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322" r:id="rId3"/>
    <p:sldId id="341" r:id="rId4"/>
    <p:sldId id="342" r:id="rId5"/>
    <p:sldId id="343" r:id="rId6"/>
    <p:sldId id="296" r:id="rId7"/>
    <p:sldId id="344" r:id="rId8"/>
    <p:sldId id="345" r:id="rId9"/>
    <p:sldId id="323" r:id="rId10"/>
    <p:sldId id="324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5B36"/>
    <a:srgbClr val="9C240F"/>
    <a:srgbClr val="CB460F"/>
    <a:srgbClr val="0E4B91"/>
    <a:srgbClr val="18548A"/>
    <a:srgbClr val="15538C"/>
    <a:srgbClr val="0B2F49"/>
    <a:srgbClr val="092F4B"/>
    <a:srgbClr val="A1472D"/>
    <a:srgbClr val="A34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9" autoAdjust="0"/>
    <p:restoredTop sz="91975" autoAdjust="0"/>
  </p:normalViewPr>
  <p:slideViewPr>
    <p:cSldViewPr snapToGrid="0" snapToObjects="1">
      <p:cViewPr varScale="1">
        <p:scale>
          <a:sx n="102" d="100"/>
          <a:sy n="102" d="100"/>
        </p:scale>
        <p:origin x="1912" y="192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5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414835-ACD0-414D-9B37-309870ECD94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1E94060-0BB7-4A2B-AFF7-4BB12208289E}">
      <dgm:prSet phldrT="[Text]"/>
      <dgm:spPr/>
      <dgm:t>
        <a:bodyPr/>
        <a:lstStyle/>
        <a:p>
          <a:r>
            <a:rPr lang="en-US" dirty="0" smtClean="0">
              <a:latin typeface="Source Sans Pro" charset="0"/>
              <a:ea typeface="Source Sans Pro" charset="0"/>
              <a:cs typeface="Source Sans Pro" charset="0"/>
            </a:rPr>
            <a:t>Can the public safely navigate to and use new gTLDs?</a:t>
          </a:r>
          <a:endParaRPr lang="en-US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DD0B83A2-EAD2-402B-BD6A-1181FFA5D310}" type="parTrans" cxnId="{7ECCA272-6C8D-4DC5-AD59-50FCFEFA0272}">
      <dgm:prSet/>
      <dgm:spPr/>
      <dgm:t>
        <a:bodyPr/>
        <a:lstStyle/>
        <a:p>
          <a:endParaRPr lang="en-US"/>
        </a:p>
      </dgm:t>
    </dgm:pt>
    <dgm:pt modelId="{BAD58D0C-6943-4351-A919-B747A5994FFA}" type="sibTrans" cxnId="{7ECCA272-6C8D-4DC5-AD59-50FCFEFA0272}">
      <dgm:prSet/>
      <dgm:spPr/>
      <dgm:t>
        <a:bodyPr/>
        <a:lstStyle/>
        <a:p>
          <a:endParaRPr lang="en-US"/>
        </a:p>
      </dgm:t>
    </dgm:pt>
    <dgm:pt modelId="{F6C512FE-48DF-4BB2-9ABE-975501A6D5EB}">
      <dgm:prSet phldrT="[Text]"/>
      <dgm:spPr/>
      <dgm:t>
        <a:bodyPr/>
        <a:lstStyle/>
        <a:p>
          <a:r>
            <a:rPr lang="en-US" dirty="0" smtClean="0">
              <a:latin typeface="Source Sans Pro" charset="0"/>
              <a:ea typeface="Source Sans Pro" charset="0"/>
              <a:cs typeface="Source Sans Pro" charset="0"/>
            </a:rPr>
            <a:t>Impact of PICs and safeguards/</a:t>
          </a:r>
          <a:endParaRPr lang="en-US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4FBEDCED-71D4-4367-A6DA-C818636C48F0}" type="parTrans" cxnId="{F6C97582-27D2-43D8-8A7D-06D20394D4C6}">
      <dgm:prSet/>
      <dgm:spPr/>
      <dgm:t>
        <a:bodyPr/>
        <a:lstStyle/>
        <a:p>
          <a:endParaRPr lang="en-US"/>
        </a:p>
      </dgm:t>
    </dgm:pt>
    <dgm:pt modelId="{0D0FD14E-47DB-48F3-8532-FC7A3C58E67F}" type="sibTrans" cxnId="{F6C97582-27D2-43D8-8A7D-06D20394D4C6}">
      <dgm:prSet/>
      <dgm:spPr/>
      <dgm:t>
        <a:bodyPr/>
        <a:lstStyle/>
        <a:p>
          <a:endParaRPr lang="en-US"/>
        </a:p>
      </dgm:t>
    </dgm:pt>
    <dgm:pt modelId="{1B09C06B-BE62-40BC-9CF6-4B47C02676B6}">
      <dgm:prSet phldrT="[Text]"/>
      <dgm:spPr/>
      <dgm:t>
        <a:bodyPr/>
        <a:lstStyle/>
        <a:p>
          <a:r>
            <a:rPr lang="en-US" dirty="0" smtClean="0">
              <a:latin typeface="Source Sans Pro" charset="0"/>
              <a:ea typeface="Source Sans Pro" charset="0"/>
              <a:cs typeface="Source Sans Pro" charset="0"/>
            </a:rPr>
            <a:t>Risk of confusion and DNS abuse</a:t>
          </a:r>
          <a:endParaRPr lang="en-US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B31DB00D-90E7-4665-A4FD-91954FB883B5}" type="parTrans" cxnId="{C061BAE0-619A-4F4F-A9A8-023839CB8165}">
      <dgm:prSet/>
      <dgm:spPr/>
      <dgm:t>
        <a:bodyPr/>
        <a:lstStyle/>
        <a:p>
          <a:endParaRPr lang="en-US"/>
        </a:p>
      </dgm:t>
    </dgm:pt>
    <dgm:pt modelId="{00B3BD2D-1737-4D6C-94F8-3BD22B0B5C3F}" type="sibTrans" cxnId="{C061BAE0-619A-4F4F-A9A8-023839CB8165}">
      <dgm:prSet/>
      <dgm:spPr/>
      <dgm:t>
        <a:bodyPr/>
        <a:lstStyle/>
        <a:p>
          <a:endParaRPr lang="en-US"/>
        </a:p>
      </dgm:t>
    </dgm:pt>
    <dgm:pt modelId="{637F4F26-A2C3-4AFB-91A3-062C26AE91BD}">
      <dgm:prSet phldrT="[Text]"/>
      <dgm:spPr/>
      <dgm:t>
        <a:bodyPr/>
        <a:lstStyle/>
        <a:p>
          <a:r>
            <a:rPr lang="en-US" dirty="0" smtClean="0">
              <a:latin typeface="Source Sans Pro" charset="0"/>
              <a:ea typeface="Source Sans Pro" charset="0"/>
              <a:cs typeface="Source Sans Pro" charset="0"/>
            </a:rPr>
            <a:t>Developing Countries</a:t>
          </a:r>
          <a:endParaRPr lang="en-US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289BF7C8-E619-4272-A57A-86444E5FACA6}" type="parTrans" cxnId="{0C48F141-4593-436F-B72E-40583A9E173B}">
      <dgm:prSet/>
      <dgm:spPr/>
      <dgm:t>
        <a:bodyPr/>
        <a:lstStyle/>
        <a:p>
          <a:endParaRPr lang="en-US"/>
        </a:p>
      </dgm:t>
    </dgm:pt>
    <dgm:pt modelId="{B288ADAA-013E-4B6C-B8BA-C4CC0C49A54B}" type="sibTrans" cxnId="{0C48F141-4593-436F-B72E-40583A9E173B}">
      <dgm:prSet/>
      <dgm:spPr/>
      <dgm:t>
        <a:bodyPr/>
        <a:lstStyle/>
        <a:p>
          <a:endParaRPr lang="en-US"/>
        </a:p>
      </dgm:t>
    </dgm:pt>
    <dgm:pt modelId="{3BE78C2E-3295-4189-8BAE-8F0315891FB6}">
      <dgm:prSet phldrT="[Text]"/>
      <dgm:spPr/>
      <dgm:t>
        <a:bodyPr/>
        <a:lstStyle/>
        <a:p>
          <a:r>
            <a:rPr lang="en-US" dirty="0" smtClean="0">
              <a:latin typeface="Source Sans Pro" charset="0"/>
              <a:ea typeface="Source Sans Pro" charset="0"/>
              <a:cs typeface="Source Sans Pro" charset="0"/>
            </a:rPr>
            <a:t>Trademark Issues</a:t>
          </a:r>
          <a:endParaRPr lang="en-US" dirty="0">
            <a:latin typeface="Source Sans Pro" charset="0"/>
            <a:ea typeface="Source Sans Pro" charset="0"/>
            <a:cs typeface="Source Sans Pro" charset="0"/>
          </a:endParaRPr>
        </a:p>
      </dgm:t>
    </dgm:pt>
    <dgm:pt modelId="{F1D386CC-61B2-48FE-A576-A9DBB1CA2532}" type="parTrans" cxnId="{732254DC-A742-4E6E-853E-E996FBC8FB53}">
      <dgm:prSet/>
      <dgm:spPr/>
      <dgm:t>
        <a:bodyPr/>
        <a:lstStyle/>
        <a:p>
          <a:endParaRPr lang="en-US"/>
        </a:p>
      </dgm:t>
    </dgm:pt>
    <dgm:pt modelId="{67300C5C-CF2A-4F45-A24B-18D6A89620F5}" type="sibTrans" cxnId="{732254DC-A742-4E6E-853E-E996FBC8FB53}">
      <dgm:prSet/>
      <dgm:spPr/>
      <dgm:t>
        <a:bodyPr/>
        <a:lstStyle/>
        <a:p>
          <a:endParaRPr lang="en-US"/>
        </a:p>
      </dgm:t>
    </dgm:pt>
    <dgm:pt modelId="{47233386-5582-493D-B01B-EE6E72016E39}" type="pres">
      <dgm:prSet presAssocID="{D2414835-ACD0-414D-9B37-309870ECD94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57537AC-38A2-406D-9952-C75BAECF2306}" type="pres">
      <dgm:prSet presAssocID="{C1E94060-0BB7-4A2B-AFF7-4BB12208289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EFCD43-42A5-4496-9242-C19EC5009016}" type="pres">
      <dgm:prSet presAssocID="{BAD58D0C-6943-4351-A919-B747A5994FFA}" presName="sibTrans" presStyleCnt="0"/>
      <dgm:spPr/>
    </dgm:pt>
    <dgm:pt modelId="{AB365EE4-0B73-4AA7-AA91-B88EF735C2D7}" type="pres">
      <dgm:prSet presAssocID="{F6C512FE-48DF-4BB2-9ABE-975501A6D5E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F97742-EC49-40EF-B800-2CE72F392519}" type="pres">
      <dgm:prSet presAssocID="{0D0FD14E-47DB-48F3-8532-FC7A3C58E67F}" presName="sibTrans" presStyleCnt="0"/>
      <dgm:spPr/>
    </dgm:pt>
    <dgm:pt modelId="{9E692394-84FA-4843-9D3C-DEE6BA0AEF12}" type="pres">
      <dgm:prSet presAssocID="{1B09C06B-BE62-40BC-9CF6-4B47C02676B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3A1A5E-169F-427C-A2B9-E8536772B2D0}" type="pres">
      <dgm:prSet presAssocID="{00B3BD2D-1737-4D6C-94F8-3BD22B0B5C3F}" presName="sibTrans" presStyleCnt="0"/>
      <dgm:spPr/>
    </dgm:pt>
    <dgm:pt modelId="{A944F96D-0357-47A2-B26D-80DF28A39BA3}" type="pres">
      <dgm:prSet presAssocID="{637F4F26-A2C3-4AFB-91A3-062C26AE91B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86EEDE-DCA1-4027-951C-D2CEB10B1098}" type="pres">
      <dgm:prSet presAssocID="{B288ADAA-013E-4B6C-B8BA-C4CC0C49A54B}" presName="sibTrans" presStyleCnt="0"/>
      <dgm:spPr/>
    </dgm:pt>
    <dgm:pt modelId="{EA7796D4-D165-40B4-AD36-E427F7A94E77}" type="pres">
      <dgm:prSet presAssocID="{3BE78C2E-3295-4189-8BAE-8F0315891FB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E8EF5F-65FA-425F-A468-89C8054A52AA}" type="presOf" srcId="{F6C512FE-48DF-4BB2-9ABE-975501A6D5EB}" destId="{AB365EE4-0B73-4AA7-AA91-B88EF735C2D7}" srcOrd="0" destOrd="0" presId="urn:microsoft.com/office/officeart/2005/8/layout/default"/>
    <dgm:cxn modelId="{8F61F0D5-9ADF-40F7-9167-1FC6C94F119E}" type="presOf" srcId="{1B09C06B-BE62-40BC-9CF6-4B47C02676B6}" destId="{9E692394-84FA-4843-9D3C-DEE6BA0AEF12}" srcOrd="0" destOrd="0" presId="urn:microsoft.com/office/officeart/2005/8/layout/default"/>
    <dgm:cxn modelId="{B1F89327-98F4-4B02-9402-0355087857E0}" type="presOf" srcId="{3BE78C2E-3295-4189-8BAE-8F0315891FB6}" destId="{EA7796D4-D165-40B4-AD36-E427F7A94E77}" srcOrd="0" destOrd="0" presId="urn:microsoft.com/office/officeart/2005/8/layout/default"/>
    <dgm:cxn modelId="{F6C97582-27D2-43D8-8A7D-06D20394D4C6}" srcId="{D2414835-ACD0-414D-9B37-309870ECD942}" destId="{F6C512FE-48DF-4BB2-9ABE-975501A6D5EB}" srcOrd="1" destOrd="0" parTransId="{4FBEDCED-71D4-4367-A6DA-C818636C48F0}" sibTransId="{0D0FD14E-47DB-48F3-8532-FC7A3C58E67F}"/>
    <dgm:cxn modelId="{419307B8-4AF1-45B2-A341-FF75E89F2187}" type="presOf" srcId="{D2414835-ACD0-414D-9B37-309870ECD942}" destId="{47233386-5582-493D-B01B-EE6E72016E39}" srcOrd="0" destOrd="0" presId="urn:microsoft.com/office/officeart/2005/8/layout/default"/>
    <dgm:cxn modelId="{B3890336-3E79-4FC5-969B-1525DF2DBBE7}" type="presOf" srcId="{C1E94060-0BB7-4A2B-AFF7-4BB12208289E}" destId="{257537AC-38A2-406D-9952-C75BAECF2306}" srcOrd="0" destOrd="0" presId="urn:microsoft.com/office/officeart/2005/8/layout/default"/>
    <dgm:cxn modelId="{47028957-0D32-4CAF-BDD1-7BFF7EBA3F2A}" type="presOf" srcId="{637F4F26-A2C3-4AFB-91A3-062C26AE91BD}" destId="{A944F96D-0357-47A2-B26D-80DF28A39BA3}" srcOrd="0" destOrd="0" presId="urn:microsoft.com/office/officeart/2005/8/layout/default"/>
    <dgm:cxn modelId="{7ECCA272-6C8D-4DC5-AD59-50FCFEFA0272}" srcId="{D2414835-ACD0-414D-9B37-309870ECD942}" destId="{C1E94060-0BB7-4A2B-AFF7-4BB12208289E}" srcOrd="0" destOrd="0" parTransId="{DD0B83A2-EAD2-402B-BD6A-1181FFA5D310}" sibTransId="{BAD58D0C-6943-4351-A919-B747A5994FFA}"/>
    <dgm:cxn modelId="{0C48F141-4593-436F-B72E-40583A9E173B}" srcId="{D2414835-ACD0-414D-9B37-309870ECD942}" destId="{637F4F26-A2C3-4AFB-91A3-062C26AE91BD}" srcOrd="3" destOrd="0" parTransId="{289BF7C8-E619-4272-A57A-86444E5FACA6}" sibTransId="{B288ADAA-013E-4B6C-B8BA-C4CC0C49A54B}"/>
    <dgm:cxn modelId="{C061BAE0-619A-4F4F-A9A8-023839CB8165}" srcId="{D2414835-ACD0-414D-9B37-309870ECD942}" destId="{1B09C06B-BE62-40BC-9CF6-4B47C02676B6}" srcOrd="2" destOrd="0" parTransId="{B31DB00D-90E7-4665-A4FD-91954FB883B5}" sibTransId="{00B3BD2D-1737-4D6C-94F8-3BD22B0B5C3F}"/>
    <dgm:cxn modelId="{732254DC-A742-4E6E-853E-E996FBC8FB53}" srcId="{D2414835-ACD0-414D-9B37-309870ECD942}" destId="{3BE78C2E-3295-4189-8BAE-8F0315891FB6}" srcOrd="4" destOrd="0" parTransId="{F1D386CC-61B2-48FE-A576-A9DBB1CA2532}" sibTransId="{67300C5C-CF2A-4F45-A24B-18D6A89620F5}"/>
    <dgm:cxn modelId="{48A1A2EE-1617-4BEC-9C6E-37D2E664F3EE}" type="presParOf" srcId="{47233386-5582-493D-B01B-EE6E72016E39}" destId="{257537AC-38A2-406D-9952-C75BAECF2306}" srcOrd="0" destOrd="0" presId="urn:microsoft.com/office/officeart/2005/8/layout/default"/>
    <dgm:cxn modelId="{C268CF66-95E9-4689-AE23-D099370A8979}" type="presParOf" srcId="{47233386-5582-493D-B01B-EE6E72016E39}" destId="{76EFCD43-42A5-4496-9242-C19EC5009016}" srcOrd="1" destOrd="0" presId="urn:microsoft.com/office/officeart/2005/8/layout/default"/>
    <dgm:cxn modelId="{BB8F4B85-DF8E-47D2-AF6B-321AE6DEFE1D}" type="presParOf" srcId="{47233386-5582-493D-B01B-EE6E72016E39}" destId="{AB365EE4-0B73-4AA7-AA91-B88EF735C2D7}" srcOrd="2" destOrd="0" presId="urn:microsoft.com/office/officeart/2005/8/layout/default"/>
    <dgm:cxn modelId="{7136A946-14F6-4BDB-8762-0BD145215A32}" type="presParOf" srcId="{47233386-5582-493D-B01B-EE6E72016E39}" destId="{4CF97742-EC49-40EF-B800-2CE72F392519}" srcOrd="3" destOrd="0" presId="urn:microsoft.com/office/officeart/2005/8/layout/default"/>
    <dgm:cxn modelId="{EB173EAA-FB5D-4BD4-A543-7B3506FB5ED3}" type="presParOf" srcId="{47233386-5582-493D-B01B-EE6E72016E39}" destId="{9E692394-84FA-4843-9D3C-DEE6BA0AEF12}" srcOrd="4" destOrd="0" presId="urn:microsoft.com/office/officeart/2005/8/layout/default"/>
    <dgm:cxn modelId="{6F3B9017-D30B-49AE-99D1-A4B46166818B}" type="presParOf" srcId="{47233386-5582-493D-B01B-EE6E72016E39}" destId="{BA3A1A5E-169F-427C-A2B9-E8536772B2D0}" srcOrd="5" destOrd="0" presId="urn:microsoft.com/office/officeart/2005/8/layout/default"/>
    <dgm:cxn modelId="{98619758-E606-4474-9E10-08F216729BA5}" type="presParOf" srcId="{47233386-5582-493D-B01B-EE6E72016E39}" destId="{A944F96D-0357-47A2-B26D-80DF28A39BA3}" srcOrd="6" destOrd="0" presId="urn:microsoft.com/office/officeart/2005/8/layout/default"/>
    <dgm:cxn modelId="{990E13E0-76F0-4C9B-BDC0-708C116447EB}" type="presParOf" srcId="{47233386-5582-493D-B01B-EE6E72016E39}" destId="{0686EEDE-DCA1-4027-951C-D2CEB10B1098}" srcOrd="7" destOrd="0" presId="urn:microsoft.com/office/officeart/2005/8/layout/default"/>
    <dgm:cxn modelId="{99B148F2-C358-4989-B1F2-56F00E01F0E4}" type="presParOf" srcId="{47233386-5582-493D-B01B-EE6E72016E39}" destId="{EA7796D4-D165-40B4-AD36-E427F7A94E7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F1174C-8F98-4F2E-BC91-940C16E519DE}" type="doc">
      <dgm:prSet loTypeId="urn:microsoft.com/office/officeart/2005/8/layout/hierarchy3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A3D6B46-34B5-4860-B0FB-11DD85724338}">
      <dgm:prSet phldrT="[Text]"/>
      <dgm:spPr/>
      <dgm:t>
        <a:bodyPr/>
        <a:lstStyle/>
        <a:p>
          <a:r>
            <a:rPr lang="en-US" dirty="0" smtClean="0"/>
            <a:t>Safe Navigation and Use</a:t>
          </a:r>
          <a:endParaRPr lang="en-US" dirty="0"/>
        </a:p>
      </dgm:t>
    </dgm:pt>
    <dgm:pt modelId="{E28FFB12-8330-4D50-8678-33C149850F48}" type="parTrans" cxnId="{572D5F32-FFAE-4BF6-AD26-90590FFFA59B}">
      <dgm:prSet/>
      <dgm:spPr/>
      <dgm:t>
        <a:bodyPr/>
        <a:lstStyle/>
        <a:p>
          <a:endParaRPr lang="en-US"/>
        </a:p>
      </dgm:t>
    </dgm:pt>
    <dgm:pt modelId="{C87E95F3-46AA-45A9-883C-D4564DA05A3C}" type="sibTrans" cxnId="{572D5F32-FFAE-4BF6-AD26-90590FFFA59B}">
      <dgm:prSet/>
      <dgm:spPr/>
      <dgm:t>
        <a:bodyPr/>
        <a:lstStyle/>
        <a:p>
          <a:endParaRPr lang="en-US"/>
        </a:p>
      </dgm:t>
    </dgm:pt>
    <dgm:pt modelId="{6F8BC346-D9EC-46FE-99F8-6E13A052FD12}">
      <dgm:prSet phldrT="[Text]"/>
      <dgm:spPr/>
      <dgm:t>
        <a:bodyPr/>
        <a:lstStyle/>
        <a:p>
          <a:r>
            <a:rPr lang="en-US" dirty="0" smtClean="0"/>
            <a:t>Reach intended destination?</a:t>
          </a:r>
          <a:endParaRPr lang="en-US" dirty="0"/>
        </a:p>
      </dgm:t>
    </dgm:pt>
    <dgm:pt modelId="{94F6CDDD-675A-4BF4-8028-99C36A3F4EB2}" type="parTrans" cxnId="{CCCA06D5-8E04-45D4-A7A9-781C872EEB79}">
      <dgm:prSet/>
      <dgm:spPr/>
      <dgm:t>
        <a:bodyPr/>
        <a:lstStyle/>
        <a:p>
          <a:endParaRPr lang="en-US"/>
        </a:p>
      </dgm:t>
    </dgm:pt>
    <dgm:pt modelId="{29076314-2CB7-4E9C-B21B-EEF919F497AD}" type="sibTrans" cxnId="{CCCA06D5-8E04-45D4-A7A9-781C872EEB79}">
      <dgm:prSet/>
      <dgm:spPr/>
      <dgm:t>
        <a:bodyPr/>
        <a:lstStyle/>
        <a:p>
          <a:endParaRPr lang="en-US"/>
        </a:p>
      </dgm:t>
    </dgm:pt>
    <dgm:pt modelId="{0774D17F-2CDF-4C5C-BA30-C8F64A0D7934}">
      <dgm:prSet phldrT="[Text]"/>
      <dgm:spPr/>
      <dgm:t>
        <a:bodyPr/>
        <a:lstStyle/>
        <a:p>
          <a:r>
            <a:rPr lang="en-US" dirty="0" smtClean="0"/>
            <a:t>Destination is safe</a:t>
          </a:r>
          <a:endParaRPr lang="en-US" dirty="0"/>
        </a:p>
      </dgm:t>
    </dgm:pt>
    <dgm:pt modelId="{06AAEF1D-11A6-4EA0-9963-7B644A25F19A}" type="parTrans" cxnId="{E86CCE5A-436B-4155-94AC-E417E3707DED}">
      <dgm:prSet/>
      <dgm:spPr/>
      <dgm:t>
        <a:bodyPr/>
        <a:lstStyle/>
        <a:p>
          <a:endParaRPr lang="en-US"/>
        </a:p>
      </dgm:t>
    </dgm:pt>
    <dgm:pt modelId="{29C71949-B930-4FA2-AD69-6322CCA87570}" type="sibTrans" cxnId="{E86CCE5A-436B-4155-94AC-E417E3707DED}">
      <dgm:prSet/>
      <dgm:spPr/>
      <dgm:t>
        <a:bodyPr/>
        <a:lstStyle/>
        <a:p>
          <a:endParaRPr lang="en-US"/>
        </a:p>
      </dgm:t>
    </dgm:pt>
    <dgm:pt modelId="{2684F4ED-CC31-4144-B670-8E16607BDE9F}">
      <dgm:prSet phldrT="[Text]"/>
      <dgm:spPr/>
      <dgm:t>
        <a:bodyPr/>
        <a:lstStyle/>
        <a:p>
          <a:r>
            <a:rPr lang="en-US" dirty="0" smtClean="0"/>
            <a:t>Impact of PICS and Safeguards</a:t>
          </a:r>
          <a:endParaRPr lang="en-US" dirty="0"/>
        </a:p>
      </dgm:t>
    </dgm:pt>
    <dgm:pt modelId="{4879ADC0-3C01-4758-8895-6A1D6BD54A78}" type="parTrans" cxnId="{163BC757-5F20-4F32-B566-8A642B42D117}">
      <dgm:prSet/>
      <dgm:spPr/>
      <dgm:t>
        <a:bodyPr/>
        <a:lstStyle/>
        <a:p>
          <a:endParaRPr lang="en-US"/>
        </a:p>
      </dgm:t>
    </dgm:pt>
    <dgm:pt modelId="{2A149F1A-EFE5-4B3D-A2A3-7043FDEE4F28}" type="sibTrans" cxnId="{163BC757-5F20-4F32-B566-8A642B42D117}">
      <dgm:prSet/>
      <dgm:spPr/>
      <dgm:t>
        <a:bodyPr/>
        <a:lstStyle/>
        <a:p>
          <a:endParaRPr lang="en-US"/>
        </a:p>
      </dgm:t>
    </dgm:pt>
    <dgm:pt modelId="{C5B73DE9-5578-4ACC-9C50-DD8691A1641D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Role of safeguards in new gTLDs </a:t>
          </a:r>
        </a:p>
      </dgm:t>
    </dgm:pt>
    <dgm:pt modelId="{085989F0-F9AC-473F-B093-DFB584F2E1ED}" type="parTrans" cxnId="{E4F022EF-53E6-4AB9-964A-8A9E0DFE0C21}">
      <dgm:prSet/>
      <dgm:spPr/>
      <dgm:t>
        <a:bodyPr/>
        <a:lstStyle/>
        <a:p>
          <a:endParaRPr lang="en-US"/>
        </a:p>
      </dgm:t>
    </dgm:pt>
    <dgm:pt modelId="{E7FBF6F1-0DF2-4838-8AB4-94651CBA0B42}" type="sibTrans" cxnId="{E4F022EF-53E6-4AB9-964A-8A9E0DFE0C21}">
      <dgm:prSet/>
      <dgm:spPr/>
      <dgm:t>
        <a:bodyPr/>
        <a:lstStyle/>
        <a:p>
          <a:endParaRPr lang="en-US"/>
        </a:p>
      </dgm:t>
    </dgm:pt>
    <dgm:pt modelId="{1F9C8C52-F6FD-425B-9D40-65FFEAAE4B35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Are Public Interest Commitments enforced?</a:t>
          </a:r>
        </a:p>
        <a:p>
          <a:pPr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0538D7E0-3B0A-46CC-B455-9D74E06C6934}" type="parTrans" cxnId="{9D51239F-FF1B-44CB-8793-999A030442E5}">
      <dgm:prSet/>
      <dgm:spPr/>
      <dgm:t>
        <a:bodyPr/>
        <a:lstStyle/>
        <a:p>
          <a:endParaRPr lang="en-US"/>
        </a:p>
      </dgm:t>
    </dgm:pt>
    <dgm:pt modelId="{AF95186E-6ED4-41F8-8FFC-76AA3197D4BE}" type="sibTrans" cxnId="{9D51239F-FF1B-44CB-8793-999A030442E5}">
      <dgm:prSet/>
      <dgm:spPr/>
      <dgm:t>
        <a:bodyPr/>
        <a:lstStyle/>
        <a:p>
          <a:endParaRPr lang="en-US"/>
        </a:p>
      </dgm:t>
    </dgm:pt>
    <dgm:pt modelId="{EE10793E-8962-4BE6-BC4F-BA5BE87A0335}">
      <dgm:prSet/>
      <dgm:spPr/>
      <dgm:t>
        <a:bodyPr/>
        <a:lstStyle/>
        <a:p>
          <a:r>
            <a:rPr lang="en-US" dirty="0" smtClean="0"/>
            <a:t>PICs for gTLDs in highly regulated sectors</a:t>
          </a:r>
          <a:endParaRPr lang="en-US" dirty="0"/>
        </a:p>
      </dgm:t>
    </dgm:pt>
    <dgm:pt modelId="{045FFDDA-CEFE-4007-9682-3B4D8620A57F}" type="parTrans" cxnId="{2C26F86E-F759-447C-9A37-0CB87E797F26}">
      <dgm:prSet/>
      <dgm:spPr/>
      <dgm:t>
        <a:bodyPr/>
        <a:lstStyle/>
        <a:p>
          <a:endParaRPr lang="en-US"/>
        </a:p>
      </dgm:t>
    </dgm:pt>
    <dgm:pt modelId="{0C164F82-8F8F-443D-88C2-19AE92A9DA8D}" type="sibTrans" cxnId="{2C26F86E-F759-447C-9A37-0CB87E797F26}">
      <dgm:prSet/>
      <dgm:spPr/>
      <dgm:t>
        <a:bodyPr/>
        <a:lstStyle/>
        <a:p>
          <a:endParaRPr lang="en-US"/>
        </a:p>
      </dgm:t>
    </dgm:pt>
    <dgm:pt modelId="{EDC11DA2-0B2F-41F0-95EE-84D4D2B93088}" type="pres">
      <dgm:prSet presAssocID="{B1F1174C-8F98-4F2E-BC91-940C16E519D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11B1A92-1A0A-41B9-B77A-72ADF72B1914}" type="pres">
      <dgm:prSet presAssocID="{EA3D6B46-34B5-4860-B0FB-11DD85724338}" presName="root" presStyleCnt="0"/>
      <dgm:spPr/>
    </dgm:pt>
    <dgm:pt modelId="{C68D2DD6-3BC4-4534-932E-8702323088BE}" type="pres">
      <dgm:prSet presAssocID="{EA3D6B46-34B5-4860-B0FB-11DD85724338}" presName="rootComposite" presStyleCnt="0"/>
      <dgm:spPr/>
    </dgm:pt>
    <dgm:pt modelId="{C1B3759B-CCF2-45AB-BB1E-7F6ED489DE08}" type="pres">
      <dgm:prSet presAssocID="{EA3D6B46-34B5-4860-B0FB-11DD85724338}" presName="rootText" presStyleLbl="node1" presStyleIdx="0" presStyleCnt="2"/>
      <dgm:spPr/>
      <dgm:t>
        <a:bodyPr/>
        <a:lstStyle/>
        <a:p>
          <a:endParaRPr lang="en-US"/>
        </a:p>
      </dgm:t>
    </dgm:pt>
    <dgm:pt modelId="{0FA89516-5EB4-43FE-8FB4-E3920D48DE27}" type="pres">
      <dgm:prSet presAssocID="{EA3D6B46-34B5-4860-B0FB-11DD85724338}" presName="rootConnector" presStyleLbl="node1" presStyleIdx="0" presStyleCnt="2"/>
      <dgm:spPr/>
      <dgm:t>
        <a:bodyPr/>
        <a:lstStyle/>
        <a:p>
          <a:endParaRPr lang="en-US"/>
        </a:p>
      </dgm:t>
    </dgm:pt>
    <dgm:pt modelId="{628DA6E6-47C7-4D39-85A2-2067B43E3991}" type="pres">
      <dgm:prSet presAssocID="{EA3D6B46-34B5-4860-B0FB-11DD85724338}" presName="childShape" presStyleCnt="0"/>
      <dgm:spPr/>
    </dgm:pt>
    <dgm:pt modelId="{AB0910CA-2FDB-4B95-BAE6-097050737CDD}" type="pres">
      <dgm:prSet presAssocID="{94F6CDDD-675A-4BF4-8028-99C36A3F4EB2}" presName="Name13" presStyleLbl="parChTrans1D2" presStyleIdx="0" presStyleCnt="5"/>
      <dgm:spPr/>
      <dgm:t>
        <a:bodyPr/>
        <a:lstStyle/>
        <a:p>
          <a:endParaRPr lang="en-US"/>
        </a:p>
      </dgm:t>
    </dgm:pt>
    <dgm:pt modelId="{51EE4C87-2CCE-4464-8DF2-6AC3A2CB51D9}" type="pres">
      <dgm:prSet presAssocID="{6F8BC346-D9EC-46FE-99F8-6E13A052FD12}" presName="childText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627BAE-7C65-4522-9DA8-6E4273C4E850}" type="pres">
      <dgm:prSet presAssocID="{06AAEF1D-11A6-4EA0-9963-7B644A25F19A}" presName="Name13" presStyleLbl="parChTrans1D2" presStyleIdx="1" presStyleCnt="5"/>
      <dgm:spPr/>
      <dgm:t>
        <a:bodyPr/>
        <a:lstStyle/>
        <a:p>
          <a:endParaRPr lang="en-US"/>
        </a:p>
      </dgm:t>
    </dgm:pt>
    <dgm:pt modelId="{6977AC60-5A83-4F83-871E-3ACF10E35712}" type="pres">
      <dgm:prSet presAssocID="{0774D17F-2CDF-4C5C-BA30-C8F64A0D7934}" presName="childText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A68208-DB9B-47AB-A964-7BB5B76D9A30}" type="pres">
      <dgm:prSet presAssocID="{2684F4ED-CC31-4144-B670-8E16607BDE9F}" presName="root" presStyleCnt="0"/>
      <dgm:spPr/>
    </dgm:pt>
    <dgm:pt modelId="{479CAB96-EC38-45AF-A1FE-7088AF3338A1}" type="pres">
      <dgm:prSet presAssocID="{2684F4ED-CC31-4144-B670-8E16607BDE9F}" presName="rootComposite" presStyleCnt="0"/>
      <dgm:spPr/>
    </dgm:pt>
    <dgm:pt modelId="{C4C7B4B4-BAFD-42C5-A21B-3C37780D3920}" type="pres">
      <dgm:prSet presAssocID="{2684F4ED-CC31-4144-B670-8E16607BDE9F}" presName="rootText" presStyleLbl="node1" presStyleIdx="1" presStyleCnt="2"/>
      <dgm:spPr/>
      <dgm:t>
        <a:bodyPr/>
        <a:lstStyle/>
        <a:p>
          <a:endParaRPr lang="en-US"/>
        </a:p>
      </dgm:t>
    </dgm:pt>
    <dgm:pt modelId="{8DC3E5CD-F622-48C8-ADE8-0DAD75FD61F0}" type="pres">
      <dgm:prSet presAssocID="{2684F4ED-CC31-4144-B670-8E16607BDE9F}" presName="rootConnector" presStyleLbl="node1" presStyleIdx="1" presStyleCnt="2"/>
      <dgm:spPr/>
      <dgm:t>
        <a:bodyPr/>
        <a:lstStyle/>
        <a:p>
          <a:endParaRPr lang="en-US"/>
        </a:p>
      </dgm:t>
    </dgm:pt>
    <dgm:pt modelId="{E6234FA8-4EB6-4C2C-8BF8-E0A7710C9AC7}" type="pres">
      <dgm:prSet presAssocID="{2684F4ED-CC31-4144-B670-8E16607BDE9F}" presName="childShape" presStyleCnt="0"/>
      <dgm:spPr/>
    </dgm:pt>
    <dgm:pt modelId="{A1287C10-2E27-4043-803E-F9154FFC3244}" type="pres">
      <dgm:prSet presAssocID="{085989F0-F9AC-473F-B093-DFB584F2E1ED}" presName="Name13" presStyleLbl="parChTrans1D2" presStyleIdx="2" presStyleCnt="5"/>
      <dgm:spPr/>
      <dgm:t>
        <a:bodyPr/>
        <a:lstStyle/>
        <a:p>
          <a:endParaRPr lang="en-US"/>
        </a:p>
      </dgm:t>
    </dgm:pt>
    <dgm:pt modelId="{20DB9C7E-1BD8-4FB8-95CD-9DE07E5DFF5F}" type="pres">
      <dgm:prSet presAssocID="{C5B73DE9-5578-4ACC-9C50-DD8691A1641D}" presName="childText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59456E-E9DE-4D33-84A2-5FFC21E43AA2}" type="pres">
      <dgm:prSet presAssocID="{0538D7E0-3B0A-46CC-B455-9D74E06C6934}" presName="Name13" presStyleLbl="parChTrans1D2" presStyleIdx="3" presStyleCnt="5"/>
      <dgm:spPr/>
      <dgm:t>
        <a:bodyPr/>
        <a:lstStyle/>
        <a:p>
          <a:endParaRPr lang="en-US"/>
        </a:p>
      </dgm:t>
    </dgm:pt>
    <dgm:pt modelId="{4E322819-1810-490F-8D1E-3AC3F3A2721A}" type="pres">
      <dgm:prSet presAssocID="{1F9C8C52-F6FD-425B-9D40-65FFEAAE4B35}" presName="childText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F1A1A9-6202-4476-A20A-2816B916E561}" type="pres">
      <dgm:prSet presAssocID="{045FFDDA-CEFE-4007-9682-3B4D8620A57F}" presName="Name13" presStyleLbl="parChTrans1D2" presStyleIdx="4" presStyleCnt="5"/>
      <dgm:spPr/>
      <dgm:t>
        <a:bodyPr/>
        <a:lstStyle/>
        <a:p>
          <a:endParaRPr lang="en-US"/>
        </a:p>
      </dgm:t>
    </dgm:pt>
    <dgm:pt modelId="{CBD14C65-C9BD-4D34-A3DF-63FBF359B811}" type="pres">
      <dgm:prSet presAssocID="{EE10793E-8962-4BE6-BC4F-BA5BE87A0335}" presName="childText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711BEA-F578-4163-8256-FC6928E4578A}" type="presOf" srcId="{6F8BC346-D9EC-46FE-99F8-6E13A052FD12}" destId="{51EE4C87-2CCE-4464-8DF2-6AC3A2CB51D9}" srcOrd="0" destOrd="0" presId="urn:microsoft.com/office/officeart/2005/8/layout/hierarchy3"/>
    <dgm:cxn modelId="{8790E488-0365-4D9E-BB91-4907C519E7ED}" type="presOf" srcId="{C5B73DE9-5578-4ACC-9C50-DD8691A1641D}" destId="{20DB9C7E-1BD8-4FB8-95CD-9DE07E5DFF5F}" srcOrd="0" destOrd="0" presId="urn:microsoft.com/office/officeart/2005/8/layout/hierarchy3"/>
    <dgm:cxn modelId="{7A8C8F81-C875-401C-9F0D-47A09AD98AAB}" type="presOf" srcId="{B1F1174C-8F98-4F2E-BC91-940C16E519DE}" destId="{EDC11DA2-0B2F-41F0-95EE-84D4D2B93088}" srcOrd="0" destOrd="0" presId="urn:microsoft.com/office/officeart/2005/8/layout/hierarchy3"/>
    <dgm:cxn modelId="{87A15CBB-81FE-453E-9337-41EED1AE9060}" type="presOf" srcId="{06AAEF1D-11A6-4EA0-9963-7B644A25F19A}" destId="{28627BAE-7C65-4522-9DA8-6E4273C4E850}" srcOrd="0" destOrd="0" presId="urn:microsoft.com/office/officeart/2005/8/layout/hierarchy3"/>
    <dgm:cxn modelId="{44118675-7DF2-4CD6-A942-5F2B294E7EA3}" type="presOf" srcId="{94F6CDDD-675A-4BF4-8028-99C36A3F4EB2}" destId="{AB0910CA-2FDB-4B95-BAE6-097050737CDD}" srcOrd="0" destOrd="0" presId="urn:microsoft.com/office/officeart/2005/8/layout/hierarchy3"/>
    <dgm:cxn modelId="{3E34160C-E1DC-4400-B3B7-9DB4D5275E3C}" type="presOf" srcId="{EE10793E-8962-4BE6-BC4F-BA5BE87A0335}" destId="{CBD14C65-C9BD-4D34-A3DF-63FBF359B811}" srcOrd="0" destOrd="0" presId="urn:microsoft.com/office/officeart/2005/8/layout/hierarchy3"/>
    <dgm:cxn modelId="{16E0D310-526B-46B7-85C7-6D21786D7A83}" type="presOf" srcId="{045FFDDA-CEFE-4007-9682-3B4D8620A57F}" destId="{8DF1A1A9-6202-4476-A20A-2816B916E561}" srcOrd="0" destOrd="0" presId="urn:microsoft.com/office/officeart/2005/8/layout/hierarchy3"/>
    <dgm:cxn modelId="{9D51239F-FF1B-44CB-8793-999A030442E5}" srcId="{2684F4ED-CC31-4144-B670-8E16607BDE9F}" destId="{1F9C8C52-F6FD-425B-9D40-65FFEAAE4B35}" srcOrd="1" destOrd="0" parTransId="{0538D7E0-3B0A-46CC-B455-9D74E06C6934}" sibTransId="{AF95186E-6ED4-41F8-8FFC-76AA3197D4BE}"/>
    <dgm:cxn modelId="{163BC757-5F20-4F32-B566-8A642B42D117}" srcId="{B1F1174C-8F98-4F2E-BC91-940C16E519DE}" destId="{2684F4ED-CC31-4144-B670-8E16607BDE9F}" srcOrd="1" destOrd="0" parTransId="{4879ADC0-3C01-4758-8895-6A1D6BD54A78}" sibTransId="{2A149F1A-EFE5-4B3D-A2A3-7043FDEE4F28}"/>
    <dgm:cxn modelId="{E4F022EF-53E6-4AB9-964A-8A9E0DFE0C21}" srcId="{2684F4ED-CC31-4144-B670-8E16607BDE9F}" destId="{C5B73DE9-5578-4ACC-9C50-DD8691A1641D}" srcOrd="0" destOrd="0" parTransId="{085989F0-F9AC-473F-B093-DFB584F2E1ED}" sibTransId="{E7FBF6F1-0DF2-4838-8AB4-94651CBA0B42}"/>
    <dgm:cxn modelId="{CD19B6A0-2223-4C1A-A8FE-52CA6CC63194}" type="presOf" srcId="{EA3D6B46-34B5-4860-B0FB-11DD85724338}" destId="{0FA89516-5EB4-43FE-8FB4-E3920D48DE27}" srcOrd="1" destOrd="0" presId="urn:microsoft.com/office/officeart/2005/8/layout/hierarchy3"/>
    <dgm:cxn modelId="{D3D369AD-25E2-4EA5-8561-BA90C246C386}" type="presOf" srcId="{085989F0-F9AC-473F-B093-DFB584F2E1ED}" destId="{A1287C10-2E27-4043-803E-F9154FFC3244}" srcOrd="0" destOrd="0" presId="urn:microsoft.com/office/officeart/2005/8/layout/hierarchy3"/>
    <dgm:cxn modelId="{E1329902-B33E-4B23-8CE6-3CA3763135EE}" type="presOf" srcId="{1F9C8C52-F6FD-425B-9D40-65FFEAAE4B35}" destId="{4E322819-1810-490F-8D1E-3AC3F3A2721A}" srcOrd="0" destOrd="0" presId="urn:microsoft.com/office/officeart/2005/8/layout/hierarchy3"/>
    <dgm:cxn modelId="{E86CCE5A-436B-4155-94AC-E417E3707DED}" srcId="{EA3D6B46-34B5-4860-B0FB-11DD85724338}" destId="{0774D17F-2CDF-4C5C-BA30-C8F64A0D7934}" srcOrd="1" destOrd="0" parTransId="{06AAEF1D-11A6-4EA0-9963-7B644A25F19A}" sibTransId="{29C71949-B930-4FA2-AD69-6322CCA87570}"/>
    <dgm:cxn modelId="{093BC0D0-D005-4BC6-958E-626313402BE5}" type="presOf" srcId="{2684F4ED-CC31-4144-B670-8E16607BDE9F}" destId="{8DC3E5CD-F622-48C8-ADE8-0DAD75FD61F0}" srcOrd="1" destOrd="0" presId="urn:microsoft.com/office/officeart/2005/8/layout/hierarchy3"/>
    <dgm:cxn modelId="{CCCA06D5-8E04-45D4-A7A9-781C872EEB79}" srcId="{EA3D6B46-34B5-4860-B0FB-11DD85724338}" destId="{6F8BC346-D9EC-46FE-99F8-6E13A052FD12}" srcOrd="0" destOrd="0" parTransId="{94F6CDDD-675A-4BF4-8028-99C36A3F4EB2}" sibTransId="{29076314-2CB7-4E9C-B21B-EEF919F497AD}"/>
    <dgm:cxn modelId="{0967CBF5-7053-4B21-A8F3-8FED5E484A71}" type="presOf" srcId="{EA3D6B46-34B5-4860-B0FB-11DD85724338}" destId="{C1B3759B-CCF2-45AB-BB1E-7F6ED489DE08}" srcOrd="0" destOrd="0" presId="urn:microsoft.com/office/officeart/2005/8/layout/hierarchy3"/>
    <dgm:cxn modelId="{2C26F86E-F759-447C-9A37-0CB87E797F26}" srcId="{2684F4ED-CC31-4144-B670-8E16607BDE9F}" destId="{EE10793E-8962-4BE6-BC4F-BA5BE87A0335}" srcOrd="2" destOrd="0" parTransId="{045FFDDA-CEFE-4007-9682-3B4D8620A57F}" sibTransId="{0C164F82-8F8F-443D-88C2-19AE92A9DA8D}"/>
    <dgm:cxn modelId="{80C1F0AE-8CBE-413E-9EDF-18642D3E77AF}" type="presOf" srcId="{0538D7E0-3B0A-46CC-B455-9D74E06C6934}" destId="{D859456E-E9DE-4D33-84A2-5FFC21E43AA2}" srcOrd="0" destOrd="0" presId="urn:microsoft.com/office/officeart/2005/8/layout/hierarchy3"/>
    <dgm:cxn modelId="{572D5F32-FFAE-4BF6-AD26-90590FFFA59B}" srcId="{B1F1174C-8F98-4F2E-BC91-940C16E519DE}" destId="{EA3D6B46-34B5-4860-B0FB-11DD85724338}" srcOrd="0" destOrd="0" parTransId="{E28FFB12-8330-4D50-8678-33C149850F48}" sibTransId="{C87E95F3-46AA-45A9-883C-D4564DA05A3C}"/>
    <dgm:cxn modelId="{861B6143-7DFC-477D-A7A0-F227F77FC661}" type="presOf" srcId="{0774D17F-2CDF-4C5C-BA30-C8F64A0D7934}" destId="{6977AC60-5A83-4F83-871E-3ACF10E35712}" srcOrd="0" destOrd="0" presId="urn:microsoft.com/office/officeart/2005/8/layout/hierarchy3"/>
    <dgm:cxn modelId="{BB49BBE4-6014-4624-9599-49C799D26A5F}" type="presOf" srcId="{2684F4ED-CC31-4144-B670-8E16607BDE9F}" destId="{C4C7B4B4-BAFD-42C5-A21B-3C37780D3920}" srcOrd="0" destOrd="0" presId="urn:microsoft.com/office/officeart/2005/8/layout/hierarchy3"/>
    <dgm:cxn modelId="{2A6BA765-8654-4E0F-BBBD-BFEF0DB333A1}" type="presParOf" srcId="{EDC11DA2-0B2F-41F0-95EE-84D4D2B93088}" destId="{611B1A92-1A0A-41B9-B77A-72ADF72B1914}" srcOrd="0" destOrd="0" presId="urn:microsoft.com/office/officeart/2005/8/layout/hierarchy3"/>
    <dgm:cxn modelId="{1E1B136F-9A9B-4E87-809E-9AE3E51AAB07}" type="presParOf" srcId="{611B1A92-1A0A-41B9-B77A-72ADF72B1914}" destId="{C68D2DD6-3BC4-4534-932E-8702323088BE}" srcOrd="0" destOrd="0" presId="urn:microsoft.com/office/officeart/2005/8/layout/hierarchy3"/>
    <dgm:cxn modelId="{9A216203-B589-45B8-A704-5473DA81191B}" type="presParOf" srcId="{C68D2DD6-3BC4-4534-932E-8702323088BE}" destId="{C1B3759B-CCF2-45AB-BB1E-7F6ED489DE08}" srcOrd="0" destOrd="0" presId="urn:microsoft.com/office/officeart/2005/8/layout/hierarchy3"/>
    <dgm:cxn modelId="{49C4E77B-AAF9-48F1-8227-18939628048F}" type="presParOf" srcId="{C68D2DD6-3BC4-4534-932E-8702323088BE}" destId="{0FA89516-5EB4-43FE-8FB4-E3920D48DE27}" srcOrd="1" destOrd="0" presId="urn:microsoft.com/office/officeart/2005/8/layout/hierarchy3"/>
    <dgm:cxn modelId="{CC3631A0-1E39-412F-9802-AD726649A01E}" type="presParOf" srcId="{611B1A92-1A0A-41B9-B77A-72ADF72B1914}" destId="{628DA6E6-47C7-4D39-85A2-2067B43E3991}" srcOrd="1" destOrd="0" presId="urn:microsoft.com/office/officeart/2005/8/layout/hierarchy3"/>
    <dgm:cxn modelId="{BD14A04E-F18D-47E8-874F-866EBB9642EB}" type="presParOf" srcId="{628DA6E6-47C7-4D39-85A2-2067B43E3991}" destId="{AB0910CA-2FDB-4B95-BAE6-097050737CDD}" srcOrd="0" destOrd="0" presId="urn:microsoft.com/office/officeart/2005/8/layout/hierarchy3"/>
    <dgm:cxn modelId="{7F22D5F4-FC19-49B6-9CC2-A33CA6D492FF}" type="presParOf" srcId="{628DA6E6-47C7-4D39-85A2-2067B43E3991}" destId="{51EE4C87-2CCE-4464-8DF2-6AC3A2CB51D9}" srcOrd="1" destOrd="0" presId="urn:microsoft.com/office/officeart/2005/8/layout/hierarchy3"/>
    <dgm:cxn modelId="{472B32E2-2B97-4473-B286-CCB22EF955F5}" type="presParOf" srcId="{628DA6E6-47C7-4D39-85A2-2067B43E3991}" destId="{28627BAE-7C65-4522-9DA8-6E4273C4E850}" srcOrd="2" destOrd="0" presId="urn:microsoft.com/office/officeart/2005/8/layout/hierarchy3"/>
    <dgm:cxn modelId="{E53E0AA7-79AA-4ACA-BD20-2428412F16ED}" type="presParOf" srcId="{628DA6E6-47C7-4D39-85A2-2067B43E3991}" destId="{6977AC60-5A83-4F83-871E-3ACF10E35712}" srcOrd="3" destOrd="0" presId="urn:microsoft.com/office/officeart/2005/8/layout/hierarchy3"/>
    <dgm:cxn modelId="{99DB42E0-4100-4CA3-9948-47B0BEA08BB3}" type="presParOf" srcId="{EDC11DA2-0B2F-41F0-95EE-84D4D2B93088}" destId="{15A68208-DB9B-47AB-A964-7BB5B76D9A30}" srcOrd="1" destOrd="0" presId="urn:microsoft.com/office/officeart/2005/8/layout/hierarchy3"/>
    <dgm:cxn modelId="{E605F7AA-FAAC-4D18-BD56-107F6EE77C22}" type="presParOf" srcId="{15A68208-DB9B-47AB-A964-7BB5B76D9A30}" destId="{479CAB96-EC38-45AF-A1FE-7088AF3338A1}" srcOrd="0" destOrd="0" presId="urn:microsoft.com/office/officeart/2005/8/layout/hierarchy3"/>
    <dgm:cxn modelId="{9260EDA1-D581-4F30-A1DF-8632556E69C1}" type="presParOf" srcId="{479CAB96-EC38-45AF-A1FE-7088AF3338A1}" destId="{C4C7B4B4-BAFD-42C5-A21B-3C37780D3920}" srcOrd="0" destOrd="0" presId="urn:microsoft.com/office/officeart/2005/8/layout/hierarchy3"/>
    <dgm:cxn modelId="{63196A8B-5539-49F9-8CA6-2DE7123FABD8}" type="presParOf" srcId="{479CAB96-EC38-45AF-A1FE-7088AF3338A1}" destId="{8DC3E5CD-F622-48C8-ADE8-0DAD75FD61F0}" srcOrd="1" destOrd="0" presId="urn:microsoft.com/office/officeart/2005/8/layout/hierarchy3"/>
    <dgm:cxn modelId="{D8F4164B-286F-4A53-85FC-D4CD514B1735}" type="presParOf" srcId="{15A68208-DB9B-47AB-A964-7BB5B76D9A30}" destId="{E6234FA8-4EB6-4C2C-8BF8-E0A7710C9AC7}" srcOrd="1" destOrd="0" presId="urn:microsoft.com/office/officeart/2005/8/layout/hierarchy3"/>
    <dgm:cxn modelId="{4DF094E2-73FC-4493-8DC2-42C4F75E7717}" type="presParOf" srcId="{E6234FA8-4EB6-4C2C-8BF8-E0A7710C9AC7}" destId="{A1287C10-2E27-4043-803E-F9154FFC3244}" srcOrd="0" destOrd="0" presId="urn:microsoft.com/office/officeart/2005/8/layout/hierarchy3"/>
    <dgm:cxn modelId="{F5F44B95-E7D5-4259-A411-AC0E6D468A0A}" type="presParOf" srcId="{E6234FA8-4EB6-4C2C-8BF8-E0A7710C9AC7}" destId="{20DB9C7E-1BD8-4FB8-95CD-9DE07E5DFF5F}" srcOrd="1" destOrd="0" presId="urn:microsoft.com/office/officeart/2005/8/layout/hierarchy3"/>
    <dgm:cxn modelId="{30E7F626-D63C-4B5E-BD3D-F816C66A0AA3}" type="presParOf" srcId="{E6234FA8-4EB6-4C2C-8BF8-E0A7710C9AC7}" destId="{D859456E-E9DE-4D33-84A2-5FFC21E43AA2}" srcOrd="2" destOrd="0" presId="urn:microsoft.com/office/officeart/2005/8/layout/hierarchy3"/>
    <dgm:cxn modelId="{4EFBEF24-9547-4ACF-BCAB-9870C852798E}" type="presParOf" srcId="{E6234FA8-4EB6-4C2C-8BF8-E0A7710C9AC7}" destId="{4E322819-1810-490F-8D1E-3AC3F3A2721A}" srcOrd="3" destOrd="0" presId="urn:microsoft.com/office/officeart/2005/8/layout/hierarchy3"/>
    <dgm:cxn modelId="{7A52CAAA-7F53-4E1C-A58C-CCBD43E89507}" type="presParOf" srcId="{E6234FA8-4EB6-4C2C-8BF8-E0A7710C9AC7}" destId="{8DF1A1A9-6202-4476-A20A-2816B916E561}" srcOrd="4" destOrd="0" presId="urn:microsoft.com/office/officeart/2005/8/layout/hierarchy3"/>
    <dgm:cxn modelId="{3D309A2A-FF6B-46AB-A605-D9D4151A9E16}" type="presParOf" srcId="{E6234FA8-4EB6-4C2C-8BF8-E0A7710C9AC7}" destId="{CBD14C65-C9BD-4D34-A3DF-63FBF359B811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7537AC-38A2-406D-9952-C75BAECF2306}">
      <dsp:nvSpPr>
        <dsp:cNvPr id="0" name=""/>
        <dsp:cNvSpPr/>
      </dsp:nvSpPr>
      <dsp:spPr>
        <a:xfrm>
          <a:off x="1119164" y="3023"/>
          <a:ext cx="2210778" cy="13264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Source Sans Pro" charset="0"/>
              <a:ea typeface="Source Sans Pro" charset="0"/>
              <a:cs typeface="Source Sans Pro" charset="0"/>
            </a:rPr>
            <a:t>Can the public safely navigate to and use new gTLDs?</a:t>
          </a:r>
          <a:endParaRPr lang="en-US" sz="2000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1119164" y="3023"/>
        <a:ext cx="2210778" cy="1326467"/>
      </dsp:txXfrm>
    </dsp:sp>
    <dsp:sp modelId="{AB365EE4-0B73-4AA7-AA91-B88EF735C2D7}">
      <dsp:nvSpPr>
        <dsp:cNvPr id="0" name=""/>
        <dsp:cNvSpPr/>
      </dsp:nvSpPr>
      <dsp:spPr>
        <a:xfrm>
          <a:off x="3551020" y="3023"/>
          <a:ext cx="2210778" cy="13264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Source Sans Pro" charset="0"/>
              <a:ea typeface="Source Sans Pro" charset="0"/>
              <a:cs typeface="Source Sans Pro" charset="0"/>
            </a:rPr>
            <a:t>Impact of PICs and safeguards/</a:t>
          </a:r>
          <a:endParaRPr lang="en-US" sz="2000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3551020" y="3023"/>
        <a:ext cx="2210778" cy="1326467"/>
      </dsp:txXfrm>
    </dsp:sp>
    <dsp:sp modelId="{9E692394-84FA-4843-9D3C-DEE6BA0AEF12}">
      <dsp:nvSpPr>
        <dsp:cNvPr id="0" name=""/>
        <dsp:cNvSpPr/>
      </dsp:nvSpPr>
      <dsp:spPr>
        <a:xfrm>
          <a:off x="1119164" y="1550567"/>
          <a:ext cx="2210778" cy="132646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Source Sans Pro" charset="0"/>
              <a:ea typeface="Source Sans Pro" charset="0"/>
              <a:cs typeface="Source Sans Pro" charset="0"/>
            </a:rPr>
            <a:t>Risk of confusion and DNS abuse</a:t>
          </a:r>
          <a:endParaRPr lang="en-US" sz="2000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1119164" y="1550567"/>
        <a:ext cx="2210778" cy="1326467"/>
      </dsp:txXfrm>
    </dsp:sp>
    <dsp:sp modelId="{A944F96D-0357-47A2-B26D-80DF28A39BA3}">
      <dsp:nvSpPr>
        <dsp:cNvPr id="0" name=""/>
        <dsp:cNvSpPr/>
      </dsp:nvSpPr>
      <dsp:spPr>
        <a:xfrm>
          <a:off x="3551020" y="1550567"/>
          <a:ext cx="2210778" cy="132646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Source Sans Pro" charset="0"/>
              <a:ea typeface="Source Sans Pro" charset="0"/>
              <a:cs typeface="Source Sans Pro" charset="0"/>
            </a:rPr>
            <a:t>Developing Countries</a:t>
          </a:r>
          <a:endParaRPr lang="en-US" sz="2000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3551020" y="1550567"/>
        <a:ext cx="2210778" cy="1326467"/>
      </dsp:txXfrm>
    </dsp:sp>
    <dsp:sp modelId="{EA7796D4-D165-40B4-AD36-E427F7A94E77}">
      <dsp:nvSpPr>
        <dsp:cNvPr id="0" name=""/>
        <dsp:cNvSpPr/>
      </dsp:nvSpPr>
      <dsp:spPr>
        <a:xfrm>
          <a:off x="2335092" y="3098112"/>
          <a:ext cx="2210778" cy="132646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Source Sans Pro" charset="0"/>
              <a:ea typeface="Source Sans Pro" charset="0"/>
              <a:cs typeface="Source Sans Pro" charset="0"/>
            </a:rPr>
            <a:t>Trademark Issues</a:t>
          </a:r>
          <a:endParaRPr lang="en-US" sz="2000" kern="1200" dirty="0">
            <a:latin typeface="Source Sans Pro" charset="0"/>
            <a:ea typeface="Source Sans Pro" charset="0"/>
            <a:cs typeface="Source Sans Pro" charset="0"/>
          </a:endParaRPr>
        </a:p>
      </dsp:txBody>
      <dsp:txXfrm>
        <a:off x="2335092" y="3098112"/>
        <a:ext cx="2210778" cy="13264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3759B-CCF2-45AB-BB1E-7F6ED489DE08}">
      <dsp:nvSpPr>
        <dsp:cNvPr id="0" name=""/>
        <dsp:cNvSpPr/>
      </dsp:nvSpPr>
      <dsp:spPr>
        <a:xfrm>
          <a:off x="1994140" y="2120"/>
          <a:ext cx="1807090" cy="90354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Safe Navigation and Use</a:t>
          </a:r>
          <a:endParaRPr lang="en-US" sz="2100" kern="1200" dirty="0"/>
        </a:p>
      </dsp:txBody>
      <dsp:txXfrm>
        <a:off x="2020604" y="28584"/>
        <a:ext cx="1754162" cy="850617"/>
      </dsp:txXfrm>
    </dsp:sp>
    <dsp:sp modelId="{AB0910CA-2FDB-4B95-BAE6-097050737CDD}">
      <dsp:nvSpPr>
        <dsp:cNvPr id="0" name=""/>
        <dsp:cNvSpPr/>
      </dsp:nvSpPr>
      <dsp:spPr>
        <a:xfrm>
          <a:off x="2174849" y="905665"/>
          <a:ext cx="180709" cy="6776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658"/>
              </a:lnTo>
              <a:lnTo>
                <a:pt x="180709" y="67765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EE4C87-2CCE-4464-8DF2-6AC3A2CB51D9}">
      <dsp:nvSpPr>
        <dsp:cNvPr id="0" name=""/>
        <dsp:cNvSpPr/>
      </dsp:nvSpPr>
      <dsp:spPr>
        <a:xfrm>
          <a:off x="2355558" y="1131551"/>
          <a:ext cx="1445672" cy="9035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Reach intended destination?</a:t>
          </a:r>
          <a:endParaRPr lang="en-US" sz="1300" kern="1200" dirty="0"/>
        </a:p>
      </dsp:txBody>
      <dsp:txXfrm>
        <a:off x="2382022" y="1158015"/>
        <a:ext cx="1392744" cy="850617"/>
      </dsp:txXfrm>
    </dsp:sp>
    <dsp:sp modelId="{28627BAE-7C65-4522-9DA8-6E4273C4E850}">
      <dsp:nvSpPr>
        <dsp:cNvPr id="0" name=""/>
        <dsp:cNvSpPr/>
      </dsp:nvSpPr>
      <dsp:spPr>
        <a:xfrm>
          <a:off x="2174849" y="905665"/>
          <a:ext cx="180709" cy="18070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7090"/>
              </a:lnTo>
              <a:lnTo>
                <a:pt x="180709" y="180709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77AC60-5A83-4F83-871E-3ACF10E35712}">
      <dsp:nvSpPr>
        <dsp:cNvPr id="0" name=""/>
        <dsp:cNvSpPr/>
      </dsp:nvSpPr>
      <dsp:spPr>
        <a:xfrm>
          <a:off x="2355558" y="2260982"/>
          <a:ext cx="1445672" cy="9035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Destination is safe</a:t>
          </a:r>
          <a:endParaRPr lang="en-US" sz="1300" kern="1200" dirty="0"/>
        </a:p>
      </dsp:txBody>
      <dsp:txXfrm>
        <a:off x="2382022" y="2287446"/>
        <a:ext cx="1392744" cy="850617"/>
      </dsp:txXfrm>
    </dsp:sp>
    <dsp:sp modelId="{C4C7B4B4-BAFD-42C5-A21B-3C37780D3920}">
      <dsp:nvSpPr>
        <dsp:cNvPr id="0" name=""/>
        <dsp:cNvSpPr/>
      </dsp:nvSpPr>
      <dsp:spPr>
        <a:xfrm>
          <a:off x="4253003" y="2120"/>
          <a:ext cx="1807090" cy="90354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Impact of PICS and Safeguards</a:t>
          </a:r>
          <a:endParaRPr lang="en-US" sz="2100" kern="1200" dirty="0"/>
        </a:p>
      </dsp:txBody>
      <dsp:txXfrm>
        <a:off x="4279467" y="28584"/>
        <a:ext cx="1754162" cy="850617"/>
      </dsp:txXfrm>
    </dsp:sp>
    <dsp:sp modelId="{A1287C10-2E27-4043-803E-F9154FFC3244}">
      <dsp:nvSpPr>
        <dsp:cNvPr id="0" name=""/>
        <dsp:cNvSpPr/>
      </dsp:nvSpPr>
      <dsp:spPr>
        <a:xfrm>
          <a:off x="4433712" y="905665"/>
          <a:ext cx="180709" cy="6776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7658"/>
              </a:lnTo>
              <a:lnTo>
                <a:pt x="180709" y="67765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DB9C7E-1BD8-4FB8-95CD-9DE07E5DFF5F}">
      <dsp:nvSpPr>
        <dsp:cNvPr id="0" name=""/>
        <dsp:cNvSpPr/>
      </dsp:nvSpPr>
      <dsp:spPr>
        <a:xfrm>
          <a:off x="4614421" y="1131551"/>
          <a:ext cx="1445672" cy="9035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300" kern="1200" dirty="0" smtClean="0"/>
            <a:t>Role of safeguards in new gTLDs </a:t>
          </a:r>
        </a:p>
      </dsp:txBody>
      <dsp:txXfrm>
        <a:off x="4640885" y="1158015"/>
        <a:ext cx="1392744" cy="850617"/>
      </dsp:txXfrm>
    </dsp:sp>
    <dsp:sp modelId="{D859456E-E9DE-4D33-84A2-5FFC21E43AA2}">
      <dsp:nvSpPr>
        <dsp:cNvPr id="0" name=""/>
        <dsp:cNvSpPr/>
      </dsp:nvSpPr>
      <dsp:spPr>
        <a:xfrm>
          <a:off x="4433712" y="905665"/>
          <a:ext cx="180709" cy="18070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7090"/>
              </a:lnTo>
              <a:lnTo>
                <a:pt x="180709" y="180709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322819-1810-490F-8D1E-3AC3F3A2721A}">
      <dsp:nvSpPr>
        <dsp:cNvPr id="0" name=""/>
        <dsp:cNvSpPr/>
      </dsp:nvSpPr>
      <dsp:spPr>
        <a:xfrm>
          <a:off x="4614421" y="2260982"/>
          <a:ext cx="1445672" cy="9035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300" kern="1200" dirty="0" smtClean="0"/>
            <a:t>Are Public Interest Commitments enforced?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4640885" y="2287446"/>
        <a:ext cx="1392744" cy="850617"/>
      </dsp:txXfrm>
    </dsp:sp>
    <dsp:sp modelId="{8DF1A1A9-6202-4476-A20A-2816B916E561}">
      <dsp:nvSpPr>
        <dsp:cNvPr id="0" name=""/>
        <dsp:cNvSpPr/>
      </dsp:nvSpPr>
      <dsp:spPr>
        <a:xfrm>
          <a:off x="4433712" y="905665"/>
          <a:ext cx="180709" cy="29365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6521"/>
              </a:lnTo>
              <a:lnTo>
                <a:pt x="180709" y="293652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D14C65-C9BD-4D34-A3DF-63FBF359B811}">
      <dsp:nvSpPr>
        <dsp:cNvPr id="0" name=""/>
        <dsp:cNvSpPr/>
      </dsp:nvSpPr>
      <dsp:spPr>
        <a:xfrm>
          <a:off x="4614421" y="3390413"/>
          <a:ext cx="1445672" cy="9035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PICs for gTLDs in highly regulated sectors</a:t>
          </a:r>
          <a:endParaRPr lang="en-US" sz="1300" kern="1200" dirty="0"/>
        </a:p>
      </dsp:txBody>
      <dsp:txXfrm>
        <a:off x="4640885" y="3416877"/>
        <a:ext cx="1392744" cy="8506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3/8/16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3/8/16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07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1839E-CCEB-8846-BA92-D31B871038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41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488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marR="0" lvl="1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707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07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 simpler agenda slide, the outline for your presentation.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362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42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Insert a 850 x 450 pixels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photo.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563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138103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280592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725854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585195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700442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973631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793250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590605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642734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600400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900823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53433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81262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07577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244749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12461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275382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31257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F6E89-564B-E64E-9076-F3E7BD3CDDD2}" type="datetimeFigureOut">
              <a:rPr lang="en-US" smtClean="0"/>
              <a:t>3/8/16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116420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F6E89-564B-E64E-9076-F3E7BD3CDDD2}" type="datetimeFigureOut">
              <a:rPr lang="en-US" smtClean="0"/>
              <a:t>3/8/16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2A88C-BDDA-F245-89E7-7CFBD1778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61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60" r:id="rId21"/>
    <p:sldLayoutId id="2147483664" r:id="rId22"/>
    <p:sldLayoutId id="2147483655" r:id="rId23"/>
    <p:sldLayoutId id="2147483663" r:id="rId24"/>
    <p:sldLayoutId id="2147483662" r:id="rId25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9.emf"/><Relationship Id="rId5" Type="http://schemas.openxmlformats.org/officeDocument/2006/relationships/image" Target="../media/image11.emf"/><Relationship Id="rId6" Type="http://schemas.openxmlformats.org/officeDocument/2006/relationships/hyperlink" Target="mailto:input-to-cctrt@icann.org" TargetMode="External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6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16.xml"/><Relationship Id="rId2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hyperlink" Target="https://community.icann.org/pages/viewpage.action?pageId=56135383" TargetMode="External"/><Relationship Id="rId5" Type="http://schemas.openxmlformats.org/officeDocument/2006/relationships/image" Target="../media/image7.emf"/><Relationship Id="rId6" Type="http://schemas.openxmlformats.org/officeDocument/2006/relationships/image" Target="../media/image8.emf"/><Relationship Id="rId7" Type="http://schemas.openxmlformats.org/officeDocument/2006/relationships/image" Target="../media/image9.em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16100" y="4368800"/>
            <a:ext cx="7914675" cy="129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3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Competition, Consumer Trust &amp;</a:t>
            </a:r>
          </a:p>
          <a:p>
            <a:pPr>
              <a:lnSpc>
                <a:spcPts val="4700"/>
              </a:lnSpc>
            </a:pPr>
            <a:r>
              <a:rPr lang="en-US" sz="36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Consumer Choice Review – CCT-RT</a:t>
            </a:r>
            <a:endParaRPr lang="en-US" sz="36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want to hear from you!</a:t>
            </a:r>
            <a:endParaRPr lang="en-US" dirty="0"/>
          </a:p>
        </p:txBody>
      </p:sp>
      <p:pic>
        <p:nvPicPr>
          <p:cNvPr id="4" name="Picture 3" descr="0112-bubbles3.eps"/>
          <p:cNvPicPr>
            <a:picLocks noChangeAspect="1"/>
          </p:cNvPicPr>
          <p:nvPr/>
        </p:nvPicPr>
        <p:blipFill>
          <a:blip r:embed="rId3">
            <a:alphaModFix/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568" y="5210988"/>
            <a:ext cx="736600" cy="673100"/>
          </a:xfrm>
          <a:prstGeom prst="rect">
            <a:avLst/>
          </a:prstGeom>
        </p:spPr>
      </p:pic>
      <p:pic>
        <p:nvPicPr>
          <p:cNvPr id="5" name="Picture 4" descr="0070-envelop.eps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568" y="2022766"/>
            <a:ext cx="660400" cy="546100"/>
          </a:xfrm>
          <a:prstGeom prst="rect">
            <a:avLst/>
          </a:prstGeom>
        </p:spPr>
      </p:pic>
      <p:pic>
        <p:nvPicPr>
          <p:cNvPr id="6" name="Picture 5" descr="0067-phone.eps"/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568" y="4205942"/>
            <a:ext cx="609600" cy="609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8300" y="1181100"/>
            <a:ext cx="8261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Source Sans Pro"/>
                <a:cs typeface="Source Sans Pro"/>
              </a:rPr>
              <a:t>Share your unique perspective with us - Your input is KEY to this process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66468" y="2135326"/>
            <a:ext cx="612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"/>
                <a:cs typeface="Source Sans Pro"/>
              </a:rPr>
              <a:t>Send us an email at </a:t>
            </a:r>
            <a:r>
              <a:rPr lang="en-US" b="1" i="1" dirty="0">
                <a:hlinkClick r:id="rId6"/>
              </a:rPr>
              <a:t>input-to-cctrt@icann.org</a:t>
            </a:r>
            <a:r>
              <a:rPr lang="en-US" b="1" i="1" dirty="0"/>
              <a:t> </a:t>
            </a:r>
            <a:r>
              <a:rPr lang="en-US" dirty="0" smtClean="0">
                <a:latin typeface="Source Sans Pro"/>
                <a:cs typeface="Source Sans Pro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66468" y="4326076"/>
            <a:ext cx="612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"/>
                <a:cs typeface="Source Sans Pro"/>
              </a:rPr>
              <a:t>Or to schedule a conference call 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8" y="2837299"/>
            <a:ext cx="1473200" cy="1117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66468" y="3170634"/>
            <a:ext cx="612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ource Sans Pro"/>
                <a:cs typeface="Source Sans Pro"/>
              </a:rPr>
              <a:t>Happy to join your session at ICANN 55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66468" y="5362872"/>
            <a:ext cx="612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Source Sans Pro"/>
                <a:cs typeface="Source Sans Pro"/>
              </a:rPr>
              <a:t>The floor is yours! </a:t>
            </a:r>
            <a:endParaRPr lang="en-US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1158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99730" y="4887266"/>
            <a:ext cx="7937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100" dirty="0" smtClean="0">
                <a:solidFill>
                  <a:srgbClr val="C2C0C4"/>
                </a:solidFill>
                <a:latin typeface="Source Sans Pro"/>
                <a:cs typeface="Source Sans Pro"/>
              </a:rPr>
              <a:t>Full Width Photo or Video Here</a:t>
            </a:r>
          </a:p>
          <a:p>
            <a:pPr algn="ctr"/>
            <a:r>
              <a:rPr lang="en-US" sz="2400" spc="100" dirty="0" smtClean="0">
                <a:solidFill>
                  <a:srgbClr val="C2C0C4"/>
                </a:solidFill>
                <a:latin typeface="Source Sans Pro"/>
                <a:cs typeface="Source Sans Pro"/>
              </a:rPr>
              <a:t>350px  x  650px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114845"/>
            <a:ext cx="9144000" cy="71065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5500"/>
            <a:ext cx="9144000" cy="5185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269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350124" y="1299014"/>
            <a:ext cx="2539800" cy="217525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48738" y="1299014"/>
            <a:ext cx="2539800" cy="2175252"/>
          </a:xfrm>
          <a:prstGeom prst="rect">
            <a:avLst/>
          </a:prstGeom>
          <a:solidFill>
            <a:schemeClr val="accent4">
              <a:alpha val="63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350124" y="1299014"/>
            <a:ext cx="2539800" cy="87588"/>
          </a:xfrm>
          <a:prstGeom prst="rect">
            <a:avLst/>
          </a:prstGeom>
          <a:solidFill>
            <a:srgbClr val="145357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048738" y="1299014"/>
            <a:ext cx="2539800" cy="87588"/>
          </a:xfrm>
          <a:prstGeom prst="rect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350124" y="3746868"/>
            <a:ext cx="2539800" cy="217525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1511" y="1299014"/>
            <a:ext cx="2539800" cy="2175252"/>
          </a:xfrm>
          <a:prstGeom prst="rect">
            <a:avLst/>
          </a:prstGeom>
          <a:solidFill>
            <a:schemeClr val="accent1">
              <a:alpha val="72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1511" y="1299014"/>
            <a:ext cx="2539800" cy="87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886759" y="1982439"/>
            <a:ext cx="2080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Source Sans Pro"/>
                <a:cs typeface="Source Sans Pro"/>
              </a:rPr>
              <a:t>Affirmation of Commitments (</a:t>
            </a:r>
            <a:r>
              <a:rPr lang="en-US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AoC</a:t>
            </a:r>
            <a:r>
              <a:rPr lang="en-US" dirty="0" smtClean="0">
                <a:solidFill>
                  <a:schemeClr val="bg1"/>
                </a:solidFill>
                <a:latin typeface="Source Sans Pro"/>
                <a:cs typeface="Source Sans Pro"/>
              </a:rPr>
              <a:t>) review </a:t>
            </a:r>
            <a:endParaRPr lang="en-US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86759" y="4364806"/>
            <a:ext cx="2080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Safeguards and protections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Mandate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659281" y="1502489"/>
            <a:ext cx="20800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Source Sans Pro"/>
                <a:cs typeface="Source Sans Pro"/>
              </a:rPr>
              <a:t>Evaluate how New </a:t>
            </a:r>
            <a:r>
              <a:rPr lang="en-US" dirty="0" err="1">
                <a:solidFill>
                  <a:schemeClr val="bg1"/>
                </a:solidFill>
                <a:latin typeface="Source Sans Pro"/>
                <a:cs typeface="Source Sans Pro"/>
              </a:rPr>
              <a:t>gTLD</a:t>
            </a:r>
            <a:r>
              <a:rPr lang="en-US" dirty="0">
                <a:solidFill>
                  <a:schemeClr val="bg1"/>
                </a:solidFill>
                <a:latin typeface="Source Sans Pro"/>
                <a:cs typeface="Source Sans Pro"/>
              </a:rPr>
              <a:t> Program </a:t>
            </a:r>
            <a:r>
              <a:rPr lang="en-US" dirty="0" smtClean="0">
                <a:solidFill>
                  <a:schemeClr val="bg1"/>
                </a:solidFill>
                <a:latin typeface="Source Sans Pro"/>
                <a:cs typeface="Source Sans Pro"/>
              </a:rPr>
              <a:t>has promoted </a:t>
            </a:r>
            <a:r>
              <a:rPr lang="en-US" dirty="0">
                <a:solidFill>
                  <a:schemeClr val="bg1"/>
                </a:solidFill>
                <a:latin typeface="Source Sans Pro"/>
                <a:cs typeface="Source Sans Pro"/>
              </a:rPr>
              <a:t>competition, consumer trust and consumer </a:t>
            </a:r>
            <a:r>
              <a:rPr lang="en-US" dirty="0" smtClean="0">
                <a:solidFill>
                  <a:schemeClr val="bg1"/>
                </a:solidFill>
                <a:latin typeface="Source Sans Pro"/>
                <a:cs typeface="Source Sans Pro"/>
              </a:rPr>
              <a:t>choice</a:t>
            </a:r>
            <a:endParaRPr lang="en-US" dirty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31976" y="4333432"/>
            <a:ext cx="2080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Safeguards and Trust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78614" y="1740613"/>
            <a:ext cx="2080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Effectiveness of application and evaluation processes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96258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609" y="1280918"/>
            <a:ext cx="8013043" cy="4100007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022700" y="2240886"/>
            <a:ext cx="548640" cy="54864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2079473" y="3809003"/>
            <a:ext cx="548640" cy="54864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/>
          <p:cNvSpPr/>
          <p:nvPr/>
        </p:nvSpPr>
        <p:spPr>
          <a:xfrm>
            <a:off x="3719779" y="3213439"/>
            <a:ext cx="548640" cy="54864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/>
          <p:cNvSpPr/>
          <p:nvPr/>
        </p:nvSpPr>
        <p:spPr>
          <a:xfrm>
            <a:off x="4612121" y="1839833"/>
            <a:ext cx="548640" cy="54864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/>
          <p:cNvSpPr/>
          <p:nvPr/>
        </p:nvSpPr>
        <p:spPr>
          <a:xfrm>
            <a:off x="7556254" y="2789526"/>
            <a:ext cx="548640" cy="54864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/>
          <p:cNvSpPr/>
          <p:nvPr/>
        </p:nvSpPr>
        <p:spPr>
          <a:xfrm>
            <a:off x="4039622" y="5070410"/>
            <a:ext cx="548640" cy="548640"/>
          </a:xfrm>
          <a:prstGeom prst="ellipse">
            <a:avLst/>
          </a:prstGeom>
          <a:solidFill>
            <a:srgbClr val="18436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3830009" y="3243571"/>
            <a:ext cx="3910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3</a:t>
            </a:r>
            <a:endParaRPr lang="en-US" sz="2700" dirty="0">
              <a:solidFill>
                <a:schemeClr val="bg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53673" y="2807072"/>
            <a:ext cx="533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2</a:t>
            </a:r>
            <a:endParaRPr lang="en-US" sz="2700" dirty="0">
              <a:solidFill>
                <a:schemeClr val="bg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16447" y="1865647"/>
            <a:ext cx="55746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3</a:t>
            </a:r>
            <a:endParaRPr lang="en-US" sz="2700" dirty="0">
              <a:solidFill>
                <a:schemeClr val="bg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9848" y="3839134"/>
            <a:ext cx="3910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58130" y="2281695"/>
            <a:ext cx="67777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6</a:t>
            </a:r>
            <a:endParaRPr lang="en-US" sz="2700" dirty="0">
              <a:solidFill>
                <a:schemeClr val="bg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27421" y="5090815"/>
            <a:ext cx="6948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17</a:t>
            </a:r>
            <a:endParaRPr lang="en-US" sz="2700" dirty="0">
              <a:solidFill>
                <a:schemeClr val="bg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00446" y="5074552"/>
            <a:ext cx="4493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Helvetica Neue" charset="0"/>
                <a:ea typeface="Helvetica Neue" charset="0"/>
                <a:cs typeface="Helvetica Neue" charset="0"/>
              </a:rPr>
              <a:t>Review Team Members include: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 smtClean="0">
                <a:latin typeface="Helvetica Neue" charset="0"/>
                <a:ea typeface="Helvetica Neue" charset="0"/>
                <a:cs typeface="Helvetica Neue" charset="0"/>
              </a:rPr>
              <a:t>Independent Experts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b="1" dirty="0" smtClean="0">
                <a:latin typeface="Helvetica Neue" charset="0"/>
                <a:ea typeface="Helvetica Neue" charset="0"/>
                <a:cs typeface="Helvetica Neue" charset="0"/>
              </a:rPr>
              <a:t>ICANN CEO &amp; Chair of GAC Designated Representatives</a:t>
            </a:r>
            <a:endParaRPr lang="en-US" sz="1200" dirty="0"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80218" y="2370402"/>
            <a:ext cx="1250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 Neue" charset="0"/>
                <a:ea typeface="Helvetica Neue" charset="0"/>
                <a:cs typeface="Helvetica Neue" charset="0"/>
              </a:rPr>
              <a:t>North America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34096" y="3340470"/>
            <a:ext cx="1192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 Neue" charset="0"/>
                <a:ea typeface="Helvetica Neue" charset="0"/>
                <a:cs typeface="Helvetica Neue" charset="0"/>
              </a:rPr>
              <a:t>Asia Pacific &amp;</a:t>
            </a:r>
          </a:p>
          <a:p>
            <a:r>
              <a:rPr lang="en-US" sz="1200" b="1" dirty="0">
                <a:latin typeface="Helvetica Neue" charset="0"/>
                <a:ea typeface="Helvetica Neue" charset="0"/>
                <a:cs typeface="Helvetica Neue" charset="0"/>
              </a:rPr>
              <a:t>Oceania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76294" y="1967343"/>
            <a:ext cx="709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 Neue" charset="0"/>
                <a:ea typeface="Helvetica Neue" charset="0"/>
                <a:cs typeface="Helvetica Neue" charset="0"/>
              </a:rPr>
              <a:t>Europe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263900" y="3330922"/>
            <a:ext cx="617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 Neue" charset="0"/>
                <a:ea typeface="Helvetica Neue" charset="0"/>
                <a:cs typeface="Helvetica Neue" charset="0"/>
              </a:rPr>
              <a:t>Africa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9633" y="3832238"/>
            <a:ext cx="13493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Helvetica"/>
                <a:cs typeface="Helvetica"/>
              </a:rPr>
              <a:t>Latin America &amp;</a:t>
            </a:r>
          </a:p>
          <a:p>
            <a:r>
              <a:rPr lang="en-US" sz="1200" b="1" dirty="0">
                <a:latin typeface="Helvetica"/>
                <a:cs typeface="Helvetica"/>
              </a:rPr>
              <a:t>Caribbean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692816" y="5649829"/>
            <a:ext cx="2005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  <a:latin typeface="Helvetica"/>
                <a:cs typeface="Helvetica"/>
              </a:rPr>
              <a:t>3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CCT Review Team Members </a:t>
            </a:r>
          </a:p>
        </p:txBody>
      </p:sp>
    </p:spTree>
    <p:extLst>
      <p:ext uri="{BB962C8B-B14F-4D97-AF65-F5344CB8AC3E}">
        <p14:creationId xmlns:p14="http://schemas.microsoft.com/office/powerpoint/2010/main" val="172684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0655"/>
          </a:xfrm>
        </p:spPr>
        <p:txBody>
          <a:bodyPr/>
          <a:lstStyle/>
          <a:p>
            <a:r>
              <a:rPr lang="en-US" dirty="0"/>
              <a:t>CCT Review Team Members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734807"/>
              </p:ext>
            </p:extLst>
          </p:nvPr>
        </p:nvGraphicFramePr>
        <p:xfrm>
          <a:off x="93133" y="830118"/>
          <a:ext cx="8957734" cy="5150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434"/>
                <a:gridCol w="2815166"/>
                <a:gridCol w="1663700"/>
                <a:gridCol w="2239434"/>
              </a:tblGrid>
              <a:tr h="661204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SO/AC Representatives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Independent</a:t>
                      </a:r>
                      <a:r>
                        <a:rPr lang="en-US" baseline="0" dirty="0" smtClean="0"/>
                        <a:t> Experts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Chair</a:t>
                      </a:r>
                      <a:r>
                        <a:rPr lang="en-US" baseline="0" dirty="0" smtClean="0"/>
                        <a:t> of GAC &amp; ICANN CEO </a:t>
                      </a:r>
                      <a:r>
                        <a:rPr lang="en-US" dirty="0" smtClean="0"/>
                        <a:t>Representatives</a:t>
                      </a:r>
                      <a:endParaRPr lang="en-US" dirty="0"/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77831">
                <a:tc rowSpan="6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GNSO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Calvin Browne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Drew Bagley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Laureen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Kapin</a:t>
                      </a:r>
                      <a:endParaRPr lang="en-US" dirty="0" smtClean="0"/>
                    </a:p>
                  </a:txBody>
                  <a:tcPr anchor="ctr"/>
                </a:tc>
              </a:tr>
              <a:tr h="37783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Jordyn Buchanan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Stanley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Besen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Jamie </a:t>
                      </a:r>
                      <a:r>
                        <a:rPr lang="en-US" dirty="0" err="1" smtClean="0"/>
                        <a:t>Hedlund</a:t>
                      </a:r>
                      <a:endParaRPr lang="en-US" dirty="0" smtClean="0"/>
                    </a:p>
                  </a:txBody>
                  <a:tcPr anchor="ctr"/>
                </a:tc>
              </a:tr>
              <a:tr h="38256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Carlos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Raúl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Gutiérrez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N. Ravi Shankar</a:t>
                      </a:r>
                      <a:endParaRPr lang="en-US" dirty="0"/>
                    </a:p>
                  </a:txBody>
                  <a:tcPr anchor="ctr"/>
                </a:tc>
                <a:tc rowSpan="9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33801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Waudo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Siganga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Fabro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Steibel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5744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David Taylor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7831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Jonathan </a:t>
                      </a:r>
                      <a:r>
                        <a:rPr lang="en-US" dirty="0" err="1" smtClean="0"/>
                        <a:t>Zuck</a:t>
                      </a:r>
                      <a:endParaRPr lang="en-US" dirty="0"/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44234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ALAC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Kaili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Kan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7348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Carlton Samuels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212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GAC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Megan Richards</a:t>
                      </a:r>
                      <a:endParaRPr lang="en-US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37684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ccNSO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Dejan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Djukic</a:t>
                      </a:r>
                      <a:endParaRPr lang="en-US" dirty="0" smtClean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2533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Gaongalelwe</a:t>
                      </a:r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G.P. </a:t>
                      </a:r>
                      <a:r>
                        <a:rPr lang="en-US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Mosweu</a:t>
                      </a:r>
                      <a:endParaRPr lang="en-US" dirty="0" smtClean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169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690234" y="1299014"/>
            <a:ext cx="2554835" cy="217525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90233" y="1311382"/>
            <a:ext cx="2539801" cy="75220"/>
          </a:xfrm>
          <a:prstGeom prst="rect">
            <a:avLst/>
          </a:prstGeom>
          <a:solidFill>
            <a:srgbClr val="145357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343262" y="3669377"/>
            <a:ext cx="2498638" cy="2200470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2000" b="1" dirty="0" smtClean="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302100" y="3637874"/>
            <a:ext cx="2539800" cy="87588"/>
          </a:xfrm>
          <a:prstGeom prst="rect">
            <a:avLst/>
          </a:prstGeom>
          <a:solidFill>
            <a:srgbClr val="AC4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13237" y="1299014"/>
            <a:ext cx="2539800" cy="2175252"/>
          </a:xfrm>
          <a:prstGeom prst="rect">
            <a:avLst/>
          </a:prstGeom>
          <a:solidFill>
            <a:schemeClr val="accent1">
              <a:alpha val="72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613237" y="1299014"/>
            <a:ext cx="2539800" cy="87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13043" y="2115558"/>
            <a:ext cx="273016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cs typeface="Source Sans Pro"/>
              </a:rPr>
              <a:t>Competition &amp; Consumer Choice</a:t>
            </a:r>
            <a:endParaRPr lang="en-US" b="1" dirty="0" smtClean="0">
              <a:solidFill>
                <a:srgbClr val="FFFFFF"/>
              </a:solidFill>
              <a:latin typeface="Source Sans Pro"/>
              <a:cs typeface="Source Sans Pro"/>
            </a:endParaRPr>
          </a:p>
          <a:p>
            <a:r>
              <a:rPr lang="en-US" sz="16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	</a:t>
            </a:r>
            <a:endParaRPr lang="en-US" sz="16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705269" y="1507870"/>
            <a:ext cx="2524765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cs typeface="Source Sans Pro"/>
              </a:rPr>
              <a:t>Safeguards &amp; Trust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300" b="1" dirty="0" smtClean="0">
                <a:solidFill>
                  <a:srgbClr val="FFFFFF"/>
                </a:solidFill>
                <a:cs typeface="Source Sans Pro"/>
              </a:rPr>
              <a:t>Consumer trust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300" b="1" dirty="0" smtClean="0">
                <a:solidFill>
                  <a:srgbClr val="FFFFFF"/>
                </a:solidFill>
                <a:cs typeface="Source Sans Pro"/>
              </a:rPr>
              <a:t>Trademark issues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300" b="1" dirty="0" smtClean="0">
                <a:solidFill>
                  <a:srgbClr val="FFFFFF"/>
                </a:solidFill>
                <a:cs typeface="Source Sans Pro"/>
              </a:rPr>
              <a:t>Impact of PICS and other safeguards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300" b="1" dirty="0" smtClean="0">
                <a:solidFill>
                  <a:srgbClr val="FFFFFF"/>
                </a:solidFill>
                <a:cs typeface="Source Sans Pro"/>
              </a:rPr>
              <a:t>Other</a:t>
            </a:r>
          </a:p>
          <a:p>
            <a:pPr algn="ctr"/>
            <a:endParaRPr lang="en-US" b="1" dirty="0">
              <a:solidFill>
                <a:srgbClr val="FFFFFF"/>
              </a:solidFill>
              <a:latin typeface="Source Sans Pro"/>
              <a:cs typeface="Source Sans Pro"/>
            </a:endParaRPr>
          </a:p>
          <a:p>
            <a:endParaRPr lang="en-US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Work Plan - </a:t>
            </a:r>
            <a:r>
              <a:rPr lang="en-US" dirty="0" err="1" smtClean="0"/>
              <a:t>Subteams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02100" y="3637874"/>
            <a:ext cx="24986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Application &amp; Evaluation Process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300" dirty="0" smtClean="0">
                <a:solidFill>
                  <a:prstClr val="white"/>
                </a:solidFill>
              </a:rPr>
              <a:t>Application process, transition to delegation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300" dirty="0" smtClean="0">
                <a:solidFill>
                  <a:prstClr val="white"/>
                </a:solidFill>
              </a:rPr>
              <a:t>Application evaluation</a:t>
            </a:r>
            <a:endParaRPr lang="en-US" sz="1300" dirty="0">
              <a:solidFill>
                <a:prstClr val="white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300" dirty="0" smtClean="0">
                <a:solidFill>
                  <a:prstClr val="white"/>
                </a:solidFill>
              </a:rPr>
              <a:t>Objection procedures, content resolution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300" dirty="0" smtClean="0">
                <a:solidFill>
                  <a:prstClr val="white"/>
                </a:solidFill>
              </a:rPr>
              <a:t>Applicant support, </a:t>
            </a:r>
            <a:r>
              <a:rPr lang="en-US" sz="1300" dirty="0" err="1" smtClean="0">
                <a:solidFill>
                  <a:prstClr val="white"/>
                </a:solidFill>
              </a:rPr>
              <a:t>continuitg</a:t>
            </a:r>
            <a:r>
              <a:rPr lang="en-US" sz="1300" dirty="0" smtClean="0">
                <a:solidFill>
                  <a:prstClr val="white"/>
                </a:solidFill>
              </a:rPr>
              <a:t> operations instrument, program management</a:t>
            </a:r>
            <a:endParaRPr lang="en-US" sz="13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14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0655"/>
          </a:xfrm>
        </p:spPr>
        <p:txBody>
          <a:bodyPr/>
          <a:lstStyle/>
          <a:p>
            <a:r>
              <a:rPr lang="en-US" dirty="0" smtClean="0"/>
              <a:t>Work Plan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54813" y="1465893"/>
            <a:ext cx="843437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March 2016</a:t>
            </a:r>
            <a:r>
              <a:rPr lang="en-US" sz="2600" dirty="0" smtClean="0">
                <a:latin typeface="Source Sans Pro"/>
                <a:cs typeface="Source Sans Pro"/>
              </a:rPr>
              <a:t>: Determine issue areas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Q2-Q3 2016</a:t>
            </a:r>
            <a:r>
              <a:rPr lang="en-US" sz="2600" dirty="0" smtClean="0">
                <a:latin typeface="Source Sans Pro"/>
                <a:cs typeface="Source Sans Pro"/>
              </a:rPr>
              <a:t>: Request additional data sets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May 2016: </a:t>
            </a:r>
            <a:r>
              <a:rPr lang="en-US" sz="2600" dirty="0" smtClean="0">
                <a:latin typeface="Source Sans Pro"/>
                <a:cs typeface="Source Sans Pro"/>
              </a:rPr>
              <a:t>Phase 2 consumer survey results published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June 2016:</a:t>
            </a:r>
            <a:r>
              <a:rPr lang="en-US" sz="2600" dirty="0" smtClean="0">
                <a:latin typeface="Source Sans Pro"/>
                <a:cs typeface="Source Sans Pro"/>
              </a:rPr>
              <a:t> Phase 2 economic study results published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Q2 2016: </a:t>
            </a:r>
            <a:r>
              <a:rPr lang="en-US" sz="2600" dirty="0" smtClean="0">
                <a:latin typeface="Source Sans Pro"/>
                <a:cs typeface="Source Sans Pro"/>
              </a:rPr>
              <a:t>Interim recommendations issued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Q3 2016: </a:t>
            </a:r>
            <a:r>
              <a:rPr lang="en-US" sz="2600" dirty="0" smtClean="0">
                <a:latin typeface="Source Sans Pro"/>
                <a:cs typeface="Source Sans Pro"/>
              </a:rPr>
              <a:t>Issue findings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Dec. 2016: </a:t>
            </a:r>
            <a:r>
              <a:rPr lang="en-US" sz="2600" dirty="0" smtClean="0">
                <a:latin typeface="Source Sans Pro"/>
                <a:cs typeface="Source Sans Pro"/>
              </a:rPr>
              <a:t>Draft republic published for public comment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Dec. 2016-Jan. 2017: </a:t>
            </a:r>
            <a:r>
              <a:rPr lang="en-US" sz="2600" dirty="0" smtClean="0">
                <a:latin typeface="Source Sans Pro"/>
                <a:cs typeface="Source Sans Pro"/>
              </a:rPr>
              <a:t>Public comment period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600" b="1" dirty="0" smtClean="0">
                <a:latin typeface="Source Sans Pro"/>
                <a:cs typeface="Source Sans Pro"/>
              </a:rPr>
              <a:t>April 2017: </a:t>
            </a:r>
            <a:r>
              <a:rPr lang="en-US" sz="2600" dirty="0" smtClean="0">
                <a:latin typeface="Source Sans Pro"/>
                <a:cs typeface="Source Sans Pro"/>
              </a:rPr>
              <a:t>Deliver final report and recommendations to ICANN Board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sz="2600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404374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Safeguards &amp;  Consumer Trust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63120314"/>
              </p:ext>
            </p:extLst>
          </p:nvPr>
        </p:nvGraphicFramePr>
        <p:xfrm>
          <a:off x="1131518" y="1321843"/>
          <a:ext cx="6880964" cy="44276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595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Safeguards and Consumer Trust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59633144"/>
              </p:ext>
            </p:extLst>
          </p:nvPr>
        </p:nvGraphicFramePr>
        <p:xfrm>
          <a:off x="751563" y="1164921"/>
          <a:ext cx="8054234" cy="4296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337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065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Interested in us?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0" y="801071"/>
            <a:ext cx="8293100" cy="40371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100" y="4838204"/>
            <a:ext cx="835677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ource Sans Pro"/>
                <a:cs typeface="Source Sans Pro"/>
              </a:rPr>
              <a:t>	Public wiki</a:t>
            </a:r>
          </a:p>
          <a:p>
            <a:r>
              <a:rPr lang="en-US" dirty="0" smtClean="0">
                <a:latin typeface="Source Sans Pro"/>
                <a:cs typeface="Source Sans Pro"/>
              </a:rPr>
              <a:t>	Mailing-list archives </a:t>
            </a:r>
            <a:endParaRPr lang="en-US" dirty="0">
              <a:latin typeface="Source Sans Pro"/>
              <a:cs typeface="Source Sans Pro"/>
            </a:endParaRPr>
          </a:p>
          <a:p>
            <a:r>
              <a:rPr lang="en-US" dirty="0" smtClean="0">
                <a:latin typeface="Source Sans Pro"/>
                <a:cs typeface="Source Sans Pro"/>
              </a:rPr>
              <a:t>	Open calls/meetings</a:t>
            </a:r>
          </a:p>
          <a:p>
            <a:r>
              <a:rPr lang="en-US" dirty="0" smtClean="0">
                <a:latin typeface="Source Sans Pro"/>
                <a:cs typeface="Source Sans Pro"/>
              </a:rPr>
              <a:t>					etc..</a:t>
            </a:r>
          </a:p>
          <a:p>
            <a:r>
              <a:rPr lang="en-US" dirty="0">
                <a:latin typeface="Source Sans Pro"/>
                <a:cs typeface="Source Sans Pro"/>
              </a:rPr>
              <a:t>See more at </a:t>
            </a:r>
            <a:r>
              <a:rPr lang="en-US" dirty="0">
                <a:latin typeface="Source Sans Pro"/>
                <a:cs typeface="Source Sans Pro"/>
                <a:hlinkClick r:id="rId4"/>
              </a:rPr>
              <a:t>https://</a:t>
            </a:r>
            <a:r>
              <a:rPr lang="en-US" dirty="0" smtClean="0">
                <a:latin typeface="Source Sans Pro"/>
                <a:cs typeface="Source Sans Pro"/>
                <a:hlinkClick r:id="rId4"/>
              </a:rPr>
              <a:t>community.icann.org/pages/viewpage.action?pageId=56135383</a:t>
            </a:r>
            <a:r>
              <a:rPr lang="en-US" dirty="0" smtClean="0">
                <a:latin typeface="Source Sans Pro"/>
                <a:cs typeface="Source Sans Pro"/>
              </a:rPr>
              <a:t> </a:t>
            </a:r>
          </a:p>
        </p:txBody>
      </p:sp>
      <p:pic>
        <p:nvPicPr>
          <p:cNvPr id="7" name="Picture 6" descr="0017-headphones.eps"/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50" y="5470507"/>
            <a:ext cx="228167" cy="232555"/>
          </a:xfrm>
          <a:prstGeom prst="rect">
            <a:avLst/>
          </a:prstGeom>
        </p:spPr>
      </p:pic>
      <p:pic>
        <p:nvPicPr>
          <p:cNvPr id="8" name="Picture 7" descr="0049-folder-open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450" y="4882988"/>
            <a:ext cx="304803" cy="252049"/>
          </a:xfrm>
          <a:prstGeom prst="rect">
            <a:avLst/>
          </a:prstGeom>
        </p:spPr>
      </p:pic>
      <p:pic>
        <p:nvPicPr>
          <p:cNvPr id="9" name="Picture 8" descr="0070-envelop.eps"/>
          <p:cNvPicPr>
            <a:picLocks noChangeAspect="1"/>
          </p:cNvPicPr>
          <p:nvPr/>
        </p:nvPicPr>
        <p:blipFill>
          <a:blip r:embed="rId7">
            <a:alphaModFix/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617" y="5179821"/>
            <a:ext cx="325832" cy="26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1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7330</TotalTime>
  <Words>434</Words>
  <Application>Microsoft Macintosh PowerPoint</Application>
  <PresentationFormat>On-screen Show (4:3)</PresentationFormat>
  <Paragraphs>115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Calibri</vt:lpstr>
      <vt:lpstr>Calibri Light</vt:lpstr>
      <vt:lpstr>Courier New</vt:lpstr>
      <vt:lpstr>Helvetica</vt:lpstr>
      <vt:lpstr>Helvetica Neue</vt:lpstr>
      <vt:lpstr>Source Sans Pro</vt:lpstr>
      <vt:lpstr>Source Sans Pro Light</vt:lpstr>
      <vt:lpstr>Arial</vt:lpstr>
      <vt:lpstr>Office Theme</vt:lpstr>
      <vt:lpstr>PowerPoint Presentation</vt:lpstr>
      <vt:lpstr>Mandate</vt:lpstr>
      <vt:lpstr>CCT Review Team Members </vt:lpstr>
      <vt:lpstr>CCT Review Team Members </vt:lpstr>
      <vt:lpstr>Work Plan - Subteams</vt:lpstr>
      <vt:lpstr>Work Plan</vt:lpstr>
      <vt:lpstr>Safeguards &amp;  Consumer Trust</vt:lpstr>
      <vt:lpstr>Safeguards and Consumer Trust</vt:lpstr>
      <vt:lpstr>Interested in us? </vt:lpstr>
      <vt:lpstr>We want to hear from you!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Alice Jansen</cp:lastModifiedBy>
  <cp:revision>223</cp:revision>
  <cp:lastPrinted>2015-04-13T15:10:57Z</cp:lastPrinted>
  <dcterms:created xsi:type="dcterms:W3CDTF">2015-01-07T16:11:05Z</dcterms:created>
  <dcterms:modified xsi:type="dcterms:W3CDTF">2016-03-08T15:09:56Z</dcterms:modified>
</cp:coreProperties>
</file>