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366" r:id="rId2"/>
    <p:sldId id="360" r:id="rId3"/>
    <p:sldId id="348" r:id="rId4"/>
    <p:sldId id="368" r:id="rId5"/>
    <p:sldId id="378" r:id="rId6"/>
    <p:sldId id="369" r:id="rId7"/>
    <p:sldId id="370" r:id="rId8"/>
    <p:sldId id="356" r:id="rId9"/>
    <p:sldId id="367" r:id="rId10"/>
    <p:sldId id="371" r:id="rId11"/>
    <p:sldId id="379" r:id="rId12"/>
    <p:sldId id="374" r:id="rId13"/>
    <p:sldId id="372" r:id="rId14"/>
    <p:sldId id="377" r:id="rId15"/>
    <p:sldId id="310" r:id="rId16"/>
  </p:sldIdLst>
  <p:sldSz cx="12195175" cy="6859588"/>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0000"/>
    <a:srgbClr val="F2F802"/>
    <a:srgbClr val="FE4A02"/>
    <a:srgbClr val="F4800C"/>
    <a:srgbClr val="0C940C"/>
    <a:srgbClr val="EE5112"/>
    <a:srgbClr val="0000FF"/>
    <a:srgbClr val="0033CC"/>
    <a:srgbClr val="D4652D"/>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91" autoAdjust="0"/>
    <p:restoredTop sz="94620" autoAdjust="0"/>
  </p:normalViewPr>
  <p:slideViewPr>
    <p:cSldViewPr snapToGrid="0" showGuides="1">
      <p:cViewPr>
        <p:scale>
          <a:sx n="60" d="100"/>
          <a:sy n="60" d="100"/>
        </p:scale>
        <p:origin x="-80" y="-520"/>
      </p:cViewPr>
      <p:guideLst>
        <p:guide orient="horz" pos="4118"/>
        <p:guide orient="horz" pos="3835"/>
        <p:guide orient="horz" pos="1065"/>
        <p:guide orient="horz" pos="779"/>
        <p:guide pos="7478"/>
        <p:guide pos="205"/>
        <p:guide pos="3849"/>
        <p:guide pos="4708"/>
        <p:guide pos="4812"/>
        <p:guide pos="2865"/>
        <p:guide pos="29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53" d="100"/>
          <a:sy n="53" d="100"/>
        </p:scale>
        <p:origin x="-2904"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1" Type="http://schemas.openxmlformats.org/officeDocument/2006/relationships/image" Target="../media/image28.png"/><Relationship Id="rId2" Type="http://schemas.openxmlformats.org/officeDocument/2006/relationships/image" Target="../media/image29.jpeg"/></Relationships>
</file>

<file path=ppt/diagrams/_rels/drawing1.xml.rels><?xml version="1.0" encoding="UTF-8" standalone="yes"?>
<Relationships xmlns="http://schemas.openxmlformats.org/package/2006/relationships"><Relationship Id="rId1" Type="http://schemas.openxmlformats.org/officeDocument/2006/relationships/image" Target="../media/image28.png"/><Relationship Id="rId2" Type="http://schemas.openxmlformats.org/officeDocument/2006/relationships/image" Target="../media/image2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5545F8-79B9-46A1-81E7-FC8A8D0A0E86}" type="doc">
      <dgm:prSet loTypeId="urn:microsoft.com/office/officeart/2005/8/layout/pList1#1" loCatId="list" qsTypeId="urn:microsoft.com/office/officeart/2005/8/quickstyle/simple1" qsCatId="simple" csTypeId="urn:microsoft.com/office/officeart/2005/8/colors/accent1_2" csCatId="accent1" phldr="1"/>
      <dgm:spPr/>
      <dgm:t>
        <a:bodyPr/>
        <a:lstStyle/>
        <a:p>
          <a:endParaRPr lang="zh-CN" altLang="en-US"/>
        </a:p>
      </dgm:t>
    </dgm:pt>
    <dgm:pt modelId="{F56C7DE5-65A6-43C4-8593-D9135CF75569}">
      <dgm:prSet phldrT="[文本]"/>
      <dgm:spPr/>
      <dgm:t>
        <a:bodyPr/>
        <a:lstStyle/>
        <a:p>
          <a:pPr algn="l"/>
          <a:r>
            <a:rPr lang="en-US" altLang="zh-CN" b="1" dirty="0" smtClean="0"/>
            <a:t>In Thai Language</a:t>
          </a:r>
          <a:endParaRPr lang="zh-CN" altLang="en-US" b="1" dirty="0"/>
        </a:p>
      </dgm:t>
    </dgm:pt>
    <dgm:pt modelId="{5CF011A0-C657-40E7-972E-FDA04FA50C5E}" type="parTrans" cxnId="{BF845F87-00B2-479B-9859-F18A6E62E468}">
      <dgm:prSet/>
      <dgm:spPr/>
      <dgm:t>
        <a:bodyPr/>
        <a:lstStyle/>
        <a:p>
          <a:endParaRPr lang="zh-CN" altLang="en-US"/>
        </a:p>
      </dgm:t>
    </dgm:pt>
    <dgm:pt modelId="{61947BE1-84D5-4516-8C28-D547D0110E8F}" type="sibTrans" cxnId="{BF845F87-00B2-479B-9859-F18A6E62E468}">
      <dgm:prSet/>
      <dgm:spPr/>
      <dgm:t>
        <a:bodyPr/>
        <a:lstStyle/>
        <a:p>
          <a:endParaRPr lang="zh-CN" altLang="en-US"/>
        </a:p>
      </dgm:t>
    </dgm:pt>
    <dgm:pt modelId="{EF8A068E-5B30-4ACE-9015-5034F3CB01D7}">
      <dgm:prSet phldrT="[文本]"/>
      <dgm:spPr/>
      <dgm:t>
        <a:bodyPr/>
        <a:lstStyle/>
        <a:p>
          <a:pPr algn="l"/>
          <a:r>
            <a:rPr lang="en-US" altLang="zh-CN" b="1" dirty="0" smtClean="0"/>
            <a:t>In Hindi Language</a:t>
          </a:r>
          <a:endParaRPr lang="zh-CN" altLang="en-US" b="1" dirty="0"/>
        </a:p>
      </dgm:t>
    </dgm:pt>
    <dgm:pt modelId="{81ED212A-6A5E-4ADF-9CC6-D1EE4F4215D7}" type="parTrans" cxnId="{62818768-5581-4F17-9285-F28B55E83DDC}">
      <dgm:prSet/>
      <dgm:spPr/>
      <dgm:t>
        <a:bodyPr/>
        <a:lstStyle/>
        <a:p>
          <a:endParaRPr lang="zh-CN" altLang="en-US"/>
        </a:p>
      </dgm:t>
    </dgm:pt>
    <dgm:pt modelId="{52D38F2A-0F75-43CD-866E-481CEC0BC0F9}" type="sibTrans" cxnId="{62818768-5581-4F17-9285-F28B55E83DDC}">
      <dgm:prSet/>
      <dgm:spPr/>
      <dgm:t>
        <a:bodyPr/>
        <a:lstStyle/>
        <a:p>
          <a:endParaRPr lang="zh-CN" altLang="en-US"/>
        </a:p>
      </dgm:t>
    </dgm:pt>
    <dgm:pt modelId="{06C7865A-5DE5-4DBA-BF41-63FDC7FD45BC}" type="pres">
      <dgm:prSet presAssocID="{E15545F8-79B9-46A1-81E7-FC8A8D0A0E86}" presName="Name0" presStyleCnt="0">
        <dgm:presLayoutVars>
          <dgm:dir/>
          <dgm:resizeHandles val="exact"/>
        </dgm:presLayoutVars>
      </dgm:prSet>
      <dgm:spPr/>
      <dgm:t>
        <a:bodyPr/>
        <a:lstStyle/>
        <a:p>
          <a:endParaRPr lang="zh-CN" altLang="en-US"/>
        </a:p>
      </dgm:t>
    </dgm:pt>
    <dgm:pt modelId="{826BE8A9-AD75-46FA-A074-1E4A63A7F27B}" type="pres">
      <dgm:prSet presAssocID="{F56C7DE5-65A6-43C4-8593-D9135CF75569}" presName="compNode" presStyleCnt="0"/>
      <dgm:spPr/>
    </dgm:pt>
    <dgm:pt modelId="{D163895C-99A7-4200-81D6-6E779FF1931A}" type="pres">
      <dgm:prSet presAssocID="{F56C7DE5-65A6-43C4-8593-D9135CF75569}" presName="pictRect" presStyleLbl="node1" presStyleIdx="0" presStyleCnt="2" custScaleX="101497" custScaleY="89011" custLinFactNeighborY="4756"/>
      <dgm:spPr>
        <a:blipFill rotWithShape="0">
          <a:blip xmlns:r="http://schemas.openxmlformats.org/officeDocument/2006/relationships" r:embed="rId1"/>
          <a:stretch>
            <a:fillRect/>
          </a:stretch>
        </a:blipFill>
      </dgm:spPr>
    </dgm:pt>
    <dgm:pt modelId="{B9BD1112-5392-4133-9973-DDFEE0D95C2B}" type="pres">
      <dgm:prSet presAssocID="{F56C7DE5-65A6-43C4-8593-D9135CF75569}" presName="textRect" presStyleLbl="revTx" presStyleIdx="0" presStyleCnt="2" custScaleX="163329">
        <dgm:presLayoutVars>
          <dgm:bulletEnabled val="1"/>
        </dgm:presLayoutVars>
      </dgm:prSet>
      <dgm:spPr/>
      <dgm:t>
        <a:bodyPr/>
        <a:lstStyle/>
        <a:p>
          <a:endParaRPr lang="zh-CN" altLang="en-US"/>
        </a:p>
      </dgm:t>
    </dgm:pt>
    <dgm:pt modelId="{D3C82135-0129-4E83-B1F2-85ED759B3D08}" type="pres">
      <dgm:prSet presAssocID="{61947BE1-84D5-4516-8C28-D547D0110E8F}" presName="sibTrans" presStyleLbl="sibTrans2D1" presStyleIdx="0" presStyleCnt="0"/>
      <dgm:spPr/>
      <dgm:t>
        <a:bodyPr/>
        <a:lstStyle/>
        <a:p>
          <a:endParaRPr lang="zh-CN" altLang="en-US"/>
        </a:p>
      </dgm:t>
    </dgm:pt>
    <dgm:pt modelId="{3C659EFE-60E1-467D-98FA-DEC059B6BE38}" type="pres">
      <dgm:prSet presAssocID="{EF8A068E-5B30-4ACE-9015-5034F3CB01D7}" presName="compNode" presStyleCnt="0"/>
      <dgm:spPr/>
    </dgm:pt>
    <dgm:pt modelId="{AD0DBD37-6D4C-46F8-8AB8-D67E3801CF4D}" type="pres">
      <dgm:prSet presAssocID="{EF8A068E-5B30-4ACE-9015-5034F3CB01D7}" presName="pictRect" presStyleLbl="node1" presStyleIdx="1" presStyleCnt="2"/>
      <dgm:spPr>
        <a:blipFill rotWithShape="0">
          <a:blip xmlns:r="http://schemas.openxmlformats.org/officeDocument/2006/relationships" r:embed="rId2"/>
          <a:stretch>
            <a:fillRect/>
          </a:stretch>
        </a:blipFill>
      </dgm:spPr>
    </dgm:pt>
    <dgm:pt modelId="{0D4FFEFE-9C05-40D0-A600-16280C232831}" type="pres">
      <dgm:prSet presAssocID="{EF8A068E-5B30-4ACE-9015-5034F3CB01D7}" presName="textRect" presStyleLbl="revTx" presStyleIdx="1" presStyleCnt="2" custScaleX="160050">
        <dgm:presLayoutVars>
          <dgm:bulletEnabled val="1"/>
        </dgm:presLayoutVars>
      </dgm:prSet>
      <dgm:spPr/>
      <dgm:t>
        <a:bodyPr/>
        <a:lstStyle/>
        <a:p>
          <a:endParaRPr lang="zh-CN" altLang="en-US"/>
        </a:p>
      </dgm:t>
    </dgm:pt>
  </dgm:ptLst>
  <dgm:cxnLst>
    <dgm:cxn modelId="{62818768-5581-4F17-9285-F28B55E83DDC}" srcId="{E15545F8-79B9-46A1-81E7-FC8A8D0A0E86}" destId="{EF8A068E-5B30-4ACE-9015-5034F3CB01D7}" srcOrd="1" destOrd="0" parTransId="{81ED212A-6A5E-4ADF-9CC6-D1EE4F4215D7}" sibTransId="{52D38F2A-0F75-43CD-866E-481CEC0BC0F9}"/>
    <dgm:cxn modelId="{995BB134-D8D2-4882-A07F-DF9A13C88F6B}" type="presOf" srcId="{61947BE1-84D5-4516-8C28-D547D0110E8F}" destId="{D3C82135-0129-4E83-B1F2-85ED759B3D08}" srcOrd="0" destOrd="0" presId="urn:microsoft.com/office/officeart/2005/8/layout/pList1#1"/>
    <dgm:cxn modelId="{C2EA45AB-A84B-40BE-A519-DFE8D059EA4A}" type="presOf" srcId="{F56C7DE5-65A6-43C4-8593-D9135CF75569}" destId="{B9BD1112-5392-4133-9973-DDFEE0D95C2B}" srcOrd="0" destOrd="0" presId="urn:microsoft.com/office/officeart/2005/8/layout/pList1#1"/>
    <dgm:cxn modelId="{49859DF9-3E76-454F-9B10-DD24173B9AC3}" type="presOf" srcId="{E15545F8-79B9-46A1-81E7-FC8A8D0A0E86}" destId="{06C7865A-5DE5-4DBA-BF41-63FDC7FD45BC}" srcOrd="0" destOrd="0" presId="urn:microsoft.com/office/officeart/2005/8/layout/pList1#1"/>
    <dgm:cxn modelId="{D61F1434-1457-470F-9A87-A3C6E9BCD361}" type="presOf" srcId="{EF8A068E-5B30-4ACE-9015-5034F3CB01D7}" destId="{0D4FFEFE-9C05-40D0-A600-16280C232831}" srcOrd="0" destOrd="0" presId="urn:microsoft.com/office/officeart/2005/8/layout/pList1#1"/>
    <dgm:cxn modelId="{BF845F87-00B2-479B-9859-F18A6E62E468}" srcId="{E15545F8-79B9-46A1-81E7-FC8A8D0A0E86}" destId="{F56C7DE5-65A6-43C4-8593-D9135CF75569}" srcOrd="0" destOrd="0" parTransId="{5CF011A0-C657-40E7-972E-FDA04FA50C5E}" sibTransId="{61947BE1-84D5-4516-8C28-D547D0110E8F}"/>
    <dgm:cxn modelId="{527D2EEA-66B4-486C-B102-437DFD4BC54A}" type="presParOf" srcId="{06C7865A-5DE5-4DBA-BF41-63FDC7FD45BC}" destId="{826BE8A9-AD75-46FA-A074-1E4A63A7F27B}" srcOrd="0" destOrd="0" presId="urn:microsoft.com/office/officeart/2005/8/layout/pList1#1"/>
    <dgm:cxn modelId="{C96E9791-5039-4626-8678-C4DF27FEC9ED}" type="presParOf" srcId="{826BE8A9-AD75-46FA-A074-1E4A63A7F27B}" destId="{D163895C-99A7-4200-81D6-6E779FF1931A}" srcOrd="0" destOrd="0" presId="urn:microsoft.com/office/officeart/2005/8/layout/pList1#1"/>
    <dgm:cxn modelId="{5D949062-1261-4D04-8A59-CCAF58D9007E}" type="presParOf" srcId="{826BE8A9-AD75-46FA-A074-1E4A63A7F27B}" destId="{B9BD1112-5392-4133-9973-DDFEE0D95C2B}" srcOrd="1" destOrd="0" presId="urn:microsoft.com/office/officeart/2005/8/layout/pList1#1"/>
    <dgm:cxn modelId="{797D4939-CC6F-413E-A481-29D4DE48DBBE}" type="presParOf" srcId="{06C7865A-5DE5-4DBA-BF41-63FDC7FD45BC}" destId="{D3C82135-0129-4E83-B1F2-85ED759B3D08}" srcOrd="1" destOrd="0" presId="urn:microsoft.com/office/officeart/2005/8/layout/pList1#1"/>
    <dgm:cxn modelId="{BE639FF5-F914-414D-B02A-49477455830E}" type="presParOf" srcId="{06C7865A-5DE5-4DBA-BF41-63FDC7FD45BC}" destId="{3C659EFE-60E1-467D-98FA-DEC059B6BE38}" srcOrd="2" destOrd="0" presId="urn:microsoft.com/office/officeart/2005/8/layout/pList1#1"/>
    <dgm:cxn modelId="{F5E88C2C-510D-4651-AE19-C89581982F70}" type="presParOf" srcId="{3C659EFE-60E1-467D-98FA-DEC059B6BE38}" destId="{AD0DBD37-6D4C-46F8-8AB8-D67E3801CF4D}" srcOrd="0" destOrd="0" presId="urn:microsoft.com/office/officeart/2005/8/layout/pList1#1"/>
    <dgm:cxn modelId="{05B8CFB0-4907-4FAD-A3CD-D688D830C6C4}" type="presParOf" srcId="{3C659EFE-60E1-467D-98FA-DEC059B6BE38}" destId="{0D4FFEFE-9C05-40D0-A600-16280C232831}" srcOrd="1" destOrd="0" presId="urn:microsoft.com/office/officeart/2005/8/layout/pList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C9906F-D1AC-43FC-A4C9-458E56AD5C44}" type="doc">
      <dgm:prSet loTypeId="urn:microsoft.com/office/officeart/2005/8/layout/cycle5" loCatId="cycle" qsTypeId="urn:microsoft.com/office/officeart/2005/8/quickstyle/3d7" qsCatId="3D" csTypeId="urn:microsoft.com/office/officeart/2005/8/colors/colorful2" csCatId="colorful" phldr="1"/>
      <dgm:spPr/>
      <dgm:t>
        <a:bodyPr/>
        <a:lstStyle/>
        <a:p>
          <a:endParaRPr lang="zh-CN" altLang="en-US"/>
        </a:p>
      </dgm:t>
    </dgm:pt>
    <dgm:pt modelId="{9986CC46-29A0-4A2C-9ED2-323072F58CFA}">
      <dgm:prSet phldrT="[文本]"/>
      <dgm:spPr>
        <a:solidFill>
          <a:srgbClr val="0000FF"/>
        </a:solidFill>
        <a:effectLst>
          <a:outerShdw blurRad="38100" dist="30000" dir="5400000" sx="1000" sy="1000" rotWithShape="0">
            <a:schemeClr val="bg1">
              <a:lumMod val="75000"/>
              <a:alpha val="33000"/>
            </a:schemeClr>
          </a:outerShdw>
        </a:effectLst>
      </dgm:spPr>
      <dgm:t>
        <a:bodyPr/>
        <a:lstStyle/>
        <a:p>
          <a:r>
            <a:rPr lang="en-US" altLang="zh-CN" dirty="0" smtClean="0"/>
            <a:t>EAI cannot improved</a:t>
          </a:r>
          <a:endParaRPr lang="zh-CN" altLang="en-US" dirty="0"/>
        </a:p>
      </dgm:t>
    </dgm:pt>
    <dgm:pt modelId="{438B4012-60B7-49C3-A159-0D45C16DE11A}" type="parTrans" cxnId="{84FC2EDA-5C86-42AF-9394-EB13F367DBF1}">
      <dgm:prSet/>
      <dgm:spPr/>
      <dgm:t>
        <a:bodyPr/>
        <a:lstStyle/>
        <a:p>
          <a:endParaRPr lang="zh-CN" altLang="en-US"/>
        </a:p>
      </dgm:t>
    </dgm:pt>
    <dgm:pt modelId="{18E58E9F-258C-4A58-904A-59B8724D5D30}" type="sibTrans" cxnId="{84FC2EDA-5C86-42AF-9394-EB13F367DBF1}">
      <dgm:prSet/>
      <dgm:spPr/>
      <dgm:t>
        <a:bodyPr/>
        <a:lstStyle/>
        <a:p>
          <a:endParaRPr lang="zh-CN" altLang="en-US"/>
        </a:p>
      </dgm:t>
    </dgm:pt>
    <dgm:pt modelId="{5BA2CBFF-2580-49B6-BC3A-928ED12B67D1}">
      <dgm:prSet phldrT="[文本]"/>
      <dgm:spPr>
        <a:solidFill>
          <a:schemeClr val="accent5"/>
        </a:solidFill>
      </dgm:spPr>
      <dgm:t>
        <a:bodyPr/>
        <a:lstStyle/>
        <a:p>
          <a:r>
            <a:rPr lang="en-US" altLang="zh-CN" dirty="0" smtClean="0"/>
            <a:t>Not too much EAI end users</a:t>
          </a:r>
          <a:endParaRPr lang="zh-CN" altLang="en-US" dirty="0"/>
        </a:p>
      </dgm:t>
    </dgm:pt>
    <dgm:pt modelId="{32504B6E-A52A-477D-BA7A-93FD4C972FBB}" type="parTrans" cxnId="{A22BB353-B28C-4A24-92EF-845B734DE668}">
      <dgm:prSet/>
      <dgm:spPr/>
      <dgm:t>
        <a:bodyPr/>
        <a:lstStyle/>
        <a:p>
          <a:endParaRPr lang="zh-CN" altLang="en-US"/>
        </a:p>
      </dgm:t>
    </dgm:pt>
    <dgm:pt modelId="{C859D2E9-1AB3-497F-BECC-B8A25F72811E}" type="sibTrans" cxnId="{A22BB353-B28C-4A24-92EF-845B734DE668}">
      <dgm:prSet/>
      <dgm:spPr/>
      <dgm:t>
        <a:bodyPr/>
        <a:lstStyle/>
        <a:p>
          <a:endParaRPr lang="zh-CN" altLang="en-US"/>
        </a:p>
      </dgm:t>
    </dgm:pt>
    <dgm:pt modelId="{4D13D348-E21D-46FC-B959-01623F7B0852}">
      <dgm:prSet phldrT="[文本]" custT="1"/>
      <dgm:spPr>
        <a:solidFill>
          <a:srgbClr val="CB0000"/>
        </a:solidFill>
      </dgm:spPr>
      <dgm:t>
        <a:bodyPr/>
        <a:lstStyle/>
        <a:p>
          <a:r>
            <a:rPr lang="en-US" altLang="zh-CN" sz="1600" dirty="0" smtClean="0"/>
            <a:t>Few systems accepts EAI as registered ID</a:t>
          </a:r>
          <a:endParaRPr lang="zh-CN" altLang="en-US" sz="1600" dirty="0"/>
        </a:p>
      </dgm:t>
    </dgm:pt>
    <dgm:pt modelId="{5FB712E7-89CB-47A2-BC62-14506FFC876F}" type="parTrans" cxnId="{2FEB4976-BA06-4447-BFC2-ACF6E4CC18EA}">
      <dgm:prSet/>
      <dgm:spPr/>
      <dgm:t>
        <a:bodyPr/>
        <a:lstStyle/>
        <a:p>
          <a:endParaRPr lang="zh-CN" altLang="en-US"/>
        </a:p>
      </dgm:t>
    </dgm:pt>
    <dgm:pt modelId="{95709B8C-24F8-4ED6-8C6B-F84FC4E18F5E}" type="sibTrans" cxnId="{2FEB4976-BA06-4447-BFC2-ACF6E4CC18EA}">
      <dgm:prSet/>
      <dgm:spPr/>
      <dgm:t>
        <a:bodyPr/>
        <a:lstStyle/>
        <a:p>
          <a:endParaRPr lang="zh-CN" altLang="en-US"/>
        </a:p>
      </dgm:t>
    </dgm:pt>
    <dgm:pt modelId="{155830C4-8DAC-4273-BF75-712325329C5C}">
      <dgm:prSet phldrT="[文本]"/>
      <dgm:spPr>
        <a:solidFill>
          <a:srgbClr val="0C940C"/>
        </a:solidFill>
      </dgm:spPr>
      <dgm:t>
        <a:bodyPr/>
        <a:lstStyle/>
        <a:p>
          <a:r>
            <a:rPr lang="en-US" altLang="zh-CN" dirty="0" err="1" smtClean="0"/>
            <a:t>Softwares</a:t>
          </a:r>
          <a:r>
            <a:rPr lang="en-US" altLang="zh-CN" dirty="0" smtClean="0"/>
            <a:t> Lack of motivation to upgrade</a:t>
          </a:r>
          <a:endParaRPr lang="zh-CN" altLang="en-US" dirty="0"/>
        </a:p>
      </dgm:t>
    </dgm:pt>
    <dgm:pt modelId="{8FA05F97-7A28-4907-AB99-DB8630F380EC}" type="sibTrans" cxnId="{90B6AA33-7771-4AC9-8F50-3CCA0A1C3756}">
      <dgm:prSet/>
      <dgm:spPr/>
      <dgm:t>
        <a:bodyPr/>
        <a:lstStyle/>
        <a:p>
          <a:endParaRPr lang="zh-CN" altLang="en-US"/>
        </a:p>
      </dgm:t>
    </dgm:pt>
    <dgm:pt modelId="{FCBBFC91-BD10-421B-BA0C-E6AC8E377867}" type="parTrans" cxnId="{90B6AA33-7771-4AC9-8F50-3CCA0A1C3756}">
      <dgm:prSet/>
      <dgm:spPr/>
      <dgm:t>
        <a:bodyPr/>
        <a:lstStyle/>
        <a:p>
          <a:endParaRPr lang="zh-CN" altLang="en-US"/>
        </a:p>
      </dgm:t>
    </dgm:pt>
    <dgm:pt modelId="{F16C9983-5AAA-4927-9A4E-99E540B9A921}" type="pres">
      <dgm:prSet presAssocID="{D2C9906F-D1AC-43FC-A4C9-458E56AD5C44}" presName="cycle" presStyleCnt="0">
        <dgm:presLayoutVars>
          <dgm:dir/>
          <dgm:resizeHandles val="exact"/>
        </dgm:presLayoutVars>
      </dgm:prSet>
      <dgm:spPr/>
      <dgm:t>
        <a:bodyPr/>
        <a:lstStyle/>
        <a:p>
          <a:endParaRPr lang="zh-CN" altLang="en-US"/>
        </a:p>
      </dgm:t>
    </dgm:pt>
    <dgm:pt modelId="{BE27F971-F986-43C9-B433-C04FA92FEFAB}" type="pres">
      <dgm:prSet presAssocID="{9986CC46-29A0-4A2C-9ED2-323072F58CFA}" presName="node" presStyleLbl="node1" presStyleIdx="0" presStyleCnt="4">
        <dgm:presLayoutVars>
          <dgm:bulletEnabled val="1"/>
        </dgm:presLayoutVars>
      </dgm:prSet>
      <dgm:spPr/>
      <dgm:t>
        <a:bodyPr/>
        <a:lstStyle/>
        <a:p>
          <a:endParaRPr lang="zh-CN" altLang="en-US"/>
        </a:p>
      </dgm:t>
    </dgm:pt>
    <dgm:pt modelId="{AE973BCD-1E87-4BEF-AB08-6C5DACA6F870}" type="pres">
      <dgm:prSet presAssocID="{9986CC46-29A0-4A2C-9ED2-323072F58CFA}" presName="spNode" presStyleCnt="0"/>
      <dgm:spPr/>
    </dgm:pt>
    <dgm:pt modelId="{AF64C52A-0648-423A-822E-D4D25D41E3E7}" type="pres">
      <dgm:prSet presAssocID="{18E58E9F-258C-4A58-904A-59B8724D5D30}" presName="sibTrans" presStyleLbl="sibTrans1D1" presStyleIdx="0" presStyleCnt="4"/>
      <dgm:spPr/>
      <dgm:t>
        <a:bodyPr/>
        <a:lstStyle/>
        <a:p>
          <a:endParaRPr lang="zh-CN" altLang="en-US"/>
        </a:p>
      </dgm:t>
    </dgm:pt>
    <dgm:pt modelId="{B88FEE35-2E47-458B-9E33-205497C8B4BF}" type="pres">
      <dgm:prSet presAssocID="{5BA2CBFF-2580-49B6-BC3A-928ED12B67D1}" presName="node" presStyleLbl="node1" presStyleIdx="1" presStyleCnt="4">
        <dgm:presLayoutVars>
          <dgm:bulletEnabled val="1"/>
        </dgm:presLayoutVars>
      </dgm:prSet>
      <dgm:spPr/>
      <dgm:t>
        <a:bodyPr/>
        <a:lstStyle/>
        <a:p>
          <a:endParaRPr lang="zh-CN" altLang="en-US"/>
        </a:p>
      </dgm:t>
    </dgm:pt>
    <dgm:pt modelId="{AF193C44-8398-449D-B213-8C6E38807F85}" type="pres">
      <dgm:prSet presAssocID="{5BA2CBFF-2580-49B6-BC3A-928ED12B67D1}" presName="spNode" presStyleCnt="0"/>
      <dgm:spPr/>
    </dgm:pt>
    <dgm:pt modelId="{4CCF9CDB-98E9-4AD3-A8FE-9E6986944CC3}" type="pres">
      <dgm:prSet presAssocID="{C859D2E9-1AB3-497F-BECC-B8A25F72811E}" presName="sibTrans" presStyleLbl="sibTrans1D1" presStyleIdx="1" presStyleCnt="4"/>
      <dgm:spPr/>
      <dgm:t>
        <a:bodyPr/>
        <a:lstStyle/>
        <a:p>
          <a:endParaRPr lang="zh-CN" altLang="en-US"/>
        </a:p>
      </dgm:t>
    </dgm:pt>
    <dgm:pt modelId="{DAD37378-4682-4804-BA43-1DBC91499EBD}" type="pres">
      <dgm:prSet presAssocID="{155830C4-8DAC-4273-BF75-712325329C5C}" presName="node" presStyleLbl="node1" presStyleIdx="2" presStyleCnt="4">
        <dgm:presLayoutVars>
          <dgm:bulletEnabled val="1"/>
        </dgm:presLayoutVars>
      </dgm:prSet>
      <dgm:spPr/>
      <dgm:t>
        <a:bodyPr/>
        <a:lstStyle/>
        <a:p>
          <a:endParaRPr lang="zh-CN" altLang="en-US"/>
        </a:p>
      </dgm:t>
    </dgm:pt>
    <dgm:pt modelId="{C799EA66-5E17-467F-9ACA-F15F19EF8D70}" type="pres">
      <dgm:prSet presAssocID="{155830C4-8DAC-4273-BF75-712325329C5C}" presName="spNode" presStyleCnt="0"/>
      <dgm:spPr/>
    </dgm:pt>
    <dgm:pt modelId="{BC74AC65-9453-468C-8AF2-8FDE2D6EA87E}" type="pres">
      <dgm:prSet presAssocID="{8FA05F97-7A28-4907-AB99-DB8630F380EC}" presName="sibTrans" presStyleLbl="sibTrans1D1" presStyleIdx="2" presStyleCnt="4"/>
      <dgm:spPr/>
      <dgm:t>
        <a:bodyPr/>
        <a:lstStyle/>
        <a:p>
          <a:endParaRPr lang="zh-CN" altLang="en-US"/>
        </a:p>
      </dgm:t>
    </dgm:pt>
    <dgm:pt modelId="{1A3660CC-D0DB-4C9C-9C75-AEF94D0B82D7}" type="pres">
      <dgm:prSet presAssocID="{4D13D348-E21D-46FC-B959-01623F7B0852}" presName="node" presStyleLbl="node1" presStyleIdx="3" presStyleCnt="4">
        <dgm:presLayoutVars>
          <dgm:bulletEnabled val="1"/>
        </dgm:presLayoutVars>
      </dgm:prSet>
      <dgm:spPr/>
      <dgm:t>
        <a:bodyPr/>
        <a:lstStyle/>
        <a:p>
          <a:endParaRPr lang="zh-CN" altLang="en-US"/>
        </a:p>
      </dgm:t>
    </dgm:pt>
    <dgm:pt modelId="{A17FDDDA-F01B-43C0-9B11-CA124CACC013}" type="pres">
      <dgm:prSet presAssocID="{4D13D348-E21D-46FC-B959-01623F7B0852}" presName="spNode" presStyleCnt="0"/>
      <dgm:spPr/>
    </dgm:pt>
    <dgm:pt modelId="{AF3306D7-6B40-4DF2-8C2B-F79EFE90EA90}" type="pres">
      <dgm:prSet presAssocID="{95709B8C-24F8-4ED6-8C6B-F84FC4E18F5E}" presName="sibTrans" presStyleLbl="sibTrans1D1" presStyleIdx="3" presStyleCnt="4"/>
      <dgm:spPr/>
      <dgm:t>
        <a:bodyPr/>
        <a:lstStyle/>
        <a:p>
          <a:endParaRPr lang="zh-CN" altLang="en-US"/>
        </a:p>
      </dgm:t>
    </dgm:pt>
  </dgm:ptLst>
  <dgm:cxnLst>
    <dgm:cxn modelId="{45DCFE12-B256-4B35-A7EB-9BA72B53C0D0}" type="presOf" srcId="{D2C9906F-D1AC-43FC-A4C9-458E56AD5C44}" destId="{F16C9983-5AAA-4927-9A4E-99E540B9A921}" srcOrd="0" destOrd="0" presId="urn:microsoft.com/office/officeart/2005/8/layout/cycle5"/>
    <dgm:cxn modelId="{3A4C5907-DD2C-48B6-A33C-B5668FDC1976}" type="presOf" srcId="{18E58E9F-258C-4A58-904A-59B8724D5D30}" destId="{AF64C52A-0648-423A-822E-D4D25D41E3E7}" srcOrd="0" destOrd="0" presId="urn:microsoft.com/office/officeart/2005/8/layout/cycle5"/>
    <dgm:cxn modelId="{4CB5755A-CC95-42A3-B3D4-6BFAB2954666}" type="presOf" srcId="{155830C4-8DAC-4273-BF75-712325329C5C}" destId="{DAD37378-4682-4804-BA43-1DBC91499EBD}" srcOrd="0" destOrd="0" presId="urn:microsoft.com/office/officeart/2005/8/layout/cycle5"/>
    <dgm:cxn modelId="{81962C94-AF82-4F1F-8291-421FB595619E}" type="presOf" srcId="{8FA05F97-7A28-4907-AB99-DB8630F380EC}" destId="{BC74AC65-9453-468C-8AF2-8FDE2D6EA87E}" srcOrd="0" destOrd="0" presId="urn:microsoft.com/office/officeart/2005/8/layout/cycle5"/>
    <dgm:cxn modelId="{3770D1A8-5E55-4E67-BEF2-CADA6A08457D}" type="presOf" srcId="{4D13D348-E21D-46FC-B959-01623F7B0852}" destId="{1A3660CC-D0DB-4C9C-9C75-AEF94D0B82D7}" srcOrd="0" destOrd="0" presId="urn:microsoft.com/office/officeart/2005/8/layout/cycle5"/>
    <dgm:cxn modelId="{14168000-660B-4CF1-8DAF-2EBBC12526C5}" type="presOf" srcId="{95709B8C-24F8-4ED6-8C6B-F84FC4E18F5E}" destId="{AF3306D7-6B40-4DF2-8C2B-F79EFE90EA90}" srcOrd="0" destOrd="0" presId="urn:microsoft.com/office/officeart/2005/8/layout/cycle5"/>
    <dgm:cxn modelId="{90B6AA33-7771-4AC9-8F50-3CCA0A1C3756}" srcId="{D2C9906F-D1AC-43FC-A4C9-458E56AD5C44}" destId="{155830C4-8DAC-4273-BF75-712325329C5C}" srcOrd="2" destOrd="0" parTransId="{FCBBFC91-BD10-421B-BA0C-E6AC8E377867}" sibTransId="{8FA05F97-7A28-4907-AB99-DB8630F380EC}"/>
    <dgm:cxn modelId="{2FEB4976-BA06-4447-BFC2-ACF6E4CC18EA}" srcId="{D2C9906F-D1AC-43FC-A4C9-458E56AD5C44}" destId="{4D13D348-E21D-46FC-B959-01623F7B0852}" srcOrd="3" destOrd="0" parTransId="{5FB712E7-89CB-47A2-BC62-14506FFC876F}" sibTransId="{95709B8C-24F8-4ED6-8C6B-F84FC4E18F5E}"/>
    <dgm:cxn modelId="{A22BB353-B28C-4A24-92EF-845B734DE668}" srcId="{D2C9906F-D1AC-43FC-A4C9-458E56AD5C44}" destId="{5BA2CBFF-2580-49B6-BC3A-928ED12B67D1}" srcOrd="1" destOrd="0" parTransId="{32504B6E-A52A-477D-BA7A-93FD4C972FBB}" sibTransId="{C859D2E9-1AB3-497F-BECC-B8A25F72811E}"/>
    <dgm:cxn modelId="{B1C96E7B-8366-4A43-9ED2-A2EBBC63273C}" type="presOf" srcId="{9986CC46-29A0-4A2C-9ED2-323072F58CFA}" destId="{BE27F971-F986-43C9-B433-C04FA92FEFAB}" srcOrd="0" destOrd="0" presId="urn:microsoft.com/office/officeart/2005/8/layout/cycle5"/>
    <dgm:cxn modelId="{F4F83335-E92B-4581-84C6-B3B17E43236C}" type="presOf" srcId="{C859D2E9-1AB3-497F-BECC-B8A25F72811E}" destId="{4CCF9CDB-98E9-4AD3-A8FE-9E6986944CC3}" srcOrd="0" destOrd="0" presId="urn:microsoft.com/office/officeart/2005/8/layout/cycle5"/>
    <dgm:cxn modelId="{84FC2EDA-5C86-42AF-9394-EB13F367DBF1}" srcId="{D2C9906F-D1AC-43FC-A4C9-458E56AD5C44}" destId="{9986CC46-29A0-4A2C-9ED2-323072F58CFA}" srcOrd="0" destOrd="0" parTransId="{438B4012-60B7-49C3-A159-0D45C16DE11A}" sibTransId="{18E58E9F-258C-4A58-904A-59B8724D5D30}"/>
    <dgm:cxn modelId="{595C7A70-4BF4-48DC-8710-E976EC212B7E}" type="presOf" srcId="{5BA2CBFF-2580-49B6-BC3A-928ED12B67D1}" destId="{B88FEE35-2E47-458B-9E33-205497C8B4BF}" srcOrd="0" destOrd="0" presId="urn:microsoft.com/office/officeart/2005/8/layout/cycle5"/>
    <dgm:cxn modelId="{35B6ACBC-EA77-45E6-813F-A10D26B64AF0}" type="presParOf" srcId="{F16C9983-5AAA-4927-9A4E-99E540B9A921}" destId="{BE27F971-F986-43C9-B433-C04FA92FEFAB}" srcOrd="0" destOrd="0" presId="urn:microsoft.com/office/officeart/2005/8/layout/cycle5"/>
    <dgm:cxn modelId="{5B36CA3E-6A3B-4E13-9E8D-F813E88AAA14}" type="presParOf" srcId="{F16C9983-5AAA-4927-9A4E-99E540B9A921}" destId="{AE973BCD-1E87-4BEF-AB08-6C5DACA6F870}" srcOrd="1" destOrd="0" presId="urn:microsoft.com/office/officeart/2005/8/layout/cycle5"/>
    <dgm:cxn modelId="{BE6100A2-3503-4B4D-BC90-0D1CD3C51DCB}" type="presParOf" srcId="{F16C9983-5AAA-4927-9A4E-99E540B9A921}" destId="{AF64C52A-0648-423A-822E-D4D25D41E3E7}" srcOrd="2" destOrd="0" presId="urn:microsoft.com/office/officeart/2005/8/layout/cycle5"/>
    <dgm:cxn modelId="{0D88D835-945F-4189-8669-8C854262598B}" type="presParOf" srcId="{F16C9983-5AAA-4927-9A4E-99E540B9A921}" destId="{B88FEE35-2E47-458B-9E33-205497C8B4BF}" srcOrd="3" destOrd="0" presId="urn:microsoft.com/office/officeart/2005/8/layout/cycle5"/>
    <dgm:cxn modelId="{27177E71-854B-418B-9DEA-F6AD7CC55C5E}" type="presParOf" srcId="{F16C9983-5AAA-4927-9A4E-99E540B9A921}" destId="{AF193C44-8398-449D-B213-8C6E38807F85}" srcOrd="4" destOrd="0" presId="urn:microsoft.com/office/officeart/2005/8/layout/cycle5"/>
    <dgm:cxn modelId="{C52F5320-383D-4564-B0C3-DCEC0DA84E14}" type="presParOf" srcId="{F16C9983-5AAA-4927-9A4E-99E540B9A921}" destId="{4CCF9CDB-98E9-4AD3-A8FE-9E6986944CC3}" srcOrd="5" destOrd="0" presId="urn:microsoft.com/office/officeart/2005/8/layout/cycle5"/>
    <dgm:cxn modelId="{41383005-1BA3-4135-A7B4-818B4BBFB072}" type="presParOf" srcId="{F16C9983-5AAA-4927-9A4E-99E540B9A921}" destId="{DAD37378-4682-4804-BA43-1DBC91499EBD}" srcOrd="6" destOrd="0" presId="urn:microsoft.com/office/officeart/2005/8/layout/cycle5"/>
    <dgm:cxn modelId="{CD166FEC-677A-414F-8878-DF5169DD38A2}" type="presParOf" srcId="{F16C9983-5AAA-4927-9A4E-99E540B9A921}" destId="{C799EA66-5E17-467F-9ACA-F15F19EF8D70}" srcOrd="7" destOrd="0" presId="urn:microsoft.com/office/officeart/2005/8/layout/cycle5"/>
    <dgm:cxn modelId="{45BFA335-85DC-46DA-9A1D-3E469BAAE516}" type="presParOf" srcId="{F16C9983-5AAA-4927-9A4E-99E540B9A921}" destId="{BC74AC65-9453-468C-8AF2-8FDE2D6EA87E}" srcOrd="8" destOrd="0" presId="urn:microsoft.com/office/officeart/2005/8/layout/cycle5"/>
    <dgm:cxn modelId="{633E1615-98CA-4915-A167-1E5572D72EB6}" type="presParOf" srcId="{F16C9983-5AAA-4927-9A4E-99E540B9A921}" destId="{1A3660CC-D0DB-4C9C-9C75-AEF94D0B82D7}" srcOrd="9" destOrd="0" presId="urn:microsoft.com/office/officeart/2005/8/layout/cycle5"/>
    <dgm:cxn modelId="{096DAB80-6D34-4A2C-A144-844E033468F7}" type="presParOf" srcId="{F16C9983-5AAA-4927-9A4E-99E540B9A921}" destId="{A17FDDDA-F01B-43C0-9B11-CA124CACC013}" srcOrd="10" destOrd="0" presId="urn:microsoft.com/office/officeart/2005/8/layout/cycle5"/>
    <dgm:cxn modelId="{7709738B-8F5D-41F1-9BDB-37BC0A2FCFC6}" type="presParOf" srcId="{F16C9983-5AAA-4927-9A4E-99E540B9A921}" destId="{AF3306D7-6B40-4DF2-8C2B-F79EFE90EA90}"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3895C-99A7-4200-81D6-6E779FF1931A}">
      <dsp:nvSpPr>
        <dsp:cNvPr id="0" name=""/>
        <dsp:cNvSpPr/>
      </dsp:nvSpPr>
      <dsp:spPr>
        <a:xfrm>
          <a:off x="1035091" y="63909"/>
          <a:ext cx="1953300" cy="1180263"/>
        </a:xfrm>
        <a:prstGeom prst="roundRect">
          <a:avLst/>
        </a:prstGeom>
        <a:blipFill rotWithShape="0">
          <a:blip xmlns:r="http://schemas.openxmlformats.org/officeDocument/2006/relationships" r:embed="rId1"/>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BD1112-5392-4133-9973-DDFEE0D95C2B}">
      <dsp:nvSpPr>
        <dsp:cNvPr id="0" name=""/>
        <dsp:cNvSpPr/>
      </dsp:nvSpPr>
      <dsp:spPr>
        <a:xfrm>
          <a:off x="440115" y="1253965"/>
          <a:ext cx="3143252" cy="713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lvl="0" algn="l" defTabSz="1066800">
            <a:lnSpc>
              <a:spcPct val="90000"/>
            </a:lnSpc>
            <a:spcBef>
              <a:spcPct val="0"/>
            </a:spcBef>
            <a:spcAft>
              <a:spcPct val="35000"/>
            </a:spcAft>
          </a:pPr>
          <a:r>
            <a:rPr lang="en-US" altLang="zh-CN" sz="2400" b="1" kern="1200" dirty="0" smtClean="0"/>
            <a:t>In Thai Language</a:t>
          </a:r>
          <a:endParaRPr lang="zh-CN" altLang="en-US" sz="2400" b="1" kern="1200" dirty="0"/>
        </a:p>
      </dsp:txBody>
      <dsp:txXfrm>
        <a:off x="440115" y="1253965"/>
        <a:ext cx="3143252" cy="713986"/>
      </dsp:txXfrm>
    </dsp:sp>
    <dsp:sp modelId="{AD0DBD37-6D4C-46F8-8AB8-D67E3801CF4D}">
      <dsp:nvSpPr>
        <dsp:cNvPr id="0" name=""/>
        <dsp:cNvSpPr/>
      </dsp:nvSpPr>
      <dsp:spPr>
        <a:xfrm>
          <a:off x="1049496" y="2160400"/>
          <a:ext cx="1924491" cy="1325974"/>
        </a:xfrm>
        <a:prstGeom prst="roundRect">
          <a:avLst/>
        </a:prstGeom>
        <a:blipFill rotWithShape="0">
          <a:blip xmlns:r="http://schemas.openxmlformats.org/officeDocument/2006/relationships" r:embed="rId2"/>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D4FFEFE-9C05-40D0-A600-16280C232831}">
      <dsp:nvSpPr>
        <dsp:cNvPr id="0" name=""/>
        <dsp:cNvSpPr/>
      </dsp:nvSpPr>
      <dsp:spPr>
        <a:xfrm>
          <a:off x="471667" y="3486375"/>
          <a:ext cx="3080148" cy="7139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170688" rIns="170688" bIns="0" numCol="1" spcCol="1270" anchor="t" anchorCtr="0">
          <a:noAutofit/>
        </a:bodyPr>
        <a:lstStyle/>
        <a:p>
          <a:pPr lvl="0" algn="l" defTabSz="1066800">
            <a:lnSpc>
              <a:spcPct val="90000"/>
            </a:lnSpc>
            <a:spcBef>
              <a:spcPct val="0"/>
            </a:spcBef>
            <a:spcAft>
              <a:spcPct val="35000"/>
            </a:spcAft>
          </a:pPr>
          <a:r>
            <a:rPr lang="en-US" altLang="zh-CN" sz="2400" b="1" kern="1200" dirty="0" smtClean="0"/>
            <a:t>In Hindi Language</a:t>
          </a:r>
          <a:endParaRPr lang="zh-CN" altLang="en-US" sz="2400" b="1" kern="1200" dirty="0"/>
        </a:p>
      </dsp:txBody>
      <dsp:txXfrm>
        <a:off x="471667" y="3486375"/>
        <a:ext cx="3080148" cy="7139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27F971-F986-43C9-B433-C04FA92FEFAB}">
      <dsp:nvSpPr>
        <dsp:cNvPr id="0" name=""/>
        <dsp:cNvSpPr/>
      </dsp:nvSpPr>
      <dsp:spPr>
        <a:xfrm>
          <a:off x="3096431" y="232"/>
          <a:ext cx="1937254" cy="1259215"/>
        </a:xfrm>
        <a:prstGeom prst="roundRect">
          <a:avLst/>
        </a:prstGeom>
        <a:solidFill>
          <a:srgbClr val="0000FF"/>
        </a:solidFill>
        <a:ln>
          <a:noFill/>
        </a:ln>
        <a:effectLst>
          <a:outerShdw blurRad="38100" dist="30000" dir="5400000" sx="1000" sy="1000" rotWithShape="0">
            <a:schemeClr val="bg1">
              <a:lumMod val="75000"/>
              <a:alpha val="33000"/>
            </a:scheme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altLang="zh-CN" sz="1900" kern="1200" dirty="0" smtClean="0"/>
            <a:t>EAI cannot improved</a:t>
          </a:r>
          <a:endParaRPr lang="zh-CN" altLang="en-US" sz="1900" kern="1200" dirty="0"/>
        </a:p>
      </dsp:txBody>
      <dsp:txXfrm>
        <a:off x="3157901" y="61702"/>
        <a:ext cx="1814314" cy="1136275"/>
      </dsp:txXfrm>
    </dsp:sp>
    <dsp:sp modelId="{AF64C52A-0648-423A-822E-D4D25D41E3E7}">
      <dsp:nvSpPr>
        <dsp:cNvPr id="0" name=""/>
        <dsp:cNvSpPr/>
      </dsp:nvSpPr>
      <dsp:spPr>
        <a:xfrm>
          <a:off x="1984859" y="629840"/>
          <a:ext cx="4160397" cy="4160397"/>
        </a:xfrm>
        <a:custGeom>
          <a:avLst/>
          <a:gdLst/>
          <a:ahLst/>
          <a:cxnLst/>
          <a:rect l="0" t="0" r="0" b="0"/>
          <a:pathLst>
            <a:path>
              <a:moveTo>
                <a:pt x="3316201" y="407021"/>
              </a:moveTo>
              <a:arcTo wR="2080198" hR="2080198" stAng="18387232" swAng="1633569"/>
            </a:path>
          </a:pathLst>
        </a:custGeom>
        <a:noFill/>
        <a:ln w="10000" cap="flat" cmpd="sng" algn="ctr">
          <a:solidFill>
            <a:schemeClr val="accent2">
              <a:hueOff val="0"/>
              <a:satOff val="0"/>
              <a:lumOff val="0"/>
              <a:alphaOff val="0"/>
            </a:schemeClr>
          </a:solidFill>
          <a:prstDash val="solid"/>
          <a:tailEnd type="arrow"/>
        </a:ln>
        <a:effectLst/>
        <a:sp3d z="-110000"/>
      </dsp:spPr>
      <dsp:style>
        <a:lnRef idx="1">
          <a:scrgbClr r="0" g="0" b="0"/>
        </a:lnRef>
        <a:fillRef idx="0">
          <a:scrgbClr r="0" g="0" b="0"/>
        </a:fillRef>
        <a:effectRef idx="0">
          <a:scrgbClr r="0" g="0" b="0"/>
        </a:effectRef>
        <a:fontRef idx="minor"/>
      </dsp:style>
    </dsp:sp>
    <dsp:sp modelId="{B88FEE35-2E47-458B-9E33-205497C8B4BF}">
      <dsp:nvSpPr>
        <dsp:cNvPr id="0" name=""/>
        <dsp:cNvSpPr/>
      </dsp:nvSpPr>
      <dsp:spPr>
        <a:xfrm>
          <a:off x="5176630" y="2080431"/>
          <a:ext cx="1937254" cy="1259215"/>
        </a:xfrm>
        <a:prstGeom prst="roundRect">
          <a:avLst/>
        </a:prstGeom>
        <a:solidFill>
          <a:schemeClr val="accent5"/>
        </a:solidFill>
        <a:ln>
          <a:noFill/>
        </a:ln>
        <a:effectLst>
          <a:outerShdw blurRad="38100" dist="30000" dir="5400000" rotWithShape="0">
            <a:srgbClr val="000000">
              <a:alpha val="4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altLang="zh-CN" sz="1900" kern="1200" dirty="0" smtClean="0"/>
            <a:t>Not too much EAI end users</a:t>
          </a:r>
          <a:endParaRPr lang="zh-CN" altLang="en-US" sz="1900" kern="1200" dirty="0"/>
        </a:p>
      </dsp:txBody>
      <dsp:txXfrm>
        <a:off x="5238100" y="2141901"/>
        <a:ext cx="1814314" cy="1136275"/>
      </dsp:txXfrm>
    </dsp:sp>
    <dsp:sp modelId="{4CCF9CDB-98E9-4AD3-A8FE-9E6986944CC3}">
      <dsp:nvSpPr>
        <dsp:cNvPr id="0" name=""/>
        <dsp:cNvSpPr/>
      </dsp:nvSpPr>
      <dsp:spPr>
        <a:xfrm>
          <a:off x="1984859" y="629840"/>
          <a:ext cx="4160397" cy="4160397"/>
        </a:xfrm>
        <a:custGeom>
          <a:avLst/>
          <a:gdLst/>
          <a:ahLst/>
          <a:cxnLst/>
          <a:rect l="0" t="0" r="0" b="0"/>
          <a:pathLst>
            <a:path>
              <a:moveTo>
                <a:pt x="3944747" y="3002525"/>
              </a:moveTo>
              <a:arcTo wR="2080198" hR="2080198" stAng="1579199" swAng="1633569"/>
            </a:path>
          </a:pathLst>
        </a:custGeom>
        <a:noFill/>
        <a:ln w="10000" cap="flat" cmpd="sng" algn="ctr">
          <a:solidFill>
            <a:schemeClr val="accent2">
              <a:hueOff val="4102470"/>
              <a:satOff val="33333"/>
              <a:lumOff val="-65"/>
              <a:alphaOff val="0"/>
            </a:schemeClr>
          </a:solidFill>
          <a:prstDash val="solid"/>
          <a:tailEnd type="arrow"/>
        </a:ln>
        <a:effectLst/>
        <a:sp3d z="-110000"/>
      </dsp:spPr>
      <dsp:style>
        <a:lnRef idx="1">
          <a:scrgbClr r="0" g="0" b="0"/>
        </a:lnRef>
        <a:fillRef idx="0">
          <a:scrgbClr r="0" g="0" b="0"/>
        </a:fillRef>
        <a:effectRef idx="0">
          <a:scrgbClr r="0" g="0" b="0"/>
        </a:effectRef>
        <a:fontRef idx="minor"/>
      </dsp:style>
    </dsp:sp>
    <dsp:sp modelId="{DAD37378-4682-4804-BA43-1DBC91499EBD}">
      <dsp:nvSpPr>
        <dsp:cNvPr id="0" name=""/>
        <dsp:cNvSpPr/>
      </dsp:nvSpPr>
      <dsp:spPr>
        <a:xfrm>
          <a:off x="3096431" y="4160630"/>
          <a:ext cx="1937254" cy="1259215"/>
        </a:xfrm>
        <a:prstGeom prst="roundRect">
          <a:avLst/>
        </a:prstGeom>
        <a:solidFill>
          <a:srgbClr val="0C940C"/>
        </a:solidFill>
        <a:ln>
          <a:noFill/>
        </a:ln>
        <a:effectLst>
          <a:outerShdw blurRad="38100" dist="30000" dir="5400000" rotWithShape="0">
            <a:srgbClr val="000000">
              <a:alpha val="4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altLang="zh-CN" sz="1900" kern="1200" dirty="0" err="1" smtClean="0"/>
            <a:t>Softwares</a:t>
          </a:r>
          <a:r>
            <a:rPr lang="en-US" altLang="zh-CN" sz="1900" kern="1200" dirty="0" smtClean="0"/>
            <a:t> Lack of motivation to upgrade</a:t>
          </a:r>
          <a:endParaRPr lang="zh-CN" altLang="en-US" sz="1900" kern="1200" dirty="0"/>
        </a:p>
      </dsp:txBody>
      <dsp:txXfrm>
        <a:off x="3157901" y="4222100"/>
        <a:ext cx="1814314" cy="1136275"/>
      </dsp:txXfrm>
    </dsp:sp>
    <dsp:sp modelId="{BC74AC65-9453-468C-8AF2-8FDE2D6EA87E}">
      <dsp:nvSpPr>
        <dsp:cNvPr id="0" name=""/>
        <dsp:cNvSpPr/>
      </dsp:nvSpPr>
      <dsp:spPr>
        <a:xfrm>
          <a:off x="1984859" y="629840"/>
          <a:ext cx="4160397" cy="4160397"/>
        </a:xfrm>
        <a:custGeom>
          <a:avLst/>
          <a:gdLst/>
          <a:ahLst/>
          <a:cxnLst/>
          <a:rect l="0" t="0" r="0" b="0"/>
          <a:pathLst>
            <a:path>
              <a:moveTo>
                <a:pt x="844195" y="3753376"/>
              </a:moveTo>
              <a:arcTo wR="2080198" hR="2080198" stAng="7587232" swAng="1633569"/>
            </a:path>
          </a:pathLst>
        </a:custGeom>
        <a:noFill/>
        <a:ln w="10000" cap="flat" cmpd="sng" algn="ctr">
          <a:solidFill>
            <a:schemeClr val="accent2">
              <a:hueOff val="8204940"/>
              <a:satOff val="66667"/>
              <a:lumOff val="-131"/>
              <a:alphaOff val="0"/>
            </a:schemeClr>
          </a:solidFill>
          <a:prstDash val="solid"/>
          <a:tailEnd type="arrow"/>
        </a:ln>
        <a:effectLst/>
        <a:sp3d z="-110000"/>
      </dsp:spPr>
      <dsp:style>
        <a:lnRef idx="1">
          <a:scrgbClr r="0" g="0" b="0"/>
        </a:lnRef>
        <a:fillRef idx="0">
          <a:scrgbClr r="0" g="0" b="0"/>
        </a:fillRef>
        <a:effectRef idx="0">
          <a:scrgbClr r="0" g="0" b="0"/>
        </a:effectRef>
        <a:fontRef idx="minor"/>
      </dsp:style>
    </dsp:sp>
    <dsp:sp modelId="{1A3660CC-D0DB-4C9C-9C75-AEF94D0B82D7}">
      <dsp:nvSpPr>
        <dsp:cNvPr id="0" name=""/>
        <dsp:cNvSpPr/>
      </dsp:nvSpPr>
      <dsp:spPr>
        <a:xfrm>
          <a:off x="1016232" y="2080431"/>
          <a:ext cx="1937254" cy="1259215"/>
        </a:xfrm>
        <a:prstGeom prst="roundRect">
          <a:avLst/>
        </a:prstGeom>
        <a:solidFill>
          <a:srgbClr val="CB0000"/>
        </a:solidFill>
        <a:ln>
          <a:noFill/>
        </a:ln>
        <a:effectLst>
          <a:outerShdw blurRad="38100" dist="30000" dir="5400000" rotWithShape="0">
            <a:srgbClr val="000000">
              <a:alpha val="4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altLang="zh-CN" sz="1600" kern="1200" dirty="0" smtClean="0"/>
            <a:t>Few systems accepts EAI as registered ID</a:t>
          </a:r>
          <a:endParaRPr lang="zh-CN" altLang="en-US" sz="1600" kern="1200" dirty="0"/>
        </a:p>
      </dsp:txBody>
      <dsp:txXfrm>
        <a:off x="1077702" y="2141901"/>
        <a:ext cx="1814314" cy="1136275"/>
      </dsp:txXfrm>
    </dsp:sp>
    <dsp:sp modelId="{AF3306D7-6B40-4DF2-8C2B-F79EFE90EA90}">
      <dsp:nvSpPr>
        <dsp:cNvPr id="0" name=""/>
        <dsp:cNvSpPr/>
      </dsp:nvSpPr>
      <dsp:spPr>
        <a:xfrm>
          <a:off x="1984859" y="629840"/>
          <a:ext cx="4160397" cy="4160397"/>
        </a:xfrm>
        <a:custGeom>
          <a:avLst/>
          <a:gdLst/>
          <a:ahLst/>
          <a:cxnLst/>
          <a:rect l="0" t="0" r="0" b="0"/>
          <a:pathLst>
            <a:path>
              <a:moveTo>
                <a:pt x="215650" y="1157872"/>
              </a:moveTo>
              <a:arcTo wR="2080198" hR="2080198" stAng="12379199" swAng="1633569"/>
            </a:path>
          </a:pathLst>
        </a:custGeom>
        <a:noFill/>
        <a:ln w="10000" cap="flat" cmpd="sng" algn="ctr">
          <a:solidFill>
            <a:schemeClr val="accent2">
              <a:hueOff val="12307408"/>
              <a:satOff val="100000"/>
              <a:lumOff val="-196"/>
              <a:alphaOff val="0"/>
            </a:schemeClr>
          </a:solidFill>
          <a:prstDash val="solid"/>
          <a:tailEnd type="arrow"/>
        </a:ln>
        <a:effectLst/>
        <a:sp3d z="-110000"/>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List1#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49000" y="612947"/>
            <a:ext cx="5760000" cy="324096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211842"/>
            <a:ext cx="57600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321489" indent="-214326"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534937" indent="-217378"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875" y="390525"/>
            <a:ext cx="7143750" cy="40195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30200" y="282575"/>
            <a:ext cx="7515225" cy="4227513"/>
          </a:xfrm>
          <a:noFill/>
          <a:ln>
            <a:solidFill>
              <a:srgbClr val="000000"/>
            </a:solidFill>
            <a:miter lim="800000"/>
            <a:headEnd/>
            <a:tailEnd/>
          </a:ln>
        </p:spPr>
      </p:sp>
      <p:sp>
        <p:nvSpPr>
          <p:cNvPr id="35843" name="Notes Placeholder 3"/>
          <p:cNvSpPr>
            <a:spLocks noGrp="1"/>
          </p:cNvSpPr>
          <p:nvPr/>
        </p:nvSpPr>
        <p:spPr bwMode="auto">
          <a:xfrm>
            <a:off x="750888" y="4705350"/>
            <a:ext cx="5356225" cy="3940175"/>
          </a:xfrm>
          <a:prstGeom prst="rect">
            <a:avLst/>
          </a:prstGeom>
          <a:noFill/>
          <a:ln w="9525">
            <a:noFill/>
            <a:miter lim="800000"/>
            <a:headEnd/>
            <a:tailEnd/>
          </a:ln>
        </p:spPr>
        <p:txBody>
          <a:bodyPr lIns="0" tIns="0" rIns="0" bIns="0"/>
          <a:lstStyle/>
          <a:p>
            <a:pPr>
              <a:spcBef>
                <a:spcPct val="30000"/>
              </a:spcBef>
            </a:pPr>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7688" y="612775"/>
            <a:ext cx="5762625" cy="3241675"/>
          </a:xfrm>
        </p:spPr>
      </p:sp>
      <p:sp>
        <p:nvSpPr>
          <p:cNvPr id="3" name="Notes Placeholder 2"/>
          <p:cNvSpPr>
            <a:spLocks noGrp="1"/>
          </p:cNvSpPr>
          <p:nvPr>
            <p:ph type="body" idx="1"/>
          </p:nvPr>
        </p:nvSpPr>
        <p:spPr/>
        <p:txBody>
          <a:bodyPr>
            <a:normAutofit/>
          </a:bodyPr>
          <a:lstStyle/>
          <a:p>
            <a:pPr rtl="0" eaLnBrk="1" fontAlgn="base" latinLnBrk="0" hangingPunct="1"/>
            <a:endParaRPr lang="en-GB" sz="1200" dirty="0" smtClean="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7688" y="612775"/>
            <a:ext cx="5762625" cy="3241675"/>
          </a:xfrm>
        </p:spPr>
      </p:sp>
      <p:sp>
        <p:nvSpPr>
          <p:cNvPr id="3" name="Notes Placeholder 2"/>
          <p:cNvSpPr>
            <a:spLocks noGrp="1"/>
          </p:cNvSpPr>
          <p:nvPr>
            <p:ph type="body" idx="1"/>
          </p:nvPr>
        </p:nvSpPr>
        <p:spPr/>
        <p:txBody>
          <a:bodyPr>
            <a:normAutofit/>
          </a:bodyPr>
          <a:lstStyle/>
          <a:p>
            <a:pPr rtl="0" eaLnBrk="1" fontAlgn="base" latinLnBrk="0" hangingPunct="1"/>
            <a:endParaRPr lang="en-GB" sz="1200" dirty="0" smtClean="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15</a:t>
            </a:fld>
            <a:endParaRPr lang="de-DE" dirty="0"/>
          </a:p>
        </p:txBody>
      </p:sp>
      <p:sp>
        <p:nvSpPr>
          <p:cNvPr id="6" name="Slide Image Placeholder 5"/>
          <p:cNvSpPr>
            <a:spLocks noGrp="1" noRot="1" noChangeAspect="1"/>
          </p:cNvSpPr>
          <p:nvPr>
            <p:ph type="sldImg"/>
          </p:nvPr>
        </p:nvSpPr>
        <p:spPr>
          <a:xfrm>
            <a:off x="547688" y="612775"/>
            <a:ext cx="5762625" cy="3241675"/>
          </a:xfrm>
        </p:spPr>
      </p:sp>
      <p:sp>
        <p:nvSpPr>
          <p:cNvPr id="7" name="Notes Placeholder 6"/>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67999" y="324075"/>
            <a:ext cx="11257200"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transition xmlns:p14="http://schemas.microsoft.com/office/powerpoint/2010/mai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078"/>
            <a:ext cx="11545200" cy="4392043"/>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xmlns:p14="http://schemas.microsoft.com/office/powerpoint/2010/mai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391"/>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208016" y="1692391"/>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xmlns:p14="http://schemas.microsoft.com/office/powerpoint/2010/mai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1545200" cy="756175"/>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8133317"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4228658"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xmlns:p14="http://schemas.microsoft.com/office/powerpoint/2010/main">
    <p:zo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7639050" y="1691079"/>
            <a:ext cx="4232275" cy="4392042"/>
          </a:xfrm>
          <a:solidFill>
            <a:schemeClr val="bg1">
              <a:lumMod val="95000"/>
            </a:schemeClr>
          </a:solidFill>
        </p:spPr>
        <p:txBody>
          <a:bodyPr tIns="1543147"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1079"/>
            <a:ext cx="7149950" cy="4392042"/>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transition xmlns:p14="http://schemas.microsoft.com/office/powerpoint/2010/main">
    <p:zo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6208016" y="1692392"/>
            <a:ext cx="5662800" cy="4393017"/>
          </a:xfrm>
          <a:solidFill>
            <a:schemeClr val="bg1">
              <a:lumMod val="95000"/>
            </a:schemeClr>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392"/>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transition xmlns:p14="http://schemas.microsoft.com/office/powerpoint/2010/main">
    <p:zo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706938" y="1692392"/>
            <a:ext cx="7164387" cy="4393017"/>
          </a:xfrm>
          <a:solidFill>
            <a:schemeClr val="bg1">
              <a:lumMod val="95000"/>
            </a:schemeClr>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392"/>
            <a:ext cx="4224188"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transition xmlns:p14="http://schemas.microsoft.com/office/powerpoint/2010/main">
    <p:zo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4318"/>
            <a:ext cx="5662800" cy="2508804"/>
          </a:xfrm>
          <a:solidFill>
            <a:schemeClr val="bg1">
              <a:lumMod val="95000"/>
            </a:schemeClr>
          </a:solidFill>
        </p:spPr>
        <p:txBody>
          <a:bodyPr tIns="600113"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6208016" y="3574318"/>
            <a:ext cx="5662800" cy="2508804"/>
          </a:xfrm>
          <a:solidFill>
            <a:schemeClr val="bg1">
              <a:lumMod val="95000"/>
            </a:schemeClr>
          </a:solidFill>
        </p:spPr>
        <p:txBody>
          <a:bodyPr tIns="600113" anchor="t" anchorCtr="0"/>
          <a:lstStyle>
            <a:lvl1pPr algn="ctr">
              <a:defRPr b="0"/>
            </a:lvl1pPr>
          </a:lstStyle>
          <a:p>
            <a:r>
              <a:rPr lang="en-US" smtClean="0"/>
              <a:t>Click icon to add picture</a:t>
            </a:r>
            <a:endParaRPr lang="de-DE" dirty="0"/>
          </a:p>
        </p:txBody>
      </p:sp>
      <p:sp>
        <p:nvSpPr>
          <p:cNvPr id="7" name="标题 6"/>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xmlns:p14="http://schemas.microsoft.com/office/powerpoint/2010/main">
    <p:zo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7" name="Content Placeholder 2"/>
          <p:cNvSpPr>
            <a:spLocks noGrp="1"/>
          </p:cNvSpPr>
          <p:nvPr>
            <p:ph idx="1" hasCustomPrompt="1"/>
          </p:nvPr>
        </p:nvSpPr>
        <p:spPr>
          <a:xfrm>
            <a:off x="324000" y="1692390"/>
            <a:ext cx="11545200" cy="4393017"/>
          </a:xfrm>
        </p:spPr>
        <p:txBody>
          <a:bodyPr tIns="0"/>
          <a:lstStyle>
            <a:lvl1pPr algn="l">
              <a:defRPr b="0"/>
            </a:lvl1pPr>
          </a:lstStyle>
          <a:p>
            <a:pPr lvl="0"/>
            <a:r>
              <a:rPr lang="en-US" dirty="0" smtClean="0"/>
              <a:t>Click to add content</a:t>
            </a:r>
          </a:p>
        </p:txBody>
      </p:sp>
    </p:spTree>
  </p:cSld>
  <p:clrMapOvr>
    <a:masterClrMapping/>
  </p:clrMapOvr>
  <p:transition xmlns:p14="http://schemas.microsoft.com/office/powerpoint/2010/main">
    <p:zo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392"/>
            <a:ext cx="11545200" cy="3385542"/>
          </a:xfrm>
        </p:spPr>
        <p:txBody>
          <a:bodyPr>
            <a:spAutoFit/>
          </a:bodyPr>
          <a:lstStyle>
            <a:lvl1pPr>
              <a:spcBef>
                <a:spcPts val="24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transition xmlns:p14="http://schemas.microsoft.com/office/powerpoint/2010/main">
    <p:zo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7" name="Rectangle 6"/>
          <p:cNvSpPr/>
          <p:nvPr userDrawn="1"/>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0" name="Rectangle 9"/>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67999" y="324075"/>
            <a:ext cx="11257200"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de-DE" dirty="0"/>
          </a:p>
        </p:txBody>
      </p:sp>
    </p:spTree>
  </p:cSld>
  <p:clrMapOvr>
    <a:masterClrMapping/>
  </p:clrMapOvr>
  <p:transition xmlns:p14="http://schemas.microsoft.com/office/powerpoint/2010/main">
    <p:zo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392"/>
            <a:ext cx="5662800" cy="4524315"/>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Microsoft, Windows, Excel, Outlook, PowerPoint, Silverlight, and Visual Studio are registered trademarks of Microsoft Corporation. </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XIV, GPFS, HACMP, RETAIN, DB2 Connect, RACF, Redbooks, OS/2, AIX, Intelligent Miner, WebSphere, Tivoli, Informix, and Smarter Planet are trademarks or registered trademarks of IBM Corporation.</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Linux is the registered trademark of Linus Torvalds in the United States and other countries.</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Adobe, the Adobe logo, Acrobat, PostScript, and Reader are trademarks or registered trademarks of Adobe Systems Incorporated in the United States and other countries.</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Oracle and Java are registered trademarks of Oracle and its affiliates.</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UNIX, X/Open, OSF/1, and Motif are registered trademarks of the Open Group.</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Citrix, ICA, Program Neighborhood, MetaFrame, WinFrame, VideoFrame, and MultiWin are trademarks or registered trademarks of Citrix Systems Inc.</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HTML, XML, XHTML, and W3C are trademarks or registered trademarks of W3C®, World Wide Web Consortium, Massachusetts Institute of Technology. </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Apple, App Store, iBooks, iPad, iPhone, iPhoto, iPod, iTunes, Multi-Touch, Objective-C, Retina, Safari, Siri,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and Xcode are trademarks or registered trademarks of Apple Inc.</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IOS is a registered trademark of Cisco Systems Inc.</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and BlackBerry App World are trademarks or registered trademarks of Research in Motion Limited.</a:t>
            </a:r>
          </a:p>
        </p:txBody>
      </p:sp>
      <p:sp>
        <p:nvSpPr>
          <p:cNvPr id="11" name="TextBox 10"/>
          <p:cNvSpPr txBox="1"/>
          <p:nvPr userDrawn="1"/>
        </p:nvSpPr>
        <p:spPr bwMode="gray">
          <a:xfrm>
            <a:off x="324000" y="324075"/>
            <a:ext cx="7083441" cy="756175"/>
          </a:xfrm>
          <a:prstGeom prst="rect">
            <a:avLst/>
          </a:prstGeom>
        </p:spPr>
        <p:txBody>
          <a:bodyPr vert="horz" lIns="0" tIns="0" rIns="0" bIns="0" rtlCol="0" anchor="ctr" anchorCtr="0">
            <a:noAutofit/>
          </a:bodyPr>
          <a:lstStyle/>
          <a:p>
            <a:pPr algn="l" defTabSz="1088776" rtl="0" eaLnBrk="1" latinLnBrk="0" hangingPunct="1">
              <a:spcBef>
                <a:spcPct val="0"/>
              </a:spcBef>
              <a:buNone/>
            </a:pPr>
            <a:r>
              <a:rPr lang="en-GB" sz="2900" b="1" kern="1200" noProof="0" dirty="0" smtClean="0">
                <a:solidFill>
                  <a:schemeClr val="accent2"/>
                </a:solidFill>
                <a:latin typeface="+mj-lt"/>
                <a:ea typeface="+mj-ea"/>
                <a:cs typeface="+mj-cs"/>
              </a:rPr>
              <a:t>© </a:t>
            </a:r>
            <a:r>
              <a:rPr lang="de-DE" sz="2900" b="1" kern="1200" noProof="0" dirty="0" smtClean="0">
                <a:solidFill>
                  <a:schemeClr val="accent2"/>
                </a:solidFill>
                <a:latin typeface="+mj-lt"/>
                <a:ea typeface="+mj-ea"/>
                <a:cs typeface="+mj-cs"/>
              </a:rPr>
              <a:t>2012 SAP AG. All rights reserved.</a:t>
            </a:r>
          </a:p>
        </p:txBody>
      </p:sp>
      <p:sp>
        <p:nvSpPr>
          <p:cNvPr id="6" name="TextBox 5"/>
          <p:cNvSpPr txBox="1"/>
          <p:nvPr userDrawn="1"/>
        </p:nvSpPr>
        <p:spPr bwMode="gray">
          <a:xfrm>
            <a:off x="6208016" y="1692392"/>
            <a:ext cx="5662800" cy="4170372"/>
          </a:xfrm>
          <a:prstGeom prst="rect">
            <a:avLst/>
          </a:prstGeom>
          <a:noFill/>
        </p:spPr>
        <p:txBody>
          <a:bodyPr wrap="square" lIns="0" tIns="0" rIns="0" bIns="0" rtlCol="0">
            <a:spAutoFit/>
          </a:bodyPr>
          <a:lstStyle/>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Google Mail, Gmail, YouTube, Dalvik and Android are trademarks or registered trademarks of Google Inc.</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INTERMEC is a registered trademark of Intermec Technologies Corporation.</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Wi-Fi is a registered trademark of Wi-Fi Alliance.</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Bluetooth is a registered trademark of Bluetooth SIG Inc.</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Motorola is a registered trademark of Motorola Trademark Holdings LLC. </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Computop is a registered trademark of Computop Wirtschaftsinformatik GmbH.</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SAP, R/3, SAP NetWeaver, Duet, PartnerEdge, ByDesign, SAP BusinessObjects Explorer, StreamWork,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SAP HANA, and other SAP products and services mentioned herein as well as their respective logos are trademarks or registered trademarks of SAP AG in Germany and other countries.</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SAP company.</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Crossgate, m@gic EDDY, B2B 360°, and B2B 360° Services are registered trademarks of Crossgate AG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in Germany and other countries. Crossgate is an SAP company.</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p>
          <a:p>
            <a:pPr marL="0" indent="0" algn="l" defTabSz="914400" rtl="0" eaLnBrk="1" latinLnBrk="0" hangingPunct="1">
              <a:lnSpc>
                <a:spcPct val="100000"/>
              </a:lnSpc>
              <a:spcBef>
                <a:spcPts val="600"/>
              </a:spcBef>
            </a:pPr>
            <a:r>
              <a:rPr lang="en-US" sz="900" kern="1200" noProof="1" smtClean="0">
                <a:solidFill>
                  <a:schemeClr val="tx1"/>
                </a:solidFill>
                <a:latin typeface="Arial"/>
                <a:ea typeface="MS PGothic" pitchFamily="34" charset="-128"/>
                <a:cs typeface="+mn-cs"/>
              </a:rPr>
              <a:t>The information in this document is proprietary to SAP. No part of this document may be reproduced, copied, </a:t>
            </a:r>
            <a:br>
              <a:rPr lang="en-US" sz="900" kern="1200" noProof="1" smtClean="0">
                <a:solidFill>
                  <a:schemeClr val="tx1"/>
                </a:solidFill>
                <a:latin typeface="Arial"/>
                <a:ea typeface="MS PGothic" pitchFamily="34" charset="-128"/>
                <a:cs typeface="+mn-cs"/>
              </a:rPr>
            </a:br>
            <a:r>
              <a:rPr lang="en-US" sz="900" kern="1200" noProof="1" smtClean="0">
                <a:solidFill>
                  <a:schemeClr val="tx1"/>
                </a:solidFill>
                <a:latin typeface="Arial"/>
                <a:ea typeface="MS PGothic" pitchFamily="34" charset="-128"/>
                <a:cs typeface="+mn-cs"/>
              </a:rPr>
              <a:t>or transmitted in any form or for any purpose without the express prior written permission of SAP AG.</a:t>
            </a:r>
          </a:p>
        </p:txBody>
      </p:sp>
    </p:spTree>
  </p:cSld>
  <p:clrMapOvr>
    <a:masterClrMapping/>
  </p:clrMapOvr>
  <p:transition xmlns:p14="http://schemas.microsoft.com/office/powerpoint/2010/main">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75"/>
            <a:ext cx="9815222" cy="756175"/>
          </a:xfrm>
          <a:prstGeom prst="rect">
            <a:avLst/>
          </a:prstGeom>
        </p:spPr>
        <p:txBody>
          <a:bodyPr vert="horz" lIns="0" tIns="0" rIns="0" bIns="0" rtlCol="0" anchor="ctr" anchorCtr="0">
            <a:noAutofit/>
          </a:bodyPr>
          <a:lstStyle/>
          <a:p>
            <a:pPr marL="0" marR="0" indent="0" algn="l" defTabSz="1088776" rtl="0" eaLnBrk="1" fontAlgn="auto" latinLnBrk="0" hangingPunct="1">
              <a:lnSpc>
                <a:spcPct val="100000"/>
              </a:lnSpc>
              <a:spcBef>
                <a:spcPct val="0"/>
              </a:spcBef>
              <a:spcAft>
                <a:spcPts val="0"/>
              </a:spcAft>
              <a:buClrTx/>
              <a:buSzTx/>
              <a:buFontTx/>
              <a:buNone/>
              <a:tabLst/>
              <a:defRPr/>
            </a:pPr>
            <a:r>
              <a:rPr lang="en-GB" sz="2900" b="1" kern="1200" noProof="0" dirty="0" smtClean="0">
                <a:solidFill>
                  <a:schemeClr val="accent2"/>
                </a:solidFill>
                <a:latin typeface="+mj-lt"/>
                <a:ea typeface="+mj-ea"/>
                <a:cs typeface="+mj-cs"/>
              </a:rPr>
              <a:t>© </a:t>
            </a:r>
            <a:r>
              <a:rPr lang="de-DE" sz="2900" b="1" kern="1200" noProof="0" dirty="0" smtClean="0">
                <a:solidFill>
                  <a:schemeClr val="accent2"/>
                </a:solidFill>
                <a:latin typeface="+mj-lt"/>
                <a:ea typeface="+mj-ea"/>
                <a:cs typeface="+mj-cs"/>
              </a:rPr>
              <a:t>2012 SAP AG. Alle Rechte vorbehalten.</a:t>
            </a:r>
          </a:p>
        </p:txBody>
      </p:sp>
      <p:sp>
        <p:nvSpPr>
          <p:cNvPr id="5" name="TextBox 4"/>
          <p:cNvSpPr txBox="1"/>
          <p:nvPr userDrawn="1"/>
        </p:nvSpPr>
        <p:spPr bwMode="gray">
          <a:xfrm>
            <a:off x="324000" y="1692392"/>
            <a:ext cx="5662800" cy="4524315"/>
          </a:xfrm>
          <a:prstGeom prst="rect">
            <a:avLst/>
          </a:prstGeom>
          <a:noFill/>
        </p:spPr>
        <p:txBody>
          <a:bodyPr wrap="square" lIns="0" tIns="0" rIns="0" bIns="0" rtlCol="0">
            <a:spAutoFit/>
          </a:bodyPr>
          <a:lstStyle/>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In dieser Publikation enthaltene Informationen können ohne vorherige Ankündigung geändert werden.</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Microsoft, Windows, Excel, Outlook, und PowerPoint sind eingetragene Marken der Microsoft Corporation. </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IBM, DB2, DB2 Universal Database, System i, System i5, System p, System p5, System x, System z, System z10, z10, z/VM, z/OS, OS/390, zEnterprise, PowerVM, Power Architecture, Power Systems, POWER7, POWER6+, POWER6, POWER, PowerHA, pureScale, PowerPC, BladeCenter, System Storage, Storwize,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XIV, GPFS, HACMP, RETAIN, DB2 Connect, RACF, Redbooks, OS/2, AIX, Intelligent Miner, WebSphere, Tivoli, Informix und Smarter Planet sind Marken oder eingetragene Marken der IBM Corporation.</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Linux ist eine eingetragene Marke von Linus Torvalds in den USA und anderen Ländern.</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Adobe, das Adobe-Logo, Acrobat, PostScript und Reader sind Marken oder eingetragene Marken von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Adobe Systems Incorporated in den USA und/oder anderen Ländern.</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Oracle und Java sind eingetragene Marken von Oracle und/oder ihrer Tochtergesellschaften. </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UNIX, X/Open, OSF/1 und Motif sind eingetragene Marken der Open Group.</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Citrix, ICA, Program Neighborhood, MetaFrame, WinFrame, VideoFrame und MultiWin sind Marken oder eingetragene Marken von Citrix Systems, Inc.</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HTML, XML, XHTML und W3C sind Marken oder eingetragene Marken des W3C®, World Wide Web Consortium, Massachusetts Institute of Technology. </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Apple, App Store, iBooks, iPad, iPhone, iPhoto, iPod, iTunes, Multi-Touch, Objective-C, Retina, Safari, Siri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und Xcode sind Marken oder eingetragene Marken der Apple Inc.</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IOS ist eine eingetragene Marke von Cisco Systems Inc.</a:t>
            </a:r>
          </a:p>
          <a:p>
            <a:pPr marL="0" indent="0" algn="l" defTabSz="1088776" rtl="0" eaLnBrk="1" latinLnBrk="0" hangingPunct="1">
              <a:lnSpc>
                <a:spcPct val="100000"/>
              </a:lnSpc>
              <a:spcBef>
                <a:spcPts val="600"/>
              </a:spcBef>
            </a:pPr>
            <a:r>
              <a:rPr lang="de-DE" sz="900" kern="1200" noProof="1" smtClean="0">
                <a:solidFill>
                  <a:schemeClr val="tx1"/>
                </a:solidFill>
                <a:latin typeface="Arial"/>
                <a:ea typeface="MS PGothic" pitchFamily="34" charset="-128"/>
                <a:cs typeface="+mn-cs"/>
              </a:rPr>
              <a:t>RIM, BlackBerry, BBM, BlackBerry Curve, BlackBerry Bold, BlackBerry Pearl, BlackBerry Torch, BlackBerry Storm, BlackBerry Storm2, BlackBerry PlayBook und BlackBerry App World sind Marken oder eingetragene Marken von Research in Motion Limited.</a:t>
            </a:r>
          </a:p>
        </p:txBody>
      </p:sp>
      <p:sp>
        <p:nvSpPr>
          <p:cNvPr id="8" name="TextBox 7"/>
          <p:cNvSpPr txBox="1"/>
          <p:nvPr userDrawn="1"/>
        </p:nvSpPr>
        <p:spPr bwMode="gray">
          <a:xfrm>
            <a:off x="6208016" y="1692392"/>
            <a:ext cx="5662800" cy="4447371"/>
          </a:xfrm>
          <a:prstGeom prst="rect">
            <a:avLst/>
          </a:prstGeom>
          <a:noFill/>
        </p:spPr>
        <p:txBody>
          <a:bodyPr wrap="square" lIns="0" tIns="0" rIns="0" bIns="0" rtlCol="0">
            <a:spAutoFit/>
          </a:bodyPr>
          <a:lstStyle/>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Google App Engine, Google Apps, Google Checkout, Google Data API, Google Maps, Google Mobile Ads, Google Mobile Updater, Google Mobile, Google Store, Google Sync, Google Updater, Google Voice,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Google Mail, Gmail, YouTube, Dalvik und Android sind Marken oder eingetragene Marken von Google Inc.</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INTERMEC ist eine eingetragene Marke der Intermec Technologies Corporation.</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Wi-Fi ist eine eingetragene Marke der Wi-Fi Alliance.</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Bluetooth ist eine eingetragene Marke von Bluetooth SIG Inc.</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Motorola ist eine eingetragene Marke von Motorola Trademark Holdings, LLC. </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Computop ist eine eingetragene Marke der Computop Wirtschaftsinformatik GmbH.</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SAP, R/3, SAP NetWeaver, Duet, PartnerEdge, ByDesign, SAP BusinessObjects Explorer, StreamWork,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SAP HANA und weitere im Text erwähnte SAP-Produkte und ­Dienstleistungen sowie die entsprechenden Logos sind Marken oder eingetragene Marken der SAP AG in Deutschland und anderen Ländern.</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Business Objects und das Business-Objects-Logo, BusinessObjects, Crystal Reports, Crystal Decisions, </a:t>
            </a:r>
            <a:br>
              <a:rPr lang="de-DE" sz="900" kern="1200" noProof="1" smtClean="0">
                <a:solidFill>
                  <a:schemeClr val="tx1"/>
                </a:solidFill>
                <a:latin typeface="Arial"/>
                <a:ea typeface="MS PGothic" pitchFamily="34" charset="-128"/>
                <a:cs typeface="+mn-cs"/>
              </a:rPr>
            </a:br>
            <a:r>
              <a:rPr lang="de-DE" sz="900" kern="1200" noProof="1" smtClean="0">
                <a:solidFill>
                  <a:schemeClr val="tx1"/>
                </a:solidFill>
                <a:latin typeface="Arial"/>
                <a:ea typeface="MS PGothic" pitchFamily="34" charset="-128"/>
                <a:cs typeface="+mn-cs"/>
              </a:rPr>
              <a:t>Web Intelligence, Xcelsius und andere im Text erwähnte Business-Objects-Produkte und ­Dienstleistungen sowie die entsprechenden Logos sind Marken oder eingetragene Marken der Business Objects Software Ltd. Business Objects ist ein Unternehmen der SAP AG.</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Crossgate, m@gic EDDY, B2B 360°, B2B 360° Services sind eingetragene Marken der Crossgate AG in Deutschland und anderen Ländern. Crossgate ist ein Unternehmen der SAP AG.</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marR="0" indent="0" algn="l" defTabSz="1088776" rtl="0" eaLnBrk="1" fontAlgn="auto" latinLnBrk="0" hangingPunct="1">
              <a:lnSpc>
                <a:spcPct val="100000"/>
              </a:lnSpc>
              <a:spcBef>
                <a:spcPts val="6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p:txBody>
      </p:sp>
    </p:spTree>
  </p:cSld>
  <p:clrMapOvr>
    <a:masterClrMapping/>
  </p:clrMapOvr>
  <p:transition xmlns:p14="http://schemas.microsoft.com/office/powerpoint/2010/main">
    <p:zo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Roadmap - blank">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smtClean="0"/>
              <a:t>Insert page title</a:t>
            </a:r>
            <a:endParaRPr lang="en-US" dirty="0"/>
          </a:p>
        </p:txBody>
      </p:sp>
      <p:sp>
        <p:nvSpPr>
          <p:cNvPr id="5" name="Content Placeholder 5"/>
          <p:cNvSpPr>
            <a:spLocks noGrp="1"/>
          </p:cNvSpPr>
          <p:nvPr>
            <p:ph sz="quarter" idx="10" hasCustomPrompt="1"/>
          </p:nvPr>
        </p:nvSpPr>
        <p:spPr>
          <a:xfrm>
            <a:off x="0" y="6087885"/>
            <a:ext cx="12195175" cy="252058"/>
          </a:xfrm>
          <a:solidFill>
            <a:schemeClr val="accent1"/>
          </a:solidFill>
          <a:ln w="9525">
            <a:noFill/>
            <a:round/>
            <a:headEnd/>
            <a:tailEnd/>
          </a:ln>
        </p:spPr>
        <p:txBody>
          <a:bodyPr vert="horz" lIns="0" tIns="0" rIns="0" bIns="0" rtlCol="0" anchor="ctr" anchorCtr="0">
            <a:noAutofit/>
          </a:bodyPr>
          <a:lstStyle>
            <a:lvl1pPr marL="0" algn="ctr" defTabSz="1088776" rtl="0" eaLnBrk="1" latinLnBrk="0" hangingPunct="1">
              <a:defRPr lang="en-US" sz="1400" b="1" kern="1200" baseline="0" noProof="0" dirty="0" smtClean="0">
                <a:solidFill>
                  <a:schemeClr val="tx1"/>
                </a:solidFill>
                <a:latin typeface="Arial"/>
                <a:ea typeface="+mn-ea"/>
                <a:cs typeface="+mn-cs"/>
              </a:defRPr>
            </a:lvl1pPr>
            <a:lvl2pPr algn="ctr">
              <a:defRPr/>
            </a:lvl2pPr>
            <a:lvl3pPr algn="ctr">
              <a:defRPr/>
            </a:lvl3pPr>
            <a:lvl4pPr algn="ctr">
              <a:defRPr/>
            </a:lvl4pPr>
            <a:lvl5pPr algn="ctr">
              <a:buNone/>
              <a:defRPr/>
            </a:lvl5pPr>
          </a:lstStyle>
          <a:p>
            <a:pPr marL="0" marR="0" lvl="0" indent="0" algn="ctr" defTabSz="1088776" rtl="0" eaLnBrk="1" fontAlgn="base" latinLnBrk="0" hangingPunct="1">
              <a:lnSpc>
                <a:spcPct val="100000"/>
              </a:lnSpc>
              <a:spcBef>
                <a:spcPts val="1929"/>
              </a:spcBef>
              <a:spcAft>
                <a:spcPct val="0"/>
              </a:spcAft>
              <a:buClr>
                <a:schemeClr val="accent1"/>
              </a:buClr>
              <a:buSzPct val="80000"/>
              <a:buFontTx/>
              <a:buNone/>
              <a:tabLst/>
            </a:pPr>
            <a:r>
              <a:rPr lang="en-US" dirty="0" smtClean="0"/>
              <a:t>Add Solution Today / Planned Innovations or Future Direction (UPPER CASE)</a:t>
            </a: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Roadmap - with textbox">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5" name="Content Placeholder 5"/>
          <p:cNvSpPr>
            <a:spLocks noGrp="1"/>
          </p:cNvSpPr>
          <p:nvPr>
            <p:ph sz="quarter" idx="11" hasCustomPrompt="1"/>
          </p:nvPr>
        </p:nvSpPr>
        <p:spPr>
          <a:xfrm>
            <a:off x="0" y="6087885"/>
            <a:ext cx="12195175" cy="252058"/>
          </a:xfrm>
          <a:solidFill>
            <a:schemeClr val="accent1"/>
          </a:solidFill>
          <a:ln w="9525">
            <a:noFill/>
            <a:round/>
            <a:headEnd/>
            <a:tailEnd/>
          </a:ln>
        </p:spPr>
        <p:txBody>
          <a:bodyPr vert="horz" lIns="0" tIns="0" rIns="0" bIns="0" rtlCol="0" anchor="ctr" anchorCtr="0">
            <a:noAutofit/>
          </a:bodyPr>
          <a:lstStyle>
            <a:lvl1pPr marL="0" algn="ctr" defTabSz="1088776" rtl="0" eaLnBrk="1" latinLnBrk="0" hangingPunct="1">
              <a:defRPr lang="en-US" sz="1400" b="1" kern="1200" baseline="0" noProof="0" dirty="0" smtClean="0">
                <a:solidFill>
                  <a:schemeClr val="tx1"/>
                </a:solidFill>
                <a:latin typeface="Arial"/>
                <a:ea typeface="+mn-ea"/>
                <a:cs typeface="+mn-cs"/>
              </a:defRPr>
            </a:lvl1pPr>
            <a:lvl2pPr algn="ctr">
              <a:defRPr/>
            </a:lvl2pPr>
            <a:lvl3pPr algn="ctr">
              <a:defRPr/>
            </a:lvl3pPr>
            <a:lvl4pPr algn="ctr">
              <a:defRPr/>
            </a:lvl4pPr>
            <a:lvl5pPr algn="ctr">
              <a:buNone/>
              <a:defRPr/>
            </a:lvl5pPr>
          </a:lstStyle>
          <a:p>
            <a:pPr marL="0" marR="0" lvl="0" indent="0" algn="ctr" defTabSz="1088776" rtl="0" eaLnBrk="1" fontAlgn="base" latinLnBrk="0" hangingPunct="1">
              <a:lnSpc>
                <a:spcPct val="100000"/>
              </a:lnSpc>
              <a:spcBef>
                <a:spcPts val="1929"/>
              </a:spcBef>
              <a:spcAft>
                <a:spcPct val="0"/>
              </a:spcAft>
              <a:buClr>
                <a:schemeClr val="accent1"/>
              </a:buClr>
              <a:buSzPct val="80000"/>
              <a:buFontTx/>
              <a:buNone/>
              <a:tabLst/>
            </a:pPr>
            <a:r>
              <a:rPr lang="en-US" dirty="0" smtClean="0"/>
              <a:t>Add Solution Today / Planned Innovations or Future Direction (UPPER CASE)</a:t>
            </a:r>
          </a:p>
        </p:txBody>
      </p:sp>
      <p:sp>
        <p:nvSpPr>
          <p:cNvPr id="7" name="Text Placeholder 3"/>
          <p:cNvSpPr>
            <a:spLocks noGrp="1"/>
          </p:cNvSpPr>
          <p:nvPr>
            <p:ph type="body" sz="quarter" idx="12" hasCustomPrompt="1"/>
          </p:nvPr>
        </p:nvSpPr>
        <p:spPr>
          <a:xfrm>
            <a:off x="432113" y="1691079"/>
            <a:ext cx="11329234" cy="756175"/>
          </a:xfrm>
        </p:spPr>
        <p:txBody>
          <a:bodyPr/>
          <a:lstStyle>
            <a:lvl1pPr>
              <a:defRPr sz="1700" b="0"/>
            </a:lvl1pPr>
            <a:lvl2pPr marL="215487" indent="-107744">
              <a:spcBef>
                <a:spcPts val="238"/>
              </a:spcBef>
              <a:buSzPct val="100000"/>
              <a:buFont typeface="Arial" pitchFamily="34" charset="0"/>
              <a:buChar char="•"/>
              <a:defRPr sz="1400"/>
            </a:lvl2pPr>
          </a:lstStyle>
          <a:p>
            <a:pPr lvl="0"/>
            <a:r>
              <a:rPr lang="en-US" noProof="0" dirty="0" smtClean="0"/>
              <a:t>Click to add text</a:t>
            </a:r>
          </a:p>
          <a:p>
            <a:pPr lvl="1"/>
            <a:r>
              <a:rPr lang="en-US" dirty="0" smtClean="0"/>
              <a:t>Second level</a:t>
            </a: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919"/>
            <a:ext cx="10365899" cy="1470365"/>
          </a:xfrm>
        </p:spPr>
        <p:txBody>
          <a:bodyPr/>
          <a:lstStyle/>
          <a:p>
            <a:r>
              <a:rPr kumimoji="1" lang="zh-CN" altLang="en-US" smtClean="0"/>
              <a:t>单击此处编辑母版标题样式</a:t>
            </a:r>
            <a:endParaRPr kumimoji="1" lang="zh-CN" altLang="en-US"/>
          </a:p>
        </p:txBody>
      </p:sp>
      <p:sp>
        <p:nvSpPr>
          <p:cNvPr id="3" name="副标题 2"/>
          <p:cNvSpPr>
            <a:spLocks noGrp="1"/>
          </p:cNvSpPr>
          <p:nvPr>
            <p:ph type="subTitle" idx="1"/>
          </p:nvPr>
        </p:nvSpPr>
        <p:spPr>
          <a:xfrm>
            <a:off x="1829276" y="3887100"/>
            <a:ext cx="8536623" cy="1753006"/>
          </a:xfrm>
        </p:spPr>
        <p:txBody>
          <a:bodyPr/>
          <a:lstStyle>
            <a:lvl1pPr marL="0" indent="0" algn="ctr">
              <a:buNone/>
              <a:defRPr>
                <a:solidFill>
                  <a:schemeClr val="tx1">
                    <a:tint val="75000"/>
                  </a:schemeClr>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kumimoji="1" lang="zh-CN" altLang="en-US" smtClean="0"/>
              <a:t>单击此处编辑母版副标题样式</a:t>
            </a:r>
            <a:endParaRPr kumimoji="1" lang="zh-CN" altLang="en-US"/>
          </a:p>
        </p:txBody>
      </p:sp>
      <p:sp>
        <p:nvSpPr>
          <p:cNvPr id="4" name="日期占位符 3"/>
          <p:cNvSpPr>
            <a:spLocks noGrp="1"/>
          </p:cNvSpPr>
          <p:nvPr>
            <p:ph type="dt" sz="half" idx="10"/>
          </p:nvPr>
        </p:nvSpPr>
        <p:spPr>
          <a:xfrm>
            <a:off x="609759" y="6357822"/>
            <a:ext cx="2845541" cy="365210"/>
          </a:xfrm>
          <a:prstGeom prst="rect">
            <a:avLst/>
          </a:prstGeom>
        </p:spPr>
        <p:txBody>
          <a:bodyPr lIns="108878" tIns="54439" rIns="108878" bIns="54439"/>
          <a:lstStyle/>
          <a:p>
            <a:fld id="{2C0A01E7-8400-9546-8413-6ADA79E4AE46}" type="datetimeFigureOut">
              <a:rPr kumimoji="1" lang="zh-CN" altLang="en-US" smtClean="0"/>
              <a:pPr/>
              <a:t>20/03/16</a:t>
            </a:fld>
            <a:endParaRPr kumimoji="1" lang="zh-CN" altLang="en-US"/>
          </a:p>
        </p:txBody>
      </p:sp>
      <p:sp>
        <p:nvSpPr>
          <p:cNvPr id="5" name="页脚占位符 4"/>
          <p:cNvSpPr>
            <a:spLocks noGrp="1"/>
          </p:cNvSpPr>
          <p:nvPr>
            <p:ph type="ftr" sz="quarter" idx="11"/>
          </p:nvPr>
        </p:nvSpPr>
        <p:spPr>
          <a:xfrm>
            <a:off x="4166685" y="6357822"/>
            <a:ext cx="3861805" cy="365210"/>
          </a:xfrm>
          <a:prstGeom prst="rect">
            <a:avLst/>
          </a:prstGeom>
        </p:spPr>
        <p:txBody>
          <a:bodyPr lIns="108878" tIns="54439" rIns="108878" bIns="54439"/>
          <a:lstStyle/>
          <a:p>
            <a:endParaRPr kumimoji="1" lang="zh-CN" altLang="en-US"/>
          </a:p>
        </p:txBody>
      </p:sp>
      <p:sp>
        <p:nvSpPr>
          <p:cNvPr id="6" name="幻灯片编号占位符 5"/>
          <p:cNvSpPr>
            <a:spLocks noGrp="1"/>
          </p:cNvSpPr>
          <p:nvPr>
            <p:ph type="sldNum" sz="quarter" idx="12"/>
          </p:nvPr>
        </p:nvSpPr>
        <p:spPr>
          <a:xfrm>
            <a:off x="8739875" y="6357822"/>
            <a:ext cx="2845541" cy="365210"/>
          </a:xfrm>
          <a:prstGeom prst="rect">
            <a:avLst/>
          </a:prstGeom>
        </p:spPr>
        <p:txBody>
          <a:bodyPr lIns="108878" tIns="54439" rIns="108878" bIns="54439"/>
          <a:lstStyle/>
          <a:p>
            <a:fld id="{BBAA9B05-12F6-E14B-AA3C-6A0AC28449E4}" type="slidenum">
              <a:rPr kumimoji="1" lang="zh-CN" altLang="en-US" smtClean="0"/>
              <a:pPr/>
              <a:t>‹#›</a:t>
            </a:fld>
            <a:endParaRPr kumimoji="1" lang="zh-CN" altLang="en-US"/>
          </a:p>
        </p:txBody>
      </p:sp>
    </p:spTree>
    <p:extLst>
      <p:ext uri="{BB962C8B-B14F-4D97-AF65-F5344CB8AC3E}">
        <p14:creationId xmlns:p14="http://schemas.microsoft.com/office/powerpoint/2010/main" val="28310971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999" y="324075"/>
            <a:ext cx="11257200"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Tree>
  </p:cSld>
  <p:clrMapOvr>
    <a:masterClrMapping/>
  </p:clrMapOvr>
  <p:transition xmlns:p14="http://schemas.microsoft.com/office/powerpoint/2010/mai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2012</a:t>
            </a:r>
          </a:p>
        </p:txBody>
      </p:sp>
      <p:sp>
        <p:nvSpPr>
          <p:cNvPr id="9" name="Title 1"/>
          <p:cNvSpPr>
            <a:spLocks noGrp="1"/>
          </p:cNvSpPr>
          <p:nvPr>
            <p:ph type="ctrTitle" hasCustomPrompt="1"/>
          </p:nvPr>
        </p:nvSpPr>
        <p:spPr bwMode="gray">
          <a:xfrm>
            <a:off x="467999" y="324075"/>
            <a:ext cx="11257200"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de-DE" dirty="0"/>
          </a:p>
        </p:txBody>
      </p:sp>
    </p:spTree>
  </p:cSld>
  <p:clrMapOvr>
    <a:masterClrMapping/>
  </p:clrMapOvr>
  <p:transition xmlns:p14="http://schemas.microsoft.com/office/powerpoint/2010/mai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11545200" cy="2296057"/>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smtClean="0"/>
              <a:t>Subtitle if needed</a:t>
            </a: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p:zoom/>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bg1">
              <a:lumMod val="95000"/>
            </a:schemeClr>
          </a:solidFill>
        </p:spPr>
        <p:txBody>
          <a:bodyPr tIns="600113"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smtClean="0"/>
              <a:t>Subtitle if needed</a:t>
            </a:r>
          </a:p>
        </p:txBody>
      </p:sp>
    </p:spTree>
  </p:cSld>
  <p:clrMapOvr>
    <a:overrideClrMapping bg1="lt1" tx1="dk1" bg2="lt2" tx2="dk2" accent1="accent1" accent2="accent2" accent3="accent3" accent4="accent4" accent5="accent5" accent6="accent6" hlink="hlink" folHlink="folHlink"/>
  </p:clrMapOvr>
  <p:transition xmlns:p14="http://schemas.microsoft.com/office/powerpoint/2010/main">
    <p:zoom/>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236462"/>
            <a:ext cx="11545200" cy="1846659"/>
          </a:xfrm>
        </p:spPr>
        <p:txBody>
          <a:bodyPr anchor="b" anchorCtr="0">
            <a:noAutofit/>
          </a:bodyPr>
          <a:lstStyle>
            <a:lvl1pPr>
              <a:spcBef>
                <a:spcPts val="0"/>
              </a:spcBef>
              <a:defRPr sz="20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6" name="Picture 5" descr="coremail大物料LOGO"/>
          <p:cNvPicPr>
            <a:picLocks noChangeAspect="1" noChangeArrowheads="1"/>
          </p:cNvPicPr>
          <p:nvPr userDrawn="1"/>
        </p:nvPicPr>
        <p:blipFill>
          <a:blip r:embed="rId2" cstate="print"/>
          <a:srcRect/>
          <a:stretch>
            <a:fillRect/>
          </a:stretch>
        </p:blipFill>
        <p:spPr bwMode="auto">
          <a:xfrm>
            <a:off x="202537" y="539750"/>
            <a:ext cx="2692400" cy="647700"/>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xmlns:p14="http://schemas.microsoft.com/office/powerpoint/2010/main">
    <p:zoom/>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392"/>
            <a:ext cx="115452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accent2"/>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accent2"/>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smtClean="0"/>
              <a:t>Agenda Item/Divider Headline</a:t>
            </a:r>
          </a:p>
          <a:p>
            <a:pPr lvl="1"/>
            <a:r>
              <a:rPr lang="en-US" dirty="0" smtClean="0"/>
              <a:t>Details</a:t>
            </a:r>
          </a:p>
          <a:p>
            <a:pPr lvl="2"/>
            <a:r>
              <a:rPr lang="en-US" dirty="0" smtClean="0"/>
              <a:t>Third Level</a:t>
            </a:r>
          </a:p>
          <a:p>
            <a:pPr lvl="3"/>
            <a:r>
              <a:rPr lang="en-US" dirty="0" smtClean="0"/>
              <a:t>Fourth Level</a:t>
            </a:r>
          </a:p>
          <a:p>
            <a:endParaRPr lang="en-US" dirty="0" smtClean="0"/>
          </a:p>
        </p:txBody>
      </p:sp>
    </p:spTree>
  </p:cSld>
  <p:clrMapOvr>
    <a:masterClrMapping/>
  </p:clrMapOvr>
  <p:transition xmlns:p14="http://schemas.microsoft.com/office/powerpoint/2010/mai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transition xmlns:p14="http://schemas.microsoft.com/office/powerpoint/2010/main">
    <p:zoom/>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75"/>
            <a:ext cx="11545200" cy="756175"/>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1079"/>
            <a:ext cx="11545200" cy="4392042"/>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485"/>
            <a:ext cx="115452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userDrawn="1"/>
        </p:nvSpPr>
        <p:spPr bwMode="white">
          <a:xfrm>
            <a:off x="324000" y="6537251"/>
            <a:ext cx="11545200" cy="324075"/>
          </a:xfrm>
          <a:prstGeom prst="rect">
            <a:avLst/>
          </a:prstGeom>
          <a:solidFill>
            <a:schemeClr val="tx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7720"/>
            <a:ext cx="2170471" cy="153888"/>
          </a:xfrm>
          <a:prstGeom prst="rect">
            <a:avLst/>
          </a:prstGeom>
          <a:noFill/>
        </p:spPr>
        <p:txBody>
          <a:bodyPr wrap="none" lIns="85730" tIns="0" rIns="0" bIns="0" rtlCol="0">
            <a:spAutoFit/>
          </a:bodyPr>
          <a:lstStyle/>
          <a:p>
            <a:pPr marL="158780" indent="-158780" algn="l">
              <a:buClr>
                <a:schemeClr val="bg1"/>
              </a:buClr>
              <a:buFont typeface="Arial" pitchFamily="34" charset="0"/>
              <a:buChar char="©"/>
              <a:tabLst/>
            </a:pPr>
            <a:r>
              <a:rPr lang="en-US" sz="1000" noProof="0" dirty="0" smtClean="0">
                <a:solidFill>
                  <a:schemeClr val="bg1"/>
                </a:solidFill>
              </a:rPr>
              <a:t>2016 </a:t>
            </a:r>
            <a:r>
              <a:rPr lang="en-US" sz="1000" noProof="0" dirty="0" err="1" smtClean="0">
                <a:solidFill>
                  <a:schemeClr val="bg1"/>
                </a:solidFill>
              </a:rPr>
              <a:t>Coremail</a:t>
            </a:r>
            <a:r>
              <a:rPr lang="en-US" sz="1000" noProof="0" dirty="0" smtClean="0">
                <a:solidFill>
                  <a:schemeClr val="bg1"/>
                </a:solidFill>
              </a:rPr>
              <a:t> All rights reserved.</a:t>
            </a:r>
          </a:p>
        </p:txBody>
      </p:sp>
      <p:sp>
        <p:nvSpPr>
          <p:cNvPr id="34" name="TextBox 33"/>
          <p:cNvSpPr txBox="1"/>
          <p:nvPr/>
        </p:nvSpPr>
        <p:spPr bwMode="black">
          <a:xfrm>
            <a:off x="11624489" y="6637720"/>
            <a:ext cx="243661" cy="153888"/>
          </a:xfrm>
          <a:prstGeom prst="rect">
            <a:avLst/>
          </a:prstGeom>
          <a:noFill/>
        </p:spPr>
        <p:txBody>
          <a:bodyPr wrap="none" lIns="0" tIns="0" rIns="85730" bIns="0" rtlCol="0">
            <a:spAutoFit/>
          </a:bodyPr>
          <a:lstStyle/>
          <a:p>
            <a:pPr marL="111525" indent="-111525" algn="r">
              <a:buClr>
                <a:schemeClr val="accent2"/>
              </a:buClr>
              <a:buFont typeface="Arial" pitchFamily="34" charset="0"/>
              <a:buNone/>
            </a:pPr>
            <a:fld id="{0BDC132A-5C91-4078-9777-31DA19A62E0A}" type="slidenum">
              <a:rPr lang="en-US" sz="1000" baseline="0" noProof="0" smtClean="0">
                <a:solidFill>
                  <a:schemeClr val="bg1"/>
                </a:solidFill>
              </a:rPr>
              <a:pPr marL="111525" indent="-111525" algn="r">
                <a:buClr>
                  <a:schemeClr val="accent2"/>
                </a:buClr>
                <a:buFont typeface="Arial" pitchFamily="34" charset="0"/>
                <a:buNone/>
              </a:pPr>
              <a:t>‹#›</a:t>
            </a:fld>
            <a:endParaRPr lang="en-US" sz="1000" noProof="0" dirty="0" smtClean="0">
              <a:solidFill>
                <a:schemeClr val="bg1"/>
              </a:solidFill>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 id="2147483711" r:id="rId22"/>
    <p:sldLayoutId id="2147483713" r:id="rId23"/>
    <p:sldLayoutId id="2147483714" r:id="rId24"/>
  </p:sldLayoutIdLst>
  <p:transition xmlns:p14="http://schemas.microsoft.com/office/powerpoint/2010/main">
    <p:zoom/>
  </p:transition>
  <p:hf hdr="0" ftr="0" dt="0"/>
  <p:txStyles>
    <p:titleStyle>
      <a:lvl1pPr algn="l" defTabSz="1088776" rtl="0" eaLnBrk="1" latinLnBrk="0" hangingPunct="1">
        <a:spcBef>
          <a:spcPct val="0"/>
        </a:spcBef>
        <a:buNone/>
        <a:defRPr sz="2800" b="1" kern="1200">
          <a:solidFill>
            <a:schemeClr val="accent2"/>
          </a:solidFill>
          <a:latin typeface="+mj-lt"/>
          <a:ea typeface="+mj-ea"/>
          <a:cs typeface="+mj-cs"/>
        </a:defRPr>
      </a:lvl1pPr>
    </p:titleStyle>
    <p:bodyStyle>
      <a:lvl1pPr marL="0" indent="0" algn="l" defTabSz="1088776" rtl="0" eaLnBrk="1" latinLnBrk="0" hangingPunct="1">
        <a:spcBef>
          <a:spcPts val="2400"/>
        </a:spcBef>
        <a:buClr>
          <a:schemeClr val="accent1"/>
        </a:buClr>
        <a:buSzPct val="80000"/>
        <a:buFontTx/>
        <a:buNone/>
        <a:defRPr sz="2000" b="1" kern="1200">
          <a:solidFill>
            <a:schemeClr val="tx1"/>
          </a:solidFill>
          <a:latin typeface="+mn-lt"/>
          <a:ea typeface="+mn-ea"/>
          <a:cs typeface="+mn-cs"/>
        </a:defRPr>
      </a:lvl1pPr>
      <a:lvl2pPr marL="0" indent="0" algn="l" defTabSz="108877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80000" indent="-180000" algn="l" defTabSz="108877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60000" indent="-180000" algn="l" defTabSz="1088776" rtl="0" eaLnBrk="1" latinLnBrk="0" hangingPunct="1">
        <a:spcBef>
          <a:spcPts val="400"/>
        </a:spcBef>
        <a:buClr>
          <a:schemeClr val="accent2"/>
        </a:buClr>
        <a:buSzPct val="100000"/>
        <a:buFont typeface="Arial" pitchFamily="34" charset="0"/>
        <a:buChar char="–"/>
        <a:defRPr sz="1800" kern="1200">
          <a:solidFill>
            <a:schemeClr val="tx1"/>
          </a:solidFill>
          <a:latin typeface="+mn-lt"/>
          <a:ea typeface="+mn-ea"/>
          <a:cs typeface="+mn-cs"/>
        </a:defRPr>
      </a:lvl4pPr>
      <a:lvl5pPr marL="540000" indent="-180000" algn="l" defTabSz="1088776" rtl="0" eaLnBrk="1" latinLnBrk="0" hangingPunct="1">
        <a:spcBef>
          <a:spcPts val="250"/>
        </a:spcBef>
        <a:buClr>
          <a:schemeClr val="accent2"/>
        </a:buClr>
        <a:buSzPct val="100000"/>
        <a:buFont typeface="Courier New" pitchFamily="49" charset="0"/>
        <a:buChar char="o"/>
        <a:defRPr sz="1600" kern="1200">
          <a:solidFill>
            <a:schemeClr val="tx1"/>
          </a:solidFill>
          <a:latin typeface="+mn-lt"/>
          <a:ea typeface="+mn-ea"/>
          <a:cs typeface="+mn-cs"/>
        </a:defRPr>
      </a:lvl5pPr>
      <a:lvl6pPr marL="2994134"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8522"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910"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7298"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776" rtl="0" eaLnBrk="1" latinLnBrk="0" hangingPunct="1">
        <a:defRPr sz="2100" kern="1200">
          <a:solidFill>
            <a:schemeClr val="tx1"/>
          </a:solidFill>
          <a:latin typeface="+mn-lt"/>
          <a:ea typeface="+mn-ea"/>
          <a:cs typeface="+mn-cs"/>
        </a:defRPr>
      </a:lvl1pPr>
      <a:lvl2pPr marL="544388" algn="l" defTabSz="1088776" rtl="0" eaLnBrk="1" latinLnBrk="0" hangingPunct="1">
        <a:defRPr sz="2100" kern="1200">
          <a:solidFill>
            <a:schemeClr val="tx1"/>
          </a:solidFill>
          <a:latin typeface="+mn-lt"/>
          <a:ea typeface="+mn-ea"/>
          <a:cs typeface="+mn-cs"/>
        </a:defRPr>
      </a:lvl2pPr>
      <a:lvl3pPr marL="1088776" algn="l" defTabSz="1088776" rtl="0" eaLnBrk="1" latinLnBrk="0" hangingPunct="1">
        <a:defRPr sz="2100" kern="1200">
          <a:solidFill>
            <a:schemeClr val="tx1"/>
          </a:solidFill>
          <a:latin typeface="+mn-lt"/>
          <a:ea typeface="+mn-ea"/>
          <a:cs typeface="+mn-cs"/>
        </a:defRPr>
      </a:lvl3pPr>
      <a:lvl4pPr marL="1633164" algn="l" defTabSz="1088776" rtl="0" eaLnBrk="1" latinLnBrk="0" hangingPunct="1">
        <a:defRPr sz="2100" kern="1200">
          <a:solidFill>
            <a:schemeClr val="tx1"/>
          </a:solidFill>
          <a:latin typeface="+mn-lt"/>
          <a:ea typeface="+mn-ea"/>
          <a:cs typeface="+mn-cs"/>
        </a:defRPr>
      </a:lvl4pPr>
      <a:lvl5pPr marL="2177552" algn="l" defTabSz="1088776" rtl="0" eaLnBrk="1" latinLnBrk="0" hangingPunct="1">
        <a:defRPr sz="2100" kern="1200">
          <a:solidFill>
            <a:schemeClr val="tx1"/>
          </a:solidFill>
          <a:latin typeface="+mn-lt"/>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2.png"/><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24.png"/><Relationship Id="rId5" Type="http://schemas.openxmlformats.org/officeDocument/2006/relationships/image" Target="../media/image25.jpeg"/><Relationship Id="rId1" Type="http://schemas.openxmlformats.org/officeDocument/2006/relationships/slideLayout" Target="../slideLayouts/slideLayout10.xml"/><Relationship Id="rId2"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7.png"/><Relationship Id="rId1" Type="http://schemas.openxmlformats.org/officeDocument/2006/relationships/slideLayout" Target="../slideLayouts/slideLayout10.xml"/><Relationship Id="rId2"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image" Target="../media/image30.jpeg"/><Relationship Id="rId9" Type="http://schemas.openxmlformats.org/officeDocument/2006/relationships/image" Target="../media/image14.jpeg"/><Relationship Id="rId1" Type="http://schemas.openxmlformats.org/officeDocument/2006/relationships/slideLayout" Target="../slideLayouts/slideLayout10.xml"/><Relationship Id="rId2"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10.xml"/><Relationship Id="rId2" Type="http://schemas.openxmlformats.org/officeDocument/2006/relationships/image" Target="../media/image1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31.png"/><Relationship Id="rId3"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6.emf"/><Relationship Id="rId5" Type="http://schemas.openxmlformats.org/officeDocument/2006/relationships/hyperlink" Target="mailto:lisi@XXX.cn" TargetMode="External"/><Relationship Id="rId6" Type="http://schemas.openxmlformats.org/officeDocument/2006/relationships/oleObject" Target="../embeddings/oleObject2.bin"/><Relationship Id="rId7" Type="http://schemas.openxmlformats.org/officeDocument/2006/relationships/image" Target="../media/image7.png"/><Relationship Id="rId1" Type="http://schemas.openxmlformats.org/officeDocument/2006/relationships/vmlDrawing" Target="../drawings/vmlDrawing1.vml"/><Relationship Id="rId2"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7.png"/><Relationship Id="rId3"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7.png"/><Relationship Id="rId1" Type="http://schemas.openxmlformats.org/officeDocument/2006/relationships/slideLayout" Target="../slideLayouts/slideLayout10.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6.emf"/><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7.png"/><Relationship Id="rId1" Type="http://schemas.openxmlformats.org/officeDocument/2006/relationships/vmlDrawing" Target="../drawings/vmlDrawing2.vml"/><Relationship Id="rId2"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jpeg"/><Relationship Id="rId1" Type="http://schemas.openxmlformats.org/officeDocument/2006/relationships/slideLayout" Target="../slideLayouts/slideLayout23.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0" Type="http://schemas.openxmlformats.org/officeDocument/2006/relationships/image" Target="../media/image22.png"/><Relationship Id="rId11" Type="http://schemas.openxmlformats.org/officeDocument/2006/relationships/image" Target="../media/image23.png"/><Relationship Id="rId1" Type="http://schemas.openxmlformats.org/officeDocument/2006/relationships/slideLayout" Target="../slideLayouts/slideLayout23.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Documents and Settings\Administrator\桌面\未标题-213-01.png"/>
          <p:cNvPicPr>
            <a:picLocks noChangeAspect="1" noChangeArrowheads="1"/>
          </p:cNvPicPr>
          <p:nvPr/>
        </p:nvPicPr>
        <p:blipFill>
          <a:blip r:embed="rId2"/>
          <a:srcRect r="4404"/>
          <a:stretch>
            <a:fillRect/>
          </a:stretch>
        </p:blipFill>
        <p:spPr bwMode="auto">
          <a:xfrm>
            <a:off x="1" y="941163"/>
            <a:ext cx="10767847" cy="5458953"/>
          </a:xfrm>
          <a:prstGeom prst="rect">
            <a:avLst/>
          </a:prstGeom>
          <a:noFill/>
          <a:ln w="9525">
            <a:noFill/>
            <a:miter lim="800000"/>
            <a:headEnd/>
            <a:tailEnd/>
          </a:ln>
        </p:spPr>
      </p:pic>
      <p:sp>
        <p:nvSpPr>
          <p:cNvPr id="2" name="标题 1"/>
          <p:cNvSpPr>
            <a:spLocks noGrp="1"/>
          </p:cNvSpPr>
          <p:nvPr>
            <p:ph type="ctrTitle"/>
          </p:nvPr>
        </p:nvSpPr>
        <p:spPr>
          <a:xfrm>
            <a:off x="278847" y="27178"/>
            <a:ext cx="11608353" cy="1470365"/>
          </a:xfrm>
        </p:spPr>
        <p:txBody>
          <a:bodyPr>
            <a:normAutofit/>
          </a:bodyPr>
          <a:lstStyle/>
          <a:p>
            <a:r>
              <a:rPr kumimoji="1" lang="en-US" altLang="zh-CN" sz="4400" dirty="0" smtClean="0">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rPr>
              <a:t>EAI Challenges &amp; Actions from </a:t>
            </a:r>
            <a:r>
              <a:rPr kumimoji="1" lang="en-US" altLang="zh-CN" sz="4400" dirty="0" err="1" smtClean="0">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rPr>
              <a:t>Coremail</a:t>
            </a:r>
            <a:endParaRPr kumimoji="1" lang="zh-CN" altLang="en-US" sz="4400" dirty="0">
              <a:ln w="12700">
                <a:solidFill>
                  <a:schemeClr val="tx2">
                    <a:satMod val="155000"/>
                  </a:schemeClr>
                </a:solidFill>
                <a:prstDash val="solid"/>
              </a:ln>
              <a:solidFill>
                <a:schemeClr val="tx1">
                  <a:lumMod val="65000"/>
                  <a:lumOff val="35000"/>
                </a:schemeClr>
              </a:solidFill>
              <a:effectLst>
                <a:outerShdw blurRad="41275" dist="20320" dir="1800000" algn="tl" rotWithShape="0">
                  <a:srgbClr val="000000">
                    <a:alpha val="40000"/>
                  </a:srgbClr>
                </a:outerShdw>
              </a:effectLst>
            </a:endParaRPr>
          </a:p>
        </p:txBody>
      </p:sp>
      <p:pic>
        <p:nvPicPr>
          <p:cNvPr id="6" name="Picture 5" descr="coremail大物料LOGO"/>
          <p:cNvPicPr>
            <a:picLocks noChangeAspect="1" noChangeArrowheads="1"/>
          </p:cNvPicPr>
          <p:nvPr/>
        </p:nvPicPr>
        <p:blipFill>
          <a:blip r:embed="rId3" cstate="print"/>
          <a:srcRect/>
          <a:stretch>
            <a:fillRect/>
          </a:stretch>
        </p:blipFill>
        <p:spPr bwMode="auto">
          <a:xfrm>
            <a:off x="9266292" y="5710839"/>
            <a:ext cx="2692400" cy="647700"/>
          </a:xfrm>
          <a:prstGeom prst="rect">
            <a:avLst/>
          </a:prstGeom>
          <a:noFill/>
          <a:ln w="9525">
            <a:noFill/>
            <a:miter lim="800000"/>
            <a:headEnd/>
            <a:tailEnd/>
          </a:ln>
        </p:spPr>
      </p:pic>
      <p:sp>
        <p:nvSpPr>
          <p:cNvPr id="7" name="副标题 2"/>
          <p:cNvSpPr>
            <a:spLocks noChangeArrowheads="1"/>
          </p:cNvSpPr>
          <p:nvPr/>
        </p:nvSpPr>
        <p:spPr bwMode="auto">
          <a:xfrm>
            <a:off x="2743638" y="5767935"/>
            <a:ext cx="6353175" cy="500062"/>
          </a:xfrm>
          <a:prstGeom prst="rect">
            <a:avLst/>
          </a:prstGeom>
          <a:noFill/>
          <a:ln w="9525">
            <a:noFill/>
            <a:miter lim="800000"/>
            <a:headEnd/>
            <a:tailEnd/>
          </a:ln>
        </p:spPr>
        <p:txBody>
          <a:bodyPr/>
          <a:lstStyle/>
          <a:p>
            <a:pPr algn="ctr">
              <a:spcBef>
                <a:spcPct val="20000"/>
              </a:spcBef>
              <a:buFont typeface="Wingdings" pitchFamily="2" charset="2"/>
              <a:buNone/>
            </a:pPr>
            <a:r>
              <a:rPr lang="en-US" altLang="zh-CN" sz="2400" b="1" dirty="0">
                <a:solidFill>
                  <a:srgbClr val="1C1C1C"/>
                </a:solidFill>
                <a:latin typeface="Georgia" pitchFamily="18" charset="0"/>
                <a:ea typeface="微软雅黑" pitchFamily="34" charset="-122"/>
                <a:sym typeface="微软雅黑" pitchFamily="34" charset="-122"/>
              </a:rPr>
              <a:t>Marvin </a:t>
            </a:r>
            <a:r>
              <a:rPr lang="zh-CN" altLang="en-US" sz="2400" b="1" dirty="0" smtClean="0">
                <a:solidFill>
                  <a:srgbClr val="1C1C1C"/>
                </a:solidFill>
                <a:latin typeface="Georgia" pitchFamily="18" charset="0"/>
                <a:ea typeface="微软雅黑" pitchFamily="34" charset="-122"/>
                <a:sym typeface="微软雅黑" pitchFamily="34" charset="-122"/>
              </a:rPr>
              <a:t>W</a:t>
            </a:r>
            <a:r>
              <a:rPr lang="en-US" altLang="zh-CN" sz="2400" b="1" dirty="0" err="1" smtClean="0">
                <a:solidFill>
                  <a:srgbClr val="1C1C1C"/>
                </a:solidFill>
                <a:latin typeface="Georgia" pitchFamily="18" charset="0"/>
                <a:ea typeface="微软雅黑" pitchFamily="34" charset="-122"/>
                <a:sym typeface="微软雅黑" pitchFamily="34" charset="-122"/>
              </a:rPr>
              <a:t>oo</a:t>
            </a:r>
            <a:endParaRPr lang="zh-CN" altLang="en-US" sz="2400" b="1" dirty="0">
              <a:solidFill>
                <a:srgbClr val="1C1C1C"/>
              </a:solidFill>
              <a:latin typeface="Georgia" pitchFamily="18" charset="0"/>
              <a:ea typeface="楷体_GB2312"/>
              <a:cs typeface="楷体_GB2312"/>
              <a:sym typeface="Arial" pitchFamily="34" charset="0"/>
            </a:endParaRPr>
          </a:p>
        </p:txBody>
      </p:sp>
    </p:spTree>
    <p:extLst>
      <p:ext uri="{BB962C8B-B14F-4D97-AF65-F5344CB8AC3E}">
        <p14:creationId xmlns:p14="http://schemas.microsoft.com/office/powerpoint/2010/main" val="85582817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err="1" smtClean="0"/>
              <a:t>Coremail’s</a:t>
            </a:r>
            <a:r>
              <a:rPr lang="en-US" altLang="zh-CN" dirty="0" smtClean="0"/>
              <a:t> EAI Progress</a:t>
            </a:r>
            <a:r>
              <a:rPr lang="en-US" altLang="zh-CN" dirty="0" smtClean="0">
                <a:sym typeface="Arial" pitchFamily="34" charset="0"/>
              </a:rPr>
              <a:t>— Register Platform</a:t>
            </a:r>
          </a:p>
        </p:txBody>
      </p:sp>
      <p:grpSp>
        <p:nvGrpSpPr>
          <p:cNvPr id="5" name="组 4"/>
          <p:cNvGrpSpPr/>
          <p:nvPr/>
        </p:nvGrpSpPr>
        <p:grpSpPr>
          <a:xfrm>
            <a:off x="466330" y="1232458"/>
            <a:ext cx="8614608" cy="537261"/>
            <a:chOff x="419033" y="2065289"/>
            <a:chExt cx="3784667" cy="403988"/>
          </a:xfrm>
        </p:grpSpPr>
        <p:sp>
          <p:nvSpPr>
            <p:cNvPr id="6" name="矩形 5"/>
            <p:cNvSpPr/>
            <p:nvPr/>
          </p:nvSpPr>
          <p:spPr>
            <a:xfrm>
              <a:off x="849407" y="2065289"/>
              <a:ext cx="3354293" cy="393430"/>
            </a:xfrm>
            <a:prstGeom prst="rect">
              <a:avLst/>
            </a:prstGeom>
          </p:spPr>
          <p:txBody>
            <a:bodyPr wrap="square">
              <a:spAutoFit/>
            </a:bodyPr>
            <a:lstStyle/>
            <a:p>
              <a:pPr marL="0" lvl="1" fontAlgn="base">
                <a:spcBef>
                  <a:spcPct val="20000"/>
                </a:spcBef>
                <a:spcAft>
                  <a:spcPct val="0"/>
                </a:spcAft>
                <a:buClr>
                  <a:srgbClr val="FF6600"/>
                </a:buClr>
              </a:pPr>
              <a:r>
                <a:rPr lang="en-US" altLang="zh-CN" sz="2800" b="1" dirty="0" smtClean="0">
                  <a:solidFill>
                    <a:srgbClr val="000000"/>
                  </a:solidFill>
                  <a:latin typeface="Calibri" pitchFamily="34" charset="0"/>
                  <a:ea typeface="微软雅黑" pitchFamily="34" charset="-122"/>
                  <a:cs typeface="Calibri" pitchFamily="34" charset="0"/>
                </a:rPr>
                <a:t> the total registered users  are more than 100000.</a:t>
              </a:r>
              <a:r>
                <a:rPr lang="en-US" altLang="zh-CN" sz="2800" b="1" dirty="0" smtClean="0"/>
                <a:t> </a:t>
              </a:r>
              <a:endParaRPr lang="en-US" altLang="zh-CN" sz="2000" dirty="0" smtClean="0">
                <a:solidFill>
                  <a:srgbClr val="000000"/>
                </a:solidFill>
                <a:latin typeface="Calibri" pitchFamily="34" charset="0"/>
                <a:ea typeface="微软雅黑" pitchFamily="34" charset="-122"/>
                <a:cs typeface="Calibri" pitchFamily="34" charset="0"/>
              </a:endParaRPr>
            </a:p>
          </p:txBody>
        </p:sp>
        <p:pic>
          <p:nvPicPr>
            <p:cNvPr id="7" name="Picture 2" descr="C:\Users\Administrator.PC-20120130QJWI\Desktop\0327\Jpeg for PPT\CTG PPT_260314_DESIGNB-13.jpg"/>
            <p:cNvPicPr>
              <a:picLocks noChangeAspect="1" noChangeArrowheads="1"/>
            </p:cNvPicPr>
            <p:nvPr/>
          </p:nvPicPr>
          <p:blipFill>
            <a:blip r:embed="rId2"/>
            <a:srcRect l="6686" t="57352" r="89584" b="39186"/>
            <a:stretch>
              <a:fillRect/>
            </a:stretch>
          </p:blipFill>
          <p:spPr bwMode="auto">
            <a:xfrm>
              <a:off x="419033" y="2128789"/>
              <a:ext cx="516992" cy="340488"/>
            </a:xfrm>
            <a:prstGeom prst="rect">
              <a:avLst/>
            </a:prstGeom>
            <a:noFill/>
            <a:ln w="9525">
              <a:noFill/>
              <a:miter lim="800000"/>
              <a:headEnd/>
              <a:tailEnd/>
            </a:ln>
          </p:spPr>
        </p:pic>
      </p:gr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9689422" y="4481637"/>
            <a:ext cx="4736100" cy="2437552"/>
          </a:xfrm>
          <a:prstGeom prst="rect">
            <a:avLst/>
          </a:prstGeom>
        </p:spPr>
      </p:pic>
      <p:pic>
        <p:nvPicPr>
          <p:cNvPr id="10" name="Picture 2"/>
          <p:cNvPicPr>
            <a:picLocks noChangeAspect="1" noChangeArrowheads="1"/>
          </p:cNvPicPr>
          <p:nvPr/>
        </p:nvPicPr>
        <p:blipFill>
          <a:blip r:embed="rId4" cstate="print"/>
          <a:srcRect/>
          <a:stretch>
            <a:fillRect/>
          </a:stretch>
        </p:blipFill>
        <p:spPr bwMode="auto">
          <a:xfrm>
            <a:off x="5425254" y="1716467"/>
            <a:ext cx="6265424" cy="3059449"/>
          </a:xfrm>
          <a:prstGeom prst="rect">
            <a:avLst/>
          </a:prstGeom>
          <a:noFill/>
          <a:ln w="9525">
            <a:noFill/>
            <a:miter lim="800000"/>
            <a:headEnd/>
            <a:tailEnd/>
          </a:ln>
        </p:spPr>
      </p:pic>
      <p:pic>
        <p:nvPicPr>
          <p:cNvPr id="12" name="Picture 2" descr="C:\Users\Administrator\AppData\Roaming\Foxmail7\Temp-2796-20160201095351\Catch.jpg"/>
          <p:cNvPicPr>
            <a:picLocks noChangeAspect="1" noChangeArrowheads="1"/>
          </p:cNvPicPr>
          <p:nvPr/>
        </p:nvPicPr>
        <p:blipFill>
          <a:blip r:embed="rId5"/>
          <a:srcRect/>
          <a:stretch>
            <a:fillRect/>
          </a:stretch>
        </p:blipFill>
        <p:spPr bwMode="auto">
          <a:xfrm>
            <a:off x="0" y="2020018"/>
            <a:ext cx="6446060" cy="3526156"/>
          </a:xfrm>
          <a:prstGeom prst="rect">
            <a:avLst/>
          </a:prstGeom>
          <a:noFill/>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smtClean="0">
                <a:sym typeface="Arial" pitchFamily="34" charset="0"/>
              </a:rPr>
              <a:t>EAI Examples— Chinese</a:t>
            </a:r>
          </a:p>
        </p:txBody>
      </p:sp>
      <p:pic>
        <p:nvPicPr>
          <p:cNvPr id="3" name="图片 2" descr="互易.PNG"/>
          <p:cNvPicPr>
            <a:picLocks noChangeAspect="1"/>
          </p:cNvPicPr>
          <p:nvPr/>
        </p:nvPicPr>
        <p:blipFill>
          <a:blip r:embed="rId2"/>
          <a:stretch>
            <a:fillRect/>
          </a:stretch>
        </p:blipFill>
        <p:spPr>
          <a:xfrm>
            <a:off x="5779980" y="1294388"/>
            <a:ext cx="6238594" cy="3507591"/>
          </a:xfrm>
          <a:prstGeom prst="rect">
            <a:avLst/>
          </a:prstGeom>
        </p:spPr>
      </p:pic>
      <p:sp>
        <p:nvSpPr>
          <p:cNvPr id="4" name="TextBox 3"/>
          <p:cNvSpPr txBox="1"/>
          <p:nvPr/>
        </p:nvSpPr>
        <p:spPr>
          <a:xfrm>
            <a:off x="6766442" y="5222964"/>
            <a:ext cx="3510117" cy="369332"/>
          </a:xfrm>
          <a:prstGeom prst="rect">
            <a:avLst/>
          </a:prstGeom>
          <a:solidFill>
            <a:srgbClr val="0070C0"/>
          </a:solidFill>
        </p:spPr>
        <p:txBody>
          <a:bodyPr wrap="square" rtlCol="0">
            <a:spAutoFit/>
          </a:bodyPr>
          <a:lstStyle/>
          <a:p>
            <a:pPr algn="ctr"/>
            <a:r>
              <a:rPr lang="en-US" altLang="zh-CN" b="1" dirty="0" smtClean="0"/>
              <a:t>EAI  Email System</a:t>
            </a:r>
            <a:endParaRPr lang="zh-CN" altLang="en-US" b="1" dirty="0"/>
          </a:p>
        </p:txBody>
      </p:sp>
      <p:grpSp>
        <p:nvGrpSpPr>
          <p:cNvPr id="2" name="组 4"/>
          <p:cNvGrpSpPr/>
          <p:nvPr/>
        </p:nvGrpSpPr>
        <p:grpSpPr>
          <a:xfrm>
            <a:off x="466330" y="1768502"/>
            <a:ext cx="4909711" cy="3945696"/>
            <a:chOff x="419033" y="2065289"/>
            <a:chExt cx="3784667" cy="2966926"/>
          </a:xfrm>
        </p:grpSpPr>
        <p:sp>
          <p:nvSpPr>
            <p:cNvPr id="6" name="矩形 5"/>
            <p:cNvSpPr/>
            <p:nvPr/>
          </p:nvSpPr>
          <p:spPr>
            <a:xfrm>
              <a:off x="849407" y="2065289"/>
              <a:ext cx="3354293" cy="2966926"/>
            </a:xfrm>
            <a:prstGeom prst="rect">
              <a:avLst/>
            </a:prstGeom>
          </p:spPr>
          <p:txBody>
            <a:bodyPr wrap="square">
              <a:spAutoFit/>
            </a:bodyPr>
            <a:lstStyle/>
            <a:p>
              <a:pPr marL="0" lvl="1" fontAlgn="base">
                <a:spcBef>
                  <a:spcPct val="20000"/>
                </a:spcBef>
                <a:spcAft>
                  <a:spcPct val="0"/>
                </a:spcAft>
                <a:buClr>
                  <a:srgbClr val="FF6600"/>
                </a:buClr>
              </a:pPr>
              <a:r>
                <a:rPr lang="en-US" altLang="zh-CN" sz="2800" b="1" dirty="0" smtClean="0">
                  <a:solidFill>
                    <a:srgbClr val="000000"/>
                  </a:solidFill>
                  <a:latin typeface="Calibri" pitchFamily="34" charset="0"/>
                  <a:ea typeface="微软雅黑" pitchFamily="34" charset="-122"/>
                  <a:cs typeface="Calibri" pitchFamily="34" charset="0"/>
                </a:rPr>
                <a:t> </a:t>
              </a:r>
              <a:r>
                <a:rPr lang="en-US" altLang="zh-CN" sz="2800" b="1" dirty="0" err="1" smtClean="0">
                  <a:solidFill>
                    <a:srgbClr val="000000"/>
                  </a:solidFill>
                  <a:latin typeface="Calibri" pitchFamily="34" charset="0"/>
                  <a:ea typeface="微软雅黑" pitchFamily="34" charset="-122"/>
                  <a:cs typeface="Calibri" pitchFamily="34" charset="0"/>
                </a:rPr>
                <a:t>Huyi</a:t>
              </a:r>
              <a:r>
                <a:rPr lang="en-US" altLang="zh-CN" sz="2800" b="1" dirty="0" smtClean="0">
                  <a:solidFill>
                    <a:srgbClr val="000000"/>
                  </a:solidFill>
                  <a:latin typeface="Calibri" pitchFamily="34" charset="0"/>
                  <a:ea typeface="微软雅黑" pitchFamily="34" charset="-122"/>
                  <a:cs typeface="Calibri" pitchFamily="34" charset="0"/>
                </a:rPr>
                <a:t>  EAI Email</a:t>
              </a:r>
            </a:p>
            <a:p>
              <a:pPr marL="342900" lvl="1" indent="-342900" fontAlgn="base">
                <a:spcBef>
                  <a:spcPct val="20000"/>
                </a:spcBef>
                <a:spcAft>
                  <a:spcPct val="0"/>
                </a:spcAft>
                <a:buClr>
                  <a:srgbClr val="FF6600"/>
                </a:buClr>
                <a:buFont typeface="Wingdings" charset="2"/>
                <a:buChar char="l"/>
              </a:pPr>
              <a:r>
                <a:rPr lang="en-US" altLang="zh-CN" sz="2000" dirty="0" err="1" smtClean="0">
                  <a:solidFill>
                    <a:srgbClr val="000000"/>
                  </a:solidFill>
                  <a:latin typeface="Calibri" pitchFamily="34" charset="0"/>
                  <a:ea typeface="微软雅黑" pitchFamily="34" charset="-122"/>
                  <a:cs typeface="Calibri" pitchFamily="34" charset="0"/>
                </a:rPr>
                <a:t>Coremail</a:t>
              </a:r>
              <a:r>
                <a:rPr lang="en-US" altLang="zh-CN" sz="2000" dirty="0" smtClean="0">
                  <a:solidFill>
                    <a:srgbClr val="000000"/>
                  </a:solidFill>
                  <a:latin typeface="Calibri" pitchFamily="34" charset="0"/>
                  <a:ea typeface="微软雅黑" pitchFamily="34" charset="-122"/>
                  <a:cs typeface="Calibri" pitchFamily="34" charset="0"/>
                </a:rPr>
                <a:t> Agent and </a:t>
              </a:r>
              <a:r>
                <a:rPr lang="en-US" altLang="zh-CN" sz="2000" dirty="0" err="1" smtClean="0">
                  <a:solidFill>
                    <a:srgbClr val="000000"/>
                  </a:solidFill>
                  <a:latin typeface="Calibri" pitchFamily="34" charset="0"/>
                  <a:ea typeface="微软雅黑" pitchFamily="34" charset="-122"/>
                  <a:cs typeface="Calibri" pitchFamily="34" charset="0"/>
                </a:rPr>
                <a:t>gTLD</a:t>
              </a:r>
              <a:r>
                <a:rPr lang="en-US" altLang="zh-CN" sz="2000" dirty="0" smtClean="0">
                  <a:solidFill>
                    <a:srgbClr val="000000"/>
                  </a:solidFill>
                  <a:latin typeface="Calibri" pitchFamily="34" charset="0"/>
                  <a:ea typeface="微软雅黑" pitchFamily="34" charset="-122"/>
                  <a:cs typeface="Calibri" pitchFamily="34" charset="0"/>
                </a:rPr>
                <a:t> and </a:t>
              </a:r>
              <a:r>
                <a:rPr lang="en-US" altLang="zh-CN" sz="2000" dirty="0" err="1" smtClean="0">
                  <a:solidFill>
                    <a:srgbClr val="000000"/>
                  </a:solidFill>
                  <a:latin typeface="Calibri" pitchFamily="34" charset="0"/>
                  <a:ea typeface="微软雅黑" pitchFamily="34" charset="-122"/>
                  <a:cs typeface="Calibri" pitchFamily="34" charset="0"/>
                </a:rPr>
                <a:t>ccTLD</a:t>
              </a:r>
              <a:r>
                <a:rPr lang="en-US" altLang="zh-CN" sz="2000" dirty="0" smtClean="0">
                  <a:solidFill>
                    <a:srgbClr val="000000"/>
                  </a:solidFill>
                  <a:latin typeface="Calibri" pitchFamily="34" charset="0"/>
                  <a:ea typeface="微软雅黑" pitchFamily="34" charset="-122"/>
                  <a:cs typeface="Calibri" pitchFamily="34" charset="0"/>
                </a:rPr>
                <a:t> Registrar</a:t>
              </a:r>
            </a:p>
            <a:p>
              <a:pPr marL="342900" lvl="1" indent="-342900" fontAlgn="base">
                <a:spcBef>
                  <a:spcPct val="20000"/>
                </a:spcBef>
                <a:spcAft>
                  <a:spcPct val="0"/>
                </a:spcAft>
                <a:buClr>
                  <a:srgbClr val="FF6600"/>
                </a:buClr>
                <a:buFont typeface="Wingdings" charset="2"/>
                <a:buChar char="l"/>
              </a:pPr>
              <a:r>
                <a:rPr lang="en-US" altLang="zh-CN" sz="2000" dirty="0" smtClean="0">
                  <a:solidFill>
                    <a:srgbClr val="000000"/>
                  </a:solidFill>
                  <a:latin typeface="Calibri" pitchFamily="34" charset="0"/>
                  <a:ea typeface="微软雅黑" pitchFamily="34" charset="-122"/>
                  <a:cs typeface="Calibri" pitchFamily="34" charset="0"/>
                </a:rPr>
                <a:t> EAI Email System for sales</a:t>
              </a:r>
            </a:p>
            <a:p>
              <a:pPr marL="342900" lvl="1" indent="-342900" fontAlgn="base">
                <a:spcBef>
                  <a:spcPct val="20000"/>
                </a:spcBef>
                <a:spcAft>
                  <a:spcPct val="0"/>
                </a:spcAft>
                <a:buClr>
                  <a:srgbClr val="FF6600"/>
                </a:buClr>
                <a:buNone/>
              </a:pPr>
              <a:endParaRPr lang="en-US" altLang="zh-CN" sz="1600" dirty="0" smtClean="0">
                <a:solidFill>
                  <a:srgbClr val="000000"/>
                </a:solidFill>
                <a:latin typeface="Calibri" pitchFamily="34" charset="0"/>
                <a:ea typeface="微软雅黑" pitchFamily="34" charset="-122"/>
                <a:cs typeface="Calibri" pitchFamily="34" charset="0"/>
              </a:endParaRPr>
            </a:p>
            <a:p>
              <a:pPr marL="342900" lvl="1" indent="-342900" fontAlgn="base">
                <a:spcBef>
                  <a:spcPct val="20000"/>
                </a:spcBef>
                <a:spcAft>
                  <a:spcPct val="0"/>
                </a:spcAft>
                <a:buClr>
                  <a:srgbClr val="FF6600"/>
                </a:buClr>
                <a:buNone/>
              </a:pPr>
              <a:endParaRPr lang="en-US" altLang="zh-CN" sz="1600" dirty="0">
                <a:solidFill>
                  <a:srgbClr val="000000"/>
                </a:solidFill>
                <a:latin typeface="Calibri" pitchFamily="34" charset="0"/>
                <a:ea typeface="微软雅黑" pitchFamily="34" charset="-122"/>
                <a:cs typeface="Calibri" pitchFamily="34" charset="0"/>
              </a:endParaRPr>
            </a:p>
            <a:p>
              <a:pPr lvl="0"/>
              <a:r>
                <a:rPr lang="en-US" altLang="zh-CN" sz="2800" b="1" dirty="0" smtClean="0"/>
                <a:t> </a:t>
              </a:r>
              <a:r>
                <a:rPr lang="en-US" altLang="zh-CN" sz="2800" b="1" dirty="0" err="1" smtClean="0"/>
                <a:t>Coremail</a:t>
              </a:r>
              <a:r>
                <a:rPr lang="en-US" altLang="zh-CN" sz="2800" b="1" dirty="0" smtClean="0"/>
                <a:t> </a:t>
              </a:r>
              <a:r>
                <a:rPr lang="en-US" altLang="zh-CN" sz="2800" b="1" dirty="0" err="1" smtClean="0"/>
                <a:t>Saas</a:t>
              </a:r>
              <a:r>
                <a:rPr lang="en-US" altLang="zh-CN" sz="2800" b="1" dirty="0" smtClean="0"/>
                <a:t> Platform</a:t>
              </a:r>
            </a:p>
            <a:p>
              <a:pPr marL="342900" lvl="1" indent="-342900" fontAlgn="base">
                <a:spcBef>
                  <a:spcPct val="20000"/>
                </a:spcBef>
                <a:spcAft>
                  <a:spcPct val="0"/>
                </a:spcAft>
                <a:buClr>
                  <a:srgbClr val="FF6600"/>
                </a:buClr>
                <a:buFont typeface="Wingdings" charset="2"/>
                <a:buChar char="l"/>
              </a:pPr>
              <a:r>
                <a:rPr lang="en-US" altLang="zh-CN" sz="2000" dirty="0" smtClean="0">
                  <a:solidFill>
                    <a:srgbClr val="000000"/>
                  </a:solidFill>
                  <a:latin typeface="Calibri" pitchFamily="34" charset="0"/>
                  <a:ea typeface="微软雅黑" pitchFamily="34" charset="-122"/>
                  <a:cs typeface="Calibri" pitchFamily="34" charset="0"/>
                </a:rPr>
                <a:t>Millions users on </a:t>
              </a:r>
              <a:r>
                <a:rPr lang="en-US" altLang="zh-CN" sz="2000" dirty="0" err="1" smtClean="0">
                  <a:solidFill>
                    <a:srgbClr val="000000"/>
                  </a:solidFill>
                  <a:latin typeface="Calibri" pitchFamily="34" charset="0"/>
                  <a:ea typeface="微软雅黑" pitchFamily="34" charset="-122"/>
                  <a:cs typeface="Calibri" pitchFamily="34" charset="0"/>
                </a:rPr>
                <a:t>Coremail</a:t>
              </a:r>
              <a:r>
                <a:rPr lang="en-US" altLang="zh-CN" sz="2000" dirty="0" smtClean="0">
                  <a:solidFill>
                    <a:srgbClr val="000000"/>
                  </a:solidFill>
                  <a:latin typeface="Calibri" pitchFamily="34" charset="0"/>
                  <a:ea typeface="微软雅黑" pitchFamily="34" charset="-122"/>
                  <a:cs typeface="Calibri" pitchFamily="34" charset="0"/>
                </a:rPr>
                <a:t> </a:t>
              </a:r>
              <a:r>
                <a:rPr lang="en-US" altLang="zh-CN" sz="2000" dirty="0" err="1" smtClean="0">
                  <a:solidFill>
                    <a:srgbClr val="000000"/>
                  </a:solidFill>
                  <a:latin typeface="Calibri" pitchFamily="34" charset="0"/>
                  <a:ea typeface="微软雅黑" pitchFamily="34" charset="-122"/>
                  <a:cs typeface="Calibri" pitchFamily="34" charset="0"/>
                </a:rPr>
                <a:t>Saas</a:t>
              </a:r>
              <a:r>
                <a:rPr lang="en-US" altLang="zh-CN" sz="2000" dirty="0" smtClean="0">
                  <a:solidFill>
                    <a:srgbClr val="000000"/>
                  </a:solidFill>
                  <a:latin typeface="Calibri" pitchFamily="34" charset="0"/>
                  <a:ea typeface="微软雅黑" pitchFamily="34" charset="-122"/>
                  <a:cs typeface="Calibri" pitchFamily="34" charset="0"/>
                </a:rPr>
                <a:t> Platform</a:t>
              </a:r>
            </a:p>
            <a:p>
              <a:pPr marL="342900" lvl="1" indent="-342900" fontAlgn="base">
                <a:spcBef>
                  <a:spcPct val="20000"/>
                </a:spcBef>
                <a:spcAft>
                  <a:spcPct val="0"/>
                </a:spcAft>
                <a:buClr>
                  <a:srgbClr val="FF6600"/>
                </a:buClr>
                <a:buFont typeface="Wingdings" charset="2"/>
                <a:buChar char="l"/>
              </a:pPr>
              <a:r>
                <a:rPr lang="en-US" altLang="zh-CN" sz="2000" dirty="0" smtClean="0">
                  <a:solidFill>
                    <a:srgbClr val="000000"/>
                  </a:solidFill>
                  <a:latin typeface="Calibri" pitchFamily="34" charset="0"/>
                  <a:ea typeface="微软雅黑" pitchFamily="34" charset="-122"/>
                  <a:cs typeface="Calibri" pitchFamily="34" charset="0"/>
                </a:rPr>
                <a:t> All users have double accounts for EAI application</a:t>
              </a:r>
            </a:p>
          </p:txBody>
        </p:sp>
        <p:pic>
          <p:nvPicPr>
            <p:cNvPr id="7" name="Picture 2" descr="C:\Users\Administrator.PC-20120130QJWI\Desktop\0327\Jpeg for PPT\CTG PPT_260314_DESIGNB-13.jpg"/>
            <p:cNvPicPr>
              <a:picLocks noChangeAspect="1" noChangeArrowheads="1"/>
            </p:cNvPicPr>
            <p:nvPr/>
          </p:nvPicPr>
          <p:blipFill>
            <a:blip r:embed="rId3"/>
            <a:srcRect l="6686" t="57352" r="89584" b="39186"/>
            <a:stretch>
              <a:fillRect/>
            </a:stretch>
          </p:blipFill>
          <p:spPr bwMode="auto">
            <a:xfrm>
              <a:off x="419033" y="2128789"/>
              <a:ext cx="516992" cy="340488"/>
            </a:xfrm>
            <a:prstGeom prst="rect">
              <a:avLst/>
            </a:prstGeom>
            <a:noFill/>
            <a:ln w="9525">
              <a:noFill/>
              <a:miter lim="800000"/>
              <a:headEnd/>
              <a:tailEnd/>
            </a:ln>
          </p:spPr>
        </p:pic>
        <p:pic>
          <p:nvPicPr>
            <p:cNvPr id="8" name="Picture 2" descr="C:\Users\Administrator.PC-20120130QJWI\Desktop\0327\Jpeg for PPT\CTG PPT_260314_DESIGNB-13.jpg"/>
            <p:cNvPicPr>
              <a:picLocks noChangeAspect="1" noChangeArrowheads="1"/>
            </p:cNvPicPr>
            <p:nvPr/>
          </p:nvPicPr>
          <p:blipFill>
            <a:blip r:embed="rId3"/>
            <a:srcRect l="6686" t="57352" r="89584" b="39186"/>
            <a:stretch>
              <a:fillRect/>
            </a:stretch>
          </p:blipFill>
          <p:spPr bwMode="auto">
            <a:xfrm>
              <a:off x="419033" y="3687307"/>
              <a:ext cx="516992" cy="326534"/>
            </a:xfrm>
            <a:prstGeom prst="rect">
              <a:avLst/>
            </a:prstGeom>
            <a:noFill/>
            <a:ln w="9525">
              <a:noFill/>
              <a:miter lim="800000"/>
              <a:headEnd/>
              <a:tailEnd/>
            </a:ln>
          </p:spPr>
        </p:pic>
      </p:gr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a:off x="9705188" y="4450105"/>
            <a:ext cx="4736100" cy="2437552"/>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smtClean="0">
                <a:sym typeface="Arial" pitchFamily="34" charset="0"/>
              </a:rPr>
              <a:t>EAI Examples— Thai &amp; Hindi Languages</a:t>
            </a:r>
          </a:p>
        </p:txBody>
      </p:sp>
      <p:pic>
        <p:nvPicPr>
          <p:cNvPr id="3" name="Picture 2" descr="C:\Users\Administrator\AppData\Roaming\Foxmail7\Temp-2796-20160201095351\CatchC83F.jpg"/>
          <p:cNvPicPr>
            <a:picLocks noChangeAspect="1" noChangeArrowheads="1"/>
          </p:cNvPicPr>
          <p:nvPr/>
        </p:nvPicPr>
        <p:blipFill>
          <a:blip r:embed="rId2"/>
          <a:srcRect/>
          <a:stretch>
            <a:fillRect/>
          </a:stretch>
        </p:blipFill>
        <p:spPr bwMode="auto">
          <a:xfrm>
            <a:off x="5515897" y="1379371"/>
            <a:ext cx="5991173" cy="3444925"/>
          </a:xfrm>
          <a:prstGeom prst="rect">
            <a:avLst/>
          </a:prstGeom>
          <a:noFill/>
        </p:spPr>
      </p:pic>
      <p:graphicFrame>
        <p:nvGraphicFramePr>
          <p:cNvPr id="4" name="图示 3"/>
          <p:cNvGraphicFramePr/>
          <p:nvPr/>
        </p:nvGraphicFramePr>
        <p:xfrm>
          <a:off x="453923" y="1553216"/>
          <a:ext cx="4023484" cy="42012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C:\Users\Administrator\AppData\Roaming\Foxmail7\Temp-2796-20160201095351\Catch46E1.jpg"/>
          <p:cNvPicPr>
            <a:picLocks noChangeAspect="1" noChangeArrowheads="1"/>
          </p:cNvPicPr>
          <p:nvPr/>
        </p:nvPicPr>
        <p:blipFill>
          <a:blip r:embed="rId8"/>
          <a:srcRect/>
          <a:stretch>
            <a:fillRect/>
          </a:stretch>
        </p:blipFill>
        <p:spPr bwMode="auto">
          <a:xfrm>
            <a:off x="6506007" y="2293639"/>
            <a:ext cx="5363303" cy="3873937"/>
          </a:xfrm>
          <a:prstGeom prst="rect">
            <a:avLst/>
          </a:prstGeom>
          <a:noFill/>
        </p:spPr>
      </p:pic>
      <p:pic>
        <p:nvPicPr>
          <p:cNvPr id="6" name="Picture 2" descr="C:\Users\Administrator.PC-20120130QJWI\Desktop\0327\Jpeg for PPT\CTG PPT_260314_DESIGNB-13.jpg"/>
          <p:cNvPicPr>
            <a:picLocks noChangeAspect="1" noChangeArrowheads="1"/>
          </p:cNvPicPr>
          <p:nvPr/>
        </p:nvPicPr>
        <p:blipFill>
          <a:blip r:embed="rId9"/>
          <a:srcRect l="6686" t="57352" r="89584" b="39186"/>
          <a:stretch>
            <a:fillRect/>
          </a:stretch>
        </p:blipFill>
        <p:spPr bwMode="auto">
          <a:xfrm>
            <a:off x="434798" y="2925038"/>
            <a:ext cx="670675" cy="452813"/>
          </a:xfrm>
          <a:prstGeom prst="rect">
            <a:avLst/>
          </a:prstGeom>
          <a:noFill/>
          <a:ln w="9525">
            <a:noFill/>
            <a:miter lim="800000"/>
            <a:headEnd/>
            <a:tailEnd/>
          </a:ln>
        </p:spPr>
      </p:pic>
      <p:pic>
        <p:nvPicPr>
          <p:cNvPr id="7" name="Picture 2" descr="C:\Users\Administrator.PC-20120130QJWI\Desktop\0327\Jpeg for PPT\CTG PPT_260314_DESIGNB-13.jpg"/>
          <p:cNvPicPr>
            <a:picLocks noChangeAspect="1" noChangeArrowheads="1"/>
          </p:cNvPicPr>
          <p:nvPr/>
        </p:nvPicPr>
        <p:blipFill>
          <a:blip r:embed="rId9"/>
          <a:srcRect l="6686" t="57352" r="89584" b="39186"/>
          <a:stretch>
            <a:fillRect/>
          </a:stretch>
        </p:blipFill>
        <p:spPr bwMode="auto">
          <a:xfrm>
            <a:off x="398006" y="5174316"/>
            <a:ext cx="670675" cy="452813"/>
          </a:xfrm>
          <a:prstGeom prst="rect">
            <a:avLst/>
          </a:prstGeom>
          <a:noFill/>
          <a:ln w="9525">
            <a:noFill/>
            <a:miter lim="800000"/>
            <a:headEnd/>
            <a:tailEnd/>
          </a:ln>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graphicEl>
                                              <a:dgm id="{D163895C-99A7-4200-81D6-6E779FF1931A}"/>
                                            </p:graphicEl>
                                          </p:spTgt>
                                        </p:tgtEl>
                                        <p:attrNameLst>
                                          <p:attrName>style.visibility</p:attrName>
                                        </p:attrNameLst>
                                      </p:cBhvr>
                                      <p:to>
                                        <p:strVal val="visible"/>
                                      </p:to>
                                    </p:set>
                                    <p:anim calcmode="lin" valueType="num">
                                      <p:cBhvr additive="base">
                                        <p:cTn id="7" dur="500" fill="hold"/>
                                        <p:tgtEl>
                                          <p:spTgt spid="4">
                                            <p:graphicEl>
                                              <a:dgm id="{D163895C-99A7-4200-81D6-6E779FF1931A}"/>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graphicEl>
                                              <a:dgm id="{D163895C-99A7-4200-81D6-6E779FF1931A}"/>
                                            </p:graphic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graphicEl>
                                              <a:dgm id="{B9BD1112-5392-4133-9973-DDFEE0D95C2B}"/>
                                            </p:graphicEl>
                                          </p:spTgt>
                                        </p:tgtEl>
                                        <p:attrNameLst>
                                          <p:attrName>style.visibility</p:attrName>
                                        </p:attrNameLst>
                                      </p:cBhvr>
                                      <p:to>
                                        <p:strVal val="visible"/>
                                      </p:to>
                                    </p:set>
                                    <p:anim calcmode="lin" valueType="num">
                                      <p:cBhvr additive="base">
                                        <p:cTn id="11" dur="500" fill="hold"/>
                                        <p:tgtEl>
                                          <p:spTgt spid="4">
                                            <p:graphicEl>
                                              <a:dgm id="{B9BD1112-5392-4133-9973-DDFEE0D95C2B}"/>
                                            </p:graphic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graphicEl>
                                              <a:dgm id="{B9BD1112-5392-4133-9973-DDFEE0D95C2B}"/>
                                            </p:graphic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graphicEl>
                                              <a:dgm id="{AD0DBD37-6D4C-46F8-8AB8-D67E3801CF4D}"/>
                                            </p:graphicEl>
                                          </p:spTgt>
                                        </p:tgtEl>
                                        <p:attrNameLst>
                                          <p:attrName>style.visibility</p:attrName>
                                        </p:attrNameLst>
                                      </p:cBhvr>
                                      <p:to>
                                        <p:strVal val="visible"/>
                                      </p:to>
                                    </p:set>
                                    <p:anim calcmode="lin" valueType="num">
                                      <p:cBhvr additive="base">
                                        <p:cTn id="17" dur="500" fill="hold"/>
                                        <p:tgtEl>
                                          <p:spTgt spid="4">
                                            <p:graphicEl>
                                              <a:dgm id="{AD0DBD37-6D4C-46F8-8AB8-D67E3801CF4D}"/>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graphicEl>
                                              <a:dgm id="{AD0DBD37-6D4C-46F8-8AB8-D67E3801CF4D}"/>
                                            </p:graphic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graphicEl>
                                              <a:dgm id="{0D4FFEFE-9C05-40D0-A600-16280C232831}"/>
                                            </p:graphicEl>
                                          </p:spTgt>
                                        </p:tgtEl>
                                        <p:attrNameLst>
                                          <p:attrName>style.visibility</p:attrName>
                                        </p:attrNameLst>
                                      </p:cBhvr>
                                      <p:to>
                                        <p:strVal val="visible"/>
                                      </p:to>
                                    </p:set>
                                    <p:anim calcmode="lin" valueType="num">
                                      <p:cBhvr additive="base">
                                        <p:cTn id="21" dur="500" fill="hold"/>
                                        <p:tgtEl>
                                          <p:spTgt spid="4">
                                            <p:graphicEl>
                                              <a:dgm id="{0D4FFEFE-9C05-40D0-A600-16280C232831}"/>
                                            </p:graphic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graphicEl>
                                              <a:dgm id="{0D4FFEFE-9C05-40D0-A600-16280C232831}"/>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smtClean="0">
                <a:sym typeface="Arial" pitchFamily="34" charset="0"/>
              </a:rPr>
              <a:t>Challenges Now</a:t>
            </a:r>
          </a:p>
        </p:txBody>
      </p:sp>
      <p:grpSp>
        <p:nvGrpSpPr>
          <p:cNvPr id="23" name="组 1353"/>
          <p:cNvGrpSpPr/>
          <p:nvPr/>
        </p:nvGrpSpPr>
        <p:grpSpPr>
          <a:xfrm>
            <a:off x="-1" y="1769747"/>
            <a:ext cx="6763408" cy="3470950"/>
            <a:chOff x="577611" y="956205"/>
            <a:chExt cx="5799527" cy="2358318"/>
          </a:xfrm>
        </p:grpSpPr>
        <p:pic>
          <p:nvPicPr>
            <p:cNvPr id="24" name="Picture 2" descr="C:\Users\Administrator.PC-20120130QJWI\Desktop\0327\Jpeg for PPT\CTG PPT_260314_DESIGNB-13.jpg"/>
            <p:cNvPicPr>
              <a:picLocks noChangeAspect="1" noChangeArrowheads="1"/>
            </p:cNvPicPr>
            <p:nvPr/>
          </p:nvPicPr>
          <p:blipFill>
            <a:blip r:embed="rId2"/>
            <a:srcRect l="6686" t="57352" r="89584" b="39186"/>
            <a:stretch>
              <a:fillRect/>
            </a:stretch>
          </p:blipFill>
          <p:spPr bwMode="auto">
            <a:xfrm>
              <a:off x="577611" y="1000950"/>
              <a:ext cx="516992" cy="340488"/>
            </a:xfrm>
            <a:prstGeom prst="rect">
              <a:avLst/>
            </a:prstGeom>
            <a:noFill/>
            <a:ln w="9525">
              <a:noFill/>
              <a:miter lim="800000"/>
              <a:headEnd/>
              <a:tailEnd/>
            </a:ln>
          </p:spPr>
        </p:pic>
        <p:pic>
          <p:nvPicPr>
            <p:cNvPr id="25" name="Picture 2" descr="C:\Users\Administrator.PC-20120130QJWI\Desktop\0327\Jpeg for PPT\CTG PPT_260314_DESIGNB-13.jpg"/>
            <p:cNvPicPr>
              <a:picLocks noChangeAspect="1" noChangeArrowheads="1"/>
            </p:cNvPicPr>
            <p:nvPr/>
          </p:nvPicPr>
          <p:blipFill>
            <a:blip r:embed="rId2"/>
            <a:srcRect l="6686" t="57352" r="89584" b="39186"/>
            <a:stretch>
              <a:fillRect/>
            </a:stretch>
          </p:blipFill>
          <p:spPr bwMode="auto">
            <a:xfrm>
              <a:off x="577611" y="2412711"/>
              <a:ext cx="516992" cy="340488"/>
            </a:xfrm>
            <a:prstGeom prst="rect">
              <a:avLst/>
            </a:prstGeom>
            <a:noFill/>
            <a:ln w="9525">
              <a:noFill/>
              <a:miter lim="800000"/>
              <a:headEnd/>
              <a:tailEnd/>
            </a:ln>
          </p:spPr>
        </p:pic>
        <p:sp>
          <p:nvSpPr>
            <p:cNvPr id="26" name="TextBox 1249"/>
            <p:cNvSpPr txBox="1"/>
            <p:nvPr/>
          </p:nvSpPr>
          <p:spPr>
            <a:xfrm>
              <a:off x="975253" y="956205"/>
              <a:ext cx="5401885" cy="2358318"/>
            </a:xfrm>
            <a:prstGeom prst="rect">
              <a:avLst/>
            </a:prstGeom>
            <a:noFill/>
          </p:spPr>
          <p:txBody>
            <a:bodyPr wrap="square">
              <a:spAutoFit/>
            </a:bodyPr>
            <a:lstStyle/>
            <a:p>
              <a:pPr>
                <a:lnSpc>
                  <a:spcPct val="150000"/>
                </a:lnSpc>
                <a:spcBef>
                  <a:spcPct val="20000"/>
                </a:spcBef>
                <a:defRPr/>
              </a:pPr>
              <a:r>
                <a:rPr lang="en-US" altLang="zh-CN" sz="200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Due to languages, EAI is limited in a local circle</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Foreign languages are difficult for international users, </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Fewer population, fewer users;</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English-speakers lack of motivation</a:t>
              </a:r>
            </a:p>
            <a:p>
              <a:pPr marL="171450" indent="-171450">
                <a:lnSpc>
                  <a:spcPct val="150000"/>
                </a:lnSpc>
                <a:spcBef>
                  <a:spcPct val="20000"/>
                </a:spcBef>
                <a:buClr>
                  <a:srgbClr val="FF6600"/>
                </a:buClr>
                <a:defRPr/>
              </a:pPr>
              <a:endParaRPr lang="en-US" altLang="zh-CN" sz="115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endParaRPr>
            </a:p>
            <a:p>
              <a:pPr marL="171450" indent="-171450">
                <a:lnSpc>
                  <a:spcPct val="150000"/>
                </a:lnSpc>
                <a:spcBef>
                  <a:spcPct val="20000"/>
                </a:spcBef>
                <a:buClr>
                  <a:srgbClr val="FF6600"/>
                </a:buClr>
                <a:defRPr/>
              </a:pPr>
              <a:r>
                <a:rPr lang="en-US" altLang="zh-CN" sz="200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Few apps accept EAI as registered ID</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Compatibility issues of different OS and software</a:t>
              </a:r>
            </a:p>
            <a:p>
              <a:pPr marL="171450" indent="-171450">
                <a:lnSpc>
                  <a:spcPct val="150000"/>
                </a:lnSpc>
                <a:spcBef>
                  <a:spcPct val="20000"/>
                </a:spcBef>
                <a:buClr>
                  <a:srgbClr val="FF6600"/>
                </a:buClr>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 platforms</a:t>
              </a:r>
            </a:p>
          </p:txBody>
        </p:sp>
      </p:grpSp>
      <p:graphicFrame>
        <p:nvGraphicFramePr>
          <p:cNvPr id="8" name="图示 7"/>
          <p:cNvGraphicFramePr/>
          <p:nvPr/>
        </p:nvGraphicFramePr>
        <p:xfrm>
          <a:off x="5279000" y="1344907"/>
          <a:ext cx="8130117" cy="54200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8639501" y="3925614"/>
            <a:ext cx="1564531" cy="276999"/>
          </a:xfrm>
          <a:prstGeom prst="rect">
            <a:avLst/>
          </a:prstGeom>
          <a:gradFill flip="none" rotWithShape="1">
            <a:gsLst>
              <a:gs pos="0">
                <a:srgbClr val="FF0000"/>
              </a:gs>
              <a:gs pos="50000">
                <a:schemeClr val="accent1">
                  <a:tint val="44500"/>
                  <a:satMod val="160000"/>
                </a:schemeClr>
              </a:gs>
              <a:gs pos="100000">
                <a:schemeClr val="accent1">
                  <a:tint val="23500"/>
                  <a:satMod val="160000"/>
                </a:schemeClr>
              </a:gs>
            </a:gsLst>
            <a:lin ang="16200000" scaled="1"/>
            <a:tileRect/>
          </a:gradFill>
          <a:ln cmpd="sng">
            <a:solidFill>
              <a:srgbClr val="C00000"/>
            </a:solidFill>
          </a:ln>
          <a:scene3d>
            <a:camera prst="perspectiveAbove"/>
            <a:lightRig rig="threePt" dir="t"/>
          </a:scene3d>
        </p:spPr>
        <p:txBody>
          <a:bodyPr wrap="none" lIns="0" tIns="0" rIns="0" bIns="0" rtlCol="0">
            <a:spAutoFit/>
          </a:bodyPr>
          <a:lstStyle/>
          <a:p>
            <a:pPr fontAlgn="base">
              <a:spcBef>
                <a:spcPct val="50000"/>
              </a:spcBef>
              <a:spcAft>
                <a:spcPct val="0"/>
              </a:spcAft>
              <a:buClr>
                <a:srgbClr val="F0AB00"/>
              </a:buClr>
              <a:buSzPct val="80000"/>
            </a:pPr>
            <a:r>
              <a:rPr lang="en-US" altLang="zh-CN" sz="1800" kern="0" dirty="0" smtClean="0">
                <a:ea typeface="Arial Unicode MS" pitchFamily="34" charset="-128"/>
                <a:cs typeface="Arial Unicode MS" pitchFamily="34" charset="-128"/>
              </a:rPr>
              <a:t>Negative Circle</a:t>
            </a:r>
            <a:endParaRPr lang="zh-CN" altLang="en-US" sz="1800" kern="0" dirty="0" err="1" smtClean="0">
              <a:ea typeface="Arial Unicode MS" pitchFamily="34" charset="-128"/>
              <a:cs typeface="Arial Unicode MS" pitchFamily="34" charset="-128"/>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smtClean="0">
                <a:sym typeface="Arial" pitchFamily="34" charset="0"/>
              </a:rPr>
              <a:t>Call for Actions</a:t>
            </a:r>
          </a:p>
        </p:txBody>
      </p:sp>
      <p:sp>
        <p:nvSpPr>
          <p:cNvPr id="6" name="云形 5"/>
          <p:cNvSpPr/>
          <p:nvPr/>
        </p:nvSpPr>
        <p:spPr bwMode="gray">
          <a:xfrm>
            <a:off x="5517983" y="3153122"/>
            <a:ext cx="2475186" cy="2096814"/>
          </a:xfrm>
          <a:prstGeom prst="cloud">
            <a:avLst/>
          </a:prstGeom>
          <a:solidFill>
            <a:srgbClr val="FAC606"/>
          </a:solidFill>
          <a:ln w="6350" algn="ctr">
            <a:noFill/>
            <a:miter lim="800000"/>
            <a:headEnd/>
            <a:tailEnd/>
          </a:ln>
          <a:effectLst>
            <a:outerShdw blurRad="355600" dist="38100" sx="103000" sy="103000" algn="l" rotWithShape="0">
              <a:prstClr val="black">
                <a:alpha val="49000"/>
              </a:prstClr>
            </a:outerShdw>
          </a:effectLst>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zh-CN" alt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7" name="云形 6"/>
          <p:cNvSpPr/>
          <p:nvPr/>
        </p:nvSpPr>
        <p:spPr bwMode="gray">
          <a:xfrm>
            <a:off x="7945870" y="4004439"/>
            <a:ext cx="3405352" cy="2317531"/>
          </a:xfrm>
          <a:prstGeom prst="cloud">
            <a:avLst/>
          </a:prstGeom>
          <a:solidFill>
            <a:schemeClr val="tx2"/>
          </a:solidFill>
          <a:ln w="6350" algn="ctr">
            <a:noFill/>
            <a:miter lim="800000"/>
            <a:headEnd/>
            <a:tailEnd/>
          </a:ln>
          <a:effectLst>
            <a:outerShdw blurRad="177800" dist="50800" dir="6120000" sx="106000" sy="106000" algn="ctr" rotWithShape="0">
              <a:schemeClr val="bg1">
                <a:lumMod val="65000"/>
                <a:alpha val="88000"/>
              </a:schemeClr>
            </a:outerShdw>
          </a:effectLst>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zh-CN" alt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8" name="云形 7"/>
          <p:cNvSpPr/>
          <p:nvPr/>
        </p:nvSpPr>
        <p:spPr bwMode="gray">
          <a:xfrm>
            <a:off x="8860270" y="1702676"/>
            <a:ext cx="2081048" cy="1686910"/>
          </a:xfrm>
          <a:prstGeom prst="cloud">
            <a:avLst/>
          </a:prstGeom>
          <a:solidFill>
            <a:srgbClr val="00B050">
              <a:alpha val="85000"/>
            </a:srgbClr>
          </a:solidFill>
          <a:ln w="6350" algn="ctr">
            <a:noFill/>
            <a:miter lim="800000"/>
            <a:headEnd/>
            <a:tailEnd/>
          </a:ln>
          <a:effectLst>
            <a:outerShdw blurRad="190500" dist="50800" dir="5400000" sx="114000" sy="114000" algn="ctr" rotWithShape="0">
              <a:schemeClr val="bg1">
                <a:lumMod val="65000"/>
                <a:alpha val="73000"/>
              </a:schemeClr>
            </a:outerShdw>
          </a:effectLst>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zh-CN" alt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00012">
            <a:off x="7826316" y="1812783"/>
            <a:ext cx="1228085" cy="1545009"/>
          </a:xfrm>
          <a:prstGeom prst="rect">
            <a:avLst/>
          </a:prstGeom>
        </p:spPr>
      </p:pic>
      <p:sp>
        <p:nvSpPr>
          <p:cNvPr id="11" name="文本框 16"/>
          <p:cNvSpPr txBox="1"/>
          <p:nvPr/>
        </p:nvSpPr>
        <p:spPr>
          <a:xfrm>
            <a:off x="9005476" y="4804283"/>
            <a:ext cx="1431347" cy="830997"/>
          </a:xfrm>
          <a:prstGeom prst="rect">
            <a:avLst/>
          </a:prstGeom>
          <a:noFill/>
        </p:spPr>
        <p:txBody>
          <a:bodyPr wrap="square" rtlCol="0">
            <a:spAutoFit/>
          </a:bodyPr>
          <a:lstStyle/>
          <a:p>
            <a:r>
              <a:rPr kumimoji="1" lang="en-US" altLang="zh-CN" sz="2400" dirty="0" smtClean="0"/>
              <a:t>Chinese </a:t>
            </a:r>
            <a:r>
              <a:rPr kumimoji="1" lang="zh-CN" altLang="en-US" sz="2400" dirty="0" smtClean="0"/>
              <a:t>中文</a:t>
            </a:r>
            <a:endParaRPr kumimoji="1" lang="zh-CN" altLang="en-US" sz="2400" dirty="0"/>
          </a:p>
        </p:txBody>
      </p:sp>
      <p:sp>
        <p:nvSpPr>
          <p:cNvPr id="12" name="文本框 16"/>
          <p:cNvSpPr txBox="1"/>
          <p:nvPr/>
        </p:nvSpPr>
        <p:spPr>
          <a:xfrm>
            <a:off x="6288550" y="3931924"/>
            <a:ext cx="1431347" cy="461665"/>
          </a:xfrm>
          <a:prstGeom prst="rect">
            <a:avLst/>
          </a:prstGeom>
          <a:noFill/>
        </p:spPr>
        <p:txBody>
          <a:bodyPr wrap="square" rtlCol="0">
            <a:spAutoFit/>
          </a:bodyPr>
          <a:lstStyle/>
          <a:p>
            <a:r>
              <a:rPr kumimoji="1" lang="en-US" altLang="zh-CN" sz="2400" dirty="0" smtClean="0"/>
              <a:t>Hindi</a:t>
            </a:r>
            <a:endParaRPr kumimoji="1" lang="zh-CN" altLang="en-US" sz="2400" dirty="0"/>
          </a:p>
        </p:txBody>
      </p:sp>
      <p:sp>
        <p:nvSpPr>
          <p:cNvPr id="13" name="文本框 16"/>
          <p:cNvSpPr txBox="1"/>
          <p:nvPr/>
        </p:nvSpPr>
        <p:spPr>
          <a:xfrm>
            <a:off x="9199915" y="2208227"/>
            <a:ext cx="1431347" cy="461665"/>
          </a:xfrm>
          <a:prstGeom prst="rect">
            <a:avLst/>
          </a:prstGeom>
          <a:noFill/>
        </p:spPr>
        <p:txBody>
          <a:bodyPr wrap="square" rtlCol="0">
            <a:spAutoFit/>
          </a:bodyPr>
          <a:lstStyle/>
          <a:p>
            <a:pPr algn="ctr"/>
            <a:r>
              <a:rPr kumimoji="1" lang="en-US" altLang="zh-CN" sz="2400" dirty="0" smtClean="0"/>
              <a:t>Thai</a:t>
            </a:r>
            <a:endParaRPr kumimoji="1" lang="zh-CN" altLang="en-US" sz="2400" dirty="0"/>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626719">
            <a:off x="8083654" y="2964758"/>
            <a:ext cx="975062" cy="1226692"/>
          </a:xfrm>
          <a:prstGeom prst="rect">
            <a:avLst/>
          </a:prstGeom>
        </p:spPr>
      </p:pic>
      <p:pic>
        <p:nvPicPr>
          <p:cNvPr id="16" name="图片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9010934">
            <a:off x="10301335" y="2770316"/>
            <a:ext cx="975062" cy="1226692"/>
          </a:xfrm>
          <a:prstGeom prst="rect">
            <a:avLst/>
          </a:prstGeom>
        </p:spPr>
      </p:pic>
      <p:pic>
        <p:nvPicPr>
          <p:cNvPr id="17" name="图片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127211" y="4940700"/>
            <a:ext cx="975062" cy="1226692"/>
          </a:xfrm>
          <a:prstGeom prst="rect">
            <a:avLst/>
          </a:prstGeom>
        </p:spPr>
      </p:pic>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300512">
            <a:off x="10023526" y="3359270"/>
            <a:ext cx="562741" cy="707964"/>
          </a:xfrm>
          <a:prstGeom prst="rect">
            <a:avLst/>
          </a:prstGeom>
        </p:spPr>
      </p:pic>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4854511">
            <a:off x="7369663" y="4962102"/>
            <a:ext cx="562741" cy="707964"/>
          </a:xfrm>
          <a:prstGeom prst="rect">
            <a:avLst/>
          </a:prstGeom>
        </p:spPr>
      </p:pic>
      <p:sp>
        <p:nvSpPr>
          <p:cNvPr id="20" name="文本框 16"/>
          <p:cNvSpPr txBox="1"/>
          <p:nvPr/>
        </p:nvSpPr>
        <p:spPr>
          <a:xfrm>
            <a:off x="7717956" y="2870380"/>
            <a:ext cx="1431347" cy="338554"/>
          </a:xfrm>
          <a:prstGeom prst="rect">
            <a:avLst/>
          </a:prstGeom>
          <a:noFill/>
        </p:spPr>
        <p:txBody>
          <a:bodyPr wrap="square" rtlCol="0">
            <a:spAutoFit/>
          </a:bodyPr>
          <a:lstStyle/>
          <a:p>
            <a:r>
              <a:rPr kumimoji="1" lang="en-US" altLang="zh-CN" sz="1600" dirty="0" err="1" smtClean="0"/>
              <a:t>Punycode</a:t>
            </a:r>
            <a:endParaRPr kumimoji="1" lang="zh-CN" altLang="en-US" sz="1600" dirty="0"/>
          </a:p>
        </p:txBody>
      </p:sp>
      <p:sp>
        <p:nvSpPr>
          <p:cNvPr id="21" name="文本框 16"/>
          <p:cNvSpPr txBox="1"/>
          <p:nvPr/>
        </p:nvSpPr>
        <p:spPr>
          <a:xfrm>
            <a:off x="10014468" y="3369621"/>
            <a:ext cx="1431347" cy="338554"/>
          </a:xfrm>
          <a:prstGeom prst="rect">
            <a:avLst/>
          </a:prstGeom>
          <a:noFill/>
        </p:spPr>
        <p:txBody>
          <a:bodyPr wrap="square" rtlCol="0">
            <a:spAutoFit/>
          </a:bodyPr>
          <a:lstStyle/>
          <a:p>
            <a:r>
              <a:rPr kumimoji="1" lang="en-US" altLang="zh-CN" sz="1600" dirty="0" err="1" smtClean="0"/>
              <a:t>Punycode</a:t>
            </a:r>
            <a:endParaRPr kumimoji="1" lang="zh-CN" altLang="en-US" sz="1600" dirty="0"/>
          </a:p>
        </p:txBody>
      </p:sp>
      <p:sp>
        <p:nvSpPr>
          <p:cNvPr id="22" name="文本框 16"/>
          <p:cNvSpPr txBox="1"/>
          <p:nvPr/>
        </p:nvSpPr>
        <p:spPr>
          <a:xfrm>
            <a:off x="6887652" y="5303525"/>
            <a:ext cx="1431347" cy="338554"/>
          </a:xfrm>
          <a:prstGeom prst="rect">
            <a:avLst/>
          </a:prstGeom>
          <a:noFill/>
        </p:spPr>
        <p:txBody>
          <a:bodyPr wrap="square" rtlCol="0">
            <a:spAutoFit/>
          </a:bodyPr>
          <a:lstStyle/>
          <a:p>
            <a:r>
              <a:rPr kumimoji="1" lang="en-US" altLang="zh-CN" sz="1600" dirty="0" err="1" smtClean="0"/>
              <a:t>Punycode</a:t>
            </a:r>
            <a:endParaRPr kumimoji="1" lang="zh-CN" altLang="en-US" sz="1600" dirty="0"/>
          </a:p>
        </p:txBody>
      </p:sp>
      <p:sp>
        <p:nvSpPr>
          <p:cNvPr id="23" name="矩形 22"/>
          <p:cNvSpPr/>
          <p:nvPr/>
        </p:nvSpPr>
        <p:spPr>
          <a:xfrm>
            <a:off x="6747641" y="5662441"/>
            <a:ext cx="1273628" cy="45719"/>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dirty="0" smtClean="0">
                <a:solidFill>
                  <a:srgbClr val="FF6600"/>
                </a:solidFill>
              </a:rPr>
              <a:t> </a:t>
            </a:r>
            <a:endParaRPr kumimoji="1" lang="zh-CN" altLang="en-US" dirty="0">
              <a:solidFill>
                <a:srgbClr val="FF6600"/>
              </a:solidFill>
            </a:endParaRPr>
          </a:p>
        </p:txBody>
      </p:sp>
      <p:sp>
        <p:nvSpPr>
          <p:cNvPr id="27" name="矩形 26"/>
          <p:cNvSpPr/>
          <p:nvPr/>
        </p:nvSpPr>
        <p:spPr>
          <a:xfrm>
            <a:off x="7700385" y="3260827"/>
            <a:ext cx="1238665" cy="65697"/>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dirty="0" smtClean="0">
                <a:solidFill>
                  <a:srgbClr val="FF6600"/>
                </a:solidFill>
              </a:rPr>
              <a:t> </a:t>
            </a:r>
            <a:endParaRPr kumimoji="1" lang="zh-CN" altLang="en-US" dirty="0">
              <a:solidFill>
                <a:srgbClr val="FF6600"/>
              </a:solidFill>
            </a:endParaRPr>
          </a:p>
        </p:txBody>
      </p:sp>
      <p:sp>
        <p:nvSpPr>
          <p:cNvPr id="28" name="矩形 27"/>
          <p:cNvSpPr/>
          <p:nvPr/>
        </p:nvSpPr>
        <p:spPr>
          <a:xfrm>
            <a:off x="10011102" y="3720662"/>
            <a:ext cx="1229711" cy="63062"/>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dirty="0" smtClean="0">
                <a:solidFill>
                  <a:srgbClr val="FF6600"/>
                </a:solidFill>
              </a:rPr>
              <a:t> </a:t>
            </a:r>
            <a:endParaRPr kumimoji="1" lang="zh-CN" altLang="en-US" dirty="0">
              <a:solidFill>
                <a:srgbClr val="FF6600"/>
              </a:solidFill>
            </a:endParaRPr>
          </a:p>
        </p:txBody>
      </p:sp>
      <p:sp>
        <p:nvSpPr>
          <p:cNvPr id="29" name="云形 28"/>
          <p:cNvSpPr/>
          <p:nvPr/>
        </p:nvSpPr>
        <p:spPr bwMode="gray">
          <a:xfrm>
            <a:off x="4824248" y="947519"/>
            <a:ext cx="7370927" cy="5912069"/>
          </a:xfrm>
          <a:prstGeom prst="cloud">
            <a:avLst/>
          </a:prstGeom>
          <a:solidFill>
            <a:srgbClr val="999999">
              <a:alpha val="23000"/>
            </a:srgbClr>
          </a:solidFill>
          <a:ln w="6350" algn="ct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zh-CN" alt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30" name="云形 29"/>
          <p:cNvSpPr/>
          <p:nvPr/>
        </p:nvSpPr>
        <p:spPr bwMode="gray">
          <a:xfrm>
            <a:off x="6243145" y="2049517"/>
            <a:ext cx="1371600" cy="945931"/>
          </a:xfrm>
          <a:prstGeom prst="cloud">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zh-CN" alt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31" name="文本框 16"/>
          <p:cNvSpPr txBox="1"/>
          <p:nvPr/>
        </p:nvSpPr>
        <p:spPr>
          <a:xfrm>
            <a:off x="6251763" y="2287055"/>
            <a:ext cx="1431347" cy="461665"/>
          </a:xfrm>
          <a:prstGeom prst="rect">
            <a:avLst/>
          </a:prstGeom>
          <a:noFill/>
        </p:spPr>
        <p:txBody>
          <a:bodyPr wrap="square" rtlCol="0">
            <a:spAutoFit/>
          </a:bodyPr>
          <a:lstStyle/>
          <a:p>
            <a:r>
              <a:rPr kumimoji="1" lang="en-US" altLang="zh-CN" sz="2400" dirty="0" smtClean="0"/>
              <a:t>Others…</a:t>
            </a:r>
            <a:endParaRPr kumimoji="1" lang="zh-CN" altLang="en-US" sz="2400" dirty="0"/>
          </a:p>
        </p:txBody>
      </p:sp>
      <p:grpSp>
        <p:nvGrpSpPr>
          <p:cNvPr id="32" name="组 1353"/>
          <p:cNvGrpSpPr/>
          <p:nvPr/>
        </p:nvGrpSpPr>
        <p:grpSpPr>
          <a:xfrm>
            <a:off x="-1" y="1769747"/>
            <a:ext cx="6763408" cy="3052374"/>
            <a:chOff x="577611" y="956205"/>
            <a:chExt cx="5799527" cy="2073919"/>
          </a:xfrm>
        </p:grpSpPr>
        <p:pic>
          <p:nvPicPr>
            <p:cNvPr id="33" name="Picture 2" descr="C:\Users\Administrator.PC-20120130QJWI\Desktop\0327\Jpeg for PPT\CTG PPT_260314_DESIGNB-13.jpg"/>
            <p:cNvPicPr>
              <a:picLocks noChangeAspect="1" noChangeArrowheads="1"/>
            </p:cNvPicPr>
            <p:nvPr/>
          </p:nvPicPr>
          <p:blipFill>
            <a:blip r:embed="rId3"/>
            <a:srcRect l="6686" t="57352" r="89584" b="39186"/>
            <a:stretch>
              <a:fillRect/>
            </a:stretch>
          </p:blipFill>
          <p:spPr bwMode="auto">
            <a:xfrm>
              <a:off x="577611" y="1000950"/>
              <a:ext cx="516992" cy="340488"/>
            </a:xfrm>
            <a:prstGeom prst="rect">
              <a:avLst/>
            </a:prstGeom>
            <a:noFill/>
            <a:ln w="9525">
              <a:noFill/>
              <a:miter lim="800000"/>
              <a:headEnd/>
              <a:tailEnd/>
            </a:ln>
          </p:spPr>
        </p:pic>
        <p:pic>
          <p:nvPicPr>
            <p:cNvPr id="34" name="Picture 2" descr="C:\Users\Administrator.PC-20120130QJWI\Desktop\0327\Jpeg for PPT\CTG PPT_260314_DESIGNB-13.jpg"/>
            <p:cNvPicPr>
              <a:picLocks noChangeAspect="1" noChangeArrowheads="1"/>
            </p:cNvPicPr>
            <p:nvPr/>
          </p:nvPicPr>
          <p:blipFill>
            <a:blip r:embed="rId3"/>
            <a:srcRect l="6686" t="57352" r="89584" b="39186"/>
            <a:stretch>
              <a:fillRect/>
            </a:stretch>
          </p:blipFill>
          <p:spPr bwMode="auto">
            <a:xfrm>
              <a:off x="577611" y="2412711"/>
              <a:ext cx="516992" cy="340488"/>
            </a:xfrm>
            <a:prstGeom prst="rect">
              <a:avLst/>
            </a:prstGeom>
            <a:noFill/>
            <a:ln w="9525">
              <a:noFill/>
              <a:miter lim="800000"/>
              <a:headEnd/>
              <a:tailEnd/>
            </a:ln>
          </p:spPr>
        </p:pic>
        <p:sp>
          <p:nvSpPr>
            <p:cNvPr id="35" name="TextBox 1249"/>
            <p:cNvSpPr txBox="1"/>
            <p:nvPr/>
          </p:nvSpPr>
          <p:spPr>
            <a:xfrm>
              <a:off x="975253" y="956205"/>
              <a:ext cx="5401885" cy="2073919"/>
            </a:xfrm>
            <a:prstGeom prst="rect">
              <a:avLst/>
            </a:prstGeom>
            <a:noFill/>
          </p:spPr>
          <p:txBody>
            <a:bodyPr wrap="square">
              <a:spAutoFit/>
            </a:bodyPr>
            <a:lstStyle/>
            <a:p>
              <a:pPr lvl="0">
                <a:lnSpc>
                  <a:spcPct val="150000"/>
                </a:lnSpc>
                <a:spcBef>
                  <a:spcPct val="20000"/>
                </a:spcBef>
                <a:defRPr/>
              </a:pPr>
              <a:r>
                <a:rPr lang="en-US" altLang="zh-CN" sz="200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Compatibility Actions </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 Keep </a:t>
              </a:r>
              <a:r>
                <a:rPr lang="en-US" altLang="zh-CN" sz="1600" kern="0" dirty="0" err="1"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punycode</a:t>
              </a:r>
              <a:r>
                <a:rPr lang="zh-CN" altLang="en-US"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a:t>
              </a: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Optimize </a:t>
              </a:r>
              <a:r>
                <a:rPr lang="en-US" altLang="zh-CN" sz="1600" kern="0" dirty="0" err="1"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Punycode</a:t>
              </a:r>
              <a:endPar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endParaRP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Email operators work together</a:t>
              </a:r>
            </a:p>
            <a:p>
              <a:pPr marL="171450" indent="-171450">
                <a:lnSpc>
                  <a:spcPct val="150000"/>
                </a:lnSpc>
                <a:spcBef>
                  <a:spcPct val="20000"/>
                </a:spcBef>
                <a:buClr>
                  <a:srgbClr val="FF6600"/>
                </a:buClr>
                <a:defRPr/>
              </a:pPr>
              <a:endParaRPr lang="en-US" altLang="zh-CN" sz="115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endParaRPr>
            </a:p>
            <a:p>
              <a:pPr marL="171450" indent="-171450">
                <a:lnSpc>
                  <a:spcPct val="150000"/>
                </a:lnSpc>
                <a:spcBef>
                  <a:spcPct val="20000"/>
                </a:spcBef>
                <a:buClr>
                  <a:srgbClr val="FF6600"/>
                </a:buClr>
                <a:defRPr/>
              </a:pPr>
              <a:r>
                <a:rPr lang="en-US" altLang="zh-CN" sz="2000" b="1"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Users Actions</a:t>
              </a:r>
            </a:p>
            <a:p>
              <a:pPr marL="171450" indent="-171450">
                <a:lnSpc>
                  <a:spcPct val="150000"/>
                </a:lnSpc>
                <a:spcBef>
                  <a:spcPct val="20000"/>
                </a:spcBef>
                <a:buClr>
                  <a:srgbClr val="FF6600"/>
                </a:buClr>
                <a:buFont typeface="Wingdings" charset="2"/>
                <a:buChar char="l"/>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Deploy and use EAI applications in some </a:t>
              </a:r>
            </a:p>
            <a:p>
              <a:pPr marL="171450" indent="-171450">
                <a:lnSpc>
                  <a:spcPct val="150000"/>
                </a:lnSpc>
                <a:spcBef>
                  <a:spcPct val="20000"/>
                </a:spcBef>
                <a:buClr>
                  <a:srgbClr val="FF6600"/>
                </a:buClr>
                <a:defRPr/>
              </a:pPr>
              <a:r>
                <a:rPr lang="en-US" altLang="zh-CN" sz="1600" kern="0" dirty="0" smtClean="0">
                  <a:solidFill>
                    <a:srgbClr val="000000"/>
                  </a:solidFill>
                  <a:latin typeface="微软雅黑" panose="020B0503020204020204" pitchFamily="34" charset="-122"/>
                  <a:ea typeface="微软雅黑" panose="020B0503020204020204" pitchFamily="34" charset="-122"/>
                  <a:cs typeface="Verdana" panose="020B0604030504040204" pitchFamily="34" charset="0"/>
                </a:rPr>
                <a:t>closed circles, such as army, government.</a:t>
              </a:r>
            </a:p>
          </p:txBody>
        </p:sp>
      </p:grpSp>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ppt_x</p:attrName>
                                        </p:attrNameLst>
                                      </p:cBhvr>
                                      <p:tavLst>
                                        <p:tav tm="0">
                                          <p:val>
                                            <p:strVal val="#ppt_x-#ppt_w*1.125000"/>
                                          </p:val>
                                        </p:tav>
                                        <p:tav tm="100000">
                                          <p:val>
                                            <p:strVal val="#ppt_x"/>
                                          </p:val>
                                        </p:tav>
                                      </p:tavLst>
                                    </p:anim>
                                    <p:animEffect transition="in" filter="wipe(right)">
                                      <p:cBhvr>
                                        <p:cTn id="8" dur="500"/>
                                        <p:tgtEl>
                                          <p:spTgt spid="9"/>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p:tgtEl>
                                          <p:spTgt spid="14"/>
                                        </p:tgtEl>
                                        <p:attrNameLst>
                                          <p:attrName>ppt_x</p:attrName>
                                        </p:attrNameLst>
                                      </p:cBhvr>
                                      <p:tavLst>
                                        <p:tav tm="0">
                                          <p:val>
                                            <p:strVal val="#ppt_x-#ppt_w*1.125000"/>
                                          </p:val>
                                        </p:tav>
                                        <p:tav tm="100000">
                                          <p:val>
                                            <p:strVal val="#ppt_x"/>
                                          </p:val>
                                        </p:tav>
                                      </p:tavLst>
                                    </p:anim>
                                    <p:animEffect transition="in" filter="wipe(right)">
                                      <p:cBhvr>
                                        <p:cTn id="13" dur="500"/>
                                        <p:tgtEl>
                                          <p:spTgt spid="14"/>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ppt_x</p:attrName>
                                        </p:attrNameLst>
                                      </p:cBhvr>
                                      <p:tavLst>
                                        <p:tav tm="0">
                                          <p:val>
                                            <p:strVal val="#ppt_x-#ppt_w*1.125000"/>
                                          </p:val>
                                        </p:tav>
                                        <p:tav tm="100000">
                                          <p:val>
                                            <p:strVal val="#ppt_x"/>
                                          </p:val>
                                        </p:tav>
                                      </p:tavLst>
                                    </p:anim>
                                    <p:animEffect transition="in" filter="wipe(right)">
                                      <p:cBhvr>
                                        <p:cTn id="18" dur="500"/>
                                        <p:tgtEl>
                                          <p:spTgt spid="16"/>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p:tgtEl>
                                          <p:spTgt spid="17"/>
                                        </p:tgtEl>
                                        <p:attrNameLst>
                                          <p:attrName>ppt_x</p:attrName>
                                        </p:attrNameLst>
                                      </p:cBhvr>
                                      <p:tavLst>
                                        <p:tav tm="0">
                                          <p:val>
                                            <p:strVal val="#ppt_x-#ppt_w*1.125000"/>
                                          </p:val>
                                        </p:tav>
                                        <p:tav tm="100000">
                                          <p:val>
                                            <p:strVal val="#ppt_x"/>
                                          </p:val>
                                        </p:tav>
                                      </p:tavLst>
                                    </p:anim>
                                    <p:animEffect transition="in" filter="wipe(right)">
                                      <p:cBhvr>
                                        <p:cTn id="23" dur="500"/>
                                        <p:tgtEl>
                                          <p:spTgt spid="17"/>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p:tgtEl>
                                          <p:spTgt spid="18"/>
                                        </p:tgtEl>
                                        <p:attrNameLst>
                                          <p:attrName>ppt_x</p:attrName>
                                        </p:attrNameLst>
                                      </p:cBhvr>
                                      <p:tavLst>
                                        <p:tav tm="0">
                                          <p:val>
                                            <p:strVal val="#ppt_x-#ppt_w*1.125000"/>
                                          </p:val>
                                        </p:tav>
                                        <p:tav tm="100000">
                                          <p:val>
                                            <p:strVal val="#ppt_x"/>
                                          </p:val>
                                        </p:tav>
                                      </p:tavLst>
                                    </p:anim>
                                    <p:animEffect transition="in" filter="wipe(right)">
                                      <p:cBhvr>
                                        <p:cTn id="28" dur="500"/>
                                        <p:tgtEl>
                                          <p:spTgt spid="18"/>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500"/>
                                        <p:tgtEl>
                                          <p:spTgt spid="19"/>
                                        </p:tgtEl>
                                        <p:attrNameLst>
                                          <p:attrName>ppt_x</p:attrName>
                                        </p:attrNameLst>
                                      </p:cBhvr>
                                      <p:tavLst>
                                        <p:tav tm="0">
                                          <p:val>
                                            <p:strVal val="#ppt_x-#ppt_w*1.125000"/>
                                          </p:val>
                                        </p:tav>
                                        <p:tav tm="100000">
                                          <p:val>
                                            <p:strVal val="#ppt_x"/>
                                          </p:val>
                                        </p:tav>
                                      </p:tavLst>
                                    </p:anim>
                                    <p:animEffect transition="in" filter="wipe(right)">
                                      <p:cBhvr>
                                        <p:cTn id="33" dur="500"/>
                                        <p:tgtEl>
                                          <p:spTgt spid="19"/>
                                        </p:tgtEl>
                                      </p:cBhvr>
                                    </p:animEffect>
                                  </p:childTnLst>
                                </p:cTn>
                              </p:par>
                              <p:par>
                                <p:cTn id="34" presetID="14" presetClass="entr" presetSubtype="10"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randombar(horizontal)">
                                      <p:cBhvr>
                                        <p:cTn id="3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702384" y="2444966"/>
            <a:ext cx="11545200" cy="923330"/>
          </a:xfrm>
        </p:spPr>
        <p:txBody>
          <a:bodyPr/>
          <a:lstStyle/>
          <a:p>
            <a:pPr algn="ctr"/>
            <a:r>
              <a:rPr lang="en-US" dirty="0" smtClean="0">
                <a:solidFill>
                  <a:schemeClr val="accent3"/>
                </a:solidFill>
              </a:rPr>
              <a:t>Thank you!</a:t>
            </a:r>
            <a:endParaRPr lang="en-US" dirty="0">
              <a:solidFill>
                <a:schemeClr val="accent3"/>
              </a:solidFill>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803" y="1249703"/>
            <a:ext cx="7289801" cy="3751878"/>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zh-CN" dirty="0" smtClean="0">
                <a:sym typeface="Arial" pitchFamily="34" charset="0"/>
              </a:rPr>
              <a:t>Today </a:t>
            </a:r>
            <a:r>
              <a:rPr lang="en-US" altLang="zh-CN" dirty="0" err="1" smtClean="0">
                <a:sym typeface="Arial" pitchFamily="34" charset="0"/>
              </a:rPr>
              <a:t>Coremail</a:t>
            </a:r>
            <a:endParaRPr lang="en-US" altLang="en-US" dirty="0">
              <a:sym typeface="Arial" pitchFamily="34" charset="0"/>
            </a:endParaRPr>
          </a:p>
        </p:txBody>
      </p:sp>
      <p:pic>
        <p:nvPicPr>
          <p:cNvPr id="1030" name="Picture 6"/>
          <p:cNvPicPr>
            <a:picLocks noChangeAspect="1" noChangeArrowheads="1"/>
          </p:cNvPicPr>
          <p:nvPr/>
        </p:nvPicPr>
        <p:blipFill>
          <a:blip r:embed="rId3" cstate="screen"/>
          <a:srcRect/>
          <a:stretch>
            <a:fillRect/>
          </a:stretch>
        </p:blipFill>
        <p:spPr bwMode="auto">
          <a:xfrm>
            <a:off x="279022" y="4589616"/>
            <a:ext cx="11593835" cy="1732807"/>
          </a:xfrm>
          <a:prstGeom prst="rect">
            <a:avLst/>
          </a:prstGeom>
          <a:noFill/>
          <a:ln w="9525">
            <a:noFill/>
            <a:miter lim="800000"/>
            <a:headEnd/>
            <a:tailEnd/>
          </a:ln>
          <a:effectLst/>
        </p:spPr>
      </p:pic>
      <p:grpSp>
        <p:nvGrpSpPr>
          <p:cNvPr id="2" name="Group 1"/>
          <p:cNvGrpSpPr/>
          <p:nvPr/>
        </p:nvGrpSpPr>
        <p:grpSpPr>
          <a:xfrm>
            <a:off x="59836" y="1336808"/>
            <a:ext cx="11685475" cy="2881220"/>
            <a:chOff x="59836" y="1228092"/>
            <a:chExt cx="11685475" cy="2405899"/>
          </a:xfrm>
        </p:grpSpPr>
        <p:sp>
          <p:nvSpPr>
            <p:cNvPr id="9" name="Text Box 22"/>
            <p:cNvSpPr txBox="1">
              <a:spLocks noChangeArrowheads="1"/>
            </p:cNvSpPr>
            <p:nvPr/>
          </p:nvSpPr>
          <p:spPr bwMode="auto">
            <a:xfrm>
              <a:off x="1641434" y="2729014"/>
              <a:ext cx="9457490" cy="452087"/>
            </a:xfrm>
            <a:prstGeom prst="rect">
              <a:avLst/>
            </a:prstGeom>
            <a:noFill/>
            <a:ln w="38100" algn="ctr">
              <a:noFill/>
              <a:miter lim="800000"/>
              <a:headEnd/>
              <a:tailEnd/>
            </a:ln>
            <a:effectLst/>
          </p:spPr>
          <p:txBody>
            <a:bodyPr wrap="square" lIns="109449" tIns="54724" rIns="109449" bIns="54724">
              <a:spAutoFit/>
            </a:bodyPr>
            <a:lstStyle/>
            <a:p>
              <a:pPr algn="ctr" defTabSz="1094700">
                <a:spcBef>
                  <a:spcPct val="50000"/>
                </a:spcBef>
                <a:buClr>
                  <a:srgbClr val="C0C0C0"/>
                </a:buClr>
              </a:pPr>
              <a:r>
                <a:rPr lang="en-US" sz="2800" b="1" dirty="0">
                  <a:ea typeface="微软雅黑"/>
                </a:rPr>
                <a:t> </a:t>
              </a:r>
              <a:r>
                <a:rPr lang="en-US" altLang="zh-CN" sz="2400" dirty="0" smtClean="0">
                  <a:ea typeface="微软雅黑"/>
                </a:rPr>
                <a:t>The</a:t>
              </a:r>
              <a:r>
                <a:rPr lang="en-US" altLang="zh-CN" sz="2800" b="1" dirty="0" smtClean="0">
                  <a:solidFill>
                    <a:schemeClr val="accent1"/>
                  </a:solidFill>
                  <a:ea typeface="微软雅黑"/>
                </a:rPr>
                <a:t> first </a:t>
              </a:r>
              <a:r>
                <a:rPr lang="en-US" altLang="zh-CN" sz="2400" dirty="0" smtClean="0">
                  <a:ea typeface="微软雅黑"/>
                </a:rPr>
                <a:t>EAI provider  </a:t>
              </a:r>
            </a:p>
          </p:txBody>
        </p:sp>
        <p:sp>
          <p:nvSpPr>
            <p:cNvPr id="15" name="Text Box 20"/>
            <p:cNvSpPr txBox="1">
              <a:spLocks noChangeArrowheads="1"/>
            </p:cNvSpPr>
            <p:nvPr/>
          </p:nvSpPr>
          <p:spPr bwMode="auto">
            <a:xfrm>
              <a:off x="930167" y="3181904"/>
              <a:ext cx="10815144" cy="452087"/>
            </a:xfrm>
            <a:prstGeom prst="rect">
              <a:avLst/>
            </a:prstGeom>
            <a:noFill/>
            <a:ln w="38100" algn="ctr">
              <a:noFill/>
              <a:miter lim="800000"/>
              <a:headEnd/>
              <a:tailEnd/>
            </a:ln>
            <a:effectLst/>
          </p:spPr>
          <p:txBody>
            <a:bodyPr wrap="square" lIns="109449" tIns="54724" rIns="109449" bIns="54724">
              <a:spAutoFit/>
            </a:bodyPr>
            <a:lstStyle/>
            <a:p>
              <a:pPr algn="ctr" defTabSz="1094700">
                <a:spcBef>
                  <a:spcPct val="50000"/>
                </a:spcBef>
                <a:buClr>
                  <a:srgbClr val="C0C0C0"/>
                </a:buClr>
              </a:pPr>
              <a:r>
                <a:rPr lang="en-US" sz="2400" dirty="0" smtClean="0">
                  <a:ea typeface="微软雅黑"/>
                </a:rPr>
                <a:t>The</a:t>
              </a:r>
              <a:r>
                <a:rPr lang="en-US" sz="2800" b="1" dirty="0" smtClean="0">
                  <a:solidFill>
                    <a:schemeClr val="accent1"/>
                  </a:solidFill>
                  <a:ea typeface="微软雅黑"/>
                </a:rPr>
                <a:t> only one </a:t>
              </a:r>
              <a:r>
                <a:rPr lang="en-US" sz="2400" dirty="0" smtClean="0">
                  <a:ea typeface="微软雅黑"/>
                </a:rPr>
                <a:t>with private e-mail solution as well as email clouding service</a:t>
              </a:r>
            </a:p>
          </p:txBody>
        </p:sp>
        <p:sp>
          <p:nvSpPr>
            <p:cNvPr id="18" name="Rectangle 41"/>
            <p:cNvSpPr>
              <a:spLocks noChangeArrowheads="1"/>
            </p:cNvSpPr>
            <p:nvPr/>
          </p:nvSpPr>
          <p:spPr bwMode="auto">
            <a:xfrm>
              <a:off x="59836" y="2249410"/>
              <a:ext cx="11561024" cy="462639"/>
            </a:xfrm>
            <a:prstGeom prst="rect">
              <a:avLst/>
            </a:prstGeom>
            <a:noFill/>
            <a:ln w="9525">
              <a:noFill/>
              <a:miter lim="800000"/>
              <a:headEnd/>
              <a:tailEnd/>
            </a:ln>
            <a:effectLst/>
          </p:spPr>
          <p:txBody>
            <a:bodyPr wrap="square" lIns="121963" tIns="60981" rIns="121963" bIns="60981">
              <a:spAutoFit/>
            </a:bodyPr>
            <a:lstStyle/>
            <a:p>
              <a:pPr algn="ctr" defTabSz="1094700">
                <a:spcBef>
                  <a:spcPct val="50000"/>
                </a:spcBef>
                <a:buClr>
                  <a:srgbClr val="C0C0C0"/>
                </a:buClr>
              </a:pPr>
              <a:r>
                <a:rPr lang="en-US" sz="2800" b="1" dirty="0" smtClean="0">
                  <a:solidFill>
                    <a:schemeClr val="accent1"/>
                  </a:solidFill>
                  <a:ea typeface="微软雅黑"/>
                </a:rPr>
                <a:t>1</a:t>
              </a:r>
              <a:r>
                <a:rPr lang="en-US" altLang="zh-CN" sz="2800" b="1" dirty="0" smtClean="0">
                  <a:solidFill>
                    <a:schemeClr val="accent1"/>
                  </a:solidFill>
                  <a:ea typeface="微软雅黑"/>
                </a:rPr>
                <a:t>,5</a:t>
              </a:r>
              <a:r>
                <a:rPr lang="en-US" sz="2800" b="1" dirty="0" smtClean="0">
                  <a:solidFill>
                    <a:schemeClr val="accent1"/>
                  </a:solidFill>
                  <a:ea typeface="微软雅黑"/>
                </a:rPr>
                <a:t>00+ </a:t>
              </a:r>
              <a:r>
                <a:rPr lang="en-US" altLang="zh-CN" sz="2400" dirty="0" smtClean="0">
                  <a:ea typeface="微软雅黑"/>
                </a:rPr>
                <a:t>government institutions, universities are using </a:t>
              </a:r>
              <a:r>
                <a:rPr lang="en-US" altLang="zh-CN" sz="2400" b="1" dirty="0" err="1" smtClean="0">
                  <a:solidFill>
                    <a:srgbClr val="FFC000"/>
                  </a:solidFill>
                  <a:ea typeface="微软雅黑"/>
                </a:rPr>
                <a:t>Coremail</a:t>
              </a:r>
              <a:endParaRPr lang="en-US" sz="2400" b="1" dirty="0">
                <a:solidFill>
                  <a:srgbClr val="FFC000"/>
                </a:solidFill>
                <a:ea typeface="微软雅黑"/>
              </a:endParaRPr>
            </a:p>
          </p:txBody>
        </p:sp>
        <p:sp>
          <p:nvSpPr>
            <p:cNvPr id="20" name="Text Box 22"/>
            <p:cNvSpPr txBox="1">
              <a:spLocks noChangeArrowheads="1"/>
            </p:cNvSpPr>
            <p:nvPr/>
          </p:nvSpPr>
          <p:spPr bwMode="auto">
            <a:xfrm>
              <a:off x="1310559" y="1748631"/>
              <a:ext cx="9601582" cy="569677"/>
            </a:xfrm>
            <a:prstGeom prst="rect">
              <a:avLst/>
            </a:prstGeom>
            <a:noFill/>
            <a:ln w="38100" algn="ctr">
              <a:noFill/>
              <a:miter lim="800000"/>
              <a:headEnd/>
              <a:tailEnd/>
            </a:ln>
            <a:effectLst/>
          </p:spPr>
          <p:txBody>
            <a:bodyPr wrap="square" lIns="109449" tIns="54724" rIns="109449" bIns="54724">
              <a:spAutoFit/>
            </a:bodyPr>
            <a:lstStyle/>
            <a:p>
              <a:pPr algn="ctr" defTabSz="1094700">
                <a:spcBef>
                  <a:spcPct val="50000"/>
                </a:spcBef>
                <a:buClr>
                  <a:srgbClr val="C0C0C0"/>
                </a:buClr>
              </a:pPr>
              <a:r>
                <a:rPr lang="en-US" sz="2800" b="1" dirty="0" smtClean="0">
                  <a:solidFill>
                    <a:schemeClr val="accent1"/>
                  </a:solidFill>
                  <a:ea typeface="微软雅黑"/>
                </a:rPr>
                <a:t>3</a:t>
              </a:r>
              <a:r>
                <a:rPr lang="en-US" altLang="zh-CN" sz="2800" b="1" dirty="0" smtClean="0">
                  <a:solidFill>
                    <a:schemeClr val="accent1"/>
                  </a:solidFill>
                  <a:ea typeface="微软雅黑"/>
                </a:rPr>
                <a:t>5,</a:t>
              </a:r>
              <a:r>
                <a:rPr lang="en-US" sz="2800" b="1" dirty="0" smtClean="0">
                  <a:solidFill>
                    <a:schemeClr val="accent1"/>
                  </a:solidFill>
                  <a:ea typeface="微软雅黑"/>
                </a:rPr>
                <a:t>000+ </a:t>
              </a:r>
              <a:r>
                <a:rPr lang="en-US" sz="2400" dirty="0" smtClean="0">
                  <a:ea typeface="微软雅黑"/>
                </a:rPr>
                <a:t>Business</a:t>
              </a:r>
              <a:r>
                <a:rPr lang="en-US" sz="2800" b="1" dirty="0" smtClean="0">
                  <a:solidFill>
                    <a:schemeClr val="accent1"/>
                  </a:solidFill>
                  <a:ea typeface="微软雅黑"/>
                </a:rPr>
                <a:t> </a:t>
              </a:r>
              <a:r>
                <a:rPr lang="en-US" sz="2400" dirty="0" smtClean="0">
                  <a:ea typeface="微软雅黑"/>
                </a:rPr>
                <a:t>Clients</a:t>
              </a:r>
              <a:r>
                <a:rPr lang="en-US" sz="2800" b="1" dirty="0" smtClean="0">
                  <a:ea typeface="微软雅黑"/>
                </a:rPr>
                <a:t>,</a:t>
              </a:r>
              <a:r>
                <a:rPr lang="en-US" sz="2800" b="1" dirty="0" smtClean="0">
                  <a:solidFill>
                    <a:schemeClr val="accent1"/>
                  </a:solidFill>
                  <a:ea typeface="微软雅黑"/>
                </a:rPr>
                <a:t>  </a:t>
              </a:r>
              <a:r>
                <a:rPr lang="en-US" sz="2800" b="1" dirty="0" smtClean="0">
                  <a:solidFill>
                    <a:srgbClr val="FFC000"/>
                  </a:solidFill>
                  <a:ea typeface="微软雅黑"/>
                </a:rPr>
                <a:t>700+</a:t>
              </a:r>
              <a:r>
                <a:rPr lang="en-US" sz="2400" dirty="0" smtClean="0">
                  <a:ea typeface="微软雅黑"/>
                </a:rPr>
                <a:t> Million users</a:t>
              </a:r>
              <a:endParaRPr lang="en-US" sz="2400" dirty="0">
                <a:ea typeface="微软雅黑"/>
              </a:endParaRPr>
            </a:p>
          </p:txBody>
        </p:sp>
        <p:sp>
          <p:nvSpPr>
            <p:cNvPr id="11" name="Text Box 22"/>
            <p:cNvSpPr txBox="1">
              <a:spLocks noChangeArrowheads="1"/>
            </p:cNvSpPr>
            <p:nvPr/>
          </p:nvSpPr>
          <p:spPr bwMode="auto">
            <a:xfrm>
              <a:off x="1203371" y="1228092"/>
              <a:ext cx="9601582" cy="569677"/>
            </a:xfrm>
            <a:prstGeom prst="rect">
              <a:avLst/>
            </a:prstGeom>
            <a:noFill/>
            <a:ln w="38100" algn="ctr">
              <a:noFill/>
              <a:miter lim="800000"/>
              <a:headEnd/>
              <a:tailEnd/>
            </a:ln>
            <a:effectLst/>
          </p:spPr>
          <p:txBody>
            <a:bodyPr wrap="square" lIns="109449" tIns="54724" rIns="109449" bIns="54724">
              <a:spAutoFit/>
            </a:bodyPr>
            <a:lstStyle/>
            <a:p>
              <a:pPr algn="ctr" defTabSz="1094700">
                <a:spcBef>
                  <a:spcPct val="50000"/>
                </a:spcBef>
                <a:buClr>
                  <a:srgbClr val="C0C0C0"/>
                </a:buClr>
              </a:pPr>
              <a:r>
                <a:rPr lang="en-US" sz="2800" b="1" dirty="0" smtClean="0">
                  <a:solidFill>
                    <a:schemeClr val="accent1"/>
                  </a:solidFill>
                  <a:ea typeface="微软雅黑"/>
                </a:rPr>
                <a:t>17 years</a:t>
              </a:r>
              <a:r>
                <a:rPr lang="zh-CN" altLang="en-US" sz="2400" b="1" dirty="0" smtClean="0">
                  <a:solidFill>
                    <a:schemeClr val="accent1"/>
                  </a:solidFill>
                  <a:ea typeface="微软雅黑"/>
                </a:rPr>
                <a:t> </a:t>
              </a:r>
              <a:r>
                <a:rPr lang="en-US" altLang="zh-CN" sz="2400" dirty="0" smtClean="0">
                  <a:ea typeface="微软雅黑"/>
                </a:rPr>
                <a:t>Concentration on email technology</a:t>
              </a:r>
              <a:endParaRPr lang="en-US" sz="2400" dirty="0">
                <a:ea typeface="微软雅黑"/>
              </a:endParaRPr>
            </a:p>
          </p:txBody>
        </p:sp>
      </p:grpSp>
    </p:spTree>
    <p:extLst>
      <p:ext uri="{BB962C8B-B14F-4D97-AF65-F5344CB8AC3E}">
        <p14:creationId xmlns:p14="http://schemas.microsoft.com/office/powerpoint/2010/main" val="3095944606"/>
      </p:ext>
    </p:extLst>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3"/>
          <p:cNvSpPr>
            <a:spLocks noGrp="1" noChangeArrowheads="1"/>
          </p:cNvSpPr>
          <p:nvPr>
            <p:ph type="title"/>
          </p:nvPr>
        </p:nvSpPr>
        <p:spPr>
          <a:xfrm>
            <a:off x="324000" y="316447"/>
            <a:ext cx="11545200" cy="756175"/>
          </a:xfrm>
        </p:spPr>
        <p:txBody>
          <a:bodyPr/>
          <a:lstStyle/>
          <a:p>
            <a:r>
              <a:rPr lang="de-DE" altLang="en-US" dirty="0" smtClean="0">
                <a:sym typeface="Arial" pitchFamily="34" charset="0"/>
              </a:rPr>
              <a:t>What is EAI ?</a:t>
            </a:r>
          </a:p>
        </p:txBody>
      </p:sp>
      <p:sp>
        <p:nvSpPr>
          <p:cNvPr id="26" name="Line 8"/>
          <p:cNvSpPr>
            <a:spLocks noChangeShapeType="1"/>
          </p:cNvSpPr>
          <p:nvPr/>
        </p:nvSpPr>
        <p:spPr bwMode="gray">
          <a:xfrm>
            <a:off x="6017133" y="2753363"/>
            <a:ext cx="0" cy="1975307"/>
          </a:xfrm>
          <a:prstGeom prst="line">
            <a:avLst/>
          </a:prstGeom>
          <a:noFill/>
          <a:ln w="12700">
            <a:solidFill>
              <a:schemeClr val="bg1"/>
            </a:solidFill>
            <a:round/>
            <a:headEnd/>
            <a:tailEnd/>
          </a:ln>
        </p:spPr>
        <p:txBody>
          <a:bodyPr lIns="107163" tIns="55725" rIns="107163" bIns="55725" anchor="ctr"/>
          <a:lstStyle/>
          <a:p>
            <a:pPr>
              <a:defRPr/>
            </a:pPr>
            <a:endParaRPr lang="en-US" sz="2400" dirty="0">
              <a:solidFill>
                <a:schemeClr val="tx2">
                  <a:lumMod val="75000"/>
                </a:schemeClr>
              </a:solidFill>
            </a:endParaRPr>
          </a:p>
        </p:txBody>
      </p:sp>
      <p:sp>
        <p:nvSpPr>
          <p:cNvPr id="27" name="Line 9"/>
          <p:cNvSpPr>
            <a:spLocks noChangeShapeType="1"/>
          </p:cNvSpPr>
          <p:nvPr/>
        </p:nvSpPr>
        <p:spPr bwMode="gray">
          <a:xfrm flipH="1">
            <a:off x="4117989" y="3140802"/>
            <a:ext cx="3766530" cy="1155968"/>
          </a:xfrm>
          <a:prstGeom prst="line">
            <a:avLst/>
          </a:prstGeom>
          <a:noFill/>
          <a:ln w="12700">
            <a:solidFill>
              <a:schemeClr val="bg1"/>
            </a:solidFill>
            <a:round/>
            <a:headEnd/>
            <a:tailEnd/>
          </a:ln>
        </p:spPr>
        <p:txBody>
          <a:bodyPr lIns="107163" tIns="55725" rIns="107163" bIns="55725" anchor="ctr"/>
          <a:lstStyle/>
          <a:p>
            <a:pPr>
              <a:defRPr/>
            </a:pPr>
            <a:endParaRPr lang="en-US" sz="2400" dirty="0">
              <a:solidFill>
                <a:schemeClr val="tx2">
                  <a:lumMod val="75000"/>
                </a:schemeClr>
              </a:solidFill>
            </a:endParaRPr>
          </a:p>
        </p:txBody>
      </p:sp>
      <p:grpSp>
        <p:nvGrpSpPr>
          <p:cNvPr id="65" name="组合 8"/>
          <p:cNvGrpSpPr>
            <a:grpSpLocks/>
          </p:cNvGrpSpPr>
          <p:nvPr/>
        </p:nvGrpSpPr>
        <p:grpSpPr bwMode="auto">
          <a:xfrm>
            <a:off x="7859215" y="3643584"/>
            <a:ext cx="4201295" cy="2247900"/>
            <a:chOff x="4702392" y="2918122"/>
            <a:chExt cx="4200820" cy="2247900"/>
          </a:xfrm>
        </p:grpSpPr>
        <p:pic>
          <p:nvPicPr>
            <p:cNvPr id="66" name="Picture 2"/>
            <p:cNvPicPr>
              <a:picLocks noChangeAspect="1" noChangeArrowheads="1"/>
            </p:cNvPicPr>
            <p:nvPr/>
          </p:nvPicPr>
          <p:blipFill>
            <a:blip r:embed="rId3" cstate="print"/>
            <a:srcRect/>
            <a:stretch>
              <a:fillRect/>
            </a:stretch>
          </p:blipFill>
          <p:spPr bwMode="auto">
            <a:xfrm>
              <a:off x="4702392" y="2918122"/>
              <a:ext cx="4177828" cy="2247900"/>
            </a:xfrm>
            <a:prstGeom prst="rect">
              <a:avLst/>
            </a:prstGeom>
            <a:noFill/>
            <a:ln w="9525">
              <a:noFill/>
              <a:miter lim="800000"/>
              <a:headEnd/>
              <a:tailEnd/>
            </a:ln>
          </p:spPr>
        </p:pic>
        <p:sp>
          <p:nvSpPr>
            <p:cNvPr id="67" name="TextBox 7"/>
            <p:cNvSpPr txBox="1">
              <a:spLocks noChangeArrowheads="1"/>
            </p:cNvSpPr>
            <p:nvPr/>
          </p:nvSpPr>
          <p:spPr bwMode="auto">
            <a:xfrm>
              <a:off x="6228184" y="4653136"/>
              <a:ext cx="2675028" cy="307777"/>
            </a:xfrm>
            <a:prstGeom prst="rect">
              <a:avLst/>
            </a:prstGeom>
            <a:noFill/>
            <a:ln w="9525">
              <a:noFill/>
              <a:miter lim="800000"/>
              <a:headEnd/>
              <a:tailEnd/>
            </a:ln>
          </p:spPr>
          <p:txBody>
            <a:bodyPr wrap="none">
              <a:spAutoFit/>
            </a:bodyPr>
            <a:lstStyle/>
            <a:p>
              <a:r>
                <a:rPr lang="en-US" altLang="zh-CN" sz="1400" dirty="0">
                  <a:latin typeface="Calibri" pitchFamily="34" charset="0"/>
                </a:rPr>
                <a:t>(Name @ company’s name. china)</a:t>
              </a:r>
              <a:endParaRPr lang="zh-CN" altLang="en-US" sz="1400" dirty="0">
                <a:latin typeface="Calibri" pitchFamily="34" charset="0"/>
              </a:endParaRPr>
            </a:p>
          </p:txBody>
        </p:sp>
      </p:grpSp>
      <p:sp>
        <p:nvSpPr>
          <p:cNvPr id="68" name="矩形 6"/>
          <p:cNvSpPr>
            <a:spLocks noChangeArrowheads="1"/>
          </p:cNvSpPr>
          <p:nvPr/>
        </p:nvSpPr>
        <p:spPr bwMode="auto">
          <a:xfrm>
            <a:off x="551793" y="3191751"/>
            <a:ext cx="7220607" cy="2354491"/>
          </a:xfrm>
          <a:prstGeom prst="rect">
            <a:avLst/>
          </a:prstGeom>
          <a:noFill/>
          <a:ln w="9525">
            <a:noFill/>
            <a:miter lim="800000"/>
            <a:headEnd/>
            <a:tailEnd/>
          </a:ln>
        </p:spPr>
        <p:txBody>
          <a:bodyPr wrap="square">
            <a:spAutoFit/>
          </a:bodyPr>
          <a:lstStyle/>
          <a:p>
            <a:r>
              <a:rPr lang="en-US" altLang="zh-CN" dirty="0" smtClean="0">
                <a:latin typeface="Calibri" pitchFamily="34" charset="0"/>
              </a:rPr>
              <a:t>IDN</a:t>
            </a:r>
            <a:r>
              <a:rPr lang="zh-CN" altLang="en-US" dirty="0" smtClean="0">
                <a:latin typeface="Calibri" pitchFamily="34" charset="0"/>
              </a:rPr>
              <a:t> </a:t>
            </a:r>
            <a:r>
              <a:rPr lang="en-US" altLang="zh-CN" dirty="0" smtClean="0">
                <a:latin typeface="Calibri" pitchFamily="34" charset="0"/>
              </a:rPr>
              <a:t>Email</a:t>
            </a:r>
            <a:r>
              <a:rPr lang="zh-CN" altLang="en-US" dirty="0" smtClean="0">
                <a:latin typeface="Calibri" pitchFamily="34" charset="0"/>
              </a:rPr>
              <a:t> </a:t>
            </a:r>
            <a:r>
              <a:rPr lang="en-US" altLang="zh-CN" dirty="0" smtClean="0">
                <a:latin typeface="Calibri" pitchFamily="34" charset="0"/>
              </a:rPr>
              <a:t>is</a:t>
            </a:r>
            <a:r>
              <a:rPr lang="zh-CN" altLang="en-US" dirty="0" smtClean="0">
                <a:latin typeface="Calibri" pitchFamily="34" charset="0"/>
              </a:rPr>
              <a:t> </a:t>
            </a:r>
            <a:r>
              <a:rPr lang="en-US" altLang="zh-CN" dirty="0" smtClean="0">
                <a:latin typeface="Calibri" pitchFamily="34" charset="0"/>
              </a:rPr>
              <a:t>email</a:t>
            </a:r>
            <a:r>
              <a:rPr lang="zh-CN" altLang="en-US" dirty="0" smtClean="0">
                <a:latin typeface="Calibri" pitchFamily="34" charset="0"/>
              </a:rPr>
              <a:t> </a:t>
            </a:r>
            <a:r>
              <a:rPr lang="en-US" altLang="zh-CN" dirty="0" smtClean="0">
                <a:latin typeface="Calibri" pitchFamily="34" charset="0"/>
              </a:rPr>
              <a:t>that</a:t>
            </a:r>
            <a:r>
              <a:rPr lang="zh-CN" altLang="en-US" dirty="0" smtClean="0">
                <a:latin typeface="Calibri" pitchFamily="34" charset="0"/>
              </a:rPr>
              <a:t> </a:t>
            </a:r>
            <a:r>
              <a:rPr lang="en-US" altLang="zh-CN" dirty="0" smtClean="0">
                <a:latin typeface="Calibri" pitchFamily="34" charset="0"/>
              </a:rPr>
              <a:t>contains</a:t>
            </a:r>
            <a:r>
              <a:rPr lang="zh-CN" altLang="en-US" dirty="0" smtClean="0">
                <a:latin typeface="Calibri" pitchFamily="34" charset="0"/>
              </a:rPr>
              <a:t> </a:t>
            </a:r>
            <a:r>
              <a:rPr lang="en-US" altLang="zh-CN" dirty="0" smtClean="0">
                <a:latin typeface="Calibri" pitchFamily="34" charset="0"/>
              </a:rPr>
              <a:t>international</a:t>
            </a:r>
            <a:r>
              <a:rPr lang="zh-CN" altLang="en-US" dirty="0" smtClean="0">
                <a:latin typeface="Calibri" pitchFamily="34" charset="0"/>
              </a:rPr>
              <a:t> </a:t>
            </a:r>
            <a:r>
              <a:rPr lang="en-US" altLang="zh-CN" dirty="0" smtClean="0">
                <a:latin typeface="Calibri" pitchFamily="34" charset="0"/>
              </a:rPr>
              <a:t>characters.</a:t>
            </a:r>
          </a:p>
          <a:p>
            <a:endParaRPr lang="en-US" altLang="zh-CN" dirty="0">
              <a:latin typeface="Calibri" pitchFamily="34" charset="0"/>
            </a:endParaRPr>
          </a:p>
          <a:p>
            <a:r>
              <a:rPr lang="en-US" altLang="zh-CN" dirty="0" smtClean="0">
                <a:latin typeface="Calibri" pitchFamily="34" charset="0"/>
              </a:rPr>
              <a:t>International Email Address(IEA)</a:t>
            </a:r>
            <a:r>
              <a:rPr lang="zh-CN" altLang="en-US" dirty="0" smtClean="0">
                <a:latin typeface="Calibri" pitchFamily="34" charset="0"/>
              </a:rPr>
              <a:t> </a:t>
            </a:r>
            <a:r>
              <a:rPr lang="en-US" altLang="zh-CN" dirty="0" smtClean="0">
                <a:latin typeface="Calibri" pitchFamily="34" charset="0"/>
              </a:rPr>
              <a:t>contains </a:t>
            </a:r>
            <a:r>
              <a:rPr lang="en-US" altLang="zh-CN" sz="2000" b="1" dirty="0">
                <a:solidFill>
                  <a:srgbClr val="C00000"/>
                </a:solidFill>
                <a:latin typeface="Calibri" pitchFamily="34" charset="0"/>
              </a:rPr>
              <a:t>non</a:t>
            </a:r>
            <a:r>
              <a:rPr lang="en-US" altLang="zh-CN" sz="2000" b="1" dirty="0" smtClean="0">
                <a:solidFill>
                  <a:srgbClr val="C00000"/>
                </a:solidFill>
                <a:latin typeface="Calibri" pitchFamily="34" charset="0"/>
              </a:rPr>
              <a:t>-Roman </a:t>
            </a:r>
            <a:r>
              <a:rPr lang="en-US" altLang="zh-CN" sz="2000" b="1" dirty="0">
                <a:solidFill>
                  <a:srgbClr val="C00000"/>
                </a:solidFill>
                <a:latin typeface="Calibri" pitchFamily="34" charset="0"/>
              </a:rPr>
              <a:t>characters </a:t>
            </a:r>
            <a:r>
              <a:rPr lang="en-US" altLang="zh-CN" dirty="0">
                <a:latin typeface="Calibri" pitchFamily="34" charset="0"/>
              </a:rPr>
              <a:t>.</a:t>
            </a:r>
          </a:p>
          <a:p>
            <a:r>
              <a:rPr lang="en-US" altLang="zh-CN" dirty="0">
                <a:latin typeface="Calibri" pitchFamily="34" charset="0"/>
              </a:rPr>
              <a:t> e.g. </a:t>
            </a:r>
            <a:r>
              <a:rPr lang="zh-CN" altLang="en-US" dirty="0" smtClean="0">
                <a:latin typeface="Calibri" pitchFamily="34" charset="0"/>
              </a:rPr>
              <a:t>张先生</a:t>
            </a:r>
            <a:r>
              <a:rPr lang="en-US" altLang="zh-CN" dirty="0">
                <a:latin typeface="Calibri" pitchFamily="34" charset="0"/>
              </a:rPr>
              <a:t>@</a:t>
            </a:r>
            <a:r>
              <a:rPr lang="zh-CN" altLang="en-US" dirty="0">
                <a:latin typeface="Calibri" pitchFamily="34" charset="0"/>
              </a:rPr>
              <a:t>盈世</a:t>
            </a:r>
            <a:r>
              <a:rPr lang="en-US" altLang="zh-CN" dirty="0">
                <a:latin typeface="Calibri" pitchFamily="34" charset="0"/>
              </a:rPr>
              <a:t>.</a:t>
            </a:r>
            <a:r>
              <a:rPr lang="zh-CN" altLang="zh-CN" dirty="0" smtClean="0">
                <a:latin typeface="Calibri" pitchFamily="34" charset="0"/>
              </a:rPr>
              <a:t>中国</a:t>
            </a:r>
            <a:r>
              <a:rPr lang="en-US" altLang="zh-CN" dirty="0" smtClean="0">
                <a:latin typeface="Calibri" pitchFamily="34" charset="0"/>
              </a:rPr>
              <a:t>;  </a:t>
            </a:r>
          </a:p>
          <a:p>
            <a:r>
              <a:rPr lang="en-US" altLang="ko-KR" dirty="0">
                <a:latin typeface="Calibri" pitchFamily="34" charset="0"/>
                <a:ea typeface="맑은 고딕"/>
                <a:cs typeface="맑은 고딕"/>
              </a:rPr>
              <a:t> </a:t>
            </a:r>
            <a:r>
              <a:rPr lang="en-US" altLang="ko-KR" dirty="0" smtClean="0">
                <a:latin typeface="Calibri" pitchFamily="34" charset="0"/>
                <a:ea typeface="맑은 고딕"/>
                <a:cs typeface="맑은 고딕"/>
              </a:rPr>
              <a:t>       </a:t>
            </a:r>
            <a:r>
              <a:rPr lang="ko-KR" altLang="en-US" dirty="0" smtClean="0">
                <a:latin typeface="Calibri" pitchFamily="34" charset="0"/>
                <a:ea typeface="맑은 고딕"/>
                <a:cs typeface="맑은 고딕"/>
              </a:rPr>
              <a:t>김희선</a:t>
            </a:r>
            <a:r>
              <a:rPr lang="en-US" altLang="zh-CN" dirty="0">
                <a:latin typeface="Calibri" pitchFamily="34" charset="0"/>
              </a:rPr>
              <a:t>@</a:t>
            </a:r>
            <a:r>
              <a:rPr lang="ko-KR" altLang="en-US" dirty="0">
                <a:latin typeface="Calibri" pitchFamily="34" charset="0"/>
                <a:ea typeface="맑은 고딕"/>
                <a:cs typeface="맑은 고딕"/>
              </a:rPr>
              <a:t>항성</a:t>
            </a:r>
            <a:r>
              <a:rPr lang="en-US" altLang="zh-CN" dirty="0">
                <a:latin typeface="Calibri" pitchFamily="34" charset="0"/>
              </a:rPr>
              <a:t>.</a:t>
            </a:r>
            <a:r>
              <a:rPr lang="ko-KR" altLang="en-US" dirty="0">
                <a:latin typeface="Calibri" pitchFamily="34" charset="0"/>
                <a:ea typeface="맑은 고딕"/>
                <a:cs typeface="맑은 고딕"/>
              </a:rPr>
              <a:t>한국</a:t>
            </a:r>
            <a:r>
              <a:rPr lang="en-US" altLang="zh-CN" dirty="0">
                <a:latin typeface="Calibri" pitchFamily="34" charset="0"/>
              </a:rPr>
              <a:t>;  </a:t>
            </a:r>
            <a:endParaRPr lang="en-US" altLang="zh-CN" dirty="0" smtClean="0">
              <a:latin typeface="Calibri" pitchFamily="34" charset="0"/>
            </a:endParaRPr>
          </a:p>
          <a:p>
            <a:r>
              <a:rPr lang="en-US" altLang="ja-JP" dirty="0">
                <a:latin typeface="Calibri" pitchFamily="34" charset="0"/>
                <a:ea typeface="MS PGothic" pitchFamily="34" charset="-128"/>
              </a:rPr>
              <a:t> </a:t>
            </a:r>
            <a:r>
              <a:rPr lang="en-US" altLang="ja-JP" dirty="0" smtClean="0">
                <a:latin typeface="Calibri" pitchFamily="34" charset="0"/>
                <a:ea typeface="MS PGothic" pitchFamily="34" charset="-128"/>
              </a:rPr>
              <a:t>       </a:t>
            </a:r>
            <a:r>
              <a:rPr lang="ja-JP" altLang="en-US" dirty="0" smtClean="0">
                <a:latin typeface="Calibri" pitchFamily="34" charset="0"/>
                <a:ea typeface="MS PGothic" pitchFamily="34" charset="-128"/>
              </a:rPr>
              <a:t>あたりこうすけ</a:t>
            </a:r>
            <a:r>
              <a:rPr lang="en-US" altLang="zh-CN" dirty="0">
                <a:latin typeface="Calibri" pitchFamily="34" charset="0"/>
              </a:rPr>
              <a:t>@</a:t>
            </a:r>
            <a:r>
              <a:rPr lang="ja-JP" altLang="en-US" dirty="0">
                <a:latin typeface="Calibri" pitchFamily="34" charset="0"/>
                <a:ea typeface="MS PGothic" pitchFamily="34" charset="-128"/>
              </a:rPr>
              <a:t>とうしば</a:t>
            </a:r>
            <a:r>
              <a:rPr lang="en-US" altLang="zh-CN" dirty="0">
                <a:latin typeface="Calibri" pitchFamily="34" charset="0"/>
              </a:rPr>
              <a:t>.</a:t>
            </a:r>
            <a:r>
              <a:rPr lang="zh-CN" altLang="en-US" dirty="0" smtClean="0">
                <a:latin typeface="Calibri" pitchFamily="34" charset="0"/>
              </a:rPr>
              <a:t>日本</a:t>
            </a:r>
            <a:endParaRPr lang="en-US" altLang="zh-CN" dirty="0">
              <a:latin typeface="Calibri" pitchFamily="34" charset="0"/>
            </a:endParaRPr>
          </a:p>
          <a:p>
            <a:endParaRPr lang="en-US" altLang="zh-CN" dirty="0">
              <a:latin typeface="Calibri" pitchFamily="34" charset="0"/>
            </a:endParaRPr>
          </a:p>
        </p:txBody>
      </p:sp>
      <p:sp>
        <p:nvSpPr>
          <p:cNvPr id="69" name="矩形 68"/>
          <p:cNvSpPr/>
          <p:nvPr/>
        </p:nvSpPr>
        <p:spPr>
          <a:xfrm>
            <a:off x="618989" y="5209325"/>
            <a:ext cx="6899585" cy="738664"/>
          </a:xfrm>
          <a:prstGeom prst="rect">
            <a:avLst/>
          </a:prstGeom>
        </p:spPr>
        <p:txBody>
          <a:bodyPr wrap="square">
            <a:spAutoFit/>
          </a:bodyPr>
          <a:lstStyle/>
          <a:p>
            <a:r>
              <a:rPr lang="en-US" altLang="zh-CN" dirty="0" smtClean="0">
                <a:latin typeface="Calibri" pitchFamily="34" charset="0"/>
              </a:rPr>
              <a:t>International email address is a kind of </a:t>
            </a:r>
            <a:r>
              <a:rPr lang="en-US" altLang="zh-CN" b="1" dirty="0" smtClean="0">
                <a:solidFill>
                  <a:srgbClr val="C00000"/>
                </a:solidFill>
                <a:latin typeface="Calibri" pitchFamily="34" charset="0"/>
              </a:rPr>
              <a:t>personal ID with national and ethnic characteristics</a:t>
            </a:r>
            <a:r>
              <a:rPr lang="en-US" altLang="zh-CN" dirty="0" smtClean="0">
                <a:latin typeface="Calibri" pitchFamily="34" charset="0"/>
              </a:rPr>
              <a:t>.</a:t>
            </a:r>
            <a:endParaRPr lang="en-US" altLang="zh-CN" dirty="0">
              <a:latin typeface="Calibri" pitchFamily="34" charset="0"/>
            </a:endParaRPr>
          </a:p>
        </p:txBody>
      </p:sp>
      <p:pic>
        <p:nvPicPr>
          <p:cNvPr id="70" name="图片 6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6923" y="1314141"/>
            <a:ext cx="9773629" cy="1697073"/>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p:tgtEl>
                                          <p:spTgt spid="70"/>
                                        </p:tgtEl>
                                        <p:attrNameLst>
                                          <p:attrName>ppt_y</p:attrName>
                                        </p:attrNameLst>
                                      </p:cBhvr>
                                      <p:tavLst>
                                        <p:tav tm="0">
                                          <p:val>
                                            <p:strVal val="#ppt_y+#ppt_h*1.125000"/>
                                          </p:val>
                                        </p:tav>
                                        <p:tav tm="100000">
                                          <p:val>
                                            <p:strVal val="#ppt_y"/>
                                          </p:val>
                                        </p:tav>
                                      </p:tavLst>
                                    </p:anim>
                                    <p:animEffect transition="in" filter="wipe(up)">
                                      <p:cBhvr>
                                        <p:cTn id="8" dur="500"/>
                                        <p:tgtEl>
                                          <p:spTgt spid="70"/>
                                        </p:tgtEl>
                                      </p:cBhvr>
                                    </p:animEffect>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blinds(horizontal)">
                                      <p:cBhvr>
                                        <p:cTn id="13" dur="500"/>
                                        <p:tgtEl>
                                          <p:spTgt spid="6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fade">
                                      <p:cBhvr>
                                        <p:cTn id="18" dur="2000"/>
                                        <p:tgtEl>
                                          <p:spTgt spid="6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err="1" smtClean="0">
                <a:sym typeface="Arial" pitchFamily="34" charset="0"/>
              </a:rPr>
              <a:t>Coremail’s</a:t>
            </a:r>
            <a:r>
              <a:rPr lang="en-US" altLang="zh-CN" dirty="0" smtClean="0">
                <a:sym typeface="Arial" pitchFamily="34" charset="0"/>
              </a:rPr>
              <a:t> EAI--Double Email Addresses</a:t>
            </a:r>
          </a:p>
        </p:txBody>
      </p:sp>
      <p:grpSp>
        <p:nvGrpSpPr>
          <p:cNvPr id="8" name="组合 26"/>
          <p:cNvGrpSpPr>
            <a:grpSpLocks/>
          </p:cNvGrpSpPr>
          <p:nvPr/>
        </p:nvGrpSpPr>
        <p:grpSpPr bwMode="auto">
          <a:xfrm>
            <a:off x="3548574" y="1641025"/>
            <a:ext cx="7723790" cy="2133600"/>
            <a:chOff x="2200275" y="2420888"/>
            <a:chExt cx="5792373" cy="2133650"/>
          </a:xfrm>
        </p:grpSpPr>
        <p:graphicFrame>
          <p:nvGraphicFramePr>
            <p:cNvPr id="9" name="Object 2"/>
            <p:cNvGraphicFramePr>
              <a:graphicFrameLocks noChangeAspect="1"/>
            </p:cNvGraphicFramePr>
            <p:nvPr/>
          </p:nvGraphicFramePr>
          <p:xfrm>
            <a:off x="2265363" y="3752850"/>
            <a:ext cx="785812" cy="801688"/>
          </p:xfrm>
          <a:graphic>
            <a:graphicData uri="http://schemas.openxmlformats.org/presentationml/2006/ole">
              <mc:AlternateContent xmlns:mc="http://schemas.openxmlformats.org/markup-compatibility/2006">
                <mc:Choice xmlns:v="urn:schemas-microsoft-com:vml" Requires="v">
                  <p:oleObj spid="_x0000_s1029" name="Visio" r:id="rId3" imgW="446752" imgH="482101" progId="">
                    <p:embed/>
                  </p:oleObj>
                </mc:Choice>
                <mc:Fallback>
                  <p:oleObj name="Visio" r:id="rId3" imgW="446752" imgH="482101"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5363" y="3752850"/>
                          <a:ext cx="785812" cy="801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7" dir="2700000" algn="ctr" rotWithShape="0">
                                  <a:schemeClr val="bg2">
                                    <a:alpha val="74997"/>
                                  </a:schemeClr>
                                </a:outerShdw>
                              </a:effectLst>
                            </a14:hiddenEffects>
                          </a:ext>
                        </a:extLst>
                      </p:spPr>
                    </p:pic>
                  </p:oleObj>
                </mc:Fallback>
              </mc:AlternateContent>
            </a:graphicData>
          </a:graphic>
        </p:graphicFrame>
        <p:sp>
          <p:nvSpPr>
            <p:cNvPr id="10" name="矩形 4"/>
            <p:cNvSpPr>
              <a:spLocks noChangeArrowheads="1"/>
            </p:cNvSpPr>
            <p:nvPr/>
          </p:nvSpPr>
          <p:spPr bwMode="auto">
            <a:xfrm>
              <a:off x="3155950" y="3700463"/>
              <a:ext cx="2589213" cy="438150"/>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a:latin typeface="微软雅黑" pitchFamily="34" charset="-122"/>
                  <a:ea typeface="微软雅黑" pitchFamily="34" charset="-122"/>
                </a:rPr>
                <a:t>      </a:t>
              </a:r>
              <a:r>
                <a:rPr lang="zh-CN" altLang="en-US" sz="1500" b="1">
                  <a:solidFill>
                    <a:srgbClr val="C00000"/>
                  </a:solidFill>
                  <a:latin typeface="微软雅黑" pitchFamily="34" charset="-122"/>
                  <a:ea typeface="微软雅黑" pitchFamily="34" charset="-122"/>
                </a:rPr>
                <a:t>张三</a:t>
              </a:r>
              <a:r>
                <a:rPr lang="en-US" altLang="zh-CN" sz="1500" b="1">
                  <a:solidFill>
                    <a:srgbClr val="C00000"/>
                  </a:solidFill>
                  <a:latin typeface="微软雅黑" pitchFamily="34" charset="-122"/>
                  <a:ea typeface="微软雅黑" pitchFamily="34" charset="-122"/>
                </a:rPr>
                <a:t>@</a:t>
              </a:r>
              <a:r>
                <a:rPr lang="zh-CN" altLang="en-US" sz="1500" b="1">
                  <a:solidFill>
                    <a:srgbClr val="C00000"/>
                  </a:solidFill>
                  <a:latin typeface="微软雅黑" pitchFamily="34" charset="-122"/>
                  <a:ea typeface="微软雅黑" pitchFamily="34" charset="-122"/>
                </a:rPr>
                <a:t>互联网中心</a:t>
              </a:r>
              <a:r>
                <a:rPr lang="en-US" altLang="zh-CN" sz="1500" b="1">
                  <a:solidFill>
                    <a:srgbClr val="C00000"/>
                  </a:solidFill>
                  <a:latin typeface="微软雅黑" pitchFamily="34" charset="-122"/>
                  <a:ea typeface="微软雅黑" pitchFamily="34" charset="-122"/>
                </a:rPr>
                <a:t>.</a:t>
              </a:r>
              <a:r>
                <a:rPr lang="zh-CN" altLang="en-US" sz="1500" b="1">
                  <a:solidFill>
                    <a:srgbClr val="C00000"/>
                  </a:solidFill>
                  <a:latin typeface="微软雅黑" pitchFamily="34" charset="-122"/>
                  <a:ea typeface="微软雅黑" pitchFamily="34" charset="-122"/>
                </a:rPr>
                <a:t>中国</a:t>
              </a:r>
            </a:p>
          </p:txBody>
        </p:sp>
        <p:sp>
          <p:nvSpPr>
            <p:cNvPr id="11" name="矩形 8"/>
            <p:cNvSpPr>
              <a:spLocks noChangeArrowheads="1"/>
            </p:cNvSpPr>
            <p:nvPr/>
          </p:nvSpPr>
          <p:spPr bwMode="auto">
            <a:xfrm>
              <a:off x="3299133" y="4057639"/>
              <a:ext cx="2642973" cy="438160"/>
            </a:xfrm>
            <a:prstGeom prst="rect">
              <a:avLst/>
            </a:prstGeom>
            <a:noFill/>
            <a:ln w="9525">
              <a:noFill/>
              <a:miter lim="800000"/>
              <a:headEnd/>
              <a:tailEnd/>
            </a:ln>
          </p:spPr>
          <p:txBody>
            <a:bodyPr>
              <a:spAutoFit/>
            </a:bodyPr>
            <a:lstStyle/>
            <a:p>
              <a:pPr fontAlgn="auto">
                <a:lnSpc>
                  <a:spcPct val="150000"/>
                </a:lnSpc>
                <a:spcBef>
                  <a:spcPts val="600"/>
                </a:spcBef>
                <a:spcAft>
                  <a:spcPts val="0"/>
                </a:spcAft>
                <a:buFont typeface="Arial" pitchFamily="34" charset="0"/>
                <a:buNone/>
                <a:defRPr/>
              </a:pPr>
              <a:r>
                <a:rPr lang="en-US" altLang="zh-CN" sz="1500" dirty="0">
                  <a:latin typeface="微软雅黑" pitchFamily="34" charset="-122"/>
                  <a:ea typeface="微软雅黑" pitchFamily="34" charset="-122"/>
                </a:rPr>
                <a:t>   </a:t>
              </a:r>
              <a:r>
                <a:rPr lang="en-US" altLang="zh-CN" sz="1500" b="1" dirty="0">
                  <a:solidFill>
                    <a:schemeClr val="tx2">
                      <a:lumMod val="75000"/>
                    </a:schemeClr>
                  </a:solidFill>
                  <a:latin typeface="微软雅黑" pitchFamily="34" charset="-122"/>
                  <a:ea typeface="微软雅黑" pitchFamily="34" charset="-122"/>
                </a:rPr>
                <a:t>ZhangSan@cnnic.cn</a:t>
              </a:r>
              <a:endParaRPr lang="zh-CN" altLang="en-US" sz="1500" b="1" dirty="0">
                <a:solidFill>
                  <a:schemeClr val="tx2">
                    <a:lumMod val="75000"/>
                  </a:schemeClr>
                </a:solidFill>
                <a:latin typeface="微软雅黑" pitchFamily="34" charset="-122"/>
                <a:ea typeface="微软雅黑" pitchFamily="34" charset="-122"/>
              </a:endParaRPr>
            </a:p>
          </p:txBody>
        </p:sp>
        <p:sp>
          <p:nvSpPr>
            <p:cNvPr id="12" name="矩形 4"/>
            <p:cNvSpPr>
              <a:spLocks noChangeArrowheads="1"/>
            </p:cNvSpPr>
            <p:nvPr/>
          </p:nvSpPr>
          <p:spPr bwMode="auto">
            <a:xfrm>
              <a:off x="2200275" y="3398838"/>
              <a:ext cx="1928813" cy="438582"/>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a:latin typeface="微软雅黑" pitchFamily="34" charset="-122"/>
                  <a:ea typeface="微软雅黑" pitchFamily="34" charset="-122"/>
                </a:rPr>
                <a:t>      </a:t>
              </a:r>
              <a:r>
                <a:rPr lang="en-US" altLang="zh-CN" sz="1500" b="1">
                  <a:latin typeface="微软雅黑" pitchFamily="34" charset="-122"/>
                  <a:ea typeface="微软雅黑" pitchFamily="34" charset="-122"/>
                </a:rPr>
                <a:t>User</a:t>
              </a:r>
              <a:endParaRPr lang="zh-CN" altLang="en-US" sz="1500" b="1">
                <a:solidFill>
                  <a:srgbClr val="C00000"/>
                </a:solidFill>
                <a:latin typeface="微软雅黑" pitchFamily="34" charset="-122"/>
                <a:ea typeface="微软雅黑" pitchFamily="34" charset="-122"/>
              </a:endParaRPr>
            </a:p>
          </p:txBody>
        </p:sp>
        <p:sp>
          <p:nvSpPr>
            <p:cNvPr id="13" name="左大括号 12"/>
            <p:cNvSpPr/>
            <p:nvPr/>
          </p:nvSpPr>
          <p:spPr>
            <a:xfrm>
              <a:off x="3233654" y="3859197"/>
              <a:ext cx="189294" cy="500075"/>
            </a:xfrm>
            <a:prstGeom prst="leftBrace">
              <a:avLst/>
            </a:prstGeom>
          </p:spPr>
          <p:style>
            <a:lnRef idx="3">
              <a:schemeClr val="dk1"/>
            </a:lnRef>
            <a:fillRef idx="0">
              <a:schemeClr val="dk1"/>
            </a:fillRef>
            <a:effectRef idx="2">
              <a:schemeClr val="dk1"/>
            </a:effectRef>
            <a:fontRef idx="minor">
              <a:schemeClr val="tx1"/>
            </a:fontRef>
          </p:style>
          <p:txBody>
            <a:bodyPr anchor="ctr"/>
            <a:lstStyle/>
            <a:p>
              <a:pPr algn="ctr" fontAlgn="auto">
                <a:spcBef>
                  <a:spcPts val="0"/>
                </a:spcBef>
                <a:spcAft>
                  <a:spcPts val="0"/>
                </a:spcAft>
                <a:buFont typeface="Arial" pitchFamily="34" charset="0"/>
                <a:buNone/>
                <a:defRPr/>
              </a:pPr>
              <a:endParaRPr lang="zh-CN" alt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4" name="椭圆形标注 13"/>
            <p:cNvSpPr/>
            <p:nvPr/>
          </p:nvSpPr>
          <p:spPr>
            <a:xfrm>
              <a:off x="4283968" y="2420888"/>
              <a:ext cx="2112551" cy="1196796"/>
            </a:xfrm>
            <a:prstGeom prst="wedgeEllipseCallout">
              <a:avLst>
                <a:gd name="adj1" fmla="val -24166"/>
                <a:gd name="adj2" fmla="val 60147"/>
              </a:avLst>
            </a:prstGeom>
            <a:ln/>
            <a:scene3d>
              <a:camera prst="orthographicFront"/>
              <a:lightRig rig="balanced" dir="t">
                <a:rot lat="0" lon="0" rev="13800000"/>
              </a:lightRig>
            </a:scene3d>
            <a:sp3d extrusionH="12700" prstMaterial="plastic">
              <a:bevelT w="38100" h="25400" prst="softRound"/>
              <a:contourClr>
                <a:schemeClr val="accent3"/>
              </a:contourClr>
            </a:sp3d>
          </p:spPr>
          <p:style>
            <a:lnRef idx="0">
              <a:schemeClr val="accent3"/>
            </a:lnRef>
            <a:fillRef idx="3">
              <a:schemeClr val="accent3"/>
            </a:fillRef>
            <a:effectRef idx="3">
              <a:schemeClr val="accent3"/>
            </a:effectRef>
            <a:fontRef idx="minor">
              <a:schemeClr val="lt1"/>
            </a:fontRef>
          </p:style>
          <p:txBody>
            <a:bodyPr anchor="ctr"/>
            <a:lstStyle/>
            <a:p>
              <a:pPr fontAlgn="auto">
                <a:spcBef>
                  <a:spcPts val="0"/>
                </a:spcBef>
                <a:spcAft>
                  <a:spcPts val="0"/>
                </a:spcAft>
                <a:buFont typeface="Arial" pitchFamily="34" charset="0"/>
                <a:buNone/>
                <a:defRPr/>
              </a:pPr>
              <a:r>
                <a:rPr lang="en-US" altLang="zh-CN" sz="1200" dirty="0">
                  <a:solidFill>
                    <a:schemeClr val="tx1"/>
                  </a:solidFill>
                </a:rPr>
                <a:t>Main Address</a:t>
              </a:r>
              <a:r>
                <a:rPr lang="zh-CN" altLang="en-US" sz="1200" dirty="0">
                  <a:solidFill>
                    <a:schemeClr val="tx1"/>
                  </a:solidFill>
                </a:rPr>
                <a:t> </a:t>
              </a:r>
              <a:r>
                <a:rPr lang="en-US" altLang="zh-CN" sz="1200" dirty="0">
                  <a:solidFill>
                    <a:schemeClr val="tx1"/>
                  </a:solidFill>
                </a:rPr>
                <a:t>(UTF-8)</a:t>
              </a:r>
              <a:r>
                <a:rPr lang="zh-CN" altLang="en-US" sz="1200" dirty="0">
                  <a:solidFill>
                    <a:schemeClr val="tx1"/>
                  </a:solidFill>
                </a:rPr>
                <a:t>：</a:t>
              </a:r>
              <a:r>
                <a:rPr lang="en-US" altLang="zh-CN" sz="1200" dirty="0">
                  <a:solidFill>
                    <a:schemeClr val="tx1"/>
                  </a:solidFill>
                </a:rPr>
                <a:t>Email receiving and sending with  RFC</a:t>
              </a:r>
              <a:r>
                <a:rPr lang="zh-CN" altLang="en-US" sz="1200" dirty="0">
                  <a:solidFill>
                    <a:schemeClr val="tx1"/>
                  </a:solidFill>
                </a:rPr>
                <a:t> </a:t>
              </a:r>
              <a:r>
                <a:rPr lang="en-US" altLang="zh-CN" sz="1200" dirty="0">
                  <a:solidFill>
                    <a:schemeClr val="tx1"/>
                  </a:solidFill>
                </a:rPr>
                <a:t>6531</a:t>
              </a:r>
              <a:endParaRPr lang="zh-CN" altLang="en-US" sz="1200" dirty="0">
                <a:solidFill>
                  <a:schemeClr val="tx1"/>
                </a:solidFill>
              </a:endParaRPr>
            </a:p>
          </p:txBody>
        </p:sp>
        <p:sp>
          <p:nvSpPr>
            <p:cNvPr id="15" name="椭圆形标注 14"/>
            <p:cNvSpPr/>
            <p:nvPr/>
          </p:nvSpPr>
          <p:spPr>
            <a:xfrm>
              <a:off x="5940152" y="3356992"/>
              <a:ext cx="2052496" cy="1080518"/>
            </a:xfrm>
            <a:prstGeom prst="wedgeEllipseCallout">
              <a:avLst>
                <a:gd name="adj1" fmla="val -66680"/>
                <a:gd name="adj2" fmla="val 33170"/>
              </a:avLst>
            </a:prstGeom>
            <a:ln/>
            <a:scene3d>
              <a:camera prst="orthographicFront"/>
              <a:lightRig rig="balanced" dir="t">
                <a:rot lat="0" lon="0" rev="13800000"/>
              </a:lightRig>
            </a:scene3d>
            <a:sp3d extrusionH="12700" prstMaterial="plastic">
              <a:bevelT w="38100" h="25400" prst="softRound"/>
              <a:contourClr>
                <a:schemeClr val="accent1"/>
              </a:contourClr>
            </a:sp3d>
          </p:spPr>
          <p:style>
            <a:lnRef idx="0">
              <a:schemeClr val="accent1"/>
            </a:lnRef>
            <a:fillRef idx="3">
              <a:schemeClr val="accent1"/>
            </a:fillRef>
            <a:effectRef idx="3">
              <a:schemeClr val="accent1"/>
            </a:effectRef>
            <a:fontRef idx="minor">
              <a:schemeClr val="lt1"/>
            </a:fontRef>
          </p:style>
          <p:txBody>
            <a:bodyPr anchor="ctr"/>
            <a:lstStyle/>
            <a:p>
              <a:pPr fontAlgn="auto">
                <a:spcBef>
                  <a:spcPts val="0"/>
                </a:spcBef>
                <a:spcAft>
                  <a:spcPts val="0"/>
                </a:spcAft>
                <a:buFont typeface="Arial" pitchFamily="34" charset="0"/>
                <a:buNone/>
                <a:defRPr/>
              </a:pPr>
              <a:r>
                <a:rPr lang="en-US" altLang="zh-CN" sz="1200" b="1" dirty="0">
                  <a:solidFill>
                    <a:schemeClr val="tx1"/>
                  </a:solidFill>
                </a:rPr>
                <a:t>Alias Address</a:t>
              </a:r>
              <a:r>
                <a:rPr lang="zh-CN" altLang="en-US" sz="1200" b="1" dirty="0">
                  <a:solidFill>
                    <a:schemeClr val="tx1"/>
                  </a:solidFill>
                </a:rPr>
                <a:t> </a:t>
              </a:r>
              <a:r>
                <a:rPr lang="en-US" altLang="zh-CN" sz="1200" b="1" dirty="0">
                  <a:solidFill>
                    <a:schemeClr val="tx1"/>
                  </a:solidFill>
                </a:rPr>
                <a:t>(ASCII)</a:t>
              </a:r>
              <a:r>
                <a:rPr lang="zh-CN" altLang="en-US" sz="1200" b="1" dirty="0">
                  <a:solidFill>
                    <a:schemeClr val="tx1"/>
                  </a:solidFill>
                </a:rPr>
                <a:t>：</a:t>
              </a:r>
              <a:r>
                <a:rPr lang="en-US" altLang="zh-CN" sz="1200" dirty="0">
                  <a:solidFill>
                    <a:schemeClr val="tx1"/>
                  </a:solidFill>
                </a:rPr>
                <a:t> Email receiving</a:t>
              </a:r>
              <a:r>
                <a:rPr lang="zh-CN" altLang="en-US" sz="1200" dirty="0">
                  <a:solidFill>
                    <a:schemeClr val="tx1"/>
                  </a:solidFill>
                </a:rPr>
                <a:t> </a:t>
              </a:r>
              <a:r>
                <a:rPr lang="en-US" altLang="zh-CN" sz="1200" dirty="0">
                  <a:solidFill>
                    <a:schemeClr val="tx1"/>
                  </a:solidFill>
                </a:rPr>
                <a:t>and sending with  RFC</a:t>
              </a:r>
              <a:r>
                <a:rPr lang="zh-CN" altLang="en-US" sz="1200" dirty="0">
                  <a:solidFill>
                    <a:schemeClr val="tx1"/>
                  </a:solidFill>
                </a:rPr>
                <a:t> </a:t>
              </a:r>
              <a:r>
                <a:rPr lang="en-US" altLang="zh-CN" sz="1200" dirty="0">
                  <a:solidFill>
                    <a:schemeClr val="tx1"/>
                  </a:solidFill>
                </a:rPr>
                <a:t>2821</a:t>
              </a:r>
              <a:endParaRPr lang="zh-CN" altLang="en-US" sz="1200" dirty="0">
                <a:solidFill>
                  <a:schemeClr val="tx1"/>
                </a:solidFill>
              </a:endParaRPr>
            </a:p>
          </p:txBody>
        </p:sp>
      </p:grpSp>
      <p:grpSp>
        <p:nvGrpSpPr>
          <p:cNvPr id="16" name="组合 11"/>
          <p:cNvGrpSpPr>
            <a:grpSpLocks/>
          </p:cNvGrpSpPr>
          <p:nvPr/>
        </p:nvGrpSpPr>
        <p:grpSpPr bwMode="auto">
          <a:xfrm>
            <a:off x="2678624" y="3579362"/>
            <a:ext cx="8818138" cy="2133601"/>
            <a:chOff x="1548098" y="4358830"/>
            <a:chExt cx="6612335" cy="2134750"/>
          </a:xfrm>
        </p:grpSpPr>
        <p:sp>
          <p:nvSpPr>
            <p:cNvPr id="17" name="右箭头 16"/>
            <p:cNvSpPr/>
            <p:nvPr/>
          </p:nvSpPr>
          <p:spPr>
            <a:xfrm>
              <a:off x="1620095" y="5592660"/>
              <a:ext cx="880622" cy="428628"/>
            </a:xfrm>
            <a:prstGeom prst="rightArrow">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dirty="0"/>
            </a:p>
          </p:txBody>
        </p:sp>
        <p:sp>
          <p:nvSpPr>
            <p:cNvPr id="18" name="圆角右箭头 17"/>
            <p:cNvSpPr/>
            <p:nvPr/>
          </p:nvSpPr>
          <p:spPr>
            <a:xfrm>
              <a:off x="3724166" y="5178587"/>
              <a:ext cx="724465" cy="571504"/>
            </a:xfrm>
            <a:prstGeom prst="bentArrow">
              <a:avLst>
                <a:gd name="adj1" fmla="val 25000"/>
                <a:gd name="adj2" fmla="val 25000"/>
                <a:gd name="adj3" fmla="val 25000"/>
                <a:gd name="adj4" fmla="val 37083"/>
              </a:avLst>
            </a:prstGeom>
            <a:ln/>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solidFill>
                  <a:schemeClr val="tx1"/>
                </a:solidFill>
              </a:endParaRPr>
            </a:p>
          </p:txBody>
        </p:sp>
        <p:sp>
          <p:nvSpPr>
            <p:cNvPr id="19" name="矩形 4"/>
            <p:cNvSpPr>
              <a:spLocks noChangeArrowheads="1"/>
            </p:cNvSpPr>
            <p:nvPr/>
          </p:nvSpPr>
          <p:spPr bwMode="auto">
            <a:xfrm>
              <a:off x="1548098" y="5589143"/>
              <a:ext cx="1071562" cy="369437"/>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200" b="1">
                  <a:latin typeface="微软雅黑" pitchFamily="34" charset="-122"/>
                  <a:ea typeface="微软雅黑" pitchFamily="34" charset="-122"/>
                </a:rPr>
                <a:t>Receipt</a:t>
              </a:r>
              <a:endParaRPr lang="zh-CN" altLang="en-US" sz="1200" b="1">
                <a:solidFill>
                  <a:srgbClr val="C00000"/>
                </a:solidFill>
                <a:latin typeface="微软雅黑" pitchFamily="34" charset="-122"/>
                <a:ea typeface="微软雅黑" pitchFamily="34" charset="-122"/>
              </a:endParaRPr>
            </a:p>
          </p:txBody>
        </p:sp>
        <p:sp>
          <p:nvSpPr>
            <p:cNvPr id="20" name="圆角右箭头 19"/>
            <p:cNvSpPr/>
            <p:nvPr/>
          </p:nvSpPr>
          <p:spPr>
            <a:xfrm flipV="1">
              <a:off x="3728928" y="5835817"/>
              <a:ext cx="724465" cy="561980"/>
            </a:xfrm>
            <a:prstGeom prst="bentArrow">
              <a:avLst>
                <a:gd name="adj1" fmla="val 25000"/>
                <a:gd name="adj2" fmla="val 25000"/>
                <a:gd name="adj3" fmla="val 25000"/>
                <a:gd name="adj4" fmla="val 37083"/>
              </a:avLst>
            </a:prstGeom>
            <a:ln/>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solidFill>
                  <a:schemeClr val="tx1"/>
                </a:solidFill>
              </a:endParaRPr>
            </a:p>
          </p:txBody>
        </p:sp>
        <p:sp>
          <p:nvSpPr>
            <p:cNvPr id="21" name="矩形 4"/>
            <p:cNvSpPr>
              <a:spLocks noChangeArrowheads="1"/>
            </p:cNvSpPr>
            <p:nvPr/>
          </p:nvSpPr>
          <p:spPr bwMode="auto">
            <a:xfrm>
              <a:off x="4125437" y="5054749"/>
              <a:ext cx="2589213" cy="438582"/>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dirty="0">
                  <a:latin typeface="微软雅黑" pitchFamily="34" charset="-122"/>
                  <a:ea typeface="微软雅黑" pitchFamily="34" charset="-122"/>
                </a:rPr>
                <a:t>      </a:t>
              </a:r>
              <a:r>
                <a:rPr lang="zh-CN" altLang="en-US" sz="1500" b="1" dirty="0">
                  <a:solidFill>
                    <a:srgbClr val="C00000"/>
                  </a:solidFill>
                  <a:latin typeface="微软雅黑" pitchFamily="34" charset="-122"/>
                  <a:ea typeface="微软雅黑" pitchFamily="34" charset="-122"/>
                </a:rPr>
                <a:t>张三</a:t>
              </a:r>
              <a:r>
                <a:rPr lang="en-US" altLang="zh-CN" sz="1500" b="1" dirty="0">
                  <a:solidFill>
                    <a:srgbClr val="C00000"/>
                  </a:solidFill>
                  <a:latin typeface="微软雅黑" pitchFamily="34" charset="-122"/>
                  <a:ea typeface="微软雅黑" pitchFamily="34" charset="-122"/>
                </a:rPr>
                <a:t>@</a:t>
              </a:r>
              <a:r>
                <a:rPr lang="zh-CN" altLang="en-US" sz="1500" b="1" dirty="0">
                  <a:solidFill>
                    <a:srgbClr val="C00000"/>
                  </a:solidFill>
                  <a:latin typeface="微软雅黑" pitchFamily="34" charset="-122"/>
                  <a:ea typeface="微软雅黑" pitchFamily="34" charset="-122"/>
                </a:rPr>
                <a:t>互联网中心</a:t>
              </a:r>
              <a:r>
                <a:rPr lang="en-US" altLang="zh-CN" sz="1500" b="1" dirty="0">
                  <a:solidFill>
                    <a:srgbClr val="C00000"/>
                  </a:solidFill>
                  <a:latin typeface="微软雅黑" pitchFamily="34" charset="-122"/>
                  <a:ea typeface="微软雅黑" pitchFamily="34" charset="-122"/>
                </a:rPr>
                <a:t>.</a:t>
              </a:r>
              <a:r>
                <a:rPr lang="zh-CN" altLang="en-US" sz="1500" b="1" dirty="0">
                  <a:solidFill>
                    <a:srgbClr val="C00000"/>
                  </a:solidFill>
                  <a:latin typeface="微软雅黑" pitchFamily="34" charset="-122"/>
                  <a:ea typeface="微软雅黑" pitchFamily="34" charset="-122"/>
                </a:rPr>
                <a:t>中国</a:t>
              </a:r>
            </a:p>
          </p:txBody>
        </p:sp>
        <p:sp>
          <p:nvSpPr>
            <p:cNvPr id="22" name="矩形 8"/>
            <p:cNvSpPr>
              <a:spLocks noChangeArrowheads="1"/>
            </p:cNvSpPr>
            <p:nvPr/>
          </p:nvSpPr>
          <p:spPr bwMode="auto">
            <a:xfrm>
              <a:off x="4251118" y="6054874"/>
              <a:ext cx="2643188" cy="438706"/>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dirty="0">
                  <a:latin typeface="微软雅黑" pitchFamily="34" charset="-122"/>
                  <a:ea typeface="微软雅黑" pitchFamily="34" charset="-122"/>
                </a:rPr>
                <a:t>   </a:t>
              </a:r>
              <a:r>
                <a:rPr lang="en-US" altLang="zh-CN" sz="1500" b="1" dirty="0">
                  <a:solidFill>
                    <a:srgbClr val="003366"/>
                  </a:solidFill>
                  <a:latin typeface="微软雅黑" pitchFamily="34" charset="-122"/>
                  <a:ea typeface="微软雅黑" pitchFamily="34" charset="-122"/>
                </a:rPr>
                <a:t>ZhangSan@cnnic.cn</a:t>
              </a:r>
              <a:endParaRPr lang="zh-CN" altLang="en-US" sz="1500" b="1" dirty="0">
                <a:solidFill>
                  <a:srgbClr val="003366"/>
                </a:solidFill>
                <a:latin typeface="微软雅黑" pitchFamily="34" charset="-122"/>
                <a:ea typeface="微软雅黑" pitchFamily="34" charset="-122"/>
              </a:endParaRPr>
            </a:p>
          </p:txBody>
        </p:sp>
        <p:sp>
          <p:nvSpPr>
            <p:cNvPr id="23" name="虚尾箭头 22"/>
            <p:cNvSpPr/>
            <p:nvPr/>
          </p:nvSpPr>
          <p:spPr>
            <a:xfrm>
              <a:off x="6447959" y="5161626"/>
              <a:ext cx="433765" cy="285752"/>
            </a:xfrm>
            <a:prstGeom prst="stripedRightArrow">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24" name="矩形 28"/>
            <p:cNvSpPr>
              <a:spLocks noChangeArrowheads="1"/>
            </p:cNvSpPr>
            <p:nvPr/>
          </p:nvSpPr>
          <p:spPr bwMode="auto">
            <a:xfrm>
              <a:off x="6837425" y="6099735"/>
              <a:ext cx="1323008" cy="323256"/>
            </a:xfrm>
            <a:prstGeom prst="rect">
              <a:avLst/>
            </a:prstGeom>
            <a:noFill/>
            <a:ln w="9525">
              <a:noFill/>
              <a:miter lim="800000"/>
              <a:headEnd/>
              <a:tailEnd/>
            </a:ln>
          </p:spPr>
          <p:txBody>
            <a:bodyPr wrap="none">
              <a:spAutoFit/>
            </a:bodyPr>
            <a:lstStyle/>
            <a:p>
              <a:pPr>
                <a:buFont typeface="Arial" pitchFamily="34" charset="0"/>
                <a:buNone/>
              </a:pPr>
              <a:r>
                <a:rPr lang="en-US" altLang="zh-CN" sz="1500" b="1" dirty="0">
                  <a:solidFill>
                    <a:srgbClr val="003366"/>
                  </a:solidFill>
                  <a:latin typeface="微软雅黑" pitchFamily="34" charset="-122"/>
                  <a:ea typeface="微软雅黑" pitchFamily="34" charset="-122"/>
                </a:rPr>
                <a:t>lisi@coremail.cn</a:t>
              </a:r>
            </a:p>
          </p:txBody>
        </p:sp>
        <p:sp>
          <p:nvSpPr>
            <p:cNvPr id="25" name="矩形 29"/>
            <p:cNvSpPr>
              <a:spLocks noChangeArrowheads="1"/>
            </p:cNvSpPr>
            <p:nvPr/>
          </p:nvSpPr>
          <p:spPr bwMode="auto">
            <a:xfrm>
              <a:off x="6837213" y="5025918"/>
              <a:ext cx="1193848" cy="438818"/>
            </a:xfrm>
            <a:prstGeom prst="rect">
              <a:avLst/>
            </a:prstGeom>
            <a:noFill/>
            <a:ln w="9525">
              <a:noFill/>
              <a:miter lim="800000"/>
              <a:headEnd/>
              <a:tailEnd/>
            </a:ln>
          </p:spPr>
          <p:txBody>
            <a:bodyPr wrap="none">
              <a:spAutoFit/>
            </a:bodyPr>
            <a:lstStyle/>
            <a:p>
              <a:pPr>
                <a:lnSpc>
                  <a:spcPct val="150000"/>
                </a:lnSpc>
                <a:spcBef>
                  <a:spcPts val="600"/>
                </a:spcBef>
                <a:buFont typeface="Arial" pitchFamily="34" charset="0"/>
                <a:buNone/>
              </a:pPr>
              <a:r>
                <a:rPr lang="zh-CN" altLang="en-US" sz="1500" b="1" dirty="0" smtClean="0">
                  <a:solidFill>
                    <a:srgbClr val="C00000"/>
                  </a:solidFill>
                  <a:latin typeface="微软雅黑" pitchFamily="34" charset="-122"/>
                  <a:ea typeface="微软雅黑" pitchFamily="34" charset="-122"/>
                </a:rPr>
                <a:t>李四</a:t>
              </a:r>
              <a:r>
                <a:rPr lang="en-US" altLang="zh-CN" sz="1500" b="1" dirty="0" smtClean="0">
                  <a:solidFill>
                    <a:srgbClr val="C00000"/>
                  </a:solidFill>
                  <a:latin typeface="微软雅黑" pitchFamily="34" charset="-122"/>
                  <a:ea typeface="微软雅黑" pitchFamily="34" charset="-122"/>
                </a:rPr>
                <a:t>@</a:t>
              </a:r>
              <a:r>
                <a:rPr lang="zh-CN" altLang="en-US" sz="1500" b="1" dirty="0">
                  <a:solidFill>
                    <a:srgbClr val="C00000"/>
                  </a:solidFill>
                  <a:latin typeface="微软雅黑" pitchFamily="34" charset="-122"/>
                  <a:ea typeface="微软雅黑" pitchFamily="34" charset="-122"/>
                </a:rPr>
                <a:t>盈世</a:t>
              </a:r>
              <a:r>
                <a:rPr lang="en-US" altLang="zh-CN" sz="1500" b="1" dirty="0">
                  <a:solidFill>
                    <a:srgbClr val="C00000"/>
                  </a:solidFill>
                  <a:latin typeface="微软雅黑" pitchFamily="34" charset="-122"/>
                  <a:ea typeface="微软雅黑" pitchFamily="34" charset="-122"/>
                </a:rPr>
                <a:t>.</a:t>
              </a:r>
              <a:r>
                <a:rPr lang="zh-CN" altLang="en-US" sz="1500" b="1" dirty="0">
                  <a:solidFill>
                    <a:srgbClr val="C00000"/>
                  </a:solidFill>
                  <a:latin typeface="微软雅黑" pitchFamily="34" charset="-122"/>
                  <a:ea typeface="微软雅黑" pitchFamily="34" charset="-122"/>
                </a:rPr>
                <a:t>中国</a:t>
              </a:r>
              <a:endParaRPr lang="en-US" altLang="zh-CN" sz="1500" b="1" dirty="0">
                <a:solidFill>
                  <a:srgbClr val="C00000"/>
                </a:solidFill>
                <a:latin typeface="微软雅黑" pitchFamily="34" charset="-122"/>
                <a:ea typeface="微软雅黑" pitchFamily="34" charset="-122"/>
                <a:hlinkClick r:id="rId5"/>
              </a:endParaRPr>
            </a:p>
          </p:txBody>
        </p:sp>
        <p:sp>
          <p:nvSpPr>
            <p:cNvPr id="26" name="燕尾形箭头 25"/>
            <p:cNvSpPr/>
            <p:nvPr/>
          </p:nvSpPr>
          <p:spPr>
            <a:xfrm rot="5400000">
              <a:off x="2412039" y="4466253"/>
              <a:ext cx="786235" cy="571390"/>
            </a:xfrm>
            <a:prstGeom prst="notchedRightArrow">
              <a:avLst/>
            </a:prstGeom>
            <a:solidFill>
              <a:srgbClr val="FFCC66">
                <a:alpha val="7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27" name="虚尾箭头 26"/>
            <p:cNvSpPr/>
            <p:nvPr/>
          </p:nvSpPr>
          <p:spPr>
            <a:xfrm>
              <a:off x="6447959" y="6123651"/>
              <a:ext cx="433765" cy="285752"/>
            </a:xfrm>
            <a:prstGeom prst="stripedRightArrow">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28" name="右箭头 27"/>
            <p:cNvSpPr/>
            <p:nvPr/>
          </p:nvSpPr>
          <p:spPr>
            <a:xfrm>
              <a:off x="3060015" y="5558805"/>
              <a:ext cx="736845" cy="428628"/>
            </a:xfrm>
            <a:prstGeom prst="rightArrow">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dirty="0"/>
            </a:p>
          </p:txBody>
        </p:sp>
        <p:sp>
          <p:nvSpPr>
            <p:cNvPr id="29" name="矩形 4"/>
            <p:cNvSpPr>
              <a:spLocks noChangeArrowheads="1"/>
            </p:cNvSpPr>
            <p:nvPr/>
          </p:nvSpPr>
          <p:spPr bwMode="auto">
            <a:xfrm>
              <a:off x="2838384" y="5589142"/>
              <a:ext cx="1071562" cy="369437"/>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200" b="1" dirty="0">
                  <a:latin typeface="微软雅黑" pitchFamily="34" charset="-122"/>
                  <a:ea typeface="微软雅黑" pitchFamily="34" charset="-122"/>
                </a:rPr>
                <a:t>     Sending</a:t>
              </a:r>
              <a:endParaRPr lang="zh-CN" altLang="en-US" sz="1200" b="1" dirty="0">
                <a:solidFill>
                  <a:srgbClr val="C00000"/>
                </a:solidFill>
                <a:latin typeface="微软雅黑" pitchFamily="34" charset="-122"/>
                <a:ea typeface="微软雅黑" pitchFamily="34" charset="-122"/>
              </a:endParaRPr>
            </a:p>
          </p:txBody>
        </p:sp>
        <p:graphicFrame>
          <p:nvGraphicFramePr>
            <p:cNvPr id="30" name="Object 3"/>
            <p:cNvGraphicFramePr>
              <a:graphicFrameLocks noChangeAspect="1"/>
            </p:cNvGraphicFramePr>
            <p:nvPr/>
          </p:nvGraphicFramePr>
          <p:xfrm>
            <a:off x="2250138" y="5490732"/>
            <a:ext cx="785813" cy="801687"/>
          </p:xfrm>
          <a:graphic>
            <a:graphicData uri="http://schemas.openxmlformats.org/presentationml/2006/ole">
              <mc:AlternateContent xmlns:mc="http://schemas.openxmlformats.org/markup-compatibility/2006">
                <mc:Choice xmlns:v="urn:schemas-microsoft-com:vml" Requires="v">
                  <p:oleObj spid="_x0000_s1030" name="Visio" r:id="rId6" imgW="446752" imgH="482101" progId="">
                    <p:embed/>
                  </p:oleObj>
                </mc:Choice>
                <mc:Fallback>
                  <p:oleObj name="Visio" r:id="rId6" imgW="446752" imgH="482101"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0138" y="5490732"/>
                          <a:ext cx="785813" cy="801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7" dir="2700000" algn="ctr" rotWithShape="0">
                                  <a:schemeClr val="bg2">
                                    <a:alpha val="74997"/>
                                  </a:schemeClr>
                                </a:outerShdw>
                              </a:effectLst>
                            </a14:hiddenEffects>
                          </a:ext>
                        </a:extLst>
                      </p:spPr>
                    </p:pic>
                  </p:oleObj>
                </mc:Fallback>
              </mc:AlternateContent>
            </a:graphicData>
          </a:graphic>
        </p:graphicFrame>
      </p:grpSp>
      <p:pic>
        <p:nvPicPr>
          <p:cNvPr id="31" name="图片 3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12252" y="934383"/>
            <a:ext cx="6524200" cy="3357842"/>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err="1" smtClean="0">
                <a:sym typeface="Arial" pitchFamily="34" charset="0"/>
              </a:rPr>
              <a:t>Coremail’s</a:t>
            </a:r>
            <a:r>
              <a:rPr lang="en-US" altLang="zh-CN" dirty="0" smtClean="0">
                <a:sym typeface="Arial" pitchFamily="34" charset="0"/>
              </a:rPr>
              <a:t> EAI--</a:t>
            </a:r>
            <a:r>
              <a:rPr lang="en-US" altLang="zh-CN" dirty="0" err="1" smtClean="0">
                <a:sym typeface="Arial" pitchFamily="34" charset="0"/>
              </a:rPr>
              <a:t>Punycode</a:t>
            </a:r>
            <a:endParaRPr lang="en-US" altLang="zh-CN" dirty="0" smtClean="0">
              <a:sym typeface="Arial" pitchFamily="34" charset="0"/>
            </a:endParaRPr>
          </a:p>
        </p:txBody>
      </p:sp>
      <p:pic>
        <p:nvPicPr>
          <p:cNvPr id="31" name="图片 3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12252" y="934383"/>
            <a:ext cx="6524200" cy="3357842"/>
          </a:xfrm>
          <a:prstGeom prst="rect">
            <a:avLst/>
          </a:prstGeom>
        </p:spPr>
      </p:pic>
      <p:pic>
        <p:nvPicPr>
          <p:cNvPr id="35844" name="Picture 4" descr="C:\Users\Administrator\AppData\Roaming\Tencent\Users\274608446\QQ\WinTemp\RichOle\AF]REG4J_SMB6OFCDPLUR60.png"/>
          <p:cNvPicPr>
            <a:picLocks noChangeAspect="1" noChangeArrowheads="1"/>
          </p:cNvPicPr>
          <p:nvPr/>
        </p:nvPicPr>
        <p:blipFill>
          <a:blip r:embed="rId3"/>
          <a:srcRect/>
          <a:stretch>
            <a:fillRect/>
          </a:stretch>
        </p:blipFill>
        <p:spPr bwMode="auto">
          <a:xfrm>
            <a:off x="2881922" y="3026980"/>
            <a:ext cx="9313253" cy="3283168"/>
          </a:xfrm>
          <a:prstGeom prst="rect">
            <a:avLst/>
          </a:prstGeom>
          <a:noFill/>
        </p:spPr>
      </p:pic>
      <p:sp>
        <p:nvSpPr>
          <p:cNvPr id="32" name="Text Box 22"/>
          <p:cNvSpPr txBox="1">
            <a:spLocks noChangeArrowheads="1"/>
          </p:cNvSpPr>
          <p:nvPr/>
        </p:nvSpPr>
        <p:spPr bwMode="auto">
          <a:xfrm>
            <a:off x="2335116" y="1447347"/>
            <a:ext cx="9457490" cy="541404"/>
          </a:xfrm>
          <a:prstGeom prst="rect">
            <a:avLst/>
          </a:prstGeom>
          <a:noFill/>
          <a:ln w="38100" algn="ctr">
            <a:noFill/>
            <a:miter lim="800000"/>
            <a:headEnd/>
            <a:tailEnd/>
          </a:ln>
          <a:effectLst/>
        </p:spPr>
        <p:txBody>
          <a:bodyPr wrap="square" lIns="109449" tIns="54724" rIns="109449" bIns="54724">
            <a:spAutoFit/>
          </a:bodyPr>
          <a:lstStyle/>
          <a:p>
            <a:pPr algn="ctr" defTabSz="1094700">
              <a:spcBef>
                <a:spcPct val="50000"/>
              </a:spcBef>
              <a:buClr>
                <a:srgbClr val="C0C0C0"/>
              </a:buClr>
            </a:pPr>
            <a:r>
              <a:rPr lang="en-US" sz="2800" b="1" dirty="0">
                <a:ea typeface="微软雅黑"/>
              </a:rPr>
              <a:t> </a:t>
            </a:r>
            <a:r>
              <a:rPr lang="en-US" altLang="zh-CN" sz="2400" dirty="0" smtClean="0">
                <a:ea typeface="微软雅黑"/>
              </a:rPr>
              <a:t>If the email system </a:t>
            </a:r>
            <a:r>
              <a:rPr lang="en-US" altLang="zh-CN" sz="2400" dirty="0" err="1" smtClean="0">
                <a:ea typeface="微软雅黑"/>
              </a:rPr>
              <a:t>cann't</a:t>
            </a:r>
            <a:r>
              <a:rPr lang="en-US" altLang="zh-CN" sz="2400" dirty="0" smtClean="0">
                <a:ea typeface="微软雅黑"/>
              </a:rPr>
              <a:t> support EAI, it switches to </a:t>
            </a:r>
            <a:r>
              <a:rPr lang="en-US" altLang="zh-CN" sz="2400" b="1" dirty="0" smtClean="0">
                <a:solidFill>
                  <a:srgbClr val="FFC000"/>
                </a:solidFill>
                <a:ea typeface="微软雅黑"/>
              </a:rPr>
              <a:t> </a:t>
            </a:r>
            <a:r>
              <a:rPr lang="en-US" altLang="zh-CN" sz="2400" b="1" dirty="0" err="1" smtClean="0">
                <a:solidFill>
                  <a:srgbClr val="FFC000"/>
                </a:solidFill>
                <a:ea typeface="微软雅黑"/>
              </a:rPr>
              <a:t>punycode</a:t>
            </a:r>
            <a:endParaRPr lang="en-US" altLang="zh-CN" sz="2400" b="1" dirty="0" smtClean="0">
              <a:solidFill>
                <a:srgbClr val="FFC000"/>
              </a:solidFill>
              <a:ea typeface="微软雅黑"/>
            </a:endParaRPr>
          </a:p>
        </p:txBody>
      </p:sp>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err="1" smtClean="0">
                <a:sym typeface="Arial" pitchFamily="34" charset="0"/>
              </a:rPr>
              <a:t>Coremail’s</a:t>
            </a:r>
            <a:r>
              <a:rPr lang="en-US" altLang="zh-CN" dirty="0" smtClean="0">
                <a:sym typeface="Arial" pitchFamily="34" charset="0"/>
              </a:rPr>
              <a:t> EAI--Receive Email </a:t>
            </a:r>
          </a:p>
        </p:txBody>
      </p:sp>
      <p:sp>
        <p:nvSpPr>
          <p:cNvPr id="3" name="矩形 4"/>
          <p:cNvSpPr>
            <a:spLocks noChangeArrowheads="1"/>
          </p:cNvSpPr>
          <p:nvPr/>
        </p:nvSpPr>
        <p:spPr bwMode="auto">
          <a:xfrm>
            <a:off x="3815372" y="1381922"/>
            <a:ext cx="6096000" cy="438150"/>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dirty="0">
                <a:latin typeface="微软雅黑" pitchFamily="34" charset="-122"/>
                <a:ea typeface="微软雅黑" pitchFamily="34" charset="-122"/>
              </a:rPr>
              <a:t> </a:t>
            </a:r>
            <a:r>
              <a:rPr lang="en-US" altLang="zh-CN" sz="1500" dirty="0" err="1">
                <a:latin typeface="微软雅黑" pitchFamily="34" charset="-122"/>
                <a:ea typeface="微软雅黑" pitchFamily="34" charset="-122"/>
              </a:rPr>
              <a:t>Coremail</a:t>
            </a:r>
            <a:r>
              <a:rPr lang="en-US" altLang="zh-CN" sz="1500" dirty="0">
                <a:latin typeface="微软雅黑" pitchFamily="34" charset="-122"/>
                <a:ea typeface="微软雅黑" pitchFamily="34" charset="-122"/>
              </a:rPr>
              <a:t> will classify Emails receipt with different standards.   </a:t>
            </a:r>
          </a:p>
        </p:txBody>
      </p:sp>
      <p:grpSp>
        <p:nvGrpSpPr>
          <p:cNvPr id="4" name="组合 21"/>
          <p:cNvGrpSpPr>
            <a:grpSpLocks/>
          </p:cNvGrpSpPr>
          <p:nvPr/>
        </p:nvGrpSpPr>
        <p:grpSpPr bwMode="auto">
          <a:xfrm>
            <a:off x="3841370" y="1989839"/>
            <a:ext cx="7516813" cy="3436938"/>
            <a:chOff x="1462097" y="2492375"/>
            <a:chExt cx="5637203" cy="3436938"/>
          </a:xfrm>
        </p:grpSpPr>
        <p:pic>
          <p:nvPicPr>
            <p:cNvPr id="5" name="Picture 2" descr="G:\文档\模板与图\Coremail PPT图标\图标\机箱.png"/>
            <p:cNvPicPr>
              <a:picLocks noChangeAspect="1" noChangeArrowheads="1"/>
            </p:cNvPicPr>
            <p:nvPr/>
          </p:nvPicPr>
          <p:blipFill>
            <a:blip r:embed="rId2" cstate="print"/>
            <a:srcRect/>
            <a:stretch>
              <a:fillRect/>
            </a:stretch>
          </p:blipFill>
          <p:spPr bwMode="auto">
            <a:xfrm>
              <a:off x="3532700" y="4009257"/>
              <a:ext cx="610100" cy="928694"/>
            </a:xfrm>
            <a:prstGeom prst="rect">
              <a:avLst/>
            </a:prstGeom>
            <a:noFill/>
            <a:effectLst>
              <a:reflection blurRad="6350" stA="50000" endA="300" endPos="38500" dist="50800" dir="5400000" sy="-100000" algn="bl" rotWithShape="0"/>
            </a:effectLst>
          </p:spPr>
        </p:pic>
        <p:sp>
          <p:nvSpPr>
            <p:cNvPr id="6" name="右箭头 5"/>
            <p:cNvSpPr/>
            <p:nvPr/>
          </p:nvSpPr>
          <p:spPr>
            <a:xfrm>
              <a:off x="2127609" y="4405313"/>
              <a:ext cx="1285782" cy="285750"/>
            </a:xfrm>
            <a:prstGeom prst="rightArrow">
              <a:avLst/>
            </a:prstGeom>
            <a:solidFill>
              <a:srgbClr val="FFCC66">
                <a:alpha val="7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7" name="矩形 4"/>
            <p:cNvSpPr>
              <a:spLocks noChangeArrowheads="1"/>
            </p:cNvSpPr>
            <p:nvPr/>
          </p:nvSpPr>
          <p:spPr bwMode="auto">
            <a:xfrm rot="20821">
              <a:off x="1984375" y="4191000"/>
              <a:ext cx="1500188" cy="277813"/>
            </a:xfrm>
            <a:prstGeom prst="rect">
              <a:avLst/>
            </a:prstGeom>
            <a:noFill/>
            <a:ln w="9525">
              <a:noFill/>
              <a:miter lim="800000"/>
              <a:headEnd/>
              <a:tailEnd/>
            </a:ln>
          </p:spPr>
          <p:txBody>
            <a:bodyPr>
              <a:spAutoFit/>
            </a:bodyPr>
            <a:lstStyle/>
            <a:p>
              <a:pPr algn="ctr">
                <a:spcBef>
                  <a:spcPts val="600"/>
                </a:spcBef>
                <a:buFont typeface="Arial" pitchFamily="34" charset="0"/>
                <a:buNone/>
              </a:pPr>
              <a:r>
                <a:rPr lang="en-US" altLang="zh-CN" sz="1200" b="1">
                  <a:latin typeface="微软雅黑" pitchFamily="34" charset="-122"/>
                  <a:ea typeface="微软雅黑" pitchFamily="34" charset="-122"/>
                </a:rPr>
                <a:t>Send Email</a:t>
              </a:r>
            </a:p>
          </p:txBody>
        </p:sp>
        <p:sp>
          <p:nvSpPr>
            <p:cNvPr id="8" name="右箭头 7"/>
            <p:cNvSpPr/>
            <p:nvPr/>
          </p:nvSpPr>
          <p:spPr>
            <a:xfrm>
              <a:off x="4175336" y="4295775"/>
              <a:ext cx="428594" cy="285750"/>
            </a:xfrm>
            <a:prstGeom prst="rightArrow">
              <a:avLst/>
            </a:prstGeom>
            <a:solidFill>
              <a:srgbClr val="FFCC66">
                <a:alpha val="7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9" name="流程图: 决策 8"/>
            <p:cNvSpPr/>
            <p:nvPr/>
          </p:nvSpPr>
          <p:spPr>
            <a:xfrm>
              <a:off x="4569404" y="3938588"/>
              <a:ext cx="1357215" cy="1000125"/>
            </a:xfrm>
            <a:prstGeom prst="flowChartDecision">
              <a:avLst/>
            </a:prstGeom>
            <a:solidFill>
              <a:srgbClr val="92D050">
                <a:alpha val="78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dirty="0"/>
            </a:p>
          </p:txBody>
        </p:sp>
        <p:cxnSp>
          <p:nvCxnSpPr>
            <p:cNvPr id="10" name="形状 9"/>
            <p:cNvCxnSpPr>
              <a:stCxn id="9" idx="0"/>
            </p:cNvCxnSpPr>
            <p:nvPr/>
          </p:nvCxnSpPr>
          <p:spPr>
            <a:xfrm rot="5400000" flipH="1" flipV="1">
              <a:off x="5336683" y="3205788"/>
              <a:ext cx="642938" cy="822662"/>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1" name="形状 10"/>
            <p:cNvCxnSpPr>
              <a:stCxn id="9" idx="2"/>
            </p:cNvCxnSpPr>
            <p:nvPr/>
          </p:nvCxnSpPr>
          <p:spPr>
            <a:xfrm rot="16200000" flipH="1">
              <a:off x="5317434" y="4868100"/>
              <a:ext cx="715962" cy="857188"/>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2" name="矩形 4"/>
            <p:cNvSpPr>
              <a:spLocks noChangeArrowheads="1"/>
            </p:cNvSpPr>
            <p:nvPr/>
          </p:nvSpPr>
          <p:spPr bwMode="auto">
            <a:xfrm>
              <a:off x="4783138" y="3017838"/>
              <a:ext cx="1071562" cy="277812"/>
            </a:xfrm>
            <a:prstGeom prst="rect">
              <a:avLst/>
            </a:prstGeom>
            <a:noFill/>
            <a:ln w="9525">
              <a:noFill/>
              <a:miter lim="800000"/>
              <a:headEnd/>
              <a:tailEnd/>
            </a:ln>
          </p:spPr>
          <p:txBody>
            <a:bodyPr>
              <a:spAutoFit/>
            </a:bodyPr>
            <a:lstStyle/>
            <a:p>
              <a:pPr algn="ctr">
                <a:spcBef>
                  <a:spcPts val="600"/>
                </a:spcBef>
                <a:buFont typeface="Arial" pitchFamily="34" charset="0"/>
                <a:buNone/>
              </a:pPr>
              <a:r>
                <a:rPr lang="en-US" altLang="zh-CN" sz="1200" b="1">
                  <a:solidFill>
                    <a:srgbClr val="FF0000"/>
                  </a:solidFill>
                  <a:latin typeface="微软雅黑" pitchFamily="34" charset="-122"/>
                  <a:ea typeface="微软雅黑" pitchFamily="34" charset="-122"/>
                </a:rPr>
                <a:t>YES</a:t>
              </a:r>
            </a:p>
          </p:txBody>
        </p:sp>
        <p:sp>
          <p:nvSpPr>
            <p:cNvPr id="13" name="矩形 4"/>
            <p:cNvSpPr>
              <a:spLocks noChangeArrowheads="1"/>
            </p:cNvSpPr>
            <p:nvPr/>
          </p:nvSpPr>
          <p:spPr bwMode="auto">
            <a:xfrm>
              <a:off x="4783138" y="5653088"/>
              <a:ext cx="1071562" cy="276225"/>
            </a:xfrm>
            <a:prstGeom prst="rect">
              <a:avLst/>
            </a:prstGeom>
            <a:noFill/>
            <a:ln w="9525">
              <a:noFill/>
              <a:miter lim="800000"/>
              <a:headEnd/>
              <a:tailEnd/>
            </a:ln>
          </p:spPr>
          <p:txBody>
            <a:bodyPr>
              <a:spAutoFit/>
            </a:bodyPr>
            <a:lstStyle/>
            <a:p>
              <a:pPr algn="ctr">
                <a:spcBef>
                  <a:spcPts val="600"/>
                </a:spcBef>
                <a:buFont typeface="Arial" pitchFamily="34" charset="0"/>
                <a:buNone/>
              </a:pPr>
              <a:r>
                <a:rPr lang="en-US" altLang="zh-CN" sz="1200" b="1">
                  <a:latin typeface="微软雅黑" pitchFamily="34" charset="-122"/>
                  <a:ea typeface="微软雅黑" pitchFamily="34" charset="-122"/>
                </a:rPr>
                <a:t>NO</a:t>
              </a:r>
            </a:p>
          </p:txBody>
        </p:sp>
        <p:pic>
          <p:nvPicPr>
            <p:cNvPr id="14" name="Picture 12"/>
            <p:cNvPicPr>
              <a:picLocks noChangeAspect="1" noChangeArrowheads="1"/>
            </p:cNvPicPr>
            <p:nvPr/>
          </p:nvPicPr>
          <p:blipFill>
            <a:blip r:embed="rId3" cstate="print"/>
            <a:srcRect/>
            <a:stretch>
              <a:fillRect/>
            </a:stretch>
          </p:blipFill>
          <p:spPr bwMode="auto">
            <a:xfrm>
              <a:off x="6104468" y="3009125"/>
              <a:ext cx="612775" cy="500063"/>
            </a:xfrm>
            <a:prstGeom prst="roundRect">
              <a:avLst>
                <a:gd name="adj" fmla="val 8594"/>
              </a:avLst>
            </a:prstGeom>
            <a:solidFill>
              <a:srgbClr val="FFFFFF">
                <a:shade val="85000"/>
              </a:srgbClr>
            </a:solidFill>
            <a:ln>
              <a:solidFill>
                <a:srgbClr val="FF0000"/>
              </a:solidFill>
            </a:ln>
            <a:effectLst>
              <a:reflection blurRad="12700" stA="38000" endPos="28000" dist="5000" dir="5400000" sy="-100000" algn="bl" rotWithShape="0"/>
            </a:effectLst>
          </p:spPr>
        </p:pic>
        <p:pic>
          <p:nvPicPr>
            <p:cNvPr id="15" name="Picture 12"/>
            <p:cNvPicPr>
              <a:picLocks noChangeAspect="1" noChangeArrowheads="1"/>
            </p:cNvPicPr>
            <p:nvPr/>
          </p:nvPicPr>
          <p:blipFill>
            <a:blip r:embed="rId3" cstate="print"/>
            <a:srcRect/>
            <a:stretch>
              <a:fillRect/>
            </a:stretch>
          </p:blipFill>
          <p:spPr bwMode="auto">
            <a:xfrm>
              <a:off x="6104468" y="5366579"/>
              <a:ext cx="612775" cy="500063"/>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p:spPr>
        </p:pic>
        <p:sp>
          <p:nvSpPr>
            <p:cNvPr id="16" name="矩形 41"/>
            <p:cNvSpPr>
              <a:spLocks noChangeArrowheads="1"/>
            </p:cNvSpPr>
            <p:nvPr/>
          </p:nvSpPr>
          <p:spPr bwMode="auto">
            <a:xfrm>
              <a:off x="5795963" y="2492375"/>
              <a:ext cx="1303337" cy="461963"/>
            </a:xfrm>
            <a:prstGeom prst="rect">
              <a:avLst/>
            </a:prstGeom>
            <a:noFill/>
            <a:ln w="9525">
              <a:noFill/>
              <a:miter lim="800000"/>
              <a:headEnd/>
              <a:tailEnd/>
            </a:ln>
          </p:spPr>
          <p:txBody>
            <a:bodyPr>
              <a:spAutoFit/>
            </a:bodyPr>
            <a:lstStyle/>
            <a:p>
              <a:pPr algn="ctr">
                <a:buFont typeface="Arial" pitchFamily="34" charset="0"/>
                <a:buNone/>
              </a:pPr>
              <a:r>
                <a:rPr lang="en-US" altLang="zh-CN" sz="1200" b="1">
                  <a:latin typeface="Calibri" pitchFamily="34" charset="0"/>
                </a:rPr>
                <a:t>Receive Email by RFC6531</a:t>
              </a:r>
            </a:p>
          </p:txBody>
        </p:sp>
        <p:sp>
          <p:nvSpPr>
            <p:cNvPr id="17" name="矩形 42"/>
            <p:cNvSpPr>
              <a:spLocks noChangeArrowheads="1"/>
            </p:cNvSpPr>
            <p:nvPr/>
          </p:nvSpPr>
          <p:spPr bwMode="auto">
            <a:xfrm>
              <a:off x="5746750" y="4867275"/>
              <a:ext cx="964687" cy="461665"/>
            </a:xfrm>
            <a:prstGeom prst="rect">
              <a:avLst/>
            </a:prstGeom>
            <a:noFill/>
            <a:ln w="9525">
              <a:noFill/>
              <a:miter lim="800000"/>
              <a:headEnd/>
              <a:tailEnd/>
            </a:ln>
          </p:spPr>
          <p:txBody>
            <a:bodyPr wrap="none">
              <a:spAutoFit/>
            </a:bodyPr>
            <a:lstStyle/>
            <a:p>
              <a:pPr algn="ctr">
                <a:buFont typeface="Arial" pitchFamily="34" charset="0"/>
                <a:buNone/>
              </a:pPr>
              <a:r>
                <a:rPr lang="en-US" altLang="zh-CN" sz="1200" b="1">
                  <a:latin typeface="Calibri" pitchFamily="34" charset="0"/>
                </a:rPr>
                <a:t>Receive Email by </a:t>
              </a:r>
            </a:p>
            <a:p>
              <a:pPr algn="ctr">
                <a:buFont typeface="Arial" pitchFamily="34" charset="0"/>
                <a:buNone/>
              </a:pPr>
              <a:r>
                <a:rPr lang="en-US" altLang="zh-CN" sz="1200" b="1">
                  <a:latin typeface="Calibri" pitchFamily="34" charset="0"/>
                </a:rPr>
                <a:t>RFC2821	</a:t>
              </a:r>
            </a:p>
          </p:txBody>
        </p:sp>
        <p:pic>
          <p:nvPicPr>
            <p:cNvPr id="18" name="Picture 2" descr="G:\文档\模板与图\Coremail PPT图标\图标\机箱.png"/>
            <p:cNvPicPr>
              <a:picLocks noChangeAspect="1" noChangeArrowheads="1"/>
            </p:cNvPicPr>
            <p:nvPr/>
          </p:nvPicPr>
          <p:blipFill>
            <a:blip r:embed="rId2" cstate="print"/>
            <a:srcRect/>
            <a:stretch>
              <a:fillRect/>
            </a:stretch>
          </p:blipFill>
          <p:spPr bwMode="auto">
            <a:xfrm>
              <a:off x="1462097" y="4048126"/>
              <a:ext cx="610100" cy="928694"/>
            </a:xfrm>
            <a:prstGeom prst="rect">
              <a:avLst/>
            </a:prstGeom>
            <a:noFill/>
            <a:effectLst>
              <a:reflection blurRad="6350" stA="50000" endA="300" endPos="38500" dist="50800" dir="5400000" sy="-100000" algn="bl" rotWithShape="0"/>
            </a:effectLst>
          </p:spPr>
        </p:pic>
        <p:pic>
          <p:nvPicPr>
            <p:cNvPr id="19" name="Picture 5" descr="C:\Users\Coremail\Videos\logo_cm.png"/>
            <p:cNvPicPr>
              <a:picLocks noChangeAspect="1" noChangeArrowheads="1"/>
            </p:cNvPicPr>
            <p:nvPr/>
          </p:nvPicPr>
          <p:blipFill>
            <a:blip r:embed="rId4" cstate="print"/>
            <a:srcRect/>
            <a:stretch>
              <a:fillRect/>
            </a:stretch>
          </p:blipFill>
          <p:spPr bwMode="auto">
            <a:xfrm>
              <a:off x="2916238" y="3716338"/>
              <a:ext cx="1531937" cy="220662"/>
            </a:xfrm>
            <a:prstGeom prst="rect">
              <a:avLst/>
            </a:prstGeom>
            <a:noFill/>
            <a:ln w="9525">
              <a:noFill/>
              <a:miter lim="800000"/>
              <a:headEnd/>
              <a:tailEnd/>
            </a:ln>
          </p:spPr>
        </p:pic>
        <p:sp>
          <p:nvSpPr>
            <p:cNvPr id="20" name="矩形 46"/>
            <p:cNvSpPr>
              <a:spLocks noChangeArrowheads="1"/>
            </p:cNvSpPr>
            <p:nvPr/>
          </p:nvSpPr>
          <p:spPr bwMode="auto">
            <a:xfrm>
              <a:off x="4557439" y="4305300"/>
              <a:ext cx="1382713" cy="276999"/>
            </a:xfrm>
            <a:prstGeom prst="rect">
              <a:avLst/>
            </a:prstGeom>
            <a:noFill/>
            <a:ln w="9525">
              <a:noFill/>
              <a:miter lim="800000"/>
              <a:headEnd/>
              <a:tailEnd/>
            </a:ln>
          </p:spPr>
          <p:txBody>
            <a:bodyPr>
              <a:spAutoFit/>
            </a:bodyPr>
            <a:lstStyle/>
            <a:p>
              <a:pPr algn="ctr">
                <a:buFont typeface="Arial" pitchFamily="34" charset="0"/>
                <a:buNone/>
              </a:pPr>
              <a:r>
                <a:rPr lang="en-US" altLang="zh-CN" sz="1200" b="1">
                  <a:latin typeface="Calibri" pitchFamily="34" charset="0"/>
                </a:rPr>
                <a:t>EAI</a:t>
              </a:r>
              <a:r>
                <a:rPr lang="zh-CN" altLang="en-US" sz="1200" b="1">
                  <a:latin typeface="Calibri" pitchFamily="34" charset="0"/>
                </a:rPr>
                <a:t> </a:t>
              </a:r>
              <a:r>
                <a:rPr lang="en-US" altLang="zh-CN" sz="1200" b="1">
                  <a:latin typeface="Calibri" pitchFamily="34" charset="0"/>
                </a:rPr>
                <a:t>Email?</a:t>
              </a:r>
              <a:endParaRPr lang="zh-CN" altLang="en-US" sz="1200" b="1">
                <a:latin typeface="Calibri" pitchFamily="34" charset="0"/>
              </a:endParaRPr>
            </a:p>
          </p:txBody>
        </p:sp>
      </p:grpSp>
      <p:pic>
        <p:nvPicPr>
          <p:cNvPr id="21" name="图片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12252" y="950149"/>
            <a:ext cx="6524200" cy="3357842"/>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 name="Title 1"/>
          <p:cNvSpPr>
            <a:spLocks noGrp="1"/>
          </p:cNvSpPr>
          <p:nvPr>
            <p:ph type="title"/>
          </p:nvPr>
        </p:nvSpPr>
        <p:spPr>
          <a:xfrm>
            <a:off x="459258" y="298267"/>
            <a:ext cx="11330950" cy="756175"/>
          </a:xfrm>
        </p:spPr>
        <p:txBody>
          <a:bodyPr/>
          <a:lstStyle/>
          <a:p>
            <a:r>
              <a:rPr lang="en-US" altLang="zh-CN" dirty="0" err="1" smtClean="0">
                <a:sym typeface="Arial" pitchFamily="34" charset="0"/>
              </a:rPr>
              <a:t>Coremail’s</a:t>
            </a:r>
            <a:r>
              <a:rPr lang="en-US" altLang="zh-CN" dirty="0" smtClean="0">
                <a:sym typeface="Arial" pitchFamily="34" charset="0"/>
              </a:rPr>
              <a:t> EAI--Send Email </a:t>
            </a:r>
          </a:p>
        </p:txBody>
      </p:sp>
      <p:grpSp>
        <p:nvGrpSpPr>
          <p:cNvPr id="3" name="组合 28"/>
          <p:cNvGrpSpPr>
            <a:grpSpLocks/>
          </p:cNvGrpSpPr>
          <p:nvPr/>
        </p:nvGrpSpPr>
        <p:grpSpPr bwMode="auto">
          <a:xfrm>
            <a:off x="1177006" y="2189707"/>
            <a:ext cx="10426441" cy="4179571"/>
            <a:chOff x="611188" y="2811463"/>
            <a:chExt cx="7582700" cy="3866852"/>
          </a:xfrm>
        </p:grpSpPr>
        <p:graphicFrame>
          <p:nvGraphicFramePr>
            <p:cNvPr id="4" name="Object 2"/>
            <p:cNvGraphicFramePr>
              <a:graphicFrameLocks noChangeAspect="1"/>
            </p:cNvGraphicFramePr>
            <p:nvPr/>
          </p:nvGraphicFramePr>
          <p:xfrm>
            <a:off x="611188" y="4454525"/>
            <a:ext cx="785812" cy="801688"/>
          </p:xfrm>
          <a:graphic>
            <a:graphicData uri="http://schemas.openxmlformats.org/presentationml/2006/ole">
              <mc:AlternateContent xmlns:mc="http://schemas.openxmlformats.org/markup-compatibility/2006">
                <mc:Choice xmlns:v="urn:schemas-microsoft-com:vml" Requires="v">
                  <p:oleObj spid="_x0000_s2052" name="Visio" r:id="rId3" imgW="446752" imgH="482101" progId="">
                    <p:embed/>
                  </p:oleObj>
                </mc:Choice>
                <mc:Fallback>
                  <p:oleObj name="Visio" r:id="rId3" imgW="446752" imgH="482101"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188" y="4454525"/>
                          <a:ext cx="785812" cy="801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7" dir="2700000" algn="ctr" rotWithShape="0">
                                  <a:schemeClr val="bg2">
                                    <a:alpha val="74997"/>
                                  </a:schemeClr>
                                </a:outerShdw>
                              </a:effectLst>
                            </a14:hiddenEffects>
                          </a:ext>
                        </a:extLst>
                      </p:spPr>
                    </p:pic>
                  </p:oleObj>
                </mc:Fallback>
              </mc:AlternateContent>
            </a:graphicData>
          </a:graphic>
        </p:graphicFrame>
        <p:pic>
          <p:nvPicPr>
            <p:cNvPr id="5" name="Picture 2" descr="G:\文档\模板与图\Coremail PPT图标\图标\机箱.png"/>
            <p:cNvPicPr>
              <a:picLocks noChangeAspect="1" noChangeArrowheads="1"/>
            </p:cNvPicPr>
            <p:nvPr/>
          </p:nvPicPr>
          <p:blipFill>
            <a:blip r:embed="rId5" cstate="print"/>
            <a:srcRect/>
            <a:stretch>
              <a:fillRect/>
            </a:stretch>
          </p:blipFill>
          <p:spPr bwMode="auto">
            <a:xfrm>
              <a:off x="2754675" y="4240489"/>
              <a:ext cx="610100" cy="928694"/>
            </a:xfrm>
            <a:prstGeom prst="rect">
              <a:avLst/>
            </a:prstGeom>
            <a:noFill/>
            <a:effectLst>
              <a:reflection blurRad="6350" stA="50000" endA="300" endPos="38500" dist="50800" dir="5400000" sy="-100000" algn="bl" rotWithShape="0"/>
            </a:effectLst>
          </p:spPr>
        </p:pic>
        <p:sp>
          <p:nvSpPr>
            <p:cNvPr id="6" name="右箭头 5"/>
            <p:cNvSpPr/>
            <p:nvPr/>
          </p:nvSpPr>
          <p:spPr>
            <a:xfrm>
              <a:off x="1683122" y="4597673"/>
              <a:ext cx="928688" cy="285750"/>
            </a:xfrm>
            <a:prstGeom prst="rightArrow">
              <a:avLst/>
            </a:prstGeom>
            <a:ln/>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7" name="矩形 4"/>
            <p:cNvSpPr>
              <a:spLocks noChangeArrowheads="1"/>
            </p:cNvSpPr>
            <p:nvPr/>
          </p:nvSpPr>
          <p:spPr bwMode="auto">
            <a:xfrm>
              <a:off x="1087413" y="4316297"/>
              <a:ext cx="1666789" cy="277791"/>
            </a:xfrm>
            <a:prstGeom prst="rect">
              <a:avLst/>
            </a:prstGeom>
            <a:noFill/>
            <a:ln w="9525">
              <a:noFill/>
              <a:miter lim="800000"/>
              <a:headEnd/>
              <a:tailEnd/>
            </a:ln>
          </p:spPr>
          <p:txBody>
            <a:bodyPr>
              <a:spAutoFit/>
            </a:bodyPr>
            <a:lstStyle/>
            <a:p>
              <a:pPr algn="ctr" fontAlgn="auto">
                <a:spcBef>
                  <a:spcPts val="600"/>
                </a:spcBef>
                <a:spcAft>
                  <a:spcPts val="0"/>
                </a:spcAft>
                <a:buFont typeface="Arial" pitchFamily="34" charset="0"/>
                <a:buNone/>
                <a:defRPr/>
              </a:pPr>
              <a:r>
                <a:rPr lang="en-US" altLang="zh-CN" sz="1200" dirty="0">
                  <a:solidFill>
                    <a:schemeClr val="accent1">
                      <a:lumMod val="75000"/>
                    </a:schemeClr>
                  </a:solidFill>
                  <a:latin typeface="微软雅黑" pitchFamily="34" charset="-122"/>
                  <a:ea typeface="微软雅黑" pitchFamily="34" charset="-122"/>
                </a:rPr>
                <a:t>      </a:t>
              </a:r>
              <a:r>
                <a:rPr lang="en-US" altLang="zh-CN" sz="1200" b="1" dirty="0">
                  <a:solidFill>
                    <a:schemeClr val="accent1">
                      <a:lumMod val="75000"/>
                    </a:schemeClr>
                  </a:solidFill>
                  <a:latin typeface="微软雅黑" pitchFamily="34" charset="-122"/>
                  <a:ea typeface="微软雅黑" pitchFamily="34" charset="-122"/>
                </a:rPr>
                <a:t>Log in with </a:t>
              </a:r>
              <a:r>
                <a:rPr lang="en-US" altLang="zh-CN" sz="1200" b="1" dirty="0" smtClean="0">
                  <a:solidFill>
                    <a:schemeClr val="accent1">
                      <a:lumMod val="75000"/>
                    </a:schemeClr>
                  </a:solidFill>
                  <a:latin typeface="微软雅黑" pitchFamily="34" charset="-122"/>
                  <a:ea typeface="微软雅黑" pitchFamily="34" charset="-122"/>
                </a:rPr>
                <a:t>EAI</a:t>
              </a:r>
              <a:endParaRPr lang="en-US" altLang="zh-CN" sz="1200" b="1" dirty="0">
                <a:solidFill>
                  <a:schemeClr val="accent1">
                    <a:lumMod val="75000"/>
                  </a:schemeClr>
                </a:solidFill>
                <a:latin typeface="微软雅黑" pitchFamily="34" charset="-122"/>
                <a:ea typeface="微软雅黑" pitchFamily="34" charset="-122"/>
              </a:endParaRPr>
            </a:p>
          </p:txBody>
        </p:sp>
        <p:sp>
          <p:nvSpPr>
            <p:cNvPr id="8" name="右箭头 7"/>
            <p:cNvSpPr/>
            <p:nvPr/>
          </p:nvSpPr>
          <p:spPr>
            <a:xfrm>
              <a:off x="3469060" y="4597673"/>
              <a:ext cx="857250" cy="285750"/>
            </a:xfrm>
            <a:prstGeom prst="rightArrow">
              <a:avLst/>
            </a:prstGeom>
            <a:ln/>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a:p>
          </p:txBody>
        </p:sp>
        <p:sp>
          <p:nvSpPr>
            <p:cNvPr id="9" name="流程图: 决策 8"/>
            <p:cNvSpPr/>
            <p:nvPr/>
          </p:nvSpPr>
          <p:spPr>
            <a:xfrm>
              <a:off x="4291385" y="4240485"/>
              <a:ext cx="1357312" cy="1000125"/>
            </a:xfrm>
            <a:prstGeom prst="flowChartDecision">
              <a:avLst/>
            </a:prstGeom>
            <a:ln/>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buFont typeface="Arial" pitchFamily="34" charset="0"/>
                <a:buNone/>
                <a:defRPr/>
              </a:pPr>
              <a:endParaRPr lang="zh-CN" altLang="en-US" dirty="0"/>
            </a:p>
          </p:txBody>
        </p:sp>
        <p:cxnSp>
          <p:nvCxnSpPr>
            <p:cNvPr id="10" name="形状 33"/>
            <p:cNvCxnSpPr/>
            <p:nvPr/>
          </p:nvCxnSpPr>
          <p:spPr>
            <a:xfrm rot="5400000" flipH="1" flipV="1">
              <a:off x="5058547" y="3507319"/>
              <a:ext cx="642888" cy="822679"/>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1" name="形状 34"/>
            <p:cNvCxnSpPr/>
            <p:nvPr/>
          </p:nvCxnSpPr>
          <p:spPr>
            <a:xfrm rot="16200000" flipH="1">
              <a:off x="5039301" y="5169501"/>
              <a:ext cx="715907" cy="857206"/>
            </a:xfrm>
            <a:prstGeom prst="bentConnector2">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2" name="矩形 4"/>
            <p:cNvSpPr>
              <a:spLocks noChangeArrowheads="1"/>
            </p:cNvSpPr>
            <p:nvPr/>
          </p:nvSpPr>
          <p:spPr bwMode="auto">
            <a:xfrm>
              <a:off x="4505325" y="3321050"/>
              <a:ext cx="1071563" cy="276225"/>
            </a:xfrm>
            <a:prstGeom prst="rect">
              <a:avLst/>
            </a:prstGeom>
            <a:noFill/>
            <a:ln w="9525">
              <a:noFill/>
              <a:miter lim="800000"/>
              <a:headEnd/>
              <a:tailEnd/>
            </a:ln>
          </p:spPr>
          <p:txBody>
            <a:bodyPr>
              <a:spAutoFit/>
            </a:bodyPr>
            <a:lstStyle/>
            <a:p>
              <a:pPr algn="ctr">
                <a:spcBef>
                  <a:spcPts val="600"/>
                </a:spcBef>
                <a:buFont typeface="Arial" pitchFamily="34" charset="0"/>
                <a:buNone/>
              </a:pPr>
              <a:r>
                <a:rPr lang="en-US" altLang="zh-CN" sz="1200" b="1">
                  <a:solidFill>
                    <a:srgbClr val="FF0000"/>
                  </a:solidFill>
                  <a:latin typeface="微软雅黑" pitchFamily="34" charset="-122"/>
                  <a:ea typeface="微软雅黑" pitchFamily="34" charset="-122"/>
                </a:rPr>
                <a:t>YES</a:t>
              </a:r>
            </a:p>
          </p:txBody>
        </p:sp>
        <p:sp>
          <p:nvSpPr>
            <p:cNvPr id="13" name="矩形 4"/>
            <p:cNvSpPr>
              <a:spLocks noChangeArrowheads="1"/>
            </p:cNvSpPr>
            <p:nvPr/>
          </p:nvSpPr>
          <p:spPr bwMode="auto">
            <a:xfrm>
              <a:off x="4505325" y="5954713"/>
              <a:ext cx="1071563" cy="276225"/>
            </a:xfrm>
            <a:prstGeom prst="rect">
              <a:avLst/>
            </a:prstGeom>
            <a:noFill/>
            <a:ln w="9525">
              <a:noFill/>
              <a:miter lim="800000"/>
              <a:headEnd/>
              <a:tailEnd/>
            </a:ln>
          </p:spPr>
          <p:txBody>
            <a:bodyPr>
              <a:spAutoFit/>
            </a:bodyPr>
            <a:lstStyle/>
            <a:p>
              <a:pPr algn="ctr">
                <a:spcBef>
                  <a:spcPts val="600"/>
                </a:spcBef>
                <a:buFont typeface="Arial" pitchFamily="34" charset="0"/>
                <a:buNone/>
              </a:pPr>
              <a:r>
                <a:rPr lang="en-US" altLang="zh-CN" sz="1200" b="1" dirty="0">
                  <a:latin typeface="微软雅黑" pitchFamily="34" charset="-122"/>
                  <a:ea typeface="微软雅黑" pitchFamily="34" charset="-122"/>
                </a:rPr>
                <a:t>NO</a:t>
              </a:r>
            </a:p>
          </p:txBody>
        </p:sp>
        <p:sp>
          <p:nvSpPr>
            <p:cNvPr id="14" name="矩形 4"/>
            <p:cNvSpPr>
              <a:spLocks noChangeArrowheads="1"/>
            </p:cNvSpPr>
            <p:nvPr/>
          </p:nvSpPr>
          <p:spPr bwMode="auto">
            <a:xfrm>
              <a:off x="3325673" y="4376617"/>
              <a:ext cx="1071507" cy="276204"/>
            </a:xfrm>
            <a:prstGeom prst="rect">
              <a:avLst/>
            </a:prstGeom>
            <a:noFill/>
            <a:ln w="9525">
              <a:noFill/>
              <a:miter lim="800000"/>
              <a:headEnd/>
              <a:tailEnd/>
            </a:ln>
          </p:spPr>
          <p:txBody>
            <a:bodyPr>
              <a:spAutoFit/>
            </a:bodyPr>
            <a:lstStyle/>
            <a:p>
              <a:pPr algn="ctr" fontAlgn="auto">
                <a:spcBef>
                  <a:spcPts val="600"/>
                </a:spcBef>
                <a:spcAft>
                  <a:spcPts val="0"/>
                </a:spcAft>
                <a:buFont typeface="Arial" pitchFamily="34" charset="0"/>
                <a:buNone/>
                <a:defRPr/>
              </a:pPr>
              <a:r>
                <a:rPr lang="en-US" altLang="zh-CN" sz="1200" b="1" dirty="0">
                  <a:solidFill>
                    <a:schemeClr val="accent1">
                      <a:lumMod val="75000"/>
                    </a:schemeClr>
                  </a:solidFill>
                  <a:latin typeface="微软雅黑" pitchFamily="34" charset="-122"/>
                  <a:ea typeface="微软雅黑" pitchFamily="34" charset="-122"/>
                </a:rPr>
                <a:t>Send Email</a:t>
              </a:r>
            </a:p>
          </p:txBody>
        </p:sp>
        <p:pic>
          <p:nvPicPr>
            <p:cNvPr id="15" name="Picture 12"/>
            <p:cNvPicPr>
              <a:picLocks noChangeAspect="1" noChangeArrowheads="1"/>
            </p:cNvPicPr>
            <p:nvPr/>
          </p:nvPicPr>
          <p:blipFill>
            <a:blip r:embed="rId6" cstate="print"/>
            <a:srcRect/>
            <a:stretch>
              <a:fillRect/>
            </a:stretch>
          </p:blipFill>
          <p:spPr bwMode="auto">
            <a:xfrm>
              <a:off x="5826509" y="3311795"/>
              <a:ext cx="612775" cy="500063"/>
            </a:xfrm>
            <a:prstGeom prst="roundRect">
              <a:avLst>
                <a:gd name="adj" fmla="val 8594"/>
              </a:avLst>
            </a:prstGeom>
            <a:solidFill>
              <a:srgbClr val="FFFFFF">
                <a:shade val="85000"/>
              </a:srgbClr>
            </a:solidFill>
            <a:ln>
              <a:solidFill>
                <a:srgbClr val="FF0000"/>
              </a:solidFill>
            </a:ln>
            <a:effectLst>
              <a:reflection blurRad="12700" stA="38000" endPos="28000" dist="5000" dir="5400000" sy="-100000" algn="bl" rotWithShape="0"/>
            </a:effectLst>
          </p:spPr>
        </p:pic>
        <p:pic>
          <p:nvPicPr>
            <p:cNvPr id="16" name="Picture 12"/>
            <p:cNvPicPr>
              <a:picLocks noChangeAspect="1" noChangeArrowheads="1"/>
            </p:cNvPicPr>
            <p:nvPr/>
          </p:nvPicPr>
          <p:blipFill>
            <a:blip r:embed="rId6" cstate="print"/>
            <a:srcRect/>
            <a:stretch>
              <a:fillRect/>
            </a:stretch>
          </p:blipFill>
          <p:spPr bwMode="auto">
            <a:xfrm>
              <a:off x="5826509" y="5669249"/>
              <a:ext cx="612775" cy="500063"/>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p:spPr>
        </p:pic>
        <p:sp>
          <p:nvSpPr>
            <p:cNvPr id="17" name="矩形 46"/>
            <p:cNvSpPr>
              <a:spLocks noChangeArrowheads="1"/>
            </p:cNvSpPr>
            <p:nvPr/>
          </p:nvSpPr>
          <p:spPr bwMode="auto">
            <a:xfrm>
              <a:off x="5651500" y="2852738"/>
              <a:ext cx="865188" cy="461962"/>
            </a:xfrm>
            <a:prstGeom prst="rect">
              <a:avLst/>
            </a:prstGeom>
            <a:noFill/>
            <a:ln w="9525">
              <a:noFill/>
              <a:miter lim="800000"/>
              <a:headEnd/>
              <a:tailEnd/>
            </a:ln>
          </p:spPr>
          <p:txBody>
            <a:bodyPr>
              <a:spAutoFit/>
            </a:bodyPr>
            <a:lstStyle/>
            <a:p>
              <a:pPr algn="ctr">
                <a:buFont typeface="Arial" pitchFamily="34" charset="0"/>
                <a:buNone/>
              </a:pPr>
              <a:r>
                <a:rPr lang="en-US" altLang="zh-CN" sz="1200" b="1">
                  <a:latin typeface="Calibri" pitchFamily="34" charset="0"/>
                </a:rPr>
                <a:t>Formed by RFC 6532</a:t>
              </a:r>
            </a:p>
          </p:txBody>
        </p:sp>
        <p:sp>
          <p:nvSpPr>
            <p:cNvPr id="18" name="矩形 47"/>
            <p:cNvSpPr>
              <a:spLocks noChangeArrowheads="1"/>
            </p:cNvSpPr>
            <p:nvPr/>
          </p:nvSpPr>
          <p:spPr bwMode="auto">
            <a:xfrm>
              <a:off x="5651500" y="5229225"/>
              <a:ext cx="971550" cy="461963"/>
            </a:xfrm>
            <a:prstGeom prst="rect">
              <a:avLst/>
            </a:prstGeom>
            <a:noFill/>
            <a:ln w="9525">
              <a:noFill/>
              <a:miter lim="800000"/>
              <a:headEnd/>
              <a:tailEnd/>
            </a:ln>
          </p:spPr>
          <p:txBody>
            <a:bodyPr>
              <a:spAutoFit/>
            </a:bodyPr>
            <a:lstStyle/>
            <a:p>
              <a:pPr algn="ctr">
                <a:buFont typeface="Arial" pitchFamily="34" charset="0"/>
                <a:buNone/>
              </a:pPr>
              <a:r>
                <a:rPr lang="en-US" altLang="zh-CN" sz="1200" b="1">
                  <a:latin typeface="Calibri" pitchFamily="34" charset="0"/>
                </a:rPr>
                <a:t>Formed by RFC2045</a:t>
              </a:r>
            </a:p>
          </p:txBody>
        </p:sp>
        <p:sp>
          <p:nvSpPr>
            <p:cNvPr id="19" name="矩形 51"/>
            <p:cNvSpPr>
              <a:spLocks noChangeArrowheads="1"/>
            </p:cNvSpPr>
            <p:nvPr/>
          </p:nvSpPr>
          <p:spPr bwMode="auto">
            <a:xfrm>
              <a:off x="5516563" y="6216650"/>
              <a:ext cx="1233487" cy="461665"/>
            </a:xfrm>
            <a:prstGeom prst="rect">
              <a:avLst/>
            </a:prstGeom>
            <a:noFill/>
            <a:ln w="9525">
              <a:noFill/>
              <a:miter lim="800000"/>
              <a:headEnd/>
              <a:tailEnd/>
            </a:ln>
          </p:spPr>
          <p:txBody>
            <a:bodyPr>
              <a:spAutoFit/>
            </a:bodyPr>
            <a:lstStyle/>
            <a:p>
              <a:pPr algn="ctr">
                <a:buFont typeface="Arial" pitchFamily="34" charset="0"/>
                <a:buNone/>
              </a:pPr>
              <a:r>
                <a:rPr lang="en-US" altLang="zh-CN" sz="1200" b="1" dirty="0">
                  <a:latin typeface="Calibri" pitchFamily="34" charset="0"/>
                </a:rPr>
                <a:t>Use alias email</a:t>
              </a:r>
              <a:r>
                <a:rPr lang="zh-CN" altLang="en-US" sz="1200" b="1" dirty="0">
                  <a:latin typeface="Calibri" pitchFamily="34" charset="0"/>
                </a:rPr>
                <a:t> </a:t>
              </a:r>
              <a:r>
                <a:rPr lang="en-US" altLang="zh-CN" sz="1200" b="1" dirty="0">
                  <a:latin typeface="Calibri" pitchFamily="34" charset="0"/>
                </a:rPr>
                <a:t>address</a:t>
              </a:r>
              <a:endParaRPr lang="zh-CN" altLang="en-US" sz="1200" b="1" dirty="0">
                <a:latin typeface="Calibri" pitchFamily="34" charset="0"/>
              </a:endParaRPr>
            </a:p>
          </p:txBody>
        </p:sp>
        <p:pic>
          <p:nvPicPr>
            <p:cNvPr id="20" name="Picture 12"/>
            <p:cNvPicPr>
              <a:picLocks noChangeAspect="1" noChangeArrowheads="1"/>
            </p:cNvPicPr>
            <p:nvPr/>
          </p:nvPicPr>
          <p:blipFill>
            <a:blip r:embed="rId6" cstate="print"/>
            <a:srcRect/>
            <a:stretch>
              <a:fillRect/>
            </a:stretch>
          </p:blipFill>
          <p:spPr bwMode="auto">
            <a:xfrm>
              <a:off x="7573014" y="3311021"/>
              <a:ext cx="612775" cy="500063"/>
            </a:xfrm>
            <a:prstGeom prst="roundRect">
              <a:avLst>
                <a:gd name="adj" fmla="val 8594"/>
              </a:avLst>
            </a:prstGeom>
            <a:solidFill>
              <a:srgbClr val="FFFFFF">
                <a:shade val="85000"/>
              </a:srgbClr>
            </a:solidFill>
            <a:ln>
              <a:solidFill>
                <a:srgbClr val="FF0000"/>
              </a:solidFill>
            </a:ln>
            <a:effectLst>
              <a:reflection blurRad="12700" stA="38000" endPos="28000" dist="5000" dir="5400000" sy="-100000" algn="bl" rotWithShape="0"/>
            </a:effectLst>
          </p:spPr>
        </p:pic>
        <p:sp>
          <p:nvSpPr>
            <p:cNvPr id="21" name="矩形 41"/>
            <p:cNvSpPr>
              <a:spLocks noChangeArrowheads="1"/>
            </p:cNvSpPr>
            <p:nvPr/>
          </p:nvSpPr>
          <p:spPr bwMode="auto">
            <a:xfrm>
              <a:off x="7415213" y="2811463"/>
              <a:ext cx="778675" cy="461665"/>
            </a:xfrm>
            <a:prstGeom prst="rect">
              <a:avLst/>
            </a:prstGeom>
            <a:noFill/>
            <a:ln w="9525">
              <a:noFill/>
              <a:miter lim="800000"/>
              <a:headEnd/>
              <a:tailEnd/>
            </a:ln>
          </p:spPr>
          <p:txBody>
            <a:bodyPr wrap="none">
              <a:spAutoFit/>
            </a:bodyPr>
            <a:lstStyle/>
            <a:p>
              <a:pPr algn="ctr">
                <a:buFont typeface="Arial" pitchFamily="34" charset="0"/>
                <a:buNone/>
              </a:pPr>
              <a:r>
                <a:rPr lang="en-US" altLang="zh-CN" sz="1200" b="1">
                  <a:latin typeface="Calibri" pitchFamily="34" charset="0"/>
                </a:rPr>
                <a:t>Send mail by </a:t>
              </a:r>
            </a:p>
            <a:p>
              <a:pPr algn="ctr">
                <a:buFont typeface="Arial" pitchFamily="34" charset="0"/>
                <a:buNone/>
              </a:pPr>
              <a:r>
                <a:rPr lang="en-US" altLang="zh-CN" sz="1200" b="1">
                  <a:latin typeface="Calibri" pitchFamily="34" charset="0"/>
                </a:rPr>
                <a:t>RFC  6531</a:t>
              </a:r>
            </a:p>
          </p:txBody>
        </p:sp>
        <p:cxnSp>
          <p:nvCxnSpPr>
            <p:cNvPr id="22" name="形状 35"/>
            <p:cNvCxnSpPr/>
            <p:nvPr/>
          </p:nvCxnSpPr>
          <p:spPr>
            <a:xfrm flipV="1">
              <a:off x="6489001" y="3597214"/>
              <a:ext cx="1091747" cy="0"/>
            </a:xfrm>
            <a:prstGeom prst="bentConnector3">
              <a:avLst>
                <a:gd name="adj1" fmla="val 50000"/>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3" name="形状 35"/>
            <p:cNvCxnSpPr/>
            <p:nvPr/>
          </p:nvCxnSpPr>
          <p:spPr>
            <a:xfrm flipV="1">
              <a:off x="6438997" y="5960820"/>
              <a:ext cx="1092938" cy="0"/>
            </a:xfrm>
            <a:prstGeom prst="bentConnector3">
              <a:avLst>
                <a:gd name="adj1" fmla="val 50000"/>
              </a:avLst>
            </a:prstGeom>
            <a:ln w="57150">
              <a:tailEnd type="arrow"/>
            </a:ln>
          </p:spPr>
          <p:style>
            <a:lnRef idx="1">
              <a:schemeClr val="accent1"/>
            </a:lnRef>
            <a:fillRef idx="0">
              <a:schemeClr val="accent1"/>
            </a:fillRef>
            <a:effectRef idx="0">
              <a:schemeClr val="accent1"/>
            </a:effectRef>
            <a:fontRef idx="minor">
              <a:schemeClr val="tx1"/>
            </a:fontRef>
          </p:style>
        </p:cxnSp>
        <p:pic>
          <p:nvPicPr>
            <p:cNvPr id="24" name="Picture 12"/>
            <p:cNvPicPr>
              <a:picLocks noChangeAspect="1" noChangeArrowheads="1"/>
            </p:cNvPicPr>
            <p:nvPr/>
          </p:nvPicPr>
          <p:blipFill>
            <a:blip r:embed="rId6" cstate="print"/>
            <a:srcRect/>
            <a:stretch>
              <a:fillRect/>
            </a:stretch>
          </p:blipFill>
          <p:spPr bwMode="auto">
            <a:xfrm>
              <a:off x="7550579" y="5669249"/>
              <a:ext cx="612775" cy="500063"/>
            </a:xfrm>
            <a:prstGeom prst="roundRect">
              <a:avLst>
                <a:gd name="adj" fmla="val 8594"/>
              </a:avLst>
            </a:prstGeom>
            <a:solidFill>
              <a:srgbClr val="FFFFFF">
                <a:shade val="85000"/>
              </a:srgbClr>
            </a:solidFill>
            <a:ln>
              <a:solidFill>
                <a:schemeClr val="tx1"/>
              </a:solidFill>
            </a:ln>
            <a:effectLst>
              <a:reflection blurRad="12700" stA="38000" endPos="28000" dist="5000" dir="5400000" sy="-100000" algn="bl" rotWithShape="0"/>
            </a:effectLst>
          </p:spPr>
        </p:pic>
        <p:pic>
          <p:nvPicPr>
            <p:cNvPr id="25" name="Picture 5" descr="C:\Users\Coremail\Videos\logo_cm.png"/>
            <p:cNvPicPr>
              <a:picLocks noChangeAspect="1" noChangeArrowheads="1"/>
            </p:cNvPicPr>
            <p:nvPr/>
          </p:nvPicPr>
          <p:blipFill>
            <a:blip r:embed="rId7" cstate="print"/>
            <a:srcRect/>
            <a:stretch>
              <a:fillRect/>
            </a:stretch>
          </p:blipFill>
          <p:spPr bwMode="auto">
            <a:xfrm>
              <a:off x="2368550" y="5487988"/>
              <a:ext cx="1531938" cy="219075"/>
            </a:xfrm>
            <a:prstGeom prst="rect">
              <a:avLst/>
            </a:prstGeom>
            <a:noFill/>
            <a:ln w="9525">
              <a:noFill/>
              <a:miter lim="800000"/>
              <a:headEnd/>
              <a:tailEnd/>
            </a:ln>
          </p:spPr>
        </p:pic>
        <p:sp>
          <p:nvSpPr>
            <p:cNvPr id="26" name="矩形 46"/>
            <p:cNvSpPr>
              <a:spLocks noChangeArrowheads="1"/>
            </p:cNvSpPr>
            <p:nvPr/>
          </p:nvSpPr>
          <p:spPr bwMode="auto">
            <a:xfrm>
              <a:off x="4400219" y="4600869"/>
              <a:ext cx="1151557" cy="276999"/>
            </a:xfrm>
            <a:prstGeom prst="rect">
              <a:avLst/>
            </a:prstGeom>
            <a:noFill/>
            <a:ln w="9525">
              <a:noFill/>
              <a:miter lim="800000"/>
              <a:headEnd/>
              <a:tailEnd/>
            </a:ln>
          </p:spPr>
          <p:txBody>
            <a:bodyPr>
              <a:spAutoFit/>
            </a:bodyPr>
            <a:lstStyle/>
            <a:p>
              <a:pPr algn="ctr">
                <a:buFont typeface="Arial" pitchFamily="34" charset="0"/>
                <a:buNone/>
              </a:pPr>
              <a:r>
                <a:rPr lang="en-US" altLang="zh-CN" sz="1200" b="1" dirty="0">
                  <a:latin typeface="Calibri" pitchFamily="34" charset="0"/>
                </a:rPr>
                <a:t>Receiver support EAI?</a:t>
              </a:r>
              <a:endParaRPr lang="zh-CN" altLang="en-US" sz="1200" b="1" dirty="0">
                <a:latin typeface="Calibri" pitchFamily="34" charset="0"/>
              </a:endParaRPr>
            </a:p>
          </p:txBody>
        </p:sp>
        <p:sp>
          <p:nvSpPr>
            <p:cNvPr id="27" name="矩形 41"/>
            <p:cNvSpPr>
              <a:spLocks noChangeArrowheads="1"/>
            </p:cNvSpPr>
            <p:nvPr/>
          </p:nvSpPr>
          <p:spPr bwMode="auto">
            <a:xfrm>
              <a:off x="7380288" y="5127625"/>
              <a:ext cx="778675" cy="461665"/>
            </a:xfrm>
            <a:prstGeom prst="rect">
              <a:avLst/>
            </a:prstGeom>
            <a:noFill/>
            <a:ln w="9525">
              <a:noFill/>
              <a:miter lim="800000"/>
              <a:headEnd/>
              <a:tailEnd/>
            </a:ln>
          </p:spPr>
          <p:txBody>
            <a:bodyPr wrap="none">
              <a:spAutoFit/>
            </a:bodyPr>
            <a:lstStyle/>
            <a:p>
              <a:pPr algn="ctr">
                <a:buFont typeface="Arial" pitchFamily="34" charset="0"/>
                <a:buNone/>
              </a:pPr>
              <a:r>
                <a:rPr lang="en-US" altLang="zh-CN" sz="1200" b="1">
                  <a:latin typeface="Calibri" pitchFamily="34" charset="0"/>
                </a:rPr>
                <a:t>Send mail by </a:t>
              </a:r>
            </a:p>
            <a:p>
              <a:pPr algn="ctr">
                <a:buFont typeface="Arial" pitchFamily="34" charset="0"/>
                <a:buNone/>
              </a:pPr>
              <a:r>
                <a:rPr lang="en-US" altLang="zh-CN" sz="1200" b="1">
                  <a:latin typeface="Calibri" pitchFamily="34" charset="0"/>
                </a:rPr>
                <a:t>RFC2821</a:t>
              </a:r>
            </a:p>
          </p:txBody>
        </p:sp>
      </p:grpSp>
      <p:pic>
        <p:nvPicPr>
          <p:cNvPr id="28" name="图片 2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096486" y="808255"/>
            <a:ext cx="6524200" cy="3357842"/>
          </a:xfrm>
          <a:prstGeom prst="rect">
            <a:avLst/>
          </a:prstGeom>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pPr lvl="0"/>
            <a:r>
              <a:rPr lang="en-US" dirty="0" smtClean="0"/>
              <a:t>The Challenges met by </a:t>
            </a:r>
            <a:r>
              <a:rPr lang="en-US" dirty="0" err="1" smtClean="0"/>
              <a:t>Coremail</a:t>
            </a:r>
            <a:r>
              <a:rPr lang="en-US" dirty="0" smtClean="0"/>
              <a:t> </a:t>
            </a:r>
            <a:endParaRPr lang="en-US" dirty="0"/>
          </a:p>
        </p:txBody>
      </p:sp>
      <p:grpSp>
        <p:nvGrpSpPr>
          <p:cNvPr id="7" name="组 20"/>
          <p:cNvGrpSpPr/>
          <p:nvPr/>
        </p:nvGrpSpPr>
        <p:grpSpPr>
          <a:xfrm>
            <a:off x="832047" y="1123282"/>
            <a:ext cx="9471291" cy="2745460"/>
            <a:chOff x="947621" y="949857"/>
            <a:chExt cx="6926379" cy="2007762"/>
          </a:xfrm>
        </p:grpSpPr>
        <p:pic>
          <p:nvPicPr>
            <p:cNvPr id="9" name="图片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7621" y="949857"/>
              <a:ext cx="6926379" cy="2007762"/>
            </a:xfrm>
            <a:prstGeom prst="rect">
              <a:avLst/>
            </a:prstGeom>
          </p:spPr>
        </p:pic>
        <p:sp>
          <p:nvSpPr>
            <p:cNvPr id="11" name="矩形 25"/>
            <p:cNvSpPr>
              <a:spLocks noChangeArrowheads="1"/>
            </p:cNvSpPr>
            <p:nvPr/>
          </p:nvSpPr>
          <p:spPr bwMode="auto">
            <a:xfrm>
              <a:off x="3079749" y="1940752"/>
              <a:ext cx="4203878" cy="382632"/>
            </a:xfrm>
            <a:prstGeom prst="rect">
              <a:avLst/>
            </a:prstGeom>
          </p:spPr>
          <p:txBody>
            <a:bodyPr wrap="square">
              <a:spAutoFit/>
            </a:bodyPr>
            <a:lstStyle/>
            <a:p>
              <a:r>
                <a:rPr lang="en-US" altLang="zh-CN" sz="2800" b="1" dirty="0" smtClean="0">
                  <a:solidFill>
                    <a:schemeClr val="bg1"/>
                  </a:solidFill>
                  <a:latin typeface="微软雅黑" pitchFamily="34" charset="-122"/>
                  <a:ea typeface="微软雅黑" pitchFamily="34" charset="-122"/>
                </a:rPr>
                <a:t>No Client supporting EAI   </a:t>
              </a:r>
              <a:endParaRPr lang="en-US" altLang="zh-CN" sz="2800" b="1" dirty="0">
                <a:solidFill>
                  <a:schemeClr val="bg1"/>
                </a:solidFill>
                <a:latin typeface="微软雅黑" pitchFamily="34" charset="-122"/>
                <a:ea typeface="微软雅黑" pitchFamily="34" charset="-122"/>
              </a:endParaRPr>
            </a:p>
          </p:txBody>
        </p:sp>
      </p:grpSp>
      <p:grpSp>
        <p:nvGrpSpPr>
          <p:cNvPr id="14" name="组 21"/>
          <p:cNvGrpSpPr/>
          <p:nvPr/>
        </p:nvGrpSpPr>
        <p:grpSpPr>
          <a:xfrm>
            <a:off x="1507915" y="2860713"/>
            <a:ext cx="9447284" cy="2738501"/>
            <a:chOff x="1477373" y="2261626"/>
            <a:chExt cx="6908823" cy="2002673"/>
          </a:xfrm>
        </p:grpSpPr>
        <p:pic>
          <p:nvPicPr>
            <p:cNvPr id="16" name="图片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7373" y="2261626"/>
              <a:ext cx="6908823" cy="2002673"/>
            </a:xfrm>
            <a:prstGeom prst="rect">
              <a:avLst/>
            </a:prstGeom>
          </p:spPr>
        </p:pic>
        <p:sp>
          <p:nvSpPr>
            <p:cNvPr id="17" name="矩形 27"/>
            <p:cNvSpPr>
              <a:spLocks noChangeArrowheads="1"/>
            </p:cNvSpPr>
            <p:nvPr/>
          </p:nvSpPr>
          <p:spPr bwMode="auto">
            <a:xfrm>
              <a:off x="3526227" y="3250659"/>
              <a:ext cx="4281488" cy="382632"/>
            </a:xfrm>
            <a:prstGeom prst="rect">
              <a:avLst/>
            </a:prstGeom>
            <a:noFill/>
            <a:ln w="9525">
              <a:noFill/>
              <a:miter lim="800000"/>
              <a:headEnd/>
              <a:tailEnd/>
            </a:ln>
          </p:spPr>
          <p:txBody>
            <a:bodyPr wrap="square">
              <a:spAutoFit/>
            </a:bodyPr>
            <a:lstStyle/>
            <a:p>
              <a:r>
                <a:rPr lang="en-US" altLang="zh-CN" sz="2800" b="1" dirty="0" smtClean="0">
                  <a:solidFill>
                    <a:schemeClr val="bg1"/>
                  </a:solidFill>
                  <a:latin typeface="微软雅黑" pitchFamily="34" charset="-122"/>
                  <a:ea typeface="微软雅黑" pitchFamily="34" charset="-122"/>
                </a:rPr>
                <a:t>NO EAI  Register Platform</a:t>
              </a:r>
            </a:p>
          </p:txBody>
        </p:sp>
      </p:grpSp>
      <p:sp>
        <p:nvSpPr>
          <p:cNvPr id="12" name="矩形 4"/>
          <p:cNvSpPr>
            <a:spLocks noChangeArrowheads="1"/>
          </p:cNvSpPr>
          <p:nvPr/>
        </p:nvSpPr>
        <p:spPr bwMode="auto">
          <a:xfrm>
            <a:off x="3705010" y="1303092"/>
            <a:ext cx="6096000" cy="499624"/>
          </a:xfrm>
          <a:prstGeom prst="rect">
            <a:avLst/>
          </a:prstGeom>
          <a:noFill/>
          <a:ln w="9525">
            <a:noFill/>
            <a:miter lim="800000"/>
            <a:headEnd/>
            <a:tailEnd/>
          </a:ln>
        </p:spPr>
        <p:txBody>
          <a:bodyPr>
            <a:spAutoFit/>
          </a:bodyPr>
          <a:lstStyle/>
          <a:p>
            <a:pPr>
              <a:lnSpc>
                <a:spcPct val="150000"/>
              </a:lnSpc>
              <a:spcBef>
                <a:spcPts val="600"/>
              </a:spcBef>
              <a:buFont typeface="Arial" pitchFamily="34" charset="0"/>
              <a:buNone/>
            </a:pPr>
            <a:r>
              <a:rPr lang="en-US" altLang="zh-CN" sz="1500" dirty="0">
                <a:latin typeface="微软雅黑" pitchFamily="34" charset="-122"/>
                <a:ea typeface="微软雅黑" pitchFamily="34" charset="-122"/>
              </a:rPr>
              <a:t> </a:t>
            </a:r>
            <a:r>
              <a:rPr lang="en-US" altLang="zh-CN" sz="2000" dirty="0" err="1">
                <a:latin typeface="微软雅黑" pitchFamily="34" charset="-122"/>
                <a:ea typeface="微软雅黑" pitchFamily="34" charset="-122"/>
              </a:rPr>
              <a:t>Coremail</a:t>
            </a:r>
            <a:r>
              <a:rPr lang="en-US" altLang="zh-CN" sz="2000" dirty="0">
                <a:latin typeface="微软雅黑" pitchFamily="34" charset="-122"/>
                <a:ea typeface="微软雅黑" pitchFamily="34" charset="-122"/>
              </a:rPr>
              <a:t> </a:t>
            </a:r>
            <a:r>
              <a:rPr lang="en-US" altLang="zh-CN" sz="2000" dirty="0" smtClean="0">
                <a:latin typeface="微软雅黑" pitchFamily="34" charset="-122"/>
                <a:ea typeface="微软雅黑" pitchFamily="34" charset="-122"/>
              </a:rPr>
              <a:t>had EAI  in 2012, but met challenges:   </a:t>
            </a:r>
            <a:endParaRPr lang="en-US" altLang="zh-CN" sz="2000" dirty="0">
              <a:latin typeface="微软雅黑" pitchFamily="34" charset="-122"/>
              <a:ea typeface="微软雅黑" pitchFamily="34" charset="-122"/>
            </a:endParaRPr>
          </a:p>
        </p:txBody>
      </p:sp>
      <p:pic>
        <p:nvPicPr>
          <p:cNvPr id="15" name="Picture 2" descr="C:\Users\Administrator.PC-20120130QJWI\Desktop\0327\Jpeg for PPT\CTG PPT_260314_DESIGNB-13.jpg"/>
          <p:cNvPicPr>
            <a:picLocks noChangeAspect="1" noChangeArrowheads="1"/>
          </p:cNvPicPr>
          <p:nvPr/>
        </p:nvPicPr>
        <p:blipFill>
          <a:blip r:embed="rId5"/>
          <a:srcRect l="6686" t="57352" r="89584" b="39186"/>
          <a:stretch>
            <a:fillRect/>
          </a:stretch>
        </p:blipFill>
        <p:spPr bwMode="auto">
          <a:xfrm>
            <a:off x="3177999" y="1443047"/>
            <a:ext cx="670675" cy="452813"/>
          </a:xfrm>
          <a:prstGeom prst="rect">
            <a:avLst/>
          </a:prstGeom>
          <a:noFill/>
          <a:ln w="9525">
            <a:noFill/>
            <a:miter lim="800000"/>
            <a:headEnd/>
            <a:tailEnd/>
          </a:ln>
        </p:spPr>
      </p:pic>
    </p:spTree>
  </p:cSld>
  <p:clrMapOvr>
    <a:masterClrMapping/>
  </p:clrMapOvr>
  <p:transition xmlns:p14="http://schemas.microsoft.com/office/powerpoint/2010/main">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pPr lvl="0"/>
            <a:r>
              <a:rPr lang="en-US" altLang="zh-CN" dirty="0" err="1" smtClean="0"/>
              <a:t>Coremail’s</a:t>
            </a:r>
            <a:r>
              <a:rPr lang="en-US" altLang="zh-CN" dirty="0" smtClean="0"/>
              <a:t> EAI Progress--clients</a:t>
            </a:r>
            <a:endParaRPr lang="en-US" dirty="0"/>
          </a:p>
        </p:txBody>
      </p:sp>
      <p:sp>
        <p:nvSpPr>
          <p:cNvPr id="11" name="矩形 25"/>
          <p:cNvSpPr>
            <a:spLocks noChangeArrowheads="1"/>
          </p:cNvSpPr>
          <p:nvPr/>
        </p:nvSpPr>
        <p:spPr bwMode="auto">
          <a:xfrm>
            <a:off x="4768558" y="1984199"/>
            <a:ext cx="4777321" cy="638311"/>
          </a:xfrm>
          <a:prstGeom prst="rect">
            <a:avLst/>
          </a:prstGeom>
        </p:spPr>
        <p:txBody>
          <a:bodyPr wrap="square">
            <a:spAutoFit/>
          </a:bodyPr>
          <a:lstStyle/>
          <a:p>
            <a:r>
              <a:rPr lang="en-US" altLang="zh-CN" sz="2000" b="1" dirty="0" smtClean="0">
                <a:solidFill>
                  <a:schemeClr val="bg1"/>
                </a:solidFill>
                <a:latin typeface="微软雅黑" pitchFamily="34" charset="-122"/>
                <a:ea typeface="微软雅黑" pitchFamily="34" charset="-122"/>
              </a:rPr>
              <a:t>Release EAI  Register Platform</a:t>
            </a:r>
          </a:p>
          <a:p>
            <a:r>
              <a:rPr lang="en-US" altLang="zh-CN" sz="1050" b="1" dirty="0" smtClean="0">
                <a:solidFill>
                  <a:schemeClr val="bg1"/>
                </a:solidFill>
                <a:latin typeface="微软雅黑" pitchFamily="34" charset="-122"/>
                <a:ea typeface="微软雅黑" pitchFamily="34" charset="-122"/>
              </a:rPr>
              <a:t> </a:t>
            </a:r>
            <a:endParaRPr lang="en-US" altLang="zh-CN" sz="1050" b="1" dirty="0">
              <a:solidFill>
                <a:schemeClr val="bg1"/>
              </a:solidFill>
              <a:latin typeface="微软雅黑" pitchFamily="34" charset="-122"/>
              <a:ea typeface="微软雅黑" pitchFamily="34" charset="-122"/>
            </a:endParaRPr>
          </a:p>
        </p:txBody>
      </p:sp>
      <p:grpSp>
        <p:nvGrpSpPr>
          <p:cNvPr id="4" name="组 23"/>
          <p:cNvGrpSpPr/>
          <p:nvPr/>
        </p:nvGrpSpPr>
        <p:grpSpPr>
          <a:xfrm>
            <a:off x="2693367" y="3204808"/>
            <a:ext cx="8243909" cy="848424"/>
            <a:chOff x="917861" y="3077720"/>
            <a:chExt cx="6878324" cy="707886"/>
          </a:xfrm>
        </p:grpSpPr>
        <p:sp>
          <p:nvSpPr>
            <p:cNvPr id="17" name="矩形 27"/>
            <p:cNvSpPr>
              <a:spLocks noChangeArrowheads="1"/>
            </p:cNvSpPr>
            <p:nvPr/>
          </p:nvSpPr>
          <p:spPr bwMode="auto">
            <a:xfrm>
              <a:off x="3514697" y="3077720"/>
              <a:ext cx="4281488" cy="707886"/>
            </a:xfrm>
            <a:prstGeom prst="rect">
              <a:avLst/>
            </a:prstGeom>
            <a:noFill/>
            <a:ln w="9525">
              <a:noFill/>
              <a:miter lim="800000"/>
              <a:headEnd/>
              <a:tailEnd/>
            </a:ln>
          </p:spPr>
          <p:txBody>
            <a:bodyPr wrap="square">
              <a:spAutoFit/>
            </a:bodyPr>
            <a:lstStyle/>
            <a:p>
              <a:r>
                <a:rPr lang="en-US" altLang="zh-CN" sz="2000" b="1" dirty="0" smtClean="0">
                  <a:solidFill>
                    <a:schemeClr val="bg1"/>
                  </a:solidFill>
                  <a:latin typeface="微软雅黑" pitchFamily="34" charset="-122"/>
                  <a:ea typeface="微软雅黑" pitchFamily="34" charset="-122"/>
                </a:rPr>
                <a:t>Release </a:t>
              </a:r>
              <a:r>
                <a:rPr lang="en-US" altLang="zh-CN" sz="2000" b="1" dirty="0" err="1" smtClean="0">
                  <a:solidFill>
                    <a:schemeClr val="bg1"/>
                  </a:solidFill>
                  <a:latin typeface="微软雅黑" pitchFamily="34" charset="-122"/>
                  <a:ea typeface="微软雅黑" pitchFamily="34" charset="-122"/>
                </a:rPr>
                <a:t>Coremail</a:t>
              </a:r>
              <a:r>
                <a:rPr lang="en-US" altLang="zh-CN" sz="2000" b="1" dirty="0" smtClean="0">
                  <a:solidFill>
                    <a:schemeClr val="bg1"/>
                  </a:solidFill>
                  <a:latin typeface="微软雅黑" pitchFamily="34" charset="-122"/>
                  <a:ea typeface="微软雅黑" pitchFamily="34" charset="-122"/>
                </a:rPr>
                <a:t> Flash Mail/APP/</a:t>
              </a:r>
              <a:r>
                <a:rPr lang="en-US" altLang="zh-CN" sz="2000" b="1" dirty="0" err="1" smtClean="0">
                  <a:solidFill>
                    <a:schemeClr val="bg1"/>
                  </a:solidFill>
                  <a:latin typeface="微软雅黑" pitchFamily="34" charset="-122"/>
                  <a:ea typeface="微软雅黑" pitchFamily="34" charset="-122"/>
                </a:rPr>
                <a:t>Lunkr</a:t>
              </a:r>
              <a:r>
                <a:rPr lang="en-US" altLang="zh-CN" sz="2000" b="1" dirty="0" smtClean="0">
                  <a:solidFill>
                    <a:schemeClr val="bg1"/>
                  </a:solidFill>
                  <a:latin typeface="微软雅黑" pitchFamily="34" charset="-122"/>
                  <a:ea typeface="微软雅黑" pitchFamily="34" charset="-122"/>
                </a:rPr>
                <a:t> supporting EAI</a:t>
              </a:r>
            </a:p>
          </p:txBody>
        </p:sp>
        <p:sp>
          <p:nvSpPr>
            <p:cNvPr id="15" name="AutoShape 15"/>
            <p:cNvSpPr>
              <a:spLocks noChangeArrowheads="1"/>
            </p:cNvSpPr>
            <p:nvPr/>
          </p:nvSpPr>
          <p:spPr bwMode="auto">
            <a:xfrm>
              <a:off x="917861" y="3222134"/>
              <a:ext cx="1630545" cy="377553"/>
            </a:xfrm>
            <a:prstGeom prst="roundRect">
              <a:avLst>
                <a:gd name="adj" fmla="val 16667"/>
              </a:avLst>
            </a:prstGeom>
            <a:noFill/>
            <a:ln w="9525">
              <a:noFill/>
              <a:round/>
              <a:headEnd/>
              <a:tailEnd/>
            </a:ln>
            <a:effectLst>
              <a:outerShdw dist="17961" dir="2700000" algn="ctr" rotWithShape="0">
                <a:schemeClr val="bg2"/>
              </a:outerShdw>
            </a:effectLst>
          </p:spPr>
          <p:txBody>
            <a:bodyPr wrap="none" lIns="0" tIns="0" rIns="0" bIns="0" anchor="ctr">
              <a:spAutoFit/>
            </a:bodyPr>
            <a:lstStyle/>
            <a:p>
              <a:pPr>
                <a:lnSpc>
                  <a:spcPct val="90000"/>
                </a:lnSpc>
                <a:defRPr/>
              </a:pPr>
              <a:r>
                <a:rPr lang="en-US" altLang="zh-CN" sz="2800" b="1" dirty="0" smtClean="0">
                  <a:solidFill>
                    <a:srgbClr val="FF6600"/>
                  </a:solidFill>
                  <a:latin typeface="微软雅黑" pitchFamily="34" charset="-122"/>
                  <a:ea typeface="微软雅黑" pitchFamily="34" charset="-122"/>
                </a:rPr>
                <a:t>Flash Mail</a:t>
              </a:r>
            </a:p>
          </p:txBody>
        </p:sp>
      </p:grpSp>
      <p:grpSp>
        <p:nvGrpSpPr>
          <p:cNvPr id="6" name="组 24"/>
          <p:cNvGrpSpPr/>
          <p:nvPr/>
        </p:nvGrpSpPr>
        <p:grpSpPr>
          <a:xfrm>
            <a:off x="3853572" y="4591177"/>
            <a:ext cx="8171927" cy="848424"/>
            <a:chOff x="2043076" y="4460082"/>
            <a:chExt cx="6328371" cy="707886"/>
          </a:xfrm>
        </p:grpSpPr>
        <p:sp>
          <p:nvSpPr>
            <p:cNvPr id="22" name="矩形 16"/>
            <p:cNvSpPr>
              <a:spLocks noChangeArrowheads="1"/>
            </p:cNvSpPr>
            <p:nvPr/>
          </p:nvSpPr>
          <p:spPr bwMode="auto">
            <a:xfrm>
              <a:off x="4112520" y="4460082"/>
              <a:ext cx="4258927" cy="707886"/>
            </a:xfrm>
            <a:prstGeom prst="rect">
              <a:avLst/>
            </a:prstGeom>
            <a:noFill/>
            <a:ln w="9525">
              <a:noFill/>
              <a:miter lim="800000"/>
              <a:headEnd/>
              <a:tailEnd/>
            </a:ln>
          </p:spPr>
          <p:txBody>
            <a:bodyPr wrap="square">
              <a:spAutoFit/>
            </a:bodyPr>
            <a:lstStyle/>
            <a:p>
              <a:r>
                <a:rPr lang="en-US" altLang="zh-CN" sz="2000" b="1" dirty="0" smtClean="0">
                  <a:solidFill>
                    <a:schemeClr val="bg1"/>
                  </a:solidFill>
                  <a:latin typeface="微软雅黑" pitchFamily="34" charset="-122"/>
                  <a:ea typeface="微软雅黑" pitchFamily="34" charset="-122"/>
                </a:rPr>
                <a:t>Upgrade the email clouding service platform to support EAI</a:t>
              </a:r>
            </a:p>
          </p:txBody>
        </p:sp>
        <p:sp>
          <p:nvSpPr>
            <p:cNvPr id="20" name="AutoShape 14"/>
            <p:cNvSpPr>
              <a:spLocks noChangeArrowheads="1"/>
            </p:cNvSpPr>
            <p:nvPr/>
          </p:nvSpPr>
          <p:spPr bwMode="auto">
            <a:xfrm>
              <a:off x="2043076" y="4612939"/>
              <a:ext cx="873044" cy="377553"/>
            </a:xfrm>
            <a:prstGeom prst="roundRect">
              <a:avLst>
                <a:gd name="adj" fmla="val 16667"/>
              </a:avLst>
            </a:prstGeom>
            <a:noFill/>
            <a:ln w="9525">
              <a:noFill/>
              <a:round/>
              <a:headEnd/>
              <a:tailEnd/>
            </a:ln>
            <a:effectLst>
              <a:outerShdw dist="17961" dir="2700000" algn="ctr" rotWithShape="0">
                <a:schemeClr val="bg2"/>
              </a:outerShdw>
            </a:effectLst>
          </p:spPr>
          <p:txBody>
            <a:bodyPr wrap="none" lIns="0" tIns="0" rIns="0" bIns="0" anchor="ctr">
              <a:spAutoFit/>
            </a:bodyPr>
            <a:lstStyle/>
            <a:p>
              <a:pPr>
                <a:lnSpc>
                  <a:spcPct val="90000"/>
                </a:lnSpc>
                <a:defRPr/>
              </a:pPr>
              <a:r>
                <a:rPr lang="en-US" altLang="zh-CN" sz="2800" b="1" dirty="0" err="1" smtClean="0">
                  <a:solidFill>
                    <a:srgbClr val="1B3797"/>
                  </a:solidFill>
                  <a:latin typeface="微软雅黑" pitchFamily="34" charset="-122"/>
                  <a:ea typeface="微软雅黑" pitchFamily="34" charset="-122"/>
                </a:rPr>
                <a:t>Lunkr</a:t>
              </a:r>
              <a:endParaRPr lang="en-US" altLang="zh-CN" sz="2800" b="1" dirty="0" smtClean="0">
                <a:solidFill>
                  <a:srgbClr val="1B3797"/>
                </a:solidFill>
                <a:latin typeface="微软雅黑" pitchFamily="34" charset="-122"/>
                <a:ea typeface="微软雅黑" pitchFamily="34" charset="-122"/>
              </a:endParaRPr>
            </a:p>
          </p:txBody>
        </p:sp>
      </p:grpSp>
      <p:pic>
        <p:nvPicPr>
          <p:cNvPr id="24" name="图片 23" descr="Coremail_App.png"/>
          <p:cNvPicPr>
            <a:picLocks noChangeAspect="1"/>
          </p:cNvPicPr>
          <p:nvPr/>
        </p:nvPicPr>
        <p:blipFill>
          <a:blip r:embed="rId3" cstate="print"/>
          <a:stretch>
            <a:fillRect/>
          </a:stretch>
        </p:blipFill>
        <p:spPr>
          <a:xfrm>
            <a:off x="5013456" y="1779217"/>
            <a:ext cx="835572" cy="835572"/>
          </a:xfrm>
          <a:prstGeom prst="rect">
            <a:avLst/>
          </a:prstGeom>
        </p:spPr>
      </p:pic>
      <p:grpSp>
        <p:nvGrpSpPr>
          <p:cNvPr id="19" name="组 30"/>
          <p:cNvGrpSpPr/>
          <p:nvPr/>
        </p:nvGrpSpPr>
        <p:grpSpPr>
          <a:xfrm>
            <a:off x="4991684" y="731756"/>
            <a:ext cx="4593763" cy="6127832"/>
            <a:chOff x="2676511" y="1005926"/>
            <a:chExt cx="3930226" cy="5242711"/>
          </a:xfrm>
        </p:grpSpPr>
        <p:pic>
          <p:nvPicPr>
            <p:cNvPr id="23" name="图片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76511" y="1005926"/>
              <a:ext cx="3930226" cy="5242711"/>
            </a:xfrm>
            <a:prstGeom prst="rect">
              <a:avLst/>
            </a:prstGeom>
          </p:spPr>
        </p:pic>
        <p:sp>
          <p:nvSpPr>
            <p:cNvPr id="25" name="矩形 24"/>
            <p:cNvSpPr/>
            <p:nvPr/>
          </p:nvSpPr>
          <p:spPr>
            <a:xfrm>
              <a:off x="4373936" y="3143974"/>
              <a:ext cx="707828" cy="472117"/>
            </a:xfrm>
            <a:prstGeom prst="rect">
              <a:avLst/>
            </a:prstGeom>
          </p:spPr>
          <p:txBody>
            <a:bodyPr wrap="none">
              <a:spAutoFit/>
            </a:bodyPr>
            <a:lstStyle/>
            <a:p>
              <a:r>
                <a:rPr lang="en-US" altLang="zh-CN" sz="2800" b="1" dirty="0" smtClean="0">
                  <a:latin typeface="微软雅黑" pitchFamily="34" charset="-122"/>
                  <a:ea typeface="微软雅黑" pitchFamily="34" charset="-122"/>
                </a:rPr>
                <a:t>EAI</a:t>
              </a:r>
              <a:endParaRPr lang="zh-CN" altLang="en-US" sz="2800" dirty="0"/>
            </a:p>
          </p:txBody>
        </p:sp>
        <p:sp>
          <p:nvSpPr>
            <p:cNvPr id="26" name="矩形 25"/>
            <p:cNvSpPr/>
            <p:nvPr/>
          </p:nvSpPr>
          <p:spPr>
            <a:xfrm>
              <a:off x="3405567" y="3053546"/>
              <a:ext cx="1336417" cy="602392"/>
            </a:xfrm>
            <a:prstGeom prst="rect">
              <a:avLst/>
            </a:prstGeom>
          </p:spPr>
          <p:txBody>
            <a:bodyPr wrap="square">
              <a:spAutoFit/>
            </a:bodyPr>
            <a:lstStyle/>
            <a:p>
              <a:pPr>
                <a:lnSpc>
                  <a:spcPct val="150000"/>
                </a:lnSpc>
              </a:pPr>
              <a:r>
                <a:rPr lang="en-US" altLang="zh-CN" sz="1200" b="1" dirty="0">
                  <a:solidFill>
                    <a:schemeClr val="bg1"/>
                  </a:solidFill>
                  <a:latin typeface="微软雅黑" pitchFamily="34" charset="-122"/>
                  <a:ea typeface="微软雅黑" pitchFamily="34" charset="-122"/>
                </a:rPr>
                <a:t>Current </a:t>
              </a:r>
              <a:endParaRPr lang="en-US" altLang="zh-CN" sz="1200" b="1" dirty="0" smtClean="0">
                <a:solidFill>
                  <a:schemeClr val="bg1"/>
                </a:solidFill>
                <a:latin typeface="微软雅黑" pitchFamily="34" charset="-122"/>
                <a:ea typeface="微软雅黑" pitchFamily="34" charset="-122"/>
              </a:endParaRPr>
            </a:p>
            <a:p>
              <a:pPr>
                <a:lnSpc>
                  <a:spcPct val="150000"/>
                </a:lnSpc>
              </a:pPr>
              <a:r>
                <a:rPr lang="en-US" altLang="zh-CN" sz="1200" b="1" dirty="0" smtClean="0">
                  <a:solidFill>
                    <a:schemeClr val="bg1"/>
                  </a:solidFill>
                  <a:latin typeface="微软雅黑" pitchFamily="34" charset="-122"/>
                  <a:ea typeface="微软雅黑" pitchFamily="34" charset="-122"/>
                </a:rPr>
                <a:t>Clients</a:t>
              </a:r>
              <a:endParaRPr lang="en-US" altLang="zh-CN" sz="1200" b="1" dirty="0">
                <a:solidFill>
                  <a:schemeClr val="bg1"/>
                </a:solidFill>
                <a:latin typeface="微软雅黑" pitchFamily="34" charset="-122"/>
                <a:ea typeface="微软雅黑" pitchFamily="34" charset="-122"/>
              </a:endParaRPr>
            </a:p>
          </p:txBody>
        </p:sp>
        <p:sp>
          <p:nvSpPr>
            <p:cNvPr id="27" name="矩形 26"/>
            <p:cNvSpPr/>
            <p:nvPr/>
          </p:nvSpPr>
          <p:spPr>
            <a:xfrm>
              <a:off x="5133087" y="3067257"/>
              <a:ext cx="850272" cy="830142"/>
            </a:xfrm>
            <a:prstGeom prst="rect">
              <a:avLst/>
            </a:prstGeom>
          </p:spPr>
          <p:txBody>
            <a:bodyPr wrap="square">
              <a:spAutoFit/>
            </a:bodyPr>
            <a:lstStyle/>
            <a:p>
              <a:pPr>
                <a:lnSpc>
                  <a:spcPct val="150000"/>
                </a:lnSpc>
              </a:pPr>
              <a:r>
                <a:rPr lang="en-US" altLang="zh-CN" sz="1200" b="1" dirty="0" smtClean="0">
                  <a:solidFill>
                    <a:srgbClr val="FFFFFF"/>
                  </a:solidFill>
                  <a:latin typeface="微软雅黑" pitchFamily="34" charset="-122"/>
                  <a:ea typeface="微软雅黑" pitchFamily="34" charset="-122"/>
                </a:rPr>
                <a:t>Operating systems</a:t>
              </a:r>
              <a:endParaRPr lang="en-US" altLang="zh-CN" sz="1200" b="1" dirty="0">
                <a:solidFill>
                  <a:srgbClr val="FFFFFF"/>
                </a:solidFill>
                <a:latin typeface="微软雅黑" pitchFamily="34" charset="-122"/>
                <a:ea typeface="微软雅黑" pitchFamily="34" charset="-122"/>
              </a:endParaRPr>
            </a:p>
          </p:txBody>
        </p:sp>
      </p:grpSp>
      <p:sp>
        <p:nvSpPr>
          <p:cNvPr id="36" name="Rectangle 97"/>
          <p:cNvSpPr>
            <a:spLocks noChangeArrowheads="1"/>
          </p:cNvSpPr>
          <p:nvPr/>
        </p:nvSpPr>
        <p:spPr bwMode="gray">
          <a:xfrm>
            <a:off x="3438495" y="1918706"/>
            <a:ext cx="1537991"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Arial" pitchFamily="34" charset="0"/>
                <a:ea typeface="宋体" pitchFamily="2" charset="-122"/>
              </a:defRPr>
            </a:lvl9pPr>
          </a:lstStyle>
          <a:p>
            <a:pPr lvl="0" algn="ctr" eaLnBrk="1" hangingPunct="1">
              <a:lnSpc>
                <a:spcPct val="90000"/>
              </a:lnSpc>
              <a:defRPr/>
            </a:pPr>
            <a:r>
              <a:rPr lang="en-US" altLang="ko-KR" sz="2800" b="1" dirty="0" smtClean="0">
                <a:solidFill>
                  <a:srgbClr val="1B3797"/>
                </a:solidFill>
                <a:latin typeface="微软雅黑" pitchFamily="34" charset="-122"/>
                <a:ea typeface="微软雅黑" pitchFamily="34" charset="-122"/>
              </a:rPr>
              <a:t>App</a:t>
            </a:r>
          </a:p>
        </p:txBody>
      </p:sp>
      <p:grpSp>
        <p:nvGrpSpPr>
          <p:cNvPr id="38" name="组 2"/>
          <p:cNvGrpSpPr/>
          <p:nvPr/>
        </p:nvGrpSpPr>
        <p:grpSpPr>
          <a:xfrm>
            <a:off x="8501253" y="1510960"/>
            <a:ext cx="2489063" cy="3688593"/>
            <a:chOff x="5625850" y="1434206"/>
            <a:chExt cx="2570960" cy="3809961"/>
          </a:xfrm>
        </p:grpSpPr>
        <p:grpSp>
          <p:nvGrpSpPr>
            <p:cNvPr id="39" name="组 34"/>
            <p:cNvGrpSpPr/>
            <p:nvPr/>
          </p:nvGrpSpPr>
          <p:grpSpPr>
            <a:xfrm>
              <a:off x="5861304" y="4395594"/>
              <a:ext cx="2155893" cy="848573"/>
              <a:chOff x="5765556" y="4395594"/>
              <a:chExt cx="2155893" cy="848573"/>
            </a:xfrm>
          </p:grpSpPr>
          <p:sp>
            <p:nvSpPr>
              <p:cNvPr id="49" name="矩形 19"/>
              <p:cNvSpPr/>
              <p:nvPr/>
            </p:nvSpPr>
            <p:spPr>
              <a:xfrm>
                <a:off x="6536134" y="4539215"/>
                <a:ext cx="1385315" cy="400111"/>
              </a:xfrm>
              <a:prstGeom prst="rect">
                <a:avLst/>
              </a:prstGeom>
            </p:spPr>
            <p:txBody>
              <a:bodyPr wrap="none">
                <a:spAutoFit/>
              </a:bodyPr>
              <a:lstStyle/>
              <a:p>
                <a:r>
                  <a:rPr lang="en-US" altLang="zh-CN" sz="2000" b="1" dirty="0" smtClean="0">
                    <a:solidFill>
                      <a:srgbClr val="1B3797"/>
                    </a:solidFill>
                    <a:latin typeface="微软雅黑" pitchFamily="34" charset="-122"/>
                    <a:ea typeface="微软雅黑" pitchFamily="34" charset="-122"/>
                  </a:rPr>
                  <a:t>Windows</a:t>
                </a:r>
                <a:endParaRPr lang="zh-CN" altLang="en-US" sz="2000" dirty="0">
                  <a:solidFill>
                    <a:srgbClr val="1B3797"/>
                  </a:solidFill>
                </a:endParaRPr>
              </a:p>
            </p:txBody>
          </p:sp>
          <p:pic>
            <p:nvPicPr>
              <p:cNvPr id="50" name="图片 4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65556" y="4395594"/>
                <a:ext cx="848572" cy="848573"/>
              </a:xfrm>
              <a:prstGeom prst="rect">
                <a:avLst/>
              </a:prstGeom>
            </p:spPr>
          </p:pic>
        </p:grpSp>
        <p:grpSp>
          <p:nvGrpSpPr>
            <p:cNvPr id="41" name="组 37"/>
            <p:cNvGrpSpPr/>
            <p:nvPr/>
          </p:nvGrpSpPr>
          <p:grpSpPr>
            <a:xfrm>
              <a:off x="5625850" y="1434206"/>
              <a:ext cx="1332458" cy="848573"/>
              <a:chOff x="5530102" y="1434206"/>
              <a:chExt cx="1332458" cy="848573"/>
            </a:xfrm>
          </p:grpSpPr>
          <p:sp>
            <p:nvSpPr>
              <p:cNvPr id="45" name="矩形 44"/>
              <p:cNvSpPr/>
              <p:nvPr/>
            </p:nvSpPr>
            <p:spPr>
              <a:xfrm>
                <a:off x="6238671" y="1496001"/>
                <a:ext cx="623889" cy="400111"/>
              </a:xfrm>
              <a:prstGeom prst="rect">
                <a:avLst/>
              </a:prstGeom>
            </p:spPr>
            <p:txBody>
              <a:bodyPr wrap="none">
                <a:spAutoFit/>
              </a:bodyPr>
              <a:lstStyle/>
              <a:p>
                <a:r>
                  <a:rPr lang="en-US" altLang="zh-CN" sz="2000" b="1" dirty="0" err="1" smtClean="0">
                    <a:solidFill>
                      <a:srgbClr val="1B3797"/>
                    </a:solidFill>
                    <a:latin typeface="微软雅黑" pitchFamily="34" charset="-122"/>
                    <a:ea typeface="微软雅黑" pitchFamily="34" charset="-122"/>
                  </a:rPr>
                  <a:t>iOS</a:t>
                </a:r>
                <a:endParaRPr lang="zh-CN" altLang="en-US" sz="2000" b="1" dirty="0">
                  <a:solidFill>
                    <a:srgbClr val="1B3797"/>
                  </a:solidFill>
                  <a:latin typeface="微软雅黑" pitchFamily="34" charset="-122"/>
                  <a:ea typeface="微软雅黑" pitchFamily="34" charset="-122"/>
                </a:endParaRPr>
              </a:p>
            </p:txBody>
          </p:sp>
          <p:pic>
            <p:nvPicPr>
              <p:cNvPr id="46" name="图片 4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30102" y="1434206"/>
                <a:ext cx="848572" cy="848573"/>
              </a:xfrm>
              <a:prstGeom prst="rect">
                <a:avLst/>
              </a:prstGeom>
            </p:spPr>
          </p:pic>
        </p:grpSp>
        <p:grpSp>
          <p:nvGrpSpPr>
            <p:cNvPr id="42" name="组 36"/>
            <p:cNvGrpSpPr/>
            <p:nvPr/>
          </p:nvGrpSpPr>
          <p:grpSpPr>
            <a:xfrm>
              <a:off x="6277625" y="2973993"/>
              <a:ext cx="1919185" cy="848573"/>
              <a:chOff x="6181877" y="2973993"/>
              <a:chExt cx="1919185" cy="848573"/>
            </a:xfrm>
          </p:grpSpPr>
          <p:pic>
            <p:nvPicPr>
              <p:cNvPr id="43" name="图片 4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81877" y="2973993"/>
                <a:ext cx="848572" cy="848573"/>
              </a:xfrm>
              <a:prstGeom prst="rect">
                <a:avLst/>
              </a:prstGeom>
            </p:spPr>
          </p:pic>
          <p:sp>
            <p:nvSpPr>
              <p:cNvPr id="44" name="矩形 17"/>
              <p:cNvSpPr/>
              <p:nvPr/>
            </p:nvSpPr>
            <p:spPr>
              <a:xfrm>
                <a:off x="6866109" y="3016740"/>
                <a:ext cx="1234953" cy="400110"/>
              </a:xfrm>
              <a:prstGeom prst="rect">
                <a:avLst/>
              </a:prstGeom>
            </p:spPr>
            <p:txBody>
              <a:bodyPr wrap="none">
                <a:spAutoFit/>
              </a:bodyPr>
              <a:lstStyle/>
              <a:p>
                <a:r>
                  <a:rPr lang="en-US" altLang="zh-CN" sz="2000" b="1" dirty="0" smtClean="0">
                    <a:solidFill>
                      <a:srgbClr val="1B3797"/>
                    </a:solidFill>
                    <a:latin typeface="微软雅黑" pitchFamily="34" charset="-122"/>
                    <a:ea typeface="微软雅黑" pitchFamily="34" charset="-122"/>
                  </a:rPr>
                  <a:t>Android</a:t>
                </a:r>
                <a:endParaRPr lang="zh-CN" altLang="en-US" sz="2000" b="1" dirty="0">
                  <a:solidFill>
                    <a:srgbClr val="1B3797"/>
                  </a:solidFill>
                  <a:latin typeface="微软雅黑" pitchFamily="34" charset="-122"/>
                  <a:ea typeface="微软雅黑" pitchFamily="34" charset="-122"/>
                </a:endParaRPr>
              </a:p>
            </p:txBody>
          </p:sp>
        </p:grpSp>
      </p:grpSp>
      <p:pic>
        <p:nvPicPr>
          <p:cNvPr id="51" name="图片 50" descr="闪电邮.png"/>
          <p:cNvPicPr>
            <a:picLocks noChangeAspect="1"/>
          </p:cNvPicPr>
          <p:nvPr/>
        </p:nvPicPr>
        <p:blipFill>
          <a:blip r:embed="rId8" cstate="print"/>
          <a:stretch>
            <a:fillRect/>
          </a:stretch>
        </p:blipFill>
        <p:spPr>
          <a:xfrm>
            <a:off x="4613720" y="3156584"/>
            <a:ext cx="832094" cy="832094"/>
          </a:xfrm>
          <a:prstGeom prst="rect">
            <a:avLst/>
          </a:prstGeom>
        </p:spPr>
      </p:pic>
      <p:pic>
        <p:nvPicPr>
          <p:cNvPr id="52" name="图片 51" descr="Lunkr.png"/>
          <p:cNvPicPr>
            <a:picLocks noChangeAspect="1"/>
          </p:cNvPicPr>
          <p:nvPr/>
        </p:nvPicPr>
        <p:blipFill>
          <a:blip r:embed="rId9" cstate="print"/>
          <a:stretch>
            <a:fillRect/>
          </a:stretch>
        </p:blipFill>
        <p:spPr>
          <a:xfrm>
            <a:off x="5193061" y="4540479"/>
            <a:ext cx="882864" cy="882864"/>
          </a:xfrm>
          <a:prstGeom prst="rect">
            <a:avLst/>
          </a:prstGeom>
        </p:spPr>
      </p:pic>
      <p:pic>
        <p:nvPicPr>
          <p:cNvPr id="29" name="Picture 2" descr="C:\Users\D030215\Desktop\PPT\coresuite_mobile_ipad_google_nexus.png"/>
          <p:cNvPicPr>
            <a:picLocks noChangeAspect="1" noChangeArrowheads="1"/>
          </p:cNvPicPr>
          <p:nvPr/>
        </p:nvPicPr>
        <p:blipFill>
          <a:blip r:embed="rId10" cstate="print"/>
          <a:srcRect/>
          <a:stretch>
            <a:fillRect/>
          </a:stretch>
        </p:blipFill>
        <p:spPr bwMode="auto">
          <a:xfrm>
            <a:off x="635845" y="3924628"/>
            <a:ext cx="1613185" cy="1057519"/>
          </a:xfrm>
          <a:prstGeom prst="rect">
            <a:avLst/>
          </a:prstGeom>
          <a:noFill/>
          <a:ln w="9525">
            <a:noFill/>
            <a:miter lim="800000"/>
            <a:headEnd/>
            <a:tailEnd/>
          </a:ln>
        </p:spPr>
      </p:pic>
      <p:pic>
        <p:nvPicPr>
          <p:cNvPr id="30" name="Grafik 14" descr="Store.png"/>
          <p:cNvPicPr>
            <a:picLocks noChangeAspect="1"/>
          </p:cNvPicPr>
          <p:nvPr/>
        </p:nvPicPr>
        <p:blipFill>
          <a:blip r:embed="rId11" cstate="print"/>
          <a:stretch>
            <a:fillRect/>
          </a:stretch>
        </p:blipFill>
        <p:spPr bwMode="auto">
          <a:xfrm>
            <a:off x="587034" y="2066112"/>
            <a:ext cx="1884324" cy="1000356"/>
          </a:xfrm>
          <a:prstGeom prst="rect">
            <a:avLst/>
          </a:prstGeom>
          <a:effectLst>
            <a:outerShdw blurRad="50800" dist="38100" dir="2700000" algn="tl" rotWithShape="0">
              <a:prstClr val="black">
                <a:alpha val="40000"/>
              </a:prstClr>
            </a:outerShdw>
          </a:effectLst>
        </p:spPr>
      </p:pic>
      <p:sp>
        <p:nvSpPr>
          <p:cNvPr id="31" name="Isosceles Triangle 32"/>
          <p:cNvSpPr/>
          <p:nvPr/>
        </p:nvSpPr>
        <p:spPr bwMode="auto">
          <a:xfrm rot="10800000">
            <a:off x="549340" y="3554474"/>
            <a:ext cx="1957387" cy="221179"/>
          </a:xfrm>
          <a:prstGeom prst="triangle">
            <a:avLst>
              <a:gd name="adj" fmla="val 50425"/>
            </a:avLst>
          </a:prstGeom>
          <a:solidFill>
            <a:schemeClr val="accent2">
              <a:lumMod val="60000"/>
              <a:lumOff val="40000"/>
            </a:schemeClr>
          </a:solidFill>
          <a:ln w="9525" cap="flat" cmpd="sng" algn="ctr">
            <a:noFill/>
            <a:prstDash val="solid"/>
            <a:round/>
            <a:headEnd type="none" w="med" len="med"/>
            <a:tailEnd type="triangle" w="med" len="med"/>
          </a:ln>
          <a:effectLst/>
        </p:spPr>
        <p:txBody>
          <a:bodyPr wrap="none" lIns="107163" tIns="55725" rIns="107163" bIns="55725" anchor="ctr"/>
          <a:lstStyle/>
          <a:p>
            <a:pPr marL="291096" indent="-291096" algn="ctr">
              <a:buClr>
                <a:srgbClr val="F0AB00"/>
              </a:buClr>
              <a:buSzPct val="80000"/>
              <a:defRPr/>
            </a:pPr>
            <a:endParaRPr lang="en-US" dirty="0">
              <a:solidFill>
                <a:srgbClr val="000000"/>
              </a:solidFill>
            </a:endParaRPr>
          </a:p>
        </p:txBody>
      </p:sp>
      <p:sp>
        <p:nvSpPr>
          <p:cNvPr id="32" name="Isosceles Triangle 34"/>
          <p:cNvSpPr/>
          <p:nvPr/>
        </p:nvSpPr>
        <p:spPr bwMode="auto">
          <a:xfrm>
            <a:off x="551214" y="3279663"/>
            <a:ext cx="1957383" cy="237226"/>
          </a:xfrm>
          <a:prstGeom prst="triangle">
            <a:avLst>
              <a:gd name="adj" fmla="val 50425"/>
            </a:avLst>
          </a:prstGeom>
          <a:solidFill>
            <a:schemeClr val="accent2">
              <a:lumMod val="60000"/>
              <a:lumOff val="40000"/>
            </a:schemeClr>
          </a:solidFill>
          <a:ln w="9525" cap="flat" cmpd="sng" algn="ctr">
            <a:noFill/>
            <a:prstDash val="solid"/>
            <a:round/>
            <a:headEnd type="none" w="med" len="med"/>
            <a:tailEnd type="triangle" w="med" len="med"/>
          </a:ln>
          <a:effectLst/>
        </p:spPr>
        <p:txBody>
          <a:bodyPr wrap="none" lIns="107163" tIns="55725" rIns="107163" bIns="55725" anchor="ctr"/>
          <a:lstStyle/>
          <a:p>
            <a:pPr marL="291096" indent="-291096" algn="ctr">
              <a:buClr>
                <a:srgbClr val="F0AB00"/>
              </a:buClr>
              <a:buSzPct val="80000"/>
              <a:defRPr/>
            </a:pPr>
            <a:endParaRPr lang="en-US" dirty="0">
              <a:solidFill>
                <a:srgbClr val="000000"/>
              </a:solidFill>
            </a:endParaRPr>
          </a:p>
        </p:txBody>
      </p:sp>
      <p:sp>
        <p:nvSpPr>
          <p:cNvPr id="33" name="TextBox 32"/>
          <p:cNvSpPr txBox="1"/>
          <p:nvPr/>
        </p:nvSpPr>
        <p:spPr>
          <a:xfrm>
            <a:off x="727759" y="1644698"/>
            <a:ext cx="1731664" cy="415498"/>
          </a:xfrm>
          <a:prstGeom prst="rect">
            <a:avLst/>
          </a:prstGeom>
          <a:noFill/>
        </p:spPr>
        <p:txBody>
          <a:bodyPr wrap="square" rtlCol="0">
            <a:spAutoFit/>
          </a:bodyPr>
          <a:lstStyle/>
          <a:p>
            <a:pPr algn="ctr"/>
            <a:r>
              <a:rPr lang="en-US" altLang="zh-CN" b="1" dirty="0" smtClean="0"/>
              <a:t>PC </a:t>
            </a:r>
            <a:endParaRPr lang="zh-CN" altLang="en-US" b="1" dirty="0"/>
          </a:p>
        </p:txBody>
      </p:sp>
      <p:sp>
        <p:nvSpPr>
          <p:cNvPr id="34" name="TextBox 33"/>
          <p:cNvSpPr txBox="1"/>
          <p:nvPr/>
        </p:nvSpPr>
        <p:spPr>
          <a:xfrm>
            <a:off x="643673" y="5013263"/>
            <a:ext cx="2162599" cy="415498"/>
          </a:xfrm>
          <a:prstGeom prst="rect">
            <a:avLst/>
          </a:prstGeom>
          <a:noFill/>
        </p:spPr>
        <p:txBody>
          <a:bodyPr wrap="square" rtlCol="0">
            <a:spAutoFit/>
          </a:bodyPr>
          <a:lstStyle/>
          <a:p>
            <a:pPr algn="ctr"/>
            <a:r>
              <a:rPr lang="en-US" altLang="zh-CN" b="1" dirty="0" smtClean="0"/>
              <a:t>Mobile </a:t>
            </a:r>
            <a:endParaRPr lang="zh-CN" altLang="en-US" b="1" dirty="0"/>
          </a:p>
        </p:txBody>
      </p:sp>
    </p:spTree>
  </p:cSld>
  <p:clrMapOvr>
    <a:masterClrMapping/>
  </p:clrMapOvr>
  <p:transition xmlns:p14="http://schemas.microsoft.com/office/powerpoint/2010/main" spd="med">
    <p:zoom/>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p:tgtEl>
                                          <p:spTgt spid="6"/>
                                        </p:tgtEl>
                                        <p:attrNameLst>
                                          <p:attrName>ppt_y</p:attrName>
                                        </p:attrNameLst>
                                      </p:cBhvr>
                                      <p:tavLst>
                                        <p:tav tm="0">
                                          <p:val>
                                            <p:strVal val="#ppt_y+#ppt_h*1.125000"/>
                                          </p:val>
                                        </p:tav>
                                        <p:tav tm="100000">
                                          <p:val>
                                            <p:strVal val="#ppt_y"/>
                                          </p:val>
                                        </p:tav>
                                      </p:tavLst>
                                    </p:anim>
                                    <p:animEffect transition="in" filter="wipe(up)">
                                      <p:cBhvr>
                                        <p:cTn id="14" dur="500"/>
                                        <p:tgtEl>
                                          <p:spTgt spid="6"/>
                                        </p:tgtEl>
                                      </p:cBhvr>
                                    </p:animEffect>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36"/>
                                        </p:tgtEl>
                                        <p:attrNameLst>
                                          <p:attrName>style.visibility</p:attrName>
                                        </p:attrNameLst>
                                      </p:cBhvr>
                                      <p:to>
                                        <p:strVal val="visible"/>
                                      </p:to>
                                    </p:set>
                                    <p:anim calcmode="lin" valueType="num">
                                      <p:cBhvr additive="base">
                                        <p:cTn id="18" dur="500" fill="hold"/>
                                        <p:tgtEl>
                                          <p:spTgt spid="36"/>
                                        </p:tgtEl>
                                        <p:attrNameLst>
                                          <p:attrName>ppt_x</p:attrName>
                                        </p:attrNameLst>
                                      </p:cBhvr>
                                      <p:tavLst>
                                        <p:tav tm="0">
                                          <p:val>
                                            <p:strVal val="#ppt_x"/>
                                          </p:val>
                                        </p:tav>
                                        <p:tav tm="100000">
                                          <p:val>
                                            <p:strVal val="#ppt_x"/>
                                          </p:val>
                                        </p:tav>
                                      </p:tavLst>
                                    </p:anim>
                                    <p:anim calcmode="lin" valueType="num">
                                      <p:cBhvr additive="base">
                                        <p:cTn id="19"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par>
                                <p:cTn id="26" presetID="14" presetClass="entr" presetSubtype="10"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randombar(horizontal)">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ppt_x"/>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ppt_x"/>
                                          </p:val>
                                        </p:tav>
                                        <p:tav tm="100000">
                                          <p:val>
                                            <p:strVal val="#ppt_x"/>
                                          </p:val>
                                        </p:tav>
                                      </p:tavLst>
                                    </p:anim>
                                    <p:anim calcmode="lin" valueType="num">
                                      <p:cBhvr additive="base">
                                        <p:cTn id="3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nodeType="click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blinds(horizontal)">
                                      <p:cBhvr>
                                        <p:cTn id="43" dur="500"/>
                                        <p:tgtEl>
                                          <p:spTgt spid="38"/>
                                        </p:tgtEl>
                                      </p:cBhvr>
                                    </p:animEffect>
                                  </p:childTnLst>
                                </p:cTn>
                              </p:par>
                              <p:par>
                                <p:cTn id="44" presetID="2" presetClass="entr" presetSubtype="4" fill="hold" nodeType="with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500" fill="hold"/>
                                        <p:tgtEl>
                                          <p:spTgt spid="51"/>
                                        </p:tgtEl>
                                        <p:attrNameLst>
                                          <p:attrName>ppt_x</p:attrName>
                                        </p:attrNameLst>
                                      </p:cBhvr>
                                      <p:tavLst>
                                        <p:tav tm="0">
                                          <p:val>
                                            <p:strVal val="#ppt_x"/>
                                          </p:val>
                                        </p:tav>
                                        <p:tav tm="100000">
                                          <p:val>
                                            <p:strVal val="#ppt_x"/>
                                          </p:val>
                                        </p:tav>
                                      </p:tavLst>
                                    </p:anim>
                                    <p:anim calcmode="lin" valueType="num">
                                      <p:cBhvr additive="base">
                                        <p:cTn id="47" dur="500" fill="hold"/>
                                        <p:tgtEl>
                                          <p:spTgt spid="51"/>
                                        </p:tgtEl>
                                        <p:attrNameLst>
                                          <p:attrName>ppt_y</p:attrName>
                                        </p:attrNameLst>
                                      </p:cBhvr>
                                      <p:tavLst>
                                        <p:tav tm="0">
                                          <p:val>
                                            <p:strVal val="1+#ppt_h/2"/>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52"/>
                                        </p:tgtEl>
                                        <p:attrNameLst>
                                          <p:attrName>style.visibility</p:attrName>
                                        </p:attrNameLst>
                                      </p:cBhvr>
                                      <p:to>
                                        <p:strVal val="visible"/>
                                      </p:to>
                                    </p:set>
                                    <p:anim calcmode="lin" valueType="num">
                                      <p:cBhvr additive="base">
                                        <p:cTn id="50" dur="500" fill="hold"/>
                                        <p:tgtEl>
                                          <p:spTgt spid="52"/>
                                        </p:tgtEl>
                                        <p:attrNameLst>
                                          <p:attrName>ppt_x</p:attrName>
                                        </p:attrNameLst>
                                      </p:cBhvr>
                                      <p:tavLst>
                                        <p:tav tm="0">
                                          <p:val>
                                            <p:strVal val="#ppt_x"/>
                                          </p:val>
                                        </p:tav>
                                        <p:tav tm="100000">
                                          <p:val>
                                            <p:strVal val="#ppt_x"/>
                                          </p:val>
                                        </p:tav>
                                      </p:tavLst>
                                    </p:anim>
                                    <p:anim calcmode="lin" valueType="num">
                                      <p:cBhvr additive="base">
                                        <p:cTn id="51" dur="500" fill="hold"/>
                                        <p:tgtEl>
                                          <p:spTgt spid="52"/>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33"/>
                                        </p:tgtEl>
                                        <p:attrNameLst>
                                          <p:attrName>style.visibility</p:attrName>
                                        </p:attrNameLst>
                                      </p:cBhvr>
                                      <p:to>
                                        <p:strVal val="visible"/>
                                      </p:to>
                                    </p:set>
                                    <p:anim calcmode="lin" valueType="num">
                                      <p:cBhvr additive="base">
                                        <p:cTn id="54" dur="500" fill="hold"/>
                                        <p:tgtEl>
                                          <p:spTgt spid="33"/>
                                        </p:tgtEl>
                                        <p:attrNameLst>
                                          <p:attrName>ppt_x</p:attrName>
                                        </p:attrNameLst>
                                      </p:cBhvr>
                                      <p:tavLst>
                                        <p:tav tm="0">
                                          <p:val>
                                            <p:strVal val="#ppt_x"/>
                                          </p:val>
                                        </p:tav>
                                        <p:tav tm="100000">
                                          <p:val>
                                            <p:strVal val="#ppt_x"/>
                                          </p:val>
                                        </p:tav>
                                      </p:tavLst>
                                    </p:anim>
                                    <p:anim calcmode="lin" valueType="num">
                                      <p:cBhvr additive="base">
                                        <p:cTn id="55" dur="500" fill="hold"/>
                                        <p:tgtEl>
                                          <p:spTgt spid="33"/>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ppt_x"/>
                                          </p:val>
                                        </p:tav>
                                        <p:tav tm="100000">
                                          <p:val>
                                            <p:strVal val="#ppt_x"/>
                                          </p:val>
                                        </p:tav>
                                      </p:tavLst>
                                    </p:anim>
                                    <p:anim calcmode="lin" valueType="num">
                                      <p:cBhvr additive="base">
                                        <p:cTn id="59"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3" grpId="0"/>
      <p:bldP spid="34" grpId="0"/>
    </p:bldLst>
  </p:timing>
</p:sld>
</file>

<file path=ppt/theme/theme1.xml><?xml version="1.0" encoding="utf-8"?>
<a:theme xmlns:a="http://schemas.openxmlformats.org/drawingml/2006/main" name="SAP_2012_16x9_v1.1">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SAP_2012_16x9_v1.1</Template>
  <TotalTime>1456</TotalTime>
  <Words>549</Words>
  <Application>Microsoft Macintosh PowerPoint</Application>
  <PresentationFormat>Custom</PresentationFormat>
  <Paragraphs>126</Paragraphs>
  <Slides>15</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SAP_2012_16x9_v1.1</vt:lpstr>
      <vt:lpstr>Visio</vt:lpstr>
      <vt:lpstr>EAI Challenges &amp; Actions from Coremail</vt:lpstr>
      <vt:lpstr>Today Coremail</vt:lpstr>
      <vt:lpstr>What is EAI ?</vt:lpstr>
      <vt:lpstr>Coremail’s EAI--Double Email Addresses</vt:lpstr>
      <vt:lpstr>Coremail’s EAI--Punycode</vt:lpstr>
      <vt:lpstr>Coremail’s EAI--Receive Email </vt:lpstr>
      <vt:lpstr>Coremail’s EAI--Send Email </vt:lpstr>
      <vt:lpstr>The Challenges met by Coremail </vt:lpstr>
      <vt:lpstr>Coremail’s EAI Progress--clients</vt:lpstr>
      <vt:lpstr>Coremail’s EAI Progress— Register Platform</vt:lpstr>
      <vt:lpstr>EAI Examples— Chinese</vt:lpstr>
      <vt:lpstr>EAI Examples— Thai &amp; Hindi Languages</vt:lpstr>
      <vt:lpstr>Challenges Now</vt:lpstr>
      <vt:lpstr>Call for Actions</vt:lpstr>
      <vt:lpstr>Thank you!</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I028870</dc:creator>
  <cp:lastModifiedBy>Gisella Gruber</cp:lastModifiedBy>
  <cp:revision>120</cp:revision>
  <dcterms:created xsi:type="dcterms:W3CDTF">2012-10-29T06:13:16Z</dcterms:created>
  <dcterms:modified xsi:type="dcterms:W3CDTF">2016-03-20T22:40:55Z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