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56" r:id="rId2"/>
    <p:sldId id="414" r:id="rId3"/>
    <p:sldId id="418" r:id="rId4"/>
    <p:sldId id="417" r:id="rId5"/>
    <p:sldId id="420" r:id="rId6"/>
    <p:sldId id="41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7A80"/>
    <a:srgbClr val="45939A"/>
    <a:srgbClr val="000000"/>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25" autoAdjust="0"/>
    <p:restoredTop sz="94906" autoAdjust="0"/>
  </p:normalViewPr>
  <p:slideViewPr>
    <p:cSldViewPr snapToGrid="0" snapToObjects="1">
      <p:cViewPr varScale="1">
        <p:scale>
          <a:sx n="70" d="100"/>
          <a:sy n="70" d="100"/>
        </p:scale>
        <p:origin x="1205" y="43"/>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8" d="100"/>
        <a:sy n="98"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pPr/>
              <a:t>4/19/2016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pPr/>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pPr/>
              <a:t>4/19/2016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pPr/>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pPr/>
              <a:t>1</a:t>
            </a:fld>
            <a:endParaRPr lang="en-US" dirty="0"/>
          </a:p>
        </p:txBody>
      </p:sp>
    </p:spTree>
    <p:extLst>
      <p:ext uri="{BB962C8B-B14F-4D97-AF65-F5344CB8AC3E}">
        <p14:creationId xmlns:p14="http://schemas.microsoft.com/office/powerpoint/2010/main" val="1661654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a:t>
            </a:fld>
            <a:endParaRPr lang="en-US" dirty="0"/>
          </a:p>
        </p:txBody>
      </p:sp>
    </p:spTree>
    <p:extLst>
      <p:ext uri="{BB962C8B-B14F-4D97-AF65-F5344CB8AC3E}">
        <p14:creationId xmlns:p14="http://schemas.microsoft.com/office/powerpoint/2010/main" val="482411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3</a:t>
            </a:fld>
            <a:endParaRPr lang="en-US" dirty="0"/>
          </a:p>
        </p:txBody>
      </p:sp>
    </p:spTree>
    <p:extLst>
      <p:ext uri="{BB962C8B-B14F-4D97-AF65-F5344CB8AC3E}">
        <p14:creationId xmlns:p14="http://schemas.microsoft.com/office/powerpoint/2010/main" val="4135983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4</a:t>
            </a:fld>
            <a:endParaRPr lang="en-US" dirty="0"/>
          </a:p>
        </p:txBody>
      </p:sp>
    </p:spTree>
    <p:extLst>
      <p:ext uri="{BB962C8B-B14F-4D97-AF65-F5344CB8AC3E}">
        <p14:creationId xmlns:p14="http://schemas.microsoft.com/office/powerpoint/2010/main" val="521893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5</a:t>
            </a:fld>
            <a:endParaRPr lang="en-US" dirty="0"/>
          </a:p>
        </p:txBody>
      </p:sp>
    </p:spTree>
    <p:extLst>
      <p:ext uri="{BB962C8B-B14F-4D97-AF65-F5344CB8AC3E}">
        <p14:creationId xmlns:p14="http://schemas.microsoft.com/office/powerpoint/2010/main" val="4183594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pPr/>
              <a:t>6</a:t>
            </a:fld>
            <a:endParaRPr lang="en-US" dirty="0"/>
          </a:p>
        </p:txBody>
      </p:sp>
    </p:spTree>
    <p:extLst>
      <p:ext uri="{BB962C8B-B14F-4D97-AF65-F5344CB8AC3E}">
        <p14:creationId xmlns:p14="http://schemas.microsoft.com/office/powerpoint/2010/main" val="1098190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44133" y="4471954"/>
            <a:ext cx="7957788" cy="695062"/>
          </a:xfrm>
          <a:prstGeom prst="rect">
            <a:avLst/>
          </a:prstGeom>
          <a:noFill/>
        </p:spPr>
        <p:txBody>
          <a:bodyPr wrap="square" rtlCol="0">
            <a:spAutoFit/>
          </a:bodyPr>
          <a:lstStyle/>
          <a:p>
            <a:pPr>
              <a:lnSpc>
                <a:spcPts val="4700"/>
              </a:lnSpc>
            </a:pPr>
            <a:r>
              <a:rPr lang="en-US" sz="4000" dirty="0" smtClean="0">
                <a:solidFill>
                  <a:srgbClr val="FFFFFF"/>
                </a:solidFill>
                <a:latin typeface="Source Sans Pro"/>
                <a:cs typeface="Source Sans Pro"/>
              </a:rPr>
              <a:t>ICANN57 San Juan, Puerto Rico</a:t>
            </a:r>
            <a:endParaRPr lang="en-US" sz="4000" dirty="0">
              <a:solidFill>
                <a:srgbClr val="FFFFFF"/>
              </a:solidFill>
              <a:latin typeface="Source Sans Pro"/>
              <a:cs typeface="Source Sans Pro"/>
            </a:endParaRPr>
          </a:p>
        </p:txBody>
      </p:sp>
      <p:sp>
        <p:nvSpPr>
          <p:cNvPr id="4" name="TextBox 3"/>
          <p:cNvSpPr txBox="1"/>
          <p:nvPr/>
        </p:nvSpPr>
        <p:spPr>
          <a:xfrm>
            <a:off x="7265565" y="6295820"/>
            <a:ext cx="1682127" cy="400110"/>
          </a:xfrm>
          <a:prstGeom prst="rect">
            <a:avLst/>
          </a:prstGeom>
          <a:noFill/>
        </p:spPr>
        <p:txBody>
          <a:bodyPr wrap="none" rtlCol="0">
            <a:spAutoFit/>
          </a:bodyPr>
          <a:lstStyle/>
          <a:p>
            <a:r>
              <a:rPr lang="en-US" sz="2000" dirty="0" smtClean="0">
                <a:solidFill>
                  <a:srgbClr val="FFFFFF"/>
                </a:solidFill>
                <a:latin typeface="Source Sans Pro"/>
                <a:cs typeface="Source Sans Pro"/>
                <a:sym typeface="Wingdings"/>
              </a:rPr>
              <a:t>12 April 2</a:t>
            </a:r>
            <a:r>
              <a:rPr lang="en-US" sz="2000" dirty="0" smtClean="0">
                <a:solidFill>
                  <a:srgbClr val="FFFFFF"/>
                </a:solidFill>
                <a:latin typeface="Source Sans Pro"/>
                <a:ea typeface="Wingdings"/>
                <a:cs typeface="Source Sans Pro"/>
                <a:sym typeface="Wingdings"/>
              </a:rPr>
              <a:t>016</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464" y="1160675"/>
            <a:ext cx="8103072" cy="5632311"/>
          </a:xfrm>
          <a:prstGeom prst="rect">
            <a:avLst/>
          </a:prstGeom>
        </p:spPr>
        <p:txBody>
          <a:bodyPr wrap="square">
            <a:spAutoFit/>
          </a:bodyPr>
          <a:lstStyle/>
          <a:p>
            <a:pPr marL="285750" lvl="0" indent="-285750">
              <a:buSzPct val="75000"/>
              <a:buFont typeface="Wingdings" charset="2"/>
              <a:buChar char=""/>
            </a:pPr>
            <a:r>
              <a:rPr lang="en-US" altLang="en-US" sz="2400" b="1" dirty="0" smtClean="0"/>
              <a:t>Issue</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r>
              <a:rPr lang="en-US" altLang="en-US" sz="2400" dirty="0" smtClean="0"/>
              <a:t>Zika virus is widespread throughout Puerto Rico with prediction that 20% of the population will be infected</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r>
              <a:rPr lang="en-US" altLang="en-US" sz="2400" dirty="0" smtClean="0"/>
              <a:t>Virus linked to microcephaly and other birth defects</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r>
              <a:rPr lang="en-US" altLang="en-US" sz="2400" dirty="0" smtClean="0"/>
              <a:t>Can be sexually transmitted</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endParaRPr lang="en-US" altLang="en-US" sz="2400" dirty="0"/>
          </a:p>
          <a:p>
            <a:pPr marL="285750" lvl="0" indent="-285750">
              <a:buSzPct val="75000"/>
              <a:buFont typeface="Wingdings" charset="2"/>
              <a:buChar char=""/>
            </a:pPr>
            <a:endParaRPr lang="en-US" altLang="en-US" sz="2400" dirty="0" smtClean="0"/>
          </a:p>
          <a:p>
            <a:pPr marL="285750" lvl="0" indent="-285750">
              <a:buSzPct val="75000"/>
              <a:buFont typeface="Wingdings" charset="2"/>
              <a:buChar char=""/>
            </a:pPr>
            <a:endParaRPr lang="en-US" altLang="en-US" sz="2400" dirty="0"/>
          </a:p>
          <a:p>
            <a:pPr marL="285750" lvl="0" indent="-285750">
              <a:buSzPct val="75000"/>
              <a:buFont typeface="Wingdings" charset="2"/>
              <a:buChar char=""/>
            </a:pPr>
            <a:endParaRPr lang="en-US" altLang="en-US" sz="2400" dirty="0" smtClean="0"/>
          </a:p>
          <a:p>
            <a:pPr marL="285750" lvl="0" indent="-285750">
              <a:buSzPct val="75000"/>
              <a:buFont typeface="Wingdings" charset="2"/>
              <a:buChar char=""/>
            </a:pPr>
            <a:endParaRPr lang="en-US" altLang="en-US" sz="2400" dirty="0"/>
          </a:p>
        </p:txBody>
      </p:sp>
      <p:sp>
        <p:nvSpPr>
          <p:cNvPr id="4" name="Title 3"/>
          <p:cNvSpPr>
            <a:spLocks noGrp="1"/>
          </p:cNvSpPr>
          <p:nvPr>
            <p:ph type="title"/>
          </p:nvPr>
        </p:nvSpPr>
        <p:spPr>
          <a:prstGeom prst="rect">
            <a:avLst/>
          </a:prstGeom>
        </p:spPr>
        <p:txBody>
          <a:bodyPr/>
          <a:lstStyle/>
          <a:p>
            <a:r>
              <a:rPr lang="en-US" dirty="0" smtClean="0"/>
              <a:t> </a:t>
            </a:r>
            <a:endParaRPr lang="en-US" dirty="0"/>
          </a:p>
        </p:txBody>
      </p:sp>
    </p:spTree>
    <p:extLst>
      <p:ext uri="{BB962C8B-B14F-4D97-AF65-F5344CB8AC3E}">
        <p14:creationId xmlns:p14="http://schemas.microsoft.com/office/powerpoint/2010/main" val="4098816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464" y="1160675"/>
            <a:ext cx="8103072" cy="3046988"/>
          </a:xfrm>
          <a:prstGeom prst="rect">
            <a:avLst/>
          </a:prstGeom>
        </p:spPr>
        <p:txBody>
          <a:bodyPr wrap="square">
            <a:spAutoFit/>
          </a:bodyPr>
          <a:lstStyle/>
          <a:p>
            <a:pPr marL="285750" lvl="0" indent="-285750">
              <a:buSzPct val="75000"/>
              <a:buFont typeface="Wingdings" charset="2"/>
              <a:buChar char=""/>
            </a:pPr>
            <a:r>
              <a:rPr lang="en-US" altLang="en-US" sz="2400" b="1" dirty="0" smtClean="0"/>
              <a:t>Options</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r>
              <a:rPr lang="en-US" altLang="en-US" sz="2400" dirty="0" smtClean="0"/>
              <a:t>Relocate the San Juan Meeting to an alternate location</a:t>
            </a:r>
          </a:p>
          <a:p>
            <a:pPr marL="1200150" lvl="2" indent="-285750">
              <a:buSzPct val="75000"/>
              <a:buFont typeface="Wingdings" charset="2"/>
              <a:buChar char=""/>
            </a:pPr>
            <a:r>
              <a:rPr lang="en-US" altLang="en-US" sz="2400" dirty="0" smtClean="0"/>
              <a:t>Options at this late date extremely limited</a:t>
            </a:r>
          </a:p>
          <a:p>
            <a:pPr marL="1200150" lvl="2" indent="-285750">
              <a:buSzPct val="75000"/>
              <a:buFont typeface="Wingdings" charset="2"/>
              <a:buChar char=""/>
            </a:pPr>
            <a:r>
              <a:rPr lang="en-US" altLang="en-US" sz="2400" dirty="0" smtClean="0"/>
              <a:t>Las Vegas, Bally’s Hotel, 22-28 October (week prior)</a:t>
            </a:r>
          </a:p>
          <a:p>
            <a:pPr marL="742950" lvl="1" indent="-285750">
              <a:buSzPct val="75000"/>
              <a:buFont typeface="Wingdings" charset="2"/>
              <a:buChar char=""/>
            </a:pPr>
            <a:endParaRPr lang="en-US" altLang="en-US" sz="2400" dirty="0" smtClean="0"/>
          </a:p>
          <a:p>
            <a:pPr marL="742950" lvl="1" indent="-285750">
              <a:buSzPct val="75000"/>
              <a:buFont typeface="Wingdings" charset="2"/>
              <a:buChar char=""/>
            </a:pPr>
            <a:r>
              <a:rPr lang="en-US" altLang="en-US" sz="2400" dirty="0" smtClean="0"/>
              <a:t>Hold Meeting in San Juan as planned</a:t>
            </a:r>
          </a:p>
          <a:p>
            <a:pPr marL="285750" lvl="0" indent="-285750">
              <a:buSzPct val="75000"/>
              <a:buFont typeface="Wingdings" charset="2"/>
              <a:buChar char=""/>
            </a:pPr>
            <a:endParaRPr lang="en-US" altLang="en-US" sz="2400" dirty="0"/>
          </a:p>
        </p:txBody>
      </p:sp>
      <p:sp>
        <p:nvSpPr>
          <p:cNvPr id="4" name="Title 3"/>
          <p:cNvSpPr>
            <a:spLocks noGrp="1"/>
          </p:cNvSpPr>
          <p:nvPr>
            <p:ph type="title"/>
          </p:nvPr>
        </p:nvSpPr>
        <p:spPr>
          <a:prstGeom prst="rect">
            <a:avLst/>
          </a:prstGeom>
        </p:spPr>
        <p:txBody>
          <a:bodyPr/>
          <a:lstStyle/>
          <a:p>
            <a:r>
              <a:rPr lang="en-US" dirty="0" smtClean="0"/>
              <a:t> </a:t>
            </a:r>
            <a:endParaRPr lang="en-US" dirty="0"/>
          </a:p>
        </p:txBody>
      </p:sp>
    </p:spTree>
    <p:extLst>
      <p:ext uri="{BB962C8B-B14F-4D97-AF65-F5344CB8AC3E}">
        <p14:creationId xmlns:p14="http://schemas.microsoft.com/office/powerpoint/2010/main" val="1837489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464" y="655880"/>
            <a:ext cx="8103072" cy="6370975"/>
          </a:xfrm>
          <a:prstGeom prst="rect">
            <a:avLst/>
          </a:prstGeom>
        </p:spPr>
        <p:txBody>
          <a:bodyPr wrap="square">
            <a:spAutoFit/>
          </a:bodyPr>
          <a:lstStyle/>
          <a:p>
            <a:pPr marL="285750" indent="-285750">
              <a:buSzPct val="75000"/>
              <a:buFont typeface="Wingdings" charset="2"/>
              <a:buChar char=""/>
            </a:pPr>
            <a:r>
              <a:rPr lang="en-US" sz="2400" b="1" dirty="0" smtClean="0"/>
              <a:t>Considerations</a:t>
            </a:r>
          </a:p>
          <a:p>
            <a:pPr marL="742950" lvl="1" indent="-285750">
              <a:buSzPct val="75000"/>
              <a:buFont typeface="Wingdings" charset="2"/>
              <a:buChar char=""/>
            </a:pPr>
            <a:endParaRPr lang="en-US" altLang="en-US" sz="2400" b="1" dirty="0"/>
          </a:p>
          <a:p>
            <a:pPr marL="742950" lvl="1" indent="-285750">
              <a:buSzPct val="75000"/>
              <a:buFont typeface="Wingdings" charset="2"/>
              <a:buChar char=""/>
            </a:pPr>
            <a:r>
              <a:rPr lang="en-US" altLang="en-US" sz="2400" dirty="0" smtClean="0"/>
              <a:t>On </a:t>
            </a:r>
            <a:r>
              <a:rPr lang="en-US" altLang="en-US" sz="2400" dirty="0"/>
              <a:t>11 April, the US CDC announced that the mosquito known to carry the Zika Virus exists in 30 US states and is preparing for the spread of the virus to the US mainland</a:t>
            </a:r>
          </a:p>
          <a:p>
            <a:pPr marL="742950" lvl="1" indent="-285750">
              <a:buSzPct val="75000"/>
              <a:buFont typeface="Wingdings" charset="2"/>
              <a:buChar char=""/>
            </a:pPr>
            <a:endParaRPr lang="en-US" sz="2400" dirty="0" smtClean="0"/>
          </a:p>
          <a:p>
            <a:pPr marL="742950" lvl="1" indent="-285750">
              <a:buSzPct val="75000"/>
              <a:buFont typeface="Wingdings" charset="2"/>
              <a:buChar char=""/>
            </a:pPr>
            <a:r>
              <a:rPr lang="en-US" sz="2400" dirty="0" smtClean="0"/>
              <a:t>Active host in San Juan ... Pablo Rodriguez of nic.pr</a:t>
            </a:r>
          </a:p>
          <a:p>
            <a:pPr marL="742950" lvl="1" indent="-285750">
              <a:buSzPct val="75000"/>
              <a:buFont typeface="Wingdings" charset="2"/>
              <a:buChar char=""/>
            </a:pPr>
            <a:endParaRPr lang="en-US" sz="2400" dirty="0" smtClean="0"/>
          </a:p>
          <a:p>
            <a:pPr marL="742950" lvl="1" indent="-285750">
              <a:buSzPct val="75000"/>
              <a:buFont typeface="Wingdings" charset="2"/>
              <a:buChar char=""/>
            </a:pPr>
            <a:r>
              <a:rPr lang="en-US" sz="2400" dirty="0" smtClean="0"/>
              <a:t>$1.2M cancellation penalty</a:t>
            </a:r>
          </a:p>
          <a:p>
            <a:pPr marL="742950" lvl="1" indent="-285750">
              <a:buSzPct val="75000"/>
              <a:buFont typeface="Wingdings" charset="2"/>
              <a:buChar char=""/>
            </a:pPr>
            <a:endParaRPr lang="en-US" sz="2400" dirty="0" smtClean="0"/>
          </a:p>
          <a:p>
            <a:pPr marL="742950" lvl="1" indent="-285750">
              <a:buSzPct val="75000"/>
              <a:buFont typeface="Wingdings" charset="2"/>
              <a:buChar char=""/>
            </a:pPr>
            <a:r>
              <a:rPr lang="en-US" sz="2400" dirty="0" smtClean="0"/>
              <a:t>LACTLD </a:t>
            </a:r>
            <a:r>
              <a:rPr lang="en-US" sz="2400" dirty="0"/>
              <a:t>Statement on Global Internet Meetings in the Latin American and Caribbean Region ... #KeepICANN57inPR</a:t>
            </a:r>
          </a:p>
          <a:p>
            <a:pPr marL="742950" lvl="1" indent="-285750">
              <a:buSzPct val="75000"/>
              <a:buFont typeface="Wingdings" charset="2"/>
              <a:buChar char=""/>
            </a:pPr>
            <a:endParaRPr lang="en-US" sz="2400" dirty="0"/>
          </a:p>
          <a:p>
            <a:pPr marL="742950" lvl="1" indent="-285750">
              <a:buSzPct val="75000"/>
              <a:buFont typeface="Wingdings" charset="2"/>
              <a:buChar char=""/>
            </a:pPr>
            <a:r>
              <a:rPr lang="en-US" sz="2400" dirty="0" smtClean="0"/>
              <a:t>Other social media pro/con/neutral</a:t>
            </a:r>
          </a:p>
          <a:p>
            <a:pPr marL="742950" lvl="1" indent="-285750">
              <a:buSzPct val="75000"/>
              <a:buFont typeface="Wingdings" charset="2"/>
              <a:buChar char=""/>
            </a:pPr>
            <a:endParaRPr lang="en-US" sz="2400" b="1" dirty="0" smtClean="0"/>
          </a:p>
          <a:p>
            <a:pPr lvl="1">
              <a:buSzPct val="75000"/>
            </a:pPr>
            <a:endParaRPr lang="en-US" sz="2400" dirty="0" smtClean="0"/>
          </a:p>
        </p:txBody>
      </p:sp>
      <p:sp>
        <p:nvSpPr>
          <p:cNvPr id="4" name="Title 3"/>
          <p:cNvSpPr>
            <a:spLocks noGrp="1"/>
          </p:cNvSpPr>
          <p:nvPr>
            <p:ph type="title"/>
          </p:nvPr>
        </p:nvSpPr>
        <p:spPr>
          <a:prstGeom prst="rect">
            <a:avLst/>
          </a:prstGeom>
        </p:spPr>
        <p:txBody>
          <a:bodyPr/>
          <a:lstStyle/>
          <a:p>
            <a:r>
              <a:rPr lang="en-US" dirty="0" smtClean="0"/>
              <a:t> </a:t>
            </a:r>
            <a:endParaRPr lang="en-US" dirty="0"/>
          </a:p>
        </p:txBody>
      </p:sp>
    </p:spTree>
    <p:extLst>
      <p:ext uri="{BB962C8B-B14F-4D97-AF65-F5344CB8AC3E}">
        <p14:creationId xmlns:p14="http://schemas.microsoft.com/office/powerpoint/2010/main" val="1602430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464" y="1383489"/>
            <a:ext cx="8103072" cy="1200329"/>
          </a:xfrm>
          <a:prstGeom prst="rect">
            <a:avLst/>
          </a:prstGeom>
        </p:spPr>
        <p:txBody>
          <a:bodyPr wrap="square">
            <a:spAutoFit/>
          </a:bodyPr>
          <a:lstStyle/>
          <a:p>
            <a:pPr marL="285750" indent="-285750">
              <a:buSzPct val="75000"/>
              <a:buFont typeface="Wingdings" charset="2"/>
              <a:buChar char=""/>
            </a:pPr>
            <a:r>
              <a:rPr lang="en-US" sz="2400" b="1" dirty="0" smtClean="0"/>
              <a:t>Feedback </a:t>
            </a:r>
            <a:endParaRPr lang="en-US" altLang="en-US" sz="2400" b="1" dirty="0"/>
          </a:p>
          <a:p>
            <a:pPr lvl="1">
              <a:buSzPct val="75000"/>
            </a:pPr>
            <a:endParaRPr lang="en-US" sz="2400" b="1" dirty="0" smtClean="0"/>
          </a:p>
          <a:p>
            <a:pPr lvl="1">
              <a:buSzPct val="75000"/>
            </a:pPr>
            <a:endParaRPr lang="en-US" sz="2400" dirty="0" smtClean="0"/>
          </a:p>
        </p:txBody>
      </p:sp>
      <p:sp>
        <p:nvSpPr>
          <p:cNvPr id="4" name="Title 3"/>
          <p:cNvSpPr>
            <a:spLocks noGrp="1"/>
          </p:cNvSpPr>
          <p:nvPr>
            <p:ph type="title"/>
          </p:nvPr>
        </p:nvSpPr>
        <p:spPr>
          <a:prstGeom prst="rect">
            <a:avLst/>
          </a:prstGeom>
        </p:spPr>
        <p:txBody>
          <a:bodyPr/>
          <a:lstStyle/>
          <a:p>
            <a:r>
              <a:rPr lang="en-US" dirty="0" smtClean="0"/>
              <a:t> </a:t>
            </a:r>
            <a:endParaRPr lang="en-US" dirty="0"/>
          </a:p>
        </p:txBody>
      </p:sp>
    </p:spTree>
    <p:extLst>
      <p:ext uri="{BB962C8B-B14F-4D97-AF65-F5344CB8AC3E}">
        <p14:creationId xmlns:p14="http://schemas.microsoft.com/office/powerpoint/2010/main" val="3519970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44133" y="4471954"/>
            <a:ext cx="7957788" cy="695062"/>
          </a:xfrm>
          <a:prstGeom prst="rect">
            <a:avLst/>
          </a:prstGeom>
          <a:noFill/>
        </p:spPr>
        <p:txBody>
          <a:bodyPr wrap="square" rtlCol="0">
            <a:spAutoFit/>
          </a:bodyPr>
          <a:lstStyle/>
          <a:p>
            <a:pPr>
              <a:lnSpc>
                <a:spcPts val="4700"/>
              </a:lnSpc>
            </a:pPr>
            <a:r>
              <a:rPr lang="en-US" sz="4000" dirty="0" smtClean="0">
                <a:solidFill>
                  <a:srgbClr val="FFFFFF"/>
                </a:solidFill>
                <a:latin typeface="Source Sans Pro"/>
                <a:cs typeface="Source Sans Pro"/>
              </a:rPr>
              <a:t>ICANN57 San Juan, Puerto Rico</a:t>
            </a:r>
            <a:endParaRPr lang="en-US" sz="4000" dirty="0">
              <a:solidFill>
                <a:srgbClr val="FFFFFF"/>
              </a:solidFill>
              <a:latin typeface="Source Sans Pro"/>
              <a:cs typeface="Source Sans Pro"/>
            </a:endParaRPr>
          </a:p>
        </p:txBody>
      </p:sp>
      <p:sp>
        <p:nvSpPr>
          <p:cNvPr id="4" name="TextBox 3"/>
          <p:cNvSpPr txBox="1"/>
          <p:nvPr/>
        </p:nvSpPr>
        <p:spPr>
          <a:xfrm>
            <a:off x="7265565" y="6295820"/>
            <a:ext cx="1682127" cy="400110"/>
          </a:xfrm>
          <a:prstGeom prst="rect">
            <a:avLst/>
          </a:prstGeom>
          <a:noFill/>
        </p:spPr>
        <p:txBody>
          <a:bodyPr wrap="none" rtlCol="0">
            <a:spAutoFit/>
          </a:bodyPr>
          <a:lstStyle/>
          <a:p>
            <a:r>
              <a:rPr lang="en-US" sz="2000" dirty="0" smtClean="0">
                <a:solidFill>
                  <a:srgbClr val="FFFFFF"/>
                </a:solidFill>
                <a:latin typeface="Source Sans Pro"/>
                <a:cs typeface="Source Sans Pro"/>
                <a:sym typeface="Wingdings"/>
              </a:rPr>
              <a:t>12 April 2</a:t>
            </a:r>
            <a:r>
              <a:rPr lang="en-US" sz="2000" dirty="0" smtClean="0">
                <a:solidFill>
                  <a:srgbClr val="FFFFFF"/>
                </a:solidFill>
                <a:latin typeface="Source Sans Pro"/>
                <a:ea typeface="Wingdings"/>
                <a:cs typeface="Source Sans Pro"/>
                <a:sym typeface="Wingdings"/>
              </a:rPr>
              <a:t>016</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8214756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12747</TotalTime>
  <Words>166</Words>
  <Application>Microsoft Office PowerPoint</Application>
  <PresentationFormat>On-screen Show (4:3)</PresentationFormat>
  <Paragraphs>45</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Source Sans Pro</vt:lpstr>
      <vt:lpstr>Source Sans Pro Light</vt:lpstr>
      <vt:lpstr>Wingdings</vt:lpstr>
      <vt:lpstr>Office Theme</vt:lpstr>
      <vt:lpstr>PowerPoint Presentation</vt:lpstr>
      <vt:lpstr> </vt:lpstr>
      <vt:lpstr> </vt:lpstr>
      <vt:lpstr> </vt:lpstr>
      <vt:lpstr>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Silvia Vivanco</cp:lastModifiedBy>
  <cp:revision>379</cp:revision>
  <cp:lastPrinted>2015-04-13T15:10:57Z</cp:lastPrinted>
  <dcterms:created xsi:type="dcterms:W3CDTF">2015-01-07T16:11:05Z</dcterms:created>
  <dcterms:modified xsi:type="dcterms:W3CDTF">2016-04-20T01:18:51Z</dcterms:modified>
</cp:coreProperties>
</file>