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3" r:id="rId6"/>
    <p:sldId id="26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9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94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666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94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8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07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27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36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843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808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9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F6261-A282-4AF4-804D-1F3EE3F3FCD8}" type="datetimeFigureOut">
              <a:rPr lang="en-US" smtClean="0"/>
              <a:t>19/03/15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B4714-C68E-4C5F-8337-EFDF28627C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91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2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t-BR" dirty="0"/>
              <a:t>LAC/LACRALO 2015 </a:t>
            </a:r>
            <a:r>
              <a:rPr lang="pt-BR" dirty="0" err="1"/>
              <a:t>Capacity</a:t>
            </a:r>
            <a:r>
              <a:rPr lang="pt-BR" dirty="0"/>
              <a:t> </a:t>
            </a:r>
            <a:r>
              <a:rPr lang="pt-BR" dirty="0" err="1"/>
              <a:t>Building</a:t>
            </a:r>
            <a:r>
              <a:rPr lang="pt-BR" dirty="0"/>
              <a:t> </a:t>
            </a:r>
            <a:r>
              <a:rPr lang="pt-BR" dirty="0" err="1" smtClean="0"/>
              <a:t>Webinar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GAC </a:t>
            </a:r>
            <a:r>
              <a:rPr lang="pt-BR" dirty="0" err="1"/>
              <a:t>and</a:t>
            </a:r>
            <a:r>
              <a:rPr lang="pt-BR" dirty="0"/>
              <a:t> Internet </a:t>
            </a:r>
            <a:r>
              <a:rPr lang="pt-BR" dirty="0" err="1" smtClean="0"/>
              <a:t>Users</a:t>
            </a:r>
            <a:endParaRPr lang="en-US" dirty="0"/>
          </a:p>
        </p:txBody>
      </p:sp>
      <p:sp>
        <p:nvSpPr>
          <p:cNvPr id="4" name="CaixaDeTexto 3"/>
          <p:cNvSpPr txBox="1"/>
          <p:nvPr/>
        </p:nvSpPr>
        <p:spPr>
          <a:xfrm>
            <a:off x="6553200" y="4724400"/>
            <a:ext cx="220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err="1" smtClean="0"/>
              <a:t>March</a:t>
            </a:r>
            <a:r>
              <a:rPr lang="pt-BR" dirty="0" smtClean="0"/>
              <a:t> 19th, 2015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457200" y="47244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Secretary Pedro Ivo Ferraz da Silva</a:t>
            </a:r>
          </a:p>
          <a:p>
            <a:r>
              <a:rPr lang="pt-BR" dirty="0" err="1" smtClean="0"/>
              <a:t>Ministry</a:t>
            </a:r>
            <a:r>
              <a:rPr lang="pt-BR" dirty="0" smtClean="0"/>
              <a:t> </a:t>
            </a:r>
            <a:r>
              <a:rPr lang="pt-BR" dirty="0" err="1"/>
              <a:t>of</a:t>
            </a:r>
            <a:r>
              <a:rPr lang="pt-BR" dirty="0"/>
              <a:t> </a:t>
            </a:r>
            <a:r>
              <a:rPr lang="pt-BR" dirty="0" err="1"/>
              <a:t>External</a:t>
            </a:r>
            <a:r>
              <a:rPr lang="pt-BR" dirty="0"/>
              <a:t> </a:t>
            </a:r>
            <a:r>
              <a:rPr lang="pt-BR" dirty="0" err="1"/>
              <a:t>Relations</a:t>
            </a:r>
            <a:r>
              <a:rPr lang="pt-BR" dirty="0"/>
              <a:t> - Brazil</a:t>
            </a:r>
          </a:p>
          <a:p>
            <a:endParaRPr lang="pt-BR" dirty="0"/>
          </a:p>
        </p:txBody>
      </p:sp>
      <p:pic>
        <p:nvPicPr>
          <p:cNvPr id="1026" name="Picture 2" descr="Hom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86" y="2514600"/>
            <a:ext cx="1370213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888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C</a:t>
            </a:r>
            <a:r>
              <a:rPr lang="es-ES_tradnl" dirty="0" smtClean="0"/>
              <a:t>omité Asesor Gubernamental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1"/>
            <a:ext cx="8229600" cy="3657600"/>
          </a:xfrm>
        </p:spPr>
        <p:txBody>
          <a:bodyPr/>
          <a:lstStyle/>
          <a:p>
            <a:r>
              <a:rPr lang="es-ES_tradnl" b="1" dirty="0" smtClean="0"/>
              <a:t>Propósito:</a:t>
            </a:r>
            <a:r>
              <a:rPr lang="es-ES_tradnl" dirty="0" smtClean="0"/>
              <a:t> </a:t>
            </a:r>
            <a:r>
              <a:rPr lang="es-ES_tradnl" dirty="0"/>
              <a:t>brindar asesoramiento/consejos  a la corporación sobre aspectos e impactos de las actividades de la propia ICANN sobre políticas públicas o demás temas que tengan relación con gobiernos y/u organizaciones internacionales.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6688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GAC - Consejos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No toma </a:t>
            </a:r>
            <a:r>
              <a:rPr lang="es-ES_tradnl" dirty="0"/>
              <a:t>decisiones </a:t>
            </a:r>
            <a:endParaRPr lang="es-ES_tradnl" dirty="0" smtClean="0"/>
          </a:p>
          <a:p>
            <a:r>
              <a:rPr lang="es-ES_tradnl" dirty="0" smtClean="0"/>
              <a:t>Consejos </a:t>
            </a:r>
            <a:r>
              <a:rPr lang="es-ES_tradnl" dirty="0"/>
              <a:t>(</a:t>
            </a:r>
            <a:r>
              <a:rPr lang="es-ES_tradnl" dirty="0" err="1"/>
              <a:t>advice</a:t>
            </a:r>
            <a:r>
              <a:rPr lang="es-ES_tradnl" dirty="0"/>
              <a:t> en inglés) </a:t>
            </a:r>
            <a:r>
              <a:rPr lang="es-ES_tradnl" dirty="0" smtClean="0"/>
              <a:t>deben </a:t>
            </a:r>
            <a:r>
              <a:rPr lang="es-ES_tradnl" dirty="0"/>
              <a:t>ser debidamente tenidos en cuenta por el </a:t>
            </a:r>
            <a:r>
              <a:rPr lang="es-ES_tradnl" dirty="0" err="1" smtClean="0"/>
              <a:t>Board</a:t>
            </a:r>
            <a:endParaRPr lang="es-ES_tradnl" dirty="0" smtClean="0"/>
          </a:p>
          <a:p>
            <a:r>
              <a:rPr lang="es-ES_tradnl" dirty="0" smtClean="0"/>
              <a:t>Justificativas del </a:t>
            </a:r>
            <a:r>
              <a:rPr lang="es-ES_tradnl" dirty="0" err="1" smtClean="0"/>
              <a:t>Board</a:t>
            </a:r>
            <a:endParaRPr lang="es-ES_tradnl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5951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b="1" dirty="0" smtClean="0"/>
              <a:t>Liderazgo:</a:t>
            </a:r>
            <a:r>
              <a:rPr lang="es-ES_tradnl" dirty="0" smtClean="0"/>
              <a:t> un </a:t>
            </a:r>
            <a:r>
              <a:rPr lang="es-ES_tradnl" dirty="0"/>
              <a:t>Presidente (Thomas Schneider, </a:t>
            </a:r>
            <a:r>
              <a:rPr lang="es-ES_tradnl" dirty="0" smtClean="0"/>
              <a:t>Suiza) </a:t>
            </a:r>
            <a:r>
              <a:rPr lang="es-ES_tradnl" dirty="0"/>
              <a:t>y 5 </a:t>
            </a:r>
            <a:r>
              <a:rPr lang="es-ES_tradnl" dirty="0" smtClean="0"/>
              <a:t>Vice-Presidentes(Olga </a:t>
            </a:r>
            <a:r>
              <a:rPr lang="es-ES_tradnl" dirty="0"/>
              <a:t>Cavalli, </a:t>
            </a:r>
            <a:r>
              <a:rPr lang="es-ES_tradnl" dirty="0" smtClean="0"/>
              <a:t>Argentina</a:t>
            </a:r>
            <a:r>
              <a:rPr lang="es-ES_tradnl" dirty="0"/>
              <a:t>; Henri </a:t>
            </a:r>
            <a:r>
              <a:rPr lang="es-ES_tradnl" dirty="0" err="1"/>
              <a:t>Kassen</a:t>
            </a:r>
            <a:r>
              <a:rPr lang="es-ES_tradnl" dirty="0"/>
              <a:t>, </a:t>
            </a:r>
            <a:r>
              <a:rPr lang="es-ES_tradnl" dirty="0" smtClean="0"/>
              <a:t>Namibia</a:t>
            </a:r>
            <a:r>
              <a:rPr lang="es-ES_tradnl" dirty="0"/>
              <a:t>; Gema Campillos, </a:t>
            </a:r>
            <a:r>
              <a:rPr lang="es-ES_tradnl" dirty="0" smtClean="0"/>
              <a:t>España</a:t>
            </a:r>
            <a:r>
              <a:rPr lang="es-ES_tradnl" dirty="0"/>
              <a:t>; </a:t>
            </a:r>
            <a:r>
              <a:rPr lang="es-ES_tradnl" dirty="0" err="1"/>
              <a:t>Wanawit</a:t>
            </a:r>
            <a:r>
              <a:rPr lang="es-ES_tradnl" dirty="0"/>
              <a:t> </a:t>
            </a:r>
            <a:r>
              <a:rPr lang="es-ES_tradnl" dirty="0" err="1"/>
              <a:t>Ahkuputra</a:t>
            </a:r>
            <a:r>
              <a:rPr lang="es-ES_tradnl" dirty="0"/>
              <a:t>, </a:t>
            </a:r>
            <a:r>
              <a:rPr lang="es-ES_tradnl" dirty="0" smtClean="0"/>
              <a:t> </a:t>
            </a:r>
            <a:r>
              <a:rPr lang="es-ES_tradnl" dirty="0"/>
              <a:t>Tailandia; y </a:t>
            </a:r>
            <a:r>
              <a:rPr lang="es-ES_tradnl" dirty="0" err="1"/>
              <a:t>Ihsan</a:t>
            </a:r>
            <a:r>
              <a:rPr lang="es-ES_tradnl" dirty="0"/>
              <a:t> </a:t>
            </a:r>
            <a:r>
              <a:rPr lang="es-ES_tradnl" dirty="0" err="1"/>
              <a:t>Durdu</a:t>
            </a:r>
            <a:r>
              <a:rPr lang="es-ES_tradnl" dirty="0"/>
              <a:t>, de </a:t>
            </a:r>
            <a:r>
              <a:rPr lang="es-ES_tradnl" dirty="0" smtClean="0"/>
              <a:t>Turquía). </a:t>
            </a:r>
            <a:endParaRPr lang="en-US" dirty="0"/>
          </a:p>
          <a:p>
            <a:r>
              <a:rPr lang="es-ES_tradnl" b="1" dirty="0" smtClean="0"/>
              <a:t>Membresía:</a:t>
            </a:r>
            <a:r>
              <a:rPr lang="es-ES_tradnl" dirty="0" smtClean="0"/>
              <a:t> 146 </a:t>
            </a:r>
            <a:r>
              <a:rPr lang="es-ES_tradnl" dirty="0"/>
              <a:t>miembros y 31 </a:t>
            </a:r>
            <a:r>
              <a:rPr lang="es-ES_tradnl" dirty="0" smtClean="0"/>
              <a:t>observadores.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_tradnl" dirty="0" smtClean="0"/>
              <a:t>GAC - Estructura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3549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Procedimientos operativos (</a:t>
            </a:r>
            <a:r>
              <a:rPr lang="es-ES_tradnl" dirty="0" err="1" smtClean="0"/>
              <a:t>operating</a:t>
            </a:r>
            <a:r>
              <a:rPr lang="es-ES_tradnl" dirty="0" smtClean="0"/>
              <a:t> </a:t>
            </a:r>
            <a:r>
              <a:rPr lang="es-ES_tradnl" dirty="0" err="1" smtClean="0"/>
              <a:t>principles</a:t>
            </a:r>
            <a:r>
              <a:rPr lang="es-ES_tradnl" dirty="0" smtClean="0"/>
              <a:t>)</a:t>
            </a:r>
          </a:p>
          <a:p>
            <a:r>
              <a:rPr lang="es-ES_tradnl" dirty="0" smtClean="0"/>
              <a:t>3 reuniones físicas al año</a:t>
            </a:r>
          </a:p>
          <a:p>
            <a:r>
              <a:rPr lang="es-ES_tradnl" dirty="0" smtClean="0"/>
              <a:t>Temas generales</a:t>
            </a:r>
          </a:p>
          <a:p>
            <a:r>
              <a:rPr lang="es-ES_tradnl" dirty="0" smtClean="0"/>
              <a:t>Grupos de trabajo</a:t>
            </a:r>
          </a:p>
          <a:p>
            <a:r>
              <a:rPr lang="es-ES_tradnl" dirty="0" smtClean="0"/>
              <a:t>Secretaría profesional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_tradnl" dirty="0" smtClean="0"/>
              <a:t>GAC - Procedimientos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3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719943" y="2743200"/>
            <a:ext cx="6172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/>
              <a:t>Secretary Pedro Ivo Ferraz da Silva</a:t>
            </a:r>
          </a:p>
          <a:p>
            <a:r>
              <a:rPr lang="pt-BR" sz="2800" dirty="0" err="1"/>
              <a:t>Division</a:t>
            </a:r>
            <a:r>
              <a:rPr lang="pt-BR" sz="2800" dirty="0"/>
              <a:t> </a:t>
            </a:r>
            <a:r>
              <a:rPr lang="pt-BR" sz="2800" dirty="0" err="1"/>
              <a:t>of</a:t>
            </a:r>
            <a:r>
              <a:rPr lang="pt-BR" sz="2800" dirty="0"/>
              <a:t> </a:t>
            </a:r>
            <a:r>
              <a:rPr lang="pt-BR" sz="2800" dirty="0" err="1"/>
              <a:t>Information</a:t>
            </a:r>
            <a:r>
              <a:rPr lang="pt-BR" sz="2800" dirty="0"/>
              <a:t> </a:t>
            </a:r>
            <a:r>
              <a:rPr lang="pt-BR" sz="2800" dirty="0" err="1"/>
              <a:t>Society</a:t>
            </a:r>
            <a:r>
              <a:rPr lang="pt-BR" sz="2800" dirty="0"/>
              <a:t> (DI)</a:t>
            </a:r>
          </a:p>
          <a:p>
            <a:r>
              <a:rPr lang="pt-BR" sz="2800" dirty="0" err="1"/>
              <a:t>Ministry</a:t>
            </a:r>
            <a:r>
              <a:rPr lang="pt-BR" sz="2800" dirty="0"/>
              <a:t> </a:t>
            </a:r>
            <a:r>
              <a:rPr lang="pt-BR" sz="2800" dirty="0" err="1"/>
              <a:t>of</a:t>
            </a:r>
            <a:r>
              <a:rPr lang="pt-BR" sz="2800" dirty="0"/>
              <a:t> </a:t>
            </a:r>
            <a:r>
              <a:rPr lang="pt-BR" sz="2800" dirty="0" err="1"/>
              <a:t>External</a:t>
            </a:r>
            <a:r>
              <a:rPr lang="pt-BR" sz="2800" dirty="0"/>
              <a:t> </a:t>
            </a:r>
            <a:r>
              <a:rPr lang="pt-BR" sz="2800" dirty="0" err="1"/>
              <a:t>Relations</a:t>
            </a:r>
            <a:r>
              <a:rPr lang="pt-BR" sz="2800" dirty="0"/>
              <a:t> - Brazil</a:t>
            </a:r>
          </a:p>
          <a:p>
            <a:r>
              <a:rPr lang="pt-BR" sz="2800" dirty="0"/>
              <a:t>E: pedro.ivo@itamaraty.gov.br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110343" y="1600200"/>
            <a:ext cx="6781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 smtClean="0"/>
              <a:t>Obrigado! </a:t>
            </a:r>
            <a:r>
              <a:rPr lang="pt-BR" sz="4000" dirty="0" err="1" smtClean="0"/>
              <a:t>Gracias</a:t>
            </a:r>
            <a:r>
              <a:rPr lang="pt-BR" sz="4000" dirty="0" smtClean="0"/>
              <a:t>! </a:t>
            </a:r>
            <a:r>
              <a:rPr lang="pt-BR" sz="4000" dirty="0" err="1" smtClean="0"/>
              <a:t>Thank</a:t>
            </a:r>
            <a:r>
              <a:rPr lang="pt-BR" sz="4000" dirty="0" smtClean="0"/>
              <a:t> </a:t>
            </a:r>
            <a:r>
              <a:rPr lang="pt-BR" sz="4000" dirty="0" err="1" smtClean="0"/>
              <a:t>you</a:t>
            </a:r>
            <a:r>
              <a:rPr lang="pt-BR" sz="4000" dirty="0" smtClean="0"/>
              <a:t>!</a:t>
            </a:r>
            <a:endParaRPr lang="pt-BR" sz="4000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643" y="4724400"/>
            <a:ext cx="6667500" cy="130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794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194</Words>
  <Application>Microsoft Macintosh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LAC/LACRALO 2015 Capacity Building Webinar  GAC and Internet Users</vt:lpstr>
      <vt:lpstr>Comité Asesor Gubernamental </vt:lpstr>
      <vt:lpstr>GAC - Consejos</vt:lpstr>
      <vt:lpstr>GAC - Estructura</vt:lpstr>
      <vt:lpstr>GAC - Procedimientos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Fink</dc:creator>
  <cp:lastModifiedBy>Gisella Gruber</cp:lastModifiedBy>
  <cp:revision>8</cp:revision>
  <dcterms:created xsi:type="dcterms:W3CDTF">2015-01-30T13:26:39Z</dcterms:created>
  <dcterms:modified xsi:type="dcterms:W3CDTF">2015-03-19T20:19:14Z</dcterms:modified>
</cp:coreProperties>
</file>