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1.xml" ContentType="application/vnd.openxmlformats-officedocument.drawingml.chart+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8"/>
  </p:notesMasterIdLst>
  <p:handoutMasterIdLst>
    <p:handoutMasterId r:id="rId49"/>
  </p:handoutMasterIdLst>
  <p:sldIdLst>
    <p:sldId id="256" r:id="rId2"/>
    <p:sldId id="343" r:id="rId3"/>
    <p:sldId id="352" r:id="rId4"/>
    <p:sldId id="289" r:id="rId5"/>
    <p:sldId id="325" r:id="rId6"/>
    <p:sldId id="375" r:id="rId7"/>
    <p:sldId id="376" r:id="rId8"/>
    <p:sldId id="326" r:id="rId9"/>
    <p:sldId id="327" r:id="rId10"/>
    <p:sldId id="328" r:id="rId11"/>
    <p:sldId id="290" r:id="rId12"/>
    <p:sldId id="320" r:id="rId13"/>
    <p:sldId id="353" r:id="rId14"/>
    <p:sldId id="335" r:id="rId15"/>
    <p:sldId id="317" r:id="rId16"/>
    <p:sldId id="358" r:id="rId17"/>
    <p:sldId id="381" r:id="rId18"/>
    <p:sldId id="359" r:id="rId19"/>
    <p:sldId id="361" r:id="rId20"/>
    <p:sldId id="355" r:id="rId21"/>
    <p:sldId id="300" r:id="rId22"/>
    <p:sldId id="362" r:id="rId23"/>
    <p:sldId id="301" r:id="rId24"/>
    <p:sldId id="363" r:id="rId25"/>
    <p:sldId id="370" r:id="rId26"/>
    <p:sldId id="384" r:id="rId27"/>
    <p:sldId id="385" r:id="rId28"/>
    <p:sldId id="336" r:id="rId29"/>
    <p:sldId id="295" r:id="rId30"/>
    <p:sldId id="310" r:id="rId31"/>
    <p:sldId id="383" r:id="rId32"/>
    <p:sldId id="393" r:id="rId33"/>
    <p:sldId id="394" r:id="rId34"/>
    <p:sldId id="391" r:id="rId35"/>
    <p:sldId id="395" r:id="rId36"/>
    <p:sldId id="396" r:id="rId37"/>
    <p:sldId id="397" r:id="rId38"/>
    <p:sldId id="398" r:id="rId39"/>
    <p:sldId id="399" r:id="rId40"/>
    <p:sldId id="400" r:id="rId41"/>
    <p:sldId id="402" r:id="rId42"/>
    <p:sldId id="403" r:id="rId43"/>
    <p:sldId id="389" r:id="rId44"/>
    <p:sldId id="382" r:id="rId45"/>
    <p:sldId id="338" r:id="rId46"/>
    <p:sldId id="298" r:id="rId4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22">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A4FFA3"/>
    <a:srgbClr val="D2E5F3"/>
    <a:srgbClr val="FEFDFD"/>
    <a:srgbClr val="0E4B91"/>
    <a:srgbClr val="18548A"/>
    <a:srgbClr val="15538C"/>
    <a:srgbClr val="0B2F49"/>
    <a:srgbClr val="092F4B"/>
    <a:srgbClr val="A1472D"/>
    <a:srgbClr val="A3472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259" autoAdjust="0"/>
    <p:restoredTop sz="99040" autoAdjust="0"/>
  </p:normalViewPr>
  <p:slideViewPr>
    <p:cSldViewPr snapToGrid="0" snapToObjects="1">
      <p:cViewPr varScale="1">
        <p:scale>
          <a:sx n="80" d="100"/>
          <a:sy n="80" d="100"/>
        </p:scale>
        <p:origin x="1128" y="84"/>
      </p:cViewPr>
      <p:guideLst>
        <p:guide orient="horz" pos="1422"/>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pieChart>
        <c:varyColors val="1"/>
        <c:ser>
          <c:idx val="0"/>
          <c:order val="0"/>
          <c:tx>
            <c:strRef>
              <c:f>Sheet1!$B$1</c:f>
              <c:strCache>
                <c:ptCount val="1"/>
                <c:pt idx="0">
                  <c:v>Column1</c:v>
                </c:pt>
              </c:strCache>
            </c:strRef>
          </c:tx>
          <c:cat>
            <c:strRef>
              <c:f>Sheet1!$A$2:$A$8</c:f>
              <c:strCache>
                <c:ptCount val="7"/>
                <c:pt idx="0">
                  <c:v>Global (9%)</c:v>
                </c:pt>
                <c:pt idx="1">
                  <c:v>North America (28%)</c:v>
                </c:pt>
                <c:pt idx="2">
                  <c:v>Asia-Pacific (18%)</c:v>
                </c:pt>
                <c:pt idx="3">
                  <c:v>Europe (14%)</c:v>
                </c:pt>
                <c:pt idx="4">
                  <c:v>Africa (6%)</c:v>
                </c:pt>
                <c:pt idx="5">
                  <c:v>LAC (3%)</c:v>
                </c:pt>
                <c:pt idx="6">
                  <c:v>Unspecified (22%)</c:v>
                </c:pt>
              </c:strCache>
            </c:strRef>
          </c:cat>
          <c:val>
            <c:numRef>
              <c:f>Sheet1!$B$2:$B$8</c:f>
              <c:numCache>
                <c:formatCode>0%</c:formatCode>
                <c:ptCount val="7"/>
                <c:pt idx="0">
                  <c:v>0.09</c:v>
                </c:pt>
                <c:pt idx="1">
                  <c:v>0.28000000000000003</c:v>
                </c:pt>
                <c:pt idx="2">
                  <c:v>0.18</c:v>
                </c:pt>
                <c:pt idx="3">
                  <c:v>0.14000000000000001</c:v>
                </c:pt>
                <c:pt idx="4">
                  <c:v>0.06</c:v>
                </c:pt>
                <c:pt idx="5">
                  <c:v>0.03</c:v>
                </c:pt>
                <c:pt idx="6">
                  <c:v>0.22</c:v>
                </c:pt>
              </c:numCache>
            </c:numRef>
          </c:val>
        </c:ser>
        <c:dLbls>
          <c:showLegendKey val="0"/>
          <c:showVal val="0"/>
          <c:showCatName val="0"/>
          <c:showSerName val="0"/>
          <c:showPercent val="0"/>
          <c:showBubbleSize val="0"/>
          <c:showLeaderLines val="1"/>
        </c:dLbls>
        <c:firstSliceAng val="0"/>
      </c:pieChart>
    </c:plotArea>
    <c:legend>
      <c:legendPos val="r"/>
      <c:layout>
        <c:manualLayout>
          <c:xMode val="edge"/>
          <c:yMode val="edge"/>
          <c:x val="0.52670508148828799"/>
          <c:y val="6.1209665304507999E-2"/>
          <c:w val="0.40809298740509797"/>
          <c:h val="0.83711811023621996"/>
        </c:manualLayout>
      </c:layout>
      <c:overlay val="0"/>
      <c:txPr>
        <a:bodyPr/>
        <a:lstStyle/>
        <a:p>
          <a:pPr>
            <a:defRPr sz="1400">
              <a:latin typeface="Source Sans Pro"/>
              <a:cs typeface="Source Sans Pro"/>
            </a:defRPr>
          </a:pPr>
          <a:endParaRPr lang="en-US"/>
        </a:p>
      </c:txPr>
    </c:legend>
    <c:plotVisOnly val="1"/>
    <c:dispBlanksAs val="gap"/>
    <c:showDLblsOverMax val="0"/>
  </c:chart>
  <c:txPr>
    <a:bodyPr/>
    <a:lstStyle/>
    <a:p>
      <a:pPr>
        <a:defRPr sz="1800"/>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878D19-B8D9-B646-8DBF-FD3E671AD813}" type="doc">
      <dgm:prSet loTypeId="urn:microsoft.com/office/officeart/2005/8/layout/hProcess3" loCatId="" qsTypeId="urn:microsoft.com/office/officeart/2005/8/quickstyle/simple1" qsCatId="simple" csTypeId="urn:microsoft.com/office/officeart/2005/8/colors/accent6_4" csCatId="accent6" phldr="1"/>
      <dgm:spPr/>
    </dgm:pt>
    <dgm:pt modelId="{68926F2F-D4CA-D045-88AA-944E1ECACB4A}">
      <dgm:prSet phldrT="[Text]"/>
      <dgm:spPr/>
      <dgm:t>
        <a:bodyPr/>
        <a:lstStyle/>
        <a:p>
          <a:r>
            <a:rPr lang="en-US" dirty="0" smtClean="0"/>
            <a:t> </a:t>
          </a:r>
          <a:endParaRPr lang="en-US" dirty="0"/>
        </a:p>
      </dgm:t>
    </dgm:pt>
    <dgm:pt modelId="{32024B9E-D170-5349-B6CE-A0F1465A155D}" type="parTrans" cxnId="{FE29699F-3F99-574F-A925-0E00B80192F2}">
      <dgm:prSet/>
      <dgm:spPr/>
      <dgm:t>
        <a:bodyPr/>
        <a:lstStyle/>
        <a:p>
          <a:endParaRPr lang="en-US"/>
        </a:p>
      </dgm:t>
    </dgm:pt>
    <dgm:pt modelId="{67AA8924-0EAD-A540-B5D2-CCB269A2418C}" type="sibTrans" cxnId="{FE29699F-3F99-574F-A925-0E00B80192F2}">
      <dgm:prSet/>
      <dgm:spPr/>
      <dgm:t>
        <a:bodyPr/>
        <a:lstStyle/>
        <a:p>
          <a:endParaRPr lang="en-US"/>
        </a:p>
      </dgm:t>
    </dgm:pt>
    <dgm:pt modelId="{E7711A3B-7AA1-F546-B9F8-54DBC86E93FC}">
      <dgm:prSet phldrT="[Text]"/>
      <dgm:spPr/>
      <dgm:t>
        <a:bodyPr/>
        <a:lstStyle/>
        <a:p>
          <a:r>
            <a:rPr lang="en-US" dirty="0" smtClean="0"/>
            <a:t> </a:t>
          </a:r>
          <a:endParaRPr lang="en-US" dirty="0"/>
        </a:p>
      </dgm:t>
    </dgm:pt>
    <dgm:pt modelId="{74820F6A-3601-C844-9382-8008B2029BF0}" type="parTrans" cxnId="{14A1250E-C9F5-7F4D-A631-6D8566986DF9}">
      <dgm:prSet/>
      <dgm:spPr/>
      <dgm:t>
        <a:bodyPr/>
        <a:lstStyle/>
        <a:p>
          <a:endParaRPr lang="en-US"/>
        </a:p>
      </dgm:t>
    </dgm:pt>
    <dgm:pt modelId="{7C6D37D4-0F6E-A843-98EC-78755EFF9802}" type="sibTrans" cxnId="{14A1250E-C9F5-7F4D-A631-6D8566986DF9}">
      <dgm:prSet/>
      <dgm:spPr/>
      <dgm:t>
        <a:bodyPr/>
        <a:lstStyle/>
        <a:p>
          <a:endParaRPr lang="en-US"/>
        </a:p>
      </dgm:t>
    </dgm:pt>
    <dgm:pt modelId="{79EC108A-006E-E344-9E53-68122F88DA47}">
      <dgm:prSet phldrT="[Text]"/>
      <dgm:spPr/>
      <dgm:t>
        <a:bodyPr/>
        <a:lstStyle/>
        <a:p>
          <a:r>
            <a:rPr lang="en-US" dirty="0" smtClean="0"/>
            <a:t> </a:t>
          </a:r>
          <a:endParaRPr lang="en-US" dirty="0"/>
        </a:p>
      </dgm:t>
    </dgm:pt>
    <dgm:pt modelId="{E8C05671-55E3-1640-88BE-AD4DF5A3F598}" type="parTrans" cxnId="{75FC61AA-C07F-B940-AA21-69EFBF77E7A8}">
      <dgm:prSet/>
      <dgm:spPr/>
      <dgm:t>
        <a:bodyPr/>
        <a:lstStyle/>
        <a:p>
          <a:endParaRPr lang="en-US"/>
        </a:p>
      </dgm:t>
    </dgm:pt>
    <dgm:pt modelId="{68F6F77A-8739-F547-B814-F6F832421E89}" type="sibTrans" cxnId="{75FC61AA-C07F-B940-AA21-69EFBF77E7A8}">
      <dgm:prSet/>
      <dgm:spPr/>
      <dgm:t>
        <a:bodyPr/>
        <a:lstStyle/>
        <a:p>
          <a:endParaRPr lang="en-US"/>
        </a:p>
      </dgm:t>
    </dgm:pt>
    <dgm:pt modelId="{72EFB7E4-4238-CD41-9004-9E77CD3D8FED}" type="pres">
      <dgm:prSet presAssocID="{F0878D19-B8D9-B646-8DBF-FD3E671AD813}" presName="Name0" presStyleCnt="0">
        <dgm:presLayoutVars>
          <dgm:dir/>
          <dgm:animLvl val="lvl"/>
          <dgm:resizeHandles val="exact"/>
        </dgm:presLayoutVars>
      </dgm:prSet>
      <dgm:spPr/>
    </dgm:pt>
    <dgm:pt modelId="{E011B0DF-B4AC-D94C-B1AD-F4C50DC1D45B}" type="pres">
      <dgm:prSet presAssocID="{F0878D19-B8D9-B646-8DBF-FD3E671AD813}" presName="dummy" presStyleCnt="0"/>
      <dgm:spPr/>
    </dgm:pt>
    <dgm:pt modelId="{4F145630-3569-1F47-99A5-B12FD23E93F1}" type="pres">
      <dgm:prSet presAssocID="{F0878D19-B8D9-B646-8DBF-FD3E671AD813}" presName="linH" presStyleCnt="0"/>
      <dgm:spPr/>
    </dgm:pt>
    <dgm:pt modelId="{81712F73-1108-0D4C-BA07-4B786DBFA32F}" type="pres">
      <dgm:prSet presAssocID="{F0878D19-B8D9-B646-8DBF-FD3E671AD813}" presName="padding1" presStyleCnt="0"/>
      <dgm:spPr/>
    </dgm:pt>
    <dgm:pt modelId="{E38469B6-BFC6-344B-9562-F2C81177116E}" type="pres">
      <dgm:prSet presAssocID="{68926F2F-D4CA-D045-88AA-944E1ECACB4A}" presName="linV" presStyleCnt="0"/>
      <dgm:spPr/>
    </dgm:pt>
    <dgm:pt modelId="{7E39D7D3-0198-1441-BBC6-0DCEEC774C43}" type="pres">
      <dgm:prSet presAssocID="{68926F2F-D4CA-D045-88AA-944E1ECACB4A}" presName="spVertical1" presStyleCnt="0"/>
      <dgm:spPr/>
    </dgm:pt>
    <dgm:pt modelId="{31CA2328-B504-BF4C-B920-EC1046706D90}" type="pres">
      <dgm:prSet presAssocID="{68926F2F-D4CA-D045-88AA-944E1ECACB4A}" presName="parTx" presStyleLbl="revTx" presStyleIdx="0" presStyleCnt="3">
        <dgm:presLayoutVars>
          <dgm:chMax val="0"/>
          <dgm:chPref val="0"/>
          <dgm:bulletEnabled val="1"/>
        </dgm:presLayoutVars>
      </dgm:prSet>
      <dgm:spPr/>
      <dgm:t>
        <a:bodyPr/>
        <a:lstStyle/>
        <a:p>
          <a:endParaRPr lang="en-US"/>
        </a:p>
      </dgm:t>
    </dgm:pt>
    <dgm:pt modelId="{A216594A-ED76-BD44-A123-6A6B95CCB706}" type="pres">
      <dgm:prSet presAssocID="{68926F2F-D4CA-D045-88AA-944E1ECACB4A}" presName="spVertical2" presStyleCnt="0"/>
      <dgm:spPr/>
    </dgm:pt>
    <dgm:pt modelId="{67256CD2-644C-CD47-863F-3F090EF6B0AB}" type="pres">
      <dgm:prSet presAssocID="{68926F2F-D4CA-D045-88AA-944E1ECACB4A}" presName="spVertical3" presStyleCnt="0"/>
      <dgm:spPr/>
    </dgm:pt>
    <dgm:pt modelId="{180272CC-BEC5-A944-BE30-FA88C11DF964}" type="pres">
      <dgm:prSet presAssocID="{67AA8924-0EAD-A540-B5D2-CCB269A2418C}" presName="space" presStyleCnt="0"/>
      <dgm:spPr/>
    </dgm:pt>
    <dgm:pt modelId="{9F50D9FE-E86A-8748-86A5-66AA09B3A3A3}" type="pres">
      <dgm:prSet presAssocID="{E7711A3B-7AA1-F546-B9F8-54DBC86E93FC}" presName="linV" presStyleCnt="0"/>
      <dgm:spPr/>
    </dgm:pt>
    <dgm:pt modelId="{432C2F8E-A376-0C48-ADB4-B7C39644DB73}" type="pres">
      <dgm:prSet presAssocID="{E7711A3B-7AA1-F546-B9F8-54DBC86E93FC}" presName="spVertical1" presStyleCnt="0"/>
      <dgm:spPr/>
    </dgm:pt>
    <dgm:pt modelId="{69097F6E-A0BB-4848-AE8E-6055C46DD653}" type="pres">
      <dgm:prSet presAssocID="{E7711A3B-7AA1-F546-B9F8-54DBC86E93FC}" presName="parTx" presStyleLbl="revTx" presStyleIdx="1" presStyleCnt="3">
        <dgm:presLayoutVars>
          <dgm:chMax val="0"/>
          <dgm:chPref val="0"/>
          <dgm:bulletEnabled val="1"/>
        </dgm:presLayoutVars>
      </dgm:prSet>
      <dgm:spPr/>
      <dgm:t>
        <a:bodyPr/>
        <a:lstStyle/>
        <a:p>
          <a:endParaRPr lang="en-US"/>
        </a:p>
      </dgm:t>
    </dgm:pt>
    <dgm:pt modelId="{3D5BF917-223D-A247-B069-CE6696833843}" type="pres">
      <dgm:prSet presAssocID="{E7711A3B-7AA1-F546-B9F8-54DBC86E93FC}" presName="spVertical2" presStyleCnt="0"/>
      <dgm:spPr/>
    </dgm:pt>
    <dgm:pt modelId="{C71C0F4D-63CE-7D49-B024-65A2A6FD5E65}" type="pres">
      <dgm:prSet presAssocID="{E7711A3B-7AA1-F546-B9F8-54DBC86E93FC}" presName="spVertical3" presStyleCnt="0"/>
      <dgm:spPr/>
    </dgm:pt>
    <dgm:pt modelId="{2CCDB01C-BE17-6A4F-A74A-6EF22B5EED6A}" type="pres">
      <dgm:prSet presAssocID="{7C6D37D4-0F6E-A843-98EC-78755EFF9802}" presName="space" presStyleCnt="0"/>
      <dgm:spPr/>
    </dgm:pt>
    <dgm:pt modelId="{46E9A2E9-C0FB-C94F-AF95-029FDF45E68D}" type="pres">
      <dgm:prSet presAssocID="{79EC108A-006E-E344-9E53-68122F88DA47}" presName="linV" presStyleCnt="0"/>
      <dgm:spPr/>
    </dgm:pt>
    <dgm:pt modelId="{92B4072B-B043-C648-A13A-C44720EC5BBE}" type="pres">
      <dgm:prSet presAssocID="{79EC108A-006E-E344-9E53-68122F88DA47}" presName="spVertical1" presStyleCnt="0"/>
      <dgm:spPr/>
    </dgm:pt>
    <dgm:pt modelId="{6DD4BB3D-3F60-9042-9465-BAECB141BF29}" type="pres">
      <dgm:prSet presAssocID="{79EC108A-006E-E344-9E53-68122F88DA47}" presName="parTx" presStyleLbl="revTx" presStyleIdx="2" presStyleCnt="3">
        <dgm:presLayoutVars>
          <dgm:chMax val="0"/>
          <dgm:chPref val="0"/>
          <dgm:bulletEnabled val="1"/>
        </dgm:presLayoutVars>
      </dgm:prSet>
      <dgm:spPr/>
      <dgm:t>
        <a:bodyPr/>
        <a:lstStyle/>
        <a:p>
          <a:endParaRPr lang="en-US"/>
        </a:p>
      </dgm:t>
    </dgm:pt>
    <dgm:pt modelId="{2F81AA17-38F5-2F43-AE05-272F9223CB45}" type="pres">
      <dgm:prSet presAssocID="{79EC108A-006E-E344-9E53-68122F88DA47}" presName="spVertical2" presStyleCnt="0"/>
      <dgm:spPr/>
    </dgm:pt>
    <dgm:pt modelId="{EFBD5CE0-5451-4646-B22D-E52B34CCA6B6}" type="pres">
      <dgm:prSet presAssocID="{79EC108A-006E-E344-9E53-68122F88DA47}" presName="spVertical3" presStyleCnt="0"/>
      <dgm:spPr/>
    </dgm:pt>
    <dgm:pt modelId="{5D611739-9EF7-3540-B5FF-38973F346338}" type="pres">
      <dgm:prSet presAssocID="{F0878D19-B8D9-B646-8DBF-FD3E671AD813}" presName="padding2" presStyleCnt="0"/>
      <dgm:spPr/>
    </dgm:pt>
    <dgm:pt modelId="{24FBE2BC-9E37-114E-82EC-3F2C8CCDECE4}" type="pres">
      <dgm:prSet presAssocID="{F0878D19-B8D9-B646-8DBF-FD3E671AD813}" presName="negArrow" presStyleCnt="0"/>
      <dgm:spPr/>
    </dgm:pt>
    <dgm:pt modelId="{2BBF23B5-C820-6A4E-8513-14482FDBCF41}" type="pres">
      <dgm:prSet presAssocID="{F0878D19-B8D9-B646-8DBF-FD3E671AD813}" presName="backgroundArrow" presStyleLbl="node1" presStyleIdx="0" presStyleCnt="1" custLinFactNeighborY="1907">
        <dgm:style>
          <a:lnRef idx="2">
            <a:schemeClr val="accent5">
              <a:shade val="50000"/>
            </a:schemeClr>
          </a:lnRef>
          <a:fillRef idx="1">
            <a:schemeClr val="accent5"/>
          </a:fillRef>
          <a:effectRef idx="0">
            <a:schemeClr val="accent5"/>
          </a:effectRef>
          <a:fontRef idx="minor">
            <a:schemeClr val="lt1"/>
          </a:fontRef>
        </dgm:style>
      </dgm:prSet>
      <dgm:spPr/>
      <dgm:t>
        <a:bodyPr/>
        <a:lstStyle/>
        <a:p>
          <a:endParaRPr lang="en-US"/>
        </a:p>
      </dgm:t>
    </dgm:pt>
  </dgm:ptLst>
  <dgm:cxnLst>
    <dgm:cxn modelId="{FE29699F-3F99-574F-A925-0E00B80192F2}" srcId="{F0878D19-B8D9-B646-8DBF-FD3E671AD813}" destId="{68926F2F-D4CA-D045-88AA-944E1ECACB4A}" srcOrd="0" destOrd="0" parTransId="{32024B9E-D170-5349-B6CE-A0F1465A155D}" sibTransId="{67AA8924-0EAD-A540-B5D2-CCB269A2418C}"/>
    <dgm:cxn modelId="{AC6B7D2B-90EC-8B4E-9528-E5DD24FB9E61}" type="presOf" srcId="{F0878D19-B8D9-B646-8DBF-FD3E671AD813}" destId="{72EFB7E4-4238-CD41-9004-9E77CD3D8FED}" srcOrd="0" destOrd="0" presId="urn:microsoft.com/office/officeart/2005/8/layout/hProcess3"/>
    <dgm:cxn modelId="{2E331E76-0ED0-AE40-B4DD-5E539DBED482}" type="presOf" srcId="{79EC108A-006E-E344-9E53-68122F88DA47}" destId="{6DD4BB3D-3F60-9042-9465-BAECB141BF29}" srcOrd="0" destOrd="0" presId="urn:microsoft.com/office/officeart/2005/8/layout/hProcess3"/>
    <dgm:cxn modelId="{CAD81580-910E-D94F-92F1-87DB6B04D9D5}" type="presOf" srcId="{68926F2F-D4CA-D045-88AA-944E1ECACB4A}" destId="{31CA2328-B504-BF4C-B920-EC1046706D90}" srcOrd="0" destOrd="0" presId="urn:microsoft.com/office/officeart/2005/8/layout/hProcess3"/>
    <dgm:cxn modelId="{75FC61AA-C07F-B940-AA21-69EFBF77E7A8}" srcId="{F0878D19-B8D9-B646-8DBF-FD3E671AD813}" destId="{79EC108A-006E-E344-9E53-68122F88DA47}" srcOrd="2" destOrd="0" parTransId="{E8C05671-55E3-1640-88BE-AD4DF5A3F598}" sibTransId="{68F6F77A-8739-F547-B814-F6F832421E89}"/>
    <dgm:cxn modelId="{154B880A-72FB-5242-81E3-89F501719A4B}" type="presOf" srcId="{E7711A3B-7AA1-F546-B9F8-54DBC86E93FC}" destId="{69097F6E-A0BB-4848-AE8E-6055C46DD653}" srcOrd="0" destOrd="0" presId="urn:microsoft.com/office/officeart/2005/8/layout/hProcess3"/>
    <dgm:cxn modelId="{14A1250E-C9F5-7F4D-A631-6D8566986DF9}" srcId="{F0878D19-B8D9-B646-8DBF-FD3E671AD813}" destId="{E7711A3B-7AA1-F546-B9F8-54DBC86E93FC}" srcOrd="1" destOrd="0" parTransId="{74820F6A-3601-C844-9382-8008B2029BF0}" sibTransId="{7C6D37D4-0F6E-A843-98EC-78755EFF9802}"/>
    <dgm:cxn modelId="{A17866E2-78A5-6948-AE32-13EFE48EAC4A}" type="presParOf" srcId="{72EFB7E4-4238-CD41-9004-9E77CD3D8FED}" destId="{E011B0DF-B4AC-D94C-B1AD-F4C50DC1D45B}" srcOrd="0" destOrd="0" presId="urn:microsoft.com/office/officeart/2005/8/layout/hProcess3"/>
    <dgm:cxn modelId="{F2E5537B-A7A2-7341-A1A4-ED9A9F58C9E7}" type="presParOf" srcId="{72EFB7E4-4238-CD41-9004-9E77CD3D8FED}" destId="{4F145630-3569-1F47-99A5-B12FD23E93F1}" srcOrd="1" destOrd="0" presId="urn:microsoft.com/office/officeart/2005/8/layout/hProcess3"/>
    <dgm:cxn modelId="{18BA6356-01FA-4642-97BD-3516E486DDBC}" type="presParOf" srcId="{4F145630-3569-1F47-99A5-B12FD23E93F1}" destId="{81712F73-1108-0D4C-BA07-4B786DBFA32F}" srcOrd="0" destOrd="0" presId="urn:microsoft.com/office/officeart/2005/8/layout/hProcess3"/>
    <dgm:cxn modelId="{6A4577D2-51BB-A746-A59C-23A1DE57D8F3}" type="presParOf" srcId="{4F145630-3569-1F47-99A5-B12FD23E93F1}" destId="{E38469B6-BFC6-344B-9562-F2C81177116E}" srcOrd="1" destOrd="0" presId="urn:microsoft.com/office/officeart/2005/8/layout/hProcess3"/>
    <dgm:cxn modelId="{22ED2A42-3BB0-D842-A543-97BB47C3FEA5}" type="presParOf" srcId="{E38469B6-BFC6-344B-9562-F2C81177116E}" destId="{7E39D7D3-0198-1441-BBC6-0DCEEC774C43}" srcOrd="0" destOrd="0" presId="urn:microsoft.com/office/officeart/2005/8/layout/hProcess3"/>
    <dgm:cxn modelId="{97DAD8A4-E9C6-614A-B30A-D71D8AC5FFCF}" type="presParOf" srcId="{E38469B6-BFC6-344B-9562-F2C81177116E}" destId="{31CA2328-B504-BF4C-B920-EC1046706D90}" srcOrd="1" destOrd="0" presId="urn:microsoft.com/office/officeart/2005/8/layout/hProcess3"/>
    <dgm:cxn modelId="{4C9A6A48-A15D-5549-A65A-1CC338808A68}" type="presParOf" srcId="{E38469B6-BFC6-344B-9562-F2C81177116E}" destId="{A216594A-ED76-BD44-A123-6A6B95CCB706}" srcOrd="2" destOrd="0" presId="urn:microsoft.com/office/officeart/2005/8/layout/hProcess3"/>
    <dgm:cxn modelId="{CCC6EDE5-22E9-254F-AF6B-872C590DA5F4}" type="presParOf" srcId="{E38469B6-BFC6-344B-9562-F2C81177116E}" destId="{67256CD2-644C-CD47-863F-3F090EF6B0AB}" srcOrd="3" destOrd="0" presId="urn:microsoft.com/office/officeart/2005/8/layout/hProcess3"/>
    <dgm:cxn modelId="{A865810C-C90D-C64C-AB8C-637F9EB6706A}" type="presParOf" srcId="{4F145630-3569-1F47-99A5-B12FD23E93F1}" destId="{180272CC-BEC5-A944-BE30-FA88C11DF964}" srcOrd="2" destOrd="0" presId="urn:microsoft.com/office/officeart/2005/8/layout/hProcess3"/>
    <dgm:cxn modelId="{4FF06771-AE01-F349-A20C-C27ED090D8A9}" type="presParOf" srcId="{4F145630-3569-1F47-99A5-B12FD23E93F1}" destId="{9F50D9FE-E86A-8748-86A5-66AA09B3A3A3}" srcOrd="3" destOrd="0" presId="urn:microsoft.com/office/officeart/2005/8/layout/hProcess3"/>
    <dgm:cxn modelId="{107495AD-9C7F-CB4B-859C-148C6746B596}" type="presParOf" srcId="{9F50D9FE-E86A-8748-86A5-66AA09B3A3A3}" destId="{432C2F8E-A376-0C48-ADB4-B7C39644DB73}" srcOrd="0" destOrd="0" presId="urn:microsoft.com/office/officeart/2005/8/layout/hProcess3"/>
    <dgm:cxn modelId="{6FE3974B-21D2-124A-9247-AE875DB29454}" type="presParOf" srcId="{9F50D9FE-E86A-8748-86A5-66AA09B3A3A3}" destId="{69097F6E-A0BB-4848-AE8E-6055C46DD653}" srcOrd="1" destOrd="0" presId="urn:microsoft.com/office/officeart/2005/8/layout/hProcess3"/>
    <dgm:cxn modelId="{CCC2ACAA-9C90-574B-AED7-1BA5C0C82C63}" type="presParOf" srcId="{9F50D9FE-E86A-8748-86A5-66AA09B3A3A3}" destId="{3D5BF917-223D-A247-B069-CE6696833843}" srcOrd="2" destOrd="0" presId="urn:microsoft.com/office/officeart/2005/8/layout/hProcess3"/>
    <dgm:cxn modelId="{65DE71FC-0788-E94F-A74A-3C44F71B5A21}" type="presParOf" srcId="{9F50D9FE-E86A-8748-86A5-66AA09B3A3A3}" destId="{C71C0F4D-63CE-7D49-B024-65A2A6FD5E65}" srcOrd="3" destOrd="0" presId="urn:microsoft.com/office/officeart/2005/8/layout/hProcess3"/>
    <dgm:cxn modelId="{C9619812-9F80-7048-8081-FD87233387C6}" type="presParOf" srcId="{4F145630-3569-1F47-99A5-B12FD23E93F1}" destId="{2CCDB01C-BE17-6A4F-A74A-6EF22B5EED6A}" srcOrd="4" destOrd="0" presId="urn:microsoft.com/office/officeart/2005/8/layout/hProcess3"/>
    <dgm:cxn modelId="{00240E25-00B0-D349-A3EE-20C0B77E9828}" type="presParOf" srcId="{4F145630-3569-1F47-99A5-B12FD23E93F1}" destId="{46E9A2E9-C0FB-C94F-AF95-029FDF45E68D}" srcOrd="5" destOrd="0" presId="urn:microsoft.com/office/officeart/2005/8/layout/hProcess3"/>
    <dgm:cxn modelId="{D8A849F7-248A-B744-9239-4A4ED8C67724}" type="presParOf" srcId="{46E9A2E9-C0FB-C94F-AF95-029FDF45E68D}" destId="{92B4072B-B043-C648-A13A-C44720EC5BBE}" srcOrd="0" destOrd="0" presId="urn:microsoft.com/office/officeart/2005/8/layout/hProcess3"/>
    <dgm:cxn modelId="{EAF709D8-10C9-334C-827E-10B694FE6586}" type="presParOf" srcId="{46E9A2E9-C0FB-C94F-AF95-029FDF45E68D}" destId="{6DD4BB3D-3F60-9042-9465-BAECB141BF29}" srcOrd="1" destOrd="0" presId="urn:microsoft.com/office/officeart/2005/8/layout/hProcess3"/>
    <dgm:cxn modelId="{B8C8C1FE-D2B1-C843-A205-C7C2AAB40DC3}" type="presParOf" srcId="{46E9A2E9-C0FB-C94F-AF95-029FDF45E68D}" destId="{2F81AA17-38F5-2F43-AE05-272F9223CB45}" srcOrd="2" destOrd="0" presId="urn:microsoft.com/office/officeart/2005/8/layout/hProcess3"/>
    <dgm:cxn modelId="{AB26713E-9253-E144-9695-A767F9701A54}" type="presParOf" srcId="{46E9A2E9-C0FB-C94F-AF95-029FDF45E68D}" destId="{EFBD5CE0-5451-4646-B22D-E52B34CCA6B6}" srcOrd="3" destOrd="0" presId="urn:microsoft.com/office/officeart/2005/8/layout/hProcess3"/>
    <dgm:cxn modelId="{4526D714-FEE9-BB43-9504-7B21AFEEEA8B}" type="presParOf" srcId="{4F145630-3569-1F47-99A5-B12FD23E93F1}" destId="{5D611739-9EF7-3540-B5FF-38973F346338}" srcOrd="6" destOrd="0" presId="urn:microsoft.com/office/officeart/2005/8/layout/hProcess3"/>
    <dgm:cxn modelId="{5A6721CD-B9E0-8743-8425-8CD4940B32B4}" type="presParOf" srcId="{4F145630-3569-1F47-99A5-B12FD23E93F1}" destId="{24FBE2BC-9E37-114E-82EC-3F2C8CCDECE4}" srcOrd="7" destOrd="0" presId="urn:microsoft.com/office/officeart/2005/8/layout/hProcess3"/>
    <dgm:cxn modelId="{8351098D-56A5-9A49-A8DC-E36F8C2869F1}" type="presParOf" srcId="{4F145630-3569-1F47-99A5-B12FD23E93F1}" destId="{2BBF23B5-C820-6A4E-8513-14482FDBCF41}" srcOrd="8" destOrd="0" presId="urn:microsoft.com/office/officeart/2005/8/layout/h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0878D19-B8D9-B646-8DBF-FD3E671AD813}" type="doc">
      <dgm:prSet loTypeId="urn:microsoft.com/office/officeart/2005/8/layout/hProcess3" loCatId="" qsTypeId="urn:microsoft.com/office/officeart/2005/8/quickstyle/simple1" qsCatId="simple" csTypeId="urn:microsoft.com/office/officeart/2005/8/colors/accent6_4" csCatId="accent6" phldr="1"/>
      <dgm:spPr/>
    </dgm:pt>
    <dgm:pt modelId="{68926F2F-D4CA-D045-88AA-944E1ECACB4A}">
      <dgm:prSet phldrT="[Text]"/>
      <dgm:spPr/>
      <dgm:t>
        <a:bodyPr/>
        <a:lstStyle/>
        <a:p>
          <a:r>
            <a:rPr lang="en-US" dirty="0" smtClean="0"/>
            <a:t> </a:t>
          </a:r>
          <a:endParaRPr lang="en-US" dirty="0"/>
        </a:p>
      </dgm:t>
    </dgm:pt>
    <dgm:pt modelId="{32024B9E-D170-5349-B6CE-A0F1465A155D}" type="parTrans" cxnId="{FE29699F-3F99-574F-A925-0E00B80192F2}">
      <dgm:prSet/>
      <dgm:spPr/>
      <dgm:t>
        <a:bodyPr/>
        <a:lstStyle/>
        <a:p>
          <a:endParaRPr lang="en-US"/>
        </a:p>
      </dgm:t>
    </dgm:pt>
    <dgm:pt modelId="{67AA8924-0EAD-A540-B5D2-CCB269A2418C}" type="sibTrans" cxnId="{FE29699F-3F99-574F-A925-0E00B80192F2}">
      <dgm:prSet/>
      <dgm:spPr/>
      <dgm:t>
        <a:bodyPr/>
        <a:lstStyle/>
        <a:p>
          <a:endParaRPr lang="en-US"/>
        </a:p>
      </dgm:t>
    </dgm:pt>
    <dgm:pt modelId="{E7711A3B-7AA1-F546-B9F8-54DBC86E93FC}">
      <dgm:prSet phldrT="[Text]"/>
      <dgm:spPr/>
      <dgm:t>
        <a:bodyPr/>
        <a:lstStyle/>
        <a:p>
          <a:r>
            <a:rPr lang="en-US" dirty="0" smtClean="0"/>
            <a:t> </a:t>
          </a:r>
          <a:endParaRPr lang="en-US" dirty="0"/>
        </a:p>
      </dgm:t>
    </dgm:pt>
    <dgm:pt modelId="{74820F6A-3601-C844-9382-8008B2029BF0}" type="parTrans" cxnId="{14A1250E-C9F5-7F4D-A631-6D8566986DF9}">
      <dgm:prSet/>
      <dgm:spPr/>
      <dgm:t>
        <a:bodyPr/>
        <a:lstStyle/>
        <a:p>
          <a:endParaRPr lang="en-US"/>
        </a:p>
      </dgm:t>
    </dgm:pt>
    <dgm:pt modelId="{7C6D37D4-0F6E-A843-98EC-78755EFF9802}" type="sibTrans" cxnId="{14A1250E-C9F5-7F4D-A631-6D8566986DF9}">
      <dgm:prSet/>
      <dgm:spPr/>
      <dgm:t>
        <a:bodyPr/>
        <a:lstStyle/>
        <a:p>
          <a:endParaRPr lang="en-US"/>
        </a:p>
      </dgm:t>
    </dgm:pt>
    <dgm:pt modelId="{79EC108A-006E-E344-9E53-68122F88DA47}">
      <dgm:prSet phldrT="[Text]"/>
      <dgm:spPr/>
      <dgm:t>
        <a:bodyPr/>
        <a:lstStyle/>
        <a:p>
          <a:r>
            <a:rPr lang="en-US" dirty="0" smtClean="0"/>
            <a:t> </a:t>
          </a:r>
          <a:endParaRPr lang="en-US" dirty="0"/>
        </a:p>
      </dgm:t>
    </dgm:pt>
    <dgm:pt modelId="{E8C05671-55E3-1640-88BE-AD4DF5A3F598}" type="parTrans" cxnId="{75FC61AA-C07F-B940-AA21-69EFBF77E7A8}">
      <dgm:prSet/>
      <dgm:spPr/>
      <dgm:t>
        <a:bodyPr/>
        <a:lstStyle/>
        <a:p>
          <a:endParaRPr lang="en-US"/>
        </a:p>
      </dgm:t>
    </dgm:pt>
    <dgm:pt modelId="{68F6F77A-8739-F547-B814-F6F832421E89}" type="sibTrans" cxnId="{75FC61AA-C07F-B940-AA21-69EFBF77E7A8}">
      <dgm:prSet/>
      <dgm:spPr/>
      <dgm:t>
        <a:bodyPr/>
        <a:lstStyle/>
        <a:p>
          <a:endParaRPr lang="en-US"/>
        </a:p>
      </dgm:t>
    </dgm:pt>
    <dgm:pt modelId="{72EFB7E4-4238-CD41-9004-9E77CD3D8FED}" type="pres">
      <dgm:prSet presAssocID="{F0878D19-B8D9-B646-8DBF-FD3E671AD813}" presName="Name0" presStyleCnt="0">
        <dgm:presLayoutVars>
          <dgm:dir/>
          <dgm:animLvl val="lvl"/>
          <dgm:resizeHandles val="exact"/>
        </dgm:presLayoutVars>
      </dgm:prSet>
      <dgm:spPr/>
    </dgm:pt>
    <dgm:pt modelId="{E011B0DF-B4AC-D94C-B1AD-F4C50DC1D45B}" type="pres">
      <dgm:prSet presAssocID="{F0878D19-B8D9-B646-8DBF-FD3E671AD813}" presName="dummy" presStyleCnt="0"/>
      <dgm:spPr/>
    </dgm:pt>
    <dgm:pt modelId="{4F145630-3569-1F47-99A5-B12FD23E93F1}" type="pres">
      <dgm:prSet presAssocID="{F0878D19-B8D9-B646-8DBF-FD3E671AD813}" presName="linH" presStyleCnt="0"/>
      <dgm:spPr/>
    </dgm:pt>
    <dgm:pt modelId="{81712F73-1108-0D4C-BA07-4B786DBFA32F}" type="pres">
      <dgm:prSet presAssocID="{F0878D19-B8D9-B646-8DBF-FD3E671AD813}" presName="padding1" presStyleCnt="0"/>
      <dgm:spPr/>
    </dgm:pt>
    <dgm:pt modelId="{E38469B6-BFC6-344B-9562-F2C81177116E}" type="pres">
      <dgm:prSet presAssocID="{68926F2F-D4CA-D045-88AA-944E1ECACB4A}" presName="linV" presStyleCnt="0"/>
      <dgm:spPr/>
    </dgm:pt>
    <dgm:pt modelId="{7E39D7D3-0198-1441-BBC6-0DCEEC774C43}" type="pres">
      <dgm:prSet presAssocID="{68926F2F-D4CA-D045-88AA-944E1ECACB4A}" presName="spVertical1" presStyleCnt="0"/>
      <dgm:spPr/>
    </dgm:pt>
    <dgm:pt modelId="{31CA2328-B504-BF4C-B920-EC1046706D90}" type="pres">
      <dgm:prSet presAssocID="{68926F2F-D4CA-D045-88AA-944E1ECACB4A}" presName="parTx" presStyleLbl="revTx" presStyleIdx="0" presStyleCnt="3">
        <dgm:presLayoutVars>
          <dgm:chMax val="0"/>
          <dgm:chPref val="0"/>
          <dgm:bulletEnabled val="1"/>
        </dgm:presLayoutVars>
      </dgm:prSet>
      <dgm:spPr/>
      <dgm:t>
        <a:bodyPr/>
        <a:lstStyle/>
        <a:p>
          <a:endParaRPr lang="en-US"/>
        </a:p>
      </dgm:t>
    </dgm:pt>
    <dgm:pt modelId="{A216594A-ED76-BD44-A123-6A6B95CCB706}" type="pres">
      <dgm:prSet presAssocID="{68926F2F-D4CA-D045-88AA-944E1ECACB4A}" presName="spVertical2" presStyleCnt="0"/>
      <dgm:spPr/>
    </dgm:pt>
    <dgm:pt modelId="{67256CD2-644C-CD47-863F-3F090EF6B0AB}" type="pres">
      <dgm:prSet presAssocID="{68926F2F-D4CA-D045-88AA-944E1ECACB4A}" presName="spVertical3" presStyleCnt="0"/>
      <dgm:spPr/>
    </dgm:pt>
    <dgm:pt modelId="{180272CC-BEC5-A944-BE30-FA88C11DF964}" type="pres">
      <dgm:prSet presAssocID="{67AA8924-0EAD-A540-B5D2-CCB269A2418C}" presName="space" presStyleCnt="0"/>
      <dgm:spPr/>
    </dgm:pt>
    <dgm:pt modelId="{9F50D9FE-E86A-8748-86A5-66AA09B3A3A3}" type="pres">
      <dgm:prSet presAssocID="{E7711A3B-7AA1-F546-B9F8-54DBC86E93FC}" presName="linV" presStyleCnt="0"/>
      <dgm:spPr/>
    </dgm:pt>
    <dgm:pt modelId="{432C2F8E-A376-0C48-ADB4-B7C39644DB73}" type="pres">
      <dgm:prSet presAssocID="{E7711A3B-7AA1-F546-B9F8-54DBC86E93FC}" presName="spVertical1" presStyleCnt="0"/>
      <dgm:spPr/>
    </dgm:pt>
    <dgm:pt modelId="{69097F6E-A0BB-4848-AE8E-6055C46DD653}" type="pres">
      <dgm:prSet presAssocID="{E7711A3B-7AA1-F546-B9F8-54DBC86E93FC}" presName="parTx" presStyleLbl="revTx" presStyleIdx="1" presStyleCnt="3">
        <dgm:presLayoutVars>
          <dgm:chMax val="0"/>
          <dgm:chPref val="0"/>
          <dgm:bulletEnabled val="1"/>
        </dgm:presLayoutVars>
      </dgm:prSet>
      <dgm:spPr/>
      <dgm:t>
        <a:bodyPr/>
        <a:lstStyle/>
        <a:p>
          <a:endParaRPr lang="en-US"/>
        </a:p>
      </dgm:t>
    </dgm:pt>
    <dgm:pt modelId="{3D5BF917-223D-A247-B069-CE6696833843}" type="pres">
      <dgm:prSet presAssocID="{E7711A3B-7AA1-F546-B9F8-54DBC86E93FC}" presName="spVertical2" presStyleCnt="0"/>
      <dgm:spPr/>
    </dgm:pt>
    <dgm:pt modelId="{C71C0F4D-63CE-7D49-B024-65A2A6FD5E65}" type="pres">
      <dgm:prSet presAssocID="{E7711A3B-7AA1-F546-B9F8-54DBC86E93FC}" presName="spVertical3" presStyleCnt="0"/>
      <dgm:spPr/>
    </dgm:pt>
    <dgm:pt modelId="{2CCDB01C-BE17-6A4F-A74A-6EF22B5EED6A}" type="pres">
      <dgm:prSet presAssocID="{7C6D37D4-0F6E-A843-98EC-78755EFF9802}" presName="space" presStyleCnt="0"/>
      <dgm:spPr/>
    </dgm:pt>
    <dgm:pt modelId="{46E9A2E9-C0FB-C94F-AF95-029FDF45E68D}" type="pres">
      <dgm:prSet presAssocID="{79EC108A-006E-E344-9E53-68122F88DA47}" presName="linV" presStyleCnt="0"/>
      <dgm:spPr/>
    </dgm:pt>
    <dgm:pt modelId="{92B4072B-B043-C648-A13A-C44720EC5BBE}" type="pres">
      <dgm:prSet presAssocID="{79EC108A-006E-E344-9E53-68122F88DA47}" presName="spVertical1" presStyleCnt="0"/>
      <dgm:spPr/>
    </dgm:pt>
    <dgm:pt modelId="{6DD4BB3D-3F60-9042-9465-BAECB141BF29}" type="pres">
      <dgm:prSet presAssocID="{79EC108A-006E-E344-9E53-68122F88DA47}" presName="parTx" presStyleLbl="revTx" presStyleIdx="2" presStyleCnt="3">
        <dgm:presLayoutVars>
          <dgm:chMax val="0"/>
          <dgm:chPref val="0"/>
          <dgm:bulletEnabled val="1"/>
        </dgm:presLayoutVars>
      </dgm:prSet>
      <dgm:spPr/>
      <dgm:t>
        <a:bodyPr/>
        <a:lstStyle/>
        <a:p>
          <a:endParaRPr lang="en-US"/>
        </a:p>
      </dgm:t>
    </dgm:pt>
    <dgm:pt modelId="{2F81AA17-38F5-2F43-AE05-272F9223CB45}" type="pres">
      <dgm:prSet presAssocID="{79EC108A-006E-E344-9E53-68122F88DA47}" presName="spVertical2" presStyleCnt="0"/>
      <dgm:spPr/>
    </dgm:pt>
    <dgm:pt modelId="{EFBD5CE0-5451-4646-B22D-E52B34CCA6B6}" type="pres">
      <dgm:prSet presAssocID="{79EC108A-006E-E344-9E53-68122F88DA47}" presName="spVertical3" presStyleCnt="0"/>
      <dgm:spPr/>
    </dgm:pt>
    <dgm:pt modelId="{5D611739-9EF7-3540-B5FF-38973F346338}" type="pres">
      <dgm:prSet presAssocID="{F0878D19-B8D9-B646-8DBF-FD3E671AD813}" presName="padding2" presStyleCnt="0"/>
      <dgm:spPr/>
    </dgm:pt>
    <dgm:pt modelId="{24FBE2BC-9E37-114E-82EC-3F2C8CCDECE4}" type="pres">
      <dgm:prSet presAssocID="{F0878D19-B8D9-B646-8DBF-FD3E671AD813}" presName="negArrow" presStyleCnt="0"/>
      <dgm:spPr/>
    </dgm:pt>
    <dgm:pt modelId="{2BBF23B5-C820-6A4E-8513-14482FDBCF41}" type="pres">
      <dgm:prSet presAssocID="{F0878D19-B8D9-B646-8DBF-FD3E671AD813}" presName="backgroundArrow" presStyleLbl="node1" presStyleIdx="0" presStyleCnt="1" custLinFactNeighborY="23268">
        <dgm:style>
          <a:lnRef idx="2">
            <a:schemeClr val="accent6">
              <a:shade val="50000"/>
            </a:schemeClr>
          </a:lnRef>
          <a:fillRef idx="1">
            <a:schemeClr val="accent6"/>
          </a:fillRef>
          <a:effectRef idx="0">
            <a:schemeClr val="accent6"/>
          </a:effectRef>
          <a:fontRef idx="minor">
            <a:schemeClr val="lt1"/>
          </a:fontRef>
        </dgm:style>
      </dgm:prSet>
      <dgm:spPr>
        <a:solidFill>
          <a:schemeClr val="accent2"/>
        </a:solidFill>
        <a:ln>
          <a:solidFill>
            <a:schemeClr val="accent2">
              <a:lumMod val="50000"/>
            </a:schemeClr>
          </a:solidFill>
        </a:ln>
      </dgm:spPr>
      <dgm:t>
        <a:bodyPr/>
        <a:lstStyle/>
        <a:p>
          <a:endParaRPr lang="en-US"/>
        </a:p>
      </dgm:t>
    </dgm:pt>
  </dgm:ptLst>
  <dgm:cxnLst>
    <dgm:cxn modelId="{75FC61AA-C07F-B940-AA21-69EFBF77E7A8}" srcId="{F0878D19-B8D9-B646-8DBF-FD3E671AD813}" destId="{79EC108A-006E-E344-9E53-68122F88DA47}" srcOrd="2" destOrd="0" parTransId="{E8C05671-55E3-1640-88BE-AD4DF5A3F598}" sibTransId="{68F6F77A-8739-F547-B814-F6F832421E89}"/>
    <dgm:cxn modelId="{99CCF62F-67D3-7544-8903-0786C00F61B3}" type="presOf" srcId="{68926F2F-D4CA-D045-88AA-944E1ECACB4A}" destId="{31CA2328-B504-BF4C-B920-EC1046706D90}" srcOrd="0" destOrd="0" presId="urn:microsoft.com/office/officeart/2005/8/layout/hProcess3"/>
    <dgm:cxn modelId="{EED0B346-A8DC-3541-A9EE-3C118EA154A2}" type="presOf" srcId="{79EC108A-006E-E344-9E53-68122F88DA47}" destId="{6DD4BB3D-3F60-9042-9465-BAECB141BF29}" srcOrd="0" destOrd="0" presId="urn:microsoft.com/office/officeart/2005/8/layout/hProcess3"/>
    <dgm:cxn modelId="{FE29699F-3F99-574F-A925-0E00B80192F2}" srcId="{F0878D19-B8D9-B646-8DBF-FD3E671AD813}" destId="{68926F2F-D4CA-D045-88AA-944E1ECACB4A}" srcOrd="0" destOrd="0" parTransId="{32024B9E-D170-5349-B6CE-A0F1465A155D}" sibTransId="{67AA8924-0EAD-A540-B5D2-CCB269A2418C}"/>
    <dgm:cxn modelId="{14A1250E-C9F5-7F4D-A631-6D8566986DF9}" srcId="{F0878D19-B8D9-B646-8DBF-FD3E671AD813}" destId="{E7711A3B-7AA1-F546-B9F8-54DBC86E93FC}" srcOrd="1" destOrd="0" parTransId="{74820F6A-3601-C844-9382-8008B2029BF0}" sibTransId="{7C6D37D4-0F6E-A843-98EC-78755EFF9802}"/>
    <dgm:cxn modelId="{E3121F26-67F4-EB46-A506-C9067982B262}" type="presOf" srcId="{E7711A3B-7AA1-F546-B9F8-54DBC86E93FC}" destId="{69097F6E-A0BB-4848-AE8E-6055C46DD653}" srcOrd="0" destOrd="0" presId="urn:microsoft.com/office/officeart/2005/8/layout/hProcess3"/>
    <dgm:cxn modelId="{8CE0C030-C900-E549-82B6-3274054C08A8}" type="presOf" srcId="{F0878D19-B8D9-B646-8DBF-FD3E671AD813}" destId="{72EFB7E4-4238-CD41-9004-9E77CD3D8FED}" srcOrd="0" destOrd="0" presId="urn:microsoft.com/office/officeart/2005/8/layout/hProcess3"/>
    <dgm:cxn modelId="{042B9C96-8E4D-6645-B3AA-979624E6791C}" type="presParOf" srcId="{72EFB7E4-4238-CD41-9004-9E77CD3D8FED}" destId="{E011B0DF-B4AC-D94C-B1AD-F4C50DC1D45B}" srcOrd="0" destOrd="0" presId="urn:microsoft.com/office/officeart/2005/8/layout/hProcess3"/>
    <dgm:cxn modelId="{9CEE9E12-2EEB-C348-93B1-1FF1BA0948DC}" type="presParOf" srcId="{72EFB7E4-4238-CD41-9004-9E77CD3D8FED}" destId="{4F145630-3569-1F47-99A5-B12FD23E93F1}" srcOrd="1" destOrd="0" presId="urn:microsoft.com/office/officeart/2005/8/layout/hProcess3"/>
    <dgm:cxn modelId="{7C1692BD-9E77-864F-9AAD-8932C57FEA9C}" type="presParOf" srcId="{4F145630-3569-1F47-99A5-B12FD23E93F1}" destId="{81712F73-1108-0D4C-BA07-4B786DBFA32F}" srcOrd="0" destOrd="0" presId="urn:microsoft.com/office/officeart/2005/8/layout/hProcess3"/>
    <dgm:cxn modelId="{DC980431-A7E0-F847-9572-07AE099DC22C}" type="presParOf" srcId="{4F145630-3569-1F47-99A5-B12FD23E93F1}" destId="{E38469B6-BFC6-344B-9562-F2C81177116E}" srcOrd="1" destOrd="0" presId="urn:microsoft.com/office/officeart/2005/8/layout/hProcess3"/>
    <dgm:cxn modelId="{0D4BDD6E-572E-4446-A458-69CAE0E3D17F}" type="presParOf" srcId="{E38469B6-BFC6-344B-9562-F2C81177116E}" destId="{7E39D7D3-0198-1441-BBC6-0DCEEC774C43}" srcOrd="0" destOrd="0" presId="urn:microsoft.com/office/officeart/2005/8/layout/hProcess3"/>
    <dgm:cxn modelId="{A7A5FF7C-A8C5-974B-85DC-10CF74867C8D}" type="presParOf" srcId="{E38469B6-BFC6-344B-9562-F2C81177116E}" destId="{31CA2328-B504-BF4C-B920-EC1046706D90}" srcOrd="1" destOrd="0" presId="urn:microsoft.com/office/officeart/2005/8/layout/hProcess3"/>
    <dgm:cxn modelId="{E8D41BEA-A796-5340-9BA0-15B28FF585EA}" type="presParOf" srcId="{E38469B6-BFC6-344B-9562-F2C81177116E}" destId="{A216594A-ED76-BD44-A123-6A6B95CCB706}" srcOrd="2" destOrd="0" presId="urn:microsoft.com/office/officeart/2005/8/layout/hProcess3"/>
    <dgm:cxn modelId="{6C94BFC4-135C-0D4B-BBE7-919488BC8FD3}" type="presParOf" srcId="{E38469B6-BFC6-344B-9562-F2C81177116E}" destId="{67256CD2-644C-CD47-863F-3F090EF6B0AB}" srcOrd="3" destOrd="0" presId="urn:microsoft.com/office/officeart/2005/8/layout/hProcess3"/>
    <dgm:cxn modelId="{61EA3282-2CBF-B042-99F4-E10132859032}" type="presParOf" srcId="{4F145630-3569-1F47-99A5-B12FD23E93F1}" destId="{180272CC-BEC5-A944-BE30-FA88C11DF964}" srcOrd="2" destOrd="0" presId="urn:microsoft.com/office/officeart/2005/8/layout/hProcess3"/>
    <dgm:cxn modelId="{5A098148-DE01-9A43-9BEB-961C8E1D1BD0}" type="presParOf" srcId="{4F145630-3569-1F47-99A5-B12FD23E93F1}" destId="{9F50D9FE-E86A-8748-86A5-66AA09B3A3A3}" srcOrd="3" destOrd="0" presId="urn:microsoft.com/office/officeart/2005/8/layout/hProcess3"/>
    <dgm:cxn modelId="{063131FE-DDE6-3E4E-8A8A-28545692378F}" type="presParOf" srcId="{9F50D9FE-E86A-8748-86A5-66AA09B3A3A3}" destId="{432C2F8E-A376-0C48-ADB4-B7C39644DB73}" srcOrd="0" destOrd="0" presId="urn:microsoft.com/office/officeart/2005/8/layout/hProcess3"/>
    <dgm:cxn modelId="{56AF71E5-3E2F-F24A-A951-61F71F5CC240}" type="presParOf" srcId="{9F50D9FE-E86A-8748-86A5-66AA09B3A3A3}" destId="{69097F6E-A0BB-4848-AE8E-6055C46DD653}" srcOrd="1" destOrd="0" presId="urn:microsoft.com/office/officeart/2005/8/layout/hProcess3"/>
    <dgm:cxn modelId="{A2D4C053-3353-D64B-864A-35785D2E35B5}" type="presParOf" srcId="{9F50D9FE-E86A-8748-86A5-66AA09B3A3A3}" destId="{3D5BF917-223D-A247-B069-CE6696833843}" srcOrd="2" destOrd="0" presId="urn:microsoft.com/office/officeart/2005/8/layout/hProcess3"/>
    <dgm:cxn modelId="{92EF17A0-1013-4749-84A8-DC82909D02B3}" type="presParOf" srcId="{9F50D9FE-E86A-8748-86A5-66AA09B3A3A3}" destId="{C71C0F4D-63CE-7D49-B024-65A2A6FD5E65}" srcOrd="3" destOrd="0" presId="urn:microsoft.com/office/officeart/2005/8/layout/hProcess3"/>
    <dgm:cxn modelId="{899ADF80-7D75-9E48-A567-392E47B078B2}" type="presParOf" srcId="{4F145630-3569-1F47-99A5-B12FD23E93F1}" destId="{2CCDB01C-BE17-6A4F-A74A-6EF22B5EED6A}" srcOrd="4" destOrd="0" presId="urn:microsoft.com/office/officeart/2005/8/layout/hProcess3"/>
    <dgm:cxn modelId="{0A712B8F-101F-B243-A493-964E4645872E}" type="presParOf" srcId="{4F145630-3569-1F47-99A5-B12FD23E93F1}" destId="{46E9A2E9-C0FB-C94F-AF95-029FDF45E68D}" srcOrd="5" destOrd="0" presId="urn:microsoft.com/office/officeart/2005/8/layout/hProcess3"/>
    <dgm:cxn modelId="{E8C6CAC9-86A6-F344-B874-887BBC995242}" type="presParOf" srcId="{46E9A2E9-C0FB-C94F-AF95-029FDF45E68D}" destId="{92B4072B-B043-C648-A13A-C44720EC5BBE}" srcOrd="0" destOrd="0" presId="urn:microsoft.com/office/officeart/2005/8/layout/hProcess3"/>
    <dgm:cxn modelId="{4276920E-BECF-9F42-A975-E1F9757D86B7}" type="presParOf" srcId="{46E9A2E9-C0FB-C94F-AF95-029FDF45E68D}" destId="{6DD4BB3D-3F60-9042-9465-BAECB141BF29}" srcOrd="1" destOrd="0" presId="urn:microsoft.com/office/officeart/2005/8/layout/hProcess3"/>
    <dgm:cxn modelId="{056CBA93-AFC9-D24B-997B-94ADB38C0B63}" type="presParOf" srcId="{46E9A2E9-C0FB-C94F-AF95-029FDF45E68D}" destId="{2F81AA17-38F5-2F43-AE05-272F9223CB45}" srcOrd="2" destOrd="0" presId="urn:microsoft.com/office/officeart/2005/8/layout/hProcess3"/>
    <dgm:cxn modelId="{157A4488-C7B9-A140-9834-40CF0A1773F2}" type="presParOf" srcId="{46E9A2E9-C0FB-C94F-AF95-029FDF45E68D}" destId="{EFBD5CE0-5451-4646-B22D-E52B34CCA6B6}" srcOrd="3" destOrd="0" presId="urn:microsoft.com/office/officeart/2005/8/layout/hProcess3"/>
    <dgm:cxn modelId="{4B1F45A5-7F70-614A-BC54-D9898D89A285}" type="presParOf" srcId="{4F145630-3569-1F47-99A5-B12FD23E93F1}" destId="{5D611739-9EF7-3540-B5FF-38973F346338}" srcOrd="6" destOrd="0" presId="urn:microsoft.com/office/officeart/2005/8/layout/hProcess3"/>
    <dgm:cxn modelId="{F86A0CD8-3395-3949-89A3-D41D90A487A5}" type="presParOf" srcId="{4F145630-3569-1F47-99A5-B12FD23E93F1}" destId="{24FBE2BC-9E37-114E-82EC-3F2C8CCDECE4}" srcOrd="7" destOrd="0" presId="urn:microsoft.com/office/officeart/2005/8/layout/hProcess3"/>
    <dgm:cxn modelId="{FE32E2BA-FDC7-164A-BB05-64CC1D8A71A1}" type="presParOf" srcId="{4F145630-3569-1F47-99A5-B12FD23E93F1}" destId="{2BBF23B5-C820-6A4E-8513-14482FDBCF41}" srcOrd="8" destOrd="0" presId="urn:microsoft.com/office/officeart/2005/8/layout/hProcess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t>12/16/2015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t>‹#›</a:t>
            </a:fld>
            <a:endParaRPr lang="en-US"/>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t>12/16/2015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t>‹#›</a:t>
            </a:fld>
            <a:endParaRPr lang="en-US"/>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7E002FF9-4628-B146-9948-95257A430692}" type="slidenum">
              <a:rPr lang="en-US" smtClean="0"/>
              <a:t>1</a:t>
            </a:fld>
            <a:endParaRPr lang="en-US"/>
          </a:p>
        </p:txBody>
      </p:sp>
    </p:spTree>
    <p:extLst>
      <p:ext uri="{BB962C8B-B14F-4D97-AF65-F5344CB8AC3E}">
        <p14:creationId xmlns:p14="http://schemas.microsoft.com/office/powerpoint/2010/main" val="16616540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Utilize slides 6-9 depending on the audience.</a:t>
            </a:r>
            <a:endParaRPr lang="en-US" b="1" dirty="0"/>
          </a:p>
        </p:txBody>
      </p:sp>
      <p:sp>
        <p:nvSpPr>
          <p:cNvPr id="4" name="Slide Number Placeholder 3"/>
          <p:cNvSpPr>
            <a:spLocks noGrp="1"/>
          </p:cNvSpPr>
          <p:nvPr>
            <p:ph type="sldNum" sz="quarter" idx="10"/>
          </p:nvPr>
        </p:nvSpPr>
        <p:spPr/>
        <p:txBody>
          <a:bodyPr/>
          <a:lstStyle/>
          <a:p>
            <a:fld id="{7E002FF9-4628-B146-9948-95257A430692}" type="slidenum">
              <a:rPr lang="en-US" smtClean="0"/>
              <a:t>10</a:t>
            </a:fld>
            <a:endParaRPr lang="en-US"/>
          </a:p>
        </p:txBody>
      </p:sp>
    </p:spTree>
    <p:extLst>
      <p:ext uri="{BB962C8B-B14F-4D97-AF65-F5344CB8AC3E}">
        <p14:creationId xmlns:p14="http://schemas.microsoft.com/office/powerpoint/2010/main" val="28228507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11</a:t>
            </a:fld>
            <a:endParaRPr lang="en-US"/>
          </a:p>
        </p:txBody>
      </p:sp>
    </p:spTree>
    <p:extLst>
      <p:ext uri="{BB962C8B-B14F-4D97-AF65-F5344CB8AC3E}">
        <p14:creationId xmlns:p14="http://schemas.microsoft.com/office/powerpoint/2010/main" val="29290272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12</a:t>
            </a:fld>
            <a:endParaRPr lang="en-US"/>
          </a:p>
        </p:txBody>
      </p:sp>
    </p:spTree>
    <p:extLst>
      <p:ext uri="{BB962C8B-B14F-4D97-AF65-F5344CB8AC3E}">
        <p14:creationId xmlns:p14="http://schemas.microsoft.com/office/powerpoint/2010/main" val="11497389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is a simpler agenda slide, the outline for your presentation.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13</a:t>
            </a:fld>
            <a:endParaRPr lang="en-US"/>
          </a:p>
        </p:txBody>
      </p:sp>
    </p:spTree>
    <p:extLst>
      <p:ext uri="{BB962C8B-B14F-4D97-AF65-F5344CB8AC3E}">
        <p14:creationId xmlns:p14="http://schemas.microsoft.com/office/powerpoint/2010/main" val="36663627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15</a:t>
            </a:fld>
            <a:endParaRPr lang="en-US"/>
          </a:p>
        </p:txBody>
      </p:sp>
    </p:spTree>
    <p:extLst>
      <p:ext uri="{BB962C8B-B14F-4D97-AF65-F5344CB8AC3E}">
        <p14:creationId xmlns:p14="http://schemas.microsoft.com/office/powerpoint/2010/main" val="11497389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slide can be used for text, graphics or any other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17</a:t>
            </a:fld>
            <a:endParaRPr lang="en-US"/>
          </a:p>
        </p:txBody>
      </p:sp>
    </p:spTree>
    <p:extLst>
      <p:ext uri="{BB962C8B-B14F-4D97-AF65-F5344CB8AC3E}">
        <p14:creationId xmlns:p14="http://schemas.microsoft.com/office/powerpoint/2010/main" val="10105945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18</a:t>
            </a:fld>
            <a:endParaRPr lang="en-US"/>
          </a:p>
        </p:txBody>
      </p:sp>
    </p:spTree>
    <p:extLst>
      <p:ext uri="{BB962C8B-B14F-4D97-AF65-F5344CB8AC3E}">
        <p14:creationId xmlns:p14="http://schemas.microsoft.com/office/powerpoint/2010/main" val="11497389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Summarize the three main points of your</a:t>
            </a:r>
            <a:r>
              <a:rPr lang="en-US" baseline="0" dirty="0" smtClean="0"/>
              <a:t> presentation here.</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20</a:t>
            </a:fld>
            <a:endParaRPr lang="en-US"/>
          </a:p>
        </p:txBody>
      </p:sp>
    </p:spTree>
    <p:extLst>
      <p:ext uri="{BB962C8B-B14F-4D97-AF65-F5344CB8AC3E}">
        <p14:creationId xmlns:p14="http://schemas.microsoft.com/office/powerpoint/2010/main" val="3650862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21</a:t>
            </a:fld>
            <a:endParaRPr lang="en-US"/>
          </a:p>
        </p:txBody>
      </p:sp>
    </p:spTree>
    <p:extLst>
      <p:ext uri="{BB962C8B-B14F-4D97-AF65-F5344CB8AC3E}">
        <p14:creationId xmlns:p14="http://schemas.microsoft.com/office/powerpoint/2010/main" val="11497389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23</a:t>
            </a:fld>
            <a:endParaRPr lang="en-US"/>
          </a:p>
        </p:txBody>
      </p:sp>
    </p:spTree>
    <p:extLst>
      <p:ext uri="{BB962C8B-B14F-4D97-AF65-F5344CB8AC3E}">
        <p14:creationId xmlns:p14="http://schemas.microsoft.com/office/powerpoint/2010/main" val="11497389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a:t>
            </a:fld>
            <a:endParaRPr lang="en-US"/>
          </a:p>
        </p:txBody>
      </p:sp>
    </p:spTree>
    <p:extLst>
      <p:ext uri="{BB962C8B-B14F-4D97-AF65-F5344CB8AC3E}">
        <p14:creationId xmlns:p14="http://schemas.microsoft.com/office/powerpoint/2010/main" val="29290272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29</a:t>
            </a:fld>
            <a:endParaRPr lang="en-US"/>
          </a:p>
        </p:txBody>
      </p:sp>
    </p:spTree>
    <p:extLst>
      <p:ext uri="{BB962C8B-B14F-4D97-AF65-F5344CB8AC3E}">
        <p14:creationId xmlns:p14="http://schemas.microsoft.com/office/powerpoint/2010/main" val="10105945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30</a:t>
            </a:fld>
            <a:endParaRPr lang="en-US"/>
          </a:p>
        </p:txBody>
      </p:sp>
    </p:spTree>
    <p:extLst>
      <p:ext uri="{BB962C8B-B14F-4D97-AF65-F5344CB8AC3E}">
        <p14:creationId xmlns:p14="http://schemas.microsoft.com/office/powerpoint/2010/main" val="10105945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Shape 8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88" name="Shape 8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1324415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12" name="Shape 11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6923528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Shape 1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27" name="Shape 1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5704435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Shape 15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53" name="Shape 15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55805252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Shape 16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63" name="Shape 16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12389348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Shape 16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70" name="Shape 17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69546938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Shape 17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79" name="Shape 17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16569397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Shape 18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88" name="Shape 18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0675085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a:t>
            </a:fld>
            <a:endParaRPr lang="en-US"/>
          </a:p>
        </p:txBody>
      </p:sp>
    </p:spTree>
    <p:extLst>
      <p:ext uri="{BB962C8B-B14F-4D97-AF65-F5344CB8AC3E}">
        <p14:creationId xmlns:p14="http://schemas.microsoft.com/office/powerpoint/2010/main" val="292902720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Shape 19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95" name="Shape 19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13342093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Timeline and Next Steps</a:t>
            </a:r>
          </a:p>
          <a:p>
            <a:endParaRPr lang="en-US" b="1" dirty="0" smtClean="0"/>
          </a:p>
          <a:p>
            <a:r>
              <a:rPr lang="en-US" dirty="0" smtClean="0"/>
              <a:t>The CCWG-Accountability has had intensive discussions on the group's work plan, anticipated progress and next steps towards finalization. As such, the group has adjusted its timeline in a manner that attempts to balance the various timeline constraints, both inside and outside of the community. While details are still being solidified, the timeline is rigorous, and will likely keep the CCWG-Accountability busy through January. However, the co-Chairs, members and participants of the CCWG-Accountability understand the importance of and will execute an inclusive, open and bottom-up process.</a:t>
            </a:r>
          </a:p>
          <a:p>
            <a:endParaRPr lang="en-US" dirty="0" smtClean="0"/>
          </a:p>
          <a:p>
            <a:r>
              <a:rPr lang="en-US" dirty="0" smtClean="0"/>
              <a:t>The current timeline proposes posting a high-level overview of recommendations and a summary of changes from the 2nd Draft Proposal for a 35-day public comment on 15 November 2015. Alongside the 35-day public comment, the CCWG-Accountability will submit these resources to the Chartering Organizations for initial feedback. The CCWG-Accountability plans to issue a full detailed report, including annexes and in-depth documentation, mid-way into the public comment period for roughly 20 days of consultation. After synthesis of the comments received, and assuming no major changes, the group currently projects submission of Work Stream 1 Recommendations to the ICANN Board in late January 2016.</a:t>
            </a:r>
          </a:p>
          <a:p>
            <a:endParaRPr lang="en-US" dirty="0"/>
          </a:p>
        </p:txBody>
      </p:sp>
      <p:sp>
        <p:nvSpPr>
          <p:cNvPr id="4" name="Slide Number Placeholder 3"/>
          <p:cNvSpPr>
            <a:spLocks noGrp="1"/>
          </p:cNvSpPr>
          <p:nvPr>
            <p:ph type="sldNum" sz="quarter" idx="10"/>
          </p:nvPr>
        </p:nvSpPr>
        <p:spPr/>
        <p:txBody>
          <a:bodyPr/>
          <a:lstStyle/>
          <a:p>
            <a:fld id="{D83D6D61-1CE7-2142-8684-43832A2F4CCC}" type="slidenum">
              <a:rPr lang="en-US" smtClean="0"/>
              <a:t>43</a:t>
            </a:fld>
            <a:endParaRPr lang="en-US"/>
          </a:p>
        </p:txBody>
      </p:sp>
    </p:spTree>
    <p:extLst>
      <p:ext uri="{BB962C8B-B14F-4D97-AF65-F5344CB8AC3E}">
        <p14:creationId xmlns:p14="http://schemas.microsoft.com/office/powerpoint/2010/main" val="386508590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45</a:t>
            </a:fld>
            <a:endParaRPr lang="en-US"/>
          </a:p>
        </p:txBody>
      </p:sp>
    </p:spTree>
    <p:extLst>
      <p:ext uri="{BB962C8B-B14F-4D97-AF65-F5344CB8AC3E}">
        <p14:creationId xmlns:p14="http://schemas.microsoft.com/office/powerpoint/2010/main" val="287413435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46</a:t>
            </a:fld>
            <a:endParaRPr lang="en-US"/>
          </a:p>
        </p:txBody>
      </p:sp>
    </p:spTree>
    <p:extLst>
      <p:ext uri="{BB962C8B-B14F-4D97-AF65-F5344CB8AC3E}">
        <p14:creationId xmlns:p14="http://schemas.microsoft.com/office/powerpoint/2010/main" val="5429229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4</a:t>
            </a:fld>
            <a:endParaRPr lang="en-US"/>
          </a:p>
        </p:txBody>
      </p:sp>
    </p:spTree>
    <p:extLst>
      <p:ext uri="{BB962C8B-B14F-4D97-AF65-F5344CB8AC3E}">
        <p14:creationId xmlns:p14="http://schemas.microsoft.com/office/powerpoint/2010/main" val="10105945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Utilize slides 6-9 depending on the audience.</a:t>
            </a:r>
            <a:endParaRPr lang="en-US" b="1" dirty="0"/>
          </a:p>
        </p:txBody>
      </p:sp>
      <p:sp>
        <p:nvSpPr>
          <p:cNvPr id="4" name="Slide Number Placeholder 3"/>
          <p:cNvSpPr>
            <a:spLocks noGrp="1"/>
          </p:cNvSpPr>
          <p:nvPr>
            <p:ph type="sldNum" sz="quarter" idx="10"/>
          </p:nvPr>
        </p:nvSpPr>
        <p:spPr/>
        <p:txBody>
          <a:bodyPr/>
          <a:lstStyle/>
          <a:p>
            <a:fld id="{7E002FF9-4628-B146-9948-95257A430692}" type="slidenum">
              <a:rPr lang="en-US" smtClean="0"/>
              <a:t>5</a:t>
            </a:fld>
            <a:endParaRPr lang="en-US"/>
          </a:p>
        </p:txBody>
      </p:sp>
    </p:spTree>
    <p:extLst>
      <p:ext uri="{BB962C8B-B14F-4D97-AF65-F5344CB8AC3E}">
        <p14:creationId xmlns:p14="http://schemas.microsoft.com/office/powerpoint/2010/main" val="28228507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44034"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a:spcBef>
                <a:spcPct val="0"/>
              </a:spcBef>
            </a:pPr>
            <a:endParaRPr lang="fr-FR">
              <a:latin typeface="Calibri" charset="0"/>
            </a:endParaRPr>
          </a:p>
        </p:txBody>
      </p:sp>
      <p:sp>
        <p:nvSpPr>
          <p:cNvPr id="44035"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fontAlgn="base">
              <a:spcBef>
                <a:spcPct val="0"/>
              </a:spcBef>
              <a:spcAft>
                <a:spcPct val="0"/>
              </a:spcAft>
            </a:pPr>
            <a:fld id="{621D23E8-CF37-594F-A8EE-1C228A698AD1}" type="slidenum">
              <a:rPr lang="en-US"/>
              <a:pPr fontAlgn="base">
                <a:spcBef>
                  <a:spcPct val="0"/>
                </a:spcBef>
                <a:spcAft>
                  <a:spcPct val="0"/>
                </a:spcAft>
              </a:pPr>
              <a:t>6</a:t>
            </a:fld>
            <a:endParaRPr lang="en-US"/>
          </a:p>
        </p:txBody>
      </p:sp>
    </p:spTree>
    <p:extLst>
      <p:ext uri="{BB962C8B-B14F-4D97-AF65-F5344CB8AC3E}">
        <p14:creationId xmlns:p14="http://schemas.microsoft.com/office/powerpoint/2010/main" val="39144320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7890"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atin typeface="Calibri" charset="0"/>
              </a:rPr>
              <a:t>This is a simpler agenda slide, the outline for your presentation.  </a:t>
            </a:r>
          </a:p>
        </p:txBody>
      </p:sp>
      <p:sp>
        <p:nvSpPr>
          <p:cNvPr id="37891"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fontAlgn="base">
              <a:spcBef>
                <a:spcPct val="0"/>
              </a:spcBef>
              <a:spcAft>
                <a:spcPct val="0"/>
              </a:spcAft>
            </a:pPr>
            <a:fld id="{FFAEB1C4-B3D1-4D4F-A914-35B94C08865B}" type="slidenum">
              <a:rPr lang="en-US"/>
              <a:pPr fontAlgn="base">
                <a:spcBef>
                  <a:spcPct val="0"/>
                </a:spcBef>
                <a:spcAft>
                  <a:spcPct val="0"/>
                </a:spcAft>
              </a:pPr>
              <a:t>7</a:t>
            </a:fld>
            <a:endParaRPr lang="en-US"/>
          </a:p>
        </p:txBody>
      </p:sp>
    </p:spTree>
    <p:extLst>
      <p:ext uri="{BB962C8B-B14F-4D97-AF65-F5344CB8AC3E}">
        <p14:creationId xmlns:p14="http://schemas.microsoft.com/office/powerpoint/2010/main" val="31884573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Utilize slides 6-9 depending on the audience.</a:t>
            </a:r>
            <a:endParaRPr lang="en-US" b="1" dirty="0"/>
          </a:p>
        </p:txBody>
      </p:sp>
      <p:sp>
        <p:nvSpPr>
          <p:cNvPr id="4" name="Slide Number Placeholder 3"/>
          <p:cNvSpPr>
            <a:spLocks noGrp="1"/>
          </p:cNvSpPr>
          <p:nvPr>
            <p:ph type="sldNum" sz="quarter" idx="10"/>
          </p:nvPr>
        </p:nvSpPr>
        <p:spPr/>
        <p:txBody>
          <a:bodyPr/>
          <a:lstStyle/>
          <a:p>
            <a:fld id="{7E002FF9-4628-B146-9948-95257A430692}" type="slidenum">
              <a:rPr lang="en-US" smtClean="0"/>
              <a:t>8</a:t>
            </a:fld>
            <a:endParaRPr lang="en-US"/>
          </a:p>
        </p:txBody>
      </p:sp>
    </p:spTree>
    <p:extLst>
      <p:ext uri="{BB962C8B-B14F-4D97-AF65-F5344CB8AC3E}">
        <p14:creationId xmlns:p14="http://schemas.microsoft.com/office/powerpoint/2010/main" val="28228507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t>Utilize slides 6-9 depending on the audience.</a:t>
            </a:r>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9</a:t>
            </a:fld>
            <a:endParaRPr lang="en-US"/>
          </a:p>
        </p:txBody>
      </p:sp>
    </p:spTree>
    <p:extLst>
      <p:ext uri="{BB962C8B-B14F-4D97-AF65-F5344CB8AC3E}">
        <p14:creationId xmlns:p14="http://schemas.microsoft.com/office/powerpoint/2010/main" val="282285073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3" name="Group 2"/>
          <p:cNvGrpSpPr/>
          <p:nvPr userDrawn="1"/>
        </p:nvGrpSpPr>
        <p:grpSpPr>
          <a:xfrm>
            <a:off x="0" y="-67733"/>
            <a:ext cx="9309518" cy="6954090"/>
            <a:chOff x="0" y="-67733"/>
            <a:chExt cx="9309518" cy="6954090"/>
          </a:xfrm>
        </p:grpSpPr>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246474"/>
              <a:ext cx="9309518" cy="6368988"/>
            </a:xfrm>
            <a:prstGeom prst="rect">
              <a:avLst/>
            </a:prstGeom>
          </p:spPr>
        </p:pic>
        <p:sp>
          <p:nvSpPr>
            <p:cNvPr id="2" name="Rectangle 1"/>
            <p:cNvSpPr/>
            <p:nvPr userDrawn="1"/>
          </p:nvSpPr>
          <p:spPr>
            <a:xfrm>
              <a:off x="0" y="-67733"/>
              <a:ext cx="9309518" cy="351829"/>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userDrawn="1"/>
          </p:nvSpPr>
          <p:spPr>
            <a:xfrm>
              <a:off x="0" y="6602262"/>
              <a:ext cx="9309518" cy="284095"/>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 name="Rectangle 6"/>
          <p:cNvSpPr/>
          <p:nvPr userDrawn="1"/>
        </p:nvSpPr>
        <p:spPr>
          <a:xfrm>
            <a:off x="0" y="4130514"/>
            <a:ext cx="9309518" cy="1898497"/>
          </a:xfrm>
          <a:prstGeom prst="rect">
            <a:avLst/>
          </a:prstGeom>
          <a:solidFill>
            <a:srgbClr val="1768B1">
              <a:alpha val="8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userDrawn="1"/>
        </p:nvSpPr>
        <p:spPr>
          <a:xfrm>
            <a:off x="0" y="4130514"/>
            <a:ext cx="1697789" cy="1898497"/>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descr="ICANN_Logo_W.eps"/>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5566" y="4566371"/>
            <a:ext cx="1253416" cy="972830"/>
          </a:xfrm>
          <a:prstGeom prst="rect">
            <a:avLst/>
          </a:prstGeom>
        </p:spPr>
      </p:pic>
      <p:sp>
        <p:nvSpPr>
          <p:cNvPr id="10" name="Rectangle 9"/>
          <p:cNvSpPr/>
          <p:nvPr userDrawn="1"/>
        </p:nvSpPr>
        <p:spPr>
          <a:xfrm flipV="1">
            <a:off x="-1" y="4130513"/>
            <a:ext cx="9309519" cy="116253"/>
          </a:xfrm>
          <a:prstGeom prst="rect">
            <a:avLst/>
          </a:prstGeom>
          <a:solidFill>
            <a:srgbClr val="0C1F24">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2034044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9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Tree>
    <p:extLst>
      <p:ext uri="{BB962C8B-B14F-4D97-AF65-F5344CB8AC3E}">
        <p14:creationId xmlns:p14="http://schemas.microsoft.com/office/powerpoint/2010/main" val="147061640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11" name="Group 10"/>
          <p:cNvGrpSpPr/>
          <p:nvPr userDrawn="1"/>
        </p:nvGrpSpPr>
        <p:grpSpPr>
          <a:xfrm>
            <a:off x="0" y="2110371"/>
            <a:ext cx="9198524" cy="4759071"/>
            <a:chOff x="0" y="2110371"/>
            <a:chExt cx="9198524" cy="4759071"/>
          </a:xfrm>
        </p:grpSpPr>
        <p:sp>
          <p:nvSpPr>
            <p:cNvPr id="3" name="Freeform 2"/>
            <p:cNvSpPr/>
            <p:nvPr userDrawn="1"/>
          </p:nvSpPr>
          <p:spPr>
            <a:xfrm>
              <a:off x="0" y="2110371"/>
              <a:ext cx="9198524" cy="4759071"/>
            </a:xfrm>
            <a:custGeom>
              <a:avLst/>
              <a:gdLst>
                <a:gd name="connsiteX0" fmla="*/ 0 w 9198524"/>
                <a:gd name="connsiteY0" fmla="*/ 0 h 5515904"/>
                <a:gd name="connsiteX1" fmla="*/ 9198524 w 9198524"/>
                <a:gd name="connsiteY1" fmla="*/ 3014506 h 5515904"/>
                <a:gd name="connsiteX2" fmla="*/ 9198524 w 9198524"/>
                <a:gd name="connsiteY2" fmla="*/ 5477421 h 5515904"/>
                <a:gd name="connsiteX3" fmla="*/ 0 w 9198524"/>
                <a:gd name="connsiteY3" fmla="*/ 5515904 h 5515904"/>
                <a:gd name="connsiteX4" fmla="*/ 0 w 9198524"/>
                <a:gd name="connsiteY4" fmla="*/ 0 h 551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98524" h="5515904">
                  <a:moveTo>
                    <a:pt x="0" y="0"/>
                  </a:moveTo>
                  <a:lnTo>
                    <a:pt x="9198524" y="3014506"/>
                  </a:lnTo>
                  <a:lnTo>
                    <a:pt x="9198524" y="5477421"/>
                  </a:lnTo>
                  <a:lnTo>
                    <a:pt x="0" y="5515904"/>
                  </a:lnTo>
                  <a:cubicBezTo>
                    <a:pt x="4276" y="3685821"/>
                    <a:pt x="8553" y="1855738"/>
                    <a:pt x="0" y="0"/>
                  </a:cubicBezTo>
                  <a:close/>
                </a:path>
              </a:pathLst>
            </a:custGeom>
            <a:solidFill>
              <a:srgbClr val="1768B1">
                <a:alpha val="1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Freeform 3"/>
            <p:cNvSpPr/>
            <p:nvPr userDrawn="1"/>
          </p:nvSpPr>
          <p:spPr>
            <a:xfrm>
              <a:off x="1" y="3174865"/>
              <a:ext cx="9144000" cy="3694577"/>
            </a:xfrm>
            <a:custGeom>
              <a:avLst/>
              <a:gdLst>
                <a:gd name="connsiteX0" fmla="*/ 6029715 w 6029715"/>
                <a:gd name="connsiteY0" fmla="*/ 0 h 6875638"/>
                <a:gd name="connsiteX1" fmla="*/ 6029715 w 6029715"/>
                <a:gd name="connsiteY1" fmla="*/ 6875638 h 6875638"/>
                <a:gd name="connsiteX2" fmla="*/ 0 w 6029715"/>
                <a:gd name="connsiteY2" fmla="*/ 6875638 h 6875638"/>
                <a:gd name="connsiteX3" fmla="*/ 6029715 w 6029715"/>
                <a:gd name="connsiteY3" fmla="*/ 0 h 6875638"/>
              </a:gdLst>
              <a:ahLst/>
              <a:cxnLst>
                <a:cxn ang="0">
                  <a:pos x="connsiteX0" y="connsiteY0"/>
                </a:cxn>
                <a:cxn ang="0">
                  <a:pos x="connsiteX1" y="connsiteY1"/>
                </a:cxn>
                <a:cxn ang="0">
                  <a:pos x="connsiteX2" y="connsiteY2"/>
                </a:cxn>
                <a:cxn ang="0">
                  <a:pos x="connsiteX3" y="connsiteY3"/>
                </a:cxn>
              </a:cxnLst>
              <a:rect l="l" t="t" r="r" b="b"/>
              <a:pathLst>
                <a:path w="6029715" h="6875638">
                  <a:moveTo>
                    <a:pt x="6029715" y="0"/>
                  </a:moveTo>
                  <a:lnTo>
                    <a:pt x="6029715" y="6875638"/>
                  </a:lnTo>
                  <a:lnTo>
                    <a:pt x="0" y="6875638"/>
                  </a:lnTo>
                  <a:lnTo>
                    <a:pt x="6029715" y="0"/>
                  </a:lnTo>
                  <a:close/>
                </a:path>
              </a:pathLst>
            </a:custGeom>
            <a:solidFill>
              <a:srgbClr val="1768B1">
                <a:alpha val="1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pic>
        <p:nvPicPr>
          <p:cNvPr id="2" name="Picture 1"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34"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
        <p:nvSpPr>
          <p:cNvPr id="35" name="Title 19"/>
          <p:cNvSpPr>
            <a:spLocks noGrp="1"/>
          </p:cNvSpPr>
          <p:nvPr userDrawn="1">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spTree>
    <p:extLst>
      <p:ext uri="{BB962C8B-B14F-4D97-AF65-F5344CB8AC3E}">
        <p14:creationId xmlns:p14="http://schemas.microsoft.com/office/powerpoint/2010/main" val="130537263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Tree>
    <p:extLst>
      <p:ext uri="{BB962C8B-B14F-4D97-AF65-F5344CB8AC3E}">
        <p14:creationId xmlns:p14="http://schemas.microsoft.com/office/powerpoint/2010/main" val="208308329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511238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pic>
        <p:nvPicPr>
          <p:cNvPr id="14" name="Picture 13"/>
          <p:cNvPicPr>
            <a:picLocks noChangeAspect="1"/>
          </p:cNvPicPr>
          <p:nvPr userDrawn="1"/>
        </p:nvPicPr>
        <p:blipFill rotWithShape="1">
          <a:blip r:embed="rId2" cstate="email">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36" name="Text Placeholder 35"/>
          <p:cNvSpPr>
            <a:spLocks noGrp="1"/>
          </p:cNvSpPr>
          <p:nvPr userDrawn="1">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spTree>
    <p:extLst>
      <p:ext uri="{BB962C8B-B14F-4D97-AF65-F5344CB8AC3E}">
        <p14:creationId xmlns:p14="http://schemas.microsoft.com/office/powerpoint/2010/main" val="498837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4" name="Picture 3" descr="agenda2.jpg"/>
          <p:cNvPicPr>
            <a:picLocks noChangeAspect="1"/>
          </p:cNvPicPr>
          <p:nvPr userDrawn="1"/>
        </p:nvPicPr>
        <p:blipFill rotWithShape="1">
          <a:blip r:embed="rId2">
            <a:extLst>
              <a:ext uri="{28A0092B-C50C-407E-A947-70E740481C1C}">
                <a14:useLocalDpi xmlns:a14="http://schemas.microsoft.com/office/drawing/2010/main" val="0"/>
              </a:ext>
            </a:extLst>
          </a:blip>
          <a:srcRect l="19229" r="19889"/>
          <a:stretch/>
        </p:blipFill>
        <p:spPr>
          <a:xfrm>
            <a:off x="0" y="-2541"/>
            <a:ext cx="9144000" cy="6869049"/>
          </a:xfrm>
          <a:prstGeom prst="rect">
            <a:avLst/>
          </a:prstGeom>
        </p:spPr>
      </p:pic>
      <p:sp>
        <p:nvSpPr>
          <p:cNvPr id="9"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spTree>
    <p:extLst>
      <p:ext uri="{BB962C8B-B14F-4D97-AF65-F5344CB8AC3E}">
        <p14:creationId xmlns:p14="http://schemas.microsoft.com/office/powerpoint/2010/main" val="186709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descr="agenda3.jpg"/>
          <p:cNvPicPr>
            <a:picLocks noChangeAspect="1"/>
          </p:cNvPicPr>
          <p:nvPr userDrawn="1"/>
        </p:nvPicPr>
        <p:blipFill rotWithShape="1">
          <a:blip r:embed="rId2">
            <a:extLst>
              <a:ext uri="{28A0092B-C50C-407E-A947-70E740481C1C}">
                <a14:useLocalDpi xmlns:a14="http://schemas.microsoft.com/office/drawing/2010/main" val="0"/>
              </a:ext>
            </a:extLst>
          </a:blip>
          <a:srcRect l="19206" r="19518"/>
          <a:stretch/>
        </p:blipFill>
        <p:spPr>
          <a:xfrm>
            <a:off x="0" y="0"/>
            <a:ext cx="9155981" cy="6876852"/>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spTree>
    <p:extLst>
      <p:ext uri="{BB962C8B-B14F-4D97-AF65-F5344CB8AC3E}">
        <p14:creationId xmlns:p14="http://schemas.microsoft.com/office/powerpoint/2010/main" val="4080330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Tree>
    <p:extLst>
      <p:ext uri="{BB962C8B-B14F-4D97-AF65-F5344CB8AC3E}">
        <p14:creationId xmlns:p14="http://schemas.microsoft.com/office/powerpoint/2010/main" val="96437011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smtClean="0"/>
              <a:t>Click to edit Master title style</a:t>
            </a:r>
            <a:endParaRPr lang="en-CA"/>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2DD7829D-074A-420E-B808-78A41E8BAC2A}" type="datetimeFigureOut">
              <a:rPr lang="en-CA" smtClean="0"/>
              <a:t>16/12/2015</a:t>
            </a:fld>
            <a:endParaRPr lang="en-CA"/>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CA"/>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A1D171B1-7875-48EC-9031-30374DFFA4D4}" type="slidenum">
              <a:rPr lang="en-CA" smtClean="0"/>
              <a:t>‹#›</a:t>
            </a:fld>
            <a:endParaRPr lang="en-CA"/>
          </a:p>
        </p:txBody>
      </p:sp>
    </p:spTree>
    <p:extLst>
      <p:ext uri="{BB962C8B-B14F-4D97-AF65-F5344CB8AC3E}">
        <p14:creationId xmlns:p14="http://schemas.microsoft.com/office/powerpoint/2010/main" val="1699501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64" r:id="rId4"/>
    <p:sldLayoutId id="2147483655" r:id="rId5"/>
    <p:sldLayoutId id="2147483663" r:id="rId6"/>
    <p:sldLayoutId id="2147483662" r:id="rId7"/>
    <p:sldLayoutId id="2147483665" r:id="rId8"/>
    <p:sldLayoutId id="2147483666" r:id="rId9"/>
    <p:sldLayoutId id="2147483667" r:id="rId10"/>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21.emf"/></Relationships>
</file>

<file path=ppt/slides/_rels/slide18.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27.emf"/></Relationships>
</file>

<file path=ppt/slides/_rels/slide2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hyperlink" Target="https://community.icann.org/x/eLRYAw" TargetMode="External"/><Relationship Id="rId2" Type="http://schemas.openxmlformats.org/officeDocument/2006/relationships/notesSlide" Target="../notesSlides/notesSlide22.xml"/><Relationship Id="rId1" Type="http://schemas.openxmlformats.org/officeDocument/2006/relationships/slideLayout" Target="../slideLayouts/slideLayout3.xml"/><Relationship Id="rId5" Type="http://schemas.openxmlformats.org/officeDocument/2006/relationships/image" Target="../media/image33.png"/><Relationship Id="rId4" Type="http://schemas.openxmlformats.org/officeDocument/2006/relationships/hyperlink" Target="https://www.surveymonkey.com/r/ccwg-acct-draftproposal" TargetMode="External"/></Relationships>
</file>

<file path=ppt/slides/_rels/slide3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38.png"/></Relationships>
</file>

<file path=ppt/slides/_rels/slide3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40.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4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32.xml"/><Relationship Id="rId1" Type="http://schemas.openxmlformats.org/officeDocument/2006/relationships/slideLayout" Target="../slideLayouts/slideLayout8.xml"/><Relationship Id="rId5" Type="http://schemas.openxmlformats.org/officeDocument/2006/relationships/image" Target="../media/image47.emf"/><Relationship Id="rId4" Type="http://schemas.openxmlformats.org/officeDocument/2006/relationships/image" Target="../media/image46.emf"/></Relationships>
</file>

<file path=ppt/slides/_rels/slide46.xml.rels><?xml version="1.0" encoding="UTF-8" standalone="yes"?>
<Relationships xmlns="http://schemas.openxmlformats.org/package/2006/relationships"><Relationship Id="rId3" Type="http://schemas.openxmlformats.org/officeDocument/2006/relationships/image" Target="../media/image2.emf"/><Relationship Id="rId7" Type="http://schemas.openxmlformats.org/officeDocument/2006/relationships/image" Target="../media/image49.png"/><Relationship Id="rId2" Type="http://schemas.openxmlformats.org/officeDocument/2006/relationships/notesSlide" Target="../notesSlides/notesSlide33.xml"/><Relationship Id="rId1" Type="http://schemas.openxmlformats.org/officeDocument/2006/relationships/slideLayout" Target="../slideLayouts/slideLayout3.xml"/><Relationship Id="rId6" Type="http://schemas.openxmlformats.org/officeDocument/2006/relationships/hyperlink" Target="twitter.com/icann" TargetMode="External"/><Relationship Id="rId5" Type="http://schemas.openxmlformats.org/officeDocument/2006/relationships/image" Target="../media/image48.png"/><Relationship Id="rId4" Type="http://schemas.openxmlformats.org/officeDocument/2006/relationships/hyperlink" Target="facebook.com/icannorg"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16.emf"/><Relationship Id="rId4" Type="http://schemas.openxmlformats.org/officeDocument/2006/relationships/image" Target="../media/image15.e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885614" y="4395754"/>
            <a:ext cx="6019597" cy="879728"/>
          </a:xfrm>
          <a:prstGeom prst="rect">
            <a:avLst/>
          </a:prstGeom>
          <a:noFill/>
        </p:spPr>
        <p:txBody>
          <a:bodyPr wrap="none" rtlCol="0">
            <a:spAutoFit/>
          </a:bodyPr>
          <a:lstStyle/>
          <a:p>
            <a:pPr>
              <a:lnSpc>
                <a:spcPts val="3000"/>
              </a:lnSpc>
            </a:pPr>
            <a:r>
              <a:rPr lang="en-US" sz="3200" b="1" dirty="0" smtClean="0">
                <a:solidFill>
                  <a:srgbClr val="FFFFFF"/>
                </a:solidFill>
                <a:latin typeface="Source Sans Pro"/>
                <a:cs typeface="Source Sans Pro"/>
              </a:rPr>
              <a:t>IANA Stewardship Transition &amp; </a:t>
            </a:r>
          </a:p>
          <a:p>
            <a:pPr>
              <a:lnSpc>
                <a:spcPts val="3000"/>
              </a:lnSpc>
            </a:pPr>
            <a:r>
              <a:rPr lang="en-US" sz="3200" b="1" dirty="0" smtClean="0">
                <a:solidFill>
                  <a:srgbClr val="FFFFFF"/>
                </a:solidFill>
                <a:latin typeface="Source Sans Pro"/>
                <a:cs typeface="Source Sans Pro"/>
              </a:rPr>
              <a:t>Enhancing ICANN Accountability</a:t>
            </a:r>
            <a:endParaRPr lang="en-US" sz="3200" b="1" dirty="0">
              <a:solidFill>
                <a:srgbClr val="FFFFFF"/>
              </a:solidFill>
              <a:latin typeface="Source Sans Pro"/>
              <a:cs typeface="Source Sans Pro"/>
            </a:endParaRPr>
          </a:p>
        </p:txBody>
      </p:sp>
      <p:sp>
        <p:nvSpPr>
          <p:cNvPr id="4" name="TextBox 3"/>
          <p:cNvSpPr txBox="1"/>
          <p:nvPr/>
        </p:nvSpPr>
        <p:spPr>
          <a:xfrm>
            <a:off x="1885614" y="5354400"/>
            <a:ext cx="6301725" cy="400110"/>
          </a:xfrm>
          <a:prstGeom prst="rect">
            <a:avLst/>
          </a:prstGeom>
          <a:noFill/>
        </p:spPr>
        <p:txBody>
          <a:bodyPr wrap="none" rtlCol="0">
            <a:spAutoFit/>
          </a:bodyPr>
          <a:lstStyle/>
          <a:p>
            <a:r>
              <a:rPr lang="en-US" sz="2000" b="1" dirty="0" smtClean="0">
                <a:solidFill>
                  <a:srgbClr val="FFFFFF"/>
                </a:solidFill>
                <a:latin typeface="Source Sans Pro"/>
                <a:cs typeface="Source Sans Pro"/>
              </a:rPr>
              <a:t>Albert Daniels | Webinar LACRALO | December 17, 2015</a:t>
            </a:r>
            <a:endParaRPr lang="en-US" sz="2000" b="1" dirty="0">
              <a:solidFill>
                <a:srgbClr val="FFFFFF"/>
              </a:solidFill>
              <a:latin typeface="Source Sans Pro"/>
              <a:cs typeface="Source Sans Pro"/>
            </a:endParaRPr>
          </a:p>
        </p:txBody>
      </p:sp>
      <p:sp>
        <p:nvSpPr>
          <p:cNvPr id="5" name="TextBox 4"/>
          <p:cNvSpPr txBox="1"/>
          <p:nvPr/>
        </p:nvSpPr>
        <p:spPr>
          <a:xfrm>
            <a:off x="6145646" y="627196"/>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3674083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Why Does This Matter to Civil Society?</a:t>
            </a:r>
            <a:endParaRPr lang="en-US" b="1" dirty="0"/>
          </a:p>
        </p:txBody>
      </p:sp>
      <p:sp>
        <p:nvSpPr>
          <p:cNvPr id="3" name="TextBox 2"/>
          <p:cNvSpPr txBox="1"/>
          <p:nvPr/>
        </p:nvSpPr>
        <p:spPr>
          <a:xfrm>
            <a:off x="244247" y="932709"/>
            <a:ext cx="8670770" cy="5078313"/>
          </a:xfrm>
          <a:prstGeom prst="rect">
            <a:avLst/>
          </a:prstGeom>
          <a:noFill/>
        </p:spPr>
        <p:txBody>
          <a:bodyPr wrap="square" rtlCol="0">
            <a:spAutoFit/>
          </a:bodyPr>
          <a:lstStyle/>
          <a:p>
            <a:pPr marL="342900" indent="-342900">
              <a:spcBef>
                <a:spcPts val="1200"/>
              </a:spcBef>
              <a:buFont typeface="Wingdings" charset="2"/>
              <a:buChar char=""/>
            </a:pPr>
            <a:r>
              <a:rPr lang="en-US" sz="2200" dirty="0"/>
              <a:t>Although the IANA functions are operational functions, they do require global governance and </a:t>
            </a:r>
            <a:r>
              <a:rPr lang="en-US" sz="2200" dirty="0" smtClean="0"/>
              <a:t>stewardship</a:t>
            </a:r>
            <a:endParaRPr lang="en-US" sz="2200" dirty="0"/>
          </a:p>
          <a:p>
            <a:pPr marL="342900" indent="-342900">
              <a:spcBef>
                <a:spcPts val="1200"/>
              </a:spcBef>
              <a:buFont typeface="Wingdings" charset="2"/>
              <a:buChar char=""/>
            </a:pPr>
            <a:r>
              <a:rPr lang="en-US" sz="2200" dirty="0" smtClean="0"/>
              <a:t>The </a:t>
            </a:r>
            <a:r>
              <a:rPr lang="en-US" sz="2200" dirty="0"/>
              <a:t>expertise from the non-governmental organization community is essential, especially due to:</a:t>
            </a:r>
          </a:p>
          <a:p>
            <a:pPr marL="800100" lvl="1" indent="-342900">
              <a:spcBef>
                <a:spcPts val="1200"/>
              </a:spcBef>
              <a:buFont typeface="Wingdings" charset="2"/>
              <a:buChar char=""/>
            </a:pPr>
            <a:r>
              <a:rPr lang="en-US" sz="2200" dirty="0"/>
              <a:t>Its </a:t>
            </a:r>
            <a:r>
              <a:rPr lang="en-US" sz="2200" b="1" dirty="0">
                <a:solidFill>
                  <a:srgbClr val="DB6033"/>
                </a:solidFill>
              </a:rPr>
              <a:t>expertise</a:t>
            </a:r>
            <a:r>
              <a:rPr lang="en-US" sz="2200" dirty="0">
                <a:solidFill>
                  <a:srgbClr val="DB6033"/>
                </a:solidFill>
              </a:rPr>
              <a:t> </a:t>
            </a:r>
            <a:r>
              <a:rPr lang="en-US" sz="2200" dirty="0"/>
              <a:t>in holding governance entities </a:t>
            </a:r>
            <a:r>
              <a:rPr lang="en-US" sz="2200" dirty="0" smtClean="0"/>
              <a:t>accountable</a:t>
            </a:r>
            <a:endParaRPr lang="en-US" sz="2200" dirty="0"/>
          </a:p>
          <a:p>
            <a:pPr marL="800100" lvl="1" indent="-342900">
              <a:spcBef>
                <a:spcPts val="1200"/>
              </a:spcBef>
              <a:buFont typeface="Wingdings" charset="2"/>
              <a:buChar char=""/>
            </a:pPr>
            <a:r>
              <a:rPr lang="en-US" sz="2200" dirty="0"/>
              <a:t>Its </a:t>
            </a:r>
            <a:r>
              <a:rPr lang="en-US" sz="2200" b="1" dirty="0">
                <a:solidFill>
                  <a:srgbClr val="DB6033"/>
                </a:solidFill>
              </a:rPr>
              <a:t>experience</a:t>
            </a:r>
            <a:r>
              <a:rPr lang="en-US" sz="2200" dirty="0">
                <a:solidFill>
                  <a:srgbClr val="DB6033"/>
                </a:solidFill>
              </a:rPr>
              <a:t> </a:t>
            </a:r>
            <a:r>
              <a:rPr lang="en-US" sz="2200" dirty="0"/>
              <a:t>in understanding and explaining public </a:t>
            </a:r>
            <a:r>
              <a:rPr lang="en-US" sz="2200" dirty="0" smtClean="0"/>
              <a:t>interest</a:t>
            </a:r>
            <a:endParaRPr lang="en-US" sz="2200" dirty="0"/>
          </a:p>
          <a:p>
            <a:pPr marL="800100" lvl="1" indent="-342900">
              <a:spcBef>
                <a:spcPts val="1200"/>
              </a:spcBef>
              <a:buFont typeface="Wingdings" charset="2"/>
              <a:buChar char=""/>
            </a:pPr>
            <a:r>
              <a:rPr lang="en-US" sz="2200" dirty="0"/>
              <a:t>Its </a:t>
            </a:r>
            <a:r>
              <a:rPr lang="en-US" sz="2200" b="1" dirty="0">
                <a:solidFill>
                  <a:srgbClr val="DB6033"/>
                </a:solidFill>
              </a:rPr>
              <a:t>ability</a:t>
            </a:r>
            <a:r>
              <a:rPr lang="en-US" sz="2200" dirty="0">
                <a:solidFill>
                  <a:srgbClr val="DB6033"/>
                </a:solidFill>
              </a:rPr>
              <a:t> </a:t>
            </a:r>
            <a:r>
              <a:rPr lang="en-US" sz="2200" dirty="0"/>
              <a:t>to be innovative and propose </a:t>
            </a:r>
            <a:r>
              <a:rPr lang="en-US" sz="2200" dirty="0" smtClean="0"/>
              <a:t>solutions</a:t>
            </a:r>
            <a:endParaRPr lang="en-US" sz="2200" dirty="0"/>
          </a:p>
          <a:p>
            <a:pPr marL="342900" indent="-342900">
              <a:spcBef>
                <a:spcPts val="1200"/>
              </a:spcBef>
              <a:buFont typeface="Wingdings" charset="2"/>
              <a:buChar char=""/>
            </a:pPr>
            <a:r>
              <a:rPr lang="en-US" sz="2200" dirty="0" smtClean="0"/>
              <a:t>Your </a:t>
            </a:r>
            <a:r>
              <a:rPr lang="en-US" sz="2200" dirty="0"/>
              <a:t>participation, and that of your networks, is critical in this </a:t>
            </a:r>
            <a:r>
              <a:rPr lang="en-US" sz="2200" dirty="0" smtClean="0"/>
              <a:t>evolution </a:t>
            </a:r>
            <a:r>
              <a:rPr lang="en-US" sz="2200" dirty="0"/>
              <a:t>of Internet Governance to ensure excellence in the </a:t>
            </a:r>
            <a:r>
              <a:rPr lang="en-US" sz="2200" dirty="0" smtClean="0"/>
              <a:t>proposals </a:t>
            </a:r>
            <a:r>
              <a:rPr lang="en-US" sz="2200" dirty="0"/>
              <a:t>and the legitimacy of the </a:t>
            </a:r>
            <a:r>
              <a:rPr lang="en-US" sz="2200" dirty="0" smtClean="0"/>
              <a:t>processes</a:t>
            </a:r>
            <a:endParaRPr lang="en-US" sz="2200" dirty="0"/>
          </a:p>
          <a:p>
            <a:pPr marL="342900" indent="-342900">
              <a:spcBef>
                <a:spcPts val="1200"/>
              </a:spcBef>
              <a:buFont typeface="Wingdings" charset="2"/>
              <a:buChar char=""/>
            </a:pPr>
            <a:r>
              <a:rPr lang="en-US" sz="2200" dirty="0"/>
              <a:t>This is a chance to strengthen an inclusive, transparent, global and collaborative model of governance that is fit for our present and </a:t>
            </a:r>
            <a:r>
              <a:rPr lang="en-US" sz="2200" dirty="0" smtClean="0"/>
              <a:t>future </a:t>
            </a:r>
            <a:endParaRPr lang="en-US" sz="2200" dirty="0"/>
          </a:p>
        </p:txBody>
      </p:sp>
    </p:spTree>
    <p:extLst>
      <p:ext uri="{BB962C8B-B14F-4D97-AF65-F5344CB8AC3E}">
        <p14:creationId xmlns:p14="http://schemas.microsoft.com/office/powerpoint/2010/main" val="3150295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rect">
            <a:avLst/>
          </a:prstGeom>
        </p:spPr>
        <p:txBody>
          <a:bodyPr/>
          <a:lstStyle/>
          <a:p>
            <a:r>
              <a:rPr lang="en-US" b="1" dirty="0" smtClean="0"/>
              <a:t>Transition Requirements set by NTIA</a:t>
            </a:r>
            <a:endParaRPr lang="en-US" b="1" dirty="0"/>
          </a:p>
        </p:txBody>
      </p:sp>
      <p:sp>
        <p:nvSpPr>
          <p:cNvPr id="20" name="Content Placeholder 2"/>
          <p:cNvSpPr txBox="1">
            <a:spLocks/>
          </p:cNvSpPr>
          <p:nvPr/>
        </p:nvSpPr>
        <p:spPr>
          <a:xfrm>
            <a:off x="317500" y="862128"/>
            <a:ext cx="8763000" cy="6530466"/>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624"/>
              </a:spcBef>
              <a:spcAft>
                <a:spcPts val="600"/>
              </a:spcAft>
              <a:buFont typeface="Arial"/>
              <a:buNone/>
            </a:pPr>
            <a:r>
              <a:rPr lang="en-US" sz="2200" dirty="0" smtClean="0">
                <a:latin typeface="Source Sans Pro"/>
                <a:cs typeface="Source Sans Pro"/>
              </a:rPr>
              <a:t>NTIA has stated that the transition proposal must have broad community support and address the following four principles:</a:t>
            </a:r>
          </a:p>
          <a:p>
            <a:pPr marL="914400" indent="0">
              <a:spcBef>
                <a:spcPts val="2376"/>
              </a:spcBef>
              <a:spcAft>
                <a:spcPts val="1200"/>
              </a:spcAft>
              <a:buFont typeface="Arial"/>
              <a:buNone/>
            </a:pPr>
            <a:r>
              <a:rPr lang="en-US" sz="2200" dirty="0" smtClean="0">
                <a:latin typeface="Source Sans Pro"/>
                <a:cs typeface="Source Sans Pro"/>
              </a:rPr>
              <a:t>Support and enhance the multistakeholder model</a:t>
            </a:r>
          </a:p>
          <a:p>
            <a:pPr marL="914400" indent="0">
              <a:spcBef>
                <a:spcPts val="1776"/>
              </a:spcBef>
              <a:spcAft>
                <a:spcPts val="1200"/>
              </a:spcAft>
              <a:buFont typeface="Arial"/>
              <a:buNone/>
            </a:pPr>
            <a:r>
              <a:rPr lang="en-US" sz="2200" dirty="0" smtClean="0">
                <a:latin typeface="Source Sans Pro"/>
                <a:cs typeface="Source Sans Pro"/>
              </a:rPr>
              <a:t>Maintain the security, stability and resiliency of the Internet DNS</a:t>
            </a:r>
          </a:p>
          <a:p>
            <a:pPr marL="914400" indent="0">
              <a:spcBef>
                <a:spcPts val="1176"/>
              </a:spcBef>
              <a:spcAft>
                <a:spcPts val="1200"/>
              </a:spcAft>
              <a:buFont typeface="Arial"/>
              <a:buNone/>
            </a:pPr>
            <a:r>
              <a:rPr lang="en-US" sz="2200" dirty="0" smtClean="0">
                <a:latin typeface="Source Sans Pro"/>
                <a:cs typeface="Source Sans Pro"/>
              </a:rPr>
              <a:t>Meet the needs and expectations of the global customers and partners of the IANA services</a:t>
            </a:r>
          </a:p>
          <a:p>
            <a:pPr marL="914400" indent="0">
              <a:spcBef>
                <a:spcPts val="1476"/>
              </a:spcBef>
              <a:spcAft>
                <a:spcPts val="1200"/>
              </a:spcAft>
              <a:buFont typeface="Arial"/>
              <a:buNone/>
            </a:pPr>
            <a:r>
              <a:rPr lang="en-US" sz="2200" dirty="0" smtClean="0">
                <a:latin typeface="Source Sans Pro"/>
                <a:cs typeface="Source Sans Pro"/>
              </a:rPr>
              <a:t>Maintain the openness of the Internet</a:t>
            </a:r>
          </a:p>
          <a:p>
            <a:pPr marL="0" indent="0">
              <a:buFont typeface="Arial"/>
              <a:buNone/>
            </a:pPr>
            <a:endParaRPr lang="en-US" sz="1050" dirty="0" smtClean="0">
              <a:latin typeface="Source Sans Pro"/>
              <a:cs typeface="Source Sans Pro"/>
            </a:endParaRPr>
          </a:p>
          <a:p>
            <a:pPr marL="0" indent="0">
              <a:buFont typeface="Arial"/>
              <a:buNone/>
            </a:pPr>
            <a:r>
              <a:rPr lang="en-US" sz="2200" dirty="0" smtClean="0">
                <a:latin typeface="Source Sans Pro"/>
                <a:cs typeface="Source Sans Pro"/>
              </a:rPr>
              <a:t>NTIA also specified that it will </a:t>
            </a:r>
            <a:r>
              <a:rPr lang="en-US" sz="2200" b="1" dirty="0" smtClean="0">
                <a:solidFill>
                  <a:schemeClr val="accent6"/>
                </a:solidFill>
                <a:latin typeface="Source Sans Pro"/>
                <a:cs typeface="Source Sans Pro"/>
              </a:rPr>
              <a:t>not</a:t>
            </a:r>
            <a:r>
              <a:rPr lang="en-US" sz="2200" dirty="0" smtClean="0">
                <a:solidFill>
                  <a:schemeClr val="accent6"/>
                </a:solidFill>
                <a:latin typeface="Source Sans Pro"/>
                <a:cs typeface="Source Sans Pro"/>
              </a:rPr>
              <a:t> </a:t>
            </a:r>
            <a:r>
              <a:rPr lang="en-US" sz="2200" dirty="0" smtClean="0">
                <a:latin typeface="Source Sans Pro"/>
                <a:cs typeface="Source Sans Pro"/>
              </a:rPr>
              <a:t>accept a proposal that replaces the NTIA role with a government-led or intergovernmental organization solution.</a:t>
            </a:r>
            <a:endParaRPr lang="en-US" sz="2200" dirty="0">
              <a:latin typeface="Source Sans Pro"/>
              <a:cs typeface="Source Sans Pro"/>
            </a:endParaRPr>
          </a:p>
        </p:txBody>
      </p:sp>
      <p:sp>
        <p:nvSpPr>
          <p:cNvPr id="29" name="Chevron 28"/>
          <p:cNvSpPr/>
          <p:nvPr/>
        </p:nvSpPr>
        <p:spPr>
          <a:xfrm>
            <a:off x="390130" y="1904734"/>
            <a:ext cx="790970" cy="450361"/>
          </a:xfrm>
          <a:prstGeom prst="chevron">
            <a:avLst>
              <a:gd name="adj" fmla="val 27026"/>
            </a:avLst>
          </a:prstGeom>
          <a:solidFill>
            <a:srgbClr val="1A87C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eaLnBrk="1" fontAlgn="auto" hangingPunct="1">
              <a:lnSpc>
                <a:spcPts val="2380"/>
              </a:lnSpc>
              <a:spcBef>
                <a:spcPts val="0"/>
              </a:spcBef>
              <a:defRPr/>
            </a:pPr>
            <a:endParaRPr lang="en-US" sz="2400" dirty="0">
              <a:solidFill>
                <a:prstClr val="white"/>
              </a:solidFill>
              <a:latin typeface="Source Sans Pro"/>
              <a:cs typeface="Source Sans Pro"/>
            </a:endParaRPr>
          </a:p>
        </p:txBody>
      </p:sp>
      <p:pic>
        <p:nvPicPr>
          <p:cNvPr id="30" name="Picture 29" descr="Supp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8800" y="1927413"/>
            <a:ext cx="427682" cy="427682"/>
          </a:xfrm>
          <a:prstGeom prst="rect">
            <a:avLst/>
          </a:prstGeom>
        </p:spPr>
      </p:pic>
      <p:sp>
        <p:nvSpPr>
          <p:cNvPr id="31" name="Chevron 30"/>
          <p:cNvSpPr/>
          <p:nvPr/>
        </p:nvSpPr>
        <p:spPr>
          <a:xfrm>
            <a:off x="390130" y="2621795"/>
            <a:ext cx="790970" cy="450361"/>
          </a:xfrm>
          <a:prstGeom prst="chevron">
            <a:avLst>
              <a:gd name="adj" fmla="val 2702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eaLnBrk="1" fontAlgn="auto" hangingPunct="1">
              <a:lnSpc>
                <a:spcPts val="2380"/>
              </a:lnSpc>
              <a:spcBef>
                <a:spcPts val="0"/>
              </a:spcBef>
              <a:defRPr/>
            </a:pPr>
            <a:endParaRPr lang="en-US" sz="2400" dirty="0">
              <a:solidFill>
                <a:prstClr val="white"/>
              </a:solidFill>
              <a:latin typeface="Source Sans Pro"/>
              <a:cs typeface="Source Sans Pro"/>
            </a:endParaRPr>
          </a:p>
        </p:txBody>
      </p:sp>
      <p:pic>
        <p:nvPicPr>
          <p:cNvPr id="32" name="Picture 31" descr="Lock.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6328" y="2680172"/>
            <a:ext cx="315784" cy="315784"/>
          </a:xfrm>
          <a:prstGeom prst="rect">
            <a:avLst/>
          </a:prstGeom>
        </p:spPr>
      </p:pic>
      <p:sp>
        <p:nvSpPr>
          <p:cNvPr id="35" name="Chevron 34"/>
          <p:cNvSpPr/>
          <p:nvPr/>
        </p:nvSpPr>
        <p:spPr>
          <a:xfrm>
            <a:off x="390130" y="3421895"/>
            <a:ext cx="790970" cy="450361"/>
          </a:xfrm>
          <a:prstGeom prst="chevron">
            <a:avLst>
              <a:gd name="adj" fmla="val 2702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eaLnBrk="1" fontAlgn="auto" hangingPunct="1">
              <a:lnSpc>
                <a:spcPts val="2380"/>
              </a:lnSpc>
              <a:spcBef>
                <a:spcPts val="0"/>
              </a:spcBef>
              <a:defRPr/>
            </a:pPr>
            <a:endParaRPr lang="en-US" sz="2400" dirty="0">
              <a:solidFill>
                <a:prstClr val="white"/>
              </a:solidFill>
              <a:latin typeface="Source Sans Pro"/>
              <a:cs typeface="Source Sans Pro"/>
            </a:endParaRPr>
          </a:p>
        </p:txBody>
      </p:sp>
      <p:pic>
        <p:nvPicPr>
          <p:cNvPr id="36" name="Picture 35" descr="IANA.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1500" y="3460603"/>
            <a:ext cx="379414" cy="379414"/>
          </a:xfrm>
          <a:prstGeom prst="rect">
            <a:avLst/>
          </a:prstGeom>
        </p:spPr>
      </p:pic>
      <p:sp>
        <p:nvSpPr>
          <p:cNvPr id="39" name="Chevron 38"/>
          <p:cNvSpPr/>
          <p:nvPr/>
        </p:nvSpPr>
        <p:spPr>
          <a:xfrm>
            <a:off x="390130" y="4247395"/>
            <a:ext cx="790970" cy="450361"/>
          </a:xfrm>
          <a:prstGeom prst="chevron">
            <a:avLst>
              <a:gd name="adj" fmla="val 2702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eaLnBrk="1" fontAlgn="auto" hangingPunct="1">
              <a:lnSpc>
                <a:spcPts val="2380"/>
              </a:lnSpc>
              <a:spcBef>
                <a:spcPts val="0"/>
              </a:spcBef>
              <a:defRPr/>
            </a:pPr>
            <a:endParaRPr lang="en-US" sz="2400" dirty="0">
              <a:solidFill>
                <a:prstClr val="white"/>
              </a:solidFill>
              <a:latin typeface="Source Sans Pro"/>
              <a:cs typeface="Source Sans Pro"/>
            </a:endParaRPr>
          </a:p>
        </p:txBody>
      </p:sp>
      <p:pic>
        <p:nvPicPr>
          <p:cNvPr id="40" name="Picture 39" descr="Open.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2300" y="4304768"/>
            <a:ext cx="322649" cy="322649"/>
          </a:xfrm>
          <a:prstGeom prst="rect">
            <a:avLst/>
          </a:prstGeom>
        </p:spPr>
      </p:pic>
    </p:spTree>
    <p:extLst>
      <p:ext uri="{BB962C8B-B14F-4D97-AF65-F5344CB8AC3E}">
        <p14:creationId xmlns:p14="http://schemas.microsoft.com/office/powerpoint/2010/main" val="37821544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Diagram 21"/>
          <p:cNvGraphicFramePr/>
          <p:nvPr>
            <p:extLst>
              <p:ext uri="{D42A27DB-BD31-4B8C-83A1-F6EECF244321}">
                <p14:modId xmlns:p14="http://schemas.microsoft.com/office/powerpoint/2010/main" val="3481958477"/>
              </p:ext>
            </p:extLst>
          </p:nvPr>
        </p:nvGraphicFramePr>
        <p:xfrm>
          <a:off x="372998" y="2647833"/>
          <a:ext cx="8472381" cy="19256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p:txBody>
          <a:bodyPr/>
          <a:lstStyle/>
          <a:p>
            <a:r>
              <a:rPr lang="en-US" b="1" dirty="0" smtClean="0"/>
              <a:t>Two Parallel Processes</a:t>
            </a:r>
            <a:endParaRPr lang="en-US" b="1" dirty="0"/>
          </a:p>
        </p:txBody>
      </p:sp>
      <p:sp>
        <p:nvSpPr>
          <p:cNvPr id="15" name="Content Placeholder 2"/>
          <p:cNvSpPr txBox="1">
            <a:spLocks/>
          </p:cNvSpPr>
          <p:nvPr/>
        </p:nvSpPr>
        <p:spPr>
          <a:xfrm>
            <a:off x="299738" y="824639"/>
            <a:ext cx="8763000" cy="6530466"/>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624"/>
              </a:spcBef>
              <a:spcAft>
                <a:spcPts val="600"/>
              </a:spcAft>
              <a:buFont typeface="Arial"/>
              <a:buNone/>
            </a:pPr>
            <a:r>
              <a:rPr lang="en-US" sz="2000" b="1" dirty="0" smtClean="0">
                <a:latin typeface="Source Sans Pro"/>
                <a:cs typeface="Source Sans Pro"/>
              </a:rPr>
              <a:t>The community developed and is following two parallel processes:</a:t>
            </a:r>
            <a:endParaRPr lang="en-US" sz="2000" b="1" dirty="0">
              <a:latin typeface="Source Sans Pro"/>
              <a:cs typeface="Source Sans Pro"/>
            </a:endParaRPr>
          </a:p>
        </p:txBody>
      </p:sp>
      <p:graphicFrame>
        <p:nvGraphicFramePr>
          <p:cNvPr id="4" name="Diagram 3"/>
          <p:cNvGraphicFramePr/>
          <p:nvPr>
            <p:extLst>
              <p:ext uri="{D42A27DB-BD31-4B8C-83A1-F6EECF244321}">
                <p14:modId xmlns:p14="http://schemas.microsoft.com/office/powerpoint/2010/main" val="1067633110"/>
              </p:ext>
            </p:extLst>
          </p:nvPr>
        </p:nvGraphicFramePr>
        <p:xfrm>
          <a:off x="372998" y="1269918"/>
          <a:ext cx="8472381" cy="188267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TextBox 4"/>
          <p:cNvSpPr txBox="1"/>
          <p:nvPr/>
        </p:nvSpPr>
        <p:spPr>
          <a:xfrm>
            <a:off x="372998" y="1767220"/>
            <a:ext cx="6974932" cy="1200329"/>
          </a:xfrm>
          <a:prstGeom prst="rect">
            <a:avLst/>
          </a:prstGeom>
          <a:noFill/>
        </p:spPr>
        <p:txBody>
          <a:bodyPr wrap="square" rtlCol="0">
            <a:spAutoFit/>
          </a:bodyPr>
          <a:lstStyle/>
          <a:p>
            <a:r>
              <a:rPr lang="en-US" sz="2000" b="1" dirty="0" smtClean="0">
                <a:solidFill>
                  <a:srgbClr val="FFFFFF"/>
                </a:solidFill>
                <a:latin typeface="Source Sans Pro"/>
                <a:cs typeface="Source Sans Pro"/>
              </a:rPr>
              <a:t>IANA Stewardship Transition </a:t>
            </a:r>
            <a:br>
              <a:rPr lang="en-US" sz="2000" b="1" dirty="0" smtClean="0">
                <a:solidFill>
                  <a:srgbClr val="FFFFFF"/>
                </a:solidFill>
                <a:latin typeface="Source Sans Pro"/>
                <a:cs typeface="Source Sans Pro"/>
              </a:rPr>
            </a:br>
            <a:r>
              <a:rPr lang="en-US" sz="1600" dirty="0" smtClean="0">
                <a:solidFill>
                  <a:srgbClr val="FFFFFF"/>
                </a:solidFill>
                <a:latin typeface="Source Sans Pro"/>
                <a:cs typeface="Source Sans Pro"/>
              </a:rPr>
              <a:t>Focused </a:t>
            </a:r>
            <a:r>
              <a:rPr lang="en-US" sz="1600" dirty="0">
                <a:solidFill>
                  <a:srgbClr val="FFFFFF"/>
                </a:solidFill>
                <a:latin typeface="Source Sans Pro"/>
                <a:cs typeface="Source Sans Pro"/>
              </a:rPr>
              <a:t>on delivering a proposal to transition the stewardship of </a:t>
            </a:r>
            <a:r>
              <a:rPr lang="en-US" sz="1600" dirty="0" smtClean="0">
                <a:solidFill>
                  <a:srgbClr val="FFFFFF"/>
                </a:solidFill>
                <a:latin typeface="Source Sans Pro"/>
                <a:cs typeface="Source Sans Pro"/>
              </a:rPr>
              <a:t>the IANA </a:t>
            </a:r>
            <a:r>
              <a:rPr lang="en-US" sz="1600" dirty="0">
                <a:solidFill>
                  <a:srgbClr val="FFFFFF"/>
                </a:solidFill>
                <a:latin typeface="Source Sans Pro"/>
                <a:cs typeface="Source Sans Pro"/>
              </a:rPr>
              <a:t>functions to the multistakeholder community </a:t>
            </a:r>
          </a:p>
          <a:p>
            <a:endParaRPr lang="en-US" sz="2000" b="1" dirty="0" smtClean="0">
              <a:solidFill>
                <a:schemeClr val="bg1"/>
              </a:solidFill>
              <a:latin typeface="Source Sans Pro"/>
              <a:cs typeface="Source Sans Pro"/>
            </a:endParaRPr>
          </a:p>
        </p:txBody>
      </p:sp>
      <p:sp>
        <p:nvSpPr>
          <p:cNvPr id="7" name="Rectangle 6"/>
          <p:cNvSpPr/>
          <p:nvPr/>
        </p:nvSpPr>
        <p:spPr>
          <a:xfrm>
            <a:off x="390760" y="3139648"/>
            <a:ext cx="6850600" cy="954107"/>
          </a:xfrm>
          <a:prstGeom prst="rect">
            <a:avLst/>
          </a:prstGeom>
        </p:spPr>
        <p:txBody>
          <a:bodyPr wrap="square">
            <a:spAutoFit/>
          </a:bodyPr>
          <a:lstStyle/>
          <a:p>
            <a:pPr lvl="0"/>
            <a:r>
              <a:rPr lang="en-US" sz="2000" b="1" dirty="0">
                <a:solidFill>
                  <a:srgbClr val="FFFFFF"/>
                </a:solidFill>
                <a:latin typeface="Source Sans Pro"/>
                <a:cs typeface="Source Sans Pro"/>
              </a:rPr>
              <a:t>Enhancing ICANN </a:t>
            </a:r>
            <a:r>
              <a:rPr lang="en-US" sz="2000" b="1" dirty="0" smtClean="0">
                <a:solidFill>
                  <a:srgbClr val="FFFFFF"/>
                </a:solidFill>
                <a:latin typeface="Source Sans Pro"/>
                <a:cs typeface="Source Sans Pro"/>
              </a:rPr>
              <a:t>Accountability</a:t>
            </a:r>
          </a:p>
          <a:p>
            <a:pPr lvl="0"/>
            <a:r>
              <a:rPr lang="en-US" dirty="0">
                <a:solidFill>
                  <a:srgbClr val="FFFFFF"/>
                </a:solidFill>
                <a:latin typeface="Source Sans Pro"/>
                <a:cs typeface="Source Sans Pro"/>
              </a:rPr>
              <a:t>F</a:t>
            </a:r>
            <a:r>
              <a:rPr lang="en-US" dirty="0" smtClean="0">
                <a:solidFill>
                  <a:srgbClr val="FFFFFF"/>
                </a:solidFill>
                <a:latin typeface="Source Sans Pro"/>
                <a:cs typeface="Source Sans Pro"/>
              </a:rPr>
              <a:t>ocused </a:t>
            </a:r>
            <a:r>
              <a:rPr lang="en-US" dirty="0">
                <a:solidFill>
                  <a:srgbClr val="FFFFFF"/>
                </a:solidFill>
                <a:latin typeface="Source Sans Pro"/>
                <a:cs typeface="Source Sans Pro"/>
              </a:rPr>
              <a:t>on ensuring that ICANN remains accountable in the absence of its historical contractual relationship with the U.S. </a:t>
            </a:r>
            <a:r>
              <a:rPr lang="en-US" dirty="0" smtClean="0">
                <a:solidFill>
                  <a:srgbClr val="FFFFFF"/>
                </a:solidFill>
                <a:latin typeface="Source Sans Pro"/>
                <a:cs typeface="Source Sans Pro"/>
              </a:rPr>
              <a:t>Government </a:t>
            </a:r>
            <a:endParaRPr lang="en-US" dirty="0">
              <a:solidFill>
                <a:srgbClr val="FFFFFF"/>
              </a:solidFill>
              <a:latin typeface="Source Sans Pro"/>
              <a:cs typeface="Source Sans Pro"/>
            </a:endParaRPr>
          </a:p>
        </p:txBody>
      </p:sp>
      <p:sp>
        <p:nvSpPr>
          <p:cNvPr id="8" name="Rectangle 7"/>
          <p:cNvSpPr/>
          <p:nvPr/>
        </p:nvSpPr>
        <p:spPr>
          <a:xfrm>
            <a:off x="281976" y="4883663"/>
            <a:ext cx="8483475" cy="923330"/>
          </a:xfrm>
          <a:prstGeom prst="rect">
            <a:avLst/>
          </a:prstGeom>
        </p:spPr>
        <p:txBody>
          <a:bodyPr wrap="square">
            <a:spAutoFit/>
          </a:bodyPr>
          <a:lstStyle/>
          <a:p>
            <a:r>
              <a:rPr lang="en-US" dirty="0">
                <a:latin typeface="Source Sans Pro"/>
                <a:cs typeface="Source Sans Pro"/>
              </a:rPr>
              <a:t>To drive the processes, the community created </a:t>
            </a:r>
            <a:r>
              <a:rPr lang="en-US" b="1" dirty="0">
                <a:latin typeface="Source Sans Pro"/>
                <a:cs typeface="Source Sans Pro"/>
              </a:rPr>
              <a:t>multilayered</a:t>
            </a:r>
            <a:r>
              <a:rPr lang="en-US" dirty="0">
                <a:latin typeface="Source Sans Pro"/>
                <a:cs typeface="Source Sans Pro"/>
              </a:rPr>
              <a:t>, </a:t>
            </a:r>
            <a:r>
              <a:rPr lang="en-US" b="1" dirty="0">
                <a:latin typeface="Source Sans Pro"/>
                <a:cs typeface="Source Sans Pro"/>
              </a:rPr>
              <a:t>transparent</a:t>
            </a:r>
            <a:r>
              <a:rPr lang="en-US" dirty="0">
                <a:latin typeface="Source Sans Pro"/>
                <a:cs typeface="Source Sans Pro"/>
              </a:rPr>
              <a:t> and </a:t>
            </a:r>
            <a:r>
              <a:rPr lang="en-US" b="1" dirty="0">
                <a:latin typeface="Source Sans Pro"/>
                <a:cs typeface="Source Sans Pro"/>
              </a:rPr>
              <a:t>diverse</a:t>
            </a:r>
            <a:r>
              <a:rPr lang="en-US" dirty="0">
                <a:latin typeface="Source Sans Pro"/>
                <a:cs typeface="Source Sans Pro"/>
              </a:rPr>
              <a:t> working groups to foster </a:t>
            </a:r>
            <a:r>
              <a:rPr lang="en-US" dirty="0" smtClean="0">
                <a:latin typeface="Source Sans Pro"/>
                <a:cs typeface="Source Sans Pro"/>
              </a:rPr>
              <a:t>discussion and</a:t>
            </a:r>
            <a:r>
              <a:rPr lang="en-US" dirty="0">
                <a:latin typeface="Source Sans Pro"/>
                <a:cs typeface="Source Sans Pro"/>
              </a:rPr>
              <a:t> w</a:t>
            </a:r>
            <a:r>
              <a:rPr lang="en-US" dirty="0" smtClean="0">
                <a:latin typeface="Source Sans Pro"/>
                <a:cs typeface="Source Sans Pro"/>
              </a:rPr>
              <a:t>ithin those groups, has developed working methods and systems for determining consensus</a:t>
            </a:r>
            <a:endParaRPr lang="en-US" dirty="0">
              <a:latin typeface="Source Sans Pro"/>
              <a:cs typeface="Source Sans Pro"/>
            </a:endParaRPr>
          </a:p>
        </p:txBody>
      </p:sp>
    </p:spTree>
    <p:extLst>
      <p:ext uri="{BB962C8B-B14F-4D97-AF65-F5344CB8AC3E}">
        <p14:creationId xmlns:p14="http://schemas.microsoft.com/office/powerpoint/2010/main" val="35556060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prstGeom prst="rect">
            <a:avLst/>
          </a:prstGeom>
          <a:effectLst/>
        </p:spPr>
        <p:txBody>
          <a:bodyPr/>
          <a:lstStyle/>
          <a:p>
            <a:r>
              <a:rPr lang="en-US" sz="2800" b="1" dirty="0" smtClean="0">
                <a:latin typeface="Helvetica"/>
                <a:cs typeface="Helvetica"/>
              </a:rPr>
              <a:t>Developing Proposals</a:t>
            </a:r>
            <a:endParaRPr lang="en-US" sz="2800" b="1" dirty="0">
              <a:latin typeface="Helvetica"/>
              <a:cs typeface="Helvetica"/>
            </a:endParaRPr>
          </a:p>
        </p:txBody>
      </p:sp>
      <p:pic>
        <p:nvPicPr>
          <p:cNvPr id="5" name="Picture 4" descr="0037-file-empty.eps"/>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83004" y="1004598"/>
            <a:ext cx="571500" cy="673100"/>
          </a:xfrm>
          <a:prstGeom prst="rect">
            <a:avLst/>
          </a:prstGeom>
          <a:effectLst/>
        </p:spPr>
      </p:pic>
      <p:pic>
        <p:nvPicPr>
          <p:cNvPr id="7" name="Picture 6" descr="0037-file-empty.eps"/>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370611" y="1528584"/>
            <a:ext cx="571500" cy="673100"/>
          </a:xfrm>
          <a:prstGeom prst="rect">
            <a:avLst/>
          </a:prstGeom>
          <a:effectLst/>
        </p:spPr>
      </p:pic>
      <p:pic>
        <p:nvPicPr>
          <p:cNvPr id="8" name="Picture 7" descr="0037-file-empty.eps"/>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263946" y="3163495"/>
            <a:ext cx="571500" cy="673100"/>
          </a:xfrm>
          <a:prstGeom prst="rect">
            <a:avLst/>
          </a:prstGeom>
          <a:effectLst/>
        </p:spPr>
      </p:pic>
      <p:pic>
        <p:nvPicPr>
          <p:cNvPr id="11" name="Picture 10" descr="0037-file-empty.eps"/>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116675" y="3572782"/>
            <a:ext cx="459993" cy="541769"/>
          </a:xfrm>
          <a:prstGeom prst="rect">
            <a:avLst/>
          </a:prstGeom>
          <a:effectLst/>
        </p:spPr>
      </p:pic>
      <p:pic>
        <p:nvPicPr>
          <p:cNvPr id="12" name="Picture 11" descr="0037-file-empty.eps"/>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128699" y="4334403"/>
            <a:ext cx="459993" cy="541769"/>
          </a:xfrm>
          <a:prstGeom prst="rect">
            <a:avLst/>
          </a:prstGeom>
          <a:effectLst/>
        </p:spPr>
      </p:pic>
      <p:cxnSp>
        <p:nvCxnSpPr>
          <p:cNvPr id="13" name="Straight Connector 12"/>
          <p:cNvCxnSpPr/>
          <p:nvPr/>
        </p:nvCxnSpPr>
        <p:spPr>
          <a:xfrm>
            <a:off x="668754" y="1650485"/>
            <a:ext cx="0" cy="426007"/>
          </a:xfrm>
          <a:prstGeom prst="line">
            <a:avLst/>
          </a:prstGeom>
          <a:ln>
            <a:solidFill>
              <a:srgbClr val="0B2F49"/>
            </a:solidFill>
          </a:ln>
          <a:effectLst/>
        </p:spPr>
        <p:style>
          <a:lnRef idx="2">
            <a:schemeClr val="accent1"/>
          </a:lnRef>
          <a:fillRef idx="0">
            <a:schemeClr val="accent1"/>
          </a:fillRef>
          <a:effectRef idx="1">
            <a:schemeClr val="accent1"/>
          </a:effectRef>
          <a:fontRef idx="minor">
            <a:schemeClr val="tx1"/>
          </a:fontRef>
        </p:style>
      </p:cxnSp>
      <p:sp>
        <p:nvSpPr>
          <p:cNvPr id="20" name="Rounded Rectangle 19"/>
          <p:cNvSpPr/>
          <p:nvPr/>
        </p:nvSpPr>
        <p:spPr>
          <a:xfrm>
            <a:off x="1217749" y="1839210"/>
            <a:ext cx="870857" cy="445105"/>
          </a:xfrm>
          <a:prstGeom prst="roundRect">
            <a:avLst/>
          </a:prstGeom>
          <a:solidFill>
            <a:schemeClr val="bg1"/>
          </a:solidFill>
          <a:ln w="28575" cmpd="sng">
            <a:solidFill>
              <a:srgbClr val="0B2F4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ounded Rectangle 20"/>
          <p:cNvSpPr/>
          <p:nvPr/>
        </p:nvSpPr>
        <p:spPr>
          <a:xfrm>
            <a:off x="2585720" y="1727248"/>
            <a:ext cx="1199243" cy="666433"/>
          </a:xfrm>
          <a:prstGeom prst="roundRect">
            <a:avLst/>
          </a:prstGeom>
          <a:solidFill>
            <a:schemeClr val="bg1"/>
          </a:solidFill>
          <a:ln w="28575" cmpd="sng">
            <a:solidFill>
              <a:srgbClr val="0B2F4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ounded Rectangle 21"/>
          <p:cNvSpPr/>
          <p:nvPr/>
        </p:nvSpPr>
        <p:spPr>
          <a:xfrm>
            <a:off x="2785292" y="2875487"/>
            <a:ext cx="870857" cy="445105"/>
          </a:xfrm>
          <a:prstGeom prst="roundRect">
            <a:avLst/>
          </a:prstGeom>
          <a:solidFill>
            <a:schemeClr val="bg1"/>
          </a:solidFill>
          <a:ln w="28575" cmpd="sng">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ounded Rectangle 22"/>
          <p:cNvSpPr/>
          <p:nvPr/>
        </p:nvSpPr>
        <p:spPr>
          <a:xfrm>
            <a:off x="2803434" y="3627209"/>
            <a:ext cx="870857" cy="445105"/>
          </a:xfrm>
          <a:prstGeom prst="roundRect">
            <a:avLst/>
          </a:prstGeom>
          <a:solidFill>
            <a:schemeClr val="bg1"/>
          </a:solidFill>
          <a:ln w="28575" cmpd="sng">
            <a:solidFill>
              <a:srgbClr val="0B2F4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Z</a:t>
            </a:r>
            <a:endParaRPr lang="en-US" dirty="0"/>
          </a:p>
        </p:txBody>
      </p:sp>
      <p:sp>
        <p:nvSpPr>
          <p:cNvPr id="24" name="Rounded Rectangle 23"/>
          <p:cNvSpPr/>
          <p:nvPr/>
        </p:nvSpPr>
        <p:spPr>
          <a:xfrm>
            <a:off x="2811683" y="4388830"/>
            <a:ext cx="870857" cy="445105"/>
          </a:xfrm>
          <a:prstGeom prst="roundRect">
            <a:avLst/>
          </a:prstGeom>
          <a:solidFill>
            <a:schemeClr val="bg1"/>
          </a:solidFill>
          <a:ln w="28575" cmpd="sng">
            <a:solidFill>
              <a:srgbClr val="0B2F4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5" name="Picture 24" descr="0037-file-empty.eps"/>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093533" y="2811422"/>
            <a:ext cx="474698" cy="559089"/>
          </a:xfrm>
          <a:prstGeom prst="rect">
            <a:avLst/>
          </a:prstGeom>
          <a:effectLst/>
        </p:spPr>
      </p:pic>
      <p:cxnSp>
        <p:nvCxnSpPr>
          <p:cNvPr id="28" name="Straight Arrow Connector 27"/>
          <p:cNvCxnSpPr>
            <a:stCxn id="20" idx="3"/>
            <a:endCxn id="21" idx="1"/>
          </p:cNvCxnSpPr>
          <p:nvPr/>
        </p:nvCxnSpPr>
        <p:spPr>
          <a:xfrm flipV="1">
            <a:off x="2088606" y="2060465"/>
            <a:ext cx="497114" cy="1298"/>
          </a:xfrm>
          <a:prstGeom prst="straightConnector1">
            <a:avLst/>
          </a:prstGeom>
          <a:ln>
            <a:solidFill>
              <a:schemeClr val="accent2">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5" name="Straight Arrow Connector 34"/>
          <p:cNvCxnSpPr/>
          <p:nvPr/>
        </p:nvCxnSpPr>
        <p:spPr>
          <a:xfrm>
            <a:off x="668754" y="2060465"/>
            <a:ext cx="548995" cy="1299"/>
          </a:xfrm>
          <a:prstGeom prst="straightConnector1">
            <a:avLst/>
          </a:prstGeom>
          <a:ln>
            <a:solidFill>
              <a:schemeClr val="accent2">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8" name="Straight Arrow Connector 37"/>
          <p:cNvCxnSpPr/>
          <p:nvPr/>
        </p:nvCxnSpPr>
        <p:spPr>
          <a:xfrm flipV="1">
            <a:off x="3784963" y="1865134"/>
            <a:ext cx="1585648" cy="8158"/>
          </a:xfrm>
          <a:prstGeom prst="straightConnector1">
            <a:avLst/>
          </a:prstGeom>
          <a:ln>
            <a:solidFill>
              <a:schemeClr val="accent2">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6" name="Straight Arrow Connector 45"/>
          <p:cNvCxnSpPr>
            <a:stCxn id="22" idx="3"/>
            <a:endCxn id="25" idx="1"/>
          </p:cNvCxnSpPr>
          <p:nvPr/>
        </p:nvCxnSpPr>
        <p:spPr>
          <a:xfrm flipV="1">
            <a:off x="3656149" y="3090967"/>
            <a:ext cx="437384" cy="7073"/>
          </a:xfrm>
          <a:prstGeom prst="straightConnector1">
            <a:avLst/>
          </a:prstGeom>
          <a:ln>
            <a:solidFill>
              <a:schemeClr val="accent6"/>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9" name="Straight Arrow Connector 48"/>
          <p:cNvCxnSpPr/>
          <p:nvPr/>
        </p:nvCxnSpPr>
        <p:spPr>
          <a:xfrm flipV="1">
            <a:off x="3688996" y="3847074"/>
            <a:ext cx="437384" cy="7073"/>
          </a:xfrm>
          <a:prstGeom prst="straightConnector1">
            <a:avLst/>
          </a:prstGeom>
          <a:ln>
            <a:solidFill>
              <a:schemeClr val="accent2">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0" name="Straight Arrow Connector 49"/>
          <p:cNvCxnSpPr/>
          <p:nvPr/>
        </p:nvCxnSpPr>
        <p:spPr>
          <a:xfrm flipV="1">
            <a:off x="3691610" y="4601535"/>
            <a:ext cx="437384" cy="7073"/>
          </a:xfrm>
          <a:prstGeom prst="straightConnector1">
            <a:avLst/>
          </a:prstGeom>
          <a:ln>
            <a:solidFill>
              <a:schemeClr val="accent2">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sp>
        <p:nvSpPr>
          <p:cNvPr id="51" name="TextBox 50"/>
          <p:cNvSpPr txBox="1"/>
          <p:nvPr/>
        </p:nvSpPr>
        <p:spPr>
          <a:xfrm>
            <a:off x="3858114" y="3330144"/>
            <a:ext cx="902811" cy="230832"/>
          </a:xfrm>
          <a:prstGeom prst="rect">
            <a:avLst/>
          </a:prstGeom>
          <a:noFill/>
          <a:effectLst/>
        </p:spPr>
        <p:txBody>
          <a:bodyPr wrap="none" rtlCol="0">
            <a:spAutoFit/>
          </a:bodyPr>
          <a:lstStyle/>
          <a:p>
            <a:r>
              <a:rPr lang="en-US" sz="900" b="1" dirty="0" smtClean="0">
                <a:solidFill>
                  <a:schemeClr val="accent2">
                    <a:lumMod val="50000"/>
                  </a:schemeClr>
                </a:solidFill>
                <a:latin typeface="Source Sans Pro"/>
                <a:cs typeface="Source Sans Pro"/>
              </a:rPr>
              <a:t>CWG Proposal</a:t>
            </a:r>
          </a:p>
        </p:txBody>
      </p:sp>
      <p:sp>
        <p:nvSpPr>
          <p:cNvPr id="52" name="TextBox 51"/>
          <p:cNvSpPr txBox="1"/>
          <p:nvPr/>
        </p:nvSpPr>
        <p:spPr>
          <a:xfrm>
            <a:off x="3853246" y="4076203"/>
            <a:ext cx="979755" cy="230832"/>
          </a:xfrm>
          <a:prstGeom prst="rect">
            <a:avLst/>
          </a:prstGeom>
          <a:noFill/>
          <a:effectLst/>
        </p:spPr>
        <p:txBody>
          <a:bodyPr wrap="none" rtlCol="0">
            <a:spAutoFit/>
          </a:bodyPr>
          <a:lstStyle/>
          <a:p>
            <a:r>
              <a:rPr lang="en-US" sz="900" b="1" dirty="0" smtClean="0">
                <a:solidFill>
                  <a:schemeClr val="accent2">
                    <a:lumMod val="50000"/>
                  </a:schemeClr>
                </a:solidFill>
                <a:latin typeface="Source Sans Pro"/>
                <a:cs typeface="Source Sans Pro"/>
              </a:rPr>
              <a:t>CRISP Proposal</a:t>
            </a:r>
          </a:p>
        </p:txBody>
      </p:sp>
      <p:sp>
        <p:nvSpPr>
          <p:cNvPr id="53" name="TextBox 52"/>
          <p:cNvSpPr txBox="1"/>
          <p:nvPr/>
        </p:nvSpPr>
        <p:spPr>
          <a:xfrm>
            <a:off x="3766034" y="4847307"/>
            <a:ext cx="1184940" cy="230832"/>
          </a:xfrm>
          <a:prstGeom prst="rect">
            <a:avLst/>
          </a:prstGeom>
          <a:noFill/>
          <a:effectLst/>
        </p:spPr>
        <p:txBody>
          <a:bodyPr wrap="none" rtlCol="0">
            <a:spAutoFit/>
          </a:bodyPr>
          <a:lstStyle/>
          <a:p>
            <a:r>
              <a:rPr lang="en-US" sz="900" b="1" dirty="0" smtClean="0">
                <a:solidFill>
                  <a:schemeClr val="accent2">
                    <a:lumMod val="50000"/>
                  </a:schemeClr>
                </a:solidFill>
                <a:latin typeface="Source Sans Pro"/>
                <a:cs typeface="Source Sans Pro"/>
              </a:rPr>
              <a:t>IANAPLAN Proposal</a:t>
            </a:r>
          </a:p>
        </p:txBody>
      </p:sp>
      <p:sp>
        <p:nvSpPr>
          <p:cNvPr id="54" name="TextBox 53"/>
          <p:cNvSpPr txBox="1"/>
          <p:nvPr/>
        </p:nvSpPr>
        <p:spPr>
          <a:xfrm>
            <a:off x="2869159" y="1876705"/>
            <a:ext cx="526058" cy="369332"/>
          </a:xfrm>
          <a:prstGeom prst="rect">
            <a:avLst/>
          </a:prstGeom>
          <a:noFill/>
          <a:effectLst/>
        </p:spPr>
        <p:txBody>
          <a:bodyPr wrap="none" rtlCol="0">
            <a:spAutoFit/>
          </a:bodyPr>
          <a:lstStyle/>
          <a:p>
            <a:r>
              <a:rPr lang="en-US" b="1" dirty="0" smtClean="0">
                <a:solidFill>
                  <a:schemeClr val="accent2">
                    <a:lumMod val="50000"/>
                  </a:schemeClr>
                </a:solidFill>
                <a:latin typeface="Source Sans Pro"/>
                <a:cs typeface="Source Sans Pro"/>
              </a:rPr>
              <a:t>ICG</a:t>
            </a:r>
          </a:p>
        </p:txBody>
      </p:sp>
      <p:sp>
        <p:nvSpPr>
          <p:cNvPr id="56" name="TextBox 55"/>
          <p:cNvSpPr txBox="1"/>
          <p:nvPr/>
        </p:nvSpPr>
        <p:spPr>
          <a:xfrm>
            <a:off x="1238692" y="1889896"/>
            <a:ext cx="754862" cy="338554"/>
          </a:xfrm>
          <a:prstGeom prst="rect">
            <a:avLst/>
          </a:prstGeom>
          <a:noFill/>
          <a:effectLst/>
        </p:spPr>
        <p:txBody>
          <a:bodyPr wrap="none" rtlCol="0">
            <a:spAutoFit/>
          </a:bodyPr>
          <a:lstStyle/>
          <a:p>
            <a:r>
              <a:rPr lang="en-US" sz="1600" b="1" dirty="0" smtClean="0">
                <a:solidFill>
                  <a:schemeClr val="accent2">
                    <a:lumMod val="50000"/>
                  </a:schemeClr>
                </a:solidFill>
                <a:latin typeface="Source Sans Pro"/>
                <a:cs typeface="Source Sans Pro"/>
              </a:rPr>
              <a:t>ICANN</a:t>
            </a:r>
          </a:p>
        </p:txBody>
      </p:sp>
      <p:sp>
        <p:nvSpPr>
          <p:cNvPr id="58" name="TextBox 57"/>
          <p:cNvSpPr txBox="1"/>
          <p:nvPr/>
        </p:nvSpPr>
        <p:spPr>
          <a:xfrm>
            <a:off x="5160373" y="1300184"/>
            <a:ext cx="838691" cy="230832"/>
          </a:xfrm>
          <a:prstGeom prst="rect">
            <a:avLst/>
          </a:prstGeom>
          <a:noFill/>
          <a:effectLst/>
        </p:spPr>
        <p:txBody>
          <a:bodyPr wrap="none" rtlCol="0">
            <a:spAutoFit/>
          </a:bodyPr>
          <a:lstStyle/>
          <a:p>
            <a:r>
              <a:rPr lang="en-US" sz="900" b="1" dirty="0" smtClean="0">
                <a:solidFill>
                  <a:schemeClr val="accent2">
                    <a:lumMod val="50000"/>
                  </a:schemeClr>
                </a:solidFill>
                <a:latin typeface="Source Sans Pro"/>
                <a:cs typeface="Source Sans Pro"/>
              </a:rPr>
              <a:t>ICG Proposal</a:t>
            </a:r>
          </a:p>
        </p:txBody>
      </p:sp>
      <p:cxnSp>
        <p:nvCxnSpPr>
          <p:cNvPr id="59" name="Straight Arrow Connector 58"/>
          <p:cNvCxnSpPr/>
          <p:nvPr/>
        </p:nvCxnSpPr>
        <p:spPr>
          <a:xfrm flipH="1">
            <a:off x="3795124" y="2304635"/>
            <a:ext cx="533036" cy="1"/>
          </a:xfrm>
          <a:prstGeom prst="straightConnector1">
            <a:avLst/>
          </a:prstGeom>
          <a:ln>
            <a:solidFill>
              <a:schemeClr val="accent6"/>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61" name="Straight Arrow Connector 60"/>
          <p:cNvCxnSpPr/>
          <p:nvPr/>
        </p:nvCxnSpPr>
        <p:spPr>
          <a:xfrm flipH="1" flipV="1">
            <a:off x="3787900" y="2157773"/>
            <a:ext cx="997180" cy="3536"/>
          </a:xfrm>
          <a:prstGeom prst="straightConnector1">
            <a:avLst/>
          </a:prstGeom>
          <a:ln>
            <a:solidFill>
              <a:schemeClr val="accent2">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62" name="Straight Arrow Connector 61"/>
          <p:cNvCxnSpPr/>
          <p:nvPr/>
        </p:nvCxnSpPr>
        <p:spPr>
          <a:xfrm flipH="1" flipV="1">
            <a:off x="3786952" y="2015494"/>
            <a:ext cx="1141580" cy="3536"/>
          </a:xfrm>
          <a:prstGeom prst="straightConnector1">
            <a:avLst/>
          </a:prstGeom>
          <a:ln>
            <a:solidFill>
              <a:schemeClr val="accent2">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a:off x="4328160" y="2292925"/>
            <a:ext cx="2722" cy="527107"/>
          </a:xfrm>
          <a:prstGeom prst="line">
            <a:avLst/>
          </a:prstGeom>
          <a:ln>
            <a:solidFill>
              <a:srgbClr val="1768B1"/>
            </a:solidFill>
          </a:ln>
          <a:effectLst/>
        </p:spPr>
        <p:style>
          <a:lnRef idx="2">
            <a:schemeClr val="accent1"/>
          </a:lnRef>
          <a:fillRef idx="0">
            <a:schemeClr val="accent1"/>
          </a:fillRef>
          <a:effectRef idx="1">
            <a:schemeClr val="accent1"/>
          </a:effectRef>
          <a:fontRef idx="minor">
            <a:schemeClr val="tx1"/>
          </a:fontRef>
        </p:style>
      </p:cxnSp>
      <p:sp>
        <p:nvSpPr>
          <p:cNvPr id="68" name="TextBox 67"/>
          <p:cNvSpPr txBox="1"/>
          <p:nvPr/>
        </p:nvSpPr>
        <p:spPr>
          <a:xfrm>
            <a:off x="2775687" y="2865263"/>
            <a:ext cx="902811" cy="461665"/>
          </a:xfrm>
          <a:prstGeom prst="rect">
            <a:avLst/>
          </a:prstGeom>
          <a:noFill/>
          <a:effectLst/>
        </p:spPr>
        <p:txBody>
          <a:bodyPr wrap="none" rtlCol="0">
            <a:spAutoFit/>
          </a:bodyPr>
          <a:lstStyle/>
          <a:p>
            <a:pPr algn="ctr"/>
            <a:r>
              <a:rPr lang="en-US" sz="1400" b="1" dirty="0" smtClean="0">
                <a:solidFill>
                  <a:schemeClr val="accent2">
                    <a:lumMod val="50000"/>
                  </a:schemeClr>
                </a:solidFill>
                <a:latin typeface="Source Sans Pro"/>
                <a:cs typeface="Source Sans Pro"/>
              </a:rPr>
              <a:t>CWG</a:t>
            </a:r>
          </a:p>
          <a:p>
            <a:pPr algn="ctr"/>
            <a:r>
              <a:rPr lang="en-US" sz="1000" b="1" dirty="0" smtClean="0">
                <a:solidFill>
                  <a:schemeClr val="accent2">
                    <a:lumMod val="50000"/>
                  </a:schemeClr>
                </a:solidFill>
                <a:latin typeface="Source Sans Pro"/>
                <a:cs typeface="Source Sans Pro"/>
              </a:rPr>
              <a:t>Stewardship</a:t>
            </a:r>
            <a:endParaRPr lang="en-US" sz="1400" b="1" dirty="0" smtClean="0">
              <a:solidFill>
                <a:schemeClr val="accent2">
                  <a:lumMod val="50000"/>
                </a:schemeClr>
              </a:solidFill>
              <a:latin typeface="Source Sans Pro"/>
              <a:cs typeface="Source Sans Pro"/>
            </a:endParaRPr>
          </a:p>
        </p:txBody>
      </p:sp>
      <p:sp>
        <p:nvSpPr>
          <p:cNvPr id="69" name="TextBox 68"/>
          <p:cNvSpPr txBox="1"/>
          <p:nvPr/>
        </p:nvSpPr>
        <p:spPr>
          <a:xfrm>
            <a:off x="2894559" y="3700258"/>
            <a:ext cx="661146" cy="307777"/>
          </a:xfrm>
          <a:prstGeom prst="rect">
            <a:avLst/>
          </a:prstGeom>
          <a:noFill/>
          <a:effectLst/>
        </p:spPr>
        <p:txBody>
          <a:bodyPr wrap="none" rtlCol="0">
            <a:spAutoFit/>
          </a:bodyPr>
          <a:lstStyle/>
          <a:p>
            <a:r>
              <a:rPr lang="en-US" sz="1400" b="1" dirty="0" smtClean="0">
                <a:solidFill>
                  <a:schemeClr val="accent2">
                    <a:lumMod val="50000"/>
                  </a:schemeClr>
                </a:solidFill>
                <a:latin typeface="Source Sans Pro"/>
                <a:cs typeface="Source Sans Pro"/>
              </a:rPr>
              <a:t>CRISP</a:t>
            </a:r>
          </a:p>
        </p:txBody>
      </p:sp>
      <p:sp>
        <p:nvSpPr>
          <p:cNvPr id="70" name="TextBox 69"/>
          <p:cNvSpPr txBox="1"/>
          <p:nvPr/>
        </p:nvSpPr>
        <p:spPr>
          <a:xfrm>
            <a:off x="2812156" y="4469860"/>
            <a:ext cx="870384" cy="276999"/>
          </a:xfrm>
          <a:prstGeom prst="rect">
            <a:avLst/>
          </a:prstGeom>
          <a:noFill/>
          <a:effectLst/>
        </p:spPr>
        <p:txBody>
          <a:bodyPr wrap="none" rtlCol="0">
            <a:spAutoFit/>
          </a:bodyPr>
          <a:lstStyle/>
          <a:p>
            <a:r>
              <a:rPr lang="en-US" sz="1200" b="1" dirty="0" smtClean="0">
                <a:solidFill>
                  <a:schemeClr val="accent2">
                    <a:lumMod val="50000"/>
                  </a:schemeClr>
                </a:solidFill>
                <a:latin typeface="Source Sans Pro"/>
                <a:cs typeface="Source Sans Pro"/>
              </a:rPr>
              <a:t>IANAPLAN</a:t>
            </a:r>
            <a:endParaRPr lang="en-US" sz="1600" b="1" dirty="0" smtClean="0">
              <a:solidFill>
                <a:schemeClr val="accent2">
                  <a:lumMod val="50000"/>
                </a:schemeClr>
              </a:solidFill>
              <a:latin typeface="Source Sans Pro"/>
              <a:cs typeface="Source Sans Pro"/>
            </a:endParaRPr>
          </a:p>
        </p:txBody>
      </p:sp>
      <p:cxnSp>
        <p:nvCxnSpPr>
          <p:cNvPr id="73" name="Straight Connector 72"/>
          <p:cNvCxnSpPr/>
          <p:nvPr/>
        </p:nvCxnSpPr>
        <p:spPr>
          <a:xfrm>
            <a:off x="4776132" y="2155084"/>
            <a:ext cx="0" cy="1699063"/>
          </a:xfrm>
          <a:prstGeom prst="line">
            <a:avLst/>
          </a:prstGeom>
          <a:ln>
            <a:solidFill>
              <a:schemeClr val="accent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75" name="Straight Connector 74"/>
          <p:cNvCxnSpPr/>
          <p:nvPr/>
        </p:nvCxnSpPr>
        <p:spPr>
          <a:xfrm>
            <a:off x="1650901" y="2299257"/>
            <a:ext cx="0" cy="3324068"/>
          </a:xfrm>
          <a:prstGeom prst="line">
            <a:avLst/>
          </a:prstGeom>
          <a:ln>
            <a:solidFill>
              <a:schemeClr val="accent3">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80" name="Straight Connector 79"/>
          <p:cNvCxnSpPr>
            <a:endCxn id="11" idx="3"/>
          </p:cNvCxnSpPr>
          <p:nvPr/>
        </p:nvCxnSpPr>
        <p:spPr>
          <a:xfrm flipH="1">
            <a:off x="4576668" y="3843667"/>
            <a:ext cx="208412" cy="0"/>
          </a:xfrm>
          <a:prstGeom prst="line">
            <a:avLst/>
          </a:prstGeom>
          <a:ln>
            <a:solidFill>
              <a:srgbClr val="062236"/>
            </a:solidFill>
          </a:ln>
          <a:effectLst/>
        </p:spPr>
        <p:style>
          <a:lnRef idx="2">
            <a:schemeClr val="accent1"/>
          </a:lnRef>
          <a:fillRef idx="0">
            <a:schemeClr val="accent1"/>
          </a:fillRef>
          <a:effectRef idx="1">
            <a:schemeClr val="accent1"/>
          </a:effectRef>
          <a:fontRef idx="minor">
            <a:schemeClr val="tx1"/>
          </a:fontRef>
        </p:style>
      </p:cxnSp>
      <p:cxnSp>
        <p:nvCxnSpPr>
          <p:cNvPr id="82" name="Straight Connector 81"/>
          <p:cNvCxnSpPr/>
          <p:nvPr/>
        </p:nvCxnSpPr>
        <p:spPr>
          <a:xfrm flipH="1">
            <a:off x="4571687" y="4617510"/>
            <a:ext cx="364316" cy="0"/>
          </a:xfrm>
          <a:prstGeom prst="line">
            <a:avLst/>
          </a:prstGeom>
          <a:ln>
            <a:solidFill>
              <a:srgbClr val="062236"/>
            </a:solidFill>
          </a:ln>
          <a:effectLst/>
        </p:spPr>
        <p:style>
          <a:lnRef idx="2">
            <a:schemeClr val="accent1"/>
          </a:lnRef>
          <a:fillRef idx="0">
            <a:schemeClr val="accent1"/>
          </a:fillRef>
          <a:effectRef idx="1">
            <a:schemeClr val="accent1"/>
          </a:effectRef>
          <a:fontRef idx="minor">
            <a:schemeClr val="tx1"/>
          </a:fontRef>
        </p:style>
      </p:cxnSp>
      <p:sp>
        <p:nvSpPr>
          <p:cNvPr id="86" name="Rounded Rectangle 85"/>
          <p:cNvSpPr/>
          <p:nvPr/>
        </p:nvSpPr>
        <p:spPr>
          <a:xfrm>
            <a:off x="2602210" y="5275166"/>
            <a:ext cx="1199243" cy="666433"/>
          </a:xfrm>
          <a:prstGeom prst="roundRect">
            <a:avLst/>
          </a:prstGeom>
          <a:solidFill>
            <a:schemeClr val="bg1"/>
          </a:solidFill>
          <a:ln w="28575" cmpd="sng">
            <a:solidFill>
              <a:schemeClr val="accent3">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7" name="TextBox 86"/>
          <p:cNvSpPr txBox="1"/>
          <p:nvPr/>
        </p:nvSpPr>
        <p:spPr>
          <a:xfrm>
            <a:off x="2611842" y="5329140"/>
            <a:ext cx="1163998" cy="553998"/>
          </a:xfrm>
          <a:prstGeom prst="rect">
            <a:avLst/>
          </a:prstGeom>
          <a:noFill/>
          <a:effectLst/>
        </p:spPr>
        <p:txBody>
          <a:bodyPr wrap="none" rtlCol="0">
            <a:spAutoFit/>
          </a:bodyPr>
          <a:lstStyle/>
          <a:p>
            <a:pPr algn="ctr"/>
            <a:r>
              <a:rPr lang="en-US" b="1" dirty="0" smtClean="0">
                <a:solidFill>
                  <a:schemeClr val="accent2">
                    <a:lumMod val="50000"/>
                  </a:schemeClr>
                </a:solidFill>
                <a:latin typeface="Source Sans Pro"/>
                <a:cs typeface="Source Sans Pro"/>
              </a:rPr>
              <a:t>CCWG</a:t>
            </a:r>
          </a:p>
          <a:p>
            <a:pPr algn="ctr"/>
            <a:r>
              <a:rPr lang="en-US" sz="1200" b="1" dirty="0" smtClean="0">
                <a:solidFill>
                  <a:schemeClr val="accent2">
                    <a:lumMod val="50000"/>
                  </a:schemeClr>
                </a:solidFill>
                <a:latin typeface="Source Sans Pro"/>
                <a:cs typeface="Source Sans Pro"/>
              </a:rPr>
              <a:t>Accountability</a:t>
            </a:r>
            <a:endParaRPr lang="en-US" b="1" dirty="0" smtClean="0">
              <a:solidFill>
                <a:schemeClr val="accent2">
                  <a:lumMod val="50000"/>
                </a:schemeClr>
              </a:solidFill>
              <a:latin typeface="Source Sans Pro"/>
              <a:cs typeface="Source Sans Pro"/>
            </a:endParaRPr>
          </a:p>
        </p:txBody>
      </p:sp>
      <p:cxnSp>
        <p:nvCxnSpPr>
          <p:cNvPr id="90" name="Straight Arrow Connector 89"/>
          <p:cNvCxnSpPr>
            <a:endCxn id="86" idx="1"/>
          </p:cNvCxnSpPr>
          <p:nvPr/>
        </p:nvCxnSpPr>
        <p:spPr>
          <a:xfrm>
            <a:off x="1650901" y="5608383"/>
            <a:ext cx="951309" cy="0"/>
          </a:xfrm>
          <a:prstGeom prst="straightConnector1">
            <a:avLst/>
          </a:prstGeom>
          <a:ln>
            <a:solidFill>
              <a:schemeClr val="accent3">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pic>
        <p:nvPicPr>
          <p:cNvPr id="95" name="Picture 94" descr="0037-file-empty.eps"/>
          <p:cNvPicPr>
            <a:picLocks noChangeAspect="1"/>
          </p:cNvPicPr>
          <p:nvPr/>
        </p:nvPicPr>
        <p:blipFill>
          <a:blip r:embed="rId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378082" y="5282974"/>
            <a:ext cx="571500" cy="673100"/>
          </a:xfrm>
          <a:prstGeom prst="rect">
            <a:avLst/>
          </a:prstGeom>
        </p:spPr>
      </p:pic>
      <p:cxnSp>
        <p:nvCxnSpPr>
          <p:cNvPr id="96" name="Straight Arrow Connector 95"/>
          <p:cNvCxnSpPr>
            <a:stCxn id="86" idx="3"/>
            <a:endCxn id="95" idx="1"/>
          </p:cNvCxnSpPr>
          <p:nvPr/>
        </p:nvCxnSpPr>
        <p:spPr>
          <a:xfrm>
            <a:off x="3801453" y="5608383"/>
            <a:ext cx="1576629" cy="11141"/>
          </a:xfrm>
          <a:prstGeom prst="straightConnector1">
            <a:avLst/>
          </a:prstGeom>
          <a:ln>
            <a:solidFill>
              <a:schemeClr val="accent3">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01" name="Straight Connector 100"/>
          <p:cNvCxnSpPr/>
          <p:nvPr/>
        </p:nvCxnSpPr>
        <p:spPr>
          <a:xfrm>
            <a:off x="4928532" y="2008260"/>
            <a:ext cx="0" cy="2601779"/>
          </a:xfrm>
          <a:prstGeom prst="line">
            <a:avLst/>
          </a:prstGeom>
          <a:ln>
            <a:solidFill>
              <a:schemeClr val="accent2">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04" name="Rounded Rectangle 103"/>
          <p:cNvSpPr/>
          <p:nvPr/>
        </p:nvSpPr>
        <p:spPr>
          <a:xfrm>
            <a:off x="6270815" y="3274602"/>
            <a:ext cx="766477" cy="445105"/>
          </a:xfrm>
          <a:prstGeom prst="roundRect">
            <a:avLst/>
          </a:prstGeom>
          <a:solidFill>
            <a:schemeClr val="bg1"/>
          </a:solidFill>
          <a:ln w="28575" cmpd="sng">
            <a:solidFill>
              <a:schemeClr val="accent2">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5" name="Rounded Rectangle 104"/>
          <p:cNvSpPr/>
          <p:nvPr/>
        </p:nvSpPr>
        <p:spPr>
          <a:xfrm>
            <a:off x="8048853" y="3215793"/>
            <a:ext cx="870857" cy="559176"/>
          </a:xfrm>
          <a:prstGeom prst="roundRect">
            <a:avLst/>
          </a:prstGeom>
          <a:solidFill>
            <a:schemeClr val="bg1"/>
          </a:solidFill>
          <a:ln w="28575" cmpd="sng">
            <a:solidFill>
              <a:srgbClr val="0B2F4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6" name="Straight Arrow Connector 105"/>
          <p:cNvCxnSpPr/>
          <p:nvPr/>
        </p:nvCxnSpPr>
        <p:spPr>
          <a:xfrm>
            <a:off x="7037292" y="3414974"/>
            <a:ext cx="226654" cy="2890"/>
          </a:xfrm>
          <a:prstGeom prst="straightConnector1">
            <a:avLst/>
          </a:prstGeom>
          <a:ln>
            <a:solidFill>
              <a:schemeClr val="accent2">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10" name="Straight Arrow Connector 109"/>
          <p:cNvCxnSpPr>
            <a:stCxn id="8" idx="3"/>
            <a:endCxn id="105" idx="1"/>
          </p:cNvCxnSpPr>
          <p:nvPr/>
        </p:nvCxnSpPr>
        <p:spPr>
          <a:xfrm flipV="1">
            <a:off x="7835446" y="3495381"/>
            <a:ext cx="213407" cy="4664"/>
          </a:xfrm>
          <a:prstGeom prst="straightConnector1">
            <a:avLst/>
          </a:prstGeom>
          <a:ln>
            <a:solidFill>
              <a:schemeClr val="accent2">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13" name="Straight Connector 112"/>
          <p:cNvCxnSpPr/>
          <p:nvPr/>
        </p:nvCxnSpPr>
        <p:spPr>
          <a:xfrm>
            <a:off x="5653179" y="2161309"/>
            <a:ext cx="0" cy="1264407"/>
          </a:xfrm>
          <a:prstGeom prst="line">
            <a:avLst/>
          </a:prstGeom>
          <a:ln>
            <a:solidFill>
              <a:schemeClr val="accent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15" name="Straight Connector 114"/>
          <p:cNvCxnSpPr/>
          <p:nvPr/>
        </p:nvCxnSpPr>
        <p:spPr>
          <a:xfrm>
            <a:off x="5656069" y="3572782"/>
            <a:ext cx="1" cy="1756358"/>
          </a:xfrm>
          <a:prstGeom prst="line">
            <a:avLst/>
          </a:prstGeom>
          <a:ln>
            <a:solidFill>
              <a:schemeClr val="accent3">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19" name="Straight Arrow Connector 118"/>
          <p:cNvCxnSpPr/>
          <p:nvPr/>
        </p:nvCxnSpPr>
        <p:spPr>
          <a:xfrm>
            <a:off x="7037292" y="3572782"/>
            <a:ext cx="226654" cy="2890"/>
          </a:xfrm>
          <a:prstGeom prst="straightConnector1">
            <a:avLst/>
          </a:prstGeom>
          <a:ln>
            <a:solidFill>
              <a:schemeClr val="accent3">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20" name="Straight Connector 119"/>
          <p:cNvCxnSpPr/>
          <p:nvPr/>
        </p:nvCxnSpPr>
        <p:spPr>
          <a:xfrm flipH="1">
            <a:off x="5638237" y="3414974"/>
            <a:ext cx="624799" cy="10742"/>
          </a:xfrm>
          <a:prstGeom prst="line">
            <a:avLst/>
          </a:prstGeom>
          <a:ln>
            <a:solidFill>
              <a:srgbClr val="062236"/>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p:cNvCxnSpPr/>
          <p:nvPr/>
        </p:nvCxnSpPr>
        <p:spPr>
          <a:xfrm flipH="1">
            <a:off x="5636653" y="3567374"/>
            <a:ext cx="624799" cy="10742"/>
          </a:xfrm>
          <a:prstGeom prst="line">
            <a:avLst/>
          </a:prstGeom>
          <a:ln>
            <a:solidFill>
              <a:schemeClr val="accent3">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26" name="Straight Arrow Connector 125"/>
          <p:cNvCxnSpPr/>
          <p:nvPr/>
        </p:nvCxnSpPr>
        <p:spPr>
          <a:xfrm flipH="1">
            <a:off x="4568231" y="3083858"/>
            <a:ext cx="974412" cy="0"/>
          </a:xfrm>
          <a:prstGeom prst="straightConnector1">
            <a:avLst/>
          </a:prstGeom>
          <a:ln w="12700" cmpd="sng">
            <a:solidFill>
              <a:schemeClr val="accent5"/>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29" name="Straight Arrow Connector 128"/>
          <p:cNvCxnSpPr/>
          <p:nvPr/>
        </p:nvCxnSpPr>
        <p:spPr>
          <a:xfrm>
            <a:off x="5542643" y="3079898"/>
            <a:ext cx="0" cy="2231100"/>
          </a:xfrm>
          <a:prstGeom prst="straightConnector1">
            <a:avLst/>
          </a:prstGeom>
          <a:ln w="12700" cmpd="sng">
            <a:solidFill>
              <a:schemeClr val="accent5"/>
            </a:solidFill>
            <a:tailEnd type="arrow"/>
          </a:ln>
          <a:effectLst/>
        </p:spPr>
        <p:style>
          <a:lnRef idx="2">
            <a:schemeClr val="accent1"/>
          </a:lnRef>
          <a:fillRef idx="0">
            <a:schemeClr val="accent1"/>
          </a:fillRef>
          <a:effectRef idx="1">
            <a:schemeClr val="accent1"/>
          </a:effectRef>
          <a:fontRef idx="minor">
            <a:schemeClr val="tx1"/>
          </a:fontRef>
        </p:style>
      </p:cxnSp>
      <p:sp>
        <p:nvSpPr>
          <p:cNvPr id="132" name="TextBox 131"/>
          <p:cNvSpPr txBox="1"/>
          <p:nvPr/>
        </p:nvSpPr>
        <p:spPr>
          <a:xfrm>
            <a:off x="5009086" y="2831256"/>
            <a:ext cx="607859" cy="246221"/>
          </a:xfrm>
          <a:prstGeom prst="rect">
            <a:avLst/>
          </a:prstGeom>
          <a:noFill/>
          <a:effectLst/>
        </p:spPr>
        <p:txBody>
          <a:bodyPr wrap="none" rtlCol="0">
            <a:spAutoFit/>
          </a:bodyPr>
          <a:lstStyle/>
          <a:p>
            <a:r>
              <a:rPr lang="en-US" sz="1000" dirty="0" smtClean="0">
                <a:solidFill>
                  <a:schemeClr val="accent5"/>
                </a:solidFill>
                <a:latin typeface="Source Sans Pro"/>
                <a:cs typeface="Source Sans Pro"/>
              </a:rPr>
              <a:t>Linkage</a:t>
            </a:r>
          </a:p>
        </p:txBody>
      </p:sp>
      <p:sp>
        <p:nvSpPr>
          <p:cNvPr id="133" name="TextBox 132"/>
          <p:cNvSpPr txBox="1"/>
          <p:nvPr/>
        </p:nvSpPr>
        <p:spPr>
          <a:xfrm>
            <a:off x="6344675" y="3263880"/>
            <a:ext cx="612313" cy="461665"/>
          </a:xfrm>
          <a:prstGeom prst="rect">
            <a:avLst/>
          </a:prstGeom>
          <a:noFill/>
          <a:effectLst/>
        </p:spPr>
        <p:txBody>
          <a:bodyPr wrap="none" rtlCol="0">
            <a:spAutoFit/>
          </a:bodyPr>
          <a:lstStyle/>
          <a:p>
            <a:pPr algn="ctr"/>
            <a:r>
              <a:rPr lang="en-US" sz="1200" b="1" dirty="0" smtClean="0">
                <a:solidFill>
                  <a:schemeClr val="accent2">
                    <a:lumMod val="50000"/>
                  </a:schemeClr>
                </a:solidFill>
                <a:latin typeface="Source Sans Pro"/>
                <a:cs typeface="Source Sans Pro"/>
              </a:rPr>
              <a:t>ICANN</a:t>
            </a:r>
          </a:p>
          <a:p>
            <a:pPr algn="ctr"/>
            <a:r>
              <a:rPr lang="en-US" sz="1200" b="1" dirty="0" smtClean="0">
                <a:solidFill>
                  <a:schemeClr val="accent2">
                    <a:lumMod val="50000"/>
                  </a:schemeClr>
                </a:solidFill>
                <a:latin typeface="Source Sans Pro"/>
                <a:cs typeface="Source Sans Pro"/>
              </a:rPr>
              <a:t>Board</a:t>
            </a:r>
          </a:p>
        </p:txBody>
      </p:sp>
      <p:sp>
        <p:nvSpPr>
          <p:cNvPr id="134" name="TextBox 133"/>
          <p:cNvSpPr txBox="1"/>
          <p:nvPr/>
        </p:nvSpPr>
        <p:spPr>
          <a:xfrm>
            <a:off x="8136183" y="3322550"/>
            <a:ext cx="671979" cy="369332"/>
          </a:xfrm>
          <a:prstGeom prst="rect">
            <a:avLst/>
          </a:prstGeom>
          <a:noFill/>
          <a:effectLst/>
        </p:spPr>
        <p:txBody>
          <a:bodyPr wrap="none" rtlCol="0">
            <a:spAutoFit/>
          </a:bodyPr>
          <a:lstStyle/>
          <a:p>
            <a:r>
              <a:rPr lang="en-US" b="1" dirty="0" smtClean="0">
                <a:solidFill>
                  <a:schemeClr val="accent2">
                    <a:lumMod val="50000"/>
                  </a:schemeClr>
                </a:solidFill>
                <a:latin typeface="Source Sans Pro"/>
                <a:cs typeface="Source Sans Pro"/>
              </a:rPr>
              <a:t>NTIA</a:t>
            </a:r>
          </a:p>
        </p:txBody>
      </p:sp>
      <p:sp>
        <p:nvSpPr>
          <p:cNvPr id="135" name="TextBox 134"/>
          <p:cNvSpPr txBox="1"/>
          <p:nvPr/>
        </p:nvSpPr>
        <p:spPr>
          <a:xfrm>
            <a:off x="5142344" y="5952930"/>
            <a:ext cx="966931" cy="230832"/>
          </a:xfrm>
          <a:prstGeom prst="rect">
            <a:avLst/>
          </a:prstGeom>
          <a:noFill/>
          <a:effectLst/>
        </p:spPr>
        <p:txBody>
          <a:bodyPr wrap="none" rtlCol="0">
            <a:spAutoFit/>
          </a:bodyPr>
          <a:lstStyle/>
          <a:p>
            <a:r>
              <a:rPr lang="en-US" sz="900" b="1" dirty="0" smtClean="0">
                <a:solidFill>
                  <a:schemeClr val="accent2">
                    <a:lumMod val="50000"/>
                  </a:schemeClr>
                </a:solidFill>
                <a:latin typeface="Source Sans Pro"/>
                <a:cs typeface="Source Sans Pro"/>
              </a:rPr>
              <a:t>CCWG Proposal</a:t>
            </a:r>
          </a:p>
        </p:txBody>
      </p:sp>
      <p:sp>
        <p:nvSpPr>
          <p:cNvPr id="136" name="TextBox 135"/>
          <p:cNvSpPr txBox="1"/>
          <p:nvPr/>
        </p:nvSpPr>
        <p:spPr>
          <a:xfrm>
            <a:off x="943727" y="1024095"/>
            <a:ext cx="1095172" cy="577081"/>
          </a:xfrm>
          <a:prstGeom prst="rect">
            <a:avLst/>
          </a:prstGeom>
          <a:noFill/>
          <a:effectLst/>
        </p:spPr>
        <p:txBody>
          <a:bodyPr wrap="none" rtlCol="0">
            <a:spAutoFit/>
          </a:bodyPr>
          <a:lstStyle/>
          <a:p>
            <a:r>
              <a:rPr lang="en-US" sz="1050" b="1" dirty="0" smtClean="0">
                <a:solidFill>
                  <a:schemeClr val="accent2">
                    <a:lumMod val="50000"/>
                  </a:schemeClr>
                </a:solidFill>
                <a:latin typeface="Source Sans Pro"/>
                <a:cs typeface="Source Sans Pro"/>
              </a:rPr>
              <a:t>NTIA </a:t>
            </a:r>
          </a:p>
          <a:p>
            <a:r>
              <a:rPr lang="en-US" sz="1050" dirty="0" smtClean="0">
                <a:solidFill>
                  <a:schemeClr val="accent2">
                    <a:lumMod val="50000"/>
                  </a:schemeClr>
                </a:solidFill>
                <a:latin typeface="Source Sans Pro"/>
                <a:cs typeface="Source Sans Pro"/>
              </a:rPr>
              <a:t>Announcement</a:t>
            </a:r>
          </a:p>
          <a:p>
            <a:r>
              <a:rPr lang="en-US" sz="1050" dirty="0" smtClean="0">
                <a:solidFill>
                  <a:schemeClr val="accent2">
                    <a:lumMod val="50000"/>
                  </a:schemeClr>
                </a:solidFill>
                <a:latin typeface="Source Sans Pro"/>
                <a:cs typeface="Source Sans Pro"/>
              </a:rPr>
              <a:t>and Criteria</a:t>
            </a:r>
          </a:p>
        </p:txBody>
      </p:sp>
    </p:spTree>
    <p:extLst>
      <p:ext uri="{BB962C8B-B14F-4D97-AF65-F5344CB8AC3E}">
        <p14:creationId xmlns:p14="http://schemas.microsoft.com/office/powerpoint/2010/main" val="29385312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69913" y="2377590"/>
            <a:ext cx="7710487" cy="1728788"/>
          </a:xfrm>
        </p:spPr>
        <p:txBody>
          <a:bodyPr/>
          <a:lstStyle/>
          <a:p>
            <a:r>
              <a:rPr lang="en-US" b="1" dirty="0" smtClean="0">
                <a:latin typeface="Source Sans Pro"/>
                <a:cs typeface="Source Sans Pro"/>
              </a:rPr>
              <a:t>IANA STEWARDSHIP TRANSITION</a:t>
            </a:r>
            <a:endParaRPr lang="en-US" b="1" dirty="0">
              <a:latin typeface="Source Sans Pro"/>
              <a:cs typeface="Source Sans Pro"/>
            </a:endParaRPr>
          </a:p>
        </p:txBody>
      </p:sp>
    </p:spTree>
    <p:extLst>
      <p:ext uri="{BB962C8B-B14F-4D97-AF65-F5344CB8AC3E}">
        <p14:creationId xmlns:p14="http://schemas.microsoft.com/office/powerpoint/2010/main" val="33661258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IANA Stewardship Transition: ICG</a:t>
            </a:r>
            <a:endParaRPr lang="en-US" b="1" dirty="0"/>
          </a:p>
        </p:txBody>
      </p:sp>
      <p:sp>
        <p:nvSpPr>
          <p:cNvPr id="15" name="Content Placeholder 2"/>
          <p:cNvSpPr txBox="1">
            <a:spLocks/>
          </p:cNvSpPr>
          <p:nvPr/>
        </p:nvSpPr>
        <p:spPr>
          <a:xfrm>
            <a:off x="202391" y="855540"/>
            <a:ext cx="8763000" cy="2001833"/>
          </a:xfrm>
          <a:prstGeom prst="rect">
            <a:avLst/>
          </a:prstGeom>
        </p:spPr>
        <p:txBody>
          <a:bodyPr>
            <a:normAutofit fontScale="77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20000"/>
              </a:lnSpc>
              <a:spcBef>
                <a:spcPts val="600"/>
              </a:spcBef>
              <a:buNone/>
            </a:pPr>
            <a:r>
              <a:rPr lang="en-US" sz="2600" dirty="0" smtClean="0">
                <a:latin typeface="Source Sans Pro"/>
                <a:cs typeface="Source Sans Pro"/>
              </a:rPr>
              <a:t>The IANA Stewardship Transition Coordination Group </a:t>
            </a:r>
            <a:r>
              <a:rPr lang="en-US" sz="2600" b="1" dirty="0" smtClean="0">
                <a:latin typeface="Source Sans Pro"/>
                <a:cs typeface="Source Sans Pro"/>
              </a:rPr>
              <a:t>(ICG) </a:t>
            </a:r>
            <a:r>
              <a:rPr lang="en-US" sz="2600" dirty="0" smtClean="0">
                <a:latin typeface="Source Sans Pro"/>
                <a:cs typeface="Source Sans Pro"/>
              </a:rPr>
              <a:t>was formed in July 2014 to assemble and deliver a proposal to NTIA through the ICANN Board</a:t>
            </a:r>
          </a:p>
          <a:p>
            <a:pPr lvl="1">
              <a:lnSpc>
                <a:spcPct val="120000"/>
              </a:lnSpc>
              <a:spcBef>
                <a:spcPts val="600"/>
              </a:spcBef>
              <a:buFont typeface="Wingdings" charset="2"/>
              <a:buChar char=""/>
            </a:pPr>
            <a:r>
              <a:rPr lang="en-US" sz="2600" dirty="0" smtClean="0">
                <a:latin typeface="Source Sans Pro"/>
                <a:cs typeface="Source Sans Pro"/>
              </a:rPr>
              <a:t>The ICG is made up of </a:t>
            </a:r>
            <a:r>
              <a:rPr lang="en-US" sz="2600" b="1" dirty="0" smtClean="0">
                <a:solidFill>
                  <a:schemeClr val="accent6"/>
                </a:solidFill>
                <a:latin typeface="Source Sans Pro"/>
                <a:cs typeface="Source Sans Pro"/>
              </a:rPr>
              <a:t>30 individuals </a:t>
            </a:r>
            <a:r>
              <a:rPr lang="en-US" sz="2600" dirty="0" smtClean="0">
                <a:latin typeface="Source Sans Pro"/>
                <a:cs typeface="Source Sans Pro"/>
              </a:rPr>
              <a:t>representing </a:t>
            </a:r>
            <a:r>
              <a:rPr lang="en-US" sz="2600" b="1" dirty="0" smtClean="0">
                <a:solidFill>
                  <a:srgbClr val="1768B1"/>
                </a:solidFill>
                <a:latin typeface="Source Sans Pro"/>
                <a:cs typeface="Source Sans Pro"/>
              </a:rPr>
              <a:t>13 communities </a:t>
            </a:r>
            <a:r>
              <a:rPr lang="en-US" sz="2600" dirty="0" smtClean="0">
                <a:latin typeface="Source Sans Pro"/>
                <a:cs typeface="Source Sans Pro"/>
              </a:rPr>
              <a:t>of both direct and indirect stakeholders of the IANA functions</a:t>
            </a:r>
          </a:p>
          <a:p>
            <a:pPr lvl="1">
              <a:lnSpc>
                <a:spcPct val="120000"/>
              </a:lnSpc>
              <a:spcBef>
                <a:spcPts val="600"/>
              </a:spcBef>
              <a:buFont typeface="Wingdings" charset="2"/>
              <a:buChar char=""/>
            </a:pPr>
            <a:r>
              <a:rPr lang="en-US" sz="2600" dirty="0">
                <a:latin typeface="Source Sans Pro"/>
                <a:cs typeface="Source Sans Pro"/>
              </a:rPr>
              <a:t> </a:t>
            </a:r>
            <a:r>
              <a:rPr lang="en-US" sz="2600" dirty="0" smtClean="0">
                <a:latin typeface="Source Sans Pro"/>
                <a:cs typeface="Source Sans Pro"/>
              </a:rPr>
              <a:t>The ICG’s responsibilities include:</a:t>
            </a:r>
          </a:p>
          <a:p>
            <a:pPr lvl="1">
              <a:buFont typeface="Wingdings" charset="2"/>
              <a:buChar char=""/>
            </a:pPr>
            <a:endParaRPr lang="en-US" sz="2000" dirty="0" smtClean="0">
              <a:latin typeface="Source Sans Pro"/>
              <a:cs typeface="Source Sans Pro"/>
            </a:endParaRPr>
          </a:p>
          <a:p>
            <a:pPr marL="0" indent="0">
              <a:buNone/>
            </a:pPr>
            <a:endParaRPr lang="en-US" sz="2000" dirty="0" smtClean="0"/>
          </a:p>
        </p:txBody>
      </p:sp>
      <p:sp>
        <p:nvSpPr>
          <p:cNvPr id="9" name="Teardrop 8"/>
          <p:cNvSpPr/>
          <p:nvPr/>
        </p:nvSpPr>
        <p:spPr>
          <a:xfrm rot="8100000">
            <a:off x="754521" y="3014544"/>
            <a:ext cx="1259550" cy="1259550"/>
          </a:xfrm>
          <a:prstGeom prst="teardrop">
            <a:avLst>
              <a:gd name="adj" fmla="val 96125"/>
            </a:avLst>
          </a:prstGeom>
          <a:solidFill>
            <a:srgbClr val="2599D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Teardrop 9"/>
          <p:cNvSpPr/>
          <p:nvPr/>
        </p:nvSpPr>
        <p:spPr>
          <a:xfrm rot="8100000">
            <a:off x="3045717" y="3014020"/>
            <a:ext cx="1259550" cy="1259550"/>
          </a:xfrm>
          <a:prstGeom prst="teardrop">
            <a:avLst>
              <a:gd name="adj" fmla="val 96125"/>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11" name="Teardrop 10"/>
          <p:cNvSpPr/>
          <p:nvPr/>
        </p:nvSpPr>
        <p:spPr>
          <a:xfrm rot="8100000">
            <a:off x="5230363" y="3014021"/>
            <a:ext cx="1259550" cy="1259550"/>
          </a:xfrm>
          <a:prstGeom prst="teardrop">
            <a:avLst>
              <a:gd name="adj" fmla="val 96125"/>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12" name="Teardrop 11"/>
          <p:cNvSpPr/>
          <p:nvPr/>
        </p:nvSpPr>
        <p:spPr>
          <a:xfrm rot="8100000">
            <a:off x="7326958" y="3025101"/>
            <a:ext cx="1259550" cy="1259550"/>
          </a:xfrm>
          <a:prstGeom prst="teardrop">
            <a:avLst>
              <a:gd name="adj" fmla="val 96125"/>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13" name="TextBox 12"/>
          <p:cNvSpPr txBox="1"/>
          <p:nvPr/>
        </p:nvSpPr>
        <p:spPr>
          <a:xfrm>
            <a:off x="171938" y="4757552"/>
            <a:ext cx="2447817" cy="1246495"/>
          </a:xfrm>
          <a:prstGeom prst="rect">
            <a:avLst/>
          </a:prstGeom>
          <a:noFill/>
        </p:spPr>
        <p:txBody>
          <a:bodyPr wrap="square" rtlCol="0">
            <a:spAutoFit/>
          </a:bodyPr>
          <a:lstStyle/>
          <a:p>
            <a:pPr algn="ctr"/>
            <a:r>
              <a:rPr lang="en-US" sz="1500" dirty="0">
                <a:latin typeface="Source Sans Pro"/>
                <a:cs typeface="Source Sans Pro"/>
              </a:rPr>
              <a:t>Act </a:t>
            </a:r>
            <a:r>
              <a:rPr lang="en-US" sz="1500" dirty="0" smtClean="0">
                <a:latin typeface="Source Sans Pro"/>
                <a:cs typeface="Source Sans Pro"/>
              </a:rPr>
              <a:t>as a </a:t>
            </a:r>
            <a:r>
              <a:rPr lang="en-US" sz="1500" b="1" dirty="0">
                <a:latin typeface="Source Sans Pro"/>
                <a:cs typeface="Source Sans Pro"/>
              </a:rPr>
              <a:t>liaison</a:t>
            </a:r>
            <a:r>
              <a:rPr lang="en-US" sz="1500" dirty="0">
                <a:latin typeface="Source Sans Pro"/>
                <a:cs typeface="Source Sans Pro"/>
              </a:rPr>
              <a:t> to all </a:t>
            </a:r>
            <a:r>
              <a:rPr lang="en-US" sz="1500" dirty="0" smtClean="0">
                <a:latin typeface="Source Sans Pro"/>
                <a:cs typeface="Source Sans Pro"/>
              </a:rPr>
              <a:t/>
            </a:r>
            <a:br>
              <a:rPr lang="en-US" sz="1500" dirty="0" smtClean="0">
                <a:latin typeface="Source Sans Pro"/>
                <a:cs typeface="Source Sans Pro"/>
              </a:rPr>
            </a:br>
            <a:r>
              <a:rPr lang="en-US" sz="1500" dirty="0" smtClean="0">
                <a:latin typeface="Source Sans Pro"/>
                <a:cs typeface="Source Sans Pro"/>
              </a:rPr>
              <a:t>interested </a:t>
            </a:r>
            <a:r>
              <a:rPr lang="en-US" sz="1500" dirty="0">
                <a:latin typeface="Source Sans Pro"/>
                <a:cs typeface="Source Sans Pro"/>
              </a:rPr>
              <a:t>parties, including the three </a:t>
            </a:r>
            <a:r>
              <a:rPr lang="en-US" sz="1500" dirty="0" smtClean="0">
                <a:latin typeface="Source Sans Pro"/>
                <a:cs typeface="Source Sans Pro"/>
              </a:rPr>
              <a:t>operational communities of the IANA functions</a:t>
            </a:r>
          </a:p>
        </p:txBody>
      </p:sp>
      <p:pic>
        <p:nvPicPr>
          <p:cNvPr id="14" name="Picture 13" descr="Liason.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8665" y="3077138"/>
            <a:ext cx="1292004" cy="1292004"/>
          </a:xfrm>
          <a:prstGeom prst="rect">
            <a:avLst/>
          </a:prstGeom>
        </p:spPr>
      </p:pic>
      <p:pic>
        <p:nvPicPr>
          <p:cNvPr id="16" name="Picture 15" descr="Asses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03620" y="3224348"/>
            <a:ext cx="932040" cy="932040"/>
          </a:xfrm>
          <a:prstGeom prst="rect">
            <a:avLst/>
          </a:prstGeom>
        </p:spPr>
      </p:pic>
      <p:pic>
        <p:nvPicPr>
          <p:cNvPr id="17" name="Picture 16" descr="Assemble.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18626" y="3221896"/>
            <a:ext cx="892941" cy="892941"/>
          </a:xfrm>
          <a:prstGeom prst="rect">
            <a:avLst/>
          </a:prstGeom>
        </p:spPr>
      </p:pic>
      <p:pic>
        <p:nvPicPr>
          <p:cNvPr id="18" name="Picture 17" descr="Information.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479670" y="3271076"/>
            <a:ext cx="915792" cy="915792"/>
          </a:xfrm>
          <a:prstGeom prst="rect">
            <a:avLst/>
          </a:prstGeom>
        </p:spPr>
      </p:pic>
      <p:sp>
        <p:nvSpPr>
          <p:cNvPr id="19" name="TextBox 18"/>
          <p:cNvSpPr txBox="1"/>
          <p:nvPr/>
        </p:nvSpPr>
        <p:spPr>
          <a:xfrm>
            <a:off x="2490832" y="4746388"/>
            <a:ext cx="2447817" cy="1246495"/>
          </a:xfrm>
          <a:prstGeom prst="rect">
            <a:avLst/>
          </a:prstGeom>
          <a:noFill/>
        </p:spPr>
        <p:txBody>
          <a:bodyPr wrap="square" rtlCol="0">
            <a:spAutoFit/>
          </a:bodyPr>
          <a:lstStyle/>
          <a:p>
            <a:pPr algn="ctr"/>
            <a:r>
              <a:rPr lang="en-US" sz="1500" dirty="0">
                <a:latin typeface="Source Sans Pro"/>
                <a:cs typeface="Source Sans Pro"/>
              </a:rPr>
              <a:t>Assess the outputs </a:t>
            </a:r>
            <a:r>
              <a:rPr lang="en-US" sz="1500" dirty="0" smtClean="0">
                <a:latin typeface="Source Sans Pro"/>
                <a:cs typeface="Source Sans Pro"/>
              </a:rPr>
              <a:t>of </a:t>
            </a:r>
          </a:p>
          <a:p>
            <a:pPr algn="ctr"/>
            <a:r>
              <a:rPr lang="en-US" sz="1500" dirty="0" smtClean="0">
                <a:latin typeface="Source Sans Pro"/>
                <a:cs typeface="Source Sans Pro"/>
              </a:rPr>
              <a:t>the </a:t>
            </a:r>
            <a:r>
              <a:rPr lang="en-US" sz="1500" dirty="0">
                <a:latin typeface="Source Sans Pro"/>
                <a:cs typeface="Source Sans Pro"/>
              </a:rPr>
              <a:t>three </a:t>
            </a:r>
            <a:r>
              <a:rPr lang="en-US" sz="1500" dirty="0" smtClean="0">
                <a:latin typeface="Source Sans Pro"/>
                <a:cs typeface="Source Sans Pro"/>
              </a:rPr>
              <a:t>operational </a:t>
            </a:r>
          </a:p>
          <a:p>
            <a:pPr algn="ctr"/>
            <a:r>
              <a:rPr lang="en-US" sz="1500" dirty="0" smtClean="0">
                <a:latin typeface="Source Sans Pro"/>
                <a:cs typeface="Source Sans Pro"/>
              </a:rPr>
              <a:t>communities for </a:t>
            </a:r>
            <a:r>
              <a:rPr lang="en-US" sz="1500" b="1" dirty="0" smtClean="0">
                <a:latin typeface="Source Sans Pro"/>
                <a:cs typeface="Source Sans Pro"/>
              </a:rPr>
              <a:t>compatibility </a:t>
            </a:r>
            <a:r>
              <a:rPr lang="en-US" sz="1500" dirty="0" smtClean="0">
                <a:latin typeface="Source Sans Pro"/>
                <a:cs typeface="Source Sans Pro"/>
              </a:rPr>
              <a:t>and </a:t>
            </a:r>
            <a:r>
              <a:rPr lang="en-US" sz="1500" b="1" dirty="0">
                <a:latin typeface="Source Sans Pro"/>
                <a:cs typeface="Source Sans Pro"/>
              </a:rPr>
              <a:t>interoperability</a:t>
            </a:r>
          </a:p>
        </p:txBody>
      </p:sp>
      <p:sp>
        <p:nvSpPr>
          <p:cNvPr id="20" name="TextBox 19"/>
          <p:cNvSpPr txBox="1"/>
          <p:nvPr/>
        </p:nvSpPr>
        <p:spPr>
          <a:xfrm>
            <a:off x="5082366" y="4745341"/>
            <a:ext cx="1563589" cy="1015663"/>
          </a:xfrm>
          <a:prstGeom prst="rect">
            <a:avLst/>
          </a:prstGeom>
          <a:noFill/>
        </p:spPr>
        <p:txBody>
          <a:bodyPr wrap="square" rtlCol="0">
            <a:spAutoFit/>
          </a:bodyPr>
          <a:lstStyle/>
          <a:p>
            <a:pPr algn="ctr"/>
            <a:r>
              <a:rPr lang="en-US" sz="1500" b="1" dirty="0">
                <a:latin typeface="Source Sans Pro"/>
                <a:cs typeface="Source Sans Pro"/>
              </a:rPr>
              <a:t>Assemble</a:t>
            </a:r>
            <a:r>
              <a:rPr lang="en-US" sz="1500" dirty="0">
                <a:latin typeface="Source Sans Pro"/>
                <a:cs typeface="Source Sans Pro"/>
              </a:rPr>
              <a:t> a complete proposal for the transition</a:t>
            </a:r>
          </a:p>
        </p:txBody>
      </p:sp>
      <p:sp>
        <p:nvSpPr>
          <p:cNvPr id="21" name="TextBox 20"/>
          <p:cNvSpPr txBox="1"/>
          <p:nvPr/>
        </p:nvSpPr>
        <p:spPr>
          <a:xfrm>
            <a:off x="7066096" y="4747881"/>
            <a:ext cx="1781274" cy="784830"/>
          </a:xfrm>
          <a:prstGeom prst="rect">
            <a:avLst/>
          </a:prstGeom>
          <a:noFill/>
        </p:spPr>
        <p:txBody>
          <a:bodyPr wrap="square" rtlCol="0">
            <a:spAutoFit/>
          </a:bodyPr>
          <a:lstStyle/>
          <a:p>
            <a:pPr algn="ctr"/>
            <a:r>
              <a:rPr lang="en-US" sz="1500" b="1" dirty="0">
                <a:latin typeface="Source Sans Pro"/>
                <a:cs typeface="Source Sans Pro"/>
              </a:rPr>
              <a:t>Information </a:t>
            </a:r>
            <a:r>
              <a:rPr lang="en-US" sz="1500" b="1" dirty="0" smtClean="0">
                <a:latin typeface="Source Sans Pro"/>
                <a:cs typeface="Source Sans Pro"/>
              </a:rPr>
              <a:t/>
            </a:r>
            <a:br>
              <a:rPr lang="en-US" sz="1500" b="1" dirty="0" smtClean="0">
                <a:latin typeface="Source Sans Pro"/>
                <a:cs typeface="Source Sans Pro"/>
              </a:rPr>
            </a:br>
            <a:r>
              <a:rPr lang="en-US" sz="1500" b="1" dirty="0" smtClean="0">
                <a:latin typeface="Source Sans Pro"/>
                <a:cs typeface="Source Sans Pro"/>
              </a:rPr>
              <a:t>sharing </a:t>
            </a:r>
            <a:r>
              <a:rPr lang="en-US" sz="1500" dirty="0">
                <a:latin typeface="Source Sans Pro"/>
                <a:cs typeface="Source Sans Pro"/>
              </a:rPr>
              <a:t>and public communication</a:t>
            </a:r>
          </a:p>
        </p:txBody>
      </p:sp>
    </p:spTree>
    <p:extLst>
      <p:ext uri="{BB962C8B-B14F-4D97-AF65-F5344CB8AC3E}">
        <p14:creationId xmlns:p14="http://schemas.microsoft.com/office/powerpoint/2010/main" val="30431916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ICG RFP Required Proposal Elements</a:t>
            </a:r>
            <a:endParaRPr lang="en-US" b="1" dirty="0"/>
          </a:p>
        </p:txBody>
      </p:sp>
      <p:sp>
        <p:nvSpPr>
          <p:cNvPr id="3" name="Content Placeholder 2"/>
          <p:cNvSpPr txBox="1">
            <a:spLocks/>
          </p:cNvSpPr>
          <p:nvPr/>
        </p:nvSpPr>
        <p:spPr>
          <a:xfrm>
            <a:off x="317500" y="862128"/>
            <a:ext cx="8763000" cy="6530466"/>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914400" indent="0">
              <a:spcBef>
                <a:spcPts val="1776"/>
              </a:spcBef>
              <a:spcAft>
                <a:spcPts val="1200"/>
              </a:spcAft>
              <a:buFont typeface="Arial"/>
              <a:buNone/>
            </a:pPr>
            <a:endParaRPr lang="en-US" sz="2200" dirty="0">
              <a:latin typeface="Source Sans Pro"/>
              <a:cs typeface="Source Sans Pro"/>
            </a:endParaRPr>
          </a:p>
        </p:txBody>
      </p:sp>
      <p:sp>
        <p:nvSpPr>
          <p:cNvPr id="4" name="Chevron 3"/>
          <p:cNvSpPr/>
          <p:nvPr/>
        </p:nvSpPr>
        <p:spPr>
          <a:xfrm>
            <a:off x="317500" y="912928"/>
            <a:ext cx="790970" cy="450361"/>
          </a:xfrm>
          <a:prstGeom prst="chevron">
            <a:avLst>
              <a:gd name="adj" fmla="val 27026"/>
            </a:avLst>
          </a:prstGeom>
          <a:solidFill>
            <a:srgbClr val="1A87C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eaLnBrk="1" fontAlgn="auto" hangingPunct="1">
              <a:lnSpc>
                <a:spcPts val="2380"/>
              </a:lnSpc>
              <a:spcBef>
                <a:spcPts val="0"/>
              </a:spcBef>
              <a:defRPr/>
            </a:pPr>
            <a:r>
              <a:rPr lang="en-US" sz="2400" dirty="0" smtClean="0">
                <a:solidFill>
                  <a:prstClr val="white"/>
                </a:solidFill>
                <a:latin typeface="Source Sans Pro"/>
                <a:cs typeface="Source Sans Pro"/>
              </a:rPr>
              <a:t>1</a:t>
            </a:r>
            <a:endParaRPr lang="en-US" sz="2400" dirty="0">
              <a:solidFill>
                <a:prstClr val="white"/>
              </a:solidFill>
              <a:latin typeface="Source Sans Pro"/>
              <a:cs typeface="Source Sans Pro"/>
            </a:endParaRPr>
          </a:p>
        </p:txBody>
      </p:sp>
      <p:sp>
        <p:nvSpPr>
          <p:cNvPr id="5" name="Chevron 4"/>
          <p:cNvSpPr/>
          <p:nvPr/>
        </p:nvSpPr>
        <p:spPr>
          <a:xfrm>
            <a:off x="317500" y="1530913"/>
            <a:ext cx="790970" cy="450361"/>
          </a:xfrm>
          <a:prstGeom prst="chevron">
            <a:avLst>
              <a:gd name="adj" fmla="val 2702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eaLnBrk="1" fontAlgn="auto" hangingPunct="1">
              <a:lnSpc>
                <a:spcPts val="2380"/>
              </a:lnSpc>
              <a:spcBef>
                <a:spcPts val="0"/>
              </a:spcBef>
              <a:defRPr/>
            </a:pPr>
            <a:r>
              <a:rPr lang="en-US" sz="2400" dirty="0" smtClean="0">
                <a:solidFill>
                  <a:prstClr val="white"/>
                </a:solidFill>
                <a:latin typeface="Source Sans Pro"/>
                <a:cs typeface="Source Sans Pro"/>
              </a:rPr>
              <a:t>2</a:t>
            </a:r>
            <a:endParaRPr lang="en-US" sz="2400" dirty="0">
              <a:solidFill>
                <a:prstClr val="white"/>
              </a:solidFill>
              <a:latin typeface="Source Sans Pro"/>
              <a:cs typeface="Source Sans Pro"/>
            </a:endParaRPr>
          </a:p>
        </p:txBody>
      </p:sp>
      <p:sp>
        <p:nvSpPr>
          <p:cNvPr id="6" name="Chevron 5"/>
          <p:cNvSpPr/>
          <p:nvPr/>
        </p:nvSpPr>
        <p:spPr>
          <a:xfrm>
            <a:off x="317500" y="3743794"/>
            <a:ext cx="790970" cy="450361"/>
          </a:xfrm>
          <a:prstGeom prst="chevron">
            <a:avLst>
              <a:gd name="adj" fmla="val 2702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eaLnBrk="1" fontAlgn="auto" hangingPunct="1">
              <a:lnSpc>
                <a:spcPts val="2380"/>
              </a:lnSpc>
              <a:spcBef>
                <a:spcPts val="0"/>
              </a:spcBef>
              <a:defRPr/>
            </a:pPr>
            <a:r>
              <a:rPr lang="en-US" sz="2400" dirty="0" smtClean="0">
                <a:solidFill>
                  <a:prstClr val="white"/>
                </a:solidFill>
                <a:latin typeface="Source Sans Pro"/>
                <a:cs typeface="Source Sans Pro"/>
              </a:rPr>
              <a:t>3</a:t>
            </a:r>
            <a:endParaRPr lang="en-US" sz="2400" dirty="0">
              <a:solidFill>
                <a:prstClr val="white"/>
              </a:solidFill>
              <a:latin typeface="Source Sans Pro"/>
              <a:cs typeface="Source Sans Pro"/>
            </a:endParaRPr>
          </a:p>
        </p:txBody>
      </p:sp>
      <p:sp>
        <p:nvSpPr>
          <p:cNvPr id="7" name="Chevron 6"/>
          <p:cNvSpPr/>
          <p:nvPr/>
        </p:nvSpPr>
        <p:spPr>
          <a:xfrm>
            <a:off x="317500" y="5076486"/>
            <a:ext cx="790970" cy="450361"/>
          </a:xfrm>
          <a:prstGeom prst="chevron">
            <a:avLst>
              <a:gd name="adj" fmla="val 2702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eaLnBrk="1" fontAlgn="auto" hangingPunct="1">
              <a:lnSpc>
                <a:spcPts val="2380"/>
              </a:lnSpc>
              <a:spcBef>
                <a:spcPts val="0"/>
              </a:spcBef>
              <a:defRPr/>
            </a:pPr>
            <a:r>
              <a:rPr lang="en-US" sz="2400" dirty="0" smtClean="0">
                <a:solidFill>
                  <a:prstClr val="white"/>
                </a:solidFill>
                <a:latin typeface="Source Sans Pro"/>
                <a:cs typeface="Source Sans Pro"/>
              </a:rPr>
              <a:t>4</a:t>
            </a:r>
            <a:endParaRPr lang="en-US" sz="2400" dirty="0">
              <a:solidFill>
                <a:prstClr val="white"/>
              </a:solidFill>
              <a:latin typeface="Source Sans Pro"/>
              <a:cs typeface="Source Sans Pro"/>
            </a:endParaRPr>
          </a:p>
        </p:txBody>
      </p:sp>
      <p:sp>
        <p:nvSpPr>
          <p:cNvPr id="8" name="Chevron 7"/>
          <p:cNvSpPr/>
          <p:nvPr/>
        </p:nvSpPr>
        <p:spPr>
          <a:xfrm>
            <a:off x="317500" y="5637528"/>
            <a:ext cx="790970" cy="450361"/>
          </a:xfrm>
          <a:prstGeom prst="chevron">
            <a:avLst>
              <a:gd name="adj" fmla="val 2702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eaLnBrk="1" fontAlgn="auto" hangingPunct="1">
              <a:lnSpc>
                <a:spcPts val="2380"/>
              </a:lnSpc>
              <a:spcBef>
                <a:spcPts val="0"/>
              </a:spcBef>
              <a:defRPr/>
            </a:pPr>
            <a:r>
              <a:rPr lang="en-US" sz="2400" dirty="0" smtClean="0">
                <a:solidFill>
                  <a:prstClr val="white"/>
                </a:solidFill>
                <a:latin typeface="Source Sans Pro"/>
                <a:cs typeface="Source Sans Pro"/>
              </a:rPr>
              <a:t>5</a:t>
            </a:r>
            <a:endParaRPr lang="en-US" sz="2400" dirty="0">
              <a:solidFill>
                <a:prstClr val="white"/>
              </a:solidFill>
              <a:latin typeface="Source Sans Pro"/>
              <a:cs typeface="Source Sans Pro"/>
            </a:endParaRPr>
          </a:p>
        </p:txBody>
      </p:sp>
      <p:sp>
        <p:nvSpPr>
          <p:cNvPr id="9" name="TextBox 8"/>
          <p:cNvSpPr txBox="1"/>
          <p:nvPr/>
        </p:nvSpPr>
        <p:spPr>
          <a:xfrm>
            <a:off x="1351280" y="922545"/>
            <a:ext cx="7315200" cy="5970866"/>
          </a:xfrm>
          <a:prstGeom prst="rect">
            <a:avLst/>
          </a:prstGeom>
          <a:noFill/>
        </p:spPr>
        <p:txBody>
          <a:bodyPr wrap="square" rtlCol="0">
            <a:spAutoFit/>
          </a:bodyPr>
          <a:lstStyle/>
          <a:p>
            <a:r>
              <a:rPr lang="en-US" b="1" dirty="0" smtClean="0">
                <a:latin typeface="Source Sans Pro"/>
                <a:cs typeface="Source Sans Pro"/>
              </a:rPr>
              <a:t>Description of community’s use of IANA functions</a:t>
            </a:r>
          </a:p>
          <a:p>
            <a:pPr>
              <a:spcAft>
                <a:spcPts val="600"/>
              </a:spcAft>
            </a:pPr>
            <a:endParaRPr lang="en-US" b="1" dirty="0">
              <a:latin typeface="Source Sans Pro"/>
              <a:cs typeface="Source Sans Pro"/>
            </a:endParaRPr>
          </a:p>
          <a:p>
            <a:pPr>
              <a:spcAft>
                <a:spcPts val="600"/>
              </a:spcAft>
            </a:pPr>
            <a:r>
              <a:rPr lang="en-US" b="1" dirty="0" smtClean="0">
                <a:latin typeface="Source Sans Pro"/>
                <a:cs typeface="Source Sans Pro"/>
              </a:rPr>
              <a:t>A </a:t>
            </a:r>
            <a:r>
              <a:rPr lang="en-US" b="1" dirty="0">
                <a:latin typeface="Source Sans Pro"/>
                <a:cs typeface="Source Sans Pro"/>
              </a:rPr>
              <a:t>description of the </a:t>
            </a:r>
            <a:r>
              <a:rPr lang="en-US" b="1" dirty="0" smtClean="0">
                <a:latin typeface="Source Sans Pro"/>
                <a:cs typeface="Source Sans Pro"/>
              </a:rPr>
              <a:t>function</a:t>
            </a:r>
          </a:p>
          <a:p>
            <a:pPr marL="285750" indent="-285750">
              <a:spcAft>
                <a:spcPts val="600"/>
              </a:spcAft>
              <a:buSzPct val="75000"/>
              <a:buFont typeface="Wingdings" charset="2"/>
              <a:buChar char=""/>
            </a:pPr>
            <a:r>
              <a:rPr lang="en-US" dirty="0">
                <a:solidFill>
                  <a:srgbClr val="0C1F24"/>
                </a:solidFill>
                <a:latin typeface="Source Sans Pro"/>
                <a:cs typeface="Source Sans Pro"/>
              </a:rPr>
              <a:t>A description of the customer(s) of the function</a:t>
            </a:r>
          </a:p>
          <a:p>
            <a:pPr marL="285750" indent="-285750">
              <a:spcAft>
                <a:spcPts val="600"/>
              </a:spcAft>
              <a:buSzPct val="75000"/>
              <a:buFont typeface="Wingdings" charset="2"/>
              <a:buChar char=""/>
            </a:pPr>
            <a:r>
              <a:rPr lang="en-US" dirty="0">
                <a:solidFill>
                  <a:srgbClr val="0C1F24"/>
                </a:solidFill>
                <a:latin typeface="Source Sans Pro"/>
                <a:cs typeface="Source Sans Pro"/>
              </a:rPr>
              <a:t>What registries are involved in providing the function</a:t>
            </a:r>
          </a:p>
          <a:p>
            <a:pPr marL="285750" indent="-285750">
              <a:spcAft>
                <a:spcPts val="600"/>
              </a:spcAft>
              <a:buSzPct val="75000"/>
              <a:buFont typeface="Wingdings" charset="2"/>
              <a:buChar char=""/>
            </a:pPr>
            <a:r>
              <a:rPr lang="en-US" dirty="0">
                <a:solidFill>
                  <a:srgbClr val="0C1F24"/>
                </a:solidFill>
                <a:latin typeface="Source Sans Pro"/>
                <a:cs typeface="Source Sans Pro"/>
              </a:rPr>
              <a:t>A description of any overlaps or interdependencies between that community’s IANA requirements and the functions required by other customer communities</a:t>
            </a:r>
          </a:p>
          <a:p>
            <a:endParaRPr lang="en-US" b="1" dirty="0">
              <a:latin typeface="Source Sans Pro"/>
              <a:cs typeface="Source Sans Pro"/>
            </a:endParaRPr>
          </a:p>
          <a:p>
            <a:pPr>
              <a:spcAft>
                <a:spcPts val="600"/>
              </a:spcAft>
            </a:pPr>
            <a:r>
              <a:rPr lang="en-US" b="1" dirty="0">
                <a:latin typeface="Source Sans Pro"/>
                <a:cs typeface="Source Sans Pro"/>
              </a:rPr>
              <a:t>Existing, Pre-Transition arrangements</a:t>
            </a:r>
          </a:p>
          <a:p>
            <a:pPr marL="285750" indent="-285750">
              <a:spcAft>
                <a:spcPts val="600"/>
              </a:spcAft>
              <a:buSzPct val="75000"/>
              <a:buFont typeface="Wingdings" charset="2"/>
              <a:buChar char=""/>
            </a:pPr>
            <a:r>
              <a:rPr lang="en-US" dirty="0">
                <a:solidFill>
                  <a:srgbClr val="0C1F24"/>
                </a:solidFill>
                <a:latin typeface="Source Sans Pro"/>
                <a:cs typeface="Source Sans Pro"/>
              </a:rPr>
              <a:t>Policy sources</a:t>
            </a:r>
          </a:p>
          <a:p>
            <a:pPr marL="285750" indent="-285750">
              <a:spcAft>
                <a:spcPts val="600"/>
              </a:spcAft>
              <a:buSzPct val="75000"/>
              <a:buFont typeface="Wingdings" charset="2"/>
              <a:buChar char=""/>
            </a:pPr>
            <a:r>
              <a:rPr lang="en-US" dirty="0">
                <a:solidFill>
                  <a:srgbClr val="0C1F24"/>
                </a:solidFill>
                <a:latin typeface="Source Sans Pro"/>
                <a:cs typeface="Source Sans Pro"/>
              </a:rPr>
              <a:t>Oversight and </a:t>
            </a:r>
            <a:r>
              <a:rPr lang="en-US" dirty="0" smtClean="0">
                <a:solidFill>
                  <a:srgbClr val="0C1F24"/>
                </a:solidFill>
                <a:latin typeface="Source Sans Pro"/>
                <a:cs typeface="Source Sans Pro"/>
              </a:rPr>
              <a:t>accountability</a:t>
            </a:r>
            <a:endParaRPr lang="en-US" b="1" dirty="0">
              <a:latin typeface="Source Sans Pro"/>
              <a:cs typeface="Source Sans Pro"/>
            </a:endParaRPr>
          </a:p>
          <a:p>
            <a:endParaRPr lang="en-US" b="1" dirty="0" smtClean="0">
              <a:latin typeface="Source Sans Pro"/>
              <a:cs typeface="Source Sans Pro"/>
            </a:endParaRPr>
          </a:p>
          <a:p>
            <a:r>
              <a:rPr lang="en-US" b="1" dirty="0">
                <a:latin typeface="Source Sans Pro"/>
                <a:cs typeface="Source Sans Pro"/>
              </a:rPr>
              <a:t>Proposed Post-Transition oversight and accountability </a:t>
            </a:r>
            <a:r>
              <a:rPr lang="en-US" b="1" dirty="0" smtClean="0">
                <a:latin typeface="Source Sans Pro"/>
                <a:cs typeface="Source Sans Pro"/>
              </a:rPr>
              <a:t>arrangements</a:t>
            </a:r>
          </a:p>
          <a:p>
            <a:endParaRPr lang="en-US" b="1" dirty="0" smtClean="0">
              <a:latin typeface="Source Sans Pro"/>
              <a:cs typeface="Source Sans Pro"/>
            </a:endParaRPr>
          </a:p>
          <a:p>
            <a:r>
              <a:rPr lang="en-US" b="1" dirty="0" smtClean="0">
                <a:latin typeface="Source Sans Pro"/>
                <a:cs typeface="Source Sans Pro"/>
              </a:rPr>
              <a:t>Transition </a:t>
            </a:r>
            <a:r>
              <a:rPr lang="en-US" b="1" dirty="0">
                <a:latin typeface="Source Sans Pro"/>
                <a:cs typeface="Source Sans Pro"/>
              </a:rPr>
              <a:t>implications</a:t>
            </a:r>
          </a:p>
          <a:p>
            <a:endParaRPr lang="en-US" b="1" dirty="0">
              <a:latin typeface="Source Sans Pro"/>
              <a:cs typeface="Source Sans Pro"/>
            </a:endParaRPr>
          </a:p>
          <a:p>
            <a:endParaRPr lang="en-US" b="1" dirty="0">
              <a:latin typeface="Source Sans Pro"/>
              <a:cs typeface="Source Sans Pro"/>
            </a:endParaRPr>
          </a:p>
          <a:p>
            <a:endParaRPr lang="en-US" b="1" dirty="0">
              <a:latin typeface="Source Sans Pro"/>
              <a:cs typeface="Source Sans Pro"/>
            </a:endParaRPr>
          </a:p>
        </p:txBody>
      </p:sp>
    </p:spTree>
    <p:extLst>
      <p:ext uri="{BB962C8B-B14F-4D97-AF65-F5344CB8AC3E}">
        <p14:creationId xmlns:p14="http://schemas.microsoft.com/office/powerpoint/2010/main" val="1543329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ectangle 59"/>
          <p:cNvSpPr/>
          <p:nvPr/>
        </p:nvSpPr>
        <p:spPr>
          <a:xfrm>
            <a:off x="7725512" y="4807969"/>
            <a:ext cx="603314" cy="692666"/>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 name="Rectangle 55"/>
          <p:cNvSpPr/>
          <p:nvPr/>
        </p:nvSpPr>
        <p:spPr>
          <a:xfrm>
            <a:off x="7396537" y="4593716"/>
            <a:ext cx="603314" cy="692666"/>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a:prstGeom prst="rect">
            <a:avLst/>
          </a:prstGeom>
        </p:spPr>
        <p:txBody>
          <a:bodyPr/>
          <a:lstStyle/>
          <a:p>
            <a:r>
              <a:rPr lang="en-US" b="1" dirty="0" smtClean="0"/>
              <a:t>Request for Transition Proposal Structure</a:t>
            </a:r>
            <a:endParaRPr lang="en-US" b="1" dirty="0"/>
          </a:p>
        </p:txBody>
      </p:sp>
      <p:sp>
        <p:nvSpPr>
          <p:cNvPr id="10" name="TextBox 9"/>
          <p:cNvSpPr txBox="1"/>
          <p:nvPr/>
        </p:nvSpPr>
        <p:spPr>
          <a:xfrm>
            <a:off x="2407920" y="1133594"/>
            <a:ext cx="1870268" cy="523220"/>
          </a:xfrm>
          <a:prstGeom prst="rect">
            <a:avLst/>
          </a:prstGeom>
          <a:noFill/>
          <a:effectLst/>
        </p:spPr>
        <p:txBody>
          <a:bodyPr wrap="square" rtlCol="0">
            <a:spAutoFit/>
          </a:bodyPr>
          <a:lstStyle/>
          <a:p>
            <a:r>
              <a:rPr lang="en-US" sz="1400" b="1" dirty="0" smtClean="0">
                <a:solidFill>
                  <a:schemeClr val="accent2">
                    <a:lumMod val="50000"/>
                  </a:schemeClr>
                </a:solidFill>
                <a:latin typeface="Source Sans Pro"/>
                <a:cs typeface="Source Sans Pro"/>
              </a:rPr>
              <a:t>Numbers </a:t>
            </a:r>
          </a:p>
          <a:p>
            <a:r>
              <a:rPr lang="en-US" sz="1400" b="1" dirty="0" smtClean="0">
                <a:solidFill>
                  <a:schemeClr val="accent2">
                    <a:lumMod val="50000"/>
                  </a:schemeClr>
                </a:solidFill>
                <a:latin typeface="Source Sans Pro"/>
                <a:cs typeface="Source Sans Pro"/>
              </a:rPr>
              <a:t>Proposal</a:t>
            </a:r>
          </a:p>
        </p:txBody>
      </p:sp>
      <p:sp>
        <p:nvSpPr>
          <p:cNvPr id="18" name="Rectangle 17"/>
          <p:cNvSpPr/>
          <p:nvPr/>
        </p:nvSpPr>
        <p:spPr>
          <a:xfrm>
            <a:off x="2558979" y="1838960"/>
            <a:ext cx="603314" cy="692666"/>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2732758" y="3149600"/>
            <a:ext cx="307877" cy="243840"/>
          </a:xfrm>
          <a:prstGeom prst="ellipse">
            <a:avLst/>
          </a:prstGeom>
          <a:solidFill>
            <a:srgbClr val="1B6F7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a:spLocks noChangeAspect="1"/>
          </p:cNvSpPr>
          <p:nvPr/>
        </p:nvSpPr>
        <p:spPr>
          <a:xfrm>
            <a:off x="2551526" y="2926079"/>
            <a:ext cx="690880" cy="697167"/>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8" name="Straight Connector 37"/>
          <p:cNvCxnSpPr>
            <a:endCxn id="30" idx="0"/>
          </p:cNvCxnSpPr>
          <p:nvPr/>
        </p:nvCxnSpPr>
        <p:spPr>
          <a:xfrm>
            <a:off x="2893276" y="2623066"/>
            <a:ext cx="3690" cy="303013"/>
          </a:xfrm>
          <a:prstGeom prst="line">
            <a:avLst/>
          </a:prstGeom>
          <a:ln>
            <a:solidFill>
              <a:srgbClr val="0A1F24"/>
            </a:solidFill>
          </a:ln>
          <a:effectLst/>
        </p:spPr>
        <p:style>
          <a:lnRef idx="2">
            <a:schemeClr val="accent1"/>
          </a:lnRef>
          <a:fillRef idx="0">
            <a:schemeClr val="accent1"/>
          </a:fillRef>
          <a:effectRef idx="1">
            <a:schemeClr val="accent1"/>
          </a:effectRef>
          <a:fontRef idx="minor">
            <a:schemeClr val="tx1"/>
          </a:fontRef>
        </p:style>
      </p:cxnSp>
      <p:sp>
        <p:nvSpPr>
          <p:cNvPr id="23" name="Oval 22"/>
          <p:cNvSpPr/>
          <p:nvPr/>
        </p:nvSpPr>
        <p:spPr>
          <a:xfrm>
            <a:off x="1156264" y="3149600"/>
            <a:ext cx="307877" cy="243840"/>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Rectangle 2"/>
          <p:cNvSpPr/>
          <p:nvPr/>
        </p:nvSpPr>
        <p:spPr>
          <a:xfrm>
            <a:off x="1008894" y="1838960"/>
            <a:ext cx="603314" cy="692666"/>
          </a:xfrm>
          <a:prstGeom prst="rect">
            <a:avLst/>
          </a:prstGeom>
          <a:solidFill>
            <a:srgbClr val="1A87C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879709" y="1144903"/>
            <a:ext cx="1748348" cy="523220"/>
          </a:xfrm>
          <a:prstGeom prst="rect">
            <a:avLst/>
          </a:prstGeom>
          <a:noFill/>
          <a:effectLst/>
        </p:spPr>
        <p:txBody>
          <a:bodyPr wrap="square" rtlCol="0">
            <a:spAutoFit/>
          </a:bodyPr>
          <a:lstStyle/>
          <a:p>
            <a:r>
              <a:rPr lang="en-US" sz="1400" b="1" dirty="0" smtClean="0">
                <a:solidFill>
                  <a:schemeClr val="accent2">
                    <a:lumMod val="50000"/>
                  </a:schemeClr>
                </a:solidFill>
                <a:latin typeface="Source Sans Pro"/>
                <a:cs typeface="Source Sans Pro"/>
              </a:rPr>
              <a:t>Names </a:t>
            </a:r>
          </a:p>
          <a:p>
            <a:r>
              <a:rPr lang="en-US" sz="1400" b="1" dirty="0" smtClean="0">
                <a:solidFill>
                  <a:schemeClr val="accent2">
                    <a:lumMod val="50000"/>
                  </a:schemeClr>
                </a:solidFill>
                <a:latin typeface="Source Sans Pro"/>
                <a:cs typeface="Source Sans Pro"/>
              </a:rPr>
              <a:t>Proposal</a:t>
            </a:r>
          </a:p>
        </p:txBody>
      </p:sp>
      <p:sp>
        <p:nvSpPr>
          <p:cNvPr id="29" name="Oval 28"/>
          <p:cNvSpPr>
            <a:spLocks noChangeAspect="1"/>
          </p:cNvSpPr>
          <p:nvPr/>
        </p:nvSpPr>
        <p:spPr>
          <a:xfrm>
            <a:off x="1003741" y="2926079"/>
            <a:ext cx="690880" cy="697167"/>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3" name="Straight Connector 32"/>
          <p:cNvCxnSpPr>
            <a:endCxn id="29" idx="0"/>
          </p:cNvCxnSpPr>
          <p:nvPr/>
        </p:nvCxnSpPr>
        <p:spPr>
          <a:xfrm>
            <a:off x="1343191" y="2623066"/>
            <a:ext cx="5990" cy="303013"/>
          </a:xfrm>
          <a:prstGeom prst="line">
            <a:avLst/>
          </a:prstGeom>
          <a:ln>
            <a:solidFill>
              <a:srgbClr val="0A1F24"/>
            </a:solidFill>
          </a:ln>
          <a:effectLst/>
        </p:spPr>
        <p:style>
          <a:lnRef idx="2">
            <a:schemeClr val="accent1"/>
          </a:lnRef>
          <a:fillRef idx="0">
            <a:schemeClr val="accent1"/>
          </a:fillRef>
          <a:effectRef idx="1">
            <a:schemeClr val="accent1"/>
          </a:effectRef>
          <a:fontRef idx="minor">
            <a:schemeClr val="tx1"/>
          </a:fontRef>
        </p:style>
      </p:cxnSp>
      <p:sp>
        <p:nvSpPr>
          <p:cNvPr id="41" name="TextBox 40"/>
          <p:cNvSpPr txBox="1"/>
          <p:nvPr/>
        </p:nvSpPr>
        <p:spPr>
          <a:xfrm>
            <a:off x="618687" y="3686743"/>
            <a:ext cx="1465633" cy="600164"/>
          </a:xfrm>
          <a:prstGeom prst="rect">
            <a:avLst/>
          </a:prstGeom>
          <a:noFill/>
        </p:spPr>
        <p:txBody>
          <a:bodyPr wrap="none" rtlCol="0">
            <a:spAutoFit/>
          </a:bodyPr>
          <a:lstStyle/>
          <a:p>
            <a:pPr algn="ctr"/>
            <a:r>
              <a:rPr lang="en-US" sz="1100" i="1" dirty="0" smtClean="0">
                <a:latin typeface="Source Sans Pro"/>
                <a:cs typeface="Source Sans Pro"/>
              </a:rPr>
              <a:t>Meetings</a:t>
            </a:r>
          </a:p>
          <a:p>
            <a:pPr algn="ctr"/>
            <a:r>
              <a:rPr lang="en-US" sz="1100" i="1" dirty="0" smtClean="0">
                <a:latin typeface="Source Sans Pro"/>
                <a:cs typeface="Source Sans Pro"/>
              </a:rPr>
              <a:t>Mailing list discussion</a:t>
            </a:r>
          </a:p>
          <a:p>
            <a:pPr algn="ctr"/>
            <a:r>
              <a:rPr lang="en-US" sz="1100" i="1" dirty="0" smtClean="0">
                <a:latin typeface="Source Sans Pro"/>
                <a:cs typeface="Source Sans Pro"/>
              </a:rPr>
              <a:t>Public comments</a:t>
            </a:r>
          </a:p>
        </p:txBody>
      </p:sp>
      <p:sp>
        <p:nvSpPr>
          <p:cNvPr id="42" name="TextBox 41"/>
          <p:cNvSpPr txBox="1"/>
          <p:nvPr/>
        </p:nvSpPr>
        <p:spPr>
          <a:xfrm>
            <a:off x="2184101" y="3694003"/>
            <a:ext cx="1465633" cy="600164"/>
          </a:xfrm>
          <a:prstGeom prst="rect">
            <a:avLst/>
          </a:prstGeom>
          <a:noFill/>
        </p:spPr>
        <p:txBody>
          <a:bodyPr wrap="none" rtlCol="0">
            <a:spAutoFit/>
          </a:bodyPr>
          <a:lstStyle/>
          <a:p>
            <a:pPr algn="ctr"/>
            <a:r>
              <a:rPr lang="en-US" sz="1100" i="1" dirty="0" smtClean="0">
                <a:latin typeface="Source Sans Pro"/>
                <a:cs typeface="Source Sans Pro"/>
              </a:rPr>
              <a:t>Meetings</a:t>
            </a:r>
          </a:p>
          <a:p>
            <a:pPr algn="ctr"/>
            <a:r>
              <a:rPr lang="en-US" sz="1100" i="1" dirty="0" smtClean="0">
                <a:latin typeface="Source Sans Pro"/>
                <a:cs typeface="Source Sans Pro"/>
              </a:rPr>
              <a:t>Mailing list discussion</a:t>
            </a:r>
          </a:p>
          <a:p>
            <a:pPr algn="ctr"/>
            <a:r>
              <a:rPr lang="en-US" sz="1100" i="1" dirty="0" smtClean="0">
                <a:latin typeface="Source Sans Pro"/>
                <a:cs typeface="Source Sans Pro"/>
              </a:rPr>
              <a:t>Public comments</a:t>
            </a:r>
          </a:p>
        </p:txBody>
      </p:sp>
      <p:grpSp>
        <p:nvGrpSpPr>
          <p:cNvPr id="44" name="Group 43"/>
          <p:cNvGrpSpPr/>
          <p:nvPr/>
        </p:nvGrpSpPr>
        <p:grpSpPr>
          <a:xfrm>
            <a:off x="3655780" y="1144903"/>
            <a:ext cx="3538577" cy="3140193"/>
            <a:chOff x="3106063" y="890903"/>
            <a:chExt cx="3538577" cy="3140193"/>
          </a:xfrm>
        </p:grpSpPr>
        <p:sp>
          <p:nvSpPr>
            <p:cNvPr id="11" name="TextBox 10"/>
            <p:cNvSpPr txBox="1"/>
            <p:nvPr/>
          </p:nvSpPr>
          <p:spPr>
            <a:xfrm>
              <a:off x="3373120" y="890903"/>
              <a:ext cx="3271520" cy="523220"/>
            </a:xfrm>
            <a:prstGeom prst="rect">
              <a:avLst/>
            </a:prstGeom>
            <a:noFill/>
            <a:effectLst/>
          </p:spPr>
          <p:txBody>
            <a:bodyPr wrap="square" rtlCol="0">
              <a:spAutoFit/>
            </a:bodyPr>
            <a:lstStyle/>
            <a:p>
              <a:r>
                <a:rPr lang="en-US" sz="1400" b="1" dirty="0" smtClean="0">
                  <a:solidFill>
                    <a:schemeClr val="accent2">
                      <a:lumMod val="50000"/>
                    </a:schemeClr>
                  </a:solidFill>
                  <a:latin typeface="Source Sans Pro"/>
                  <a:cs typeface="Source Sans Pro"/>
                </a:rPr>
                <a:t>Protocol Parameters</a:t>
              </a:r>
            </a:p>
            <a:p>
              <a:r>
                <a:rPr lang="en-US" sz="1400" b="1" dirty="0" smtClean="0">
                  <a:solidFill>
                    <a:schemeClr val="accent2">
                      <a:lumMod val="50000"/>
                    </a:schemeClr>
                  </a:solidFill>
                  <a:latin typeface="Source Sans Pro"/>
                  <a:cs typeface="Source Sans Pro"/>
                </a:rPr>
                <a:t>Proposal</a:t>
              </a:r>
            </a:p>
          </p:txBody>
        </p:sp>
        <p:sp>
          <p:nvSpPr>
            <p:cNvPr id="20" name="Rectangle 19"/>
            <p:cNvSpPr/>
            <p:nvPr/>
          </p:nvSpPr>
          <p:spPr>
            <a:xfrm>
              <a:off x="3496993" y="1576586"/>
              <a:ext cx="603314" cy="692666"/>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3659604" y="2889693"/>
              <a:ext cx="307877" cy="243840"/>
            </a:xfrm>
            <a:prstGeom prst="ellipse">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a:spLocks noChangeAspect="1"/>
            </p:cNvSpPr>
            <p:nvPr/>
          </p:nvSpPr>
          <p:spPr>
            <a:xfrm>
              <a:off x="3491072" y="2666172"/>
              <a:ext cx="690880" cy="697167"/>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0" name="Straight Connector 39"/>
            <p:cNvCxnSpPr>
              <a:endCxn id="31" idx="0"/>
            </p:cNvCxnSpPr>
            <p:nvPr/>
          </p:nvCxnSpPr>
          <p:spPr>
            <a:xfrm>
              <a:off x="3831290" y="2360692"/>
              <a:ext cx="5222" cy="305480"/>
            </a:xfrm>
            <a:prstGeom prst="line">
              <a:avLst/>
            </a:prstGeom>
            <a:ln>
              <a:solidFill>
                <a:srgbClr val="0A1F24"/>
              </a:solidFill>
            </a:ln>
            <a:effectLst/>
          </p:spPr>
          <p:style>
            <a:lnRef idx="2">
              <a:schemeClr val="accent1"/>
            </a:lnRef>
            <a:fillRef idx="0">
              <a:schemeClr val="accent1"/>
            </a:fillRef>
            <a:effectRef idx="1">
              <a:schemeClr val="accent1"/>
            </a:effectRef>
            <a:fontRef idx="minor">
              <a:schemeClr val="tx1"/>
            </a:fontRef>
          </p:style>
        </p:cxnSp>
        <p:sp>
          <p:nvSpPr>
            <p:cNvPr id="43" name="TextBox 42"/>
            <p:cNvSpPr txBox="1"/>
            <p:nvPr/>
          </p:nvSpPr>
          <p:spPr>
            <a:xfrm>
              <a:off x="3106063" y="3430932"/>
              <a:ext cx="1465633" cy="600164"/>
            </a:xfrm>
            <a:prstGeom prst="rect">
              <a:avLst/>
            </a:prstGeom>
            <a:noFill/>
          </p:spPr>
          <p:txBody>
            <a:bodyPr wrap="none" rtlCol="0">
              <a:spAutoFit/>
            </a:bodyPr>
            <a:lstStyle/>
            <a:p>
              <a:pPr algn="ctr"/>
              <a:r>
                <a:rPr lang="en-US" sz="1100" i="1" dirty="0" smtClean="0">
                  <a:latin typeface="Source Sans Pro"/>
                  <a:cs typeface="Source Sans Pro"/>
                </a:rPr>
                <a:t>Meetings</a:t>
              </a:r>
            </a:p>
            <a:p>
              <a:pPr algn="ctr"/>
              <a:r>
                <a:rPr lang="en-US" sz="1100" i="1" dirty="0" smtClean="0">
                  <a:latin typeface="Source Sans Pro"/>
                  <a:cs typeface="Source Sans Pro"/>
                </a:rPr>
                <a:t>Mailing list discussion</a:t>
              </a:r>
            </a:p>
            <a:p>
              <a:pPr algn="ctr"/>
              <a:r>
                <a:rPr lang="en-US" sz="1100" i="1" dirty="0" smtClean="0">
                  <a:latin typeface="Source Sans Pro"/>
                  <a:cs typeface="Source Sans Pro"/>
                </a:rPr>
                <a:t>Public comments</a:t>
              </a:r>
            </a:p>
          </p:txBody>
        </p:sp>
      </p:grpSp>
      <p:cxnSp>
        <p:nvCxnSpPr>
          <p:cNvPr id="46" name="Straight Connector 45"/>
          <p:cNvCxnSpPr/>
          <p:nvPr/>
        </p:nvCxnSpPr>
        <p:spPr>
          <a:xfrm>
            <a:off x="1339501" y="4320553"/>
            <a:ext cx="9680" cy="913661"/>
          </a:xfrm>
          <a:prstGeom prst="line">
            <a:avLst/>
          </a:prstGeom>
          <a:ln>
            <a:solidFill>
              <a:srgbClr val="0A1F24"/>
            </a:solidFill>
          </a:ln>
          <a:effectLst/>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a:off x="2877567" y="4320553"/>
            <a:ext cx="9680" cy="913661"/>
          </a:xfrm>
          <a:prstGeom prst="line">
            <a:avLst/>
          </a:prstGeom>
          <a:ln>
            <a:solidFill>
              <a:srgbClr val="0A1F24"/>
            </a:solidFill>
          </a:ln>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a:off x="4371327" y="4320553"/>
            <a:ext cx="9680" cy="913661"/>
          </a:xfrm>
          <a:prstGeom prst="line">
            <a:avLst/>
          </a:prstGeom>
          <a:ln>
            <a:solidFill>
              <a:srgbClr val="0A1F24"/>
            </a:solidFill>
          </a:ln>
          <a:effectLst/>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flipV="1">
            <a:off x="1333706" y="5234214"/>
            <a:ext cx="5375045" cy="740"/>
          </a:xfrm>
          <a:prstGeom prst="line">
            <a:avLst/>
          </a:prstGeom>
          <a:ln w="38100" cmpd="sng">
            <a:solidFill>
              <a:srgbClr val="0A1F24"/>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53" name="Rectangle 52"/>
          <p:cNvSpPr/>
          <p:nvPr/>
        </p:nvSpPr>
        <p:spPr>
          <a:xfrm>
            <a:off x="7054928" y="4377803"/>
            <a:ext cx="603314" cy="69266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 name="Rectangle 61"/>
          <p:cNvSpPr/>
          <p:nvPr/>
        </p:nvSpPr>
        <p:spPr>
          <a:xfrm>
            <a:off x="6708751" y="4166375"/>
            <a:ext cx="603314" cy="692666"/>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 name="TextBox 65"/>
          <p:cNvSpPr txBox="1"/>
          <p:nvPr/>
        </p:nvSpPr>
        <p:spPr>
          <a:xfrm>
            <a:off x="4112207" y="5357502"/>
            <a:ext cx="3031350" cy="369332"/>
          </a:xfrm>
          <a:prstGeom prst="rect">
            <a:avLst/>
          </a:prstGeom>
          <a:noFill/>
          <a:effectLst/>
        </p:spPr>
        <p:txBody>
          <a:bodyPr wrap="square" rtlCol="0">
            <a:spAutoFit/>
          </a:bodyPr>
          <a:lstStyle/>
          <a:p>
            <a:r>
              <a:rPr lang="en-US" b="1" dirty="0" smtClean="0">
                <a:solidFill>
                  <a:schemeClr val="accent2">
                    <a:lumMod val="50000"/>
                  </a:schemeClr>
                </a:solidFill>
                <a:latin typeface="Source Sans Pro"/>
                <a:cs typeface="Source Sans Pro"/>
              </a:rPr>
              <a:t>ICG (Combined) Proposal</a:t>
            </a:r>
          </a:p>
        </p:txBody>
      </p:sp>
      <p:pic>
        <p:nvPicPr>
          <p:cNvPr id="51" name="Picture 50" descr="0112-bubbles3.eps"/>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125784" y="3096260"/>
            <a:ext cx="425282" cy="388620"/>
          </a:xfrm>
          <a:prstGeom prst="rect">
            <a:avLst/>
          </a:prstGeom>
        </p:spPr>
      </p:pic>
      <p:pic>
        <p:nvPicPr>
          <p:cNvPr id="52" name="Picture 51" descr="0037-file-empty.eps"/>
          <p:cNvPicPr>
            <a:picLocks noChangeAspect="1"/>
          </p:cNvPicPr>
          <p:nvPr/>
        </p:nvPicPr>
        <p:blipFill>
          <a:blip r:embed="rId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63101" y="1727744"/>
            <a:ext cx="760179" cy="895322"/>
          </a:xfrm>
          <a:prstGeom prst="rect">
            <a:avLst/>
          </a:prstGeom>
          <a:effectLst/>
        </p:spPr>
      </p:pic>
      <p:pic>
        <p:nvPicPr>
          <p:cNvPr id="55" name="Picture 54" descr="0037-file-empty.eps"/>
          <p:cNvPicPr>
            <a:picLocks noChangeAspect="1"/>
          </p:cNvPicPr>
          <p:nvPr/>
        </p:nvPicPr>
        <p:blipFill>
          <a:blip r:embed="rId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513186" y="1727744"/>
            <a:ext cx="760179" cy="895322"/>
          </a:xfrm>
          <a:prstGeom prst="rect">
            <a:avLst/>
          </a:prstGeom>
          <a:effectLst/>
        </p:spPr>
      </p:pic>
      <p:pic>
        <p:nvPicPr>
          <p:cNvPr id="58" name="Picture 57" descr="0112-bubbles3.eps"/>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702278" y="3096260"/>
            <a:ext cx="425282" cy="388620"/>
          </a:xfrm>
          <a:prstGeom prst="rect">
            <a:avLst/>
          </a:prstGeom>
        </p:spPr>
      </p:pic>
      <p:pic>
        <p:nvPicPr>
          <p:cNvPr id="59" name="Picture 58" descr="0037-file-empty.eps"/>
          <p:cNvPicPr>
            <a:picLocks noChangeAspect="1"/>
          </p:cNvPicPr>
          <p:nvPr/>
        </p:nvPicPr>
        <p:blipFill>
          <a:blip r:embed="rId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000917" y="1719370"/>
            <a:ext cx="760179" cy="895322"/>
          </a:xfrm>
          <a:prstGeom prst="rect">
            <a:avLst/>
          </a:prstGeom>
          <a:effectLst/>
        </p:spPr>
      </p:pic>
      <p:pic>
        <p:nvPicPr>
          <p:cNvPr id="64" name="Picture 63" descr="0112-bubbles3.eps"/>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178841" y="3090353"/>
            <a:ext cx="425282" cy="388620"/>
          </a:xfrm>
          <a:prstGeom prst="rect">
            <a:avLst/>
          </a:prstGeom>
        </p:spPr>
      </p:pic>
      <p:pic>
        <p:nvPicPr>
          <p:cNvPr id="65" name="Picture 64" descr="0037-file-empty.eps"/>
          <p:cNvPicPr>
            <a:picLocks noChangeAspect="1"/>
          </p:cNvPicPr>
          <p:nvPr/>
        </p:nvPicPr>
        <p:blipFill>
          <a:blip r:embed="rId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654764" y="4055159"/>
            <a:ext cx="760179" cy="895322"/>
          </a:xfrm>
          <a:prstGeom prst="rect">
            <a:avLst/>
          </a:prstGeom>
          <a:effectLst/>
        </p:spPr>
      </p:pic>
      <p:pic>
        <p:nvPicPr>
          <p:cNvPr id="67" name="Picture 66" descr="0037-file-empty.eps"/>
          <p:cNvPicPr>
            <a:picLocks noChangeAspect="1"/>
          </p:cNvPicPr>
          <p:nvPr/>
        </p:nvPicPr>
        <p:blipFill>
          <a:blip r:embed="rId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000941" y="4266587"/>
            <a:ext cx="760179" cy="895322"/>
          </a:xfrm>
          <a:prstGeom prst="rect">
            <a:avLst/>
          </a:prstGeom>
          <a:effectLst/>
        </p:spPr>
      </p:pic>
      <p:pic>
        <p:nvPicPr>
          <p:cNvPr id="68" name="Picture 67" descr="0037-file-empty.eps"/>
          <p:cNvPicPr>
            <a:picLocks noChangeAspect="1"/>
          </p:cNvPicPr>
          <p:nvPr/>
        </p:nvPicPr>
        <p:blipFill>
          <a:blip r:embed="rId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350744" y="4482500"/>
            <a:ext cx="760179" cy="895322"/>
          </a:xfrm>
          <a:prstGeom prst="rect">
            <a:avLst/>
          </a:prstGeom>
          <a:effectLst/>
        </p:spPr>
      </p:pic>
      <p:pic>
        <p:nvPicPr>
          <p:cNvPr id="69" name="Picture 68" descr="0037-file-empty.eps"/>
          <p:cNvPicPr>
            <a:picLocks noChangeAspect="1"/>
          </p:cNvPicPr>
          <p:nvPr/>
        </p:nvPicPr>
        <p:blipFill>
          <a:blip r:embed="rId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696107" y="4696753"/>
            <a:ext cx="760179" cy="895322"/>
          </a:xfrm>
          <a:prstGeom prst="rect">
            <a:avLst/>
          </a:prstGeom>
          <a:effectLst/>
        </p:spPr>
      </p:pic>
    </p:spTree>
    <p:extLst>
      <p:ext uri="{BB962C8B-B14F-4D97-AF65-F5344CB8AC3E}">
        <p14:creationId xmlns:p14="http://schemas.microsoft.com/office/powerpoint/2010/main" val="259392435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DB6033"/>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r>
              <a:rPr lang="en-US" b="1" dirty="0" smtClean="0"/>
              <a:t>Domain Names Community</a:t>
            </a:r>
            <a:endParaRPr lang="en-US" b="1" dirty="0"/>
          </a:p>
        </p:txBody>
      </p:sp>
      <p:sp>
        <p:nvSpPr>
          <p:cNvPr id="3" name="TextBox 2"/>
          <p:cNvSpPr txBox="1"/>
          <p:nvPr/>
        </p:nvSpPr>
        <p:spPr>
          <a:xfrm>
            <a:off x="332799" y="945442"/>
            <a:ext cx="8227001" cy="3801041"/>
          </a:xfrm>
          <a:prstGeom prst="rect">
            <a:avLst/>
          </a:prstGeom>
          <a:noFill/>
        </p:spPr>
        <p:txBody>
          <a:bodyPr wrap="square" rtlCol="0">
            <a:spAutoFit/>
          </a:bodyPr>
          <a:lstStyle/>
          <a:p>
            <a:pPr>
              <a:spcAft>
                <a:spcPts val="600"/>
              </a:spcAft>
            </a:pPr>
            <a:r>
              <a:rPr lang="en-US" dirty="0">
                <a:latin typeface="Source Sans Pro"/>
                <a:cs typeface="Source Sans Pro"/>
              </a:rPr>
              <a:t>The Domain Names community developed a </a:t>
            </a:r>
            <a:r>
              <a:rPr lang="en-US" b="1" dirty="0">
                <a:latin typeface="Source Sans Pro"/>
                <a:cs typeface="Source Sans Pro"/>
              </a:rPr>
              <a:t>Cross Community Working Group (CWG-Stewardship) </a:t>
            </a:r>
            <a:r>
              <a:rPr lang="en-US" dirty="0">
                <a:latin typeface="Source Sans Pro"/>
                <a:cs typeface="Source Sans Pro"/>
              </a:rPr>
              <a:t>to produce a consolidated transition proposal for the elements of the IANA Functions relating to the Domain Name System.</a:t>
            </a:r>
          </a:p>
          <a:p>
            <a:pPr>
              <a:spcAft>
                <a:spcPts val="600"/>
              </a:spcAft>
            </a:pPr>
            <a:endParaRPr lang="en-US" b="1" dirty="0">
              <a:solidFill>
                <a:srgbClr val="DB6033"/>
              </a:solidFill>
              <a:latin typeface="Source Sans Pro"/>
              <a:cs typeface="Source Sans Pro"/>
            </a:endParaRPr>
          </a:p>
          <a:p>
            <a:pPr>
              <a:spcAft>
                <a:spcPts val="600"/>
              </a:spcAft>
            </a:pPr>
            <a:r>
              <a:rPr lang="en-US" b="1" dirty="0" smtClean="0">
                <a:solidFill>
                  <a:srgbClr val="0A1F24"/>
                </a:solidFill>
                <a:latin typeface="Source Sans Pro"/>
                <a:cs typeface="Source Sans Pro"/>
              </a:rPr>
              <a:t>Finalized a Second Draft Proposal:</a:t>
            </a:r>
          </a:p>
          <a:p>
            <a:pPr marL="800100" lvl="1" indent="-342900">
              <a:spcAft>
                <a:spcPts val="600"/>
              </a:spcAft>
              <a:buClr>
                <a:schemeClr val="tx1"/>
              </a:buClr>
              <a:buFont typeface="Wingdings" charset="2"/>
              <a:buChar char=""/>
            </a:pPr>
            <a:r>
              <a:rPr lang="en-US" b="1" dirty="0" smtClean="0">
                <a:solidFill>
                  <a:srgbClr val="DB6033"/>
                </a:solidFill>
                <a:latin typeface="Source Sans Pro"/>
                <a:cs typeface="Source Sans Pro"/>
              </a:rPr>
              <a:t>Operational</a:t>
            </a:r>
            <a:r>
              <a:rPr lang="en-US" b="1" dirty="0" smtClean="0">
                <a:solidFill>
                  <a:schemeClr val="accent5"/>
                </a:solidFill>
                <a:latin typeface="Source Sans Pro"/>
                <a:cs typeface="Source Sans Pro"/>
              </a:rPr>
              <a:t>:</a:t>
            </a:r>
            <a:r>
              <a:rPr lang="en-US" dirty="0" smtClean="0">
                <a:latin typeface="Source Sans Pro"/>
                <a:cs typeface="Source Sans Pro"/>
              </a:rPr>
              <a:t> the CWG-Stewardship shifted into expertise-based subgroups to produce the operational parts of the proposal. </a:t>
            </a:r>
          </a:p>
          <a:p>
            <a:pPr marL="1257300" lvl="2" indent="-342900">
              <a:spcAft>
                <a:spcPts val="600"/>
              </a:spcAft>
              <a:buClr>
                <a:schemeClr val="tx1"/>
              </a:buClr>
              <a:buFont typeface="Wingdings" charset="2"/>
              <a:buChar char=""/>
            </a:pPr>
            <a:r>
              <a:rPr lang="en-US" dirty="0" smtClean="0">
                <a:latin typeface="Source Sans Pro"/>
                <a:cs typeface="Source Sans Pro"/>
              </a:rPr>
              <a:t>There were 15 ‘Design Teams’ proposed (one on escalation mechanisms, one on reviews, etc.) </a:t>
            </a:r>
          </a:p>
          <a:p>
            <a:pPr marL="800100" lvl="1" indent="-342900">
              <a:spcAft>
                <a:spcPts val="600"/>
              </a:spcAft>
              <a:buClr>
                <a:schemeClr val="tx1"/>
              </a:buClr>
              <a:buFont typeface="Wingdings" charset="2"/>
              <a:buChar char=""/>
            </a:pPr>
            <a:r>
              <a:rPr lang="en-US" b="1" dirty="0" smtClean="0">
                <a:solidFill>
                  <a:srgbClr val="DB6033"/>
                </a:solidFill>
                <a:latin typeface="Source Sans Pro"/>
                <a:cs typeface="Source Sans Pro"/>
              </a:rPr>
              <a:t>Structural:</a:t>
            </a:r>
            <a:r>
              <a:rPr lang="en-US" dirty="0" smtClean="0">
                <a:latin typeface="Source Sans Pro"/>
                <a:cs typeface="Source Sans Pro"/>
              </a:rPr>
              <a:t> the group, with assistance from independent legal counsel, </a:t>
            </a:r>
            <a:r>
              <a:rPr lang="en-US" dirty="0" smtClean="0"/>
              <a:t>considered 7 alternative </a:t>
            </a:r>
            <a:r>
              <a:rPr lang="en-US" dirty="0"/>
              <a:t>structural models not fully considered in the first draft </a:t>
            </a:r>
            <a:r>
              <a:rPr lang="en-US" dirty="0" smtClean="0"/>
              <a:t>proposal</a:t>
            </a:r>
            <a:endParaRPr lang="en-US" dirty="0">
              <a:latin typeface="Source Sans Pro"/>
              <a:cs typeface="Source Sans Pro"/>
            </a:endParaRPr>
          </a:p>
        </p:txBody>
      </p:sp>
      <p:sp>
        <p:nvSpPr>
          <p:cNvPr id="4" name="TextBox 3"/>
          <p:cNvSpPr txBox="1"/>
          <p:nvPr/>
        </p:nvSpPr>
        <p:spPr>
          <a:xfrm>
            <a:off x="1238932" y="5123957"/>
            <a:ext cx="8733168" cy="461665"/>
          </a:xfrm>
          <a:prstGeom prst="rect">
            <a:avLst/>
          </a:prstGeom>
          <a:noFill/>
        </p:spPr>
        <p:txBody>
          <a:bodyPr wrap="square" rtlCol="0">
            <a:spAutoFit/>
          </a:bodyPr>
          <a:lstStyle/>
          <a:p>
            <a:r>
              <a:rPr lang="en-US" sz="2400" b="1" dirty="0" smtClean="0">
                <a:solidFill>
                  <a:schemeClr val="accent5"/>
                </a:solidFill>
              </a:rPr>
              <a:t>Submitted its response to the ICG RFP on 25 June 2015</a:t>
            </a:r>
          </a:p>
        </p:txBody>
      </p:sp>
      <p:pic>
        <p:nvPicPr>
          <p:cNvPr id="5" name="Picture 4" descr="0273-checkmark.eps"/>
          <p:cNvPicPr>
            <a:picLocks noChangeAspect="1"/>
          </p:cNvPicPr>
          <p:nvPr/>
        </p:nvPicPr>
        <p:blipFill>
          <a:blip r:embed="rId3">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97899" y="5128422"/>
            <a:ext cx="660400" cy="508000"/>
          </a:xfrm>
          <a:prstGeom prst="rect">
            <a:avLst/>
          </a:prstGeom>
        </p:spPr>
      </p:pic>
    </p:spTree>
    <p:extLst>
      <p:ext uri="{BB962C8B-B14F-4D97-AF65-F5344CB8AC3E}">
        <p14:creationId xmlns:p14="http://schemas.microsoft.com/office/powerpoint/2010/main" val="27640821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solidFill>
            <a:schemeClr val="accent5"/>
          </a:solidFill>
        </p:spPr>
        <p:txBody>
          <a:bodyPr/>
          <a:lstStyle/>
          <a:p>
            <a:r>
              <a:rPr lang="en-US" b="1" dirty="0" smtClean="0"/>
              <a:t>Proposal Overview</a:t>
            </a:r>
            <a:endParaRPr lang="en-US" b="1" dirty="0"/>
          </a:p>
        </p:txBody>
      </p:sp>
      <p:pic>
        <p:nvPicPr>
          <p:cNvPr id="4" name="Picture 3" descr="XPL-ICAN_1510_ICG_Report_Visual_Summary_02d.pdf"/>
          <p:cNvPicPr>
            <a:picLocks noChangeAspect="1"/>
          </p:cNvPicPr>
          <p:nvPr/>
        </p:nvPicPr>
        <p:blipFill rotWithShape="1">
          <a:blip r:embed="rId2">
            <a:extLst>
              <a:ext uri="{28A0092B-C50C-407E-A947-70E740481C1C}">
                <a14:useLocalDpi xmlns:a14="http://schemas.microsoft.com/office/drawing/2010/main" val="0"/>
              </a:ext>
            </a:extLst>
          </a:blip>
          <a:srcRect t="17813"/>
          <a:stretch/>
        </p:blipFill>
        <p:spPr>
          <a:xfrm>
            <a:off x="12095" y="907145"/>
            <a:ext cx="9144000" cy="5636379"/>
          </a:xfrm>
          <a:prstGeom prst="rect">
            <a:avLst/>
          </a:prstGeom>
        </p:spPr>
      </p:pic>
    </p:spTree>
    <p:extLst>
      <p:ext uri="{BB962C8B-B14F-4D97-AF65-F5344CB8AC3E}">
        <p14:creationId xmlns:p14="http://schemas.microsoft.com/office/powerpoint/2010/main" val="25194169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87619" y="748000"/>
            <a:ext cx="8826500" cy="5478423"/>
          </a:xfrm>
          <a:prstGeom prst="rect">
            <a:avLst/>
          </a:prstGeom>
        </p:spPr>
        <p:txBody>
          <a:bodyPr wrap="square">
            <a:spAutoFit/>
          </a:bodyPr>
          <a:lstStyle/>
          <a:p>
            <a:pPr>
              <a:spcBef>
                <a:spcPts val="0"/>
              </a:spcBef>
              <a:spcAft>
                <a:spcPts val="600"/>
              </a:spcAft>
            </a:pPr>
            <a:r>
              <a:rPr lang="en-US" sz="2000" dirty="0"/>
              <a:t>The IANA Functions evolved in support of the Internet Engineering Task Force, and initially funded via research projects supported by the U. S. Department of Defense, Advance Research Projects </a:t>
            </a:r>
            <a:r>
              <a:rPr lang="en-US" sz="2000" dirty="0" smtClean="0"/>
              <a:t>Agency.</a:t>
            </a:r>
          </a:p>
          <a:p>
            <a:pPr lvl="1">
              <a:spcAft>
                <a:spcPts val="600"/>
              </a:spcAft>
            </a:pPr>
            <a:endParaRPr lang="en-US" sz="2000" dirty="0" smtClean="0">
              <a:latin typeface="Source Sans Pro"/>
              <a:cs typeface="Source Sans Pro"/>
            </a:endParaRPr>
          </a:p>
          <a:p>
            <a:pPr lvl="1">
              <a:spcAft>
                <a:spcPts val="600"/>
              </a:spcAft>
            </a:pPr>
            <a:endParaRPr lang="en-US" sz="2000" dirty="0">
              <a:latin typeface="Source Sans Pro"/>
              <a:cs typeface="Source Sans Pro"/>
            </a:endParaRPr>
          </a:p>
          <a:p>
            <a:pPr lvl="1">
              <a:spcAft>
                <a:spcPts val="600"/>
              </a:spcAft>
            </a:pPr>
            <a:endParaRPr lang="en-US" sz="2000" dirty="0" smtClean="0">
              <a:latin typeface="Source Sans Pro"/>
              <a:cs typeface="Source Sans Pro"/>
            </a:endParaRPr>
          </a:p>
          <a:p>
            <a:pPr lvl="1">
              <a:spcAft>
                <a:spcPts val="600"/>
              </a:spcAft>
            </a:pPr>
            <a:endParaRPr lang="en-US" sz="2000" dirty="0" smtClean="0">
              <a:latin typeface="Source Sans Pro"/>
              <a:cs typeface="Source Sans Pro"/>
            </a:endParaRPr>
          </a:p>
          <a:p>
            <a:pPr lvl="1">
              <a:spcAft>
                <a:spcPts val="600"/>
              </a:spcAft>
            </a:pPr>
            <a:endParaRPr lang="en-US" sz="2000" dirty="0">
              <a:latin typeface="Source Sans Pro"/>
              <a:cs typeface="Source Sans Pro"/>
            </a:endParaRPr>
          </a:p>
          <a:p>
            <a:pPr lvl="1">
              <a:spcAft>
                <a:spcPts val="600"/>
              </a:spcAft>
            </a:pPr>
            <a:endParaRPr lang="en-US" sz="2000" dirty="0" smtClean="0">
              <a:latin typeface="Source Sans Pro"/>
              <a:cs typeface="Source Sans Pro"/>
            </a:endParaRPr>
          </a:p>
          <a:p>
            <a:pPr lvl="1">
              <a:spcAft>
                <a:spcPts val="600"/>
              </a:spcAft>
            </a:pPr>
            <a:endParaRPr lang="en-US" sz="2000" dirty="0">
              <a:latin typeface="Source Sans Pro"/>
              <a:cs typeface="Source Sans Pro"/>
            </a:endParaRPr>
          </a:p>
          <a:p>
            <a:pPr lvl="1">
              <a:spcAft>
                <a:spcPts val="600"/>
              </a:spcAft>
            </a:pPr>
            <a:endParaRPr lang="en-US" sz="2000" dirty="0" smtClean="0">
              <a:latin typeface="Source Sans Pro"/>
              <a:cs typeface="Source Sans Pro"/>
            </a:endParaRPr>
          </a:p>
          <a:p>
            <a:pPr lvl="1">
              <a:spcAft>
                <a:spcPts val="600"/>
              </a:spcAft>
            </a:pPr>
            <a:endParaRPr lang="en-US" sz="2000" dirty="0">
              <a:latin typeface="Source Sans Pro"/>
              <a:cs typeface="Source Sans Pro"/>
            </a:endParaRPr>
          </a:p>
          <a:p>
            <a:pPr>
              <a:spcBef>
                <a:spcPts val="0"/>
              </a:spcBef>
              <a:spcAft>
                <a:spcPts val="600"/>
              </a:spcAft>
            </a:pPr>
            <a:r>
              <a:rPr lang="en-US" sz="2000" b="1" dirty="0" smtClean="0">
                <a:latin typeface="Source Sans Pro"/>
                <a:cs typeface="Source Sans Pro"/>
              </a:rPr>
              <a:t/>
            </a:r>
            <a:br>
              <a:rPr lang="en-US" sz="2000" b="1" dirty="0" smtClean="0">
                <a:latin typeface="Source Sans Pro"/>
                <a:cs typeface="Source Sans Pro"/>
              </a:rPr>
            </a:br>
            <a:r>
              <a:rPr lang="en-US" sz="2000" b="1" dirty="0" smtClean="0">
                <a:latin typeface="Source Sans Pro"/>
                <a:cs typeface="Source Sans Pro"/>
              </a:rPr>
              <a:t>ICANN was created to perform the IANA Functions and has done so pursuant to a no-cost contract with the Department of Commerce for over 15 years</a:t>
            </a:r>
            <a:endParaRPr lang="en-US" sz="2000" b="1" dirty="0">
              <a:latin typeface="Source Sans Pro"/>
              <a:cs typeface="Source Sans Pro"/>
            </a:endParaRPr>
          </a:p>
        </p:txBody>
      </p:sp>
      <p:sp>
        <p:nvSpPr>
          <p:cNvPr id="2" name="Title 1"/>
          <p:cNvSpPr>
            <a:spLocks noGrp="1"/>
          </p:cNvSpPr>
          <p:nvPr>
            <p:ph type="title"/>
          </p:nvPr>
        </p:nvSpPr>
        <p:spPr>
          <a:prstGeom prst="rect">
            <a:avLst/>
          </a:prstGeom>
        </p:spPr>
        <p:txBody>
          <a:bodyPr/>
          <a:lstStyle/>
          <a:p>
            <a:r>
              <a:rPr lang="en-US" b="1" dirty="0" smtClean="0"/>
              <a:t>What are the IANA Functions?</a:t>
            </a:r>
            <a:endParaRPr lang="en-US" b="1" dirty="0"/>
          </a:p>
        </p:txBody>
      </p:sp>
      <p:sp>
        <p:nvSpPr>
          <p:cNvPr id="20" name="Content Placeholder 2"/>
          <p:cNvSpPr txBox="1">
            <a:spLocks/>
          </p:cNvSpPr>
          <p:nvPr/>
        </p:nvSpPr>
        <p:spPr>
          <a:xfrm>
            <a:off x="317500" y="862128"/>
            <a:ext cx="8763000" cy="6530466"/>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624"/>
              </a:spcBef>
              <a:spcAft>
                <a:spcPts val="600"/>
              </a:spcAft>
              <a:buFont typeface="Arial"/>
              <a:buNone/>
            </a:pPr>
            <a:endParaRPr lang="en-US" sz="2200" dirty="0">
              <a:latin typeface="Source Sans Pro"/>
              <a:cs typeface="Source Sans Pro"/>
            </a:endParaRPr>
          </a:p>
        </p:txBody>
      </p:sp>
      <p:pic>
        <p:nvPicPr>
          <p:cNvPr id="6" name="Picture 5" descr="XPL-ICAN_1510_ICG_Report_Visual_Summary_07.pdf"/>
          <p:cNvPicPr>
            <a:picLocks noChangeAspect="1"/>
          </p:cNvPicPr>
          <p:nvPr/>
        </p:nvPicPr>
        <p:blipFill rotWithShape="1">
          <a:blip r:embed="rId3">
            <a:extLst>
              <a:ext uri="{28A0092B-C50C-407E-A947-70E740481C1C}">
                <a14:useLocalDpi xmlns:a14="http://schemas.microsoft.com/office/drawing/2010/main" val="0"/>
              </a:ext>
            </a:extLst>
          </a:blip>
          <a:srcRect l="5720" t="16340" r="4575" b="6971"/>
          <a:stretch/>
        </p:blipFill>
        <p:spPr>
          <a:xfrm>
            <a:off x="347380" y="1889934"/>
            <a:ext cx="5313118" cy="3406589"/>
          </a:xfrm>
          <a:prstGeom prst="rect">
            <a:avLst/>
          </a:prstGeom>
        </p:spPr>
      </p:pic>
      <p:sp>
        <p:nvSpPr>
          <p:cNvPr id="4" name="Rectangle 3"/>
          <p:cNvSpPr/>
          <p:nvPr/>
        </p:nvSpPr>
        <p:spPr>
          <a:xfrm>
            <a:off x="5794971" y="1411048"/>
            <a:ext cx="3154794" cy="4001096"/>
          </a:xfrm>
          <a:prstGeom prst="rect">
            <a:avLst/>
          </a:prstGeom>
        </p:spPr>
        <p:txBody>
          <a:bodyPr wrap="square">
            <a:spAutoFit/>
          </a:bodyPr>
          <a:lstStyle/>
          <a:p>
            <a:pPr>
              <a:spcBef>
                <a:spcPts val="0"/>
              </a:spcBef>
              <a:spcAft>
                <a:spcPts val="600"/>
              </a:spcAft>
            </a:pPr>
            <a:endParaRPr lang="en-US" dirty="0">
              <a:latin typeface="Source Sans Pro"/>
              <a:cs typeface="Source Sans Pro"/>
            </a:endParaRPr>
          </a:p>
          <a:p>
            <a:pPr>
              <a:spcBef>
                <a:spcPts val="0"/>
              </a:spcBef>
              <a:spcAft>
                <a:spcPts val="600"/>
              </a:spcAft>
            </a:pPr>
            <a:r>
              <a:rPr lang="en-US" b="1" dirty="0">
                <a:solidFill>
                  <a:srgbClr val="1768B1"/>
                </a:solidFill>
                <a:latin typeface="Source Sans Pro"/>
                <a:cs typeface="Source Sans Pro"/>
              </a:rPr>
              <a:t>These functions include: </a:t>
            </a:r>
          </a:p>
          <a:p>
            <a:pPr marL="342900" indent="-342900">
              <a:spcAft>
                <a:spcPts val="600"/>
              </a:spcAft>
              <a:buFont typeface="Wingdings" charset="2"/>
              <a:buChar char=""/>
            </a:pPr>
            <a:r>
              <a:rPr lang="en-US" dirty="0">
                <a:latin typeface="Source Sans Pro"/>
                <a:cs typeface="Source Sans Pro"/>
              </a:rPr>
              <a:t>The coordination of the assignment of technical Internet protocol parameters</a:t>
            </a:r>
          </a:p>
          <a:p>
            <a:pPr marL="342900" indent="-342900">
              <a:spcAft>
                <a:spcPts val="600"/>
              </a:spcAft>
              <a:buFont typeface="Wingdings" charset="2"/>
              <a:buChar char=""/>
            </a:pPr>
            <a:r>
              <a:rPr lang="en-US" dirty="0">
                <a:latin typeface="Source Sans Pro"/>
                <a:cs typeface="Source Sans Pro"/>
              </a:rPr>
              <a:t>The administration of certain responsibilities associated with Internet DNS Root zone management</a:t>
            </a:r>
          </a:p>
          <a:p>
            <a:pPr marL="342900" indent="-342900">
              <a:spcAft>
                <a:spcPts val="600"/>
              </a:spcAft>
              <a:buFont typeface="Wingdings" charset="2"/>
              <a:buChar char=""/>
            </a:pPr>
            <a:r>
              <a:rPr lang="en-US" dirty="0">
                <a:latin typeface="Source Sans Pro"/>
                <a:cs typeface="Source Sans Pro"/>
              </a:rPr>
              <a:t>The allocation of Internet IP addresses </a:t>
            </a:r>
          </a:p>
        </p:txBody>
      </p:sp>
    </p:spTree>
    <p:extLst>
      <p:ext uri="{BB962C8B-B14F-4D97-AF65-F5344CB8AC3E}">
        <p14:creationId xmlns:p14="http://schemas.microsoft.com/office/powerpoint/2010/main" val="99420753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692667" y="4038115"/>
            <a:ext cx="3574533" cy="1291948"/>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3" name="Rectangle 12"/>
          <p:cNvSpPr/>
          <p:nvPr/>
        </p:nvSpPr>
        <p:spPr>
          <a:xfrm>
            <a:off x="692667" y="2483397"/>
            <a:ext cx="3574533" cy="129194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6" name="Rectangle 15"/>
          <p:cNvSpPr/>
          <p:nvPr/>
        </p:nvSpPr>
        <p:spPr>
          <a:xfrm>
            <a:off x="692668" y="2483397"/>
            <a:ext cx="898346" cy="1291948"/>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692668" y="4038115"/>
            <a:ext cx="898346" cy="129194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692667" y="953651"/>
            <a:ext cx="3574533" cy="12919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692668" y="953651"/>
            <a:ext cx="898346" cy="1291948"/>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a:prstGeom prst="rect">
            <a:avLst/>
          </a:prstGeom>
          <a:solidFill>
            <a:srgbClr val="DB6033"/>
          </a:solidFill>
        </p:spPr>
        <p:txBody>
          <a:bodyPr/>
          <a:lstStyle/>
          <a:p>
            <a:r>
              <a:rPr lang="en-US" sz="3000" b="1" dirty="0" smtClean="0"/>
              <a:t>Linkage &amp; Coordination with CCWG-Accountability</a:t>
            </a:r>
            <a:endParaRPr lang="en-US" sz="3000" b="1" dirty="0"/>
          </a:p>
        </p:txBody>
      </p:sp>
      <p:sp>
        <p:nvSpPr>
          <p:cNvPr id="47" name="TextBox 46"/>
          <p:cNvSpPr txBox="1"/>
          <p:nvPr/>
        </p:nvSpPr>
        <p:spPr>
          <a:xfrm>
            <a:off x="909073" y="1199526"/>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1</a:t>
            </a:r>
            <a:endParaRPr lang="en-US" sz="4000" b="1" baseline="30000" dirty="0">
              <a:solidFill>
                <a:srgbClr val="FFFFFF"/>
              </a:solidFill>
              <a:latin typeface="Source Sans Pro"/>
              <a:cs typeface="Source Sans Pro"/>
            </a:endParaRPr>
          </a:p>
        </p:txBody>
      </p:sp>
      <p:sp>
        <p:nvSpPr>
          <p:cNvPr id="48" name="TextBox 47"/>
          <p:cNvSpPr txBox="1"/>
          <p:nvPr/>
        </p:nvSpPr>
        <p:spPr>
          <a:xfrm>
            <a:off x="1627798" y="1101337"/>
            <a:ext cx="2499984" cy="1015663"/>
          </a:xfrm>
          <a:prstGeom prst="rect">
            <a:avLst/>
          </a:prstGeom>
          <a:noFill/>
        </p:spPr>
        <p:txBody>
          <a:bodyPr wrap="square" rtlCol="0">
            <a:spAutoFit/>
          </a:bodyPr>
          <a:lstStyle/>
          <a:p>
            <a:r>
              <a:rPr lang="en-US" b="1" dirty="0" smtClean="0">
                <a:solidFill>
                  <a:srgbClr val="FFFFFF"/>
                </a:solidFill>
                <a:latin typeface="Source Sans Pro"/>
                <a:cs typeface="Source Sans Pro"/>
              </a:rPr>
              <a:t>ICANN Budget</a:t>
            </a:r>
          </a:p>
          <a:p>
            <a:r>
              <a:rPr lang="en-US" sz="1400" dirty="0" smtClean="0">
                <a:solidFill>
                  <a:srgbClr val="FFFFFF"/>
                </a:solidFill>
                <a:latin typeface="Source Sans Pro"/>
                <a:cs typeface="Source Sans Pro"/>
              </a:rPr>
              <a:t>Community rights regarding development and consideration</a:t>
            </a:r>
            <a:endParaRPr lang="en-US" sz="1400" dirty="0">
              <a:solidFill>
                <a:srgbClr val="FFFFFF"/>
              </a:solidFill>
              <a:latin typeface="Source Sans Pro"/>
              <a:cs typeface="Source Sans Pro"/>
            </a:endParaRPr>
          </a:p>
        </p:txBody>
      </p:sp>
      <p:sp>
        <p:nvSpPr>
          <p:cNvPr id="49" name="TextBox 48"/>
          <p:cNvSpPr txBox="1"/>
          <p:nvPr/>
        </p:nvSpPr>
        <p:spPr>
          <a:xfrm>
            <a:off x="909073" y="2729095"/>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2</a:t>
            </a:r>
            <a:endParaRPr lang="en-US" sz="4000" b="1" baseline="30000" dirty="0">
              <a:solidFill>
                <a:srgbClr val="FFFFFF"/>
              </a:solidFill>
              <a:latin typeface="Source Sans Pro"/>
              <a:cs typeface="Source Sans Pro"/>
            </a:endParaRPr>
          </a:p>
        </p:txBody>
      </p:sp>
      <p:sp>
        <p:nvSpPr>
          <p:cNvPr id="51" name="TextBox 50"/>
          <p:cNvSpPr txBox="1"/>
          <p:nvPr/>
        </p:nvSpPr>
        <p:spPr>
          <a:xfrm>
            <a:off x="909073" y="4316725"/>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3</a:t>
            </a:r>
            <a:endParaRPr lang="en-US" sz="4000" b="1" baseline="30000" dirty="0">
              <a:solidFill>
                <a:srgbClr val="FFFFFF"/>
              </a:solidFill>
              <a:latin typeface="Source Sans Pro"/>
              <a:cs typeface="Source Sans Pro"/>
            </a:endParaRPr>
          </a:p>
        </p:txBody>
      </p:sp>
      <p:sp>
        <p:nvSpPr>
          <p:cNvPr id="18" name="Rectangle 17"/>
          <p:cNvSpPr/>
          <p:nvPr/>
        </p:nvSpPr>
        <p:spPr>
          <a:xfrm>
            <a:off x="4591638" y="4038115"/>
            <a:ext cx="3597321" cy="1291948"/>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9" name="Rectangle 18"/>
          <p:cNvSpPr/>
          <p:nvPr/>
        </p:nvSpPr>
        <p:spPr>
          <a:xfrm>
            <a:off x="4591638" y="2483397"/>
            <a:ext cx="3597321" cy="129194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0" name="Rectangle 19"/>
          <p:cNvSpPr/>
          <p:nvPr/>
        </p:nvSpPr>
        <p:spPr>
          <a:xfrm>
            <a:off x="4591639" y="2483397"/>
            <a:ext cx="898346" cy="1291948"/>
          </a:xfrm>
          <a:prstGeom prst="rect">
            <a:avLst/>
          </a:prstGeom>
          <a:solidFill>
            <a:srgbClr val="092F4B"/>
          </a:solidFill>
          <a:ln>
            <a:solidFill>
              <a:srgbClr val="092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4591639" y="4038115"/>
            <a:ext cx="898346" cy="1291948"/>
          </a:xfrm>
          <a:prstGeom prst="rect">
            <a:avLst/>
          </a:prstGeom>
          <a:solidFill>
            <a:srgbClr val="14528A"/>
          </a:solidFill>
          <a:ln>
            <a:solidFill>
              <a:srgbClr val="1452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4591638" y="953651"/>
            <a:ext cx="3597321" cy="1291948"/>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23" name="Rectangle 22"/>
          <p:cNvSpPr/>
          <p:nvPr/>
        </p:nvSpPr>
        <p:spPr>
          <a:xfrm>
            <a:off x="4591639" y="953651"/>
            <a:ext cx="898346" cy="1291948"/>
          </a:xfrm>
          <a:prstGeom prst="rect">
            <a:avLst/>
          </a:prstGeom>
          <a:solidFill>
            <a:srgbClr val="9F44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4818204" y="1199526"/>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4</a:t>
            </a:r>
            <a:endParaRPr lang="en-US" sz="4000" b="1" baseline="30000" dirty="0">
              <a:solidFill>
                <a:srgbClr val="FFFFFF"/>
              </a:solidFill>
              <a:latin typeface="Source Sans Pro"/>
              <a:cs typeface="Source Sans Pro"/>
            </a:endParaRPr>
          </a:p>
        </p:txBody>
      </p:sp>
      <p:sp>
        <p:nvSpPr>
          <p:cNvPr id="26" name="TextBox 25"/>
          <p:cNvSpPr txBox="1"/>
          <p:nvPr/>
        </p:nvSpPr>
        <p:spPr>
          <a:xfrm>
            <a:off x="4818204" y="2729095"/>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5</a:t>
            </a:r>
            <a:endParaRPr lang="en-US" sz="4000" b="1" baseline="30000" dirty="0">
              <a:solidFill>
                <a:srgbClr val="FFFFFF"/>
              </a:solidFill>
              <a:latin typeface="Source Sans Pro"/>
              <a:cs typeface="Source Sans Pro"/>
            </a:endParaRPr>
          </a:p>
        </p:txBody>
      </p:sp>
      <p:sp>
        <p:nvSpPr>
          <p:cNvPr id="28" name="TextBox 27"/>
          <p:cNvSpPr txBox="1"/>
          <p:nvPr/>
        </p:nvSpPr>
        <p:spPr>
          <a:xfrm>
            <a:off x="4818204" y="4316725"/>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6</a:t>
            </a:r>
            <a:endParaRPr lang="en-US" sz="4000" b="1" baseline="30000" dirty="0">
              <a:solidFill>
                <a:srgbClr val="FFFFFF"/>
              </a:solidFill>
              <a:latin typeface="Source Sans Pro"/>
              <a:cs typeface="Source Sans Pro"/>
            </a:endParaRPr>
          </a:p>
        </p:txBody>
      </p:sp>
      <p:sp>
        <p:nvSpPr>
          <p:cNvPr id="30" name="TextBox 29"/>
          <p:cNvSpPr txBox="1"/>
          <p:nvPr/>
        </p:nvSpPr>
        <p:spPr>
          <a:xfrm>
            <a:off x="1597318" y="2611420"/>
            <a:ext cx="2581264" cy="1015663"/>
          </a:xfrm>
          <a:prstGeom prst="rect">
            <a:avLst/>
          </a:prstGeom>
          <a:noFill/>
        </p:spPr>
        <p:txBody>
          <a:bodyPr wrap="square" rtlCol="0">
            <a:spAutoFit/>
          </a:bodyPr>
          <a:lstStyle/>
          <a:p>
            <a:r>
              <a:rPr lang="en-US" b="1" dirty="0" smtClean="0">
                <a:solidFill>
                  <a:srgbClr val="FFFFFF"/>
                </a:solidFill>
                <a:latin typeface="Source Sans Pro"/>
                <a:cs typeface="Source Sans Pro"/>
              </a:rPr>
              <a:t>ICANN Board</a:t>
            </a:r>
          </a:p>
          <a:p>
            <a:r>
              <a:rPr lang="en-US" sz="1400" dirty="0" smtClean="0">
                <a:solidFill>
                  <a:srgbClr val="FFFFFF"/>
                </a:solidFill>
                <a:latin typeface="Source Sans Pro"/>
                <a:cs typeface="Source Sans Pro"/>
              </a:rPr>
              <a:t>Community rights, specifically to appoint/remove members, recall entire Board</a:t>
            </a:r>
            <a:endParaRPr lang="en-US" sz="1400" dirty="0">
              <a:solidFill>
                <a:srgbClr val="FFFFFF"/>
              </a:solidFill>
              <a:latin typeface="Source Sans Pro"/>
              <a:cs typeface="Source Sans Pro"/>
            </a:endParaRPr>
          </a:p>
        </p:txBody>
      </p:sp>
      <p:sp>
        <p:nvSpPr>
          <p:cNvPr id="31" name="TextBox 30"/>
          <p:cNvSpPr txBox="1"/>
          <p:nvPr/>
        </p:nvSpPr>
        <p:spPr>
          <a:xfrm>
            <a:off x="1597318" y="4371779"/>
            <a:ext cx="2581264" cy="584776"/>
          </a:xfrm>
          <a:prstGeom prst="rect">
            <a:avLst/>
          </a:prstGeom>
          <a:noFill/>
        </p:spPr>
        <p:txBody>
          <a:bodyPr wrap="square" rtlCol="0">
            <a:spAutoFit/>
          </a:bodyPr>
          <a:lstStyle/>
          <a:p>
            <a:r>
              <a:rPr lang="en-US" b="1" dirty="0" smtClean="0">
                <a:solidFill>
                  <a:srgbClr val="FFFFFF"/>
                </a:solidFill>
                <a:latin typeface="Source Sans Pro"/>
                <a:cs typeface="Source Sans Pro"/>
              </a:rPr>
              <a:t>IANA Function Review</a:t>
            </a:r>
          </a:p>
          <a:p>
            <a:r>
              <a:rPr lang="en-US" sz="1400" dirty="0" smtClean="0">
                <a:solidFill>
                  <a:srgbClr val="FFFFFF"/>
                </a:solidFill>
                <a:latin typeface="Source Sans Pro"/>
                <a:cs typeface="Source Sans Pro"/>
              </a:rPr>
              <a:t>Incorporated into the bylaws</a:t>
            </a:r>
            <a:endParaRPr lang="en-US" sz="1400" dirty="0">
              <a:solidFill>
                <a:srgbClr val="FFFFFF"/>
              </a:solidFill>
              <a:latin typeface="Source Sans Pro"/>
              <a:cs typeface="Source Sans Pro"/>
            </a:endParaRPr>
          </a:p>
        </p:txBody>
      </p:sp>
      <p:sp>
        <p:nvSpPr>
          <p:cNvPr id="32" name="TextBox 31"/>
          <p:cNvSpPr txBox="1"/>
          <p:nvPr/>
        </p:nvSpPr>
        <p:spPr>
          <a:xfrm>
            <a:off x="5489985" y="1155803"/>
            <a:ext cx="2499984" cy="861774"/>
          </a:xfrm>
          <a:prstGeom prst="rect">
            <a:avLst/>
          </a:prstGeom>
          <a:noFill/>
        </p:spPr>
        <p:txBody>
          <a:bodyPr wrap="square" rtlCol="0">
            <a:spAutoFit/>
          </a:bodyPr>
          <a:lstStyle/>
          <a:p>
            <a:r>
              <a:rPr lang="en-US" b="1" dirty="0" smtClean="0">
                <a:solidFill>
                  <a:srgbClr val="FFFFFF"/>
                </a:solidFill>
                <a:latin typeface="Source Sans Pro"/>
                <a:cs typeface="Source Sans Pro"/>
              </a:rPr>
              <a:t>Customer Standing Committee (CSC)</a:t>
            </a:r>
          </a:p>
          <a:p>
            <a:r>
              <a:rPr lang="en-US" sz="1400" dirty="0" smtClean="0">
                <a:solidFill>
                  <a:srgbClr val="FFFFFF"/>
                </a:solidFill>
                <a:latin typeface="Source Sans Pro"/>
                <a:cs typeface="Source Sans Pro"/>
              </a:rPr>
              <a:t>Incorporated into the bylaws</a:t>
            </a:r>
            <a:endParaRPr lang="en-US" sz="1200" dirty="0">
              <a:solidFill>
                <a:srgbClr val="FFFFFF"/>
              </a:solidFill>
              <a:latin typeface="Source Sans Pro"/>
              <a:cs typeface="Source Sans Pro"/>
            </a:endParaRPr>
          </a:p>
        </p:txBody>
      </p:sp>
      <p:sp>
        <p:nvSpPr>
          <p:cNvPr id="33" name="TextBox 32"/>
          <p:cNvSpPr txBox="1"/>
          <p:nvPr/>
        </p:nvSpPr>
        <p:spPr>
          <a:xfrm>
            <a:off x="5510304" y="2517844"/>
            <a:ext cx="2678655" cy="1231106"/>
          </a:xfrm>
          <a:prstGeom prst="rect">
            <a:avLst/>
          </a:prstGeom>
          <a:noFill/>
        </p:spPr>
        <p:txBody>
          <a:bodyPr wrap="square" rtlCol="0">
            <a:spAutoFit/>
          </a:bodyPr>
          <a:lstStyle/>
          <a:p>
            <a:r>
              <a:rPr lang="en-US" b="1" dirty="0" smtClean="0">
                <a:solidFill>
                  <a:srgbClr val="FFFFFF"/>
                </a:solidFill>
                <a:latin typeface="Source Sans Pro"/>
                <a:cs typeface="Source Sans Pro"/>
              </a:rPr>
              <a:t>Appeals Mechanism</a:t>
            </a:r>
          </a:p>
          <a:p>
            <a:r>
              <a:rPr lang="en-US" sz="1400" dirty="0" smtClean="0">
                <a:solidFill>
                  <a:srgbClr val="FFFFFF"/>
                </a:solidFill>
                <a:latin typeface="Source Sans Pro"/>
                <a:cs typeface="Source Sans Pro"/>
              </a:rPr>
              <a:t>Independent Review Panel should be made applicable to IANA Functions and accessible by TLD managers</a:t>
            </a:r>
            <a:endParaRPr lang="en-US" sz="1200" dirty="0">
              <a:solidFill>
                <a:srgbClr val="FFFFFF"/>
              </a:solidFill>
              <a:latin typeface="Source Sans Pro"/>
              <a:cs typeface="Source Sans Pro"/>
            </a:endParaRPr>
          </a:p>
        </p:txBody>
      </p:sp>
      <p:sp>
        <p:nvSpPr>
          <p:cNvPr id="34" name="TextBox 33"/>
          <p:cNvSpPr txBox="1"/>
          <p:nvPr/>
        </p:nvSpPr>
        <p:spPr>
          <a:xfrm>
            <a:off x="5510304" y="4176060"/>
            <a:ext cx="2678655" cy="1015663"/>
          </a:xfrm>
          <a:prstGeom prst="rect">
            <a:avLst/>
          </a:prstGeom>
          <a:noFill/>
        </p:spPr>
        <p:txBody>
          <a:bodyPr wrap="square" rtlCol="0">
            <a:spAutoFit/>
          </a:bodyPr>
          <a:lstStyle/>
          <a:p>
            <a:r>
              <a:rPr lang="en-US" b="1" dirty="0" smtClean="0">
                <a:solidFill>
                  <a:srgbClr val="FFFFFF"/>
                </a:solidFill>
                <a:latin typeface="Source Sans Pro"/>
                <a:cs typeface="Source Sans Pro"/>
              </a:rPr>
              <a:t>Fundamental bylaws</a:t>
            </a:r>
          </a:p>
          <a:p>
            <a:r>
              <a:rPr lang="en-US" sz="1400" dirty="0" smtClean="0">
                <a:solidFill>
                  <a:srgbClr val="FFFFFF"/>
                </a:solidFill>
                <a:latin typeface="Source Sans Pro"/>
                <a:cs typeface="Source Sans Pro"/>
              </a:rPr>
              <a:t>All foregoing mechanisms are to be provided for in the bylaws as “fundamental bylaws”</a:t>
            </a:r>
            <a:endParaRPr lang="en-US" sz="1200" dirty="0">
              <a:solidFill>
                <a:srgbClr val="FFFFFF"/>
              </a:solidFill>
              <a:latin typeface="Source Sans Pro"/>
              <a:cs typeface="Source Sans Pro"/>
            </a:endParaRPr>
          </a:p>
        </p:txBody>
      </p:sp>
      <p:sp>
        <p:nvSpPr>
          <p:cNvPr id="35" name="TextBox 34"/>
          <p:cNvSpPr txBox="1"/>
          <p:nvPr/>
        </p:nvSpPr>
        <p:spPr>
          <a:xfrm>
            <a:off x="215446" y="5474470"/>
            <a:ext cx="8813344" cy="707886"/>
          </a:xfrm>
          <a:prstGeom prst="rect">
            <a:avLst/>
          </a:prstGeom>
          <a:noFill/>
        </p:spPr>
        <p:txBody>
          <a:bodyPr wrap="square" rtlCol="0">
            <a:spAutoFit/>
          </a:bodyPr>
          <a:lstStyle/>
          <a:p>
            <a:r>
              <a:rPr lang="en-US" sz="2000" b="1" dirty="0" smtClean="0">
                <a:solidFill>
                  <a:srgbClr val="DB6033"/>
                </a:solidFill>
                <a:latin typeface="Source Sans Pro"/>
                <a:cs typeface="Source Sans Pro"/>
              </a:rPr>
              <a:t>The CWG-Stewardship’s proposal is expressly conditioned upon the outcomes of the CCWG-Accountability.</a:t>
            </a:r>
            <a:endParaRPr lang="en-US" sz="1400" dirty="0" smtClean="0">
              <a:solidFill>
                <a:srgbClr val="DB6033"/>
              </a:solidFill>
              <a:latin typeface="Source Sans Pro"/>
              <a:cs typeface="Source Sans Pro"/>
            </a:endParaRPr>
          </a:p>
        </p:txBody>
      </p:sp>
    </p:spTree>
    <p:extLst>
      <p:ext uri="{BB962C8B-B14F-4D97-AF65-F5344CB8AC3E}">
        <p14:creationId xmlns:p14="http://schemas.microsoft.com/office/powerpoint/2010/main" val="360316722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408355" y="892639"/>
            <a:ext cx="8352510" cy="5093702"/>
          </a:xfrm>
          <a:prstGeom prst="rect">
            <a:avLst/>
          </a:prstGeom>
        </p:spPr>
        <p:txBody>
          <a:bodyPr wrap="square">
            <a:spAutoFit/>
          </a:bodyPr>
          <a:lstStyle/>
          <a:p>
            <a:pPr>
              <a:spcAft>
                <a:spcPts val="600"/>
              </a:spcAft>
            </a:pPr>
            <a:r>
              <a:rPr lang="en-US" dirty="0" smtClean="0">
                <a:latin typeface="Source Sans Pro"/>
                <a:cs typeface="Source Sans Pro"/>
              </a:rPr>
              <a:t>The five Regional Internet address Registries (RIRs) engaged in community consultations in their respective regions from September to November 2014</a:t>
            </a:r>
          </a:p>
          <a:p>
            <a:pPr>
              <a:spcAft>
                <a:spcPts val="600"/>
              </a:spcAft>
            </a:pPr>
            <a:endParaRPr lang="en-US" sz="1400" dirty="0" smtClean="0">
              <a:latin typeface="Source Sans Pro"/>
              <a:cs typeface="Source Sans Pro"/>
            </a:endParaRPr>
          </a:p>
          <a:p>
            <a:pPr>
              <a:spcAft>
                <a:spcPts val="600"/>
              </a:spcAft>
            </a:pPr>
            <a:endParaRPr lang="en-US" sz="1600" dirty="0" smtClean="0"/>
          </a:p>
          <a:p>
            <a:pPr>
              <a:spcAft>
                <a:spcPts val="600"/>
              </a:spcAft>
            </a:pPr>
            <a:endParaRPr lang="en-US" sz="1600" dirty="0" smtClean="0"/>
          </a:p>
          <a:p>
            <a:pPr>
              <a:spcAft>
                <a:spcPts val="600"/>
              </a:spcAft>
            </a:pPr>
            <a:endParaRPr lang="en-US" sz="1600" dirty="0" smtClean="0"/>
          </a:p>
          <a:p>
            <a:pPr>
              <a:spcAft>
                <a:spcPts val="600"/>
              </a:spcAft>
            </a:pPr>
            <a:endParaRPr lang="en-US" sz="1600" dirty="0"/>
          </a:p>
          <a:p>
            <a:pPr>
              <a:spcAft>
                <a:spcPts val="600"/>
              </a:spcAft>
            </a:pPr>
            <a:endParaRPr lang="en-US" sz="1600" dirty="0" smtClean="0"/>
          </a:p>
          <a:p>
            <a:pPr>
              <a:spcAft>
                <a:spcPts val="600"/>
              </a:spcAft>
            </a:pPr>
            <a:endParaRPr lang="en-US" sz="1600" dirty="0" smtClean="0"/>
          </a:p>
          <a:p>
            <a:pPr>
              <a:spcAft>
                <a:spcPts val="600"/>
              </a:spcAft>
            </a:pPr>
            <a:endParaRPr lang="en-US" sz="2000" dirty="0" smtClean="0"/>
          </a:p>
          <a:p>
            <a:pPr>
              <a:spcAft>
                <a:spcPts val="600"/>
              </a:spcAft>
            </a:pPr>
            <a:r>
              <a:rPr lang="en-US" sz="2000" dirty="0" smtClean="0"/>
              <a:t>The </a:t>
            </a:r>
            <a:r>
              <a:rPr lang="en-US" sz="2000" b="1" dirty="0" smtClean="0"/>
              <a:t>Consolidated RIR IANA Stewardship Proposal Team (CRISP Team) </a:t>
            </a:r>
            <a:r>
              <a:rPr lang="en-US" sz="2000" dirty="0" smtClean="0"/>
              <a:t>was developed to coordinate the production of a response to the RFP based these consultations</a:t>
            </a:r>
          </a:p>
          <a:p>
            <a:pPr marL="800100" lvl="1" indent="-342900">
              <a:spcAft>
                <a:spcPts val="600"/>
              </a:spcAft>
              <a:buFont typeface="Wingdings" charset="2"/>
              <a:buChar char=""/>
            </a:pPr>
            <a:r>
              <a:rPr lang="en-US" sz="2000" dirty="0" smtClean="0"/>
              <a:t>15 members, 3 from each RIR community</a:t>
            </a:r>
          </a:p>
          <a:p>
            <a:pPr>
              <a:spcAft>
                <a:spcPts val="600"/>
              </a:spcAft>
            </a:pPr>
            <a:endParaRPr lang="en-US" sz="2000" dirty="0">
              <a:latin typeface="Source Sans Pro"/>
              <a:cs typeface="Source Sans Pro"/>
            </a:endParaRPr>
          </a:p>
        </p:txBody>
      </p:sp>
      <p:sp>
        <p:nvSpPr>
          <p:cNvPr id="2" name="Title 1"/>
          <p:cNvSpPr>
            <a:spLocks noGrp="1"/>
          </p:cNvSpPr>
          <p:nvPr>
            <p:ph type="title"/>
          </p:nvPr>
        </p:nvSpPr>
        <p:spPr>
          <a:ln>
            <a:noFill/>
          </a:ln>
        </p:spPr>
        <p:style>
          <a:lnRef idx="2">
            <a:schemeClr val="accent3">
              <a:shade val="50000"/>
            </a:schemeClr>
          </a:lnRef>
          <a:fillRef idx="1">
            <a:schemeClr val="accent3"/>
          </a:fillRef>
          <a:effectRef idx="0">
            <a:schemeClr val="accent3"/>
          </a:effectRef>
          <a:fontRef idx="minor">
            <a:schemeClr val="lt1"/>
          </a:fontRef>
        </p:style>
        <p:txBody>
          <a:bodyPr/>
          <a:lstStyle/>
          <a:p>
            <a:r>
              <a:rPr lang="en-US" b="1" dirty="0" smtClean="0"/>
              <a:t>Numbering Resources Community</a:t>
            </a:r>
            <a:endParaRPr lang="en-US" b="1" dirty="0"/>
          </a:p>
        </p:txBody>
      </p:sp>
      <p:pic>
        <p:nvPicPr>
          <p:cNvPr id="6" name="Picture 5" descr="RIR_Map.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94770" y="1498962"/>
            <a:ext cx="3248353" cy="2719393"/>
          </a:xfrm>
          <a:prstGeom prst="rect">
            <a:avLst/>
          </a:prstGeom>
        </p:spPr>
      </p:pic>
      <p:sp>
        <p:nvSpPr>
          <p:cNvPr id="1147" name="TextBox 1146"/>
          <p:cNvSpPr txBox="1"/>
          <p:nvPr/>
        </p:nvSpPr>
        <p:spPr>
          <a:xfrm>
            <a:off x="1238932" y="5646744"/>
            <a:ext cx="8733168" cy="461665"/>
          </a:xfrm>
          <a:prstGeom prst="rect">
            <a:avLst/>
          </a:prstGeom>
          <a:noFill/>
        </p:spPr>
        <p:txBody>
          <a:bodyPr wrap="square" rtlCol="0">
            <a:spAutoFit/>
          </a:bodyPr>
          <a:lstStyle/>
          <a:p>
            <a:r>
              <a:rPr lang="en-US" sz="2400" b="1" dirty="0" smtClean="0">
                <a:solidFill>
                  <a:schemeClr val="accent3"/>
                </a:solidFill>
              </a:rPr>
              <a:t>Submitted its response to the ICG RFP on 15 January 2015</a:t>
            </a:r>
          </a:p>
        </p:txBody>
      </p:sp>
      <p:pic>
        <p:nvPicPr>
          <p:cNvPr id="1149" name="Picture 1148" descr="0273-checkmark.eps"/>
          <p:cNvPicPr>
            <a:picLocks noChangeAspect="1"/>
          </p:cNvPicPr>
          <p:nvPr/>
        </p:nvPicPr>
        <p:blipFill>
          <a:blip r:embed="rId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78532" y="5646744"/>
            <a:ext cx="660400" cy="508000"/>
          </a:xfrm>
          <a:prstGeom prst="rect">
            <a:avLst/>
          </a:prstGeom>
        </p:spPr>
      </p:pic>
    </p:spTree>
    <p:extLst>
      <p:ext uri="{BB962C8B-B14F-4D97-AF65-F5344CB8AC3E}">
        <p14:creationId xmlns:p14="http://schemas.microsoft.com/office/powerpoint/2010/main" val="25460455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solidFill>
            <a:schemeClr val="accent3"/>
          </a:solidFill>
        </p:spPr>
        <p:txBody>
          <a:bodyPr/>
          <a:lstStyle/>
          <a:p>
            <a:r>
              <a:rPr lang="en-US" b="1" dirty="0" smtClean="0"/>
              <a:t>Proposal Overview</a:t>
            </a:r>
            <a:endParaRPr lang="en-US" b="1" dirty="0"/>
          </a:p>
        </p:txBody>
      </p:sp>
      <p:pic>
        <p:nvPicPr>
          <p:cNvPr id="5" name="Picture 4" descr="XPL-ICAN_1510_ICG_Report_Visual_Summary_02d.pdf"/>
          <p:cNvPicPr>
            <a:picLocks noChangeAspect="1"/>
          </p:cNvPicPr>
          <p:nvPr/>
        </p:nvPicPr>
        <p:blipFill rotWithShape="1">
          <a:blip r:embed="rId2">
            <a:extLst>
              <a:ext uri="{28A0092B-C50C-407E-A947-70E740481C1C}">
                <a14:useLocalDpi xmlns:a14="http://schemas.microsoft.com/office/drawing/2010/main" val="0"/>
              </a:ext>
            </a:extLst>
          </a:blip>
          <a:srcRect t="17284" b="6878"/>
          <a:stretch/>
        </p:blipFill>
        <p:spPr>
          <a:xfrm>
            <a:off x="0" y="907148"/>
            <a:ext cx="9144000" cy="5200954"/>
          </a:xfrm>
          <a:prstGeom prst="rect">
            <a:avLst/>
          </a:prstGeom>
        </p:spPr>
      </p:pic>
    </p:spTree>
    <p:extLst>
      <p:ext uri="{BB962C8B-B14F-4D97-AF65-F5344CB8AC3E}">
        <p14:creationId xmlns:p14="http://schemas.microsoft.com/office/powerpoint/2010/main" val="10096046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solidFill>
          <a:ln>
            <a:noFill/>
          </a:ln>
        </p:spPr>
        <p:style>
          <a:lnRef idx="2">
            <a:schemeClr val="accent5">
              <a:shade val="50000"/>
            </a:schemeClr>
          </a:lnRef>
          <a:fillRef idx="1">
            <a:schemeClr val="accent5"/>
          </a:fillRef>
          <a:effectRef idx="0">
            <a:schemeClr val="accent5"/>
          </a:effectRef>
          <a:fontRef idx="minor">
            <a:schemeClr val="lt1"/>
          </a:fontRef>
        </p:style>
        <p:txBody>
          <a:bodyPr/>
          <a:lstStyle/>
          <a:p>
            <a:r>
              <a:rPr lang="en-US" b="1" dirty="0" smtClean="0"/>
              <a:t>Protocol Parameters Community</a:t>
            </a:r>
            <a:endParaRPr lang="en-US" b="1" dirty="0"/>
          </a:p>
        </p:txBody>
      </p:sp>
      <p:sp>
        <p:nvSpPr>
          <p:cNvPr id="3" name="TextBox 2"/>
          <p:cNvSpPr txBox="1"/>
          <p:nvPr/>
        </p:nvSpPr>
        <p:spPr>
          <a:xfrm>
            <a:off x="375920" y="964286"/>
            <a:ext cx="8107680" cy="1323439"/>
          </a:xfrm>
          <a:prstGeom prst="rect">
            <a:avLst/>
          </a:prstGeom>
          <a:noFill/>
        </p:spPr>
        <p:txBody>
          <a:bodyPr wrap="square" rtlCol="0">
            <a:spAutoFit/>
          </a:bodyPr>
          <a:lstStyle/>
          <a:p>
            <a:r>
              <a:rPr lang="en-US" sz="2000" dirty="0" smtClean="0"/>
              <a:t>Established an </a:t>
            </a:r>
            <a:r>
              <a:rPr lang="en-US" sz="2000" b="1" dirty="0" smtClean="0"/>
              <a:t>IANAPLAN Working Group </a:t>
            </a:r>
            <a:r>
              <a:rPr lang="en-US" sz="2000" dirty="0" smtClean="0"/>
              <a:t>to develop its response to the RFP</a:t>
            </a:r>
          </a:p>
          <a:p>
            <a:pPr marL="800100" lvl="1" indent="-342900">
              <a:buFont typeface="Wingdings" charset="2"/>
              <a:buChar char=""/>
            </a:pPr>
            <a:r>
              <a:rPr lang="en-US" sz="2000" dirty="0" smtClean="0"/>
              <a:t>Adopted an Internet Draft as a basis for developing a response</a:t>
            </a:r>
          </a:p>
          <a:p>
            <a:pPr marL="800100" lvl="1" indent="-342900">
              <a:buFont typeface="Wingdings" charset="2"/>
              <a:buChar char=""/>
            </a:pPr>
            <a:r>
              <a:rPr lang="en-US" sz="2000" dirty="0" smtClean="0"/>
              <a:t>Underwent IETF last call, and IESG approval</a:t>
            </a:r>
          </a:p>
          <a:p>
            <a:pPr marL="800100" lvl="1" indent="-342900">
              <a:buFont typeface="Wingdings" charset="2"/>
              <a:buChar char=""/>
            </a:pPr>
            <a:r>
              <a:rPr lang="en-US" sz="2000" dirty="0"/>
              <a:t>A total of </a:t>
            </a:r>
            <a:r>
              <a:rPr lang="en-US" sz="2000" b="1" dirty="0"/>
              <a:t>10</a:t>
            </a:r>
            <a:r>
              <a:rPr lang="en-US" sz="2000" dirty="0"/>
              <a:t> drafts were </a:t>
            </a:r>
            <a:r>
              <a:rPr lang="en-US" sz="2000" dirty="0" smtClean="0"/>
              <a:t>produced over 9 months</a:t>
            </a:r>
          </a:p>
        </p:txBody>
      </p:sp>
      <p:sp>
        <p:nvSpPr>
          <p:cNvPr id="4" name="TextBox 3"/>
          <p:cNvSpPr txBox="1"/>
          <p:nvPr/>
        </p:nvSpPr>
        <p:spPr>
          <a:xfrm>
            <a:off x="1036320" y="2624144"/>
            <a:ext cx="8733168" cy="461665"/>
          </a:xfrm>
          <a:prstGeom prst="rect">
            <a:avLst/>
          </a:prstGeom>
          <a:noFill/>
        </p:spPr>
        <p:txBody>
          <a:bodyPr wrap="square" rtlCol="0">
            <a:spAutoFit/>
          </a:bodyPr>
          <a:lstStyle/>
          <a:p>
            <a:r>
              <a:rPr lang="en-US" sz="2400" b="1" dirty="0" smtClean="0">
                <a:solidFill>
                  <a:schemeClr val="accent6"/>
                </a:solidFill>
              </a:rPr>
              <a:t>Submitted its response to the ICG RFP on </a:t>
            </a:r>
            <a:r>
              <a:rPr lang="en-US" sz="2400" b="1" dirty="0">
                <a:solidFill>
                  <a:schemeClr val="accent6"/>
                </a:solidFill>
              </a:rPr>
              <a:t>6</a:t>
            </a:r>
            <a:r>
              <a:rPr lang="en-US" sz="2400" b="1" dirty="0" smtClean="0">
                <a:solidFill>
                  <a:schemeClr val="accent6"/>
                </a:solidFill>
              </a:rPr>
              <a:t> January 2015</a:t>
            </a:r>
          </a:p>
        </p:txBody>
      </p:sp>
      <p:pic>
        <p:nvPicPr>
          <p:cNvPr id="6" name="Picture 5" descr="0273-checkmark.eps"/>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75920" y="2595002"/>
            <a:ext cx="660400" cy="508000"/>
          </a:xfrm>
          <a:prstGeom prst="rect">
            <a:avLst/>
          </a:prstGeom>
        </p:spPr>
      </p:pic>
    </p:spTree>
    <p:extLst>
      <p:ext uri="{BB962C8B-B14F-4D97-AF65-F5344CB8AC3E}">
        <p14:creationId xmlns:p14="http://schemas.microsoft.com/office/powerpoint/2010/main" val="415260637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XPL-ICAN_1510_ICG_Report_Visual_Summary_02d.pdf"/>
          <p:cNvPicPr>
            <a:picLocks noChangeAspect="1"/>
          </p:cNvPicPr>
          <p:nvPr/>
        </p:nvPicPr>
        <p:blipFill rotWithShape="1">
          <a:blip r:embed="rId2">
            <a:extLst>
              <a:ext uri="{28A0092B-C50C-407E-A947-70E740481C1C}">
                <a14:useLocalDpi xmlns:a14="http://schemas.microsoft.com/office/drawing/2010/main" val="0"/>
              </a:ext>
            </a:extLst>
          </a:blip>
          <a:srcRect t="16579"/>
          <a:stretch/>
        </p:blipFill>
        <p:spPr>
          <a:xfrm>
            <a:off x="0" y="870857"/>
            <a:ext cx="9144000" cy="5721048"/>
          </a:xfrm>
          <a:prstGeom prst="rect">
            <a:avLst/>
          </a:prstGeom>
        </p:spPr>
      </p:pic>
      <p:sp>
        <p:nvSpPr>
          <p:cNvPr id="3" name="Title 2"/>
          <p:cNvSpPr>
            <a:spLocks noGrp="1"/>
          </p:cNvSpPr>
          <p:nvPr>
            <p:ph type="title"/>
          </p:nvPr>
        </p:nvSpPr>
        <p:spPr>
          <a:solidFill>
            <a:schemeClr val="accent1"/>
          </a:solidFill>
        </p:spPr>
        <p:txBody>
          <a:bodyPr/>
          <a:lstStyle/>
          <a:p>
            <a:r>
              <a:rPr lang="en-US" b="1" dirty="0" smtClean="0"/>
              <a:t>Proposal Overview</a:t>
            </a:r>
            <a:endParaRPr lang="en-US" b="1" dirty="0"/>
          </a:p>
        </p:txBody>
      </p:sp>
    </p:spTree>
    <p:extLst>
      <p:ext uri="{BB962C8B-B14F-4D97-AF65-F5344CB8AC3E}">
        <p14:creationId xmlns:p14="http://schemas.microsoft.com/office/powerpoint/2010/main" val="15588880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XPL-ICAN_1510_ICG_Report_Visual_Summary_02d.pdf"/>
          <p:cNvPicPr>
            <a:picLocks noChangeAspect="1"/>
          </p:cNvPicPr>
          <p:nvPr/>
        </p:nvPicPr>
        <p:blipFill rotWithShape="1">
          <a:blip r:embed="rId2">
            <a:extLst>
              <a:ext uri="{28A0092B-C50C-407E-A947-70E740481C1C}">
                <a14:useLocalDpi xmlns:a14="http://schemas.microsoft.com/office/drawing/2010/main" val="0"/>
              </a:ext>
            </a:extLst>
          </a:blip>
          <a:srcRect t="16225"/>
          <a:stretch/>
        </p:blipFill>
        <p:spPr>
          <a:xfrm>
            <a:off x="0" y="858762"/>
            <a:ext cx="9144000" cy="5745238"/>
          </a:xfrm>
          <a:prstGeom prst="rect">
            <a:avLst/>
          </a:prstGeom>
        </p:spPr>
      </p:pic>
      <p:sp>
        <p:nvSpPr>
          <p:cNvPr id="3" name="Title 2"/>
          <p:cNvSpPr>
            <a:spLocks noGrp="1"/>
          </p:cNvSpPr>
          <p:nvPr>
            <p:ph type="title"/>
          </p:nvPr>
        </p:nvSpPr>
        <p:spPr/>
        <p:txBody>
          <a:bodyPr/>
          <a:lstStyle/>
          <a:p>
            <a:r>
              <a:rPr lang="en-US" b="1" dirty="0" smtClean="0"/>
              <a:t>Combined Proposal Overview</a:t>
            </a:r>
            <a:endParaRPr lang="en-US" b="1" dirty="0"/>
          </a:p>
        </p:txBody>
      </p:sp>
    </p:spTree>
    <p:extLst>
      <p:ext uri="{BB962C8B-B14F-4D97-AF65-F5344CB8AC3E}">
        <p14:creationId xmlns:p14="http://schemas.microsoft.com/office/powerpoint/2010/main" val="39709914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46363" y="4191530"/>
            <a:ext cx="8405090" cy="2021316"/>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b="1" dirty="0" smtClean="0"/>
              <a:t>Public Comment Period</a:t>
            </a:r>
            <a:endParaRPr lang="en-US" b="1" dirty="0"/>
          </a:p>
        </p:txBody>
      </p:sp>
      <p:sp>
        <p:nvSpPr>
          <p:cNvPr id="3" name="TextBox 2"/>
          <p:cNvSpPr txBox="1"/>
          <p:nvPr/>
        </p:nvSpPr>
        <p:spPr>
          <a:xfrm>
            <a:off x="254002" y="1293165"/>
            <a:ext cx="8243453" cy="2816156"/>
          </a:xfrm>
          <a:prstGeom prst="rect">
            <a:avLst/>
          </a:prstGeom>
          <a:noFill/>
        </p:spPr>
        <p:txBody>
          <a:bodyPr wrap="square" rtlCol="0">
            <a:spAutoFit/>
          </a:bodyPr>
          <a:lstStyle/>
          <a:p>
            <a:pPr>
              <a:spcBef>
                <a:spcPts val="600"/>
              </a:spcBef>
            </a:pPr>
            <a:r>
              <a:rPr lang="en-US" sz="2000" dirty="0" smtClean="0">
                <a:latin typeface="Source Sans Pro"/>
                <a:cs typeface="Source Sans Pro"/>
              </a:rPr>
              <a:t>In September 2015</a:t>
            </a:r>
            <a:r>
              <a:rPr lang="en-US" sz="2000" dirty="0">
                <a:latin typeface="Source Sans Pro"/>
                <a:cs typeface="Source Sans Pro"/>
              </a:rPr>
              <a:t>, the </a:t>
            </a:r>
            <a:r>
              <a:rPr lang="en-US" sz="2000" dirty="0" smtClean="0">
                <a:latin typeface="Source Sans Pro"/>
                <a:cs typeface="Source Sans Pro"/>
              </a:rPr>
              <a:t>ICG </a:t>
            </a:r>
            <a:r>
              <a:rPr lang="en-US" sz="2000" dirty="0">
                <a:latin typeface="Source Sans Pro"/>
                <a:cs typeface="Source Sans Pro"/>
              </a:rPr>
              <a:t>met in Los Angeles to review and discuss </a:t>
            </a:r>
            <a:r>
              <a:rPr lang="en-US" sz="2000" b="1" dirty="0">
                <a:solidFill>
                  <a:schemeClr val="accent6"/>
                </a:solidFill>
                <a:latin typeface="Source Sans Pro"/>
                <a:cs typeface="Source Sans Pro"/>
              </a:rPr>
              <a:t>159 </a:t>
            </a:r>
            <a:r>
              <a:rPr lang="en-US" sz="2000" b="1" dirty="0" smtClean="0">
                <a:solidFill>
                  <a:schemeClr val="accent6"/>
                </a:solidFill>
                <a:latin typeface="Source Sans Pro"/>
                <a:cs typeface="Source Sans Pro"/>
              </a:rPr>
              <a:t>comments</a:t>
            </a:r>
            <a:r>
              <a:rPr lang="en-US" sz="2000" dirty="0" smtClean="0">
                <a:latin typeface="Source Sans Pro"/>
                <a:cs typeface="Source Sans Pro"/>
              </a:rPr>
              <a:t> received:</a:t>
            </a:r>
          </a:p>
          <a:p>
            <a:pPr marL="742950" lvl="1" indent="-285750">
              <a:spcBef>
                <a:spcPts val="600"/>
              </a:spcBef>
              <a:buFont typeface="Wingdings" charset="2"/>
              <a:buChar char=""/>
            </a:pPr>
            <a:r>
              <a:rPr lang="en-US" sz="2000" dirty="0" smtClean="0">
                <a:latin typeface="Source Sans Pro"/>
                <a:cs typeface="Source Sans Pro"/>
              </a:rPr>
              <a:t> Majority of comments expressed support for proposal</a:t>
            </a:r>
          </a:p>
          <a:p>
            <a:pPr marL="742950" lvl="1" indent="-285750">
              <a:spcBef>
                <a:spcPts val="600"/>
              </a:spcBef>
              <a:buFont typeface="Wingdings" charset="2"/>
              <a:buChar char=""/>
            </a:pPr>
            <a:r>
              <a:rPr lang="en-US" sz="2000" dirty="0" smtClean="0">
                <a:latin typeface="Source Sans Pro"/>
                <a:cs typeface="Source Sans Pro"/>
              </a:rPr>
              <a:t> Clarifications will be requested of each operational community on: </a:t>
            </a:r>
          </a:p>
          <a:p>
            <a:pPr marL="1257300" lvl="2" indent="-342900">
              <a:spcBef>
                <a:spcPts val="600"/>
              </a:spcBef>
              <a:buFont typeface="Arial"/>
              <a:buChar char="•"/>
            </a:pPr>
            <a:r>
              <a:rPr lang="en-US" dirty="0" smtClean="0">
                <a:latin typeface="Source Sans Pro"/>
                <a:cs typeface="Source Sans Pro"/>
              </a:rPr>
              <a:t>Cooperation in case of operator change (all)</a:t>
            </a:r>
          </a:p>
          <a:p>
            <a:pPr marL="1257300" lvl="2" indent="-342900">
              <a:spcBef>
                <a:spcPts val="600"/>
              </a:spcBef>
              <a:buFont typeface="Arial"/>
              <a:buChar char="•"/>
            </a:pPr>
            <a:r>
              <a:rPr lang="en-US" dirty="0" smtClean="0">
                <a:latin typeface="Source Sans Pro"/>
                <a:cs typeface="Source Sans Pro"/>
              </a:rPr>
              <a:t>Intention to participate in Names-proposed mechanisms (CRISP Team)</a:t>
            </a:r>
          </a:p>
          <a:p>
            <a:pPr marL="1257300" lvl="2" indent="-342900">
              <a:spcBef>
                <a:spcPts val="600"/>
              </a:spcBef>
              <a:buFont typeface="Arial"/>
              <a:buChar char="•"/>
            </a:pPr>
            <a:r>
              <a:rPr lang="en-US" dirty="0" smtClean="0">
                <a:latin typeface="Source Sans Pro"/>
                <a:cs typeface="Source Sans Pro"/>
              </a:rPr>
              <a:t>Remit, composition, and other details about proposed mechanisms (CWG-Stewardship)</a:t>
            </a:r>
          </a:p>
        </p:txBody>
      </p:sp>
      <p:sp>
        <p:nvSpPr>
          <p:cNvPr id="5" name="object 7"/>
          <p:cNvSpPr txBox="1"/>
          <p:nvPr/>
        </p:nvSpPr>
        <p:spPr>
          <a:xfrm>
            <a:off x="311727" y="870074"/>
            <a:ext cx="5011279" cy="369332"/>
          </a:xfrm>
          <a:prstGeom prst="rect">
            <a:avLst/>
          </a:prstGeom>
        </p:spPr>
        <p:txBody>
          <a:bodyPr vert="horz" wrap="square" lIns="0" tIns="0" rIns="0" bIns="0" rtlCol="0">
            <a:spAutoFit/>
          </a:bodyPr>
          <a:lstStyle/>
          <a:p>
            <a:pPr marL="12700">
              <a:lnSpc>
                <a:spcPct val="100000"/>
              </a:lnSpc>
            </a:pPr>
            <a:r>
              <a:rPr sz="2400" b="1" spc="-25" dirty="0" smtClean="0">
                <a:solidFill>
                  <a:srgbClr val="1768B1"/>
                </a:solidFill>
                <a:latin typeface="Source Sans Pro"/>
                <a:cs typeface="Source Sans Pro"/>
              </a:rPr>
              <a:t>J</a:t>
            </a:r>
            <a:r>
              <a:rPr sz="2400" b="1" spc="-45" dirty="0" smtClean="0">
                <a:solidFill>
                  <a:srgbClr val="1768B1"/>
                </a:solidFill>
                <a:latin typeface="Source Sans Pro"/>
                <a:cs typeface="Source Sans Pro"/>
              </a:rPr>
              <a:t>u</a:t>
            </a:r>
            <a:r>
              <a:rPr sz="2400" b="1" spc="-15" dirty="0" smtClean="0">
                <a:solidFill>
                  <a:srgbClr val="1768B1"/>
                </a:solidFill>
                <a:latin typeface="Source Sans Pro"/>
                <a:cs typeface="Source Sans Pro"/>
              </a:rPr>
              <a:t>l</a:t>
            </a:r>
            <a:r>
              <a:rPr sz="2400" b="1" dirty="0" smtClean="0">
                <a:solidFill>
                  <a:srgbClr val="1768B1"/>
                </a:solidFill>
                <a:latin typeface="Source Sans Pro"/>
                <a:cs typeface="Source Sans Pro"/>
              </a:rPr>
              <a:t>y</a:t>
            </a:r>
            <a:r>
              <a:rPr sz="2400" b="1" spc="30" dirty="0" smtClean="0">
                <a:solidFill>
                  <a:srgbClr val="1768B1"/>
                </a:solidFill>
                <a:latin typeface="Source Sans Pro"/>
                <a:cs typeface="Source Sans Pro"/>
              </a:rPr>
              <a:t> </a:t>
            </a:r>
            <a:r>
              <a:rPr sz="2400" b="1" spc="-85" dirty="0">
                <a:solidFill>
                  <a:srgbClr val="1768B1"/>
                </a:solidFill>
                <a:latin typeface="Source Sans Pro"/>
                <a:cs typeface="Source Sans Pro"/>
              </a:rPr>
              <a:t>3</a:t>
            </a:r>
            <a:r>
              <a:rPr sz="2400" b="1" dirty="0">
                <a:solidFill>
                  <a:srgbClr val="1768B1"/>
                </a:solidFill>
                <a:latin typeface="Source Sans Pro"/>
                <a:cs typeface="Source Sans Pro"/>
              </a:rPr>
              <a:t>1</a:t>
            </a:r>
            <a:r>
              <a:rPr sz="2400" b="1" spc="30" dirty="0">
                <a:solidFill>
                  <a:srgbClr val="1768B1"/>
                </a:solidFill>
                <a:latin typeface="Source Sans Pro"/>
                <a:cs typeface="Source Sans Pro"/>
              </a:rPr>
              <a:t> </a:t>
            </a:r>
            <a:r>
              <a:rPr lang="en-US" sz="2400" b="1" spc="-15" dirty="0">
                <a:solidFill>
                  <a:srgbClr val="1768B1"/>
                </a:solidFill>
                <a:latin typeface="Source Sans Pro"/>
                <a:cs typeface="Source Sans Pro"/>
              </a:rPr>
              <a:t>-</a:t>
            </a:r>
            <a:r>
              <a:rPr sz="2400" b="1" dirty="0" smtClean="0">
                <a:solidFill>
                  <a:srgbClr val="1768B1"/>
                </a:solidFill>
                <a:latin typeface="Source Sans Pro"/>
                <a:cs typeface="Source Sans Pro"/>
              </a:rPr>
              <a:t>S</a:t>
            </a:r>
            <a:r>
              <a:rPr sz="2400" b="1" spc="-15" dirty="0" smtClean="0">
                <a:solidFill>
                  <a:srgbClr val="1768B1"/>
                </a:solidFill>
                <a:latin typeface="Source Sans Pro"/>
                <a:cs typeface="Source Sans Pro"/>
              </a:rPr>
              <a:t>e</a:t>
            </a:r>
            <a:r>
              <a:rPr sz="2400" b="1" spc="-5" dirty="0" smtClean="0">
                <a:solidFill>
                  <a:srgbClr val="1768B1"/>
                </a:solidFill>
                <a:latin typeface="Source Sans Pro"/>
                <a:cs typeface="Source Sans Pro"/>
              </a:rPr>
              <a:t>p</a:t>
            </a:r>
            <a:r>
              <a:rPr sz="2400" b="1" dirty="0" smtClean="0">
                <a:solidFill>
                  <a:srgbClr val="1768B1"/>
                </a:solidFill>
                <a:latin typeface="Source Sans Pro"/>
                <a:cs typeface="Source Sans Pro"/>
              </a:rPr>
              <a:t>t</a:t>
            </a:r>
            <a:r>
              <a:rPr lang="en-US" sz="2400" b="1" dirty="0" smtClean="0">
                <a:solidFill>
                  <a:srgbClr val="1768B1"/>
                </a:solidFill>
                <a:latin typeface="Source Sans Pro"/>
                <a:cs typeface="Source Sans Pro"/>
              </a:rPr>
              <a:t>ember</a:t>
            </a:r>
            <a:r>
              <a:rPr sz="2400" b="1" spc="30" dirty="0" smtClean="0">
                <a:solidFill>
                  <a:srgbClr val="1768B1"/>
                </a:solidFill>
                <a:latin typeface="Source Sans Pro"/>
                <a:cs typeface="Source Sans Pro"/>
              </a:rPr>
              <a:t> </a:t>
            </a:r>
            <a:r>
              <a:rPr sz="2400" b="1" dirty="0" smtClean="0">
                <a:solidFill>
                  <a:srgbClr val="1768B1"/>
                </a:solidFill>
                <a:latin typeface="Source Sans Pro"/>
                <a:cs typeface="Source Sans Pro"/>
              </a:rPr>
              <a:t>8</a:t>
            </a:r>
            <a:endParaRPr sz="2400" b="1" dirty="0">
              <a:solidFill>
                <a:schemeClr val="accent6"/>
              </a:solidFill>
              <a:latin typeface="Source Sans Pro"/>
              <a:cs typeface="Source Sans Pro"/>
            </a:endParaRPr>
          </a:p>
        </p:txBody>
      </p:sp>
      <p:sp>
        <p:nvSpPr>
          <p:cNvPr id="6" name="TextBox 5"/>
          <p:cNvSpPr txBox="1"/>
          <p:nvPr/>
        </p:nvSpPr>
        <p:spPr>
          <a:xfrm>
            <a:off x="1300358" y="4591911"/>
            <a:ext cx="2046532" cy="1015663"/>
          </a:xfrm>
          <a:prstGeom prst="rect">
            <a:avLst/>
          </a:prstGeom>
          <a:noFill/>
        </p:spPr>
        <p:txBody>
          <a:bodyPr wrap="square" rtlCol="0">
            <a:spAutoFit/>
          </a:bodyPr>
          <a:lstStyle/>
          <a:p>
            <a:pPr algn="r"/>
            <a:r>
              <a:rPr lang="en-US" sz="2000" b="1" dirty="0" smtClean="0">
                <a:latin typeface="Source Sans Pro"/>
                <a:cs typeface="Source Sans Pro"/>
              </a:rPr>
              <a:t>Submission Breakdown </a:t>
            </a:r>
          </a:p>
          <a:p>
            <a:pPr algn="r"/>
            <a:r>
              <a:rPr lang="en-US" sz="2000" b="1" dirty="0" smtClean="0">
                <a:latin typeface="Source Sans Pro"/>
                <a:cs typeface="Source Sans Pro"/>
              </a:rPr>
              <a:t>by region</a:t>
            </a:r>
          </a:p>
        </p:txBody>
      </p:sp>
      <p:graphicFrame>
        <p:nvGraphicFramePr>
          <p:cNvPr id="7" name="Chart 6"/>
          <p:cNvGraphicFramePr/>
          <p:nvPr>
            <p:extLst>
              <p:ext uri="{D42A27DB-BD31-4B8C-83A1-F6EECF244321}">
                <p14:modId xmlns:p14="http://schemas.microsoft.com/office/powerpoint/2010/main" val="765261105"/>
              </p:ext>
            </p:extLst>
          </p:nvPr>
        </p:nvGraphicFramePr>
        <p:xfrm>
          <a:off x="2799347" y="4155502"/>
          <a:ext cx="5132394" cy="210352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76587668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Next Steps and Timeline</a:t>
            </a:r>
            <a:endParaRPr lang="en-US" b="1" dirty="0"/>
          </a:p>
        </p:txBody>
      </p:sp>
      <p:sp>
        <p:nvSpPr>
          <p:cNvPr id="3" name="TextBox 2"/>
          <p:cNvSpPr txBox="1"/>
          <p:nvPr/>
        </p:nvSpPr>
        <p:spPr>
          <a:xfrm>
            <a:off x="323280" y="889000"/>
            <a:ext cx="8276167" cy="4555093"/>
          </a:xfrm>
          <a:prstGeom prst="rect">
            <a:avLst/>
          </a:prstGeom>
          <a:noFill/>
        </p:spPr>
        <p:txBody>
          <a:bodyPr wrap="square" rtlCol="0">
            <a:spAutoFit/>
          </a:bodyPr>
          <a:lstStyle/>
          <a:p>
            <a:pPr marL="342900" lvl="0" indent="-342900">
              <a:spcBef>
                <a:spcPts val="600"/>
              </a:spcBef>
              <a:spcAft>
                <a:spcPts val="600"/>
              </a:spcAft>
              <a:buFont typeface="Wingdings" charset="2"/>
              <a:buChar char=""/>
            </a:pPr>
            <a:r>
              <a:rPr lang="en-US" sz="2200" b="1" dirty="0" smtClean="0">
                <a:latin typeface="Source Sans Pro"/>
                <a:cs typeface="Source Sans Pro"/>
              </a:rPr>
              <a:t>The ICG finalized its work at ICANN54 in Dublin</a:t>
            </a:r>
          </a:p>
          <a:p>
            <a:pPr marL="342900" lvl="0" indent="-342900">
              <a:spcBef>
                <a:spcPts val="600"/>
              </a:spcBef>
              <a:spcAft>
                <a:spcPts val="600"/>
              </a:spcAft>
              <a:buFont typeface="Wingdings" charset="2"/>
              <a:buChar char=""/>
            </a:pPr>
            <a:r>
              <a:rPr lang="en-US" sz="2200" dirty="0">
                <a:latin typeface="Source Sans Pro"/>
                <a:cs typeface="Source Sans Pro"/>
              </a:rPr>
              <a:t>A</a:t>
            </a:r>
            <a:r>
              <a:rPr lang="en-US" sz="2200" dirty="0" smtClean="0">
                <a:latin typeface="Source Sans Pro"/>
                <a:cs typeface="Source Sans Pro"/>
              </a:rPr>
              <a:t> status </a:t>
            </a:r>
            <a:r>
              <a:rPr lang="en-US" sz="2200" dirty="0">
                <a:latin typeface="Source Sans Pro"/>
                <a:cs typeface="Source Sans Pro"/>
              </a:rPr>
              <a:t>update and current proposal document </a:t>
            </a:r>
            <a:r>
              <a:rPr lang="en-US" sz="2200" dirty="0" smtClean="0">
                <a:latin typeface="Source Sans Pro"/>
                <a:cs typeface="Source Sans Pro"/>
              </a:rPr>
              <a:t>will be provided shortly after ICANN54</a:t>
            </a:r>
            <a:endParaRPr lang="en-US" sz="2200" dirty="0">
              <a:latin typeface="Source Sans Pro"/>
              <a:cs typeface="Source Sans Pro"/>
            </a:endParaRPr>
          </a:p>
          <a:p>
            <a:pPr marL="342900" lvl="0" indent="-342900">
              <a:spcBef>
                <a:spcPts val="600"/>
              </a:spcBef>
              <a:spcAft>
                <a:spcPts val="600"/>
              </a:spcAft>
              <a:buFont typeface="Wingdings" charset="2"/>
              <a:buChar char=""/>
            </a:pPr>
            <a:r>
              <a:rPr lang="en-US" sz="2200" dirty="0" smtClean="0">
                <a:latin typeface="Source Sans Pro"/>
                <a:cs typeface="Source Sans Pro"/>
              </a:rPr>
              <a:t>The group awaits </a:t>
            </a:r>
            <a:r>
              <a:rPr lang="en-US" sz="2200" dirty="0">
                <a:latin typeface="Source Sans Pro"/>
                <a:cs typeface="Source Sans Pro"/>
              </a:rPr>
              <a:t>confirmation from </a:t>
            </a:r>
            <a:r>
              <a:rPr lang="en-US" sz="2200" dirty="0" smtClean="0">
                <a:latin typeface="Source Sans Pro"/>
                <a:cs typeface="Source Sans Pro"/>
              </a:rPr>
              <a:t>CWG-Stewardship </a:t>
            </a:r>
            <a:r>
              <a:rPr lang="en-US" sz="2200" dirty="0">
                <a:latin typeface="Source Sans Pro"/>
                <a:cs typeface="Source Sans Pro"/>
              </a:rPr>
              <a:t>that its requirements have been </a:t>
            </a:r>
            <a:r>
              <a:rPr lang="en-US" sz="2200" dirty="0" smtClean="0">
                <a:latin typeface="Source Sans Pro"/>
                <a:cs typeface="Source Sans Pro"/>
              </a:rPr>
              <a:t>met by the CCWG-Accountability</a:t>
            </a:r>
            <a:endParaRPr lang="en-US" sz="2200" dirty="0">
              <a:latin typeface="Source Sans Pro"/>
              <a:cs typeface="Source Sans Pro"/>
            </a:endParaRPr>
          </a:p>
          <a:p>
            <a:pPr marL="342900" lvl="0" indent="-342900">
              <a:spcBef>
                <a:spcPts val="600"/>
              </a:spcBef>
              <a:spcAft>
                <a:spcPts val="600"/>
              </a:spcAft>
              <a:buFont typeface="Wingdings" charset="2"/>
              <a:buChar char=""/>
            </a:pPr>
            <a:r>
              <a:rPr lang="en-US" sz="2200" dirty="0">
                <a:latin typeface="Source Sans Pro"/>
                <a:cs typeface="Source Sans Pro"/>
              </a:rPr>
              <a:t>Keep ICG constituted as a body until 30 September 2016</a:t>
            </a:r>
          </a:p>
          <a:p>
            <a:pPr marL="800100" lvl="1" indent="-342900">
              <a:spcBef>
                <a:spcPts val="600"/>
              </a:spcBef>
              <a:spcAft>
                <a:spcPts val="600"/>
              </a:spcAft>
              <a:buFont typeface="Wingdings" charset="2"/>
              <a:buChar char="§"/>
            </a:pPr>
            <a:r>
              <a:rPr lang="en-US" sz="2200" dirty="0" smtClean="0">
                <a:latin typeface="Source Sans Pro"/>
                <a:cs typeface="Source Sans Pro"/>
              </a:rPr>
              <a:t>Maintain </a:t>
            </a:r>
            <a:r>
              <a:rPr lang="en-US" sz="2200" dirty="0">
                <a:latin typeface="Source Sans Pro"/>
                <a:cs typeface="Source Sans Pro"/>
              </a:rPr>
              <a:t>ICG mailing list</a:t>
            </a:r>
          </a:p>
          <a:p>
            <a:pPr marL="800100" lvl="1" indent="-342900">
              <a:spcBef>
                <a:spcPts val="600"/>
              </a:spcBef>
              <a:spcAft>
                <a:spcPts val="600"/>
              </a:spcAft>
              <a:buFont typeface="Wingdings" charset="2"/>
              <a:buChar char="§"/>
            </a:pPr>
            <a:r>
              <a:rPr lang="en-US" sz="2200" dirty="0" smtClean="0">
                <a:latin typeface="Source Sans Pro"/>
                <a:cs typeface="Source Sans Pro"/>
              </a:rPr>
              <a:t>Ensure </a:t>
            </a:r>
            <a:r>
              <a:rPr lang="en-US" sz="2200" dirty="0">
                <a:latin typeface="Source Sans Pro"/>
                <a:cs typeface="Source Sans Pro"/>
              </a:rPr>
              <a:t>communities know how to get in touch with us</a:t>
            </a:r>
          </a:p>
          <a:p>
            <a:pPr marL="800100" lvl="1" indent="-342900">
              <a:spcBef>
                <a:spcPts val="600"/>
              </a:spcBef>
              <a:spcAft>
                <a:spcPts val="600"/>
              </a:spcAft>
              <a:buFont typeface="Wingdings" charset="2"/>
              <a:buChar char="§"/>
            </a:pPr>
            <a:r>
              <a:rPr lang="en-US" sz="2200" dirty="0" smtClean="0">
                <a:latin typeface="Source Sans Pro"/>
                <a:cs typeface="Source Sans Pro"/>
              </a:rPr>
              <a:t>Schedule </a:t>
            </a:r>
            <a:r>
              <a:rPr lang="en-US" sz="2200" dirty="0">
                <a:latin typeface="Source Sans Pro"/>
                <a:cs typeface="Source Sans Pro"/>
              </a:rPr>
              <a:t>calls/meetings only as needed</a:t>
            </a:r>
          </a:p>
          <a:p>
            <a:pPr marL="342900" lvl="0" indent="-342900">
              <a:spcBef>
                <a:spcPts val="600"/>
              </a:spcBef>
              <a:spcAft>
                <a:spcPts val="600"/>
              </a:spcAft>
              <a:buFont typeface="Wingdings" charset="2"/>
              <a:buChar char=""/>
            </a:pPr>
            <a:r>
              <a:rPr lang="en-US" sz="2200" dirty="0">
                <a:latin typeface="Source Sans Pro"/>
                <a:cs typeface="Source Sans Pro"/>
              </a:rPr>
              <a:t>Currently discussing need for implementation related work, if </a:t>
            </a:r>
            <a:r>
              <a:rPr lang="en-US" sz="2200" dirty="0" smtClean="0">
                <a:latin typeface="Source Sans Pro"/>
                <a:cs typeface="Source Sans Pro"/>
              </a:rPr>
              <a:t>any</a:t>
            </a:r>
            <a:endParaRPr lang="en-US" sz="2200" dirty="0">
              <a:latin typeface="Source Sans Pro"/>
              <a:cs typeface="Source Sans Pro"/>
            </a:endParaRPr>
          </a:p>
        </p:txBody>
      </p:sp>
    </p:spTree>
    <p:extLst>
      <p:ext uri="{BB962C8B-B14F-4D97-AF65-F5344CB8AC3E}">
        <p14:creationId xmlns:p14="http://schemas.microsoft.com/office/powerpoint/2010/main" val="23709432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latin typeface="Source Sans Pro"/>
                <a:cs typeface="Source Sans Pro"/>
              </a:rPr>
              <a:t>ENHANCING ICANN ACCOUNTABILITY</a:t>
            </a:r>
            <a:endParaRPr lang="en-US" dirty="0">
              <a:latin typeface="Source Sans Pro"/>
              <a:cs typeface="Source Sans Pro"/>
            </a:endParaRPr>
          </a:p>
        </p:txBody>
      </p:sp>
    </p:spTree>
    <p:extLst>
      <p:ext uri="{BB962C8B-B14F-4D97-AF65-F5344CB8AC3E}">
        <p14:creationId xmlns:p14="http://schemas.microsoft.com/office/powerpoint/2010/main" val="38660841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2374900" y="3910917"/>
            <a:ext cx="6489700" cy="1690436"/>
          </a:xfrm>
          <a:prstGeom prst="rect">
            <a:avLst/>
          </a:prstGeom>
          <a:solidFill>
            <a:schemeClr val="lt1">
              <a:alpha val="29000"/>
            </a:schemeClr>
          </a:solidFill>
          <a:ln>
            <a:solidFill>
              <a:schemeClr val="accent3"/>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4" name="Title 3"/>
          <p:cNvSpPr>
            <a:spLocks noGrp="1"/>
          </p:cNvSpPr>
          <p:nvPr>
            <p:ph type="title"/>
          </p:nvPr>
        </p:nvSpPr>
        <p:spPr>
          <a:prstGeom prst="rect">
            <a:avLst/>
          </a:prstGeom>
        </p:spPr>
        <p:txBody>
          <a:bodyPr/>
          <a:lstStyle/>
          <a:p>
            <a:r>
              <a:rPr lang="en-US" b="1" dirty="0" smtClean="0"/>
              <a:t>Enhancing ICANN Accountability</a:t>
            </a:r>
            <a:endParaRPr lang="en-US" b="1" dirty="0"/>
          </a:p>
        </p:txBody>
      </p:sp>
      <p:sp>
        <p:nvSpPr>
          <p:cNvPr id="3" name="Content Placeholder 2"/>
          <p:cNvSpPr txBox="1">
            <a:spLocks/>
          </p:cNvSpPr>
          <p:nvPr/>
        </p:nvSpPr>
        <p:spPr>
          <a:xfrm>
            <a:off x="457200" y="964177"/>
            <a:ext cx="8407400" cy="1698450"/>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000" b="1" dirty="0" smtClean="0">
                <a:latin typeface="Source Sans Pro"/>
                <a:cs typeface="Source Sans Pro"/>
              </a:rPr>
              <a:t>As initial discussions around the transition took place, the community raised the broader topic of the impact of the change on ICANN’s accountability.</a:t>
            </a:r>
          </a:p>
          <a:p>
            <a:pPr marL="285750" indent="-285750">
              <a:spcAft>
                <a:spcPts val="600"/>
              </a:spcAft>
              <a:buSzPct val="75000"/>
              <a:buFont typeface="Wingdings" charset="2"/>
              <a:buChar char=""/>
            </a:pPr>
            <a:r>
              <a:rPr lang="en-US" sz="2000" dirty="0">
                <a:solidFill>
                  <a:srgbClr val="0C1F24"/>
                </a:solidFill>
                <a:latin typeface="Source Sans Pro"/>
                <a:cs typeface="Source Sans Pro"/>
              </a:rPr>
              <a:t>The transition would end the U.S. Government’s historical contractual relationship with ICANN</a:t>
            </a:r>
          </a:p>
          <a:p>
            <a:pPr marL="285750" indent="-285750">
              <a:spcAft>
                <a:spcPts val="600"/>
              </a:spcAft>
              <a:buSzPct val="75000"/>
              <a:buFont typeface="Wingdings" charset="2"/>
              <a:buChar char=""/>
            </a:pPr>
            <a:r>
              <a:rPr lang="en-US" sz="2000" dirty="0">
                <a:solidFill>
                  <a:srgbClr val="0C1F24"/>
                </a:solidFill>
                <a:latin typeface="Source Sans Pro"/>
                <a:cs typeface="Source Sans Pro"/>
              </a:rPr>
              <a:t>This relationship has been perceived as a backstop with regard to ICANN’s organization-wide </a:t>
            </a:r>
            <a:r>
              <a:rPr lang="en-US" sz="2000" dirty="0" smtClean="0">
                <a:solidFill>
                  <a:srgbClr val="0C1F24"/>
                </a:solidFill>
                <a:latin typeface="Source Sans Pro"/>
                <a:cs typeface="Source Sans Pro"/>
              </a:rPr>
              <a:t>accountability</a:t>
            </a:r>
            <a:endParaRPr lang="en-US" sz="2000" dirty="0">
              <a:solidFill>
                <a:srgbClr val="0C1F24"/>
              </a:solidFill>
              <a:latin typeface="Source Sans Pro"/>
              <a:cs typeface="Source Sans Pro"/>
            </a:endParaRPr>
          </a:p>
        </p:txBody>
      </p:sp>
      <p:grpSp>
        <p:nvGrpSpPr>
          <p:cNvPr id="5" name="Group 4"/>
          <p:cNvGrpSpPr/>
          <p:nvPr/>
        </p:nvGrpSpPr>
        <p:grpSpPr>
          <a:xfrm>
            <a:off x="700535" y="3720210"/>
            <a:ext cx="1520412" cy="1520412"/>
            <a:chOff x="569487" y="2043501"/>
            <a:chExt cx="1346792" cy="1346792"/>
          </a:xfrm>
        </p:grpSpPr>
        <p:sp>
          <p:nvSpPr>
            <p:cNvPr id="6" name="Teardrop 5"/>
            <p:cNvSpPr/>
            <p:nvPr/>
          </p:nvSpPr>
          <p:spPr>
            <a:xfrm rot="8100000">
              <a:off x="569487" y="2043501"/>
              <a:ext cx="1346792" cy="1346792"/>
            </a:xfrm>
            <a:prstGeom prst="teardrop">
              <a:avLst>
                <a:gd name="adj" fmla="val 96125"/>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latin typeface="Source Sans Pro"/>
                <a:cs typeface="Source Sans Pro"/>
              </a:endParaRPr>
            </a:p>
          </p:txBody>
        </p:sp>
        <p:sp>
          <p:nvSpPr>
            <p:cNvPr id="7" name="TextBox 6"/>
            <p:cNvSpPr txBox="1"/>
            <p:nvPr/>
          </p:nvSpPr>
          <p:spPr>
            <a:xfrm>
              <a:off x="594800" y="2386020"/>
              <a:ext cx="1273358" cy="736103"/>
            </a:xfrm>
            <a:prstGeom prst="rect">
              <a:avLst/>
            </a:prstGeom>
            <a:noFill/>
            <a:ln>
              <a:noFill/>
            </a:ln>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a:r>
                <a:rPr lang="en-US" sz="2400" b="1" dirty="0" smtClean="0">
                  <a:solidFill>
                    <a:schemeClr val="bg1"/>
                  </a:solidFill>
                  <a:latin typeface="Source Sans Pro"/>
                  <a:cs typeface="Source Sans Pro"/>
                </a:rPr>
                <a:t>As a </a:t>
              </a:r>
            </a:p>
            <a:p>
              <a:pPr algn="ctr"/>
              <a:r>
                <a:rPr lang="en-US" sz="2400" b="1" dirty="0" smtClean="0">
                  <a:solidFill>
                    <a:schemeClr val="bg1"/>
                  </a:solidFill>
                  <a:latin typeface="Source Sans Pro"/>
                  <a:cs typeface="Source Sans Pro"/>
                </a:rPr>
                <a:t>result</a:t>
              </a:r>
            </a:p>
          </p:txBody>
        </p:sp>
      </p:grpSp>
      <p:sp>
        <p:nvSpPr>
          <p:cNvPr id="8" name="Oval 7"/>
          <p:cNvSpPr/>
          <p:nvPr/>
        </p:nvSpPr>
        <p:spPr>
          <a:xfrm>
            <a:off x="1321160" y="5568210"/>
            <a:ext cx="279159" cy="272093"/>
          </a:xfrm>
          <a:prstGeom prst="ellipse">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2" name="Rectangle 1"/>
          <p:cNvSpPr/>
          <p:nvPr/>
        </p:nvSpPr>
        <p:spPr>
          <a:xfrm>
            <a:off x="2463800" y="4005614"/>
            <a:ext cx="6400800" cy="1477328"/>
          </a:xfrm>
          <a:prstGeom prst="rect">
            <a:avLst/>
          </a:prstGeom>
        </p:spPr>
        <p:txBody>
          <a:bodyPr wrap="square">
            <a:spAutoFit/>
          </a:bodyPr>
          <a:lstStyle/>
          <a:p>
            <a:r>
              <a:rPr lang="en-US" dirty="0">
                <a:latin typeface="Source Sans Pro"/>
                <a:cs typeface="Source Sans Pro"/>
              </a:rPr>
              <a:t>ICANN launched a second process, parallel but interrelated with the IANA Stewardship Transition process, to examine from an organizational perspective how ICANN’s broader accountability mechanisms should be strengthened to address the absence of the U.S. Government.</a:t>
            </a:r>
          </a:p>
        </p:txBody>
      </p:sp>
    </p:spTree>
    <p:extLst>
      <p:ext uri="{BB962C8B-B14F-4D97-AF65-F5344CB8AC3E}">
        <p14:creationId xmlns:p14="http://schemas.microsoft.com/office/powerpoint/2010/main" val="2393650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48665" y="975530"/>
            <a:ext cx="8627574" cy="5016758"/>
          </a:xfrm>
          <a:prstGeom prst="rect">
            <a:avLst/>
          </a:prstGeom>
          <a:noFill/>
        </p:spPr>
        <p:txBody>
          <a:bodyPr wrap="square" rtlCol="0">
            <a:spAutoFit/>
          </a:bodyPr>
          <a:lstStyle/>
          <a:p>
            <a:r>
              <a:rPr lang="en-US" sz="2000" b="1" dirty="0" smtClean="0">
                <a:solidFill>
                  <a:schemeClr val="accent6"/>
                </a:solidFill>
                <a:latin typeface="Source Sans Pro"/>
                <a:cs typeface="Source Sans Pro"/>
              </a:rPr>
              <a:t>“Stakeholder” refers broadly </a:t>
            </a:r>
            <a:r>
              <a:rPr lang="en-US" sz="2000" b="1" dirty="0">
                <a:solidFill>
                  <a:schemeClr val="accent6"/>
                </a:solidFill>
                <a:latin typeface="Source Sans Pro"/>
                <a:cs typeface="Source Sans Pro"/>
              </a:rPr>
              <a:t>to anyone who has an interest in the </a:t>
            </a:r>
            <a:r>
              <a:rPr lang="en-US" sz="2000" b="1" dirty="0" smtClean="0">
                <a:solidFill>
                  <a:schemeClr val="accent6"/>
                </a:solidFill>
                <a:latin typeface="Source Sans Pro"/>
                <a:cs typeface="Source Sans Pro"/>
              </a:rPr>
              <a:t>Internet</a:t>
            </a:r>
          </a:p>
          <a:p>
            <a:endParaRPr lang="en-US" sz="2000" b="1" dirty="0">
              <a:solidFill>
                <a:schemeClr val="accent6"/>
              </a:solidFill>
              <a:latin typeface="Source Sans Pro"/>
              <a:cs typeface="Source Sans Pro"/>
            </a:endParaRPr>
          </a:p>
          <a:p>
            <a:r>
              <a:rPr lang="en-US" sz="2000" dirty="0" smtClean="0">
                <a:solidFill>
                  <a:schemeClr val="accent6"/>
                </a:solidFill>
                <a:latin typeface="Source Sans Pro"/>
                <a:cs typeface="Source Sans Pro"/>
              </a:rPr>
              <a:t> </a:t>
            </a:r>
            <a:r>
              <a:rPr lang="en-US" sz="2000" dirty="0" smtClean="0">
                <a:latin typeface="Source Sans Pro"/>
                <a:cs typeface="Source Sans Pro"/>
              </a:rPr>
              <a:t>Within </a:t>
            </a:r>
            <a:r>
              <a:rPr lang="en-US" sz="2000" dirty="0">
                <a:latin typeface="Source Sans Pro"/>
                <a:cs typeface="Source Sans Pro"/>
              </a:rPr>
              <a:t>ICANN, stakeholders </a:t>
            </a:r>
            <a:r>
              <a:rPr lang="en-US" sz="2000" dirty="0" smtClean="0">
                <a:latin typeface="Source Sans Pro"/>
                <a:cs typeface="Source Sans Pro"/>
              </a:rPr>
              <a:t>include:</a:t>
            </a:r>
          </a:p>
          <a:p>
            <a:endParaRPr lang="en-US" sz="2000" dirty="0">
              <a:solidFill>
                <a:schemeClr val="accent6"/>
              </a:solidFill>
              <a:latin typeface="Source Sans Pro"/>
              <a:cs typeface="Source Sans Pro"/>
            </a:endParaRPr>
          </a:p>
          <a:p>
            <a:endParaRPr lang="en-US" sz="2000" dirty="0" smtClean="0">
              <a:solidFill>
                <a:schemeClr val="accent6"/>
              </a:solidFill>
              <a:latin typeface="Source Sans Pro"/>
              <a:cs typeface="Source Sans Pro"/>
            </a:endParaRPr>
          </a:p>
          <a:p>
            <a:endParaRPr lang="en-US" sz="2000" dirty="0">
              <a:solidFill>
                <a:schemeClr val="accent6"/>
              </a:solidFill>
              <a:latin typeface="Source Sans Pro"/>
              <a:cs typeface="Source Sans Pro"/>
            </a:endParaRPr>
          </a:p>
          <a:p>
            <a:endParaRPr lang="en-US" sz="2000" dirty="0" smtClean="0">
              <a:solidFill>
                <a:schemeClr val="accent6"/>
              </a:solidFill>
              <a:latin typeface="Source Sans Pro"/>
              <a:cs typeface="Source Sans Pro"/>
            </a:endParaRPr>
          </a:p>
          <a:p>
            <a:endParaRPr lang="en-US" sz="2000" dirty="0">
              <a:solidFill>
                <a:schemeClr val="accent6"/>
              </a:solidFill>
              <a:latin typeface="Source Sans Pro"/>
              <a:cs typeface="Source Sans Pro"/>
            </a:endParaRPr>
          </a:p>
          <a:p>
            <a:endParaRPr lang="en-US" sz="2000" dirty="0" smtClean="0">
              <a:solidFill>
                <a:schemeClr val="accent6"/>
              </a:solidFill>
              <a:latin typeface="Source Sans Pro"/>
              <a:cs typeface="Source Sans Pro"/>
            </a:endParaRPr>
          </a:p>
          <a:p>
            <a:r>
              <a:rPr lang="en-US" sz="2000" dirty="0">
                <a:latin typeface="Source Sans Pro"/>
                <a:cs typeface="Source Sans Pro"/>
              </a:rPr>
              <a:t>The multistakeholder community functions on bottom-up consensus </a:t>
            </a:r>
            <a:r>
              <a:rPr lang="en-US" sz="2000" dirty="0" smtClean="0">
                <a:latin typeface="Source Sans Pro"/>
                <a:cs typeface="Source Sans Pro"/>
              </a:rPr>
              <a:t>building which, by design, </a:t>
            </a:r>
            <a:r>
              <a:rPr lang="en-US" sz="2000" dirty="0">
                <a:latin typeface="Source Sans Pro"/>
                <a:cs typeface="Source Sans Pro"/>
              </a:rPr>
              <a:t>is resistant to capture due to the openness, diversity and equal division of authority among </a:t>
            </a:r>
            <a:r>
              <a:rPr lang="en-US" sz="2000" dirty="0" smtClean="0">
                <a:latin typeface="Source Sans Pro"/>
                <a:cs typeface="Source Sans Pro"/>
              </a:rPr>
              <a:t>participants</a:t>
            </a:r>
          </a:p>
          <a:p>
            <a:endParaRPr lang="en-US" sz="2000" dirty="0">
              <a:latin typeface="Source Sans Pro"/>
              <a:cs typeface="Source Sans Pro"/>
            </a:endParaRPr>
          </a:p>
          <a:p>
            <a:r>
              <a:rPr lang="en-US" sz="2000" dirty="0"/>
              <a:t>ICANN’s private sector-led </a:t>
            </a:r>
            <a:r>
              <a:rPr lang="en-US" sz="2000" dirty="0" smtClean="0"/>
              <a:t>multi-</a:t>
            </a:r>
            <a:r>
              <a:rPr lang="en-US" sz="2000" smtClean="0"/>
              <a:t>stakeholder community </a:t>
            </a:r>
            <a:r>
              <a:rPr lang="en-US" sz="2000" dirty="0"/>
              <a:t>supports the success of the Internet’s DNS</a:t>
            </a:r>
            <a:endParaRPr lang="en-US" sz="2000" dirty="0" smtClean="0">
              <a:solidFill>
                <a:schemeClr val="accent6"/>
              </a:solidFill>
              <a:latin typeface="Source Sans Pro"/>
              <a:cs typeface="Source Sans Pro"/>
            </a:endParaRPr>
          </a:p>
        </p:txBody>
      </p:sp>
      <p:sp>
        <p:nvSpPr>
          <p:cNvPr id="2" name="Title 1"/>
          <p:cNvSpPr>
            <a:spLocks noGrp="1"/>
          </p:cNvSpPr>
          <p:nvPr>
            <p:ph type="title"/>
          </p:nvPr>
        </p:nvSpPr>
        <p:spPr>
          <a:prstGeom prst="rect">
            <a:avLst/>
          </a:prstGeom>
        </p:spPr>
        <p:txBody>
          <a:bodyPr/>
          <a:lstStyle/>
          <a:p>
            <a:r>
              <a:rPr lang="en-US" b="1" dirty="0" smtClean="0"/>
              <a:t>What is the multistakeholder community?</a:t>
            </a:r>
            <a:endParaRPr lang="en-US" b="1" dirty="0"/>
          </a:p>
        </p:txBody>
      </p:sp>
      <p:sp>
        <p:nvSpPr>
          <p:cNvPr id="20" name="Content Placeholder 2"/>
          <p:cNvSpPr txBox="1">
            <a:spLocks/>
          </p:cNvSpPr>
          <p:nvPr/>
        </p:nvSpPr>
        <p:spPr>
          <a:xfrm>
            <a:off x="317500" y="862128"/>
            <a:ext cx="8763000" cy="6530466"/>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624"/>
              </a:spcBef>
              <a:spcAft>
                <a:spcPts val="600"/>
              </a:spcAft>
              <a:buFont typeface="Arial"/>
              <a:buNone/>
            </a:pPr>
            <a:endParaRPr lang="en-US" sz="2200" dirty="0">
              <a:latin typeface="Source Sans Pro"/>
              <a:cs typeface="Source Sans Pro"/>
            </a:endParaRPr>
          </a:p>
        </p:txBody>
      </p:sp>
      <p:sp>
        <p:nvSpPr>
          <p:cNvPr id="7" name="TextBox 6"/>
          <p:cNvSpPr txBox="1"/>
          <p:nvPr/>
        </p:nvSpPr>
        <p:spPr>
          <a:xfrm>
            <a:off x="232078" y="2837084"/>
            <a:ext cx="1508551" cy="523220"/>
          </a:xfrm>
          <a:prstGeom prst="rect">
            <a:avLst/>
          </a:prstGeom>
          <a:noFill/>
        </p:spPr>
        <p:txBody>
          <a:bodyPr wrap="square" rtlCol="0">
            <a:spAutoFit/>
          </a:bodyPr>
          <a:lstStyle/>
          <a:p>
            <a:pPr algn="ctr"/>
            <a:r>
              <a:rPr lang="en-US" sz="1400" b="1" dirty="0" smtClean="0">
                <a:latin typeface="Source Sans Pro"/>
                <a:cs typeface="Source Sans Pro"/>
              </a:rPr>
              <a:t>Large and small businesses</a:t>
            </a:r>
            <a:endParaRPr lang="en-US" sz="1400" b="1" dirty="0">
              <a:latin typeface="Source Sans Pro"/>
              <a:cs typeface="Source Sans Pro"/>
            </a:endParaRPr>
          </a:p>
        </p:txBody>
      </p:sp>
      <p:sp>
        <p:nvSpPr>
          <p:cNvPr id="8" name="TextBox 7"/>
          <p:cNvSpPr txBox="1"/>
          <p:nvPr/>
        </p:nvSpPr>
        <p:spPr>
          <a:xfrm>
            <a:off x="3284922" y="2943574"/>
            <a:ext cx="1317133" cy="307777"/>
          </a:xfrm>
          <a:prstGeom prst="rect">
            <a:avLst/>
          </a:prstGeom>
          <a:noFill/>
        </p:spPr>
        <p:txBody>
          <a:bodyPr wrap="square" rtlCol="0">
            <a:spAutoFit/>
          </a:bodyPr>
          <a:lstStyle/>
          <a:p>
            <a:pPr algn="ctr"/>
            <a:r>
              <a:rPr lang="en-US" sz="1400" b="1" dirty="0" smtClean="0">
                <a:latin typeface="Source Sans Pro"/>
                <a:cs typeface="Source Sans Pro"/>
              </a:rPr>
              <a:t>Civil society</a:t>
            </a:r>
            <a:endParaRPr lang="en-US" sz="1400" b="1" dirty="0">
              <a:latin typeface="Source Sans Pro"/>
              <a:cs typeface="Source Sans Pro"/>
            </a:endParaRPr>
          </a:p>
        </p:txBody>
      </p:sp>
      <p:sp>
        <p:nvSpPr>
          <p:cNvPr id="9" name="TextBox 8"/>
          <p:cNvSpPr txBox="1"/>
          <p:nvPr/>
        </p:nvSpPr>
        <p:spPr>
          <a:xfrm>
            <a:off x="6169652" y="2837084"/>
            <a:ext cx="1478464" cy="523220"/>
          </a:xfrm>
          <a:prstGeom prst="rect">
            <a:avLst/>
          </a:prstGeom>
          <a:noFill/>
        </p:spPr>
        <p:txBody>
          <a:bodyPr wrap="square" rtlCol="0">
            <a:spAutoFit/>
          </a:bodyPr>
          <a:lstStyle/>
          <a:p>
            <a:pPr algn="ctr"/>
            <a:r>
              <a:rPr lang="en-US" sz="1400" b="1" dirty="0" smtClean="0">
                <a:latin typeface="Source Sans Pro"/>
                <a:cs typeface="Source Sans Pro"/>
              </a:rPr>
              <a:t>Researchers and academics</a:t>
            </a:r>
            <a:endParaRPr lang="en-US" sz="1400" b="1" dirty="0">
              <a:latin typeface="Source Sans Pro"/>
              <a:cs typeface="Source Sans Pro"/>
            </a:endParaRPr>
          </a:p>
        </p:txBody>
      </p:sp>
      <p:sp>
        <p:nvSpPr>
          <p:cNvPr id="10" name="TextBox 9"/>
          <p:cNvSpPr txBox="1"/>
          <p:nvPr/>
        </p:nvSpPr>
        <p:spPr>
          <a:xfrm>
            <a:off x="7674948" y="2943574"/>
            <a:ext cx="1317133" cy="307777"/>
          </a:xfrm>
          <a:prstGeom prst="rect">
            <a:avLst/>
          </a:prstGeom>
          <a:noFill/>
        </p:spPr>
        <p:txBody>
          <a:bodyPr wrap="square" rtlCol="0">
            <a:spAutoFit/>
          </a:bodyPr>
          <a:lstStyle/>
          <a:p>
            <a:pPr algn="ctr"/>
            <a:r>
              <a:rPr lang="en-US" sz="1400" b="1" dirty="0" smtClean="0">
                <a:latin typeface="Source Sans Pro"/>
                <a:cs typeface="Source Sans Pro"/>
              </a:rPr>
              <a:t>End users</a:t>
            </a:r>
            <a:endParaRPr lang="en-US" sz="1400" b="1" dirty="0">
              <a:latin typeface="Source Sans Pro"/>
              <a:cs typeface="Source Sans Pro"/>
            </a:endParaRPr>
          </a:p>
        </p:txBody>
      </p:sp>
      <p:pic>
        <p:nvPicPr>
          <p:cNvPr id="11" name="Picture 10" descr="Gov.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73057" y="2154791"/>
            <a:ext cx="747328" cy="747328"/>
          </a:xfrm>
          <a:prstGeom prst="rect">
            <a:avLst/>
          </a:prstGeom>
        </p:spPr>
      </p:pic>
      <p:pic>
        <p:nvPicPr>
          <p:cNvPr id="12" name="Picture 11" descr="Academic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99370" y="2138521"/>
            <a:ext cx="689493" cy="689493"/>
          </a:xfrm>
          <a:prstGeom prst="rect">
            <a:avLst/>
          </a:prstGeom>
        </p:spPr>
      </p:pic>
      <p:pic>
        <p:nvPicPr>
          <p:cNvPr id="14" name="Picture 13" descr="Technical.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96334" y="2178733"/>
            <a:ext cx="702503" cy="702503"/>
          </a:xfrm>
          <a:prstGeom prst="rect">
            <a:avLst/>
          </a:prstGeom>
        </p:spPr>
      </p:pic>
      <p:pic>
        <p:nvPicPr>
          <p:cNvPr id="15" name="Picture 14" descr="End.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55546" y="2022961"/>
            <a:ext cx="941325" cy="941325"/>
          </a:xfrm>
          <a:prstGeom prst="rect">
            <a:avLst/>
          </a:prstGeom>
        </p:spPr>
      </p:pic>
      <p:pic>
        <p:nvPicPr>
          <p:cNvPr id="16" name="Picture 15" descr="Private.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54580" y="2178733"/>
            <a:ext cx="625445" cy="625445"/>
          </a:xfrm>
          <a:prstGeom prst="rect">
            <a:avLst/>
          </a:prstGeom>
        </p:spPr>
      </p:pic>
      <p:pic>
        <p:nvPicPr>
          <p:cNvPr id="17" name="Picture 16" descr="Civil2.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565146" y="2178733"/>
            <a:ext cx="741148" cy="741148"/>
          </a:xfrm>
          <a:prstGeom prst="rect">
            <a:avLst/>
          </a:prstGeom>
        </p:spPr>
      </p:pic>
      <p:sp>
        <p:nvSpPr>
          <p:cNvPr id="18" name="TextBox 17"/>
          <p:cNvSpPr txBox="1"/>
          <p:nvPr/>
        </p:nvSpPr>
        <p:spPr>
          <a:xfrm>
            <a:off x="4689764" y="2943574"/>
            <a:ext cx="1479888" cy="307777"/>
          </a:xfrm>
          <a:prstGeom prst="rect">
            <a:avLst/>
          </a:prstGeom>
          <a:noFill/>
        </p:spPr>
        <p:txBody>
          <a:bodyPr wrap="square" rtlCol="0">
            <a:spAutoFit/>
          </a:bodyPr>
          <a:lstStyle/>
          <a:p>
            <a:pPr algn="ctr"/>
            <a:r>
              <a:rPr lang="en-US" sz="1400" b="1" dirty="0" smtClean="0">
                <a:latin typeface="Source Sans Pro"/>
                <a:cs typeface="Source Sans Pro"/>
              </a:rPr>
              <a:t>Governments</a:t>
            </a:r>
            <a:endParaRPr lang="en-US" sz="1400" b="1" dirty="0">
              <a:latin typeface="Source Sans Pro"/>
              <a:cs typeface="Source Sans Pro"/>
            </a:endParaRPr>
          </a:p>
        </p:txBody>
      </p:sp>
      <p:sp>
        <p:nvSpPr>
          <p:cNvPr id="21" name="TextBox 20"/>
          <p:cNvSpPr txBox="1"/>
          <p:nvPr/>
        </p:nvSpPr>
        <p:spPr>
          <a:xfrm>
            <a:off x="1826051" y="2831010"/>
            <a:ext cx="1317133" cy="523220"/>
          </a:xfrm>
          <a:prstGeom prst="rect">
            <a:avLst/>
          </a:prstGeom>
          <a:noFill/>
        </p:spPr>
        <p:txBody>
          <a:bodyPr wrap="square" rtlCol="0">
            <a:spAutoFit/>
          </a:bodyPr>
          <a:lstStyle/>
          <a:p>
            <a:pPr algn="ctr"/>
            <a:r>
              <a:rPr lang="en-US" sz="1400" b="1" dirty="0" smtClean="0">
                <a:latin typeface="Source Sans Pro"/>
                <a:cs typeface="Source Sans Pro"/>
              </a:rPr>
              <a:t>Technical community</a:t>
            </a:r>
            <a:endParaRPr lang="en-US" sz="1400" b="1" dirty="0">
              <a:latin typeface="Source Sans Pro"/>
              <a:cs typeface="Source Sans Pro"/>
            </a:endParaRPr>
          </a:p>
        </p:txBody>
      </p:sp>
    </p:spTree>
    <p:extLst>
      <p:ext uri="{BB962C8B-B14F-4D97-AF65-F5344CB8AC3E}">
        <p14:creationId xmlns:p14="http://schemas.microsoft.com/office/powerpoint/2010/main" val="115634610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Oval 24"/>
          <p:cNvSpPr/>
          <p:nvPr/>
        </p:nvSpPr>
        <p:spPr>
          <a:xfrm>
            <a:off x="687001" y="5674610"/>
            <a:ext cx="365759" cy="35777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4" name="Oval 23"/>
          <p:cNvSpPr/>
          <p:nvPr/>
        </p:nvSpPr>
        <p:spPr>
          <a:xfrm>
            <a:off x="672909" y="5151891"/>
            <a:ext cx="365759" cy="35777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3" name="Oval 22"/>
          <p:cNvSpPr/>
          <p:nvPr/>
        </p:nvSpPr>
        <p:spPr>
          <a:xfrm>
            <a:off x="672909" y="4633730"/>
            <a:ext cx="365759" cy="35777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2" name="Oval 21"/>
          <p:cNvSpPr/>
          <p:nvPr/>
        </p:nvSpPr>
        <p:spPr>
          <a:xfrm>
            <a:off x="670613" y="4103116"/>
            <a:ext cx="365759" cy="35777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1" name="Oval 20"/>
          <p:cNvSpPr/>
          <p:nvPr/>
        </p:nvSpPr>
        <p:spPr>
          <a:xfrm>
            <a:off x="676841" y="3593150"/>
            <a:ext cx="365759" cy="35777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0" name="Oval 19"/>
          <p:cNvSpPr/>
          <p:nvPr/>
        </p:nvSpPr>
        <p:spPr>
          <a:xfrm>
            <a:off x="678807" y="3072253"/>
            <a:ext cx="365759" cy="35777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8" name="Oval 17"/>
          <p:cNvSpPr/>
          <p:nvPr/>
        </p:nvSpPr>
        <p:spPr>
          <a:xfrm>
            <a:off x="678807" y="2555847"/>
            <a:ext cx="365759" cy="35777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7" name="Oval 16"/>
          <p:cNvSpPr/>
          <p:nvPr/>
        </p:nvSpPr>
        <p:spPr>
          <a:xfrm>
            <a:off x="672908" y="2036161"/>
            <a:ext cx="365759" cy="35777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6" name="Oval 15"/>
          <p:cNvSpPr/>
          <p:nvPr/>
        </p:nvSpPr>
        <p:spPr>
          <a:xfrm>
            <a:off x="670613" y="1520730"/>
            <a:ext cx="365759" cy="35777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8" name="Oval 7"/>
          <p:cNvSpPr/>
          <p:nvPr/>
        </p:nvSpPr>
        <p:spPr>
          <a:xfrm>
            <a:off x="678806" y="1010547"/>
            <a:ext cx="365759" cy="35777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4" name="Title 3"/>
          <p:cNvSpPr>
            <a:spLocks noGrp="1"/>
          </p:cNvSpPr>
          <p:nvPr>
            <p:ph type="title"/>
          </p:nvPr>
        </p:nvSpPr>
        <p:spPr>
          <a:xfrm>
            <a:off x="0" y="-7478"/>
            <a:ext cx="9144000" cy="710655"/>
          </a:xfrm>
          <a:prstGeom prst="rect">
            <a:avLst/>
          </a:prstGeom>
        </p:spPr>
        <p:txBody>
          <a:bodyPr/>
          <a:lstStyle/>
          <a:p>
            <a:r>
              <a:rPr lang="en-US" b="1" dirty="0"/>
              <a:t>Existing ICANN Accountability Mechanisms</a:t>
            </a:r>
          </a:p>
        </p:txBody>
      </p:sp>
      <p:sp>
        <p:nvSpPr>
          <p:cNvPr id="19" name="TextBox 18"/>
          <p:cNvSpPr txBox="1"/>
          <p:nvPr/>
        </p:nvSpPr>
        <p:spPr>
          <a:xfrm>
            <a:off x="631937" y="5598583"/>
            <a:ext cx="792480" cy="461665"/>
          </a:xfrm>
          <a:prstGeom prst="rect">
            <a:avLst/>
          </a:prstGeom>
          <a:noFill/>
        </p:spPr>
        <p:txBody>
          <a:bodyPr wrap="square" rtlCol="0">
            <a:spAutoFit/>
          </a:bodyPr>
          <a:lstStyle/>
          <a:p>
            <a:r>
              <a:rPr lang="en-US" sz="2400" dirty="0" smtClean="0">
                <a:solidFill>
                  <a:schemeClr val="bg1"/>
                </a:solidFill>
                <a:latin typeface="Source Sans Pro"/>
                <a:cs typeface="Source Sans Pro"/>
              </a:rPr>
              <a:t>10</a:t>
            </a:r>
          </a:p>
        </p:txBody>
      </p:sp>
      <p:sp>
        <p:nvSpPr>
          <p:cNvPr id="3" name="Rectangle 2"/>
          <p:cNvSpPr/>
          <p:nvPr/>
        </p:nvSpPr>
        <p:spPr>
          <a:xfrm>
            <a:off x="687001" y="930573"/>
            <a:ext cx="8103072" cy="5170646"/>
          </a:xfrm>
          <a:prstGeom prst="rect">
            <a:avLst/>
          </a:prstGeom>
        </p:spPr>
        <p:txBody>
          <a:bodyPr wrap="square">
            <a:spAutoFit/>
          </a:bodyPr>
          <a:lstStyle/>
          <a:p>
            <a:pPr marL="457200" indent="-457200">
              <a:spcBef>
                <a:spcPts val="1200"/>
              </a:spcBef>
              <a:buClr>
                <a:schemeClr val="bg1"/>
              </a:buClr>
              <a:buSzPct val="100000"/>
              <a:buFont typeface="Wingdings" charset="2"/>
              <a:buAutoNum type="arabicPlain"/>
            </a:pPr>
            <a:r>
              <a:rPr lang="en-US" sz="2400" dirty="0" smtClean="0">
                <a:solidFill>
                  <a:srgbClr val="0C1F24"/>
                </a:solidFill>
                <a:latin typeface="Source Sans Pro"/>
                <a:cs typeface="Source Sans Pro"/>
              </a:rPr>
              <a:t>Affirmation of Commitments</a:t>
            </a:r>
          </a:p>
          <a:p>
            <a:pPr marL="457200" indent="-457200">
              <a:spcBef>
                <a:spcPts val="1200"/>
              </a:spcBef>
              <a:buClr>
                <a:schemeClr val="bg1"/>
              </a:buClr>
              <a:buSzPct val="100000"/>
              <a:buFont typeface="Wingdings" charset="2"/>
              <a:buAutoNum type="arabicPlain"/>
            </a:pPr>
            <a:r>
              <a:rPr lang="en-US" sz="2400" dirty="0" smtClean="0">
                <a:solidFill>
                  <a:srgbClr val="0C1F24"/>
                </a:solidFill>
                <a:latin typeface="Source Sans Pro"/>
                <a:cs typeface="Source Sans Pro"/>
              </a:rPr>
              <a:t>Affirmation of Commitments Reviews</a:t>
            </a:r>
          </a:p>
          <a:p>
            <a:pPr marL="457200" indent="-457200">
              <a:spcBef>
                <a:spcPts val="1200"/>
              </a:spcBef>
              <a:buClr>
                <a:schemeClr val="bg1"/>
              </a:buClr>
              <a:buSzPct val="100000"/>
              <a:buFont typeface="Wingdings" charset="2"/>
              <a:buAutoNum type="arabicPlain"/>
            </a:pPr>
            <a:r>
              <a:rPr lang="en-US" sz="2400" dirty="0" smtClean="0">
                <a:solidFill>
                  <a:srgbClr val="0C1F24"/>
                </a:solidFill>
                <a:latin typeface="Source Sans Pro"/>
                <a:cs typeface="Source Sans Pro"/>
              </a:rPr>
              <a:t>Bylaws</a:t>
            </a:r>
          </a:p>
          <a:p>
            <a:pPr marL="457200" indent="-457200">
              <a:spcBef>
                <a:spcPts val="1200"/>
              </a:spcBef>
              <a:buClr>
                <a:schemeClr val="bg1"/>
              </a:buClr>
              <a:buSzPct val="100000"/>
              <a:buFont typeface="Wingdings" charset="2"/>
              <a:buAutoNum type="arabicPlain"/>
            </a:pPr>
            <a:r>
              <a:rPr lang="en-US" sz="2400" dirty="0" smtClean="0">
                <a:solidFill>
                  <a:srgbClr val="0C1F24"/>
                </a:solidFill>
                <a:latin typeface="Source Sans Pro"/>
                <a:cs typeface="Source Sans Pro"/>
              </a:rPr>
              <a:t>Bylaws-Mandated Redress Mechanism</a:t>
            </a:r>
          </a:p>
          <a:p>
            <a:pPr marL="457200" indent="-457200">
              <a:spcBef>
                <a:spcPts val="1200"/>
              </a:spcBef>
              <a:buClr>
                <a:schemeClr val="bg1"/>
              </a:buClr>
              <a:buSzPct val="100000"/>
              <a:buFont typeface="Wingdings" charset="2"/>
              <a:buAutoNum type="arabicPlain"/>
            </a:pPr>
            <a:r>
              <a:rPr lang="en-US" sz="2400" dirty="0" smtClean="0">
                <a:solidFill>
                  <a:srgbClr val="0C1F24"/>
                </a:solidFill>
                <a:latin typeface="Source Sans Pro"/>
                <a:cs typeface="Source Sans Pro"/>
              </a:rPr>
              <a:t>Documentation for Board of Directors</a:t>
            </a:r>
          </a:p>
          <a:p>
            <a:pPr marL="457200" indent="-457200">
              <a:spcBef>
                <a:spcPts val="1200"/>
              </a:spcBef>
              <a:buClr>
                <a:schemeClr val="bg1"/>
              </a:buClr>
              <a:buSzPct val="100000"/>
              <a:buFont typeface="Wingdings" charset="2"/>
              <a:buAutoNum type="arabicPlain"/>
            </a:pPr>
            <a:r>
              <a:rPr lang="en-US" sz="2400" dirty="0" smtClean="0">
                <a:solidFill>
                  <a:srgbClr val="0C1F24"/>
                </a:solidFill>
                <a:latin typeface="Source Sans Pro"/>
                <a:cs typeface="Source Sans Pro"/>
              </a:rPr>
              <a:t>Documented Relationships</a:t>
            </a:r>
          </a:p>
          <a:p>
            <a:pPr marL="457200" indent="-457200">
              <a:spcBef>
                <a:spcPts val="1200"/>
              </a:spcBef>
              <a:buClr>
                <a:schemeClr val="bg1"/>
              </a:buClr>
              <a:buSzPct val="100000"/>
              <a:buFont typeface="Wingdings" charset="2"/>
              <a:buAutoNum type="arabicPlain"/>
            </a:pPr>
            <a:r>
              <a:rPr lang="en-US" sz="2400" dirty="0" smtClean="0">
                <a:solidFill>
                  <a:srgbClr val="0C1F24"/>
                </a:solidFill>
                <a:latin typeface="Source Sans Pro"/>
                <a:cs typeface="Source Sans Pro"/>
              </a:rPr>
              <a:t>External Laws</a:t>
            </a:r>
          </a:p>
          <a:p>
            <a:pPr marL="457200" indent="-457200">
              <a:spcBef>
                <a:spcPts val="1200"/>
              </a:spcBef>
              <a:buClr>
                <a:schemeClr val="bg1"/>
              </a:buClr>
              <a:buSzPct val="100000"/>
              <a:buFont typeface="Wingdings" charset="2"/>
              <a:buAutoNum type="arabicPlain"/>
            </a:pPr>
            <a:r>
              <a:rPr lang="en-US" sz="2400" dirty="0" smtClean="0">
                <a:solidFill>
                  <a:srgbClr val="0C1F24"/>
                </a:solidFill>
                <a:latin typeface="Source Sans Pro"/>
                <a:cs typeface="Source Sans Pro"/>
              </a:rPr>
              <a:t>General ICANN Operational Information</a:t>
            </a:r>
          </a:p>
          <a:p>
            <a:pPr marL="457200" indent="-457200">
              <a:spcBef>
                <a:spcPts val="1200"/>
              </a:spcBef>
              <a:buClr>
                <a:schemeClr val="bg1"/>
              </a:buClr>
              <a:buSzPct val="100000"/>
              <a:buFont typeface="Wingdings" charset="2"/>
              <a:buAutoNum type="arabicPlain"/>
            </a:pPr>
            <a:r>
              <a:rPr lang="en-US" sz="2400" dirty="0" smtClean="0">
                <a:solidFill>
                  <a:srgbClr val="0C1F24"/>
                </a:solidFill>
                <a:latin typeface="Source Sans Pro"/>
                <a:cs typeface="Source Sans Pro"/>
              </a:rPr>
              <a:t>ICANN Board Selection Process</a:t>
            </a:r>
          </a:p>
          <a:p>
            <a:pPr>
              <a:spcBef>
                <a:spcPts val="1200"/>
              </a:spcBef>
              <a:buClr>
                <a:schemeClr val="bg1"/>
              </a:buClr>
              <a:buSzPct val="100000"/>
            </a:pPr>
            <a:r>
              <a:rPr lang="en-US" sz="2400" dirty="0">
                <a:solidFill>
                  <a:srgbClr val="0C1F24"/>
                </a:solidFill>
                <a:latin typeface="Source Sans Pro"/>
                <a:cs typeface="Source Sans Pro"/>
              </a:rPr>
              <a:t>	</a:t>
            </a:r>
            <a:r>
              <a:rPr lang="en-US" sz="2400" dirty="0" smtClean="0">
                <a:solidFill>
                  <a:srgbClr val="0C1F24"/>
                </a:solidFill>
                <a:latin typeface="Source Sans Pro"/>
                <a:cs typeface="Source Sans Pro"/>
              </a:rPr>
              <a:t>Organizational Reviews</a:t>
            </a:r>
            <a:endParaRPr lang="en-US" sz="2400" dirty="0">
              <a:solidFill>
                <a:srgbClr val="0C1F24"/>
              </a:solidFill>
              <a:latin typeface="Source Sans Pro"/>
              <a:cs typeface="Source Sans Pro"/>
            </a:endParaRPr>
          </a:p>
        </p:txBody>
      </p:sp>
    </p:spTree>
    <p:extLst>
      <p:ext uri="{BB962C8B-B14F-4D97-AF65-F5344CB8AC3E}">
        <p14:creationId xmlns:p14="http://schemas.microsoft.com/office/powerpoint/2010/main" val="342707725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t>CCWG-Accountability Goals and Requirements</a:t>
            </a:r>
            <a:endParaRPr lang="en-US" sz="2800" b="1" dirty="0"/>
          </a:p>
        </p:txBody>
      </p:sp>
      <p:sp>
        <p:nvSpPr>
          <p:cNvPr id="9" name="TextBox 8"/>
          <p:cNvSpPr txBox="1">
            <a:spLocks noChangeArrowheads="1"/>
          </p:cNvSpPr>
          <p:nvPr/>
        </p:nvSpPr>
        <p:spPr bwMode="auto">
          <a:xfrm>
            <a:off x="1757655" y="3291139"/>
            <a:ext cx="6734510" cy="12003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12700" marR="117475">
              <a:lnSpc>
                <a:spcPct val="100000"/>
              </a:lnSpc>
            </a:pPr>
            <a:r>
              <a:rPr lang="en-US" b="1" dirty="0" smtClean="0">
                <a:solidFill>
                  <a:srgbClr val="062236"/>
                </a:solidFill>
                <a:latin typeface="Source Sans Pro"/>
                <a:cs typeface="Source Sans Pro"/>
              </a:rPr>
              <a:t>Work Stream 1</a:t>
            </a:r>
          </a:p>
          <a:p>
            <a:pPr marL="12700" marR="117475">
              <a:lnSpc>
                <a:spcPct val="100000"/>
              </a:lnSpc>
            </a:pPr>
            <a:r>
              <a:rPr lang="en-US" dirty="0">
                <a:solidFill>
                  <a:srgbClr val="062236"/>
                </a:solidFill>
                <a:latin typeface="Source Sans Pro"/>
                <a:cs typeface="Source Sans Pro"/>
              </a:rPr>
              <a:t>F</a:t>
            </a:r>
            <a:r>
              <a:rPr lang="en-US" dirty="0" smtClean="0">
                <a:solidFill>
                  <a:srgbClr val="062236"/>
                </a:solidFill>
                <a:latin typeface="Source Sans Pro"/>
                <a:cs typeface="Source Sans Pro"/>
              </a:rPr>
              <a:t>ocused </a:t>
            </a:r>
            <a:r>
              <a:rPr lang="en-US" dirty="0">
                <a:solidFill>
                  <a:srgbClr val="062236"/>
                </a:solidFill>
                <a:latin typeface="Source Sans Pro"/>
                <a:cs typeface="Source Sans Pro"/>
              </a:rPr>
              <a:t>on mechanisms enhancing </a:t>
            </a:r>
            <a:r>
              <a:rPr lang="en-US" dirty="0" smtClean="0">
                <a:solidFill>
                  <a:srgbClr val="062236"/>
                </a:solidFill>
                <a:latin typeface="Source Sans Pro"/>
                <a:cs typeface="Source Sans Pro"/>
              </a:rPr>
              <a:t>ICANN accountability </a:t>
            </a:r>
            <a:r>
              <a:rPr lang="en-US" dirty="0">
                <a:solidFill>
                  <a:srgbClr val="062236"/>
                </a:solidFill>
                <a:latin typeface="Source Sans Pro"/>
                <a:cs typeface="Source Sans Pro"/>
              </a:rPr>
              <a:t>that must be in place or committed to within the time frame of the IANA Stewa</a:t>
            </a:r>
            <a:r>
              <a:rPr lang="en-US" spc="-25" dirty="0">
                <a:solidFill>
                  <a:srgbClr val="062236"/>
                </a:solidFill>
                <a:latin typeface="Source Sans Pro"/>
                <a:cs typeface="Source Sans Pro"/>
              </a:rPr>
              <a:t>r</a:t>
            </a:r>
            <a:r>
              <a:rPr lang="en-US" dirty="0">
                <a:solidFill>
                  <a:srgbClr val="062236"/>
                </a:solidFill>
                <a:latin typeface="Source Sans Pro"/>
                <a:cs typeface="Source Sans Pro"/>
              </a:rPr>
              <a:t>dship </a:t>
            </a:r>
            <a:r>
              <a:rPr lang="en-US" spc="-114" dirty="0" smtClean="0">
                <a:solidFill>
                  <a:srgbClr val="062236"/>
                </a:solidFill>
                <a:latin typeface="Source Sans Pro"/>
                <a:cs typeface="Source Sans Pro"/>
              </a:rPr>
              <a:t>T</a:t>
            </a:r>
            <a:r>
              <a:rPr lang="en-US" dirty="0" smtClean="0">
                <a:solidFill>
                  <a:srgbClr val="062236"/>
                </a:solidFill>
                <a:latin typeface="Source Sans Pro"/>
                <a:cs typeface="Source Sans Pro"/>
              </a:rPr>
              <a:t>ransition</a:t>
            </a:r>
            <a:endParaRPr lang="en-US" dirty="0">
              <a:solidFill>
                <a:srgbClr val="062236"/>
              </a:solidFill>
              <a:latin typeface="Source Sans Pro"/>
              <a:cs typeface="Source Sans Pro"/>
            </a:endParaRPr>
          </a:p>
        </p:txBody>
      </p:sp>
      <p:pic>
        <p:nvPicPr>
          <p:cNvPr id="33" name="Picture 32" descr="0037-file-empty.eps"/>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52559" y="3403600"/>
            <a:ext cx="571500" cy="673100"/>
          </a:xfrm>
          <a:prstGeom prst="rect">
            <a:avLst/>
          </a:prstGeom>
        </p:spPr>
      </p:pic>
      <p:sp>
        <p:nvSpPr>
          <p:cNvPr id="21" name="TextBox 20"/>
          <p:cNvSpPr txBox="1">
            <a:spLocks noChangeArrowheads="1"/>
          </p:cNvSpPr>
          <p:nvPr/>
        </p:nvSpPr>
        <p:spPr bwMode="auto">
          <a:xfrm>
            <a:off x="1769199" y="4681831"/>
            <a:ext cx="6845068" cy="12003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12700" marR="117475">
              <a:lnSpc>
                <a:spcPct val="100000"/>
              </a:lnSpc>
            </a:pPr>
            <a:r>
              <a:rPr lang="en-US" b="1" dirty="0">
                <a:solidFill>
                  <a:schemeClr val="accent2">
                    <a:lumMod val="50000"/>
                  </a:schemeClr>
                </a:solidFill>
                <a:latin typeface="Source Sans Pro"/>
                <a:cs typeface="Source Sans Pro"/>
              </a:rPr>
              <a:t>Work Stream </a:t>
            </a:r>
            <a:r>
              <a:rPr lang="en-US" b="1" dirty="0" smtClean="0">
                <a:solidFill>
                  <a:schemeClr val="accent2">
                    <a:lumMod val="50000"/>
                  </a:schemeClr>
                </a:solidFill>
                <a:latin typeface="Source Sans Pro"/>
                <a:cs typeface="Source Sans Pro"/>
              </a:rPr>
              <a:t>2</a:t>
            </a:r>
            <a:endParaRPr lang="en-US" b="1" dirty="0">
              <a:solidFill>
                <a:schemeClr val="accent2">
                  <a:lumMod val="50000"/>
                </a:schemeClr>
              </a:solidFill>
              <a:latin typeface="Source Sans Pro"/>
              <a:cs typeface="Source Sans Pro"/>
            </a:endParaRPr>
          </a:p>
          <a:p>
            <a:pPr marL="12700" marR="117475">
              <a:lnSpc>
                <a:spcPct val="100000"/>
              </a:lnSpc>
            </a:pPr>
            <a:r>
              <a:rPr lang="en-US" dirty="0" smtClean="0">
                <a:solidFill>
                  <a:schemeClr val="accent2">
                    <a:lumMod val="50000"/>
                  </a:schemeClr>
                </a:solidFill>
                <a:latin typeface="Source Sans Pro"/>
                <a:cs typeface="Source Sans Pro"/>
              </a:rPr>
              <a:t>Focused </a:t>
            </a:r>
            <a:r>
              <a:rPr lang="en-US" dirty="0">
                <a:solidFill>
                  <a:schemeClr val="accent2">
                    <a:lumMod val="50000"/>
                  </a:schemeClr>
                </a:solidFill>
                <a:latin typeface="Source Sans Pro"/>
                <a:cs typeface="Source Sans Pro"/>
              </a:rPr>
              <a:t>on addressing accountability topics for which a timeline for developing solutions and full implementation may extend beyond the IANA Stewardship </a:t>
            </a:r>
            <a:r>
              <a:rPr lang="en-US" dirty="0" smtClean="0">
                <a:solidFill>
                  <a:schemeClr val="accent2">
                    <a:lumMod val="50000"/>
                  </a:schemeClr>
                </a:solidFill>
                <a:latin typeface="Source Sans Pro"/>
                <a:cs typeface="Source Sans Pro"/>
              </a:rPr>
              <a:t>Transition</a:t>
            </a:r>
            <a:endParaRPr lang="en-US" dirty="0">
              <a:solidFill>
                <a:schemeClr val="accent2">
                  <a:lumMod val="50000"/>
                </a:schemeClr>
              </a:solidFill>
              <a:latin typeface="Source Sans Pro"/>
              <a:cs typeface="Source Sans Pro"/>
            </a:endParaRPr>
          </a:p>
        </p:txBody>
      </p:sp>
      <p:pic>
        <p:nvPicPr>
          <p:cNvPr id="22" name="Picture 21" descr="0037-file-empty.eps"/>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62433" y="4734843"/>
            <a:ext cx="571500" cy="673100"/>
          </a:xfrm>
          <a:prstGeom prst="rect">
            <a:avLst/>
          </a:prstGeom>
        </p:spPr>
      </p:pic>
      <p:sp>
        <p:nvSpPr>
          <p:cNvPr id="13" name="Content Placeholder 2"/>
          <p:cNvSpPr txBox="1">
            <a:spLocks/>
          </p:cNvSpPr>
          <p:nvPr/>
        </p:nvSpPr>
        <p:spPr>
          <a:xfrm>
            <a:off x="276927" y="851586"/>
            <a:ext cx="8763000" cy="2432271"/>
          </a:xfrm>
          <a:prstGeom prst="rect">
            <a:avLst/>
          </a:prstGeom>
        </p:spPr>
        <p:txBody>
          <a:bodyPr>
            <a:normAutofit fontScale="92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20000"/>
              </a:lnSpc>
              <a:spcBef>
                <a:spcPts val="600"/>
              </a:spcBef>
              <a:buNone/>
            </a:pPr>
            <a:r>
              <a:rPr lang="en-US" sz="2100" dirty="0" smtClean="0">
                <a:latin typeface="Source Sans Pro"/>
                <a:cs typeface="Source Sans Pro"/>
              </a:rPr>
              <a:t>The Cross Community Working Group on Enhancing ICANN Accountability </a:t>
            </a:r>
            <a:br>
              <a:rPr lang="en-US" sz="2100" dirty="0" smtClean="0">
                <a:latin typeface="Source Sans Pro"/>
                <a:cs typeface="Source Sans Pro"/>
              </a:rPr>
            </a:br>
            <a:r>
              <a:rPr lang="en-US" sz="2100" b="1" dirty="0" smtClean="0">
                <a:latin typeface="Source Sans Pro"/>
                <a:cs typeface="Source Sans Pro"/>
              </a:rPr>
              <a:t>(CCWG-Accountability) </a:t>
            </a:r>
            <a:r>
              <a:rPr lang="en-US" sz="2100" dirty="0" smtClean="0">
                <a:latin typeface="Source Sans Pro"/>
                <a:cs typeface="Source Sans Pro"/>
              </a:rPr>
              <a:t>was formed </a:t>
            </a:r>
            <a:r>
              <a:rPr lang="en-US" sz="2100" dirty="0">
                <a:latin typeface="Source Sans Pro"/>
                <a:cs typeface="Source Sans Pro"/>
              </a:rPr>
              <a:t>to Deliver proposals that would enhance </a:t>
            </a:r>
            <a:r>
              <a:rPr lang="en-US" sz="2100" dirty="0" smtClean="0">
                <a:latin typeface="Source Sans Pro"/>
                <a:cs typeface="Source Sans Pro"/>
              </a:rPr>
              <a:t/>
            </a:r>
            <a:br>
              <a:rPr lang="en-US" sz="2100" dirty="0" smtClean="0">
                <a:latin typeface="Source Sans Pro"/>
                <a:cs typeface="Source Sans Pro"/>
              </a:rPr>
            </a:br>
            <a:r>
              <a:rPr lang="en-US" sz="2100" dirty="0" smtClean="0">
                <a:latin typeface="Source Sans Pro"/>
                <a:cs typeface="Source Sans Pro"/>
              </a:rPr>
              <a:t>ICANN’s </a:t>
            </a:r>
            <a:r>
              <a:rPr lang="en-US" sz="2100" dirty="0">
                <a:latin typeface="Source Sans Pro"/>
                <a:cs typeface="Source Sans Pro"/>
              </a:rPr>
              <a:t>accountability towards all </a:t>
            </a:r>
            <a:r>
              <a:rPr lang="en-US" sz="2100" dirty="0" smtClean="0">
                <a:latin typeface="Source Sans Pro"/>
                <a:cs typeface="Source Sans Pro"/>
              </a:rPr>
              <a:t>stakeholders</a:t>
            </a:r>
          </a:p>
          <a:p>
            <a:pPr lvl="1">
              <a:lnSpc>
                <a:spcPct val="120000"/>
              </a:lnSpc>
              <a:spcBef>
                <a:spcPts val="600"/>
              </a:spcBef>
              <a:buFont typeface="Wingdings" charset="2"/>
              <a:buChar char=""/>
            </a:pPr>
            <a:r>
              <a:rPr lang="en-US" sz="2100" dirty="0">
                <a:latin typeface="Source Sans Pro"/>
                <a:cs typeface="Source Sans Pro"/>
              </a:rPr>
              <a:t>The </a:t>
            </a:r>
            <a:r>
              <a:rPr lang="en-US" sz="2100" dirty="0" smtClean="0">
                <a:latin typeface="Source Sans Pro"/>
                <a:cs typeface="Source Sans Pro"/>
              </a:rPr>
              <a:t>CCWG-Accountability is </a:t>
            </a:r>
            <a:r>
              <a:rPr lang="en-US" sz="2100" dirty="0">
                <a:latin typeface="Source Sans Pro"/>
                <a:cs typeface="Source Sans Pro"/>
              </a:rPr>
              <a:t>made up of </a:t>
            </a:r>
            <a:r>
              <a:rPr lang="en-US" sz="2100" b="1" dirty="0" smtClean="0">
                <a:solidFill>
                  <a:schemeClr val="accent6"/>
                </a:solidFill>
                <a:latin typeface="Source Sans Pro"/>
                <a:cs typeface="Source Sans Pro"/>
              </a:rPr>
              <a:t>28 members </a:t>
            </a:r>
            <a:r>
              <a:rPr lang="en-US" sz="2100" dirty="0" smtClean="0">
                <a:latin typeface="Source Sans Pro"/>
                <a:cs typeface="Source Sans Pro"/>
              </a:rPr>
              <a:t>representing the 6 organizations who chartered the group, and </a:t>
            </a:r>
            <a:r>
              <a:rPr lang="en-US" sz="2100" b="1" dirty="0" smtClean="0">
                <a:solidFill>
                  <a:schemeClr val="accent6"/>
                </a:solidFill>
                <a:latin typeface="Source Sans Pro"/>
                <a:cs typeface="Source Sans Pro"/>
              </a:rPr>
              <a:t>173 participants </a:t>
            </a:r>
            <a:r>
              <a:rPr lang="en-US" sz="2100" dirty="0" smtClean="0">
                <a:latin typeface="Source Sans Pro"/>
                <a:cs typeface="Source Sans Pro"/>
              </a:rPr>
              <a:t>who engage in day-to-day discussions and proposal development</a:t>
            </a:r>
            <a:endParaRPr lang="en-US" sz="2100" dirty="0">
              <a:latin typeface="Source Sans Pro"/>
              <a:cs typeface="Source Sans Pro"/>
            </a:endParaRPr>
          </a:p>
          <a:p>
            <a:pPr lvl="1">
              <a:lnSpc>
                <a:spcPct val="120000"/>
              </a:lnSpc>
              <a:spcBef>
                <a:spcPts val="600"/>
              </a:spcBef>
              <a:buFont typeface="Wingdings" charset="2"/>
              <a:buChar char=""/>
            </a:pPr>
            <a:r>
              <a:rPr lang="en-US" sz="2100" dirty="0">
                <a:latin typeface="Source Sans Pro"/>
                <a:cs typeface="Source Sans Pro"/>
              </a:rPr>
              <a:t> The </a:t>
            </a:r>
            <a:r>
              <a:rPr lang="en-US" sz="2100" dirty="0" smtClean="0">
                <a:latin typeface="Source Sans Pro"/>
                <a:cs typeface="Source Sans Pro"/>
              </a:rPr>
              <a:t>CCWG has split its recommendations into two Work Streams:</a:t>
            </a:r>
            <a:endParaRPr lang="en-US" sz="2100" dirty="0">
              <a:latin typeface="Source Sans Pro"/>
              <a:cs typeface="Source Sans Pro"/>
            </a:endParaRPr>
          </a:p>
          <a:p>
            <a:pPr marL="0" indent="0">
              <a:lnSpc>
                <a:spcPct val="120000"/>
              </a:lnSpc>
              <a:spcBef>
                <a:spcPts val="600"/>
              </a:spcBef>
              <a:buNone/>
            </a:pPr>
            <a:endParaRPr lang="en-US" sz="1800" dirty="0" smtClean="0">
              <a:latin typeface="Source Sans Pro"/>
              <a:cs typeface="Source Sans Pro"/>
            </a:endParaRPr>
          </a:p>
          <a:p>
            <a:pPr>
              <a:lnSpc>
                <a:spcPct val="120000"/>
              </a:lnSpc>
              <a:spcBef>
                <a:spcPts val="600"/>
              </a:spcBef>
            </a:pPr>
            <a:endParaRPr lang="en-US" sz="1800" dirty="0">
              <a:latin typeface="Source Sans Pro"/>
              <a:cs typeface="Source Sans Pro"/>
            </a:endParaRPr>
          </a:p>
        </p:txBody>
      </p:sp>
    </p:spTree>
    <p:extLst>
      <p:ext uri="{BB962C8B-B14F-4D97-AF65-F5344CB8AC3E}">
        <p14:creationId xmlns:p14="http://schemas.microsoft.com/office/powerpoint/2010/main" val="99669044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Shape 90"/>
          <p:cNvSpPr txBox="1">
            <a:spLocks noGrp="1"/>
          </p:cNvSpPr>
          <p:nvPr>
            <p:ph type="title"/>
          </p:nvPr>
        </p:nvSpPr>
        <p:spPr>
          <a:prstGeom prst="rect">
            <a:avLst/>
          </a:prstGeom>
        </p:spPr>
        <p:txBody>
          <a:bodyPr lIns="91425" tIns="91425" rIns="91425" bIns="91425" anchor="t" anchorCtr="0">
            <a:noAutofit/>
          </a:bodyPr>
          <a:lstStyle/>
          <a:p>
            <a:pPr>
              <a:spcBef>
                <a:spcPts val="0"/>
              </a:spcBef>
              <a:buNone/>
            </a:pPr>
            <a:r>
              <a:rPr lang="en" sz="2800" b="1" dirty="0"/>
              <a:t>Draft Proposal on Work Stream 1 Recommendations</a:t>
            </a:r>
          </a:p>
        </p:txBody>
      </p:sp>
      <p:sp>
        <p:nvSpPr>
          <p:cNvPr id="91" name="Shape 91"/>
          <p:cNvSpPr txBox="1">
            <a:spLocks noGrp="1"/>
          </p:cNvSpPr>
          <p:nvPr>
            <p:ph type="body" idx="4294967295"/>
          </p:nvPr>
        </p:nvSpPr>
        <p:spPr>
          <a:xfrm>
            <a:off x="344432" y="1202492"/>
            <a:ext cx="5480050" cy="4403725"/>
          </a:xfrm>
          <a:prstGeom prst="rect">
            <a:avLst/>
          </a:prstGeom>
        </p:spPr>
        <p:txBody>
          <a:bodyPr lIns="91425" tIns="91425" rIns="91425" bIns="91425" anchor="t" anchorCtr="0">
            <a:noAutofit/>
          </a:bodyPr>
          <a:lstStyle/>
          <a:p>
            <a:pPr marL="0" indent="0">
              <a:buNone/>
            </a:pPr>
            <a:r>
              <a:rPr lang="en-US" sz="2000" b="1" dirty="0">
                <a:latin typeface="Source Sans Pro"/>
                <a:cs typeface="Source Sans Pro"/>
              </a:rPr>
              <a:t>Structure:</a:t>
            </a:r>
          </a:p>
          <a:p>
            <a:pPr>
              <a:buFont typeface="Wingdings" charset="2"/>
              <a:buChar char=""/>
            </a:pPr>
            <a:r>
              <a:rPr lang="en-US" sz="2000" dirty="0">
                <a:latin typeface="Source Sans Pro"/>
                <a:cs typeface="Source Sans Pro"/>
              </a:rPr>
              <a:t>Core proposal (57 pages)</a:t>
            </a:r>
          </a:p>
          <a:p>
            <a:pPr>
              <a:buFont typeface="Wingdings" charset="2"/>
              <a:buChar char=""/>
            </a:pPr>
            <a:r>
              <a:rPr lang="en-US" sz="2000" dirty="0">
                <a:latin typeface="Source Sans Pro"/>
                <a:cs typeface="Source Sans Pro"/>
              </a:rPr>
              <a:t>15 detailed annexes of proposed recommendations (including a summary)</a:t>
            </a:r>
          </a:p>
          <a:p>
            <a:pPr>
              <a:buFont typeface="Wingdings" charset="2"/>
              <a:buChar char=""/>
            </a:pPr>
            <a:r>
              <a:rPr lang="en-US" sz="2000" dirty="0">
                <a:latin typeface="Source Sans Pro"/>
                <a:cs typeface="Source Sans Pro"/>
              </a:rPr>
              <a:t>10 appendices</a:t>
            </a:r>
          </a:p>
          <a:p>
            <a:pPr marL="0" indent="0">
              <a:buNone/>
            </a:pPr>
            <a:r>
              <a:rPr lang="en-US" sz="2000" dirty="0">
                <a:latin typeface="Source Sans Pro"/>
                <a:cs typeface="Source Sans Pro"/>
              </a:rPr>
              <a:t>Translations to be provided in Arabic, Spanish, French, Russian Chinese and Portuguese</a:t>
            </a:r>
          </a:p>
          <a:p>
            <a:endParaRPr lang="en-US" sz="2000" dirty="0">
              <a:latin typeface="Source Sans Pro"/>
              <a:cs typeface="Source Sans Pro"/>
            </a:endParaRPr>
          </a:p>
          <a:p>
            <a:pPr marL="0" indent="0">
              <a:buNone/>
            </a:pPr>
            <a:r>
              <a:rPr lang="en-US" sz="2000" dirty="0">
                <a:latin typeface="Source Sans Pro"/>
                <a:cs typeface="Source Sans Pro"/>
              </a:rPr>
              <a:t>See: </a:t>
            </a:r>
            <a:r>
              <a:rPr lang="en-US" sz="2000" dirty="0">
                <a:latin typeface="Source Sans Pro"/>
                <a:cs typeface="Source Sans Pro"/>
                <a:hlinkClick r:id="rId3"/>
              </a:rPr>
              <a:t>https://community.icann.org/x/</a:t>
            </a:r>
            <a:r>
              <a:rPr lang="en-US" sz="2000" dirty="0" smtClean="0">
                <a:latin typeface="Source Sans Pro"/>
                <a:cs typeface="Source Sans Pro"/>
                <a:hlinkClick r:id="rId3"/>
              </a:rPr>
              <a:t>eLRYAw</a:t>
            </a:r>
            <a:endParaRPr lang="en-US" sz="2000" dirty="0" smtClean="0">
              <a:latin typeface="Source Sans Pro"/>
              <a:cs typeface="Source Sans Pro"/>
            </a:endParaRPr>
          </a:p>
          <a:p>
            <a:pPr marL="0" indent="0">
              <a:buNone/>
            </a:pPr>
            <a:endParaRPr lang="en-US" sz="2000" dirty="0">
              <a:latin typeface="Source Sans Pro"/>
              <a:cs typeface="Source Sans Pro"/>
            </a:endParaRPr>
          </a:p>
          <a:p>
            <a:pPr marL="0" indent="0">
              <a:buNone/>
            </a:pPr>
            <a:r>
              <a:rPr lang="en-US" sz="2000" dirty="0">
                <a:latin typeface="Source Sans Pro"/>
                <a:cs typeface="Source Sans Pro"/>
              </a:rPr>
              <a:t>Public comment Survey (closes on 21 December): </a:t>
            </a:r>
            <a:r>
              <a:rPr lang="en-US" sz="2000" dirty="0">
                <a:latin typeface="Source Sans Pro"/>
                <a:cs typeface="Source Sans Pro"/>
                <a:hlinkClick r:id="rId4"/>
              </a:rPr>
              <a:t>https://www.surveymonkey.com/r/ccwg-acct-</a:t>
            </a:r>
            <a:r>
              <a:rPr lang="en-US" sz="2000" dirty="0" smtClean="0">
                <a:latin typeface="Source Sans Pro"/>
                <a:cs typeface="Source Sans Pro"/>
                <a:hlinkClick r:id="rId4"/>
              </a:rPr>
              <a:t>draftproposal</a:t>
            </a:r>
            <a:endParaRPr sz="2000" dirty="0">
              <a:latin typeface="Source Sans Pro"/>
              <a:cs typeface="Source Sans Pro"/>
            </a:endParaRPr>
          </a:p>
        </p:txBody>
      </p:sp>
      <p:pic>
        <p:nvPicPr>
          <p:cNvPr id="6" name="Shape 92"/>
          <p:cNvPicPr preferRelativeResize="0"/>
          <p:nvPr/>
        </p:nvPicPr>
        <p:blipFill rotWithShape="1">
          <a:blip r:embed="rId5">
            <a:alphaModFix/>
          </a:blip>
          <a:srcRect t="1516"/>
          <a:stretch/>
        </p:blipFill>
        <p:spPr>
          <a:xfrm>
            <a:off x="5864586" y="1595823"/>
            <a:ext cx="3007399" cy="3708374"/>
          </a:xfrm>
          <a:prstGeom prst="rect">
            <a:avLst/>
          </a:prstGeom>
          <a:noFill/>
          <a:ln>
            <a:noFill/>
          </a:ln>
        </p:spPr>
      </p:pic>
    </p:spTree>
    <p:extLst>
      <p:ext uri="{BB962C8B-B14F-4D97-AF65-F5344CB8AC3E}">
        <p14:creationId xmlns:p14="http://schemas.microsoft.com/office/powerpoint/2010/main" val="2479744134"/>
      </p:ext>
    </p:extLst>
  </p:cSld>
  <p:clrMapOvr>
    <a:masterClrMapping/>
  </p:clrMapOvr>
  <p:transition spd="slow">
    <p:cut/>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Four Building Blocks</a:t>
            </a:r>
            <a:endParaRPr lang="en-US" b="1" dirty="0"/>
          </a:p>
        </p:txBody>
      </p:sp>
      <p:sp>
        <p:nvSpPr>
          <p:cNvPr id="4" name="TextBox 3"/>
          <p:cNvSpPr txBox="1"/>
          <p:nvPr/>
        </p:nvSpPr>
        <p:spPr>
          <a:xfrm>
            <a:off x="294105" y="975895"/>
            <a:ext cx="8555790" cy="646331"/>
          </a:xfrm>
          <a:prstGeom prst="rect">
            <a:avLst/>
          </a:prstGeom>
          <a:noFill/>
        </p:spPr>
        <p:txBody>
          <a:bodyPr wrap="square" rtlCol="0">
            <a:spAutoFit/>
          </a:bodyPr>
          <a:lstStyle/>
          <a:p>
            <a:r>
              <a:rPr lang="en-US" dirty="0" smtClean="0">
                <a:latin typeface="Source Sans Pro"/>
                <a:cs typeface="Source Sans Pro"/>
              </a:rPr>
              <a:t>The CCWG-Accountability identified four building blocks that would form the mechanisms required to improve ICANN’s accountability.</a:t>
            </a:r>
          </a:p>
        </p:txBody>
      </p:sp>
      <p:pic>
        <p:nvPicPr>
          <p:cNvPr id="5" name="Shape 100"/>
          <p:cNvPicPr preferRelativeResize="0"/>
          <p:nvPr/>
        </p:nvPicPr>
        <p:blipFill>
          <a:blip r:embed="rId2">
            <a:alphaModFix/>
          </a:blip>
          <a:stretch>
            <a:fillRect/>
          </a:stretch>
        </p:blipFill>
        <p:spPr>
          <a:xfrm>
            <a:off x="532424" y="2101490"/>
            <a:ext cx="8071274" cy="2835300"/>
          </a:xfrm>
          <a:prstGeom prst="rect">
            <a:avLst/>
          </a:prstGeom>
          <a:noFill/>
          <a:ln>
            <a:noFill/>
          </a:ln>
        </p:spPr>
      </p:pic>
    </p:spTree>
    <p:extLst>
      <p:ext uri="{BB962C8B-B14F-4D97-AF65-F5344CB8AC3E}">
        <p14:creationId xmlns:p14="http://schemas.microsoft.com/office/powerpoint/2010/main" val="74820262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479"/>
            <a:ext cx="9144000" cy="1130425"/>
          </a:xfrm>
        </p:spPr>
        <p:txBody>
          <a:bodyPr/>
          <a:lstStyle/>
          <a:p>
            <a:pPr>
              <a:spcBef>
                <a:spcPts val="0"/>
              </a:spcBef>
            </a:pPr>
            <a:r>
              <a:rPr lang="en" sz="3100" b="1" dirty="0"/>
              <a:t>Ensuring Community Engagement in ICANN Decision-making: Seven New Community </a:t>
            </a:r>
            <a:r>
              <a:rPr lang="en" sz="3100" b="1" dirty="0" smtClean="0"/>
              <a:t>Powe</a:t>
            </a:r>
            <a:r>
              <a:rPr lang="en-US" sz="3100" b="1" dirty="0" err="1" smtClean="0"/>
              <a:t>rs</a:t>
            </a:r>
            <a:endParaRPr lang="en" sz="3100" b="1" dirty="0"/>
          </a:p>
        </p:txBody>
      </p:sp>
      <p:pic>
        <p:nvPicPr>
          <p:cNvPr id="4" name="Shape 108"/>
          <p:cNvPicPr preferRelativeResize="0"/>
          <p:nvPr/>
        </p:nvPicPr>
        <p:blipFill>
          <a:blip r:embed="rId2">
            <a:alphaModFix/>
          </a:blip>
          <a:stretch>
            <a:fillRect/>
          </a:stretch>
        </p:blipFill>
        <p:spPr>
          <a:xfrm>
            <a:off x="4110828" y="1898311"/>
            <a:ext cx="4779173" cy="3491623"/>
          </a:xfrm>
          <a:prstGeom prst="rect">
            <a:avLst/>
          </a:prstGeom>
          <a:noFill/>
          <a:ln>
            <a:noFill/>
          </a:ln>
        </p:spPr>
      </p:pic>
      <p:sp>
        <p:nvSpPr>
          <p:cNvPr id="5" name="Shape 109"/>
          <p:cNvSpPr txBox="1"/>
          <p:nvPr/>
        </p:nvSpPr>
        <p:spPr>
          <a:xfrm>
            <a:off x="348100" y="1341995"/>
            <a:ext cx="3617699" cy="4379693"/>
          </a:xfrm>
          <a:prstGeom prst="rect">
            <a:avLst/>
          </a:prstGeom>
          <a:noFill/>
          <a:ln>
            <a:noFill/>
          </a:ln>
        </p:spPr>
        <p:txBody>
          <a:bodyPr lIns="91425" tIns="91425" rIns="91425" bIns="91425" anchor="t" anchorCtr="0">
            <a:noAutofit/>
          </a:bodyPr>
          <a:lstStyle/>
          <a:p>
            <a:pPr rtl="0">
              <a:lnSpc>
                <a:spcPct val="115000"/>
              </a:lnSpc>
              <a:spcBef>
                <a:spcPts val="0"/>
              </a:spcBef>
              <a:buNone/>
            </a:pPr>
            <a:r>
              <a:rPr lang="en" sz="2000" dirty="0">
                <a:latin typeface="Source Sans Pro"/>
                <a:ea typeface="Open Sans"/>
                <a:cs typeface="Source Sans Pro"/>
                <a:sym typeface="Open Sans"/>
              </a:rPr>
              <a:t>The CCWG-Accountability has proposed a set of seven Community Powers designed to empower the community to hold ICANN accountable for the organization’s Principles (the Mission, Commitments, and Core Values).</a:t>
            </a:r>
          </a:p>
          <a:p>
            <a:pPr rtl="0">
              <a:lnSpc>
                <a:spcPct val="115000"/>
              </a:lnSpc>
              <a:spcBef>
                <a:spcPts val="0"/>
              </a:spcBef>
              <a:buNone/>
            </a:pPr>
            <a:endParaRPr sz="2000" dirty="0">
              <a:latin typeface="Source Sans Pro"/>
              <a:ea typeface="Open Sans"/>
              <a:cs typeface="Source Sans Pro"/>
              <a:sym typeface="Open Sans"/>
            </a:endParaRPr>
          </a:p>
          <a:p>
            <a:pPr>
              <a:lnSpc>
                <a:spcPct val="115000"/>
              </a:lnSpc>
              <a:spcBef>
                <a:spcPts val="0"/>
              </a:spcBef>
              <a:buNone/>
            </a:pPr>
            <a:r>
              <a:rPr lang="en" sz="1400" i="1" dirty="0">
                <a:latin typeface="Source Sans Pro"/>
                <a:ea typeface="Open Sans"/>
                <a:cs typeface="Source Sans Pro"/>
                <a:sym typeface="Open Sans"/>
              </a:rPr>
              <a:t>It is important to note that the powers, as well as the launch of a Separation Cross Community Working Group (as required by the CWG-Stewardship dependencies), can be enforced by using the community Independent Review Process or the Power to recall the entire Board.</a:t>
            </a:r>
          </a:p>
        </p:txBody>
      </p:sp>
    </p:spTree>
    <p:extLst>
      <p:ext uri="{BB962C8B-B14F-4D97-AF65-F5344CB8AC3E}">
        <p14:creationId xmlns:p14="http://schemas.microsoft.com/office/powerpoint/2010/main" val="162174624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Shape 114"/>
          <p:cNvSpPr txBox="1">
            <a:spLocks noGrp="1"/>
          </p:cNvSpPr>
          <p:nvPr>
            <p:ph type="title"/>
          </p:nvPr>
        </p:nvSpPr>
        <p:spPr>
          <a:xfrm>
            <a:off x="0" y="-7478"/>
            <a:ext cx="9144000" cy="1277478"/>
          </a:xfrm>
          <a:prstGeom prst="rect">
            <a:avLst/>
          </a:prstGeom>
        </p:spPr>
        <p:txBody>
          <a:bodyPr lIns="91425" tIns="91425" rIns="91425" bIns="91425" anchor="t" anchorCtr="0">
            <a:noAutofit/>
          </a:bodyPr>
          <a:lstStyle/>
          <a:p>
            <a:pPr>
              <a:spcBef>
                <a:spcPts val="0"/>
              </a:spcBef>
              <a:buNone/>
            </a:pPr>
            <a:r>
              <a:rPr lang="en" sz="3000" b="1" dirty="0"/>
              <a:t>Empowering the Community through Consensus: Engage, Escalate, Enforce</a:t>
            </a:r>
          </a:p>
        </p:txBody>
      </p:sp>
      <p:sp>
        <p:nvSpPr>
          <p:cNvPr id="115" name="Shape 115"/>
          <p:cNvSpPr txBox="1">
            <a:spLocks noGrp="1"/>
          </p:cNvSpPr>
          <p:nvPr>
            <p:ph type="body" idx="4294967295"/>
          </p:nvPr>
        </p:nvSpPr>
        <p:spPr>
          <a:xfrm>
            <a:off x="4658393" y="1458507"/>
            <a:ext cx="4378660" cy="4403725"/>
          </a:xfrm>
          <a:prstGeom prst="rect">
            <a:avLst/>
          </a:prstGeom>
        </p:spPr>
        <p:txBody>
          <a:bodyPr lIns="91425" tIns="91425" rIns="91425" bIns="91425" anchor="t" anchorCtr="0">
            <a:noAutofit/>
          </a:bodyPr>
          <a:lstStyle/>
          <a:p>
            <a:pPr marL="0" indent="0">
              <a:lnSpc>
                <a:spcPct val="120000"/>
              </a:lnSpc>
              <a:buNone/>
            </a:pPr>
            <a:r>
              <a:rPr lang="en-US" sz="1700" dirty="0">
                <a:latin typeface="Source Sans Pro"/>
                <a:cs typeface="Source Sans Pro"/>
              </a:rPr>
              <a:t>In an effort to prevent disagreements between the community and ICANN Board, the CCWG- Accountability is recommending that ICANN be required to engage with the community on any key decisions it is considering such as Budgets or changing Bylaws. </a:t>
            </a:r>
          </a:p>
          <a:p>
            <a:pPr>
              <a:lnSpc>
                <a:spcPct val="120000"/>
              </a:lnSpc>
            </a:pPr>
            <a:endParaRPr lang="en-US" sz="1700" dirty="0">
              <a:latin typeface="Source Sans Pro"/>
              <a:cs typeface="Source Sans Pro"/>
            </a:endParaRPr>
          </a:p>
          <a:p>
            <a:pPr marL="0" indent="0">
              <a:lnSpc>
                <a:spcPct val="120000"/>
              </a:lnSpc>
              <a:buNone/>
            </a:pPr>
            <a:r>
              <a:rPr lang="en-US" sz="1700" dirty="0">
                <a:latin typeface="Source Sans Pro"/>
                <a:cs typeface="Source Sans Pro"/>
              </a:rPr>
              <a:t>Should disagreements arise, the CCWG- Accountability is proposing a series of procedures that ensure all sides have the chance to discuss any disagreements and have multiple opportunities to resolve issues before having to resort to the powers of the Empowered Community.</a:t>
            </a:r>
          </a:p>
          <a:p>
            <a:pPr rtl="0">
              <a:lnSpc>
                <a:spcPct val="120000"/>
              </a:lnSpc>
              <a:spcBef>
                <a:spcPts val="0"/>
              </a:spcBef>
              <a:buNone/>
            </a:pPr>
            <a:endParaRPr lang="en" sz="1700" dirty="0">
              <a:latin typeface="Source Sans Pro"/>
              <a:cs typeface="Source Sans Pro"/>
            </a:endParaRPr>
          </a:p>
        </p:txBody>
      </p:sp>
      <p:pic>
        <p:nvPicPr>
          <p:cNvPr id="7" name="Shape 117"/>
          <p:cNvPicPr preferRelativeResize="0"/>
          <p:nvPr/>
        </p:nvPicPr>
        <p:blipFill>
          <a:blip r:embed="rId3">
            <a:alphaModFix/>
          </a:blip>
          <a:stretch>
            <a:fillRect/>
          </a:stretch>
        </p:blipFill>
        <p:spPr>
          <a:xfrm>
            <a:off x="180487" y="1668909"/>
            <a:ext cx="4397698" cy="3921835"/>
          </a:xfrm>
          <a:prstGeom prst="rect">
            <a:avLst/>
          </a:prstGeom>
          <a:noFill/>
          <a:ln>
            <a:noFill/>
          </a:ln>
        </p:spPr>
      </p:pic>
    </p:spTree>
    <p:extLst>
      <p:ext uri="{BB962C8B-B14F-4D97-AF65-F5344CB8AC3E}">
        <p14:creationId xmlns:p14="http://schemas.microsoft.com/office/powerpoint/2010/main" val="3066223484"/>
      </p:ext>
    </p:extLst>
  </p:cSld>
  <p:clrMapOvr>
    <a:masterClrMapping/>
  </p:clrMapOvr>
  <p:transition spd="slow">
    <p:cut/>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Shape 129"/>
          <p:cNvSpPr txBox="1">
            <a:spLocks noGrp="1"/>
          </p:cNvSpPr>
          <p:nvPr>
            <p:ph type="title"/>
          </p:nvPr>
        </p:nvSpPr>
        <p:spPr>
          <a:xfrm>
            <a:off x="0" y="-7479"/>
            <a:ext cx="9144000" cy="1250741"/>
          </a:xfrm>
          <a:prstGeom prst="rect">
            <a:avLst/>
          </a:prstGeom>
        </p:spPr>
        <p:txBody>
          <a:bodyPr lIns="91425" tIns="91425" rIns="91425" bIns="91425" anchor="t" anchorCtr="0">
            <a:noAutofit/>
          </a:bodyPr>
          <a:lstStyle/>
          <a:p>
            <a:pPr>
              <a:spcBef>
                <a:spcPts val="0"/>
              </a:spcBef>
              <a:buNone/>
            </a:pPr>
            <a:r>
              <a:rPr lang="en" sz="3000" b="1" dirty="0"/>
              <a:t>Establishing an Empowered Community for Enforcing Community Powers </a:t>
            </a:r>
          </a:p>
        </p:txBody>
      </p:sp>
      <p:sp>
        <p:nvSpPr>
          <p:cNvPr id="130" name="Shape 130"/>
          <p:cNvSpPr txBox="1">
            <a:spLocks noGrp="1"/>
          </p:cNvSpPr>
          <p:nvPr>
            <p:ph type="body" idx="4294967295"/>
          </p:nvPr>
        </p:nvSpPr>
        <p:spPr>
          <a:xfrm>
            <a:off x="374310" y="2875882"/>
            <a:ext cx="5066632" cy="3109913"/>
          </a:xfrm>
          <a:prstGeom prst="rect">
            <a:avLst/>
          </a:prstGeom>
          <a:ln w="19050" cap="flat" cmpd="sng">
            <a:solidFill>
              <a:schemeClr val="accent5"/>
            </a:solidFill>
            <a:prstDash val="solid"/>
            <a:round/>
            <a:headEnd type="none" w="med" len="med"/>
            <a:tailEnd type="none" w="med" len="med"/>
          </a:ln>
        </p:spPr>
        <p:txBody>
          <a:bodyPr lIns="91425" tIns="91425" rIns="91425" bIns="91425" anchor="t" anchorCtr="0">
            <a:noAutofit/>
          </a:bodyPr>
          <a:lstStyle/>
          <a:p>
            <a:pPr marL="0" indent="0">
              <a:buNone/>
            </a:pPr>
            <a:r>
              <a:rPr lang="en-US" sz="1600" dirty="0"/>
              <a:t>To address these concerns, the CCWG-Accountability now recommends implementing a </a:t>
            </a:r>
            <a:r>
              <a:rPr lang="en-US" sz="1600" b="1" dirty="0"/>
              <a:t>“Sole Designator” model</a:t>
            </a:r>
            <a:r>
              <a:rPr lang="en-US" sz="1600" dirty="0"/>
              <a:t>. The Sole Designator has the statutory power to appoint and remove individual ICANN Board Directors or the entire Board which is a requirement of the CCWG -Accountability and the CWG-Stewardship. The CCWG- Accountability recommends that the right to inspect be granted to the Sole Designator. Legal counsel informed the group that adopting a “Sole Designator” model could effectively be implemented while meeting the community’s requirements and having minimal impact on the corporate structure of ICANN.</a:t>
            </a:r>
          </a:p>
        </p:txBody>
      </p:sp>
      <p:sp>
        <p:nvSpPr>
          <p:cNvPr id="134" name="Shape 134"/>
          <p:cNvSpPr txBox="1"/>
          <p:nvPr/>
        </p:nvSpPr>
        <p:spPr>
          <a:xfrm>
            <a:off x="320838" y="1388502"/>
            <a:ext cx="8203800" cy="1042000"/>
          </a:xfrm>
          <a:prstGeom prst="rect">
            <a:avLst/>
          </a:prstGeom>
          <a:noFill/>
          <a:ln>
            <a:noFill/>
          </a:ln>
        </p:spPr>
        <p:txBody>
          <a:bodyPr lIns="91425" tIns="91425" rIns="91425" bIns="91425" anchor="t" anchorCtr="0">
            <a:noAutofit/>
          </a:bodyPr>
          <a:lstStyle/>
          <a:p>
            <a:pPr rtl="0">
              <a:lnSpc>
                <a:spcPct val="115000"/>
              </a:lnSpc>
              <a:spcBef>
                <a:spcPts val="0"/>
              </a:spcBef>
              <a:spcAft>
                <a:spcPts val="1600"/>
              </a:spcAft>
              <a:buNone/>
            </a:pPr>
            <a:r>
              <a:rPr lang="en" sz="1600" dirty="0">
                <a:solidFill>
                  <a:srgbClr val="0A1F24"/>
                </a:solidFill>
                <a:latin typeface="Source Sans Pro"/>
                <a:ea typeface="Open Sans"/>
                <a:cs typeface="Source Sans Pro"/>
                <a:sym typeface="Open Sans"/>
              </a:rPr>
              <a:t>Concerns were raised that the “Sole Member” model granted a significant number of powers under California law called “statutory rights.”  Commenters expressed concern that these rights, such as the ability to dissolve the corporation, could not be adequately constrained and might have unintended and unanticipated </a:t>
            </a:r>
            <a:r>
              <a:rPr lang="en" sz="1600" dirty="0" smtClean="0">
                <a:solidFill>
                  <a:srgbClr val="0A1F24"/>
                </a:solidFill>
                <a:latin typeface="Source Sans Pro"/>
                <a:ea typeface="Open Sans"/>
                <a:cs typeface="Source Sans Pro"/>
                <a:sym typeface="Open Sans"/>
              </a:rPr>
              <a:t>consequences</a:t>
            </a:r>
            <a:r>
              <a:rPr lang="en-US" sz="1600" dirty="0" smtClean="0">
                <a:solidFill>
                  <a:srgbClr val="0A1F24"/>
                </a:solidFill>
                <a:latin typeface="Source Sans Pro"/>
                <a:ea typeface="Open Sans"/>
                <a:cs typeface="Source Sans Pro"/>
                <a:sym typeface="Open Sans"/>
              </a:rPr>
              <a:t>.</a:t>
            </a:r>
            <a:endParaRPr lang="en" sz="1600" dirty="0">
              <a:solidFill>
                <a:srgbClr val="0A1F24"/>
              </a:solidFill>
              <a:latin typeface="Source Sans Pro"/>
              <a:ea typeface="Open Sans"/>
              <a:cs typeface="Source Sans Pro"/>
              <a:sym typeface="Open Sans"/>
            </a:endParaRPr>
          </a:p>
        </p:txBody>
      </p:sp>
      <p:pic>
        <p:nvPicPr>
          <p:cNvPr id="10" name="Shape 132"/>
          <p:cNvPicPr preferRelativeResize="0">
            <a:picLocks noChangeAspect="1"/>
          </p:cNvPicPr>
          <p:nvPr/>
        </p:nvPicPr>
        <p:blipFill rotWithShape="1">
          <a:blip r:embed="rId3">
            <a:alphaModFix/>
          </a:blip>
          <a:srcRect l="10386" r="9529"/>
          <a:stretch/>
        </p:blipFill>
        <p:spPr>
          <a:xfrm>
            <a:off x="5567023" y="2809041"/>
            <a:ext cx="3389821" cy="1499957"/>
          </a:xfrm>
          <a:prstGeom prst="rect">
            <a:avLst/>
          </a:prstGeom>
          <a:noFill/>
          <a:ln>
            <a:noFill/>
          </a:ln>
        </p:spPr>
      </p:pic>
      <p:pic>
        <p:nvPicPr>
          <p:cNvPr id="11" name="Shape 133"/>
          <p:cNvPicPr preferRelativeResize="0">
            <a:picLocks noChangeAspect="1"/>
          </p:cNvPicPr>
          <p:nvPr/>
        </p:nvPicPr>
        <p:blipFill rotWithShape="1">
          <a:blip r:embed="rId4">
            <a:alphaModFix/>
          </a:blip>
          <a:srcRect l="10386" r="9529"/>
          <a:stretch/>
        </p:blipFill>
        <p:spPr>
          <a:xfrm>
            <a:off x="5552581" y="4322366"/>
            <a:ext cx="3404263" cy="1726520"/>
          </a:xfrm>
          <a:prstGeom prst="rect">
            <a:avLst/>
          </a:prstGeom>
          <a:noFill/>
          <a:ln>
            <a:noFill/>
          </a:ln>
        </p:spPr>
      </p:pic>
    </p:spTree>
    <p:extLst>
      <p:ext uri="{BB962C8B-B14F-4D97-AF65-F5344CB8AC3E}">
        <p14:creationId xmlns:p14="http://schemas.microsoft.com/office/powerpoint/2010/main" val="3520904830"/>
      </p:ext>
    </p:extLst>
  </p:cSld>
  <p:clrMapOvr>
    <a:masterClrMapping/>
  </p:clrMapOvr>
  <p:transition spd="slow">
    <p:cut/>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Shape 155"/>
          <p:cNvSpPr txBox="1">
            <a:spLocks noGrp="1"/>
          </p:cNvSpPr>
          <p:nvPr>
            <p:ph type="title"/>
          </p:nvPr>
        </p:nvSpPr>
        <p:spPr>
          <a:prstGeom prst="rect">
            <a:avLst/>
          </a:prstGeom>
        </p:spPr>
        <p:txBody>
          <a:bodyPr lIns="91425" tIns="91425" rIns="91425" bIns="91425" anchor="t" anchorCtr="0">
            <a:noAutofit/>
          </a:bodyPr>
          <a:lstStyle/>
          <a:p>
            <a:pPr rtl="0">
              <a:spcBef>
                <a:spcPts val="0"/>
              </a:spcBef>
              <a:buNone/>
            </a:pPr>
            <a:r>
              <a:rPr lang="en" b="1" dirty="0"/>
              <a:t>Enhanced Independent Review Process </a:t>
            </a:r>
          </a:p>
          <a:p>
            <a:pPr>
              <a:spcBef>
                <a:spcPts val="0"/>
              </a:spcBef>
              <a:buNone/>
            </a:pPr>
            <a:endParaRPr b="1" dirty="0"/>
          </a:p>
        </p:txBody>
      </p:sp>
      <p:sp>
        <p:nvSpPr>
          <p:cNvPr id="156" name="Shape 156"/>
          <p:cNvSpPr txBox="1">
            <a:spLocks noGrp="1"/>
          </p:cNvSpPr>
          <p:nvPr>
            <p:ph type="body" idx="4294967295"/>
          </p:nvPr>
        </p:nvSpPr>
        <p:spPr>
          <a:xfrm>
            <a:off x="294614" y="875136"/>
            <a:ext cx="8181558" cy="983080"/>
          </a:xfrm>
          <a:prstGeom prst="rect">
            <a:avLst/>
          </a:prstGeom>
        </p:spPr>
        <p:txBody>
          <a:bodyPr lIns="91425" tIns="91425" rIns="91425" bIns="91425" anchor="t" anchorCtr="0">
            <a:noAutofit/>
          </a:bodyPr>
          <a:lstStyle/>
          <a:p>
            <a:pPr marL="0" indent="0">
              <a:lnSpc>
                <a:spcPct val="120000"/>
              </a:lnSpc>
              <a:buNone/>
            </a:pPr>
            <a:r>
              <a:rPr lang="en-US" sz="1800" dirty="0">
                <a:latin typeface="Source Sans Pro"/>
                <a:cs typeface="Source Sans Pro"/>
              </a:rPr>
              <a:t>The overall purpose of the Independent Review Process is to ensure that any ICANN action or inaction does not exceed the scope of its limited technical mission and complies with both its Articles of Incorporation and </a:t>
            </a:r>
            <a:r>
              <a:rPr lang="en-US" sz="1800" dirty="0" smtClean="0">
                <a:latin typeface="Source Sans Pro"/>
                <a:cs typeface="Source Sans Pro"/>
              </a:rPr>
              <a:t>Bylaws.</a:t>
            </a:r>
            <a:endParaRPr lang="en-US" sz="1800" dirty="0">
              <a:latin typeface="Source Sans Pro"/>
              <a:cs typeface="Source Sans Pro"/>
            </a:endParaRPr>
          </a:p>
        </p:txBody>
      </p:sp>
      <p:sp>
        <p:nvSpPr>
          <p:cNvPr id="157" name="Shape 157"/>
          <p:cNvSpPr txBox="1">
            <a:spLocks noGrp="1"/>
          </p:cNvSpPr>
          <p:nvPr>
            <p:ph type="sldNum" idx="4294967295"/>
          </p:nvPr>
        </p:nvSpPr>
        <p:spPr>
          <a:xfrm>
            <a:off x="8594725" y="6218238"/>
            <a:ext cx="549275" cy="523875"/>
          </a:xfrm>
          <a:prstGeom prst="rect">
            <a:avLst/>
          </a:prstGeom>
        </p:spPr>
        <p:txBody>
          <a:bodyPr lIns="91425" tIns="91425" rIns="91425" bIns="91425" anchor="ctr" anchorCtr="0">
            <a:noAutofit/>
          </a:bodyPr>
          <a:lstStyle/>
          <a:p>
            <a:pPr>
              <a:spcBef>
                <a:spcPts val="0"/>
              </a:spcBef>
              <a:buNone/>
            </a:pPr>
            <a:fld id="{00000000-1234-1234-1234-123412341234}" type="slidenum">
              <a:rPr lang="en"/>
              <a:t>37</a:t>
            </a:fld>
            <a:endParaRPr lang="en"/>
          </a:p>
        </p:txBody>
      </p:sp>
      <p:sp>
        <p:nvSpPr>
          <p:cNvPr id="160" name="Shape 160"/>
          <p:cNvSpPr txBox="1"/>
          <p:nvPr/>
        </p:nvSpPr>
        <p:spPr>
          <a:xfrm>
            <a:off x="4776114" y="3907155"/>
            <a:ext cx="3950700" cy="396800"/>
          </a:xfrm>
          <a:prstGeom prst="rect">
            <a:avLst/>
          </a:prstGeom>
          <a:noFill/>
          <a:ln>
            <a:noFill/>
          </a:ln>
        </p:spPr>
        <p:txBody>
          <a:bodyPr lIns="91425" tIns="91425" rIns="91425" bIns="91425" anchor="t" anchorCtr="0">
            <a:noAutofit/>
          </a:bodyPr>
          <a:lstStyle/>
          <a:p>
            <a:pPr marL="457200" lvl="0" indent="-298450" rtl="0">
              <a:lnSpc>
                <a:spcPct val="115000"/>
              </a:lnSpc>
              <a:spcBef>
                <a:spcPts val="0"/>
              </a:spcBef>
              <a:spcAft>
                <a:spcPts val="1600"/>
              </a:spcAft>
              <a:buClr>
                <a:srgbClr val="666666"/>
              </a:buClr>
              <a:buSzPct val="100000"/>
              <a:buFont typeface="Open Sans"/>
              <a:buChar char="★"/>
            </a:pPr>
            <a:r>
              <a:rPr lang="en" sz="1400" i="1" dirty="0">
                <a:solidFill>
                  <a:srgbClr val="0A1F24"/>
                </a:solidFill>
                <a:latin typeface="Source Sans Pro"/>
                <a:ea typeface="Open Sans"/>
                <a:cs typeface="Source Sans Pro"/>
                <a:sym typeface="Open Sans"/>
              </a:rPr>
              <a:t>Exclusion of ccTLD delegations and revocations and numbering decisions</a:t>
            </a:r>
          </a:p>
        </p:txBody>
      </p:sp>
      <p:pic>
        <p:nvPicPr>
          <p:cNvPr id="8" name="Shape 158"/>
          <p:cNvPicPr preferRelativeResize="0"/>
          <p:nvPr/>
        </p:nvPicPr>
        <p:blipFill>
          <a:blip r:embed="rId3">
            <a:alphaModFix/>
          </a:blip>
          <a:stretch>
            <a:fillRect/>
          </a:stretch>
        </p:blipFill>
        <p:spPr>
          <a:xfrm>
            <a:off x="294614" y="2251854"/>
            <a:ext cx="4492050" cy="3282663"/>
          </a:xfrm>
          <a:prstGeom prst="rect">
            <a:avLst/>
          </a:prstGeom>
          <a:noFill/>
          <a:ln>
            <a:noFill/>
          </a:ln>
        </p:spPr>
      </p:pic>
      <p:pic>
        <p:nvPicPr>
          <p:cNvPr id="9" name="Shape 159"/>
          <p:cNvPicPr preferRelativeResize="0"/>
          <p:nvPr/>
        </p:nvPicPr>
        <p:blipFill>
          <a:blip r:embed="rId4">
            <a:alphaModFix/>
          </a:blip>
          <a:stretch>
            <a:fillRect/>
          </a:stretch>
        </p:blipFill>
        <p:spPr>
          <a:xfrm>
            <a:off x="4823381" y="2251855"/>
            <a:ext cx="3970273" cy="1655300"/>
          </a:xfrm>
          <a:prstGeom prst="rect">
            <a:avLst/>
          </a:prstGeom>
          <a:noFill/>
          <a:ln>
            <a:noFill/>
          </a:ln>
        </p:spPr>
      </p:pic>
    </p:spTree>
    <p:extLst>
      <p:ext uri="{BB962C8B-B14F-4D97-AF65-F5344CB8AC3E}">
        <p14:creationId xmlns:p14="http://schemas.microsoft.com/office/powerpoint/2010/main" val="3530567296"/>
      </p:ext>
    </p:extLst>
  </p:cSld>
  <p:clrMapOvr>
    <a:masterClrMapping/>
  </p:clrMapOvr>
  <p:transition spd="slow">
    <p:cut/>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Shape 165"/>
          <p:cNvSpPr txBox="1">
            <a:spLocks noGrp="1"/>
          </p:cNvSpPr>
          <p:nvPr>
            <p:ph type="title"/>
          </p:nvPr>
        </p:nvSpPr>
        <p:spPr>
          <a:prstGeom prst="rect">
            <a:avLst/>
          </a:prstGeom>
        </p:spPr>
        <p:txBody>
          <a:bodyPr lIns="91425" tIns="91425" rIns="91425" bIns="91425" anchor="t" anchorCtr="0">
            <a:noAutofit/>
          </a:bodyPr>
          <a:lstStyle/>
          <a:p>
            <a:pPr>
              <a:spcBef>
                <a:spcPts val="0"/>
              </a:spcBef>
              <a:buNone/>
            </a:pPr>
            <a:r>
              <a:rPr lang="en" b="1"/>
              <a:t>CWG-Stewardship Dependencies</a:t>
            </a:r>
          </a:p>
        </p:txBody>
      </p:sp>
      <p:sp>
        <p:nvSpPr>
          <p:cNvPr id="166" name="Shape 166"/>
          <p:cNvSpPr txBox="1">
            <a:spLocks noGrp="1"/>
          </p:cNvSpPr>
          <p:nvPr>
            <p:ph type="body" idx="4294967295"/>
          </p:nvPr>
        </p:nvSpPr>
        <p:spPr>
          <a:xfrm>
            <a:off x="320845" y="961441"/>
            <a:ext cx="8301789" cy="4659312"/>
          </a:xfrm>
          <a:prstGeom prst="rect">
            <a:avLst/>
          </a:prstGeom>
        </p:spPr>
        <p:txBody>
          <a:bodyPr lIns="91425" tIns="91425" rIns="91425" bIns="91425" anchor="t" anchorCtr="0">
            <a:noAutofit/>
          </a:bodyPr>
          <a:lstStyle/>
          <a:p>
            <a:pPr>
              <a:lnSpc>
                <a:spcPct val="120000"/>
              </a:lnSpc>
              <a:spcAft>
                <a:spcPts val="1200"/>
              </a:spcAft>
            </a:pPr>
            <a:r>
              <a:rPr lang="en-US" sz="2000" b="1" dirty="0">
                <a:latin typeface="Source Sans Pro"/>
                <a:cs typeface="Source Sans Pro"/>
              </a:rPr>
              <a:t>ICANN Budget: </a:t>
            </a:r>
            <a:r>
              <a:rPr lang="en-US" sz="2000" dirty="0">
                <a:latin typeface="Source Sans Pro"/>
                <a:cs typeface="Source Sans Pro"/>
              </a:rPr>
              <a:t>Community rights regarding the development and consideration of the ICANN </a:t>
            </a:r>
            <a:r>
              <a:rPr lang="en-US" sz="2000" dirty="0" smtClean="0">
                <a:latin typeface="Source Sans Pro"/>
                <a:cs typeface="Source Sans Pro"/>
              </a:rPr>
              <a:t>Budget</a:t>
            </a:r>
            <a:endParaRPr lang="en-US" sz="2000" dirty="0">
              <a:latin typeface="Source Sans Pro"/>
              <a:cs typeface="Source Sans Pro"/>
            </a:endParaRPr>
          </a:p>
          <a:p>
            <a:pPr>
              <a:lnSpc>
                <a:spcPct val="120000"/>
              </a:lnSpc>
              <a:spcAft>
                <a:spcPts val="1200"/>
              </a:spcAft>
            </a:pPr>
            <a:r>
              <a:rPr lang="en-US" sz="2000" b="1" dirty="0">
                <a:latin typeface="Source Sans Pro"/>
                <a:cs typeface="Source Sans Pro"/>
              </a:rPr>
              <a:t>ICANN Board: </a:t>
            </a:r>
            <a:r>
              <a:rPr lang="en-US" sz="2000" dirty="0">
                <a:latin typeface="Source Sans Pro"/>
                <a:cs typeface="Source Sans Pro"/>
              </a:rPr>
              <a:t>Community rights regarding the ability to appoint/remove Directors of the ICANN Board, and recall the entire </a:t>
            </a:r>
            <a:r>
              <a:rPr lang="en-US" sz="2000" dirty="0" smtClean="0">
                <a:latin typeface="Source Sans Pro"/>
                <a:cs typeface="Source Sans Pro"/>
              </a:rPr>
              <a:t>Board</a:t>
            </a:r>
            <a:endParaRPr lang="en-US" sz="2000" dirty="0">
              <a:latin typeface="Source Sans Pro"/>
              <a:cs typeface="Source Sans Pro"/>
            </a:endParaRPr>
          </a:p>
          <a:p>
            <a:pPr>
              <a:lnSpc>
                <a:spcPct val="120000"/>
              </a:lnSpc>
              <a:spcAft>
                <a:spcPts val="1200"/>
              </a:spcAft>
            </a:pPr>
            <a:r>
              <a:rPr lang="en-US" sz="2000" b="1" dirty="0">
                <a:latin typeface="Source Sans Pro"/>
                <a:cs typeface="Source Sans Pro"/>
              </a:rPr>
              <a:t>ICANN Bylaws: </a:t>
            </a:r>
            <a:r>
              <a:rPr lang="en-US" sz="2000" dirty="0">
                <a:latin typeface="Source Sans Pro"/>
                <a:cs typeface="Source Sans Pro"/>
              </a:rPr>
              <a:t>Incorporation of the following into ICANN’s Bylaws: IANA Function Review, Customer Standing Committee and the Separation Process</a:t>
            </a:r>
          </a:p>
          <a:p>
            <a:pPr>
              <a:lnSpc>
                <a:spcPct val="120000"/>
              </a:lnSpc>
              <a:spcAft>
                <a:spcPts val="1200"/>
              </a:spcAft>
            </a:pPr>
            <a:r>
              <a:rPr lang="en-US" sz="2000" b="1" dirty="0">
                <a:latin typeface="Source Sans Pro"/>
                <a:cs typeface="Source Sans Pro"/>
              </a:rPr>
              <a:t>Fundamental Bylaws: </a:t>
            </a:r>
            <a:r>
              <a:rPr lang="en-US" sz="2000" dirty="0">
                <a:latin typeface="Source Sans Pro"/>
                <a:cs typeface="Source Sans Pro"/>
              </a:rPr>
              <a:t>All of the foregoing mechanisms are to be provided for in the ICANN Bylaws as Fundamental Bylaws</a:t>
            </a:r>
          </a:p>
          <a:p>
            <a:pPr>
              <a:lnSpc>
                <a:spcPct val="120000"/>
              </a:lnSpc>
              <a:spcAft>
                <a:spcPts val="1200"/>
              </a:spcAft>
            </a:pPr>
            <a:r>
              <a:rPr lang="en-US" sz="2000" b="1" dirty="0">
                <a:latin typeface="Source Sans Pro"/>
                <a:cs typeface="Source Sans Pro"/>
              </a:rPr>
              <a:t>Independent Review Panel:</a:t>
            </a:r>
            <a:r>
              <a:rPr lang="en-US" sz="2000" dirty="0">
                <a:latin typeface="Source Sans Pro"/>
                <a:cs typeface="Source Sans Pro"/>
              </a:rPr>
              <a:t> Should be made applicable to IANA Functions and accessible by managers of top-level domains</a:t>
            </a:r>
          </a:p>
        </p:txBody>
      </p:sp>
      <p:sp>
        <p:nvSpPr>
          <p:cNvPr id="167" name="Shape 167"/>
          <p:cNvSpPr txBox="1">
            <a:spLocks noGrp="1"/>
          </p:cNvSpPr>
          <p:nvPr>
            <p:ph type="sldNum" idx="4294967295"/>
          </p:nvPr>
        </p:nvSpPr>
        <p:spPr>
          <a:xfrm>
            <a:off x="8594725" y="6218238"/>
            <a:ext cx="549275" cy="523875"/>
          </a:xfrm>
          <a:prstGeom prst="rect">
            <a:avLst/>
          </a:prstGeom>
        </p:spPr>
        <p:txBody>
          <a:bodyPr lIns="91425" tIns="91425" rIns="91425" bIns="91425" anchor="ctr" anchorCtr="0">
            <a:noAutofit/>
          </a:bodyPr>
          <a:lstStyle/>
          <a:p>
            <a:pPr>
              <a:spcBef>
                <a:spcPts val="0"/>
              </a:spcBef>
              <a:buNone/>
            </a:pPr>
            <a:fld id="{00000000-1234-1234-1234-123412341234}" type="slidenum">
              <a:rPr lang="en"/>
              <a:t>38</a:t>
            </a:fld>
            <a:endParaRPr lang="en"/>
          </a:p>
        </p:txBody>
      </p:sp>
    </p:spTree>
    <p:extLst>
      <p:ext uri="{BB962C8B-B14F-4D97-AF65-F5344CB8AC3E}">
        <p14:creationId xmlns:p14="http://schemas.microsoft.com/office/powerpoint/2010/main" val="3899255737"/>
      </p:ext>
    </p:extLst>
  </p:cSld>
  <p:clrMapOvr>
    <a:masterClrMapping/>
  </p:clrMapOvr>
  <p:transition spd="slow">
    <p:cut/>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Shape 172"/>
          <p:cNvSpPr txBox="1">
            <a:spLocks noGrp="1"/>
          </p:cNvSpPr>
          <p:nvPr>
            <p:ph type="title"/>
          </p:nvPr>
        </p:nvSpPr>
        <p:spPr>
          <a:xfrm>
            <a:off x="0" y="-7479"/>
            <a:ext cx="9144000" cy="1250741"/>
          </a:xfrm>
          <a:prstGeom prst="rect">
            <a:avLst/>
          </a:prstGeom>
        </p:spPr>
        <p:txBody>
          <a:bodyPr lIns="91425" tIns="91425" rIns="91425" bIns="91425" anchor="t" anchorCtr="0">
            <a:noAutofit/>
          </a:bodyPr>
          <a:lstStyle/>
          <a:p>
            <a:pPr rtl="0">
              <a:spcBef>
                <a:spcPts val="0"/>
              </a:spcBef>
              <a:buNone/>
            </a:pPr>
            <a:r>
              <a:rPr lang="en" b="1" dirty="0"/>
              <a:t>Changing Aspects of ICANN’s Mission, Commitments and Core Values</a:t>
            </a:r>
          </a:p>
          <a:p>
            <a:pPr>
              <a:spcBef>
                <a:spcPts val="0"/>
              </a:spcBef>
              <a:buNone/>
            </a:pPr>
            <a:endParaRPr b="1" dirty="0"/>
          </a:p>
        </p:txBody>
      </p:sp>
      <p:sp>
        <p:nvSpPr>
          <p:cNvPr id="173" name="Shape 173"/>
          <p:cNvSpPr txBox="1">
            <a:spLocks noGrp="1"/>
          </p:cNvSpPr>
          <p:nvPr>
            <p:ph type="body" idx="4294967295"/>
          </p:nvPr>
        </p:nvSpPr>
        <p:spPr>
          <a:xfrm>
            <a:off x="287717" y="1667711"/>
            <a:ext cx="8529053" cy="2115553"/>
          </a:xfrm>
          <a:prstGeom prst="rect">
            <a:avLst/>
          </a:prstGeom>
          <a:ln w="19050" cap="flat" cmpd="sng">
            <a:solidFill>
              <a:schemeClr val="accent3"/>
            </a:solidFill>
            <a:prstDash val="solid"/>
            <a:round/>
            <a:headEnd type="none" w="med" len="med"/>
            <a:tailEnd type="none" w="med" len="med"/>
          </a:ln>
        </p:spPr>
        <p:txBody>
          <a:bodyPr lIns="91425" tIns="91425" rIns="91425" bIns="91425" anchor="t" anchorCtr="0">
            <a:noAutofit/>
          </a:bodyPr>
          <a:lstStyle/>
          <a:p>
            <a:pPr marL="0" indent="0">
              <a:buNone/>
            </a:pPr>
            <a:r>
              <a:rPr lang="en-US" sz="1600" b="1" dirty="0">
                <a:latin typeface="Source Sans Pro"/>
                <a:cs typeface="Source Sans Pro"/>
              </a:rPr>
              <a:t>The CCWG-Accountability recommends:</a:t>
            </a:r>
          </a:p>
          <a:p>
            <a:pPr>
              <a:buFont typeface="Wingdings" charset="2"/>
              <a:buChar char=""/>
            </a:pPr>
            <a:r>
              <a:rPr lang="en-US" sz="1600" dirty="0">
                <a:latin typeface="Source Sans Pro"/>
                <a:cs typeface="Source Sans Pro"/>
              </a:rPr>
              <a:t>Clarifying that ICANN shall act strictly in accordance with, and only as reasonably appropriate to achieve its Mission </a:t>
            </a:r>
          </a:p>
          <a:p>
            <a:pPr>
              <a:buFont typeface="Wingdings" charset="2"/>
              <a:buChar char=""/>
            </a:pPr>
            <a:r>
              <a:rPr lang="en-US" sz="1600" dirty="0">
                <a:latin typeface="Source Sans Pro"/>
                <a:cs typeface="Source Sans Pro"/>
              </a:rPr>
              <a:t>Updating the ICANN Mission statement to clearly set forth ICANN’s role with respect to names, numbers, root servers, and protocol port and parameters</a:t>
            </a:r>
          </a:p>
          <a:p>
            <a:pPr>
              <a:buFont typeface="Wingdings" charset="2"/>
              <a:buChar char=""/>
            </a:pPr>
            <a:r>
              <a:rPr lang="en-US" sz="1600" dirty="0">
                <a:latin typeface="Source Sans Pro"/>
                <a:cs typeface="Source Sans Pro"/>
              </a:rPr>
              <a:t>Clarify that ICANN’s Mission does not include the regulation of services that use the Domain Name System or the regulation of the content these services carry or provide. </a:t>
            </a:r>
          </a:p>
        </p:txBody>
      </p:sp>
      <p:pic>
        <p:nvPicPr>
          <p:cNvPr id="7" name="Shape 175"/>
          <p:cNvPicPr preferRelativeResize="0"/>
          <p:nvPr/>
        </p:nvPicPr>
        <p:blipFill>
          <a:blip r:embed="rId3">
            <a:alphaModFix/>
          </a:blip>
          <a:stretch>
            <a:fillRect/>
          </a:stretch>
        </p:blipFill>
        <p:spPr>
          <a:xfrm>
            <a:off x="287717" y="4177486"/>
            <a:ext cx="5835760" cy="1592100"/>
          </a:xfrm>
          <a:prstGeom prst="rect">
            <a:avLst/>
          </a:prstGeom>
          <a:noFill/>
          <a:ln>
            <a:noFill/>
          </a:ln>
        </p:spPr>
      </p:pic>
      <p:pic>
        <p:nvPicPr>
          <p:cNvPr id="8" name="Shape 176"/>
          <p:cNvPicPr preferRelativeResize="0"/>
          <p:nvPr/>
        </p:nvPicPr>
        <p:blipFill rotWithShape="1">
          <a:blip r:embed="rId4">
            <a:alphaModFix/>
          </a:blip>
          <a:srcRect l="2548" r="50252"/>
          <a:stretch/>
        </p:blipFill>
        <p:spPr>
          <a:xfrm>
            <a:off x="6041998" y="4177486"/>
            <a:ext cx="2754423" cy="1592100"/>
          </a:xfrm>
          <a:prstGeom prst="rect">
            <a:avLst/>
          </a:prstGeom>
          <a:noFill/>
          <a:ln>
            <a:noFill/>
          </a:ln>
        </p:spPr>
      </p:pic>
    </p:spTree>
    <p:extLst>
      <p:ext uri="{BB962C8B-B14F-4D97-AF65-F5344CB8AC3E}">
        <p14:creationId xmlns:p14="http://schemas.microsoft.com/office/powerpoint/2010/main" val="820463004"/>
      </p:ext>
    </p:extLst>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2374900" y="3416301"/>
            <a:ext cx="6489700" cy="2501900"/>
          </a:xfrm>
          <a:prstGeom prst="rect">
            <a:avLst/>
          </a:prstGeom>
          <a:solidFill>
            <a:schemeClr val="lt1">
              <a:alpha val="29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4" name="Title 3"/>
          <p:cNvSpPr>
            <a:spLocks noGrp="1"/>
          </p:cNvSpPr>
          <p:nvPr>
            <p:ph type="title"/>
          </p:nvPr>
        </p:nvSpPr>
        <p:spPr>
          <a:prstGeom prst="rect">
            <a:avLst/>
          </a:prstGeom>
        </p:spPr>
        <p:txBody>
          <a:bodyPr/>
          <a:lstStyle/>
          <a:p>
            <a:r>
              <a:rPr lang="en-US" b="1" dirty="0" smtClean="0"/>
              <a:t>The U.S. Government’s Announcement</a:t>
            </a:r>
            <a:endParaRPr lang="en-US" b="1" dirty="0"/>
          </a:p>
        </p:txBody>
      </p:sp>
      <p:sp>
        <p:nvSpPr>
          <p:cNvPr id="3" name="Content Placeholder 2"/>
          <p:cNvSpPr txBox="1">
            <a:spLocks/>
          </p:cNvSpPr>
          <p:nvPr/>
        </p:nvSpPr>
        <p:spPr>
          <a:xfrm>
            <a:off x="457200" y="1031209"/>
            <a:ext cx="8229600" cy="1698450"/>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2000" b="1" dirty="0" smtClean="0">
                <a:solidFill>
                  <a:schemeClr val="accent6"/>
                </a:solidFill>
                <a:latin typeface="Source Sans Pro"/>
                <a:cs typeface="Source Sans Pro"/>
              </a:rPr>
              <a:t>14 March 2014: </a:t>
            </a:r>
            <a:r>
              <a:rPr lang="en-US" sz="2000" dirty="0" smtClean="0">
                <a:latin typeface="Source Sans Pro"/>
                <a:cs typeface="Source Sans Pro"/>
              </a:rPr>
              <a:t>U.S. Government announces intent to transition its stewardship of the IANA functions to the global multistakeholder community</a:t>
            </a:r>
          </a:p>
          <a:p>
            <a:pPr marL="685800" lvl="1">
              <a:buSzPct val="75000"/>
              <a:buFont typeface="Wingdings" charset="2"/>
              <a:buChar char=""/>
            </a:pPr>
            <a:r>
              <a:rPr lang="en-US" sz="2000" dirty="0">
                <a:solidFill>
                  <a:srgbClr val="0C1F24"/>
                </a:solidFill>
                <a:latin typeface="Source Sans Pro"/>
                <a:cs typeface="Source Sans Pro"/>
              </a:rPr>
              <a:t>Asked ICANN to convene global stakeholders to develop a proposal</a:t>
            </a:r>
          </a:p>
          <a:p>
            <a:pPr marL="685800" lvl="1">
              <a:buSzPct val="75000"/>
              <a:buFont typeface="Wingdings" charset="2"/>
              <a:buChar char=""/>
            </a:pPr>
            <a:r>
              <a:rPr lang="en-US" sz="2000" dirty="0" smtClean="0">
                <a:solidFill>
                  <a:srgbClr val="0C1F24"/>
                </a:solidFill>
                <a:latin typeface="Source Sans Pro"/>
                <a:cs typeface="Source Sans Pro"/>
              </a:rPr>
              <a:t>The </a:t>
            </a:r>
            <a:r>
              <a:rPr lang="en-US" sz="2000" dirty="0">
                <a:solidFill>
                  <a:srgbClr val="0C1F24"/>
                </a:solidFill>
                <a:latin typeface="Source Sans Pro"/>
                <a:cs typeface="Source Sans Pro"/>
              </a:rPr>
              <a:t>m</a:t>
            </a:r>
            <a:r>
              <a:rPr lang="en-US" sz="2000" dirty="0" smtClean="0">
                <a:solidFill>
                  <a:srgbClr val="0C1F24"/>
                </a:solidFill>
                <a:latin typeface="Source Sans Pro"/>
                <a:cs typeface="Source Sans Pro"/>
              </a:rPr>
              <a:t>ultistakeholder </a:t>
            </a:r>
            <a:r>
              <a:rPr lang="en-US" sz="2000" dirty="0">
                <a:solidFill>
                  <a:srgbClr val="0C1F24"/>
                </a:solidFill>
                <a:latin typeface="Source Sans Pro"/>
                <a:cs typeface="Source Sans Pro"/>
              </a:rPr>
              <a:t>community has set policies implemented by ICANN for more than 15 years</a:t>
            </a:r>
          </a:p>
        </p:txBody>
      </p:sp>
      <p:grpSp>
        <p:nvGrpSpPr>
          <p:cNvPr id="5" name="Group 4"/>
          <p:cNvGrpSpPr/>
          <p:nvPr/>
        </p:nvGrpSpPr>
        <p:grpSpPr>
          <a:xfrm>
            <a:off x="593207" y="3599898"/>
            <a:ext cx="1520412" cy="1520412"/>
            <a:chOff x="569487" y="2043501"/>
            <a:chExt cx="1346792" cy="1346792"/>
          </a:xfrm>
        </p:grpSpPr>
        <p:sp>
          <p:nvSpPr>
            <p:cNvPr id="6" name="Teardrop 5"/>
            <p:cNvSpPr/>
            <p:nvPr/>
          </p:nvSpPr>
          <p:spPr>
            <a:xfrm rot="8100000">
              <a:off x="569487" y="2043501"/>
              <a:ext cx="1346792" cy="1346792"/>
            </a:xfrm>
            <a:prstGeom prst="teardrop">
              <a:avLst>
                <a:gd name="adj" fmla="val 96125"/>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latin typeface="Source Sans Pro"/>
                <a:cs typeface="Source Sans Pro"/>
              </a:endParaRPr>
            </a:p>
          </p:txBody>
        </p:sp>
        <p:sp>
          <p:nvSpPr>
            <p:cNvPr id="7" name="TextBox 6"/>
            <p:cNvSpPr txBox="1"/>
            <p:nvPr/>
          </p:nvSpPr>
          <p:spPr>
            <a:xfrm>
              <a:off x="594800" y="2386020"/>
              <a:ext cx="1273358" cy="756917"/>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sz="2400" b="1" dirty="0" smtClean="0">
                  <a:solidFill>
                    <a:schemeClr val="bg1"/>
                  </a:solidFill>
                  <a:latin typeface="Source Sans Pro"/>
                  <a:cs typeface="Source Sans Pro"/>
                </a:rPr>
                <a:t>Why</a:t>
              </a:r>
            </a:p>
            <a:p>
              <a:pPr algn="ctr"/>
              <a:r>
                <a:rPr lang="en-US" sz="2400" b="1" dirty="0" smtClean="0">
                  <a:solidFill>
                    <a:schemeClr val="bg1"/>
                  </a:solidFill>
                  <a:latin typeface="Source Sans Pro"/>
                  <a:cs typeface="Source Sans Pro"/>
                </a:rPr>
                <a:t>now?</a:t>
              </a:r>
            </a:p>
          </p:txBody>
        </p:sp>
      </p:grpSp>
      <p:sp>
        <p:nvSpPr>
          <p:cNvPr id="8" name="Oval 7"/>
          <p:cNvSpPr/>
          <p:nvPr/>
        </p:nvSpPr>
        <p:spPr>
          <a:xfrm>
            <a:off x="1213832" y="5447898"/>
            <a:ext cx="279159" cy="272093"/>
          </a:xfrm>
          <a:prstGeom prst="ellipse">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2" name="Rectangle 1"/>
          <p:cNvSpPr/>
          <p:nvPr/>
        </p:nvSpPr>
        <p:spPr>
          <a:xfrm>
            <a:off x="2463800" y="3510998"/>
            <a:ext cx="6400800" cy="2308324"/>
          </a:xfrm>
          <a:prstGeom prst="rect">
            <a:avLst/>
          </a:prstGeom>
        </p:spPr>
        <p:txBody>
          <a:bodyPr wrap="square">
            <a:spAutoFit/>
          </a:bodyPr>
          <a:lstStyle/>
          <a:p>
            <a:r>
              <a:rPr lang="en-US" b="1" dirty="0">
                <a:latin typeface="Source Sans Pro"/>
                <a:cs typeface="Source Sans Pro"/>
              </a:rPr>
              <a:t>The U.S. Government’s </a:t>
            </a:r>
            <a:r>
              <a:rPr lang="en-US" b="1" dirty="0" smtClean="0">
                <a:latin typeface="Source Sans Pro"/>
                <a:cs typeface="Source Sans Pro"/>
              </a:rPr>
              <a:t>announcement:</a:t>
            </a:r>
            <a:endParaRPr lang="en-US" b="1" dirty="0">
              <a:latin typeface="Source Sans Pro"/>
              <a:cs typeface="Source Sans Pro"/>
            </a:endParaRPr>
          </a:p>
          <a:p>
            <a:pPr marL="285750" indent="-285750">
              <a:buSzPct val="75000"/>
              <a:buFont typeface="Wingdings" charset="2"/>
              <a:buChar char=""/>
            </a:pPr>
            <a:r>
              <a:rPr lang="en-US" dirty="0">
                <a:solidFill>
                  <a:srgbClr val="0C1F24"/>
                </a:solidFill>
                <a:latin typeface="Source Sans Pro"/>
                <a:cs typeface="Source Sans Pro"/>
              </a:rPr>
              <a:t>Marks the final phase of the privatization of the DNS</a:t>
            </a:r>
          </a:p>
          <a:p>
            <a:pPr marL="285750" indent="-285750">
              <a:buSzPct val="75000"/>
              <a:buFont typeface="Wingdings" charset="2"/>
              <a:buChar char=""/>
            </a:pPr>
            <a:r>
              <a:rPr lang="en-US" dirty="0">
                <a:solidFill>
                  <a:srgbClr val="0C1F24"/>
                </a:solidFill>
                <a:latin typeface="Source Sans Pro"/>
                <a:cs typeface="Source Sans Pro"/>
              </a:rPr>
              <a:t>Further supports and enhances the multistakeholder model of Internet policy making and governance</a:t>
            </a:r>
          </a:p>
          <a:p>
            <a:endParaRPr lang="en-US" dirty="0">
              <a:latin typeface="Source Sans Pro"/>
              <a:cs typeface="Source Sans Pro"/>
            </a:endParaRPr>
          </a:p>
          <a:p>
            <a:r>
              <a:rPr lang="en-US" dirty="0">
                <a:latin typeface="Source Sans Pro"/>
                <a:cs typeface="Source Sans Pro"/>
              </a:rPr>
              <a:t>ICANN was asked to serve as a facilitator, based on its role as the IANA functions administrator and global coordinator for the Internet’s Domain Name System (DNS</a:t>
            </a:r>
            <a:r>
              <a:rPr lang="en-US" dirty="0" smtClean="0">
                <a:latin typeface="Source Sans Pro"/>
                <a:cs typeface="Source Sans Pro"/>
              </a:rPr>
              <a:t>)</a:t>
            </a:r>
            <a:endParaRPr lang="en-US" dirty="0">
              <a:latin typeface="Source Sans Pro"/>
              <a:cs typeface="Source Sans Pro"/>
            </a:endParaRPr>
          </a:p>
        </p:txBody>
      </p:sp>
    </p:spTree>
    <p:extLst>
      <p:ext uri="{BB962C8B-B14F-4D97-AF65-F5344CB8AC3E}">
        <p14:creationId xmlns:p14="http://schemas.microsoft.com/office/powerpoint/2010/main" val="297730631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Shape 181"/>
          <p:cNvSpPr txBox="1">
            <a:spLocks noGrp="1"/>
          </p:cNvSpPr>
          <p:nvPr>
            <p:ph type="title"/>
          </p:nvPr>
        </p:nvSpPr>
        <p:spPr>
          <a:xfrm>
            <a:off x="0" y="-7479"/>
            <a:ext cx="9144000" cy="1678531"/>
          </a:xfrm>
          <a:prstGeom prst="rect">
            <a:avLst/>
          </a:prstGeom>
        </p:spPr>
        <p:txBody>
          <a:bodyPr lIns="91425" tIns="91425" rIns="91425" bIns="91425" anchor="t" anchorCtr="0">
            <a:noAutofit/>
          </a:bodyPr>
          <a:lstStyle/>
          <a:p>
            <a:pPr>
              <a:spcBef>
                <a:spcPts val="0"/>
              </a:spcBef>
              <a:buNone/>
            </a:pPr>
            <a:r>
              <a:rPr lang="en" sz="3000" b="1" dirty="0"/>
              <a:t>Reaffirming ICANN’s Commitment to Respect Internationally Recognized Human Rights as it Carries out its Mission </a:t>
            </a:r>
          </a:p>
        </p:txBody>
      </p:sp>
      <p:sp>
        <p:nvSpPr>
          <p:cNvPr id="182" name="Shape 182"/>
          <p:cNvSpPr txBox="1">
            <a:spLocks noGrp="1"/>
          </p:cNvSpPr>
          <p:nvPr>
            <p:ph type="body" idx="4294967295"/>
          </p:nvPr>
        </p:nvSpPr>
        <p:spPr>
          <a:xfrm>
            <a:off x="320842" y="4419586"/>
            <a:ext cx="8521700" cy="1874838"/>
          </a:xfrm>
          <a:prstGeom prst="rect">
            <a:avLst/>
          </a:prstGeom>
        </p:spPr>
        <p:txBody>
          <a:bodyPr lIns="91425" tIns="91425" rIns="91425" bIns="91425" anchor="t" anchorCtr="0">
            <a:noAutofit/>
          </a:bodyPr>
          <a:lstStyle/>
          <a:p>
            <a:pPr marL="0" indent="0">
              <a:buNone/>
            </a:pPr>
            <a:r>
              <a:rPr lang="en-US" sz="1800" i="1" dirty="0">
                <a:solidFill>
                  <a:schemeClr val="accent6"/>
                </a:solidFill>
                <a:latin typeface="Source Sans Pro"/>
                <a:cs typeface="Source Sans Pro"/>
              </a:rPr>
              <a:t>“Within its mission and in its operations, ICANN will respect internationally recognized human rights. This commitment does not in any way create an obligation for ICANN, or any entity having a relationship with ICANN, to protect or enforce human rights beyond what may be required by applicable law. In particular, this does not create any additional obligation for ICANN to respond to or consider any complaint, request or demand seeking the enforcement of human rights by ICANN.”</a:t>
            </a:r>
          </a:p>
        </p:txBody>
      </p:sp>
      <p:sp>
        <p:nvSpPr>
          <p:cNvPr id="183" name="Shape 183"/>
          <p:cNvSpPr txBox="1">
            <a:spLocks noGrp="1"/>
          </p:cNvSpPr>
          <p:nvPr>
            <p:ph type="sldNum" idx="4294967295"/>
          </p:nvPr>
        </p:nvSpPr>
        <p:spPr>
          <a:xfrm>
            <a:off x="8594725" y="6218238"/>
            <a:ext cx="549275" cy="523875"/>
          </a:xfrm>
          <a:prstGeom prst="rect">
            <a:avLst/>
          </a:prstGeom>
        </p:spPr>
        <p:txBody>
          <a:bodyPr lIns="91425" tIns="91425" rIns="91425" bIns="91425" anchor="ctr" anchorCtr="0">
            <a:noAutofit/>
          </a:bodyPr>
          <a:lstStyle/>
          <a:p>
            <a:pPr>
              <a:spcBef>
                <a:spcPts val="0"/>
              </a:spcBef>
              <a:buNone/>
            </a:pPr>
            <a:fld id="{00000000-1234-1234-1234-123412341234}" type="slidenum">
              <a:rPr lang="en"/>
              <a:t>40</a:t>
            </a:fld>
            <a:endParaRPr lang="en"/>
          </a:p>
        </p:txBody>
      </p:sp>
      <p:sp>
        <p:nvSpPr>
          <p:cNvPr id="184" name="Shape 184"/>
          <p:cNvSpPr txBox="1"/>
          <p:nvPr/>
        </p:nvSpPr>
        <p:spPr>
          <a:xfrm>
            <a:off x="4672294" y="1808551"/>
            <a:ext cx="4283400" cy="2520800"/>
          </a:xfrm>
          <a:prstGeom prst="rect">
            <a:avLst/>
          </a:prstGeom>
          <a:noFill/>
          <a:ln>
            <a:noFill/>
          </a:ln>
        </p:spPr>
        <p:txBody>
          <a:bodyPr lIns="91425" tIns="91425" rIns="91425" bIns="91425" anchor="ctr" anchorCtr="0">
            <a:noAutofit/>
          </a:bodyPr>
          <a:lstStyle/>
          <a:p>
            <a:pPr marL="425450" lvl="0" indent="-285750" rtl="0">
              <a:lnSpc>
                <a:spcPct val="115000"/>
              </a:lnSpc>
              <a:spcBef>
                <a:spcPts val="0"/>
              </a:spcBef>
              <a:spcAft>
                <a:spcPts val="1000"/>
              </a:spcAft>
              <a:buClr>
                <a:schemeClr val="tx1"/>
              </a:buClr>
              <a:buFont typeface="Wingdings" charset="2"/>
              <a:buChar char=""/>
            </a:pPr>
            <a:r>
              <a:rPr lang="en" sz="1600" dirty="0">
                <a:latin typeface="Open Sans"/>
                <a:ea typeface="Open Sans"/>
                <a:cs typeface="Open Sans"/>
                <a:sym typeface="Open Sans"/>
              </a:rPr>
              <a:t>Bylaw proposed for adoption will not be fully executed until the Framework of Interpretation is developed</a:t>
            </a:r>
          </a:p>
          <a:p>
            <a:pPr marL="425450" lvl="0" indent="-285750" rtl="0">
              <a:lnSpc>
                <a:spcPct val="115000"/>
              </a:lnSpc>
              <a:spcBef>
                <a:spcPts val="0"/>
              </a:spcBef>
              <a:spcAft>
                <a:spcPts val="1000"/>
              </a:spcAft>
              <a:buClr>
                <a:schemeClr val="tx1"/>
              </a:buClr>
              <a:buFont typeface="Wingdings" charset="2"/>
              <a:buChar char=""/>
            </a:pPr>
            <a:r>
              <a:rPr lang="en" sz="1600" dirty="0">
                <a:latin typeface="Open Sans"/>
                <a:ea typeface="Open Sans"/>
                <a:cs typeface="Open Sans"/>
                <a:sym typeface="Open Sans"/>
              </a:rPr>
              <a:t>Framework of interpretation to be developed in Work Stream 2 </a:t>
            </a:r>
          </a:p>
          <a:p>
            <a:pPr marL="425450" lvl="0" indent="-285750" rtl="0">
              <a:lnSpc>
                <a:spcPct val="115000"/>
              </a:lnSpc>
              <a:spcBef>
                <a:spcPts val="0"/>
              </a:spcBef>
              <a:spcAft>
                <a:spcPts val="1000"/>
              </a:spcAft>
              <a:buClr>
                <a:schemeClr val="tx1"/>
              </a:buClr>
              <a:buFont typeface="Wingdings" charset="2"/>
              <a:buChar char=""/>
            </a:pPr>
            <a:r>
              <a:rPr lang="en" sz="1600" dirty="0">
                <a:latin typeface="Open Sans"/>
                <a:ea typeface="Open Sans"/>
                <a:cs typeface="Open Sans"/>
                <a:sym typeface="Open Sans"/>
              </a:rPr>
              <a:t>Draft Bylaw text (below) </a:t>
            </a:r>
          </a:p>
        </p:txBody>
      </p:sp>
      <p:pic>
        <p:nvPicPr>
          <p:cNvPr id="7" name="Shape 185"/>
          <p:cNvPicPr preferRelativeResize="0"/>
          <p:nvPr/>
        </p:nvPicPr>
        <p:blipFill>
          <a:blip r:embed="rId3">
            <a:alphaModFix/>
          </a:blip>
          <a:stretch>
            <a:fillRect/>
          </a:stretch>
        </p:blipFill>
        <p:spPr>
          <a:xfrm>
            <a:off x="394577" y="2169499"/>
            <a:ext cx="4277717" cy="1967762"/>
          </a:xfrm>
          <a:prstGeom prst="rect">
            <a:avLst/>
          </a:prstGeom>
          <a:noFill/>
          <a:ln>
            <a:noFill/>
          </a:ln>
        </p:spPr>
      </p:pic>
    </p:spTree>
    <p:extLst>
      <p:ext uri="{BB962C8B-B14F-4D97-AF65-F5344CB8AC3E}">
        <p14:creationId xmlns:p14="http://schemas.microsoft.com/office/powerpoint/2010/main" val="3904529506"/>
      </p:ext>
    </p:extLst>
  </p:cSld>
  <p:clrMapOvr>
    <a:masterClrMapping/>
  </p:clrMapOvr>
  <p:transition spd="slow">
    <p:cut/>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Shape 190"/>
          <p:cNvSpPr txBox="1">
            <a:spLocks noGrp="1"/>
          </p:cNvSpPr>
          <p:nvPr>
            <p:ph type="title"/>
          </p:nvPr>
        </p:nvSpPr>
        <p:spPr>
          <a:xfrm>
            <a:off x="0" y="-7478"/>
            <a:ext cx="9144000" cy="1237373"/>
          </a:xfrm>
          <a:prstGeom prst="rect">
            <a:avLst/>
          </a:prstGeom>
        </p:spPr>
        <p:txBody>
          <a:bodyPr lIns="91425" tIns="91425" rIns="91425" bIns="91425" anchor="t" anchorCtr="0">
            <a:noAutofit/>
          </a:bodyPr>
          <a:lstStyle/>
          <a:p>
            <a:pPr>
              <a:spcBef>
                <a:spcPts val="0"/>
              </a:spcBef>
              <a:buNone/>
            </a:pPr>
            <a:r>
              <a:rPr lang="en" b="1" dirty="0"/>
              <a:t>Enhancing the Accountability of Supporting Organizations and Advisory Committees </a:t>
            </a:r>
          </a:p>
        </p:txBody>
      </p:sp>
      <p:sp>
        <p:nvSpPr>
          <p:cNvPr id="191" name="Shape 191"/>
          <p:cNvSpPr txBox="1">
            <a:spLocks noGrp="1"/>
          </p:cNvSpPr>
          <p:nvPr>
            <p:ph type="sldNum" idx="4294967295"/>
          </p:nvPr>
        </p:nvSpPr>
        <p:spPr>
          <a:xfrm>
            <a:off x="8594725" y="6218238"/>
            <a:ext cx="549275" cy="523875"/>
          </a:xfrm>
          <a:prstGeom prst="rect">
            <a:avLst/>
          </a:prstGeom>
        </p:spPr>
        <p:txBody>
          <a:bodyPr lIns="91425" tIns="91425" rIns="91425" bIns="91425" anchor="ctr" anchorCtr="0">
            <a:noAutofit/>
          </a:bodyPr>
          <a:lstStyle/>
          <a:p>
            <a:pPr>
              <a:spcBef>
                <a:spcPts val="0"/>
              </a:spcBef>
              <a:buNone/>
            </a:pPr>
            <a:fld id="{00000000-1234-1234-1234-123412341234}" type="slidenum">
              <a:rPr lang="en"/>
              <a:t>41</a:t>
            </a:fld>
            <a:endParaRPr lang="en"/>
          </a:p>
        </p:txBody>
      </p:sp>
      <p:sp>
        <p:nvSpPr>
          <p:cNvPr id="192" name="Shape 192"/>
          <p:cNvSpPr txBox="1">
            <a:spLocks noGrp="1"/>
          </p:cNvSpPr>
          <p:nvPr>
            <p:ph type="body" idx="4294967295"/>
          </p:nvPr>
        </p:nvSpPr>
        <p:spPr>
          <a:xfrm>
            <a:off x="349751" y="1530767"/>
            <a:ext cx="8271710" cy="2372812"/>
          </a:xfrm>
          <a:prstGeom prst="rect">
            <a:avLst/>
          </a:prstGeom>
          <a:ln w="19050" cap="flat" cmpd="sng">
            <a:solidFill>
              <a:srgbClr val="DB6033"/>
            </a:solidFill>
            <a:prstDash val="solid"/>
            <a:round/>
            <a:headEnd type="none" w="med" len="med"/>
            <a:tailEnd type="none" w="med" len="med"/>
          </a:ln>
        </p:spPr>
        <p:txBody>
          <a:bodyPr lIns="91425" tIns="91425" rIns="91425" bIns="91425" anchor="t" anchorCtr="0">
            <a:noAutofit/>
          </a:bodyPr>
          <a:lstStyle/>
          <a:p>
            <a:pPr marL="0" indent="0">
              <a:lnSpc>
                <a:spcPct val="120000"/>
              </a:lnSpc>
              <a:buNone/>
            </a:pPr>
            <a:r>
              <a:rPr lang="en-US" sz="1800" b="1" dirty="0">
                <a:latin typeface="Source Sans Pro"/>
                <a:cs typeface="Source Sans Pro"/>
              </a:rPr>
              <a:t>The CCWG-Accountability recommends:</a:t>
            </a:r>
          </a:p>
          <a:p>
            <a:pPr>
              <a:lnSpc>
                <a:spcPct val="120000"/>
              </a:lnSpc>
            </a:pPr>
            <a:r>
              <a:rPr lang="en-US" sz="1800" dirty="0">
                <a:latin typeface="Source Sans Pro"/>
                <a:cs typeface="Source Sans Pro"/>
              </a:rPr>
              <a:t>Including review of Supporting Organizations’ and Advisory Committees’ accountability mechanisms as part of Work Stream 1</a:t>
            </a:r>
          </a:p>
          <a:p>
            <a:pPr>
              <a:lnSpc>
                <a:spcPct val="120000"/>
              </a:lnSpc>
            </a:pPr>
            <a:r>
              <a:rPr lang="en-US" sz="1800" dirty="0">
                <a:latin typeface="Source Sans Pro"/>
                <a:cs typeface="Source Sans Pro"/>
              </a:rPr>
              <a:t>Reviews be incorporated into existing periodic Structural Reviews </a:t>
            </a:r>
          </a:p>
          <a:p>
            <a:pPr>
              <a:lnSpc>
                <a:spcPct val="120000"/>
              </a:lnSpc>
            </a:pPr>
            <a:r>
              <a:rPr lang="en-US" sz="1800" dirty="0">
                <a:latin typeface="Source Sans Pro"/>
                <a:cs typeface="Source Sans Pro"/>
              </a:rPr>
              <a:t>Structural Reviews are intended to review the performance and operation of ICANN SO/ACs </a:t>
            </a:r>
          </a:p>
        </p:txBody>
      </p:sp>
    </p:spTree>
    <p:extLst>
      <p:ext uri="{BB962C8B-B14F-4D97-AF65-F5344CB8AC3E}">
        <p14:creationId xmlns:p14="http://schemas.microsoft.com/office/powerpoint/2010/main" val="1930059553"/>
      </p:ext>
    </p:extLst>
  </p:cSld>
  <p:clrMapOvr>
    <a:masterClrMapping/>
  </p:clrMapOvr>
  <p:transition spd="slow">
    <p:cut/>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Shape 197"/>
          <p:cNvSpPr txBox="1">
            <a:spLocks noGrp="1"/>
          </p:cNvSpPr>
          <p:nvPr>
            <p:ph type="title"/>
          </p:nvPr>
        </p:nvSpPr>
        <p:spPr>
          <a:xfrm>
            <a:off x="0" y="-7478"/>
            <a:ext cx="9144000" cy="1290846"/>
          </a:xfrm>
          <a:prstGeom prst="rect">
            <a:avLst/>
          </a:prstGeom>
        </p:spPr>
        <p:txBody>
          <a:bodyPr lIns="91425" tIns="91425" rIns="91425" bIns="91425" anchor="t" anchorCtr="0">
            <a:noAutofit/>
          </a:bodyPr>
          <a:lstStyle/>
          <a:p>
            <a:pPr>
              <a:spcBef>
                <a:spcPts val="0"/>
              </a:spcBef>
              <a:buNone/>
            </a:pPr>
            <a:r>
              <a:rPr lang="en" sz="3100" b="1" dirty="0"/>
              <a:t>Board Obligations with regards to Governmental Advisory Committee Advice (</a:t>
            </a:r>
            <a:r>
              <a:rPr lang="en" sz="3100" b="1" dirty="0" smtClean="0"/>
              <a:t>S</a:t>
            </a:r>
            <a:r>
              <a:rPr lang="en-US" sz="3100" b="1" dirty="0" smtClean="0"/>
              <a:t>tress Test </a:t>
            </a:r>
            <a:r>
              <a:rPr lang="en" sz="3100" b="1" dirty="0" smtClean="0"/>
              <a:t>18</a:t>
            </a:r>
            <a:r>
              <a:rPr lang="en" sz="3100" b="1" dirty="0"/>
              <a:t>)</a:t>
            </a:r>
          </a:p>
        </p:txBody>
      </p:sp>
      <p:sp>
        <p:nvSpPr>
          <p:cNvPr id="198" name="Shape 198"/>
          <p:cNvSpPr txBox="1">
            <a:spLocks noGrp="1"/>
          </p:cNvSpPr>
          <p:nvPr>
            <p:ph type="body" idx="4294967295"/>
          </p:nvPr>
        </p:nvSpPr>
        <p:spPr>
          <a:xfrm>
            <a:off x="307472" y="1479054"/>
            <a:ext cx="8521700" cy="4106863"/>
          </a:xfrm>
          <a:prstGeom prst="rect">
            <a:avLst/>
          </a:prstGeom>
        </p:spPr>
        <p:txBody>
          <a:bodyPr lIns="91425" tIns="91425" rIns="91425" bIns="91425" anchor="t" anchorCtr="0">
            <a:noAutofit/>
          </a:bodyPr>
          <a:lstStyle/>
          <a:p>
            <a:pPr marL="0" indent="0">
              <a:buNone/>
            </a:pPr>
            <a:r>
              <a:rPr lang="en-US" sz="2000" dirty="0"/>
              <a:t>Proposed amendments to ICANN Bylaws Article XI, Section 2: j. </a:t>
            </a:r>
          </a:p>
          <a:p>
            <a:pPr marL="0" indent="0">
              <a:buNone/>
            </a:pPr>
            <a:endParaRPr lang="en-US" sz="2000" dirty="0" smtClean="0">
              <a:solidFill>
                <a:schemeClr val="accent6"/>
              </a:solidFill>
            </a:endParaRPr>
          </a:p>
          <a:p>
            <a:pPr marL="0" indent="0">
              <a:buNone/>
            </a:pPr>
            <a:r>
              <a:rPr lang="en-US" sz="2000" i="1" dirty="0" smtClean="0">
                <a:solidFill>
                  <a:schemeClr val="accent6"/>
                </a:solidFill>
              </a:rPr>
              <a:t>“</a:t>
            </a:r>
            <a:r>
              <a:rPr lang="en-US" sz="2000" i="1" dirty="0">
                <a:solidFill>
                  <a:schemeClr val="accent6"/>
                </a:solidFill>
              </a:rPr>
              <a:t>The advice of the Governmental Advisory Committee on public policy matters shall be duly taken into account, both in the formulation and adoption of policies. In the event that the ICANN Board determines to take an action that is not consistent with the Governmental Advisory Committee advice, it shall so inform the Committee and state the reasons why it decided not to follow that advice. Any Governmental Advisory Committee advice approved by a full Governmental Advisory Committee consensus, understood to mean the practice of adopting decisions by general agreement in the absence of any formal objection, may only be rejected by a vote of two-thirds of the Board, and the Governmental Advisory Committee and the ICANN Board will then try, in good faith and in a timely and efficient manner, to find a mutually acceptable solution.”</a:t>
            </a:r>
          </a:p>
        </p:txBody>
      </p:sp>
      <p:sp>
        <p:nvSpPr>
          <p:cNvPr id="199" name="Shape 199"/>
          <p:cNvSpPr txBox="1">
            <a:spLocks noGrp="1"/>
          </p:cNvSpPr>
          <p:nvPr>
            <p:ph type="sldNum" idx="4294967295"/>
          </p:nvPr>
        </p:nvSpPr>
        <p:spPr>
          <a:xfrm>
            <a:off x="8594725" y="6218238"/>
            <a:ext cx="549275" cy="523875"/>
          </a:xfrm>
          <a:prstGeom prst="rect">
            <a:avLst/>
          </a:prstGeom>
        </p:spPr>
        <p:txBody>
          <a:bodyPr lIns="91425" tIns="91425" rIns="91425" bIns="91425" anchor="ctr" anchorCtr="0">
            <a:noAutofit/>
          </a:bodyPr>
          <a:lstStyle/>
          <a:p>
            <a:pPr>
              <a:spcBef>
                <a:spcPts val="0"/>
              </a:spcBef>
              <a:buNone/>
            </a:pPr>
            <a:fld id="{00000000-1234-1234-1234-123412341234}" type="slidenum">
              <a:rPr lang="en"/>
              <a:t>42</a:t>
            </a:fld>
            <a:endParaRPr lang="en"/>
          </a:p>
        </p:txBody>
      </p:sp>
    </p:spTree>
    <p:extLst>
      <p:ext uri="{BB962C8B-B14F-4D97-AF65-F5344CB8AC3E}">
        <p14:creationId xmlns:p14="http://schemas.microsoft.com/office/powerpoint/2010/main" val="3840607543"/>
      </p:ext>
    </p:extLst>
  </p:cSld>
  <p:clrMapOvr>
    <a:masterClrMapping/>
  </p:clrMapOvr>
  <p:transition spd="slow">
    <p:cut/>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0" y="-3584"/>
            <a:ext cx="9144000" cy="710655"/>
          </a:xfrm>
          <a:prstGeom prst="rect">
            <a:avLst/>
          </a:prstGeom>
          <a:solidFill>
            <a:srgbClr val="1768B1"/>
          </a:solidFill>
        </p:spPr>
        <p:txBody>
          <a:bodyPr vert="horz"/>
          <a:lstStyle>
            <a:lvl1pPr marL="292100" algn="l" defTabSz="457200" rtl="0" eaLnBrk="1" latinLnBrk="0" hangingPunct="1">
              <a:lnSpc>
                <a:spcPts val="3980"/>
              </a:lnSpc>
              <a:spcBef>
                <a:spcPct val="0"/>
              </a:spcBef>
              <a:buNone/>
              <a:defRPr sz="3200" b="0" i="0" kern="1200" baseline="0">
                <a:solidFill>
                  <a:schemeClr val="bg1"/>
                </a:solidFill>
                <a:latin typeface="Source Sans Pro"/>
                <a:ea typeface="+mj-ea"/>
                <a:cs typeface="Source Sans Pro"/>
              </a:defRPr>
            </a:lvl1pPr>
          </a:lstStyle>
          <a:p>
            <a:r>
              <a:rPr lang="en-US" b="1" dirty="0" smtClean="0"/>
              <a:t>Next Steps and Timeline</a:t>
            </a:r>
            <a:endParaRPr lang="en-US" b="1" dirty="0"/>
          </a:p>
        </p:txBody>
      </p:sp>
      <p:pic>
        <p:nvPicPr>
          <p:cNvPr id="3" name="Picture 2" descr="Screen Shot 2015-12-02 at 5.30.04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517310"/>
            <a:ext cx="9144000" cy="4051575"/>
          </a:xfrm>
          <a:prstGeom prst="rect">
            <a:avLst/>
          </a:prstGeom>
        </p:spPr>
      </p:pic>
    </p:spTree>
    <p:extLst>
      <p:ext uri="{BB962C8B-B14F-4D97-AF65-F5344CB8AC3E}">
        <p14:creationId xmlns:p14="http://schemas.microsoft.com/office/powerpoint/2010/main" val="210850473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Where are we now?</a:t>
            </a:r>
            <a:endParaRPr lang="en-US" b="1" dirty="0"/>
          </a:p>
        </p:txBody>
      </p:sp>
      <p:pic>
        <p:nvPicPr>
          <p:cNvPr id="4" name="Picture 3" descr="3 Phases PDF.pdf"/>
          <p:cNvPicPr>
            <a:picLocks noChangeAspect="1"/>
          </p:cNvPicPr>
          <p:nvPr/>
        </p:nvPicPr>
        <p:blipFill rotWithShape="1">
          <a:blip r:embed="rId2">
            <a:extLst>
              <a:ext uri="{28A0092B-C50C-407E-A947-70E740481C1C}">
                <a14:useLocalDpi xmlns:a14="http://schemas.microsoft.com/office/drawing/2010/main" val="0"/>
              </a:ext>
            </a:extLst>
          </a:blip>
          <a:srcRect t="3827" b="9877"/>
          <a:stretch/>
        </p:blipFill>
        <p:spPr>
          <a:xfrm>
            <a:off x="334214" y="703177"/>
            <a:ext cx="8662737" cy="5606718"/>
          </a:xfrm>
          <a:prstGeom prst="rect">
            <a:avLst/>
          </a:prstGeom>
        </p:spPr>
      </p:pic>
    </p:spTree>
    <p:extLst>
      <p:ext uri="{BB962C8B-B14F-4D97-AF65-F5344CB8AC3E}">
        <p14:creationId xmlns:p14="http://schemas.microsoft.com/office/powerpoint/2010/main" val="347970727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What Can I Do Now To Get Involved?</a:t>
            </a:r>
            <a:endParaRPr lang="en-US" b="1" dirty="0"/>
          </a:p>
        </p:txBody>
      </p:sp>
      <p:sp>
        <p:nvSpPr>
          <p:cNvPr id="3" name="TextBox 2"/>
          <p:cNvSpPr txBox="1"/>
          <p:nvPr/>
        </p:nvSpPr>
        <p:spPr>
          <a:xfrm>
            <a:off x="1156204" y="1040693"/>
            <a:ext cx="7661115" cy="4139595"/>
          </a:xfrm>
          <a:prstGeom prst="rect">
            <a:avLst/>
          </a:prstGeom>
          <a:noFill/>
        </p:spPr>
        <p:txBody>
          <a:bodyPr wrap="square" rtlCol="0">
            <a:spAutoFit/>
          </a:bodyPr>
          <a:lstStyle/>
          <a:p>
            <a:pPr>
              <a:spcBef>
                <a:spcPts val="600"/>
              </a:spcBef>
            </a:pPr>
            <a:r>
              <a:rPr lang="en-US" sz="2000" b="1" dirty="0" smtClean="0">
                <a:latin typeface="Source Sans Pro"/>
                <a:cs typeface="Source Sans Pro"/>
              </a:rPr>
              <a:t>Join a working group</a:t>
            </a:r>
          </a:p>
          <a:p>
            <a:pPr marL="800100" lvl="1" indent="-342900">
              <a:spcBef>
                <a:spcPts val="600"/>
              </a:spcBef>
              <a:buFont typeface="Wingdings" charset="2"/>
              <a:buChar char=""/>
            </a:pPr>
            <a:r>
              <a:rPr lang="en-US" sz="2000" dirty="0" smtClean="0">
                <a:latin typeface="Source Sans Pro"/>
                <a:cs typeface="Source Sans Pro"/>
              </a:rPr>
              <a:t>CCWG-Accountability, contact </a:t>
            </a:r>
            <a:r>
              <a:rPr lang="en-US" sz="2000" dirty="0" err="1" smtClean="0">
                <a:solidFill>
                  <a:schemeClr val="accent6"/>
                </a:solidFill>
                <a:latin typeface="Source Sans Pro"/>
                <a:cs typeface="Source Sans Pro"/>
              </a:rPr>
              <a:t>acct-staff@icann.org</a:t>
            </a:r>
            <a:endParaRPr lang="en-US" sz="2000" dirty="0" smtClean="0">
              <a:solidFill>
                <a:schemeClr val="accent6"/>
              </a:solidFill>
              <a:latin typeface="Source Sans Pro"/>
              <a:cs typeface="Source Sans Pro"/>
            </a:endParaRPr>
          </a:p>
          <a:p>
            <a:pPr lvl="1">
              <a:spcBef>
                <a:spcPts val="600"/>
              </a:spcBef>
            </a:pPr>
            <a:endParaRPr lang="en-US" dirty="0" smtClean="0">
              <a:latin typeface="Source Sans Pro"/>
              <a:cs typeface="Source Sans Pro"/>
            </a:endParaRPr>
          </a:p>
          <a:p>
            <a:pPr>
              <a:spcBef>
                <a:spcPts val="600"/>
              </a:spcBef>
            </a:pPr>
            <a:r>
              <a:rPr lang="en-US" sz="2000" b="1" dirty="0" smtClean="0">
                <a:latin typeface="Source Sans Pro"/>
                <a:cs typeface="Source Sans Pro"/>
              </a:rPr>
              <a:t>Participate in a public comment period</a:t>
            </a:r>
          </a:p>
          <a:p>
            <a:pPr>
              <a:spcBef>
                <a:spcPts val="600"/>
              </a:spcBef>
            </a:pPr>
            <a:r>
              <a:rPr lang="en-US" sz="2000" dirty="0"/>
              <a:t>Participating in public comment periods is an integral part of ICANN’s inclusive and bottom-up model of proposal </a:t>
            </a:r>
            <a:r>
              <a:rPr lang="en-US" sz="2000" dirty="0" smtClean="0"/>
              <a:t>development</a:t>
            </a:r>
            <a:endParaRPr lang="en-US" sz="2000" dirty="0" smtClean="0">
              <a:latin typeface="Source Sans Pro"/>
              <a:cs typeface="Source Sans Pro"/>
            </a:endParaRPr>
          </a:p>
          <a:p>
            <a:pPr>
              <a:spcBef>
                <a:spcPts val="600"/>
              </a:spcBef>
            </a:pPr>
            <a:endParaRPr lang="en-US" sz="2000" dirty="0" smtClean="0">
              <a:latin typeface="Source Sans Pro"/>
              <a:cs typeface="Source Sans Pro"/>
            </a:endParaRPr>
          </a:p>
          <a:p>
            <a:pPr>
              <a:spcBef>
                <a:spcPts val="600"/>
              </a:spcBef>
            </a:pPr>
            <a:r>
              <a:rPr lang="en-US" sz="2000" b="1" dirty="0" smtClean="0">
                <a:latin typeface="Source Sans Pro"/>
                <a:cs typeface="Source Sans Pro"/>
              </a:rPr>
              <a:t>Stay up to date on recent developments</a:t>
            </a:r>
          </a:p>
          <a:p>
            <a:pPr marL="800100" lvl="1" indent="-342900">
              <a:spcBef>
                <a:spcPts val="600"/>
              </a:spcBef>
              <a:buFont typeface="Wingdings" charset="2"/>
              <a:buChar char=""/>
            </a:pPr>
            <a:r>
              <a:rPr lang="en-US" sz="2000" dirty="0" smtClean="0">
                <a:latin typeface="Source Sans Pro"/>
                <a:cs typeface="Source Sans Pro"/>
              </a:rPr>
              <a:t>Visit: </a:t>
            </a:r>
            <a:r>
              <a:rPr lang="en-US" sz="2000" dirty="0" smtClean="0">
                <a:solidFill>
                  <a:srgbClr val="1768B1"/>
                </a:solidFill>
                <a:latin typeface="Source Sans Pro"/>
                <a:cs typeface="Source Sans Pro"/>
              </a:rPr>
              <a:t>https://www.icann.org/stewardship-accountability</a:t>
            </a:r>
          </a:p>
          <a:p>
            <a:pPr marL="800100" lvl="1" indent="-342900">
              <a:spcBef>
                <a:spcPts val="600"/>
              </a:spcBef>
              <a:buFont typeface="Wingdings" charset="2"/>
              <a:buChar char=""/>
            </a:pPr>
            <a:r>
              <a:rPr lang="en-US" sz="2000" dirty="0" smtClean="0">
                <a:latin typeface="Source Sans Pro"/>
                <a:cs typeface="Source Sans Pro"/>
              </a:rPr>
              <a:t>Follow </a:t>
            </a:r>
            <a:r>
              <a:rPr lang="en-US" sz="2000" dirty="0" smtClean="0">
                <a:solidFill>
                  <a:srgbClr val="1768B1"/>
                </a:solidFill>
                <a:latin typeface="Source Sans Pro"/>
                <a:cs typeface="Source Sans Pro"/>
              </a:rPr>
              <a:t>@ICANN </a:t>
            </a:r>
            <a:r>
              <a:rPr lang="en-US" sz="2000" dirty="0" smtClean="0">
                <a:latin typeface="Source Sans Pro"/>
                <a:cs typeface="Source Sans Pro"/>
              </a:rPr>
              <a:t>on Twitter or like </a:t>
            </a:r>
            <a:r>
              <a:rPr lang="en-US" sz="2000" dirty="0" smtClean="0">
                <a:solidFill>
                  <a:srgbClr val="1768B1"/>
                </a:solidFill>
                <a:latin typeface="Source Sans Pro"/>
                <a:cs typeface="Source Sans Pro"/>
              </a:rPr>
              <a:t>ICANN</a:t>
            </a:r>
            <a:r>
              <a:rPr lang="en-US" sz="2000" dirty="0" smtClean="0">
                <a:latin typeface="Source Sans Pro"/>
                <a:cs typeface="Source Sans Pro"/>
              </a:rPr>
              <a:t> on Facebook</a:t>
            </a:r>
          </a:p>
          <a:p>
            <a:pPr marL="800100" lvl="1" indent="-342900">
              <a:spcBef>
                <a:spcPts val="600"/>
              </a:spcBef>
              <a:buClr>
                <a:schemeClr val="tx1"/>
              </a:buClr>
              <a:buFont typeface="Wingdings" charset="2"/>
              <a:buChar char=""/>
            </a:pPr>
            <a:r>
              <a:rPr lang="en-US" sz="2000" dirty="0" smtClean="0">
                <a:solidFill>
                  <a:srgbClr val="1768B1"/>
                </a:solidFill>
                <a:latin typeface="Source Sans Pro"/>
                <a:cs typeface="Source Sans Pro"/>
              </a:rPr>
              <a:t>Subscribe</a:t>
            </a:r>
            <a:r>
              <a:rPr lang="en-US" sz="2000" dirty="0" smtClean="0">
                <a:latin typeface="Source Sans Pro"/>
                <a:cs typeface="Source Sans Pro"/>
              </a:rPr>
              <a:t> to ICANN news alerts</a:t>
            </a:r>
            <a:endParaRPr lang="en-US" sz="2000" dirty="0">
              <a:latin typeface="Source Sans Pro"/>
              <a:cs typeface="Source Sans Pro"/>
            </a:endParaRPr>
          </a:p>
        </p:txBody>
      </p:sp>
      <p:pic>
        <p:nvPicPr>
          <p:cNvPr id="5" name="Picture 4" descr="0112-bubbles3.eps"/>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16085" y="2145773"/>
            <a:ext cx="622804" cy="569114"/>
          </a:xfrm>
          <a:prstGeom prst="rect">
            <a:avLst/>
          </a:prstGeom>
        </p:spPr>
      </p:pic>
      <p:pic>
        <p:nvPicPr>
          <p:cNvPr id="6" name="Picture 5" descr="0028-connection.eps"/>
          <p:cNvPicPr>
            <a:picLocks noChangeAspect="1"/>
          </p:cNvPicPr>
          <p:nvPr/>
        </p:nvPicPr>
        <p:blipFill>
          <a:blip r:embed="rId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91141" y="3627586"/>
            <a:ext cx="659293" cy="473867"/>
          </a:xfrm>
          <a:prstGeom prst="rect">
            <a:avLst/>
          </a:prstGeom>
        </p:spPr>
      </p:pic>
      <p:pic>
        <p:nvPicPr>
          <p:cNvPr id="7" name="Picture 6" descr="0203-earth.eps"/>
          <p:cNvPicPr>
            <a:picLocks noChangeAspect="1"/>
          </p:cNvPicPr>
          <p:nvPr/>
        </p:nvPicPr>
        <p:blipFill>
          <a:blip r:embed="rId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16085" y="1030805"/>
            <a:ext cx="624792" cy="636807"/>
          </a:xfrm>
          <a:prstGeom prst="rect">
            <a:avLst/>
          </a:prstGeom>
        </p:spPr>
      </p:pic>
    </p:spTree>
    <p:extLst>
      <p:ext uri="{BB962C8B-B14F-4D97-AF65-F5344CB8AC3E}">
        <p14:creationId xmlns:p14="http://schemas.microsoft.com/office/powerpoint/2010/main" val="159049776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737895" y="736025"/>
            <a:ext cx="7406105" cy="144302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dirty="0">
              <a:solidFill>
                <a:prstClr val="white"/>
              </a:solidFill>
            </a:endParaRPr>
          </a:p>
        </p:txBody>
      </p:sp>
      <p:sp>
        <p:nvSpPr>
          <p:cNvPr id="7" name="Text Placeholder 32"/>
          <p:cNvSpPr txBox="1">
            <a:spLocks/>
          </p:cNvSpPr>
          <p:nvPr/>
        </p:nvSpPr>
        <p:spPr bwMode="auto">
          <a:xfrm>
            <a:off x="1925047" y="1217545"/>
            <a:ext cx="4808999" cy="911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b="1" dirty="0" smtClean="0">
                <a:solidFill>
                  <a:schemeClr val="bg1"/>
                </a:solidFill>
                <a:latin typeface="Source Sans Pro"/>
                <a:cs typeface="Source Sans Pro"/>
              </a:rPr>
              <a:t>Website: </a:t>
            </a:r>
            <a:r>
              <a:rPr lang="en-US" dirty="0" smtClean="0">
                <a:solidFill>
                  <a:schemeClr val="bg1"/>
                </a:solidFill>
                <a:latin typeface="Source Sans Pro"/>
                <a:cs typeface="Source Sans Pro"/>
              </a:rPr>
              <a:t>https://</a:t>
            </a:r>
            <a:r>
              <a:rPr lang="en-US" dirty="0" err="1" smtClean="0">
                <a:solidFill>
                  <a:schemeClr val="bg1"/>
                </a:solidFill>
                <a:latin typeface="Source Sans Pro"/>
                <a:cs typeface="Source Sans Pro"/>
              </a:rPr>
              <a:t>www.icann.org</a:t>
            </a:r>
            <a:r>
              <a:rPr lang="en-US" dirty="0" smtClean="0">
                <a:solidFill>
                  <a:schemeClr val="bg1"/>
                </a:solidFill>
                <a:latin typeface="Source Sans Pro"/>
                <a:cs typeface="Source Sans Pro"/>
              </a:rPr>
              <a:t>/</a:t>
            </a:r>
            <a:br>
              <a:rPr lang="en-US" dirty="0" smtClean="0">
                <a:solidFill>
                  <a:schemeClr val="bg1"/>
                </a:solidFill>
                <a:latin typeface="Source Sans Pro"/>
                <a:cs typeface="Source Sans Pro"/>
              </a:rPr>
            </a:br>
            <a:r>
              <a:rPr lang="en-US" dirty="0" smtClean="0">
                <a:solidFill>
                  <a:schemeClr val="bg1"/>
                </a:solidFill>
                <a:latin typeface="Source Sans Pro"/>
                <a:cs typeface="Source Sans Pro"/>
              </a:rPr>
              <a:t>stewardship-accountability</a:t>
            </a:r>
          </a:p>
        </p:txBody>
      </p:sp>
      <p:sp>
        <p:nvSpPr>
          <p:cNvPr id="8" name="Text Placeholder 33"/>
          <p:cNvSpPr txBox="1">
            <a:spLocks/>
          </p:cNvSpPr>
          <p:nvPr/>
        </p:nvSpPr>
        <p:spPr bwMode="auto">
          <a:xfrm>
            <a:off x="1925047" y="847666"/>
            <a:ext cx="4808999" cy="3931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r>
              <a:rPr lang="en-AU" sz="2400" b="1" dirty="0">
                <a:solidFill>
                  <a:schemeClr val="bg1"/>
                </a:solidFill>
                <a:latin typeface="Source Sans Pro" charset="0"/>
                <a:ea typeface="Segoe UI" charset="0"/>
                <a:cs typeface="Segoe UI Semilight" charset="0"/>
              </a:rPr>
              <a:t>Thank You and Questions</a:t>
            </a:r>
          </a:p>
        </p:txBody>
      </p:sp>
      <p:sp>
        <p:nvSpPr>
          <p:cNvPr id="18" name="Rectangle 17"/>
          <p:cNvSpPr/>
          <p:nvPr/>
        </p:nvSpPr>
        <p:spPr>
          <a:xfrm>
            <a:off x="1" y="749393"/>
            <a:ext cx="1737894" cy="142965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a:solidFill>
                <a:prstClr val="white"/>
              </a:solidFill>
            </a:endParaRPr>
          </a:p>
        </p:txBody>
      </p:sp>
      <p:sp>
        <p:nvSpPr>
          <p:cNvPr id="39" name="Title 38"/>
          <p:cNvSpPr>
            <a:spLocks noGrp="1"/>
          </p:cNvSpPr>
          <p:nvPr>
            <p:ph type="title"/>
          </p:nvPr>
        </p:nvSpPr>
        <p:spPr>
          <a:prstGeom prst="rect">
            <a:avLst/>
          </a:prstGeom>
        </p:spPr>
        <p:txBody>
          <a:bodyPr/>
          <a:lstStyle/>
          <a:p>
            <a:r>
              <a:rPr lang="en-US" b="1" dirty="0" smtClean="0"/>
              <a:t>Questions?</a:t>
            </a:r>
            <a:endParaRPr lang="en-US" b="1" dirty="0"/>
          </a:p>
        </p:txBody>
      </p:sp>
      <p:pic>
        <p:nvPicPr>
          <p:cNvPr id="40" name="Picture 39" descr="ICANN_Logo_W.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48614" y="895141"/>
            <a:ext cx="1447535" cy="1123492"/>
          </a:xfrm>
          <a:prstGeom prst="rect">
            <a:avLst/>
          </a:prstGeom>
        </p:spPr>
      </p:pic>
      <p:sp>
        <p:nvSpPr>
          <p:cNvPr id="28" name="Content Placeholder 2"/>
          <p:cNvSpPr txBox="1">
            <a:spLocks/>
          </p:cNvSpPr>
          <p:nvPr/>
        </p:nvSpPr>
        <p:spPr>
          <a:xfrm>
            <a:off x="288314" y="2402364"/>
            <a:ext cx="8270240" cy="3132161"/>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spcAft>
                <a:spcPts val="600"/>
              </a:spcAft>
              <a:buFont typeface="Arial"/>
              <a:buNone/>
            </a:pPr>
            <a:r>
              <a:rPr lang="en-US" sz="2400" b="1" dirty="0" smtClean="0">
                <a:latin typeface="Source Sans Pro"/>
                <a:cs typeface="Source Sans Pro"/>
              </a:rPr>
              <a:t>IANA Stewardship Transition</a:t>
            </a:r>
          </a:p>
          <a:p>
            <a:pPr marL="0" indent="0">
              <a:spcBef>
                <a:spcPts val="0"/>
              </a:spcBef>
              <a:spcAft>
                <a:spcPts val="600"/>
              </a:spcAft>
              <a:buFont typeface="Arial"/>
              <a:buNone/>
            </a:pPr>
            <a:r>
              <a:rPr lang="en-US" sz="1600" dirty="0" smtClean="0">
                <a:solidFill>
                  <a:srgbClr val="0B5D97"/>
                </a:solidFill>
                <a:latin typeface="Source Sans Pro"/>
                <a:cs typeface="Source Sans Pro"/>
              </a:rPr>
              <a:t>https://</a:t>
            </a:r>
            <a:r>
              <a:rPr lang="en-US" sz="1600" dirty="0" err="1" smtClean="0">
                <a:solidFill>
                  <a:srgbClr val="0B5D97"/>
                </a:solidFill>
                <a:latin typeface="Source Sans Pro"/>
                <a:cs typeface="Source Sans Pro"/>
              </a:rPr>
              <a:t>www.icann.org</a:t>
            </a:r>
            <a:r>
              <a:rPr lang="en-US" sz="1600" dirty="0" smtClean="0">
                <a:solidFill>
                  <a:srgbClr val="0B5D97"/>
                </a:solidFill>
                <a:latin typeface="Source Sans Pro"/>
                <a:cs typeface="Source Sans Pro"/>
              </a:rPr>
              <a:t>/stewardship</a:t>
            </a:r>
          </a:p>
          <a:p>
            <a:pPr marL="285750" indent="-285750">
              <a:spcBef>
                <a:spcPts val="0"/>
              </a:spcBef>
              <a:spcAft>
                <a:spcPts val="600"/>
              </a:spcAft>
              <a:buSzPct val="75000"/>
              <a:buFont typeface="Wingdings" charset="2"/>
              <a:buChar char=""/>
            </a:pPr>
            <a:r>
              <a:rPr lang="en-US" sz="1600" dirty="0">
                <a:solidFill>
                  <a:srgbClr val="0C1F24"/>
                </a:solidFill>
                <a:latin typeface="Source Sans Pro"/>
                <a:cs typeface="Source Sans Pro"/>
              </a:rPr>
              <a:t>Latest news and information on the IANA Stewardship Transition and ICG</a:t>
            </a:r>
          </a:p>
          <a:p>
            <a:pPr marL="285750" indent="-285750">
              <a:spcBef>
                <a:spcPts val="0"/>
              </a:spcBef>
              <a:spcAft>
                <a:spcPts val="600"/>
              </a:spcAft>
              <a:buSzPct val="75000"/>
              <a:buFont typeface="Wingdings" charset="2"/>
              <a:buChar char=""/>
            </a:pPr>
            <a:r>
              <a:rPr lang="en-US" sz="1600" dirty="0" smtClean="0">
                <a:solidFill>
                  <a:srgbClr val="0C1F24"/>
                </a:solidFill>
                <a:latin typeface="Source Sans Pro"/>
                <a:cs typeface="Source Sans Pro"/>
              </a:rPr>
              <a:t>Community participation information</a:t>
            </a:r>
          </a:p>
          <a:p>
            <a:pPr marL="285750" indent="-285750">
              <a:spcBef>
                <a:spcPts val="0"/>
              </a:spcBef>
              <a:spcAft>
                <a:spcPts val="600"/>
              </a:spcAft>
              <a:buSzPct val="75000"/>
              <a:buFont typeface="Wingdings" charset="2"/>
              <a:buChar char=""/>
            </a:pPr>
            <a:r>
              <a:rPr lang="en-US" sz="1600" dirty="0">
                <a:solidFill>
                  <a:srgbClr val="0C1F24"/>
                </a:solidFill>
                <a:latin typeface="Source Sans Pro"/>
                <a:cs typeface="Source Sans Pro"/>
              </a:rPr>
              <a:t>Resources and archives from ICG meetings</a:t>
            </a:r>
          </a:p>
          <a:p>
            <a:pPr marL="0" indent="0">
              <a:spcAft>
                <a:spcPts val="600"/>
              </a:spcAft>
              <a:buSzPct val="75000"/>
              <a:buNone/>
            </a:pPr>
            <a:endParaRPr lang="en-US" sz="1600" dirty="0" smtClean="0">
              <a:solidFill>
                <a:srgbClr val="0C1F24"/>
              </a:solidFill>
              <a:latin typeface="Source Sans Pro"/>
              <a:cs typeface="Source Sans Pro"/>
            </a:endParaRPr>
          </a:p>
          <a:p>
            <a:pPr marL="285750" indent="-285750">
              <a:spcAft>
                <a:spcPts val="600"/>
              </a:spcAft>
              <a:buSzPct val="75000"/>
              <a:buFont typeface="Wingdings" charset="2"/>
              <a:buChar char=""/>
            </a:pPr>
            <a:endParaRPr lang="en-US" sz="1600" dirty="0">
              <a:solidFill>
                <a:srgbClr val="0C1F24"/>
              </a:solidFill>
              <a:latin typeface="Source Sans Pro"/>
              <a:cs typeface="Source Sans Pro"/>
            </a:endParaRPr>
          </a:p>
          <a:p>
            <a:pPr marL="0" indent="0">
              <a:spcBef>
                <a:spcPts val="1000"/>
              </a:spcBef>
              <a:buFont typeface="Arial"/>
              <a:buNone/>
            </a:pPr>
            <a:endParaRPr lang="en-US" sz="1600" dirty="0" smtClean="0">
              <a:solidFill>
                <a:srgbClr val="0B5D97"/>
              </a:solidFill>
              <a:latin typeface="Source Sans Pro"/>
              <a:cs typeface="Source Sans Pro"/>
            </a:endParaRPr>
          </a:p>
          <a:p>
            <a:pPr marL="0" indent="0">
              <a:buFont typeface="Arial"/>
              <a:buNone/>
            </a:pPr>
            <a:r>
              <a:rPr lang="en-US" dirty="0" smtClean="0">
                <a:latin typeface="Source Sans Pro"/>
                <a:cs typeface="Source Sans Pro"/>
              </a:rPr>
              <a:t>	</a:t>
            </a:r>
            <a:endParaRPr lang="en-US" dirty="0">
              <a:latin typeface="Source Sans Pro"/>
              <a:cs typeface="Source Sans Pro"/>
            </a:endParaRPr>
          </a:p>
        </p:txBody>
      </p:sp>
      <p:sp>
        <p:nvSpPr>
          <p:cNvPr id="29" name="Content Placeholder 3"/>
          <p:cNvSpPr txBox="1">
            <a:spLocks/>
          </p:cNvSpPr>
          <p:nvPr/>
        </p:nvSpPr>
        <p:spPr>
          <a:xfrm>
            <a:off x="288314" y="4449851"/>
            <a:ext cx="8270240" cy="1959882"/>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spcAft>
                <a:spcPts val="600"/>
              </a:spcAft>
              <a:buFont typeface="Arial"/>
              <a:buNone/>
            </a:pPr>
            <a:r>
              <a:rPr lang="en-US" sz="2400" b="1" dirty="0" smtClean="0">
                <a:solidFill>
                  <a:srgbClr val="0A1F24"/>
                </a:solidFill>
                <a:latin typeface="Source Sans Pro"/>
                <a:cs typeface="Source Sans Pro"/>
              </a:rPr>
              <a:t>Enhancing ICANN Accountability</a:t>
            </a:r>
          </a:p>
          <a:p>
            <a:pPr marL="0" indent="0">
              <a:spcBef>
                <a:spcPts val="0"/>
              </a:spcBef>
              <a:spcAft>
                <a:spcPts val="600"/>
              </a:spcAft>
              <a:buFont typeface="Arial"/>
              <a:buNone/>
            </a:pPr>
            <a:r>
              <a:rPr lang="en-US" sz="1600" dirty="0" smtClean="0">
                <a:solidFill>
                  <a:srgbClr val="0B5D97"/>
                </a:solidFill>
                <a:latin typeface="Source Sans Pro"/>
                <a:cs typeface="Source Sans Pro"/>
              </a:rPr>
              <a:t>https://</a:t>
            </a:r>
            <a:r>
              <a:rPr lang="en-US" sz="1600" dirty="0" err="1" smtClean="0">
                <a:solidFill>
                  <a:srgbClr val="0B5D97"/>
                </a:solidFill>
                <a:latin typeface="Source Sans Pro"/>
                <a:cs typeface="Source Sans Pro"/>
              </a:rPr>
              <a:t>community.icann.org</a:t>
            </a:r>
            <a:r>
              <a:rPr lang="en-US" sz="1600" dirty="0" smtClean="0">
                <a:solidFill>
                  <a:srgbClr val="0B5D97"/>
                </a:solidFill>
                <a:latin typeface="Source Sans Pro"/>
                <a:cs typeface="Source Sans Pro"/>
              </a:rPr>
              <a:t>/category/accountability</a:t>
            </a:r>
            <a:endParaRPr lang="en-US" sz="1600" dirty="0">
              <a:solidFill>
                <a:srgbClr val="0C1F24"/>
              </a:solidFill>
              <a:latin typeface="Source Sans Pro"/>
              <a:cs typeface="Source Sans Pro"/>
            </a:endParaRPr>
          </a:p>
          <a:p>
            <a:pPr marL="285750" indent="-285750">
              <a:spcBef>
                <a:spcPts val="0"/>
              </a:spcBef>
              <a:spcAft>
                <a:spcPts val="600"/>
              </a:spcAft>
              <a:buSzPct val="75000"/>
              <a:buFont typeface="Wingdings" charset="2"/>
              <a:buChar char=""/>
            </a:pPr>
            <a:r>
              <a:rPr lang="en-US" sz="1600" dirty="0">
                <a:solidFill>
                  <a:srgbClr val="0C1F24"/>
                </a:solidFill>
                <a:latin typeface="Source Sans Pro"/>
                <a:cs typeface="Source Sans Pro"/>
              </a:rPr>
              <a:t>Latest news and information on the Enhancing ICANN Accountability process and CCWG</a:t>
            </a:r>
          </a:p>
          <a:p>
            <a:pPr marL="285750" indent="-285750">
              <a:spcBef>
                <a:spcPts val="0"/>
              </a:spcBef>
              <a:spcAft>
                <a:spcPts val="600"/>
              </a:spcAft>
              <a:buSzPct val="75000"/>
              <a:buFont typeface="Wingdings" charset="2"/>
              <a:buChar char=""/>
            </a:pPr>
            <a:r>
              <a:rPr lang="en-US" sz="1600" dirty="0">
                <a:solidFill>
                  <a:srgbClr val="0C1F24"/>
                </a:solidFill>
                <a:latin typeface="Source Sans Pro"/>
                <a:cs typeface="Source Sans Pro"/>
              </a:rPr>
              <a:t>Announcements and upcoming </a:t>
            </a:r>
            <a:r>
              <a:rPr lang="en-US" sz="1600" dirty="0" smtClean="0">
                <a:solidFill>
                  <a:srgbClr val="0C1F24"/>
                </a:solidFill>
                <a:latin typeface="Source Sans Pro"/>
                <a:cs typeface="Source Sans Pro"/>
              </a:rPr>
              <a:t>events</a:t>
            </a:r>
            <a:endParaRPr lang="en-US" sz="1600" dirty="0">
              <a:solidFill>
                <a:srgbClr val="0C1F24"/>
              </a:solidFill>
              <a:latin typeface="Source Sans Pro"/>
              <a:cs typeface="Source Sans Pro"/>
            </a:endParaRPr>
          </a:p>
        </p:txBody>
      </p:sp>
      <p:sp>
        <p:nvSpPr>
          <p:cNvPr id="50" name="Text Placeholder 32"/>
          <p:cNvSpPr txBox="1">
            <a:spLocks/>
          </p:cNvSpPr>
          <p:nvPr/>
        </p:nvSpPr>
        <p:spPr>
          <a:xfrm>
            <a:off x="6856242" y="968213"/>
            <a:ext cx="234222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600" dirty="0" err="1">
                <a:solidFill>
                  <a:schemeClr val="bg1"/>
                </a:solidFill>
                <a:latin typeface="Source Sans Pro" panose="020B0503030403020204" pitchFamily="34" charset="0"/>
                <a:ea typeface="Segoe UI" panose="020B0502040204020203" pitchFamily="34" charset="0"/>
                <a:cs typeface="Segoe UI Semilight" panose="020B0402040204020203" pitchFamily="34" charset="0"/>
              </a:rPr>
              <a:t>twitter.com</a:t>
            </a:r>
            <a:r>
              <a:rPr lang="en-US" sz="1600" dirty="0" smtClean="0">
                <a:solidFill>
                  <a:schemeClr val="bg1"/>
                </a:solidFill>
                <a:latin typeface="Source Sans Pro" panose="020B0503030403020204" pitchFamily="34" charset="0"/>
                <a:ea typeface="Segoe UI" panose="020B0502040204020203" pitchFamily="34" charset="0"/>
                <a:cs typeface="Segoe UI Semilight" panose="020B0402040204020203" pitchFamily="34" charset="0"/>
              </a:rPr>
              <a:t>/</a:t>
            </a:r>
            <a:r>
              <a:rPr lang="en-US" sz="1600" dirty="0" err="1" smtClean="0">
                <a:solidFill>
                  <a:schemeClr val="bg1"/>
                </a:solidFill>
                <a:latin typeface="Source Sans Pro" panose="020B0503030403020204" pitchFamily="34" charset="0"/>
                <a:ea typeface="Segoe UI" panose="020B0502040204020203" pitchFamily="34" charset="0"/>
                <a:cs typeface="Segoe UI Semilight" panose="020B0402040204020203" pitchFamily="34" charset="0"/>
              </a:rPr>
              <a:t>icann</a:t>
            </a:r>
            <a:endParaRPr lang="en-US" sz="1600" dirty="0">
              <a:solidFill>
                <a:schemeClr val="bg1"/>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51" name="Text Placeholder 32"/>
          <p:cNvSpPr txBox="1">
            <a:spLocks/>
          </p:cNvSpPr>
          <p:nvPr/>
        </p:nvSpPr>
        <p:spPr>
          <a:xfrm>
            <a:off x="6856241" y="1655571"/>
            <a:ext cx="3262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600" dirty="0" err="1">
                <a:solidFill>
                  <a:srgbClr val="FFFFFF"/>
                </a:solidFill>
                <a:latin typeface="Source Sans Pro" panose="020B0503030403020204" pitchFamily="34" charset="0"/>
                <a:ea typeface="Segoe UI" panose="020B0502040204020203" pitchFamily="34" charset="0"/>
                <a:cs typeface="Segoe UI Semilight" panose="020B0402040204020203" pitchFamily="34" charset="0"/>
              </a:rPr>
              <a:t>facebook.com</a:t>
            </a:r>
            <a:r>
              <a:rPr lang="en-US" sz="1600" dirty="0">
                <a:solidFill>
                  <a:srgbClr val="FFFFFF"/>
                </a:solidFill>
                <a:latin typeface="Source Sans Pro" panose="020B0503030403020204" pitchFamily="34" charset="0"/>
                <a:ea typeface="Segoe UI" panose="020B0502040204020203" pitchFamily="34" charset="0"/>
                <a:cs typeface="Segoe UI Semilight" panose="020B0402040204020203" pitchFamily="34" charset="0"/>
              </a:rPr>
              <a:t>/</a:t>
            </a:r>
            <a:r>
              <a:rPr lang="en-US" sz="1600" dirty="0" err="1">
                <a:solidFill>
                  <a:srgbClr val="FFFFFF"/>
                </a:solidFill>
                <a:latin typeface="Source Sans Pro" panose="020B0503030403020204" pitchFamily="34" charset="0"/>
                <a:ea typeface="Segoe UI" panose="020B0502040204020203" pitchFamily="34" charset="0"/>
                <a:cs typeface="Segoe UI Semilight" panose="020B0402040204020203" pitchFamily="34" charset="0"/>
              </a:rPr>
              <a:t>icannorg</a:t>
            </a:r>
            <a:endParaRPr lang="en-US" sz="1600" dirty="0">
              <a:solidFill>
                <a:srgbClr val="FFFFFF"/>
              </a:solidFill>
              <a:latin typeface="Source Sans Pro" panose="020B0503030403020204" pitchFamily="34" charset="0"/>
              <a:ea typeface="Segoe UI" panose="020B0502040204020203" pitchFamily="34" charset="0"/>
              <a:cs typeface="Segoe UI Semilight" panose="020B0402040204020203" pitchFamily="34" charset="0"/>
            </a:endParaRPr>
          </a:p>
        </p:txBody>
      </p:sp>
      <p:pic>
        <p:nvPicPr>
          <p:cNvPr id="52" name="Picture 51" descr="1420948141_social_style_3_facebook-128.png">
            <a:hlinkClick r:id="rId4" action="ppaction://hlinkfile"/>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172147" y="1544725"/>
            <a:ext cx="545448" cy="545448"/>
          </a:xfrm>
          <a:prstGeom prst="rect">
            <a:avLst/>
          </a:prstGeom>
        </p:spPr>
      </p:pic>
      <p:pic>
        <p:nvPicPr>
          <p:cNvPr id="53" name="Picture 52" descr="1420948433_social_style_3_twiter-128.png">
            <a:hlinkClick r:id="rId6" action="ppaction://hlinkfile"/>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167517" y="858569"/>
            <a:ext cx="568165" cy="568165"/>
          </a:xfrm>
          <a:prstGeom prst="rect">
            <a:avLst/>
          </a:prstGeom>
        </p:spPr>
      </p:pic>
    </p:spTree>
    <p:extLst>
      <p:ext uri="{BB962C8B-B14F-4D97-AF65-F5344CB8AC3E}">
        <p14:creationId xmlns:p14="http://schemas.microsoft.com/office/powerpoint/2010/main" val="41729113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Why Does This Matter to Business?</a:t>
            </a:r>
            <a:endParaRPr lang="en-US" b="1" dirty="0"/>
          </a:p>
        </p:txBody>
      </p:sp>
      <p:sp>
        <p:nvSpPr>
          <p:cNvPr id="3" name="TextBox 2"/>
          <p:cNvSpPr txBox="1"/>
          <p:nvPr/>
        </p:nvSpPr>
        <p:spPr>
          <a:xfrm>
            <a:off x="256461" y="997533"/>
            <a:ext cx="8536437" cy="4955202"/>
          </a:xfrm>
          <a:prstGeom prst="rect">
            <a:avLst/>
          </a:prstGeom>
          <a:noFill/>
        </p:spPr>
        <p:txBody>
          <a:bodyPr wrap="square" rtlCol="0">
            <a:spAutoFit/>
          </a:bodyPr>
          <a:lstStyle/>
          <a:p>
            <a:pPr marL="285750" indent="-285750">
              <a:spcBef>
                <a:spcPts val="1200"/>
              </a:spcBef>
              <a:buFont typeface="Wingdings" charset="2"/>
              <a:buChar char=""/>
            </a:pPr>
            <a:r>
              <a:rPr lang="en-US" sz="2200" dirty="0" smtClean="0"/>
              <a:t>Almost </a:t>
            </a:r>
            <a:r>
              <a:rPr lang="en-US" sz="2200" b="1" dirty="0">
                <a:solidFill>
                  <a:schemeClr val="accent5"/>
                </a:solidFill>
              </a:rPr>
              <a:t>$</a:t>
            </a:r>
            <a:r>
              <a:rPr lang="en-US" sz="2200" b="1" dirty="0" smtClean="0">
                <a:solidFill>
                  <a:schemeClr val="accent5"/>
                </a:solidFill>
              </a:rPr>
              <a:t>8 trillion </a:t>
            </a:r>
            <a:r>
              <a:rPr lang="en-US" sz="2200" dirty="0"/>
              <a:t>exchange hands each year through e-</a:t>
            </a:r>
            <a:r>
              <a:rPr lang="en-US" sz="2200" dirty="0" smtClean="0"/>
              <a:t>commerce, and the continued success of e-commerce is dependent on one, global, secure, stable and interoperable Internet</a:t>
            </a:r>
          </a:p>
          <a:p>
            <a:pPr marL="285750" indent="-285750">
              <a:spcBef>
                <a:spcPts val="1200"/>
              </a:spcBef>
              <a:buFont typeface="Wingdings" charset="2"/>
              <a:buChar char=""/>
            </a:pPr>
            <a:r>
              <a:rPr lang="en-US" sz="2200" dirty="0" smtClean="0"/>
              <a:t>Business </a:t>
            </a:r>
            <a:r>
              <a:rPr lang="en-US" sz="2200" dirty="0"/>
              <a:t>has an important seat at the table in this global conversation and needs to be an active participant in facilitating a successful transition </a:t>
            </a:r>
            <a:endParaRPr lang="en-US" sz="2200" dirty="0" smtClean="0"/>
          </a:p>
          <a:p>
            <a:pPr marL="285750" indent="-285750">
              <a:spcBef>
                <a:spcPts val="1200"/>
              </a:spcBef>
              <a:buFont typeface="Wingdings" charset="2"/>
              <a:buChar char=""/>
            </a:pPr>
            <a:r>
              <a:rPr lang="en-US" sz="2200" dirty="0" smtClean="0"/>
              <a:t>The </a:t>
            </a:r>
            <a:r>
              <a:rPr lang="en-US" sz="2200" dirty="0"/>
              <a:t>next billion Internet users will connect from developing countries and emerging economies. Sole U.S. oversight of the IANA functions is no longer optimal given this new global </a:t>
            </a:r>
            <a:r>
              <a:rPr lang="en-US" sz="2200" dirty="0" smtClean="0"/>
              <a:t>landscape</a:t>
            </a:r>
          </a:p>
          <a:p>
            <a:pPr marL="800100" lvl="1" indent="-342900">
              <a:spcBef>
                <a:spcPts val="1200"/>
              </a:spcBef>
              <a:buFont typeface="Wingdings" charset="2"/>
              <a:buChar char=""/>
            </a:pPr>
            <a:r>
              <a:rPr lang="en-US" sz="2200" dirty="0" smtClean="0"/>
              <a:t>A </a:t>
            </a:r>
            <a:r>
              <a:rPr lang="en-US" sz="2200" dirty="0"/>
              <a:t>successful transition would ensure the continuation of a secure, stable and interoperable Internet for all users globally, while failure could result in adverse consequences for global Internet </a:t>
            </a:r>
            <a:r>
              <a:rPr lang="en-US" sz="2200" dirty="0" smtClean="0"/>
              <a:t>commerce</a:t>
            </a:r>
          </a:p>
        </p:txBody>
      </p:sp>
    </p:spTree>
    <p:extLst>
      <p:ext uri="{BB962C8B-B14F-4D97-AF65-F5344CB8AC3E}">
        <p14:creationId xmlns:p14="http://schemas.microsoft.com/office/powerpoint/2010/main" val="13053839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230916" y="808188"/>
            <a:ext cx="8705263" cy="5440789"/>
          </a:xfrm>
          <a:prstGeom prst="rect">
            <a:avLst/>
          </a:prstGeom>
        </p:spPr>
      </p:pic>
      <p:sp>
        <p:nvSpPr>
          <p:cNvPr id="2" name="Rectangle 1"/>
          <p:cNvSpPr/>
          <p:nvPr/>
        </p:nvSpPr>
        <p:spPr>
          <a:xfrm>
            <a:off x="161631" y="780263"/>
            <a:ext cx="8716820" cy="5355313"/>
          </a:xfrm>
          <a:prstGeom prst="rect">
            <a:avLst/>
          </a:prstGeom>
        </p:spPr>
        <p:txBody>
          <a:bodyPr wrap="square">
            <a:spAutoFit/>
          </a:bodyPr>
          <a:lstStyle/>
          <a:p>
            <a:pPr>
              <a:buSzPct val="75000"/>
            </a:pPr>
            <a:r>
              <a:rPr lang="en-US" b="1" dirty="0" smtClean="0">
                <a:latin typeface="Source Sans Pro"/>
                <a:cs typeface="Source Sans Pro"/>
              </a:rPr>
              <a:t>U.S. companies of all sizes and in all industries have a big interest in maintaining their ability to take full advantage of expanding interconnectedness.</a:t>
            </a:r>
          </a:p>
          <a:p>
            <a:pPr marL="285750" indent="-285750">
              <a:buSzPct val="75000"/>
              <a:buFont typeface="Wingdings" charset="0"/>
              <a:buChar char=""/>
            </a:pPr>
            <a:endParaRPr lang="en-US" dirty="0" smtClean="0">
              <a:latin typeface="Source Sans Pro"/>
              <a:cs typeface="Source Sans Pro"/>
            </a:endParaRPr>
          </a:p>
          <a:p>
            <a:pPr marL="285750" indent="-285750">
              <a:buSzPct val="75000"/>
              <a:buFont typeface="Wingdings" charset="0"/>
              <a:buChar char=""/>
            </a:pPr>
            <a:r>
              <a:rPr lang="en-US" dirty="0" smtClean="0">
                <a:latin typeface="Source Sans Pro"/>
                <a:cs typeface="Source Sans Pro"/>
              </a:rPr>
              <a:t>20 years ago, 61% of the Internet’s 35 million users were based in the U.S. Today, the U.S. accounts for </a:t>
            </a:r>
            <a:r>
              <a:rPr lang="en-US" b="1" dirty="0" smtClean="0">
                <a:latin typeface="Source Sans Pro"/>
                <a:cs typeface="Source Sans Pro"/>
              </a:rPr>
              <a:t>less than 10% </a:t>
            </a:r>
            <a:r>
              <a:rPr lang="en-US" dirty="0" smtClean="0">
                <a:latin typeface="Source Sans Pro"/>
                <a:cs typeface="Source Sans Pro"/>
              </a:rPr>
              <a:t>of the 3 billion connected people worldwide</a:t>
            </a:r>
          </a:p>
          <a:p>
            <a:pPr marL="285750" indent="-285750">
              <a:buSzPct val="75000"/>
              <a:buFont typeface="Wingdings" charset="0"/>
              <a:buChar char=""/>
            </a:pPr>
            <a:endParaRPr lang="en-US" dirty="0" smtClean="0">
              <a:latin typeface="Source Sans Pro"/>
              <a:cs typeface="Source Sans Pro"/>
            </a:endParaRPr>
          </a:p>
          <a:p>
            <a:pPr marL="285750" indent="-285750">
              <a:buSzPct val="75000"/>
              <a:buFont typeface="Wingdings" charset="0"/>
              <a:buChar char=""/>
            </a:pPr>
            <a:r>
              <a:rPr lang="en-US" dirty="0" smtClean="0">
                <a:latin typeface="Source Sans Pro"/>
                <a:cs typeface="Source Sans Pro"/>
              </a:rPr>
              <a:t>The U.S. digital economy will contribute $1 trillion to national GDP in 2016.</a:t>
            </a:r>
          </a:p>
          <a:p>
            <a:pPr marL="285750" indent="-285750">
              <a:buSzPct val="75000"/>
              <a:buFont typeface="Wingdings" charset="0"/>
              <a:buChar char=""/>
            </a:pPr>
            <a:endParaRPr lang="en-US" dirty="0">
              <a:latin typeface="Source Sans Pro"/>
              <a:cs typeface="Source Sans Pro"/>
            </a:endParaRPr>
          </a:p>
          <a:p>
            <a:pPr marL="285750" indent="-285750">
              <a:buSzPct val="75000"/>
              <a:buFont typeface="Wingdings" charset="0"/>
              <a:buChar char=""/>
            </a:pPr>
            <a:r>
              <a:rPr lang="en-US" dirty="0" smtClean="0">
                <a:latin typeface="Source Sans Pro"/>
                <a:cs typeface="Source Sans Pro"/>
              </a:rPr>
              <a:t>With an estimated $1.6 trillion in exports in 2014, the U.S. is a major player in the global economy, and the Internet is a powerful driver of global trade.</a:t>
            </a:r>
          </a:p>
          <a:p>
            <a:pPr marL="285750" indent="-285750">
              <a:buSzPct val="75000"/>
              <a:buFont typeface="Wingdings" charset="0"/>
              <a:buChar char=""/>
            </a:pPr>
            <a:endParaRPr lang="en-US" dirty="0" smtClean="0">
              <a:latin typeface="Source Sans Pro"/>
              <a:cs typeface="Source Sans Pro"/>
            </a:endParaRPr>
          </a:p>
          <a:p>
            <a:pPr marL="285750" indent="-285750">
              <a:buSzPct val="75000"/>
              <a:buFont typeface="Wingdings" charset="0"/>
              <a:buChar char=""/>
            </a:pPr>
            <a:r>
              <a:rPr lang="en-US" dirty="0" smtClean="0">
                <a:latin typeface="Source Sans Pro"/>
                <a:cs typeface="Source Sans Pro"/>
              </a:rPr>
              <a:t>According to Cisco Systems, there were:</a:t>
            </a:r>
          </a:p>
          <a:p>
            <a:pPr marL="742950" lvl="1" indent="-285750">
              <a:buSzPct val="75000"/>
              <a:buFont typeface="Wingdings" charset="0"/>
              <a:buChar char=""/>
            </a:pPr>
            <a:r>
              <a:rPr lang="en-US" b="1" dirty="0" smtClean="0">
                <a:latin typeface="Source Sans Pro"/>
                <a:cs typeface="Source Sans Pro"/>
              </a:rPr>
              <a:t>500 million </a:t>
            </a:r>
            <a:r>
              <a:rPr lang="en-US" dirty="0" smtClean="0">
                <a:latin typeface="Source Sans Pro"/>
                <a:cs typeface="Source Sans Pro"/>
              </a:rPr>
              <a:t>connected devices in 2003 </a:t>
            </a:r>
            <a:endParaRPr lang="en-US" dirty="0">
              <a:latin typeface="Source Sans Pro"/>
              <a:cs typeface="Source Sans Pro"/>
            </a:endParaRPr>
          </a:p>
          <a:p>
            <a:pPr marL="742950" lvl="1" indent="-285750">
              <a:buSzPct val="75000"/>
              <a:buFont typeface="Wingdings" charset="0"/>
              <a:buChar char=""/>
            </a:pPr>
            <a:r>
              <a:rPr lang="en-US" b="1" dirty="0" smtClean="0">
                <a:latin typeface="Source Sans Pro"/>
                <a:cs typeface="Source Sans Pro"/>
              </a:rPr>
              <a:t>12.5 billion </a:t>
            </a:r>
            <a:r>
              <a:rPr lang="en-US" dirty="0" smtClean="0">
                <a:latin typeface="Source Sans Pro"/>
                <a:cs typeface="Source Sans Pro"/>
              </a:rPr>
              <a:t>in 2010</a:t>
            </a:r>
            <a:endParaRPr lang="en-US" dirty="0">
              <a:latin typeface="Source Sans Pro"/>
              <a:cs typeface="Source Sans Pro"/>
            </a:endParaRPr>
          </a:p>
          <a:p>
            <a:pPr marL="742950" lvl="1" indent="-285750">
              <a:buSzPct val="75000"/>
              <a:buFont typeface="Wingdings" charset="0"/>
              <a:buChar char=""/>
            </a:pPr>
            <a:r>
              <a:rPr lang="en-US" dirty="0" smtClean="0">
                <a:latin typeface="Source Sans Pro"/>
                <a:cs typeface="Source Sans Pro"/>
              </a:rPr>
              <a:t>Expected to rise to </a:t>
            </a:r>
            <a:r>
              <a:rPr lang="en-US" b="1" dirty="0" smtClean="0">
                <a:latin typeface="Source Sans Pro"/>
                <a:cs typeface="Source Sans Pro"/>
              </a:rPr>
              <a:t>50 billion </a:t>
            </a:r>
            <a:r>
              <a:rPr lang="en-US" dirty="0" smtClean="0">
                <a:latin typeface="Source Sans Pro"/>
                <a:cs typeface="Source Sans Pro"/>
              </a:rPr>
              <a:t>in 2020</a:t>
            </a:r>
          </a:p>
          <a:p>
            <a:pPr>
              <a:buSzPct val="75000"/>
            </a:pPr>
            <a:endParaRPr lang="en-US" dirty="0" smtClean="0">
              <a:latin typeface="Source Sans Pro"/>
              <a:cs typeface="Source Sans Pro"/>
            </a:endParaRPr>
          </a:p>
          <a:p>
            <a:pPr marL="285750" indent="-285750">
              <a:buSzPct val="75000"/>
              <a:buFont typeface="Wingdings" charset="0"/>
              <a:buChar char=""/>
            </a:pPr>
            <a:r>
              <a:rPr lang="en-US" dirty="0" smtClean="0">
                <a:latin typeface="Source Sans Pro"/>
                <a:cs typeface="Source Sans Pro"/>
              </a:rPr>
              <a:t>To make sure U.S. companies and consumers continue to have access to the Internet’s transformational capabilities, both government and private-sector leaders need to stay engaged in the Internet’s long-term evolution.</a:t>
            </a:r>
          </a:p>
        </p:txBody>
      </p:sp>
      <p:sp>
        <p:nvSpPr>
          <p:cNvPr id="16386" name="Title 3"/>
          <p:cNvSpPr>
            <a:spLocks noGrp="1"/>
          </p:cNvSpPr>
          <p:nvPr>
            <p:ph type="title"/>
          </p:nvPr>
        </p:nvSpPr>
        <p:spPr bwMode="auto">
          <a:xfrm>
            <a:off x="0" y="-7938"/>
            <a:ext cx="9144000" cy="711201"/>
          </a:xfrm>
          <a:extLst>
            <a:ext uri="{91240B29-F687-4f45-9708-019B960494DF}">
              <a14:hiddenLine xmlns:a14="http://schemas.microsoft.com/office/drawing/2010/main" xmlns=""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lnSpc>
                <a:spcPts val="3975"/>
              </a:lnSpc>
            </a:pPr>
            <a:r>
              <a:rPr lang="en-US" b="1" dirty="0" smtClean="0">
                <a:latin typeface="Source Sans Pro" charset="0"/>
                <a:cs typeface="Source Sans Pro" charset="0"/>
              </a:rPr>
              <a:t>BCG Article on </a:t>
            </a:r>
            <a:r>
              <a:rPr lang="en-US" b="1" dirty="0">
                <a:latin typeface="Source Sans Pro" charset="0"/>
                <a:cs typeface="Source Sans Pro" charset="0"/>
              </a:rPr>
              <a:t>U.S. Digital Engagement</a:t>
            </a:r>
          </a:p>
        </p:txBody>
      </p:sp>
    </p:spTree>
    <p:extLst>
      <p:ext uri="{BB962C8B-B14F-4D97-AF65-F5344CB8AC3E}">
        <p14:creationId xmlns:p14="http://schemas.microsoft.com/office/powerpoint/2010/main" val="9245700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3174998" y="1612391"/>
            <a:ext cx="2886370" cy="3698528"/>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endParaRPr lang="en-US"/>
          </a:p>
        </p:txBody>
      </p:sp>
      <p:sp>
        <p:nvSpPr>
          <p:cNvPr id="5" name="Title 3"/>
          <p:cNvSpPr txBox="1">
            <a:spLocks/>
          </p:cNvSpPr>
          <p:nvPr/>
        </p:nvSpPr>
        <p:spPr bwMode="auto">
          <a:xfrm>
            <a:off x="0" y="-7938"/>
            <a:ext cx="9144000" cy="711201"/>
          </a:xfrm>
          <a:prstGeom prst="rect">
            <a:avLst/>
          </a:prstGeom>
          <a:solidFill>
            <a:srgbClr val="1768B1"/>
          </a:solidFill>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92100" algn="l" defTabSz="457200" rtl="0" eaLnBrk="1" latinLnBrk="0" hangingPunct="1">
              <a:lnSpc>
                <a:spcPts val="3980"/>
              </a:lnSpc>
              <a:spcBef>
                <a:spcPct val="0"/>
              </a:spcBef>
              <a:buNone/>
              <a:defRPr sz="3200" b="0" i="0" kern="1200" baseline="0">
                <a:solidFill>
                  <a:schemeClr val="bg1"/>
                </a:solidFill>
                <a:latin typeface="Source Sans Pro"/>
                <a:ea typeface="+mj-ea"/>
                <a:cs typeface="Source Sans Pro"/>
              </a:defRPr>
            </a:lvl1pPr>
          </a:lstStyle>
          <a:p>
            <a:pPr>
              <a:lnSpc>
                <a:spcPts val="3975"/>
              </a:lnSpc>
            </a:pPr>
            <a:r>
              <a:rPr lang="en-US" b="1" smtClean="0">
                <a:latin typeface="Source Sans Pro" charset="0"/>
                <a:cs typeface="Source Sans Pro" charset="0"/>
              </a:rPr>
              <a:t>BCG Article on U.S. Digital Engagement</a:t>
            </a:r>
            <a:endParaRPr lang="en-US" b="1" dirty="0">
              <a:latin typeface="Source Sans Pro" charset="0"/>
              <a:cs typeface="Source Sans Pro" charset="0"/>
            </a:endParaRPr>
          </a:p>
        </p:txBody>
      </p:sp>
      <p:sp>
        <p:nvSpPr>
          <p:cNvPr id="3" name="TextBox 2"/>
          <p:cNvSpPr txBox="1"/>
          <p:nvPr/>
        </p:nvSpPr>
        <p:spPr>
          <a:xfrm>
            <a:off x="242454" y="946722"/>
            <a:ext cx="8728364" cy="400110"/>
          </a:xfrm>
          <a:prstGeom prst="rect">
            <a:avLst/>
          </a:prstGeom>
          <a:noFill/>
        </p:spPr>
        <p:txBody>
          <a:bodyPr wrap="square" rtlCol="0">
            <a:spAutoFit/>
          </a:bodyPr>
          <a:lstStyle/>
          <a:p>
            <a:r>
              <a:rPr lang="en-US" sz="2000" b="1" dirty="0" smtClean="0">
                <a:latin typeface="Source Sans Pro"/>
                <a:cs typeface="Source Sans Pro"/>
              </a:rPr>
              <a:t>Areas where U.S. companies can take advantage of a single global Internet:</a:t>
            </a:r>
          </a:p>
        </p:txBody>
      </p:sp>
      <p:pic>
        <p:nvPicPr>
          <p:cNvPr id="10" name="Picture 9" descr="0004-office.eps"/>
          <p:cNvPicPr>
            <a:picLocks noChangeAspect="1"/>
          </p:cNvPicPr>
          <p:nvPr/>
        </p:nvPicPr>
        <p:blipFill>
          <a:blip r:embed="rId3">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76131" y="1853464"/>
            <a:ext cx="660400" cy="673100"/>
          </a:xfrm>
          <a:prstGeom prst="rect">
            <a:avLst/>
          </a:prstGeom>
        </p:spPr>
      </p:pic>
      <p:pic>
        <p:nvPicPr>
          <p:cNvPr id="11" name="Picture 10" descr="0064-credit-card.eps"/>
          <p:cNvPicPr>
            <a:picLocks noChangeAspect="1"/>
          </p:cNvPicPr>
          <p:nvPr/>
        </p:nvPicPr>
        <p:blipFill>
          <a:blip r:embed="rId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393751" y="2058969"/>
            <a:ext cx="660400" cy="508000"/>
          </a:xfrm>
          <a:prstGeom prst="rect">
            <a:avLst/>
          </a:prstGeom>
        </p:spPr>
      </p:pic>
      <p:pic>
        <p:nvPicPr>
          <p:cNvPr id="12" name="Picture 11" descr="0001-home.eps"/>
          <p:cNvPicPr>
            <a:picLocks noChangeAspect="1"/>
          </p:cNvPicPr>
          <p:nvPr/>
        </p:nvPicPr>
        <p:blipFill>
          <a:blip r:embed="rId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729154" y="1968914"/>
            <a:ext cx="660400" cy="609600"/>
          </a:xfrm>
          <a:prstGeom prst="rect">
            <a:avLst/>
          </a:prstGeom>
        </p:spPr>
      </p:pic>
      <p:sp>
        <p:nvSpPr>
          <p:cNvPr id="4" name="TextBox 3"/>
          <p:cNvSpPr txBox="1"/>
          <p:nvPr/>
        </p:nvSpPr>
        <p:spPr>
          <a:xfrm>
            <a:off x="1024986" y="2205176"/>
            <a:ext cx="1851789" cy="400110"/>
          </a:xfrm>
          <a:prstGeom prst="rect">
            <a:avLst/>
          </a:prstGeom>
          <a:noFill/>
        </p:spPr>
        <p:txBody>
          <a:bodyPr wrap="none" rtlCol="0">
            <a:spAutoFit/>
          </a:bodyPr>
          <a:lstStyle/>
          <a:p>
            <a:r>
              <a:rPr lang="en-US" sz="2000" b="1" dirty="0" smtClean="0">
                <a:solidFill>
                  <a:schemeClr val="accent5"/>
                </a:solidFill>
                <a:latin typeface="Source Sans Pro"/>
                <a:cs typeface="Source Sans Pro"/>
              </a:rPr>
              <a:t>Manufacturing</a:t>
            </a:r>
          </a:p>
        </p:txBody>
      </p:sp>
      <p:sp>
        <p:nvSpPr>
          <p:cNvPr id="14" name="TextBox 13"/>
          <p:cNvSpPr txBox="1"/>
          <p:nvPr/>
        </p:nvSpPr>
        <p:spPr>
          <a:xfrm>
            <a:off x="4387007" y="1939735"/>
            <a:ext cx="1176457" cy="707886"/>
          </a:xfrm>
          <a:prstGeom prst="rect">
            <a:avLst/>
          </a:prstGeom>
          <a:noFill/>
        </p:spPr>
        <p:txBody>
          <a:bodyPr wrap="none" rtlCol="0">
            <a:spAutoFit/>
          </a:bodyPr>
          <a:lstStyle/>
          <a:p>
            <a:r>
              <a:rPr lang="en-US" sz="2000" b="1" dirty="0" smtClean="0">
                <a:solidFill>
                  <a:schemeClr val="accent6"/>
                </a:solidFill>
                <a:latin typeface="Source Sans Pro"/>
                <a:cs typeface="Source Sans Pro"/>
              </a:rPr>
              <a:t>Small</a:t>
            </a:r>
          </a:p>
          <a:p>
            <a:r>
              <a:rPr lang="en-US" sz="2000" b="1" dirty="0" smtClean="0">
                <a:solidFill>
                  <a:schemeClr val="accent6"/>
                </a:solidFill>
                <a:latin typeface="Source Sans Pro"/>
                <a:cs typeface="Source Sans Pro"/>
              </a:rPr>
              <a:t>Business</a:t>
            </a:r>
          </a:p>
        </p:txBody>
      </p:sp>
      <p:sp>
        <p:nvSpPr>
          <p:cNvPr id="15" name="TextBox 14"/>
          <p:cNvSpPr txBox="1"/>
          <p:nvPr/>
        </p:nvSpPr>
        <p:spPr>
          <a:xfrm>
            <a:off x="7054003" y="2197637"/>
            <a:ext cx="1133644" cy="400110"/>
          </a:xfrm>
          <a:prstGeom prst="rect">
            <a:avLst/>
          </a:prstGeom>
          <a:noFill/>
        </p:spPr>
        <p:txBody>
          <a:bodyPr wrap="none" rtlCol="0">
            <a:spAutoFit/>
          </a:bodyPr>
          <a:lstStyle/>
          <a:p>
            <a:r>
              <a:rPr lang="en-US" sz="2000" b="1" dirty="0" smtClean="0">
                <a:solidFill>
                  <a:schemeClr val="accent3"/>
                </a:solidFill>
                <a:latin typeface="Source Sans Pro"/>
                <a:cs typeface="Source Sans Pro"/>
              </a:rPr>
              <a:t>Services</a:t>
            </a:r>
          </a:p>
        </p:txBody>
      </p:sp>
      <p:sp>
        <p:nvSpPr>
          <p:cNvPr id="6" name="TextBox 5"/>
          <p:cNvSpPr txBox="1"/>
          <p:nvPr/>
        </p:nvSpPr>
        <p:spPr>
          <a:xfrm>
            <a:off x="311707" y="2700964"/>
            <a:ext cx="2794021" cy="2031325"/>
          </a:xfrm>
          <a:prstGeom prst="rect">
            <a:avLst/>
          </a:prstGeom>
          <a:noFill/>
        </p:spPr>
        <p:txBody>
          <a:bodyPr wrap="square" rtlCol="0">
            <a:spAutoFit/>
          </a:bodyPr>
          <a:lstStyle/>
          <a:p>
            <a:r>
              <a:rPr lang="en-US" b="1" i="1" dirty="0" smtClean="0">
                <a:solidFill>
                  <a:schemeClr val="accent5"/>
                </a:solidFill>
                <a:latin typeface="Source Sans Pro"/>
                <a:cs typeface="Source Sans Pro"/>
              </a:rPr>
              <a:t>72% </a:t>
            </a:r>
            <a:r>
              <a:rPr lang="en-US" i="1" dirty="0" smtClean="0">
                <a:latin typeface="Source Sans Pro"/>
                <a:cs typeface="Source Sans Pro"/>
              </a:rPr>
              <a:t>of U.S. based manufacturing executives (with sales &gt;$1 billion) </a:t>
            </a:r>
          </a:p>
          <a:p>
            <a:r>
              <a:rPr lang="en-US" i="1" dirty="0" smtClean="0">
                <a:latin typeface="Source Sans Pro"/>
                <a:cs typeface="Source Sans Pro"/>
              </a:rPr>
              <a:t>said they will invest in additional automation or advanced-manufacturing technologies in next 5 years </a:t>
            </a:r>
          </a:p>
        </p:txBody>
      </p:sp>
      <p:sp>
        <p:nvSpPr>
          <p:cNvPr id="18" name="TextBox 17"/>
          <p:cNvSpPr txBox="1"/>
          <p:nvPr/>
        </p:nvSpPr>
        <p:spPr>
          <a:xfrm>
            <a:off x="3235038" y="2703279"/>
            <a:ext cx="2794021" cy="2308324"/>
          </a:xfrm>
          <a:prstGeom prst="rect">
            <a:avLst/>
          </a:prstGeom>
          <a:noFill/>
        </p:spPr>
        <p:txBody>
          <a:bodyPr wrap="square" rtlCol="0">
            <a:spAutoFit/>
          </a:bodyPr>
          <a:lstStyle/>
          <a:p>
            <a:r>
              <a:rPr lang="en-US" i="1" dirty="0" smtClean="0">
                <a:latin typeface="Source Sans Pro"/>
                <a:cs typeface="Source Sans Pro"/>
              </a:rPr>
              <a:t>Technology leaders far outperform their peers in the marketplace:</a:t>
            </a:r>
          </a:p>
          <a:p>
            <a:endParaRPr lang="en-US" i="1" dirty="0">
              <a:latin typeface="Source Sans Pro"/>
              <a:cs typeface="Source Sans Pro"/>
            </a:endParaRPr>
          </a:p>
          <a:p>
            <a:r>
              <a:rPr lang="en-US" b="1" i="1" dirty="0" smtClean="0">
                <a:solidFill>
                  <a:srgbClr val="1768B1"/>
                </a:solidFill>
                <a:latin typeface="Source Sans Pro"/>
                <a:cs typeface="Source Sans Pro"/>
              </a:rPr>
              <a:t>12% </a:t>
            </a:r>
            <a:r>
              <a:rPr lang="en-US" i="1" dirty="0" err="1" smtClean="0">
                <a:latin typeface="Source Sans Pro"/>
                <a:cs typeface="Source Sans Pro"/>
              </a:rPr>
              <a:t>vs</a:t>
            </a:r>
            <a:r>
              <a:rPr lang="en-US" b="1" i="1" dirty="0" smtClean="0">
                <a:latin typeface="Source Sans Pro"/>
                <a:cs typeface="Source Sans Pro"/>
              </a:rPr>
              <a:t> 1%    </a:t>
            </a:r>
            <a:r>
              <a:rPr lang="en-US" i="1" dirty="0" smtClean="0">
                <a:latin typeface="Source Sans Pro"/>
                <a:cs typeface="Source Sans Pro"/>
              </a:rPr>
              <a:t>job growth</a:t>
            </a:r>
          </a:p>
          <a:p>
            <a:endParaRPr lang="en-US" i="1" dirty="0" smtClean="0">
              <a:latin typeface="Source Sans Pro"/>
              <a:cs typeface="Source Sans Pro"/>
            </a:endParaRPr>
          </a:p>
          <a:p>
            <a:r>
              <a:rPr lang="en-US" b="1" i="1" dirty="0" smtClean="0">
                <a:solidFill>
                  <a:schemeClr val="accent6"/>
                </a:solidFill>
                <a:latin typeface="Source Sans Pro"/>
                <a:cs typeface="Source Sans Pro"/>
              </a:rPr>
              <a:t>14% </a:t>
            </a:r>
            <a:r>
              <a:rPr lang="en-US" i="1" dirty="0" err="1" smtClean="0">
                <a:latin typeface="Source Sans Pro"/>
                <a:cs typeface="Source Sans Pro"/>
              </a:rPr>
              <a:t>vs</a:t>
            </a:r>
            <a:r>
              <a:rPr lang="en-US" b="1" i="1" dirty="0" smtClean="0">
                <a:latin typeface="Source Sans Pro"/>
                <a:cs typeface="Source Sans Pro"/>
              </a:rPr>
              <a:t> 3%  </a:t>
            </a:r>
            <a:r>
              <a:rPr lang="en-US" i="1" dirty="0" smtClean="0">
                <a:latin typeface="Source Sans Pro"/>
                <a:cs typeface="Source Sans Pro"/>
              </a:rPr>
              <a:t>annual revenue </a:t>
            </a:r>
            <a:br>
              <a:rPr lang="en-US" i="1" dirty="0" smtClean="0">
                <a:latin typeface="Source Sans Pro"/>
                <a:cs typeface="Source Sans Pro"/>
              </a:rPr>
            </a:br>
            <a:r>
              <a:rPr lang="en-US" i="1" dirty="0" smtClean="0">
                <a:latin typeface="Source Sans Pro"/>
                <a:cs typeface="Source Sans Pro"/>
              </a:rPr>
              <a:t>		               increase</a:t>
            </a:r>
          </a:p>
        </p:txBody>
      </p:sp>
      <p:sp>
        <p:nvSpPr>
          <p:cNvPr id="19" name="TextBox 18"/>
          <p:cNvSpPr txBox="1"/>
          <p:nvPr/>
        </p:nvSpPr>
        <p:spPr>
          <a:xfrm>
            <a:off x="6072913" y="2736551"/>
            <a:ext cx="2794021" cy="2308324"/>
          </a:xfrm>
          <a:prstGeom prst="rect">
            <a:avLst/>
          </a:prstGeom>
          <a:noFill/>
        </p:spPr>
        <p:txBody>
          <a:bodyPr wrap="square" rtlCol="0">
            <a:spAutoFit/>
          </a:bodyPr>
          <a:lstStyle/>
          <a:p>
            <a:r>
              <a:rPr lang="en-US" i="1" dirty="0" smtClean="0">
                <a:latin typeface="Source Sans Pro"/>
                <a:cs typeface="Source Sans Pro"/>
              </a:rPr>
              <a:t>The U.S. exported $400 billion in digitally deliverable services in 2014:</a:t>
            </a:r>
          </a:p>
          <a:p>
            <a:pPr marL="285750" indent="-285750">
              <a:buFont typeface="Wingdings" charset="2"/>
              <a:buChar char=""/>
            </a:pPr>
            <a:r>
              <a:rPr lang="en-US" i="1" dirty="0" smtClean="0">
                <a:latin typeface="Source Sans Pro"/>
                <a:cs typeface="Source Sans Pro"/>
              </a:rPr>
              <a:t>Up </a:t>
            </a:r>
            <a:r>
              <a:rPr lang="en-US" b="1" i="1" dirty="0" smtClean="0">
                <a:solidFill>
                  <a:schemeClr val="accent3"/>
                </a:solidFill>
                <a:latin typeface="Source Sans Pro"/>
                <a:cs typeface="Source Sans Pro"/>
              </a:rPr>
              <a:t>12% </a:t>
            </a:r>
            <a:r>
              <a:rPr lang="en-US" i="1" dirty="0" smtClean="0">
                <a:latin typeface="Source Sans Pro"/>
                <a:cs typeface="Source Sans Pro"/>
              </a:rPr>
              <a:t>since 2011</a:t>
            </a:r>
          </a:p>
          <a:p>
            <a:pPr marL="285750" indent="-285750">
              <a:buFont typeface="Wingdings" charset="2"/>
              <a:buChar char=""/>
            </a:pPr>
            <a:r>
              <a:rPr lang="en-US" i="1" dirty="0" smtClean="0">
                <a:latin typeface="Source Sans Pro"/>
                <a:cs typeface="Source Sans Pro"/>
              </a:rPr>
              <a:t>Represents </a:t>
            </a:r>
            <a:r>
              <a:rPr lang="en-US" b="1" i="1" dirty="0" smtClean="0">
                <a:solidFill>
                  <a:srgbClr val="1B6F74"/>
                </a:solidFill>
                <a:latin typeface="Source Sans Pro"/>
                <a:cs typeface="Source Sans Pro"/>
              </a:rPr>
              <a:t>56%</a:t>
            </a:r>
            <a:r>
              <a:rPr lang="en-US" i="1" dirty="0" smtClean="0">
                <a:latin typeface="Source Sans Pro"/>
                <a:cs typeface="Source Sans Pro"/>
              </a:rPr>
              <a:t> of all U.S. service exports</a:t>
            </a:r>
          </a:p>
          <a:p>
            <a:pPr marL="285750" indent="-285750">
              <a:buFont typeface="Wingdings" charset="2"/>
              <a:buChar char=""/>
            </a:pPr>
            <a:r>
              <a:rPr lang="en-US" i="1" dirty="0" smtClean="0">
                <a:latin typeface="Source Sans Pro"/>
                <a:cs typeface="Source Sans Pro"/>
              </a:rPr>
              <a:t>Represents </a:t>
            </a:r>
            <a:r>
              <a:rPr lang="en-US" b="1" i="1" dirty="0" smtClean="0">
                <a:solidFill>
                  <a:srgbClr val="1B6F74"/>
                </a:solidFill>
                <a:latin typeface="Source Sans Pro"/>
                <a:cs typeface="Source Sans Pro"/>
              </a:rPr>
              <a:t>17%</a:t>
            </a:r>
            <a:r>
              <a:rPr lang="en-US" i="1" dirty="0" smtClean="0">
                <a:latin typeface="Source Sans Pro"/>
                <a:cs typeface="Source Sans Pro"/>
              </a:rPr>
              <a:t> of total exports</a:t>
            </a:r>
          </a:p>
        </p:txBody>
      </p:sp>
    </p:spTree>
    <p:extLst>
      <p:ext uri="{BB962C8B-B14F-4D97-AF65-F5344CB8AC3E}">
        <p14:creationId xmlns:p14="http://schemas.microsoft.com/office/powerpoint/2010/main" val="4727069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b="1" dirty="0" smtClean="0"/>
              <a:t>Why Does This Matter to the Technical Community?</a:t>
            </a:r>
            <a:endParaRPr lang="en-US" sz="3000" b="1" dirty="0"/>
          </a:p>
        </p:txBody>
      </p:sp>
      <p:sp>
        <p:nvSpPr>
          <p:cNvPr id="3" name="TextBox 2"/>
          <p:cNvSpPr txBox="1"/>
          <p:nvPr/>
        </p:nvSpPr>
        <p:spPr>
          <a:xfrm>
            <a:off x="256461" y="997533"/>
            <a:ext cx="8536437" cy="4770536"/>
          </a:xfrm>
          <a:prstGeom prst="rect">
            <a:avLst/>
          </a:prstGeom>
          <a:noFill/>
        </p:spPr>
        <p:txBody>
          <a:bodyPr wrap="square" rtlCol="0">
            <a:spAutoFit/>
          </a:bodyPr>
          <a:lstStyle/>
          <a:p>
            <a:pPr marL="342900" indent="-342900">
              <a:spcBef>
                <a:spcPts val="1200"/>
              </a:spcBef>
              <a:buFont typeface="Wingdings" charset="2"/>
              <a:buChar char=""/>
            </a:pPr>
            <a:r>
              <a:rPr lang="en-US" sz="2200" dirty="0"/>
              <a:t>IANA services are </a:t>
            </a:r>
            <a:r>
              <a:rPr lang="en-US" sz="2200" b="1" dirty="0">
                <a:solidFill>
                  <a:srgbClr val="DB6033"/>
                </a:solidFill>
              </a:rPr>
              <a:t>core</a:t>
            </a:r>
            <a:r>
              <a:rPr lang="en-US" sz="2200" dirty="0">
                <a:solidFill>
                  <a:srgbClr val="DB6033"/>
                </a:solidFill>
              </a:rPr>
              <a:t> </a:t>
            </a:r>
            <a:r>
              <a:rPr lang="en-US" sz="2200" dirty="0"/>
              <a:t>and </a:t>
            </a:r>
            <a:r>
              <a:rPr lang="en-US" sz="2200" b="1" dirty="0">
                <a:solidFill>
                  <a:srgbClr val="DB6033"/>
                </a:solidFill>
              </a:rPr>
              <a:t>critical</a:t>
            </a:r>
            <a:r>
              <a:rPr lang="en-US" sz="2200" dirty="0">
                <a:solidFill>
                  <a:srgbClr val="DB6033"/>
                </a:solidFill>
              </a:rPr>
              <a:t> </a:t>
            </a:r>
            <a:r>
              <a:rPr lang="en-US" sz="2200" dirty="0"/>
              <a:t>to the use of the Internet Protocol.</a:t>
            </a:r>
          </a:p>
          <a:p>
            <a:pPr marL="342900" indent="-342900">
              <a:spcBef>
                <a:spcPts val="1200"/>
              </a:spcBef>
              <a:buFont typeface="Wingdings" charset="2"/>
              <a:buChar char=""/>
            </a:pPr>
            <a:r>
              <a:rPr lang="en-US" sz="2200" dirty="0"/>
              <a:t>For several years the technical community has called for an end to the NTIA contract </a:t>
            </a:r>
            <a:endParaRPr lang="en-US" sz="2200" dirty="0" smtClean="0"/>
          </a:p>
          <a:p>
            <a:pPr marL="800100" lvl="1" indent="-342900">
              <a:spcBef>
                <a:spcPts val="1200"/>
              </a:spcBef>
              <a:buFont typeface="Wingdings" charset="2"/>
              <a:buChar char=""/>
            </a:pPr>
            <a:r>
              <a:rPr lang="en-US" sz="2200" dirty="0" smtClean="0"/>
              <a:t>This </a:t>
            </a:r>
            <a:r>
              <a:rPr lang="en-US" sz="2200" dirty="0"/>
              <a:t>is an opportunity for the community to show how serious it is in further developing this model of Internet </a:t>
            </a:r>
            <a:r>
              <a:rPr lang="en-US" sz="2200" dirty="0" smtClean="0"/>
              <a:t>Governance</a:t>
            </a:r>
            <a:endParaRPr lang="en-US" sz="2200" dirty="0"/>
          </a:p>
          <a:p>
            <a:pPr marL="342900" indent="-342900">
              <a:spcBef>
                <a:spcPts val="1200"/>
              </a:spcBef>
              <a:buFont typeface="Wingdings" charset="2"/>
              <a:buChar char=""/>
            </a:pPr>
            <a:r>
              <a:rPr lang="en-US" sz="2200" dirty="0"/>
              <a:t>You have a lot of experience in the </a:t>
            </a:r>
            <a:r>
              <a:rPr lang="en-US" sz="2200" dirty="0" smtClean="0"/>
              <a:t>bottom-up </a:t>
            </a:r>
            <a:r>
              <a:rPr lang="en-US" sz="2200" dirty="0"/>
              <a:t>and multistakeholder policy development processes </a:t>
            </a:r>
            <a:endParaRPr lang="en-US" sz="2200" dirty="0" smtClean="0"/>
          </a:p>
          <a:p>
            <a:pPr marL="342900" indent="-342900">
              <a:spcBef>
                <a:spcPts val="1200"/>
              </a:spcBef>
              <a:buFont typeface="Wingdings" charset="2"/>
              <a:buChar char=""/>
            </a:pPr>
            <a:r>
              <a:rPr lang="en-US" sz="2200" dirty="0" smtClean="0"/>
              <a:t>Your </a:t>
            </a:r>
            <a:r>
              <a:rPr lang="en-US" sz="2200" dirty="0"/>
              <a:t>participation and engagement into the process is critical in this evolution of Internet Governance to maintain the security, stability, and resiliency of the Internet DNS and to ensure the IANA functions continue meeting the needs and expectations of the global customers and </a:t>
            </a:r>
            <a:r>
              <a:rPr lang="en-US" sz="2200" dirty="0" smtClean="0"/>
              <a:t>partners </a:t>
            </a:r>
          </a:p>
        </p:txBody>
      </p:sp>
    </p:spTree>
    <p:extLst>
      <p:ext uri="{BB962C8B-B14F-4D97-AF65-F5344CB8AC3E}">
        <p14:creationId xmlns:p14="http://schemas.microsoft.com/office/powerpoint/2010/main" val="9993933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Why Does This Matter to Governments?</a:t>
            </a:r>
            <a:endParaRPr lang="en-US" b="1" dirty="0"/>
          </a:p>
        </p:txBody>
      </p:sp>
      <p:sp>
        <p:nvSpPr>
          <p:cNvPr id="3" name="TextBox 2"/>
          <p:cNvSpPr txBox="1"/>
          <p:nvPr/>
        </p:nvSpPr>
        <p:spPr>
          <a:xfrm>
            <a:off x="256461" y="1030397"/>
            <a:ext cx="8536437" cy="4755148"/>
          </a:xfrm>
          <a:prstGeom prst="rect">
            <a:avLst/>
          </a:prstGeom>
          <a:noFill/>
        </p:spPr>
        <p:txBody>
          <a:bodyPr wrap="square" rtlCol="0">
            <a:spAutoFit/>
          </a:bodyPr>
          <a:lstStyle/>
          <a:p>
            <a:pPr marL="342900" indent="-342900">
              <a:spcBef>
                <a:spcPts val="1200"/>
              </a:spcBef>
              <a:buFont typeface="Wingdings" charset="2"/>
              <a:buChar char=""/>
            </a:pPr>
            <a:r>
              <a:rPr lang="en-US" sz="2100" dirty="0"/>
              <a:t>The IANA Stewardship Transition is important for all stakeholders, </a:t>
            </a:r>
            <a:r>
              <a:rPr lang="en-US" sz="2100" dirty="0" smtClean="0"/>
              <a:t>especially </a:t>
            </a:r>
            <a:r>
              <a:rPr lang="en-US" sz="2100" dirty="0"/>
              <a:t>for governments given their responsibility over Internet public policy </a:t>
            </a:r>
            <a:r>
              <a:rPr lang="en-US" sz="2100" dirty="0" smtClean="0"/>
              <a:t>issues</a:t>
            </a:r>
            <a:endParaRPr lang="en-US" sz="2100" dirty="0"/>
          </a:p>
          <a:p>
            <a:pPr marL="342900" indent="-342900">
              <a:spcBef>
                <a:spcPts val="1200"/>
              </a:spcBef>
              <a:buFont typeface="Wingdings" charset="2"/>
              <a:buChar char=""/>
            </a:pPr>
            <a:r>
              <a:rPr lang="en-US" sz="2100" dirty="0"/>
              <a:t>Successful completion of the IANA Stewardship Transition recognizes that no single government </a:t>
            </a:r>
            <a:r>
              <a:rPr lang="en-US" sz="2100" dirty="0" smtClean="0"/>
              <a:t>– or </a:t>
            </a:r>
            <a:r>
              <a:rPr lang="en-US" sz="2100" dirty="0"/>
              <a:t>group of </a:t>
            </a:r>
            <a:r>
              <a:rPr lang="en-US" sz="2100" dirty="0" smtClean="0"/>
              <a:t>governments – </a:t>
            </a:r>
            <a:r>
              <a:rPr lang="en-US" sz="2100" dirty="0"/>
              <a:t>should have any form of control over the security, stability and interoperability of the Domain Name System (</a:t>
            </a:r>
            <a:r>
              <a:rPr lang="en-US" sz="2100" dirty="0" smtClean="0"/>
              <a:t>DNS)</a:t>
            </a:r>
          </a:p>
          <a:p>
            <a:pPr marL="800100" lvl="1" indent="-342900">
              <a:spcBef>
                <a:spcPts val="1200"/>
              </a:spcBef>
              <a:buFont typeface="Wingdings" charset="2"/>
              <a:buChar char=""/>
            </a:pPr>
            <a:r>
              <a:rPr lang="en-US" sz="2100" dirty="0" smtClean="0"/>
              <a:t>This will </a:t>
            </a:r>
            <a:r>
              <a:rPr lang="en-US" sz="2100" dirty="0"/>
              <a:t>help ensure the continued openness, interoperability and stability of the Internet which both countries and their citizens </a:t>
            </a:r>
            <a:r>
              <a:rPr lang="en-US" sz="2100" b="1" dirty="0">
                <a:solidFill>
                  <a:srgbClr val="DB6033"/>
                </a:solidFill>
              </a:rPr>
              <a:t>economically</a:t>
            </a:r>
            <a:r>
              <a:rPr lang="en-US" sz="2100" dirty="0"/>
              <a:t>, </a:t>
            </a:r>
            <a:r>
              <a:rPr lang="en-US" sz="2100" b="1" dirty="0">
                <a:solidFill>
                  <a:srgbClr val="DB6033"/>
                </a:solidFill>
              </a:rPr>
              <a:t>socially</a:t>
            </a:r>
            <a:r>
              <a:rPr lang="en-US" sz="2100" dirty="0">
                <a:solidFill>
                  <a:srgbClr val="DB6033"/>
                </a:solidFill>
              </a:rPr>
              <a:t> </a:t>
            </a:r>
            <a:r>
              <a:rPr lang="en-US" sz="2100" dirty="0"/>
              <a:t>and </a:t>
            </a:r>
            <a:r>
              <a:rPr lang="en-US" sz="2100" b="1" dirty="0">
                <a:solidFill>
                  <a:srgbClr val="DB6033"/>
                </a:solidFill>
              </a:rPr>
              <a:t>culturally</a:t>
            </a:r>
            <a:r>
              <a:rPr lang="en-US" sz="2100" dirty="0">
                <a:solidFill>
                  <a:srgbClr val="DB6033"/>
                </a:solidFill>
              </a:rPr>
              <a:t> </a:t>
            </a:r>
            <a:r>
              <a:rPr lang="en-US" sz="2100" dirty="0"/>
              <a:t>benefit </a:t>
            </a:r>
            <a:r>
              <a:rPr lang="en-US" sz="2100" dirty="0" smtClean="0"/>
              <a:t>from</a:t>
            </a:r>
            <a:endParaRPr lang="en-US" sz="2100" dirty="0"/>
          </a:p>
          <a:p>
            <a:pPr marL="342900" indent="-342900">
              <a:spcBef>
                <a:spcPts val="1200"/>
              </a:spcBef>
              <a:buFont typeface="Wingdings" charset="2"/>
              <a:buChar char=""/>
            </a:pPr>
            <a:r>
              <a:rPr lang="en-US" sz="2100" dirty="0"/>
              <a:t>The IANA Stewardship Transition proposal will be accompanied by significant proposals to further enhance ICANN’s accountability to the entire Internet Community; including governments (on an equal footing</a:t>
            </a:r>
            <a:r>
              <a:rPr lang="en-US" sz="2100" dirty="0" smtClean="0"/>
              <a:t>) </a:t>
            </a:r>
            <a:endParaRPr lang="en-US" sz="2100" dirty="0"/>
          </a:p>
        </p:txBody>
      </p:sp>
    </p:spTree>
    <p:extLst>
      <p:ext uri="{BB962C8B-B14F-4D97-AF65-F5344CB8AC3E}">
        <p14:creationId xmlns:p14="http://schemas.microsoft.com/office/powerpoint/2010/main" val="215139468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ICANN Template">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dirty="0" smtClean="0">
            <a:latin typeface="Source Sans Pro"/>
            <a:cs typeface="Source Sans Pro"/>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41544</TotalTime>
  <Words>3524</Words>
  <Application>Microsoft Office PowerPoint</Application>
  <PresentationFormat>On-screen Show (4:3)</PresentationFormat>
  <Paragraphs>419</Paragraphs>
  <Slides>46</Slides>
  <Notes>33</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46</vt:i4>
      </vt:variant>
    </vt:vector>
  </HeadingPairs>
  <TitlesOfParts>
    <vt:vector size="57" baseType="lpstr">
      <vt:lpstr>ＭＳ Ｐゴシック</vt:lpstr>
      <vt:lpstr>Arial</vt:lpstr>
      <vt:lpstr>Calibri</vt:lpstr>
      <vt:lpstr>Helvetica</vt:lpstr>
      <vt:lpstr>Open Sans</vt:lpstr>
      <vt:lpstr>Segoe UI</vt:lpstr>
      <vt:lpstr>Segoe UI Semilight</vt:lpstr>
      <vt:lpstr>Source Sans Pro</vt:lpstr>
      <vt:lpstr>Source Sans Pro Light</vt:lpstr>
      <vt:lpstr>Wingdings</vt:lpstr>
      <vt:lpstr>Office Theme</vt:lpstr>
      <vt:lpstr>PowerPoint Presentation</vt:lpstr>
      <vt:lpstr>What are the IANA Functions?</vt:lpstr>
      <vt:lpstr>What is the multistakeholder community?</vt:lpstr>
      <vt:lpstr>The U.S. Government’s Announcement</vt:lpstr>
      <vt:lpstr>Why Does This Matter to Business?</vt:lpstr>
      <vt:lpstr>BCG Article on U.S. Digital Engagement</vt:lpstr>
      <vt:lpstr>PowerPoint Presentation</vt:lpstr>
      <vt:lpstr>Why Does This Matter to the Technical Community?</vt:lpstr>
      <vt:lpstr>Why Does This Matter to Governments?</vt:lpstr>
      <vt:lpstr>Why Does This Matter to Civil Society?</vt:lpstr>
      <vt:lpstr>Transition Requirements set by NTIA</vt:lpstr>
      <vt:lpstr>Two Parallel Processes</vt:lpstr>
      <vt:lpstr>Developing Proposals</vt:lpstr>
      <vt:lpstr>PowerPoint Presentation</vt:lpstr>
      <vt:lpstr>The IANA Stewardship Transition: ICG</vt:lpstr>
      <vt:lpstr>ICG RFP Required Proposal Elements</vt:lpstr>
      <vt:lpstr>Request for Transition Proposal Structure</vt:lpstr>
      <vt:lpstr>Domain Names Community</vt:lpstr>
      <vt:lpstr>Proposal Overview</vt:lpstr>
      <vt:lpstr>Linkage &amp; Coordination with CCWG-Accountability</vt:lpstr>
      <vt:lpstr>Numbering Resources Community</vt:lpstr>
      <vt:lpstr>Proposal Overview</vt:lpstr>
      <vt:lpstr>Protocol Parameters Community</vt:lpstr>
      <vt:lpstr>Proposal Overview</vt:lpstr>
      <vt:lpstr>Combined Proposal Overview</vt:lpstr>
      <vt:lpstr>Public Comment Period</vt:lpstr>
      <vt:lpstr>Next Steps and Timeline</vt:lpstr>
      <vt:lpstr>PowerPoint Presentation</vt:lpstr>
      <vt:lpstr>Enhancing ICANN Accountability</vt:lpstr>
      <vt:lpstr>Existing ICANN Accountability Mechanisms</vt:lpstr>
      <vt:lpstr>CCWG-Accountability Goals and Requirements</vt:lpstr>
      <vt:lpstr>Draft Proposal on Work Stream 1 Recommendations</vt:lpstr>
      <vt:lpstr>Four Building Blocks</vt:lpstr>
      <vt:lpstr>Ensuring Community Engagement in ICANN Decision-making: Seven New Community Powers</vt:lpstr>
      <vt:lpstr>Empowering the Community through Consensus: Engage, Escalate, Enforce</vt:lpstr>
      <vt:lpstr>Establishing an Empowered Community for Enforcing Community Powers </vt:lpstr>
      <vt:lpstr>Enhanced Independent Review Process  </vt:lpstr>
      <vt:lpstr>CWG-Stewardship Dependencies</vt:lpstr>
      <vt:lpstr>Changing Aspects of ICANN’s Mission, Commitments and Core Values </vt:lpstr>
      <vt:lpstr>Reaffirming ICANN’s Commitment to Respect Internationally Recognized Human Rights as it Carries out its Mission </vt:lpstr>
      <vt:lpstr>Enhancing the Accountability of Supporting Organizations and Advisory Committees </vt:lpstr>
      <vt:lpstr>Board Obligations with regards to Governmental Advisory Committee Advice (Stress Test 18)</vt:lpstr>
      <vt:lpstr>PowerPoint Presentation</vt:lpstr>
      <vt:lpstr>Where are we now?</vt:lpstr>
      <vt:lpstr>What Can I Do Now To Get Involved?</vt:lpstr>
      <vt:lpstr>Questions?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Abigail</dc:creator>
  <cp:lastModifiedBy>Terri Agnew</cp:lastModifiedBy>
  <cp:revision>478</cp:revision>
  <cp:lastPrinted>2015-01-14T03:55:09Z</cp:lastPrinted>
  <dcterms:created xsi:type="dcterms:W3CDTF">2015-01-07T16:11:05Z</dcterms:created>
  <dcterms:modified xsi:type="dcterms:W3CDTF">2015-12-16T14:37:20Z</dcterms:modified>
</cp:coreProperties>
</file>