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77" r:id="rId4"/>
    <p:sldId id="276" r:id="rId5"/>
    <p:sldId id="289" r:id="rId6"/>
    <p:sldId id="290" r:id="rId7"/>
    <p:sldId id="292" r:id="rId8"/>
    <p:sldId id="259" r:id="rId9"/>
    <p:sldId id="281" r:id="rId10"/>
    <p:sldId id="285" r:id="rId11"/>
    <p:sldId id="299" r:id="rId12"/>
    <p:sldId id="300" r:id="rId13"/>
    <p:sldId id="267" r:id="rId14"/>
    <p:sldId id="293" r:id="rId15"/>
    <p:sldId id="302" r:id="rId16"/>
    <p:sldId id="303" r:id="rId17"/>
    <p:sldId id="308" r:id="rId18"/>
    <p:sldId id="280" r:id="rId19"/>
    <p:sldId id="301" r:id="rId20"/>
    <p:sldId id="294" r:id="rId21"/>
    <p:sldId id="304" r:id="rId22"/>
    <p:sldId id="305" r:id="rId23"/>
    <p:sldId id="306" r:id="rId24"/>
    <p:sldId id="297" r:id="rId25"/>
    <p:sldId id="274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B91"/>
    <a:srgbClr val="18548A"/>
    <a:srgbClr val="15538C"/>
    <a:srgbClr val="0B2F49"/>
    <a:srgbClr val="092F4B"/>
    <a:srgbClr val="A1472D"/>
    <a:srgbClr val="A34729"/>
    <a:srgbClr val="B87137"/>
    <a:srgbClr val="BA7132"/>
    <a:srgbClr val="17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804" autoAdjust="0"/>
    <p:restoredTop sz="99320" autoAdjust="0"/>
  </p:normalViewPr>
  <p:slideViewPr>
    <p:cSldViewPr snapToGrid="0" snapToObjects="1">
      <p:cViewPr varScale="1">
        <p:scale>
          <a:sx n="104" d="100"/>
          <a:sy n="104" d="100"/>
        </p:scale>
        <p:origin x="-992" y="-104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10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32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99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</a:t>
            </a:r>
            <a:r>
              <a:rPr lang="en-US" baseline="0" dirty="0" smtClean="0"/>
              <a:t> for different ways to display your data or text but using alternatives to simple bullets.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number in the arrow to text or another number, click on the text box around the number, revise.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an arrow, click on the arrow, ensure the arrow is highlighted, COPY and PASTE and move to the desired placement, or DELETE if there are too many arrows.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</a:t>
            </a:r>
            <a:r>
              <a:rPr lang="en-US" baseline="0" dirty="0" smtClean="0"/>
              <a:t> adjust the email/web address to whichever email or web address is best suited to your presentation.  This should be your final slide.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stylized agenda slide</a:t>
            </a:r>
            <a:r>
              <a:rPr lang="en-US" baseline="0" dirty="0" smtClean="0"/>
              <a:t> for your presentation.</a:t>
            </a:r>
          </a:p>
          <a:p>
            <a:endParaRPr lang="en-US" baseline="0" dirty="0" smtClean="0"/>
          </a:p>
          <a:p>
            <a:r>
              <a:rPr lang="en-US" dirty="0" smtClean="0"/>
              <a:t>To</a:t>
            </a:r>
            <a:r>
              <a:rPr lang="en-US" baseline="0" dirty="0" smtClean="0"/>
              <a:t> </a:t>
            </a:r>
            <a:r>
              <a:rPr lang="en-US" dirty="0" smtClean="0"/>
              <a:t>delete a box,</a:t>
            </a:r>
            <a:r>
              <a:rPr lang="en-US" baseline="0" dirty="0" smtClean="0"/>
              <a:t> </a:t>
            </a:r>
            <a:r>
              <a:rPr lang="en-US" dirty="0" smtClean="0"/>
              <a:t>if there are too many boxes,</a:t>
            </a:r>
            <a:r>
              <a:rPr lang="en-US" baseline="0" dirty="0" smtClean="0"/>
              <a:t> click the edge of the box, ensure the entire box is highlighted, then DELETE.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update the numbers and text, click inside the circle for the numbers or in the box for the text, revise the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9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4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4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4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4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simpler agenda slide, the outline for your presentation.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elpais.e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laempresa.com.co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goo.gl/0YNWlQ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elpais.es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icann.org/resources/pages/is-ssr-2014-11-24-en" TargetMode="External"/></Relationships>
</file>

<file path=ppt/slides/_rels/slide2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hyperlink" Target="twitter.com%5Cicann" TargetMode="External"/><Relationship Id="rId13" Type="http://schemas.openxmlformats.org/officeDocument/2006/relationships/image" Target="../media/image17.png"/><Relationship Id="rId14" Type="http://schemas.openxmlformats.org/officeDocument/2006/relationships/hyperlink" Target="gplus.to%5Cicann" TargetMode="External"/><Relationship Id="rId15" Type="http://schemas.openxmlformats.org/officeDocument/2006/relationships/image" Target="../media/image18.png"/><Relationship Id="rId16" Type="http://schemas.openxmlformats.org/officeDocument/2006/relationships/hyperlink" Target="weibo.com%5CICANNorg" TargetMode="External"/><Relationship Id="rId17" Type="http://schemas.openxmlformats.org/officeDocument/2006/relationships/image" Target="../media/image19.png"/><Relationship Id="rId18" Type="http://schemas.openxmlformats.org/officeDocument/2006/relationships/hyperlink" Target="slideshare.net%5Cicannpresentations" TargetMode="External"/><Relationship Id="rId19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emf"/><Relationship Id="rId4" Type="http://schemas.openxmlformats.org/officeDocument/2006/relationships/hyperlink" Target="flickr.com%5Cphotos%5Cicann" TargetMode="External"/><Relationship Id="rId5" Type="http://schemas.openxmlformats.org/officeDocument/2006/relationships/image" Target="../media/image13.png"/><Relationship Id="rId6" Type="http://schemas.openxmlformats.org/officeDocument/2006/relationships/hyperlink" Target="facebook.com%5Cicannorg" TargetMode="External"/><Relationship Id="rId7" Type="http://schemas.openxmlformats.org/officeDocument/2006/relationships/image" Target="../media/image14.png"/><Relationship Id="rId8" Type="http://schemas.openxmlformats.org/officeDocument/2006/relationships/hyperlink" Target="youtube.com%5Cuser%5CICANNnews" TargetMode="External"/><Relationship Id="rId9" Type="http://schemas.openxmlformats.org/officeDocument/2006/relationships/image" Target="../media/image15.png"/><Relationship Id="rId10" Type="http://schemas.openxmlformats.org/officeDocument/2006/relationships/hyperlink" Target="linkedin.com%5Ccompany%5Cican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2.png"/><Relationship Id="rId7" Type="http://schemas.openxmlformats.org/officeDocument/2006/relationships/hyperlink" Target="https://tools.ietf.org/html/rfc3330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5" y="4330826"/>
            <a:ext cx="5015060" cy="697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Basic </a:t>
            </a:r>
            <a:r>
              <a:rPr lang="en-US" sz="4000" dirty="0">
                <a:solidFill>
                  <a:srgbClr val="FFFFFF"/>
                </a:solidFill>
                <a:latin typeface="Source Sans Pro"/>
                <a:cs typeface="Source Sans Pro"/>
              </a:rPr>
              <a:t>DNS | Webinar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76113" y="4976410"/>
            <a:ext cx="5752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  <a:latin typeface="Source Sans Pro"/>
                <a:cs typeface="Source Sans Pro"/>
              </a:rPr>
              <a:t>Alberto Soto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| Chair, LACRALO</a:t>
            </a:r>
          </a:p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Carlos </a:t>
            </a:r>
            <a:r>
              <a:rPr lang="en-US" sz="2000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Álvarez</a:t>
            </a:r>
            <a:r>
              <a:rPr lang="en-US" sz="2000" dirty="0">
                <a:solidFill>
                  <a:srgbClr val="FFFFFF"/>
                </a:solidFill>
                <a:latin typeface="Source Sans Pro"/>
                <a:cs typeface="Source Sans Pro"/>
              </a:rPr>
              <a:t> |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Sr. Manager, Security Engagement</a:t>
            </a:r>
          </a:p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16 </a:t>
            </a:r>
            <a:r>
              <a:rPr lang="en-US" sz="2000" dirty="0" err="1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Abril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 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IC_AtLarge_Logo[1]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212" y="4158473"/>
            <a:ext cx="1503210" cy="174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8108839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2. </a:t>
            </a:r>
            <a:r>
              <a:rPr lang="en-US" b="1" dirty="0" err="1" smtClean="0">
                <a:latin typeface="Source Sans Pro"/>
                <a:cs typeface="Source Sans Pro"/>
              </a:rPr>
              <a:t>Resolución</a:t>
            </a:r>
            <a:r>
              <a:rPr lang="en-US" b="1" dirty="0" smtClean="0">
                <a:latin typeface="Source Sans Pro"/>
                <a:cs typeface="Source Sans Pro"/>
              </a:rPr>
              <a:t> de </a:t>
            </a:r>
            <a:r>
              <a:rPr lang="en-US" b="1" dirty="0" err="1" smtClean="0">
                <a:latin typeface="Source Sans Pro"/>
                <a:cs typeface="Source Sans Pro"/>
              </a:rPr>
              <a:t>nombres</a:t>
            </a:r>
            <a:r>
              <a:rPr lang="en-US" b="1" dirty="0" smtClean="0">
                <a:latin typeface="Source Sans Pro"/>
                <a:cs typeface="Source Sans Pro"/>
              </a:rPr>
              <a:t> de </a:t>
            </a:r>
            <a:r>
              <a:rPr lang="en-US" b="1" dirty="0" err="1" smtClean="0">
                <a:latin typeface="Source Sans Pro"/>
                <a:cs typeface="Source Sans Pro"/>
              </a:rPr>
              <a:t>dominio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956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Leyendo diario El País desde Argentina 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0" y="703177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C:\WINDOWS\system32&gt;tracert </a:t>
            </a:r>
            <a:r>
              <a:rPr lang="en-US" dirty="0" smtClean="0">
                <a:hlinkClick r:id="rId2"/>
              </a:rPr>
              <a:t>www.elpais.es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/>
              <a:t>Traza</a:t>
            </a:r>
            <a:r>
              <a:rPr lang="en-US" dirty="0"/>
              <a:t> a la </a:t>
            </a:r>
            <a:r>
              <a:rPr lang="en-US" dirty="0" err="1"/>
              <a:t>dirección</a:t>
            </a:r>
            <a:r>
              <a:rPr lang="en-US" dirty="0"/>
              <a:t> a1749.g.akamai.net [23.67.250.136]</a:t>
            </a:r>
          </a:p>
          <a:p>
            <a:endParaRPr lang="en-US" dirty="0"/>
          </a:p>
          <a:p>
            <a:r>
              <a:rPr lang="en-US" dirty="0"/>
              <a:t>  1     8 </a:t>
            </a:r>
            <a:r>
              <a:rPr lang="en-US" dirty="0" err="1"/>
              <a:t>ms</a:t>
            </a:r>
            <a:r>
              <a:rPr lang="en-US" dirty="0"/>
              <a:t>     8 </a:t>
            </a:r>
            <a:r>
              <a:rPr lang="en-US" dirty="0" err="1"/>
              <a:t>ms</a:t>
            </a:r>
            <a:r>
              <a:rPr lang="en-US" dirty="0"/>
              <a:t>    14 </a:t>
            </a:r>
            <a:r>
              <a:rPr lang="en-US" dirty="0" err="1"/>
              <a:t>ms</a:t>
            </a:r>
            <a:r>
              <a:rPr lang="en-US" dirty="0"/>
              <a:t>  10.20.128.1</a:t>
            </a:r>
          </a:p>
          <a:p>
            <a:r>
              <a:rPr lang="en-US" dirty="0"/>
              <a:t>  2    10 </a:t>
            </a:r>
            <a:r>
              <a:rPr lang="en-US" dirty="0" err="1"/>
              <a:t>ms</a:t>
            </a:r>
            <a:r>
              <a:rPr lang="en-US" dirty="0"/>
              <a:t>     9 </a:t>
            </a:r>
            <a:r>
              <a:rPr lang="en-US" dirty="0" err="1"/>
              <a:t>ms</a:t>
            </a:r>
            <a:r>
              <a:rPr lang="en-US" dirty="0"/>
              <a:t>     9 </a:t>
            </a:r>
            <a:r>
              <a:rPr lang="en-US" dirty="0" err="1"/>
              <a:t>ms</a:t>
            </a:r>
            <a:r>
              <a:rPr lang="en-US" dirty="0"/>
              <a:t>  cpe-181-47-254-33.telecentro-reversos.com.ar [</a:t>
            </a:r>
            <a:r>
              <a:rPr lang="en-US" dirty="0" smtClean="0"/>
              <a:t>181.47.254.33</a:t>
            </a:r>
            <a:r>
              <a:rPr lang="en-US" dirty="0"/>
              <a:t>]</a:t>
            </a:r>
          </a:p>
          <a:p>
            <a:r>
              <a:rPr lang="en-US" dirty="0"/>
              <a:t>  3    13 </a:t>
            </a:r>
            <a:r>
              <a:rPr lang="en-US" dirty="0" err="1"/>
              <a:t>ms</a:t>
            </a:r>
            <a:r>
              <a:rPr lang="en-US" dirty="0"/>
              <a:t>    12 </a:t>
            </a:r>
            <a:r>
              <a:rPr lang="en-US" dirty="0" err="1"/>
              <a:t>ms</a:t>
            </a:r>
            <a:r>
              <a:rPr lang="en-US" dirty="0"/>
              <a:t>    13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global-crossing-argentina-s-a.xe-0-1-0.ar3.eze1.gblx.net </a:t>
            </a:r>
            <a:r>
              <a:rPr lang="en-US" dirty="0"/>
              <a:t>[208.178.195.210]</a:t>
            </a:r>
          </a:p>
          <a:p>
            <a:r>
              <a:rPr lang="en-US" dirty="0"/>
              <a:t>  4     9 </a:t>
            </a:r>
            <a:r>
              <a:rPr lang="en-US" dirty="0" err="1"/>
              <a:t>ms</a:t>
            </a:r>
            <a:r>
              <a:rPr lang="en-US" dirty="0"/>
              <a:t>    12 </a:t>
            </a:r>
            <a:r>
              <a:rPr lang="en-US" dirty="0" err="1"/>
              <a:t>ms</a:t>
            </a:r>
            <a:r>
              <a:rPr lang="en-US" dirty="0"/>
              <a:t>    10 </a:t>
            </a:r>
            <a:r>
              <a:rPr lang="en-US" dirty="0" err="1"/>
              <a:t>ms</a:t>
            </a:r>
            <a:r>
              <a:rPr lang="en-US" dirty="0"/>
              <a:t>  xe-0-1-0.ar3.eze1.gblx.net [208.178.195.209]</a:t>
            </a:r>
          </a:p>
          <a:p>
            <a:r>
              <a:rPr lang="en-US" dirty="0"/>
              <a:t>  5   183 </a:t>
            </a:r>
            <a:r>
              <a:rPr lang="en-US" dirty="0" err="1"/>
              <a:t>ms</a:t>
            </a:r>
            <a:r>
              <a:rPr lang="en-US" dirty="0"/>
              <a:t>   193 </a:t>
            </a:r>
            <a:r>
              <a:rPr lang="en-US" dirty="0" err="1"/>
              <a:t>ms</a:t>
            </a:r>
            <a:r>
              <a:rPr lang="en-US" dirty="0"/>
              <a:t>   185 </a:t>
            </a:r>
            <a:r>
              <a:rPr lang="en-US" dirty="0" err="1"/>
              <a:t>ms</a:t>
            </a:r>
            <a:r>
              <a:rPr lang="en-US" dirty="0"/>
              <a:t>  e5-1-70G.ar6.LAX1.gblx.net [67.17.111.65]</a:t>
            </a:r>
          </a:p>
          <a:p>
            <a:r>
              <a:rPr lang="en-US" dirty="0"/>
              <a:t>  6   187 </a:t>
            </a:r>
            <a:r>
              <a:rPr lang="en-US" dirty="0" err="1"/>
              <a:t>ms</a:t>
            </a:r>
            <a:r>
              <a:rPr lang="en-US" dirty="0"/>
              <a:t>   187 </a:t>
            </a:r>
            <a:r>
              <a:rPr lang="en-US" dirty="0" err="1"/>
              <a:t>ms</a:t>
            </a:r>
            <a:r>
              <a:rPr lang="en-US" dirty="0"/>
              <a:t>   186 </a:t>
            </a:r>
            <a:r>
              <a:rPr lang="en-US" dirty="0" err="1"/>
              <a:t>ms</a:t>
            </a:r>
            <a:r>
              <a:rPr lang="en-US" dirty="0"/>
              <a:t>  ix-20-0.tcore2.LVW-Los-Angeles.as6453.net [</a:t>
            </a:r>
            <a:r>
              <a:rPr lang="en-US" dirty="0" smtClean="0"/>
              <a:t>209.58.53.9</a:t>
            </a:r>
            <a:r>
              <a:rPr lang="en-US" dirty="0"/>
              <a:t>]</a:t>
            </a:r>
          </a:p>
          <a:p>
            <a:r>
              <a:rPr lang="en-US" dirty="0"/>
              <a:t>  7   221 </a:t>
            </a:r>
            <a:r>
              <a:rPr lang="en-US" dirty="0" err="1"/>
              <a:t>ms</a:t>
            </a:r>
            <a:r>
              <a:rPr lang="en-US" dirty="0"/>
              <a:t>   218 </a:t>
            </a:r>
            <a:r>
              <a:rPr lang="en-US" dirty="0" err="1"/>
              <a:t>ms</a:t>
            </a:r>
            <a:r>
              <a:rPr lang="en-US" dirty="0"/>
              <a:t>     *     if-2-2.tcore1.LVW-Los-Angeles.as6453.net [</a:t>
            </a:r>
            <a:r>
              <a:rPr lang="en-US" dirty="0" smtClean="0"/>
              <a:t>66.110.59.1</a:t>
            </a:r>
            <a:r>
              <a:rPr lang="en-US" dirty="0"/>
              <a:t>]</a:t>
            </a:r>
          </a:p>
          <a:p>
            <a:r>
              <a:rPr lang="en-US" dirty="0"/>
              <a:t>  8     *      218 </a:t>
            </a:r>
            <a:r>
              <a:rPr lang="en-US" dirty="0" err="1"/>
              <a:t>ms</a:t>
            </a:r>
            <a:r>
              <a:rPr lang="en-US" dirty="0"/>
              <a:t>   218 </a:t>
            </a:r>
            <a:r>
              <a:rPr lang="en-US" dirty="0" err="1"/>
              <a:t>ms</a:t>
            </a:r>
            <a:r>
              <a:rPr lang="en-US" dirty="0"/>
              <a:t>  if-3-2.tcore1.PDI-Palo-Alto.as6453.net [</a:t>
            </a:r>
            <a:r>
              <a:rPr lang="en-US" dirty="0" smtClean="0"/>
              <a:t>66.198.127.25</a:t>
            </a:r>
            <a:r>
              <a:rPr lang="en-US" dirty="0"/>
              <a:t>]</a:t>
            </a:r>
          </a:p>
          <a:p>
            <a:r>
              <a:rPr lang="en-US" dirty="0"/>
              <a:t>  9   215 </a:t>
            </a:r>
            <a:r>
              <a:rPr lang="en-US" dirty="0" err="1"/>
              <a:t>ms</a:t>
            </a:r>
            <a:r>
              <a:rPr lang="en-US" dirty="0"/>
              <a:t>   213 </a:t>
            </a:r>
            <a:r>
              <a:rPr lang="en-US" dirty="0" err="1"/>
              <a:t>ms</a:t>
            </a:r>
            <a:r>
              <a:rPr lang="en-US" dirty="0"/>
              <a:t>   217 </a:t>
            </a:r>
            <a:r>
              <a:rPr lang="en-US" dirty="0" err="1"/>
              <a:t>ms</a:t>
            </a:r>
            <a:r>
              <a:rPr lang="en-US" dirty="0"/>
              <a:t>  if-1-2.tcore1.NYY-New-York.as6453.net [</a:t>
            </a:r>
            <a:r>
              <a:rPr lang="en-US" dirty="0" smtClean="0"/>
              <a:t>66.198.127.6</a:t>
            </a:r>
            <a:r>
              <a:rPr lang="en-US" dirty="0"/>
              <a:t>]</a:t>
            </a:r>
          </a:p>
          <a:p>
            <a:r>
              <a:rPr lang="en-US" dirty="0"/>
              <a:t> 10   224 </a:t>
            </a:r>
            <a:r>
              <a:rPr lang="en-US" dirty="0" err="1"/>
              <a:t>ms</a:t>
            </a:r>
            <a:r>
              <a:rPr lang="en-US" dirty="0"/>
              <a:t>   226 </a:t>
            </a:r>
            <a:r>
              <a:rPr lang="en-US" dirty="0" err="1"/>
              <a:t>ms</a:t>
            </a:r>
            <a:r>
              <a:rPr lang="en-US" dirty="0"/>
              <a:t>   224 </a:t>
            </a:r>
            <a:r>
              <a:rPr lang="en-US" dirty="0" err="1"/>
              <a:t>ms</a:t>
            </a:r>
            <a:r>
              <a:rPr lang="en-US" dirty="0"/>
              <a:t>  if-5-5.tcore1.NTO-New-York.as6453.net [</a:t>
            </a:r>
            <a:r>
              <a:rPr lang="en-US" dirty="0" smtClean="0"/>
              <a:t>216.6.90.6</a:t>
            </a:r>
            <a:r>
              <a:rPr lang="en-US" dirty="0"/>
              <a:t>]</a:t>
            </a:r>
          </a:p>
          <a:p>
            <a:r>
              <a:rPr lang="en-US" dirty="0"/>
              <a:t> 11   232 </a:t>
            </a:r>
            <a:r>
              <a:rPr lang="en-US" dirty="0" err="1"/>
              <a:t>ms</a:t>
            </a:r>
            <a:r>
              <a:rPr lang="en-US" dirty="0"/>
              <a:t>   225 </a:t>
            </a:r>
            <a:r>
              <a:rPr lang="en-US" dirty="0" err="1"/>
              <a:t>ms</a:t>
            </a:r>
            <a:r>
              <a:rPr lang="en-US" dirty="0"/>
              <a:t>   227 </a:t>
            </a:r>
            <a:r>
              <a:rPr lang="en-US" dirty="0" err="1"/>
              <a:t>ms</a:t>
            </a:r>
            <a:r>
              <a:rPr lang="en-US" dirty="0"/>
              <a:t>  63.243.128.10</a:t>
            </a:r>
          </a:p>
          <a:p>
            <a:r>
              <a:rPr lang="en-US" dirty="0"/>
              <a:t> 12   223 </a:t>
            </a:r>
            <a:r>
              <a:rPr lang="en-US" dirty="0" err="1"/>
              <a:t>ms</a:t>
            </a:r>
            <a:r>
              <a:rPr lang="en-US" dirty="0"/>
              <a:t>   217 </a:t>
            </a:r>
            <a:r>
              <a:rPr lang="en-US" dirty="0" err="1"/>
              <a:t>ms</a:t>
            </a:r>
            <a:r>
              <a:rPr lang="en-US" dirty="0"/>
              <a:t>   221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a23-67-250-136.deploy.static.akamaitechnologies.com 23.67.250.136] </a:t>
            </a:r>
            <a:endParaRPr lang="en-US" dirty="0"/>
          </a:p>
          <a:p>
            <a:r>
              <a:rPr lang="en-US" dirty="0" err="1"/>
              <a:t>Traza</a:t>
            </a:r>
            <a:r>
              <a:rPr lang="en-US" dirty="0"/>
              <a:t> </a:t>
            </a:r>
            <a:r>
              <a:rPr lang="en-US" dirty="0" err="1"/>
              <a:t>completa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0736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Leyendo el diario Le Fígaro desde Argentina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0" y="824212"/>
            <a:ext cx="91890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C:\WINDOWS\system32&gt;tracert www.lefigaro.fr</a:t>
            </a:r>
          </a:p>
          <a:p>
            <a:r>
              <a:rPr lang="en-US" dirty="0" err="1"/>
              <a:t>Traza</a:t>
            </a:r>
            <a:r>
              <a:rPr lang="en-US" dirty="0"/>
              <a:t> a la </a:t>
            </a:r>
            <a:r>
              <a:rPr lang="en-US" dirty="0" err="1"/>
              <a:t>dirección</a:t>
            </a:r>
            <a:r>
              <a:rPr lang="en-US" dirty="0"/>
              <a:t> alteon-figaro.sdv.fr [212.95.67.222]</a:t>
            </a:r>
          </a:p>
          <a:p>
            <a:endParaRPr lang="en-US" dirty="0"/>
          </a:p>
          <a:p>
            <a:r>
              <a:rPr lang="en-US" dirty="0"/>
              <a:t>  1     8 </a:t>
            </a:r>
            <a:r>
              <a:rPr lang="en-US" dirty="0" err="1"/>
              <a:t>ms</a:t>
            </a:r>
            <a:r>
              <a:rPr lang="en-US" dirty="0"/>
              <a:t>    12 </a:t>
            </a:r>
            <a:r>
              <a:rPr lang="en-US" dirty="0" err="1"/>
              <a:t>ms</a:t>
            </a:r>
            <a:r>
              <a:rPr lang="en-US" dirty="0"/>
              <a:t>    10 </a:t>
            </a:r>
            <a:r>
              <a:rPr lang="en-US" dirty="0" err="1"/>
              <a:t>ms</a:t>
            </a:r>
            <a:r>
              <a:rPr lang="en-US" dirty="0"/>
              <a:t>  10.20.128.1</a:t>
            </a:r>
          </a:p>
          <a:p>
            <a:r>
              <a:rPr lang="en-US" dirty="0"/>
              <a:t>  2    13 </a:t>
            </a:r>
            <a:r>
              <a:rPr lang="en-US" dirty="0" err="1"/>
              <a:t>ms</a:t>
            </a:r>
            <a:r>
              <a:rPr lang="en-US" dirty="0"/>
              <a:t>    10 </a:t>
            </a:r>
            <a:r>
              <a:rPr lang="en-US" dirty="0" err="1"/>
              <a:t>ms</a:t>
            </a:r>
            <a:r>
              <a:rPr lang="en-US" dirty="0"/>
              <a:t>     8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cpe-181-47-254-33.telecentro-reversos.1.47.254.33</a:t>
            </a:r>
            <a:r>
              <a:rPr lang="en-US" dirty="0"/>
              <a:t>]</a:t>
            </a:r>
          </a:p>
          <a:p>
            <a:r>
              <a:rPr lang="en-US" dirty="0"/>
              <a:t>3    13 </a:t>
            </a:r>
            <a:r>
              <a:rPr lang="en-US" dirty="0" err="1"/>
              <a:t>ms</a:t>
            </a:r>
            <a:r>
              <a:rPr lang="en-US" dirty="0"/>
              <a:t>    18 </a:t>
            </a:r>
            <a:r>
              <a:rPr lang="en-US" dirty="0" err="1"/>
              <a:t>ms</a:t>
            </a:r>
            <a:r>
              <a:rPr lang="en-US" dirty="0"/>
              <a:t>    12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global-crossing-argentina-s-a.xe-0-1-0gblx.net </a:t>
            </a:r>
            <a:r>
              <a:rPr lang="en-US" dirty="0"/>
              <a:t>[208.178.195.210]</a:t>
            </a:r>
          </a:p>
          <a:p>
            <a:r>
              <a:rPr lang="en-US" dirty="0"/>
              <a:t>  4    11 </a:t>
            </a:r>
            <a:r>
              <a:rPr lang="en-US" dirty="0" err="1"/>
              <a:t>ms</a:t>
            </a:r>
            <a:r>
              <a:rPr lang="en-US" dirty="0"/>
              <a:t>    10 </a:t>
            </a:r>
            <a:r>
              <a:rPr lang="en-US" dirty="0" err="1"/>
              <a:t>ms</a:t>
            </a:r>
            <a:r>
              <a:rPr lang="en-US" dirty="0"/>
              <a:t>     9 </a:t>
            </a:r>
            <a:r>
              <a:rPr lang="en-US" dirty="0" err="1"/>
              <a:t>ms</a:t>
            </a:r>
            <a:r>
              <a:rPr lang="en-US" dirty="0"/>
              <a:t>  xe-0-1-0.ar3.eze1.gblx.net [208.178.19</a:t>
            </a:r>
          </a:p>
          <a:p>
            <a:r>
              <a:rPr lang="en-US" dirty="0"/>
              <a:t>  5   139 </a:t>
            </a:r>
            <a:r>
              <a:rPr lang="en-US" dirty="0" err="1"/>
              <a:t>ms</a:t>
            </a:r>
            <a:r>
              <a:rPr lang="en-US" dirty="0"/>
              <a:t>   145 </a:t>
            </a:r>
            <a:r>
              <a:rPr lang="en-US" dirty="0" err="1"/>
              <a:t>ms</a:t>
            </a:r>
            <a:r>
              <a:rPr lang="en-US" dirty="0"/>
              <a:t>   146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te0-7-0-16.ccr21.mia03.atlas.cogentco.4.13.61</a:t>
            </a:r>
            <a:r>
              <a:rPr lang="en-US" dirty="0"/>
              <a:t>]</a:t>
            </a:r>
          </a:p>
          <a:p>
            <a:r>
              <a:rPr lang="en-US" dirty="0"/>
              <a:t>  6   140 </a:t>
            </a:r>
            <a:r>
              <a:rPr lang="en-US" dirty="0" err="1"/>
              <a:t>ms</a:t>
            </a:r>
            <a:r>
              <a:rPr lang="en-US" dirty="0"/>
              <a:t>   140 </a:t>
            </a:r>
            <a:r>
              <a:rPr lang="en-US" dirty="0" err="1"/>
              <a:t>ms</a:t>
            </a:r>
            <a:r>
              <a:rPr lang="en-US" dirty="0"/>
              <a:t>   145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be2054.ccr21.mia01.atlas.cogentco.com.41]  </a:t>
            </a:r>
            <a:r>
              <a:rPr lang="en-US" dirty="0"/>
              <a:t>7   148 </a:t>
            </a:r>
            <a:r>
              <a:rPr lang="en-US" dirty="0" err="1"/>
              <a:t>ms</a:t>
            </a:r>
            <a:r>
              <a:rPr lang="en-US" dirty="0"/>
              <a:t>   156 </a:t>
            </a:r>
            <a:r>
              <a:rPr lang="en-US" dirty="0" err="1"/>
              <a:t>ms</a:t>
            </a:r>
            <a:r>
              <a:rPr lang="en-US" dirty="0"/>
              <a:t>   151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be2122.ccr41.atl01.atlas.cogentco.com.193</a:t>
            </a:r>
            <a:r>
              <a:rPr lang="en-US" dirty="0"/>
              <a:t>]</a:t>
            </a:r>
          </a:p>
          <a:p>
            <a:r>
              <a:rPr lang="en-US" dirty="0"/>
              <a:t>  8   158 </a:t>
            </a:r>
            <a:r>
              <a:rPr lang="en-US" dirty="0" err="1"/>
              <a:t>ms</a:t>
            </a:r>
            <a:r>
              <a:rPr lang="en-US" dirty="0"/>
              <a:t>   157 </a:t>
            </a:r>
            <a:r>
              <a:rPr lang="en-US" dirty="0" err="1"/>
              <a:t>ms</a:t>
            </a:r>
            <a:r>
              <a:rPr lang="en-US" dirty="0"/>
              <a:t>   159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be2170.mpd21.dca01.atlas.cogentco.com.106</a:t>
            </a:r>
            <a:r>
              <a:rPr lang="en-US" dirty="0"/>
              <a:t>]</a:t>
            </a:r>
          </a:p>
          <a:p>
            <a:r>
              <a:rPr lang="en-US" dirty="0"/>
              <a:t>  9   158 </a:t>
            </a:r>
            <a:r>
              <a:rPr lang="en-US" dirty="0" err="1"/>
              <a:t>ms</a:t>
            </a:r>
            <a:r>
              <a:rPr lang="en-US" dirty="0"/>
              <a:t>   159 </a:t>
            </a:r>
            <a:r>
              <a:rPr lang="en-US" dirty="0" err="1"/>
              <a:t>ms</a:t>
            </a:r>
            <a:r>
              <a:rPr lang="en-US" dirty="0"/>
              <a:t>   178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be2113.ccr41.iad02.atlas.cogentco.com169</a:t>
            </a:r>
            <a:r>
              <a:rPr lang="en-US" dirty="0"/>
              <a:t>]</a:t>
            </a:r>
          </a:p>
          <a:p>
            <a:r>
              <a:rPr lang="en-US" dirty="0"/>
              <a:t> 10   236 </a:t>
            </a:r>
            <a:r>
              <a:rPr lang="en-US" dirty="0" err="1"/>
              <a:t>ms</a:t>
            </a:r>
            <a:r>
              <a:rPr lang="en-US" dirty="0"/>
              <a:t>   233 </a:t>
            </a:r>
            <a:r>
              <a:rPr lang="en-US" dirty="0" err="1"/>
              <a:t>ms</a:t>
            </a:r>
            <a:r>
              <a:rPr lang="en-US" dirty="0"/>
              <a:t>   234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be2231.ccr41.par01.atlas.cogentco.com.106</a:t>
            </a:r>
            <a:r>
              <a:rPr lang="en-US" dirty="0"/>
              <a:t>]</a:t>
            </a:r>
          </a:p>
          <a:p>
            <a:r>
              <a:rPr lang="en-US" dirty="0"/>
              <a:t>11   242 </a:t>
            </a:r>
            <a:r>
              <a:rPr lang="en-US" dirty="0" err="1"/>
              <a:t>ms</a:t>
            </a:r>
            <a:r>
              <a:rPr lang="en-US" dirty="0"/>
              <a:t>   241 </a:t>
            </a:r>
            <a:r>
              <a:rPr lang="en-US" dirty="0" err="1"/>
              <a:t>ms</a:t>
            </a:r>
            <a:r>
              <a:rPr lang="en-US" dirty="0"/>
              <a:t>   239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be2246.rcr21.sxb01.atlas.cogentco.com0.33</a:t>
            </a:r>
            <a:r>
              <a:rPr lang="en-US" dirty="0"/>
              <a:t>]</a:t>
            </a:r>
          </a:p>
          <a:p>
            <a:r>
              <a:rPr lang="en-US" dirty="0"/>
              <a:t>12   240 </a:t>
            </a:r>
            <a:r>
              <a:rPr lang="en-US" dirty="0" err="1"/>
              <a:t>ms</a:t>
            </a:r>
            <a:r>
              <a:rPr lang="en-US" dirty="0"/>
              <a:t>   243 </a:t>
            </a:r>
            <a:r>
              <a:rPr lang="en-US" dirty="0" err="1"/>
              <a:t>ms</a:t>
            </a:r>
            <a:r>
              <a:rPr lang="en-US" dirty="0"/>
              <a:t>   242 </a:t>
            </a:r>
            <a:r>
              <a:rPr lang="en-US" dirty="0" err="1"/>
              <a:t>ms</a:t>
            </a:r>
            <a:r>
              <a:rPr lang="en-US" dirty="0"/>
              <a:t>  sdv-plurimedia.demarc.cogentco.com [</a:t>
            </a:r>
            <a:r>
              <a:rPr lang="en-US" dirty="0" smtClean="0"/>
              <a:t>14]</a:t>
            </a:r>
            <a:endParaRPr lang="en-US" dirty="0"/>
          </a:p>
          <a:p>
            <a:r>
              <a:rPr lang="en-US" dirty="0"/>
              <a:t> 13   247 </a:t>
            </a:r>
            <a:r>
              <a:rPr lang="en-US" dirty="0" err="1"/>
              <a:t>ms</a:t>
            </a:r>
            <a:r>
              <a:rPr lang="en-US" dirty="0"/>
              <a:t>   246 </a:t>
            </a:r>
            <a:r>
              <a:rPr lang="en-US" dirty="0" err="1"/>
              <a:t>ms</a:t>
            </a:r>
            <a:r>
              <a:rPr lang="en-US" dirty="0"/>
              <a:t>   243 </a:t>
            </a:r>
            <a:r>
              <a:rPr lang="en-US" dirty="0" err="1"/>
              <a:t>ms</a:t>
            </a:r>
            <a:r>
              <a:rPr lang="en-US" dirty="0"/>
              <a:t>  trix4.sdv.fr [212.95.69.240]</a:t>
            </a:r>
          </a:p>
          <a:p>
            <a:r>
              <a:rPr lang="en-US" dirty="0"/>
              <a:t> 14   245 </a:t>
            </a:r>
            <a:r>
              <a:rPr lang="en-US" dirty="0" err="1"/>
              <a:t>ms</a:t>
            </a:r>
            <a:r>
              <a:rPr lang="en-US" dirty="0"/>
              <a:t>   251 </a:t>
            </a:r>
            <a:r>
              <a:rPr lang="en-US" dirty="0" err="1"/>
              <a:t>ms</a:t>
            </a:r>
            <a:r>
              <a:rPr lang="en-US" dirty="0"/>
              <a:t>   247 </a:t>
            </a:r>
            <a:r>
              <a:rPr lang="en-US" dirty="0" err="1"/>
              <a:t>ms</a:t>
            </a:r>
            <a:r>
              <a:rPr lang="en-US" dirty="0"/>
              <a:t>  alteon-figaro.sdv.fr [212.95.67.222]</a:t>
            </a:r>
          </a:p>
        </p:txBody>
      </p:sp>
    </p:spTree>
    <p:extLst>
      <p:ext uri="{BB962C8B-B14F-4D97-AF65-F5344CB8AC3E}">
        <p14:creationId xmlns:p14="http://schemas.microsoft.com/office/powerpoint/2010/main" val="3867816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1402699"/>
            <a:ext cx="81030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Domain Name System (DNS)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s-AR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Como en varios idiomas, comenzamos a leer desde la derecha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s-AR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uk.org.yourdomain.www</a:t>
            </a:r>
            <a:endParaRPr lang="es-AR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s-AR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uk</a:t>
            </a: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= </a:t>
            </a: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cctld</a:t>
            </a: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=  </a:t>
            </a: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cross</a:t>
            </a: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country top </a:t>
            </a: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level</a:t>
            </a: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</a:t>
            </a: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domain</a:t>
            </a:r>
            <a:endParaRPr lang="es-AR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s-AR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Org</a:t>
            </a: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= </a:t>
            </a: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gtld</a:t>
            </a: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= </a:t>
            </a: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generic</a:t>
            </a: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top </a:t>
            </a: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level</a:t>
            </a: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</a:t>
            </a: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domain</a:t>
            </a:r>
            <a:endParaRPr lang="es-AR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s-AR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s-AR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Yourdomain</a:t>
            </a: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= representativo de una persona, organización o empresa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s-AR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Nombre de dominio = yourdomain.org.uk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s-AR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s-AR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URL = www.yourdomain.org.uk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Nombres</a:t>
            </a:r>
            <a:r>
              <a:rPr lang="en-US" dirty="0" smtClean="0"/>
              <a:t> de </a:t>
            </a:r>
            <a:r>
              <a:rPr lang="en-US" dirty="0" err="1" smtClean="0"/>
              <a:t>dominio</a:t>
            </a:r>
            <a:endParaRPr lang="en-US" dirty="0"/>
          </a:p>
        </p:txBody>
      </p:sp>
      <p:sp>
        <p:nvSpPr>
          <p:cNvPr id="3" name="Cerrar llave 2"/>
          <p:cNvSpPr/>
          <p:nvPr/>
        </p:nvSpPr>
        <p:spPr>
          <a:xfrm>
            <a:off x="5859887" y="3335628"/>
            <a:ext cx="270457" cy="92939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6426558" y="3696237"/>
            <a:ext cx="221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latin typeface="Source Sans Pro"/>
                <a:cs typeface="Source Sans Pro"/>
              </a:rPr>
              <a:t>Top </a:t>
            </a:r>
            <a:r>
              <a:rPr lang="es-AR" dirty="0" err="1" smtClean="0">
                <a:latin typeface="Source Sans Pro"/>
                <a:cs typeface="Source Sans Pro"/>
              </a:rPr>
              <a:t>level</a:t>
            </a:r>
            <a:r>
              <a:rPr lang="es-AR" dirty="0" smtClean="0">
                <a:latin typeface="Source Sans Pro"/>
                <a:cs typeface="Source Sans Pro"/>
              </a:rPr>
              <a:t> </a:t>
            </a:r>
            <a:r>
              <a:rPr lang="es-AR" dirty="0" err="1" smtClean="0">
                <a:latin typeface="Source Sans Pro"/>
                <a:cs typeface="Source Sans Pro"/>
              </a:rPr>
              <a:t>domain</a:t>
            </a:r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80189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0" y="1402699"/>
            <a:ext cx="845485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s-ES" sz="32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Domain</a:t>
            </a:r>
            <a:r>
              <a:rPr lang="es-ES" sz="3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</a:t>
            </a:r>
            <a:r>
              <a:rPr lang="es-ES" sz="32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Name</a:t>
            </a:r>
            <a:r>
              <a:rPr lang="es-ES" sz="3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</a:t>
            </a:r>
            <a:r>
              <a:rPr lang="es-ES" sz="32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System</a:t>
            </a:r>
            <a:r>
              <a:rPr lang="es-ES" sz="3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 (DNS) =  </a:t>
            </a:r>
          </a:p>
          <a:p>
            <a:pPr>
              <a:buSzPct val="75000"/>
            </a:pPr>
            <a:endParaRPr lang="es-ES" sz="32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>
              <a:buSzPct val="75000"/>
            </a:pPr>
            <a:r>
              <a:rPr lang="es-ES" sz="3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Es el sistema que traduce el nombre de dominio (dirección alfanumérica) en una dirección numérica ( dirección IP), y viceversa. </a:t>
            </a:r>
          </a:p>
          <a:p>
            <a:pPr>
              <a:buSzPct val="75000"/>
            </a:pPr>
            <a:endParaRPr lang="es-ES" sz="32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>
              <a:buSzPct val="75000"/>
            </a:pPr>
            <a:r>
              <a:rPr lang="es-AR" sz="3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Es decir el DNS RESUELVE nombres de dominio</a:t>
            </a:r>
            <a:endParaRPr lang="en-US" sz="32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s-AR" dirty="0" smtClean="0"/>
              <a:t>Qué es el DNS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96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Cómo resuelve el DNS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347730" y="837127"/>
            <a:ext cx="843566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 A través de </a:t>
            </a:r>
            <a:r>
              <a:rPr lang="es-ES" dirty="0" smtClean="0"/>
              <a:t>un </a:t>
            </a:r>
            <a:r>
              <a:rPr lang="es-ES" dirty="0"/>
              <a:t>navegador </a:t>
            </a:r>
            <a:r>
              <a:rPr lang="es-ES" dirty="0" smtClean="0"/>
              <a:t>consulto la </a:t>
            </a:r>
            <a:r>
              <a:rPr lang="es-ES" dirty="0"/>
              <a:t>página web </a:t>
            </a:r>
            <a:r>
              <a:rPr lang="es-ES" dirty="0">
                <a:hlinkClick r:id="rId2"/>
              </a:rPr>
              <a:t>http://www.laempresa.com.co</a:t>
            </a:r>
            <a:r>
              <a:rPr lang="es-E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 </a:t>
            </a:r>
            <a:r>
              <a:rPr lang="es-ES" dirty="0"/>
              <a:t>El navegador busca la información del dominio “laempresa.com.co”. 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Internet </a:t>
            </a:r>
            <a:r>
              <a:rPr lang="es-ES" dirty="0"/>
              <a:t>está ordenada en forma de árbol invertido, si no encuentra la información en su computadora, teléfono, Tablet, </a:t>
            </a:r>
            <a:r>
              <a:rPr lang="es-ES" dirty="0" err="1"/>
              <a:t>play</a:t>
            </a:r>
            <a:r>
              <a:rPr lang="es-ES" dirty="0"/>
              <a:t> </a:t>
            </a:r>
            <a:r>
              <a:rPr lang="es-ES" dirty="0" err="1"/>
              <a:t>station</a:t>
            </a:r>
            <a:r>
              <a:rPr lang="es-ES" dirty="0"/>
              <a:t>, reloj inteligente, heladera, etc., irá a buscarla a su Servidor de </a:t>
            </a:r>
            <a:r>
              <a:rPr lang="es-ES" dirty="0" smtClean="0"/>
              <a:t>Conexión (DNS); </a:t>
            </a:r>
            <a:r>
              <a:rPr lang="es-ES" dirty="0"/>
              <a:t>de no estar, seguirá buscándola a niveles superiores, y en último lugar lo encontrará en un servidor que se denomina Servidor de Nombres </a:t>
            </a:r>
            <a:r>
              <a:rPr lang="es-ES" dirty="0" smtClean="0"/>
              <a:t>Raíz (DNS). 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Todo se hará partiendo de letras (nombre de dominio) que son convertidas a números (direcciones IP) y luego reconvertidas a </a:t>
            </a:r>
            <a:r>
              <a:rPr lang="es-ES" dirty="0" smtClean="0"/>
              <a:t>letras para darme la respuesta.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Para esto existe </a:t>
            </a:r>
            <a:r>
              <a:rPr lang="es-ES" dirty="0" smtClean="0"/>
              <a:t>un </a:t>
            </a:r>
            <a:r>
              <a:rPr lang="es-ES" dirty="0"/>
              <a:t>DNS primario (DNS1) que tiene información de dónde se puede buscar la página web solicitada, o una dirección de email (servidor de correo),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Si el servidor de nombre primario DNS1 no responde por alguna causa, existe un servidor secundario (DNS2).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Luego de que la información es obtenida, comienza el camino inverso hasta llegar al dispositivo desde el cual hice la consulta y podré acceder a la página web solicitada, viéndola en mi pantalla.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417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Cómo funciona el DNS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244699" y="889844"/>
            <a:ext cx="87447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/>
              <a:t>Hace algunos años, </a:t>
            </a:r>
            <a:r>
              <a:rPr lang="es-ES" sz="2400" dirty="0" smtClean="0"/>
              <a:t> </a:t>
            </a:r>
            <a:r>
              <a:rPr lang="es-ES" sz="2400" dirty="0"/>
              <a:t>yo </a:t>
            </a:r>
            <a:r>
              <a:rPr lang="es-ES" sz="2400" dirty="0" smtClean="0"/>
              <a:t>desde Buenos </a:t>
            </a:r>
            <a:r>
              <a:rPr lang="es-ES" sz="2400" dirty="0"/>
              <a:t>Aires escribía una URL (</a:t>
            </a:r>
            <a:r>
              <a:rPr lang="es-ES" sz="2400" dirty="0" err="1"/>
              <a:t>Uniform</a:t>
            </a:r>
            <a:r>
              <a:rPr lang="es-ES" sz="2400" dirty="0"/>
              <a:t> </a:t>
            </a:r>
            <a:r>
              <a:rPr lang="es-ES" sz="2400" dirty="0" err="1"/>
              <a:t>Resource</a:t>
            </a:r>
            <a:r>
              <a:rPr lang="es-ES" sz="2400" dirty="0"/>
              <a:t> </a:t>
            </a:r>
            <a:r>
              <a:rPr lang="es-ES" sz="2400" dirty="0" err="1"/>
              <a:t>Locator</a:t>
            </a:r>
            <a:r>
              <a:rPr lang="es-ES" sz="2400" dirty="0"/>
              <a:t>, en español localizador uniforme de recursos), mi pedido viajaba hasta Estados Unidos, porque allí estaba el servidor de nombres de dominio (DNS) que tenía la </a:t>
            </a:r>
            <a:r>
              <a:rPr lang="es-ES" sz="2400" dirty="0" smtClean="0"/>
              <a:t>información para RESOLVER  el nombre de dominio. </a:t>
            </a:r>
          </a:p>
          <a:p>
            <a:r>
              <a:rPr lang="es-ES" sz="2400" dirty="0" smtClean="0"/>
              <a:t>Luego </a:t>
            </a:r>
            <a:r>
              <a:rPr lang="es-ES" sz="2400" dirty="0"/>
              <a:t>se instaló un DNS en Buenos, que se actualizaba con el de Estados Unidos y la performance mejoró. </a:t>
            </a:r>
            <a:endParaRPr lang="es-ES" sz="2400" dirty="0" smtClean="0"/>
          </a:p>
          <a:p>
            <a:r>
              <a:rPr lang="es-ES" sz="2400" dirty="0" smtClean="0"/>
              <a:t>Luego</a:t>
            </a:r>
            <a:r>
              <a:rPr lang="es-ES" sz="2400" dirty="0"/>
              <a:t>, ya no hace tanto tiempo, se instalaron servidores DNS en el interior de la Argentina</a:t>
            </a:r>
            <a:r>
              <a:rPr lang="es-ES" sz="2400" dirty="0" smtClean="0"/>
              <a:t>.  </a:t>
            </a:r>
            <a:r>
              <a:rPr lang="es-ES" sz="2400" dirty="0"/>
              <a:t>Y cada Internet Service </a:t>
            </a:r>
            <a:r>
              <a:rPr lang="es-ES" sz="2400" dirty="0" err="1"/>
              <a:t>provider</a:t>
            </a:r>
            <a:r>
              <a:rPr lang="es-ES" sz="2400" dirty="0"/>
              <a:t> tiene sus propios </a:t>
            </a:r>
            <a:r>
              <a:rPr lang="es-ES" sz="2400" dirty="0" err="1"/>
              <a:t>DNSs</a:t>
            </a:r>
            <a:r>
              <a:rPr lang="es-ES" sz="2400" dirty="0"/>
              <a:t>. </a:t>
            </a:r>
            <a:endParaRPr lang="es-ES" sz="2400" dirty="0" smtClean="0"/>
          </a:p>
          <a:p>
            <a:r>
              <a:rPr lang="es-ES" sz="2400" dirty="0" smtClean="0"/>
              <a:t> Mejoró la performance, también </a:t>
            </a:r>
            <a:r>
              <a:rPr lang="es-ES" sz="2400" dirty="0"/>
              <a:t>se descongestionaron </a:t>
            </a:r>
            <a:r>
              <a:rPr lang="es-ES" sz="2400" dirty="0" smtClean="0"/>
              <a:t>las </a:t>
            </a:r>
            <a:r>
              <a:rPr lang="es-ES" sz="2400" dirty="0"/>
              <a:t>redes </a:t>
            </a:r>
            <a:r>
              <a:rPr lang="es-ES" sz="2400" dirty="0" smtClean="0"/>
              <a:t>internacionales.</a:t>
            </a:r>
          </a:p>
          <a:p>
            <a:r>
              <a:rPr lang="es-ES" sz="2400" dirty="0" smtClean="0"/>
              <a:t> </a:t>
            </a:r>
            <a:r>
              <a:rPr lang="es-ES" sz="2400" dirty="0"/>
              <a:t>(hasta que llegaron Facebook, </a:t>
            </a:r>
            <a:r>
              <a:rPr lang="es-ES" sz="2400" dirty="0" err="1"/>
              <a:t>Twytter</a:t>
            </a:r>
            <a:r>
              <a:rPr lang="es-ES" sz="2400" dirty="0"/>
              <a:t>, Instagram, por </a:t>
            </a:r>
            <a:r>
              <a:rPr lang="es-ES" sz="2400" dirty="0" smtClean="0"/>
              <a:t>mencionar </a:t>
            </a:r>
            <a:r>
              <a:rPr lang="es-ES" sz="2400" dirty="0"/>
              <a:t>algunas </a:t>
            </a:r>
            <a:r>
              <a:rPr lang="es-ES" sz="2400" dirty="0" smtClean="0"/>
              <a:t>redes sociales….).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8152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Lista de </a:t>
            </a:r>
            <a:r>
              <a:rPr lang="es-AR" dirty="0" err="1" smtClean="0"/>
              <a:t>Root</a:t>
            </a:r>
            <a:r>
              <a:rPr lang="es-AR" dirty="0" smtClean="0"/>
              <a:t> Servers</a:t>
            </a:r>
            <a:endParaRPr lang="en-U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843269"/>
              </p:ext>
            </p:extLst>
          </p:nvPr>
        </p:nvGraphicFramePr>
        <p:xfrm>
          <a:off x="347732" y="978791"/>
          <a:ext cx="8628843" cy="4835428"/>
        </p:xfrm>
        <a:graphic>
          <a:graphicData uri="http://schemas.openxmlformats.org/drawingml/2006/table">
            <a:tbl>
              <a:tblPr/>
              <a:tblGrid>
                <a:gridCol w="2876281"/>
                <a:gridCol w="2876281"/>
                <a:gridCol w="2876281"/>
              </a:tblGrid>
              <a:tr h="172602">
                <a:tc>
                  <a:txBody>
                    <a:bodyPr/>
                    <a:lstStyle/>
                    <a:p>
                      <a:pPr fontAlgn="b"/>
                      <a:r>
                        <a:rPr lang="en-US" sz="900" b="0" i="0" dirty="0">
                          <a:solidFill>
                            <a:srgbClr val="0673BA"/>
                          </a:solidFill>
                          <a:effectLst/>
                          <a:latin typeface="inherit"/>
                        </a:rPr>
                        <a:t>Hostname</a:t>
                      </a:r>
                    </a:p>
                  </a:txBody>
                  <a:tcPr marL="9172" marR="9172" marT="9172" marB="917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673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900" b="0" i="0">
                          <a:solidFill>
                            <a:srgbClr val="0673BA"/>
                          </a:solidFill>
                          <a:effectLst/>
                          <a:latin typeface="inherit"/>
                        </a:rPr>
                        <a:t>IP Addresses</a:t>
                      </a:r>
                    </a:p>
                  </a:txBody>
                  <a:tcPr marL="9172" marR="9172" marT="9172" marB="917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673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900" b="0" i="0">
                          <a:solidFill>
                            <a:srgbClr val="0673BA"/>
                          </a:solidFill>
                          <a:effectLst/>
                          <a:latin typeface="inherit"/>
                        </a:rPr>
                        <a:t>Manager</a:t>
                      </a:r>
                    </a:p>
                  </a:txBody>
                  <a:tcPr marL="9172" marR="9172" marT="9172" marB="917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673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0174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a.root-servers.net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673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198.41.0.4, 2001:503:ba3e::2:30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673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VeriSign, Inc.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673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0174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 dirty="0">
                          <a:effectLst/>
                          <a:latin typeface="inherit"/>
                        </a:rPr>
                        <a:t>b.root-servers.net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192.228.79.201, 2001:500:84::b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University of Southern California (ISI)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570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c.root-servers.net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192.33.4.12, 2001:500:2::c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Cogent Communications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570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d.root-servers.net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 dirty="0">
                          <a:effectLst/>
                          <a:latin typeface="inherit"/>
                        </a:rPr>
                        <a:t>199.7.91.13, 2001:500:2d::d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University of Maryland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570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e.root-servers.net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192.203.230.10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NASA (Ames Research Center)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570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f.root-servers.net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192.5.5.241, 2001:500:2f::f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Internet Systems Consortium, Inc.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570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g.root-servers.net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192.112.36.4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US Department of Defence (NIC)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0174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h.root-servers.net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128.63.2.53, 2001:500:1::803f:235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US Army (Research Lab)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570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i.root-servers.net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192.36.148.17, 2001:7fe::53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Netnod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0174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j.root-servers.net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192.58.128.30, 2001:503:c27::2:30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VeriSign, Inc.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570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k.root-servers.net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193.0.14.129, 2001:7fd::1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RIPE NCC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570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l.root-servers.net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199.7.83.42, 2001:500:3::42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ICANN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570"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m.root-servers.net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>
                          <a:effectLst/>
                          <a:latin typeface="inherit"/>
                        </a:rPr>
                        <a:t>202.12.27.33, 2001:dc3::35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0" i="0" dirty="0">
                          <a:effectLst/>
                          <a:latin typeface="inherit"/>
                        </a:rPr>
                        <a:t>WIDE Project</a:t>
                      </a:r>
                    </a:p>
                  </a:txBody>
                  <a:tcPr marL="9172" marR="36689" marT="9172" marB="91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01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7491448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3. </a:t>
            </a:r>
            <a:r>
              <a:rPr lang="en-US" b="1" dirty="0" err="1" smtClean="0">
                <a:latin typeface="Source Sans Pro"/>
                <a:cs typeface="Source Sans Pro"/>
              </a:rPr>
              <a:t>Registro</a:t>
            </a:r>
            <a:r>
              <a:rPr lang="en-US" b="1" dirty="0" smtClean="0">
                <a:latin typeface="Source Sans Pro"/>
                <a:cs typeface="Source Sans Pro"/>
              </a:rPr>
              <a:t> de </a:t>
            </a:r>
            <a:r>
              <a:rPr lang="en-US" b="1" dirty="0" err="1" smtClean="0">
                <a:latin typeface="Source Sans Pro"/>
                <a:cs typeface="Source Sans Pro"/>
              </a:rPr>
              <a:t>nombres</a:t>
            </a:r>
            <a:r>
              <a:rPr lang="en-US" b="1" dirty="0" smtClean="0">
                <a:latin typeface="Source Sans Pro"/>
                <a:cs typeface="Source Sans Pro"/>
              </a:rPr>
              <a:t> de </a:t>
            </a:r>
            <a:r>
              <a:rPr lang="en-US" b="1" dirty="0" err="1" smtClean="0">
                <a:latin typeface="Source Sans Pro"/>
                <a:cs typeface="Source Sans Pro"/>
              </a:rPr>
              <a:t>dominio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26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Requisitos de los nombres de dominio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373487" y="978794"/>
            <a:ext cx="877051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3200" dirty="0"/>
              <a:t>Los dominios deben de estar formados tan sólo por letras y números (de la a </a:t>
            </a:r>
            <a:r>
              <a:rPr lang="es-ES" sz="3200" dirty="0" err="1"/>
              <a:t>a</a:t>
            </a:r>
            <a:r>
              <a:rPr lang="es-ES" sz="3200" dirty="0"/>
              <a:t> la z y del 0 al 9). </a:t>
            </a:r>
            <a:endParaRPr lang="es-E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3200" dirty="0" smtClean="0"/>
              <a:t>También </a:t>
            </a:r>
            <a:r>
              <a:rPr lang="es-ES" sz="3200" dirty="0"/>
              <a:t>es válido el </a:t>
            </a:r>
            <a:r>
              <a:rPr lang="es-ES" sz="3200" dirty="0" err="1"/>
              <a:t>guión</a:t>
            </a:r>
            <a:r>
              <a:rPr lang="es-ES" sz="3200" dirty="0"/>
              <a:t> (-), pero no podrá estar situado como último ni como primer carácter del dominio. </a:t>
            </a:r>
            <a:endParaRPr lang="es-E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3200" dirty="0" smtClean="0"/>
              <a:t>Los </a:t>
            </a:r>
            <a:r>
              <a:rPr lang="es-ES" sz="3200" dirty="0"/>
              <a:t>dominios no pueden contener espacios, puntos (., :) ni caracteres especiales como &amp;, %, $, /, (, ), =, ?, ¿, “, !.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80599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620024" y="1299014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0124" y="1299014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921411" y="3681668"/>
            <a:ext cx="25398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620024" y="3681668"/>
            <a:ext cx="2539800" cy="2175252"/>
          </a:xfrm>
          <a:prstGeom prst="rect">
            <a:avLst/>
          </a:prstGeom>
          <a:solidFill>
            <a:schemeClr val="accent2">
              <a:alpha val="86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921411" y="3681668"/>
            <a:ext cx="25398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620024" y="3681668"/>
            <a:ext cx="2539800" cy="875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367741" y="1501265"/>
            <a:ext cx="498944" cy="498944"/>
          </a:xfrm>
          <a:prstGeom prst="ellipse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367741" y="3895123"/>
            <a:ext cx="498944" cy="498944"/>
          </a:xfrm>
          <a:prstGeom prst="ellipse">
            <a:avLst/>
          </a:prstGeom>
          <a:solidFill>
            <a:srgbClr val="0A32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675282" y="3895123"/>
            <a:ext cx="498944" cy="49894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21411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21411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666927" y="1510650"/>
            <a:ext cx="498944" cy="4989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165871" y="1954221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Identificadores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únicos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 de Internet: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pPr algn="ctr"/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Direcciones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 IP, MAC, </a:t>
            </a:r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dominios</a:t>
            </a:r>
            <a:endParaRPr lang="en-US" dirty="0" smtClean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6611" y="1982152"/>
            <a:ext cx="208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Registro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 de </a:t>
            </a:r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nombres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 de </a:t>
            </a:r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dominio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65871" y="4394067"/>
            <a:ext cx="208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Resolución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 de </a:t>
            </a:r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nombres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 de </a:t>
            </a:r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dominio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46611" y="4364806"/>
            <a:ext cx="2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SSR en ICANN: </a:t>
            </a:r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qué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hacemos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 y </a:t>
            </a:r>
            <a:r>
              <a:rPr lang="en-US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cómo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21411" y="1503505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20024" y="1492556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21411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20024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en-US" dirty="0" err="1" smtClean="0"/>
              <a:t>Temario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72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Registro</a:t>
            </a:r>
            <a:r>
              <a:rPr lang="en-US" dirty="0" smtClean="0"/>
              <a:t> de </a:t>
            </a:r>
            <a:r>
              <a:rPr lang="en-US" dirty="0" err="1" smtClean="0"/>
              <a:t>nombres</a:t>
            </a:r>
            <a:r>
              <a:rPr lang="en-US" dirty="0" smtClean="0"/>
              <a:t> de </a:t>
            </a:r>
            <a:r>
              <a:rPr lang="en-US" dirty="0" err="1" smtClean="0"/>
              <a:t>dominio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0" y="1096111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/>
              <a:t>Los dominios deben registrarse</a:t>
            </a:r>
            <a:r>
              <a:rPr lang="es-ES" sz="2400" dirty="0" smtClean="0"/>
              <a:t>:</a:t>
            </a:r>
            <a:endParaRPr lang="es-ES" sz="2400" dirty="0"/>
          </a:p>
          <a:p>
            <a:r>
              <a:rPr lang="es-ES" sz="2400" b="1" dirty="0"/>
              <a:t>Registro: </a:t>
            </a:r>
            <a:r>
              <a:rPr lang="es-ES" sz="2400" dirty="0"/>
              <a:t>(del Inglés </a:t>
            </a:r>
            <a:r>
              <a:rPr lang="es-ES" sz="2400" dirty="0" err="1"/>
              <a:t>Registry</a:t>
            </a:r>
            <a:r>
              <a:rPr lang="es-ES" sz="2400" dirty="0"/>
              <a:t>) Es la base de datos central donde se almacenan todos los nombres de dominio. A esta base de datos tienen acceso los registradores.</a:t>
            </a:r>
          </a:p>
          <a:p>
            <a:endParaRPr lang="es-ES" sz="2400" dirty="0"/>
          </a:p>
          <a:p>
            <a:r>
              <a:rPr lang="es-ES" sz="2400" b="1" dirty="0"/>
              <a:t>Registrador</a:t>
            </a:r>
            <a:r>
              <a:rPr lang="es-ES" sz="2400" dirty="0"/>
              <a:t>: Es la organización que tiene acceso al Registro y por tanto lleva a cabo el registro de nombres de dominio.  </a:t>
            </a:r>
            <a:r>
              <a:rPr lang="es-ES" sz="2400" dirty="0" smtClean="0"/>
              <a:t>Está acreditada ante ICANN.</a:t>
            </a:r>
          </a:p>
          <a:p>
            <a:endParaRPr lang="es-ES" sz="2400" dirty="0"/>
          </a:p>
          <a:p>
            <a:r>
              <a:rPr lang="es-ES" sz="2400" b="1" dirty="0"/>
              <a:t>Registrante: </a:t>
            </a:r>
            <a:r>
              <a:rPr lang="es-ES" sz="2400" dirty="0"/>
              <a:t>Es la persona o entidad que compra un nombre de dominio, es decir, el propietario de un nombre de dominio</a:t>
            </a:r>
            <a:r>
              <a:rPr lang="es-ES" sz="2400" dirty="0" smtClean="0"/>
              <a:t>.</a:t>
            </a:r>
          </a:p>
          <a:p>
            <a:endParaRPr lang="es-ES" sz="2400" dirty="0"/>
          </a:p>
          <a:p>
            <a:r>
              <a:rPr lang="es-ES" sz="2400" dirty="0" smtClean="0"/>
              <a:t>Detalles para registrar </a:t>
            </a:r>
            <a:r>
              <a:rPr lang="es-ES" sz="2400" dirty="0"/>
              <a:t>un dominio: </a:t>
            </a:r>
            <a:r>
              <a:rPr lang="es-ES" sz="2400" dirty="0">
                <a:hlinkClick r:id="rId3"/>
              </a:rPr>
              <a:t>http://</a:t>
            </a:r>
            <a:r>
              <a:rPr lang="es-ES" sz="2400" dirty="0" smtClean="0">
                <a:hlinkClick r:id="rId3"/>
              </a:rPr>
              <a:t>goo.gl/0YNWlQ</a:t>
            </a:r>
            <a:endParaRPr lang="es-ES" sz="2400" dirty="0" smtClean="0"/>
          </a:p>
          <a:p>
            <a:endParaRPr lang="es-ES" sz="2400" dirty="0" smtClean="0"/>
          </a:p>
          <a:p>
            <a:endParaRPr lang="es-ES" sz="2400" dirty="0"/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788317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Registradores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218941" y="862886"/>
            <a:ext cx="87061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/>
              <a:t>El sitio www.internic.net operado por ICANN ofrece información general acerca de los servicios de registro de nombres de dominio de Internet</a:t>
            </a:r>
            <a:r>
              <a:rPr lang="es-ES" sz="2400" dirty="0" smtClean="0"/>
              <a:t>. </a:t>
            </a:r>
            <a:endParaRPr lang="es-E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Allí está el Directorio </a:t>
            </a:r>
            <a:r>
              <a:rPr lang="es-ES" sz="2400" dirty="0"/>
              <a:t>de registradores acreditados. </a:t>
            </a:r>
            <a:endParaRPr lang="es-ES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Lista </a:t>
            </a:r>
            <a:r>
              <a:rPr lang="es-ES" sz="2400" dirty="0"/>
              <a:t>alfabética según el nombre de la empresa u </a:t>
            </a:r>
            <a:r>
              <a:rPr lang="es-ES" sz="2400" dirty="0" smtClean="0"/>
              <a:t>organización,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Lista por </a:t>
            </a:r>
            <a:r>
              <a:rPr lang="es-ES" sz="2400" dirty="0"/>
              <a:t>ubicación del </a:t>
            </a:r>
            <a:r>
              <a:rPr lang="es-ES" sz="2400" dirty="0" smtClean="0"/>
              <a:t>registrador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Lista </a:t>
            </a:r>
            <a:r>
              <a:rPr lang="es-ES" sz="2400" dirty="0"/>
              <a:t>por idiomas admitidos</a:t>
            </a:r>
            <a:r>
              <a:rPr lang="es-ES" sz="2400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 </a:t>
            </a:r>
            <a:r>
              <a:rPr lang="es-ES" sz="2400" dirty="0"/>
              <a:t>Además, </a:t>
            </a:r>
            <a:r>
              <a:rPr lang="es-ES" sz="2400" dirty="0" smtClean="0"/>
              <a:t>ICANN ofrece </a:t>
            </a:r>
            <a:r>
              <a:rPr lang="es-ES" sz="2400" dirty="0"/>
              <a:t>una tabla con todos los registradores, sus ubicaciones y los diversos TLD que admiten en http</a:t>
            </a:r>
            <a:r>
              <a:rPr lang="es-ES" sz="2400" dirty="0" smtClean="0"/>
              <a:t>://www.icann.org/en/registrars/accredited-list.html</a:t>
            </a:r>
            <a:r>
              <a:rPr lang="es-ES" sz="2400" dirty="0"/>
              <a:t>. </a:t>
            </a:r>
            <a:endParaRPr lang="es-E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También </a:t>
            </a:r>
            <a:r>
              <a:rPr lang="es-ES" sz="2400" dirty="0"/>
              <a:t>es posible registrar un nombre de </a:t>
            </a:r>
            <a:r>
              <a:rPr lang="es-ES" sz="2400" dirty="0" smtClean="0"/>
              <a:t>dominio por </a:t>
            </a:r>
            <a:r>
              <a:rPr lang="es-ES" sz="2400" dirty="0"/>
              <a:t>medio de un revendedor que tenga un arreglo comercial con un registrador. ICANN no </a:t>
            </a:r>
            <a:r>
              <a:rPr lang="es-ES" sz="2400" dirty="0" smtClean="0"/>
              <a:t>cuenta con </a:t>
            </a:r>
            <a:r>
              <a:rPr lang="es-ES" sz="2400" dirty="0"/>
              <a:t>una lista de revendedores de dominio, ya que no tiene ninguna relación contractual con ellos.</a:t>
            </a:r>
          </a:p>
        </p:txBody>
      </p:sp>
    </p:spTree>
    <p:extLst>
      <p:ext uri="{BB962C8B-B14F-4D97-AF65-F5344CB8AC3E}">
        <p14:creationId xmlns:p14="http://schemas.microsoft.com/office/powerpoint/2010/main" val="406524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Leyendo diario El País desde Argentina 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0" y="703177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C:\WINDOWS\system32&gt;tracert </a:t>
            </a:r>
            <a:r>
              <a:rPr lang="en-US" dirty="0" smtClean="0">
                <a:hlinkClick r:id="rId2"/>
              </a:rPr>
              <a:t>www.elpais.es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/>
              <a:t>Traza</a:t>
            </a:r>
            <a:r>
              <a:rPr lang="en-US" dirty="0"/>
              <a:t> a la </a:t>
            </a:r>
            <a:r>
              <a:rPr lang="en-US" dirty="0" err="1"/>
              <a:t>dirección</a:t>
            </a:r>
            <a:r>
              <a:rPr lang="en-US" dirty="0"/>
              <a:t> a1749.g.akamai.net [23.67.250.136]</a:t>
            </a:r>
          </a:p>
          <a:p>
            <a:endParaRPr lang="en-US" dirty="0"/>
          </a:p>
          <a:p>
            <a:r>
              <a:rPr lang="en-US" dirty="0"/>
              <a:t>  1     8 </a:t>
            </a:r>
            <a:r>
              <a:rPr lang="en-US" dirty="0" err="1"/>
              <a:t>ms</a:t>
            </a:r>
            <a:r>
              <a:rPr lang="en-US" dirty="0"/>
              <a:t>     8 </a:t>
            </a:r>
            <a:r>
              <a:rPr lang="en-US" dirty="0" err="1"/>
              <a:t>ms</a:t>
            </a:r>
            <a:r>
              <a:rPr lang="en-US" dirty="0"/>
              <a:t>    14 </a:t>
            </a:r>
            <a:r>
              <a:rPr lang="en-US" dirty="0" err="1"/>
              <a:t>ms</a:t>
            </a:r>
            <a:r>
              <a:rPr lang="en-US" dirty="0"/>
              <a:t>  10.20.128.1</a:t>
            </a:r>
          </a:p>
          <a:p>
            <a:r>
              <a:rPr lang="en-US" dirty="0"/>
              <a:t>  2    10 </a:t>
            </a:r>
            <a:r>
              <a:rPr lang="en-US" dirty="0" err="1"/>
              <a:t>ms</a:t>
            </a:r>
            <a:r>
              <a:rPr lang="en-US" dirty="0"/>
              <a:t>     9 </a:t>
            </a:r>
            <a:r>
              <a:rPr lang="en-US" dirty="0" err="1"/>
              <a:t>ms</a:t>
            </a:r>
            <a:r>
              <a:rPr lang="en-US" dirty="0"/>
              <a:t>     9 </a:t>
            </a:r>
            <a:r>
              <a:rPr lang="en-US" dirty="0" err="1"/>
              <a:t>ms</a:t>
            </a:r>
            <a:r>
              <a:rPr lang="en-US" dirty="0"/>
              <a:t>  cpe-181-47-254-33.telecentro-reversos.com.ar [</a:t>
            </a:r>
            <a:r>
              <a:rPr lang="en-US" dirty="0" smtClean="0"/>
              <a:t>181.47.254.33</a:t>
            </a:r>
            <a:r>
              <a:rPr lang="en-US" dirty="0"/>
              <a:t>]</a:t>
            </a:r>
          </a:p>
          <a:p>
            <a:r>
              <a:rPr lang="en-US" dirty="0"/>
              <a:t>  3    13 </a:t>
            </a:r>
            <a:r>
              <a:rPr lang="en-US" dirty="0" err="1"/>
              <a:t>ms</a:t>
            </a:r>
            <a:r>
              <a:rPr lang="en-US" dirty="0"/>
              <a:t>    12 </a:t>
            </a:r>
            <a:r>
              <a:rPr lang="en-US" dirty="0" err="1"/>
              <a:t>ms</a:t>
            </a:r>
            <a:r>
              <a:rPr lang="en-US" dirty="0"/>
              <a:t>    13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global-crossing-argentina-s-a.xe-0-1-0.ar3.eze1.gblx.net </a:t>
            </a:r>
            <a:r>
              <a:rPr lang="en-US" dirty="0"/>
              <a:t>[208.178.195.210]</a:t>
            </a:r>
          </a:p>
          <a:p>
            <a:r>
              <a:rPr lang="en-US" dirty="0"/>
              <a:t>  4     9 </a:t>
            </a:r>
            <a:r>
              <a:rPr lang="en-US" dirty="0" err="1"/>
              <a:t>ms</a:t>
            </a:r>
            <a:r>
              <a:rPr lang="en-US" dirty="0"/>
              <a:t>    12 </a:t>
            </a:r>
            <a:r>
              <a:rPr lang="en-US" dirty="0" err="1"/>
              <a:t>ms</a:t>
            </a:r>
            <a:r>
              <a:rPr lang="en-US" dirty="0"/>
              <a:t>    10 </a:t>
            </a:r>
            <a:r>
              <a:rPr lang="en-US" dirty="0" err="1"/>
              <a:t>ms</a:t>
            </a:r>
            <a:r>
              <a:rPr lang="en-US" dirty="0"/>
              <a:t>  xe-0-1-0.ar3.eze1.gblx.net [208.178.195.209]</a:t>
            </a:r>
          </a:p>
          <a:p>
            <a:r>
              <a:rPr lang="en-US" dirty="0"/>
              <a:t>  5   183 </a:t>
            </a:r>
            <a:r>
              <a:rPr lang="en-US" dirty="0" err="1"/>
              <a:t>ms</a:t>
            </a:r>
            <a:r>
              <a:rPr lang="en-US" dirty="0"/>
              <a:t>   193 </a:t>
            </a:r>
            <a:r>
              <a:rPr lang="en-US" dirty="0" err="1"/>
              <a:t>ms</a:t>
            </a:r>
            <a:r>
              <a:rPr lang="en-US" dirty="0"/>
              <a:t>   185 </a:t>
            </a:r>
            <a:r>
              <a:rPr lang="en-US" dirty="0" err="1"/>
              <a:t>ms</a:t>
            </a:r>
            <a:r>
              <a:rPr lang="en-US" dirty="0"/>
              <a:t>  e5-1-70G.ar6.LAX1.gblx.net [67.17.111.65]</a:t>
            </a:r>
          </a:p>
          <a:p>
            <a:r>
              <a:rPr lang="en-US" dirty="0"/>
              <a:t>  6   187 </a:t>
            </a:r>
            <a:r>
              <a:rPr lang="en-US" dirty="0" err="1"/>
              <a:t>ms</a:t>
            </a:r>
            <a:r>
              <a:rPr lang="en-US" dirty="0"/>
              <a:t>   187 </a:t>
            </a:r>
            <a:r>
              <a:rPr lang="en-US" dirty="0" err="1"/>
              <a:t>ms</a:t>
            </a:r>
            <a:r>
              <a:rPr lang="en-US" dirty="0"/>
              <a:t>   186 </a:t>
            </a:r>
            <a:r>
              <a:rPr lang="en-US" dirty="0" err="1"/>
              <a:t>ms</a:t>
            </a:r>
            <a:r>
              <a:rPr lang="en-US" dirty="0"/>
              <a:t>  ix-20-0.tcore2.LVW-Los-Angeles.as6453.net [</a:t>
            </a:r>
            <a:r>
              <a:rPr lang="en-US" dirty="0" smtClean="0"/>
              <a:t>209.58.53.9</a:t>
            </a:r>
            <a:r>
              <a:rPr lang="en-US" dirty="0"/>
              <a:t>]</a:t>
            </a:r>
          </a:p>
          <a:p>
            <a:r>
              <a:rPr lang="en-US" dirty="0"/>
              <a:t>  7   221 </a:t>
            </a:r>
            <a:r>
              <a:rPr lang="en-US" dirty="0" err="1"/>
              <a:t>ms</a:t>
            </a:r>
            <a:r>
              <a:rPr lang="en-US" dirty="0"/>
              <a:t>   218 </a:t>
            </a:r>
            <a:r>
              <a:rPr lang="en-US" dirty="0" err="1"/>
              <a:t>ms</a:t>
            </a:r>
            <a:r>
              <a:rPr lang="en-US" dirty="0"/>
              <a:t>     *     if-2-2.tcore1.LVW-Los-Angeles.as6453.net [</a:t>
            </a:r>
            <a:r>
              <a:rPr lang="en-US" dirty="0" smtClean="0"/>
              <a:t>66.110.59.1</a:t>
            </a:r>
            <a:r>
              <a:rPr lang="en-US" dirty="0"/>
              <a:t>]</a:t>
            </a:r>
          </a:p>
          <a:p>
            <a:r>
              <a:rPr lang="en-US" dirty="0"/>
              <a:t>  8     *      218 </a:t>
            </a:r>
            <a:r>
              <a:rPr lang="en-US" dirty="0" err="1"/>
              <a:t>ms</a:t>
            </a:r>
            <a:r>
              <a:rPr lang="en-US" dirty="0"/>
              <a:t>   218 </a:t>
            </a:r>
            <a:r>
              <a:rPr lang="en-US" dirty="0" err="1"/>
              <a:t>ms</a:t>
            </a:r>
            <a:r>
              <a:rPr lang="en-US" dirty="0"/>
              <a:t>  if-3-2.tcore1.PDI-Palo-Alto.as6453.net [</a:t>
            </a:r>
            <a:r>
              <a:rPr lang="en-US" dirty="0" smtClean="0"/>
              <a:t>66.198.127.25</a:t>
            </a:r>
            <a:r>
              <a:rPr lang="en-US" dirty="0"/>
              <a:t>]</a:t>
            </a:r>
          </a:p>
          <a:p>
            <a:r>
              <a:rPr lang="en-US" dirty="0"/>
              <a:t>  9   215 </a:t>
            </a:r>
            <a:r>
              <a:rPr lang="en-US" dirty="0" err="1"/>
              <a:t>ms</a:t>
            </a:r>
            <a:r>
              <a:rPr lang="en-US" dirty="0"/>
              <a:t>   213 </a:t>
            </a:r>
            <a:r>
              <a:rPr lang="en-US" dirty="0" err="1"/>
              <a:t>ms</a:t>
            </a:r>
            <a:r>
              <a:rPr lang="en-US" dirty="0"/>
              <a:t>   217 </a:t>
            </a:r>
            <a:r>
              <a:rPr lang="en-US" dirty="0" err="1"/>
              <a:t>ms</a:t>
            </a:r>
            <a:r>
              <a:rPr lang="en-US" dirty="0"/>
              <a:t>  if-1-2.tcore1.NYY-New-York.as6453.net [</a:t>
            </a:r>
            <a:r>
              <a:rPr lang="en-US" dirty="0" smtClean="0"/>
              <a:t>66.198.127.6</a:t>
            </a:r>
            <a:r>
              <a:rPr lang="en-US" dirty="0"/>
              <a:t>]</a:t>
            </a:r>
          </a:p>
          <a:p>
            <a:r>
              <a:rPr lang="en-US" dirty="0"/>
              <a:t> 10   224 </a:t>
            </a:r>
            <a:r>
              <a:rPr lang="en-US" dirty="0" err="1"/>
              <a:t>ms</a:t>
            </a:r>
            <a:r>
              <a:rPr lang="en-US" dirty="0"/>
              <a:t>   226 </a:t>
            </a:r>
            <a:r>
              <a:rPr lang="en-US" dirty="0" err="1"/>
              <a:t>ms</a:t>
            </a:r>
            <a:r>
              <a:rPr lang="en-US" dirty="0"/>
              <a:t>   224 </a:t>
            </a:r>
            <a:r>
              <a:rPr lang="en-US" dirty="0" err="1"/>
              <a:t>ms</a:t>
            </a:r>
            <a:r>
              <a:rPr lang="en-US" dirty="0"/>
              <a:t>  if-5-5.tcore1.NTO-New-York.as6453.net [</a:t>
            </a:r>
            <a:r>
              <a:rPr lang="en-US" dirty="0" smtClean="0"/>
              <a:t>216.6.90.6</a:t>
            </a:r>
            <a:r>
              <a:rPr lang="en-US" dirty="0"/>
              <a:t>]</a:t>
            </a:r>
          </a:p>
          <a:p>
            <a:r>
              <a:rPr lang="en-US" dirty="0"/>
              <a:t> 11   232 </a:t>
            </a:r>
            <a:r>
              <a:rPr lang="en-US" dirty="0" err="1"/>
              <a:t>ms</a:t>
            </a:r>
            <a:r>
              <a:rPr lang="en-US" dirty="0"/>
              <a:t>   225 </a:t>
            </a:r>
            <a:r>
              <a:rPr lang="en-US" dirty="0" err="1"/>
              <a:t>ms</a:t>
            </a:r>
            <a:r>
              <a:rPr lang="en-US" dirty="0"/>
              <a:t>   227 </a:t>
            </a:r>
            <a:r>
              <a:rPr lang="en-US" dirty="0" err="1"/>
              <a:t>ms</a:t>
            </a:r>
            <a:r>
              <a:rPr lang="en-US" dirty="0"/>
              <a:t>  63.243.128.10</a:t>
            </a:r>
          </a:p>
          <a:p>
            <a:r>
              <a:rPr lang="en-US" dirty="0"/>
              <a:t> 12   223 </a:t>
            </a:r>
            <a:r>
              <a:rPr lang="en-US" dirty="0" err="1"/>
              <a:t>ms</a:t>
            </a:r>
            <a:r>
              <a:rPr lang="en-US" dirty="0"/>
              <a:t>   217 </a:t>
            </a:r>
            <a:r>
              <a:rPr lang="en-US" dirty="0" err="1"/>
              <a:t>ms</a:t>
            </a:r>
            <a:r>
              <a:rPr lang="en-US" dirty="0"/>
              <a:t>   221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a23-67-250-136.deploy.static.akamaitechnologies.com 23.67.250.136] </a:t>
            </a:r>
            <a:endParaRPr lang="en-US" dirty="0"/>
          </a:p>
          <a:p>
            <a:r>
              <a:rPr lang="en-US" dirty="0" err="1"/>
              <a:t>Traza</a:t>
            </a:r>
            <a:r>
              <a:rPr lang="en-US" dirty="0"/>
              <a:t> </a:t>
            </a:r>
            <a:r>
              <a:rPr lang="en-US" dirty="0" err="1"/>
              <a:t>completa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6470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Leyendo el diario Le Fígaro desde Argentina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0" y="824212"/>
            <a:ext cx="91890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C:\WINDOWS\system32&gt;tracert www.lefigaro.fr</a:t>
            </a:r>
          </a:p>
          <a:p>
            <a:r>
              <a:rPr lang="en-US" dirty="0" err="1"/>
              <a:t>Traza</a:t>
            </a:r>
            <a:r>
              <a:rPr lang="en-US" dirty="0"/>
              <a:t> a la </a:t>
            </a:r>
            <a:r>
              <a:rPr lang="en-US" dirty="0" err="1"/>
              <a:t>dirección</a:t>
            </a:r>
            <a:r>
              <a:rPr lang="en-US" dirty="0"/>
              <a:t> alteon-figaro.sdv.fr [212.95.67.222]</a:t>
            </a:r>
          </a:p>
          <a:p>
            <a:endParaRPr lang="en-US" dirty="0"/>
          </a:p>
          <a:p>
            <a:r>
              <a:rPr lang="en-US" dirty="0"/>
              <a:t>  1     8 </a:t>
            </a:r>
            <a:r>
              <a:rPr lang="en-US" dirty="0" err="1"/>
              <a:t>ms</a:t>
            </a:r>
            <a:r>
              <a:rPr lang="en-US" dirty="0"/>
              <a:t>    12 </a:t>
            </a:r>
            <a:r>
              <a:rPr lang="en-US" dirty="0" err="1"/>
              <a:t>ms</a:t>
            </a:r>
            <a:r>
              <a:rPr lang="en-US" dirty="0"/>
              <a:t>    10 </a:t>
            </a:r>
            <a:r>
              <a:rPr lang="en-US" dirty="0" err="1"/>
              <a:t>ms</a:t>
            </a:r>
            <a:r>
              <a:rPr lang="en-US" dirty="0"/>
              <a:t>  10.20.128.1</a:t>
            </a:r>
          </a:p>
          <a:p>
            <a:r>
              <a:rPr lang="en-US" dirty="0"/>
              <a:t>  2    13 </a:t>
            </a:r>
            <a:r>
              <a:rPr lang="en-US" dirty="0" err="1"/>
              <a:t>ms</a:t>
            </a:r>
            <a:r>
              <a:rPr lang="en-US" dirty="0"/>
              <a:t>    10 </a:t>
            </a:r>
            <a:r>
              <a:rPr lang="en-US" dirty="0" err="1"/>
              <a:t>ms</a:t>
            </a:r>
            <a:r>
              <a:rPr lang="en-US" dirty="0"/>
              <a:t>     8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cpe-181-47-254-33.telecentro-reversos.1.47.254.33</a:t>
            </a:r>
            <a:r>
              <a:rPr lang="en-US" dirty="0"/>
              <a:t>]</a:t>
            </a:r>
          </a:p>
          <a:p>
            <a:r>
              <a:rPr lang="en-US" dirty="0"/>
              <a:t>3    13 </a:t>
            </a:r>
            <a:r>
              <a:rPr lang="en-US" dirty="0" err="1"/>
              <a:t>ms</a:t>
            </a:r>
            <a:r>
              <a:rPr lang="en-US" dirty="0"/>
              <a:t>    18 </a:t>
            </a:r>
            <a:r>
              <a:rPr lang="en-US" dirty="0" err="1"/>
              <a:t>ms</a:t>
            </a:r>
            <a:r>
              <a:rPr lang="en-US" dirty="0"/>
              <a:t>    12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global-crossing-argentina-s-a.xe-0-1-0gblx.net </a:t>
            </a:r>
            <a:r>
              <a:rPr lang="en-US" dirty="0"/>
              <a:t>[208.178.195.210]</a:t>
            </a:r>
          </a:p>
          <a:p>
            <a:r>
              <a:rPr lang="en-US" dirty="0"/>
              <a:t>  4    11 </a:t>
            </a:r>
            <a:r>
              <a:rPr lang="en-US" dirty="0" err="1"/>
              <a:t>ms</a:t>
            </a:r>
            <a:r>
              <a:rPr lang="en-US" dirty="0"/>
              <a:t>    10 </a:t>
            </a:r>
            <a:r>
              <a:rPr lang="en-US" dirty="0" err="1"/>
              <a:t>ms</a:t>
            </a:r>
            <a:r>
              <a:rPr lang="en-US" dirty="0"/>
              <a:t>     9 </a:t>
            </a:r>
            <a:r>
              <a:rPr lang="en-US" dirty="0" err="1"/>
              <a:t>ms</a:t>
            </a:r>
            <a:r>
              <a:rPr lang="en-US" dirty="0"/>
              <a:t>  xe-0-1-0.ar3.eze1.gblx.net [208.178.19</a:t>
            </a:r>
          </a:p>
          <a:p>
            <a:r>
              <a:rPr lang="en-US" dirty="0"/>
              <a:t>  5   139 </a:t>
            </a:r>
            <a:r>
              <a:rPr lang="en-US" dirty="0" err="1"/>
              <a:t>ms</a:t>
            </a:r>
            <a:r>
              <a:rPr lang="en-US" dirty="0"/>
              <a:t>   145 </a:t>
            </a:r>
            <a:r>
              <a:rPr lang="en-US" dirty="0" err="1"/>
              <a:t>ms</a:t>
            </a:r>
            <a:r>
              <a:rPr lang="en-US" dirty="0"/>
              <a:t>   146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te0-7-0-16.ccr21.mia03.atlas.cogentco.4.13.61</a:t>
            </a:r>
            <a:r>
              <a:rPr lang="en-US" dirty="0"/>
              <a:t>]</a:t>
            </a:r>
          </a:p>
          <a:p>
            <a:r>
              <a:rPr lang="en-US" dirty="0"/>
              <a:t>  6   140 </a:t>
            </a:r>
            <a:r>
              <a:rPr lang="en-US" dirty="0" err="1"/>
              <a:t>ms</a:t>
            </a:r>
            <a:r>
              <a:rPr lang="en-US" dirty="0"/>
              <a:t>   140 </a:t>
            </a:r>
            <a:r>
              <a:rPr lang="en-US" dirty="0" err="1"/>
              <a:t>ms</a:t>
            </a:r>
            <a:r>
              <a:rPr lang="en-US" dirty="0"/>
              <a:t>   145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be2054.ccr21.mia01.atlas.cogentco.com.41]  </a:t>
            </a:r>
            <a:r>
              <a:rPr lang="en-US" dirty="0"/>
              <a:t>7   148 </a:t>
            </a:r>
            <a:r>
              <a:rPr lang="en-US" dirty="0" err="1"/>
              <a:t>ms</a:t>
            </a:r>
            <a:r>
              <a:rPr lang="en-US" dirty="0"/>
              <a:t>   156 </a:t>
            </a:r>
            <a:r>
              <a:rPr lang="en-US" dirty="0" err="1"/>
              <a:t>ms</a:t>
            </a:r>
            <a:r>
              <a:rPr lang="en-US" dirty="0"/>
              <a:t>   151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be2122.ccr41.atl01.atlas.cogentco.com.193</a:t>
            </a:r>
            <a:r>
              <a:rPr lang="en-US" dirty="0"/>
              <a:t>]</a:t>
            </a:r>
          </a:p>
          <a:p>
            <a:r>
              <a:rPr lang="en-US" dirty="0"/>
              <a:t>  8   158 </a:t>
            </a:r>
            <a:r>
              <a:rPr lang="en-US" dirty="0" err="1"/>
              <a:t>ms</a:t>
            </a:r>
            <a:r>
              <a:rPr lang="en-US" dirty="0"/>
              <a:t>   157 </a:t>
            </a:r>
            <a:r>
              <a:rPr lang="en-US" dirty="0" err="1"/>
              <a:t>ms</a:t>
            </a:r>
            <a:r>
              <a:rPr lang="en-US" dirty="0"/>
              <a:t>   159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be2170.mpd21.dca01.atlas.cogentco.com.106</a:t>
            </a:r>
            <a:r>
              <a:rPr lang="en-US" dirty="0"/>
              <a:t>]</a:t>
            </a:r>
          </a:p>
          <a:p>
            <a:r>
              <a:rPr lang="en-US" dirty="0"/>
              <a:t>  9   158 </a:t>
            </a:r>
            <a:r>
              <a:rPr lang="en-US" dirty="0" err="1"/>
              <a:t>ms</a:t>
            </a:r>
            <a:r>
              <a:rPr lang="en-US" dirty="0"/>
              <a:t>   159 </a:t>
            </a:r>
            <a:r>
              <a:rPr lang="en-US" dirty="0" err="1"/>
              <a:t>ms</a:t>
            </a:r>
            <a:r>
              <a:rPr lang="en-US" dirty="0"/>
              <a:t>   178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be2113.ccr41.iad02.atlas.cogentco.com169</a:t>
            </a:r>
            <a:r>
              <a:rPr lang="en-US" dirty="0"/>
              <a:t>]</a:t>
            </a:r>
          </a:p>
          <a:p>
            <a:r>
              <a:rPr lang="en-US" dirty="0"/>
              <a:t> 10   236 </a:t>
            </a:r>
            <a:r>
              <a:rPr lang="en-US" dirty="0" err="1"/>
              <a:t>ms</a:t>
            </a:r>
            <a:r>
              <a:rPr lang="en-US" dirty="0"/>
              <a:t>   233 </a:t>
            </a:r>
            <a:r>
              <a:rPr lang="en-US" dirty="0" err="1"/>
              <a:t>ms</a:t>
            </a:r>
            <a:r>
              <a:rPr lang="en-US" dirty="0"/>
              <a:t>   234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be2231.ccr41.par01.atlas.cogentco.com.106</a:t>
            </a:r>
            <a:r>
              <a:rPr lang="en-US" dirty="0"/>
              <a:t>]</a:t>
            </a:r>
          </a:p>
          <a:p>
            <a:r>
              <a:rPr lang="en-US" dirty="0"/>
              <a:t>11   242 </a:t>
            </a:r>
            <a:r>
              <a:rPr lang="en-US" dirty="0" err="1"/>
              <a:t>ms</a:t>
            </a:r>
            <a:r>
              <a:rPr lang="en-US" dirty="0"/>
              <a:t>   241 </a:t>
            </a:r>
            <a:r>
              <a:rPr lang="en-US" dirty="0" err="1"/>
              <a:t>ms</a:t>
            </a:r>
            <a:r>
              <a:rPr lang="en-US" dirty="0"/>
              <a:t>   239 </a:t>
            </a:r>
            <a:r>
              <a:rPr lang="en-US" dirty="0" err="1"/>
              <a:t>ms</a:t>
            </a:r>
            <a:r>
              <a:rPr lang="en-US" dirty="0"/>
              <a:t>  </a:t>
            </a:r>
            <a:r>
              <a:rPr lang="en-US" dirty="0" smtClean="0"/>
              <a:t>be2246.rcr21.sxb01.atlas.cogentco.com0.33</a:t>
            </a:r>
            <a:r>
              <a:rPr lang="en-US" dirty="0"/>
              <a:t>]</a:t>
            </a:r>
          </a:p>
          <a:p>
            <a:r>
              <a:rPr lang="en-US" dirty="0"/>
              <a:t>12   240 </a:t>
            </a:r>
            <a:r>
              <a:rPr lang="en-US" dirty="0" err="1"/>
              <a:t>ms</a:t>
            </a:r>
            <a:r>
              <a:rPr lang="en-US" dirty="0"/>
              <a:t>   243 </a:t>
            </a:r>
            <a:r>
              <a:rPr lang="en-US" dirty="0" err="1"/>
              <a:t>ms</a:t>
            </a:r>
            <a:r>
              <a:rPr lang="en-US" dirty="0"/>
              <a:t>   242 </a:t>
            </a:r>
            <a:r>
              <a:rPr lang="en-US" dirty="0" err="1"/>
              <a:t>ms</a:t>
            </a:r>
            <a:r>
              <a:rPr lang="en-US" dirty="0"/>
              <a:t>  sdv-plurimedia.demarc.cogentco.com [</a:t>
            </a:r>
            <a:r>
              <a:rPr lang="en-US" dirty="0" smtClean="0"/>
              <a:t>14]</a:t>
            </a:r>
            <a:endParaRPr lang="en-US" dirty="0"/>
          </a:p>
          <a:p>
            <a:r>
              <a:rPr lang="en-US" dirty="0"/>
              <a:t> 13   247 </a:t>
            </a:r>
            <a:r>
              <a:rPr lang="en-US" dirty="0" err="1"/>
              <a:t>ms</a:t>
            </a:r>
            <a:r>
              <a:rPr lang="en-US" dirty="0"/>
              <a:t>   246 </a:t>
            </a:r>
            <a:r>
              <a:rPr lang="en-US" dirty="0" err="1"/>
              <a:t>ms</a:t>
            </a:r>
            <a:r>
              <a:rPr lang="en-US" dirty="0"/>
              <a:t>   243 </a:t>
            </a:r>
            <a:r>
              <a:rPr lang="en-US" dirty="0" err="1"/>
              <a:t>ms</a:t>
            </a:r>
            <a:r>
              <a:rPr lang="en-US" dirty="0"/>
              <a:t>  trix4.sdv.fr [212.95.69.240]</a:t>
            </a:r>
          </a:p>
          <a:p>
            <a:r>
              <a:rPr lang="en-US" dirty="0"/>
              <a:t> 14   245 </a:t>
            </a:r>
            <a:r>
              <a:rPr lang="en-US" dirty="0" err="1"/>
              <a:t>ms</a:t>
            </a:r>
            <a:r>
              <a:rPr lang="en-US" dirty="0"/>
              <a:t>   251 </a:t>
            </a:r>
            <a:r>
              <a:rPr lang="en-US" dirty="0" err="1"/>
              <a:t>ms</a:t>
            </a:r>
            <a:r>
              <a:rPr lang="en-US" dirty="0"/>
              <a:t>   247 </a:t>
            </a:r>
            <a:r>
              <a:rPr lang="en-US" dirty="0" err="1"/>
              <a:t>ms</a:t>
            </a:r>
            <a:r>
              <a:rPr lang="en-US" dirty="0"/>
              <a:t>  alteon-figaro.sdv.fr [212.95.67.222]</a:t>
            </a:r>
          </a:p>
        </p:txBody>
      </p:sp>
    </p:spTree>
    <p:extLst>
      <p:ext uri="{BB962C8B-B14F-4D97-AF65-F5344CB8AC3E}">
        <p14:creationId xmlns:p14="http://schemas.microsoft.com/office/powerpoint/2010/main" val="33836203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112975"/>
            <a:ext cx="7808963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4. </a:t>
            </a:r>
            <a:r>
              <a:rPr lang="en-US" b="1" dirty="0" err="1" smtClean="0">
                <a:latin typeface="Source Sans Pro"/>
                <a:cs typeface="Source Sans Pro"/>
              </a:rPr>
              <a:t>Equipo</a:t>
            </a:r>
            <a:r>
              <a:rPr lang="en-US" b="1" dirty="0" smtClean="0">
                <a:latin typeface="Source Sans Pro"/>
                <a:cs typeface="Source Sans Pro"/>
              </a:rPr>
              <a:t> de </a:t>
            </a:r>
            <a:r>
              <a:rPr lang="en-US" b="1" dirty="0" err="1" smtClean="0">
                <a:latin typeface="Source Sans Pro"/>
                <a:cs typeface="Source Sans Pro"/>
              </a:rPr>
              <a:t>Seguridad</a:t>
            </a:r>
            <a:r>
              <a:rPr lang="en-US" b="1" dirty="0" smtClean="0">
                <a:latin typeface="Source Sans Pro"/>
                <a:cs typeface="Source Sans Pro"/>
              </a:rPr>
              <a:t>, </a:t>
            </a:r>
            <a:r>
              <a:rPr lang="en-US" b="1" dirty="0" err="1" smtClean="0">
                <a:latin typeface="Source Sans Pro"/>
                <a:cs typeface="Source Sans Pro"/>
              </a:rPr>
              <a:t>Estabilidad</a:t>
            </a:r>
            <a:r>
              <a:rPr lang="en-US" b="1" dirty="0" smtClean="0">
                <a:latin typeface="Source Sans Pro"/>
                <a:cs typeface="Source Sans Pro"/>
              </a:rPr>
              <a:t> y </a:t>
            </a:r>
            <a:r>
              <a:rPr lang="en-US" b="1" dirty="0" err="1" smtClean="0">
                <a:latin typeface="Source Sans Pro"/>
                <a:cs typeface="Source Sans Pro"/>
              </a:rPr>
              <a:t>Resiliencia</a:t>
            </a:r>
            <a:r>
              <a:rPr lang="en-US" b="1" dirty="0" smtClean="0">
                <a:latin typeface="Source Sans Pro"/>
                <a:cs typeface="Source Sans Pro"/>
              </a:rPr>
              <a:t> de ICANN</a:t>
            </a:r>
          </a:p>
          <a:p>
            <a:endParaRPr lang="en-US" b="1" dirty="0">
              <a:latin typeface="Source Sans Pro"/>
              <a:cs typeface="Source Sans Pro"/>
            </a:endParaRPr>
          </a:p>
          <a:p>
            <a:r>
              <a:rPr lang="en-US" b="1" dirty="0" err="1" smtClean="0">
                <a:latin typeface="Source Sans Pro"/>
                <a:cs typeface="Source Sans Pro"/>
              </a:rPr>
              <a:t>Qué</a:t>
            </a:r>
            <a:r>
              <a:rPr lang="en-US" b="1" dirty="0" smtClean="0">
                <a:latin typeface="Source Sans Pro"/>
                <a:cs typeface="Source Sans Pro"/>
              </a:rPr>
              <a:t> </a:t>
            </a:r>
            <a:r>
              <a:rPr lang="en-US" b="1" dirty="0" err="1" smtClean="0">
                <a:latin typeface="Source Sans Pro"/>
                <a:cs typeface="Source Sans Pro"/>
              </a:rPr>
              <a:t>hacemos</a:t>
            </a:r>
            <a:r>
              <a:rPr lang="en-US" b="1" dirty="0" smtClean="0">
                <a:latin typeface="Source Sans Pro"/>
                <a:cs typeface="Source Sans Pro"/>
              </a:rPr>
              <a:t> y </a:t>
            </a:r>
            <a:r>
              <a:rPr lang="en-US" b="1" dirty="0" err="1" smtClean="0">
                <a:latin typeface="Source Sans Pro"/>
                <a:cs typeface="Source Sans Pro"/>
              </a:rPr>
              <a:t>cómo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003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SSR Team: </a:t>
            </a:r>
            <a:r>
              <a:rPr lang="en-US" dirty="0" err="1"/>
              <a:t>q</a:t>
            </a:r>
            <a:r>
              <a:rPr lang="en-US" dirty="0" err="1" smtClean="0"/>
              <a:t>ué</a:t>
            </a:r>
            <a:r>
              <a:rPr lang="en-US" dirty="0" smtClean="0"/>
              <a:t> </a:t>
            </a:r>
            <a:r>
              <a:rPr lang="en-US" dirty="0" err="1" smtClean="0"/>
              <a:t>hacemos</a:t>
            </a:r>
            <a:r>
              <a:rPr lang="en-US" dirty="0" smtClean="0"/>
              <a:t> y </a:t>
            </a:r>
            <a:r>
              <a:rPr lang="en-US" dirty="0" err="1" smtClean="0"/>
              <a:t>cómo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674242" y="1473094"/>
            <a:ext cx="5327650" cy="723503"/>
            <a:chOff x="3238331" y="1118058"/>
            <a:chExt cx="5327650" cy="723503"/>
          </a:xfrm>
        </p:grpSpPr>
        <p:sp>
          <p:nvSpPr>
            <p:cNvPr id="33" name="TextBox 32"/>
            <p:cNvSpPr txBox="1"/>
            <p:nvPr/>
          </p:nvSpPr>
          <p:spPr>
            <a:xfrm>
              <a:off x="3238331" y="1118058"/>
              <a:ext cx="1764732" cy="430887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Analytics</a:t>
              </a:r>
              <a:endParaRPr lang="en-AU" sz="2400" b="1" dirty="0">
                <a:solidFill>
                  <a:srgbClr val="1A87C9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34" name="TextBox 33"/>
            <p:cNvSpPr txBox="1">
              <a:spLocks noChangeArrowheads="1"/>
            </p:cNvSpPr>
            <p:nvPr/>
          </p:nvSpPr>
          <p:spPr bwMode="auto">
            <a:xfrm>
              <a:off x="3244681" y="1441451"/>
              <a:ext cx="53213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Investigación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y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análisis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: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amenazas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contra el DNS</a:t>
              </a:r>
              <a:endParaRPr lang="id-ID" sz="2000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50" name="Chevron 49"/>
          <p:cNvSpPr/>
          <p:nvPr/>
        </p:nvSpPr>
        <p:spPr>
          <a:xfrm>
            <a:off x="1139430" y="1567549"/>
            <a:ext cx="1268168" cy="661499"/>
          </a:xfrm>
          <a:prstGeom prst="chevron">
            <a:avLst>
              <a:gd name="adj" fmla="val 2702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1139430" y="2921365"/>
            <a:ext cx="1268168" cy="661499"/>
          </a:xfrm>
          <a:prstGeom prst="chevron">
            <a:avLst>
              <a:gd name="adj" fmla="val 2702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1139430" y="4469232"/>
            <a:ext cx="1268168" cy="661499"/>
          </a:xfrm>
          <a:prstGeom prst="chevron">
            <a:avLst>
              <a:gd name="adj" fmla="val 270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2674242" y="2586812"/>
            <a:ext cx="5327650" cy="1339057"/>
            <a:chOff x="3238331" y="1118057"/>
            <a:chExt cx="5327650" cy="1339057"/>
          </a:xfrm>
        </p:grpSpPr>
        <p:sp>
          <p:nvSpPr>
            <p:cNvPr id="55" name="TextBox 54"/>
            <p:cNvSpPr txBox="1"/>
            <p:nvPr/>
          </p:nvSpPr>
          <p:spPr>
            <a:xfrm>
              <a:off x="3238331" y="1118057"/>
              <a:ext cx="3129232" cy="430887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Capability building</a:t>
              </a:r>
              <a:endParaRPr lang="en-AU" sz="2400" b="1" dirty="0">
                <a:solidFill>
                  <a:schemeClr val="accent3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6" name="TextBox 55"/>
            <p:cNvSpPr txBox="1">
              <a:spLocks noChangeArrowheads="1"/>
            </p:cNvSpPr>
            <p:nvPr/>
          </p:nvSpPr>
          <p:spPr bwMode="auto">
            <a:xfrm>
              <a:off x="3244681" y="1441451"/>
              <a:ext cx="532130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Entrenamiento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a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agencias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de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policía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,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operadores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de ccTLDs,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operadores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o a cargo de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infraestructura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de Internet</a:t>
              </a:r>
              <a:endParaRPr lang="id-ID" sz="2000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674241" y="4131842"/>
            <a:ext cx="5327651" cy="1364590"/>
            <a:chOff x="3238330" y="1092524"/>
            <a:chExt cx="5327651" cy="1364590"/>
          </a:xfrm>
        </p:grpSpPr>
        <p:sp>
          <p:nvSpPr>
            <p:cNvPr id="58" name="TextBox 57"/>
            <p:cNvSpPr txBox="1"/>
            <p:nvPr/>
          </p:nvSpPr>
          <p:spPr>
            <a:xfrm>
              <a:off x="3238330" y="1092524"/>
              <a:ext cx="3975941" cy="430887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Trust-based collaboration</a:t>
              </a:r>
              <a:endParaRPr lang="en-AU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9" name="TextBox 58"/>
            <p:cNvSpPr txBox="1">
              <a:spLocks noChangeArrowheads="1"/>
            </p:cNvSpPr>
            <p:nvPr/>
          </p:nvSpPr>
          <p:spPr bwMode="auto">
            <a:xfrm>
              <a:off x="3244681" y="1441451"/>
              <a:ext cx="532130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Participación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en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grupos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sector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privado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+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agencias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de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policía</a:t>
              </a:r>
              <a:r>
                <a:rPr lang="en-US" sz="2000" dirty="0">
                  <a:solidFill>
                    <a:srgbClr val="0A304B"/>
                  </a:solidFill>
                  <a:latin typeface="Source Sans Pro"/>
                  <a:cs typeface="Source Sans Pro"/>
                </a:rPr>
                <a:t>: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visibilidad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de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inteligencia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 </a:t>
              </a:r>
              <a:r>
                <a:rPr lang="en-US" sz="2000" i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actionable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. 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Mitigación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, </a:t>
              </a:r>
              <a:r>
                <a:rPr lang="en-US" sz="2000" dirty="0" err="1">
                  <a:solidFill>
                    <a:srgbClr val="0A304B"/>
                  </a:solidFill>
                  <a:latin typeface="Source Sans Pro"/>
                  <a:cs typeface="Source Sans Pro"/>
                </a:rPr>
                <a:t>f</a:t>
              </a:r>
              <a:r>
                <a:rPr lang="en-US" sz="2000" dirty="0" err="1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acilitación</a:t>
              </a:r>
              <a:r>
                <a:rPr lang="en-US" sz="2000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.</a:t>
              </a:r>
              <a:endParaRPr lang="id-ID" sz="2000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35031" y="5733377"/>
            <a:ext cx="793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ource Sans Pro"/>
                <a:cs typeface="Source Sans Pro"/>
                <a:hlinkClick r:id="rId3"/>
              </a:rPr>
              <a:t>https://www.icann.org/resources/pages/is-ssr-2014-11-24-</a:t>
            </a:r>
            <a:r>
              <a:rPr lang="en-US" sz="2400" dirty="0" smtClean="0">
                <a:latin typeface="Source Sans Pro"/>
                <a:cs typeface="Source Sans Pro"/>
                <a:hlinkClick r:id="rId3"/>
              </a:rPr>
              <a:t>en</a:t>
            </a:r>
            <a:r>
              <a:rPr lang="en-US" sz="2400" dirty="0" smtClean="0">
                <a:latin typeface="Source Sans Pro"/>
                <a:cs typeface="Source Sans Pro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83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38598" y="736024"/>
            <a:ext cx="6405402" cy="2249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2968430" y="1603503"/>
            <a:ext cx="4808999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Source Sans Pro"/>
                <a:cs typeface="Source Sans Pro"/>
              </a:rPr>
              <a:t>Reach 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us at: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Email: 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engagement@icann.org</a:t>
            </a:r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Website: 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icann.org</a:t>
            </a:r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8" name="Text Placeholder 33"/>
          <p:cNvSpPr txBox="1">
            <a:spLocks/>
          </p:cNvSpPr>
          <p:nvPr/>
        </p:nvSpPr>
        <p:spPr bwMode="auto">
          <a:xfrm>
            <a:off x="2968430" y="1099944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8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Thank You and Questions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" y="736024"/>
            <a:ext cx="2693114" cy="22492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2" name="Text Placeholder 32"/>
          <p:cNvSpPr txBox="1">
            <a:spLocks/>
          </p:cNvSpPr>
          <p:nvPr/>
        </p:nvSpPr>
        <p:spPr>
          <a:xfrm>
            <a:off x="5396046" y="3343899"/>
            <a:ext cx="21188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gplus.to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3" name="Text Placeholder 32"/>
          <p:cNvSpPr txBox="1">
            <a:spLocks/>
          </p:cNvSpPr>
          <p:nvPr/>
        </p:nvSpPr>
        <p:spPr>
          <a:xfrm>
            <a:off x="5364494" y="4119353"/>
            <a:ext cx="267323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weibo.com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5364494" y="4884341"/>
            <a:ext cx="29493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flickr.com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/photos/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5" name="Text Placeholder 32"/>
          <p:cNvSpPr txBox="1">
            <a:spLocks/>
          </p:cNvSpPr>
          <p:nvPr/>
        </p:nvSpPr>
        <p:spPr>
          <a:xfrm>
            <a:off x="5364494" y="5554438"/>
            <a:ext cx="3700626" cy="425654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slideshare.net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icannpresentations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105839" y="3351787"/>
            <a:ext cx="234222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twitter.com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1105838" y="4119353"/>
            <a:ext cx="3262961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facebook.com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4" name="Text Placeholder 32"/>
          <p:cNvSpPr txBox="1">
            <a:spLocks/>
          </p:cNvSpPr>
          <p:nvPr/>
        </p:nvSpPr>
        <p:spPr>
          <a:xfrm>
            <a:off x="1105838" y="4884341"/>
            <a:ext cx="316924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linkedin.com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/company/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1105839" y="5597403"/>
            <a:ext cx="314541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youtube.com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/user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icannnews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Engage with ICANN</a:t>
            </a:r>
            <a:endParaRPr lang="en-US" dirty="0"/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921876"/>
            <a:ext cx="2366915" cy="1837061"/>
          </a:xfrm>
          <a:prstGeom prst="rect">
            <a:avLst/>
          </a:prstGeom>
        </p:spPr>
      </p:pic>
      <p:pic>
        <p:nvPicPr>
          <p:cNvPr id="41" name="Picture 40" descr="1420947842_social_style_3_flikr-128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4775809"/>
            <a:ext cx="537406" cy="537406"/>
          </a:xfrm>
          <a:prstGeom prst="rect">
            <a:avLst/>
          </a:prstGeom>
        </p:spPr>
      </p:pic>
      <p:pic>
        <p:nvPicPr>
          <p:cNvPr id="42" name="Picture 41" descr="1420948141_social_style_3_facebook-128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44" y="4008507"/>
            <a:ext cx="545448" cy="545448"/>
          </a:xfrm>
          <a:prstGeom prst="rect">
            <a:avLst/>
          </a:prstGeom>
        </p:spPr>
      </p:pic>
      <p:pic>
        <p:nvPicPr>
          <p:cNvPr id="43" name="Picture 42" descr="1420948149_social_style_3_youtube-128.png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95" y="5526794"/>
            <a:ext cx="528999" cy="528999"/>
          </a:xfrm>
          <a:prstGeom prst="rect">
            <a:avLst/>
          </a:prstGeom>
        </p:spPr>
      </p:pic>
      <p:pic>
        <p:nvPicPr>
          <p:cNvPr id="45" name="Picture 44" descr="1420948164_social_style_3_in-128.png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49" y="4783089"/>
            <a:ext cx="522847" cy="522847"/>
          </a:xfrm>
          <a:prstGeom prst="rect">
            <a:avLst/>
          </a:prstGeom>
        </p:spPr>
      </p:pic>
      <p:pic>
        <p:nvPicPr>
          <p:cNvPr id="46" name="Picture 45" descr="1420948433_social_style_3_twiter-128.png">
            <a:hlinkClick r:id="rId12" action="ppaction://hlinkfile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14" y="3242143"/>
            <a:ext cx="568165" cy="568165"/>
          </a:xfrm>
          <a:prstGeom prst="rect">
            <a:avLst/>
          </a:prstGeom>
        </p:spPr>
      </p:pic>
      <p:pic>
        <p:nvPicPr>
          <p:cNvPr id="47" name="Picture 46" descr="1420948423_social_style_3_googleplus-128.png">
            <a:hlinkClick r:id="rId14" action="ppaction://hlinkfile"/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3257522"/>
            <a:ext cx="537406" cy="537406"/>
          </a:xfrm>
          <a:prstGeom prst="rect">
            <a:avLst/>
          </a:prstGeom>
        </p:spPr>
      </p:pic>
      <p:pic>
        <p:nvPicPr>
          <p:cNvPr id="48" name="Picture 47" descr="1420948525_cssi_sina_weibo-128.png">
            <a:hlinkClick r:id="rId16" action="ppaction://hlinkfile"/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434" y="3992952"/>
            <a:ext cx="576561" cy="576558"/>
          </a:xfrm>
          <a:prstGeom prst="rect">
            <a:avLst/>
          </a:prstGeom>
        </p:spPr>
      </p:pic>
      <p:pic>
        <p:nvPicPr>
          <p:cNvPr id="2" name="Picture 1" descr="1421037698_slideshare-128.png">
            <a:hlinkClick r:id="rId18" action="ppaction://hlinkfile"/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259" y="5514925"/>
            <a:ext cx="552736" cy="5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00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112975"/>
            <a:ext cx="7808963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1. </a:t>
            </a:r>
            <a:r>
              <a:rPr lang="en-US" b="1" dirty="0" err="1" smtClean="0">
                <a:latin typeface="Source Sans Pro"/>
                <a:cs typeface="Source Sans Pro"/>
              </a:rPr>
              <a:t>Identificadores</a:t>
            </a:r>
            <a:r>
              <a:rPr lang="en-US" b="1" dirty="0" smtClean="0">
                <a:latin typeface="Source Sans Pro"/>
                <a:cs typeface="Source Sans Pro"/>
              </a:rPr>
              <a:t> </a:t>
            </a:r>
            <a:r>
              <a:rPr lang="en-US" b="1" dirty="0" err="1" smtClean="0">
                <a:latin typeface="Source Sans Pro"/>
                <a:cs typeface="Source Sans Pro"/>
              </a:rPr>
              <a:t>únicos</a:t>
            </a:r>
            <a:r>
              <a:rPr lang="en-US" b="1" dirty="0" smtClean="0">
                <a:latin typeface="Source Sans Pro"/>
                <a:cs typeface="Source Sans Pro"/>
              </a:rPr>
              <a:t> de Internet</a:t>
            </a:r>
          </a:p>
          <a:p>
            <a:endParaRPr lang="en-US" b="1" dirty="0">
              <a:latin typeface="Source Sans Pro"/>
              <a:cs typeface="Source Sans Pro"/>
            </a:endParaRPr>
          </a:p>
          <a:p>
            <a:r>
              <a:rPr lang="en-US" b="1" dirty="0" err="1" smtClean="0">
                <a:latin typeface="Source Sans Pro"/>
                <a:cs typeface="Source Sans Pro"/>
              </a:rPr>
              <a:t>Direcciones</a:t>
            </a:r>
            <a:r>
              <a:rPr lang="en-US" b="1" dirty="0" smtClean="0">
                <a:latin typeface="Source Sans Pro"/>
                <a:cs typeface="Source Sans Pro"/>
              </a:rPr>
              <a:t> MAC, </a:t>
            </a:r>
            <a:r>
              <a:rPr lang="en-US" b="1" dirty="0" err="1" smtClean="0">
                <a:latin typeface="Source Sans Pro"/>
                <a:cs typeface="Source Sans Pro"/>
              </a:rPr>
              <a:t>direcciones</a:t>
            </a:r>
            <a:r>
              <a:rPr lang="en-US" b="1" dirty="0" smtClean="0">
                <a:latin typeface="Source Sans Pro"/>
                <a:cs typeface="Source Sans Pro"/>
              </a:rPr>
              <a:t> IP y </a:t>
            </a:r>
            <a:r>
              <a:rPr lang="en-US" b="1" dirty="0" err="1" smtClean="0">
                <a:latin typeface="Source Sans Pro"/>
                <a:cs typeface="Source Sans Pro"/>
              </a:rPr>
              <a:t>nombres</a:t>
            </a:r>
            <a:r>
              <a:rPr lang="en-US" b="1" dirty="0" smtClean="0">
                <a:latin typeface="Source Sans Pro"/>
                <a:cs typeface="Source Sans Pro"/>
              </a:rPr>
              <a:t> de </a:t>
            </a:r>
            <a:r>
              <a:rPr lang="en-US" b="1" dirty="0" err="1" smtClean="0">
                <a:latin typeface="Source Sans Pro"/>
                <a:cs typeface="Source Sans Pro"/>
              </a:rPr>
              <a:t>dominio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9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Conectándose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red local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57200" y="1066801"/>
            <a:ext cx="8229600" cy="129539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dispositivo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conecta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red local </a:t>
            </a:r>
            <a:r>
              <a:rPr lang="en-US" dirty="0" err="1" smtClean="0"/>
              <a:t>tiene</a:t>
            </a:r>
            <a:r>
              <a:rPr lang="en-US" dirty="0" smtClean="0"/>
              <a:t> al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dirección</a:t>
            </a:r>
            <a:r>
              <a:rPr lang="en-US" dirty="0" smtClean="0"/>
              <a:t> MAC</a:t>
            </a: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4D5A89-B8F5-9146-81C6-42BCDE11E2A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2571" y="2802284"/>
            <a:ext cx="4580157" cy="355999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638800" y="5592763"/>
            <a:ext cx="1143000" cy="350837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1" y="2438400"/>
            <a:ext cx="36153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smtClean="0"/>
              <a:t>Las </a:t>
            </a:r>
            <a:r>
              <a:rPr lang="en-US" i="1" dirty="0" err="1" smtClean="0"/>
              <a:t>direcciones</a:t>
            </a:r>
            <a:r>
              <a:rPr lang="en-US" i="1" dirty="0" smtClean="0"/>
              <a:t> MAC son </a:t>
            </a:r>
            <a:r>
              <a:rPr lang="en-US" i="1" dirty="0" err="1" smtClean="0"/>
              <a:t>identificadores</a:t>
            </a:r>
            <a:r>
              <a:rPr lang="en-US" i="1" dirty="0" smtClean="0"/>
              <a:t> </a:t>
            </a:r>
            <a:r>
              <a:rPr lang="en-US" i="1" dirty="0" err="1" smtClean="0"/>
              <a:t>únicos</a:t>
            </a:r>
            <a:r>
              <a:rPr lang="en-US" i="1" dirty="0" smtClean="0"/>
              <a:t> de 48 bits</a:t>
            </a:r>
          </a:p>
          <a:p>
            <a:pPr marL="0" lvl="1"/>
            <a:endParaRPr lang="en-US" i="1" dirty="0"/>
          </a:p>
          <a:p>
            <a:pPr marL="0" lvl="1"/>
            <a:r>
              <a:rPr lang="en-US" i="1" dirty="0" err="1" smtClean="0"/>
              <a:t>Cada</a:t>
            </a:r>
            <a:r>
              <a:rPr lang="en-US" i="1" dirty="0" smtClean="0"/>
              <a:t> </a:t>
            </a:r>
            <a:r>
              <a:rPr lang="en-US" i="1" dirty="0" err="1" smtClean="0"/>
              <a:t>dispositivo</a:t>
            </a:r>
            <a:r>
              <a:rPr lang="en-US" i="1" dirty="0" smtClean="0"/>
              <a:t> </a:t>
            </a:r>
            <a:r>
              <a:rPr lang="en-US" i="1" dirty="0" err="1" smtClean="0"/>
              <a:t>recibe</a:t>
            </a:r>
            <a:r>
              <a:rPr lang="en-US" i="1" dirty="0" smtClean="0"/>
              <a:t> </a:t>
            </a:r>
            <a:r>
              <a:rPr lang="en-US" i="1" dirty="0" err="1" smtClean="0"/>
              <a:t>su</a:t>
            </a:r>
            <a:r>
              <a:rPr lang="en-US" i="1" dirty="0" smtClean="0"/>
              <a:t> </a:t>
            </a:r>
            <a:r>
              <a:rPr lang="en-US" i="1" dirty="0" err="1" smtClean="0"/>
              <a:t>dirección</a:t>
            </a:r>
            <a:r>
              <a:rPr lang="en-US" i="1" dirty="0" smtClean="0"/>
              <a:t> MAC al </a:t>
            </a:r>
            <a:r>
              <a:rPr lang="en-US" i="1" dirty="0" err="1" smtClean="0"/>
              <a:t>momento</a:t>
            </a:r>
            <a:r>
              <a:rPr lang="en-US" i="1" dirty="0" smtClean="0"/>
              <a:t> de </a:t>
            </a:r>
            <a:r>
              <a:rPr lang="en-US" i="1" dirty="0" err="1" smtClean="0"/>
              <a:t>su</a:t>
            </a:r>
            <a:r>
              <a:rPr lang="en-US" i="1" dirty="0" smtClean="0"/>
              <a:t> </a:t>
            </a:r>
            <a:r>
              <a:rPr lang="en-US" i="1" dirty="0" err="1" smtClean="0"/>
              <a:t>fabricación</a:t>
            </a:r>
            <a:endParaRPr lang="en-US" i="1" dirty="0" smtClean="0"/>
          </a:p>
          <a:p>
            <a:pPr marL="0" lvl="1"/>
            <a:endParaRPr lang="en-US" i="1" dirty="0"/>
          </a:p>
          <a:p>
            <a:pPr marL="0" lvl="1"/>
            <a:r>
              <a:rPr lang="en-US" i="1" dirty="0" err="1" smtClean="0">
                <a:solidFill>
                  <a:schemeClr val="accent2"/>
                </a:solidFill>
              </a:rPr>
              <a:t>Cada</a:t>
            </a:r>
            <a:r>
              <a:rPr lang="en-US" i="1" dirty="0" smtClean="0">
                <a:solidFill>
                  <a:schemeClr val="accent2"/>
                </a:solidFill>
              </a:rPr>
              <a:t> </a:t>
            </a:r>
            <a:r>
              <a:rPr lang="en-US" i="1" dirty="0" err="1" smtClean="0">
                <a:solidFill>
                  <a:schemeClr val="accent2"/>
                </a:solidFill>
              </a:rPr>
              <a:t>dirección</a:t>
            </a:r>
            <a:r>
              <a:rPr lang="en-US" i="1" dirty="0" smtClean="0">
                <a:solidFill>
                  <a:schemeClr val="accent2"/>
                </a:solidFill>
              </a:rPr>
              <a:t> MAC </a:t>
            </a:r>
            <a:r>
              <a:rPr lang="en-US" i="1" dirty="0" err="1" smtClean="0">
                <a:solidFill>
                  <a:schemeClr val="accent2"/>
                </a:solidFill>
              </a:rPr>
              <a:t>es</a:t>
            </a:r>
            <a:r>
              <a:rPr lang="en-US" i="1" dirty="0" smtClean="0">
                <a:solidFill>
                  <a:schemeClr val="accent2"/>
                </a:solidFill>
              </a:rPr>
              <a:t> </a:t>
            </a:r>
            <a:r>
              <a:rPr lang="en-US" i="1" dirty="0" err="1" smtClean="0">
                <a:solidFill>
                  <a:schemeClr val="accent2"/>
                </a:solidFill>
              </a:rPr>
              <a:t>única</a:t>
            </a:r>
            <a:r>
              <a:rPr lang="en-US" i="1" dirty="0" smtClean="0">
                <a:solidFill>
                  <a:schemeClr val="accent2"/>
                </a:solidFill>
              </a:rPr>
              <a:t> (salvo spoofing o </a:t>
            </a:r>
            <a:r>
              <a:rPr lang="en-US" i="1" dirty="0" err="1" smtClean="0">
                <a:solidFill>
                  <a:schemeClr val="accent2"/>
                </a:solidFill>
              </a:rPr>
              <a:t>falsificaciones</a:t>
            </a:r>
            <a:r>
              <a:rPr lang="en-US" i="1" dirty="0" smtClean="0">
                <a:solidFill>
                  <a:schemeClr val="accent2"/>
                </a:solidFill>
              </a:rPr>
              <a:t>)</a:t>
            </a:r>
            <a:endParaRPr lang="en-US" i="1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18713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Encuentre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dirección</a:t>
            </a:r>
            <a:r>
              <a:rPr lang="en-US" dirty="0" smtClean="0"/>
              <a:t> MAC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143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en-US" smtClean="0"/>
          </a:p>
          <a:p>
            <a:endParaRPr lang="en-US" smtClean="0"/>
          </a:p>
          <a:p>
            <a:pPr lvl="1"/>
            <a:endParaRPr lang="en-US" smtClean="0"/>
          </a:p>
          <a:p>
            <a:pPr lvl="1"/>
            <a:endParaRPr lang="en-US" i="1" smtClean="0"/>
          </a:p>
          <a:p>
            <a:endParaRPr lang="en-US" dirty="0" smtClean="0"/>
          </a:p>
        </p:txBody>
      </p:sp>
      <p:sp>
        <p:nvSpPr>
          <p:cNvPr id="12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45C393D-D2C3-8442-B189-CD1DFE4EE64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724642"/>
              </p:ext>
            </p:extLst>
          </p:nvPr>
        </p:nvGraphicFramePr>
        <p:xfrm>
          <a:off x="685800" y="1744659"/>
          <a:ext cx="7848600" cy="3529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7291"/>
                <a:gridCol w="4461309"/>
              </a:tblGrid>
              <a:tr h="551918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Sistema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Operativo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Método</a:t>
                      </a:r>
                      <a:endParaRPr lang="en-US" sz="2400" dirty="0"/>
                    </a:p>
                  </a:txBody>
                  <a:tcPr/>
                </a:tc>
              </a:tr>
              <a:tr h="5011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Windows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Ejecute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err="1" smtClean="0"/>
                        <a:t>cmd.exe</a:t>
                      </a:r>
                      <a:r>
                        <a:rPr lang="en-US" sz="2400" dirty="0" smtClean="0"/>
                        <a:t>, </a:t>
                      </a:r>
                      <a:r>
                        <a:rPr lang="en-US" sz="2400" dirty="0" err="1" smtClean="0"/>
                        <a:t>escriba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i="1" dirty="0" err="1" smtClean="0"/>
                        <a:t>getmac</a:t>
                      </a:r>
                      <a:endParaRPr lang="en-US" sz="2400" i="1" dirty="0" smtClean="0"/>
                    </a:p>
                  </a:txBody>
                  <a:tcPr/>
                </a:tc>
              </a:tr>
              <a:tr h="77313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Open BSD en Mac OS X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y </a:t>
                      </a:r>
                      <a:r>
                        <a:rPr lang="en-US" sz="2400" baseline="0" dirty="0" smtClean="0"/>
                        <a:t>Linux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Ejecute</a:t>
                      </a:r>
                      <a:r>
                        <a:rPr lang="en-US" sz="2400" dirty="0" smtClean="0"/>
                        <a:t> Terminal, </a:t>
                      </a:r>
                      <a:r>
                        <a:rPr lang="en-US" sz="2400" dirty="0" err="1" smtClean="0"/>
                        <a:t>escriba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i="1" dirty="0" err="1" smtClean="0"/>
                        <a:t>ifconfig</a:t>
                      </a:r>
                      <a:r>
                        <a:rPr lang="en-US" sz="2400" i="1" dirty="0" smtClean="0"/>
                        <a:t/>
                      </a:r>
                      <a:br>
                        <a:rPr lang="en-US" sz="2400" i="1" dirty="0" smtClean="0"/>
                      </a:br>
                      <a:r>
                        <a:rPr lang="en-US" sz="2400" i="0" dirty="0" err="1" smtClean="0"/>
                        <a:t>busque</a:t>
                      </a:r>
                      <a:r>
                        <a:rPr lang="en-US" sz="2400" i="0" baseline="0" dirty="0" smtClean="0"/>
                        <a:t> “ether </a:t>
                      </a:r>
                      <a:r>
                        <a:rPr lang="en-US" sz="2400" i="0" baseline="0" dirty="0" err="1" smtClean="0"/>
                        <a:t>xx:xx:xx:xx:xx</a:t>
                      </a:r>
                      <a:r>
                        <a:rPr lang="en-US" sz="2400" i="0" baseline="0" dirty="0" smtClean="0"/>
                        <a:t>”</a:t>
                      </a:r>
                      <a:endParaRPr lang="en-US" sz="2400" dirty="0"/>
                    </a:p>
                  </a:txBody>
                  <a:tcPr/>
                </a:tc>
              </a:tr>
              <a:tr h="83006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iPhone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Settings -&gt; General</a:t>
                      </a:r>
                      <a:r>
                        <a:rPr lang="en-US" sz="2400" baseline="0" dirty="0" smtClean="0"/>
                        <a:t> -&gt; About</a:t>
                      </a:r>
                      <a:r>
                        <a:rPr lang="en-US" sz="2400" dirty="0" smtClean="0"/>
                        <a:t> 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then</a:t>
                      </a:r>
                      <a:r>
                        <a:rPr lang="en-US" sz="2400" baseline="0" dirty="0" smtClean="0"/>
                        <a:t> scroll to </a:t>
                      </a:r>
                      <a:r>
                        <a:rPr lang="en-US" sz="2400" i="1" baseline="0" dirty="0" err="1" smtClean="0"/>
                        <a:t>WiFi</a:t>
                      </a:r>
                      <a:r>
                        <a:rPr lang="en-US" sz="2400" i="1" baseline="0" dirty="0" smtClean="0"/>
                        <a:t> Address</a:t>
                      </a:r>
                      <a:endParaRPr lang="en-US" sz="2400" i="1" dirty="0"/>
                    </a:p>
                  </a:txBody>
                  <a:tcPr/>
                </a:tc>
              </a:tr>
              <a:tr h="75066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Android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Settings</a:t>
                      </a:r>
                      <a:r>
                        <a:rPr lang="en-US" sz="2400" baseline="0" dirty="0" smtClean="0"/>
                        <a:t> -&gt; About Tablet -&gt; Status</a:t>
                      </a:r>
                      <a:br>
                        <a:rPr lang="en-US" sz="2400" baseline="0" dirty="0" smtClean="0"/>
                      </a:br>
                      <a:r>
                        <a:rPr lang="en-US" sz="2400" baseline="0" dirty="0" err="1" smtClean="0"/>
                        <a:t>baje</a:t>
                      </a:r>
                      <a:r>
                        <a:rPr lang="en-US" sz="2400" baseline="0" dirty="0" smtClean="0"/>
                        <a:t> hasta </a:t>
                      </a:r>
                      <a:r>
                        <a:rPr lang="en-US" sz="2400" i="1" baseline="0" dirty="0" smtClean="0"/>
                        <a:t>Wi-Fi MAC address</a:t>
                      </a:r>
                      <a:endParaRPr lang="en-US" sz="24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 bwMode="auto">
          <a:xfrm>
            <a:off x="457200" y="4922834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552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Conectándose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red IP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4D5A89-B8F5-9146-81C6-42BCDE11E2A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609600" y="1219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dispositivo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conecta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red IP DEBE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dirección</a:t>
            </a:r>
            <a:r>
              <a:rPr lang="en-US" dirty="0" smtClean="0"/>
              <a:t> </a:t>
            </a:r>
            <a:r>
              <a:rPr lang="en-US" dirty="0" err="1" smtClean="0"/>
              <a:t>dentro</a:t>
            </a:r>
            <a:r>
              <a:rPr lang="en-US" dirty="0" smtClean="0"/>
              <a:t> del </a:t>
            </a:r>
            <a:r>
              <a:rPr lang="en-US" dirty="0" err="1" smtClean="0"/>
              <a:t>Protocolo</a:t>
            </a:r>
            <a:r>
              <a:rPr lang="en-US" dirty="0" smtClean="0"/>
              <a:t> de Internet (IP)</a:t>
            </a:r>
          </a:p>
          <a:p>
            <a:r>
              <a:rPr lang="en-US" dirty="0" smtClean="0"/>
              <a:t>Dos </a:t>
            </a:r>
            <a:r>
              <a:rPr lang="en-US" dirty="0" err="1" smtClean="0"/>
              <a:t>clases</a:t>
            </a:r>
            <a:r>
              <a:rPr lang="en-US" dirty="0" smtClean="0"/>
              <a:t> de </a:t>
            </a:r>
            <a:r>
              <a:rPr lang="en-US" dirty="0" err="1" smtClean="0"/>
              <a:t>direcciones</a:t>
            </a:r>
            <a:r>
              <a:rPr lang="en-US" dirty="0" smtClean="0"/>
              <a:t> IP</a:t>
            </a:r>
          </a:p>
          <a:p>
            <a:pPr lvl="1"/>
            <a:r>
              <a:rPr lang="en-US" dirty="0" err="1" smtClean="0"/>
              <a:t>Clase</a:t>
            </a:r>
            <a:r>
              <a:rPr lang="en-US" dirty="0" smtClean="0"/>
              <a:t> A o IP </a:t>
            </a:r>
            <a:r>
              <a:rPr lang="en-US" dirty="0" err="1" smtClean="0"/>
              <a:t>versión</a:t>
            </a:r>
            <a:r>
              <a:rPr lang="en-US" dirty="0" smtClean="0"/>
              <a:t> 4: son </a:t>
            </a:r>
            <a:r>
              <a:rPr lang="en-US" dirty="0" err="1" smtClean="0"/>
              <a:t>típicamente</a:t>
            </a:r>
            <a:r>
              <a:rPr lang="en-US" dirty="0" smtClean="0"/>
              <a:t> </a:t>
            </a:r>
            <a:r>
              <a:rPr lang="en-US" dirty="0" err="1" smtClean="0"/>
              <a:t>representadas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números</a:t>
            </a:r>
            <a:r>
              <a:rPr lang="en-US" dirty="0" smtClean="0"/>
              <a:t> </a:t>
            </a:r>
            <a:r>
              <a:rPr lang="en-US" dirty="0" err="1" smtClean="0"/>
              <a:t>decimales</a:t>
            </a:r>
            <a:r>
              <a:rPr lang="en-US" dirty="0" smtClean="0"/>
              <a:t> </a:t>
            </a:r>
            <a:r>
              <a:rPr lang="en-US" dirty="0" err="1" smtClean="0"/>
              <a:t>separados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puntos</a:t>
            </a:r>
            <a:r>
              <a:rPr lang="en-US" dirty="0" smtClean="0"/>
              <a:t>. </a:t>
            </a:r>
            <a:r>
              <a:rPr lang="en-US" dirty="0" err="1" smtClean="0"/>
              <a:t>Ej</a:t>
            </a:r>
            <a:r>
              <a:rPr lang="en-US" dirty="0" smtClean="0"/>
              <a:t>: </a:t>
            </a:r>
            <a:r>
              <a:rPr lang="en-US" i="1" dirty="0" smtClean="0"/>
              <a:t>192.168.2.1</a:t>
            </a:r>
          </a:p>
          <a:p>
            <a:pPr lvl="1"/>
            <a:r>
              <a:rPr lang="en-US" i="1" dirty="0" err="1" smtClean="0"/>
              <a:t>Clase</a:t>
            </a:r>
            <a:r>
              <a:rPr lang="en-US" i="1" dirty="0" smtClean="0"/>
              <a:t> AAAA or IP </a:t>
            </a:r>
            <a:r>
              <a:rPr lang="en-US" i="1" dirty="0" err="1" smtClean="0"/>
              <a:t>versión</a:t>
            </a:r>
            <a:r>
              <a:rPr lang="en-US" i="1" dirty="0" smtClean="0"/>
              <a:t> 6: son </a:t>
            </a:r>
            <a:r>
              <a:rPr lang="en-US" i="1" dirty="0" err="1" smtClean="0"/>
              <a:t>horribles</a:t>
            </a:r>
            <a:r>
              <a:rPr lang="en-US" i="1" dirty="0" smtClean="0"/>
              <a:t> series de </a:t>
            </a:r>
            <a:r>
              <a:rPr lang="en-US" i="1" dirty="0" err="1" smtClean="0"/>
              <a:t>caracteres</a:t>
            </a:r>
            <a:r>
              <a:rPr lang="en-US" i="1" dirty="0" smtClean="0"/>
              <a:t> </a:t>
            </a:r>
            <a:r>
              <a:rPr lang="en-US" i="1" dirty="0" err="1" smtClean="0"/>
              <a:t>hexadecimales</a:t>
            </a:r>
            <a:r>
              <a:rPr lang="en-US" i="1" dirty="0" smtClean="0"/>
              <a:t> con “:” </a:t>
            </a:r>
            <a:r>
              <a:rPr lang="en-US" i="1" dirty="0" err="1" smtClean="0"/>
              <a:t>como</a:t>
            </a:r>
            <a:r>
              <a:rPr lang="en-US" i="1" dirty="0" smtClean="0"/>
              <a:t> </a:t>
            </a:r>
            <a:r>
              <a:rPr lang="en-US" i="1" dirty="0" err="1" smtClean="0"/>
              <a:t>separadores</a:t>
            </a:r>
            <a:r>
              <a:rPr lang="en-US" i="1" dirty="0" smtClean="0"/>
              <a:t>. </a:t>
            </a:r>
            <a:r>
              <a:rPr lang="en-US" i="1" dirty="0" err="1" smtClean="0"/>
              <a:t>Ej</a:t>
            </a:r>
            <a:r>
              <a:rPr lang="en-US" i="1" dirty="0" smtClean="0"/>
              <a:t>.: </a:t>
            </a:r>
            <a:r>
              <a:rPr lang="hu-HU" dirty="0" smtClean="0">
                <a:solidFill>
                  <a:srgbClr val="FF0000"/>
                </a:solidFill>
                <a:latin typeface="Calibri" charset="0"/>
              </a:rPr>
              <a:t>fe80::226:bbff:fe11:5b32</a:t>
            </a:r>
            <a:endParaRPr lang="en-US" dirty="0" smtClean="0"/>
          </a:p>
          <a:p>
            <a:pPr marL="457200" lvl="1" indent="0">
              <a:buFont typeface="Arial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4D5A89-B8F5-9146-81C6-42BCDE11E2A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6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Conectándose</a:t>
            </a:r>
            <a:r>
              <a:rPr lang="en-US" dirty="0" smtClean="0"/>
              <a:t> a Internet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4D5A89-B8F5-9146-81C6-42BCDE11E2A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4D5A89-B8F5-9146-81C6-42BCDE11E2A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0668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Los </a:t>
            </a:r>
            <a:r>
              <a:rPr lang="en-US" sz="2800" dirty="0" err="1" smtClean="0"/>
              <a:t>dispositivos</a:t>
            </a:r>
            <a:r>
              <a:rPr lang="en-US" sz="2800" dirty="0" smtClean="0"/>
              <a:t> </a:t>
            </a:r>
            <a:r>
              <a:rPr lang="en-US" sz="2800" dirty="0" err="1" smtClean="0"/>
              <a:t>deben</a:t>
            </a:r>
            <a:r>
              <a:rPr lang="en-US" sz="2800" dirty="0" smtClean="0"/>
              <a:t> saber 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conectarse</a:t>
            </a:r>
            <a:r>
              <a:rPr lang="en-US" sz="2800" dirty="0" smtClean="0"/>
              <a:t> con </a:t>
            </a:r>
            <a:r>
              <a:rPr lang="en-US" sz="2800" dirty="0" err="1" smtClean="0"/>
              <a:t>otros</a:t>
            </a:r>
            <a:r>
              <a:rPr lang="en-US" sz="2800" dirty="0" smtClean="0"/>
              <a:t> 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fuera</a:t>
            </a:r>
            <a:r>
              <a:rPr lang="en-US" sz="2800" dirty="0" smtClean="0"/>
              <a:t> de </a:t>
            </a:r>
            <a:r>
              <a:rPr lang="en-US" sz="2800" dirty="0" err="1" smtClean="0"/>
              <a:t>su</a:t>
            </a:r>
            <a:r>
              <a:rPr lang="en-US" sz="2800" dirty="0" smtClean="0"/>
              <a:t> red de </a:t>
            </a:r>
            <a:r>
              <a:rPr lang="en-US" sz="2800" dirty="0" err="1" smtClean="0"/>
              <a:t>área</a:t>
            </a:r>
            <a:r>
              <a:rPr lang="en-US" sz="2800" dirty="0" smtClean="0"/>
              <a:t> local</a:t>
            </a:r>
          </a:p>
          <a:p>
            <a:pPr lvl="1"/>
            <a:r>
              <a:rPr lang="en-US" sz="2600" dirty="0" smtClean="0"/>
              <a:t>Un </a:t>
            </a:r>
            <a:r>
              <a:rPr lang="en-US" sz="2600" i="1" dirty="0" smtClean="0"/>
              <a:t>gateway</a:t>
            </a:r>
            <a:r>
              <a:rPr lang="en-US" sz="2600" dirty="0" smtClean="0"/>
              <a:t> da </a:t>
            </a:r>
            <a:r>
              <a:rPr lang="en-US" sz="2600" dirty="0" err="1" smtClean="0"/>
              <a:t>esta</a:t>
            </a:r>
            <a:r>
              <a:rPr lang="en-US" sz="2600" dirty="0" smtClean="0"/>
              <a:t> </a:t>
            </a:r>
            <a:r>
              <a:rPr lang="en-US" sz="2600" dirty="0" err="1" smtClean="0"/>
              <a:t>información</a:t>
            </a:r>
            <a:r>
              <a:rPr lang="en-US" sz="2600" dirty="0" smtClean="0"/>
              <a:t> </a:t>
            </a:r>
            <a:r>
              <a:rPr lang="en-US" sz="2600" dirty="0" err="1" smtClean="0"/>
              <a:t>usando</a:t>
            </a:r>
            <a:r>
              <a:rPr lang="en-US" sz="2600" dirty="0" smtClean="0"/>
              <a:t> el </a:t>
            </a:r>
            <a:r>
              <a:rPr lang="en-US" sz="2600" dirty="0" err="1" smtClean="0"/>
              <a:t>protocolo</a:t>
            </a:r>
            <a:r>
              <a:rPr lang="en-US" sz="2600" dirty="0" smtClean="0"/>
              <a:t> </a:t>
            </a:r>
            <a:r>
              <a:rPr lang="en-US" sz="2600" i="1" dirty="0" smtClean="0"/>
              <a:t>DHCP (Dynamic Host Configuration Protocol)</a:t>
            </a:r>
          </a:p>
          <a:p>
            <a:r>
              <a:rPr lang="en-US" sz="2800" dirty="0" smtClean="0"/>
              <a:t>Los </a:t>
            </a:r>
            <a:r>
              <a:rPr lang="en-US" sz="2800" dirty="0" err="1" smtClean="0"/>
              <a:t>dispositivos</a:t>
            </a:r>
            <a:r>
              <a:rPr lang="en-US" sz="2800" dirty="0" smtClean="0"/>
              <a:t> </a:t>
            </a:r>
            <a:r>
              <a:rPr lang="en-US" sz="2800" dirty="0" err="1" smtClean="0"/>
              <a:t>necesitan</a:t>
            </a:r>
            <a:r>
              <a:rPr lang="en-US" sz="2800" dirty="0" smtClean="0"/>
              <a:t> el gateway </a:t>
            </a:r>
            <a:r>
              <a:rPr lang="en-US" sz="2800" dirty="0" err="1" smtClean="0"/>
              <a:t>para</a:t>
            </a:r>
            <a:r>
              <a:rPr lang="en-US" sz="2800" dirty="0" smtClean="0"/>
              <a:t> </a:t>
            </a:r>
            <a:r>
              <a:rPr lang="en-US" sz="2800" dirty="0" err="1" smtClean="0"/>
              <a:t>enrutar</a:t>
            </a:r>
            <a:r>
              <a:rPr lang="en-US" sz="2800" dirty="0" smtClean="0"/>
              <a:t> </a:t>
            </a:r>
            <a:r>
              <a:rPr lang="en-US" sz="2800" dirty="0" err="1" smtClean="0"/>
              <a:t>tráfico</a:t>
            </a:r>
            <a:r>
              <a:rPr lang="en-US" sz="2800" dirty="0" smtClean="0"/>
              <a:t> IP </a:t>
            </a:r>
            <a:r>
              <a:rPr lang="en-US" sz="2800" dirty="0" err="1" smtClean="0"/>
              <a:t>hacia</a:t>
            </a:r>
            <a:r>
              <a:rPr lang="en-US" sz="2800" dirty="0" smtClean="0"/>
              <a:t> y </a:t>
            </a:r>
            <a:r>
              <a:rPr lang="en-US" sz="2800" dirty="0" err="1" smtClean="0"/>
              <a:t>desde</a:t>
            </a:r>
            <a:r>
              <a:rPr lang="en-US" sz="2800" dirty="0" smtClean="0"/>
              <a:t> </a:t>
            </a:r>
            <a:r>
              <a:rPr lang="en-US" sz="2800" dirty="0" err="1" smtClean="0"/>
              <a:t>destinos</a:t>
            </a:r>
            <a:r>
              <a:rPr lang="en-US" sz="2800" dirty="0" smtClean="0"/>
              <a:t> en Internet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  <a:p>
            <a:pPr lvl="1"/>
            <a:endParaRPr lang="en-US" sz="2600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45C393D-D2C3-8442-B189-CD1DFE4EE64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917337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29" y="3917337"/>
            <a:ext cx="1828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ular Callout 11"/>
          <p:cNvSpPr/>
          <p:nvPr/>
        </p:nvSpPr>
        <p:spPr>
          <a:xfrm>
            <a:off x="1731799" y="3917337"/>
            <a:ext cx="2395899" cy="911562"/>
          </a:xfrm>
          <a:prstGeom prst="wedgeRoundRectCallout">
            <a:avLst>
              <a:gd name="adj1" fmla="val -26477"/>
              <a:gd name="adj2" fmla="val 4927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>
                <a:latin typeface="Comic Sans MS"/>
                <a:cs typeface="Comic Sans MS"/>
              </a:rPr>
              <a:t>Alguien</a:t>
            </a:r>
            <a:r>
              <a:rPr lang="en-US" dirty="0" smtClean="0">
                <a:latin typeface="Comic Sans MS"/>
                <a:cs typeface="Comic Sans MS"/>
              </a:rPr>
              <a:t> me </a:t>
            </a:r>
            <a:r>
              <a:rPr lang="en-US" dirty="0" err="1" smtClean="0">
                <a:latin typeface="Comic Sans MS"/>
                <a:cs typeface="Comic Sans MS"/>
              </a:rPr>
              <a:t>ayuda</a:t>
            </a:r>
            <a:r>
              <a:rPr lang="en-US" dirty="0" smtClean="0">
                <a:latin typeface="Comic Sans MS"/>
                <a:cs typeface="Comic Sans MS"/>
              </a:rPr>
              <a:t> a </a:t>
            </a:r>
            <a:r>
              <a:rPr lang="en-US" dirty="0" err="1" smtClean="0">
                <a:latin typeface="Comic Sans MS"/>
                <a:cs typeface="Comic Sans MS"/>
              </a:rPr>
              <a:t>conectarme</a:t>
            </a:r>
            <a:r>
              <a:rPr lang="en-US" dirty="0" smtClean="0">
                <a:latin typeface="Comic Sans MS"/>
                <a:cs typeface="Comic Sans MS"/>
              </a:rPr>
              <a:t> a un red?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3260302" y="5014683"/>
            <a:ext cx="4419600" cy="1600200"/>
          </a:xfrm>
          <a:prstGeom prst="wedgeRoundRectCallout">
            <a:avLst>
              <a:gd name="adj1" fmla="val -49476"/>
              <a:gd name="adj2" fmla="val -10867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 err="1" smtClean="0">
                <a:latin typeface="Comic Sans MS"/>
                <a:cs typeface="Comic Sans MS"/>
              </a:rPr>
              <a:t>Bienvenido</a:t>
            </a:r>
            <a:r>
              <a:rPr lang="en-US" sz="2000" dirty="0" smtClean="0">
                <a:latin typeface="Comic Sans MS"/>
                <a:cs typeface="Comic Sans MS"/>
              </a:rPr>
              <a:t>! </a:t>
            </a:r>
            <a:r>
              <a:rPr lang="en-US" sz="2000" dirty="0" err="1" smtClean="0">
                <a:latin typeface="Comic Sans MS"/>
                <a:cs typeface="Comic Sans MS"/>
              </a:rPr>
              <a:t>Yo</a:t>
            </a:r>
            <a:r>
              <a:rPr lang="en-US" sz="2000" dirty="0" smtClean="0">
                <a:latin typeface="Comic Sans MS"/>
                <a:cs typeface="Comic Sans MS"/>
              </a:rPr>
              <a:t> soy </a:t>
            </a:r>
            <a:r>
              <a:rPr lang="en-US" sz="2000" dirty="0" err="1" smtClean="0">
                <a:latin typeface="Comic Sans MS"/>
                <a:cs typeface="Comic Sans MS"/>
              </a:rPr>
              <a:t>su</a:t>
            </a:r>
            <a:r>
              <a:rPr lang="en-US" sz="2000" dirty="0" smtClean="0">
                <a:latin typeface="Comic Sans MS"/>
                <a:cs typeface="Comic Sans MS"/>
              </a:rPr>
              <a:t> gateway.</a:t>
            </a:r>
            <a:endParaRPr lang="en-US" sz="2000" dirty="0">
              <a:latin typeface="Comic Sans MS"/>
              <a:cs typeface="Comic Sans MS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dirty="0" err="1" smtClean="0">
                <a:latin typeface="Comic Sans MS"/>
                <a:cs typeface="Comic Sans MS"/>
              </a:rPr>
              <a:t>Mi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err="1" smtClean="0">
                <a:latin typeface="Comic Sans MS"/>
                <a:cs typeface="Comic Sans MS"/>
              </a:rPr>
              <a:t>dirección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err="1" smtClean="0">
                <a:latin typeface="Comic Sans MS"/>
                <a:cs typeface="Comic Sans MS"/>
              </a:rPr>
              <a:t>es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>
                <a:latin typeface="Comic Sans MS"/>
                <a:cs typeface="Comic Sans MS"/>
              </a:rPr>
              <a:t>192.168.4.1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dirty="0" smtClean="0">
                <a:latin typeface="Comic Sans MS"/>
                <a:cs typeface="Comic Sans MS"/>
              </a:rPr>
              <a:t>Su </a:t>
            </a:r>
            <a:r>
              <a:rPr lang="en-US" sz="2000" dirty="0" err="1" smtClean="0">
                <a:latin typeface="Comic Sans MS"/>
                <a:cs typeface="Comic Sans MS"/>
              </a:rPr>
              <a:t>dirección</a:t>
            </a:r>
            <a:r>
              <a:rPr lang="en-US" sz="2000" dirty="0" smtClean="0">
                <a:latin typeface="Comic Sans MS"/>
                <a:cs typeface="Comic Sans MS"/>
              </a:rPr>
              <a:t> IP </a:t>
            </a:r>
            <a:r>
              <a:rPr lang="en-US" sz="2000" dirty="0" err="1" smtClean="0">
                <a:latin typeface="Comic Sans MS"/>
                <a:cs typeface="Comic Sans MS"/>
              </a:rPr>
              <a:t>es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>
                <a:latin typeface="Comic Sans MS"/>
                <a:cs typeface="Comic Sans MS"/>
              </a:rPr>
              <a:t>192.168.4.94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dirty="0" smtClean="0">
                <a:latin typeface="Comic Sans MS"/>
                <a:cs typeface="Comic Sans MS"/>
              </a:rPr>
              <a:t>Su </a:t>
            </a:r>
            <a:r>
              <a:rPr lang="en-US" sz="2000" dirty="0" err="1" smtClean="0">
                <a:latin typeface="Comic Sans MS"/>
                <a:cs typeface="Comic Sans MS"/>
              </a:rPr>
              <a:t>subred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err="1" smtClean="0">
                <a:latin typeface="Comic Sans MS"/>
                <a:cs typeface="Comic Sans MS"/>
              </a:rPr>
              <a:t>es</a:t>
            </a:r>
            <a:r>
              <a:rPr lang="en-US" sz="2000" dirty="0" smtClean="0">
                <a:latin typeface="Comic Sans MS"/>
                <a:cs typeface="Comic Sans MS"/>
              </a:rPr>
              <a:t> 255.255.252.0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72885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 0.03215 L 0.38424 0.021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2" y="-55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-0.43351 4.44444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Asociando</a:t>
            </a:r>
            <a:r>
              <a:rPr lang="en-US" dirty="0" smtClean="0"/>
              <a:t> </a:t>
            </a:r>
            <a:r>
              <a:rPr lang="en-US" dirty="0" err="1" smtClean="0"/>
              <a:t>direcciones</a:t>
            </a:r>
            <a:r>
              <a:rPr lang="en-US" dirty="0" smtClean="0"/>
              <a:t> MAC e IP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066800"/>
            <a:ext cx="8686800" cy="51212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Las </a:t>
            </a:r>
            <a:r>
              <a:rPr lang="en-US" sz="2800" dirty="0" err="1" smtClean="0"/>
              <a:t>direcciones</a:t>
            </a:r>
            <a:r>
              <a:rPr lang="en-US" sz="2800" dirty="0" smtClean="0"/>
              <a:t> MAC </a:t>
            </a:r>
            <a:r>
              <a:rPr lang="en-US" sz="2800" dirty="0" err="1" smtClean="0"/>
              <a:t>están</a:t>
            </a:r>
            <a:r>
              <a:rPr lang="en-US" sz="2800" dirty="0" smtClean="0"/>
              <a:t> </a:t>
            </a:r>
            <a:r>
              <a:rPr lang="en-US" sz="2800" dirty="0" err="1" smtClean="0"/>
              <a:t>asociadas</a:t>
            </a:r>
            <a:r>
              <a:rPr lang="en-US" sz="2800" dirty="0" smtClean="0"/>
              <a:t> al hardware </a:t>
            </a:r>
            <a:r>
              <a:rPr lang="en-US" sz="2800" dirty="0" err="1" smtClean="0"/>
              <a:t>pero</a:t>
            </a:r>
            <a:r>
              <a:rPr lang="en-US" sz="2800" dirty="0" smtClean="0"/>
              <a:t>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direcciones</a:t>
            </a:r>
            <a:r>
              <a:rPr lang="en-US" sz="2800" dirty="0" smtClean="0"/>
              <a:t> IP son </a:t>
            </a:r>
            <a:r>
              <a:rPr lang="en-US" sz="2800" dirty="0" err="1" smtClean="0"/>
              <a:t>obtenidas</a:t>
            </a:r>
            <a:r>
              <a:rPr lang="en-US" sz="2800" dirty="0" smtClean="0"/>
              <a:t> de forma </a:t>
            </a:r>
            <a:r>
              <a:rPr lang="en-US" sz="2800" dirty="0" err="1" smtClean="0"/>
              <a:t>dinámica</a:t>
            </a:r>
            <a:endParaRPr lang="en-US" sz="2800" dirty="0" smtClean="0"/>
          </a:p>
          <a:p>
            <a:r>
              <a:rPr lang="en-US" sz="2800" dirty="0" smtClean="0"/>
              <a:t>Los </a:t>
            </a:r>
            <a:r>
              <a:rPr lang="en-US" sz="2800" dirty="0" err="1" smtClean="0"/>
              <a:t>dispositivos</a:t>
            </a:r>
            <a:r>
              <a:rPr lang="en-US" sz="2800" dirty="0" smtClean="0"/>
              <a:t> se </a:t>
            </a:r>
            <a:r>
              <a:rPr lang="en-US" sz="2800" dirty="0" err="1" smtClean="0"/>
              <a:t>pueden</a:t>
            </a:r>
            <a:r>
              <a:rPr lang="en-US" sz="2800" dirty="0" smtClean="0"/>
              <a:t> </a:t>
            </a:r>
            <a:r>
              <a:rPr lang="en-US" sz="2800" dirty="0" err="1" smtClean="0"/>
              <a:t>comunicar</a:t>
            </a:r>
            <a:r>
              <a:rPr lang="en-US" sz="2800" dirty="0" smtClean="0"/>
              <a:t> </a:t>
            </a:r>
            <a:r>
              <a:rPr lang="en-US" sz="2800" dirty="0" err="1" smtClean="0"/>
              <a:t>directamente</a:t>
            </a:r>
            <a:r>
              <a:rPr lang="en-US" sz="2800" dirty="0" smtClean="0"/>
              <a:t> con </a:t>
            </a:r>
            <a:r>
              <a:rPr lang="en-US" sz="2800" dirty="0" err="1" smtClean="0"/>
              <a:t>otros</a:t>
            </a:r>
            <a:r>
              <a:rPr lang="en-US" sz="2800" dirty="0" smtClean="0"/>
              <a:t> en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misma</a:t>
            </a:r>
            <a:r>
              <a:rPr lang="en-US" sz="2800" dirty="0" smtClean="0"/>
              <a:t> red local</a:t>
            </a:r>
            <a:endParaRPr lang="en-US" dirty="0" smtClean="0"/>
          </a:p>
          <a:p>
            <a:pPr lvl="1"/>
            <a:r>
              <a:rPr lang="en-US" sz="2600" dirty="0" smtClean="0"/>
              <a:t>El </a:t>
            </a:r>
            <a:r>
              <a:rPr lang="en-US" sz="2600" i="1" dirty="0" smtClean="0"/>
              <a:t>Address Resolution Protocol </a:t>
            </a:r>
            <a:r>
              <a:rPr lang="en-US" sz="2600" dirty="0" err="1" smtClean="0"/>
              <a:t>asocia</a:t>
            </a:r>
            <a:r>
              <a:rPr lang="en-US" sz="2600" dirty="0" smtClean="0"/>
              <a:t> </a:t>
            </a:r>
            <a:r>
              <a:rPr lang="en-US" sz="2600" dirty="0" err="1" smtClean="0"/>
              <a:t>las</a:t>
            </a:r>
            <a:r>
              <a:rPr lang="en-US" sz="2600" dirty="0" smtClean="0"/>
              <a:t> </a:t>
            </a:r>
            <a:r>
              <a:rPr lang="en-US" sz="2600" dirty="0" err="1" smtClean="0"/>
              <a:t>direcciones</a:t>
            </a:r>
            <a:r>
              <a:rPr lang="en-US" sz="2600" dirty="0" smtClean="0"/>
              <a:t> MAC con </a:t>
            </a:r>
            <a:r>
              <a:rPr lang="en-US" sz="2600" dirty="0" err="1" smtClean="0"/>
              <a:t>las</a:t>
            </a:r>
            <a:r>
              <a:rPr lang="en-US" sz="2600" dirty="0" smtClean="0"/>
              <a:t> IP en la red local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45C393D-D2C3-8442-B189-CD1DFE4EE64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986199"/>
            <a:ext cx="7467600" cy="2370151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724400" y="4343400"/>
            <a:ext cx="838200" cy="3810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ular Callout 11"/>
          <p:cNvSpPr/>
          <p:nvPr/>
        </p:nvSpPr>
        <p:spPr>
          <a:xfrm>
            <a:off x="152400" y="3886200"/>
            <a:ext cx="1219200" cy="2012950"/>
          </a:xfrm>
          <a:prstGeom prst="wedgeRectCallout">
            <a:avLst>
              <a:gd name="adj1" fmla="val 285257"/>
              <a:gd name="adj2" fmla="val -1748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Use this command to see your ARP table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30898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Direcciones</a:t>
            </a:r>
            <a:r>
              <a:rPr lang="en-US" dirty="0" smtClean="0"/>
              <a:t> IP </a:t>
            </a:r>
            <a:r>
              <a:rPr lang="en-US" dirty="0" err="1" smtClean="0"/>
              <a:t>Públicas</a:t>
            </a:r>
            <a:r>
              <a:rPr lang="en-US" dirty="0" smtClean="0"/>
              <a:t> vs. </a:t>
            </a:r>
            <a:r>
              <a:rPr lang="en-US" dirty="0" err="1" smtClean="0"/>
              <a:t>Privadas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259936">
            <a:off x="2024049" y="3310299"/>
            <a:ext cx="1913122" cy="1913122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0668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Su </a:t>
            </a:r>
            <a:r>
              <a:rPr lang="en-US" sz="2800" dirty="0" err="1" smtClean="0"/>
              <a:t>dispositivo</a:t>
            </a:r>
            <a:r>
              <a:rPr lang="en-US" sz="2800" dirty="0" smtClean="0"/>
              <a:t> </a:t>
            </a:r>
            <a:r>
              <a:rPr lang="en-US" sz="2800" dirty="0" err="1" smtClean="0"/>
              <a:t>debe</a:t>
            </a:r>
            <a:r>
              <a:rPr lang="en-US" sz="2800" dirty="0" smtClean="0"/>
              <a:t> </a:t>
            </a:r>
            <a:r>
              <a:rPr lang="en-US" sz="2800" dirty="0" err="1" smtClean="0"/>
              <a:t>tener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dirección</a:t>
            </a:r>
            <a:r>
              <a:rPr lang="en-US" sz="2800" dirty="0" smtClean="0"/>
              <a:t> IP </a:t>
            </a:r>
            <a:r>
              <a:rPr lang="en-US" sz="2800" dirty="0" err="1" smtClean="0"/>
              <a:t>pública</a:t>
            </a:r>
            <a:r>
              <a:rPr lang="en-US" sz="2800" dirty="0" smtClean="0"/>
              <a:t> </a:t>
            </a:r>
            <a:r>
              <a:rPr lang="en-US" sz="2800" dirty="0" err="1" smtClean="0"/>
              <a:t>única</a:t>
            </a:r>
            <a:r>
              <a:rPr lang="en-US" sz="2800" dirty="0" smtClean="0"/>
              <a:t> </a:t>
            </a:r>
            <a:r>
              <a:rPr lang="en-US" sz="2800" dirty="0" err="1" smtClean="0"/>
              <a:t>para</a:t>
            </a:r>
            <a:r>
              <a:rPr lang="en-US" sz="2800" dirty="0" smtClean="0"/>
              <a:t> </a:t>
            </a:r>
            <a:r>
              <a:rPr lang="en-US" sz="2800" dirty="0" err="1" smtClean="0"/>
              <a:t>comunicarse</a:t>
            </a:r>
            <a:r>
              <a:rPr lang="en-US" sz="2800" dirty="0" smtClean="0"/>
              <a:t> con </a:t>
            </a:r>
            <a:r>
              <a:rPr lang="en-US" sz="2800" dirty="0" err="1" smtClean="0"/>
              <a:t>otros</a:t>
            </a:r>
            <a:r>
              <a:rPr lang="en-US" sz="2800" dirty="0" smtClean="0"/>
              <a:t> 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fuera</a:t>
            </a:r>
            <a:r>
              <a:rPr lang="en-US" sz="2800" dirty="0" smtClean="0"/>
              <a:t> de </a:t>
            </a:r>
            <a:r>
              <a:rPr lang="en-US" sz="2800" dirty="0" err="1" smtClean="0"/>
              <a:t>su</a:t>
            </a:r>
            <a:r>
              <a:rPr lang="en-US" sz="2800" dirty="0" smtClean="0"/>
              <a:t> red local</a:t>
            </a:r>
          </a:p>
          <a:p>
            <a:r>
              <a:rPr lang="en-US" sz="2800" dirty="0" smtClean="0"/>
              <a:t>El </a:t>
            </a:r>
            <a:r>
              <a:rPr lang="en-US" sz="2800" dirty="0" err="1" smtClean="0"/>
              <a:t>enrutador</a:t>
            </a:r>
            <a:r>
              <a:rPr lang="en-US" sz="2800" dirty="0" smtClean="0"/>
              <a:t> </a:t>
            </a:r>
            <a:r>
              <a:rPr lang="en-US" sz="2800" dirty="0" err="1" smtClean="0"/>
              <a:t>asigna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dirección</a:t>
            </a:r>
            <a:r>
              <a:rPr lang="en-US" sz="2800" dirty="0" smtClean="0"/>
              <a:t> IP </a:t>
            </a:r>
            <a:r>
              <a:rPr lang="en-US" sz="2800" dirty="0" err="1" smtClean="0"/>
              <a:t>privada</a:t>
            </a:r>
            <a:r>
              <a:rPr lang="en-US" sz="2800" dirty="0" smtClean="0"/>
              <a:t> a los </a:t>
            </a:r>
            <a:r>
              <a:rPr lang="en-US" sz="2800" dirty="0" err="1" smtClean="0"/>
              <a:t>dispositivos</a:t>
            </a:r>
            <a:r>
              <a:rPr lang="en-US" sz="2800" dirty="0" smtClean="0"/>
              <a:t> (</a:t>
            </a:r>
            <a:r>
              <a:rPr lang="en-US" sz="2800" i="1" dirty="0" smtClean="0"/>
              <a:t>carrier grade NAT?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45C393D-D2C3-8442-B189-CD1DFE4EE64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18469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13403"/>
            <a:ext cx="15240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9163" y="3690792"/>
            <a:ext cx="1892300" cy="16192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91400" y="3439219"/>
            <a:ext cx="11771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ICANN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Google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eBay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12" name="Left-Right Arrow 11"/>
          <p:cNvSpPr/>
          <p:nvPr/>
        </p:nvSpPr>
        <p:spPr>
          <a:xfrm>
            <a:off x="457200" y="5257800"/>
            <a:ext cx="3599020" cy="779817"/>
          </a:xfrm>
          <a:prstGeom prst="left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Direcciones</a:t>
            </a:r>
            <a:r>
              <a:rPr lang="en-US" dirty="0" smtClean="0"/>
              <a:t> IP </a:t>
            </a:r>
            <a:r>
              <a:rPr lang="en-US" dirty="0" err="1" smtClean="0"/>
              <a:t>Privadas</a:t>
            </a:r>
            <a:endParaRPr lang="en-US" dirty="0"/>
          </a:p>
        </p:txBody>
      </p:sp>
      <p:sp>
        <p:nvSpPr>
          <p:cNvPr id="13" name="Left-Right Arrow 12"/>
          <p:cNvSpPr/>
          <p:nvPr/>
        </p:nvSpPr>
        <p:spPr>
          <a:xfrm>
            <a:off x="4953000" y="5316376"/>
            <a:ext cx="3599020" cy="703424"/>
          </a:xfrm>
          <a:prstGeom prst="leftRightArrow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Direcciones</a:t>
            </a:r>
            <a:r>
              <a:rPr lang="en-US" dirty="0" smtClean="0"/>
              <a:t> IP </a:t>
            </a:r>
            <a:r>
              <a:rPr lang="en-US" dirty="0" err="1" smtClean="0"/>
              <a:t>Públicas</a:t>
            </a:r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>
            <a:off x="5207000" y="5121650"/>
            <a:ext cx="584200" cy="288550"/>
          </a:xfrm>
          <a:custGeom>
            <a:avLst/>
            <a:gdLst>
              <a:gd name="connsiteX0" fmla="*/ 0 w 584200"/>
              <a:gd name="connsiteY0" fmla="*/ 101600 h 288550"/>
              <a:gd name="connsiteX1" fmla="*/ 127000 w 584200"/>
              <a:gd name="connsiteY1" fmla="*/ 59267 h 288550"/>
              <a:gd name="connsiteX2" fmla="*/ 237067 w 584200"/>
              <a:gd name="connsiteY2" fmla="*/ 67733 h 288550"/>
              <a:gd name="connsiteX3" fmla="*/ 270933 w 584200"/>
              <a:gd name="connsiteY3" fmla="*/ 93133 h 288550"/>
              <a:gd name="connsiteX4" fmla="*/ 313267 w 584200"/>
              <a:gd name="connsiteY4" fmla="*/ 135467 h 288550"/>
              <a:gd name="connsiteX5" fmla="*/ 330200 w 584200"/>
              <a:gd name="connsiteY5" fmla="*/ 203200 h 288550"/>
              <a:gd name="connsiteX6" fmla="*/ 338667 w 584200"/>
              <a:gd name="connsiteY6" fmla="*/ 237067 h 288550"/>
              <a:gd name="connsiteX7" fmla="*/ 397933 w 584200"/>
              <a:gd name="connsiteY7" fmla="*/ 279400 h 288550"/>
              <a:gd name="connsiteX8" fmla="*/ 440267 w 584200"/>
              <a:gd name="connsiteY8" fmla="*/ 287867 h 288550"/>
              <a:gd name="connsiteX9" fmla="*/ 558800 w 584200"/>
              <a:gd name="connsiteY9" fmla="*/ 279400 h 288550"/>
              <a:gd name="connsiteX10" fmla="*/ 575733 w 584200"/>
              <a:gd name="connsiteY10" fmla="*/ 228600 h 288550"/>
              <a:gd name="connsiteX11" fmla="*/ 584200 w 584200"/>
              <a:gd name="connsiteY11" fmla="*/ 203200 h 288550"/>
              <a:gd name="connsiteX12" fmla="*/ 575733 w 584200"/>
              <a:gd name="connsiteY12" fmla="*/ 84667 h 288550"/>
              <a:gd name="connsiteX13" fmla="*/ 558800 w 584200"/>
              <a:gd name="connsiteY13" fmla="*/ 67733 h 288550"/>
              <a:gd name="connsiteX14" fmla="*/ 508000 w 584200"/>
              <a:gd name="connsiteY14" fmla="*/ 33867 h 288550"/>
              <a:gd name="connsiteX15" fmla="*/ 499533 w 584200"/>
              <a:gd name="connsiteY15" fmla="*/ 0 h 28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4200" h="288550">
                <a:moveTo>
                  <a:pt x="0" y="101600"/>
                </a:moveTo>
                <a:cubicBezTo>
                  <a:pt x="98028" y="62389"/>
                  <a:pt x="54861" y="73694"/>
                  <a:pt x="127000" y="59267"/>
                </a:cubicBezTo>
                <a:cubicBezTo>
                  <a:pt x="163689" y="62089"/>
                  <a:pt x="201248" y="59305"/>
                  <a:pt x="237067" y="67733"/>
                </a:cubicBezTo>
                <a:cubicBezTo>
                  <a:pt x="250803" y="70965"/>
                  <a:pt x="260386" y="83758"/>
                  <a:pt x="270933" y="93133"/>
                </a:cubicBezTo>
                <a:cubicBezTo>
                  <a:pt x="285849" y="106391"/>
                  <a:pt x="313267" y="135467"/>
                  <a:pt x="313267" y="135467"/>
                </a:cubicBezTo>
                <a:cubicBezTo>
                  <a:pt x="328396" y="180857"/>
                  <a:pt x="316576" y="141896"/>
                  <a:pt x="330200" y="203200"/>
                </a:cubicBezTo>
                <a:cubicBezTo>
                  <a:pt x="332724" y="214559"/>
                  <a:pt x="332894" y="226964"/>
                  <a:pt x="338667" y="237067"/>
                </a:cubicBezTo>
                <a:cubicBezTo>
                  <a:pt x="349845" y="256628"/>
                  <a:pt x="377756" y="272674"/>
                  <a:pt x="397933" y="279400"/>
                </a:cubicBezTo>
                <a:cubicBezTo>
                  <a:pt x="411585" y="283951"/>
                  <a:pt x="426156" y="285045"/>
                  <a:pt x="440267" y="287867"/>
                </a:cubicBezTo>
                <a:cubicBezTo>
                  <a:pt x="479778" y="285045"/>
                  <a:pt x="522510" y="295277"/>
                  <a:pt x="558800" y="279400"/>
                </a:cubicBezTo>
                <a:cubicBezTo>
                  <a:pt x="575153" y="272246"/>
                  <a:pt x="570089" y="245533"/>
                  <a:pt x="575733" y="228600"/>
                </a:cubicBezTo>
                <a:lnTo>
                  <a:pt x="584200" y="203200"/>
                </a:lnTo>
                <a:cubicBezTo>
                  <a:pt x="581378" y="163689"/>
                  <a:pt x="583033" y="123600"/>
                  <a:pt x="575733" y="84667"/>
                </a:cubicBezTo>
                <a:cubicBezTo>
                  <a:pt x="574262" y="76821"/>
                  <a:pt x="565186" y="72523"/>
                  <a:pt x="558800" y="67733"/>
                </a:cubicBezTo>
                <a:cubicBezTo>
                  <a:pt x="542519" y="55522"/>
                  <a:pt x="508000" y="33867"/>
                  <a:pt x="508000" y="33867"/>
                </a:cubicBezTo>
                <a:cubicBezTo>
                  <a:pt x="498640" y="5790"/>
                  <a:pt x="499533" y="17392"/>
                  <a:pt x="499533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9600" y="6028095"/>
            <a:ext cx="5609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7F7F7F"/>
                </a:solidFill>
              </a:rPr>
              <a:t>Ver</a:t>
            </a:r>
            <a:r>
              <a:rPr lang="en-US" sz="1400" dirty="0" smtClean="0">
                <a:solidFill>
                  <a:srgbClr val="7F7F7F"/>
                </a:solidFill>
              </a:rPr>
              <a:t> RFC 3330 Special Use IP </a:t>
            </a:r>
            <a:r>
              <a:rPr lang="en-US" sz="1400" dirty="0">
                <a:solidFill>
                  <a:srgbClr val="7F7F7F"/>
                </a:solidFill>
              </a:rPr>
              <a:t>Addresses: </a:t>
            </a:r>
            <a:r>
              <a:rPr lang="en-US" sz="1400" dirty="0">
                <a:solidFill>
                  <a:srgbClr val="7F7F7F"/>
                </a:solidFill>
                <a:hlinkClick r:id="rId7"/>
              </a:rPr>
              <a:t>https://tools.ietf.org/html/</a:t>
            </a:r>
            <a:r>
              <a:rPr lang="en-US" sz="1400" dirty="0" smtClean="0">
                <a:solidFill>
                  <a:srgbClr val="7F7F7F"/>
                </a:solidFill>
                <a:hlinkClick r:id="rId7"/>
              </a:rPr>
              <a:t>rfc3330</a:t>
            </a:r>
            <a:r>
              <a:rPr lang="en-US" sz="1400" dirty="0" smtClean="0">
                <a:solidFill>
                  <a:srgbClr val="7F7F7F"/>
                </a:solidFill>
              </a:rPr>
              <a:t> </a:t>
            </a:r>
            <a:endParaRPr lang="en-US" sz="14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4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7346</TotalTime>
  <Words>3111</Words>
  <Application>Microsoft Macintosh PowerPoint</Application>
  <PresentationFormat>On-screen Show (4:3)</PresentationFormat>
  <Paragraphs>313</Paragraphs>
  <Slides>26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Temario</vt:lpstr>
      <vt:lpstr>PowerPoint Presentation</vt:lpstr>
      <vt:lpstr>Conectándose a una red local</vt:lpstr>
      <vt:lpstr>Encuentre su dirección MAC</vt:lpstr>
      <vt:lpstr>Conectándose a una red IP</vt:lpstr>
      <vt:lpstr>Conectándose a Internet</vt:lpstr>
      <vt:lpstr>Asociando direcciones MAC e IP</vt:lpstr>
      <vt:lpstr>Direcciones IP Públicas vs. Privadas</vt:lpstr>
      <vt:lpstr>PowerPoint Presentation</vt:lpstr>
      <vt:lpstr>Leyendo diario El País desde Argentina </vt:lpstr>
      <vt:lpstr>Leyendo el diario Le Fígaro desde Argentina</vt:lpstr>
      <vt:lpstr>Nombres de dominio</vt:lpstr>
      <vt:lpstr>Qué es el DNS</vt:lpstr>
      <vt:lpstr>Cómo resuelve el DNS</vt:lpstr>
      <vt:lpstr>Cómo funciona el DNS</vt:lpstr>
      <vt:lpstr>Lista de Root Servers</vt:lpstr>
      <vt:lpstr>PowerPoint Presentation</vt:lpstr>
      <vt:lpstr>Requisitos de los nombres de dominio</vt:lpstr>
      <vt:lpstr>Registro de nombres de dominio</vt:lpstr>
      <vt:lpstr>Registradores</vt:lpstr>
      <vt:lpstr>Leyendo diario El País desde Argentina </vt:lpstr>
      <vt:lpstr>Leyendo el diario Le Fígaro desde Argentina</vt:lpstr>
      <vt:lpstr>PowerPoint Presentation</vt:lpstr>
      <vt:lpstr>SSR Team: qué hacemos y cómo</vt:lpstr>
      <vt:lpstr>Engage with ICANN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Carlos Alvarez</cp:lastModifiedBy>
  <cp:revision>184</cp:revision>
  <cp:lastPrinted>2015-01-14T03:55:09Z</cp:lastPrinted>
  <dcterms:created xsi:type="dcterms:W3CDTF">2015-01-07T16:11:05Z</dcterms:created>
  <dcterms:modified xsi:type="dcterms:W3CDTF">2015-04-16T22:35:07Z</dcterms:modified>
</cp:coreProperties>
</file>