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0"/>
  </p:notesMasterIdLst>
  <p:handoutMasterIdLst>
    <p:handoutMasterId r:id="rId21"/>
  </p:handoutMasterIdLst>
  <p:sldIdLst>
    <p:sldId id="309" r:id="rId2"/>
    <p:sldId id="385" r:id="rId3"/>
    <p:sldId id="402" r:id="rId4"/>
    <p:sldId id="395" r:id="rId5"/>
    <p:sldId id="398" r:id="rId6"/>
    <p:sldId id="396" r:id="rId7"/>
    <p:sldId id="400" r:id="rId8"/>
    <p:sldId id="397" r:id="rId9"/>
    <p:sldId id="405" r:id="rId10"/>
    <p:sldId id="411" r:id="rId11"/>
    <p:sldId id="421" r:id="rId12"/>
    <p:sldId id="413" r:id="rId13"/>
    <p:sldId id="419" r:id="rId14"/>
    <p:sldId id="418" r:id="rId15"/>
    <p:sldId id="422" r:id="rId16"/>
    <p:sldId id="416" r:id="rId17"/>
    <p:sldId id="417" r:id="rId18"/>
    <p:sldId id="394"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22">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clrMru>
    <a:srgbClr val="0E4B91"/>
    <a:srgbClr val="18548A"/>
    <a:srgbClr val="15538C"/>
    <a:srgbClr val="0B2F49"/>
    <a:srgbClr val="092F4B"/>
    <a:srgbClr val="A1472D"/>
    <a:srgbClr val="A34729"/>
    <a:srgbClr val="B87137"/>
    <a:srgbClr val="BA7132"/>
    <a:srgbClr val="17505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35" autoAdjust="0"/>
    <p:restoredTop sz="85083" autoAdjust="0"/>
  </p:normalViewPr>
  <p:slideViewPr>
    <p:cSldViewPr snapToGrid="0" snapToObjects="1">
      <p:cViewPr varScale="1">
        <p:scale>
          <a:sx n="68" d="100"/>
          <a:sy n="68" d="100"/>
        </p:scale>
        <p:origin x="1416" y="66"/>
      </p:cViewPr>
      <p:guideLst>
        <p:guide orient="horz" pos="1422"/>
        <p:guide pos="2880"/>
      </p:guideLst>
    </p:cSldViewPr>
  </p:slideViewPr>
  <p:outlineViewPr>
    <p:cViewPr>
      <p:scale>
        <a:sx n="33" d="100"/>
        <a:sy n="33" d="100"/>
      </p:scale>
      <p:origin x="0" y="4472"/>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8F13CC-A6A6-524A-A0F8-DAB9B298E3B6}" type="datetimeFigureOut">
              <a:rPr lang="en-US" smtClean="0"/>
              <a:t>11/12/2015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CED518-EFD6-E34B-989E-6B6564A75595}" type="slidenum">
              <a:rPr lang="en-US" smtClean="0"/>
              <a:t>‹#›</a:t>
            </a:fld>
            <a:endParaRPr lang="en-US"/>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614CD-FA73-DF49-AA13-A5EF746D725A}" type="datetimeFigureOut">
              <a:rPr lang="en-US" smtClean="0"/>
              <a:t>11/12/2015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002FF9-4628-B146-9948-95257A430692}" type="slidenum">
              <a:rPr lang="en-US" smtClean="0"/>
              <a:t>‹#›</a:t>
            </a:fld>
            <a:endParaRPr lang="en-US"/>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7E002FF9-4628-B146-9948-95257A430692}" type="slidenum">
              <a:rPr lang="en-US" smtClean="0"/>
              <a:t>1</a:t>
            </a:fld>
            <a:endParaRPr lang="en-US"/>
          </a:p>
        </p:txBody>
      </p:sp>
    </p:spTree>
    <p:extLst>
      <p:ext uri="{BB962C8B-B14F-4D97-AF65-F5344CB8AC3E}">
        <p14:creationId xmlns:p14="http://schemas.microsoft.com/office/powerpoint/2010/main" val="16616540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252376">
              <a:buNone/>
            </a:pPr>
            <a:r>
              <a:rPr lang="en-US" b="1" dirty="0" smtClean="0"/>
              <a:t>BUSINESSES</a:t>
            </a:r>
          </a:p>
          <a:p>
            <a:pPr marL="0" lvl="0" indent="-252376">
              <a:buNone/>
            </a:pPr>
            <a:endParaRPr lang="en-US" b="1" dirty="0" smtClean="0"/>
          </a:p>
          <a:p>
            <a:pPr marL="0" marR="0" lvl="0" indent="0" algn="l" defTabSz="457200" rtl="0" eaLnBrk="1" fontAlgn="auto" latinLnBrk="0" hangingPunct="1">
              <a:lnSpc>
                <a:spcPct val="100000"/>
              </a:lnSpc>
              <a:spcBef>
                <a:spcPts val="0"/>
              </a:spcBef>
              <a:spcAft>
                <a:spcPts val="0"/>
              </a:spcAft>
              <a:buClrTx/>
              <a:buSzTx/>
              <a:buFontTx/>
              <a:buNone/>
              <a:tabLst/>
              <a:defRPr/>
            </a:pPr>
            <a:r>
              <a:rPr lang="en-US" b="0" dirty="0" smtClean="0"/>
              <a:t>Businesses</a:t>
            </a:r>
            <a:r>
              <a:rPr lang="en-US" b="0" baseline="0" dirty="0" smtClean="0"/>
              <a:t> </a:t>
            </a:r>
            <a:r>
              <a:rPr lang="en-US" baseline="0" dirty="0" smtClean="0"/>
              <a:t>have the opportunity to increase visibility, deepen brand recognition and build trust amongst consumers online. </a:t>
            </a:r>
            <a:r>
              <a:rPr lang="en-US" dirty="0" smtClean="0"/>
              <a:t>We’ve seen a strong response from brands. BMW, Apple,</a:t>
            </a:r>
            <a:r>
              <a:rPr lang="en-US" baseline="0" dirty="0" smtClean="0"/>
              <a:t> Delta Airlines</a:t>
            </a:r>
            <a:r>
              <a:rPr lang="en-US" dirty="0" smtClean="0"/>
              <a:t> and many others companies have applied for their namesake TLD. Additionally,</a:t>
            </a:r>
            <a:r>
              <a:rPr lang="en-US" baseline="0" dirty="0" smtClean="0"/>
              <a:t> many of these new TLDs are businesses themselves – the expansion of the Internet is creating new jobs in new companies.</a:t>
            </a:r>
            <a:endParaRPr lang="en-US" sz="1200" b="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7E002FF9-4628-B146-9948-95257A430692}" type="slidenum">
              <a:rPr lang="en-US" smtClean="0"/>
              <a:t>10</a:t>
            </a:fld>
            <a:endParaRPr lang="en-US"/>
          </a:p>
        </p:txBody>
      </p:sp>
    </p:spTree>
    <p:extLst>
      <p:ext uri="{BB962C8B-B14F-4D97-AF65-F5344CB8AC3E}">
        <p14:creationId xmlns:p14="http://schemas.microsoft.com/office/powerpoint/2010/main" val="42727291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u="sng" dirty="0" smtClean="0"/>
              <a:t>About Dot REST</a:t>
            </a:r>
          </a:p>
          <a:p>
            <a:endParaRPr lang="en-US" u="sng" dirty="0" smtClean="0"/>
          </a:p>
          <a:p>
            <a:r>
              <a:rPr lang="en-US" sz="1200" b="1" kern="1200" dirty="0" smtClean="0">
                <a:solidFill>
                  <a:schemeClr val="tx1"/>
                </a:solidFill>
                <a:latin typeface="+mn-lt"/>
                <a:ea typeface="+mn-ea"/>
                <a:cs typeface="+mn-cs"/>
              </a:rPr>
              <a:t>Mexico</a:t>
            </a:r>
          </a:p>
          <a:p>
            <a:endParaRPr lang="en-US" sz="1200" kern="1200" dirty="0" smtClean="0">
              <a:solidFill>
                <a:schemeClr val="tx1"/>
              </a:solidFill>
              <a:latin typeface="+mn-lt"/>
              <a:ea typeface="+mn-ea"/>
              <a:cs typeface="+mn-cs"/>
            </a:endParaRPr>
          </a:p>
          <a:p>
            <a:r>
              <a:rPr lang="en-US" sz="1200" kern="1200" dirty="0" err="1" smtClean="0">
                <a:solidFill>
                  <a:schemeClr val="tx1"/>
                </a:solidFill>
                <a:latin typeface="+mn-lt"/>
                <a:ea typeface="+mn-ea"/>
                <a:cs typeface="+mn-cs"/>
              </a:rPr>
              <a:t>Punto</a:t>
            </a:r>
            <a:r>
              <a:rPr lang="en-US" sz="1200" kern="1200" dirty="0" smtClean="0">
                <a:solidFill>
                  <a:schemeClr val="tx1"/>
                </a:solidFill>
                <a:latin typeface="+mn-lt"/>
                <a:ea typeface="+mn-ea"/>
                <a:cs typeface="+mn-cs"/>
              </a:rPr>
              <a:t> 2012 is a Mexico City-based domain company that services Generic Top Level Domains (</a:t>
            </a:r>
            <a:r>
              <a:rPr lang="en-US" sz="1200" kern="1200" dirty="0" err="1" smtClean="0">
                <a:solidFill>
                  <a:schemeClr val="tx1"/>
                </a:solidFill>
                <a:latin typeface="+mn-lt"/>
                <a:ea typeface="+mn-ea"/>
                <a:cs typeface="+mn-cs"/>
              </a:rPr>
              <a:t>gTLDs</a:t>
            </a:r>
            <a:r>
              <a:rPr lang="en-US" sz="1200" kern="1200" dirty="0" smtClean="0">
                <a:solidFill>
                  <a:schemeClr val="tx1"/>
                </a:solidFill>
                <a:latin typeface="+mn-lt"/>
                <a:ea typeface="+mn-ea"/>
                <a:cs typeface="+mn-cs"/>
              </a:rPr>
              <a:t>) </a:t>
            </a:r>
            <a:r>
              <a:rPr lang="en-US" sz="1200" b="1" kern="1200" dirty="0" smtClean="0">
                <a:solidFill>
                  <a:schemeClr val="tx1"/>
                </a:solidFill>
                <a:latin typeface="+mn-lt"/>
                <a:ea typeface="+mn-ea"/>
                <a:cs typeface="+mn-cs"/>
              </a:rPr>
              <a:t>.rest and .bar, </a:t>
            </a:r>
            <a:r>
              <a:rPr lang="en-US" sz="1200" kern="1200" dirty="0" smtClean="0">
                <a:solidFill>
                  <a:schemeClr val="tx1"/>
                </a:solidFill>
                <a:latin typeface="+mn-lt"/>
                <a:ea typeface="+mn-ea"/>
                <a:cs typeface="+mn-cs"/>
              </a:rPr>
              <a:t>geared for the restaurant, bar, and café industry. The entrepreneurial team consists of experts in the domain industry as well as the food and beverage industry dedicated to revolutionizing the Internet so that businesses can own their identity and be found by their customers.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1"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latin typeface="+mn-lt"/>
                <a:ea typeface="+mn-ea"/>
                <a:cs typeface="+mn-cs"/>
              </a:rPr>
              <a:t>.REST</a:t>
            </a:r>
            <a:r>
              <a:rPr lang="en-US" sz="1200" kern="1200" dirty="0" smtClean="0">
                <a:solidFill>
                  <a:schemeClr val="tx1"/>
                </a:solidFill>
                <a:latin typeface="+mn-lt"/>
                <a:ea typeface="+mn-ea"/>
                <a:cs typeface="+mn-cs"/>
              </a:rPr>
              <a:t>, a domain that uses the abbreviation of “restaurant” in almost 30 languages and more than 50 countries.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It </a:t>
            </a:r>
            <a:r>
              <a:rPr lang="en-US" sz="1200" b="0" i="0" kern="1200" dirty="0" smtClean="0">
                <a:solidFill>
                  <a:schemeClr val="tx1"/>
                </a:solidFill>
                <a:effectLst/>
                <a:latin typeface="+mn-lt"/>
                <a:ea typeface="+mn-ea"/>
                <a:cs typeface="+mn-cs"/>
              </a:rPr>
              <a:t>will allow restaurant domain names to become shorter as well as easier to remember and identify. Online ordering, reservation systems and promotions will all be more accessible to restaurants through this string.</a:t>
            </a:r>
          </a:p>
        </p:txBody>
      </p:sp>
      <p:sp>
        <p:nvSpPr>
          <p:cNvPr id="4" name="Slide Number Placeholder 3"/>
          <p:cNvSpPr>
            <a:spLocks noGrp="1"/>
          </p:cNvSpPr>
          <p:nvPr>
            <p:ph type="sldNum" sz="quarter" idx="10"/>
          </p:nvPr>
        </p:nvSpPr>
        <p:spPr/>
        <p:txBody>
          <a:bodyPr/>
          <a:lstStyle/>
          <a:p>
            <a:fld id="{C0BC9D15-A5AB-EA41-8493-24FEC1A17AA5}" type="slidenum">
              <a:rPr lang="en-US" smtClean="0"/>
              <a:t>11</a:t>
            </a:fld>
            <a:endParaRPr lang="en-US"/>
          </a:p>
        </p:txBody>
      </p:sp>
    </p:spTree>
    <p:extLst>
      <p:ext uri="{BB962C8B-B14F-4D97-AF65-F5344CB8AC3E}">
        <p14:creationId xmlns:p14="http://schemas.microsoft.com/office/powerpoint/2010/main" val="25530066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512060" rtl="0" eaLnBrk="1" fontAlgn="auto" latinLnBrk="0" hangingPunct="1">
              <a:lnSpc>
                <a:spcPct val="90000"/>
              </a:lnSpc>
              <a:spcBef>
                <a:spcPts val="0"/>
              </a:spcBef>
              <a:spcAft>
                <a:spcPts val="336"/>
              </a:spcAft>
              <a:buClr>
                <a:schemeClr val="bg1"/>
              </a:buClr>
              <a:buSzPct val="25000"/>
              <a:buFont typeface="Arial" pitchFamily="34" charset="0"/>
              <a:buNone/>
              <a:tabLst/>
              <a:defRPr/>
            </a:pPr>
            <a:r>
              <a:rPr lang="en-US" sz="1200" b="1" dirty="0" smtClean="0"/>
              <a:t>GROUPS</a:t>
            </a:r>
            <a:r>
              <a:rPr lang="en-US" sz="1200" b="1" baseline="0" dirty="0" smtClean="0"/>
              <a:t> &amp; COMMUNITIES</a:t>
            </a:r>
            <a:endParaRPr lang="en-US" sz="1200" b="1" dirty="0" smtClean="0"/>
          </a:p>
          <a:p>
            <a:pPr marL="0" marR="0" lvl="0" indent="0" algn="l" defTabSz="512060" rtl="0" eaLnBrk="1" fontAlgn="auto" latinLnBrk="0" hangingPunct="1">
              <a:lnSpc>
                <a:spcPct val="90000"/>
              </a:lnSpc>
              <a:spcBef>
                <a:spcPts val="0"/>
              </a:spcBef>
              <a:spcAft>
                <a:spcPts val="336"/>
              </a:spcAft>
              <a:buClr>
                <a:schemeClr val="bg1"/>
              </a:buClr>
              <a:buSzPct val="25000"/>
              <a:buFont typeface="Arial" pitchFamily="34" charset="0"/>
              <a:buNone/>
              <a:tabLst/>
              <a:defRPr/>
            </a:pPr>
            <a:endParaRPr lang="en-GB" sz="1200" dirty="0" smtClean="0">
              <a:solidFill>
                <a:schemeClr val="bg1"/>
              </a:solidFill>
              <a:latin typeface="Helvetica Neue"/>
              <a:cs typeface="Helvetica Neue"/>
            </a:endParaRPr>
          </a:p>
          <a:p>
            <a:pPr marL="0" marR="0" lvl="0" indent="0" algn="l" defTabSz="512060" rtl="0" eaLnBrk="1" fontAlgn="auto" latinLnBrk="0" hangingPunct="1">
              <a:lnSpc>
                <a:spcPct val="90000"/>
              </a:lnSpc>
              <a:spcBef>
                <a:spcPts val="0"/>
              </a:spcBef>
              <a:spcAft>
                <a:spcPts val="336"/>
              </a:spcAft>
              <a:buClr>
                <a:schemeClr val="bg1"/>
              </a:buClr>
              <a:buSzPct val="25000"/>
              <a:buFont typeface="Arial" pitchFamily="34" charset="0"/>
              <a:buNone/>
              <a:tabLst/>
              <a:defRPr/>
            </a:pPr>
            <a:r>
              <a:rPr lang="en-GB" sz="1200" dirty="0" smtClean="0">
                <a:solidFill>
                  <a:schemeClr val="bg1"/>
                </a:solidFill>
                <a:latin typeface="Helvetica Neue"/>
                <a:cs typeface="Helvetica Neue"/>
              </a:rPr>
              <a:t>You can expect to see charities, social enterprises, companies and institutions come together online in an effort</a:t>
            </a:r>
            <a:r>
              <a:rPr lang="en-GB" sz="1200" baseline="0" dirty="0" smtClean="0">
                <a:solidFill>
                  <a:schemeClr val="bg1"/>
                </a:solidFill>
                <a:latin typeface="Helvetica Neue"/>
                <a:cs typeface="Helvetica Neue"/>
              </a:rPr>
              <a:t> to better </a:t>
            </a:r>
            <a:r>
              <a:rPr lang="en-GB" sz="1200" dirty="0" smtClean="0">
                <a:solidFill>
                  <a:schemeClr val="bg1"/>
                </a:solidFill>
                <a:latin typeface="Helvetica Neue"/>
                <a:cs typeface="Helvetica Neue"/>
              </a:rPr>
              <a:t>global society by engaging communities, increasing advocacy and building trust in missions that support social good.</a:t>
            </a: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12</a:t>
            </a:fld>
            <a:endParaRPr lang="en-US"/>
          </a:p>
        </p:txBody>
      </p:sp>
    </p:spTree>
    <p:extLst>
      <p:ext uri="{BB962C8B-B14F-4D97-AF65-F5344CB8AC3E}">
        <p14:creationId xmlns:p14="http://schemas.microsoft.com/office/powerpoint/2010/main" val="42727291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u="sng" dirty="0" smtClean="0"/>
              <a:t>About Dot WIKI</a:t>
            </a:r>
          </a:p>
          <a:p>
            <a:endParaRPr lang="en-US" u="sng" dirty="0" smtClean="0"/>
          </a:p>
          <a:p>
            <a:r>
              <a:rPr lang="en-US" sz="1200" b="0" i="0" kern="1200" dirty="0" smtClean="0">
                <a:solidFill>
                  <a:schemeClr val="tx1"/>
                </a:solidFill>
                <a:effectLst/>
                <a:latin typeface="+mn-lt"/>
                <a:ea typeface="+mn-ea"/>
                <a:cs typeface="+mn-cs"/>
              </a:rPr>
              <a:t>.WIKI is part of a massive expansion to make the Internet more representative of the many different types of projects and passions that it enables. The .WIKI TLD will allow anyone, from individuals to fan clubs to corporations, to host their content on a naturally convenient extension. Internal wikis no longer have to be hidden within a larger corporate site; hobbyists and fans can build stronger community projects by starting with a memorable name; and innovative open source initiatives can get greater public attention and participation.</a:t>
            </a:r>
            <a:r>
              <a:rPr lang="en-US" sz="1200" b="0" i="0" kern="1200" baseline="0" dirty="0" smtClean="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7E002FF9-4628-B146-9948-95257A430692}" type="slidenum">
              <a:rPr lang="en-US" smtClean="0"/>
              <a:t>13</a:t>
            </a:fld>
            <a:endParaRPr lang="en-US"/>
          </a:p>
        </p:txBody>
      </p:sp>
    </p:spTree>
    <p:extLst>
      <p:ext uri="{BB962C8B-B14F-4D97-AF65-F5344CB8AC3E}">
        <p14:creationId xmlns:p14="http://schemas.microsoft.com/office/powerpoint/2010/main" val="42727291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b="1" dirty="0" smtClean="0"/>
              <a:t>REGIONS</a:t>
            </a:r>
          </a:p>
          <a:p>
            <a:pPr marL="0" indent="0">
              <a:buNone/>
            </a:pPr>
            <a:endParaRPr lang="en-US" dirty="0" smtClean="0"/>
          </a:p>
          <a:p>
            <a:pPr marL="0" indent="0">
              <a:buNone/>
            </a:pPr>
            <a:r>
              <a:rPr lang="en-US" dirty="0" smtClean="0"/>
              <a:t>Geographical regions, especially cities, have applied for new </a:t>
            </a:r>
            <a:r>
              <a:rPr lang="en-US" dirty="0" err="1" smtClean="0"/>
              <a:t>gTLDs</a:t>
            </a:r>
            <a:r>
              <a:rPr lang="en-US" dirty="0" smtClean="0"/>
              <a:t>.</a:t>
            </a:r>
            <a:r>
              <a:rPr lang="en-US" baseline="0" dirty="0" smtClean="0"/>
              <a:t> </a:t>
            </a:r>
          </a:p>
          <a:p>
            <a:pPr marL="0" indent="0">
              <a:buNone/>
            </a:pPr>
            <a:r>
              <a:rPr lang="en-US" dirty="0" smtClean="0"/>
              <a:t>.BERLIN, .NYC, .TOKYO and .LONDON</a:t>
            </a:r>
            <a:r>
              <a:rPr lang="en-US" baseline="0" dirty="0" smtClean="0"/>
              <a:t> were among the first regional </a:t>
            </a:r>
            <a:r>
              <a:rPr lang="en-US" baseline="0" dirty="0" err="1" smtClean="0"/>
              <a:t>gTLDs</a:t>
            </a:r>
            <a:r>
              <a:rPr lang="en-US" baseline="0" dirty="0" smtClean="0"/>
              <a:t> to be delegated into the Internet.</a:t>
            </a:r>
            <a:endParaRPr lang="en-US" sz="1200" b="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7E002FF9-4628-B146-9948-95257A430692}" type="slidenum">
              <a:rPr lang="en-US" smtClean="0"/>
              <a:t>14</a:t>
            </a:fld>
            <a:endParaRPr lang="en-US"/>
          </a:p>
        </p:txBody>
      </p:sp>
    </p:spTree>
    <p:extLst>
      <p:ext uri="{BB962C8B-B14F-4D97-AF65-F5344CB8AC3E}">
        <p14:creationId xmlns:p14="http://schemas.microsoft.com/office/powerpoint/2010/main" val="42727291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u="sng" dirty="0" smtClean="0"/>
              <a:t>About Dot RIO</a:t>
            </a:r>
            <a:endParaRPr lang="en-US" sz="120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Rio is the nickname given to Rio de Janeiro.</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.RIO is a geographic name under the city Government management and used as its digital identity.</a:t>
            </a:r>
            <a:endParaRPr lang="en-US" b="0" u="none" baseline="0" dirty="0" smtClean="0"/>
          </a:p>
        </p:txBody>
      </p:sp>
      <p:sp>
        <p:nvSpPr>
          <p:cNvPr id="4" name="Slide Number Placeholder 3"/>
          <p:cNvSpPr>
            <a:spLocks noGrp="1"/>
          </p:cNvSpPr>
          <p:nvPr>
            <p:ph type="sldNum" sz="quarter" idx="10"/>
          </p:nvPr>
        </p:nvSpPr>
        <p:spPr/>
        <p:txBody>
          <a:bodyPr/>
          <a:lstStyle/>
          <a:p>
            <a:fld id="{7E002FF9-4628-B146-9948-95257A430692}" type="slidenum">
              <a:rPr lang="en-US" smtClean="0"/>
              <a:t>15</a:t>
            </a:fld>
            <a:endParaRPr lang="en-US"/>
          </a:p>
        </p:txBody>
      </p:sp>
    </p:spTree>
    <p:extLst>
      <p:ext uri="{BB962C8B-B14F-4D97-AF65-F5344CB8AC3E}">
        <p14:creationId xmlns:p14="http://schemas.microsoft.com/office/powerpoint/2010/main" val="42727291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b="1" dirty="0" smtClean="0"/>
              <a:t>INTERNATIONALIZED DOMAIN NAMES (IDNs)</a:t>
            </a:r>
          </a:p>
          <a:p>
            <a:pPr marL="0" indent="0">
              <a:buNone/>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Until a few years ago, non-Latin characters were not permitted in the Internet’s root zone. Part of what makes</a:t>
            </a:r>
            <a:r>
              <a:rPr lang="en-US" baseline="0" dirty="0" smtClean="0"/>
              <a:t> the New </a:t>
            </a:r>
            <a:r>
              <a:rPr lang="en-US" baseline="0" dirty="0" err="1" smtClean="0"/>
              <a:t>gTLD</a:t>
            </a:r>
            <a:r>
              <a:rPr lang="en-US" baseline="0" dirty="0" smtClean="0"/>
              <a:t> Program so important to the evolution of the Internet is that it’s facilitating, for the first time, the introduction of generic Top-Level Domains in non-Latin scripts such as </a:t>
            </a:r>
            <a:r>
              <a:rPr lang="en-US" dirty="0" smtClean="0"/>
              <a:t>Chinese,</a:t>
            </a:r>
            <a:r>
              <a:rPr lang="en-US" baseline="0" dirty="0" smtClean="0"/>
              <a:t> Arabic, Russian and </a:t>
            </a:r>
            <a:r>
              <a:rPr lang="en-US" baseline="0" dirty="0" err="1" smtClean="0"/>
              <a:t>Devanagari</a:t>
            </a:r>
            <a:r>
              <a:rPr lang="en-US" baseline="0" dirty="0" smtClean="0"/>
              <a:t>. These are known as Internationalized Domain Names. What this means is that Internet users around the world will now be able to navigate the web entirely in their native languages. </a:t>
            </a:r>
            <a:endParaRPr lang="en-US" dirty="0" smtClean="0"/>
          </a:p>
        </p:txBody>
      </p:sp>
      <p:sp>
        <p:nvSpPr>
          <p:cNvPr id="4" name="Slide Number Placeholder 3"/>
          <p:cNvSpPr>
            <a:spLocks noGrp="1"/>
          </p:cNvSpPr>
          <p:nvPr>
            <p:ph type="sldNum" sz="quarter" idx="10"/>
          </p:nvPr>
        </p:nvSpPr>
        <p:spPr/>
        <p:txBody>
          <a:bodyPr/>
          <a:lstStyle/>
          <a:p>
            <a:fld id="{7E002FF9-4628-B146-9948-95257A430692}" type="slidenum">
              <a:rPr lang="en-US" smtClean="0"/>
              <a:t>16</a:t>
            </a:fld>
            <a:endParaRPr lang="en-US"/>
          </a:p>
        </p:txBody>
      </p:sp>
    </p:spTree>
    <p:extLst>
      <p:ext uri="{BB962C8B-B14F-4D97-AF65-F5344CB8AC3E}">
        <p14:creationId xmlns:p14="http://schemas.microsoft.com/office/powerpoint/2010/main" val="42727291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u="sng" dirty="0" smtClean="0"/>
              <a:t>About Dot SHABAKA </a:t>
            </a:r>
            <a:r>
              <a:rPr lang="en-US" sz="1200" b="0" i="0" u="sng" kern="1200" dirty="0" smtClean="0">
                <a:solidFill>
                  <a:schemeClr val="tx1"/>
                </a:solidFill>
                <a:effectLst/>
                <a:latin typeface="+mn-lt"/>
                <a:ea typeface="+mn-ea"/>
                <a:cs typeface="+mn-cs"/>
              </a:rPr>
              <a:t>(SHAH-bah-</a:t>
            </a:r>
            <a:r>
              <a:rPr lang="en-US" sz="1200" b="0" i="0" u="sng" kern="1200" dirty="0" err="1" smtClean="0">
                <a:solidFill>
                  <a:schemeClr val="tx1"/>
                </a:solidFill>
                <a:effectLst/>
                <a:latin typeface="+mn-lt"/>
                <a:ea typeface="+mn-ea"/>
                <a:cs typeface="+mn-cs"/>
              </a:rPr>
              <a:t>kah</a:t>
            </a:r>
            <a:r>
              <a:rPr lang="en-US" sz="1200" b="0" i="0" u="sng" kern="1200" dirty="0" smtClean="0">
                <a:solidFill>
                  <a:schemeClr val="tx1"/>
                </a:solidFill>
                <a:effectLst/>
                <a:latin typeface="+mn-lt"/>
                <a:ea typeface="+mn-ea"/>
                <a:cs typeface="+mn-cs"/>
              </a:rPr>
              <a:t>) </a:t>
            </a:r>
            <a:endParaRPr lang="en-US" u="sng" dirty="0" smtClean="0"/>
          </a:p>
          <a:p>
            <a:endParaRPr lang="en-US" u="sng" dirty="0" smtClean="0"/>
          </a:p>
          <a:p>
            <a:pPr marL="0" marR="0" lvl="4" indent="0" algn="l" defTabSz="457200" rtl="0" eaLnBrk="1" fontAlgn="auto" latinLnBrk="0" hangingPunct="1">
              <a:lnSpc>
                <a:spcPct val="100000"/>
              </a:lnSpc>
              <a:spcBef>
                <a:spcPts val="0"/>
              </a:spcBef>
              <a:spcAft>
                <a:spcPts val="0"/>
              </a:spcAft>
              <a:buClrTx/>
              <a:buSzTx/>
              <a:buFontTx/>
              <a:buNone/>
              <a:tabLst/>
              <a:defRPr/>
            </a:pPr>
            <a:r>
              <a:rPr lang="en-US" sz="1200" b="0" i="0" kern="1200" dirty="0" err="1" smtClean="0">
                <a:solidFill>
                  <a:schemeClr val="tx1"/>
                </a:solidFill>
                <a:effectLst/>
                <a:latin typeface="+mn-lt"/>
                <a:ea typeface="+mn-ea"/>
                <a:cs typeface="+mn-cs"/>
              </a:rPr>
              <a:t>Shabaka</a:t>
            </a:r>
            <a:r>
              <a:rPr lang="en-US" sz="1200" b="0" i="0" kern="1200" dirty="0" smtClean="0">
                <a:solidFill>
                  <a:schemeClr val="tx1"/>
                </a:solidFill>
                <a:effectLst/>
                <a:latin typeface="+mn-lt"/>
                <a:ea typeface="+mn-ea"/>
                <a:cs typeface="+mn-cs"/>
              </a:rPr>
              <a:t> (SHAH-bah-</a:t>
            </a:r>
            <a:r>
              <a:rPr lang="en-US" sz="1200" b="0" i="0" kern="1200" dirty="0" err="1" smtClean="0">
                <a:solidFill>
                  <a:schemeClr val="tx1"/>
                </a:solidFill>
                <a:effectLst/>
                <a:latin typeface="+mn-lt"/>
                <a:ea typeface="+mn-ea"/>
                <a:cs typeface="+mn-cs"/>
              </a:rPr>
              <a:t>kah</a:t>
            </a:r>
            <a:r>
              <a:rPr lang="en-US" sz="1200" b="0" i="0" kern="1200" dirty="0" smtClean="0">
                <a:solidFill>
                  <a:schemeClr val="tx1"/>
                </a:solidFill>
                <a:effectLst/>
                <a:latin typeface="+mn-lt"/>
                <a:ea typeface="+mn-ea"/>
                <a:cs typeface="+mn-cs"/>
              </a:rPr>
              <a:t>) </a:t>
            </a:r>
            <a:r>
              <a:rPr lang="en-US" u="none" baseline="0" dirty="0" smtClean="0"/>
              <a:t>is instantly recognized by all Arabic speakers as the generic term for the Internet, given there is no direct translation. </a:t>
            </a:r>
          </a:p>
          <a:p>
            <a:pPr marL="0" marR="0" lvl="4" indent="0" algn="l" defTabSz="457200" rtl="0" eaLnBrk="1" fontAlgn="auto" latinLnBrk="0" hangingPunct="1">
              <a:lnSpc>
                <a:spcPct val="100000"/>
              </a:lnSpc>
              <a:spcBef>
                <a:spcPts val="0"/>
              </a:spcBef>
              <a:spcAft>
                <a:spcPts val="0"/>
              </a:spcAft>
              <a:buClrTx/>
              <a:buSzTx/>
              <a:buFontTx/>
              <a:buNone/>
              <a:tabLst/>
              <a:defRPr/>
            </a:pPr>
            <a:endParaRPr lang="en-US" u="none" baseline="0" dirty="0" smtClean="0"/>
          </a:p>
          <a:p>
            <a:pPr marL="0" marR="0" lvl="4" indent="0" algn="l" defTabSz="457200" rtl="0" eaLnBrk="1" fontAlgn="auto" latinLnBrk="0" hangingPunct="1">
              <a:lnSpc>
                <a:spcPct val="100000"/>
              </a:lnSpc>
              <a:spcBef>
                <a:spcPts val="0"/>
              </a:spcBef>
              <a:spcAft>
                <a:spcPts val="0"/>
              </a:spcAft>
              <a:buClrTx/>
              <a:buSzTx/>
              <a:buFontTx/>
              <a:buNone/>
              <a:tabLst/>
              <a:defRPr/>
            </a:pPr>
            <a:r>
              <a:rPr lang="en-US" u="none" baseline="0" dirty="0" smtClean="0"/>
              <a:t>.SHABAKA</a:t>
            </a:r>
            <a:r>
              <a:rPr lang="en-US" sz="1200" b="0" i="0" kern="1200" dirty="0" smtClean="0">
                <a:solidFill>
                  <a:schemeClr val="tx1"/>
                </a:solidFill>
                <a:effectLst/>
                <a:latin typeface="+mn-lt"/>
                <a:ea typeface="+mn-ea"/>
                <a:cs typeface="+mn-cs"/>
              </a:rPr>
              <a:t> is not only the first Arabic generic</a:t>
            </a:r>
            <a:r>
              <a:rPr lang="en-US" sz="1200" b="0" i="0" kern="1200" baseline="0" dirty="0" smtClean="0">
                <a:solidFill>
                  <a:schemeClr val="tx1"/>
                </a:solidFill>
                <a:effectLst/>
                <a:latin typeface="+mn-lt"/>
                <a:ea typeface="+mn-ea"/>
                <a:cs typeface="+mn-cs"/>
              </a:rPr>
              <a:t> Top-Level Domain, it was</a:t>
            </a:r>
            <a:r>
              <a:rPr lang="en-US" u="none" baseline="0" dirty="0" smtClean="0"/>
              <a:t> one of the first new </a:t>
            </a:r>
            <a:r>
              <a:rPr lang="en-US" u="none" baseline="0" dirty="0" err="1" smtClean="0"/>
              <a:t>gTLDs</a:t>
            </a:r>
            <a:r>
              <a:rPr lang="en-US" u="none" baseline="0" dirty="0" smtClean="0"/>
              <a:t> delegated, and it was the first new </a:t>
            </a:r>
            <a:r>
              <a:rPr lang="en-US" u="none" baseline="0" dirty="0" err="1" smtClean="0"/>
              <a:t>gTLD</a:t>
            </a:r>
            <a:r>
              <a:rPr lang="en-US" u="none" baseline="0" dirty="0" smtClean="0"/>
              <a:t> to house a live, resolving Second-Level Domain name. </a:t>
            </a:r>
          </a:p>
          <a:p>
            <a:pPr marL="0" marR="0" lvl="4" indent="0" algn="l" defTabSz="4572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effectLst/>
              <a:latin typeface="+mn-lt"/>
              <a:ea typeface="+mn-ea"/>
              <a:cs typeface="+mn-cs"/>
            </a:endParaRPr>
          </a:p>
          <a:p>
            <a:pPr marL="0" marR="0" lvl="4" indent="0" algn="l" defTabSz="457200" rtl="0" eaLnBrk="1" fontAlgn="auto" latinLnBrk="0" hangingPunct="1">
              <a:lnSpc>
                <a:spcPct val="100000"/>
              </a:lnSpc>
              <a:spcBef>
                <a:spcPts val="0"/>
              </a:spcBef>
              <a:spcAft>
                <a:spcPts val="0"/>
              </a:spcAft>
              <a:buClrTx/>
              <a:buSzTx/>
              <a:buFontTx/>
              <a:buNone/>
              <a:tabLst/>
              <a:defRPr/>
            </a:pPr>
            <a:r>
              <a:rPr lang="en-US" sz="1200" b="0" i="0" kern="1200" dirty="0" err="1" smtClean="0">
                <a:solidFill>
                  <a:schemeClr val="tx1"/>
                </a:solidFill>
                <a:effectLst/>
                <a:latin typeface="+mn-lt"/>
                <a:ea typeface="+mn-ea"/>
                <a:cs typeface="+mn-cs"/>
              </a:rPr>
              <a:t>DotShabaka</a:t>
            </a:r>
            <a:r>
              <a:rPr lang="en-US" sz="1200" b="0" i="0" kern="1200" dirty="0" smtClean="0">
                <a:solidFill>
                  <a:schemeClr val="tx1"/>
                </a:solidFill>
                <a:effectLst/>
                <a:latin typeface="+mn-lt"/>
                <a:ea typeface="+mn-ea"/>
                <a:cs typeface="+mn-cs"/>
              </a:rPr>
              <a:t> plans to cater to the increasing number of Arabic speakers online by</a:t>
            </a:r>
            <a:r>
              <a:rPr lang="en-US" sz="1200" b="0" i="0" kern="1200" baseline="0" dirty="0" smtClean="0">
                <a:solidFill>
                  <a:schemeClr val="tx1"/>
                </a:solidFill>
                <a:effectLst/>
                <a:latin typeface="+mn-lt"/>
                <a:ea typeface="+mn-ea"/>
                <a:cs typeface="+mn-cs"/>
              </a:rPr>
              <a:t> creating</a:t>
            </a:r>
            <a:r>
              <a:rPr lang="en-US" sz="1200" b="0" i="0" kern="1200" dirty="0" smtClean="0">
                <a:solidFill>
                  <a:schemeClr val="tx1"/>
                </a:solidFill>
                <a:effectLst/>
                <a:latin typeface="+mn-lt"/>
                <a:ea typeface="+mn-ea"/>
                <a:cs typeface="+mn-cs"/>
              </a:rPr>
              <a:t> an Internet experience that facilitates end-to-end communication in Arabic,</a:t>
            </a:r>
            <a:r>
              <a:rPr lang="en-US" sz="1200" b="0" i="0" kern="1200" baseline="0" dirty="0" smtClean="0">
                <a:solidFill>
                  <a:schemeClr val="tx1"/>
                </a:solidFill>
                <a:effectLst/>
                <a:latin typeface="+mn-lt"/>
                <a:ea typeface="+mn-ea"/>
                <a:cs typeface="+mn-cs"/>
              </a:rPr>
              <a:t> and </a:t>
            </a:r>
            <a:r>
              <a:rPr lang="en-US" sz="1200" b="0" i="0" kern="1200" dirty="0" smtClean="0">
                <a:solidFill>
                  <a:schemeClr val="tx1"/>
                </a:solidFill>
                <a:effectLst/>
                <a:latin typeface="+mn-lt"/>
                <a:ea typeface="+mn-ea"/>
                <a:cs typeface="+mn-cs"/>
              </a:rPr>
              <a:t>gives an online home to this important language. </a:t>
            </a:r>
          </a:p>
          <a:p>
            <a:pPr marL="0" marR="0" lvl="4" indent="0" algn="l" defTabSz="457200" rtl="0" eaLnBrk="1" fontAlgn="auto" latinLnBrk="0" hangingPunct="1">
              <a:lnSpc>
                <a:spcPct val="100000"/>
              </a:lnSpc>
              <a:spcBef>
                <a:spcPts val="0"/>
              </a:spcBef>
              <a:spcAft>
                <a:spcPts val="0"/>
              </a:spcAft>
              <a:buClrTx/>
              <a:buSzTx/>
              <a:buFontTx/>
              <a:buNone/>
              <a:tabLst/>
              <a:defRPr/>
            </a:pPr>
            <a:r>
              <a:rPr lang="en-US" u="none" baseline="0" dirty="0" smtClean="0"/>
              <a:t>Arabic-language content has existed online, but users had to understand English well enough to navigate to and from websites within the browser. That changed with the introduction of .</a:t>
            </a:r>
            <a:r>
              <a:rPr lang="en-US" u="none" baseline="0" dirty="0" err="1" smtClean="0"/>
              <a:t>Shabaka</a:t>
            </a:r>
            <a:r>
              <a:rPr lang="en-US" u="none" baseline="0" dirty="0" smtClean="0"/>
              <a:t>. </a:t>
            </a:r>
          </a:p>
        </p:txBody>
      </p:sp>
      <p:sp>
        <p:nvSpPr>
          <p:cNvPr id="4" name="Slide Number Placeholder 3"/>
          <p:cNvSpPr>
            <a:spLocks noGrp="1"/>
          </p:cNvSpPr>
          <p:nvPr>
            <p:ph type="sldNum" sz="quarter" idx="10"/>
          </p:nvPr>
        </p:nvSpPr>
        <p:spPr/>
        <p:txBody>
          <a:bodyPr/>
          <a:lstStyle/>
          <a:p>
            <a:fld id="{7E002FF9-4628-B146-9948-95257A430692}" type="slidenum">
              <a:rPr lang="en-US" smtClean="0"/>
              <a:t>17</a:t>
            </a:fld>
            <a:endParaRPr lang="en-US"/>
          </a:p>
        </p:txBody>
      </p:sp>
    </p:spTree>
    <p:extLst>
      <p:ext uri="{BB962C8B-B14F-4D97-AF65-F5344CB8AC3E}">
        <p14:creationId xmlns:p14="http://schemas.microsoft.com/office/powerpoint/2010/main" val="42727291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18</a:t>
            </a:fld>
            <a:endParaRPr lang="en-US"/>
          </a:p>
        </p:txBody>
      </p:sp>
    </p:spTree>
    <p:extLst>
      <p:ext uri="{BB962C8B-B14F-4D97-AF65-F5344CB8AC3E}">
        <p14:creationId xmlns:p14="http://schemas.microsoft.com/office/powerpoint/2010/main" val="5429229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endParaRPr lang="en-US" baseline="0" dirty="0" smtClean="0"/>
          </a:p>
        </p:txBody>
      </p:sp>
      <p:sp>
        <p:nvSpPr>
          <p:cNvPr id="4" name="Slide Number Placeholder 3"/>
          <p:cNvSpPr>
            <a:spLocks noGrp="1"/>
          </p:cNvSpPr>
          <p:nvPr>
            <p:ph type="sldNum" sz="quarter" idx="10"/>
          </p:nvPr>
        </p:nvSpPr>
        <p:spPr/>
        <p:txBody>
          <a:bodyPr/>
          <a:lstStyle/>
          <a:p>
            <a:fld id="{7E002FF9-4628-B146-9948-95257A430692}" type="slidenum">
              <a:rPr lang="en-US" smtClean="0"/>
              <a:t>2</a:t>
            </a:fld>
            <a:endParaRPr lang="en-US"/>
          </a:p>
        </p:txBody>
      </p:sp>
    </p:spTree>
    <p:extLst>
      <p:ext uri="{BB962C8B-B14F-4D97-AF65-F5344CB8AC3E}">
        <p14:creationId xmlns:p14="http://schemas.microsoft.com/office/powerpoint/2010/main" val="5801072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Spanish version of “the dot has new friends”</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a:t>
            </a:fld>
            <a:endParaRPr lang="en-US"/>
          </a:p>
        </p:txBody>
      </p:sp>
    </p:spTree>
    <p:extLst>
      <p:ext uri="{BB962C8B-B14F-4D97-AF65-F5344CB8AC3E}">
        <p14:creationId xmlns:p14="http://schemas.microsoft.com/office/powerpoint/2010/main" val="36663627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700" kern="1200" dirty="0" smtClean="0">
                <a:solidFill>
                  <a:schemeClr val="tx1"/>
                </a:solidFill>
                <a:effectLst/>
                <a:latin typeface="Century Gothic"/>
                <a:ea typeface="+mn-ea"/>
                <a:cs typeface="+mn-cs"/>
              </a:rPr>
              <a:t>The New </a:t>
            </a:r>
            <a:r>
              <a:rPr lang="en-US" sz="700" kern="1200" dirty="0" err="1" smtClean="0">
                <a:solidFill>
                  <a:schemeClr val="tx1"/>
                </a:solidFill>
                <a:effectLst/>
                <a:latin typeface="Century Gothic"/>
                <a:ea typeface="+mn-ea"/>
                <a:cs typeface="+mn-cs"/>
              </a:rPr>
              <a:t>gTLD</a:t>
            </a:r>
            <a:r>
              <a:rPr lang="en-US" sz="700" kern="1200" dirty="0" smtClean="0">
                <a:solidFill>
                  <a:schemeClr val="tx1"/>
                </a:solidFill>
                <a:effectLst/>
                <a:latin typeface="Century Gothic"/>
                <a:ea typeface="+mn-ea"/>
                <a:cs typeface="+mn-cs"/>
              </a:rPr>
              <a:t> Program is an initiative that enables the introduction of additional generic Top-Level Domain names (both ASCII and Internationalized</a:t>
            </a:r>
            <a:r>
              <a:rPr lang="en-US" sz="700" kern="1200" baseline="0" dirty="0" smtClean="0">
                <a:solidFill>
                  <a:schemeClr val="tx1"/>
                </a:solidFill>
                <a:effectLst/>
                <a:latin typeface="Century Gothic"/>
                <a:ea typeface="+mn-ea"/>
                <a:cs typeface="+mn-cs"/>
              </a:rPr>
              <a:t> Domain Names</a:t>
            </a:r>
            <a:r>
              <a:rPr lang="en-US" sz="700" kern="1200" dirty="0" smtClean="0">
                <a:solidFill>
                  <a:schemeClr val="tx1"/>
                </a:solidFill>
                <a:effectLst/>
                <a:latin typeface="Century Gothic"/>
                <a:ea typeface="+mn-ea"/>
                <a:cs typeface="+mn-cs"/>
              </a:rPr>
              <a:t>) into the domain name space, expanding </a:t>
            </a:r>
            <a:r>
              <a:rPr lang="en-US" sz="700" kern="1200" dirty="0" err="1" smtClean="0">
                <a:solidFill>
                  <a:schemeClr val="tx1"/>
                </a:solidFill>
                <a:effectLst/>
                <a:latin typeface="Century Gothic"/>
                <a:ea typeface="+mn-ea"/>
                <a:cs typeface="+mn-cs"/>
              </a:rPr>
              <a:t>gTLDs</a:t>
            </a:r>
            <a:r>
              <a:rPr lang="en-US" sz="700" kern="1200" dirty="0" smtClean="0">
                <a:solidFill>
                  <a:schemeClr val="tx1"/>
                </a:solidFill>
                <a:effectLst/>
                <a:latin typeface="Century Gothic"/>
                <a:ea typeface="+mn-ea"/>
                <a:cs typeface="+mn-cs"/>
              </a:rPr>
              <a:t> from 22 to more than 1300 new possibilities.</a:t>
            </a:r>
          </a:p>
          <a:p>
            <a:pPr lvl="0"/>
            <a:endParaRPr lang="en-US" sz="700" kern="1200" dirty="0" smtClean="0">
              <a:solidFill>
                <a:schemeClr val="tx1"/>
              </a:solidFill>
              <a:effectLst/>
              <a:latin typeface="Century Gothic"/>
              <a:ea typeface="+mn-ea"/>
              <a:cs typeface="+mn-cs"/>
            </a:endParaRPr>
          </a:p>
          <a:p>
            <a:pPr lvl="0"/>
            <a:r>
              <a:rPr lang="en-US" sz="700" kern="1200" baseline="0" dirty="0" smtClean="0">
                <a:solidFill>
                  <a:schemeClr val="tx1"/>
                </a:solidFill>
                <a:effectLst/>
                <a:latin typeface="Century Gothic"/>
                <a:ea typeface="+mn-ea"/>
                <a:cs typeface="+mn-cs"/>
              </a:rPr>
              <a:t>Internationalized Domain Names (names that include non-ASCII characters) are being added to the Internet’s infrastructure as generic Top-Level Domains for the first time ever, thus laying the groundwork for a truly global Internet.</a:t>
            </a:r>
          </a:p>
          <a:p>
            <a:pPr marL="628650" lvl="1" indent="-171450">
              <a:buFont typeface="Arial"/>
              <a:buChar char="•"/>
            </a:pPr>
            <a:r>
              <a:rPr lang="en-US" sz="700" kern="1200" baseline="0" dirty="0" smtClean="0">
                <a:solidFill>
                  <a:schemeClr val="tx1"/>
                </a:solidFill>
                <a:effectLst/>
                <a:latin typeface="Century Gothic"/>
                <a:ea typeface="+mn-ea"/>
                <a:cs typeface="+mn-cs"/>
              </a:rPr>
              <a:t>ASCII characters = 26 letters in the English alphabet, numerical digits 0-9, and some symbols</a:t>
            </a:r>
            <a:endParaRPr lang="en-US" sz="700" kern="1200" dirty="0" smtClean="0">
              <a:solidFill>
                <a:schemeClr val="tx1"/>
              </a:solidFill>
              <a:effectLst/>
              <a:latin typeface="Century Gothic"/>
              <a:ea typeface="+mn-ea"/>
              <a:cs typeface="+mn-cs"/>
            </a:endParaRPr>
          </a:p>
          <a:p>
            <a:pPr lvl="0"/>
            <a:endParaRPr lang="en-US" sz="700" kern="1200" dirty="0" smtClean="0">
              <a:solidFill>
                <a:schemeClr val="tx1"/>
              </a:solidFill>
              <a:effectLst/>
              <a:latin typeface="Century Gothic"/>
              <a:ea typeface="+mn-ea"/>
              <a:cs typeface="+mn-cs"/>
            </a:endParaRPr>
          </a:p>
          <a:p>
            <a:pPr lvl="0"/>
            <a:r>
              <a:rPr lang="en-US" sz="700" kern="1200" dirty="0" smtClean="0">
                <a:solidFill>
                  <a:schemeClr val="tx1"/>
                </a:solidFill>
                <a:effectLst/>
                <a:latin typeface="Century Gothic"/>
                <a:ea typeface="+mn-ea"/>
                <a:cs typeface="+mn-cs"/>
              </a:rPr>
              <a:t>The New </a:t>
            </a:r>
            <a:r>
              <a:rPr lang="en-US" sz="700" kern="1200" dirty="0" err="1" smtClean="0">
                <a:solidFill>
                  <a:schemeClr val="tx1"/>
                </a:solidFill>
                <a:effectLst/>
                <a:latin typeface="Century Gothic"/>
                <a:ea typeface="+mn-ea"/>
                <a:cs typeface="+mn-cs"/>
              </a:rPr>
              <a:t>gTLD</a:t>
            </a:r>
            <a:r>
              <a:rPr lang="en-US" sz="700" kern="1200" dirty="0" smtClean="0">
                <a:solidFill>
                  <a:schemeClr val="tx1"/>
                </a:solidFill>
                <a:effectLst/>
                <a:latin typeface="Century Gothic"/>
                <a:ea typeface="+mn-ea"/>
                <a:cs typeface="+mn-cs"/>
              </a:rPr>
              <a:t> Program is managed by ICANN, which means it has taken shape through the multi-stakeholder model. Part of the 8 years required to bring the Program to fruition was spent building consensus among different parties with varying interests. Multi-</a:t>
            </a:r>
            <a:r>
              <a:rPr lang="en-US" sz="700" kern="1200" dirty="0" err="1" smtClean="0">
                <a:solidFill>
                  <a:schemeClr val="tx1"/>
                </a:solidFill>
                <a:effectLst/>
                <a:latin typeface="Century Gothic"/>
                <a:ea typeface="+mn-ea"/>
                <a:cs typeface="+mn-cs"/>
              </a:rPr>
              <a:t>stakeholderism</a:t>
            </a:r>
            <a:r>
              <a:rPr lang="en-US" sz="700" kern="1200" dirty="0" smtClean="0">
                <a:solidFill>
                  <a:schemeClr val="tx1"/>
                </a:solidFill>
                <a:effectLst/>
                <a:latin typeface="Century Gothic"/>
                <a:ea typeface="+mn-ea"/>
                <a:cs typeface="+mn-cs"/>
              </a:rPr>
              <a:t> provides a series of checks and balances, which have resulted in the inclusion of many new elements in the New </a:t>
            </a:r>
            <a:r>
              <a:rPr lang="en-US" sz="700" kern="1200" dirty="0" err="1" smtClean="0">
                <a:solidFill>
                  <a:schemeClr val="tx1"/>
                </a:solidFill>
                <a:effectLst/>
                <a:latin typeface="Century Gothic"/>
                <a:ea typeface="+mn-ea"/>
                <a:cs typeface="+mn-cs"/>
              </a:rPr>
              <a:t>gTLD</a:t>
            </a:r>
            <a:r>
              <a:rPr lang="en-US" sz="700" kern="1200" dirty="0" smtClean="0">
                <a:solidFill>
                  <a:schemeClr val="tx1"/>
                </a:solidFill>
                <a:effectLst/>
                <a:latin typeface="Century Gothic"/>
                <a:ea typeface="+mn-ea"/>
                <a:cs typeface="+mn-cs"/>
              </a:rPr>
              <a:t> Program that supports the security and stability of the Internet.</a:t>
            </a:r>
          </a:p>
        </p:txBody>
      </p:sp>
      <p:sp>
        <p:nvSpPr>
          <p:cNvPr id="4" name="Slide Number Placeholder 3"/>
          <p:cNvSpPr>
            <a:spLocks noGrp="1"/>
          </p:cNvSpPr>
          <p:nvPr>
            <p:ph type="sldNum" sz="quarter" idx="10"/>
          </p:nvPr>
        </p:nvSpPr>
        <p:spPr/>
        <p:txBody>
          <a:bodyPr/>
          <a:lstStyle/>
          <a:p>
            <a:fld id="{7E002FF9-4628-B146-9948-95257A430692}" type="slidenum">
              <a:rPr lang="en-US" smtClean="0"/>
              <a:t>4</a:t>
            </a:fld>
            <a:endParaRPr lang="en-US"/>
          </a:p>
        </p:txBody>
      </p:sp>
    </p:spTree>
    <p:extLst>
      <p:ext uri="{BB962C8B-B14F-4D97-AF65-F5344CB8AC3E}">
        <p14:creationId xmlns:p14="http://schemas.microsoft.com/office/powerpoint/2010/main" val="20416944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None/>
            </a:pPr>
            <a:r>
              <a:rPr lang="en-US" sz="1200" kern="1200" cap="none" baseline="0" dirty="0" smtClean="0">
                <a:solidFill>
                  <a:schemeClr val="tx1"/>
                </a:solidFill>
                <a:effectLst/>
                <a:latin typeface="Arial"/>
                <a:ea typeface="+mn-ea"/>
                <a:cs typeface="Arial"/>
              </a:rPr>
              <a:t>The New </a:t>
            </a:r>
            <a:r>
              <a:rPr lang="en-US" sz="1200" kern="1200" cap="none" baseline="0" dirty="0" err="1" smtClean="0">
                <a:solidFill>
                  <a:schemeClr val="tx1"/>
                </a:solidFill>
                <a:effectLst/>
                <a:latin typeface="Arial"/>
                <a:ea typeface="+mn-ea"/>
                <a:cs typeface="Arial"/>
              </a:rPr>
              <a:t>gTLD</a:t>
            </a:r>
            <a:r>
              <a:rPr lang="en-US" sz="1200" kern="1200" cap="none" baseline="0" dirty="0" smtClean="0">
                <a:solidFill>
                  <a:schemeClr val="tx1"/>
                </a:solidFill>
                <a:effectLst/>
                <a:latin typeface="Arial"/>
                <a:ea typeface="+mn-ea"/>
                <a:cs typeface="Arial"/>
              </a:rPr>
              <a:t> Program is enabling the largest expansion of the Domain Name System, EVER.</a:t>
            </a:r>
          </a:p>
          <a:p>
            <a:pPr>
              <a:buNone/>
            </a:pPr>
            <a:r>
              <a:rPr lang="en-US" sz="1200" kern="1200" cap="none" baseline="0" dirty="0" smtClean="0">
                <a:solidFill>
                  <a:schemeClr val="tx1"/>
                </a:solidFill>
                <a:effectLst/>
                <a:latin typeface="Arial"/>
                <a:ea typeface="+mn-ea"/>
                <a:cs typeface="Arial"/>
              </a:rPr>
              <a:t> </a:t>
            </a:r>
          </a:p>
          <a:p>
            <a:pPr>
              <a:buNone/>
            </a:pPr>
            <a:r>
              <a:rPr lang="en-US" sz="1200" kern="1200" cap="none" baseline="0" dirty="0" smtClean="0">
                <a:solidFill>
                  <a:schemeClr val="tx1"/>
                </a:solidFill>
                <a:effectLst/>
                <a:latin typeface="Arial"/>
                <a:ea typeface="+mn-ea"/>
                <a:cs typeface="Arial"/>
              </a:rPr>
              <a:t>In the physical world, the lanes of trade between nations have been opened, providing for the easy passage of goods and services. Think of new </a:t>
            </a:r>
            <a:r>
              <a:rPr lang="en-US" sz="1200" kern="1200" cap="none" baseline="0" dirty="0" err="1" smtClean="0">
                <a:solidFill>
                  <a:schemeClr val="tx1"/>
                </a:solidFill>
                <a:effectLst/>
                <a:latin typeface="Arial"/>
                <a:ea typeface="+mn-ea"/>
                <a:cs typeface="Arial"/>
              </a:rPr>
              <a:t>gTLDs</a:t>
            </a:r>
            <a:r>
              <a:rPr lang="en-US" sz="1200" kern="1200" cap="none" baseline="0" dirty="0" smtClean="0">
                <a:solidFill>
                  <a:schemeClr val="tx1"/>
                </a:solidFill>
                <a:effectLst/>
                <a:latin typeface="Arial"/>
                <a:ea typeface="+mn-ea"/>
                <a:cs typeface="Arial"/>
              </a:rPr>
              <a:t> as the digital equivalent – the expansion of online real estate will allow businesses and communities to reach out further and connect with new audiences.</a:t>
            </a:r>
          </a:p>
          <a:p>
            <a:pPr>
              <a:buNone/>
            </a:pPr>
            <a:r>
              <a:rPr lang="en-US" sz="1200" kern="1200" cap="none" baseline="0" dirty="0" smtClean="0">
                <a:solidFill>
                  <a:schemeClr val="tx1"/>
                </a:solidFill>
                <a:effectLst/>
                <a:latin typeface="Arial"/>
                <a:ea typeface="+mn-ea"/>
                <a:cs typeface="Arial"/>
              </a:rPr>
              <a:t> </a:t>
            </a:r>
          </a:p>
          <a:p>
            <a:pPr>
              <a:buNone/>
            </a:pPr>
            <a:r>
              <a:rPr lang="en-US" sz="1200" kern="1200" cap="none" baseline="0" dirty="0" smtClean="0">
                <a:solidFill>
                  <a:schemeClr val="tx1"/>
                </a:solidFill>
                <a:effectLst/>
                <a:latin typeface="Arial"/>
                <a:ea typeface="+mn-ea"/>
                <a:cs typeface="Arial"/>
              </a:rPr>
              <a:t>The goal of the New </a:t>
            </a:r>
            <a:r>
              <a:rPr lang="en-US" sz="1200" kern="1200" cap="none" baseline="0" dirty="0" err="1" smtClean="0">
                <a:solidFill>
                  <a:schemeClr val="tx1"/>
                </a:solidFill>
                <a:effectLst/>
                <a:latin typeface="Arial"/>
                <a:ea typeface="+mn-ea"/>
                <a:cs typeface="Arial"/>
              </a:rPr>
              <a:t>gTLD</a:t>
            </a:r>
            <a:r>
              <a:rPr lang="en-US" sz="1200" kern="1200" cap="none" baseline="0" dirty="0" smtClean="0">
                <a:solidFill>
                  <a:schemeClr val="tx1"/>
                </a:solidFill>
                <a:effectLst/>
                <a:latin typeface="Arial"/>
                <a:ea typeface="+mn-ea"/>
                <a:cs typeface="Arial"/>
              </a:rPr>
              <a:t> Program is to foster competition, innovation and choice in the Domain Name Industry.</a:t>
            </a:r>
          </a:p>
          <a:p>
            <a:pPr>
              <a:buNone/>
            </a:pPr>
            <a:r>
              <a:rPr lang="en-US" sz="1200" kern="1200" cap="none" baseline="0" dirty="0" smtClean="0">
                <a:solidFill>
                  <a:schemeClr val="tx1"/>
                </a:solidFill>
                <a:effectLst/>
                <a:latin typeface="Arial"/>
                <a:ea typeface="+mn-ea"/>
                <a:cs typeface="Arial"/>
              </a:rPr>
              <a:t> </a:t>
            </a:r>
            <a:r>
              <a:rPr lang="en-US" sz="1200" b="1" kern="1200" cap="none" baseline="0" dirty="0" smtClean="0">
                <a:solidFill>
                  <a:schemeClr val="tx1"/>
                </a:solidFill>
                <a:effectLst/>
                <a:latin typeface="Arial"/>
                <a:ea typeface="+mn-ea"/>
                <a:cs typeface="Arial"/>
              </a:rPr>
              <a:t> </a:t>
            </a:r>
            <a:endParaRPr lang="en-US" sz="1200" kern="1200" cap="none" baseline="0" dirty="0" smtClean="0">
              <a:solidFill>
                <a:schemeClr val="tx1"/>
              </a:solidFill>
              <a:effectLst/>
              <a:latin typeface="Arial"/>
              <a:ea typeface="+mn-ea"/>
              <a:cs typeface="Arial"/>
            </a:endParaRPr>
          </a:p>
          <a:p>
            <a:pPr>
              <a:buNone/>
            </a:pPr>
            <a:r>
              <a:rPr lang="en-US" sz="1200" b="1" kern="1200" cap="none" baseline="0" dirty="0" smtClean="0">
                <a:solidFill>
                  <a:schemeClr val="tx1"/>
                </a:solidFill>
                <a:effectLst/>
                <a:latin typeface="Arial"/>
                <a:ea typeface="+mn-ea"/>
                <a:cs typeface="Arial"/>
              </a:rPr>
              <a:t>Competition &amp; Economic Potential</a:t>
            </a:r>
          </a:p>
          <a:p>
            <a:pPr>
              <a:buNone/>
            </a:pPr>
            <a:r>
              <a:rPr lang="en-US" sz="1200" kern="1200" cap="none" baseline="0" dirty="0" smtClean="0">
                <a:solidFill>
                  <a:schemeClr val="tx1"/>
                </a:solidFill>
                <a:effectLst/>
                <a:latin typeface="Arial"/>
                <a:ea typeface="+mn-ea"/>
                <a:cs typeface="Arial"/>
              </a:rPr>
              <a:t> </a:t>
            </a:r>
          </a:p>
          <a:p>
            <a:pPr lvl="0"/>
            <a:r>
              <a:rPr lang="en-US" sz="1200" kern="1200" cap="none" baseline="0" dirty="0" smtClean="0">
                <a:solidFill>
                  <a:schemeClr val="tx1"/>
                </a:solidFill>
                <a:effectLst/>
                <a:latin typeface="Arial"/>
                <a:ea typeface="+mn-ea"/>
                <a:cs typeface="Arial"/>
              </a:rPr>
              <a:t>Members of the Domain Name Industry, such as registries and registrars, </a:t>
            </a:r>
            <a:r>
              <a:rPr lang="en-US" sz="1200" kern="1200" dirty="0" smtClean="0">
                <a:solidFill>
                  <a:schemeClr val="tx1"/>
                </a:solidFill>
                <a:effectLst/>
                <a:latin typeface="Arial"/>
                <a:ea typeface="+mn-ea"/>
                <a:cs typeface="Arial"/>
              </a:rPr>
              <a:t>will compete for the business of domain name registrants. Competition gives these companies an incentive to control costs and provide the highest level of service,</a:t>
            </a:r>
            <a:r>
              <a:rPr lang="en-US" sz="1200" kern="1200" baseline="0" dirty="0" smtClean="0">
                <a:solidFill>
                  <a:schemeClr val="tx1"/>
                </a:solidFill>
                <a:effectLst/>
                <a:latin typeface="Arial"/>
                <a:ea typeface="+mn-ea"/>
                <a:cs typeface="Arial"/>
              </a:rPr>
              <a:t> which will foster growth and maturation in the industry.</a:t>
            </a:r>
          </a:p>
          <a:p>
            <a:pPr lvl="0"/>
            <a:endParaRPr lang="en-US" sz="1200" kern="1200" baseline="0" dirty="0" smtClean="0">
              <a:solidFill>
                <a:schemeClr val="tx1"/>
              </a:solidFill>
              <a:effectLst/>
              <a:latin typeface="Arial"/>
              <a:ea typeface="+mn-ea"/>
              <a:cs typeface="Arial"/>
            </a:endParaRPr>
          </a:p>
          <a:p>
            <a:pPr lvl="0"/>
            <a:r>
              <a:rPr lang="en-US" sz="1200" kern="1200" cap="none" baseline="0" dirty="0" smtClean="0">
                <a:solidFill>
                  <a:schemeClr val="tx1"/>
                </a:solidFill>
                <a:effectLst/>
                <a:latin typeface="Arial"/>
                <a:ea typeface="+mn-ea"/>
                <a:cs typeface="Arial"/>
              </a:rPr>
              <a:t>Internet Economy and GDP: </a:t>
            </a:r>
            <a:r>
              <a:rPr lang="en-US" sz="1200" kern="1200" dirty="0" smtClean="0">
                <a:solidFill>
                  <a:schemeClr val="tx1"/>
                </a:solidFill>
                <a:effectLst/>
                <a:latin typeface="Arial"/>
                <a:ea typeface="+mn-ea"/>
                <a:cs typeface="Arial"/>
              </a:rPr>
              <a:t>ICANN commissioned a study with the Boston Consulting Group. The resulting report, called “Greasing the Wheels of the Internet Economy,” indicates that that the difference between countries with low e-Friction and those with high e-Friction can amount to 2.5 Percent of Gross Domestic Product! Brands can reap financial benefit from an open, inclusive Internet.</a:t>
            </a:r>
          </a:p>
          <a:p>
            <a:pPr lvl="0"/>
            <a:endParaRPr lang="en-US" sz="1200" kern="1200" baseline="0" dirty="0" smtClean="0">
              <a:solidFill>
                <a:schemeClr val="tx1"/>
              </a:solidFill>
              <a:effectLst/>
              <a:latin typeface="Arial"/>
              <a:ea typeface="+mn-ea"/>
              <a:cs typeface="Arial"/>
            </a:endParaRPr>
          </a:p>
          <a:p>
            <a:pPr lvl="0"/>
            <a:r>
              <a:rPr lang="en-US" sz="1200" b="1" kern="1200" baseline="0" dirty="0" smtClean="0">
                <a:solidFill>
                  <a:schemeClr val="tx1"/>
                </a:solidFill>
                <a:effectLst/>
                <a:latin typeface="Arial"/>
                <a:ea typeface="+mn-ea"/>
                <a:cs typeface="Arial"/>
              </a:rPr>
              <a:t>Innovation</a:t>
            </a:r>
          </a:p>
          <a:p>
            <a:pPr lvl="0"/>
            <a:endParaRPr lang="en-US" sz="1200" kern="1200" dirty="0" smtClean="0">
              <a:solidFill>
                <a:schemeClr val="tx1"/>
              </a:solidFill>
              <a:effectLst/>
              <a:latin typeface="Arial"/>
              <a:ea typeface="+mn-ea"/>
              <a:cs typeface="Arial"/>
            </a:endParaRPr>
          </a:p>
          <a:p>
            <a:pPr lvl="0"/>
            <a:r>
              <a:rPr lang="en-US" sz="1200" kern="1200" dirty="0" smtClean="0">
                <a:solidFill>
                  <a:schemeClr val="tx1"/>
                </a:solidFill>
                <a:effectLst/>
                <a:latin typeface="Arial"/>
                <a:ea typeface="+mn-ea"/>
                <a:cs typeface="Arial"/>
              </a:rPr>
              <a:t>People in developing nations are coming online rapidly. Businesses,</a:t>
            </a:r>
            <a:r>
              <a:rPr lang="en-US" sz="1200" kern="1200" baseline="0" dirty="0" smtClean="0">
                <a:solidFill>
                  <a:schemeClr val="tx1"/>
                </a:solidFill>
                <a:effectLst/>
                <a:latin typeface="Arial"/>
                <a:ea typeface="+mn-ea"/>
                <a:cs typeface="Arial"/>
              </a:rPr>
              <a:t> cities and interest groups </a:t>
            </a:r>
            <a:r>
              <a:rPr lang="en-US" sz="1200" kern="1200" dirty="0" smtClean="0">
                <a:solidFill>
                  <a:schemeClr val="tx1"/>
                </a:solidFill>
                <a:effectLst/>
                <a:latin typeface="Arial"/>
                <a:ea typeface="+mn-ea"/>
                <a:cs typeface="Arial"/>
              </a:rPr>
              <a:t>can court these new users by establishing online identities on Internationalized Domain Names, providing a seamless engagement experience for a user who will no longer have to switch back and forth between his or her native language and English.</a:t>
            </a:r>
          </a:p>
          <a:p>
            <a:pPr>
              <a:buNone/>
            </a:pPr>
            <a:r>
              <a:rPr lang="en-US" sz="1200" b="1" kern="1200" cap="none" baseline="0" dirty="0" smtClean="0">
                <a:solidFill>
                  <a:schemeClr val="tx1"/>
                </a:solidFill>
                <a:effectLst/>
                <a:latin typeface="Arial"/>
                <a:ea typeface="+mn-ea"/>
                <a:cs typeface="Arial"/>
              </a:rPr>
              <a:t> </a:t>
            </a:r>
            <a:endParaRPr lang="en-US" sz="1200" kern="1200" cap="none" baseline="0" dirty="0" smtClean="0">
              <a:solidFill>
                <a:schemeClr val="tx1"/>
              </a:solidFill>
              <a:effectLst/>
              <a:latin typeface="Arial"/>
              <a:ea typeface="+mn-ea"/>
              <a:cs typeface="Arial"/>
            </a:endParaRPr>
          </a:p>
          <a:p>
            <a:pPr>
              <a:buNone/>
            </a:pPr>
            <a:r>
              <a:rPr lang="en-US" sz="1200" b="1" kern="1200" cap="none" baseline="0" dirty="0" smtClean="0">
                <a:solidFill>
                  <a:schemeClr val="tx1"/>
                </a:solidFill>
                <a:effectLst/>
                <a:latin typeface="Arial"/>
                <a:ea typeface="+mn-ea"/>
                <a:cs typeface="Arial"/>
              </a:rPr>
              <a:t>Choice</a:t>
            </a:r>
            <a:endParaRPr lang="en-US" sz="1200" kern="1200" cap="none" baseline="0" dirty="0" smtClean="0">
              <a:solidFill>
                <a:schemeClr val="tx1"/>
              </a:solidFill>
              <a:effectLst/>
              <a:latin typeface="Arial"/>
              <a:ea typeface="+mn-ea"/>
              <a:cs typeface="Arial"/>
            </a:endParaRPr>
          </a:p>
          <a:p>
            <a:pPr>
              <a:buNone/>
            </a:pPr>
            <a:r>
              <a:rPr lang="en-US" sz="1200" kern="1200" cap="none" baseline="0" dirty="0" smtClean="0">
                <a:solidFill>
                  <a:schemeClr val="tx1"/>
                </a:solidFill>
                <a:effectLst/>
                <a:latin typeface="Arial"/>
                <a:ea typeface="+mn-ea"/>
                <a:cs typeface="Arial"/>
              </a:rPr>
              <a:t> </a:t>
            </a:r>
          </a:p>
          <a:p>
            <a:pPr lvl="0"/>
            <a:r>
              <a:rPr lang="en-US" sz="1200" kern="1200" cap="none" baseline="0" dirty="0" smtClean="0">
                <a:solidFill>
                  <a:schemeClr val="tx1"/>
                </a:solidFill>
                <a:effectLst/>
                <a:latin typeface="Arial"/>
                <a:ea typeface="+mn-ea"/>
                <a:cs typeface="Arial"/>
              </a:rPr>
              <a:t>Internet users can now select a domain name on a </a:t>
            </a:r>
            <a:r>
              <a:rPr lang="en-US" sz="1200" kern="1200" cap="none" baseline="0" dirty="0" err="1" smtClean="0">
                <a:solidFill>
                  <a:schemeClr val="tx1"/>
                </a:solidFill>
                <a:effectLst/>
                <a:latin typeface="Arial"/>
                <a:ea typeface="+mn-ea"/>
                <a:cs typeface="Arial"/>
              </a:rPr>
              <a:t>gTLD</a:t>
            </a:r>
            <a:r>
              <a:rPr lang="en-US" sz="1200" kern="1200" cap="none" baseline="0" dirty="0" smtClean="0">
                <a:solidFill>
                  <a:schemeClr val="tx1"/>
                </a:solidFill>
                <a:effectLst/>
                <a:latin typeface="Arial"/>
                <a:ea typeface="+mn-ea"/>
                <a:cs typeface="Arial"/>
              </a:rPr>
              <a:t> that reflects their location, product or interest. The expansion of </a:t>
            </a:r>
            <a:r>
              <a:rPr lang="en-US" sz="1200" kern="1200" cap="none" baseline="0" dirty="0" err="1" smtClean="0">
                <a:solidFill>
                  <a:schemeClr val="tx1"/>
                </a:solidFill>
                <a:effectLst/>
                <a:latin typeface="Arial"/>
                <a:ea typeface="+mn-ea"/>
                <a:cs typeface="Arial"/>
              </a:rPr>
              <a:t>gTLDs</a:t>
            </a:r>
            <a:r>
              <a:rPr lang="en-US" sz="1200" kern="1200" cap="none" baseline="0" dirty="0" smtClean="0">
                <a:solidFill>
                  <a:schemeClr val="tx1"/>
                </a:solidFill>
                <a:effectLst/>
                <a:latin typeface="Arial"/>
                <a:ea typeface="+mn-ea"/>
                <a:cs typeface="Arial"/>
              </a:rPr>
              <a:t> from 22 to over 1300 provides for an exponential increase in available Second-Level Domain names, making it easier for new companies to build online identities that align closely with their marketing plans.</a:t>
            </a:r>
            <a:endParaRPr lang="en-US" baseline="0" dirty="0" smtClean="0"/>
          </a:p>
        </p:txBody>
      </p:sp>
      <p:sp>
        <p:nvSpPr>
          <p:cNvPr id="4" name="Slide Number Placeholder 3"/>
          <p:cNvSpPr>
            <a:spLocks noGrp="1"/>
          </p:cNvSpPr>
          <p:nvPr>
            <p:ph type="sldNum" sz="quarter" idx="10"/>
          </p:nvPr>
        </p:nvSpPr>
        <p:spPr/>
        <p:txBody>
          <a:bodyPr/>
          <a:lstStyle/>
          <a:p>
            <a:fld id="{7E002FF9-4628-B146-9948-95257A430692}" type="slidenum">
              <a:rPr lang="en-US" smtClean="0"/>
              <a:t>5</a:t>
            </a:fld>
            <a:endParaRPr lang="en-US"/>
          </a:p>
        </p:txBody>
      </p:sp>
    </p:spTree>
    <p:extLst>
      <p:ext uri="{BB962C8B-B14F-4D97-AF65-F5344CB8AC3E}">
        <p14:creationId xmlns:p14="http://schemas.microsoft.com/office/powerpoint/2010/main" val="20416944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mj-lt"/>
              <a:buNone/>
            </a:pPr>
            <a:r>
              <a:rPr lang="en-US" sz="1200" b="1" kern="1200" dirty="0" smtClean="0">
                <a:solidFill>
                  <a:schemeClr val="tx1"/>
                </a:solidFill>
                <a:latin typeface="+mn-lt"/>
                <a:ea typeface="+mn-ea"/>
                <a:cs typeface="+mn-cs"/>
              </a:rPr>
              <a:t>ANNIVERSARY</a:t>
            </a:r>
            <a:endParaRPr lang="en-US" sz="1200" b="0" kern="1200" dirty="0" smtClean="0">
              <a:solidFill>
                <a:schemeClr val="tx1"/>
              </a:solidFill>
              <a:latin typeface="+mn-lt"/>
              <a:ea typeface="+mn-ea"/>
              <a:cs typeface="+mn-cs"/>
            </a:endParaRPr>
          </a:p>
          <a:p>
            <a:pPr marL="0" indent="0">
              <a:buFont typeface="+mj-lt"/>
              <a:buNone/>
            </a:pPr>
            <a:r>
              <a:rPr lang="en-US" sz="1200" kern="1200" dirty="0" smtClean="0">
                <a:solidFill>
                  <a:schemeClr val="tx1"/>
                </a:solidFill>
                <a:effectLst/>
                <a:latin typeface="+mn-lt"/>
                <a:ea typeface="+mn-ea"/>
                <a:cs typeface="+mn-cs"/>
              </a:rPr>
              <a:t>Two years ago, on October 23</a:t>
            </a:r>
            <a:r>
              <a:rPr lang="en-US" sz="1200" kern="1200" baseline="30000" dirty="0" smtClean="0">
                <a:solidFill>
                  <a:schemeClr val="tx1"/>
                </a:solidFill>
                <a:effectLst/>
                <a:latin typeface="+mn-lt"/>
                <a:ea typeface="+mn-ea"/>
                <a:cs typeface="+mn-cs"/>
              </a:rPr>
              <a:t>rd</a:t>
            </a:r>
            <a:r>
              <a:rPr lang="en-US" sz="1200" kern="1200" dirty="0" smtClean="0">
                <a:solidFill>
                  <a:schemeClr val="tx1"/>
                </a:solidFill>
                <a:effectLst/>
                <a:latin typeface="+mn-lt"/>
                <a:ea typeface="+mn-ea"/>
                <a:cs typeface="+mn-cs"/>
              </a:rPr>
              <a:t> 2013, the first new </a:t>
            </a:r>
            <a:r>
              <a:rPr lang="en-US" sz="1200" kern="1200" dirty="0" err="1" smtClean="0">
                <a:solidFill>
                  <a:schemeClr val="tx1"/>
                </a:solidFill>
                <a:effectLst/>
                <a:latin typeface="+mn-lt"/>
                <a:ea typeface="+mn-ea"/>
                <a:cs typeface="+mn-cs"/>
              </a:rPr>
              <a:t>gTLDs</a:t>
            </a:r>
            <a:r>
              <a:rPr lang="en-US" sz="1200" kern="1200" dirty="0" smtClean="0">
                <a:solidFill>
                  <a:schemeClr val="tx1"/>
                </a:solidFill>
                <a:effectLst/>
                <a:latin typeface="+mn-lt"/>
                <a:ea typeface="+mn-ea"/>
                <a:cs typeface="+mn-cs"/>
              </a:rPr>
              <a:t> were delegated</a:t>
            </a:r>
            <a:r>
              <a:rPr lang="en-US" sz="1200" kern="1200" baseline="0" dirty="0" smtClean="0">
                <a:solidFill>
                  <a:schemeClr val="tx1"/>
                </a:solidFill>
                <a:effectLst/>
                <a:latin typeface="+mn-lt"/>
                <a:ea typeface="+mn-ea"/>
                <a:cs typeface="+mn-cs"/>
              </a:rPr>
              <a:t> through the New </a:t>
            </a:r>
            <a:r>
              <a:rPr lang="en-US" sz="1200" kern="1200" baseline="0" dirty="0" err="1" smtClean="0">
                <a:solidFill>
                  <a:schemeClr val="tx1"/>
                </a:solidFill>
                <a:effectLst/>
                <a:latin typeface="+mn-lt"/>
                <a:ea typeface="+mn-ea"/>
                <a:cs typeface="+mn-cs"/>
              </a:rPr>
              <a:t>gTLD</a:t>
            </a:r>
            <a:r>
              <a:rPr lang="en-US" sz="1200" kern="1200" baseline="0" dirty="0" smtClean="0">
                <a:solidFill>
                  <a:schemeClr val="tx1"/>
                </a:solidFill>
                <a:effectLst/>
                <a:latin typeface="+mn-lt"/>
                <a:ea typeface="+mn-ea"/>
                <a:cs typeface="+mn-cs"/>
              </a:rPr>
              <a:t> Program. Here’s a look at where we are today…</a:t>
            </a:r>
            <a:endParaRPr lang="en-US" dirty="0" smtClean="0">
              <a:effectLst/>
            </a:endParaRPr>
          </a:p>
          <a:p>
            <a:pPr marL="0" indent="0">
              <a:buFont typeface="+mj-lt"/>
              <a:buNone/>
            </a:pPr>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METRICS</a:t>
            </a:r>
            <a:endParaRPr lang="en-US" b="0" i="0" baseline="0" dirty="0" smtClean="0"/>
          </a:p>
          <a:p>
            <a:pPr marL="0" indent="0">
              <a:buFont typeface="Arial"/>
              <a:buNone/>
            </a:pPr>
            <a:r>
              <a:rPr lang="en-US" b="0" i="1" baseline="0" dirty="0" smtClean="0"/>
              <a:t>Totals as of 30 October 2015:</a:t>
            </a:r>
            <a:endParaRPr lang="en-US" b="0" i="0" baseline="0" dirty="0" smtClean="0"/>
          </a:p>
          <a:p>
            <a:pPr marL="171450" indent="-171450">
              <a:buFont typeface="Arial"/>
              <a:buChar char="•"/>
            </a:pPr>
            <a:r>
              <a:rPr lang="en-US" b="0" i="0" baseline="0" dirty="0" smtClean="0"/>
              <a:t>780 </a:t>
            </a:r>
            <a:r>
              <a:rPr lang="en-US" b="0" i="0" baseline="0" dirty="0" err="1" smtClean="0"/>
              <a:t>gTLDs</a:t>
            </a:r>
            <a:r>
              <a:rPr lang="en-US" b="0" i="0" baseline="0" dirty="0" smtClean="0"/>
              <a:t> delegated</a:t>
            </a:r>
          </a:p>
          <a:p>
            <a:pPr marL="171450" indent="-171450">
              <a:buFont typeface="Arial"/>
              <a:buChar char="•"/>
            </a:pPr>
            <a:r>
              <a:rPr lang="en-US" b="0" i="0" baseline="0" dirty="0" smtClean="0"/>
              <a:t>63 of all </a:t>
            </a:r>
            <a:r>
              <a:rPr lang="en-US" b="0" i="0" baseline="0" dirty="0" err="1" smtClean="0"/>
              <a:t>gTLDs</a:t>
            </a:r>
            <a:r>
              <a:rPr lang="en-US" b="0" i="0" baseline="0" dirty="0" smtClean="0"/>
              <a:t> delegated are Internationalized Domain Names</a:t>
            </a:r>
          </a:p>
          <a:p>
            <a:pPr marL="171450" indent="-171450">
              <a:buFont typeface="Arial"/>
              <a:buChar char="•"/>
            </a:pPr>
            <a:r>
              <a:rPr lang="en-US" b="0" i="0" baseline="0" dirty="0" smtClean="0"/>
              <a:t>1,207 registry agreements signed</a:t>
            </a:r>
          </a:p>
          <a:p>
            <a:pPr marL="171450" indent="-171450">
              <a:buFont typeface="Arial"/>
              <a:buChar char="•"/>
            </a:pPr>
            <a:r>
              <a:rPr lang="en-US" b="0" i="0" baseline="0" dirty="0" smtClean="0"/>
              <a:t>208 contention sets resolved out of 233 existing</a:t>
            </a:r>
          </a:p>
        </p:txBody>
      </p:sp>
      <p:sp>
        <p:nvSpPr>
          <p:cNvPr id="4" name="Slide Number Placeholder 3"/>
          <p:cNvSpPr>
            <a:spLocks noGrp="1"/>
          </p:cNvSpPr>
          <p:nvPr>
            <p:ph type="sldNum" sz="quarter" idx="10"/>
          </p:nvPr>
        </p:nvSpPr>
        <p:spPr/>
        <p:txBody>
          <a:bodyPr/>
          <a:lstStyle/>
          <a:p>
            <a:fld id="{7E002FF9-4628-B146-9948-95257A430692}" type="slidenum">
              <a:rPr lang="en-US" smtClean="0"/>
              <a:t>6</a:t>
            </a:fld>
            <a:endParaRPr lang="en-US"/>
          </a:p>
        </p:txBody>
      </p:sp>
    </p:spTree>
    <p:extLst>
      <p:ext uri="{BB962C8B-B14F-4D97-AF65-F5344CB8AC3E}">
        <p14:creationId xmlns:p14="http://schemas.microsoft.com/office/powerpoint/2010/main" val="20416944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t>OPTIONAL</a:t>
            </a:r>
            <a:r>
              <a:rPr lang="en-US" b="1" baseline="0" dirty="0" smtClean="0"/>
              <a:t> </a:t>
            </a:r>
            <a:r>
              <a:rPr lang="en-US" b="1" dirty="0" smtClean="0"/>
              <a:t>Introduction</a:t>
            </a:r>
            <a:r>
              <a:rPr lang="en-US" b="1" baseline="0" dirty="0" smtClean="0"/>
              <a:t>: “</a:t>
            </a:r>
            <a:r>
              <a:rPr lang="en-US" dirty="0" smtClean="0"/>
              <a:t>While we don’t have a formal way of</a:t>
            </a:r>
            <a:r>
              <a:rPr lang="en-US" baseline="0" dirty="0" smtClean="0"/>
              <a:t> categorizing </a:t>
            </a:r>
            <a:r>
              <a:rPr lang="en-US" baseline="0" dirty="0" err="1" smtClean="0"/>
              <a:t>gTLDs</a:t>
            </a:r>
            <a:r>
              <a:rPr lang="en-US" baseline="0" dirty="0" smtClean="0"/>
              <a:t>, I want to discuss a few different ways in which they’ll be used.”</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lvl="1" indent="0" algn="l" defTabSz="457200" rtl="0" eaLnBrk="1" fontAlgn="auto" latinLnBrk="0" hangingPunct="1">
              <a:lnSpc>
                <a:spcPct val="100000"/>
              </a:lnSpc>
              <a:spcBef>
                <a:spcPts val="0"/>
              </a:spcBef>
              <a:spcAft>
                <a:spcPts val="0"/>
              </a:spcAft>
              <a:buClrTx/>
              <a:buSzTx/>
              <a:buFontTx/>
              <a:buNone/>
              <a:tabLst/>
              <a:defRPr/>
            </a:pPr>
            <a:r>
              <a:rPr lang="en-US" b="1" baseline="0" dirty="0" smtClean="0"/>
              <a:t>MANDATORY Source Information – You </a:t>
            </a:r>
            <a:r>
              <a:rPr lang="en-US" b="1" i="1" baseline="0" dirty="0" smtClean="0"/>
              <a:t>MUST</a:t>
            </a:r>
            <a:r>
              <a:rPr lang="en-US" b="1" baseline="0" dirty="0" smtClean="0"/>
              <a:t> say the following prior to delivering these examples, per ICANN’s Legal Department:</a:t>
            </a:r>
          </a:p>
          <a:p>
            <a:pPr marL="0" marR="0" lvl="1" indent="0" algn="l" defTabSz="457200" rtl="0" eaLnBrk="1" fontAlgn="auto" latinLnBrk="0" hangingPunct="1">
              <a:lnSpc>
                <a:spcPct val="100000"/>
              </a:lnSpc>
              <a:spcBef>
                <a:spcPts val="0"/>
              </a:spcBef>
              <a:spcAft>
                <a:spcPts val="0"/>
              </a:spcAft>
              <a:buClrTx/>
              <a:buSzTx/>
              <a:buFontTx/>
              <a:buNone/>
              <a:tabLst/>
              <a:defRPr/>
            </a:pPr>
            <a:r>
              <a:rPr lang="en-US" b="0" baseline="0" dirty="0" smtClean="0"/>
              <a:t>“</a:t>
            </a:r>
            <a:r>
              <a:rPr lang="en-US" b="0" u="none" baseline="0" dirty="0" smtClean="0">
                <a:solidFill>
                  <a:srgbClr val="FF0000"/>
                </a:solidFill>
              </a:rPr>
              <a:t>The examples I’m going to present are based on information pulled from new </a:t>
            </a:r>
            <a:r>
              <a:rPr lang="en-US" b="0" u="none" baseline="0" dirty="0" err="1" smtClean="0">
                <a:solidFill>
                  <a:srgbClr val="FF0000"/>
                </a:solidFill>
              </a:rPr>
              <a:t>gTLD</a:t>
            </a:r>
            <a:r>
              <a:rPr lang="en-US" b="0" u="none" baseline="0" dirty="0" smtClean="0">
                <a:solidFill>
                  <a:srgbClr val="FF0000"/>
                </a:solidFill>
              </a:rPr>
              <a:t> applications, applicant and/or registry websites, applicant videos and other sources.”</a:t>
            </a:r>
            <a:endParaRPr lang="en-US" b="1" u="sng" baseline="0" dirty="0" smtClean="0">
              <a:solidFill>
                <a:srgbClr val="FF0000"/>
              </a:solidFill>
            </a:endParaRPr>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7</a:t>
            </a:fld>
            <a:endParaRPr lang="en-US"/>
          </a:p>
        </p:txBody>
      </p:sp>
    </p:spTree>
    <p:extLst>
      <p:ext uri="{BB962C8B-B14F-4D97-AF65-F5344CB8AC3E}">
        <p14:creationId xmlns:p14="http://schemas.microsoft.com/office/powerpoint/2010/main" val="21152441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252376">
              <a:buNone/>
            </a:pPr>
            <a:r>
              <a:rPr lang="en-US" b="1" dirty="0" smtClean="0"/>
              <a:t>BUSINESSES</a:t>
            </a:r>
          </a:p>
          <a:p>
            <a:pPr marL="0" lvl="0" indent="-252376">
              <a:buNone/>
            </a:pPr>
            <a:endParaRPr lang="en-US" b="1" dirty="0" smtClean="0"/>
          </a:p>
          <a:p>
            <a:pPr marL="0" marR="0" lvl="0" indent="0" algn="l" defTabSz="457200" rtl="0" eaLnBrk="1" fontAlgn="auto" latinLnBrk="0" hangingPunct="1">
              <a:lnSpc>
                <a:spcPct val="100000"/>
              </a:lnSpc>
              <a:spcBef>
                <a:spcPts val="0"/>
              </a:spcBef>
              <a:spcAft>
                <a:spcPts val="0"/>
              </a:spcAft>
              <a:buClrTx/>
              <a:buSzTx/>
              <a:buFontTx/>
              <a:buNone/>
              <a:tabLst/>
              <a:defRPr/>
            </a:pPr>
            <a:r>
              <a:rPr lang="en-US" b="0" dirty="0" smtClean="0"/>
              <a:t>Businesses</a:t>
            </a:r>
            <a:r>
              <a:rPr lang="en-US" b="0" baseline="0" dirty="0" smtClean="0"/>
              <a:t> </a:t>
            </a:r>
            <a:r>
              <a:rPr lang="en-US" baseline="0" dirty="0" smtClean="0"/>
              <a:t>have the opportunity to increase visibility, deepen brand recognition and build trust amongst consumers online. </a:t>
            </a:r>
            <a:r>
              <a:rPr lang="en-US" dirty="0" smtClean="0"/>
              <a:t>We’ve seen a strong response from brands. BMW, Apple,</a:t>
            </a:r>
            <a:r>
              <a:rPr lang="en-US" baseline="0" dirty="0" smtClean="0"/>
              <a:t> Delta Airlines</a:t>
            </a:r>
            <a:r>
              <a:rPr lang="en-US" dirty="0" smtClean="0"/>
              <a:t> and many others companies have applied for their namesake TLD. Additionally,</a:t>
            </a:r>
            <a:r>
              <a:rPr lang="en-US" baseline="0" dirty="0" smtClean="0"/>
              <a:t> many of these new TLDs are businesses themselves – the expansion of the Internet is creating new jobs in new companies.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u="sng" baseline="0" dirty="0" smtClean="0"/>
          </a:p>
          <a:p>
            <a:pPr marL="0" indent="0">
              <a:buNone/>
            </a:pPr>
            <a:endParaRPr lang="en-US" b="1" dirty="0" smtClean="0"/>
          </a:p>
          <a:p>
            <a:pPr marL="0" marR="0" lvl="0" indent="0" algn="l" defTabSz="512060" rtl="0" eaLnBrk="1" fontAlgn="auto" latinLnBrk="0" hangingPunct="1">
              <a:lnSpc>
                <a:spcPct val="90000"/>
              </a:lnSpc>
              <a:spcBef>
                <a:spcPts val="0"/>
              </a:spcBef>
              <a:spcAft>
                <a:spcPts val="336"/>
              </a:spcAft>
              <a:buClr>
                <a:schemeClr val="bg1"/>
              </a:buClr>
              <a:buSzPct val="25000"/>
              <a:buFont typeface="Arial" pitchFamily="34" charset="0"/>
              <a:buNone/>
              <a:tabLst/>
              <a:defRPr/>
            </a:pPr>
            <a:r>
              <a:rPr lang="en-GB" sz="800" b="1" dirty="0" smtClean="0">
                <a:solidFill>
                  <a:schemeClr val="bg1"/>
                </a:solidFill>
                <a:latin typeface="Helvetica Neue"/>
                <a:cs typeface="Helvetica Neue"/>
              </a:rPr>
              <a:t>COMMUNITIES &amp; GROUPS</a:t>
            </a:r>
          </a:p>
          <a:p>
            <a:pPr marL="0" marR="0" lvl="0" indent="0" algn="l" defTabSz="512060" rtl="0" eaLnBrk="1" fontAlgn="auto" latinLnBrk="0" hangingPunct="1">
              <a:lnSpc>
                <a:spcPct val="90000"/>
              </a:lnSpc>
              <a:spcBef>
                <a:spcPts val="0"/>
              </a:spcBef>
              <a:spcAft>
                <a:spcPts val="336"/>
              </a:spcAft>
              <a:buClr>
                <a:schemeClr val="bg1"/>
              </a:buClr>
              <a:buSzPct val="25000"/>
              <a:buFont typeface="Arial" pitchFamily="34" charset="0"/>
              <a:buNone/>
              <a:tabLst/>
              <a:defRPr/>
            </a:pPr>
            <a:endParaRPr lang="en-GB" sz="800" dirty="0" smtClean="0">
              <a:solidFill>
                <a:schemeClr val="bg1"/>
              </a:solidFill>
              <a:latin typeface="Helvetica Neue"/>
              <a:cs typeface="Helvetica Neue"/>
            </a:endParaRPr>
          </a:p>
          <a:p>
            <a:pPr marL="0" marR="0" lvl="0" indent="0" algn="l" defTabSz="512060" rtl="0" eaLnBrk="1" fontAlgn="auto" latinLnBrk="0" hangingPunct="1">
              <a:lnSpc>
                <a:spcPct val="90000"/>
              </a:lnSpc>
              <a:spcBef>
                <a:spcPts val="0"/>
              </a:spcBef>
              <a:spcAft>
                <a:spcPts val="336"/>
              </a:spcAft>
              <a:buClr>
                <a:schemeClr val="bg1"/>
              </a:buClr>
              <a:buSzPct val="25000"/>
              <a:buFont typeface="Arial" pitchFamily="34" charset="0"/>
              <a:buNone/>
              <a:tabLst/>
              <a:defRPr/>
            </a:pPr>
            <a:r>
              <a:rPr lang="en-GB" sz="800" dirty="0" smtClean="0">
                <a:solidFill>
                  <a:schemeClr val="bg1"/>
                </a:solidFill>
                <a:latin typeface="Helvetica Neue"/>
                <a:cs typeface="Helvetica Neue"/>
              </a:rPr>
              <a:t>You can expect to see charities, social enterprises, companies and institutions come together online in an effort</a:t>
            </a:r>
            <a:r>
              <a:rPr lang="en-GB" sz="800" baseline="0" dirty="0" smtClean="0">
                <a:solidFill>
                  <a:schemeClr val="bg1"/>
                </a:solidFill>
                <a:latin typeface="Helvetica Neue"/>
                <a:cs typeface="Helvetica Neue"/>
              </a:rPr>
              <a:t> to better </a:t>
            </a:r>
            <a:r>
              <a:rPr lang="en-GB" sz="800" dirty="0" smtClean="0">
                <a:solidFill>
                  <a:schemeClr val="bg1"/>
                </a:solidFill>
                <a:latin typeface="Helvetica Neue"/>
                <a:cs typeface="Helvetica Neue"/>
              </a:rPr>
              <a:t>global society by engaging communities, increasing advocacy and building trust in missions that support social good.</a:t>
            </a:r>
            <a:r>
              <a:rPr lang="en-US" sz="800" baseline="0" dirty="0" smtClean="0">
                <a:solidFill>
                  <a:schemeClr val="tx1"/>
                </a:solidFill>
                <a:latin typeface="+mn-lt"/>
                <a:cs typeface="+mn-cs"/>
              </a:rPr>
              <a:t> </a:t>
            </a:r>
            <a:r>
              <a:rPr lang="en-GB" sz="800" dirty="0" smtClean="0">
                <a:solidFill>
                  <a:schemeClr val="bg1"/>
                </a:solidFill>
                <a:latin typeface="Helvetica Neue"/>
                <a:cs typeface="Helvetica Neue"/>
              </a:rPr>
              <a:t>Examples include .WIKI, .CATHOLIC</a:t>
            </a:r>
            <a:r>
              <a:rPr lang="en-GB" sz="800" baseline="0" dirty="0" smtClean="0">
                <a:solidFill>
                  <a:schemeClr val="bg1"/>
                </a:solidFill>
                <a:latin typeface="Helvetica Neue"/>
                <a:cs typeface="Helvetica Neue"/>
              </a:rPr>
              <a:t> and .HIV.</a:t>
            </a:r>
          </a:p>
          <a:p>
            <a:pPr marL="0" marR="0" lvl="0" indent="0" algn="l" defTabSz="512060" rtl="0" eaLnBrk="1" fontAlgn="auto" latinLnBrk="0" hangingPunct="1">
              <a:lnSpc>
                <a:spcPct val="90000"/>
              </a:lnSpc>
              <a:spcBef>
                <a:spcPts val="0"/>
              </a:spcBef>
              <a:spcAft>
                <a:spcPts val="336"/>
              </a:spcAft>
              <a:buClr>
                <a:schemeClr val="bg1"/>
              </a:buClr>
              <a:buSzPct val="25000"/>
              <a:buFont typeface="Arial" pitchFamily="34" charset="0"/>
              <a:buNone/>
              <a:tabLst/>
              <a:defRPr/>
            </a:pPr>
            <a:endParaRPr lang="en-US" sz="800" baseline="0" dirty="0" smtClean="0"/>
          </a:p>
          <a:p>
            <a:pPr marL="0" indent="0">
              <a:buNone/>
            </a:pPr>
            <a:endParaRPr lang="en-US" b="1" dirty="0" smtClean="0"/>
          </a:p>
          <a:p>
            <a:pPr marL="0" indent="0">
              <a:buNone/>
            </a:pPr>
            <a:r>
              <a:rPr lang="en-US" b="1" dirty="0" smtClean="0"/>
              <a:t>REGIONS</a:t>
            </a:r>
          </a:p>
          <a:p>
            <a:pPr marL="0" indent="0">
              <a:buNone/>
            </a:pPr>
            <a:endParaRPr lang="en-US" b="1" dirty="0" smtClean="0"/>
          </a:p>
          <a:p>
            <a:pPr marL="0" indent="0">
              <a:buNone/>
            </a:pPr>
            <a:r>
              <a:rPr lang="en-US" dirty="0" smtClean="0"/>
              <a:t>Geographical regions, especially cities, have also applied for new </a:t>
            </a:r>
            <a:r>
              <a:rPr lang="en-US" dirty="0" err="1" smtClean="0"/>
              <a:t>gTLDs</a:t>
            </a:r>
            <a:r>
              <a:rPr lang="en-US" dirty="0" smtClean="0"/>
              <a:t>.</a:t>
            </a:r>
            <a:r>
              <a:rPr lang="en-US" baseline="0" dirty="0" smtClean="0"/>
              <a:t> </a:t>
            </a:r>
            <a:r>
              <a:rPr lang="en-US" dirty="0" smtClean="0"/>
              <a:t>.BERLIN, .NYC, .TOKYO and .LONDON</a:t>
            </a:r>
            <a:r>
              <a:rPr lang="en-US" baseline="0" dirty="0" smtClean="0"/>
              <a:t> were among the first regional </a:t>
            </a:r>
            <a:r>
              <a:rPr lang="en-US" baseline="0" dirty="0" err="1" smtClean="0"/>
              <a:t>gTLDs</a:t>
            </a:r>
            <a:r>
              <a:rPr lang="en-US" baseline="0" dirty="0" smtClean="0"/>
              <a:t> to be delegated into the Internet.</a:t>
            </a:r>
          </a:p>
          <a:p>
            <a:pPr marL="0" indent="0">
              <a:buNone/>
            </a:pPr>
            <a:endParaRPr lang="en-US" dirty="0" smtClean="0"/>
          </a:p>
          <a:p>
            <a:pPr marL="0" indent="0">
              <a:buNone/>
            </a:pPr>
            <a:endParaRPr lang="en-US" dirty="0" smtClean="0"/>
          </a:p>
          <a:p>
            <a:pPr marL="0" marR="0" lvl="0" indent="0" algn="l" defTabSz="457200" rtl="0" eaLnBrk="1" fontAlgn="auto" latinLnBrk="0" hangingPunct="1">
              <a:lnSpc>
                <a:spcPct val="100000"/>
              </a:lnSpc>
              <a:spcBef>
                <a:spcPts val="0"/>
              </a:spcBef>
              <a:spcAft>
                <a:spcPts val="0"/>
              </a:spcAft>
              <a:buClrTx/>
              <a:buSzTx/>
              <a:buFontTx/>
              <a:buNone/>
              <a:tabLst/>
              <a:defRPr/>
            </a:pPr>
            <a:r>
              <a:rPr lang="en-US" b="1" dirty="0" smtClean="0"/>
              <a:t>INTERNATIONALIZED DOMAIN NAMES (IDNs)</a:t>
            </a:r>
          </a:p>
          <a:p>
            <a:pPr marL="0" indent="0">
              <a:buNone/>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Until a few years ago, non-Latin characters were not permitted in the Internet’s root zone. Part of what makes</a:t>
            </a:r>
            <a:r>
              <a:rPr lang="en-US" baseline="0" dirty="0" smtClean="0"/>
              <a:t> the New </a:t>
            </a:r>
            <a:r>
              <a:rPr lang="en-US" baseline="0" dirty="0" err="1" smtClean="0"/>
              <a:t>gTLD</a:t>
            </a:r>
            <a:r>
              <a:rPr lang="en-US" baseline="0" dirty="0" smtClean="0"/>
              <a:t> Program so important to the evolution of the Internet is that it’s facilitating, for the first time, the introduction of generic Top-Level Domains in non-Latin scripts such as </a:t>
            </a:r>
            <a:r>
              <a:rPr lang="en-US" dirty="0" smtClean="0"/>
              <a:t>Chinese,</a:t>
            </a:r>
            <a:r>
              <a:rPr lang="en-US" baseline="0" dirty="0" smtClean="0"/>
              <a:t> Arabic, Russian and </a:t>
            </a:r>
            <a:r>
              <a:rPr lang="en-US" baseline="0" dirty="0" err="1" smtClean="0"/>
              <a:t>Devanagari</a:t>
            </a:r>
            <a:r>
              <a:rPr lang="en-US" baseline="0" dirty="0" smtClean="0"/>
              <a:t>. These are known as Internationalized Domain Names. What this means is that Internet users around the world will now be able to navigate the web entirely in their native languages. Examples include the Japanese word that translates to “everyone” in English, the Chinese word for “mobile”,  and .SHABAKAH</a:t>
            </a:r>
            <a:endParaRPr lang="en-US" dirty="0" smtClean="0"/>
          </a:p>
          <a:p>
            <a:pPr marL="204824" marR="0" lvl="3" indent="0" algn="l" defTabSz="512060" rtl="0" eaLnBrk="1" fontAlgn="auto" latinLnBrk="0" hangingPunct="1">
              <a:lnSpc>
                <a:spcPct val="90000"/>
              </a:lnSpc>
              <a:spcBef>
                <a:spcPts val="0"/>
              </a:spcBef>
              <a:spcAft>
                <a:spcPts val="336"/>
              </a:spcAft>
              <a:buClr>
                <a:schemeClr val="bg1"/>
              </a:buClr>
              <a:buSzPct val="25000"/>
              <a:buFont typeface="Arial" pitchFamily="34" charset="0"/>
              <a:buNone/>
              <a:tabLst/>
              <a:defRPr/>
            </a:pPr>
            <a:endParaRPr lang="en-US" u="sng" baseline="0" dirty="0" smtClean="0"/>
          </a:p>
          <a:p>
            <a:pPr marL="478686" marR="0" lvl="4" indent="-171450" algn="l" defTabSz="512060" rtl="0" eaLnBrk="1" fontAlgn="auto" latinLnBrk="0" hangingPunct="1">
              <a:lnSpc>
                <a:spcPct val="90000"/>
              </a:lnSpc>
              <a:spcBef>
                <a:spcPts val="0"/>
              </a:spcBef>
              <a:spcAft>
                <a:spcPts val="336"/>
              </a:spcAft>
              <a:buClr>
                <a:schemeClr val="bg1"/>
              </a:buClr>
              <a:buSzPct val="25000"/>
              <a:buFont typeface="Arial"/>
              <a:buChar char="•"/>
              <a:tabLst/>
              <a:defRPr/>
            </a:pPr>
            <a:endParaRPr lang="en-US" u="none" baseline="0"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8</a:t>
            </a:fld>
            <a:endParaRPr lang="en-US"/>
          </a:p>
        </p:txBody>
      </p:sp>
    </p:spTree>
    <p:extLst>
      <p:ext uri="{BB962C8B-B14F-4D97-AF65-F5344CB8AC3E}">
        <p14:creationId xmlns:p14="http://schemas.microsoft.com/office/powerpoint/2010/main" val="31118838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7E002FF9-4628-B146-9948-95257A430692}" type="slidenum">
              <a:rPr lang="en-US" smtClean="0"/>
              <a:t>9</a:t>
            </a:fld>
            <a:endParaRPr lang="en-US"/>
          </a:p>
        </p:txBody>
      </p:sp>
    </p:spTree>
    <p:extLst>
      <p:ext uri="{BB962C8B-B14F-4D97-AF65-F5344CB8AC3E}">
        <p14:creationId xmlns:p14="http://schemas.microsoft.com/office/powerpoint/2010/main" val="427272919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3" name="Group 2"/>
          <p:cNvGrpSpPr/>
          <p:nvPr userDrawn="1"/>
        </p:nvGrpSpPr>
        <p:grpSpPr>
          <a:xfrm>
            <a:off x="0" y="-67733"/>
            <a:ext cx="9309518" cy="6954090"/>
            <a:chOff x="0" y="-67733"/>
            <a:chExt cx="9309518" cy="6954090"/>
          </a:xfrm>
        </p:grpSpPr>
        <p:pic>
          <p:nvPicPr>
            <p:cNvPr id="11" name="Picture 10"/>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246474"/>
              <a:ext cx="9309518" cy="6368988"/>
            </a:xfrm>
            <a:prstGeom prst="rect">
              <a:avLst/>
            </a:prstGeom>
          </p:spPr>
        </p:pic>
        <p:sp>
          <p:nvSpPr>
            <p:cNvPr id="2" name="Rectangle 1"/>
            <p:cNvSpPr/>
            <p:nvPr userDrawn="1"/>
          </p:nvSpPr>
          <p:spPr>
            <a:xfrm>
              <a:off x="0" y="-67733"/>
              <a:ext cx="9309518" cy="351829"/>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userDrawn="1"/>
          </p:nvSpPr>
          <p:spPr>
            <a:xfrm>
              <a:off x="0" y="6602262"/>
              <a:ext cx="9309518" cy="284095"/>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 name="Rectangle 6"/>
          <p:cNvSpPr/>
          <p:nvPr userDrawn="1"/>
        </p:nvSpPr>
        <p:spPr>
          <a:xfrm>
            <a:off x="0" y="4130514"/>
            <a:ext cx="9309518" cy="1898497"/>
          </a:xfrm>
          <a:prstGeom prst="rect">
            <a:avLst/>
          </a:prstGeom>
          <a:solidFill>
            <a:srgbClr val="1768B1">
              <a:alpha val="8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userDrawn="1"/>
        </p:nvSpPr>
        <p:spPr>
          <a:xfrm>
            <a:off x="0" y="4130514"/>
            <a:ext cx="1697789" cy="1898497"/>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descr="ICANN_Logo_W.eps"/>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5566" y="4566371"/>
            <a:ext cx="1253416" cy="972830"/>
          </a:xfrm>
          <a:prstGeom prst="rect">
            <a:avLst/>
          </a:prstGeom>
        </p:spPr>
      </p:pic>
      <p:sp>
        <p:nvSpPr>
          <p:cNvPr id="10" name="Rectangle 9"/>
          <p:cNvSpPr/>
          <p:nvPr userDrawn="1"/>
        </p:nvSpPr>
        <p:spPr>
          <a:xfrm flipV="1">
            <a:off x="-1" y="4130513"/>
            <a:ext cx="9309519" cy="116253"/>
          </a:xfrm>
          <a:prstGeom prst="rect">
            <a:avLst/>
          </a:prstGeom>
          <a:solidFill>
            <a:srgbClr val="0C1F24">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2034044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Overviews/Examples">
    <p:spTree>
      <p:nvGrpSpPr>
        <p:cNvPr id="1" name=""/>
        <p:cNvGrpSpPr/>
        <p:nvPr/>
      </p:nvGrpSpPr>
      <p:grpSpPr>
        <a:xfrm>
          <a:off x="0" y="0"/>
          <a:ext cx="0" cy="0"/>
          <a:chOff x="0" y="0"/>
          <a:chExt cx="0" cy="0"/>
        </a:xfrm>
      </p:grpSpPr>
      <p:pic>
        <p:nvPicPr>
          <p:cNvPr id="7" name="Picture 6" descr="ICANN_Logo_W.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082923" y="6019800"/>
            <a:ext cx="832477" cy="645414"/>
          </a:xfrm>
          <a:prstGeom prst="rect">
            <a:avLst/>
          </a:prstGeom>
        </p:spPr>
      </p:pic>
    </p:spTree>
    <p:extLst>
      <p:ext uri="{BB962C8B-B14F-4D97-AF65-F5344CB8AC3E}">
        <p14:creationId xmlns:p14="http://schemas.microsoft.com/office/powerpoint/2010/main" val="1750968787"/>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11" name="Group 10"/>
          <p:cNvGrpSpPr/>
          <p:nvPr userDrawn="1"/>
        </p:nvGrpSpPr>
        <p:grpSpPr>
          <a:xfrm>
            <a:off x="0" y="2110371"/>
            <a:ext cx="9198524" cy="4759071"/>
            <a:chOff x="0" y="2110371"/>
            <a:chExt cx="9198524" cy="4759071"/>
          </a:xfrm>
        </p:grpSpPr>
        <p:sp>
          <p:nvSpPr>
            <p:cNvPr id="3" name="Freeform 2"/>
            <p:cNvSpPr/>
            <p:nvPr userDrawn="1"/>
          </p:nvSpPr>
          <p:spPr>
            <a:xfrm>
              <a:off x="0" y="2110371"/>
              <a:ext cx="9198524" cy="4759071"/>
            </a:xfrm>
            <a:custGeom>
              <a:avLst/>
              <a:gdLst>
                <a:gd name="connsiteX0" fmla="*/ 0 w 9198524"/>
                <a:gd name="connsiteY0" fmla="*/ 0 h 5515904"/>
                <a:gd name="connsiteX1" fmla="*/ 9198524 w 9198524"/>
                <a:gd name="connsiteY1" fmla="*/ 3014506 h 5515904"/>
                <a:gd name="connsiteX2" fmla="*/ 9198524 w 9198524"/>
                <a:gd name="connsiteY2" fmla="*/ 5477421 h 5515904"/>
                <a:gd name="connsiteX3" fmla="*/ 0 w 9198524"/>
                <a:gd name="connsiteY3" fmla="*/ 5515904 h 5515904"/>
                <a:gd name="connsiteX4" fmla="*/ 0 w 9198524"/>
                <a:gd name="connsiteY4" fmla="*/ 0 h 551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98524" h="5515904">
                  <a:moveTo>
                    <a:pt x="0" y="0"/>
                  </a:moveTo>
                  <a:lnTo>
                    <a:pt x="9198524" y="3014506"/>
                  </a:lnTo>
                  <a:lnTo>
                    <a:pt x="9198524" y="5477421"/>
                  </a:lnTo>
                  <a:lnTo>
                    <a:pt x="0" y="5515904"/>
                  </a:lnTo>
                  <a:cubicBezTo>
                    <a:pt x="4276" y="3685821"/>
                    <a:pt x="8553" y="1855738"/>
                    <a:pt x="0" y="0"/>
                  </a:cubicBezTo>
                  <a:close/>
                </a:path>
              </a:pathLst>
            </a:custGeom>
            <a:solidFill>
              <a:srgbClr val="1768B1">
                <a:alpha val="1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Freeform 3"/>
            <p:cNvSpPr/>
            <p:nvPr userDrawn="1"/>
          </p:nvSpPr>
          <p:spPr>
            <a:xfrm>
              <a:off x="1" y="3174865"/>
              <a:ext cx="9144000" cy="3694577"/>
            </a:xfrm>
            <a:custGeom>
              <a:avLst/>
              <a:gdLst>
                <a:gd name="connsiteX0" fmla="*/ 6029715 w 6029715"/>
                <a:gd name="connsiteY0" fmla="*/ 0 h 6875638"/>
                <a:gd name="connsiteX1" fmla="*/ 6029715 w 6029715"/>
                <a:gd name="connsiteY1" fmla="*/ 6875638 h 6875638"/>
                <a:gd name="connsiteX2" fmla="*/ 0 w 6029715"/>
                <a:gd name="connsiteY2" fmla="*/ 6875638 h 6875638"/>
                <a:gd name="connsiteX3" fmla="*/ 6029715 w 6029715"/>
                <a:gd name="connsiteY3" fmla="*/ 0 h 6875638"/>
              </a:gdLst>
              <a:ahLst/>
              <a:cxnLst>
                <a:cxn ang="0">
                  <a:pos x="connsiteX0" y="connsiteY0"/>
                </a:cxn>
                <a:cxn ang="0">
                  <a:pos x="connsiteX1" y="connsiteY1"/>
                </a:cxn>
                <a:cxn ang="0">
                  <a:pos x="connsiteX2" y="connsiteY2"/>
                </a:cxn>
                <a:cxn ang="0">
                  <a:pos x="connsiteX3" y="connsiteY3"/>
                </a:cxn>
              </a:cxnLst>
              <a:rect l="l" t="t" r="r" b="b"/>
              <a:pathLst>
                <a:path w="6029715" h="6875638">
                  <a:moveTo>
                    <a:pt x="6029715" y="0"/>
                  </a:moveTo>
                  <a:lnTo>
                    <a:pt x="6029715" y="6875638"/>
                  </a:lnTo>
                  <a:lnTo>
                    <a:pt x="0" y="6875638"/>
                  </a:lnTo>
                  <a:lnTo>
                    <a:pt x="6029715" y="0"/>
                  </a:lnTo>
                  <a:close/>
                </a:path>
              </a:pathLst>
            </a:custGeom>
            <a:solidFill>
              <a:srgbClr val="1768B1">
                <a:alpha val="1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pic>
        <p:nvPicPr>
          <p:cNvPr id="2" name="Picture 1"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34"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
        <p:nvSpPr>
          <p:cNvPr id="35" name="Title 19"/>
          <p:cNvSpPr>
            <a:spLocks noGrp="1"/>
          </p:cNvSpPr>
          <p:nvPr userDrawn="1">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spTree>
    <p:extLst>
      <p:ext uri="{BB962C8B-B14F-4D97-AF65-F5344CB8AC3E}">
        <p14:creationId xmlns:p14="http://schemas.microsoft.com/office/powerpoint/2010/main" val="130537263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Tree>
    <p:extLst>
      <p:ext uri="{BB962C8B-B14F-4D97-AF65-F5344CB8AC3E}">
        <p14:creationId xmlns:p14="http://schemas.microsoft.com/office/powerpoint/2010/main" val="208308329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511238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pic>
        <p:nvPicPr>
          <p:cNvPr id="14" name="Picture 13"/>
          <p:cNvPicPr>
            <a:picLocks noChangeAspect="1"/>
          </p:cNvPicPr>
          <p:nvPr userDrawn="1"/>
        </p:nvPicPr>
        <p:blipFill rotWithShape="1">
          <a:blip r:embed="rId2" cstate="email">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36" name="Text Placeholder 35"/>
          <p:cNvSpPr>
            <a:spLocks noGrp="1"/>
          </p:cNvSpPr>
          <p:nvPr userDrawn="1">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spTree>
    <p:extLst>
      <p:ext uri="{BB962C8B-B14F-4D97-AF65-F5344CB8AC3E}">
        <p14:creationId xmlns:p14="http://schemas.microsoft.com/office/powerpoint/2010/main" val="4988375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4" name="Picture 3" descr="agenda2.jpg"/>
          <p:cNvPicPr>
            <a:picLocks noChangeAspect="1"/>
          </p:cNvPicPr>
          <p:nvPr userDrawn="1"/>
        </p:nvPicPr>
        <p:blipFill rotWithShape="1">
          <a:blip r:embed="rId2">
            <a:extLst>
              <a:ext uri="{28A0092B-C50C-407E-A947-70E740481C1C}">
                <a14:useLocalDpi xmlns:a14="http://schemas.microsoft.com/office/drawing/2010/main" val="0"/>
              </a:ext>
            </a:extLst>
          </a:blip>
          <a:srcRect l="19229" r="19889"/>
          <a:stretch/>
        </p:blipFill>
        <p:spPr>
          <a:xfrm>
            <a:off x="0" y="-2541"/>
            <a:ext cx="9144000" cy="6869049"/>
          </a:xfrm>
          <a:prstGeom prst="rect">
            <a:avLst/>
          </a:prstGeom>
        </p:spPr>
      </p:pic>
      <p:sp>
        <p:nvSpPr>
          <p:cNvPr id="9"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spTree>
    <p:extLst>
      <p:ext uri="{BB962C8B-B14F-4D97-AF65-F5344CB8AC3E}">
        <p14:creationId xmlns:p14="http://schemas.microsoft.com/office/powerpoint/2010/main" val="186709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descr="agenda3.jpg"/>
          <p:cNvPicPr>
            <a:picLocks noChangeAspect="1"/>
          </p:cNvPicPr>
          <p:nvPr userDrawn="1"/>
        </p:nvPicPr>
        <p:blipFill rotWithShape="1">
          <a:blip r:embed="rId2">
            <a:extLst>
              <a:ext uri="{28A0092B-C50C-407E-A947-70E740481C1C}">
                <a14:useLocalDpi xmlns:a14="http://schemas.microsoft.com/office/drawing/2010/main" val="0"/>
              </a:ext>
            </a:extLst>
          </a:blip>
          <a:srcRect l="19206" r="19518"/>
          <a:stretch/>
        </p:blipFill>
        <p:spPr>
          <a:xfrm>
            <a:off x="0" y="0"/>
            <a:ext cx="9155981" cy="6876852"/>
          </a:xfrm>
          <a:prstGeom prst="rect">
            <a:avLst/>
          </a:prstGeom>
        </p:spPr>
      </p:pic>
      <p:sp>
        <p:nvSpPr>
          <p:cNvPr id="4"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spTree>
    <p:extLst>
      <p:ext uri="{BB962C8B-B14F-4D97-AF65-F5344CB8AC3E}">
        <p14:creationId xmlns:p14="http://schemas.microsoft.com/office/powerpoint/2010/main" val="4080330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pic>
        <p:nvPicPr>
          <p:cNvPr id="10" name="Picture 9" descr="1589855.jp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6858000"/>
          </a:xfrm>
          <a:prstGeom prst="rect">
            <a:avLst/>
          </a:prstGeom>
        </p:spPr>
      </p:pic>
      <p:pic>
        <p:nvPicPr>
          <p:cNvPr id="2" name="Picture 1" descr="ICANN_Logo_W.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082923" y="6019800"/>
            <a:ext cx="832477" cy="645414"/>
          </a:xfrm>
          <a:prstGeom prst="rect">
            <a:avLst/>
          </a:prstGeom>
        </p:spPr>
      </p:pic>
      <p:sp>
        <p:nvSpPr>
          <p:cNvPr id="14" name="Rectangle 13"/>
          <p:cNvSpPr/>
          <p:nvPr userDrawn="1"/>
        </p:nvSpPr>
        <p:spPr>
          <a:xfrm>
            <a:off x="9891" y="2591384"/>
            <a:ext cx="9133129" cy="1675234"/>
          </a:xfrm>
          <a:prstGeom prst="rect">
            <a:avLst/>
          </a:prstGeom>
          <a:solidFill>
            <a:schemeClr val="tx1">
              <a:alpha val="21000"/>
            </a:schemeClr>
          </a:solidFill>
          <a:ln>
            <a:noFill/>
          </a:ln>
          <a:effectLst/>
        </p:spPr>
        <p:style>
          <a:lnRef idx="1">
            <a:schemeClr val="accent1"/>
          </a:lnRef>
          <a:fillRef idx="3">
            <a:schemeClr val="accent1"/>
          </a:fillRef>
          <a:effectRef idx="2">
            <a:schemeClr val="accent1"/>
          </a:effectRef>
          <a:fontRef idx="minor">
            <a:schemeClr val="lt1"/>
          </a:fontRef>
        </p:style>
        <p:txBody>
          <a:bodyPr lIns="38405" tIns="19202" rIns="38405" bIns="19202" rtlCol="0" anchor="ctr"/>
          <a:lstStyle/>
          <a:p>
            <a:pPr algn="ctr"/>
            <a:endParaRPr lang="en-US"/>
          </a:p>
        </p:txBody>
      </p:sp>
      <p:sp>
        <p:nvSpPr>
          <p:cNvPr id="18" name="Text Placeholder 17"/>
          <p:cNvSpPr>
            <a:spLocks noGrp="1"/>
          </p:cNvSpPr>
          <p:nvPr>
            <p:ph type="body" sz="quarter" idx="10"/>
          </p:nvPr>
        </p:nvSpPr>
        <p:spPr>
          <a:xfrm>
            <a:off x="0" y="2628900"/>
            <a:ext cx="9144000" cy="1638300"/>
          </a:xfrm>
          <a:prstGeom prst="rect">
            <a:avLst/>
          </a:prstGeom>
        </p:spPr>
        <p:txBody>
          <a:bodyPr vert="horz" lIns="38405" tIns="19202" rIns="38405" bIns="19202" anchor="ctr"/>
          <a:lstStyle>
            <a:lvl1pPr marL="133350" indent="0" algn="ctr">
              <a:buNone/>
              <a:defRPr sz="3700" b="1" i="0">
                <a:solidFill>
                  <a:schemeClr val="bg1"/>
                </a:solidFill>
                <a:latin typeface="Arial"/>
                <a:cs typeface="Aria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a:t>
            </a:r>
          </a:p>
        </p:txBody>
      </p:sp>
      <p:sp>
        <p:nvSpPr>
          <p:cNvPr id="3" name="TextBox 2"/>
          <p:cNvSpPr txBox="1"/>
          <p:nvPr userDrawn="1"/>
        </p:nvSpPr>
        <p:spPr>
          <a:xfrm>
            <a:off x="564458" y="6324600"/>
            <a:ext cx="1303482" cy="346556"/>
          </a:xfrm>
          <a:prstGeom prst="rect">
            <a:avLst/>
          </a:prstGeom>
          <a:noFill/>
        </p:spPr>
        <p:txBody>
          <a:bodyPr wrap="none" lIns="38405" tIns="19202" rIns="38405" bIns="19202" rtlCol="0">
            <a:spAutoFit/>
          </a:bodyPr>
          <a:lstStyle/>
          <a:p>
            <a:r>
              <a:rPr lang="en-US" sz="2000" dirty="0" smtClean="0">
                <a:solidFill>
                  <a:schemeClr val="bg1"/>
                </a:solidFill>
                <a:latin typeface="Arial"/>
                <a:cs typeface="Arial"/>
              </a:rPr>
              <a:t>#ICANN50</a:t>
            </a:r>
          </a:p>
        </p:txBody>
      </p:sp>
    </p:spTree>
    <p:extLst>
      <p:ext uri="{BB962C8B-B14F-4D97-AF65-F5344CB8AC3E}">
        <p14:creationId xmlns:p14="http://schemas.microsoft.com/office/powerpoint/2010/main" val="2262391586"/>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2_Agenda">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email">
            <a:duotone>
              <a:schemeClr val="accent1">
                <a:shade val="45000"/>
                <a:satMod val="135000"/>
              </a:schemeClr>
              <a:prstClr val="white"/>
            </a:duotone>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36" name="Text Placeholder 35"/>
          <p:cNvSpPr>
            <a:spLocks noGrp="1"/>
          </p:cNvSpPr>
          <p:nvPr userDrawn="1">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a:cs typeface="Source Sans Pro"/>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5" name="Picture 4"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spTree>
    <p:extLst>
      <p:ext uri="{BB962C8B-B14F-4D97-AF65-F5344CB8AC3E}">
        <p14:creationId xmlns:p14="http://schemas.microsoft.com/office/powerpoint/2010/main" val="21718602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64" r:id="rId4"/>
    <p:sldLayoutId id="2147483655" r:id="rId5"/>
    <p:sldLayoutId id="2147483663" r:id="rId6"/>
    <p:sldLayoutId id="2147483662" r:id="rId7"/>
    <p:sldLayoutId id="2147483665" r:id="rId8"/>
    <p:sldLayoutId id="2147483666" r:id="rId9"/>
    <p:sldLayoutId id="2147483667" r:id="rId10"/>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8" Type="http://schemas.openxmlformats.org/officeDocument/2006/relationships/hyperlink" Target="youtube.com/user/ICANNnews" TargetMode="External"/><Relationship Id="rId13" Type="http://schemas.openxmlformats.org/officeDocument/2006/relationships/image" Target="../media/image18.png"/><Relationship Id="rId18" Type="http://schemas.openxmlformats.org/officeDocument/2006/relationships/hyperlink" Target="slideshare.net/icannpresentations" TargetMode="External"/><Relationship Id="rId3" Type="http://schemas.openxmlformats.org/officeDocument/2006/relationships/image" Target="../media/image2.emf"/><Relationship Id="rId7" Type="http://schemas.openxmlformats.org/officeDocument/2006/relationships/image" Target="../media/image15.png"/><Relationship Id="rId12" Type="http://schemas.openxmlformats.org/officeDocument/2006/relationships/hyperlink" Target="twitter.com/icann" TargetMode="External"/><Relationship Id="rId17" Type="http://schemas.openxmlformats.org/officeDocument/2006/relationships/image" Target="../media/image20.png"/><Relationship Id="rId2" Type="http://schemas.openxmlformats.org/officeDocument/2006/relationships/notesSlide" Target="../notesSlides/notesSlide18.xml"/><Relationship Id="rId16" Type="http://schemas.openxmlformats.org/officeDocument/2006/relationships/hyperlink" Target="weibo.com/ICANNorg" TargetMode="External"/><Relationship Id="rId1" Type="http://schemas.openxmlformats.org/officeDocument/2006/relationships/slideLayout" Target="../slideLayouts/slideLayout3.xml"/><Relationship Id="rId6" Type="http://schemas.openxmlformats.org/officeDocument/2006/relationships/hyperlink" Target="facebook.com/icannorg" TargetMode="External"/><Relationship Id="rId11" Type="http://schemas.openxmlformats.org/officeDocument/2006/relationships/image" Target="../media/image17.png"/><Relationship Id="rId5" Type="http://schemas.openxmlformats.org/officeDocument/2006/relationships/image" Target="../media/image14.png"/><Relationship Id="rId15" Type="http://schemas.openxmlformats.org/officeDocument/2006/relationships/image" Target="../media/image19.png"/><Relationship Id="rId10" Type="http://schemas.openxmlformats.org/officeDocument/2006/relationships/hyperlink" Target="linkedin.com/company/icann" TargetMode="External"/><Relationship Id="rId19" Type="http://schemas.openxmlformats.org/officeDocument/2006/relationships/image" Target="../media/image21.png"/><Relationship Id="rId4" Type="http://schemas.openxmlformats.org/officeDocument/2006/relationships/hyperlink" Target="flickr.com/photos/icann" TargetMode="External"/><Relationship Id="rId9" Type="http://schemas.openxmlformats.org/officeDocument/2006/relationships/image" Target="../media/image16.png"/><Relationship Id="rId14" Type="http://schemas.openxmlformats.org/officeDocument/2006/relationships/hyperlink" Target="gplus.to/icann"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0.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9.png"/><Relationship Id="rId5" Type="http://schemas.openxmlformats.org/officeDocument/2006/relationships/hyperlink" Target="https://youtu.be/9NfQEKVoJQM?list=PLQziMT9GXafXlPfJx8p_TxbNDmqWEbeVB" TargetMode="External"/><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88815" y="4372906"/>
            <a:ext cx="7055185" cy="1033103"/>
          </a:xfrm>
          <a:prstGeom prst="rect">
            <a:avLst/>
          </a:prstGeom>
          <a:noFill/>
        </p:spPr>
        <p:txBody>
          <a:bodyPr wrap="square" rtlCol="0">
            <a:spAutoFit/>
          </a:bodyPr>
          <a:lstStyle/>
          <a:p>
            <a:pPr>
              <a:lnSpc>
                <a:spcPct val="110000"/>
              </a:lnSpc>
            </a:pPr>
            <a:r>
              <a:rPr lang="en-US" sz="2800" dirty="0" smtClean="0">
                <a:solidFill>
                  <a:srgbClr val="FFFFFF"/>
                </a:solidFill>
                <a:cs typeface="Source Sans Pro"/>
              </a:rPr>
              <a:t>The New </a:t>
            </a:r>
            <a:r>
              <a:rPr lang="en-US" sz="2800" dirty="0" err="1" smtClean="0">
                <a:solidFill>
                  <a:srgbClr val="FFFFFF"/>
                </a:solidFill>
                <a:cs typeface="Source Sans Pro"/>
              </a:rPr>
              <a:t>gTLD</a:t>
            </a:r>
            <a:r>
              <a:rPr lang="en-US" sz="2800" dirty="0">
                <a:solidFill>
                  <a:srgbClr val="FFFFFF"/>
                </a:solidFill>
                <a:cs typeface="Source Sans Pro"/>
              </a:rPr>
              <a:t> (generic Top Level </a:t>
            </a:r>
            <a:r>
              <a:rPr lang="en-US" sz="2800" dirty="0" smtClean="0">
                <a:solidFill>
                  <a:srgbClr val="FFFFFF"/>
                </a:solidFill>
                <a:cs typeface="Source Sans Pro"/>
              </a:rPr>
              <a:t>Domain) Program</a:t>
            </a:r>
            <a:endParaRPr lang="en-US" sz="2800" dirty="0">
              <a:solidFill>
                <a:srgbClr val="FFFFFF"/>
              </a:solidFill>
              <a:cs typeface="Source Sans Pro"/>
            </a:endParaRPr>
          </a:p>
        </p:txBody>
      </p:sp>
      <p:sp>
        <p:nvSpPr>
          <p:cNvPr id="4" name="TextBox 3"/>
          <p:cNvSpPr txBox="1"/>
          <p:nvPr/>
        </p:nvSpPr>
        <p:spPr>
          <a:xfrm>
            <a:off x="2101515" y="5511100"/>
            <a:ext cx="5832371" cy="400110"/>
          </a:xfrm>
          <a:prstGeom prst="rect">
            <a:avLst/>
          </a:prstGeom>
          <a:noFill/>
        </p:spPr>
        <p:txBody>
          <a:bodyPr wrap="none" rtlCol="0">
            <a:spAutoFit/>
          </a:bodyPr>
          <a:lstStyle/>
          <a:p>
            <a:r>
              <a:rPr lang="en-US" sz="2000" dirty="0" smtClean="0">
                <a:solidFill>
                  <a:srgbClr val="FFFFFF"/>
                </a:solidFill>
                <a:cs typeface="Source Sans Pro"/>
              </a:rPr>
              <a:t>Krista </a:t>
            </a:r>
            <a:r>
              <a:rPr lang="en-US" sz="2000" dirty="0" err="1" smtClean="0">
                <a:solidFill>
                  <a:srgbClr val="FFFFFF"/>
                </a:solidFill>
                <a:cs typeface="Source Sans Pro"/>
              </a:rPr>
              <a:t>Papac</a:t>
            </a:r>
            <a:r>
              <a:rPr lang="en-US" sz="2000" dirty="0" smtClean="0">
                <a:solidFill>
                  <a:srgbClr val="FFFFFF"/>
                </a:solidFill>
                <a:cs typeface="Source Sans Pro"/>
              </a:rPr>
              <a:t> | </a:t>
            </a:r>
            <a:r>
              <a:rPr lang="en-US" sz="2000" dirty="0">
                <a:solidFill>
                  <a:srgbClr val="FFFFFF"/>
                </a:solidFill>
                <a:cs typeface="Source Sans Pro"/>
              </a:rPr>
              <a:t>LACRALO Webinar </a:t>
            </a:r>
            <a:r>
              <a:rPr lang="en-US" sz="2000" dirty="0" smtClean="0">
                <a:solidFill>
                  <a:srgbClr val="FFFFFF"/>
                </a:solidFill>
                <a:cs typeface="Source Sans Pro"/>
              </a:rPr>
              <a:t>| 12 November 2015</a:t>
            </a:r>
            <a:endParaRPr lang="en-US" sz="2000" dirty="0">
              <a:solidFill>
                <a:srgbClr val="FFFFFF"/>
              </a:solidFill>
              <a:cs typeface="Source Sans Pro"/>
            </a:endParaRPr>
          </a:p>
        </p:txBody>
      </p:sp>
      <p:sp>
        <p:nvSpPr>
          <p:cNvPr id="5" name="TextBox 4"/>
          <p:cNvSpPr txBox="1"/>
          <p:nvPr/>
        </p:nvSpPr>
        <p:spPr>
          <a:xfrm>
            <a:off x="6145646" y="627196"/>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33864277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0" y="0"/>
            <a:ext cx="9144000" cy="6858000"/>
          </a:xfrm>
          <a:prstGeom prst="rect">
            <a:avLst/>
          </a:prstGeom>
          <a:solidFill>
            <a:schemeClr val="tx2">
              <a:lumMod val="90000"/>
              <a:lumOff val="10000"/>
              <a:alpha val="50000"/>
            </a:schemeClr>
          </a:solidFill>
          <a:ln>
            <a:no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8" name="TextBox 7"/>
          <p:cNvSpPr txBox="1"/>
          <p:nvPr/>
        </p:nvSpPr>
        <p:spPr>
          <a:xfrm>
            <a:off x="1969105" y="1958913"/>
            <a:ext cx="6424990" cy="1600438"/>
          </a:xfrm>
          <a:prstGeom prst="rect">
            <a:avLst/>
          </a:prstGeom>
          <a:noFill/>
        </p:spPr>
        <p:txBody>
          <a:bodyPr wrap="square" lIns="38405" tIns="0" rIns="38405" bIns="365760" rtlCol="0" anchor="ctr">
            <a:spAutoFit/>
          </a:bodyPr>
          <a:lstStyle/>
          <a:p>
            <a:pPr>
              <a:spcBef>
                <a:spcPts val="0"/>
              </a:spcBef>
              <a:spcAft>
                <a:spcPts val="0"/>
              </a:spcAft>
            </a:pPr>
            <a:r>
              <a:rPr lang="en-US" sz="8000" b="1" spc="-150" dirty="0" smtClean="0">
                <a:solidFill>
                  <a:schemeClr val="bg1"/>
                </a:solidFill>
                <a:latin typeface="Georgia"/>
                <a:cs typeface="Georgia"/>
              </a:rPr>
              <a:t>{</a:t>
            </a:r>
            <a:r>
              <a:rPr lang="en-US" sz="7000" b="1" dirty="0" smtClean="0">
                <a:solidFill>
                  <a:schemeClr val="bg1"/>
                </a:solidFill>
                <a:latin typeface="Georgia"/>
                <a:cs typeface="Georgia"/>
              </a:rPr>
              <a:t>BUSINESS</a:t>
            </a:r>
            <a:r>
              <a:rPr lang="en-US" sz="8000" b="1" spc="-150" dirty="0" smtClean="0">
                <a:solidFill>
                  <a:schemeClr val="bg1"/>
                </a:solidFill>
                <a:latin typeface="Georgia"/>
                <a:cs typeface="Georgia"/>
              </a:rPr>
              <a:t>}</a:t>
            </a:r>
          </a:p>
        </p:txBody>
      </p:sp>
      <p:cxnSp>
        <p:nvCxnSpPr>
          <p:cNvPr id="9" name="Straight Connector 8"/>
          <p:cNvCxnSpPr/>
          <p:nvPr/>
        </p:nvCxnSpPr>
        <p:spPr bwMode="auto">
          <a:xfrm>
            <a:off x="1524000" y="3276600"/>
            <a:ext cx="0" cy="3039533"/>
          </a:xfrm>
          <a:prstGeom prst="line">
            <a:avLst/>
          </a:prstGeom>
          <a:blipFill dpi="0" rotWithShape="0">
            <a:blip r:embed="rId3"/>
            <a:srcRect/>
            <a:tile tx="0" ty="0" sx="100000" sy="100000" flip="none" algn="tl"/>
          </a:blipFill>
          <a:ln w="76200" cap="rnd" cmpd="sng" algn="ctr">
            <a:solidFill>
              <a:schemeClr val="tx2"/>
            </a:solidFill>
            <a:prstDash val="sysDot"/>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10" name="TextBox 9"/>
          <p:cNvSpPr txBox="1"/>
          <p:nvPr/>
        </p:nvSpPr>
        <p:spPr>
          <a:xfrm>
            <a:off x="2514600" y="3564470"/>
            <a:ext cx="3962400" cy="1015663"/>
          </a:xfrm>
          <a:prstGeom prst="rect">
            <a:avLst/>
          </a:prstGeom>
          <a:noFill/>
        </p:spPr>
        <p:txBody>
          <a:bodyPr wrap="square" lIns="0" tIns="0" rIns="0" bIns="91440" rtlCol="0" anchor="t">
            <a:spAutoFit/>
          </a:bodyPr>
          <a:lstStyle/>
          <a:p>
            <a:pPr algn="l">
              <a:spcBef>
                <a:spcPts val="0"/>
              </a:spcBef>
              <a:spcAft>
                <a:spcPts val="0"/>
              </a:spcAft>
            </a:pPr>
            <a:r>
              <a:rPr lang="en-US" sz="2000" dirty="0">
                <a:solidFill>
                  <a:srgbClr val="1768B1"/>
                </a:solidFill>
                <a:latin typeface="Georgia"/>
                <a:cs typeface="Georgia"/>
              </a:rPr>
              <a:t>Increase visibility, deepen brand recognition and build </a:t>
            </a:r>
            <a:r>
              <a:rPr lang="en-US" sz="2000" dirty="0" smtClean="0">
                <a:solidFill>
                  <a:srgbClr val="1768B1"/>
                </a:solidFill>
                <a:latin typeface="Georgia"/>
                <a:cs typeface="Georgia"/>
              </a:rPr>
              <a:t>trust amongst </a:t>
            </a:r>
            <a:r>
              <a:rPr lang="en-US" sz="2000" dirty="0">
                <a:solidFill>
                  <a:srgbClr val="1768B1"/>
                </a:solidFill>
                <a:latin typeface="Georgia"/>
                <a:cs typeface="Georgia"/>
              </a:rPr>
              <a:t>consumers</a:t>
            </a:r>
            <a:endParaRPr lang="en-US" sz="2000" dirty="0" smtClean="0">
              <a:solidFill>
                <a:srgbClr val="1768B1"/>
              </a:solidFill>
              <a:latin typeface="Georgia"/>
              <a:cs typeface="Georgia"/>
            </a:endParaRPr>
          </a:p>
        </p:txBody>
      </p:sp>
      <p:sp>
        <p:nvSpPr>
          <p:cNvPr id="11" name="Oval 10"/>
          <p:cNvSpPr/>
          <p:nvPr/>
        </p:nvSpPr>
        <p:spPr bwMode="auto">
          <a:xfrm>
            <a:off x="1371600" y="2590800"/>
            <a:ext cx="365760" cy="365760"/>
          </a:xfrm>
          <a:prstGeom prst="ellipse">
            <a:avLst/>
          </a:prstGeom>
          <a:solidFill>
            <a:schemeClr val="accent5">
              <a:lumMod val="75000"/>
            </a:schemeClr>
          </a:solidFill>
          <a:ln w="28575" cmpd="sng">
            <a:solidFill>
              <a:schemeClr val="bg1"/>
            </a:solid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grpSp>
        <p:nvGrpSpPr>
          <p:cNvPr id="12" name="Group 11"/>
          <p:cNvGrpSpPr/>
          <p:nvPr/>
        </p:nvGrpSpPr>
        <p:grpSpPr>
          <a:xfrm>
            <a:off x="6730064" y="3596894"/>
            <a:ext cx="1050798" cy="923092"/>
            <a:chOff x="7899758" y="484188"/>
            <a:chExt cx="818259" cy="718814"/>
          </a:xfrm>
        </p:grpSpPr>
        <p:grpSp>
          <p:nvGrpSpPr>
            <p:cNvPr id="13" name="Group 12"/>
            <p:cNvGrpSpPr/>
            <p:nvPr/>
          </p:nvGrpSpPr>
          <p:grpSpPr>
            <a:xfrm>
              <a:off x="8157251" y="484188"/>
              <a:ext cx="297202" cy="218280"/>
              <a:chOff x="8079047" y="471961"/>
              <a:chExt cx="381137" cy="230507"/>
            </a:xfrm>
          </p:grpSpPr>
          <p:sp>
            <p:nvSpPr>
              <p:cNvPr id="17" name="Round Same Side Corner Rectangle 16"/>
              <p:cNvSpPr/>
              <p:nvPr/>
            </p:nvSpPr>
            <p:spPr bwMode="auto">
              <a:xfrm>
                <a:off x="8084742" y="475928"/>
                <a:ext cx="375442" cy="226540"/>
              </a:xfrm>
              <a:prstGeom prst="round2SameRect">
                <a:avLst>
                  <a:gd name="adj1" fmla="val 25425"/>
                  <a:gd name="adj2" fmla="val 5176"/>
                </a:avLst>
              </a:prstGeom>
              <a:solidFill>
                <a:schemeClr val="bg1"/>
              </a:solidFill>
              <a:ln w="76200" cmpd="sng">
                <a:solidFill>
                  <a:schemeClr val="bg1"/>
                </a:solidFill>
              </a:ln>
              <a:extLst/>
            </p:spPr>
            <p:txBody>
              <a:bodyPr wrap="square"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18" name="Round Same Side Corner Rectangle 17"/>
              <p:cNvSpPr/>
              <p:nvPr/>
            </p:nvSpPr>
            <p:spPr bwMode="auto">
              <a:xfrm>
                <a:off x="8079047" y="471961"/>
                <a:ext cx="375442" cy="226540"/>
              </a:xfrm>
              <a:prstGeom prst="round2SameRect">
                <a:avLst>
                  <a:gd name="adj1" fmla="val 25425"/>
                  <a:gd name="adj2" fmla="val 5176"/>
                </a:avLst>
              </a:prstGeom>
              <a:solidFill>
                <a:schemeClr val="tx2">
                  <a:lumMod val="90000"/>
                  <a:lumOff val="10000"/>
                  <a:alpha val="50000"/>
                </a:schemeClr>
              </a:solidFill>
              <a:ln w="76200" cmpd="sng">
                <a:solidFill>
                  <a:schemeClr val="bg1"/>
                </a:solidFill>
              </a:ln>
              <a:extLst/>
            </p:spPr>
            <p:txBody>
              <a:bodyPr wrap="square"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grpSp>
        <p:sp>
          <p:nvSpPr>
            <p:cNvPr id="14" name="Round Same Side Corner Rectangle 13"/>
            <p:cNvSpPr/>
            <p:nvPr/>
          </p:nvSpPr>
          <p:spPr bwMode="auto">
            <a:xfrm>
              <a:off x="7899758" y="630710"/>
              <a:ext cx="817560" cy="572292"/>
            </a:xfrm>
            <a:prstGeom prst="round2SameRect">
              <a:avLst>
                <a:gd name="adj1" fmla="val 6007"/>
                <a:gd name="adj2" fmla="val 5176"/>
              </a:avLst>
            </a:prstGeom>
            <a:solidFill>
              <a:schemeClr val="accent5">
                <a:lumMod val="75000"/>
              </a:schemeClr>
            </a:solidFill>
            <a:ln w="38100" cmpd="sng">
              <a:solidFill>
                <a:schemeClr val="bg1"/>
              </a:solidFill>
            </a:ln>
            <a:extLst/>
          </p:spPr>
          <p:txBody>
            <a:bodyPr wrap="square"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15" name="Round Same Side Corner Rectangle 14"/>
            <p:cNvSpPr/>
            <p:nvPr/>
          </p:nvSpPr>
          <p:spPr bwMode="auto">
            <a:xfrm>
              <a:off x="7900411" y="637317"/>
              <a:ext cx="817606" cy="265907"/>
            </a:xfrm>
            <a:prstGeom prst="round2SameRect">
              <a:avLst>
                <a:gd name="adj1" fmla="val 13796"/>
                <a:gd name="adj2" fmla="val 50000"/>
              </a:avLst>
            </a:prstGeom>
            <a:solidFill>
              <a:schemeClr val="accent5">
                <a:lumMod val="75000"/>
              </a:schemeClr>
            </a:solidFill>
            <a:ln w="38100" cmpd="sng">
              <a:solidFill>
                <a:srgbClr val="FFFFFF"/>
              </a:solidFill>
            </a:ln>
            <a:extLst/>
          </p:spPr>
          <p:txBody>
            <a:bodyPr wrap="square"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16" name="Rectangle 15"/>
            <p:cNvSpPr/>
            <p:nvPr/>
          </p:nvSpPr>
          <p:spPr bwMode="auto">
            <a:xfrm>
              <a:off x="8270900" y="842362"/>
              <a:ext cx="73361" cy="136535"/>
            </a:xfrm>
            <a:prstGeom prst="rect">
              <a:avLst/>
            </a:prstGeom>
            <a:solidFill>
              <a:schemeClr val="bg1"/>
            </a:solidFill>
            <a:ln>
              <a:no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grpSp>
    </p:spTree>
    <p:extLst>
      <p:ext uri="{BB962C8B-B14F-4D97-AF65-F5344CB8AC3E}">
        <p14:creationId xmlns:p14="http://schemas.microsoft.com/office/powerpoint/2010/main" val="16210406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bwMode="auto">
          <a:xfrm>
            <a:off x="1600200" y="685800"/>
            <a:ext cx="5783889" cy="1465263"/>
          </a:xfrm>
          <a:prstGeom prst="bentConnector3">
            <a:avLst>
              <a:gd name="adj1" fmla="val 100248"/>
            </a:avLst>
          </a:prstGeom>
          <a:blipFill dpi="0" rotWithShape="0">
            <a:blip r:embed="rId3"/>
            <a:srcRect/>
            <a:tile tx="0" ty="0" sx="100000" sy="100000" flip="none" algn="tl"/>
          </a:blipFill>
          <a:ln w="76200" cap="rnd" cmpd="sng" algn="ctr">
            <a:solidFill>
              <a:schemeClr val="tx2"/>
            </a:solidFill>
            <a:prstDash val="sysDot"/>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26" name="Straight Connector 25"/>
          <p:cNvCxnSpPr/>
          <p:nvPr/>
        </p:nvCxnSpPr>
        <p:spPr bwMode="auto">
          <a:xfrm>
            <a:off x="1600200" y="0"/>
            <a:ext cx="0" cy="609600"/>
          </a:xfrm>
          <a:prstGeom prst="line">
            <a:avLst/>
          </a:prstGeom>
          <a:blipFill dpi="0" rotWithShape="0">
            <a:blip r:embed="rId3"/>
            <a:srcRect/>
            <a:tile tx="0" ty="0" sx="100000" sy="100000" flip="none" algn="tl"/>
          </a:blipFill>
          <a:ln w="76200" cap="rnd" cmpd="sng" algn="ctr">
            <a:solidFill>
              <a:schemeClr val="tx2"/>
            </a:solidFill>
            <a:prstDash val="sysDot"/>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38" name="Straight Connector 37"/>
          <p:cNvCxnSpPr/>
          <p:nvPr/>
        </p:nvCxnSpPr>
        <p:spPr bwMode="auto">
          <a:xfrm>
            <a:off x="7401282" y="4663292"/>
            <a:ext cx="0" cy="2194708"/>
          </a:xfrm>
          <a:prstGeom prst="line">
            <a:avLst/>
          </a:prstGeom>
          <a:blipFill dpi="0" rotWithShape="0">
            <a:blip r:embed="rId3"/>
            <a:srcRect/>
            <a:tile tx="0" ty="0" sx="100000" sy="100000" flip="none" algn="tl"/>
          </a:blipFill>
          <a:ln w="76200" cap="rnd" cmpd="sng" algn="ctr">
            <a:solidFill>
              <a:schemeClr val="tx2"/>
            </a:solidFill>
            <a:prstDash val="sysDot"/>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nvGrpSpPr>
          <p:cNvPr id="13" name="Group 12"/>
          <p:cNvGrpSpPr/>
          <p:nvPr/>
        </p:nvGrpSpPr>
        <p:grpSpPr>
          <a:xfrm>
            <a:off x="6322394" y="2441494"/>
            <a:ext cx="2132178" cy="1863253"/>
            <a:chOff x="7899758" y="487947"/>
            <a:chExt cx="818259" cy="715055"/>
          </a:xfrm>
        </p:grpSpPr>
        <p:grpSp>
          <p:nvGrpSpPr>
            <p:cNvPr id="14" name="Group 13"/>
            <p:cNvGrpSpPr/>
            <p:nvPr/>
          </p:nvGrpSpPr>
          <p:grpSpPr>
            <a:xfrm>
              <a:off x="8157251" y="487947"/>
              <a:ext cx="297202" cy="240409"/>
              <a:chOff x="8079047" y="475928"/>
              <a:chExt cx="381137" cy="253875"/>
            </a:xfrm>
          </p:grpSpPr>
          <p:sp>
            <p:nvSpPr>
              <p:cNvPr id="19" name="Round Same Side Corner Rectangle 18"/>
              <p:cNvSpPr/>
              <p:nvPr/>
            </p:nvSpPr>
            <p:spPr bwMode="auto">
              <a:xfrm>
                <a:off x="8084742" y="475928"/>
                <a:ext cx="375442" cy="226540"/>
              </a:xfrm>
              <a:prstGeom prst="round2SameRect">
                <a:avLst>
                  <a:gd name="adj1" fmla="val 25425"/>
                  <a:gd name="adj2" fmla="val 5176"/>
                </a:avLst>
              </a:prstGeom>
              <a:solidFill>
                <a:schemeClr val="bg1"/>
              </a:solidFill>
              <a:ln w="76200" cmpd="sng">
                <a:solidFill>
                  <a:schemeClr val="bg1"/>
                </a:solidFill>
              </a:ln>
              <a:extLst/>
            </p:spPr>
            <p:txBody>
              <a:bodyPr wrap="square"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21" name="Round Same Side Corner Rectangle 20"/>
              <p:cNvSpPr/>
              <p:nvPr/>
            </p:nvSpPr>
            <p:spPr bwMode="auto">
              <a:xfrm>
                <a:off x="8079047" y="503263"/>
                <a:ext cx="375442" cy="226540"/>
              </a:xfrm>
              <a:prstGeom prst="round2SameRect">
                <a:avLst>
                  <a:gd name="adj1" fmla="val 25425"/>
                  <a:gd name="adj2" fmla="val 5176"/>
                </a:avLst>
              </a:prstGeom>
              <a:noFill/>
              <a:ln w="114300" cmpd="sng">
                <a:solidFill>
                  <a:schemeClr val="accent5">
                    <a:lumMod val="75000"/>
                  </a:schemeClr>
                </a:solidFill>
              </a:ln>
              <a:extLst/>
            </p:spPr>
            <p:txBody>
              <a:bodyPr wrap="square"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grpSp>
        <p:sp>
          <p:nvSpPr>
            <p:cNvPr id="15" name="Round Same Side Corner Rectangle 14"/>
            <p:cNvSpPr/>
            <p:nvPr/>
          </p:nvSpPr>
          <p:spPr bwMode="auto">
            <a:xfrm>
              <a:off x="7899758" y="630710"/>
              <a:ext cx="817560" cy="572292"/>
            </a:xfrm>
            <a:prstGeom prst="round2SameRect">
              <a:avLst>
                <a:gd name="adj1" fmla="val 6007"/>
                <a:gd name="adj2" fmla="val 5176"/>
              </a:avLst>
            </a:prstGeom>
            <a:solidFill>
              <a:schemeClr val="accent5">
                <a:lumMod val="75000"/>
              </a:schemeClr>
            </a:solidFill>
            <a:ln w="76200" cmpd="sng">
              <a:solidFill>
                <a:schemeClr val="bg1"/>
              </a:solidFill>
            </a:ln>
            <a:extLst/>
          </p:spPr>
          <p:txBody>
            <a:bodyPr wrap="square"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17" name="Round Same Side Corner Rectangle 16"/>
            <p:cNvSpPr/>
            <p:nvPr/>
          </p:nvSpPr>
          <p:spPr bwMode="auto">
            <a:xfrm>
              <a:off x="7900411" y="637317"/>
              <a:ext cx="817606" cy="265907"/>
            </a:xfrm>
            <a:prstGeom prst="round2SameRect">
              <a:avLst>
                <a:gd name="adj1" fmla="val 13796"/>
                <a:gd name="adj2" fmla="val 50000"/>
              </a:avLst>
            </a:prstGeom>
            <a:solidFill>
              <a:schemeClr val="accent5">
                <a:lumMod val="75000"/>
              </a:schemeClr>
            </a:solidFill>
            <a:ln w="76200" cmpd="sng">
              <a:solidFill>
                <a:srgbClr val="FFFFFF"/>
              </a:solidFill>
            </a:ln>
            <a:extLst/>
          </p:spPr>
          <p:txBody>
            <a:bodyPr wrap="square"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18" name="Rectangle 17"/>
            <p:cNvSpPr/>
            <p:nvPr/>
          </p:nvSpPr>
          <p:spPr bwMode="auto">
            <a:xfrm>
              <a:off x="8270900" y="842362"/>
              <a:ext cx="73361" cy="136535"/>
            </a:xfrm>
            <a:prstGeom prst="rect">
              <a:avLst/>
            </a:prstGeom>
            <a:solidFill>
              <a:schemeClr val="bg1"/>
            </a:solidFill>
            <a:ln>
              <a:no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grpSp>
      <p:sp>
        <p:nvSpPr>
          <p:cNvPr id="16" name="Rectangle 15"/>
          <p:cNvSpPr/>
          <p:nvPr/>
        </p:nvSpPr>
        <p:spPr>
          <a:xfrm>
            <a:off x="761996" y="1241246"/>
            <a:ext cx="5484813" cy="4185762"/>
          </a:xfrm>
          <a:prstGeom prst="rect">
            <a:avLst/>
          </a:prstGeom>
        </p:spPr>
        <p:txBody>
          <a:bodyPr wrap="square" lIns="0">
            <a:spAutoFit/>
          </a:bodyPr>
          <a:lstStyle/>
          <a:p>
            <a:r>
              <a:rPr lang="en-US" sz="3000" dirty="0" smtClean="0">
                <a:solidFill>
                  <a:schemeClr val="accent5">
                    <a:lumMod val="75000"/>
                  </a:schemeClr>
                </a:solidFill>
                <a:latin typeface="Georgia"/>
                <a:cs typeface="Georgia"/>
              </a:rPr>
              <a:t>.REST </a:t>
            </a:r>
            <a:r>
              <a:rPr lang="en-US" sz="3000" dirty="0">
                <a:solidFill>
                  <a:srgbClr val="5D95B0"/>
                </a:solidFill>
                <a:latin typeface="Georgia"/>
                <a:cs typeface="Georgia"/>
              </a:rPr>
              <a:t>(Mexico) </a:t>
            </a:r>
            <a:r>
              <a:rPr lang="en-US" sz="3000" dirty="0" smtClean="0">
                <a:solidFill>
                  <a:srgbClr val="5D95B0"/>
                </a:solidFill>
                <a:latin typeface="Georgia"/>
                <a:cs typeface="Georgia"/>
              </a:rPr>
              <a:t>was introduced into the Internet on </a:t>
            </a:r>
            <a:r>
              <a:rPr lang="en-US" sz="3000" dirty="0">
                <a:solidFill>
                  <a:srgbClr val="5D95B0"/>
                </a:solidFill>
                <a:latin typeface="Georgia"/>
                <a:cs typeface="Georgia"/>
              </a:rPr>
              <a:t>9 </a:t>
            </a:r>
            <a:r>
              <a:rPr lang="en-US" sz="3000" dirty="0" smtClean="0">
                <a:solidFill>
                  <a:srgbClr val="5D95B0"/>
                </a:solidFill>
                <a:latin typeface="Georgia"/>
                <a:cs typeface="Georgia"/>
              </a:rPr>
              <a:t>April 2014</a:t>
            </a:r>
          </a:p>
          <a:p>
            <a:endParaRPr lang="en-US" sz="2600" dirty="0" smtClean="0">
              <a:solidFill>
                <a:srgbClr val="00334D"/>
              </a:solidFill>
              <a:latin typeface="Georgia"/>
              <a:cs typeface="Georgia"/>
            </a:endParaRPr>
          </a:p>
          <a:p>
            <a:r>
              <a:rPr lang="en-US" sz="3000" dirty="0" smtClean="0">
                <a:solidFill>
                  <a:schemeClr val="tx2"/>
                </a:solidFill>
                <a:latin typeface="Georgia"/>
                <a:cs typeface="Georgia"/>
              </a:rPr>
              <a:t>Objectives</a:t>
            </a:r>
          </a:p>
          <a:p>
            <a:pPr marL="649224" lvl="1" indent="-457200" algn="l">
              <a:spcBef>
                <a:spcPts val="1200"/>
              </a:spcBef>
              <a:buFont typeface="Arial"/>
              <a:buChar char="•"/>
            </a:pPr>
            <a:r>
              <a:rPr lang="en-US" sz="2000" dirty="0" smtClean="0">
                <a:solidFill>
                  <a:srgbClr val="5D95B0"/>
                </a:solidFill>
                <a:latin typeface="Georgia"/>
                <a:cs typeface="Georgia"/>
              </a:rPr>
              <a:t>Provide </a:t>
            </a:r>
            <a:r>
              <a:rPr lang="en-US" sz="2000" dirty="0">
                <a:solidFill>
                  <a:srgbClr val="5D95B0"/>
                </a:solidFill>
                <a:latin typeface="Georgia"/>
                <a:cs typeface="Georgia"/>
              </a:rPr>
              <a:t>a new online space </a:t>
            </a:r>
            <a:r>
              <a:rPr lang="en-US" sz="2000" dirty="0" smtClean="0">
                <a:solidFill>
                  <a:srgbClr val="5D95B0"/>
                </a:solidFill>
                <a:latin typeface="Georgia"/>
                <a:cs typeface="Georgia"/>
              </a:rPr>
              <a:t>for restaurants </a:t>
            </a:r>
            <a:r>
              <a:rPr lang="en-US" sz="2000" dirty="0">
                <a:solidFill>
                  <a:srgbClr val="5D95B0"/>
                </a:solidFill>
                <a:latin typeface="Georgia"/>
                <a:cs typeface="Georgia"/>
              </a:rPr>
              <a:t>and the restaurant </a:t>
            </a:r>
            <a:r>
              <a:rPr lang="en-US" sz="2000" dirty="0" smtClean="0">
                <a:solidFill>
                  <a:srgbClr val="5D95B0"/>
                </a:solidFill>
                <a:latin typeface="Georgia"/>
                <a:cs typeface="Georgia"/>
              </a:rPr>
              <a:t>universe</a:t>
            </a:r>
            <a:endParaRPr lang="en-US" sz="2000" dirty="0">
              <a:solidFill>
                <a:srgbClr val="5D95B0"/>
              </a:solidFill>
              <a:latin typeface="Georgia"/>
              <a:cs typeface="Georgia"/>
            </a:endParaRPr>
          </a:p>
          <a:p>
            <a:pPr marL="649224" lvl="1" indent="-457200" algn="l">
              <a:spcBef>
                <a:spcPts val="1200"/>
              </a:spcBef>
              <a:buFont typeface="Arial"/>
              <a:buChar char="•"/>
            </a:pPr>
            <a:r>
              <a:rPr lang="en-US" sz="2000" dirty="0" smtClean="0">
                <a:solidFill>
                  <a:srgbClr val="5D95B0"/>
                </a:solidFill>
                <a:latin typeface="Georgia"/>
                <a:cs typeface="Georgia"/>
              </a:rPr>
              <a:t>Offer </a:t>
            </a:r>
            <a:r>
              <a:rPr lang="en-US" sz="2000" dirty="0">
                <a:solidFill>
                  <a:srgbClr val="5D95B0"/>
                </a:solidFill>
                <a:latin typeface="Georgia"/>
                <a:cs typeface="Georgia"/>
              </a:rPr>
              <a:t>the simplest and shortest means of delineating and locating restaurant websites </a:t>
            </a:r>
            <a:r>
              <a:rPr lang="en-US" sz="2000" dirty="0" smtClean="0">
                <a:solidFill>
                  <a:srgbClr val="5D95B0"/>
                </a:solidFill>
                <a:latin typeface="Georgia"/>
                <a:cs typeface="Georgia"/>
              </a:rPr>
              <a:t>online</a:t>
            </a:r>
            <a:endParaRPr lang="en-US" sz="2000" dirty="0">
              <a:solidFill>
                <a:srgbClr val="5D95B0"/>
              </a:solidFill>
              <a:latin typeface="Georgia"/>
              <a:cs typeface="Georgia"/>
            </a:endParaRPr>
          </a:p>
        </p:txBody>
      </p:sp>
    </p:spTree>
    <p:extLst>
      <p:ext uri="{BB962C8B-B14F-4D97-AF65-F5344CB8AC3E}">
        <p14:creationId xmlns:p14="http://schemas.microsoft.com/office/powerpoint/2010/main" val="1004735532"/>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0" y="0"/>
            <a:ext cx="9144000" cy="6858000"/>
          </a:xfrm>
          <a:prstGeom prst="rect">
            <a:avLst/>
          </a:prstGeom>
          <a:solidFill>
            <a:schemeClr val="tx2">
              <a:lumMod val="90000"/>
              <a:lumOff val="10000"/>
              <a:alpha val="50000"/>
            </a:schemeClr>
          </a:solidFill>
          <a:ln>
            <a:no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cxnSp>
        <p:nvCxnSpPr>
          <p:cNvPr id="39" name="Straight Connector 38"/>
          <p:cNvCxnSpPr/>
          <p:nvPr/>
        </p:nvCxnSpPr>
        <p:spPr bwMode="auto">
          <a:xfrm>
            <a:off x="1746184" y="3276600"/>
            <a:ext cx="0" cy="3048000"/>
          </a:xfrm>
          <a:prstGeom prst="line">
            <a:avLst/>
          </a:prstGeom>
          <a:blipFill dpi="0" rotWithShape="0">
            <a:blip r:embed="rId3"/>
            <a:srcRect/>
            <a:tile tx="0" ty="0" sx="100000" sy="100000" flip="none" algn="tl"/>
          </a:blipFill>
          <a:ln w="76200" cap="rnd" cmpd="sng" algn="ctr">
            <a:solidFill>
              <a:schemeClr val="tx2"/>
            </a:solidFill>
            <a:prstDash val="sysDot"/>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40" name="Oval 39"/>
          <p:cNvSpPr/>
          <p:nvPr/>
        </p:nvSpPr>
        <p:spPr bwMode="auto">
          <a:xfrm>
            <a:off x="1532824" y="2590800"/>
            <a:ext cx="365760" cy="365760"/>
          </a:xfrm>
          <a:prstGeom prst="ellipse">
            <a:avLst/>
          </a:prstGeom>
          <a:solidFill>
            <a:schemeClr val="accent5">
              <a:lumMod val="75000"/>
            </a:schemeClr>
          </a:solidFill>
          <a:ln w="28575" cmpd="sng">
            <a:solidFill>
              <a:schemeClr val="bg1"/>
            </a:solid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cxnSp>
        <p:nvCxnSpPr>
          <p:cNvPr id="41" name="Straight Connector 2"/>
          <p:cNvCxnSpPr/>
          <p:nvPr/>
        </p:nvCxnSpPr>
        <p:spPr bwMode="auto">
          <a:xfrm rot="10800000" flipV="1">
            <a:off x="1752601" y="1287803"/>
            <a:ext cx="5643565" cy="1005547"/>
          </a:xfrm>
          <a:prstGeom prst="bentConnector3">
            <a:avLst>
              <a:gd name="adj1" fmla="val 100010"/>
            </a:avLst>
          </a:prstGeom>
          <a:blipFill dpi="0" rotWithShape="0">
            <a:blip r:embed="rId3"/>
            <a:srcRect/>
            <a:tile tx="0" ty="0" sx="100000" sy="100000" flip="none" algn="tl"/>
          </a:blipFill>
          <a:ln w="76200" cap="rnd" cmpd="sng" algn="ctr">
            <a:solidFill>
              <a:schemeClr val="tx2"/>
            </a:solidFill>
            <a:prstDash val="sysDot"/>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42" name="Straight Connector 41"/>
          <p:cNvCxnSpPr/>
          <p:nvPr/>
        </p:nvCxnSpPr>
        <p:spPr bwMode="auto">
          <a:xfrm>
            <a:off x="7396166" y="0"/>
            <a:ext cx="1546" cy="1359595"/>
          </a:xfrm>
          <a:prstGeom prst="line">
            <a:avLst/>
          </a:prstGeom>
          <a:blipFill dpi="0" rotWithShape="0">
            <a:blip r:embed="rId3"/>
            <a:srcRect/>
            <a:tile tx="0" ty="0" sx="100000" sy="100000" flip="none" algn="tl"/>
          </a:blipFill>
          <a:ln w="76200" cap="rnd" cmpd="sng" algn="ctr">
            <a:solidFill>
              <a:schemeClr val="tx2"/>
            </a:solidFill>
            <a:prstDash val="sysDot"/>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43" name="TextBox 42"/>
          <p:cNvSpPr txBox="1"/>
          <p:nvPr/>
        </p:nvSpPr>
        <p:spPr>
          <a:xfrm>
            <a:off x="2481205" y="1955455"/>
            <a:ext cx="5533354" cy="1600438"/>
          </a:xfrm>
          <a:prstGeom prst="rect">
            <a:avLst/>
          </a:prstGeom>
          <a:noFill/>
        </p:spPr>
        <p:txBody>
          <a:bodyPr wrap="square" lIns="38405" tIns="0" rIns="38405" bIns="365760" rtlCol="0" anchor="ctr">
            <a:spAutoFit/>
          </a:bodyPr>
          <a:lstStyle/>
          <a:p>
            <a:pPr>
              <a:spcBef>
                <a:spcPts val="0"/>
              </a:spcBef>
              <a:spcAft>
                <a:spcPts val="0"/>
              </a:spcAft>
            </a:pPr>
            <a:r>
              <a:rPr lang="en-US" sz="8000" b="1" spc="600" dirty="0" smtClean="0">
                <a:solidFill>
                  <a:schemeClr val="bg1"/>
                </a:solidFill>
                <a:latin typeface="Georgia"/>
                <a:cs typeface="Georgia"/>
              </a:rPr>
              <a:t>{</a:t>
            </a:r>
            <a:r>
              <a:rPr lang="en-US" sz="7000" b="1" spc="600" dirty="0" smtClean="0">
                <a:solidFill>
                  <a:schemeClr val="bg1"/>
                </a:solidFill>
                <a:latin typeface="Georgia"/>
                <a:cs typeface="Georgia"/>
              </a:rPr>
              <a:t>GROUP</a:t>
            </a:r>
            <a:r>
              <a:rPr lang="en-US" sz="8000" b="1" spc="600" dirty="0" smtClean="0">
                <a:solidFill>
                  <a:schemeClr val="bg1"/>
                </a:solidFill>
                <a:latin typeface="Georgia"/>
                <a:cs typeface="Georgia"/>
              </a:rPr>
              <a:t>}</a:t>
            </a:r>
          </a:p>
        </p:txBody>
      </p:sp>
      <p:sp>
        <p:nvSpPr>
          <p:cNvPr id="44" name="TextBox 43"/>
          <p:cNvSpPr txBox="1"/>
          <p:nvPr/>
        </p:nvSpPr>
        <p:spPr>
          <a:xfrm>
            <a:off x="2736792" y="3860170"/>
            <a:ext cx="3429000" cy="1015663"/>
          </a:xfrm>
          <a:prstGeom prst="rect">
            <a:avLst/>
          </a:prstGeom>
          <a:noFill/>
        </p:spPr>
        <p:txBody>
          <a:bodyPr wrap="square" lIns="0" tIns="0" rIns="0" bIns="91440" rtlCol="0" anchor="t">
            <a:spAutoFit/>
          </a:bodyPr>
          <a:lstStyle/>
          <a:p>
            <a:pPr algn="l">
              <a:spcBef>
                <a:spcPts val="0"/>
              </a:spcBef>
              <a:spcAft>
                <a:spcPts val="0"/>
              </a:spcAft>
            </a:pPr>
            <a:r>
              <a:rPr lang="en-US" sz="2000" dirty="0">
                <a:solidFill>
                  <a:schemeClr val="accent6"/>
                </a:solidFill>
                <a:latin typeface="Georgia"/>
                <a:cs typeface="Georgia"/>
              </a:rPr>
              <a:t>Engage and mobilize Internet users around common interests, causes and hobbies</a:t>
            </a:r>
          </a:p>
        </p:txBody>
      </p:sp>
      <p:grpSp>
        <p:nvGrpSpPr>
          <p:cNvPr id="45" name="Group 44"/>
          <p:cNvGrpSpPr>
            <a:grpSpLocks noChangeAspect="1"/>
          </p:cNvGrpSpPr>
          <p:nvPr/>
        </p:nvGrpSpPr>
        <p:grpSpPr>
          <a:xfrm>
            <a:off x="6241992" y="3810000"/>
            <a:ext cx="1039970" cy="914400"/>
            <a:chOff x="5923609" y="2252003"/>
            <a:chExt cx="2534594" cy="2228557"/>
          </a:xfrm>
          <a:solidFill>
            <a:srgbClr val="B65813"/>
          </a:solidFill>
        </p:grpSpPr>
        <p:grpSp>
          <p:nvGrpSpPr>
            <p:cNvPr id="46" name="Group 45"/>
            <p:cNvGrpSpPr>
              <a:grpSpLocks noChangeAspect="1"/>
            </p:cNvGrpSpPr>
            <p:nvPr/>
          </p:nvGrpSpPr>
          <p:grpSpPr>
            <a:xfrm>
              <a:off x="5923609" y="2252003"/>
              <a:ext cx="1223954" cy="1710398"/>
              <a:chOff x="6781800" y="3169920"/>
              <a:chExt cx="1188720" cy="1661160"/>
            </a:xfrm>
            <a:grpFill/>
          </p:grpSpPr>
          <p:sp>
            <p:nvSpPr>
              <p:cNvPr id="57" name="Round Same Side Corner Rectangle 56"/>
              <p:cNvSpPr/>
              <p:nvPr/>
            </p:nvSpPr>
            <p:spPr bwMode="auto">
              <a:xfrm>
                <a:off x="6781800" y="3733800"/>
                <a:ext cx="1188720" cy="1097280"/>
              </a:xfrm>
              <a:prstGeom prst="round2SameRect">
                <a:avLst>
                  <a:gd name="adj1" fmla="val 48371"/>
                  <a:gd name="adj2" fmla="val 16607"/>
                </a:avLst>
              </a:prstGeom>
              <a:grpFill/>
              <a:ln w="38100" cmpd="sng">
                <a:solidFill>
                  <a:srgbClr val="FFFFFF"/>
                </a:solid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58" name="Oval 57"/>
              <p:cNvSpPr/>
              <p:nvPr/>
            </p:nvSpPr>
            <p:spPr bwMode="auto">
              <a:xfrm>
                <a:off x="7086600" y="3169920"/>
                <a:ext cx="640080" cy="640080"/>
              </a:xfrm>
              <a:prstGeom prst="ellipse">
                <a:avLst/>
              </a:prstGeom>
              <a:grpFill/>
              <a:ln w="38100" cmpd="sng">
                <a:solidFill>
                  <a:schemeClr val="bg1"/>
                </a:solid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59" name="Round Same Side Corner Rectangle 58"/>
              <p:cNvSpPr/>
              <p:nvPr/>
            </p:nvSpPr>
            <p:spPr bwMode="auto">
              <a:xfrm>
                <a:off x="7010400" y="4191000"/>
                <a:ext cx="82296" cy="640080"/>
              </a:xfrm>
              <a:prstGeom prst="round2SameRect">
                <a:avLst>
                  <a:gd name="adj1" fmla="val 48371"/>
                  <a:gd name="adj2" fmla="val 16607"/>
                </a:avLst>
              </a:prstGeom>
              <a:solidFill>
                <a:schemeClr val="bg1"/>
              </a:solidFill>
              <a:ln w="19050" cmpd="sng">
                <a:no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60" name="Round Same Side Corner Rectangle 59"/>
              <p:cNvSpPr/>
              <p:nvPr/>
            </p:nvSpPr>
            <p:spPr bwMode="auto">
              <a:xfrm>
                <a:off x="7690104" y="4189413"/>
                <a:ext cx="82296" cy="640080"/>
              </a:xfrm>
              <a:prstGeom prst="round2SameRect">
                <a:avLst>
                  <a:gd name="adj1" fmla="val 48371"/>
                  <a:gd name="adj2" fmla="val 16607"/>
                </a:avLst>
              </a:prstGeom>
              <a:grpFill/>
              <a:ln w="38100" cmpd="sng">
                <a:solidFill>
                  <a:schemeClr val="tx1"/>
                </a:solid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grpSp>
        <p:grpSp>
          <p:nvGrpSpPr>
            <p:cNvPr id="47" name="Group 46"/>
            <p:cNvGrpSpPr>
              <a:grpSpLocks noChangeAspect="1"/>
            </p:cNvGrpSpPr>
            <p:nvPr/>
          </p:nvGrpSpPr>
          <p:grpSpPr>
            <a:xfrm>
              <a:off x="7234249" y="2252003"/>
              <a:ext cx="1223954" cy="1710398"/>
              <a:chOff x="6781800" y="3169920"/>
              <a:chExt cx="1188720" cy="1661160"/>
            </a:xfrm>
            <a:grpFill/>
          </p:grpSpPr>
          <p:sp>
            <p:nvSpPr>
              <p:cNvPr id="53" name="Round Same Side Corner Rectangle 52"/>
              <p:cNvSpPr/>
              <p:nvPr/>
            </p:nvSpPr>
            <p:spPr bwMode="auto">
              <a:xfrm>
                <a:off x="6781800" y="3733800"/>
                <a:ext cx="1188720" cy="1097280"/>
              </a:xfrm>
              <a:prstGeom prst="round2SameRect">
                <a:avLst>
                  <a:gd name="adj1" fmla="val 48371"/>
                  <a:gd name="adj2" fmla="val 16607"/>
                </a:avLst>
              </a:prstGeom>
              <a:grpFill/>
              <a:ln w="38100" cmpd="sng">
                <a:solidFill>
                  <a:srgbClr val="FFFFFF"/>
                </a:solid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54" name="Oval 53"/>
              <p:cNvSpPr/>
              <p:nvPr/>
            </p:nvSpPr>
            <p:spPr bwMode="auto">
              <a:xfrm>
                <a:off x="7086600" y="3169920"/>
                <a:ext cx="640080" cy="640080"/>
              </a:xfrm>
              <a:prstGeom prst="ellipse">
                <a:avLst/>
              </a:prstGeom>
              <a:grpFill/>
              <a:ln w="38100" cmpd="sng">
                <a:solidFill>
                  <a:schemeClr val="bg1"/>
                </a:solid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55" name="Round Same Side Corner Rectangle 54"/>
              <p:cNvSpPr/>
              <p:nvPr/>
            </p:nvSpPr>
            <p:spPr bwMode="auto">
              <a:xfrm>
                <a:off x="7010400" y="4191000"/>
                <a:ext cx="82296" cy="640080"/>
              </a:xfrm>
              <a:prstGeom prst="round2SameRect">
                <a:avLst>
                  <a:gd name="adj1" fmla="val 48371"/>
                  <a:gd name="adj2" fmla="val 16607"/>
                </a:avLst>
              </a:prstGeom>
              <a:grpFill/>
              <a:ln w="38100" cmpd="sng">
                <a:solidFill>
                  <a:schemeClr val="tx1"/>
                </a:solid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56" name="Round Same Side Corner Rectangle 55"/>
              <p:cNvSpPr/>
              <p:nvPr/>
            </p:nvSpPr>
            <p:spPr bwMode="auto">
              <a:xfrm>
                <a:off x="7690104" y="4189413"/>
                <a:ext cx="82296" cy="640080"/>
              </a:xfrm>
              <a:prstGeom prst="round2SameRect">
                <a:avLst>
                  <a:gd name="adj1" fmla="val 48371"/>
                  <a:gd name="adj2" fmla="val 16607"/>
                </a:avLst>
              </a:prstGeom>
              <a:solidFill>
                <a:schemeClr val="bg1"/>
              </a:solidFill>
              <a:ln w="19050" cmpd="sng">
                <a:no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grpSp>
        <p:grpSp>
          <p:nvGrpSpPr>
            <p:cNvPr id="48" name="Group 47"/>
            <p:cNvGrpSpPr/>
            <p:nvPr/>
          </p:nvGrpSpPr>
          <p:grpSpPr>
            <a:xfrm>
              <a:off x="6502724" y="2459183"/>
              <a:ext cx="1446491" cy="2021377"/>
              <a:chOff x="6781800" y="3169920"/>
              <a:chExt cx="1188720" cy="1661160"/>
            </a:xfrm>
            <a:grpFill/>
          </p:grpSpPr>
          <p:sp>
            <p:nvSpPr>
              <p:cNvPr id="49" name="Round Same Side Corner Rectangle 48"/>
              <p:cNvSpPr/>
              <p:nvPr/>
            </p:nvSpPr>
            <p:spPr bwMode="auto">
              <a:xfrm>
                <a:off x="6781800" y="3733800"/>
                <a:ext cx="1188720" cy="1097280"/>
              </a:xfrm>
              <a:prstGeom prst="round2SameRect">
                <a:avLst>
                  <a:gd name="adj1" fmla="val 48371"/>
                  <a:gd name="adj2" fmla="val 16607"/>
                </a:avLst>
              </a:prstGeom>
              <a:grpFill/>
              <a:ln w="38100" cmpd="sng">
                <a:solidFill>
                  <a:srgbClr val="FFFFFF"/>
                </a:solid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50" name="Oval 49"/>
              <p:cNvSpPr/>
              <p:nvPr/>
            </p:nvSpPr>
            <p:spPr bwMode="auto">
              <a:xfrm>
                <a:off x="7086600" y="3169920"/>
                <a:ext cx="640080" cy="640080"/>
              </a:xfrm>
              <a:prstGeom prst="ellipse">
                <a:avLst/>
              </a:prstGeom>
              <a:grpFill/>
              <a:ln w="38100" cmpd="sng">
                <a:solidFill>
                  <a:schemeClr val="bg1"/>
                </a:solid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51" name="Round Same Side Corner Rectangle 50"/>
              <p:cNvSpPr/>
              <p:nvPr/>
            </p:nvSpPr>
            <p:spPr bwMode="auto">
              <a:xfrm>
                <a:off x="7010400" y="4191000"/>
                <a:ext cx="82296" cy="640080"/>
              </a:xfrm>
              <a:prstGeom prst="round2SameRect">
                <a:avLst>
                  <a:gd name="adj1" fmla="val 48371"/>
                  <a:gd name="adj2" fmla="val 16607"/>
                </a:avLst>
              </a:prstGeom>
              <a:solidFill>
                <a:schemeClr val="bg1"/>
              </a:solidFill>
              <a:ln w="19050" cmpd="sng">
                <a:no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52" name="Round Same Side Corner Rectangle 51"/>
              <p:cNvSpPr/>
              <p:nvPr/>
            </p:nvSpPr>
            <p:spPr bwMode="auto">
              <a:xfrm>
                <a:off x="7690104" y="4189413"/>
                <a:ext cx="82296" cy="640080"/>
              </a:xfrm>
              <a:prstGeom prst="round2SameRect">
                <a:avLst>
                  <a:gd name="adj1" fmla="val 48371"/>
                  <a:gd name="adj2" fmla="val 16607"/>
                </a:avLst>
              </a:prstGeom>
              <a:solidFill>
                <a:schemeClr val="bg1"/>
              </a:solidFill>
              <a:ln w="19050" cmpd="sng">
                <a:no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grpSp>
      </p:grpSp>
      <p:sp>
        <p:nvSpPr>
          <p:cNvPr id="61" name="Rectangle 60"/>
          <p:cNvSpPr/>
          <p:nvPr/>
        </p:nvSpPr>
        <p:spPr>
          <a:xfrm>
            <a:off x="2735205" y="3111267"/>
            <a:ext cx="4040187" cy="400110"/>
          </a:xfrm>
          <a:prstGeom prst="rect">
            <a:avLst/>
          </a:prstGeom>
        </p:spPr>
        <p:txBody>
          <a:bodyPr wrap="square">
            <a:spAutoFit/>
          </a:bodyPr>
          <a:lstStyle/>
          <a:p>
            <a:pPr lvl="0" algn="l">
              <a:spcBef>
                <a:spcPts val="0"/>
              </a:spcBef>
              <a:spcAft>
                <a:spcPts val="0"/>
              </a:spcAft>
            </a:pPr>
            <a:r>
              <a:rPr lang="en-US" sz="2000" dirty="0" smtClean="0">
                <a:solidFill>
                  <a:prstClr val="white"/>
                </a:solidFill>
                <a:latin typeface="Georgia"/>
                <a:cs typeface="Georgia"/>
              </a:rPr>
              <a:t>Groups and Communities</a:t>
            </a:r>
            <a:endParaRPr lang="en-US" sz="2000" dirty="0">
              <a:solidFill>
                <a:prstClr val="white"/>
              </a:solidFill>
              <a:latin typeface="Georgia"/>
              <a:cs typeface="Georgia"/>
            </a:endParaRPr>
          </a:p>
        </p:txBody>
      </p:sp>
    </p:spTree>
    <p:extLst>
      <p:ext uri="{BB962C8B-B14F-4D97-AF65-F5344CB8AC3E}">
        <p14:creationId xmlns:p14="http://schemas.microsoft.com/office/powerpoint/2010/main" val="17481282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Straight Connector 10"/>
          <p:cNvCxnSpPr/>
          <p:nvPr/>
        </p:nvCxnSpPr>
        <p:spPr bwMode="auto">
          <a:xfrm>
            <a:off x="7379754" y="5029200"/>
            <a:ext cx="0" cy="1295400"/>
          </a:xfrm>
          <a:prstGeom prst="line">
            <a:avLst/>
          </a:prstGeom>
          <a:blipFill dpi="0" rotWithShape="0">
            <a:blip r:embed="rId3"/>
            <a:srcRect/>
            <a:tile tx="0" ty="0" sx="100000" sy="100000" flip="none" algn="tl"/>
          </a:blipFill>
          <a:ln w="76200" cap="rnd" cmpd="sng" algn="ctr">
            <a:solidFill>
              <a:schemeClr val="tx2"/>
            </a:solidFill>
            <a:prstDash val="sysDot"/>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nvGrpSpPr>
          <p:cNvPr id="12" name="Group 11"/>
          <p:cNvGrpSpPr/>
          <p:nvPr/>
        </p:nvGrpSpPr>
        <p:grpSpPr>
          <a:xfrm>
            <a:off x="6095997" y="2514600"/>
            <a:ext cx="2514601" cy="2133600"/>
            <a:chOff x="5923606" y="2252003"/>
            <a:chExt cx="2626516" cy="2228557"/>
          </a:xfrm>
          <a:solidFill>
            <a:srgbClr val="B65813"/>
          </a:solidFill>
        </p:grpSpPr>
        <p:grpSp>
          <p:nvGrpSpPr>
            <p:cNvPr id="13" name="Group 12"/>
            <p:cNvGrpSpPr>
              <a:grpSpLocks noChangeAspect="1"/>
            </p:cNvGrpSpPr>
            <p:nvPr/>
          </p:nvGrpSpPr>
          <p:grpSpPr>
            <a:xfrm>
              <a:off x="5923606" y="2252003"/>
              <a:ext cx="1223954" cy="1710397"/>
              <a:chOff x="6781800" y="3169920"/>
              <a:chExt cx="1188720" cy="1661160"/>
            </a:xfrm>
            <a:grpFill/>
          </p:grpSpPr>
          <p:sp>
            <p:nvSpPr>
              <p:cNvPr id="24" name="Round Same Side Corner Rectangle 23"/>
              <p:cNvSpPr/>
              <p:nvPr/>
            </p:nvSpPr>
            <p:spPr bwMode="auto">
              <a:xfrm>
                <a:off x="6781800" y="3733800"/>
                <a:ext cx="1188720" cy="1097280"/>
              </a:xfrm>
              <a:prstGeom prst="round2SameRect">
                <a:avLst>
                  <a:gd name="adj1" fmla="val 48371"/>
                  <a:gd name="adj2" fmla="val 16607"/>
                </a:avLst>
              </a:prstGeom>
              <a:grpFill/>
              <a:ln w="76200" cmpd="sng">
                <a:solidFill>
                  <a:srgbClr val="FFFFFF"/>
                </a:solid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25" name="Oval 24"/>
              <p:cNvSpPr/>
              <p:nvPr/>
            </p:nvSpPr>
            <p:spPr bwMode="auto">
              <a:xfrm>
                <a:off x="7086600" y="3169920"/>
                <a:ext cx="640080" cy="640080"/>
              </a:xfrm>
              <a:prstGeom prst="ellipse">
                <a:avLst/>
              </a:prstGeom>
              <a:grpFill/>
              <a:ln w="76200">
                <a:solidFill>
                  <a:schemeClr val="bg1"/>
                </a:solid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26" name="Round Same Side Corner Rectangle 25"/>
              <p:cNvSpPr/>
              <p:nvPr/>
            </p:nvSpPr>
            <p:spPr bwMode="auto">
              <a:xfrm>
                <a:off x="7010400" y="4191000"/>
                <a:ext cx="82296" cy="640080"/>
              </a:xfrm>
              <a:prstGeom prst="round2SameRect">
                <a:avLst>
                  <a:gd name="adj1" fmla="val 48371"/>
                  <a:gd name="adj2" fmla="val 16607"/>
                </a:avLst>
              </a:prstGeom>
              <a:solidFill>
                <a:schemeClr val="bg1"/>
              </a:solidFill>
              <a:ln w="76200" cmpd="sng">
                <a:no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27" name="Round Same Side Corner Rectangle 26"/>
              <p:cNvSpPr/>
              <p:nvPr/>
            </p:nvSpPr>
            <p:spPr bwMode="auto">
              <a:xfrm>
                <a:off x="7690104" y="4189413"/>
                <a:ext cx="82296" cy="640080"/>
              </a:xfrm>
              <a:prstGeom prst="round2SameRect">
                <a:avLst>
                  <a:gd name="adj1" fmla="val 48371"/>
                  <a:gd name="adj2" fmla="val 16607"/>
                </a:avLst>
              </a:prstGeom>
              <a:grpFill/>
              <a:ln w="76200" cmpd="sng">
                <a:no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grpSp>
        <p:grpSp>
          <p:nvGrpSpPr>
            <p:cNvPr id="14" name="Group 13"/>
            <p:cNvGrpSpPr>
              <a:grpSpLocks noChangeAspect="1"/>
            </p:cNvGrpSpPr>
            <p:nvPr/>
          </p:nvGrpSpPr>
          <p:grpSpPr>
            <a:xfrm>
              <a:off x="7326168" y="2252003"/>
              <a:ext cx="1223954" cy="1710397"/>
              <a:chOff x="6871076" y="3169920"/>
              <a:chExt cx="1188720" cy="1661160"/>
            </a:xfrm>
            <a:grpFill/>
          </p:grpSpPr>
          <p:sp>
            <p:nvSpPr>
              <p:cNvPr id="20" name="Round Same Side Corner Rectangle 19"/>
              <p:cNvSpPr/>
              <p:nvPr/>
            </p:nvSpPr>
            <p:spPr bwMode="auto">
              <a:xfrm>
                <a:off x="6871076" y="3733800"/>
                <a:ext cx="1188720" cy="1097280"/>
              </a:xfrm>
              <a:prstGeom prst="round2SameRect">
                <a:avLst>
                  <a:gd name="adj1" fmla="val 48371"/>
                  <a:gd name="adj2" fmla="val 16607"/>
                </a:avLst>
              </a:prstGeom>
              <a:grpFill/>
              <a:ln w="76200" cmpd="sng">
                <a:solidFill>
                  <a:srgbClr val="FFFFFF"/>
                </a:solid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21" name="Oval 20"/>
              <p:cNvSpPr/>
              <p:nvPr/>
            </p:nvSpPr>
            <p:spPr bwMode="auto">
              <a:xfrm>
                <a:off x="7175875" y="3169920"/>
                <a:ext cx="640080" cy="640080"/>
              </a:xfrm>
              <a:prstGeom prst="ellipse">
                <a:avLst/>
              </a:prstGeom>
              <a:grpFill/>
              <a:ln w="76200">
                <a:solidFill>
                  <a:schemeClr val="bg1"/>
                </a:solid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22" name="Round Same Side Corner Rectangle 21"/>
              <p:cNvSpPr/>
              <p:nvPr/>
            </p:nvSpPr>
            <p:spPr bwMode="auto">
              <a:xfrm>
                <a:off x="7010400" y="4191000"/>
                <a:ext cx="82296" cy="640080"/>
              </a:xfrm>
              <a:prstGeom prst="round2SameRect">
                <a:avLst>
                  <a:gd name="adj1" fmla="val 48371"/>
                  <a:gd name="adj2" fmla="val 16607"/>
                </a:avLst>
              </a:prstGeom>
              <a:grpFill/>
              <a:ln w="76200" cmpd="sng">
                <a:no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23" name="Round Same Side Corner Rectangle 22"/>
              <p:cNvSpPr/>
              <p:nvPr/>
            </p:nvSpPr>
            <p:spPr bwMode="auto">
              <a:xfrm>
                <a:off x="7779379" y="4189413"/>
                <a:ext cx="82296" cy="640080"/>
              </a:xfrm>
              <a:prstGeom prst="round2SameRect">
                <a:avLst>
                  <a:gd name="adj1" fmla="val 48371"/>
                  <a:gd name="adj2" fmla="val 16607"/>
                </a:avLst>
              </a:prstGeom>
              <a:solidFill>
                <a:schemeClr val="bg1"/>
              </a:solidFill>
              <a:ln w="76200" cmpd="sng">
                <a:no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grpSp>
        <p:grpSp>
          <p:nvGrpSpPr>
            <p:cNvPr id="15" name="Group 14"/>
            <p:cNvGrpSpPr/>
            <p:nvPr/>
          </p:nvGrpSpPr>
          <p:grpSpPr>
            <a:xfrm>
              <a:off x="6502725" y="2459182"/>
              <a:ext cx="1446491" cy="2021378"/>
              <a:chOff x="6781800" y="3169920"/>
              <a:chExt cx="1188720" cy="1661160"/>
            </a:xfrm>
            <a:grpFill/>
          </p:grpSpPr>
          <p:sp>
            <p:nvSpPr>
              <p:cNvPr id="16" name="Round Same Side Corner Rectangle 15"/>
              <p:cNvSpPr/>
              <p:nvPr/>
            </p:nvSpPr>
            <p:spPr bwMode="auto">
              <a:xfrm>
                <a:off x="6781800" y="3733800"/>
                <a:ext cx="1188720" cy="1097280"/>
              </a:xfrm>
              <a:prstGeom prst="round2SameRect">
                <a:avLst>
                  <a:gd name="adj1" fmla="val 48371"/>
                  <a:gd name="adj2" fmla="val 16607"/>
                </a:avLst>
              </a:prstGeom>
              <a:grpFill/>
              <a:ln w="76200" cmpd="sng">
                <a:solidFill>
                  <a:srgbClr val="FFFFFF"/>
                </a:solid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17" name="Oval 16"/>
              <p:cNvSpPr/>
              <p:nvPr/>
            </p:nvSpPr>
            <p:spPr bwMode="auto">
              <a:xfrm>
                <a:off x="7086600" y="3169920"/>
                <a:ext cx="640080" cy="640080"/>
              </a:xfrm>
              <a:prstGeom prst="ellipse">
                <a:avLst/>
              </a:prstGeom>
              <a:grpFill/>
              <a:ln w="76200">
                <a:solidFill>
                  <a:schemeClr val="bg1"/>
                </a:solid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18" name="Round Same Side Corner Rectangle 17"/>
              <p:cNvSpPr/>
              <p:nvPr/>
            </p:nvSpPr>
            <p:spPr bwMode="auto">
              <a:xfrm>
                <a:off x="7010400" y="4191000"/>
                <a:ext cx="82296" cy="640080"/>
              </a:xfrm>
              <a:prstGeom prst="round2SameRect">
                <a:avLst>
                  <a:gd name="adj1" fmla="val 48371"/>
                  <a:gd name="adj2" fmla="val 16607"/>
                </a:avLst>
              </a:prstGeom>
              <a:solidFill>
                <a:schemeClr val="bg1"/>
              </a:solidFill>
              <a:ln w="76200" cmpd="sng">
                <a:no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19" name="Round Same Side Corner Rectangle 18"/>
              <p:cNvSpPr/>
              <p:nvPr/>
            </p:nvSpPr>
            <p:spPr bwMode="auto">
              <a:xfrm>
                <a:off x="7690104" y="4189413"/>
                <a:ext cx="82296" cy="640080"/>
              </a:xfrm>
              <a:prstGeom prst="round2SameRect">
                <a:avLst>
                  <a:gd name="adj1" fmla="val 48371"/>
                  <a:gd name="adj2" fmla="val 16607"/>
                </a:avLst>
              </a:prstGeom>
              <a:solidFill>
                <a:schemeClr val="bg1"/>
              </a:solidFill>
              <a:ln w="76200" cmpd="sng">
                <a:no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grpSp>
      </p:grpSp>
      <p:cxnSp>
        <p:nvCxnSpPr>
          <p:cNvPr id="28" name="Straight Connector 2"/>
          <p:cNvCxnSpPr/>
          <p:nvPr/>
        </p:nvCxnSpPr>
        <p:spPr bwMode="auto">
          <a:xfrm>
            <a:off x="1864723" y="710283"/>
            <a:ext cx="5489575" cy="1463614"/>
          </a:xfrm>
          <a:prstGeom prst="bentConnector3">
            <a:avLst>
              <a:gd name="adj1" fmla="val 99804"/>
            </a:avLst>
          </a:prstGeom>
          <a:blipFill dpi="0" rotWithShape="0">
            <a:blip r:embed="rId3"/>
            <a:srcRect/>
            <a:tile tx="0" ty="0" sx="100000" sy="100000" flip="none" algn="tl"/>
          </a:blipFill>
          <a:ln w="76200" cap="rnd" cmpd="sng" algn="ctr">
            <a:solidFill>
              <a:schemeClr val="tx2"/>
            </a:solidFill>
            <a:prstDash val="sysDot"/>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29" name="Straight Connector 28"/>
          <p:cNvCxnSpPr/>
          <p:nvPr/>
        </p:nvCxnSpPr>
        <p:spPr bwMode="auto">
          <a:xfrm>
            <a:off x="1864723" y="0"/>
            <a:ext cx="1200" cy="628005"/>
          </a:xfrm>
          <a:prstGeom prst="line">
            <a:avLst/>
          </a:prstGeom>
          <a:blipFill dpi="0" rotWithShape="0">
            <a:blip r:embed="rId3"/>
            <a:srcRect/>
            <a:tile tx="0" ty="0" sx="100000" sy="100000" flip="none" algn="tl"/>
          </a:blipFill>
          <a:ln w="76200" cap="rnd" cmpd="sng" algn="ctr">
            <a:solidFill>
              <a:schemeClr val="tx2"/>
            </a:solidFill>
            <a:prstDash val="sysDot"/>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30" name="Rectangle 29"/>
          <p:cNvSpPr/>
          <p:nvPr/>
        </p:nvSpPr>
        <p:spPr>
          <a:xfrm>
            <a:off x="287867" y="1143000"/>
            <a:ext cx="5806545" cy="3570208"/>
          </a:xfrm>
          <a:prstGeom prst="rect">
            <a:avLst/>
          </a:prstGeom>
        </p:spPr>
        <p:txBody>
          <a:bodyPr wrap="square" lIns="0">
            <a:spAutoFit/>
          </a:bodyPr>
          <a:lstStyle/>
          <a:p>
            <a:pPr lvl="1" algn="l"/>
            <a:r>
              <a:rPr lang="en-US" sz="3000" dirty="0" smtClean="0">
                <a:solidFill>
                  <a:schemeClr val="accent5">
                    <a:lumMod val="75000"/>
                  </a:schemeClr>
                </a:solidFill>
                <a:latin typeface="Georgia"/>
                <a:cs typeface="Georgia"/>
              </a:rPr>
              <a:t>.WIKI </a:t>
            </a:r>
            <a:r>
              <a:rPr lang="en-US" sz="3000" dirty="0" smtClean="0">
                <a:solidFill>
                  <a:srgbClr val="5D95B0"/>
                </a:solidFill>
                <a:latin typeface="Georgia"/>
                <a:cs typeface="Georgia"/>
              </a:rPr>
              <a:t>was introduced into the Internet on </a:t>
            </a:r>
            <a:r>
              <a:rPr lang="en-US" sz="3000" dirty="0">
                <a:solidFill>
                  <a:srgbClr val="5D95B0"/>
                </a:solidFill>
                <a:latin typeface="Georgia"/>
                <a:cs typeface="Georgia"/>
              </a:rPr>
              <a:t>3 </a:t>
            </a:r>
            <a:r>
              <a:rPr lang="en-US" sz="3000" dirty="0" smtClean="0">
                <a:solidFill>
                  <a:srgbClr val="5D95B0"/>
                </a:solidFill>
                <a:latin typeface="Georgia"/>
                <a:cs typeface="Georgia"/>
              </a:rPr>
              <a:t>March 2014</a:t>
            </a:r>
          </a:p>
          <a:p>
            <a:pPr lvl="1" algn="l"/>
            <a:endParaRPr lang="en-US" sz="2600" dirty="0" smtClean="0">
              <a:solidFill>
                <a:srgbClr val="00334D"/>
              </a:solidFill>
              <a:latin typeface="Georgia"/>
              <a:cs typeface="Georgia"/>
            </a:endParaRPr>
          </a:p>
          <a:p>
            <a:pPr lvl="1" algn="l"/>
            <a:r>
              <a:rPr lang="en-US" sz="3000" dirty="0" smtClean="0">
                <a:solidFill>
                  <a:schemeClr val="tx2"/>
                </a:solidFill>
                <a:latin typeface="Georgia"/>
                <a:cs typeface="Georgia"/>
              </a:rPr>
              <a:t>Objectives</a:t>
            </a:r>
          </a:p>
          <a:p>
            <a:pPr marL="1106424" lvl="2" indent="-457200">
              <a:spcBef>
                <a:spcPts val="1200"/>
              </a:spcBef>
              <a:buFont typeface="Arial"/>
              <a:buChar char="•"/>
            </a:pPr>
            <a:r>
              <a:rPr lang="en-US" dirty="0">
                <a:solidFill>
                  <a:srgbClr val="5D95B0"/>
                </a:solidFill>
                <a:latin typeface="Georgia"/>
                <a:cs typeface="Georgia"/>
              </a:rPr>
              <a:t>Drive public attention and </a:t>
            </a:r>
            <a:r>
              <a:rPr lang="en-US" dirty="0" smtClean="0">
                <a:solidFill>
                  <a:srgbClr val="5D95B0"/>
                </a:solidFill>
                <a:latin typeface="Georgia"/>
                <a:cs typeface="Georgia"/>
              </a:rPr>
              <a:t>participation </a:t>
            </a:r>
            <a:br>
              <a:rPr lang="en-US" dirty="0" smtClean="0">
                <a:solidFill>
                  <a:srgbClr val="5D95B0"/>
                </a:solidFill>
                <a:latin typeface="Georgia"/>
                <a:cs typeface="Georgia"/>
              </a:rPr>
            </a:br>
            <a:r>
              <a:rPr lang="en-US" dirty="0" smtClean="0">
                <a:solidFill>
                  <a:srgbClr val="5D95B0"/>
                </a:solidFill>
                <a:latin typeface="Georgia"/>
                <a:cs typeface="Georgia"/>
              </a:rPr>
              <a:t>to </a:t>
            </a:r>
            <a:r>
              <a:rPr lang="en-US" dirty="0">
                <a:solidFill>
                  <a:srgbClr val="5D95B0"/>
                </a:solidFill>
                <a:latin typeface="Georgia"/>
                <a:cs typeface="Georgia"/>
              </a:rPr>
              <a:t>innovative </a:t>
            </a:r>
            <a:r>
              <a:rPr lang="en-US" dirty="0" smtClean="0">
                <a:solidFill>
                  <a:srgbClr val="5D95B0"/>
                </a:solidFill>
                <a:latin typeface="Georgia"/>
                <a:cs typeface="Georgia"/>
              </a:rPr>
              <a:t>open </a:t>
            </a:r>
            <a:r>
              <a:rPr lang="en-US" dirty="0">
                <a:solidFill>
                  <a:srgbClr val="5D95B0"/>
                </a:solidFill>
                <a:latin typeface="Georgia"/>
                <a:cs typeface="Georgia"/>
              </a:rPr>
              <a:t>source initiatives</a:t>
            </a:r>
          </a:p>
          <a:p>
            <a:pPr marL="1106424" lvl="2" indent="-457200">
              <a:spcBef>
                <a:spcPts val="1200"/>
              </a:spcBef>
              <a:buFont typeface="Arial"/>
              <a:buChar char="•"/>
            </a:pPr>
            <a:r>
              <a:rPr lang="en-US" dirty="0" smtClean="0">
                <a:solidFill>
                  <a:srgbClr val="5D95B0"/>
                </a:solidFill>
                <a:latin typeface="Georgia"/>
                <a:cs typeface="Georgia"/>
              </a:rPr>
              <a:t>Enable hobbyists </a:t>
            </a:r>
            <a:r>
              <a:rPr lang="en-US" dirty="0">
                <a:solidFill>
                  <a:srgbClr val="5D95B0"/>
                </a:solidFill>
                <a:latin typeface="Georgia"/>
                <a:cs typeface="Georgia"/>
              </a:rPr>
              <a:t>and fans </a:t>
            </a:r>
            <a:r>
              <a:rPr lang="en-US" dirty="0" smtClean="0">
                <a:solidFill>
                  <a:srgbClr val="5D95B0"/>
                </a:solidFill>
                <a:latin typeface="Georgia"/>
                <a:cs typeface="Georgia"/>
              </a:rPr>
              <a:t>to build </a:t>
            </a:r>
            <a:br>
              <a:rPr lang="en-US" dirty="0" smtClean="0">
                <a:solidFill>
                  <a:srgbClr val="5D95B0"/>
                </a:solidFill>
                <a:latin typeface="Georgia"/>
                <a:cs typeface="Georgia"/>
              </a:rPr>
            </a:br>
            <a:r>
              <a:rPr lang="en-US" dirty="0" smtClean="0">
                <a:solidFill>
                  <a:srgbClr val="5D95B0"/>
                </a:solidFill>
                <a:latin typeface="Georgia"/>
                <a:cs typeface="Georgia"/>
              </a:rPr>
              <a:t>stronger </a:t>
            </a:r>
            <a:r>
              <a:rPr lang="en-US" dirty="0">
                <a:solidFill>
                  <a:srgbClr val="5D95B0"/>
                </a:solidFill>
                <a:latin typeface="Georgia"/>
                <a:cs typeface="Georgia"/>
              </a:rPr>
              <a:t>community </a:t>
            </a:r>
            <a:r>
              <a:rPr lang="en-US" dirty="0" smtClean="0">
                <a:solidFill>
                  <a:srgbClr val="5D95B0"/>
                </a:solidFill>
                <a:latin typeface="Georgia"/>
                <a:cs typeface="Georgia"/>
              </a:rPr>
              <a:t>projects </a:t>
            </a:r>
            <a:r>
              <a:rPr lang="en-US" dirty="0">
                <a:solidFill>
                  <a:srgbClr val="5D95B0"/>
                </a:solidFill>
                <a:latin typeface="Georgia"/>
                <a:cs typeface="Georgia"/>
              </a:rPr>
              <a:t>by starting </a:t>
            </a:r>
            <a:r>
              <a:rPr lang="en-US" dirty="0" smtClean="0">
                <a:solidFill>
                  <a:srgbClr val="5D95B0"/>
                </a:solidFill>
                <a:latin typeface="Georgia"/>
                <a:cs typeface="Georgia"/>
              </a:rPr>
              <a:t/>
            </a:r>
            <a:br>
              <a:rPr lang="en-US" dirty="0" smtClean="0">
                <a:solidFill>
                  <a:srgbClr val="5D95B0"/>
                </a:solidFill>
                <a:latin typeface="Georgia"/>
                <a:cs typeface="Georgia"/>
              </a:rPr>
            </a:br>
            <a:r>
              <a:rPr lang="en-US" dirty="0" smtClean="0">
                <a:solidFill>
                  <a:srgbClr val="5D95B0"/>
                </a:solidFill>
                <a:latin typeface="Georgia"/>
                <a:cs typeface="Georgia"/>
              </a:rPr>
              <a:t>with </a:t>
            </a:r>
            <a:r>
              <a:rPr lang="en-US" dirty="0">
                <a:solidFill>
                  <a:srgbClr val="5D95B0"/>
                </a:solidFill>
                <a:latin typeface="Georgia"/>
                <a:cs typeface="Georgia"/>
              </a:rPr>
              <a:t>a memorable </a:t>
            </a:r>
            <a:r>
              <a:rPr lang="en-US" dirty="0" smtClean="0">
                <a:solidFill>
                  <a:srgbClr val="5D95B0"/>
                </a:solidFill>
                <a:latin typeface="Georgia"/>
                <a:cs typeface="Georgia"/>
              </a:rPr>
              <a:t>name</a:t>
            </a:r>
          </a:p>
        </p:txBody>
      </p:sp>
    </p:spTree>
    <p:extLst>
      <p:ext uri="{BB962C8B-B14F-4D97-AF65-F5344CB8AC3E}">
        <p14:creationId xmlns:p14="http://schemas.microsoft.com/office/powerpoint/2010/main" val="13762881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0" y="0"/>
            <a:ext cx="9144000" cy="6858000"/>
          </a:xfrm>
          <a:prstGeom prst="rect">
            <a:avLst/>
          </a:prstGeom>
          <a:solidFill>
            <a:schemeClr val="tx2">
              <a:lumMod val="90000"/>
              <a:lumOff val="10000"/>
              <a:alpha val="50000"/>
            </a:schemeClr>
          </a:solidFill>
          <a:ln>
            <a:no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7" name="TextBox 6"/>
          <p:cNvSpPr txBox="1"/>
          <p:nvPr/>
        </p:nvSpPr>
        <p:spPr>
          <a:xfrm>
            <a:off x="2166257" y="1939386"/>
            <a:ext cx="5851679" cy="1600438"/>
          </a:xfrm>
          <a:prstGeom prst="rect">
            <a:avLst/>
          </a:prstGeom>
          <a:noFill/>
        </p:spPr>
        <p:txBody>
          <a:bodyPr wrap="square" lIns="38405" tIns="0" rIns="38405" bIns="365760" rtlCol="0" anchor="ctr">
            <a:spAutoFit/>
          </a:bodyPr>
          <a:lstStyle/>
          <a:p>
            <a:pPr>
              <a:spcBef>
                <a:spcPts val="0"/>
              </a:spcBef>
              <a:spcAft>
                <a:spcPts val="0"/>
              </a:spcAft>
            </a:pPr>
            <a:r>
              <a:rPr lang="en-US" sz="8000" b="1" spc="600" dirty="0" smtClean="0">
                <a:solidFill>
                  <a:schemeClr val="bg1"/>
                </a:solidFill>
                <a:latin typeface="Georgia"/>
                <a:cs typeface="Georgia"/>
              </a:rPr>
              <a:t>{</a:t>
            </a:r>
            <a:r>
              <a:rPr lang="en-US" sz="7000" b="1" spc="600" dirty="0" smtClean="0">
                <a:solidFill>
                  <a:schemeClr val="bg1"/>
                </a:solidFill>
                <a:latin typeface="Georgia"/>
                <a:cs typeface="Georgia"/>
              </a:rPr>
              <a:t>REGION</a:t>
            </a:r>
            <a:r>
              <a:rPr lang="en-US" sz="8000" b="1" spc="600" dirty="0" smtClean="0">
                <a:solidFill>
                  <a:schemeClr val="bg1"/>
                </a:solidFill>
                <a:latin typeface="Georgia"/>
                <a:cs typeface="Georgia"/>
              </a:rPr>
              <a:t>}</a:t>
            </a:r>
          </a:p>
        </p:txBody>
      </p:sp>
      <p:cxnSp>
        <p:nvCxnSpPr>
          <p:cNvPr id="8" name="Straight Connector 7"/>
          <p:cNvCxnSpPr/>
          <p:nvPr/>
        </p:nvCxnSpPr>
        <p:spPr bwMode="auto">
          <a:xfrm>
            <a:off x="1600200" y="3276600"/>
            <a:ext cx="1" cy="3056467"/>
          </a:xfrm>
          <a:prstGeom prst="line">
            <a:avLst/>
          </a:prstGeom>
          <a:blipFill dpi="0" rotWithShape="0">
            <a:blip r:embed="rId3"/>
            <a:srcRect/>
            <a:tile tx="0" ty="0" sx="100000" sy="100000" flip="none" algn="tl"/>
          </a:blipFill>
          <a:ln w="76200" cap="rnd" cmpd="sng" algn="ctr">
            <a:solidFill>
              <a:schemeClr val="tx2"/>
            </a:solidFill>
            <a:prstDash val="sysDot"/>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9" name="TextBox 8"/>
          <p:cNvSpPr txBox="1"/>
          <p:nvPr/>
        </p:nvSpPr>
        <p:spPr>
          <a:xfrm>
            <a:off x="2514599" y="3430920"/>
            <a:ext cx="3472498" cy="1015663"/>
          </a:xfrm>
          <a:prstGeom prst="rect">
            <a:avLst/>
          </a:prstGeom>
          <a:noFill/>
        </p:spPr>
        <p:txBody>
          <a:bodyPr wrap="square" lIns="0" tIns="0" rIns="0" bIns="91440" rtlCol="0" anchor="t">
            <a:spAutoFit/>
          </a:bodyPr>
          <a:lstStyle/>
          <a:p>
            <a:pPr algn="l">
              <a:spcBef>
                <a:spcPts val="0"/>
              </a:spcBef>
              <a:spcAft>
                <a:spcPts val="0"/>
              </a:spcAft>
            </a:pPr>
            <a:r>
              <a:rPr lang="en-US" sz="2000" dirty="0">
                <a:solidFill>
                  <a:schemeClr val="accent6"/>
                </a:solidFill>
                <a:latin typeface="Georgia"/>
                <a:cs typeface="Georgia"/>
              </a:rPr>
              <a:t>Allow citizens and businesses to </a:t>
            </a:r>
            <a:r>
              <a:rPr lang="en-US" sz="2000" dirty="0" smtClean="0">
                <a:solidFill>
                  <a:schemeClr val="accent6"/>
                </a:solidFill>
                <a:latin typeface="Georgia"/>
                <a:cs typeface="Georgia"/>
              </a:rPr>
              <a:t>construct online </a:t>
            </a:r>
            <a:r>
              <a:rPr lang="en-US" sz="2000" dirty="0">
                <a:solidFill>
                  <a:schemeClr val="accent6"/>
                </a:solidFill>
                <a:latin typeface="Georgia"/>
                <a:cs typeface="Georgia"/>
              </a:rPr>
              <a:t>identities based </a:t>
            </a:r>
            <a:r>
              <a:rPr lang="en-US" sz="2000" dirty="0" smtClean="0">
                <a:solidFill>
                  <a:schemeClr val="accent6"/>
                </a:solidFill>
                <a:latin typeface="Georgia"/>
                <a:cs typeface="Georgia"/>
              </a:rPr>
              <a:t>on </a:t>
            </a:r>
            <a:r>
              <a:rPr lang="en-US" sz="2000" dirty="0">
                <a:solidFill>
                  <a:schemeClr val="accent6"/>
                </a:solidFill>
                <a:latin typeface="Georgia"/>
                <a:cs typeface="Georgia"/>
              </a:rPr>
              <a:t>geographic location</a:t>
            </a:r>
            <a:endParaRPr lang="en-US" sz="2000" dirty="0" smtClean="0">
              <a:solidFill>
                <a:schemeClr val="accent6"/>
              </a:solidFill>
              <a:latin typeface="Georgia"/>
              <a:cs typeface="Georgia"/>
            </a:endParaRPr>
          </a:p>
        </p:txBody>
      </p:sp>
      <p:grpSp>
        <p:nvGrpSpPr>
          <p:cNvPr id="10" name="Group 9"/>
          <p:cNvGrpSpPr/>
          <p:nvPr/>
        </p:nvGrpSpPr>
        <p:grpSpPr>
          <a:xfrm>
            <a:off x="6162237" y="3429000"/>
            <a:ext cx="848163" cy="1143000"/>
            <a:chOff x="6477000" y="3581400"/>
            <a:chExt cx="848163" cy="1143000"/>
          </a:xfrm>
        </p:grpSpPr>
        <p:sp>
          <p:nvSpPr>
            <p:cNvPr id="11" name="Oval 10"/>
            <p:cNvSpPr/>
            <p:nvPr/>
          </p:nvSpPr>
          <p:spPr bwMode="auto">
            <a:xfrm>
              <a:off x="6643297" y="4542967"/>
              <a:ext cx="525053" cy="181433"/>
            </a:xfrm>
            <a:prstGeom prst="ellipse">
              <a:avLst/>
            </a:prstGeom>
            <a:noFill/>
            <a:ln w="25400" cmpd="sng">
              <a:solidFill>
                <a:schemeClr val="bg1"/>
              </a:solid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12" name="Teardrop 11"/>
            <p:cNvSpPr/>
            <p:nvPr/>
          </p:nvSpPr>
          <p:spPr bwMode="auto">
            <a:xfrm rot="8100000">
              <a:off x="6477000" y="3581400"/>
              <a:ext cx="848163" cy="846689"/>
            </a:xfrm>
            <a:prstGeom prst="teardrop">
              <a:avLst>
                <a:gd name="adj" fmla="val 109096"/>
              </a:avLst>
            </a:prstGeom>
            <a:solidFill>
              <a:srgbClr val="B65813"/>
            </a:solidFill>
            <a:ln w="38100" cmpd="sng">
              <a:solidFill>
                <a:srgbClr val="FFFFFF"/>
              </a:solid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13" name="Oval 12"/>
            <p:cNvSpPr/>
            <p:nvPr/>
          </p:nvSpPr>
          <p:spPr bwMode="auto">
            <a:xfrm>
              <a:off x="6699842" y="3770195"/>
              <a:ext cx="403887" cy="403185"/>
            </a:xfrm>
            <a:prstGeom prst="ellipse">
              <a:avLst/>
            </a:prstGeom>
            <a:solidFill>
              <a:schemeClr val="bg1"/>
            </a:solidFill>
            <a:ln w="28575" cmpd="sng">
              <a:no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grpSp>
      <p:sp>
        <p:nvSpPr>
          <p:cNvPr id="14" name="Oval 13"/>
          <p:cNvSpPr/>
          <p:nvPr/>
        </p:nvSpPr>
        <p:spPr bwMode="auto">
          <a:xfrm>
            <a:off x="1386840" y="2590800"/>
            <a:ext cx="365760" cy="365760"/>
          </a:xfrm>
          <a:prstGeom prst="ellipse">
            <a:avLst/>
          </a:prstGeom>
          <a:solidFill>
            <a:schemeClr val="accent5">
              <a:lumMod val="75000"/>
            </a:schemeClr>
          </a:solidFill>
          <a:ln w="28575" cmpd="sng">
            <a:solidFill>
              <a:schemeClr val="bg1"/>
            </a:solid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cxnSp>
        <p:nvCxnSpPr>
          <p:cNvPr id="15" name="Straight Connector 2"/>
          <p:cNvCxnSpPr/>
          <p:nvPr/>
        </p:nvCxnSpPr>
        <p:spPr bwMode="auto">
          <a:xfrm rot="10800000" flipV="1">
            <a:off x="1600201" y="1295400"/>
            <a:ext cx="5791209" cy="990600"/>
          </a:xfrm>
          <a:prstGeom prst="bentConnector3">
            <a:avLst>
              <a:gd name="adj1" fmla="val 100121"/>
            </a:avLst>
          </a:prstGeom>
          <a:blipFill dpi="0" rotWithShape="0">
            <a:blip r:embed="rId3"/>
            <a:srcRect/>
            <a:tile tx="0" ty="0" sx="100000" sy="100000" flip="none" algn="tl"/>
          </a:blipFill>
          <a:ln w="76200" cap="rnd" cmpd="sng" algn="ctr">
            <a:solidFill>
              <a:schemeClr val="tx2"/>
            </a:solidFill>
            <a:prstDash val="sysDot"/>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6" name="Straight Connector 15"/>
          <p:cNvCxnSpPr/>
          <p:nvPr/>
        </p:nvCxnSpPr>
        <p:spPr bwMode="auto">
          <a:xfrm>
            <a:off x="7391400" y="0"/>
            <a:ext cx="0" cy="1371600"/>
          </a:xfrm>
          <a:prstGeom prst="line">
            <a:avLst/>
          </a:prstGeom>
          <a:blipFill dpi="0" rotWithShape="0">
            <a:blip r:embed="rId3"/>
            <a:srcRect/>
            <a:tile tx="0" ty="0" sx="100000" sy="100000" flip="none" algn="tl"/>
          </a:blipFill>
          <a:ln w="76200" cap="rnd" cmpd="sng" algn="ctr">
            <a:solidFill>
              <a:schemeClr val="tx2"/>
            </a:solidFill>
            <a:prstDash val="sysDot"/>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40254707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bwMode="auto">
          <a:xfrm>
            <a:off x="1600200" y="685800"/>
            <a:ext cx="5791200" cy="1371600"/>
          </a:xfrm>
          <a:prstGeom prst="bentConnector3">
            <a:avLst>
              <a:gd name="adj1" fmla="val 100121"/>
            </a:avLst>
          </a:prstGeom>
          <a:blipFill dpi="0" rotWithShape="0">
            <a:blip r:embed="rId3"/>
            <a:srcRect/>
            <a:tile tx="0" ty="0" sx="100000" sy="100000" flip="none" algn="tl"/>
          </a:blipFill>
          <a:ln w="76200" cap="rnd" cmpd="sng" algn="ctr">
            <a:solidFill>
              <a:schemeClr val="tx2"/>
            </a:solidFill>
            <a:prstDash val="sysDot"/>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4" name="Straight Connector 3"/>
          <p:cNvCxnSpPr/>
          <p:nvPr/>
        </p:nvCxnSpPr>
        <p:spPr bwMode="auto">
          <a:xfrm>
            <a:off x="1600200" y="0"/>
            <a:ext cx="0" cy="609600"/>
          </a:xfrm>
          <a:prstGeom prst="line">
            <a:avLst/>
          </a:prstGeom>
          <a:blipFill dpi="0" rotWithShape="0">
            <a:blip r:embed="rId3"/>
            <a:srcRect/>
            <a:tile tx="0" ty="0" sx="100000" sy="100000" flip="none" algn="tl"/>
          </a:blipFill>
          <a:ln w="76200" cap="rnd" cmpd="sng" algn="ctr">
            <a:solidFill>
              <a:schemeClr val="tx2"/>
            </a:solidFill>
            <a:prstDash val="sysDot"/>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5" name="Straight Connector 4"/>
          <p:cNvCxnSpPr/>
          <p:nvPr/>
        </p:nvCxnSpPr>
        <p:spPr bwMode="auto">
          <a:xfrm>
            <a:off x="7391400" y="5029200"/>
            <a:ext cx="0" cy="1151467"/>
          </a:xfrm>
          <a:prstGeom prst="line">
            <a:avLst/>
          </a:prstGeom>
          <a:blipFill dpi="0" rotWithShape="0">
            <a:blip r:embed="rId3"/>
            <a:srcRect/>
            <a:tile tx="0" ty="0" sx="100000" sy="100000" flip="none" algn="tl"/>
          </a:blipFill>
          <a:ln w="76200" cap="rnd" cmpd="sng" algn="ctr">
            <a:solidFill>
              <a:schemeClr val="tx2"/>
            </a:solidFill>
            <a:prstDash val="sysDot"/>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nvGrpSpPr>
          <p:cNvPr id="6" name="Group 5"/>
          <p:cNvGrpSpPr/>
          <p:nvPr/>
        </p:nvGrpSpPr>
        <p:grpSpPr>
          <a:xfrm>
            <a:off x="6553200" y="2438400"/>
            <a:ext cx="1693378" cy="2286000"/>
            <a:chOff x="6188895" y="2025465"/>
            <a:chExt cx="1920240" cy="2592255"/>
          </a:xfrm>
        </p:grpSpPr>
        <p:sp>
          <p:nvSpPr>
            <p:cNvPr id="7" name="Teardrop 6"/>
            <p:cNvSpPr/>
            <p:nvPr/>
          </p:nvSpPr>
          <p:spPr bwMode="auto">
            <a:xfrm rot="8100000">
              <a:off x="6188895" y="2025465"/>
              <a:ext cx="1920240" cy="1920240"/>
            </a:xfrm>
            <a:prstGeom prst="teardrop">
              <a:avLst>
                <a:gd name="adj" fmla="val 109096"/>
              </a:avLst>
            </a:prstGeom>
            <a:solidFill>
              <a:schemeClr val="accent5">
                <a:lumMod val="75000"/>
              </a:schemeClr>
            </a:solidFill>
            <a:ln>
              <a:no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8" name="Oval 7"/>
            <p:cNvSpPr/>
            <p:nvPr/>
          </p:nvSpPr>
          <p:spPr bwMode="auto">
            <a:xfrm>
              <a:off x="6565392" y="4206240"/>
              <a:ext cx="1188720" cy="411480"/>
            </a:xfrm>
            <a:prstGeom prst="ellipse">
              <a:avLst/>
            </a:prstGeom>
            <a:noFill/>
            <a:ln w="25400" cmpd="sng">
              <a:solidFill>
                <a:schemeClr val="accent5">
                  <a:lumMod val="75000"/>
                </a:schemeClr>
              </a:solid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9" name="Oval 8"/>
            <p:cNvSpPr/>
            <p:nvPr/>
          </p:nvSpPr>
          <p:spPr bwMode="auto">
            <a:xfrm>
              <a:off x="6693408" y="2453640"/>
              <a:ext cx="914400" cy="914400"/>
            </a:xfrm>
            <a:prstGeom prst="ellipse">
              <a:avLst/>
            </a:prstGeom>
            <a:solidFill>
              <a:schemeClr val="bg1"/>
            </a:solidFill>
            <a:ln w="28575" cmpd="sng">
              <a:no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grpSp>
      <p:sp>
        <p:nvSpPr>
          <p:cNvPr id="10" name="Rectangle 9"/>
          <p:cNvSpPr/>
          <p:nvPr/>
        </p:nvSpPr>
        <p:spPr>
          <a:xfrm>
            <a:off x="307275" y="1143000"/>
            <a:ext cx="6247931" cy="3293209"/>
          </a:xfrm>
          <a:prstGeom prst="rect">
            <a:avLst/>
          </a:prstGeom>
        </p:spPr>
        <p:txBody>
          <a:bodyPr wrap="square" lIns="0">
            <a:spAutoFit/>
          </a:bodyPr>
          <a:lstStyle/>
          <a:p>
            <a:pPr lvl="1"/>
            <a:r>
              <a:rPr lang="tr-TR" sz="3000" dirty="0" smtClean="0">
                <a:solidFill>
                  <a:schemeClr val="accent5">
                    <a:lumMod val="75000"/>
                  </a:schemeClr>
                </a:solidFill>
                <a:latin typeface="Georgia"/>
                <a:cs typeface="Georgia"/>
              </a:rPr>
              <a:t>.RIO </a:t>
            </a:r>
            <a:r>
              <a:rPr lang="en-US" sz="3000" dirty="0" smtClean="0">
                <a:solidFill>
                  <a:srgbClr val="5D95B0"/>
                </a:solidFill>
                <a:latin typeface="Georgia"/>
                <a:cs typeface="Georgia"/>
              </a:rPr>
              <a:t>(Brazil) was </a:t>
            </a:r>
            <a:r>
              <a:rPr lang="en-US" sz="3000" dirty="0">
                <a:solidFill>
                  <a:srgbClr val="5D95B0"/>
                </a:solidFill>
                <a:latin typeface="Georgia"/>
                <a:cs typeface="Georgia"/>
              </a:rPr>
              <a:t>introduced into the Internet in </a:t>
            </a:r>
            <a:r>
              <a:rPr lang="en-US" sz="3000" dirty="0" smtClean="0">
                <a:solidFill>
                  <a:srgbClr val="5D95B0"/>
                </a:solidFill>
                <a:latin typeface="Georgia"/>
                <a:cs typeface="Georgia"/>
              </a:rPr>
              <a:t>May 2014</a:t>
            </a:r>
          </a:p>
          <a:p>
            <a:pPr lvl="1" algn="l"/>
            <a:endParaRPr lang="en-US" sz="2600" dirty="0">
              <a:solidFill>
                <a:srgbClr val="00334D"/>
              </a:solidFill>
              <a:latin typeface="Georgia"/>
              <a:cs typeface="Georgia"/>
            </a:endParaRPr>
          </a:p>
          <a:p>
            <a:pPr lvl="1" algn="l"/>
            <a:r>
              <a:rPr lang="en-US" sz="3000" dirty="0" smtClean="0">
                <a:solidFill>
                  <a:schemeClr val="tx2"/>
                </a:solidFill>
                <a:latin typeface="Georgia"/>
                <a:cs typeface="Georgia"/>
              </a:rPr>
              <a:t>Objectives</a:t>
            </a:r>
          </a:p>
          <a:p>
            <a:pPr marL="895350" lvl="1" indent="-363538">
              <a:spcBef>
                <a:spcPts val="1200"/>
              </a:spcBef>
              <a:buFont typeface="Arial"/>
              <a:buChar char="•"/>
            </a:pPr>
            <a:r>
              <a:rPr lang="en-US" dirty="0" smtClean="0">
                <a:solidFill>
                  <a:srgbClr val="5D95B0"/>
                </a:solidFill>
                <a:latin typeface="Georgia"/>
                <a:cs typeface="Georgia"/>
              </a:rPr>
              <a:t>Be </a:t>
            </a:r>
            <a:r>
              <a:rPr lang="en-US" dirty="0">
                <a:solidFill>
                  <a:srgbClr val="5D95B0"/>
                </a:solidFill>
                <a:latin typeface="Georgia"/>
                <a:cs typeface="Georgia"/>
              </a:rPr>
              <a:t>a Rio city’s patrimony and its digital identity on the </a:t>
            </a:r>
            <a:r>
              <a:rPr lang="en-US" dirty="0" smtClean="0">
                <a:solidFill>
                  <a:srgbClr val="5D95B0"/>
                </a:solidFill>
                <a:latin typeface="Georgia"/>
                <a:cs typeface="Georgia"/>
              </a:rPr>
              <a:t>internet.</a:t>
            </a:r>
            <a:endParaRPr lang="en-US" dirty="0">
              <a:solidFill>
                <a:srgbClr val="5D95B0"/>
              </a:solidFill>
              <a:latin typeface="Georgia"/>
              <a:cs typeface="Georgia"/>
            </a:endParaRPr>
          </a:p>
          <a:p>
            <a:pPr marL="895350" lvl="1" indent="-363538">
              <a:spcBef>
                <a:spcPts val="1200"/>
              </a:spcBef>
              <a:buFont typeface="Arial"/>
              <a:buChar char="•"/>
            </a:pPr>
            <a:r>
              <a:rPr lang="en-US" dirty="0" smtClean="0">
                <a:solidFill>
                  <a:srgbClr val="5D95B0"/>
                </a:solidFill>
                <a:latin typeface="Georgia"/>
                <a:cs typeface="Georgia"/>
              </a:rPr>
              <a:t>Increase </a:t>
            </a:r>
            <a:r>
              <a:rPr lang="en-US" dirty="0">
                <a:solidFill>
                  <a:srgbClr val="5D95B0"/>
                </a:solidFill>
                <a:latin typeface="Georgia"/>
                <a:cs typeface="Georgia"/>
              </a:rPr>
              <a:t>the sense of community and promote Rio across the globe</a:t>
            </a:r>
            <a:r>
              <a:rPr lang="en-US" dirty="0" smtClean="0">
                <a:solidFill>
                  <a:srgbClr val="5D95B0"/>
                </a:solidFill>
                <a:latin typeface="Georgia"/>
                <a:cs typeface="Georgia"/>
              </a:rPr>
              <a:t>.</a:t>
            </a:r>
            <a:endParaRPr lang="en-US" dirty="0">
              <a:solidFill>
                <a:srgbClr val="5D95B0"/>
              </a:solidFill>
              <a:latin typeface="Georgia"/>
              <a:cs typeface="Georgia"/>
            </a:endParaRPr>
          </a:p>
        </p:txBody>
      </p:sp>
    </p:spTree>
    <p:extLst>
      <p:ext uri="{BB962C8B-B14F-4D97-AF65-F5344CB8AC3E}">
        <p14:creationId xmlns:p14="http://schemas.microsoft.com/office/powerpoint/2010/main" val="17993180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bwMode="auto">
          <a:xfrm>
            <a:off x="0" y="0"/>
            <a:ext cx="9144000" cy="6858000"/>
          </a:xfrm>
          <a:prstGeom prst="rect">
            <a:avLst/>
          </a:prstGeom>
          <a:solidFill>
            <a:schemeClr val="tx2">
              <a:lumMod val="90000"/>
              <a:lumOff val="10000"/>
              <a:alpha val="50000"/>
            </a:schemeClr>
          </a:solidFill>
          <a:ln>
            <a:no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15" name="TextBox 14"/>
          <p:cNvSpPr txBox="1"/>
          <p:nvPr/>
        </p:nvSpPr>
        <p:spPr>
          <a:xfrm>
            <a:off x="1015995" y="2015066"/>
            <a:ext cx="8077200" cy="1446550"/>
          </a:xfrm>
          <a:prstGeom prst="rect">
            <a:avLst/>
          </a:prstGeom>
          <a:noFill/>
        </p:spPr>
        <p:txBody>
          <a:bodyPr wrap="square" lIns="0" tIns="0" rIns="0" bIns="365760" rtlCol="0" anchor="ctr">
            <a:spAutoFit/>
          </a:bodyPr>
          <a:lstStyle/>
          <a:p>
            <a:pPr lvl="0">
              <a:spcBef>
                <a:spcPts val="0"/>
              </a:spcBef>
              <a:spcAft>
                <a:spcPts val="0"/>
              </a:spcAft>
            </a:pPr>
            <a:r>
              <a:rPr lang="en-US" sz="7000" b="1" spc="-150" dirty="0" smtClean="0">
                <a:solidFill>
                  <a:prstClr val="white"/>
                </a:solidFill>
                <a:latin typeface="Georgia"/>
                <a:cs typeface="Georgia"/>
              </a:rPr>
              <a:t>{</a:t>
            </a:r>
            <a:r>
              <a:rPr lang="en-US" sz="6000" b="1" spc="-300" dirty="0" smtClean="0">
                <a:solidFill>
                  <a:prstClr val="white"/>
                </a:solidFill>
                <a:latin typeface="Georgia"/>
                <a:cs typeface="Georgia"/>
              </a:rPr>
              <a:t>INTERNATIONAL</a:t>
            </a:r>
            <a:r>
              <a:rPr lang="en-US" sz="7000" b="1" spc="-150" dirty="0" smtClean="0">
                <a:solidFill>
                  <a:prstClr val="white"/>
                </a:solidFill>
                <a:latin typeface="Georgia"/>
                <a:cs typeface="Georgia"/>
              </a:rPr>
              <a:t>}</a:t>
            </a:r>
            <a:endParaRPr lang="en-US" sz="7000" b="1" spc="-150" dirty="0">
              <a:solidFill>
                <a:prstClr val="white"/>
              </a:solidFill>
              <a:latin typeface="Georgia"/>
              <a:cs typeface="Georgia"/>
            </a:endParaRPr>
          </a:p>
        </p:txBody>
      </p:sp>
      <p:grpSp>
        <p:nvGrpSpPr>
          <p:cNvPr id="16" name="Group 15"/>
          <p:cNvGrpSpPr/>
          <p:nvPr/>
        </p:nvGrpSpPr>
        <p:grpSpPr>
          <a:xfrm>
            <a:off x="6858000" y="3559991"/>
            <a:ext cx="1064172" cy="1086959"/>
            <a:chOff x="6477000" y="3637441"/>
            <a:chExt cx="1064172" cy="1086959"/>
          </a:xfrm>
        </p:grpSpPr>
        <p:sp>
          <p:nvSpPr>
            <p:cNvPr id="17" name="Oval 16"/>
            <p:cNvSpPr/>
            <p:nvPr/>
          </p:nvSpPr>
          <p:spPr bwMode="auto">
            <a:xfrm>
              <a:off x="6477000" y="3660228"/>
              <a:ext cx="1064172" cy="1064172"/>
            </a:xfrm>
            <a:prstGeom prst="ellipse">
              <a:avLst/>
            </a:prstGeom>
            <a:solidFill>
              <a:srgbClr val="B65813"/>
            </a:solidFill>
            <a:ln w="38100" cmpd="sng">
              <a:solidFill>
                <a:schemeClr val="bg1"/>
              </a:solid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cxnSp>
          <p:nvCxnSpPr>
            <p:cNvPr id="18" name="Straight Connector 17"/>
            <p:cNvCxnSpPr/>
            <p:nvPr/>
          </p:nvCxnSpPr>
          <p:spPr bwMode="auto">
            <a:xfrm>
              <a:off x="7013773" y="3667921"/>
              <a:ext cx="0" cy="1051560"/>
            </a:xfrm>
            <a:prstGeom prst="line">
              <a:avLst/>
            </a:prstGeom>
            <a:blipFill dpi="0" rotWithShape="0">
              <a:blip r:embed="rId3"/>
              <a:srcRect/>
              <a:tile tx="0" ty="0" sx="100000" sy="100000" flip="none" algn="tl"/>
            </a:blipFill>
            <a:ln w="25400" cap="rnd" cmpd="sng" algn="ctr">
              <a:solidFill>
                <a:schemeClr val="bg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9" name="Straight Connector 18"/>
            <p:cNvCxnSpPr/>
            <p:nvPr/>
          </p:nvCxnSpPr>
          <p:spPr bwMode="auto">
            <a:xfrm>
              <a:off x="6556573" y="3946739"/>
              <a:ext cx="914400" cy="7045"/>
            </a:xfrm>
            <a:prstGeom prst="line">
              <a:avLst/>
            </a:prstGeom>
            <a:blipFill dpi="0" rotWithShape="0">
              <a:blip r:embed="rId3"/>
              <a:srcRect/>
              <a:tile tx="0" ty="0" sx="100000" sy="100000" flip="none" algn="tl"/>
            </a:blipFill>
            <a:ln w="25400" cap="rnd" cmpd="sng" algn="ctr">
              <a:solidFill>
                <a:schemeClr val="bg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20" name="Straight Connector 19"/>
            <p:cNvCxnSpPr/>
            <p:nvPr/>
          </p:nvCxnSpPr>
          <p:spPr bwMode="auto">
            <a:xfrm>
              <a:off x="6498239" y="4188630"/>
              <a:ext cx="1024128" cy="0"/>
            </a:xfrm>
            <a:prstGeom prst="line">
              <a:avLst/>
            </a:prstGeom>
            <a:blipFill dpi="0" rotWithShape="0">
              <a:blip r:embed="rId3"/>
              <a:srcRect/>
              <a:tile tx="0" ty="0" sx="100000" sy="100000" flip="none" algn="tl"/>
            </a:blipFill>
            <a:ln w="25400" cap="rnd" cmpd="sng" algn="ctr">
              <a:solidFill>
                <a:schemeClr val="bg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21" name="Straight Connector 20"/>
            <p:cNvCxnSpPr/>
            <p:nvPr/>
          </p:nvCxnSpPr>
          <p:spPr bwMode="auto">
            <a:xfrm>
              <a:off x="6556574" y="4423476"/>
              <a:ext cx="914400" cy="0"/>
            </a:xfrm>
            <a:prstGeom prst="line">
              <a:avLst/>
            </a:prstGeom>
            <a:blipFill dpi="0" rotWithShape="0">
              <a:blip r:embed="rId3"/>
              <a:srcRect/>
              <a:tile tx="0" ty="0" sx="100000" sy="100000" flip="none" algn="tl"/>
            </a:blipFill>
            <a:ln w="25400" cap="rnd" cmpd="sng" algn="ctr">
              <a:solidFill>
                <a:schemeClr val="bg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nvGrpSpPr>
            <p:cNvPr id="22" name="Group 21"/>
            <p:cNvGrpSpPr/>
            <p:nvPr/>
          </p:nvGrpSpPr>
          <p:grpSpPr>
            <a:xfrm>
              <a:off x="6739454" y="3637441"/>
              <a:ext cx="591208" cy="1083879"/>
              <a:chOff x="6525811" y="2590800"/>
              <a:chExt cx="1280163" cy="2587998"/>
            </a:xfrm>
          </p:grpSpPr>
          <p:sp>
            <p:nvSpPr>
              <p:cNvPr id="26" name="Arc 25"/>
              <p:cNvSpPr/>
              <p:nvPr/>
            </p:nvSpPr>
            <p:spPr bwMode="auto">
              <a:xfrm>
                <a:off x="6525811" y="2658905"/>
                <a:ext cx="1280160" cy="2451788"/>
              </a:xfrm>
              <a:prstGeom prst="arc">
                <a:avLst/>
              </a:prstGeom>
              <a:noFill/>
              <a:ln w="25400" cap="flat" cmpd="sng" algn="ctr">
                <a:solidFill>
                  <a:srgbClr val="FFFF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8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7" name="Arc 26"/>
              <p:cNvSpPr/>
              <p:nvPr/>
            </p:nvSpPr>
            <p:spPr bwMode="auto">
              <a:xfrm rot="10800000" flipH="1">
                <a:off x="6525813" y="2590800"/>
                <a:ext cx="1280161" cy="2587998"/>
              </a:xfrm>
              <a:prstGeom prst="arc">
                <a:avLst/>
              </a:prstGeom>
              <a:noFill/>
              <a:ln w="25400" cap="flat" cmpd="sng" algn="ctr">
                <a:solidFill>
                  <a:srgbClr val="FFFF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8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grpSp>
        <p:grpSp>
          <p:nvGrpSpPr>
            <p:cNvPr id="23" name="Group 22"/>
            <p:cNvGrpSpPr/>
            <p:nvPr/>
          </p:nvGrpSpPr>
          <p:grpSpPr>
            <a:xfrm>
              <a:off x="6684536" y="3637441"/>
              <a:ext cx="670034" cy="1083879"/>
              <a:chOff x="6592274" y="2590800"/>
              <a:chExt cx="1021581" cy="2587998"/>
            </a:xfrm>
          </p:grpSpPr>
          <p:sp>
            <p:nvSpPr>
              <p:cNvPr id="24" name="Arc 23"/>
              <p:cNvSpPr/>
              <p:nvPr/>
            </p:nvSpPr>
            <p:spPr bwMode="auto">
              <a:xfrm rot="10800000">
                <a:off x="6592274" y="2590800"/>
                <a:ext cx="1021581" cy="2587998"/>
              </a:xfrm>
              <a:prstGeom prst="arc">
                <a:avLst/>
              </a:prstGeom>
              <a:noFill/>
              <a:ln w="25400" cap="flat" cmpd="sng" algn="ctr">
                <a:solidFill>
                  <a:srgbClr val="FFFF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8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5" name="Arc 24"/>
              <p:cNvSpPr/>
              <p:nvPr/>
            </p:nvSpPr>
            <p:spPr bwMode="auto">
              <a:xfrm flipH="1">
                <a:off x="6592274" y="2658905"/>
                <a:ext cx="1021581" cy="2451788"/>
              </a:xfrm>
              <a:prstGeom prst="arc">
                <a:avLst/>
              </a:prstGeom>
              <a:noFill/>
              <a:ln w="25400" cap="flat" cmpd="sng" algn="ctr">
                <a:solidFill>
                  <a:srgbClr val="FFFF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8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grpSp>
      </p:grpSp>
      <p:sp>
        <p:nvSpPr>
          <p:cNvPr id="28" name="TextBox 27"/>
          <p:cNvSpPr txBox="1"/>
          <p:nvPr/>
        </p:nvSpPr>
        <p:spPr>
          <a:xfrm>
            <a:off x="1507067" y="3665420"/>
            <a:ext cx="5198533" cy="1015663"/>
          </a:xfrm>
          <a:prstGeom prst="rect">
            <a:avLst/>
          </a:prstGeom>
          <a:noFill/>
        </p:spPr>
        <p:txBody>
          <a:bodyPr wrap="square" lIns="0" tIns="0" rIns="0" bIns="91440" rtlCol="0" anchor="t">
            <a:spAutoFit/>
          </a:bodyPr>
          <a:lstStyle/>
          <a:p>
            <a:pPr algn="l">
              <a:spcBef>
                <a:spcPts val="0"/>
              </a:spcBef>
              <a:spcAft>
                <a:spcPts val="0"/>
              </a:spcAft>
            </a:pPr>
            <a:r>
              <a:rPr lang="en-US" sz="2000" dirty="0" smtClean="0">
                <a:solidFill>
                  <a:schemeClr val="accent6"/>
                </a:solidFill>
                <a:latin typeface="Georgia"/>
                <a:cs typeface="Georgia"/>
              </a:rPr>
              <a:t>Enable Internet users around the world to navigate online entirely in their native language</a:t>
            </a:r>
          </a:p>
        </p:txBody>
      </p:sp>
      <p:sp>
        <p:nvSpPr>
          <p:cNvPr id="29" name="Rectangle 28"/>
          <p:cNvSpPr/>
          <p:nvPr/>
        </p:nvSpPr>
        <p:spPr>
          <a:xfrm>
            <a:off x="1447800" y="3045767"/>
            <a:ext cx="5945187" cy="400110"/>
          </a:xfrm>
          <a:prstGeom prst="rect">
            <a:avLst/>
          </a:prstGeom>
        </p:spPr>
        <p:txBody>
          <a:bodyPr wrap="square">
            <a:spAutoFit/>
          </a:bodyPr>
          <a:lstStyle/>
          <a:p>
            <a:pPr lvl="0" algn="l">
              <a:spcBef>
                <a:spcPts val="0"/>
              </a:spcBef>
              <a:spcAft>
                <a:spcPts val="0"/>
              </a:spcAft>
            </a:pPr>
            <a:r>
              <a:rPr lang="en-US" sz="2000" dirty="0">
                <a:solidFill>
                  <a:prstClr val="white"/>
                </a:solidFill>
                <a:latin typeface="Georgia"/>
                <a:cs typeface="Georgia"/>
              </a:rPr>
              <a:t>Internationalized Domain Name (IDN)</a:t>
            </a:r>
          </a:p>
        </p:txBody>
      </p:sp>
      <p:sp>
        <p:nvSpPr>
          <p:cNvPr id="30" name="Oval 29"/>
          <p:cNvSpPr/>
          <p:nvPr/>
        </p:nvSpPr>
        <p:spPr bwMode="auto">
          <a:xfrm>
            <a:off x="472440" y="2528590"/>
            <a:ext cx="365760" cy="365760"/>
          </a:xfrm>
          <a:prstGeom prst="ellipse">
            <a:avLst/>
          </a:prstGeom>
          <a:solidFill>
            <a:schemeClr val="accent5">
              <a:lumMod val="75000"/>
            </a:schemeClr>
          </a:solidFill>
          <a:ln w="28575" cmpd="sng">
            <a:solidFill>
              <a:schemeClr val="bg1"/>
            </a:solid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cxnSp>
        <p:nvCxnSpPr>
          <p:cNvPr id="31" name="Straight Connector 2"/>
          <p:cNvCxnSpPr/>
          <p:nvPr/>
        </p:nvCxnSpPr>
        <p:spPr bwMode="auto">
          <a:xfrm rot="10800000" flipV="1">
            <a:off x="685801" y="1295400"/>
            <a:ext cx="6705609" cy="990600"/>
          </a:xfrm>
          <a:prstGeom prst="bentConnector3">
            <a:avLst>
              <a:gd name="adj1" fmla="val 100154"/>
            </a:avLst>
          </a:prstGeom>
          <a:blipFill dpi="0" rotWithShape="0">
            <a:blip r:embed="rId3"/>
            <a:srcRect/>
            <a:tile tx="0" ty="0" sx="100000" sy="100000" flip="none" algn="tl"/>
          </a:blipFill>
          <a:ln w="76200" cap="rnd" cmpd="sng" algn="ctr">
            <a:solidFill>
              <a:schemeClr val="tx2"/>
            </a:solidFill>
            <a:prstDash val="sysDot"/>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32" name="Straight Connector 31"/>
          <p:cNvCxnSpPr/>
          <p:nvPr/>
        </p:nvCxnSpPr>
        <p:spPr bwMode="auto">
          <a:xfrm>
            <a:off x="685800" y="3276600"/>
            <a:ext cx="1" cy="3035358"/>
          </a:xfrm>
          <a:prstGeom prst="line">
            <a:avLst/>
          </a:prstGeom>
          <a:blipFill dpi="0" rotWithShape="0">
            <a:blip r:embed="rId3"/>
            <a:srcRect/>
            <a:tile tx="0" ty="0" sx="100000" sy="100000" flip="none" algn="tl"/>
          </a:blipFill>
          <a:ln w="76200" cap="rnd" cmpd="sng" algn="ctr">
            <a:solidFill>
              <a:schemeClr val="tx2"/>
            </a:solidFill>
            <a:prstDash val="sysDot"/>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36" name="Straight Connector 35"/>
          <p:cNvCxnSpPr/>
          <p:nvPr/>
        </p:nvCxnSpPr>
        <p:spPr bwMode="auto">
          <a:xfrm>
            <a:off x="7391400" y="0"/>
            <a:ext cx="0" cy="1371600"/>
          </a:xfrm>
          <a:prstGeom prst="line">
            <a:avLst/>
          </a:prstGeom>
          <a:blipFill dpi="0" rotWithShape="0">
            <a:blip r:embed="rId3"/>
            <a:srcRect/>
            <a:tile tx="0" ty="0" sx="100000" sy="100000" flip="none" algn="tl"/>
          </a:blipFill>
          <a:ln w="76200" cap="rnd" cmpd="sng" algn="ctr">
            <a:solidFill>
              <a:schemeClr val="tx2"/>
            </a:solidFill>
            <a:prstDash val="sysDot"/>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31557034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p:cNvSpPr/>
          <p:nvPr/>
        </p:nvSpPr>
        <p:spPr>
          <a:xfrm>
            <a:off x="609599" y="1123208"/>
            <a:ext cx="5715001" cy="4031873"/>
          </a:xfrm>
          <a:prstGeom prst="rect">
            <a:avLst/>
          </a:prstGeom>
        </p:spPr>
        <p:txBody>
          <a:bodyPr wrap="square" lIns="0">
            <a:spAutoFit/>
          </a:bodyPr>
          <a:lstStyle/>
          <a:p>
            <a:pPr lvl="1" algn="l"/>
            <a:r>
              <a:rPr lang="en-US" sz="3000" dirty="0" smtClean="0">
                <a:solidFill>
                  <a:schemeClr val="accent5">
                    <a:lumMod val="75000"/>
                  </a:schemeClr>
                </a:solidFill>
                <a:latin typeface="Georgia"/>
                <a:cs typeface="Georgia"/>
              </a:rPr>
              <a:t>	    “Web/Network” </a:t>
            </a:r>
            <a:r>
              <a:rPr lang="en-US" sz="3000" dirty="0" smtClean="0">
                <a:solidFill>
                  <a:srgbClr val="5D95B0"/>
                </a:solidFill>
                <a:latin typeface="Georgia"/>
                <a:cs typeface="Georgia"/>
              </a:rPr>
              <a:t>was introduced into the Internet </a:t>
            </a:r>
          </a:p>
          <a:p>
            <a:pPr lvl="1" algn="l"/>
            <a:r>
              <a:rPr lang="en-US" sz="3000" dirty="0" smtClean="0">
                <a:solidFill>
                  <a:srgbClr val="5D95B0"/>
                </a:solidFill>
                <a:latin typeface="Georgia"/>
                <a:cs typeface="Georgia"/>
              </a:rPr>
              <a:t>on 31 January 2014</a:t>
            </a:r>
          </a:p>
          <a:p>
            <a:pPr lvl="1" algn="l"/>
            <a:endParaRPr lang="en-US" sz="2600" dirty="0">
              <a:solidFill>
                <a:srgbClr val="00334D"/>
              </a:solidFill>
              <a:latin typeface="Georgia"/>
              <a:cs typeface="Georgia"/>
            </a:endParaRPr>
          </a:p>
          <a:p>
            <a:pPr lvl="1" algn="l"/>
            <a:r>
              <a:rPr lang="en-US" sz="3000" dirty="0" smtClean="0">
                <a:solidFill>
                  <a:schemeClr val="tx2"/>
                </a:solidFill>
                <a:latin typeface="Georgia"/>
                <a:cs typeface="Georgia"/>
              </a:rPr>
              <a:t>Objectives</a:t>
            </a:r>
          </a:p>
          <a:p>
            <a:pPr marL="901700" lvl="1" indent="-360363" algn="l">
              <a:spcBef>
                <a:spcPts val="1200"/>
              </a:spcBef>
              <a:buFont typeface="Arial"/>
              <a:buChar char="•"/>
            </a:pPr>
            <a:r>
              <a:rPr lang="en-US" dirty="0" smtClean="0">
                <a:solidFill>
                  <a:srgbClr val="5D95B0"/>
                </a:solidFill>
                <a:latin typeface="Georgia"/>
                <a:cs typeface="Georgia"/>
              </a:rPr>
              <a:t>Create </a:t>
            </a:r>
            <a:r>
              <a:rPr lang="en-US" dirty="0">
                <a:solidFill>
                  <a:srgbClr val="5D95B0"/>
                </a:solidFill>
                <a:latin typeface="Georgia"/>
                <a:cs typeface="Georgia"/>
              </a:rPr>
              <a:t>an Internet that facilitates end-to-end communication in Arabic and </a:t>
            </a:r>
            <a:r>
              <a:rPr lang="en-US" dirty="0" smtClean="0">
                <a:solidFill>
                  <a:srgbClr val="5D95B0"/>
                </a:solidFill>
                <a:latin typeface="Georgia"/>
                <a:cs typeface="Georgia"/>
              </a:rPr>
              <a:t>gives </a:t>
            </a:r>
            <a:r>
              <a:rPr lang="en-US" dirty="0">
                <a:solidFill>
                  <a:srgbClr val="5D95B0"/>
                </a:solidFill>
                <a:latin typeface="Georgia"/>
                <a:cs typeface="Georgia"/>
              </a:rPr>
              <a:t>a home to this important </a:t>
            </a:r>
            <a:r>
              <a:rPr lang="en-US" dirty="0" smtClean="0">
                <a:solidFill>
                  <a:srgbClr val="5D95B0"/>
                </a:solidFill>
                <a:latin typeface="Georgia"/>
                <a:cs typeface="Georgia"/>
              </a:rPr>
              <a:t>language</a:t>
            </a:r>
          </a:p>
          <a:p>
            <a:pPr marL="901700" lvl="1" indent="-360363" algn="l">
              <a:spcBef>
                <a:spcPts val="1200"/>
              </a:spcBef>
              <a:buFont typeface="Arial"/>
              <a:buChar char="•"/>
            </a:pPr>
            <a:r>
              <a:rPr lang="en-US" dirty="0" smtClean="0">
                <a:solidFill>
                  <a:srgbClr val="5D95B0"/>
                </a:solidFill>
                <a:latin typeface="Georgia"/>
                <a:cs typeface="Georgia"/>
              </a:rPr>
              <a:t>Allow Arabic </a:t>
            </a:r>
            <a:r>
              <a:rPr lang="en-US" dirty="0">
                <a:solidFill>
                  <a:srgbClr val="5D95B0"/>
                </a:solidFill>
                <a:latin typeface="Georgia"/>
                <a:cs typeface="Georgia"/>
              </a:rPr>
              <a:t>speakers </a:t>
            </a:r>
            <a:r>
              <a:rPr lang="en-US" dirty="0" smtClean="0">
                <a:solidFill>
                  <a:srgbClr val="5D95B0"/>
                </a:solidFill>
                <a:latin typeface="Georgia"/>
                <a:cs typeface="Georgia"/>
              </a:rPr>
              <a:t>to </a:t>
            </a:r>
            <a:r>
              <a:rPr lang="en-US" dirty="0">
                <a:solidFill>
                  <a:srgbClr val="5D95B0"/>
                </a:solidFill>
                <a:latin typeface="Georgia"/>
                <a:cs typeface="Georgia"/>
              </a:rPr>
              <a:t>directly navigate the Internet instead of relying on search </a:t>
            </a:r>
            <a:r>
              <a:rPr lang="en-US" dirty="0" smtClean="0">
                <a:solidFill>
                  <a:srgbClr val="5D95B0"/>
                </a:solidFill>
                <a:latin typeface="Georgia"/>
                <a:cs typeface="Georgia"/>
              </a:rPr>
              <a:t>engines</a:t>
            </a:r>
            <a:endParaRPr lang="en-US" dirty="0">
              <a:solidFill>
                <a:srgbClr val="5D95B0"/>
              </a:solidFill>
              <a:latin typeface="Georgia"/>
              <a:cs typeface="Georgia"/>
            </a:endParaRPr>
          </a:p>
        </p:txBody>
      </p:sp>
      <p:cxnSp>
        <p:nvCxnSpPr>
          <p:cNvPr id="32" name="Straight Connector 2"/>
          <p:cNvCxnSpPr/>
          <p:nvPr/>
        </p:nvCxnSpPr>
        <p:spPr bwMode="auto">
          <a:xfrm>
            <a:off x="684213" y="685800"/>
            <a:ext cx="6707187" cy="1447800"/>
          </a:xfrm>
          <a:prstGeom prst="bentConnector3">
            <a:avLst>
              <a:gd name="adj1" fmla="val 100142"/>
            </a:avLst>
          </a:prstGeom>
          <a:blipFill dpi="0" rotWithShape="0">
            <a:blip r:embed="rId3"/>
            <a:srcRect/>
            <a:tile tx="0" ty="0" sx="100000" sy="100000" flip="none" algn="tl"/>
          </a:blipFill>
          <a:ln w="76200" cap="rnd" cmpd="sng" algn="ctr">
            <a:solidFill>
              <a:schemeClr val="tx2"/>
            </a:solidFill>
            <a:prstDash val="sysDot"/>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33" name="Straight Connector 32"/>
          <p:cNvCxnSpPr/>
          <p:nvPr/>
        </p:nvCxnSpPr>
        <p:spPr bwMode="auto">
          <a:xfrm>
            <a:off x="684213" y="0"/>
            <a:ext cx="1587" cy="609600"/>
          </a:xfrm>
          <a:prstGeom prst="line">
            <a:avLst/>
          </a:prstGeom>
          <a:blipFill dpi="0" rotWithShape="0">
            <a:blip r:embed="rId3"/>
            <a:srcRect/>
            <a:tile tx="0" ty="0" sx="100000" sy="100000" flip="none" algn="tl"/>
          </a:blipFill>
          <a:ln w="76200" cap="rnd" cmpd="sng" algn="ctr">
            <a:solidFill>
              <a:schemeClr val="tx2"/>
            </a:solidFill>
            <a:prstDash val="sysDot"/>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34" name="Straight Connector 33"/>
          <p:cNvCxnSpPr/>
          <p:nvPr/>
        </p:nvCxnSpPr>
        <p:spPr bwMode="auto">
          <a:xfrm>
            <a:off x="7379754" y="5029200"/>
            <a:ext cx="0" cy="1167295"/>
          </a:xfrm>
          <a:prstGeom prst="line">
            <a:avLst/>
          </a:prstGeom>
          <a:blipFill dpi="0" rotWithShape="0">
            <a:blip r:embed="rId3"/>
            <a:srcRect/>
            <a:tile tx="0" ty="0" sx="100000" sy="100000" flip="none" algn="tl"/>
          </a:blipFill>
          <a:ln w="76200" cap="rnd" cmpd="sng" algn="ctr">
            <a:solidFill>
              <a:schemeClr val="tx2"/>
            </a:solidFill>
            <a:prstDash val="sysDot"/>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nvGrpSpPr>
          <p:cNvPr id="35" name="Group 34"/>
          <p:cNvGrpSpPr/>
          <p:nvPr/>
        </p:nvGrpSpPr>
        <p:grpSpPr>
          <a:xfrm>
            <a:off x="6110811" y="2453640"/>
            <a:ext cx="2652189" cy="2346960"/>
            <a:chOff x="5638800" y="2606040"/>
            <a:chExt cx="2996629" cy="2651760"/>
          </a:xfrm>
        </p:grpSpPr>
        <p:sp>
          <p:nvSpPr>
            <p:cNvPr id="36" name="Oval 35"/>
            <p:cNvSpPr/>
            <p:nvPr/>
          </p:nvSpPr>
          <p:spPr bwMode="auto">
            <a:xfrm>
              <a:off x="5843116" y="2658905"/>
              <a:ext cx="2468880" cy="2468880"/>
            </a:xfrm>
            <a:prstGeom prst="ellipse">
              <a:avLst/>
            </a:prstGeom>
            <a:solidFill>
              <a:srgbClr val="B65813"/>
            </a:solidFill>
            <a:ln w="38100" cmpd="sng">
              <a:solidFill>
                <a:schemeClr val="bg1"/>
              </a:solid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cxnSp>
          <p:nvCxnSpPr>
            <p:cNvPr id="37" name="Straight Connector 36"/>
            <p:cNvCxnSpPr/>
            <p:nvPr/>
          </p:nvCxnSpPr>
          <p:spPr bwMode="auto">
            <a:xfrm>
              <a:off x="7106635" y="2642560"/>
              <a:ext cx="0" cy="2615240"/>
            </a:xfrm>
            <a:prstGeom prst="line">
              <a:avLst/>
            </a:prstGeom>
            <a:blipFill dpi="0" rotWithShape="0">
              <a:blip r:embed="rId3"/>
              <a:srcRect/>
              <a:tile tx="0" ty="0" sx="100000" sy="100000" flip="none" algn="tl"/>
            </a:blipFill>
            <a:ln w="38100" cap="rnd" cmpd="sng" algn="ctr">
              <a:solidFill>
                <a:schemeClr val="bg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38" name="Straight Connector 37"/>
            <p:cNvCxnSpPr/>
            <p:nvPr/>
          </p:nvCxnSpPr>
          <p:spPr bwMode="auto">
            <a:xfrm>
              <a:off x="5911221" y="3323612"/>
              <a:ext cx="2519893" cy="16345"/>
            </a:xfrm>
            <a:prstGeom prst="line">
              <a:avLst/>
            </a:prstGeom>
            <a:blipFill dpi="0" rotWithShape="0">
              <a:blip r:embed="rId3"/>
              <a:srcRect/>
              <a:tile tx="0" ty="0" sx="100000" sy="100000" flip="none" algn="tl"/>
            </a:blipFill>
            <a:ln w="38100" cap="rnd" cmpd="sng" algn="ctr">
              <a:solidFill>
                <a:schemeClr val="bg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39" name="Straight Connector 38"/>
            <p:cNvCxnSpPr/>
            <p:nvPr/>
          </p:nvCxnSpPr>
          <p:spPr bwMode="auto">
            <a:xfrm>
              <a:off x="5706905" y="3884799"/>
              <a:ext cx="2928524" cy="0"/>
            </a:xfrm>
            <a:prstGeom prst="line">
              <a:avLst/>
            </a:prstGeom>
            <a:blipFill dpi="0" rotWithShape="0">
              <a:blip r:embed="rId3"/>
              <a:srcRect/>
              <a:tile tx="0" ty="0" sx="100000" sy="100000" flip="none" algn="tl"/>
            </a:blipFill>
            <a:ln w="38100" cap="rnd" cmpd="sng" algn="ctr">
              <a:solidFill>
                <a:schemeClr val="bg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40" name="Straight Connector 39"/>
            <p:cNvCxnSpPr/>
            <p:nvPr/>
          </p:nvCxnSpPr>
          <p:spPr bwMode="auto">
            <a:xfrm>
              <a:off x="5638800" y="4429641"/>
              <a:ext cx="2928524" cy="0"/>
            </a:xfrm>
            <a:prstGeom prst="line">
              <a:avLst/>
            </a:prstGeom>
            <a:blipFill dpi="0" rotWithShape="0">
              <a:blip r:embed="rId3"/>
              <a:srcRect/>
              <a:tile tx="0" ty="0" sx="100000" sy="100000" flip="none" algn="tl"/>
            </a:blipFill>
            <a:ln w="38100" cap="rnd" cmpd="sng" algn="ctr">
              <a:solidFill>
                <a:schemeClr val="bg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nvGrpSpPr>
            <p:cNvPr id="41" name="Group 40"/>
            <p:cNvGrpSpPr/>
            <p:nvPr/>
          </p:nvGrpSpPr>
          <p:grpSpPr>
            <a:xfrm>
              <a:off x="6477000" y="2606040"/>
              <a:ext cx="1371600" cy="2514600"/>
              <a:chOff x="6549136" y="2590800"/>
              <a:chExt cx="1280160" cy="2587998"/>
            </a:xfrm>
          </p:grpSpPr>
          <p:sp>
            <p:nvSpPr>
              <p:cNvPr id="45" name="Arc 44"/>
              <p:cNvSpPr/>
              <p:nvPr/>
            </p:nvSpPr>
            <p:spPr bwMode="auto">
              <a:xfrm>
                <a:off x="6549136" y="2658905"/>
                <a:ext cx="1280160" cy="2451788"/>
              </a:xfrm>
              <a:prstGeom prst="arc">
                <a:avLst/>
              </a:prstGeom>
              <a:noFill/>
              <a:ln w="38100" cap="flat" cmpd="sng" algn="ctr">
                <a:solidFill>
                  <a:schemeClr val="bg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8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46" name="Arc 45"/>
              <p:cNvSpPr/>
              <p:nvPr/>
            </p:nvSpPr>
            <p:spPr bwMode="auto">
              <a:xfrm rot="10800000" flipH="1">
                <a:off x="6549136" y="2590800"/>
                <a:ext cx="1280160" cy="2587998"/>
              </a:xfrm>
              <a:prstGeom prst="arc">
                <a:avLst/>
              </a:prstGeom>
              <a:noFill/>
              <a:ln w="38100" cap="flat" cmpd="sng" algn="ctr">
                <a:solidFill>
                  <a:schemeClr val="bg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8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grpSp>
        <p:grpSp>
          <p:nvGrpSpPr>
            <p:cNvPr id="42" name="Group 41"/>
            <p:cNvGrpSpPr/>
            <p:nvPr/>
          </p:nvGrpSpPr>
          <p:grpSpPr>
            <a:xfrm>
              <a:off x="6324600" y="2606040"/>
              <a:ext cx="1554480" cy="2514600"/>
              <a:chOff x="6592274" y="2590800"/>
              <a:chExt cx="1021581" cy="2587998"/>
            </a:xfrm>
          </p:grpSpPr>
          <p:sp>
            <p:nvSpPr>
              <p:cNvPr id="43" name="Arc 42"/>
              <p:cNvSpPr/>
              <p:nvPr/>
            </p:nvSpPr>
            <p:spPr bwMode="auto">
              <a:xfrm rot="10800000">
                <a:off x="6592274" y="2590800"/>
                <a:ext cx="1021581" cy="2587998"/>
              </a:xfrm>
              <a:prstGeom prst="arc">
                <a:avLst/>
              </a:prstGeom>
              <a:noFill/>
              <a:ln w="38100" cap="flat" cmpd="sng" algn="ctr">
                <a:solidFill>
                  <a:schemeClr val="bg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8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44" name="Arc 43"/>
              <p:cNvSpPr/>
              <p:nvPr/>
            </p:nvSpPr>
            <p:spPr bwMode="auto">
              <a:xfrm flipH="1">
                <a:off x="6592274" y="2658905"/>
                <a:ext cx="1021581" cy="2451788"/>
              </a:xfrm>
              <a:prstGeom prst="arc">
                <a:avLst/>
              </a:prstGeom>
              <a:noFill/>
              <a:ln w="38100" cap="flat" cmpd="sng" algn="ctr">
                <a:solidFill>
                  <a:schemeClr val="bg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8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grpSp>
      </p:grpSp>
      <p:sp>
        <p:nvSpPr>
          <p:cNvPr id="47" name="TextBox 46"/>
          <p:cNvSpPr txBox="1"/>
          <p:nvPr/>
        </p:nvSpPr>
        <p:spPr>
          <a:xfrm>
            <a:off x="791082" y="1099234"/>
            <a:ext cx="1035563" cy="592777"/>
          </a:xfrm>
          <a:prstGeom prst="rect">
            <a:avLst/>
          </a:prstGeom>
          <a:noFill/>
        </p:spPr>
        <p:txBody>
          <a:bodyPr wrap="none" lIns="38405" tIns="19202" rIns="38405" bIns="19202" rtlCol="0">
            <a:spAutoFit/>
          </a:bodyPr>
          <a:lstStyle/>
          <a:p>
            <a:r>
              <a:rPr lang="ar-SA" sz="3600" dirty="0">
                <a:solidFill>
                  <a:schemeClr val="accent5">
                    <a:lumMod val="75000"/>
                  </a:schemeClr>
                </a:solidFill>
                <a:latin typeface="Georgia"/>
                <a:cs typeface="Georgia"/>
              </a:rPr>
              <a:t>.شبكة</a:t>
            </a:r>
            <a:endParaRPr lang="en-US" sz="3600" dirty="0" smtClean="0">
              <a:solidFill>
                <a:schemeClr val="accent5">
                  <a:lumMod val="75000"/>
                </a:schemeClr>
              </a:solidFill>
              <a:latin typeface="Georgia"/>
              <a:cs typeface="Georgia"/>
            </a:endParaRPr>
          </a:p>
        </p:txBody>
      </p:sp>
    </p:spTree>
    <p:extLst>
      <p:ext uri="{BB962C8B-B14F-4D97-AF65-F5344CB8AC3E}">
        <p14:creationId xmlns:p14="http://schemas.microsoft.com/office/powerpoint/2010/main" val="65230840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738598" y="736024"/>
            <a:ext cx="6405402" cy="224925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dirty="0">
              <a:solidFill>
                <a:prstClr val="white"/>
              </a:solidFill>
            </a:endParaRPr>
          </a:p>
        </p:txBody>
      </p:sp>
      <p:sp>
        <p:nvSpPr>
          <p:cNvPr id="7" name="Text Placeholder 32"/>
          <p:cNvSpPr txBox="1">
            <a:spLocks/>
          </p:cNvSpPr>
          <p:nvPr/>
        </p:nvSpPr>
        <p:spPr bwMode="auto">
          <a:xfrm>
            <a:off x="2968430" y="1603503"/>
            <a:ext cx="4808999" cy="911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2000" dirty="0">
                <a:solidFill>
                  <a:schemeClr val="bg1"/>
                </a:solidFill>
                <a:latin typeface="Source Sans Pro"/>
                <a:cs typeface="Source Sans Pro"/>
              </a:rPr>
              <a:t>Reach </a:t>
            </a:r>
            <a:r>
              <a:rPr lang="en-US" sz="2000" dirty="0" smtClean="0">
                <a:solidFill>
                  <a:schemeClr val="bg1"/>
                </a:solidFill>
                <a:latin typeface="Source Sans Pro"/>
                <a:cs typeface="Source Sans Pro"/>
              </a:rPr>
              <a:t>us at</a:t>
            </a:r>
          </a:p>
          <a:p>
            <a:r>
              <a:rPr lang="en-US" sz="2000" dirty="0" smtClean="0">
                <a:solidFill>
                  <a:schemeClr val="bg1"/>
                </a:solidFill>
                <a:latin typeface="Source Sans Pro"/>
                <a:cs typeface="Source Sans Pro"/>
              </a:rPr>
              <a:t>Email: </a:t>
            </a:r>
            <a:r>
              <a:rPr lang="en-US" sz="2000" dirty="0" err="1">
                <a:solidFill>
                  <a:schemeClr val="bg1"/>
                </a:solidFill>
                <a:latin typeface="Source Sans Pro"/>
                <a:cs typeface="Source Sans Pro"/>
              </a:rPr>
              <a:t>engagement@icann.org</a:t>
            </a:r>
            <a:endParaRPr lang="en-US" sz="2000" dirty="0" smtClean="0">
              <a:solidFill>
                <a:schemeClr val="bg1"/>
              </a:solidFill>
              <a:latin typeface="Source Sans Pro"/>
              <a:cs typeface="Source Sans Pro"/>
            </a:endParaRPr>
          </a:p>
          <a:p>
            <a:r>
              <a:rPr lang="en-US" sz="2000" dirty="0" smtClean="0">
                <a:solidFill>
                  <a:schemeClr val="bg1"/>
                </a:solidFill>
                <a:latin typeface="Source Sans Pro"/>
                <a:cs typeface="Source Sans Pro"/>
              </a:rPr>
              <a:t>Website: </a:t>
            </a:r>
            <a:r>
              <a:rPr lang="en-US" sz="2000" dirty="0" err="1" smtClean="0">
                <a:solidFill>
                  <a:schemeClr val="bg1"/>
                </a:solidFill>
                <a:latin typeface="Source Sans Pro"/>
                <a:cs typeface="Source Sans Pro"/>
              </a:rPr>
              <a:t>icann.org</a:t>
            </a:r>
            <a:endParaRPr lang="en-US" sz="2000" dirty="0" smtClean="0">
              <a:solidFill>
                <a:schemeClr val="bg1"/>
              </a:solidFill>
              <a:latin typeface="Source Sans Pro"/>
              <a:cs typeface="Source Sans Pro"/>
            </a:endParaRPr>
          </a:p>
          <a:p>
            <a:endParaRPr lang="en-US" sz="2000" dirty="0" smtClean="0">
              <a:solidFill>
                <a:schemeClr val="bg1"/>
              </a:solidFill>
              <a:latin typeface="Source Sans Pro"/>
              <a:cs typeface="Source Sans Pro"/>
            </a:endParaRPr>
          </a:p>
        </p:txBody>
      </p:sp>
      <p:sp>
        <p:nvSpPr>
          <p:cNvPr id="8" name="Text Placeholder 33"/>
          <p:cNvSpPr txBox="1">
            <a:spLocks/>
          </p:cNvSpPr>
          <p:nvPr/>
        </p:nvSpPr>
        <p:spPr bwMode="auto">
          <a:xfrm>
            <a:off x="2968430" y="1099944"/>
            <a:ext cx="4808999" cy="3931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r>
              <a:rPr lang="en-AU" sz="2800" b="1" dirty="0">
                <a:solidFill>
                  <a:schemeClr val="bg1"/>
                </a:solidFill>
                <a:latin typeface="Source Sans Pro" charset="0"/>
                <a:ea typeface="Segoe UI" charset="0"/>
                <a:cs typeface="Segoe UI Semilight" charset="0"/>
              </a:rPr>
              <a:t>Thank You and Questions</a:t>
            </a:r>
          </a:p>
        </p:txBody>
      </p:sp>
      <p:sp>
        <p:nvSpPr>
          <p:cNvPr id="18" name="Rectangle 17"/>
          <p:cNvSpPr/>
          <p:nvPr/>
        </p:nvSpPr>
        <p:spPr>
          <a:xfrm>
            <a:off x="1" y="736024"/>
            <a:ext cx="2693114" cy="224925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a:solidFill>
                <a:prstClr val="white"/>
              </a:solidFill>
            </a:endParaRPr>
          </a:p>
        </p:txBody>
      </p:sp>
      <p:sp>
        <p:nvSpPr>
          <p:cNvPr id="22" name="Text Placeholder 32"/>
          <p:cNvSpPr txBox="1">
            <a:spLocks/>
          </p:cNvSpPr>
          <p:nvPr/>
        </p:nvSpPr>
        <p:spPr>
          <a:xfrm>
            <a:off x="5396046" y="3343899"/>
            <a:ext cx="21188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gplus.to</a:t>
            </a:r>
            <a:r>
              <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a:t>
            </a: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icann</a:t>
            </a:r>
            <a:endParaRPr lang="en-US" sz="1800" dirty="0" smtClean="0">
              <a:solidFill>
                <a:srgbClr val="0A304B"/>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23" name="Text Placeholder 32"/>
          <p:cNvSpPr txBox="1">
            <a:spLocks/>
          </p:cNvSpPr>
          <p:nvPr/>
        </p:nvSpPr>
        <p:spPr>
          <a:xfrm>
            <a:off x="5364494" y="4119353"/>
            <a:ext cx="267323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weibo.com</a:t>
            </a:r>
            <a:r>
              <a:rPr lang="en-US" sz="1800" dirty="0" smtClean="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a:t>
            </a:r>
            <a:r>
              <a:rPr lang="en-US" sz="1800" dirty="0" err="1" smtClean="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ICANNorg</a:t>
            </a:r>
            <a:endPar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24" name="Text Placeholder 32"/>
          <p:cNvSpPr txBox="1">
            <a:spLocks/>
          </p:cNvSpPr>
          <p:nvPr/>
        </p:nvSpPr>
        <p:spPr>
          <a:xfrm>
            <a:off x="5364494" y="4884341"/>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flickr.com</a:t>
            </a:r>
            <a:r>
              <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/photos/</a:t>
            </a: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icann</a:t>
            </a:r>
            <a:endPar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25" name="Text Placeholder 32"/>
          <p:cNvSpPr txBox="1">
            <a:spLocks/>
          </p:cNvSpPr>
          <p:nvPr/>
        </p:nvSpPr>
        <p:spPr>
          <a:xfrm>
            <a:off x="5364494" y="5554438"/>
            <a:ext cx="3700626" cy="425654"/>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slideshare.net</a:t>
            </a:r>
            <a:r>
              <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a:t>
            </a: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icannpresentations</a:t>
            </a:r>
            <a:endPar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32" name="Text Placeholder 32"/>
          <p:cNvSpPr txBox="1">
            <a:spLocks/>
          </p:cNvSpPr>
          <p:nvPr/>
        </p:nvSpPr>
        <p:spPr>
          <a:xfrm>
            <a:off x="1105839" y="3351787"/>
            <a:ext cx="234222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800" dirty="0" err="1">
                <a:solidFill>
                  <a:srgbClr val="0A304B"/>
                </a:solidFill>
                <a:latin typeface="Source Sans Pro"/>
                <a:ea typeface="Segoe UI" panose="020B0502040204020203" pitchFamily="34" charset="0"/>
                <a:cs typeface="Source Sans Pro"/>
              </a:rPr>
              <a:t>twitter.com</a:t>
            </a:r>
            <a:r>
              <a:rPr lang="en-US" sz="1800" dirty="0" smtClean="0">
                <a:solidFill>
                  <a:srgbClr val="0A304B"/>
                </a:solidFill>
                <a:latin typeface="Source Sans Pro"/>
                <a:ea typeface="Segoe UI" panose="020B0502040204020203" pitchFamily="34" charset="0"/>
                <a:cs typeface="Source Sans Pro"/>
              </a:rPr>
              <a:t>/</a:t>
            </a:r>
            <a:r>
              <a:rPr lang="en-US" sz="1800" dirty="0" err="1" smtClean="0">
                <a:solidFill>
                  <a:srgbClr val="0A304B"/>
                </a:solidFill>
                <a:latin typeface="Source Sans Pro"/>
                <a:ea typeface="Segoe UI" panose="020B0502040204020203" pitchFamily="34" charset="0"/>
                <a:cs typeface="Source Sans Pro"/>
              </a:rPr>
              <a:t>icann</a:t>
            </a:r>
            <a:endParaRPr lang="en-US" sz="1800" dirty="0">
              <a:solidFill>
                <a:srgbClr val="0A304B"/>
              </a:solidFill>
              <a:latin typeface="Source Sans Pro"/>
              <a:ea typeface="Segoe UI" panose="020B0502040204020203" pitchFamily="34" charset="0"/>
              <a:cs typeface="Source Sans Pro"/>
            </a:endParaRPr>
          </a:p>
        </p:txBody>
      </p:sp>
      <p:sp>
        <p:nvSpPr>
          <p:cNvPr id="33" name="Text Placeholder 32"/>
          <p:cNvSpPr txBox="1">
            <a:spLocks/>
          </p:cNvSpPr>
          <p:nvPr/>
        </p:nvSpPr>
        <p:spPr>
          <a:xfrm>
            <a:off x="1105838" y="4119353"/>
            <a:ext cx="3262961"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800" dirty="0" err="1">
                <a:solidFill>
                  <a:srgbClr val="0A304B"/>
                </a:solidFill>
                <a:latin typeface="Source Sans Pro"/>
                <a:ea typeface="Segoe UI" panose="020B0502040204020203" pitchFamily="34" charset="0"/>
                <a:cs typeface="Source Sans Pro"/>
              </a:rPr>
              <a:t>facebook.com</a:t>
            </a:r>
            <a:r>
              <a:rPr lang="en-US" sz="1800" dirty="0">
                <a:solidFill>
                  <a:srgbClr val="0A304B"/>
                </a:solidFill>
                <a:latin typeface="Source Sans Pro"/>
                <a:ea typeface="Segoe UI" panose="020B0502040204020203" pitchFamily="34" charset="0"/>
                <a:cs typeface="Source Sans Pro"/>
              </a:rPr>
              <a:t>/</a:t>
            </a:r>
            <a:r>
              <a:rPr lang="en-US" sz="1800" dirty="0" err="1">
                <a:solidFill>
                  <a:srgbClr val="0A304B"/>
                </a:solidFill>
                <a:latin typeface="Source Sans Pro"/>
                <a:ea typeface="Segoe UI" panose="020B0502040204020203" pitchFamily="34" charset="0"/>
                <a:cs typeface="Source Sans Pro"/>
              </a:rPr>
              <a:t>icannorg</a:t>
            </a:r>
            <a:endParaRPr lang="en-US" sz="1800" dirty="0">
              <a:solidFill>
                <a:srgbClr val="0A304B"/>
              </a:solidFill>
              <a:latin typeface="Source Sans Pro"/>
              <a:ea typeface="Segoe UI" panose="020B0502040204020203" pitchFamily="34" charset="0"/>
              <a:cs typeface="Source Sans Pro"/>
            </a:endParaRPr>
          </a:p>
        </p:txBody>
      </p:sp>
      <p:sp>
        <p:nvSpPr>
          <p:cNvPr id="34" name="Text Placeholder 32"/>
          <p:cNvSpPr txBox="1">
            <a:spLocks/>
          </p:cNvSpPr>
          <p:nvPr/>
        </p:nvSpPr>
        <p:spPr>
          <a:xfrm>
            <a:off x="1105838" y="4884341"/>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linkedin.com</a:t>
            </a:r>
            <a:r>
              <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/company/</a:t>
            </a: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icann</a:t>
            </a:r>
            <a:endPar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35" name="Text Placeholder 32"/>
          <p:cNvSpPr txBox="1">
            <a:spLocks/>
          </p:cNvSpPr>
          <p:nvPr/>
        </p:nvSpPr>
        <p:spPr>
          <a:xfrm>
            <a:off x="1105839" y="5597403"/>
            <a:ext cx="314541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youtube.com</a:t>
            </a:r>
            <a:r>
              <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/user</a:t>
            </a:r>
            <a:r>
              <a:rPr lang="en-US" sz="1800" dirty="0" smtClean="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a:t>
            </a:r>
            <a:r>
              <a:rPr lang="en-US" sz="1800" dirty="0" err="1" smtClean="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icannnews</a:t>
            </a:r>
            <a:endParaRPr lang="en-US" sz="1800" dirty="0" smtClean="0">
              <a:solidFill>
                <a:srgbClr val="0A304B"/>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39" name="Title 38"/>
          <p:cNvSpPr>
            <a:spLocks noGrp="1"/>
          </p:cNvSpPr>
          <p:nvPr>
            <p:ph type="title"/>
          </p:nvPr>
        </p:nvSpPr>
        <p:spPr>
          <a:prstGeom prst="rect">
            <a:avLst/>
          </a:prstGeom>
        </p:spPr>
        <p:txBody>
          <a:bodyPr/>
          <a:lstStyle/>
          <a:p>
            <a:r>
              <a:rPr lang="en-US" dirty="0" smtClean="0"/>
              <a:t>Engage with ICANN</a:t>
            </a:r>
            <a:endParaRPr lang="en-US" dirty="0"/>
          </a:p>
        </p:txBody>
      </p:sp>
      <p:pic>
        <p:nvPicPr>
          <p:cNvPr id="40" name="Picture 39" descr="ICANN_Logo_W.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61982" y="921876"/>
            <a:ext cx="2366915" cy="1837061"/>
          </a:xfrm>
          <a:prstGeom prst="rect">
            <a:avLst/>
          </a:prstGeom>
        </p:spPr>
      </p:pic>
      <p:pic>
        <p:nvPicPr>
          <p:cNvPr id="41" name="Picture 40" descr="1420947842_social_style_3_flikr-128.png">
            <a:hlinkClick r:id="rId4" action="ppaction://hlinkfile"/>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696383" y="4775809"/>
            <a:ext cx="537406" cy="537406"/>
          </a:xfrm>
          <a:prstGeom prst="rect">
            <a:avLst/>
          </a:prstGeom>
        </p:spPr>
      </p:pic>
      <p:pic>
        <p:nvPicPr>
          <p:cNvPr id="42" name="Picture 41" descr="1420948141_social_style_3_facebook-128.png">
            <a:hlinkClick r:id="rId6" action="ppaction://hlinkfile"/>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21744" y="4008507"/>
            <a:ext cx="545448" cy="545448"/>
          </a:xfrm>
          <a:prstGeom prst="rect">
            <a:avLst/>
          </a:prstGeom>
        </p:spPr>
      </p:pic>
      <p:pic>
        <p:nvPicPr>
          <p:cNvPr id="43" name="Picture 42" descr="1420948149_social_style_3_youtube-128.png">
            <a:hlinkClick r:id="rId8" action="ppaction://hlinkfile"/>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425095" y="5526794"/>
            <a:ext cx="528999" cy="528999"/>
          </a:xfrm>
          <a:prstGeom prst="rect">
            <a:avLst/>
          </a:prstGeom>
        </p:spPr>
      </p:pic>
      <p:pic>
        <p:nvPicPr>
          <p:cNvPr id="45" name="Picture 44" descr="1420948164_social_style_3_in-128.png">
            <a:hlinkClick r:id="rId10" action="ppaction://hlinkfile"/>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426349" y="4783089"/>
            <a:ext cx="522847" cy="522847"/>
          </a:xfrm>
          <a:prstGeom prst="rect">
            <a:avLst/>
          </a:prstGeom>
        </p:spPr>
      </p:pic>
      <p:pic>
        <p:nvPicPr>
          <p:cNvPr id="46" name="Picture 45" descr="1420948433_social_style_3_twiter-128.png">
            <a:hlinkClick r:id="rId12" action="ppaction://hlinkfile"/>
          </p:cNvPr>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417114" y="3242143"/>
            <a:ext cx="568165" cy="568165"/>
          </a:xfrm>
          <a:prstGeom prst="rect">
            <a:avLst/>
          </a:prstGeom>
        </p:spPr>
      </p:pic>
      <p:pic>
        <p:nvPicPr>
          <p:cNvPr id="47" name="Picture 46" descr="1420948423_social_style_3_googleplus-128.png">
            <a:hlinkClick r:id="rId14" action="ppaction://hlinkfile"/>
          </p:cNvPr>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4696383" y="3257522"/>
            <a:ext cx="537406" cy="537406"/>
          </a:xfrm>
          <a:prstGeom prst="rect">
            <a:avLst/>
          </a:prstGeom>
        </p:spPr>
      </p:pic>
      <p:pic>
        <p:nvPicPr>
          <p:cNvPr id="48" name="Picture 47" descr="1420948525_cssi_sina_weibo-128.png">
            <a:hlinkClick r:id="rId16" action="ppaction://hlinkfile"/>
          </p:cNvPr>
          <p:cNvPicPr>
            <a:picLocks noChangeAspect="1"/>
          </p:cNvPicPr>
          <p:nvPr/>
        </p:nvPicPr>
        <p:blipFill>
          <a:blip r:embed="rId17" cstate="email">
            <a:extLst>
              <a:ext uri="{28A0092B-C50C-407E-A947-70E740481C1C}">
                <a14:useLocalDpi xmlns:a14="http://schemas.microsoft.com/office/drawing/2010/main"/>
              </a:ext>
            </a:extLst>
          </a:blip>
          <a:stretch>
            <a:fillRect/>
          </a:stretch>
        </p:blipFill>
        <p:spPr>
          <a:xfrm>
            <a:off x="4669434" y="3992952"/>
            <a:ext cx="576561" cy="576558"/>
          </a:xfrm>
          <a:prstGeom prst="rect">
            <a:avLst/>
          </a:prstGeom>
        </p:spPr>
      </p:pic>
      <p:pic>
        <p:nvPicPr>
          <p:cNvPr id="2" name="Picture 1" descr="1421037698_slideshare-128.png">
            <a:hlinkClick r:id="rId18" action="ppaction://hlinkfile"/>
          </p:cNvPr>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4693259" y="5514925"/>
            <a:ext cx="552736" cy="552736"/>
          </a:xfrm>
          <a:prstGeom prst="rect">
            <a:avLst/>
          </a:prstGeom>
        </p:spPr>
      </p:pic>
    </p:spTree>
    <p:extLst>
      <p:ext uri="{BB962C8B-B14F-4D97-AF65-F5344CB8AC3E}">
        <p14:creationId xmlns:p14="http://schemas.microsoft.com/office/powerpoint/2010/main" val="29097491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4499172" y="1299014"/>
            <a:ext cx="2539800" cy="2175252"/>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smtClean="0">
              <a:solidFill>
                <a:srgbClr val="FFFFFF"/>
              </a:solidFill>
              <a:latin typeface="Source Sans Pro"/>
              <a:cs typeface="Source Sans Pro"/>
            </a:endParaRPr>
          </a:p>
          <a:p>
            <a:pPr algn="ctr"/>
            <a:r>
              <a:rPr lang="en-US" sz="2000" dirty="0" smtClean="0">
                <a:solidFill>
                  <a:srgbClr val="FFFFFF"/>
                </a:solidFill>
                <a:latin typeface="Source Sans Pro"/>
                <a:cs typeface="Source Sans Pro"/>
              </a:rPr>
              <a:t>Why </a:t>
            </a:r>
            <a:r>
              <a:rPr lang="en-US" sz="2000" dirty="0">
                <a:solidFill>
                  <a:srgbClr val="FFFFFF"/>
                </a:solidFill>
                <a:latin typeface="Source Sans Pro"/>
                <a:cs typeface="Source Sans Pro"/>
              </a:rPr>
              <a:t>was the </a:t>
            </a:r>
            <a:r>
              <a:rPr lang="en-US" sz="2000" dirty="0" smtClean="0">
                <a:solidFill>
                  <a:srgbClr val="FFFFFF"/>
                </a:solidFill>
                <a:latin typeface="Source Sans Pro"/>
                <a:cs typeface="Source Sans Pro"/>
              </a:rPr>
              <a:t>New </a:t>
            </a:r>
            <a:r>
              <a:rPr lang="en-US" sz="2000" dirty="0" err="1">
                <a:solidFill>
                  <a:srgbClr val="FFFFFF"/>
                </a:solidFill>
                <a:latin typeface="Source Sans Pro"/>
                <a:cs typeface="Source Sans Pro"/>
              </a:rPr>
              <a:t>gTLD</a:t>
            </a:r>
            <a:r>
              <a:rPr lang="en-US" sz="2000" dirty="0">
                <a:solidFill>
                  <a:srgbClr val="FFFFFF"/>
                </a:solidFill>
                <a:latin typeface="Source Sans Pro"/>
                <a:cs typeface="Source Sans Pro"/>
              </a:rPr>
              <a:t> Program created?</a:t>
            </a:r>
          </a:p>
        </p:txBody>
      </p:sp>
      <p:sp>
        <p:nvSpPr>
          <p:cNvPr id="16" name="Rectangle 15"/>
          <p:cNvSpPr/>
          <p:nvPr/>
        </p:nvSpPr>
        <p:spPr>
          <a:xfrm>
            <a:off x="1800559" y="3681668"/>
            <a:ext cx="2539800" cy="2175252"/>
          </a:xfrm>
          <a:prstGeom prst="rect">
            <a:avLst/>
          </a:prstGeom>
          <a:solidFill>
            <a:schemeClr val="accent4">
              <a:alpha val="63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2000" dirty="0">
                <a:solidFill>
                  <a:srgbClr val="FFFFFF"/>
                </a:solidFill>
                <a:cs typeface="Source Sans Pro"/>
              </a:rPr>
              <a:t>New </a:t>
            </a:r>
            <a:r>
              <a:rPr lang="en-US" sz="2000" dirty="0" err="1">
                <a:solidFill>
                  <a:srgbClr val="FFFFFF"/>
                </a:solidFill>
                <a:cs typeface="Source Sans Pro"/>
              </a:rPr>
              <a:t>gTLD</a:t>
            </a:r>
            <a:r>
              <a:rPr lang="en-US" sz="2000" dirty="0">
                <a:solidFill>
                  <a:srgbClr val="FFFFFF"/>
                </a:solidFill>
                <a:cs typeface="Source Sans Pro"/>
              </a:rPr>
              <a:t> Program Update/Statistics</a:t>
            </a:r>
          </a:p>
        </p:txBody>
      </p:sp>
      <p:sp>
        <p:nvSpPr>
          <p:cNvPr id="21" name="Rectangle 20"/>
          <p:cNvSpPr/>
          <p:nvPr/>
        </p:nvSpPr>
        <p:spPr>
          <a:xfrm>
            <a:off x="4499172" y="1299014"/>
            <a:ext cx="2539800" cy="87588"/>
          </a:xfrm>
          <a:prstGeom prst="rect">
            <a:avLst/>
          </a:prstGeom>
          <a:solidFill>
            <a:srgbClr val="145357">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1800559" y="3681668"/>
            <a:ext cx="2539800" cy="87588"/>
          </a:xfrm>
          <a:prstGeom prst="rect">
            <a:avLst/>
          </a:prstGeom>
          <a:solidFill>
            <a:srgbClr val="EA903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Rectangle 36"/>
          <p:cNvSpPr/>
          <p:nvPr/>
        </p:nvSpPr>
        <p:spPr>
          <a:xfrm>
            <a:off x="4499172" y="3681668"/>
            <a:ext cx="2539800" cy="2175252"/>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40" name="Rectangle 39"/>
          <p:cNvSpPr/>
          <p:nvPr/>
        </p:nvSpPr>
        <p:spPr>
          <a:xfrm>
            <a:off x="4499172" y="3681668"/>
            <a:ext cx="2539800" cy="87588"/>
          </a:xfrm>
          <a:prstGeom prst="rect">
            <a:avLst/>
          </a:prstGeom>
          <a:solidFill>
            <a:srgbClr val="AC441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6" name="Oval 45"/>
          <p:cNvSpPr/>
          <p:nvPr/>
        </p:nvSpPr>
        <p:spPr>
          <a:xfrm>
            <a:off x="5516789" y="1501265"/>
            <a:ext cx="498944" cy="498944"/>
          </a:xfrm>
          <a:prstGeom prst="ellipse">
            <a:avLst/>
          </a:prstGeom>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47" name="Oval 46"/>
          <p:cNvSpPr/>
          <p:nvPr/>
        </p:nvSpPr>
        <p:spPr>
          <a:xfrm>
            <a:off x="2826729" y="3883919"/>
            <a:ext cx="498944" cy="498944"/>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Oval 49"/>
          <p:cNvSpPr/>
          <p:nvPr/>
        </p:nvSpPr>
        <p:spPr>
          <a:xfrm>
            <a:off x="5522943" y="3895123"/>
            <a:ext cx="498944" cy="498944"/>
          </a:xfrm>
          <a:prstGeom prst="ellipse">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1800559" y="1299014"/>
            <a:ext cx="2539800" cy="2175252"/>
          </a:xfrm>
          <a:prstGeom prst="rect">
            <a:avLst/>
          </a:prstGeom>
          <a:solidFill>
            <a:schemeClr val="accent1">
              <a:alpha val="7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What is the New </a:t>
            </a:r>
            <a:r>
              <a:rPr lang="en-US" sz="2000" dirty="0" err="1"/>
              <a:t>gTLD</a:t>
            </a:r>
            <a:r>
              <a:rPr lang="en-US" sz="2000" dirty="0"/>
              <a:t> Program?</a:t>
            </a:r>
          </a:p>
        </p:txBody>
      </p:sp>
      <p:sp>
        <p:nvSpPr>
          <p:cNvPr id="20" name="Rectangle 19"/>
          <p:cNvSpPr/>
          <p:nvPr/>
        </p:nvSpPr>
        <p:spPr>
          <a:xfrm>
            <a:off x="1800559" y="1299014"/>
            <a:ext cx="2539800" cy="8758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Oval 2"/>
          <p:cNvSpPr/>
          <p:nvPr/>
        </p:nvSpPr>
        <p:spPr>
          <a:xfrm>
            <a:off x="2815975" y="1510650"/>
            <a:ext cx="498944" cy="498944"/>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TextBox 42"/>
          <p:cNvSpPr txBox="1"/>
          <p:nvPr/>
        </p:nvSpPr>
        <p:spPr>
          <a:xfrm>
            <a:off x="4734420" y="4449471"/>
            <a:ext cx="2080048" cy="400110"/>
          </a:xfrm>
          <a:prstGeom prst="rect">
            <a:avLst/>
          </a:prstGeom>
          <a:noFill/>
        </p:spPr>
        <p:txBody>
          <a:bodyPr wrap="square" rtlCol="0">
            <a:spAutoFit/>
          </a:bodyPr>
          <a:lstStyle/>
          <a:p>
            <a:pPr algn="ctr"/>
            <a:r>
              <a:rPr lang="en-US" sz="2000" dirty="0">
                <a:solidFill>
                  <a:srgbClr val="FFFFFF"/>
                </a:solidFill>
                <a:cs typeface="Source Sans Pro"/>
              </a:rPr>
              <a:t>New </a:t>
            </a:r>
            <a:r>
              <a:rPr lang="en-US" sz="2000" dirty="0" err="1">
                <a:solidFill>
                  <a:srgbClr val="FFFFFF"/>
                </a:solidFill>
                <a:cs typeface="Source Sans Pro"/>
              </a:rPr>
              <a:t>gTLD</a:t>
            </a:r>
            <a:r>
              <a:rPr lang="en-US" sz="2000" dirty="0">
                <a:solidFill>
                  <a:srgbClr val="FFFFFF"/>
                </a:solidFill>
                <a:cs typeface="Source Sans Pro"/>
              </a:rPr>
              <a:t> Stories</a:t>
            </a:r>
          </a:p>
        </p:txBody>
      </p:sp>
      <p:sp>
        <p:nvSpPr>
          <p:cNvPr id="24" name="TextBox 23"/>
          <p:cNvSpPr txBox="1"/>
          <p:nvPr/>
        </p:nvSpPr>
        <p:spPr>
          <a:xfrm>
            <a:off x="1800559" y="1503505"/>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1</a:t>
            </a:r>
            <a:endParaRPr lang="en-US" sz="2400" b="1" dirty="0">
              <a:solidFill>
                <a:srgbClr val="FFFFFF"/>
              </a:solidFill>
              <a:latin typeface="Source Sans Pro"/>
              <a:cs typeface="Source Sans Pro"/>
            </a:endParaRPr>
          </a:p>
        </p:txBody>
      </p:sp>
      <p:sp>
        <p:nvSpPr>
          <p:cNvPr id="25" name="TextBox 24"/>
          <p:cNvSpPr txBox="1"/>
          <p:nvPr/>
        </p:nvSpPr>
        <p:spPr>
          <a:xfrm>
            <a:off x="4499172" y="1492556"/>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2</a:t>
            </a:r>
            <a:endParaRPr lang="en-US" sz="2400" b="1" dirty="0">
              <a:solidFill>
                <a:srgbClr val="FFFFFF"/>
              </a:solidFill>
              <a:latin typeface="Source Sans Pro"/>
              <a:cs typeface="Source Sans Pro"/>
            </a:endParaRPr>
          </a:p>
        </p:txBody>
      </p:sp>
      <p:sp>
        <p:nvSpPr>
          <p:cNvPr id="27" name="TextBox 26"/>
          <p:cNvSpPr txBox="1"/>
          <p:nvPr/>
        </p:nvSpPr>
        <p:spPr>
          <a:xfrm>
            <a:off x="1800559" y="3875210"/>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3</a:t>
            </a:r>
            <a:endParaRPr lang="en-US" sz="2400" b="1" dirty="0">
              <a:solidFill>
                <a:srgbClr val="FFFFFF"/>
              </a:solidFill>
              <a:latin typeface="Source Sans Pro"/>
              <a:cs typeface="Source Sans Pro"/>
            </a:endParaRPr>
          </a:p>
        </p:txBody>
      </p:sp>
      <p:sp>
        <p:nvSpPr>
          <p:cNvPr id="30" name="TextBox 29"/>
          <p:cNvSpPr txBox="1"/>
          <p:nvPr/>
        </p:nvSpPr>
        <p:spPr>
          <a:xfrm>
            <a:off x="4499172" y="3895123"/>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4</a:t>
            </a:r>
            <a:endParaRPr lang="en-US" sz="2400" b="1" dirty="0">
              <a:solidFill>
                <a:srgbClr val="FFFFFF"/>
              </a:solidFill>
              <a:latin typeface="Source Sans Pro"/>
              <a:cs typeface="Source Sans Pro"/>
            </a:endParaRPr>
          </a:p>
        </p:txBody>
      </p:sp>
      <p:sp>
        <p:nvSpPr>
          <p:cNvPr id="2" name="Title 1"/>
          <p:cNvSpPr>
            <a:spLocks noGrp="1"/>
          </p:cNvSpPr>
          <p:nvPr>
            <p:ph type="title"/>
          </p:nvPr>
        </p:nvSpPr>
        <p:spPr>
          <a:prstGeom prst="rect">
            <a:avLst/>
          </a:prstGeom>
        </p:spPr>
        <p:txBody>
          <a:bodyPr/>
          <a:lstStyle/>
          <a:p>
            <a:r>
              <a:rPr lang="en-US" dirty="0" smtClean="0">
                <a:latin typeface="+mj-lt"/>
              </a:rPr>
              <a:t>Agenda</a:t>
            </a:r>
            <a:endParaRPr lang="en-US" dirty="0">
              <a:latin typeface="+mj-lt"/>
            </a:endParaRPr>
          </a:p>
        </p:txBody>
      </p:sp>
    </p:spTree>
    <p:extLst>
      <p:ext uri="{BB962C8B-B14F-4D97-AF65-F5344CB8AC3E}">
        <p14:creationId xmlns:p14="http://schemas.microsoft.com/office/powerpoint/2010/main" val="26531901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a:prstGeom prst="rect">
            <a:avLst/>
          </a:prstGeom>
        </p:spPr>
        <p:txBody>
          <a:bodyPr/>
          <a:lstStyle/>
          <a:p>
            <a:r>
              <a:rPr lang="en-US" dirty="0">
                <a:latin typeface="+mj-lt"/>
              </a:rPr>
              <a:t>Video </a:t>
            </a:r>
            <a:r>
              <a:rPr lang="en-US" dirty="0" err="1" smtClean="0">
                <a:latin typeface="+mj-lt"/>
              </a:rPr>
              <a:t>animado</a:t>
            </a:r>
            <a:r>
              <a:rPr lang="en-US" dirty="0" smtClean="0">
                <a:latin typeface="+mj-lt"/>
              </a:rPr>
              <a:t>: ¡El </a:t>
            </a:r>
            <a:r>
              <a:rPr lang="en-US" dirty="0" err="1" smtClean="0">
                <a:latin typeface="+mj-lt"/>
              </a:rPr>
              <a:t>punto</a:t>
            </a:r>
            <a:r>
              <a:rPr lang="en-US" dirty="0" smtClean="0">
                <a:latin typeface="+mj-lt"/>
              </a:rPr>
              <a:t> </a:t>
            </a:r>
            <a:r>
              <a:rPr lang="en-US" dirty="0" err="1" smtClean="0">
                <a:latin typeface="+mj-lt"/>
              </a:rPr>
              <a:t>tiene</a:t>
            </a:r>
            <a:r>
              <a:rPr lang="en-US" dirty="0" smtClean="0">
                <a:latin typeface="+mj-lt"/>
              </a:rPr>
              <a:t> </a:t>
            </a:r>
            <a:r>
              <a:rPr lang="en-US" dirty="0" err="1" smtClean="0">
                <a:latin typeface="+mj-lt"/>
              </a:rPr>
              <a:t>nuevos</a:t>
            </a:r>
            <a:r>
              <a:rPr lang="en-US" dirty="0" smtClean="0">
                <a:latin typeface="+mj-lt"/>
              </a:rPr>
              <a:t> amigos!</a:t>
            </a:r>
            <a:endParaRPr lang="en-US" dirty="0">
              <a:latin typeface="+mj-lt"/>
            </a:endParaRPr>
          </a:p>
        </p:txBody>
      </p:sp>
      <p:pic>
        <p:nvPicPr>
          <p:cNvPr id="2051" name="Picture 3">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24263" y="2703513"/>
            <a:ext cx="1895475" cy="1457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 name="Nuevos gTLDs- ¡El punto tiene nuevos amigos!.mp4">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40867" y="703177"/>
            <a:ext cx="9103133" cy="5616743"/>
          </a:xfrm>
          <a:prstGeom prst="rect">
            <a:avLst/>
          </a:prstGeom>
        </p:spPr>
      </p:pic>
    </p:spTree>
    <p:extLst>
      <p:ext uri="{BB962C8B-B14F-4D97-AF65-F5344CB8AC3E}">
        <p14:creationId xmlns:p14="http://schemas.microsoft.com/office/powerpoint/2010/main" val="244056163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j-lt"/>
              </a:rPr>
              <a:t>What </a:t>
            </a:r>
            <a:r>
              <a:rPr lang="en-US" dirty="0" smtClean="0">
                <a:latin typeface="+mj-lt"/>
              </a:rPr>
              <a:t>is the </a:t>
            </a:r>
            <a:r>
              <a:rPr lang="en-US" dirty="0">
                <a:latin typeface="+mj-lt"/>
              </a:rPr>
              <a:t>New </a:t>
            </a:r>
            <a:r>
              <a:rPr lang="en-US" dirty="0" err="1" smtClean="0">
                <a:latin typeface="+mj-lt"/>
              </a:rPr>
              <a:t>gTLD</a:t>
            </a:r>
            <a:r>
              <a:rPr lang="en-US" dirty="0" smtClean="0">
                <a:latin typeface="+mj-lt"/>
              </a:rPr>
              <a:t> Program?</a:t>
            </a:r>
            <a:endParaRPr lang="en-US" dirty="0">
              <a:latin typeface="+mj-lt"/>
            </a:endParaRPr>
          </a:p>
        </p:txBody>
      </p:sp>
      <p:pic>
        <p:nvPicPr>
          <p:cNvPr id="4" name="Picture 3"/>
          <p:cNvPicPr>
            <a:picLocks noChangeAspect="1"/>
          </p:cNvPicPr>
          <p:nvPr/>
        </p:nvPicPr>
        <p:blipFill>
          <a:blip r:embed="rId3">
            <a:duotone>
              <a:schemeClr val="accent2">
                <a:shade val="45000"/>
                <a:satMod val="135000"/>
              </a:schemeClr>
              <a:prstClr val="white"/>
            </a:duotone>
          </a:blip>
          <a:stretch>
            <a:fillRect/>
          </a:stretch>
        </p:blipFill>
        <p:spPr>
          <a:xfrm>
            <a:off x="422065" y="1072908"/>
            <a:ext cx="8130540" cy="5150308"/>
          </a:xfrm>
          <a:prstGeom prst="rect">
            <a:avLst/>
          </a:prstGeom>
        </p:spPr>
      </p:pic>
      <p:sp>
        <p:nvSpPr>
          <p:cNvPr id="5" name="Content Placeholder 2"/>
          <p:cNvSpPr txBox="1">
            <a:spLocks/>
          </p:cNvSpPr>
          <p:nvPr/>
        </p:nvSpPr>
        <p:spPr bwMode="auto">
          <a:xfrm>
            <a:off x="4621373" y="4527362"/>
            <a:ext cx="3768428" cy="1700974"/>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457200" tIns="0" rIns="182880" bIns="91440" rtlCol="0" anchor="ctr">
            <a:noAutofit/>
          </a:bodyPr>
          <a:lstStyle>
            <a:lvl1pPr marL="285750" indent="-285750" algn="l" defTabSz="816422" rtl="0" eaLnBrk="1" latinLnBrk="0" hangingPunct="1">
              <a:lnSpc>
                <a:spcPct val="100000"/>
              </a:lnSpc>
              <a:spcBef>
                <a:spcPts val="0"/>
              </a:spcBef>
              <a:spcAft>
                <a:spcPts val="1200"/>
              </a:spcAft>
              <a:buClr>
                <a:schemeClr val="tx1"/>
              </a:buClr>
              <a:buFont typeface="Arial"/>
              <a:buChar char="•"/>
              <a:defRPr sz="2800" kern="1200">
                <a:solidFill>
                  <a:schemeClr val="tx1"/>
                </a:solidFill>
                <a:latin typeface="Century Gothic"/>
                <a:ea typeface="+mn-ea"/>
                <a:cs typeface="+mn-cs"/>
              </a:defRPr>
            </a:lvl1pPr>
            <a:lvl2pPr marL="623888" indent="-277813" algn="l" defTabSz="816422" rtl="0" eaLnBrk="1" latinLnBrk="0" hangingPunct="1">
              <a:lnSpc>
                <a:spcPct val="100000"/>
              </a:lnSpc>
              <a:spcBef>
                <a:spcPts val="0"/>
              </a:spcBef>
              <a:spcAft>
                <a:spcPts val="1200"/>
              </a:spcAft>
              <a:buFont typeface="Arial"/>
              <a:buChar char="•"/>
              <a:defRPr sz="2000" kern="1200">
                <a:solidFill>
                  <a:schemeClr val="tx1"/>
                </a:solidFill>
                <a:latin typeface="Century Gothic"/>
                <a:ea typeface="+mn-ea"/>
                <a:cs typeface="+mn-cs"/>
              </a:defRPr>
            </a:lvl2pPr>
            <a:lvl3pPr marL="920750" indent="-285750" algn="l" defTabSz="816422" rtl="0" eaLnBrk="1" latinLnBrk="0" hangingPunct="1">
              <a:lnSpc>
                <a:spcPct val="100000"/>
              </a:lnSpc>
              <a:spcBef>
                <a:spcPts val="0"/>
              </a:spcBef>
              <a:spcAft>
                <a:spcPts val="1200"/>
              </a:spcAft>
              <a:buFont typeface="Arial"/>
              <a:buChar char="•"/>
              <a:defRPr sz="2000" kern="1200">
                <a:solidFill>
                  <a:schemeClr val="tx1"/>
                </a:solidFill>
                <a:latin typeface="Century Gothic"/>
                <a:ea typeface="+mn-ea"/>
                <a:cs typeface="+mn-cs"/>
              </a:defRPr>
            </a:lvl3pPr>
            <a:lvl4pPr marL="1085850" indent="-231775" algn="l" defTabSz="816422" rtl="0" eaLnBrk="1" latinLnBrk="0" hangingPunct="1">
              <a:lnSpc>
                <a:spcPct val="100000"/>
              </a:lnSpc>
              <a:spcBef>
                <a:spcPts val="0"/>
              </a:spcBef>
              <a:spcAft>
                <a:spcPts val="1200"/>
              </a:spcAft>
              <a:buFont typeface="Arial"/>
              <a:buChar char="•"/>
              <a:defRPr sz="1800" kern="1200">
                <a:solidFill>
                  <a:schemeClr val="tx1"/>
                </a:solidFill>
                <a:latin typeface="Century Gothic"/>
                <a:ea typeface="+mn-ea"/>
                <a:cs typeface="+mn-cs"/>
              </a:defRPr>
            </a:lvl4pPr>
            <a:lvl5pPr marL="1258888" indent="-173038" algn="l" defTabSz="816422" rtl="0" eaLnBrk="1" latinLnBrk="0" hangingPunct="1">
              <a:lnSpc>
                <a:spcPct val="100000"/>
              </a:lnSpc>
              <a:spcBef>
                <a:spcPts val="0"/>
              </a:spcBef>
              <a:spcAft>
                <a:spcPts val="1200"/>
              </a:spcAft>
              <a:buFont typeface="Arial"/>
              <a:buChar char="•"/>
              <a:defRPr sz="1400" kern="1200">
                <a:solidFill>
                  <a:schemeClr val="tx1"/>
                </a:solidFill>
                <a:latin typeface="Century Gothic"/>
                <a:ea typeface="+mn-ea"/>
                <a:cs typeface="+mn-cs"/>
              </a:defRPr>
            </a:lvl5pPr>
            <a:lvl6pPr marL="4490321" indent="-408211" algn="l" defTabSz="816422" rtl="0" eaLnBrk="1" latinLnBrk="0" hangingPunct="1">
              <a:spcBef>
                <a:spcPct val="20000"/>
              </a:spcBef>
              <a:buFont typeface="Arial"/>
              <a:buChar char="•"/>
              <a:defRPr sz="3600" kern="1200">
                <a:solidFill>
                  <a:schemeClr val="tx1"/>
                </a:solidFill>
                <a:latin typeface="+mn-lt"/>
                <a:ea typeface="+mn-ea"/>
                <a:cs typeface="+mn-cs"/>
              </a:defRPr>
            </a:lvl6pPr>
            <a:lvl7pPr marL="5306743" indent="-408211" algn="l" defTabSz="816422" rtl="0" eaLnBrk="1" latinLnBrk="0" hangingPunct="1">
              <a:spcBef>
                <a:spcPct val="20000"/>
              </a:spcBef>
              <a:buFont typeface="Arial"/>
              <a:buChar char="•"/>
              <a:defRPr sz="3600" kern="1200">
                <a:solidFill>
                  <a:schemeClr val="tx1"/>
                </a:solidFill>
                <a:latin typeface="+mn-lt"/>
                <a:ea typeface="+mn-ea"/>
                <a:cs typeface="+mn-cs"/>
              </a:defRPr>
            </a:lvl7pPr>
            <a:lvl8pPr marL="6123165" indent="-408211" algn="l" defTabSz="816422" rtl="0" eaLnBrk="1" latinLnBrk="0" hangingPunct="1">
              <a:spcBef>
                <a:spcPct val="20000"/>
              </a:spcBef>
              <a:buFont typeface="Arial"/>
              <a:buChar char="•"/>
              <a:defRPr sz="3600" kern="1200">
                <a:solidFill>
                  <a:schemeClr val="tx1"/>
                </a:solidFill>
                <a:latin typeface="+mn-lt"/>
                <a:ea typeface="+mn-ea"/>
                <a:cs typeface="+mn-cs"/>
              </a:defRPr>
            </a:lvl8pPr>
            <a:lvl9pPr marL="6939587" indent="-408211" algn="l" defTabSz="816422" rtl="0" eaLnBrk="1" latinLnBrk="0" hangingPunct="1">
              <a:spcBef>
                <a:spcPct val="20000"/>
              </a:spcBef>
              <a:buFont typeface="Arial"/>
              <a:buChar char="•"/>
              <a:defRPr sz="3600" kern="1200">
                <a:solidFill>
                  <a:schemeClr val="tx1"/>
                </a:solidFill>
                <a:latin typeface="+mn-lt"/>
                <a:ea typeface="+mn-ea"/>
                <a:cs typeface="+mn-cs"/>
              </a:defRPr>
            </a:lvl9pPr>
          </a:lstStyle>
          <a:p>
            <a:pPr marL="0" lvl="1" indent="0">
              <a:buClr>
                <a:srgbClr val="43ACDA"/>
              </a:buClr>
              <a:buNone/>
            </a:pPr>
            <a:r>
              <a:rPr lang="en-US" sz="2800" b="1" dirty="0" smtClean="0">
                <a:solidFill>
                  <a:srgbClr val="037BC0"/>
                </a:solidFill>
                <a:latin typeface="+mn-lt"/>
                <a:ea typeface="ＭＳ Ｐゴシック" pitchFamily="34" charset="-128"/>
                <a:cs typeface="Source Sans Pro"/>
              </a:rPr>
              <a:t>Security &amp; Stability</a:t>
            </a:r>
            <a:endParaRPr lang="en-US" sz="2800" b="1" dirty="0">
              <a:solidFill>
                <a:srgbClr val="037BC0"/>
              </a:solidFill>
              <a:latin typeface="+mn-lt"/>
              <a:ea typeface="ＭＳ Ｐゴシック" pitchFamily="34" charset="-128"/>
              <a:cs typeface="Source Sans Pro"/>
            </a:endParaRPr>
          </a:p>
        </p:txBody>
      </p:sp>
      <p:sp>
        <p:nvSpPr>
          <p:cNvPr id="6" name="Content Placeholder 2"/>
          <p:cNvSpPr txBox="1">
            <a:spLocks/>
          </p:cNvSpPr>
          <p:nvPr/>
        </p:nvSpPr>
        <p:spPr bwMode="auto">
          <a:xfrm>
            <a:off x="483170" y="4527362"/>
            <a:ext cx="4054962" cy="1717378"/>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274320" tIns="0" rIns="274320" bIns="137160" anchor="ctr"/>
          <a:lstStyle>
            <a:lvl1pPr marL="285750" indent="-285750" algn="l" defTabSz="816422" rtl="0" eaLnBrk="1" latinLnBrk="0" hangingPunct="1">
              <a:lnSpc>
                <a:spcPct val="100000"/>
              </a:lnSpc>
              <a:spcBef>
                <a:spcPts val="0"/>
              </a:spcBef>
              <a:spcAft>
                <a:spcPts val="1200"/>
              </a:spcAft>
              <a:buClr>
                <a:schemeClr val="tx1"/>
              </a:buClr>
              <a:buFont typeface="Arial"/>
              <a:buChar char="•"/>
              <a:defRPr sz="2800" kern="1200">
                <a:solidFill>
                  <a:schemeClr val="tx1"/>
                </a:solidFill>
                <a:latin typeface="Century Gothic"/>
                <a:ea typeface="+mn-ea"/>
                <a:cs typeface="+mn-cs"/>
              </a:defRPr>
            </a:lvl1pPr>
            <a:lvl2pPr marL="623888" indent="-277813" algn="l" defTabSz="816422" rtl="0" eaLnBrk="1" latinLnBrk="0" hangingPunct="1">
              <a:lnSpc>
                <a:spcPct val="100000"/>
              </a:lnSpc>
              <a:spcBef>
                <a:spcPts val="0"/>
              </a:spcBef>
              <a:spcAft>
                <a:spcPts val="1200"/>
              </a:spcAft>
              <a:buFont typeface="Arial"/>
              <a:buChar char="•"/>
              <a:defRPr sz="2000" kern="1200">
                <a:solidFill>
                  <a:schemeClr val="tx1"/>
                </a:solidFill>
                <a:latin typeface="Century Gothic"/>
                <a:ea typeface="+mn-ea"/>
                <a:cs typeface="+mn-cs"/>
              </a:defRPr>
            </a:lvl2pPr>
            <a:lvl3pPr marL="920750" indent="-285750" algn="l" defTabSz="816422" rtl="0" eaLnBrk="1" latinLnBrk="0" hangingPunct="1">
              <a:lnSpc>
                <a:spcPct val="100000"/>
              </a:lnSpc>
              <a:spcBef>
                <a:spcPts val="0"/>
              </a:spcBef>
              <a:spcAft>
                <a:spcPts val="1200"/>
              </a:spcAft>
              <a:buFont typeface="Arial"/>
              <a:buChar char="•"/>
              <a:defRPr sz="2000" kern="1200">
                <a:solidFill>
                  <a:schemeClr val="tx1"/>
                </a:solidFill>
                <a:latin typeface="Century Gothic"/>
                <a:ea typeface="+mn-ea"/>
                <a:cs typeface="+mn-cs"/>
              </a:defRPr>
            </a:lvl3pPr>
            <a:lvl4pPr marL="1085850" indent="-231775" algn="l" defTabSz="816422" rtl="0" eaLnBrk="1" latinLnBrk="0" hangingPunct="1">
              <a:lnSpc>
                <a:spcPct val="100000"/>
              </a:lnSpc>
              <a:spcBef>
                <a:spcPts val="0"/>
              </a:spcBef>
              <a:spcAft>
                <a:spcPts val="1200"/>
              </a:spcAft>
              <a:buFont typeface="Arial"/>
              <a:buChar char="•"/>
              <a:defRPr sz="1800" kern="1200">
                <a:solidFill>
                  <a:schemeClr val="tx1"/>
                </a:solidFill>
                <a:latin typeface="Century Gothic"/>
                <a:ea typeface="+mn-ea"/>
                <a:cs typeface="+mn-cs"/>
              </a:defRPr>
            </a:lvl4pPr>
            <a:lvl5pPr marL="1258888" indent="-173038" algn="l" defTabSz="816422" rtl="0" eaLnBrk="1" latinLnBrk="0" hangingPunct="1">
              <a:lnSpc>
                <a:spcPct val="100000"/>
              </a:lnSpc>
              <a:spcBef>
                <a:spcPts val="0"/>
              </a:spcBef>
              <a:spcAft>
                <a:spcPts val="1200"/>
              </a:spcAft>
              <a:buFont typeface="Arial"/>
              <a:buChar char="•"/>
              <a:defRPr sz="1400" kern="1200">
                <a:solidFill>
                  <a:schemeClr val="tx1"/>
                </a:solidFill>
                <a:latin typeface="Century Gothic"/>
                <a:ea typeface="+mn-ea"/>
                <a:cs typeface="+mn-cs"/>
              </a:defRPr>
            </a:lvl5pPr>
            <a:lvl6pPr marL="4490321" indent="-408211" algn="l" defTabSz="816422" rtl="0" eaLnBrk="1" latinLnBrk="0" hangingPunct="1">
              <a:spcBef>
                <a:spcPct val="20000"/>
              </a:spcBef>
              <a:buFont typeface="Arial"/>
              <a:buChar char="•"/>
              <a:defRPr sz="3600" kern="1200">
                <a:solidFill>
                  <a:schemeClr val="tx1"/>
                </a:solidFill>
                <a:latin typeface="+mn-lt"/>
                <a:ea typeface="+mn-ea"/>
                <a:cs typeface="+mn-cs"/>
              </a:defRPr>
            </a:lvl6pPr>
            <a:lvl7pPr marL="5306743" indent="-408211" algn="l" defTabSz="816422" rtl="0" eaLnBrk="1" latinLnBrk="0" hangingPunct="1">
              <a:spcBef>
                <a:spcPct val="20000"/>
              </a:spcBef>
              <a:buFont typeface="Arial"/>
              <a:buChar char="•"/>
              <a:defRPr sz="3600" kern="1200">
                <a:solidFill>
                  <a:schemeClr val="tx1"/>
                </a:solidFill>
                <a:latin typeface="+mn-lt"/>
                <a:ea typeface="+mn-ea"/>
                <a:cs typeface="+mn-cs"/>
              </a:defRPr>
            </a:lvl7pPr>
            <a:lvl8pPr marL="6123165" indent="-408211" algn="l" defTabSz="816422" rtl="0" eaLnBrk="1" latinLnBrk="0" hangingPunct="1">
              <a:spcBef>
                <a:spcPct val="20000"/>
              </a:spcBef>
              <a:buFont typeface="Arial"/>
              <a:buChar char="•"/>
              <a:defRPr sz="3600" kern="1200">
                <a:solidFill>
                  <a:schemeClr val="tx1"/>
                </a:solidFill>
                <a:latin typeface="+mn-lt"/>
                <a:ea typeface="+mn-ea"/>
                <a:cs typeface="+mn-cs"/>
              </a:defRPr>
            </a:lvl8pPr>
            <a:lvl9pPr marL="6939587" indent="-408211" algn="l" defTabSz="816422" rtl="0" eaLnBrk="1" latinLnBrk="0" hangingPunct="1">
              <a:spcBef>
                <a:spcPct val="20000"/>
              </a:spcBef>
              <a:buFont typeface="Arial"/>
              <a:buChar char="•"/>
              <a:defRPr sz="3600" kern="1200">
                <a:solidFill>
                  <a:schemeClr val="tx1"/>
                </a:solidFill>
                <a:latin typeface="+mn-lt"/>
                <a:ea typeface="+mn-ea"/>
                <a:cs typeface="+mn-cs"/>
              </a:defRPr>
            </a:lvl9pPr>
          </a:lstStyle>
          <a:p>
            <a:pPr marL="0" lvl="1" indent="0">
              <a:buClr>
                <a:srgbClr val="43ACDA"/>
              </a:buClr>
              <a:buNone/>
            </a:pPr>
            <a:r>
              <a:rPr lang="en-US" sz="2800" dirty="0">
                <a:solidFill>
                  <a:schemeClr val="tx2"/>
                </a:solidFill>
                <a:latin typeface="+mn-lt"/>
                <a:ea typeface="ＭＳ Ｐゴシック" pitchFamily="34" charset="-128"/>
                <a:cs typeface="Source Sans Pro"/>
              </a:rPr>
              <a:t>Managed by ICANN =</a:t>
            </a:r>
            <a:r>
              <a:rPr lang="en-US" sz="2800" dirty="0" smtClean="0">
                <a:solidFill>
                  <a:schemeClr val="tx2"/>
                </a:solidFill>
                <a:latin typeface="+mn-lt"/>
                <a:ea typeface="ＭＳ Ｐゴシック" pitchFamily="34" charset="-128"/>
                <a:cs typeface="Source Sans Pro"/>
              </a:rPr>
              <a:t> </a:t>
            </a:r>
            <a:r>
              <a:rPr lang="en-US" sz="2800" b="1" dirty="0" smtClean="0">
                <a:solidFill>
                  <a:schemeClr val="tx2"/>
                </a:solidFill>
                <a:latin typeface="+mn-lt"/>
                <a:ea typeface="ＭＳ Ｐゴシック" pitchFamily="34" charset="-128"/>
                <a:cs typeface="Source Sans Pro"/>
              </a:rPr>
              <a:t>multi-stakeholder input</a:t>
            </a:r>
            <a:endParaRPr lang="en-US" sz="2800" dirty="0">
              <a:solidFill>
                <a:schemeClr val="tx2"/>
              </a:solidFill>
              <a:latin typeface="+mn-lt"/>
              <a:ea typeface="ＭＳ Ｐゴシック" pitchFamily="34" charset="-128"/>
              <a:cs typeface="Source Sans Pro"/>
            </a:endParaRPr>
          </a:p>
        </p:txBody>
      </p:sp>
      <p:sp>
        <p:nvSpPr>
          <p:cNvPr id="7" name="Content Placeholder 2"/>
          <p:cNvSpPr txBox="1">
            <a:spLocks/>
          </p:cNvSpPr>
          <p:nvPr/>
        </p:nvSpPr>
        <p:spPr bwMode="auto">
          <a:xfrm>
            <a:off x="483170" y="2858972"/>
            <a:ext cx="4054962" cy="1668390"/>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274320" tIns="0" rIns="274320" bIns="137160" anchor="ctr"/>
          <a:lstStyle>
            <a:lvl1pPr marL="285750" indent="-285750" algn="l" defTabSz="816422" rtl="0" eaLnBrk="1" latinLnBrk="0" hangingPunct="1">
              <a:lnSpc>
                <a:spcPct val="100000"/>
              </a:lnSpc>
              <a:spcBef>
                <a:spcPts val="0"/>
              </a:spcBef>
              <a:spcAft>
                <a:spcPts val="1200"/>
              </a:spcAft>
              <a:buClr>
                <a:schemeClr val="tx1"/>
              </a:buClr>
              <a:buFont typeface="Arial"/>
              <a:buChar char="•"/>
              <a:defRPr sz="2800" kern="1200">
                <a:solidFill>
                  <a:schemeClr val="tx1"/>
                </a:solidFill>
                <a:latin typeface="Century Gothic"/>
                <a:ea typeface="+mn-ea"/>
                <a:cs typeface="+mn-cs"/>
              </a:defRPr>
            </a:lvl1pPr>
            <a:lvl2pPr marL="623888" indent="-277813" algn="l" defTabSz="816422" rtl="0" eaLnBrk="1" latinLnBrk="0" hangingPunct="1">
              <a:lnSpc>
                <a:spcPct val="100000"/>
              </a:lnSpc>
              <a:spcBef>
                <a:spcPts val="0"/>
              </a:spcBef>
              <a:spcAft>
                <a:spcPts val="1200"/>
              </a:spcAft>
              <a:buFont typeface="Arial"/>
              <a:buChar char="•"/>
              <a:defRPr sz="2000" kern="1200">
                <a:solidFill>
                  <a:schemeClr val="tx1"/>
                </a:solidFill>
                <a:latin typeface="Century Gothic"/>
                <a:ea typeface="+mn-ea"/>
                <a:cs typeface="+mn-cs"/>
              </a:defRPr>
            </a:lvl2pPr>
            <a:lvl3pPr marL="920750" indent="-285750" algn="l" defTabSz="816422" rtl="0" eaLnBrk="1" latinLnBrk="0" hangingPunct="1">
              <a:lnSpc>
                <a:spcPct val="100000"/>
              </a:lnSpc>
              <a:spcBef>
                <a:spcPts val="0"/>
              </a:spcBef>
              <a:spcAft>
                <a:spcPts val="1200"/>
              </a:spcAft>
              <a:buFont typeface="Arial"/>
              <a:buChar char="•"/>
              <a:defRPr sz="2000" kern="1200">
                <a:solidFill>
                  <a:schemeClr val="tx1"/>
                </a:solidFill>
                <a:latin typeface="Century Gothic"/>
                <a:ea typeface="+mn-ea"/>
                <a:cs typeface="+mn-cs"/>
              </a:defRPr>
            </a:lvl3pPr>
            <a:lvl4pPr marL="1085850" indent="-231775" algn="l" defTabSz="816422" rtl="0" eaLnBrk="1" latinLnBrk="0" hangingPunct="1">
              <a:lnSpc>
                <a:spcPct val="100000"/>
              </a:lnSpc>
              <a:spcBef>
                <a:spcPts val="0"/>
              </a:spcBef>
              <a:spcAft>
                <a:spcPts val="1200"/>
              </a:spcAft>
              <a:buFont typeface="Arial"/>
              <a:buChar char="•"/>
              <a:defRPr sz="1800" kern="1200">
                <a:solidFill>
                  <a:schemeClr val="tx1"/>
                </a:solidFill>
                <a:latin typeface="Century Gothic"/>
                <a:ea typeface="+mn-ea"/>
                <a:cs typeface="+mn-cs"/>
              </a:defRPr>
            </a:lvl4pPr>
            <a:lvl5pPr marL="1258888" indent="-173038" algn="l" defTabSz="816422" rtl="0" eaLnBrk="1" latinLnBrk="0" hangingPunct="1">
              <a:lnSpc>
                <a:spcPct val="100000"/>
              </a:lnSpc>
              <a:spcBef>
                <a:spcPts val="0"/>
              </a:spcBef>
              <a:spcAft>
                <a:spcPts val="1200"/>
              </a:spcAft>
              <a:buFont typeface="Arial"/>
              <a:buChar char="•"/>
              <a:defRPr sz="1400" kern="1200">
                <a:solidFill>
                  <a:schemeClr val="tx1"/>
                </a:solidFill>
                <a:latin typeface="Century Gothic"/>
                <a:ea typeface="+mn-ea"/>
                <a:cs typeface="+mn-cs"/>
              </a:defRPr>
            </a:lvl5pPr>
            <a:lvl6pPr marL="4490321" indent="-408211" algn="l" defTabSz="816422" rtl="0" eaLnBrk="1" latinLnBrk="0" hangingPunct="1">
              <a:spcBef>
                <a:spcPct val="20000"/>
              </a:spcBef>
              <a:buFont typeface="Arial"/>
              <a:buChar char="•"/>
              <a:defRPr sz="3600" kern="1200">
                <a:solidFill>
                  <a:schemeClr val="tx1"/>
                </a:solidFill>
                <a:latin typeface="+mn-lt"/>
                <a:ea typeface="+mn-ea"/>
                <a:cs typeface="+mn-cs"/>
              </a:defRPr>
            </a:lvl6pPr>
            <a:lvl7pPr marL="5306743" indent="-408211" algn="l" defTabSz="816422" rtl="0" eaLnBrk="1" latinLnBrk="0" hangingPunct="1">
              <a:spcBef>
                <a:spcPct val="20000"/>
              </a:spcBef>
              <a:buFont typeface="Arial"/>
              <a:buChar char="•"/>
              <a:defRPr sz="3600" kern="1200">
                <a:solidFill>
                  <a:schemeClr val="tx1"/>
                </a:solidFill>
                <a:latin typeface="+mn-lt"/>
                <a:ea typeface="+mn-ea"/>
                <a:cs typeface="+mn-cs"/>
              </a:defRPr>
            </a:lvl7pPr>
            <a:lvl8pPr marL="6123165" indent="-408211" algn="l" defTabSz="816422" rtl="0" eaLnBrk="1" latinLnBrk="0" hangingPunct="1">
              <a:spcBef>
                <a:spcPct val="20000"/>
              </a:spcBef>
              <a:buFont typeface="Arial"/>
              <a:buChar char="•"/>
              <a:defRPr sz="3600" kern="1200">
                <a:solidFill>
                  <a:schemeClr val="tx1"/>
                </a:solidFill>
                <a:latin typeface="+mn-lt"/>
                <a:ea typeface="+mn-ea"/>
                <a:cs typeface="+mn-cs"/>
              </a:defRPr>
            </a:lvl8pPr>
            <a:lvl9pPr marL="6939587" indent="-408211" algn="l" defTabSz="816422" rtl="0" eaLnBrk="1" latinLnBrk="0" hangingPunct="1">
              <a:spcBef>
                <a:spcPct val="20000"/>
              </a:spcBef>
              <a:buFont typeface="Arial"/>
              <a:buChar char="•"/>
              <a:defRPr sz="3600" kern="1200">
                <a:solidFill>
                  <a:schemeClr val="tx1"/>
                </a:solidFill>
                <a:latin typeface="+mn-lt"/>
                <a:ea typeface="+mn-ea"/>
                <a:cs typeface="+mn-cs"/>
              </a:defRPr>
            </a:lvl9pPr>
          </a:lstStyle>
          <a:p>
            <a:pPr marL="0" lvl="1" indent="0">
              <a:buClr>
                <a:srgbClr val="43ACDA"/>
              </a:buClr>
              <a:buNone/>
            </a:pPr>
            <a:r>
              <a:rPr lang="en-US" sz="2800" dirty="0" smtClean="0">
                <a:solidFill>
                  <a:schemeClr val="tx2"/>
                </a:solidFill>
                <a:latin typeface="+mn-lt"/>
                <a:ea typeface="ＭＳ Ｐゴシック" pitchFamily="34" charset="-128"/>
                <a:cs typeface="Source Sans Pro"/>
              </a:rPr>
              <a:t>Introduction of </a:t>
            </a:r>
            <a:r>
              <a:rPr lang="en-US" sz="2800" b="1" dirty="0" smtClean="0">
                <a:solidFill>
                  <a:schemeClr val="tx2"/>
                </a:solidFill>
                <a:latin typeface="+mn-lt"/>
                <a:ea typeface="ＭＳ Ｐゴシック" pitchFamily="34" charset="-128"/>
                <a:cs typeface="Source Sans Pro"/>
              </a:rPr>
              <a:t>Internationalized Domain Names</a:t>
            </a:r>
            <a:endParaRPr lang="en-US" sz="2800" dirty="0">
              <a:solidFill>
                <a:schemeClr val="tx2"/>
              </a:solidFill>
              <a:latin typeface="+mn-lt"/>
              <a:ea typeface="ＭＳ Ｐゴシック" pitchFamily="34" charset="-128"/>
              <a:cs typeface="Source Sans Pro"/>
            </a:endParaRPr>
          </a:p>
        </p:txBody>
      </p:sp>
      <p:sp>
        <p:nvSpPr>
          <p:cNvPr id="8" name="Content Placeholder 2"/>
          <p:cNvSpPr txBox="1">
            <a:spLocks/>
          </p:cNvSpPr>
          <p:nvPr/>
        </p:nvSpPr>
        <p:spPr bwMode="auto">
          <a:xfrm>
            <a:off x="4621373" y="1136778"/>
            <a:ext cx="3768428" cy="1680406"/>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457200" tIns="0" rIns="182880" bIns="91440" rtlCol="0" anchor="ctr">
            <a:noAutofit/>
          </a:bodyPr>
          <a:lstStyle>
            <a:lvl1pPr marL="285750" indent="-285750" algn="l" defTabSz="816422" rtl="0" eaLnBrk="1" latinLnBrk="0" hangingPunct="1">
              <a:lnSpc>
                <a:spcPct val="100000"/>
              </a:lnSpc>
              <a:spcBef>
                <a:spcPts val="0"/>
              </a:spcBef>
              <a:spcAft>
                <a:spcPts val="1200"/>
              </a:spcAft>
              <a:buClr>
                <a:schemeClr val="tx1"/>
              </a:buClr>
              <a:buFont typeface="Arial"/>
              <a:buChar char="•"/>
              <a:defRPr sz="2800" kern="1200">
                <a:solidFill>
                  <a:schemeClr val="tx1"/>
                </a:solidFill>
                <a:latin typeface="Century Gothic"/>
                <a:ea typeface="+mn-ea"/>
                <a:cs typeface="+mn-cs"/>
              </a:defRPr>
            </a:lvl1pPr>
            <a:lvl2pPr marL="623888" indent="-277813" algn="l" defTabSz="816422" rtl="0" eaLnBrk="1" latinLnBrk="0" hangingPunct="1">
              <a:lnSpc>
                <a:spcPct val="100000"/>
              </a:lnSpc>
              <a:spcBef>
                <a:spcPts val="0"/>
              </a:spcBef>
              <a:spcAft>
                <a:spcPts val="1200"/>
              </a:spcAft>
              <a:buFont typeface="Arial"/>
              <a:buChar char="•"/>
              <a:defRPr sz="2000" kern="1200">
                <a:solidFill>
                  <a:schemeClr val="tx1"/>
                </a:solidFill>
                <a:latin typeface="Century Gothic"/>
                <a:ea typeface="+mn-ea"/>
                <a:cs typeface="+mn-cs"/>
              </a:defRPr>
            </a:lvl2pPr>
            <a:lvl3pPr marL="920750" indent="-285750" algn="l" defTabSz="816422" rtl="0" eaLnBrk="1" latinLnBrk="0" hangingPunct="1">
              <a:lnSpc>
                <a:spcPct val="100000"/>
              </a:lnSpc>
              <a:spcBef>
                <a:spcPts val="0"/>
              </a:spcBef>
              <a:spcAft>
                <a:spcPts val="1200"/>
              </a:spcAft>
              <a:buFont typeface="Arial"/>
              <a:buChar char="•"/>
              <a:defRPr sz="2000" kern="1200">
                <a:solidFill>
                  <a:schemeClr val="tx1"/>
                </a:solidFill>
                <a:latin typeface="Century Gothic"/>
                <a:ea typeface="+mn-ea"/>
                <a:cs typeface="+mn-cs"/>
              </a:defRPr>
            </a:lvl3pPr>
            <a:lvl4pPr marL="1085850" indent="-231775" algn="l" defTabSz="816422" rtl="0" eaLnBrk="1" latinLnBrk="0" hangingPunct="1">
              <a:lnSpc>
                <a:spcPct val="100000"/>
              </a:lnSpc>
              <a:spcBef>
                <a:spcPts val="0"/>
              </a:spcBef>
              <a:spcAft>
                <a:spcPts val="1200"/>
              </a:spcAft>
              <a:buFont typeface="Arial"/>
              <a:buChar char="•"/>
              <a:defRPr sz="1800" kern="1200">
                <a:solidFill>
                  <a:schemeClr val="tx1"/>
                </a:solidFill>
                <a:latin typeface="Century Gothic"/>
                <a:ea typeface="+mn-ea"/>
                <a:cs typeface="+mn-cs"/>
              </a:defRPr>
            </a:lvl4pPr>
            <a:lvl5pPr marL="1258888" indent="-173038" algn="l" defTabSz="816422" rtl="0" eaLnBrk="1" latinLnBrk="0" hangingPunct="1">
              <a:lnSpc>
                <a:spcPct val="100000"/>
              </a:lnSpc>
              <a:spcBef>
                <a:spcPts val="0"/>
              </a:spcBef>
              <a:spcAft>
                <a:spcPts val="1200"/>
              </a:spcAft>
              <a:buFont typeface="Arial"/>
              <a:buChar char="•"/>
              <a:defRPr sz="1400" kern="1200">
                <a:solidFill>
                  <a:schemeClr val="tx1"/>
                </a:solidFill>
                <a:latin typeface="Century Gothic"/>
                <a:ea typeface="+mn-ea"/>
                <a:cs typeface="+mn-cs"/>
              </a:defRPr>
            </a:lvl5pPr>
            <a:lvl6pPr marL="4490321" indent="-408211" algn="l" defTabSz="816422" rtl="0" eaLnBrk="1" latinLnBrk="0" hangingPunct="1">
              <a:spcBef>
                <a:spcPct val="20000"/>
              </a:spcBef>
              <a:buFont typeface="Arial"/>
              <a:buChar char="•"/>
              <a:defRPr sz="3600" kern="1200">
                <a:solidFill>
                  <a:schemeClr val="tx1"/>
                </a:solidFill>
                <a:latin typeface="+mn-lt"/>
                <a:ea typeface="+mn-ea"/>
                <a:cs typeface="+mn-cs"/>
              </a:defRPr>
            </a:lvl6pPr>
            <a:lvl7pPr marL="5306743" indent="-408211" algn="l" defTabSz="816422" rtl="0" eaLnBrk="1" latinLnBrk="0" hangingPunct="1">
              <a:spcBef>
                <a:spcPct val="20000"/>
              </a:spcBef>
              <a:buFont typeface="Arial"/>
              <a:buChar char="•"/>
              <a:defRPr sz="3600" kern="1200">
                <a:solidFill>
                  <a:schemeClr val="tx1"/>
                </a:solidFill>
                <a:latin typeface="+mn-lt"/>
                <a:ea typeface="+mn-ea"/>
                <a:cs typeface="+mn-cs"/>
              </a:defRPr>
            </a:lvl7pPr>
            <a:lvl8pPr marL="6123165" indent="-408211" algn="l" defTabSz="816422" rtl="0" eaLnBrk="1" latinLnBrk="0" hangingPunct="1">
              <a:spcBef>
                <a:spcPct val="20000"/>
              </a:spcBef>
              <a:buFont typeface="Arial"/>
              <a:buChar char="•"/>
              <a:defRPr sz="3600" kern="1200">
                <a:solidFill>
                  <a:schemeClr val="tx1"/>
                </a:solidFill>
                <a:latin typeface="+mn-lt"/>
                <a:ea typeface="+mn-ea"/>
                <a:cs typeface="+mn-cs"/>
              </a:defRPr>
            </a:lvl8pPr>
            <a:lvl9pPr marL="6939587" indent="-408211" algn="l" defTabSz="816422" rtl="0" eaLnBrk="1" latinLnBrk="0" hangingPunct="1">
              <a:spcBef>
                <a:spcPct val="20000"/>
              </a:spcBef>
              <a:buFont typeface="Arial"/>
              <a:buChar char="•"/>
              <a:defRPr sz="3600" kern="1200">
                <a:solidFill>
                  <a:schemeClr val="tx1"/>
                </a:solidFill>
                <a:latin typeface="+mn-lt"/>
                <a:ea typeface="+mn-ea"/>
                <a:cs typeface="+mn-cs"/>
              </a:defRPr>
            </a:lvl9pPr>
          </a:lstStyle>
          <a:p>
            <a:pPr marL="0" lvl="1" indent="0" algn="ctr">
              <a:buClr>
                <a:srgbClr val="43ACDA"/>
              </a:buClr>
              <a:buNone/>
            </a:pPr>
            <a:r>
              <a:rPr lang="en-US" sz="2800" b="1" dirty="0" smtClean="0">
                <a:solidFill>
                  <a:schemeClr val="accent1"/>
                </a:solidFill>
                <a:latin typeface="+mn-lt"/>
                <a:ea typeface="ＭＳ Ｐゴシック" pitchFamily="34" charset="-128"/>
                <a:cs typeface="Source Sans Pro"/>
              </a:rPr>
              <a:t>Innovation</a:t>
            </a:r>
            <a:endParaRPr lang="en-US" sz="2800" b="1" dirty="0">
              <a:solidFill>
                <a:schemeClr val="accent1"/>
              </a:solidFill>
              <a:latin typeface="+mn-lt"/>
              <a:ea typeface="ＭＳ Ｐゴシック" pitchFamily="34" charset="-128"/>
              <a:cs typeface="Source Sans Pro"/>
            </a:endParaRPr>
          </a:p>
        </p:txBody>
      </p:sp>
      <p:sp>
        <p:nvSpPr>
          <p:cNvPr id="9" name="Content Placeholder 2"/>
          <p:cNvSpPr txBox="1">
            <a:spLocks/>
          </p:cNvSpPr>
          <p:nvPr/>
        </p:nvSpPr>
        <p:spPr bwMode="auto">
          <a:xfrm>
            <a:off x="476927" y="1124202"/>
            <a:ext cx="4061205" cy="1692982"/>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274320" tIns="0" rIns="274320" bIns="137160" rtlCol="0" anchor="ctr">
            <a:noAutofit/>
          </a:bodyPr>
          <a:lstStyle>
            <a:lvl1pPr marL="285750" indent="-285750" algn="l" defTabSz="816422" rtl="0" eaLnBrk="1" latinLnBrk="0" hangingPunct="1">
              <a:lnSpc>
                <a:spcPct val="100000"/>
              </a:lnSpc>
              <a:spcBef>
                <a:spcPts val="0"/>
              </a:spcBef>
              <a:spcAft>
                <a:spcPts val="1200"/>
              </a:spcAft>
              <a:buClr>
                <a:schemeClr val="tx1"/>
              </a:buClr>
              <a:buFont typeface="Arial"/>
              <a:buChar char="•"/>
              <a:defRPr sz="2800" kern="1200">
                <a:solidFill>
                  <a:schemeClr val="tx1"/>
                </a:solidFill>
                <a:latin typeface="Century Gothic"/>
                <a:ea typeface="+mn-ea"/>
                <a:cs typeface="+mn-cs"/>
              </a:defRPr>
            </a:lvl1pPr>
            <a:lvl2pPr marL="623888" indent="-277813" algn="l" defTabSz="816422" rtl="0" eaLnBrk="1" latinLnBrk="0" hangingPunct="1">
              <a:lnSpc>
                <a:spcPct val="100000"/>
              </a:lnSpc>
              <a:spcBef>
                <a:spcPts val="0"/>
              </a:spcBef>
              <a:spcAft>
                <a:spcPts val="1200"/>
              </a:spcAft>
              <a:buFont typeface="Arial"/>
              <a:buChar char="•"/>
              <a:defRPr sz="2000" kern="1200">
                <a:solidFill>
                  <a:schemeClr val="tx1"/>
                </a:solidFill>
                <a:latin typeface="Century Gothic"/>
                <a:ea typeface="+mn-ea"/>
                <a:cs typeface="+mn-cs"/>
              </a:defRPr>
            </a:lvl2pPr>
            <a:lvl3pPr marL="920750" indent="-285750" algn="l" defTabSz="816422" rtl="0" eaLnBrk="1" latinLnBrk="0" hangingPunct="1">
              <a:lnSpc>
                <a:spcPct val="100000"/>
              </a:lnSpc>
              <a:spcBef>
                <a:spcPts val="0"/>
              </a:spcBef>
              <a:spcAft>
                <a:spcPts val="1200"/>
              </a:spcAft>
              <a:buFont typeface="Arial"/>
              <a:buChar char="•"/>
              <a:defRPr sz="2000" kern="1200">
                <a:solidFill>
                  <a:schemeClr val="tx1"/>
                </a:solidFill>
                <a:latin typeface="Century Gothic"/>
                <a:ea typeface="+mn-ea"/>
                <a:cs typeface="+mn-cs"/>
              </a:defRPr>
            </a:lvl3pPr>
            <a:lvl4pPr marL="1085850" indent="-231775" algn="l" defTabSz="816422" rtl="0" eaLnBrk="1" latinLnBrk="0" hangingPunct="1">
              <a:lnSpc>
                <a:spcPct val="100000"/>
              </a:lnSpc>
              <a:spcBef>
                <a:spcPts val="0"/>
              </a:spcBef>
              <a:spcAft>
                <a:spcPts val="1200"/>
              </a:spcAft>
              <a:buFont typeface="Arial"/>
              <a:buChar char="•"/>
              <a:defRPr sz="1800" kern="1200">
                <a:solidFill>
                  <a:schemeClr val="tx1"/>
                </a:solidFill>
                <a:latin typeface="Century Gothic"/>
                <a:ea typeface="+mn-ea"/>
                <a:cs typeface="+mn-cs"/>
              </a:defRPr>
            </a:lvl4pPr>
            <a:lvl5pPr marL="1258888" indent="-173038" algn="l" defTabSz="816422" rtl="0" eaLnBrk="1" latinLnBrk="0" hangingPunct="1">
              <a:lnSpc>
                <a:spcPct val="100000"/>
              </a:lnSpc>
              <a:spcBef>
                <a:spcPts val="0"/>
              </a:spcBef>
              <a:spcAft>
                <a:spcPts val="1200"/>
              </a:spcAft>
              <a:buFont typeface="Arial"/>
              <a:buChar char="•"/>
              <a:defRPr sz="1400" kern="1200">
                <a:solidFill>
                  <a:schemeClr val="tx1"/>
                </a:solidFill>
                <a:latin typeface="Century Gothic"/>
                <a:ea typeface="+mn-ea"/>
                <a:cs typeface="+mn-cs"/>
              </a:defRPr>
            </a:lvl5pPr>
            <a:lvl6pPr marL="4490321" indent="-408211" algn="l" defTabSz="816422" rtl="0" eaLnBrk="1" latinLnBrk="0" hangingPunct="1">
              <a:spcBef>
                <a:spcPct val="20000"/>
              </a:spcBef>
              <a:buFont typeface="Arial"/>
              <a:buChar char="•"/>
              <a:defRPr sz="3600" kern="1200">
                <a:solidFill>
                  <a:schemeClr val="tx1"/>
                </a:solidFill>
                <a:latin typeface="+mn-lt"/>
                <a:ea typeface="+mn-ea"/>
                <a:cs typeface="+mn-cs"/>
              </a:defRPr>
            </a:lvl6pPr>
            <a:lvl7pPr marL="5306743" indent="-408211" algn="l" defTabSz="816422" rtl="0" eaLnBrk="1" latinLnBrk="0" hangingPunct="1">
              <a:spcBef>
                <a:spcPct val="20000"/>
              </a:spcBef>
              <a:buFont typeface="Arial"/>
              <a:buChar char="•"/>
              <a:defRPr sz="3600" kern="1200">
                <a:solidFill>
                  <a:schemeClr val="tx1"/>
                </a:solidFill>
                <a:latin typeface="+mn-lt"/>
                <a:ea typeface="+mn-ea"/>
                <a:cs typeface="+mn-cs"/>
              </a:defRPr>
            </a:lvl7pPr>
            <a:lvl8pPr marL="6123165" indent="-408211" algn="l" defTabSz="816422" rtl="0" eaLnBrk="1" latinLnBrk="0" hangingPunct="1">
              <a:spcBef>
                <a:spcPct val="20000"/>
              </a:spcBef>
              <a:buFont typeface="Arial"/>
              <a:buChar char="•"/>
              <a:defRPr sz="3600" kern="1200">
                <a:solidFill>
                  <a:schemeClr val="tx1"/>
                </a:solidFill>
                <a:latin typeface="+mn-lt"/>
                <a:ea typeface="+mn-ea"/>
                <a:cs typeface="+mn-cs"/>
              </a:defRPr>
            </a:lvl8pPr>
            <a:lvl9pPr marL="6939587" indent="-408211" algn="l" defTabSz="816422" rtl="0" eaLnBrk="1" latinLnBrk="0" hangingPunct="1">
              <a:spcBef>
                <a:spcPct val="20000"/>
              </a:spcBef>
              <a:buFont typeface="Arial"/>
              <a:buChar char="•"/>
              <a:defRPr sz="3600" kern="1200">
                <a:solidFill>
                  <a:schemeClr val="tx1"/>
                </a:solidFill>
                <a:latin typeface="+mn-lt"/>
                <a:ea typeface="+mn-ea"/>
                <a:cs typeface="+mn-cs"/>
              </a:defRPr>
            </a:lvl9pPr>
          </a:lstStyle>
          <a:p>
            <a:pPr marL="0" lvl="1" indent="0">
              <a:buClr>
                <a:srgbClr val="43ACDA"/>
              </a:buClr>
              <a:buNone/>
            </a:pPr>
            <a:r>
              <a:rPr lang="en-US" sz="2800" b="1" dirty="0">
                <a:solidFill>
                  <a:schemeClr val="tx2"/>
                </a:solidFill>
                <a:latin typeface="+mn-lt"/>
                <a:ea typeface="ＭＳ Ｐゴシック" pitchFamily="34" charset="-128"/>
                <a:cs typeface="Source Sans Pro"/>
              </a:rPr>
              <a:t>L</a:t>
            </a:r>
            <a:r>
              <a:rPr lang="en-US" sz="2800" b="1" dirty="0" smtClean="0">
                <a:solidFill>
                  <a:schemeClr val="tx2"/>
                </a:solidFill>
                <a:latin typeface="+mn-lt"/>
                <a:ea typeface="ＭＳ Ｐゴシック" pitchFamily="34" charset="-128"/>
                <a:cs typeface="Source Sans Pro"/>
              </a:rPr>
              <a:t>argest</a:t>
            </a:r>
            <a:r>
              <a:rPr lang="en-US" sz="2800" b="1" dirty="0">
                <a:solidFill>
                  <a:schemeClr val="tx2"/>
                </a:solidFill>
                <a:latin typeface="+mn-lt"/>
                <a:ea typeface="ＭＳ Ｐゴシック" pitchFamily="34" charset="-128"/>
                <a:cs typeface="Source Sans Pro"/>
              </a:rPr>
              <a:t>-ever expansion </a:t>
            </a:r>
            <a:br>
              <a:rPr lang="en-US" sz="2800" b="1" dirty="0">
                <a:solidFill>
                  <a:schemeClr val="tx2"/>
                </a:solidFill>
                <a:latin typeface="+mn-lt"/>
                <a:ea typeface="ＭＳ Ｐゴシック" pitchFamily="34" charset="-128"/>
                <a:cs typeface="Source Sans Pro"/>
              </a:rPr>
            </a:br>
            <a:r>
              <a:rPr lang="en-US" sz="2800" dirty="0">
                <a:solidFill>
                  <a:schemeClr val="tx2"/>
                </a:solidFill>
                <a:latin typeface="+mn-lt"/>
                <a:ea typeface="ＭＳ Ｐゴシック" pitchFamily="34" charset="-128"/>
                <a:cs typeface="Source Sans Pro"/>
              </a:rPr>
              <a:t>of the Domain Name System </a:t>
            </a:r>
          </a:p>
        </p:txBody>
      </p:sp>
      <p:sp>
        <p:nvSpPr>
          <p:cNvPr id="10" name="Content Placeholder 2"/>
          <p:cNvSpPr txBox="1">
            <a:spLocks/>
          </p:cNvSpPr>
          <p:nvPr/>
        </p:nvSpPr>
        <p:spPr bwMode="auto">
          <a:xfrm>
            <a:off x="4614791" y="2843585"/>
            <a:ext cx="4028116" cy="1680406"/>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457200" tIns="0" rIns="182880" bIns="91440" rtlCol="0" anchor="ctr">
            <a:noAutofit/>
          </a:bodyPr>
          <a:lstStyle>
            <a:lvl1pPr marL="285750" indent="-285750" algn="l" defTabSz="816422" rtl="0" eaLnBrk="1" latinLnBrk="0" hangingPunct="1">
              <a:lnSpc>
                <a:spcPct val="100000"/>
              </a:lnSpc>
              <a:spcBef>
                <a:spcPts val="0"/>
              </a:spcBef>
              <a:spcAft>
                <a:spcPts val="1200"/>
              </a:spcAft>
              <a:buClr>
                <a:schemeClr val="tx1"/>
              </a:buClr>
              <a:buFont typeface="Arial"/>
              <a:buChar char="•"/>
              <a:defRPr sz="2800" kern="1200">
                <a:solidFill>
                  <a:schemeClr val="tx1"/>
                </a:solidFill>
                <a:latin typeface="Century Gothic"/>
                <a:ea typeface="+mn-ea"/>
                <a:cs typeface="+mn-cs"/>
              </a:defRPr>
            </a:lvl1pPr>
            <a:lvl2pPr marL="623888" indent="-277813" algn="l" defTabSz="816422" rtl="0" eaLnBrk="1" latinLnBrk="0" hangingPunct="1">
              <a:lnSpc>
                <a:spcPct val="100000"/>
              </a:lnSpc>
              <a:spcBef>
                <a:spcPts val="0"/>
              </a:spcBef>
              <a:spcAft>
                <a:spcPts val="1200"/>
              </a:spcAft>
              <a:buFont typeface="Arial"/>
              <a:buChar char="•"/>
              <a:defRPr sz="2000" kern="1200">
                <a:solidFill>
                  <a:schemeClr val="tx1"/>
                </a:solidFill>
                <a:latin typeface="Century Gothic"/>
                <a:ea typeface="+mn-ea"/>
                <a:cs typeface="+mn-cs"/>
              </a:defRPr>
            </a:lvl2pPr>
            <a:lvl3pPr marL="920750" indent="-285750" algn="l" defTabSz="816422" rtl="0" eaLnBrk="1" latinLnBrk="0" hangingPunct="1">
              <a:lnSpc>
                <a:spcPct val="100000"/>
              </a:lnSpc>
              <a:spcBef>
                <a:spcPts val="0"/>
              </a:spcBef>
              <a:spcAft>
                <a:spcPts val="1200"/>
              </a:spcAft>
              <a:buFont typeface="Arial"/>
              <a:buChar char="•"/>
              <a:defRPr sz="2000" kern="1200">
                <a:solidFill>
                  <a:schemeClr val="tx1"/>
                </a:solidFill>
                <a:latin typeface="Century Gothic"/>
                <a:ea typeface="+mn-ea"/>
                <a:cs typeface="+mn-cs"/>
              </a:defRPr>
            </a:lvl3pPr>
            <a:lvl4pPr marL="1085850" indent="-231775" algn="l" defTabSz="816422" rtl="0" eaLnBrk="1" latinLnBrk="0" hangingPunct="1">
              <a:lnSpc>
                <a:spcPct val="100000"/>
              </a:lnSpc>
              <a:spcBef>
                <a:spcPts val="0"/>
              </a:spcBef>
              <a:spcAft>
                <a:spcPts val="1200"/>
              </a:spcAft>
              <a:buFont typeface="Arial"/>
              <a:buChar char="•"/>
              <a:defRPr sz="1800" kern="1200">
                <a:solidFill>
                  <a:schemeClr val="tx1"/>
                </a:solidFill>
                <a:latin typeface="Century Gothic"/>
                <a:ea typeface="+mn-ea"/>
                <a:cs typeface="+mn-cs"/>
              </a:defRPr>
            </a:lvl4pPr>
            <a:lvl5pPr marL="1258888" indent="-173038" algn="l" defTabSz="816422" rtl="0" eaLnBrk="1" latinLnBrk="0" hangingPunct="1">
              <a:lnSpc>
                <a:spcPct val="100000"/>
              </a:lnSpc>
              <a:spcBef>
                <a:spcPts val="0"/>
              </a:spcBef>
              <a:spcAft>
                <a:spcPts val="1200"/>
              </a:spcAft>
              <a:buFont typeface="Arial"/>
              <a:buChar char="•"/>
              <a:defRPr sz="1400" kern="1200">
                <a:solidFill>
                  <a:schemeClr val="tx1"/>
                </a:solidFill>
                <a:latin typeface="Century Gothic"/>
                <a:ea typeface="+mn-ea"/>
                <a:cs typeface="+mn-cs"/>
              </a:defRPr>
            </a:lvl5pPr>
            <a:lvl6pPr marL="4490321" indent="-408211" algn="l" defTabSz="816422" rtl="0" eaLnBrk="1" latinLnBrk="0" hangingPunct="1">
              <a:spcBef>
                <a:spcPct val="20000"/>
              </a:spcBef>
              <a:buFont typeface="Arial"/>
              <a:buChar char="•"/>
              <a:defRPr sz="3600" kern="1200">
                <a:solidFill>
                  <a:schemeClr val="tx1"/>
                </a:solidFill>
                <a:latin typeface="+mn-lt"/>
                <a:ea typeface="+mn-ea"/>
                <a:cs typeface="+mn-cs"/>
              </a:defRPr>
            </a:lvl6pPr>
            <a:lvl7pPr marL="5306743" indent="-408211" algn="l" defTabSz="816422" rtl="0" eaLnBrk="1" latinLnBrk="0" hangingPunct="1">
              <a:spcBef>
                <a:spcPct val="20000"/>
              </a:spcBef>
              <a:buFont typeface="Arial"/>
              <a:buChar char="•"/>
              <a:defRPr sz="3600" kern="1200">
                <a:solidFill>
                  <a:schemeClr val="tx1"/>
                </a:solidFill>
                <a:latin typeface="+mn-lt"/>
                <a:ea typeface="+mn-ea"/>
                <a:cs typeface="+mn-cs"/>
              </a:defRPr>
            </a:lvl7pPr>
            <a:lvl8pPr marL="6123165" indent="-408211" algn="l" defTabSz="816422" rtl="0" eaLnBrk="1" latinLnBrk="0" hangingPunct="1">
              <a:spcBef>
                <a:spcPct val="20000"/>
              </a:spcBef>
              <a:buFont typeface="Arial"/>
              <a:buChar char="•"/>
              <a:defRPr sz="3600" kern="1200">
                <a:solidFill>
                  <a:schemeClr val="tx1"/>
                </a:solidFill>
                <a:latin typeface="+mn-lt"/>
                <a:ea typeface="+mn-ea"/>
                <a:cs typeface="+mn-cs"/>
              </a:defRPr>
            </a:lvl8pPr>
            <a:lvl9pPr marL="6939587" indent="-408211" algn="l" defTabSz="816422" rtl="0" eaLnBrk="1" latinLnBrk="0" hangingPunct="1">
              <a:spcBef>
                <a:spcPct val="20000"/>
              </a:spcBef>
              <a:buFont typeface="Arial"/>
              <a:buChar char="•"/>
              <a:defRPr sz="3600" kern="1200">
                <a:solidFill>
                  <a:schemeClr val="tx1"/>
                </a:solidFill>
                <a:latin typeface="+mn-lt"/>
                <a:ea typeface="+mn-ea"/>
                <a:cs typeface="+mn-cs"/>
              </a:defRPr>
            </a:lvl9pPr>
          </a:lstStyle>
          <a:p>
            <a:pPr marL="0" lvl="1" indent="0">
              <a:buClr>
                <a:srgbClr val="43ACDA"/>
              </a:buClr>
              <a:buNone/>
            </a:pPr>
            <a:r>
              <a:rPr lang="en-US" sz="2800" b="1" dirty="0" smtClean="0">
                <a:solidFill>
                  <a:srgbClr val="037BC0"/>
                </a:solidFill>
                <a:latin typeface="+mn-lt"/>
                <a:ea typeface="ＭＳ Ｐゴシック" pitchFamily="34" charset="-128"/>
                <a:cs typeface="Source Sans Pro"/>
              </a:rPr>
              <a:t>Global Restructuring</a:t>
            </a:r>
            <a:endParaRPr lang="en-US" sz="2800" b="1" dirty="0">
              <a:solidFill>
                <a:srgbClr val="037BC0"/>
              </a:solidFill>
              <a:latin typeface="+mn-lt"/>
              <a:ea typeface="ＭＳ Ｐゴシック" pitchFamily="34" charset="-128"/>
              <a:cs typeface="Source Sans Pro"/>
            </a:endParaRPr>
          </a:p>
        </p:txBody>
      </p:sp>
    </p:spTree>
    <p:extLst>
      <p:ext uri="{BB962C8B-B14F-4D97-AF65-F5344CB8AC3E}">
        <p14:creationId xmlns:p14="http://schemas.microsoft.com/office/powerpoint/2010/main" val="32631396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j-lt"/>
              </a:rPr>
              <a:t>Why was the </a:t>
            </a:r>
            <a:r>
              <a:rPr lang="en-US" dirty="0" smtClean="0">
                <a:latin typeface="+mj-lt"/>
              </a:rPr>
              <a:t>New </a:t>
            </a:r>
            <a:r>
              <a:rPr lang="en-US" dirty="0" err="1">
                <a:latin typeface="+mj-lt"/>
              </a:rPr>
              <a:t>gTLD</a:t>
            </a:r>
            <a:r>
              <a:rPr lang="en-US" dirty="0">
                <a:latin typeface="+mj-lt"/>
              </a:rPr>
              <a:t> P</a:t>
            </a:r>
            <a:r>
              <a:rPr lang="en-US" dirty="0" smtClean="0">
                <a:latin typeface="+mj-lt"/>
              </a:rPr>
              <a:t>rogram </a:t>
            </a:r>
            <a:r>
              <a:rPr lang="en-US" dirty="0">
                <a:latin typeface="+mj-lt"/>
              </a:rPr>
              <a:t>c</a:t>
            </a:r>
            <a:r>
              <a:rPr lang="en-US" dirty="0" smtClean="0">
                <a:latin typeface="+mj-lt"/>
              </a:rPr>
              <a:t>reated</a:t>
            </a:r>
            <a:r>
              <a:rPr lang="en-US" dirty="0">
                <a:latin typeface="+mj-lt"/>
              </a:rPr>
              <a:t>?</a:t>
            </a:r>
          </a:p>
        </p:txBody>
      </p:sp>
      <p:sp>
        <p:nvSpPr>
          <p:cNvPr id="11" name="Text Placeholder 2"/>
          <p:cNvSpPr txBox="1">
            <a:spLocks/>
          </p:cNvSpPr>
          <p:nvPr/>
        </p:nvSpPr>
        <p:spPr>
          <a:xfrm>
            <a:off x="2503955" y="958050"/>
            <a:ext cx="6308725" cy="4381500"/>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137160" indent="0">
              <a:buClr>
                <a:schemeClr val="tx2"/>
              </a:buClr>
              <a:buSzPct val="120000"/>
              <a:buNone/>
            </a:pPr>
            <a:r>
              <a:rPr lang="en-US" sz="2800" b="1" dirty="0"/>
              <a:t>Transforming the Internet Ecosystem</a:t>
            </a:r>
            <a:endParaRPr lang="en-US" sz="2800" b="1" dirty="0" smtClean="0">
              <a:solidFill>
                <a:srgbClr val="00334D"/>
              </a:solidFill>
            </a:endParaRPr>
          </a:p>
          <a:p>
            <a:pPr marL="374904" indent="-237744">
              <a:lnSpc>
                <a:spcPct val="150000"/>
              </a:lnSpc>
              <a:spcBef>
                <a:spcPts val="0"/>
              </a:spcBef>
              <a:buClr>
                <a:schemeClr val="tx2"/>
              </a:buClr>
              <a:buSzPct val="120000"/>
            </a:pPr>
            <a:r>
              <a:rPr lang="en-US" sz="2600" dirty="0" smtClean="0"/>
              <a:t>Mature Domain Name Industry</a:t>
            </a:r>
          </a:p>
          <a:p>
            <a:pPr marL="374904" indent="-237744">
              <a:lnSpc>
                <a:spcPct val="150000"/>
              </a:lnSpc>
              <a:spcBef>
                <a:spcPts val="0"/>
              </a:spcBef>
              <a:buClr>
                <a:schemeClr val="tx2"/>
              </a:buClr>
              <a:buSzPct val="120000"/>
            </a:pPr>
            <a:r>
              <a:rPr lang="en-US" sz="2600" dirty="0" smtClean="0"/>
              <a:t>Internet Economy and GDP</a:t>
            </a:r>
          </a:p>
          <a:p>
            <a:pPr marL="374904" indent="-237744">
              <a:lnSpc>
                <a:spcPct val="150000"/>
              </a:lnSpc>
              <a:spcBef>
                <a:spcPts val="0"/>
              </a:spcBef>
              <a:buClr>
                <a:schemeClr val="tx2"/>
              </a:buClr>
              <a:buSzPct val="120000"/>
            </a:pPr>
            <a:r>
              <a:rPr lang="en-US" sz="2600" dirty="0" smtClean="0">
                <a:solidFill>
                  <a:srgbClr val="0A1F24"/>
                </a:solidFill>
              </a:rPr>
              <a:t>Entry into emerging markets</a:t>
            </a:r>
          </a:p>
          <a:p>
            <a:pPr marL="374904" indent="-237744">
              <a:lnSpc>
                <a:spcPct val="150000"/>
              </a:lnSpc>
              <a:spcBef>
                <a:spcPts val="0"/>
              </a:spcBef>
              <a:buClr>
                <a:schemeClr val="tx2"/>
              </a:buClr>
              <a:buSzPct val="120000"/>
            </a:pPr>
            <a:r>
              <a:rPr lang="en-US" sz="2600" dirty="0" smtClean="0">
                <a:solidFill>
                  <a:srgbClr val="00334D"/>
                </a:solidFill>
              </a:rPr>
              <a:t>Using Top-Level Domains in new ways:</a:t>
            </a:r>
          </a:p>
          <a:p>
            <a:pPr marL="709613" lvl="2" indent="-236538">
              <a:buClr>
                <a:schemeClr val="tx2"/>
              </a:buClr>
              <a:buSzPct val="66000"/>
              <a:buFont typeface="Courier New"/>
              <a:buChar char="o"/>
            </a:pPr>
            <a:r>
              <a:rPr lang="en-US" dirty="0" smtClean="0">
                <a:solidFill>
                  <a:srgbClr val="00334D"/>
                </a:solidFill>
              </a:rPr>
              <a:t>Brands, Cities, Common Interest Groups</a:t>
            </a:r>
          </a:p>
          <a:p>
            <a:pPr marL="1160463" lvl="4" indent="-342900">
              <a:buClr>
                <a:schemeClr val="tx2"/>
              </a:buClr>
              <a:buSzPct val="100000"/>
              <a:buFont typeface="Wingdings" charset="2"/>
              <a:buChar char="§"/>
            </a:pPr>
            <a:r>
              <a:rPr lang="en-US" dirty="0" smtClean="0">
                <a:solidFill>
                  <a:srgbClr val="00334D"/>
                </a:solidFill>
              </a:rPr>
              <a:t>Foster reputation online</a:t>
            </a:r>
          </a:p>
          <a:p>
            <a:pPr marL="1160463" lvl="4" indent="-342900">
              <a:buClr>
                <a:schemeClr val="tx2"/>
              </a:buClr>
              <a:buSzPct val="100000"/>
              <a:buFont typeface="Wingdings" charset="2"/>
              <a:buChar char="§"/>
            </a:pPr>
            <a:r>
              <a:rPr lang="en-US" dirty="0" smtClean="0">
                <a:solidFill>
                  <a:srgbClr val="00334D"/>
                </a:solidFill>
              </a:rPr>
              <a:t>Increase visibility &amp; revenue potential</a:t>
            </a:r>
          </a:p>
          <a:p>
            <a:pPr marL="1160463" lvl="4" indent="-342900">
              <a:buClr>
                <a:schemeClr val="tx2"/>
              </a:buClr>
              <a:buSzPct val="100000"/>
              <a:buFont typeface="Wingdings" charset="2"/>
              <a:buChar char="§"/>
            </a:pPr>
            <a:r>
              <a:rPr lang="en-US" dirty="0" smtClean="0">
                <a:solidFill>
                  <a:srgbClr val="00334D"/>
                </a:solidFill>
              </a:rPr>
              <a:t>Correlation between cities and their businesses, businesses and their products, and communities and their interests</a:t>
            </a:r>
            <a:endParaRPr lang="en-US" dirty="0">
              <a:solidFill>
                <a:srgbClr val="00334D"/>
              </a:solidFill>
            </a:endParaRPr>
          </a:p>
        </p:txBody>
      </p:sp>
      <p:grpSp>
        <p:nvGrpSpPr>
          <p:cNvPr id="12" name="Group 11"/>
          <p:cNvGrpSpPr/>
          <p:nvPr/>
        </p:nvGrpSpPr>
        <p:grpSpPr>
          <a:xfrm>
            <a:off x="274554" y="1042429"/>
            <a:ext cx="2094450" cy="4794785"/>
            <a:chOff x="274554" y="1695951"/>
            <a:chExt cx="2094450" cy="4794785"/>
          </a:xfrm>
        </p:grpSpPr>
        <p:grpSp>
          <p:nvGrpSpPr>
            <p:cNvPr id="13" name="Group 12"/>
            <p:cNvGrpSpPr/>
            <p:nvPr/>
          </p:nvGrpSpPr>
          <p:grpSpPr>
            <a:xfrm>
              <a:off x="688342" y="5078041"/>
              <a:ext cx="991866" cy="1233909"/>
              <a:chOff x="6838034" y="1203493"/>
              <a:chExt cx="991866" cy="1233909"/>
            </a:xfrm>
          </p:grpSpPr>
          <p:pic>
            <p:nvPicPr>
              <p:cNvPr id="21" name="Picture 20"/>
              <p:cNvPicPr>
                <a:picLocks noChangeAspect="1"/>
              </p:cNvPicPr>
              <p:nvPr/>
            </p:nvPicPr>
            <p:blipFill rotWithShape="1">
              <a:blip r:embed="rId3"/>
              <a:srcRect r="72775"/>
              <a:stretch/>
            </p:blipFill>
            <p:spPr>
              <a:xfrm>
                <a:off x="6894099" y="1203493"/>
                <a:ext cx="935801" cy="753739"/>
              </a:xfrm>
              <a:prstGeom prst="rect">
                <a:avLst/>
              </a:prstGeom>
            </p:spPr>
          </p:pic>
          <p:sp>
            <p:nvSpPr>
              <p:cNvPr id="22" name="TextBox 21"/>
              <p:cNvSpPr txBox="1"/>
              <p:nvPr/>
            </p:nvSpPr>
            <p:spPr>
              <a:xfrm>
                <a:off x="6838034" y="2083422"/>
                <a:ext cx="915738" cy="353980"/>
              </a:xfrm>
              <a:prstGeom prst="rect">
                <a:avLst/>
              </a:prstGeom>
              <a:noFill/>
            </p:spPr>
            <p:txBody>
              <a:bodyPr wrap="square" lIns="0" tIns="0" rIns="0" bIns="0" rtlCol="0">
                <a:noAutofit/>
              </a:bodyPr>
              <a:lstStyle/>
              <a:p>
                <a:pPr algn="ctr">
                  <a:lnSpc>
                    <a:spcPts val="1792"/>
                  </a:lnSpc>
                  <a:spcBef>
                    <a:spcPts val="896"/>
                  </a:spcBef>
                </a:pPr>
                <a:r>
                  <a:rPr lang="en-US" sz="2200" dirty="0">
                    <a:solidFill>
                      <a:schemeClr val="accent1"/>
                    </a:solidFill>
                    <a:latin typeface="Helvetica Neue"/>
                    <a:cs typeface="Helvetica Neue Medium"/>
                  </a:rPr>
                  <a:t>Choice</a:t>
                </a:r>
              </a:p>
            </p:txBody>
          </p:sp>
        </p:grpSp>
        <p:grpSp>
          <p:nvGrpSpPr>
            <p:cNvPr id="14" name="Group 13"/>
            <p:cNvGrpSpPr/>
            <p:nvPr/>
          </p:nvGrpSpPr>
          <p:grpSpPr>
            <a:xfrm>
              <a:off x="486655" y="3366156"/>
              <a:ext cx="1416581" cy="1226147"/>
              <a:chOff x="3873321" y="1330492"/>
              <a:chExt cx="1416581" cy="1226147"/>
            </a:xfrm>
          </p:grpSpPr>
          <p:pic>
            <p:nvPicPr>
              <p:cNvPr id="19" name="Picture 18"/>
              <p:cNvPicPr>
                <a:picLocks noChangeAspect="1"/>
              </p:cNvPicPr>
              <p:nvPr/>
            </p:nvPicPr>
            <p:blipFill rotWithShape="1">
              <a:blip r:embed="rId3"/>
              <a:srcRect l="70491"/>
              <a:stretch/>
            </p:blipFill>
            <p:spPr>
              <a:xfrm>
                <a:off x="3951112" y="1330492"/>
                <a:ext cx="967673" cy="753739"/>
              </a:xfrm>
              <a:prstGeom prst="rect">
                <a:avLst/>
              </a:prstGeom>
            </p:spPr>
          </p:pic>
          <p:sp>
            <p:nvSpPr>
              <p:cNvPr id="20" name="TextBox 19"/>
              <p:cNvSpPr txBox="1"/>
              <p:nvPr/>
            </p:nvSpPr>
            <p:spPr>
              <a:xfrm>
                <a:off x="3873321" y="2202659"/>
                <a:ext cx="1416581" cy="353980"/>
              </a:xfrm>
              <a:prstGeom prst="rect">
                <a:avLst/>
              </a:prstGeom>
              <a:noFill/>
            </p:spPr>
            <p:txBody>
              <a:bodyPr wrap="square" lIns="0" tIns="0" rIns="0" bIns="0" rtlCol="0">
                <a:noAutofit/>
              </a:bodyPr>
              <a:lstStyle/>
              <a:p>
                <a:pPr algn="ctr">
                  <a:lnSpc>
                    <a:spcPts val="1792"/>
                  </a:lnSpc>
                  <a:spcBef>
                    <a:spcPts val="896"/>
                  </a:spcBef>
                </a:pPr>
                <a:r>
                  <a:rPr lang="en-US" sz="2200" dirty="0">
                    <a:solidFill>
                      <a:schemeClr val="accent1"/>
                    </a:solidFill>
                    <a:latin typeface="Helvetica Neue"/>
                    <a:cs typeface="Helvetica Neue Medium"/>
                  </a:rPr>
                  <a:t>Innovation</a:t>
                </a:r>
              </a:p>
            </p:txBody>
          </p:sp>
        </p:grpSp>
        <p:grpSp>
          <p:nvGrpSpPr>
            <p:cNvPr id="15" name="Group 14"/>
            <p:cNvGrpSpPr/>
            <p:nvPr/>
          </p:nvGrpSpPr>
          <p:grpSpPr>
            <a:xfrm>
              <a:off x="274554" y="1695951"/>
              <a:ext cx="1814399" cy="1357960"/>
              <a:chOff x="939779" y="1184299"/>
              <a:chExt cx="1814399" cy="1357960"/>
            </a:xfrm>
          </p:grpSpPr>
          <p:pic>
            <p:nvPicPr>
              <p:cNvPr id="17" name="Picture 16"/>
              <p:cNvPicPr>
                <a:picLocks noChangeAspect="1"/>
              </p:cNvPicPr>
              <p:nvPr/>
            </p:nvPicPr>
            <p:blipFill rotWithShape="1">
              <a:blip r:embed="rId3"/>
              <a:srcRect l="37360" r="34170"/>
              <a:stretch/>
            </p:blipFill>
            <p:spPr>
              <a:xfrm>
                <a:off x="1478641" y="1184299"/>
                <a:ext cx="821471" cy="753739"/>
              </a:xfrm>
              <a:prstGeom prst="rect">
                <a:avLst/>
              </a:prstGeom>
            </p:spPr>
          </p:pic>
          <p:sp>
            <p:nvSpPr>
              <p:cNvPr id="18" name="TextBox 17"/>
              <p:cNvSpPr txBox="1"/>
              <p:nvPr/>
            </p:nvSpPr>
            <p:spPr>
              <a:xfrm>
                <a:off x="939779" y="2188279"/>
                <a:ext cx="1814399" cy="353980"/>
              </a:xfrm>
              <a:prstGeom prst="rect">
                <a:avLst/>
              </a:prstGeom>
              <a:noFill/>
            </p:spPr>
            <p:txBody>
              <a:bodyPr wrap="square" lIns="0" tIns="0" rIns="0" bIns="0" rtlCol="0">
                <a:noAutofit/>
              </a:bodyPr>
              <a:lstStyle/>
              <a:p>
                <a:pPr algn="ctr">
                  <a:lnSpc>
                    <a:spcPts val="1792"/>
                  </a:lnSpc>
                  <a:spcBef>
                    <a:spcPts val="896"/>
                  </a:spcBef>
                </a:pPr>
                <a:r>
                  <a:rPr lang="en-US" sz="2200" dirty="0">
                    <a:solidFill>
                      <a:schemeClr val="accent1"/>
                    </a:solidFill>
                    <a:latin typeface="Helvetica Neue"/>
                    <a:cs typeface="Helvetica Neue Medium"/>
                  </a:rPr>
                  <a:t>Competition</a:t>
                </a:r>
              </a:p>
            </p:txBody>
          </p:sp>
        </p:grpSp>
        <p:cxnSp>
          <p:nvCxnSpPr>
            <p:cNvPr id="16" name="Straight Connector 15"/>
            <p:cNvCxnSpPr/>
            <p:nvPr/>
          </p:nvCxnSpPr>
          <p:spPr>
            <a:xfrm>
              <a:off x="2369004" y="1761498"/>
              <a:ext cx="0" cy="4729238"/>
            </a:xfrm>
            <a:prstGeom prst="line">
              <a:avLst/>
            </a:prstGeom>
            <a:ln w="28575" cmpd="sng">
              <a:solidFill>
                <a:srgbClr val="7F7F7F"/>
              </a:solidFill>
              <a:prstDash val="dot"/>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2133145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mj-lt"/>
              </a:rPr>
              <a:t>New </a:t>
            </a:r>
            <a:r>
              <a:rPr lang="en-US" dirty="0" err="1">
                <a:latin typeface="+mj-lt"/>
              </a:rPr>
              <a:t>gTLD</a:t>
            </a:r>
            <a:r>
              <a:rPr lang="en-US" dirty="0">
                <a:latin typeface="+mj-lt"/>
              </a:rPr>
              <a:t> </a:t>
            </a:r>
            <a:r>
              <a:rPr lang="en-US" dirty="0" smtClean="0">
                <a:latin typeface="+mj-lt"/>
              </a:rPr>
              <a:t>Program Update/Statistics</a:t>
            </a:r>
            <a:endParaRPr lang="en-US" dirty="0">
              <a:latin typeface="+mj-lt"/>
            </a:endParaRPr>
          </a:p>
        </p:txBody>
      </p:sp>
      <p:sp>
        <p:nvSpPr>
          <p:cNvPr id="3" name="Rectangle 2"/>
          <p:cNvSpPr/>
          <p:nvPr/>
        </p:nvSpPr>
        <p:spPr>
          <a:xfrm>
            <a:off x="560919" y="1145557"/>
            <a:ext cx="7770282" cy="3046988"/>
          </a:xfrm>
          <a:prstGeom prst="rect">
            <a:avLst/>
          </a:prstGeom>
        </p:spPr>
        <p:txBody>
          <a:bodyPr wrap="square">
            <a:spAutoFit/>
          </a:bodyPr>
          <a:lstStyle/>
          <a:p>
            <a:pPr marL="439738" indent="-439738">
              <a:buSzPct val="75000"/>
              <a:buFont typeface="Wingdings" charset="2"/>
              <a:buChar char=""/>
            </a:pPr>
            <a:r>
              <a:rPr lang="en-US" sz="2400" dirty="0" smtClean="0">
                <a:solidFill>
                  <a:srgbClr val="0C1F24"/>
                </a:solidFill>
                <a:cs typeface="Source Sans Pro"/>
              </a:rPr>
              <a:t>New </a:t>
            </a:r>
            <a:r>
              <a:rPr lang="en-US" sz="2400" dirty="0" err="1" smtClean="0">
                <a:solidFill>
                  <a:srgbClr val="0C1F24"/>
                </a:solidFill>
                <a:cs typeface="Source Sans Pro"/>
              </a:rPr>
              <a:t>gTLD</a:t>
            </a:r>
            <a:r>
              <a:rPr lang="en-US" sz="2400" dirty="0" smtClean="0">
                <a:solidFill>
                  <a:srgbClr val="0C1F24"/>
                </a:solidFill>
                <a:cs typeface="Source Sans Pro"/>
              </a:rPr>
              <a:t> Program </a:t>
            </a:r>
            <a:r>
              <a:rPr lang="en-US" sz="2400" dirty="0">
                <a:solidFill>
                  <a:srgbClr val="0C1F24"/>
                </a:solidFill>
                <a:cs typeface="Source Sans Pro"/>
              </a:rPr>
              <a:t>launched in January 2012, </a:t>
            </a:r>
            <a:r>
              <a:rPr lang="en-US" sz="2400" dirty="0" smtClean="0">
                <a:solidFill>
                  <a:srgbClr val="0C1F24"/>
                </a:solidFill>
                <a:cs typeface="Source Sans Pro"/>
              </a:rPr>
              <a:t>received </a:t>
            </a:r>
            <a:r>
              <a:rPr lang="en-US" sz="2400" dirty="0">
                <a:solidFill>
                  <a:srgbClr val="0C1F24"/>
                </a:solidFill>
                <a:cs typeface="Source Sans Pro"/>
              </a:rPr>
              <a:t>1930 complete applications</a:t>
            </a:r>
          </a:p>
          <a:p>
            <a:pPr marL="439738" indent="-439738">
              <a:buSzPct val="75000"/>
              <a:buFont typeface="Wingdings" charset="2"/>
              <a:buChar char=""/>
            </a:pPr>
            <a:endParaRPr lang="en-US" sz="2400" dirty="0" smtClean="0">
              <a:solidFill>
                <a:srgbClr val="0C1F24"/>
              </a:solidFill>
              <a:cs typeface="Source Sans Pro"/>
            </a:endParaRPr>
          </a:p>
          <a:p>
            <a:pPr marL="439738" indent="-439738">
              <a:buSzPct val="75000"/>
              <a:buFont typeface="Wingdings" charset="2"/>
              <a:buChar char=""/>
            </a:pPr>
            <a:r>
              <a:rPr lang="en-US" sz="2400" dirty="0" smtClean="0">
                <a:solidFill>
                  <a:srgbClr val="0C1F24"/>
                </a:solidFill>
                <a:cs typeface="Source Sans Pro"/>
              </a:rPr>
              <a:t>In </a:t>
            </a:r>
            <a:r>
              <a:rPr lang="en-US" sz="2400" dirty="0">
                <a:solidFill>
                  <a:srgbClr val="0C1F24"/>
                </a:solidFill>
                <a:cs typeface="Source Sans Pro"/>
              </a:rPr>
              <a:t>March of 2013, first sets of Initial Evaluation results released, with all results released by May of 2014</a:t>
            </a:r>
          </a:p>
          <a:p>
            <a:pPr marL="439738" indent="-439738">
              <a:buSzPct val="75000"/>
              <a:buFont typeface="Wingdings" charset="2"/>
              <a:buChar char=""/>
            </a:pPr>
            <a:endParaRPr lang="en-US" sz="2400" dirty="0" smtClean="0">
              <a:solidFill>
                <a:srgbClr val="0C1F24"/>
              </a:solidFill>
              <a:cs typeface="Source Sans Pro"/>
            </a:endParaRPr>
          </a:p>
          <a:p>
            <a:pPr marL="439738" indent="-439738">
              <a:buSzPct val="75000"/>
              <a:buFont typeface="Wingdings" charset="2"/>
              <a:buChar char=""/>
            </a:pPr>
            <a:r>
              <a:rPr lang="en-US" sz="2400" dirty="0" smtClean="0">
                <a:solidFill>
                  <a:srgbClr val="0C1F24"/>
                </a:solidFill>
                <a:cs typeface="Source Sans Pro"/>
              </a:rPr>
              <a:t>As </a:t>
            </a:r>
            <a:r>
              <a:rPr lang="en-US" sz="2400" dirty="0">
                <a:solidFill>
                  <a:srgbClr val="0C1F24"/>
                </a:solidFill>
                <a:cs typeface="Source Sans Pro"/>
              </a:rPr>
              <a:t>of </a:t>
            </a:r>
            <a:r>
              <a:rPr lang="en-US" sz="2400" dirty="0" smtClean="0">
                <a:solidFill>
                  <a:srgbClr val="0C1F24"/>
                </a:solidFill>
                <a:cs typeface="Source Sans Pro"/>
              </a:rPr>
              <a:t>30 Oct </a:t>
            </a:r>
            <a:r>
              <a:rPr lang="en-US" sz="2400" dirty="0">
                <a:solidFill>
                  <a:srgbClr val="0C1F24"/>
                </a:solidFill>
                <a:cs typeface="Source Sans Pro"/>
              </a:rPr>
              <a:t>2015, </a:t>
            </a:r>
            <a:r>
              <a:rPr lang="en-US" sz="2400" dirty="0" smtClean="0">
                <a:solidFill>
                  <a:srgbClr val="0C1F24"/>
                </a:solidFill>
                <a:cs typeface="Source Sans Pro"/>
              </a:rPr>
              <a:t>780 TLDs </a:t>
            </a:r>
            <a:r>
              <a:rPr lang="en-US" sz="2400" dirty="0">
                <a:solidFill>
                  <a:srgbClr val="0C1F24"/>
                </a:solidFill>
                <a:cs typeface="Source Sans Pro"/>
              </a:rPr>
              <a:t>have been delegated, with </a:t>
            </a:r>
            <a:r>
              <a:rPr lang="en-US" sz="2400" dirty="0" smtClean="0">
                <a:solidFill>
                  <a:srgbClr val="0C1F24"/>
                </a:solidFill>
                <a:cs typeface="Source Sans Pro"/>
              </a:rPr>
              <a:t>less than 600 </a:t>
            </a:r>
            <a:r>
              <a:rPr lang="en-US" sz="2400" dirty="0">
                <a:solidFill>
                  <a:srgbClr val="0C1F24"/>
                </a:solidFill>
                <a:cs typeface="Source Sans Pro"/>
              </a:rPr>
              <a:t>still proceeding through the </a:t>
            </a:r>
            <a:r>
              <a:rPr lang="en-US" sz="2400" dirty="0" smtClean="0">
                <a:solidFill>
                  <a:srgbClr val="0C1F24"/>
                </a:solidFill>
                <a:cs typeface="Source Sans Pro"/>
              </a:rPr>
              <a:t>program </a:t>
            </a:r>
          </a:p>
        </p:txBody>
      </p:sp>
      <p:sp>
        <p:nvSpPr>
          <p:cNvPr id="4" name="Rectangle 3"/>
          <p:cNvSpPr/>
          <p:nvPr/>
        </p:nvSpPr>
        <p:spPr>
          <a:xfrm>
            <a:off x="434273" y="4640633"/>
            <a:ext cx="8383089" cy="1167500"/>
          </a:xfrm>
          <a:prstGeom prst="rect">
            <a:avLst/>
          </a:prstGeom>
          <a:noFill/>
          <a:ln>
            <a:solidFill>
              <a:schemeClr val="accent5"/>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5" name="Rectangle 4"/>
          <p:cNvSpPr/>
          <p:nvPr/>
        </p:nvSpPr>
        <p:spPr>
          <a:xfrm>
            <a:off x="434272" y="4640633"/>
            <a:ext cx="1737140" cy="11674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5400" b="1" dirty="0">
              <a:latin typeface="Source Sans Pro"/>
              <a:cs typeface="Source Sans Pro"/>
            </a:endParaRPr>
          </a:p>
        </p:txBody>
      </p:sp>
      <p:grpSp>
        <p:nvGrpSpPr>
          <p:cNvPr id="6" name="Group 5"/>
          <p:cNvGrpSpPr/>
          <p:nvPr/>
        </p:nvGrpSpPr>
        <p:grpSpPr>
          <a:xfrm>
            <a:off x="495926" y="4758116"/>
            <a:ext cx="1716456" cy="950640"/>
            <a:chOff x="495926" y="5350771"/>
            <a:chExt cx="1716456" cy="950640"/>
          </a:xfrm>
        </p:grpSpPr>
        <p:sp>
          <p:nvSpPr>
            <p:cNvPr id="7" name="Rectangle 6"/>
            <p:cNvSpPr/>
            <p:nvPr/>
          </p:nvSpPr>
          <p:spPr>
            <a:xfrm>
              <a:off x="495926" y="5350771"/>
              <a:ext cx="1087015" cy="523220"/>
            </a:xfrm>
            <a:prstGeom prst="rect">
              <a:avLst/>
            </a:prstGeom>
          </p:spPr>
          <p:txBody>
            <a:bodyPr wrap="none">
              <a:spAutoFit/>
            </a:bodyPr>
            <a:lstStyle/>
            <a:p>
              <a:r>
                <a:rPr lang="en-US" sz="2800" dirty="0" smtClean="0">
                  <a:solidFill>
                    <a:schemeClr val="bg1"/>
                  </a:solidFill>
                  <a:latin typeface="Source Sans Pro"/>
                  <a:cs typeface="Source Sans Pro"/>
                </a:rPr>
                <a:t>Totals</a:t>
              </a:r>
              <a:endParaRPr lang="en-US" sz="2800" dirty="0">
                <a:solidFill>
                  <a:schemeClr val="bg1"/>
                </a:solidFill>
                <a:latin typeface="Source Sans Pro"/>
                <a:cs typeface="Source Sans Pro"/>
              </a:endParaRPr>
            </a:p>
          </p:txBody>
        </p:sp>
        <p:sp>
          <p:nvSpPr>
            <p:cNvPr id="8" name="Rectangle 7"/>
            <p:cNvSpPr/>
            <p:nvPr/>
          </p:nvSpPr>
          <p:spPr>
            <a:xfrm>
              <a:off x="516883" y="5716635"/>
              <a:ext cx="1695499" cy="584776"/>
            </a:xfrm>
            <a:prstGeom prst="rect">
              <a:avLst/>
            </a:prstGeom>
          </p:spPr>
          <p:txBody>
            <a:bodyPr wrap="square">
              <a:spAutoFit/>
            </a:bodyPr>
            <a:lstStyle/>
            <a:p>
              <a:r>
                <a:rPr lang="en-US" sz="1600" dirty="0">
                  <a:solidFill>
                    <a:schemeClr val="bg1"/>
                  </a:solidFill>
                  <a:latin typeface="Source Sans Pro Light"/>
                  <a:cs typeface="Source Sans Pro Light"/>
                </a:rPr>
                <a:t>as </a:t>
              </a:r>
              <a:r>
                <a:rPr lang="en-US" sz="1600" dirty="0" smtClean="0">
                  <a:solidFill>
                    <a:schemeClr val="bg1"/>
                  </a:solidFill>
                  <a:latin typeface="Source Sans Pro Light"/>
                  <a:cs typeface="Source Sans Pro Light"/>
                </a:rPr>
                <a:t>of 30 Oct </a:t>
              </a:r>
              <a:r>
                <a:rPr lang="en-US" sz="1600" dirty="0">
                  <a:solidFill>
                    <a:schemeClr val="bg1"/>
                  </a:solidFill>
                  <a:latin typeface="Source Sans Pro Light"/>
                  <a:cs typeface="Source Sans Pro Light"/>
                </a:rPr>
                <a:t>2015</a:t>
              </a:r>
            </a:p>
          </p:txBody>
        </p:sp>
      </p:grpSp>
      <p:grpSp>
        <p:nvGrpSpPr>
          <p:cNvPr id="9" name="Group 8"/>
          <p:cNvGrpSpPr/>
          <p:nvPr/>
        </p:nvGrpSpPr>
        <p:grpSpPr>
          <a:xfrm>
            <a:off x="6513170" y="4752562"/>
            <a:ext cx="2343392" cy="698051"/>
            <a:chOff x="6614555" y="5345217"/>
            <a:chExt cx="2343392" cy="698051"/>
          </a:xfrm>
        </p:grpSpPr>
        <p:sp>
          <p:nvSpPr>
            <p:cNvPr id="10" name="Rectangle 9"/>
            <p:cNvSpPr/>
            <p:nvPr/>
          </p:nvSpPr>
          <p:spPr>
            <a:xfrm>
              <a:off x="6632739" y="5345217"/>
              <a:ext cx="2325208" cy="523220"/>
            </a:xfrm>
            <a:prstGeom prst="rect">
              <a:avLst/>
            </a:prstGeom>
          </p:spPr>
          <p:txBody>
            <a:bodyPr wrap="square" anchor="t">
              <a:spAutoFit/>
            </a:bodyPr>
            <a:lstStyle/>
            <a:p>
              <a:r>
                <a:rPr lang="en-US" sz="2800" b="1" dirty="0" smtClean="0">
                  <a:solidFill>
                    <a:schemeClr val="accent4"/>
                  </a:solidFill>
                  <a:latin typeface="Source Sans Pro"/>
                  <a:cs typeface="Source Sans Pro"/>
                </a:rPr>
                <a:t>208 </a:t>
              </a:r>
              <a:r>
                <a:rPr lang="en-US" sz="2400" dirty="0" smtClean="0">
                  <a:solidFill>
                    <a:schemeClr val="accent4"/>
                  </a:solidFill>
                  <a:latin typeface="Source Sans Pro"/>
                  <a:cs typeface="Source Sans Pro"/>
                </a:rPr>
                <a:t>of 233</a:t>
              </a:r>
            </a:p>
          </p:txBody>
        </p:sp>
        <p:sp>
          <p:nvSpPr>
            <p:cNvPr id="11" name="Rectangle 10"/>
            <p:cNvSpPr/>
            <p:nvPr/>
          </p:nvSpPr>
          <p:spPr>
            <a:xfrm>
              <a:off x="6614555" y="5704714"/>
              <a:ext cx="2261250" cy="338554"/>
            </a:xfrm>
            <a:prstGeom prst="rect">
              <a:avLst/>
            </a:prstGeom>
          </p:spPr>
          <p:txBody>
            <a:bodyPr wrap="square">
              <a:spAutoFit/>
            </a:bodyPr>
            <a:lstStyle/>
            <a:p>
              <a:r>
                <a:rPr lang="en-US" sz="1600" dirty="0" smtClean="0">
                  <a:solidFill>
                    <a:schemeClr val="accent4"/>
                  </a:solidFill>
                  <a:latin typeface="Source Sans Pro Light"/>
                  <a:cs typeface="Source Sans Pro Light"/>
                </a:rPr>
                <a:t>Contention sets resolved</a:t>
              </a:r>
              <a:endParaRPr lang="id-ID" sz="1600" dirty="0">
                <a:solidFill>
                  <a:schemeClr val="accent4"/>
                </a:solidFill>
                <a:latin typeface="Source Sans Pro Light"/>
                <a:cs typeface="Source Sans Pro Light"/>
              </a:endParaRPr>
            </a:p>
          </p:txBody>
        </p:sp>
      </p:grpSp>
      <p:grpSp>
        <p:nvGrpSpPr>
          <p:cNvPr id="12" name="Group 11"/>
          <p:cNvGrpSpPr/>
          <p:nvPr/>
        </p:nvGrpSpPr>
        <p:grpSpPr>
          <a:xfrm>
            <a:off x="2360630" y="4758116"/>
            <a:ext cx="1265218" cy="704418"/>
            <a:chOff x="2360630" y="5350771"/>
            <a:chExt cx="1265218" cy="704418"/>
          </a:xfrm>
        </p:grpSpPr>
        <p:sp>
          <p:nvSpPr>
            <p:cNvPr id="13" name="Rectangle 12"/>
            <p:cNvSpPr/>
            <p:nvPr/>
          </p:nvSpPr>
          <p:spPr>
            <a:xfrm>
              <a:off x="2360630" y="5350771"/>
              <a:ext cx="783763" cy="523220"/>
            </a:xfrm>
            <a:prstGeom prst="rect">
              <a:avLst/>
            </a:prstGeom>
          </p:spPr>
          <p:txBody>
            <a:bodyPr wrap="none">
              <a:spAutoFit/>
            </a:bodyPr>
            <a:lstStyle/>
            <a:p>
              <a:pPr algn="ctr"/>
              <a:r>
                <a:rPr lang="en-US" sz="2800" b="1" dirty="0" smtClean="0">
                  <a:solidFill>
                    <a:schemeClr val="accent6"/>
                  </a:solidFill>
                  <a:latin typeface="Source Sans Pro"/>
                  <a:cs typeface="Source Sans Pro"/>
                </a:rPr>
                <a:t>780</a:t>
              </a:r>
              <a:endParaRPr lang="en-US" sz="2800" b="1" dirty="0">
                <a:solidFill>
                  <a:schemeClr val="accent6"/>
                </a:solidFill>
                <a:latin typeface="Source Sans Pro"/>
                <a:cs typeface="Source Sans Pro"/>
              </a:endParaRPr>
            </a:p>
          </p:txBody>
        </p:sp>
        <p:sp>
          <p:nvSpPr>
            <p:cNvPr id="14" name="Rectangle 13"/>
            <p:cNvSpPr/>
            <p:nvPr/>
          </p:nvSpPr>
          <p:spPr>
            <a:xfrm>
              <a:off x="2370379" y="5716635"/>
              <a:ext cx="1255469" cy="338554"/>
            </a:xfrm>
            <a:prstGeom prst="rect">
              <a:avLst/>
            </a:prstGeom>
          </p:spPr>
          <p:txBody>
            <a:bodyPr wrap="square">
              <a:spAutoFit/>
            </a:bodyPr>
            <a:lstStyle/>
            <a:p>
              <a:r>
                <a:rPr lang="en-US" sz="1600" dirty="0" smtClean="0">
                  <a:solidFill>
                    <a:schemeClr val="accent6"/>
                  </a:solidFill>
                  <a:latin typeface="Source Sans Pro Light"/>
                  <a:cs typeface="Source Sans Pro Light"/>
                </a:rPr>
                <a:t>Delegations</a:t>
              </a:r>
              <a:endParaRPr lang="en-US" sz="1600" dirty="0">
                <a:solidFill>
                  <a:schemeClr val="accent6"/>
                </a:solidFill>
                <a:latin typeface="Source Sans Pro Light"/>
                <a:cs typeface="Source Sans Pro Light"/>
              </a:endParaRPr>
            </a:p>
          </p:txBody>
        </p:sp>
      </p:grpSp>
      <p:grpSp>
        <p:nvGrpSpPr>
          <p:cNvPr id="15" name="Group 14"/>
          <p:cNvGrpSpPr/>
          <p:nvPr/>
        </p:nvGrpSpPr>
        <p:grpSpPr>
          <a:xfrm>
            <a:off x="3663633" y="4767107"/>
            <a:ext cx="1257685" cy="704418"/>
            <a:chOff x="2470588" y="5350771"/>
            <a:chExt cx="1257685" cy="704418"/>
          </a:xfrm>
        </p:grpSpPr>
        <p:sp>
          <p:nvSpPr>
            <p:cNvPr id="16" name="Rectangle 15"/>
            <p:cNvSpPr/>
            <p:nvPr/>
          </p:nvSpPr>
          <p:spPr>
            <a:xfrm>
              <a:off x="2470588" y="5350771"/>
              <a:ext cx="563847" cy="523220"/>
            </a:xfrm>
            <a:prstGeom prst="rect">
              <a:avLst/>
            </a:prstGeom>
          </p:spPr>
          <p:txBody>
            <a:bodyPr wrap="none">
              <a:spAutoFit/>
            </a:bodyPr>
            <a:lstStyle/>
            <a:p>
              <a:pPr algn="ctr"/>
              <a:r>
                <a:rPr lang="en-US" sz="2800" b="1" dirty="0" smtClean="0">
                  <a:solidFill>
                    <a:schemeClr val="accent2"/>
                  </a:solidFill>
                  <a:latin typeface="Source Sans Pro"/>
                  <a:cs typeface="Source Sans Pro"/>
                </a:rPr>
                <a:t>63</a:t>
              </a:r>
              <a:endParaRPr lang="en-US" sz="2800" b="1" dirty="0">
                <a:solidFill>
                  <a:schemeClr val="accent2"/>
                </a:solidFill>
                <a:latin typeface="Source Sans Pro"/>
                <a:cs typeface="Source Sans Pro"/>
              </a:endParaRPr>
            </a:p>
          </p:txBody>
        </p:sp>
        <p:sp>
          <p:nvSpPr>
            <p:cNvPr id="17" name="Rectangle 16"/>
            <p:cNvSpPr/>
            <p:nvPr/>
          </p:nvSpPr>
          <p:spPr>
            <a:xfrm>
              <a:off x="2472804" y="5716635"/>
              <a:ext cx="1255469" cy="338554"/>
            </a:xfrm>
            <a:prstGeom prst="rect">
              <a:avLst/>
            </a:prstGeom>
          </p:spPr>
          <p:txBody>
            <a:bodyPr wrap="square">
              <a:spAutoFit/>
            </a:bodyPr>
            <a:lstStyle/>
            <a:p>
              <a:r>
                <a:rPr lang="en-US" sz="1600" dirty="0" smtClean="0">
                  <a:solidFill>
                    <a:schemeClr val="accent2"/>
                  </a:solidFill>
                  <a:latin typeface="Source Sans Pro Light"/>
                  <a:cs typeface="Source Sans Pro Light"/>
                </a:rPr>
                <a:t>IDNs</a:t>
              </a:r>
              <a:endParaRPr lang="en-US" sz="1600" dirty="0">
                <a:solidFill>
                  <a:schemeClr val="accent2"/>
                </a:solidFill>
                <a:latin typeface="Source Sans Pro Light"/>
                <a:cs typeface="Source Sans Pro Light"/>
              </a:endParaRPr>
            </a:p>
          </p:txBody>
        </p:sp>
      </p:grpSp>
      <p:grpSp>
        <p:nvGrpSpPr>
          <p:cNvPr id="18" name="Group 17"/>
          <p:cNvGrpSpPr/>
          <p:nvPr/>
        </p:nvGrpSpPr>
        <p:grpSpPr>
          <a:xfrm>
            <a:off x="4574149" y="4758116"/>
            <a:ext cx="1872497" cy="701913"/>
            <a:chOff x="4436889" y="5350771"/>
            <a:chExt cx="1872497" cy="701913"/>
          </a:xfrm>
        </p:grpSpPr>
        <p:sp>
          <p:nvSpPr>
            <p:cNvPr id="19" name="Rectangle 18"/>
            <p:cNvSpPr/>
            <p:nvPr/>
          </p:nvSpPr>
          <p:spPr>
            <a:xfrm>
              <a:off x="4448052" y="5350771"/>
              <a:ext cx="1083224" cy="523220"/>
            </a:xfrm>
            <a:prstGeom prst="rect">
              <a:avLst/>
            </a:prstGeom>
          </p:spPr>
          <p:txBody>
            <a:bodyPr wrap="none" anchor="t">
              <a:spAutoFit/>
            </a:bodyPr>
            <a:lstStyle/>
            <a:p>
              <a:r>
                <a:rPr lang="en-US" sz="2800" b="1" dirty="0" smtClean="0">
                  <a:solidFill>
                    <a:schemeClr val="accent3"/>
                  </a:solidFill>
                  <a:latin typeface="Source Sans Pro"/>
                  <a:cs typeface="Source Sans Pro"/>
                </a:rPr>
                <a:t>1,207</a:t>
              </a:r>
              <a:endParaRPr lang="en-US" sz="2800" b="1" dirty="0">
                <a:solidFill>
                  <a:schemeClr val="accent3"/>
                </a:solidFill>
                <a:latin typeface="Source Sans Pro"/>
                <a:cs typeface="Source Sans Pro"/>
              </a:endParaRPr>
            </a:p>
          </p:txBody>
        </p:sp>
        <p:sp>
          <p:nvSpPr>
            <p:cNvPr id="20" name="Rectangle 19"/>
            <p:cNvSpPr/>
            <p:nvPr/>
          </p:nvSpPr>
          <p:spPr>
            <a:xfrm>
              <a:off x="4436889" y="5714130"/>
              <a:ext cx="1872497" cy="338554"/>
            </a:xfrm>
            <a:prstGeom prst="rect">
              <a:avLst/>
            </a:prstGeom>
          </p:spPr>
          <p:txBody>
            <a:bodyPr wrap="square">
              <a:spAutoFit/>
            </a:bodyPr>
            <a:lstStyle/>
            <a:p>
              <a:r>
                <a:rPr lang="en-US" sz="1600" dirty="0" smtClean="0">
                  <a:solidFill>
                    <a:schemeClr val="accent3"/>
                  </a:solidFill>
                  <a:latin typeface="Source Sans Pro Light"/>
                  <a:cs typeface="Source Sans Pro Light"/>
                </a:rPr>
                <a:t>Registry Agreements</a:t>
              </a:r>
              <a:endParaRPr lang="en-US" sz="1600" dirty="0">
                <a:solidFill>
                  <a:schemeClr val="accent3"/>
                </a:solidFill>
                <a:latin typeface="Source Sans Pro Light"/>
                <a:cs typeface="Source Sans Pro Light"/>
              </a:endParaRPr>
            </a:p>
          </p:txBody>
        </p:sp>
      </p:grpSp>
    </p:spTree>
    <p:extLst>
      <p:ext uri="{BB962C8B-B14F-4D97-AF65-F5344CB8AC3E}">
        <p14:creationId xmlns:p14="http://schemas.microsoft.com/office/powerpoint/2010/main" val="15195655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
          <p:cNvSpPr>
            <a:spLocks noGrp="1"/>
          </p:cNvSpPr>
          <p:nvPr>
            <p:ph type="body" sz="quarter" idx="13"/>
          </p:nvPr>
        </p:nvSpPr>
        <p:spPr>
          <a:xfrm>
            <a:off x="569913" y="2377590"/>
            <a:ext cx="6256337" cy="1728788"/>
          </a:xfrm>
        </p:spPr>
        <p:txBody>
          <a:bodyPr/>
          <a:lstStyle/>
          <a:p>
            <a:r>
              <a:rPr lang="en-US" sz="4000" b="1" dirty="0" smtClean="0">
                <a:latin typeface="+mj-lt"/>
                <a:cs typeface="Source Sans Pro"/>
              </a:rPr>
              <a:t>New </a:t>
            </a:r>
            <a:r>
              <a:rPr lang="en-US" sz="4000" b="1" dirty="0" err="1" smtClean="0">
                <a:latin typeface="+mj-lt"/>
                <a:cs typeface="Source Sans Pro"/>
              </a:rPr>
              <a:t>gTLD</a:t>
            </a:r>
            <a:r>
              <a:rPr lang="en-US" sz="4000" b="1" dirty="0" smtClean="0">
                <a:latin typeface="+mj-lt"/>
                <a:cs typeface="Source Sans Pro"/>
              </a:rPr>
              <a:t> Stories</a:t>
            </a:r>
          </a:p>
        </p:txBody>
      </p:sp>
    </p:spTree>
    <p:extLst>
      <p:ext uri="{BB962C8B-B14F-4D97-AF65-F5344CB8AC3E}">
        <p14:creationId xmlns:p14="http://schemas.microsoft.com/office/powerpoint/2010/main" val="26209803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0" y="0"/>
            <a:ext cx="9144000" cy="6858000"/>
          </a:xfrm>
          <a:prstGeom prst="rect">
            <a:avLst/>
          </a:prstGeom>
          <a:solidFill>
            <a:schemeClr val="tx2">
              <a:lumMod val="90000"/>
              <a:lumOff val="10000"/>
              <a:alpha val="50000"/>
            </a:schemeClr>
          </a:solidFill>
          <a:ln>
            <a:no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grpSp>
        <p:nvGrpSpPr>
          <p:cNvPr id="4" name="Group 3"/>
          <p:cNvGrpSpPr>
            <a:grpSpLocks noChangeAspect="1"/>
          </p:cNvGrpSpPr>
          <p:nvPr/>
        </p:nvGrpSpPr>
        <p:grpSpPr>
          <a:xfrm>
            <a:off x="7845675" y="2010138"/>
            <a:ext cx="914400" cy="803992"/>
            <a:chOff x="5923606" y="2252003"/>
            <a:chExt cx="2534594" cy="2228558"/>
          </a:xfrm>
          <a:solidFill>
            <a:srgbClr val="B65813"/>
          </a:solidFill>
        </p:grpSpPr>
        <p:grpSp>
          <p:nvGrpSpPr>
            <p:cNvPr id="5" name="Group 4"/>
            <p:cNvGrpSpPr>
              <a:grpSpLocks noChangeAspect="1"/>
            </p:cNvGrpSpPr>
            <p:nvPr/>
          </p:nvGrpSpPr>
          <p:grpSpPr>
            <a:xfrm>
              <a:off x="5923606" y="2252003"/>
              <a:ext cx="1223954" cy="1710398"/>
              <a:chOff x="6781800" y="3169920"/>
              <a:chExt cx="1188720" cy="1661161"/>
            </a:xfrm>
            <a:grpFill/>
          </p:grpSpPr>
          <p:sp>
            <p:nvSpPr>
              <p:cNvPr id="16" name="Round Same Side Corner Rectangle 15"/>
              <p:cNvSpPr/>
              <p:nvPr/>
            </p:nvSpPr>
            <p:spPr bwMode="auto">
              <a:xfrm>
                <a:off x="6781800" y="3733798"/>
                <a:ext cx="1188720" cy="1097280"/>
              </a:xfrm>
              <a:prstGeom prst="round2SameRect">
                <a:avLst>
                  <a:gd name="adj1" fmla="val 48371"/>
                  <a:gd name="adj2" fmla="val 16607"/>
                </a:avLst>
              </a:prstGeom>
              <a:grpFill/>
              <a:ln w="76200" cmpd="sng">
                <a:solidFill>
                  <a:srgbClr val="FFFFFF"/>
                </a:solid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17" name="Oval 16"/>
              <p:cNvSpPr/>
              <p:nvPr/>
            </p:nvSpPr>
            <p:spPr bwMode="auto">
              <a:xfrm>
                <a:off x="7086599" y="3169920"/>
                <a:ext cx="640081" cy="640081"/>
              </a:xfrm>
              <a:prstGeom prst="ellipse">
                <a:avLst/>
              </a:prstGeom>
              <a:grpFill/>
              <a:ln w="76200" cmpd="sng">
                <a:solidFill>
                  <a:schemeClr val="bg1"/>
                </a:solid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18" name="Round Same Side Corner Rectangle 17"/>
              <p:cNvSpPr/>
              <p:nvPr/>
            </p:nvSpPr>
            <p:spPr bwMode="auto">
              <a:xfrm>
                <a:off x="7010400" y="4191000"/>
                <a:ext cx="82297" cy="640081"/>
              </a:xfrm>
              <a:prstGeom prst="round2SameRect">
                <a:avLst>
                  <a:gd name="adj1" fmla="val 48371"/>
                  <a:gd name="adj2" fmla="val 16607"/>
                </a:avLst>
              </a:prstGeom>
              <a:solidFill>
                <a:schemeClr val="bg1"/>
              </a:solidFill>
              <a:ln w="76200" cmpd="sng">
                <a:no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19" name="Round Same Side Corner Rectangle 18"/>
              <p:cNvSpPr/>
              <p:nvPr/>
            </p:nvSpPr>
            <p:spPr bwMode="auto">
              <a:xfrm>
                <a:off x="7690103" y="4189414"/>
                <a:ext cx="82297" cy="640081"/>
              </a:xfrm>
              <a:prstGeom prst="round2SameRect">
                <a:avLst>
                  <a:gd name="adj1" fmla="val 48371"/>
                  <a:gd name="adj2" fmla="val 16607"/>
                </a:avLst>
              </a:prstGeom>
              <a:grpFill/>
              <a:ln w="76200" cmpd="sng">
                <a:solidFill>
                  <a:schemeClr val="tx1"/>
                </a:solid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grpSp>
        <p:grpSp>
          <p:nvGrpSpPr>
            <p:cNvPr id="6" name="Group 5"/>
            <p:cNvGrpSpPr>
              <a:grpSpLocks noChangeAspect="1"/>
            </p:cNvGrpSpPr>
            <p:nvPr/>
          </p:nvGrpSpPr>
          <p:grpSpPr>
            <a:xfrm>
              <a:off x="7234246" y="2252003"/>
              <a:ext cx="1223954" cy="1710398"/>
              <a:chOff x="6781800" y="3169920"/>
              <a:chExt cx="1188720" cy="1661161"/>
            </a:xfrm>
            <a:grpFill/>
          </p:grpSpPr>
          <p:sp>
            <p:nvSpPr>
              <p:cNvPr id="12" name="Round Same Side Corner Rectangle 11"/>
              <p:cNvSpPr/>
              <p:nvPr/>
            </p:nvSpPr>
            <p:spPr bwMode="auto">
              <a:xfrm>
                <a:off x="6781800" y="3733799"/>
                <a:ext cx="1188720" cy="1097282"/>
              </a:xfrm>
              <a:prstGeom prst="round2SameRect">
                <a:avLst>
                  <a:gd name="adj1" fmla="val 48371"/>
                  <a:gd name="adj2" fmla="val 16607"/>
                </a:avLst>
              </a:prstGeom>
              <a:grpFill/>
              <a:ln w="76200" cmpd="sng">
                <a:solidFill>
                  <a:srgbClr val="FFFFFF"/>
                </a:solid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13" name="Oval 12"/>
              <p:cNvSpPr/>
              <p:nvPr/>
            </p:nvSpPr>
            <p:spPr bwMode="auto">
              <a:xfrm>
                <a:off x="7086599" y="3169920"/>
                <a:ext cx="640081" cy="640081"/>
              </a:xfrm>
              <a:prstGeom prst="ellipse">
                <a:avLst/>
              </a:prstGeom>
              <a:grpFill/>
              <a:ln w="76200" cmpd="sng">
                <a:solidFill>
                  <a:schemeClr val="bg1"/>
                </a:solid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14" name="Round Same Side Corner Rectangle 13"/>
              <p:cNvSpPr/>
              <p:nvPr/>
            </p:nvSpPr>
            <p:spPr bwMode="auto">
              <a:xfrm>
                <a:off x="7010400" y="4191000"/>
                <a:ext cx="82297" cy="640081"/>
              </a:xfrm>
              <a:prstGeom prst="round2SameRect">
                <a:avLst>
                  <a:gd name="adj1" fmla="val 48371"/>
                  <a:gd name="adj2" fmla="val 16607"/>
                </a:avLst>
              </a:prstGeom>
              <a:grpFill/>
              <a:ln w="76200" cmpd="sng">
                <a:solidFill>
                  <a:schemeClr val="tx1"/>
                </a:solid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15" name="Round Same Side Corner Rectangle 14"/>
              <p:cNvSpPr/>
              <p:nvPr/>
            </p:nvSpPr>
            <p:spPr bwMode="auto">
              <a:xfrm>
                <a:off x="7690103" y="4189414"/>
                <a:ext cx="82297" cy="640081"/>
              </a:xfrm>
              <a:prstGeom prst="round2SameRect">
                <a:avLst>
                  <a:gd name="adj1" fmla="val 48371"/>
                  <a:gd name="adj2" fmla="val 16607"/>
                </a:avLst>
              </a:prstGeom>
              <a:solidFill>
                <a:schemeClr val="bg1"/>
              </a:solidFill>
              <a:ln w="76200" cmpd="sng">
                <a:no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grpSp>
        <p:grpSp>
          <p:nvGrpSpPr>
            <p:cNvPr id="7" name="Group 6"/>
            <p:cNvGrpSpPr/>
            <p:nvPr/>
          </p:nvGrpSpPr>
          <p:grpSpPr>
            <a:xfrm>
              <a:off x="6502725" y="2459181"/>
              <a:ext cx="1446491" cy="2021380"/>
              <a:chOff x="6781800" y="3169920"/>
              <a:chExt cx="1188720" cy="1661162"/>
            </a:xfrm>
            <a:grpFill/>
          </p:grpSpPr>
          <p:sp>
            <p:nvSpPr>
              <p:cNvPr id="8" name="Round Same Side Corner Rectangle 7"/>
              <p:cNvSpPr/>
              <p:nvPr/>
            </p:nvSpPr>
            <p:spPr bwMode="auto">
              <a:xfrm>
                <a:off x="6781800" y="3733802"/>
                <a:ext cx="1188720" cy="1097280"/>
              </a:xfrm>
              <a:prstGeom prst="round2SameRect">
                <a:avLst>
                  <a:gd name="adj1" fmla="val 48371"/>
                  <a:gd name="adj2" fmla="val 16607"/>
                </a:avLst>
              </a:prstGeom>
              <a:grpFill/>
              <a:ln w="76200" cmpd="sng">
                <a:solidFill>
                  <a:srgbClr val="FFFFFF"/>
                </a:solid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9" name="Oval 8"/>
              <p:cNvSpPr/>
              <p:nvPr/>
            </p:nvSpPr>
            <p:spPr bwMode="auto">
              <a:xfrm>
                <a:off x="7086600" y="3169920"/>
                <a:ext cx="640081" cy="640082"/>
              </a:xfrm>
              <a:prstGeom prst="ellipse">
                <a:avLst/>
              </a:prstGeom>
              <a:grpFill/>
              <a:ln w="76200" cmpd="sng">
                <a:solidFill>
                  <a:schemeClr val="bg1"/>
                </a:solid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10" name="Round Same Side Corner Rectangle 9"/>
              <p:cNvSpPr/>
              <p:nvPr/>
            </p:nvSpPr>
            <p:spPr bwMode="auto">
              <a:xfrm>
                <a:off x="7010400" y="4191001"/>
                <a:ext cx="82296" cy="640081"/>
              </a:xfrm>
              <a:prstGeom prst="round2SameRect">
                <a:avLst>
                  <a:gd name="adj1" fmla="val 48371"/>
                  <a:gd name="adj2" fmla="val 16607"/>
                </a:avLst>
              </a:prstGeom>
              <a:solidFill>
                <a:schemeClr val="bg1"/>
              </a:solidFill>
              <a:ln w="76200" cmpd="sng">
                <a:no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11" name="Round Same Side Corner Rectangle 10"/>
              <p:cNvSpPr/>
              <p:nvPr/>
            </p:nvSpPr>
            <p:spPr bwMode="auto">
              <a:xfrm>
                <a:off x="7690105" y="4189414"/>
                <a:ext cx="82296" cy="640081"/>
              </a:xfrm>
              <a:prstGeom prst="round2SameRect">
                <a:avLst>
                  <a:gd name="adj1" fmla="val 48371"/>
                  <a:gd name="adj2" fmla="val 16607"/>
                </a:avLst>
              </a:prstGeom>
              <a:solidFill>
                <a:schemeClr val="bg1"/>
              </a:solidFill>
              <a:ln w="76200" cmpd="sng">
                <a:no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grpSp>
      </p:grpSp>
      <p:sp>
        <p:nvSpPr>
          <p:cNvPr id="20" name="Oval 19"/>
          <p:cNvSpPr/>
          <p:nvPr/>
        </p:nvSpPr>
        <p:spPr bwMode="auto">
          <a:xfrm>
            <a:off x="7998075" y="5080638"/>
            <a:ext cx="731520" cy="716184"/>
          </a:xfrm>
          <a:prstGeom prst="ellipse">
            <a:avLst/>
          </a:prstGeom>
          <a:solidFill>
            <a:srgbClr val="B65813"/>
          </a:solidFill>
          <a:ln w="76200" cmpd="sng">
            <a:solidFill>
              <a:schemeClr val="bg1"/>
            </a:solid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cxnSp>
        <p:nvCxnSpPr>
          <p:cNvPr id="21" name="Straight Connector 20"/>
          <p:cNvCxnSpPr/>
          <p:nvPr/>
        </p:nvCxnSpPr>
        <p:spPr bwMode="auto">
          <a:xfrm>
            <a:off x="8367057" y="5085814"/>
            <a:ext cx="0" cy="707696"/>
          </a:xfrm>
          <a:prstGeom prst="line">
            <a:avLst/>
          </a:prstGeom>
          <a:blipFill dpi="0" rotWithShape="0">
            <a:blip r:embed="rId3"/>
            <a:srcRect/>
            <a:tile tx="0" ty="0" sx="100000" sy="100000" flip="none" algn="tl"/>
          </a:blipFill>
          <a:ln w="25400" cap="rnd" cmpd="sng" algn="ctr">
            <a:solidFill>
              <a:srgbClr val="FFFFFF"/>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22" name="Straight Connector 21"/>
          <p:cNvCxnSpPr/>
          <p:nvPr/>
        </p:nvCxnSpPr>
        <p:spPr bwMode="auto">
          <a:xfrm>
            <a:off x="8052774" y="5273457"/>
            <a:ext cx="628566" cy="4741"/>
          </a:xfrm>
          <a:prstGeom prst="line">
            <a:avLst/>
          </a:prstGeom>
          <a:blipFill dpi="0" rotWithShape="0">
            <a:blip r:embed="rId3"/>
            <a:srcRect/>
            <a:tile tx="0" ty="0" sx="100000" sy="100000" flip="none" algn="tl"/>
          </a:blipFill>
          <a:ln w="25400" cap="rnd" cmpd="sng" algn="ctr">
            <a:solidFill>
              <a:srgbClr val="FFFFFF"/>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23" name="Straight Connector 22"/>
          <p:cNvCxnSpPr/>
          <p:nvPr/>
        </p:nvCxnSpPr>
        <p:spPr bwMode="auto">
          <a:xfrm>
            <a:off x="8012675" y="5436249"/>
            <a:ext cx="703993" cy="0"/>
          </a:xfrm>
          <a:prstGeom prst="line">
            <a:avLst/>
          </a:prstGeom>
          <a:blipFill dpi="0" rotWithShape="0">
            <a:blip r:embed="rId3"/>
            <a:srcRect/>
            <a:tile tx="0" ty="0" sx="100000" sy="100000" flip="none" algn="tl"/>
          </a:blipFill>
          <a:ln w="25400" cap="rnd" cmpd="sng" algn="ctr">
            <a:solidFill>
              <a:srgbClr val="FFFFFF"/>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24" name="Straight Connector 23"/>
          <p:cNvCxnSpPr/>
          <p:nvPr/>
        </p:nvCxnSpPr>
        <p:spPr bwMode="auto">
          <a:xfrm>
            <a:off x="8052775" y="5594300"/>
            <a:ext cx="628566" cy="0"/>
          </a:xfrm>
          <a:prstGeom prst="line">
            <a:avLst/>
          </a:prstGeom>
          <a:blipFill dpi="0" rotWithShape="0">
            <a:blip r:embed="rId3"/>
            <a:srcRect/>
            <a:tile tx="0" ty="0" sx="100000" sy="100000" flip="none" algn="tl"/>
          </a:blipFill>
          <a:ln w="25400" cap="rnd" cmpd="sng" algn="ctr">
            <a:solidFill>
              <a:srgbClr val="FFFFFF"/>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nvGrpSpPr>
          <p:cNvPr id="25" name="Group 24"/>
          <p:cNvGrpSpPr/>
          <p:nvPr/>
        </p:nvGrpSpPr>
        <p:grpSpPr>
          <a:xfrm>
            <a:off x="8178488" y="5065301"/>
            <a:ext cx="406401" cy="729447"/>
            <a:chOff x="6525811" y="2590800"/>
            <a:chExt cx="1280163" cy="2587998"/>
          </a:xfrm>
        </p:grpSpPr>
        <p:sp>
          <p:nvSpPr>
            <p:cNvPr id="26" name="Arc 25"/>
            <p:cNvSpPr/>
            <p:nvPr/>
          </p:nvSpPr>
          <p:spPr bwMode="auto">
            <a:xfrm>
              <a:off x="6525811" y="2658905"/>
              <a:ext cx="1280160" cy="2451788"/>
            </a:xfrm>
            <a:prstGeom prst="arc">
              <a:avLst/>
            </a:prstGeom>
            <a:noFill/>
            <a:ln w="25400" cap="flat" cmpd="sng" algn="ctr">
              <a:solidFill>
                <a:srgbClr val="FFFF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8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7" name="Arc 26"/>
            <p:cNvSpPr/>
            <p:nvPr/>
          </p:nvSpPr>
          <p:spPr bwMode="auto">
            <a:xfrm rot="10800000" flipH="1">
              <a:off x="6525813" y="2590800"/>
              <a:ext cx="1280161" cy="2587998"/>
            </a:xfrm>
            <a:prstGeom prst="arc">
              <a:avLst/>
            </a:prstGeom>
            <a:noFill/>
            <a:ln w="25400" cap="flat" cmpd="sng" algn="ctr">
              <a:solidFill>
                <a:srgbClr val="FFFF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8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grpSp>
      <p:grpSp>
        <p:nvGrpSpPr>
          <p:cNvPr id="28" name="Group 27"/>
          <p:cNvGrpSpPr/>
          <p:nvPr/>
        </p:nvGrpSpPr>
        <p:grpSpPr>
          <a:xfrm>
            <a:off x="8140737" y="5065301"/>
            <a:ext cx="460587" cy="729447"/>
            <a:chOff x="6592274" y="2590800"/>
            <a:chExt cx="1021581" cy="2587998"/>
          </a:xfrm>
        </p:grpSpPr>
        <p:sp>
          <p:nvSpPr>
            <p:cNvPr id="29" name="Arc 28"/>
            <p:cNvSpPr/>
            <p:nvPr/>
          </p:nvSpPr>
          <p:spPr bwMode="auto">
            <a:xfrm rot="10800000">
              <a:off x="6592274" y="2590800"/>
              <a:ext cx="1021581" cy="2587998"/>
            </a:xfrm>
            <a:prstGeom prst="arc">
              <a:avLst/>
            </a:prstGeom>
            <a:noFill/>
            <a:ln w="25400" cap="flat" cmpd="sng" algn="ctr">
              <a:solidFill>
                <a:srgbClr val="FFFF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8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30" name="Arc 29"/>
            <p:cNvSpPr/>
            <p:nvPr/>
          </p:nvSpPr>
          <p:spPr bwMode="auto">
            <a:xfrm flipH="1">
              <a:off x="6592274" y="2658905"/>
              <a:ext cx="1021581" cy="2451788"/>
            </a:xfrm>
            <a:prstGeom prst="arc">
              <a:avLst/>
            </a:prstGeom>
            <a:noFill/>
            <a:ln w="25400" cap="flat" cmpd="sng" algn="ctr">
              <a:solidFill>
                <a:srgbClr val="FFFF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8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grpSp>
      <p:grpSp>
        <p:nvGrpSpPr>
          <p:cNvPr id="31" name="Group 30"/>
          <p:cNvGrpSpPr>
            <a:grpSpLocks noChangeAspect="1"/>
          </p:cNvGrpSpPr>
          <p:nvPr/>
        </p:nvGrpSpPr>
        <p:grpSpPr>
          <a:xfrm>
            <a:off x="8005345" y="3487029"/>
            <a:ext cx="678530" cy="914399"/>
            <a:chOff x="7162800" y="5181599"/>
            <a:chExt cx="848163" cy="1142999"/>
          </a:xfrm>
          <a:solidFill>
            <a:schemeClr val="bg2"/>
          </a:solidFill>
        </p:grpSpPr>
        <p:sp>
          <p:nvSpPr>
            <p:cNvPr id="32" name="Oval 31"/>
            <p:cNvSpPr/>
            <p:nvPr/>
          </p:nvSpPr>
          <p:spPr bwMode="auto">
            <a:xfrm>
              <a:off x="7329098" y="6143166"/>
              <a:ext cx="525053" cy="181432"/>
            </a:xfrm>
            <a:prstGeom prst="ellipse">
              <a:avLst/>
            </a:prstGeom>
            <a:noFill/>
            <a:ln w="25400" cmpd="sng">
              <a:solidFill>
                <a:srgbClr val="FFFFFF"/>
              </a:solid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33" name="Teardrop 32"/>
            <p:cNvSpPr/>
            <p:nvPr/>
          </p:nvSpPr>
          <p:spPr bwMode="auto">
            <a:xfrm rot="8100000">
              <a:off x="7162800" y="5181599"/>
              <a:ext cx="848163" cy="846689"/>
            </a:xfrm>
            <a:prstGeom prst="teardrop">
              <a:avLst>
                <a:gd name="adj" fmla="val 109096"/>
              </a:avLst>
            </a:prstGeom>
            <a:solidFill>
              <a:srgbClr val="B65813"/>
            </a:solidFill>
            <a:ln w="76200" cmpd="sng">
              <a:solidFill>
                <a:schemeClr val="bg1"/>
              </a:solid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34" name="Oval 33"/>
            <p:cNvSpPr/>
            <p:nvPr/>
          </p:nvSpPr>
          <p:spPr bwMode="auto">
            <a:xfrm>
              <a:off x="7385641" y="5370394"/>
              <a:ext cx="403886" cy="403185"/>
            </a:xfrm>
            <a:prstGeom prst="ellipse">
              <a:avLst/>
            </a:prstGeom>
            <a:solidFill>
              <a:schemeClr val="bg1"/>
            </a:solidFill>
            <a:ln w="28575" cmpd="sng">
              <a:no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grpSp>
      <p:sp>
        <p:nvSpPr>
          <p:cNvPr id="35" name="TextBox 34"/>
          <p:cNvSpPr txBox="1"/>
          <p:nvPr/>
        </p:nvSpPr>
        <p:spPr>
          <a:xfrm>
            <a:off x="9612439" y="6302834"/>
            <a:ext cx="77560" cy="346556"/>
          </a:xfrm>
          <a:prstGeom prst="rect">
            <a:avLst/>
          </a:prstGeom>
          <a:noFill/>
        </p:spPr>
        <p:txBody>
          <a:bodyPr wrap="none" lIns="38405" tIns="19202" rIns="38405" bIns="19202" rtlCol="0">
            <a:spAutoFit/>
          </a:bodyPr>
          <a:lstStyle/>
          <a:p>
            <a:endParaRPr lang="en-US" sz="2000" dirty="0" smtClean="0">
              <a:solidFill>
                <a:schemeClr val="tx2"/>
              </a:solidFill>
              <a:latin typeface="Georgia"/>
              <a:cs typeface="Georgia"/>
            </a:endParaRPr>
          </a:p>
        </p:txBody>
      </p:sp>
      <p:grpSp>
        <p:nvGrpSpPr>
          <p:cNvPr id="36" name="Group 35"/>
          <p:cNvGrpSpPr/>
          <p:nvPr/>
        </p:nvGrpSpPr>
        <p:grpSpPr>
          <a:xfrm>
            <a:off x="1446595" y="298846"/>
            <a:ext cx="5867400" cy="1301418"/>
            <a:chOff x="1752600" y="298846"/>
            <a:chExt cx="5867400" cy="1301418"/>
          </a:xfrm>
        </p:grpSpPr>
        <p:sp>
          <p:nvSpPr>
            <p:cNvPr id="37" name="TextBox 36"/>
            <p:cNvSpPr txBox="1"/>
            <p:nvPr/>
          </p:nvSpPr>
          <p:spPr>
            <a:xfrm>
              <a:off x="1752600" y="298846"/>
              <a:ext cx="2973388" cy="523220"/>
            </a:xfrm>
            <a:prstGeom prst="rect">
              <a:avLst/>
            </a:prstGeom>
            <a:noFill/>
          </p:spPr>
          <p:txBody>
            <a:bodyPr wrap="square" lIns="0" tIns="0" rIns="0" bIns="91440" rtlCol="0" anchor="ctr">
              <a:spAutoFit/>
            </a:bodyPr>
            <a:lstStyle/>
            <a:p>
              <a:pPr algn="l">
                <a:spcBef>
                  <a:spcPts val="0"/>
                </a:spcBef>
                <a:spcAft>
                  <a:spcPts val="0"/>
                </a:spcAft>
              </a:pPr>
              <a:r>
                <a:rPr lang="en-US" sz="2800" b="1" spc="-150" dirty="0" smtClean="0">
                  <a:solidFill>
                    <a:schemeClr val="bg1"/>
                  </a:solidFill>
                  <a:latin typeface="Georgia"/>
                  <a:cs typeface="Georgia"/>
                </a:rPr>
                <a:t>BUSINESS</a:t>
              </a:r>
            </a:p>
          </p:txBody>
        </p:sp>
        <p:sp>
          <p:nvSpPr>
            <p:cNvPr id="38" name="TextBox 37"/>
            <p:cNvSpPr txBox="1"/>
            <p:nvPr/>
          </p:nvSpPr>
          <p:spPr>
            <a:xfrm>
              <a:off x="1752600" y="830823"/>
              <a:ext cx="5867400" cy="769441"/>
            </a:xfrm>
            <a:prstGeom prst="rect">
              <a:avLst/>
            </a:prstGeom>
            <a:noFill/>
          </p:spPr>
          <p:txBody>
            <a:bodyPr wrap="square" lIns="0" tIns="0" rIns="0" bIns="91440" rtlCol="0" anchor="t">
              <a:spAutoFit/>
            </a:bodyPr>
            <a:lstStyle/>
            <a:p>
              <a:pPr algn="l">
                <a:spcBef>
                  <a:spcPts val="0"/>
                </a:spcBef>
                <a:spcAft>
                  <a:spcPts val="0"/>
                </a:spcAft>
              </a:pPr>
              <a:r>
                <a:rPr lang="en-US" sz="2200" dirty="0">
                  <a:solidFill>
                    <a:schemeClr val="tx1"/>
                  </a:solidFill>
                  <a:latin typeface="Georgia"/>
                  <a:cs typeface="Georgia"/>
                </a:rPr>
                <a:t>Increase visibility, deepen brand recognition and build trust amongst consumers</a:t>
              </a:r>
              <a:endParaRPr lang="en-US" sz="2200" dirty="0" smtClean="0">
                <a:solidFill>
                  <a:schemeClr val="tx1"/>
                </a:solidFill>
                <a:latin typeface="Georgia"/>
                <a:cs typeface="Georgia"/>
              </a:endParaRPr>
            </a:p>
          </p:txBody>
        </p:sp>
      </p:grpSp>
      <p:grpSp>
        <p:nvGrpSpPr>
          <p:cNvPr id="39" name="Group 38"/>
          <p:cNvGrpSpPr/>
          <p:nvPr/>
        </p:nvGrpSpPr>
        <p:grpSpPr>
          <a:xfrm>
            <a:off x="1434499" y="1855999"/>
            <a:ext cx="6087371" cy="1201578"/>
            <a:chOff x="1752599" y="2013466"/>
            <a:chExt cx="6087371" cy="1201578"/>
          </a:xfrm>
        </p:grpSpPr>
        <p:sp>
          <p:nvSpPr>
            <p:cNvPr id="40" name="TextBox 39"/>
            <p:cNvSpPr txBox="1"/>
            <p:nvPr/>
          </p:nvSpPr>
          <p:spPr>
            <a:xfrm>
              <a:off x="1752599" y="2013466"/>
              <a:ext cx="6087371" cy="523220"/>
            </a:xfrm>
            <a:prstGeom prst="rect">
              <a:avLst/>
            </a:prstGeom>
            <a:noFill/>
          </p:spPr>
          <p:txBody>
            <a:bodyPr wrap="square" lIns="0" tIns="0" rIns="0" bIns="91440" rtlCol="0" anchor="b">
              <a:spAutoFit/>
            </a:bodyPr>
            <a:lstStyle/>
            <a:p>
              <a:pPr algn="l">
                <a:spcBef>
                  <a:spcPts val="0"/>
                </a:spcBef>
                <a:spcAft>
                  <a:spcPts val="0"/>
                </a:spcAft>
              </a:pPr>
              <a:r>
                <a:rPr lang="en-US" sz="2800" b="1" spc="-150" dirty="0" smtClean="0">
                  <a:solidFill>
                    <a:srgbClr val="FFFFFF"/>
                  </a:solidFill>
                  <a:latin typeface="Georgia"/>
                  <a:cs typeface="Georgia"/>
                </a:rPr>
                <a:t>GROUP/COMMUNITY</a:t>
              </a:r>
            </a:p>
          </p:txBody>
        </p:sp>
        <p:sp>
          <p:nvSpPr>
            <p:cNvPr id="41" name="TextBox 40"/>
            <p:cNvSpPr txBox="1"/>
            <p:nvPr/>
          </p:nvSpPr>
          <p:spPr>
            <a:xfrm>
              <a:off x="1752600" y="2445603"/>
              <a:ext cx="5867400" cy="769441"/>
            </a:xfrm>
            <a:prstGeom prst="rect">
              <a:avLst/>
            </a:prstGeom>
            <a:noFill/>
          </p:spPr>
          <p:txBody>
            <a:bodyPr wrap="square" lIns="0" tIns="0" rIns="0" bIns="91440" rtlCol="0" anchor="t">
              <a:spAutoFit/>
            </a:bodyPr>
            <a:lstStyle/>
            <a:p>
              <a:pPr algn="l">
                <a:spcBef>
                  <a:spcPts val="0"/>
                </a:spcBef>
                <a:spcAft>
                  <a:spcPts val="0"/>
                </a:spcAft>
              </a:pPr>
              <a:r>
                <a:rPr lang="en-US" sz="2200" dirty="0">
                  <a:solidFill>
                    <a:srgbClr val="00334D"/>
                  </a:solidFill>
                  <a:latin typeface="Georgia"/>
                  <a:cs typeface="Georgia"/>
                </a:rPr>
                <a:t>Engage and mobilize Internet users around common interests, causes and hobbies</a:t>
              </a:r>
              <a:endParaRPr lang="en-US" sz="2200" dirty="0" smtClean="0">
                <a:solidFill>
                  <a:srgbClr val="00334D"/>
                </a:solidFill>
                <a:latin typeface="Georgia"/>
                <a:cs typeface="Georgia"/>
              </a:endParaRPr>
            </a:p>
          </p:txBody>
        </p:sp>
      </p:grpSp>
      <p:grpSp>
        <p:nvGrpSpPr>
          <p:cNvPr id="42" name="Group 41"/>
          <p:cNvGrpSpPr/>
          <p:nvPr/>
        </p:nvGrpSpPr>
        <p:grpSpPr>
          <a:xfrm>
            <a:off x="1422405" y="3364274"/>
            <a:ext cx="5867400" cy="1186934"/>
            <a:chOff x="1752600" y="3461266"/>
            <a:chExt cx="5867400" cy="1186934"/>
          </a:xfrm>
        </p:grpSpPr>
        <p:sp>
          <p:nvSpPr>
            <p:cNvPr id="43" name="TextBox 42"/>
            <p:cNvSpPr txBox="1"/>
            <p:nvPr/>
          </p:nvSpPr>
          <p:spPr>
            <a:xfrm>
              <a:off x="1754188" y="3461266"/>
              <a:ext cx="2438400" cy="523220"/>
            </a:xfrm>
            <a:prstGeom prst="rect">
              <a:avLst/>
            </a:prstGeom>
            <a:noFill/>
          </p:spPr>
          <p:txBody>
            <a:bodyPr wrap="square" lIns="0" tIns="0" rIns="0" bIns="91440" rtlCol="0" anchor="b">
              <a:spAutoFit/>
            </a:bodyPr>
            <a:lstStyle/>
            <a:p>
              <a:pPr algn="l">
                <a:spcBef>
                  <a:spcPts val="0"/>
                </a:spcBef>
                <a:spcAft>
                  <a:spcPts val="0"/>
                </a:spcAft>
              </a:pPr>
              <a:r>
                <a:rPr lang="en-US" sz="2800" b="1" spc="-150" dirty="0" smtClean="0">
                  <a:solidFill>
                    <a:srgbClr val="FFFFFF"/>
                  </a:solidFill>
                  <a:latin typeface="Georgia"/>
                  <a:cs typeface="Georgia"/>
                </a:rPr>
                <a:t>REGION</a:t>
              </a:r>
            </a:p>
          </p:txBody>
        </p:sp>
        <p:sp>
          <p:nvSpPr>
            <p:cNvPr id="44" name="TextBox 43"/>
            <p:cNvSpPr txBox="1"/>
            <p:nvPr/>
          </p:nvSpPr>
          <p:spPr>
            <a:xfrm>
              <a:off x="1752600" y="3878759"/>
              <a:ext cx="5867400" cy="769441"/>
            </a:xfrm>
            <a:prstGeom prst="rect">
              <a:avLst/>
            </a:prstGeom>
            <a:noFill/>
          </p:spPr>
          <p:txBody>
            <a:bodyPr wrap="square" lIns="0" tIns="0" rIns="0" bIns="91440" rtlCol="0" anchor="t">
              <a:spAutoFit/>
            </a:bodyPr>
            <a:lstStyle/>
            <a:p>
              <a:pPr algn="l">
                <a:spcBef>
                  <a:spcPts val="0"/>
                </a:spcBef>
                <a:spcAft>
                  <a:spcPts val="0"/>
                </a:spcAft>
              </a:pPr>
              <a:r>
                <a:rPr lang="en-US" sz="2200" dirty="0">
                  <a:solidFill>
                    <a:srgbClr val="00334D"/>
                  </a:solidFill>
                  <a:latin typeface="Georgia"/>
                  <a:cs typeface="Georgia"/>
                </a:rPr>
                <a:t>Allow citizens and businesses to construct online identities based on geographic location</a:t>
              </a:r>
              <a:endParaRPr lang="en-US" sz="2200" dirty="0" smtClean="0">
                <a:solidFill>
                  <a:srgbClr val="00334D"/>
                </a:solidFill>
                <a:latin typeface="Georgia"/>
                <a:cs typeface="Georgia"/>
              </a:endParaRPr>
            </a:p>
          </p:txBody>
        </p:sp>
      </p:grpSp>
      <p:grpSp>
        <p:nvGrpSpPr>
          <p:cNvPr id="45" name="Group 44"/>
          <p:cNvGrpSpPr/>
          <p:nvPr/>
        </p:nvGrpSpPr>
        <p:grpSpPr>
          <a:xfrm>
            <a:off x="1374025" y="4923552"/>
            <a:ext cx="6624050" cy="1433091"/>
            <a:chOff x="1752600" y="4923552"/>
            <a:chExt cx="6324600" cy="1433091"/>
          </a:xfrm>
        </p:grpSpPr>
        <p:sp>
          <p:nvSpPr>
            <p:cNvPr id="46" name="TextBox 45"/>
            <p:cNvSpPr txBox="1"/>
            <p:nvPr/>
          </p:nvSpPr>
          <p:spPr>
            <a:xfrm>
              <a:off x="1752600" y="4923552"/>
              <a:ext cx="6324600" cy="796115"/>
            </a:xfrm>
            <a:prstGeom prst="rect">
              <a:avLst/>
            </a:prstGeom>
            <a:noFill/>
          </p:spPr>
          <p:txBody>
            <a:bodyPr wrap="square" lIns="0" tIns="0" rIns="0" bIns="91440" rtlCol="0" anchor="t">
              <a:spAutoFit/>
            </a:bodyPr>
            <a:lstStyle/>
            <a:p>
              <a:pPr lvl="0" algn="l">
                <a:lnSpc>
                  <a:spcPct val="80000"/>
                </a:lnSpc>
                <a:spcBef>
                  <a:spcPts val="0"/>
                </a:spcBef>
                <a:spcAft>
                  <a:spcPts val="0"/>
                </a:spcAft>
              </a:pPr>
              <a:r>
                <a:rPr lang="en-US" sz="2800" b="1" dirty="0" smtClean="0">
                  <a:solidFill>
                    <a:srgbClr val="FFFFFF"/>
                  </a:solidFill>
                  <a:latin typeface="Georgia"/>
                  <a:cs typeface="Georgia"/>
                </a:rPr>
                <a:t>INTERNATIONALIZED</a:t>
              </a:r>
            </a:p>
            <a:p>
              <a:pPr lvl="0" algn="l">
                <a:lnSpc>
                  <a:spcPct val="80000"/>
                </a:lnSpc>
                <a:spcBef>
                  <a:spcPts val="0"/>
                </a:spcBef>
                <a:spcAft>
                  <a:spcPts val="0"/>
                </a:spcAft>
              </a:pPr>
              <a:r>
                <a:rPr lang="en-US" sz="2800" b="1" dirty="0" smtClean="0">
                  <a:solidFill>
                    <a:srgbClr val="FFFFFF"/>
                  </a:solidFill>
                  <a:latin typeface="Georgia"/>
                  <a:cs typeface="Georgia"/>
                </a:rPr>
                <a:t>DOMAIN NAME</a:t>
              </a:r>
              <a:endParaRPr lang="en-US" sz="2800" b="1" dirty="0">
                <a:solidFill>
                  <a:srgbClr val="FFFFFF"/>
                </a:solidFill>
                <a:latin typeface="Georgia"/>
                <a:cs typeface="Georgia"/>
              </a:endParaRPr>
            </a:p>
          </p:txBody>
        </p:sp>
        <p:sp>
          <p:nvSpPr>
            <p:cNvPr id="47" name="TextBox 46"/>
            <p:cNvSpPr txBox="1"/>
            <p:nvPr/>
          </p:nvSpPr>
          <p:spPr>
            <a:xfrm>
              <a:off x="1752600" y="5587202"/>
              <a:ext cx="5867400" cy="769441"/>
            </a:xfrm>
            <a:prstGeom prst="rect">
              <a:avLst/>
            </a:prstGeom>
            <a:noFill/>
          </p:spPr>
          <p:txBody>
            <a:bodyPr wrap="square" lIns="0" tIns="0" rIns="0" bIns="91440" rtlCol="0" anchor="t">
              <a:spAutoFit/>
            </a:bodyPr>
            <a:lstStyle/>
            <a:p>
              <a:pPr algn="l">
                <a:spcBef>
                  <a:spcPts val="0"/>
                </a:spcBef>
                <a:spcAft>
                  <a:spcPts val="0"/>
                </a:spcAft>
              </a:pPr>
              <a:r>
                <a:rPr lang="en-US" sz="2200" dirty="0">
                  <a:solidFill>
                    <a:srgbClr val="00334D"/>
                  </a:solidFill>
                  <a:latin typeface="Georgia"/>
                  <a:cs typeface="Georgia"/>
                </a:rPr>
                <a:t>Enable Internet users around the world to navigate online entirely in their native </a:t>
              </a:r>
              <a:r>
                <a:rPr lang="en-US" sz="2200" dirty="0" smtClean="0">
                  <a:solidFill>
                    <a:srgbClr val="00334D"/>
                  </a:solidFill>
                  <a:latin typeface="Georgia"/>
                  <a:cs typeface="Georgia"/>
                </a:rPr>
                <a:t>language</a:t>
              </a:r>
            </a:p>
          </p:txBody>
        </p:sp>
      </p:grpSp>
      <p:sp>
        <p:nvSpPr>
          <p:cNvPr id="48" name="Oval 47"/>
          <p:cNvSpPr/>
          <p:nvPr/>
        </p:nvSpPr>
        <p:spPr bwMode="auto">
          <a:xfrm>
            <a:off x="566928" y="502920"/>
            <a:ext cx="228600" cy="228600"/>
          </a:xfrm>
          <a:prstGeom prst="ellipse">
            <a:avLst/>
          </a:prstGeom>
          <a:solidFill>
            <a:schemeClr val="accent5">
              <a:lumMod val="75000"/>
            </a:schemeClr>
          </a:solidFill>
          <a:ln w="19050" cmpd="sng">
            <a:solidFill>
              <a:schemeClr val="bg1"/>
            </a:solid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49" name="Oval 48"/>
          <p:cNvSpPr/>
          <p:nvPr/>
        </p:nvSpPr>
        <p:spPr bwMode="auto">
          <a:xfrm>
            <a:off x="566928" y="2020824"/>
            <a:ext cx="228600" cy="228600"/>
          </a:xfrm>
          <a:prstGeom prst="ellipse">
            <a:avLst/>
          </a:prstGeom>
          <a:solidFill>
            <a:schemeClr val="accent5">
              <a:lumMod val="75000"/>
            </a:schemeClr>
          </a:solidFill>
          <a:ln w="19050" cmpd="sng">
            <a:solidFill>
              <a:schemeClr val="bg1"/>
            </a:solid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50" name="Oval 49"/>
          <p:cNvSpPr/>
          <p:nvPr/>
        </p:nvSpPr>
        <p:spPr bwMode="auto">
          <a:xfrm>
            <a:off x="566928" y="3547872"/>
            <a:ext cx="228600" cy="228600"/>
          </a:xfrm>
          <a:prstGeom prst="ellipse">
            <a:avLst/>
          </a:prstGeom>
          <a:solidFill>
            <a:schemeClr val="accent5">
              <a:lumMod val="75000"/>
            </a:schemeClr>
          </a:solidFill>
          <a:ln w="19050" cmpd="sng">
            <a:solidFill>
              <a:schemeClr val="bg1"/>
            </a:solid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51" name="Oval 50"/>
          <p:cNvSpPr/>
          <p:nvPr/>
        </p:nvSpPr>
        <p:spPr bwMode="auto">
          <a:xfrm>
            <a:off x="566928" y="5065776"/>
            <a:ext cx="228600" cy="228600"/>
          </a:xfrm>
          <a:prstGeom prst="ellipse">
            <a:avLst/>
          </a:prstGeom>
          <a:solidFill>
            <a:schemeClr val="accent5">
              <a:lumMod val="75000"/>
            </a:schemeClr>
          </a:solidFill>
          <a:ln w="19050" cmpd="sng">
            <a:solidFill>
              <a:schemeClr val="bg1"/>
            </a:solid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grpSp>
        <p:nvGrpSpPr>
          <p:cNvPr id="52" name="Group 51"/>
          <p:cNvGrpSpPr/>
          <p:nvPr/>
        </p:nvGrpSpPr>
        <p:grpSpPr>
          <a:xfrm>
            <a:off x="7922300" y="474909"/>
            <a:ext cx="817560" cy="718814"/>
            <a:chOff x="7899758" y="484188"/>
            <a:chExt cx="817560" cy="718814"/>
          </a:xfrm>
        </p:grpSpPr>
        <p:grpSp>
          <p:nvGrpSpPr>
            <p:cNvPr id="53" name="Group 52"/>
            <p:cNvGrpSpPr/>
            <p:nvPr/>
          </p:nvGrpSpPr>
          <p:grpSpPr>
            <a:xfrm>
              <a:off x="8157251" y="484188"/>
              <a:ext cx="297202" cy="218280"/>
              <a:chOff x="8079047" y="471961"/>
              <a:chExt cx="381137" cy="230507"/>
            </a:xfrm>
          </p:grpSpPr>
          <p:sp>
            <p:nvSpPr>
              <p:cNvPr id="57" name="Round Same Side Corner Rectangle 56"/>
              <p:cNvSpPr/>
              <p:nvPr/>
            </p:nvSpPr>
            <p:spPr bwMode="auto">
              <a:xfrm>
                <a:off x="8084742" y="475928"/>
                <a:ext cx="375442" cy="226540"/>
              </a:xfrm>
              <a:prstGeom prst="round2SameRect">
                <a:avLst>
                  <a:gd name="adj1" fmla="val 25425"/>
                  <a:gd name="adj2" fmla="val 5176"/>
                </a:avLst>
              </a:prstGeom>
              <a:solidFill>
                <a:schemeClr val="bg1"/>
              </a:solidFill>
              <a:ln w="76200" cmpd="sng">
                <a:solidFill>
                  <a:schemeClr val="bg1"/>
                </a:solidFill>
              </a:ln>
              <a:extLst/>
            </p:spPr>
            <p:txBody>
              <a:bodyPr wrap="square"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58" name="Round Same Side Corner Rectangle 57"/>
              <p:cNvSpPr/>
              <p:nvPr/>
            </p:nvSpPr>
            <p:spPr bwMode="auto">
              <a:xfrm>
                <a:off x="8079047" y="471961"/>
                <a:ext cx="375442" cy="226540"/>
              </a:xfrm>
              <a:prstGeom prst="round2SameRect">
                <a:avLst>
                  <a:gd name="adj1" fmla="val 25425"/>
                  <a:gd name="adj2" fmla="val 5176"/>
                </a:avLst>
              </a:prstGeom>
              <a:solidFill>
                <a:schemeClr val="tx2">
                  <a:lumMod val="90000"/>
                  <a:lumOff val="10000"/>
                  <a:alpha val="50000"/>
                </a:schemeClr>
              </a:solidFill>
              <a:ln w="76200" cmpd="sng">
                <a:solidFill>
                  <a:schemeClr val="bg1"/>
                </a:solidFill>
              </a:ln>
              <a:extLst/>
            </p:spPr>
            <p:txBody>
              <a:bodyPr wrap="square"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grpSp>
        <p:sp>
          <p:nvSpPr>
            <p:cNvPr id="54" name="Round Same Side Corner Rectangle 53"/>
            <p:cNvSpPr/>
            <p:nvPr/>
          </p:nvSpPr>
          <p:spPr bwMode="auto">
            <a:xfrm>
              <a:off x="7899758" y="630710"/>
              <a:ext cx="817560" cy="572292"/>
            </a:xfrm>
            <a:prstGeom prst="round2SameRect">
              <a:avLst>
                <a:gd name="adj1" fmla="val 6007"/>
                <a:gd name="adj2" fmla="val 5176"/>
              </a:avLst>
            </a:prstGeom>
            <a:solidFill>
              <a:schemeClr val="accent5">
                <a:lumMod val="75000"/>
              </a:schemeClr>
            </a:solidFill>
            <a:ln w="76200" cmpd="sng">
              <a:solidFill>
                <a:schemeClr val="bg1"/>
              </a:solidFill>
            </a:ln>
            <a:extLst/>
          </p:spPr>
          <p:txBody>
            <a:bodyPr wrap="square"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55" name="Round Same Side Corner Rectangle 54"/>
            <p:cNvSpPr/>
            <p:nvPr/>
          </p:nvSpPr>
          <p:spPr bwMode="auto">
            <a:xfrm>
              <a:off x="7935480" y="666749"/>
              <a:ext cx="746125" cy="265907"/>
            </a:xfrm>
            <a:prstGeom prst="round2SameRect">
              <a:avLst>
                <a:gd name="adj1" fmla="val 267"/>
                <a:gd name="adj2" fmla="val 50000"/>
              </a:avLst>
            </a:prstGeom>
            <a:solidFill>
              <a:schemeClr val="accent5">
                <a:lumMod val="75000"/>
              </a:schemeClr>
            </a:solidFill>
            <a:ln w="38100" cmpd="sng">
              <a:solidFill>
                <a:srgbClr val="FFFFFF"/>
              </a:solidFill>
            </a:ln>
            <a:extLst/>
          </p:spPr>
          <p:txBody>
            <a:bodyPr wrap="square"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56" name="Rectangle 55"/>
            <p:cNvSpPr/>
            <p:nvPr/>
          </p:nvSpPr>
          <p:spPr bwMode="auto">
            <a:xfrm>
              <a:off x="8270900" y="871795"/>
              <a:ext cx="73361" cy="136535"/>
            </a:xfrm>
            <a:prstGeom prst="rect">
              <a:avLst/>
            </a:prstGeom>
            <a:solidFill>
              <a:schemeClr val="bg1"/>
            </a:solidFill>
            <a:ln>
              <a:no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grpSp>
    </p:spTree>
    <p:extLst>
      <p:ext uri="{BB962C8B-B14F-4D97-AF65-F5344CB8AC3E}">
        <p14:creationId xmlns:p14="http://schemas.microsoft.com/office/powerpoint/2010/main" val="23403060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latin typeface="+mj-lt"/>
              </a:rPr>
              <a:t>New </a:t>
            </a:r>
            <a:r>
              <a:rPr lang="es-ES" dirty="0" err="1">
                <a:latin typeface="+mj-lt"/>
              </a:rPr>
              <a:t>gTLDs</a:t>
            </a:r>
            <a:r>
              <a:rPr lang="es-ES" dirty="0">
                <a:latin typeface="+mj-lt"/>
              </a:rPr>
              <a:t> in LAC</a:t>
            </a:r>
            <a:endParaRPr lang="en-US" dirty="0">
              <a:latin typeface="+mj-lt"/>
            </a:endParaRPr>
          </a:p>
        </p:txBody>
      </p:sp>
      <p:graphicFrame>
        <p:nvGraphicFramePr>
          <p:cNvPr id="3" name="Table 2"/>
          <p:cNvGraphicFramePr>
            <a:graphicFrameLocks noGrp="1"/>
          </p:cNvGraphicFramePr>
          <p:nvPr>
            <p:extLst>
              <p:ext uri="{D42A27DB-BD31-4B8C-83A1-F6EECF244321}">
                <p14:modId xmlns:p14="http://schemas.microsoft.com/office/powerpoint/2010/main" val="783244014"/>
              </p:ext>
            </p:extLst>
          </p:nvPr>
        </p:nvGraphicFramePr>
        <p:xfrm>
          <a:off x="1411520" y="2422499"/>
          <a:ext cx="6313935" cy="3647415"/>
        </p:xfrm>
        <a:graphic>
          <a:graphicData uri="http://schemas.openxmlformats.org/drawingml/2006/table">
            <a:tbl>
              <a:tblPr firstRow="1">
                <a:tableStyleId>{21E4AEA4-8DFA-4A89-87EB-49C32662AFE0}</a:tableStyleId>
              </a:tblPr>
              <a:tblGrid>
                <a:gridCol w="2104645"/>
                <a:gridCol w="2104645"/>
                <a:gridCol w="2104645"/>
              </a:tblGrid>
              <a:tr h="507975">
                <a:tc>
                  <a:txBody>
                    <a:bodyPr/>
                    <a:lstStyle/>
                    <a:p>
                      <a:pPr algn="ctr"/>
                      <a:r>
                        <a:rPr lang="en-US" sz="2000" dirty="0" smtClean="0">
                          <a:latin typeface="+mn-lt"/>
                          <a:cs typeface="Source Sans Pro"/>
                        </a:rPr>
                        <a:t>Brazil</a:t>
                      </a:r>
                      <a:endParaRPr lang="en-US" sz="2000" dirty="0">
                        <a:latin typeface="+mn-lt"/>
                        <a:cs typeface="Source Sans Pro"/>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tx2">
                        <a:lumMod val="75000"/>
                      </a:schemeClr>
                    </a:solidFill>
                  </a:tcPr>
                </a:tc>
                <a:tc>
                  <a:txBody>
                    <a:bodyPr/>
                    <a:lstStyle/>
                    <a:p>
                      <a:pPr algn="ctr"/>
                      <a:r>
                        <a:rPr lang="en-US" sz="2000" dirty="0" smtClean="0">
                          <a:latin typeface="+mn-lt"/>
                          <a:cs typeface="Source Sans Pro"/>
                        </a:rPr>
                        <a:t>Mexico</a:t>
                      </a:r>
                      <a:endParaRPr lang="en-US" sz="2000" dirty="0">
                        <a:latin typeface="+mn-lt"/>
                        <a:cs typeface="Source Sans Pro"/>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tx2">
                        <a:lumMod val="75000"/>
                      </a:schemeClr>
                    </a:solidFill>
                  </a:tcPr>
                </a:tc>
                <a:tc>
                  <a:txBody>
                    <a:bodyPr/>
                    <a:lstStyle/>
                    <a:p>
                      <a:pPr algn="ctr"/>
                      <a:r>
                        <a:rPr lang="en-US" sz="2000" dirty="0" smtClean="0">
                          <a:latin typeface="+mn-lt"/>
                          <a:cs typeface="Source Sans Pro"/>
                        </a:rPr>
                        <a:t>Uruguay</a:t>
                      </a:r>
                      <a:endParaRPr lang="en-US" sz="2000" dirty="0">
                        <a:latin typeface="+mn-lt"/>
                        <a:cs typeface="Source Sans Pro"/>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tx2">
                        <a:lumMod val="75000"/>
                      </a:schemeClr>
                    </a:solidFill>
                  </a:tcPr>
                </a:tc>
              </a:tr>
              <a:tr h="793352">
                <a:tc>
                  <a:txBody>
                    <a:bodyPr/>
                    <a:lstStyle/>
                    <a:p>
                      <a:pPr algn="ctr">
                        <a:lnSpc>
                          <a:spcPct val="100000"/>
                        </a:lnSpc>
                        <a:spcBef>
                          <a:spcPts val="300"/>
                        </a:spcBef>
                      </a:pPr>
                      <a:r>
                        <a:rPr lang="en-US" sz="2000" dirty="0" smtClean="0">
                          <a:solidFill>
                            <a:schemeClr val="tx1"/>
                          </a:solidFill>
                          <a:latin typeface="+mn-lt"/>
                          <a:cs typeface="Source Sans Pro"/>
                        </a:rPr>
                        <a:t>.BOM</a:t>
                      </a:r>
                    </a:p>
                    <a:p>
                      <a:pPr algn="ctr">
                        <a:lnSpc>
                          <a:spcPct val="100000"/>
                        </a:lnSpc>
                        <a:spcBef>
                          <a:spcPts val="300"/>
                        </a:spcBef>
                      </a:pPr>
                      <a:r>
                        <a:rPr lang="en-US" sz="2000" dirty="0" smtClean="0">
                          <a:solidFill>
                            <a:schemeClr val="tx1"/>
                          </a:solidFill>
                          <a:latin typeface="+mn-lt"/>
                          <a:cs typeface="Source Sans Pro"/>
                        </a:rPr>
                        <a:t>.BRADESCO</a:t>
                      </a:r>
                    </a:p>
                    <a:p>
                      <a:pPr algn="ctr">
                        <a:lnSpc>
                          <a:spcPct val="100000"/>
                        </a:lnSpc>
                        <a:spcBef>
                          <a:spcPts val="300"/>
                        </a:spcBef>
                      </a:pPr>
                      <a:r>
                        <a:rPr lang="en-US" sz="2000" dirty="0" smtClean="0">
                          <a:solidFill>
                            <a:schemeClr val="tx1"/>
                          </a:solidFill>
                          <a:latin typeface="+mn-lt"/>
                          <a:cs typeface="Source Sans Pro"/>
                        </a:rPr>
                        <a:t>.FINAL</a:t>
                      </a:r>
                    </a:p>
                    <a:p>
                      <a:pPr algn="ctr">
                        <a:lnSpc>
                          <a:spcPct val="100000"/>
                        </a:lnSpc>
                        <a:spcBef>
                          <a:spcPts val="300"/>
                        </a:spcBef>
                      </a:pPr>
                      <a:r>
                        <a:rPr lang="en-US" sz="2000" dirty="0" smtClean="0">
                          <a:solidFill>
                            <a:schemeClr val="tx1"/>
                          </a:solidFill>
                          <a:latin typeface="+mn-lt"/>
                          <a:cs typeface="Source Sans Pro"/>
                        </a:rPr>
                        <a:t>.GLOBO</a:t>
                      </a:r>
                    </a:p>
                    <a:p>
                      <a:pPr algn="ctr">
                        <a:lnSpc>
                          <a:spcPct val="100000"/>
                        </a:lnSpc>
                        <a:spcBef>
                          <a:spcPts val="300"/>
                        </a:spcBef>
                      </a:pPr>
                      <a:r>
                        <a:rPr lang="en-US" sz="2000" dirty="0" smtClean="0">
                          <a:solidFill>
                            <a:schemeClr val="tx1"/>
                          </a:solidFill>
                          <a:latin typeface="+mn-lt"/>
                          <a:cs typeface="Source Sans Pro"/>
                        </a:rPr>
                        <a:t>.IPIRANGA</a:t>
                      </a:r>
                    </a:p>
                    <a:p>
                      <a:pPr algn="ctr">
                        <a:lnSpc>
                          <a:spcPct val="100000"/>
                        </a:lnSpc>
                        <a:spcBef>
                          <a:spcPts val="300"/>
                        </a:spcBef>
                      </a:pPr>
                      <a:r>
                        <a:rPr lang="en-US" sz="2000" dirty="0" smtClean="0">
                          <a:solidFill>
                            <a:schemeClr val="tx1"/>
                          </a:solidFill>
                          <a:latin typeface="+mn-lt"/>
                          <a:cs typeface="Source Sans Pro"/>
                        </a:rPr>
                        <a:t>.ITAU</a:t>
                      </a:r>
                    </a:p>
                    <a:p>
                      <a:pPr algn="ctr">
                        <a:lnSpc>
                          <a:spcPct val="100000"/>
                        </a:lnSpc>
                        <a:spcBef>
                          <a:spcPts val="300"/>
                        </a:spcBef>
                      </a:pPr>
                      <a:r>
                        <a:rPr lang="en-US" sz="2000" dirty="0" smtClean="0">
                          <a:solidFill>
                            <a:schemeClr val="tx1"/>
                          </a:solidFill>
                          <a:latin typeface="+mn-lt"/>
                          <a:cs typeface="Source Sans Pro"/>
                        </a:rPr>
                        <a:t>.LTDA</a:t>
                      </a:r>
                    </a:p>
                    <a:p>
                      <a:pPr algn="ctr">
                        <a:lnSpc>
                          <a:spcPct val="100000"/>
                        </a:lnSpc>
                        <a:spcBef>
                          <a:spcPts val="300"/>
                        </a:spcBef>
                      </a:pPr>
                      <a:r>
                        <a:rPr lang="pt-BR" sz="2000" dirty="0" smtClean="0">
                          <a:solidFill>
                            <a:schemeClr val="tx1"/>
                          </a:solidFill>
                          <a:latin typeface="+mn-lt"/>
                          <a:cs typeface="Source Sans Pro"/>
                        </a:rPr>
                        <a:t>.RIO</a:t>
                      </a:r>
                    </a:p>
                    <a:p>
                      <a:pPr algn="ctr">
                        <a:lnSpc>
                          <a:spcPct val="100000"/>
                        </a:lnSpc>
                        <a:spcBef>
                          <a:spcPts val="300"/>
                        </a:spcBef>
                      </a:pPr>
                      <a:r>
                        <a:rPr lang="pt-BR" sz="2000" dirty="0" smtClean="0">
                          <a:solidFill>
                            <a:schemeClr val="tx1"/>
                          </a:solidFill>
                          <a:latin typeface="+mn-lt"/>
                          <a:cs typeface="Source Sans Pro"/>
                        </a:rPr>
                        <a:t>.UOL</a:t>
                      </a: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tc>
                  <a:txBody>
                    <a:bodyPr/>
                    <a:lstStyle/>
                    <a:p>
                      <a:pPr algn="ctr">
                        <a:lnSpc>
                          <a:spcPct val="150000"/>
                        </a:lnSpc>
                        <a:spcBef>
                          <a:spcPts val="0"/>
                        </a:spcBef>
                      </a:pPr>
                      <a:r>
                        <a:rPr lang="en-US" sz="2000" dirty="0" smtClean="0">
                          <a:solidFill>
                            <a:schemeClr val="tx1"/>
                          </a:solidFill>
                          <a:latin typeface="+mn-lt"/>
                          <a:cs typeface="Source Sans Pro Light"/>
                        </a:rPr>
                        <a:t>.BAR</a:t>
                      </a:r>
                    </a:p>
                    <a:p>
                      <a:pPr algn="ctr">
                        <a:lnSpc>
                          <a:spcPct val="150000"/>
                        </a:lnSpc>
                        <a:spcBef>
                          <a:spcPts val="0"/>
                        </a:spcBef>
                      </a:pPr>
                      <a:r>
                        <a:rPr lang="en-US" sz="2000" dirty="0" smtClean="0">
                          <a:solidFill>
                            <a:schemeClr val="tx1"/>
                          </a:solidFill>
                          <a:latin typeface="+mn-lt"/>
                          <a:cs typeface="Source Sans Pro Light"/>
                        </a:rPr>
                        <a:t>.REST</a:t>
                      </a: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tc>
                  <a:txBody>
                    <a:bodyPr/>
                    <a:lstStyle/>
                    <a:p>
                      <a:pPr algn="ctr">
                        <a:lnSpc>
                          <a:spcPct val="150000"/>
                        </a:lnSpc>
                      </a:pPr>
                      <a:r>
                        <a:rPr lang="en-US" sz="2000" dirty="0" smtClean="0">
                          <a:solidFill>
                            <a:schemeClr val="tx1"/>
                          </a:solidFill>
                          <a:latin typeface="+mn-lt"/>
                          <a:cs typeface="Source Sans Pro"/>
                        </a:rPr>
                        <a:t>.HOTELES</a:t>
                      </a:r>
                    </a:p>
                    <a:p>
                      <a:pPr algn="ctr">
                        <a:lnSpc>
                          <a:spcPct val="150000"/>
                        </a:lnSpc>
                      </a:pPr>
                      <a:r>
                        <a:rPr lang="en-US" sz="2000" dirty="0" smtClean="0">
                          <a:solidFill>
                            <a:schemeClr val="tx1"/>
                          </a:solidFill>
                          <a:latin typeface="+mn-lt"/>
                          <a:cs typeface="Source Sans Pro"/>
                        </a:rPr>
                        <a:t>.LAT</a:t>
                      </a:r>
                      <a:endParaRPr lang="en-US" sz="2000" dirty="0">
                        <a:solidFill>
                          <a:schemeClr val="tx1"/>
                        </a:solidFill>
                        <a:latin typeface="+mn-lt"/>
                        <a:cs typeface="Source Sans Pro"/>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tr>
            </a:tbl>
          </a:graphicData>
        </a:graphic>
      </p:graphicFrame>
      <p:sp>
        <p:nvSpPr>
          <p:cNvPr id="5" name="Rectangle 4"/>
          <p:cNvSpPr/>
          <p:nvPr/>
        </p:nvSpPr>
        <p:spPr>
          <a:xfrm>
            <a:off x="532188" y="1050836"/>
            <a:ext cx="7922383" cy="1277273"/>
          </a:xfrm>
          <a:prstGeom prst="rect">
            <a:avLst/>
          </a:prstGeom>
        </p:spPr>
        <p:txBody>
          <a:bodyPr wrap="square">
            <a:spAutoFit/>
          </a:bodyPr>
          <a:lstStyle/>
          <a:p>
            <a:pPr marL="439738" indent="-439738">
              <a:buSzPct val="75000"/>
              <a:buFont typeface="Wingdings" charset="2"/>
              <a:buChar char=""/>
            </a:pPr>
            <a:r>
              <a:rPr lang="es-ES" sz="2400" dirty="0" err="1">
                <a:solidFill>
                  <a:srgbClr val="0C1F24"/>
                </a:solidFill>
                <a:cs typeface="Source Sans Pro"/>
              </a:rPr>
              <a:t>There</a:t>
            </a:r>
            <a:r>
              <a:rPr lang="es-ES" sz="2400" dirty="0">
                <a:solidFill>
                  <a:srgbClr val="0C1F24"/>
                </a:solidFill>
                <a:cs typeface="Source Sans Pro"/>
              </a:rPr>
              <a:t> </a:t>
            </a:r>
            <a:r>
              <a:rPr lang="es-ES" sz="2400" dirty="0" err="1">
                <a:solidFill>
                  <a:srgbClr val="0C1F24"/>
                </a:solidFill>
                <a:cs typeface="Source Sans Pro"/>
              </a:rPr>
              <a:t>were</a:t>
            </a:r>
            <a:r>
              <a:rPr lang="es-ES" sz="2400" dirty="0">
                <a:solidFill>
                  <a:srgbClr val="0C1F24"/>
                </a:solidFill>
                <a:cs typeface="Source Sans Pro"/>
              </a:rPr>
              <a:t> 24 </a:t>
            </a:r>
            <a:r>
              <a:rPr lang="es-ES" sz="2400" dirty="0" err="1">
                <a:solidFill>
                  <a:srgbClr val="0C1F24"/>
                </a:solidFill>
                <a:cs typeface="Source Sans Pro"/>
              </a:rPr>
              <a:t>applications</a:t>
            </a:r>
            <a:r>
              <a:rPr lang="es-ES" sz="2400" dirty="0">
                <a:solidFill>
                  <a:srgbClr val="0C1F24"/>
                </a:solidFill>
                <a:cs typeface="Source Sans Pro"/>
              </a:rPr>
              <a:t> </a:t>
            </a:r>
            <a:r>
              <a:rPr lang="es-ES" sz="2400" dirty="0" err="1">
                <a:solidFill>
                  <a:srgbClr val="0C1F24"/>
                </a:solidFill>
                <a:cs typeface="Source Sans Pro"/>
              </a:rPr>
              <a:t>from</a:t>
            </a:r>
            <a:r>
              <a:rPr lang="es-ES" sz="2400" dirty="0">
                <a:solidFill>
                  <a:srgbClr val="0C1F24"/>
                </a:solidFill>
                <a:cs typeface="Source Sans Pro"/>
              </a:rPr>
              <a:t> </a:t>
            </a:r>
            <a:r>
              <a:rPr lang="es-ES" sz="2400" dirty="0" err="1">
                <a:solidFill>
                  <a:srgbClr val="0C1F24"/>
                </a:solidFill>
                <a:cs typeface="Source Sans Pro"/>
              </a:rPr>
              <a:t>Latin</a:t>
            </a:r>
            <a:r>
              <a:rPr lang="es-ES" sz="2400" dirty="0">
                <a:solidFill>
                  <a:srgbClr val="0C1F24"/>
                </a:solidFill>
                <a:cs typeface="Source Sans Pro"/>
              </a:rPr>
              <a:t> </a:t>
            </a:r>
            <a:r>
              <a:rPr lang="es-ES" sz="2400" dirty="0" err="1">
                <a:solidFill>
                  <a:srgbClr val="0C1F24"/>
                </a:solidFill>
                <a:cs typeface="Source Sans Pro"/>
              </a:rPr>
              <a:t>America</a:t>
            </a:r>
            <a:r>
              <a:rPr lang="es-ES" sz="2400" dirty="0">
                <a:solidFill>
                  <a:srgbClr val="0C1F24"/>
                </a:solidFill>
                <a:cs typeface="Source Sans Pro"/>
              </a:rPr>
              <a:t> and </a:t>
            </a:r>
            <a:r>
              <a:rPr lang="es-ES" sz="2400" dirty="0" err="1">
                <a:solidFill>
                  <a:srgbClr val="0C1F24"/>
                </a:solidFill>
                <a:cs typeface="Source Sans Pro"/>
              </a:rPr>
              <a:t>the</a:t>
            </a:r>
            <a:r>
              <a:rPr lang="es-ES" sz="2400" dirty="0">
                <a:solidFill>
                  <a:srgbClr val="0C1F24"/>
                </a:solidFill>
                <a:cs typeface="Source Sans Pro"/>
              </a:rPr>
              <a:t> </a:t>
            </a:r>
            <a:r>
              <a:rPr lang="es-ES" sz="2400" dirty="0" err="1" smtClean="0">
                <a:solidFill>
                  <a:srgbClr val="0C1F24"/>
                </a:solidFill>
                <a:cs typeface="Source Sans Pro"/>
              </a:rPr>
              <a:t>Caribbean</a:t>
            </a:r>
            <a:r>
              <a:rPr lang="es-ES" sz="2400" dirty="0" smtClean="0">
                <a:solidFill>
                  <a:srgbClr val="0C1F24"/>
                </a:solidFill>
                <a:cs typeface="Source Sans Pro"/>
              </a:rPr>
              <a:t> (LAC)</a:t>
            </a:r>
            <a:endParaRPr lang="en-US" sz="2400" dirty="0">
              <a:solidFill>
                <a:srgbClr val="0C1F24"/>
              </a:solidFill>
              <a:cs typeface="Source Sans Pro"/>
            </a:endParaRPr>
          </a:p>
          <a:p>
            <a:pPr marL="439738" indent="-439738">
              <a:spcBef>
                <a:spcPts val="600"/>
              </a:spcBef>
              <a:buSzPct val="75000"/>
              <a:buFont typeface="Wingdings" charset="2"/>
              <a:buChar char=""/>
            </a:pPr>
            <a:r>
              <a:rPr lang="en-US" sz="2400" dirty="0" smtClean="0">
                <a:solidFill>
                  <a:srgbClr val="0C1F24"/>
                </a:solidFill>
                <a:cs typeface="Source Sans Pro"/>
              </a:rPr>
              <a:t>Below </a:t>
            </a:r>
            <a:r>
              <a:rPr lang="en-US" sz="2400" dirty="0">
                <a:solidFill>
                  <a:srgbClr val="0C1F24"/>
                </a:solidFill>
                <a:cs typeface="Source Sans Pro"/>
              </a:rPr>
              <a:t>is the list of delegated </a:t>
            </a:r>
            <a:r>
              <a:rPr lang="en-US" sz="2400" dirty="0" err="1" smtClean="0">
                <a:solidFill>
                  <a:srgbClr val="0C1F24"/>
                </a:solidFill>
                <a:cs typeface="Source Sans Pro"/>
              </a:rPr>
              <a:t>gTLDs</a:t>
            </a:r>
            <a:r>
              <a:rPr lang="en-US" sz="2400" dirty="0" smtClean="0">
                <a:solidFill>
                  <a:srgbClr val="0C1F24"/>
                </a:solidFill>
                <a:cs typeface="Source Sans Pro"/>
              </a:rPr>
              <a:t> in the LAC region:</a:t>
            </a:r>
            <a:endParaRPr lang="en-US" sz="2400" dirty="0">
              <a:solidFill>
                <a:srgbClr val="0C1F24"/>
              </a:solidFill>
              <a:cs typeface="Source Sans Pro"/>
            </a:endParaRPr>
          </a:p>
        </p:txBody>
      </p:sp>
    </p:spTree>
    <p:extLst>
      <p:ext uri="{BB962C8B-B14F-4D97-AF65-F5344CB8AC3E}">
        <p14:creationId xmlns:p14="http://schemas.microsoft.com/office/powerpoint/2010/main" val="337491048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ICANN Template">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dirty="0" smtClean="0">
            <a:latin typeface="Source Sans Pro"/>
            <a:cs typeface="Source Sans Pro"/>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11497</TotalTime>
  <Words>1821</Words>
  <Application>Microsoft Office PowerPoint</Application>
  <PresentationFormat>On-screen Show (4:3)</PresentationFormat>
  <Paragraphs>236</Paragraphs>
  <Slides>18</Slides>
  <Notes>18</Notes>
  <HiddenSlides>0</HiddenSlides>
  <MMClips>1</MMClips>
  <ScaleCrop>false</ScaleCrop>
  <HeadingPairs>
    <vt:vector size="6" baseType="variant">
      <vt:variant>
        <vt:lpstr>Fonts Used</vt:lpstr>
      </vt:variant>
      <vt:variant>
        <vt:i4>16</vt:i4>
      </vt:variant>
      <vt:variant>
        <vt:lpstr>Theme</vt:lpstr>
      </vt:variant>
      <vt:variant>
        <vt:i4>1</vt:i4>
      </vt:variant>
      <vt:variant>
        <vt:lpstr>Slide Titles</vt:lpstr>
      </vt:variant>
      <vt:variant>
        <vt:i4>18</vt:i4>
      </vt:variant>
    </vt:vector>
  </HeadingPairs>
  <TitlesOfParts>
    <vt:vector size="35" baseType="lpstr">
      <vt:lpstr>ＭＳ Ｐゴシック</vt:lpstr>
      <vt:lpstr>Arial</vt:lpstr>
      <vt:lpstr>Calibri</vt:lpstr>
      <vt:lpstr>Century Gothic</vt:lpstr>
      <vt:lpstr>Courier New</vt:lpstr>
      <vt:lpstr>DINOT-Medium</vt:lpstr>
      <vt:lpstr>Georgia</vt:lpstr>
      <vt:lpstr>Gill Sans</vt:lpstr>
      <vt:lpstr>Helvetica Neue</vt:lpstr>
      <vt:lpstr>Helvetica Neue Medium</vt:lpstr>
      <vt:lpstr>Segoe UI</vt:lpstr>
      <vt:lpstr>Segoe UI Semilight</vt:lpstr>
      <vt:lpstr>Source Sans Pro</vt:lpstr>
      <vt:lpstr>Source Sans Pro Light</vt:lpstr>
      <vt:lpstr>Wingdings</vt:lpstr>
      <vt:lpstr>ヒラギノ角ゴ ProN W3</vt:lpstr>
      <vt:lpstr>Office Theme</vt:lpstr>
      <vt:lpstr>PowerPoint Presentation</vt:lpstr>
      <vt:lpstr>Agenda</vt:lpstr>
      <vt:lpstr>Video animado: ¡El punto tiene nuevos amigos!</vt:lpstr>
      <vt:lpstr>What is the New gTLD Program?</vt:lpstr>
      <vt:lpstr>Why was the New gTLD Program created?</vt:lpstr>
      <vt:lpstr>New gTLD Program Update/Statistics</vt:lpstr>
      <vt:lpstr>PowerPoint Presentation</vt:lpstr>
      <vt:lpstr>PowerPoint Presentation</vt:lpstr>
      <vt:lpstr>New gTLDs in LAC</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Engage with ICANN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Abigail</dc:creator>
  <cp:lastModifiedBy>Terri Agnew</cp:lastModifiedBy>
  <cp:revision>314</cp:revision>
  <cp:lastPrinted>2015-09-25T00:34:44Z</cp:lastPrinted>
  <dcterms:created xsi:type="dcterms:W3CDTF">2015-01-07T16:11:05Z</dcterms:created>
  <dcterms:modified xsi:type="dcterms:W3CDTF">2015-11-12T19:32:02Z</dcterms:modified>
</cp:coreProperties>
</file>