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4" r:id="rId2"/>
    <p:sldId id="258" r:id="rId3"/>
    <p:sldId id="259" r:id="rId4"/>
    <p:sldId id="263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rang Nguyen" initials="" lastIdx="7" clrIdx="0"/>
  <p:cmAuthor id="1" name="Xavier Calvez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68" autoAdjust="0"/>
  </p:normalViewPr>
  <p:slideViewPr>
    <p:cSldViewPr snapToGrid="0" snapToObjects="1">
      <p:cViewPr varScale="1">
        <p:scale>
          <a:sx n="89" d="100"/>
          <a:sy n="89" d="100"/>
        </p:scale>
        <p:origin x="128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1-17T15:35:46.336" idx="1">
    <p:pos x="5084" y="1359"/>
    <p:text>Would IFR and CSC costs be absorbed by PTI in the base case, or by ICANN? 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88CBA-31E3-614B-834B-B2843FF8B6A8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281CA-ECF9-D741-A468-36C79A912DA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172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</a:t>
            </a:r>
            <a:r>
              <a:rPr lang="en-US" baseline="0" dirty="0" smtClean="0"/>
              <a:t> for different ways to display your data or text by using alternatives to simple bullets.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number in the arrow to text or another number, click on the text box around the number, revise.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an arrow, click on the arrow, ensure the arrow is highlighted, COPY and PASTE and move to the desired placement, or DELETE if there are too many arrows.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898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6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94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34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‹N°›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226297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‹N°›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226297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9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81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44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78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81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97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58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1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6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9E28B-AF8F-FD4A-9164-823A95E49443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91597-925B-0F44-87D9-50CDDDAA12F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5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6115" y="4471954"/>
            <a:ext cx="6843409" cy="697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FY17 Planning – USG Transition</a:t>
            </a:r>
            <a:endParaRPr lang="en-US" sz="4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6114" y="5152820"/>
            <a:ext cx="4968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Xavier Calvez |  DT-O call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|  18 November 2015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75115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USG Transition – Expected OP&amp;B impacts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66701" y="995842"/>
            <a:ext cx="7740081" cy="703993"/>
            <a:chOff x="366701" y="1224994"/>
            <a:chExt cx="4145766" cy="703993"/>
          </a:xfrm>
        </p:grpSpPr>
        <p:grpSp>
          <p:nvGrpSpPr>
            <p:cNvPr id="5" name="Group 4"/>
            <p:cNvGrpSpPr/>
            <p:nvPr/>
          </p:nvGrpSpPr>
          <p:grpSpPr>
            <a:xfrm>
              <a:off x="1237432" y="1224994"/>
              <a:ext cx="3275035" cy="683608"/>
              <a:chOff x="2628731" y="1260847"/>
              <a:chExt cx="3731105" cy="683608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2628731" y="1260847"/>
                <a:ext cx="3731105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rgbClr val="1A87C9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Creation of Post-Transition IANA</a:t>
                </a:r>
                <a:endParaRPr lang="en-AU" sz="2000" b="1" dirty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34" name="TextBox 33"/>
              <p:cNvSpPr txBox="1">
                <a:spLocks noChangeArrowheads="1"/>
              </p:cNvSpPr>
              <p:nvPr/>
            </p:nvSpPr>
            <p:spPr bwMode="auto">
              <a:xfrm>
                <a:off x="2635081" y="1575123"/>
                <a:ext cx="361282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New Legal entity, receiving the IANA operations</a:t>
                </a:r>
                <a:endParaRPr lang="id-ID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  <p:sp>
          <p:nvSpPr>
            <p:cNvPr id="50" name="Chevron 49"/>
            <p:cNvSpPr/>
            <p:nvPr/>
          </p:nvSpPr>
          <p:spPr>
            <a:xfrm>
              <a:off x="366701" y="1267488"/>
              <a:ext cx="678201" cy="661499"/>
            </a:xfrm>
            <a:prstGeom prst="chevron">
              <a:avLst>
                <a:gd name="adj" fmla="val 27026"/>
              </a:avLst>
            </a:prstGeom>
            <a:solidFill>
              <a:srgbClr val="1A8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 eaLnBrk="1" fontAlgn="auto" hangingPunct="1">
                <a:lnSpc>
                  <a:spcPts val="2380"/>
                </a:lnSpc>
                <a:spcBef>
                  <a:spcPts val="0"/>
                </a:spcBef>
                <a:defRPr/>
              </a:pPr>
              <a:r>
                <a:rPr lang="en-AU" sz="2800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1</a:t>
              </a:r>
              <a:endParaRPr lang="en-US" sz="28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64730" y="1844111"/>
            <a:ext cx="7742052" cy="1524153"/>
            <a:chOff x="364730" y="2598420"/>
            <a:chExt cx="4654834" cy="1524153"/>
          </a:xfrm>
        </p:grpSpPr>
        <p:sp>
          <p:nvSpPr>
            <p:cNvPr id="51" name="Chevron 50"/>
            <p:cNvSpPr/>
            <p:nvPr/>
          </p:nvSpPr>
          <p:spPr>
            <a:xfrm>
              <a:off x="364730" y="2711866"/>
              <a:ext cx="762468" cy="661499"/>
            </a:xfrm>
            <a:prstGeom prst="chevron">
              <a:avLst>
                <a:gd name="adj" fmla="val 2702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US" sz="2800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2</a:t>
              </a:r>
              <a:endParaRPr lang="en-US" sz="28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1343315" y="2598420"/>
              <a:ext cx="3676249" cy="1524153"/>
              <a:chOff x="2749376" y="1031695"/>
              <a:chExt cx="4188190" cy="1524153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2749376" y="1031695"/>
                <a:ext cx="3300399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3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Transfer of IANA Operations into PTI</a:t>
                </a:r>
                <a:endParaRPr lang="en-AU" sz="20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6" name="TextBox 55"/>
              <p:cNvSpPr txBox="1">
                <a:spLocks noChangeArrowheads="1"/>
              </p:cNvSpPr>
              <p:nvPr/>
            </p:nvSpPr>
            <p:spPr bwMode="auto">
              <a:xfrm>
                <a:off x="2755728" y="1355519"/>
                <a:ext cx="4181838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Assumptions to be established for Personnel, Assets, Systems, …</a:t>
                </a:r>
              </a:p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Costs of all contributing resources to be included in PTI financials</a:t>
                </a:r>
                <a:endParaRPr lang="id-ID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364730" y="3454320"/>
            <a:ext cx="7742054" cy="948880"/>
            <a:chOff x="364730" y="4199097"/>
            <a:chExt cx="4143771" cy="948880"/>
          </a:xfrm>
        </p:grpSpPr>
        <p:sp>
          <p:nvSpPr>
            <p:cNvPr id="52" name="Chevron 51"/>
            <p:cNvSpPr/>
            <p:nvPr/>
          </p:nvSpPr>
          <p:spPr>
            <a:xfrm>
              <a:off x="364730" y="4300395"/>
              <a:ext cx="678757" cy="661499"/>
            </a:xfrm>
            <a:prstGeom prst="chevron">
              <a:avLst>
                <a:gd name="adj" fmla="val 2702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AU" sz="2800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3</a:t>
              </a:r>
              <a:endParaRPr lang="en-US" sz="28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1238499" y="4199097"/>
              <a:ext cx="3270002" cy="948880"/>
              <a:chOff x="2629920" y="1054984"/>
              <a:chExt cx="3725371" cy="948880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2633277" y="1054984"/>
                <a:ext cx="3506584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4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Creation of new processes (incl. costs) for IFR, CSC</a:t>
                </a:r>
                <a:endParaRPr lang="en-AU" sz="20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9" name="TextBox 58"/>
              <p:cNvSpPr txBox="1">
                <a:spLocks noChangeArrowheads="1"/>
              </p:cNvSpPr>
              <p:nvPr/>
            </p:nvSpPr>
            <p:spPr bwMode="auto">
              <a:xfrm>
                <a:off x="2629920" y="1357533"/>
                <a:ext cx="3725371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IFR (IANA Functions Review)</a:t>
                </a:r>
              </a:p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CSC (Customer Standing Committee)</a:t>
                </a:r>
                <a:endParaRPr lang="id-ID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366700" y="4649633"/>
            <a:ext cx="7740081" cy="941511"/>
            <a:chOff x="4592318" y="1097718"/>
            <a:chExt cx="4246881" cy="941511"/>
          </a:xfrm>
        </p:grpSpPr>
        <p:sp>
          <p:nvSpPr>
            <p:cNvPr id="36" name="Chevron 35"/>
            <p:cNvSpPr/>
            <p:nvPr/>
          </p:nvSpPr>
          <p:spPr>
            <a:xfrm>
              <a:off x="4592318" y="1267488"/>
              <a:ext cx="694741" cy="661499"/>
            </a:xfrm>
            <a:prstGeom prst="chevron">
              <a:avLst>
                <a:gd name="adj" fmla="val 2702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AU" sz="2800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4</a:t>
              </a:r>
              <a:endParaRPr lang="en-US" sz="28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489997" y="1097718"/>
              <a:ext cx="3349202" cy="941511"/>
              <a:chOff x="2721848" y="1146271"/>
              <a:chExt cx="3349202" cy="941511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2721848" y="1146271"/>
                <a:ext cx="2281214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5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New accountability mechanisms</a:t>
                </a:r>
                <a:endParaRPr lang="en-AU" sz="20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39" name="TextBox 38"/>
              <p:cNvSpPr txBox="1">
                <a:spLocks noChangeArrowheads="1"/>
              </p:cNvSpPr>
              <p:nvPr/>
            </p:nvSpPr>
            <p:spPr bwMode="auto">
              <a:xfrm>
                <a:off x="2721848" y="1441451"/>
                <a:ext cx="3349202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Bylaws writing</a:t>
                </a:r>
              </a:p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Community powers: Operational impacts to be determined</a:t>
                </a:r>
                <a:endParaRPr lang="id-ID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8432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ent-Up Arrow 20"/>
          <p:cNvSpPr/>
          <p:nvPr/>
        </p:nvSpPr>
        <p:spPr>
          <a:xfrm rot="5400000">
            <a:off x="4486883" y="2636451"/>
            <a:ext cx="2180471" cy="4975982"/>
          </a:xfrm>
          <a:prstGeom prst="bentUpArrow">
            <a:avLst>
              <a:gd name="adj1" fmla="val 50000"/>
              <a:gd name="adj2" fmla="val 40683"/>
              <a:gd name="adj3" fmla="val 4590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FY17 Planning: approach to PTI/IANA</a:t>
            </a:r>
            <a:endParaRPr lang="en-US" dirty="0"/>
          </a:p>
        </p:txBody>
      </p:sp>
      <p:sp>
        <p:nvSpPr>
          <p:cNvPr id="6" name="Chevron 5"/>
          <p:cNvSpPr/>
          <p:nvPr/>
        </p:nvSpPr>
        <p:spPr>
          <a:xfrm>
            <a:off x="1953686" y="1353872"/>
            <a:ext cx="6634169" cy="2757405"/>
          </a:xfrm>
          <a:prstGeom prst="chevron">
            <a:avLst>
              <a:gd name="adj" fmla="val 281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70649" y="1721526"/>
            <a:ext cx="2807112" cy="20555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NOW</a:t>
            </a:r>
          </a:p>
          <a:p>
            <a:pPr algn="ctr"/>
            <a:r>
              <a:rPr lang="en-US" sz="2000" dirty="0" smtClean="0"/>
              <a:t>IANA Department</a:t>
            </a:r>
          </a:p>
          <a:p>
            <a:pPr algn="ctr"/>
            <a:r>
              <a:rPr lang="en-US" sz="2000" dirty="0" smtClean="0"/>
              <a:t>+ Shared resources</a:t>
            </a:r>
          </a:p>
          <a:p>
            <a:pPr algn="ctr"/>
            <a:r>
              <a:rPr lang="en-US" sz="2000" dirty="0" smtClean="0"/>
              <a:t>+ Allocated Overheads</a:t>
            </a:r>
          </a:p>
          <a:p>
            <a:pPr algn="ctr"/>
            <a:endParaRPr lang="en-US" sz="2000" dirty="0"/>
          </a:p>
        </p:txBody>
      </p:sp>
      <p:sp>
        <p:nvSpPr>
          <p:cNvPr id="14" name="Rounded Rectangle 13"/>
          <p:cNvSpPr/>
          <p:nvPr/>
        </p:nvSpPr>
        <p:spPr>
          <a:xfrm>
            <a:off x="5648394" y="1721526"/>
            <a:ext cx="2807112" cy="20555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FUTURE</a:t>
            </a:r>
          </a:p>
          <a:p>
            <a:pPr algn="ctr"/>
            <a:r>
              <a:rPr lang="en-US" sz="2000" dirty="0" smtClean="0"/>
              <a:t>IANA Department</a:t>
            </a:r>
          </a:p>
          <a:p>
            <a:pPr algn="ctr"/>
            <a:r>
              <a:rPr lang="en-US" sz="2000" dirty="0" smtClean="0"/>
              <a:t>+ Shared resources</a:t>
            </a:r>
          </a:p>
          <a:p>
            <a:pPr algn="ctr"/>
            <a:r>
              <a:rPr lang="en-US" sz="2000" dirty="0" smtClean="0"/>
              <a:t>+ Allocated Overheads</a:t>
            </a:r>
          </a:p>
          <a:p>
            <a:pPr algn="ctr"/>
            <a:r>
              <a:rPr lang="en-US" sz="2000" dirty="0" smtClean="0"/>
              <a:t>+ IFR / CSC</a:t>
            </a:r>
            <a:endParaRPr lang="en-US" sz="2000" dirty="0"/>
          </a:p>
        </p:txBody>
      </p:sp>
      <p:sp>
        <p:nvSpPr>
          <p:cNvPr id="12" name="Rounded Rectangle 11"/>
          <p:cNvSpPr/>
          <p:nvPr/>
        </p:nvSpPr>
        <p:spPr>
          <a:xfrm>
            <a:off x="2491855" y="1541090"/>
            <a:ext cx="1920371" cy="34188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ICANN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144740" y="1541090"/>
            <a:ext cx="1920371" cy="3418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PTI</a:t>
            </a:r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>
            <a:off x="4680867" y="2112186"/>
            <a:ext cx="1123411" cy="1123328"/>
          </a:xfrm>
          <a:prstGeom prst="rightArrow">
            <a:avLst>
              <a:gd name="adj1" fmla="val 67391"/>
              <a:gd name="adj2" fmla="val 21013"/>
            </a:avLst>
          </a:prstGeom>
          <a:solidFill>
            <a:srgbClr val="9BBB59"/>
          </a:solidFill>
          <a:ln>
            <a:solidFill>
              <a:srgbClr val="9BBB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 CHANGE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60501" y="2018736"/>
            <a:ext cx="1400194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BASE CASE</a:t>
            </a:r>
            <a:endParaRPr lang="en-US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3064" y="5036433"/>
            <a:ext cx="193747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254061"/>
                </a:solidFill>
              </a:rPr>
              <a:t>ALTERNATIVE</a:t>
            </a:r>
            <a:endParaRPr lang="en-US" sz="2400" dirty="0">
              <a:solidFill>
                <a:srgbClr val="25406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98178" y="4803423"/>
            <a:ext cx="3435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Further Separation of indirect and support functions, with high level impacts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074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FY17 Planning: approach to PTI/IANA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403394"/>
              </p:ext>
            </p:extLst>
          </p:nvPr>
        </p:nvGraphicFramePr>
        <p:xfrm>
          <a:off x="1159231" y="1326025"/>
          <a:ext cx="2253268" cy="5085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326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Assumptions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6448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Separate Legal entity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6301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Direct</a:t>
                      </a:r>
                      <a:r>
                        <a:rPr lang="en-US" baseline="0" dirty="0" smtClean="0">
                          <a:solidFill>
                            <a:srgbClr val="254061"/>
                          </a:solidFill>
                        </a:rPr>
                        <a:t> resources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95293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Shared resources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85316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Overheads allocation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6301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Assets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63986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IFR / CSC processes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681263"/>
              </p:ext>
            </p:extLst>
          </p:nvPr>
        </p:nvGraphicFramePr>
        <p:xfrm>
          <a:off x="5994814" y="1326025"/>
          <a:ext cx="2253268" cy="5097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32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IMPLEMENTATION: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More detailed mini. info required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Legal form, bylaws,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board composition, officers,…</a:t>
                      </a:r>
                      <a:endParaRPr lang="en-US" sz="14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Names, positions, job descriptions, benefits plan, full activity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list, SOW, SLE,…</a:t>
                      </a:r>
                      <a:endParaRPr lang="en-US" sz="12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93773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Detailed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activity list, full costing details, deliverables and service levels for Management fee agreement,…</a:t>
                      </a:r>
                      <a:endParaRPr lang="en-US" sz="12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86766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Detailed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activity list, full costing details, deliverables and service levels for Management fee agreement,…</a:t>
                      </a:r>
                      <a:endParaRPr lang="en-US" sz="1200" dirty="0" smtClean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Detailed asset list, Fair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value evaluation (external), Asset purchase agreement,…</a:t>
                      </a:r>
                      <a:endParaRPr lang="en-US" sz="12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Detailed operating processes,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membership composition, members names,… </a:t>
                      </a:r>
                      <a:endParaRPr lang="en-US" sz="12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439853"/>
              </p:ext>
            </p:extLst>
          </p:nvPr>
        </p:nvGraphicFramePr>
        <p:xfrm>
          <a:off x="3574593" y="1326025"/>
          <a:ext cx="2253268" cy="5087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32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PLANNING:</a:t>
                      </a:r>
                    </a:p>
                    <a:p>
                      <a:pPr algn="ctr"/>
                      <a:r>
                        <a:rPr lang="en-US" dirty="0" smtClean="0"/>
                        <a:t>Minimum</a:t>
                      </a:r>
                      <a:r>
                        <a:rPr lang="en-US" baseline="0" dirty="0" smtClean="0"/>
                        <a:t> info required</a:t>
                      </a:r>
                      <a:endParaRPr lang="en-US" dirty="0"/>
                    </a:p>
                  </a:txBody>
                  <a:tcPr/>
                </a:tc>
              </a:tr>
              <a:tr h="46448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None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6301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Standard</a:t>
                      </a:r>
                      <a:r>
                        <a:rPr lang="en-US" baseline="0" dirty="0" smtClean="0">
                          <a:solidFill>
                            <a:srgbClr val="254061"/>
                          </a:solidFill>
                        </a:rPr>
                        <a:t> IANA department budget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81438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254061"/>
                          </a:solidFill>
                        </a:rPr>
                        <a:t>Base:</a:t>
                      </a:r>
                      <a:r>
                        <a:rPr lang="en-US" sz="1400" baseline="0" dirty="0" smtClean="0">
                          <a:solidFill>
                            <a:srgbClr val="254061"/>
                          </a:solidFill>
                        </a:rPr>
                        <a:t> Projects/costs for each contributing dept.</a:t>
                      </a:r>
                      <a:endParaRPr lang="en-US" sz="1400" dirty="0" smtClean="0">
                        <a:solidFill>
                          <a:srgbClr val="254061"/>
                        </a:solidFill>
                      </a:endParaRPr>
                    </a:p>
                    <a:p>
                      <a:r>
                        <a:rPr lang="en-US" sz="1400" dirty="0" smtClean="0">
                          <a:solidFill>
                            <a:srgbClr val="254061"/>
                          </a:solidFill>
                        </a:rPr>
                        <a:t>Alternative: High-level estimates of cost changes.</a:t>
                      </a:r>
                      <a:endParaRPr lang="en-US" sz="14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85324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254061"/>
                          </a:solidFill>
                        </a:rPr>
                        <a:t>High-level estimates</a:t>
                      </a:r>
                    </a:p>
                  </a:txBody>
                  <a:tcPr/>
                </a:tc>
              </a:tr>
              <a:tr h="6301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254061"/>
                          </a:solidFill>
                        </a:rPr>
                        <a:t>High-level estimates</a:t>
                      </a:r>
                    </a:p>
                  </a:txBody>
                  <a:tcPr/>
                </a:tc>
              </a:tr>
              <a:tr h="63986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254061"/>
                          </a:solidFill>
                        </a:rPr>
                        <a:t>High-level estimates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3574593" y="794990"/>
            <a:ext cx="2253268" cy="41688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254061"/>
                </a:solidFill>
              </a:rPr>
              <a:t>No LATER than</a:t>
            </a:r>
          </a:p>
          <a:p>
            <a:pPr algn="ctr"/>
            <a:r>
              <a:rPr lang="en-US" sz="1400" dirty="0" smtClean="0">
                <a:solidFill>
                  <a:srgbClr val="254061"/>
                </a:solidFill>
              </a:rPr>
              <a:t>15 Jan.</a:t>
            </a:r>
            <a:endParaRPr lang="en-US" sz="1400" dirty="0">
              <a:solidFill>
                <a:srgbClr val="25406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5994814" y="794990"/>
            <a:ext cx="2253268" cy="41688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254061"/>
                </a:solidFill>
              </a:rPr>
              <a:t>No EARLIER than</a:t>
            </a:r>
          </a:p>
          <a:p>
            <a:pPr algn="ctr"/>
            <a:r>
              <a:rPr lang="en-US" sz="1400" dirty="0" smtClean="0">
                <a:solidFill>
                  <a:srgbClr val="254061"/>
                </a:solidFill>
              </a:rPr>
              <a:t>30 Apr</a:t>
            </a:r>
            <a:endParaRPr lang="en-US" sz="1400" dirty="0">
              <a:solidFill>
                <a:srgbClr val="2540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1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Overview of IANA operations: separated/integrated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83" y="803776"/>
            <a:ext cx="8513131" cy="543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9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392</Words>
  <Application>Microsoft Office PowerPoint</Application>
  <PresentationFormat>Affichage à l'écran (4:3)</PresentationFormat>
  <Paragraphs>72</Paragraphs>
  <Slides>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ＭＳ Ｐゴシック</vt:lpstr>
      <vt:lpstr>Arial</vt:lpstr>
      <vt:lpstr>Calibri</vt:lpstr>
      <vt:lpstr>Segoe UI</vt:lpstr>
      <vt:lpstr>Segoe UI Semilight</vt:lpstr>
      <vt:lpstr>Source Sans Pro</vt:lpstr>
      <vt:lpstr>Wingdings</vt:lpstr>
      <vt:lpstr>Office Theme</vt:lpstr>
      <vt:lpstr>Présentation PowerPoint</vt:lpstr>
      <vt:lpstr>USG Transition – Expected OP&amp;B impacts</vt:lpstr>
      <vt:lpstr>FY17 Planning: approach to PTI/IANA</vt:lpstr>
      <vt:lpstr>FY17 Planning: approach to PTI/IANA</vt:lpstr>
      <vt:lpstr>Overview of IANA operations: separated/integrated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Xavier Calvez</dc:creator>
  <cp:lastModifiedBy>OCL</cp:lastModifiedBy>
  <cp:revision>15</cp:revision>
  <dcterms:created xsi:type="dcterms:W3CDTF">2015-11-16T21:47:34Z</dcterms:created>
  <dcterms:modified xsi:type="dcterms:W3CDTF">2015-11-18T17:04:34Z</dcterms:modified>
</cp:coreProperties>
</file>