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58" r:id="rId5"/>
    <p:sldId id="260" r:id="rId6"/>
    <p:sldId id="259" r:id="rId7"/>
    <p:sldId id="264" r:id="rId8"/>
    <p:sldId id="263" r:id="rId9"/>
    <p:sldId id="265" r:id="rId10"/>
    <p:sldId id="26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18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B4B16F-3E33-9843-A9CA-C6DE9AEA3457}" type="datetimeFigureOut">
              <a:rPr lang="en-US" smtClean="0"/>
              <a:t>04/04/16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903546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B4B16F-3E33-9843-A9CA-C6DE9AEA3457}" type="datetimeFigureOut">
              <a:rPr lang="en-US" smtClean="0"/>
              <a:t>04/04/16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95098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B4B16F-3E33-9843-A9CA-C6DE9AEA3457}" type="datetimeFigureOut">
              <a:rPr lang="en-US" smtClean="0"/>
              <a:t>04/04/16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07524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B4B16F-3E33-9843-A9CA-C6DE9AEA3457}" type="datetimeFigureOut">
              <a:rPr lang="en-US" smtClean="0"/>
              <a:t>04/04/16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778418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B4B16F-3E33-9843-A9CA-C6DE9AEA3457}" type="datetimeFigureOut">
              <a:rPr lang="en-US" smtClean="0"/>
              <a:t>04/04/16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63200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B4B16F-3E33-9843-A9CA-C6DE9AEA3457}" type="datetimeFigureOut">
              <a:rPr lang="en-US" smtClean="0"/>
              <a:t>04/04/16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105540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B4B16F-3E33-9843-A9CA-C6DE9AEA3457}" type="datetimeFigureOut">
              <a:rPr lang="en-US" smtClean="0"/>
              <a:t>04/04/16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175353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B4B16F-3E33-9843-A9CA-C6DE9AEA3457}" type="datetimeFigureOut">
              <a:rPr lang="en-US" smtClean="0"/>
              <a:t>04/04/16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658756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B4B16F-3E33-9843-A9CA-C6DE9AEA3457}" type="datetimeFigureOut">
              <a:rPr lang="en-US" smtClean="0"/>
              <a:t>04/04/16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40689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B4B16F-3E33-9843-A9CA-C6DE9AEA3457}" type="datetimeFigureOut">
              <a:rPr lang="en-US" smtClean="0"/>
              <a:t>04/04/16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3740019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B4B16F-3E33-9843-A9CA-C6DE9AEA3457}" type="datetimeFigureOut">
              <a:rPr lang="en-US" smtClean="0"/>
              <a:t>04/04/16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553B89-61AB-8F4E-8417-24C4731CB5D1}" type="slidenum">
              <a:rPr lang="en-US" smtClean="0"/>
              <a:t>‹#›</a:t>
            </a:fld>
            <a:endParaRPr lang="en-US"/>
          </a:p>
        </p:txBody>
      </p:sp>
    </p:spTree>
    <p:extLst>
      <p:ext uri="{BB962C8B-B14F-4D97-AF65-F5344CB8AC3E}">
        <p14:creationId xmlns:p14="http://schemas.microsoft.com/office/powerpoint/2010/main" val="2557048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4B16F-3E33-9843-A9CA-C6DE9AEA3457}" type="datetimeFigureOut">
              <a:rPr lang="en-US" smtClean="0"/>
              <a:t>04/04/16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53B89-61AB-8F4E-8417-24C4731CB5D1}" type="slidenum">
              <a:rPr lang="en-US" smtClean="0"/>
              <a:t>‹#›</a:t>
            </a:fld>
            <a:endParaRPr lang="en-US"/>
          </a:p>
        </p:txBody>
      </p:sp>
    </p:spTree>
    <p:extLst>
      <p:ext uri="{BB962C8B-B14F-4D97-AF65-F5344CB8AC3E}">
        <p14:creationId xmlns:p14="http://schemas.microsoft.com/office/powerpoint/2010/main" val="3241075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gnso.icann.org/en/group-activities/active/new-gtld-subsequent-procedures" TargetMode="External"/><Relationship Id="rId4" Type="http://schemas.openxmlformats.org/officeDocument/2006/relationships/hyperlink" Target="http://gnso.icann.org/en/group-activities/active/igo-ingo" TargetMode="External"/><Relationship Id="rId5" Type="http://schemas.openxmlformats.org/officeDocument/2006/relationships/hyperlink" Target="http://gnso.icann.org/en/group-activities/active/igo-ingo-crp-access" TargetMode="External"/><Relationship Id="rId6" Type="http://schemas.openxmlformats.org/officeDocument/2006/relationships/hyperlink" Target="https://www.icann.org/public-comments/new-gtld-safeguards-dns-abuse-2016-03-15-en" TargetMode="External"/><Relationship Id="rId1" Type="http://schemas.openxmlformats.org/officeDocument/2006/relationships/slideLayout" Target="../slideLayouts/slideLayout2.xml"/><Relationship Id="rId2" Type="http://schemas.openxmlformats.org/officeDocument/2006/relationships/hyperlink" Target="http://gnso.icann.org/en/group-activities/active/rp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gnso.icann.org/en/group-activities/active/transliteration-contact" TargetMode="External"/><Relationship Id="rId4" Type="http://schemas.openxmlformats.org/officeDocument/2006/relationships/hyperlink" Target="http://gnso.icann.org/en/group-activities/active/thick-whois" TargetMode="External"/><Relationship Id="rId5" Type="http://schemas.openxmlformats.org/officeDocument/2006/relationships/hyperlink" Target="http://gnso.icann.org/en/group-activities/active/rds" TargetMode="External"/><Relationship Id="rId1" Type="http://schemas.openxmlformats.org/officeDocument/2006/relationships/slideLayout" Target="../slideLayouts/slideLayout2.xml"/><Relationship Id="rId2" Type="http://schemas.openxmlformats.org/officeDocument/2006/relationships/hyperlink" Target="http://gnso.icann.org/en/group-activities/active/pps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icann.org/public-comments/geo-regions-2015-12-23-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CCWP-HR </a:t>
            </a:r>
            <a:endParaRPr lang="en-US" dirty="0"/>
          </a:p>
        </p:txBody>
      </p:sp>
      <p:sp>
        <p:nvSpPr>
          <p:cNvPr id="3" name="Subtitle 2"/>
          <p:cNvSpPr>
            <a:spLocks noGrp="1"/>
          </p:cNvSpPr>
          <p:nvPr>
            <p:ph type="subTitle" idx="1"/>
          </p:nvPr>
        </p:nvSpPr>
        <p:spPr/>
        <p:txBody>
          <a:bodyPr/>
          <a:lstStyle/>
          <a:p>
            <a:r>
              <a:rPr lang="en-US" dirty="0" smtClean="0"/>
              <a:t>Research Sub Group</a:t>
            </a:r>
          </a:p>
          <a:p>
            <a:r>
              <a:rPr lang="en-US" dirty="0" smtClean="0"/>
              <a:t>4</a:t>
            </a:r>
            <a:r>
              <a:rPr lang="en-US" baseline="30000" dirty="0" smtClean="0"/>
              <a:t>th</a:t>
            </a:r>
            <a:r>
              <a:rPr lang="en-US" dirty="0" smtClean="0"/>
              <a:t> April, 2016</a:t>
            </a:r>
          </a:p>
          <a:p>
            <a:endParaRPr lang="en-US" dirty="0"/>
          </a:p>
        </p:txBody>
      </p:sp>
    </p:spTree>
    <p:extLst>
      <p:ext uri="{BB962C8B-B14F-4D97-AF65-F5344CB8AC3E}">
        <p14:creationId xmlns:p14="http://schemas.microsoft.com/office/powerpoint/2010/main" val="2167502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2608"/>
            <a:ext cx="8229600" cy="5683556"/>
          </a:xfrm>
        </p:spPr>
        <p:txBody>
          <a:bodyPr/>
          <a:lstStyle/>
          <a:p>
            <a:r>
              <a:rPr lang="en-US" dirty="0" smtClean="0"/>
              <a:t>Responsibilities</a:t>
            </a:r>
          </a:p>
          <a:p>
            <a:r>
              <a:rPr lang="en-US" dirty="0" smtClean="0"/>
              <a:t>Timeline</a:t>
            </a:r>
          </a:p>
          <a:p>
            <a:pPr lvl="1"/>
            <a:r>
              <a:rPr lang="en-US" dirty="0" smtClean="0"/>
              <a:t>To have a draft case study/initial findings by our next call on 29</a:t>
            </a:r>
            <a:r>
              <a:rPr lang="en-US" baseline="30000" dirty="0" smtClean="0"/>
              <a:t>th</a:t>
            </a:r>
            <a:r>
              <a:rPr lang="en-US" dirty="0" smtClean="0"/>
              <a:t> April, 2016.</a:t>
            </a:r>
          </a:p>
          <a:p>
            <a:pPr lvl="1"/>
            <a:r>
              <a:rPr lang="en-US" dirty="0" smtClean="0"/>
              <a:t>Provide each other with updates on progress and initial feedback by 20</a:t>
            </a:r>
            <a:r>
              <a:rPr lang="en-US" baseline="30000" dirty="0" smtClean="0"/>
              <a:t>th</a:t>
            </a:r>
            <a:r>
              <a:rPr lang="en-US" dirty="0" smtClean="0"/>
              <a:t> April, 2016 via an “Updates” email thread.</a:t>
            </a:r>
          </a:p>
          <a:p>
            <a:r>
              <a:rPr lang="en-US" dirty="0" smtClean="0"/>
              <a:t>AOB</a:t>
            </a:r>
            <a:endParaRPr lang="en-US" dirty="0"/>
          </a:p>
        </p:txBody>
      </p:sp>
    </p:spTree>
    <p:extLst>
      <p:ext uri="{BB962C8B-B14F-4D97-AF65-F5344CB8AC3E}">
        <p14:creationId xmlns:p14="http://schemas.microsoft.com/office/powerpoint/2010/main" val="3091910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ICANN55</a:t>
            </a:r>
            <a:endParaRPr lang="en-US" dirty="0"/>
          </a:p>
        </p:txBody>
      </p:sp>
      <p:sp>
        <p:nvSpPr>
          <p:cNvPr id="3" name="Content Placeholder 2"/>
          <p:cNvSpPr>
            <a:spLocks noGrp="1"/>
          </p:cNvSpPr>
          <p:nvPr>
            <p:ph idx="1"/>
          </p:nvPr>
        </p:nvSpPr>
        <p:spPr/>
        <p:txBody>
          <a:bodyPr>
            <a:normAutofit fontScale="92500"/>
          </a:bodyPr>
          <a:lstStyle/>
          <a:p>
            <a:r>
              <a:rPr lang="en-US" dirty="0" smtClean="0"/>
              <a:t>During the CCWP HR working session, it was decided to restructure the CCWP to have three subgroups – Research, WS2 and PDP. </a:t>
            </a:r>
          </a:p>
          <a:p>
            <a:r>
              <a:rPr lang="en-US" dirty="0" smtClean="0"/>
              <a:t>For the research subgroup, our scope was to look into certain areas (to be discussed later) and focus on producing case studies and substantive input that will work in coordination with the other two sub groups and also build on our previous work for ICANN55.</a:t>
            </a:r>
            <a:endParaRPr lang="en-US" dirty="0"/>
          </a:p>
        </p:txBody>
      </p:sp>
    </p:spTree>
    <p:extLst>
      <p:ext uri="{BB962C8B-B14F-4D97-AF65-F5344CB8AC3E}">
        <p14:creationId xmlns:p14="http://schemas.microsoft.com/office/powerpoint/2010/main" val="2274325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pPr marL="514350" indent="-514350">
              <a:buAutoNum type="arabicPeriod"/>
            </a:pPr>
            <a:endParaRPr lang="en-US" dirty="0" smtClean="0"/>
          </a:p>
          <a:p>
            <a:pPr marL="514350" indent="-514350">
              <a:buAutoNum type="arabicPeriod"/>
            </a:pPr>
            <a:r>
              <a:rPr lang="en-US" dirty="0" smtClean="0"/>
              <a:t>Objective</a:t>
            </a:r>
          </a:p>
          <a:p>
            <a:pPr marL="514350" indent="-514350">
              <a:buAutoNum type="arabicPeriod"/>
            </a:pPr>
            <a:r>
              <a:rPr lang="en-US" dirty="0" smtClean="0"/>
              <a:t>Expected Results</a:t>
            </a:r>
          </a:p>
          <a:p>
            <a:pPr marL="514350" indent="-514350">
              <a:buAutoNum type="arabicPeriod"/>
            </a:pPr>
            <a:r>
              <a:rPr lang="en-US" dirty="0" smtClean="0"/>
              <a:t>Activities</a:t>
            </a:r>
          </a:p>
          <a:p>
            <a:pPr marL="514350" indent="-514350">
              <a:buAutoNum type="arabicPeriod"/>
            </a:pPr>
            <a:r>
              <a:rPr lang="en-US" dirty="0" smtClean="0"/>
              <a:t>Responsibilities</a:t>
            </a:r>
          </a:p>
          <a:p>
            <a:pPr marL="514350" indent="-514350">
              <a:buAutoNum type="arabicPeriod"/>
            </a:pPr>
            <a:r>
              <a:rPr lang="en-US" dirty="0" smtClean="0"/>
              <a:t>Timeline</a:t>
            </a:r>
          </a:p>
          <a:p>
            <a:pPr marL="514350" indent="-514350">
              <a:buAutoNum type="arabicPeriod"/>
            </a:pPr>
            <a:r>
              <a:rPr lang="en-US" dirty="0" smtClean="0"/>
              <a:t>AOB</a:t>
            </a:r>
            <a:endParaRPr lang="en-US" dirty="0"/>
          </a:p>
        </p:txBody>
      </p:sp>
    </p:spTree>
    <p:extLst>
      <p:ext uri="{BB962C8B-B14F-4D97-AF65-F5344CB8AC3E}">
        <p14:creationId xmlns:p14="http://schemas.microsoft.com/office/powerpoint/2010/main" val="1226548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Our objective currently is: </a:t>
            </a:r>
            <a:r>
              <a:rPr lang="en-US" b="1" dirty="0" smtClean="0"/>
              <a:t>Mapping and documenting cases in which ICANN is, or potentially will, impact human rights. </a:t>
            </a:r>
          </a:p>
          <a:p>
            <a:pPr lvl="1"/>
            <a:r>
              <a:rPr lang="en-US" dirty="0" smtClean="0"/>
              <a:t>Following our working session in Marrakech, we have merged our previous SG 1 and 2. </a:t>
            </a:r>
          </a:p>
          <a:p>
            <a:pPr lvl="1"/>
            <a:r>
              <a:rPr lang="en-US" dirty="0" smtClean="0"/>
              <a:t>The first task is to build on case studies we have already looked at, to make them more detailed and meaningful.</a:t>
            </a:r>
          </a:p>
          <a:p>
            <a:pPr lvl="1"/>
            <a:r>
              <a:rPr lang="en-US" dirty="0" smtClean="0"/>
              <a:t>The second is to work with respect to the draft table produced for Marrakech and look into developing case studies according to this schematic idea.</a:t>
            </a:r>
          </a:p>
          <a:p>
            <a:endParaRPr lang="en-US" dirty="0"/>
          </a:p>
        </p:txBody>
      </p:sp>
    </p:spTree>
    <p:extLst>
      <p:ext uri="{BB962C8B-B14F-4D97-AF65-F5344CB8AC3E}">
        <p14:creationId xmlns:p14="http://schemas.microsoft.com/office/powerpoint/2010/main" val="1100240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Results</a:t>
            </a:r>
            <a:endParaRPr lang="en-US" dirty="0"/>
          </a:p>
        </p:txBody>
      </p:sp>
      <p:sp>
        <p:nvSpPr>
          <p:cNvPr id="3" name="Content Placeholder 2"/>
          <p:cNvSpPr>
            <a:spLocks noGrp="1"/>
          </p:cNvSpPr>
          <p:nvPr>
            <p:ph idx="1"/>
          </p:nvPr>
        </p:nvSpPr>
        <p:spPr/>
        <p:txBody>
          <a:bodyPr>
            <a:normAutofit lnSpcReduction="10000"/>
          </a:bodyPr>
          <a:lstStyle/>
          <a:p>
            <a:r>
              <a:rPr lang="en-US" dirty="0" smtClean="0"/>
              <a:t>The aim of this sub group will be to produce case studies that comprehensively document and map cases that are relevant for:</a:t>
            </a:r>
          </a:p>
          <a:p>
            <a:pPr lvl="1"/>
            <a:r>
              <a:rPr lang="en-US" dirty="0" smtClean="0"/>
              <a:t>Policy and Processes open or recently closed for Public Comment</a:t>
            </a:r>
          </a:p>
          <a:p>
            <a:pPr lvl="1"/>
            <a:r>
              <a:rPr lang="en-US" dirty="0" smtClean="0"/>
              <a:t>Policy Development Processes specifically aiding the work of SG3</a:t>
            </a:r>
          </a:p>
          <a:p>
            <a:pPr lvl="1"/>
            <a:r>
              <a:rPr lang="en-US" dirty="0" smtClean="0"/>
              <a:t>Understanding specific case studies </a:t>
            </a:r>
            <a:r>
              <a:rPr lang="en-US" i="1" dirty="0" smtClean="0"/>
              <a:t>per se </a:t>
            </a:r>
            <a:r>
              <a:rPr lang="en-US" dirty="0" smtClean="0"/>
              <a:t>with respect to the table prepared by SG1 for Marrakech.</a:t>
            </a:r>
          </a:p>
          <a:p>
            <a:endParaRPr lang="en-US" dirty="0"/>
          </a:p>
        </p:txBody>
      </p:sp>
    </p:spTree>
    <p:extLst>
      <p:ext uri="{BB962C8B-B14F-4D97-AF65-F5344CB8AC3E}">
        <p14:creationId xmlns:p14="http://schemas.microsoft.com/office/powerpoint/2010/main" val="587884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a:t>
            </a:r>
            <a:endParaRPr lang="en-US" dirty="0"/>
          </a:p>
        </p:txBody>
      </p:sp>
      <p:sp>
        <p:nvSpPr>
          <p:cNvPr id="3" name="Content Placeholder 2"/>
          <p:cNvSpPr>
            <a:spLocks noGrp="1"/>
          </p:cNvSpPr>
          <p:nvPr>
            <p:ph idx="1"/>
          </p:nvPr>
        </p:nvSpPr>
        <p:spPr/>
        <p:txBody>
          <a:bodyPr>
            <a:normAutofit/>
          </a:bodyPr>
          <a:lstStyle/>
          <a:p>
            <a:pPr marL="914400" lvl="1" indent="-514350">
              <a:buAutoNum type="arabicPeriod"/>
            </a:pPr>
            <a:r>
              <a:rPr lang="en-US" dirty="0" smtClean="0"/>
              <a:t>Visualization and developing the table (</a:t>
            </a:r>
            <a:r>
              <a:rPr lang="en-US" dirty="0" err="1" smtClean="0"/>
              <a:t>Marillia</a:t>
            </a:r>
            <a:r>
              <a:rPr lang="en-US" dirty="0" smtClean="0"/>
              <a:t>)</a:t>
            </a:r>
          </a:p>
          <a:p>
            <a:pPr marL="1314450" lvl="2" indent="-514350">
              <a:buFont typeface="+mj-lt"/>
              <a:buAutoNum type="alphaLcPeriod"/>
            </a:pPr>
            <a:r>
              <a:rPr lang="en-US" dirty="0" smtClean="0"/>
              <a:t>Are we looking at re working on the table substantively and visually?</a:t>
            </a:r>
            <a:endParaRPr lang="en-US" dirty="0"/>
          </a:p>
          <a:p>
            <a:pPr marL="1314450" lvl="2" indent="-514350">
              <a:buFont typeface="+mj-lt"/>
              <a:buAutoNum type="alphaLcPeriod"/>
            </a:pPr>
            <a:r>
              <a:rPr lang="en-US" dirty="0" smtClean="0"/>
              <a:t>Since we have re-worked the mandate of sub groups from Marrakech, does this in any way change how you develop the table?</a:t>
            </a:r>
          </a:p>
          <a:p>
            <a:pPr marL="914400" lvl="1" indent="-514350">
              <a:buAutoNum type="arabicPeriod"/>
            </a:pPr>
            <a:r>
              <a:rPr lang="en-US" dirty="0"/>
              <a:t>UDRP (Monika)</a:t>
            </a:r>
          </a:p>
          <a:p>
            <a:pPr marL="1314450" lvl="2" indent="-514350">
              <a:buFont typeface="+mj-lt"/>
              <a:buAutoNum type="alphaLcPeriod"/>
            </a:pPr>
            <a:r>
              <a:rPr lang="en-US" dirty="0"/>
              <a:t>New UDRP Rules </a:t>
            </a:r>
            <a:endParaRPr lang="en-US" dirty="0" smtClean="0"/>
          </a:p>
          <a:p>
            <a:pPr marL="1314450" lvl="2" indent="-514350">
              <a:buFont typeface="+mj-lt"/>
              <a:buAutoNum type="alphaLcPeriod"/>
            </a:pPr>
            <a:r>
              <a:rPr lang="en-US" dirty="0" smtClean="0"/>
              <a:t>Apart from completing the case study presented at Marrakech, how else will this be developed?</a:t>
            </a:r>
          </a:p>
          <a:p>
            <a:pPr marL="914400" lvl="1" indent="-514350">
              <a:buFont typeface="+mj-lt"/>
              <a:buAutoNum type="arabicPeriod"/>
            </a:pPr>
            <a:endParaRPr lang="en-US" dirty="0" smtClean="0"/>
          </a:p>
        </p:txBody>
      </p:sp>
    </p:spTree>
    <p:extLst>
      <p:ext uri="{BB962C8B-B14F-4D97-AF65-F5344CB8AC3E}">
        <p14:creationId xmlns:p14="http://schemas.microsoft.com/office/powerpoint/2010/main" val="285429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3364"/>
            <a:ext cx="8229600" cy="5702800"/>
          </a:xfrm>
        </p:spPr>
        <p:txBody>
          <a:bodyPr>
            <a:normAutofit fontScale="92500" lnSpcReduction="10000"/>
          </a:bodyPr>
          <a:lstStyle/>
          <a:p>
            <a:pPr marL="400050" lvl="1" indent="0">
              <a:buNone/>
            </a:pPr>
            <a:r>
              <a:rPr lang="en-US" dirty="0"/>
              <a:t>3</a:t>
            </a:r>
            <a:r>
              <a:rPr lang="en-US" dirty="0" smtClean="0"/>
              <a:t>.  New </a:t>
            </a:r>
            <a:r>
              <a:rPr lang="en-US" dirty="0" err="1"/>
              <a:t>gTLDs</a:t>
            </a:r>
            <a:r>
              <a:rPr lang="en-US" dirty="0"/>
              <a:t> (</a:t>
            </a:r>
            <a:r>
              <a:rPr lang="en-US" dirty="0" smtClean="0"/>
              <a:t>Vidushi, to discuss possibility of Monika looking into c and d) </a:t>
            </a:r>
            <a:endParaRPr lang="en-US" dirty="0"/>
          </a:p>
          <a:p>
            <a:pPr marL="1257300" lvl="2" indent="-457200">
              <a:buFont typeface="+mj-lt"/>
              <a:buAutoNum type="alphaLcPeriod"/>
            </a:pPr>
            <a:r>
              <a:rPr lang="en-US" dirty="0"/>
              <a:t>PDP Review of All RPMs in all </a:t>
            </a:r>
            <a:r>
              <a:rPr lang="en-US" dirty="0" err="1"/>
              <a:t>gTLDs</a:t>
            </a:r>
            <a:r>
              <a:rPr lang="en-US" dirty="0"/>
              <a:t> : </a:t>
            </a:r>
            <a:r>
              <a:rPr lang="en-US" dirty="0">
                <a:hlinkClick r:id="rId2"/>
              </a:rPr>
              <a:t>http://gnso.icann.org/en/group-activities/active/</a:t>
            </a:r>
            <a:r>
              <a:rPr lang="en-US" dirty="0" smtClean="0">
                <a:hlinkClick r:id="rId2"/>
              </a:rPr>
              <a:t>rpm</a:t>
            </a:r>
            <a:r>
              <a:rPr lang="en-US" dirty="0" smtClean="0"/>
              <a:t> </a:t>
            </a:r>
            <a:endParaRPr lang="en-US" dirty="0"/>
          </a:p>
          <a:p>
            <a:pPr marL="1257300" lvl="2" indent="-457200">
              <a:buFont typeface="+mj-lt"/>
              <a:buAutoNum type="alphaLcPeriod"/>
            </a:pPr>
            <a:r>
              <a:rPr lang="en-US" dirty="0"/>
              <a:t>PDP new </a:t>
            </a:r>
            <a:r>
              <a:rPr lang="en-US" dirty="0" err="1"/>
              <a:t>gTLD</a:t>
            </a:r>
            <a:r>
              <a:rPr lang="en-US" dirty="0"/>
              <a:t> Subsequent Procedure : </a:t>
            </a:r>
            <a:r>
              <a:rPr lang="en-US" dirty="0">
                <a:hlinkClick r:id="rId3"/>
              </a:rPr>
              <a:t>http://gnso.icann.org/en/group-activities/active/new-gtld-subsequent-</a:t>
            </a:r>
            <a:r>
              <a:rPr lang="en-US" dirty="0" smtClean="0">
                <a:hlinkClick r:id="rId3"/>
              </a:rPr>
              <a:t>procedures</a:t>
            </a:r>
            <a:r>
              <a:rPr lang="en-US" dirty="0" smtClean="0"/>
              <a:t> </a:t>
            </a:r>
            <a:endParaRPr lang="en-US" dirty="0"/>
          </a:p>
          <a:p>
            <a:pPr marL="1257300" lvl="2" indent="-457200">
              <a:buFont typeface="+mj-lt"/>
              <a:buAutoNum type="alphaLcPeriod"/>
            </a:pPr>
            <a:r>
              <a:rPr lang="en-US" dirty="0"/>
              <a:t>PDP Protection of IGO and INGO Identifiers in all </a:t>
            </a:r>
            <a:r>
              <a:rPr lang="en-US" dirty="0" err="1" smtClean="0"/>
              <a:t>gTLDS</a:t>
            </a:r>
            <a:r>
              <a:rPr lang="en-US" dirty="0"/>
              <a:t> : </a:t>
            </a:r>
            <a:r>
              <a:rPr lang="en-US" dirty="0">
                <a:hlinkClick r:id="rId4"/>
              </a:rPr>
              <a:t>http://gnso.icann.org/en/group-activities/active/igo-</a:t>
            </a:r>
            <a:r>
              <a:rPr lang="en-US" dirty="0" smtClean="0">
                <a:hlinkClick r:id="rId4"/>
              </a:rPr>
              <a:t>ingo</a:t>
            </a:r>
            <a:r>
              <a:rPr lang="en-US" dirty="0" smtClean="0"/>
              <a:t> </a:t>
            </a:r>
            <a:endParaRPr lang="en-US" dirty="0"/>
          </a:p>
          <a:p>
            <a:pPr marL="1257300" lvl="2" indent="-457200">
              <a:buFont typeface="+mj-lt"/>
              <a:buAutoNum type="alphaLcPeriod"/>
            </a:pPr>
            <a:r>
              <a:rPr lang="en-US" dirty="0"/>
              <a:t>PDP IGO-INGO Curative Rights Protection Mechanisms : </a:t>
            </a:r>
            <a:r>
              <a:rPr lang="en-US" dirty="0">
                <a:hlinkClick r:id="rId5"/>
              </a:rPr>
              <a:t>http://gnso.icann.org/en/group-activities/active/igo-ingo-crp-</a:t>
            </a:r>
            <a:r>
              <a:rPr lang="en-US" dirty="0" smtClean="0">
                <a:hlinkClick r:id="rId5"/>
              </a:rPr>
              <a:t>access</a:t>
            </a:r>
            <a:r>
              <a:rPr lang="en-US" dirty="0" smtClean="0"/>
              <a:t> </a:t>
            </a:r>
            <a:endParaRPr lang="en-US" dirty="0"/>
          </a:p>
          <a:p>
            <a:pPr marL="1257300" lvl="2" indent="-457200">
              <a:buFont typeface="+mj-lt"/>
              <a:buAutoNum type="alphaLcPeriod"/>
            </a:pPr>
            <a:r>
              <a:rPr lang="en-US" dirty="0"/>
              <a:t>New </a:t>
            </a:r>
            <a:r>
              <a:rPr lang="en-US" dirty="0" err="1"/>
              <a:t>gTLD</a:t>
            </a:r>
            <a:r>
              <a:rPr lang="en-US" dirty="0"/>
              <a:t> Program Safeguards to Mitigate DNS Abuse. At Public Comment Stage : </a:t>
            </a:r>
            <a:r>
              <a:rPr lang="en-US" dirty="0">
                <a:hlinkClick r:id="rId6"/>
              </a:rPr>
              <a:t>https://www.icann.org/public-comments/new-gtld-safeguards-dns-abuse-2016-03-15-</a:t>
            </a:r>
            <a:r>
              <a:rPr lang="en-US" dirty="0" smtClean="0">
                <a:hlinkClick r:id="rId6"/>
              </a:rPr>
              <a:t>en</a:t>
            </a:r>
            <a:r>
              <a:rPr lang="en-US" dirty="0" smtClean="0"/>
              <a:t> </a:t>
            </a:r>
            <a:endParaRPr lang="en-US" dirty="0"/>
          </a:p>
          <a:p>
            <a:endParaRPr lang="en-US" dirty="0"/>
          </a:p>
        </p:txBody>
      </p:sp>
    </p:spTree>
    <p:extLst>
      <p:ext uri="{BB962C8B-B14F-4D97-AF65-F5344CB8AC3E}">
        <p14:creationId xmlns:p14="http://schemas.microsoft.com/office/powerpoint/2010/main" val="3156673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120"/>
            <a:ext cx="8229600" cy="5722044"/>
          </a:xfrm>
        </p:spPr>
        <p:txBody>
          <a:bodyPr>
            <a:normAutofit lnSpcReduction="10000"/>
          </a:bodyPr>
          <a:lstStyle/>
          <a:p>
            <a:pPr marL="0" indent="0">
              <a:buNone/>
            </a:pPr>
            <a:r>
              <a:rPr lang="en-US" sz="2800" dirty="0"/>
              <a:t>4. Registrar Accreditation Agreement</a:t>
            </a:r>
          </a:p>
          <a:p>
            <a:pPr marL="0" indent="0">
              <a:buNone/>
            </a:pPr>
            <a:r>
              <a:rPr lang="en-US" sz="2400" dirty="0"/>
              <a:t>a. PDP Privacy and Proxy Services Accreditation Issues Working Group : </a:t>
            </a:r>
            <a:r>
              <a:rPr lang="en-US" sz="2400" dirty="0">
                <a:hlinkClick r:id="rId2"/>
              </a:rPr>
              <a:t>http://gnso.icann.org/en/group-activities/active/</a:t>
            </a:r>
            <a:r>
              <a:rPr lang="en-US" sz="2400" dirty="0" smtClean="0">
                <a:hlinkClick r:id="rId2"/>
              </a:rPr>
              <a:t>ppsa</a:t>
            </a:r>
            <a:r>
              <a:rPr lang="en-US" sz="2400" dirty="0" smtClean="0"/>
              <a:t> </a:t>
            </a:r>
            <a:endParaRPr lang="en-US" sz="2400" dirty="0"/>
          </a:p>
          <a:p>
            <a:pPr marL="0" indent="0">
              <a:buNone/>
            </a:pPr>
            <a:r>
              <a:rPr lang="en-US" sz="2400" dirty="0"/>
              <a:t>b. PDP Translation and Transliteration of Contact Information Policy Development Process : </a:t>
            </a:r>
            <a:r>
              <a:rPr lang="en-US" sz="2400" dirty="0">
                <a:hlinkClick r:id="rId3"/>
              </a:rPr>
              <a:t>http://gnso.icann.org/en/group-activities/active/transliteration-</a:t>
            </a:r>
            <a:r>
              <a:rPr lang="en-US" sz="2400" dirty="0" smtClean="0">
                <a:hlinkClick r:id="rId3"/>
              </a:rPr>
              <a:t>contact</a:t>
            </a:r>
            <a:r>
              <a:rPr lang="en-US" sz="2400" dirty="0" smtClean="0"/>
              <a:t> </a:t>
            </a:r>
            <a:endParaRPr lang="en-US" sz="2400" dirty="0"/>
          </a:p>
          <a:p>
            <a:pPr marL="0" indent="0">
              <a:buNone/>
            </a:pPr>
            <a:endParaRPr lang="en-US" sz="2400" dirty="0"/>
          </a:p>
          <a:p>
            <a:pPr marL="0" indent="0">
              <a:buNone/>
            </a:pPr>
            <a:r>
              <a:rPr lang="en-US" sz="2400" dirty="0"/>
              <a:t>5</a:t>
            </a:r>
            <a:r>
              <a:rPr lang="en-US" sz="2400" dirty="0" smtClean="0"/>
              <a:t>. WHOIS</a:t>
            </a:r>
            <a:endParaRPr lang="en-US" sz="2400" dirty="0"/>
          </a:p>
          <a:p>
            <a:pPr marL="0" indent="0">
              <a:buNone/>
            </a:pPr>
            <a:r>
              <a:rPr lang="en-US" sz="2400" dirty="0"/>
              <a:t>a</a:t>
            </a:r>
            <a:r>
              <a:rPr lang="en-US" sz="2400" dirty="0" smtClean="0"/>
              <a:t>. PDP </a:t>
            </a:r>
            <a:r>
              <a:rPr lang="en-US" sz="2400" dirty="0"/>
              <a:t>“Thick” WHOIS Policy Development </a:t>
            </a:r>
            <a:r>
              <a:rPr lang="en-US" sz="2400" dirty="0" smtClean="0"/>
              <a:t>Process </a:t>
            </a:r>
            <a:r>
              <a:rPr lang="en-US" sz="2400" dirty="0"/>
              <a:t>: </a:t>
            </a:r>
            <a:r>
              <a:rPr lang="en-US" sz="2400" dirty="0">
                <a:hlinkClick r:id="rId4"/>
              </a:rPr>
              <a:t>http://gnso.icann.org/en/group-activities/active/thick-</a:t>
            </a:r>
            <a:r>
              <a:rPr lang="en-US" sz="2400" dirty="0" smtClean="0">
                <a:hlinkClick r:id="rId4"/>
              </a:rPr>
              <a:t>whois</a:t>
            </a:r>
            <a:r>
              <a:rPr lang="en-US" sz="2400" dirty="0" smtClean="0"/>
              <a:t> </a:t>
            </a:r>
            <a:endParaRPr lang="en-US" sz="2400" dirty="0"/>
          </a:p>
          <a:p>
            <a:pPr marL="0" indent="0">
              <a:buNone/>
            </a:pPr>
            <a:r>
              <a:rPr lang="en-US" sz="2400" dirty="0"/>
              <a:t>b. PDP on Next Generation </a:t>
            </a:r>
            <a:r>
              <a:rPr lang="en-US" sz="2400" dirty="0" err="1"/>
              <a:t>gTLD</a:t>
            </a:r>
            <a:r>
              <a:rPr lang="en-US" sz="2400" dirty="0"/>
              <a:t> Registration Data Services : </a:t>
            </a:r>
            <a:r>
              <a:rPr lang="en-US" sz="2400" dirty="0">
                <a:hlinkClick r:id="rId5"/>
              </a:rPr>
              <a:t>http://gnso.icann.org/en/group-activities/active/</a:t>
            </a:r>
            <a:r>
              <a:rPr lang="en-US" sz="2400" dirty="0" smtClean="0">
                <a:hlinkClick r:id="rId5"/>
              </a:rPr>
              <a:t>rds</a:t>
            </a:r>
            <a:r>
              <a:rPr lang="en-US" sz="2400" dirty="0" smtClean="0"/>
              <a:t> </a:t>
            </a:r>
          </a:p>
          <a:p>
            <a:pPr marL="0" indent="0">
              <a:buNone/>
            </a:pPr>
            <a:r>
              <a:rPr lang="en-US" dirty="0" smtClean="0"/>
              <a:t> </a:t>
            </a:r>
            <a:endParaRPr lang="en-US" sz="3000" dirty="0" smtClean="0"/>
          </a:p>
        </p:txBody>
      </p:sp>
    </p:spTree>
    <p:extLst>
      <p:ext uri="{BB962C8B-B14F-4D97-AF65-F5344CB8AC3E}">
        <p14:creationId xmlns:p14="http://schemas.microsoft.com/office/powerpoint/2010/main" val="4170546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8658"/>
            <a:ext cx="8229600" cy="5837506"/>
          </a:xfrm>
        </p:spPr>
        <p:txBody>
          <a:bodyPr/>
          <a:lstStyle/>
          <a:p>
            <a:pPr marL="400050" lvl="1" indent="0">
              <a:buNone/>
            </a:pPr>
            <a:r>
              <a:rPr lang="en-US" dirty="0" smtClean="0"/>
              <a:t>6.  </a:t>
            </a:r>
            <a:r>
              <a:rPr lang="en-US" dirty="0"/>
              <a:t>Geographic Names </a:t>
            </a:r>
          </a:p>
          <a:p>
            <a:pPr marL="914400" lvl="1" indent="-514350">
              <a:buFont typeface="+mj-lt"/>
              <a:buAutoNum type="alphaLcPeriod"/>
            </a:pPr>
            <a:r>
              <a:rPr lang="en-US" sz="2400" dirty="0"/>
              <a:t>Final Report Recommendations of the Geographic Regions Review Working Group </a:t>
            </a:r>
            <a:r>
              <a:rPr lang="en-US" sz="2400" u="sng" dirty="0">
                <a:hlinkClick r:id="rId2"/>
              </a:rPr>
              <a:t>https://www.icann.org/public-comments/geo-regions-2015-12-23-en</a:t>
            </a:r>
            <a:endParaRPr lang="en-US" sz="2400" dirty="0"/>
          </a:p>
          <a:p>
            <a:endParaRPr lang="en-US" dirty="0"/>
          </a:p>
        </p:txBody>
      </p:sp>
    </p:spTree>
    <p:extLst>
      <p:ext uri="{BB962C8B-B14F-4D97-AF65-F5344CB8AC3E}">
        <p14:creationId xmlns:p14="http://schemas.microsoft.com/office/powerpoint/2010/main" val="1773088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220</TotalTime>
  <Words>542</Words>
  <Application>Microsoft Macintosh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CCWP-HR </vt:lpstr>
      <vt:lpstr>At ICANN55</vt:lpstr>
      <vt:lpstr>Agenda</vt:lpstr>
      <vt:lpstr>Objective</vt:lpstr>
      <vt:lpstr>Expected Results</vt:lpstr>
      <vt:lpstr>Activities</vt:lpstr>
      <vt:lpstr>PowerPoint Presentation</vt:lpstr>
      <vt:lpstr>PowerPoint Presentation</vt:lpstr>
      <vt:lpstr>PowerPoint Presentation</vt:lpstr>
      <vt:lpstr>PowerPoint Presentation</vt:lpstr>
    </vt:vector>
  </TitlesOfParts>
  <Company>Centre for Internet and Society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CCWP-HR </dc:title>
  <dc:creator>Vidushi Marda</dc:creator>
  <cp:lastModifiedBy>Maryam Bakoshi</cp:lastModifiedBy>
  <cp:revision>5</cp:revision>
  <dcterms:created xsi:type="dcterms:W3CDTF">2016-04-03T13:44:55Z</dcterms:created>
  <dcterms:modified xsi:type="dcterms:W3CDTF">2016-04-04T12:32:33Z</dcterms:modified>
</cp:coreProperties>
</file>