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428" r:id="rId2"/>
    <p:sldId id="628" r:id="rId3"/>
    <p:sldId id="630" r:id="rId4"/>
    <p:sldId id="631" r:id="rId5"/>
    <p:sldId id="632" r:id="rId6"/>
    <p:sldId id="444" r:id="rId7"/>
    <p:sldId id="634" r:id="rId8"/>
    <p:sldId id="637" r:id="rId9"/>
    <p:sldId id="638" r:id="rId10"/>
    <p:sldId id="639" r:id="rId11"/>
    <p:sldId id="640" r:id="rId12"/>
    <p:sldId id="641" r:id="rId13"/>
    <p:sldId id="488" r:id="rId14"/>
    <p:sldId id="633" r:id="rId15"/>
    <p:sldId id="642" r:id="rId16"/>
    <p:sldId id="643" r:id="rId17"/>
    <p:sldId id="489" r:id="rId18"/>
    <p:sldId id="487" r:id="rId19"/>
  </p:sldIdLst>
  <p:sldSz cx="9144000" cy="6858000" type="screen4x3"/>
  <p:notesSz cx="7010400" cy="92233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2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5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uko Green" initials="YG" lastIdx="2" clrIdx="0">
    <p:extLst/>
  </p:cmAuthor>
  <p:cmAuthor id="2" name="Trang Nguyen" initials="" lastIdx="3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660066"/>
    <a:srgbClr val="1A87C9"/>
    <a:srgbClr val="00CC00"/>
    <a:srgbClr val="0D436C"/>
    <a:srgbClr val="FFFFFF"/>
    <a:srgbClr val="FA5B36"/>
    <a:srgbClr val="0A1F24"/>
    <a:srgbClr val="666666"/>
    <a:srgbClr val="9C240F"/>
    <a:srgbClr val="CB46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845" autoAdjust="0"/>
    <p:restoredTop sz="93333" autoAdjust="0"/>
  </p:normalViewPr>
  <p:slideViewPr>
    <p:cSldViewPr snapToGrid="0" snapToObjects="1">
      <p:cViewPr varScale="1">
        <p:scale>
          <a:sx n="91" d="100"/>
          <a:sy n="91" d="100"/>
        </p:scale>
        <p:origin x="1128" y="62"/>
      </p:cViewPr>
      <p:guideLst>
        <p:guide orient="horz" pos="142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7" d="100"/>
          <a:sy n="77" d="100"/>
        </p:scale>
        <p:origin x="-3056" y="-112"/>
      </p:cViewPr>
      <p:guideLst>
        <p:guide orient="horz" pos="2905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169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1169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A68F13CC-A6A6-524A-A0F8-DAB9B298E3B6}" type="datetimeFigureOut">
              <a:rPr lang="en-US" smtClean="0"/>
              <a:t>6/1/2016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60606"/>
            <a:ext cx="3037840" cy="461169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760606"/>
            <a:ext cx="3037840" cy="461169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7CED518-EFD6-E34B-989E-6B6564A755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0004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169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1169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E2A614CD-FA73-DF49-AA13-A5EF746D725A}" type="datetimeFigureOut">
              <a:rPr lang="en-US" smtClean="0"/>
              <a:t>6/1/2016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692150"/>
            <a:ext cx="4610100" cy="3457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381103"/>
            <a:ext cx="5608320" cy="4150519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60606"/>
            <a:ext cx="3037840" cy="461169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60606"/>
            <a:ext cx="3037840" cy="461169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7E002FF9-4628-B146-9948-95257A430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8994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0411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Project Description:</a:t>
            </a:r>
            <a:br>
              <a:rPr lang="en-US" sz="1200" dirty="0" smtClean="0"/>
            </a:br>
            <a:r>
              <a:rPr lang="en-US" sz="1200" dirty="0" smtClean="0"/>
              <a:t>Formation</a:t>
            </a:r>
            <a:r>
              <a:rPr lang="en-US" sz="1200" baseline="0" dirty="0" smtClean="0"/>
              <a:t> of</a:t>
            </a:r>
            <a:r>
              <a:rPr lang="en-US" sz="1200" dirty="0" smtClean="0"/>
              <a:t> committee to monitor PTI performance.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3013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aseline="0" dirty="0" smtClean="0"/>
              <a:t>Project description:</a:t>
            </a:r>
            <a:br>
              <a:rPr lang="en-US" baseline="0" dirty="0" smtClean="0"/>
            </a:br>
            <a:r>
              <a:rPr lang="en-US" sz="1200" dirty="0" smtClean="0"/>
              <a:t>Updating</a:t>
            </a:r>
            <a:r>
              <a:rPr lang="en-US" sz="1200" baseline="0" dirty="0" smtClean="0"/>
              <a:t> of existing IANA operational complaint and escalation processes.</a:t>
            </a:r>
            <a:endParaRPr lang="en-US" sz="12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2892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 smtClean="0"/>
              <a:t>Updating of ICANN Bylaws.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88023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 rtl="0" eaLnBrk="1" fontAlgn="auto" latinLnBrk="0" hangingPunct="1">
              <a:buFont typeface="Arial" panose="020B0604020202020204" pitchFamily="34" charset="0"/>
              <a:buChar char="•"/>
            </a:pP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RIRs SLAs:</a:t>
            </a:r>
            <a:b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Completion of draft agreement, including SLAs with RIRs, and operationalization of SLAs.</a:t>
            </a:r>
          </a:p>
          <a:p>
            <a:pPr marL="171450" indent="-171450" rtl="0" eaLnBrk="1" fontAlgn="auto" latinLnBrk="0" hangingPunct="1">
              <a:buFont typeface="Arial" panose="020B0604020202020204" pitchFamily="34" charset="0"/>
              <a:buChar char="•"/>
            </a:pPr>
            <a:endParaRPr lang="en-US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83969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 rtl="0" eaLnBrk="1" fontAlgn="auto" latinLnBrk="0" hangingPunct="1">
              <a:buFont typeface="Arial" panose="020B0604020202020204" pitchFamily="34" charset="0"/>
              <a:buChar char="•"/>
            </a:pP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Project Description:</a:t>
            </a:r>
            <a:b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Completion of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draft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ICANN-IETF MoU Supplemental Agreement.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1600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1788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9151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0485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0496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5448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 rtl="0" eaLnBrk="1" fontAlgn="ctr" latinLnBrk="0" hangingPunct="1">
              <a:buFont typeface="Arial" panose="020B0604020202020204" pitchFamily="34" charset="0"/>
              <a:buChar char="•"/>
            </a:pP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RZMS changes to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remove RZA role and support parallel testing:</a:t>
            </a:r>
            <a:br>
              <a:rPr lang="en-US" sz="1200" b="0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Remove NTIA's authorization process from RZMS (code changes for ICANN and Verisign), and parallel testing</a:t>
            </a:r>
          </a:p>
          <a:p>
            <a:pPr marL="171450" indent="-171450" rtl="0" eaLnBrk="1" fontAlgn="ctr" latinLnBrk="0" hangingPunct="1">
              <a:buFont typeface="Arial" panose="020B0604020202020204" pitchFamily="34" charset="0"/>
              <a:buChar char="•"/>
            </a:pPr>
            <a:endParaRPr lang="en-US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 rtl="0" eaLnBrk="1" fontAlgn="ctr" latinLnBrk="0" hangingPunct="1">
              <a:buFont typeface="Arial" panose="020B0604020202020204" pitchFamily="34" charset="0"/>
              <a:buChar char="•"/>
            </a:pP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Names SLEs (SLEs for Naming Community): </a:t>
            </a:r>
            <a:b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RZMS code changes to accommodate new SLEs, inclusion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performance targets in ICANN-PTI contract, dashboard reporting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 SLAs.</a:t>
            </a:r>
          </a:p>
          <a:p>
            <a:pPr marL="171450" indent="-171450" rtl="0" eaLnBrk="1" fontAlgn="ctr" latinLnBrk="0" hangingPunct="1">
              <a:buFont typeface="Arial" panose="020B0604020202020204" pitchFamily="34" charset="0"/>
              <a:buChar char="•"/>
            </a:pPr>
            <a:endParaRPr lang="en-US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4633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Project description: </a:t>
            </a:r>
            <a:br>
              <a:rPr lang="en-US" sz="1200" dirty="0" smtClean="0"/>
            </a:br>
            <a:r>
              <a:rPr lang="en-US" sz="1200" dirty="0" smtClean="0"/>
              <a:t>Formation of</a:t>
            </a:r>
            <a:r>
              <a:rPr lang="en-US" sz="1200" baseline="0" dirty="0" smtClean="0"/>
              <a:t> PTI entity: legal formation (incorporation of affiliate, filing for 501c3, drafting of contract, etc.) and operationalization of PTI entity (board nominations, budget, etc.).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6013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Project Description:</a:t>
            </a:r>
            <a:br>
              <a:rPr lang="en-US" baseline="0" dirty="0" smtClean="0"/>
            </a:br>
            <a:r>
              <a:rPr lang="en-US" sz="1200" dirty="0" smtClean="0"/>
              <a:t>Formation of committee to advise ICANN Board on RZMS architectural and operational changes.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3233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 userDrawn="1"/>
        </p:nvGrpSpPr>
        <p:grpSpPr>
          <a:xfrm>
            <a:off x="0" y="-67733"/>
            <a:ext cx="9309518" cy="6954090"/>
            <a:chOff x="0" y="-67733"/>
            <a:chExt cx="9309518" cy="6954090"/>
          </a:xfrm>
        </p:grpSpPr>
        <p:pic>
          <p:nvPicPr>
            <p:cNvPr id="11" name="Picture 10"/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246474"/>
              <a:ext cx="9309518" cy="6368988"/>
            </a:xfrm>
            <a:prstGeom prst="rect">
              <a:avLst/>
            </a:prstGeom>
          </p:spPr>
        </p:pic>
        <p:sp>
          <p:nvSpPr>
            <p:cNvPr id="2" name="Rectangle 1"/>
            <p:cNvSpPr/>
            <p:nvPr userDrawn="1"/>
          </p:nvSpPr>
          <p:spPr>
            <a:xfrm>
              <a:off x="0" y="-67733"/>
              <a:ext cx="9309518" cy="351829"/>
            </a:xfrm>
            <a:prstGeom prst="rect">
              <a:avLst/>
            </a:prstGeom>
            <a:solidFill>
              <a:srgbClr val="06243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0" y="6602262"/>
              <a:ext cx="9309518" cy="284095"/>
            </a:xfrm>
            <a:prstGeom prst="rect">
              <a:avLst/>
            </a:prstGeom>
            <a:solidFill>
              <a:srgbClr val="06243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Rectangle 6"/>
          <p:cNvSpPr/>
          <p:nvPr userDrawn="1"/>
        </p:nvSpPr>
        <p:spPr>
          <a:xfrm>
            <a:off x="0" y="4130514"/>
            <a:ext cx="9309518" cy="1898497"/>
          </a:xfrm>
          <a:prstGeom prst="rect">
            <a:avLst/>
          </a:prstGeom>
          <a:solidFill>
            <a:srgbClr val="1768B1">
              <a:alpha val="8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4130514"/>
            <a:ext cx="1697789" cy="1898497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ICANN_Logo_W.eps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566" y="4566371"/>
            <a:ext cx="1253416" cy="97283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 flipV="1">
            <a:off x="-1" y="4130513"/>
            <a:ext cx="9309519" cy="116253"/>
          </a:xfrm>
          <a:prstGeom prst="rect">
            <a:avLst/>
          </a:prstGeom>
          <a:solidFill>
            <a:srgbClr val="0C1F24">
              <a:alpha val="3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3404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34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35" name="Title 19"/>
          <p:cNvSpPr>
            <a:spLocks noGrp="1"/>
          </p:cNvSpPr>
          <p:nvPr userDrawn="1"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3726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20830832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51123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19" r="3872"/>
          <a:stretch/>
        </p:blipFill>
        <p:spPr>
          <a:xfrm>
            <a:off x="-60960" y="-8390"/>
            <a:ext cx="9296400" cy="6881326"/>
          </a:xfrm>
          <a:prstGeom prst="rect">
            <a:avLst/>
          </a:prstGeom>
        </p:spPr>
      </p:pic>
      <p:sp>
        <p:nvSpPr>
          <p:cNvPr id="36" name="Text Placeholder 35"/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bg1"/>
                </a:solidFill>
                <a:latin typeface="Source Sans Pro Light"/>
                <a:cs typeface="Source Sans Pro Ligh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Name of an Agenda Item</a:t>
            </a:r>
          </a:p>
          <a:p>
            <a:pPr lvl="0"/>
            <a:r>
              <a:rPr lang="en-US" dirty="0" smtClean="0"/>
              <a:t>Section Divider</a:t>
            </a:r>
          </a:p>
        </p:txBody>
      </p:sp>
      <p:pic>
        <p:nvPicPr>
          <p:cNvPr id="6" name="Picture 5" descr="ICANN Logo-06.eps"/>
          <p:cNvPicPr>
            <a:picLocks noChangeAspect="1"/>
          </p:cNvPicPr>
          <p:nvPr userDrawn="1"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3" y="6402263"/>
            <a:ext cx="450555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8837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19" r="3872"/>
          <a:stretch/>
        </p:blipFill>
        <p:spPr>
          <a:xfrm>
            <a:off x="-60960" y="-8390"/>
            <a:ext cx="9296400" cy="6881326"/>
          </a:xfrm>
          <a:prstGeom prst="rect">
            <a:avLst/>
          </a:prstGeom>
        </p:spPr>
      </p:pic>
      <p:sp>
        <p:nvSpPr>
          <p:cNvPr id="9" name="Text Placeholder 35"/>
          <p:cNvSpPr>
            <a:spLocks noGrp="1"/>
          </p:cNvSpPr>
          <p:nvPr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bg1"/>
                </a:solidFill>
                <a:latin typeface="Source Sans Pro Light"/>
                <a:cs typeface="Source Sans Pro Ligh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Name of an Agenda Item</a:t>
            </a:r>
          </a:p>
          <a:p>
            <a:pPr lvl="0"/>
            <a:r>
              <a:rPr lang="en-US" dirty="0" smtClean="0"/>
              <a:t>Section Divider</a:t>
            </a:r>
          </a:p>
        </p:txBody>
      </p:sp>
      <p:pic>
        <p:nvPicPr>
          <p:cNvPr id="4" name="Picture 3" descr="ICANN Logo-06.eps"/>
          <p:cNvPicPr>
            <a:picLocks noChangeAspect="1"/>
          </p:cNvPicPr>
          <p:nvPr userDrawn="1"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3" y="6402263"/>
            <a:ext cx="450555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09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19" r="3872"/>
          <a:stretch/>
        </p:blipFill>
        <p:spPr>
          <a:xfrm>
            <a:off x="-60960" y="-8390"/>
            <a:ext cx="9296400" cy="6881326"/>
          </a:xfrm>
          <a:prstGeom prst="rect">
            <a:avLst/>
          </a:prstGeom>
        </p:spPr>
      </p:pic>
      <p:sp>
        <p:nvSpPr>
          <p:cNvPr id="4" name="Text Placeholder 35"/>
          <p:cNvSpPr>
            <a:spLocks noGrp="1"/>
          </p:cNvSpPr>
          <p:nvPr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chemeClr val="bg1"/>
                </a:solidFill>
                <a:latin typeface="Source Sans Pro"/>
                <a:cs typeface="Source Sans Pro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Name of an Agenda Item</a:t>
            </a:r>
          </a:p>
          <a:p>
            <a:pPr lvl="0"/>
            <a:r>
              <a:rPr lang="en-US" dirty="0" smtClean="0"/>
              <a:t>Section Divider</a:t>
            </a:r>
          </a:p>
        </p:txBody>
      </p:sp>
      <p:pic>
        <p:nvPicPr>
          <p:cNvPr id="6" name="Picture 5" descr="ICANN Logo-06.eps"/>
          <p:cNvPicPr>
            <a:picLocks noChangeAspect="1"/>
          </p:cNvPicPr>
          <p:nvPr userDrawn="1"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3" y="6402263"/>
            <a:ext cx="450555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330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271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64" r:id="rId4"/>
    <p:sldLayoutId id="2147483655" r:id="rId5"/>
    <p:sldLayoutId id="2147483663" r:id="rId6"/>
    <p:sldLayoutId id="2147483662" r:id="rId7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076116" y="4179854"/>
            <a:ext cx="6923506" cy="19005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700"/>
              </a:lnSpc>
            </a:pPr>
            <a:r>
              <a:rPr lang="en-US" sz="4000" dirty="0" smtClean="0">
                <a:solidFill>
                  <a:schemeClr val="bg1"/>
                </a:solidFill>
              </a:rPr>
              <a:t>Transition Implementation</a:t>
            </a:r>
          </a:p>
          <a:p>
            <a:pPr>
              <a:lnSpc>
                <a:spcPts val="4700"/>
              </a:lnSpc>
            </a:pPr>
            <a:r>
              <a:rPr lang="en-US" sz="4000" dirty="0" smtClean="0">
                <a:solidFill>
                  <a:schemeClr val="bg1"/>
                </a:solidFill>
                <a:latin typeface="Source Sans Pro"/>
                <a:cs typeface="Source Sans Pro"/>
              </a:rPr>
              <a:t>Status Reporting</a:t>
            </a:r>
          </a:p>
          <a:p>
            <a:pPr>
              <a:lnSpc>
                <a:spcPts val="4700"/>
              </a:lnSpc>
            </a:pPr>
            <a:r>
              <a:rPr lang="en-US" sz="2000" dirty="0" smtClean="0">
                <a:solidFill>
                  <a:schemeClr val="bg1"/>
                </a:solidFill>
                <a:latin typeface="Source Sans Pro"/>
                <a:cs typeface="Source Sans Pro"/>
              </a:rPr>
              <a:t>02 June </a:t>
            </a:r>
            <a:r>
              <a:rPr lang="en-US" sz="2000" dirty="0" smtClean="0">
                <a:solidFill>
                  <a:schemeClr val="bg1"/>
                </a:solidFill>
                <a:latin typeface="Source Sans Pro"/>
                <a:cs typeface="Source Sans Pro"/>
              </a:rPr>
              <a:t>2016</a:t>
            </a:r>
            <a:endParaRPr lang="en-US" sz="2000" dirty="0">
              <a:solidFill>
                <a:schemeClr val="bg1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3507290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Rectangle 117"/>
          <p:cNvSpPr/>
          <p:nvPr/>
        </p:nvSpPr>
        <p:spPr>
          <a:xfrm>
            <a:off x="0" y="1201959"/>
            <a:ext cx="9144000" cy="3829474"/>
          </a:xfrm>
          <a:prstGeom prst="rect">
            <a:avLst/>
          </a:prstGeom>
          <a:solidFill>
            <a:schemeClr val="accent6">
              <a:lumMod val="50000"/>
              <a:alpha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/>
          <p:cNvSpPr/>
          <p:nvPr/>
        </p:nvSpPr>
        <p:spPr>
          <a:xfrm>
            <a:off x="2716814" y="6332980"/>
            <a:ext cx="3729004" cy="5203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2" name="Straight Connector 81"/>
          <p:cNvCxnSpPr/>
          <p:nvPr/>
        </p:nvCxnSpPr>
        <p:spPr>
          <a:xfrm>
            <a:off x="2811183" y="6529530"/>
            <a:ext cx="342900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3" name="TextBox 82"/>
          <p:cNvSpPr txBox="1"/>
          <p:nvPr/>
        </p:nvSpPr>
        <p:spPr>
          <a:xfrm>
            <a:off x="3120374" y="6416728"/>
            <a:ext cx="792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latin typeface="Source Sans Pro"/>
                <a:cs typeface="Source Sans Pro"/>
              </a:rPr>
              <a:t>Baseline</a:t>
            </a:r>
          </a:p>
          <a:p>
            <a:r>
              <a:rPr lang="en-US" sz="900" dirty="0" smtClean="0">
                <a:latin typeface="Source Sans Pro"/>
                <a:cs typeface="Source Sans Pro"/>
              </a:rPr>
              <a:t>Current Plan</a:t>
            </a:r>
          </a:p>
        </p:txBody>
      </p:sp>
      <p:cxnSp>
        <p:nvCxnSpPr>
          <p:cNvPr id="84" name="Straight Connector 83"/>
          <p:cNvCxnSpPr/>
          <p:nvPr/>
        </p:nvCxnSpPr>
        <p:spPr>
          <a:xfrm>
            <a:off x="2806787" y="6682999"/>
            <a:ext cx="309191" cy="0"/>
          </a:xfrm>
          <a:prstGeom prst="line">
            <a:avLst/>
          </a:prstGeom>
          <a:ln>
            <a:solidFill>
              <a:schemeClr val="tx1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5222"/>
            <a:ext cx="9144000" cy="413878"/>
          </a:xfrm>
          <a:solidFill>
            <a:srgbClr val="1768B1"/>
          </a:solidFill>
        </p:spPr>
        <p:txBody>
          <a:bodyPr vert="horz" anchor="ctr"/>
          <a:lstStyle/>
          <a:p>
            <a:pPr marL="63500">
              <a:lnSpc>
                <a:spcPct val="100000"/>
              </a:lnSpc>
            </a:pPr>
            <a:r>
              <a:rPr lang="en-US" sz="1600" b="1" dirty="0" smtClean="0"/>
              <a:t>Customer Standing Committee (CSC)</a:t>
            </a:r>
            <a:endParaRPr lang="en-US" sz="1600" dirty="0"/>
          </a:p>
        </p:txBody>
      </p:sp>
      <p:sp>
        <p:nvSpPr>
          <p:cNvPr id="165" name="TextBox 164"/>
          <p:cNvSpPr txBox="1"/>
          <p:nvPr/>
        </p:nvSpPr>
        <p:spPr>
          <a:xfrm>
            <a:off x="723182" y="6434940"/>
            <a:ext cx="21523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  <a:latin typeface="Source Sans Pro"/>
                <a:cs typeface="Source Sans Pro"/>
              </a:rPr>
              <a:t>DRAFT for Discussion</a:t>
            </a:r>
          </a:p>
        </p:txBody>
      </p:sp>
      <p:cxnSp>
        <p:nvCxnSpPr>
          <p:cNvPr id="99" name="Straight Connector 98"/>
          <p:cNvCxnSpPr/>
          <p:nvPr/>
        </p:nvCxnSpPr>
        <p:spPr>
          <a:xfrm>
            <a:off x="2891785" y="1155920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>
            <a:off x="2256785" y="1143220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>
            <a:off x="3499593" y="1143775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>
            <a:off x="4099326" y="1149102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>
            <a:off x="4708376" y="1143775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>
            <a:off x="5320599" y="1105120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>
            <a:off x="5931446" y="1150364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>
            <a:off x="6520411" y="1117820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>
            <a:off x="7141127" y="1108295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>
            <a:off x="7741446" y="1113622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>
            <a:off x="8341073" y="1137202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>
            <a:off x="8949318" y="1122021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6024012" y="44389"/>
            <a:ext cx="1502662" cy="335666"/>
          </a:xfrm>
          <a:prstGeom prst="rect">
            <a:avLst/>
          </a:prstGeom>
          <a:solidFill>
            <a:srgbClr val="FFFFFF"/>
          </a:solidFill>
          <a:ln>
            <a:solidFill>
              <a:schemeClr val="accent6"/>
            </a:solidFill>
          </a:ln>
        </p:spPr>
        <p:txBody>
          <a:bodyPr wrap="square" rtlCol="0" anchor="ctr">
            <a:noAutofit/>
          </a:bodyPr>
          <a:lstStyle/>
          <a:p>
            <a:r>
              <a:rPr lang="en-US" sz="1000" b="1" dirty="0" smtClean="0">
                <a:latin typeface="Source Sans Pro"/>
                <a:cs typeface="Source Sans Pro"/>
              </a:rPr>
              <a:t>% Complete:</a:t>
            </a:r>
            <a:endParaRPr lang="en-US" sz="1000" dirty="0" smtClean="0">
              <a:latin typeface="Source Sans Pro"/>
              <a:cs typeface="Source Sans Pro"/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6808858" y="123934"/>
            <a:ext cx="461612" cy="190294"/>
          </a:xfrm>
          <a:prstGeom prst="rect">
            <a:avLst/>
          </a:prstGeom>
          <a:noFill/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TextBox 89"/>
          <p:cNvSpPr txBox="1"/>
          <p:nvPr/>
        </p:nvSpPr>
        <p:spPr>
          <a:xfrm>
            <a:off x="7182202" y="99256"/>
            <a:ext cx="436338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rgbClr val="002060"/>
                </a:solidFill>
              </a:rPr>
              <a:t> 70%</a:t>
            </a:r>
            <a:endParaRPr lang="en-US" sz="1000" dirty="0">
              <a:solidFill>
                <a:srgbClr val="002060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6415950" y="6434940"/>
            <a:ext cx="21523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bg1"/>
                </a:solidFill>
                <a:latin typeface="Source Sans Pro"/>
                <a:cs typeface="Source Sans Pro"/>
              </a:rPr>
              <a:t>* </a:t>
            </a:r>
            <a:r>
              <a:rPr lang="en-US" sz="1200" b="1" dirty="0">
                <a:solidFill>
                  <a:schemeClr val="bg1"/>
                </a:solidFill>
                <a:latin typeface="Source Sans Pro"/>
                <a:cs typeface="Source Sans Pro"/>
              </a:rPr>
              <a:t>Timeframes are </a:t>
            </a:r>
            <a:r>
              <a:rPr lang="en-US" sz="1200" b="1" dirty="0" smtClean="0">
                <a:solidFill>
                  <a:schemeClr val="bg1"/>
                </a:solidFill>
                <a:latin typeface="Source Sans Pro"/>
                <a:cs typeface="Source Sans Pro"/>
              </a:rPr>
              <a:t>estimates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7599658" y="42717"/>
            <a:ext cx="1508830" cy="335666"/>
          </a:xfrm>
          <a:prstGeom prst="rect">
            <a:avLst/>
          </a:prstGeom>
          <a:solidFill>
            <a:srgbClr val="00CC00"/>
          </a:solidFill>
          <a:ln>
            <a:solidFill>
              <a:schemeClr val="accent6"/>
            </a:solidFill>
          </a:ln>
        </p:spPr>
        <p:txBody>
          <a:bodyPr wrap="square" rtlCol="0" anchor="ctr">
            <a:noAutofit/>
          </a:bodyPr>
          <a:lstStyle/>
          <a:p>
            <a:r>
              <a:rPr lang="en-US" sz="1000" b="1" dirty="0" smtClean="0">
                <a:latin typeface="Source Sans Pro"/>
                <a:cs typeface="Source Sans Pro"/>
              </a:rPr>
              <a:t>Status:  </a:t>
            </a:r>
            <a:r>
              <a:rPr lang="en-US" sz="1000" dirty="0" smtClean="0">
                <a:latin typeface="Source Sans Pro"/>
                <a:cs typeface="Source Sans Pro"/>
              </a:rPr>
              <a:t>On-track</a:t>
            </a:r>
          </a:p>
        </p:txBody>
      </p:sp>
      <p:sp>
        <p:nvSpPr>
          <p:cNvPr id="121" name="Rectangle 120"/>
          <p:cNvSpPr/>
          <p:nvPr/>
        </p:nvSpPr>
        <p:spPr>
          <a:xfrm>
            <a:off x="6808862" y="123934"/>
            <a:ext cx="237560" cy="19029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8" name="Straight Connector 97"/>
          <p:cNvCxnSpPr/>
          <p:nvPr/>
        </p:nvCxnSpPr>
        <p:spPr>
          <a:xfrm>
            <a:off x="6423845" y="1201959"/>
            <a:ext cx="31061" cy="3823047"/>
          </a:xfrm>
          <a:prstGeom prst="line">
            <a:avLst/>
          </a:prstGeom>
          <a:ln w="25400">
            <a:solidFill>
              <a:schemeClr val="accent5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5" name="TextBox 94"/>
          <p:cNvSpPr txBox="1"/>
          <p:nvPr/>
        </p:nvSpPr>
        <p:spPr>
          <a:xfrm>
            <a:off x="17860" y="5119492"/>
            <a:ext cx="3186484" cy="116113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noAutofit/>
          </a:bodyPr>
          <a:lstStyle/>
          <a:p>
            <a:r>
              <a:rPr lang="en-US" sz="1100" b="1" dirty="0" smtClean="0">
                <a:latin typeface="Source Sans Pro"/>
                <a:cs typeface="Source Sans Pro"/>
              </a:rPr>
              <a:t>Project Updates:</a:t>
            </a:r>
          </a:p>
          <a:p>
            <a:pPr marL="171450" indent="-171450">
              <a:buFont typeface="Wingdings" charset="2"/>
              <a:buChar char="ü"/>
              <a:defRPr/>
            </a:pPr>
            <a:r>
              <a:rPr lang="en-US" sz="1100" dirty="0" smtClean="0"/>
              <a:t>Draft request for appointments sent to CWG for review.</a:t>
            </a:r>
            <a:endParaRPr lang="en-US" sz="1100" dirty="0"/>
          </a:p>
          <a:p>
            <a:pPr marL="171450" indent="-171450">
              <a:buFont typeface="Wingdings" charset="2"/>
              <a:buChar char="ü"/>
              <a:defRPr/>
            </a:pPr>
            <a:endParaRPr lang="en-US" sz="1100" dirty="0" smtClean="0"/>
          </a:p>
          <a:p>
            <a:pPr marL="171450" indent="-171450">
              <a:buFont typeface="Wingdings" charset="2"/>
              <a:buChar char="ü"/>
              <a:defRPr/>
            </a:pPr>
            <a:endParaRPr lang="en-US" sz="1100" dirty="0"/>
          </a:p>
        </p:txBody>
      </p:sp>
      <p:sp>
        <p:nvSpPr>
          <p:cNvPr id="102" name="TextBox 101"/>
          <p:cNvSpPr txBox="1"/>
          <p:nvPr/>
        </p:nvSpPr>
        <p:spPr>
          <a:xfrm>
            <a:off x="6216242" y="5119492"/>
            <a:ext cx="2904536" cy="116113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noAutofit/>
          </a:bodyPr>
          <a:lstStyle/>
          <a:p>
            <a:r>
              <a:rPr lang="en-US" sz="1100" b="1" dirty="0" smtClean="0">
                <a:latin typeface="Source Sans Pro"/>
                <a:cs typeface="Source Sans Pro"/>
              </a:rPr>
              <a:t>Open Items:</a:t>
            </a:r>
          </a:p>
          <a:p>
            <a:endParaRPr lang="en-US" sz="1100" b="1" dirty="0" smtClean="0">
              <a:latin typeface="Source Sans Pro"/>
              <a:cs typeface="Source Sans Pro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3234468" y="5119492"/>
            <a:ext cx="2927450" cy="116113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noAutofit/>
          </a:bodyPr>
          <a:lstStyle/>
          <a:p>
            <a:r>
              <a:rPr lang="en-US" sz="1100" b="1" dirty="0" smtClean="0">
                <a:latin typeface="Source Sans Pro"/>
                <a:cs typeface="Source Sans Pro"/>
              </a:rPr>
              <a:t>Upcoming Activities:</a:t>
            </a:r>
          </a:p>
          <a:p>
            <a:pPr marL="171450" indent="-171450">
              <a:buFont typeface="Wingdings" panose="05000000000000000000" pitchFamily="2" charset="2"/>
              <a:buChar char="§"/>
              <a:defRPr/>
            </a:pPr>
            <a:r>
              <a:rPr lang="en-US" sz="1100" dirty="0" smtClean="0"/>
              <a:t>Send request </a:t>
            </a:r>
            <a:r>
              <a:rPr lang="en-US" sz="1100" dirty="0"/>
              <a:t>for CSC </a:t>
            </a:r>
            <a:r>
              <a:rPr lang="en-US" sz="1100" dirty="0" smtClean="0"/>
              <a:t>members and liaisons </a:t>
            </a:r>
            <a:r>
              <a:rPr lang="en-US" sz="1100" dirty="0"/>
              <a:t>appointment.</a:t>
            </a:r>
          </a:p>
        </p:txBody>
      </p:sp>
      <p:sp>
        <p:nvSpPr>
          <p:cNvPr id="148" name="TextBox 147"/>
          <p:cNvSpPr txBox="1"/>
          <p:nvPr/>
        </p:nvSpPr>
        <p:spPr>
          <a:xfrm>
            <a:off x="4319402" y="6274949"/>
            <a:ext cx="1552028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latin typeface="Source Sans Pro"/>
                <a:cs typeface="Source Sans Pro"/>
              </a:rPr>
              <a:t>CSC </a:t>
            </a:r>
            <a:r>
              <a:rPr lang="en-US" sz="900" dirty="0">
                <a:latin typeface="Source Sans Pro"/>
                <a:cs typeface="Source Sans Pro"/>
              </a:rPr>
              <a:t>Charter </a:t>
            </a:r>
            <a:r>
              <a:rPr lang="en-US" sz="900" dirty="0" smtClean="0">
                <a:latin typeface="Source Sans Pro"/>
                <a:cs typeface="Source Sans Pro"/>
              </a:rPr>
              <a:t>activity</a:t>
            </a:r>
          </a:p>
          <a:p>
            <a:r>
              <a:rPr lang="en-US" sz="900" dirty="0" smtClean="0">
                <a:latin typeface="Source Sans Pro"/>
                <a:cs typeface="Source Sans Pro"/>
              </a:rPr>
              <a:t>CSC Constitution activities</a:t>
            </a:r>
          </a:p>
          <a:p>
            <a:r>
              <a:rPr lang="en-US" sz="900" dirty="0" smtClean="0">
                <a:latin typeface="Source Sans Pro"/>
                <a:cs typeface="Source Sans Pro"/>
              </a:rPr>
              <a:t>Operationalization activities</a:t>
            </a:r>
          </a:p>
        </p:txBody>
      </p:sp>
      <p:sp>
        <p:nvSpPr>
          <p:cNvPr id="149" name="Rectangle 148"/>
          <p:cNvSpPr/>
          <p:nvPr/>
        </p:nvSpPr>
        <p:spPr>
          <a:xfrm>
            <a:off x="4159179" y="6377988"/>
            <a:ext cx="203200" cy="45719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Rectangle 149"/>
          <p:cNvSpPr/>
          <p:nvPr/>
        </p:nvSpPr>
        <p:spPr>
          <a:xfrm>
            <a:off x="4159179" y="6513454"/>
            <a:ext cx="203200" cy="45719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Rectangle 151"/>
          <p:cNvSpPr/>
          <p:nvPr/>
        </p:nvSpPr>
        <p:spPr>
          <a:xfrm>
            <a:off x="4157509" y="6642103"/>
            <a:ext cx="203200" cy="45719"/>
          </a:xfrm>
          <a:prstGeom prst="rect">
            <a:avLst/>
          </a:prstGeom>
          <a:solidFill>
            <a:srgbClr val="66006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6" name="Group 105"/>
          <p:cNvGrpSpPr/>
          <p:nvPr/>
        </p:nvGrpSpPr>
        <p:grpSpPr>
          <a:xfrm>
            <a:off x="2274853" y="428089"/>
            <a:ext cx="6907216" cy="735910"/>
            <a:chOff x="2274853" y="428089"/>
            <a:chExt cx="6907216" cy="735910"/>
          </a:xfrm>
        </p:grpSpPr>
        <p:sp>
          <p:nvSpPr>
            <p:cNvPr id="114" name="TextBox 113"/>
            <p:cNvSpPr txBox="1"/>
            <p:nvPr/>
          </p:nvSpPr>
          <p:spPr>
            <a:xfrm>
              <a:off x="2656662" y="687937"/>
              <a:ext cx="45397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Source Sans Pro"/>
                  <a:cs typeface="Source Sans Pro"/>
                </a:rPr>
                <a:t>2015</a:t>
              </a:r>
            </a:p>
          </p:txBody>
        </p:sp>
        <p:grpSp>
          <p:nvGrpSpPr>
            <p:cNvPr id="115" name="Group 114"/>
            <p:cNvGrpSpPr/>
            <p:nvPr/>
          </p:nvGrpSpPr>
          <p:grpSpPr>
            <a:xfrm>
              <a:off x="2345009" y="887000"/>
              <a:ext cx="6511507" cy="276999"/>
              <a:chOff x="2345009" y="902240"/>
              <a:chExt cx="6511507" cy="276999"/>
            </a:xfrm>
          </p:grpSpPr>
          <p:sp>
            <p:nvSpPr>
              <p:cNvPr id="174" name="Rectangle 20"/>
              <p:cNvSpPr>
                <a:spLocks noChangeArrowheads="1"/>
              </p:cNvSpPr>
              <p:nvPr/>
            </p:nvSpPr>
            <p:spPr bwMode="auto">
              <a:xfrm>
                <a:off x="2962094" y="902240"/>
                <a:ext cx="441146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1" dirty="0" smtClean="0">
                    <a:solidFill>
                      <a:schemeClr val="accent1">
                        <a:lumMod val="75000"/>
                      </a:schemeClr>
                    </a:solidFill>
                    <a:latin typeface="Source Sans Pro"/>
                    <a:cs typeface="Source Sans Pro"/>
                  </a:rPr>
                  <a:t>Dec</a:t>
                </a:r>
                <a:endParaRPr lang="en-US" sz="1200" b="1" dirty="0">
                  <a:solidFill>
                    <a:schemeClr val="accent1">
                      <a:lumMod val="75000"/>
                    </a:schemeClr>
                  </a:solidFill>
                  <a:latin typeface="Source Sans Pro"/>
                  <a:cs typeface="Source Sans Pro"/>
                </a:endParaRPr>
              </a:p>
            </p:txBody>
          </p:sp>
          <p:sp>
            <p:nvSpPr>
              <p:cNvPr id="175" name="Rectangle 102"/>
              <p:cNvSpPr>
                <a:spLocks noChangeArrowheads="1"/>
              </p:cNvSpPr>
              <p:nvPr/>
            </p:nvSpPr>
            <p:spPr bwMode="auto">
              <a:xfrm>
                <a:off x="3566355" y="902240"/>
                <a:ext cx="441146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1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Jan</a:t>
                </a:r>
                <a:endParaRPr lang="en-US" sz="1200" b="1" dirty="0">
                  <a:solidFill>
                    <a:srgbClr val="0A304B"/>
                  </a:solidFill>
                  <a:latin typeface="Source Sans Pro"/>
                  <a:cs typeface="Source Sans Pro"/>
                </a:endParaRPr>
              </a:p>
            </p:txBody>
          </p:sp>
          <p:sp>
            <p:nvSpPr>
              <p:cNvPr id="176" name="Rectangle 104"/>
              <p:cNvSpPr>
                <a:spLocks noChangeArrowheads="1"/>
              </p:cNvSpPr>
              <p:nvPr/>
            </p:nvSpPr>
            <p:spPr bwMode="auto">
              <a:xfrm>
                <a:off x="4170616" y="902240"/>
                <a:ext cx="430425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1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Feb</a:t>
                </a:r>
                <a:endParaRPr lang="en-US" sz="1200" b="1" dirty="0">
                  <a:solidFill>
                    <a:srgbClr val="0A304B"/>
                  </a:solidFill>
                  <a:latin typeface="Source Sans Pro"/>
                  <a:cs typeface="Source Sans Pro"/>
                </a:endParaRPr>
              </a:p>
            </p:txBody>
          </p:sp>
          <p:sp>
            <p:nvSpPr>
              <p:cNvPr id="177" name="Rectangle 105"/>
              <p:cNvSpPr>
                <a:spLocks noChangeArrowheads="1"/>
              </p:cNvSpPr>
              <p:nvPr/>
            </p:nvSpPr>
            <p:spPr bwMode="auto">
              <a:xfrm>
                <a:off x="4764156" y="902240"/>
                <a:ext cx="466794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1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Mar</a:t>
                </a:r>
                <a:endParaRPr lang="en-US" sz="1200" b="1" dirty="0">
                  <a:solidFill>
                    <a:srgbClr val="0A304B"/>
                  </a:solidFill>
                  <a:latin typeface="Source Sans Pro"/>
                  <a:cs typeface="Source Sans Pro"/>
                </a:endParaRPr>
              </a:p>
            </p:txBody>
          </p:sp>
          <p:sp>
            <p:nvSpPr>
              <p:cNvPr id="178" name="Rectangle 106"/>
              <p:cNvSpPr>
                <a:spLocks noChangeArrowheads="1"/>
              </p:cNvSpPr>
              <p:nvPr/>
            </p:nvSpPr>
            <p:spPr bwMode="auto">
              <a:xfrm>
                <a:off x="7798285" y="902240"/>
                <a:ext cx="453970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1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Aug</a:t>
                </a:r>
                <a:endParaRPr lang="en-US" sz="1200" b="1" dirty="0">
                  <a:solidFill>
                    <a:srgbClr val="0A304B"/>
                  </a:solidFill>
                  <a:latin typeface="Source Sans Pro"/>
                  <a:cs typeface="Source Sans Pro"/>
                </a:endParaRPr>
              </a:p>
            </p:txBody>
          </p:sp>
          <p:sp>
            <p:nvSpPr>
              <p:cNvPr id="179" name="Rectangle 107"/>
              <p:cNvSpPr>
                <a:spLocks noChangeArrowheads="1"/>
              </p:cNvSpPr>
              <p:nvPr/>
            </p:nvSpPr>
            <p:spPr bwMode="auto">
              <a:xfrm>
                <a:off x="7232496" y="902240"/>
                <a:ext cx="402674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1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Jul</a:t>
                </a:r>
                <a:endParaRPr lang="en-US" sz="1200" b="1" dirty="0">
                  <a:solidFill>
                    <a:srgbClr val="0A304B"/>
                  </a:solidFill>
                  <a:latin typeface="Source Sans Pro"/>
                  <a:cs typeface="Source Sans Pro"/>
                </a:endParaRPr>
              </a:p>
            </p:txBody>
          </p:sp>
          <p:sp>
            <p:nvSpPr>
              <p:cNvPr id="180" name="Rectangle 108"/>
              <p:cNvSpPr>
                <a:spLocks noChangeArrowheads="1"/>
              </p:cNvSpPr>
              <p:nvPr/>
            </p:nvSpPr>
            <p:spPr bwMode="auto">
              <a:xfrm>
                <a:off x="6628235" y="902240"/>
                <a:ext cx="441146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1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Jun</a:t>
                </a:r>
                <a:endParaRPr lang="en-US" sz="1200" b="1" dirty="0">
                  <a:solidFill>
                    <a:srgbClr val="0A304B"/>
                  </a:solidFill>
                  <a:latin typeface="Source Sans Pro"/>
                  <a:cs typeface="Source Sans Pro"/>
                </a:endParaRPr>
              </a:p>
            </p:txBody>
          </p:sp>
          <p:sp>
            <p:nvSpPr>
              <p:cNvPr id="181" name="Rectangle 109"/>
              <p:cNvSpPr>
                <a:spLocks noChangeArrowheads="1"/>
              </p:cNvSpPr>
              <p:nvPr/>
            </p:nvSpPr>
            <p:spPr bwMode="auto">
              <a:xfrm>
                <a:off x="5998326" y="902240"/>
                <a:ext cx="466794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1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May</a:t>
                </a:r>
                <a:endParaRPr lang="en-US" sz="1200" b="1" dirty="0">
                  <a:solidFill>
                    <a:srgbClr val="0A304B"/>
                  </a:solidFill>
                  <a:latin typeface="Source Sans Pro"/>
                  <a:cs typeface="Source Sans Pro"/>
                </a:endParaRPr>
              </a:p>
            </p:txBody>
          </p:sp>
          <p:sp>
            <p:nvSpPr>
              <p:cNvPr id="182" name="Rectangle 110"/>
              <p:cNvSpPr>
                <a:spLocks noChangeArrowheads="1"/>
              </p:cNvSpPr>
              <p:nvPr/>
            </p:nvSpPr>
            <p:spPr bwMode="auto">
              <a:xfrm>
                <a:off x="5394065" y="902240"/>
                <a:ext cx="441146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1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Apr</a:t>
                </a:r>
                <a:endParaRPr lang="en-US" sz="1200" b="1" dirty="0">
                  <a:solidFill>
                    <a:srgbClr val="0A304B"/>
                  </a:solidFill>
                  <a:latin typeface="Source Sans Pro"/>
                  <a:cs typeface="Source Sans Pro"/>
                </a:endParaRPr>
              </a:p>
            </p:txBody>
          </p:sp>
          <p:sp>
            <p:nvSpPr>
              <p:cNvPr id="183" name="Rectangle 20"/>
              <p:cNvSpPr>
                <a:spLocks noChangeArrowheads="1"/>
              </p:cNvSpPr>
              <p:nvPr/>
            </p:nvSpPr>
            <p:spPr bwMode="auto">
              <a:xfrm>
                <a:off x="2345009" y="902240"/>
                <a:ext cx="453970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1" dirty="0" smtClean="0">
                    <a:solidFill>
                      <a:schemeClr val="accent1">
                        <a:lumMod val="75000"/>
                      </a:schemeClr>
                    </a:solidFill>
                    <a:latin typeface="Source Sans Pro"/>
                    <a:cs typeface="Source Sans Pro"/>
                  </a:rPr>
                  <a:t>Nov</a:t>
                </a:r>
                <a:endParaRPr lang="en-US" sz="1200" b="1" dirty="0">
                  <a:solidFill>
                    <a:schemeClr val="accent1">
                      <a:lumMod val="75000"/>
                    </a:schemeClr>
                  </a:solidFill>
                  <a:latin typeface="Source Sans Pro"/>
                  <a:cs typeface="Source Sans Pro"/>
                </a:endParaRPr>
              </a:p>
            </p:txBody>
          </p:sp>
          <p:sp>
            <p:nvSpPr>
              <p:cNvPr id="184" name="Rectangle 106"/>
              <p:cNvSpPr>
                <a:spLocks noChangeArrowheads="1"/>
              </p:cNvSpPr>
              <p:nvPr/>
            </p:nvSpPr>
            <p:spPr bwMode="auto">
              <a:xfrm>
                <a:off x="8415370" y="902240"/>
                <a:ext cx="441146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1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Sep</a:t>
                </a:r>
                <a:endParaRPr lang="en-US" sz="1200" b="1" dirty="0">
                  <a:solidFill>
                    <a:srgbClr val="0A304B"/>
                  </a:solidFill>
                  <a:latin typeface="Source Sans Pro"/>
                  <a:cs typeface="Source Sans Pro"/>
                </a:endParaRPr>
              </a:p>
            </p:txBody>
          </p:sp>
        </p:grpSp>
        <p:grpSp>
          <p:nvGrpSpPr>
            <p:cNvPr id="116" name="Group 115"/>
            <p:cNvGrpSpPr/>
            <p:nvPr/>
          </p:nvGrpSpPr>
          <p:grpSpPr>
            <a:xfrm>
              <a:off x="2274853" y="880110"/>
              <a:ext cx="6681182" cy="99092"/>
              <a:chOff x="2184106" y="806450"/>
              <a:chExt cx="6681182" cy="99092"/>
            </a:xfrm>
          </p:grpSpPr>
          <p:cxnSp>
            <p:nvCxnSpPr>
              <p:cNvPr id="166" name="Straight Connector 165"/>
              <p:cNvCxnSpPr/>
              <p:nvPr/>
            </p:nvCxnSpPr>
            <p:spPr>
              <a:xfrm>
                <a:off x="2184106" y="812800"/>
                <a:ext cx="1188720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" name="Straight Connector 168"/>
              <p:cNvCxnSpPr/>
              <p:nvPr/>
            </p:nvCxnSpPr>
            <p:spPr>
              <a:xfrm flipH="1">
                <a:off x="3364462" y="806450"/>
                <a:ext cx="1726" cy="99092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Straight Connector 169"/>
              <p:cNvCxnSpPr/>
              <p:nvPr/>
            </p:nvCxnSpPr>
            <p:spPr>
              <a:xfrm flipH="1">
                <a:off x="2189886" y="806450"/>
                <a:ext cx="1726" cy="99092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Straight Connector 170"/>
              <p:cNvCxnSpPr/>
              <p:nvPr/>
            </p:nvCxnSpPr>
            <p:spPr>
              <a:xfrm>
                <a:off x="3390606" y="812800"/>
                <a:ext cx="5468112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2" name="Straight Connector 171"/>
              <p:cNvCxnSpPr/>
              <p:nvPr/>
            </p:nvCxnSpPr>
            <p:spPr>
              <a:xfrm flipH="1">
                <a:off x="8863562" y="806450"/>
                <a:ext cx="1726" cy="99092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3" name="Straight Connector 172"/>
              <p:cNvCxnSpPr/>
              <p:nvPr/>
            </p:nvCxnSpPr>
            <p:spPr>
              <a:xfrm flipH="1">
                <a:off x="3396386" y="806450"/>
                <a:ext cx="1726" cy="99092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0" name="TextBox 119"/>
            <p:cNvSpPr txBox="1"/>
            <p:nvPr/>
          </p:nvSpPr>
          <p:spPr>
            <a:xfrm>
              <a:off x="5566865" y="687937"/>
              <a:ext cx="45397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Source Sans Pro"/>
                  <a:cs typeface="Source Sans Pro"/>
                </a:rPr>
                <a:t>2016</a:t>
              </a:r>
            </a:p>
          </p:txBody>
        </p:sp>
        <p:sp>
          <p:nvSpPr>
            <p:cNvPr id="125" name="Diamond 124"/>
            <p:cNvSpPr/>
            <p:nvPr/>
          </p:nvSpPr>
          <p:spPr>
            <a:xfrm>
              <a:off x="4880621" y="758720"/>
              <a:ext cx="173736" cy="227151"/>
            </a:xfrm>
            <a:prstGeom prst="diamond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700" dirty="0" smtClean="0"/>
                <a:t>10</a:t>
              </a:r>
              <a:endParaRPr lang="en-US" sz="700" dirty="0"/>
            </a:p>
          </p:txBody>
        </p:sp>
        <p:sp>
          <p:nvSpPr>
            <p:cNvPr id="130" name="TextBox 129"/>
            <p:cNvSpPr txBox="1"/>
            <p:nvPr/>
          </p:nvSpPr>
          <p:spPr>
            <a:xfrm>
              <a:off x="4877220" y="520422"/>
              <a:ext cx="71262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>
                  <a:latin typeface="Source Sans Pro"/>
                  <a:cs typeface="Source Sans Pro"/>
                </a:rPr>
                <a:t>NTIA receives proposals</a:t>
              </a:r>
            </a:p>
          </p:txBody>
        </p:sp>
        <p:sp>
          <p:nvSpPr>
            <p:cNvPr id="144" name="Diamond 143"/>
            <p:cNvSpPr/>
            <p:nvPr/>
          </p:nvSpPr>
          <p:spPr>
            <a:xfrm>
              <a:off x="4750394" y="758720"/>
              <a:ext cx="173736" cy="227151"/>
            </a:xfrm>
            <a:prstGeom prst="diamond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700" dirty="0" smtClean="0"/>
                <a:t>5</a:t>
              </a:r>
              <a:endParaRPr lang="en-US" sz="700" dirty="0"/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4494921" y="520422"/>
              <a:ext cx="4346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600" dirty="0" smtClean="0"/>
                <a:t>ICANN 55</a:t>
              </a:r>
              <a:endParaRPr lang="en-US" sz="600" dirty="0" smtClean="0">
                <a:latin typeface="Source Sans Pro"/>
                <a:cs typeface="Source Sans Pro"/>
              </a:endParaRPr>
            </a:p>
          </p:txBody>
        </p:sp>
        <p:sp>
          <p:nvSpPr>
            <p:cNvPr id="153" name="Diamond 152"/>
            <p:cNvSpPr/>
            <p:nvPr/>
          </p:nvSpPr>
          <p:spPr>
            <a:xfrm>
              <a:off x="7375857" y="763221"/>
              <a:ext cx="173736" cy="227151"/>
            </a:xfrm>
            <a:prstGeom prst="diamond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700" dirty="0" smtClean="0"/>
                <a:t>15</a:t>
              </a:r>
              <a:endParaRPr lang="en-US" sz="700" dirty="0"/>
            </a:p>
          </p:txBody>
        </p:sp>
        <p:sp>
          <p:nvSpPr>
            <p:cNvPr id="154" name="TextBox 153"/>
            <p:cNvSpPr txBox="1"/>
            <p:nvPr/>
          </p:nvSpPr>
          <p:spPr>
            <a:xfrm>
              <a:off x="7210262" y="520422"/>
              <a:ext cx="7761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/>
                <a:t>Congressional recess starts</a:t>
              </a:r>
              <a:endParaRPr lang="en-US" sz="600" dirty="0" smtClean="0">
                <a:latin typeface="Source Sans Pro"/>
                <a:cs typeface="Source Sans Pro"/>
              </a:endParaRPr>
            </a:p>
          </p:txBody>
        </p:sp>
        <p:sp>
          <p:nvSpPr>
            <p:cNvPr id="155" name="Diamond 154"/>
            <p:cNvSpPr/>
            <p:nvPr/>
          </p:nvSpPr>
          <p:spPr>
            <a:xfrm>
              <a:off x="6923618" y="758720"/>
              <a:ext cx="173736" cy="227151"/>
            </a:xfrm>
            <a:prstGeom prst="diamond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700" dirty="0" smtClean="0"/>
                <a:t>27</a:t>
              </a:r>
              <a:endParaRPr lang="en-US" sz="700" dirty="0"/>
            </a:p>
          </p:txBody>
        </p:sp>
        <p:sp>
          <p:nvSpPr>
            <p:cNvPr id="157" name="TextBox 156"/>
            <p:cNvSpPr txBox="1"/>
            <p:nvPr/>
          </p:nvSpPr>
          <p:spPr>
            <a:xfrm>
              <a:off x="6801629" y="520422"/>
              <a:ext cx="3969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" dirty="0" smtClean="0"/>
                <a:t>ICANN 56</a:t>
              </a:r>
              <a:endParaRPr lang="en-US" sz="600" dirty="0" smtClean="0">
                <a:latin typeface="Source Sans Pro"/>
                <a:cs typeface="Source Sans Pro"/>
              </a:endParaRPr>
            </a:p>
          </p:txBody>
        </p:sp>
        <p:sp>
          <p:nvSpPr>
            <p:cNvPr id="158" name="Diamond 157"/>
            <p:cNvSpPr/>
            <p:nvPr/>
          </p:nvSpPr>
          <p:spPr>
            <a:xfrm>
              <a:off x="8859098" y="758720"/>
              <a:ext cx="173736" cy="227151"/>
            </a:xfrm>
            <a:prstGeom prst="diamond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700" dirty="0" smtClean="0"/>
                <a:t>30</a:t>
              </a:r>
              <a:endParaRPr lang="en-US" sz="700" dirty="0"/>
            </a:p>
          </p:txBody>
        </p:sp>
        <p:sp>
          <p:nvSpPr>
            <p:cNvPr id="159" name="TextBox 158"/>
            <p:cNvSpPr txBox="1"/>
            <p:nvPr/>
          </p:nvSpPr>
          <p:spPr>
            <a:xfrm>
              <a:off x="8391486" y="520422"/>
              <a:ext cx="79058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600" dirty="0" smtClean="0"/>
                <a:t>IANA Contract expires</a:t>
              </a:r>
              <a:endParaRPr lang="en-US" sz="600" dirty="0" smtClean="0">
                <a:latin typeface="Source Sans Pro"/>
                <a:cs typeface="Source Sans Pro"/>
              </a:endParaRPr>
            </a:p>
          </p:txBody>
        </p:sp>
        <p:sp>
          <p:nvSpPr>
            <p:cNvPr id="160" name="Diamond 159"/>
            <p:cNvSpPr/>
            <p:nvPr/>
          </p:nvSpPr>
          <p:spPr>
            <a:xfrm>
              <a:off x="7957239" y="765101"/>
              <a:ext cx="173736" cy="227151"/>
            </a:xfrm>
            <a:prstGeom prst="diamond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700" dirty="0" smtClean="0"/>
                <a:t>15</a:t>
              </a:r>
              <a:endParaRPr lang="en-US" sz="700" dirty="0"/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7838470" y="428089"/>
              <a:ext cx="7096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/>
                <a:t>NTIA receives Implementation report</a:t>
              </a:r>
              <a:endParaRPr lang="en-US" sz="600" dirty="0" smtClean="0">
                <a:latin typeface="Source Sans Pro"/>
                <a:cs typeface="Source Sans Pro"/>
              </a:endParaRPr>
            </a:p>
          </p:txBody>
        </p:sp>
        <p:sp>
          <p:nvSpPr>
            <p:cNvPr id="163" name="Diamond 162"/>
            <p:cNvSpPr/>
            <p:nvPr/>
          </p:nvSpPr>
          <p:spPr>
            <a:xfrm>
              <a:off x="6655027" y="757427"/>
              <a:ext cx="173736" cy="227151"/>
            </a:xfrm>
            <a:prstGeom prst="diamond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700" dirty="0" smtClean="0"/>
                <a:t>10</a:t>
              </a:r>
              <a:endParaRPr lang="en-US" sz="700" dirty="0"/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5936411" y="428089"/>
              <a:ext cx="8951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600" dirty="0"/>
                <a:t>NTIA issues report evaluating if conditions are met</a:t>
              </a:r>
              <a:endParaRPr lang="en-US" sz="600" dirty="0">
                <a:latin typeface="Source Sans Pro"/>
                <a:cs typeface="Source Sans Pro"/>
              </a:endParaRPr>
            </a:p>
          </p:txBody>
        </p:sp>
      </p:grpSp>
      <p:cxnSp>
        <p:nvCxnSpPr>
          <p:cNvPr id="186" name="Straight Connector 185"/>
          <p:cNvCxnSpPr/>
          <p:nvPr/>
        </p:nvCxnSpPr>
        <p:spPr bwMode="auto">
          <a:xfrm>
            <a:off x="2274590" y="1911416"/>
            <a:ext cx="6691980" cy="0"/>
          </a:xfrm>
          <a:prstGeom prst="line">
            <a:avLst/>
          </a:prstGeom>
          <a:ln w="158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Straight Connector 186"/>
          <p:cNvCxnSpPr/>
          <p:nvPr/>
        </p:nvCxnSpPr>
        <p:spPr bwMode="auto">
          <a:xfrm>
            <a:off x="2274590" y="2266424"/>
            <a:ext cx="6691980" cy="0"/>
          </a:xfrm>
          <a:prstGeom prst="line">
            <a:avLst/>
          </a:prstGeom>
          <a:ln w="158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Straight Connector 188"/>
          <p:cNvCxnSpPr/>
          <p:nvPr/>
        </p:nvCxnSpPr>
        <p:spPr bwMode="auto">
          <a:xfrm>
            <a:off x="2274584" y="2621432"/>
            <a:ext cx="6691980" cy="0"/>
          </a:xfrm>
          <a:prstGeom prst="line">
            <a:avLst/>
          </a:prstGeom>
          <a:ln w="158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Straight Connector 191"/>
          <p:cNvCxnSpPr/>
          <p:nvPr/>
        </p:nvCxnSpPr>
        <p:spPr bwMode="auto">
          <a:xfrm>
            <a:off x="2262329" y="1556408"/>
            <a:ext cx="6691980" cy="0"/>
          </a:xfrm>
          <a:prstGeom prst="line">
            <a:avLst/>
          </a:prstGeom>
          <a:ln w="158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" name="TextBox 193"/>
          <p:cNvSpPr txBox="1"/>
          <p:nvPr/>
        </p:nvSpPr>
        <p:spPr>
          <a:xfrm>
            <a:off x="36987" y="1997571"/>
            <a:ext cx="2237866" cy="42575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ts val="1300"/>
              </a:lnSpc>
            </a:pPr>
            <a:r>
              <a:rPr lang="en-US" sz="1100" dirty="0" smtClean="0">
                <a:solidFill>
                  <a:schemeClr val="accent3"/>
                </a:solidFill>
              </a:rPr>
              <a:t>ICANN sends SO/AC selected candidates to </a:t>
            </a:r>
            <a:r>
              <a:rPr lang="en-US" sz="1100" dirty="0" err="1" smtClean="0">
                <a:solidFill>
                  <a:schemeClr val="accent3"/>
                </a:solidFill>
              </a:rPr>
              <a:t>gNSO</a:t>
            </a:r>
            <a:r>
              <a:rPr lang="en-US" sz="1100" dirty="0" smtClean="0">
                <a:solidFill>
                  <a:schemeClr val="accent3"/>
                </a:solidFill>
              </a:rPr>
              <a:t>/</a:t>
            </a:r>
            <a:r>
              <a:rPr lang="en-US" sz="1100" dirty="0" err="1" smtClean="0">
                <a:solidFill>
                  <a:schemeClr val="accent3"/>
                </a:solidFill>
              </a:rPr>
              <a:t>ccNSO</a:t>
            </a:r>
            <a:endParaRPr lang="en-US" sz="1100" dirty="0">
              <a:solidFill>
                <a:schemeClr val="accent3"/>
              </a:solidFill>
            </a:endParaRPr>
          </a:p>
        </p:txBody>
      </p:sp>
      <p:sp>
        <p:nvSpPr>
          <p:cNvPr id="198" name="Rounded Rectangle 197"/>
          <p:cNvSpPr/>
          <p:nvPr/>
        </p:nvSpPr>
        <p:spPr>
          <a:xfrm>
            <a:off x="7592605" y="2196488"/>
            <a:ext cx="95965" cy="141499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02" name="TextBox 201"/>
          <p:cNvSpPr txBox="1"/>
          <p:nvPr/>
        </p:nvSpPr>
        <p:spPr>
          <a:xfrm>
            <a:off x="44493" y="1707724"/>
            <a:ext cx="2237866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100" dirty="0" smtClean="0">
                <a:solidFill>
                  <a:schemeClr val="accent3"/>
                </a:solidFill>
              </a:rPr>
              <a:t>SO/ACs appoint candidates</a:t>
            </a:r>
            <a:endParaRPr lang="en-US" sz="1100" dirty="0">
              <a:solidFill>
                <a:schemeClr val="accent3"/>
              </a:solidFill>
            </a:endParaRPr>
          </a:p>
        </p:txBody>
      </p:sp>
      <p:sp>
        <p:nvSpPr>
          <p:cNvPr id="203" name="TextBox 202"/>
          <p:cNvSpPr txBox="1"/>
          <p:nvPr/>
        </p:nvSpPr>
        <p:spPr>
          <a:xfrm>
            <a:off x="15705" y="1417877"/>
            <a:ext cx="2237866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100" dirty="0">
                <a:solidFill>
                  <a:schemeClr val="accent3"/>
                </a:solidFill>
              </a:rPr>
              <a:t>ICANN </a:t>
            </a:r>
            <a:r>
              <a:rPr lang="en-US" sz="1100" dirty="0" smtClean="0">
                <a:solidFill>
                  <a:schemeClr val="accent3"/>
                </a:solidFill>
              </a:rPr>
              <a:t>outreach</a:t>
            </a:r>
            <a:endParaRPr lang="en-US" sz="1100" dirty="0">
              <a:solidFill>
                <a:schemeClr val="accent3"/>
              </a:solidFill>
            </a:endParaRPr>
          </a:p>
        </p:txBody>
      </p:sp>
      <p:sp>
        <p:nvSpPr>
          <p:cNvPr id="204" name="Rounded Rectangle 203"/>
          <p:cNvSpPr/>
          <p:nvPr/>
        </p:nvSpPr>
        <p:spPr>
          <a:xfrm>
            <a:off x="5370242" y="1486956"/>
            <a:ext cx="195396" cy="141499"/>
          </a:xfrm>
          <a:prstGeom prst="roundRect">
            <a:avLst>
              <a:gd name="adj" fmla="val 50000"/>
            </a:avLst>
          </a:prstGeom>
          <a:solidFill>
            <a:srgbClr val="1B6F74">
              <a:alpha val="30196"/>
            </a:srgbClr>
          </a:solidFill>
          <a:ln>
            <a:solidFill>
              <a:srgbClr val="1B6F74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05" name="Rounded Rectangle 204"/>
          <p:cNvSpPr/>
          <p:nvPr/>
        </p:nvSpPr>
        <p:spPr>
          <a:xfrm>
            <a:off x="5565638" y="1843066"/>
            <a:ext cx="2175808" cy="141499"/>
          </a:xfrm>
          <a:prstGeom prst="roundRect">
            <a:avLst>
              <a:gd name="adj" fmla="val 50000"/>
            </a:avLst>
          </a:prstGeom>
          <a:solidFill>
            <a:srgbClr val="1B6F74">
              <a:alpha val="30196"/>
            </a:srgbClr>
          </a:solidFill>
          <a:ln>
            <a:solidFill>
              <a:srgbClr val="1B6F74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07" name="TextBox 206"/>
          <p:cNvSpPr txBox="1"/>
          <p:nvPr/>
        </p:nvSpPr>
        <p:spPr>
          <a:xfrm>
            <a:off x="2990" y="1207471"/>
            <a:ext cx="2273046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i="1" dirty="0" smtClean="0">
                <a:solidFill>
                  <a:schemeClr val="accent3"/>
                </a:solidFill>
              </a:rPr>
              <a:t>CSC Formation</a:t>
            </a:r>
            <a:endParaRPr lang="en-US" sz="1200" b="1" i="1" dirty="0">
              <a:solidFill>
                <a:schemeClr val="accent3"/>
              </a:solidFill>
            </a:endParaRPr>
          </a:p>
        </p:txBody>
      </p:sp>
      <p:cxnSp>
        <p:nvCxnSpPr>
          <p:cNvPr id="213" name="Elbow Connector 212"/>
          <p:cNvCxnSpPr>
            <a:stCxn id="91" idx="3"/>
          </p:cNvCxnSpPr>
          <p:nvPr/>
        </p:nvCxnSpPr>
        <p:spPr>
          <a:xfrm>
            <a:off x="6659277" y="1553800"/>
            <a:ext cx="19953" cy="231349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4" name="TextBox 213"/>
          <p:cNvSpPr txBox="1"/>
          <p:nvPr/>
        </p:nvSpPr>
        <p:spPr>
          <a:xfrm>
            <a:off x="31706" y="2451566"/>
            <a:ext cx="2237866" cy="25904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ts val="1300"/>
              </a:lnSpc>
            </a:pPr>
            <a:r>
              <a:rPr lang="en-US" sz="1100" dirty="0" smtClean="0">
                <a:solidFill>
                  <a:schemeClr val="accent3"/>
                </a:solidFill>
              </a:rPr>
              <a:t>CSC constituted</a:t>
            </a:r>
            <a:endParaRPr lang="en-US" sz="1100" dirty="0">
              <a:solidFill>
                <a:schemeClr val="accent3"/>
              </a:solidFill>
            </a:endParaRPr>
          </a:p>
        </p:txBody>
      </p:sp>
      <p:cxnSp>
        <p:nvCxnSpPr>
          <p:cNvPr id="228" name="Elbow Connector 227"/>
          <p:cNvCxnSpPr>
            <a:stCxn id="93" idx="3"/>
            <a:endCxn id="198" idx="0"/>
          </p:cNvCxnSpPr>
          <p:nvPr/>
        </p:nvCxnSpPr>
        <p:spPr>
          <a:xfrm>
            <a:off x="7609527" y="1913696"/>
            <a:ext cx="31061" cy="282792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9" name="Elbow Connector 228"/>
          <p:cNvCxnSpPr>
            <a:stCxn id="198" idx="3"/>
          </p:cNvCxnSpPr>
          <p:nvPr/>
        </p:nvCxnSpPr>
        <p:spPr>
          <a:xfrm>
            <a:off x="7688570" y="2267238"/>
            <a:ext cx="223002" cy="257057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7" name="Rounded Rectangle 116"/>
          <p:cNvSpPr/>
          <p:nvPr/>
        </p:nvSpPr>
        <p:spPr>
          <a:xfrm>
            <a:off x="7867485" y="2550777"/>
            <a:ext cx="97698" cy="141499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1" name="Rounded Rectangle 90"/>
          <p:cNvSpPr/>
          <p:nvPr/>
        </p:nvSpPr>
        <p:spPr>
          <a:xfrm>
            <a:off x="6463881" y="1483050"/>
            <a:ext cx="195396" cy="141499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3" name="Rounded Rectangle 92"/>
          <p:cNvSpPr/>
          <p:nvPr/>
        </p:nvSpPr>
        <p:spPr>
          <a:xfrm>
            <a:off x="6529038" y="1850562"/>
            <a:ext cx="1080489" cy="126267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5849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Rectangle 155"/>
          <p:cNvSpPr/>
          <p:nvPr/>
        </p:nvSpPr>
        <p:spPr>
          <a:xfrm>
            <a:off x="0" y="1185333"/>
            <a:ext cx="9144000" cy="3798010"/>
          </a:xfrm>
          <a:prstGeom prst="rect">
            <a:avLst/>
          </a:prstGeom>
          <a:solidFill>
            <a:schemeClr val="accent6">
              <a:lumMod val="50000"/>
              <a:alpha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Rounded Rectangle 140"/>
          <p:cNvSpPr/>
          <p:nvPr/>
        </p:nvSpPr>
        <p:spPr>
          <a:xfrm>
            <a:off x="5328999" y="2223528"/>
            <a:ext cx="2420847" cy="141499"/>
          </a:xfrm>
          <a:prstGeom prst="roundRect">
            <a:avLst>
              <a:gd name="adj" fmla="val 50000"/>
            </a:avLst>
          </a:prstGeom>
          <a:solidFill>
            <a:srgbClr val="0D436C">
              <a:alpha val="30000"/>
            </a:srgbClr>
          </a:solidFill>
          <a:ln>
            <a:solidFill>
              <a:schemeClr val="accent6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2716814" y="6332980"/>
            <a:ext cx="3729004" cy="5203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8" name="Straight Connector 67"/>
          <p:cNvCxnSpPr/>
          <p:nvPr/>
        </p:nvCxnSpPr>
        <p:spPr>
          <a:xfrm>
            <a:off x="2811183" y="6529530"/>
            <a:ext cx="342900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3120374" y="6416728"/>
            <a:ext cx="792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latin typeface="Source Sans Pro"/>
                <a:cs typeface="Source Sans Pro"/>
              </a:rPr>
              <a:t>Baseline</a:t>
            </a:r>
          </a:p>
          <a:p>
            <a:r>
              <a:rPr lang="en-US" sz="900" dirty="0" smtClean="0">
                <a:latin typeface="Source Sans Pro"/>
                <a:cs typeface="Source Sans Pro"/>
              </a:rPr>
              <a:t>Current Plan</a:t>
            </a:r>
          </a:p>
        </p:txBody>
      </p:sp>
      <p:cxnSp>
        <p:nvCxnSpPr>
          <p:cNvPr id="70" name="Straight Connector 69"/>
          <p:cNvCxnSpPr/>
          <p:nvPr/>
        </p:nvCxnSpPr>
        <p:spPr>
          <a:xfrm>
            <a:off x="2806787" y="6682999"/>
            <a:ext cx="309191" cy="0"/>
          </a:xfrm>
          <a:prstGeom prst="line">
            <a:avLst/>
          </a:prstGeom>
          <a:ln>
            <a:solidFill>
              <a:schemeClr val="tx1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5222"/>
            <a:ext cx="9144000" cy="413878"/>
          </a:xfrm>
          <a:solidFill>
            <a:srgbClr val="1768B1"/>
          </a:solidFill>
        </p:spPr>
        <p:txBody>
          <a:bodyPr vert="horz" anchor="ctr"/>
          <a:lstStyle/>
          <a:p>
            <a:pPr marL="63500">
              <a:lnSpc>
                <a:spcPct val="100000"/>
              </a:lnSpc>
            </a:pPr>
            <a:r>
              <a:rPr lang="en-US" sz="1600" b="1" dirty="0" smtClean="0"/>
              <a:t>IANA Operational Escalation Processes</a:t>
            </a:r>
            <a:endParaRPr lang="en-US" sz="1600" dirty="0"/>
          </a:p>
        </p:txBody>
      </p:sp>
      <p:sp>
        <p:nvSpPr>
          <p:cNvPr id="125" name="TextBox 124"/>
          <p:cNvSpPr txBox="1"/>
          <p:nvPr/>
        </p:nvSpPr>
        <p:spPr>
          <a:xfrm>
            <a:off x="4344304" y="6388010"/>
            <a:ext cx="1813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latin typeface="Source Sans Pro"/>
                <a:cs typeface="Source Sans Pro"/>
              </a:rPr>
              <a:t>Implementation plan activity</a:t>
            </a:r>
          </a:p>
          <a:p>
            <a:r>
              <a:rPr lang="en-US" sz="900" dirty="0" smtClean="0">
                <a:latin typeface="Source Sans Pro"/>
                <a:cs typeface="Source Sans Pro"/>
              </a:rPr>
              <a:t>Escalation mechanisms activities</a:t>
            </a:r>
          </a:p>
        </p:txBody>
      </p:sp>
      <p:sp>
        <p:nvSpPr>
          <p:cNvPr id="5" name="Rectangle 4"/>
          <p:cNvSpPr/>
          <p:nvPr/>
        </p:nvSpPr>
        <p:spPr>
          <a:xfrm>
            <a:off x="4184081" y="6491049"/>
            <a:ext cx="203200" cy="45719"/>
          </a:xfrm>
          <a:prstGeom prst="rect">
            <a:avLst/>
          </a:prstGeom>
          <a:solidFill>
            <a:srgbClr val="66006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Rectangle 129"/>
          <p:cNvSpPr/>
          <p:nvPr/>
        </p:nvSpPr>
        <p:spPr>
          <a:xfrm>
            <a:off x="4184081" y="6626515"/>
            <a:ext cx="203200" cy="45719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TextBox 164"/>
          <p:cNvSpPr txBox="1"/>
          <p:nvPr/>
        </p:nvSpPr>
        <p:spPr>
          <a:xfrm>
            <a:off x="723182" y="6434940"/>
            <a:ext cx="21523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  <a:latin typeface="Source Sans Pro"/>
                <a:cs typeface="Source Sans Pro"/>
              </a:rPr>
              <a:t>DRAFT for Discussion</a:t>
            </a:r>
          </a:p>
        </p:txBody>
      </p:sp>
      <p:cxnSp>
        <p:nvCxnSpPr>
          <p:cNvPr id="99" name="Straight Connector 98"/>
          <p:cNvCxnSpPr/>
          <p:nvPr/>
        </p:nvCxnSpPr>
        <p:spPr>
          <a:xfrm>
            <a:off x="2891785" y="1155920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6987" y="1337882"/>
            <a:ext cx="2237866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algn="r">
              <a:defRPr sz="1400">
                <a:solidFill>
                  <a:srgbClr val="666666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sz="1200" dirty="0">
                <a:solidFill>
                  <a:srgbClr val="660066"/>
                </a:solidFill>
              </a:rPr>
              <a:t>Define Implementation Plan</a:t>
            </a:r>
          </a:p>
        </p:txBody>
      </p:sp>
      <p:sp>
        <p:nvSpPr>
          <p:cNvPr id="162" name="TextBox 161"/>
          <p:cNvSpPr txBox="1"/>
          <p:nvPr/>
        </p:nvSpPr>
        <p:spPr>
          <a:xfrm>
            <a:off x="36987" y="1757730"/>
            <a:ext cx="2237866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200" dirty="0" smtClean="0">
                <a:solidFill>
                  <a:schemeClr val="accent2"/>
                </a:solidFill>
              </a:rPr>
              <a:t>Revise process documentations</a:t>
            </a:r>
            <a:endParaRPr lang="en-US" sz="1200" dirty="0">
              <a:solidFill>
                <a:schemeClr val="accent2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2256785" y="1143220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>
            <a:off x="3499593" y="1143775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>
            <a:off x="4099326" y="1149102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>
            <a:off x="4708376" y="1143775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>
            <a:off x="5320599" y="1105120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>
            <a:off x="5931446" y="1150364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>
            <a:off x="6520411" y="1117820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>
            <a:off x="7141127" y="1108295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>
            <a:off x="7741446" y="1113622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>
            <a:off x="8341073" y="1137202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>
            <a:off x="8949318" y="1122021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 bwMode="auto">
          <a:xfrm>
            <a:off x="2274590" y="1489231"/>
            <a:ext cx="6691980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Straight Connector 167"/>
          <p:cNvCxnSpPr/>
          <p:nvPr/>
        </p:nvCxnSpPr>
        <p:spPr bwMode="auto">
          <a:xfrm>
            <a:off x="2274590" y="2294278"/>
            <a:ext cx="6691980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 bwMode="auto">
          <a:xfrm>
            <a:off x="2274590" y="1897877"/>
            <a:ext cx="6691980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TextBox 118"/>
          <p:cNvSpPr txBox="1"/>
          <p:nvPr/>
        </p:nvSpPr>
        <p:spPr>
          <a:xfrm>
            <a:off x="36987" y="2041057"/>
            <a:ext cx="2237866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200" dirty="0" smtClean="0">
                <a:solidFill>
                  <a:schemeClr val="accent2"/>
                </a:solidFill>
              </a:rPr>
              <a:t>Define mediation process for Names community’s IANA Customer Service Complaint Resolution Process</a:t>
            </a:r>
            <a:endParaRPr lang="en-US" sz="1200" dirty="0">
              <a:solidFill>
                <a:schemeClr val="accent2"/>
              </a:solidFill>
            </a:endParaRPr>
          </a:p>
        </p:txBody>
      </p:sp>
      <p:sp>
        <p:nvSpPr>
          <p:cNvPr id="114" name="Rounded Rectangle 113"/>
          <p:cNvSpPr/>
          <p:nvPr/>
        </p:nvSpPr>
        <p:spPr>
          <a:xfrm>
            <a:off x="6529037" y="2219101"/>
            <a:ext cx="1212409" cy="141499"/>
          </a:xfrm>
          <a:prstGeom prst="roundRect">
            <a:avLst>
              <a:gd name="adj" fmla="val 50000"/>
            </a:avLst>
          </a:prstGeom>
          <a:solidFill>
            <a:srgbClr val="0D43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15" name="Rounded Rectangle 114"/>
          <p:cNvSpPr/>
          <p:nvPr/>
        </p:nvSpPr>
        <p:spPr>
          <a:xfrm>
            <a:off x="6529036" y="1820936"/>
            <a:ext cx="1529539" cy="141499"/>
          </a:xfrm>
          <a:prstGeom prst="roundRect">
            <a:avLst>
              <a:gd name="adj" fmla="val 50000"/>
            </a:avLst>
          </a:prstGeom>
          <a:solidFill>
            <a:srgbClr val="0D43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6415950" y="6434940"/>
            <a:ext cx="21523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bg1"/>
                </a:solidFill>
                <a:latin typeface="Source Sans Pro"/>
                <a:cs typeface="Source Sans Pro"/>
              </a:rPr>
              <a:t>* </a:t>
            </a:r>
            <a:r>
              <a:rPr lang="en-US" sz="1200" b="1" dirty="0">
                <a:solidFill>
                  <a:schemeClr val="bg1"/>
                </a:solidFill>
                <a:latin typeface="Source Sans Pro"/>
                <a:cs typeface="Source Sans Pro"/>
              </a:rPr>
              <a:t>Timeframes are </a:t>
            </a:r>
            <a:r>
              <a:rPr lang="en-US" sz="1200" b="1" dirty="0" smtClean="0">
                <a:solidFill>
                  <a:schemeClr val="bg1"/>
                </a:solidFill>
                <a:latin typeface="Source Sans Pro"/>
                <a:cs typeface="Source Sans Pro"/>
              </a:rPr>
              <a:t>estimates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6024012" y="44389"/>
            <a:ext cx="1502662" cy="335666"/>
          </a:xfrm>
          <a:prstGeom prst="rect">
            <a:avLst/>
          </a:prstGeom>
          <a:solidFill>
            <a:srgbClr val="FFFFFF"/>
          </a:solidFill>
          <a:ln>
            <a:solidFill>
              <a:schemeClr val="accent6"/>
            </a:solidFill>
          </a:ln>
        </p:spPr>
        <p:txBody>
          <a:bodyPr wrap="square" rtlCol="0" anchor="ctr">
            <a:noAutofit/>
          </a:bodyPr>
          <a:lstStyle/>
          <a:p>
            <a:r>
              <a:rPr lang="en-US" sz="1000" b="1" dirty="0" smtClean="0">
                <a:latin typeface="Source Sans Pro"/>
                <a:cs typeface="Source Sans Pro"/>
              </a:rPr>
              <a:t>% Complete:</a:t>
            </a:r>
            <a:endParaRPr lang="en-US" sz="1000" dirty="0" smtClean="0">
              <a:latin typeface="Source Sans Pro"/>
              <a:cs typeface="Source Sans Pro"/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6808858" y="123934"/>
            <a:ext cx="461612" cy="190294"/>
          </a:xfrm>
          <a:prstGeom prst="rect">
            <a:avLst/>
          </a:prstGeom>
          <a:noFill/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TextBox 88"/>
          <p:cNvSpPr txBox="1"/>
          <p:nvPr/>
        </p:nvSpPr>
        <p:spPr>
          <a:xfrm>
            <a:off x="7176799" y="99256"/>
            <a:ext cx="436338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rgbClr val="002060"/>
                </a:solidFill>
              </a:rPr>
              <a:t> 50%</a:t>
            </a:r>
            <a:endParaRPr lang="en-US" sz="1000" dirty="0">
              <a:solidFill>
                <a:srgbClr val="002060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7599658" y="42717"/>
            <a:ext cx="1508830" cy="335666"/>
          </a:xfrm>
          <a:prstGeom prst="rect">
            <a:avLst/>
          </a:prstGeom>
          <a:solidFill>
            <a:srgbClr val="00CC00"/>
          </a:solidFill>
          <a:ln>
            <a:solidFill>
              <a:schemeClr val="accent6"/>
            </a:solidFill>
          </a:ln>
        </p:spPr>
        <p:txBody>
          <a:bodyPr wrap="square" rtlCol="0" anchor="ctr">
            <a:noAutofit/>
          </a:bodyPr>
          <a:lstStyle/>
          <a:p>
            <a:r>
              <a:rPr lang="en-US" sz="1000" b="1" dirty="0" smtClean="0">
                <a:latin typeface="Source Sans Pro"/>
                <a:cs typeface="Source Sans Pro"/>
              </a:rPr>
              <a:t>Status:  </a:t>
            </a:r>
            <a:r>
              <a:rPr lang="en-US" sz="1000" dirty="0" smtClean="0">
                <a:latin typeface="Source Sans Pro"/>
                <a:cs typeface="Source Sans Pro"/>
              </a:rPr>
              <a:t>On-track</a:t>
            </a:r>
          </a:p>
        </p:txBody>
      </p:sp>
      <p:cxnSp>
        <p:nvCxnSpPr>
          <p:cNvPr id="77" name="Straight Connector 76"/>
          <p:cNvCxnSpPr/>
          <p:nvPr/>
        </p:nvCxnSpPr>
        <p:spPr>
          <a:xfrm>
            <a:off x="6403107" y="1093148"/>
            <a:ext cx="35807" cy="3963810"/>
          </a:xfrm>
          <a:prstGeom prst="line">
            <a:avLst/>
          </a:prstGeom>
          <a:ln w="25400">
            <a:solidFill>
              <a:schemeClr val="accent5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17860" y="5119492"/>
            <a:ext cx="3186484" cy="116113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noAutofit/>
          </a:bodyPr>
          <a:lstStyle/>
          <a:p>
            <a:r>
              <a:rPr lang="en-US" sz="1100" b="1" dirty="0" smtClean="0">
                <a:latin typeface="Source Sans Pro"/>
                <a:cs typeface="Source Sans Pro"/>
              </a:rPr>
              <a:t>Project Updates: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endParaRPr lang="en-US" sz="1100" dirty="0"/>
          </a:p>
        </p:txBody>
      </p:sp>
      <p:sp>
        <p:nvSpPr>
          <p:cNvPr id="79" name="TextBox 78"/>
          <p:cNvSpPr txBox="1"/>
          <p:nvPr/>
        </p:nvSpPr>
        <p:spPr>
          <a:xfrm>
            <a:off x="6216242" y="5119492"/>
            <a:ext cx="2904536" cy="116113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noAutofit/>
          </a:bodyPr>
          <a:lstStyle/>
          <a:p>
            <a:r>
              <a:rPr lang="en-US" sz="1100" b="1" dirty="0" smtClean="0">
                <a:latin typeface="Source Sans Pro"/>
                <a:cs typeface="Source Sans Pro"/>
              </a:rPr>
              <a:t>Open Items:</a:t>
            </a:r>
          </a:p>
          <a:p>
            <a:endParaRPr lang="en-US" sz="1100" b="1" dirty="0" smtClean="0">
              <a:latin typeface="Source Sans Pro"/>
              <a:cs typeface="Source Sans Pro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3234468" y="5119492"/>
            <a:ext cx="2927450" cy="116113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noAutofit/>
          </a:bodyPr>
          <a:lstStyle/>
          <a:p>
            <a:r>
              <a:rPr lang="en-US" sz="1100" b="1" dirty="0" smtClean="0">
                <a:latin typeface="Source Sans Pro"/>
                <a:cs typeface="Source Sans Pro"/>
              </a:rPr>
              <a:t>Upcoming Activities:</a:t>
            </a:r>
          </a:p>
          <a:p>
            <a:pPr marL="171450" indent="-171450">
              <a:buFont typeface="Wingdings" panose="05000000000000000000" pitchFamily="2" charset="2"/>
              <a:buChar char="§"/>
              <a:defRPr/>
            </a:pPr>
            <a:r>
              <a:rPr lang="en-US" sz="1100" dirty="0" smtClean="0"/>
              <a:t> Update process documentation</a:t>
            </a:r>
            <a:endParaRPr lang="en-US" sz="1100" dirty="0"/>
          </a:p>
        </p:txBody>
      </p:sp>
      <p:grpSp>
        <p:nvGrpSpPr>
          <p:cNvPr id="75" name="Group 74"/>
          <p:cNvGrpSpPr/>
          <p:nvPr/>
        </p:nvGrpSpPr>
        <p:grpSpPr>
          <a:xfrm>
            <a:off x="2274853" y="428089"/>
            <a:ext cx="6907216" cy="735910"/>
            <a:chOff x="2274853" y="428089"/>
            <a:chExt cx="6907216" cy="735910"/>
          </a:xfrm>
        </p:grpSpPr>
        <p:sp>
          <p:nvSpPr>
            <p:cNvPr id="81" name="TextBox 80"/>
            <p:cNvSpPr txBox="1"/>
            <p:nvPr/>
          </p:nvSpPr>
          <p:spPr>
            <a:xfrm>
              <a:off x="2656662" y="687937"/>
              <a:ext cx="45397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Source Sans Pro"/>
                  <a:cs typeface="Source Sans Pro"/>
                </a:rPr>
                <a:t>2015</a:t>
              </a:r>
            </a:p>
          </p:txBody>
        </p:sp>
        <p:grpSp>
          <p:nvGrpSpPr>
            <p:cNvPr id="82" name="Group 81"/>
            <p:cNvGrpSpPr/>
            <p:nvPr/>
          </p:nvGrpSpPr>
          <p:grpSpPr>
            <a:xfrm>
              <a:off x="2345009" y="887000"/>
              <a:ext cx="6511507" cy="276999"/>
              <a:chOff x="2345009" y="902240"/>
              <a:chExt cx="6511507" cy="276999"/>
            </a:xfrm>
          </p:grpSpPr>
          <p:sp>
            <p:nvSpPr>
              <p:cNvPr id="126" name="Rectangle 20"/>
              <p:cNvSpPr>
                <a:spLocks noChangeArrowheads="1"/>
              </p:cNvSpPr>
              <p:nvPr/>
            </p:nvSpPr>
            <p:spPr bwMode="auto">
              <a:xfrm>
                <a:off x="2962094" y="902240"/>
                <a:ext cx="441146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1" dirty="0" smtClean="0">
                    <a:solidFill>
                      <a:schemeClr val="accent1">
                        <a:lumMod val="75000"/>
                      </a:schemeClr>
                    </a:solidFill>
                    <a:latin typeface="Source Sans Pro"/>
                    <a:cs typeface="Source Sans Pro"/>
                  </a:rPr>
                  <a:t>Dec</a:t>
                </a:r>
                <a:endParaRPr lang="en-US" sz="1200" b="1" dirty="0">
                  <a:solidFill>
                    <a:schemeClr val="accent1">
                      <a:lumMod val="75000"/>
                    </a:schemeClr>
                  </a:solidFill>
                  <a:latin typeface="Source Sans Pro"/>
                  <a:cs typeface="Source Sans Pro"/>
                </a:endParaRPr>
              </a:p>
            </p:txBody>
          </p:sp>
          <p:sp>
            <p:nvSpPr>
              <p:cNvPr id="127" name="Rectangle 102"/>
              <p:cNvSpPr>
                <a:spLocks noChangeArrowheads="1"/>
              </p:cNvSpPr>
              <p:nvPr/>
            </p:nvSpPr>
            <p:spPr bwMode="auto">
              <a:xfrm>
                <a:off x="3566355" y="902240"/>
                <a:ext cx="441146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1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Jan</a:t>
                </a:r>
                <a:endParaRPr lang="en-US" sz="1200" b="1" dirty="0">
                  <a:solidFill>
                    <a:srgbClr val="0A304B"/>
                  </a:solidFill>
                  <a:latin typeface="Source Sans Pro"/>
                  <a:cs typeface="Source Sans Pro"/>
                </a:endParaRPr>
              </a:p>
            </p:txBody>
          </p:sp>
          <p:sp>
            <p:nvSpPr>
              <p:cNvPr id="128" name="Rectangle 104"/>
              <p:cNvSpPr>
                <a:spLocks noChangeArrowheads="1"/>
              </p:cNvSpPr>
              <p:nvPr/>
            </p:nvSpPr>
            <p:spPr bwMode="auto">
              <a:xfrm>
                <a:off x="4170616" y="902240"/>
                <a:ext cx="430425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1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Feb</a:t>
                </a:r>
                <a:endParaRPr lang="en-US" sz="1200" b="1" dirty="0">
                  <a:solidFill>
                    <a:srgbClr val="0A304B"/>
                  </a:solidFill>
                  <a:latin typeface="Source Sans Pro"/>
                  <a:cs typeface="Source Sans Pro"/>
                </a:endParaRPr>
              </a:p>
            </p:txBody>
          </p:sp>
          <p:sp>
            <p:nvSpPr>
              <p:cNvPr id="129" name="Rectangle 105"/>
              <p:cNvSpPr>
                <a:spLocks noChangeArrowheads="1"/>
              </p:cNvSpPr>
              <p:nvPr/>
            </p:nvSpPr>
            <p:spPr bwMode="auto">
              <a:xfrm>
                <a:off x="4764156" y="902240"/>
                <a:ext cx="466794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1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Mar</a:t>
                </a:r>
                <a:endParaRPr lang="en-US" sz="1200" b="1" dirty="0">
                  <a:solidFill>
                    <a:srgbClr val="0A304B"/>
                  </a:solidFill>
                  <a:latin typeface="Source Sans Pro"/>
                  <a:cs typeface="Source Sans Pro"/>
                </a:endParaRPr>
              </a:p>
            </p:txBody>
          </p:sp>
          <p:sp>
            <p:nvSpPr>
              <p:cNvPr id="131" name="Rectangle 106"/>
              <p:cNvSpPr>
                <a:spLocks noChangeArrowheads="1"/>
              </p:cNvSpPr>
              <p:nvPr/>
            </p:nvSpPr>
            <p:spPr bwMode="auto">
              <a:xfrm>
                <a:off x="7798285" y="902240"/>
                <a:ext cx="453970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1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Aug</a:t>
                </a:r>
                <a:endParaRPr lang="en-US" sz="1200" b="1" dirty="0">
                  <a:solidFill>
                    <a:srgbClr val="0A304B"/>
                  </a:solidFill>
                  <a:latin typeface="Source Sans Pro"/>
                  <a:cs typeface="Source Sans Pro"/>
                </a:endParaRPr>
              </a:p>
            </p:txBody>
          </p:sp>
          <p:sp>
            <p:nvSpPr>
              <p:cNvPr id="132" name="Rectangle 107"/>
              <p:cNvSpPr>
                <a:spLocks noChangeArrowheads="1"/>
              </p:cNvSpPr>
              <p:nvPr/>
            </p:nvSpPr>
            <p:spPr bwMode="auto">
              <a:xfrm>
                <a:off x="7232496" y="902240"/>
                <a:ext cx="402674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1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Jul</a:t>
                </a:r>
                <a:endParaRPr lang="en-US" sz="1200" b="1" dirty="0">
                  <a:solidFill>
                    <a:srgbClr val="0A304B"/>
                  </a:solidFill>
                  <a:latin typeface="Source Sans Pro"/>
                  <a:cs typeface="Source Sans Pro"/>
                </a:endParaRPr>
              </a:p>
            </p:txBody>
          </p:sp>
          <p:sp>
            <p:nvSpPr>
              <p:cNvPr id="133" name="Rectangle 108"/>
              <p:cNvSpPr>
                <a:spLocks noChangeArrowheads="1"/>
              </p:cNvSpPr>
              <p:nvPr/>
            </p:nvSpPr>
            <p:spPr bwMode="auto">
              <a:xfrm>
                <a:off x="6628235" y="902240"/>
                <a:ext cx="441146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1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Jun</a:t>
                </a:r>
                <a:endParaRPr lang="en-US" sz="1200" b="1" dirty="0">
                  <a:solidFill>
                    <a:srgbClr val="0A304B"/>
                  </a:solidFill>
                  <a:latin typeface="Source Sans Pro"/>
                  <a:cs typeface="Source Sans Pro"/>
                </a:endParaRPr>
              </a:p>
            </p:txBody>
          </p:sp>
          <p:sp>
            <p:nvSpPr>
              <p:cNvPr id="134" name="Rectangle 109"/>
              <p:cNvSpPr>
                <a:spLocks noChangeArrowheads="1"/>
              </p:cNvSpPr>
              <p:nvPr/>
            </p:nvSpPr>
            <p:spPr bwMode="auto">
              <a:xfrm>
                <a:off x="5998326" y="902240"/>
                <a:ext cx="466794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1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May</a:t>
                </a:r>
                <a:endParaRPr lang="en-US" sz="1200" b="1" dirty="0">
                  <a:solidFill>
                    <a:srgbClr val="0A304B"/>
                  </a:solidFill>
                  <a:latin typeface="Source Sans Pro"/>
                  <a:cs typeface="Source Sans Pro"/>
                </a:endParaRPr>
              </a:p>
            </p:txBody>
          </p:sp>
          <p:sp>
            <p:nvSpPr>
              <p:cNvPr id="135" name="Rectangle 110"/>
              <p:cNvSpPr>
                <a:spLocks noChangeArrowheads="1"/>
              </p:cNvSpPr>
              <p:nvPr/>
            </p:nvSpPr>
            <p:spPr bwMode="auto">
              <a:xfrm>
                <a:off x="5394065" y="902240"/>
                <a:ext cx="441146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1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Apr</a:t>
                </a:r>
                <a:endParaRPr lang="en-US" sz="1200" b="1" dirty="0">
                  <a:solidFill>
                    <a:srgbClr val="0A304B"/>
                  </a:solidFill>
                  <a:latin typeface="Source Sans Pro"/>
                  <a:cs typeface="Source Sans Pro"/>
                </a:endParaRPr>
              </a:p>
            </p:txBody>
          </p:sp>
          <p:sp>
            <p:nvSpPr>
              <p:cNvPr id="136" name="Rectangle 20"/>
              <p:cNvSpPr>
                <a:spLocks noChangeArrowheads="1"/>
              </p:cNvSpPr>
              <p:nvPr/>
            </p:nvSpPr>
            <p:spPr bwMode="auto">
              <a:xfrm>
                <a:off x="2345009" y="902240"/>
                <a:ext cx="453970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1" dirty="0" smtClean="0">
                    <a:solidFill>
                      <a:schemeClr val="accent1">
                        <a:lumMod val="75000"/>
                      </a:schemeClr>
                    </a:solidFill>
                    <a:latin typeface="Source Sans Pro"/>
                    <a:cs typeface="Source Sans Pro"/>
                  </a:rPr>
                  <a:t>Nov</a:t>
                </a:r>
                <a:endParaRPr lang="en-US" sz="1200" b="1" dirty="0">
                  <a:solidFill>
                    <a:schemeClr val="accent1">
                      <a:lumMod val="75000"/>
                    </a:schemeClr>
                  </a:solidFill>
                  <a:latin typeface="Source Sans Pro"/>
                  <a:cs typeface="Source Sans Pro"/>
                </a:endParaRPr>
              </a:p>
            </p:txBody>
          </p:sp>
          <p:sp>
            <p:nvSpPr>
              <p:cNvPr id="137" name="Rectangle 106"/>
              <p:cNvSpPr>
                <a:spLocks noChangeArrowheads="1"/>
              </p:cNvSpPr>
              <p:nvPr/>
            </p:nvSpPr>
            <p:spPr bwMode="auto">
              <a:xfrm>
                <a:off x="8415370" y="902240"/>
                <a:ext cx="441146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1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Sep</a:t>
                </a:r>
                <a:endParaRPr lang="en-US" sz="1200" b="1" dirty="0">
                  <a:solidFill>
                    <a:srgbClr val="0A304B"/>
                  </a:solidFill>
                  <a:latin typeface="Source Sans Pro"/>
                  <a:cs typeface="Source Sans Pro"/>
                </a:endParaRPr>
              </a:p>
            </p:txBody>
          </p:sp>
        </p:grpSp>
        <p:grpSp>
          <p:nvGrpSpPr>
            <p:cNvPr id="83" name="Group 82"/>
            <p:cNvGrpSpPr/>
            <p:nvPr/>
          </p:nvGrpSpPr>
          <p:grpSpPr>
            <a:xfrm>
              <a:off x="2274853" y="880110"/>
              <a:ext cx="6681182" cy="99092"/>
              <a:chOff x="2184106" y="806450"/>
              <a:chExt cx="6681182" cy="99092"/>
            </a:xfrm>
          </p:grpSpPr>
          <p:cxnSp>
            <p:nvCxnSpPr>
              <p:cNvPr id="118" name="Straight Connector 117"/>
              <p:cNvCxnSpPr/>
              <p:nvPr/>
            </p:nvCxnSpPr>
            <p:spPr>
              <a:xfrm>
                <a:off x="2184106" y="812800"/>
                <a:ext cx="1188720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Straight Connector 119"/>
              <p:cNvCxnSpPr/>
              <p:nvPr/>
            </p:nvCxnSpPr>
            <p:spPr>
              <a:xfrm flipH="1">
                <a:off x="3364462" y="806450"/>
                <a:ext cx="1726" cy="99092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Straight Connector 120"/>
              <p:cNvCxnSpPr/>
              <p:nvPr/>
            </p:nvCxnSpPr>
            <p:spPr>
              <a:xfrm flipH="1">
                <a:off x="2189886" y="806450"/>
                <a:ext cx="1726" cy="99092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/>
              <p:cNvCxnSpPr/>
              <p:nvPr/>
            </p:nvCxnSpPr>
            <p:spPr>
              <a:xfrm>
                <a:off x="3390606" y="812800"/>
                <a:ext cx="5468112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/>
              <p:cNvCxnSpPr/>
              <p:nvPr/>
            </p:nvCxnSpPr>
            <p:spPr>
              <a:xfrm flipH="1">
                <a:off x="8863562" y="806450"/>
                <a:ext cx="1726" cy="99092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/>
              <p:cNvCxnSpPr/>
              <p:nvPr/>
            </p:nvCxnSpPr>
            <p:spPr>
              <a:xfrm flipH="1">
                <a:off x="3396386" y="806450"/>
                <a:ext cx="1726" cy="99092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4" name="TextBox 83"/>
            <p:cNvSpPr txBox="1"/>
            <p:nvPr/>
          </p:nvSpPr>
          <p:spPr>
            <a:xfrm>
              <a:off x="5566865" y="687937"/>
              <a:ext cx="45397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Source Sans Pro"/>
                  <a:cs typeface="Source Sans Pro"/>
                </a:rPr>
                <a:t>2016</a:t>
              </a:r>
            </a:p>
          </p:txBody>
        </p:sp>
        <p:sp>
          <p:nvSpPr>
            <p:cNvPr id="85" name="Diamond 84"/>
            <p:cNvSpPr/>
            <p:nvPr/>
          </p:nvSpPr>
          <p:spPr>
            <a:xfrm>
              <a:off x="4880621" y="758720"/>
              <a:ext cx="173736" cy="227151"/>
            </a:xfrm>
            <a:prstGeom prst="diamond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700" dirty="0" smtClean="0"/>
                <a:t>10</a:t>
              </a:r>
              <a:endParaRPr lang="en-US" sz="700" dirty="0"/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4877220" y="520422"/>
              <a:ext cx="71262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>
                  <a:latin typeface="Source Sans Pro"/>
                  <a:cs typeface="Source Sans Pro"/>
                </a:rPr>
                <a:t>NTIA receives proposals</a:t>
              </a:r>
            </a:p>
          </p:txBody>
        </p:sp>
        <p:sp>
          <p:nvSpPr>
            <p:cNvPr id="91" name="Diamond 90"/>
            <p:cNvSpPr/>
            <p:nvPr/>
          </p:nvSpPr>
          <p:spPr>
            <a:xfrm>
              <a:off x="4750394" y="758720"/>
              <a:ext cx="173736" cy="227151"/>
            </a:xfrm>
            <a:prstGeom prst="diamond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700" dirty="0" smtClean="0"/>
                <a:t>5</a:t>
              </a:r>
              <a:endParaRPr lang="en-US" sz="700" dirty="0"/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4494921" y="520422"/>
              <a:ext cx="4346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600" dirty="0" smtClean="0"/>
                <a:t>ICANN 55</a:t>
              </a:r>
              <a:endParaRPr lang="en-US" sz="600" dirty="0" smtClean="0">
                <a:latin typeface="Source Sans Pro"/>
                <a:cs typeface="Source Sans Pro"/>
              </a:endParaRPr>
            </a:p>
          </p:txBody>
        </p:sp>
        <p:sp>
          <p:nvSpPr>
            <p:cNvPr id="93" name="Diamond 92"/>
            <p:cNvSpPr/>
            <p:nvPr/>
          </p:nvSpPr>
          <p:spPr>
            <a:xfrm>
              <a:off x="7375857" y="763221"/>
              <a:ext cx="173736" cy="227151"/>
            </a:xfrm>
            <a:prstGeom prst="diamond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700" dirty="0" smtClean="0"/>
                <a:t>15</a:t>
              </a:r>
              <a:endParaRPr lang="en-US" sz="700" dirty="0"/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7210262" y="520422"/>
              <a:ext cx="7761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/>
                <a:t>Congressional recess starts</a:t>
              </a:r>
              <a:endParaRPr lang="en-US" sz="600" dirty="0" smtClean="0">
                <a:latin typeface="Source Sans Pro"/>
                <a:cs typeface="Source Sans Pro"/>
              </a:endParaRPr>
            </a:p>
          </p:txBody>
        </p:sp>
        <p:sp>
          <p:nvSpPr>
            <p:cNvPr id="97" name="Diamond 96"/>
            <p:cNvSpPr/>
            <p:nvPr/>
          </p:nvSpPr>
          <p:spPr>
            <a:xfrm>
              <a:off x="6923618" y="758720"/>
              <a:ext cx="173736" cy="227151"/>
            </a:xfrm>
            <a:prstGeom prst="diamond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700" dirty="0" smtClean="0"/>
                <a:t>27</a:t>
              </a:r>
              <a:endParaRPr lang="en-US" sz="700" dirty="0"/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6801629" y="520422"/>
              <a:ext cx="3969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" dirty="0" smtClean="0"/>
                <a:t>ICANN 56</a:t>
              </a:r>
              <a:endParaRPr lang="en-US" sz="600" dirty="0" smtClean="0">
                <a:latin typeface="Source Sans Pro"/>
                <a:cs typeface="Source Sans Pro"/>
              </a:endParaRPr>
            </a:p>
          </p:txBody>
        </p:sp>
        <p:sp>
          <p:nvSpPr>
            <p:cNvPr id="102" name="Diamond 101"/>
            <p:cNvSpPr/>
            <p:nvPr/>
          </p:nvSpPr>
          <p:spPr>
            <a:xfrm>
              <a:off x="8859098" y="758720"/>
              <a:ext cx="173736" cy="227151"/>
            </a:xfrm>
            <a:prstGeom prst="diamond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700" dirty="0" smtClean="0"/>
                <a:t>30</a:t>
              </a:r>
              <a:endParaRPr lang="en-US" sz="700" dirty="0"/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8391486" y="520422"/>
              <a:ext cx="79058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600" dirty="0" smtClean="0"/>
                <a:t>IANA Contract expires</a:t>
              </a:r>
              <a:endParaRPr lang="en-US" sz="600" dirty="0" smtClean="0">
                <a:latin typeface="Source Sans Pro"/>
                <a:cs typeface="Source Sans Pro"/>
              </a:endParaRPr>
            </a:p>
          </p:txBody>
        </p:sp>
        <p:sp>
          <p:nvSpPr>
            <p:cNvPr id="105" name="Diamond 104"/>
            <p:cNvSpPr/>
            <p:nvPr/>
          </p:nvSpPr>
          <p:spPr>
            <a:xfrm>
              <a:off x="7957239" y="765101"/>
              <a:ext cx="173736" cy="227151"/>
            </a:xfrm>
            <a:prstGeom prst="diamond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700" dirty="0" smtClean="0"/>
                <a:t>15</a:t>
              </a:r>
              <a:endParaRPr lang="en-US" sz="700" dirty="0"/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7838470" y="428089"/>
              <a:ext cx="7096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/>
                <a:t>NTIA receives Implementation report</a:t>
              </a:r>
              <a:endParaRPr lang="en-US" sz="600" dirty="0" smtClean="0">
                <a:latin typeface="Source Sans Pro"/>
                <a:cs typeface="Source Sans Pro"/>
              </a:endParaRPr>
            </a:p>
          </p:txBody>
        </p:sp>
        <p:sp>
          <p:nvSpPr>
            <p:cNvPr id="116" name="Diamond 115"/>
            <p:cNvSpPr/>
            <p:nvPr/>
          </p:nvSpPr>
          <p:spPr>
            <a:xfrm>
              <a:off x="6655027" y="757427"/>
              <a:ext cx="173736" cy="227151"/>
            </a:xfrm>
            <a:prstGeom prst="diamond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700" dirty="0" smtClean="0"/>
                <a:t>10</a:t>
              </a:r>
              <a:endParaRPr lang="en-US" sz="700" dirty="0"/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5936411" y="428089"/>
              <a:ext cx="8951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600" dirty="0"/>
                <a:t>NTIA issues report evaluating if conditions are met</a:t>
              </a:r>
              <a:endParaRPr lang="en-US" sz="600" dirty="0">
                <a:latin typeface="Source Sans Pro"/>
                <a:cs typeface="Source Sans Pro"/>
              </a:endParaRPr>
            </a:p>
          </p:txBody>
        </p:sp>
      </p:grpSp>
      <p:sp>
        <p:nvSpPr>
          <p:cNvPr id="138" name="Rectangle 137"/>
          <p:cNvSpPr/>
          <p:nvPr/>
        </p:nvSpPr>
        <p:spPr>
          <a:xfrm>
            <a:off x="6808862" y="123934"/>
            <a:ext cx="227312" cy="19029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Rounded Rectangle 138"/>
          <p:cNvSpPr/>
          <p:nvPr/>
        </p:nvSpPr>
        <p:spPr>
          <a:xfrm>
            <a:off x="4730810" y="1420665"/>
            <a:ext cx="1196378" cy="146304"/>
          </a:xfrm>
          <a:prstGeom prst="roundRect">
            <a:avLst>
              <a:gd name="adj" fmla="val 50000"/>
            </a:avLst>
          </a:prstGeom>
          <a:solidFill>
            <a:srgbClr val="66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5" name="Rounded Rectangle 94"/>
          <p:cNvSpPr/>
          <p:nvPr/>
        </p:nvSpPr>
        <p:spPr>
          <a:xfrm>
            <a:off x="4699689" y="1419648"/>
            <a:ext cx="637844" cy="146304"/>
          </a:xfrm>
          <a:prstGeom prst="roundRect">
            <a:avLst>
              <a:gd name="adj" fmla="val 50000"/>
            </a:avLst>
          </a:prstGeom>
          <a:solidFill>
            <a:srgbClr val="660066">
              <a:alpha val="30000"/>
            </a:srgbClr>
          </a:solidFill>
          <a:ln>
            <a:solidFill>
              <a:srgbClr val="7030A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140" name="Straight Connector 139"/>
          <p:cNvCxnSpPr>
            <a:stCxn id="95" idx="1"/>
          </p:cNvCxnSpPr>
          <p:nvPr/>
        </p:nvCxnSpPr>
        <p:spPr>
          <a:xfrm flipV="1">
            <a:off x="4699689" y="1489231"/>
            <a:ext cx="1089146" cy="3569"/>
          </a:xfrm>
          <a:prstGeom prst="line">
            <a:avLst/>
          </a:prstGeom>
          <a:ln w="57150">
            <a:solidFill>
              <a:srgbClr val="FFFFFF">
                <a:alpha val="69804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42" name="Group 141"/>
          <p:cNvGrpSpPr/>
          <p:nvPr/>
        </p:nvGrpSpPr>
        <p:grpSpPr>
          <a:xfrm>
            <a:off x="5724909" y="1283502"/>
            <a:ext cx="389850" cy="369332"/>
            <a:chOff x="3480392" y="1218187"/>
            <a:chExt cx="389850" cy="369332"/>
          </a:xfrm>
        </p:grpSpPr>
        <p:sp>
          <p:nvSpPr>
            <p:cNvPr id="143" name="Rectangle 142"/>
            <p:cNvSpPr/>
            <p:nvPr/>
          </p:nvSpPr>
          <p:spPr>
            <a:xfrm>
              <a:off x="3544318" y="1303772"/>
              <a:ext cx="228600" cy="228600"/>
            </a:xfrm>
            <a:prstGeom prst="rect">
              <a:avLst/>
            </a:prstGeom>
            <a:solidFill>
              <a:srgbClr val="FFFF00"/>
            </a:solidFill>
            <a:ln w="254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144" name="Rectangle 143"/>
            <p:cNvSpPr/>
            <p:nvPr/>
          </p:nvSpPr>
          <p:spPr>
            <a:xfrm>
              <a:off x="3480392" y="1218187"/>
              <a:ext cx="38985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008000"/>
                  </a:solidFill>
                  <a:latin typeface="Zapf Dingbats"/>
                  <a:ea typeface="Zapf Dingbats"/>
                  <a:cs typeface="Zapf Dingbats"/>
                </a:rPr>
                <a:t>✔</a:t>
              </a:r>
              <a:endParaRPr lang="en-US" dirty="0">
                <a:solidFill>
                  <a:srgbClr val="008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73041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Rectangle 186"/>
          <p:cNvSpPr/>
          <p:nvPr/>
        </p:nvSpPr>
        <p:spPr>
          <a:xfrm>
            <a:off x="0" y="1179576"/>
            <a:ext cx="9144000" cy="3378312"/>
          </a:xfrm>
          <a:prstGeom prst="rect">
            <a:avLst/>
          </a:prstGeom>
          <a:solidFill>
            <a:schemeClr val="bg2">
              <a:lumMod val="25000"/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ounded Rectangle 75"/>
          <p:cNvSpPr/>
          <p:nvPr/>
        </p:nvSpPr>
        <p:spPr>
          <a:xfrm>
            <a:off x="2280633" y="1424122"/>
            <a:ext cx="2269052" cy="146302"/>
          </a:xfrm>
          <a:prstGeom prst="roundRect">
            <a:avLst>
              <a:gd name="adj" fmla="val 50000"/>
            </a:avLst>
          </a:prstGeom>
          <a:solidFill>
            <a:srgbClr val="660066">
              <a:alpha val="30196"/>
            </a:srgbClr>
          </a:solidFill>
          <a:ln>
            <a:solidFill>
              <a:srgbClr val="7030A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5222"/>
            <a:ext cx="9144000" cy="413878"/>
          </a:xfrm>
          <a:solidFill>
            <a:srgbClr val="1768B1"/>
          </a:solidFill>
        </p:spPr>
        <p:txBody>
          <a:bodyPr vert="horz" anchor="ctr"/>
          <a:lstStyle/>
          <a:p>
            <a:pPr marL="63500">
              <a:lnSpc>
                <a:spcPct val="100000"/>
              </a:lnSpc>
            </a:pPr>
            <a:r>
              <a:rPr lang="en-US" sz="1600" b="1" dirty="0" smtClean="0"/>
              <a:t>ICANN Bylaws</a:t>
            </a:r>
            <a:endParaRPr lang="en-US" sz="1200" dirty="0"/>
          </a:p>
        </p:txBody>
      </p:sp>
      <p:cxnSp>
        <p:nvCxnSpPr>
          <p:cNvPr id="99" name="Straight Connector 98"/>
          <p:cNvCxnSpPr/>
          <p:nvPr/>
        </p:nvCxnSpPr>
        <p:spPr>
          <a:xfrm>
            <a:off x="2891785" y="1155920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6987" y="1679455"/>
            <a:ext cx="2237866" cy="42575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algn="r">
              <a:defRPr sz="1400">
                <a:solidFill>
                  <a:srgbClr val="666666"/>
                </a:solidFill>
                <a:latin typeface="Source Sans Pro"/>
                <a:cs typeface="Source Sans Pro"/>
              </a:defRPr>
            </a:lvl1pPr>
          </a:lstStyle>
          <a:p>
            <a:pPr>
              <a:lnSpc>
                <a:spcPts val="1300"/>
              </a:lnSpc>
            </a:pPr>
            <a:r>
              <a:rPr lang="en-US" sz="1200" dirty="0" smtClean="0">
                <a:solidFill>
                  <a:schemeClr val="accent2"/>
                </a:solidFill>
              </a:rPr>
              <a:t>Transmission of final proposals to NTIA</a:t>
            </a:r>
            <a:endParaRPr lang="en-US" sz="1200" dirty="0">
              <a:solidFill>
                <a:schemeClr val="accent2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36987" y="2490687"/>
            <a:ext cx="2237866" cy="4287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ts val="1300"/>
              </a:lnSpc>
            </a:pPr>
            <a:r>
              <a:rPr lang="en-US" sz="1200" dirty="0">
                <a:solidFill>
                  <a:srgbClr val="660066"/>
                </a:solidFill>
                <a:latin typeface="Source Sans Pro"/>
                <a:cs typeface="Source Sans Pro"/>
              </a:rPr>
              <a:t>ICANN Board takes action to post Bylaws for comments</a:t>
            </a:r>
          </a:p>
        </p:txBody>
      </p:sp>
      <p:sp>
        <p:nvSpPr>
          <p:cNvPr id="161" name="TextBox 160"/>
          <p:cNvSpPr txBox="1"/>
          <p:nvPr/>
        </p:nvSpPr>
        <p:spPr>
          <a:xfrm>
            <a:off x="36987" y="3358425"/>
            <a:ext cx="2237866" cy="26203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ts val="1300"/>
              </a:lnSpc>
            </a:pPr>
            <a:r>
              <a:rPr lang="en-US" sz="1200" dirty="0">
                <a:solidFill>
                  <a:srgbClr val="660066"/>
                </a:solidFill>
                <a:latin typeface="Source Sans Pro"/>
                <a:cs typeface="Source Sans Pro"/>
              </a:rPr>
              <a:t>Finalize </a:t>
            </a:r>
            <a:r>
              <a:rPr lang="en-US" sz="1200" dirty="0" smtClean="0">
                <a:solidFill>
                  <a:srgbClr val="660066"/>
                </a:solidFill>
                <a:latin typeface="Source Sans Pro"/>
                <a:cs typeface="Source Sans Pro"/>
              </a:rPr>
              <a:t>Bylaws</a:t>
            </a:r>
            <a:endParaRPr lang="en-US" sz="1200" dirty="0">
              <a:solidFill>
                <a:srgbClr val="660066"/>
              </a:solidFill>
              <a:latin typeface="Source Sans Pro"/>
              <a:cs typeface="Source Sans Pro"/>
            </a:endParaRPr>
          </a:p>
        </p:txBody>
      </p:sp>
      <p:sp>
        <p:nvSpPr>
          <p:cNvPr id="162" name="TextBox 161"/>
          <p:cNvSpPr txBox="1"/>
          <p:nvPr/>
        </p:nvSpPr>
        <p:spPr>
          <a:xfrm>
            <a:off x="36987" y="3675343"/>
            <a:ext cx="2237866" cy="4287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ts val="1300"/>
              </a:lnSpc>
            </a:pPr>
            <a:r>
              <a:rPr lang="en-US" sz="1200" dirty="0">
                <a:solidFill>
                  <a:srgbClr val="660066"/>
                </a:solidFill>
                <a:latin typeface="Source Sans Pro"/>
                <a:cs typeface="Source Sans Pro"/>
              </a:rPr>
              <a:t>ICANN Board adopts &amp; </a:t>
            </a:r>
            <a:r>
              <a:rPr lang="en-US" sz="1200" dirty="0" smtClean="0">
                <a:solidFill>
                  <a:srgbClr val="660066"/>
                </a:solidFill>
                <a:latin typeface="Source Sans Pro"/>
                <a:cs typeface="Source Sans Pro"/>
              </a:rPr>
              <a:t>notifies NTIA</a:t>
            </a:r>
            <a:endParaRPr lang="en-US" sz="1200" dirty="0">
              <a:solidFill>
                <a:srgbClr val="660066"/>
              </a:solidFill>
              <a:latin typeface="Source Sans Pro"/>
              <a:cs typeface="Source Sans Pro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2256785" y="1143220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>
            <a:off x="3499593" y="1143775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>
            <a:off x="4099326" y="1149102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>
            <a:off x="4708376" y="1143775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>
            <a:off x="5320599" y="1105120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>
            <a:off x="5931446" y="1150364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>
            <a:off x="6520411" y="1117820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>
            <a:off x="7141127" y="1108295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>
            <a:off x="7741446" y="1113622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>
            <a:off x="8341073" y="1137202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>
            <a:off x="8949318" y="1122021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 bwMode="auto">
          <a:xfrm>
            <a:off x="2274590" y="2277924"/>
            <a:ext cx="6691980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 bwMode="auto">
          <a:xfrm>
            <a:off x="2274590" y="1891529"/>
            <a:ext cx="6691980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 bwMode="auto">
          <a:xfrm>
            <a:off x="2274590" y="1489231"/>
            <a:ext cx="6691980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Connector 168"/>
          <p:cNvCxnSpPr/>
          <p:nvPr/>
        </p:nvCxnSpPr>
        <p:spPr bwMode="auto">
          <a:xfrm>
            <a:off x="2274590" y="3082520"/>
            <a:ext cx="6691980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Straight Connector 167"/>
          <p:cNvCxnSpPr/>
          <p:nvPr/>
        </p:nvCxnSpPr>
        <p:spPr bwMode="auto">
          <a:xfrm>
            <a:off x="2274590" y="3484818"/>
            <a:ext cx="6691980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Connector 166"/>
          <p:cNvCxnSpPr/>
          <p:nvPr/>
        </p:nvCxnSpPr>
        <p:spPr bwMode="auto">
          <a:xfrm>
            <a:off x="2274590" y="3887116"/>
            <a:ext cx="6691980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/>
          <p:cNvSpPr txBox="1"/>
          <p:nvPr/>
        </p:nvSpPr>
        <p:spPr>
          <a:xfrm>
            <a:off x="36987" y="2945635"/>
            <a:ext cx="2237866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200" dirty="0">
                <a:solidFill>
                  <a:srgbClr val="660066"/>
                </a:solidFill>
              </a:rPr>
              <a:t>Public </a:t>
            </a:r>
            <a:r>
              <a:rPr lang="en-US" sz="1200" dirty="0" smtClean="0">
                <a:solidFill>
                  <a:srgbClr val="660066"/>
                </a:solidFill>
              </a:rPr>
              <a:t>Comment Period</a:t>
            </a:r>
            <a:endParaRPr lang="en-US" sz="1200" dirty="0">
              <a:solidFill>
                <a:srgbClr val="660066"/>
              </a:solidFill>
            </a:endParaRPr>
          </a:p>
        </p:txBody>
      </p:sp>
      <p:cxnSp>
        <p:nvCxnSpPr>
          <p:cNvPr id="94" name="Straight Connector 93"/>
          <p:cNvCxnSpPr/>
          <p:nvPr/>
        </p:nvCxnSpPr>
        <p:spPr bwMode="auto">
          <a:xfrm>
            <a:off x="2274590" y="2680222"/>
            <a:ext cx="6691980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7-Point Star 101"/>
          <p:cNvSpPr/>
          <p:nvPr/>
        </p:nvSpPr>
        <p:spPr>
          <a:xfrm>
            <a:off x="3838600" y="1792399"/>
            <a:ext cx="182880" cy="182880"/>
          </a:xfrm>
          <a:prstGeom prst="star7">
            <a:avLst/>
          </a:prstGeom>
          <a:solidFill>
            <a:srgbClr val="0D436C">
              <a:alpha val="30196"/>
            </a:srgbClr>
          </a:solidFill>
          <a:ln w="9525">
            <a:solidFill>
              <a:srgbClr val="00206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350">
              <a:solidFill>
                <a:schemeClr val="accent2"/>
              </a:solidFill>
            </a:endParaRPr>
          </a:p>
        </p:txBody>
      </p:sp>
      <p:sp>
        <p:nvSpPr>
          <p:cNvPr id="115" name="7-Point Star 114"/>
          <p:cNvSpPr/>
          <p:nvPr/>
        </p:nvSpPr>
        <p:spPr>
          <a:xfrm>
            <a:off x="4477006" y="2570594"/>
            <a:ext cx="182880" cy="182880"/>
          </a:xfrm>
          <a:prstGeom prst="star7">
            <a:avLst/>
          </a:prstGeom>
          <a:solidFill>
            <a:srgbClr val="660066">
              <a:alpha val="30196"/>
            </a:srgbClr>
          </a:solidFill>
          <a:ln>
            <a:solidFill>
              <a:srgbClr val="7030A0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7-Point Star 145"/>
          <p:cNvSpPr/>
          <p:nvPr/>
        </p:nvSpPr>
        <p:spPr>
          <a:xfrm>
            <a:off x="5587596" y="3784357"/>
            <a:ext cx="182880" cy="182880"/>
          </a:xfrm>
          <a:prstGeom prst="star7">
            <a:avLst/>
          </a:prstGeom>
          <a:solidFill>
            <a:srgbClr val="660066">
              <a:alpha val="30196"/>
            </a:srgbClr>
          </a:solidFill>
          <a:ln>
            <a:solidFill>
              <a:srgbClr val="7030A0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4988830" y="1973913"/>
            <a:ext cx="0" cy="253242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Arrow Connector 175"/>
          <p:cNvCxnSpPr/>
          <p:nvPr/>
        </p:nvCxnSpPr>
        <p:spPr>
          <a:xfrm>
            <a:off x="6335948" y="3164411"/>
            <a:ext cx="0" cy="253242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8" name="TextBox 97"/>
          <p:cNvSpPr txBox="1"/>
          <p:nvPr/>
        </p:nvSpPr>
        <p:spPr>
          <a:xfrm>
            <a:off x="17860" y="4771773"/>
            <a:ext cx="3186484" cy="150885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noAutofit/>
          </a:bodyPr>
          <a:lstStyle/>
          <a:p>
            <a:r>
              <a:rPr lang="en-US" sz="1100" b="1" dirty="0" smtClean="0">
                <a:latin typeface="Source Sans Pro"/>
                <a:cs typeface="Source Sans Pro"/>
              </a:rPr>
              <a:t>Project Updates: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en-US" sz="1100" dirty="0" smtClean="0">
                <a:cs typeface="Source Sans Pro"/>
              </a:rPr>
              <a:t>ICANN Board adopted ICANN bylaws</a:t>
            </a:r>
            <a:endParaRPr lang="en-US" sz="1100" dirty="0">
              <a:cs typeface="Source Sans Pro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6216242" y="4771773"/>
            <a:ext cx="2904536" cy="150885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noAutofit/>
          </a:bodyPr>
          <a:lstStyle/>
          <a:p>
            <a:r>
              <a:rPr lang="en-US" sz="1100" b="1" dirty="0" smtClean="0">
                <a:latin typeface="Source Sans Pro"/>
                <a:cs typeface="Source Sans Pro"/>
              </a:rPr>
              <a:t>Open Items:</a:t>
            </a:r>
          </a:p>
        </p:txBody>
      </p:sp>
      <p:sp>
        <p:nvSpPr>
          <p:cNvPr id="114" name="TextBox 113"/>
          <p:cNvSpPr txBox="1"/>
          <p:nvPr/>
        </p:nvSpPr>
        <p:spPr>
          <a:xfrm>
            <a:off x="3234468" y="4773107"/>
            <a:ext cx="2962656" cy="150885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noAutofit/>
          </a:bodyPr>
          <a:lstStyle/>
          <a:p>
            <a:r>
              <a:rPr lang="en-US" sz="1100" b="1" dirty="0" smtClean="0">
                <a:latin typeface="Source Sans Pro"/>
                <a:cs typeface="Source Sans Pro"/>
              </a:rPr>
              <a:t>Upcoming Activities:</a:t>
            </a:r>
            <a:endParaRPr lang="en-US" sz="1100" dirty="0" smtClean="0">
              <a:latin typeface="Source Sans Pro"/>
              <a:cs typeface="Source Sans Pro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723182" y="6443407"/>
            <a:ext cx="21523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  <a:latin typeface="Source Sans Pro"/>
                <a:cs typeface="Source Sans Pro"/>
              </a:rPr>
              <a:t>DRAFT for Discussion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7599658" y="42717"/>
            <a:ext cx="1508830" cy="33566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accent6"/>
            </a:solidFill>
          </a:ln>
        </p:spPr>
        <p:txBody>
          <a:bodyPr wrap="square" rtlCol="0" anchor="ctr">
            <a:noAutofit/>
          </a:bodyPr>
          <a:lstStyle/>
          <a:p>
            <a:r>
              <a:rPr lang="en-US" sz="1000" b="1" dirty="0" smtClean="0">
                <a:latin typeface="Source Sans Pro"/>
                <a:cs typeface="Source Sans Pro"/>
              </a:rPr>
              <a:t>Status:  </a:t>
            </a:r>
            <a:r>
              <a:rPr lang="en-US" sz="1000" dirty="0" smtClean="0">
                <a:latin typeface="Source Sans Pro"/>
                <a:cs typeface="Source Sans Pro"/>
              </a:rPr>
              <a:t>Complete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6024012" y="44389"/>
            <a:ext cx="1502662" cy="335666"/>
          </a:xfrm>
          <a:prstGeom prst="rect">
            <a:avLst/>
          </a:prstGeom>
          <a:solidFill>
            <a:srgbClr val="FFFFFF"/>
          </a:solidFill>
          <a:ln>
            <a:solidFill>
              <a:schemeClr val="accent6"/>
            </a:solidFill>
          </a:ln>
        </p:spPr>
        <p:txBody>
          <a:bodyPr wrap="square" rtlCol="0" anchor="ctr">
            <a:noAutofit/>
          </a:bodyPr>
          <a:lstStyle/>
          <a:p>
            <a:r>
              <a:rPr lang="en-US" sz="1000" b="1" dirty="0" smtClean="0">
                <a:latin typeface="Source Sans Pro"/>
                <a:cs typeface="Source Sans Pro"/>
              </a:rPr>
              <a:t>% Complete:</a:t>
            </a:r>
            <a:endParaRPr lang="en-US" sz="1000" dirty="0" smtClean="0">
              <a:latin typeface="Source Sans Pro"/>
              <a:cs typeface="Source Sans Pro"/>
            </a:endParaRPr>
          </a:p>
        </p:txBody>
      </p:sp>
      <p:sp>
        <p:nvSpPr>
          <p:cNvPr id="119" name="Rectangle 118"/>
          <p:cNvSpPr/>
          <p:nvPr/>
        </p:nvSpPr>
        <p:spPr>
          <a:xfrm>
            <a:off x="6808858" y="123934"/>
            <a:ext cx="461612" cy="190294"/>
          </a:xfrm>
          <a:prstGeom prst="rect">
            <a:avLst/>
          </a:prstGeom>
          <a:noFill/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TextBox 125"/>
          <p:cNvSpPr txBox="1"/>
          <p:nvPr/>
        </p:nvSpPr>
        <p:spPr>
          <a:xfrm>
            <a:off x="7183669" y="99256"/>
            <a:ext cx="473206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rgbClr val="002060"/>
                </a:solidFill>
              </a:rPr>
              <a:t>100%</a:t>
            </a:r>
            <a:endParaRPr lang="en-US" sz="1000" dirty="0">
              <a:solidFill>
                <a:srgbClr val="002060"/>
              </a:solidFill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6415950" y="6434940"/>
            <a:ext cx="21523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bg1"/>
                </a:solidFill>
                <a:latin typeface="Source Sans Pro"/>
                <a:cs typeface="Source Sans Pro"/>
              </a:rPr>
              <a:t>* </a:t>
            </a:r>
            <a:r>
              <a:rPr lang="en-US" sz="1200" b="1" dirty="0">
                <a:solidFill>
                  <a:schemeClr val="bg1"/>
                </a:solidFill>
                <a:latin typeface="Source Sans Pro"/>
                <a:cs typeface="Source Sans Pro"/>
              </a:rPr>
              <a:t>Timeframes </a:t>
            </a:r>
            <a:r>
              <a:rPr lang="en-US" sz="1200" b="1" dirty="0" smtClean="0">
                <a:solidFill>
                  <a:schemeClr val="bg1"/>
                </a:solidFill>
                <a:latin typeface="Source Sans Pro"/>
                <a:cs typeface="Source Sans Pro"/>
              </a:rPr>
              <a:t>are estimates</a:t>
            </a:r>
          </a:p>
        </p:txBody>
      </p:sp>
      <p:sp>
        <p:nvSpPr>
          <p:cNvPr id="125" name="Rectangle 124"/>
          <p:cNvSpPr/>
          <p:nvPr/>
        </p:nvSpPr>
        <p:spPr>
          <a:xfrm>
            <a:off x="2629657" y="6332980"/>
            <a:ext cx="3729004" cy="5203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TextBox 155"/>
          <p:cNvSpPr txBox="1"/>
          <p:nvPr/>
        </p:nvSpPr>
        <p:spPr>
          <a:xfrm>
            <a:off x="4257147" y="6391046"/>
            <a:ext cx="9060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latin typeface="Source Sans Pro"/>
                <a:cs typeface="Source Sans Pro"/>
              </a:rPr>
              <a:t>Bylaws activity</a:t>
            </a:r>
          </a:p>
          <a:p>
            <a:r>
              <a:rPr lang="en-US" sz="900" dirty="0" smtClean="0">
                <a:latin typeface="Source Sans Pro"/>
                <a:cs typeface="Source Sans Pro"/>
              </a:rPr>
              <a:t>USG activity</a:t>
            </a:r>
          </a:p>
        </p:txBody>
      </p:sp>
      <p:sp>
        <p:nvSpPr>
          <p:cNvPr id="157" name="Rectangle 156"/>
          <p:cNvSpPr/>
          <p:nvPr/>
        </p:nvSpPr>
        <p:spPr>
          <a:xfrm>
            <a:off x="4096924" y="6494085"/>
            <a:ext cx="203200" cy="45719"/>
          </a:xfrm>
          <a:prstGeom prst="rect">
            <a:avLst/>
          </a:prstGeom>
          <a:solidFill>
            <a:srgbClr val="66006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Rectangle 157"/>
          <p:cNvSpPr/>
          <p:nvPr/>
        </p:nvSpPr>
        <p:spPr>
          <a:xfrm>
            <a:off x="4096924" y="6638017"/>
            <a:ext cx="203200" cy="4571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9" name="Straight Connector 158"/>
          <p:cNvCxnSpPr/>
          <p:nvPr/>
        </p:nvCxnSpPr>
        <p:spPr>
          <a:xfrm>
            <a:off x="2724026" y="6529530"/>
            <a:ext cx="342900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3" name="TextBox 162"/>
          <p:cNvSpPr txBox="1"/>
          <p:nvPr/>
        </p:nvSpPr>
        <p:spPr>
          <a:xfrm>
            <a:off x="3033217" y="6416728"/>
            <a:ext cx="792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latin typeface="Source Sans Pro"/>
                <a:cs typeface="Source Sans Pro"/>
              </a:rPr>
              <a:t>Baseline</a:t>
            </a:r>
          </a:p>
          <a:p>
            <a:r>
              <a:rPr lang="en-US" sz="900" dirty="0" smtClean="0">
                <a:latin typeface="Source Sans Pro"/>
                <a:cs typeface="Source Sans Pro"/>
              </a:rPr>
              <a:t>Current Plan</a:t>
            </a:r>
          </a:p>
        </p:txBody>
      </p:sp>
      <p:cxnSp>
        <p:nvCxnSpPr>
          <p:cNvPr id="164" name="Straight Connector 163"/>
          <p:cNvCxnSpPr/>
          <p:nvPr/>
        </p:nvCxnSpPr>
        <p:spPr>
          <a:xfrm>
            <a:off x="2719630" y="6682999"/>
            <a:ext cx="309191" cy="0"/>
          </a:xfrm>
          <a:prstGeom prst="line">
            <a:avLst/>
          </a:prstGeom>
          <a:ln>
            <a:solidFill>
              <a:schemeClr val="tx1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" name="Group 1"/>
          <p:cNvGrpSpPr/>
          <p:nvPr/>
        </p:nvGrpSpPr>
        <p:grpSpPr>
          <a:xfrm>
            <a:off x="36987" y="1282303"/>
            <a:ext cx="4907078" cy="428750"/>
            <a:chOff x="36987" y="1670750"/>
            <a:chExt cx="4907078" cy="428750"/>
          </a:xfrm>
        </p:grpSpPr>
        <p:sp>
          <p:nvSpPr>
            <p:cNvPr id="91" name="TextBox 90"/>
            <p:cNvSpPr txBox="1"/>
            <p:nvPr/>
          </p:nvSpPr>
          <p:spPr>
            <a:xfrm>
              <a:off x="36987" y="1670750"/>
              <a:ext cx="2237866" cy="42875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>
                <a:lnSpc>
                  <a:spcPts val="1300"/>
                </a:lnSpc>
              </a:pPr>
              <a:r>
                <a:rPr lang="en-US" sz="1200" dirty="0" smtClean="0">
                  <a:solidFill>
                    <a:srgbClr val="660066"/>
                  </a:solidFill>
                  <a:latin typeface="Source Sans Pro"/>
                  <a:cs typeface="Source Sans Pro"/>
                </a:rPr>
                <a:t>Prep proposed amendments to ICANN’s Bylaws</a:t>
              </a:r>
              <a:endParaRPr lang="en-US" sz="1200" dirty="0">
                <a:solidFill>
                  <a:srgbClr val="660066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165" name="Rounded Rectangle 164"/>
            <p:cNvSpPr/>
            <p:nvPr/>
          </p:nvSpPr>
          <p:spPr>
            <a:xfrm>
              <a:off x="2264387" y="1810233"/>
              <a:ext cx="2679678" cy="153585"/>
            </a:xfrm>
            <a:prstGeom prst="roundRect">
              <a:avLst>
                <a:gd name="adj" fmla="val 50000"/>
              </a:avLst>
            </a:prstGeom>
            <a:solidFill>
              <a:srgbClr val="660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prstClr val="white"/>
                </a:solidFill>
              </a:endParaRPr>
            </a:p>
          </p:txBody>
        </p:sp>
        <p:cxnSp>
          <p:nvCxnSpPr>
            <p:cNvPr id="12" name="Straight Connector 11"/>
            <p:cNvCxnSpPr>
              <a:stCxn id="76" idx="1"/>
            </p:cNvCxnSpPr>
            <p:nvPr/>
          </p:nvCxnSpPr>
          <p:spPr>
            <a:xfrm>
              <a:off x="2280633" y="1885720"/>
              <a:ext cx="2635439" cy="10117"/>
            </a:xfrm>
            <a:prstGeom prst="line">
              <a:avLst/>
            </a:prstGeom>
            <a:ln w="57150">
              <a:solidFill>
                <a:srgbClr val="FFFFFF">
                  <a:alpha val="69804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6" name="7-Point Star 165"/>
          <p:cNvSpPr/>
          <p:nvPr/>
        </p:nvSpPr>
        <p:spPr>
          <a:xfrm>
            <a:off x="5627076" y="2573524"/>
            <a:ext cx="182880" cy="182880"/>
          </a:xfrm>
          <a:prstGeom prst="star7">
            <a:avLst/>
          </a:prstGeom>
          <a:solidFill>
            <a:srgbClr val="66006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Rounded Rectangle 169"/>
          <p:cNvSpPr/>
          <p:nvPr/>
        </p:nvSpPr>
        <p:spPr>
          <a:xfrm>
            <a:off x="5717001" y="3005980"/>
            <a:ext cx="652260" cy="140758"/>
          </a:xfrm>
          <a:prstGeom prst="roundRect">
            <a:avLst>
              <a:gd name="adj" fmla="val 50000"/>
            </a:avLst>
          </a:prstGeom>
          <a:solidFill>
            <a:srgbClr val="66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72" name="Rounded Rectangle 171"/>
          <p:cNvSpPr/>
          <p:nvPr/>
        </p:nvSpPr>
        <p:spPr>
          <a:xfrm>
            <a:off x="6266675" y="3420804"/>
            <a:ext cx="166791" cy="146304"/>
          </a:xfrm>
          <a:prstGeom prst="roundRect">
            <a:avLst>
              <a:gd name="adj" fmla="val 50000"/>
            </a:avLst>
          </a:prstGeom>
          <a:solidFill>
            <a:srgbClr val="66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18" name="Rectangle 117"/>
          <p:cNvSpPr/>
          <p:nvPr/>
        </p:nvSpPr>
        <p:spPr>
          <a:xfrm>
            <a:off x="6808861" y="123934"/>
            <a:ext cx="461609" cy="182805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4" name="Straight Connector 123"/>
          <p:cNvCxnSpPr/>
          <p:nvPr/>
        </p:nvCxnSpPr>
        <p:spPr>
          <a:xfrm>
            <a:off x="6413100" y="1084984"/>
            <a:ext cx="41571" cy="3634434"/>
          </a:xfrm>
          <a:prstGeom prst="line">
            <a:avLst/>
          </a:prstGeom>
          <a:ln w="25400">
            <a:solidFill>
              <a:schemeClr val="accent5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22" name="Group 121"/>
          <p:cNvGrpSpPr/>
          <p:nvPr/>
        </p:nvGrpSpPr>
        <p:grpSpPr>
          <a:xfrm>
            <a:off x="2274853" y="428089"/>
            <a:ext cx="6907216" cy="735910"/>
            <a:chOff x="2274853" y="428089"/>
            <a:chExt cx="6907216" cy="735910"/>
          </a:xfrm>
        </p:grpSpPr>
        <p:sp>
          <p:nvSpPr>
            <p:cNvPr id="127" name="TextBox 126"/>
            <p:cNvSpPr txBox="1"/>
            <p:nvPr/>
          </p:nvSpPr>
          <p:spPr>
            <a:xfrm>
              <a:off x="2656662" y="687937"/>
              <a:ext cx="45397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Source Sans Pro"/>
                  <a:cs typeface="Source Sans Pro"/>
                </a:rPr>
                <a:t>2015</a:t>
              </a:r>
            </a:p>
          </p:txBody>
        </p:sp>
        <p:grpSp>
          <p:nvGrpSpPr>
            <p:cNvPr id="129" name="Group 128"/>
            <p:cNvGrpSpPr/>
            <p:nvPr/>
          </p:nvGrpSpPr>
          <p:grpSpPr>
            <a:xfrm>
              <a:off x="2345009" y="887000"/>
              <a:ext cx="6511507" cy="276999"/>
              <a:chOff x="2345009" y="902240"/>
              <a:chExt cx="6511507" cy="276999"/>
            </a:xfrm>
          </p:grpSpPr>
          <p:sp>
            <p:nvSpPr>
              <p:cNvPr id="154" name="Rectangle 20"/>
              <p:cNvSpPr>
                <a:spLocks noChangeArrowheads="1"/>
              </p:cNvSpPr>
              <p:nvPr/>
            </p:nvSpPr>
            <p:spPr bwMode="auto">
              <a:xfrm>
                <a:off x="2962094" y="902240"/>
                <a:ext cx="441146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1" dirty="0" smtClean="0">
                    <a:solidFill>
                      <a:schemeClr val="accent1">
                        <a:lumMod val="75000"/>
                      </a:schemeClr>
                    </a:solidFill>
                    <a:latin typeface="Source Sans Pro"/>
                    <a:cs typeface="Source Sans Pro"/>
                  </a:rPr>
                  <a:t>Dec</a:t>
                </a:r>
                <a:endParaRPr lang="en-US" sz="1200" b="1" dirty="0">
                  <a:solidFill>
                    <a:schemeClr val="accent1">
                      <a:lumMod val="75000"/>
                    </a:schemeClr>
                  </a:solidFill>
                  <a:latin typeface="Source Sans Pro"/>
                  <a:cs typeface="Source Sans Pro"/>
                </a:endParaRPr>
              </a:p>
            </p:txBody>
          </p:sp>
          <p:sp>
            <p:nvSpPr>
              <p:cNvPr id="155" name="Rectangle 102"/>
              <p:cNvSpPr>
                <a:spLocks noChangeArrowheads="1"/>
              </p:cNvSpPr>
              <p:nvPr/>
            </p:nvSpPr>
            <p:spPr bwMode="auto">
              <a:xfrm>
                <a:off x="3566355" y="902240"/>
                <a:ext cx="441146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1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Jan</a:t>
                </a:r>
                <a:endParaRPr lang="en-US" sz="1200" b="1" dirty="0">
                  <a:solidFill>
                    <a:srgbClr val="0A304B"/>
                  </a:solidFill>
                  <a:latin typeface="Source Sans Pro"/>
                  <a:cs typeface="Source Sans Pro"/>
                </a:endParaRPr>
              </a:p>
            </p:txBody>
          </p:sp>
          <p:sp>
            <p:nvSpPr>
              <p:cNvPr id="174" name="Rectangle 104"/>
              <p:cNvSpPr>
                <a:spLocks noChangeArrowheads="1"/>
              </p:cNvSpPr>
              <p:nvPr/>
            </p:nvSpPr>
            <p:spPr bwMode="auto">
              <a:xfrm>
                <a:off x="4170616" y="902240"/>
                <a:ext cx="430425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1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Feb</a:t>
                </a:r>
                <a:endParaRPr lang="en-US" sz="1200" b="1" dirty="0">
                  <a:solidFill>
                    <a:srgbClr val="0A304B"/>
                  </a:solidFill>
                  <a:latin typeface="Source Sans Pro"/>
                  <a:cs typeface="Source Sans Pro"/>
                </a:endParaRPr>
              </a:p>
            </p:txBody>
          </p:sp>
          <p:sp>
            <p:nvSpPr>
              <p:cNvPr id="175" name="Rectangle 105"/>
              <p:cNvSpPr>
                <a:spLocks noChangeArrowheads="1"/>
              </p:cNvSpPr>
              <p:nvPr/>
            </p:nvSpPr>
            <p:spPr bwMode="auto">
              <a:xfrm>
                <a:off x="4764156" y="902240"/>
                <a:ext cx="466794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1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Mar</a:t>
                </a:r>
                <a:endParaRPr lang="en-US" sz="1200" b="1" dirty="0">
                  <a:solidFill>
                    <a:srgbClr val="0A304B"/>
                  </a:solidFill>
                  <a:latin typeface="Source Sans Pro"/>
                  <a:cs typeface="Source Sans Pro"/>
                </a:endParaRPr>
              </a:p>
            </p:txBody>
          </p:sp>
          <p:sp>
            <p:nvSpPr>
              <p:cNvPr id="177" name="Rectangle 106"/>
              <p:cNvSpPr>
                <a:spLocks noChangeArrowheads="1"/>
              </p:cNvSpPr>
              <p:nvPr/>
            </p:nvSpPr>
            <p:spPr bwMode="auto">
              <a:xfrm>
                <a:off x="7798285" y="902240"/>
                <a:ext cx="453970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1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Aug</a:t>
                </a:r>
                <a:endParaRPr lang="en-US" sz="1200" b="1" dirty="0">
                  <a:solidFill>
                    <a:srgbClr val="0A304B"/>
                  </a:solidFill>
                  <a:latin typeface="Source Sans Pro"/>
                  <a:cs typeface="Source Sans Pro"/>
                </a:endParaRPr>
              </a:p>
            </p:txBody>
          </p:sp>
          <p:sp>
            <p:nvSpPr>
              <p:cNvPr id="178" name="Rectangle 107"/>
              <p:cNvSpPr>
                <a:spLocks noChangeArrowheads="1"/>
              </p:cNvSpPr>
              <p:nvPr/>
            </p:nvSpPr>
            <p:spPr bwMode="auto">
              <a:xfrm>
                <a:off x="7232496" y="902240"/>
                <a:ext cx="402674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1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Jul</a:t>
                </a:r>
                <a:endParaRPr lang="en-US" sz="1200" b="1" dirty="0">
                  <a:solidFill>
                    <a:srgbClr val="0A304B"/>
                  </a:solidFill>
                  <a:latin typeface="Source Sans Pro"/>
                  <a:cs typeface="Source Sans Pro"/>
                </a:endParaRPr>
              </a:p>
            </p:txBody>
          </p:sp>
          <p:sp>
            <p:nvSpPr>
              <p:cNvPr id="179" name="Rectangle 108"/>
              <p:cNvSpPr>
                <a:spLocks noChangeArrowheads="1"/>
              </p:cNvSpPr>
              <p:nvPr/>
            </p:nvSpPr>
            <p:spPr bwMode="auto">
              <a:xfrm>
                <a:off x="6628235" y="902240"/>
                <a:ext cx="441146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1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Jun</a:t>
                </a:r>
                <a:endParaRPr lang="en-US" sz="1200" b="1" dirty="0">
                  <a:solidFill>
                    <a:srgbClr val="0A304B"/>
                  </a:solidFill>
                  <a:latin typeface="Source Sans Pro"/>
                  <a:cs typeface="Source Sans Pro"/>
                </a:endParaRPr>
              </a:p>
            </p:txBody>
          </p:sp>
          <p:sp>
            <p:nvSpPr>
              <p:cNvPr id="180" name="Rectangle 109"/>
              <p:cNvSpPr>
                <a:spLocks noChangeArrowheads="1"/>
              </p:cNvSpPr>
              <p:nvPr/>
            </p:nvSpPr>
            <p:spPr bwMode="auto">
              <a:xfrm>
                <a:off x="5998326" y="902240"/>
                <a:ext cx="466794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1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May</a:t>
                </a:r>
                <a:endParaRPr lang="en-US" sz="1200" b="1" dirty="0">
                  <a:solidFill>
                    <a:srgbClr val="0A304B"/>
                  </a:solidFill>
                  <a:latin typeface="Source Sans Pro"/>
                  <a:cs typeface="Source Sans Pro"/>
                </a:endParaRPr>
              </a:p>
            </p:txBody>
          </p:sp>
          <p:sp>
            <p:nvSpPr>
              <p:cNvPr id="181" name="Rectangle 110"/>
              <p:cNvSpPr>
                <a:spLocks noChangeArrowheads="1"/>
              </p:cNvSpPr>
              <p:nvPr/>
            </p:nvSpPr>
            <p:spPr bwMode="auto">
              <a:xfrm>
                <a:off x="5394065" y="902240"/>
                <a:ext cx="441146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1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Apr</a:t>
                </a:r>
                <a:endParaRPr lang="en-US" sz="1200" b="1" dirty="0">
                  <a:solidFill>
                    <a:srgbClr val="0A304B"/>
                  </a:solidFill>
                  <a:latin typeface="Source Sans Pro"/>
                  <a:cs typeface="Source Sans Pro"/>
                </a:endParaRPr>
              </a:p>
            </p:txBody>
          </p:sp>
          <p:sp>
            <p:nvSpPr>
              <p:cNvPr id="182" name="Rectangle 20"/>
              <p:cNvSpPr>
                <a:spLocks noChangeArrowheads="1"/>
              </p:cNvSpPr>
              <p:nvPr/>
            </p:nvSpPr>
            <p:spPr bwMode="auto">
              <a:xfrm>
                <a:off x="2345009" y="902240"/>
                <a:ext cx="453970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1" dirty="0" smtClean="0">
                    <a:solidFill>
                      <a:schemeClr val="accent1">
                        <a:lumMod val="75000"/>
                      </a:schemeClr>
                    </a:solidFill>
                    <a:latin typeface="Source Sans Pro"/>
                    <a:cs typeface="Source Sans Pro"/>
                  </a:rPr>
                  <a:t>Nov</a:t>
                </a:r>
                <a:endParaRPr lang="en-US" sz="1200" b="1" dirty="0">
                  <a:solidFill>
                    <a:schemeClr val="accent1">
                      <a:lumMod val="75000"/>
                    </a:schemeClr>
                  </a:solidFill>
                  <a:latin typeface="Source Sans Pro"/>
                  <a:cs typeface="Source Sans Pro"/>
                </a:endParaRPr>
              </a:p>
            </p:txBody>
          </p:sp>
          <p:sp>
            <p:nvSpPr>
              <p:cNvPr id="183" name="Rectangle 106"/>
              <p:cNvSpPr>
                <a:spLocks noChangeArrowheads="1"/>
              </p:cNvSpPr>
              <p:nvPr/>
            </p:nvSpPr>
            <p:spPr bwMode="auto">
              <a:xfrm>
                <a:off x="8415370" y="902240"/>
                <a:ext cx="441146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1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Sep</a:t>
                </a:r>
                <a:endParaRPr lang="en-US" sz="1200" b="1" dirty="0">
                  <a:solidFill>
                    <a:srgbClr val="0A304B"/>
                  </a:solidFill>
                  <a:latin typeface="Source Sans Pro"/>
                  <a:cs typeface="Source Sans Pro"/>
                </a:endParaRPr>
              </a:p>
            </p:txBody>
          </p:sp>
        </p:grpSp>
        <p:grpSp>
          <p:nvGrpSpPr>
            <p:cNvPr id="131" name="Group 130"/>
            <p:cNvGrpSpPr/>
            <p:nvPr/>
          </p:nvGrpSpPr>
          <p:grpSpPr>
            <a:xfrm>
              <a:off x="2274853" y="880110"/>
              <a:ext cx="6681182" cy="99092"/>
              <a:chOff x="2184106" y="806450"/>
              <a:chExt cx="6681182" cy="99092"/>
            </a:xfrm>
          </p:grpSpPr>
          <p:cxnSp>
            <p:nvCxnSpPr>
              <p:cNvPr id="148" name="Straight Connector 147"/>
              <p:cNvCxnSpPr/>
              <p:nvPr/>
            </p:nvCxnSpPr>
            <p:spPr>
              <a:xfrm>
                <a:off x="2184106" y="812800"/>
                <a:ext cx="1188720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Straight Connector 148"/>
              <p:cNvCxnSpPr/>
              <p:nvPr/>
            </p:nvCxnSpPr>
            <p:spPr>
              <a:xfrm flipH="1">
                <a:off x="3364462" y="806450"/>
                <a:ext cx="1726" cy="99092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Straight Connector 149"/>
              <p:cNvCxnSpPr/>
              <p:nvPr/>
            </p:nvCxnSpPr>
            <p:spPr>
              <a:xfrm flipH="1">
                <a:off x="2189886" y="806450"/>
                <a:ext cx="1726" cy="99092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Straight Connector 150"/>
              <p:cNvCxnSpPr/>
              <p:nvPr/>
            </p:nvCxnSpPr>
            <p:spPr>
              <a:xfrm>
                <a:off x="3390606" y="812800"/>
                <a:ext cx="5468112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Straight Connector 151"/>
              <p:cNvCxnSpPr/>
              <p:nvPr/>
            </p:nvCxnSpPr>
            <p:spPr>
              <a:xfrm flipH="1">
                <a:off x="8863562" y="806450"/>
                <a:ext cx="1726" cy="99092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Straight Connector 152"/>
              <p:cNvCxnSpPr/>
              <p:nvPr/>
            </p:nvCxnSpPr>
            <p:spPr>
              <a:xfrm flipH="1">
                <a:off x="3396386" y="806450"/>
                <a:ext cx="1726" cy="99092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2" name="TextBox 131"/>
            <p:cNvSpPr txBox="1"/>
            <p:nvPr/>
          </p:nvSpPr>
          <p:spPr>
            <a:xfrm>
              <a:off x="5566865" y="687937"/>
              <a:ext cx="45397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Source Sans Pro"/>
                  <a:cs typeface="Source Sans Pro"/>
                </a:rPr>
                <a:t>2016</a:t>
              </a:r>
            </a:p>
          </p:txBody>
        </p:sp>
        <p:sp>
          <p:nvSpPr>
            <p:cNvPr id="133" name="Diamond 132"/>
            <p:cNvSpPr/>
            <p:nvPr/>
          </p:nvSpPr>
          <p:spPr>
            <a:xfrm>
              <a:off x="4880621" y="758720"/>
              <a:ext cx="173736" cy="227151"/>
            </a:xfrm>
            <a:prstGeom prst="diamond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700" dirty="0" smtClean="0"/>
                <a:t>10</a:t>
              </a:r>
              <a:endParaRPr lang="en-US" sz="700" dirty="0"/>
            </a:p>
          </p:txBody>
        </p:sp>
        <p:sp>
          <p:nvSpPr>
            <p:cNvPr id="134" name="TextBox 133"/>
            <p:cNvSpPr txBox="1"/>
            <p:nvPr/>
          </p:nvSpPr>
          <p:spPr>
            <a:xfrm>
              <a:off x="4877220" y="520422"/>
              <a:ext cx="71262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>
                  <a:latin typeface="Source Sans Pro"/>
                  <a:cs typeface="Source Sans Pro"/>
                </a:rPr>
                <a:t>NTIA receives proposals</a:t>
              </a:r>
            </a:p>
          </p:txBody>
        </p:sp>
        <p:sp>
          <p:nvSpPr>
            <p:cNvPr id="135" name="Diamond 134"/>
            <p:cNvSpPr/>
            <p:nvPr/>
          </p:nvSpPr>
          <p:spPr>
            <a:xfrm>
              <a:off x="4750394" y="758720"/>
              <a:ext cx="173736" cy="227151"/>
            </a:xfrm>
            <a:prstGeom prst="diamond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700" dirty="0" smtClean="0"/>
                <a:t>5</a:t>
              </a:r>
              <a:endParaRPr lang="en-US" sz="700" dirty="0"/>
            </a:p>
          </p:txBody>
        </p:sp>
        <p:sp>
          <p:nvSpPr>
            <p:cNvPr id="136" name="TextBox 135"/>
            <p:cNvSpPr txBox="1"/>
            <p:nvPr/>
          </p:nvSpPr>
          <p:spPr>
            <a:xfrm>
              <a:off x="4494921" y="520422"/>
              <a:ext cx="4346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600" dirty="0" smtClean="0"/>
                <a:t>ICANN 55</a:t>
              </a:r>
              <a:endParaRPr lang="en-US" sz="600" dirty="0" smtClean="0">
                <a:latin typeface="Source Sans Pro"/>
                <a:cs typeface="Source Sans Pro"/>
              </a:endParaRPr>
            </a:p>
          </p:txBody>
        </p:sp>
        <p:sp>
          <p:nvSpPr>
            <p:cNvPr id="137" name="Diamond 136"/>
            <p:cNvSpPr/>
            <p:nvPr/>
          </p:nvSpPr>
          <p:spPr>
            <a:xfrm>
              <a:off x="7375857" y="763221"/>
              <a:ext cx="173736" cy="227151"/>
            </a:xfrm>
            <a:prstGeom prst="diamond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700" dirty="0" smtClean="0"/>
                <a:t>15</a:t>
              </a:r>
              <a:endParaRPr lang="en-US" sz="700" dirty="0"/>
            </a:p>
          </p:txBody>
        </p:sp>
        <p:sp>
          <p:nvSpPr>
            <p:cNvPr id="138" name="TextBox 137"/>
            <p:cNvSpPr txBox="1"/>
            <p:nvPr/>
          </p:nvSpPr>
          <p:spPr>
            <a:xfrm>
              <a:off x="7210262" y="520422"/>
              <a:ext cx="7761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/>
                <a:t>Congressional recess starts</a:t>
              </a:r>
              <a:endParaRPr lang="en-US" sz="600" dirty="0" smtClean="0">
                <a:latin typeface="Source Sans Pro"/>
                <a:cs typeface="Source Sans Pro"/>
              </a:endParaRPr>
            </a:p>
          </p:txBody>
        </p:sp>
        <p:sp>
          <p:nvSpPr>
            <p:cNvPr id="139" name="Diamond 138"/>
            <p:cNvSpPr/>
            <p:nvPr/>
          </p:nvSpPr>
          <p:spPr>
            <a:xfrm>
              <a:off x="6923618" y="758720"/>
              <a:ext cx="173736" cy="227151"/>
            </a:xfrm>
            <a:prstGeom prst="diamond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700" dirty="0" smtClean="0"/>
                <a:t>27</a:t>
              </a:r>
              <a:endParaRPr lang="en-US" sz="700" dirty="0"/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6801629" y="520422"/>
              <a:ext cx="3969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" dirty="0" smtClean="0"/>
                <a:t>ICANN 56</a:t>
              </a:r>
              <a:endParaRPr lang="en-US" sz="600" dirty="0" smtClean="0">
                <a:latin typeface="Source Sans Pro"/>
                <a:cs typeface="Source Sans Pro"/>
              </a:endParaRPr>
            </a:p>
          </p:txBody>
        </p:sp>
        <p:sp>
          <p:nvSpPr>
            <p:cNvPr id="141" name="Diamond 140"/>
            <p:cNvSpPr/>
            <p:nvPr/>
          </p:nvSpPr>
          <p:spPr>
            <a:xfrm>
              <a:off x="8859098" y="758720"/>
              <a:ext cx="173736" cy="227151"/>
            </a:xfrm>
            <a:prstGeom prst="diamond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700" dirty="0" smtClean="0"/>
                <a:t>30</a:t>
              </a:r>
              <a:endParaRPr lang="en-US" sz="700" dirty="0"/>
            </a:p>
          </p:txBody>
        </p:sp>
        <p:sp>
          <p:nvSpPr>
            <p:cNvPr id="142" name="TextBox 141"/>
            <p:cNvSpPr txBox="1"/>
            <p:nvPr/>
          </p:nvSpPr>
          <p:spPr>
            <a:xfrm>
              <a:off x="8391486" y="520422"/>
              <a:ext cx="79058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600" dirty="0" smtClean="0"/>
                <a:t>IANA Contract expires</a:t>
              </a:r>
              <a:endParaRPr lang="en-US" sz="600" dirty="0" smtClean="0">
                <a:latin typeface="Source Sans Pro"/>
                <a:cs typeface="Source Sans Pro"/>
              </a:endParaRPr>
            </a:p>
          </p:txBody>
        </p:sp>
        <p:sp>
          <p:nvSpPr>
            <p:cNvPr id="143" name="Diamond 142"/>
            <p:cNvSpPr/>
            <p:nvPr/>
          </p:nvSpPr>
          <p:spPr>
            <a:xfrm>
              <a:off x="7957239" y="765101"/>
              <a:ext cx="173736" cy="227151"/>
            </a:xfrm>
            <a:prstGeom prst="diamond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700" dirty="0" smtClean="0"/>
                <a:t>15</a:t>
              </a:r>
              <a:endParaRPr lang="en-US" sz="700" dirty="0"/>
            </a:p>
          </p:txBody>
        </p:sp>
        <p:sp>
          <p:nvSpPr>
            <p:cNvPr id="144" name="TextBox 143"/>
            <p:cNvSpPr txBox="1"/>
            <p:nvPr/>
          </p:nvSpPr>
          <p:spPr>
            <a:xfrm>
              <a:off x="7838470" y="428089"/>
              <a:ext cx="7096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/>
                <a:t>NTIA receives Implementation report</a:t>
              </a:r>
              <a:endParaRPr lang="en-US" sz="600" dirty="0" smtClean="0">
                <a:latin typeface="Source Sans Pro"/>
                <a:cs typeface="Source Sans Pro"/>
              </a:endParaRPr>
            </a:p>
          </p:txBody>
        </p:sp>
        <p:sp>
          <p:nvSpPr>
            <p:cNvPr id="145" name="Diamond 144"/>
            <p:cNvSpPr/>
            <p:nvPr/>
          </p:nvSpPr>
          <p:spPr>
            <a:xfrm>
              <a:off x="6655027" y="757427"/>
              <a:ext cx="173736" cy="227151"/>
            </a:xfrm>
            <a:prstGeom prst="diamond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700" dirty="0" smtClean="0"/>
                <a:t>10</a:t>
              </a:r>
              <a:endParaRPr lang="en-US" sz="700" dirty="0"/>
            </a:p>
          </p:txBody>
        </p:sp>
        <p:sp>
          <p:nvSpPr>
            <p:cNvPr id="147" name="TextBox 146"/>
            <p:cNvSpPr txBox="1"/>
            <p:nvPr/>
          </p:nvSpPr>
          <p:spPr>
            <a:xfrm>
              <a:off x="5936411" y="428089"/>
              <a:ext cx="8951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600" dirty="0"/>
                <a:t>NTIA issues report evaluating if conditions are met</a:t>
              </a:r>
              <a:endParaRPr lang="en-US" sz="600" dirty="0">
                <a:latin typeface="Source Sans Pro"/>
                <a:cs typeface="Source Sans Pro"/>
              </a:endParaRPr>
            </a:p>
          </p:txBody>
        </p:sp>
      </p:grpSp>
      <p:sp>
        <p:nvSpPr>
          <p:cNvPr id="184" name="Rounded Rectangle 183"/>
          <p:cNvSpPr/>
          <p:nvPr/>
        </p:nvSpPr>
        <p:spPr>
          <a:xfrm>
            <a:off x="4991809" y="2197283"/>
            <a:ext cx="725191" cy="140758"/>
          </a:xfrm>
          <a:prstGeom prst="roundRect">
            <a:avLst>
              <a:gd name="adj" fmla="val 50000"/>
            </a:avLst>
          </a:prstGeom>
          <a:solidFill>
            <a:srgbClr val="66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85" name="TextBox 184"/>
          <p:cNvSpPr txBox="1"/>
          <p:nvPr/>
        </p:nvSpPr>
        <p:spPr>
          <a:xfrm>
            <a:off x="37448" y="2132759"/>
            <a:ext cx="2237866" cy="25904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ts val="1300"/>
              </a:lnSpc>
            </a:pPr>
            <a:r>
              <a:rPr lang="en-US" sz="1200" dirty="0" smtClean="0">
                <a:solidFill>
                  <a:srgbClr val="660066"/>
                </a:solidFill>
                <a:latin typeface="Source Sans Pro"/>
                <a:cs typeface="Source Sans Pro"/>
              </a:rPr>
              <a:t>ICANN Bylaws drafting</a:t>
            </a:r>
            <a:endParaRPr lang="en-US" sz="1200" dirty="0">
              <a:solidFill>
                <a:srgbClr val="660066"/>
              </a:solidFill>
              <a:latin typeface="Source Sans Pro"/>
              <a:cs typeface="Source Sans Pro"/>
            </a:endParaRPr>
          </a:p>
        </p:txBody>
      </p:sp>
      <p:cxnSp>
        <p:nvCxnSpPr>
          <p:cNvPr id="186" name="Straight Arrow Connector 185"/>
          <p:cNvCxnSpPr/>
          <p:nvPr/>
        </p:nvCxnSpPr>
        <p:spPr>
          <a:xfrm>
            <a:off x="5713149" y="2276424"/>
            <a:ext cx="0" cy="253242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88" name="Group 187"/>
          <p:cNvGrpSpPr/>
          <p:nvPr/>
        </p:nvGrpSpPr>
        <p:grpSpPr>
          <a:xfrm>
            <a:off x="4832391" y="1283502"/>
            <a:ext cx="389850" cy="369332"/>
            <a:chOff x="3480392" y="1218187"/>
            <a:chExt cx="389850" cy="369332"/>
          </a:xfrm>
        </p:grpSpPr>
        <p:sp>
          <p:nvSpPr>
            <p:cNvPr id="189" name="Rectangle 188"/>
            <p:cNvSpPr/>
            <p:nvPr/>
          </p:nvSpPr>
          <p:spPr>
            <a:xfrm>
              <a:off x="3544318" y="1303772"/>
              <a:ext cx="228600" cy="228600"/>
            </a:xfrm>
            <a:prstGeom prst="rect">
              <a:avLst/>
            </a:prstGeom>
            <a:solidFill>
              <a:srgbClr val="FFFF00"/>
            </a:solidFill>
            <a:ln w="254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190" name="Rectangle 189"/>
            <p:cNvSpPr/>
            <p:nvPr/>
          </p:nvSpPr>
          <p:spPr>
            <a:xfrm>
              <a:off x="3480392" y="1218187"/>
              <a:ext cx="38985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008000"/>
                  </a:solidFill>
                  <a:latin typeface="Zapf Dingbats"/>
                  <a:ea typeface="Zapf Dingbats"/>
                  <a:cs typeface="Zapf Dingbats"/>
                </a:rPr>
                <a:t>✔</a:t>
              </a:r>
              <a:endParaRPr lang="en-US" dirty="0">
                <a:solidFill>
                  <a:srgbClr val="008000"/>
                </a:solidFill>
              </a:endParaRPr>
            </a:p>
          </p:txBody>
        </p:sp>
      </p:grpSp>
      <p:cxnSp>
        <p:nvCxnSpPr>
          <p:cNvPr id="191" name="Straight Connector 190"/>
          <p:cNvCxnSpPr>
            <a:stCxn id="184" idx="1"/>
            <a:endCxn id="184" idx="3"/>
          </p:cNvCxnSpPr>
          <p:nvPr/>
        </p:nvCxnSpPr>
        <p:spPr>
          <a:xfrm>
            <a:off x="4991809" y="2267662"/>
            <a:ext cx="725191" cy="0"/>
          </a:xfrm>
          <a:prstGeom prst="line">
            <a:avLst/>
          </a:prstGeom>
          <a:ln w="57150">
            <a:solidFill>
              <a:srgbClr val="FFFFFF">
                <a:alpha val="69804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0" name="7-Point Star 129"/>
          <p:cNvSpPr/>
          <p:nvPr/>
        </p:nvSpPr>
        <p:spPr>
          <a:xfrm>
            <a:off x="4893128" y="1783462"/>
            <a:ext cx="182880" cy="182880"/>
          </a:xfrm>
          <a:prstGeom prst="star7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Rounded Rectangle 159"/>
          <p:cNvSpPr/>
          <p:nvPr/>
        </p:nvSpPr>
        <p:spPr>
          <a:xfrm>
            <a:off x="4568894" y="3021324"/>
            <a:ext cx="569262" cy="140758"/>
          </a:xfrm>
          <a:prstGeom prst="roundRect">
            <a:avLst>
              <a:gd name="adj" fmla="val 50000"/>
            </a:avLst>
          </a:prstGeom>
          <a:solidFill>
            <a:srgbClr val="660066">
              <a:alpha val="30196"/>
            </a:srgbClr>
          </a:solidFill>
          <a:ln>
            <a:solidFill>
              <a:srgbClr val="7030A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23" name="Rounded Rectangle 122"/>
          <p:cNvSpPr/>
          <p:nvPr/>
        </p:nvSpPr>
        <p:spPr>
          <a:xfrm>
            <a:off x="4568894" y="3422834"/>
            <a:ext cx="1095305" cy="146304"/>
          </a:xfrm>
          <a:prstGeom prst="roundRect">
            <a:avLst>
              <a:gd name="adj" fmla="val 50000"/>
            </a:avLst>
          </a:prstGeom>
          <a:solidFill>
            <a:srgbClr val="660066">
              <a:alpha val="30196"/>
            </a:srgbClr>
          </a:solidFill>
          <a:ln>
            <a:solidFill>
              <a:srgbClr val="7030A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173" name="Straight Arrow Connector 172"/>
          <p:cNvCxnSpPr/>
          <p:nvPr/>
        </p:nvCxnSpPr>
        <p:spPr>
          <a:xfrm>
            <a:off x="5730127" y="2769732"/>
            <a:ext cx="0" cy="253242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92" name="Group 191"/>
          <p:cNvGrpSpPr/>
          <p:nvPr/>
        </p:nvGrpSpPr>
        <p:grpSpPr>
          <a:xfrm>
            <a:off x="5507895" y="2048734"/>
            <a:ext cx="389850" cy="369332"/>
            <a:chOff x="3480392" y="1218187"/>
            <a:chExt cx="389850" cy="369332"/>
          </a:xfrm>
        </p:grpSpPr>
        <p:sp>
          <p:nvSpPr>
            <p:cNvPr id="193" name="Rectangle 192"/>
            <p:cNvSpPr/>
            <p:nvPr/>
          </p:nvSpPr>
          <p:spPr>
            <a:xfrm>
              <a:off x="3544318" y="1303772"/>
              <a:ext cx="228600" cy="228600"/>
            </a:xfrm>
            <a:prstGeom prst="rect">
              <a:avLst/>
            </a:prstGeom>
            <a:solidFill>
              <a:srgbClr val="FFFF00"/>
            </a:solidFill>
            <a:ln w="254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194" name="Rectangle 193"/>
            <p:cNvSpPr/>
            <p:nvPr/>
          </p:nvSpPr>
          <p:spPr>
            <a:xfrm>
              <a:off x="3480392" y="1218187"/>
              <a:ext cx="38985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008000"/>
                  </a:solidFill>
                  <a:latin typeface="Zapf Dingbats"/>
                  <a:ea typeface="Zapf Dingbats"/>
                  <a:cs typeface="Zapf Dingbats"/>
                </a:rPr>
                <a:t>✔</a:t>
              </a:r>
              <a:endParaRPr lang="en-US" dirty="0">
                <a:solidFill>
                  <a:srgbClr val="008000"/>
                </a:solidFill>
              </a:endParaRPr>
            </a:p>
          </p:txBody>
        </p:sp>
      </p:grpSp>
      <p:cxnSp>
        <p:nvCxnSpPr>
          <p:cNvPr id="171" name="Straight Connector 170"/>
          <p:cNvCxnSpPr>
            <a:stCxn id="170" idx="1"/>
            <a:endCxn id="170" idx="3"/>
          </p:cNvCxnSpPr>
          <p:nvPr/>
        </p:nvCxnSpPr>
        <p:spPr>
          <a:xfrm>
            <a:off x="5717001" y="3076359"/>
            <a:ext cx="652260" cy="0"/>
          </a:xfrm>
          <a:prstGeom prst="line">
            <a:avLst/>
          </a:prstGeom>
          <a:ln w="57150">
            <a:solidFill>
              <a:srgbClr val="FFFFFF">
                <a:alpha val="69804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95" name="Group 194"/>
          <p:cNvGrpSpPr/>
          <p:nvPr/>
        </p:nvGrpSpPr>
        <p:grpSpPr>
          <a:xfrm>
            <a:off x="6066485" y="2891064"/>
            <a:ext cx="389850" cy="369332"/>
            <a:chOff x="3480392" y="1218187"/>
            <a:chExt cx="389850" cy="369332"/>
          </a:xfrm>
        </p:grpSpPr>
        <p:sp>
          <p:nvSpPr>
            <p:cNvPr id="196" name="Rectangle 195"/>
            <p:cNvSpPr/>
            <p:nvPr/>
          </p:nvSpPr>
          <p:spPr>
            <a:xfrm>
              <a:off x="3544318" y="1303772"/>
              <a:ext cx="228600" cy="228600"/>
            </a:xfrm>
            <a:prstGeom prst="rect">
              <a:avLst/>
            </a:prstGeom>
            <a:solidFill>
              <a:srgbClr val="FFFF00"/>
            </a:solidFill>
            <a:ln w="254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197" name="Rectangle 196"/>
            <p:cNvSpPr/>
            <p:nvPr/>
          </p:nvSpPr>
          <p:spPr>
            <a:xfrm>
              <a:off x="3480392" y="1218187"/>
              <a:ext cx="38985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008000"/>
                  </a:solidFill>
                  <a:latin typeface="Zapf Dingbats"/>
                  <a:ea typeface="Zapf Dingbats"/>
                  <a:cs typeface="Zapf Dingbats"/>
                </a:rPr>
                <a:t>✔</a:t>
              </a:r>
              <a:endParaRPr lang="en-US" dirty="0">
                <a:solidFill>
                  <a:srgbClr val="008000"/>
                </a:solidFill>
              </a:endParaRPr>
            </a:p>
          </p:txBody>
        </p:sp>
      </p:grpSp>
      <p:cxnSp>
        <p:nvCxnSpPr>
          <p:cNvPr id="198" name="Straight Connector 197"/>
          <p:cNvCxnSpPr/>
          <p:nvPr/>
        </p:nvCxnSpPr>
        <p:spPr>
          <a:xfrm>
            <a:off x="6293360" y="3484818"/>
            <a:ext cx="103151" cy="0"/>
          </a:xfrm>
          <a:prstGeom prst="line">
            <a:avLst/>
          </a:prstGeom>
          <a:ln w="57150">
            <a:solidFill>
              <a:srgbClr val="FFFFFF">
                <a:alpha val="69804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00" name="Group 199"/>
          <p:cNvGrpSpPr/>
          <p:nvPr/>
        </p:nvGrpSpPr>
        <p:grpSpPr>
          <a:xfrm>
            <a:off x="6144611" y="3299487"/>
            <a:ext cx="389850" cy="369332"/>
            <a:chOff x="3480392" y="1218187"/>
            <a:chExt cx="389850" cy="369332"/>
          </a:xfrm>
        </p:grpSpPr>
        <p:sp>
          <p:nvSpPr>
            <p:cNvPr id="201" name="Rectangle 200"/>
            <p:cNvSpPr/>
            <p:nvPr/>
          </p:nvSpPr>
          <p:spPr>
            <a:xfrm>
              <a:off x="3544318" y="1303772"/>
              <a:ext cx="228600" cy="228600"/>
            </a:xfrm>
            <a:prstGeom prst="rect">
              <a:avLst/>
            </a:prstGeom>
            <a:solidFill>
              <a:srgbClr val="FFFF00"/>
            </a:solidFill>
            <a:ln w="254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202" name="Rectangle 201"/>
            <p:cNvSpPr/>
            <p:nvPr/>
          </p:nvSpPr>
          <p:spPr>
            <a:xfrm>
              <a:off x="3480392" y="1218187"/>
              <a:ext cx="38985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008000"/>
                  </a:solidFill>
                  <a:latin typeface="Zapf Dingbats"/>
                  <a:ea typeface="Zapf Dingbats"/>
                  <a:cs typeface="Zapf Dingbats"/>
                </a:rPr>
                <a:t>✔</a:t>
              </a:r>
              <a:endParaRPr lang="en-US" dirty="0">
                <a:solidFill>
                  <a:srgbClr val="008000"/>
                </a:solidFill>
              </a:endParaRPr>
            </a:p>
          </p:txBody>
        </p:sp>
      </p:grpSp>
      <p:cxnSp>
        <p:nvCxnSpPr>
          <p:cNvPr id="97" name="Straight Arrow Connector 96"/>
          <p:cNvCxnSpPr/>
          <p:nvPr/>
        </p:nvCxnSpPr>
        <p:spPr>
          <a:xfrm>
            <a:off x="6438486" y="3532201"/>
            <a:ext cx="0" cy="253242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1" name="Rounded Rectangle 120"/>
          <p:cNvSpPr/>
          <p:nvPr/>
        </p:nvSpPr>
        <p:spPr>
          <a:xfrm>
            <a:off x="6369261" y="3812922"/>
            <a:ext cx="136837" cy="140758"/>
          </a:xfrm>
          <a:prstGeom prst="roundRect">
            <a:avLst>
              <a:gd name="adj" fmla="val 50000"/>
            </a:avLst>
          </a:prstGeom>
          <a:solidFill>
            <a:srgbClr val="66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grpSp>
        <p:nvGrpSpPr>
          <p:cNvPr id="203" name="Group 202"/>
          <p:cNvGrpSpPr/>
          <p:nvPr/>
        </p:nvGrpSpPr>
        <p:grpSpPr>
          <a:xfrm>
            <a:off x="6269828" y="3689613"/>
            <a:ext cx="389850" cy="369332"/>
            <a:chOff x="3480392" y="1218187"/>
            <a:chExt cx="389850" cy="369332"/>
          </a:xfrm>
        </p:grpSpPr>
        <p:sp>
          <p:nvSpPr>
            <p:cNvPr id="204" name="Rectangle 203"/>
            <p:cNvSpPr/>
            <p:nvPr/>
          </p:nvSpPr>
          <p:spPr>
            <a:xfrm>
              <a:off x="3544318" y="1303772"/>
              <a:ext cx="228600" cy="228600"/>
            </a:xfrm>
            <a:prstGeom prst="rect">
              <a:avLst/>
            </a:prstGeom>
            <a:solidFill>
              <a:srgbClr val="FFFF00"/>
            </a:solidFill>
            <a:ln w="254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205" name="Rectangle 204"/>
            <p:cNvSpPr/>
            <p:nvPr/>
          </p:nvSpPr>
          <p:spPr>
            <a:xfrm>
              <a:off x="3480392" y="1218187"/>
              <a:ext cx="38985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008000"/>
                  </a:solidFill>
                  <a:latin typeface="Zapf Dingbats"/>
                  <a:ea typeface="Zapf Dingbats"/>
                  <a:cs typeface="Zapf Dingbats"/>
                </a:rPr>
                <a:t>✔</a:t>
              </a:r>
              <a:endParaRPr lang="en-US" dirty="0">
                <a:solidFill>
                  <a:srgbClr val="008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64050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Appendix 2</a:t>
            </a:r>
          </a:p>
          <a:p>
            <a:r>
              <a:rPr lang="en-US" dirty="0" smtClean="0"/>
              <a:t>RIRs and IETF Status Updates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2708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RIRs SLAs &amp; IETF </a:t>
            </a:r>
            <a:r>
              <a:rPr lang="en-US" sz="2800" dirty="0" err="1" smtClean="0"/>
              <a:t>MoU</a:t>
            </a:r>
            <a:r>
              <a:rPr lang="en-US" sz="2800" dirty="0" smtClean="0"/>
              <a:t> Supplemental Agreement</a:t>
            </a:r>
            <a:endParaRPr lang="en-US" sz="28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266328" y="853734"/>
          <a:ext cx="8748047" cy="14782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8280"/>
                <a:gridCol w="1794459"/>
                <a:gridCol w="2980266"/>
                <a:gridCol w="1498600"/>
                <a:gridCol w="846667"/>
                <a:gridCol w="1419775"/>
              </a:tblGrid>
              <a:tr h="254247">
                <a:tc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Project</a:t>
                      </a:r>
                      <a:endParaRPr lang="en-US" sz="1200" b="1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Description</a:t>
                      </a:r>
                      <a:endParaRPr lang="en-US" sz="1200" b="1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Plan Completion Date*</a:t>
                      </a:r>
                      <a:r>
                        <a:rPr lang="en-US" sz="1200" b="1" baseline="0" dirty="0" smtClean="0"/>
                        <a:t> </a:t>
                      </a:r>
                      <a:endParaRPr lang="en-US" sz="1200" b="1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Status</a:t>
                      </a:r>
                      <a:endParaRPr lang="en-US" sz="1200" b="1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% Complete</a:t>
                      </a:r>
                      <a:endParaRPr lang="en-US" sz="1200" b="1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 smtClean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RIRs SLAs (Service Level Agreement with the Number</a:t>
                      </a:r>
                      <a:r>
                        <a:rPr lang="en-US" sz="1100" baseline="0" dirty="0" smtClean="0"/>
                        <a:t> Community)</a:t>
                      </a:r>
                      <a:endParaRPr lang="en-US" sz="1100" dirty="0" smtClean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Completion of draft agreement, including SLAs with RIRs, and operationalization of SLAs.</a:t>
                      </a:r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06/30/16</a:t>
                      </a:r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sz="1100" dirty="0" smtClean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IETF </a:t>
                      </a:r>
                      <a:r>
                        <a:rPr lang="en-US" sz="1100" dirty="0" err="1" smtClean="0"/>
                        <a:t>MoU</a:t>
                      </a:r>
                      <a:r>
                        <a:rPr lang="en-US" sz="1100" dirty="0" smtClean="0"/>
                        <a:t> Supplemental</a:t>
                      </a:r>
                      <a:r>
                        <a:rPr lang="en-US" sz="1100" baseline="0" dirty="0" smtClean="0"/>
                        <a:t> Agreement</a:t>
                      </a:r>
                      <a:endParaRPr lang="en-US" sz="1100" dirty="0" smtClean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Completion of</a:t>
                      </a:r>
                      <a:r>
                        <a:rPr lang="en-US" sz="1100" baseline="0" dirty="0" smtClean="0"/>
                        <a:t> draft </a:t>
                      </a:r>
                      <a:r>
                        <a:rPr lang="en-US" sz="1100" dirty="0" smtClean="0"/>
                        <a:t>ICANN-IETF </a:t>
                      </a:r>
                      <a:r>
                        <a:rPr lang="en-US" sz="1100" dirty="0" err="1" smtClean="0"/>
                        <a:t>MoU</a:t>
                      </a:r>
                      <a:r>
                        <a:rPr lang="en-US" sz="1100" dirty="0" smtClean="0"/>
                        <a:t> Supplemental Agreement.</a:t>
                      </a:r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06/30/16</a:t>
                      </a:r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4" name="Oval 3"/>
          <p:cNvSpPr/>
          <p:nvPr/>
        </p:nvSpPr>
        <p:spPr>
          <a:xfrm>
            <a:off x="7013862" y="1353810"/>
            <a:ext cx="310719" cy="288794"/>
          </a:xfrm>
          <a:prstGeom prst="ellipse">
            <a:avLst/>
          </a:prstGeom>
          <a:solidFill>
            <a:srgbClr val="00CC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7823301" y="332868"/>
            <a:ext cx="1085850" cy="244907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05/27/16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793550" y="99295"/>
            <a:ext cx="11801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latin typeface="Source Sans Pro"/>
                <a:cs typeface="Source Sans Pro"/>
              </a:rPr>
              <a:t>Status As Of Date:</a:t>
            </a:r>
          </a:p>
        </p:txBody>
      </p:sp>
      <p:grpSp>
        <p:nvGrpSpPr>
          <p:cNvPr id="135" name="Group 134"/>
          <p:cNvGrpSpPr/>
          <p:nvPr/>
        </p:nvGrpSpPr>
        <p:grpSpPr>
          <a:xfrm>
            <a:off x="7800922" y="1369227"/>
            <a:ext cx="1189529" cy="276999"/>
            <a:chOff x="7823300" y="1367455"/>
            <a:chExt cx="1189529" cy="276999"/>
          </a:xfrm>
        </p:grpSpPr>
        <p:sp>
          <p:nvSpPr>
            <p:cNvPr id="136" name="Rectangle 135"/>
            <p:cNvSpPr/>
            <p:nvPr/>
          </p:nvSpPr>
          <p:spPr>
            <a:xfrm>
              <a:off x="7823301" y="1384469"/>
              <a:ext cx="737160" cy="242970"/>
            </a:xfrm>
            <a:prstGeom prst="rect">
              <a:avLst/>
            </a:prstGeom>
            <a:noFill/>
            <a:ln>
              <a:solidFill>
                <a:srgbClr val="00206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" name="Rectangle 150"/>
            <p:cNvSpPr/>
            <p:nvPr/>
          </p:nvSpPr>
          <p:spPr>
            <a:xfrm>
              <a:off x="7823300" y="1384469"/>
              <a:ext cx="686091" cy="242970"/>
            </a:xfrm>
            <a:prstGeom prst="rect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8" name="TextBox 197"/>
            <p:cNvSpPr txBox="1"/>
            <p:nvPr/>
          </p:nvSpPr>
          <p:spPr>
            <a:xfrm>
              <a:off x="8560461" y="1367455"/>
              <a:ext cx="452368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002060"/>
                  </a:solidFill>
                </a:rPr>
                <a:t>95%</a:t>
              </a:r>
              <a:endParaRPr lang="en-US" sz="1200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152" name="Group 151"/>
          <p:cNvGrpSpPr/>
          <p:nvPr/>
        </p:nvGrpSpPr>
        <p:grpSpPr>
          <a:xfrm>
            <a:off x="475401" y="3340668"/>
            <a:ext cx="8479159" cy="268571"/>
            <a:chOff x="474001" y="5293152"/>
            <a:chExt cx="8479159" cy="268571"/>
          </a:xfrm>
        </p:grpSpPr>
        <p:cxnSp>
          <p:nvCxnSpPr>
            <p:cNvPr id="153" name="Straight Connector 152"/>
            <p:cNvCxnSpPr/>
            <p:nvPr/>
          </p:nvCxnSpPr>
          <p:spPr>
            <a:xfrm>
              <a:off x="944901" y="5293152"/>
              <a:ext cx="0" cy="17358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4" name="Chevron 153"/>
            <p:cNvSpPr/>
            <p:nvPr/>
          </p:nvSpPr>
          <p:spPr>
            <a:xfrm>
              <a:off x="474001" y="5336789"/>
              <a:ext cx="8479159" cy="87640"/>
            </a:xfrm>
            <a:prstGeom prst="chevron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155" name="Straight Connector 154"/>
            <p:cNvCxnSpPr/>
            <p:nvPr/>
          </p:nvCxnSpPr>
          <p:spPr>
            <a:xfrm>
              <a:off x="1544887" y="5293667"/>
              <a:ext cx="0" cy="17358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/>
            <p:cNvCxnSpPr/>
            <p:nvPr/>
          </p:nvCxnSpPr>
          <p:spPr>
            <a:xfrm>
              <a:off x="2144873" y="5294182"/>
              <a:ext cx="0" cy="17358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/>
            <p:cNvCxnSpPr/>
            <p:nvPr/>
          </p:nvCxnSpPr>
          <p:spPr>
            <a:xfrm>
              <a:off x="2744859" y="5294697"/>
              <a:ext cx="0" cy="17358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157"/>
            <p:cNvCxnSpPr/>
            <p:nvPr/>
          </p:nvCxnSpPr>
          <p:spPr>
            <a:xfrm>
              <a:off x="3344845" y="5295212"/>
              <a:ext cx="0" cy="17358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Connector 158"/>
            <p:cNvCxnSpPr/>
            <p:nvPr/>
          </p:nvCxnSpPr>
          <p:spPr>
            <a:xfrm>
              <a:off x="3944831" y="5295727"/>
              <a:ext cx="0" cy="17358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Connector 159"/>
            <p:cNvCxnSpPr/>
            <p:nvPr/>
          </p:nvCxnSpPr>
          <p:spPr>
            <a:xfrm>
              <a:off x="4544817" y="5296242"/>
              <a:ext cx="0" cy="17358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Straight Connector 160"/>
            <p:cNvCxnSpPr/>
            <p:nvPr/>
          </p:nvCxnSpPr>
          <p:spPr>
            <a:xfrm>
              <a:off x="5144803" y="5296757"/>
              <a:ext cx="0" cy="17358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Straight Connector 161"/>
            <p:cNvCxnSpPr/>
            <p:nvPr/>
          </p:nvCxnSpPr>
          <p:spPr>
            <a:xfrm>
              <a:off x="5744789" y="5297272"/>
              <a:ext cx="0" cy="17358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/>
            <p:cNvCxnSpPr/>
            <p:nvPr/>
          </p:nvCxnSpPr>
          <p:spPr>
            <a:xfrm>
              <a:off x="6344775" y="5297787"/>
              <a:ext cx="0" cy="17358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Connector 163"/>
            <p:cNvCxnSpPr/>
            <p:nvPr/>
          </p:nvCxnSpPr>
          <p:spPr>
            <a:xfrm>
              <a:off x="6944761" y="5298302"/>
              <a:ext cx="0" cy="17358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>
              <a:off x="7544747" y="5298817"/>
              <a:ext cx="0" cy="17358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>
              <a:off x="8144733" y="5299332"/>
              <a:ext cx="0" cy="17358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7" name="TextBox 166"/>
            <p:cNvSpPr txBox="1"/>
            <p:nvPr/>
          </p:nvSpPr>
          <p:spPr>
            <a:xfrm>
              <a:off x="1091674" y="5377057"/>
              <a:ext cx="324128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>
                  <a:latin typeface="Source Sans Pro"/>
                  <a:cs typeface="Source Sans Pro"/>
                </a:rPr>
                <a:t>NOV</a:t>
              </a:r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1684629" y="5377057"/>
              <a:ext cx="324128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>
                  <a:latin typeface="Source Sans Pro"/>
                  <a:cs typeface="Source Sans Pro"/>
                </a:rPr>
                <a:t>DEC</a:t>
              </a:r>
            </a:p>
          </p:txBody>
        </p:sp>
        <p:sp>
          <p:nvSpPr>
            <p:cNvPr id="169" name="TextBox 168"/>
            <p:cNvSpPr txBox="1"/>
            <p:nvPr/>
          </p:nvSpPr>
          <p:spPr>
            <a:xfrm>
              <a:off x="2277584" y="5377057"/>
              <a:ext cx="324128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>
                  <a:latin typeface="Source Sans Pro"/>
                  <a:cs typeface="Source Sans Pro"/>
                </a:rPr>
                <a:t>JAN</a:t>
              </a:r>
            </a:p>
          </p:txBody>
        </p:sp>
        <p:sp>
          <p:nvSpPr>
            <p:cNvPr id="170" name="TextBox 169"/>
            <p:cNvSpPr txBox="1"/>
            <p:nvPr/>
          </p:nvSpPr>
          <p:spPr>
            <a:xfrm>
              <a:off x="2870539" y="5377057"/>
              <a:ext cx="324128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>
                  <a:latin typeface="Source Sans Pro"/>
                  <a:cs typeface="Source Sans Pro"/>
                </a:rPr>
                <a:t>FEB</a:t>
              </a:r>
            </a:p>
          </p:txBody>
        </p:sp>
        <p:sp>
          <p:nvSpPr>
            <p:cNvPr id="171" name="TextBox 170"/>
            <p:cNvSpPr txBox="1"/>
            <p:nvPr/>
          </p:nvSpPr>
          <p:spPr>
            <a:xfrm>
              <a:off x="3463494" y="5377057"/>
              <a:ext cx="411906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>
                  <a:latin typeface="Source Sans Pro"/>
                  <a:cs typeface="Source Sans Pro"/>
                </a:rPr>
                <a:t>MAR</a:t>
              </a:r>
            </a:p>
          </p:txBody>
        </p:sp>
        <p:sp>
          <p:nvSpPr>
            <p:cNvPr id="172" name="TextBox 171"/>
            <p:cNvSpPr txBox="1"/>
            <p:nvPr/>
          </p:nvSpPr>
          <p:spPr>
            <a:xfrm>
              <a:off x="4056449" y="5377057"/>
              <a:ext cx="324128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>
                  <a:latin typeface="Source Sans Pro"/>
                  <a:cs typeface="Source Sans Pro"/>
                </a:rPr>
                <a:t>APR</a:t>
              </a:r>
            </a:p>
          </p:txBody>
        </p:sp>
        <p:sp>
          <p:nvSpPr>
            <p:cNvPr id="173" name="TextBox 172"/>
            <p:cNvSpPr txBox="1"/>
            <p:nvPr/>
          </p:nvSpPr>
          <p:spPr>
            <a:xfrm>
              <a:off x="4649404" y="5377057"/>
              <a:ext cx="324128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>
                  <a:latin typeface="Source Sans Pro"/>
                  <a:cs typeface="Source Sans Pro"/>
                </a:rPr>
                <a:t>MAY</a:t>
              </a:r>
            </a:p>
          </p:txBody>
        </p:sp>
        <p:sp>
          <p:nvSpPr>
            <p:cNvPr id="174" name="TextBox 173"/>
            <p:cNvSpPr txBox="1"/>
            <p:nvPr/>
          </p:nvSpPr>
          <p:spPr>
            <a:xfrm>
              <a:off x="5242359" y="5377057"/>
              <a:ext cx="324128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>
                  <a:latin typeface="Source Sans Pro"/>
                  <a:cs typeface="Source Sans Pro"/>
                </a:rPr>
                <a:t>JUN</a:t>
              </a:r>
            </a:p>
          </p:txBody>
        </p:sp>
        <p:sp>
          <p:nvSpPr>
            <p:cNvPr id="175" name="TextBox 174"/>
            <p:cNvSpPr txBox="1"/>
            <p:nvPr/>
          </p:nvSpPr>
          <p:spPr>
            <a:xfrm>
              <a:off x="5835314" y="5377057"/>
              <a:ext cx="324128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>
                  <a:latin typeface="Source Sans Pro"/>
                  <a:cs typeface="Source Sans Pro"/>
                </a:rPr>
                <a:t>JUL</a:t>
              </a:r>
            </a:p>
          </p:txBody>
        </p:sp>
        <p:sp>
          <p:nvSpPr>
            <p:cNvPr id="176" name="TextBox 175"/>
            <p:cNvSpPr txBox="1"/>
            <p:nvPr/>
          </p:nvSpPr>
          <p:spPr>
            <a:xfrm>
              <a:off x="6428269" y="5377057"/>
              <a:ext cx="324128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>
                  <a:latin typeface="Source Sans Pro"/>
                  <a:cs typeface="Source Sans Pro"/>
                </a:rPr>
                <a:t>AUG</a:t>
              </a:r>
            </a:p>
          </p:txBody>
        </p:sp>
        <p:sp>
          <p:nvSpPr>
            <p:cNvPr id="177" name="TextBox 176"/>
            <p:cNvSpPr txBox="1"/>
            <p:nvPr/>
          </p:nvSpPr>
          <p:spPr>
            <a:xfrm>
              <a:off x="7614179" y="5377057"/>
              <a:ext cx="324128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>
                  <a:latin typeface="Source Sans Pro"/>
                  <a:cs typeface="Source Sans Pro"/>
                </a:rPr>
                <a:t>OCT</a:t>
              </a:r>
            </a:p>
          </p:txBody>
        </p:sp>
        <p:sp>
          <p:nvSpPr>
            <p:cNvPr id="178" name="TextBox 177"/>
            <p:cNvSpPr txBox="1"/>
            <p:nvPr/>
          </p:nvSpPr>
          <p:spPr>
            <a:xfrm>
              <a:off x="8207137" y="5377057"/>
              <a:ext cx="324128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>
                  <a:latin typeface="Source Sans Pro"/>
                  <a:cs typeface="Source Sans Pro"/>
                </a:rPr>
                <a:t>NOV</a:t>
              </a:r>
            </a:p>
          </p:txBody>
        </p:sp>
        <p:sp>
          <p:nvSpPr>
            <p:cNvPr id="179" name="TextBox 178"/>
            <p:cNvSpPr txBox="1"/>
            <p:nvPr/>
          </p:nvSpPr>
          <p:spPr>
            <a:xfrm>
              <a:off x="7021224" y="5377057"/>
              <a:ext cx="324128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>
                  <a:latin typeface="Source Sans Pro"/>
                  <a:cs typeface="Source Sans Pro"/>
                </a:rPr>
                <a:t>SEP</a:t>
              </a:r>
            </a:p>
          </p:txBody>
        </p:sp>
      </p:grpSp>
      <p:sp>
        <p:nvSpPr>
          <p:cNvPr id="134" name="Rectangle 133"/>
          <p:cNvSpPr/>
          <p:nvPr/>
        </p:nvSpPr>
        <p:spPr>
          <a:xfrm>
            <a:off x="258397" y="2520987"/>
            <a:ext cx="8746501" cy="1907932"/>
          </a:xfrm>
          <a:prstGeom prst="rect">
            <a:avLst/>
          </a:prstGeom>
          <a:noFill/>
          <a:ln w="19050"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TextBox 149"/>
          <p:cNvSpPr txBox="1"/>
          <p:nvPr/>
        </p:nvSpPr>
        <p:spPr>
          <a:xfrm>
            <a:off x="297970" y="2511553"/>
            <a:ext cx="8520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u="sng" dirty="0" smtClean="0">
                <a:cs typeface="Source Sans Pro"/>
              </a:rPr>
              <a:t>Key Dates:</a:t>
            </a:r>
          </a:p>
        </p:txBody>
      </p:sp>
      <p:sp>
        <p:nvSpPr>
          <p:cNvPr id="111" name="Oval 110"/>
          <p:cNvSpPr/>
          <p:nvPr/>
        </p:nvSpPr>
        <p:spPr>
          <a:xfrm>
            <a:off x="5050685" y="3334153"/>
            <a:ext cx="172003" cy="159349"/>
          </a:xfrm>
          <a:prstGeom prst="ellipse">
            <a:avLst/>
          </a:prstGeom>
          <a:solidFill>
            <a:srgbClr val="EA903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Teardrop 122"/>
          <p:cNvSpPr/>
          <p:nvPr/>
        </p:nvSpPr>
        <p:spPr>
          <a:xfrm rot="7214875">
            <a:off x="4654179" y="2548404"/>
            <a:ext cx="675718" cy="675718"/>
          </a:xfrm>
          <a:prstGeom prst="teardrop">
            <a:avLst>
              <a:gd name="adj" fmla="val 96125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latin typeface="Source Sans Pro"/>
              <a:cs typeface="Source Sans Pro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4651732" y="2598648"/>
            <a:ext cx="6388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solidFill>
                  <a:schemeClr val="bg1"/>
                </a:solidFill>
                <a:latin typeface="Source Sans Pro"/>
                <a:cs typeface="Source Sans Pro"/>
              </a:rPr>
              <a:t>IETF </a:t>
            </a:r>
            <a:r>
              <a:rPr lang="en-US" sz="800" dirty="0" err="1" smtClean="0">
                <a:solidFill>
                  <a:schemeClr val="bg1"/>
                </a:solidFill>
                <a:latin typeface="Source Sans Pro"/>
                <a:cs typeface="Source Sans Pro"/>
              </a:rPr>
              <a:t>MoU</a:t>
            </a:r>
            <a:r>
              <a:rPr lang="en-US" sz="800" dirty="0" smtClean="0">
                <a:solidFill>
                  <a:schemeClr val="bg1"/>
                </a:solidFill>
                <a:latin typeface="Source Sans Pro"/>
                <a:cs typeface="Source Sans Pro"/>
              </a:rPr>
              <a:t> Suppl. Doc finalized</a:t>
            </a:r>
            <a:endParaRPr lang="en-US" sz="800" dirty="0">
              <a:solidFill>
                <a:schemeClr val="bg1"/>
              </a:solidFill>
              <a:latin typeface="Source Sans Pro"/>
              <a:cs typeface="Source Sans Pro"/>
            </a:endParaRPr>
          </a:p>
        </p:txBody>
      </p:sp>
      <p:sp>
        <p:nvSpPr>
          <p:cNvPr id="190" name="Teardrop 189"/>
          <p:cNvSpPr/>
          <p:nvPr/>
        </p:nvSpPr>
        <p:spPr>
          <a:xfrm rot="13500000" flipV="1">
            <a:off x="3203843" y="3703909"/>
            <a:ext cx="675718" cy="675718"/>
          </a:xfrm>
          <a:prstGeom prst="teardrop">
            <a:avLst>
              <a:gd name="adj" fmla="val 96125"/>
            </a:avLst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latin typeface="Source Sans Pro"/>
              <a:cs typeface="Source Sans Pro"/>
            </a:endParaRPr>
          </a:p>
        </p:txBody>
      </p:sp>
      <p:sp>
        <p:nvSpPr>
          <p:cNvPr id="191" name="TextBox 190"/>
          <p:cNvSpPr txBox="1"/>
          <p:nvPr/>
        </p:nvSpPr>
        <p:spPr>
          <a:xfrm>
            <a:off x="3216543" y="3814515"/>
            <a:ext cx="6388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err="1" smtClean="0">
                <a:solidFill>
                  <a:schemeClr val="bg1"/>
                </a:solidFill>
                <a:latin typeface="Source Sans Pro"/>
                <a:cs typeface="Source Sans Pro"/>
              </a:rPr>
              <a:t>RiRs</a:t>
            </a:r>
            <a:r>
              <a:rPr lang="en-US" sz="800" dirty="0" smtClean="0">
                <a:solidFill>
                  <a:schemeClr val="bg1"/>
                </a:solidFill>
                <a:latin typeface="Source Sans Pro"/>
                <a:cs typeface="Source Sans Pro"/>
              </a:rPr>
              <a:t> SLAs Document</a:t>
            </a:r>
          </a:p>
          <a:p>
            <a:pPr algn="ctr"/>
            <a:r>
              <a:rPr lang="en-US" sz="800" dirty="0" smtClean="0">
                <a:solidFill>
                  <a:schemeClr val="bg1"/>
                </a:solidFill>
                <a:latin typeface="Source Sans Pro"/>
                <a:cs typeface="Source Sans Pro"/>
              </a:rPr>
              <a:t>finalized</a:t>
            </a:r>
            <a:endParaRPr lang="en-US" sz="800" dirty="0">
              <a:solidFill>
                <a:schemeClr val="bg1"/>
              </a:solidFill>
              <a:latin typeface="Source Sans Pro"/>
              <a:cs typeface="Source Sans Pro"/>
            </a:endParaRPr>
          </a:p>
        </p:txBody>
      </p:sp>
      <p:sp>
        <p:nvSpPr>
          <p:cNvPr id="89" name="Teardrop 88"/>
          <p:cNvSpPr/>
          <p:nvPr/>
        </p:nvSpPr>
        <p:spPr>
          <a:xfrm rot="2746481" flipV="1">
            <a:off x="5309451" y="2536239"/>
            <a:ext cx="675718" cy="675718"/>
          </a:xfrm>
          <a:prstGeom prst="teardrop">
            <a:avLst>
              <a:gd name="adj" fmla="val 96125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latin typeface="Source Sans Pro"/>
              <a:cs typeface="Source Sans Pro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5338506" y="2611271"/>
            <a:ext cx="6388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solidFill>
                  <a:schemeClr val="bg1"/>
                </a:solidFill>
                <a:latin typeface="Source Sans Pro"/>
                <a:cs typeface="Source Sans Pro"/>
              </a:rPr>
              <a:t>IETF MoU Suppl. Doc </a:t>
            </a:r>
          </a:p>
          <a:p>
            <a:pPr algn="ctr"/>
            <a:r>
              <a:rPr lang="en-US" sz="800" dirty="0" smtClean="0">
                <a:solidFill>
                  <a:schemeClr val="bg1"/>
                </a:solidFill>
                <a:latin typeface="Source Sans Pro"/>
                <a:cs typeface="Source Sans Pro"/>
              </a:rPr>
              <a:t>signed</a:t>
            </a:r>
            <a:endParaRPr lang="en-US" sz="800" dirty="0">
              <a:solidFill>
                <a:schemeClr val="bg1"/>
              </a:solidFill>
              <a:latin typeface="Source Sans Pro"/>
              <a:cs typeface="Source Sans Pro"/>
            </a:endParaRPr>
          </a:p>
        </p:txBody>
      </p:sp>
      <p:sp>
        <p:nvSpPr>
          <p:cNvPr id="92" name="Teardrop 91"/>
          <p:cNvSpPr/>
          <p:nvPr/>
        </p:nvSpPr>
        <p:spPr>
          <a:xfrm rot="18853519">
            <a:off x="5312203" y="3670123"/>
            <a:ext cx="675718" cy="675718"/>
          </a:xfrm>
          <a:prstGeom prst="teardrop">
            <a:avLst>
              <a:gd name="adj" fmla="val 96125"/>
            </a:avLst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latin typeface="Source Sans Pro"/>
              <a:cs typeface="Source Sans Pro"/>
            </a:endParaRPr>
          </a:p>
        </p:txBody>
      </p:sp>
      <p:sp>
        <p:nvSpPr>
          <p:cNvPr id="203" name="Oval 202"/>
          <p:cNvSpPr/>
          <p:nvPr/>
        </p:nvSpPr>
        <p:spPr>
          <a:xfrm>
            <a:off x="3473092" y="3334153"/>
            <a:ext cx="172003" cy="159349"/>
          </a:xfrm>
          <a:prstGeom prst="ellipse">
            <a:avLst/>
          </a:prstGeom>
          <a:solidFill>
            <a:srgbClr val="DB6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20" name="Table 219"/>
          <p:cNvGraphicFramePr>
            <a:graphicFrameLocks noGrp="1"/>
          </p:cNvGraphicFramePr>
          <p:nvPr>
            <p:extLst/>
          </p:nvPr>
        </p:nvGraphicFramePr>
        <p:xfrm>
          <a:off x="256033" y="4493812"/>
          <a:ext cx="8748045" cy="1737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16015"/>
                <a:gridCol w="2916015"/>
                <a:gridCol w="2916015"/>
              </a:tblGrid>
              <a:tr h="1716783">
                <a:tc>
                  <a:txBody>
                    <a:bodyPr/>
                    <a:lstStyle/>
                    <a:p>
                      <a:r>
                        <a:rPr lang="en-US" sz="1200" b="1" u="sng" dirty="0" smtClean="0"/>
                        <a:t>Project Updates:</a:t>
                      </a:r>
                    </a:p>
                    <a:p>
                      <a:pPr marL="171450" indent="-171450">
                        <a:buFont typeface="Wingdings" panose="05000000000000000000" pitchFamily="2" charset="2"/>
                        <a:buChar char="ü"/>
                      </a:pPr>
                      <a:r>
                        <a:rPr lang="en-US" sz="1200" dirty="0" smtClean="0">
                          <a:latin typeface="Source Sans Pro"/>
                          <a:cs typeface="Source Sans Pro"/>
                        </a:rPr>
                        <a:t> </a:t>
                      </a:r>
                      <a:r>
                        <a:rPr lang="en-US" sz="1200" dirty="0" smtClean="0"/>
                        <a:t>ICANN Board approved RIR SLA for signature.</a:t>
                      </a:r>
                    </a:p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US" sz="1200" dirty="0" smtClean="0">
                          <a:latin typeface="Source Sans Pro"/>
                          <a:cs typeface="Source Sans Pro"/>
                        </a:rPr>
                        <a:t> </a:t>
                      </a:r>
                      <a:r>
                        <a:rPr lang="en-US" sz="1200" dirty="0" smtClean="0"/>
                        <a:t>ICANN Board approved </a:t>
                      </a:r>
                      <a:r>
                        <a:rPr lang="en-US" sz="1200" dirty="0" smtClean="0">
                          <a:latin typeface="Source Sans Pro"/>
                          <a:cs typeface="Source Sans Pro"/>
                        </a:rPr>
                        <a:t>IETF MoU document</a:t>
                      </a:r>
                      <a:r>
                        <a:rPr lang="en-US" sz="1200" dirty="0" smtClean="0"/>
                        <a:t> for signature.</a:t>
                      </a:r>
                    </a:p>
                    <a:p>
                      <a:pPr marL="171450" indent="-171450">
                        <a:buFont typeface="Wingdings" panose="05000000000000000000" pitchFamily="2" charset="2"/>
                        <a:buChar char="ü"/>
                      </a:pPr>
                      <a:endParaRPr lang="en-US" sz="1200" dirty="0" smtClean="0"/>
                    </a:p>
                    <a:p>
                      <a:endParaRPr lang="en-US" sz="1200" dirty="0" smtClean="0">
                        <a:latin typeface="Source Sans Pro"/>
                        <a:cs typeface="Source Sans Pro"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1200" dirty="0" smtClean="0"/>
                    </a:p>
                    <a:p>
                      <a:endParaRPr lang="en-US" sz="1200" b="0" u="none" dirty="0" smtClean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u="sng" dirty="0" smtClean="0"/>
                        <a:t>Upcoming activities:</a:t>
                      </a:r>
                      <a:endParaRPr lang="en-US" sz="1200" b="0" u="none" dirty="0" smtClean="0"/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1200" dirty="0" smtClean="0">
                          <a:latin typeface="Source Sans Pro"/>
                          <a:cs typeface="Source Sans Pro"/>
                        </a:rPr>
                        <a:t>Signing of the RIR SLA document</a:t>
                      </a: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200" dirty="0" smtClean="0">
                          <a:latin typeface="Source Sans Pro"/>
                        </a:rPr>
                        <a:t>Signing of the IETF MoU document</a:t>
                      </a:r>
                      <a:endParaRPr lang="en-US" sz="1200" dirty="0" smtClean="0"/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endParaRPr lang="en-US" sz="1200" dirty="0" smtClean="0">
                        <a:latin typeface="Source Sans Pro"/>
                        <a:cs typeface="Source Sans Pro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u="sng" dirty="0" smtClean="0"/>
                        <a:t>Open Items:</a:t>
                      </a:r>
                    </a:p>
                    <a:p>
                      <a:endParaRPr lang="en-US" sz="1200" b="0" u="none" dirty="0" smtClean="0"/>
                    </a:p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1200" b="0" u="none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99" name="TextBox 98"/>
          <p:cNvSpPr txBox="1"/>
          <p:nvPr/>
        </p:nvSpPr>
        <p:spPr>
          <a:xfrm>
            <a:off x="723182" y="6443407"/>
            <a:ext cx="21523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  <a:latin typeface="Source Sans Pro"/>
                <a:cs typeface="Source Sans Pro"/>
              </a:rPr>
              <a:t>DRAFT for Discussion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403864" y="2277639"/>
            <a:ext cx="36615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i="1" dirty="0" smtClean="0">
                <a:latin typeface="Source Sans Pro"/>
                <a:cs typeface="Source Sans Pro"/>
              </a:rPr>
              <a:t>* Completion Date dependent on USG’s approval of proposals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6415950" y="6434940"/>
            <a:ext cx="21523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bg1"/>
                </a:solidFill>
                <a:latin typeface="Source Sans Pro"/>
                <a:cs typeface="Source Sans Pro"/>
              </a:rPr>
              <a:t>* All dates are estimates</a:t>
            </a:r>
          </a:p>
        </p:txBody>
      </p:sp>
      <p:grpSp>
        <p:nvGrpSpPr>
          <p:cNvPr id="73" name="Group 72"/>
          <p:cNvGrpSpPr/>
          <p:nvPr/>
        </p:nvGrpSpPr>
        <p:grpSpPr>
          <a:xfrm>
            <a:off x="2971526" y="6332980"/>
            <a:ext cx="3200949" cy="535232"/>
            <a:chOff x="2050741" y="6332980"/>
            <a:chExt cx="3200949" cy="535232"/>
          </a:xfrm>
        </p:grpSpPr>
        <p:sp>
          <p:nvSpPr>
            <p:cNvPr id="74" name="Rectangle 73"/>
            <p:cNvSpPr/>
            <p:nvPr/>
          </p:nvSpPr>
          <p:spPr>
            <a:xfrm>
              <a:off x="2050741" y="6332980"/>
              <a:ext cx="3200949" cy="5203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Oval 74"/>
            <p:cNvSpPr/>
            <p:nvPr/>
          </p:nvSpPr>
          <p:spPr>
            <a:xfrm>
              <a:off x="2094508" y="6438219"/>
              <a:ext cx="116212" cy="108012"/>
            </a:xfrm>
            <a:prstGeom prst="ellipse">
              <a:avLst/>
            </a:prstGeom>
            <a:solidFill>
              <a:srgbClr val="00CC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Isosceles Triangle 75"/>
            <p:cNvSpPr/>
            <p:nvPr/>
          </p:nvSpPr>
          <p:spPr>
            <a:xfrm>
              <a:off x="2089528" y="6599320"/>
              <a:ext cx="126174" cy="110822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Rectangle 76"/>
            <p:cNvSpPr/>
            <p:nvPr/>
          </p:nvSpPr>
          <p:spPr>
            <a:xfrm>
              <a:off x="3676865" y="6618948"/>
              <a:ext cx="127135" cy="11110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2229382" y="6402541"/>
              <a:ext cx="56137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Source Sans Pro"/>
                  <a:cs typeface="Source Sans Pro"/>
                </a:rPr>
                <a:t>On-track</a:t>
              </a: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2215702" y="6592046"/>
              <a:ext cx="1112560" cy="2761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700"/>
                </a:lnSpc>
              </a:pPr>
              <a:r>
                <a:rPr lang="en-US" sz="800" dirty="0" smtClean="0">
                  <a:latin typeface="Source Sans Pro"/>
                  <a:cs typeface="Source Sans Pro"/>
                </a:rPr>
                <a:t>Behind schedule, but recovery still possible</a:t>
              </a: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3817236" y="6574455"/>
              <a:ext cx="109356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Source Sans Pro"/>
                  <a:cs typeface="Source Sans Pro"/>
                </a:rPr>
                <a:t>Target will be missed</a:t>
              </a:r>
            </a:p>
          </p:txBody>
        </p:sp>
        <p:sp>
          <p:nvSpPr>
            <p:cNvPr id="81" name="Rectangle 80"/>
            <p:cNvSpPr/>
            <p:nvPr/>
          </p:nvSpPr>
          <p:spPr>
            <a:xfrm>
              <a:off x="3676941" y="6403504"/>
              <a:ext cx="127135" cy="11110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3809497" y="6359011"/>
              <a:ext cx="6735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Source Sans Pro"/>
                  <a:cs typeface="Source Sans Pro"/>
                </a:rPr>
                <a:t>Not started</a:t>
              </a:r>
            </a:p>
          </p:txBody>
        </p:sp>
      </p:grpSp>
      <p:grpSp>
        <p:nvGrpSpPr>
          <p:cNvPr id="83" name="Group 82"/>
          <p:cNvGrpSpPr/>
          <p:nvPr/>
        </p:nvGrpSpPr>
        <p:grpSpPr>
          <a:xfrm>
            <a:off x="7814550" y="1962761"/>
            <a:ext cx="1189528" cy="276999"/>
            <a:chOff x="7823301" y="1367455"/>
            <a:chExt cx="1189528" cy="276999"/>
          </a:xfrm>
        </p:grpSpPr>
        <p:sp>
          <p:nvSpPr>
            <p:cNvPr id="84" name="Rectangle 83"/>
            <p:cNvSpPr/>
            <p:nvPr/>
          </p:nvSpPr>
          <p:spPr>
            <a:xfrm>
              <a:off x="7823301" y="1384469"/>
              <a:ext cx="723533" cy="242970"/>
            </a:xfrm>
            <a:prstGeom prst="rect">
              <a:avLst/>
            </a:prstGeom>
            <a:noFill/>
            <a:ln>
              <a:solidFill>
                <a:srgbClr val="00206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Rectangle 84"/>
            <p:cNvSpPr/>
            <p:nvPr/>
          </p:nvSpPr>
          <p:spPr>
            <a:xfrm>
              <a:off x="7823301" y="1384469"/>
              <a:ext cx="672464" cy="240805"/>
            </a:xfrm>
            <a:prstGeom prst="rect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8560461" y="1367455"/>
              <a:ext cx="452368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002060"/>
                  </a:solidFill>
                </a:rPr>
                <a:t>95%</a:t>
              </a:r>
              <a:endParaRPr lang="en-US" sz="1200" dirty="0">
                <a:solidFill>
                  <a:srgbClr val="002060"/>
                </a:solidFill>
              </a:endParaRPr>
            </a:p>
          </p:txBody>
        </p:sp>
      </p:grpSp>
      <p:sp>
        <p:nvSpPr>
          <p:cNvPr id="88" name="Oval 87"/>
          <p:cNvSpPr/>
          <p:nvPr/>
        </p:nvSpPr>
        <p:spPr>
          <a:xfrm>
            <a:off x="7013862" y="1967609"/>
            <a:ext cx="310719" cy="288794"/>
          </a:xfrm>
          <a:prstGeom prst="ellipse">
            <a:avLst/>
          </a:prstGeom>
          <a:solidFill>
            <a:srgbClr val="00CC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TextBox 86"/>
          <p:cNvSpPr txBox="1"/>
          <p:nvPr/>
        </p:nvSpPr>
        <p:spPr>
          <a:xfrm>
            <a:off x="3412637" y="3224981"/>
            <a:ext cx="519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>
                <a:latin typeface="Source Sans Pro"/>
                <a:cs typeface="Source Sans Pro"/>
              </a:rPr>
              <a:t> </a:t>
            </a:r>
          </a:p>
        </p:txBody>
      </p:sp>
      <p:sp>
        <p:nvSpPr>
          <p:cNvPr id="91" name="Oval 90"/>
          <p:cNvSpPr/>
          <p:nvPr/>
        </p:nvSpPr>
        <p:spPr>
          <a:xfrm>
            <a:off x="5555056" y="3408947"/>
            <a:ext cx="172003" cy="159349"/>
          </a:xfrm>
          <a:prstGeom prst="ellipse">
            <a:avLst/>
          </a:prstGeom>
          <a:solidFill>
            <a:srgbClr val="DB6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Oval 93"/>
          <p:cNvSpPr/>
          <p:nvPr/>
        </p:nvSpPr>
        <p:spPr>
          <a:xfrm>
            <a:off x="5555152" y="3336507"/>
            <a:ext cx="172003" cy="159349"/>
          </a:xfrm>
          <a:prstGeom prst="ellipse">
            <a:avLst/>
          </a:prstGeom>
          <a:solidFill>
            <a:srgbClr val="EA903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TextBox 94"/>
          <p:cNvSpPr txBox="1"/>
          <p:nvPr/>
        </p:nvSpPr>
        <p:spPr>
          <a:xfrm>
            <a:off x="5351884" y="3765710"/>
            <a:ext cx="6388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err="1" smtClean="0">
                <a:solidFill>
                  <a:schemeClr val="bg1"/>
                </a:solidFill>
                <a:latin typeface="Source Sans Pro"/>
                <a:cs typeface="Source Sans Pro"/>
              </a:rPr>
              <a:t>RiRs</a:t>
            </a:r>
            <a:r>
              <a:rPr lang="en-US" sz="800" dirty="0" smtClean="0">
                <a:solidFill>
                  <a:schemeClr val="bg1"/>
                </a:solidFill>
                <a:latin typeface="Source Sans Pro"/>
                <a:cs typeface="Source Sans Pro"/>
              </a:rPr>
              <a:t> SLAs Document</a:t>
            </a:r>
          </a:p>
          <a:p>
            <a:pPr algn="ctr"/>
            <a:r>
              <a:rPr lang="en-US" sz="800" dirty="0" smtClean="0">
                <a:solidFill>
                  <a:schemeClr val="bg1"/>
                </a:solidFill>
                <a:latin typeface="Source Sans Pro"/>
                <a:cs typeface="Source Sans Pro"/>
              </a:rPr>
              <a:t>signed</a:t>
            </a:r>
            <a:endParaRPr lang="en-US" sz="800" dirty="0">
              <a:solidFill>
                <a:schemeClr val="bg1"/>
              </a:solidFill>
              <a:latin typeface="Source Sans Pro"/>
              <a:cs typeface="Source Sans Pro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4961628" y="3243307"/>
            <a:ext cx="519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>
                <a:latin typeface="Source Sans Pro"/>
                <a:cs typeface="Source Sans Pro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88896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Rectangle 83"/>
          <p:cNvSpPr/>
          <p:nvPr/>
        </p:nvSpPr>
        <p:spPr>
          <a:xfrm>
            <a:off x="2643731" y="6332980"/>
            <a:ext cx="3729004" cy="5203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5" name="Straight Connector 84"/>
          <p:cNvCxnSpPr/>
          <p:nvPr/>
        </p:nvCxnSpPr>
        <p:spPr>
          <a:xfrm>
            <a:off x="2738100" y="6529530"/>
            <a:ext cx="342900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2" name="TextBox 91"/>
          <p:cNvSpPr txBox="1"/>
          <p:nvPr/>
        </p:nvSpPr>
        <p:spPr>
          <a:xfrm>
            <a:off x="3047291" y="6416728"/>
            <a:ext cx="792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latin typeface="Source Sans Pro"/>
                <a:cs typeface="Source Sans Pro"/>
              </a:rPr>
              <a:t>Baseline</a:t>
            </a:r>
          </a:p>
          <a:p>
            <a:r>
              <a:rPr lang="en-US" sz="900" dirty="0" smtClean="0">
                <a:latin typeface="Source Sans Pro"/>
                <a:cs typeface="Source Sans Pro"/>
              </a:rPr>
              <a:t>Current Plan</a:t>
            </a:r>
          </a:p>
        </p:txBody>
      </p:sp>
      <p:cxnSp>
        <p:nvCxnSpPr>
          <p:cNvPr id="115" name="Straight Connector 114"/>
          <p:cNvCxnSpPr/>
          <p:nvPr/>
        </p:nvCxnSpPr>
        <p:spPr>
          <a:xfrm>
            <a:off x="2733704" y="6682999"/>
            <a:ext cx="309191" cy="0"/>
          </a:xfrm>
          <a:prstGeom prst="line">
            <a:avLst/>
          </a:prstGeom>
          <a:ln>
            <a:solidFill>
              <a:schemeClr val="tx1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6" name="Rectangle 155"/>
          <p:cNvSpPr/>
          <p:nvPr/>
        </p:nvSpPr>
        <p:spPr>
          <a:xfrm>
            <a:off x="0" y="1286027"/>
            <a:ext cx="9144000" cy="4124641"/>
          </a:xfrm>
          <a:prstGeom prst="rect">
            <a:avLst/>
          </a:prstGeom>
          <a:solidFill>
            <a:schemeClr val="accent6">
              <a:lumMod val="50000"/>
              <a:alpha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5222"/>
            <a:ext cx="9144000" cy="413878"/>
          </a:xfrm>
          <a:solidFill>
            <a:srgbClr val="1768B1"/>
          </a:solidFill>
        </p:spPr>
        <p:txBody>
          <a:bodyPr vert="horz" anchor="ctr"/>
          <a:lstStyle/>
          <a:p>
            <a:pPr marL="63500">
              <a:lnSpc>
                <a:spcPct val="100000"/>
              </a:lnSpc>
            </a:pPr>
            <a:r>
              <a:rPr lang="en-US" sz="1600" b="1" dirty="0" smtClean="0"/>
              <a:t>RIRs SLA</a:t>
            </a:r>
            <a:endParaRPr lang="en-US" sz="1600" dirty="0"/>
          </a:p>
        </p:txBody>
      </p:sp>
      <p:sp>
        <p:nvSpPr>
          <p:cNvPr id="165" name="TextBox 164"/>
          <p:cNvSpPr txBox="1"/>
          <p:nvPr/>
        </p:nvSpPr>
        <p:spPr>
          <a:xfrm>
            <a:off x="723182" y="6434940"/>
            <a:ext cx="21523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  <a:latin typeface="Source Sans Pro"/>
                <a:cs typeface="Source Sans Pro"/>
              </a:rPr>
              <a:t>DRAFT for Discussion</a:t>
            </a:r>
          </a:p>
        </p:txBody>
      </p:sp>
      <p:cxnSp>
        <p:nvCxnSpPr>
          <p:cNvPr id="99" name="Straight Connector 98"/>
          <p:cNvCxnSpPr/>
          <p:nvPr/>
        </p:nvCxnSpPr>
        <p:spPr>
          <a:xfrm>
            <a:off x="2891785" y="1155920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991" y="1345576"/>
            <a:ext cx="2237866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algn="r">
              <a:defRPr sz="1400">
                <a:solidFill>
                  <a:srgbClr val="666666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sz="1100" dirty="0">
                <a:solidFill>
                  <a:schemeClr val="accent2"/>
                </a:solidFill>
              </a:rPr>
              <a:t>Finalize SLA document with RIRs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5991" y="1750732"/>
            <a:ext cx="2237866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100" dirty="0" smtClean="0">
                <a:solidFill>
                  <a:schemeClr val="accent2"/>
                </a:solidFill>
                <a:latin typeface="Source Sans Pro"/>
                <a:cs typeface="Source Sans Pro"/>
              </a:rPr>
              <a:t>Board Adoption</a:t>
            </a:r>
            <a:endParaRPr lang="en-US" sz="1100" dirty="0">
              <a:solidFill>
                <a:schemeClr val="accent2"/>
              </a:solidFill>
              <a:latin typeface="Source Sans Pro"/>
              <a:cs typeface="Source Sans Pro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2256785" y="1143220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>
            <a:off x="3499593" y="1143775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>
            <a:off x="4099326" y="1149102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>
            <a:off x="4708376" y="1143775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>
            <a:off x="5320599" y="1105120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>
            <a:off x="5931446" y="1150364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>
            <a:off x="6520411" y="1117820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>
            <a:off x="7141127" y="1108295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>
            <a:off x="7741446" y="1113622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>
            <a:off x="8341073" y="1137202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>
            <a:off x="8949318" y="1122021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 bwMode="auto">
          <a:xfrm>
            <a:off x="2274590" y="1891529"/>
            <a:ext cx="6691980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 bwMode="auto">
          <a:xfrm>
            <a:off x="2274590" y="1489231"/>
            <a:ext cx="6691980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Connector 168"/>
          <p:cNvCxnSpPr/>
          <p:nvPr/>
        </p:nvCxnSpPr>
        <p:spPr bwMode="auto">
          <a:xfrm>
            <a:off x="2274590" y="2716682"/>
            <a:ext cx="6691980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 bwMode="auto">
          <a:xfrm>
            <a:off x="2274590" y="2314384"/>
            <a:ext cx="6691980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Rounded Rectangle 97"/>
          <p:cNvSpPr/>
          <p:nvPr/>
        </p:nvSpPr>
        <p:spPr>
          <a:xfrm>
            <a:off x="6324442" y="1812897"/>
            <a:ext cx="156304" cy="145181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chemeClr val="accent2"/>
              </a:solidFill>
            </a:endParaRPr>
          </a:p>
        </p:txBody>
      </p:sp>
      <p:sp>
        <p:nvSpPr>
          <p:cNvPr id="79" name="Rounded Rectangle 78"/>
          <p:cNvSpPr/>
          <p:nvPr/>
        </p:nvSpPr>
        <p:spPr>
          <a:xfrm>
            <a:off x="2256785" y="1423087"/>
            <a:ext cx="3063814" cy="149507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350">
              <a:solidFill>
                <a:schemeClr val="accent2"/>
              </a:solidFill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17859" y="5499101"/>
            <a:ext cx="3437350" cy="7815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noAutofit/>
          </a:bodyPr>
          <a:lstStyle/>
          <a:p>
            <a:r>
              <a:rPr lang="en-US" sz="1100" b="1" dirty="0" smtClean="0">
                <a:latin typeface="Source Sans Pro"/>
                <a:cs typeface="Source Sans Pro"/>
              </a:rPr>
              <a:t>Project Updates: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en-US" sz="1100" dirty="0" smtClean="0">
                <a:latin typeface="Source Sans Pro"/>
                <a:cs typeface="Source Sans Pro"/>
              </a:rPr>
              <a:t> </a:t>
            </a:r>
            <a:r>
              <a:rPr lang="en-US" sz="1100" dirty="0" smtClean="0"/>
              <a:t>ICANN Board approved RIR SLA for signature.</a:t>
            </a:r>
            <a:endParaRPr lang="en-US" sz="1100" dirty="0"/>
          </a:p>
          <a:p>
            <a:endParaRPr lang="en-US" sz="1100" dirty="0" smtClean="0">
              <a:latin typeface="Source Sans Pro"/>
              <a:cs typeface="Source Sans Pro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6808862" y="5499101"/>
            <a:ext cx="2304673" cy="7815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noAutofit/>
          </a:bodyPr>
          <a:lstStyle/>
          <a:p>
            <a:r>
              <a:rPr lang="en-US" sz="1100" b="1" dirty="0" smtClean="0">
                <a:latin typeface="Source Sans Pro"/>
                <a:cs typeface="Source Sans Pro"/>
              </a:rPr>
              <a:t>Open Items:</a:t>
            </a:r>
          </a:p>
          <a:p>
            <a:endParaRPr lang="en-US" sz="1100" b="1" dirty="0" smtClean="0">
              <a:latin typeface="Source Sans Pro"/>
              <a:cs typeface="Source Sans Pro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3499593" y="5500435"/>
            <a:ext cx="3244193" cy="7815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noAutofit/>
          </a:bodyPr>
          <a:lstStyle/>
          <a:p>
            <a:r>
              <a:rPr lang="en-US" sz="1100" b="1" dirty="0" smtClean="0">
                <a:latin typeface="Source Sans Pro"/>
                <a:cs typeface="Source Sans Pro"/>
              </a:rPr>
              <a:t>Upcoming Activities: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100" dirty="0" smtClean="0">
                <a:latin typeface="Source Sans Pro"/>
                <a:cs typeface="Source Sans Pro"/>
              </a:rPr>
              <a:t>Signing of the RIR SLA document.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4652236" y="6392249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latin typeface="Source Sans Pro"/>
                <a:cs typeface="Source Sans Pro"/>
              </a:rPr>
              <a:t>RIRs SLAs activities</a:t>
            </a:r>
          </a:p>
          <a:p>
            <a:r>
              <a:rPr lang="en-US" sz="900" dirty="0" smtClean="0">
                <a:latin typeface="Source Sans Pro"/>
                <a:cs typeface="Source Sans Pro"/>
              </a:rPr>
              <a:t>USG activity</a:t>
            </a:r>
          </a:p>
        </p:txBody>
      </p:sp>
      <p:sp>
        <p:nvSpPr>
          <p:cNvPr id="106" name="Rectangle 105"/>
          <p:cNvSpPr/>
          <p:nvPr/>
        </p:nvSpPr>
        <p:spPr>
          <a:xfrm>
            <a:off x="4492013" y="6503755"/>
            <a:ext cx="203200" cy="45719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ounded Rectangle 75"/>
          <p:cNvSpPr/>
          <p:nvPr/>
        </p:nvSpPr>
        <p:spPr>
          <a:xfrm>
            <a:off x="2280633" y="1441533"/>
            <a:ext cx="1818693" cy="116598"/>
          </a:xfrm>
          <a:prstGeom prst="roundRect">
            <a:avLst>
              <a:gd name="adj" fmla="val 50000"/>
            </a:avLst>
          </a:prstGeom>
          <a:solidFill>
            <a:srgbClr val="BADCF7">
              <a:alpha val="20000"/>
            </a:srgbClr>
          </a:solidFill>
          <a:ln>
            <a:solidFill>
              <a:schemeClr val="accent6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chemeClr val="accent2"/>
              </a:solidFill>
            </a:endParaRPr>
          </a:p>
        </p:txBody>
      </p:sp>
      <p:sp>
        <p:nvSpPr>
          <p:cNvPr id="114" name="Rectangle 113"/>
          <p:cNvSpPr/>
          <p:nvPr/>
        </p:nvSpPr>
        <p:spPr>
          <a:xfrm>
            <a:off x="4492013" y="6634988"/>
            <a:ext cx="203200" cy="4571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TextBox 127"/>
          <p:cNvSpPr txBox="1"/>
          <p:nvPr/>
        </p:nvSpPr>
        <p:spPr>
          <a:xfrm>
            <a:off x="7599658" y="42717"/>
            <a:ext cx="1508830" cy="335666"/>
          </a:xfrm>
          <a:prstGeom prst="rect">
            <a:avLst/>
          </a:prstGeom>
          <a:solidFill>
            <a:srgbClr val="00CC00"/>
          </a:solidFill>
          <a:ln>
            <a:solidFill>
              <a:schemeClr val="accent6"/>
            </a:solidFill>
          </a:ln>
        </p:spPr>
        <p:txBody>
          <a:bodyPr wrap="square" rtlCol="0" anchor="ctr">
            <a:noAutofit/>
          </a:bodyPr>
          <a:lstStyle/>
          <a:p>
            <a:r>
              <a:rPr lang="en-US" sz="1000" b="1" dirty="0" smtClean="0">
                <a:latin typeface="Source Sans Pro"/>
                <a:cs typeface="Source Sans Pro"/>
              </a:rPr>
              <a:t>Status:  </a:t>
            </a:r>
            <a:r>
              <a:rPr lang="en-US" sz="1000" dirty="0" smtClean="0">
                <a:latin typeface="Source Sans Pro"/>
                <a:cs typeface="Source Sans Pro"/>
              </a:rPr>
              <a:t>On-track</a:t>
            </a:r>
          </a:p>
        </p:txBody>
      </p:sp>
      <p:sp>
        <p:nvSpPr>
          <p:cNvPr id="129" name="TextBox 128"/>
          <p:cNvSpPr txBox="1"/>
          <p:nvPr/>
        </p:nvSpPr>
        <p:spPr>
          <a:xfrm>
            <a:off x="5998326" y="44389"/>
            <a:ext cx="1528348" cy="335666"/>
          </a:xfrm>
          <a:prstGeom prst="rect">
            <a:avLst/>
          </a:prstGeom>
          <a:solidFill>
            <a:srgbClr val="FFFFFF"/>
          </a:solidFill>
          <a:ln>
            <a:solidFill>
              <a:schemeClr val="accent6"/>
            </a:solidFill>
          </a:ln>
        </p:spPr>
        <p:txBody>
          <a:bodyPr wrap="square" rtlCol="0" anchor="ctr">
            <a:noAutofit/>
          </a:bodyPr>
          <a:lstStyle/>
          <a:p>
            <a:r>
              <a:rPr lang="en-US" sz="1000" b="1" dirty="0" smtClean="0">
                <a:latin typeface="Source Sans Pro"/>
                <a:cs typeface="Source Sans Pro"/>
              </a:rPr>
              <a:t>% Complete:</a:t>
            </a:r>
            <a:endParaRPr lang="en-US" sz="1000" dirty="0" smtClean="0">
              <a:latin typeface="Source Sans Pro"/>
              <a:cs typeface="Source Sans Pro"/>
            </a:endParaRPr>
          </a:p>
        </p:txBody>
      </p:sp>
      <p:sp>
        <p:nvSpPr>
          <p:cNvPr id="130" name="Rectangle 129"/>
          <p:cNvSpPr/>
          <p:nvPr/>
        </p:nvSpPr>
        <p:spPr>
          <a:xfrm>
            <a:off x="6808858" y="123934"/>
            <a:ext cx="461612" cy="190294"/>
          </a:xfrm>
          <a:prstGeom prst="rect">
            <a:avLst/>
          </a:prstGeom>
          <a:noFill/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Rectangle 145"/>
          <p:cNvSpPr/>
          <p:nvPr/>
        </p:nvSpPr>
        <p:spPr>
          <a:xfrm>
            <a:off x="6808862" y="123934"/>
            <a:ext cx="401400" cy="19029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TextBox 156"/>
          <p:cNvSpPr txBox="1"/>
          <p:nvPr/>
        </p:nvSpPr>
        <p:spPr>
          <a:xfrm>
            <a:off x="7201599" y="99256"/>
            <a:ext cx="407484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rgbClr val="002060"/>
                </a:solidFill>
              </a:rPr>
              <a:t>95%</a:t>
            </a:r>
            <a:endParaRPr lang="en-US" sz="1000" dirty="0">
              <a:solidFill>
                <a:srgbClr val="002060"/>
              </a:solidFill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6415950" y="6434940"/>
            <a:ext cx="21523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bg1"/>
                </a:solidFill>
                <a:latin typeface="Source Sans Pro"/>
                <a:cs typeface="Source Sans Pro"/>
              </a:rPr>
              <a:t>* </a:t>
            </a:r>
            <a:r>
              <a:rPr lang="en-US" sz="1200" b="1" dirty="0">
                <a:solidFill>
                  <a:schemeClr val="bg1"/>
                </a:solidFill>
                <a:latin typeface="Source Sans Pro"/>
                <a:cs typeface="Source Sans Pro"/>
              </a:rPr>
              <a:t>Timeframes are </a:t>
            </a:r>
            <a:r>
              <a:rPr lang="en-US" sz="1200" b="1" dirty="0" smtClean="0">
                <a:solidFill>
                  <a:schemeClr val="bg1"/>
                </a:solidFill>
                <a:latin typeface="Source Sans Pro"/>
                <a:cs typeface="Source Sans Pro"/>
              </a:rPr>
              <a:t>estimates</a:t>
            </a:r>
          </a:p>
        </p:txBody>
      </p:sp>
      <p:cxnSp>
        <p:nvCxnSpPr>
          <p:cNvPr id="12" name="Straight Connector 11"/>
          <p:cNvCxnSpPr>
            <a:stCxn id="76" idx="1"/>
            <a:endCxn id="79" idx="3"/>
          </p:cNvCxnSpPr>
          <p:nvPr/>
        </p:nvCxnSpPr>
        <p:spPr>
          <a:xfrm flipV="1">
            <a:off x="2280633" y="1497841"/>
            <a:ext cx="3039966" cy="1991"/>
          </a:xfrm>
          <a:prstGeom prst="line">
            <a:avLst/>
          </a:prstGeom>
          <a:ln w="57150">
            <a:solidFill>
              <a:srgbClr val="FFFFFF">
                <a:alpha val="69804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7" name="Straight Connector 226"/>
          <p:cNvCxnSpPr/>
          <p:nvPr/>
        </p:nvCxnSpPr>
        <p:spPr bwMode="auto">
          <a:xfrm>
            <a:off x="2274584" y="3115141"/>
            <a:ext cx="6691980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/>
          <p:nvPr/>
        </p:nvCxnSpPr>
        <p:spPr>
          <a:xfrm>
            <a:off x="6395615" y="1084984"/>
            <a:ext cx="42780" cy="4389120"/>
          </a:xfrm>
          <a:prstGeom prst="line">
            <a:avLst/>
          </a:prstGeom>
          <a:ln w="25400">
            <a:solidFill>
              <a:schemeClr val="accent5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3" name="TextBox 92"/>
          <p:cNvSpPr txBox="1"/>
          <p:nvPr/>
        </p:nvSpPr>
        <p:spPr>
          <a:xfrm>
            <a:off x="5991" y="2167230"/>
            <a:ext cx="2237866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100" dirty="0" smtClean="0">
                <a:solidFill>
                  <a:schemeClr val="accent2"/>
                </a:solidFill>
                <a:latin typeface="Source Sans Pro"/>
                <a:cs typeface="Source Sans Pro"/>
              </a:rPr>
              <a:t>Execute SLA </a:t>
            </a:r>
            <a:r>
              <a:rPr lang="en-US" sz="1100" dirty="0">
                <a:solidFill>
                  <a:schemeClr val="accent2"/>
                </a:solidFill>
                <a:latin typeface="Source Sans Pro"/>
                <a:cs typeface="Source Sans Pro"/>
              </a:rPr>
              <a:t>document</a:t>
            </a:r>
          </a:p>
        </p:txBody>
      </p:sp>
      <p:sp>
        <p:nvSpPr>
          <p:cNvPr id="89" name="7-Point Star 88"/>
          <p:cNvSpPr/>
          <p:nvPr/>
        </p:nvSpPr>
        <p:spPr>
          <a:xfrm>
            <a:off x="8873450" y="2597509"/>
            <a:ext cx="182880" cy="182880"/>
          </a:xfrm>
          <a:prstGeom prst="star7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A87C9"/>
              </a:solidFill>
            </a:endParaRPr>
          </a:p>
        </p:txBody>
      </p:sp>
      <p:cxnSp>
        <p:nvCxnSpPr>
          <p:cNvPr id="16" name="Elbow Connector 15"/>
          <p:cNvCxnSpPr>
            <a:stCxn id="223" idx="3"/>
            <a:endCxn id="228" idx="4"/>
          </p:cNvCxnSpPr>
          <p:nvPr/>
        </p:nvCxnSpPr>
        <p:spPr>
          <a:xfrm>
            <a:off x="7137658" y="2317349"/>
            <a:ext cx="1728687" cy="800614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3" name="Rounded Rectangle 222"/>
          <p:cNvSpPr/>
          <p:nvPr/>
        </p:nvSpPr>
        <p:spPr>
          <a:xfrm>
            <a:off x="6929717" y="2246970"/>
            <a:ext cx="207941" cy="14075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chemeClr val="accent2"/>
              </a:solidFill>
            </a:endParaRPr>
          </a:p>
        </p:txBody>
      </p:sp>
      <p:sp>
        <p:nvSpPr>
          <p:cNvPr id="225" name="TextBox 224"/>
          <p:cNvSpPr txBox="1"/>
          <p:nvPr/>
        </p:nvSpPr>
        <p:spPr>
          <a:xfrm>
            <a:off x="5991" y="2983418"/>
            <a:ext cx="2237866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100" dirty="0" smtClean="0">
                <a:solidFill>
                  <a:schemeClr val="accent2"/>
                </a:solidFill>
                <a:latin typeface="Source Sans Pro"/>
                <a:cs typeface="Source Sans Pro"/>
              </a:rPr>
              <a:t>SLA document becomes effective</a:t>
            </a:r>
            <a:endParaRPr lang="en-US" sz="1100" dirty="0">
              <a:solidFill>
                <a:schemeClr val="accent2"/>
              </a:solidFill>
              <a:latin typeface="Source Sans Pro"/>
              <a:cs typeface="Source Sans Pro"/>
            </a:endParaRPr>
          </a:p>
        </p:txBody>
      </p:sp>
      <p:sp>
        <p:nvSpPr>
          <p:cNvPr id="226" name="TextBox 225"/>
          <p:cNvSpPr txBox="1"/>
          <p:nvPr/>
        </p:nvSpPr>
        <p:spPr>
          <a:xfrm>
            <a:off x="5991" y="2576996"/>
            <a:ext cx="2237866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algn="r">
              <a:defRPr sz="1100">
                <a:solidFill>
                  <a:schemeClr val="accent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/>
              <a:t>IANA contract expires</a:t>
            </a:r>
          </a:p>
        </p:txBody>
      </p:sp>
      <p:sp>
        <p:nvSpPr>
          <p:cNvPr id="228" name="7-Point Star 227"/>
          <p:cNvSpPr/>
          <p:nvPr/>
        </p:nvSpPr>
        <p:spPr>
          <a:xfrm>
            <a:off x="8866345" y="3000352"/>
            <a:ext cx="182880" cy="182880"/>
          </a:xfrm>
          <a:prstGeom prst="star7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9" name="Elbow Connector 228"/>
          <p:cNvCxnSpPr/>
          <p:nvPr/>
        </p:nvCxnSpPr>
        <p:spPr>
          <a:xfrm rot="5400000">
            <a:off x="8862221" y="2867506"/>
            <a:ext cx="200522" cy="1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24" name="Group 123"/>
          <p:cNvGrpSpPr/>
          <p:nvPr/>
        </p:nvGrpSpPr>
        <p:grpSpPr>
          <a:xfrm>
            <a:off x="2274853" y="428089"/>
            <a:ext cx="6907216" cy="735910"/>
            <a:chOff x="2274853" y="428089"/>
            <a:chExt cx="6907216" cy="735910"/>
          </a:xfrm>
        </p:grpSpPr>
        <p:sp>
          <p:nvSpPr>
            <p:cNvPr id="125" name="TextBox 124"/>
            <p:cNvSpPr txBox="1"/>
            <p:nvPr/>
          </p:nvSpPr>
          <p:spPr>
            <a:xfrm>
              <a:off x="2656662" y="687937"/>
              <a:ext cx="45397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Source Sans Pro"/>
                  <a:cs typeface="Source Sans Pro"/>
                </a:rPr>
                <a:t>2015</a:t>
              </a:r>
            </a:p>
          </p:txBody>
        </p:sp>
        <p:grpSp>
          <p:nvGrpSpPr>
            <p:cNvPr id="126" name="Group 125"/>
            <p:cNvGrpSpPr/>
            <p:nvPr/>
          </p:nvGrpSpPr>
          <p:grpSpPr>
            <a:xfrm>
              <a:off x="2345009" y="887000"/>
              <a:ext cx="6511507" cy="276999"/>
              <a:chOff x="2345009" y="902240"/>
              <a:chExt cx="6511507" cy="276999"/>
            </a:xfrm>
          </p:grpSpPr>
          <p:sp>
            <p:nvSpPr>
              <p:cNvPr id="153" name="Rectangle 20"/>
              <p:cNvSpPr>
                <a:spLocks noChangeArrowheads="1"/>
              </p:cNvSpPr>
              <p:nvPr/>
            </p:nvSpPr>
            <p:spPr bwMode="auto">
              <a:xfrm>
                <a:off x="2962094" y="902240"/>
                <a:ext cx="441146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1" dirty="0" smtClean="0">
                    <a:solidFill>
                      <a:schemeClr val="accent1">
                        <a:lumMod val="75000"/>
                      </a:schemeClr>
                    </a:solidFill>
                    <a:latin typeface="Source Sans Pro"/>
                    <a:cs typeface="Source Sans Pro"/>
                  </a:rPr>
                  <a:t>Dec</a:t>
                </a:r>
                <a:endParaRPr lang="en-US" sz="1200" b="1" dirty="0">
                  <a:solidFill>
                    <a:schemeClr val="accent1">
                      <a:lumMod val="75000"/>
                    </a:schemeClr>
                  </a:solidFill>
                  <a:latin typeface="Source Sans Pro"/>
                  <a:cs typeface="Source Sans Pro"/>
                </a:endParaRPr>
              </a:p>
            </p:txBody>
          </p:sp>
          <p:sp>
            <p:nvSpPr>
              <p:cNvPr id="154" name="Rectangle 102"/>
              <p:cNvSpPr>
                <a:spLocks noChangeArrowheads="1"/>
              </p:cNvSpPr>
              <p:nvPr/>
            </p:nvSpPr>
            <p:spPr bwMode="auto">
              <a:xfrm>
                <a:off x="3566355" y="902240"/>
                <a:ext cx="441146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1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Jan</a:t>
                </a:r>
                <a:endParaRPr lang="en-US" sz="1200" b="1" dirty="0">
                  <a:solidFill>
                    <a:srgbClr val="0A304B"/>
                  </a:solidFill>
                  <a:latin typeface="Source Sans Pro"/>
                  <a:cs typeface="Source Sans Pro"/>
                </a:endParaRPr>
              </a:p>
            </p:txBody>
          </p:sp>
          <p:sp>
            <p:nvSpPr>
              <p:cNvPr id="155" name="Rectangle 104"/>
              <p:cNvSpPr>
                <a:spLocks noChangeArrowheads="1"/>
              </p:cNvSpPr>
              <p:nvPr/>
            </p:nvSpPr>
            <p:spPr bwMode="auto">
              <a:xfrm>
                <a:off x="4170616" y="902240"/>
                <a:ext cx="430425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1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Feb</a:t>
                </a:r>
                <a:endParaRPr lang="en-US" sz="1200" b="1" dirty="0">
                  <a:solidFill>
                    <a:srgbClr val="0A304B"/>
                  </a:solidFill>
                  <a:latin typeface="Source Sans Pro"/>
                  <a:cs typeface="Source Sans Pro"/>
                </a:endParaRPr>
              </a:p>
            </p:txBody>
          </p:sp>
          <p:sp>
            <p:nvSpPr>
              <p:cNvPr id="158" name="Rectangle 105"/>
              <p:cNvSpPr>
                <a:spLocks noChangeArrowheads="1"/>
              </p:cNvSpPr>
              <p:nvPr/>
            </p:nvSpPr>
            <p:spPr bwMode="auto">
              <a:xfrm>
                <a:off x="4764156" y="902240"/>
                <a:ext cx="466794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1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Mar</a:t>
                </a:r>
                <a:endParaRPr lang="en-US" sz="1200" b="1" dirty="0">
                  <a:solidFill>
                    <a:srgbClr val="0A304B"/>
                  </a:solidFill>
                  <a:latin typeface="Source Sans Pro"/>
                  <a:cs typeface="Source Sans Pro"/>
                </a:endParaRPr>
              </a:p>
            </p:txBody>
          </p:sp>
          <p:sp>
            <p:nvSpPr>
              <p:cNvPr id="159" name="Rectangle 106"/>
              <p:cNvSpPr>
                <a:spLocks noChangeArrowheads="1"/>
              </p:cNvSpPr>
              <p:nvPr/>
            </p:nvSpPr>
            <p:spPr bwMode="auto">
              <a:xfrm>
                <a:off x="7798285" y="902240"/>
                <a:ext cx="453970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1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Aug</a:t>
                </a:r>
                <a:endParaRPr lang="en-US" sz="1200" b="1" dirty="0">
                  <a:solidFill>
                    <a:srgbClr val="0A304B"/>
                  </a:solidFill>
                  <a:latin typeface="Source Sans Pro"/>
                  <a:cs typeface="Source Sans Pro"/>
                </a:endParaRPr>
              </a:p>
            </p:txBody>
          </p:sp>
          <p:sp>
            <p:nvSpPr>
              <p:cNvPr id="160" name="Rectangle 107"/>
              <p:cNvSpPr>
                <a:spLocks noChangeArrowheads="1"/>
              </p:cNvSpPr>
              <p:nvPr/>
            </p:nvSpPr>
            <p:spPr bwMode="auto">
              <a:xfrm>
                <a:off x="7232496" y="902240"/>
                <a:ext cx="402674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1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Jul</a:t>
                </a:r>
                <a:endParaRPr lang="en-US" sz="1200" b="1" dirty="0">
                  <a:solidFill>
                    <a:srgbClr val="0A304B"/>
                  </a:solidFill>
                  <a:latin typeface="Source Sans Pro"/>
                  <a:cs typeface="Source Sans Pro"/>
                </a:endParaRPr>
              </a:p>
            </p:txBody>
          </p:sp>
          <p:sp>
            <p:nvSpPr>
              <p:cNvPr id="161" name="Rectangle 108"/>
              <p:cNvSpPr>
                <a:spLocks noChangeArrowheads="1"/>
              </p:cNvSpPr>
              <p:nvPr/>
            </p:nvSpPr>
            <p:spPr bwMode="auto">
              <a:xfrm>
                <a:off x="6628235" y="902240"/>
                <a:ext cx="441146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1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Jun</a:t>
                </a:r>
                <a:endParaRPr lang="en-US" sz="1200" b="1" dirty="0">
                  <a:solidFill>
                    <a:srgbClr val="0A304B"/>
                  </a:solidFill>
                  <a:latin typeface="Source Sans Pro"/>
                  <a:cs typeface="Source Sans Pro"/>
                </a:endParaRPr>
              </a:p>
            </p:txBody>
          </p:sp>
          <p:sp>
            <p:nvSpPr>
              <p:cNvPr id="162" name="Rectangle 109"/>
              <p:cNvSpPr>
                <a:spLocks noChangeArrowheads="1"/>
              </p:cNvSpPr>
              <p:nvPr/>
            </p:nvSpPr>
            <p:spPr bwMode="auto">
              <a:xfrm>
                <a:off x="5998326" y="902240"/>
                <a:ext cx="466794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1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May</a:t>
                </a:r>
                <a:endParaRPr lang="en-US" sz="1200" b="1" dirty="0">
                  <a:solidFill>
                    <a:srgbClr val="0A304B"/>
                  </a:solidFill>
                  <a:latin typeface="Source Sans Pro"/>
                  <a:cs typeface="Source Sans Pro"/>
                </a:endParaRPr>
              </a:p>
            </p:txBody>
          </p:sp>
          <p:sp>
            <p:nvSpPr>
              <p:cNvPr id="163" name="Rectangle 110"/>
              <p:cNvSpPr>
                <a:spLocks noChangeArrowheads="1"/>
              </p:cNvSpPr>
              <p:nvPr/>
            </p:nvSpPr>
            <p:spPr bwMode="auto">
              <a:xfrm>
                <a:off x="5394065" y="902240"/>
                <a:ext cx="441146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1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Apr</a:t>
                </a:r>
                <a:endParaRPr lang="en-US" sz="1200" b="1" dirty="0">
                  <a:solidFill>
                    <a:srgbClr val="0A304B"/>
                  </a:solidFill>
                  <a:latin typeface="Source Sans Pro"/>
                  <a:cs typeface="Source Sans Pro"/>
                </a:endParaRPr>
              </a:p>
            </p:txBody>
          </p:sp>
          <p:sp>
            <p:nvSpPr>
              <p:cNvPr id="164" name="Rectangle 20"/>
              <p:cNvSpPr>
                <a:spLocks noChangeArrowheads="1"/>
              </p:cNvSpPr>
              <p:nvPr/>
            </p:nvSpPr>
            <p:spPr bwMode="auto">
              <a:xfrm>
                <a:off x="2345009" y="902240"/>
                <a:ext cx="453970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1" dirty="0" smtClean="0">
                    <a:solidFill>
                      <a:schemeClr val="accent1">
                        <a:lumMod val="75000"/>
                      </a:schemeClr>
                    </a:solidFill>
                    <a:latin typeface="Source Sans Pro"/>
                    <a:cs typeface="Source Sans Pro"/>
                  </a:rPr>
                  <a:t>Nov</a:t>
                </a:r>
                <a:endParaRPr lang="en-US" sz="1200" b="1" dirty="0">
                  <a:solidFill>
                    <a:schemeClr val="accent1">
                      <a:lumMod val="75000"/>
                    </a:schemeClr>
                  </a:solidFill>
                  <a:latin typeface="Source Sans Pro"/>
                  <a:cs typeface="Source Sans Pro"/>
                </a:endParaRPr>
              </a:p>
            </p:txBody>
          </p:sp>
          <p:sp>
            <p:nvSpPr>
              <p:cNvPr id="166" name="Rectangle 106"/>
              <p:cNvSpPr>
                <a:spLocks noChangeArrowheads="1"/>
              </p:cNvSpPr>
              <p:nvPr/>
            </p:nvSpPr>
            <p:spPr bwMode="auto">
              <a:xfrm>
                <a:off x="8415370" y="902240"/>
                <a:ext cx="441146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1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Sep</a:t>
                </a:r>
                <a:endParaRPr lang="en-US" sz="1200" b="1" dirty="0">
                  <a:solidFill>
                    <a:srgbClr val="0A304B"/>
                  </a:solidFill>
                  <a:latin typeface="Source Sans Pro"/>
                  <a:cs typeface="Source Sans Pro"/>
                </a:endParaRPr>
              </a:p>
            </p:txBody>
          </p:sp>
        </p:grpSp>
        <p:grpSp>
          <p:nvGrpSpPr>
            <p:cNvPr id="127" name="Group 126"/>
            <p:cNvGrpSpPr/>
            <p:nvPr/>
          </p:nvGrpSpPr>
          <p:grpSpPr>
            <a:xfrm>
              <a:off x="2274853" y="880110"/>
              <a:ext cx="6681182" cy="99092"/>
              <a:chOff x="2184106" y="806450"/>
              <a:chExt cx="6681182" cy="99092"/>
            </a:xfrm>
          </p:grpSpPr>
          <p:cxnSp>
            <p:nvCxnSpPr>
              <p:cNvPr id="147" name="Straight Connector 146"/>
              <p:cNvCxnSpPr/>
              <p:nvPr/>
            </p:nvCxnSpPr>
            <p:spPr>
              <a:xfrm>
                <a:off x="2184106" y="812800"/>
                <a:ext cx="1188720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Straight Connector 147"/>
              <p:cNvCxnSpPr/>
              <p:nvPr/>
            </p:nvCxnSpPr>
            <p:spPr>
              <a:xfrm flipH="1">
                <a:off x="3364462" y="806450"/>
                <a:ext cx="1726" cy="99092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Straight Connector 148"/>
              <p:cNvCxnSpPr/>
              <p:nvPr/>
            </p:nvCxnSpPr>
            <p:spPr>
              <a:xfrm flipH="1">
                <a:off x="2189886" y="806450"/>
                <a:ext cx="1726" cy="99092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Straight Connector 149"/>
              <p:cNvCxnSpPr/>
              <p:nvPr/>
            </p:nvCxnSpPr>
            <p:spPr>
              <a:xfrm>
                <a:off x="3390606" y="812800"/>
                <a:ext cx="5468112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Straight Connector 150"/>
              <p:cNvCxnSpPr/>
              <p:nvPr/>
            </p:nvCxnSpPr>
            <p:spPr>
              <a:xfrm flipH="1">
                <a:off x="8863562" y="806450"/>
                <a:ext cx="1726" cy="99092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Straight Connector 151"/>
              <p:cNvCxnSpPr/>
              <p:nvPr/>
            </p:nvCxnSpPr>
            <p:spPr>
              <a:xfrm flipH="1">
                <a:off x="3396386" y="806450"/>
                <a:ext cx="1726" cy="99092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1" name="TextBox 130"/>
            <p:cNvSpPr txBox="1"/>
            <p:nvPr/>
          </p:nvSpPr>
          <p:spPr>
            <a:xfrm>
              <a:off x="5566865" y="687937"/>
              <a:ext cx="45397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Source Sans Pro"/>
                  <a:cs typeface="Source Sans Pro"/>
                </a:rPr>
                <a:t>2016</a:t>
              </a:r>
            </a:p>
          </p:txBody>
        </p:sp>
        <p:sp>
          <p:nvSpPr>
            <p:cNvPr id="132" name="Diamond 131"/>
            <p:cNvSpPr/>
            <p:nvPr/>
          </p:nvSpPr>
          <p:spPr>
            <a:xfrm>
              <a:off x="4880621" y="758720"/>
              <a:ext cx="173736" cy="227151"/>
            </a:xfrm>
            <a:prstGeom prst="diamond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700" dirty="0" smtClean="0"/>
                <a:t>10</a:t>
              </a:r>
              <a:endParaRPr lang="en-US" sz="700" dirty="0"/>
            </a:p>
          </p:txBody>
        </p:sp>
        <p:sp>
          <p:nvSpPr>
            <p:cNvPr id="133" name="TextBox 132"/>
            <p:cNvSpPr txBox="1"/>
            <p:nvPr/>
          </p:nvSpPr>
          <p:spPr>
            <a:xfrm>
              <a:off x="4877220" y="520422"/>
              <a:ext cx="71262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>
                  <a:latin typeface="Source Sans Pro"/>
                  <a:cs typeface="Source Sans Pro"/>
                </a:rPr>
                <a:t>NTIA receives proposals</a:t>
              </a:r>
            </a:p>
          </p:txBody>
        </p:sp>
        <p:sp>
          <p:nvSpPr>
            <p:cNvPr id="134" name="Diamond 133"/>
            <p:cNvSpPr/>
            <p:nvPr/>
          </p:nvSpPr>
          <p:spPr>
            <a:xfrm>
              <a:off x="4750394" y="758720"/>
              <a:ext cx="173736" cy="227151"/>
            </a:xfrm>
            <a:prstGeom prst="diamond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700" dirty="0" smtClean="0"/>
                <a:t>5</a:t>
              </a:r>
              <a:endParaRPr lang="en-US" sz="700" dirty="0"/>
            </a:p>
          </p:txBody>
        </p:sp>
        <p:sp>
          <p:nvSpPr>
            <p:cNvPr id="135" name="TextBox 134"/>
            <p:cNvSpPr txBox="1"/>
            <p:nvPr/>
          </p:nvSpPr>
          <p:spPr>
            <a:xfrm>
              <a:off x="4494921" y="520422"/>
              <a:ext cx="4346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600" dirty="0" smtClean="0"/>
                <a:t>ICANN 55</a:t>
              </a:r>
              <a:endParaRPr lang="en-US" sz="600" dirty="0" smtClean="0">
                <a:latin typeface="Source Sans Pro"/>
                <a:cs typeface="Source Sans Pro"/>
              </a:endParaRPr>
            </a:p>
          </p:txBody>
        </p:sp>
        <p:sp>
          <p:nvSpPr>
            <p:cNvPr id="136" name="Diamond 135"/>
            <p:cNvSpPr/>
            <p:nvPr/>
          </p:nvSpPr>
          <p:spPr>
            <a:xfrm>
              <a:off x="7375857" y="763221"/>
              <a:ext cx="173736" cy="227151"/>
            </a:xfrm>
            <a:prstGeom prst="diamond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700" dirty="0" smtClean="0"/>
                <a:t>15</a:t>
              </a:r>
              <a:endParaRPr lang="en-US" sz="700" dirty="0"/>
            </a:p>
          </p:txBody>
        </p:sp>
        <p:sp>
          <p:nvSpPr>
            <p:cNvPr id="137" name="TextBox 136"/>
            <p:cNvSpPr txBox="1"/>
            <p:nvPr/>
          </p:nvSpPr>
          <p:spPr>
            <a:xfrm>
              <a:off x="7210262" y="520422"/>
              <a:ext cx="7761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/>
                <a:t>Congressional recess starts</a:t>
              </a:r>
              <a:endParaRPr lang="en-US" sz="600" dirty="0" smtClean="0">
                <a:latin typeface="Source Sans Pro"/>
                <a:cs typeface="Source Sans Pro"/>
              </a:endParaRPr>
            </a:p>
          </p:txBody>
        </p:sp>
        <p:sp>
          <p:nvSpPr>
            <p:cNvPr id="138" name="Diamond 137"/>
            <p:cNvSpPr/>
            <p:nvPr/>
          </p:nvSpPr>
          <p:spPr>
            <a:xfrm>
              <a:off x="6923618" y="758720"/>
              <a:ext cx="173736" cy="227151"/>
            </a:xfrm>
            <a:prstGeom prst="diamond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700" dirty="0" smtClean="0"/>
                <a:t>27</a:t>
              </a:r>
              <a:endParaRPr lang="en-US" sz="700" dirty="0"/>
            </a:p>
          </p:txBody>
        </p:sp>
        <p:sp>
          <p:nvSpPr>
            <p:cNvPr id="139" name="TextBox 138"/>
            <p:cNvSpPr txBox="1"/>
            <p:nvPr/>
          </p:nvSpPr>
          <p:spPr>
            <a:xfrm>
              <a:off x="6801629" y="520422"/>
              <a:ext cx="3969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" dirty="0" smtClean="0"/>
                <a:t>ICANN 56</a:t>
              </a:r>
              <a:endParaRPr lang="en-US" sz="600" dirty="0" smtClean="0">
                <a:latin typeface="Source Sans Pro"/>
                <a:cs typeface="Source Sans Pro"/>
              </a:endParaRPr>
            </a:p>
          </p:txBody>
        </p:sp>
        <p:sp>
          <p:nvSpPr>
            <p:cNvPr id="140" name="Diamond 139"/>
            <p:cNvSpPr/>
            <p:nvPr/>
          </p:nvSpPr>
          <p:spPr>
            <a:xfrm>
              <a:off x="8859098" y="758720"/>
              <a:ext cx="173736" cy="227151"/>
            </a:xfrm>
            <a:prstGeom prst="diamond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700" dirty="0" smtClean="0"/>
                <a:t>30</a:t>
              </a:r>
              <a:endParaRPr lang="en-US" sz="700" dirty="0"/>
            </a:p>
          </p:txBody>
        </p:sp>
        <p:sp>
          <p:nvSpPr>
            <p:cNvPr id="141" name="TextBox 140"/>
            <p:cNvSpPr txBox="1"/>
            <p:nvPr/>
          </p:nvSpPr>
          <p:spPr>
            <a:xfrm>
              <a:off x="8391486" y="520422"/>
              <a:ext cx="79058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600" dirty="0" smtClean="0"/>
                <a:t>IANA Contract expires</a:t>
              </a:r>
              <a:endParaRPr lang="en-US" sz="600" dirty="0" smtClean="0">
                <a:latin typeface="Source Sans Pro"/>
                <a:cs typeface="Source Sans Pro"/>
              </a:endParaRPr>
            </a:p>
          </p:txBody>
        </p:sp>
        <p:sp>
          <p:nvSpPr>
            <p:cNvPr id="142" name="Diamond 141"/>
            <p:cNvSpPr/>
            <p:nvPr/>
          </p:nvSpPr>
          <p:spPr>
            <a:xfrm>
              <a:off x="7957239" y="765101"/>
              <a:ext cx="173736" cy="227151"/>
            </a:xfrm>
            <a:prstGeom prst="diamond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700" dirty="0" smtClean="0"/>
                <a:t>15</a:t>
              </a:r>
              <a:endParaRPr lang="en-US" sz="700" dirty="0"/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7838470" y="428089"/>
              <a:ext cx="7096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/>
                <a:t>NTIA receives Implementation report</a:t>
              </a:r>
              <a:endParaRPr lang="en-US" sz="600" dirty="0" smtClean="0">
                <a:latin typeface="Source Sans Pro"/>
                <a:cs typeface="Source Sans Pro"/>
              </a:endParaRPr>
            </a:p>
          </p:txBody>
        </p:sp>
        <p:sp>
          <p:nvSpPr>
            <p:cNvPr id="144" name="Diamond 143"/>
            <p:cNvSpPr/>
            <p:nvPr/>
          </p:nvSpPr>
          <p:spPr>
            <a:xfrm>
              <a:off x="6655027" y="757427"/>
              <a:ext cx="173736" cy="227151"/>
            </a:xfrm>
            <a:prstGeom prst="diamond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700" dirty="0" smtClean="0"/>
                <a:t>10</a:t>
              </a:r>
              <a:endParaRPr lang="en-US" sz="700" dirty="0"/>
            </a:p>
          </p:txBody>
        </p:sp>
        <p:sp>
          <p:nvSpPr>
            <p:cNvPr id="145" name="TextBox 144"/>
            <p:cNvSpPr txBox="1"/>
            <p:nvPr/>
          </p:nvSpPr>
          <p:spPr>
            <a:xfrm>
              <a:off x="5936411" y="428089"/>
              <a:ext cx="8951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600" dirty="0"/>
                <a:t>NTIA issues report evaluating if conditions are met</a:t>
              </a:r>
              <a:endParaRPr lang="en-US" sz="600" dirty="0">
                <a:latin typeface="Source Sans Pro"/>
                <a:cs typeface="Source Sans Pro"/>
              </a:endParaRPr>
            </a:p>
          </p:txBody>
        </p:sp>
      </p:grpSp>
      <p:cxnSp>
        <p:nvCxnSpPr>
          <p:cNvPr id="118" name="Elbow Connector 117"/>
          <p:cNvCxnSpPr>
            <a:endCxn id="98" idx="0"/>
          </p:cNvCxnSpPr>
          <p:nvPr/>
        </p:nvCxnSpPr>
        <p:spPr>
          <a:xfrm>
            <a:off x="5401328" y="1483387"/>
            <a:ext cx="1001266" cy="329510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0" name="Elbow Connector 119"/>
          <p:cNvCxnSpPr>
            <a:stCxn id="98" idx="3"/>
            <a:endCxn id="223" idx="0"/>
          </p:cNvCxnSpPr>
          <p:nvPr/>
        </p:nvCxnSpPr>
        <p:spPr>
          <a:xfrm>
            <a:off x="6480746" y="1885488"/>
            <a:ext cx="552942" cy="361482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21" name="Group 120"/>
          <p:cNvGrpSpPr/>
          <p:nvPr/>
        </p:nvGrpSpPr>
        <p:grpSpPr>
          <a:xfrm>
            <a:off x="5187502" y="1283502"/>
            <a:ext cx="389850" cy="369332"/>
            <a:chOff x="3480392" y="1218187"/>
            <a:chExt cx="389850" cy="369332"/>
          </a:xfrm>
        </p:grpSpPr>
        <p:sp>
          <p:nvSpPr>
            <p:cNvPr id="167" name="Rectangle 166"/>
            <p:cNvSpPr/>
            <p:nvPr/>
          </p:nvSpPr>
          <p:spPr>
            <a:xfrm>
              <a:off x="3544318" y="1303772"/>
              <a:ext cx="228600" cy="228600"/>
            </a:xfrm>
            <a:prstGeom prst="rect">
              <a:avLst/>
            </a:prstGeom>
            <a:solidFill>
              <a:srgbClr val="FFFF00"/>
            </a:solidFill>
            <a:ln w="254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168" name="Rectangle 167"/>
            <p:cNvSpPr/>
            <p:nvPr/>
          </p:nvSpPr>
          <p:spPr>
            <a:xfrm>
              <a:off x="3480392" y="1218187"/>
              <a:ext cx="38985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008000"/>
                  </a:solidFill>
                  <a:latin typeface="Zapf Dingbats"/>
                  <a:ea typeface="Zapf Dingbats"/>
                  <a:cs typeface="Zapf Dingbats"/>
                </a:rPr>
                <a:t>✔</a:t>
              </a:r>
              <a:endParaRPr lang="en-US" dirty="0">
                <a:solidFill>
                  <a:srgbClr val="008000"/>
                </a:solidFill>
              </a:endParaRP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6206526" y="1691764"/>
            <a:ext cx="389850" cy="369332"/>
            <a:chOff x="3480392" y="1218187"/>
            <a:chExt cx="389850" cy="369332"/>
          </a:xfrm>
        </p:grpSpPr>
        <p:sp>
          <p:nvSpPr>
            <p:cNvPr id="117" name="Rectangle 116"/>
            <p:cNvSpPr/>
            <p:nvPr/>
          </p:nvSpPr>
          <p:spPr>
            <a:xfrm>
              <a:off x="3544318" y="1303772"/>
              <a:ext cx="228600" cy="228600"/>
            </a:xfrm>
            <a:prstGeom prst="rect">
              <a:avLst/>
            </a:prstGeom>
            <a:solidFill>
              <a:srgbClr val="FFFF00"/>
            </a:solidFill>
            <a:ln w="254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119" name="Rectangle 118"/>
            <p:cNvSpPr/>
            <p:nvPr/>
          </p:nvSpPr>
          <p:spPr>
            <a:xfrm>
              <a:off x="3480392" y="1218187"/>
              <a:ext cx="38985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008000"/>
                  </a:solidFill>
                  <a:latin typeface="Zapf Dingbats"/>
                  <a:ea typeface="Zapf Dingbats"/>
                  <a:cs typeface="Zapf Dingbats"/>
                </a:rPr>
                <a:t>✔</a:t>
              </a:r>
              <a:endParaRPr lang="en-US" dirty="0">
                <a:solidFill>
                  <a:srgbClr val="008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8672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Rectangle 86"/>
          <p:cNvSpPr/>
          <p:nvPr/>
        </p:nvSpPr>
        <p:spPr>
          <a:xfrm>
            <a:off x="2704363" y="6332980"/>
            <a:ext cx="3729004" cy="5203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8" name="Straight Connector 87"/>
          <p:cNvCxnSpPr/>
          <p:nvPr/>
        </p:nvCxnSpPr>
        <p:spPr>
          <a:xfrm>
            <a:off x="2798732" y="6529530"/>
            <a:ext cx="342900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>
            <a:off x="3107923" y="6416728"/>
            <a:ext cx="792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latin typeface="Source Sans Pro"/>
                <a:cs typeface="Source Sans Pro"/>
              </a:rPr>
              <a:t>Baseline</a:t>
            </a:r>
          </a:p>
          <a:p>
            <a:r>
              <a:rPr lang="en-US" sz="900" dirty="0" smtClean="0">
                <a:latin typeface="Source Sans Pro"/>
                <a:cs typeface="Source Sans Pro"/>
              </a:rPr>
              <a:t>Current Plan</a:t>
            </a:r>
          </a:p>
        </p:txBody>
      </p:sp>
      <p:cxnSp>
        <p:nvCxnSpPr>
          <p:cNvPr id="92" name="Straight Connector 91"/>
          <p:cNvCxnSpPr/>
          <p:nvPr/>
        </p:nvCxnSpPr>
        <p:spPr>
          <a:xfrm>
            <a:off x="2794336" y="6682999"/>
            <a:ext cx="309191" cy="0"/>
          </a:xfrm>
          <a:prstGeom prst="line">
            <a:avLst/>
          </a:prstGeom>
          <a:ln>
            <a:solidFill>
              <a:schemeClr val="tx1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6" name="Rectangle 155"/>
          <p:cNvSpPr/>
          <p:nvPr/>
        </p:nvSpPr>
        <p:spPr>
          <a:xfrm>
            <a:off x="0" y="1185332"/>
            <a:ext cx="9144000" cy="4124641"/>
          </a:xfrm>
          <a:prstGeom prst="rect">
            <a:avLst/>
          </a:prstGeom>
          <a:solidFill>
            <a:schemeClr val="accent6">
              <a:lumMod val="50000"/>
              <a:alpha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5222"/>
            <a:ext cx="9144000" cy="413878"/>
          </a:xfrm>
          <a:solidFill>
            <a:srgbClr val="1768B1"/>
          </a:solidFill>
        </p:spPr>
        <p:txBody>
          <a:bodyPr vert="horz" anchor="ctr"/>
          <a:lstStyle/>
          <a:p>
            <a:pPr marL="63500">
              <a:lnSpc>
                <a:spcPct val="100000"/>
              </a:lnSpc>
            </a:pPr>
            <a:r>
              <a:rPr lang="en-US" sz="1600" b="1" dirty="0" smtClean="0"/>
              <a:t>IETF </a:t>
            </a:r>
            <a:r>
              <a:rPr lang="en-US" sz="1600" b="1" dirty="0" err="1" smtClean="0"/>
              <a:t>MoU</a:t>
            </a:r>
            <a:r>
              <a:rPr lang="en-US" sz="1600" b="1" dirty="0" smtClean="0"/>
              <a:t> </a:t>
            </a:r>
            <a:r>
              <a:rPr lang="en-US" sz="1600" b="1" dirty="0"/>
              <a:t>Supplemental </a:t>
            </a:r>
            <a:r>
              <a:rPr lang="en-US" sz="1600" b="1" dirty="0" smtClean="0"/>
              <a:t>Agreement (“</a:t>
            </a:r>
            <a:r>
              <a:rPr lang="en-US" sz="1600" b="1" dirty="0" err="1" smtClean="0"/>
              <a:t>MoU</a:t>
            </a:r>
            <a:r>
              <a:rPr lang="en-US" sz="1600" b="1" dirty="0" smtClean="0"/>
              <a:t>”)</a:t>
            </a:r>
            <a:endParaRPr lang="en-US" sz="1600" dirty="0"/>
          </a:p>
        </p:txBody>
      </p:sp>
      <p:sp>
        <p:nvSpPr>
          <p:cNvPr id="125" name="TextBox 124"/>
          <p:cNvSpPr txBox="1"/>
          <p:nvPr/>
        </p:nvSpPr>
        <p:spPr>
          <a:xfrm>
            <a:off x="4712868" y="6409183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err="1" smtClean="0">
                <a:latin typeface="Source Sans Pro"/>
                <a:cs typeface="Source Sans Pro"/>
              </a:rPr>
              <a:t>MoU</a:t>
            </a:r>
            <a:r>
              <a:rPr lang="en-US" sz="900" dirty="0" smtClean="0">
                <a:latin typeface="Source Sans Pro"/>
                <a:cs typeface="Source Sans Pro"/>
              </a:rPr>
              <a:t> activities</a:t>
            </a:r>
          </a:p>
          <a:p>
            <a:r>
              <a:rPr lang="en-US" sz="900" dirty="0" smtClean="0">
                <a:latin typeface="Source Sans Pro"/>
                <a:cs typeface="Source Sans Pro"/>
              </a:rPr>
              <a:t>USG activity</a:t>
            </a:r>
          </a:p>
        </p:txBody>
      </p:sp>
      <p:sp>
        <p:nvSpPr>
          <p:cNvPr id="5" name="Rectangle 4"/>
          <p:cNvSpPr/>
          <p:nvPr/>
        </p:nvSpPr>
        <p:spPr>
          <a:xfrm>
            <a:off x="4552645" y="6520689"/>
            <a:ext cx="203200" cy="45719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Rectangle 156"/>
          <p:cNvSpPr/>
          <p:nvPr/>
        </p:nvSpPr>
        <p:spPr>
          <a:xfrm>
            <a:off x="4552645" y="6647682"/>
            <a:ext cx="203200" cy="4571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TextBox 164"/>
          <p:cNvSpPr txBox="1"/>
          <p:nvPr/>
        </p:nvSpPr>
        <p:spPr>
          <a:xfrm>
            <a:off x="723182" y="6434940"/>
            <a:ext cx="21523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  <a:latin typeface="Source Sans Pro"/>
                <a:cs typeface="Source Sans Pro"/>
              </a:rPr>
              <a:t>DRAFT for Discussion</a:t>
            </a:r>
          </a:p>
        </p:txBody>
      </p:sp>
      <p:cxnSp>
        <p:nvCxnSpPr>
          <p:cNvPr id="99" name="Straight Connector 98"/>
          <p:cNvCxnSpPr/>
          <p:nvPr/>
        </p:nvCxnSpPr>
        <p:spPr>
          <a:xfrm>
            <a:off x="2891785" y="1155920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6987" y="1345576"/>
            <a:ext cx="2237866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algn="r">
              <a:defRPr sz="1400">
                <a:solidFill>
                  <a:srgbClr val="666666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sz="1100" dirty="0">
                <a:solidFill>
                  <a:schemeClr val="accent2"/>
                </a:solidFill>
              </a:rPr>
              <a:t>Finalize </a:t>
            </a:r>
            <a:r>
              <a:rPr lang="en-US" sz="1100" dirty="0" err="1" smtClean="0">
                <a:solidFill>
                  <a:schemeClr val="accent2"/>
                </a:solidFill>
              </a:rPr>
              <a:t>MoU</a:t>
            </a:r>
            <a:r>
              <a:rPr lang="en-US" sz="1100" dirty="0" smtClean="0">
                <a:solidFill>
                  <a:schemeClr val="accent2"/>
                </a:solidFill>
              </a:rPr>
              <a:t> document</a:t>
            </a:r>
            <a:endParaRPr lang="en-US" sz="1100" dirty="0">
              <a:solidFill>
                <a:schemeClr val="accent2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36987" y="1729588"/>
            <a:ext cx="2237866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100" dirty="0" smtClean="0">
                <a:solidFill>
                  <a:schemeClr val="accent2"/>
                </a:solidFill>
                <a:latin typeface="Source Sans Pro"/>
                <a:cs typeface="Source Sans Pro"/>
              </a:rPr>
              <a:t>Board adoption</a:t>
            </a:r>
            <a:endParaRPr lang="en-US" sz="1100" dirty="0">
              <a:solidFill>
                <a:schemeClr val="accent2"/>
              </a:solidFill>
              <a:latin typeface="Source Sans Pro"/>
              <a:cs typeface="Source Sans Pro"/>
            </a:endParaRPr>
          </a:p>
        </p:txBody>
      </p:sp>
      <p:sp>
        <p:nvSpPr>
          <p:cNvPr id="161" name="TextBox 160"/>
          <p:cNvSpPr txBox="1"/>
          <p:nvPr/>
        </p:nvSpPr>
        <p:spPr>
          <a:xfrm>
            <a:off x="36987" y="2953149"/>
            <a:ext cx="2237866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100" dirty="0" err="1" smtClean="0">
                <a:solidFill>
                  <a:schemeClr val="accent2"/>
                </a:solidFill>
                <a:latin typeface="Source Sans Pro"/>
                <a:cs typeface="Source Sans Pro"/>
              </a:rPr>
              <a:t>MoU</a:t>
            </a:r>
            <a:r>
              <a:rPr lang="en-US" sz="1100" dirty="0" smtClean="0">
                <a:solidFill>
                  <a:schemeClr val="accent2"/>
                </a:solidFill>
                <a:latin typeface="Source Sans Pro"/>
                <a:cs typeface="Source Sans Pro"/>
              </a:rPr>
              <a:t> </a:t>
            </a:r>
            <a:r>
              <a:rPr lang="en-US" sz="1100" dirty="0">
                <a:solidFill>
                  <a:schemeClr val="accent2"/>
                </a:solidFill>
                <a:latin typeface="Source Sans Pro"/>
                <a:cs typeface="Source Sans Pro"/>
              </a:rPr>
              <a:t>document becomes effective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2256785" y="1143220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>
            <a:off x="3499593" y="1143775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>
            <a:off x="4099326" y="1149102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>
            <a:off x="4708376" y="1143775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>
            <a:off x="5320599" y="1105120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>
            <a:off x="5931446" y="1150364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>
            <a:off x="6520411" y="1117820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>
            <a:off x="7141127" y="1108295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>
            <a:off x="7741446" y="1113622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>
            <a:off x="8341073" y="1137202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>
            <a:off x="8949318" y="1122021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 bwMode="auto">
          <a:xfrm>
            <a:off x="2274590" y="1879485"/>
            <a:ext cx="6691980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 bwMode="auto">
          <a:xfrm>
            <a:off x="2274590" y="1489231"/>
            <a:ext cx="6691980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Connector 168"/>
          <p:cNvCxnSpPr/>
          <p:nvPr/>
        </p:nvCxnSpPr>
        <p:spPr bwMode="auto">
          <a:xfrm>
            <a:off x="2274590" y="2684081"/>
            <a:ext cx="6691980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/>
          <p:cNvSpPr txBox="1"/>
          <p:nvPr/>
        </p:nvSpPr>
        <p:spPr>
          <a:xfrm>
            <a:off x="36987" y="2141424"/>
            <a:ext cx="2237866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100" dirty="0">
                <a:solidFill>
                  <a:schemeClr val="accent2"/>
                </a:solidFill>
                <a:latin typeface="Source Sans Pro"/>
                <a:cs typeface="Source Sans Pro"/>
              </a:rPr>
              <a:t>Execute </a:t>
            </a:r>
            <a:r>
              <a:rPr lang="en-US" sz="1100" dirty="0" err="1" smtClean="0">
                <a:solidFill>
                  <a:schemeClr val="accent2"/>
                </a:solidFill>
                <a:latin typeface="Source Sans Pro"/>
                <a:cs typeface="Source Sans Pro"/>
              </a:rPr>
              <a:t>MoU</a:t>
            </a:r>
            <a:r>
              <a:rPr lang="en-US" sz="1100" dirty="0" smtClean="0">
                <a:solidFill>
                  <a:schemeClr val="accent2"/>
                </a:solidFill>
                <a:latin typeface="Source Sans Pro"/>
                <a:cs typeface="Source Sans Pro"/>
              </a:rPr>
              <a:t> </a:t>
            </a:r>
            <a:r>
              <a:rPr lang="en-US" sz="1100" dirty="0">
                <a:solidFill>
                  <a:schemeClr val="accent2"/>
                </a:solidFill>
                <a:latin typeface="Source Sans Pro"/>
                <a:cs typeface="Source Sans Pro"/>
              </a:rPr>
              <a:t>document</a:t>
            </a:r>
          </a:p>
        </p:txBody>
      </p:sp>
      <p:cxnSp>
        <p:nvCxnSpPr>
          <p:cNvPr id="94" name="Straight Connector 93"/>
          <p:cNvCxnSpPr/>
          <p:nvPr/>
        </p:nvCxnSpPr>
        <p:spPr bwMode="auto">
          <a:xfrm>
            <a:off x="2274590" y="2281783"/>
            <a:ext cx="6691980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7-Point Star 88"/>
          <p:cNvSpPr/>
          <p:nvPr/>
        </p:nvSpPr>
        <p:spPr>
          <a:xfrm>
            <a:off x="8873450" y="2567240"/>
            <a:ext cx="182880" cy="182880"/>
          </a:xfrm>
          <a:prstGeom prst="star7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ounded Rectangle 80"/>
          <p:cNvSpPr/>
          <p:nvPr/>
        </p:nvSpPr>
        <p:spPr>
          <a:xfrm>
            <a:off x="6915562" y="2195914"/>
            <a:ext cx="207941" cy="14075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chemeClr val="accent2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36981" y="2546727"/>
            <a:ext cx="2237866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algn="r">
              <a:defRPr sz="1100">
                <a:solidFill>
                  <a:srgbClr val="1A87C9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/>
              <a:t>IANA contract expires</a:t>
            </a:r>
          </a:p>
        </p:txBody>
      </p:sp>
      <p:cxnSp>
        <p:nvCxnSpPr>
          <p:cNvPr id="79" name="Straight Connector 78"/>
          <p:cNvCxnSpPr/>
          <p:nvPr/>
        </p:nvCxnSpPr>
        <p:spPr bwMode="auto">
          <a:xfrm>
            <a:off x="2274584" y="3090491"/>
            <a:ext cx="6691980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7-Point Star 82"/>
          <p:cNvSpPr/>
          <p:nvPr/>
        </p:nvSpPr>
        <p:spPr>
          <a:xfrm>
            <a:off x="8866345" y="2970083"/>
            <a:ext cx="182880" cy="182880"/>
          </a:xfrm>
          <a:prstGeom prst="star7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Elbow Connector 15"/>
          <p:cNvCxnSpPr>
            <a:stCxn id="81" idx="2"/>
          </p:cNvCxnSpPr>
          <p:nvPr/>
        </p:nvCxnSpPr>
        <p:spPr>
          <a:xfrm rot="16200000" flipH="1">
            <a:off x="7630306" y="1725899"/>
            <a:ext cx="753819" cy="1975364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0" name="TextBox 119"/>
          <p:cNvSpPr txBox="1"/>
          <p:nvPr/>
        </p:nvSpPr>
        <p:spPr>
          <a:xfrm>
            <a:off x="5998326" y="44389"/>
            <a:ext cx="1528348" cy="335666"/>
          </a:xfrm>
          <a:prstGeom prst="rect">
            <a:avLst/>
          </a:prstGeom>
          <a:solidFill>
            <a:srgbClr val="FFFFFF"/>
          </a:solidFill>
          <a:ln>
            <a:solidFill>
              <a:schemeClr val="accent6"/>
            </a:solidFill>
          </a:ln>
        </p:spPr>
        <p:txBody>
          <a:bodyPr wrap="square" rtlCol="0" anchor="ctr">
            <a:noAutofit/>
          </a:bodyPr>
          <a:lstStyle/>
          <a:p>
            <a:r>
              <a:rPr lang="en-US" sz="1000" b="1" dirty="0" smtClean="0">
                <a:latin typeface="Source Sans Pro"/>
                <a:cs typeface="Source Sans Pro"/>
              </a:rPr>
              <a:t>% Complete:</a:t>
            </a:r>
            <a:endParaRPr lang="en-US" sz="1000" dirty="0" smtClean="0">
              <a:latin typeface="Source Sans Pro"/>
              <a:cs typeface="Source Sans Pro"/>
            </a:endParaRPr>
          </a:p>
        </p:txBody>
      </p:sp>
      <p:sp>
        <p:nvSpPr>
          <p:cNvPr id="123" name="Rectangle 122"/>
          <p:cNvSpPr/>
          <p:nvPr/>
        </p:nvSpPr>
        <p:spPr>
          <a:xfrm>
            <a:off x="6808858" y="123934"/>
            <a:ext cx="461612" cy="190294"/>
          </a:xfrm>
          <a:prstGeom prst="rect">
            <a:avLst/>
          </a:prstGeom>
          <a:noFill/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Rectangle 123"/>
          <p:cNvSpPr/>
          <p:nvPr/>
        </p:nvSpPr>
        <p:spPr>
          <a:xfrm>
            <a:off x="6808860" y="123934"/>
            <a:ext cx="401401" cy="181719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TextBox 125"/>
          <p:cNvSpPr txBox="1"/>
          <p:nvPr/>
        </p:nvSpPr>
        <p:spPr>
          <a:xfrm>
            <a:off x="7201599" y="99256"/>
            <a:ext cx="407484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rgbClr val="002060"/>
                </a:solidFill>
              </a:rPr>
              <a:t>95%</a:t>
            </a:r>
            <a:endParaRPr lang="en-US" sz="1000" dirty="0">
              <a:solidFill>
                <a:srgbClr val="002060"/>
              </a:solidFill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6415950" y="6434940"/>
            <a:ext cx="21523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bg1"/>
                </a:solidFill>
                <a:latin typeface="Source Sans Pro"/>
                <a:cs typeface="Source Sans Pro"/>
              </a:rPr>
              <a:t>* </a:t>
            </a:r>
            <a:r>
              <a:rPr lang="en-US" sz="1200" b="1" dirty="0">
                <a:solidFill>
                  <a:schemeClr val="bg1"/>
                </a:solidFill>
                <a:latin typeface="Source Sans Pro"/>
                <a:cs typeface="Source Sans Pro"/>
              </a:rPr>
              <a:t>Timeframes are </a:t>
            </a:r>
            <a:r>
              <a:rPr lang="en-US" sz="1200" b="1" dirty="0" smtClean="0">
                <a:solidFill>
                  <a:schemeClr val="bg1"/>
                </a:solidFill>
                <a:latin typeface="Source Sans Pro"/>
                <a:cs typeface="Source Sans Pro"/>
              </a:rPr>
              <a:t>estimates</a:t>
            </a:r>
          </a:p>
        </p:txBody>
      </p:sp>
      <p:sp>
        <p:nvSpPr>
          <p:cNvPr id="95" name="Rounded Rectangle 94"/>
          <p:cNvSpPr/>
          <p:nvPr/>
        </p:nvSpPr>
        <p:spPr>
          <a:xfrm>
            <a:off x="2256783" y="1423087"/>
            <a:ext cx="4112477" cy="14950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350">
              <a:solidFill>
                <a:schemeClr val="accent2"/>
              </a:solidFill>
            </a:endParaRPr>
          </a:p>
        </p:txBody>
      </p:sp>
      <p:sp>
        <p:nvSpPr>
          <p:cNvPr id="106" name="Rounded Rectangle 105"/>
          <p:cNvSpPr/>
          <p:nvPr/>
        </p:nvSpPr>
        <p:spPr>
          <a:xfrm>
            <a:off x="2280633" y="1441533"/>
            <a:ext cx="1818693" cy="116598"/>
          </a:xfrm>
          <a:prstGeom prst="roundRect">
            <a:avLst>
              <a:gd name="adj" fmla="val 50000"/>
            </a:avLst>
          </a:prstGeom>
          <a:solidFill>
            <a:srgbClr val="BADCF7">
              <a:alpha val="20000"/>
            </a:srgbClr>
          </a:solidFill>
          <a:ln>
            <a:solidFill>
              <a:schemeClr val="accent6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chemeClr val="accent2"/>
              </a:solidFill>
            </a:endParaRPr>
          </a:p>
        </p:txBody>
      </p:sp>
      <p:cxnSp>
        <p:nvCxnSpPr>
          <p:cNvPr id="114" name="Straight Connector 113"/>
          <p:cNvCxnSpPr>
            <a:stCxn id="106" idx="1"/>
          </p:cNvCxnSpPr>
          <p:nvPr/>
        </p:nvCxnSpPr>
        <p:spPr>
          <a:xfrm flipV="1">
            <a:off x="2280633" y="1488225"/>
            <a:ext cx="3947970" cy="11607"/>
          </a:xfrm>
          <a:prstGeom prst="line">
            <a:avLst/>
          </a:prstGeom>
          <a:ln w="57150">
            <a:solidFill>
              <a:srgbClr val="FFFFFF">
                <a:alpha val="69804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Elbow Connector 14"/>
          <p:cNvCxnSpPr>
            <a:stCxn id="95" idx="3"/>
            <a:endCxn id="81" idx="0"/>
          </p:cNvCxnSpPr>
          <p:nvPr/>
        </p:nvCxnSpPr>
        <p:spPr>
          <a:xfrm>
            <a:off x="6369260" y="1497841"/>
            <a:ext cx="650273" cy="698073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7" name="TextBox 126"/>
          <p:cNvSpPr txBox="1"/>
          <p:nvPr/>
        </p:nvSpPr>
        <p:spPr>
          <a:xfrm>
            <a:off x="7599658" y="42717"/>
            <a:ext cx="1508830" cy="335666"/>
          </a:xfrm>
          <a:prstGeom prst="rect">
            <a:avLst/>
          </a:prstGeom>
          <a:solidFill>
            <a:srgbClr val="00CC00"/>
          </a:solidFill>
          <a:ln>
            <a:solidFill>
              <a:schemeClr val="accent6"/>
            </a:solidFill>
          </a:ln>
        </p:spPr>
        <p:txBody>
          <a:bodyPr wrap="square" rtlCol="0" anchor="ctr">
            <a:noAutofit/>
          </a:bodyPr>
          <a:lstStyle/>
          <a:p>
            <a:r>
              <a:rPr lang="en-US" sz="1000" b="1" dirty="0" smtClean="0">
                <a:latin typeface="Source Sans Pro"/>
                <a:cs typeface="Source Sans Pro"/>
              </a:rPr>
              <a:t>Status:  </a:t>
            </a:r>
            <a:r>
              <a:rPr lang="en-US" sz="1000" dirty="0" smtClean="0">
                <a:latin typeface="Source Sans Pro"/>
                <a:cs typeface="Source Sans Pro"/>
              </a:rPr>
              <a:t>On-track</a:t>
            </a:r>
          </a:p>
        </p:txBody>
      </p:sp>
      <p:cxnSp>
        <p:nvCxnSpPr>
          <p:cNvPr id="115" name="Straight Connector 114"/>
          <p:cNvCxnSpPr/>
          <p:nvPr/>
        </p:nvCxnSpPr>
        <p:spPr>
          <a:xfrm>
            <a:off x="6373061" y="1084984"/>
            <a:ext cx="19767" cy="4389120"/>
          </a:xfrm>
          <a:prstGeom prst="line">
            <a:avLst/>
          </a:prstGeom>
          <a:ln w="25400">
            <a:solidFill>
              <a:schemeClr val="accent5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9" name="Elbow Connector 118"/>
          <p:cNvCxnSpPr/>
          <p:nvPr/>
        </p:nvCxnSpPr>
        <p:spPr>
          <a:xfrm rot="5400000">
            <a:off x="8862221" y="2845704"/>
            <a:ext cx="200522" cy="1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1" name="TextBox 120"/>
          <p:cNvSpPr txBox="1"/>
          <p:nvPr/>
        </p:nvSpPr>
        <p:spPr>
          <a:xfrm>
            <a:off x="17859" y="5499101"/>
            <a:ext cx="3437350" cy="7815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noAutofit/>
          </a:bodyPr>
          <a:lstStyle/>
          <a:p>
            <a:r>
              <a:rPr lang="en-US" sz="1100" b="1" dirty="0" smtClean="0">
                <a:latin typeface="Source Sans Pro"/>
                <a:cs typeface="Source Sans Pro"/>
              </a:rPr>
              <a:t>Project Updates: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en-US" sz="1100" dirty="0">
                <a:latin typeface="Source Sans Pro"/>
                <a:cs typeface="Source Sans Pro"/>
              </a:rPr>
              <a:t> </a:t>
            </a:r>
            <a:r>
              <a:rPr lang="en-US" sz="1100" dirty="0"/>
              <a:t>ICANN Board approved </a:t>
            </a:r>
            <a:r>
              <a:rPr lang="en-US" sz="1100" dirty="0">
                <a:latin typeface="Source Sans Pro"/>
                <a:cs typeface="Source Sans Pro"/>
              </a:rPr>
              <a:t>IETF MoU </a:t>
            </a:r>
            <a:r>
              <a:rPr lang="en-US" sz="1100" dirty="0" smtClean="0">
                <a:latin typeface="Source Sans Pro"/>
                <a:cs typeface="Source Sans Pro"/>
              </a:rPr>
              <a:t>document</a:t>
            </a:r>
            <a:r>
              <a:rPr lang="en-US" sz="1100" dirty="0" smtClean="0"/>
              <a:t> </a:t>
            </a:r>
            <a:r>
              <a:rPr lang="en-US" sz="1100" dirty="0"/>
              <a:t>for signature</a:t>
            </a:r>
            <a:r>
              <a:rPr lang="en-US" sz="1100" dirty="0" smtClean="0"/>
              <a:t>.</a:t>
            </a:r>
            <a:endParaRPr lang="en-US" sz="1100" dirty="0"/>
          </a:p>
        </p:txBody>
      </p:sp>
      <p:sp>
        <p:nvSpPr>
          <p:cNvPr id="122" name="TextBox 121"/>
          <p:cNvSpPr txBox="1"/>
          <p:nvPr/>
        </p:nvSpPr>
        <p:spPr>
          <a:xfrm>
            <a:off x="6808862" y="5499101"/>
            <a:ext cx="2304673" cy="7815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noAutofit/>
          </a:bodyPr>
          <a:lstStyle/>
          <a:p>
            <a:r>
              <a:rPr lang="en-US" sz="1100" b="1" dirty="0" smtClean="0">
                <a:latin typeface="Source Sans Pro"/>
                <a:cs typeface="Source Sans Pro"/>
              </a:rPr>
              <a:t>Open Items: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endParaRPr lang="en-US" sz="1100" dirty="0"/>
          </a:p>
          <a:p>
            <a:endParaRPr lang="en-US" sz="1100" b="1" dirty="0" smtClean="0">
              <a:latin typeface="Source Sans Pro"/>
              <a:cs typeface="Source Sans Pro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3499593" y="5500435"/>
            <a:ext cx="3244193" cy="7815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noAutofit/>
          </a:bodyPr>
          <a:lstStyle/>
          <a:p>
            <a:r>
              <a:rPr lang="en-US" sz="1100" b="1" dirty="0" smtClean="0">
                <a:latin typeface="Source Sans Pro"/>
                <a:cs typeface="Source Sans Pro"/>
              </a:rPr>
              <a:t>Upcoming Activities: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100" dirty="0" smtClean="0">
                <a:latin typeface="Source Sans Pro"/>
              </a:rPr>
              <a:t>Signing of the IETF MoU document.</a:t>
            </a:r>
            <a:endParaRPr lang="en-US" sz="1100" dirty="0"/>
          </a:p>
        </p:txBody>
      </p:sp>
      <p:grpSp>
        <p:nvGrpSpPr>
          <p:cNvPr id="96" name="Group 95"/>
          <p:cNvGrpSpPr/>
          <p:nvPr/>
        </p:nvGrpSpPr>
        <p:grpSpPr>
          <a:xfrm>
            <a:off x="2274853" y="428089"/>
            <a:ext cx="6907216" cy="735910"/>
            <a:chOff x="2274853" y="428089"/>
            <a:chExt cx="6907216" cy="735910"/>
          </a:xfrm>
        </p:grpSpPr>
        <p:sp>
          <p:nvSpPr>
            <p:cNvPr id="97" name="TextBox 96"/>
            <p:cNvSpPr txBox="1"/>
            <p:nvPr/>
          </p:nvSpPr>
          <p:spPr>
            <a:xfrm>
              <a:off x="2656662" y="687937"/>
              <a:ext cx="45397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Source Sans Pro"/>
                  <a:cs typeface="Source Sans Pro"/>
                </a:rPr>
                <a:t>2015</a:t>
              </a:r>
            </a:p>
          </p:txBody>
        </p:sp>
        <p:grpSp>
          <p:nvGrpSpPr>
            <p:cNvPr id="102" name="Group 101"/>
            <p:cNvGrpSpPr/>
            <p:nvPr/>
          </p:nvGrpSpPr>
          <p:grpSpPr>
            <a:xfrm>
              <a:off x="2345009" y="887000"/>
              <a:ext cx="6511507" cy="276999"/>
              <a:chOff x="2345009" y="902240"/>
              <a:chExt cx="6511507" cy="276999"/>
            </a:xfrm>
          </p:grpSpPr>
          <p:sp>
            <p:nvSpPr>
              <p:cNvPr id="151" name="Rectangle 20"/>
              <p:cNvSpPr>
                <a:spLocks noChangeArrowheads="1"/>
              </p:cNvSpPr>
              <p:nvPr/>
            </p:nvSpPr>
            <p:spPr bwMode="auto">
              <a:xfrm>
                <a:off x="2962094" y="902240"/>
                <a:ext cx="441146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1" dirty="0" smtClean="0">
                    <a:solidFill>
                      <a:schemeClr val="accent1">
                        <a:lumMod val="75000"/>
                      </a:schemeClr>
                    </a:solidFill>
                    <a:latin typeface="Source Sans Pro"/>
                    <a:cs typeface="Source Sans Pro"/>
                  </a:rPr>
                  <a:t>Dec</a:t>
                </a:r>
                <a:endParaRPr lang="en-US" sz="1200" b="1" dirty="0">
                  <a:solidFill>
                    <a:schemeClr val="accent1">
                      <a:lumMod val="75000"/>
                    </a:schemeClr>
                  </a:solidFill>
                  <a:latin typeface="Source Sans Pro"/>
                  <a:cs typeface="Source Sans Pro"/>
                </a:endParaRPr>
              </a:p>
            </p:txBody>
          </p:sp>
          <p:sp>
            <p:nvSpPr>
              <p:cNvPr id="152" name="Rectangle 102"/>
              <p:cNvSpPr>
                <a:spLocks noChangeArrowheads="1"/>
              </p:cNvSpPr>
              <p:nvPr/>
            </p:nvSpPr>
            <p:spPr bwMode="auto">
              <a:xfrm>
                <a:off x="3566355" y="902240"/>
                <a:ext cx="441146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1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Jan</a:t>
                </a:r>
                <a:endParaRPr lang="en-US" sz="1200" b="1" dirty="0">
                  <a:solidFill>
                    <a:srgbClr val="0A304B"/>
                  </a:solidFill>
                  <a:latin typeface="Source Sans Pro"/>
                  <a:cs typeface="Source Sans Pro"/>
                </a:endParaRPr>
              </a:p>
            </p:txBody>
          </p:sp>
          <p:sp>
            <p:nvSpPr>
              <p:cNvPr id="153" name="Rectangle 104"/>
              <p:cNvSpPr>
                <a:spLocks noChangeArrowheads="1"/>
              </p:cNvSpPr>
              <p:nvPr/>
            </p:nvSpPr>
            <p:spPr bwMode="auto">
              <a:xfrm>
                <a:off x="4170616" y="902240"/>
                <a:ext cx="430425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1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Feb</a:t>
                </a:r>
                <a:endParaRPr lang="en-US" sz="1200" b="1" dirty="0">
                  <a:solidFill>
                    <a:srgbClr val="0A304B"/>
                  </a:solidFill>
                  <a:latin typeface="Source Sans Pro"/>
                  <a:cs typeface="Source Sans Pro"/>
                </a:endParaRPr>
              </a:p>
            </p:txBody>
          </p:sp>
          <p:sp>
            <p:nvSpPr>
              <p:cNvPr id="154" name="Rectangle 105"/>
              <p:cNvSpPr>
                <a:spLocks noChangeArrowheads="1"/>
              </p:cNvSpPr>
              <p:nvPr/>
            </p:nvSpPr>
            <p:spPr bwMode="auto">
              <a:xfrm>
                <a:off x="4764156" y="902240"/>
                <a:ext cx="466794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1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Mar</a:t>
                </a:r>
                <a:endParaRPr lang="en-US" sz="1200" b="1" dirty="0">
                  <a:solidFill>
                    <a:srgbClr val="0A304B"/>
                  </a:solidFill>
                  <a:latin typeface="Source Sans Pro"/>
                  <a:cs typeface="Source Sans Pro"/>
                </a:endParaRPr>
              </a:p>
            </p:txBody>
          </p:sp>
          <p:sp>
            <p:nvSpPr>
              <p:cNvPr id="155" name="Rectangle 106"/>
              <p:cNvSpPr>
                <a:spLocks noChangeArrowheads="1"/>
              </p:cNvSpPr>
              <p:nvPr/>
            </p:nvSpPr>
            <p:spPr bwMode="auto">
              <a:xfrm>
                <a:off x="7798285" y="902240"/>
                <a:ext cx="453970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1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Aug</a:t>
                </a:r>
                <a:endParaRPr lang="en-US" sz="1200" b="1" dirty="0">
                  <a:solidFill>
                    <a:srgbClr val="0A304B"/>
                  </a:solidFill>
                  <a:latin typeface="Source Sans Pro"/>
                  <a:cs typeface="Source Sans Pro"/>
                </a:endParaRPr>
              </a:p>
            </p:txBody>
          </p:sp>
          <p:sp>
            <p:nvSpPr>
              <p:cNvPr id="158" name="Rectangle 107"/>
              <p:cNvSpPr>
                <a:spLocks noChangeArrowheads="1"/>
              </p:cNvSpPr>
              <p:nvPr/>
            </p:nvSpPr>
            <p:spPr bwMode="auto">
              <a:xfrm>
                <a:off x="7232496" y="902240"/>
                <a:ext cx="402674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1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Jul</a:t>
                </a:r>
                <a:endParaRPr lang="en-US" sz="1200" b="1" dirty="0">
                  <a:solidFill>
                    <a:srgbClr val="0A304B"/>
                  </a:solidFill>
                  <a:latin typeface="Source Sans Pro"/>
                  <a:cs typeface="Source Sans Pro"/>
                </a:endParaRPr>
              </a:p>
            </p:txBody>
          </p:sp>
          <p:sp>
            <p:nvSpPr>
              <p:cNvPr id="159" name="Rectangle 108"/>
              <p:cNvSpPr>
                <a:spLocks noChangeArrowheads="1"/>
              </p:cNvSpPr>
              <p:nvPr/>
            </p:nvSpPr>
            <p:spPr bwMode="auto">
              <a:xfrm>
                <a:off x="6628235" y="902240"/>
                <a:ext cx="441146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1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Jun</a:t>
                </a:r>
                <a:endParaRPr lang="en-US" sz="1200" b="1" dirty="0">
                  <a:solidFill>
                    <a:srgbClr val="0A304B"/>
                  </a:solidFill>
                  <a:latin typeface="Source Sans Pro"/>
                  <a:cs typeface="Source Sans Pro"/>
                </a:endParaRPr>
              </a:p>
            </p:txBody>
          </p:sp>
          <p:sp>
            <p:nvSpPr>
              <p:cNvPr id="160" name="Rectangle 109"/>
              <p:cNvSpPr>
                <a:spLocks noChangeArrowheads="1"/>
              </p:cNvSpPr>
              <p:nvPr/>
            </p:nvSpPr>
            <p:spPr bwMode="auto">
              <a:xfrm>
                <a:off x="5998326" y="902240"/>
                <a:ext cx="466794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1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May</a:t>
                </a:r>
                <a:endParaRPr lang="en-US" sz="1200" b="1" dirty="0">
                  <a:solidFill>
                    <a:srgbClr val="0A304B"/>
                  </a:solidFill>
                  <a:latin typeface="Source Sans Pro"/>
                  <a:cs typeface="Source Sans Pro"/>
                </a:endParaRPr>
              </a:p>
            </p:txBody>
          </p:sp>
          <p:sp>
            <p:nvSpPr>
              <p:cNvPr id="162" name="Rectangle 110"/>
              <p:cNvSpPr>
                <a:spLocks noChangeArrowheads="1"/>
              </p:cNvSpPr>
              <p:nvPr/>
            </p:nvSpPr>
            <p:spPr bwMode="auto">
              <a:xfrm>
                <a:off x="5394065" y="902240"/>
                <a:ext cx="441146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1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Apr</a:t>
                </a:r>
                <a:endParaRPr lang="en-US" sz="1200" b="1" dirty="0">
                  <a:solidFill>
                    <a:srgbClr val="0A304B"/>
                  </a:solidFill>
                  <a:latin typeface="Source Sans Pro"/>
                  <a:cs typeface="Source Sans Pro"/>
                </a:endParaRPr>
              </a:p>
            </p:txBody>
          </p:sp>
          <p:sp>
            <p:nvSpPr>
              <p:cNvPr id="163" name="Rectangle 20"/>
              <p:cNvSpPr>
                <a:spLocks noChangeArrowheads="1"/>
              </p:cNvSpPr>
              <p:nvPr/>
            </p:nvSpPr>
            <p:spPr bwMode="auto">
              <a:xfrm>
                <a:off x="2345009" y="902240"/>
                <a:ext cx="453970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1" dirty="0" smtClean="0">
                    <a:solidFill>
                      <a:schemeClr val="accent1">
                        <a:lumMod val="75000"/>
                      </a:schemeClr>
                    </a:solidFill>
                    <a:latin typeface="Source Sans Pro"/>
                    <a:cs typeface="Source Sans Pro"/>
                  </a:rPr>
                  <a:t>Nov</a:t>
                </a:r>
                <a:endParaRPr lang="en-US" sz="1200" b="1" dirty="0">
                  <a:solidFill>
                    <a:schemeClr val="accent1">
                      <a:lumMod val="75000"/>
                    </a:schemeClr>
                  </a:solidFill>
                  <a:latin typeface="Source Sans Pro"/>
                  <a:cs typeface="Source Sans Pro"/>
                </a:endParaRPr>
              </a:p>
            </p:txBody>
          </p:sp>
          <p:sp>
            <p:nvSpPr>
              <p:cNvPr id="164" name="Rectangle 106"/>
              <p:cNvSpPr>
                <a:spLocks noChangeArrowheads="1"/>
              </p:cNvSpPr>
              <p:nvPr/>
            </p:nvSpPr>
            <p:spPr bwMode="auto">
              <a:xfrm>
                <a:off x="8415370" y="902240"/>
                <a:ext cx="441146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1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Sep</a:t>
                </a:r>
                <a:endParaRPr lang="en-US" sz="1200" b="1" dirty="0">
                  <a:solidFill>
                    <a:srgbClr val="0A304B"/>
                  </a:solidFill>
                  <a:latin typeface="Source Sans Pro"/>
                  <a:cs typeface="Source Sans Pro"/>
                </a:endParaRPr>
              </a:p>
            </p:txBody>
          </p:sp>
        </p:grpSp>
        <p:grpSp>
          <p:nvGrpSpPr>
            <p:cNvPr id="129" name="Group 128"/>
            <p:cNvGrpSpPr/>
            <p:nvPr/>
          </p:nvGrpSpPr>
          <p:grpSpPr>
            <a:xfrm>
              <a:off x="2274853" y="880110"/>
              <a:ext cx="6681182" cy="99092"/>
              <a:chOff x="2184106" y="806450"/>
              <a:chExt cx="6681182" cy="99092"/>
            </a:xfrm>
          </p:grpSpPr>
          <p:cxnSp>
            <p:nvCxnSpPr>
              <p:cNvPr id="145" name="Straight Connector 144"/>
              <p:cNvCxnSpPr/>
              <p:nvPr/>
            </p:nvCxnSpPr>
            <p:spPr>
              <a:xfrm>
                <a:off x="2184106" y="812800"/>
                <a:ext cx="1188720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Straight Connector 145"/>
              <p:cNvCxnSpPr/>
              <p:nvPr/>
            </p:nvCxnSpPr>
            <p:spPr>
              <a:xfrm flipH="1">
                <a:off x="3364462" y="806450"/>
                <a:ext cx="1726" cy="99092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Straight Connector 146"/>
              <p:cNvCxnSpPr/>
              <p:nvPr/>
            </p:nvCxnSpPr>
            <p:spPr>
              <a:xfrm flipH="1">
                <a:off x="2189886" y="806450"/>
                <a:ext cx="1726" cy="99092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Straight Connector 147"/>
              <p:cNvCxnSpPr/>
              <p:nvPr/>
            </p:nvCxnSpPr>
            <p:spPr>
              <a:xfrm>
                <a:off x="3390606" y="812800"/>
                <a:ext cx="5468112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Straight Connector 148"/>
              <p:cNvCxnSpPr/>
              <p:nvPr/>
            </p:nvCxnSpPr>
            <p:spPr>
              <a:xfrm flipH="1">
                <a:off x="8863562" y="806450"/>
                <a:ext cx="1726" cy="99092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Straight Connector 149"/>
              <p:cNvCxnSpPr/>
              <p:nvPr/>
            </p:nvCxnSpPr>
            <p:spPr>
              <a:xfrm flipH="1">
                <a:off x="3396386" y="806450"/>
                <a:ext cx="1726" cy="99092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0" name="TextBox 129"/>
            <p:cNvSpPr txBox="1"/>
            <p:nvPr/>
          </p:nvSpPr>
          <p:spPr>
            <a:xfrm>
              <a:off x="5566865" y="687937"/>
              <a:ext cx="45397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Source Sans Pro"/>
                  <a:cs typeface="Source Sans Pro"/>
                </a:rPr>
                <a:t>2016</a:t>
              </a:r>
            </a:p>
          </p:txBody>
        </p:sp>
        <p:sp>
          <p:nvSpPr>
            <p:cNvPr id="131" name="Diamond 130"/>
            <p:cNvSpPr/>
            <p:nvPr/>
          </p:nvSpPr>
          <p:spPr>
            <a:xfrm>
              <a:off x="4880621" y="758720"/>
              <a:ext cx="173736" cy="227151"/>
            </a:xfrm>
            <a:prstGeom prst="diamond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700" dirty="0" smtClean="0"/>
                <a:t>10</a:t>
              </a:r>
              <a:endParaRPr lang="en-US" sz="700" dirty="0"/>
            </a:p>
          </p:txBody>
        </p:sp>
        <p:sp>
          <p:nvSpPr>
            <p:cNvPr id="132" name="TextBox 131"/>
            <p:cNvSpPr txBox="1"/>
            <p:nvPr/>
          </p:nvSpPr>
          <p:spPr>
            <a:xfrm>
              <a:off x="4877220" y="520422"/>
              <a:ext cx="71262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>
                  <a:latin typeface="Source Sans Pro"/>
                  <a:cs typeface="Source Sans Pro"/>
                </a:rPr>
                <a:t>NTIA receives proposals</a:t>
              </a:r>
            </a:p>
          </p:txBody>
        </p:sp>
        <p:sp>
          <p:nvSpPr>
            <p:cNvPr id="133" name="Diamond 132"/>
            <p:cNvSpPr/>
            <p:nvPr/>
          </p:nvSpPr>
          <p:spPr>
            <a:xfrm>
              <a:off x="4750394" y="758720"/>
              <a:ext cx="173736" cy="227151"/>
            </a:xfrm>
            <a:prstGeom prst="diamond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700" dirty="0" smtClean="0"/>
                <a:t>5</a:t>
              </a:r>
              <a:endParaRPr lang="en-US" sz="700" dirty="0"/>
            </a:p>
          </p:txBody>
        </p:sp>
        <p:sp>
          <p:nvSpPr>
            <p:cNvPr id="134" name="TextBox 133"/>
            <p:cNvSpPr txBox="1"/>
            <p:nvPr/>
          </p:nvSpPr>
          <p:spPr>
            <a:xfrm>
              <a:off x="4494921" y="520422"/>
              <a:ext cx="4346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600" dirty="0" smtClean="0"/>
                <a:t>ICANN 55</a:t>
              </a:r>
              <a:endParaRPr lang="en-US" sz="600" dirty="0" smtClean="0">
                <a:latin typeface="Source Sans Pro"/>
                <a:cs typeface="Source Sans Pro"/>
              </a:endParaRPr>
            </a:p>
          </p:txBody>
        </p:sp>
        <p:sp>
          <p:nvSpPr>
            <p:cNvPr id="135" name="Diamond 134"/>
            <p:cNvSpPr/>
            <p:nvPr/>
          </p:nvSpPr>
          <p:spPr>
            <a:xfrm>
              <a:off x="7375857" y="763221"/>
              <a:ext cx="173736" cy="227151"/>
            </a:xfrm>
            <a:prstGeom prst="diamond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700" dirty="0" smtClean="0"/>
                <a:t>15</a:t>
              </a:r>
              <a:endParaRPr lang="en-US" sz="700" dirty="0"/>
            </a:p>
          </p:txBody>
        </p:sp>
        <p:sp>
          <p:nvSpPr>
            <p:cNvPr id="136" name="TextBox 135"/>
            <p:cNvSpPr txBox="1"/>
            <p:nvPr/>
          </p:nvSpPr>
          <p:spPr>
            <a:xfrm>
              <a:off x="7210262" y="520422"/>
              <a:ext cx="7761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/>
                <a:t>Congressional recess starts</a:t>
              </a:r>
              <a:endParaRPr lang="en-US" sz="600" dirty="0" smtClean="0">
                <a:latin typeface="Source Sans Pro"/>
                <a:cs typeface="Source Sans Pro"/>
              </a:endParaRPr>
            </a:p>
          </p:txBody>
        </p:sp>
        <p:sp>
          <p:nvSpPr>
            <p:cNvPr id="137" name="Diamond 136"/>
            <p:cNvSpPr/>
            <p:nvPr/>
          </p:nvSpPr>
          <p:spPr>
            <a:xfrm>
              <a:off x="6923618" y="758720"/>
              <a:ext cx="173736" cy="227151"/>
            </a:xfrm>
            <a:prstGeom prst="diamond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700" dirty="0" smtClean="0"/>
                <a:t>27</a:t>
              </a:r>
              <a:endParaRPr lang="en-US" sz="700" dirty="0"/>
            </a:p>
          </p:txBody>
        </p:sp>
        <p:sp>
          <p:nvSpPr>
            <p:cNvPr id="138" name="TextBox 137"/>
            <p:cNvSpPr txBox="1"/>
            <p:nvPr/>
          </p:nvSpPr>
          <p:spPr>
            <a:xfrm>
              <a:off x="6801629" y="520422"/>
              <a:ext cx="3969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" dirty="0" smtClean="0"/>
                <a:t>ICANN 56</a:t>
              </a:r>
              <a:endParaRPr lang="en-US" sz="600" dirty="0" smtClean="0">
                <a:latin typeface="Source Sans Pro"/>
                <a:cs typeface="Source Sans Pro"/>
              </a:endParaRPr>
            </a:p>
          </p:txBody>
        </p:sp>
        <p:sp>
          <p:nvSpPr>
            <p:cNvPr id="139" name="Diamond 138"/>
            <p:cNvSpPr/>
            <p:nvPr/>
          </p:nvSpPr>
          <p:spPr>
            <a:xfrm>
              <a:off x="8859098" y="758720"/>
              <a:ext cx="173736" cy="227151"/>
            </a:xfrm>
            <a:prstGeom prst="diamond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700" dirty="0" smtClean="0"/>
                <a:t>30</a:t>
              </a:r>
              <a:endParaRPr lang="en-US" sz="700" dirty="0"/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8391486" y="520422"/>
              <a:ext cx="79058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600" dirty="0" smtClean="0"/>
                <a:t>IANA Contract expires</a:t>
              </a:r>
              <a:endParaRPr lang="en-US" sz="600" dirty="0" smtClean="0">
                <a:latin typeface="Source Sans Pro"/>
                <a:cs typeface="Source Sans Pro"/>
              </a:endParaRPr>
            </a:p>
          </p:txBody>
        </p:sp>
        <p:sp>
          <p:nvSpPr>
            <p:cNvPr id="141" name="Diamond 140"/>
            <p:cNvSpPr/>
            <p:nvPr/>
          </p:nvSpPr>
          <p:spPr>
            <a:xfrm>
              <a:off x="7957239" y="765101"/>
              <a:ext cx="173736" cy="227151"/>
            </a:xfrm>
            <a:prstGeom prst="diamond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700" dirty="0" smtClean="0"/>
                <a:t>15</a:t>
              </a:r>
              <a:endParaRPr lang="en-US" sz="700" dirty="0"/>
            </a:p>
          </p:txBody>
        </p:sp>
        <p:sp>
          <p:nvSpPr>
            <p:cNvPr id="142" name="TextBox 141"/>
            <p:cNvSpPr txBox="1"/>
            <p:nvPr/>
          </p:nvSpPr>
          <p:spPr>
            <a:xfrm>
              <a:off x="7838470" y="428089"/>
              <a:ext cx="7096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/>
                <a:t>NTIA receives Implementation report</a:t>
              </a:r>
              <a:endParaRPr lang="en-US" sz="600" dirty="0" smtClean="0">
                <a:latin typeface="Source Sans Pro"/>
                <a:cs typeface="Source Sans Pro"/>
              </a:endParaRPr>
            </a:p>
          </p:txBody>
        </p:sp>
        <p:sp>
          <p:nvSpPr>
            <p:cNvPr id="143" name="Diamond 142"/>
            <p:cNvSpPr/>
            <p:nvPr/>
          </p:nvSpPr>
          <p:spPr>
            <a:xfrm>
              <a:off x="6655027" y="757427"/>
              <a:ext cx="173736" cy="227151"/>
            </a:xfrm>
            <a:prstGeom prst="diamond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700" dirty="0" smtClean="0"/>
                <a:t>10</a:t>
              </a:r>
              <a:endParaRPr lang="en-US" sz="700" dirty="0"/>
            </a:p>
          </p:txBody>
        </p:sp>
        <p:sp>
          <p:nvSpPr>
            <p:cNvPr id="144" name="TextBox 143"/>
            <p:cNvSpPr txBox="1"/>
            <p:nvPr/>
          </p:nvSpPr>
          <p:spPr>
            <a:xfrm>
              <a:off x="5936411" y="428089"/>
              <a:ext cx="8951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600" dirty="0"/>
                <a:t>NTIA issues report evaluating if conditions are met</a:t>
              </a:r>
              <a:endParaRPr lang="en-US" sz="600" dirty="0">
                <a:latin typeface="Source Sans Pro"/>
                <a:cs typeface="Source Sans Pro"/>
              </a:endParaRPr>
            </a:p>
          </p:txBody>
        </p:sp>
      </p:grpSp>
      <p:sp>
        <p:nvSpPr>
          <p:cNvPr id="168" name="Rounded Rectangle 167"/>
          <p:cNvSpPr/>
          <p:nvPr/>
        </p:nvSpPr>
        <p:spPr>
          <a:xfrm>
            <a:off x="6303752" y="1805572"/>
            <a:ext cx="156304" cy="145181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chemeClr val="accent2"/>
              </a:solidFill>
            </a:endParaRPr>
          </a:p>
        </p:txBody>
      </p:sp>
      <p:cxnSp>
        <p:nvCxnSpPr>
          <p:cNvPr id="173" name="Elbow Connector 172"/>
          <p:cNvCxnSpPr>
            <a:stCxn id="176" idx="2"/>
            <a:endCxn id="168" idx="0"/>
          </p:cNvCxnSpPr>
          <p:nvPr/>
        </p:nvCxnSpPr>
        <p:spPr>
          <a:xfrm rot="16200000" flipH="1">
            <a:off x="6310813" y="1734481"/>
            <a:ext cx="137270" cy="4911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4" name="Elbow Connector 173"/>
          <p:cNvCxnSpPr>
            <a:stCxn id="168" idx="3"/>
            <a:endCxn id="81" idx="0"/>
          </p:cNvCxnSpPr>
          <p:nvPr/>
        </p:nvCxnSpPr>
        <p:spPr>
          <a:xfrm>
            <a:off x="6460056" y="1878163"/>
            <a:ext cx="559477" cy="317751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5" name="Isosceles Triangle 104"/>
          <p:cNvSpPr/>
          <p:nvPr/>
        </p:nvSpPr>
        <p:spPr>
          <a:xfrm>
            <a:off x="5549643" y="1447284"/>
            <a:ext cx="86207" cy="75718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7" name="Group 116"/>
          <p:cNvGrpSpPr/>
          <p:nvPr/>
        </p:nvGrpSpPr>
        <p:grpSpPr>
          <a:xfrm>
            <a:off x="6182068" y="1298970"/>
            <a:ext cx="389850" cy="369332"/>
            <a:chOff x="3480392" y="1230103"/>
            <a:chExt cx="389850" cy="369332"/>
          </a:xfrm>
        </p:grpSpPr>
        <p:sp>
          <p:nvSpPr>
            <p:cNvPr id="175" name="Rectangle 174"/>
            <p:cNvSpPr/>
            <p:nvPr/>
          </p:nvSpPr>
          <p:spPr>
            <a:xfrm>
              <a:off x="3544318" y="1303772"/>
              <a:ext cx="228600" cy="228600"/>
            </a:xfrm>
            <a:prstGeom prst="rect">
              <a:avLst/>
            </a:prstGeom>
            <a:solidFill>
              <a:srgbClr val="FFFF00"/>
            </a:solidFill>
            <a:ln w="254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176" name="Rectangle 175"/>
            <p:cNvSpPr/>
            <p:nvPr/>
          </p:nvSpPr>
          <p:spPr>
            <a:xfrm>
              <a:off x="3480392" y="1230103"/>
              <a:ext cx="38985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008000"/>
                  </a:solidFill>
                  <a:latin typeface="Zapf Dingbats"/>
                  <a:ea typeface="Zapf Dingbats"/>
                  <a:cs typeface="Zapf Dingbats"/>
                </a:rPr>
                <a:t>✔</a:t>
              </a:r>
              <a:endParaRPr lang="en-US" dirty="0">
                <a:solidFill>
                  <a:srgbClr val="008000"/>
                </a:solidFill>
              </a:endParaRPr>
            </a:p>
          </p:txBody>
        </p:sp>
      </p:grpSp>
      <p:grpSp>
        <p:nvGrpSpPr>
          <p:cNvPr id="166" name="Group 165"/>
          <p:cNvGrpSpPr/>
          <p:nvPr/>
        </p:nvGrpSpPr>
        <p:grpSpPr>
          <a:xfrm>
            <a:off x="6205878" y="1694260"/>
            <a:ext cx="389850" cy="369332"/>
            <a:chOff x="3480392" y="1230103"/>
            <a:chExt cx="389850" cy="369332"/>
          </a:xfrm>
        </p:grpSpPr>
        <p:sp>
          <p:nvSpPr>
            <p:cNvPr id="167" name="Rectangle 166"/>
            <p:cNvSpPr/>
            <p:nvPr/>
          </p:nvSpPr>
          <p:spPr>
            <a:xfrm>
              <a:off x="3544318" y="1303772"/>
              <a:ext cx="228600" cy="228600"/>
            </a:xfrm>
            <a:prstGeom prst="rect">
              <a:avLst/>
            </a:prstGeom>
            <a:solidFill>
              <a:srgbClr val="FFFF00"/>
            </a:solidFill>
            <a:ln w="254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177" name="Rectangle 176"/>
            <p:cNvSpPr/>
            <p:nvPr/>
          </p:nvSpPr>
          <p:spPr>
            <a:xfrm>
              <a:off x="3480392" y="1230103"/>
              <a:ext cx="38985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008000"/>
                  </a:solidFill>
                  <a:latin typeface="Zapf Dingbats"/>
                  <a:ea typeface="Zapf Dingbats"/>
                  <a:cs typeface="Zapf Dingbats"/>
                </a:rPr>
                <a:t>✔</a:t>
              </a:r>
              <a:endParaRPr lang="en-US" dirty="0">
                <a:solidFill>
                  <a:srgbClr val="008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6284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Appendix 3</a:t>
            </a:r>
          </a:p>
          <a:p>
            <a:r>
              <a:rPr lang="en-US" dirty="0" smtClean="0"/>
              <a:t>Post Transition Projects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8386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1768B1"/>
          </a:solidFill>
        </p:spPr>
        <p:txBody>
          <a:bodyPr vert="horz" anchor="ctr"/>
          <a:lstStyle/>
          <a:p>
            <a:pPr>
              <a:lnSpc>
                <a:spcPct val="100000"/>
              </a:lnSpc>
            </a:pPr>
            <a:r>
              <a:rPr lang="en-US" sz="1800" b="1" dirty="0" smtClean="0"/>
              <a:t>Post Transition Projects</a:t>
            </a:r>
            <a:endParaRPr lang="en-US" sz="1800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7629787"/>
              </p:ext>
            </p:extLst>
          </p:nvPr>
        </p:nvGraphicFramePr>
        <p:xfrm>
          <a:off x="345089" y="881842"/>
          <a:ext cx="8453821" cy="44944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6796"/>
                <a:gridCol w="1863481"/>
                <a:gridCol w="6083544"/>
              </a:tblGrid>
              <a:tr h="374550">
                <a:tc>
                  <a:txBody>
                    <a:bodyPr/>
                    <a:lstStyle/>
                    <a:p>
                      <a:pPr algn="ctr"/>
                      <a:endParaRPr lang="en-US" sz="1400" b="1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Project</a:t>
                      </a:r>
                      <a:endParaRPr lang="en-US" sz="1400" b="1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Description</a:t>
                      </a:r>
                      <a:endParaRPr lang="en-US" sz="1400" b="1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607638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T="0" anchor="ctr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400" b="0" dirty="0" smtClean="0">
                          <a:effectLst/>
                          <a:latin typeface="+mj-lt"/>
                        </a:rPr>
                        <a:t>IANA</a:t>
                      </a:r>
                      <a:r>
                        <a:rPr lang="en-US" sz="1400" b="0" baseline="0" dirty="0" smtClean="0">
                          <a:effectLst/>
                          <a:latin typeface="+mj-lt"/>
                        </a:rPr>
                        <a:t> Remedial Action Procedures</a:t>
                      </a:r>
                      <a:endParaRPr lang="en-US" sz="1400" b="0" dirty="0">
                        <a:effectLst/>
                        <a:latin typeface="+mj-lt"/>
                      </a:endParaRPr>
                    </a:p>
                  </a:txBody>
                  <a:tcPr marL="19050" marR="19050" marT="12700" marB="12700" anchor="ctr"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en-US" sz="1400" dirty="0" smtClean="0"/>
                        <a:t>New remediation process for the CSC to address poor performance with IANA before escalation to the </a:t>
                      </a:r>
                      <a:r>
                        <a:rPr lang="en-US" sz="1400" dirty="0" err="1" smtClean="0"/>
                        <a:t>ccNSO</a:t>
                      </a:r>
                      <a:r>
                        <a:rPr lang="en-US" sz="1400" dirty="0" smtClean="0"/>
                        <a:t>/GNSO. To be finalized between CSC and IANA post transition. (CWG)</a:t>
                      </a:r>
                    </a:p>
                  </a:txBody>
                  <a:tcPr marT="0" anchor="ctr">
                    <a:noFill/>
                  </a:tcPr>
                </a:tc>
              </a:tr>
              <a:tr h="455019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T="0" anchor="ctr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400" b="0" dirty="0" smtClean="0">
                          <a:effectLst/>
                          <a:latin typeface="+mj-lt"/>
                        </a:rPr>
                        <a:t>IANA Function Review (IFR)</a:t>
                      </a:r>
                      <a:endParaRPr lang="en-US" sz="1400" b="0" dirty="0">
                        <a:effectLst/>
                        <a:latin typeface="+mj-lt"/>
                      </a:endParaRPr>
                    </a:p>
                  </a:txBody>
                  <a:tcPr marL="19050" marR="19050" marT="12700" marB="12700" anchor="ctr"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en-US" sz="1400" dirty="0" smtClean="0"/>
                        <a:t>Review of PTI’s performance against the ICANN-PTI contract and SOW. First IFR to take place 2 years after transition. (CWG)</a:t>
                      </a:r>
                    </a:p>
                  </a:txBody>
                  <a:tcPr marT="0" anchor="ctr">
                    <a:noFill/>
                  </a:tcPr>
                </a:tc>
              </a:tr>
              <a:tr h="328568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T="0" anchor="ctr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400" b="0" dirty="0" smtClean="0">
                          <a:effectLst/>
                          <a:latin typeface="+mj-lt"/>
                        </a:rPr>
                        <a:t>Special IFR</a:t>
                      </a:r>
                      <a:endParaRPr lang="en-US" sz="1400" b="0" dirty="0">
                        <a:effectLst/>
                        <a:latin typeface="+mj-lt"/>
                      </a:endParaRPr>
                    </a:p>
                  </a:txBody>
                  <a:tcPr marL="19050" marR="19050" marT="12700" marB="1270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To be initiated when CSC remedial action procedures and IANA problem resolution process are followed and failed to correct deficiency. (CWG)</a:t>
                      </a:r>
                    </a:p>
                  </a:txBody>
                  <a:tcPr marT="0" anchor="ctr">
                    <a:noFill/>
                  </a:tcPr>
                </a:tc>
              </a:tr>
              <a:tr h="45749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T="0" anchor="ctr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400" b="0" dirty="0" smtClean="0">
                          <a:effectLst/>
                          <a:latin typeface="+mj-lt"/>
                        </a:rPr>
                        <a:t>Separation Cross Community Working Group (SCWG)</a:t>
                      </a:r>
                      <a:endParaRPr lang="en-US" sz="1400" b="0" dirty="0">
                        <a:effectLst/>
                        <a:latin typeface="+mj-lt"/>
                      </a:endParaRPr>
                    </a:p>
                  </a:txBody>
                  <a:tcPr marL="19050" marR="19050" marT="12700" marB="1270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To be formed if the special IFR results in a recommendation for separation. (CWG)</a:t>
                      </a:r>
                    </a:p>
                  </a:txBody>
                  <a:tcPr marT="0" anchor="ctr"/>
                </a:tc>
              </a:tr>
              <a:tr h="28628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T="0" anchor="ctr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400" b="0" dirty="0" smtClean="0">
                          <a:effectLst/>
                          <a:latin typeface="+mj-lt"/>
                        </a:rPr>
                        <a:t>Transition </a:t>
                      </a:r>
                      <a:r>
                        <a:rPr lang="en-US" sz="1400" b="0" dirty="0">
                          <a:effectLst/>
                          <a:latin typeface="+mj-lt"/>
                        </a:rPr>
                        <a:t>to Successor IFO</a:t>
                      </a:r>
                    </a:p>
                  </a:txBody>
                  <a:tcPr marL="19050" marR="19050" marT="12700" marB="1270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Plan for Transition to Successor IFO. (CWG)</a:t>
                      </a:r>
                    </a:p>
                  </a:txBody>
                  <a:tcPr marT="0" anchor="ctr"/>
                </a:tc>
              </a:tr>
              <a:tr h="607638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T="0" anchor="ctr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400" b="0" dirty="0" smtClean="0">
                          <a:effectLst/>
                          <a:latin typeface="+mj-lt"/>
                        </a:rPr>
                        <a:t>Formal</a:t>
                      </a:r>
                      <a:r>
                        <a:rPr lang="en-US" sz="1400" b="0" baseline="0" dirty="0" smtClean="0">
                          <a:effectLst/>
                          <a:latin typeface="+mj-lt"/>
                        </a:rPr>
                        <a:t> study on changes to root zone content</a:t>
                      </a:r>
                      <a:endParaRPr lang="en-US" sz="1400" b="0" dirty="0">
                        <a:effectLst/>
                        <a:latin typeface="+mj-lt"/>
                      </a:endParaRPr>
                    </a:p>
                  </a:txBody>
                  <a:tcPr marL="19050" marR="19050" marT="12700" marB="1270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To investigate whether there is need to increase the robustness of the operational arrangements for making changes to the root zone content to reduce or eliminate single point of failure. (CWG)</a:t>
                      </a:r>
                    </a:p>
                  </a:txBody>
                  <a:tcPr marT="0" anchor="ctr"/>
                </a:tc>
              </a:tr>
              <a:tr h="607638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T="0" anchor="ctr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400" b="0" dirty="0" smtClean="0">
                          <a:effectLst/>
                          <a:latin typeface="+mj-lt"/>
                        </a:rPr>
                        <a:t>CCWG-Accountability </a:t>
                      </a:r>
                    </a:p>
                    <a:p>
                      <a:pPr rtl="0" fontAlgn="b"/>
                      <a:r>
                        <a:rPr lang="en-US" sz="1400" b="0" dirty="0" smtClean="0">
                          <a:effectLst/>
                          <a:latin typeface="+mj-lt"/>
                        </a:rPr>
                        <a:t>Work Stream 2</a:t>
                      </a:r>
                      <a:endParaRPr lang="en-US" sz="1400" b="0" dirty="0">
                        <a:effectLst/>
                        <a:latin typeface="+mj-lt"/>
                      </a:endParaRPr>
                    </a:p>
                  </a:txBody>
                  <a:tcPr marL="19050" marR="19050" marT="12700" marB="1270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To commence at ICANN55 and complete by end of 2016; WS 2 elements include: Diversity, SO/AC accountability, Transparency, Human Rights, Jurisdiction, Interim Bylaw. (CCWG)</a:t>
                      </a:r>
                    </a:p>
                  </a:txBody>
                  <a:tcPr marT="0" anchor="ctr"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439272" y="1382999"/>
            <a:ext cx="2996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A1F24"/>
                </a:solidFill>
              </a:rPr>
              <a:t>− </a:t>
            </a:r>
          </a:p>
        </p:txBody>
      </p:sp>
      <p:sp>
        <p:nvSpPr>
          <p:cNvPr id="6" name="Rectangle 5"/>
          <p:cNvSpPr/>
          <p:nvPr/>
        </p:nvSpPr>
        <p:spPr>
          <a:xfrm>
            <a:off x="439271" y="1983778"/>
            <a:ext cx="2996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A1F24"/>
                </a:solidFill>
              </a:rPr>
              <a:t>− </a:t>
            </a:r>
          </a:p>
        </p:txBody>
      </p:sp>
      <p:sp>
        <p:nvSpPr>
          <p:cNvPr id="7" name="Rectangle 6"/>
          <p:cNvSpPr/>
          <p:nvPr/>
        </p:nvSpPr>
        <p:spPr>
          <a:xfrm>
            <a:off x="439272" y="2478629"/>
            <a:ext cx="2996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A1F24"/>
                </a:solidFill>
              </a:rPr>
              <a:t>− </a:t>
            </a:r>
          </a:p>
        </p:txBody>
      </p:sp>
      <p:sp>
        <p:nvSpPr>
          <p:cNvPr id="9" name="Rectangle 8"/>
          <p:cNvSpPr/>
          <p:nvPr/>
        </p:nvSpPr>
        <p:spPr>
          <a:xfrm>
            <a:off x="439272" y="4834205"/>
            <a:ext cx="2996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A1F24"/>
                </a:solidFill>
              </a:rPr>
              <a:t>−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39272" y="4177560"/>
            <a:ext cx="2996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A1F24"/>
                </a:solidFill>
              </a:rPr>
              <a:t>−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39272" y="3031484"/>
            <a:ext cx="2996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A1F24"/>
                </a:solidFill>
              </a:rPr>
              <a:t>−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39272" y="3604522"/>
            <a:ext cx="2996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A1F24"/>
                </a:solidFill>
              </a:rPr>
              <a:t>− </a:t>
            </a:r>
          </a:p>
        </p:txBody>
      </p:sp>
    </p:spTree>
    <p:extLst>
      <p:ext uri="{BB962C8B-B14F-4D97-AF65-F5344CB8AC3E}">
        <p14:creationId xmlns:p14="http://schemas.microsoft.com/office/powerpoint/2010/main" val="429476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eardrop 94"/>
          <p:cNvSpPr/>
          <p:nvPr/>
        </p:nvSpPr>
        <p:spPr>
          <a:xfrm rot="14147968" flipV="1">
            <a:off x="3377731" y="4196010"/>
            <a:ext cx="675717" cy="675724"/>
          </a:xfrm>
          <a:prstGeom prst="teardrop">
            <a:avLst>
              <a:gd name="adj" fmla="val 96125"/>
            </a:avLst>
          </a:prstGeom>
          <a:solidFill>
            <a:srgbClr val="2599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 dirty="0"/>
          </a:p>
        </p:txBody>
      </p:sp>
      <p:sp>
        <p:nvSpPr>
          <p:cNvPr id="96" name="TextBox 95"/>
          <p:cNvSpPr txBox="1"/>
          <p:nvPr/>
        </p:nvSpPr>
        <p:spPr>
          <a:xfrm>
            <a:off x="3355588" y="4175695"/>
            <a:ext cx="755110" cy="7078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solidFill>
                  <a:schemeClr val="bg1"/>
                </a:solidFill>
                <a:latin typeface="Source Sans Pro"/>
                <a:cs typeface="Source Sans Pro"/>
              </a:rPr>
              <a:t>VRSGN’s </a:t>
            </a:r>
          </a:p>
          <a:p>
            <a:pPr algn="ctr"/>
            <a:r>
              <a:rPr lang="en-US" sz="800" dirty="0" smtClean="0">
                <a:solidFill>
                  <a:schemeClr val="bg1"/>
                </a:solidFill>
                <a:latin typeface="Source Sans Pro"/>
                <a:cs typeface="Source Sans Pro"/>
              </a:rPr>
              <a:t>RZMS code changes (parallel testing)</a:t>
            </a:r>
            <a:endParaRPr lang="en-US" sz="800" dirty="0">
              <a:solidFill>
                <a:schemeClr val="bg1"/>
              </a:solidFill>
              <a:latin typeface="Source Sans Pro"/>
              <a:cs typeface="Source Sans Pro"/>
            </a:endParaRPr>
          </a:p>
        </p:txBody>
      </p:sp>
      <p:grpSp>
        <p:nvGrpSpPr>
          <p:cNvPr id="97" name="Group 96"/>
          <p:cNvGrpSpPr/>
          <p:nvPr/>
        </p:nvGrpSpPr>
        <p:grpSpPr>
          <a:xfrm rot="1888630" flipH="1" flipV="1">
            <a:off x="2732783" y="4156766"/>
            <a:ext cx="755117" cy="707885"/>
            <a:chOff x="468352" y="2017507"/>
            <a:chExt cx="1505042" cy="1410905"/>
          </a:xfrm>
        </p:grpSpPr>
        <p:sp>
          <p:nvSpPr>
            <p:cNvPr id="98" name="Teardrop 97"/>
            <p:cNvSpPr/>
            <p:nvPr/>
          </p:nvSpPr>
          <p:spPr>
            <a:xfrm rot="8100000">
              <a:off x="530508" y="2067370"/>
              <a:ext cx="1346790" cy="1346794"/>
            </a:xfrm>
            <a:prstGeom prst="teardrop">
              <a:avLst>
                <a:gd name="adj" fmla="val 96125"/>
              </a:avLst>
            </a:prstGeom>
            <a:solidFill>
              <a:srgbClr val="2599D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/>
            </a:p>
          </p:txBody>
        </p:sp>
        <p:sp>
          <p:nvSpPr>
            <p:cNvPr id="99" name="TextBox 98"/>
            <p:cNvSpPr txBox="1"/>
            <p:nvPr/>
          </p:nvSpPr>
          <p:spPr>
            <a:xfrm rot="19711370" flipV="1">
              <a:off x="468352" y="2017507"/>
              <a:ext cx="1505042" cy="14109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>
                  <a:solidFill>
                    <a:schemeClr val="bg1"/>
                  </a:solidFill>
                  <a:latin typeface="Source Sans Pro"/>
                  <a:cs typeface="Source Sans Pro"/>
                </a:rPr>
                <a:t>ICANN’s </a:t>
              </a:r>
            </a:p>
            <a:p>
              <a:pPr algn="ctr"/>
              <a:r>
                <a:rPr lang="en-US" sz="800" dirty="0" smtClean="0">
                  <a:solidFill>
                    <a:schemeClr val="bg1"/>
                  </a:solidFill>
                  <a:latin typeface="Source Sans Pro"/>
                  <a:cs typeface="Source Sans Pro"/>
                </a:rPr>
                <a:t>RZMS code changes (parallel testing)</a:t>
              </a:r>
              <a:endParaRPr lang="en-US" sz="800" dirty="0">
                <a:solidFill>
                  <a:schemeClr val="bg1"/>
                </a:solidFill>
                <a:latin typeface="Source Sans Pro"/>
                <a:cs typeface="Source Sans Pro"/>
              </a:endParaRPr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1802882" y="3162769"/>
            <a:ext cx="675718" cy="736432"/>
            <a:chOff x="569487" y="2043501"/>
            <a:chExt cx="1346792" cy="1467803"/>
          </a:xfrm>
        </p:grpSpPr>
        <p:sp>
          <p:nvSpPr>
            <p:cNvPr id="74" name="Teardrop 73"/>
            <p:cNvSpPr/>
            <p:nvPr/>
          </p:nvSpPr>
          <p:spPr>
            <a:xfrm rot="8100000">
              <a:off x="569487" y="2043501"/>
              <a:ext cx="1346792" cy="1346792"/>
            </a:xfrm>
            <a:prstGeom prst="teardrop">
              <a:avLst>
                <a:gd name="adj" fmla="val 96125"/>
              </a:avLst>
            </a:prstGeom>
            <a:solidFill>
              <a:srgbClr val="2599D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594800" y="2100397"/>
              <a:ext cx="1273357" cy="14109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>
                  <a:solidFill>
                    <a:schemeClr val="bg1"/>
                  </a:solidFill>
                  <a:latin typeface="Source Sans Pro"/>
                  <a:cs typeface="Source Sans Pro"/>
                </a:rPr>
                <a:t>ICANN’s RZMS code changes (RZA)</a:t>
              </a:r>
              <a:endParaRPr lang="en-US" sz="800" dirty="0">
                <a:solidFill>
                  <a:schemeClr val="bg1"/>
                </a:solidFill>
                <a:latin typeface="Source Sans Pro"/>
                <a:cs typeface="Source Sans Pro"/>
              </a:endParaRPr>
            </a:p>
          </p:txBody>
        </p:sp>
      </p:grpSp>
      <p:sp>
        <p:nvSpPr>
          <p:cNvPr id="77" name="Teardrop 76"/>
          <p:cNvSpPr/>
          <p:nvPr/>
        </p:nvSpPr>
        <p:spPr>
          <a:xfrm rot="18814764">
            <a:off x="4828683" y="4207533"/>
            <a:ext cx="675718" cy="675718"/>
          </a:xfrm>
          <a:prstGeom prst="teardrop">
            <a:avLst>
              <a:gd name="adj" fmla="val 96125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 dirty="0">
              <a:latin typeface="Source Sans Pro"/>
              <a:cs typeface="Source Sans Pro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4848225" y="4206726"/>
            <a:ext cx="6388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solidFill>
                  <a:schemeClr val="bg1"/>
                </a:solidFill>
                <a:latin typeface="Source Sans Pro"/>
                <a:cs typeface="Source Sans Pro"/>
              </a:rPr>
              <a:t>RZMA ready for public </a:t>
            </a:r>
            <a:r>
              <a:rPr lang="en-US" sz="800" dirty="0">
                <a:solidFill>
                  <a:schemeClr val="bg1"/>
                </a:solidFill>
                <a:latin typeface="Source Sans Pro"/>
                <a:cs typeface="Source Sans Pro"/>
              </a:rPr>
              <a:t>r</a:t>
            </a:r>
            <a:r>
              <a:rPr lang="en-US" sz="800" dirty="0" smtClean="0">
                <a:solidFill>
                  <a:schemeClr val="bg1"/>
                </a:solidFill>
                <a:latin typeface="Source Sans Pro"/>
                <a:cs typeface="Source Sans Pro"/>
              </a:rPr>
              <a:t>eview</a:t>
            </a:r>
            <a:endParaRPr lang="en-US" sz="800" dirty="0">
              <a:solidFill>
                <a:schemeClr val="bg1"/>
              </a:solidFill>
              <a:latin typeface="Source Sans Pro"/>
              <a:cs typeface="Source Sans Pro"/>
            </a:endParaRPr>
          </a:p>
        </p:txBody>
      </p:sp>
      <p:sp>
        <p:nvSpPr>
          <p:cNvPr id="91" name="Rectangle 90"/>
          <p:cNvSpPr/>
          <p:nvPr/>
        </p:nvSpPr>
        <p:spPr>
          <a:xfrm>
            <a:off x="266328" y="2983979"/>
            <a:ext cx="8746501" cy="1907932"/>
          </a:xfrm>
          <a:prstGeom prst="rect">
            <a:avLst/>
          </a:prstGeom>
          <a:noFill/>
          <a:ln w="19050"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TextBox 91"/>
          <p:cNvSpPr txBox="1"/>
          <p:nvPr/>
        </p:nvSpPr>
        <p:spPr>
          <a:xfrm>
            <a:off x="305901" y="2974545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u="sng" dirty="0" smtClean="0">
                <a:cs typeface="Source Sans Pro"/>
              </a:rPr>
              <a:t>Key Dates: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483332" y="3942882"/>
            <a:ext cx="8479159" cy="268571"/>
            <a:chOff x="474001" y="5293152"/>
            <a:chExt cx="8479159" cy="268571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44901" y="5293152"/>
              <a:ext cx="0" cy="17358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Chevron 32"/>
            <p:cNvSpPr/>
            <p:nvPr/>
          </p:nvSpPr>
          <p:spPr>
            <a:xfrm>
              <a:off x="474001" y="5336789"/>
              <a:ext cx="8479159" cy="87640"/>
            </a:xfrm>
            <a:prstGeom prst="chevron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36" name="Straight Connector 35"/>
            <p:cNvCxnSpPr/>
            <p:nvPr/>
          </p:nvCxnSpPr>
          <p:spPr>
            <a:xfrm>
              <a:off x="1544887" y="5293667"/>
              <a:ext cx="0" cy="17358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2144873" y="5294182"/>
              <a:ext cx="0" cy="17358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2744859" y="5294697"/>
              <a:ext cx="0" cy="17358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3344845" y="5295212"/>
              <a:ext cx="0" cy="17358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3944831" y="5295727"/>
              <a:ext cx="0" cy="17358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4544817" y="5296242"/>
              <a:ext cx="0" cy="17358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5144803" y="5296757"/>
              <a:ext cx="0" cy="17358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5744789" y="5297272"/>
              <a:ext cx="0" cy="17358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6344775" y="5297787"/>
              <a:ext cx="0" cy="17358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6944761" y="5298302"/>
              <a:ext cx="0" cy="17358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>
              <a:off x="7544747" y="5298817"/>
              <a:ext cx="0" cy="17358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8144733" y="5299332"/>
              <a:ext cx="0" cy="17358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Box 53"/>
            <p:cNvSpPr txBox="1"/>
            <p:nvPr/>
          </p:nvSpPr>
          <p:spPr>
            <a:xfrm>
              <a:off x="1091674" y="5377057"/>
              <a:ext cx="324128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>
                  <a:latin typeface="Source Sans Pro"/>
                  <a:cs typeface="Source Sans Pro"/>
                </a:rPr>
                <a:t>NOV</a:t>
              </a: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1684629" y="5377057"/>
              <a:ext cx="324128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>
                  <a:latin typeface="Source Sans Pro"/>
                  <a:cs typeface="Source Sans Pro"/>
                </a:rPr>
                <a:t>DEC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2277584" y="5377057"/>
              <a:ext cx="324128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>
                  <a:latin typeface="Source Sans Pro"/>
                  <a:cs typeface="Source Sans Pro"/>
                </a:rPr>
                <a:t>JAN</a:t>
              </a: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2870539" y="5377057"/>
              <a:ext cx="324128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>
                  <a:latin typeface="Source Sans Pro"/>
                  <a:cs typeface="Source Sans Pro"/>
                </a:rPr>
                <a:t>FEB</a:t>
              </a: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3463494" y="5377057"/>
              <a:ext cx="411906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>
                  <a:latin typeface="Source Sans Pro"/>
                  <a:cs typeface="Source Sans Pro"/>
                </a:rPr>
                <a:t>MAR</a:t>
              </a: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4056449" y="5377057"/>
              <a:ext cx="324128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>
                  <a:latin typeface="Source Sans Pro"/>
                  <a:cs typeface="Source Sans Pro"/>
                </a:rPr>
                <a:t>APR</a:t>
              </a: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4649404" y="5377057"/>
              <a:ext cx="324128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>
                  <a:latin typeface="Source Sans Pro"/>
                  <a:cs typeface="Source Sans Pro"/>
                </a:rPr>
                <a:t>MAY</a:t>
              </a: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5242359" y="5377057"/>
              <a:ext cx="324128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>
                  <a:latin typeface="Source Sans Pro"/>
                  <a:cs typeface="Source Sans Pro"/>
                </a:rPr>
                <a:t>JUN</a:t>
              </a: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5835314" y="5377057"/>
              <a:ext cx="324128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>
                  <a:latin typeface="Source Sans Pro"/>
                  <a:cs typeface="Source Sans Pro"/>
                </a:rPr>
                <a:t>JUL</a:t>
              </a: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6428269" y="5377057"/>
              <a:ext cx="324128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>
                  <a:latin typeface="Source Sans Pro"/>
                  <a:cs typeface="Source Sans Pro"/>
                </a:rPr>
                <a:t>AUG</a:t>
              </a: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7614179" y="5377057"/>
              <a:ext cx="324128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>
                  <a:latin typeface="Source Sans Pro"/>
                  <a:cs typeface="Source Sans Pro"/>
                </a:rPr>
                <a:t>OCT</a:t>
              </a: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8207137" y="5377057"/>
              <a:ext cx="324128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>
                  <a:latin typeface="Source Sans Pro"/>
                  <a:cs typeface="Source Sans Pro"/>
                </a:rPr>
                <a:t>NOV</a:t>
              </a: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7021224" y="5377057"/>
              <a:ext cx="324128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>
                  <a:latin typeface="Source Sans Pro"/>
                  <a:cs typeface="Source Sans Pro"/>
                </a:rPr>
                <a:t>SEP</a:t>
              </a:r>
            </a:p>
          </p:txBody>
        </p:sp>
      </p:grpSp>
      <p:sp>
        <p:nvSpPr>
          <p:cNvPr id="67" name="Oval 66"/>
          <p:cNvSpPr/>
          <p:nvPr/>
        </p:nvSpPr>
        <p:spPr>
          <a:xfrm>
            <a:off x="2066505" y="3946721"/>
            <a:ext cx="172003" cy="159349"/>
          </a:xfrm>
          <a:prstGeom prst="ellipse">
            <a:avLst/>
          </a:prstGeom>
          <a:solidFill>
            <a:srgbClr val="1D98D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3" name="Oval 92"/>
          <p:cNvSpPr/>
          <p:nvPr/>
        </p:nvSpPr>
        <p:spPr>
          <a:xfrm>
            <a:off x="3877117" y="3922417"/>
            <a:ext cx="172003" cy="159349"/>
          </a:xfrm>
          <a:prstGeom prst="ellipse">
            <a:avLst/>
          </a:prstGeom>
          <a:solidFill>
            <a:srgbClr val="1D98D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/>
          <p:nvPr/>
        </p:nvSpPr>
        <p:spPr>
          <a:xfrm>
            <a:off x="3263599" y="3920377"/>
            <a:ext cx="172003" cy="159349"/>
          </a:xfrm>
          <a:prstGeom prst="ellipse">
            <a:avLst/>
          </a:prstGeom>
          <a:solidFill>
            <a:srgbClr val="DB6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1" name="Group 100"/>
          <p:cNvGrpSpPr/>
          <p:nvPr/>
        </p:nvGrpSpPr>
        <p:grpSpPr>
          <a:xfrm>
            <a:off x="3026043" y="3140826"/>
            <a:ext cx="675718" cy="754206"/>
            <a:chOff x="569487" y="2043501"/>
            <a:chExt cx="1346792" cy="1503229"/>
          </a:xfrm>
        </p:grpSpPr>
        <p:sp>
          <p:nvSpPr>
            <p:cNvPr id="102" name="Teardrop 101"/>
            <p:cNvSpPr/>
            <p:nvPr/>
          </p:nvSpPr>
          <p:spPr>
            <a:xfrm rot="8100000">
              <a:off x="569487" y="2043501"/>
              <a:ext cx="1346792" cy="1346792"/>
            </a:xfrm>
            <a:prstGeom prst="teardrop">
              <a:avLst>
                <a:gd name="adj" fmla="val 96125"/>
              </a:avLst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latin typeface="Source Sans Pro"/>
                <a:cs typeface="Source Sans Pro"/>
              </a:endParaRPr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594800" y="2135823"/>
              <a:ext cx="1273357" cy="14109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>
                  <a:solidFill>
                    <a:schemeClr val="bg1"/>
                  </a:solidFill>
                  <a:latin typeface="Source Sans Pro"/>
                  <a:cs typeface="Source Sans Pro"/>
                </a:rPr>
                <a:t>ICANN’s RZMS code changes (SLEs)</a:t>
              </a:r>
              <a:endParaRPr lang="en-US" sz="800" dirty="0">
                <a:solidFill>
                  <a:schemeClr val="bg1"/>
                </a:solidFill>
                <a:latin typeface="Source Sans Pro"/>
                <a:cs typeface="Source Sans Pro"/>
              </a:endParaRPr>
            </a:p>
          </p:txBody>
        </p:sp>
      </p:grpSp>
      <p:sp>
        <p:nvSpPr>
          <p:cNvPr id="104" name="Oval 103"/>
          <p:cNvSpPr/>
          <p:nvPr/>
        </p:nvSpPr>
        <p:spPr>
          <a:xfrm>
            <a:off x="6088395" y="3946720"/>
            <a:ext cx="172003" cy="159349"/>
          </a:xfrm>
          <a:prstGeom prst="ellipse">
            <a:avLst/>
          </a:prstGeom>
          <a:solidFill>
            <a:srgbClr val="DB6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05" name="Group 104"/>
          <p:cNvGrpSpPr/>
          <p:nvPr/>
        </p:nvGrpSpPr>
        <p:grpSpPr>
          <a:xfrm>
            <a:off x="5836537" y="3120260"/>
            <a:ext cx="675718" cy="675718"/>
            <a:chOff x="569487" y="2043501"/>
            <a:chExt cx="1346792" cy="1346792"/>
          </a:xfrm>
        </p:grpSpPr>
        <p:sp>
          <p:nvSpPr>
            <p:cNvPr id="106" name="Teardrop 105"/>
            <p:cNvSpPr/>
            <p:nvPr/>
          </p:nvSpPr>
          <p:spPr>
            <a:xfrm rot="8100000">
              <a:off x="569487" y="2043501"/>
              <a:ext cx="1346792" cy="1346792"/>
            </a:xfrm>
            <a:prstGeom prst="teardrop">
              <a:avLst>
                <a:gd name="adj" fmla="val 96125"/>
              </a:avLst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latin typeface="Source Sans Pro"/>
                <a:cs typeface="Source Sans Pro"/>
              </a:endParaRPr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594800" y="2236408"/>
              <a:ext cx="1273357" cy="9201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>
                  <a:solidFill>
                    <a:schemeClr val="bg1"/>
                  </a:solidFill>
                  <a:latin typeface="Source Sans Pro"/>
                  <a:cs typeface="Source Sans Pro"/>
                </a:rPr>
                <a:t>SLA targets defined</a:t>
              </a:r>
              <a:endParaRPr lang="en-US" sz="800" dirty="0">
                <a:solidFill>
                  <a:schemeClr val="bg1"/>
                </a:solidFill>
                <a:latin typeface="Source Sans Pro"/>
                <a:cs typeface="Source Sans Pro"/>
              </a:endParaRPr>
            </a:p>
          </p:txBody>
        </p:sp>
      </p:grpSp>
      <p:sp>
        <p:nvSpPr>
          <p:cNvPr id="109" name="Teardrop 108"/>
          <p:cNvSpPr/>
          <p:nvPr/>
        </p:nvSpPr>
        <p:spPr>
          <a:xfrm rot="11964326" flipV="1">
            <a:off x="6626911" y="4172396"/>
            <a:ext cx="675715" cy="675718"/>
          </a:xfrm>
          <a:prstGeom prst="teardrop">
            <a:avLst>
              <a:gd name="adj" fmla="val 96125"/>
            </a:avLst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 dirty="0">
              <a:latin typeface="Source Sans Pro"/>
              <a:cs typeface="Source Sans Pro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6593409" y="4242048"/>
            <a:ext cx="7123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solidFill>
                  <a:schemeClr val="bg1"/>
                </a:solidFill>
                <a:latin typeface="Source Sans Pro"/>
                <a:cs typeface="Source Sans Pro"/>
              </a:rPr>
              <a:t>SLA dashboard ready</a:t>
            </a:r>
            <a:endParaRPr lang="en-US" sz="800" dirty="0">
              <a:solidFill>
                <a:schemeClr val="bg1"/>
              </a:solidFill>
              <a:latin typeface="Source Sans Pro"/>
              <a:cs typeface="Source Sans Pro"/>
            </a:endParaRPr>
          </a:p>
        </p:txBody>
      </p:sp>
      <p:grpSp>
        <p:nvGrpSpPr>
          <p:cNvPr id="111" name="Group 110"/>
          <p:cNvGrpSpPr/>
          <p:nvPr/>
        </p:nvGrpSpPr>
        <p:grpSpPr>
          <a:xfrm>
            <a:off x="3621160" y="3158601"/>
            <a:ext cx="675718" cy="675718"/>
            <a:chOff x="569487" y="2043501"/>
            <a:chExt cx="1346792" cy="1346792"/>
          </a:xfrm>
        </p:grpSpPr>
        <p:sp>
          <p:nvSpPr>
            <p:cNvPr id="112" name="Teardrop 111"/>
            <p:cNvSpPr/>
            <p:nvPr/>
          </p:nvSpPr>
          <p:spPr>
            <a:xfrm rot="8100000">
              <a:off x="569487" y="2043501"/>
              <a:ext cx="1346792" cy="1346792"/>
            </a:xfrm>
            <a:prstGeom prst="teardrop">
              <a:avLst>
                <a:gd name="adj" fmla="val 96125"/>
              </a:avLst>
            </a:prstGeom>
            <a:solidFill>
              <a:srgbClr val="2599D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/>
            </a:p>
          </p:txBody>
        </p:sp>
        <p:sp>
          <p:nvSpPr>
            <p:cNvPr id="113" name="TextBox 112"/>
            <p:cNvSpPr txBox="1"/>
            <p:nvPr/>
          </p:nvSpPr>
          <p:spPr>
            <a:xfrm>
              <a:off x="594800" y="2100397"/>
              <a:ext cx="1273357" cy="9201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>
                  <a:solidFill>
                    <a:schemeClr val="bg1"/>
                  </a:solidFill>
                  <a:latin typeface="Source Sans Pro"/>
                  <a:cs typeface="Source Sans Pro"/>
                </a:rPr>
                <a:t>Start</a:t>
              </a:r>
            </a:p>
            <a:p>
              <a:pPr algn="ctr"/>
              <a:r>
                <a:rPr lang="en-US" sz="800" dirty="0" smtClean="0">
                  <a:solidFill>
                    <a:schemeClr val="bg1"/>
                  </a:solidFill>
                  <a:latin typeface="Source Sans Pro"/>
                  <a:cs typeface="Source Sans Pro"/>
                </a:rPr>
                <a:t>parallel </a:t>
              </a:r>
              <a:r>
                <a:rPr lang="en-US" sz="800" dirty="0">
                  <a:solidFill>
                    <a:schemeClr val="bg1"/>
                  </a:solidFill>
                  <a:latin typeface="Source Sans Pro"/>
                  <a:cs typeface="Source Sans Pro"/>
                </a:rPr>
                <a:t>t</a:t>
              </a:r>
              <a:r>
                <a:rPr lang="en-US" sz="800" dirty="0" smtClean="0">
                  <a:solidFill>
                    <a:schemeClr val="bg1"/>
                  </a:solidFill>
                  <a:latin typeface="Source Sans Pro"/>
                  <a:cs typeface="Source Sans Pro"/>
                </a:rPr>
                <a:t>esting</a:t>
              </a:r>
              <a:endParaRPr lang="en-US" sz="800" dirty="0">
                <a:solidFill>
                  <a:schemeClr val="bg1"/>
                </a:solidFill>
                <a:latin typeface="Source Sans Pro"/>
                <a:cs typeface="Source Sans Pro"/>
              </a:endParaRPr>
            </a:p>
          </p:txBody>
        </p:sp>
      </p:grpSp>
      <p:sp>
        <p:nvSpPr>
          <p:cNvPr id="114" name="Oval 113"/>
          <p:cNvSpPr/>
          <p:nvPr/>
        </p:nvSpPr>
        <p:spPr>
          <a:xfrm>
            <a:off x="7459230" y="3907985"/>
            <a:ext cx="172003" cy="159349"/>
          </a:xfrm>
          <a:prstGeom prst="ellipse">
            <a:avLst/>
          </a:prstGeom>
          <a:solidFill>
            <a:srgbClr val="1D98D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5" name="Group 114"/>
          <p:cNvGrpSpPr/>
          <p:nvPr/>
        </p:nvGrpSpPr>
        <p:grpSpPr>
          <a:xfrm>
            <a:off x="7190698" y="3134389"/>
            <a:ext cx="721233" cy="682038"/>
            <a:chOff x="526793" y="2043501"/>
            <a:chExt cx="1437509" cy="1359389"/>
          </a:xfrm>
        </p:grpSpPr>
        <p:sp>
          <p:nvSpPr>
            <p:cNvPr id="116" name="Teardrop 115"/>
            <p:cNvSpPr/>
            <p:nvPr/>
          </p:nvSpPr>
          <p:spPr>
            <a:xfrm rot="8100000">
              <a:off x="569487" y="2043501"/>
              <a:ext cx="1346792" cy="1346792"/>
            </a:xfrm>
            <a:prstGeom prst="teardrop">
              <a:avLst>
                <a:gd name="adj" fmla="val 96125"/>
              </a:avLst>
            </a:prstGeom>
            <a:solidFill>
              <a:srgbClr val="2599D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/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526793" y="2237357"/>
              <a:ext cx="1437509" cy="11655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>
                  <a:solidFill>
                    <a:schemeClr val="bg1"/>
                  </a:solidFill>
                  <a:latin typeface="Source Sans Pro"/>
                  <a:cs typeface="Source Sans Pro"/>
                </a:rPr>
                <a:t>Remove RZA Role in production RZMS</a:t>
              </a:r>
              <a:endParaRPr lang="en-US" sz="800" dirty="0">
                <a:solidFill>
                  <a:schemeClr val="bg1"/>
                </a:solidFill>
                <a:latin typeface="Source Sans Pro"/>
                <a:cs typeface="Source Sans Pro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992848" y="3836199"/>
            <a:ext cx="519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>
                <a:latin typeface="Source Sans Pro"/>
                <a:cs typeface="Source Sans Pro"/>
              </a:rPr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RZMS, RZMA &amp; Names SLEs</a:t>
            </a:r>
            <a:endParaRPr lang="en-US" sz="28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266328" y="747462"/>
          <a:ext cx="8748047" cy="20269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8280"/>
                <a:gridCol w="2002585"/>
                <a:gridCol w="3367902"/>
                <a:gridCol w="1263511"/>
                <a:gridCol w="697688"/>
                <a:gridCol w="1208081"/>
              </a:tblGrid>
              <a:tr h="254247">
                <a:tc>
                  <a:txBody>
                    <a:bodyPr/>
                    <a:lstStyle/>
                    <a:p>
                      <a:pPr algn="ctr"/>
                      <a:endParaRPr lang="en-US" sz="1100" b="1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Project</a:t>
                      </a:r>
                      <a:endParaRPr lang="en-US" sz="1100" b="1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Description</a:t>
                      </a:r>
                      <a:endParaRPr lang="en-US" sz="1100" b="1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Plan Completion</a:t>
                      </a:r>
                      <a:r>
                        <a:rPr lang="en-US" sz="1100" b="1" baseline="0" dirty="0" smtClean="0"/>
                        <a:t> Date </a:t>
                      </a:r>
                      <a:endParaRPr lang="en-US" sz="1100" b="1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Status</a:t>
                      </a:r>
                      <a:endParaRPr lang="en-US" sz="1100" b="1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% Complete</a:t>
                      </a:r>
                      <a:endParaRPr lang="en-US" sz="1100" b="1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RZMS changes to</a:t>
                      </a:r>
                      <a:r>
                        <a:rPr lang="en-US" sz="1100" baseline="0" dirty="0" smtClean="0"/>
                        <a:t> remove RZA role and support parallel testing</a:t>
                      </a: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Remove NTIA's authorization</a:t>
                      </a:r>
                      <a:r>
                        <a:rPr lang="en-US" sz="1100" baseline="0" dirty="0" smtClean="0"/>
                        <a:t> </a:t>
                      </a:r>
                      <a:r>
                        <a:rPr lang="en-US" sz="1100" dirty="0" smtClean="0"/>
                        <a:t>process from RZMS (code changes for ICANN and Verisign, and parallel testing).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strike="sngStrike" baseline="0" dirty="0" smtClean="0"/>
                        <a:t>09/30/16</a:t>
                      </a:r>
                    </a:p>
                    <a:p>
                      <a:pPr algn="ctr"/>
                      <a:r>
                        <a:rPr lang="en-US" sz="800" strike="sngStrike" dirty="0" smtClean="0"/>
                        <a:t>08/15/16</a:t>
                      </a:r>
                    </a:p>
                    <a:p>
                      <a:pPr algn="ctr"/>
                      <a:r>
                        <a:rPr lang="en-US" sz="1100" dirty="0" smtClean="0"/>
                        <a:t>07/06/16</a:t>
                      </a: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Names SLEs (SLEs for Naming Community)</a:t>
                      </a: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RZMS code changes to accommodate new SLEs, inclusion</a:t>
                      </a:r>
                      <a:r>
                        <a:rPr lang="en-US" sz="1100" baseline="0" dirty="0" smtClean="0"/>
                        <a:t> of performance targets in ICANN-PTI contract, dashboard reporting </a:t>
                      </a:r>
                      <a:r>
                        <a:rPr lang="en-US" sz="1100" dirty="0" smtClean="0"/>
                        <a:t>of SLAs.</a:t>
                      </a: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strike="sngStrike" baseline="0" dirty="0" smtClean="0"/>
                        <a:t>09/30/16</a:t>
                      </a:r>
                    </a:p>
                    <a:p>
                      <a:pPr algn="ctr"/>
                      <a:r>
                        <a:rPr lang="en-US" sz="1100" dirty="0" smtClean="0"/>
                        <a:t>08/15/16</a:t>
                      </a: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 smtClean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B6F7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RZMA (Agreement with Root Zone Maintainer)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Completion of draft</a:t>
                      </a:r>
                      <a:r>
                        <a:rPr lang="en-US" sz="1100" baseline="0" dirty="0" smtClean="0"/>
                        <a:t> </a:t>
                      </a:r>
                      <a:r>
                        <a:rPr lang="en-US" sz="1100" dirty="0" smtClean="0"/>
                        <a:t>RZMA.</a:t>
                      </a: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strike="sngStrike" dirty="0" smtClean="0"/>
                        <a:t>01/31/16</a:t>
                      </a:r>
                      <a:r>
                        <a:rPr lang="en-US" sz="800" i="1" strike="noStrike" dirty="0" smtClean="0"/>
                        <a:t> / </a:t>
                      </a:r>
                      <a:r>
                        <a:rPr lang="en-US" sz="800" i="1" strike="sngStrike" dirty="0" smtClean="0"/>
                        <a:t>02/29/16</a:t>
                      </a:r>
                      <a:endParaRPr lang="en-US" sz="1100" i="1" strike="sngStrike" dirty="0" smtClean="0"/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strike="sng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04/15/16</a:t>
                      </a:r>
                      <a:r>
                        <a:rPr lang="en-US" sz="800" i="1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/ </a:t>
                      </a:r>
                      <a:r>
                        <a:rPr lang="en-US" sz="800" i="1" strike="sng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04/30/16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strike="sng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05/15/16 / </a:t>
                      </a:r>
                      <a:r>
                        <a:rPr lang="en-US" sz="1100" dirty="0" smtClean="0"/>
                        <a:t>05/31/16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4" name="Oval 3"/>
          <p:cNvSpPr/>
          <p:nvPr/>
        </p:nvSpPr>
        <p:spPr>
          <a:xfrm>
            <a:off x="7314494" y="1223744"/>
            <a:ext cx="310719" cy="288794"/>
          </a:xfrm>
          <a:prstGeom prst="ellipse">
            <a:avLst/>
          </a:prstGeom>
          <a:solidFill>
            <a:srgbClr val="00CC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/>
          <p:cNvGrpSpPr/>
          <p:nvPr/>
        </p:nvGrpSpPr>
        <p:grpSpPr>
          <a:xfrm>
            <a:off x="7875944" y="1246464"/>
            <a:ext cx="1189530" cy="276999"/>
            <a:chOff x="7823299" y="1367455"/>
            <a:chExt cx="1189530" cy="276999"/>
          </a:xfrm>
        </p:grpSpPr>
        <p:sp>
          <p:nvSpPr>
            <p:cNvPr id="17" name="Rectangle 16"/>
            <p:cNvSpPr/>
            <p:nvPr/>
          </p:nvSpPr>
          <p:spPr>
            <a:xfrm>
              <a:off x="7823301" y="1384469"/>
              <a:ext cx="737160" cy="242970"/>
            </a:xfrm>
            <a:prstGeom prst="rect">
              <a:avLst/>
            </a:prstGeom>
            <a:noFill/>
            <a:ln>
              <a:solidFill>
                <a:srgbClr val="00206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823299" y="1384468"/>
              <a:ext cx="570432" cy="233895"/>
            </a:xfrm>
            <a:prstGeom prst="rect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560461" y="1367455"/>
              <a:ext cx="452368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002060"/>
                  </a:solidFill>
                </a:rPr>
                <a:t>80%</a:t>
              </a:r>
              <a:endParaRPr lang="en-US" sz="1200" dirty="0">
                <a:solidFill>
                  <a:srgbClr val="002060"/>
                </a:solidFill>
              </a:endParaRPr>
            </a:p>
          </p:txBody>
        </p:sp>
      </p:grpSp>
      <p:sp>
        <p:nvSpPr>
          <p:cNvPr id="34" name="Rectangle 33"/>
          <p:cNvSpPr/>
          <p:nvPr/>
        </p:nvSpPr>
        <p:spPr>
          <a:xfrm>
            <a:off x="7823301" y="332868"/>
            <a:ext cx="1085850" cy="244907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05/27/16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793550" y="99295"/>
            <a:ext cx="11801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latin typeface="Source Sans Pro"/>
                <a:cs typeface="Source Sans Pro"/>
              </a:rPr>
              <a:t>Status As Of Date:</a:t>
            </a:r>
          </a:p>
        </p:txBody>
      </p:sp>
      <p:sp>
        <p:nvSpPr>
          <p:cNvPr id="46" name="Oval 45"/>
          <p:cNvSpPr/>
          <p:nvPr/>
        </p:nvSpPr>
        <p:spPr>
          <a:xfrm>
            <a:off x="7314494" y="1749100"/>
            <a:ext cx="310719" cy="288794"/>
          </a:xfrm>
          <a:prstGeom prst="ellipse">
            <a:avLst/>
          </a:prstGeom>
          <a:solidFill>
            <a:srgbClr val="00CC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8" name="Group 47"/>
          <p:cNvGrpSpPr/>
          <p:nvPr/>
        </p:nvGrpSpPr>
        <p:grpSpPr>
          <a:xfrm>
            <a:off x="7875943" y="1781306"/>
            <a:ext cx="1189531" cy="276999"/>
            <a:chOff x="7823298" y="1367455"/>
            <a:chExt cx="1189531" cy="276999"/>
          </a:xfrm>
        </p:grpSpPr>
        <p:sp>
          <p:nvSpPr>
            <p:cNvPr id="49" name="Rectangle 48"/>
            <p:cNvSpPr/>
            <p:nvPr/>
          </p:nvSpPr>
          <p:spPr>
            <a:xfrm>
              <a:off x="7823301" y="1384469"/>
              <a:ext cx="737160" cy="242970"/>
            </a:xfrm>
            <a:prstGeom prst="rect">
              <a:avLst/>
            </a:prstGeom>
            <a:noFill/>
            <a:ln>
              <a:solidFill>
                <a:srgbClr val="00206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7823298" y="1384469"/>
              <a:ext cx="431193" cy="242970"/>
            </a:xfrm>
            <a:prstGeom prst="rect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8560461" y="1367455"/>
              <a:ext cx="452368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002060"/>
                  </a:solidFill>
                </a:rPr>
                <a:t>60%</a:t>
              </a:r>
              <a:endParaRPr lang="en-US" sz="1200" dirty="0">
                <a:solidFill>
                  <a:srgbClr val="002060"/>
                </a:solidFill>
              </a:endParaRPr>
            </a:p>
          </p:txBody>
        </p:sp>
      </p:grpSp>
      <p:graphicFrame>
        <p:nvGraphicFramePr>
          <p:cNvPr id="31" name="Table 30"/>
          <p:cNvGraphicFramePr>
            <a:graphicFrameLocks noGrp="1"/>
          </p:cNvGraphicFramePr>
          <p:nvPr>
            <p:extLst/>
          </p:nvPr>
        </p:nvGraphicFramePr>
        <p:xfrm>
          <a:off x="266330" y="4974917"/>
          <a:ext cx="8748045" cy="123749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766024"/>
                <a:gridCol w="2870616"/>
                <a:gridCol w="2111405"/>
              </a:tblGrid>
              <a:tr h="1237499">
                <a:tc>
                  <a:txBody>
                    <a:bodyPr/>
                    <a:lstStyle/>
                    <a:p>
                      <a:r>
                        <a:rPr lang="en-US" sz="1100" b="1" u="sng" dirty="0" smtClean="0">
                          <a:solidFill>
                            <a:schemeClr val="tx1"/>
                          </a:solidFill>
                        </a:rPr>
                        <a:t>Project Updates:</a:t>
                      </a:r>
                      <a:endParaRPr lang="en-US" sz="1100" b="0" u="none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168275" indent="-168275">
                        <a:buFont typeface="Wingdings" panose="05000000000000000000" pitchFamily="2" charset="2"/>
                        <a:buChar char="ü"/>
                        <a:defRPr/>
                      </a:pPr>
                      <a:r>
                        <a:rPr lang="en-US" sz="1100" dirty="0" smtClean="0"/>
                        <a:t>Completed 55 days of 90-day Parallel Testing period with no issues.</a:t>
                      </a:r>
                    </a:p>
                    <a:p>
                      <a:pPr marL="168275" indent="-168275">
                        <a:buFont typeface="Wingdings" panose="05000000000000000000" pitchFamily="2" charset="2"/>
                        <a:buChar char="ü"/>
                        <a:defRPr/>
                      </a:pPr>
                      <a:r>
                        <a:rPr lang="en-US" sz="1100" dirty="0" smtClean="0"/>
                        <a:t>Approaching 3 months of SLE data collection. </a:t>
                      </a:r>
                    </a:p>
                    <a:p>
                      <a:pPr marL="168275" indent="-168275">
                        <a:buFont typeface="Wingdings" panose="05000000000000000000" pitchFamily="2" charset="2"/>
                        <a:buChar char="ü"/>
                        <a:defRPr/>
                      </a:pPr>
                      <a:r>
                        <a:rPr lang="en-US" sz="1100" dirty="0" smtClean="0"/>
                        <a:t>Continuing to work on the reporting dashboard.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1" u="sng" dirty="0" smtClean="0">
                          <a:solidFill>
                            <a:schemeClr val="tx1"/>
                          </a:solidFill>
                        </a:rPr>
                        <a:t>Upcoming Activities:</a:t>
                      </a:r>
                    </a:p>
                    <a:p>
                      <a:pPr marL="117475" marR="0" indent="-1174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charset="2"/>
                        <a:buChar char="§"/>
                        <a:tabLst/>
                        <a:defRPr/>
                      </a:pPr>
                      <a:r>
                        <a:rPr lang="en-US" sz="1100" dirty="0" smtClean="0"/>
                        <a:t>Continue to monitor parallel operations.</a:t>
                      </a:r>
                    </a:p>
                    <a:p>
                      <a:pPr marL="117475" indent="-117475">
                        <a:buFont typeface="Wingdings" charset="2"/>
                        <a:buChar char="§"/>
                      </a:pPr>
                      <a:r>
                        <a:rPr lang="en-US" sz="1100" baseline="0" dirty="0" smtClean="0"/>
                        <a:t>Finalize development of data aggregation tool / reporting dashboard.</a:t>
                      </a:r>
                    </a:p>
                    <a:p>
                      <a:pPr marL="117475" marR="0" indent="-1174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charset="2"/>
                        <a:buChar char="§"/>
                        <a:tabLst/>
                        <a:defRPr/>
                      </a:pPr>
                      <a:r>
                        <a:rPr lang="en-US" sz="1100" dirty="0" smtClean="0"/>
                        <a:t>F</a:t>
                      </a:r>
                      <a:r>
                        <a:rPr lang="en-US" sz="1100" baseline="0" dirty="0" smtClean="0"/>
                        <a:t>inalize draft RZMA.</a:t>
                      </a:r>
                    </a:p>
                    <a:p>
                      <a:pPr marL="0" indent="0">
                        <a:buFont typeface="Wingdings" charset="2"/>
                        <a:buNone/>
                      </a:pPr>
                      <a:endParaRPr lang="en-US" sz="1100" dirty="0" smtClean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1" u="sng" dirty="0" smtClean="0">
                          <a:solidFill>
                            <a:schemeClr val="tx1"/>
                          </a:solidFill>
                        </a:rPr>
                        <a:t>Open Items:</a:t>
                      </a:r>
                    </a:p>
                    <a:p>
                      <a:endParaRPr lang="en-US" sz="1100" b="0" u="none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100" b="0" u="non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pSp>
        <p:nvGrpSpPr>
          <p:cNvPr id="10" name="Group 9"/>
          <p:cNvGrpSpPr/>
          <p:nvPr/>
        </p:nvGrpSpPr>
        <p:grpSpPr>
          <a:xfrm>
            <a:off x="2971526" y="6310456"/>
            <a:ext cx="3200949" cy="535232"/>
            <a:chOff x="2050741" y="6332980"/>
            <a:chExt cx="3200949" cy="535232"/>
          </a:xfrm>
        </p:grpSpPr>
        <p:sp>
          <p:nvSpPr>
            <p:cNvPr id="118" name="Rectangle 117"/>
            <p:cNvSpPr/>
            <p:nvPr/>
          </p:nvSpPr>
          <p:spPr>
            <a:xfrm>
              <a:off x="2050741" y="6332980"/>
              <a:ext cx="3200949" cy="5203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Oval 118"/>
            <p:cNvSpPr/>
            <p:nvPr/>
          </p:nvSpPr>
          <p:spPr>
            <a:xfrm>
              <a:off x="2094508" y="6438219"/>
              <a:ext cx="116212" cy="108012"/>
            </a:xfrm>
            <a:prstGeom prst="ellipse">
              <a:avLst/>
            </a:prstGeom>
            <a:solidFill>
              <a:srgbClr val="00CC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Isosceles Triangle 119"/>
            <p:cNvSpPr/>
            <p:nvPr/>
          </p:nvSpPr>
          <p:spPr>
            <a:xfrm>
              <a:off x="2089528" y="6599320"/>
              <a:ext cx="126174" cy="110822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Rectangle 120"/>
            <p:cNvSpPr/>
            <p:nvPr/>
          </p:nvSpPr>
          <p:spPr>
            <a:xfrm>
              <a:off x="3676865" y="6618948"/>
              <a:ext cx="127135" cy="11110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2229382" y="6402541"/>
              <a:ext cx="56137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Source Sans Pro"/>
                  <a:cs typeface="Source Sans Pro"/>
                </a:rPr>
                <a:t>On-track</a:t>
              </a:r>
            </a:p>
          </p:txBody>
        </p:sp>
        <p:sp>
          <p:nvSpPr>
            <p:cNvPr id="126" name="TextBox 125"/>
            <p:cNvSpPr txBox="1"/>
            <p:nvPr/>
          </p:nvSpPr>
          <p:spPr>
            <a:xfrm>
              <a:off x="2215702" y="6592046"/>
              <a:ext cx="1112560" cy="2761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700"/>
                </a:lnSpc>
              </a:pPr>
              <a:r>
                <a:rPr lang="en-US" sz="800" dirty="0" smtClean="0">
                  <a:latin typeface="Source Sans Pro"/>
                  <a:cs typeface="Source Sans Pro"/>
                </a:rPr>
                <a:t>Behind schedule, but recovery still possible</a:t>
              </a:r>
            </a:p>
          </p:txBody>
        </p:sp>
        <p:sp>
          <p:nvSpPr>
            <p:cNvPr id="127" name="TextBox 126"/>
            <p:cNvSpPr txBox="1"/>
            <p:nvPr/>
          </p:nvSpPr>
          <p:spPr>
            <a:xfrm>
              <a:off x="3817236" y="6574455"/>
              <a:ext cx="109356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Source Sans Pro"/>
                  <a:cs typeface="Source Sans Pro"/>
                </a:rPr>
                <a:t>Target will be missed</a:t>
              </a:r>
            </a:p>
          </p:txBody>
        </p:sp>
        <p:sp>
          <p:nvSpPr>
            <p:cNvPr id="131" name="Rectangle 130"/>
            <p:cNvSpPr/>
            <p:nvPr/>
          </p:nvSpPr>
          <p:spPr>
            <a:xfrm>
              <a:off x="3676941" y="6403504"/>
              <a:ext cx="127135" cy="11110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TextBox 131"/>
            <p:cNvSpPr txBox="1"/>
            <p:nvPr/>
          </p:nvSpPr>
          <p:spPr>
            <a:xfrm>
              <a:off x="3809497" y="6359011"/>
              <a:ext cx="6735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Source Sans Pro"/>
                  <a:cs typeface="Source Sans Pro"/>
                </a:rPr>
                <a:t>Not started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7895469" y="2346366"/>
            <a:ext cx="1189530" cy="276999"/>
            <a:chOff x="7877648" y="2314383"/>
            <a:chExt cx="1189530" cy="276999"/>
          </a:xfrm>
        </p:grpSpPr>
        <p:sp>
          <p:nvSpPr>
            <p:cNvPr id="135" name="Rectangle 134"/>
            <p:cNvSpPr/>
            <p:nvPr/>
          </p:nvSpPr>
          <p:spPr>
            <a:xfrm>
              <a:off x="7877650" y="2331397"/>
              <a:ext cx="737160" cy="242970"/>
            </a:xfrm>
            <a:prstGeom prst="rect">
              <a:avLst/>
            </a:prstGeom>
            <a:noFill/>
            <a:ln>
              <a:solidFill>
                <a:srgbClr val="00206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Rectangle 135"/>
            <p:cNvSpPr/>
            <p:nvPr/>
          </p:nvSpPr>
          <p:spPr>
            <a:xfrm>
              <a:off x="7877648" y="2331396"/>
              <a:ext cx="645127" cy="242971"/>
            </a:xfrm>
            <a:prstGeom prst="rect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TextBox 136"/>
            <p:cNvSpPr txBox="1"/>
            <p:nvPr/>
          </p:nvSpPr>
          <p:spPr>
            <a:xfrm>
              <a:off x="8614810" y="2314383"/>
              <a:ext cx="452368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002060"/>
                  </a:solidFill>
                </a:rPr>
                <a:t>90%</a:t>
              </a:r>
              <a:endParaRPr lang="en-US" sz="1200" dirty="0">
                <a:solidFill>
                  <a:srgbClr val="002060"/>
                </a:solidFill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10184763" y="95042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>
              <a:latin typeface="Source Sans Pro"/>
              <a:cs typeface="Source Sans Pro"/>
            </a:endParaRPr>
          </a:p>
        </p:txBody>
      </p:sp>
      <p:sp>
        <p:nvSpPr>
          <p:cNvPr id="147" name="Teardrop 146"/>
          <p:cNvSpPr/>
          <p:nvPr/>
        </p:nvSpPr>
        <p:spPr>
          <a:xfrm rot="14354577" flipV="1">
            <a:off x="6021085" y="4197488"/>
            <a:ext cx="675715" cy="675718"/>
          </a:xfrm>
          <a:prstGeom prst="teardrop">
            <a:avLst>
              <a:gd name="adj" fmla="val 96125"/>
            </a:avLst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 dirty="0">
              <a:latin typeface="Source Sans Pro"/>
              <a:cs typeface="Source Sans Pro"/>
            </a:endParaRPr>
          </a:p>
        </p:txBody>
      </p:sp>
      <p:sp>
        <p:nvSpPr>
          <p:cNvPr id="144" name="TextBox 143"/>
          <p:cNvSpPr txBox="1"/>
          <p:nvPr/>
        </p:nvSpPr>
        <p:spPr>
          <a:xfrm>
            <a:off x="6001335" y="4230182"/>
            <a:ext cx="7551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solidFill>
                  <a:schemeClr val="bg1"/>
                </a:solidFill>
                <a:latin typeface="Source Sans Pro"/>
                <a:cs typeface="Source Sans Pro"/>
              </a:rPr>
              <a:t>Insert SLAs into ICANN-PTI contract</a:t>
            </a:r>
            <a:endParaRPr lang="en-US" sz="800" dirty="0">
              <a:solidFill>
                <a:schemeClr val="bg1"/>
              </a:solidFill>
              <a:latin typeface="Source Sans Pro"/>
              <a:cs typeface="Source Sans Pro"/>
            </a:endParaRPr>
          </a:p>
        </p:txBody>
      </p:sp>
      <p:sp>
        <p:nvSpPr>
          <p:cNvPr id="150" name="TextBox 149"/>
          <p:cNvSpPr txBox="1"/>
          <p:nvPr/>
        </p:nvSpPr>
        <p:spPr>
          <a:xfrm>
            <a:off x="6415950" y="6434940"/>
            <a:ext cx="21523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bg1"/>
                </a:solidFill>
                <a:latin typeface="Source Sans Pro"/>
                <a:cs typeface="Source Sans Pro"/>
              </a:rPr>
              <a:t>* All dates are estimates</a:t>
            </a:r>
          </a:p>
        </p:txBody>
      </p:sp>
      <p:sp>
        <p:nvSpPr>
          <p:cNvPr id="151" name="TextBox 150"/>
          <p:cNvSpPr txBox="1"/>
          <p:nvPr/>
        </p:nvSpPr>
        <p:spPr>
          <a:xfrm>
            <a:off x="723182" y="6434940"/>
            <a:ext cx="21523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  <a:latin typeface="Source Sans Pro"/>
                <a:cs typeface="Source Sans Pro"/>
              </a:rPr>
              <a:t>DRAFT for Discussion</a:t>
            </a:r>
          </a:p>
        </p:txBody>
      </p:sp>
      <p:sp>
        <p:nvSpPr>
          <p:cNvPr id="122" name="Teardrop 121"/>
          <p:cNvSpPr/>
          <p:nvPr/>
        </p:nvSpPr>
        <p:spPr>
          <a:xfrm rot="1152527" flipV="1">
            <a:off x="2360608" y="3176360"/>
            <a:ext cx="675715" cy="675718"/>
          </a:xfrm>
          <a:prstGeom prst="teardrop">
            <a:avLst>
              <a:gd name="adj" fmla="val 96125"/>
            </a:avLst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 dirty="0">
              <a:latin typeface="Source Sans Pro"/>
              <a:cs typeface="Source Sans Pro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2327808" y="3276607"/>
            <a:ext cx="7551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solidFill>
                  <a:schemeClr val="bg1"/>
                </a:solidFill>
                <a:latin typeface="Source Sans Pro"/>
                <a:cs typeface="Source Sans Pro"/>
              </a:rPr>
              <a:t>Existing data Parsing conclusions shared</a:t>
            </a:r>
            <a:endParaRPr lang="en-US" sz="800" dirty="0">
              <a:solidFill>
                <a:schemeClr val="bg1"/>
              </a:solidFill>
              <a:latin typeface="Source Sans Pro"/>
              <a:cs typeface="Source Sans Pro"/>
            </a:endParaRPr>
          </a:p>
        </p:txBody>
      </p:sp>
      <p:sp>
        <p:nvSpPr>
          <p:cNvPr id="124" name="Oval 123"/>
          <p:cNvSpPr/>
          <p:nvPr/>
        </p:nvSpPr>
        <p:spPr>
          <a:xfrm>
            <a:off x="2854876" y="3946721"/>
            <a:ext cx="172003" cy="159349"/>
          </a:xfrm>
          <a:prstGeom prst="ellipse">
            <a:avLst/>
          </a:prstGeom>
          <a:solidFill>
            <a:srgbClr val="DB6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TextBox 128"/>
          <p:cNvSpPr txBox="1"/>
          <p:nvPr/>
        </p:nvSpPr>
        <p:spPr>
          <a:xfrm>
            <a:off x="2790804" y="3832164"/>
            <a:ext cx="519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>
                <a:latin typeface="Source Sans Pro"/>
                <a:cs typeface="Source Sans Pro"/>
              </a:rPr>
              <a:t> </a:t>
            </a:r>
          </a:p>
        </p:txBody>
      </p:sp>
      <p:sp>
        <p:nvSpPr>
          <p:cNvPr id="134" name="Oval 133"/>
          <p:cNvSpPr/>
          <p:nvPr/>
        </p:nvSpPr>
        <p:spPr>
          <a:xfrm>
            <a:off x="5715909" y="3933039"/>
            <a:ext cx="172003" cy="159349"/>
          </a:xfrm>
          <a:prstGeom prst="ellipse">
            <a:avLst/>
          </a:prstGeom>
          <a:solidFill>
            <a:srgbClr val="1D98D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Teardrop 138"/>
          <p:cNvSpPr/>
          <p:nvPr/>
        </p:nvSpPr>
        <p:spPr>
          <a:xfrm rot="6628752">
            <a:off x="5257416" y="3138616"/>
            <a:ext cx="675718" cy="675718"/>
          </a:xfrm>
          <a:prstGeom prst="teardrop">
            <a:avLst>
              <a:gd name="adj" fmla="val 96125"/>
            </a:avLst>
          </a:prstGeom>
          <a:solidFill>
            <a:srgbClr val="2599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 dirty="0"/>
          </a:p>
        </p:txBody>
      </p:sp>
      <p:sp>
        <p:nvSpPr>
          <p:cNvPr id="140" name="TextBox 139"/>
          <p:cNvSpPr txBox="1"/>
          <p:nvPr/>
        </p:nvSpPr>
        <p:spPr>
          <a:xfrm>
            <a:off x="5262113" y="3229342"/>
            <a:ext cx="6388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solidFill>
                  <a:schemeClr val="bg1"/>
                </a:solidFill>
                <a:latin typeface="Source Sans Pro"/>
                <a:cs typeface="Source Sans Pro"/>
              </a:rPr>
              <a:t>End</a:t>
            </a:r>
          </a:p>
          <a:p>
            <a:pPr algn="ctr"/>
            <a:r>
              <a:rPr lang="en-US" sz="800" dirty="0" smtClean="0">
                <a:solidFill>
                  <a:schemeClr val="bg1"/>
                </a:solidFill>
                <a:latin typeface="Source Sans Pro"/>
                <a:cs typeface="Source Sans Pro"/>
              </a:rPr>
              <a:t>parallel </a:t>
            </a:r>
            <a:r>
              <a:rPr lang="en-US" sz="800" dirty="0">
                <a:solidFill>
                  <a:schemeClr val="bg1"/>
                </a:solidFill>
                <a:latin typeface="Source Sans Pro"/>
                <a:cs typeface="Source Sans Pro"/>
              </a:rPr>
              <a:t>t</a:t>
            </a:r>
            <a:r>
              <a:rPr lang="en-US" sz="800" dirty="0" smtClean="0">
                <a:solidFill>
                  <a:schemeClr val="bg1"/>
                </a:solidFill>
                <a:latin typeface="Source Sans Pro"/>
                <a:cs typeface="Source Sans Pro"/>
              </a:rPr>
              <a:t>esting</a:t>
            </a:r>
            <a:endParaRPr lang="en-US" sz="800" dirty="0">
              <a:solidFill>
                <a:schemeClr val="bg1"/>
              </a:solidFill>
              <a:latin typeface="Source Sans Pro"/>
              <a:cs typeface="Source Sans Pro"/>
            </a:endParaRPr>
          </a:p>
        </p:txBody>
      </p:sp>
      <p:sp>
        <p:nvSpPr>
          <p:cNvPr id="149" name="Oval 148"/>
          <p:cNvSpPr/>
          <p:nvPr/>
        </p:nvSpPr>
        <p:spPr>
          <a:xfrm>
            <a:off x="6539011" y="4019778"/>
            <a:ext cx="172003" cy="159349"/>
          </a:xfrm>
          <a:prstGeom prst="ellipse">
            <a:avLst/>
          </a:prstGeom>
          <a:solidFill>
            <a:srgbClr val="DB6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1" name="TextBox 140"/>
          <p:cNvSpPr txBox="1"/>
          <p:nvPr/>
        </p:nvSpPr>
        <p:spPr>
          <a:xfrm>
            <a:off x="3138163" y="3806284"/>
            <a:ext cx="353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" lvl="1">
              <a:buFont typeface="Wingdings" panose="05000000000000000000" pitchFamily="2" charset="2"/>
              <a:buChar char="ü"/>
            </a:pPr>
            <a:r>
              <a:rPr lang="en-US" dirty="0" smtClean="0">
                <a:latin typeface="Source Sans Pro"/>
                <a:cs typeface="Source Sans Pro"/>
              </a:rPr>
              <a:t> </a:t>
            </a:r>
          </a:p>
        </p:txBody>
      </p:sp>
      <p:sp>
        <p:nvSpPr>
          <p:cNvPr id="143" name="Oval 142"/>
          <p:cNvSpPr/>
          <p:nvPr/>
        </p:nvSpPr>
        <p:spPr>
          <a:xfrm>
            <a:off x="3267399" y="4033277"/>
            <a:ext cx="172003" cy="159349"/>
          </a:xfrm>
          <a:prstGeom prst="ellipse">
            <a:avLst/>
          </a:prstGeom>
          <a:solidFill>
            <a:srgbClr val="1D98D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TextBox 144"/>
          <p:cNvSpPr txBox="1"/>
          <p:nvPr/>
        </p:nvSpPr>
        <p:spPr>
          <a:xfrm>
            <a:off x="3148321" y="3933857"/>
            <a:ext cx="353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" lvl="1">
              <a:buFont typeface="Wingdings" panose="05000000000000000000" pitchFamily="2" charset="2"/>
              <a:buChar char="ü"/>
            </a:pPr>
            <a:r>
              <a:rPr lang="en-US" dirty="0" smtClean="0">
                <a:latin typeface="Source Sans Pro"/>
                <a:cs typeface="Source Sans Pro"/>
              </a:rPr>
              <a:t> </a:t>
            </a:r>
          </a:p>
        </p:txBody>
      </p:sp>
      <p:sp>
        <p:nvSpPr>
          <p:cNvPr id="128" name="Oval 127"/>
          <p:cNvSpPr/>
          <p:nvPr/>
        </p:nvSpPr>
        <p:spPr>
          <a:xfrm>
            <a:off x="3710087" y="3938086"/>
            <a:ext cx="172003" cy="159349"/>
          </a:xfrm>
          <a:prstGeom prst="ellipse">
            <a:avLst/>
          </a:prstGeom>
          <a:solidFill>
            <a:srgbClr val="1D98D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 71"/>
          <p:cNvSpPr/>
          <p:nvPr/>
        </p:nvSpPr>
        <p:spPr>
          <a:xfrm>
            <a:off x="5074981" y="3933857"/>
            <a:ext cx="172003" cy="159349"/>
          </a:xfrm>
          <a:prstGeom prst="ellipse">
            <a:avLst/>
          </a:prstGeom>
          <a:solidFill>
            <a:srgbClr val="1B6F7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/>
              <a:cs typeface="Source Sans Pro"/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3577165" y="3831074"/>
            <a:ext cx="353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" lvl="1">
              <a:buFont typeface="Wingdings" panose="05000000000000000000" pitchFamily="2" charset="2"/>
              <a:buChar char="ü"/>
            </a:pPr>
            <a:r>
              <a:rPr lang="en-US" dirty="0" smtClean="0">
                <a:latin typeface="Source Sans Pro"/>
                <a:cs typeface="Source Sans Pro"/>
              </a:rPr>
              <a:t> </a:t>
            </a:r>
          </a:p>
        </p:txBody>
      </p:sp>
      <p:sp>
        <p:nvSpPr>
          <p:cNvPr id="142" name="Oval 141"/>
          <p:cNvSpPr/>
          <p:nvPr/>
        </p:nvSpPr>
        <p:spPr>
          <a:xfrm>
            <a:off x="7305806" y="2336164"/>
            <a:ext cx="310719" cy="288794"/>
          </a:xfrm>
          <a:prstGeom prst="ellipse">
            <a:avLst/>
          </a:prstGeom>
          <a:solidFill>
            <a:srgbClr val="00CC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TextBox 129"/>
          <p:cNvSpPr txBox="1"/>
          <p:nvPr/>
        </p:nvSpPr>
        <p:spPr>
          <a:xfrm>
            <a:off x="3747321" y="3841431"/>
            <a:ext cx="353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" lvl="1">
              <a:buFont typeface="Wingdings" panose="05000000000000000000" pitchFamily="2" charset="2"/>
              <a:buChar char="ü"/>
            </a:pPr>
            <a:r>
              <a:rPr lang="en-US" dirty="0" smtClean="0">
                <a:latin typeface="Source Sans Pro"/>
                <a:cs typeface="Source Sans Pro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24615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0" name="Table 79"/>
          <p:cNvGraphicFramePr>
            <a:graphicFrameLocks noGrp="1"/>
          </p:cNvGraphicFramePr>
          <p:nvPr>
            <p:extLst/>
          </p:nvPr>
        </p:nvGraphicFramePr>
        <p:xfrm>
          <a:off x="266328" y="830289"/>
          <a:ext cx="8748047" cy="133920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8280"/>
                <a:gridCol w="1794459"/>
                <a:gridCol w="2980266"/>
                <a:gridCol w="1498600"/>
                <a:gridCol w="846667"/>
                <a:gridCol w="1419775"/>
              </a:tblGrid>
              <a:tr h="502201">
                <a:tc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Project</a:t>
                      </a:r>
                      <a:endParaRPr lang="en-US" sz="1200" b="1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Description</a:t>
                      </a:r>
                      <a:endParaRPr lang="en-US" sz="1200" b="1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Plan Completion Date</a:t>
                      </a:r>
                      <a:r>
                        <a:rPr lang="en-US" sz="1200" b="1" baseline="0" dirty="0" smtClean="0"/>
                        <a:t> </a:t>
                      </a:r>
                      <a:endParaRPr lang="en-US" sz="1200" b="1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Status</a:t>
                      </a:r>
                      <a:endParaRPr lang="en-US" sz="1200" b="1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% Complete</a:t>
                      </a:r>
                      <a:endParaRPr lang="en-US" sz="1200" b="1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3700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 smtClean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PTI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 smtClean="0"/>
                        <a:t>(Post-Transition IANA)</a:t>
                      </a:r>
                      <a:endParaRPr lang="en-US" sz="1100" dirty="0" smtClean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Formation of</a:t>
                      </a:r>
                      <a:r>
                        <a:rPr lang="en-US" sz="1100" baseline="0" dirty="0" smtClean="0"/>
                        <a:t> PTI entity: legal formation (incorporation of affiliate, filing for 501c3, drafting of contract, etc.) and operationalization of PTI entity (board nominations, budget, etc.).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strike="sng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09/30/16</a:t>
                      </a:r>
                    </a:p>
                    <a:p>
                      <a:pPr algn="ctr"/>
                      <a:r>
                        <a:rPr lang="en-US" sz="1100" dirty="0" smtClean="0"/>
                        <a:t>08/15/16</a:t>
                      </a: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PTI</a:t>
            </a:r>
            <a:endParaRPr lang="en-US" sz="2800" dirty="0"/>
          </a:p>
        </p:txBody>
      </p:sp>
      <p:sp>
        <p:nvSpPr>
          <p:cNvPr id="4" name="Oval 3"/>
          <p:cNvSpPr/>
          <p:nvPr/>
        </p:nvSpPr>
        <p:spPr>
          <a:xfrm>
            <a:off x="7024348" y="1582896"/>
            <a:ext cx="310719" cy="288794"/>
          </a:xfrm>
          <a:prstGeom prst="ellipse">
            <a:avLst/>
          </a:prstGeom>
          <a:solidFill>
            <a:srgbClr val="00CC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/>
          <p:cNvGrpSpPr/>
          <p:nvPr/>
        </p:nvGrpSpPr>
        <p:grpSpPr>
          <a:xfrm>
            <a:off x="7783803" y="1588794"/>
            <a:ext cx="1189529" cy="276999"/>
            <a:chOff x="7823300" y="1367455"/>
            <a:chExt cx="1189529" cy="276999"/>
          </a:xfrm>
        </p:grpSpPr>
        <p:sp>
          <p:nvSpPr>
            <p:cNvPr id="17" name="Rectangle 16"/>
            <p:cNvSpPr/>
            <p:nvPr/>
          </p:nvSpPr>
          <p:spPr>
            <a:xfrm>
              <a:off x="7823301" y="1384469"/>
              <a:ext cx="737160" cy="242970"/>
            </a:xfrm>
            <a:prstGeom prst="rect">
              <a:avLst/>
            </a:prstGeom>
            <a:noFill/>
            <a:ln>
              <a:solidFill>
                <a:srgbClr val="00206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823300" y="1384469"/>
              <a:ext cx="324856" cy="242970"/>
            </a:xfrm>
            <a:prstGeom prst="rect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560461" y="1367455"/>
              <a:ext cx="452368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002060"/>
                  </a:solidFill>
                </a:rPr>
                <a:t>40%</a:t>
              </a:r>
              <a:endParaRPr lang="en-US" sz="1200" dirty="0">
                <a:solidFill>
                  <a:srgbClr val="002060"/>
                </a:solidFill>
              </a:endParaRPr>
            </a:p>
          </p:txBody>
        </p:sp>
      </p:grpSp>
      <p:graphicFrame>
        <p:nvGraphicFramePr>
          <p:cNvPr id="32" name="Table 31"/>
          <p:cNvGraphicFramePr>
            <a:graphicFrameLocks noGrp="1"/>
          </p:cNvGraphicFramePr>
          <p:nvPr>
            <p:extLst/>
          </p:nvPr>
        </p:nvGraphicFramePr>
        <p:xfrm>
          <a:off x="266328" y="4548261"/>
          <a:ext cx="8748045" cy="1264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74704"/>
                <a:gridCol w="2657326"/>
                <a:gridCol w="2916015"/>
              </a:tblGrid>
              <a:tr h="992171">
                <a:tc>
                  <a:txBody>
                    <a:bodyPr/>
                    <a:lstStyle/>
                    <a:p>
                      <a:r>
                        <a:rPr lang="en-US" sz="1100" b="1" u="sng" dirty="0" smtClean="0"/>
                        <a:t>Project Updates:</a:t>
                      </a:r>
                      <a:endParaRPr lang="en-US" sz="1100" b="0" u="none" dirty="0" smtClean="0"/>
                    </a:p>
                    <a:p>
                      <a:pPr marL="171450" indent="-171450">
                        <a:buFont typeface="Wingdings" charset="2"/>
                        <a:buChar char="ü"/>
                        <a:defRPr/>
                      </a:pPr>
                      <a:r>
                        <a:rPr lang="en-US" sz="1100" dirty="0" smtClean="0"/>
                        <a:t>Drafts of PTI bylaws and articles of incorporation circulated to the community for review.</a:t>
                      </a:r>
                    </a:p>
                    <a:p>
                      <a:pPr marL="171450" indent="-171450">
                        <a:buFont typeface="Wingdings" charset="2"/>
                        <a:buChar char="ü"/>
                        <a:defRPr/>
                      </a:pPr>
                      <a:r>
                        <a:rPr lang="en-US" sz="1100" dirty="0" smtClean="0"/>
                        <a:t>Section headers of Naming function contract circulated to the community for review.</a:t>
                      </a:r>
                    </a:p>
                    <a:p>
                      <a:pPr marL="171450" indent="-171450">
                        <a:buFont typeface="Wingdings" charset="2"/>
                        <a:buChar char="ü"/>
                        <a:defRPr/>
                      </a:pPr>
                      <a:r>
                        <a:rPr lang="en-US" sz="1100" dirty="0" smtClean="0"/>
                        <a:t>PTI formation activities and timing communicated to the community.</a:t>
                      </a:r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1" u="sng" dirty="0" smtClean="0"/>
                        <a:t>Upcoming activities:</a:t>
                      </a:r>
                    </a:p>
                    <a:p>
                      <a:pPr marL="171450" indent="-171450">
                        <a:buFont typeface="Wingdings" charset="2"/>
                        <a:buChar char="§"/>
                      </a:pPr>
                      <a:r>
                        <a:rPr lang="en-US" sz="1100" dirty="0" smtClean="0"/>
                        <a:t>Finalize PTI Bylaws and articles of incorporation with the community.</a:t>
                      </a:r>
                    </a:p>
                    <a:p>
                      <a:pPr marL="171450" indent="-171450">
                        <a:buFont typeface="Wingdings" charset="2"/>
                        <a:buChar char="§"/>
                      </a:pPr>
                      <a:r>
                        <a:rPr lang="en-US" sz="1100" dirty="0" smtClean="0"/>
                        <a:t>Share draft of Naming function contract with the community.</a:t>
                      </a:r>
                    </a:p>
                    <a:p>
                      <a:pPr marL="171450" indent="-171450">
                        <a:buFont typeface="Wingdings" charset="2"/>
                        <a:buChar char="§"/>
                      </a:pPr>
                      <a:r>
                        <a:rPr lang="en-US" sz="1100" dirty="0" smtClean="0"/>
                        <a:t>Share PTI staffing rationale with the community.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1" u="sng" dirty="0" smtClean="0"/>
                        <a:t>Open Items:</a:t>
                      </a:r>
                    </a:p>
                    <a:p>
                      <a:endParaRPr lang="en-US" sz="1100" b="1" u="sng" dirty="0" smtClean="0"/>
                    </a:p>
                    <a:p>
                      <a:endParaRPr lang="en-US" sz="1100" b="1" u="sng" dirty="0" smtClean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34" name="Rectangle 33"/>
          <p:cNvSpPr/>
          <p:nvPr/>
        </p:nvSpPr>
        <p:spPr>
          <a:xfrm>
            <a:off x="7823301" y="332868"/>
            <a:ext cx="1085850" cy="244907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05/27/16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793550" y="99295"/>
            <a:ext cx="11801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latin typeface="Source Sans Pro"/>
                <a:cs typeface="Source Sans Pro"/>
              </a:rPr>
              <a:t>Status As Of Date: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425354" y="51711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>
              <a:latin typeface="Source Sans Pro"/>
              <a:cs typeface="Source Sans Pro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723182" y="6434940"/>
            <a:ext cx="21523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  <a:latin typeface="Source Sans Pro"/>
                <a:cs typeface="Source Sans Pro"/>
              </a:rPr>
              <a:t>DRAFT for Discussion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6415950" y="6434940"/>
            <a:ext cx="21523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bg1"/>
                </a:solidFill>
                <a:latin typeface="Source Sans Pro"/>
                <a:cs typeface="Source Sans Pro"/>
              </a:rPr>
              <a:t>* All dates are estimates</a:t>
            </a:r>
          </a:p>
        </p:txBody>
      </p:sp>
      <p:sp>
        <p:nvSpPr>
          <p:cNvPr id="101" name="Rectangle 100"/>
          <p:cNvSpPr/>
          <p:nvPr/>
        </p:nvSpPr>
        <p:spPr>
          <a:xfrm>
            <a:off x="2610590" y="6332980"/>
            <a:ext cx="4343049" cy="5203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/>
          <p:nvPr/>
        </p:nvSpPr>
        <p:spPr>
          <a:xfrm>
            <a:off x="2694248" y="6438219"/>
            <a:ext cx="139784" cy="108012"/>
          </a:xfrm>
          <a:prstGeom prst="ellipse">
            <a:avLst/>
          </a:prstGeom>
          <a:solidFill>
            <a:srgbClr val="00CC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Isosceles Triangle 105"/>
          <p:cNvSpPr/>
          <p:nvPr/>
        </p:nvSpPr>
        <p:spPr>
          <a:xfrm>
            <a:off x="2688257" y="6599320"/>
            <a:ext cx="151767" cy="110822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Rectangle 106"/>
          <p:cNvSpPr/>
          <p:nvPr/>
        </p:nvSpPr>
        <p:spPr>
          <a:xfrm>
            <a:off x="3932100" y="6618948"/>
            <a:ext cx="152923" cy="11110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TextBox 107"/>
          <p:cNvSpPr txBox="1"/>
          <p:nvPr/>
        </p:nvSpPr>
        <p:spPr>
          <a:xfrm>
            <a:off x="2856479" y="6402541"/>
            <a:ext cx="67523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Source Sans Pro"/>
                <a:cs typeface="Source Sans Pro"/>
              </a:rPr>
              <a:t>On-track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2840024" y="6592046"/>
            <a:ext cx="1338229" cy="2761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00"/>
              </a:lnSpc>
            </a:pPr>
            <a:r>
              <a:rPr lang="en-US" sz="800" dirty="0" smtClean="0">
                <a:latin typeface="Source Sans Pro"/>
                <a:cs typeface="Source Sans Pro"/>
              </a:rPr>
              <a:t>Behind schedule, but recovery still possible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4095125" y="6556649"/>
            <a:ext cx="140582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Source Sans Pro"/>
                <a:cs typeface="Source Sans Pro"/>
              </a:rPr>
              <a:t>Target will be missed</a:t>
            </a:r>
          </a:p>
        </p:txBody>
      </p:sp>
      <p:sp>
        <p:nvSpPr>
          <p:cNvPr id="111" name="Rectangle 110"/>
          <p:cNvSpPr/>
          <p:nvPr/>
        </p:nvSpPr>
        <p:spPr>
          <a:xfrm>
            <a:off x="3932184" y="6403504"/>
            <a:ext cx="152923" cy="11110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TextBox 111"/>
          <p:cNvSpPr txBox="1"/>
          <p:nvPr/>
        </p:nvSpPr>
        <p:spPr>
          <a:xfrm>
            <a:off x="4091637" y="6359011"/>
            <a:ext cx="81021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Source Sans Pro"/>
                <a:cs typeface="Source Sans Pro"/>
              </a:rPr>
              <a:t>Not started</a:t>
            </a:r>
          </a:p>
        </p:txBody>
      </p:sp>
      <p:grpSp>
        <p:nvGrpSpPr>
          <p:cNvPr id="115" name="Group 114"/>
          <p:cNvGrpSpPr/>
          <p:nvPr/>
        </p:nvGrpSpPr>
        <p:grpSpPr>
          <a:xfrm>
            <a:off x="482879" y="3170357"/>
            <a:ext cx="8479159" cy="268571"/>
            <a:chOff x="474001" y="5293152"/>
            <a:chExt cx="8479159" cy="268571"/>
          </a:xfrm>
        </p:grpSpPr>
        <p:cxnSp>
          <p:nvCxnSpPr>
            <p:cNvPr id="132" name="Straight Connector 131"/>
            <p:cNvCxnSpPr/>
            <p:nvPr/>
          </p:nvCxnSpPr>
          <p:spPr>
            <a:xfrm>
              <a:off x="944901" y="5293152"/>
              <a:ext cx="0" cy="17358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3" name="Chevron 132"/>
            <p:cNvSpPr/>
            <p:nvPr/>
          </p:nvSpPr>
          <p:spPr>
            <a:xfrm>
              <a:off x="474001" y="5336789"/>
              <a:ext cx="8479159" cy="87640"/>
            </a:xfrm>
            <a:prstGeom prst="chevron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135" name="Straight Connector 134"/>
            <p:cNvCxnSpPr/>
            <p:nvPr/>
          </p:nvCxnSpPr>
          <p:spPr>
            <a:xfrm>
              <a:off x="1544887" y="5293667"/>
              <a:ext cx="0" cy="17358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Connector 135"/>
            <p:cNvCxnSpPr/>
            <p:nvPr/>
          </p:nvCxnSpPr>
          <p:spPr>
            <a:xfrm>
              <a:off x="2144873" y="5294182"/>
              <a:ext cx="0" cy="17358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/>
            <p:cNvCxnSpPr/>
            <p:nvPr/>
          </p:nvCxnSpPr>
          <p:spPr>
            <a:xfrm>
              <a:off x="2744859" y="5294697"/>
              <a:ext cx="0" cy="17358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Connector 137"/>
            <p:cNvCxnSpPr/>
            <p:nvPr/>
          </p:nvCxnSpPr>
          <p:spPr>
            <a:xfrm>
              <a:off x="3344845" y="5295212"/>
              <a:ext cx="0" cy="17358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/>
            <p:cNvCxnSpPr/>
            <p:nvPr/>
          </p:nvCxnSpPr>
          <p:spPr>
            <a:xfrm>
              <a:off x="3944831" y="5295727"/>
              <a:ext cx="0" cy="17358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/>
            <p:cNvCxnSpPr/>
            <p:nvPr/>
          </p:nvCxnSpPr>
          <p:spPr>
            <a:xfrm>
              <a:off x="4544817" y="5296242"/>
              <a:ext cx="0" cy="17358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/>
            <p:cNvCxnSpPr/>
            <p:nvPr/>
          </p:nvCxnSpPr>
          <p:spPr>
            <a:xfrm>
              <a:off x="5144803" y="5296757"/>
              <a:ext cx="0" cy="17358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/>
            <p:cNvCxnSpPr/>
            <p:nvPr/>
          </p:nvCxnSpPr>
          <p:spPr>
            <a:xfrm>
              <a:off x="5744789" y="5297272"/>
              <a:ext cx="0" cy="17358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/>
            <p:cNvCxnSpPr/>
            <p:nvPr/>
          </p:nvCxnSpPr>
          <p:spPr>
            <a:xfrm>
              <a:off x="6344775" y="5297787"/>
              <a:ext cx="0" cy="17358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/>
            <p:cNvCxnSpPr/>
            <p:nvPr/>
          </p:nvCxnSpPr>
          <p:spPr>
            <a:xfrm>
              <a:off x="6944761" y="5298302"/>
              <a:ext cx="0" cy="17358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>
              <a:off x="7544747" y="5298817"/>
              <a:ext cx="0" cy="17358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/>
            <p:cNvCxnSpPr/>
            <p:nvPr/>
          </p:nvCxnSpPr>
          <p:spPr>
            <a:xfrm>
              <a:off x="8144733" y="5299332"/>
              <a:ext cx="0" cy="17358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7" name="TextBox 146"/>
            <p:cNvSpPr txBox="1"/>
            <p:nvPr/>
          </p:nvSpPr>
          <p:spPr>
            <a:xfrm>
              <a:off x="1091674" y="5377057"/>
              <a:ext cx="324128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>
                  <a:latin typeface="Source Sans Pro"/>
                  <a:cs typeface="Source Sans Pro"/>
                </a:rPr>
                <a:t>NOV</a:t>
              </a:r>
            </a:p>
          </p:txBody>
        </p:sp>
        <p:sp>
          <p:nvSpPr>
            <p:cNvPr id="148" name="TextBox 147"/>
            <p:cNvSpPr txBox="1"/>
            <p:nvPr/>
          </p:nvSpPr>
          <p:spPr>
            <a:xfrm>
              <a:off x="1684629" y="5377057"/>
              <a:ext cx="324128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>
                  <a:latin typeface="Source Sans Pro"/>
                  <a:cs typeface="Source Sans Pro"/>
                </a:rPr>
                <a:t>DEC</a:t>
              </a:r>
            </a:p>
          </p:txBody>
        </p:sp>
        <p:sp>
          <p:nvSpPr>
            <p:cNvPr id="149" name="TextBox 148"/>
            <p:cNvSpPr txBox="1"/>
            <p:nvPr/>
          </p:nvSpPr>
          <p:spPr>
            <a:xfrm>
              <a:off x="2277584" y="5377057"/>
              <a:ext cx="324128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>
                  <a:latin typeface="Source Sans Pro"/>
                  <a:cs typeface="Source Sans Pro"/>
                </a:rPr>
                <a:t>JAN</a:t>
              </a:r>
            </a:p>
          </p:txBody>
        </p:sp>
        <p:sp>
          <p:nvSpPr>
            <p:cNvPr id="151" name="TextBox 150"/>
            <p:cNvSpPr txBox="1"/>
            <p:nvPr/>
          </p:nvSpPr>
          <p:spPr>
            <a:xfrm>
              <a:off x="2870539" y="5377057"/>
              <a:ext cx="324128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>
                  <a:latin typeface="Source Sans Pro"/>
                  <a:cs typeface="Source Sans Pro"/>
                </a:rPr>
                <a:t>FEB</a:t>
              </a:r>
            </a:p>
          </p:txBody>
        </p:sp>
        <p:sp>
          <p:nvSpPr>
            <p:cNvPr id="180" name="TextBox 179"/>
            <p:cNvSpPr txBox="1"/>
            <p:nvPr/>
          </p:nvSpPr>
          <p:spPr>
            <a:xfrm>
              <a:off x="3463494" y="5377057"/>
              <a:ext cx="411906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>
                  <a:latin typeface="Source Sans Pro"/>
                  <a:cs typeface="Source Sans Pro"/>
                </a:rPr>
                <a:t>MAR</a:t>
              </a:r>
            </a:p>
          </p:txBody>
        </p:sp>
        <p:sp>
          <p:nvSpPr>
            <p:cNvPr id="181" name="TextBox 180"/>
            <p:cNvSpPr txBox="1"/>
            <p:nvPr/>
          </p:nvSpPr>
          <p:spPr>
            <a:xfrm>
              <a:off x="4056449" y="5377057"/>
              <a:ext cx="324128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>
                  <a:latin typeface="Source Sans Pro"/>
                  <a:cs typeface="Source Sans Pro"/>
                </a:rPr>
                <a:t>APR</a:t>
              </a:r>
            </a:p>
          </p:txBody>
        </p:sp>
        <p:sp>
          <p:nvSpPr>
            <p:cNvPr id="182" name="TextBox 181"/>
            <p:cNvSpPr txBox="1"/>
            <p:nvPr/>
          </p:nvSpPr>
          <p:spPr>
            <a:xfrm>
              <a:off x="4649404" y="5377057"/>
              <a:ext cx="324128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>
                  <a:latin typeface="Source Sans Pro"/>
                  <a:cs typeface="Source Sans Pro"/>
                </a:rPr>
                <a:t>MAY</a:t>
              </a:r>
            </a:p>
          </p:txBody>
        </p:sp>
        <p:sp>
          <p:nvSpPr>
            <p:cNvPr id="183" name="TextBox 182"/>
            <p:cNvSpPr txBox="1"/>
            <p:nvPr/>
          </p:nvSpPr>
          <p:spPr>
            <a:xfrm>
              <a:off x="5242359" y="5377057"/>
              <a:ext cx="324128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>
                  <a:latin typeface="Source Sans Pro"/>
                  <a:cs typeface="Source Sans Pro"/>
                </a:rPr>
                <a:t>JUN</a:t>
              </a:r>
            </a:p>
          </p:txBody>
        </p:sp>
        <p:sp>
          <p:nvSpPr>
            <p:cNvPr id="184" name="TextBox 183"/>
            <p:cNvSpPr txBox="1"/>
            <p:nvPr/>
          </p:nvSpPr>
          <p:spPr>
            <a:xfrm>
              <a:off x="5835314" y="5377057"/>
              <a:ext cx="324128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>
                  <a:latin typeface="Source Sans Pro"/>
                  <a:cs typeface="Source Sans Pro"/>
                </a:rPr>
                <a:t>JUL</a:t>
              </a:r>
            </a:p>
          </p:txBody>
        </p:sp>
        <p:sp>
          <p:nvSpPr>
            <p:cNvPr id="185" name="TextBox 184"/>
            <p:cNvSpPr txBox="1"/>
            <p:nvPr/>
          </p:nvSpPr>
          <p:spPr>
            <a:xfrm>
              <a:off x="6428269" y="5377057"/>
              <a:ext cx="324128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>
                  <a:latin typeface="Source Sans Pro"/>
                  <a:cs typeface="Source Sans Pro"/>
                </a:rPr>
                <a:t>AUG</a:t>
              </a:r>
            </a:p>
          </p:txBody>
        </p:sp>
        <p:sp>
          <p:nvSpPr>
            <p:cNvPr id="186" name="TextBox 185"/>
            <p:cNvSpPr txBox="1"/>
            <p:nvPr/>
          </p:nvSpPr>
          <p:spPr>
            <a:xfrm>
              <a:off x="7614179" y="5377057"/>
              <a:ext cx="324128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>
                  <a:latin typeface="Source Sans Pro"/>
                  <a:cs typeface="Source Sans Pro"/>
                </a:rPr>
                <a:t>OCT</a:t>
              </a:r>
            </a:p>
          </p:txBody>
        </p:sp>
        <p:sp>
          <p:nvSpPr>
            <p:cNvPr id="187" name="TextBox 186"/>
            <p:cNvSpPr txBox="1"/>
            <p:nvPr/>
          </p:nvSpPr>
          <p:spPr>
            <a:xfrm>
              <a:off x="8207137" y="5377057"/>
              <a:ext cx="324128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>
                  <a:latin typeface="Source Sans Pro"/>
                  <a:cs typeface="Source Sans Pro"/>
                </a:rPr>
                <a:t>NOV</a:t>
              </a:r>
            </a:p>
          </p:txBody>
        </p:sp>
        <p:sp>
          <p:nvSpPr>
            <p:cNvPr id="188" name="TextBox 187"/>
            <p:cNvSpPr txBox="1"/>
            <p:nvPr/>
          </p:nvSpPr>
          <p:spPr>
            <a:xfrm>
              <a:off x="7021224" y="5377057"/>
              <a:ext cx="324128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>
                  <a:latin typeface="Source Sans Pro"/>
                  <a:cs typeface="Source Sans Pro"/>
                </a:rPr>
                <a:t>SEP</a:t>
              </a:r>
            </a:p>
          </p:txBody>
        </p:sp>
      </p:grpSp>
      <p:sp>
        <p:nvSpPr>
          <p:cNvPr id="116" name="Rectangle 115"/>
          <p:cNvSpPr/>
          <p:nvPr/>
        </p:nvSpPr>
        <p:spPr>
          <a:xfrm>
            <a:off x="265875" y="2296124"/>
            <a:ext cx="8746501" cy="1907932"/>
          </a:xfrm>
          <a:prstGeom prst="rect">
            <a:avLst/>
          </a:prstGeom>
          <a:noFill/>
          <a:ln w="19050"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7" name="TextBox 116"/>
          <p:cNvSpPr txBox="1"/>
          <p:nvPr/>
        </p:nvSpPr>
        <p:spPr>
          <a:xfrm>
            <a:off x="305448" y="2286690"/>
            <a:ext cx="8520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u="sng" dirty="0" smtClean="0">
                <a:cs typeface="Source Sans Pro"/>
              </a:rPr>
              <a:t>Key Dates:</a:t>
            </a:r>
          </a:p>
        </p:txBody>
      </p:sp>
      <p:sp>
        <p:nvSpPr>
          <p:cNvPr id="118" name="Oval 117"/>
          <p:cNvSpPr/>
          <p:nvPr/>
        </p:nvSpPr>
        <p:spPr>
          <a:xfrm>
            <a:off x="5901920" y="3044805"/>
            <a:ext cx="172003" cy="159349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Teardrop 118"/>
          <p:cNvSpPr/>
          <p:nvPr/>
        </p:nvSpPr>
        <p:spPr>
          <a:xfrm rot="6878451">
            <a:off x="5416000" y="2320517"/>
            <a:ext cx="675718" cy="675718"/>
          </a:xfrm>
          <a:prstGeom prst="teardrop">
            <a:avLst>
              <a:gd name="adj" fmla="val 96125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latin typeface="Source Sans Pro"/>
              <a:cs typeface="Source Sans Pro"/>
            </a:endParaRPr>
          </a:p>
        </p:txBody>
      </p:sp>
      <p:sp>
        <p:nvSpPr>
          <p:cNvPr id="121" name="Teardrop 120"/>
          <p:cNvSpPr/>
          <p:nvPr/>
        </p:nvSpPr>
        <p:spPr>
          <a:xfrm rot="14832131" flipV="1">
            <a:off x="5119915" y="3471955"/>
            <a:ext cx="675718" cy="675717"/>
          </a:xfrm>
          <a:prstGeom prst="teardrop">
            <a:avLst>
              <a:gd name="adj" fmla="val 96125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latin typeface="Source Sans Pro"/>
              <a:cs typeface="Source Sans Pro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5130608" y="3452237"/>
            <a:ext cx="6388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solidFill>
                  <a:schemeClr val="bg1"/>
                </a:solidFill>
                <a:latin typeface="Source Sans Pro"/>
                <a:cs typeface="Source Sans Pro"/>
              </a:rPr>
              <a:t>ICANN-PTI contracts ready for public comment</a:t>
            </a:r>
            <a:endParaRPr lang="en-US" sz="800" dirty="0">
              <a:solidFill>
                <a:schemeClr val="bg1"/>
              </a:solidFill>
              <a:latin typeface="Source Sans Pro"/>
              <a:cs typeface="Source Sans Pro"/>
            </a:endParaRPr>
          </a:p>
        </p:txBody>
      </p:sp>
      <p:sp>
        <p:nvSpPr>
          <p:cNvPr id="123" name="Teardrop 122"/>
          <p:cNvSpPr/>
          <p:nvPr/>
        </p:nvSpPr>
        <p:spPr>
          <a:xfrm rot="13500000" flipV="1">
            <a:off x="5669938" y="3473926"/>
            <a:ext cx="675718" cy="675718"/>
          </a:xfrm>
          <a:prstGeom prst="teardrop">
            <a:avLst>
              <a:gd name="adj" fmla="val 96125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latin typeface="Source Sans Pro"/>
              <a:cs typeface="Source Sans Pro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5387469" y="2414206"/>
            <a:ext cx="7198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solidFill>
                  <a:schemeClr val="bg1"/>
                </a:solidFill>
                <a:latin typeface="Source Sans Pro"/>
                <a:cs typeface="Source Sans Pro"/>
              </a:rPr>
              <a:t>PTI </a:t>
            </a:r>
          </a:p>
          <a:p>
            <a:pPr algn="ctr"/>
            <a:r>
              <a:rPr lang="en-US" sz="800" dirty="0" smtClean="0">
                <a:solidFill>
                  <a:schemeClr val="bg1"/>
                </a:solidFill>
                <a:latin typeface="Source Sans Pro"/>
                <a:cs typeface="Source Sans Pro"/>
              </a:rPr>
              <a:t>budget projections</a:t>
            </a:r>
            <a:endParaRPr lang="en-US" sz="800" b="1" dirty="0">
              <a:solidFill>
                <a:schemeClr val="bg1"/>
              </a:solidFill>
              <a:latin typeface="Source Sans Pro"/>
              <a:cs typeface="Source Sans Pro"/>
            </a:endParaRPr>
          </a:p>
        </p:txBody>
      </p:sp>
      <p:sp>
        <p:nvSpPr>
          <p:cNvPr id="125" name="Teardrop 124"/>
          <p:cNvSpPr/>
          <p:nvPr/>
        </p:nvSpPr>
        <p:spPr>
          <a:xfrm rot="13500000" flipV="1">
            <a:off x="8248605" y="3483929"/>
            <a:ext cx="675718" cy="675717"/>
          </a:xfrm>
          <a:prstGeom prst="teardrop">
            <a:avLst>
              <a:gd name="adj" fmla="val 96125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latin typeface="Source Sans Pro"/>
              <a:cs typeface="Source Sans Pro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8261305" y="3571090"/>
            <a:ext cx="6388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solidFill>
                  <a:schemeClr val="bg1"/>
                </a:solidFill>
                <a:latin typeface="Source Sans Pro"/>
                <a:cs typeface="Source Sans Pro"/>
              </a:rPr>
              <a:t>501c3 status ready</a:t>
            </a:r>
            <a:endParaRPr lang="en-US" sz="800" b="1" dirty="0">
              <a:solidFill>
                <a:schemeClr val="bg1"/>
              </a:solidFill>
              <a:latin typeface="Source Sans Pro"/>
              <a:cs typeface="Source Sans Pro"/>
            </a:endParaRPr>
          </a:p>
        </p:txBody>
      </p:sp>
      <p:sp>
        <p:nvSpPr>
          <p:cNvPr id="127" name="Oval 126"/>
          <p:cNvSpPr/>
          <p:nvPr/>
        </p:nvSpPr>
        <p:spPr>
          <a:xfrm>
            <a:off x="5638304" y="3177807"/>
            <a:ext cx="172003" cy="159349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/>
          <p:nvPr/>
        </p:nvSpPr>
        <p:spPr>
          <a:xfrm>
            <a:off x="8490044" y="3177807"/>
            <a:ext cx="172003" cy="159349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Oval 130"/>
          <p:cNvSpPr/>
          <p:nvPr/>
        </p:nvSpPr>
        <p:spPr>
          <a:xfrm>
            <a:off x="5916893" y="3177807"/>
            <a:ext cx="172003" cy="159349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ardrop 68"/>
          <p:cNvSpPr/>
          <p:nvPr/>
        </p:nvSpPr>
        <p:spPr>
          <a:xfrm rot="13500000" flipV="1">
            <a:off x="6269673" y="3459093"/>
            <a:ext cx="675718" cy="675717"/>
          </a:xfrm>
          <a:prstGeom prst="teardrop">
            <a:avLst>
              <a:gd name="adj" fmla="val 96125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latin typeface="Source Sans Pro"/>
              <a:cs typeface="Source Sans Pro"/>
            </a:endParaRPr>
          </a:p>
        </p:txBody>
      </p:sp>
      <p:sp>
        <p:nvSpPr>
          <p:cNvPr id="70" name="Oval 69"/>
          <p:cNvSpPr/>
          <p:nvPr/>
        </p:nvSpPr>
        <p:spPr>
          <a:xfrm>
            <a:off x="4918513" y="3177807"/>
            <a:ext cx="172003" cy="159349"/>
          </a:xfrm>
          <a:prstGeom prst="ellipse">
            <a:avLst/>
          </a:prstGeom>
          <a:solidFill>
            <a:srgbClr val="66006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TextBox 70"/>
          <p:cNvSpPr txBox="1"/>
          <p:nvPr/>
        </p:nvSpPr>
        <p:spPr>
          <a:xfrm>
            <a:off x="6273651" y="3511272"/>
            <a:ext cx="66768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dirty="0" smtClean="0">
                <a:solidFill>
                  <a:schemeClr val="bg1"/>
                </a:solidFill>
                <a:latin typeface="Source Sans Pro"/>
                <a:cs typeface="Source Sans Pro"/>
              </a:rPr>
              <a:t>ICANN-PTI Contracts Finalized</a:t>
            </a:r>
            <a:endParaRPr lang="en-US" sz="700" dirty="0">
              <a:solidFill>
                <a:schemeClr val="bg1"/>
              </a:solidFill>
              <a:latin typeface="Source Sans Pro"/>
              <a:cs typeface="Source Sans Pro"/>
            </a:endParaRPr>
          </a:p>
        </p:txBody>
      </p:sp>
      <p:sp>
        <p:nvSpPr>
          <p:cNvPr id="72" name="Teardrop 71"/>
          <p:cNvSpPr/>
          <p:nvPr/>
        </p:nvSpPr>
        <p:spPr>
          <a:xfrm rot="20722767">
            <a:off x="4469665" y="3461962"/>
            <a:ext cx="675718" cy="675718"/>
          </a:xfrm>
          <a:prstGeom prst="teardrop">
            <a:avLst>
              <a:gd name="adj" fmla="val 96125"/>
            </a:avLst>
          </a:prstGeom>
          <a:solidFill>
            <a:srgbClr val="66006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latin typeface="Source Sans Pro"/>
              <a:cs typeface="Source Sans Pro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4436338" y="3474483"/>
            <a:ext cx="78781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dirty="0" smtClean="0">
                <a:solidFill>
                  <a:schemeClr val="bg1"/>
                </a:solidFill>
                <a:latin typeface="Source Sans Pro"/>
                <a:cs typeface="Source Sans Pro"/>
              </a:rPr>
              <a:t>PTI Implementation Plan defined</a:t>
            </a:r>
            <a:endParaRPr lang="en-US" sz="700" dirty="0">
              <a:solidFill>
                <a:schemeClr val="bg1"/>
              </a:solidFill>
              <a:latin typeface="Source Sans Pro"/>
              <a:cs typeface="Source Sans Pro"/>
            </a:endParaRPr>
          </a:p>
        </p:txBody>
      </p:sp>
      <p:sp>
        <p:nvSpPr>
          <p:cNvPr id="74" name="Teardrop 73"/>
          <p:cNvSpPr/>
          <p:nvPr/>
        </p:nvSpPr>
        <p:spPr>
          <a:xfrm rot="8100000">
            <a:off x="6016013" y="2372015"/>
            <a:ext cx="675718" cy="675717"/>
          </a:xfrm>
          <a:prstGeom prst="teardrop">
            <a:avLst>
              <a:gd name="adj" fmla="val 96125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latin typeface="Source Sans Pro"/>
              <a:cs typeface="Source Sans Pro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6105910" y="2451459"/>
            <a:ext cx="5034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solidFill>
                  <a:schemeClr val="bg1"/>
                </a:solidFill>
                <a:latin typeface="Source Sans Pro"/>
                <a:cs typeface="Source Sans Pro"/>
              </a:rPr>
              <a:t>Filing for 501c3</a:t>
            </a:r>
            <a:endParaRPr lang="en-US" sz="800" b="1" dirty="0">
              <a:solidFill>
                <a:schemeClr val="bg1"/>
              </a:solidFill>
              <a:latin typeface="Source Sans Pro"/>
              <a:cs typeface="Source Sans Pro"/>
            </a:endParaRPr>
          </a:p>
        </p:txBody>
      </p:sp>
      <p:sp>
        <p:nvSpPr>
          <p:cNvPr id="76" name="Oval 75"/>
          <p:cNvSpPr/>
          <p:nvPr/>
        </p:nvSpPr>
        <p:spPr>
          <a:xfrm>
            <a:off x="6257452" y="3172083"/>
            <a:ext cx="172003" cy="159349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 76"/>
          <p:cNvSpPr/>
          <p:nvPr/>
        </p:nvSpPr>
        <p:spPr>
          <a:xfrm>
            <a:off x="6500846" y="3180515"/>
            <a:ext cx="172003" cy="159349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393211" y="4196549"/>
            <a:ext cx="29450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i="1" baseline="30000" dirty="0" smtClean="0">
                <a:latin typeface="Source Sans Pro"/>
                <a:cs typeface="Source Sans Pro"/>
              </a:rPr>
              <a:t>1</a:t>
            </a:r>
            <a:r>
              <a:rPr lang="en-US" sz="800" i="1" dirty="0" smtClean="0">
                <a:latin typeface="Source Sans Pro"/>
                <a:cs typeface="Source Sans Pro"/>
              </a:rPr>
              <a:t> </a:t>
            </a:r>
            <a:r>
              <a:rPr lang="en-US" sz="800" i="1" dirty="0" err="1" smtClean="0">
                <a:latin typeface="Source Sans Pro"/>
                <a:cs typeface="Source Sans Pro"/>
              </a:rPr>
              <a:t>AoI</a:t>
            </a:r>
            <a:r>
              <a:rPr lang="en-US" sz="800" i="1" dirty="0" smtClean="0">
                <a:latin typeface="Source Sans Pro"/>
                <a:cs typeface="Source Sans Pro"/>
              </a:rPr>
              <a:t>: Articles of Incorporation / </a:t>
            </a:r>
            <a:r>
              <a:rPr lang="en-US" sz="800" i="1" baseline="30000" dirty="0" smtClean="0">
                <a:latin typeface="Source Sans Pro"/>
                <a:cs typeface="Source Sans Pro"/>
              </a:rPr>
              <a:t>2</a:t>
            </a:r>
            <a:r>
              <a:rPr lang="en-US" sz="800" i="1" dirty="0" smtClean="0">
                <a:latin typeface="Source Sans Pro"/>
                <a:cs typeface="Source Sans Pro"/>
              </a:rPr>
              <a:t>CoIP: Conflicts of Interest Policy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5471951" y="6265244"/>
            <a:ext cx="16225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latin typeface="Source Sans Pro"/>
                <a:cs typeface="Source Sans Pro"/>
              </a:rPr>
              <a:t>PTI Structure activities</a:t>
            </a:r>
          </a:p>
          <a:p>
            <a:r>
              <a:rPr lang="en-US" sz="900" dirty="0" smtClean="0">
                <a:latin typeface="Source Sans Pro"/>
                <a:cs typeface="Source Sans Pro"/>
              </a:rPr>
              <a:t>Incorporation activities</a:t>
            </a:r>
          </a:p>
          <a:p>
            <a:r>
              <a:rPr lang="en-US" sz="900" dirty="0" smtClean="0">
                <a:latin typeface="Source Sans Pro"/>
                <a:cs typeface="Source Sans Pro"/>
              </a:rPr>
              <a:t>501 c3 filing activities</a:t>
            </a:r>
          </a:p>
          <a:p>
            <a:r>
              <a:rPr lang="en-US" sz="900" dirty="0" smtClean="0">
                <a:latin typeface="Source Sans Pro"/>
                <a:cs typeface="Source Sans Pro"/>
              </a:rPr>
              <a:t>ICANN-PTI contracts activities</a:t>
            </a:r>
          </a:p>
        </p:txBody>
      </p:sp>
      <p:sp>
        <p:nvSpPr>
          <p:cNvPr id="83" name="Rectangle 82"/>
          <p:cNvSpPr/>
          <p:nvPr/>
        </p:nvSpPr>
        <p:spPr>
          <a:xfrm>
            <a:off x="5311728" y="6368283"/>
            <a:ext cx="203200" cy="45719"/>
          </a:xfrm>
          <a:prstGeom prst="rect">
            <a:avLst/>
          </a:prstGeom>
          <a:solidFill>
            <a:srgbClr val="66006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Rectangle 83"/>
          <p:cNvSpPr/>
          <p:nvPr/>
        </p:nvSpPr>
        <p:spPr>
          <a:xfrm>
            <a:off x="5311728" y="6503749"/>
            <a:ext cx="203200" cy="45719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/>
          <p:cNvSpPr/>
          <p:nvPr/>
        </p:nvSpPr>
        <p:spPr>
          <a:xfrm>
            <a:off x="5311728" y="6639215"/>
            <a:ext cx="203200" cy="45719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tangle 85"/>
          <p:cNvSpPr/>
          <p:nvPr/>
        </p:nvSpPr>
        <p:spPr>
          <a:xfrm>
            <a:off x="5311728" y="6774681"/>
            <a:ext cx="203200" cy="45719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TextBox 119"/>
          <p:cNvSpPr txBox="1"/>
          <p:nvPr/>
        </p:nvSpPr>
        <p:spPr>
          <a:xfrm>
            <a:off x="5627614" y="3545696"/>
            <a:ext cx="7988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solidFill>
                  <a:schemeClr val="bg1"/>
                </a:solidFill>
                <a:latin typeface="Source Sans Pro"/>
                <a:cs typeface="Source Sans Pro"/>
              </a:rPr>
              <a:t>PTI entity legally</a:t>
            </a:r>
          </a:p>
          <a:p>
            <a:pPr algn="ctr"/>
            <a:r>
              <a:rPr lang="en-US" sz="800" dirty="0" smtClean="0">
                <a:solidFill>
                  <a:schemeClr val="bg1"/>
                </a:solidFill>
                <a:latin typeface="Source Sans Pro"/>
                <a:cs typeface="Source Sans Pro"/>
              </a:rPr>
              <a:t>formed</a:t>
            </a:r>
            <a:endParaRPr lang="en-US" sz="800" dirty="0">
              <a:solidFill>
                <a:schemeClr val="bg1"/>
              </a:solidFill>
              <a:latin typeface="Source Sans Pro"/>
              <a:cs typeface="Source Sans Pro"/>
            </a:endParaRPr>
          </a:p>
        </p:txBody>
      </p:sp>
      <p:sp>
        <p:nvSpPr>
          <p:cNvPr id="87" name="Oval 86"/>
          <p:cNvSpPr/>
          <p:nvPr/>
        </p:nvSpPr>
        <p:spPr>
          <a:xfrm>
            <a:off x="5058812" y="3172267"/>
            <a:ext cx="172003" cy="159349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Teardrop 87"/>
          <p:cNvSpPr/>
          <p:nvPr/>
        </p:nvSpPr>
        <p:spPr>
          <a:xfrm rot="8100000">
            <a:off x="4813962" y="2339916"/>
            <a:ext cx="675718" cy="675718"/>
          </a:xfrm>
          <a:prstGeom prst="teardrop">
            <a:avLst>
              <a:gd name="adj" fmla="val 96125"/>
            </a:avLst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latin typeface="Source Sans Pro"/>
              <a:cs typeface="Source Sans Pro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753521" y="2354540"/>
            <a:ext cx="7988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solidFill>
                  <a:schemeClr val="bg1"/>
                </a:solidFill>
                <a:latin typeface="Source Sans Pro"/>
                <a:cs typeface="Source Sans Pro"/>
              </a:rPr>
              <a:t>AoI</a:t>
            </a:r>
            <a:r>
              <a:rPr lang="en-US" sz="800" baseline="30000" dirty="0" smtClean="0">
                <a:solidFill>
                  <a:schemeClr val="bg1"/>
                </a:solidFill>
                <a:latin typeface="Source Sans Pro"/>
                <a:cs typeface="Source Sans Pro"/>
              </a:rPr>
              <a:t>1</a:t>
            </a:r>
            <a:r>
              <a:rPr lang="en-US" sz="800" dirty="0" smtClean="0">
                <a:solidFill>
                  <a:schemeClr val="bg1"/>
                </a:solidFill>
                <a:latin typeface="Source Sans Pro"/>
                <a:cs typeface="Source Sans Pro"/>
              </a:rPr>
              <a:t>, CoIP</a:t>
            </a:r>
            <a:r>
              <a:rPr lang="en-US" sz="800" baseline="30000" dirty="0" smtClean="0">
                <a:solidFill>
                  <a:schemeClr val="bg1"/>
                </a:solidFill>
                <a:latin typeface="Source Sans Pro"/>
                <a:cs typeface="Source Sans Pro"/>
              </a:rPr>
              <a:t>2</a:t>
            </a:r>
            <a:r>
              <a:rPr lang="en-US" sz="800" dirty="0" smtClean="0">
                <a:solidFill>
                  <a:schemeClr val="bg1"/>
                </a:solidFill>
                <a:latin typeface="Source Sans Pro"/>
                <a:cs typeface="Source Sans Pro"/>
              </a:rPr>
              <a:t> and Bylaws ready for Public Comment</a:t>
            </a:r>
            <a:endParaRPr lang="en-US" sz="800" dirty="0">
              <a:solidFill>
                <a:schemeClr val="bg1"/>
              </a:solidFill>
              <a:latin typeface="Source Sans Pro"/>
              <a:cs typeface="Source Sans Pro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4848539" y="3060673"/>
            <a:ext cx="519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>
                <a:latin typeface="Source Sans Pro"/>
                <a:cs typeface="Source Sans Pro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95662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IPR, RZERC, CSC &amp; Escalation Processes</a:t>
            </a:r>
            <a:endParaRPr lang="en-US" sz="28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266328" y="763326"/>
          <a:ext cx="8748047" cy="19177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8280"/>
                <a:gridCol w="1540459"/>
                <a:gridCol w="3141133"/>
                <a:gridCol w="1159933"/>
                <a:gridCol w="1041400"/>
                <a:gridCol w="1656842"/>
              </a:tblGrid>
              <a:tr h="254247">
                <a:tc>
                  <a:txBody>
                    <a:bodyPr/>
                    <a:lstStyle/>
                    <a:p>
                      <a:pPr algn="ctr"/>
                      <a:endParaRPr lang="en-US" sz="1100" b="1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Project</a:t>
                      </a:r>
                      <a:endParaRPr lang="en-US" sz="1100" b="1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Description</a:t>
                      </a:r>
                      <a:endParaRPr lang="en-US" sz="1100" b="1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Plan Completion</a:t>
                      </a:r>
                      <a:r>
                        <a:rPr lang="en-US" sz="1100" b="1" baseline="0" dirty="0" smtClean="0"/>
                        <a:t> Date </a:t>
                      </a:r>
                      <a:endParaRPr lang="en-US" sz="1100" b="1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Status</a:t>
                      </a:r>
                      <a:endParaRPr lang="en-US" sz="1100" b="1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% Complete</a:t>
                      </a:r>
                      <a:endParaRPr lang="en-US" sz="1100" b="1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 smtClean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IANA IPR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Transfer of IANA IPR to</a:t>
                      </a:r>
                      <a:r>
                        <a:rPr lang="en-US" sz="1100" baseline="0" dirty="0" smtClean="0"/>
                        <a:t> a neutral trust</a:t>
                      </a:r>
                      <a:r>
                        <a:rPr lang="en-US" sz="1100" dirty="0" smtClean="0"/>
                        <a:t>.</a:t>
                      </a:r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sz="700" i="1" dirty="0" smtClean="0"/>
                    </a:p>
                  </a:txBody>
                  <a:tcPr marT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RZERC </a:t>
                      </a:r>
                      <a:r>
                        <a:rPr lang="en-US" sz="700" i="1" dirty="0" smtClean="0"/>
                        <a:t>(Root Zone Evolution Review Committee)</a:t>
                      </a:r>
                    </a:p>
                  </a:txBody>
                  <a:tcPr marT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Formation of committee to advise ICANN Board on RZMS architectural and operational changes.</a:t>
                      </a:r>
                      <a:endParaRPr lang="en-US" sz="1050" dirty="0"/>
                    </a:p>
                  </a:txBody>
                  <a:tcPr marT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800" strike="sng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09/30/16</a:t>
                      </a:r>
                    </a:p>
                    <a:p>
                      <a:pPr algn="ctr"/>
                      <a:r>
                        <a:rPr lang="en-US" sz="1050" dirty="0" smtClean="0"/>
                        <a:t>08/15/16</a:t>
                      </a:r>
                      <a:endParaRPr lang="en-US" sz="105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sz="1100" i="1" dirty="0" smtClean="0"/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CSC </a:t>
                      </a:r>
                      <a:r>
                        <a:rPr lang="en-US" sz="800" i="1" dirty="0" smtClean="0"/>
                        <a:t>(Customer Service Standing Committee)</a:t>
                      </a:r>
                      <a:endParaRPr lang="en-US" sz="1100" i="1" dirty="0" smtClean="0"/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Formation</a:t>
                      </a:r>
                      <a:r>
                        <a:rPr lang="en-US" sz="1050" baseline="0" dirty="0" smtClean="0"/>
                        <a:t> of</a:t>
                      </a:r>
                      <a:r>
                        <a:rPr lang="en-US" sz="1050" dirty="0" smtClean="0"/>
                        <a:t> committee to monitor PTI performance.</a:t>
                      </a:r>
                      <a:endParaRPr lang="en-US" sz="1050" dirty="0"/>
                    </a:p>
                  </a:txBody>
                  <a:tcPr marT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strike="sng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09/30/16</a:t>
                      </a:r>
                    </a:p>
                    <a:p>
                      <a:pPr algn="ctr"/>
                      <a:r>
                        <a:rPr lang="en-US" sz="1050" dirty="0" smtClean="0"/>
                        <a:t>08/15/16</a:t>
                      </a:r>
                      <a:endParaRPr lang="en-US" sz="105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sz="1100" dirty="0" smtClean="0"/>
                    </a:p>
                  </a:txBody>
                  <a:tcPr marT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Escalation Processes</a:t>
                      </a:r>
                    </a:p>
                  </a:txBody>
                  <a:tcPr marT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Updating</a:t>
                      </a:r>
                      <a:r>
                        <a:rPr lang="en-US" sz="1050" baseline="0" dirty="0" smtClean="0"/>
                        <a:t> of existing IANA operational complaint and escalation processes.</a:t>
                      </a:r>
                      <a:endParaRPr lang="en-US" sz="1050" dirty="0" smtClean="0"/>
                    </a:p>
                  </a:txBody>
                  <a:tcPr marT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strike="sng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09/30/16</a:t>
                      </a:r>
                    </a:p>
                    <a:p>
                      <a:pPr algn="ctr"/>
                      <a:r>
                        <a:rPr lang="en-US" sz="1050" dirty="0" smtClean="0"/>
                        <a:t>08/15/16</a:t>
                      </a:r>
                      <a:endParaRPr lang="en-US" sz="105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34" name="Rectangle 33"/>
          <p:cNvSpPr/>
          <p:nvPr/>
        </p:nvSpPr>
        <p:spPr>
          <a:xfrm>
            <a:off x="7823301" y="332868"/>
            <a:ext cx="1085850" cy="244907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05/27/16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793550" y="99295"/>
            <a:ext cx="11801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latin typeface="Source Sans Pro"/>
                <a:cs typeface="Source Sans Pro"/>
              </a:rPr>
              <a:t>Status As Of Date: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436173" y="348340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>
              <a:latin typeface="Source Sans Pro"/>
              <a:cs typeface="Source Sans Pro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67816" y="2810840"/>
            <a:ext cx="8746501" cy="1917366"/>
            <a:chOff x="267816" y="2810840"/>
            <a:chExt cx="8746501" cy="1917366"/>
          </a:xfrm>
        </p:grpSpPr>
        <p:grpSp>
          <p:nvGrpSpPr>
            <p:cNvPr id="152" name="Group 151"/>
            <p:cNvGrpSpPr/>
            <p:nvPr/>
          </p:nvGrpSpPr>
          <p:grpSpPr>
            <a:xfrm>
              <a:off x="484820" y="3702974"/>
              <a:ext cx="8479159" cy="268571"/>
              <a:chOff x="474001" y="5293152"/>
              <a:chExt cx="8479159" cy="268571"/>
            </a:xfrm>
          </p:grpSpPr>
          <p:cxnSp>
            <p:nvCxnSpPr>
              <p:cNvPr id="153" name="Straight Connector 152"/>
              <p:cNvCxnSpPr/>
              <p:nvPr/>
            </p:nvCxnSpPr>
            <p:spPr>
              <a:xfrm>
                <a:off x="944901" y="5293152"/>
                <a:ext cx="0" cy="173581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4" name="Chevron 153"/>
              <p:cNvSpPr/>
              <p:nvPr/>
            </p:nvSpPr>
            <p:spPr>
              <a:xfrm>
                <a:off x="474001" y="5336789"/>
                <a:ext cx="8479159" cy="87640"/>
              </a:xfrm>
              <a:prstGeom prst="chevron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55" name="Straight Connector 154"/>
              <p:cNvCxnSpPr/>
              <p:nvPr/>
            </p:nvCxnSpPr>
            <p:spPr>
              <a:xfrm>
                <a:off x="1544887" y="5293667"/>
                <a:ext cx="0" cy="173581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Straight Connector 155"/>
              <p:cNvCxnSpPr/>
              <p:nvPr/>
            </p:nvCxnSpPr>
            <p:spPr>
              <a:xfrm>
                <a:off x="2144873" y="5294182"/>
                <a:ext cx="0" cy="173581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Straight Connector 156"/>
              <p:cNvCxnSpPr/>
              <p:nvPr/>
            </p:nvCxnSpPr>
            <p:spPr>
              <a:xfrm>
                <a:off x="2744859" y="5294697"/>
                <a:ext cx="0" cy="173581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Straight Connector 157"/>
              <p:cNvCxnSpPr/>
              <p:nvPr/>
            </p:nvCxnSpPr>
            <p:spPr>
              <a:xfrm>
                <a:off x="3344845" y="5295212"/>
                <a:ext cx="0" cy="173581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Straight Connector 158"/>
              <p:cNvCxnSpPr/>
              <p:nvPr/>
            </p:nvCxnSpPr>
            <p:spPr>
              <a:xfrm>
                <a:off x="3944831" y="5295727"/>
                <a:ext cx="0" cy="173581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Straight Connector 159"/>
              <p:cNvCxnSpPr/>
              <p:nvPr/>
            </p:nvCxnSpPr>
            <p:spPr>
              <a:xfrm>
                <a:off x="4544817" y="5296242"/>
                <a:ext cx="0" cy="173581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Straight Connector 160"/>
              <p:cNvCxnSpPr/>
              <p:nvPr/>
            </p:nvCxnSpPr>
            <p:spPr>
              <a:xfrm>
                <a:off x="5144803" y="5296757"/>
                <a:ext cx="0" cy="173581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Straight Connector 161"/>
              <p:cNvCxnSpPr/>
              <p:nvPr/>
            </p:nvCxnSpPr>
            <p:spPr>
              <a:xfrm>
                <a:off x="5744789" y="5297272"/>
                <a:ext cx="0" cy="173581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Straight Connector 162"/>
              <p:cNvCxnSpPr/>
              <p:nvPr/>
            </p:nvCxnSpPr>
            <p:spPr>
              <a:xfrm>
                <a:off x="6344775" y="5297787"/>
                <a:ext cx="0" cy="173581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" name="Straight Connector 163"/>
              <p:cNvCxnSpPr/>
              <p:nvPr/>
            </p:nvCxnSpPr>
            <p:spPr>
              <a:xfrm>
                <a:off x="6944761" y="5298302"/>
                <a:ext cx="0" cy="173581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" name="Straight Connector 164"/>
              <p:cNvCxnSpPr/>
              <p:nvPr/>
            </p:nvCxnSpPr>
            <p:spPr>
              <a:xfrm>
                <a:off x="7544747" y="5298817"/>
                <a:ext cx="0" cy="173581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Straight Connector 165"/>
              <p:cNvCxnSpPr/>
              <p:nvPr/>
            </p:nvCxnSpPr>
            <p:spPr>
              <a:xfrm>
                <a:off x="8144733" y="5299332"/>
                <a:ext cx="0" cy="173581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7" name="TextBox 166"/>
              <p:cNvSpPr txBox="1"/>
              <p:nvPr/>
            </p:nvSpPr>
            <p:spPr>
              <a:xfrm>
                <a:off x="1091674" y="5377057"/>
                <a:ext cx="324128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" dirty="0" smtClean="0">
                    <a:latin typeface="Source Sans Pro"/>
                    <a:cs typeface="Source Sans Pro"/>
                  </a:rPr>
                  <a:t>NOV</a:t>
                </a:r>
              </a:p>
            </p:txBody>
          </p:sp>
          <p:sp>
            <p:nvSpPr>
              <p:cNvPr id="168" name="TextBox 167"/>
              <p:cNvSpPr txBox="1"/>
              <p:nvPr/>
            </p:nvSpPr>
            <p:spPr>
              <a:xfrm>
                <a:off x="1684629" y="5377057"/>
                <a:ext cx="324128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" dirty="0" smtClean="0">
                    <a:latin typeface="Source Sans Pro"/>
                    <a:cs typeface="Source Sans Pro"/>
                  </a:rPr>
                  <a:t>DEC</a:t>
                </a:r>
              </a:p>
            </p:txBody>
          </p:sp>
          <p:sp>
            <p:nvSpPr>
              <p:cNvPr id="169" name="TextBox 168"/>
              <p:cNvSpPr txBox="1"/>
              <p:nvPr/>
            </p:nvSpPr>
            <p:spPr>
              <a:xfrm>
                <a:off x="2277584" y="5377057"/>
                <a:ext cx="324128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" dirty="0" smtClean="0">
                    <a:latin typeface="Source Sans Pro"/>
                    <a:cs typeface="Source Sans Pro"/>
                  </a:rPr>
                  <a:t>JAN</a:t>
                </a:r>
              </a:p>
            </p:txBody>
          </p:sp>
          <p:sp>
            <p:nvSpPr>
              <p:cNvPr id="170" name="TextBox 169"/>
              <p:cNvSpPr txBox="1"/>
              <p:nvPr/>
            </p:nvSpPr>
            <p:spPr>
              <a:xfrm>
                <a:off x="2870539" y="5377057"/>
                <a:ext cx="324128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" dirty="0" smtClean="0">
                    <a:latin typeface="Source Sans Pro"/>
                    <a:cs typeface="Source Sans Pro"/>
                  </a:rPr>
                  <a:t>FEB</a:t>
                </a:r>
              </a:p>
            </p:txBody>
          </p:sp>
          <p:sp>
            <p:nvSpPr>
              <p:cNvPr id="171" name="TextBox 170"/>
              <p:cNvSpPr txBox="1"/>
              <p:nvPr/>
            </p:nvSpPr>
            <p:spPr>
              <a:xfrm>
                <a:off x="3463494" y="5377057"/>
                <a:ext cx="411906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" dirty="0" smtClean="0">
                    <a:latin typeface="Source Sans Pro"/>
                    <a:cs typeface="Source Sans Pro"/>
                  </a:rPr>
                  <a:t>MAR</a:t>
                </a:r>
              </a:p>
            </p:txBody>
          </p:sp>
          <p:sp>
            <p:nvSpPr>
              <p:cNvPr id="172" name="TextBox 171"/>
              <p:cNvSpPr txBox="1"/>
              <p:nvPr/>
            </p:nvSpPr>
            <p:spPr>
              <a:xfrm>
                <a:off x="4056449" y="5377057"/>
                <a:ext cx="324128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" dirty="0" smtClean="0">
                    <a:latin typeface="Source Sans Pro"/>
                    <a:cs typeface="Source Sans Pro"/>
                  </a:rPr>
                  <a:t>APR</a:t>
                </a:r>
              </a:p>
            </p:txBody>
          </p:sp>
          <p:sp>
            <p:nvSpPr>
              <p:cNvPr id="173" name="TextBox 172"/>
              <p:cNvSpPr txBox="1"/>
              <p:nvPr/>
            </p:nvSpPr>
            <p:spPr>
              <a:xfrm>
                <a:off x="4649404" y="5377057"/>
                <a:ext cx="324128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" dirty="0" smtClean="0">
                    <a:latin typeface="Source Sans Pro"/>
                    <a:cs typeface="Source Sans Pro"/>
                  </a:rPr>
                  <a:t>MAY</a:t>
                </a:r>
              </a:p>
            </p:txBody>
          </p:sp>
          <p:sp>
            <p:nvSpPr>
              <p:cNvPr id="174" name="TextBox 173"/>
              <p:cNvSpPr txBox="1"/>
              <p:nvPr/>
            </p:nvSpPr>
            <p:spPr>
              <a:xfrm>
                <a:off x="5242359" y="5377057"/>
                <a:ext cx="324128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" dirty="0" smtClean="0">
                    <a:latin typeface="Source Sans Pro"/>
                    <a:cs typeface="Source Sans Pro"/>
                  </a:rPr>
                  <a:t>JUN</a:t>
                </a:r>
              </a:p>
            </p:txBody>
          </p:sp>
          <p:sp>
            <p:nvSpPr>
              <p:cNvPr id="175" name="TextBox 174"/>
              <p:cNvSpPr txBox="1"/>
              <p:nvPr/>
            </p:nvSpPr>
            <p:spPr>
              <a:xfrm>
                <a:off x="5835314" y="5377057"/>
                <a:ext cx="324128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" dirty="0" smtClean="0">
                    <a:latin typeface="Source Sans Pro"/>
                    <a:cs typeface="Source Sans Pro"/>
                  </a:rPr>
                  <a:t>JUL</a:t>
                </a:r>
              </a:p>
            </p:txBody>
          </p:sp>
          <p:sp>
            <p:nvSpPr>
              <p:cNvPr id="176" name="TextBox 175"/>
              <p:cNvSpPr txBox="1"/>
              <p:nvPr/>
            </p:nvSpPr>
            <p:spPr>
              <a:xfrm>
                <a:off x="6428269" y="5377057"/>
                <a:ext cx="324128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" dirty="0" smtClean="0">
                    <a:latin typeface="Source Sans Pro"/>
                    <a:cs typeface="Source Sans Pro"/>
                  </a:rPr>
                  <a:t>AUG</a:t>
                </a:r>
              </a:p>
            </p:txBody>
          </p:sp>
          <p:sp>
            <p:nvSpPr>
              <p:cNvPr id="177" name="TextBox 176"/>
              <p:cNvSpPr txBox="1"/>
              <p:nvPr/>
            </p:nvSpPr>
            <p:spPr>
              <a:xfrm>
                <a:off x="7614179" y="5377057"/>
                <a:ext cx="324128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" dirty="0" smtClean="0">
                    <a:latin typeface="Source Sans Pro"/>
                    <a:cs typeface="Source Sans Pro"/>
                  </a:rPr>
                  <a:t>OCT</a:t>
                </a:r>
              </a:p>
            </p:txBody>
          </p:sp>
          <p:sp>
            <p:nvSpPr>
              <p:cNvPr id="178" name="TextBox 177"/>
              <p:cNvSpPr txBox="1"/>
              <p:nvPr/>
            </p:nvSpPr>
            <p:spPr>
              <a:xfrm>
                <a:off x="8207137" y="5377057"/>
                <a:ext cx="324128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" dirty="0" smtClean="0">
                    <a:latin typeface="Source Sans Pro"/>
                    <a:cs typeface="Source Sans Pro"/>
                  </a:rPr>
                  <a:t>NOV</a:t>
                </a:r>
              </a:p>
            </p:txBody>
          </p:sp>
          <p:sp>
            <p:nvSpPr>
              <p:cNvPr id="179" name="TextBox 178"/>
              <p:cNvSpPr txBox="1"/>
              <p:nvPr/>
            </p:nvSpPr>
            <p:spPr>
              <a:xfrm>
                <a:off x="7021224" y="5377057"/>
                <a:ext cx="324128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" dirty="0" smtClean="0">
                    <a:latin typeface="Source Sans Pro"/>
                    <a:cs typeface="Source Sans Pro"/>
                  </a:rPr>
                  <a:t>SEP</a:t>
                </a:r>
              </a:p>
            </p:txBody>
          </p:sp>
        </p:grpSp>
        <p:sp>
          <p:nvSpPr>
            <p:cNvPr id="134" name="Rectangle 133"/>
            <p:cNvSpPr/>
            <p:nvPr/>
          </p:nvSpPr>
          <p:spPr>
            <a:xfrm>
              <a:off x="267816" y="2820274"/>
              <a:ext cx="8746501" cy="1907932"/>
            </a:xfrm>
            <a:prstGeom prst="rect">
              <a:avLst/>
            </a:prstGeom>
            <a:noFill/>
            <a:ln w="19050"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0" name="TextBox 149"/>
            <p:cNvSpPr txBox="1"/>
            <p:nvPr/>
          </p:nvSpPr>
          <p:spPr>
            <a:xfrm>
              <a:off x="307389" y="2810840"/>
              <a:ext cx="85209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u="sng" dirty="0" smtClean="0">
                  <a:cs typeface="Source Sans Pro"/>
                </a:rPr>
                <a:t>Key Dates:</a:t>
              </a:r>
            </a:p>
          </p:txBody>
        </p:sp>
        <p:sp>
          <p:nvSpPr>
            <p:cNvPr id="130" name="TextBox 129"/>
            <p:cNvSpPr txBox="1"/>
            <p:nvPr/>
          </p:nvSpPr>
          <p:spPr>
            <a:xfrm>
              <a:off x="2962530" y="3038676"/>
              <a:ext cx="79888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>
                  <a:solidFill>
                    <a:schemeClr val="bg1"/>
                  </a:solidFill>
                  <a:latin typeface="Source Sans Pro"/>
                  <a:cs typeface="Source Sans Pro"/>
                </a:rPr>
                <a:t>Draft charter ready</a:t>
              </a:r>
              <a:endParaRPr lang="en-US" sz="800" dirty="0">
                <a:solidFill>
                  <a:schemeClr val="bg1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248" name="TextBox 247"/>
            <p:cNvSpPr txBox="1"/>
            <p:nvPr/>
          </p:nvSpPr>
          <p:spPr>
            <a:xfrm>
              <a:off x="6033081" y="4103707"/>
              <a:ext cx="70644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>
                  <a:solidFill>
                    <a:schemeClr val="bg1"/>
                  </a:solidFill>
                  <a:latin typeface="Source Sans Pro"/>
                  <a:cs typeface="Source Sans Pro"/>
                </a:rPr>
                <a:t>CSC constituted</a:t>
              </a:r>
              <a:endParaRPr lang="en-US" sz="800" b="1" dirty="0">
                <a:solidFill>
                  <a:schemeClr val="bg1"/>
                </a:solidFill>
                <a:latin typeface="Source Sans Pro"/>
                <a:cs typeface="Source Sans Pro"/>
              </a:endParaRPr>
            </a:p>
          </p:txBody>
        </p:sp>
      </p:grpSp>
      <p:grpSp>
        <p:nvGrpSpPr>
          <p:cNvPr id="109" name="Group 108"/>
          <p:cNvGrpSpPr/>
          <p:nvPr/>
        </p:nvGrpSpPr>
        <p:grpSpPr>
          <a:xfrm>
            <a:off x="7719623" y="1229302"/>
            <a:ext cx="1110980" cy="276999"/>
            <a:chOff x="7823301" y="1367455"/>
            <a:chExt cx="1110980" cy="276999"/>
          </a:xfrm>
        </p:grpSpPr>
        <p:sp>
          <p:nvSpPr>
            <p:cNvPr id="110" name="Rectangle 109"/>
            <p:cNvSpPr/>
            <p:nvPr/>
          </p:nvSpPr>
          <p:spPr>
            <a:xfrm>
              <a:off x="7823301" y="1384469"/>
              <a:ext cx="737160" cy="242970"/>
            </a:xfrm>
            <a:prstGeom prst="rect">
              <a:avLst/>
            </a:prstGeom>
            <a:noFill/>
            <a:ln>
              <a:solidFill>
                <a:srgbClr val="00206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8560461" y="1367455"/>
              <a:ext cx="373820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02060"/>
                  </a:solidFill>
                </a:rPr>
                <a:t>0</a:t>
              </a:r>
              <a:r>
                <a:rPr lang="en-US" sz="1200" dirty="0" smtClean="0">
                  <a:solidFill>
                    <a:srgbClr val="002060"/>
                  </a:solidFill>
                </a:rPr>
                <a:t>%</a:t>
              </a:r>
              <a:endParaRPr lang="en-US" sz="1200" dirty="0">
                <a:solidFill>
                  <a:srgbClr val="002060"/>
                </a:solidFill>
              </a:endParaRPr>
            </a:p>
          </p:txBody>
        </p:sp>
      </p:grpSp>
      <p:sp>
        <p:nvSpPr>
          <p:cNvPr id="114" name="Rectangle 113"/>
          <p:cNvSpPr/>
          <p:nvPr/>
        </p:nvSpPr>
        <p:spPr>
          <a:xfrm>
            <a:off x="6691272" y="1220915"/>
            <a:ext cx="339924" cy="29706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26" name="Table 125"/>
          <p:cNvGraphicFramePr>
            <a:graphicFrameLocks noGrp="1"/>
          </p:cNvGraphicFramePr>
          <p:nvPr>
            <p:extLst/>
          </p:nvPr>
        </p:nvGraphicFramePr>
        <p:xfrm>
          <a:off x="256033" y="4797985"/>
          <a:ext cx="8748045" cy="1554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16015"/>
                <a:gridCol w="2916015"/>
                <a:gridCol w="2916015"/>
              </a:tblGrid>
              <a:tr h="1171020">
                <a:tc>
                  <a:txBody>
                    <a:bodyPr/>
                    <a:lstStyle/>
                    <a:p>
                      <a:r>
                        <a:rPr lang="en-US" sz="1200" b="1" u="sng" dirty="0" smtClean="0"/>
                        <a:t>Project Updates:</a:t>
                      </a:r>
                    </a:p>
                    <a:p>
                      <a:pPr marL="171450" indent="-171450">
                        <a:buFont typeface="Wingdings" charset="2"/>
                        <a:buChar char="ü"/>
                        <a:defRPr/>
                      </a:pPr>
                      <a:r>
                        <a:rPr lang="en-US" sz="1200" dirty="0" smtClean="0"/>
                        <a:t>Finalized RZERC charter term sheet with the community.</a:t>
                      </a:r>
                    </a:p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charset="2"/>
                        <a:buChar char="ü"/>
                        <a:tabLst/>
                        <a:defRPr/>
                      </a:pPr>
                      <a:r>
                        <a:rPr lang="en-US" sz="1200" dirty="0" smtClean="0"/>
                        <a:t>CSC draft request for appointments sent to CWG for review.</a:t>
                      </a:r>
                    </a:p>
                    <a:p>
                      <a:pPr marL="171450" indent="-171450">
                        <a:buFont typeface="Wingdings" charset="2"/>
                        <a:buChar char="ü"/>
                        <a:defRPr/>
                      </a:pP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u="sng" dirty="0" smtClean="0"/>
                        <a:t>Upcoming Activities:</a:t>
                      </a:r>
                    </a:p>
                    <a:p>
                      <a:pPr marL="171450" indent="-171450">
                        <a:buFont typeface="Wingdings" panose="05000000000000000000" pitchFamily="2" charset="2"/>
                        <a:buChar char="§"/>
                        <a:defRPr/>
                      </a:pPr>
                      <a:r>
                        <a:rPr lang="en-US" sz="1200" dirty="0" smtClean="0"/>
                        <a:t>Finalize RZERC charter with community and post for public comments.</a:t>
                      </a:r>
                    </a:p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200" dirty="0" smtClean="0"/>
                        <a:t>Send request for CSC members and liaisons appointment.</a:t>
                      </a:r>
                    </a:p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200" dirty="0" smtClean="0"/>
                        <a:t>Update Escalation processes documentation.</a:t>
                      </a:r>
                    </a:p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endParaRPr lang="en-US" sz="1200" baseline="0" dirty="0" smtClean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u="sng" dirty="0" smtClean="0"/>
                        <a:t>Open Items:</a:t>
                      </a:r>
                    </a:p>
                    <a:p>
                      <a:pPr marL="171450" indent="-171450">
                        <a:buFont typeface="Wingdings" panose="05000000000000000000" pitchFamily="2" charset="2"/>
                        <a:buChar char="§"/>
                      </a:pPr>
                      <a:r>
                        <a:rPr lang="en-US" sz="1200" dirty="0" smtClean="0"/>
                        <a:t>Waiting on implementation requirements for IANA IPR.</a:t>
                      </a:r>
                      <a:endParaRPr lang="en-US" sz="1200" b="0" u="none" dirty="0" smtClean="0"/>
                    </a:p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1200" b="0" u="none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33" name="TextBox 132"/>
          <p:cNvSpPr txBox="1"/>
          <p:nvPr/>
        </p:nvSpPr>
        <p:spPr>
          <a:xfrm>
            <a:off x="723182" y="6434940"/>
            <a:ext cx="21523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  <a:latin typeface="Source Sans Pro"/>
                <a:cs typeface="Source Sans Pro"/>
              </a:rPr>
              <a:t>DRAFT for Discussion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6415950" y="6434940"/>
            <a:ext cx="21523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bg1"/>
                </a:solidFill>
                <a:latin typeface="Source Sans Pro"/>
                <a:cs typeface="Source Sans Pro"/>
              </a:rPr>
              <a:t>* All dates are estimates</a:t>
            </a:r>
          </a:p>
        </p:txBody>
      </p:sp>
      <p:grpSp>
        <p:nvGrpSpPr>
          <p:cNvPr id="70" name="Group 69"/>
          <p:cNvGrpSpPr/>
          <p:nvPr/>
        </p:nvGrpSpPr>
        <p:grpSpPr>
          <a:xfrm>
            <a:off x="2971526" y="6332980"/>
            <a:ext cx="3200949" cy="535232"/>
            <a:chOff x="2050741" y="6332980"/>
            <a:chExt cx="3200949" cy="535232"/>
          </a:xfrm>
        </p:grpSpPr>
        <p:sp>
          <p:nvSpPr>
            <p:cNvPr id="71" name="Rectangle 70"/>
            <p:cNvSpPr/>
            <p:nvPr/>
          </p:nvSpPr>
          <p:spPr>
            <a:xfrm>
              <a:off x="2050741" y="6332980"/>
              <a:ext cx="3200949" cy="5203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Oval 71"/>
            <p:cNvSpPr/>
            <p:nvPr/>
          </p:nvSpPr>
          <p:spPr>
            <a:xfrm>
              <a:off x="2094508" y="6438219"/>
              <a:ext cx="116212" cy="108012"/>
            </a:xfrm>
            <a:prstGeom prst="ellipse">
              <a:avLst/>
            </a:prstGeom>
            <a:solidFill>
              <a:srgbClr val="00CC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Isosceles Triangle 72"/>
            <p:cNvSpPr/>
            <p:nvPr/>
          </p:nvSpPr>
          <p:spPr>
            <a:xfrm>
              <a:off x="2089528" y="6599320"/>
              <a:ext cx="126174" cy="110822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Rectangle 73"/>
            <p:cNvSpPr/>
            <p:nvPr/>
          </p:nvSpPr>
          <p:spPr>
            <a:xfrm>
              <a:off x="3676865" y="6618948"/>
              <a:ext cx="127135" cy="11110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2229382" y="6402541"/>
              <a:ext cx="56137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Source Sans Pro"/>
                  <a:cs typeface="Source Sans Pro"/>
                </a:rPr>
                <a:t>On-track</a:t>
              </a: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2215702" y="6592046"/>
              <a:ext cx="1112560" cy="2761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700"/>
                </a:lnSpc>
              </a:pPr>
              <a:r>
                <a:rPr lang="en-US" sz="800" dirty="0" smtClean="0">
                  <a:latin typeface="Source Sans Pro"/>
                  <a:cs typeface="Source Sans Pro"/>
                </a:rPr>
                <a:t>Behind schedule, but recovery still possible</a:t>
              </a: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3817236" y="6574455"/>
              <a:ext cx="109356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Source Sans Pro"/>
                  <a:cs typeface="Source Sans Pro"/>
                </a:rPr>
                <a:t>Target will be missed</a:t>
              </a:r>
            </a:p>
          </p:txBody>
        </p:sp>
        <p:sp>
          <p:nvSpPr>
            <p:cNvPr id="78" name="Rectangle 77"/>
            <p:cNvSpPr/>
            <p:nvPr/>
          </p:nvSpPr>
          <p:spPr>
            <a:xfrm>
              <a:off x="3676941" y="6403504"/>
              <a:ext cx="127135" cy="11110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3809497" y="6359011"/>
              <a:ext cx="6735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Source Sans Pro"/>
                  <a:cs typeface="Source Sans Pro"/>
                </a:rPr>
                <a:t>Not started</a:t>
              </a:r>
            </a:p>
          </p:txBody>
        </p:sp>
      </p:grpSp>
      <p:sp>
        <p:nvSpPr>
          <p:cNvPr id="80" name="Oval 79"/>
          <p:cNvSpPr/>
          <p:nvPr/>
        </p:nvSpPr>
        <p:spPr>
          <a:xfrm>
            <a:off x="6721324" y="1610278"/>
            <a:ext cx="310719" cy="288794"/>
          </a:xfrm>
          <a:prstGeom prst="ellipse">
            <a:avLst/>
          </a:prstGeom>
          <a:solidFill>
            <a:srgbClr val="00CC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Oval 80"/>
          <p:cNvSpPr/>
          <p:nvPr/>
        </p:nvSpPr>
        <p:spPr>
          <a:xfrm>
            <a:off x="6709081" y="1982618"/>
            <a:ext cx="310719" cy="288794"/>
          </a:xfrm>
          <a:prstGeom prst="ellipse">
            <a:avLst/>
          </a:prstGeom>
          <a:solidFill>
            <a:srgbClr val="00CC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0" name="Group 89"/>
          <p:cNvGrpSpPr/>
          <p:nvPr/>
        </p:nvGrpSpPr>
        <p:grpSpPr>
          <a:xfrm>
            <a:off x="7735072" y="1622073"/>
            <a:ext cx="1189529" cy="276999"/>
            <a:chOff x="7823300" y="1367455"/>
            <a:chExt cx="1189529" cy="276999"/>
          </a:xfrm>
        </p:grpSpPr>
        <p:sp>
          <p:nvSpPr>
            <p:cNvPr id="91" name="Rectangle 90"/>
            <p:cNvSpPr/>
            <p:nvPr/>
          </p:nvSpPr>
          <p:spPr>
            <a:xfrm>
              <a:off x="7823301" y="1384469"/>
              <a:ext cx="737160" cy="242970"/>
            </a:xfrm>
            <a:prstGeom prst="rect">
              <a:avLst/>
            </a:prstGeom>
            <a:noFill/>
            <a:ln>
              <a:solidFill>
                <a:srgbClr val="00206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Rectangle 91"/>
            <p:cNvSpPr/>
            <p:nvPr/>
          </p:nvSpPr>
          <p:spPr>
            <a:xfrm>
              <a:off x="7823300" y="1384469"/>
              <a:ext cx="372179" cy="242970"/>
            </a:xfrm>
            <a:prstGeom prst="rect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8560461" y="1367455"/>
              <a:ext cx="452368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002060"/>
                  </a:solidFill>
                </a:rPr>
                <a:t>55%</a:t>
              </a:r>
              <a:endParaRPr lang="en-US" sz="1200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94" name="Group 93"/>
          <p:cNvGrpSpPr/>
          <p:nvPr/>
        </p:nvGrpSpPr>
        <p:grpSpPr>
          <a:xfrm>
            <a:off x="7726081" y="1994413"/>
            <a:ext cx="1194235" cy="276999"/>
            <a:chOff x="7818594" y="1367455"/>
            <a:chExt cx="1194235" cy="276999"/>
          </a:xfrm>
        </p:grpSpPr>
        <p:sp>
          <p:nvSpPr>
            <p:cNvPr id="95" name="Rectangle 94"/>
            <p:cNvSpPr/>
            <p:nvPr/>
          </p:nvSpPr>
          <p:spPr>
            <a:xfrm>
              <a:off x="7823301" y="1384469"/>
              <a:ext cx="737160" cy="242970"/>
            </a:xfrm>
            <a:prstGeom prst="rect">
              <a:avLst/>
            </a:prstGeom>
            <a:noFill/>
            <a:ln>
              <a:solidFill>
                <a:srgbClr val="00206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Rectangle 95"/>
            <p:cNvSpPr/>
            <p:nvPr/>
          </p:nvSpPr>
          <p:spPr>
            <a:xfrm>
              <a:off x="7818594" y="1384469"/>
              <a:ext cx="381170" cy="242970"/>
            </a:xfrm>
            <a:prstGeom prst="rect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8560461" y="1367455"/>
              <a:ext cx="452368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02060"/>
                  </a:solidFill>
                </a:rPr>
                <a:t>7</a:t>
              </a:r>
              <a:r>
                <a:rPr lang="en-US" sz="1200" dirty="0" smtClean="0">
                  <a:solidFill>
                    <a:srgbClr val="002060"/>
                  </a:solidFill>
                </a:rPr>
                <a:t>0%</a:t>
              </a:r>
              <a:endParaRPr lang="en-US" sz="1200" dirty="0">
                <a:solidFill>
                  <a:srgbClr val="002060"/>
                </a:solidFill>
              </a:endParaRPr>
            </a:p>
          </p:txBody>
        </p:sp>
      </p:grpSp>
      <p:sp>
        <p:nvSpPr>
          <p:cNvPr id="101" name="Oval 100"/>
          <p:cNvSpPr/>
          <p:nvPr/>
        </p:nvSpPr>
        <p:spPr>
          <a:xfrm>
            <a:off x="6706142" y="2362239"/>
            <a:ext cx="310719" cy="288794"/>
          </a:xfrm>
          <a:prstGeom prst="ellipse">
            <a:avLst/>
          </a:prstGeom>
          <a:solidFill>
            <a:srgbClr val="00CC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4" name="Group 103"/>
          <p:cNvGrpSpPr/>
          <p:nvPr/>
        </p:nvGrpSpPr>
        <p:grpSpPr>
          <a:xfrm>
            <a:off x="7719622" y="2362009"/>
            <a:ext cx="1187825" cy="276999"/>
            <a:chOff x="7823300" y="1367455"/>
            <a:chExt cx="1187825" cy="276999"/>
          </a:xfrm>
        </p:grpSpPr>
        <p:sp>
          <p:nvSpPr>
            <p:cNvPr id="106" name="Rectangle 105"/>
            <p:cNvSpPr/>
            <p:nvPr/>
          </p:nvSpPr>
          <p:spPr>
            <a:xfrm>
              <a:off x="7823301" y="1384469"/>
              <a:ext cx="737160" cy="242970"/>
            </a:xfrm>
            <a:prstGeom prst="rect">
              <a:avLst/>
            </a:prstGeom>
            <a:noFill/>
            <a:ln>
              <a:solidFill>
                <a:srgbClr val="00206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7823300" y="1384469"/>
              <a:ext cx="387629" cy="242970"/>
            </a:xfrm>
            <a:prstGeom prst="rect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8560461" y="1367455"/>
              <a:ext cx="450664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02060"/>
                  </a:solidFill>
                </a:rPr>
                <a:t>5</a:t>
              </a:r>
              <a:r>
                <a:rPr lang="en-US" sz="1200" dirty="0" smtClean="0">
                  <a:solidFill>
                    <a:srgbClr val="002060"/>
                  </a:solidFill>
                </a:rPr>
                <a:t>0%</a:t>
              </a:r>
              <a:endParaRPr lang="en-US" sz="1200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102" name="Group 101"/>
          <p:cNvGrpSpPr/>
          <p:nvPr/>
        </p:nvGrpSpPr>
        <p:grpSpPr>
          <a:xfrm>
            <a:off x="4654056" y="2897716"/>
            <a:ext cx="846580" cy="675718"/>
            <a:chOff x="396615" y="2043501"/>
            <a:chExt cx="1687342" cy="1346792"/>
          </a:xfrm>
        </p:grpSpPr>
        <p:sp>
          <p:nvSpPr>
            <p:cNvPr id="103" name="Teardrop 102"/>
            <p:cNvSpPr/>
            <p:nvPr/>
          </p:nvSpPr>
          <p:spPr>
            <a:xfrm rot="8100000">
              <a:off x="569487" y="2043501"/>
              <a:ext cx="1346792" cy="1346792"/>
            </a:xfrm>
            <a:prstGeom prst="teardrop">
              <a:avLst>
                <a:gd name="adj" fmla="val 96125"/>
              </a:avLst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 dirty="0">
                <a:latin typeface="Source Sans Pro"/>
                <a:cs typeface="Source Sans Pro"/>
              </a:endParaRPr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396615" y="2263977"/>
              <a:ext cx="1687342" cy="10428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00" dirty="0" smtClean="0">
                  <a:solidFill>
                    <a:schemeClr val="bg1"/>
                  </a:solidFill>
                  <a:latin typeface="Source Sans Pro"/>
                  <a:cs typeface="Source Sans Pro"/>
                </a:rPr>
                <a:t>RZERC charter drafted &amp;</a:t>
              </a:r>
            </a:p>
            <a:p>
              <a:pPr algn="ctr"/>
              <a:r>
                <a:rPr lang="en-US" sz="700" dirty="0" smtClean="0">
                  <a:solidFill>
                    <a:schemeClr val="bg1"/>
                  </a:solidFill>
                  <a:latin typeface="Source Sans Pro"/>
                  <a:cs typeface="Source Sans Pro"/>
                </a:rPr>
                <a:t>posted for Public Comment</a:t>
              </a:r>
              <a:endParaRPr lang="en-US" sz="700" dirty="0">
                <a:solidFill>
                  <a:schemeClr val="bg1"/>
                </a:solidFill>
                <a:latin typeface="Source Sans Pro"/>
                <a:cs typeface="Source Sans Pro"/>
              </a:endParaRPr>
            </a:p>
          </p:txBody>
        </p:sp>
      </p:grpSp>
      <p:sp>
        <p:nvSpPr>
          <p:cNvPr id="111" name="Oval 110"/>
          <p:cNvSpPr/>
          <p:nvPr/>
        </p:nvSpPr>
        <p:spPr>
          <a:xfrm>
            <a:off x="5067228" y="3699530"/>
            <a:ext cx="172003" cy="159349"/>
          </a:xfrm>
          <a:prstGeom prst="ellipse">
            <a:avLst/>
          </a:prstGeom>
          <a:solidFill>
            <a:srgbClr val="EA903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3" name="Group 112"/>
          <p:cNvGrpSpPr/>
          <p:nvPr/>
        </p:nvGrpSpPr>
        <p:grpSpPr>
          <a:xfrm>
            <a:off x="5237192" y="2924601"/>
            <a:ext cx="846580" cy="675718"/>
            <a:chOff x="396615" y="2043501"/>
            <a:chExt cx="1687342" cy="1346792"/>
          </a:xfrm>
        </p:grpSpPr>
        <p:sp>
          <p:nvSpPr>
            <p:cNvPr id="115" name="Teardrop 114"/>
            <p:cNvSpPr/>
            <p:nvPr/>
          </p:nvSpPr>
          <p:spPr>
            <a:xfrm rot="8100000">
              <a:off x="569487" y="2043501"/>
              <a:ext cx="1346792" cy="1346792"/>
            </a:xfrm>
            <a:prstGeom prst="teardrop">
              <a:avLst>
                <a:gd name="adj" fmla="val 96125"/>
              </a:avLst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 dirty="0">
                <a:latin typeface="Source Sans Pro"/>
                <a:cs typeface="Source Sans Pro"/>
              </a:endParaRPr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396615" y="2263977"/>
              <a:ext cx="1687342" cy="8281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00" dirty="0" smtClean="0">
                  <a:solidFill>
                    <a:schemeClr val="bg1"/>
                  </a:solidFill>
                  <a:latin typeface="Source Sans Pro"/>
                  <a:cs typeface="Source Sans Pro"/>
                </a:rPr>
                <a:t>RZERC charter adopted by ICANN Board</a:t>
              </a:r>
              <a:endParaRPr lang="en-US" sz="700" dirty="0">
                <a:solidFill>
                  <a:schemeClr val="bg1"/>
                </a:solidFill>
                <a:latin typeface="Source Sans Pro"/>
                <a:cs typeface="Source Sans Pro"/>
              </a:endParaRPr>
            </a:p>
          </p:txBody>
        </p:sp>
      </p:grpSp>
      <p:sp>
        <p:nvSpPr>
          <p:cNvPr id="117" name="Oval 116"/>
          <p:cNvSpPr/>
          <p:nvPr/>
        </p:nvSpPr>
        <p:spPr>
          <a:xfrm>
            <a:off x="5571780" y="3699119"/>
            <a:ext cx="172003" cy="159349"/>
          </a:xfrm>
          <a:prstGeom prst="ellipse">
            <a:avLst/>
          </a:prstGeom>
          <a:solidFill>
            <a:srgbClr val="EA903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8" name="Group 117"/>
          <p:cNvGrpSpPr/>
          <p:nvPr/>
        </p:nvGrpSpPr>
        <p:grpSpPr>
          <a:xfrm>
            <a:off x="5935308" y="2933020"/>
            <a:ext cx="846580" cy="675718"/>
            <a:chOff x="396615" y="2043501"/>
            <a:chExt cx="1687342" cy="1346792"/>
          </a:xfrm>
        </p:grpSpPr>
        <p:sp>
          <p:nvSpPr>
            <p:cNvPr id="119" name="Teardrop 118"/>
            <p:cNvSpPr/>
            <p:nvPr/>
          </p:nvSpPr>
          <p:spPr>
            <a:xfrm rot="8100000">
              <a:off x="569487" y="2043501"/>
              <a:ext cx="1346792" cy="1346792"/>
            </a:xfrm>
            <a:prstGeom prst="teardrop">
              <a:avLst>
                <a:gd name="adj" fmla="val 96125"/>
              </a:avLst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 dirty="0">
                <a:latin typeface="Source Sans Pro"/>
                <a:cs typeface="Source Sans Pro"/>
              </a:endParaRPr>
            </a:p>
          </p:txBody>
        </p:sp>
        <p:sp>
          <p:nvSpPr>
            <p:cNvPr id="120" name="TextBox 119"/>
            <p:cNvSpPr txBox="1"/>
            <p:nvPr/>
          </p:nvSpPr>
          <p:spPr>
            <a:xfrm>
              <a:off x="396615" y="2263977"/>
              <a:ext cx="1687342" cy="61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00" dirty="0" smtClean="0">
                  <a:solidFill>
                    <a:schemeClr val="bg1"/>
                  </a:solidFill>
                  <a:latin typeface="Source Sans Pro"/>
                  <a:cs typeface="Source Sans Pro"/>
                </a:rPr>
                <a:t>RZERC constituted</a:t>
              </a:r>
              <a:endParaRPr lang="en-US" sz="700" dirty="0">
                <a:solidFill>
                  <a:schemeClr val="bg1"/>
                </a:solidFill>
                <a:latin typeface="Source Sans Pro"/>
                <a:cs typeface="Source Sans Pro"/>
              </a:endParaRPr>
            </a:p>
          </p:txBody>
        </p:sp>
      </p:grpSp>
      <p:sp>
        <p:nvSpPr>
          <p:cNvPr id="121" name="Oval 120"/>
          <p:cNvSpPr/>
          <p:nvPr/>
        </p:nvSpPr>
        <p:spPr>
          <a:xfrm>
            <a:off x="6269896" y="3707538"/>
            <a:ext cx="172003" cy="159349"/>
          </a:xfrm>
          <a:prstGeom prst="ellipse">
            <a:avLst/>
          </a:prstGeom>
          <a:solidFill>
            <a:srgbClr val="EA903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4" name="Group 123"/>
          <p:cNvGrpSpPr/>
          <p:nvPr/>
        </p:nvGrpSpPr>
        <p:grpSpPr>
          <a:xfrm flipV="1">
            <a:off x="4931931" y="3912918"/>
            <a:ext cx="716650" cy="675718"/>
            <a:chOff x="569487" y="2043501"/>
            <a:chExt cx="1428374" cy="1346792"/>
          </a:xfrm>
        </p:grpSpPr>
        <p:sp>
          <p:nvSpPr>
            <p:cNvPr id="125" name="Teardrop 124"/>
            <p:cNvSpPr/>
            <p:nvPr/>
          </p:nvSpPr>
          <p:spPr>
            <a:xfrm rot="8100000">
              <a:off x="569487" y="2043501"/>
              <a:ext cx="1346792" cy="1346792"/>
            </a:xfrm>
            <a:prstGeom prst="teardrop">
              <a:avLst>
                <a:gd name="adj" fmla="val 96125"/>
              </a:avLst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 dirty="0">
                <a:latin typeface="Source Sans Pro"/>
                <a:cs typeface="Source Sans Pro"/>
              </a:endParaRPr>
            </a:p>
          </p:txBody>
        </p:sp>
        <p:sp>
          <p:nvSpPr>
            <p:cNvPr id="127" name="TextBox 126"/>
            <p:cNvSpPr txBox="1"/>
            <p:nvPr/>
          </p:nvSpPr>
          <p:spPr>
            <a:xfrm flipV="1">
              <a:off x="608847" y="2406960"/>
              <a:ext cx="1389014" cy="8281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00" dirty="0" smtClean="0">
                  <a:solidFill>
                    <a:schemeClr val="bg1"/>
                  </a:solidFill>
                  <a:latin typeface="Source Sans Pro"/>
                  <a:cs typeface="Source Sans Pro"/>
                </a:rPr>
                <a:t>CSC</a:t>
              </a:r>
            </a:p>
            <a:p>
              <a:pPr algn="ctr"/>
              <a:r>
                <a:rPr lang="en-US" sz="700" dirty="0" smtClean="0">
                  <a:solidFill>
                    <a:schemeClr val="bg1"/>
                  </a:solidFill>
                  <a:latin typeface="Source Sans Pro"/>
                  <a:cs typeface="Source Sans Pro"/>
                </a:rPr>
                <a:t>Initial outreach</a:t>
              </a:r>
              <a:endParaRPr lang="en-US" sz="700" dirty="0">
                <a:solidFill>
                  <a:schemeClr val="bg1"/>
                </a:solidFill>
                <a:latin typeface="Source Sans Pro"/>
                <a:cs typeface="Source Sans Pro"/>
              </a:endParaRPr>
            </a:p>
          </p:txBody>
        </p:sp>
      </p:grpSp>
      <p:sp>
        <p:nvSpPr>
          <p:cNvPr id="128" name="Oval 127"/>
          <p:cNvSpPr/>
          <p:nvPr/>
        </p:nvSpPr>
        <p:spPr>
          <a:xfrm>
            <a:off x="5181462" y="3695076"/>
            <a:ext cx="172003" cy="159349"/>
          </a:xfrm>
          <a:prstGeom prst="ellipse">
            <a:avLst/>
          </a:prstGeom>
          <a:solidFill>
            <a:srgbClr val="DB6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9" name="Group 128"/>
          <p:cNvGrpSpPr/>
          <p:nvPr/>
        </p:nvGrpSpPr>
        <p:grpSpPr>
          <a:xfrm flipV="1">
            <a:off x="6169488" y="3981105"/>
            <a:ext cx="795758" cy="675718"/>
            <a:chOff x="444958" y="2043501"/>
            <a:chExt cx="1586047" cy="1346792"/>
          </a:xfrm>
        </p:grpSpPr>
        <p:sp>
          <p:nvSpPr>
            <p:cNvPr id="131" name="Teardrop 130"/>
            <p:cNvSpPr/>
            <p:nvPr/>
          </p:nvSpPr>
          <p:spPr>
            <a:xfrm rot="8100000">
              <a:off x="569487" y="2043501"/>
              <a:ext cx="1346792" cy="1346792"/>
            </a:xfrm>
            <a:prstGeom prst="teardrop">
              <a:avLst>
                <a:gd name="adj" fmla="val 96125"/>
              </a:avLst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 dirty="0">
                <a:latin typeface="Source Sans Pro"/>
                <a:cs typeface="Source Sans Pro"/>
              </a:endParaRPr>
            </a:p>
          </p:txBody>
        </p:sp>
        <p:sp>
          <p:nvSpPr>
            <p:cNvPr id="132" name="TextBox 131"/>
            <p:cNvSpPr txBox="1"/>
            <p:nvPr/>
          </p:nvSpPr>
          <p:spPr>
            <a:xfrm flipV="1">
              <a:off x="444958" y="2696212"/>
              <a:ext cx="1586047" cy="61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00" dirty="0" smtClean="0">
                  <a:solidFill>
                    <a:schemeClr val="bg1"/>
                  </a:solidFill>
                  <a:latin typeface="Source Sans Pro"/>
                  <a:cs typeface="Source Sans Pro"/>
                </a:rPr>
                <a:t>CSC </a:t>
              </a:r>
            </a:p>
            <a:p>
              <a:pPr algn="ctr"/>
              <a:r>
                <a:rPr lang="en-US" sz="700" dirty="0" smtClean="0">
                  <a:solidFill>
                    <a:schemeClr val="bg1"/>
                  </a:solidFill>
                  <a:latin typeface="Source Sans Pro"/>
                  <a:cs typeface="Source Sans Pro"/>
                </a:rPr>
                <a:t>constituted</a:t>
              </a:r>
              <a:endParaRPr lang="en-US" sz="700" dirty="0">
                <a:solidFill>
                  <a:schemeClr val="bg1"/>
                </a:solidFill>
                <a:latin typeface="Source Sans Pro"/>
                <a:cs typeface="Source Sans Pro"/>
              </a:endParaRPr>
            </a:p>
          </p:txBody>
        </p:sp>
      </p:grpSp>
      <p:sp>
        <p:nvSpPr>
          <p:cNvPr id="135" name="Oval 134"/>
          <p:cNvSpPr/>
          <p:nvPr/>
        </p:nvSpPr>
        <p:spPr>
          <a:xfrm>
            <a:off x="6481499" y="3701847"/>
            <a:ext cx="172003" cy="159349"/>
          </a:xfrm>
          <a:prstGeom prst="ellipse">
            <a:avLst/>
          </a:prstGeom>
          <a:solidFill>
            <a:srgbClr val="DB6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340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Enhancing ICANN’s Accountability</a:t>
            </a:r>
            <a:endParaRPr lang="en-US" sz="28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266326" y="755917"/>
          <a:ext cx="8748046" cy="23215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8280"/>
                <a:gridCol w="1726727"/>
                <a:gridCol w="2921000"/>
                <a:gridCol w="1176867"/>
                <a:gridCol w="948267"/>
                <a:gridCol w="1766905"/>
              </a:tblGrid>
              <a:tr h="254247">
                <a:tc>
                  <a:txBody>
                    <a:bodyPr/>
                    <a:lstStyle/>
                    <a:p>
                      <a:pPr algn="ctr"/>
                      <a:endParaRPr lang="en-US" sz="1100" b="1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Project</a:t>
                      </a:r>
                      <a:endParaRPr lang="en-US" sz="1100" b="1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Description</a:t>
                      </a:r>
                      <a:endParaRPr lang="en-US" sz="1100" b="1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Plan Completion Date</a:t>
                      </a:r>
                      <a:endParaRPr lang="en-US" sz="1100" b="1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Status</a:t>
                      </a:r>
                      <a:endParaRPr lang="en-US" sz="1100" b="1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% Complete</a:t>
                      </a:r>
                      <a:endParaRPr lang="en-US" sz="1100" b="1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sz="800" i="1" dirty="0" smtClean="0"/>
                    </a:p>
                  </a:txBody>
                  <a:tcPr marT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ICANN’s Bylaws</a:t>
                      </a:r>
                      <a:endParaRPr lang="en-US" sz="800" i="1" dirty="0" smtClean="0"/>
                    </a:p>
                  </a:txBody>
                  <a:tcPr marT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Updating of ICANN Bylaws.</a:t>
                      </a:r>
                    </a:p>
                  </a:txBody>
                  <a:tcPr marT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strike="sngStrike" dirty="0" smtClean="0"/>
                        <a:t>06/09/16</a:t>
                      </a:r>
                    </a:p>
                    <a:p>
                      <a:pPr algn="ctr"/>
                      <a:r>
                        <a:rPr lang="en-US" sz="1100" dirty="0" smtClean="0"/>
                        <a:t>05/27/16*</a:t>
                      </a:r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sz="700" i="1" dirty="0" smtClean="0"/>
                    </a:p>
                  </a:txBody>
                  <a:tcPr marT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IRP Enhancements</a:t>
                      </a:r>
                      <a:endParaRPr lang="en-US" sz="700" i="1" dirty="0" smtClean="0"/>
                    </a:p>
                  </a:txBody>
                  <a:tcPr marT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Implement enhancements to Independent Review Process.</a:t>
                      </a:r>
                      <a:endParaRPr lang="en-US" sz="1050" dirty="0"/>
                    </a:p>
                  </a:txBody>
                  <a:tcPr marT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strike="sngStrike" dirty="0" smtClean="0"/>
                        <a:t>09/30/16</a:t>
                      </a:r>
                    </a:p>
                    <a:p>
                      <a:pPr algn="ctr"/>
                      <a:r>
                        <a:rPr lang="en-US" sz="1100" dirty="0" smtClean="0"/>
                        <a:t>08/15/16</a:t>
                      </a:r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sz="1100" i="1" dirty="0" smtClean="0"/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RR Enhancements</a:t>
                      </a:r>
                      <a:endParaRPr lang="en-US" sz="1100" i="1" dirty="0" smtClean="0"/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Implement</a:t>
                      </a:r>
                      <a:r>
                        <a:rPr lang="en-US" sz="1050" baseline="0" dirty="0" smtClean="0"/>
                        <a:t> </a:t>
                      </a:r>
                      <a:r>
                        <a:rPr lang="en-US" sz="1050" dirty="0" smtClean="0"/>
                        <a:t>enhancements to ICANN's reconsideration request</a:t>
                      </a:r>
                      <a:r>
                        <a:rPr lang="en-US" sz="1050" baseline="0" dirty="0" smtClean="0"/>
                        <a:t> process</a:t>
                      </a:r>
                      <a:r>
                        <a:rPr lang="en-US" sz="1050" dirty="0" smtClean="0"/>
                        <a:t>.</a:t>
                      </a:r>
                      <a:endParaRPr lang="en-US" sz="1050" dirty="0"/>
                    </a:p>
                  </a:txBody>
                  <a:tcPr marT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strike="sngStrike" dirty="0" smtClean="0"/>
                        <a:t>09/30/16</a:t>
                      </a:r>
                    </a:p>
                    <a:p>
                      <a:pPr algn="ctr"/>
                      <a:r>
                        <a:rPr lang="en-US" sz="1100" dirty="0" smtClean="0"/>
                        <a:t>08/15/16</a:t>
                      </a:r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sz="1100" dirty="0" smtClean="0"/>
                    </a:p>
                  </a:txBody>
                  <a:tcPr marT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Empowered Community  Enhancements</a:t>
                      </a:r>
                    </a:p>
                  </a:txBody>
                  <a:tcPr marT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Implement processes and mechanisms in support of the empowered community.</a:t>
                      </a:r>
                    </a:p>
                  </a:txBody>
                  <a:tcPr marT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strike="sngStrike" dirty="0" smtClean="0"/>
                        <a:t>09/30/16</a:t>
                      </a:r>
                    </a:p>
                    <a:p>
                      <a:pPr algn="ctr"/>
                      <a:r>
                        <a:rPr lang="en-US" sz="1100" dirty="0" smtClean="0"/>
                        <a:t>08/15/16</a:t>
                      </a: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sz="1100" dirty="0" smtClean="0"/>
                    </a:p>
                  </a:txBody>
                  <a:tcPr marT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ts val="1000"/>
                        </a:lnSpc>
                        <a:defRPr/>
                      </a:pPr>
                      <a:r>
                        <a:rPr lang="en-US" sz="1100" dirty="0" smtClean="0">
                          <a:solidFill>
                            <a:srgbClr val="0A1F24"/>
                          </a:solidFill>
                          <a:latin typeface="+mn-lt"/>
                          <a:cs typeface="Source Sans Pro"/>
                        </a:rPr>
                        <a:t>Financial Planning Process Updates</a:t>
                      </a:r>
                      <a:endParaRPr lang="en-US" sz="1100" dirty="0">
                        <a:solidFill>
                          <a:srgbClr val="0A1F24"/>
                        </a:solidFill>
                        <a:latin typeface="+mn-lt"/>
                        <a:cs typeface="Source Sans Pro"/>
                      </a:endParaRPr>
                    </a:p>
                  </a:txBody>
                  <a:tcPr marT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ICANN caretaker budget, PTI caretaker budget and PTI budget.</a:t>
                      </a:r>
                    </a:p>
                  </a:txBody>
                  <a:tcPr marT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08/15/16</a:t>
                      </a: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7" name="Rectangle 16"/>
          <p:cNvSpPr/>
          <p:nvPr/>
        </p:nvSpPr>
        <p:spPr>
          <a:xfrm>
            <a:off x="7645264" y="1237311"/>
            <a:ext cx="737160" cy="242970"/>
          </a:xfrm>
          <a:prstGeom prst="rect">
            <a:avLst/>
          </a:prstGeom>
          <a:noFill/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7645263" y="1239822"/>
            <a:ext cx="737161" cy="232261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8382424" y="1220297"/>
            <a:ext cx="530915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2060"/>
                </a:solidFill>
              </a:rPr>
              <a:t>100%</a:t>
            </a:r>
            <a:endParaRPr lang="en-US" sz="1200" dirty="0">
              <a:solidFill>
                <a:srgbClr val="002060"/>
              </a:solidFill>
            </a:endParaRPr>
          </a:p>
        </p:txBody>
      </p:sp>
      <p:graphicFrame>
        <p:nvGraphicFramePr>
          <p:cNvPr id="32" name="Table 31"/>
          <p:cNvGraphicFramePr>
            <a:graphicFrameLocks noGrp="1"/>
          </p:cNvGraphicFramePr>
          <p:nvPr>
            <p:extLst/>
          </p:nvPr>
        </p:nvGraphicFramePr>
        <p:xfrm>
          <a:off x="246928" y="5042414"/>
          <a:ext cx="8748045" cy="11941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16015"/>
                <a:gridCol w="2916015"/>
                <a:gridCol w="2916015"/>
              </a:tblGrid>
              <a:tr h="1194157">
                <a:tc>
                  <a:txBody>
                    <a:bodyPr/>
                    <a:lstStyle/>
                    <a:p>
                      <a:r>
                        <a:rPr lang="en-US" sz="1100" b="1" u="sng" dirty="0" smtClean="0"/>
                        <a:t>Project Updates:</a:t>
                      </a:r>
                    </a:p>
                    <a:p>
                      <a:pPr marL="171450" indent="-171450">
                        <a:buFont typeface="Wingdings" panose="05000000000000000000" pitchFamily="2" charset="2"/>
                        <a:buChar char="ü"/>
                      </a:pPr>
                      <a:r>
                        <a:rPr lang="en-US" sz="1100" dirty="0" smtClean="0">
                          <a:cs typeface="Source Sans Pro"/>
                        </a:rPr>
                        <a:t>ICANN Board adopted ICANN bylaws.</a:t>
                      </a:r>
                    </a:p>
                    <a:p>
                      <a:pPr marL="171450" indent="-171450">
                        <a:buFont typeface="Wingdings" panose="05000000000000000000" pitchFamily="2" charset="2"/>
                        <a:buChar char="ü"/>
                      </a:pPr>
                      <a:endParaRPr lang="en-US" sz="1100" dirty="0">
                        <a:cs typeface="Source Sans Pro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1" u="sng" dirty="0" smtClean="0"/>
                        <a:t>Upcoming Activities: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1" u="sng" dirty="0" smtClean="0"/>
                        <a:t>Open Items:</a:t>
                      </a:r>
                    </a:p>
                    <a:p>
                      <a:endParaRPr lang="en-US" sz="1100" b="0" u="none" dirty="0" smtClean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34" name="Rectangle 33"/>
          <p:cNvSpPr/>
          <p:nvPr/>
        </p:nvSpPr>
        <p:spPr>
          <a:xfrm>
            <a:off x="7823301" y="332868"/>
            <a:ext cx="1085850" cy="244907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05/27/16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793550" y="99295"/>
            <a:ext cx="11801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latin typeface="Source Sans Pro"/>
                <a:cs typeface="Source Sans Pro"/>
              </a:rPr>
              <a:t>Status As Of Date:</a:t>
            </a:r>
          </a:p>
        </p:txBody>
      </p:sp>
      <p:sp>
        <p:nvSpPr>
          <p:cNvPr id="217" name="Rectangle 216"/>
          <p:cNvSpPr/>
          <p:nvPr/>
        </p:nvSpPr>
        <p:spPr>
          <a:xfrm>
            <a:off x="6633774" y="2364605"/>
            <a:ext cx="339924" cy="29706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8" name="Group 217"/>
          <p:cNvGrpSpPr/>
          <p:nvPr/>
        </p:nvGrpSpPr>
        <p:grpSpPr>
          <a:xfrm>
            <a:off x="7645264" y="2374637"/>
            <a:ext cx="1110980" cy="276999"/>
            <a:chOff x="7823301" y="1367455"/>
            <a:chExt cx="1110980" cy="276999"/>
          </a:xfrm>
        </p:grpSpPr>
        <p:sp>
          <p:nvSpPr>
            <p:cNvPr id="219" name="Rectangle 218"/>
            <p:cNvSpPr/>
            <p:nvPr/>
          </p:nvSpPr>
          <p:spPr>
            <a:xfrm>
              <a:off x="7823301" y="1384469"/>
              <a:ext cx="737160" cy="242970"/>
            </a:xfrm>
            <a:prstGeom prst="rect">
              <a:avLst/>
            </a:prstGeom>
            <a:noFill/>
            <a:ln>
              <a:solidFill>
                <a:srgbClr val="00206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0" name="TextBox 219"/>
            <p:cNvSpPr txBox="1"/>
            <p:nvPr/>
          </p:nvSpPr>
          <p:spPr>
            <a:xfrm>
              <a:off x="8560461" y="1367455"/>
              <a:ext cx="373820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02060"/>
                  </a:solidFill>
                </a:rPr>
                <a:t>0</a:t>
              </a:r>
              <a:r>
                <a:rPr lang="en-US" sz="1200" dirty="0" smtClean="0">
                  <a:solidFill>
                    <a:srgbClr val="002060"/>
                  </a:solidFill>
                </a:rPr>
                <a:t>%</a:t>
              </a:r>
              <a:endParaRPr lang="en-US" sz="1200" dirty="0">
                <a:solidFill>
                  <a:srgbClr val="002060"/>
                </a:solidFill>
              </a:endParaRPr>
            </a:p>
          </p:txBody>
        </p:sp>
      </p:grpSp>
      <p:sp>
        <p:nvSpPr>
          <p:cNvPr id="236" name="Rectangle 235"/>
          <p:cNvSpPr/>
          <p:nvPr/>
        </p:nvSpPr>
        <p:spPr>
          <a:xfrm>
            <a:off x="6622815" y="1978943"/>
            <a:ext cx="339924" cy="29706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5" name="Group 134"/>
          <p:cNvGrpSpPr/>
          <p:nvPr/>
        </p:nvGrpSpPr>
        <p:grpSpPr>
          <a:xfrm>
            <a:off x="7645264" y="1988450"/>
            <a:ext cx="1110980" cy="276999"/>
            <a:chOff x="7823301" y="1367455"/>
            <a:chExt cx="1110980" cy="276999"/>
          </a:xfrm>
        </p:grpSpPr>
        <p:sp>
          <p:nvSpPr>
            <p:cNvPr id="136" name="Rectangle 135"/>
            <p:cNvSpPr/>
            <p:nvPr/>
          </p:nvSpPr>
          <p:spPr>
            <a:xfrm>
              <a:off x="7823301" y="1384469"/>
              <a:ext cx="737160" cy="242970"/>
            </a:xfrm>
            <a:prstGeom prst="rect">
              <a:avLst/>
            </a:prstGeom>
            <a:noFill/>
            <a:ln>
              <a:solidFill>
                <a:srgbClr val="00206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TextBox 136"/>
            <p:cNvSpPr txBox="1"/>
            <p:nvPr/>
          </p:nvSpPr>
          <p:spPr>
            <a:xfrm>
              <a:off x="8560461" y="1367455"/>
              <a:ext cx="373820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02060"/>
                  </a:solidFill>
                </a:rPr>
                <a:t>0</a:t>
              </a:r>
              <a:r>
                <a:rPr lang="en-US" sz="1200" dirty="0" smtClean="0">
                  <a:solidFill>
                    <a:srgbClr val="002060"/>
                  </a:solidFill>
                </a:rPr>
                <a:t>%</a:t>
              </a:r>
              <a:endParaRPr lang="en-US" sz="1200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138" name="Group 137"/>
          <p:cNvGrpSpPr/>
          <p:nvPr/>
        </p:nvGrpSpPr>
        <p:grpSpPr>
          <a:xfrm>
            <a:off x="7645264" y="1614917"/>
            <a:ext cx="1110980" cy="276999"/>
            <a:chOff x="7823301" y="1367455"/>
            <a:chExt cx="1110980" cy="276999"/>
          </a:xfrm>
        </p:grpSpPr>
        <p:sp>
          <p:nvSpPr>
            <p:cNvPr id="139" name="Rectangle 138"/>
            <p:cNvSpPr/>
            <p:nvPr/>
          </p:nvSpPr>
          <p:spPr>
            <a:xfrm>
              <a:off x="7823301" y="1384469"/>
              <a:ext cx="737160" cy="242970"/>
            </a:xfrm>
            <a:prstGeom prst="rect">
              <a:avLst/>
            </a:prstGeom>
            <a:noFill/>
            <a:ln>
              <a:solidFill>
                <a:srgbClr val="00206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8560461" y="1367455"/>
              <a:ext cx="373820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02060"/>
                  </a:solidFill>
                </a:rPr>
                <a:t>0</a:t>
              </a:r>
              <a:r>
                <a:rPr lang="en-US" sz="1200" dirty="0" smtClean="0">
                  <a:solidFill>
                    <a:srgbClr val="002060"/>
                  </a:solidFill>
                </a:rPr>
                <a:t>%</a:t>
              </a:r>
              <a:endParaRPr lang="en-US" sz="1200" dirty="0">
                <a:solidFill>
                  <a:srgbClr val="002060"/>
                </a:solidFill>
              </a:endParaRPr>
            </a:p>
          </p:txBody>
        </p:sp>
      </p:grpSp>
      <p:sp>
        <p:nvSpPr>
          <p:cNvPr id="141" name="Rectangle 140"/>
          <p:cNvSpPr/>
          <p:nvPr/>
        </p:nvSpPr>
        <p:spPr>
          <a:xfrm>
            <a:off x="6622815" y="1605459"/>
            <a:ext cx="339924" cy="29706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2" name="Group 151"/>
          <p:cNvGrpSpPr/>
          <p:nvPr/>
        </p:nvGrpSpPr>
        <p:grpSpPr>
          <a:xfrm>
            <a:off x="463932" y="4392289"/>
            <a:ext cx="8479159" cy="268571"/>
            <a:chOff x="474001" y="5293152"/>
            <a:chExt cx="8479159" cy="268571"/>
          </a:xfrm>
        </p:grpSpPr>
        <p:cxnSp>
          <p:nvCxnSpPr>
            <p:cNvPr id="153" name="Straight Connector 152"/>
            <p:cNvCxnSpPr/>
            <p:nvPr/>
          </p:nvCxnSpPr>
          <p:spPr>
            <a:xfrm>
              <a:off x="944901" y="5293152"/>
              <a:ext cx="0" cy="17358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4" name="Chevron 153"/>
            <p:cNvSpPr/>
            <p:nvPr/>
          </p:nvSpPr>
          <p:spPr>
            <a:xfrm>
              <a:off x="474001" y="5336789"/>
              <a:ext cx="8479159" cy="87640"/>
            </a:xfrm>
            <a:prstGeom prst="chevron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155" name="Straight Connector 154"/>
            <p:cNvCxnSpPr/>
            <p:nvPr/>
          </p:nvCxnSpPr>
          <p:spPr>
            <a:xfrm>
              <a:off x="1544887" y="5293667"/>
              <a:ext cx="0" cy="17358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/>
            <p:cNvCxnSpPr/>
            <p:nvPr/>
          </p:nvCxnSpPr>
          <p:spPr>
            <a:xfrm>
              <a:off x="2144873" y="5294182"/>
              <a:ext cx="0" cy="17358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/>
            <p:cNvCxnSpPr/>
            <p:nvPr/>
          </p:nvCxnSpPr>
          <p:spPr>
            <a:xfrm>
              <a:off x="2744859" y="5294697"/>
              <a:ext cx="0" cy="17358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157"/>
            <p:cNvCxnSpPr/>
            <p:nvPr/>
          </p:nvCxnSpPr>
          <p:spPr>
            <a:xfrm>
              <a:off x="3344845" y="5295212"/>
              <a:ext cx="0" cy="17358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Connector 158"/>
            <p:cNvCxnSpPr/>
            <p:nvPr/>
          </p:nvCxnSpPr>
          <p:spPr>
            <a:xfrm>
              <a:off x="3944831" y="5295727"/>
              <a:ext cx="0" cy="17358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Connector 159"/>
            <p:cNvCxnSpPr/>
            <p:nvPr/>
          </p:nvCxnSpPr>
          <p:spPr>
            <a:xfrm>
              <a:off x="4544817" y="5296242"/>
              <a:ext cx="0" cy="17358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Straight Connector 160"/>
            <p:cNvCxnSpPr/>
            <p:nvPr/>
          </p:nvCxnSpPr>
          <p:spPr>
            <a:xfrm>
              <a:off x="5144803" y="5296757"/>
              <a:ext cx="0" cy="17358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Straight Connector 161"/>
            <p:cNvCxnSpPr/>
            <p:nvPr/>
          </p:nvCxnSpPr>
          <p:spPr>
            <a:xfrm>
              <a:off x="5744789" y="5297272"/>
              <a:ext cx="0" cy="17358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/>
            <p:cNvCxnSpPr/>
            <p:nvPr/>
          </p:nvCxnSpPr>
          <p:spPr>
            <a:xfrm>
              <a:off x="6344775" y="5297787"/>
              <a:ext cx="0" cy="17358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Connector 163"/>
            <p:cNvCxnSpPr/>
            <p:nvPr/>
          </p:nvCxnSpPr>
          <p:spPr>
            <a:xfrm>
              <a:off x="6944761" y="5298302"/>
              <a:ext cx="0" cy="17358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>
              <a:off x="7544747" y="5298817"/>
              <a:ext cx="0" cy="17358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>
              <a:off x="8144733" y="5299332"/>
              <a:ext cx="0" cy="17358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7" name="TextBox 166"/>
            <p:cNvSpPr txBox="1"/>
            <p:nvPr/>
          </p:nvSpPr>
          <p:spPr>
            <a:xfrm>
              <a:off x="1091674" y="5377057"/>
              <a:ext cx="324128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>
                  <a:latin typeface="Source Sans Pro"/>
                  <a:cs typeface="Source Sans Pro"/>
                </a:rPr>
                <a:t>NOV</a:t>
              </a:r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1684629" y="5377057"/>
              <a:ext cx="324128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>
                  <a:latin typeface="Source Sans Pro"/>
                  <a:cs typeface="Source Sans Pro"/>
                </a:rPr>
                <a:t>DEC</a:t>
              </a:r>
            </a:p>
          </p:txBody>
        </p:sp>
        <p:sp>
          <p:nvSpPr>
            <p:cNvPr id="169" name="TextBox 168"/>
            <p:cNvSpPr txBox="1"/>
            <p:nvPr/>
          </p:nvSpPr>
          <p:spPr>
            <a:xfrm>
              <a:off x="2277584" y="5377057"/>
              <a:ext cx="324128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>
                  <a:latin typeface="Source Sans Pro"/>
                  <a:cs typeface="Source Sans Pro"/>
                </a:rPr>
                <a:t>JAN</a:t>
              </a:r>
            </a:p>
          </p:txBody>
        </p:sp>
        <p:sp>
          <p:nvSpPr>
            <p:cNvPr id="170" name="TextBox 169"/>
            <p:cNvSpPr txBox="1"/>
            <p:nvPr/>
          </p:nvSpPr>
          <p:spPr>
            <a:xfrm>
              <a:off x="2870539" y="5377057"/>
              <a:ext cx="324128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>
                  <a:latin typeface="Source Sans Pro"/>
                  <a:cs typeface="Source Sans Pro"/>
                </a:rPr>
                <a:t>FEB</a:t>
              </a:r>
            </a:p>
          </p:txBody>
        </p:sp>
        <p:sp>
          <p:nvSpPr>
            <p:cNvPr id="171" name="TextBox 170"/>
            <p:cNvSpPr txBox="1"/>
            <p:nvPr/>
          </p:nvSpPr>
          <p:spPr>
            <a:xfrm>
              <a:off x="3463494" y="5377057"/>
              <a:ext cx="411906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>
                  <a:latin typeface="Source Sans Pro"/>
                  <a:cs typeface="Source Sans Pro"/>
                </a:rPr>
                <a:t>MAR</a:t>
              </a:r>
            </a:p>
          </p:txBody>
        </p:sp>
        <p:sp>
          <p:nvSpPr>
            <p:cNvPr id="172" name="TextBox 171"/>
            <p:cNvSpPr txBox="1"/>
            <p:nvPr/>
          </p:nvSpPr>
          <p:spPr>
            <a:xfrm>
              <a:off x="4056449" y="5377057"/>
              <a:ext cx="324128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>
                  <a:latin typeface="Source Sans Pro"/>
                  <a:cs typeface="Source Sans Pro"/>
                </a:rPr>
                <a:t>APR</a:t>
              </a:r>
            </a:p>
          </p:txBody>
        </p:sp>
        <p:sp>
          <p:nvSpPr>
            <p:cNvPr id="173" name="TextBox 172"/>
            <p:cNvSpPr txBox="1"/>
            <p:nvPr/>
          </p:nvSpPr>
          <p:spPr>
            <a:xfrm>
              <a:off x="4649404" y="5377057"/>
              <a:ext cx="324128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>
                  <a:latin typeface="Source Sans Pro"/>
                  <a:cs typeface="Source Sans Pro"/>
                </a:rPr>
                <a:t>MAY</a:t>
              </a:r>
            </a:p>
          </p:txBody>
        </p:sp>
        <p:sp>
          <p:nvSpPr>
            <p:cNvPr id="174" name="TextBox 173"/>
            <p:cNvSpPr txBox="1"/>
            <p:nvPr/>
          </p:nvSpPr>
          <p:spPr>
            <a:xfrm>
              <a:off x="5242359" y="5377057"/>
              <a:ext cx="324128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>
                  <a:latin typeface="Source Sans Pro"/>
                  <a:cs typeface="Source Sans Pro"/>
                </a:rPr>
                <a:t>JUN</a:t>
              </a:r>
            </a:p>
          </p:txBody>
        </p:sp>
        <p:sp>
          <p:nvSpPr>
            <p:cNvPr id="175" name="TextBox 174"/>
            <p:cNvSpPr txBox="1"/>
            <p:nvPr/>
          </p:nvSpPr>
          <p:spPr>
            <a:xfrm>
              <a:off x="5835314" y="5377057"/>
              <a:ext cx="324128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>
                  <a:latin typeface="Source Sans Pro"/>
                  <a:cs typeface="Source Sans Pro"/>
                </a:rPr>
                <a:t>JUL</a:t>
              </a:r>
            </a:p>
          </p:txBody>
        </p:sp>
        <p:sp>
          <p:nvSpPr>
            <p:cNvPr id="176" name="TextBox 175"/>
            <p:cNvSpPr txBox="1"/>
            <p:nvPr/>
          </p:nvSpPr>
          <p:spPr>
            <a:xfrm>
              <a:off x="6428269" y="5377057"/>
              <a:ext cx="324128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>
                  <a:latin typeface="Source Sans Pro"/>
                  <a:cs typeface="Source Sans Pro"/>
                </a:rPr>
                <a:t>AUG</a:t>
              </a:r>
            </a:p>
          </p:txBody>
        </p:sp>
        <p:sp>
          <p:nvSpPr>
            <p:cNvPr id="177" name="TextBox 176"/>
            <p:cNvSpPr txBox="1"/>
            <p:nvPr/>
          </p:nvSpPr>
          <p:spPr>
            <a:xfrm>
              <a:off x="7614179" y="5377057"/>
              <a:ext cx="324128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>
                  <a:latin typeface="Source Sans Pro"/>
                  <a:cs typeface="Source Sans Pro"/>
                </a:rPr>
                <a:t>OCT</a:t>
              </a:r>
            </a:p>
          </p:txBody>
        </p:sp>
        <p:sp>
          <p:nvSpPr>
            <p:cNvPr id="178" name="TextBox 177"/>
            <p:cNvSpPr txBox="1"/>
            <p:nvPr/>
          </p:nvSpPr>
          <p:spPr>
            <a:xfrm>
              <a:off x="8207137" y="5377057"/>
              <a:ext cx="324128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>
                  <a:latin typeface="Source Sans Pro"/>
                  <a:cs typeface="Source Sans Pro"/>
                </a:rPr>
                <a:t>NOV</a:t>
              </a:r>
            </a:p>
          </p:txBody>
        </p:sp>
        <p:sp>
          <p:nvSpPr>
            <p:cNvPr id="179" name="TextBox 178"/>
            <p:cNvSpPr txBox="1"/>
            <p:nvPr/>
          </p:nvSpPr>
          <p:spPr>
            <a:xfrm>
              <a:off x="7021224" y="5377057"/>
              <a:ext cx="324128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>
                  <a:latin typeface="Source Sans Pro"/>
                  <a:cs typeface="Source Sans Pro"/>
                </a:rPr>
                <a:t>SEP</a:t>
              </a:r>
            </a:p>
          </p:txBody>
        </p:sp>
      </p:grpSp>
      <p:sp>
        <p:nvSpPr>
          <p:cNvPr id="134" name="Rectangle 133"/>
          <p:cNvSpPr/>
          <p:nvPr/>
        </p:nvSpPr>
        <p:spPr>
          <a:xfrm>
            <a:off x="246928" y="3368122"/>
            <a:ext cx="8746501" cy="1582575"/>
          </a:xfrm>
          <a:prstGeom prst="rect">
            <a:avLst/>
          </a:prstGeom>
          <a:noFill/>
          <a:ln w="19050"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TextBox 149"/>
          <p:cNvSpPr txBox="1"/>
          <p:nvPr/>
        </p:nvSpPr>
        <p:spPr>
          <a:xfrm>
            <a:off x="286501" y="3423952"/>
            <a:ext cx="8520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u="sng" dirty="0" smtClean="0">
                <a:cs typeface="Source Sans Pro"/>
              </a:rPr>
              <a:t>Key Dates:</a:t>
            </a:r>
          </a:p>
        </p:txBody>
      </p:sp>
      <p:sp>
        <p:nvSpPr>
          <p:cNvPr id="111" name="Oval 110"/>
          <p:cNvSpPr/>
          <p:nvPr/>
        </p:nvSpPr>
        <p:spPr>
          <a:xfrm>
            <a:off x="4155527" y="4400549"/>
            <a:ext cx="172003" cy="159349"/>
          </a:xfrm>
          <a:prstGeom prst="ellipse">
            <a:avLst/>
          </a:prstGeom>
          <a:solidFill>
            <a:srgbClr val="EA903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i="1" dirty="0"/>
          </a:p>
        </p:txBody>
      </p:sp>
      <p:grpSp>
        <p:nvGrpSpPr>
          <p:cNvPr id="122" name="Group 121"/>
          <p:cNvGrpSpPr/>
          <p:nvPr/>
        </p:nvGrpSpPr>
        <p:grpSpPr>
          <a:xfrm>
            <a:off x="3888601" y="3550763"/>
            <a:ext cx="675718" cy="675717"/>
            <a:chOff x="569487" y="2043501"/>
            <a:chExt cx="1346792" cy="1346792"/>
          </a:xfrm>
        </p:grpSpPr>
        <p:sp>
          <p:nvSpPr>
            <p:cNvPr id="123" name="Teardrop 122"/>
            <p:cNvSpPr/>
            <p:nvPr/>
          </p:nvSpPr>
          <p:spPr>
            <a:xfrm rot="8100000">
              <a:off x="569487" y="2043501"/>
              <a:ext cx="1346792" cy="1346792"/>
            </a:xfrm>
            <a:prstGeom prst="teardrop">
              <a:avLst>
                <a:gd name="adj" fmla="val 96125"/>
              </a:avLst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 dirty="0">
                <a:latin typeface="Source Sans Pro"/>
                <a:cs typeface="Source Sans Pro"/>
              </a:endParaRP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594800" y="2105625"/>
              <a:ext cx="1273357" cy="11655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>
                  <a:solidFill>
                    <a:schemeClr val="bg1"/>
                  </a:solidFill>
                  <a:latin typeface="Source Sans Pro"/>
                  <a:cs typeface="Source Sans Pro"/>
                </a:rPr>
                <a:t>Bylaws posted for public </a:t>
              </a:r>
              <a:r>
                <a:rPr lang="en-US" sz="800" dirty="0">
                  <a:solidFill>
                    <a:schemeClr val="bg1"/>
                  </a:solidFill>
                  <a:latin typeface="Source Sans Pro"/>
                  <a:cs typeface="Source Sans Pro"/>
                </a:rPr>
                <a:t>comments</a:t>
              </a:r>
            </a:p>
          </p:txBody>
        </p:sp>
      </p:grpSp>
      <p:sp>
        <p:nvSpPr>
          <p:cNvPr id="143" name="Oval 142"/>
          <p:cNvSpPr/>
          <p:nvPr/>
        </p:nvSpPr>
        <p:spPr>
          <a:xfrm>
            <a:off x="5027137" y="4404459"/>
            <a:ext cx="172003" cy="159349"/>
          </a:xfrm>
          <a:prstGeom prst="ellipse">
            <a:avLst/>
          </a:prstGeom>
          <a:solidFill>
            <a:srgbClr val="EA903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i="1" dirty="0"/>
          </a:p>
        </p:txBody>
      </p:sp>
      <p:grpSp>
        <p:nvGrpSpPr>
          <p:cNvPr id="144" name="Group 143"/>
          <p:cNvGrpSpPr/>
          <p:nvPr/>
        </p:nvGrpSpPr>
        <p:grpSpPr>
          <a:xfrm>
            <a:off x="4760209" y="3554673"/>
            <a:ext cx="675720" cy="675717"/>
            <a:chOff x="974507" y="2043501"/>
            <a:chExt cx="1346792" cy="1346792"/>
          </a:xfrm>
        </p:grpSpPr>
        <p:sp>
          <p:nvSpPr>
            <p:cNvPr id="145" name="Teardrop 144"/>
            <p:cNvSpPr/>
            <p:nvPr/>
          </p:nvSpPr>
          <p:spPr>
            <a:xfrm rot="8100000">
              <a:off x="974507" y="2043501"/>
              <a:ext cx="1346792" cy="1346792"/>
            </a:xfrm>
            <a:prstGeom prst="teardrop">
              <a:avLst>
                <a:gd name="adj" fmla="val 96125"/>
              </a:avLst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 dirty="0">
                <a:latin typeface="Source Sans Pro"/>
                <a:cs typeface="Source Sans Pro"/>
              </a:endParaRPr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999824" y="2105625"/>
              <a:ext cx="1273353" cy="11655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>
                  <a:solidFill>
                    <a:schemeClr val="bg1"/>
                  </a:solidFill>
                  <a:latin typeface="Source Sans Pro"/>
                  <a:cs typeface="Source Sans Pro"/>
                </a:rPr>
                <a:t>ICANN Board adopts Bylaws</a:t>
              </a:r>
              <a:endParaRPr lang="en-US" sz="800" dirty="0">
                <a:solidFill>
                  <a:schemeClr val="bg1"/>
                </a:solidFill>
                <a:latin typeface="Source Sans Pro"/>
                <a:cs typeface="Source Sans Pro"/>
              </a:endParaRPr>
            </a:p>
          </p:txBody>
        </p:sp>
      </p:grpSp>
      <p:sp>
        <p:nvSpPr>
          <p:cNvPr id="95" name="TextBox 94"/>
          <p:cNvSpPr txBox="1"/>
          <p:nvPr/>
        </p:nvSpPr>
        <p:spPr>
          <a:xfrm>
            <a:off x="723182" y="6434940"/>
            <a:ext cx="21523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  <a:latin typeface="Source Sans Pro"/>
                <a:cs typeface="Source Sans Pro"/>
              </a:rPr>
              <a:t>DRAFT for Discussion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6415950" y="6434940"/>
            <a:ext cx="21523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bg1"/>
                </a:solidFill>
                <a:latin typeface="Source Sans Pro"/>
                <a:cs typeface="Source Sans Pro"/>
              </a:rPr>
              <a:t>* All dates are estimates</a:t>
            </a:r>
          </a:p>
        </p:txBody>
      </p:sp>
      <p:grpSp>
        <p:nvGrpSpPr>
          <p:cNvPr id="77" name="Group 76"/>
          <p:cNvGrpSpPr/>
          <p:nvPr/>
        </p:nvGrpSpPr>
        <p:grpSpPr>
          <a:xfrm>
            <a:off x="2971526" y="6332980"/>
            <a:ext cx="3200949" cy="535232"/>
            <a:chOff x="2050741" y="6332980"/>
            <a:chExt cx="3200949" cy="535232"/>
          </a:xfrm>
        </p:grpSpPr>
        <p:sp>
          <p:nvSpPr>
            <p:cNvPr id="78" name="Rectangle 77"/>
            <p:cNvSpPr/>
            <p:nvPr/>
          </p:nvSpPr>
          <p:spPr>
            <a:xfrm>
              <a:off x="2050741" y="6332980"/>
              <a:ext cx="3200949" cy="5203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Oval 78"/>
            <p:cNvSpPr/>
            <p:nvPr/>
          </p:nvSpPr>
          <p:spPr>
            <a:xfrm>
              <a:off x="2094508" y="6438219"/>
              <a:ext cx="116212" cy="108012"/>
            </a:xfrm>
            <a:prstGeom prst="ellipse">
              <a:avLst/>
            </a:prstGeom>
            <a:solidFill>
              <a:srgbClr val="00CC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Isosceles Triangle 79"/>
            <p:cNvSpPr/>
            <p:nvPr/>
          </p:nvSpPr>
          <p:spPr>
            <a:xfrm>
              <a:off x="2089528" y="6599320"/>
              <a:ext cx="126174" cy="110822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Rectangle 80"/>
            <p:cNvSpPr/>
            <p:nvPr/>
          </p:nvSpPr>
          <p:spPr>
            <a:xfrm>
              <a:off x="3676865" y="6618948"/>
              <a:ext cx="127135" cy="11110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2229382" y="6402541"/>
              <a:ext cx="56137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Source Sans Pro"/>
                  <a:cs typeface="Source Sans Pro"/>
                </a:rPr>
                <a:t>On-track</a:t>
              </a: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2215702" y="6592046"/>
              <a:ext cx="1112560" cy="2761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700"/>
                </a:lnSpc>
              </a:pPr>
              <a:r>
                <a:rPr lang="en-US" sz="800" dirty="0" smtClean="0">
                  <a:latin typeface="Source Sans Pro"/>
                  <a:cs typeface="Source Sans Pro"/>
                </a:rPr>
                <a:t>Behind schedule, but recovery still possible</a:t>
              </a:r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3817236" y="6574455"/>
              <a:ext cx="109356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Source Sans Pro"/>
                  <a:cs typeface="Source Sans Pro"/>
                </a:rPr>
                <a:t>Target will be missed</a:t>
              </a:r>
            </a:p>
          </p:txBody>
        </p:sp>
        <p:sp>
          <p:nvSpPr>
            <p:cNvPr id="96" name="Rectangle 95"/>
            <p:cNvSpPr/>
            <p:nvPr/>
          </p:nvSpPr>
          <p:spPr>
            <a:xfrm>
              <a:off x="3676941" y="6403504"/>
              <a:ext cx="127135" cy="11110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3809497" y="6359011"/>
              <a:ext cx="6735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Source Sans Pro"/>
                  <a:cs typeface="Source Sans Pro"/>
                </a:rPr>
                <a:t>Not started</a:t>
              </a:r>
            </a:p>
          </p:txBody>
        </p:sp>
      </p:grpSp>
      <p:sp>
        <p:nvSpPr>
          <p:cNvPr id="84" name="TextBox 83"/>
          <p:cNvSpPr txBox="1"/>
          <p:nvPr/>
        </p:nvSpPr>
        <p:spPr>
          <a:xfrm>
            <a:off x="5925727" y="3189015"/>
            <a:ext cx="303159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smtClean="0">
                <a:latin typeface="Source Sans Pro"/>
                <a:cs typeface="Source Sans Pro"/>
              </a:rPr>
              <a:t>* Assuming a 90-days NTIA inter-agency review period</a:t>
            </a:r>
          </a:p>
        </p:txBody>
      </p:sp>
      <p:grpSp>
        <p:nvGrpSpPr>
          <p:cNvPr id="86" name="Group 85"/>
          <p:cNvGrpSpPr/>
          <p:nvPr/>
        </p:nvGrpSpPr>
        <p:grpSpPr>
          <a:xfrm>
            <a:off x="7645264" y="2758742"/>
            <a:ext cx="1109828" cy="276999"/>
            <a:chOff x="7823301" y="1367455"/>
            <a:chExt cx="1109828" cy="276999"/>
          </a:xfrm>
        </p:grpSpPr>
        <p:sp>
          <p:nvSpPr>
            <p:cNvPr id="87" name="Rectangle 86"/>
            <p:cNvSpPr/>
            <p:nvPr/>
          </p:nvSpPr>
          <p:spPr>
            <a:xfrm>
              <a:off x="7823301" y="1384469"/>
              <a:ext cx="737160" cy="242970"/>
            </a:xfrm>
            <a:prstGeom prst="rect">
              <a:avLst/>
            </a:prstGeom>
            <a:noFill/>
            <a:ln>
              <a:solidFill>
                <a:srgbClr val="00206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8560461" y="1367455"/>
              <a:ext cx="372668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002060"/>
                  </a:solidFill>
                </a:rPr>
                <a:t>0%</a:t>
              </a:r>
              <a:endParaRPr lang="en-US" sz="1200" dirty="0">
                <a:solidFill>
                  <a:srgbClr val="002060"/>
                </a:solidFill>
              </a:endParaRPr>
            </a:p>
          </p:txBody>
        </p:sp>
      </p:grpSp>
      <p:sp>
        <p:nvSpPr>
          <p:cNvPr id="83" name="TextBox 82"/>
          <p:cNvSpPr txBox="1"/>
          <p:nvPr/>
        </p:nvSpPr>
        <p:spPr>
          <a:xfrm>
            <a:off x="4013653" y="4303072"/>
            <a:ext cx="353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" lvl="1">
              <a:buFont typeface="Wingdings" panose="05000000000000000000" pitchFamily="2" charset="2"/>
              <a:buChar char="ü"/>
            </a:pPr>
            <a:r>
              <a:rPr lang="en-US" dirty="0" smtClean="0">
                <a:latin typeface="Source Sans Pro"/>
                <a:cs typeface="Source Sans Pro"/>
              </a:rPr>
              <a:t> </a:t>
            </a:r>
          </a:p>
        </p:txBody>
      </p:sp>
      <p:sp>
        <p:nvSpPr>
          <p:cNvPr id="85" name="Rectangle 84"/>
          <p:cNvSpPr/>
          <p:nvPr/>
        </p:nvSpPr>
        <p:spPr>
          <a:xfrm>
            <a:off x="6622815" y="2753185"/>
            <a:ext cx="339924" cy="29706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9" name="Group 88"/>
          <p:cNvGrpSpPr/>
          <p:nvPr/>
        </p:nvGrpSpPr>
        <p:grpSpPr>
          <a:xfrm>
            <a:off x="6555869" y="1116834"/>
            <a:ext cx="431528" cy="461666"/>
            <a:chOff x="3513732" y="1218187"/>
            <a:chExt cx="368199" cy="393914"/>
          </a:xfrm>
        </p:grpSpPr>
        <p:sp>
          <p:nvSpPr>
            <p:cNvPr id="90" name="Rectangle 89"/>
            <p:cNvSpPr/>
            <p:nvPr/>
          </p:nvSpPr>
          <p:spPr>
            <a:xfrm>
              <a:off x="3544317" y="1303772"/>
              <a:ext cx="293222" cy="242095"/>
            </a:xfrm>
            <a:prstGeom prst="rect">
              <a:avLst/>
            </a:prstGeom>
            <a:solidFill>
              <a:srgbClr val="FFFF00"/>
            </a:solidFill>
            <a:ln w="254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91" name="Rectangle 90"/>
            <p:cNvSpPr/>
            <p:nvPr/>
          </p:nvSpPr>
          <p:spPr>
            <a:xfrm>
              <a:off x="3513732" y="1218187"/>
              <a:ext cx="368199" cy="39391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dirty="0">
                  <a:solidFill>
                    <a:srgbClr val="008000"/>
                  </a:solidFill>
                  <a:latin typeface="Zapf Dingbats"/>
                  <a:ea typeface="Zapf Dingbats"/>
                  <a:cs typeface="Zapf Dingbats"/>
                </a:rPr>
                <a:t>✔</a:t>
              </a:r>
              <a:endParaRPr lang="en-US" sz="2400" dirty="0">
                <a:solidFill>
                  <a:srgbClr val="008000"/>
                </a:solidFill>
              </a:endParaRPr>
            </a:p>
          </p:txBody>
        </p:sp>
      </p:grpSp>
      <p:sp>
        <p:nvSpPr>
          <p:cNvPr id="92" name="TextBox 91"/>
          <p:cNvSpPr txBox="1"/>
          <p:nvPr/>
        </p:nvSpPr>
        <p:spPr>
          <a:xfrm>
            <a:off x="4882007" y="4298018"/>
            <a:ext cx="353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" lvl="1">
              <a:buFont typeface="Wingdings" panose="05000000000000000000" pitchFamily="2" charset="2"/>
              <a:buChar char="ü"/>
            </a:pPr>
            <a:r>
              <a:rPr lang="en-US" dirty="0" smtClean="0">
                <a:latin typeface="Source Sans Pro"/>
                <a:cs typeface="Source Sans Pro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34451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Appendix 1</a:t>
            </a:r>
          </a:p>
          <a:p>
            <a:r>
              <a:rPr lang="en-US" dirty="0" smtClean="0"/>
              <a:t>High-Level Projects Plans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1214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Rounded Rectangle 209"/>
          <p:cNvSpPr/>
          <p:nvPr/>
        </p:nvSpPr>
        <p:spPr>
          <a:xfrm>
            <a:off x="6216241" y="4861869"/>
            <a:ext cx="2153621" cy="148556"/>
          </a:xfrm>
          <a:prstGeom prst="roundRect">
            <a:avLst>
              <a:gd name="adj" fmla="val 50000"/>
            </a:avLst>
          </a:prstGeom>
          <a:solidFill>
            <a:srgbClr val="EA903A">
              <a:alpha val="23922"/>
            </a:srgbClr>
          </a:solidFill>
          <a:ln>
            <a:solidFill>
              <a:schemeClr val="accent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09" name="Rounded Rectangle 208"/>
          <p:cNvSpPr/>
          <p:nvPr/>
        </p:nvSpPr>
        <p:spPr>
          <a:xfrm>
            <a:off x="4739437" y="4484486"/>
            <a:ext cx="3629062" cy="168256"/>
          </a:xfrm>
          <a:prstGeom prst="roundRect">
            <a:avLst>
              <a:gd name="adj" fmla="val 50000"/>
            </a:avLst>
          </a:prstGeom>
          <a:solidFill>
            <a:srgbClr val="EA903A">
              <a:alpha val="23922"/>
            </a:srgbClr>
          </a:solidFill>
          <a:ln>
            <a:solidFill>
              <a:schemeClr val="accent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5222"/>
            <a:ext cx="9144000" cy="413878"/>
          </a:xfrm>
          <a:solidFill>
            <a:srgbClr val="1768B1"/>
          </a:solidFill>
        </p:spPr>
        <p:txBody>
          <a:bodyPr vert="horz" anchor="ctr"/>
          <a:lstStyle/>
          <a:p>
            <a:pPr marL="63500">
              <a:lnSpc>
                <a:spcPct val="100000"/>
              </a:lnSpc>
            </a:pPr>
            <a:r>
              <a:rPr lang="en-US" sz="1600" b="1" dirty="0" smtClean="0"/>
              <a:t>RZMS &amp; SLEs for Naming Community</a:t>
            </a:r>
            <a:endParaRPr lang="en-US" sz="1600" dirty="0"/>
          </a:p>
        </p:txBody>
      </p:sp>
      <p:sp>
        <p:nvSpPr>
          <p:cNvPr id="2" name="Rectangle 1"/>
          <p:cNvSpPr/>
          <p:nvPr/>
        </p:nvSpPr>
        <p:spPr>
          <a:xfrm>
            <a:off x="2643731" y="6332980"/>
            <a:ext cx="3729004" cy="5203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TextBox 124"/>
          <p:cNvSpPr txBox="1"/>
          <p:nvPr/>
        </p:nvSpPr>
        <p:spPr>
          <a:xfrm>
            <a:off x="4271221" y="6265244"/>
            <a:ext cx="18389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latin typeface="Source Sans Pro"/>
                <a:cs typeface="Source Sans Pro"/>
              </a:rPr>
              <a:t>RZMS &amp; parallel testing activities</a:t>
            </a:r>
          </a:p>
          <a:p>
            <a:r>
              <a:rPr lang="en-US" sz="900" dirty="0" smtClean="0">
                <a:latin typeface="Source Sans Pro"/>
                <a:cs typeface="Source Sans Pro"/>
              </a:rPr>
              <a:t>Parsing of existing data activities</a:t>
            </a:r>
          </a:p>
          <a:p>
            <a:r>
              <a:rPr lang="en-US" sz="900" dirty="0" smtClean="0">
                <a:latin typeface="Source Sans Pro"/>
                <a:cs typeface="Source Sans Pro"/>
              </a:rPr>
              <a:t>SLE activities</a:t>
            </a:r>
          </a:p>
          <a:p>
            <a:r>
              <a:rPr lang="en-US" sz="900" dirty="0" smtClean="0">
                <a:latin typeface="Source Sans Pro"/>
                <a:cs typeface="Source Sans Pro"/>
              </a:rPr>
              <a:t>ICANN-PTI contract activity</a:t>
            </a:r>
          </a:p>
        </p:txBody>
      </p:sp>
      <p:sp>
        <p:nvSpPr>
          <p:cNvPr id="5" name="Rectangle 4"/>
          <p:cNvSpPr/>
          <p:nvPr/>
        </p:nvSpPr>
        <p:spPr>
          <a:xfrm>
            <a:off x="4110998" y="6368283"/>
            <a:ext cx="203200" cy="45719"/>
          </a:xfrm>
          <a:prstGeom prst="rect">
            <a:avLst/>
          </a:prstGeom>
          <a:solidFill>
            <a:srgbClr val="66006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Rectangle 129"/>
          <p:cNvSpPr/>
          <p:nvPr/>
        </p:nvSpPr>
        <p:spPr>
          <a:xfrm>
            <a:off x="4110998" y="6503749"/>
            <a:ext cx="203200" cy="45719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Rectangle 156"/>
          <p:cNvSpPr/>
          <p:nvPr/>
        </p:nvSpPr>
        <p:spPr>
          <a:xfrm>
            <a:off x="4110998" y="6639215"/>
            <a:ext cx="203200" cy="45719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TextBox 164"/>
          <p:cNvSpPr txBox="1"/>
          <p:nvPr/>
        </p:nvSpPr>
        <p:spPr>
          <a:xfrm>
            <a:off x="723182" y="6434940"/>
            <a:ext cx="21523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  <a:latin typeface="Source Sans Pro"/>
                <a:cs typeface="Source Sans Pro"/>
              </a:rPr>
              <a:t>DRAFT for Discussion</a:t>
            </a:r>
          </a:p>
        </p:txBody>
      </p:sp>
      <p:sp>
        <p:nvSpPr>
          <p:cNvPr id="159" name="Rectangle 158"/>
          <p:cNvSpPr/>
          <p:nvPr/>
        </p:nvSpPr>
        <p:spPr>
          <a:xfrm>
            <a:off x="4110998" y="6774681"/>
            <a:ext cx="203200" cy="45719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0" y="1185332"/>
            <a:ext cx="9144000" cy="3983977"/>
          </a:xfrm>
          <a:prstGeom prst="rect">
            <a:avLst/>
          </a:prstGeom>
          <a:solidFill>
            <a:schemeClr val="accent6">
              <a:lumMod val="50000"/>
              <a:alpha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TextBox 127"/>
          <p:cNvSpPr txBox="1"/>
          <p:nvPr/>
        </p:nvSpPr>
        <p:spPr>
          <a:xfrm>
            <a:off x="36987" y="2959225"/>
            <a:ext cx="2237866" cy="4017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ts val="1200"/>
              </a:lnSpc>
            </a:pPr>
            <a:r>
              <a:rPr lang="en-US" sz="1050" dirty="0">
                <a:solidFill>
                  <a:schemeClr val="accent2"/>
                </a:solidFill>
                <a:latin typeface="Source Sans Pro"/>
                <a:cs typeface="Source Sans Pro"/>
              </a:rPr>
              <a:t>ICANN determines feasibility of </a:t>
            </a:r>
            <a:r>
              <a:rPr lang="en-US" sz="1050" dirty="0" smtClean="0">
                <a:solidFill>
                  <a:schemeClr val="accent2"/>
                </a:solidFill>
                <a:latin typeface="Source Sans Pro"/>
                <a:cs typeface="Source Sans Pro"/>
              </a:rPr>
              <a:t>existing data </a:t>
            </a:r>
            <a:r>
              <a:rPr lang="en-US" sz="1050" dirty="0">
                <a:solidFill>
                  <a:schemeClr val="accent2"/>
                </a:solidFill>
                <a:latin typeface="Source Sans Pro"/>
                <a:cs typeface="Source Sans Pro"/>
              </a:rPr>
              <a:t>use</a:t>
            </a:r>
          </a:p>
        </p:txBody>
      </p:sp>
      <p:sp>
        <p:nvSpPr>
          <p:cNvPr id="146" name="TextBox 145"/>
          <p:cNvSpPr txBox="1"/>
          <p:nvPr/>
        </p:nvSpPr>
        <p:spPr>
          <a:xfrm>
            <a:off x="18919" y="3312716"/>
            <a:ext cx="2237866" cy="4026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ts val="1200"/>
              </a:lnSpc>
            </a:pPr>
            <a:r>
              <a:rPr lang="en-US" sz="1050" dirty="0">
                <a:solidFill>
                  <a:schemeClr val="accent2"/>
                </a:solidFill>
                <a:latin typeface="Source Sans Pro"/>
                <a:cs typeface="Source Sans Pro"/>
              </a:rPr>
              <a:t>ICANN </a:t>
            </a:r>
            <a:r>
              <a:rPr lang="en-US" sz="1050" dirty="0" smtClean="0">
                <a:solidFill>
                  <a:schemeClr val="accent2"/>
                </a:solidFill>
                <a:latin typeface="Source Sans Pro"/>
                <a:cs typeface="Source Sans Pro"/>
              </a:rPr>
              <a:t>parses existing data (per feasibility determination)</a:t>
            </a:r>
            <a:endParaRPr lang="en-US" sz="1050" dirty="0">
              <a:solidFill>
                <a:schemeClr val="accent2"/>
              </a:solidFill>
              <a:latin typeface="Source Sans Pro"/>
              <a:cs typeface="Source Sans Pro"/>
            </a:endParaRPr>
          </a:p>
        </p:txBody>
      </p:sp>
      <p:sp>
        <p:nvSpPr>
          <p:cNvPr id="158" name="TextBox 157"/>
          <p:cNvSpPr txBox="1"/>
          <p:nvPr/>
        </p:nvSpPr>
        <p:spPr>
          <a:xfrm>
            <a:off x="36987" y="4335098"/>
            <a:ext cx="2237866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ts val="1200"/>
              </a:lnSpc>
            </a:pPr>
            <a:r>
              <a:rPr lang="en-US" sz="1050" dirty="0">
                <a:solidFill>
                  <a:schemeClr val="accent4">
                    <a:lumMod val="75000"/>
                  </a:schemeClr>
                </a:solidFill>
                <a:latin typeface="Source Sans Pro"/>
                <a:cs typeface="Source Sans Pro"/>
              </a:rPr>
              <a:t>ICANN collects &amp; operationalizes SLE </a:t>
            </a:r>
            <a:r>
              <a:rPr lang="en-US" sz="1050" dirty="0" smtClean="0">
                <a:solidFill>
                  <a:schemeClr val="accent4">
                    <a:lumMod val="75000"/>
                  </a:schemeClr>
                </a:solidFill>
                <a:latin typeface="Source Sans Pro"/>
                <a:cs typeface="Source Sans Pro"/>
              </a:rPr>
              <a:t>metrics</a:t>
            </a:r>
            <a:endParaRPr lang="en-US" sz="1050" dirty="0">
              <a:solidFill>
                <a:schemeClr val="accent4">
                  <a:lumMod val="75000"/>
                </a:schemeClr>
              </a:solidFill>
              <a:latin typeface="Source Sans Pro"/>
              <a:cs typeface="Source Sans Pro"/>
            </a:endParaRPr>
          </a:p>
        </p:txBody>
      </p:sp>
      <p:sp>
        <p:nvSpPr>
          <p:cNvPr id="166" name="TextBox 165"/>
          <p:cNvSpPr txBox="1"/>
          <p:nvPr/>
        </p:nvSpPr>
        <p:spPr>
          <a:xfrm>
            <a:off x="36987" y="4711038"/>
            <a:ext cx="2237866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ts val="1200"/>
              </a:lnSpc>
            </a:pPr>
            <a:r>
              <a:rPr lang="en-US" sz="1050" dirty="0">
                <a:solidFill>
                  <a:schemeClr val="accent4">
                    <a:lumMod val="75000"/>
                  </a:schemeClr>
                </a:solidFill>
                <a:latin typeface="Source Sans Pro"/>
                <a:cs typeface="Source Sans Pro"/>
              </a:rPr>
              <a:t>CWG reviews </a:t>
            </a:r>
            <a:r>
              <a:rPr lang="en-US" sz="1050" dirty="0" smtClean="0">
                <a:solidFill>
                  <a:schemeClr val="accent4">
                    <a:lumMod val="75000"/>
                  </a:schemeClr>
                </a:solidFill>
                <a:latin typeface="Source Sans Pro"/>
                <a:cs typeface="Source Sans Pro"/>
              </a:rPr>
              <a:t>SLE </a:t>
            </a:r>
            <a:r>
              <a:rPr lang="en-US" sz="1050" dirty="0">
                <a:solidFill>
                  <a:schemeClr val="accent4">
                    <a:lumMod val="75000"/>
                  </a:schemeClr>
                </a:solidFill>
                <a:latin typeface="Source Sans Pro"/>
                <a:cs typeface="Source Sans Pro"/>
              </a:rPr>
              <a:t>metrics &amp; defines SLAs</a:t>
            </a:r>
          </a:p>
        </p:txBody>
      </p:sp>
      <p:grpSp>
        <p:nvGrpSpPr>
          <p:cNvPr id="171" name="Group 170"/>
          <p:cNvGrpSpPr/>
          <p:nvPr/>
        </p:nvGrpSpPr>
        <p:grpSpPr>
          <a:xfrm>
            <a:off x="2256785" y="1105120"/>
            <a:ext cx="6723594" cy="4760842"/>
            <a:chOff x="2256785" y="1105120"/>
            <a:chExt cx="6723594" cy="4238752"/>
          </a:xfrm>
        </p:grpSpPr>
        <p:cxnSp>
          <p:nvCxnSpPr>
            <p:cNvPr id="172" name="Straight Connector 171"/>
            <p:cNvCxnSpPr/>
            <p:nvPr/>
          </p:nvCxnSpPr>
          <p:spPr>
            <a:xfrm>
              <a:off x="2891785" y="1155920"/>
              <a:ext cx="31061" cy="4187952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/>
            <p:cNvCxnSpPr/>
            <p:nvPr/>
          </p:nvCxnSpPr>
          <p:spPr>
            <a:xfrm>
              <a:off x="2256785" y="1143220"/>
              <a:ext cx="31061" cy="4187952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Connector 174"/>
            <p:cNvCxnSpPr/>
            <p:nvPr/>
          </p:nvCxnSpPr>
          <p:spPr>
            <a:xfrm>
              <a:off x="3499593" y="1143775"/>
              <a:ext cx="31061" cy="4187952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Straight Connector 175"/>
            <p:cNvCxnSpPr/>
            <p:nvPr/>
          </p:nvCxnSpPr>
          <p:spPr>
            <a:xfrm>
              <a:off x="4099326" y="1149102"/>
              <a:ext cx="31061" cy="4187952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Straight Connector 178"/>
            <p:cNvCxnSpPr/>
            <p:nvPr/>
          </p:nvCxnSpPr>
          <p:spPr>
            <a:xfrm>
              <a:off x="4708376" y="1143775"/>
              <a:ext cx="31061" cy="4187952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Straight Connector 179"/>
            <p:cNvCxnSpPr/>
            <p:nvPr/>
          </p:nvCxnSpPr>
          <p:spPr>
            <a:xfrm>
              <a:off x="5320599" y="1105120"/>
              <a:ext cx="31061" cy="4187952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>
              <a:off x="5931446" y="1150364"/>
              <a:ext cx="31061" cy="4187952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>
              <a:off x="6520411" y="1117820"/>
              <a:ext cx="31061" cy="4187952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>
              <a:off x="7141127" y="1108295"/>
              <a:ext cx="31061" cy="4187952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>
              <a:off x="7741446" y="1113622"/>
              <a:ext cx="31061" cy="4187952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>
              <a:off x="8341073" y="1137202"/>
              <a:ext cx="31061" cy="4187952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>
              <a:off x="8949318" y="1122021"/>
              <a:ext cx="31061" cy="4187952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7" name="Straight Connector 186"/>
          <p:cNvCxnSpPr/>
          <p:nvPr/>
        </p:nvCxnSpPr>
        <p:spPr bwMode="auto">
          <a:xfrm>
            <a:off x="2262868" y="3528675"/>
            <a:ext cx="6691980" cy="0"/>
          </a:xfrm>
          <a:prstGeom prst="line">
            <a:avLst/>
          </a:prstGeom>
          <a:ln w="158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Straight Connector 187"/>
          <p:cNvCxnSpPr/>
          <p:nvPr/>
        </p:nvCxnSpPr>
        <p:spPr bwMode="auto">
          <a:xfrm>
            <a:off x="2262868" y="2477691"/>
            <a:ext cx="6691980" cy="0"/>
          </a:xfrm>
          <a:prstGeom prst="line">
            <a:avLst/>
          </a:prstGeom>
          <a:ln w="158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Straight Connector 188"/>
          <p:cNvCxnSpPr/>
          <p:nvPr/>
        </p:nvCxnSpPr>
        <p:spPr bwMode="auto">
          <a:xfrm>
            <a:off x="2262868" y="1426707"/>
            <a:ext cx="6691980" cy="0"/>
          </a:xfrm>
          <a:prstGeom prst="line">
            <a:avLst/>
          </a:prstGeom>
          <a:ln w="158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Straight Connector 190"/>
          <p:cNvCxnSpPr/>
          <p:nvPr/>
        </p:nvCxnSpPr>
        <p:spPr bwMode="auto">
          <a:xfrm>
            <a:off x="2262868" y="4229331"/>
            <a:ext cx="6691980" cy="0"/>
          </a:xfrm>
          <a:prstGeom prst="line">
            <a:avLst/>
          </a:prstGeom>
          <a:ln w="158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Straight Connector 191"/>
          <p:cNvCxnSpPr/>
          <p:nvPr/>
        </p:nvCxnSpPr>
        <p:spPr bwMode="auto">
          <a:xfrm>
            <a:off x="2262868" y="4579659"/>
            <a:ext cx="6691980" cy="0"/>
          </a:xfrm>
          <a:prstGeom prst="line">
            <a:avLst/>
          </a:prstGeom>
          <a:ln w="158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" name="TextBox 193"/>
          <p:cNvSpPr txBox="1"/>
          <p:nvPr/>
        </p:nvSpPr>
        <p:spPr>
          <a:xfrm>
            <a:off x="54488" y="3679786"/>
            <a:ext cx="2237866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ts val="1200"/>
              </a:lnSpc>
            </a:pPr>
            <a:r>
              <a:rPr lang="en-US" sz="1050" dirty="0">
                <a:solidFill>
                  <a:schemeClr val="accent4">
                    <a:lumMod val="75000"/>
                  </a:schemeClr>
                </a:solidFill>
                <a:latin typeface="Source Sans Pro"/>
                <a:cs typeface="Source Sans Pro"/>
              </a:rPr>
              <a:t>ICANN makes RZMS code </a:t>
            </a:r>
            <a:r>
              <a:rPr lang="en-US" sz="1050" dirty="0" smtClean="0">
                <a:solidFill>
                  <a:schemeClr val="accent4">
                    <a:lumMod val="75000"/>
                  </a:schemeClr>
                </a:solidFill>
                <a:latin typeface="Source Sans Pro"/>
                <a:cs typeface="Source Sans Pro"/>
              </a:rPr>
              <a:t>changes for SLEs</a:t>
            </a:r>
            <a:endParaRPr lang="en-US" sz="1050" dirty="0">
              <a:solidFill>
                <a:schemeClr val="accent4">
                  <a:lumMod val="75000"/>
                </a:schemeClr>
              </a:solidFill>
              <a:latin typeface="Source Sans Pro"/>
              <a:cs typeface="Source Sans Pro"/>
            </a:endParaRPr>
          </a:p>
        </p:txBody>
      </p:sp>
      <p:cxnSp>
        <p:nvCxnSpPr>
          <p:cNvPr id="195" name="Straight Connector 194"/>
          <p:cNvCxnSpPr/>
          <p:nvPr/>
        </p:nvCxnSpPr>
        <p:spPr bwMode="auto">
          <a:xfrm>
            <a:off x="2262868" y="3879003"/>
            <a:ext cx="6691980" cy="0"/>
          </a:xfrm>
          <a:prstGeom prst="line">
            <a:avLst/>
          </a:prstGeom>
          <a:ln w="158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Elbow Connector 232"/>
          <p:cNvCxnSpPr/>
          <p:nvPr/>
        </p:nvCxnSpPr>
        <p:spPr>
          <a:xfrm rot="16200000" flipH="1">
            <a:off x="4433697" y="4262873"/>
            <a:ext cx="456151" cy="155329"/>
          </a:xfrm>
          <a:prstGeom prst="bentConnector2">
            <a:avLst/>
          </a:prstGeom>
          <a:ln w="12700" cap="rnd">
            <a:solidFill>
              <a:schemeClr val="tx1"/>
            </a:solidFill>
            <a:round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6" name="Straight Connector 235"/>
          <p:cNvCxnSpPr/>
          <p:nvPr/>
        </p:nvCxnSpPr>
        <p:spPr bwMode="auto">
          <a:xfrm>
            <a:off x="2262868" y="2127363"/>
            <a:ext cx="6691980" cy="0"/>
          </a:xfrm>
          <a:prstGeom prst="line">
            <a:avLst/>
          </a:prstGeom>
          <a:ln w="158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8" name="Straight Connector 237"/>
          <p:cNvCxnSpPr/>
          <p:nvPr/>
        </p:nvCxnSpPr>
        <p:spPr bwMode="auto">
          <a:xfrm>
            <a:off x="2262868" y="3178347"/>
            <a:ext cx="6691980" cy="0"/>
          </a:xfrm>
          <a:prstGeom prst="line">
            <a:avLst/>
          </a:prstGeom>
          <a:ln w="158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4" name="Straight Connector 243"/>
          <p:cNvCxnSpPr/>
          <p:nvPr/>
        </p:nvCxnSpPr>
        <p:spPr bwMode="auto">
          <a:xfrm>
            <a:off x="2262868" y="4929987"/>
            <a:ext cx="6691980" cy="0"/>
          </a:xfrm>
          <a:prstGeom prst="line">
            <a:avLst/>
          </a:prstGeom>
          <a:ln w="158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" name="TextBox 244"/>
          <p:cNvSpPr txBox="1"/>
          <p:nvPr/>
        </p:nvSpPr>
        <p:spPr>
          <a:xfrm>
            <a:off x="43957" y="3973126"/>
            <a:ext cx="2237866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ts val="1200"/>
              </a:lnSpc>
            </a:pPr>
            <a:r>
              <a:rPr lang="en-US" sz="1050" dirty="0" smtClean="0">
                <a:solidFill>
                  <a:schemeClr val="accent4">
                    <a:lumMod val="75000"/>
                  </a:schemeClr>
                </a:solidFill>
                <a:latin typeface="Source Sans Pro"/>
                <a:cs typeface="Source Sans Pro"/>
              </a:rPr>
              <a:t>ICANN develops </a:t>
            </a:r>
            <a:r>
              <a:rPr lang="en-US" sz="1050" dirty="0">
                <a:solidFill>
                  <a:schemeClr val="accent4">
                    <a:lumMod val="75000"/>
                  </a:schemeClr>
                </a:solidFill>
                <a:latin typeface="Source Sans Pro"/>
                <a:cs typeface="Source Sans Pro"/>
              </a:rPr>
              <a:t>aggregation tool </a:t>
            </a:r>
            <a:r>
              <a:rPr lang="en-US" sz="1050" dirty="0" smtClean="0">
                <a:solidFill>
                  <a:schemeClr val="accent4">
                    <a:lumMod val="75000"/>
                  </a:schemeClr>
                </a:solidFill>
                <a:latin typeface="Source Sans Pro"/>
                <a:cs typeface="Source Sans Pro"/>
              </a:rPr>
              <a:t>and SLAs dashboard</a:t>
            </a:r>
            <a:endParaRPr lang="en-US" sz="1050" dirty="0">
              <a:solidFill>
                <a:schemeClr val="accent4">
                  <a:lumMod val="75000"/>
                </a:schemeClr>
              </a:solidFill>
              <a:latin typeface="Source Sans Pro"/>
              <a:cs typeface="Source Sans Pro"/>
            </a:endParaRPr>
          </a:p>
        </p:txBody>
      </p:sp>
      <p:sp>
        <p:nvSpPr>
          <p:cNvPr id="250" name="Rounded Rectangle 249"/>
          <p:cNvSpPr/>
          <p:nvPr/>
        </p:nvSpPr>
        <p:spPr>
          <a:xfrm>
            <a:off x="5450589" y="2405271"/>
            <a:ext cx="1806773" cy="138579"/>
          </a:xfrm>
          <a:prstGeom prst="roundRect">
            <a:avLst>
              <a:gd name="adj" fmla="val 50000"/>
            </a:avLst>
          </a:prstGeom>
          <a:solidFill>
            <a:srgbClr val="66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258" name="Elbow Connector 257"/>
          <p:cNvCxnSpPr/>
          <p:nvPr/>
        </p:nvCxnSpPr>
        <p:spPr>
          <a:xfrm rot="16200000" flipH="1">
            <a:off x="4518777" y="4017638"/>
            <a:ext cx="267744" cy="152796"/>
          </a:xfrm>
          <a:prstGeom prst="bentConnector2">
            <a:avLst/>
          </a:prstGeom>
          <a:ln w="12700" cap="rnd">
            <a:solidFill>
              <a:schemeClr val="tx1"/>
            </a:solidFill>
            <a:round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 bwMode="auto">
          <a:xfrm>
            <a:off x="2262868" y="1777035"/>
            <a:ext cx="6691980" cy="0"/>
          </a:xfrm>
          <a:prstGeom prst="line">
            <a:avLst/>
          </a:prstGeom>
          <a:ln w="158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TextBox 107"/>
          <p:cNvSpPr txBox="1"/>
          <p:nvPr/>
        </p:nvSpPr>
        <p:spPr>
          <a:xfrm>
            <a:off x="-121781" y="1201669"/>
            <a:ext cx="2396634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algn="r">
              <a:defRPr sz="1400">
                <a:solidFill>
                  <a:srgbClr val="666666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sz="1050" dirty="0">
                <a:solidFill>
                  <a:srgbClr val="660066"/>
                </a:solidFill>
              </a:rPr>
              <a:t>ICANN makes RZMS code </a:t>
            </a:r>
            <a:r>
              <a:rPr lang="en-US" sz="1050" dirty="0" smtClean="0">
                <a:solidFill>
                  <a:srgbClr val="660066"/>
                </a:solidFill>
              </a:rPr>
              <a:t>changes to remove RZA role</a:t>
            </a:r>
            <a:endParaRPr lang="en-US" sz="1050" dirty="0">
              <a:solidFill>
                <a:srgbClr val="660066"/>
              </a:solidFill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1205329" y="2355418"/>
            <a:ext cx="1069524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US" sz="1050" dirty="0">
                <a:solidFill>
                  <a:srgbClr val="660066"/>
                </a:solidFill>
                <a:latin typeface="Source Sans Pro"/>
                <a:cs typeface="Source Sans Pro"/>
              </a:rPr>
              <a:t>Parallel</a:t>
            </a:r>
            <a:r>
              <a:rPr lang="en-US" sz="1050" dirty="0" smtClean="0">
                <a:solidFill>
                  <a:srgbClr val="660066"/>
                </a:solidFill>
                <a:latin typeface="Source Sans Pro"/>
                <a:cs typeface="Source Sans Pro"/>
              </a:rPr>
              <a:t> </a:t>
            </a:r>
            <a:r>
              <a:rPr lang="en-US" sz="1050" dirty="0">
                <a:solidFill>
                  <a:srgbClr val="660066"/>
                </a:solidFill>
                <a:latin typeface="Source Sans Pro"/>
                <a:cs typeface="Source Sans Pro"/>
              </a:rPr>
              <a:t>testing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34116" y="1970835"/>
            <a:ext cx="2237866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algn="r">
              <a:defRPr sz="1400">
                <a:solidFill>
                  <a:srgbClr val="666666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sz="1050" dirty="0" smtClean="0">
                <a:solidFill>
                  <a:srgbClr val="660066"/>
                </a:solidFill>
              </a:rPr>
              <a:t>Verisign makes code changes to support parallel testing </a:t>
            </a:r>
            <a:endParaRPr lang="en-US" sz="1050" dirty="0">
              <a:solidFill>
                <a:srgbClr val="660066"/>
              </a:solidFill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-122915" y="1586252"/>
            <a:ext cx="2396634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algn="r">
              <a:defRPr sz="1400">
                <a:solidFill>
                  <a:srgbClr val="666666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sz="1050" dirty="0">
                <a:solidFill>
                  <a:srgbClr val="660066"/>
                </a:solidFill>
              </a:rPr>
              <a:t>ICANN makes RZMS code </a:t>
            </a:r>
            <a:r>
              <a:rPr lang="en-US" sz="1050" dirty="0" smtClean="0">
                <a:solidFill>
                  <a:srgbClr val="660066"/>
                </a:solidFill>
              </a:rPr>
              <a:t>changes to support parallel testing</a:t>
            </a:r>
            <a:endParaRPr lang="en-US" sz="1050" dirty="0">
              <a:solidFill>
                <a:srgbClr val="660066"/>
              </a:solidFill>
            </a:endParaRPr>
          </a:p>
        </p:txBody>
      </p:sp>
      <p:sp>
        <p:nvSpPr>
          <p:cNvPr id="126" name="Rounded Rectangle 125"/>
          <p:cNvSpPr/>
          <p:nvPr/>
        </p:nvSpPr>
        <p:spPr>
          <a:xfrm>
            <a:off x="4088558" y="1705714"/>
            <a:ext cx="1217447" cy="146302"/>
          </a:xfrm>
          <a:prstGeom prst="roundRect">
            <a:avLst>
              <a:gd name="adj" fmla="val 50000"/>
            </a:avLst>
          </a:prstGeom>
          <a:solidFill>
            <a:srgbClr val="66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7" name="Elbow Connector 6"/>
          <p:cNvCxnSpPr>
            <a:stCxn id="111" idx="3"/>
          </p:cNvCxnSpPr>
          <p:nvPr/>
        </p:nvCxnSpPr>
        <p:spPr>
          <a:xfrm>
            <a:off x="4099326" y="1420035"/>
            <a:ext cx="1364069" cy="1057656"/>
          </a:xfrm>
          <a:prstGeom prst="bentConnector3">
            <a:avLst>
              <a:gd name="adj1" fmla="val 99960"/>
            </a:avLst>
          </a:prstGeom>
          <a:ln w="1270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7" name="Rounded Rectangle 116"/>
          <p:cNvSpPr/>
          <p:nvPr/>
        </p:nvSpPr>
        <p:spPr>
          <a:xfrm>
            <a:off x="2962095" y="3108116"/>
            <a:ext cx="1137232" cy="1484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350">
              <a:solidFill>
                <a:schemeClr val="accent2"/>
              </a:solidFill>
            </a:endParaRPr>
          </a:p>
        </p:txBody>
      </p:sp>
      <p:sp>
        <p:nvSpPr>
          <p:cNvPr id="190" name="Rounded Rectangle 189"/>
          <p:cNvSpPr/>
          <p:nvPr/>
        </p:nvSpPr>
        <p:spPr>
          <a:xfrm>
            <a:off x="2270171" y="3110240"/>
            <a:ext cx="949279" cy="146302"/>
          </a:xfrm>
          <a:prstGeom prst="roundRect">
            <a:avLst>
              <a:gd name="adj" fmla="val 50000"/>
            </a:avLst>
          </a:prstGeom>
          <a:solidFill>
            <a:srgbClr val="0D436C">
              <a:alpha val="30196"/>
            </a:srgbClr>
          </a:solidFill>
          <a:ln>
            <a:solidFill>
              <a:srgbClr val="00206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chemeClr val="accent2"/>
              </a:solidFill>
            </a:endParaRPr>
          </a:p>
        </p:txBody>
      </p:sp>
      <p:cxnSp>
        <p:nvCxnSpPr>
          <p:cNvPr id="115" name="Straight Connector 114"/>
          <p:cNvCxnSpPr>
            <a:endCxn id="117" idx="3"/>
          </p:cNvCxnSpPr>
          <p:nvPr/>
        </p:nvCxnSpPr>
        <p:spPr>
          <a:xfrm>
            <a:off x="2978137" y="3182329"/>
            <a:ext cx="1121190" cy="0"/>
          </a:xfrm>
          <a:prstGeom prst="line">
            <a:avLst/>
          </a:prstGeom>
          <a:ln w="57150">
            <a:solidFill>
              <a:srgbClr val="FFFFFF">
                <a:alpha val="69804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8" name="Rectangle 117"/>
          <p:cNvSpPr/>
          <p:nvPr/>
        </p:nvSpPr>
        <p:spPr>
          <a:xfrm>
            <a:off x="3092450" y="3069333"/>
            <a:ext cx="228600" cy="228600"/>
          </a:xfrm>
          <a:prstGeom prst="rect">
            <a:avLst/>
          </a:prstGeom>
          <a:solidFill>
            <a:srgbClr val="FF0000"/>
          </a:solidFill>
          <a:ln w="254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11" name="Elbow Connector 10"/>
          <p:cNvCxnSpPr>
            <a:stCxn id="117" idx="3"/>
          </p:cNvCxnSpPr>
          <p:nvPr/>
        </p:nvCxnSpPr>
        <p:spPr>
          <a:xfrm>
            <a:off x="4099327" y="3182329"/>
            <a:ext cx="71289" cy="317940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9" name="TextBox 118"/>
          <p:cNvSpPr txBox="1"/>
          <p:nvPr/>
        </p:nvSpPr>
        <p:spPr>
          <a:xfrm>
            <a:off x="17859" y="5254908"/>
            <a:ext cx="4109355" cy="102571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noAutofit/>
          </a:bodyPr>
          <a:lstStyle/>
          <a:p>
            <a:r>
              <a:rPr lang="en-US" sz="1100" b="1" dirty="0" smtClean="0">
                <a:latin typeface="Source Sans Pro"/>
                <a:cs typeface="Source Sans Pro"/>
              </a:rPr>
              <a:t>Project Updates:</a:t>
            </a:r>
          </a:p>
          <a:p>
            <a:pPr marL="168275" indent="-168275">
              <a:buFont typeface="Wingdings" panose="05000000000000000000" pitchFamily="2" charset="2"/>
              <a:buChar char="ü"/>
              <a:defRPr/>
            </a:pPr>
            <a:r>
              <a:rPr lang="en-US" sz="1100" dirty="0" smtClean="0"/>
              <a:t>Completed 55 days of 90-day Parallel Testing period with no issues.</a:t>
            </a:r>
            <a:endParaRPr lang="en-US" sz="1100" dirty="0"/>
          </a:p>
          <a:p>
            <a:pPr marL="168275" indent="-168275">
              <a:buFont typeface="Wingdings" panose="05000000000000000000" pitchFamily="2" charset="2"/>
              <a:buChar char="ü"/>
              <a:defRPr/>
            </a:pPr>
            <a:r>
              <a:rPr lang="en-US" sz="1100" dirty="0" smtClean="0"/>
              <a:t>Approaching 3 months of SLE data collection. </a:t>
            </a:r>
          </a:p>
          <a:p>
            <a:pPr marL="168275" indent="-168275">
              <a:buFont typeface="Wingdings" panose="05000000000000000000" pitchFamily="2" charset="2"/>
              <a:buChar char="ü"/>
              <a:defRPr/>
            </a:pPr>
            <a:r>
              <a:rPr lang="en-US" sz="1100" dirty="0" smtClean="0"/>
              <a:t>Continuing to work on the reporting dashboard.</a:t>
            </a:r>
            <a:endParaRPr lang="en-US" sz="1100" dirty="0"/>
          </a:p>
          <a:p>
            <a:pPr marL="168275" indent="-168275">
              <a:buFont typeface="Wingdings" panose="05000000000000000000" pitchFamily="2" charset="2"/>
              <a:buChar char="ü"/>
              <a:defRPr/>
            </a:pPr>
            <a:endParaRPr lang="en-US" sz="1100" dirty="0"/>
          </a:p>
        </p:txBody>
      </p:sp>
      <p:sp>
        <p:nvSpPr>
          <p:cNvPr id="120" name="TextBox 119"/>
          <p:cNvSpPr txBox="1"/>
          <p:nvPr/>
        </p:nvSpPr>
        <p:spPr>
          <a:xfrm>
            <a:off x="7557407" y="5254908"/>
            <a:ext cx="1571185" cy="102571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noAutofit/>
          </a:bodyPr>
          <a:lstStyle/>
          <a:p>
            <a:r>
              <a:rPr lang="en-US" sz="1100" b="1" dirty="0" smtClean="0">
                <a:latin typeface="Source Sans Pro"/>
                <a:cs typeface="Source Sans Pro"/>
              </a:rPr>
              <a:t>Open Items:</a:t>
            </a:r>
          </a:p>
          <a:p>
            <a:endParaRPr lang="en-US" sz="1100" b="1" dirty="0" smtClean="0">
              <a:latin typeface="Source Sans Pro"/>
              <a:cs typeface="Source Sans Pro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4170616" y="5248871"/>
            <a:ext cx="3340647" cy="102571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noAutofit/>
          </a:bodyPr>
          <a:lstStyle/>
          <a:p>
            <a:r>
              <a:rPr lang="en-US" sz="1100" b="1" dirty="0" smtClean="0">
                <a:latin typeface="Source Sans Pro"/>
                <a:cs typeface="Source Sans Pro"/>
              </a:rPr>
              <a:t>Upcoming Activities:</a:t>
            </a:r>
          </a:p>
          <a:p>
            <a:pPr marL="117475" indent="-117475">
              <a:buFont typeface="Wingdings" charset="2"/>
              <a:buChar char="§"/>
              <a:defRPr/>
            </a:pPr>
            <a:r>
              <a:rPr lang="en-US" sz="1100" dirty="0"/>
              <a:t>Continue to monitor parallel operations.</a:t>
            </a:r>
          </a:p>
          <a:p>
            <a:pPr marL="117475" indent="-117475">
              <a:buFont typeface="Wingdings" charset="2"/>
              <a:buChar char="§"/>
            </a:pPr>
            <a:r>
              <a:rPr lang="en-US" sz="1100" dirty="0" smtClean="0"/>
              <a:t>Finalize development </a:t>
            </a:r>
            <a:r>
              <a:rPr lang="en-US" sz="1100" dirty="0"/>
              <a:t>of data aggregation tool / reporting dashboard.</a:t>
            </a:r>
          </a:p>
          <a:p>
            <a:pPr marL="119063" indent="-119063">
              <a:buFont typeface="Wingdings" charset="2"/>
              <a:buChar char="§"/>
            </a:pPr>
            <a:endParaRPr lang="en-US" sz="1100" dirty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sz="1100" dirty="0" smtClean="0">
              <a:latin typeface="Source Sans Pro"/>
              <a:cs typeface="Source Sans Pro"/>
            </a:endParaRPr>
          </a:p>
        </p:txBody>
      </p:sp>
      <p:sp>
        <p:nvSpPr>
          <p:cNvPr id="246" name="Rounded Rectangle 245"/>
          <p:cNvSpPr/>
          <p:nvPr/>
        </p:nvSpPr>
        <p:spPr>
          <a:xfrm>
            <a:off x="2895269" y="3812845"/>
            <a:ext cx="1818138" cy="153620"/>
          </a:xfrm>
          <a:prstGeom prst="roundRect">
            <a:avLst>
              <a:gd name="adj" fmla="val 50000"/>
            </a:avLst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116" name="Straight Connector 115"/>
          <p:cNvCxnSpPr>
            <a:stCxn id="246" idx="1"/>
            <a:endCxn id="220" idx="1"/>
          </p:cNvCxnSpPr>
          <p:nvPr/>
        </p:nvCxnSpPr>
        <p:spPr>
          <a:xfrm flipV="1">
            <a:off x="2895269" y="3871500"/>
            <a:ext cx="1698776" cy="18155"/>
          </a:xfrm>
          <a:prstGeom prst="line">
            <a:avLst/>
          </a:prstGeom>
          <a:ln w="57150">
            <a:solidFill>
              <a:srgbClr val="FFFFFF">
                <a:alpha val="69804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7" name="Rounded Rectangle 126"/>
          <p:cNvSpPr/>
          <p:nvPr/>
        </p:nvSpPr>
        <p:spPr>
          <a:xfrm>
            <a:off x="3512501" y="3828431"/>
            <a:ext cx="1804474" cy="122024"/>
          </a:xfrm>
          <a:prstGeom prst="roundRect">
            <a:avLst>
              <a:gd name="adj" fmla="val 50000"/>
            </a:avLst>
          </a:prstGeom>
          <a:solidFill>
            <a:srgbClr val="EA903A">
              <a:alpha val="23922"/>
            </a:srgbClr>
          </a:solidFill>
          <a:ln>
            <a:solidFill>
              <a:schemeClr val="accent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2738100" y="6529530"/>
            <a:ext cx="342900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1" name="TextBox 130"/>
          <p:cNvSpPr txBox="1"/>
          <p:nvPr/>
        </p:nvSpPr>
        <p:spPr>
          <a:xfrm>
            <a:off x="3047291" y="6416728"/>
            <a:ext cx="792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latin typeface="Source Sans Pro"/>
                <a:cs typeface="Source Sans Pro"/>
              </a:rPr>
              <a:t>Baseline</a:t>
            </a:r>
          </a:p>
          <a:p>
            <a:r>
              <a:rPr lang="en-US" sz="900" dirty="0" smtClean="0">
                <a:latin typeface="Source Sans Pro"/>
                <a:cs typeface="Source Sans Pro"/>
              </a:rPr>
              <a:t>Current Plan</a:t>
            </a:r>
          </a:p>
        </p:txBody>
      </p:sp>
      <p:cxnSp>
        <p:nvCxnSpPr>
          <p:cNvPr id="132" name="Straight Connector 131"/>
          <p:cNvCxnSpPr/>
          <p:nvPr/>
        </p:nvCxnSpPr>
        <p:spPr>
          <a:xfrm>
            <a:off x="2733704" y="6682999"/>
            <a:ext cx="309191" cy="0"/>
          </a:xfrm>
          <a:prstGeom prst="line">
            <a:avLst/>
          </a:prstGeom>
          <a:ln>
            <a:solidFill>
              <a:schemeClr val="tx1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7" name="TextBox 146"/>
          <p:cNvSpPr txBox="1"/>
          <p:nvPr/>
        </p:nvSpPr>
        <p:spPr>
          <a:xfrm>
            <a:off x="7599658" y="42717"/>
            <a:ext cx="1508830" cy="335666"/>
          </a:xfrm>
          <a:prstGeom prst="rect">
            <a:avLst/>
          </a:prstGeom>
          <a:solidFill>
            <a:srgbClr val="00CC00"/>
          </a:solidFill>
          <a:ln>
            <a:solidFill>
              <a:schemeClr val="accent6"/>
            </a:solidFill>
          </a:ln>
        </p:spPr>
        <p:txBody>
          <a:bodyPr wrap="square" rtlCol="0" anchor="ctr">
            <a:noAutofit/>
          </a:bodyPr>
          <a:lstStyle/>
          <a:p>
            <a:r>
              <a:rPr lang="en-US" sz="1000" b="1" dirty="0" smtClean="0">
                <a:latin typeface="Source Sans Pro"/>
                <a:cs typeface="Source Sans Pro"/>
              </a:rPr>
              <a:t>Status:  </a:t>
            </a:r>
            <a:r>
              <a:rPr lang="en-US" sz="1000" dirty="0" smtClean="0">
                <a:latin typeface="Source Sans Pro"/>
                <a:cs typeface="Source Sans Pro"/>
              </a:rPr>
              <a:t>On-track</a:t>
            </a:r>
          </a:p>
        </p:txBody>
      </p:sp>
      <p:sp>
        <p:nvSpPr>
          <p:cNvPr id="148" name="TextBox 147"/>
          <p:cNvSpPr txBox="1"/>
          <p:nvPr/>
        </p:nvSpPr>
        <p:spPr>
          <a:xfrm>
            <a:off x="6024012" y="44389"/>
            <a:ext cx="1502662" cy="335666"/>
          </a:xfrm>
          <a:prstGeom prst="rect">
            <a:avLst/>
          </a:prstGeom>
          <a:solidFill>
            <a:srgbClr val="FFFFFF"/>
          </a:solidFill>
          <a:ln>
            <a:solidFill>
              <a:schemeClr val="accent6"/>
            </a:solidFill>
          </a:ln>
        </p:spPr>
        <p:txBody>
          <a:bodyPr wrap="square" rtlCol="0" anchor="ctr">
            <a:noAutofit/>
          </a:bodyPr>
          <a:lstStyle/>
          <a:p>
            <a:r>
              <a:rPr lang="en-US" sz="1000" b="1" dirty="0" smtClean="0">
                <a:latin typeface="Source Sans Pro"/>
                <a:cs typeface="Source Sans Pro"/>
              </a:rPr>
              <a:t>% Complete:</a:t>
            </a:r>
            <a:endParaRPr lang="en-US" sz="1000" dirty="0" smtClean="0">
              <a:latin typeface="Source Sans Pro"/>
              <a:cs typeface="Source Sans Pro"/>
            </a:endParaRPr>
          </a:p>
        </p:txBody>
      </p:sp>
      <p:sp>
        <p:nvSpPr>
          <p:cNvPr id="149" name="Rectangle 148"/>
          <p:cNvSpPr/>
          <p:nvPr/>
        </p:nvSpPr>
        <p:spPr>
          <a:xfrm>
            <a:off x="6808858" y="123934"/>
            <a:ext cx="461612" cy="190294"/>
          </a:xfrm>
          <a:prstGeom prst="rect">
            <a:avLst/>
          </a:prstGeom>
          <a:noFill/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Rectangle 149"/>
          <p:cNvSpPr/>
          <p:nvPr/>
        </p:nvSpPr>
        <p:spPr>
          <a:xfrm>
            <a:off x="6808861" y="123934"/>
            <a:ext cx="319754" cy="19029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TextBox 150"/>
          <p:cNvSpPr txBox="1"/>
          <p:nvPr/>
        </p:nvSpPr>
        <p:spPr>
          <a:xfrm>
            <a:off x="7201599" y="99256"/>
            <a:ext cx="407484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rgbClr val="002060"/>
                </a:solidFill>
              </a:rPr>
              <a:t>7</a:t>
            </a:r>
            <a:r>
              <a:rPr lang="en-US" sz="1000" dirty="0" smtClean="0">
                <a:solidFill>
                  <a:srgbClr val="002060"/>
                </a:solidFill>
              </a:rPr>
              <a:t>0%</a:t>
            </a:r>
            <a:endParaRPr lang="en-US" sz="1000" dirty="0">
              <a:solidFill>
                <a:srgbClr val="002060"/>
              </a:solidFill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6415950" y="6434940"/>
            <a:ext cx="21523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bg1"/>
                </a:solidFill>
                <a:latin typeface="Source Sans Pro"/>
                <a:cs typeface="Source Sans Pro"/>
              </a:rPr>
              <a:t>* </a:t>
            </a:r>
            <a:r>
              <a:rPr lang="en-US" sz="1200" b="1" dirty="0">
                <a:solidFill>
                  <a:schemeClr val="bg1"/>
                </a:solidFill>
                <a:latin typeface="Source Sans Pro"/>
                <a:cs typeface="Source Sans Pro"/>
              </a:rPr>
              <a:t>Timeframes are </a:t>
            </a:r>
            <a:r>
              <a:rPr lang="en-US" sz="1200" b="1" dirty="0" smtClean="0">
                <a:solidFill>
                  <a:schemeClr val="bg1"/>
                </a:solidFill>
                <a:latin typeface="Source Sans Pro"/>
                <a:cs typeface="Source Sans Pro"/>
              </a:rPr>
              <a:t>estimates</a:t>
            </a:r>
          </a:p>
        </p:txBody>
      </p:sp>
      <p:cxnSp>
        <p:nvCxnSpPr>
          <p:cNvPr id="143" name="Straight Connector 142"/>
          <p:cNvCxnSpPr/>
          <p:nvPr/>
        </p:nvCxnSpPr>
        <p:spPr>
          <a:xfrm flipV="1">
            <a:off x="4088558" y="1778371"/>
            <a:ext cx="614763" cy="494"/>
          </a:xfrm>
          <a:prstGeom prst="line">
            <a:avLst/>
          </a:prstGeom>
          <a:ln w="57150">
            <a:solidFill>
              <a:srgbClr val="FFFFFF">
                <a:alpha val="69804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39" name="Group 138"/>
          <p:cNvGrpSpPr/>
          <p:nvPr/>
        </p:nvGrpSpPr>
        <p:grpSpPr>
          <a:xfrm>
            <a:off x="2274853" y="428089"/>
            <a:ext cx="6907216" cy="735910"/>
            <a:chOff x="2274853" y="428089"/>
            <a:chExt cx="6907216" cy="735910"/>
          </a:xfrm>
        </p:grpSpPr>
        <p:sp>
          <p:nvSpPr>
            <p:cNvPr id="145" name="TextBox 144"/>
            <p:cNvSpPr txBox="1"/>
            <p:nvPr/>
          </p:nvSpPr>
          <p:spPr>
            <a:xfrm>
              <a:off x="2656662" y="687937"/>
              <a:ext cx="45397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Source Sans Pro"/>
                  <a:cs typeface="Source Sans Pro"/>
                </a:rPr>
                <a:t>2015</a:t>
              </a:r>
            </a:p>
          </p:txBody>
        </p:sp>
        <p:grpSp>
          <p:nvGrpSpPr>
            <p:cNvPr id="153" name="Group 152"/>
            <p:cNvGrpSpPr/>
            <p:nvPr/>
          </p:nvGrpSpPr>
          <p:grpSpPr>
            <a:xfrm>
              <a:off x="2345009" y="887000"/>
              <a:ext cx="6511507" cy="276999"/>
              <a:chOff x="2345009" y="902240"/>
              <a:chExt cx="6511507" cy="276999"/>
            </a:xfrm>
          </p:grpSpPr>
          <p:sp>
            <p:nvSpPr>
              <p:cNvPr id="216" name="Rectangle 20"/>
              <p:cNvSpPr>
                <a:spLocks noChangeArrowheads="1"/>
              </p:cNvSpPr>
              <p:nvPr/>
            </p:nvSpPr>
            <p:spPr bwMode="auto">
              <a:xfrm>
                <a:off x="2962094" y="902240"/>
                <a:ext cx="441146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1" dirty="0" smtClean="0">
                    <a:solidFill>
                      <a:schemeClr val="accent1">
                        <a:lumMod val="75000"/>
                      </a:schemeClr>
                    </a:solidFill>
                    <a:latin typeface="Source Sans Pro"/>
                    <a:cs typeface="Source Sans Pro"/>
                  </a:rPr>
                  <a:t>Dec</a:t>
                </a:r>
                <a:endParaRPr lang="en-US" sz="1200" b="1" dirty="0">
                  <a:solidFill>
                    <a:schemeClr val="accent1">
                      <a:lumMod val="75000"/>
                    </a:schemeClr>
                  </a:solidFill>
                  <a:latin typeface="Source Sans Pro"/>
                  <a:cs typeface="Source Sans Pro"/>
                </a:endParaRPr>
              </a:p>
            </p:txBody>
          </p:sp>
          <p:sp>
            <p:nvSpPr>
              <p:cNvPr id="231" name="Rectangle 102"/>
              <p:cNvSpPr>
                <a:spLocks noChangeArrowheads="1"/>
              </p:cNvSpPr>
              <p:nvPr/>
            </p:nvSpPr>
            <p:spPr bwMode="auto">
              <a:xfrm>
                <a:off x="3566355" y="902240"/>
                <a:ext cx="441146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1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Jan</a:t>
                </a:r>
                <a:endParaRPr lang="en-US" sz="1200" b="1" dirty="0">
                  <a:solidFill>
                    <a:srgbClr val="0A304B"/>
                  </a:solidFill>
                  <a:latin typeface="Source Sans Pro"/>
                  <a:cs typeface="Source Sans Pro"/>
                </a:endParaRPr>
              </a:p>
            </p:txBody>
          </p:sp>
          <p:sp>
            <p:nvSpPr>
              <p:cNvPr id="235" name="Rectangle 104"/>
              <p:cNvSpPr>
                <a:spLocks noChangeArrowheads="1"/>
              </p:cNvSpPr>
              <p:nvPr/>
            </p:nvSpPr>
            <p:spPr bwMode="auto">
              <a:xfrm>
                <a:off x="4170616" y="902240"/>
                <a:ext cx="430425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1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Feb</a:t>
                </a:r>
                <a:endParaRPr lang="en-US" sz="1200" b="1" dirty="0">
                  <a:solidFill>
                    <a:srgbClr val="0A304B"/>
                  </a:solidFill>
                  <a:latin typeface="Source Sans Pro"/>
                  <a:cs typeface="Source Sans Pro"/>
                </a:endParaRPr>
              </a:p>
            </p:txBody>
          </p:sp>
          <p:sp>
            <p:nvSpPr>
              <p:cNvPr id="237" name="Rectangle 105"/>
              <p:cNvSpPr>
                <a:spLocks noChangeArrowheads="1"/>
              </p:cNvSpPr>
              <p:nvPr/>
            </p:nvSpPr>
            <p:spPr bwMode="auto">
              <a:xfrm>
                <a:off x="4764156" y="902240"/>
                <a:ext cx="466794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1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Mar</a:t>
                </a:r>
                <a:endParaRPr lang="en-US" sz="1200" b="1" dirty="0">
                  <a:solidFill>
                    <a:srgbClr val="0A304B"/>
                  </a:solidFill>
                  <a:latin typeface="Source Sans Pro"/>
                  <a:cs typeface="Source Sans Pro"/>
                </a:endParaRPr>
              </a:p>
            </p:txBody>
          </p:sp>
          <p:sp>
            <p:nvSpPr>
              <p:cNvPr id="239" name="Rectangle 106"/>
              <p:cNvSpPr>
                <a:spLocks noChangeArrowheads="1"/>
              </p:cNvSpPr>
              <p:nvPr/>
            </p:nvSpPr>
            <p:spPr bwMode="auto">
              <a:xfrm>
                <a:off x="7798285" y="902240"/>
                <a:ext cx="453970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1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Aug</a:t>
                </a:r>
                <a:endParaRPr lang="en-US" sz="1200" b="1" dirty="0">
                  <a:solidFill>
                    <a:srgbClr val="0A304B"/>
                  </a:solidFill>
                  <a:latin typeface="Source Sans Pro"/>
                  <a:cs typeface="Source Sans Pro"/>
                </a:endParaRPr>
              </a:p>
            </p:txBody>
          </p:sp>
          <p:sp>
            <p:nvSpPr>
              <p:cNvPr id="240" name="Rectangle 107"/>
              <p:cNvSpPr>
                <a:spLocks noChangeArrowheads="1"/>
              </p:cNvSpPr>
              <p:nvPr/>
            </p:nvSpPr>
            <p:spPr bwMode="auto">
              <a:xfrm>
                <a:off x="7232496" y="902240"/>
                <a:ext cx="402674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1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Jul</a:t>
                </a:r>
                <a:endParaRPr lang="en-US" sz="1200" b="1" dirty="0">
                  <a:solidFill>
                    <a:srgbClr val="0A304B"/>
                  </a:solidFill>
                  <a:latin typeface="Source Sans Pro"/>
                  <a:cs typeface="Source Sans Pro"/>
                </a:endParaRPr>
              </a:p>
            </p:txBody>
          </p:sp>
          <p:sp>
            <p:nvSpPr>
              <p:cNvPr id="241" name="Rectangle 108"/>
              <p:cNvSpPr>
                <a:spLocks noChangeArrowheads="1"/>
              </p:cNvSpPr>
              <p:nvPr/>
            </p:nvSpPr>
            <p:spPr bwMode="auto">
              <a:xfrm>
                <a:off x="6628235" y="902240"/>
                <a:ext cx="441146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1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Jun</a:t>
                </a:r>
                <a:endParaRPr lang="en-US" sz="1200" b="1" dirty="0">
                  <a:solidFill>
                    <a:srgbClr val="0A304B"/>
                  </a:solidFill>
                  <a:latin typeface="Source Sans Pro"/>
                  <a:cs typeface="Source Sans Pro"/>
                </a:endParaRPr>
              </a:p>
            </p:txBody>
          </p:sp>
          <p:sp>
            <p:nvSpPr>
              <p:cNvPr id="242" name="Rectangle 109"/>
              <p:cNvSpPr>
                <a:spLocks noChangeArrowheads="1"/>
              </p:cNvSpPr>
              <p:nvPr/>
            </p:nvSpPr>
            <p:spPr bwMode="auto">
              <a:xfrm>
                <a:off x="5998326" y="902240"/>
                <a:ext cx="466794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1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May</a:t>
                </a:r>
                <a:endParaRPr lang="en-US" sz="1200" b="1" dirty="0">
                  <a:solidFill>
                    <a:srgbClr val="0A304B"/>
                  </a:solidFill>
                  <a:latin typeface="Source Sans Pro"/>
                  <a:cs typeface="Source Sans Pro"/>
                </a:endParaRPr>
              </a:p>
            </p:txBody>
          </p:sp>
          <p:sp>
            <p:nvSpPr>
              <p:cNvPr id="249" name="Rectangle 110"/>
              <p:cNvSpPr>
                <a:spLocks noChangeArrowheads="1"/>
              </p:cNvSpPr>
              <p:nvPr/>
            </p:nvSpPr>
            <p:spPr bwMode="auto">
              <a:xfrm>
                <a:off x="5394065" y="902240"/>
                <a:ext cx="441146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1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Apr</a:t>
                </a:r>
                <a:endParaRPr lang="en-US" sz="1200" b="1" dirty="0">
                  <a:solidFill>
                    <a:srgbClr val="0A304B"/>
                  </a:solidFill>
                  <a:latin typeface="Source Sans Pro"/>
                  <a:cs typeface="Source Sans Pro"/>
                </a:endParaRPr>
              </a:p>
            </p:txBody>
          </p:sp>
          <p:sp>
            <p:nvSpPr>
              <p:cNvPr id="251" name="Rectangle 20"/>
              <p:cNvSpPr>
                <a:spLocks noChangeArrowheads="1"/>
              </p:cNvSpPr>
              <p:nvPr/>
            </p:nvSpPr>
            <p:spPr bwMode="auto">
              <a:xfrm>
                <a:off x="2345009" y="902240"/>
                <a:ext cx="453970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1" dirty="0" smtClean="0">
                    <a:solidFill>
                      <a:schemeClr val="accent1">
                        <a:lumMod val="75000"/>
                      </a:schemeClr>
                    </a:solidFill>
                    <a:latin typeface="Source Sans Pro"/>
                    <a:cs typeface="Source Sans Pro"/>
                  </a:rPr>
                  <a:t>Nov</a:t>
                </a:r>
                <a:endParaRPr lang="en-US" sz="1200" b="1" dirty="0">
                  <a:solidFill>
                    <a:schemeClr val="accent1">
                      <a:lumMod val="75000"/>
                    </a:schemeClr>
                  </a:solidFill>
                  <a:latin typeface="Source Sans Pro"/>
                  <a:cs typeface="Source Sans Pro"/>
                </a:endParaRPr>
              </a:p>
            </p:txBody>
          </p:sp>
          <p:sp>
            <p:nvSpPr>
              <p:cNvPr id="253" name="Rectangle 106"/>
              <p:cNvSpPr>
                <a:spLocks noChangeArrowheads="1"/>
              </p:cNvSpPr>
              <p:nvPr/>
            </p:nvSpPr>
            <p:spPr bwMode="auto">
              <a:xfrm>
                <a:off x="8415370" y="902240"/>
                <a:ext cx="441146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1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Sep</a:t>
                </a:r>
                <a:endParaRPr lang="en-US" sz="1200" b="1" dirty="0">
                  <a:solidFill>
                    <a:srgbClr val="0A304B"/>
                  </a:solidFill>
                  <a:latin typeface="Source Sans Pro"/>
                  <a:cs typeface="Source Sans Pro"/>
                </a:endParaRPr>
              </a:p>
            </p:txBody>
          </p:sp>
        </p:grpSp>
        <p:grpSp>
          <p:nvGrpSpPr>
            <p:cNvPr id="154" name="Group 153"/>
            <p:cNvGrpSpPr/>
            <p:nvPr/>
          </p:nvGrpSpPr>
          <p:grpSpPr>
            <a:xfrm>
              <a:off x="2274853" y="880110"/>
              <a:ext cx="6681182" cy="99092"/>
              <a:chOff x="2184106" y="806450"/>
              <a:chExt cx="6681182" cy="99092"/>
            </a:xfrm>
          </p:grpSpPr>
          <p:cxnSp>
            <p:nvCxnSpPr>
              <p:cNvPr id="173" name="Straight Connector 172"/>
              <p:cNvCxnSpPr/>
              <p:nvPr/>
            </p:nvCxnSpPr>
            <p:spPr>
              <a:xfrm>
                <a:off x="2184106" y="812800"/>
                <a:ext cx="1188720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" name="Straight Connector 176"/>
              <p:cNvCxnSpPr/>
              <p:nvPr/>
            </p:nvCxnSpPr>
            <p:spPr>
              <a:xfrm flipH="1">
                <a:off x="3364462" y="806450"/>
                <a:ext cx="1726" cy="99092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8" name="Straight Connector 177"/>
              <p:cNvCxnSpPr/>
              <p:nvPr/>
            </p:nvCxnSpPr>
            <p:spPr>
              <a:xfrm flipH="1">
                <a:off x="2189886" y="806450"/>
                <a:ext cx="1726" cy="99092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6" name="Straight Connector 195"/>
              <p:cNvCxnSpPr/>
              <p:nvPr/>
            </p:nvCxnSpPr>
            <p:spPr>
              <a:xfrm>
                <a:off x="3390606" y="812800"/>
                <a:ext cx="5468112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4" name="Straight Connector 213"/>
              <p:cNvCxnSpPr/>
              <p:nvPr/>
            </p:nvCxnSpPr>
            <p:spPr>
              <a:xfrm flipH="1">
                <a:off x="8863562" y="806450"/>
                <a:ext cx="1726" cy="99092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5" name="Straight Connector 214"/>
              <p:cNvCxnSpPr/>
              <p:nvPr/>
            </p:nvCxnSpPr>
            <p:spPr>
              <a:xfrm flipH="1">
                <a:off x="3396386" y="806450"/>
                <a:ext cx="1726" cy="99092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5" name="TextBox 154"/>
            <p:cNvSpPr txBox="1"/>
            <p:nvPr/>
          </p:nvSpPr>
          <p:spPr>
            <a:xfrm>
              <a:off x="5566865" y="687937"/>
              <a:ext cx="45397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Source Sans Pro"/>
                  <a:cs typeface="Source Sans Pro"/>
                </a:rPr>
                <a:t>2016</a:t>
              </a:r>
            </a:p>
          </p:txBody>
        </p:sp>
        <p:sp>
          <p:nvSpPr>
            <p:cNvPr id="156" name="Diamond 155"/>
            <p:cNvSpPr/>
            <p:nvPr/>
          </p:nvSpPr>
          <p:spPr>
            <a:xfrm>
              <a:off x="4880621" y="758720"/>
              <a:ext cx="173736" cy="227151"/>
            </a:xfrm>
            <a:prstGeom prst="diamond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700" dirty="0" smtClean="0"/>
                <a:t>10</a:t>
              </a:r>
              <a:endParaRPr lang="en-US" sz="700" dirty="0"/>
            </a:p>
          </p:txBody>
        </p:sp>
        <p:sp>
          <p:nvSpPr>
            <p:cNvPr id="160" name="TextBox 159"/>
            <p:cNvSpPr txBox="1"/>
            <p:nvPr/>
          </p:nvSpPr>
          <p:spPr>
            <a:xfrm>
              <a:off x="4877220" y="520422"/>
              <a:ext cx="71262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>
                  <a:latin typeface="Source Sans Pro"/>
                  <a:cs typeface="Source Sans Pro"/>
                </a:rPr>
                <a:t>NTIA receives proposals</a:t>
              </a:r>
            </a:p>
          </p:txBody>
        </p:sp>
        <p:sp>
          <p:nvSpPr>
            <p:cNvPr id="161" name="Diamond 160"/>
            <p:cNvSpPr/>
            <p:nvPr/>
          </p:nvSpPr>
          <p:spPr>
            <a:xfrm>
              <a:off x="4750394" y="758720"/>
              <a:ext cx="173736" cy="227151"/>
            </a:xfrm>
            <a:prstGeom prst="diamond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700" dirty="0" smtClean="0"/>
                <a:t>5</a:t>
              </a:r>
              <a:endParaRPr lang="en-US" sz="700" dirty="0"/>
            </a:p>
          </p:txBody>
        </p:sp>
        <p:sp>
          <p:nvSpPr>
            <p:cNvPr id="162" name="TextBox 161"/>
            <p:cNvSpPr txBox="1"/>
            <p:nvPr/>
          </p:nvSpPr>
          <p:spPr>
            <a:xfrm>
              <a:off x="4494921" y="520422"/>
              <a:ext cx="4346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600" dirty="0" smtClean="0"/>
                <a:t>ICANN 55</a:t>
              </a:r>
              <a:endParaRPr lang="en-US" sz="600" dirty="0" smtClean="0">
                <a:latin typeface="Source Sans Pro"/>
                <a:cs typeface="Source Sans Pro"/>
              </a:endParaRPr>
            </a:p>
          </p:txBody>
        </p:sp>
        <p:sp>
          <p:nvSpPr>
            <p:cNvPr id="163" name="Diamond 162"/>
            <p:cNvSpPr/>
            <p:nvPr/>
          </p:nvSpPr>
          <p:spPr>
            <a:xfrm>
              <a:off x="7375857" y="763221"/>
              <a:ext cx="173736" cy="227151"/>
            </a:xfrm>
            <a:prstGeom prst="diamond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700" dirty="0" smtClean="0"/>
                <a:t>15</a:t>
              </a:r>
              <a:endParaRPr lang="en-US" sz="700" dirty="0"/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7210262" y="520422"/>
              <a:ext cx="7761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/>
                <a:t>Congressional recess starts</a:t>
              </a:r>
              <a:endParaRPr lang="en-US" sz="600" dirty="0" smtClean="0">
                <a:latin typeface="Source Sans Pro"/>
                <a:cs typeface="Source Sans Pro"/>
              </a:endParaRPr>
            </a:p>
          </p:txBody>
        </p:sp>
        <p:sp>
          <p:nvSpPr>
            <p:cNvPr id="167" name="Diamond 166"/>
            <p:cNvSpPr/>
            <p:nvPr/>
          </p:nvSpPr>
          <p:spPr>
            <a:xfrm>
              <a:off x="6923618" y="758720"/>
              <a:ext cx="173736" cy="227151"/>
            </a:xfrm>
            <a:prstGeom prst="diamond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700" dirty="0" smtClean="0"/>
                <a:t>27</a:t>
              </a:r>
              <a:endParaRPr lang="en-US" sz="700" dirty="0"/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6801629" y="520422"/>
              <a:ext cx="3969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" dirty="0" smtClean="0"/>
                <a:t>ICANN 56</a:t>
              </a:r>
              <a:endParaRPr lang="en-US" sz="600" dirty="0" smtClean="0">
                <a:latin typeface="Source Sans Pro"/>
                <a:cs typeface="Source Sans Pro"/>
              </a:endParaRPr>
            </a:p>
          </p:txBody>
        </p:sp>
        <p:sp>
          <p:nvSpPr>
            <p:cNvPr id="169" name="Diamond 168"/>
            <p:cNvSpPr/>
            <p:nvPr/>
          </p:nvSpPr>
          <p:spPr>
            <a:xfrm>
              <a:off x="8859098" y="758720"/>
              <a:ext cx="173736" cy="227151"/>
            </a:xfrm>
            <a:prstGeom prst="diamond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700" dirty="0" smtClean="0"/>
                <a:t>30</a:t>
              </a:r>
              <a:endParaRPr lang="en-US" sz="700" dirty="0"/>
            </a:p>
          </p:txBody>
        </p:sp>
        <p:sp>
          <p:nvSpPr>
            <p:cNvPr id="170" name="TextBox 169"/>
            <p:cNvSpPr txBox="1"/>
            <p:nvPr/>
          </p:nvSpPr>
          <p:spPr>
            <a:xfrm>
              <a:off x="8391486" y="520422"/>
              <a:ext cx="79058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600" dirty="0" smtClean="0"/>
                <a:t>IANA Contract expires</a:t>
              </a:r>
              <a:endParaRPr lang="en-US" sz="600" dirty="0" smtClean="0">
                <a:latin typeface="Source Sans Pro"/>
                <a:cs typeface="Source Sans Pro"/>
              </a:endParaRPr>
            </a:p>
          </p:txBody>
        </p:sp>
        <p:sp>
          <p:nvSpPr>
            <p:cNvPr id="225" name="Diamond 224"/>
            <p:cNvSpPr/>
            <p:nvPr/>
          </p:nvSpPr>
          <p:spPr>
            <a:xfrm>
              <a:off x="7957239" y="765101"/>
              <a:ext cx="173736" cy="227151"/>
            </a:xfrm>
            <a:prstGeom prst="diamond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700" dirty="0" smtClean="0"/>
                <a:t>15</a:t>
              </a:r>
              <a:endParaRPr lang="en-US" sz="700" dirty="0"/>
            </a:p>
          </p:txBody>
        </p:sp>
        <p:sp>
          <p:nvSpPr>
            <p:cNvPr id="226" name="TextBox 225"/>
            <p:cNvSpPr txBox="1"/>
            <p:nvPr/>
          </p:nvSpPr>
          <p:spPr>
            <a:xfrm>
              <a:off x="7838470" y="428089"/>
              <a:ext cx="7096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/>
                <a:t>NTIA receives Implementation report</a:t>
              </a:r>
              <a:endParaRPr lang="en-US" sz="600" dirty="0" smtClean="0">
                <a:latin typeface="Source Sans Pro"/>
                <a:cs typeface="Source Sans Pro"/>
              </a:endParaRPr>
            </a:p>
          </p:txBody>
        </p:sp>
        <p:sp>
          <p:nvSpPr>
            <p:cNvPr id="227" name="Diamond 226"/>
            <p:cNvSpPr/>
            <p:nvPr/>
          </p:nvSpPr>
          <p:spPr>
            <a:xfrm>
              <a:off x="6655027" y="757427"/>
              <a:ext cx="173736" cy="227151"/>
            </a:xfrm>
            <a:prstGeom prst="diamond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700" dirty="0" smtClean="0"/>
                <a:t>10</a:t>
              </a:r>
              <a:endParaRPr lang="en-US" sz="700" dirty="0"/>
            </a:p>
          </p:txBody>
        </p:sp>
        <p:sp>
          <p:nvSpPr>
            <p:cNvPr id="228" name="TextBox 227"/>
            <p:cNvSpPr txBox="1"/>
            <p:nvPr/>
          </p:nvSpPr>
          <p:spPr>
            <a:xfrm>
              <a:off x="5936411" y="428089"/>
              <a:ext cx="8951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600" dirty="0" smtClean="0"/>
                <a:t>NTIA issues report evaluating if conditions are met</a:t>
              </a:r>
              <a:endParaRPr lang="en-US" sz="600" dirty="0" smtClean="0">
                <a:latin typeface="Source Sans Pro"/>
                <a:cs typeface="Source Sans Pro"/>
              </a:endParaRPr>
            </a:p>
          </p:txBody>
        </p:sp>
      </p:grpSp>
      <p:sp>
        <p:nvSpPr>
          <p:cNvPr id="114" name="Rounded Rectangle 113"/>
          <p:cNvSpPr/>
          <p:nvPr/>
        </p:nvSpPr>
        <p:spPr>
          <a:xfrm>
            <a:off x="3505978" y="2046247"/>
            <a:ext cx="1834502" cy="155271"/>
          </a:xfrm>
          <a:prstGeom prst="roundRect">
            <a:avLst>
              <a:gd name="adj" fmla="val 50000"/>
            </a:avLst>
          </a:prstGeom>
          <a:solidFill>
            <a:srgbClr val="66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grpSp>
        <p:nvGrpSpPr>
          <p:cNvPr id="133" name="Group 132"/>
          <p:cNvGrpSpPr/>
          <p:nvPr/>
        </p:nvGrpSpPr>
        <p:grpSpPr>
          <a:xfrm>
            <a:off x="3815712" y="2975416"/>
            <a:ext cx="389850" cy="369332"/>
            <a:chOff x="3471790" y="1225956"/>
            <a:chExt cx="389850" cy="369332"/>
          </a:xfrm>
        </p:grpSpPr>
        <p:sp>
          <p:nvSpPr>
            <p:cNvPr id="134" name="Rectangle 133"/>
            <p:cNvSpPr/>
            <p:nvPr/>
          </p:nvSpPr>
          <p:spPr>
            <a:xfrm>
              <a:off x="3544318" y="1303772"/>
              <a:ext cx="228600" cy="228600"/>
            </a:xfrm>
            <a:prstGeom prst="rect">
              <a:avLst/>
            </a:prstGeom>
            <a:solidFill>
              <a:srgbClr val="FFFF00"/>
            </a:solidFill>
            <a:ln w="254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135" name="Rectangle 134"/>
            <p:cNvSpPr/>
            <p:nvPr/>
          </p:nvSpPr>
          <p:spPr>
            <a:xfrm>
              <a:off x="3471790" y="1225956"/>
              <a:ext cx="38985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008000"/>
                  </a:solidFill>
                  <a:latin typeface="Zapf Dingbats"/>
                  <a:ea typeface="Zapf Dingbats"/>
                  <a:cs typeface="Zapf Dingbats"/>
                </a:rPr>
                <a:t>✔</a:t>
              </a:r>
              <a:endParaRPr lang="en-US" dirty="0">
                <a:solidFill>
                  <a:srgbClr val="008000"/>
                </a:solidFill>
              </a:endParaRPr>
            </a:p>
          </p:txBody>
        </p:sp>
      </p:grpSp>
      <p:sp>
        <p:nvSpPr>
          <p:cNvPr id="252" name="Rounded Rectangle 251"/>
          <p:cNvSpPr/>
          <p:nvPr/>
        </p:nvSpPr>
        <p:spPr>
          <a:xfrm>
            <a:off x="4122732" y="3446158"/>
            <a:ext cx="315216" cy="14247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chemeClr val="accent2"/>
              </a:solidFill>
            </a:endParaRPr>
          </a:p>
        </p:txBody>
      </p:sp>
      <p:sp>
        <p:nvSpPr>
          <p:cNvPr id="129" name="Rounded Rectangle 128"/>
          <p:cNvSpPr/>
          <p:nvPr/>
        </p:nvSpPr>
        <p:spPr>
          <a:xfrm>
            <a:off x="4097140" y="2405271"/>
            <a:ext cx="1824310" cy="146304"/>
          </a:xfrm>
          <a:prstGeom prst="roundRect">
            <a:avLst>
              <a:gd name="adj" fmla="val 50000"/>
            </a:avLst>
          </a:prstGeom>
          <a:solidFill>
            <a:srgbClr val="660066">
              <a:alpha val="30196"/>
            </a:srgbClr>
          </a:solidFill>
          <a:ln>
            <a:solidFill>
              <a:srgbClr val="66006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136" name="Straight Connector 135"/>
          <p:cNvCxnSpPr>
            <a:stCxn id="252" idx="1"/>
            <a:endCxn id="252" idx="3"/>
          </p:cNvCxnSpPr>
          <p:nvPr/>
        </p:nvCxnSpPr>
        <p:spPr>
          <a:xfrm>
            <a:off x="4122732" y="3517393"/>
            <a:ext cx="315216" cy="0"/>
          </a:xfrm>
          <a:prstGeom prst="line">
            <a:avLst/>
          </a:prstGeom>
          <a:ln w="57150">
            <a:solidFill>
              <a:srgbClr val="FFFFFF">
                <a:alpha val="69804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Connector 151"/>
          <p:cNvCxnSpPr>
            <a:stCxn id="114" idx="1"/>
            <a:endCxn id="114" idx="3"/>
          </p:cNvCxnSpPr>
          <p:nvPr/>
        </p:nvCxnSpPr>
        <p:spPr>
          <a:xfrm>
            <a:off x="3505978" y="2123883"/>
            <a:ext cx="1834502" cy="0"/>
          </a:xfrm>
          <a:prstGeom prst="line">
            <a:avLst/>
          </a:prstGeom>
          <a:ln w="57150">
            <a:solidFill>
              <a:srgbClr val="FFFFFF">
                <a:alpha val="69804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41" name="Group 140"/>
          <p:cNvGrpSpPr/>
          <p:nvPr/>
        </p:nvGrpSpPr>
        <p:grpSpPr>
          <a:xfrm>
            <a:off x="4194658" y="3325135"/>
            <a:ext cx="338554" cy="369332"/>
            <a:chOff x="3471790" y="1225956"/>
            <a:chExt cx="338554" cy="369332"/>
          </a:xfrm>
        </p:grpSpPr>
        <p:sp>
          <p:nvSpPr>
            <p:cNvPr id="142" name="Rectangle 141"/>
            <p:cNvSpPr/>
            <p:nvPr/>
          </p:nvSpPr>
          <p:spPr>
            <a:xfrm>
              <a:off x="3528553" y="1300619"/>
              <a:ext cx="228600" cy="2286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54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144" name="Rectangle 143"/>
            <p:cNvSpPr/>
            <p:nvPr/>
          </p:nvSpPr>
          <p:spPr>
            <a:xfrm>
              <a:off x="3471790" y="1225956"/>
              <a:ext cx="33855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latin typeface="Zapf Dingbats"/>
                </a:rPr>
                <a:t>X</a:t>
              </a:r>
              <a:endParaRPr lang="en-US" dirty="0"/>
            </a:p>
          </p:txBody>
        </p:sp>
      </p:grpSp>
      <p:cxnSp>
        <p:nvCxnSpPr>
          <p:cNvPr id="199" name="Straight Connector 198"/>
          <p:cNvCxnSpPr/>
          <p:nvPr/>
        </p:nvCxnSpPr>
        <p:spPr bwMode="auto">
          <a:xfrm>
            <a:off x="2264055" y="2828019"/>
            <a:ext cx="6691980" cy="0"/>
          </a:xfrm>
          <a:prstGeom prst="line">
            <a:avLst/>
          </a:prstGeom>
          <a:ln w="158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7-Point Star 136"/>
          <p:cNvSpPr/>
          <p:nvPr/>
        </p:nvSpPr>
        <p:spPr>
          <a:xfrm>
            <a:off x="8846580" y="2718771"/>
            <a:ext cx="182880" cy="182880"/>
          </a:xfrm>
          <a:prstGeom prst="star7">
            <a:avLst/>
          </a:prstGeom>
          <a:solidFill>
            <a:srgbClr val="66006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8" name="Elbow Connector 197"/>
          <p:cNvCxnSpPr>
            <a:stCxn id="250" idx="3"/>
            <a:endCxn id="137" idx="4"/>
          </p:cNvCxnSpPr>
          <p:nvPr/>
        </p:nvCxnSpPr>
        <p:spPr>
          <a:xfrm>
            <a:off x="7257362" y="2474561"/>
            <a:ext cx="1589218" cy="361821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0" name="TextBox 199"/>
          <p:cNvSpPr txBox="1"/>
          <p:nvPr/>
        </p:nvSpPr>
        <p:spPr>
          <a:xfrm>
            <a:off x="54487" y="2570723"/>
            <a:ext cx="2204769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050" dirty="0" smtClean="0">
                <a:solidFill>
                  <a:srgbClr val="660066"/>
                </a:solidFill>
                <a:latin typeface="Source Sans Pro"/>
                <a:cs typeface="Source Sans Pro"/>
              </a:rPr>
              <a:t>Remove NTIA’s authorization process in Production RZMS</a:t>
            </a:r>
            <a:endParaRPr lang="en-US" sz="1050" dirty="0">
              <a:solidFill>
                <a:srgbClr val="660066"/>
              </a:solidFill>
              <a:latin typeface="Source Sans Pro"/>
              <a:cs typeface="Source Sans Pro"/>
            </a:endParaRPr>
          </a:p>
        </p:txBody>
      </p:sp>
      <p:cxnSp>
        <p:nvCxnSpPr>
          <p:cNvPr id="203" name="Elbow Connector 202"/>
          <p:cNvCxnSpPr/>
          <p:nvPr/>
        </p:nvCxnSpPr>
        <p:spPr>
          <a:xfrm rot="16200000" flipH="1">
            <a:off x="6981613" y="4730159"/>
            <a:ext cx="220896" cy="140703"/>
          </a:xfrm>
          <a:prstGeom prst="bentConnector3">
            <a:avLst>
              <a:gd name="adj1" fmla="val 99827"/>
            </a:avLst>
          </a:prstGeom>
          <a:ln w="12700" cap="rnd">
            <a:solidFill>
              <a:schemeClr val="tx1"/>
            </a:solidFill>
            <a:round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5" name="Rounded Rectangle 204"/>
          <p:cNvSpPr/>
          <p:nvPr/>
        </p:nvSpPr>
        <p:spPr>
          <a:xfrm>
            <a:off x="5340480" y="4139114"/>
            <a:ext cx="2673846" cy="161945"/>
          </a:xfrm>
          <a:prstGeom prst="roundRect">
            <a:avLst>
              <a:gd name="adj" fmla="val 50000"/>
            </a:avLst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07" name="Rounded Rectangle 206"/>
          <p:cNvSpPr/>
          <p:nvPr/>
        </p:nvSpPr>
        <p:spPr>
          <a:xfrm>
            <a:off x="4729047" y="4484411"/>
            <a:ext cx="3012399" cy="161945"/>
          </a:xfrm>
          <a:prstGeom prst="roundRect">
            <a:avLst>
              <a:gd name="adj" fmla="val 50000"/>
            </a:avLst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08" name="Rounded Rectangle 207"/>
          <p:cNvSpPr/>
          <p:nvPr/>
        </p:nvSpPr>
        <p:spPr>
          <a:xfrm>
            <a:off x="7181704" y="4854251"/>
            <a:ext cx="557470" cy="178914"/>
          </a:xfrm>
          <a:prstGeom prst="roundRect">
            <a:avLst>
              <a:gd name="adj" fmla="val 50000"/>
            </a:avLst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11" name="Rounded Rectangle 210"/>
          <p:cNvSpPr/>
          <p:nvPr/>
        </p:nvSpPr>
        <p:spPr>
          <a:xfrm>
            <a:off x="4750395" y="4138854"/>
            <a:ext cx="4209866" cy="146304"/>
          </a:xfrm>
          <a:prstGeom prst="roundRect">
            <a:avLst>
              <a:gd name="adj" fmla="val 50000"/>
            </a:avLst>
          </a:prstGeom>
          <a:solidFill>
            <a:srgbClr val="EA903A">
              <a:alpha val="23922"/>
            </a:srgbClr>
          </a:solidFill>
          <a:ln>
            <a:solidFill>
              <a:schemeClr val="accent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212" name="Straight Connector 211"/>
          <p:cNvCxnSpPr/>
          <p:nvPr/>
        </p:nvCxnSpPr>
        <p:spPr>
          <a:xfrm>
            <a:off x="6397630" y="1084984"/>
            <a:ext cx="19767" cy="4152841"/>
          </a:xfrm>
          <a:prstGeom prst="line">
            <a:avLst/>
          </a:prstGeom>
          <a:ln w="25400">
            <a:solidFill>
              <a:schemeClr val="accent5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13" name="Group 212"/>
          <p:cNvGrpSpPr/>
          <p:nvPr/>
        </p:nvGrpSpPr>
        <p:grpSpPr>
          <a:xfrm>
            <a:off x="4524518" y="1585231"/>
            <a:ext cx="389850" cy="369332"/>
            <a:chOff x="3480392" y="1230103"/>
            <a:chExt cx="389850" cy="369332"/>
          </a:xfrm>
        </p:grpSpPr>
        <p:sp>
          <p:nvSpPr>
            <p:cNvPr id="217" name="Rectangle 216"/>
            <p:cNvSpPr/>
            <p:nvPr/>
          </p:nvSpPr>
          <p:spPr>
            <a:xfrm>
              <a:off x="3544318" y="1303772"/>
              <a:ext cx="228600" cy="228600"/>
            </a:xfrm>
            <a:prstGeom prst="rect">
              <a:avLst/>
            </a:prstGeom>
            <a:solidFill>
              <a:srgbClr val="FFFF00"/>
            </a:solidFill>
            <a:ln w="254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218" name="Rectangle 217"/>
            <p:cNvSpPr/>
            <p:nvPr/>
          </p:nvSpPr>
          <p:spPr>
            <a:xfrm>
              <a:off x="3480392" y="1230103"/>
              <a:ext cx="38985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008000"/>
                  </a:solidFill>
                  <a:latin typeface="Zapf Dingbats"/>
                  <a:ea typeface="Zapf Dingbats"/>
                  <a:cs typeface="Zapf Dingbats"/>
                </a:rPr>
                <a:t>✔</a:t>
              </a:r>
              <a:endParaRPr lang="en-US" dirty="0">
                <a:solidFill>
                  <a:srgbClr val="008000"/>
                </a:solidFill>
              </a:endParaRPr>
            </a:p>
          </p:txBody>
        </p:sp>
      </p:grpSp>
      <p:grpSp>
        <p:nvGrpSpPr>
          <p:cNvPr id="219" name="Group 218"/>
          <p:cNvGrpSpPr/>
          <p:nvPr/>
        </p:nvGrpSpPr>
        <p:grpSpPr>
          <a:xfrm>
            <a:off x="4528919" y="3671037"/>
            <a:ext cx="389850" cy="369332"/>
            <a:chOff x="3479192" y="1217609"/>
            <a:chExt cx="389850" cy="369332"/>
          </a:xfrm>
        </p:grpSpPr>
        <p:sp>
          <p:nvSpPr>
            <p:cNvPr id="220" name="Rectangle 219"/>
            <p:cNvSpPr/>
            <p:nvPr/>
          </p:nvSpPr>
          <p:spPr>
            <a:xfrm>
              <a:off x="3544318" y="1303772"/>
              <a:ext cx="228600" cy="228600"/>
            </a:xfrm>
            <a:prstGeom prst="rect">
              <a:avLst/>
            </a:prstGeom>
            <a:solidFill>
              <a:srgbClr val="FFFF00"/>
            </a:solidFill>
            <a:ln w="254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221" name="Rectangle 220"/>
            <p:cNvSpPr/>
            <p:nvPr/>
          </p:nvSpPr>
          <p:spPr>
            <a:xfrm>
              <a:off x="3479192" y="1217609"/>
              <a:ext cx="38985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008000"/>
                  </a:solidFill>
                  <a:latin typeface="Zapf Dingbats"/>
                  <a:ea typeface="Zapf Dingbats"/>
                  <a:cs typeface="Zapf Dingbats"/>
                </a:rPr>
                <a:t>✔</a:t>
              </a:r>
              <a:endParaRPr lang="en-US" dirty="0">
                <a:solidFill>
                  <a:srgbClr val="008000"/>
                </a:solidFill>
              </a:endParaRPr>
            </a:p>
          </p:txBody>
        </p:sp>
      </p:grpSp>
      <p:cxnSp>
        <p:nvCxnSpPr>
          <p:cNvPr id="222" name="Straight Connector 221"/>
          <p:cNvCxnSpPr>
            <a:stCxn id="207" idx="1"/>
            <a:endCxn id="229" idx="1"/>
          </p:cNvCxnSpPr>
          <p:nvPr/>
        </p:nvCxnSpPr>
        <p:spPr>
          <a:xfrm flipV="1">
            <a:off x="4729047" y="4554389"/>
            <a:ext cx="1542690" cy="10995"/>
          </a:xfrm>
          <a:prstGeom prst="line">
            <a:avLst/>
          </a:prstGeom>
          <a:ln w="57150">
            <a:solidFill>
              <a:srgbClr val="FFFFFF">
                <a:alpha val="69804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1" name="Rounded Rectangle 110"/>
          <p:cNvSpPr/>
          <p:nvPr/>
        </p:nvSpPr>
        <p:spPr>
          <a:xfrm>
            <a:off x="2280633" y="1346884"/>
            <a:ext cx="1818693" cy="146302"/>
          </a:xfrm>
          <a:prstGeom prst="roundRect">
            <a:avLst>
              <a:gd name="adj" fmla="val 50000"/>
            </a:avLst>
          </a:prstGeom>
          <a:solidFill>
            <a:srgbClr val="66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112" name="Straight Connector 111"/>
          <p:cNvCxnSpPr>
            <a:stCxn id="111" idx="1"/>
          </p:cNvCxnSpPr>
          <p:nvPr/>
        </p:nvCxnSpPr>
        <p:spPr>
          <a:xfrm>
            <a:off x="2280633" y="1420035"/>
            <a:ext cx="1424675" cy="0"/>
          </a:xfrm>
          <a:prstGeom prst="line">
            <a:avLst/>
          </a:prstGeom>
          <a:ln w="57150">
            <a:solidFill>
              <a:srgbClr val="FFFFFF">
                <a:alpha val="69804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3480392" y="1218187"/>
            <a:ext cx="389850" cy="369332"/>
            <a:chOff x="3480392" y="1218187"/>
            <a:chExt cx="389850" cy="369332"/>
          </a:xfrm>
        </p:grpSpPr>
        <p:sp>
          <p:nvSpPr>
            <p:cNvPr id="113" name="Rectangle 112"/>
            <p:cNvSpPr/>
            <p:nvPr/>
          </p:nvSpPr>
          <p:spPr>
            <a:xfrm>
              <a:off x="3544318" y="1303772"/>
              <a:ext cx="228600" cy="228600"/>
            </a:xfrm>
            <a:prstGeom prst="rect">
              <a:avLst/>
            </a:prstGeom>
            <a:solidFill>
              <a:srgbClr val="FFFF00"/>
            </a:solidFill>
            <a:ln w="254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4" name="Rectangle 3"/>
            <p:cNvSpPr/>
            <p:nvPr/>
          </p:nvSpPr>
          <p:spPr>
            <a:xfrm>
              <a:off x="3480392" y="1218187"/>
              <a:ext cx="38985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008000"/>
                  </a:solidFill>
                  <a:latin typeface="Zapf Dingbats"/>
                  <a:ea typeface="Zapf Dingbats"/>
                  <a:cs typeface="Zapf Dingbats"/>
                </a:rPr>
                <a:t>✔</a:t>
              </a:r>
              <a:endParaRPr lang="en-US" dirty="0">
                <a:solidFill>
                  <a:srgbClr val="008000"/>
                </a:solidFill>
              </a:endParaRPr>
            </a:p>
          </p:txBody>
        </p:sp>
      </p:grpSp>
      <p:cxnSp>
        <p:nvCxnSpPr>
          <p:cNvPr id="224" name="Elbow Connector 223"/>
          <p:cNvCxnSpPr/>
          <p:nvPr/>
        </p:nvCxnSpPr>
        <p:spPr>
          <a:xfrm flipV="1">
            <a:off x="7751438" y="4258291"/>
            <a:ext cx="71289" cy="317940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217" idx="3"/>
          </p:cNvCxnSpPr>
          <p:nvPr/>
        </p:nvCxnSpPr>
        <p:spPr>
          <a:xfrm>
            <a:off x="4817044" y="1773200"/>
            <a:ext cx="6399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2" name="Straight Connector 231"/>
          <p:cNvCxnSpPr/>
          <p:nvPr/>
        </p:nvCxnSpPr>
        <p:spPr>
          <a:xfrm>
            <a:off x="5325772" y="2128065"/>
            <a:ext cx="13122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34" name="Group 233"/>
          <p:cNvGrpSpPr/>
          <p:nvPr/>
        </p:nvGrpSpPr>
        <p:grpSpPr>
          <a:xfrm>
            <a:off x="5118729" y="1922713"/>
            <a:ext cx="389850" cy="369332"/>
            <a:chOff x="3480392" y="1230103"/>
            <a:chExt cx="389850" cy="369332"/>
          </a:xfrm>
        </p:grpSpPr>
        <p:sp>
          <p:nvSpPr>
            <p:cNvPr id="243" name="Rectangle 242"/>
            <p:cNvSpPr/>
            <p:nvPr/>
          </p:nvSpPr>
          <p:spPr>
            <a:xfrm>
              <a:off x="3544318" y="1303772"/>
              <a:ext cx="228600" cy="228600"/>
            </a:xfrm>
            <a:prstGeom prst="rect">
              <a:avLst/>
            </a:prstGeom>
            <a:solidFill>
              <a:srgbClr val="FFFF00"/>
            </a:solidFill>
            <a:ln w="254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247" name="Rectangle 246"/>
            <p:cNvSpPr/>
            <p:nvPr/>
          </p:nvSpPr>
          <p:spPr>
            <a:xfrm>
              <a:off x="3480392" y="1230103"/>
              <a:ext cx="38985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008000"/>
                  </a:solidFill>
                  <a:latin typeface="Zapf Dingbats"/>
                  <a:ea typeface="Zapf Dingbats"/>
                  <a:cs typeface="Zapf Dingbats"/>
                </a:rPr>
                <a:t>✔</a:t>
              </a:r>
              <a:endParaRPr lang="en-US" dirty="0">
                <a:solidFill>
                  <a:srgbClr val="008000"/>
                </a:solidFill>
              </a:endParaRPr>
            </a:p>
          </p:txBody>
        </p:sp>
      </p:grpSp>
      <p:sp>
        <p:nvSpPr>
          <p:cNvPr id="229" name="Rectangle 228"/>
          <p:cNvSpPr/>
          <p:nvPr/>
        </p:nvSpPr>
        <p:spPr>
          <a:xfrm>
            <a:off x="6271737" y="4440089"/>
            <a:ext cx="228600" cy="228600"/>
          </a:xfrm>
          <a:prstGeom prst="rect">
            <a:avLst/>
          </a:prstGeom>
          <a:solidFill>
            <a:srgbClr val="008000"/>
          </a:solidFill>
          <a:ln w="254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endParaRPr lang="en-US" sz="800" dirty="0">
              <a:solidFill>
                <a:prstClr val="white"/>
              </a:solidFill>
            </a:endParaRPr>
          </a:p>
        </p:txBody>
      </p:sp>
      <p:cxnSp>
        <p:nvCxnSpPr>
          <p:cNvPr id="230" name="Straight Connector 229"/>
          <p:cNvCxnSpPr>
            <a:endCxn id="223" idx="1"/>
          </p:cNvCxnSpPr>
          <p:nvPr/>
        </p:nvCxnSpPr>
        <p:spPr>
          <a:xfrm>
            <a:off x="5340480" y="4209586"/>
            <a:ext cx="927755" cy="0"/>
          </a:xfrm>
          <a:prstGeom prst="line">
            <a:avLst/>
          </a:prstGeom>
          <a:ln w="57150">
            <a:solidFill>
              <a:srgbClr val="FFFFFF">
                <a:alpha val="69804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3" name="Rectangle 222"/>
          <p:cNvSpPr/>
          <p:nvPr/>
        </p:nvSpPr>
        <p:spPr>
          <a:xfrm>
            <a:off x="6268235" y="4095286"/>
            <a:ext cx="228600" cy="228600"/>
          </a:xfrm>
          <a:prstGeom prst="rect">
            <a:avLst/>
          </a:prstGeom>
          <a:solidFill>
            <a:srgbClr val="008000"/>
          </a:solidFill>
          <a:ln w="254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endParaRPr lang="en-US" sz="800" dirty="0">
              <a:solidFill>
                <a:prstClr val="white"/>
              </a:solidFill>
            </a:endParaRPr>
          </a:p>
        </p:txBody>
      </p:sp>
      <p:cxnSp>
        <p:nvCxnSpPr>
          <p:cNvPr id="248" name="Straight Connector 247"/>
          <p:cNvCxnSpPr>
            <a:endCxn id="201" idx="1"/>
          </p:cNvCxnSpPr>
          <p:nvPr/>
        </p:nvCxnSpPr>
        <p:spPr>
          <a:xfrm>
            <a:off x="5463395" y="2477691"/>
            <a:ext cx="806355" cy="0"/>
          </a:xfrm>
          <a:prstGeom prst="line">
            <a:avLst/>
          </a:prstGeom>
          <a:ln w="57150">
            <a:solidFill>
              <a:srgbClr val="FFFFFF">
                <a:alpha val="69804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1" name="Rectangle 200"/>
          <p:cNvSpPr/>
          <p:nvPr/>
        </p:nvSpPr>
        <p:spPr>
          <a:xfrm>
            <a:off x="6269750" y="2363391"/>
            <a:ext cx="228600" cy="228600"/>
          </a:xfrm>
          <a:prstGeom prst="rect">
            <a:avLst/>
          </a:prstGeom>
          <a:solidFill>
            <a:srgbClr val="008000"/>
          </a:solidFill>
          <a:ln w="254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endParaRPr lang="en-US" sz="8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0569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Rectangle 155"/>
          <p:cNvSpPr/>
          <p:nvPr/>
        </p:nvSpPr>
        <p:spPr>
          <a:xfrm>
            <a:off x="0" y="1192724"/>
            <a:ext cx="9144000" cy="3593274"/>
          </a:xfrm>
          <a:prstGeom prst="rect">
            <a:avLst/>
          </a:prstGeom>
          <a:solidFill>
            <a:schemeClr val="accent6">
              <a:lumMod val="50000"/>
              <a:alpha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7" name="Straight Connector 166"/>
          <p:cNvCxnSpPr/>
          <p:nvPr/>
        </p:nvCxnSpPr>
        <p:spPr bwMode="auto">
          <a:xfrm>
            <a:off x="2274853" y="3198263"/>
            <a:ext cx="6683549" cy="10365"/>
          </a:xfrm>
          <a:prstGeom prst="line">
            <a:avLst/>
          </a:prstGeom>
          <a:ln w="158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2" name="Rounded Rectangle 221"/>
          <p:cNvSpPr/>
          <p:nvPr/>
        </p:nvSpPr>
        <p:spPr>
          <a:xfrm>
            <a:off x="4357117" y="3129223"/>
            <a:ext cx="3393295" cy="154311"/>
          </a:xfrm>
          <a:prstGeom prst="roundRect">
            <a:avLst>
              <a:gd name="adj" fmla="val 50000"/>
            </a:avLst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212" name="Straight Connector 211"/>
          <p:cNvCxnSpPr/>
          <p:nvPr/>
        </p:nvCxnSpPr>
        <p:spPr bwMode="auto">
          <a:xfrm>
            <a:off x="2266422" y="2885117"/>
            <a:ext cx="6691980" cy="0"/>
          </a:xfrm>
          <a:prstGeom prst="line">
            <a:avLst/>
          </a:prstGeom>
          <a:ln w="158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 19"/>
          <p:cNvGrpSpPr/>
          <p:nvPr/>
        </p:nvGrpSpPr>
        <p:grpSpPr>
          <a:xfrm>
            <a:off x="2256785" y="1105119"/>
            <a:ext cx="6723594" cy="4667608"/>
            <a:chOff x="2256785" y="1105120"/>
            <a:chExt cx="6723594" cy="4238752"/>
          </a:xfrm>
        </p:grpSpPr>
        <p:cxnSp>
          <p:nvCxnSpPr>
            <p:cNvPr id="112" name="Straight Connector 111"/>
            <p:cNvCxnSpPr/>
            <p:nvPr/>
          </p:nvCxnSpPr>
          <p:spPr>
            <a:xfrm>
              <a:off x="8341073" y="1137202"/>
              <a:ext cx="31061" cy="4187952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/>
            <p:nvPr/>
          </p:nvCxnSpPr>
          <p:spPr>
            <a:xfrm>
              <a:off x="2891785" y="1155920"/>
              <a:ext cx="31061" cy="4187952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Straight Connector 3"/>
            <p:cNvCxnSpPr/>
            <p:nvPr/>
          </p:nvCxnSpPr>
          <p:spPr>
            <a:xfrm>
              <a:off x="2256785" y="1143220"/>
              <a:ext cx="31061" cy="4187952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>
            <a:xfrm>
              <a:off x="3499593" y="1143775"/>
              <a:ext cx="31061" cy="4187952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>
            <a:xfrm>
              <a:off x="4099326" y="1149102"/>
              <a:ext cx="31061" cy="4187952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>
            <a:xfrm>
              <a:off x="4708376" y="1143775"/>
              <a:ext cx="31061" cy="4187952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>
            <a:xfrm>
              <a:off x="5320599" y="1105120"/>
              <a:ext cx="31061" cy="4187952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>
              <a:off x="5931446" y="1150364"/>
              <a:ext cx="31061" cy="4187952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/>
          </p:nvCxnSpPr>
          <p:spPr>
            <a:xfrm>
              <a:off x="6520411" y="1117820"/>
              <a:ext cx="31061" cy="4187952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/>
          </p:nvCxnSpPr>
          <p:spPr>
            <a:xfrm>
              <a:off x="7141127" y="1108295"/>
              <a:ext cx="31061" cy="4187952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/>
          </p:nvCxnSpPr>
          <p:spPr>
            <a:xfrm>
              <a:off x="7741446" y="1113622"/>
              <a:ext cx="31061" cy="4187952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/>
            <p:cNvCxnSpPr/>
            <p:nvPr/>
          </p:nvCxnSpPr>
          <p:spPr>
            <a:xfrm>
              <a:off x="8949318" y="1122021"/>
              <a:ext cx="31061" cy="4187952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1" name="Rounded Rectangle 220"/>
          <p:cNvSpPr/>
          <p:nvPr/>
        </p:nvSpPr>
        <p:spPr>
          <a:xfrm>
            <a:off x="4356437" y="2805023"/>
            <a:ext cx="3385009" cy="154311"/>
          </a:xfrm>
          <a:prstGeom prst="roundRect">
            <a:avLst>
              <a:gd name="adj" fmla="val 50000"/>
            </a:avLst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03" name="Rounded Rectangle 202"/>
          <p:cNvSpPr/>
          <p:nvPr/>
        </p:nvSpPr>
        <p:spPr>
          <a:xfrm>
            <a:off x="3204061" y="1295755"/>
            <a:ext cx="3316349" cy="146304"/>
          </a:xfrm>
          <a:prstGeom prst="roundRect">
            <a:avLst>
              <a:gd name="adj" fmla="val 50000"/>
            </a:avLst>
          </a:prstGeom>
          <a:solidFill>
            <a:srgbClr val="66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94" name="Straight Connector 93"/>
          <p:cNvCxnSpPr/>
          <p:nvPr/>
        </p:nvCxnSpPr>
        <p:spPr bwMode="auto">
          <a:xfrm>
            <a:off x="2266422" y="1861818"/>
            <a:ext cx="6691980" cy="0"/>
          </a:xfrm>
          <a:prstGeom prst="line">
            <a:avLst/>
          </a:prstGeom>
          <a:ln w="158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 bwMode="auto">
          <a:xfrm>
            <a:off x="2266422" y="4410179"/>
            <a:ext cx="6691980" cy="0"/>
          </a:xfrm>
          <a:prstGeom prst="line">
            <a:avLst/>
          </a:prstGeom>
          <a:ln w="158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 bwMode="auto">
          <a:xfrm>
            <a:off x="2266422" y="3834920"/>
            <a:ext cx="6691980" cy="0"/>
          </a:xfrm>
          <a:prstGeom prst="line">
            <a:avLst/>
          </a:prstGeom>
          <a:ln w="158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Connector 181"/>
          <p:cNvCxnSpPr/>
          <p:nvPr/>
        </p:nvCxnSpPr>
        <p:spPr bwMode="auto">
          <a:xfrm>
            <a:off x="2266422" y="1353916"/>
            <a:ext cx="6691980" cy="0"/>
          </a:xfrm>
          <a:prstGeom prst="line">
            <a:avLst/>
          </a:prstGeom>
          <a:ln w="158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Straight Connector 183"/>
          <p:cNvCxnSpPr/>
          <p:nvPr/>
        </p:nvCxnSpPr>
        <p:spPr bwMode="auto">
          <a:xfrm>
            <a:off x="2266422" y="2571971"/>
            <a:ext cx="6691980" cy="0"/>
          </a:xfrm>
          <a:prstGeom prst="line">
            <a:avLst/>
          </a:prstGeom>
          <a:ln w="158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Straight Connector 184"/>
          <p:cNvCxnSpPr/>
          <p:nvPr/>
        </p:nvCxnSpPr>
        <p:spPr bwMode="auto">
          <a:xfrm>
            <a:off x="2266422" y="3521774"/>
            <a:ext cx="6691980" cy="0"/>
          </a:xfrm>
          <a:prstGeom prst="line">
            <a:avLst/>
          </a:prstGeom>
          <a:ln w="158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5222"/>
            <a:ext cx="9144000" cy="413878"/>
          </a:xfrm>
          <a:solidFill>
            <a:srgbClr val="1768B1"/>
          </a:solidFill>
        </p:spPr>
        <p:txBody>
          <a:bodyPr vert="horz" anchor="ctr"/>
          <a:lstStyle/>
          <a:p>
            <a:pPr marL="63500">
              <a:lnSpc>
                <a:spcPct val="100000"/>
              </a:lnSpc>
            </a:pPr>
            <a:r>
              <a:rPr lang="en-US" sz="1600" b="1" dirty="0" smtClean="0"/>
              <a:t>Post-Transition IANA (PTI)</a:t>
            </a:r>
            <a:endParaRPr lang="en-US" sz="1600" dirty="0"/>
          </a:p>
        </p:txBody>
      </p:sp>
      <p:sp>
        <p:nvSpPr>
          <p:cNvPr id="24" name="TextBox 23"/>
          <p:cNvSpPr txBox="1"/>
          <p:nvPr/>
        </p:nvSpPr>
        <p:spPr>
          <a:xfrm>
            <a:off x="6415950" y="6434940"/>
            <a:ext cx="21523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bg1"/>
                </a:solidFill>
                <a:latin typeface="Source Sans Pro"/>
                <a:cs typeface="Source Sans Pro"/>
              </a:rPr>
              <a:t>* Timeframes are estimates</a:t>
            </a:r>
          </a:p>
        </p:txBody>
      </p:sp>
      <p:sp>
        <p:nvSpPr>
          <p:cNvPr id="165" name="TextBox 164"/>
          <p:cNvSpPr txBox="1"/>
          <p:nvPr/>
        </p:nvSpPr>
        <p:spPr>
          <a:xfrm>
            <a:off x="723182" y="6434940"/>
            <a:ext cx="21523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  <a:latin typeface="Source Sans Pro"/>
                <a:cs typeface="Source Sans Pro"/>
              </a:rPr>
              <a:t>DRAFT for Discussion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495" y="1198624"/>
            <a:ext cx="2237866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algn="r">
              <a:defRPr sz="1400">
                <a:solidFill>
                  <a:srgbClr val="666666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sz="1100" dirty="0">
                <a:solidFill>
                  <a:srgbClr val="660066"/>
                </a:solidFill>
                <a:latin typeface="+mn-lt"/>
              </a:rPr>
              <a:t>Define </a:t>
            </a:r>
            <a:r>
              <a:rPr lang="en-US" sz="1100" dirty="0" smtClean="0">
                <a:solidFill>
                  <a:srgbClr val="660066"/>
                </a:solidFill>
                <a:latin typeface="+mn-lt"/>
              </a:rPr>
              <a:t>PTI Implementation Plan</a:t>
            </a:r>
            <a:endParaRPr lang="en-US" sz="1100" dirty="0">
              <a:solidFill>
                <a:srgbClr val="660066"/>
              </a:solidFill>
              <a:latin typeface="+mn-lt"/>
            </a:endParaRPr>
          </a:p>
        </p:txBody>
      </p:sp>
      <p:sp>
        <p:nvSpPr>
          <p:cNvPr id="162" name="TextBox 161"/>
          <p:cNvSpPr txBox="1"/>
          <p:nvPr/>
        </p:nvSpPr>
        <p:spPr>
          <a:xfrm>
            <a:off x="0" y="1589112"/>
            <a:ext cx="2274853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100" dirty="0">
                <a:solidFill>
                  <a:schemeClr val="accent6">
                    <a:lumMod val="50000"/>
                  </a:schemeClr>
                </a:solidFill>
              </a:rPr>
              <a:t>Articles of Incorporation drafting, comment period and Board approval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-16328" y="2205588"/>
            <a:ext cx="2237866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b="1" i="1" dirty="0" smtClean="0">
                <a:solidFill>
                  <a:schemeClr val="accent4">
                    <a:lumMod val="50000"/>
                  </a:schemeClr>
                </a:solidFill>
              </a:rPr>
              <a:t>501 (c) (3) filing</a:t>
            </a:r>
            <a:endParaRPr lang="en-US" sz="1100" b="1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95" name="Rounded Rectangle 94"/>
          <p:cNvSpPr/>
          <p:nvPr/>
        </p:nvSpPr>
        <p:spPr>
          <a:xfrm>
            <a:off x="3201910" y="1293629"/>
            <a:ext cx="2482589" cy="146304"/>
          </a:xfrm>
          <a:prstGeom prst="roundRect">
            <a:avLst>
              <a:gd name="adj" fmla="val 50000"/>
            </a:avLst>
          </a:prstGeom>
          <a:solidFill>
            <a:srgbClr val="660066">
              <a:alpha val="30196"/>
            </a:srgbClr>
          </a:solidFill>
          <a:ln>
            <a:solidFill>
              <a:srgbClr val="7030A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0" y="3990713"/>
            <a:ext cx="2273046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b="1" i="1" dirty="0" smtClean="0">
                <a:solidFill>
                  <a:schemeClr val="accent3"/>
                </a:solidFill>
              </a:rPr>
              <a:t>ICANN-PTI Contract(s) </a:t>
            </a:r>
            <a:endParaRPr lang="en-US" sz="1100" b="1" i="1" dirty="0">
              <a:solidFill>
                <a:schemeClr val="accent3"/>
              </a:solidFill>
            </a:endParaRPr>
          </a:p>
        </p:txBody>
      </p:sp>
      <p:cxnSp>
        <p:nvCxnSpPr>
          <p:cNvPr id="106" name="Elbow Connector 105"/>
          <p:cNvCxnSpPr>
            <a:stCxn id="95" idx="3"/>
          </p:cNvCxnSpPr>
          <p:nvPr/>
        </p:nvCxnSpPr>
        <p:spPr>
          <a:xfrm>
            <a:off x="5684499" y="1366781"/>
            <a:ext cx="93518" cy="2937757"/>
          </a:xfrm>
          <a:prstGeom prst="bentConnector2">
            <a:avLst/>
          </a:prstGeom>
          <a:ln w="12700" cap="rnd">
            <a:solidFill>
              <a:schemeClr val="tx1"/>
            </a:solidFill>
            <a:round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6" name="TextBox 145"/>
          <p:cNvSpPr txBox="1"/>
          <p:nvPr/>
        </p:nvSpPr>
        <p:spPr>
          <a:xfrm>
            <a:off x="17860" y="4962485"/>
            <a:ext cx="3194301" cy="128174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noAutofit/>
          </a:bodyPr>
          <a:lstStyle/>
          <a:p>
            <a:r>
              <a:rPr lang="en-US" sz="1200" b="1" dirty="0" smtClean="0">
                <a:latin typeface="Source Sans Pro"/>
                <a:cs typeface="Source Sans Pro"/>
              </a:rPr>
              <a:t>Project Updates:</a:t>
            </a:r>
          </a:p>
          <a:p>
            <a:pPr marL="171450" indent="-171450">
              <a:buFont typeface="Wingdings" charset="2"/>
              <a:buChar char="ü"/>
              <a:defRPr/>
            </a:pPr>
            <a:r>
              <a:rPr lang="en-US" sz="1100" dirty="0" smtClean="0"/>
              <a:t>Drafts of PTI bylaws and articles of incorporation circulated to the community for review.</a:t>
            </a:r>
          </a:p>
          <a:p>
            <a:pPr marL="171450" indent="-171450">
              <a:buFont typeface="Wingdings" charset="2"/>
              <a:buChar char="ü"/>
              <a:defRPr/>
            </a:pPr>
            <a:r>
              <a:rPr lang="en-US" sz="1100" dirty="0" smtClean="0"/>
              <a:t>Section headers of Naming function contract circulated to the community for review.</a:t>
            </a:r>
            <a:endParaRPr lang="en-US" sz="1100" dirty="0"/>
          </a:p>
          <a:p>
            <a:pPr marL="171450" indent="-171450">
              <a:buFont typeface="Wingdings" charset="2"/>
              <a:buChar char="ü"/>
              <a:defRPr/>
            </a:pPr>
            <a:r>
              <a:rPr lang="en-US" sz="1100" dirty="0" smtClean="0"/>
              <a:t>PTI formation activities and timing communicated to the community.</a:t>
            </a:r>
            <a:endParaRPr lang="en-US" sz="1100" dirty="0"/>
          </a:p>
        </p:txBody>
      </p:sp>
      <p:sp>
        <p:nvSpPr>
          <p:cNvPr id="158" name="TextBox 157"/>
          <p:cNvSpPr txBox="1"/>
          <p:nvPr/>
        </p:nvSpPr>
        <p:spPr>
          <a:xfrm>
            <a:off x="7386975" y="4962485"/>
            <a:ext cx="1733801" cy="128174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noAutofit/>
          </a:bodyPr>
          <a:lstStyle/>
          <a:p>
            <a:r>
              <a:rPr lang="en-US" sz="1200" b="1" dirty="0" smtClean="0">
                <a:latin typeface="Source Sans Pro"/>
                <a:cs typeface="Source Sans Pro"/>
              </a:rPr>
              <a:t>Open Items: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" y="4748835"/>
            <a:ext cx="91084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aseline="30000" dirty="0" smtClean="0">
                <a:latin typeface="Source Sans Pro"/>
                <a:cs typeface="Source Sans Pro"/>
              </a:rPr>
              <a:t>1</a:t>
            </a:r>
            <a:r>
              <a:rPr lang="en-US" sz="800" dirty="0" smtClean="0">
                <a:latin typeface="Source Sans Pro"/>
                <a:cs typeface="Source Sans Pro"/>
              </a:rPr>
              <a:t> </a:t>
            </a:r>
            <a:r>
              <a:rPr lang="en-US" sz="800" i="1" dirty="0" smtClean="0">
                <a:latin typeface="Source Sans Pro"/>
                <a:cs typeface="Source Sans Pro"/>
              </a:rPr>
              <a:t>Dependency on performance targets being defined by mid-July 2016 under Names SLEs project  to finalize Names contract</a:t>
            </a:r>
            <a:endParaRPr lang="en-US" sz="800" i="1" dirty="0">
              <a:latin typeface="Source Sans Pro"/>
              <a:cs typeface="Source Sans Pro"/>
            </a:endParaRPr>
          </a:p>
        </p:txBody>
      </p:sp>
      <p:cxnSp>
        <p:nvCxnSpPr>
          <p:cNvPr id="105" name="Straight Connector 104"/>
          <p:cNvCxnSpPr>
            <a:stCxn id="95" idx="1"/>
          </p:cNvCxnSpPr>
          <p:nvPr/>
        </p:nvCxnSpPr>
        <p:spPr>
          <a:xfrm>
            <a:off x="3201910" y="1366781"/>
            <a:ext cx="3131531" cy="0"/>
          </a:xfrm>
          <a:prstGeom prst="line">
            <a:avLst/>
          </a:prstGeom>
          <a:ln w="57150">
            <a:solidFill>
              <a:srgbClr val="FFFFFF">
                <a:alpha val="69804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9" name="TextBox 128"/>
          <p:cNvSpPr txBox="1"/>
          <p:nvPr/>
        </p:nvSpPr>
        <p:spPr>
          <a:xfrm>
            <a:off x="3283907" y="4962485"/>
            <a:ext cx="4059831" cy="128174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noAutofit/>
          </a:bodyPr>
          <a:lstStyle/>
          <a:p>
            <a:r>
              <a:rPr lang="en-US" sz="1100" b="1" dirty="0" smtClean="0">
                <a:latin typeface="Source Sans Pro"/>
                <a:cs typeface="Source Sans Pro"/>
              </a:rPr>
              <a:t>Upcoming Activities:</a:t>
            </a:r>
          </a:p>
          <a:p>
            <a:pPr marL="171450" indent="-171450">
              <a:buFont typeface="Wingdings" charset="2"/>
              <a:buChar char="§"/>
            </a:pPr>
            <a:r>
              <a:rPr lang="en-US" sz="1100" dirty="0" smtClean="0"/>
              <a:t>Finalize PTI Bylaws and articles of incorporation with the community.</a:t>
            </a:r>
          </a:p>
          <a:p>
            <a:pPr marL="171450" indent="-171450">
              <a:buFont typeface="Wingdings" charset="2"/>
              <a:buChar char="§"/>
            </a:pPr>
            <a:r>
              <a:rPr lang="en-US" sz="1100" dirty="0" smtClean="0"/>
              <a:t>Share draft of Naming function contract with the community.</a:t>
            </a:r>
          </a:p>
          <a:p>
            <a:pPr marL="171450" indent="-171450">
              <a:buFont typeface="Wingdings" charset="2"/>
              <a:buChar char="§"/>
            </a:pPr>
            <a:r>
              <a:rPr lang="en-US" sz="1100" dirty="0" smtClean="0"/>
              <a:t>Share PTI staffing rationale with community.</a:t>
            </a:r>
          </a:p>
          <a:p>
            <a:pPr marL="171450" indent="-171450">
              <a:buFont typeface="Wingdings" charset="2"/>
              <a:buChar char="§"/>
            </a:pPr>
            <a:endParaRPr lang="en-US" sz="1100" dirty="0"/>
          </a:p>
        </p:txBody>
      </p:sp>
      <p:sp>
        <p:nvSpPr>
          <p:cNvPr id="159" name="Rectangle 158"/>
          <p:cNvSpPr/>
          <p:nvPr/>
        </p:nvSpPr>
        <p:spPr>
          <a:xfrm>
            <a:off x="2345009" y="6332980"/>
            <a:ext cx="4088358" cy="5203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6" name="Straight Connector 165"/>
          <p:cNvCxnSpPr/>
          <p:nvPr/>
        </p:nvCxnSpPr>
        <p:spPr>
          <a:xfrm>
            <a:off x="2423596" y="6584236"/>
            <a:ext cx="342900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9" name="TextBox 168"/>
          <p:cNvSpPr txBox="1"/>
          <p:nvPr/>
        </p:nvSpPr>
        <p:spPr>
          <a:xfrm>
            <a:off x="2732787" y="6328682"/>
            <a:ext cx="133402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latin typeface="Source Sans Pro"/>
                <a:cs typeface="Source Sans Pro"/>
              </a:rPr>
              <a:t>Public Comment Period</a:t>
            </a:r>
          </a:p>
          <a:p>
            <a:r>
              <a:rPr lang="en-US" sz="900" dirty="0" smtClean="0">
                <a:latin typeface="Source Sans Pro"/>
                <a:cs typeface="Source Sans Pro"/>
              </a:rPr>
              <a:t>Baseline</a:t>
            </a:r>
          </a:p>
          <a:p>
            <a:r>
              <a:rPr lang="en-US" sz="900" dirty="0" smtClean="0">
                <a:latin typeface="Source Sans Pro"/>
                <a:cs typeface="Source Sans Pro"/>
              </a:rPr>
              <a:t>Current Plan</a:t>
            </a:r>
          </a:p>
        </p:txBody>
      </p:sp>
      <p:cxnSp>
        <p:nvCxnSpPr>
          <p:cNvPr id="170" name="Straight Connector 169"/>
          <p:cNvCxnSpPr/>
          <p:nvPr/>
        </p:nvCxnSpPr>
        <p:spPr>
          <a:xfrm>
            <a:off x="2419200" y="6737705"/>
            <a:ext cx="309191" cy="0"/>
          </a:xfrm>
          <a:prstGeom prst="line">
            <a:avLst/>
          </a:prstGeom>
          <a:ln>
            <a:solidFill>
              <a:schemeClr val="tx1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7" name="TextBox 156"/>
          <p:cNvSpPr txBox="1"/>
          <p:nvPr/>
        </p:nvSpPr>
        <p:spPr>
          <a:xfrm>
            <a:off x="7599658" y="42717"/>
            <a:ext cx="1508830" cy="335666"/>
          </a:xfrm>
          <a:prstGeom prst="rect">
            <a:avLst/>
          </a:prstGeom>
          <a:solidFill>
            <a:srgbClr val="00CC00"/>
          </a:solidFill>
          <a:ln>
            <a:solidFill>
              <a:schemeClr val="accent6"/>
            </a:solidFill>
          </a:ln>
        </p:spPr>
        <p:txBody>
          <a:bodyPr wrap="square" rtlCol="0" anchor="ctr">
            <a:noAutofit/>
          </a:bodyPr>
          <a:lstStyle/>
          <a:p>
            <a:r>
              <a:rPr lang="en-US" sz="1000" b="1" dirty="0" smtClean="0">
                <a:latin typeface="Source Sans Pro"/>
                <a:cs typeface="Source Sans Pro"/>
              </a:rPr>
              <a:t>Status:  </a:t>
            </a:r>
            <a:r>
              <a:rPr lang="en-US" sz="1000" dirty="0" smtClean="0">
                <a:latin typeface="Source Sans Pro"/>
                <a:cs typeface="Source Sans Pro"/>
              </a:rPr>
              <a:t>on track</a:t>
            </a:r>
          </a:p>
        </p:txBody>
      </p:sp>
      <p:sp>
        <p:nvSpPr>
          <p:cNvPr id="161" name="TextBox 160"/>
          <p:cNvSpPr txBox="1"/>
          <p:nvPr/>
        </p:nvSpPr>
        <p:spPr>
          <a:xfrm>
            <a:off x="5998326" y="44389"/>
            <a:ext cx="1528348" cy="335666"/>
          </a:xfrm>
          <a:prstGeom prst="rect">
            <a:avLst/>
          </a:prstGeom>
          <a:solidFill>
            <a:srgbClr val="FFFFFF"/>
          </a:solidFill>
          <a:ln>
            <a:solidFill>
              <a:schemeClr val="accent6"/>
            </a:solidFill>
          </a:ln>
        </p:spPr>
        <p:txBody>
          <a:bodyPr wrap="square" rtlCol="0" anchor="ctr">
            <a:noAutofit/>
          </a:bodyPr>
          <a:lstStyle/>
          <a:p>
            <a:r>
              <a:rPr lang="en-US" sz="1000" b="1" dirty="0" smtClean="0">
                <a:latin typeface="Source Sans Pro"/>
                <a:cs typeface="Source Sans Pro"/>
              </a:rPr>
              <a:t>% Complete:</a:t>
            </a:r>
            <a:endParaRPr lang="en-US" sz="1000" dirty="0" smtClean="0">
              <a:latin typeface="Source Sans Pro"/>
              <a:cs typeface="Source Sans Pro"/>
            </a:endParaRPr>
          </a:p>
        </p:txBody>
      </p:sp>
      <p:sp>
        <p:nvSpPr>
          <p:cNvPr id="173" name="Rectangle 172"/>
          <p:cNvSpPr/>
          <p:nvPr/>
        </p:nvSpPr>
        <p:spPr>
          <a:xfrm>
            <a:off x="6808858" y="123934"/>
            <a:ext cx="461612" cy="190294"/>
          </a:xfrm>
          <a:prstGeom prst="rect">
            <a:avLst/>
          </a:prstGeom>
          <a:noFill/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TextBox 174"/>
          <p:cNvSpPr txBox="1"/>
          <p:nvPr/>
        </p:nvSpPr>
        <p:spPr>
          <a:xfrm>
            <a:off x="7201599" y="99256"/>
            <a:ext cx="407484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rgbClr val="002060"/>
                </a:solidFill>
              </a:rPr>
              <a:t>4</a:t>
            </a:r>
            <a:r>
              <a:rPr lang="en-US" sz="1000" dirty="0" smtClean="0">
                <a:solidFill>
                  <a:srgbClr val="002060"/>
                </a:solidFill>
              </a:rPr>
              <a:t>0%</a:t>
            </a:r>
            <a:endParaRPr lang="en-US" sz="1000" dirty="0">
              <a:solidFill>
                <a:srgbClr val="002060"/>
              </a:solidFill>
            </a:endParaRPr>
          </a:p>
        </p:txBody>
      </p:sp>
      <p:sp>
        <p:nvSpPr>
          <p:cNvPr id="121" name="Rectangle 120"/>
          <p:cNvSpPr/>
          <p:nvPr/>
        </p:nvSpPr>
        <p:spPr>
          <a:xfrm>
            <a:off x="6808861" y="123934"/>
            <a:ext cx="193749" cy="19029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3" name="Straight Connector 122"/>
          <p:cNvCxnSpPr/>
          <p:nvPr/>
        </p:nvCxnSpPr>
        <p:spPr>
          <a:xfrm>
            <a:off x="6398959" y="1084984"/>
            <a:ext cx="21636" cy="3738797"/>
          </a:xfrm>
          <a:prstGeom prst="line">
            <a:avLst/>
          </a:prstGeom>
          <a:ln w="25400">
            <a:solidFill>
              <a:schemeClr val="accent5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3" name="Group 102"/>
          <p:cNvGrpSpPr/>
          <p:nvPr/>
        </p:nvGrpSpPr>
        <p:grpSpPr>
          <a:xfrm>
            <a:off x="2274853" y="428089"/>
            <a:ext cx="6907216" cy="735910"/>
            <a:chOff x="2274853" y="428089"/>
            <a:chExt cx="6907216" cy="735910"/>
          </a:xfrm>
        </p:grpSpPr>
        <p:sp>
          <p:nvSpPr>
            <p:cNvPr id="114" name="TextBox 113"/>
            <p:cNvSpPr txBox="1"/>
            <p:nvPr/>
          </p:nvSpPr>
          <p:spPr>
            <a:xfrm>
              <a:off x="2656662" y="687937"/>
              <a:ext cx="45397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Source Sans Pro"/>
                  <a:cs typeface="Source Sans Pro"/>
                </a:rPr>
                <a:t>2015</a:t>
              </a:r>
            </a:p>
          </p:txBody>
        </p:sp>
        <p:grpSp>
          <p:nvGrpSpPr>
            <p:cNvPr id="128" name="Group 127"/>
            <p:cNvGrpSpPr/>
            <p:nvPr/>
          </p:nvGrpSpPr>
          <p:grpSpPr>
            <a:xfrm>
              <a:off x="2345009" y="887000"/>
              <a:ext cx="6511507" cy="276999"/>
              <a:chOff x="2345009" y="902240"/>
              <a:chExt cx="6511507" cy="276999"/>
            </a:xfrm>
          </p:grpSpPr>
          <p:sp>
            <p:nvSpPr>
              <p:cNvPr id="153" name="Rectangle 20"/>
              <p:cNvSpPr>
                <a:spLocks noChangeArrowheads="1"/>
              </p:cNvSpPr>
              <p:nvPr/>
            </p:nvSpPr>
            <p:spPr bwMode="auto">
              <a:xfrm>
                <a:off x="2962094" y="902240"/>
                <a:ext cx="441146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1" dirty="0" smtClean="0">
                    <a:solidFill>
                      <a:schemeClr val="accent1">
                        <a:lumMod val="75000"/>
                      </a:schemeClr>
                    </a:solidFill>
                    <a:latin typeface="Source Sans Pro"/>
                    <a:cs typeface="Source Sans Pro"/>
                  </a:rPr>
                  <a:t>Dec</a:t>
                </a:r>
                <a:endParaRPr lang="en-US" sz="1200" b="1" dirty="0">
                  <a:solidFill>
                    <a:schemeClr val="accent1">
                      <a:lumMod val="75000"/>
                    </a:schemeClr>
                  </a:solidFill>
                  <a:latin typeface="Source Sans Pro"/>
                  <a:cs typeface="Source Sans Pro"/>
                </a:endParaRPr>
              </a:p>
            </p:txBody>
          </p:sp>
          <p:sp>
            <p:nvSpPr>
              <p:cNvPr id="154" name="Rectangle 102"/>
              <p:cNvSpPr>
                <a:spLocks noChangeArrowheads="1"/>
              </p:cNvSpPr>
              <p:nvPr/>
            </p:nvSpPr>
            <p:spPr bwMode="auto">
              <a:xfrm>
                <a:off x="3566355" y="902240"/>
                <a:ext cx="441146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1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Jan</a:t>
                </a:r>
                <a:endParaRPr lang="en-US" sz="1200" b="1" dirty="0">
                  <a:solidFill>
                    <a:srgbClr val="0A304B"/>
                  </a:solidFill>
                  <a:latin typeface="Source Sans Pro"/>
                  <a:cs typeface="Source Sans Pro"/>
                </a:endParaRPr>
              </a:p>
            </p:txBody>
          </p:sp>
          <p:sp>
            <p:nvSpPr>
              <p:cNvPr id="155" name="Rectangle 104"/>
              <p:cNvSpPr>
                <a:spLocks noChangeArrowheads="1"/>
              </p:cNvSpPr>
              <p:nvPr/>
            </p:nvSpPr>
            <p:spPr bwMode="auto">
              <a:xfrm>
                <a:off x="4170616" y="902240"/>
                <a:ext cx="430425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1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Feb</a:t>
                </a:r>
                <a:endParaRPr lang="en-US" sz="1200" b="1" dirty="0">
                  <a:solidFill>
                    <a:srgbClr val="0A304B"/>
                  </a:solidFill>
                  <a:latin typeface="Source Sans Pro"/>
                  <a:cs typeface="Source Sans Pro"/>
                </a:endParaRPr>
              </a:p>
            </p:txBody>
          </p:sp>
          <p:sp>
            <p:nvSpPr>
              <p:cNvPr id="171" name="Rectangle 105"/>
              <p:cNvSpPr>
                <a:spLocks noChangeArrowheads="1"/>
              </p:cNvSpPr>
              <p:nvPr/>
            </p:nvSpPr>
            <p:spPr bwMode="auto">
              <a:xfrm>
                <a:off x="4764156" y="902240"/>
                <a:ext cx="466794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1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Mar</a:t>
                </a:r>
                <a:endParaRPr lang="en-US" sz="1200" b="1" dirty="0">
                  <a:solidFill>
                    <a:srgbClr val="0A304B"/>
                  </a:solidFill>
                  <a:latin typeface="Source Sans Pro"/>
                  <a:cs typeface="Source Sans Pro"/>
                </a:endParaRPr>
              </a:p>
            </p:txBody>
          </p:sp>
          <p:sp>
            <p:nvSpPr>
              <p:cNvPr id="172" name="Rectangle 106"/>
              <p:cNvSpPr>
                <a:spLocks noChangeArrowheads="1"/>
              </p:cNvSpPr>
              <p:nvPr/>
            </p:nvSpPr>
            <p:spPr bwMode="auto">
              <a:xfrm>
                <a:off x="7798285" y="902240"/>
                <a:ext cx="453970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1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Aug</a:t>
                </a:r>
                <a:endParaRPr lang="en-US" sz="1200" b="1" dirty="0">
                  <a:solidFill>
                    <a:srgbClr val="0A304B"/>
                  </a:solidFill>
                  <a:latin typeface="Source Sans Pro"/>
                  <a:cs typeface="Source Sans Pro"/>
                </a:endParaRPr>
              </a:p>
            </p:txBody>
          </p:sp>
          <p:sp>
            <p:nvSpPr>
              <p:cNvPr id="176" name="Rectangle 107"/>
              <p:cNvSpPr>
                <a:spLocks noChangeArrowheads="1"/>
              </p:cNvSpPr>
              <p:nvPr/>
            </p:nvSpPr>
            <p:spPr bwMode="auto">
              <a:xfrm>
                <a:off x="7232496" y="902240"/>
                <a:ext cx="402674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1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Jul</a:t>
                </a:r>
                <a:endParaRPr lang="en-US" sz="1200" b="1" dirty="0">
                  <a:solidFill>
                    <a:srgbClr val="0A304B"/>
                  </a:solidFill>
                  <a:latin typeface="Source Sans Pro"/>
                  <a:cs typeface="Source Sans Pro"/>
                </a:endParaRPr>
              </a:p>
            </p:txBody>
          </p:sp>
          <p:sp>
            <p:nvSpPr>
              <p:cNvPr id="177" name="Rectangle 108"/>
              <p:cNvSpPr>
                <a:spLocks noChangeArrowheads="1"/>
              </p:cNvSpPr>
              <p:nvPr/>
            </p:nvSpPr>
            <p:spPr bwMode="auto">
              <a:xfrm>
                <a:off x="6628235" y="902240"/>
                <a:ext cx="441146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1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Jun</a:t>
                </a:r>
                <a:endParaRPr lang="en-US" sz="1200" b="1" dirty="0">
                  <a:solidFill>
                    <a:srgbClr val="0A304B"/>
                  </a:solidFill>
                  <a:latin typeface="Source Sans Pro"/>
                  <a:cs typeface="Source Sans Pro"/>
                </a:endParaRPr>
              </a:p>
            </p:txBody>
          </p:sp>
          <p:sp>
            <p:nvSpPr>
              <p:cNvPr id="178" name="Rectangle 109"/>
              <p:cNvSpPr>
                <a:spLocks noChangeArrowheads="1"/>
              </p:cNvSpPr>
              <p:nvPr/>
            </p:nvSpPr>
            <p:spPr bwMode="auto">
              <a:xfrm>
                <a:off x="5998326" y="902240"/>
                <a:ext cx="466794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1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May</a:t>
                </a:r>
                <a:endParaRPr lang="en-US" sz="1200" b="1" dirty="0">
                  <a:solidFill>
                    <a:srgbClr val="0A304B"/>
                  </a:solidFill>
                  <a:latin typeface="Source Sans Pro"/>
                  <a:cs typeface="Source Sans Pro"/>
                </a:endParaRPr>
              </a:p>
            </p:txBody>
          </p:sp>
          <p:sp>
            <p:nvSpPr>
              <p:cNvPr id="179" name="Rectangle 110"/>
              <p:cNvSpPr>
                <a:spLocks noChangeArrowheads="1"/>
              </p:cNvSpPr>
              <p:nvPr/>
            </p:nvSpPr>
            <p:spPr bwMode="auto">
              <a:xfrm>
                <a:off x="5394065" y="902240"/>
                <a:ext cx="441146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1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Apr</a:t>
                </a:r>
                <a:endParaRPr lang="en-US" sz="1200" b="1" dirty="0">
                  <a:solidFill>
                    <a:srgbClr val="0A304B"/>
                  </a:solidFill>
                  <a:latin typeface="Source Sans Pro"/>
                  <a:cs typeface="Source Sans Pro"/>
                </a:endParaRPr>
              </a:p>
            </p:txBody>
          </p:sp>
          <p:sp>
            <p:nvSpPr>
              <p:cNvPr id="180" name="Rectangle 20"/>
              <p:cNvSpPr>
                <a:spLocks noChangeArrowheads="1"/>
              </p:cNvSpPr>
              <p:nvPr/>
            </p:nvSpPr>
            <p:spPr bwMode="auto">
              <a:xfrm>
                <a:off x="2345009" y="902240"/>
                <a:ext cx="453970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1" dirty="0" smtClean="0">
                    <a:solidFill>
                      <a:schemeClr val="accent1">
                        <a:lumMod val="75000"/>
                      </a:schemeClr>
                    </a:solidFill>
                    <a:latin typeface="Source Sans Pro"/>
                    <a:cs typeface="Source Sans Pro"/>
                  </a:rPr>
                  <a:t>Nov</a:t>
                </a:r>
                <a:endParaRPr lang="en-US" sz="1200" b="1" dirty="0">
                  <a:solidFill>
                    <a:schemeClr val="accent1">
                      <a:lumMod val="75000"/>
                    </a:schemeClr>
                  </a:solidFill>
                  <a:latin typeface="Source Sans Pro"/>
                  <a:cs typeface="Source Sans Pro"/>
                </a:endParaRPr>
              </a:p>
            </p:txBody>
          </p:sp>
          <p:sp>
            <p:nvSpPr>
              <p:cNvPr id="181" name="Rectangle 106"/>
              <p:cNvSpPr>
                <a:spLocks noChangeArrowheads="1"/>
              </p:cNvSpPr>
              <p:nvPr/>
            </p:nvSpPr>
            <p:spPr bwMode="auto">
              <a:xfrm>
                <a:off x="8415370" y="902240"/>
                <a:ext cx="441146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1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Sep</a:t>
                </a:r>
                <a:endParaRPr lang="en-US" sz="1200" b="1" dirty="0">
                  <a:solidFill>
                    <a:srgbClr val="0A304B"/>
                  </a:solidFill>
                  <a:latin typeface="Source Sans Pro"/>
                  <a:cs typeface="Source Sans Pro"/>
                </a:endParaRPr>
              </a:p>
            </p:txBody>
          </p:sp>
        </p:grpSp>
        <p:grpSp>
          <p:nvGrpSpPr>
            <p:cNvPr id="130" name="Group 129"/>
            <p:cNvGrpSpPr/>
            <p:nvPr/>
          </p:nvGrpSpPr>
          <p:grpSpPr>
            <a:xfrm>
              <a:off x="2274853" y="880110"/>
              <a:ext cx="6681182" cy="99092"/>
              <a:chOff x="2184106" y="806450"/>
              <a:chExt cx="6681182" cy="99092"/>
            </a:xfrm>
          </p:grpSpPr>
          <p:cxnSp>
            <p:nvCxnSpPr>
              <p:cNvPr id="147" name="Straight Connector 146"/>
              <p:cNvCxnSpPr/>
              <p:nvPr/>
            </p:nvCxnSpPr>
            <p:spPr>
              <a:xfrm>
                <a:off x="2184106" y="812800"/>
                <a:ext cx="1188720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Straight Connector 147"/>
              <p:cNvCxnSpPr/>
              <p:nvPr/>
            </p:nvCxnSpPr>
            <p:spPr>
              <a:xfrm flipH="1">
                <a:off x="3364462" y="806450"/>
                <a:ext cx="1726" cy="99092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Straight Connector 148"/>
              <p:cNvCxnSpPr/>
              <p:nvPr/>
            </p:nvCxnSpPr>
            <p:spPr>
              <a:xfrm flipH="1">
                <a:off x="2189886" y="806450"/>
                <a:ext cx="1726" cy="99092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Straight Connector 149"/>
              <p:cNvCxnSpPr/>
              <p:nvPr/>
            </p:nvCxnSpPr>
            <p:spPr>
              <a:xfrm>
                <a:off x="3390606" y="812800"/>
                <a:ext cx="5468112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Straight Connector 150"/>
              <p:cNvCxnSpPr/>
              <p:nvPr/>
            </p:nvCxnSpPr>
            <p:spPr>
              <a:xfrm flipH="1">
                <a:off x="8863562" y="806450"/>
                <a:ext cx="1726" cy="99092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Straight Connector 151"/>
              <p:cNvCxnSpPr/>
              <p:nvPr/>
            </p:nvCxnSpPr>
            <p:spPr>
              <a:xfrm flipH="1">
                <a:off x="3396386" y="806450"/>
                <a:ext cx="1726" cy="99092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1" name="TextBox 130"/>
            <p:cNvSpPr txBox="1"/>
            <p:nvPr/>
          </p:nvSpPr>
          <p:spPr>
            <a:xfrm>
              <a:off x="5566865" y="687937"/>
              <a:ext cx="45397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Source Sans Pro"/>
                  <a:cs typeface="Source Sans Pro"/>
                </a:rPr>
                <a:t>2016</a:t>
              </a:r>
            </a:p>
          </p:txBody>
        </p:sp>
        <p:sp>
          <p:nvSpPr>
            <p:cNvPr id="132" name="Diamond 131"/>
            <p:cNvSpPr/>
            <p:nvPr/>
          </p:nvSpPr>
          <p:spPr>
            <a:xfrm>
              <a:off x="4880621" y="758720"/>
              <a:ext cx="173736" cy="227151"/>
            </a:xfrm>
            <a:prstGeom prst="diamond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700" dirty="0" smtClean="0"/>
                <a:t>10</a:t>
              </a:r>
              <a:endParaRPr lang="en-US" sz="700" dirty="0"/>
            </a:p>
          </p:txBody>
        </p:sp>
        <p:sp>
          <p:nvSpPr>
            <p:cNvPr id="133" name="TextBox 132"/>
            <p:cNvSpPr txBox="1"/>
            <p:nvPr/>
          </p:nvSpPr>
          <p:spPr>
            <a:xfrm>
              <a:off x="4877220" y="520422"/>
              <a:ext cx="71262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>
                  <a:latin typeface="Source Sans Pro"/>
                  <a:cs typeface="Source Sans Pro"/>
                </a:rPr>
                <a:t>NTIA receives final proposals</a:t>
              </a:r>
            </a:p>
          </p:txBody>
        </p:sp>
        <p:sp>
          <p:nvSpPr>
            <p:cNvPr id="134" name="Diamond 133"/>
            <p:cNvSpPr/>
            <p:nvPr/>
          </p:nvSpPr>
          <p:spPr>
            <a:xfrm>
              <a:off x="4750394" y="758720"/>
              <a:ext cx="173736" cy="227151"/>
            </a:xfrm>
            <a:prstGeom prst="diamond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700" dirty="0" smtClean="0"/>
                <a:t>5</a:t>
              </a:r>
              <a:endParaRPr lang="en-US" sz="700" dirty="0"/>
            </a:p>
          </p:txBody>
        </p:sp>
        <p:sp>
          <p:nvSpPr>
            <p:cNvPr id="135" name="TextBox 134"/>
            <p:cNvSpPr txBox="1"/>
            <p:nvPr/>
          </p:nvSpPr>
          <p:spPr>
            <a:xfrm>
              <a:off x="4494921" y="520422"/>
              <a:ext cx="4346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600" dirty="0" smtClean="0"/>
                <a:t>ICANN 55</a:t>
              </a:r>
              <a:endParaRPr lang="en-US" sz="600" dirty="0" smtClean="0">
                <a:latin typeface="Source Sans Pro"/>
                <a:cs typeface="Source Sans Pro"/>
              </a:endParaRPr>
            </a:p>
          </p:txBody>
        </p:sp>
        <p:sp>
          <p:nvSpPr>
            <p:cNvPr id="136" name="Diamond 135"/>
            <p:cNvSpPr/>
            <p:nvPr/>
          </p:nvSpPr>
          <p:spPr>
            <a:xfrm>
              <a:off x="7375857" y="763221"/>
              <a:ext cx="173736" cy="227151"/>
            </a:xfrm>
            <a:prstGeom prst="diamond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700" dirty="0" smtClean="0"/>
                <a:t>15</a:t>
              </a:r>
              <a:endParaRPr lang="en-US" sz="700" dirty="0"/>
            </a:p>
          </p:txBody>
        </p:sp>
        <p:sp>
          <p:nvSpPr>
            <p:cNvPr id="137" name="TextBox 136"/>
            <p:cNvSpPr txBox="1"/>
            <p:nvPr/>
          </p:nvSpPr>
          <p:spPr>
            <a:xfrm>
              <a:off x="7210262" y="520422"/>
              <a:ext cx="7761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/>
                <a:t>Congressional recess starts</a:t>
              </a:r>
              <a:endParaRPr lang="en-US" sz="600" dirty="0" smtClean="0">
                <a:latin typeface="Source Sans Pro"/>
                <a:cs typeface="Source Sans Pro"/>
              </a:endParaRPr>
            </a:p>
          </p:txBody>
        </p:sp>
        <p:sp>
          <p:nvSpPr>
            <p:cNvPr id="138" name="Diamond 137"/>
            <p:cNvSpPr/>
            <p:nvPr/>
          </p:nvSpPr>
          <p:spPr>
            <a:xfrm>
              <a:off x="6923618" y="758720"/>
              <a:ext cx="173736" cy="227151"/>
            </a:xfrm>
            <a:prstGeom prst="diamond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700" dirty="0" smtClean="0"/>
                <a:t>27</a:t>
              </a:r>
              <a:endParaRPr lang="en-US" sz="700" dirty="0"/>
            </a:p>
          </p:txBody>
        </p:sp>
        <p:sp>
          <p:nvSpPr>
            <p:cNvPr id="139" name="TextBox 138"/>
            <p:cNvSpPr txBox="1"/>
            <p:nvPr/>
          </p:nvSpPr>
          <p:spPr>
            <a:xfrm>
              <a:off x="6801629" y="520422"/>
              <a:ext cx="3969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" dirty="0" smtClean="0"/>
                <a:t>ICANN 56</a:t>
              </a:r>
              <a:endParaRPr lang="en-US" sz="600" dirty="0" smtClean="0">
                <a:latin typeface="Source Sans Pro"/>
                <a:cs typeface="Source Sans Pro"/>
              </a:endParaRPr>
            </a:p>
          </p:txBody>
        </p:sp>
        <p:sp>
          <p:nvSpPr>
            <p:cNvPr id="140" name="Diamond 139"/>
            <p:cNvSpPr/>
            <p:nvPr/>
          </p:nvSpPr>
          <p:spPr>
            <a:xfrm>
              <a:off x="8859098" y="758720"/>
              <a:ext cx="173736" cy="227151"/>
            </a:xfrm>
            <a:prstGeom prst="diamond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700" dirty="0" smtClean="0"/>
                <a:t>30</a:t>
              </a:r>
              <a:endParaRPr lang="en-US" sz="700" dirty="0"/>
            </a:p>
          </p:txBody>
        </p:sp>
        <p:sp>
          <p:nvSpPr>
            <p:cNvPr id="141" name="TextBox 140"/>
            <p:cNvSpPr txBox="1"/>
            <p:nvPr/>
          </p:nvSpPr>
          <p:spPr>
            <a:xfrm>
              <a:off x="8391486" y="520422"/>
              <a:ext cx="79058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600" dirty="0" smtClean="0"/>
                <a:t>IANA Contract expires</a:t>
              </a:r>
              <a:endParaRPr lang="en-US" sz="600" dirty="0" smtClean="0">
                <a:latin typeface="Source Sans Pro"/>
                <a:cs typeface="Source Sans Pro"/>
              </a:endParaRPr>
            </a:p>
          </p:txBody>
        </p:sp>
        <p:sp>
          <p:nvSpPr>
            <p:cNvPr id="142" name="Diamond 141"/>
            <p:cNvSpPr/>
            <p:nvPr/>
          </p:nvSpPr>
          <p:spPr>
            <a:xfrm>
              <a:off x="7957239" y="765101"/>
              <a:ext cx="173736" cy="227151"/>
            </a:xfrm>
            <a:prstGeom prst="diamond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700" dirty="0" smtClean="0"/>
                <a:t>15</a:t>
              </a:r>
              <a:endParaRPr lang="en-US" sz="700" dirty="0"/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7838470" y="428089"/>
              <a:ext cx="7096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/>
                <a:t>NTIA receives Implementation report</a:t>
              </a:r>
              <a:endParaRPr lang="en-US" sz="600" dirty="0" smtClean="0">
                <a:latin typeface="Source Sans Pro"/>
                <a:cs typeface="Source Sans Pro"/>
              </a:endParaRPr>
            </a:p>
          </p:txBody>
        </p:sp>
        <p:sp>
          <p:nvSpPr>
            <p:cNvPr id="144" name="Diamond 143"/>
            <p:cNvSpPr/>
            <p:nvPr/>
          </p:nvSpPr>
          <p:spPr>
            <a:xfrm>
              <a:off x="6655027" y="757427"/>
              <a:ext cx="173736" cy="227151"/>
            </a:xfrm>
            <a:prstGeom prst="diamond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700" dirty="0" smtClean="0"/>
                <a:t>10</a:t>
              </a:r>
              <a:endParaRPr lang="en-US" sz="700" dirty="0"/>
            </a:p>
          </p:txBody>
        </p:sp>
        <p:sp>
          <p:nvSpPr>
            <p:cNvPr id="145" name="TextBox 144"/>
            <p:cNvSpPr txBox="1"/>
            <p:nvPr/>
          </p:nvSpPr>
          <p:spPr>
            <a:xfrm>
              <a:off x="5936411" y="428089"/>
              <a:ext cx="8951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600" dirty="0"/>
                <a:t>NTIA issues report evaluating if conditions are met</a:t>
              </a:r>
              <a:endParaRPr lang="en-US" sz="600" dirty="0">
                <a:latin typeface="Source Sans Pro"/>
                <a:cs typeface="Source Sans Pro"/>
              </a:endParaRPr>
            </a:p>
          </p:txBody>
        </p:sp>
      </p:grpSp>
      <p:sp>
        <p:nvSpPr>
          <p:cNvPr id="187" name="TextBox 186"/>
          <p:cNvSpPr txBox="1"/>
          <p:nvPr/>
        </p:nvSpPr>
        <p:spPr>
          <a:xfrm>
            <a:off x="0" y="1362535"/>
            <a:ext cx="199838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b="1" i="1" dirty="0" smtClean="0">
                <a:solidFill>
                  <a:schemeClr val="accent6">
                    <a:lumMod val="50000"/>
                  </a:schemeClr>
                </a:solidFill>
                <a:cs typeface="Source Sans Pro"/>
              </a:rPr>
              <a:t>Incorporation</a:t>
            </a:r>
            <a:endParaRPr lang="en-US" sz="1100" b="1" i="1" dirty="0">
              <a:solidFill>
                <a:schemeClr val="accent6">
                  <a:lumMod val="50000"/>
                </a:schemeClr>
              </a:solidFill>
              <a:cs typeface="Source Sans Pro"/>
            </a:endParaRPr>
          </a:p>
        </p:txBody>
      </p:sp>
      <p:sp>
        <p:nvSpPr>
          <p:cNvPr id="190" name="TextBox 189"/>
          <p:cNvSpPr txBox="1"/>
          <p:nvPr/>
        </p:nvSpPr>
        <p:spPr>
          <a:xfrm>
            <a:off x="1608" y="2690819"/>
            <a:ext cx="2237866" cy="3349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ts val="900"/>
              </a:lnSpc>
            </a:pPr>
            <a:r>
              <a:rPr lang="en-US" sz="1100" dirty="0">
                <a:solidFill>
                  <a:schemeClr val="accent4">
                    <a:lumMod val="50000"/>
                  </a:schemeClr>
                </a:solidFill>
              </a:rPr>
              <a:t> Bylaws drafting, comment period, and Board </a:t>
            </a:r>
            <a:r>
              <a:rPr lang="en-US" sz="1100" dirty="0" smtClean="0">
                <a:solidFill>
                  <a:schemeClr val="accent4">
                    <a:lumMod val="50000"/>
                  </a:schemeClr>
                </a:solidFill>
              </a:rPr>
              <a:t>approval</a:t>
            </a:r>
            <a:endParaRPr lang="en-US" sz="11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91" name="TextBox 190"/>
          <p:cNvSpPr txBox="1"/>
          <p:nvPr/>
        </p:nvSpPr>
        <p:spPr>
          <a:xfrm>
            <a:off x="1608" y="2384464"/>
            <a:ext cx="2237866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100" dirty="0">
                <a:solidFill>
                  <a:schemeClr val="accent4">
                    <a:lumMod val="50000"/>
                  </a:schemeClr>
                </a:solidFill>
              </a:rPr>
              <a:t>Prepare Financial Projections</a:t>
            </a:r>
          </a:p>
        </p:txBody>
      </p:sp>
      <p:sp>
        <p:nvSpPr>
          <p:cNvPr id="192" name="TextBox 191"/>
          <p:cNvSpPr txBox="1"/>
          <p:nvPr/>
        </p:nvSpPr>
        <p:spPr>
          <a:xfrm>
            <a:off x="-73699" y="3070527"/>
            <a:ext cx="2324060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ts val="900"/>
              </a:lnSpc>
            </a:pPr>
            <a:r>
              <a:rPr lang="en-US" sz="1100" dirty="0">
                <a:solidFill>
                  <a:schemeClr val="accent4">
                    <a:lumMod val="50000"/>
                  </a:schemeClr>
                </a:solidFill>
              </a:rPr>
              <a:t> Conflict of Interest </a:t>
            </a:r>
            <a:r>
              <a:rPr lang="en-US" sz="1100" dirty="0" smtClean="0">
                <a:solidFill>
                  <a:schemeClr val="accent4">
                    <a:lumMod val="50000"/>
                  </a:schemeClr>
                </a:solidFill>
              </a:rPr>
              <a:t>drafting</a:t>
            </a:r>
            <a:r>
              <a:rPr lang="en-US" sz="1100" dirty="0">
                <a:solidFill>
                  <a:schemeClr val="accent4">
                    <a:lumMod val="50000"/>
                  </a:schemeClr>
                </a:solidFill>
              </a:rPr>
              <a:t>, comment period, and Board approval</a:t>
            </a:r>
          </a:p>
        </p:txBody>
      </p:sp>
      <p:sp>
        <p:nvSpPr>
          <p:cNvPr id="193" name="TextBox 192"/>
          <p:cNvSpPr txBox="1"/>
          <p:nvPr/>
        </p:nvSpPr>
        <p:spPr>
          <a:xfrm>
            <a:off x="-11998" y="3376529"/>
            <a:ext cx="2299844" cy="33156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ts val="900"/>
              </a:lnSpc>
            </a:pPr>
            <a:r>
              <a:rPr lang="en-US" sz="1100" dirty="0" smtClean="0">
                <a:solidFill>
                  <a:schemeClr val="accent4">
                    <a:lumMod val="50000"/>
                  </a:schemeClr>
                </a:solidFill>
              </a:rPr>
              <a:t>ICANN Board appoints </a:t>
            </a:r>
          </a:p>
          <a:p>
            <a:pPr algn="r">
              <a:lnSpc>
                <a:spcPts val="900"/>
              </a:lnSpc>
            </a:pPr>
            <a:r>
              <a:rPr lang="en-US" sz="1100" dirty="0" smtClean="0">
                <a:solidFill>
                  <a:schemeClr val="accent4">
                    <a:lumMod val="50000"/>
                  </a:schemeClr>
                </a:solidFill>
              </a:rPr>
              <a:t>ICANN’s PTI Board members</a:t>
            </a:r>
          </a:p>
        </p:txBody>
      </p:sp>
      <p:sp>
        <p:nvSpPr>
          <p:cNvPr id="194" name="TextBox 193"/>
          <p:cNvSpPr txBox="1"/>
          <p:nvPr/>
        </p:nvSpPr>
        <p:spPr>
          <a:xfrm>
            <a:off x="23378" y="1980678"/>
            <a:ext cx="2237866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100" dirty="0" smtClean="0">
                <a:solidFill>
                  <a:schemeClr val="accent6">
                    <a:lumMod val="50000"/>
                  </a:schemeClr>
                </a:solidFill>
              </a:rPr>
              <a:t>File for incorporation</a:t>
            </a:r>
            <a:endParaRPr lang="en-US" sz="11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96" name="TextBox 195"/>
          <p:cNvSpPr txBox="1"/>
          <p:nvPr/>
        </p:nvSpPr>
        <p:spPr>
          <a:xfrm>
            <a:off x="4271221" y="6265244"/>
            <a:ext cx="14943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latin typeface="Source Sans Pro"/>
                <a:cs typeface="Source Sans Pro"/>
              </a:rPr>
              <a:t>PTI Structure activities</a:t>
            </a:r>
          </a:p>
          <a:p>
            <a:r>
              <a:rPr lang="en-US" sz="900" dirty="0" smtClean="0">
                <a:latin typeface="Source Sans Pro"/>
                <a:cs typeface="Source Sans Pro"/>
              </a:rPr>
              <a:t>Incorporation activities</a:t>
            </a:r>
          </a:p>
          <a:p>
            <a:r>
              <a:rPr lang="en-US" sz="900" dirty="0" smtClean="0">
                <a:latin typeface="Source Sans Pro"/>
                <a:cs typeface="Source Sans Pro"/>
              </a:rPr>
              <a:t>501 c3 filing activities</a:t>
            </a:r>
          </a:p>
          <a:p>
            <a:r>
              <a:rPr lang="en-US" sz="900" dirty="0" smtClean="0">
                <a:latin typeface="Source Sans Pro"/>
                <a:cs typeface="Source Sans Pro"/>
              </a:rPr>
              <a:t>ICANN-PTI contract activity</a:t>
            </a:r>
          </a:p>
        </p:txBody>
      </p:sp>
      <p:sp>
        <p:nvSpPr>
          <p:cNvPr id="197" name="Rectangle 196"/>
          <p:cNvSpPr/>
          <p:nvPr/>
        </p:nvSpPr>
        <p:spPr>
          <a:xfrm>
            <a:off x="4110998" y="6368283"/>
            <a:ext cx="203200" cy="45719"/>
          </a:xfrm>
          <a:prstGeom prst="rect">
            <a:avLst/>
          </a:prstGeom>
          <a:solidFill>
            <a:srgbClr val="66006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Rectangle 197"/>
          <p:cNvSpPr/>
          <p:nvPr/>
        </p:nvSpPr>
        <p:spPr>
          <a:xfrm>
            <a:off x="4110998" y="6503749"/>
            <a:ext cx="203200" cy="45719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9" name="Rectangle 198"/>
          <p:cNvSpPr/>
          <p:nvPr/>
        </p:nvSpPr>
        <p:spPr>
          <a:xfrm>
            <a:off x="4110998" y="6639215"/>
            <a:ext cx="203200" cy="45719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0" name="Rectangle 199"/>
          <p:cNvSpPr/>
          <p:nvPr/>
        </p:nvSpPr>
        <p:spPr>
          <a:xfrm>
            <a:off x="4110998" y="6774681"/>
            <a:ext cx="203200" cy="45719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" name="TextBox 206"/>
          <p:cNvSpPr txBox="1"/>
          <p:nvPr/>
        </p:nvSpPr>
        <p:spPr>
          <a:xfrm>
            <a:off x="17939" y="3690929"/>
            <a:ext cx="2237866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100" dirty="0" smtClean="0">
                <a:solidFill>
                  <a:schemeClr val="accent4">
                    <a:lumMod val="50000"/>
                  </a:schemeClr>
                </a:solidFill>
              </a:rPr>
              <a:t>PTI files for 501c3 status</a:t>
            </a:r>
          </a:p>
        </p:txBody>
      </p:sp>
      <p:sp>
        <p:nvSpPr>
          <p:cNvPr id="216" name="Rounded Rectangle 215"/>
          <p:cNvSpPr/>
          <p:nvPr/>
        </p:nvSpPr>
        <p:spPr>
          <a:xfrm>
            <a:off x="7480459" y="3765928"/>
            <a:ext cx="281501" cy="146304"/>
          </a:xfrm>
          <a:prstGeom prst="roundRect">
            <a:avLst>
              <a:gd name="adj" fmla="val 50000"/>
            </a:avLst>
          </a:prstGeom>
          <a:solidFill>
            <a:srgbClr val="C66B15">
              <a:alpha val="30196"/>
            </a:srgbClr>
          </a:solidFill>
          <a:ln>
            <a:solidFill>
              <a:schemeClr val="accent5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11" name="Rounded Rectangle 210"/>
          <p:cNvSpPr/>
          <p:nvPr/>
        </p:nvSpPr>
        <p:spPr>
          <a:xfrm>
            <a:off x="6847853" y="2494792"/>
            <a:ext cx="607833" cy="146304"/>
          </a:xfrm>
          <a:prstGeom prst="roundRect">
            <a:avLst>
              <a:gd name="adj" fmla="val 50000"/>
            </a:avLst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195" name="Straight Connector 194"/>
          <p:cNvCxnSpPr/>
          <p:nvPr/>
        </p:nvCxnSpPr>
        <p:spPr bwMode="auto">
          <a:xfrm>
            <a:off x="2270332" y="2130537"/>
            <a:ext cx="6691980" cy="0"/>
          </a:xfrm>
          <a:prstGeom prst="line">
            <a:avLst/>
          </a:prstGeom>
          <a:ln w="158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" name="Rounded Rectangle 204"/>
          <p:cNvSpPr/>
          <p:nvPr/>
        </p:nvSpPr>
        <p:spPr>
          <a:xfrm>
            <a:off x="7200724" y="2056783"/>
            <a:ext cx="264738" cy="146304"/>
          </a:xfrm>
          <a:prstGeom prst="roundRect">
            <a:avLst>
              <a:gd name="adj" fmla="val 50000"/>
            </a:avLst>
          </a:prstGeom>
          <a:solidFill>
            <a:srgbClr val="0C3459">
              <a:alpha val="30196"/>
            </a:srgbClr>
          </a:solidFill>
          <a:ln>
            <a:solidFill>
              <a:srgbClr val="0D436C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5" name="Elbow Connector 4"/>
          <p:cNvCxnSpPr/>
          <p:nvPr/>
        </p:nvCxnSpPr>
        <p:spPr>
          <a:xfrm rot="16200000" flipH="1">
            <a:off x="7230338" y="2909289"/>
            <a:ext cx="1643310" cy="84601"/>
          </a:xfrm>
          <a:prstGeom prst="bentConnector3">
            <a:avLst>
              <a:gd name="adj1" fmla="val -25"/>
            </a:avLst>
          </a:prstGeom>
          <a:ln w="12700" cap="rnd">
            <a:solidFill>
              <a:schemeClr val="tx1"/>
            </a:solidFill>
            <a:round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4" name="Elbow Connector 223"/>
          <p:cNvCxnSpPr>
            <a:stCxn id="211" idx="3"/>
          </p:cNvCxnSpPr>
          <p:nvPr/>
        </p:nvCxnSpPr>
        <p:spPr>
          <a:xfrm>
            <a:off x="7455686" y="2567944"/>
            <a:ext cx="634609" cy="1205301"/>
          </a:xfrm>
          <a:prstGeom prst="bentConnector2">
            <a:avLst/>
          </a:prstGeom>
          <a:ln w="12700" cap="rnd">
            <a:solidFill>
              <a:schemeClr val="tx1"/>
            </a:solidFill>
            <a:round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9" name="Rounded Rectangle 228"/>
          <p:cNvSpPr/>
          <p:nvPr/>
        </p:nvSpPr>
        <p:spPr>
          <a:xfrm>
            <a:off x="5715351" y="4325551"/>
            <a:ext cx="2359460" cy="146304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30" name="TextBox 229"/>
          <p:cNvSpPr txBox="1"/>
          <p:nvPr/>
        </p:nvSpPr>
        <p:spPr>
          <a:xfrm>
            <a:off x="-34219" y="4260702"/>
            <a:ext cx="2237866" cy="45038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algn="r">
              <a:lnSpc>
                <a:spcPts val="900"/>
              </a:lnSpc>
              <a:defRPr sz="1100"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ICANN-PTI contract(s) drafting, comment period and </a:t>
            </a:r>
            <a:endParaRPr lang="en-US" dirty="0" smtClean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Board 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approval</a:t>
            </a:r>
          </a:p>
        </p:txBody>
      </p:sp>
      <p:cxnSp>
        <p:nvCxnSpPr>
          <p:cNvPr id="236" name="Elbow Connector 235"/>
          <p:cNvCxnSpPr/>
          <p:nvPr/>
        </p:nvCxnSpPr>
        <p:spPr>
          <a:xfrm rot="16200000" flipH="1">
            <a:off x="6993386" y="1916039"/>
            <a:ext cx="267744" cy="152796"/>
          </a:xfrm>
          <a:prstGeom prst="bentConnector2">
            <a:avLst/>
          </a:prstGeom>
          <a:ln w="12700" cap="rnd">
            <a:solidFill>
              <a:schemeClr val="tx1"/>
            </a:solidFill>
            <a:round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9" name="Rounded Rectangle 208"/>
          <p:cNvSpPr/>
          <p:nvPr/>
        </p:nvSpPr>
        <p:spPr>
          <a:xfrm>
            <a:off x="4356438" y="2802072"/>
            <a:ext cx="2884223" cy="154311"/>
          </a:xfrm>
          <a:prstGeom prst="roundRect">
            <a:avLst>
              <a:gd name="adj" fmla="val 50000"/>
            </a:avLst>
          </a:prstGeom>
          <a:solidFill>
            <a:srgbClr val="C66B15">
              <a:alpha val="30196"/>
            </a:srgbClr>
          </a:solidFill>
          <a:ln>
            <a:solidFill>
              <a:schemeClr val="accent5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214" name="Straight Connector 213"/>
          <p:cNvCxnSpPr>
            <a:stCxn id="209" idx="1"/>
            <a:endCxn id="186" idx="1"/>
          </p:cNvCxnSpPr>
          <p:nvPr/>
        </p:nvCxnSpPr>
        <p:spPr>
          <a:xfrm flipV="1">
            <a:off x="4356438" y="2869860"/>
            <a:ext cx="1922972" cy="9368"/>
          </a:xfrm>
          <a:prstGeom prst="line">
            <a:avLst/>
          </a:prstGeom>
          <a:ln w="57150">
            <a:solidFill>
              <a:srgbClr val="FFFFFF">
                <a:alpha val="69804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6" name="Rectangle 185"/>
          <p:cNvSpPr/>
          <p:nvPr/>
        </p:nvSpPr>
        <p:spPr>
          <a:xfrm>
            <a:off x="6279410" y="2755560"/>
            <a:ext cx="228600" cy="228600"/>
          </a:xfrm>
          <a:prstGeom prst="rect">
            <a:avLst/>
          </a:prstGeom>
          <a:solidFill>
            <a:srgbClr val="008000"/>
          </a:solidFill>
          <a:ln w="254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endParaRPr lang="en-US" sz="800" dirty="0">
              <a:solidFill>
                <a:prstClr val="white"/>
              </a:solidFill>
            </a:endParaRPr>
          </a:p>
        </p:txBody>
      </p:sp>
      <p:sp>
        <p:nvSpPr>
          <p:cNvPr id="163" name="Rounded Rectangle 162"/>
          <p:cNvSpPr/>
          <p:nvPr/>
        </p:nvSpPr>
        <p:spPr>
          <a:xfrm>
            <a:off x="7700182" y="3452072"/>
            <a:ext cx="137297" cy="146304"/>
          </a:xfrm>
          <a:prstGeom prst="roundRect">
            <a:avLst>
              <a:gd name="adj" fmla="val 50000"/>
            </a:avLst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168" name="Straight Connector 167"/>
          <p:cNvCxnSpPr/>
          <p:nvPr/>
        </p:nvCxnSpPr>
        <p:spPr>
          <a:xfrm>
            <a:off x="7837479" y="3523635"/>
            <a:ext cx="239519" cy="278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4" name="Rectangle 173"/>
          <p:cNvSpPr/>
          <p:nvPr/>
        </p:nvSpPr>
        <p:spPr>
          <a:xfrm>
            <a:off x="6972893" y="2822805"/>
            <a:ext cx="576974" cy="103839"/>
          </a:xfrm>
          <a:prstGeom prst="rect">
            <a:avLst/>
          </a:prstGeom>
          <a:pattFill prst="dkVert">
            <a:fgClr>
              <a:schemeClr val="accent4"/>
            </a:fgClr>
            <a:bgClr>
              <a:schemeClr val="bg1"/>
            </a:bgClr>
          </a:pattFill>
          <a:ln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1" name="Rounded Rectangle 200"/>
          <p:cNvSpPr/>
          <p:nvPr/>
        </p:nvSpPr>
        <p:spPr>
          <a:xfrm>
            <a:off x="4348271" y="3129658"/>
            <a:ext cx="2884223" cy="154311"/>
          </a:xfrm>
          <a:prstGeom prst="roundRect">
            <a:avLst>
              <a:gd name="adj" fmla="val 50000"/>
            </a:avLst>
          </a:prstGeom>
          <a:solidFill>
            <a:srgbClr val="C66B15">
              <a:alpha val="30196"/>
            </a:srgbClr>
          </a:solidFill>
          <a:ln>
            <a:solidFill>
              <a:schemeClr val="accent5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210" name="Straight Connector 209"/>
          <p:cNvCxnSpPr>
            <a:stCxn id="201" idx="1"/>
            <a:endCxn id="228" idx="1"/>
          </p:cNvCxnSpPr>
          <p:nvPr/>
        </p:nvCxnSpPr>
        <p:spPr>
          <a:xfrm flipV="1">
            <a:off x="4348271" y="3206813"/>
            <a:ext cx="1937752" cy="1"/>
          </a:xfrm>
          <a:prstGeom prst="line">
            <a:avLst/>
          </a:prstGeom>
          <a:ln w="57150">
            <a:solidFill>
              <a:srgbClr val="FFFFFF">
                <a:alpha val="69804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8" name="Rectangle 227"/>
          <p:cNvSpPr/>
          <p:nvPr/>
        </p:nvSpPr>
        <p:spPr>
          <a:xfrm>
            <a:off x="6286023" y="3092513"/>
            <a:ext cx="228600" cy="228600"/>
          </a:xfrm>
          <a:prstGeom prst="rect">
            <a:avLst/>
          </a:prstGeom>
          <a:solidFill>
            <a:srgbClr val="008000"/>
          </a:solidFill>
          <a:ln w="254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endParaRPr lang="en-US" sz="800" dirty="0">
              <a:solidFill>
                <a:prstClr val="white"/>
              </a:solidFill>
            </a:endParaRPr>
          </a:p>
        </p:txBody>
      </p:sp>
      <p:sp>
        <p:nvSpPr>
          <p:cNvPr id="183" name="Rectangle 182"/>
          <p:cNvSpPr/>
          <p:nvPr/>
        </p:nvSpPr>
        <p:spPr>
          <a:xfrm>
            <a:off x="6972893" y="3154894"/>
            <a:ext cx="576974" cy="103839"/>
          </a:xfrm>
          <a:prstGeom prst="rect">
            <a:avLst/>
          </a:prstGeom>
          <a:pattFill prst="dkVert">
            <a:fgClr>
              <a:schemeClr val="accent4"/>
            </a:fgClr>
            <a:bgClr>
              <a:schemeClr val="bg1"/>
            </a:bgClr>
          </a:pattFill>
          <a:ln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Rectangle 187"/>
          <p:cNvSpPr/>
          <p:nvPr/>
        </p:nvSpPr>
        <p:spPr>
          <a:xfrm>
            <a:off x="7264620" y="4346784"/>
            <a:ext cx="576974" cy="103839"/>
          </a:xfrm>
          <a:prstGeom prst="rect">
            <a:avLst/>
          </a:prstGeom>
          <a:pattFill prst="dkVert">
            <a:fgClr>
              <a:schemeClr val="accent3"/>
            </a:fgClr>
            <a:bgClr>
              <a:schemeClr val="bg1"/>
            </a:bgClr>
          </a:pattFill>
          <a:ln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Rectangle 188"/>
          <p:cNvSpPr/>
          <p:nvPr/>
        </p:nvSpPr>
        <p:spPr>
          <a:xfrm>
            <a:off x="2406029" y="6411803"/>
            <a:ext cx="352778" cy="63490"/>
          </a:xfrm>
          <a:prstGeom prst="rect">
            <a:avLst/>
          </a:prstGeom>
          <a:pattFill prst="dkVert">
            <a:fgClr>
              <a:schemeClr val="tx1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2" name="Rectangle 201"/>
          <p:cNvSpPr/>
          <p:nvPr/>
        </p:nvSpPr>
        <p:spPr>
          <a:xfrm>
            <a:off x="6285746" y="4287858"/>
            <a:ext cx="228600" cy="228600"/>
          </a:xfrm>
          <a:prstGeom prst="rect">
            <a:avLst/>
          </a:prstGeom>
          <a:solidFill>
            <a:srgbClr val="008000"/>
          </a:solidFill>
          <a:ln w="254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endParaRPr lang="en-US" sz="800" dirty="0">
              <a:solidFill>
                <a:prstClr val="white"/>
              </a:solidFill>
            </a:endParaRPr>
          </a:p>
        </p:txBody>
      </p:sp>
      <p:cxnSp>
        <p:nvCxnSpPr>
          <p:cNvPr id="206" name="Straight Connector 205"/>
          <p:cNvCxnSpPr>
            <a:stCxn id="229" idx="1"/>
            <a:endCxn id="202" idx="1"/>
          </p:cNvCxnSpPr>
          <p:nvPr/>
        </p:nvCxnSpPr>
        <p:spPr>
          <a:xfrm>
            <a:off x="5715351" y="4398703"/>
            <a:ext cx="570395" cy="3455"/>
          </a:xfrm>
          <a:prstGeom prst="line">
            <a:avLst/>
          </a:prstGeom>
          <a:ln w="57150">
            <a:solidFill>
              <a:srgbClr val="FFFFFF">
                <a:alpha val="69804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13" name="Group 212"/>
          <p:cNvGrpSpPr/>
          <p:nvPr/>
        </p:nvGrpSpPr>
        <p:grpSpPr>
          <a:xfrm>
            <a:off x="6215320" y="1182591"/>
            <a:ext cx="389850" cy="369332"/>
            <a:chOff x="3480392" y="1230103"/>
            <a:chExt cx="389850" cy="369332"/>
          </a:xfrm>
        </p:grpSpPr>
        <p:sp>
          <p:nvSpPr>
            <p:cNvPr id="215" name="Rectangle 214"/>
            <p:cNvSpPr/>
            <p:nvPr/>
          </p:nvSpPr>
          <p:spPr>
            <a:xfrm>
              <a:off x="3544318" y="1303772"/>
              <a:ext cx="228600" cy="228600"/>
            </a:xfrm>
            <a:prstGeom prst="rect">
              <a:avLst/>
            </a:prstGeom>
            <a:solidFill>
              <a:srgbClr val="FFFF00"/>
            </a:solidFill>
            <a:ln w="254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217" name="Rectangle 216"/>
            <p:cNvSpPr/>
            <p:nvPr/>
          </p:nvSpPr>
          <p:spPr>
            <a:xfrm>
              <a:off x="3480392" y="1230103"/>
              <a:ext cx="38985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008000"/>
                  </a:solidFill>
                  <a:latin typeface="Zapf Dingbats"/>
                  <a:ea typeface="Zapf Dingbats"/>
                  <a:cs typeface="Zapf Dingbats"/>
                </a:rPr>
                <a:t>✔</a:t>
              </a:r>
              <a:endParaRPr lang="en-US" dirty="0">
                <a:solidFill>
                  <a:srgbClr val="008000"/>
                </a:solidFill>
              </a:endParaRPr>
            </a:p>
          </p:txBody>
        </p:sp>
      </p:grpSp>
      <p:sp>
        <p:nvSpPr>
          <p:cNvPr id="218" name="Rounded Rectangle 217"/>
          <p:cNvSpPr/>
          <p:nvPr/>
        </p:nvSpPr>
        <p:spPr>
          <a:xfrm>
            <a:off x="4374008" y="1765899"/>
            <a:ext cx="3367437" cy="146304"/>
          </a:xfrm>
          <a:prstGeom prst="roundRect">
            <a:avLst>
              <a:gd name="adj" fmla="val 50000"/>
            </a:avLst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6972893" y="1779606"/>
            <a:ext cx="576974" cy="103839"/>
          </a:xfrm>
          <a:prstGeom prst="rect">
            <a:avLst/>
          </a:prstGeom>
          <a:pattFill prst="dkVert">
            <a:fgClr>
              <a:schemeClr val="accent2"/>
            </a:fgClr>
            <a:bgClr>
              <a:schemeClr val="bg1"/>
            </a:bgClr>
          </a:patt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" name="Rounded Rectangle 203"/>
          <p:cNvSpPr/>
          <p:nvPr/>
        </p:nvSpPr>
        <p:spPr>
          <a:xfrm>
            <a:off x="4374008" y="1765092"/>
            <a:ext cx="2902911" cy="146304"/>
          </a:xfrm>
          <a:prstGeom prst="roundRect">
            <a:avLst>
              <a:gd name="adj" fmla="val 50000"/>
            </a:avLst>
          </a:prstGeom>
          <a:solidFill>
            <a:srgbClr val="0C3459">
              <a:alpha val="30196"/>
            </a:srgbClr>
          </a:solidFill>
          <a:ln>
            <a:solidFill>
              <a:srgbClr val="0D436C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208" name="Straight Connector 207"/>
          <p:cNvCxnSpPr>
            <a:stCxn id="204" idx="1"/>
            <a:endCxn id="160" idx="1"/>
          </p:cNvCxnSpPr>
          <p:nvPr/>
        </p:nvCxnSpPr>
        <p:spPr>
          <a:xfrm flipV="1">
            <a:off x="4374008" y="1837556"/>
            <a:ext cx="1913681" cy="688"/>
          </a:xfrm>
          <a:prstGeom prst="line">
            <a:avLst/>
          </a:prstGeom>
          <a:ln w="57150">
            <a:solidFill>
              <a:srgbClr val="FFFFFF">
                <a:alpha val="69804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0" name="Rectangle 159"/>
          <p:cNvSpPr/>
          <p:nvPr/>
        </p:nvSpPr>
        <p:spPr>
          <a:xfrm>
            <a:off x="6287689" y="1723256"/>
            <a:ext cx="228600" cy="228600"/>
          </a:xfrm>
          <a:prstGeom prst="rect">
            <a:avLst/>
          </a:prstGeom>
          <a:solidFill>
            <a:srgbClr val="008000"/>
          </a:solidFill>
          <a:ln w="254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endParaRPr lang="en-US" sz="800" dirty="0">
              <a:solidFill>
                <a:prstClr val="white"/>
              </a:solidFill>
            </a:endParaRPr>
          </a:p>
        </p:txBody>
      </p:sp>
      <p:sp>
        <p:nvSpPr>
          <p:cNvPr id="219" name="Rounded Rectangle 218"/>
          <p:cNvSpPr/>
          <p:nvPr/>
        </p:nvSpPr>
        <p:spPr>
          <a:xfrm>
            <a:off x="7735369" y="2059283"/>
            <a:ext cx="264738" cy="146304"/>
          </a:xfrm>
          <a:prstGeom prst="roundRect">
            <a:avLst>
              <a:gd name="adj" fmla="val 50000"/>
            </a:avLst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20" name="Rounded Rectangle 219"/>
          <p:cNvSpPr/>
          <p:nvPr/>
        </p:nvSpPr>
        <p:spPr>
          <a:xfrm>
            <a:off x="8081798" y="3761762"/>
            <a:ext cx="281501" cy="146304"/>
          </a:xfrm>
          <a:prstGeom prst="roundRect">
            <a:avLst>
              <a:gd name="adj" fmla="val 50000"/>
            </a:avLst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225" name="Straight Connector 224"/>
          <p:cNvCxnSpPr/>
          <p:nvPr/>
        </p:nvCxnSpPr>
        <p:spPr>
          <a:xfrm>
            <a:off x="7763566" y="3207377"/>
            <a:ext cx="33872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6" name="Straight Connector 225"/>
          <p:cNvCxnSpPr/>
          <p:nvPr/>
        </p:nvCxnSpPr>
        <p:spPr>
          <a:xfrm>
            <a:off x="7750413" y="2888081"/>
            <a:ext cx="33872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9599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Rectangle 155"/>
          <p:cNvSpPr/>
          <p:nvPr/>
        </p:nvSpPr>
        <p:spPr>
          <a:xfrm>
            <a:off x="0" y="1185333"/>
            <a:ext cx="9144000" cy="3829474"/>
          </a:xfrm>
          <a:prstGeom prst="rect">
            <a:avLst/>
          </a:prstGeom>
          <a:solidFill>
            <a:schemeClr val="accent6">
              <a:lumMod val="50000"/>
              <a:alpha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8" name="Straight Connector 107"/>
          <p:cNvCxnSpPr/>
          <p:nvPr/>
        </p:nvCxnSpPr>
        <p:spPr>
          <a:xfrm>
            <a:off x="5931446" y="1150364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 bwMode="auto">
          <a:xfrm>
            <a:off x="2274590" y="1782168"/>
            <a:ext cx="6691980" cy="0"/>
          </a:xfrm>
          <a:prstGeom prst="line">
            <a:avLst/>
          </a:prstGeom>
          <a:ln w="158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Rounded Rectangle 101"/>
          <p:cNvSpPr/>
          <p:nvPr/>
        </p:nvSpPr>
        <p:spPr>
          <a:xfrm>
            <a:off x="4730651" y="1724344"/>
            <a:ext cx="2580275" cy="14206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350">
              <a:solidFill>
                <a:schemeClr val="accent2"/>
              </a:solidFill>
            </a:endParaRPr>
          </a:p>
        </p:txBody>
      </p:sp>
      <p:cxnSp>
        <p:nvCxnSpPr>
          <p:cNvPr id="168" name="Straight Connector 167"/>
          <p:cNvCxnSpPr/>
          <p:nvPr/>
        </p:nvCxnSpPr>
        <p:spPr bwMode="auto">
          <a:xfrm>
            <a:off x="2274590" y="2757789"/>
            <a:ext cx="6691980" cy="0"/>
          </a:xfrm>
          <a:prstGeom prst="line">
            <a:avLst/>
          </a:prstGeom>
          <a:ln w="158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Connector 166"/>
          <p:cNvCxnSpPr/>
          <p:nvPr/>
        </p:nvCxnSpPr>
        <p:spPr bwMode="auto">
          <a:xfrm>
            <a:off x="2274590" y="3089384"/>
            <a:ext cx="6691980" cy="0"/>
          </a:xfrm>
          <a:prstGeom prst="line">
            <a:avLst/>
          </a:prstGeom>
          <a:ln w="158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 bwMode="auto">
          <a:xfrm>
            <a:off x="2274584" y="3420979"/>
            <a:ext cx="6691980" cy="0"/>
          </a:xfrm>
          <a:prstGeom prst="line">
            <a:avLst/>
          </a:prstGeom>
          <a:ln w="158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 bwMode="auto">
          <a:xfrm>
            <a:off x="2280102" y="3862852"/>
            <a:ext cx="6691980" cy="0"/>
          </a:xfrm>
          <a:prstGeom prst="line">
            <a:avLst/>
          </a:prstGeom>
          <a:ln w="158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 bwMode="auto">
          <a:xfrm>
            <a:off x="2262329" y="2426194"/>
            <a:ext cx="6691980" cy="0"/>
          </a:xfrm>
          <a:prstGeom prst="line">
            <a:avLst/>
          </a:prstGeom>
          <a:ln w="158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Rectangle 96"/>
          <p:cNvSpPr/>
          <p:nvPr/>
        </p:nvSpPr>
        <p:spPr>
          <a:xfrm>
            <a:off x="2287846" y="6332980"/>
            <a:ext cx="4133070" cy="5203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5222"/>
            <a:ext cx="9144000" cy="413878"/>
          </a:xfrm>
          <a:solidFill>
            <a:srgbClr val="1768B1"/>
          </a:solidFill>
        </p:spPr>
        <p:txBody>
          <a:bodyPr vert="horz" anchor="ctr"/>
          <a:lstStyle/>
          <a:p>
            <a:pPr marL="63500">
              <a:lnSpc>
                <a:spcPct val="100000"/>
              </a:lnSpc>
            </a:pPr>
            <a:r>
              <a:rPr lang="en-US" sz="1600" b="1" dirty="0" smtClean="0"/>
              <a:t>RZERC (Root Zone Evolution Review Committee)</a:t>
            </a:r>
            <a:endParaRPr lang="en-US" sz="1600" dirty="0"/>
          </a:p>
        </p:txBody>
      </p:sp>
      <p:sp>
        <p:nvSpPr>
          <p:cNvPr id="125" name="TextBox 124"/>
          <p:cNvSpPr txBox="1"/>
          <p:nvPr/>
        </p:nvSpPr>
        <p:spPr>
          <a:xfrm>
            <a:off x="4319402" y="6274949"/>
            <a:ext cx="15872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latin typeface="Source Sans Pro"/>
                <a:cs typeface="Source Sans Pro"/>
              </a:rPr>
              <a:t>Implementation plan activity</a:t>
            </a:r>
          </a:p>
          <a:p>
            <a:r>
              <a:rPr lang="en-US" sz="900" dirty="0" smtClean="0">
                <a:latin typeface="Source Sans Pro"/>
                <a:cs typeface="Source Sans Pro"/>
              </a:rPr>
              <a:t>RZERC charter activities</a:t>
            </a:r>
          </a:p>
          <a:p>
            <a:r>
              <a:rPr lang="en-US" sz="900" dirty="0" smtClean="0">
                <a:latin typeface="Source Sans Pro"/>
                <a:cs typeface="Source Sans Pro"/>
              </a:rPr>
              <a:t>On-going changes activities</a:t>
            </a:r>
          </a:p>
          <a:p>
            <a:r>
              <a:rPr lang="en-US" sz="900" dirty="0" smtClean="0">
                <a:latin typeface="Source Sans Pro"/>
                <a:cs typeface="Source Sans Pro"/>
              </a:rPr>
              <a:t>RZERC constitution activities</a:t>
            </a:r>
          </a:p>
        </p:txBody>
      </p:sp>
      <p:sp>
        <p:nvSpPr>
          <p:cNvPr id="5" name="Rectangle 4"/>
          <p:cNvSpPr/>
          <p:nvPr/>
        </p:nvSpPr>
        <p:spPr>
          <a:xfrm>
            <a:off x="4159179" y="6377988"/>
            <a:ext cx="203200" cy="45719"/>
          </a:xfrm>
          <a:prstGeom prst="rect">
            <a:avLst/>
          </a:prstGeom>
          <a:solidFill>
            <a:srgbClr val="66006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Rectangle 129"/>
          <p:cNvSpPr/>
          <p:nvPr/>
        </p:nvSpPr>
        <p:spPr>
          <a:xfrm>
            <a:off x="4159179" y="6513454"/>
            <a:ext cx="203200" cy="45719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Rectangle 156"/>
          <p:cNvSpPr/>
          <p:nvPr/>
        </p:nvSpPr>
        <p:spPr>
          <a:xfrm>
            <a:off x="4159179" y="6648920"/>
            <a:ext cx="203200" cy="4571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TextBox 164"/>
          <p:cNvSpPr txBox="1"/>
          <p:nvPr/>
        </p:nvSpPr>
        <p:spPr>
          <a:xfrm>
            <a:off x="723182" y="6434940"/>
            <a:ext cx="21523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  <a:latin typeface="Source Sans Pro"/>
                <a:cs typeface="Source Sans Pro"/>
              </a:rPr>
              <a:t>DRAFT for Discussion</a:t>
            </a:r>
          </a:p>
        </p:txBody>
      </p:sp>
      <p:cxnSp>
        <p:nvCxnSpPr>
          <p:cNvPr id="99" name="Straight Connector 98"/>
          <p:cNvCxnSpPr/>
          <p:nvPr/>
        </p:nvCxnSpPr>
        <p:spPr>
          <a:xfrm>
            <a:off x="2891785" y="1155920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1" name="TextBox 90"/>
          <p:cNvSpPr txBox="1"/>
          <p:nvPr/>
        </p:nvSpPr>
        <p:spPr>
          <a:xfrm>
            <a:off x="36987" y="1502925"/>
            <a:ext cx="2237866" cy="59247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ts val="1300"/>
              </a:lnSpc>
            </a:pPr>
            <a:r>
              <a:rPr lang="en-US" sz="1100" dirty="0">
                <a:solidFill>
                  <a:schemeClr val="accent2"/>
                </a:solidFill>
              </a:rPr>
              <a:t>RZERC Charter drafting, public comment period, and Board approval</a:t>
            </a:r>
          </a:p>
        </p:txBody>
      </p:sp>
      <p:sp>
        <p:nvSpPr>
          <p:cNvPr id="162" name="TextBox 161"/>
          <p:cNvSpPr txBox="1"/>
          <p:nvPr/>
        </p:nvSpPr>
        <p:spPr>
          <a:xfrm>
            <a:off x="36987" y="2868767"/>
            <a:ext cx="2237866" cy="26203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ts val="1300"/>
              </a:lnSpc>
            </a:pPr>
            <a:r>
              <a:rPr lang="en-US" sz="1100" dirty="0" smtClean="0">
                <a:solidFill>
                  <a:schemeClr val="accent3"/>
                </a:solidFill>
              </a:rPr>
              <a:t>RZERC formed</a:t>
            </a:r>
            <a:endParaRPr lang="en-US" sz="1100" dirty="0">
              <a:solidFill>
                <a:schemeClr val="accent3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2256785" y="1143220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>
            <a:off x="3499593" y="1143775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>
            <a:off x="4099326" y="1149102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>
            <a:off x="4708376" y="1143775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>
            <a:off x="5320599" y="1105120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>
            <a:off x="6520411" y="1117820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>
            <a:off x="7141127" y="1108295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>
            <a:off x="7741446" y="1113622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>
            <a:off x="8341073" y="1137202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>
            <a:off x="8949318" y="1122021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9" name="TextBox 118"/>
          <p:cNvSpPr txBox="1"/>
          <p:nvPr/>
        </p:nvSpPr>
        <p:spPr>
          <a:xfrm>
            <a:off x="36987" y="3151434"/>
            <a:ext cx="2237866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ts val="1300"/>
              </a:lnSpc>
            </a:pPr>
            <a:r>
              <a:rPr lang="en-US" sz="1100" dirty="0" smtClean="0">
                <a:solidFill>
                  <a:schemeClr val="accent3"/>
                </a:solidFill>
              </a:rPr>
              <a:t>ICANN puts in place secretariat support</a:t>
            </a:r>
            <a:endParaRPr lang="en-US" sz="1100" dirty="0">
              <a:solidFill>
                <a:schemeClr val="accent3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-72777" y="3583214"/>
            <a:ext cx="2347624" cy="6001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algn="r">
              <a:lnSpc>
                <a:spcPts val="1300"/>
              </a:lnSpc>
              <a:defRPr sz="1100">
                <a:solidFill>
                  <a:schemeClr val="tx2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/>
              <a:t>ICANN coordinates with NTIA on any ongoing architectural &amp; operational changes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17859" y="5119492"/>
            <a:ext cx="3681549" cy="116113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noAutofit/>
          </a:bodyPr>
          <a:lstStyle/>
          <a:p>
            <a:r>
              <a:rPr lang="en-US" sz="1100" b="1" dirty="0" smtClean="0">
                <a:latin typeface="Source Sans Pro"/>
                <a:cs typeface="Source Sans Pro"/>
              </a:rPr>
              <a:t>Project Updates:</a:t>
            </a:r>
          </a:p>
          <a:p>
            <a:pPr marL="171450" indent="-171450">
              <a:buFont typeface="Wingdings" charset="2"/>
              <a:buChar char="ü"/>
              <a:defRPr/>
            </a:pPr>
            <a:r>
              <a:rPr lang="en-US" sz="1100" dirty="0" smtClean="0"/>
              <a:t>Finalized RZERC </a:t>
            </a:r>
            <a:r>
              <a:rPr lang="en-US" sz="1100" dirty="0"/>
              <a:t>charter </a:t>
            </a:r>
            <a:r>
              <a:rPr lang="en-US" sz="1100" dirty="0" smtClean="0"/>
              <a:t>term sheet with the community.</a:t>
            </a:r>
            <a:endParaRPr lang="en-US" sz="1100" dirty="0"/>
          </a:p>
        </p:txBody>
      </p:sp>
      <p:sp>
        <p:nvSpPr>
          <p:cNvPr id="105" name="TextBox 104"/>
          <p:cNvSpPr txBox="1"/>
          <p:nvPr/>
        </p:nvSpPr>
        <p:spPr>
          <a:xfrm>
            <a:off x="6216242" y="5119492"/>
            <a:ext cx="2904536" cy="116113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noAutofit/>
          </a:bodyPr>
          <a:lstStyle/>
          <a:p>
            <a:r>
              <a:rPr lang="en-US" sz="1100" b="1" dirty="0" smtClean="0">
                <a:latin typeface="Source Sans Pro"/>
                <a:cs typeface="Source Sans Pro"/>
              </a:rPr>
              <a:t>Open Items:</a:t>
            </a:r>
          </a:p>
          <a:p>
            <a:endParaRPr lang="en-US" sz="1100" b="1" dirty="0" smtClean="0">
              <a:latin typeface="Source Sans Pro"/>
              <a:cs typeface="Source Sans Pro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3754699" y="5119492"/>
            <a:ext cx="2407219" cy="116113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noAutofit/>
          </a:bodyPr>
          <a:lstStyle/>
          <a:p>
            <a:r>
              <a:rPr lang="en-US" sz="1100" b="1" dirty="0" smtClean="0">
                <a:latin typeface="Source Sans Pro"/>
                <a:cs typeface="Source Sans Pro"/>
              </a:rPr>
              <a:t>Upcoming Activities:</a:t>
            </a:r>
          </a:p>
          <a:p>
            <a:pPr marL="171450" indent="-171450">
              <a:buFont typeface="Wingdings" panose="05000000000000000000" pitchFamily="2" charset="2"/>
              <a:buChar char="§"/>
              <a:defRPr/>
            </a:pPr>
            <a:r>
              <a:rPr lang="en-US" sz="1100" dirty="0" smtClean="0"/>
              <a:t>Finalize </a:t>
            </a:r>
            <a:r>
              <a:rPr lang="en-US" sz="1100" dirty="0"/>
              <a:t>RZERC </a:t>
            </a:r>
            <a:r>
              <a:rPr lang="en-US" sz="1100" dirty="0" smtClean="0"/>
              <a:t>charter with community and post for public comments.</a:t>
            </a:r>
            <a:endParaRPr lang="en-US" sz="1100" dirty="0"/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US" sz="1100" dirty="0"/>
          </a:p>
        </p:txBody>
      </p:sp>
      <p:sp>
        <p:nvSpPr>
          <p:cNvPr id="146" name="TextBox 145"/>
          <p:cNvSpPr txBox="1"/>
          <p:nvPr/>
        </p:nvSpPr>
        <p:spPr>
          <a:xfrm>
            <a:off x="5998326" y="44389"/>
            <a:ext cx="1528348" cy="335666"/>
          </a:xfrm>
          <a:prstGeom prst="rect">
            <a:avLst/>
          </a:prstGeom>
          <a:solidFill>
            <a:srgbClr val="FFFFFF"/>
          </a:solidFill>
          <a:ln>
            <a:solidFill>
              <a:schemeClr val="accent6"/>
            </a:solidFill>
          </a:ln>
        </p:spPr>
        <p:txBody>
          <a:bodyPr wrap="square" rtlCol="0" anchor="ctr">
            <a:noAutofit/>
          </a:bodyPr>
          <a:lstStyle/>
          <a:p>
            <a:r>
              <a:rPr lang="en-US" sz="1000" b="1" dirty="0" smtClean="0">
                <a:latin typeface="Source Sans Pro"/>
                <a:cs typeface="Source Sans Pro"/>
              </a:rPr>
              <a:t>% Complete:</a:t>
            </a:r>
            <a:endParaRPr lang="en-US" sz="1000" dirty="0" smtClean="0">
              <a:latin typeface="Source Sans Pro"/>
              <a:cs typeface="Source Sans Pro"/>
            </a:endParaRPr>
          </a:p>
        </p:txBody>
      </p:sp>
      <p:sp>
        <p:nvSpPr>
          <p:cNvPr id="159" name="Rectangle 158"/>
          <p:cNvSpPr/>
          <p:nvPr/>
        </p:nvSpPr>
        <p:spPr>
          <a:xfrm>
            <a:off x="6808858" y="123934"/>
            <a:ext cx="461612" cy="190294"/>
          </a:xfrm>
          <a:prstGeom prst="rect">
            <a:avLst/>
          </a:prstGeom>
          <a:noFill/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TextBox 159"/>
          <p:cNvSpPr txBox="1"/>
          <p:nvPr/>
        </p:nvSpPr>
        <p:spPr>
          <a:xfrm>
            <a:off x="7176660" y="99256"/>
            <a:ext cx="436338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rgbClr val="002060"/>
                </a:solidFill>
              </a:rPr>
              <a:t> 55%</a:t>
            </a:r>
            <a:endParaRPr lang="en-US" sz="1000" dirty="0">
              <a:solidFill>
                <a:srgbClr val="002060"/>
              </a:solidFill>
            </a:endParaRPr>
          </a:p>
        </p:txBody>
      </p:sp>
      <p:sp>
        <p:nvSpPr>
          <p:cNvPr id="163" name="TextBox 162"/>
          <p:cNvSpPr txBox="1"/>
          <p:nvPr/>
        </p:nvSpPr>
        <p:spPr>
          <a:xfrm>
            <a:off x="6415950" y="6434940"/>
            <a:ext cx="21523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bg1"/>
                </a:solidFill>
                <a:latin typeface="Source Sans Pro"/>
                <a:cs typeface="Source Sans Pro"/>
              </a:rPr>
              <a:t>* </a:t>
            </a:r>
            <a:r>
              <a:rPr lang="en-US" sz="1200" b="1" dirty="0">
                <a:solidFill>
                  <a:schemeClr val="bg1"/>
                </a:solidFill>
                <a:latin typeface="Source Sans Pro"/>
                <a:cs typeface="Source Sans Pro"/>
              </a:rPr>
              <a:t>Timeframes are </a:t>
            </a:r>
            <a:r>
              <a:rPr lang="en-US" sz="1200" b="1" dirty="0" smtClean="0">
                <a:solidFill>
                  <a:schemeClr val="bg1"/>
                </a:solidFill>
                <a:latin typeface="Source Sans Pro"/>
                <a:cs typeface="Source Sans Pro"/>
              </a:rPr>
              <a:t>estimates</a:t>
            </a:r>
          </a:p>
        </p:txBody>
      </p:sp>
      <p:sp>
        <p:nvSpPr>
          <p:cNvPr id="169" name="TextBox 168"/>
          <p:cNvSpPr txBox="1"/>
          <p:nvPr/>
        </p:nvSpPr>
        <p:spPr>
          <a:xfrm>
            <a:off x="7599658" y="42717"/>
            <a:ext cx="1508830" cy="335666"/>
          </a:xfrm>
          <a:prstGeom prst="rect">
            <a:avLst/>
          </a:prstGeom>
          <a:solidFill>
            <a:srgbClr val="00CC00"/>
          </a:solidFill>
          <a:ln>
            <a:solidFill>
              <a:schemeClr val="accent6"/>
            </a:solidFill>
          </a:ln>
        </p:spPr>
        <p:txBody>
          <a:bodyPr wrap="square" rtlCol="0" anchor="ctr">
            <a:noAutofit/>
          </a:bodyPr>
          <a:lstStyle/>
          <a:p>
            <a:r>
              <a:rPr lang="en-US" sz="1000" b="1" dirty="0" smtClean="0">
                <a:latin typeface="Source Sans Pro"/>
                <a:cs typeface="Source Sans Pro"/>
              </a:rPr>
              <a:t>Status:  </a:t>
            </a:r>
            <a:r>
              <a:rPr lang="en-US" sz="1000" dirty="0" smtClean="0">
                <a:latin typeface="Source Sans Pro"/>
                <a:cs typeface="Source Sans Pro"/>
              </a:rPr>
              <a:t>On-track</a:t>
            </a:r>
          </a:p>
        </p:txBody>
      </p:sp>
      <p:sp>
        <p:nvSpPr>
          <p:cNvPr id="118" name="Rectangle 117"/>
          <p:cNvSpPr/>
          <p:nvPr/>
        </p:nvSpPr>
        <p:spPr>
          <a:xfrm>
            <a:off x="6808861" y="123934"/>
            <a:ext cx="235383" cy="19029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Rounded Rectangle 126"/>
          <p:cNvSpPr/>
          <p:nvPr/>
        </p:nvSpPr>
        <p:spPr>
          <a:xfrm>
            <a:off x="7156295" y="3027180"/>
            <a:ext cx="599627" cy="141499"/>
          </a:xfrm>
          <a:prstGeom prst="roundRect">
            <a:avLst>
              <a:gd name="adj" fmla="val 50000"/>
            </a:avLst>
          </a:prstGeom>
          <a:solidFill>
            <a:schemeClr val="accent3">
              <a:alpha val="30196"/>
            </a:schemeClr>
          </a:solidFill>
          <a:ln>
            <a:solidFill>
              <a:schemeClr val="accent3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350">
              <a:solidFill>
                <a:schemeClr val="accent2"/>
              </a:solidFill>
            </a:endParaRPr>
          </a:p>
        </p:txBody>
      </p:sp>
      <p:cxnSp>
        <p:nvCxnSpPr>
          <p:cNvPr id="133" name="Straight Connector 132"/>
          <p:cNvCxnSpPr/>
          <p:nvPr/>
        </p:nvCxnSpPr>
        <p:spPr>
          <a:xfrm>
            <a:off x="6422501" y="1117820"/>
            <a:ext cx="19044" cy="3991075"/>
          </a:xfrm>
          <a:prstGeom prst="line">
            <a:avLst/>
          </a:prstGeom>
          <a:ln w="25400">
            <a:solidFill>
              <a:schemeClr val="accent5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6" name="TextBox 135"/>
          <p:cNvSpPr txBox="1"/>
          <p:nvPr/>
        </p:nvSpPr>
        <p:spPr>
          <a:xfrm>
            <a:off x="44493" y="2586528"/>
            <a:ext cx="2237866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100" dirty="0" smtClean="0">
                <a:solidFill>
                  <a:schemeClr val="accent3"/>
                </a:solidFill>
              </a:rPr>
              <a:t>SO/ACs appoint candidates</a:t>
            </a:r>
            <a:endParaRPr lang="en-US" sz="1100" dirty="0">
              <a:solidFill>
                <a:schemeClr val="accent3"/>
              </a:solidFill>
            </a:endParaRPr>
          </a:p>
        </p:txBody>
      </p:sp>
      <p:sp>
        <p:nvSpPr>
          <p:cNvPr id="137" name="TextBox 136"/>
          <p:cNvSpPr txBox="1"/>
          <p:nvPr/>
        </p:nvSpPr>
        <p:spPr>
          <a:xfrm>
            <a:off x="15705" y="2304289"/>
            <a:ext cx="2237866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100" dirty="0">
                <a:solidFill>
                  <a:schemeClr val="accent3"/>
                </a:solidFill>
              </a:rPr>
              <a:t>ICANN </a:t>
            </a:r>
            <a:r>
              <a:rPr lang="en-US" sz="1100" dirty="0" smtClean="0">
                <a:solidFill>
                  <a:schemeClr val="accent3"/>
                </a:solidFill>
              </a:rPr>
              <a:t>outreach</a:t>
            </a:r>
            <a:endParaRPr lang="en-US" sz="1100" dirty="0">
              <a:solidFill>
                <a:schemeClr val="accent3"/>
              </a:solidFill>
            </a:endParaRPr>
          </a:p>
        </p:txBody>
      </p:sp>
      <p:sp>
        <p:nvSpPr>
          <p:cNvPr id="138" name="Rounded Rectangle 137"/>
          <p:cNvSpPr/>
          <p:nvPr/>
        </p:nvSpPr>
        <p:spPr>
          <a:xfrm>
            <a:off x="6548913" y="2346959"/>
            <a:ext cx="106217" cy="141499"/>
          </a:xfrm>
          <a:prstGeom prst="roundRect">
            <a:avLst>
              <a:gd name="adj" fmla="val 50000"/>
            </a:avLst>
          </a:prstGeom>
          <a:solidFill>
            <a:srgbClr val="1B6F74">
              <a:alpha val="30196"/>
            </a:srgbClr>
          </a:solidFill>
          <a:ln>
            <a:solidFill>
              <a:srgbClr val="1B6F74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39" name="Rounded Rectangle 138"/>
          <p:cNvSpPr/>
          <p:nvPr/>
        </p:nvSpPr>
        <p:spPr>
          <a:xfrm>
            <a:off x="6694025" y="2679368"/>
            <a:ext cx="1058083" cy="141499"/>
          </a:xfrm>
          <a:prstGeom prst="roundRect">
            <a:avLst>
              <a:gd name="adj" fmla="val 50000"/>
            </a:avLst>
          </a:prstGeom>
          <a:solidFill>
            <a:schemeClr val="accent3">
              <a:alpha val="30196"/>
            </a:schemeClr>
          </a:solidFill>
          <a:ln>
            <a:solidFill>
              <a:schemeClr val="accent3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350">
              <a:solidFill>
                <a:schemeClr val="accent2"/>
              </a:solidFill>
            </a:endParaRPr>
          </a:p>
        </p:txBody>
      </p:sp>
      <p:sp>
        <p:nvSpPr>
          <p:cNvPr id="120" name="Rounded Rectangle 119"/>
          <p:cNvSpPr/>
          <p:nvPr/>
        </p:nvSpPr>
        <p:spPr>
          <a:xfrm>
            <a:off x="6775343" y="3782123"/>
            <a:ext cx="2205035" cy="141499"/>
          </a:xfrm>
          <a:prstGeom prst="roundRect">
            <a:avLst>
              <a:gd name="adj" fmla="val 50000"/>
            </a:avLst>
          </a:prstGeom>
          <a:solidFill>
            <a:srgbClr val="1A87C9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350">
              <a:solidFill>
                <a:schemeClr val="accent2"/>
              </a:solidFill>
            </a:endParaRPr>
          </a:p>
        </p:txBody>
      </p:sp>
      <p:sp>
        <p:nvSpPr>
          <p:cNvPr id="114" name="Rounded Rectangle 113"/>
          <p:cNvSpPr/>
          <p:nvPr/>
        </p:nvSpPr>
        <p:spPr>
          <a:xfrm>
            <a:off x="7179738" y="3341887"/>
            <a:ext cx="599627" cy="141499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28" name="Rounded Rectangle 127"/>
          <p:cNvSpPr/>
          <p:nvPr/>
        </p:nvSpPr>
        <p:spPr>
          <a:xfrm>
            <a:off x="7652628" y="3351076"/>
            <a:ext cx="599627" cy="141499"/>
          </a:xfrm>
          <a:prstGeom prst="roundRect">
            <a:avLst>
              <a:gd name="adj" fmla="val 50000"/>
            </a:avLst>
          </a:prstGeom>
          <a:solidFill>
            <a:schemeClr val="accent3">
              <a:alpha val="30196"/>
            </a:schemeClr>
          </a:solidFill>
          <a:ln>
            <a:solidFill>
              <a:schemeClr val="accent3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350">
              <a:solidFill>
                <a:schemeClr val="accent2"/>
              </a:solidFill>
            </a:endParaRPr>
          </a:p>
        </p:txBody>
      </p:sp>
      <p:sp>
        <p:nvSpPr>
          <p:cNvPr id="141" name="Rectangle 140"/>
          <p:cNvSpPr/>
          <p:nvPr/>
        </p:nvSpPr>
        <p:spPr>
          <a:xfrm>
            <a:off x="4157509" y="6778460"/>
            <a:ext cx="203200" cy="45719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5" name="Group 114"/>
          <p:cNvGrpSpPr/>
          <p:nvPr/>
        </p:nvGrpSpPr>
        <p:grpSpPr>
          <a:xfrm>
            <a:off x="2274853" y="428089"/>
            <a:ext cx="6907216" cy="735910"/>
            <a:chOff x="2274853" y="428089"/>
            <a:chExt cx="6907216" cy="735910"/>
          </a:xfrm>
        </p:grpSpPr>
        <p:sp>
          <p:nvSpPr>
            <p:cNvPr id="132" name="TextBox 131"/>
            <p:cNvSpPr txBox="1"/>
            <p:nvPr/>
          </p:nvSpPr>
          <p:spPr>
            <a:xfrm>
              <a:off x="2656662" y="687937"/>
              <a:ext cx="45397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Source Sans Pro"/>
                  <a:cs typeface="Source Sans Pro"/>
                </a:rPr>
                <a:t>2015</a:t>
              </a:r>
            </a:p>
          </p:txBody>
        </p:sp>
        <p:grpSp>
          <p:nvGrpSpPr>
            <p:cNvPr id="142" name="Group 141"/>
            <p:cNvGrpSpPr/>
            <p:nvPr/>
          </p:nvGrpSpPr>
          <p:grpSpPr>
            <a:xfrm>
              <a:off x="2345009" y="887000"/>
              <a:ext cx="6511507" cy="276999"/>
              <a:chOff x="2345009" y="902240"/>
              <a:chExt cx="6511507" cy="276999"/>
            </a:xfrm>
          </p:grpSpPr>
          <p:sp>
            <p:nvSpPr>
              <p:cNvPr id="178" name="Rectangle 20"/>
              <p:cNvSpPr>
                <a:spLocks noChangeArrowheads="1"/>
              </p:cNvSpPr>
              <p:nvPr/>
            </p:nvSpPr>
            <p:spPr bwMode="auto">
              <a:xfrm>
                <a:off x="2962094" y="902240"/>
                <a:ext cx="441146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1" dirty="0" smtClean="0">
                    <a:solidFill>
                      <a:schemeClr val="accent1">
                        <a:lumMod val="75000"/>
                      </a:schemeClr>
                    </a:solidFill>
                    <a:latin typeface="Source Sans Pro"/>
                    <a:cs typeface="Source Sans Pro"/>
                  </a:rPr>
                  <a:t>Dec</a:t>
                </a:r>
                <a:endParaRPr lang="en-US" sz="1200" b="1" dirty="0">
                  <a:solidFill>
                    <a:schemeClr val="accent1">
                      <a:lumMod val="75000"/>
                    </a:schemeClr>
                  </a:solidFill>
                  <a:latin typeface="Source Sans Pro"/>
                  <a:cs typeface="Source Sans Pro"/>
                </a:endParaRPr>
              </a:p>
            </p:txBody>
          </p:sp>
          <p:sp>
            <p:nvSpPr>
              <p:cNvPr id="179" name="Rectangle 102"/>
              <p:cNvSpPr>
                <a:spLocks noChangeArrowheads="1"/>
              </p:cNvSpPr>
              <p:nvPr/>
            </p:nvSpPr>
            <p:spPr bwMode="auto">
              <a:xfrm>
                <a:off x="3566355" y="902240"/>
                <a:ext cx="441146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1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Jan</a:t>
                </a:r>
                <a:endParaRPr lang="en-US" sz="1200" b="1" dirty="0">
                  <a:solidFill>
                    <a:srgbClr val="0A304B"/>
                  </a:solidFill>
                  <a:latin typeface="Source Sans Pro"/>
                  <a:cs typeface="Source Sans Pro"/>
                </a:endParaRPr>
              </a:p>
            </p:txBody>
          </p:sp>
          <p:sp>
            <p:nvSpPr>
              <p:cNvPr id="180" name="Rectangle 104"/>
              <p:cNvSpPr>
                <a:spLocks noChangeArrowheads="1"/>
              </p:cNvSpPr>
              <p:nvPr/>
            </p:nvSpPr>
            <p:spPr bwMode="auto">
              <a:xfrm>
                <a:off x="4170616" y="902240"/>
                <a:ext cx="430425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1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Feb</a:t>
                </a:r>
                <a:endParaRPr lang="en-US" sz="1200" b="1" dirty="0">
                  <a:solidFill>
                    <a:srgbClr val="0A304B"/>
                  </a:solidFill>
                  <a:latin typeface="Source Sans Pro"/>
                  <a:cs typeface="Source Sans Pro"/>
                </a:endParaRPr>
              </a:p>
            </p:txBody>
          </p:sp>
          <p:sp>
            <p:nvSpPr>
              <p:cNvPr id="181" name="Rectangle 105"/>
              <p:cNvSpPr>
                <a:spLocks noChangeArrowheads="1"/>
              </p:cNvSpPr>
              <p:nvPr/>
            </p:nvSpPr>
            <p:spPr bwMode="auto">
              <a:xfrm>
                <a:off x="4764156" y="902240"/>
                <a:ext cx="466794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1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Mar</a:t>
                </a:r>
                <a:endParaRPr lang="en-US" sz="1200" b="1" dirty="0">
                  <a:solidFill>
                    <a:srgbClr val="0A304B"/>
                  </a:solidFill>
                  <a:latin typeface="Source Sans Pro"/>
                  <a:cs typeface="Source Sans Pro"/>
                </a:endParaRPr>
              </a:p>
            </p:txBody>
          </p:sp>
          <p:sp>
            <p:nvSpPr>
              <p:cNvPr id="182" name="Rectangle 106"/>
              <p:cNvSpPr>
                <a:spLocks noChangeArrowheads="1"/>
              </p:cNvSpPr>
              <p:nvPr/>
            </p:nvSpPr>
            <p:spPr bwMode="auto">
              <a:xfrm>
                <a:off x="7798285" y="902240"/>
                <a:ext cx="453970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1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Aug</a:t>
                </a:r>
                <a:endParaRPr lang="en-US" sz="1200" b="1" dirty="0">
                  <a:solidFill>
                    <a:srgbClr val="0A304B"/>
                  </a:solidFill>
                  <a:latin typeface="Source Sans Pro"/>
                  <a:cs typeface="Source Sans Pro"/>
                </a:endParaRPr>
              </a:p>
            </p:txBody>
          </p:sp>
          <p:sp>
            <p:nvSpPr>
              <p:cNvPr id="183" name="Rectangle 107"/>
              <p:cNvSpPr>
                <a:spLocks noChangeArrowheads="1"/>
              </p:cNvSpPr>
              <p:nvPr/>
            </p:nvSpPr>
            <p:spPr bwMode="auto">
              <a:xfrm>
                <a:off x="7232496" y="902240"/>
                <a:ext cx="402674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1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Jul</a:t>
                </a:r>
                <a:endParaRPr lang="en-US" sz="1200" b="1" dirty="0">
                  <a:solidFill>
                    <a:srgbClr val="0A304B"/>
                  </a:solidFill>
                  <a:latin typeface="Source Sans Pro"/>
                  <a:cs typeface="Source Sans Pro"/>
                </a:endParaRPr>
              </a:p>
            </p:txBody>
          </p:sp>
          <p:sp>
            <p:nvSpPr>
              <p:cNvPr id="184" name="Rectangle 108"/>
              <p:cNvSpPr>
                <a:spLocks noChangeArrowheads="1"/>
              </p:cNvSpPr>
              <p:nvPr/>
            </p:nvSpPr>
            <p:spPr bwMode="auto">
              <a:xfrm>
                <a:off x="6628235" y="902240"/>
                <a:ext cx="441146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1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Jun</a:t>
                </a:r>
                <a:endParaRPr lang="en-US" sz="1200" b="1" dirty="0">
                  <a:solidFill>
                    <a:srgbClr val="0A304B"/>
                  </a:solidFill>
                  <a:latin typeface="Source Sans Pro"/>
                  <a:cs typeface="Source Sans Pro"/>
                </a:endParaRPr>
              </a:p>
            </p:txBody>
          </p:sp>
          <p:sp>
            <p:nvSpPr>
              <p:cNvPr id="185" name="Rectangle 109"/>
              <p:cNvSpPr>
                <a:spLocks noChangeArrowheads="1"/>
              </p:cNvSpPr>
              <p:nvPr/>
            </p:nvSpPr>
            <p:spPr bwMode="auto">
              <a:xfrm>
                <a:off x="5998326" y="902240"/>
                <a:ext cx="466794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1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May</a:t>
                </a:r>
                <a:endParaRPr lang="en-US" sz="1200" b="1" dirty="0">
                  <a:solidFill>
                    <a:srgbClr val="0A304B"/>
                  </a:solidFill>
                  <a:latin typeface="Source Sans Pro"/>
                  <a:cs typeface="Source Sans Pro"/>
                </a:endParaRPr>
              </a:p>
            </p:txBody>
          </p:sp>
          <p:sp>
            <p:nvSpPr>
              <p:cNvPr id="186" name="Rectangle 110"/>
              <p:cNvSpPr>
                <a:spLocks noChangeArrowheads="1"/>
              </p:cNvSpPr>
              <p:nvPr/>
            </p:nvSpPr>
            <p:spPr bwMode="auto">
              <a:xfrm>
                <a:off x="5394065" y="902240"/>
                <a:ext cx="441146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1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Apr</a:t>
                </a:r>
                <a:endParaRPr lang="en-US" sz="1200" b="1" dirty="0">
                  <a:solidFill>
                    <a:srgbClr val="0A304B"/>
                  </a:solidFill>
                  <a:latin typeface="Source Sans Pro"/>
                  <a:cs typeface="Source Sans Pro"/>
                </a:endParaRPr>
              </a:p>
            </p:txBody>
          </p:sp>
          <p:sp>
            <p:nvSpPr>
              <p:cNvPr id="187" name="Rectangle 20"/>
              <p:cNvSpPr>
                <a:spLocks noChangeArrowheads="1"/>
              </p:cNvSpPr>
              <p:nvPr/>
            </p:nvSpPr>
            <p:spPr bwMode="auto">
              <a:xfrm>
                <a:off x="2345009" y="902240"/>
                <a:ext cx="453970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1" dirty="0" smtClean="0">
                    <a:solidFill>
                      <a:schemeClr val="accent1">
                        <a:lumMod val="75000"/>
                      </a:schemeClr>
                    </a:solidFill>
                    <a:latin typeface="Source Sans Pro"/>
                    <a:cs typeface="Source Sans Pro"/>
                  </a:rPr>
                  <a:t>Nov</a:t>
                </a:r>
                <a:endParaRPr lang="en-US" sz="1200" b="1" dirty="0">
                  <a:solidFill>
                    <a:schemeClr val="accent1">
                      <a:lumMod val="75000"/>
                    </a:schemeClr>
                  </a:solidFill>
                  <a:latin typeface="Source Sans Pro"/>
                  <a:cs typeface="Source Sans Pro"/>
                </a:endParaRPr>
              </a:p>
            </p:txBody>
          </p:sp>
          <p:sp>
            <p:nvSpPr>
              <p:cNvPr id="188" name="Rectangle 106"/>
              <p:cNvSpPr>
                <a:spLocks noChangeArrowheads="1"/>
              </p:cNvSpPr>
              <p:nvPr/>
            </p:nvSpPr>
            <p:spPr bwMode="auto">
              <a:xfrm>
                <a:off x="8415370" y="902240"/>
                <a:ext cx="441146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1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Sep</a:t>
                </a:r>
                <a:endParaRPr lang="en-US" sz="1200" b="1" dirty="0">
                  <a:solidFill>
                    <a:srgbClr val="0A304B"/>
                  </a:solidFill>
                  <a:latin typeface="Source Sans Pro"/>
                  <a:cs typeface="Source Sans Pro"/>
                </a:endParaRPr>
              </a:p>
            </p:txBody>
          </p:sp>
        </p:grpSp>
        <p:grpSp>
          <p:nvGrpSpPr>
            <p:cNvPr id="143" name="Group 142"/>
            <p:cNvGrpSpPr/>
            <p:nvPr/>
          </p:nvGrpSpPr>
          <p:grpSpPr>
            <a:xfrm>
              <a:off x="2274853" y="880110"/>
              <a:ext cx="6681182" cy="99092"/>
              <a:chOff x="2184106" y="806450"/>
              <a:chExt cx="6681182" cy="99092"/>
            </a:xfrm>
          </p:grpSpPr>
          <p:cxnSp>
            <p:nvCxnSpPr>
              <p:cNvPr id="172" name="Straight Connector 171"/>
              <p:cNvCxnSpPr/>
              <p:nvPr/>
            </p:nvCxnSpPr>
            <p:spPr>
              <a:xfrm>
                <a:off x="2184106" y="812800"/>
                <a:ext cx="1188720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3" name="Straight Connector 172"/>
              <p:cNvCxnSpPr/>
              <p:nvPr/>
            </p:nvCxnSpPr>
            <p:spPr>
              <a:xfrm flipH="1">
                <a:off x="3364462" y="806450"/>
                <a:ext cx="1726" cy="99092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4" name="Straight Connector 173"/>
              <p:cNvCxnSpPr/>
              <p:nvPr/>
            </p:nvCxnSpPr>
            <p:spPr>
              <a:xfrm flipH="1">
                <a:off x="2189886" y="806450"/>
                <a:ext cx="1726" cy="99092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5" name="Straight Connector 174"/>
              <p:cNvCxnSpPr/>
              <p:nvPr/>
            </p:nvCxnSpPr>
            <p:spPr>
              <a:xfrm>
                <a:off x="3390606" y="812800"/>
                <a:ext cx="5468112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6" name="Straight Connector 175"/>
              <p:cNvCxnSpPr/>
              <p:nvPr/>
            </p:nvCxnSpPr>
            <p:spPr>
              <a:xfrm flipH="1">
                <a:off x="8863562" y="806450"/>
                <a:ext cx="1726" cy="99092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" name="Straight Connector 176"/>
              <p:cNvCxnSpPr/>
              <p:nvPr/>
            </p:nvCxnSpPr>
            <p:spPr>
              <a:xfrm flipH="1">
                <a:off x="3396386" y="806450"/>
                <a:ext cx="1726" cy="99092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4" name="TextBox 143"/>
            <p:cNvSpPr txBox="1"/>
            <p:nvPr/>
          </p:nvSpPr>
          <p:spPr>
            <a:xfrm>
              <a:off x="5566865" y="687937"/>
              <a:ext cx="45397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Source Sans Pro"/>
                  <a:cs typeface="Source Sans Pro"/>
                </a:rPr>
                <a:t>2016</a:t>
              </a:r>
            </a:p>
          </p:txBody>
        </p:sp>
        <p:sp>
          <p:nvSpPr>
            <p:cNvPr id="145" name="Diamond 144"/>
            <p:cNvSpPr/>
            <p:nvPr/>
          </p:nvSpPr>
          <p:spPr>
            <a:xfrm>
              <a:off x="4880621" y="758720"/>
              <a:ext cx="173736" cy="227151"/>
            </a:xfrm>
            <a:prstGeom prst="diamond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700" dirty="0" smtClean="0"/>
                <a:t>10</a:t>
              </a:r>
              <a:endParaRPr lang="en-US" sz="700" dirty="0"/>
            </a:p>
          </p:txBody>
        </p:sp>
        <p:sp>
          <p:nvSpPr>
            <p:cNvPr id="147" name="TextBox 146"/>
            <p:cNvSpPr txBox="1"/>
            <p:nvPr/>
          </p:nvSpPr>
          <p:spPr>
            <a:xfrm>
              <a:off x="4877220" y="520422"/>
              <a:ext cx="71262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>
                  <a:latin typeface="Source Sans Pro"/>
                  <a:cs typeface="Source Sans Pro"/>
                </a:rPr>
                <a:t>NTIA receives proposals</a:t>
              </a:r>
            </a:p>
          </p:txBody>
        </p:sp>
        <p:sp>
          <p:nvSpPr>
            <p:cNvPr id="148" name="Diamond 147"/>
            <p:cNvSpPr/>
            <p:nvPr/>
          </p:nvSpPr>
          <p:spPr>
            <a:xfrm>
              <a:off x="4750394" y="758720"/>
              <a:ext cx="173736" cy="227151"/>
            </a:xfrm>
            <a:prstGeom prst="diamond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700" dirty="0" smtClean="0"/>
                <a:t>5</a:t>
              </a:r>
              <a:endParaRPr lang="en-US" sz="700" dirty="0"/>
            </a:p>
          </p:txBody>
        </p:sp>
        <p:sp>
          <p:nvSpPr>
            <p:cNvPr id="149" name="TextBox 148"/>
            <p:cNvSpPr txBox="1"/>
            <p:nvPr/>
          </p:nvSpPr>
          <p:spPr>
            <a:xfrm>
              <a:off x="4494921" y="520422"/>
              <a:ext cx="4346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600" dirty="0" smtClean="0"/>
                <a:t>ICANN 55</a:t>
              </a:r>
              <a:endParaRPr lang="en-US" sz="600" dirty="0" smtClean="0">
                <a:latin typeface="Source Sans Pro"/>
                <a:cs typeface="Source Sans Pro"/>
              </a:endParaRPr>
            </a:p>
          </p:txBody>
        </p:sp>
        <p:sp>
          <p:nvSpPr>
            <p:cNvPr id="150" name="Diamond 149"/>
            <p:cNvSpPr/>
            <p:nvPr/>
          </p:nvSpPr>
          <p:spPr>
            <a:xfrm>
              <a:off x="7375857" y="763221"/>
              <a:ext cx="173736" cy="227151"/>
            </a:xfrm>
            <a:prstGeom prst="diamond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700" dirty="0" smtClean="0"/>
                <a:t>15</a:t>
              </a:r>
              <a:endParaRPr lang="en-US" sz="700" dirty="0"/>
            </a:p>
          </p:txBody>
        </p:sp>
        <p:sp>
          <p:nvSpPr>
            <p:cNvPr id="151" name="TextBox 150"/>
            <p:cNvSpPr txBox="1"/>
            <p:nvPr/>
          </p:nvSpPr>
          <p:spPr>
            <a:xfrm>
              <a:off x="7210262" y="520422"/>
              <a:ext cx="7761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/>
                <a:t>Congressional recess starts</a:t>
              </a:r>
              <a:endParaRPr lang="en-US" sz="600" dirty="0" smtClean="0">
                <a:latin typeface="Source Sans Pro"/>
                <a:cs typeface="Source Sans Pro"/>
              </a:endParaRPr>
            </a:p>
          </p:txBody>
        </p:sp>
        <p:sp>
          <p:nvSpPr>
            <p:cNvPr id="152" name="Diamond 151"/>
            <p:cNvSpPr/>
            <p:nvPr/>
          </p:nvSpPr>
          <p:spPr>
            <a:xfrm>
              <a:off x="6923618" y="758720"/>
              <a:ext cx="173736" cy="227151"/>
            </a:xfrm>
            <a:prstGeom prst="diamond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700" dirty="0" smtClean="0"/>
                <a:t>27</a:t>
              </a:r>
              <a:endParaRPr lang="en-US" sz="700" dirty="0"/>
            </a:p>
          </p:txBody>
        </p:sp>
        <p:sp>
          <p:nvSpPr>
            <p:cNvPr id="153" name="TextBox 152"/>
            <p:cNvSpPr txBox="1"/>
            <p:nvPr/>
          </p:nvSpPr>
          <p:spPr>
            <a:xfrm>
              <a:off x="6801629" y="520422"/>
              <a:ext cx="3969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" dirty="0" smtClean="0"/>
                <a:t>ICANN 56</a:t>
              </a:r>
              <a:endParaRPr lang="en-US" sz="600" dirty="0" smtClean="0">
                <a:latin typeface="Source Sans Pro"/>
                <a:cs typeface="Source Sans Pro"/>
              </a:endParaRPr>
            </a:p>
          </p:txBody>
        </p:sp>
        <p:sp>
          <p:nvSpPr>
            <p:cNvPr id="154" name="Diamond 153"/>
            <p:cNvSpPr/>
            <p:nvPr/>
          </p:nvSpPr>
          <p:spPr>
            <a:xfrm>
              <a:off x="8859098" y="758720"/>
              <a:ext cx="173736" cy="227151"/>
            </a:xfrm>
            <a:prstGeom prst="diamond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700" dirty="0" smtClean="0"/>
                <a:t>30</a:t>
              </a:r>
              <a:endParaRPr lang="en-US" sz="700" dirty="0"/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8391486" y="520422"/>
              <a:ext cx="79058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600" dirty="0" smtClean="0"/>
                <a:t>IANA Contract expires</a:t>
              </a:r>
              <a:endParaRPr lang="en-US" sz="600" dirty="0" smtClean="0">
                <a:latin typeface="Source Sans Pro"/>
                <a:cs typeface="Source Sans Pro"/>
              </a:endParaRPr>
            </a:p>
          </p:txBody>
        </p:sp>
        <p:sp>
          <p:nvSpPr>
            <p:cNvPr id="158" name="Diamond 157"/>
            <p:cNvSpPr/>
            <p:nvPr/>
          </p:nvSpPr>
          <p:spPr>
            <a:xfrm>
              <a:off x="7957239" y="765101"/>
              <a:ext cx="173736" cy="227151"/>
            </a:xfrm>
            <a:prstGeom prst="diamond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700" dirty="0" smtClean="0"/>
                <a:t>15</a:t>
              </a:r>
              <a:endParaRPr lang="en-US" sz="700" dirty="0"/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7838470" y="428089"/>
              <a:ext cx="7096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/>
                <a:t>NTIA receives Implementation report</a:t>
              </a:r>
              <a:endParaRPr lang="en-US" sz="600" dirty="0" smtClean="0">
                <a:latin typeface="Source Sans Pro"/>
                <a:cs typeface="Source Sans Pro"/>
              </a:endParaRPr>
            </a:p>
          </p:txBody>
        </p:sp>
        <p:sp>
          <p:nvSpPr>
            <p:cNvPr id="166" name="Diamond 165"/>
            <p:cNvSpPr/>
            <p:nvPr/>
          </p:nvSpPr>
          <p:spPr>
            <a:xfrm>
              <a:off x="6655027" y="757427"/>
              <a:ext cx="173736" cy="227151"/>
            </a:xfrm>
            <a:prstGeom prst="diamond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700" dirty="0" smtClean="0"/>
                <a:t>10</a:t>
              </a:r>
              <a:endParaRPr lang="en-US" sz="700" dirty="0"/>
            </a:p>
          </p:txBody>
        </p:sp>
        <p:sp>
          <p:nvSpPr>
            <p:cNvPr id="171" name="TextBox 170"/>
            <p:cNvSpPr txBox="1"/>
            <p:nvPr/>
          </p:nvSpPr>
          <p:spPr>
            <a:xfrm>
              <a:off x="5936411" y="428089"/>
              <a:ext cx="8951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600" dirty="0"/>
                <a:t>NTIA issues report evaluating if conditions are met</a:t>
              </a:r>
              <a:endParaRPr lang="en-US" sz="600" dirty="0">
                <a:latin typeface="Source Sans Pro"/>
                <a:cs typeface="Source Sans Pro"/>
              </a:endParaRPr>
            </a:p>
          </p:txBody>
        </p:sp>
      </p:grpSp>
      <p:sp>
        <p:nvSpPr>
          <p:cNvPr id="123" name="TextBox 122"/>
          <p:cNvSpPr txBox="1"/>
          <p:nvPr/>
        </p:nvSpPr>
        <p:spPr>
          <a:xfrm>
            <a:off x="2990" y="2101577"/>
            <a:ext cx="2273046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b="1" i="1" dirty="0" smtClean="0">
                <a:solidFill>
                  <a:schemeClr val="accent3"/>
                </a:solidFill>
              </a:rPr>
              <a:t>RZERC Formation</a:t>
            </a:r>
            <a:endParaRPr lang="en-US" sz="1050" b="1" i="1" dirty="0">
              <a:solidFill>
                <a:schemeClr val="accent3"/>
              </a:solidFill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2868" y="1234992"/>
            <a:ext cx="199838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b="1" i="1" dirty="0" smtClean="0">
                <a:solidFill>
                  <a:schemeClr val="accent6">
                    <a:lumMod val="50000"/>
                  </a:schemeClr>
                </a:solidFill>
                <a:latin typeface="Source Sans Pro"/>
                <a:cs typeface="Source Sans Pro"/>
              </a:rPr>
              <a:t>RZERC Charter</a:t>
            </a:r>
            <a:endParaRPr lang="en-US" sz="1050" b="1" i="1" dirty="0">
              <a:solidFill>
                <a:schemeClr val="accent6">
                  <a:lumMod val="50000"/>
                </a:schemeClr>
              </a:solidFill>
              <a:latin typeface="Source Sans Pro"/>
              <a:cs typeface="Source Sans Pro"/>
            </a:endParaRPr>
          </a:p>
        </p:txBody>
      </p:sp>
      <p:cxnSp>
        <p:nvCxnSpPr>
          <p:cNvPr id="201" name="Elbow Connector 200"/>
          <p:cNvCxnSpPr>
            <a:stCxn id="102" idx="3"/>
          </p:cNvCxnSpPr>
          <p:nvPr/>
        </p:nvCxnSpPr>
        <p:spPr>
          <a:xfrm>
            <a:off x="7310926" y="1795379"/>
            <a:ext cx="17702" cy="551580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2" name="Elbow Connector 201"/>
          <p:cNvCxnSpPr/>
          <p:nvPr/>
        </p:nvCxnSpPr>
        <p:spPr>
          <a:xfrm>
            <a:off x="7389556" y="2417709"/>
            <a:ext cx="120213" cy="228578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/>
          <p:nvPr/>
        </p:nvCxnSpPr>
        <p:spPr>
          <a:xfrm>
            <a:off x="2423596" y="6584236"/>
            <a:ext cx="342900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2" name="TextBox 121"/>
          <p:cNvSpPr txBox="1"/>
          <p:nvPr/>
        </p:nvSpPr>
        <p:spPr>
          <a:xfrm>
            <a:off x="2732787" y="6328682"/>
            <a:ext cx="133402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latin typeface="Source Sans Pro"/>
                <a:cs typeface="Source Sans Pro"/>
              </a:rPr>
              <a:t>Public Comment Period</a:t>
            </a:r>
          </a:p>
          <a:p>
            <a:r>
              <a:rPr lang="en-US" sz="900" dirty="0" smtClean="0">
                <a:latin typeface="Source Sans Pro"/>
                <a:cs typeface="Source Sans Pro"/>
              </a:rPr>
              <a:t>Baseline</a:t>
            </a:r>
          </a:p>
          <a:p>
            <a:r>
              <a:rPr lang="en-US" sz="900" dirty="0" smtClean="0">
                <a:latin typeface="Source Sans Pro"/>
                <a:cs typeface="Source Sans Pro"/>
              </a:rPr>
              <a:t>Current Plan</a:t>
            </a:r>
          </a:p>
        </p:txBody>
      </p:sp>
      <p:cxnSp>
        <p:nvCxnSpPr>
          <p:cNvPr id="124" name="Straight Connector 123"/>
          <p:cNvCxnSpPr/>
          <p:nvPr/>
        </p:nvCxnSpPr>
        <p:spPr>
          <a:xfrm>
            <a:off x="2419200" y="6737705"/>
            <a:ext cx="309191" cy="0"/>
          </a:xfrm>
          <a:prstGeom prst="line">
            <a:avLst/>
          </a:prstGeom>
          <a:ln>
            <a:solidFill>
              <a:schemeClr val="tx1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6" name="Rectangle 125"/>
          <p:cNvSpPr/>
          <p:nvPr/>
        </p:nvSpPr>
        <p:spPr>
          <a:xfrm>
            <a:off x="2406029" y="6411803"/>
            <a:ext cx="352778" cy="63490"/>
          </a:xfrm>
          <a:prstGeom prst="rect">
            <a:avLst/>
          </a:prstGeom>
          <a:pattFill prst="dkVert">
            <a:fgClr>
              <a:schemeClr val="tx1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Rounded Rectangle 195"/>
          <p:cNvSpPr/>
          <p:nvPr/>
        </p:nvSpPr>
        <p:spPr>
          <a:xfrm>
            <a:off x="4726742" y="1712620"/>
            <a:ext cx="1793669" cy="153794"/>
          </a:xfrm>
          <a:prstGeom prst="roundRect">
            <a:avLst>
              <a:gd name="adj" fmla="val 50000"/>
            </a:avLst>
          </a:prstGeom>
          <a:solidFill>
            <a:srgbClr val="0D436C">
              <a:alpha val="30196"/>
            </a:srgbClr>
          </a:solidFill>
          <a:ln>
            <a:solidFill>
              <a:schemeClr val="accent6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350">
              <a:solidFill>
                <a:schemeClr val="accent2"/>
              </a:solidFill>
            </a:endParaRPr>
          </a:p>
        </p:txBody>
      </p:sp>
      <p:cxnSp>
        <p:nvCxnSpPr>
          <p:cNvPr id="199" name="Straight Connector 198"/>
          <p:cNvCxnSpPr>
            <a:stCxn id="196" idx="1"/>
            <a:endCxn id="204" idx="1"/>
          </p:cNvCxnSpPr>
          <p:nvPr/>
        </p:nvCxnSpPr>
        <p:spPr>
          <a:xfrm flipV="1">
            <a:off x="4726742" y="1785974"/>
            <a:ext cx="1590555" cy="3543"/>
          </a:xfrm>
          <a:prstGeom prst="line">
            <a:avLst/>
          </a:prstGeom>
          <a:ln w="57150">
            <a:solidFill>
              <a:srgbClr val="FFFFFF">
                <a:alpha val="69804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4" name="Rectangle 203"/>
          <p:cNvSpPr/>
          <p:nvPr/>
        </p:nvSpPr>
        <p:spPr>
          <a:xfrm>
            <a:off x="6317297" y="1671674"/>
            <a:ext cx="228600" cy="228600"/>
          </a:xfrm>
          <a:prstGeom prst="rect">
            <a:avLst/>
          </a:prstGeom>
          <a:solidFill>
            <a:srgbClr val="008000"/>
          </a:solidFill>
          <a:ln w="254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endParaRPr lang="en-US" sz="800" dirty="0">
              <a:solidFill>
                <a:prstClr val="white"/>
              </a:solidFill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6596304" y="1737892"/>
            <a:ext cx="607443" cy="103839"/>
          </a:xfrm>
          <a:prstGeom prst="rect">
            <a:avLst/>
          </a:prstGeom>
          <a:pattFill prst="dkVert">
            <a:fgClr>
              <a:schemeClr val="accent2"/>
            </a:fgClr>
            <a:bgClr>
              <a:schemeClr val="bg1"/>
            </a:bgClr>
          </a:patt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Rounded Rectangle 128"/>
          <p:cNvSpPr/>
          <p:nvPr/>
        </p:nvSpPr>
        <p:spPr>
          <a:xfrm>
            <a:off x="7278486" y="2358843"/>
            <a:ext cx="106217" cy="141499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31" name="Rounded Rectangle 130"/>
          <p:cNvSpPr/>
          <p:nvPr/>
        </p:nvSpPr>
        <p:spPr>
          <a:xfrm>
            <a:off x="7465000" y="3023278"/>
            <a:ext cx="599627" cy="141499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64" name="Rounded Rectangle 163"/>
          <p:cNvSpPr/>
          <p:nvPr/>
        </p:nvSpPr>
        <p:spPr>
          <a:xfrm>
            <a:off x="7002730" y="2683280"/>
            <a:ext cx="1058083" cy="141499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3655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ICANN Template">
      <a:dk1>
        <a:srgbClr val="0A1F24"/>
      </a:dk1>
      <a:lt1>
        <a:sysClr val="window" lastClr="FFFFFF"/>
      </a:lt1>
      <a:dk2>
        <a:srgbClr val="1A87C9"/>
      </a:dk2>
      <a:lt2>
        <a:srgbClr val="EEECE1"/>
      </a:lt2>
      <a:accent1>
        <a:srgbClr val="1A87C9"/>
      </a:accent1>
      <a:accent2>
        <a:srgbClr val="0D436C"/>
      </a:accent2>
      <a:accent3>
        <a:srgbClr val="1B6F74"/>
      </a:accent3>
      <a:accent4>
        <a:srgbClr val="EA903A"/>
      </a:accent4>
      <a:accent5>
        <a:srgbClr val="DB6033"/>
      </a:accent5>
      <a:accent6>
        <a:srgbClr val="1768B1"/>
      </a:accent6>
      <a:hlink>
        <a:srgbClr val="1D98D3"/>
      </a:hlink>
      <a:folHlink>
        <a:srgbClr val="427BB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 smtClean="0">
            <a:latin typeface="Source Sans Pro"/>
            <a:cs typeface="Source Sans Pro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17092</TotalTime>
  <Words>2577</Words>
  <Application>Microsoft Office PowerPoint</Application>
  <PresentationFormat>On-screen Show (4:3)</PresentationFormat>
  <Paragraphs>801</Paragraphs>
  <Slides>18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Arial</vt:lpstr>
      <vt:lpstr>Calibri</vt:lpstr>
      <vt:lpstr>Source Sans Pro</vt:lpstr>
      <vt:lpstr>Source Sans Pro Light</vt:lpstr>
      <vt:lpstr>Wingdings</vt:lpstr>
      <vt:lpstr>Zapf Dingbats</vt:lpstr>
      <vt:lpstr>Office Theme</vt:lpstr>
      <vt:lpstr>PowerPoint Presentation</vt:lpstr>
      <vt:lpstr>RZMS, RZMA &amp; Names SLEs</vt:lpstr>
      <vt:lpstr>PTI</vt:lpstr>
      <vt:lpstr>IPR, RZERC, CSC &amp; Escalation Processes</vt:lpstr>
      <vt:lpstr>Enhancing ICANN’s Accountability</vt:lpstr>
      <vt:lpstr>PowerPoint Presentation</vt:lpstr>
      <vt:lpstr>RZMS &amp; SLEs for Naming Community</vt:lpstr>
      <vt:lpstr>Post-Transition IANA (PTI)</vt:lpstr>
      <vt:lpstr>RZERC (Root Zone Evolution Review Committee)</vt:lpstr>
      <vt:lpstr>Customer Standing Committee (CSC)</vt:lpstr>
      <vt:lpstr>IANA Operational Escalation Processes</vt:lpstr>
      <vt:lpstr>ICANN Bylaws</vt:lpstr>
      <vt:lpstr>PowerPoint Presentation</vt:lpstr>
      <vt:lpstr>RIRs SLAs &amp; IETF MoU Supplemental Agreement</vt:lpstr>
      <vt:lpstr>RIRs SLA</vt:lpstr>
      <vt:lpstr>IETF MoU Supplemental Agreement (“MoU”)</vt:lpstr>
      <vt:lpstr>PowerPoint Presentation</vt:lpstr>
      <vt:lpstr>Post Transition Projects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Abigail</dc:creator>
  <cp:lastModifiedBy>Nathalie Vergnolle</cp:lastModifiedBy>
  <cp:revision>637</cp:revision>
  <cp:lastPrinted>2016-03-28T21:16:05Z</cp:lastPrinted>
  <dcterms:created xsi:type="dcterms:W3CDTF">2015-01-07T16:11:05Z</dcterms:created>
  <dcterms:modified xsi:type="dcterms:W3CDTF">2016-06-01T21:42:05Z</dcterms:modified>
</cp:coreProperties>
</file>