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28" r:id="rId2"/>
    <p:sldId id="443" r:id="rId3"/>
    <p:sldId id="490" r:id="rId4"/>
    <p:sldId id="491" r:id="rId5"/>
    <p:sldId id="493" r:id="rId6"/>
    <p:sldId id="494" r:id="rId7"/>
    <p:sldId id="444" r:id="rId8"/>
    <p:sldId id="496" r:id="rId9"/>
    <p:sldId id="499" r:id="rId10"/>
    <p:sldId id="500" r:id="rId11"/>
    <p:sldId id="501" r:id="rId12"/>
    <p:sldId id="502" r:id="rId13"/>
    <p:sldId id="503" r:id="rId14"/>
    <p:sldId id="504" r:id="rId15"/>
    <p:sldId id="505" r:id="rId16"/>
    <p:sldId id="488" r:id="rId17"/>
    <p:sldId id="495" r:id="rId18"/>
    <p:sldId id="497" r:id="rId19"/>
    <p:sldId id="498" r:id="rId20"/>
    <p:sldId id="489" r:id="rId21"/>
    <p:sldId id="487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ko Green" initials="Y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00CC00"/>
    <a:srgbClr val="FA5B36"/>
    <a:srgbClr val="0A1F24"/>
    <a:srgbClr val="666666"/>
    <a:srgbClr val="9C240F"/>
    <a:srgbClr val="CB460F"/>
    <a:srgbClr val="0E4B91"/>
    <a:srgbClr val="18548A"/>
    <a:srgbClr val="1553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5" autoAdjust="0"/>
    <p:restoredTop sz="93333" autoAdjust="0"/>
  </p:normalViewPr>
  <p:slideViewPr>
    <p:cSldViewPr snapToGrid="0" snapToObjects="1">
      <p:cViewPr varScale="1">
        <p:scale>
          <a:sx n="146" d="100"/>
          <a:sy n="146" d="100"/>
        </p:scale>
        <p:origin x="-568" y="-104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4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483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95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54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46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46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78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83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14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65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of each colored bar, click the bar, ensuring the bar is highlighted, grab a corner and length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revise the type of timeline, revise the Month text boxes, all are editable.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size of the black timeline lines, use the same procedure used to revise the colored bars.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circles and text boxes beside the circles are also editable by clicking on the circle and/or text box.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7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6" y="4179854"/>
            <a:ext cx="6923506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chemeClr val="bg1"/>
                </a:solidFill>
              </a:rPr>
              <a:t>Transition Implementation</a:t>
            </a:r>
          </a:p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 Reporting</a:t>
            </a:r>
          </a:p>
          <a:p>
            <a:pPr>
              <a:lnSpc>
                <a:spcPts val="4700"/>
              </a:lnSpc>
            </a:pP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21 January 2016</a:t>
            </a:r>
            <a:endParaRPr lang="en-US" sz="20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507290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17" name="Straight Connector 116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RZERC (Root Zone Evolution Review Committee)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33421" y="6328741"/>
            <a:ext cx="15832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RZERC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3198" y="6431780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773198" y="6567246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773198" y="670271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363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pPr>
              <a:lnSpc>
                <a:spcPts val="1300"/>
              </a:lnSpc>
            </a:pPr>
            <a:r>
              <a:rPr lang="en-US" sz="1100" dirty="0">
                <a:solidFill>
                  <a:srgbClr val="660066"/>
                </a:solidFill>
              </a:rPr>
              <a:t>Define </a:t>
            </a:r>
            <a:r>
              <a:rPr lang="en-US" sz="1100" dirty="0" smtClean="0">
                <a:solidFill>
                  <a:srgbClr val="660066"/>
                </a:solidFill>
              </a:rPr>
              <a:t>implementation </a:t>
            </a:r>
            <a:r>
              <a:rPr lang="en-US" sz="1100" dirty="0">
                <a:solidFill>
                  <a:srgbClr val="660066"/>
                </a:solidFill>
              </a:rPr>
              <a:t>p</a:t>
            </a:r>
            <a:r>
              <a:rPr lang="en-US" sz="1100" dirty="0" smtClean="0">
                <a:solidFill>
                  <a:srgbClr val="660066"/>
                </a:solidFill>
              </a:rPr>
              <a:t>lan</a:t>
            </a:r>
            <a:endParaRPr lang="en-US" sz="1100" dirty="0">
              <a:solidFill>
                <a:srgbClr val="660066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987" y="1669681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>
                <a:solidFill>
                  <a:schemeClr val="accent2"/>
                </a:solidFill>
              </a:rPr>
              <a:t>ICANN drafts charter to ICG’s specifications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6987" y="2076152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CWG reviews draft charter &amp; ICANN updates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3471415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2"/>
                </a:solidFill>
              </a:rPr>
              <a:t>ICANN constitutes RZERC</a:t>
            </a:r>
            <a:endParaRPr lang="en-US" sz="1100" dirty="0">
              <a:solidFill>
                <a:schemeClr val="accent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9382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/>
          <p:cNvSpPr/>
          <p:nvPr/>
        </p:nvSpPr>
        <p:spPr>
          <a:xfrm>
            <a:off x="4708376" y="1818378"/>
            <a:ext cx="634817" cy="14630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 bwMode="auto">
          <a:xfrm>
            <a:off x="2274590" y="361100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401329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3074242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tx2"/>
                </a:solidFill>
                <a:latin typeface="Source Sans Pro"/>
                <a:cs typeface="Source Sans Pro"/>
              </a:rPr>
              <a:t>USG approves proposals</a:t>
            </a:r>
            <a:endParaRPr lang="en-US" sz="1100" dirty="0">
              <a:solidFill>
                <a:schemeClr val="tx2"/>
              </a:solidFill>
              <a:latin typeface="Source Sans Pro"/>
              <a:cs typeface="Source Sans Pro"/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3214600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3794917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2"/>
                </a:solidFill>
              </a:rPr>
              <a:t>ICANN puts in place secretariat support</a:t>
            </a:r>
            <a:endParaRPr lang="en-US" sz="1100" dirty="0">
              <a:solidFill>
                <a:schemeClr val="accent2"/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005054" y="1413448"/>
            <a:ext cx="711310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5320599" y="2225467"/>
            <a:ext cx="610847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7645512" y="3942246"/>
            <a:ext cx="599627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 bwMode="auto">
          <a:xfrm>
            <a:off x="2274584" y="442817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6981" y="4228852"/>
            <a:ext cx="2237866" cy="6001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2"/>
                </a:solidFill>
              </a:rPr>
              <a:t>ICANN coordinates </a:t>
            </a:r>
            <a:r>
              <a:rPr lang="en-US" sz="1100" dirty="0">
                <a:solidFill>
                  <a:schemeClr val="accent2"/>
                </a:solidFill>
              </a:rPr>
              <a:t>with NTIA on any ongoing architectural &amp; operational changes</a:t>
            </a:r>
          </a:p>
        </p:txBody>
      </p:sp>
      <p:sp>
        <p:nvSpPr>
          <p:cNvPr id="96" name="7-Point Star 95"/>
          <p:cNvSpPr/>
          <p:nvPr/>
        </p:nvSpPr>
        <p:spPr>
          <a:xfrm>
            <a:off x="6768510" y="3100114"/>
            <a:ext cx="182880" cy="182880"/>
          </a:xfrm>
          <a:prstGeom prst="star7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7041385" y="3536825"/>
            <a:ext cx="599627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6951389" y="4357426"/>
            <a:ext cx="2028989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 bwMode="auto">
          <a:xfrm>
            <a:off x="2266731" y="274788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6840" y="2614847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ICANN Board adopts RZERC charter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</a:t>
            </a:r>
            <a:r>
              <a:rPr lang="en-US" sz="1100" b="1" dirty="0" smtClean="0">
                <a:latin typeface="Source Sans Pro"/>
                <a:cs typeface="Source Sans Pro"/>
              </a:rPr>
              <a:t>:</a:t>
            </a:r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100" dirty="0" smtClean="0">
                <a:latin typeface="Source Sans Pro"/>
                <a:cs typeface="Source Sans Pro"/>
              </a:rPr>
              <a:t>Draft implementation plan</a:t>
            </a:r>
          </a:p>
        </p:txBody>
      </p:sp>
      <p:cxnSp>
        <p:nvCxnSpPr>
          <p:cNvPr id="8" name="Elbow Connector 7"/>
          <p:cNvCxnSpPr>
            <a:stCxn id="95" idx="3"/>
          </p:cNvCxnSpPr>
          <p:nvPr/>
        </p:nvCxnSpPr>
        <p:spPr>
          <a:xfrm>
            <a:off x="4716364" y="1486600"/>
            <a:ext cx="109636" cy="331778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/>
          <p:nvPr/>
        </p:nvCxnSpPr>
        <p:spPr>
          <a:xfrm>
            <a:off x="5343193" y="1893689"/>
            <a:ext cx="109636" cy="331778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Rounded Rectangle 123"/>
          <p:cNvSpPr/>
          <p:nvPr/>
        </p:nvSpPr>
        <p:spPr>
          <a:xfrm>
            <a:off x="5940625" y="2677504"/>
            <a:ext cx="610847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26" name="Elbow Connector 125"/>
          <p:cNvCxnSpPr/>
          <p:nvPr/>
        </p:nvCxnSpPr>
        <p:spPr>
          <a:xfrm rot="16200000" flipH="1">
            <a:off x="5806488" y="2430847"/>
            <a:ext cx="383677" cy="109636"/>
          </a:xfrm>
          <a:prstGeom prst="bentConnector3">
            <a:avLst>
              <a:gd name="adj1" fmla="val -755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/>
          <p:nvPr/>
        </p:nvCxnSpPr>
        <p:spPr>
          <a:xfrm rot="16200000" flipH="1">
            <a:off x="6831948" y="3351621"/>
            <a:ext cx="383677" cy="109636"/>
          </a:xfrm>
          <a:prstGeom prst="bentConnector3">
            <a:avLst>
              <a:gd name="adj1" fmla="val -755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Elbow Connector 157"/>
          <p:cNvCxnSpPr/>
          <p:nvPr/>
        </p:nvCxnSpPr>
        <p:spPr>
          <a:xfrm rot="16200000" flipH="1">
            <a:off x="7516357" y="3730856"/>
            <a:ext cx="365760" cy="128016"/>
          </a:xfrm>
          <a:prstGeom prst="bentConnector3">
            <a:avLst>
              <a:gd name="adj1" fmla="val -755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No Started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7201599" y="99256"/>
            <a:ext cx="37061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163" name="TextBox 16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66" name="Straight Connector 165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760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Customer Standing Committee (CSC)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33421" y="6328741"/>
            <a:ext cx="15832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CSC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3198" y="6431780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773198" y="6567246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773198" y="670271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57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rgbClr val="660066"/>
                </a:solidFill>
              </a:rPr>
              <a:t>Define Implementation Plan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215490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</a:rPr>
              <a:t>ICANN constitutes CSC</a:t>
            </a:r>
            <a:endParaRPr lang="en-US" sz="1100" dirty="0">
              <a:solidFill>
                <a:schemeClr val="accent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229427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269657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175751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tx2"/>
                </a:solidFill>
                <a:latin typeface="Source Sans Pro"/>
                <a:cs typeface="Source Sans Pro"/>
              </a:rPr>
              <a:t>USG approves proposals</a:t>
            </a:r>
            <a:endParaRPr lang="en-US" sz="1100" dirty="0">
              <a:solidFill>
                <a:schemeClr val="tx2"/>
              </a:solidFill>
              <a:latin typeface="Source Sans Pro"/>
              <a:cs typeface="Source Sans Pro"/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189787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2478194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</a:rPr>
              <a:t>ICANN confirms reporting needs with CSC</a:t>
            </a:r>
            <a:endParaRPr lang="en-US" sz="1100" dirty="0">
              <a:solidFill>
                <a:schemeClr val="accent2"/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005533" y="1413448"/>
            <a:ext cx="711310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7635170" y="2625523"/>
            <a:ext cx="599627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 bwMode="auto">
          <a:xfrm>
            <a:off x="2274584" y="311145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6981" y="2893071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</a:rPr>
              <a:t>ICANN puts in place secretariat support</a:t>
            </a:r>
          </a:p>
        </p:txBody>
      </p:sp>
      <p:sp>
        <p:nvSpPr>
          <p:cNvPr id="96" name="7-Point Star 95"/>
          <p:cNvSpPr/>
          <p:nvPr/>
        </p:nvSpPr>
        <p:spPr>
          <a:xfrm>
            <a:off x="6768510" y="1783391"/>
            <a:ext cx="182880" cy="182880"/>
          </a:xfrm>
          <a:prstGeom prst="star7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7041385" y="2220102"/>
            <a:ext cx="599627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0" name="Rounded Rectangle 119"/>
          <p:cNvSpPr/>
          <p:nvPr/>
        </p:nvSpPr>
        <p:spPr>
          <a:xfrm>
            <a:off x="7641012" y="3040703"/>
            <a:ext cx="593785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6" name="Elbow Connector 145"/>
          <p:cNvCxnSpPr/>
          <p:nvPr/>
        </p:nvCxnSpPr>
        <p:spPr>
          <a:xfrm rot="16200000" flipH="1">
            <a:off x="7404273" y="2467500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/>
          <p:nvPr/>
        </p:nvCxnSpPr>
        <p:spPr>
          <a:xfrm rot="16200000" flipH="1">
            <a:off x="7319217" y="2788845"/>
            <a:ext cx="490152" cy="138111"/>
          </a:xfrm>
          <a:prstGeom prst="bentConnector3">
            <a:avLst>
              <a:gd name="adj1" fmla="val 99230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100" dirty="0" smtClean="0">
                <a:latin typeface="Source Sans Pro"/>
                <a:cs typeface="Source Sans Pro"/>
              </a:rPr>
              <a:t>Draft implementation plan</a:t>
            </a:r>
          </a:p>
        </p:txBody>
      </p:sp>
      <p:cxnSp>
        <p:nvCxnSpPr>
          <p:cNvPr id="9" name="Elbow Connector 8"/>
          <p:cNvCxnSpPr/>
          <p:nvPr/>
        </p:nvCxnSpPr>
        <p:spPr>
          <a:xfrm rot="16200000" flipH="1">
            <a:off x="6885146" y="1964120"/>
            <a:ext cx="322225" cy="189737"/>
          </a:xfrm>
          <a:prstGeom prst="bentConnector3">
            <a:avLst>
              <a:gd name="adj1" fmla="val 76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No Started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7201599" y="99256"/>
            <a:ext cx="37061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92" name="TextBox 91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98" name="Straight Connector 97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94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IANA Operational Escalation Processes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33421" y="638801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Escalation mechanisms activities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3198" y="6491049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773198" y="6626515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1564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3788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200" dirty="0">
                <a:solidFill>
                  <a:srgbClr val="660066"/>
                </a:solidFill>
              </a:rPr>
              <a:t>Define Implementation Plan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1757730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2"/>
                </a:solidFill>
              </a:rPr>
              <a:t>Revise process documentations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229427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 bwMode="auto">
          <a:xfrm>
            <a:off x="2274590" y="189787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2041057"/>
            <a:ext cx="223786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2"/>
                </a:solidFill>
              </a:rPr>
              <a:t>Define mediation process for Names community’s IANA Customer Service Complaint Resolution Process</a:t>
            </a:r>
            <a:endParaRPr lang="en-US" sz="1200" dirty="0">
              <a:solidFill>
                <a:schemeClr val="accent2"/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699689" y="1413448"/>
            <a:ext cx="637844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320599" y="2219101"/>
            <a:ext cx="2420847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7041386" y="1830620"/>
            <a:ext cx="1612758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No Started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7201599" y="99256"/>
            <a:ext cx="37061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76" name="TextBox 7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0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158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0" y="1192724"/>
            <a:ext cx="9144000" cy="4110568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Post-Transition IANA (PTI) – 1 of 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Timeframes are estimates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933421" y="6328741"/>
            <a:ext cx="15832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PTI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3198" y="6431780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773198" y="6567246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773198" y="670271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87" y="133788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200" dirty="0">
                <a:solidFill>
                  <a:srgbClr val="660066"/>
                </a:solidFill>
              </a:rPr>
              <a:t>Define </a:t>
            </a:r>
            <a:r>
              <a:rPr lang="en-US" sz="1200" dirty="0" smtClean="0">
                <a:solidFill>
                  <a:srgbClr val="660066"/>
                </a:solidFill>
              </a:rPr>
              <a:t>implementation plan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6987" y="2054879"/>
            <a:ext cx="2237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</a:rPr>
              <a:t>ICANN prepares and files 501c3 paperwork</a:t>
            </a:r>
            <a:endParaRPr lang="en-US" sz="1200" dirty="0">
              <a:solidFill>
                <a:schemeClr val="accent3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256785" y="1105119"/>
            <a:ext cx="6723594" cy="4667608"/>
            <a:chOff x="2256785" y="1105120"/>
            <a:chExt cx="6723594" cy="4238752"/>
          </a:xfrm>
        </p:grpSpPr>
        <p:cxnSp>
          <p:nvCxnSpPr>
            <p:cNvPr id="99" name="Straight Connector 98"/>
            <p:cNvCxnSpPr/>
            <p:nvPr/>
          </p:nvCxnSpPr>
          <p:spPr>
            <a:xfrm>
              <a:off x="2891785" y="11559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256785" y="11432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499593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099326" y="11491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708376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320599" y="11051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931446" y="1150364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6520411" y="11178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7141127" y="110829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7741446" y="111362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8341073" y="11372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949318" y="1122021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229427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269657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1749824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  <a:latin typeface="Source Sans Pro"/>
                <a:cs typeface="Source Sans Pro"/>
              </a:rPr>
              <a:t>ICANN incorporates affiliate</a:t>
            </a:r>
            <a:endParaRPr lang="en-US" sz="1200" dirty="0">
              <a:solidFill>
                <a:schemeClr val="accent3"/>
              </a:solidFill>
              <a:latin typeface="Source Sans Pro"/>
              <a:cs typeface="Source Sans Pro"/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189787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2462805"/>
            <a:ext cx="2237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</a:rPr>
              <a:t>ICANN</a:t>
            </a:r>
            <a:r>
              <a:rPr lang="en-US" sz="1200" dirty="0">
                <a:solidFill>
                  <a:schemeClr val="accent3"/>
                </a:solidFill>
              </a:rPr>
              <a:t>-PTI </a:t>
            </a:r>
            <a:r>
              <a:rPr lang="en-US" sz="1200" dirty="0" smtClean="0">
                <a:solidFill>
                  <a:schemeClr val="accent3"/>
                </a:solidFill>
              </a:rPr>
              <a:t>contract drafted &amp; reviewed</a:t>
            </a:r>
            <a:endParaRPr lang="en-US" sz="1200" dirty="0">
              <a:solidFill>
                <a:schemeClr val="accent3"/>
              </a:solidFill>
            </a:endParaRPr>
          </a:p>
        </p:txBody>
      </p: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3168210" y="1416094"/>
            <a:ext cx="1251887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4708376" y="2222199"/>
            <a:ext cx="4240942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4391425" y="1814907"/>
            <a:ext cx="327532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8" name="Elbow Connector 127"/>
          <p:cNvCxnSpPr/>
          <p:nvPr/>
        </p:nvCxnSpPr>
        <p:spPr>
          <a:xfrm rot="16200000" flipH="1">
            <a:off x="4125409" y="1668801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5180" y="334457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</a:rPr>
              <a:t>USG approves proposals</a:t>
            </a:r>
            <a:endParaRPr lang="en-US" sz="1200" dirty="0">
              <a:solidFill>
                <a:schemeClr val="tx2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 bwMode="auto">
          <a:xfrm>
            <a:off x="2272783" y="389393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0" y="2854851"/>
            <a:ext cx="22730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ICANN posts draft contract for public review</a:t>
            </a:r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2272783" y="309523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35180" y="3752498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ICANN constitutes PTI Board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450693" y="2625637"/>
            <a:ext cx="1200106" cy="14630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5650799" y="3027988"/>
            <a:ext cx="641381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7158694" y="3823041"/>
            <a:ext cx="905806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3373" y="4122871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</a:rPr>
              <a:t>ICANN incorporates SLEs</a:t>
            </a:r>
            <a:r>
              <a:rPr lang="en-US" sz="1200" baseline="30000" dirty="0" smtClean="0">
                <a:solidFill>
                  <a:schemeClr val="accent3"/>
                </a:solidFill>
              </a:rPr>
              <a:t>1</a:t>
            </a:r>
            <a:endParaRPr lang="en-US" sz="1200" baseline="30000" dirty="0">
              <a:solidFill>
                <a:schemeClr val="accent3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 bwMode="auto">
          <a:xfrm>
            <a:off x="2270976" y="426993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>
            <a:off x="2270976" y="467223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3373" y="4530797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</a:rPr>
              <a:t>ICANN executes contract</a:t>
            </a:r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8362552" y="4197858"/>
            <a:ext cx="601690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3"/>
              </a:solidFill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8636597" y="4601485"/>
            <a:ext cx="315004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8" name="Straight Connector 97"/>
          <p:cNvCxnSpPr/>
          <p:nvPr/>
        </p:nvCxnSpPr>
        <p:spPr bwMode="auto">
          <a:xfrm>
            <a:off x="2269169" y="5058674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1566" y="4917236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3"/>
                </a:solidFill>
              </a:rPr>
              <a:t>Contract becomes effective</a:t>
            </a:r>
            <a:endParaRPr lang="en-US" sz="1200" dirty="0">
              <a:solidFill>
                <a:schemeClr val="accent3"/>
              </a:solidFill>
            </a:endParaRPr>
          </a:p>
        </p:txBody>
      </p:sp>
      <p:sp>
        <p:nvSpPr>
          <p:cNvPr id="116" name="7-Point Star 115"/>
          <p:cNvSpPr/>
          <p:nvPr/>
        </p:nvSpPr>
        <p:spPr>
          <a:xfrm>
            <a:off x="8884589" y="4944144"/>
            <a:ext cx="182880" cy="182880"/>
          </a:xfrm>
          <a:prstGeom prst="star7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/>
          <p:cNvCxnSpPr/>
          <p:nvPr/>
        </p:nvCxnSpPr>
        <p:spPr bwMode="auto">
          <a:xfrm>
            <a:off x="2272783" y="349163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-Point Star 95"/>
          <p:cNvSpPr/>
          <p:nvPr/>
        </p:nvSpPr>
        <p:spPr>
          <a:xfrm>
            <a:off x="6752208" y="3384362"/>
            <a:ext cx="182880" cy="182880"/>
          </a:xfrm>
          <a:prstGeom prst="star7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Elbow Connector 102"/>
          <p:cNvCxnSpPr/>
          <p:nvPr/>
        </p:nvCxnSpPr>
        <p:spPr>
          <a:xfrm rot="16200000" flipH="1">
            <a:off x="4470420" y="2064610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/>
          <p:nvPr/>
        </p:nvCxnSpPr>
        <p:spPr>
          <a:xfrm rot="16200000" flipH="1">
            <a:off x="3884897" y="2226986"/>
            <a:ext cx="801719" cy="137463"/>
          </a:xfrm>
          <a:prstGeom prst="bentConnector3">
            <a:avLst>
              <a:gd name="adj1" fmla="val 100163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/>
          <p:nvPr/>
        </p:nvCxnSpPr>
        <p:spPr>
          <a:xfrm rot="16200000" flipH="1">
            <a:off x="5422628" y="2866161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/>
          <p:nvPr/>
        </p:nvCxnSpPr>
        <p:spPr>
          <a:xfrm rot="16200000" flipH="1">
            <a:off x="6843558" y="3596367"/>
            <a:ext cx="320042" cy="275099"/>
          </a:xfrm>
          <a:prstGeom prst="bentConnector3">
            <a:avLst>
              <a:gd name="adj1" fmla="val 99603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/>
          <p:cNvCxnSpPr/>
          <p:nvPr/>
        </p:nvCxnSpPr>
        <p:spPr>
          <a:xfrm rot="16200000" flipH="1">
            <a:off x="8700962" y="4872466"/>
            <a:ext cx="248294" cy="118957"/>
          </a:xfrm>
          <a:prstGeom prst="bentConnector3">
            <a:avLst>
              <a:gd name="adj1" fmla="val 100796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7859" y="5499100"/>
            <a:ext cx="3178347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Updates: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Source Sans Pro"/>
                <a:cs typeface="Source Sans Pro"/>
              </a:rPr>
              <a:t>Began drafting implementation plan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217100" y="5499100"/>
            <a:ext cx="2903677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Open Items: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84851" y="5252287"/>
            <a:ext cx="55194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aseline="30000" dirty="0" smtClean="0">
                <a:latin typeface="Source Sans Pro"/>
                <a:cs typeface="Source Sans Pro"/>
              </a:rPr>
              <a:t>1</a:t>
            </a:r>
            <a:r>
              <a:rPr lang="en-US" sz="1000" dirty="0" smtClean="0">
                <a:latin typeface="Source Sans Pro"/>
                <a:cs typeface="Source Sans Pro"/>
              </a:rPr>
              <a:t> </a:t>
            </a:r>
            <a:r>
              <a:rPr lang="en-US" sz="1000" i="1" dirty="0" smtClean="0">
                <a:latin typeface="Source Sans Pro"/>
                <a:cs typeface="Source Sans Pro"/>
              </a:rPr>
              <a:t>Dependent on performance targets being defined by end of August 2016 under Names SLEs project</a:t>
            </a:r>
          </a:p>
        </p:txBody>
      </p:sp>
      <p:cxnSp>
        <p:nvCxnSpPr>
          <p:cNvPr id="105" name="Straight Connector 104"/>
          <p:cNvCxnSpPr>
            <a:stCxn id="95" idx="1"/>
            <a:endCxn id="117" idx="3"/>
          </p:cNvCxnSpPr>
          <p:nvPr/>
        </p:nvCxnSpPr>
        <p:spPr>
          <a:xfrm>
            <a:off x="3168210" y="1489246"/>
            <a:ext cx="750589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7635170" y="1"/>
            <a:ext cx="1508830" cy="411480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pPr algn="r"/>
            <a:r>
              <a:rPr lang="en-US" sz="1400" b="1" dirty="0" smtClean="0">
                <a:latin typeface="Source Sans Pro"/>
                <a:cs typeface="Source Sans Pro"/>
              </a:rPr>
              <a:t>Status: </a:t>
            </a:r>
            <a:r>
              <a:rPr lang="en-US" sz="14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71450" indent="-171450">
              <a:buFont typeface="Wingdings" charset="2"/>
              <a:buChar char="§"/>
            </a:pPr>
            <a:r>
              <a:rPr lang="en-US" sz="1100" dirty="0" smtClean="0">
                <a:latin typeface="Source Sans Pro"/>
                <a:cs typeface="Source Sans Pro"/>
              </a:rPr>
              <a:t>Continue drafting implementation plan</a:t>
            </a:r>
          </a:p>
        </p:txBody>
      </p:sp>
      <p:cxnSp>
        <p:nvCxnSpPr>
          <p:cNvPr id="124" name="Straight Connector 123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3690199" y="1374946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0" name="Straight Connector 159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64" name="Straight Connector 163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847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 162"/>
          <p:cNvSpPr/>
          <p:nvPr/>
        </p:nvSpPr>
        <p:spPr>
          <a:xfrm>
            <a:off x="0" y="1185332"/>
            <a:ext cx="9144000" cy="4110568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Post-Transition IANA (PTI) – 2 of 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are estimates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987" y="1245549"/>
            <a:ext cx="2237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200" dirty="0">
                <a:solidFill>
                  <a:schemeClr val="accent2"/>
                </a:solidFill>
              </a:rPr>
              <a:t>ICANN validates budgeting assumptions with CWG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36987" y="2054879"/>
            <a:ext cx="2237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Public comment period on PTI budget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256785" y="1105119"/>
            <a:ext cx="6723594" cy="4667608"/>
            <a:chOff x="2256785" y="1105120"/>
            <a:chExt cx="6723594" cy="4238752"/>
          </a:xfrm>
        </p:grpSpPr>
        <p:cxnSp>
          <p:nvCxnSpPr>
            <p:cNvPr id="99" name="Straight Connector 98"/>
            <p:cNvCxnSpPr/>
            <p:nvPr/>
          </p:nvCxnSpPr>
          <p:spPr>
            <a:xfrm>
              <a:off x="2891785" y="11559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256785" y="11432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499593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4099326" y="11491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4708376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5320599" y="11051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5931446" y="1150364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6520411" y="11178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7141127" y="110829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7741446" y="111362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8341073" y="11372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8949318" y="1122021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229427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269657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1749824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ICANN drafts PTI budget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189787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2279211" y="1413448"/>
            <a:ext cx="634426" cy="146304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180" y="2468294"/>
            <a:ext cx="223786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200" dirty="0">
                <a:solidFill>
                  <a:schemeClr val="accent2"/>
                </a:solidFill>
              </a:rPr>
              <a:t>ICANN Board approval of PTI budget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4729542" y="2220535"/>
            <a:ext cx="1201903" cy="1463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2913636" y="1829228"/>
            <a:ext cx="1794740" cy="141499"/>
          </a:xfrm>
          <a:prstGeom prst="roundRect">
            <a:avLst>
              <a:gd name="adj" fmla="val 50000"/>
            </a:avLst>
          </a:prstGeom>
          <a:solidFill>
            <a:srgbClr val="0D43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03" name="Elbow Connector 102"/>
          <p:cNvCxnSpPr/>
          <p:nvPr/>
        </p:nvCxnSpPr>
        <p:spPr>
          <a:xfrm rot="16200000" flipH="1">
            <a:off x="2664790" y="1680768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/>
          <p:nvPr/>
        </p:nvCxnSpPr>
        <p:spPr>
          <a:xfrm rot="16200000" flipH="1">
            <a:off x="4482941" y="2061548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7635170" y="1"/>
            <a:ext cx="1508830" cy="411480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pPr algn="r"/>
            <a:r>
              <a:rPr lang="en-US" sz="1400" b="1" dirty="0" smtClean="0">
                <a:latin typeface="Source Sans Pro"/>
                <a:cs typeface="Source Sans Pro"/>
              </a:rPr>
              <a:t>Status: </a:t>
            </a:r>
            <a:r>
              <a:rPr lang="en-US" sz="14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6952016" y="2613423"/>
            <a:ext cx="214511" cy="1463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17859" y="5357080"/>
            <a:ext cx="3190831" cy="9235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Project Update: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Source Sans Pro"/>
                <a:cs typeface="Source Sans Pro"/>
              </a:rPr>
              <a:t>Plan reflects PIT budget development process as part of ICANN FY17 OP&amp;B process and timeline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6187696" y="5357080"/>
            <a:ext cx="2933082" cy="9235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latin typeface="Source Sans Pro"/>
                <a:cs typeface="Source Sans Pro"/>
              </a:rPr>
              <a:t>Open Items:</a:t>
            </a:r>
          </a:p>
        </p:txBody>
      </p:sp>
      <p:cxnSp>
        <p:nvCxnSpPr>
          <p:cNvPr id="75" name="Straight Connector 74"/>
          <p:cNvCxnSpPr>
            <a:stCxn id="83" idx="1"/>
            <a:endCxn id="76" idx="3"/>
          </p:cNvCxnSpPr>
          <p:nvPr/>
        </p:nvCxnSpPr>
        <p:spPr>
          <a:xfrm>
            <a:off x="2913636" y="1899978"/>
            <a:ext cx="1013746" cy="9783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234468" y="5357080"/>
            <a:ext cx="2927450" cy="9333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3698782" y="1795461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3933421" y="6328741"/>
            <a:ext cx="158327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Implementation plan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PTI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96" name="Rectangle 95"/>
          <p:cNvSpPr/>
          <p:nvPr/>
        </p:nvSpPr>
        <p:spPr>
          <a:xfrm>
            <a:off x="3773198" y="6431780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3773198" y="6567246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3773198" y="670271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045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Rectangle 186"/>
          <p:cNvSpPr/>
          <p:nvPr/>
        </p:nvSpPr>
        <p:spPr>
          <a:xfrm>
            <a:off x="0" y="1179575"/>
            <a:ext cx="9144000" cy="4130397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ICANN Bylaws </a:t>
            </a:r>
            <a:r>
              <a:rPr lang="en-US" sz="1200" dirty="0" smtClean="0"/>
              <a:t>(assumes proposals delivered in January 2016)</a:t>
            </a:r>
            <a:endParaRPr lang="en-US" sz="1200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259442"/>
            <a:ext cx="2237866" cy="4338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pPr>
              <a:lnSpc>
                <a:spcPts val="1300"/>
              </a:lnSpc>
            </a:pPr>
            <a:r>
              <a:rPr lang="en-US" sz="1200" dirty="0">
                <a:solidFill>
                  <a:schemeClr val="accent2"/>
                </a:solidFill>
              </a:rPr>
              <a:t>Final proposals delivered to ICANN Board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6987" y="1670750"/>
            <a:ext cx="2237866" cy="4287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Prep proposed amendments to ICANN’s Bylaws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987" y="2077221"/>
            <a:ext cx="2237866" cy="4287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ICANN Board takes action to post Bylaws for comments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6987" y="2960862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Finalize </a:t>
            </a: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Bylaws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6987" y="3277780"/>
            <a:ext cx="2237866" cy="4287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>
                <a:solidFill>
                  <a:srgbClr val="660066"/>
                </a:solidFill>
                <a:latin typeface="Source Sans Pro"/>
                <a:cs typeface="Source Sans Pro"/>
              </a:rPr>
              <a:t>ICANN Board adopts &amp; transmits </a:t>
            </a: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Bylaws to NTIA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9382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/>
          <p:cNvSpPr/>
          <p:nvPr/>
        </p:nvSpPr>
        <p:spPr>
          <a:xfrm>
            <a:off x="2280633" y="1812569"/>
            <a:ext cx="2269052" cy="146302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9" name="Straight Connector 168"/>
          <p:cNvCxnSpPr/>
          <p:nvPr/>
        </p:nvCxnSpPr>
        <p:spPr bwMode="auto">
          <a:xfrm>
            <a:off x="2274590" y="309842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350072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390301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54807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>
                <a:solidFill>
                  <a:srgbClr val="660066"/>
                </a:solidFill>
              </a:rPr>
              <a:t>Public comment period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69612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7-Point Star 101"/>
          <p:cNvSpPr/>
          <p:nvPr/>
        </p:nvSpPr>
        <p:spPr>
          <a:xfrm>
            <a:off x="3838600" y="1376447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Elbow Connector 116"/>
          <p:cNvCxnSpPr/>
          <p:nvPr/>
        </p:nvCxnSpPr>
        <p:spPr>
          <a:xfrm rot="16200000" flipH="1">
            <a:off x="4223473" y="2066769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 bwMode="auto">
          <a:xfrm>
            <a:off x="2274590" y="430531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 bwMode="auto">
          <a:xfrm>
            <a:off x="2274590" y="470761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2274853" y="459968"/>
            <a:ext cx="6767985" cy="704031"/>
            <a:chOff x="2274853" y="459968"/>
            <a:chExt cx="6767985" cy="704031"/>
          </a:xfrm>
        </p:grpSpPr>
        <p:sp>
          <p:nvSpPr>
            <p:cNvPr id="121" name="TextBox 120"/>
            <p:cNvSpPr txBox="1"/>
            <p:nvPr/>
          </p:nvSpPr>
          <p:spPr>
            <a:xfrm>
              <a:off x="2656662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2015</a:t>
              </a:r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2345009" y="887000"/>
              <a:ext cx="6511507" cy="276999"/>
              <a:chOff x="2345009" y="902240"/>
              <a:chExt cx="6511507" cy="276999"/>
            </a:xfrm>
          </p:grpSpPr>
          <p:sp>
            <p:nvSpPr>
              <p:cNvPr id="148" name="Rectangle 20"/>
              <p:cNvSpPr>
                <a:spLocks noChangeArrowheads="1"/>
              </p:cNvSpPr>
              <p:nvPr/>
            </p:nvSpPr>
            <p:spPr bwMode="auto">
              <a:xfrm>
                <a:off x="2962094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Dec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49" name="Rectangle 102"/>
              <p:cNvSpPr>
                <a:spLocks noChangeArrowheads="1"/>
              </p:cNvSpPr>
              <p:nvPr/>
            </p:nvSpPr>
            <p:spPr bwMode="auto">
              <a:xfrm>
                <a:off x="356635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Jan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0" name="Rectangle 104"/>
              <p:cNvSpPr>
                <a:spLocks noChangeArrowheads="1"/>
              </p:cNvSpPr>
              <p:nvPr/>
            </p:nvSpPr>
            <p:spPr bwMode="auto">
              <a:xfrm>
                <a:off x="4170616" y="902240"/>
                <a:ext cx="43042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Feb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1" name="Rectangle 105"/>
              <p:cNvSpPr>
                <a:spLocks noChangeArrowheads="1"/>
              </p:cNvSpPr>
              <p:nvPr/>
            </p:nvSpPr>
            <p:spPr bwMode="auto">
              <a:xfrm>
                <a:off x="476415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2" name="Rectangle 106"/>
              <p:cNvSpPr>
                <a:spLocks noChangeArrowheads="1"/>
              </p:cNvSpPr>
              <p:nvPr/>
            </p:nvSpPr>
            <p:spPr bwMode="auto">
              <a:xfrm>
                <a:off x="7798285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Aug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3" name="Rectangle 107"/>
              <p:cNvSpPr>
                <a:spLocks noChangeArrowheads="1"/>
              </p:cNvSpPr>
              <p:nvPr/>
            </p:nvSpPr>
            <p:spPr bwMode="auto">
              <a:xfrm>
                <a:off x="7232496" y="902240"/>
                <a:ext cx="40267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Jul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4" name="Rectangle 108"/>
              <p:cNvSpPr>
                <a:spLocks noChangeArrowheads="1"/>
              </p:cNvSpPr>
              <p:nvPr/>
            </p:nvSpPr>
            <p:spPr bwMode="auto">
              <a:xfrm>
                <a:off x="662823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Jun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155" name="Rectangle 109"/>
              <p:cNvSpPr>
                <a:spLocks noChangeArrowheads="1"/>
              </p:cNvSpPr>
              <p:nvPr/>
            </p:nvSpPr>
            <p:spPr bwMode="auto">
              <a:xfrm>
                <a:off x="5998326" y="902240"/>
                <a:ext cx="4667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May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14" name="Rectangle 110"/>
              <p:cNvSpPr>
                <a:spLocks noChangeArrowheads="1"/>
              </p:cNvSpPr>
              <p:nvPr/>
            </p:nvSpPr>
            <p:spPr bwMode="auto">
              <a:xfrm>
                <a:off x="5394065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Apr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15" name="Rectangle 20"/>
              <p:cNvSpPr>
                <a:spLocks noChangeArrowheads="1"/>
              </p:cNvSpPr>
              <p:nvPr/>
            </p:nvSpPr>
            <p:spPr bwMode="auto">
              <a:xfrm>
                <a:off x="2345009" y="902240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chemeClr val="accent1">
                        <a:lumMod val="75000"/>
                      </a:schemeClr>
                    </a:solidFill>
                    <a:latin typeface="Source Sans Pro"/>
                    <a:cs typeface="Source Sans Pro"/>
                  </a:rPr>
                  <a:t>Nov</a:t>
                </a:r>
                <a:endParaRPr lang="en-US" sz="1200" b="1" dirty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216" name="Rectangle 106"/>
              <p:cNvSpPr>
                <a:spLocks noChangeArrowheads="1"/>
              </p:cNvSpPr>
              <p:nvPr/>
            </p:nvSpPr>
            <p:spPr bwMode="auto">
              <a:xfrm>
                <a:off x="8415370" y="902240"/>
                <a:ext cx="44114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en-US" sz="1200" b="1" dirty="0" smtClean="0">
                    <a:solidFill>
                      <a:srgbClr val="0A304B"/>
                    </a:solidFill>
                    <a:latin typeface="Source Sans Pro"/>
                    <a:cs typeface="Source Sans Pro"/>
                  </a:rPr>
                  <a:t>Sep</a:t>
                </a:r>
                <a:endParaRPr lang="en-US" sz="1200" b="1" dirty="0">
                  <a:solidFill>
                    <a:srgbClr val="0A304B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2274853" y="880110"/>
              <a:ext cx="6681182" cy="99092"/>
              <a:chOff x="2184106" y="806450"/>
              <a:chExt cx="6681182" cy="99092"/>
            </a:xfrm>
          </p:grpSpPr>
          <p:cxnSp>
            <p:nvCxnSpPr>
              <p:cNvPr id="140" name="Straight Connector 139"/>
              <p:cNvCxnSpPr/>
              <p:nvPr/>
            </p:nvCxnSpPr>
            <p:spPr>
              <a:xfrm>
                <a:off x="2184106" y="812800"/>
                <a:ext cx="1188720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33644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flipH="1">
                <a:off x="21898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3390606" y="812800"/>
                <a:ext cx="5468112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 flipH="1">
                <a:off x="8863562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 flipH="1">
                <a:off x="3396386" y="806450"/>
                <a:ext cx="1726" cy="99092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TextBox 121"/>
            <p:cNvSpPr txBox="1"/>
            <p:nvPr/>
          </p:nvSpPr>
          <p:spPr>
            <a:xfrm>
              <a:off x="5961980" y="687937"/>
              <a:ext cx="4539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2016</a:t>
              </a:r>
            </a:p>
          </p:txBody>
        </p:sp>
        <p:sp>
          <p:nvSpPr>
            <p:cNvPr id="127" name="Diamond 126"/>
            <p:cNvSpPr/>
            <p:nvPr/>
          </p:nvSpPr>
          <p:spPr>
            <a:xfrm>
              <a:off x="38298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22</a:t>
              </a:r>
              <a:endParaRPr lang="en-US" sz="700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3264651" y="459969"/>
              <a:ext cx="12850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Source Sans Pro"/>
                  <a:cs typeface="Source Sans Pro"/>
                </a:rPr>
                <a:t>Final Proposals</a:t>
              </a:r>
            </a:p>
            <a:p>
              <a:pPr algn="ctr"/>
              <a:r>
                <a:rPr lang="en-US" sz="800" b="1" dirty="0" smtClean="0">
                  <a:latin typeface="Source Sans Pro"/>
                  <a:cs typeface="Source Sans Pro"/>
                </a:rPr>
                <a:t>To ICANN Board</a:t>
              </a:r>
            </a:p>
          </p:txBody>
        </p:sp>
        <p:sp>
          <p:nvSpPr>
            <p:cNvPr id="132" name="Diamond 131"/>
            <p:cNvSpPr/>
            <p:nvPr/>
          </p:nvSpPr>
          <p:spPr>
            <a:xfrm>
              <a:off x="4750394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5</a:t>
              </a:r>
              <a:endParaRPr lang="en-US" sz="7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584116" y="459969"/>
              <a:ext cx="505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ICANN 55</a:t>
              </a:r>
              <a:endParaRPr lang="en-US" sz="800" b="1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4" name="Diamond 133"/>
            <p:cNvSpPr/>
            <p:nvPr/>
          </p:nvSpPr>
          <p:spPr>
            <a:xfrm>
              <a:off x="6743786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TBD</a:t>
              </a:r>
              <a:endParaRPr lang="en-US" sz="7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902839" y="459968"/>
              <a:ext cx="1023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/>
                <a:t>USG approves proposals</a:t>
              </a:r>
              <a:endParaRPr lang="en-US" sz="800" b="1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6" name="Diamond 135"/>
            <p:cNvSpPr/>
            <p:nvPr/>
          </p:nvSpPr>
          <p:spPr>
            <a:xfrm>
              <a:off x="692361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27</a:t>
              </a:r>
              <a:endParaRPr lang="en-US" sz="700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6910756" y="459969"/>
              <a:ext cx="505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ICANN 56</a:t>
              </a:r>
              <a:endParaRPr lang="en-US" sz="800" b="1" dirty="0" smtClean="0">
                <a:latin typeface="Source Sans Pro"/>
                <a:cs typeface="Source Sans Pro"/>
              </a:endParaRPr>
            </a:p>
          </p:txBody>
        </p:sp>
        <p:sp>
          <p:nvSpPr>
            <p:cNvPr id="138" name="Diamond 137"/>
            <p:cNvSpPr/>
            <p:nvPr/>
          </p:nvSpPr>
          <p:spPr>
            <a:xfrm>
              <a:off x="8859098" y="758720"/>
              <a:ext cx="173736" cy="227151"/>
            </a:xfrm>
            <a:prstGeom prst="diamond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700" dirty="0" smtClean="0"/>
                <a:t>30</a:t>
              </a:r>
              <a:endParaRPr lang="en-US" sz="7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8212685" y="459969"/>
              <a:ext cx="830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 smtClean="0"/>
                <a:t>Expiration of IANA Contract</a:t>
              </a:r>
              <a:endParaRPr lang="en-US" sz="800" b="1" dirty="0" smtClean="0">
                <a:latin typeface="Source Sans Pro"/>
                <a:cs typeface="Source Sans Pro"/>
              </a:endParaRPr>
            </a:p>
          </p:txBody>
        </p:sp>
      </p:grpSp>
      <p:cxnSp>
        <p:nvCxnSpPr>
          <p:cNvPr id="12" name="Straight Connector 11"/>
          <p:cNvCxnSpPr>
            <a:endCxn id="173" idx="1"/>
          </p:cNvCxnSpPr>
          <p:nvPr/>
        </p:nvCxnSpPr>
        <p:spPr>
          <a:xfrm flipV="1">
            <a:off x="2314397" y="1880812"/>
            <a:ext cx="1372280" cy="4908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7-Point Star 114"/>
          <p:cNvSpPr/>
          <p:nvPr/>
        </p:nvSpPr>
        <p:spPr>
          <a:xfrm>
            <a:off x="4477006" y="2173031"/>
            <a:ext cx="182880" cy="182880"/>
          </a:xfrm>
          <a:prstGeom prst="star7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ounded Rectangle 159"/>
          <p:cNvSpPr/>
          <p:nvPr/>
        </p:nvSpPr>
        <p:spPr>
          <a:xfrm>
            <a:off x="4568894" y="2623761"/>
            <a:ext cx="569262" cy="140758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3" name="Rounded Rectangle 122"/>
          <p:cNvSpPr/>
          <p:nvPr/>
        </p:nvSpPr>
        <p:spPr>
          <a:xfrm>
            <a:off x="4568894" y="3025271"/>
            <a:ext cx="1095305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6" name="7-Point Star 145"/>
          <p:cNvSpPr/>
          <p:nvPr/>
        </p:nvSpPr>
        <p:spPr>
          <a:xfrm>
            <a:off x="5587596" y="3386794"/>
            <a:ext cx="182880" cy="182880"/>
          </a:xfrm>
          <a:prstGeom prst="star7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29353" y="1559327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Elbow Connector 174"/>
          <p:cNvCxnSpPr/>
          <p:nvPr/>
        </p:nvCxnSpPr>
        <p:spPr>
          <a:xfrm rot="16200000" flipH="1">
            <a:off x="4375873" y="2464712"/>
            <a:ext cx="320040" cy="138113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5107843" y="2764519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5683575" y="3096279"/>
            <a:ext cx="0" cy="25324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pPr marL="171450" indent="-171450">
              <a:buSzPct val="80000"/>
              <a:buFont typeface="Wingdings" charset="2"/>
              <a:buChar char=""/>
            </a:pPr>
            <a:r>
              <a:rPr lang="en-US" sz="1100" dirty="0" smtClean="0">
                <a:latin typeface="Source Sans Pro"/>
                <a:cs typeface="Source Sans Pro"/>
              </a:rPr>
              <a:t>Final language from CCWG proposal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234468" y="5500435"/>
            <a:ext cx="296265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23182" y="6443407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808862" y="123934"/>
            <a:ext cx="80910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10%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106" name="TextBox 10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are estimates</a:t>
            </a:r>
          </a:p>
        </p:txBody>
      </p:sp>
      <p:cxnSp>
        <p:nvCxnSpPr>
          <p:cNvPr id="130" name="Straight Connector 129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3686677" y="1766512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/>
          <p:cNvSpPr txBox="1"/>
          <p:nvPr/>
        </p:nvSpPr>
        <p:spPr>
          <a:xfrm>
            <a:off x="3933421" y="6391046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Bylaws activity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3773198" y="6494085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3773198" y="6638017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3" name="Straight Connector 162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65" name="Straight Connector 164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00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2</a:t>
            </a:r>
          </a:p>
          <a:p>
            <a:r>
              <a:rPr lang="en-US" dirty="0" smtClean="0"/>
              <a:t>RIRs and IETF Status 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0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RIRs SLAs &amp; IETF </a:t>
            </a:r>
            <a:r>
              <a:rPr lang="en-US" sz="2800" dirty="0" err="1" smtClean="0"/>
              <a:t>MoU</a:t>
            </a:r>
            <a:r>
              <a:rPr lang="en-US" sz="2800" dirty="0" smtClean="0"/>
              <a:t> Supplemental Agreement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830289"/>
          <a:ext cx="8748047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94459"/>
                <a:gridCol w="2980266"/>
                <a:gridCol w="1498600"/>
                <a:gridCol w="846667"/>
                <a:gridCol w="1419775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Project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Description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Plan Completion Date*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Status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% Complete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RIRs SLAs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 draft agreement, including SLAs with RIRs, and operationalization of SLAs.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06/30/16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IETF </a:t>
                      </a:r>
                      <a:r>
                        <a:rPr lang="en-US" sz="1100" dirty="0" err="1" smtClean="0"/>
                        <a:t>MoU</a:t>
                      </a:r>
                      <a:r>
                        <a:rPr lang="en-US" sz="1100" dirty="0" smtClean="0"/>
                        <a:t> Supplemental</a:t>
                      </a:r>
                      <a:r>
                        <a:rPr lang="en-US" sz="1100" baseline="0" dirty="0" smtClean="0"/>
                        <a:t> Agreement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</a:t>
                      </a:r>
                      <a:r>
                        <a:rPr lang="en-US" sz="1100" baseline="0" dirty="0" smtClean="0"/>
                        <a:t> draft </a:t>
                      </a:r>
                      <a:r>
                        <a:rPr lang="en-US" sz="1100" dirty="0" smtClean="0"/>
                        <a:t>ICANN-IETF </a:t>
                      </a:r>
                      <a:r>
                        <a:rPr lang="en-US" sz="1100" dirty="0" err="1" smtClean="0"/>
                        <a:t>MoU</a:t>
                      </a:r>
                      <a:r>
                        <a:rPr lang="en-US" sz="1100" dirty="0" smtClean="0"/>
                        <a:t> Supplemental Agreement.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06/30/16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013862" y="1353810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01/18/16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645" y="1794563"/>
            <a:ext cx="1187824" cy="276999"/>
            <a:chOff x="7820579" y="2006233"/>
            <a:chExt cx="1187824" cy="276999"/>
          </a:xfrm>
        </p:grpSpPr>
        <p:sp>
          <p:nvSpPr>
            <p:cNvPr id="38" name="Rectangle 37"/>
            <p:cNvSpPr/>
            <p:nvPr/>
          </p:nvSpPr>
          <p:spPr>
            <a:xfrm>
              <a:off x="7820579" y="2023247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820579" y="2023247"/>
              <a:ext cx="578354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557739" y="2006233"/>
              <a:ext cx="4506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75%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7800923" y="1369227"/>
            <a:ext cx="1189528" cy="276999"/>
            <a:chOff x="7823301" y="1367455"/>
            <a:chExt cx="1189528" cy="276999"/>
          </a:xfrm>
        </p:grpSpPr>
        <p:sp>
          <p:nvSpPr>
            <p:cNvPr id="136" name="Rectangle 13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7823301" y="1384469"/>
              <a:ext cx="400857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50%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99" name="Oval 198"/>
          <p:cNvSpPr/>
          <p:nvPr/>
        </p:nvSpPr>
        <p:spPr>
          <a:xfrm>
            <a:off x="7013862" y="1787480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/>
          <p:cNvGrpSpPr/>
          <p:nvPr/>
        </p:nvGrpSpPr>
        <p:grpSpPr>
          <a:xfrm>
            <a:off x="475401" y="3145287"/>
            <a:ext cx="8479159" cy="268571"/>
            <a:chOff x="474001" y="5293152"/>
            <a:chExt cx="8479159" cy="268571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Chevron 153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5" name="Straight Connector 154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134" name="Rectangle 133"/>
          <p:cNvSpPr/>
          <p:nvPr/>
        </p:nvSpPr>
        <p:spPr>
          <a:xfrm>
            <a:off x="258397" y="2325606"/>
            <a:ext cx="8746501" cy="190793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297970" y="2316172"/>
            <a:ext cx="85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cs typeface="Source Sans Pro"/>
              </a:rPr>
              <a:t>Key Dates:</a:t>
            </a:r>
          </a:p>
        </p:txBody>
      </p:sp>
      <p:sp>
        <p:nvSpPr>
          <p:cNvPr id="111" name="Oval 110"/>
          <p:cNvSpPr/>
          <p:nvPr/>
        </p:nvSpPr>
        <p:spPr>
          <a:xfrm>
            <a:off x="2661970" y="3136463"/>
            <a:ext cx="172003" cy="159349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/>
          <p:cNvGrpSpPr/>
          <p:nvPr/>
        </p:nvGrpSpPr>
        <p:grpSpPr>
          <a:xfrm>
            <a:off x="2410676" y="2349204"/>
            <a:ext cx="675718" cy="675718"/>
            <a:chOff x="569487" y="2043501"/>
            <a:chExt cx="1346792" cy="1346792"/>
          </a:xfrm>
        </p:grpSpPr>
        <p:sp>
          <p:nvSpPr>
            <p:cNvPr id="123" name="Teardrop 12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94800" y="2136783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IETF </a:t>
              </a:r>
              <a:r>
                <a:rPr lang="en-US" sz="800" dirty="0" err="1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MoU</a:t>
              </a:r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 Suppl. Doc finalized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 flipV="1">
            <a:off x="3006645" y="3473569"/>
            <a:ext cx="675718" cy="675718"/>
            <a:chOff x="569487" y="2043501"/>
            <a:chExt cx="1346792" cy="1346792"/>
          </a:xfrm>
        </p:grpSpPr>
        <p:sp>
          <p:nvSpPr>
            <p:cNvPr id="190" name="Teardrop 189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 flipV="1">
              <a:off x="594800" y="2249684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err="1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RiRs</a:t>
              </a:r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 SLAs Document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finalized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203" name="Oval 202"/>
          <p:cNvSpPr/>
          <p:nvPr/>
        </p:nvSpPr>
        <p:spPr>
          <a:xfrm>
            <a:off x="3256176" y="3194311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/>
          <p:cNvGrpSpPr/>
          <p:nvPr/>
        </p:nvGrpSpPr>
        <p:grpSpPr>
          <a:xfrm flipV="1">
            <a:off x="5412154" y="3473570"/>
            <a:ext cx="675718" cy="675716"/>
            <a:chOff x="569487" y="2043501"/>
            <a:chExt cx="1346792" cy="1346792"/>
          </a:xfrm>
        </p:grpSpPr>
        <p:sp>
          <p:nvSpPr>
            <p:cNvPr id="217" name="Teardrop 216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 flipV="1">
              <a:off x="594800" y="2421022"/>
              <a:ext cx="1273357" cy="920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Tools/ processes updated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219" name="Oval 218"/>
          <p:cNvSpPr/>
          <p:nvPr/>
        </p:nvSpPr>
        <p:spPr>
          <a:xfrm>
            <a:off x="5661685" y="3194311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0" name="Table 219"/>
          <p:cNvGraphicFramePr>
            <a:graphicFrameLocks noGrp="1"/>
          </p:cNvGraphicFramePr>
          <p:nvPr>
            <p:extLst/>
          </p:nvPr>
        </p:nvGraphicFramePr>
        <p:xfrm>
          <a:off x="256033" y="4298431"/>
          <a:ext cx="8748045" cy="1716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716783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Updates:</a:t>
                      </a:r>
                    </a:p>
                    <a:p>
                      <a:endParaRPr lang="en-US" sz="1200" b="0" u="none" dirty="0" smtClean="0"/>
                    </a:p>
                    <a:p>
                      <a:pPr marL="169863" indent="-169863">
                        <a:buFont typeface="Wingdings" panose="05000000000000000000" pitchFamily="2" charset="2"/>
                        <a:buChar char="ü"/>
                      </a:pPr>
                      <a:r>
                        <a:rPr lang="en-US" sz="1200" dirty="0" smtClean="0">
                          <a:latin typeface="Source Sans Pro"/>
                          <a:cs typeface="Source Sans Pro"/>
                        </a:rPr>
                        <a:t>Call with RIRs to discuss remaining items scheduled.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Upcoming activities:</a:t>
                      </a:r>
                    </a:p>
                    <a:p>
                      <a:endParaRPr lang="en-US" sz="12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Open Items:</a:t>
                      </a:r>
                    </a:p>
                    <a:p>
                      <a:endParaRPr lang="en-US" sz="12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u="non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9" name="TextBox 98"/>
          <p:cNvSpPr txBox="1"/>
          <p:nvPr/>
        </p:nvSpPr>
        <p:spPr>
          <a:xfrm>
            <a:off x="723182" y="6443407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03864" y="2082258"/>
            <a:ext cx="36615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Source Sans Pro"/>
                <a:cs typeface="Source Sans Pro"/>
              </a:rPr>
              <a:t>* Completion Date dependent on USG’s approval of proposals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4" name="Rectangle 73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Behind schedule, but recovery still possible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6424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RIRs SLAs</a:t>
            </a:r>
            <a:endParaRPr lang="en-US" sz="1600" dirty="0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57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chemeClr val="accent2"/>
                </a:solidFill>
              </a:rPr>
              <a:t>Finalize SLA document with RIRs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6987" y="1669681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Update tools/processes to accommodate SLAs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6987" y="3375958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SLA document becomes effective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9382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309842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564233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Execute SLA document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69612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IANA Contract Expires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4708375" y="1829317"/>
            <a:ext cx="2432751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9" name="7-Point Star 88"/>
          <p:cNvSpPr/>
          <p:nvPr/>
        </p:nvSpPr>
        <p:spPr>
          <a:xfrm>
            <a:off x="8873450" y="2990049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2256785" y="1423087"/>
            <a:ext cx="2451592" cy="1495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7141126" y="2626123"/>
            <a:ext cx="207941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981" y="296953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IANA contract expires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cxnSp>
        <p:nvCxnSpPr>
          <p:cNvPr id="8" name="Elbow Connector 7"/>
          <p:cNvCxnSpPr>
            <a:endCxn id="98" idx="1"/>
          </p:cNvCxnSpPr>
          <p:nvPr/>
        </p:nvCxnSpPr>
        <p:spPr>
          <a:xfrm rot="16200000" flipH="1">
            <a:off x="4425837" y="1617157"/>
            <a:ext cx="327101" cy="237975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endCxn id="81" idx="1"/>
          </p:cNvCxnSpPr>
          <p:nvPr/>
        </p:nvCxnSpPr>
        <p:spPr>
          <a:xfrm>
            <a:off x="4470400" y="1829317"/>
            <a:ext cx="2670726" cy="867185"/>
          </a:xfrm>
          <a:prstGeom prst="bentConnector3">
            <a:avLst>
              <a:gd name="adj1" fmla="val -89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7859" y="5499101"/>
            <a:ext cx="388527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69863" indent="-169863">
              <a:buFont typeface="Wingdings" panose="05000000000000000000" pitchFamily="2" charset="2"/>
              <a:buChar char="ü"/>
            </a:pPr>
            <a:r>
              <a:rPr lang="en-US" sz="1100" dirty="0">
                <a:latin typeface="Source Sans Pro"/>
                <a:cs typeface="Source Sans Pro"/>
              </a:rPr>
              <a:t>Call with RIRs to discuss remaining items </a:t>
            </a:r>
            <a:r>
              <a:rPr lang="en-US" sz="1100" dirty="0" smtClean="0">
                <a:latin typeface="Source Sans Pro"/>
                <a:cs typeface="Source Sans Pro"/>
              </a:rPr>
              <a:t>scheduled</a:t>
            </a:r>
            <a:endParaRPr lang="en-US" sz="1100" dirty="0">
              <a:latin typeface="Source Sans Pro"/>
              <a:cs typeface="Source Sans Pro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20410" y="5499101"/>
            <a:ext cx="2593125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927430" y="5500435"/>
            <a:ext cx="256946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100" dirty="0" smtClean="0"/>
              <a:t>Continue engagement with the RIRs to finalize document</a:t>
            </a: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 smtClean="0">
              <a:latin typeface="Source Sans Pro"/>
              <a:cs typeface="Source Sans Pro"/>
            </a:endParaRPr>
          </a:p>
        </p:txBody>
      </p:sp>
      <p:cxnSp>
        <p:nvCxnSpPr>
          <p:cNvPr id="86" name="Straight Connector 85"/>
          <p:cNvCxnSpPr/>
          <p:nvPr/>
        </p:nvCxnSpPr>
        <p:spPr bwMode="auto">
          <a:xfrm>
            <a:off x="2274584" y="350483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36981" y="2157811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1"/>
                </a:solidFill>
                <a:latin typeface="Source Sans Pro"/>
                <a:cs typeface="Source Sans Pro"/>
              </a:rPr>
              <a:t>USG approves proposals</a:t>
            </a:r>
            <a:endParaRPr lang="en-US" sz="1100" dirty="0">
              <a:solidFill>
                <a:schemeClr val="accent1"/>
              </a:solidFill>
              <a:latin typeface="Source Sans Pro"/>
              <a:cs typeface="Source Sans Pro"/>
            </a:endParaRPr>
          </a:p>
        </p:txBody>
      </p:sp>
      <p:sp>
        <p:nvSpPr>
          <p:cNvPr id="88" name="7-Point Star 87"/>
          <p:cNvSpPr/>
          <p:nvPr/>
        </p:nvSpPr>
        <p:spPr>
          <a:xfrm>
            <a:off x="6743786" y="2185453"/>
            <a:ext cx="182880" cy="182880"/>
          </a:xfrm>
          <a:prstGeom prst="star7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87C9"/>
              </a:solidFill>
            </a:endParaRPr>
          </a:p>
        </p:txBody>
      </p:sp>
      <p:cxnSp>
        <p:nvCxnSpPr>
          <p:cNvPr id="90" name="Elbow Connector 89"/>
          <p:cNvCxnSpPr/>
          <p:nvPr/>
        </p:nvCxnSpPr>
        <p:spPr>
          <a:xfrm rot="16200000" flipH="1">
            <a:off x="6826665" y="2381541"/>
            <a:ext cx="328169" cy="301752"/>
          </a:xfrm>
          <a:prstGeom prst="bentConnector3">
            <a:avLst>
              <a:gd name="adj1" fmla="val 9902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89" idx="4"/>
            <a:endCxn id="83" idx="4"/>
          </p:cNvCxnSpPr>
          <p:nvPr/>
        </p:nvCxnSpPr>
        <p:spPr>
          <a:xfrm rot="10800000" flipV="1">
            <a:off x="8866346" y="3107659"/>
            <a:ext cx="7105" cy="402843"/>
          </a:xfrm>
          <a:prstGeom prst="bentConnector3">
            <a:avLst>
              <a:gd name="adj1" fmla="val 3317452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7-Point Star 82"/>
          <p:cNvSpPr/>
          <p:nvPr/>
        </p:nvSpPr>
        <p:spPr>
          <a:xfrm>
            <a:off x="8866345" y="3392892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>
            <a:off x="7232496" y="2766881"/>
            <a:ext cx="1624020" cy="743621"/>
          </a:xfrm>
          <a:prstGeom prst="bentConnector3">
            <a:avLst>
              <a:gd name="adj1" fmla="val -57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314436" y="639224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RIRs SLAs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154213" y="6503755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280633" y="1441533"/>
            <a:ext cx="1818693" cy="116598"/>
          </a:xfrm>
          <a:prstGeom prst="roundRect">
            <a:avLst>
              <a:gd name="adj" fmla="val 50000"/>
            </a:avLst>
          </a:prstGeom>
          <a:solidFill>
            <a:srgbClr val="BADCF7">
              <a:alpha val="20000"/>
            </a:srgbClr>
          </a:solidFill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4154213" y="6634988"/>
            <a:ext cx="203200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6808862" y="123934"/>
            <a:ext cx="239006" cy="181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TextBox 156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</a:rPr>
              <a:t>5</a:t>
            </a:r>
            <a:r>
              <a:rPr lang="en-US" sz="1000" dirty="0" smtClean="0">
                <a:solidFill>
                  <a:srgbClr val="002060"/>
                </a:solidFill>
              </a:rPr>
              <a:t>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103" name="TextBox 10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2" name="Straight Connector 11"/>
          <p:cNvCxnSpPr>
            <a:stCxn id="76" idx="1"/>
            <a:endCxn id="173" idx="1"/>
          </p:cNvCxnSpPr>
          <p:nvPr/>
        </p:nvCxnSpPr>
        <p:spPr>
          <a:xfrm flipV="1">
            <a:off x="2280633" y="1484429"/>
            <a:ext cx="1446016" cy="15403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3726649" y="1370129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03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Rectangle 155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IETF </a:t>
            </a:r>
            <a:r>
              <a:rPr lang="en-US" sz="1600" b="1" dirty="0" err="1" smtClean="0"/>
              <a:t>MoU</a:t>
            </a:r>
            <a:r>
              <a:rPr lang="en-US" sz="1600" b="1" dirty="0" smtClean="0"/>
              <a:t> </a:t>
            </a:r>
            <a:r>
              <a:rPr lang="en-US" sz="1600" b="1" dirty="0"/>
              <a:t>Supplemental </a:t>
            </a:r>
            <a:r>
              <a:rPr lang="en-US" sz="1600" b="1" dirty="0" smtClean="0"/>
              <a:t>Agreement (“</a:t>
            </a:r>
            <a:r>
              <a:rPr lang="en-US" sz="1600" b="1" dirty="0" err="1" smtClean="0"/>
              <a:t>MoU</a:t>
            </a:r>
            <a:r>
              <a:rPr lang="en-US" sz="1600" b="1" dirty="0" smtClean="0"/>
              <a:t>”)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314436" y="640918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Source Sans Pro"/>
                <a:cs typeface="Source Sans Pro"/>
              </a:rPr>
              <a:t>MoU</a:t>
            </a:r>
            <a:r>
              <a:rPr lang="en-US" sz="900" dirty="0" smtClean="0">
                <a:latin typeface="Source Sans Pro"/>
                <a:cs typeface="Source Sans Pro"/>
              </a:rPr>
              <a:t>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USG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4154213" y="652068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154213" y="6647682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57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chemeClr val="accent2"/>
                </a:solidFill>
              </a:rPr>
              <a:t>Finalize </a:t>
            </a:r>
            <a:r>
              <a:rPr lang="en-US" sz="1100" dirty="0" err="1" smtClean="0">
                <a:solidFill>
                  <a:schemeClr val="accent2"/>
                </a:solidFill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</a:rPr>
              <a:t> document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987" y="1669681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Update tools/processes to accommodate SLAs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6987" y="3367491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err="1" smtClean="0">
                <a:solidFill>
                  <a:schemeClr val="accent2"/>
                </a:solidFill>
                <a:latin typeface="Source Sans Pro"/>
                <a:cs typeface="Source Sans Pro"/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document becomes effective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9382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309842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555766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Execute </a:t>
            </a:r>
            <a:r>
              <a:rPr lang="en-US" sz="1100" dirty="0" err="1" smtClean="0">
                <a:solidFill>
                  <a:schemeClr val="accent2"/>
                </a:solidFill>
                <a:latin typeface="Source Sans Pro"/>
                <a:cs typeface="Source Sans Pro"/>
              </a:rPr>
              <a:t>MoU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document</a:t>
            </a: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69612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IANA Contract Expires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4099327" y="1829317"/>
            <a:ext cx="3041800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9" name="7-Point Star 88"/>
          <p:cNvSpPr/>
          <p:nvPr/>
        </p:nvSpPr>
        <p:spPr>
          <a:xfrm>
            <a:off x="8873450" y="2981582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280633" y="1423087"/>
            <a:ext cx="1818693" cy="14630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2" name="Straight Connector 11"/>
          <p:cNvCxnSpPr>
            <a:endCxn id="173" idx="1"/>
          </p:cNvCxnSpPr>
          <p:nvPr/>
        </p:nvCxnSpPr>
        <p:spPr>
          <a:xfrm flipV="1">
            <a:off x="2305931" y="1491330"/>
            <a:ext cx="1416789" cy="4908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7141126" y="2617656"/>
            <a:ext cx="207941" cy="14075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6981" y="2961069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IANA contract expires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cxnSp>
        <p:nvCxnSpPr>
          <p:cNvPr id="8" name="Elbow Connector 7"/>
          <p:cNvCxnSpPr>
            <a:endCxn id="98" idx="1"/>
          </p:cNvCxnSpPr>
          <p:nvPr/>
        </p:nvCxnSpPr>
        <p:spPr>
          <a:xfrm rot="16200000" flipH="1">
            <a:off x="3818606" y="1618974"/>
            <a:ext cx="327101" cy="234341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endCxn id="81" idx="1"/>
          </p:cNvCxnSpPr>
          <p:nvPr/>
        </p:nvCxnSpPr>
        <p:spPr>
          <a:xfrm>
            <a:off x="3864986" y="1829317"/>
            <a:ext cx="3276140" cy="858718"/>
          </a:xfrm>
          <a:prstGeom prst="bentConnector3">
            <a:avLst>
              <a:gd name="adj1" fmla="val 122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 smtClean="0">
              <a:latin typeface="Source Sans Pro"/>
              <a:cs typeface="Source Sans Pro"/>
            </a:endParaRPr>
          </a:p>
        </p:txBody>
      </p:sp>
      <p:cxnSp>
        <p:nvCxnSpPr>
          <p:cNvPr id="79" name="Straight Connector 78"/>
          <p:cNvCxnSpPr/>
          <p:nvPr/>
        </p:nvCxnSpPr>
        <p:spPr bwMode="auto">
          <a:xfrm>
            <a:off x="2274584" y="350483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7-Point Star 82"/>
          <p:cNvSpPr/>
          <p:nvPr/>
        </p:nvSpPr>
        <p:spPr>
          <a:xfrm>
            <a:off x="8866345" y="3384425"/>
            <a:ext cx="182880" cy="182880"/>
          </a:xfrm>
          <a:prstGeom prst="star7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bow Connector 13"/>
          <p:cNvCxnSpPr>
            <a:stCxn id="89" idx="4"/>
            <a:endCxn id="83" idx="4"/>
          </p:cNvCxnSpPr>
          <p:nvPr/>
        </p:nvCxnSpPr>
        <p:spPr>
          <a:xfrm rot="10800000" flipV="1">
            <a:off x="8866346" y="3099192"/>
            <a:ext cx="7105" cy="402843"/>
          </a:xfrm>
          <a:prstGeom prst="bentConnector3">
            <a:avLst>
              <a:gd name="adj1" fmla="val 3317452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>
            <a:off x="7232496" y="2758414"/>
            <a:ext cx="1624020" cy="743621"/>
          </a:xfrm>
          <a:prstGeom prst="bentConnector3">
            <a:avLst>
              <a:gd name="adj1" fmla="val -570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36981" y="2157811"/>
            <a:ext cx="223786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100" dirty="0" smtClean="0">
                <a:solidFill>
                  <a:srgbClr val="1A87C9"/>
                </a:solidFill>
                <a:latin typeface="Source Sans Pro"/>
                <a:cs typeface="Source Sans Pro"/>
              </a:rPr>
              <a:t>USG approves proposals</a:t>
            </a:r>
            <a:endParaRPr lang="en-US" sz="1100" dirty="0">
              <a:solidFill>
                <a:srgbClr val="1A87C9"/>
              </a:solidFill>
              <a:latin typeface="Source Sans Pro"/>
              <a:cs typeface="Source Sans Pro"/>
            </a:endParaRPr>
          </a:p>
        </p:txBody>
      </p:sp>
      <p:sp>
        <p:nvSpPr>
          <p:cNvPr id="85" name="7-Point Star 84"/>
          <p:cNvSpPr/>
          <p:nvPr/>
        </p:nvSpPr>
        <p:spPr>
          <a:xfrm>
            <a:off x="6745964" y="2185453"/>
            <a:ext cx="182880" cy="182880"/>
          </a:xfrm>
          <a:prstGeom prst="star7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Elbow Connector 85"/>
          <p:cNvCxnSpPr/>
          <p:nvPr/>
        </p:nvCxnSpPr>
        <p:spPr>
          <a:xfrm rot="16200000" flipH="1">
            <a:off x="6822365" y="2373608"/>
            <a:ext cx="327101" cy="301752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6808862" y="123934"/>
            <a:ext cx="239006" cy="18171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TextBox 125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</a:rPr>
              <a:t>5</a:t>
            </a:r>
            <a:r>
              <a:rPr lang="en-US" sz="1000" dirty="0" smtClean="0">
                <a:solidFill>
                  <a:srgbClr val="002060"/>
                </a:solidFill>
              </a:rPr>
              <a:t>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103" name="TextBox 102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Rectangle 172"/>
          <p:cNvSpPr/>
          <p:nvPr/>
        </p:nvSpPr>
        <p:spPr>
          <a:xfrm>
            <a:off x="3722720" y="1377030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7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CWG Status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67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3</a:t>
            </a:r>
          </a:p>
          <a:p>
            <a:r>
              <a:rPr lang="en-US" dirty="0" smtClean="0"/>
              <a:t>Post Transition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86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1768B1"/>
          </a:solidFill>
        </p:spPr>
        <p:txBody>
          <a:bodyPr vert="horz" anchor="ctr"/>
          <a:lstStyle/>
          <a:p>
            <a:pPr>
              <a:lnSpc>
                <a:spcPct val="100000"/>
              </a:lnSpc>
            </a:pPr>
            <a:r>
              <a:rPr lang="en-US" sz="1800" b="1" dirty="0" smtClean="0"/>
              <a:t>Post Transition Projects</a:t>
            </a:r>
            <a:endParaRPr lang="en-US" sz="18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629787"/>
              </p:ext>
            </p:extLst>
          </p:nvPr>
        </p:nvGraphicFramePr>
        <p:xfrm>
          <a:off x="345089" y="881842"/>
          <a:ext cx="8453821" cy="44944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6796"/>
                <a:gridCol w="1863481"/>
                <a:gridCol w="6083544"/>
              </a:tblGrid>
              <a:tr h="37455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Project</a:t>
                      </a:r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Description</a:t>
                      </a:r>
                      <a:endParaRPr lang="en-US" sz="1400" b="1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IANA</a:t>
                      </a:r>
                      <a:r>
                        <a:rPr lang="en-US" sz="1400" b="0" baseline="0" dirty="0" smtClean="0">
                          <a:effectLst/>
                          <a:latin typeface="+mj-lt"/>
                        </a:rPr>
                        <a:t> Remedial Action Procedures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 smtClean="0"/>
                        <a:t>New remediation process for the CSC to address poor performance with IANA before escalation to the </a:t>
                      </a:r>
                      <a:r>
                        <a:rPr lang="en-US" sz="1400" dirty="0" err="1" smtClean="0"/>
                        <a:t>ccNSO</a:t>
                      </a:r>
                      <a:r>
                        <a:rPr lang="en-US" sz="1400" dirty="0" smtClean="0"/>
                        <a:t>/GNSO. To be finalized between CSC and IANA post transition. (CWG)</a:t>
                      </a:r>
                    </a:p>
                  </a:txBody>
                  <a:tcPr marT="0" anchor="ctr">
                    <a:noFill/>
                  </a:tcPr>
                </a:tc>
              </a:tr>
              <a:tr h="45501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IANA Function Review (IFR)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400" dirty="0" smtClean="0"/>
                        <a:t>Review of PTI’s performance against the ICANN-PTI contract and SOW. First IFR to take place 2 years after transition. (CWG)</a:t>
                      </a:r>
                    </a:p>
                  </a:txBody>
                  <a:tcPr marT="0" anchor="ctr">
                    <a:noFill/>
                  </a:tcPr>
                </a:tc>
              </a:tr>
              <a:tr h="32856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Special IFR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be initiated when CSC remedial action procedures and IANA problem resolution process are followed and failed to correct deficiency. (CWG)</a:t>
                      </a:r>
                    </a:p>
                  </a:txBody>
                  <a:tcPr marT="0" anchor="ctr">
                    <a:noFill/>
                  </a:tcPr>
                </a:tc>
              </a:tr>
              <a:tr h="45749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Separation Cross Community Working Group (SCWG)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be formed if the special IFR results in a recommendation for separation. (CWG)</a:t>
                      </a:r>
                    </a:p>
                  </a:txBody>
                  <a:tcPr marT="0" anchor="ctr"/>
                </a:tc>
              </a:tr>
              <a:tr h="28628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Transition </a:t>
                      </a:r>
                      <a:r>
                        <a:rPr lang="en-US" sz="1400" b="0" dirty="0">
                          <a:effectLst/>
                          <a:latin typeface="+mj-lt"/>
                        </a:rPr>
                        <a:t>to Successor IFO</a:t>
                      </a: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Plan for Transition to Successor IFO. (CWG)</a:t>
                      </a:r>
                    </a:p>
                  </a:txBody>
                  <a:tcPr marT="0" anchor="ctr"/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Formal</a:t>
                      </a:r>
                      <a:r>
                        <a:rPr lang="en-US" sz="1400" b="0" baseline="0" dirty="0" smtClean="0">
                          <a:effectLst/>
                          <a:latin typeface="+mj-lt"/>
                        </a:rPr>
                        <a:t> study on changes to root zone content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investigate whether there is need to increase the robustness of the operational arrangements for making changes to the root zone content to reduce or eliminate single point of failure. (CWG)</a:t>
                      </a:r>
                    </a:p>
                  </a:txBody>
                  <a:tcPr marT="0" anchor="ctr"/>
                </a:tc>
              </a:tr>
              <a:tr h="60763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CCWG-Accountability </a:t>
                      </a:r>
                    </a:p>
                    <a:p>
                      <a:pPr rtl="0" fontAlgn="b"/>
                      <a:r>
                        <a:rPr lang="en-US" sz="1400" b="0" dirty="0" smtClean="0">
                          <a:effectLst/>
                          <a:latin typeface="+mj-lt"/>
                        </a:rPr>
                        <a:t>Work Stream 2</a:t>
                      </a:r>
                      <a:endParaRPr lang="en-US" sz="1400" b="0" dirty="0">
                        <a:effectLst/>
                        <a:latin typeface="+mj-lt"/>
                      </a:endParaRPr>
                    </a:p>
                  </a:txBody>
                  <a:tcPr marL="19050" marR="19050" marT="12700" marB="1270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 commence at ICANN55 and complete by end of 2016; WS 2 elements include: Diversity, SO/AC accountability, Transparency, Human Rights, Jurisdiction, Interim Bylaw. (CCWG)</a:t>
                      </a:r>
                    </a:p>
                  </a:txBody>
                  <a:tcPr marT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39272" y="1382999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6" name="Rectangle 5"/>
          <p:cNvSpPr/>
          <p:nvPr/>
        </p:nvSpPr>
        <p:spPr>
          <a:xfrm>
            <a:off x="439271" y="1983778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7" name="Rectangle 6"/>
          <p:cNvSpPr/>
          <p:nvPr/>
        </p:nvSpPr>
        <p:spPr>
          <a:xfrm>
            <a:off x="439272" y="2478629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9" name="Rectangle 8"/>
          <p:cNvSpPr/>
          <p:nvPr/>
        </p:nvSpPr>
        <p:spPr>
          <a:xfrm>
            <a:off x="439272" y="4834205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9272" y="4177560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9272" y="303148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9272" y="3604522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A1F24"/>
                </a:solidFill>
              </a:rPr>
              <a:t>− </a:t>
            </a:r>
          </a:p>
        </p:txBody>
      </p:sp>
    </p:spTree>
    <p:extLst>
      <p:ext uri="{BB962C8B-B14F-4D97-AF65-F5344CB8AC3E}">
        <p14:creationId xmlns:p14="http://schemas.microsoft.com/office/powerpoint/2010/main" val="429476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293869" y="3880625"/>
            <a:ext cx="1327367" cy="711878"/>
            <a:chOff x="3284538" y="5525886"/>
            <a:chExt cx="1327367" cy="711878"/>
          </a:xfrm>
        </p:grpSpPr>
        <p:grpSp>
          <p:nvGrpSpPr>
            <p:cNvPr id="94" name="Group 93"/>
            <p:cNvGrpSpPr/>
            <p:nvPr/>
          </p:nvGrpSpPr>
          <p:grpSpPr>
            <a:xfrm rot="19711370" flipV="1">
              <a:off x="3856793" y="5525886"/>
              <a:ext cx="755112" cy="707878"/>
              <a:chOff x="460070" y="2026683"/>
              <a:chExt cx="1505040" cy="1410903"/>
            </a:xfrm>
          </p:grpSpPr>
          <p:sp>
            <p:nvSpPr>
              <p:cNvPr id="95" name="Teardrop 94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rgbClr val="2599D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 rot="19711370" flipV="1">
                <a:off x="460070" y="2026683"/>
                <a:ext cx="1505040" cy="14109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VRSGN’s </a:t>
                </a:r>
              </a:p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RZMS code changes (parallel testing)</a:t>
                </a:r>
                <a:endParaRPr lang="en-US" sz="800" dirty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 rot="1888630" flipH="1" flipV="1">
              <a:off x="3284538" y="5529879"/>
              <a:ext cx="755116" cy="707885"/>
              <a:chOff x="468352" y="2017507"/>
              <a:chExt cx="1505042" cy="1410905"/>
            </a:xfrm>
          </p:grpSpPr>
          <p:sp>
            <p:nvSpPr>
              <p:cNvPr id="98" name="Teardrop 97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rgbClr val="2599D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 rot="19711370" flipV="1">
                <a:off x="468352" y="2017507"/>
                <a:ext cx="1505042" cy="14109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ICANN’s </a:t>
                </a:r>
              </a:p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RZMS code changes (parallel testing)</a:t>
                </a:r>
                <a:endParaRPr lang="en-US" sz="800" dirty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1802882" y="2867778"/>
            <a:ext cx="675718" cy="736432"/>
            <a:chOff x="569487" y="2043501"/>
            <a:chExt cx="1346792" cy="1467803"/>
          </a:xfrm>
        </p:grpSpPr>
        <p:sp>
          <p:nvSpPr>
            <p:cNvPr id="74" name="Teardrop 7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94800" y="2100397"/>
              <a:ext cx="1273357" cy="1410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ICANN’s RZMS code changes (RZA)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414346" y="2869305"/>
            <a:ext cx="675718" cy="675718"/>
            <a:chOff x="569487" y="2043501"/>
            <a:chExt cx="1346792" cy="1346792"/>
          </a:xfrm>
        </p:grpSpPr>
        <p:sp>
          <p:nvSpPr>
            <p:cNvPr id="77" name="Teardrop 76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>
                <a:latin typeface="Source Sans Pro"/>
                <a:cs typeface="Source Sans Pro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4800" y="2195605"/>
              <a:ext cx="1273357" cy="116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RZMA ready for public </a:t>
              </a:r>
              <a:r>
                <a:rPr lang="en-US" sz="800" dirty="0">
                  <a:solidFill>
                    <a:schemeClr val="bg1"/>
                  </a:solidFill>
                  <a:latin typeface="Source Sans Pro"/>
                  <a:cs typeface="Source Sans Pro"/>
                </a:rPr>
                <a:t>r</a:t>
              </a:r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eview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91" name="Rectangle 90"/>
          <p:cNvSpPr/>
          <p:nvPr/>
        </p:nvSpPr>
        <p:spPr>
          <a:xfrm>
            <a:off x="266328" y="2688988"/>
            <a:ext cx="8746501" cy="190793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305901" y="2679554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u="sng" dirty="0" smtClean="0">
                <a:cs typeface="Source Sans Pro"/>
              </a:rPr>
              <a:t>Key Dates: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3332" y="3647891"/>
            <a:ext cx="8479159" cy="268571"/>
            <a:chOff x="474001" y="5293152"/>
            <a:chExt cx="8479159" cy="268571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44901" y="529315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hevron 32"/>
            <p:cNvSpPr/>
            <p:nvPr/>
          </p:nvSpPr>
          <p:spPr>
            <a:xfrm>
              <a:off x="474001" y="5336789"/>
              <a:ext cx="8479159" cy="87640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544887" y="529366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144873" y="529418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744859" y="529469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44845" y="529521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944831" y="529572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544817" y="529624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144803" y="529675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744789" y="529727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344775" y="529778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944761" y="529830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7544747" y="5298817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8144733" y="5299332"/>
              <a:ext cx="0" cy="1735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109167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68462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DEC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27758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JAN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87053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FEB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63494" y="5377057"/>
              <a:ext cx="41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MAR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05644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APR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4940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MAY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24235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JUN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83531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JUL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2826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AUG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614179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OCT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207137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NOV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21224" y="5377057"/>
              <a:ext cx="3241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 smtClean="0">
                  <a:latin typeface="Source Sans Pro"/>
                  <a:cs typeface="Source Sans Pro"/>
                </a:rPr>
                <a:t>SEP</a:t>
              </a:r>
            </a:p>
          </p:txBody>
        </p:sp>
      </p:grpSp>
      <p:sp>
        <p:nvSpPr>
          <p:cNvPr id="67" name="Oval 66"/>
          <p:cNvSpPr/>
          <p:nvPr/>
        </p:nvSpPr>
        <p:spPr>
          <a:xfrm>
            <a:off x="2066505" y="3656177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Oval 71"/>
          <p:cNvSpPr/>
          <p:nvPr/>
        </p:nvSpPr>
        <p:spPr>
          <a:xfrm>
            <a:off x="2662436" y="3656178"/>
            <a:ext cx="172003" cy="159349"/>
          </a:xfrm>
          <a:prstGeom prst="ellipse">
            <a:avLst/>
          </a:prstGeom>
          <a:solidFill>
            <a:srgbClr val="1B6F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/>
              <a:cs typeface="Source Sans Pro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3877117" y="3665274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3263599" y="3654804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3026043" y="2845835"/>
            <a:ext cx="675718" cy="754206"/>
            <a:chOff x="569487" y="2043501"/>
            <a:chExt cx="1346792" cy="1503229"/>
          </a:xfrm>
        </p:grpSpPr>
        <p:sp>
          <p:nvSpPr>
            <p:cNvPr id="102" name="Teardrop 10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latin typeface="Source Sans Pro"/>
                <a:cs typeface="Source Sans Pro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94800" y="2135823"/>
              <a:ext cx="1273357" cy="14109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ICANN’s RZMS code changes (SLEs)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04" name="Oval 103"/>
          <p:cNvSpPr/>
          <p:nvPr/>
        </p:nvSpPr>
        <p:spPr>
          <a:xfrm>
            <a:off x="6855602" y="3637975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6590750" y="2842653"/>
            <a:ext cx="675718" cy="675718"/>
            <a:chOff x="569487" y="2043501"/>
            <a:chExt cx="1346792" cy="1346792"/>
          </a:xfrm>
        </p:grpSpPr>
        <p:sp>
          <p:nvSpPr>
            <p:cNvPr id="106" name="Teardrop 10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latin typeface="Source Sans Pro"/>
                <a:cs typeface="Source Sans Pro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94800" y="2236408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SLA targets defined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09" name="Teardrop 108"/>
          <p:cNvSpPr/>
          <p:nvPr/>
        </p:nvSpPr>
        <p:spPr>
          <a:xfrm rot="11964326" flipV="1">
            <a:off x="7551538" y="3942829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18036" y="4012481"/>
            <a:ext cx="712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SLA dashboard ready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3621160" y="2863610"/>
            <a:ext cx="675718" cy="675718"/>
            <a:chOff x="569487" y="2043501"/>
            <a:chExt cx="1346792" cy="1346792"/>
          </a:xfrm>
        </p:grpSpPr>
        <p:sp>
          <p:nvSpPr>
            <p:cNvPr id="112" name="Teardrop 11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94800" y="2100397"/>
              <a:ext cx="1273357" cy="920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Start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parallel </a:t>
              </a:r>
              <a:r>
                <a:rPr lang="en-US" sz="800" dirty="0">
                  <a:solidFill>
                    <a:schemeClr val="bg1"/>
                  </a:solidFill>
                  <a:latin typeface="Source Sans Pro"/>
                  <a:cs typeface="Source Sans Pro"/>
                </a:rPr>
                <a:t>t</a:t>
              </a:r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esting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114" name="Oval 113"/>
          <p:cNvSpPr/>
          <p:nvPr/>
        </p:nvSpPr>
        <p:spPr>
          <a:xfrm>
            <a:off x="7459230" y="3612994"/>
            <a:ext cx="172003" cy="159349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>
            <a:off x="7190698" y="2839398"/>
            <a:ext cx="721233" cy="682038"/>
            <a:chOff x="526793" y="2043501"/>
            <a:chExt cx="1437509" cy="1359389"/>
          </a:xfrm>
        </p:grpSpPr>
        <p:sp>
          <p:nvSpPr>
            <p:cNvPr id="116" name="Teardrop 11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26793" y="2237357"/>
              <a:ext cx="1437509" cy="1165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Remove RZA Role in production RZMS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92848" y="354120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RZMS, RZMA &amp; Names SLEs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818442"/>
          <a:ext cx="8748047" cy="1874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2002585"/>
                <a:gridCol w="3367902"/>
                <a:gridCol w="1263511"/>
                <a:gridCol w="697688"/>
                <a:gridCol w="1208081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</a:t>
                      </a:r>
                      <a:r>
                        <a:rPr lang="en-US" sz="1100" b="1" baseline="0" dirty="0" smtClean="0"/>
                        <a:t> Date 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RZMS changes to</a:t>
                      </a:r>
                      <a:r>
                        <a:rPr lang="en-US" sz="1100" baseline="0" dirty="0" smtClean="0"/>
                        <a:t> remove RZA role and support parallel testing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Remove NTIA's authorization process from RZMS (code changes for ICANN and Verisign), and parallel testing.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Names SLEs (SLEs for Naming Community)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RZMS code changes to accommodate new SLEs, inclusion</a:t>
                      </a:r>
                      <a:r>
                        <a:rPr lang="en-US" sz="1100" baseline="0" dirty="0" smtClean="0"/>
                        <a:t> of performance targets in ICANN-PTI contract, dashboard reporting </a:t>
                      </a:r>
                      <a:r>
                        <a:rPr lang="en-US" sz="1100" dirty="0" smtClean="0"/>
                        <a:t>of SLAs.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B6F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RZMA (Agreement with Root Zone Maintainer)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Completion of draft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dirty="0" smtClean="0"/>
                        <a:t>RZMA.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01/31/16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7309247" y="1302713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875946" y="1325433"/>
            <a:ext cx="1189528" cy="276999"/>
            <a:chOff x="7823301" y="1367455"/>
            <a:chExt cx="1189528" cy="276999"/>
          </a:xfrm>
        </p:grpSpPr>
        <p:sp>
          <p:nvSpPr>
            <p:cNvPr id="17" name="Rectangle 1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3301" y="1384469"/>
              <a:ext cx="129208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10%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01/18/16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46" name="Oval 45"/>
          <p:cNvSpPr/>
          <p:nvPr/>
        </p:nvSpPr>
        <p:spPr>
          <a:xfrm>
            <a:off x="7309247" y="1813536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75946" y="1838024"/>
            <a:ext cx="1189528" cy="276999"/>
            <a:chOff x="7823301" y="1367455"/>
            <a:chExt cx="1189528" cy="276999"/>
          </a:xfrm>
        </p:grpSpPr>
        <p:sp>
          <p:nvSpPr>
            <p:cNvPr id="49" name="Rectangle 4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823301" y="1384469"/>
              <a:ext cx="129208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10%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379861"/>
              </p:ext>
            </p:extLst>
          </p:nvPr>
        </p:nvGraphicFramePr>
        <p:xfrm>
          <a:off x="266328" y="4651203"/>
          <a:ext cx="8748045" cy="1514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514389"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Project Updates:</a:t>
                      </a:r>
                    </a:p>
                    <a:p>
                      <a:pPr marL="169863" indent="-169863"/>
                      <a:endParaRPr lang="en-US" sz="1100" b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</a:pPr>
                      <a:r>
                        <a:rPr lang="en-US" sz="1100" dirty="0" smtClean="0">
                          <a:latin typeface="Source Sans Pro"/>
                          <a:cs typeface="Source Sans Pro"/>
                        </a:rPr>
                        <a:t>Preliminary draft of report on existing data parsing received and under review.</a:t>
                      </a: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</a:pPr>
                      <a:r>
                        <a:rPr lang="en-US" sz="1100" baseline="0" dirty="0" smtClean="0">
                          <a:latin typeface="Source Sans Pro"/>
                          <a:cs typeface="Source Sans Pro"/>
                        </a:rPr>
                        <a:t>Additional time may be needed to complete draft RZMA</a:t>
                      </a:r>
                    </a:p>
                    <a:p>
                      <a:pPr marL="168275" indent="-168275">
                        <a:buFont typeface="Wingdings" panose="05000000000000000000" pitchFamily="2" charset="2"/>
                        <a:buChar char="ü"/>
                      </a:pPr>
                      <a:endParaRPr lang="en-US" sz="1100" baseline="0" dirty="0" smtClean="0">
                        <a:latin typeface="Source Sans Pro"/>
                        <a:cs typeface="Source Sans Pro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Upcoming Activities:</a:t>
                      </a:r>
                    </a:p>
                    <a:p>
                      <a:endParaRPr lang="en-US" sz="1100" b="1" u="sng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17475" indent="-117475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Continue</a:t>
                      </a:r>
                      <a:r>
                        <a:rPr lang="en-US" sz="1100" baseline="0" dirty="0" smtClean="0"/>
                        <a:t> discussions with Verisign to complete draft RZMA</a:t>
                      </a:r>
                      <a:endParaRPr lang="en-US" sz="1100" dirty="0" smtClean="0"/>
                    </a:p>
                    <a:p>
                      <a:pPr marL="117475" indent="-117475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Continue </a:t>
                      </a:r>
                      <a:r>
                        <a:rPr lang="en-US" sz="1100" dirty="0" smtClean="0"/>
                        <a:t>to work on RZMS code changes for SLEs</a:t>
                      </a:r>
                    </a:p>
                    <a:p>
                      <a:pPr marL="117475" indent="-117475">
                        <a:buFont typeface="Wingdings" charset="2"/>
                        <a:buChar char="§"/>
                      </a:pPr>
                      <a:r>
                        <a:rPr lang="en-US" sz="1100" dirty="0" smtClean="0"/>
                        <a:t>Publication of report</a:t>
                      </a:r>
                      <a:r>
                        <a:rPr lang="en-US" sz="1100" baseline="0" dirty="0" smtClean="0"/>
                        <a:t> on existing data parsing</a:t>
                      </a: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Open Items:</a:t>
                      </a:r>
                    </a:p>
                    <a:p>
                      <a:endParaRPr lang="en-US" sz="1100" b="0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100" b="0" u="non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118" name="Rectangle 117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Isosceles Triangle 119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At risk, </a:t>
              </a:r>
              <a:r>
                <a:rPr lang="en-US" sz="800" dirty="0" smtClean="0">
                  <a:latin typeface="Source Sans Pro"/>
                  <a:cs typeface="Source Sans Pro"/>
                </a:rPr>
                <a:t>but recovery still possible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877649" y="2314383"/>
            <a:ext cx="1187825" cy="276999"/>
            <a:chOff x="7877649" y="2314383"/>
            <a:chExt cx="1187825" cy="276999"/>
          </a:xfrm>
        </p:grpSpPr>
        <p:sp>
          <p:nvSpPr>
            <p:cNvPr id="135" name="Rectangle 134"/>
            <p:cNvSpPr/>
            <p:nvPr/>
          </p:nvSpPr>
          <p:spPr>
            <a:xfrm>
              <a:off x="7877650" y="2331397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7877649" y="2331397"/>
              <a:ext cx="441757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614810" y="2314383"/>
              <a:ext cx="45066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60%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184763" y="9504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147" name="Teardrop 146"/>
          <p:cNvSpPr/>
          <p:nvPr/>
        </p:nvSpPr>
        <p:spPr>
          <a:xfrm rot="14354577" flipV="1">
            <a:off x="6961771" y="3944400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925962" y="4000615"/>
            <a:ext cx="75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Insert SLAs into ICANN-PTI contract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7463638" y="3708572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TextBox 149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08" name="Isosceles Triangle 107"/>
          <p:cNvSpPr/>
          <p:nvPr/>
        </p:nvSpPr>
        <p:spPr>
          <a:xfrm>
            <a:off x="7299400" y="2305062"/>
            <a:ext cx="337352" cy="296306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ardrop 121"/>
          <p:cNvSpPr/>
          <p:nvPr/>
        </p:nvSpPr>
        <p:spPr>
          <a:xfrm rot="13465790" flipV="1">
            <a:off x="2692593" y="3946729"/>
            <a:ext cx="675715" cy="675718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latin typeface="Source Sans Pro"/>
              <a:cs typeface="Source Sans Pro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656784" y="4002944"/>
            <a:ext cx="755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Existing data 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parsing </a:t>
            </a:r>
            <a:r>
              <a:rPr lang="en-US" sz="800" dirty="0" smtClean="0">
                <a:solidFill>
                  <a:schemeClr val="bg1"/>
                </a:solidFill>
                <a:latin typeface="Source Sans Pro"/>
                <a:cs typeface="Source Sans Pro"/>
              </a:rPr>
              <a:t>conclusions shared</a:t>
            </a:r>
            <a:endParaRPr lang="en-US" sz="8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124" name="Oval 123"/>
          <p:cNvSpPr/>
          <p:nvPr/>
        </p:nvSpPr>
        <p:spPr>
          <a:xfrm>
            <a:off x="2954067" y="3665484"/>
            <a:ext cx="172003" cy="159349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04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351553"/>
              </p:ext>
            </p:extLst>
          </p:nvPr>
        </p:nvGraphicFramePr>
        <p:xfrm>
          <a:off x="266328" y="830289"/>
          <a:ext cx="8748047" cy="13392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94459"/>
                <a:gridCol w="2980266"/>
                <a:gridCol w="1498600"/>
                <a:gridCol w="846667"/>
                <a:gridCol w="1419775"/>
              </a:tblGrid>
              <a:tr h="502201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Project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Description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Plan Completion Date</a:t>
                      </a:r>
                      <a:r>
                        <a:rPr lang="en-US" sz="1200" b="1" baseline="0" dirty="0" smtClean="0"/>
                        <a:t> 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Status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% Complete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370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PTI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 smtClean="0"/>
                        <a:t>(Post-Transition IANA)</a:t>
                      </a:r>
                      <a:endParaRPr 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Formation of</a:t>
                      </a:r>
                      <a:r>
                        <a:rPr lang="en-US" sz="1100" baseline="0" dirty="0" smtClean="0"/>
                        <a:t> PTI </a:t>
                      </a:r>
                      <a:r>
                        <a:rPr lang="en-US" sz="1100" baseline="0" dirty="0" smtClean="0"/>
                        <a:t>entity.</a:t>
                      </a:r>
                      <a:endParaRPr lang="en-US" sz="1100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PTI</a:t>
            </a:r>
            <a:endParaRPr lang="en-US" sz="2800" dirty="0"/>
          </a:p>
        </p:txBody>
      </p:sp>
      <p:sp>
        <p:nvSpPr>
          <p:cNvPr id="4" name="Oval 3"/>
          <p:cNvSpPr/>
          <p:nvPr/>
        </p:nvSpPr>
        <p:spPr>
          <a:xfrm>
            <a:off x="7024348" y="1582896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783804" y="1588794"/>
            <a:ext cx="1189528" cy="276999"/>
            <a:chOff x="7823301" y="1367455"/>
            <a:chExt cx="1189528" cy="276999"/>
          </a:xfrm>
        </p:grpSpPr>
        <p:sp>
          <p:nvSpPr>
            <p:cNvPr id="17" name="Rectangle 1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3301" y="1384469"/>
              <a:ext cx="129208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10%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200739"/>
              </p:ext>
            </p:extLst>
          </p:nvPr>
        </p:nvGraphicFramePr>
        <p:xfrm>
          <a:off x="266328" y="4317356"/>
          <a:ext cx="8748045" cy="143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992171"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Updates:</a:t>
                      </a:r>
                    </a:p>
                    <a:p>
                      <a:endParaRPr lang="en-US" sz="11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Char char="ü"/>
                        <a:tabLst/>
                        <a:defRPr/>
                      </a:pPr>
                      <a:r>
                        <a:rPr lang="en-US" sz="1100" b="0" u="none" baseline="0" dirty="0" smtClean="0"/>
                        <a:t>Continue </a:t>
                      </a:r>
                      <a:r>
                        <a:rPr lang="en-US" sz="1100" b="0" u="none" baseline="0" dirty="0" smtClean="0"/>
                        <a:t>drafting of PTI implementation plan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u="none" dirty="0" smtClean="0"/>
                    </a:p>
                    <a:p>
                      <a:endParaRPr lang="en-US" sz="11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Upcoming activities:</a:t>
                      </a:r>
                    </a:p>
                    <a:p>
                      <a:endParaRPr lang="en-US" sz="11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Open Items: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01/18/16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25354" y="49401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101" name="Rectangle 100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Isosceles Triangle 105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At risk, </a:t>
              </a:r>
              <a:r>
                <a:rPr lang="en-US" sz="800" dirty="0" smtClean="0">
                  <a:latin typeface="Source Sans Pro"/>
                  <a:cs typeface="Source Sans Pro"/>
                </a:rPr>
                <a:t>but recovery still possible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65875" y="2286690"/>
            <a:ext cx="8746501" cy="1917366"/>
            <a:chOff x="265875" y="1831321"/>
            <a:chExt cx="8746501" cy="1917366"/>
          </a:xfrm>
        </p:grpSpPr>
        <p:grpSp>
          <p:nvGrpSpPr>
            <p:cNvPr id="115" name="Group 114"/>
            <p:cNvGrpSpPr/>
            <p:nvPr/>
          </p:nvGrpSpPr>
          <p:grpSpPr>
            <a:xfrm>
              <a:off x="482879" y="2714988"/>
              <a:ext cx="8479159" cy="268571"/>
              <a:chOff x="474001" y="5293152"/>
              <a:chExt cx="8479159" cy="268571"/>
            </a:xfrm>
          </p:grpSpPr>
          <p:cxnSp>
            <p:nvCxnSpPr>
              <p:cNvPr id="132" name="Straight Connector 131"/>
              <p:cNvCxnSpPr/>
              <p:nvPr/>
            </p:nvCxnSpPr>
            <p:spPr>
              <a:xfrm>
                <a:off x="944901" y="529315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Chevron 132"/>
              <p:cNvSpPr/>
              <p:nvPr/>
            </p:nvSpPr>
            <p:spPr>
              <a:xfrm>
                <a:off x="474001" y="5336789"/>
                <a:ext cx="8479159" cy="8764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544887" y="529366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2144873" y="529418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>
                <a:off x="2744859" y="529469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>
                <a:off x="3344845" y="529521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>
                <a:off x="3944831" y="529572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>
                <a:off x="4544817" y="529624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>
                <a:off x="5144803" y="529675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5744789" y="529727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6344775" y="529778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6944761" y="529830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/>
              <p:cNvCxnSpPr/>
              <p:nvPr/>
            </p:nvCxnSpPr>
            <p:spPr>
              <a:xfrm>
                <a:off x="7544747" y="529881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/>
              <p:nvPr/>
            </p:nvCxnSpPr>
            <p:spPr>
              <a:xfrm>
                <a:off x="8144733" y="529933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7" name="TextBox 146"/>
              <p:cNvSpPr txBox="1"/>
              <p:nvPr/>
            </p:nvSpPr>
            <p:spPr>
              <a:xfrm>
                <a:off x="109167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168462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DEC</a:t>
                </a: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227758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JAN</a:t>
                </a:r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287053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FEB</a:t>
                </a:r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3463494" y="5377057"/>
                <a:ext cx="41190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MAR</a:t>
                </a: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405644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APR</a:t>
                </a: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464940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MAY</a:t>
                </a: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524235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JUN</a:t>
                </a: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583531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JUL</a:t>
                </a: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642826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AUG</a:t>
                </a:r>
              </a:p>
            </p:txBody>
          </p:sp>
          <p:sp>
            <p:nvSpPr>
              <p:cNvPr id="186" name="TextBox 185"/>
              <p:cNvSpPr txBox="1"/>
              <p:nvPr/>
            </p:nvSpPr>
            <p:spPr>
              <a:xfrm>
                <a:off x="761417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OCT</a:t>
                </a: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8207137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702122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SEP</a:t>
                </a:r>
              </a:p>
            </p:txBody>
          </p:sp>
        </p:grpSp>
        <p:sp>
          <p:nvSpPr>
            <p:cNvPr id="116" name="Rectangle 115"/>
            <p:cNvSpPr/>
            <p:nvPr/>
          </p:nvSpPr>
          <p:spPr>
            <a:xfrm>
              <a:off x="265875" y="1840755"/>
              <a:ext cx="8746501" cy="19079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05448" y="1831321"/>
              <a:ext cx="852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u="sng" dirty="0" smtClean="0">
                  <a:cs typeface="Source Sans Pro"/>
                </a:rPr>
                <a:t>Key Dates:</a:t>
              </a:r>
            </a:p>
          </p:txBody>
        </p:sp>
        <p:sp>
          <p:nvSpPr>
            <p:cNvPr id="118" name="Oval 117"/>
            <p:cNvSpPr/>
            <p:nvPr/>
          </p:nvSpPr>
          <p:spPr>
            <a:xfrm>
              <a:off x="3263073" y="2737401"/>
              <a:ext cx="172003" cy="15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ardrop 118"/>
            <p:cNvSpPr/>
            <p:nvPr/>
          </p:nvSpPr>
          <p:spPr>
            <a:xfrm rot="8100000">
              <a:off x="3018223" y="1889910"/>
              <a:ext cx="675718" cy="675718"/>
            </a:xfrm>
            <a:prstGeom prst="teardrop">
              <a:avLst>
                <a:gd name="adj" fmla="val 9612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960589" y="1991421"/>
              <a:ext cx="7988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PTI entity legally</a:t>
              </a:r>
            </a:p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formed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21" name="Teardrop 120"/>
            <p:cNvSpPr/>
            <p:nvPr/>
          </p:nvSpPr>
          <p:spPr>
            <a:xfrm rot="13500000" flipV="1">
              <a:off x="3936832" y="3016586"/>
              <a:ext cx="675718" cy="675717"/>
            </a:xfrm>
            <a:prstGeom prst="teardrop">
              <a:avLst>
                <a:gd name="adj" fmla="val 9612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49532" y="3017777"/>
              <a:ext cx="6388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ICANN-PTI contract ready for public review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23" name="Teardrop 122"/>
            <p:cNvSpPr/>
            <p:nvPr/>
          </p:nvSpPr>
          <p:spPr>
            <a:xfrm rot="8100000">
              <a:off x="5412243" y="1887439"/>
              <a:ext cx="675718" cy="675718"/>
            </a:xfrm>
            <a:prstGeom prst="teardrop">
              <a:avLst>
                <a:gd name="adj" fmla="val 9612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424943" y="1957691"/>
              <a:ext cx="63887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PTI budget adopted by ICANN Board</a:t>
              </a:r>
              <a:endParaRPr lang="en-US" sz="800" b="1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25" name="Teardrop 124"/>
            <p:cNvSpPr/>
            <p:nvPr/>
          </p:nvSpPr>
          <p:spPr>
            <a:xfrm rot="13500000" flipV="1">
              <a:off x="7212288" y="3028560"/>
              <a:ext cx="675718" cy="675717"/>
            </a:xfrm>
            <a:prstGeom prst="teardrop">
              <a:avLst>
                <a:gd name="adj" fmla="val 96125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Source Sans Pro"/>
                <a:cs typeface="Source Sans Pro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224988" y="3115721"/>
              <a:ext cx="6388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501c3 status ready</a:t>
              </a:r>
              <a:endParaRPr lang="en-US" sz="800" b="1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179446" y="2717867"/>
              <a:ext cx="172003" cy="15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7470353" y="2721778"/>
              <a:ext cx="172003" cy="15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5659198" y="2715611"/>
              <a:ext cx="172003" cy="15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877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IPR, RZERC, CSC &amp; Escalation Processes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8" y="849054"/>
          <a:ext cx="8748047" cy="191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540459"/>
                <a:gridCol w="3141133"/>
                <a:gridCol w="1159933"/>
                <a:gridCol w="1041400"/>
                <a:gridCol w="1656842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</a:t>
                      </a:r>
                      <a:r>
                        <a:rPr lang="en-US" sz="1100" b="1" baseline="0" dirty="0" smtClean="0"/>
                        <a:t> Date 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IANA IPR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Transfer of IANA IPR to</a:t>
                      </a:r>
                      <a:r>
                        <a:rPr lang="en-US" sz="1100" baseline="0" dirty="0" smtClean="0"/>
                        <a:t> a neutral trust</a:t>
                      </a:r>
                      <a:r>
                        <a:rPr lang="en-US" sz="1100" dirty="0" smtClean="0"/>
                        <a:t>.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RZERC </a:t>
                      </a:r>
                      <a:r>
                        <a:rPr lang="en-US" sz="700" i="1" dirty="0" smtClean="0"/>
                        <a:t>(Root Zone Evolution Review Committee)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Formation of committee to advise ICANN Board on RZMS architectural and operational changes.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CSC </a:t>
                      </a:r>
                      <a:r>
                        <a:rPr lang="en-US" sz="800" i="1" dirty="0" smtClean="0"/>
                        <a:t>(Customer Service Standing Committee)</a:t>
                      </a:r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Formation</a:t>
                      </a:r>
                      <a:r>
                        <a:rPr lang="en-US" sz="1050" baseline="0" dirty="0" smtClean="0"/>
                        <a:t> of</a:t>
                      </a:r>
                      <a:r>
                        <a:rPr lang="en-US" sz="1050" dirty="0" smtClean="0"/>
                        <a:t> committee to monitor PTI performance.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Escalation Processes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Updating</a:t>
                      </a:r>
                      <a:r>
                        <a:rPr lang="en-US" sz="1050" baseline="0" dirty="0" smtClean="0"/>
                        <a:t> of existing IANA operational complaint and escalation processes.</a:t>
                      </a:r>
                      <a:endParaRPr lang="en-US" sz="105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01/18/16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6669124" y="2425493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/>
          <p:cNvGrpSpPr/>
          <p:nvPr/>
        </p:nvGrpSpPr>
        <p:grpSpPr>
          <a:xfrm>
            <a:off x="7682200" y="2443992"/>
            <a:ext cx="1110980" cy="276999"/>
            <a:chOff x="7823301" y="1367455"/>
            <a:chExt cx="1110980" cy="276999"/>
          </a:xfrm>
        </p:grpSpPr>
        <p:sp>
          <p:nvSpPr>
            <p:cNvPr id="219" name="Rectangle 21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7682200" y="1699326"/>
            <a:ext cx="1109828" cy="276999"/>
            <a:chOff x="7823301" y="1367455"/>
            <a:chExt cx="1109828" cy="276999"/>
          </a:xfrm>
        </p:grpSpPr>
        <p:sp>
          <p:nvSpPr>
            <p:cNvPr id="226" name="Rectangle 22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TextBox 227"/>
            <p:cNvSpPr txBox="1"/>
            <p:nvPr/>
          </p:nvSpPr>
          <p:spPr>
            <a:xfrm>
              <a:off x="8560461" y="1367455"/>
              <a:ext cx="3726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7682200" y="2069518"/>
            <a:ext cx="1109828" cy="276999"/>
            <a:chOff x="7823301" y="1367455"/>
            <a:chExt cx="1109828" cy="276999"/>
          </a:xfrm>
        </p:grpSpPr>
        <p:sp>
          <p:nvSpPr>
            <p:cNvPr id="230" name="Rectangle 229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8560461" y="1367455"/>
              <a:ext cx="3726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436173" y="34834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7816" y="2810840"/>
            <a:ext cx="8746501" cy="1917366"/>
            <a:chOff x="267816" y="2810840"/>
            <a:chExt cx="8746501" cy="1917366"/>
          </a:xfrm>
        </p:grpSpPr>
        <p:grpSp>
          <p:nvGrpSpPr>
            <p:cNvPr id="152" name="Group 151"/>
            <p:cNvGrpSpPr/>
            <p:nvPr/>
          </p:nvGrpSpPr>
          <p:grpSpPr>
            <a:xfrm>
              <a:off x="484820" y="3702974"/>
              <a:ext cx="8479159" cy="268571"/>
              <a:chOff x="474001" y="5293152"/>
              <a:chExt cx="8479159" cy="268571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944901" y="529315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Chevron 153"/>
              <p:cNvSpPr/>
              <p:nvPr/>
            </p:nvSpPr>
            <p:spPr>
              <a:xfrm>
                <a:off x="474001" y="5336789"/>
                <a:ext cx="8479159" cy="8764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>
                <a:off x="1544887" y="529366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2144873" y="529418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2744859" y="529469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344845" y="529521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944831" y="529572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4544817" y="529624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5144803" y="529675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5744789" y="529727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6344775" y="529778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6944761" y="529830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7544747" y="529881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8144733" y="529933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/>
              <p:cNvSpPr txBox="1"/>
              <p:nvPr/>
            </p:nvSpPr>
            <p:spPr>
              <a:xfrm>
                <a:off x="109167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8462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DEC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227758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JAN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87053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FEB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463494" y="5377057"/>
                <a:ext cx="41190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MAR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405644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APR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464940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MAY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524235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JUN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83531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JUL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42826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AUG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1417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OCT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8207137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702122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SEP</a:t>
                </a:r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267816" y="2820274"/>
              <a:ext cx="8746501" cy="19079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07389" y="2810840"/>
              <a:ext cx="852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u="sng" dirty="0" smtClean="0">
                  <a:cs typeface="Source Sans Pro"/>
                </a:rPr>
                <a:t>Key Dates: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962530" y="3038676"/>
              <a:ext cx="7988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Draft charter ready</a:t>
              </a:r>
              <a:endParaRPr lang="en-US" sz="8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48" name="TextBox 247"/>
            <p:cNvSpPr txBox="1"/>
            <p:nvPr/>
          </p:nvSpPr>
          <p:spPr>
            <a:xfrm>
              <a:off x="6033081" y="4103707"/>
              <a:ext cx="7064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CSC constituted</a:t>
              </a:r>
              <a:endParaRPr lang="en-US" sz="800" b="1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696296" y="1315030"/>
            <a:ext cx="1110980" cy="276999"/>
            <a:chOff x="7823301" y="1367455"/>
            <a:chExt cx="1110980" cy="276999"/>
          </a:xfrm>
        </p:grpSpPr>
        <p:sp>
          <p:nvSpPr>
            <p:cNvPr id="110" name="Rectangle 109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6667945" y="1306643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6" name="Table 125"/>
          <p:cNvGraphicFramePr>
            <a:graphicFrameLocks noGrp="1"/>
          </p:cNvGraphicFramePr>
          <p:nvPr>
            <p:extLst/>
          </p:nvPr>
        </p:nvGraphicFramePr>
        <p:xfrm>
          <a:off x="256033" y="4797985"/>
          <a:ext cx="8748045" cy="11710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171020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Project Update:</a:t>
                      </a:r>
                    </a:p>
                    <a:p>
                      <a:endParaRPr lang="en-US" sz="12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Upcoming Activities:</a:t>
                      </a:r>
                    </a:p>
                    <a:p>
                      <a:endParaRPr lang="en-US" sz="12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Open Items:</a:t>
                      </a:r>
                    </a:p>
                    <a:p>
                      <a:endParaRPr lang="en-US" sz="1200" b="0" u="none" dirty="0" smtClean="0"/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="0" u="non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7" name="Rectangle 126"/>
          <p:cNvSpPr/>
          <p:nvPr/>
        </p:nvSpPr>
        <p:spPr>
          <a:xfrm>
            <a:off x="6667945" y="1682392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6667945" y="2056170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TextBox 132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1" name="Rectangle 70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At risk, </a:t>
              </a:r>
              <a:r>
                <a:rPr lang="en-US" sz="800" dirty="0" smtClean="0">
                  <a:latin typeface="Source Sans Pro"/>
                  <a:cs typeface="Source Sans Pro"/>
                </a:rPr>
                <a:t>but recovery still possible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13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Enhancing ICANN’s Accountability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66326" y="755917"/>
          <a:ext cx="8748046" cy="1920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8280"/>
                <a:gridCol w="1726727"/>
                <a:gridCol w="2921000"/>
                <a:gridCol w="1176867"/>
                <a:gridCol w="948267"/>
                <a:gridCol w="1766905"/>
              </a:tblGrid>
              <a:tr h="254247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Project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Description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Plan Completion Date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Status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% Complete</a:t>
                      </a:r>
                      <a:endParaRPr lang="en-US" sz="1100" b="1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8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ICANN’s Bylaws</a:t>
                      </a:r>
                      <a:endParaRPr lang="en-US" sz="8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Updating of ICANN Bylaws.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IRP Enhancements</a:t>
                      </a:r>
                      <a:endParaRPr lang="en-US" sz="700" i="1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 enhancements to Independent Review Process.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RR Enhancements</a:t>
                      </a:r>
                      <a:endParaRPr lang="en-US" sz="1100" i="1" dirty="0" smtClean="0"/>
                    </a:p>
                  </a:txBody>
                  <a:tcPr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enhancements to ICANN's reconsideration request</a:t>
                      </a:r>
                      <a:r>
                        <a:rPr lang="en-US" sz="1050" baseline="0" dirty="0" smtClean="0"/>
                        <a:t> process</a:t>
                      </a:r>
                      <a:r>
                        <a:rPr lang="en-US" sz="1050" dirty="0" smtClean="0"/>
                        <a:t>.</a:t>
                      </a:r>
                      <a:endParaRPr lang="en-US" sz="1050" dirty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Empowered Community  Enhancements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Implement processes and mechanisms in support of the empowered community.</a:t>
                      </a:r>
                    </a:p>
                  </a:txBody>
                  <a:tcPr marT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09/30/16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642241" y="1222866"/>
            <a:ext cx="310719" cy="288794"/>
          </a:xfrm>
          <a:prstGeom prst="ellipse">
            <a:avLst/>
          </a:prstGeom>
          <a:solidFill>
            <a:srgbClr val="00CC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7645264" y="1220297"/>
            <a:ext cx="1189528" cy="276999"/>
            <a:chOff x="7823301" y="1367455"/>
            <a:chExt cx="1189528" cy="276999"/>
          </a:xfrm>
        </p:grpSpPr>
        <p:sp>
          <p:nvSpPr>
            <p:cNvPr id="17" name="Rectangle 16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3301" y="1384469"/>
              <a:ext cx="129208" cy="24297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60461" y="1367455"/>
              <a:ext cx="452368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2060"/>
                  </a:solidFill>
                </a:rPr>
                <a:t>10%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2" name="Table 31"/>
          <p:cNvGraphicFramePr>
            <a:graphicFrameLocks noGrp="1"/>
          </p:cNvGraphicFramePr>
          <p:nvPr>
            <p:extLst/>
          </p:nvPr>
        </p:nvGraphicFramePr>
        <p:xfrm>
          <a:off x="254883" y="4701085"/>
          <a:ext cx="8748045" cy="13944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6015"/>
                <a:gridCol w="2916015"/>
                <a:gridCol w="2916015"/>
              </a:tblGrid>
              <a:tr h="1394479"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Project Update:</a:t>
                      </a:r>
                    </a:p>
                    <a:p>
                      <a:endParaRPr lang="en-US" sz="1100" b="0" u="none" dirty="0" smtClean="0"/>
                    </a:p>
                    <a:p>
                      <a:endParaRPr lang="en-US" sz="11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Upcoming Activities:</a:t>
                      </a:r>
                    </a:p>
                    <a:p>
                      <a:endParaRPr lang="en-US" sz="1100" b="0" u="none" dirty="0" smtClean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u="sng" dirty="0" smtClean="0"/>
                        <a:t>Open Items:</a:t>
                      </a:r>
                    </a:p>
                    <a:p>
                      <a:endParaRPr lang="en-US" sz="1100" b="0" u="none" dirty="0" smtClean="0"/>
                    </a:p>
                    <a:p>
                      <a:pPr marL="171450" indent="-171450">
                        <a:buSzPct val="80000"/>
                        <a:buFont typeface="Wingdings" charset="2"/>
                        <a:buChar char=""/>
                      </a:pPr>
                      <a:r>
                        <a:rPr lang="en-US" sz="1100" b="0" u="none" baseline="0" dirty="0" smtClean="0"/>
                        <a:t>Final language of CCWG proposal</a:t>
                      </a:r>
                      <a:endParaRPr lang="en-US" sz="1100" b="0" u="none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7823301" y="332868"/>
            <a:ext cx="1085850" cy="244907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01/18/16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93550" y="99295"/>
            <a:ext cx="11801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 As Of Date: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6633774" y="2338357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" name="Group 217"/>
          <p:cNvGrpSpPr/>
          <p:nvPr/>
        </p:nvGrpSpPr>
        <p:grpSpPr>
          <a:xfrm>
            <a:off x="7645264" y="2348389"/>
            <a:ext cx="1110980" cy="276999"/>
            <a:chOff x="7823301" y="1367455"/>
            <a:chExt cx="1110980" cy="276999"/>
          </a:xfrm>
        </p:grpSpPr>
        <p:sp>
          <p:nvSpPr>
            <p:cNvPr id="219" name="Rectangle 21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36" name="Rectangle 235"/>
          <p:cNvSpPr/>
          <p:nvPr/>
        </p:nvSpPr>
        <p:spPr>
          <a:xfrm>
            <a:off x="6622815" y="1962802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>
            <a:off x="7645264" y="1972309"/>
            <a:ext cx="1110980" cy="276999"/>
            <a:chOff x="7823301" y="1367455"/>
            <a:chExt cx="1110980" cy="276999"/>
          </a:xfrm>
        </p:grpSpPr>
        <p:sp>
          <p:nvSpPr>
            <p:cNvPr id="136" name="Rectangle 135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645264" y="1602084"/>
            <a:ext cx="1110980" cy="276999"/>
            <a:chOff x="7823301" y="1367455"/>
            <a:chExt cx="1110980" cy="276999"/>
          </a:xfrm>
        </p:grpSpPr>
        <p:sp>
          <p:nvSpPr>
            <p:cNvPr id="139" name="Rectangle 138"/>
            <p:cNvSpPr/>
            <p:nvPr/>
          </p:nvSpPr>
          <p:spPr>
            <a:xfrm>
              <a:off x="7823301" y="1384469"/>
              <a:ext cx="737160" cy="242970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8560461" y="1367455"/>
              <a:ext cx="37382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0</a:t>
              </a:r>
              <a:r>
                <a:rPr lang="en-US" sz="1200" dirty="0" smtClean="0">
                  <a:solidFill>
                    <a:srgbClr val="002060"/>
                  </a:solidFill>
                </a:rPr>
                <a:t>%</a:t>
              </a:r>
              <a:endParaRPr 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41" name="Rectangle 140"/>
          <p:cNvSpPr/>
          <p:nvPr/>
        </p:nvSpPr>
        <p:spPr>
          <a:xfrm>
            <a:off x="6622815" y="1592626"/>
            <a:ext cx="339924" cy="2970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57631" y="2724975"/>
            <a:ext cx="8746501" cy="1917366"/>
            <a:chOff x="257631" y="2724975"/>
            <a:chExt cx="8746501" cy="1917366"/>
          </a:xfrm>
        </p:grpSpPr>
        <p:grpSp>
          <p:nvGrpSpPr>
            <p:cNvPr id="152" name="Group 151"/>
            <p:cNvGrpSpPr/>
            <p:nvPr/>
          </p:nvGrpSpPr>
          <p:grpSpPr>
            <a:xfrm>
              <a:off x="474635" y="3693312"/>
              <a:ext cx="8479159" cy="268571"/>
              <a:chOff x="474001" y="5293152"/>
              <a:chExt cx="8479159" cy="268571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>
                <a:off x="944901" y="529315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Chevron 153"/>
              <p:cNvSpPr/>
              <p:nvPr/>
            </p:nvSpPr>
            <p:spPr>
              <a:xfrm>
                <a:off x="474001" y="5336789"/>
                <a:ext cx="8479159" cy="8764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5" name="Straight Connector 154"/>
              <p:cNvCxnSpPr/>
              <p:nvPr/>
            </p:nvCxnSpPr>
            <p:spPr>
              <a:xfrm>
                <a:off x="1544887" y="529366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>
                <a:off x="2144873" y="529418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>
                <a:off x="2744859" y="529469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344845" y="529521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944831" y="529572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4544817" y="529624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>
                <a:off x="5144803" y="529675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5744789" y="529727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6344775" y="529778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6944761" y="529830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7544747" y="5298817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8144733" y="5299332"/>
                <a:ext cx="0" cy="173581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/>
              <p:cNvSpPr txBox="1"/>
              <p:nvPr/>
            </p:nvSpPr>
            <p:spPr>
              <a:xfrm>
                <a:off x="109167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168462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DEC</a:t>
                </a: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227758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JAN</a:t>
                </a: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287053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FEB</a:t>
                </a: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3463494" y="5377057"/>
                <a:ext cx="41190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MAR</a:t>
                </a: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405644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APR</a:t>
                </a: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464940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MAY</a:t>
                </a: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524235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JUN</a:t>
                </a: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583531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JUL</a:t>
                </a: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642826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AUG</a:t>
                </a: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7614179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OCT</a:t>
                </a:r>
              </a:p>
            </p:txBody>
          </p:sp>
          <p:sp>
            <p:nvSpPr>
              <p:cNvPr id="178" name="TextBox 177"/>
              <p:cNvSpPr txBox="1"/>
              <p:nvPr/>
            </p:nvSpPr>
            <p:spPr>
              <a:xfrm>
                <a:off x="8207137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NOV</a:t>
                </a:r>
              </a:p>
            </p:txBody>
          </p:sp>
          <p:sp>
            <p:nvSpPr>
              <p:cNvPr id="179" name="TextBox 178"/>
              <p:cNvSpPr txBox="1"/>
              <p:nvPr/>
            </p:nvSpPr>
            <p:spPr>
              <a:xfrm>
                <a:off x="7021224" y="5377057"/>
                <a:ext cx="3241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>
                    <a:latin typeface="Source Sans Pro"/>
                    <a:cs typeface="Source Sans Pro"/>
                  </a:rPr>
                  <a:t>SEP</a:t>
                </a:r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257631" y="2734409"/>
              <a:ext cx="8746501" cy="1907932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297204" y="2724975"/>
              <a:ext cx="8520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u="sng" dirty="0" smtClean="0">
                  <a:cs typeface="Source Sans Pro"/>
                </a:rPr>
                <a:t>Key Dates:</a:t>
              </a:r>
            </a:p>
          </p:txBody>
        </p:sp>
        <p:sp>
          <p:nvSpPr>
            <p:cNvPr id="111" name="Oval 110"/>
            <p:cNvSpPr/>
            <p:nvPr/>
          </p:nvSpPr>
          <p:spPr>
            <a:xfrm>
              <a:off x="3106680" y="3701572"/>
              <a:ext cx="172003" cy="159349"/>
            </a:xfrm>
            <a:prstGeom prst="ellipse">
              <a:avLst/>
            </a:prstGeom>
            <a:solidFill>
              <a:srgbClr val="EA90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2839754" y="2851786"/>
              <a:ext cx="675718" cy="675717"/>
              <a:chOff x="569487" y="2043501"/>
              <a:chExt cx="1346792" cy="1346792"/>
            </a:xfrm>
          </p:grpSpPr>
          <p:sp>
            <p:nvSpPr>
              <p:cNvPr id="123" name="Teardrop 1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594800" y="2105625"/>
                <a:ext cx="1273357" cy="1165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Bylaws posted for public </a:t>
                </a:r>
                <a:r>
                  <a:rPr lang="en-US" sz="800" dirty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comments</a:t>
                </a:r>
              </a:p>
            </p:txBody>
          </p:sp>
        </p:grpSp>
        <p:sp>
          <p:nvSpPr>
            <p:cNvPr id="143" name="Oval 142"/>
            <p:cNvSpPr/>
            <p:nvPr/>
          </p:nvSpPr>
          <p:spPr>
            <a:xfrm>
              <a:off x="4470472" y="3705482"/>
              <a:ext cx="172003" cy="159349"/>
            </a:xfrm>
            <a:prstGeom prst="ellipse">
              <a:avLst/>
            </a:prstGeom>
            <a:solidFill>
              <a:srgbClr val="EA90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4203544" y="2855696"/>
              <a:ext cx="675720" cy="675717"/>
              <a:chOff x="974507" y="2043501"/>
              <a:chExt cx="1346792" cy="1346792"/>
            </a:xfrm>
          </p:grpSpPr>
          <p:sp>
            <p:nvSpPr>
              <p:cNvPr id="145" name="Teardrop 144"/>
              <p:cNvSpPr/>
              <p:nvPr/>
            </p:nvSpPr>
            <p:spPr>
              <a:xfrm rot="8100000">
                <a:off x="97450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latin typeface="Source Sans Pro"/>
                  <a:cs typeface="Source Sans Pro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999824" y="2105625"/>
                <a:ext cx="1273353" cy="1165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solidFill>
                      <a:schemeClr val="bg1"/>
                    </a:solidFill>
                    <a:latin typeface="Source Sans Pro"/>
                    <a:cs typeface="Source Sans Pro"/>
                  </a:rPr>
                  <a:t>ICANN Board adopts Bylaws</a:t>
                </a:r>
                <a:endParaRPr lang="en-US" sz="800" dirty="0">
                  <a:solidFill>
                    <a:schemeClr val="bg1"/>
                  </a:solidFill>
                  <a:latin typeface="Source Sans Pro"/>
                  <a:cs typeface="Source Sans Pro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90860" y="4377260"/>
              <a:ext cx="45833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ource Sans Pro"/>
                  <a:cs typeface="Source Sans Pro"/>
                </a:rPr>
                <a:t>* Key dates are based on assumption of proposals being delivered in January 2016</a:t>
              </a: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All dates are estimates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2971526" y="6332980"/>
            <a:ext cx="3200949" cy="535232"/>
            <a:chOff x="2050741" y="6332980"/>
            <a:chExt cx="3200949" cy="535232"/>
          </a:xfrm>
        </p:grpSpPr>
        <p:sp>
          <p:nvSpPr>
            <p:cNvPr id="78" name="Rectangle 77"/>
            <p:cNvSpPr/>
            <p:nvPr/>
          </p:nvSpPr>
          <p:spPr>
            <a:xfrm>
              <a:off x="2050741" y="6332980"/>
              <a:ext cx="3200949" cy="520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094508" y="6438219"/>
              <a:ext cx="116212" cy="108012"/>
            </a:xfrm>
            <a:prstGeom prst="ellipse">
              <a:avLst/>
            </a:prstGeom>
            <a:solidFill>
              <a:srgbClr val="00CC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/>
            <p:cNvSpPr/>
            <p:nvPr/>
          </p:nvSpPr>
          <p:spPr>
            <a:xfrm>
              <a:off x="2089528" y="6599320"/>
              <a:ext cx="126174" cy="11082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676865" y="6618948"/>
              <a:ext cx="127135" cy="11110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229382" y="6402541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On-track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215702" y="6592046"/>
              <a:ext cx="1112560" cy="2761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800" dirty="0" smtClean="0">
                  <a:latin typeface="Source Sans Pro"/>
                  <a:cs typeface="Source Sans Pro"/>
                </a:rPr>
                <a:t>At risk, </a:t>
              </a:r>
              <a:r>
                <a:rPr lang="en-US" sz="800" dirty="0" smtClean="0">
                  <a:latin typeface="Source Sans Pro"/>
                  <a:cs typeface="Source Sans Pro"/>
                </a:rPr>
                <a:t>but recovery still possible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817236" y="6574455"/>
              <a:ext cx="10935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Target will be missed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676941" y="6403504"/>
              <a:ext cx="127135" cy="1111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809497" y="6359011"/>
              <a:ext cx="6735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ource Sans Pro"/>
                  <a:cs typeface="Source Sans Pro"/>
                </a:rPr>
                <a:t>Not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805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Appendix 1</a:t>
            </a:r>
          </a:p>
          <a:p>
            <a:r>
              <a:rPr lang="en-US" dirty="0" smtClean="0"/>
              <a:t>High-Level Projects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21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RZMS Changes &amp; Names SLEs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3933421" y="6265244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RZMS &amp; parallel testing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Parsing of existing data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SLE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ICANN-PTI contract activity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3198" y="6368283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773198" y="650374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773198" y="6639215"/>
            <a:ext cx="203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3773198" y="6774681"/>
            <a:ext cx="203200" cy="4571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0" y="1185332"/>
            <a:ext cx="9144000" cy="4272256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36987" y="2755991"/>
            <a:ext cx="2237866" cy="40171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ICANN determines feasibility of 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existing data </a:t>
            </a: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use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987" y="3144172"/>
            <a:ext cx="2237866" cy="4026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>
                <a:solidFill>
                  <a:schemeClr val="accent2"/>
                </a:solidFill>
                <a:latin typeface="Source Sans Pro"/>
                <a:cs typeface="Source Sans Pro"/>
              </a:rPr>
              <a:t>ICANN </a:t>
            </a:r>
            <a:r>
              <a:rPr lang="en-US" sz="11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parses existing data (per feasibility determination)</a:t>
            </a:r>
            <a:endParaRPr lang="en-US" sz="11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987" y="4295343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collects &amp; operationalizes SLE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metrics</a:t>
            </a:r>
            <a:endParaRPr lang="en-US" sz="110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6987" y="4671283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CWG </a:t>
            </a:r>
            <a:r>
              <a:rPr lang="en-US" sz="110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reviews </a:t>
            </a:r>
            <a:r>
              <a:rPr lang="en-US" sz="110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SLE </a:t>
            </a:r>
            <a:r>
              <a:rPr lang="en-US" sz="110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metrics &amp; defines SLAs</a:t>
            </a:r>
          </a:p>
        </p:txBody>
      </p:sp>
      <p:grpSp>
        <p:nvGrpSpPr>
          <p:cNvPr id="171" name="Group 170"/>
          <p:cNvGrpSpPr/>
          <p:nvPr/>
        </p:nvGrpSpPr>
        <p:grpSpPr>
          <a:xfrm>
            <a:off x="2256785" y="1105120"/>
            <a:ext cx="6723594" cy="4760842"/>
            <a:chOff x="2256785" y="1105120"/>
            <a:chExt cx="6723594" cy="4238752"/>
          </a:xfrm>
        </p:grpSpPr>
        <p:cxnSp>
          <p:nvCxnSpPr>
            <p:cNvPr id="172" name="Straight Connector 171"/>
            <p:cNvCxnSpPr/>
            <p:nvPr/>
          </p:nvCxnSpPr>
          <p:spPr>
            <a:xfrm>
              <a:off x="2891785" y="11559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2256785" y="11432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3499593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4099326" y="11491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4708376" y="114377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5320599" y="11051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5931446" y="1150364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6520411" y="1117820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7141127" y="1108295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7741446" y="111362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8341073" y="1137202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8949318" y="1122021"/>
              <a:ext cx="31061" cy="4187952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7" name="Straight Connector 186"/>
          <p:cNvCxnSpPr/>
          <p:nvPr/>
        </p:nvCxnSpPr>
        <p:spPr bwMode="auto">
          <a:xfrm>
            <a:off x="2262868" y="3353512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 bwMode="auto">
          <a:xfrm>
            <a:off x="2262868" y="2582790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 bwMode="auto">
          <a:xfrm>
            <a:off x="2262868" y="142670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 bwMode="auto">
          <a:xfrm>
            <a:off x="2262868" y="4124234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 bwMode="auto">
          <a:xfrm>
            <a:off x="2262868" y="450959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 bwMode="auto">
          <a:xfrm>
            <a:off x="2262868" y="5280314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36987" y="3546855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makes RZMS code </a:t>
            </a: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changes for SLEs</a:t>
            </a:r>
            <a:endParaRPr lang="en-US" sz="110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cxnSp>
        <p:nvCxnSpPr>
          <p:cNvPr id="195" name="Straight Connector 194"/>
          <p:cNvCxnSpPr/>
          <p:nvPr/>
        </p:nvCxnSpPr>
        <p:spPr bwMode="auto">
          <a:xfrm>
            <a:off x="2262868" y="373887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6987" y="5092954"/>
            <a:ext cx="22378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 smtClean="0">
                <a:solidFill>
                  <a:schemeClr val="accent3"/>
                </a:solidFill>
              </a:rPr>
              <a:t>ICANN inserts SLAs into ICANN</a:t>
            </a:r>
            <a:r>
              <a:rPr lang="en-US" sz="1100" dirty="0">
                <a:solidFill>
                  <a:schemeClr val="accent3"/>
                </a:solidFill>
              </a:rPr>
              <a:t>-PTI contract</a:t>
            </a:r>
          </a:p>
        </p:txBody>
      </p:sp>
      <p:grpSp>
        <p:nvGrpSpPr>
          <p:cNvPr id="198" name="Group 197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99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0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1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2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3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4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5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6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7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8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09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211" name="Straight Connector 210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221" name="Diamond 220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222" name="TextBox 221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223" name="Diamond 222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224" name="TextBox 223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225" name="Diamond 224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226" name="TextBox 225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227" name="Diamond 226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228" name="TextBox 227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229" name="Diamond 228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230" name="TextBox 229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IANA Contract Expires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232" name="Rounded Rectangle 231"/>
          <p:cNvSpPr/>
          <p:nvPr/>
        </p:nvSpPr>
        <p:spPr>
          <a:xfrm>
            <a:off x="8368499" y="5209261"/>
            <a:ext cx="599627" cy="14149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33" name="Elbow Connector 232"/>
          <p:cNvCxnSpPr/>
          <p:nvPr/>
        </p:nvCxnSpPr>
        <p:spPr>
          <a:xfrm rot="16200000" flipH="1">
            <a:off x="4447676" y="4248895"/>
            <a:ext cx="397132" cy="124267"/>
          </a:xfrm>
          <a:prstGeom prst="bentConnector3">
            <a:avLst>
              <a:gd name="adj1" fmla="val 101167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 bwMode="auto">
          <a:xfrm>
            <a:off x="2262868" y="21974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 bwMode="auto">
          <a:xfrm>
            <a:off x="2262868" y="296815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/>
          <p:cNvCxnSpPr/>
          <p:nvPr/>
        </p:nvCxnSpPr>
        <p:spPr bwMode="auto">
          <a:xfrm>
            <a:off x="2262868" y="4894956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43957" y="4001082"/>
            <a:ext cx="2237866" cy="2487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100" dirty="0" smtClean="0">
                <a:solidFill>
                  <a:schemeClr val="accent4">
                    <a:lumMod val="75000"/>
                  </a:schemeClr>
                </a:solidFill>
                <a:latin typeface="Source Sans Pro"/>
                <a:cs typeface="Source Sans Pro"/>
              </a:rPr>
              <a:t>ICANN develops SLAs dashboard</a:t>
            </a:r>
            <a:endParaRPr lang="en-US" sz="1100" dirty="0">
              <a:solidFill>
                <a:schemeClr val="accent4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247" name="Rounded Rectangle 246"/>
          <p:cNvSpPr/>
          <p:nvPr/>
        </p:nvSpPr>
        <p:spPr>
          <a:xfrm>
            <a:off x="4739437" y="4430268"/>
            <a:ext cx="3629062" cy="168256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8" name="Rounded Rectangle 247"/>
          <p:cNvSpPr/>
          <p:nvPr/>
        </p:nvSpPr>
        <p:spPr>
          <a:xfrm>
            <a:off x="6216241" y="4826370"/>
            <a:ext cx="2153621" cy="148556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0" name="Rounded Rectangle 249"/>
          <p:cNvSpPr/>
          <p:nvPr/>
        </p:nvSpPr>
        <p:spPr>
          <a:xfrm>
            <a:off x="5334354" y="2503121"/>
            <a:ext cx="1824310" cy="14630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2" name="Rounded Rectangle 251"/>
          <p:cNvSpPr/>
          <p:nvPr/>
        </p:nvSpPr>
        <p:spPr>
          <a:xfrm>
            <a:off x="4131977" y="3278437"/>
            <a:ext cx="315216" cy="1424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254" name="Rounded Rectangle 253"/>
          <p:cNvSpPr/>
          <p:nvPr/>
        </p:nvSpPr>
        <p:spPr>
          <a:xfrm>
            <a:off x="4736912" y="4039309"/>
            <a:ext cx="4231214" cy="14630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8" name="Elbow Connector 257"/>
          <p:cNvCxnSpPr>
            <a:endCxn id="254" idx="1"/>
          </p:cNvCxnSpPr>
          <p:nvPr/>
        </p:nvCxnSpPr>
        <p:spPr>
          <a:xfrm rot="16200000" flipH="1">
            <a:off x="4526642" y="3902191"/>
            <a:ext cx="267744" cy="152796"/>
          </a:xfrm>
          <a:prstGeom prst="bentConnector2">
            <a:avLst/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 bwMode="auto">
          <a:xfrm>
            <a:off x="2262868" y="1812068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-121781" y="1201669"/>
            <a:ext cx="2396634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rgbClr val="660066"/>
                </a:solidFill>
              </a:rPr>
              <a:t>ICANN makes RZMS code </a:t>
            </a:r>
            <a:r>
              <a:rPr lang="en-US" sz="1100" dirty="0" smtClean="0">
                <a:solidFill>
                  <a:srgbClr val="660066"/>
                </a:solidFill>
              </a:rPr>
              <a:t>changes to remove RZA role</a:t>
            </a:r>
            <a:endParaRPr lang="en-US" sz="1100" dirty="0">
              <a:solidFill>
                <a:srgbClr val="660066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205329" y="2409252"/>
            <a:ext cx="1069524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US" sz="1100" dirty="0">
                <a:solidFill>
                  <a:srgbClr val="660066"/>
                </a:solidFill>
                <a:latin typeface="Source Sans Pro"/>
                <a:cs typeface="Source Sans Pro"/>
              </a:rPr>
              <a:t>Parallel</a:t>
            </a:r>
            <a:r>
              <a:rPr lang="en-US" sz="11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 </a:t>
            </a:r>
            <a:r>
              <a:rPr lang="en-US" sz="1100" dirty="0">
                <a:solidFill>
                  <a:srgbClr val="660066"/>
                </a:solidFill>
                <a:latin typeface="Source Sans Pro"/>
                <a:cs typeface="Source Sans Pro"/>
              </a:rPr>
              <a:t>testing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34116" y="1978648"/>
            <a:ext cx="223786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 smtClean="0">
                <a:solidFill>
                  <a:srgbClr val="660066"/>
                </a:solidFill>
              </a:rPr>
              <a:t>Verisign makes code changes to support parallel testing </a:t>
            </a:r>
            <a:endParaRPr lang="en-US" sz="1100" dirty="0">
              <a:solidFill>
                <a:srgbClr val="660066"/>
              </a:solidFill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2280633" y="1346884"/>
            <a:ext cx="1818693" cy="146302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2" name="Straight Connector 111"/>
          <p:cNvCxnSpPr>
            <a:stCxn id="111" idx="1"/>
            <a:endCxn id="111" idx="3"/>
          </p:cNvCxnSpPr>
          <p:nvPr/>
        </p:nvCxnSpPr>
        <p:spPr>
          <a:xfrm>
            <a:off x="2280633" y="1420035"/>
            <a:ext cx="1818693" cy="0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Elbow Connector 233"/>
          <p:cNvCxnSpPr/>
          <p:nvPr/>
        </p:nvCxnSpPr>
        <p:spPr>
          <a:xfrm rot="16200000" flipH="1">
            <a:off x="6057551" y="4711381"/>
            <a:ext cx="220896" cy="140703"/>
          </a:xfrm>
          <a:prstGeom prst="bentConnector3">
            <a:avLst>
              <a:gd name="adj1" fmla="val 99827"/>
            </a:avLst>
          </a:prstGeom>
          <a:ln w="12700" cap="rnd">
            <a:solidFill>
              <a:schemeClr val="tx1"/>
            </a:solidFill>
            <a:round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-122915" y="1594913"/>
            <a:ext cx="2396634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sz="1100" dirty="0">
                <a:solidFill>
                  <a:srgbClr val="660066"/>
                </a:solidFill>
              </a:rPr>
              <a:t>ICANN makes RZMS code </a:t>
            </a:r>
            <a:r>
              <a:rPr lang="en-US" sz="1100" dirty="0" smtClean="0">
                <a:solidFill>
                  <a:srgbClr val="660066"/>
                </a:solidFill>
              </a:rPr>
              <a:t>changes to support parallel testing</a:t>
            </a:r>
            <a:endParaRPr lang="en-US" sz="1100" dirty="0">
              <a:solidFill>
                <a:srgbClr val="660066"/>
              </a:solidFill>
            </a:endParaRPr>
          </a:p>
        </p:txBody>
      </p:sp>
      <p:sp>
        <p:nvSpPr>
          <p:cNvPr id="126" name="Rounded Rectangle 125"/>
          <p:cNvSpPr/>
          <p:nvPr/>
        </p:nvSpPr>
        <p:spPr>
          <a:xfrm>
            <a:off x="4708950" y="1738917"/>
            <a:ext cx="623177" cy="146302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5334354" y="2197429"/>
            <a:ext cx="6671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stCxn id="126" idx="3"/>
          </p:cNvCxnSpPr>
          <p:nvPr/>
        </p:nvCxnSpPr>
        <p:spPr>
          <a:xfrm>
            <a:off x="5332127" y="1812068"/>
            <a:ext cx="61938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111" idx="3"/>
          </p:cNvCxnSpPr>
          <p:nvPr/>
        </p:nvCxnSpPr>
        <p:spPr>
          <a:xfrm>
            <a:off x="4099326" y="1420035"/>
            <a:ext cx="1301740" cy="1083086"/>
          </a:xfrm>
          <a:prstGeom prst="bentConnector3">
            <a:avLst>
              <a:gd name="adj1" fmla="val 99748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Rounded Rectangle 116"/>
          <p:cNvSpPr/>
          <p:nvPr/>
        </p:nvSpPr>
        <p:spPr>
          <a:xfrm>
            <a:off x="2962095" y="2886284"/>
            <a:ext cx="1137232" cy="1484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accent2"/>
              </a:solidFill>
            </a:endParaRPr>
          </a:p>
        </p:txBody>
      </p:sp>
      <p:sp>
        <p:nvSpPr>
          <p:cNvPr id="190" name="Rounded Rectangle 189"/>
          <p:cNvSpPr/>
          <p:nvPr/>
        </p:nvSpPr>
        <p:spPr>
          <a:xfrm>
            <a:off x="2270171" y="2888408"/>
            <a:ext cx="949279" cy="146302"/>
          </a:xfrm>
          <a:prstGeom prst="roundRect">
            <a:avLst>
              <a:gd name="adj" fmla="val 50000"/>
            </a:avLst>
          </a:prstGeom>
          <a:solidFill>
            <a:srgbClr val="0D436C">
              <a:alpha val="30196"/>
            </a:srgbClr>
          </a:solidFill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accent2"/>
              </a:solidFill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3002017" y="2958415"/>
            <a:ext cx="744857" cy="2082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3092450" y="2847501"/>
            <a:ext cx="228600" cy="228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" name="Elbow Connector 10"/>
          <p:cNvCxnSpPr>
            <a:stCxn id="117" idx="3"/>
          </p:cNvCxnSpPr>
          <p:nvPr/>
        </p:nvCxnSpPr>
        <p:spPr>
          <a:xfrm>
            <a:off x="4099327" y="2960497"/>
            <a:ext cx="71289" cy="31794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/>
          <p:nvPr/>
        </p:nvCxnSpPr>
        <p:spPr>
          <a:xfrm>
            <a:off x="8373515" y="4894956"/>
            <a:ext cx="71289" cy="317940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7859" y="5499101"/>
            <a:ext cx="4079281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  <a:p>
            <a:pPr marL="168275" indent="-168275">
              <a:buFont typeface="Wingdings" panose="05000000000000000000" pitchFamily="2" charset="2"/>
              <a:buChar char="ü"/>
            </a:pPr>
            <a:r>
              <a:rPr lang="en-US" sz="1100" dirty="0">
                <a:latin typeface="Source Sans Pro"/>
                <a:cs typeface="Source Sans Pro"/>
              </a:rPr>
              <a:t>Preliminary draft of report on existing data parsing received and under review</a:t>
            </a:r>
            <a:r>
              <a:rPr lang="en-US" sz="1100" dirty="0" smtClean="0">
                <a:latin typeface="Source Sans Pro"/>
                <a:cs typeface="Source Sans Pro"/>
              </a:rPr>
              <a:t>.</a:t>
            </a:r>
            <a:endParaRPr lang="en-US" sz="1100" dirty="0">
              <a:latin typeface="Source Sans Pro"/>
              <a:cs typeface="Source Sans Pro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416730" y="5499101"/>
            <a:ext cx="1704048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131978" y="5500435"/>
            <a:ext cx="325765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117475" indent="-117475">
              <a:buFont typeface="Wingdings" charset="2"/>
              <a:buChar char="§"/>
            </a:pPr>
            <a:r>
              <a:rPr lang="en-US" sz="1100" dirty="0" smtClean="0"/>
              <a:t>Continue </a:t>
            </a:r>
            <a:r>
              <a:rPr lang="en-US" sz="1100" dirty="0"/>
              <a:t>to work on RZMS code changes for SLEs</a:t>
            </a:r>
          </a:p>
          <a:p>
            <a:pPr marL="117475" indent="-117475">
              <a:buFont typeface="Wingdings" charset="2"/>
              <a:buChar char="§"/>
            </a:pPr>
            <a:r>
              <a:rPr lang="en-US" sz="1100" dirty="0"/>
              <a:t>Publication of report on existing data parsing</a:t>
            </a:r>
          </a:p>
          <a:p>
            <a:pPr marL="119063" indent="-119063">
              <a:buFont typeface="Wingdings" charset="2"/>
              <a:buChar char="§"/>
            </a:pPr>
            <a:endParaRPr lang="en-US" sz="11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 smtClean="0">
              <a:latin typeface="Source Sans Pro"/>
              <a:cs typeface="Source Sans Pro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544318" y="1303772"/>
            <a:ext cx="228600" cy="228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80392" y="1218187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3496871" y="2107672"/>
            <a:ext cx="1834502" cy="155271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6" name="Rounded Rectangle 245"/>
          <p:cNvSpPr/>
          <p:nvPr/>
        </p:nvSpPr>
        <p:spPr>
          <a:xfrm>
            <a:off x="2918774" y="3661908"/>
            <a:ext cx="1818138" cy="15362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6" name="Straight Connector 115"/>
          <p:cNvCxnSpPr>
            <a:stCxn id="246" idx="1"/>
          </p:cNvCxnSpPr>
          <p:nvPr/>
        </p:nvCxnSpPr>
        <p:spPr>
          <a:xfrm>
            <a:off x="2918774" y="3738718"/>
            <a:ext cx="596998" cy="491"/>
          </a:xfrm>
          <a:prstGeom prst="line">
            <a:avLst/>
          </a:prstGeom>
          <a:ln w="5715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Rounded Rectangle 126"/>
          <p:cNvSpPr/>
          <p:nvPr/>
        </p:nvSpPr>
        <p:spPr>
          <a:xfrm>
            <a:off x="3536006" y="3677494"/>
            <a:ext cx="1804474" cy="122024"/>
          </a:xfrm>
          <a:prstGeom prst="roundRect">
            <a:avLst>
              <a:gd name="adj" fmla="val 50000"/>
            </a:avLst>
          </a:prstGeom>
          <a:solidFill>
            <a:srgbClr val="EA903A">
              <a:alpha val="23922"/>
            </a:srgbClr>
          </a:solidFill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132" name="Straight Connector 131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Rounded Rectangle 128"/>
          <p:cNvSpPr/>
          <p:nvPr/>
        </p:nvSpPr>
        <p:spPr>
          <a:xfrm>
            <a:off x="4097140" y="2503121"/>
            <a:ext cx="1824310" cy="146304"/>
          </a:xfrm>
          <a:prstGeom prst="roundRect">
            <a:avLst>
              <a:gd name="adj" fmla="val 50000"/>
            </a:avLst>
          </a:prstGeom>
          <a:solidFill>
            <a:srgbClr val="660066">
              <a:alpha val="30196"/>
            </a:srgbClr>
          </a:solidFill>
          <a:ln>
            <a:solidFill>
              <a:srgbClr val="66006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rgbClr val="00CC00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latin typeface="Source Sans Pro"/>
                <a:cs typeface="Source Sans Pro"/>
              </a:rPr>
              <a:t>On-track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808862" y="123934"/>
            <a:ext cx="80910" cy="19029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7201599" y="99256"/>
            <a:ext cx="40748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10%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138" name="TextBox 137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  <p:cxnSp>
        <p:nvCxnSpPr>
          <p:cNvPr id="140" name="Straight Connector 139"/>
          <p:cNvCxnSpPr/>
          <p:nvPr/>
        </p:nvCxnSpPr>
        <p:spPr>
          <a:xfrm>
            <a:off x="3829065" y="1097222"/>
            <a:ext cx="0" cy="4389120"/>
          </a:xfrm>
          <a:prstGeom prst="line">
            <a:avLst/>
          </a:prstGeom>
          <a:ln w="25400">
            <a:solidFill>
              <a:schemeClr val="accent5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/>
          <p:nvPr/>
        </p:nvSpPr>
        <p:spPr>
          <a:xfrm>
            <a:off x="3711264" y="2842867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600" dirty="0">
              <a:solidFill>
                <a:prstClr val="white"/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3716146" y="3601136"/>
            <a:ext cx="228600" cy="2286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43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/>
          <p:cNvSpPr/>
          <p:nvPr/>
        </p:nvSpPr>
        <p:spPr>
          <a:xfrm>
            <a:off x="2305931" y="6332980"/>
            <a:ext cx="3729004" cy="520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/>
          <p:nvPr/>
        </p:nvCxnSpPr>
        <p:spPr>
          <a:xfrm>
            <a:off x="2400300" y="6529530"/>
            <a:ext cx="3429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709491" y="64167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Baseline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Current Plan</a:t>
            </a:r>
          </a:p>
        </p:txBody>
      </p:sp>
      <p:cxnSp>
        <p:nvCxnSpPr>
          <p:cNvPr id="83" name="Straight Connector 82"/>
          <p:cNvCxnSpPr/>
          <p:nvPr/>
        </p:nvCxnSpPr>
        <p:spPr>
          <a:xfrm>
            <a:off x="2395904" y="6682999"/>
            <a:ext cx="309191" cy="0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0" y="1185332"/>
            <a:ext cx="9144000" cy="4124641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5222"/>
            <a:ext cx="9144000" cy="413878"/>
          </a:xfrm>
          <a:solidFill>
            <a:srgbClr val="1768B1"/>
          </a:solidFill>
        </p:spPr>
        <p:txBody>
          <a:bodyPr vert="horz" anchor="ctr"/>
          <a:lstStyle/>
          <a:p>
            <a:pPr marL="63500">
              <a:lnSpc>
                <a:spcPct val="100000"/>
              </a:lnSpc>
            </a:pPr>
            <a:r>
              <a:rPr lang="en-US" sz="1600" b="1" dirty="0" smtClean="0"/>
              <a:t>IANA IPR</a:t>
            </a:r>
            <a:endParaRPr lang="en-US" sz="16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314436" y="6332980"/>
            <a:ext cx="101822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Source Sans Pro"/>
                <a:cs typeface="Source Sans Pro"/>
              </a:rPr>
              <a:t>[insert]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[insert] activities</a:t>
            </a:r>
          </a:p>
          <a:p>
            <a:r>
              <a:rPr lang="en-US" sz="900" dirty="0" smtClean="0">
                <a:latin typeface="Source Sans Pro"/>
                <a:cs typeface="Source Sans Pro"/>
              </a:rPr>
              <a:t>[Insert] activities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154213" y="6444486"/>
            <a:ext cx="203200" cy="45719"/>
          </a:xfrm>
          <a:prstGeom prst="rect">
            <a:avLst/>
          </a:prstGeom>
          <a:solidFill>
            <a:srgbClr val="6600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154213" y="6575719"/>
            <a:ext cx="203200" cy="4571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4154213" y="6706951"/>
            <a:ext cx="2032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extBox 164"/>
          <p:cNvSpPr txBox="1"/>
          <p:nvPr/>
        </p:nvSpPr>
        <p:spPr>
          <a:xfrm>
            <a:off x="723182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DRAFT for Discussion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656662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2015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2891785" y="11559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987" y="1345362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rgbClr val="666666"/>
                </a:solidFill>
                <a:latin typeface="Source Sans Pro"/>
                <a:cs typeface="Source Sans Pro"/>
              </a:defRPr>
            </a:lvl1pPr>
          </a:lstStyle>
          <a:p>
            <a:pPr>
              <a:lnSpc>
                <a:spcPts val="1300"/>
              </a:lnSpc>
            </a:pPr>
            <a:r>
              <a:rPr lang="en-US" sz="1200" dirty="0" smtClean="0">
                <a:solidFill>
                  <a:srgbClr val="660066"/>
                </a:solidFill>
              </a:rPr>
              <a:t>Task 1</a:t>
            </a:r>
            <a:endParaRPr lang="en-US" sz="1200" dirty="0">
              <a:solidFill>
                <a:srgbClr val="660066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6987" y="1754106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Task 2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6987" y="2160577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rgbClr val="660066"/>
                </a:solidFill>
                <a:latin typeface="Source Sans Pro"/>
                <a:cs typeface="Source Sans Pro"/>
              </a:rPr>
              <a:t>Task 3</a:t>
            </a:r>
            <a:endParaRPr lang="en-US" sz="1200" dirty="0">
              <a:solidFill>
                <a:srgbClr val="660066"/>
              </a:solidFill>
              <a:latin typeface="Source Sans Pro"/>
              <a:cs typeface="Source Sans Pro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6987" y="2960862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Task 4</a:t>
            </a:r>
            <a:endParaRPr lang="en-US" sz="12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36987" y="3361136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Task 5</a:t>
            </a:r>
            <a:endParaRPr lang="en-US" sz="1200" dirty="0">
              <a:solidFill>
                <a:schemeClr val="accent2"/>
              </a:solidFill>
              <a:latin typeface="Source Sans Pro"/>
              <a:cs typeface="Source Sans Pro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56785" y="11432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3499593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99326" y="11491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708376" y="114377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320599" y="11051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931446" y="1150364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6520411" y="1117820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7141127" y="1108295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7741446" y="111362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8341073" y="1137202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8949318" y="1122021"/>
            <a:ext cx="31061" cy="4187952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 bwMode="auto">
          <a:xfrm>
            <a:off x="2274590" y="229382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 bwMode="auto">
          <a:xfrm>
            <a:off x="2274590" y="189152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2274590" y="148923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 bwMode="auto">
          <a:xfrm>
            <a:off x="2274590" y="3098423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 bwMode="auto">
          <a:xfrm>
            <a:off x="2274590" y="350072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 bwMode="auto">
          <a:xfrm>
            <a:off x="2274590" y="3903019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36987" y="2548072"/>
            <a:ext cx="223786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1200" dirty="0" smtClean="0">
                <a:solidFill>
                  <a:schemeClr val="accent2"/>
                </a:solidFill>
              </a:rPr>
              <a:t>Task 3</a:t>
            </a:r>
            <a:endParaRPr lang="en-US" sz="1200" dirty="0">
              <a:solidFill>
                <a:schemeClr val="accent2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 bwMode="auto">
          <a:xfrm>
            <a:off x="2274590" y="2696125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6987" y="3769061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/>
                <a:cs typeface="Source Sans Pro"/>
              </a:rPr>
              <a:t>Task 6</a:t>
            </a:r>
            <a:endParaRPr lang="en-US" sz="1200" dirty="0">
              <a:solidFill>
                <a:schemeClr val="tx2"/>
              </a:solidFill>
              <a:latin typeface="Source Sans Pro"/>
              <a:cs typeface="Source Sans Pro"/>
            </a:endParaRPr>
          </a:p>
        </p:txBody>
      </p:sp>
      <p:cxnSp>
        <p:nvCxnSpPr>
          <p:cNvPr id="120" name="Straight Connector 119"/>
          <p:cNvCxnSpPr/>
          <p:nvPr/>
        </p:nvCxnSpPr>
        <p:spPr bwMode="auto">
          <a:xfrm>
            <a:off x="2274590" y="4305317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36987" y="4176261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/>
                <a:cs typeface="Source Sans Pro"/>
              </a:rPr>
              <a:t>Task 7</a:t>
            </a:r>
            <a:endParaRPr lang="en-US" sz="1200" dirty="0">
              <a:solidFill>
                <a:schemeClr val="tx2"/>
              </a:solidFill>
              <a:latin typeface="Source Sans Pro"/>
              <a:cs typeface="Source Sans Pro"/>
            </a:endParaRPr>
          </a:p>
        </p:txBody>
      </p:sp>
      <p:cxnSp>
        <p:nvCxnSpPr>
          <p:cNvPr id="128" name="Straight Connector 127"/>
          <p:cNvCxnSpPr/>
          <p:nvPr/>
        </p:nvCxnSpPr>
        <p:spPr bwMode="auto">
          <a:xfrm>
            <a:off x="2274590" y="4707611"/>
            <a:ext cx="6691980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45009" y="887000"/>
            <a:ext cx="6511507" cy="276999"/>
            <a:chOff x="2345009" y="902240"/>
            <a:chExt cx="6511507" cy="276999"/>
          </a:xfrm>
        </p:grpSpPr>
        <p:sp>
          <p:nvSpPr>
            <p:cNvPr id="148" name="Rectangle 20"/>
            <p:cNvSpPr>
              <a:spLocks noChangeArrowheads="1"/>
            </p:cNvSpPr>
            <p:nvPr/>
          </p:nvSpPr>
          <p:spPr bwMode="auto">
            <a:xfrm>
              <a:off x="2962094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Dec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49" name="Rectangle 102"/>
            <p:cNvSpPr>
              <a:spLocks noChangeArrowheads="1"/>
            </p:cNvSpPr>
            <p:nvPr/>
          </p:nvSpPr>
          <p:spPr bwMode="auto">
            <a:xfrm>
              <a:off x="356635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Jan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0" name="Rectangle 104"/>
            <p:cNvSpPr>
              <a:spLocks noChangeArrowheads="1"/>
            </p:cNvSpPr>
            <p:nvPr/>
          </p:nvSpPr>
          <p:spPr bwMode="auto">
            <a:xfrm>
              <a:off x="4170616" y="902240"/>
              <a:ext cx="4304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Feb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1" name="Rectangle 105"/>
            <p:cNvSpPr>
              <a:spLocks noChangeArrowheads="1"/>
            </p:cNvSpPr>
            <p:nvPr/>
          </p:nvSpPr>
          <p:spPr bwMode="auto">
            <a:xfrm>
              <a:off x="476415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2" name="Rectangle 106"/>
            <p:cNvSpPr>
              <a:spLocks noChangeArrowheads="1"/>
            </p:cNvSpPr>
            <p:nvPr/>
          </p:nvSpPr>
          <p:spPr bwMode="auto">
            <a:xfrm>
              <a:off x="7798285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Aug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3" name="Rectangle 107"/>
            <p:cNvSpPr>
              <a:spLocks noChangeArrowheads="1"/>
            </p:cNvSpPr>
            <p:nvPr/>
          </p:nvSpPr>
          <p:spPr bwMode="auto">
            <a:xfrm>
              <a:off x="7232496" y="902240"/>
              <a:ext cx="40267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Jul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4" name="Rectangle 108"/>
            <p:cNvSpPr>
              <a:spLocks noChangeArrowheads="1"/>
            </p:cNvSpPr>
            <p:nvPr/>
          </p:nvSpPr>
          <p:spPr bwMode="auto">
            <a:xfrm>
              <a:off x="662823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Jun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55" name="Rectangle 109"/>
            <p:cNvSpPr>
              <a:spLocks noChangeArrowheads="1"/>
            </p:cNvSpPr>
            <p:nvPr/>
          </p:nvSpPr>
          <p:spPr bwMode="auto">
            <a:xfrm>
              <a:off x="5998326" y="902240"/>
              <a:ext cx="46679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May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4" name="Rectangle 110"/>
            <p:cNvSpPr>
              <a:spLocks noChangeArrowheads="1"/>
            </p:cNvSpPr>
            <p:nvPr/>
          </p:nvSpPr>
          <p:spPr bwMode="auto">
            <a:xfrm>
              <a:off x="5394065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Apr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5" name="Rectangle 20"/>
            <p:cNvSpPr>
              <a:spLocks noChangeArrowheads="1"/>
            </p:cNvSpPr>
            <p:nvPr/>
          </p:nvSpPr>
          <p:spPr bwMode="auto">
            <a:xfrm>
              <a:off x="2345009" y="902240"/>
              <a:ext cx="453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chemeClr val="accent1">
                      <a:lumMod val="75000"/>
                    </a:schemeClr>
                  </a:solidFill>
                  <a:latin typeface="Source Sans Pro"/>
                  <a:cs typeface="Source Sans Pro"/>
                </a:rPr>
                <a:t>Nov</a:t>
              </a:r>
              <a:endParaRPr lang="en-US" sz="1200" b="1" dirty="0">
                <a:solidFill>
                  <a:schemeClr val="accent1">
                    <a:lumMod val="75000"/>
                  </a:schemeClr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>
              <a:off x="8415370" y="902240"/>
              <a:ext cx="44114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 b="1" dirty="0" smtClean="0">
                  <a:solidFill>
                    <a:srgbClr val="0A304B"/>
                  </a:solidFill>
                  <a:latin typeface="Source Sans Pro"/>
                  <a:cs typeface="Source Sans Pro"/>
                </a:rPr>
                <a:t>Sep</a:t>
              </a:r>
              <a:endParaRPr lang="en-US" sz="1200" b="1" dirty="0">
                <a:solidFill>
                  <a:srgbClr val="0A304B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274853" y="880110"/>
            <a:ext cx="6681182" cy="99092"/>
            <a:chOff x="2184106" y="806450"/>
            <a:chExt cx="6681182" cy="99092"/>
          </a:xfrm>
        </p:grpSpPr>
        <p:cxnSp>
          <p:nvCxnSpPr>
            <p:cNvPr id="140" name="Straight Connector 139"/>
            <p:cNvCxnSpPr/>
            <p:nvPr/>
          </p:nvCxnSpPr>
          <p:spPr>
            <a:xfrm>
              <a:off x="2184106" y="812800"/>
              <a:ext cx="11887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>
              <a:off x="33644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21898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3390606" y="812800"/>
              <a:ext cx="54681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flipH="1">
              <a:off x="8863562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3396386" y="806450"/>
              <a:ext cx="1726" cy="9909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TextBox 121"/>
          <p:cNvSpPr txBox="1"/>
          <p:nvPr/>
        </p:nvSpPr>
        <p:spPr>
          <a:xfrm>
            <a:off x="5961980" y="68793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Source Sans Pro"/>
                <a:cs typeface="Source Sans Pro"/>
              </a:rPr>
              <a:t>2016</a:t>
            </a:r>
          </a:p>
        </p:txBody>
      </p:sp>
      <p:sp>
        <p:nvSpPr>
          <p:cNvPr id="127" name="Diamond 126"/>
          <p:cNvSpPr/>
          <p:nvPr/>
        </p:nvSpPr>
        <p:spPr>
          <a:xfrm>
            <a:off x="38298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22</a:t>
            </a:r>
            <a:endParaRPr lang="en-US" sz="7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264651" y="459969"/>
            <a:ext cx="1285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Final Proposals</a:t>
            </a:r>
          </a:p>
          <a:p>
            <a:pPr algn="ctr"/>
            <a:r>
              <a:rPr lang="en-US" sz="800" b="1" dirty="0" smtClean="0">
                <a:latin typeface="Source Sans Pro"/>
                <a:cs typeface="Source Sans Pro"/>
              </a:rPr>
              <a:t>To ICANN Board</a:t>
            </a:r>
          </a:p>
        </p:txBody>
      </p:sp>
      <p:sp>
        <p:nvSpPr>
          <p:cNvPr id="132" name="Diamond 131"/>
          <p:cNvSpPr/>
          <p:nvPr/>
        </p:nvSpPr>
        <p:spPr>
          <a:xfrm>
            <a:off x="4750394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5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8411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ICANN 55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4" name="Diamond 133"/>
          <p:cNvSpPr/>
          <p:nvPr/>
        </p:nvSpPr>
        <p:spPr>
          <a:xfrm>
            <a:off x="6743786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TBD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5902839" y="459968"/>
            <a:ext cx="1023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USG approves proposals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6" name="Diamond 135"/>
          <p:cNvSpPr/>
          <p:nvPr/>
        </p:nvSpPr>
        <p:spPr>
          <a:xfrm>
            <a:off x="692361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27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10756" y="459969"/>
            <a:ext cx="50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ICANN 56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138" name="Diamond 137"/>
          <p:cNvSpPr/>
          <p:nvPr/>
        </p:nvSpPr>
        <p:spPr>
          <a:xfrm>
            <a:off x="8859098" y="758720"/>
            <a:ext cx="173736" cy="227151"/>
          </a:xfrm>
          <a:prstGeom prst="diamon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700" dirty="0" smtClean="0"/>
              <a:t>30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8212685" y="459969"/>
            <a:ext cx="830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 smtClean="0"/>
              <a:t>Expiration of IANA Contract</a:t>
            </a:r>
            <a:endParaRPr lang="en-US" sz="800" b="1" dirty="0" smtClean="0">
              <a:latin typeface="Source Sans Pro"/>
              <a:cs typeface="Source Sans Pro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6981" y="4582671"/>
            <a:ext cx="2237866" cy="2620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>
              <a:lnSpc>
                <a:spcPts val="13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/>
                <a:cs typeface="Source Sans Pro"/>
              </a:rPr>
              <a:t>Task 8</a:t>
            </a:r>
            <a:endParaRPr lang="en-US" sz="1200" dirty="0">
              <a:solidFill>
                <a:schemeClr val="tx2"/>
              </a:solidFill>
              <a:latin typeface="Source Sans Pro"/>
              <a:cs typeface="Source Sans Pro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860" y="5499101"/>
            <a:ext cx="3186484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Project Updates: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16242" y="5499101"/>
            <a:ext cx="2904536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Open Items:</a:t>
            </a:r>
          </a:p>
          <a:p>
            <a:endParaRPr lang="en-US" sz="1100" b="1" dirty="0" smtClean="0">
              <a:latin typeface="Source Sans Pro"/>
              <a:cs typeface="Source Sans Pro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234468" y="5508902"/>
            <a:ext cx="2927450" cy="7815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r>
              <a:rPr lang="en-US" sz="1100" b="1" dirty="0" smtClean="0">
                <a:latin typeface="Source Sans Pro"/>
                <a:cs typeface="Source Sans Pro"/>
              </a:rPr>
              <a:t>Upcoming Activities: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100" dirty="0" smtClean="0">
              <a:latin typeface="Source Sans Pro"/>
              <a:cs typeface="Source Sans Pro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99658" y="42717"/>
            <a:ext cx="1508830" cy="335666"/>
          </a:xfrm>
          <a:prstGeom prst="rect">
            <a:avLst/>
          </a:prstGeom>
          <a:solidFill>
            <a:schemeClr val="tx1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Status:  </a:t>
            </a:r>
            <a:r>
              <a:rPr lang="en-US" sz="1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No Started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024012" y="44389"/>
            <a:ext cx="1502662" cy="335666"/>
          </a:xfrm>
          <a:prstGeom prst="rect">
            <a:avLst/>
          </a:prstGeom>
          <a:solidFill>
            <a:srgbClr val="FFFFFF"/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/>
          <a:p>
            <a:r>
              <a:rPr lang="en-US" sz="1000" b="1" dirty="0" smtClean="0">
                <a:latin typeface="Source Sans Pro"/>
                <a:cs typeface="Source Sans Pro"/>
              </a:rPr>
              <a:t>% Complete:</a:t>
            </a:r>
            <a:endParaRPr lang="en-US" sz="1000" dirty="0" smtClean="0">
              <a:latin typeface="Source Sans Pro"/>
              <a:cs typeface="Source Sans Pro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808858" y="123934"/>
            <a:ext cx="461612" cy="190294"/>
          </a:xfrm>
          <a:prstGeom prst="rect">
            <a:avLst/>
          </a:prstGeom>
          <a:noFill/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7201599" y="99256"/>
            <a:ext cx="37061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2060"/>
                </a:solidFill>
              </a:rPr>
              <a:t> 0%</a:t>
            </a:r>
            <a:endParaRPr lang="en-US" sz="1000" dirty="0">
              <a:solidFill>
                <a:srgbClr val="00206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459845" y="54342"/>
            <a:ext cx="1502662" cy="3356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/>
            </a:solidFill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100" b="1"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Status As Of</a:t>
            </a:r>
            <a:r>
              <a:rPr lang="en-US" b="0" dirty="0"/>
              <a:t>: </a:t>
            </a:r>
            <a:r>
              <a:rPr lang="en-US" b="0" dirty="0" smtClean="0"/>
              <a:t>01/18/16</a:t>
            </a:r>
            <a:endParaRPr lang="en-US" b="0" dirty="0"/>
          </a:p>
        </p:txBody>
      </p:sp>
      <p:sp>
        <p:nvSpPr>
          <p:cNvPr id="87" name="TextBox 86"/>
          <p:cNvSpPr txBox="1"/>
          <p:nvPr/>
        </p:nvSpPr>
        <p:spPr>
          <a:xfrm>
            <a:off x="6415950" y="6434940"/>
            <a:ext cx="2152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* </a:t>
            </a:r>
            <a:r>
              <a:rPr lang="en-US" sz="1200" b="1" dirty="0">
                <a:solidFill>
                  <a:schemeClr val="bg1"/>
                </a:solidFill>
                <a:latin typeface="Source Sans Pro"/>
                <a:cs typeface="Source Sans Pro"/>
              </a:rPr>
              <a:t>Timeframes are </a:t>
            </a:r>
            <a:r>
              <a:rPr lang="en-US" sz="12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estimates</a:t>
            </a:r>
          </a:p>
        </p:txBody>
      </p:sp>
    </p:spTree>
    <p:extLst>
      <p:ext uri="{BB962C8B-B14F-4D97-AF65-F5344CB8AC3E}">
        <p14:creationId xmlns:p14="http://schemas.microsoft.com/office/powerpoint/2010/main" val="1021070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15146</TotalTime>
  <Words>3312</Words>
  <Application>Microsoft Macintosh PowerPoint</Application>
  <PresentationFormat>On-screen Show (4:3)</PresentationFormat>
  <Paragraphs>834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RZMS, RZMA &amp; Names SLEs</vt:lpstr>
      <vt:lpstr>PTI</vt:lpstr>
      <vt:lpstr>IPR, RZERC, CSC &amp; Escalation Processes</vt:lpstr>
      <vt:lpstr>Enhancing ICANN’s Accountability</vt:lpstr>
      <vt:lpstr>PowerPoint Presentation</vt:lpstr>
      <vt:lpstr>RZMS Changes &amp; Names SLEs</vt:lpstr>
      <vt:lpstr>IANA IPR</vt:lpstr>
      <vt:lpstr>RZERC (Root Zone Evolution Review Committee)</vt:lpstr>
      <vt:lpstr>Customer Standing Committee (CSC)</vt:lpstr>
      <vt:lpstr>IANA Operational Escalation Processes</vt:lpstr>
      <vt:lpstr>Post-Transition IANA (PTI) – 1 of 2</vt:lpstr>
      <vt:lpstr>Post-Transition IANA (PTI) – 2 of 2</vt:lpstr>
      <vt:lpstr>ICANN Bylaws (assumes proposals delivered in January 2016)</vt:lpstr>
      <vt:lpstr>PowerPoint Presentation</vt:lpstr>
      <vt:lpstr>RIRs SLAs &amp; IETF MoU Supplemental Agreement</vt:lpstr>
      <vt:lpstr>RIRs SLAs</vt:lpstr>
      <vt:lpstr>IETF MoU Supplemental Agreement (“MoU”)</vt:lpstr>
      <vt:lpstr>PowerPoint Presentation</vt:lpstr>
      <vt:lpstr>Post Transition Projects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Trang Nguyen</cp:lastModifiedBy>
  <cp:revision>473</cp:revision>
  <cp:lastPrinted>2015-11-30T17:58:43Z</cp:lastPrinted>
  <dcterms:created xsi:type="dcterms:W3CDTF">2015-01-07T16:11:05Z</dcterms:created>
  <dcterms:modified xsi:type="dcterms:W3CDTF">2016-01-21T02:34:03Z</dcterms:modified>
</cp:coreProperties>
</file>