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4" r:id="rId4"/>
    <p:sldId id="281" r:id="rId5"/>
    <p:sldId id="292" r:id="rId6"/>
    <p:sldId id="289" r:id="rId7"/>
    <p:sldId id="291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 autoAdjust="0"/>
    <p:restoredTop sz="86344" autoAdjust="0"/>
  </p:normalViewPr>
  <p:slideViewPr>
    <p:cSldViewPr snapToGrid="0" snapToObjects="1">
      <p:cViewPr varScale="1">
        <p:scale>
          <a:sx n="68" d="100"/>
          <a:sy n="68" d="100"/>
        </p:scale>
        <p:origin x="-112" y="-19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09/03/16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09/03/16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stylized agenda slide</a:t>
            </a:r>
            <a:r>
              <a:rPr lang="en-US" baseline="0" dirty="0" smtClean="0"/>
              <a:t> for your presentation.</a:t>
            </a:r>
          </a:p>
          <a:p>
            <a:endParaRPr lang="en-US" baseline="0" dirty="0" smtClean="0"/>
          </a:p>
          <a:p>
            <a:r>
              <a:rPr lang="en-US" dirty="0" smtClean="0"/>
              <a:t>To</a:t>
            </a:r>
            <a:r>
              <a:rPr lang="en-US" baseline="0" dirty="0" smtClean="0"/>
              <a:t> </a:t>
            </a:r>
            <a:r>
              <a:rPr lang="en-US" dirty="0" smtClean="0"/>
              <a:t>delete a box,</a:t>
            </a:r>
            <a:r>
              <a:rPr lang="en-US" baseline="0" dirty="0" smtClean="0"/>
              <a:t> </a:t>
            </a:r>
            <a:r>
              <a:rPr lang="en-US" dirty="0" smtClean="0"/>
              <a:t>if there are too many boxes,</a:t>
            </a:r>
            <a:r>
              <a:rPr lang="en-US" baseline="0" dirty="0" smtClean="0"/>
              <a:t> click the edge of the box, ensure the entire box is highlighted, then DELETE.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update the numbers and text, click inside the circle for the numbers or in the box for the text, revise the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en-US" sz="1200" i="1" baseline="0" dirty="0" smtClean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988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community.icann.org/display/CCCOA/Web+Accessibility+Deliverabl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51682" y="4471954"/>
            <a:ext cx="7502487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Web Accessibility -  Update</a:t>
            </a:r>
            <a:endParaRPr lang="en-US" sz="3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6007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ICANN55  |  Web Accessibility  Update 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</a:t>
            </a:r>
            <a:r>
              <a:rPr lang="en-US" sz="2000" dirty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9</a:t>
            </a:r>
            <a:r>
              <a:rPr lang="en-US" sz="2000" baseline="30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th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 March, 2016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299488" y="1902188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998102" y="1902188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299488" y="1902188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998102" y="1902188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235632" y="2015191"/>
            <a:ext cx="667512" cy="667512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005182" y="2015191"/>
            <a:ext cx="667512" cy="66751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0875" y="1902188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0875" y="1902188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536520" y="2014692"/>
            <a:ext cx="668511" cy="668511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26053" y="2786626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Web Accessibility Assessment Request (RFP)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31976" y="2600112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Web Accessibility Engagement begins in August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98914" y="2641408"/>
            <a:ext cx="2080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 algn="ctr"/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Web Accessibility Testing and Training completes in January</a:t>
            </a:r>
          </a:p>
          <a:p>
            <a:pPr algn="ctr"/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Remediation starts</a:t>
            </a:r>
            <a:endParaRPr lang="en-US" sz="1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0875" y="211811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2014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99488" y="211811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2015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69038" y="211811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2016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The Progress Meter - Where are we now?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8212" y="4534091"/>
            <a:ext cx="6907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>
                <a:latin typeface="Source Sans Pro"/>
                <a:cs typeface="Source Sans Pro"/>
              </a:rPr>
              <a:t>ICANN strategy is to measure progress and meet Web Accessibility standards WCAG Level AA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>
                <a:latin typeface="Source Sans Pro"/>
                <a:cs typeface="Source Sans Pro"/>
              </a:rPr>
              <a:t>Build sustainable practices using open source testing and tools with a minimum footprint</a:t>
            </a:r>
          </a:p>
        </p:txBody>
      </p:sp>
    </p:spTree>
    <p:extLst>
      <p:ext uri="{BB962C8B-B14F-4D97-AF65-F5344CB8AC3E}">
        <p14:creationId xmlns:p14="http://schemas.microsoft.com/office/powerpoint/2010/main" val="162972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Engagement Results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80592" y="1068414"/>
            <a:ext cx="5327650" cy="690028"/>
            <a:chOff x="3238331" y="1059200"/>
            <a:chExt cx="5327650" cy="690028"/>
          </a:xfrm>
        </p:grpSpPr>
        <p:sp>
          <p:nvSpPr>
            <p:cNvPr id="33" name="TextBox 32"/>
            <p:cNvSpPr txBox="1"/>
            <p:nvPr/>
          </p:nvSpPr>
          <p:spPr>
            <a:xfrm>
              <a:off x="3238331" y="1059200"/>
              <a:ext cx="5327650" cy="588879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16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Training </a:t>
              </a:r>
              <a:r>
                <a:rPr lang="en-US" sz="16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(Developers, Testers, Designers) </a:t>
              </a:r>
              <a:r>
                <a:rPr lang="en-US" sz="16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  </a:t>
              </a:r>
              <a:r>
                <a:rPr lang="en-US" sz="16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14 staff</a:t>
              </a:r>
            </a:p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endParaRPr lang="en-AU" sz="16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endParaRPr lang="id-ID" sz="14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50" name="Chevron 49"/>
          <p:cNvSpPr/>
          <p:nvPr/>
        </p:nvSpPr>
        <p:spPr>
          <a:xfrm>
            <a:off x="1139430" y="1031217"/>
            <a:ext cx="1268168" cy="661499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1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1115485" y="2113076"/>
            <a:ext cx="1268168" cy="661499"/>
          </a:xfrm>
          <a:prstGeom prst="chevron">
            <a:avLst>
              <a:gd name="adj" fmla="val 27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US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2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1139430" y="3278487"/>
            <a:ext cx="1268168" cy="661499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3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2680591" y="2194207"/>
            <a:ext cx="5327651" cy="776503"/>
            <a:chOff x="3268625" y="1410254"/>
            <a:chExt cx="5327651" cy="1084280"/>
          </a:xfrm>
        </p:grpSpPr>
        <p:sp>
          <p:nvSpPr>
            <p:cNvPr id="55" name="TextBox 54"/>
            <p:cNvSpPr txBox="1"/>
            <p:nvPr/>
          </p:nvSpPr>
          <p:spPr>
            <a:xfrm>
              <a:off x="3268625" y="1410254"/>
              <a:ext cx="5297355" cy="539635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Tools (Web </a:t>
              </a:r>
              <a:r>
                <a:rPr lang="en-AU" sz="1600" b="1" dirty="0" err="1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Dev</a:t>
              </a: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Toolbar, </a:t>
              </a:r>
              <a:r>
                <a:rPr lang="en-AU" sz="1600" b="1" dirty="0" err="1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Tenon</a:t>
              </a: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open source API, FAE Checker, Snook </a:t>
              </a:r>
              <a:r>
                <a:rPr lang="en-AU" sz="1600" b="1" dirty="0" err="1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Color</a:t>
              </a: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Contrast Checker) 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6" name="TextBox 55"/>
            <p:cNvSpPr txBox="1">
              <a:spLocks noChangeArrowheads="1"/>
            </p:cNvSpPr>
            <p:nvPr/>
          </p:nvSpPr>
          <p:spPr bwMode="auto">
            <a:xfrm>
              <a:off x="3274976" y="2186757"/>
              <a:ext cx="53213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endParaRPr lang="en-AU" sz="14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627672" y="3360588"/>
            <a:ext cx="5321300" cy="461469"/>
            <a:chOff x="3191761" y="1441451"/>
            <a:chExt cx="5321300" cy="461469"/>
          </a:xfrm>
        </p:grpSpPr>
        <p:sp>
          <p:nvSpPr>
            <p:cNvPr id="58" name="TextBox 57"/>
            <p:cNvSpPr txBox="1"/>
            <p:nvPr/>
          </p:nvSpPr>
          <p:spPr>
            <a:xfrm>
              <a:off x="3251031" y="1584884"/>
              <a:ext cx="4486723" cy="318036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Best Practices( Guides, Procurement, Design)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3191761" y="1441451"/>
              <a:ext cx="53213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endParaRPr lang="id-ID" sz="1400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5" name="Chevron 14"/>
          <p:cNvSpPr/>
          <p:nvPr/>
        </p:nvSpPr>
        <p:spPr>
          <a:xfrm>
            <a:off x="1115485" y="4436643"/>
            <a:ext cx="1268168" cy="661499"/>
          </a:xfrm>
          <a:prstGeom prst="chevron">
            <a:avLst>
              <a:gd name="adj" fmla="val 27026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>
              <a:lnSpc>
                <a:spcPts val="2380"/>
              </a:lnSpc>
              <a:defRPr/>
            </a:pPr>
            <a:r>
              <a:rPr lang="en-AU" sz="2400" dirty="0" smtClean="0">
                <a:solidFill>
                  <a:prstClr val="white"/>
                </a:solidFill>
                <a:latin typeface="Source Sans Pro"/>
                <a:cs typeface="Source Sans Pro"/>
              </a:rPr>
              <a:t>4</a:t>
            </a: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56647" y="4391017"/>
            <a:ext cx="5321300" cy="790986"/>
            <a:chOff x="3244681" y="1313724"/>
            <a:chExt cx="5321300" cy="790986"/>
          </a:xfrm>
          <a:noFill/>
        </p:grpSpPr>
        <p:sp>
          <p:nvSpPr>
            <p:cNvPr id="17" name="TextBox 16"/>
            <p:cNvSpPr txBox="1"/>
            <p:nvPr/>
          </p:nvSpPr>
          <p:spPr>
            <a:xfrm>
              <a:off x="3244681" y="1313724"/>
              <a:ext cx="4486723" cy="790986"/>
            </a:xfrm>
            <a:prstGeom prst="rect">
              <a:avLst/>
            </a:prstGeom>
            <a:grp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1600" b="1" dirty="0" smtClean="0">
                  <a:solidFill>
                    <a:schemeClr val="bg2">
                      <a:lumMod val="50000"/>
                    </a:schemeClr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Roadmap (At-Large, </a:t>
              </a:r>
              <a:r>
                <a:rPr lang="en-AU" sz="1600" b="1" dirty="0" err="1" smtClean="0">
                  <a:solidFill>
                    <a:schemeClr val="bg2">
                      <a:lumMod val="50000"/>
                    </a:schemeClr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icann.org</a:t>
              </a:r>
              <a:r>
                <a:rPr lang="en-AU" sz="1600" b="1" dirty="0" smtClean="0">
                  <a:solidFill>
                    <a:schemeClr val="bg2">
                      <a:lumMod val="50000"/>
                    </a:schemeClr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, GAC, GNSO…)</a:t>
              </a:r>
            </a:p>
            <a:p>
              <a:pPr marL="628650" lvl="1" indent="-171450" defTabSz="457082">
                <a:lnSpc>
                  <a:spcPct val="90000"/>
                </a:lnSpc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en-AU" sz="1600" b="1" dirty="0" smtClean="0">
                  <a:solidFill>
                    <a:schemeClr val="bg2">
                      <a:lumMod val="50000"/>
                    </a:schemeClr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 In Progress</a:t>
              </a:r>
            </a:p>
            <a:p>
              <a:pPr marL="171450" indent="-171450"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Arial"/>
                <a:buChar char="•"/>
                <a:defRPr/>
              </a:pPr>
              <a:endParaRPr lang="en-AU" sz="1200" b="1" dirty="0">
                <a:solidFill>
                  <a:schemeClr val="bg2">
                    <a:lumMod val="50000"/>
                  </a:schemeClr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244681" y="1441451"/>
              <a:ext cx="5321300" cy="3077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7000" rIns="27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endParaRPr lang="id-ID" sz="1400" dirty="0">
                <a:solidFill>
                  <a:schemeClr val="bg2">
                    <a:lumMod val="50000"/>
                  </a:schemeClr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18988" y="5486399"/>
            <a:ext cx="850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ource Sans Pro"/>
                <a:cs typeface="Source Sans Pro"/>
              </a:rPr>
              <a:t>WIKI: </a:t>
            </a:r>
            <a:r>
              <a:rPr lang="en-US" b="1" dirty="0">
                <a:solidFill>
                  <a:srgbClr val="0A1F24"/>
                </a:solidFill>
                <a:latin typeface="Source Sans Pro"/>
                <a:cs typeface="Source Sans Pro"/>
                <a:hlinkClick r:id="rId3"/>
              </a:rPr>
              <a:t>https://community.icann.org/display/CCCOA/Web+Accessibility+</a:t>
            </a:r>
            <a:r>
              <a:rPr lang="en-US" b="1" dirty="0" smtClean="0">
                <a:solidFill>
                  <a:srgbClr val="0A1F24"/>
                </a:solidFill>
                <a:latin typeface="Source Sans Pro"/>
                <a:cs typeface="Source Sans Pro"/>
                <a:hlinkClick r:id="rId3"/>
              </a:rPr>
              <a:t>Deliverables</a:t>
            </a:r>
            <a:r>
              <a:rPr lang="en-US" b="1" dirty="0" smtClean="0">
                <a:solidFill>
                  <a:srgbClr val="0A1F24"/>
                </a:solidFill>
                <a:latin typeface="Source Sans Pro"/>
                <a:cs typeface="Source Sans Pro"/>
              </a:rPr>
              <a:t> </a:t>
            </a:r>
            <a:endParaRPr lang="en-US" b="1" dirty="0">
              <a:solidFill>
                <a:srgbClr val="0A1F24"/>
              </a:solidFill>
              <a:latin typeface="Source Sans Pro"/>
              <a:cs typeface="Source Sans Pro"/>
            </a:endParaRPr>
          </a:p>
          <a:p>
            <a:endParaRPr lang="en-US" b="1" dirty="0" smtClean="0">
              <a:solidFill>
                <a:srgbClr val="0A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9783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new testing metrics</a:t>
            </a:r>
            <a:r>
              <a:rPr lang="is-I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29564" y="1071706"/>
            <a:ext cx="41144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All issues identify affected population, content type, and WCAG principle.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Allows us to report on how affected populated can engage with ICANN communities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Provides in put in to Web Accessibility roadmap for prioritizing issue remediation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Regression testing is performed to ensure no new accessibility issues are introduced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>
              <a:buSzPct val="75000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43" y="776211"/>
            <a:ext cx="4450723" cy="55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024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testing tools</a:t>
            </a:r>
            <a:r>
              <a:rPr lang="is-I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7300"/>
            <a:ext cx="9144000" cy="432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0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 and Issues</a:t>
            </a:r>
            <a:r>
              <a:rPr lang="is-I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21" y="1127665"/>
            <a:ext cx="2606238" cy="23291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6762" y="1127665"/>
            <a:ext cx="3485644" cy="269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0605" y="3863121"/>
            <a:ext cx="3100674" cy="2399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1326" y="4013452"/>
            <a:ext cx="2459356" cy="1938992"/>
          </a:xfrm>
          <a:prstGeom prst="rect">
            <a:avLst/>
          </a:prstGeom>
          <a:noFill/>
          <a:ln>
            <a:solidFill>
              <a:schemeClr val="tx1">
                <a:alpha val="66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Scope:  500 pages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Icann.org</a:t>
            </a: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At-Large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302  total issues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90 At-Large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34 types of issues</a:t>
            </a:r>
          </a:p>
        </p:txBody>
      </p:sp>
    </p:spTree>
    <p:extLst>
      <p:ext uri="{BB962C8B-B14F-4D97-AF65-F5344CB8AC3E}">
        <p14:creationId xmlns:p14="http://schemas.microsoft.com/office/powerpoint/2010/main" val="3472423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 and Issues</a:t>
            </a:r>
            <a:r>
              <a:rPr lang="is-I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78" y="1037793"/>
            <a:ext cx="4179105" cy="2349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072" y="3780335"/>
            <a:ext cx="4208467" cy="23660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2938" y="1037793"/>
            <a:ext cx="3560407" cy="274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023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47381" y="3638812"/>
            <a:ext cx="8046501" cy="11560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47381" y="2283305"/>
            <a:ext cx="8046501" cy="115608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47382" y="2285268"/>
            <a:ext cx="898346" cy="115608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7382" y="3627954"/>
            <a:ext cx="898346" cy="115608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47381" y="927798"/>
            <a:ext cx="8046501" cy="1156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47382" y="927798"/>
            <a:ext cx="898346" cy="115608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73947" y="1173673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12091" y="866385"/>
            <a:ext cx="7103912" cy="1502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Web Accessibility Roadmap / Prioritization Matrix for 302 issues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At-Large new website (high/medium issues Level AA)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GAC – next website, then GNSO, </a:t>
            </a:r>
            <a:r>
              <a:rPr lang="en-US" sz="1600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ccNSO</a:t>
            </a: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…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Icann.org</a:t>
            </a: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</a:p>
          <a:p>
            <a:pPr lvl="1">
              <a:lnSpc>
                <a:spcPts val="2660"/>
              </a:lnSpc>
            </a:pP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3947" y="2530966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62305" y="2603014"/>
            <a:ext cx="6872558" cy="42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Integrate Procurement and other Guidelines 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3947" y="3906564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12091" y="3926632"/>
            <a:ext cx="6922772" cy="42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Apply testing process &amp; tools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5728" y="4994318"/>
            <a:ext cx="7148154" cy="1156085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47382" y="4994318"/>
            <a:ext cx="898346" cy="1156085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73947" y="5272928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12091" y="5280241"/>
            <a:ext cx="6174508" cy="42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Measure progress transparently and openly on WIKI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1732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736024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832820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You and Questions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7360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921876"/>
            <a:ext cx="2366915" cy="183706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8713" y="3918053"/>
            <a:ext cx="7790838" cy="1432700"/>
          </a:xfrm>
          <a:prstGeom prst="rect">
            <a:avLst/>
          </a:prstGeom>
          <a:noFill/>
        </p:spPr>
        <p:txBody>
          <a:bodyPr wrap="square" lIns="27000" rIns="27000" anchor="ctr">
            <a:spAutoFit/>
          </a:bodyPr>
          <a:lstStyle/>
          <a:p>
            <a:pPr defTabSz="457082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AU" sz="3200" b="1" dirty="0" smtClean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Visit the WIKI and provide your feedback!</a:t>
            </a:r>
          </a:p>
          <a:p>
            <a:pPr defTabSz="457082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AU" sz="2000" b="1" dirty="0" smtClean="0">
              <a:solidFill>
                <a:srgbClr val="1A87C9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  <a:p>
            <a:pPr defTabSz="457082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AU" dirty="0" smtClean="0"/>
              <a:t>The results of the engagement, progress meters, and web accessibility roadmap will be updated as progress is made on web accessibility. </a:t>
            </a:r>
            <a:endParaRPr lang="en-AU" dirty="0"/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968430" y="1207499"/>
            <a:ext cx="6175570" cy="185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bg1"/>
                </a:solidFill>
                <a:latin typeface="Source Sans Pro"/>
                <a:cs typeface="Source Sans Pro"/>
              </a:rPr>
              <a:t>Reach </a:t>
            </a:r>
            <a:r>
              <a:rPr lang="en-US" sz="20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us at</a:t>
            </a:r>
          </a:p>
          <a:p>
            <a:r>
              <a:rPr lang="en-US" sz="2000" dirty="0" smtClean="0">
                <a:latin typeface="Source Sans Pro"/>
                <a:cs typeface="Source Sans Pro"/>
              </a:rPr>
              <a:t>Email: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laura.bengford@icann.org</a:t>
            </a: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  </a:t>
            </a:r>
          </a:p>
          <a:p>
            <a:pPr marL="1708150" indent="-1708150"/>
            <a:r>
              <a:rPr lang="en-US" sz="2000" dirty="0" smtClean="0">
                <a:latin typeface="Source Sans Pro"/>
                <a:cs typeface="Source Sans Pro"/>
              </a:rPr>
              <a:t>WIKI:  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https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://</a:t>
            </a:r>
            <a:r>
              <a:rPr lang="en-US" dirty="0" err="1">
                <a:solidFill>
                  <a:srgbClr val="FFFFFF"/>
                </a:solidFill>
                <a:latin typeface="Source Sans Pro"/>
                <a:cs typeface="Source Sans Pro"/>
              </a:rPr>
              <a:t>community.icann.org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/display/CCCOA/</a:t>
            </a:r>
            <a:r>
              <a:rPr lang="en-US" dirty="0" err="1">
                <a:solidFill>
                  <a:srgbClr val="FFFFFF"/>
                </a:solidFill>
                <a:latin typeface="Source Sans Pro"/>
                <a:cs typeface="Source Sans Pro"/>
              </a:rPr>
              <a:t>Web+Accessibility+Deliverables</a:t>
            </a:r>
            <a:endParaRPr lang="en-US" dirty="0" smtClean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11026</TotalTime>
  <Words>473</Words>
  <Application>Microsoft Macintosh PowerPoint</Application>
  <PresentationFormat>On-screen Show (4:3)</PresentationFormat>
  <Paragraphs>77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The Progress Meter - Where are we now?</vt:lpstr>
      <vt:lpstr>Engagement Results</vt:lpstr>
      <vt:lpstr>Example of a new testing metrics </vt:lpstr>
      <vt:lpstr>Recommended testing tools </vt:lpstr>
      <vt:lpstr>Key Findings and Issues </vt:lpstr>
      <vt:lpstr>Key Findings and Issues </vt:lpstr>
      <vt:lpstr>Next Steps</vt:lpstr>
      <vt:lpstr>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Allison</dc:creator>
  <cp:lastModifiedBy>Gisella Gruber</cp:lastModifiedBy>
  <cp:revision>207</cp:revision>
  <cp:lastPrinted>2015-01-14T03:55:09Z</cp:lastPrinted>
  <dcterms:created xsi:type="dcterms:W3CDTF">2015-01-07T16:11:05Z</dcterms:created>
  <dcterms:modified xsi:type="dcterms:W3CDTF">2016-03-09T10:21:54Z</dcterms:modified>
</cp:coreProperties>
</file>