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xlsx" ContentType="application/vnd.openxmlformats-officedocument.spreadsheetml.sheet"/>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rts/chart1.xml" ContentType="application/vnd.openxmlformats-officedocument.drawingml.chart+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rts/chart2.xml" ContentType="application/vnd.openxmlformats-officedocument.drawingml.chart+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49"/>
  </p:notesMasterIdLst>
  <p:handoutMasterIdLst>
    <p:handoutMasterId r:id="rId50"/>
  </p:handoutMasterIdLst>
  <p:sldIdLst>
    <p:sldId id="256" r:id="rId2"/>
    <p:sldId id="330" r:id="rId3"/>
    <p:sldId id="342" r:id="rId4"/>
    <p:sldId id="380" r:id="rId5"/>
    <p:sldId id="343" r:id="rId6"/>
    <p:sldId id="352" r:id="rId7"/>
    <p:sldId id="350" r:id="rId8"/>
    <p:sldId id="351" r:id="rId9"/>
    <p:sldId id="289" r:id="rId10"/>
    <p:sldId id="325" r:id="rId11"/>
    <p:sldId id="375" r:id="rId12"/>
    <p:sldId id="376" r:id="rId13"/>
    <p:sldId id="326" r:id="rId14"/>
    <p:sldId id="327" r:id="rId15"/>
    <p:sldId id="328" r:id="rId16"/>
    <p:sldId id="290" r:id="rId17"/>
    <p:sldId id="320" r:id="rId18"/>
    <p:sldId id="353" r:id="rId19"/>
    <p:sldId id="335" r:id="rId20"/>
    <p:sldId id="317" r:id="rId21"/>
    <p:sldId id="358" r:id="rId22"/>
    <p:sldId id="381" r:id="rId23"/>
    <p:sldId id="359" r:id="rId24"/>
    <p:sldId id="361" r:id="rId25"/>
    <p:sldId id="355" r:id="rId26"/>
    <p:sldId id="300" r:id="rId27"/>
    <p:sldId id="362" r:id="rId28"/>
    <p:sldId id="301" r:id="rId29"/>
    <p:sldId id="363" r:id="rId30"/>
    <p:sldId id="370" r:id="rId31"/>
    <p:sldId id="384" r:id="rId32"/>
    <p:sldId id="385" r:id="rId33"/>
    <p:sldId id="336" r:id="rId34"/>
    <p:sldId id="295" r:id="rId35"/>
    <p:sldId id="310" r:id="rId36"/>
    <p:sldId id="383" r:id="rId37"/>
    <p:sldId id="365" r:id="rId38"/>
    <p:sldId id="366" r:id="rId39"/>
    <p:sldId id="367" r:id="rId40"/>
    <p:sldId id="368" r:id="rId41"/>
    <p:sldId id="369" r:id="rId42"/>
    <p:sldId id="386" r:id="rId43"/>
    <p:sldId id="388" r:id="rId44"/>
    <p:sldId id="389" r:id="rId45"/>
    <p:sldId id="382" r:id="rId46"/>
    <p:sldId id="338" r:id="rId47"/>
    <p:sldId id="298" r:id="rId4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A4FFA3"/>
    <a:srgbClr val="D2E5F3"/>
    <a:srgbClr val="FEFDFD"/>
    <a:srgbClr val="0E4B91"/>
    <a:srgbClr val="18548A"/>
    <a:srgbClr val="15538C"/>
    <a:srgbClr val="0B2F49"/>
    <a:srgbClr val="092F4B"/>
    <a:srgbClr val="A1472D"/>
    <a:srgbClr val="A34729"/>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59" autoAdjust="0"/>
    <p:restoredTop sz="82122" autoAdjust="0"/>
  </p:normalViewPr>
  <p:slideViewPr>
    <p:cSldViewPr snapToGrid="0" snapToObjects="1">
      <p:cViewPr>
        <p:scale>
          <a:sx n="95" d="100"/>
          <a:sy n="95" d="100"/>
        </p:scale>
        <p:origin x="-808" y="-208"/>
      </p:cViewPr>
      <p:guideLst>
        <p:guide orient="horz" pos="1422"/>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handoutMaster" Target="handoutMasters/handoutMaster1.xml"/><Relationship Id="rId51" Type="http://schemas.openxmlformats.org/officeDocument/2006/relationships/printerSettings" Target="printerSettings/printerSettings1.bin"/><Relationship Id="rId52" Type="http://schemas.openxmlformats.org/officeDocument/2006/relationships/presProps" Target="presProps.xml"/><Relationship Id="rId53" Type="http://schemas.openxmlformats.org/officeDocument/2006/relationships/viewProps" Target="viewProps.xml"/><Relationship Id="rId54" Type="http://schemas.openxmlformats.org/officeDocument/2006/relationships/theme" Target="theme/theme1.xml"/><Relationship Id="rId55"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pieChart>
        <c:varyColors val="1"/>
        <c:ser>
          <c:idx val="0"/>
          <c:order val="0"/>
          <c:tx>
            <c:strRef>
              <c:f>Sheet1!$B$1</c:f>
              <c:strCache>
                <c:ptCount val="1"/>
                <c:pt idx="0">
                  <c:v>Column1</c:v>
                </c:pt>
              </c:strCache>
            </c:strRef>
          </c:tx>
          <c:cat>
            <c:strRef>
              <c:f>Sheet1!$A$2:$A$8</c:f>
              <c:strCache>
                <c:ptCount val="7"/>
                <c:pt idx="0">
                  <c:v>Global (9%)</c:v>
                </c:pt>
                <c:pt idx="1">
                  <c:v>North America (28%)</c:v>
                </c:pt>
                <c:pt idx="2">
                  <c:v>Asia-Pacific (18%)</c:v>
                </c:pt>
                <c:pt idx="3">
                  <c:v>Europe (14%)</c:v>
                </c:pt>
                <c:pt idx="4">
                  <c:v>Africa (6%)</c:v>
                </c:pt>
                <c:pt idx="5">
                  <c:v>LAC (3%)</c:v>
                </c:pt>
                <c:pt idx="6">
                  <c:v>Unspecified (22%)</c:v>
                </c:pt>
              </c:strCache>
            </c:strRef>
          </c:cat>
          <c:val>
            <c:numRef>
              <c:f>Sheet1!$B$2:$B$8</c:f>
              <c:numCache>
                <c:formatCode>0%</c:formatCode>
                <c:ptCount val="7"/>
                <c:pt idx="0">
                  <c:v>0.09</c:v>
                </c:pt>
                <c:pt idx="1">
                  <c:v>0.28</c:v>
                </c:pt>
                <c:pt idx="2">
                  <c:v>0.18</c:v>
                </c:pt>
                <c:pt idx="3">
                  <c:v>0.14</c:v>
                </c:pt>
                <c:pt idx="4">
                  <c:v>0.06</c:v>
                </c:pt>
                <c:pt idx="5">
                  <c:v>0.03</c:v>
                </c:pt>
                <c:pt idx="6">
                  <c:v>0.22</c:v>
                </c:pt>
              </c:numCache>
            </c:numRef>
          </c:val>
        </c:ser>
        <c:dLbls>
          <c:showLegendKey val="0"/>
          <c:showVal val="0"/>
          <c:showCatName val="0"/>
          <c:showSerName val="0"/>
          <c:showPercent val="0"/>
          <c:showBubbleSize val="0"/>
          <c:showLeaderLines val="1"/>
        </c:dLbls>
        <c:firstSliceAng val="0"/>
      </c:pieChart>
    </c:plotArea>
    <c:legend>
      <c:legendPos val="r"/>
      <c:layout>
        <c:manualLayout>
          <c:xMode val="edge"/>
          <c:yMode val="edge"/>
          <c:x val="0.526705081488288"/>
          <c:y val="0.061209665304508"/>
          <c:w val="0.408092987405098"/>
          <c:h val="0.83711811023622"/>
        </c:manualLayout>
      </c:layout>
      <c:overlay val="0"/>
      <c:txPr>
        <a:bodyPr/>
        <a:lstStyle/>
        <a:p>
          <a:pPr>
            <a:defRPr sz="1400">
              <a:latin typeface="Source Sans Pro"/>
              <a:cs typeface="Source Sans Pro"/>
            </a:defRPr>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pieChart>
        <c:varyColors val="1"/>
        <c:ser>
          <c:idx val="0"/>
          <c:order val="0"/>
          <c:tx>
            <c:strRef>
              <c:f>Sheet1!$B$1</c:f>
              <c:strCache>
                <c:ptCount val="1"/>
                <c:pt idx="0">
                  <c:v>Column1</c:v>
                </c:pt>
              </c:strCache>
            </c:strRef>
          </c:tx>
          <c:cat>
            <c:strRef>
              <c:f>Sheet1!$A$2:$A$7</c:f>
              <c:strCache>
                <c:ptCount val="6"/>
                <c:pt idx="0">
                  <c:v>Global (16%)</c:v>
                </c:pt>
                <c:pt idx="1">
                  <c:v>North America (35%)</c:v>
                </c:pt>
                <c:pt idx="2">
                  <c:v>Asia-Pacific (16%)</c:v>
                </c:pt>
                <c:pt idx="3">
                  <c:v>Europe (25%)</c:v>
                </c:pt>
                <c:pt idx="4">
                  <c:v>Africa (2%)</c:v>
                </c:pt>
                <c:pt idx="5">
                  <c:v>LAC (6%)</c:v>
                </c:pt>
              </c:strCache>
            </c:strRef>
          </c:cat>
          <c:val>
            <c:numRef>
              <c:f>Sheet1!$B$2:$B$7</c:f>
              <c:numCache>
                <c:formatCode>General</c:formatCode>
                <c:ptCount val="6"/>
                <c:pt idx="0">
                  <c:v>13.0</c:v>
                </c:pt>
                <c:pt idx="1">
                  <c:v>29.0</c:v>
                </c:pt>
                <c:pt idx="2">
                  <c:v>13.0</c:v>
                </c:pt>
                <c:pt idx="3">
                  <c:v>21.0</c:v>
                </c:pt>
                <c:pt idx="4">
                  <c:v>2.0</c:v>
                </c:pt>
                <c:pt idx="5">
                  <c:v>5.0</c:v>
                </c:pt>
              </c:numCache>
            </c:numRef>
          </c:val>
        </c:ser>
        <c:dLbls>
          <c:showLegendKey val="0"/>
          <c:showVal val="0"/>
          <c:showCatName val="0"/>
          <c:showSerName val="0"/>
          <c:showPercent val="0"/>
          <c:showBubbleSize val="0"/>
          <c:showLeaderLines val="1"/>
        </c:dLbls>
        <c:firstSliceAng val="0"/>
      </c:pieChart>
    </c:plotArea>
    <c:legend>
      <c:legendPos val="r"/>
      <c:layout>
        <c:manualLayout>
          <c:xMode val="edge"/>
          <c:yMode val="edge"/>
          <c:x val="0.559896045624507"/>
          <c:y val="0.0785440001793655"/>
          <c:w val="0.40534562738096"/>
          <c:h val="0.842911999641269"/>
        </c:manualLayout>
      </c:layout>
      <c:overlay val="0"/>
      <c:txPr>
        <a:bodyPr/>
        <a:lstStyle/>
        <a:p>
          <a:pPr>
            <a:defRPr sz="1400">
              <a:latin typeface="Source Sans Pro"/>
              <a:cs typeface="Source Sans Pro"/>
            </a:defRPr>
          </a:pPr>
          <a:endParaRPr lang="en-US"/>
        </a:p>
      </c:txPr>
    </c:legend>
    <c:plotVisOnly val="1"/>
    <c:dispBlanksAs val="gap"/>
    <c:showDLblsOverMax val="0"/>
  </c:chart>
  <c:txPr>
    <a:bodyPr/>
    <a:lstStyle/>
    <a:p>
      <a:pPr>
        <a:defRPr sz="1800"/>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0878D19-B8D9-B646-8DBF-FD3E671AD813}" type="doc">
      <dgm:prSet loTypeId="urn:microsoft.com/office/officeart/2005/8/layout/hProcess3" loCatId="" qsTypeId="urn:microsoft.com/office/officeart/2005/8/quickstyle/simple1" qsCatId="simple" csTypeId="urn:microsoft.com/office/officeart/2005/8/colors/accent6_4" csCatId="accent6" phldr="1"/>
      <dgm:spPr/>
    </dgm:pt>
    <dgm:pt modelId="{68926F2F-D4CA-D045-88AA-944E1ECACB4A}">
      <dgm:prSet phldrT="[Text]"/>
      <dgm:spPr/>
      <dgm:t>
        <a:bodyPr/>
        <a:lstStyle/>
        <a:p>
          <a:r>
            <a:rPr lang="en-US" dirty="0" smtClean="0"/>
            <a:t> </a:t>
          </a:r>
          <a:endParaRPr lang="en-US" dirty="0"/>
        </a:p>
      </dgm:t>
    </dgm:pt>
    <dgm:pt modelId="{32024B9E-D170-5349-B6CE-A0F1465A155D}" type="parTrans" cxnId="{FE29699F-3F99-574F-A925-0E00B80192F2}">
      <dgm:prSet/>
      <dgm:spPr/>
      <dgm:t>
        <a:bodyPr/>
        <a:lstStyle/>
        <a:p>
          <a:endParaRPr lang="en-US"/>
        </a:p>
      </dgm:t>
    </dgm:pt>
    <dgm:pt modelId="{67AA8924-0EAD-A540-B5D2-CCB269A2418C}" type="sibTrans" cxnId="{FE29699F-3F99-574F-A925-0E00B80192F2}">
      <dgm:prSet/>
      <dgm:spPr/>
      <dgm:t>
        <a:bodyPr/>
        <a:lstStyle/>
        <a:p>
          <a:endParaRPr lang="en-US"/>
        </a:p>
      </dgm:t>
    </dgm:pt>
    <dgm:pt modelId="{E7711A3B-7AA1-F546-B9F8-54DBC86E93FC}">
      <dgm:prSet phldrT="[Text]"/>
      <dgm:spPr/>
      <dgm:t>
        <a:bodyPr/>
        <a:lstStyle/>
        <a:p>
          <a:r>
            <a:rPr lang="en-US" dirty="0" smtClean="0"/>
            <a:t> </a:t>
          </a:r>
          <a:endParaRPr lang="en-US" dirty="0"/>
        </a:p>
      </dgm:t>
    </dgm:pt>
    <dgm:pt modelId="{74820F6A-3601-C844-9382-8008B2029BF0}" type="parTrans" cxnId="{14A1250E-C9F5-7F4D-A631-6D8566986DF9}">
      <dgm:prSet/>
      <dgm:spPr/>
      <dgm:t>
        <a:bodyPr/>
        <a:lstStyle/>
        <a:p>
          <a:endParaRPr lang="en-US"/>
        </a:p>
      </dgm:t>
    </dgm:pt>
    <dgm:pt modelId="{7C6D37D4-0F6E-A843-98EC-78755EFF9802}" type="sibTrans" cxnId="{14A1250E-C9F5-7F4D-A631-6D8566986DF9}">
      <dgm:prSet/>
      <dgm:spPr/>
      <dgm:t>
        <a:bodyPr/>
        <a:lstStyle/>
        <a:p>
          <a:endParaRPr lang="en-US"/>
        </a:p>
      </dgm:t>
    </dgm:pt>
    <dgm:pt modelId="{79EC108A-006E-E344-9E53-68122F88DA47}">
      <dgm:prSet phldrT="[Text]"/>
      <dgm:spPr/>
      <dgm:t>
        <a:bodyPr/>
        <a:lstStyle/>
        <a:p>
          <a:r>
            <a:rPr lang="en-US" dirty="0" smtClean="0"/>
            <a:t> </a:t>
          </a:r>
          <a:endParaRPr lang="en-US" dirty="0"/>
        </a:p>
      </dgm:t>
    </dgm:pt>
    <dgm:pt modelId="{E8C05671-55E3-1640-88BE-AD4DF5A3F598}" type="parTrans" cxnId="{75FC61AA-C07F-B940-AA21-69EFBF77E7A8}">
      <dgm:prSet/>
      <dgm:spPr/>
      <dgm:t>
        <a:bodyPr/>
        <a:lstStyle/>
        <a:p>
          <a:endParaRPr lang="en-US"/>
        </a:p>
      </dgm:t>
    </dgm:pt>
    <dgm:pt modelId="{68F6F77A-8739-F547-B814-F6F832421E89}" type="sibTrans" cxnId="{75FC61AA-C07F-B940-AA21-69EFBF77E7A8}">
      <dgm:prSet/>
      <dgm:spPr/>
      <dgm:t>
        <a:bodyPr/>
        <a:lstStyle/>
        <a:p>
          <a:endParaRPr lang="en-US"/>
        </a:p>
      </dgm:t>
    </dgm:pt>
    <dgm:pt modelId="{72EFB7E4-4238-CD41-9004-9E77CD3D8FED}" type="pres">
      <dgm:prSet presAssocID="{F0878D19-B8D9-B646-8DBF-FD3E671AD813}" presName="Name0" presStyleCnt="0">
        <dgm:presLayoutVars>
          <dgm:dir/>
          <dgm:animLvl val="lvl"/>
          <dgm:resizeHandles val="exact"/>
        </dgm:presLayoutVars>
      </dgm:prSet>
      <dgm:spPr/>
    </dgm:pt>
    <dgm:pt modelId="{E011B0DF-B4AC-D94C-B1AD-F4C50DC1D45B}" type="pres">
      <dgm:prSet presAssocID="{F0878D19-B8D9-B646-8DBF-FD3E671AD813}" presName="dummy" presStyleCnt="0"/>
      <dgm:spPr/>
    </dgm:pt>
    <dgm:pt modelId="{4F145630-3569-1F47-99A5-B12FD23E93F1}" type="pres">
      <dgm:prSet presAssocID="{F0878D19-B8D9-B646-8DBF-FD3E671AD813}" presName="linH" presStyleCnt="0"/>
      <dgm:spPr/>
    </dgm:pt>
    <dgm:pt modelId="{81712F73-1108-0D4C-BA07-4B786DBFA32F}" type="pres">
      <dgm:prSet presAssocID="{F0878D19-B8D9-B646-8DBF-FD3E671AD813}" presName="padding1" presStyleCnt="0"/>
      <dgm:spPr/>
    </dgm:pt>
    <dgm:pt modelId="{E38469B6-BFC6-344B-9562-F2C81177116E}" type="pres">
      <dgm:prSet presAssocID="{68926F2F-D4CA-D045-88AA-944E1ECACB4A}" presName="linV" presStyleCnt="0"/>
      <dgm:spPr/>
    </dgm:pt>
    <dgm:pt modelId="{7E39D7D3-0198-1441-BBC6-0DCEEC774C43}" type="pres">
      <dgm:prSet presAssocID="{68926F2F-D4CA-D045-88AA-944E1ECACB4A}" presName="spVertical1" presStyleCnt="0"/>
      <dgm:spPr/>
    </dgm:pt>
    <dgm:pt modelId="{31CA2328-B504-BF4C-B920-EC1046706D90}" type="pres">
      <dgm:prSet presAssocID="{68926F2F-D4CA-D045-88AA-944E1ECACB4A}" presName="parTx" presStyleLbl="revTx" presStyleIdx="0" presStyleCnt="3">
        <dgm:presLayoutVars>
          <dgm:chMax val="0"/>
          <dgm:chPref val="0"/>
          <dgm:bulletEnabled val="1"/>
        </dgm:presLayoutVars>
      </dgm:prSet>
      <dgm:spPr/>
      <dgm:t>
        <a:bodyPr/>
        <a:lstStyle/>
        <a:p>
          <a:endParaRPr lang="en-US"/>
        </a:p>
      </dgm:t>
    </dgm:pt>
    <dgm:pt modelId="{A216594A-ED76-BD44-A123-6A6B95CCB706}" type="pres">
      <dgm:prSet presAssocID="{68926F2F-D4CA-D045-88AA-944E1ECACB4A}" presName="spVertical2" presStyleCnt="0"/>
      <dgm:spPr/>
    </dgm:pt>
    <dgm:pt modelId="{67256CD2-644C-CD47-863F-3F090EF6B0AB}" type="pres">
      <dgm:prSet presAssocID="{68926F2F-D4CA-D045-88AA-944E1ECACB4A}" presName="spVertical3" presStyleCnt="0"/>
      <dgm:spPr/>
    </dgm:pt>
    <dgm:pt modelId="{180272CC-BEC5-A944-BE30-FA88C11DF964}" type="pres">
      <dgm:prSet presAssocID="{67AA8924-0EAD-A540-B5D2-CCB269A2418C}" presName="space" presStyleCnt="0"/>
      <dgm:spPr/>
    </dgm:pt>
    <dgm:pt modelId="{9F50D9FE-E86A-8748-86A5-66AA09B3A3A3}" type="pres">
      <dgm:prSet presAssocID="{E7711A3B-7AA1-F546-B9F8-54DBC86E93FC}" presName="linV" presStyleCnt="0"/>
      <dgm:spPr/>
    </dgm:pt>
    <dgm:pt modelId="{432C2F8E-A376-0C48-ADB4-B7C39644DB73}" type="pres">
      <dgm:prSet presAssocID="{E7711A3B-7AA1-F546-B9F8-54DBC86E93FC}" presName="spVertical1" presStyleCnt="0"/>
      <dgm:spPr/>
    </dgm:pt>
    <dgm:pt modelId="{69097F6E-A0BB-4848-AE8E-6055C46DD653}" type="pres">
      <dgm:prSet presAssocID="{E7711A3B-7AA1-F546-B9F8-54DBC86E93FC}" presName="parTx" presStyleLbl="revTx" presStyleIdx="1" presStyleCnt="3">
        <dgm:presLayoutVars>
          <dgm:chMax val="0"/>
          <dgm:chPref val="0"/>
          <dgm:bulletEnabled val="1"/>
        </dgm:presLayoutVars>
      </dgm:prSet>
      <dgm:spPr/>
      <dgm:t>
        <a:bodyPr/>
        <a:lstStyle/>
        <a:p>
          <a:endParaRPr lang="en-US"/>
        </a:p>
      </dgm:t>
    </dgm:pt>
    <dgm:pt modelId="{3D5BF917-223D-A247-B069-CE6696833843}" type="pres">
      <dgm:prSet presAssocID="{E7711A3B-7AA1-F546-B9F8-54DBC86E93FC}" presName="spVertical2" presStyleCnt="0"/>
      <dgm:spPr/>
    </dgm:pt>
    <dgm:pt modelId="{C71C0F4D-63CE-7D49-B024-65A2A6FD5E65}" type="pres">
      <dgm:prSet presAssocID="{E7711A3B-7AA1-F546-B9F8-54DBC86E93FC}" presName="spVertical3" presStyleCnt="0"/>
      <dgm:spPr/>
    </dgm:pt>
    <dgm:pt modelId="{2CCDB01C-BE17-6A4F-A74A-6EF22B5EED6A}" type="pres">
      <dgm:prSet presAssocID="{7C6D37D4-0F6E-A843-98EC-78755EFF9802}" presName="space" presStyleCnt="0"/>
      <dgm:spPr/>
    </dgm:pt>
    <dgm:pt modelId="{46E9A2E9-C0FB-C94F-AF95-029FDF45E68D}" type="pres">
      <dgm:prSet presAssocID="{79EC108A-006E-E344-9E53-68122F88DA47}" presName="linV" presStyleCnt="0"/>
      <dgm:spPr/>
    </dgm:pt>
    <dgm:pt modelId="{92B4072B-B043-C648-A13A-C44720EC5BBE}" type="pres">
      <dgm:prSet presAssocID="{79EC108A-006E-E344-9E53-68122F88DA47}" presName="spVertical1" presStyleCnt="0"/>
      <dgm:spPr/>
    </dgm:pt>
    <dgm:pt modelId="{6DD4BB3D-3F60-9042-9465-BAECB141BF29}" type="pres">
      <dgm:prSet presAssocID="{79EC108A-006E-E344-9E53-68122F88DA47}" presName="parTx" presStyleLbl="revTx" presStyleIdx="2" presStyleCnt="3">
        <dgm:presLayoutVars>
          <dgm:chMax val="0"/>
          <dgm:chPref val="0"/>
          <dgm:bulletEnabled val="1"/>
        </dgm:presLayoutVars>
      </dgm:prSet>
      <dgm:spPr/>
      <dgm:t>
        <a:bodyPr/>
        <a:lstStyle/>
        <a:p>
          <a:endParaRPr lang="en-US"/>
        </a:p>
      </dgm:t>
    </dgm:pt>
    <dgm:pt modelId="{2F81AA17-38F5-2F43-AE05-272F9223CB45}" type="pres">
      <dgm:prSet presAssocID="{79EC108A-006E-E344-9E53-68122F88DA47}" presName="spVertical2" presStyleCnt="0"/>
      <dgm:spPr/>
    </dgm:pt>
    <dgm:pt modelId="{EFBD5CE0-5451-4646-B22D-E52B34CCA6B6}" type="pres">
      <dgm:prSet presAssocID="{79EC108A-006E-E344-9E53-68122F88DA47}" presName="spVertical3" presStyleCnt="0"/>
      <dgm:spPr/>
    </dgm:pt>
    <dgm:pt modelId="{5D611739-9EF7-3540-B5FF-38973F346338}" type="pres">
      <dgm:prSet presAssocID="{F0878D19-B8D9-B646-8DBF-FD3E671AD813}" presName="padding2" presStyleCnt="0"/>
      <dgm:spPr/>
    </dgm:pt>
    <dgm:pt modelId="{24FBE2BC-9E37-114E-82EC-3F2C8CCDECE4}" type="pres">
      <dgm:prSet presAssocID="{F0878D19-B8D9-B646-8DBF-FD3E671AD813}" presName="negArrow" presStyleCnt="0"/>
      <dgm:spPr/>
    </dgm:pt>
    <dgm:pt modelId="{2BBF23B5-C820-6A4E-8513-14482FDBCF41}" type="pres">
      <dgm:prSet presAssocID="{F0878D19-B8D9-B646-8DBF-FD3E671AD813}" presName="backgroundArrow" presStyleLbl="node1" presStyleIdx="0" presStyleCnt="1" custLinFactNeighborY="1907">
        <dgm:style>
          <a:lnRef idx="2">
            <a:schemeClr val="accent5">
              <a:shade val="50000"/>
            </a:schemeClr>
          </a:lnRef>
          <a:fillRef idx="1">
            <a:schemeClr val="accent5"/>
          </a:fillRef>
          <a:effectRef idx="0">
            <a:schemeClr val="accent5"/>
          </a:effectRef>
          <a:fontRef idx="minor">
            <a:schemeClr val="lt1"/>
          </a:fontRef>
        </dgm:style>
      </dgm:prSet>
      <dgm:spPr/>
      <dgm:t>
        <a:bodyPr/>
        <a:lstStyle/>
        <a:p>
          <a:endParaRPr lang="en-US"/>
        </a:p>
      </dgm:t>
    </dgm:pt>
  </dgm:ptLst>
  <dgm:cxnLst>
    <dgm:cxn modelId="{FE29699F-3F99-574F-A925-0E00B80192F2}" srcId="{F0878D19-B8D9-B646-8DBF-FD3E671AD813}" destId="{68926F2F-D4CA-D045-88AA-944E1ECACB4A}" srcOrd="0" destOrd="0" parTransId="{32024B9E-D170-5349-B6CE-A0F1465A155D}" sibTransId="{67AA8924-0EAD-A540-B5D2-CCB269A2418C}"/>
    <dgm:cxn modelId="{AC6B7D2B-90EC-8B4E-9528-E5DD24FB9E61}" type="presOf" srcId="{F0878D19-B8D9-B646-8DBF-FD3E671AD813}" destId="{72EFB7E4-4238-CD41-9004-9E77CD3D8FED}" srcOrd="0" destOrd="0" presId="urn:microsoft.com/office/officeart/2005/8/layout/hProcess3"/>
    <dgm:cxn modelId="{2E331E76-0ED0-AE40-B4DD-5E539DBED482}" type="presOf" srcId="{79EC108A-006E-E344-9E53-68122F88DA47}" destId="{6DD4BB3D-3F60-9042-9465-BAECB141BF29}" srcOrd="0" destOrd="0" presId="urn:microsoft.com/office/officeart/2005/8/layout/hProcess3"/>
    <dgm:cxn modelId="{CAD81580-910E-D94F-92F1-87DB6B04D9D5}" type="presOf" srcId="{68926F2F-D4CA-D045-88AA-944E1ECACB4A}" destId="{31CA2328-B504-BF4C-B920-EC1046706D90}" srcOrd="0" destOrd="0" presId="urn:microsoft.com/office/officeart/2005/8/layout/hProcess3"/>
    <dgm:cxn modelId="{75FC61AA-C07F-B940-AA21-69EFBF77E7A8}" srcId="{F0878D19-B8D9-B646-8DBF-FD3E671AD813}" destId="{79EC108A-006E-E344-9E53-68122F88DA47}" srcOrd="2" destOrd="0" parTransId="{E8C05671-55E3-1640-88BE-AD4DF5A3F598}" sibTransId="{68F6F77A-8739-F547-B814-F6F832421E89}"/>
    <dgm:cxn modelId="{154B880A-72FB-5242-81E3-89F501719A4B}" type="presOf" srcId="{E7711A3B-7AA1-F546-B9F8-54DBC86E93FC}" destId="{69097F6E-A0BB-4848-AE8E-6055C46DD653}" srcOrd="0" destOrd="0" presId="urn:microsoft.com/office/officeart/2005/8/layout/hProcess3"/>
    <dgm:cxn modelId="{14A1250E-C9F5-7F4D-A631-6D8566986DF9}" srcId="{F0878D19-B8D9-B646-8DBF-FD3E671AD813}" destId="{E7711A3B-7AA1-F546-B9F8-54DBC86E93FC}" srcOrd="1" destOrd="0" parTransId="{74820F6A-3601-C844-9382-8008B2029BF0}" sibTransId="{7C6D37D4-0F6E-A843-98EC-78755EFF9802}"/>
    <dgm:cxn modelId="{A17866E2-78A5-6948-AE32-13EFE48EAC4A}" type="presParOf" srcId="{72EFB7E4-4238-CD41-9004-9E77CD3D8FED}" destId="{E011B0DF-B4AC-D94C-B1AD-F4C50DC1D45B}" srcOrd="0" destOrd="0" presId="urn:microsoft.com/office/officeart/2005/8/layout/hProcess3"/>
    <dgm:cxn modelId="{F2E5537B-A7A2-7341-A1A4-ED9A9F58C9E7}" type="presParOf" srcId="{72EFB7E4-4238-CD41-9004-9E77CD3D8FED}" destId="{4F145630-3569-1F47-99A5-B12FD23E93F1}" srcOrd="1" destOrd="0" presId="urn:microsoft.com/office/officeart/2005/8/layout/hProcess3"/>
    <dgm:cxn modelId="{18BA6356-01FA-4642-97BD-3516E486DDBC}" type="presParOf" srcId="{4F145630-3569-1F47-99A5-B12FD23E93F1}" destId="{81712F73-1108-0D4C-BA07-4B786DBFA32F}" srcOrd="0" destOrd="0" presId="urn:microsoft.com/office/officeart/2005/8/layout/hProcess3"/>
    <dgm:cxn modelId="{6A4577D2-51BB-A746-A59C-23A1DE57D8F3}" type="presParOf" srcId="{4F145630-3569-1F47-99A5-B12FD23E93F1}" destId="{E38469B6-BFC6-344B-9562-F2C81177116E}" srcOrd="1" destOrd="0" presId="urn:microsoft.com/office/officeart/2005/8/layout/hProcess3"/>
    <dgm:cxn modelId="{22ED2A42-3BB0-D842-A543-97BB47C3FEA5}" type="presParOf" srcId="{E38469B6-BFC6-344B-9562-F2C81177116E}" destId="{7E39D7D3-0198-1441-BBC6-0DCEEC774C43}" srcOrd="0" destOrd="0" presId="urn:microsoft.com/office/officeart/2005/8/layout/hProcess3"/>
    <dgm:cxn modelId="{97DAD8A4-E9C6-614A-B30A-D71D8AC5FFCF}" type="presParOf" srcId="{E38469B6-BFC6-344B-9562-F2C81177116E}" destId="{31CA2328-B504-BF4C-B920-EC1046706D90}" srcOrd="1" destOrd="0" presId="urn:microsoft.com/office/officeart/2005/8/layout/hProcess3"/>
    <dgm:cxn modelId="{4C9A6A48-A15D-5549-A65A-1CC338808A68}" type="presParOf" srcId="{E38469B6-BFC6-344B-9562-F2C81177116E}" destId="{A216594A-ED76-BD44-A123-6A6B95CCB706}" srcOrd="2" destOrd="0" presId="urn:microsoft.com/office/officeart/2005/8/layout/hProcess3"/>
    <dgm:cxn modelId="{CCC6EDE5-22E9-254F-AF6B-872C590DA5F4}" type="presParOf" srcId="{E38469B6-BFC6-344B-9562-F2C81177116E}" destId="{67256CD2-644C-CD47-863F-3F090EF6B0AB}" srcOrd="3" destOrd="0" presId="urn:microsoft.com/office/officeart/2005/8/layout/hProcess3"/>
    <dgm:cxn modelId="{A865810C-C90D-C64C-AB8C-637F9EB6706A}" type="presParOf" srcId="{4F145630-3569-1F47-99A5-B12FD23E93F1}" destId="{180272CC-BEC5-A944-BE30-FA88C11DF964}" srcOrd="2" destOrd="0" presId="urn:microsoft.com/office/officeart/2005/8/layout/hProcess3"/>
    <dgm:cxn modelId="{4FF06771-AE01-F349-A20C-C27ED090D8A9}" type="presParOf" srcId="{4F145630-3569-1F47-99A5-B12FD23E93F1}" destId="{9F50D9FE-E86A-8748-86A5-66AA09B3A3A3}" srcOrd="3" destOrd="0" presId="urn:microsoft.com/office/officeart/2005/8/layout/hProcess3"/>
    <dgm:cxn modelId="{107495AD-9C7F-CB4B-859C-148C6746B596}" type="presParOf" srcId="{9F50D9FE-E86A-8748-86A5-66AA09B3A3A3}" destId="{432C2F8E-A376-0C48-ADB4-B7C39644DB73}" srcOrd="0" destOrd="0" presId="urn:microsoft.com/office/officeart/2005/8/layout/hProcess3"/>
    <dgm:cxn modelId="{6FE3974B-21D2-124A-9247-AE875DB29454}" type="presParOf" srcId="{9F50D9FE-E86A-8748-86A5-66AA09B3A3A3}" destId="{69097F6E-A0BB-4848-AE8E-6055C46DD653}" srcOrd="1" destOrd="0" presId="urn:microsoft.com/office/officeart/2005/8/layout/hProcess3"/>
    <dgm:cxn modelId="{CCC2ACAA-9C90-574B-AED7-1BA5C0C82C63}" type="presParOf" srcId="{9F50D9FE-E86A-8748-86A5-66AA09B3A3A3}" destId="{3D5BF917-223D-A247-B069-CE6696833843}" srcOrd="2" destOrd="0" presId="urn:microsoft.com/office/officeart/2005/8/layout/hProcess3"/>
    <dgm:cxn modelId="{65DE71FC-0788-E94F-A74A-3C44F71B5A21}" type="presParOf" srcId="{9F50D9FE-E86A-8748-86A5-66AA09B3A3A3}" destId="{C71C0F4D-63CE-7D49-B024-65A2A6FD5E65}" srcOrd="3" destOrd="0" presId="urn:microsoft.com/office/officeart/2005/8/layout/hProcess3"/>
    <dgm:cxn modelId="{C9619812-9F80-7048-8081-FD87233387C6}" type="presParOf" srcId="{4F145630-3569-1F47-99A5-B12FD23E93F1}" destId="{2CCDB01C-BE17-6A4F-A74A-6EF22B5EED6A}" srcOrd="4" destOrd="0" presId="urn:microsoft.com/office/officeart/2005/8/layout/hProcess3"/>
    <dgm:cxn modelId="{00240E25-00B0-D349-A3EE-20C0B77E9828}" type="presParOf" srcId="{4F145630-3569-1F47-99A5-B12FD23E93F1}" destId="{46E9A2E9-C0FB-C94F-AF95-029FDF45E68D}" srcOrd="5" destOrd="0" presId="urn:microsoft.com/office/officeart/2005/8/layout/hProcess3"/>
    <dgm:cxn modelId="{D8A849F7-248A-B744-9239-4A4ED8C67724}" type="presParOf" srcId="{46E9A2E9-C0FB-C94F-AF95-029FDF45E68D}" destId="{92B4072B-B043-C648-A13A-C44720EC5BBE}" srcOrd="0" destOrd="0" presId="urn:microsoft.com/office/officeart/2005/8/layout/hProcess3"/>
    <dgm:cxn modelId="{EAF709D8-10C9-334C-827E-10B694FE6586}" type="presParOf" srcId="{46E9A2E9-C0FB-C94F-AF95-029FDF45E68D}" destId="{6DD4BB3D-3F60-9042-9465-BAECB141BF29}" srcOrd="1" destOrd="0" presId="urn:microsoft.com/office/officeart/2005/8/layout/hProcess3"/>
    <dgm:cxn modelId="{B8C8C1FE-D2B1-C843-A205-C7C2AAB40DC3}" type="presParOf" srcId="{46E9A2E9-C0FB-C94F-AF95-029FDF45E68D}" destId="{2F81AA17-38F5-2F43-AE05-272F9223CB45}" srcOrd="2" destOrd="0" presId="urn:microsoft.com/office/officeart/2005/8/layout/hProcess3"/>
    <dgm:cxn modelId="{AB26713E-9253-E144-9695-A767F9701A54}" type="presParOf" srcId="{46E9A2E9-C0FB-C94F-AF95-029FDF45E68D}" destId="{EFBD5CE0-5451-4646-B22D-E52B34CCA6B6}" srcOrd="3" destOrd="0" presId="urn:microsoft.com/office/officeart/2005/8/layout/hProcess3"/>
    <dgm:cxn modelId="{4526D714-FEE9-BB43-9504-7B21AFEEEA8B}" type="presParOf" srcId="{4F145630-3569-1F47-99A5-B12FD23E93F1}" destId="{5D611739-9EF7-3540-B5FF-38973F346338}" srcOrd="6" destOrd="0" presId="urn:microsoft.com/office/officeart/2005/8/layout/hProcess3"/>
    <dgm:cxn modelId="{5A6721CD-B9E0-8743-8425-8CD4940B32B4}" type="presParOf" srcId="{4F145630-3569-1F47-99A5-B12FD23E93F1}" destId="{24FBE2BC-9E37-114E-82EC-3F2C8CCDECE4}" srcOrd="7" destOrd="0" presId="urn:microsoft.com/office/officeart/2005/8/layout/hProcess3"/>
    <dgm:cxn modelId="{8351098D-56A5-9A49-A8DC-E36F8C2869F1}" type="presParOf" srcId="{4F145630-3569-1F47-99A5-B12FD23E93F1}" destId="{2BBF23B5-C820-6A4E-8513-14482FDBCF41}" srcOrd="8" destOrd="0" presId="urn:microsoft.com/office/officeart/2005/8/layout/h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0878D19-B8D9-B646-8DBF-FD3E671AD813}" type="doc">
      <dgm:prSet loTypeId="urn:microsoft.com/office/officeart/2005/8/layout/hProcess3" loCatId="" qsTypeId="urn:microsoft.com/office/officeart/2005/8/quickstyle/simple1" qsCatId="simple" csTypeId="urn:microsoft.com/office/officeart/2005/8/colors/accent6_4" csCatId="accent6" phldr="1"/>
      <dgm:spPr/>
    </dgm:pt>
    <dgm:pt modelId="{68926F2F-D4CA-D045-88AA-944E1ECACB4A}">
      <dgm:prSet phldrT="[Text]"/>
      <dgm:spPr/>
      <dgm:t>
        <a:bodyPr/>
        <a:lstStyle/>
        <a:p>
          <a:r>
            <a:rPr lang="en-US" dirty="0" smtClean="0"/>
            <a:t> </a:t>
          </a:r>
          <a:endParaRPr lang="en-US" dirty="0"/>
        </a:p>
      </dgm:t>
    </dgm:pt>
    <dgm:pt modelId="{32024B9E-D170-5349-B6CE-A0F1465A155D}" type="parTrans" cxnId="{FE29699F-3F99-574F-A925-0E00B80192F2}">
      <dgm:prSet/>
      <dgm:spPr/>
      <dgm:t>
        <a:bodyPr/>
        <a:lstStyle/>
        <a:p>
          <a:endParaRPr lang="en-US"/>
        </a:p>
      </dgm:t>
    </dgm:pt>
    <dgm:pt modelId="{67AA8924-0EAD-A540-B5D2-CCB269A2418C}" type="sibTrans" cxnId="{FE29699F-3F99-574F-A925-0E00B80192F2}">
      <dgm:prSet/>
      <dgm:spPr/>
      <dgm:t>
        <a:bodyPr/>
        <a:lstStyle/>
        <a:p>
          <a:endParaRPr lang="en-US"/>
        </a:p>
      </dgm:t>
    </dgm:pt>
    <dgm:pt modelId="{E7711A3B-7AA1-F546-B9F8-54DBC86E93FC}">
      <dgm:prSet phldrT="[Text]"/>
      <dgm:spPr/>
      <dgm:t>
        <a:bodyPr/>
        <a:lstStyle/>
        <a:p>
          <a:r>
            <a:rPr lang="en-US" dirty="0" smtClean="0"/>
            <a:t> </a:t>
          </a:r>
          <a:endParaRPr lang="en-US" dirty="0"/>
        </a:p>
      </dgm:t>
    </dgm:pt>
    <dgm:pt modelId="{74820F6A-3601-C844-9382-8008B2029BF0}" type="parTrans" cxnId="{14A1250E-C9F5-7F4D-A631-6D8566986DF9}">
      <dgm:prSet/>
      <dgm:spPr/>
      <dgm:t>
        <a:bodyPr/>
        <a:lstStyle/>
        <a:p>
          <a:endParaRPr lang="en-US"/>
        </a:p>
      </dgm:t>
    </dgm:pt>
    <dgm:pt modelId="{7C6D37D4-0F6E-A843-98EC-78755EFF9802}" type="sibTrans" cxnId="{14A1250E-C9F5-7F4D-A631-6D8566986DF9}">
      <dgm:prSet/>
      <dgm:spPr/>
      <dgm:t>
        <a:bodyPr/>
        <a:lstStyle/>
        <a:p>
          <a:endParaRPr lang="en-US"/>
        </a:p>
      </dgm:t>
    </dgm:pt>
    <dgm:pt modelId="{79EC108A-006E-E344-9E53-68122F88DA47}">
      <dgm:prSet phldrT="[Text]"/>
      <dgm:spPr/>
      <dgm:t>
        <a:bodyPr/>
        <a:lstStyle/>
        <a:p>
          <a:r>
            <a:rPr lang="en-US" dirty="0" smtClean="0"/>
            <a:t> </a:t>
          </a:r>
          <a:endParaRPr lang="en-US" dirty="0"/>
        </a:p>
      </dgm:t>
    </dgm:pt>
    <dgm:pt modelId="{E8C05671-55E3-1640-88BE-AD4DF5A3F598}" type="parTrans" cxnId="{75FC61AA-C07F-B940-AA21-69EFBF77E7A8}">
      <dgm:prSet/>
      <dgm:spPr/>
      <dgm:t>
        <a:bodyPr/>
        <a:lstStyle/>
        <a:p>
          <a:endParaRPr lang="en-US"/>
        </a:p>
      </dgm:t>
    </dgm:pt>
    <dgm:pt modelId="{68F6F77A-8739-F547-B814-F6F832421E89}" type="sibTrans" cxnId="{75FC61AA-C07F-B940-AA21-69EFBF77E7A8}">
      <dgm:prSet/>
      <dgm:spPr/>
      <dgm:t>
        <a:bodyPr/>
        <a:lstStyle/>
        <a:p>
          <a:endParaRPr lang="en-US"/>
        </a:p>
      </dgm:t>
    </dgm:pt>
    <dgm:pt modelId="{72EFB7E4-4238-CD41-9004-9E77CD3D8FED}" type="pres">
      <dgm:prSet presAssocID="{F0878D19-B8D9-B646-8DBF-FD3E671AD813}" presName="Name0" presStyleCnt="0">
        <dgm:presLayoutVars>
          <dgm:dir/>
          <dgm:animLvl val="lvl"/>
          <dgm:resizeHandles val="exact"/>
        </dgm:presLayoutVars>
      </dgm:prSet>
      <dgm:spPr/>
    </dgm:pt>
    <dgm:pt modelId="{E011B0DF-B4AC-D94C-B1AD-F4C50DC1D45B}" type="pres">
      <dgm:prSet presAssocID="{F0878D19-B8D9-B646-8DBF-FD3E671AD813}" presName="dummy" presStyleCnt="0"/>
      <dgm:spPr/>
    </dgm:pt>
    <dgm:pt modelId="{4F145630-3569-1F47-99A5-B12FD23E93F1}" type="pres">
      <dgm:prSet presAssocID="{F0878D19-B8D9-B646-8DBF-FD3E671AD813}" presName="linH" presStyleCnt="0"/>
      <dgm:spPr/>
    </dgm:pt>
    <dgm:pt modelId="{81712F73-1108-0D4C-BA07-4B786DBFA32F}" type="pres">
      <dgm:prSet presAssocID="{F0878D19-B8D9-B646-8DBF-FD3E671AD813}" presName="padding1" presStyleCnt="0"/>
      <dgm:spPr/>
    </dgm:pt>
    <dgm:pt modelId="{E38469B6-BFC6-344B-9562-F2C81177116E}" type="pres">
      <dgm:prSet presAssocID="{68926F2F-D4CA-D045-88AA-944E1ECACB4A}" presName="linV" presStyleCnt="0"/>
      <dgm:spPr/>
    </dgm:pt>
    <dgm:pt modelId="{7E39D7D3-0198-1441-BBC6-0DCEEC774C43}" type="pres">
      <dgm:prSet presAssocID="{68926F2F-D4CA-D045-88AA-944E1ECACB4A}" presName="spVertical1" presStyleCnt="0"/>
      <dgm:spPr/>
    </dgm:pt>
    <dgm:pt modelId="{31CA2328-B504-BF4C-B920-EC1046706D90}" type="pres">
      <dgm:prSet presAssocID="{68926F2F-D4CA-D045-88AA-944E1ECACB4A}" presName="parTx" presStyleLbl="revTx" presStyleIdx="0" presStyleCnt="3">
        <dgm:presLayoutVars>
          <dgm:chMax val="0"/>
          <dgm:chPref val="0"/>
          <dgm:bulletEnabled val="1"/>
        </dgm:presLayoutVars>
      </dgm:prSet>
      <dgm:spPr/>
      <dgm:t>
        <a:bodyPr/>
        <a:lstStyle/>
        <a:p>
          <a:endParaRPr lang="en-US"/>
        </a:p>
      </dgm:t>
    </dgm:pt>
    <dgm:pt modelId="{A216594A-ED76-BD44-A123-6A6B95CCB706}" type="pres">
      <dgm:prSet presAssocID="{68926F2F-D4CA-D045-88AA-944E1ECACB4A}" presName="spVertical2" presStyleCnt="0"/>
      <dgm:spPr/>
    </dgm:pt>
    <dgm:pt modelId="{67256CD2-644C-CD47-863F-3F090EF6B0AB}" type="pres">
      <dgm:prSet presAssocID="{68926F2F-D4CA-D045-88AA-944E1ECACB4A}" presName="spVertical3" presStyleCnt="0"/>
      <dgm:spPr/>
    </dgm:pt>
    <dgm:pt modelId="{180272CC-BEC5-A944-BE30-FA88C11DF964}" type="pres">
      <dgm:prSet presAssocID="{67AA8924-0EAD-A540-B5D2-CCB269A2418C}" presName="space" presStyleCnt="0"/>
      <dgm:spPr/>
    </dgm:pt>
    <dgm:pt modelId="{9F50D9FE-E86A-8748-86A5-66AA09B3A3A3}" type="pres">
      <dgm:prSet presAssocID="{E7711A3B-7AA1-F546-B9F8-54DBC86E93FC}" presName="linV" presStyleCnt="0"/>
      <dgm:spPr/>
    </dgm:pt>
    <dgm:pt modelId="{432C2F8E-A376-0C48-ADB4-B7C39644DB73}" type="pres">
      <dgm:prSet presAssocID="{E7711A3B-7AA1-F546-B9F8-54DBC86E93FC}" presName="spVertical1" presStyleCnt="0"/>
      <dgm:spPr/>
    </dgm:pt>
    <dgm:pt modelId="{69097F6E-A0BB-4848-AE8E-6055C46DD653}" type="pres">
      <dgm:prSet presAssocID="{E7711A3B-7AA1-F546-B9F8-54DBC86E93FC}" presName="parTx" presStyleLbl="revTx" presStyleIdx="1" presStyleCnt="3">
        <dgm:presLayoutVars>
          <dgm:chMax val="0"/>
          <dgm:chPref val="0"/>
          <dgm:bulletEnabled val="1"/>
        </dgm:presLayoutVars>
      </dgm:prSet>
      <dgm:spPr/>
      <dgm:t>
        <a:bodyPr/>
        <a:lstStyle/>
        <a:p>
          <a:endParaRPr lang="en-US"/>
        </a:p>
      </dgm:t>
    </dgm:pt>
    <dgm:pt modelId="{3D5BF917-223D-A247-B069-CE6696833843}" type="pres">
      <dgm:prSet presAssocID="{E7711A3B-7AA1-F546-B9F8-54DBC86E93FC}" presName="spVertical2" presStyleCnt="0"/>
      <dgm:spPr/>
    </dgm:pt>
    <dgm:pt modelId="{C71C0F4D-63CE-7D49-B024-65A2A6FD5E65}" type="pres">
      <dgm:prSet presAssocID="{E7711A3B-7AA1-F546-B9F8-54DBC86E93FC}" presName="spVertical3" presStyleCnt="0"/>
      <dgm:spPr/>
    </dgm:pt>
    <dgm:pt modelId="{2CCDB01C-BE17-6A4F-A74A-6EF22B5EED6A}" type="pres">
      <dgm:prSet presAssocID="{7C6D37D4-0F6E-A843-98EC-78755EFF9802}" presName="space" presStyleCnt="0"/>
      <dgm:spPr/>
    </dgm:pt>
    <dgm:pt modelId="{46E9A2E9-C0FB-C94F-AF95-029FDF45E68D}" type="pres">
      <dgm:prSet presAssocID="{79EC108A-006E-E344-9E53-68122F88DA47}" presName="linV" presStyleCnt="0"/>
      <dgm:spPr/>
    </dgm:pt>
    <dgm:pt modelId="{92B4072B-B043-C648-A13A-C44720EC5BBE}" type="pres">
      <dgm:prSet presAssocID="{79EC108A-006E-E344-9E53-68122F88DA47}" presName="spVertical1" presStyleCnt="0"/>
      <dgm:spPr/>
    </dgm:pt>
    <dgm:pt modelId="{6DD4BB3D-3F60-9042-9465-BAECB141BF29}" type="pres">
      <dgm:prSet presAssocID="{79EC108A-006E-E344-9E53-68122F88DA47}" presName="parTx" presStyleLbl="revTx" presStyleIdx="2" presStyleCnt="3">
        <dgm:presLayoutVars>
          <dgm:chMax val="0"/>
          <dgm:chPref val="0"/>
          <dgm:bulletEnabled val="1"/>
        </dgm:presLayoutVars>
      </dgm:prSet>
      <dgm:spPr/>
      <dgm:t>
        <a:bodyPr/>
        <a:lstStyle/>
        <a:p>
          <a:endParaRPr lang="en-US"/>
        </a:p>
      </dgm:t>
    </dgm:pt>
    <dgm:pt modelId="{2F81AA17-38F5-2F43-AE05-272F9223CB45}" type="pres">
      <dgm:prSet presAssocID="{79EC108A-006E-E344-9E53-68122F88DA47}" presName="spVertical2" presStyleCnt="0"/>
      <dgm:spPr/>
    </dgm:pt>
    <dgm:pt modelId="{EFBD5CE0-5451-4646-B22D-E52B34CCA6B6}" type="pres">
      <dgm:prSet presAssocID="{79EC108A-006E-E344-9E53-68122F88DA47}" presName="spVertical3" presStyleCnt="0"/>
      <dgm:spPr/>
    </dgm:pt>
    <dgm:pt modelId="{5D611739-9EF7-3540-B5FF-38973F346338}" type="pres">
      <dgm:prSet presAssocID="{F0878D19-B8D9-B646-8DBF-FD3E671AD813}" presName="padding2" presStyleCnt="0"/>
      <dgm:spPr/>
    </dgm:pt>
    <dgm:pt modelId="{24FBE2BC-9E37-114E-82EC-3F2C8CCDECE4}" type="pres">
      <dgm:prSet presAssocID="{F0878D19-B8D9-B646-8DBF-FD3E671AD813}" presName="negArrow" presStyleCnt="0"/>
      <dgm:spPr/>
    </dgm:pt>
    <dgm:pt modelId="{2BBF23B5-C820-6A4E-8513-14482FDBCF41}" type="pres">
      <dgm:prSet presAssocID="{F0878D19-B8D9-B646-8DBF-FD3E671AD813}" presName="backgroundArrow" presStyleLbl="node1" presStyleIdx="0" presStyleCnt="1" custLinFactNeighborY="23268">
        <dgm:style>
          <a:lnRef idx="2">
            <a:schemeClr val="accent6">
              <a:shade val="50000"/>
            </a:schemeClr>
          </a:lnRef>
          <a:fillRef idx="1">
            <a:schemeClr val="accent6"/>
          </a:fillRef>
          <a:effectRef idx="0">
            <a:schemeClr val="accent6"/>
          </a:effectRef>
          <a:fontRef idx="minor">
            <a:schemeClr val="lt1"/>
          </a:fontRef>
        </dgm:style>
      </dgm:prSet>
      <dgm:spPr>
        <a:solidFill>
          <a:schemeClr val="accent2"/>
        </a:solidFill>
        <a:ln>
          <a:solidFill>
            <a:schemeClr val="accent2">
              <a:lumMod val="50000"/>
            </a:schemeClr>
          </a:solidFill>
        </a:ln>
      </dgm:spPr>
      <dgm:t>
        <a:bodyPr/>
        <a:lstStyle/>
        <a:p>
          <a:endParaRPr lang="en-US"/>
        </a:p>
      </dgm:t>
    </dgm:pt>
  </dgm:ptLst>
  <dgm:cxnLst>
    <dgm:cxn modelId="{75FC61AA-C07F-B940-AA21-69EFBF77E7A8}" srcId="{F0878D19-B8D9-B646-8DBF-FD3E671AD813}" destId="{79EC108A-006E-E344-9E53-68122F88DA47}" srcOrd="2" destOrd="0" parTransId="{E8C05671-55E3-1640-88BE-AD4DF5A3F598}" sibTransId="{68F6F77A-8739-F547-B814-F6F832421E89}"/>
    <dgm:cxn modelId="{99CCF62F-67D3-7544-8903-0786C00F61B3}" type="presOf" srcId="{68926F2F-D4CA-D045-88AA-944E1ECACB4A}" destId="{31CA2328-B504-BF4C-B920-EC1046706D90}" srcOrd="0" destOrd="0" presId="urn:microsoft.com/office/officeart/2005/8/layout/hProcess3"/>
    <dgm:cxn modelId="{EED0B346-A8DC-3541-A9EE-3C118EA154A2}" type="presOf" srcId="{79EC108A-006E-E344-9E53-68122F88DA47}" destId="{6DD4BB3D-3F60-9042-9465-BAECB141BF29}" srcOrd="0" destOrd="0" presId="urn:microsoft.com/office/officeart/2005/8/layout/hProcess3"/>
    <dgm:cxn modelId="{FE29699F-3F99-574F-A925-0E00B80192F2}" srcId="{F0878D19-B8D9-B646-8DBF-FD3E671AD813}" destId="{68926F2F-D4CA-D045-88AA-944E1ECACB4A}" srcOrd="0" destOrd="0" parTransId="{32024B9E-D170-5349-B6CE-A0F1465A155D}" sibTransId="{67AA8924-0EAD-A540-B5D2-CCB269A2418C}"/>
    <dgm:cxn modelId="{14A1250E-C9F5-7F4D-A631-6D8566986DF9}" srcId="{F0878D19-B8D9-B646-8DBF-FD3E671AD813}" destId="{E7711A3B-7AA1-F546-B9F8-54DBC86E93FC}" srcOrd="1" destOrd="0" parTransId="{74820F6A-3601-C844-9382-8008B2029BF0}" sibTransId="{7C6D37D4-0F6E-A843-98EC-78755EFF9802}"/>
    <dgm:cxn modelId="{E3121F26-67F4-EB46-A506-C9067982B262}" type="presOf" srcId="{E7711A3B-7AA1-F546-B9F8-54DBC86E93FC}" destId="{69097F6E-A0BB-4848-AE8E-6055C46DD653}" srcOrd="0" destOrd="0" presId="urn:microsoft.com/office/officeart/2005/8/layout/hProcess3"/>
    <dgm:cxn modelId="{8CE0C030-C900-E549-82B6-3274054C08A8}" type="presOf" srcId="{F0878D19-B8D9-B646-8DBF-FD3E671AD813}" destId="{72EFB7E4-4238-CD41-9004-9E77CD3D8FED}" srcOrd="0" destOrd="0" presId="urn:microsoft.com/office/officeart/2005/8/layout/hProcess3"/>
    <dgm:cxn modelId="{042B9C96-8E4D-6645-B3AA-979624E6791C}" type="presParOf" srcId="{72EFB7E4-4238-CD41-9004-9E77CD3D8FED}" destId="{E011B0DF-B4AC-D94C-B1AD-F4C50DC1D45B}" srcOrd="0" destOrd="0" presId="urn:microsoft.com/office/officeart/2005/8/layout/hProcess3"/>
    <dgm:cxn modelId="{9CEE9E12-2EEB-C348-93B1-1FF1BA0948DC}" type="presParOf" srcId="{72EFB7E4-4238-CD41-9004-9E77CD3D8FED}" destId="{4F145630-3569-1F47-99A5-B12FD23E93F1}" srcOrd="1" destOrd="0" presId="urn:microsoft.com/office/officeart/2005/8/layout/hProcess3"/>
    <dgm:cxn modelId="{7C1692BD-9E77-864F-9AAD-8932C57FEA9C}" type="presParOf" srcId="{4F145630-3569-1F47-99A5-B12FD23E93F1}" destId="{81712F73-1108-0D4C-BA07-4B786DBFA32F}" srcOrd="0" destOrd="0" presId="urn:microsoft.com/office/officeart/2005/8/layout/hProcess3"/>
    <dgm:cxn modelId="{DC980431-A7E0-F847-9572-07AE099DC22C}" type="presParOf" srcId="{4F145630-3569-1F47-99A5-B12FD23E93F1}" destId="{E38469B6-BFC6-344B-9562-F2C81177116E}" srcOrd="1" destOrd="0" presId="urn:microsoft.com/office/officeart/2005/8/layout/hProcess3"/>
    <dgm:cxn modelId="{0D4BDD6E-572E-4446-A458-69CAE0E3D17F}" type="presParOf" srcId="{E38469B6-BFC6-344B-9562-F2C81177116E}" destId="{7E39D7D3-0198-1441-BBC6-0DCEEC774C43}" srcOrd="0" destOrd="0" presId="urn:microsoft.com/office/officeart/2005/8/layout/hProcess3"/>
    <dgm:cxn modelId="{A7A5FF7C-A8C5-974B-85DC-10CF74867C8D}" type="presParOf" srcId="{E38469B6-BFC6-344B-9562-F2C81177116E}" destId="{31CA2328-B504-BF4C-B920-EC1046706D90}" srcOrd="1" destOrd="0" presId="urn:microsoft.com/office/officeart/2005/8/layout/hProcess3"/>
    <dgm:cxn modelId="{E8D41BEA-A796-5340-9BA0-15B28FF585EA}" type="presParOf" srcId="{E38469B6-BFC6-344B-9562-F2C81177116E}" destId="{A216594A-ED76-BD44-A123-6A6B95CCB706}" srcOrd="2" destOrd="0" presId="urn:microsoft.com/office/officeart/2005/8/layout/hProcess3"/>
    <dgm:cxn modelId="{6C94BFC4-135C-0D4B-BBE7-919488BC8FD3}" type="presParOf" srcId="{E38469B6-BFC6-344B-9562-F2C81177116E}" destId="{67256CD2-644C-CD47-863F-3F090EF6B0AB}" srcOrd="3" destOrd="0" presId="urn:microsoft.com/office/officeart/2005/8/layout/hProcess3"/>
    <dgm:cxn modelId="{61EA3282-2CBF-B042-99F4-E10132859032}" type="presParOf" srcId="{4F145630-3569-1F47-99A5-B12FD23E93F1}" destId="{180272CC-BEC5-A944-BE30-FA88C11DF964}" srcOrd="2" destOrd="0" presId="urn:microsoft.com/office/officeart/2005/8/layout/hProcess3"/>
    <dgm:cxn modelId="{5A098148-DE01-9A43-9BEB-961C8E1D1BD0}" type="presParOf" srcId="{4F145630-3569-1F47-99A5-B12FD23E93F1}" destId="{9F50D9FE-E86A-8748-86A5-66AA09B3A3A3}" srcOrd="3" destOrd="0" presId="urn:microsoft.com/office/officeart/2005/8/layout/hProcess3"/>
    <dgm:cxn modelId="{063131FE-DDE6-3E4E-8A8A-28545692378F}" type="presParOf" srcId="{9F50D9FE-E86A-8748-86A5-66AA09B3A3A3}" destId="{432C2F8E-A376-0C48-ADB4-B7C39644DB73}" srcOrd="0" destOrd="0" presId="urn:microsoft.com/office/officeart/2005/8/layout/hProcess3"/>
    <dgm:cxn modelId="{56AF71E5-3E2F-F24A-A951-61F71F5CC240}" type="presParOf" srcId="{9F50D9FE-E86A-8748-86A5-66AA09B3A3A3}" destId="{69097F6E-A0BB-4848-AE8E-6055C46DD653}" srcOrd="1" destOrd="0" presId="urn:microsoft.com/office/officeart/2005/8/layout/hProcess3"/>
    <dgm:cxn modelId="{A2D4C053-3353-D64B-864A-35785D2E35B5}" type="presParOf" srcId="{9F50D9FE-E86A-8748-86A5-66AA09B3A3A3}" destId="{3D5BF917-223D-A247-B069-CE6696833843}" srcOrd="2" destOrd="0" presId="urn:microsoft.com/office/officeart/2005/8/layout/hProcess3"/>
    <dgm:cxn modelId="{92EF17A0-1013-4749-84A8-DC82909D02B3}" type="presParOf" srcId="{9F50D9FE-E86A-8748-86A5-66AA09B3A3A3}" destId="{C71C0F4D-63CE-7D49-B024-65A2A6FD5E65}" srcOrd="3" destOrd="0" presId="urn:microsoft.com/office/officeart/2005/8/layout/hProcess3"/>
    <dgm:cxn modelId="{899ADF80-7D75-9E48-A567-392E47B078B2}" type="presParOf" srcId="{4F145630-3569-1F47-99A5-B12FD23E93F1}" destId="{2CCDB01C-BE17-6A4F-A74A-6EF22B5EED6A}" srcOrd="4" destOrd="0" presId="urn:microsoft.com/office/officeart/2005/8/layout/hProcess3"/>
    <dgm:cxn modelId="{0A712B8F-101F-B243-A493-964E4645872E}" type="presParOf" srcId="{4F145630-3569-1F47-99A5-B12FD23E93F1}" destId="{46E9A2E9-C0FB-C94F-AF95-029FDF45E68D}" srcOrd="5" destOrd="0" presId="urn:microsoft.com/office/officeart/2005/8/layout/hProcess3"/>
    <dgm:cxn modelId="{E8C6CAC9-86A6-F344-B874-887BBC995242}" type="presParOf" srcId="{46E9A2E9-C0FB-C94F-AF95-029FDF45E68D}" destId="{92B4072B-B043-C648-A13A-C44720EC5BBE}" srcOrd="0" destOrd="0" presId="urn:microsoft.com/office/officeart/2005/8/layout/hProcess3"/>
    <dgm:cxn modelId="{4276920E-BECF-9F42-A975-E1F9757D86B7}" type="presParOf" srcId="{46E9A2E9-C0FB-C94F-AF95-029FDF45E68D}" destId="{6DD4BB3D-3F60-9042-9465-BAECB141BF29}" srcOrd="1" destOrd="0" presId="urn:microsoft.com/office/officeart/2005/8/layout/hProcess3"/>
    <dgm:cxn modelId="{056CBA93-AFC9-D24B-997B-94ADB38C0B63}" type="presParOf" srcId="{46E9A2E9-C0FB-C94F-AF95-029FDF45E68D}" destId="{2F81AA17-38F5-2F43-AE05-272F9223CB45}" srcOrd="2" destOrd="0" presId="urn:microsoft.com/office/officeart/2005/8/layout/hProcess3"/>
    <dgm:cxn modelId="{157A4488-C7B9-A140-9834-40CF0A1773F2}" type="presParOf" srcId="{46E9A2E9-C0FB-C94F-AF95-029FDF45E68D}" destId="{EFBD5CE0-5451-4646-B22D-E52B34CCA6B6}" srcOrd="3" destOrd="0" presId="urn:microsoft.com/office/officeart/2005/8/layout/hProcess3"/>
    <dgm:cxn modelId="{4B1F45A5-7F70-614A-BC54-D9898D89A285}" type="presParOf" srcId="{4F145630-3569-1F47-99A5-B12FD23E93F1}" destId="{5D611739-9EF7-3540-B5FF-38973F346338}" srcOrd="6" destOrd="0" presId="urn:microsoft.com/office/officeart/2005/8/layout/hProcess3"/>
    <dgm:cxn modelId="{F86A0CD8-3395-3949-89A3-D41D90A487A5}" type="presParOf" srcId="{4F145630-3569-1F47-99A5-B12FD23E93F1}" destId="{24FBE2BC-9E37-114E-82EC-3F2C8CCDECE4}" srcOrd="7" destOrd="0" presId="urn:microsoft.com/office/officeart/2005/8/layout/hProcess3"/>
    <dgm:cxn modelId="{FE32E2BA-FDC7-164A-BB05-64CC1D8A71A1}" type="presParOf" srcId="{4F145630-3569-1F47-99A5-B12FD23E93F1}" destId="{2BBF23B5-C820-6A4E-8513-14482FDBCF41}" srcOrd="8" destOrd="0" presId="urn:microsoft.com/office/officeart/2005/8/layout/hProcess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BF23B5-C820-6A4E-8513-14482FDBCF41}">
      <dsp:nvSpPr>
        <dsp:cNvPr id="0" name=""/>
        <dsp:cNvSpPr/>
      </dsp:nvSpPr>
      <dsp:spPr>
        <a:xfrm>
          <a:off x="0" y="53621"/>
          <a:ext cx="8472381" cy="1872000"/>
        </a:xfrm>
        <a:prstGeom prst="rightArrow">
          <a:avLst/>
        </a:prstGeom>
        <a:solidFill>
          <a:schemeClr val="accent5"/>
        </a:solidFill>
        <a:ln w="25400" cap="flat" cmpd="sng" algn="ctr">
          <a:solidFill>
            <a:schemeClr val="accent5">
              <a:shade val="50000"/>
            </a:schemeClr>
          </a:solidFill>
          <a:prstDash val="solid"/>
        </a:ln>
        <a:effectLst/>
      </dsp:spPr>
      <dsp:style>
        <a:lnRef idx="2">
          <a:schemeClr val="accent5">
            <a:shade val="50000"/>
          </a:schemeClr>
        </a:lnRef>
        <a:fillRef idx="1">
          <a:schemeClr val="accent5"/>
        </a:fillRef>
        <a:effectRef idx="0">
          <a:schemeClr val="accent5"/>
        </a:effectRef>
        <a:fontRef idx="minor">
          <a:schemeClr val="lt1"/>
        </a:fontRef>
      </dsp:style>
    </dsp:sp>
    <dsp:sp modelId="{6DD4BB3D-3F60-9042-9465-BAECB141BF29}">
      <dsp:nvSpPr>
        <dsp:cNvPr id="0" name=""/>
        <dsp:cNvSpPr/>
      </dsp:nvSpPr>
      <dsp:spPr>
        <a:xfrm>
          <a:off x="5843922" y="494810"/>
          <a:ext cx="2147053" cy="936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64160" rIns="0" bIns="264160" numCol="1" spcCol="1270" anchor="ctr" anchorCtr="0">
          <a:noAutofit/>
        </a:bodyPr>
        <a:lstStyle/>
        <a:p>
          <a:pPr lvl="0" algn="ctr" defTabSz="1155700">
            <a:lnSpc>
              <a:spcPct val="90000"/>
            </a:lnSpc>
            <a:spcBef>
              <a:spcPct val="0"/>
            </a:spcBef>
            <a:spcAft>
              <a:spcPct val="35000"/>
            </a:spcAft>
          </a:pPr>
          <a:r>
            <a:rPr lang="en-US" sz="2600" kern="1200" dirty="0" smtClean="0"/>
            <a:t> </a:t>
          </a:r>
          <a:endParaRPr lang="en-US" sz="2600" kern="1200" dirty="0"/>
        </a:p>
      </dsp:txBody>
      <dsp:txXfrm>
        <a:off x="5843922" y="494810"/>
        <a:ext cx="2147053" cy="936000"/>
      </dsp:txXfrm>
    </dsp:sp>
    <dsp:sp modelId="{69097F6E-A0BB-4848-AE8E-6055C46DD653}">
      <dsp:nvSpPr>
        <dsp:cNvPr id="0" name=""/>
        <dsp:cNvSpPr/>
      </dsp:nvSpPr>
      <dsp:spPr>
        <a:xfrm>
          <a:off x="3267457" y="494810"/>
          <a:ext cx="2147053" cy="936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64160" rIns="0" bIns="264160" numCol="1" spcCol="1270" anchor="ctr" anchorCtr="0">
          <a:noAutofit/>
        </a:bodyPr>
        <a:lstStyle/>
        <a:p>
          <a:pPr lvl="0" algn="ctr" defTabSz="1155700">
            <a:lnSpc>
              <a:spcPct val="90000"/>
            </a:lnSpc>
            <a:spcBef>
              <a:spcPct val="0"/>
            </a:spcBef>
            <a:spcAft>
              <a:spcPct val="35000"/>
            </a:spcAft>
          </a:pPr>
          <a:r>
            <a:rPr lang="en-US" sz="2600" kern="1200" dirty="0" smtClean="0"/>
            <a:t> </a:t>
          </a:r>
          <a:endParaRPr lang="en-US" sz="2600" kern="1200" dirty="0"/>
        </a:p>
      </dsp:txBody>
      <dsp:txXfrm>
        <a:off x="3267457" y="494810"/>
        <a:ext cx="2147053" cy="936000"/>
      </dsp:txXfrm>
    </dsp:sp>
    <dsp:sp modelId="{31CA2328-B504-BF4C-B920-EC1046706D90}">
      <dsp:nvSpPr>
        <dsp:cNvPr id="0" name=""/>
        <dsp:cNvSpPr/>
      </dsp:nvSpPr>
      <dsp:spPr>
        <a:xfrm>
          <a:off x="690993" y="494810"/>
          <a:ext cx="2147053" cy="936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64160" rIns="0" bIns="264160" numCol="1" spcCol="1270" anchor="ctr" anchorCtr="0">
          <a:noAutofit/>
        </a:bodyPr>
        <a:lstStyle/>
        <a:p>
          <a:pPr lvl="0" algn="ctr" defTabSz="1155700">
            <a:lnSpc>
              <a:spcPct val="90000"/>
            </a:lnSpc>
            <a:spcBef>
              <a:spcPct val="0"/>
            </a:spcBef>
            <a:spcAft>
              <a:spcPct val="35000"/>
            </a:spcAft>
          </a:pPr>
          <a:r>
            <a:rPr lang="en-US" sz="2600" kern="1200" dirty="0" smtClean="0"/>
            <a:t> </a:t>
          </a:r>
          <a:endParaRPr lang="en-US" sz="2600" kern="1200" dirty="0"/>
        </a:p>
      </dsp:txBody>
      <dsp:txXfrm>
        <a:off x="690993" y="494810"/>
        <a:ext cx="2147053" cy="936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BF23B5-C820-6A4E-8513-14482FDBCF41}">
      <dsp:nvSpPr>
        <dsp:cNvPr id="0" name=""/>
        <dsp:cNvSpPr/>
      </dsp:nvSpPr>
      <dsp:spPr>
        <a:xfrm>
          <a:off x="0" y="10670"/>
          <a:ext cx="8472381" cy="1872000"/>
        </a:xfrm>
        <a:prstGeom prst="rightArrow">
          <a:avLst/>
        </a:prstGeom>
        <a:solidFill>
          <a:schemeClr val="accent2"/>
        </a:solidFill>
        <a:ln w="25400" cap="flat" cmpd="sng" algn="ctr">
          <a:solidFill>
            <a:schemeClr val="accent2">
              <a:lumMod val="50000"/>
            </a:schemeClr>
          </a:solidFill>
          <a:prstDash val="solid"/>
        </a:ln>
        <a:effectLst/>
      </dsp:spPr>
      <dsp:style>
        <a:lnRef idx="2">
          <a:schemeClr val="accent6">
            <a:shade val="50000"/>
          </a:schemeClr>
        </a:lnRef>
        <a:fillRef idx="1">
          <a:schemeClr val="accent6"/>
        </a:fillRef>
        <a:effectRef idx="0">
          <a:schemeClr val="accent6"/>
        </a:effectRef>
        <a:fontRef idx="minor">
          <a:schemeClr val="lt1"/>
        </a:fontRef>
      </dsp:style>
    </dsp:sp>
    <dsp:sp modelId="{6DD4BB3D-3F60-9042-9465-BAECB141BF29}">
      <dsp:nvSpPr>
        <dsp:cNvPr id="0" name=""/>
        <dsp:cNvSpPr/>
      </dsp:nvSpPr>
      <dsp:spPr>
        <a:xfrm>
          <a:off x="5850523" y="473335"/>
          <a:ext cx="2151190" cy="936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64160" rIns="0" bIns="264160" numCol="1" spcCol="1270" anchor="ctr" anchorCtr="0">
          <a:noAutofit/>
        </a:bodyPr>
        <a:lstStyle/>
        <a:p>
          <a:pPr lvl="0" algn="ctr" defTabSz="1155700">
            <a:lnSpc>
              <a:spcPct val="90000"/>
            </a:lnSpc>
            <a:spcBef>
              <a:spcPct val="0"/>
            </a:spcBef>
            <a:spcAft>
              <a:spcPct val="35000"/>
            </a:spcAft>
          </a:pPr>
          <a:r>
            <a:rPr lang="en-US" sz="2600" kern="1200" dirty="0" smtClean="0"/>
            <a:t> </a:t>
          </a:r>
          <a:endParaRPr lang="en-US" sz="2600" kern="1200" dirty="0"/>
        </a:p>
      </dsp:txBody>
      <dsp:txXfrm>
        <a:off x="5850523" y="473335"/>
        <a:ext cx="2151190" cy="936000"/>
      </dsp:txXfrm>
    </dsp:sp>
    <dsp:sp modelId="{69097F6E-A0BB-4848-AE8E-6055C46DD653}">
      <dsp:nvSpPr>
        <dsp:cNvPr id="0" name=""/>
        <dsp:cNvSpPr/>
      </dsp:nvSpPr>
      <dsp:spPr>
        <a:xfrm>
          <a:off x="3269094" y="473335"/>
          <a:ext cx="2151190" cy="936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64160" rIns="0" bIns="264160" numCol="1" spcCol="1270" anchor="ctr" anchorCtr="0">
          <a:noAutofit/>
        </a:bodyPr>
        <a:lstStyle/>
        <a:p>
          <a:pPr lvl="0" algn="ctr" defTabSz="1155700">
            <a:lnSpc>
              <a:spcPct val="90000"/>
            </a:lnSpc>
            <a:spcBef>
              <a:spcPct val="0"/>
            </a:spcBef>
            <a:spcAft>
              <a:spcPct val="35000"/>
            </a:spcAft>
          </a:pPr>
          <a:r>
            <a:rPr lang="en-US" sz="2600" kern="1200" dirty="0" smtClean="0"/>
            <a:t> </a:t>
          </a:r>
          <a:endParaRPr lang="en-US" sz="2600" kern="1200" dirty="0"/>
        </a:p>
      </dsp:txBody>
      <dsp:txXfrm>
        <a:off x="3269094" y="473335"/>
        <a:ext cx="2151190" cy="936000"/>
      </dsp:txXfrm>
    </dsp:sp>
    <dsp:sp modelId="{31CA2328-B504-BF4C-B920-EC1046706D90}">
      <dsp:nvSpPr>
        <dsp:cNvPr id="0" name=""/>
        <dsp:cNvSpPr/>
      </dsp:nvSpPr>
      <dsp:spPr>
        <a:xfrm>
          <a:off x="687665" y="473335"/>
          <a:ext cx="2151190" cy="936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64160" rIns="0" bIns="264160" numCol="1" spcCol="1270" anchor="ctr" anchorCtr="0">
          <a:noAutofit/>
        </a:bodyPr>
        <a:lstStyle/>
        <a:p>
          <a:pPr lvl="0" algn="ctr" defTabSz="1155700">
            <a:lnSpc>
              <a:spcPct val="90000"/>
            </a:lnSpc>
            <a:spcBef>
              <a:spcPct val="0"/>
            </a:spcBef>
            <a:spcAft>
              <a:spcPct val="35000"/>
            </a:spcAft>
          </a:pPr>
          <a:r>
            <a:rPr lang="en-US" sz="2600" kern="1200" dirty="0" smtClean="0"/>
            <a:t> </a:t>
          </a:r>
          <a:endParaRPr lang="en-US" sz="2600" kern="1200" dirty="0"/>
        </a:p>
      </dsp:txBody>
      <dsp:txXfrm>
        <a:off x="687665" y="473335"/>
        <a:ext cx="2151190" cy="936000"/>
      </dsp:txXfrm>
    </dsp:sp>
  </dsp:spTree>
</dsp:drawing>
</file>

<file path=ppt/diagrams/layout1.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68F13CC-A6A6-524A-A0F8-DAB9B298E3B6}" type="datetimeFigureOut">
              <a:rPr lang="en-US" smtClean="0"/>
              <a:t>10/27/15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7CED518-EFD6-E34B-989E-6B6564A75595}" type="slidenum">
              <a:rPr lang="en-US" smtClean="0"/>
              <a:t>‹#›</a:t>
            </a:fld>
            <a:endParaRPr lang="en-US"/>
          </a:p>
        </p:txBody>
      </p:sp>
    </p:spTree>
    <p:extLst>
      <p:ext uri="{BB962C8B-B14F-4D97-AF65-F5344CB8AC3E}">
        <p14:creationId xmlns:p14="http://schemas.microsoft.com/office/powerpoint/2010/main" val="23140004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A614CD-FA73-DF49-AA13-A5EF746D725A}" type="datetimeFigureOut">
              <a:rPr lang="en-US" smtClean="0"/>
              <a:t>10/27/15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002FF9-4628-B146-9948-95257A430692}" type="slidenum">
              <a:rPr lang="en-US" smtClean="0"/>
              <a:t>‹#›</a:t>
            </a:fld>
            <a:endParaRPr lang="en-US"/>
          </a:p>
        </p:txBody>
      </p:sp>
    </p:spTree>
    <p:extLst>
      <p:ext uri="{BB962C8B-B14F-4D97-AF65-F5344CB8AC3E}">
        <p14:creationId xmlns:p14="http://schemas.microsoft.com/office/powerpoint/2010/main" val="215689949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7E002FF9-4628-B146-9948-95257A430692}" type="slidenum">
              <a:rPr lang="en-US" smtClean="0"/>
              <a:t>1</a:t>
            </a:fld>
            <a:endParaRPr lang="en-US"/>
          </a:p>
        </p:txBody>
      </p:sp>
    </p:spTree>
    <p:extLst>
      <p:ext uri="{BB962C8B-B14F-4D97-AF65-F5344CB8AC3E}">
        <p14:creationId xmlns:p14="http://schemas.microsoft.com/office/powerpoint/2010/main" val="16616540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Utilize slides 6-9 depending on the audience.</a:t>
            </a:r>
            <a:endParaRPr lang="en-US" b="1" dirty="0"/>
          </a:p>
        </p:txBody>
      </p:sp>
      <p:sp>
        <p:nvSpPr>
          <p:cNvPr id="4" name="Slide Number Placeholder 3"/>
          <p:cNvSpPr>
            <a:spLocks noGrp="1"/>
          </p:cNvSpPr>
          <p:nvPr>
            <p:ph type="sldNum" sz="quarter" idx="10"/>
          </p:nvPr>
        </p:nvSpPr>
        <p:spPr/>
        <p:txBody>
          <a:bodyPr/>
          <a:lstStyle/>
          <a:p>
            <a:fld id="{7E002FF9-4628-B146-9948-95257A430692}" type="slidenum">
              <a:rPr lang="en-US" smtClean="0"/>
              <a:t>13</a:t>
            </a:fld>
            <a:endParaRPr lang="en-US"/>
          </a:p>
        </p:txBody>
      </p:sp>
    </p:spTree>
    <p:extLst>
      <p:ext uri="{BB962C8B-B14F-4D97-AF65-F5344CB8AC3E}">
        <p14:creationId xmlns:p14="http://schemas.microsoft.com/office/powerpoint/2010/main" val="28228507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1" dirty="0" smtClean="0"/>
              <a:t>Utilize slides 6-9 depending on the audience.</a:t>
            </a:r>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14</a:t>
            </a:fld>
            <a:endParaRPr lang="en-US"/>
          </a:p>
        </p:txBody>
      </p:sp>
    </p:spTree>
    <p:extLst>
      <p:ext uri="{BB962C8B-B14F-4D97-AF65-F5344CB8AC3E}">
        <p14:creationId xmlns:p14="http://schemas.microsoft.com/office/powerpoint/2010/main" val="28228507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Utilize slides 6-9 depending on the audience.</a:t>
            </a:r>
            <a:endParaRPr lang="en-US" b="1" dirty="0"/>
          </a:p>
        </p:txBody>
      </p:sp>
      <p:sp>
        <p:nvSpPr>
          <p:cNvPr id="4" name="Slide Number Placeholder 3"/>
          <p:cNvSpPr>
            <a:spLocks noGrp="1"/>
          </p:cNvSpPr>
          <p:nvPr>
            <p:ph type="sldNum" sz="quarter" idx="10"/>
          </p:nvPr>
        </p:nvSpPr>
        <p:spPr/>
        <p:txBody>
          <a:bodyPr/>
          <a:lstStyle/>
          <a:p>
            <a:fld id="{7E002FF9-4628-B146-9948-95257A430692}" type="slidenum">
              <a:rPr lang="en-US" smtClean="0"/>
              <a:t>15</a:t>
            </a:fld>
            <a:endParaRPr lang="en-US"/>
          </a:p>
        </p:txBody>
      </p:sp>
    </p:spTree>
    <p:extLst>
      <p:ext uri="{BB962C8B-B14F-4D97-AF65-F5344CB8AC3E}">
        <p14:creationId xmlns:p14="http://schemas.microsoft.com/office/powerpoint/2010/main" val="28228507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16</a:t>
            </a:fld>
            <a:endParaRPr lang="en-US"/>
          </a:p>
        </p:txBody>
      </p:sp>
    </p:spTree>
    <p:extLst>
      <p:ext uri="{BB962C8B-B14F-4D97-AF65-F5344CB8AC3E}">
        <p14:creationId xmlns:p14="http://schemas.microsoft.com/office/powerpoint/2010/main" val="29290272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17</a:t>
            </a:fld>
            <a:endParaRPr lang="en-US"/>
          </a:p>
        </p:txBody>
      </p:sp>
    </p:spTree>
    <p:extLst>
      <p:ext uri="{BB962C8B-B14F-4D97-AF65-F5344CB8AC3E}">
        <p14:creationId xmlns:p14="http://schemas.microsoft.com/office/powerpoint/2010/main" val="11497389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is a simpler agenda slide, the outline for your presentation.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18</a:t>
            </a:fld>
            <a:endParaRPr lang="en-US"/>
          </a:p>
        </p:txBody>
      </p:sp>
    </p:spTree>
    <p:extLst>
      <p:ext uri="{BB962C8B-B14F-4D97-AF65-F5344CB8AC3E}">
        <p14:creationId xmlns:p14="http://schemas.microsoft.com/office/powerpoint/2010/main" val="36663627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20</a:t>
            </a:fld>
            <a:endParaRPr lang="en-US"/>
          </a:p>
        </p:txBody>
      </p:sp>
    </p:spTree>
    <p:extLst>
      <p:ext uri="{BB962C8B-B14F-4D97-AF65-F5344CB8AC3E}">
        <p14:creationId xmlns:p14="http://schemas.microsoft.com/office/powerpoint/2010/main" val="11497389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slide can be used for text, graphics or any other elements. </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22</a:t>
            </a:fld>
            <a:endParaRPr lang="en-US"/>
          </a:p>
        </p:txBody>
      </p:sp>
    </p:spTree>
    <p:extLst>
      <p:ext uri="{BB962C8B-B14F-4D97-AF65-F5344CB8AC3E}">
        <p14:creationId xmlns:p14="http://schemas.microsoft.com/office/powerpoint/2010/main" val="10105945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23</a:t>
            </a:fld>
            <a:endParaRPr lang="en-US"/>
          </a:p>
        </p:txBody>
      </p:sp>
    </p:spTree>
    <p:extLst>
      <p:ext uri="{BB962C8B-B14F-4D97-AF65-F5344CB8AC3E}">
        <p14:creationId xmlns:p14="http://schemas.microsoft.com/office/powerpoint/2010/main" val="11497389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Summarize the three main points of your</a:t>
            </a:r>
            <a:r>
              <a:rPr lang="en-US" baseline="0" dirty="0" smtClean="0"/>
              <a:t> presentation here.</a:t>
            </a:r>
            <a:endParaRPr lang="en-US" dirty="0" smtClean="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25</a:t>
            </a:fld>
            <a:endParaRPr lang="en-US"/>
          </a:p>
        </p:txBody>
      </p:sp>
    </p:spTree>
    <p:extLst>
      <p:ext uri="{BB962C8B-B14F-4D97-AF65-F5344CB8AC3E}">
        <p14:creationId xmlns:p14="http://schemas.microsoft.com/office/powerpoint/2010/main" val="3650862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5</a:t>
            </a:fld>
            <a:endParaRPr lang="en-US"/>
          </a:p>
        </p:txBody>
      </p:sp>
    </p:spTree>
    <p:extLst>
      <p:ext uri="{BB962C8B-B14F-4D97-AF65-F5344CB8AC3E}">
        <p14:creationId xmlns:p14="http://schemas.microsoft.com/office/powerpoint/2010/main" val="292902720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26</a:t>
            </a:fld>
            <a:endParaRPr lang="en-US"/>
          </a:p>
        </p:txBody>
      </p:sp>
    </p:spTree>
    <p:extLst>
      <p:ext uri="{BB962C8B-B14F-4D97-AF65-F5344CB8AC3E}">
        <p14:creationId xmlns:p14="http://schemas.microsoft.com/office/powerpoint/2010/main" val="114973895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28</a:t>
            </a:fld>
            <a:endParaRPr lang="en-US"/>
          </a:p>
        </p:txBody>
      </p:sp>
    </p:spTree>
    <p:extLst>
      <p:ext uri="{BB962C8B-B14F-4D97-AF65-F5344CB8AC3E}">
        <p14:creationId xmlns:p14="http://schemas.microsoft.com/office/powerpoint/2010/main" val="114973895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34</a:t>
            </a:fld>
            <a:endParaRPr lang="en-US"/>
          </a:p>
        </p:txBody>
      </p:sp>
    </p:spTree>
    <p:extLst>
      <p:ext uri="{BB962C8B-B14F-4D97-AF65-F5344CB8AC3E}">
        <p14:creationId xmlns:p14="http://schemas.microsoft.com/office/powerpoint/2010/main" val="101059451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35</a:t>
            </a:fld>
            <a:endParaRPr lang="en-US"/>
          </a:p>
        </p:txBody>
      </p:sp>
    </p:spTree>
    <p:extLst>
      <p:ext uri="{BB962C8B-B14F-4D97-AF65-F5344CB8AC3E}">
        <p14:creationId xmlns:p14="http://schemas.microsoft.com/office/powerpoint/2010/main" val="101059451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Shape 127"/>
          <p:cNvSpPr txBox="1">
            <a:spLocks noGrp="1"/>
          </p:cNvSpPr>
          <p:nvPr>
            <p:ph type="body" idx="1"/>
          </p:nvPr>
        </p:nvSpPr>
        <p:spPr>
          <a:xfrm>
            <a:off x="685801"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28" name="Shape 12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01438911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Shape 127"/>
          <p:cNvSpPr txBox="1">
            <a:spLocks noGrp="1"/>
          </p:cNvSpPr>
          <p:nvPr>
            <p:ph type="body" idx="1"/>
          </p:nvPr>
        </p:nvSpPr>
        <p:spPr>
          <a:xfrm>
            <a:off x="685801"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28" name="Shape 12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427372090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42</a:t>
            </a:fld>
            <a:endParaRPr lang="en-US"/>
          </a:p>
        </p:txBody>
      </p:sp>
    </p:spTree>
    <p:extLst>
      <p:ext uri="{BB962C8B-B14F-4D97-AF65-F5344CB8AC3E}">
        <p14:creationId xmlns:p14="http://schemas.microsoft.com/office/powerpoint/2010/main" val="114973895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summary of key decisions and agreed-upon next steps are outlined below:</a:t>
            </a:r>
          </a:p>
          <a:p>
            <a:r>
              <a:rPr lang="en-US" dirty="0" smtClean="0"/>
              <a:t>Sole Designator as Reference for Enforcement </a:t>
            </a:r>
          </a:p>
          <a:p>
            <a:r>
              <a:rPr lang="en-US" dirty="0" smtClean="0"/>
              <a:t>The group reached broad agreement to move forward with the Sole Designator as the new reference enforcement model for the next draft proposal. The group will next attempt to finalize "patching" the model to alleviate any outstanding concerns on their next draft proposal.</a:t>
            </a:r>
          </a:p>
          <a:p>
            <a:endParaRPr lang="en-US" dirty="0" smtClean="0"/>
          </a:p>
          <a:p>
            <a:r>
              <a:rPr lang="en-US" dirty="0" smtClean="0"/>
              <a:t>Decision-Making Model</a:t>
            </a:r>
          </a:p>
          <a:p>
            <a:r>
              <a:rPr lang="en-US" dirty="0" smtClean="0"/>
              <a:t>The group begun defining a consensus based decision-making model, which includes a community consultation period. Discussions on the topic were informed by concerns raised in the Public Comment on the 2nd Draft Report about unintended concentrations of power.</a:t>
            </a:r>
          </a:p>
          <a:p>
            <a:endParaRPr lang="en-US" dirty="0" smtClean="0"/>
          </a:p>
          <a:p>
            <a:r>
              <a:rPr lang="en-US" dirty="0" smtClean="0"/>
              <a:t>Independent Review Process</a:t>
            </a:r>
          </a:p>
          <a:p>
            <a:r>
              <a:rPr lang="en-US" dirty="0" smtClean="0"/>
              <a:t>The group confirmed support for the proposed IRP enhancements, and is now moving into the implementation phase. To spearhead this phase, a drafting sub-group with expert support will be constructed to develop and draft bylaws and detailed operating procedures.</a:t>
            </a:r>
          </a:p>
          <a:p>
            <a:endParaRPr lang="en-US" dirty="0" smtClean="0"/>
          </a:p>
          <a:p>
            <a:r>
              <a:rPr lang="en-US" dirty="0" smtClean="0"/>
              <a:t>Community Power: Review/Reject Budget and Operating Plan</a:t>
            </a:r>
          </a:p>
          <a:p>
            <a:r>
              <a:rPr lang="en-US" dirty="0" smtClean="0"/>
              <a:t>The group has identified a balanced process and approach for the One-Year Operating Plan and Budget, which was an outstanding item coming into Dublin.</a:t>
            </a:r>
          </a:p>
          <a:p>
            <a:endParaRPr lang="en-US" dirty="0" smtClean="0"/>
          </a:p>
          <a:p>
            <a:r>
              <a:rPr lang="en-US" dirty="0" smtClean="0"/>
              <a:t>Community Power: Recall Individual Board Directors</a:t>
            </a:r>
          </a:p>
          <a:p>
            <a:r>
              <a:rPr lang="en-US" dirty="0" smtClean="0"/>
              <a:t>The group confirmed a decision method for removal of a director appointed by the Nominating Committee, and a separate decision method for removal of a director appointed by an Advisory Committee or Supporting Organization.</a:t>
            </a:r>
          </a:p>
          <a:p>
            <a:endParaRPr lang="en-US" dirty="0" smtClean="0"/>
          </a:p>
          <a:p>
            <a:r>
              <a:rPr lang="en-US" dirty="0" smtClean="0"/>
              <a:t>Mission and Core Values</a:t>
            </a:r>
          </a:p>
          <a:p>
            <a:r>
              <a:rPr lang="en-US" dirty="0" smtClean="0"/>
              <a:t>The group confirmed its support for a clarification of the Mission Statement and articulation of the Commitments and Core Values. An example of a clarification includes ICANN's ability to enforce agreements with contracted parties, subject to reasonable checks and balances.</a:t>
            </a:r>
          </a:p>
          <a:p>
            <a:endParaRPr lang="en-US" dirty="0" smtClean="0"/>
          </a:p>
          <a:p>
            <a:r>
              <a:rPr lang="en-US" dirty="0" smtClean="0"/>
              <a:t>Human Rights</a:t>
            </a:r>
          </a:p>
          <a:p>
            <a:r>
              <a:rPr lang="en-US" dirty="0" smtClean="0"/>
              <a:t>The group reached consensus to include a general human rights commitment into the Bylaws. However, further work is needed on language and has been tasked to the Human Rights Working Party.</a:t>
            </a:r>
          </a:p>
          <a:p>
            <a:endParaRPr lang="en-US" dirty="0" smtClean="0"/>
          </a:p>
          <a:p>
            <a:r>
              <a:rPr lang="en-US" dirty="0" smtClean="0"/>
              <a:t>Incorporation of the Affirmation of Commitments into the Bylaws</a:t>
            </a:r>
          </a:p>
          <a:p>
            <a:r>
              <a:rPr lang="en-US" dirty="0" smtClean="0"/>
              <a:t>The group finalized outstanding details of the incorporation of the Affirmation of Commitments Review into the bylaws. There is high confidence that these bylaws are nearly ready for consideration in terms of implementation.</a:t>
            </a:r>
          </a:p>
          <a:p>
            <a:endParaRPr lang="en-US" dirty="0" smtClean="0"/>
          </a:p>
          <a:p>
            <a:r>
              <a:rPr lang="en-US" dirty="0" smtClean="0"/>
              <a:t>Work Stream 2 </a:t>
            </a:r>
          </a:p>
          <a:p>
            <a:r>
              <a:rPr lang="en-US" dirty="0" smtClean="0"/>
              <a:t>The group adopted a focused list of Work Stream 2 items, with an emphasis on transparency requirements. There was also broad agreement to bring some of these transparency requirements into Work Stream 1 in consideration of the discussions around the Sole Designator enforcement model.</a:t>
            </a:r>
            <a:endParaRPr lang="en-US" dirty="0"/>
          </a:p>
        </p:txBody>
      </p:sp>
      <p:sp>
        <p:nvSpPr>
          <p:cNvPr id="4" name="Slide Number Placeholder 3"/>
          <p:cNvSpPr>
            <a:spLocks noGrp="1"/>
          </p:cNvSpPr>
          <p:nvPr>
            <p:ph type="sldNum" sz="quarter" idx="10"/>
          </p:nvPr>
        </p:nvSpPr>
        <p:spPr/>
        <p:txBody>
          <a:bodyPr/>
          <a:lstStyle/>
          <a:p>
            <a:fld id="{D83D6D61-1CE7-2142-8684-43832A2F4CCC}" type="slidenum">
              <a:rPr lang="en-US" smtClean="0"/>
              <a:t>43</a:t>
            </a:fld>
            <a:endParaRPr lang="en-US"/>
          </a:p>
        </p:txBody>
      </p:sp>
    </p:spTree>
    <p:extLst>
      <p:ext uri="{BB962C8B-B14F-4D97-AF65-F5344CB8AC3E}">
        <p14:creationId xmlns:p14="http://schemas.microsoft.com/office/powerpoint/2010/main" val="386508590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Timeline and Next Steps</a:t>
            </a:r>
          </a:p>
          <a:p>
            <a:endParaRPr lang="en-US" b="1" dirty="0" smtClean="0"/>
          </a:p>
          <a:p>
            <a:r>
              <a:rPr lang="en-US" dirty="0" smtClean="0"/>
              <a:t>The CCWG-Accountability has had intensive discussions on the group's work plan, anticipated progress and next steps towards finalization. As such, the group has adjusted its timeline in a manner that attempts to balance the various timeline constraints, both inside and outside of the community. While details are still being solidified, the timeline is rigorous, and will likely keep the CCWG-Accountability busy through January. However, the co-Chairs, members and participants of the CCWG-Accountability understand the importance of and will execute an inclusive, open and bottom-up process.</a:t>
            </a:r>
          </a:p>
          <a:p>
            <a:endParaRPr lang="en-US" dirty="0" smtClean="0"/>
          </a:p>
          <a:p>
            <a:r>
              <a:rPr lang="en-US" dirty="0" smtClean="0"/>
              <a:t>The current timeline proposes posting a high-level overview of recommendations and a summary of changes from the 2nd Draft Proposal for a 35-day public comment on 15 November 2015. Alongside the 35-day public comment, the CCWG-Accountability will submit these resources to the Chartering Organizations for initial feedback. The CCWG-Accountability plans to issue a full detailed report, including annexes and in-depth documentation, mid-way into the public comment period for roughly 20 days of consultation. After synthesis of the comments received, and assuming no major changes, the group currently projects submission of Work Stream 1 Recommendations to the ICANN Board in late January 2016.</a:t>
            </a:r>
          </a:p>
          <a:p>
            <a:endParaRPr lang="en-US" dirty="0"/>
          </a:p>
        </p:txBody>
      </p:sp>
      <p:sp>
        <p:nvSpPr>
          <p:cNvPr id="4" name="Slide Number Placeholder 3"/>
          <p:cNvSpPr>
            <a:spLocks noGrp="1"/>
          </p:cNvSpPr>
          <p:nvPr>
            <p:ph type="sldNum" sz="quarter" idx="10"/>
          </p:nvPr>
        </p:nvSpPr>
        <p:spPr/>
        <p:txBody>
          <a:bodyPr/>
          <a:lstStyle/>
          <a:p>
            <a:fld id="{D83D6D61-1CE7-2142-8684-43832A2F4CCC}" type="slidenum">
              <a:rPr lang="en-US" smtClean="0"/>
              <a:t>44</a:t>
            </a:fld>
            <a:endParaRPr lang="en-US"/>
          </a:p>
        </p:txBody>
      </p:sp>
    </p:spTree>
    <p:extLst>
      <p:ext uri="{BB962C8B-B14F-4D97-AF65-F5344CB8AC3E}">
        <p14:creationId xmlns:p14="http://schemas.microsoft.com/office/powerpoint/2010/main" val="386508590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46</a:t>
            </a:fld>
            <a:endParaRPr lang="en-US"/>
          </a:p>
        </p:txBody>
      </p:sp>
    </p:spTree>
    <p:extLst>
      <p:ext uri="{BB962C8B-B14F-4D97-AF65-F5344CB8AC3E}">
        <p14:creationId xmlns:p14="http://schemas.microsoft.com/office/powerpoint/2010/main" val="28741343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6</a:t>
            </a:fld>
            <a:endParaRPr lang="en-US"/>
          </a:p>
        </p:txBody>
      </p:sp>
    </p:spTree>
    <p:extLst>
      <p:ext uri="{BB962C8B-B14F-4D97-AF65-F5344CB8AC3E}">
        <p14:creationId xmlns:p14="http://schemas.microsoft.com/office/powerpoint/2010/main" val="292902720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47</a:t>
            </a:fld>
            <a:endParaRPr lang="en-US"/>
          </a:p>
        </p:txBody>
      </p:sp>
    </p:spTree>
    <p:extLst>
      <p:ext uri="{BB962C8B-B14F-4D97-AF65-F5344CB8AC3E}">
        <p14:creationId xmlns:p14="http://schemas.microsoft.com/office/powerpoint/2010/main" val="5429229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7</a:t>
            </a:fld>
            <a:endParaRPr lang="en-US"/>
          </a:p>
        </p:txBody>
      </p:sp>
    </p:spTree>
    <p:extLst>
      <p:ext uri="{BB962C8B-B14F-4D97-AF65-F5344CB8AC3E}">
        <p14:creationId xmlns:p14="http://schemas.microsoft.com/office/powerpoint/2010/main" val="19629424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8</a:t>
            </a:fld>
            <a:endParaRPr lang="en-US"/>
          </a:p>
        </p:txBody>
      </p:sp>
    </p:spTree>
    <p:extLst>
      <p:ext uri="{BB962C8B-B14F-4D97-AF65-F5344CB8AC3E}">
        <p14:creationId xmlns:p14="http://schemas.microsoft.com/office/powerpoint/2010/main" val="19629424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9</a:t>
            </a:fld>
            <a:endParaRPr lang="en-US"/>
          </a:p>
        </p:txBody>
      </p:sp>
    </p:spTree>
    <p:extLst>
      <p:ext uri="{BB962C8B-B14F-4D97-AF65-F5344CB8AC3E}">
        <p14:creationId xmlns:p14="http://schemas.microsoft.com/office/powerpoint/2010/main" val="10105945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Utilize slides 6-9 depending on the audience.</a:t>
            </a:r>
            <a:endParaRPr lang="en-US" b="1" dirty="0"/>
          </a:p>
        </p:txBody>
      </p:sp>
      <p:sp>
        <p:nvSpPr>
          <p:cNvPr id="4" name="Slide Number Placeholder 3"/>
          <p:cNvSpPr>
            <a:spLocks noGrp="1"/>
          </p:cNvSpPr>
          <p:nvPr>
            <p:ph type="sldNum" sz="quarter" idx="10"/>
          </p:nvPr>
        </p:nvSpPr>
        <p:spPr/>
        <p:txBody>
          <a:bodyPr/>
          <a:lstStyle/>
          <a:p>
            <a:fld id="{7E002FF9-4628-B146-9948-95257A430692}" type="slidenum">
              <a:rPr lang="en-US" smtClean="0"/>
              <a:t>10</a:t>
            </a:fld>
            <a:endParaRPr lang="en-US"/>
          </a:p>
        </p:txBody>
      </p:sp>
    </p:spTree>
    <p:extLst>
      <p:ext uri="{BB962C8B-B14F-4D97-AF65-F5344CB8AC3E}">
        <p14:creationId xmlns:p14="http://schemas.microsoft.com/office/powerpoint/2010/main" val="28228507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403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a:spcBef>
                <a:spcPct val="0"/>
              </a:spcBef>
            </a:pPr>
            <a:endParaRPr lang="fr-FR">
              <a:latin typeface="Calibri" charset="0"/>
            </a:endParaRPr>
          </a:p>
        </p:txBody>
      </p:sp>
      <p:sp>
        <p:nvSpPr>
          <p:cNvPr id="4403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fontAlgn="base">
              <a:spcBef>
                <a:spcPct val="0"/>
              </a:spcBef>
              <a:spcAft>
                <a:spcPct val="0"/>
              </a:spcAft>
            </a:pPr>
            <a:fld id="{621D23E8-CF37-594F-A8EE-1C228A698AD1}" type="slidenum">
              <a:rPr lang="en-US"/>
              <a:pPr fontAlgn="base">
                <a:spcBef>
                  <a:spcPct val="0"/>
                </a:spcBef>
                <a:spcAft>
                  <a:spcPct val="0"/>
                </a:spcAft>
              </a:pPr>
              <a:t>11</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789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atin typeface="Calibri" charset="0"/>
              </a:rPr>
              <a:t>This is a simpler agenda slide, the outline for your presentation.  </a:t>
            </a:r>
          </a:p>
        </p:txBody>
      </p:sp>
      <p:sp>
        <p:nvSpPr>
          <p:cNvPr id="3789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fontAlgn="base">
              <a:spcBef>
                <a:spcPct val="0"/>
              </a:spcBef>
              <a:spcAft>
                <a:spcPct val="0"/>
              </a:spcAft>
            </a:pPr>
            <a:fld id="{FFAEB1C4-B3D1-4D4F-A914-35B94C08865B}" type="slidenum">
              <a:rPr lang="en-US"/>
              <a:pPr fontAlgn="base">
                <a:spcBef>
                  <a:spcPct val="0"/>
                </a:spcBef>
                <a:spcAft>
                  <a:spcPct val="0"/>
                </a:spcAft>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grpSp>
        <p:nvGrpSpPr>
          <p:cNvPr id="3" name="Group 2"/>
          <p:cNvGrpSpPr/>
          <p:nvPr userDrawn="1"/>
        </p:nvGrpSpPr>
        <p:grpSpPr>
          <a:xfrm>
            <a:off x="0" y="-67733"/>
            <a:ext cx="9309518" cy="6954090"/>
            <a:chOff x="0" y="-67733"/>
            <a:chExt cx="9309518" cy="6954090"/>
          </a:xfrm>
        </p:grpSpPr>
        <p:pic>
          <p:nvPicPr>
            <p:cNvPr id="11" name="Picture 10"/>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246474"/>
              <a:ext cx="9309518" cy="6368988"/>
            </a:xfrm>
            <a:prstGeom prst="rect">
              <a:avLst/>
            </a:prstGeom>
          </p:spPr>
        </p:pic>
        <p:sp>
          <p:nvSpPr>
            <p:cNvPr id="2" name="Rectangle 1"/>
            <p:cNvSpPr/>
            <p:nvPr userDrawn="1"/>
          </p:nvSpPr>
          <p:spPr>
            <a:xfrm>
              <a:off x="0" y="-67733"/>
              <a:ext cx="9309518" cy="351829"/>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userDrawn="1"/>
          </p:nvSpPr>
          <p:spPr>
            <a:xfrm>
              <a:off x="0" y="6602262"/>
              <a:ext cx="9309518" cy="284095"/>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7" name="Rectangle 6"/>
          <p:cNvSpPr/>
          <p:nvPr userDrawn="1"/>
        </p:nvSpPr>
        <p:spPr>
          <a:xfrm>
            <a:off x="0" y="4130514"/>
            <a:ext cx="9309518" cy="1898497"/>
          </a:xfrm>
          <a:prstGeom prst="rect">
            <a:avLst/>
          </a:prstGeom>
          <a:solidFill>
            <a:srgbClr val="1768B1">
              <a:alpha val="8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userDrawn="1"/>
        </p:nvSpPr>
        <p:spPr>
          <a:xfrm>
            <a:off x="0" y="4130514"/>
            <a:ext cx="1697789" cy="1898497"/>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descr="ICANN_Logo_W.eps"/>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5566" y="4566371"/>
            <a:ext cx="1253416" cy="972830"/>
          </a:xfrm>
          <a:prstGeom prst="rect">
            <a:avLst/>
          </a:prstGeom>
        </p:spPr>
      </p:pic>
      <p:sp>
        <p:nvSpPr>
          <p:cNvPr id="10" name="Rectangle 9"/>
          <p:cNvSpPr/>
          <p:nvPr userDrawn="1"/>
        </p:nvSpPr>
        <p:spPr>
          <a:xfrm flipV="1">
            <a:off x="-1" y="4130513"/>
            <a:ext cx="9309519" cy="116253"/>
          </a:xfrm>
          <a:prstGeom prst="rect">
            <a:avLst/>
          </a:prstGeom>
          <a:solidFill>
            <a:srgbClr val="0C1F24">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20340448"/>
      </p:ext>
    </p:extLst>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9_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smtClean="0"/>
              <a:t>Click to edit title</a:t>
            </a:r>
            <a:endParaRPr lang="en-US" dirty="0"/>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16"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smtClean="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spTree>
    <p:extLst>
      <p:ext uri="{BB962C8B-B14F-4D97-AF65-F5344CB8AC3E}">
        <p14:creationId xmlns:p14="http://schemas.microsoft.com/office/powerpoint/2010/main" val="1470616401"/>
      </p:ext>
    </p:extLst>
  </p:cSld>
  <p:clrMapOvr>
    <a:masterClrMapping/>
  </p:clrMapOvr>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7_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smtClean="0"/>
              <a:t>Click to edit title</a:t>
            </a:r>
            <a:endParaRPr lang="en-US" dirty="0"/>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16"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smtClean="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spTree>
    <p:extLst>
      <p:ext uri="{BB962C8B-B14F-4D97-AF65-F5344CB8AC3E}">
        <p14:creationId xmlns:p14="http://schemas.microsoft.com/office/powerpoint/2010/main" val="1478961828"/>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pSp>
        <p:nvGrpSpPr>
          <p:cNvPr id="11" name="Group 10"/>
          <p:cNvGrpSpPr/>
          <p:nvPr userDrawn="1"/>
        </p:nvGrpSpPr>
        <p:grpSpPr>
          <a:xfrm>
            <a:off x="0" y="2110371"/>
            <a:ext cx="9198524" cy="4759071"/>
            <a:chOff x="0" y="2110371"/>
            <a:chExt cx="9198524" cy="4759071"/>
          </a:xfrm>
        </p:grpSpPr>
        <p:sp>
          <p:nvSpPr>
            <p:cNvPr id="3" name="Freeform 2"/>
            <p:cNvSpPr/>
            <p:nvPr userDrawn="1"/>
          </p:nvSpPr>
          <p:spPr>
            <a:xfrm>
              <a:off x="0" y="2110371"/>
              <a:ext cx="9198524" cy="4759071"/>
            </a:xfrm>
            <a:custGeom>
              <a:avLst/>
              <a:gdLst>
                <a:gd name="connsiteX0" fmla="*/ 0 w 9198524"/>
                <a:gd name="connsiteY0" fmla="*/ 0 h 5515904"/>
                <a:gd name="connsiteX1" fmla="*/ 9198524 w 9198524"/>
                <a:gd name="connsiteY1" fmla="*/ 3014506 h 5515904"/>
                <a:gd name="connsiteX2" fmla="*/ 9198524 w 9198524"/>
                <a:gd name="connsiteY2" fmla="*/ 5477421 h 5515904"/>
                <a:gd name="connsiteX3" fmla="*/ 0 w 9198524"/>
                <a:gd name="connsiteY3" fmla="*/ 5515904 h 5515904"/>
                <a:gd name="connsiteX4" fmla="*/ 0 w 9198524"/>
                <a:gd name="connsiteY4" fmla="*/ 0 h 551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98524" h="5515904">
                  <a:moveTo>
                    <a:pt x="0" y="0"/>
                  </a:moveTo>
                  <a:lnTo>
                    <a:pt x="9198524" y="3014506"/>
                  </a:lnTo>
                  <a:lnTo>
                    <a:pt x="9198524" y="5477421"/>
                  </a:lnTo>
                  <a:lnTo>
                    <a:pt x="0" y="5515904"/>
                  </a:lnTo>
                  <a:cubicBezTo>
                    <a:pt x="4276" y="3685821"/>
                    <a:pt x="8553" y="1855738"/>
                    <a:pt x="0" y="0"/>
                  </a:cubicBezTo>
                  <a:close/>
                </a:path>
              </a:pathLst>
            </a:custGeom>
            <a:solidFill>
              <a:srgbClr val="1768B1">
                <a:alpha val="1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Freeform 3"/>
            <p:cNvSpPr/>
            <p:nvPr userDrawn="1"/>
          </p:nvSpPr>
          <p:spPr>
            <a:xfrm>
              <a:off x="1" y="3174865"/>
              <a:ext cx="9144000" cy="3694577"/>
            </a:xfrm>
            <a:custGeom>
              <a:avLst/>
              <a:gdLst>
                <a:gd name="connsiteX0" fmla="*/ 6029715 w 6029715"/>
                <a:gd name="connsiteY0" fmla="*/ 0 h 6875638"/>
                <a:gd name="connsiteX1" fmla="*/ 6029715 w 6029715"/>
                <a:gd name="connsiteY1" fmla="*/ 6875638 h 6875638"/>
                <a:gd name="connsiteX2" fmla="*/ 0 w 6029715"/>
                <a:gd name="connsiteY2" fmla="*/ 6875638 h 6875638"/>
                <a:gd name="connsiteX3" fmla="*/ 6029715 w 6029715"/>
                <a:gd name="connsiteY3" fmla="*/ 0 h 6875638"/>
              </a:gdLst>
              <a:ahLst/>
              <a:cxnLst>
                <a:cxn ang="0">
                  <a:pos x="connsiteX0" y="connsiteY0"/>
                </a:cxn>
                <a:cxn ang="0">
                  <a:pos x="connsiteX1" y="connsiteY1"/>
                </a:cxn>
                <a:cxn ang="0">
                  <a:pos x="connsiteX2" y="connsiteY2"/>
                </a:cxn>
                <a:cxn ang="0">
                  <a:pos x="connsiteX3" y="connsiteY3"/>
                </a:cxn>
              </a:cxnLst>
              <a:rect l="l" t="t" r="r" b="b"/>
              <a:pathLst>
                <a:path w="6029715" h="6875638">
                  <a:moveTo>
                    <a:pt x="6029715" y="0"/>
                  </a:moveTo>
                  <a:lnTo>
                    <a:pt x="6029715" y="6875638"/>
                  </a:lnTo>
                  <a:lnTo>
                    <a:pt x="0" y="6875638"/>
                  </a:lnTo>
                  <a:lnTo>
                    <a:pt x="6029715" y="0"/>
                  </a:lnTo>
                  <a:close/>
                </a:path>
              </a:pathLst>
            </a:custGeom>
            <a:solidFill>
              <a:srgbClr val="1768B1">
                <a:alpha val="1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pic>
        <p:nvPicPr>
          <p:cNvPr id="2" name="Picture 1"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34"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smtClean="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sp>
        <p:nvSpPr>
          <p:cNvPr id="35" name="Title 19"/>
          <p:cNvSpPr>
            <a:spLocks noGrp="1"/>
          </p:cNvSpPr>
          <p:nvPr userDrawn="1">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smtClean="0"/>
              <a:t>Click to edit title</a:t>
            </a:r>
            <a:endParaRPr lang="en-US" dirty="0"/>
          </a:p>
        </p:txBody>
      </p:sp>
    </p:spTree>
    <p:extLst>
      <p:ext uri="{BB962C8B-B14F-4D97-AF65-F5344CB8AC3E}">
        <p14:creationId xmlns:p14="http://schemas.microsoft.com/office/powerpoint/2010/main" val="1305372632"/>
      </p:ext>
    </p:extLst>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smtClean="0"/>
              <a:t>Click to edit title</a:t>
            </a:r>
            <a:endParaRPr lang="en-US" dirty="0"/>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16"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smtClean="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spTree>
    <p:extLst>
      <p:ext uri="{BB962C8B-B14F-4D97-AF65-F5344CB8AC3E}">
        <p14:creationId xmlns:p14="http://schemas.microsoft.com/office/powerpoint/2010/main" val="2083083298"/>
      </p:ext>
    </p:extLst>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365112382"/>
      </p:ext>
    </p:extLst>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pic>
        <p:nvPicPr>
          <p:cNvPr id="14" name="Picture 13"/>
          <p:cNvPicPr>
            <a:picLocks noChangeAspect="1"/>
          </p:cNvPicPr>
          <p:nvPr userDrawn="1"/>
        </p:nvPicPr>
        <p:blipFill rotWithShape="1">
          <a:blip r:embed="rId2" cstate="email">
            <a:extLst>
              <a:ext uri="{28A0092B-C50C-407E-A947-70E740481C1C}">
                <a14:useLocalDpi xmlns:a14="http://schemas.microsoft.com/office/drawing/2010/main"/>
              </a:ext>
            </a:extLst>
          </a:blip>
          <a:srcRect l="5219" r="3872"/>
          <a:stretch/>
        </p:blipFill>
        <p:spPr>
          <a:xfrm>
            <a:off x="-60960" y="-8390"/>
            <a:ext cx="9296400" cy="6881326"/>
          </a:xfrm>
          <a:prstGeom prst="rect">
            <a:avLst/>
          </a:prstGeom>
        </p:spPr>
      </p:pic>
      <p:sp>
        <p:nvSpPr>
          <p:cNvPr id="36" name="Text Placeholder 35"/>
          <p:cNvSpPr>
            <a:spLocks noGrp="1"/>
          </p:cNvSpPr>
          <p:nvPr userDrawn="1">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spTree>
    <p:extLst>
      <p:ext uri="{BB962C8B-B14F-4D97-AF65-F5344CB8AC3E}">
        <p14:creationId xmlns:p14="http://schemas.microsoft.com/office/powerpoint/2010/main" val="4988375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pic>
        <p:nvPicPr>
          <p:cNvPr id="4" name="Picture 3" descr="agenda2.jpg"/>
          <p:cNvPicPr>
            <a:picLocks noChangeAspect="1"/>
          </p:cNvPicPr>
          <p:nvPr userDrawn="1"/>
        </p:nvPicPr>
        <p:blipFill rotWithShape="1">
          <a:blip r:embed="rId2">
            <a:extLst>
              <a:ext uri="{28A0092B-C50C-407E-A947-70E740481C1C}">
                <a14:useLocalDpi xmlns:a14="http://schemas.microsoft.com/office/drawing/2010/main" val="0"/>
              </a:ext>
            </a:extLst>
          </a:blip>
          <a:srcRect l="19229" r="19889"/>
          <a:stretch/>
        </p:blipFill>
        <p:spPr>
          <a:xfrm>
            <a:off x="0" y="-2541"/>
            <a:ext cx="9144000" cy="6869049"/>
          </a:xfrm>
          <a:prstGeom prst="rect">
            <a:avLst/>
          </a:prstGeom>
        </p:spPr>
      </p:pic>
      <p:sp>
        <p:nvSpPr>
          <p:cNvPr id="9"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spTree>
    <p:extLst>
      <p:ext uri="{BB962C8B-B14F-4D97-AF65-F5344CB8AC3E}">
        <p14:creationId xmlns:p14="http://schemas.microsoft.com/office/powerpoint/2010/main" val="1867095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descr="agenda3.jpg"/>
          <p:cNvPicPr>
            <a:picLocks noChangeAspect="1"/>
          </p:cNvPicPr>
          <p:nvPr userDrawn="1"/>
        </p:nvPicPr>
        <p:blipFill rotWithShape="1">
          <a:blip r:embed="rId2">
            <a:extLst>
              <a:ext uri="{28A0092B-C50C-407E-A947-70E740481C1C}">
                <a14:useLocalDpi xmlns:a14="http://schemas.microsoft.com/office/drawing/2010/main" val="0"/>
              </a:ext>
            </a:extLst>
          </a:blip>
          <a:srcRect l="19206" r="19518"/>
          <a:stretch/>
        </p:blipFill>
        <p:spPr>
          <a:xfrm>
            <a:off x="0" y="0"/>
            <a:ext cx="9155981" cy="6876852"/>
          </a:xfrm>
          <a:prstGeom prst="rect">
            <a:avLst/>
          </a:prstGeom>
        </p:spPr>
      </p:pic>
      <p:sp>
        <p:nvSpPr>
          <p:cNvPr id="4" name="Text Placeholder 35"/>
          <p:cNvSpPr>
            <a:spLocks noGrp="1"/>
          </p:cNvSpPr>
          <p:nvPr>
            <p:ph type="body" sz="quarter" idx="13" hasCustomPrompt="1"/>
          </p:nvPr>
        </p:nvSpPr>
        <p:spPr>
          <a:xfrm>
            <a:off x="569913" y="2377590"/>
            <a:ext cx="6256337" cy="1728788"/>
          </a:xfrm>
          <a:prstGeom prst="rect">
            <a:avLst/>
          </a:prstGeom>
        </p:spPr>
        <p:txBody>
          <a:bodyPr vert="horz"/>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spTree>
    <p:extLst>
      <p:ext uri="{BB962C8B-B14F-4D97-AF65-F5344CB8AC3E}">
        <p14:creationId xmlns:p14="http://schemas.microsoft.com/office/powerpoint/2010/main" val="4080330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dirty="0" smtClean="0"/>
              <a:t>Click to edit title</a:t>
            </a:r>
            <a:endParaRPr lang="en-US" dirty="0"/>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6318497"/>
            <a:ext cx="9152141" cy="547644"/>
          </a:xfrm>
          <a:prstGeom prst="rect">
            <a:avLst/>
          </a:prstGeom>
        </p:spPr>
      </p:pic>
      <p:sp>
        <p:nvSpPr>
          <p:cNvPr id="16" name="Slide Number Placeholder 5"/>
          <p:cNvSpPr txBox="1">
            <a:spLocks/>
          </p:cNvSpPr>
          <p:nvPr userDrawn="1"/>
        </p:nvSpPr>
        <p:spPr>
          <a:xfrm>
            <a:off x="6826732" y="6414964"/>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smtClean="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spTree>
    <p:extLst>
      <p:ext uri="{BB962C8B-B14F-4D97-AF65-F5344CB8AC3E}">
        <p14:creationId xmlns:p14="http://schemas.microsoft.com/office/powerpoint/2010/main" val="964370113"/>
      </p:ext>
    </p:extLst>
  </p:cSld>
  <p:clrMapOvr>
    <a:masterClrMapping/>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smtClean="0"/>
              <a:t>Click to edit Master title style</a:t>
            </a:r>
            <a:endParaRPr lang="en-CA"/>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2DD7829D-074A-420E-B808-78A41E8BAC2A}" type="datetimeFigureOut">
              <a:rPr lang="en-CA" smtClean="0"/>
              <a:t>10/27/15</a:t>
            </a:fld>
            <a:endParaRPr lang="en-CA"/>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CA"/>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A1D171B1-7875-48EC-9031-30374DFFA4D4}" type="slidenum">
              <a:rPr lang="en-CA" smtClean="0"/>
              <a:t>‹#›</a:t>
            </a:fld>
            <a:endParaRPr lang="en-CA"/>
          </a:p>
        </p:txBody>
      </p:sp>
    </p:spTree>
    <p:extLst>
      <p:ext uri="{BB962C8B-B14F-4D97-AF65-F5344CB8AC3E}">
        <p14:creationId xmlns:p14="http://schemas.microsoft.com/office/powerpoint/2010/main" val="16995015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271243"/>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64" r:id="rId4"/>
    <p:sldLayoutId id="2147483655" r:id="rId5"/>
    <p:sldLayoutId id="2147483663" r:id="rId6"/>
    <p:sldLayoutId id="2147483662" r:id="rId7"/>
    <p:sldLayoutId id="2147483665" r:id="rId8"/>
    <p:sldLayoutId id="2147483666" r:id="rId9"/>
    <p:sldLayoutId id="2147483667" r:id="rId10"/>
    <p:sldLayoutId id="2147483668" r:id="rId11"/>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17.emf"/><Relationship Id="rId4" Type="http://schemas.openxmlformats.org/officeDocument/2006/relationships/image" Target="../media/image18.emf"/><Relationship Id="rId5" Type="http://schemas.openxmlformats.org/officeDocument/2006/relationships/image" Target="../media/image19.emf"/><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1.png"/><Relationship Id="rId5" Type="http://schemas.openxmlformats.org/officeDocument/2006/relationships/image" Target="../media/image22.png"/><Relationship Id="rId6" Type="http://schemas.openxmlformats.org/officeDocument/2006/relationships/image" Target="../media/image23.png"/><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7.xml.rels><?xml version="1.0" encoding="UTF-8" standalone="yes"?>
<Relationships xmlns="http://schemas.openxmlformats.org/package/2006/relationships"><Relationship Id="rId11" Type="http://schemas.openxmlformats.org/officeDocument/2006/relationships/diagramColors" Target="../diagrams/colors2.xml"/><Relationship Id="rId12" Type="http://schemas.microsoft.com/office/2007/relationships/diagramDrawing" Target="../diagrams/drawing2.xml"/><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8" Type="http://schemas.openxmlformats.org/officeDocument/2006/relationships/diagramData" Target="../diagrams/data2.xml"/><Relationship Id="rId9" Type="http://schemas.openxmlformats.org/officeDocument/2006/relationships/diagramLayout" Target="../diagrams/layout2.xml"/><Relationship Id="rId10" Type="http://schemas.openxmlformats.org/officeDocument/2006/relationships/diagramQuickStyle" Target="../diagrams/quickStyle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24.e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4" Type="http://schemas.openxmlformats.org/officeDocument/2006/relationships/image" Target="../media/image26.png"/><Relationship Id="rId5" Type="http://schemas.openxmlformats.org/officeDocument/2006/relationships/image" Target="../media/image27.png"/><Relationship Id="rId6" Type="http://schemas.openxmlformats.org/officeDocument/2006/relationships/image" Target="../media/image28.png"/><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9.emf"/><Relationship Id="rId4" Type="http://schemas.openxmlformats.org/officeDocument/2006/relationships/image" Target="../media/image24.emf"/><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30.e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31.em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6.xml.rels><?xml version="1.0" encoding="UTF-8" standalone="yes"?>
<Relationships xmlns="http://schemas.openxmlformats.org/package/2006/relationships"><Relationship Id="rId3" Type="http://schemas.openxmlformats.org/officeDocument/2006/relationships/image" Target="../media/image32.emf"/><Relationship Id="rId4" Type="http://schemas.openxmlformats.org/officeDocument/2006/relationships/image" Target="../media/image30.emf"/><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33.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30.e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34.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emf"/></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35.em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chart" Target="../charts/char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24.emf"/></Relationships>
</file>

<file path=ppt/slides/_rels/slide37.xml.rels><?xml version="1.0" encoding="UTF-8" standalone="yes"?>
<Relationships xmlns="http://schemas.openxmlformats.org/package/2006/relationships"><Relationship Id="rId3" Type="http://schemas.openxmlformats.org/officeDocument/2006/relationships/image" Target="../media/image36.png"/><Relationship Id="rId4" Type="http://schemas.openxmlformats.org/officeDocument/2006/relationships/image" Target="../media/image37.png"/><Relationship Id="rId5" Type="http://schemas.openxmlformats.org/officeDocument/2006/relationships/image" Target="../media/image38.png"/><Relationship Id="rId6" Type="http://schemas.openxmlformats.org/officeDocument/2006/relationships/image" Target="../media/image39.png"/><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38.xml.rels><?xml version="1.0" encoding="UTF-8" standalone="yes"?>
<Relationships xmlns="http://schemas.openxmlformats.org/package/2006/relationships"><Relationship Id="rId3" Type="http://schemas.openxmlformats.org/officeDocument/2006/relationships/image" Target="../media/image40.png"/><Relationship Id="rId4" Type="http://schemas.openxmlformats.org/officeDocument/2006/relationships/image" Target="../media/image38.png"/><Relationship Id="rId5" Type="http://schemas.openxmlformats.org/officeDocument/2006/relationships/image" Target="../media/image41.png"/><Relationship Id="rId6" Type="http://schemas.openxmlformats.org/officeDocument/2006/relationships/image" Target="../media/image42.png"/><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39.xml.rels><?xml version="1.0" encoding="UTF-8" standalone="yes"?>
<Relationships xmlns="http://schemas.openxmlformats.org/package/2006/relationships"><Relationship Id="rId3" Type="http://schemas.openxmlformats.org/officeDocument/2006/relationships/image" Target="../media/image44.png"/><Relationship Id="rId4" Type="http://schemas.openxmlformats.org/officeDocument/2006/relationships/image" Target="../media/image45.png"/><Relationship Id="rId5" Type="http://schemas.openxmlformats.org/officeDocument/2006/relationships/image" Target="../media/image46.png"/><Relationship Id="rId6" Type="http://schemas.openxmlformats.org/officeDocument/2006/relationships/image" Target="../media/image47.png"/><Relationship Id="rId1" Type="http://schemas.openxmlformats.org/officeDocument/2006/relationships/slideLayout" Target="../slideLayouts/slideLayout3.xml"/><Relationship Id="rId2" Type="http://schemas.openxmlformats.org/officeDocument/2006/relationships/image" Target="../media/image4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6.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48.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6.xml"/><Relationship Id="rId3" Type="http://schemas.openxmlformats.org/officeDocument/2006/relationships/chart" Target="../charts/char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image" Target="../media/image49.emf"/></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50.jpeg"/></Relationships>
</file>

<file path=ppt/slides/_rels/slide46.xml.rels><?xml version="1.0" encoding="UTF-8" standalone="yes"?>
<Relationships xmlns="http://schemas.openxmlformats.org/package/2006/relationships"><Relationship Id="rId3" Type="http://schemas.openxmlformats.org/officeDocument/2006/relationships/image" Target="../media/image29.emf"/><Relationship Id="rId4" Type="http://schemas.openxmlformats.org/officeDocument/2006/relationships/image" Target="../media/image51.emf"/><Relationship Id="rId5" Type="http://schemas.openxmlformats.org/officeDocument/2006/relationships/image" Target="../media/image52.emf"/><Relationship Id="rId1" Type="http://schemas.openxmlformats.org/officeDocument/2006/relationships/slideLayout" Target="../slideLayouts/slideLayout8.xml"/><Relationship Id="rId2" Type="http://schemas.openxmlformats.org/officeDocument/2006/relationships/notesSlide" Target="../notesSlides/notesSlide29.xml"/></Relationships>
</file>

<file path=ppt/slides/_rels/slide47.xml.rels><?xml version="1.0" encoding="UTF-8" standalone="yes"?>
<Relationships xmlns="http://schemas.openxmlformats.org/package/2006/relationships"><Relationship Id="rId3" Type="http://schemas.openxmlformats.org/officeDocument/2006/relationships/image" Target="../media/image2.emf"/><Relationship Id="rId4" Type="http://schemas.openxmlformats.org/officeDocument/2006/relationships/hyperlink" Target="facebook.com%5Cicannorg" TargetMode="External"/><Relationship Id="rId5" Type="http://schemas.openxmlformats.org/officeDocument/2006/relationships/image" Target="../media/image53.png"/><Relationship Id="rId6" Type="http://schemas.openxmlformats.org/officeDocument/2006/relationships/hyperlink" Target="twitter.com%5Cicann" TargetMode="External"/><Relationship Id="rId7" Type="http://schemas.openxmlformats.org/officeDocument/2006/relationships/image" Target="../media/image54.png"/><Relationship Id="rId1" Type="http://schemas.openxmlformats.org/officeDocument/2006/relationships/slideLayout" Target="../slideLayouts/slideLayout3.xml"/><Relationship Id="rId2" Type="http://schemas.openxmlformats.org/officeDocument/2006/relationships/notesSlide" Target="../notesSlides/notesSlide3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image" Target="../media/image10.png"/><Relationship Id="rId6" Type="http://schemas.openxmlformats.org/officeDocument/2006/relationships/image" Target="../media/image11.png"/><Relationship Id="rId7" Type="http://schemas.openxmlformats.org/officeDocument/2006/relationships/image" Target="../media/image12.png"/><Relationship Id="rId8"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885614" y="4395754"/>
            <a:ext cx="6019597" cy="879728"/>
          </a:xfrm>
          <a:prstGeom prst="rect">
            <a:avLst/>
          </a:prstGeom>
          <a:noFill/>
        </p:spPr>
        <p:txBody>
          <a:bodyPr wrap="none" rtlCol="0">
            <a:spAutoFit/>
          </a:bodyPr>
          <a:lstStyle/>
          <a:p>
            <a:pPr>
              <a:lnSpc>
                <a:spcPts val="3000"/>
              </a:lnSpc>
            </a:pPr>
            <a:r>
              <a:rPr lang="en-US" sz="3200" b="1" dirty="0" smtClean="0">
                <a:solidFill>
                  <a:srgbClr val="FFFFFF"/>
                </a:solidFill>
                <a:latin typeface="Source Sans Pro"/>
                <a:cs typeface="Source Sans Pro"/>
              </a:rPr>
              <a:t>IANA Stewardship Transition &amp; </a:t>
            </a:r>
          </a:p>
          <a:p>
            <a:pPr>
              <a:lnSpc>
                <a:spcPts val="3000"/>
              </a:lnSpc>
            </a:pPr>
            <a:r>
              <a:rPr lang="en-US" sz="3200" b="1" dirty="0" smtClean="0">
                <a:solidFill>
                  <a:srgbClr val="FFFFFF"/>
                </a:solidFill>
                <a:latin typeface="Source Sans Pro"/>
                <a:cs typeface="Source Sans Pro"/>
              </a:rPr>
              <a:t>Enhancing ICANN Accountability</a:t>
            </a:r>
            <a:endParaRPr lang="en-US" sz="3200" b="1" dirty="0">
              <a:solidFill>
                <a:srgbClr val="FFFFFF"/>
              </a:solidFill>
              <a:latin typeface="Source Sans Pro"/>
              <a:cs typeface="Source Sans Pro"/>
            </a:endParaRPr>
          </a:p>
        </p:txBody>
      </p:sp>
      <p:sp>
        <p:nvSpPr>
          <p:cNvPr id="4" name="TextBox 3"/>
          <p:cNvSpPr txBox="1"/>
          <p:nvPr/>
        </p:nvSpPr>
        <p:spPr>
          <a:xfrm>
            <a:off x="1885614" y="5354400"/>
            <a:ext cx="2826415" cy="400110"/>
          </a:xfrm>
          <a:prstGeom prst="rect">
            <a:avLst/>
          </a:prstGeom>
          <a:noFill/>
        </p:spPr>
        <p:txBody>
          <a:bodyPr wrap="none" rtlCol="0">
            <a:spAutoFit/>
          </a:bodyPr>
          <a:lstStyle/>
          <a:p>
            <a:r>
              <a:rPr lang="en-US" sz="2000" b="1" dirty="0" smtClean="0">
                <a:solidFill>
                  <a:srgbClr val="FFFFFF"/>
                </a:solidFill>
                <a:latin typeface="Source Sans Pro"/>
                <a:cs typeface="Source Sans Pro"/>
              </a:rPr>
              <a:t>Presenter | Event | Date</a:t>
            </a:r>
            <a:endParaRPr lang="en-US" sz="2000" b="1" dirty="0">
              <a:solidFill>
                <a:srgbClr val="FFFFFF"/>
              </a:solidFill>
              <a:latin typeface="Source Sans Pro"/>
              <a:cs typeface="Source Sans Pro"/>
            </a:endParaRPr>
          </a:p>
        </p:txBody>
      </p:sp>
      <p:sp>
        <p:nvSpPr>
          <p:cNvPr id="5" name="TextBox 4"/>
          <p:cNvSpPr txBox="1"/>
          <p:nvPr/>
        </p:nvSpPr>
        <p:spPr>
          <a:xfrm>
            <a:off x="6145646" y="627196"/>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36740837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Why Does This Matter to Business?</a:t>
            </a:r>
            <a:endParaRPr lang="en-US" b="1" dirty="0"/>
          </a:p>
        </p:txBody>
      </p:sp>
      <p:sp>
        <p:nvSpPr>
          <p:cNvPr id="3" name="TextBox 2"/>
          <p:cNvSpPr txBox="1"/>
          <p:nvPr/>
        </p:nvSpPr>
        <p:spPr>
          <a:xfrm>
            <a:off x="256461" y="997533"/>
            <a:ext cx="8536437" cy="4955202"/>
          </a:xfrm>
          <a:prstGeom prst="rect">
            <a:avLst/>
          </a:prstGeom>
          <a:noFill/>
        </p:spPr>
        <p:txBody>
          <a:bodyPr wrap="square" rtlCol="0">
            <a:spAutoFit/>
          </a:bodyPr>
          <a:lstStyle/>
          <a:p>
            <a:pPr marL="285750" indent="-285750">
              <a:spcBef>
                <a:spcPts val="1200"/>
              </a:spcBef>
              <a:buFont typeface="Wingdings" charset="2"/>
              <a:buChar char=""/>
            </a:pPr>
            <a:r>
              <a:rPr lang="en-US" sz="2200" dirty="0" smtClean="0"/>
              <a:t>Almost </a:t>
            </a:r>
            <a:r>
              <a:rPr lang="en-US" sz="2200" b="1" dirty="0">
                <a:solidFill>
                  <a:schemeClr val="accent5"/>
                </a:solidFill>
              </a:rPr>
              <a:t>$</a:t>
            </a:r>
            <a:r>
              <a:rPr lang="en-US" sz="2200" b="1" dirty="0" smtClean="0">
                <a:solidFill>
                  <a:schemeClr val="accent5"/>
                </a:solidFill>
              </a:rPr>
              <a:t>8 trillion </a:t>
            </a:r>
            <a:r>
              <a:rPr lang="en-US" sz="2200" dirty="0"/>
              <a:t>exchange hands each year through e-</a:t>
            </a:r>
            <a:r>
              <a:rPr lang="en-US" sz="2200" dirty="0" smtClean="0"/>
              <a:t>commerce, and the continued success of e-commerce is dependent on one, global, secure, stable and interoperable Internet</a:t>
            </a:r>
          </a:p>
          <a:p>
            <a:pPr marL="285750" indent="-285750">
              <a:spcBef>
                <a:spcPts val="1200"/>
              </a:spcBef>
              <a:buFont typeface="Wingdings" charset="2"/>
              <a:buChar char=""/>
            </a:pPr>
            <a:r>
              <a:rPr lang="en-US" sz="2200" dirty="0" smtClean="0"/>
              <a:t>Business </a:t>
            </a:r>
            <a:r>
              <a:rPr lang="en-US" sz="2200" dirty="0"/>
              <a:t>has an important seat at the table in this global conversation and needs to be an active participant in facilitating a successful transition </a:t>
            </a:r>
            <a:endParaRPr lang="en-US" sz="2200" dirty="0" smtClean="0"/>
          </a:p>
          <a:p>
            <a:pPr marL="285750" indent="-285750">
              <a:spcBef>
                <a:spcPts val="1200"/>
              </a:spcBef>
              <a:buFont typeface="Wingdings" charset="2"/>
              <a:buChar char=""/>
            </a:pPr>
            <a:r>
              <a:rPr lang="en-US" sz="2200" dirty="0" smtClean="0"/>
              <a:t>The </a:t>
            </a:r>
            <a:r>
              <a:rPr lang="en-US" sz="2200" dirty="0"/>
              <a:t>next billion Internet users will connect from developing countries and emerging economies. Sole U.S. oversight of the IANA functions is no longer optimal given this new global </a:t>
            </a:r>
            <a:r>
              <a:rPr lang="en-US" sz="2200" dirty="0" smtClean="0"/>
              <a:t>landscape</a:t>
            </a:r>
          </a:p>
          <a:p>
            <a:pPr marL="800100" lvl="1" indent="-342900">
              <a:spcBef>
                <a:spcPts val="1200"/>
              </a:spcBef>
              <a:buFont typeface="Wingdings" charset="2"/>
              <a:buChar char=""/>
            </a:pPr>
            <a:r>
              <a:rPr lang="en-US" sz="2200" dirty="0" smtClean="0"/>
              <a:t>A </a:t>
            </a:r>
            <a:r>
              <a:rPr lang="en-US" sz="2200" dirty="0"/>
              <a:t>successful transition would ensure the continuation of a secure, stable and interoperable Internet for all users globally, while failure could result in adverse consequences for global Internet </a:t>
            </a:r>
            <a:r>
              <a:rPr lang="en-US" sz="2200" dirty="0" smtClean="0"/>
              <a:t>commerce</a:t>
            </a:r>
          </a:p>
        </p:txBody>
      </p:sp>
    </p:spTree>
    <p:extLst>
      <p:ext uri="{BB962C8B-B14F-4D97-AF65-F5344CB8AC3E}">
        <p14:creationId xmlns:p14="http://schemas.microsoft.com/office/powerpoint/2010/main" val="130538392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230916" y="808188"/>
            <a:ext cx="8705263" cy="5440789"/>
          </a:xfrm>
          <a:prstGeom prst="rect">
            <a:avLst/>
          </a:prstGeom>
        </p:spPr>
      </p:pic>
      <p:sp>
        <p:nvSpPr>
          <p:cNvPr id="2" name="Rectangle 1"/>
          <p:cNvSpPr/>
          <p:nvPr/>
        </p:nvSpPr>
        <p:spPr>
          <a:xfrm>
            <a:off x="161631" y="780263"/>
            <a:ext cx="8716820" cy="5355313"/>
          </a:xfrm>
          <a:prstGeom prst="rect">
            <a:avLst/>
          </a:prstGeom>
        </p:spPr>
        <p:txBody>
          <a:bodyPr wrap="square">
            <a:spAutoFit/>
          </a:bodyPr>
          <a:lstStyle/>
          <a:p>
            <a:pPr>
              <a:buSzPct val="75000"/>
            </a:pPr>
            <a:r>
              <a:rPr lang="en-US" b="1" dirty="0" smtClean="0">
                <a:latin typeface="Source Sans Pro"/>
                <a:cs typeface="Source Sans Pro"/>
              </a:rPr>
              <a:t>U.S. companies of all sizes and in all industries have a big interest in maintaining their ability to take full advantage of expanding interconnectedness.</a:t>
            </a:r>
          </a:p>
          <a:p>
            <a:pPr marL="285750" indent="-285750">
              <a:buSzPct val="75000"/>
              <a:buFont typeface="Wingdings" charset="0"/>
              <a:buChar char=""/>
            </a:pPr>
            <a:endParaRPr lang="en-US" dirty="0" smtClean="0">
              <a:latin typeface="Source Sans Pro"/>
              <a:cs typeface="Source Sans Pro"/>
            </a:endParaRPr>
          </a:p>
          <a:p>
            <a:pPr marL="285750" indent="-285750">
              <a:buSzPct val="75000"/>
              <a:buFont typeface="Wingdings" charset="0"/>
              <a:buChar char=""/>
            </a:pPr>
            <a:r>
              <a:rPr lang="en-US" dirty="0" smtClean="0">
                <a:latin typeface="Source Sans Pro"/>
                <a:cs typeface="Source Sans Pro"/>
              </a:rPr>
              <a:t>20 years ago, 61% of the Internet’s 35 million users were based in the U.S. Today, the U.S. accounts for </a:t>
            </a:r>
            <a:r>
              <a:rPr lang="en-US" b="1" dirty="0" smtClean="0">
                <a:latin typeface="Source Sans Pro"/>
                <a:cs typeface="Source Sans Pro"/>
              </a:rPr>
              <a:t>less than 10% </a:t>
            </a:r>
            <a:r>
              <a:rPr lang="en-US" dirty="0" smtClean="0">
                <a:latin typeface="Source Sans Pro"/>
                <a:cs typeface="Source Sans Pro"/>
              </a:rPr>
              <a:t>of the 3 billion connected people worldwide</a:t>
            </a:r>
          </a:p>
          <a:p>
            <a:pPr marL="285750" indent="-285750">
              <a:buSzPct val="75000"/>
              <a:buFont typeface="Wingdings" charset="0"/>
              <a:buChar char=""/>
            </a:pPr>
            <a:endParaRPr lang="en-US" dirty="0" smtClean="0">
              <a:latin typeface="Source Sans Pro"/>
              <a:cs typeface="Source Sans Pro"/>
            </a:endParaRPr>
          </a:p>
          <a:p>
            <a:pPr marL="285750" indent="-285750">
              <a:buSzPct val="75000"/>
              <a:buFont typeface="Wingdings" charset="0"/>
              <a:buChar char=""/>
            </a:pPr>
            <a:r>
              <a:rPr lang="en-US" dirty="0" smtClean="0">
                <a:latin typeface="Source Sans Pro"/>
                <a:cs typeface="Source Sans Pro"/>
              </a:rPr>
              <a:t>The U.S. digital economy will contribute $1 trillion to national GDP in 2016.</a:t>
            </a:r>
          </a:p>
          <a:p>
            <a:pPr marL="285750" indent="-285750">
              <a:buSzPct val="75000"/>
              <a:buFont typeface="Wingdings" charset="0"/>
              <a:buChar char=""/>
            </a:pPr>
            <a:endParaRPr lang="en-US" dirty="0">
              <a:latin typeface="Source Sans Pro"/>
              <a:cs typeface="Source Sans Pro"/>
            </a:endParaRPr>
          </a:p>
          <a:p>
            <a:pPr marL="285750" indent="-285750">
              <a:buSzPct val="75000"/>
              <a:buFont typeface="Wingdings" charset="0"/>
              <a:buChar char=""/>
            </a:pPr>
            <a:r>
              <a:rPr lang="en-US" dirty="0" smtClean="0">
                <a:latin typeface="Source Sans Pro"/>
                <a:cs typeface="Source Sans Pro"/>
              </a:rPr>
              <a:t>With an estimated $1.6 trillion in exports in 2014, the U.S. is a major player in the global economy, and the Internet is a powerful driver of global trade.</a:t>
            </a:r>
          </a:p>
          <a:p>
            <a:pPr marL="285750" indent="-285750">
              <a:buSzPct val="75000"/>
              <a:buFont typeface="Wingdings" charset="0"/>
              <a:buChar char=""/>
            </a:pPr>
            <a:endParaRPr lang="en-US" dirty="0" smtClean="0">
              <a:latin typeface="Source Sans Pro"/>
              <a:cs typeface="Source Sans Pro"/>
            </a:endParaRPr>
          </a:p>
          <a:p>
            <a:pPr marL="285750" indent="-285750">
              <a:buSzPct val="75000"/>
              <a:buFont typeface="Wingdings" charset="0"/>
              <a:buChar char=""/>
            </a:pPr>
            <a:r>
              <a:rPr lang="en-US" dirty="0" smtClean="0">
                <a:latin typeface="Source Sans Pro"/>
                <a:cs typeface="Source Sans Pro"/>
              </a:rPr>
              <a:t>According to Cisco Systems, there were:</a:t>
            </a:r>
          </a:p>
          <a:p>
            <a:pPr marL="742950" lvl="1" indent="-285750">
              <a:buSzPct val="75000"/>
              <a:buFont typeface="Wingdings" charset="0"/>
              <a:buChar char=""/>
            </a:pPr>
            <a:r>
              <a:rPr lang="en-US" b="1" dirty="0" smtClean="0">
                <a:latin typeface="Source Sans Pro"/>
                <a:cs typeface="Source Sans Pro"/>
              </a:rPr>
              <a:t>500 million </a:t>
            </a:r>
            <a:r>
              <a:rPr lang="en-US" dirty="0" smtClean="0">
                <a:latin typeface="Source Sans Pro"/>
                <a:cs typeface="Source Sans Pro"/>
              </a:rPr>
              <a:t>connected devices in 2003 </a:t>
            </a:r>
            <a:endParaRPr lang="en-US" dirty="0">
              <a:latin typeface="Source Sans Pro"/>
              <a:cs typeface="Source Sans Pro"/>
            </a:endParaRPr>
          </a:p>
          <a:p>
            <a:pPr marL="742950" lvl="1" indent="-285750">
              <a:buSzPct val="75000"/>
              <a:buFont typeface="Wingdings" charset="0"/>
              <a:buChar char=""/>
            </a:pPr>
            <a:r>
              <a:rPr lang="en-US" b="1" dirty="0" smtClean="0">
                <a:latin typeface="Source Sans Pro"/>
                <a:cs typeface="Source Sans Pro"/>
              </a:rPr>
              <a:t>12.5 billion </a:t>
            </a:r>
            <a:r>
              <a:rPr lang="en-US" dirty="0" smtClean="0">
                <a:latin typeface="Source Sans Pro"/>
                <a:cs typeface="Source Sans Pro"/>
              </a:rPr>
              <a:t>in 2010</a:t>
            </a:r>
            <a:endParaRPr lang="en-US" dirty="0">
              <a:latin typeface="Source Sans Pro"/>
              <a:cs typeface="Source Sans Pro"/>
            </a:endParaRPr>
          </a:p>
          <a:p>
            <a:pPr marL="742950" lvl="1" indent="-285750">
              <a:buSzPct val="75000"/>
              <a:buFont typeface="Wingdings" charset="0"/>
              <a:buChar char=""/>
            </a:pPr>
            <a:r>
              <a:rPr lang="en-US" dirty="0" smtClean="0">
                <a:latin typeface="Source Sans Pro"/>
                <a:cs typeface="Source Sans Pro"/>
              </a:rPr>
              <a:t>Expected to rise to </a:t>
            </a:r>
            <a:r>
              <a:rPr lang="en-US" b="1" dirty="0" smtClean="0">
                <a:latin typeface="Source Sans Pro"/>
                <a:cs typeface="Source Sans Pro"/>
              </a:rPr>
              <a:t>50 billion </a:t>
            </a:r>
            <a:r>
              <a:rPr lang="en-US" dirty="0" smtClean="0">
                <a:latin typeface="Source Sans Pro"/>
                <a:cs typeface="Source Sans Pro"/>
              </a:rPr>
              <a:t>in 2020</a:t>
            </a:r>
          </a:p>
          <a:p>
            <a:pPr>
              <a:buSzPct val="75000"/>
            </a:pPr>
            <a:endParaRPr lang="en-US" dirty="0" smtClean="0">
              <a:latin typeface="Source Sans Pro"/>
              <a:cs typeface="Source Sans Pro"/>
            </a:endParaRPr>
          </a:p>
          <a:p>
            <a:pPr marL="285750" indent="-285750">
              <a:buSzPct val="75000"/>
              <a:buFont typeface="Wingdings" charset="0"/>
              <a:buChar char=""/>
            </a:pPr>
            <a:r>
              <a:rPr lang="en-US" dirty="0" smtClean="0">
                <a:latin typeface="Source Sans Pro"/>
                <a:cs typeface="Source Sans Pro"/>
              </a:rPr>
              <a:t>To make sure U.S. companies and consumers continue to have access to the Internet’s transformational capabilities, both government and private-sector leaders need to stay engaged in the Internet’s long-term evolution.</a:t>
            </a:r>
          </a:p>
        </p:txBody>
      </p:sp>
      <p:sp>
        <p:nvSpPr>
          <p:cNvPr id="16386" name="Title 3"/>
          <p:cNvSpPr>
            <a:spLocks noGrp="1"/>
          </p:cNvSpPr>
          <p:nvPr>
            <p:ph type="title"/>
          </p:nvPr>
        </p:nvSpPr>
        <p:spPr bwMode="auto">
          <a:xfrm>
            <a:off x="0" y="-7938"/>
            <a:ext cx="9144000" cy="711201"/>
          </a:xfrm>
          <a:extLs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bodyPr>
          <a:lstStyle/>
          <a:p>
            <a:pPr>
              <a:lnSpc>
                <a:spcPts val="3975"/>
              </a:lnSpc>
            </a:pPr>
            <a:r>
              <a:rPr lang="en-US" b="1" dirty="0" smtClean="0">
                <a:latin typeface="Source Sans Pro" charset="0"/>
                <a:cs typeface="Source Sans Pro" charset="0"/>
              </a:rPr>
              <a:t>BCG Article on </a:t>
            </a:r>
            <a:r>
              <a:rPr lang="en-US" b="1" dirty="0">
                <a:latin typeface="Source Sans Pro" charset="0"/>
                <a:cs typeface="Source Sans Pro" charset="0"/>
              </a:rPr>
              <a:t>U.S. Digital Engagement</a:t>
            </a:r>
          </a:p>
        </p:txBody>
      </p:sp>
    </p:spTree>
    <p:extLst>
      <p:ext uri="{BB962C8B-B14F-4D97-AF65-F5344CB8AC3E}">
        <p14:creationId xmlns:p14="http://schemas.microsoft.com/office/powerpoint/2010/main" val="92457003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3174998" y="1612391"/>
            <a:ext cx="2886370" cy="3698528"/>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endParaRPr lang="en-US"/>
          </a:p>
        </p:txBody>
      </p:sp>
      <p:sp>
        <p:nvSpPr>
          <p:cNvPr id="5" name="Title 3"/>
          <p:cNvSpPr txBox="1">
            <a:spLocks/>
          </p:cNvSpPr>
          <p:nvPr/>
        </p:nvSpPr>
        <p:spPr bwMode="auto">
          <a:xfrm>
            <a:off x="0" y="-7938"/>
            <a:ext cx="9144000" cy="711201"/>
          </a:xfrm>
          <a:prstGeom prst="rect">
            <a:avLst/>
          </a:prstGeom>
          <a:solidFill>
            <a:srgbClr val="1768B1"/>
          </a:solidFill>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292100" algn="l" defTabSz="457200" rtl="0" eaLnBrk="1" latinLnBrk="0" hangingPunct="1">
              <a:lnSpc>
                <a:spcPts val="3980"/>
              </a:lnSpc>
              <a:spcBef>
                <a:spcPct val="0"/>
              </a:spcBef>
              <a:buNone/>
              <a:defRPr sz="3200" b="0" i="0" kern="1200" baseline="0">
                <a:solidFill>
                  <a:schemeClr val="bg1"/>
                </a:solidFill>
                <a:latin typeface="Source Sans Pro"/>
                <a:ea typeface="+mj-ea"/>
                <a:cs typeface="Source Sans Pro"/>
              </a:defRPr>
            </a:lvl1pPr>
          </a:lstStyle>
          <a:p>
            <a:pPr>
              <a:lnSpc>
                <a:spcPts val="3975"/>
              </a:lnSpc>
            </a:pPr>
            <a:r>
              <a:rPr lang="en-US" b="1" smtClean="0">
                <a:latin typeface="Source Sans Pro" charset="0"/>
                <a:cs typeface="Source Sans Pro" charset="0"/>
              </a:rPr>
              <a:t>BCG Article on U.S. Digital Engagement</a:t>
            </a:r>
            <a:endParaRPr lang="en-US" b="1" dirty="0">
              <a:latin typeface="Source Sans Pro" charset="0"/>
              <a:cs typeface="Source Sans Pro" charset="0"/>
            </a:endParaRPr>
          </a:p>
        </p:txBody>
      </p:sp>
      <p:sp>
        <p:nvSpPr>
          <p:cNvPr id="3" name="TextBox 2"/>
          <p:cNvSpPr txBox="1"/>
          <p:nvPr/>
        </p:nvSpPr>
        <p:spPr>
          <a:xfrm>
            <a:off x="242454" y="946722"/>
            <a:ext cx="8728364" cy="400110"/>
          </a:xfrm>
          <a:prstGeom prst="rect">
            <a:avLst/>
          </a:prstGeom>
          <a:noFill/>
        </p:spPr>
        <p:txBody>
          <a:bodyPr wrap="square" rtlCol="0">
            <a:spAutoFit/>
          </a:bodyPr>
          <a:lstStyle/>
          <a:p>
            <a:r>
              <a:rPr lang="en-US" sz="2000" b="1" dirty="0" smtClean="0">
                <a:latin typeface="Source Sans Pro"/>
                <a:cs typeface="Source Sans Pro"/>
              </a:rPr>
              <a:t>Areas where U.S. companies can take advantage of a single global Internet:</a:t>
            </a:r>
          </a:p>
        </p:txBody>
      </p:sp>
      <p:pic>
        <p:nvPicPr>
          <p:cNvPr id="10" name="Picture 9" descr="0004-office.eps"/>
          <p:cNvPicPr>
            <a:picLocks noChangeAspect="1"/>
          </p:cNvPicPr>
          <p:nvPr/>
        </p:nvPicPr>
        <p:blipFill>
          <a:blip r:embed="rId3">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376131" y="1853464"/>
            <a:ext cx="660400" cy="673100"/>
          </a:xfrm>
          <a:prstGeom prst="rect">
            <a:avLst/>
          </a:prstGeom>
        </p:spPr>
      </p:pic>
      <p:pic>
        <p:nvPicPr>
          <p:cNvPr id="11" name="Picture 10" descr="0064-credit-card.eps"/>
          <p:cNvPicPr>
            <a:picLocks noChangeAspect="1"/>
          </p:cNvPicPr>
          <p:nvPr/>
        </p:nvPicPr>
        <p:blipFill>
          <a:blip r:embed="rId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6393751" y="2058969"/>
            <a:ext cx="660400" cy="508000"/>
          </a:xfrm>
          <a:prstGeom prst="rect">
            <a:avLst/>
          </a:prstGeom>
        </p:spPr>
      </p:pic>
      <p:pic>
        <p:nvPicPr>
          <p:cNvPr id="12" name="Picture 11" descr="0001-home.eps"/>
          <p:cNvPicPr>
            <a:picLocks noChangeAspect="1"/>
          </p:cNvPicPr>
          <p:nvPr/>
        </p:nvPicPr>
        <p:blipFill>
          <a:blip r:embed="rId5">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729154" y="1968914"/>
            <a:ext cx="660400" cy="609600"/>
          </a:xfrm>
          <a:prstGeom prst="rect">
            <a:avLst/>
          </a:prstGeom>
        </p:spPr>
      </p:pic>
      <p:sp>
        <p:nvSpPr>
          <p:cNvPr id="4" name="TextBox 3"/>
          <p:cNvSpPr txBox="1"/>
          <p:nvPr/>
        </p:nvSpPr>
        <p:spPr>
          <a:xfrm>
            <a:off x="1024986" y="2205176"/>
            <a:ext cx="1851789" cy="400110"/>
          </a:xfrm>
          <a:prstGeom prst="rect">
            <a:avLst/>
          </a:prstGeom>
          <a:noFill/>
        </p:spPr>
        <p:txBody>
          <a:bodyPr wrap="none" rtlCol="0">
            <a:spAutoFit/>
          </a:bodyPr>
          <a:lstStyle/>
          <a:p>
            <a:r>
              <a:rPr lang="en-US" sz="2000" b="1" dirty="0" smtClean="0">
                <a:solidFill>
                  <a:schemeClr val="accent5"/>
                </a:solidFill>
                <a:latin typeface="Source Sans Pro"/>
                <a:cs typeface="Source Sans Pro"/>
              </a:rPr>
              <a:t>Manufacturing</a:t>
            </a:r>
          </a:p>
        </p:txBody>
      </p:sp>
      <p:sp>
        <p:nvSpPr>
          <p:cNvPr id="14" name="TextBox 13"/>
          <p:cNvSpPr txBox="1"/>
          <p:nvPr/>
        </p:nvSpPr>
        <p:spPr>
          <a:xfrm>
            <a:off x="4387007" y="1939735"/>
            <a:ext cx="1176457" cy="707886"/>
          </a:xfrm>
          <a:prstGeom prst="rect">
            <a:avLst/>
          </a:prstGeom>
          <a:noFill/>
        </p:spPr>
        <p:txBody>
          <a:bodyPr wrap="none" rtlCol="0">
            <a:spAutoFit/>
          </a:bodyPr>
          <a:lstStyle/>
          <a:p>
            <a:r>
              <a:rPr lang="en-US" sz="2000" b="1" dirty="0" smtClean="0">
                <a:solidFill>
                  <a:schemeClr val="accent6"/>
                </a:solidFill>
                <a:latin typeface="Source Sans Pro"/>
                <a:cs typeface="Source Sans Pro"/>
              </a:rPr>
              <a:t>Small</a:t>
            </a:r>
          </a:p>
          <a:p>
            <a:r>
              <a:rPr lang="en-US" sz="2000" b="1" dirty="0" smtClean="0">
                <a:solidFill>
                  <a:schemeClr val="accent6"/>
                </a:solidFill>
                <a:latin typeface="Source Sans Pro"/>
                <a:cs typeface="Source Sans Pro"/>
              </a:rPr>
              <a:t>Business</a:t>
            </a:r>
          </a:p>
        </p:txBody>
      </p:sp>
      <p:sp>
        <p:nvSpPr>
          <p:cNvPr id="15" name="TextBox 14"/>
          <p:cNvSpPr txBox="1"/>
          <p:nvPr/>
        </p:nvSpPr>
        <p:spPr>
          <a:xfrm>
            <a:off x="7054003" y="2197637"/>
            <a:ext cx="1133644" cy="400110"/>
          </a:xfrm>
          <a:prstGeom prst="rect">
            <a:avLst/>
          </a:prstGeom>
          <a:noFill/>
        </p:spPr>
        <p:txBody>
          <a:bodyPr wrap="none" rtlCol="0">
            <a:spAutoFit/>
          </a:bodyPr>
          <a:lstStyle/>
          <a:p>
            <a:r>
              <a:rPr lang="en-US" sz="2000" b="1" dirty="0" smtClean="0">
                <a:solidFill>
                  <a:schemeClr val="accent3"/>
                </a:solidFill>
                <a:latin typeface="Source Sans Pro"/>
                <a:cs typeface="Source Sans Pro"/>
              </a:rPr>
              <a:t>Services</a:t>
            </a:r>
          </a:p>
        </p:txBody>
      </p:sp>
      <p:sp>
        <p:nvSpPr>
          <p:cNvPr id="6" name="TextBox 5"/>
          <p:cNvSpPr txBox="1"/>
          <p:nvPr/>
        </p:nvSpPr>
        <p:spPr>
          <a:xfrm>
            <a:off x="311707" y="2700964"/>
            <a:ext cx="2794021" cy="2031325"/>
          </a:xfrm>
          <a:prstGeom prst="rect">
            <a:avLst/>
          </a:prstGeom>
          <a:noFill/>
        </p:spPr>
        <p:txBody>
          <a:bodyPr wrap="square" rtlCol="0">
            <a:spAutoFit/>
          </a:bodyPr>
          <a:lstStyle/>
          <a:p>
            <a:r>
              <a:rPr lang="en-US" b="1" i="1" dirty="0" smtClean="0">
                <a:solidFill>
                  <a:schemeClr val="accent5"/>
                </a:solidFill>
                <a:latin typeface="Source Sans Pro"/>
                <a:cs typeface="Source Sans Pro"/>
              </a:rPr>
              <a:t>72% </a:t>
            </a:r>
            <a:r>
              <a:rPr lang="en-US" i="1" dirty="0" smtClean="0">
                <a:latin typeface="Source Sans Pro"/>
                <a:cs typeface="Source Sans Pro"/>
              </a:rPr>
              <a:t>of U.S. based manufacturing executives (with sales &gt;$1 billion) </a:t>
            </a:r>
          </a:p>
          <a:p>
            <a:r>
              <a:rPr lang="en-US" i="1" dirty="0" smtClean="0">
                <a:latin typeface="Source Sans Pro"/>
                <a:cs typeface="Source Sans Pro"/>
              </a:rPr>
              <a:t>said they will invest in additional automation or advanced-manufacturing technologies in next 5 years </a:t>
            </a:r>
          </a:p>
        </p:txBody>
      </p:sp>
      <p:sp>
        <p:nvSpPr>
          <p:cNvPr id="18" name="TextBox 17"/>
          <p:cNvSpPr txBox="1"/>
          <p:nvPr/>
        </p:nvSpPr>
        <p:spPr>
          <a:xfrm>
            <a:off x="3235038" y="2703279"/>
            <a:ext cx="2794021" cy="2308324"/>
          </a:xfrm>
          <a:prstGeom prst="rect">
            <a:avLst/>
          </a:prstGeom>
          <a:noFill/>
        </p:spPr>
        <p:txBody>
          <a:bodyPr wrap="square" rtlCol="0">
            <a:spAutoFit/>
          </a:bodyPr>
          <a:lstStyle/>
          <a:p>
            <a:r>
              <a:rPr lang="en-US" i="1" dirty="0" smtClean="0">
                <a:latin typeface="Source Sans Pro"/>
                <a:cs typeface="Source Sans Pro"/>
              </a:rPr>
              <a:t>Technology leaders far outperform their peers in the marketplace:</a:t>
            </a:r>
          </a:p>
          <a:p>
            <a:endParaRPr lang="en-US" i="1" dirty="0">
              <a:latin typeface="Source Sans Pro"/>
              <a:cs typeface="Source Sans Pro"/>
            </a:endParaRPr>
          </a:p>
          <a:p>
            <a:r>
              <a:rPr lang="en-US" b="1" i="1" dirty="0" smtClean="0">
                <a:solidFill>
                  <a:srgbClr val="1768B1"/>
                </a:solidFill>
                <a:latin typeface="Source Sans Pro"/>
                <a:cs typeface="Source Sans Pro"/>
              </a:rPr>
              <a:t>12% </a:t>
            </a:r>
            <a:r>
              <a:rPr lang="en-US" i="1" dirty="0" err="1" smtClean="0">
                <a:latin typeface="Source Sans Pro"/>
                <a:cs typeface="Source Sans Pro"/>
              </a:rPr>
              <a:t>vs</a:t>
            </a:r>
            <a:r>
              <a:rPr lang="en-US" b="1" i="1" dirty="0" smtClean="0">
                <a:latin typeface="Source Sans Pro"/>
                <a:cs typeface="Source Sans Pro"/>
              </a:rPr>
              <a:t> 1%    </a:t>
            </a:r>
            <a:r>
              <a:rPr lang="en-US" i="1" dirty="0" smtClean="0">
                <a:latin typeface="Source Sans Pro"/>
                <a:cs typeface="Source Sans Pro"/>
              </a:rPr>
              <a:t>job growth</a:t>
            </a:r>
          </a:p>
          <a:p>
            <a:endParaRPr lang="en-US" i="1" dirty="0" smtClean="0">
              <a:latin typeface="Source Sans Pro"/>
              <a:cs typeface="Source Sans Pro"/>
            </a:endParaRPr>
          </a:p>
          <a:p>
            <a:r>
              <a:rPr lang="en-US" b="1" i="1" dirty="0" smtClean="0">
                <a:solidFill>
                  <a:schemeClr val="accent6"/>
                </a:solidFill>
                <a:latin typeface="Source Sans Pro"/>
                <a:cs typeface="Source Sans Pro"/>
              </a:rPr>
              <a:t>14% </a:t>
            </a:r>
            <a:r>
              <a:rPr lang="en-US" i="1" dirty="0" err="1" smtClean="0">
                <a:latin typeface="Source Sans Pro"/>
                <a:cs typeface="Source Sans Pro"/>
              </a:rPr>
              <a:t>vs</a:t>
            </a:r>
            <a:r>
              <a:rPr lang="en-US" b="1" i="1" dirty="0" smtClean="0">
                <a:latin typeface="Source Sans Pro"/>
                <a:cs typeface="Source Sans Pro"/>
              </a:rPr>
              <a:t> 3%  </a:t>
            </a:r>
            <a:r>
              <a:rPr lang="en-US" i="1" dirty="0" smtClean="0">
                <a:latin typeface="Source Sans Pro"/>
                <a:cs typeface="Source Sans Pro"/>
              </a:rPr>
              <a:t>annual revenue </a:t>
            </a:r>
            <a:br>
              <a:rPr lang="en-US" i="1" dirty="0" smtClean="0">
                <a:latin typeface="Source Sans Pro"/>
                <a:cs typeface="Source Sans Pro"/>
              </a:rPr>
            </a:br>
            <a:r>
              <a:rPr lang="en-US" i="1" dirty="0" smtClean="0">
                <a:latin typeface="Source Sans Pro"/>
                <a:cs typeface="Source Sans Pro"/>
              </a:rPr>
              <a:t>		               increase</a:t>
            </a:r>
          </a:p>
        </p:txBody>
      </p:sp>
      <p:sp>
        <p:nvSpPr>
          <p:cNvPr id="19" name="TextBox 18"/>
          <p:cNvSpPr txBox="1"/>
          <p:nvPr/>
        </p:nvSpPr>
        <p:spPr>
          <a:xfrm>
            <a:off x="6072913" y="2736551"/>
            <a:ext cx="2794021" cy="2308324"/>
          </a:xfrm>
          <a:prstGeom prst="rect">
            <a:avLst/>
          </a:prstGeom>
          <a:noFill/>
        </p:spPr>
        <p:txBody>
          <a:bodyPr wrap="square" rtlCol="0">
            <a:spAutoFit/>
          </a:bodyPr>
          <a:lstStyle/>
          <a:p>
            <a:r>
              <a:rPr lang="en-US" i="1" dirty="0" smtClean="0">
                <a:latin typeface="Source Sans Pro"/>
                <a:cs typeface="Source Sans Pro"/>
              </a:rPr>
              <a:t>The U.S. exported $400 billion in digitally deliverable services in 2014:</a:t>
            </a:r>
          </a:p>
          <a:p>
            <a:pPr marL="285750" indent="-285750">
              <a:buFont typeface="Wingdings" charset="2"/>
              <a:buChar char=""/>
            </a:pPr>
            <a:r>
              <a:rPr lang="en-US" i="1" dirty="0" smtClean="0">
                <a:latin typeface="Source Sans Pro"/>
                <a:cs typeface="Source Sans Pro"/>
              </a:rPr>
              <a:t>Up </a:t>
            </a:r>
            <a:r>
              <a:rPr lang="en-US" b="1" i="1" dirty="0" smtClean="0">
                <a:solidFill>
                  <a:schemeClr val="accent3"/>
                </a:solidFill>
                <a:latin typeface="Source Sans Pro"/>
                <a:cs typeface="Source Sans Pro"/>
              </a:rPr>
              <a:t>12% </a:t>
            </a:r>
            <a:r>
              <a:rPr lang="en-US" i="1" dirty="0" smtClean="0">
                <a:latin typeface="Source Sans Pro"/>
                <a:cs typeface="Source Sans Pro"/>
              </a:rPr>
              <a:t>since 2011</a:t>
            </a:r>
          </a:p>
          <a:p>
            <a:pPr marL="285750" indent="-285750">
              <a:buFont typeface="Wingdings" charset="2"/>
              <a:buChar char=""/>
            </a:pPr>
            <a:r>
              <a:rPr lang="en-US" i="1" dirty="0" smtClean="0">
                <a:latin typeface="Source Sans Pro"/>
                <a:cs typeface="Source Sans Pro"/>
              </a:rPr>
              <a:t>Represents </a:t>
            </a:r>
            <a:r>
              <a:rPr lang="en-US" b="1" i="1" dirty="0" smtClean="0">
                <a:solidFill>
                  <a:srgbClr val="1B6F74"/>
                </a:solidFill>
                <a:latin typeface="Source Sans Pro"/>
                <a:cs typeface="Source Sans Pro"/>
              </a:rPr>
              <a:t>56%</a:t>
            </a:r>
            <a:r>
              <a:rPr lang="en-US" i="1" dirty="0" smtClean="0">
                <a:latin typeface="Source Sans Pro"/>
                <a:cs typeface="Source Sans Pro"/>
              </a:rPr>
              <a:t> of all U.S. service exports</a:t>
            </a:r>
          </a:p>
          <a:p>
            <a:pPr marL="285750" indent="-285750">
              <a:buFont typeface="Wingdings" charset="2"/>
              <a:buChar char=""/>
            </a:pPr>
            <a:r>
              <a:rPr lang="en-US" i="1" dirty="0" smtClean="0">
                <a:latin typeface="Source Sans Pro"/>
                <a:cs typeface="Source Sans Pro"/>
              </a:rPr>
              <a:t>Represents </a:t>
            </a:r>
            <a:r>
              <a:rPr lang="en-US" b="1" i="1" dirty="0" smtClean="0">
                <a:solidFill>
                  <a:srgbClr val="1B6F74"/>
                </a:solidFill>
                <a:latin typeface="Source Sans Pro"/>
                <a:cs typeface="Source Sans Pro"/>
              </a:rPr>
              <a:t>17%</a:t>
            </a:r>
            <a:r>
              <a:rPr lang="en-US" i="1" dirty="0" smtClean="0">
                <a:latin typeface="Source Sans Pro"/>
                <a:cs typeface="Source Sans Pro"/>
              </a:rPr>
              <a:t> of total exports</a:t>
            </a:r>
          </a:p>
        </p:txBody>
      </p:sp>
    </p:spTree>
    <p:extLst>
      <p:ext uri="{BB962C8B-B14F-4D97-AF65-F5344CB8AC3E}">
        <p14:creationId xmlns:p14="http://schemas.microsoft.com/office/powerpoint/2010/main" val="472706988"/>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b="1" dirty="0" smtClean="0"/>
              <a:t>Why Does This Matter to the Technical Community?</a:t>
            </a:r>
            <a:endParaRPr lang="en-US" sz="3000" b="1" dirty="0"/>
          </a:p>
        </p:txBody>
      </p:sp>
      <p:sp>
        <p:nvSpPr>
          <p:cNvPr id="3" name="TextBox 2"/>
          <p:cNvSpPr txBox="1"/>
          <p:nvPr/>
        </p:nvSpPr>
        <p:spPr>
          <a:xfrm>
            <a:off x="256461" y="997533"/>
            <a:ext cx="8536437" cy="4770536"/>
          </a:xfrm>
          <a:prstGeom prst="rect">
            <a:avLst/>
          </a:prstGeom>
          <a:noFill/>
        </p:spPr>
        <p:txBody>
          <a:bodyPr wrap="square" rtlCol="0">
            <a:spAutoFit/>
          </a:bodyPr>
          <a:lstStyle/>
          <a:p>
            <a:pPr marL="342900" indent="-342900">
              <a:spcBef>
                <a:spcPts val="1200"/>
              </a:spcBef>
              <a:buFont typeface="Wingdings" charset="2"/>
              <a:buChar char=""/>
            </a:pPr>
            <a:r>
              <a:rPr lang="en-US" sz="2200" dirty="0"/>
              <a:t>IANA services are </a:t>
            </a:r>
            <a:r>
              <a:rPr lang="en-US" sz="2200" b="1" dirty="0">
                <a:solidFill>
                  <a:srgbClr val="DB6033"/>
                </a:solidFill>
              </a:rPr>
              <a:t>core</a:t>
            </a:r>
            <a:r>
              <a:rPr lang="en-US" sz="2200" dirty="0">
                <a:solidFill>
                  <a:srgbClr val="DB6033"/>
                </a:solidFill>
              </a:rPr>
              <a:t> </a:t>
            </a:r>
            <a:r>
              <a:rPr lang="en-US" sz="2200" dirty="0"/>
              <a:t>and </a:t>
            </a:r>
            <a:r>
              <a:rPr lang="en-US" sz="2200" b="1" dirty="0">
                <a:solidFill>
                  <a:srgbClr val="DB6033"/>
                </a:solidFill>
              </a:rPr>
              <a:t>critical</a:t>
            </a:r>
            <a:r>
              <a:rPr lang="en-US" sz="2200" dirty="0">
                <a:solidFill>
                  <a:srgbClr val="DB6033"/>
                </a:solidFill>
              </a:rPr>
              <a:t> </a:t>
            </a:r>
            <a:r>
              <a:rPr lang="en-US" sz="2200" dirty="0"/>
              <a:t>to the use of the Internet Protocol.</a:t>
            </a:r>
          </a:p>
          <a:p>
            <a:pPr marL="342900" indent="-342900">
              <a:spcBef>
                <a:spcPts val="1200"/>
              </a:spcBef>
              <a:buFont typeface="Wingdings" charset="2"/>
              <a:buChar char=""/>
            </a:pPr>
            <a:r>
              <a:rPr lang="en-US" sz="2200" dirty="0"/>
              <a:t>For several years the technical community has called for an end to the NTIA contract </a:t>
            </a:r>
            <a:endParaRPr lang="en-US" sz="2200" dirty="0" smtClean="0"/>
          </a:p>
          <a:p>
            <a:pPr marL="800100" lvl="1" indent="-342900">
              <a:spcBef>
                <a:spcPts val="1200"/>
              </a:spcBef>
              <a:buFont typeface="Wingdings" charset="2"/>
              <a:buChar char=""/>
            </a:pPr>
            <a:r>
              <a:rPr lang="en-US" sz="2200" dirty="0" smtClean="0"/>
              <a:t>This </a:t>
            </a:r>
            <a:r>
              <a:rPr lang="en-US" sz="2200" dirty="0"/>
              <a:t>is an opportunity for the community to show how serious it is in further developing this model of Internet </a:t>
            </a:r>
            <a:r>
              <a:rPr lang="en-US" sz="2200" dirty="0" smtClean="0"/>
              <a:t>Governance</a:t>
            </a:r>
            <a:endParaRPr lang="en-US" sz="2200" dirty="0"/>
          </a:p>
          <a:p>
            <a:pPr marL="342900" indent="-342900">
              <a:spcBef>
                <a:spcPts val="1200"/>
              </a:spcBef>
              <a:buFont typeface="Wingdings" charset="2"/>
              <a:buChar char=""/>
            </a:pPr>
            <a:r>
              <a:rPr lang="en-US" sz="2200" dirty="0"/>
              <a:t>You have a lot of experience in the </a:t>
            </a:r>
            <a:r>
              <a:rPr lang="en-US" sz="2200" dirty="0" smtClean="0"/>
              <a:t>bottom-up </a:t>
            </a:r>
            <a:r>
              <a:rPr lang="en-US" sz="2200" dirty="0"/>
              <a:t>and multistakeholder policy development processes </a:t>
            </a:r>
            <a:endParaRPr lang="en-US" sz="2200" dirty="0" smtClean="0"/>
          </a:p>
          <a:p>
            <a:pPr marL="342900" indent="-342900">
              <a:spcBef>
                <a:spcPts val="1200"/>
              </a:spcBef>
              <a:buFont typeface="Wingdings" charset="2"/>
              <a:buChar char=""/>
            </a:pPr>
            <a:r>
              <a:rPr lang="en-US" sz="2200" dirty="0" smtClean="0"/>
              <a:t>Your </a:t>
            </a:r>
            <a:r>
              <a:rPr lang="en-US" sz="2200" dirty="0"/>
              <a:t>participation and engagement into the process is critical in this evolution of Internet Governance to maintain the security, stability, and resiliency of the Internet DNS and to ensure the IANA functions continue meeting the needs and expectations of the global customers and </a:t>
            </a:r>
            <a:r>
              <a:rPr lang="en-US" sz="2200" dirty="0" smtClean="0"/>
              <a:t>partners </a:t>
            </a:r>
          </a:p>
        </p:txBody>
      </p:sp>
    </p:spTree>
    <p:extLst>
      <p:ext uri="{BB962C8B-B14F-4D97-AF65-F5344CB8AC3E}">
        <p14:creationId xmlns:p14="http://schemas.microsoft.com/office/powerpoint/2010/main" val="999393343"/>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Why Does This Matter to Governments?</a:t>
            </a:r>
            <a:endParaRPr lang="en-US" b="1" dirty="0"/>
          </a:p>
        </p:txBody>
      </p:sp>
      <p:sp>
        <p:nvSpPr>
          <p:cNvPr id="3" name="TextBox 2"/>
          <p:cNvSpPr txBox="1"/>
          <p:nvPr/>
        </p:nvSpPr>
        <p:spPr>
          <a:xfrm>
            <a:off x="256461" y="1030397"/>
            <a:ext cx="8536437" cy="4755148"/>
          </a:xfrm>
          <a:prstGeom prst="rect">
            <a:avLst/>
          </a:prstGeom>
          <a:noFill/>
        </p:spPr>
        <p:txBody>
          <a:bodyPr wrap="square" rtlCol="0">
            <a:spAutoFit/>
          </a:bodyPr>
          <a:lstStyle/>
          <a:p>
            <a:pPr marL="342900" indent="-342900">
              <a:spcBef>
                <a:spcPts val="1200"/>
              </a:spcBef>
              <a:buFont typeface="Wingdings" charset="2"/>
              <a:buChar char=""/>
            </a:pPr>
            <a:r>
              <a:rPr lang="en-US" sz="2100" dirty="0"/>
              <a:t>The IANA Stewardship Transition is important for all stakeholders, </a:t>
            </a:r>
            <a:r>
              <a:rPr lang="en-US" sz="2100" dirty="0" smtClean="0"/>
              <a:t>especially </a:t>
            </a:r>
            <a:r>
              <a:rPr lang="en-US" sz="2100" dirty="0"/>
              <a:t>for governments given their responsibility over Internet public policy </a:t>
            </a:r>
            <a:r>
              <a:rPr lang="en-US" sz="2100" dirty="0" smtClean="0"/>
              <a:t>issues</a:t>
            </a:r>
            <a:endParaRPr lang="en-US" sz="2100" dirty="0"/>
          </a:p>
          <a:p>
            <a:pPr marL="342900" indent="-342900">
              <a:spcBef>
                <a:spcPts val="1200"/>
              </a:spcBef>
              <a:buFont typeface="Wingdings" charset="2"/>
              <a:buChar char=""/>
            </a:pPr>
            <a:r>
              <a:rPr lang="en-US" sz="2100" dirty="0"/>
              <a:t>Successful completion of the IANA Stewardship Transition recognizes that no single government </a:t>
            </a:r>
            <a:r>
              <a:rPr lang="en-US" sz="2100" dirty="0" smtClean="0"/>
              <a:t>– or </a:t>
            </a:r>
            <a:r>
              <a:rPr lang="en-US" sz="2100" dirty="0"/>
              <a:t>group of </a:t>
            </a:r>
            <a:r>
              <a:rPr lang="en-US" sz="2100" dirty="0" smtClean="0"/>
              <a:t>governments – </a:t>
            </a:r>
            <a:r>
              <a:rPr lang="en-US" sz="2100" dirty="0"/>
              <a:t>should have any form of control over the security, stability and interoperability of the Domain Name System (</a:t>
            </a:r>
            <a:r>
              <a:rPr lang="en-US" sz="2100" dirty="0" smtClean="0"/>
              <a:t>DNS)</a:t>
            </a:r>
          </a:p>
          <a:p>
            <a:pPr marL="800100" lvl="1" indent="-342900">
              <a:spcBef>
                <a:spcPts val="1200"/>
              </a:spcBef>
              <a:buFont typeface="Wingdings" charset="2"/>
              <a:buChar char=""/>
            </a:pPr>
            <a:r>
              <a:rPr lang="en-US" sz="2100" dirty="0" smtClean="0"/>
              <a:t>This will </a:t>
            </a:r>
            <a:r>
              <a:rPr lang="en-US" sz="2100" dirty="0"/>
              <a:t>help ensure the continued openness, interoperability and stability of the Internet which both countries and their citizens </a:t>
            </a:r>
            <a:r>
              <a:rPr lang="en-US" sz="2100" b="1" dirty="0">
                <a:solidFill>
                  <a:srgbClr val="DB6033"/>
                </a:solidFill>
              </a:rPr>
              <a:t>economically</a:t>
            </a:r>
            <a:r>
              <a:rPr lang="en-US" sz="2100" dirty="0"/>
              <a:t>, </a:t>
            </a:r>
            <a:r>
              <a:rPr lang="en-US" sz="2100" b="1" dirty="0">
                <a:solidFill>
                  <a:srgbClr val="DB6033"/>
                </a:solidFill>
              </a:rPr>
              <a:t>socially</a:t>
            </a:r>
            <a:r>
              <a:rPr lang="en-US" sz="2100" dirty="0">
                <a:solidFill>
                  <a:srgbClr val="DB6033"/>
                </a:solidFill>
              </a:rPr>
              <a:t> </a:t>
            </a:r>
            <a:r>
              <a:rPr lang="en-US" sz="2100" dirty="0"/>
              <a:t>and </a:t>
            </a:r>
            <a:r>
              <a:rPr lang="en-US" sz="2100" b="1" dirty="0">
                <a:solidFill>
                  <a:srgbClr val="DB6033"/>
                </a:solidFill>
              </a:rPr>
              <a:t>culturally</a:t>
            </a:r>
            <a:r>
              <a:rPr lang="en-US" sz="2100" dirty="0">
                <a:solidFill>
                  <a:srgbClr val="DB6033"/>
                </a:solidFill>
              </a:rPr>
              <a:t> </a:t>
            </a:r>
            <a:r>
              <a:rPr lang="en-US" sz="2100" dirty="0"/>
              <a:t>benefit </a:t>
            </a:r>
            <a:r>
              <a:rPr lang="en-US" sz="2100" dirty="0" smtClean="0"/>
              <a:t>from</a:t>
            </a:r>
            <a:endParaRPr lang="en-US" sz="2100" dirty="0"/>
          </a:p>
          <a:p>
            <a:pPr marL="342900" indent="-342900">
              <a:spcBef>
                <a:spcPts val="1200"/>
              </a:spcBef>
              <a:buFont typeface="Wingdings" charset="2"/>
              <a:buChar char=""/>
            </a:pPr>
            <a:r>
              <a:rPr lang="en-US" sz="2100" dirty="0"/>
              <a:t>The IANA Stewardship Transition proposal will be accompanied by significant proposals to further enhance ICANN’s accountability to the entire Internet Community; including governments (on an equal footing</a:t>
            </a:r>
            <a:r>
              <a:rPr lang="en-US" sz="2100" dirty="0" smtClean="0"/>
              <a:t>) </a:t>
            </a:r>
            <a:endParaRPr lang="en-US" sz="2100" dirty="0"/>
          </a:p>
        </p:txBody>
      </p:sp>
    </p:spTree>
    <p:extLst>
      <p:ext uri="{BB962C8B-B14F-4D97-AF65-F5344CB8AC3E}">
        <p14:creationId xmlns:p14="http://schemas.microsoft.com/office/powerpoint/2010/main" val="215139468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Why Does This Matter to Civil Society?</a:t>
            </a:r>
            <a:endParaRPr lang="en-US" b="1" dirty="0"/>
          </a:p>
        </p:txBody>
      </p:sp>
      <p:sp>
        <p:nvSpPr>
          <p:cNvPr id="3" name="TextBox 2"/>
          <p:cNvSpPr txBox="1"/>
          <p:nvPr/>
        </p:nvSpPr>
        <p:spPr>
          <a:xfrm>
            <a:off x="244247" y="932709"/>
            <a:ext cx="8670770" cy="5078313"/>
          </a:xfrm>
          <a:prstGeom prst="rect">
            <a:avLst/>
          </a:prstGeom>
          <a:noFill/>
        </p:spPr>
        <p:txBody>
          <a:bodyPr wrap="square" rtlCol="0">
            <a:spAutoFit/>
          </a:bodyPr>
          <a:lstStyle/>
          <a:p>
            <a:pPr marL="342900" indent="-342900">
              <a:spcBef>
                <a:spcPts val="1200"/>
              </a:spcBef>
              <a:buFont typeface="Wingdings" charset="2"/>
              <a:buChar char=""/>
            </a:pPr>
            <a:r>
              <a:rPr lang="en-US" sz="2200" dirty="0"/>
              <a:t>Although the IANA functions are operational functions, they do require global governance and </a:t>
            </a:r>
            <a:r>
              <a:rPr lang="en-US" sz="2200" dirty="0" smtClean="0"/>
              <a:t>stewardship</a:t>
            </a:r>
            <a:endParaRPr lang="en-US" sz="2200" dirty="0"/>
          </a:p>
          <a:p>
            <a:pPr marL="342900" indent="-342900">
              <a:spcBef>
                <a:spcPts val="1200"/>
              </a:spcBef>
              <a:buFont typeface="Wingdings" charset="2"/>
              <a:buChar char=""/>
            </a:pPr>
            <a:r>
              <a:rPr lang="en-US" sz="2200" dirty="0" smtClean="0"/>
              <a:t>The </a:t>
            </a:r>
            <a:r>
              <a:rPr lang="en-US" sz="2200" dirty="0"/>
              <a:t>expertise from the non-governmental organization community is essential, especially due to:</a:t>
            </a:r>
          </a:p>
          <a:p>
            <a:pPr marL="800100" lvl="1" indent="-342900">
              <a:spcBef>
                <a:spcPts val="1200"/>
              </a:spcBef>
              <a:buFont typeface="Wingdings" charset="2"/>
              <a:buChar char=""/>
            </a:pPr>
            <a:r>
              <a:rPr lang="en-US" sz="2200" dirty="0"/>
              <a:t>Its </a:t>
            </a:r>
            <a:r>
              <a:rPr lang="en-US" sz="2200" b="1" dirty="0">
                <a:solidFill>
                  <a:srgbClr val="DB6033"/>
                </a:solidFill>
              </a:rPr>
              <a:t>expertise</a:t>
            </a:r>
            <a:r>
              <a:rPr lang="en-US" sz="2200" dirty="0">
                <a:solidFill>
                  <a:srgbClr val="DB6033"/>
                </a:solidFill>
              </a:rPr>
              <a:t> </a:t>
            </a:r>
            <a:r>
              <a:rPr lang="en-US" sz="2200" dirty="0"/>
              <a:t>in holding governance entities </a:t>
            </a:r>
            <a:r>
              <a:rPr lang="en-US" sz="2200" dirty="0" smtClean="0"/>
              <a:t>accountable</a:t>
            </a:r>
            <a:endParaRPr lang="en-US" sz="2200" dirty="0"/>
          </a:p>
          <a:p>
            <a:pPr marL="800100" lvl="1" indent="-342900">
              <a:spcBef>
                <a:spcPts val="1200"/>
              </a:spcBef>
              <a:buFont typeface="Wingdings" charset="2"/>
              <a:buChar char=""/>
            </a:pPr>
            <a:r>
              <a:rPr lang="en-US" sz="2200" dirty="0"/>
              <a:t>Its </a:t>
            </a:r>
            <a:r>
              <a:rPr lang="en-US" sz="2200" b="1" dirty="0">
                <a:solidFill>
                  <a:srgbClr val="DB6033"/>
                </a:solidFill>
              </a:rPr>
              <a:t>experience</a:t>
            </a:r>
            <a:r>
              <a:rPr lang="en-US" sz="2200" dirty="0">
                <a:solidFill>
                  <a:srgbClr val="DB6033"/>
                </a:solidFill>
              </a:rPr>
              <a:t> </a:t>
            </a:r>
            <a:r>
              <a:rPr lang="en-US" sz="2200" dirty="0"/>
              <a:t>in understanding and explaining public </a:t>
            </a:r>
            <a:r>
              <a:rPr lang="en-US" sz="2200" dirty="0" smtClean="0"/>
              <a:t>interest</a:t>
            </a:r>
            <a:endParaRPr lang="en-US" sz="2200" dirty="0"/>
          </a:p>
          <a:p>
            <a:pPr marL="800100" lvl="1" indent="-342900">
              <a:spcBef>
                <a:spcPts val="1200"/>
              </a:spcBef>
              <a:buFont typeface="Wingdings" charset="2"/>
              <a:buChar char=""/>
            </a:pPr>
            <a:r>
              <a:rPr lang="en-US" sz="2200" dirty="0"/>
              <a:t>Its </a:t>
            </a:r>
            <a:r>
              <a:rPr lang="en-US" sz="2200" b="1" dirty="0">
                <a:solidFill>
                  <a:srgbClr val="DB6033"/>
                </a:solidFill>
              </a:rPr>
              <a:t>ability</a:t>
            </a:r>
            <a:r>
              <a:rPr lang="en-US" sz="2200" dirty="0">
                <a:solidFill>
                  <a:srgbClr val="DB6033"/>
                </a:solidFill>
              </a:rPr>
              <a:t> </a:t>
            </a:r>
            <a:r>
              <a:rPr lang="en-US" sz="2200" dirty="0"/>
              <a:t>to be innovative and propose </a:t>
            </a:r>
            <a:r>
              <a:rPr lang="en-US" sz="2200" dirty="0" smtClean="0"/>
              <a:t>solutions</a:t>
            </a:r>
            <a:endParaRPr lang="en-US" sz="2200" dirty="0"/>
          </a:p>
          <a:p>
            <a:pPr marL="342900" indent="-342900">
              <a:spcBef>
                <a:spcPts val="1200"/>
              </a:spcBef>
              <a:buFont typeface="Wingdings" charset="2"/>
              <a:buChar char=""/>
            </a:pPr>
            <a:r>
              <a:rPr lang="en-US" sz="2200" dirty="0" smtClean="0"/>
              <a:t>Your </a:t>
            </a:r>
            <a:r>
              <a:rPr lang="en-US" sz="2200" dirty="0"/>
              <a:t>participation, and that of your networks, is critical in this </a:t>
            </a:r>
            <a:r>
              <a:rPr lang="en-US" sz="2200" dirty="0" smtClean="0"/>
              <a:t>evolution </a:t>
            </a:r>
            <a:r>
              <a:rPr lang="en-US" sz="2200" dirty="0"/>
              <a:t>of Internet Governance to ensure excellence in the </a:t>
            </a:r>
            <a:r>
              <a:rPr lang="en-US" sz="2200" dirty="0" smtClean="0"/>
              <a:t>proposals </a:t>
            </a:r>
            <a:r>
              <a:rPr lang="en-US" sz="2200" dirty="0"/>
              <a:t>and the legitimacy of the </a:t>
            </a:r>
            <a:r>
              <a:rPr lang="en-US" sz="2200" dirty="0" smtClean="0"/>
              <a:t>processes</a:t>
            </a:r>
            <a:endParaRPr lang="en-US" sz="2200" dirty="0"/>
          </a:p>
          <a:p>
            <a:pPr marL="342900" indent="-342900">
              <a:spcBef>
                <a:spcPts val="1200"/>
              </a:spcBef>
              <a:buFont typeface="Wingdings" charset="2"/>
              <a:buChar char=""/>
            </a:pPr>
            <a:r>
              <a:rPr lang="en-US" sz="2200" dirty="0"/>
              <a:t>This is a chance to strengthen an inclusive, transparent, global and collaborative model of governance that is fit for our present and </a:t>
            </a:r>
            <a:r>
              <a:rPr lang="en-US" sz="2200" dirty="0" smtClean="0"/>
              <a:t>future </a:t>
            </a:r>
            <a:endParaRPr lang="en-US" sz="2200" dirty="0"/>
          </a:p>
        </p:txBody>
      </p:sp>
    </p:spTree>
    <p:extLst>
      <p:ext uri="{BB962C8B-B14F-4D97-AF65-F5344CB8AC3E}">
        <p14:creationId xmlns:p14="http://schemas.microsoft.com/office/powerpoint/2010/main" val="315029576"/>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rect">
            <a:avLst/>
          </a:prstGeom>
        </p:spPr>
        <p:txBody>
          <a:bodyPr/>
          <a:lstStyle/>
          <a:p>
            <a:r>
              <a:rPr lang="en-US" b="1" dirty="0" smtClean="0"/>
              <a:t>Transition Requirements set by NTIA</a:t>
            </a:r>
            <a:endParaRPr lang="en-US" b="1" dirty="0"/>
          </a:p>
        </p:txBody>
      </p:sp>
      <p:sp>
        <p:nvSpPr>
          <p:cNvPr id="20" name="Content Placeholder 2"/>
          <p:cNvSpPr txBox="1">
            <a:spLocks/>
          </p:cNvSpPr>
          <p:nvPr/>
        </p:nvSpPr>
        <p:spPr>
          <a:xfrm>
            <a:off x="317500" y="862128"/>
            <a:ext cx="8763000" cy="6530466"/>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624"/>
              </a:spcBef>
              <a:spcAft>
                <a:spcPts val="600"/>
              </a:spcAft>
              <a:buFont typeface="Arial"/>
              <a:buNone/>
            </a:pPr>
            <a:r>
              <a:rPr lang="en-US" sz="2200" dirty="0" smtClean="0">
                <a:latin typeface="Source Sans Pro"/>
                <a:cs typeface="Source Sans Pro"/>
              </a:rPr>
              <a:t>NTIA has stated that the transition proposal must have broad community support and address the following four principles:</a:t>
            </a:r>
          </a:p>
          <a:p>
            <a:pPr marL="914400" indent="0">
              <a:spcBef>
                <a:spcPts val="2376"/>
              </a:spcBef>
              <a:spcAft>
                <a:spcPts val="1200"/>
              </a:spcAft>
              <a:buFont typeface="Arial"/>
              <a:buNone/>
            </a:pPr>
            <a:r>
              <a:rPr lang="en-US" sz="2200" dirty="0" smtClean="0">
                <a:latin typeface="Source Sans Pro"/>
                <a:cs typeface="Source Sans Pro"/>
              </a:rPr>
              <a:t>Support and enhance the multistakeholder model</a:t>
            </a:r>
          </a:p>
          <a:p>
            <a:pPr marL="914400" indent="0">
              <a:spcBef>
                <a:spcPts val="1776"/>
              </a:spcBef>
              <a:spcAft>
                <a:spcPts val="1200"/>
              </a:spcAft>
              <a:buFont typeface="Arial"/>
              <a:buNone/>
            </a:pPr>
            <a:r>
              <a:rPr lang="en-US" sz="2200" dirty="0" smtClean="0">
                <a:latin typeface="Source Sans Pro"/>
                <a:cs typeface="Source Sans Pro"/>
              </a:rPr>
              <a:t>Maintain the security, stability and resiliency of the Internet DNS</a:t>
            </a:r>
          </a:p>
          <a:p>
            <a:pPr marL="914400" indent="0">
              <a:spcBef>
                <a:spcPts val="1176"/>
              </a:spcBef>
              <a:spcAft>
                <a:spcPts val="1200"/>
              </a:spcAft>
              <a:buFont typeface="Arial"/>
              <a:buNone/>
            </a:pPr>
            <a:r>
              <a:rPr lang="en-US" sz="2200" dirty="0" smtClean="0">
                <a:latin typeface="Source Sans Pro"/>
                <a:cs typeface="Source Sans Pro"/>
              </a:rPr>
              <a:t>Meet the needs and expectations of the global customers and partners of the IANA services</a:t>
            </a:r>
          </a:p>
          <a:p>
            <a:pPr marL="914400" indent="0">
              <a:spcBef>
                <a:spcPts val="1476"/>
              </a:spcBef>
              <a:spcAft>
                <a:spcPts val="1200"/>
              </a:spcAft>
              <a:buFont typeface="Arial"/>
              <a:buNone/>
            </a:pPr>
            <a:r>
              <a:rPr lang="en-US" sz="2200" dirty="0" smtClean="0">
                <a:latin typeface="Source Sans Pro"/>
                <a:cs typeface="Source Sans Pro"/>
              </a:rPr>
              <a:t>Maintain the openness of the Internet</a:t>
            </a:r>
          </a:p>
          <a:p>
            <a:pPr marL="0" indent="0">
              <a:buFont typeface="Arial"/>
              <a:buNone/>
            </a:pPr>
            <a:endParaRPr lang="en-US" sz="1050" dirty="0" smtClean="0">
              <a:latin typeface="Source Sans Pro"/>
              <a:cs typeface="Source Sans Pro"/>
            </a:endParaRPr>
          </a:p>
          <a:p>
            <a:pPr marL="0" indent="0">
              <a:buFont typeface="Arial"/>
              <a:buNone/>
            </a:pPr>
            <a:r>
              <a:rPr lang="en-US" sz="2200" dirty="0" smtClean="0">
                <a:latin typeface="Source Sans Pro"/>
                <a:cs typeface="Source Sans Pro"/>
              </a:rPr>
              <a:t>NTIA also specified that it will </a:t>
            </a:r>
            <a:r>
              <a:rPr lang="en-US" sz="2200" b="1" dirty="0" smtClean="0">
                <a:solidFill>
                  <a:schemeClr val="accent6"/>
                </a:solidFill>
                <a:latin typeface="Source Sans Pro"/>
                <a:cs typeface="Source Sans Pro"/>
              </a:rPr>
              <a:t>not</a:t>
            </a:r>
            <a:r>
              <a:rPr lang="en-US" sz="2200" dirty="0" smtClean="0">
                <a:solidFill>
                  <a:schemeClr val="accent6"/>
                </a:solidFill>
                <a:latin typeface="Source Sans Pro"/>
                <a:cs typeface="Source Sans Pro"/>
              </a:rPr>
              <a:t> </a:t>
            </a:r>
            <a:r>
              <a:rPr lang="en-US" sz="2200" dirty="0" smtClean="0">
                <a:latin typeface="Source Sans Pro"/>
                <a:cs typeface="Source Sans Pro"/>
              </a:rPr>
              <a:t>accept a proposal that replaces the NTIA role with a government-led or intergovernmental organization solution.</a:t>
            </a:r>
            <a:endParaRPr lang="en-US" sz="2200" dirty="0">
              <a:latin typeface="Source Sans Pro"/>
              <a:cs typeface="Source Sans Pro"/>
            </a:endParaRPr>
          </a:p>
        </p:txBody>
      </p:sp>
      <p:sp>
        <p:nvSpPr>
          <p:cNvPr id="29" name="Chevron 28"/>
          <p:cNvSpPr/>
          <p:nvPr/>
        </p:nvSpPr>
        <p:spPr>
          <a:xfrm>
            <a:off x="390130" y="1904734"/>
            <a:ext cx="790970" cy="450361"/>
          </a:xfrm>
          <a:prstGeom prst="chevron">
            <a:avLst>
              <a:gd name="adj" fmla="val 27026"/>
            </a:avLst>
          </a:prstGeom>
          <a:solidFill>
            <a:srgbClr val="1A87C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eaLnBrk="1" fontAlgn="auto" hangingPunct="1">
              <a:lnSpc>
                <a:spcPts val="2380"/>
              </a:lnSpc>
              <a:spcBef>
                <a:spcPts val="0"/>
              </a:spcBef>
              <a:defRPr/>
            </a:pPr>
            <a:endParaRPr lang="en-US" sz="2400" dirty="0">
              <a:solidFill>
                <a:prstClr val="white"/>
              </a:solidFill>
              <a:latin typeface="Source Sans Pro"/>
              <a:cs typeface="Source Sans Pro"/>
            </a:endParaRPr>
          </a:p>
        </p:txBody>
      </p:sp>
      <p:pic>
        <p:nvPicPr>
          <p:cNvPr id="30" name="Picture 29" descr="Supp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8800" y="1927413"/>
            <a:ext cx="427682" cy="427682"/>
          </a:xfrm>
          <a:prstGeom prst="rect">
            <a:avLst/>
          </a:prstGeom>
        </p:spPr>
      </p:pic>
      <p:sp>
        <p:nvSpPr>
          <p:cNvPr id="31" name="Chevron 30"/>
          <p:cNvSpPr/>
          <p:nvPr/>
        </p:nvSpPr>
        <p:spPr>
          <a:xfrm>
            <a:off x="390130" y="2621795"/>
            <a:ext cx="790970" cy="450361"/>
          </a:xfrm>
          <a:prstGeom prst="chevron">
            <a:avLst>
              <a:gd name="adj" fmla="val 2702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eaLnBrk="1" fontAlgn="auto" hangingPunct="1">
              <a:lnSpc>
                <a:spcPts val="2380"/>
              </a:lnSpc>
              <a:spcBef>
                <a:spcPts val="0"/>
              </a:spcBef>
              <a:defRPr/>
            </a:pPr>
            <a:endParaRPr lang="en-US" sz="2400" dirty="0">
              <a:solidFill>
                <a:prstClr val="white"/>
              </a:solidFill>
              <a:latin typeface="Source Sans Pro"/>
              <a:cs typeface="Source Sans Pro"/>
            </a:endParaRPr>
          </a:p>
        </p:txBody>
      </p:sp>
      <p:pic>
        <p:nvPicPr>
          <p:cNvPr id="32" name="Picture 31" descr="Lock.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6328" y="2680172"/>
            <a:ext cx="315784" cy="315784"/>
          </a:xfrm>
          <a:prstGeom prst="rect">
            <a:avLst/>
          </a:prstGeom>
        </p:spPr>
      </p:pic>
      <p:sp>
        <p:nvSpPr>
          <p:cNvPr id="35" name="Chevron 34"/>
          <p:cNvSpPr/>
          <p:nvPr/>
        </p:nvSpPr>
        <p:spPr>
          <a:xfrm>
            <a:off x="390130" y="3421895"/>
            <a:ext cx="790970" cy="450361"/>
          </a:xfrm>
          <a:prstGeom prst="chevron">
            <a:avLst>
              <a:gd name="adj" fmla="val 2702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eaLnBrk="1" fontAlgn="auto" hangingPunct="1">
              <a:lnSpc>
                <a:spcPts val="2380"/>
              </a:lnSpc>
              <a:spcBef>
                <a:spcPts val="0"/>
              </a:spcBef>
              <a:defRPr/>
            </a:pPr>
            <a:endParaRPr lang="en-US" sz="2400" dirty="0">
              <a:solidFill>
                <a:prstClr val="white"/>
              </a:solidFill>
              <a:latin typeface="Source Sans Pro"/>
              <a:cs typeface="Source Sans Pro"/>
            </a:endParaRPr>
          </a:p>
        </p:txBody>
      </p:sp>
      <p:pic>
        <p:nvPicPr>
          <p:cNvPr id="36" name="Picture 35" descr="IANA.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1500" y="3460603"/>
            <a:ext cx="379414" cy="379414"/>
          </a:xfrm>
          <a:prstGeom prst="rect">
            <a:avLst/>
          </a:prstGeom>
        </p:spPr>
      </p:pic>
      <p:sp>
        <p:nvSpPr>
          <p:cNvPr id="39" name="Chevron 38"/>
          <p:cNvSpPr/>
          <p:nvPr/>
        </p:nvSpPr>
        <p:spPr>
          <a:xfrm>
            <a:off x="390130" y="4247395"/>
            <a:ext cx="790970" cy="450361"/>
          </a:xfrm>
          <a:prstGeom prst="chevron">
            <a:avLst>
              <a:gd name="adj" fmla="val 2702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eaLnBrk="1" fontAlgn="auto" hangingPunct="1">
              <a:lnSpc>
                <a:spcPts val="2380"/>
              </a:lnSpc>
              <a:spcBef>
                <a:spcPts val="0"/>
              </a:spcBef>
              <a:defRPr/>
            </a:pPr>
            <a:endParaRPr lang="en-US" sz="2400" dirty="0">
              <a:solidFill>
                <a:prstClr val="white"/>
              </a:solidFill>
              <a:latin typeface="Source Sans Pro"/>
              <a:cs typeface="Source Sans Pro"/>
            </a:endParaRPr>
          </a:p>
        </p:txBody>
      </p:sp>
      <p:pic>
        <p:nvPicPr>
          <p:cNvPr id="40" name="Picture 39" descr="Open.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22300" y="4304768"/>
            <a:ext cx="322649" cy="322649"/>
          </a:xfrm>
          <a:prstGeom prst="rect">
            <a:avLst/>
          </a:prstGeom>
        </p:spPr>
      </p:pic>
    </p:spTree>
    <p:extLst>
      <p:ext uri="{BB962C8B-B14F-4D97-AF65-F5344CB8AC3E}">
        <p14:creationId xmlns:p14="http://schemas.microsoft.com/office/powerpoint/2010/main" val="3782154470"/>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Diagram 21"/>
          <p:cNvGraphicFramePr/>
          <p:nvPr>
            <p:extLst>
              <p:ext uri="{D42A27DB-BD31-4B8C-83A1-F6EECF244321}">
                <p14:modId xmlns:p14="http://schemas.microsoft.com/office/powerpoint/2010/main" val="3481958477"/>
              </p:ext>
            </p:extLst>
          </p:nvPr>
        </p:nvGraphicFramePr>
        <p:xfrm>
          <a:off x="372998" y="2647833"/>
          <a:ext cx="8472381" cy="192562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p:cNvSpPr>
            <a:spLocks noGrp="1"/>
          </p:cNvSpPr>
          <p:nvPr>
            <p:ph type="title"/>
          </p:nvPr>
        </p:nvSpPr>
        <p:spPr/>
        <p:txBody>
          <a:bodyPr/>
          <a:lstStyle/>
          <a:p>
            <a:r>
              <a:rPr lang="en-US" b="1" dirty="0" smtClean="0"/>
              <a:t>Two Parallel Processes</a:t>
            </a:r>
            <a:endParaRPr lang="en-US" b="1" dirty="0"/>
          </a:p>
        </p:txBody>
      </p:sp>
      <p:sp>
        <p:nvSpPr>
          <p:cNvPr id="15" name="Content Placeholder 2"/>
          <p:cNvSpPr txBox="1">
            <a:spLocks/>
          </p:cNvSpPr>
          <p:nvPr/>
        </p:nvSpPr>
        <p:spPr>
          <a:xfrm>
            <a:off x="299738" y="824639"/>
            <a:ext cx="8763000" cy="6530466"/>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624"/>
              </a:spcBef>
              <a:spcAft>
                <a:spcPts val="600"/>
              </a:spcAft>
              <a:buFont typeface="Arial"/>
              <a:buNone/>
            </a:pPr>
            <a:r>
              <a:rPr lang="en-US" sz="2000" b="1" dirty="0" smtClean="0">
                <a:latin typeface="Source Sans Pro"/>
                <a:cs typeface="Source Sans Pro"/>
              </a:rPr>
              <a:t>The community developed and is following two parallel processes:</a:t>
            </a:r>
            <a:endParaRPr lang="en-US" sz="2000" b="1" dirty="0">
              <a:latin typeface="Source Sans Pro"/>
              <a:cs typeface="Source Sans Pro"/>
            </a:endParaRPr>
          </a:p>
        </p:txBody>
      </p:sp>
      <p:graphicFrame>
        <p:nvGraphicFramePr>
          <p:cNvPr id="4" name="Diagram 3"/>
          <p:cNvGraphicFramePr/>
          <p:nvPr>
            <p:extLst>
              <p:ext uri="{D42A27DB-BD31-4B8C-83A1-F6EECF244321}">
                <p14:modId xmlns:p14="http://schemas.microsoft.com/office/powerpoint/2010/main" val="1067633110"/>
              </p:ext>
            </p:extLst>
          </p:nvPr>
        </p:nvGraphicFramePr>
        <p:xfrm>
          <a:off x="372998" y="1269918"/>
          <a:ext cx="8472381" cy="188267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5" name="TextBox 4"/>
          <p:cNvSpPr txBox="1"/>
          <p:nvPr/>
        </p:nvSpPr>
        <p:spPr>
          <a:xfrm>
            <a:off x="372998" y="1767220"/>
            <a:ext cx="6974932" cy="1200329"/>
          </a:xfrm>
          <a:prstGeom prst="rect">
            <a:avLst/>
          </a:prstGeom>
          <a:noFill/>
        </p:spPr>
        <p:txBody>
          <a:bodyPr wrap="square" rtlCol="0">
            <a:spAutoFit/>
          </a:bodyPr>
          <a:lstStyle/>
          <a:p>
            <a:r>
              <a:rPr lang="en-US" sz="2000" b="1" dirty="0" smtClean="0">
                <a:solidFill>
                  <a:srgbClr val="FFFFFF"/>
                </a:solidFill>
                <a:latin typeface="Source Sans Pro"/>
                <a:cs typeface="Source Sans Pro"/>
              </a:rPr>
              <a:t>IANA Stewardship Transition </a:t>
            </a:r>
            <a:br>
              <a:rPr lang="en-US" sz="2000" b="1" dirty="0" smtClean="0">
                <a:solidFill>
                  <a:srgbClr val="FFFFFF"/>
                </a:solidFill>
                <a:latin typeface="Source Sans Pro"/>
                <a:cs typeface="Source Sans Pro"/>
              </a:rPr>
            </a:br>
            <a:r>
              <a:rPr lang="en-US" sz="1600" dirty="0" smtClean="0">
                <a:solidFill>
                  <a:srgbClr val="FFFFFF"/>
                </a:solidFill>
                <a:latin typeface="Source Sans Pro"/>
                <a:cs typeface="Source Sans Pro"/>
              </a:rPr>
              <a:t>Focused </a:t>
            </a:r>
            <a:r>
              <a:rPr lang="en-US" sz="1600" dirty="0">
                <a:solidFill>
                  <a:srgbClr val="FFFFFF"/>
                </a:solidFill>
                <a:latin typeface="Source Sans Pro"/>
                <a:cs typeface="Source Sans Pro"/>
              </a:rPr>
              <a:t>on delivering a proposal to transition the stewardship of </a:t>
            </a:r>
            <a:r>
              <a:rPr lang="en-US" sz="1600" dirty="0" smtClean="0">
                <a:solidFill>
                  <a:srgbClr val="FFFFFF"/>
                </a:solidFill>
                <a:latin typeface="Source Sans Pro"/>
                <a:cs typeface="Source Sans Pro"/>
              </a:rPr>
              <a:t>the IANA </a:t>
            </a:r>
            <a:r>
              <a:rPr lang="en-US" sz="1600" dirty="0">
                <a:solidFill>
                  <a:srgbClr val="FFFFFF"/>
                </a:solidFill>
                <a:latin typeface="Source Sans Pro"/>
                <a:cs typeface="Source Sans Pro"/>
              </a:rPr>
              <a:t>functions to the multistakeholder community </a:t>
            </a:r>
          </a:p>
          <a:p>
            <a:endParaRPr lang="en-US" sz="2000" b="1" dirty="0" smtClean="0">
              <a:solidFill>
                <a:schemeClr val="bg1"/>
              </a:solidFill>
              <a:latin typeface="Source Sans Pro"/>
              <a:cs typeface="Source Sans Pro"/>
            </a:endParaRPr>
          </a:p>
        </p:txBody>
      </p:sp>
      <p:sp>
        <p:nvSpPr>
          <p:cNvPr id="7" name="Rectangle 6"/>
          <p:cNvSpPr/>
          <p:nvPr/>
        </p:nvSpPr>
        <p:spPr>
          <a:xfrm>
            <a:off x="390760" y="3139648"/>
            <a:ext cx="6850600" cy="954107"/>
          </a:xfrm>
          <a:prstGeom prst="rect">
            <a:avLst/>
          </a:prstGeom>
        </p:spPr>
        <p:txBody>
          <a:bodyPr wrap="square">
            <a:spAutoFit/>
          </a:bodyPr>
          <a:lstStyle/>
          <a:p>
            <a:pPr lvl="0"/>
            <a:r>
              <a:rPr lang="en-US" sz="2000" b="1" dirty="0">
                <a:solidFill>
                  <a:srgbClr val="FFFFFF"/>
                </a:solidFill>
                <a:latin typeface="Source Sans Pro"/>
                <a:cs typeface="Source Sans Pro"/>
              </a:rPr>
              <a:t>Enhancing ICANN </a:t>
            </a:r>
            <a:r>
              <a:rPr lang="en-US" sz="2000" b="1" dirty="0" smtClean="0">
                <a:solidFill>
                  <a:srgbClr val="FFFFFF"/>
                </a:solidFill>
                <a:latin typeface="Source Sans Pro"/>
                <a:cs typeface="Source Sans Pro"/>
              </a:rPr>
              <a:t>Accountability</a:t>
            </a:r>
          </a:p>
          <a:p>
            <a:pPr lvl="0"/>
            <a:r>
              <a:rPr lang="en-US" dirty="0">
                <a:solidFill>
                  <a:srgbClr val="FFFFFF"/>
                </a:solidFill>
                <a:latin typeface="Source Sans Pro"/>
                <a:cs typeface="Source Sans Pro"/>
              </a:rPr>
              <a:t>F</a:t>
            </a:r>
            <a:r>
              <a:rPr lang="en-US" dirty="0" smtClean="0">
                <a:solidFill>
                  <a:srgbClr val="FFFFFF"/>
                </a:solidFill>
                <a:latin typeface="Source Sans Pro"/>
                <a:cs typeface="Source Sans Pro"/>
              </a:rPr>
              <a:t>ocused </a:t>
            </a:r>
            <a:r>
              <a:rPr lang="en-US" dirty="0">
                <a:solidFill>
                  <a:srgbClr val="FFFFFF"/>
                </a:solidFill>
                <a:latin typeface="Source Sans Pro"/>
                <a:cs typeface="Source Sans Pro"/>
              </a:rPr>
              <a:t>on ensuring that ICANN remains accountable in the absence of its historical contractual relationship with the U.S. </a:t>
            </a:r>
            <a:r>
              <a:rPr lang="en-US" dirty="0" smtClean="0">
                <a:solidFill>
                  <a:srgbClr val="FFFFFF"/>
                </a:solidFill>
                <a:latin typeface="Source Sans Pro"/>
                <a:cs typeface="Source Sans Pro"/>
              </a:rPr>
              <a:t>Government </a:t>
            </a:r>
            <a:endParaRPr lang="en-US" dirty="0">
              <a:solidFill>
                <a:srgbClr val="FFFFFF"/>
              </a:solidFill>
              <a:latin typeface="Source Sans Pro"/>
              <a:cs typeface="Source Sans Pro"/>
            </a:endParaRPr>
          </a:p>
        </p:txBody>
      </p:sp>
      <p:sp>
        <p:nvSpPr>
          <p:cNvPr id="8" name="Rectangle 7"/>
          <p:cNvSpPr/>
          <p:nvPr/>
        </p:nvSpPr>
        <p:spPr>
          <a:xfrm>
            <a:off x="281976" y="4883663"/>
            <a:ext cx="8483475" cy="923330"/>
          </a:xfrm>
          <a:prstGeom prst="rect">
            <a:avLst/>
          </a:prstGeom>
        </p:spPr>
        <p:txBody>
          <a:bodyPr wrap="square">
            <a:spAutoFit/>
          </a:bodyPr>
          <a:lstStyle/>
          <a:p>
            <a:r>
              <a:rPr lang="en-US" dirty="0">
                <a:latin typeface="Source Sans Pro"/>
                <a:cs typeface="Source Sans Pro"/>
              </a:rPr>
              <a:t>To drive the processes, the community created </a:t>
            </a:r>
            <a:r>
              <a:rPr lang="en-US" b="1" dirty="0">
                <a:latin typeface="Source Sans Pro"/>
                <a:cs typeface="Source Sans Pro"/>
              </a:rPr>
              <a:t>multilayered</a:t>
            </a:r>
            <a:r>
              <a:rPr lang="en-US" dirty="0">
                <a:latin typeface="Source Sans Pro"/>
                <a:cs typeface="Source Sans Pro"/>
              </a:rPr>
              <a:t>, </a:t>
            </a:r>
            <a:r>
              <a:rPr lang="en-US" b="1" dirty="0">
                <a:latin typeface="Source Sans Pro"/>
                <a:cs typeface="Source Sans Pro"/>
              </a:rPr>
              <a:t>transparent</a:t>
            </a:r>
            <a:r>
              <a:rPr lang="en-US" dirty="0">
                <a:latin typeface="Source Sans Pro"/>
                <a:cs typeface="Source Sans Pro"/>
              </a:rPr>
              <a:t> and </a:t>
            </a:r>
            <a:r>
              <a:rPr lang="en-US" b="1" dirty="0">
                <a:latin typeface="Source Sans Pro"/>
                <a:cs typeface="Source Sans Pro"/>
              </a:rPr>
              <a:t>diverse</a:t>
            </a:r>
            <a:r>
              <a:rPr lang="en-US" dirty="0">
                <a:latin typeface="Source Sans Pro"/>
                <a:cs typeface="Source Sans Pro"/>
              </a:rPr>
              <a:t> working groups to foster </a:t>
            </a:r>
            <a:r>
              <a:rPr lang="en-US" dirty="0" smtClean="0">
                <a:latin typeface="Source Sans Pro"/>
                <a:cs typeface="Source Sans Pro"/>
              </a:rPr>
              <a:t>discussion and</a:t>
            </a:r>
            <a:r>
              <a:rPr lang="en-US" dirty="0">
                <a:latin typeface="Source Sans Pro"/>
                <a:cs typeface="Source Sans Pro"/>
              </a:rPr>
              <a:t> w</a:t>
            </a:r>
            <a:r>
              <a:rPr lang="en-US" dirty="0" smtClean="0">
                <a:latin typeface="Source Sans Pro"/>
                <a:cs typeface="Source Sans Pro"/>
              </a:rPr>
              <a:t>ithin those groups, has developed working methods and systems for determining consensus</a:t>
            </a:r>
            <a:endParaRPr lang="en-US" dirty="0">
              <a:latin typeface="Source Sans Pro"/>
              <a:cs typeface="Source Sans Pro"/>
            </a:endParaRPr>
          </a:p>
        </p:txBody>
      </p:sp>
    </p:spTree>
    <p:extLst>
      <p:ext uri="{BB962C8B-B14F-4D97-AF65-F5344CB8AC3E}">
        <p14:creationId xmlns:p14="http://schemas.microsoft.com/office/powerpoint/2010/main" val="3555606027"/>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prstGeom prst="rect">
            <a:avLst/>
          </a:prstGeom>
          <a:effectLst/>
        </p:spPr>
        <p:txBody>
          <a:bodyPr/>
          <a:lstStyle/>
          <a:p>
            <a:r>
              <a:rPr lang="en-US" sz="2800" b="1" dirty="0" smtClean="0">
                <a:latin typeface="Helvetica"/>
                <a:cs typeface="Helvetica"/>
              </a:rPr>
              <a:t>Developing Proposals</a:t>
            </a:r>
            <a:endParaRPr lang="en-US" sz="2800" b="1" dirty="0">
              <a:latin typeface="Helvetica"/>
              <a:cs typeface="Helvetica"/>
            </a:endParaRPr>
          </a:p>
        </p:txBody>
      </p:sp>
      <p:pic>
        <p:nvPicPr>
          <p:cNvPr id="5" name="Picture 4" descr="0037-file-empty.eps"/>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83004" y="1004598"/>
            <a:ext cx="571500" cy="673100"/>
          </a:xfrm>
          <a:prstGeom prst="rect">
            <a:avLst/>
          </a:prstGeom>
          <a:effectLst/>
        </p:spPr>
      </p:pic>
      <p:pic>
        <p:nvPicPr>
          <p:cNvPr id="7" name="Picture 6" descr="0037-file-empty.eps"/>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370611" y="1528584"/>
            <a:ext cx="571500" cy="673100"/>
          </a:xfrm>
          <a:prstGeom prst="rect">
            <a:avLst/>
          </a:prstGeom>
          <a:effectLst/>
        </p:spPr>
      </p:pic>
      <p:pic>
        <p:nvPicPr>
          <p:cNvPr id="8" name="Picture 7" descr="0037-file-empty.eps"/>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263946" y="3163495"/>
            <a:ext cx="571500" cy="673100"/>
          </a:xfrm>
          <a:prstGeom prst="rect">
            <a:avLst/>
          </a:prstGeom>
          <a:effectLst/>
        </p:spPr>
      </p:pic>
      <p:pic>
        <p:nvPicPr>
          <p:cNvPr id="11" name="Picture 10" descr="0037-file-empty.eps"/>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116675" y="3572782"/>
            <a:ext cx="459993" cy="541769"/>
          </a:xfrm>
          <a:prstGeom prst="rect">
            <a:avLst/>
          </a:prstGeom>
          <a:effectLst/>
        </p:spPr>
      </p:pic>
      <p:pic>
        <p:nvPicPr>
          <p:cNvPr id="12" name="Picture 11" descr="0037-file-empty.eps"/>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128699" y="4334403"/>
            <a:ext cx="459993" cy="541769"/>
          </a:xfrm>
          <a:prstGeom prst="rect">
            <a:avLst/>
          </a:prstGeom>
          <a:effectLst/>
        </p:spPr>
      </p:pic>
      <p:cxnSp>
        <p:nvCxnSpPr>
          <p:cNvPr id="13" name="Straight Connector 12"/>
          <p:cNvCxnSpPr/>
          <p:nvPr/>
        </p:nvCxnSpPr>
        <p:spPr>
          <a:xfrm>
            <a:off x="668754" y="1650485"/>
            <a:ext cx="0" cy="426007"/>
          </a:xfrm>
          <a:prstGeom prst="line">
            <a:avLst/>
          </a:prstGeom>
          <a:ln>
            <a:solidFill>
              <a:srgbClr val="0B2F49"/>
            </a:solidFill>
          </a:ln>
          <a:effectLst/>
        </p:spPr>
        <p:style>
          <a:lnRef idx="2">
            <a:schemeClr val="accent1"/>
          </a:lnRef>
          <a:fillRef idx="0">
            <a:schemeClr val="accent1"/>
          </a:fillRef>
          <a:effectRef idx="1">
            <a:schemeClr val="accent1"/>
          </a:effectRef>
          <a:fontRef idx="minor">
            <a:schemeClr val="tx1"/>
          </a:fontRef>
        </p:style>
      </p:cxnSp>
      <p:sp>
        <p:nvSpPr>
          <p:cNvPr id="20" name="Rounded Rectangle 19"/>
          <p:cNvSpPr/>
          <p:nvPr/>
        </p:nvSpPr>
        <p:spPr>
          <a:xfrm>
            <a:off x="1217749" y="1839210"/>
            <a:ext cx="870857" cy="445105"/>
          </a:xfrm>
          <a:prstGeom prst="roundRect">
            <a:avLst/>
          </a:prstGeom>
          <a:solidFill>
            <a:schemeClr val="bg1"/>
          </a:solidFill>
          <a:ln w="28575" cmpd="sng">
            <a:solidFill>
              <a:srgbClr val="0B2F4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ounded Rectangle 20"/>
          <p:cNvSpPr/>
          <p:nvPr/>
        </p:nvSpPr>
        <p:spPr>
          <a:xfrm>
            <a:off x="2585720" y="1727248"/>
            <a:ext cx="1199243" cy="666433"/>
          </a:xfrm>
          <a:prstGeom prst="roundRect">
            <a:avLst/>
          </a:prstGeom>
          <a:solidFill>
            <a:schemeClr val="bg1"/>
          </a:solidFill>
          <a:ln w="28575" cmpd="sng">
            <a:solidFill>
              <a:srgbClr val="0B2F4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ounded Rectangle 21"/>
          <p:cNvSpPr/>
          <p:nvPr/>
        </p:nvSpPr>
        <p:spPr>
          <a:xfrm>
            <a:off x="2785292" y="2875487"/>
            <a:ext cx="870857" cy="445105"/>
          </a:xfrm>
          <a:prstGeom prst="roundRect">
            <a:avLst/>
          </a:prstGeom>
          <a:solidFill>
            <a:schemeClr val="bg1"/>
          </a:solidFill>
          <a:ln w="28575" cmpd="sng">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ounded Rectangle 22"/>
          <p:cNvSpPr/>
          <p:nvPr/>
        </p:nvSpPr>
        <p:spPr>
          <a:xfrm>
            <a:off x="2803434" y="3627209"/>
            <a:ext cx="870857" cy="445105"/>
          </a:xfrm>
          <a:prstGeom prst="roundRect">
            <a:avLst/>
          </a:prstGeom>
          <a:solidFill>
            <a:schemeClr val="bg1"/>
          </a:solidFill>
          <a:ln w="28575" cmpd="sng">
            <a:solidFill>
              <a:srgbClr val="0B2F4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Z</a:t>
            </a:r>
            <a:endParaRPr lang="en-US" dirty="0"/>
          </a:p>
        </p:txBody>
      </p:sp>
      <p:sp>
        <p:nvSpPr>
          <p:cNvPr id="24" name="Rounded Rectangle 23"/>
          <p:cNvSpPr/>
          <p:nvPr/>
        </p:nvSpPr>
        <p:spPr>
          <a:xfrm>
            <a:off x="2811683" y="4388830"/>
            <a:ext cx="870857" cy="445105"/>
          </a:xfrm>
          <a:prstGeom prst="roundRect">
            <a:avLst/>
          </a:prstGeom>
          <a:solidFill>
            <a:schemeClr val="bg1"/>
          </a:solidFill>
          <a:ln w="28575" cmpd="sng">
            <a:solidFill>
              <a:srgbClr val="0B2F4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5" name="Picture 24" descr="0037-file-empty.eps"/>
          <p:cNvPicPr>
            <a:picLocks noChangeAspect="1"/>
          </p:cNvPicPr>
          <p:nvPr/>
        </p:nvPicPr>
        <p:blipFill>
          <a:blip r:embed="rId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093533" y="2811422"/>
            <a:ext cx="474698" cy="559089"/>
          </a:xfrm>
          <a:prstGeom prst="rect">
            <a:avLst/>
          </a:prstGeom>
          <a:effectLst/>
        </p:spPr>
      </p:pic>
      <p:cxnSp>
        <p:nvCxnSpPr>
          <p:cNvPr id="28" name="Straight Arrow Connector 27"/>
          <p:cNvCxnSpPr>
            <a:stCxn id="20" idx="3"/>
            <a:endCxn id="21" idx="1"/>
          </p:cNvCxnSpPr>
          <p:nvPr/>
        </p:nvCxnSpPr>
        <p:spPr>
          <a:xfrm flipV="1">
            <a:off x="2088606" y="2060465"/>
            <a:ext cx="497114" cy="1298"/>
          </a:xfrm>
          <a:prstGeom prst="straightConnector1">
            <a:avLst/>
          </a:prstGeom>
          <a:ln>
            <a:solidFill>
              <a:schemeClr val="accent2">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5" name="Straight Arrow Connector 34"/>
          <p:cNvCxnSpPr/>
          <p:nvPr/>
        </p:nvCxnSpPr>
        <p:spPr>
          <a:xfrm>
            <a:off x="668754" y="2060465"/>
            <a:ext cx="548995" cy="1299"/>
          </a:xfrm>
          <a:prstGeom prst="straightConnector1">
            <a:avLst/>
          </a:prstGeom>
          <a:ln>
            <a:solidFill>
              <a:schemeClr val="accent2">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8" name="Straight Arrow Connector 37"/>
          <p:cNvCxnSpPr/>
          <p:nvPr/>
        </p:nvCxnSpPr>
        <p:spPr>
          <a:xfrm flipV="1">
            <a:off x="3784963" y="1865134"/>
            <a:ext cx="1585648" cy="8158"/>
          </a:xfrm>
          <a:prstGeom prst="straightConnector1">
            <a:avLst/>
          </a:prstGeom>
          <a:ln>
            <a:solidFill>
              <a:schemeClr val="accent2">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6" name="Straight Arrow Connector 45"/>
          <p:cNvCxnSpPr>
            <a:stCxn id="22" idx="3"/>
            <a:endCxn id="25" idx="1"/>
          </p:cNvCxnSpPr>
          <p:nvPr/>
        </p:nvCxnSpPr>
        <p:spPr>
          <a:xfrm flipV="1">
            <a:off x="3656149" y="3090967"/>
            <a:ext cx="437384" cy="7073"/>
          </a:xfrm>
          <a:prstGeom prst="straightConnector1">
            <a:avLst/>
          </a:prstGeom>
          <a:ln>
            <a:solidFill>
              <a:schemeClr val="accent6"/>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9" name="Straight Arrow Connector 48"/>
          <p:cNvCxnSpPr/>
          <p:nvPr/>
        </p:nvCxnSpPr>
        <p:spPr>
          <a:xfrm flipV="1">
            <a:off x="3688996" y="3847074"/>
            <a:ext cx="437384" cy="7073"/>
          </a:xfrm>
          <a:prstGeom prst="straightConnector1">
            <a:avLst/>
          </a:prstGeom>
          <a:ln>
            <a:solidFill>
              <a:schemeClr val="accent2">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0" name="Straight Arrow Connector 49"/>
          <p:cNvCxnSpPr/>
          <p:nvPr/>
        </p:nvCxnSpPr>
        <p:spPr>
          <a:xfrm flipV="1">
            <a:off x="3691610" y="4601535"/>
            <a:ext cx="437384" cy="7073"/>
          </a:xfrm>
          <a:prstGeom prst="straightConnector1">
            <a:avLst/>
          </a:prstGeom>
          <a:ln>
            <a:solidFill>
              <a:schemeClr val="accent2">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sp>
        <p:nvSpPr>
          <p:cNvPr id="51" name="TextBox 50"/>
          <p:cNvSpPr txBox="1"/>
          <p:nvPr/>
        </p:nvSpPr>
        <p:spPr>
          <a:xfrm>
            <a:off x="3858114" y="3330144"/>
            <a:ext cx="902811" cy="230832"/>
          </a:xfrm>
          <a:prstGeom prst="rect">
            <a:avLst/>
          </a:prstGeom>
          <a:noFill/>
          <a:effectLst/>
        </p:spPr>
        <p:txBody>
          <a:bodyPr wrap="none" rtlCol="0">
            <a:spAutoFit/>
          </a:bodyPr>
          <a:lstStyle/>
          <a:p>
            <a:r>
              <a:rPr lang="en-US" sz="900" b="1" dirty="0" smtClean="0">
                <a:solidFill>
                  <a:schemeClr val="accent2">
                    <a:lumMod val="50000"/>
                  </a:schemeClr>
                </a:solidFill>
                <a:latin typeface="Source Sans Pro"/>
                <a:cs typeface="Source Sans Pro"/>
              </a:rPr>
              <a:t>CWG Proposal</a:t>
            </a:r>
          </a:p>
        </p:txBody>
      </p:sp>
      <p:sp>
        <p:nvSpPr>
          <p:cNvPr id="52" name="TextBox 51"/>
          <p:cNvSpPr txBox="1"/>
          <p:nvPr/>
        </p:nvSpPr>
        <p:spPr>
          <a:xfrm>
            <a:off x="3853246" y="4076203"/>
            <a:ext cx="979755" cy="230832"/>
          </a:xfrm>
          <a:prstGeom prst="rect">
            <a:avLst/>
          </a:prstGeom>
          <a:noFill/>
          <a:effectLst/>
        </p:spPr>
        <p:txBody>
          <a:bodyPr wrap="none" rtlCol="0">
            <a:spAutoFit/>
          </a:bodyPr>
          <a:lstStyle/>
          <a:p>
            <a:r>
              <a:rPr lang="en-US" sz="900" b="1" dirty="0" smtClean="0">
                <a:solidFill>
                  <a:schemeClr val="accent2">
                    <a:lumMod val="50000"/>
                  </a:schemeClr>
                </a:solidFill>
                <a:latin typeface="Source Sans Pro"/>
                <a:cs typeface="Source Sans Pro"/>
              </a:rPr>
              <a:t>CRISP Proposal</a:t>
            </a:r>
          </a:p>
        </p:txBody>
      </p:sp>
      <p:sp>
        <p:nvSpPr>
          <p:cNvPr id="53" name="TextBox 52"/>
          <p:cNvSpPr txBox="1"/>
          <p:nvPr/>
        </p:nvSpPr>
        <p:spPr>
          <a:xfrm>
            <a:off x="3766034" y="4847307"/>
            <a:ext cx="1184940" cy="230832"/>
          </a:xfrm>
          <a:prstGeom prst="rect">
            <a:avLst/>
          </a:prstGeom>
          <a:noFill/>
          <a:effectLst/>
        </p:spPr>
        <p:txBody>
          <a:bodyPr wrap="none" rtlCol="0">
            <a:spAutoFit/>
          </a:bodyPr>
          <a:lstStyle/>
          <a:p>
            <a:r>
              <a:rPr lang="en-US" sz="900" b="1" dirty="0" smtClean="0">
                <a:solidFill>
                  <a:schemeClr val="accent2">
                    <a:lumMod val="50000"/>
                  </a:schemeClr>
                </a:solidFill>
                <a:latin typeface="Source Sans Pro"/>
                <a:cs typeface="Source Sans Pro"/>
              </a:rPr>
              <a:t>IANAPLAN Proposal</a:t>
            </a:r>
          </a:p>
        </p:txBody>
      </p:sp>
      <p:sp>
        <p:nvSpPr>
          <p:cNvPr id="54" name="TextBox 53"/>
          <p:cNvSpPr txBox="1"/>
          <p:nvPr/>
        </p:nvSpPr>
        <p:spPr>
          <a:xfrm>
            <a:off x="2869159" y="1876705"/>
            <a:ext cx="526058" cy="369332"/>
          </a:xfrm>
          <a:prstGeom prst="rect">
            <a:avLst/>
          </a:prstGeom>
          <a:noFill/>
          <a:effectLst/>
        </p:spPr>
        <p:txBody>
          <a:bodyPr wrap="none" rtlCol="0">
            <a:spAutoFit/>
          </a:bodyPr>
          <a:lstStyle/>
          <a:p>
            <a:r>
              <a:rPr lang="en-US" b="1" dirty="0" smtClean="0">
                <a:solidFill>
                  <a:schemeClr val="accent2">
                    <a:lumMod val="50000"/>
                  </a:schemeClr>
                </a:solidFill>
                <a:latin typeface="Source Sans Pro"/>
                <a:cs typeface="Source Sans Pro"/>
              </a:rPr>
              <a:t>ICG</a:t>
            </a:r>
          </a:p>
        </p:txBody>
      </p:sp>
      <p:sp>
        <p:nvSpPr>
          <p:cNvPr id="56" name="TextBox 55"/>
          <p:cNvSpPr txBox="1"/>
          <p:nvPr/>
        </p:nvSpPr>
        <p:spPr>
          <a:xfrm>
            <a:off x="1238692" y="1889896"/>
            <a:ext cx="754862" cy="338554"/>
          </a:xfrm>
          <a:prstGeom prst="rect">
            <a:avLst/>
          </a:prstGeom>
          <a:noFill/>
          <a:effectLst/>
        </p:spPr>
        <p:txBody>
          <a:bodyPr wrap="none" rtlCol="0">
            <a:spAutoFit/>
          </a:bodyPr>
          <a:lstStyle/>
          <a:p>
            <a:r>
              <a:rPr lang="en-US" sz="1600" b="1" dirty="0" smtClean="0">
                <a:solidFill>
                  <a:schemeClr val="accent2">
                    <a:lumMod val="50000"/>
                  </a:schemeClr>
                </a:solidFill>
                <a:latin typeface="Source Sans Pro"/>
                <a:cs typeface="Source Sans Pro"/>
              </a:rPr>
              <a:t>ICANN</a:t>
            </a:r>
          </a:p>
        </p:txBody>
      </p:sp>
      <p:sp>
        <p:nvSpPr>
          <p:cNvPr id="58" name="TextBox 57"/>
          <p:cNvSpPr txBox="1"/>
          <p:nvPr/>
        </p:nvSpPr>
        <p:spPr>
          <a:xfrm>
            <a:off x="5160373" y="1300184"/>
            <a:ext cx="838691" cy="230832"/>
          </a:xfrm>
          <a:prstGeom prst="rect">
            <a:avLst/>
          </a:prstGeom>
          <a:noFill/>
          <a:effectLst/>
        </p:spPr>
        <p:txBody>
          <a:bodyPr wrap="none" rtlCol="0">
            <a:spAutoFit/>
          </a:bodyPr>
          <a:lstStyle/>
          <a:p>
            <a:r>
              <a:rPr lang="en-US" sz="900" b="1" dirty="0" smtClean="0">
                <a:solidFill>
                  <a:schemeClr val="accent2">
                    <a:lumMod val="50000"/>
                  </a:schemeClr>
                </a:solidFill>
                <a:latin typeface="Source Sans Pro"/>
                <a:cs typeface="Source Sans Pro"/>
              </a:rPr>
              <a:t>ICG Proposal</a:t>
            </a:r>
          </a:p>
        </p:txBody>
      </p:sp>
      <p:cxnSp>
        <p:nvCxnSpPr>
          <p:cNvPr id="59" name="Straight Arrow Connector 58"/>
          <p:cNvCxnSpPr/>
          <p:nvPr/>
        </p:nvCxnSpPr>
        <p:spPr>
          <a:xfrm flipH="1">
            <a:off x="3795124" y="2304635"/>
            <a:ext cx="533036" cy="1"/>
          </a:xfrm>
          <a:prstGeom prst="straightConnector1">
            <a:avLst/>
          </a:prstGeom>
          <a:ln>
            <a:solidFill>
              <a:schemeClr val="accent6"/>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61" name="Straight Arrow Connector 60"/>
          <p:cNvCxnSpPr/>
          <p:nvPr/>
        </p:nvCxnSpPr>
        <p:spPr>
          <a:xfrm flipH="1" flipV="1">
            <a:off x="3787900" y="2157773"/>
            <a:ext cx="997180" cy="3536"/>
          </a:xfrm>
          <a:prstGeom prst="straightConnector1">
            <a:avLst/>
          </a:prstGeom>
          <a:ln>
            <a:solidFill>
              <a:schemeClr val="accent2">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62" name="Straight Arrow Connector 61"/>
          <p:cNvCxnSpPr/>
          <p:nvPr/>
        </p:nvCxnSpPr>
        <p:spPr>
          <a:xfrm flipH="1" flipV="1">
            <a:off x="3786952" y="2015494"/>
            <a:ext cx="1141580" cy="3536"/>
          </a:xfrm>
          <a:prstGeom prst="straightConnector1">
            <a:avLst/>
          </a:prstGeom>
          <a:ln>
            <a:solidFill>
              <a:schemeClr val="accent2">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66" name="Straight Connector 65"/>
          <p:cNvCxnSpPr/>
          <p:nvPr/>
        </p:nvCxnSpPr>
        <p:spPr>
          <a:xfrm>
            <a:off x="4328160" y="2292925"/>
            <a:ext cx="2722" cy="527107"/>
          </a:xfrm>
          <a:prstGeom prst="line">
            <a:avLst/>
          </a:prstGeom>
          <a:ln>
            <a:solidFill>
              <a:srgbClr val="1768B1"/>
            </a:solidFill>
          </a:ln>
          <a:effectLst/>
        </p:spPr>
        <p:style>
          <a:lnRef idx="2">
            <a:schemeClr val="accent1"/>
          </a:lnRef>
          <a:fillRef idx="0">
            <a:schemeClr val="accent1"/>
          </a:fillRef>
          <a:effectRef idx="1">
            <a:schemeClr val="accent1"/>
          </a:effectRef>
          <a:fontRef idx="minor">
            <a:schemeClr val="tx1"/>
          </a:fontRef>
        </p:style>
      </p:cxnSp>
      <p:sp>
        <p:nvSpPr>
          <p:cNvPr id="68" name="TextBox 67"/>
          <p:cNvSpPr txBox="1"/>
          <p:nvPr/>
        </p:nvSpPr>
        <p:spPr>
          <a:xfrm>
            <a:off x="2775687" y="2865263"/>
            <a:ext cx="902811" cy="461665"/>
          </a:xfrm>
          <a:prstGeom prst="rect">
            <a:avLst/>
          </a:prstGeom>
          <a:noFill/>
          <a:effectLst/>
        </p:spPr>
        <p:txBody>
          <a:bodyPr wrap="none" rtlCol="0">
            <a:spAutoFit/>
          </a:bodyPr>
          <a:lstStyle/>
          <a:p>
            <a:pPr algn="ctr"/>
            <a:r>
              <a:rPr lang="en-US" sz="1400" b="1" dirty="0" smtClean="0">
                <a:solidFill>
                  <a:schemeClr val="accent2">
                    <a:lumMod val="50000"/>
                  </a:schemeClr>
                </a:solidFill>
                <a:latin typeface="Source Sans Pro"/>
                <a:cs typeface="Source Sans Pro"/>
              </a:rPr>
              <a:t>CWG</a:t>
            </a:r>
          </a:p>
          <a:p>
            <a:pPr algn="ctr"/>
            <a:r>
              <a:rPr lang="en-US" sz="1000" b="1" dirty="0" smtClean="0">
                <a:solidFill>
                  <a:schemeClr val="accent2">
                    <a:lumMod val="50000"/>
                  </a:schemeClr>
                </a:solidFill>
                <a:latin typeface="Source Sans Pro"/>
                <a:cs typeface="Source Sans Pro"/>
              </a:rPr>
              <a:t>Stewardship</a:t>
            </a:r>
            <a:endParaRPr lang="en-US" sz="1400" b="1" dirty="0" smtClean="0">
              <a:solidFill>
                <a:schemeClr val="accent2">
                  <a:lumMod val="50000"/>
                </a:schemeClr>
              </a:solidFill>
              <a:latin typeface="Source Sans Pro"/>
              <a:cs typeface="Source Sans Pro"/>
            </a:endParaRPr>
          </a:p>
        </p:txBody>
      </p:sp>
      <p:sp>
        <p:nvSpPr>
          <p:cNvPr id="69" name="TextBox 68"/>
          <p:cNvSpPr txBox="1"/>
          <p:nvPr/>
        </p:nvSpPr>
        <p:spPr>
          <a:xfrm>
            <a:off x="2894559" y="3700258"/>
            <a:ext cx="661146" cy="307777"/>
          </a:xfrm>
          <a:prstGeom prst="rect">
            <a:avLst/>
          </a:prstGeom>
          <a:noFill/>
          <a:effectLst/>
        </p:spPr>
        <p:txBody>
          <a:bodyPr wrap="none" rtlCol="0">
            <a:spAutoFit/>
          </a:bodyPr>
          <a:lstStyle/>
          <a:p>
            <a:r>
              <a:rPr lang="en-US" sz="1400" b="1" dirty="0" smtClean="0">
                <a:solidFill>
                  <a:schemeClr val="accent2">
                    <a:lumMod val="50000"/>
                  </a:schemeClr>
                </a:solidFill>
                <a:latin typeface="Source Sans Pro"/>
                <a:cs typeface="Source Sans Pro"/>
              </a:rPr>
              <a:t>CRISP</a:t>
            </a:r>
          </a:p>
        </p:txBody>
      </p:sp>
      <p:sp>
        <p:nvSpPr>
          <p:cNvPr id="70" name="TextBox 69"/>
          <p:cNvSpPr txBox="1"/>
          <p:nvPr/>
        </p:nvSpPr>
        <p:spPr>
          <a:xfrm>
            <a:off x="2812156" y="4469860"/>
            <a:ext cx="870384" cy="276999"/>
          </a:xfrm>
          <a:prstGeom prst="rect">
            <a:avLst/>
          </a:prstGeom>
          <a:noFill/>
          <a:effectLst/>
        </p:spPr>
        <p:txBody>
          <a:bodyPr wrap="none" rtlCol="0">
            <a:spAutoFit/>
          </a:bodyPr>
          <a:lstStyle/>
          <a:p>
            <a:r>
              <a:rPr lang="en-US" sz="1200" b="1" dirty="0" smtClean="0">
                <a:solidFill>
                  <a:schemeClr val="accent2">
                    <a:lumMod val="50000"/>
                  </a:schemeClr>
                </a:solidFill>
                <a:latin typeface="Source Sans Pro"/>
                <a:cs typeface="Source Sans Pro"/>
              </a:rPr>
              <a:t>IANAPLAN</a:t>
            </a:r>
            <a:endParaRPr lang="en-US" sz="1600" b="1" dirty="0" smtClean="0">
              <a:solidFill>
                <a:schemeClr val="accent2">
                  <a:lumMod val="50000"/>
                </a:schemeClr>
              </a:solidFill>
              <a:latin typeface="Source Sans Pro"/>
              <a:cs typeface="Source Sans Pro"/>
            </a:endParaRPr>
          </a:p>
        </p:txBody>
      </p:sp>
      <p:cxnSp>
        <p:nvCxnSpPr>
          <p:cNvPr id="73" name="Straight Connector 72"/>
          <p:cNvCxnSpPr/>
          <p:nvPr/>
        </p:nvCxnSpPr>
        <p:spPr>
          <a:xfrm>
            <a:off x="4776132" y="2155084"/>
            <a:ext cx="0" cy="1699063"/>
          </a:xfrm>
          <a:prstGeom prst="line">
            <a:avLst/>
          </a:prstGeom>
          <a:ln>
            <a:solidFill>
              <a:schemeClr val="accent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75" name="Straight Connector 74"/>
          <p:cNvCxnSpPr/>
          <p:nvPr/>
        </p:nvCxnSpPr>
        <p:spPr>
          <a:xfrm>
            <a:off x="1650901" y="2299257"/>
            <a:ext cx="0" cy="3324068"/>
          </a:xfrm>
          <a:prstGeom prst="line">
            <a:avLst/>
          </a:prstGeom>
          <a:ln>
            <a:solidFill>
              <a:schemeClr val="accent3">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80" name="Straight Connector 79"/>
          <p:cNvCxnSpPr>
            <a:endCxn id="11" idx="3"/>
          </p:cNvCxnSpPr>
          <p:nvPr/>
        </p:nvCxnSpPr>
        <p:spPr>
          <a:xfrm flipH="1">
            <a:off x="4576668" y="3843667"/>
            <a:ext cx="208412" cy="0"/>
          </a:xfrm>
          <a:prstGeom prst="line">
            <a:avLst/>
          </a:prstGeom>
          <a:ln>
            <a:solidFill>
              <a:srgbClr val="062236"/>
            </a:solidFill>
          </a:ln>
          <a:effectLst/>
        </p:spPr>
        <p:style>
          <a:lnRef idx="2">
            <a:schemeClr val="accent1"/>
          </a:lnRef>
          <a:fillRef idx="0">
            <a:schemeClr val="accent1"/>
          </a:fillRef>
          <a:effectRef idx="1">
            <a:schemeClr val="accent1"/>
          </a:effectRef>
          <a:fontRef idx="minor">
            <a:schemeClr val="tx1"/>
          </a:fontRef>
        </p:style>
      </p:cxnSp>
      <p:cxnSp>
        <p:nvCxnSpPr>
          <p:cNvPr id="82" name="Straight Connector 81"/>
          <p:cNvCxnSpPr/>
          <p:nvPr/>
        </p:nvCxnSpPr>
        <p:spPr>
          <a:xfrm flipH="1">
            <a:off x="4571687" y="4617510"/>
            <a:ext cx="364316" cy="0"/>
          </a:xfrm>
          <a:prstGeom prst="line">
            <a:avLst/>
          </a:prstGeom>
          <a:ln>
            <a:solidFill>
              <a:srgbClr val="062236"/>
            </a:solidFill>
          </a:ln>
          <a:effectLst/>
        </p:spPr>
        <p:style>
          <a:lnRef idx="2">
            <a:schemeClr val="accent1"/>
          </a:lnRef>
          <a:fillRef idx="0">
            <a:schemeClr val="accent1"/>
          </a:fillRef>
          <a:effectRef idx="1">
            <a:schemeClr val="accent1"/>
          </a:effectRef>
          <a:fontRef idx="minor">
            <a:schemeClr val="tx1"/>
          </a:fontRef>
        </p:style>
      </p:cxnSp>
      <p:sp>
        <p:nvSpPr>
          <p:cNvPr id="86" name="Rounded Rectangle 85"/>
          <p:cNvSpPr/>
          <p:nvPr/>
        </p:nvSpPr>
        <p:spPr>
          <a:xfrm>
            <a:off x="2602210" y="5275166"/>
            <a:ext cx="1199243" cy="666433"/>
          </a:xfrm>
          <a:prstGeom prst="roundRect">
            <a:avLst/>
          </a:prstGeom>
          <a:solidFill>
            <a:schemeClr val="bg1"/>
          </a:solidFill>
          <a:ln w="28575" cmpd="sng">
            <a:solidFill>
              <a:schemeClr val="accent3">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7" name="TextBox 86"/>
          <p:cNvSpPr txBox="1"/>
          <p:nvPr/>
        </p:nvSpPr>
        <p:spPr>
          <a:xfrm>
            <a:off x="2611842" y="5329140"/>
            <a:ext cx="1163998" cy="553998"/>
          </a:xfrm>
          <a:prstGeom prst="rect">
            <a:avLst/>
          </a:prstGeom>
          <a:noFill/>
          <a:effectLst/>
        </p:spPr>
        <p:txBody>
          <a:bodyPr wrap="none" rtlCol="0">
            <a:spAutoFit/>
          </a:bodyPr>
          <a:lstStyle/>
          <a:p>
            <a:pPr algn="ctr"/>
            <a:r>
              <a:rPr lang="en-US" b="1" dirty="0" smtClean="0">
                <a:solidFill>
                  <a:schemeClr val="accent2">
                    <a:lumMod val="50000"/>
                  </a:schemeClr>
                </a:solidFill>
                <a:latin typeface="Source Sans Pro"/>
                <a:cs typeface="Source Sans Pro"/>
              </a:rPr>
              <a:t>CCWG</a:t>
            </a:r>
          </a:p>
          <a:p>
            <a:pPr algn="ctr"/>
            <a:r>
              <a:rPr lang="en-US" sz="1200" b="1" dirty="0" smtClean="0">
                <a:solidFill>
                  <a:schemeClr val="accent2">
                    <a:lumMod val="50000"/>
                  </a:schemeClr>
                </a:solidFill>
                <a:latin typeface="Source Sans Pro"/>
                <a:cs typeface="Source Sans Pro"/>
              </a:rPr>
              <a:t>Accountability</a:t>
            </a:r>
            <a:endParaRPr lang="en-US" b="1" dirty="0" smtClean="0">
              <a:solidFill>
                <a:schemeClr val="accent2">
                  <a:lumMod val="50000"/>
                </a:schemeClr>
              </a:solidFill>
              <a:latin typeface="Source Sans Pro"/>
              <a:cs typeface="Source Sans Pro"/>
            </a:endParaRPr>
          </a:p>
        </p:txBody>
      </p:sp>
      <p:cxnSp>
        <p:nvCxnSpPr>
          <p:cNvPr id="90" name="Straight Arrow Connector 89"/>
          <p:cNvCxnSpPr>
            <a:endCxn id="86" idx="1"/>
          </p:cNvCxnSpPr>
          <p:nvPr/>
        </p:nvCxnSpPr>
        <p:spPr>
          <a:xfrm>
            <a:off x="1650901" y="5608383"/>
            <a:ext cx="951309" cy="0"/>
          </a:xfrm>
          <a:prstGeom prst="straightConnector1">
            <a:avLst/>
          </a:prstGeom>
          <a:ln>
            <a:solidFill>
              <a:schemeClr val="accent3">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pic>
        <p:nvPicPr>
          <p:cNvPr id="95" name="Picture 94" descr="0037-file-empty.eps"/>
          <p:cNvPicPr>
            <a:picLocks noChangeAspect="1"/>
          </p:cNvPicPr>
          <p:nvPr/>
        </p:nvPicPr>
        <p:blipFill>
          <a:blip r:embed="rId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378082" y="5282974"/>
            <a:ext cx="571500" cy="673100"/>
          </a:xfrm>
          <a:prstGeom prst="rect">
            <a:avLst/>
          </a:prstGeom>
        </p:spPr>
      </p:pic>
      <p:cxnSp>
        <p:nvCxnSpPr>
          <p:cNvPr id="96" name="Straight Arrow Connector 95"/>
          <p:cNvCxnSpPr>
            <a:stCxn id="86" idx="3"/>
            <a:endCxn id="95" idx="1"/>
          </p:cNvCxnSpPr>
          <p:nvPr/>
        </p:nvCxnSpPr>
        <p:spPr>
          <a:xfrm>
            <a:off x="3801453" y="5608383"/>
            <a:ext cx="1576629" cy="11141"/>
          </a:xfrm>
          <a:prstGeom prst="straightConnector1">
            <a:avLst/>
          </a:prstGeom>
          <a:ln>
            <a:solidFill>
              <a:schemeClr val="accent3">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01" name="Straight Connector 100"/>
          <p:cNvCxnSpPr/>
          <p:nvPr/>
        </p:nvCxnSpPr>
        <p:spPr>
          <a:xfrm>
            <a:off x="4928532" y="2008260"/>
            <a:ext cx="0" cy="2601779"/>
          </a:xfrm>
          <a:prstGeom prst="line">
            <a:avLst/>
          </a:prstGeom>
          <a:ln>
            <a:solidFill>
              <a:schemeClr val="accent2">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04" name="Rounded Rectangle 103"/>
          <p:cNvSpPr/>
          <p:nvPr/>
        </p:nvSpPr>
        <p:spPr>
          <a:xfrm>
            <a:off x="6270815" y="3274602"/>
            <a:ext cx="766477" cy="445105"/>
          </a:xfrm>
          <a:prstGeom prst="roundRect">
            <a:avLst/>
          </a:prstGeom>
          <a:solidFill>
            <a:schemeClr val="bg1"/>
          </a:solidFill>
          <a:ln w="28575" cmpd="sng">
            <a:solidFill>
              <a:schemeClr val="accent2">
                <a:lumMod val="5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5" name="Rounded Rectangle 104"/>
          <p:cNvSpPr/>
          <p:nvPr/>
        </p:nvSpPr>
        <p:spPr>
          <a:xfrm>
            <a:off x="8048853" y="3215793"/>
            <a:ext cx="870857" cy="559176"/>
          </a:xfrm>
          <a:prstGeom prst="roundRect">
            <a:avLst/>
          </a:prstGeom>
          <a:solidFill>
            <a:schemeClr val="bg1"/>
          </a:solidFill>
          <a:ln w="28575" cmpd="sng">
            <a:solidFill>
              <a:srgbClr val="0B2F4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06" name="Straight Arrow Connector 105"/>
          <p:cNvCxnSpPr/>
          <p:nvPr/>
        </p:nvCxnSpPr>
        <p:spPr>
          <a:xfrm>
            <a:off x="7037292" y="3414974"/>
            <a:ext cx="226654" cy="2890"/>
          </a:xfrm>
          <a:prstGeom prst="straightConnector1">
            <a:avLst/>
          </a:prstGeom>
          <a:ln>
            <a:solidFill>
              <a:schemeClr val="accent2">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10" name="Straight Arrow Connector 109"/>
          <p:cNvCxnSpPr>
            <a:stCxn id="8" idx="3"/>
            <a:endCxn id="105" idx="1"/>
          </p:cNvCxnSpPr>
          <p:nvPr/>
        </p:nvCxnSpPr>
        <p:spPr>
          <a:xfrm flipV="1">
            <a:off x="7835446" y="3495381"/>
            <a:ext cx="213407" cy="4664"/>
          </a:xfrm>
          <a:prstGeom prst="straightConnector1">
            <a:avLst/>
          </a:prstGeom>
          <a:ln>
            <a:solidFill>
              <a:schemeClr val="accent2">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13" name="Straight Connector 112"/>
          <p:cNvCxnSpPr/>
          <p:nvPr/>
        </p:nvCxnSpPr>
        <p:spPr>
          <a:xfrm>
            <a:off x="5653179" y="2161309"/>
            <a:ext cx="0" cy="1264407"/>
          </a:xfrm>
          <a:prstGeom prst="line">
            <a:avLst/>
          </a:prstGeom>
          <a:ln>
            <a:solidFill>
              <a:schemeClr val="accent2">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15" name="Straight Connector 114"/>
          <p:cNvCxnSpPr/>
          <p:nvPr/>
        </p:nvCxnSpPr>
        <p:spPr>
          <a:xfrm>
            <a:off x="5656069" y="3572782"/>
            <a:ext cx="1" cy="1756358"/>
          </a:xfrm>
          <a:prstGeom prst="line">
            <a:avLst/>
          </a:prstGeom>
          <a:ln>
            <a:solidFill>
              <a:schemeClr val="accent3">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19" name="Straight Arrow Connector 118"/>
          <p:cNvCxnSpPr/>
          <p:nvPr/>
        </p:nvCxnSpPr>
        <p:spPr>
          <a:xfrm>
            <a:off x="7037292" y="3572782"/>
            <a:ext cx="226654" cy="2890"/>
          </a:xfrm>
          <a:prstGeom prst="straightConnector1">
            <a:avLst/>
          </a:prstGeom>
          <a:ln>
            <a:solidFill>
              <a:schemeClr val="accent3">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20" name="Straight Connector 119"/>
          <p:cNvCxnSpPr/>
          <p:nvPr/>
        </p:nvCxnSpPr>
        <p:spPr>
          <a:xfrm flipH="1">
            <a:off x="5638237" y="3414974"/>
            <a:ext cx="624799" cy="10742"/>
          </a:xfrm>
          <a:prstGeom prst="line">
            <a:avLst/>
          </a:prstGeom>
          <a:ln>
            <a:solidFill>
              <a:srgbClr val="062236"/>
            </a:solidFill>
          </a:ln>
          <a:effectLst/>
        </p:spPr>
        <p:style>
          <a:lnRef idx="2">
            <a:schemeClr val="accent1"/>
          </a:lnRef>
          <a:fillRef idx="0">
            <a:schemeClr val="accent1"/>
          </a:fillRef>
          <a:effectRef idx="1">
            <a:schemeClr val="accent1"/>
          </a:effectRef>
          <a:fontRef idx="minor">
            <a:schemeClr val="tx1"/>
          </a:fontRef>
        </p:style>
      </p:cxnSp>
      <p:cxnSp>
        <p:nvCxnSpPr>
          <p:cNvPr id="125" name="Straight Connector 124"/>
          <p:cNvCxnSpPr/>
          <p:nvPr/>
        </p:nvCxnSpPr>
        <p:spPr>
          <a:xfrm flipH="1">
            <a:off x="5636653" y="3567374"/>
            <a:ext cx="624799" cy="10742"/>
          </a:xfrm>
          <a:prstGeom prst="line">
            <a:avLst/>
          </a:prstGeom>
          <a:ln>
            <a:solidFill>
              <a:schemeClr val="accent3">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26" name="Straight Arrow Connector 125"/>
          <p:cNvCxnSpPr/>
          <p:nvPr/>
        </p:nvCxnSpPr>
        <p:spPr>
          <a:xfrm flipH="1">
            <a:off x="4568231" y="3083858"/>
            <a:ext cx="974412" cy="0"/>
          </a:xfrm>
          <a:prstGeom prst="straightConnector1">
            <a:avLst/>
          </a:prstGeom>
          <a:ln w="12700" cmpd="sng">
            <a:solidFill>
              <a:schemeClr val="accent5"/>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29" name="Straight Arrow Connector 128"/>
          <p:cNvCxnSpPr/>
          <p:nvPr/>
        </p:nvCxnSpPr>
        <p:spPr>
          <a:xfrm>
            <a:off x="5542643" y="3079898"/>
            <a:ext cx="0" cy="2231100"/>
          </a:xfrm>
          <a:prstGeom prst="straightConnector1">
            <a:avLst/>
          </a:prstGeom>
          <a:ln w="12700" cmpd="sng">
            <a:solidFill>
              <a:schemeClr val="accent5"/>
            </a:solidFill>
            <a:tailEnd type="arrow"/>
          </a:ln>
          <a:effectLst/>
        </p:spPr>
        <p:style>
          <a:lnRef idx="2">
            <a:schemeClr val="accent1"/>
          </a:lnRef>
          <a:fillRef idx="0">
            <a:schemeClr val="accent1"/>
          </a:fillRef>
          <a:effectRef idx="1">
            <a:schemeClr val="accent1"/>
          </a:effectRef>
          <a:fontRef idx="minor">
            <a:schemeClr val="tx1"/>
          </a:fontRef>
        </p:style>
      </p:cxnSp>
      <p:sp>
        <p:nvSpPr>
          <p:cNvPr id="132" name="TextBox 131"/>
          <p:cNvSpPr txBox="1"/>
          <p:nvPr/>
        </p:nvSpPr>
        <p:spPr>
          <a:xfrm>
            <a:off x="5009086" y="2831256"/>
            <a:ext cx="607859" cy="246221"/>
          </a:xfrm>
          <a:prstGeom prst="rect">
            <a:avLst/>
          </a:prstGeom>
          <a:noFill/>
          <a:effectLst/>
        </p:spPr>
        <p:txBody>
          <a:bodyPr wrap="none" rtlCol="0">
            <a:spAutoFit/>
          </a:bodyPr>
          <a:lstStyle/>
          <a:p>
            <a:r>
              <a:rPr lang="en-US" sz="1000" dirty="0" smtClean="0">
                <a:solidFill>
                  <a:schemeClr val="accent5"/>
                </a:solidFill>
                <a:latin typeface="Source Sans Pro"/>
                <a:cs typeface="Source Sans Pro"/>
              </a:rPr>
              <a:t>Linkage</a:t>
            </a:r>
          </a:p>
        </p:txBody>
      </p:sp>
      <p:sp>
        <p:nvSpPr>
          <p:cNvPr id="133" name="TextBox 132"/>
          <p:cNvSpPr txBox="1"/>
          <p:nvPr/>
        </p:nvSpPr>
        <p:spPr>
          <a:xfrm>
            <a:off x="6344675" y="3263880"/>
            <a:ext cx="612313" cy="461665"/>
          </a:xfrm>
          <a:prstGeom prst="rect">
            <a:avLst/>
          </a:prstGeom>
          <a:noFill/>
          <a:effectLst/>
        </p:spPr>
        <p:txBody>
          <a:bodyPr wrap="none" rtlCol="0">
            <a:spAutoFit/>
          </a:bodyPr>
          <a:lstStyle/>
          <a:p>
            <a:pPr algn="ctr"/>
            <a:r>
              <a:rPr lang="en-US" sz="1200" b="1" dirty="0" smtClean="0">
                <a:solidFill>
                  <a:schemeClr val="accent2">
                    <a:lumMod val="50000"/>
                  </a:schemeClr>
                </a:solidFill>
                <a:latin typeface="Source Sans Pro"/>
                <a:cs typeface="Source Sans Pro"/>
              </a:rPr>
              <a:t>ICANN</a:t>
            </a:r>
          </a:p>
          <a:p>
            <a:pPr algn="ctr"/>
            <a:r>
              <a:rPr lang="en-US" sz="1200" b="1" dirty="0" smtClean="0">
                <a:solidFill>
                  <a:schemeClr val="accent2">
                    <a:lumMod val="50000"/>
                  </a:schemeClr>
                </a:solidFill>
                <a:latin typeface="Source Sans Pro"/>
                <a:cs typeface="Source Sans Pro"/>
              </a:rPr>
              <a:t>Board</a:t>
            </a:r>
          </a:p>
        </p:txBody>
      </p:sp>
      <p:sp>
        <p:nvSpPr>
          <p:cNvPr id="134" name="TextBox 133"/>
          <p:cNvSpPr txBox="1"/>
          <p:nvPr/>
        </p:nvSpPr>
        <p:spPr>
          <a:xfrm>
            <a:off x="8136183" y="3322550"/>
            <a:ext cx="671979" cy="369332"/>
          </a:xfrm>
          <a:prstGeom prst="rect">
            <a:avLst/>
          </a:prstGeom>
          <a:noFill/>
          <a:effectLst/>
        </p:spPr>
        <p:txBody>
          <a:bodyPr wrap="none" rtlCol="0">
            <a:spAutoFit/>
          </a:bodyPr>
          <a:lstStyle/>
          <a:p>
            <a:r>
              <a:rPr lang="en-US" b="1" dirty="0" smtClean="0">
                <a:solidFill>
                  <a:schemeClr val="accent2">
                    <a:lumMod val="50000"/>
                  </a:schemeClr>
                </a:solidFill>
                <a:latin typeface="Source Sans Pro"/>
                <a:cs typeface="Source Sans Pro"/>
              </a:rPr>
              <a:t>NTIA</a:t>
            </a:r>
          </a:p>
        </p:txBody>
      </p:sp>
      <p:sp>
        <p:nvSpPr>
          <p:cNvPr id="135" name="TextBox 134"/>
          <p:cNvSpPr txBox="1"/>
          <p:nvPr/>
        </p:nvSpPr>
        <p:spPr>
          <a:xfrm>
            <a:off x="5142344" y="5952930"/>
            <a:ext cx="966931" cy="230832"/>
          </a:xfrm>
          <a:prstGeom prst="rect">
            <a:avLst/>
          </a:prstGeom>
          <a:noFill/>
          <a:effectLst/>
        </p:spPr>
        <p:txBody>
          <a:bodyPr wrap="none" rtlCol="0">
            <a:spAutoFit/>
          </a:bodyPr>
          <a:lstStyle/>
          <a:p>
            <a:r>
              <a:rPr lang="en-US" sz="900" b="1" dirty="0" smtClean="0">
                <a:solidFill>
                  <a:schemeClr val="accent2">
                    <a:lumMod val="50000"/>
                  </a:schemeClr>
                </a:solidFill>
                <a:latin typeface="Source Sans Pro"/>
                <a:cs typeface="Source Sans Pro"/>
              </a:rPr>
              <a:t>CCWG Proposal</a:t>
            </a:r>
          </a:p>
        </p:txBody>
      </p:sp>
      <p:sp>
        <p:nvSpPr>
          <p:cNvPr id="136" name="TextBox 135"/>
          <p:cNvSpPr txBox="1"/>
          <p:nvPr/>
        </p:nvSpPr>
        <p:spPr>
          <a:xfrm>
            <a:off x="943727" y="1024095"/>
            <a:ext cx="1095172" cy="577081"/>
          </a:xfrm>
          <a:prstGeom prst="rect">
            <a:avLst/>
          </a:prstGeom>
          <a:noFill/>
          <a:effectLst/>
        </p:spPr>
        <p:txBody>
          <a:bodyPr wrap="none" rtlCol="0">
            <a:spAutoFit/>
          </a:bodyPr>
          <a:lstStyle/>
          <a:p>
            <a:r>
              <a:rPr lang="en-US" sz="1050" b="1" dirty="0" smtClean="0">
                <a:solidFill>
                  <a:schemeClr val="accent2">
                    <a:lumMod val="50000"/>
                  </a:schemeClr>
                </a:solidFill>
                <a:latin typeface="Source Sans Pro"/>
                <a:cs typeface="Source Sans Pro"/>
              </a:rPr>
              <a:t>NTIA </a:t>
            </a:r>
          </a:p>
          <a:p>
            <a:r>
              <a:rPr lang="en-US" sz="1050" dirty="0" smtClean="0">
                <a:solidFill>
                  <a:schemeClr val="accent2">
                    <a:lumMod val="50000"/>
                  </a:schemeClr>
                </a:solidFill>
                <a:latin typeface="Source Sans Pro"/>
                <a:cs typeface="Source Sans Pro"/>
              </a:rPr>
              <a:t>Announcement</a:t>
            </a:r>
          </a:p>
          <a:p>
            <a:r>
              <a:rPr lang="en-US" sz="1050" dirty="0" smtClean="0">
                <a:solidFill>
                  <a:schemeClr val="accent2">
                    <a:lumMod val="50000"/>
                  </a:schemeClr>
                </a:solidFill>
                <a:latin typeface="Source Sans Pro"/>
                <a:cs typeface="Source Sans Pro"/>
              </a:rPr>
              <a:t>and Criteria</a:t>
            </a:r>
          </a:p>
        </p:txBody>
      </p:sp>
    </p:spTree>
    <p:extLst>
      <p:ext uri="{BB962C8B-B14F-4D97-AF65-F5344CB8AC3E}">
        <p14:creationId xmlns:p14="http://schemas.microsoft.com/office/powerpoint/2010/main" val="293853126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569913" y="2377590"/>
            <a:ext cx="7710487" cy="1728788"/>
          </a:xfrm>
        </p:spPr>
        <p:txBody>
          <a:bodyPr/>
          <a:lstStyle/>
          <a:p>
            <a:r>
              <a:rPr lang="en-US" b="1" dirty="0" smtClean="0">
                <a:latin typeface="Source Sans Pro"/>
                <a:cs typeface="Source Sans Pro"/>
              </a:rPr>
              <a:t>IANA STEWARDSHIP TRANSITION</a:t>
            </a:r>
            <a:endParaRPr lang="en-US" b="1" dirty="0">
              <a:latin typeface="Source Sans Pro"/>
              <a:cs typeface="Source Sans Pro"/>
            </a:endParaRPr>
          </a:p>
        </p:txBody>
      </p:sp>
    </p:spTree>
    <p:extLst>
      <p:ext uri="{BB962C8B-B14F-4D97-AF65-F5344CB8AC3E}">
        <p14:creationId xmlns:p14="http://schemas.microsoft.com/office/powerpoint/2010/main" val="33661258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smtClean="0"/>
              <a:t>About this Toolkit – DO NOT USE THIS SLIDE</a:t>
            </a:r>
            <a:endParaRPr lang="en-US" b="1" dirty="0"/>
          </a:p>
        </p:txBody>
      </p:sp>
      <p:sp>
        <p:nvSpPr>
          <p:cNvPr id="3" name="TextBox 2"/>
          <p:cNvSpPr txBox="1"/>
          <p:nvPr/>
        </p:nvSpPr>
        <p:spPr>
          <a:xfrm>
            <a:off x="211744" y="957246"/>
            <a:ext cx="8671093" cy="5447645"/>
          </a:xfrm>
          <a:prstGeom prst="rect">
            <a:avLst/>
          </a:prstGeom>
          <a:noFill/>
        </p:spPr>
        <p:txBody>
          <a:bodyPr wrap="square" rtlCol="0">
            <a:spAutoFit/>
          </a:bodyPr>
          <a:lstStyle/>
          <a:p>
            <a:pPr marL="233363" lvl="2">
              <a:spcAft>
                <a:spcPts val="600"/>
              </a:spcAft>
              <a:buSzPct val="100000"/>
            </a:pPr>
            <a:r>
              <a:rPr lang="en-US" sz="2200" b="1" spc="-40" dirty="0" smtClean="0">
                <a:latin typeface="Source Sans Pro"/>
                <a:cs typeface="Source Sans Pro"/>
              </a:rPr>
              <a:t>This discussion toolkit is intended to:</a:t>
            </a:r>
            <a:br>
              <a:rPr lang="en-US" sz="2200" b="1" spc="-40" dirty="0" smtClean="0">
                <a:latin typeface="Source Sans Pro"/>
                <a:cs typeface="Source Sans Pro"/>
              </a:rPr>
            </a:br>
            <a:endParaRPr lang="en-US" sz="2200" b="1" spc="-40" dirty="0" smtClean="0">
              <a:latin typeface="Source Sans Pro"/>
              <a:cs typeface="Source Sans Pro"/>
            </a:endParaRPr>
          </a:p>
          <a:p>
            <a:pPr marL="576263" lvl="2" indent="-342900">
              <a:spcAft>
                <a:spcPts val="600"/>
              </a:spcAft>
              <a:buSzPct val="100000"/>
              <a:buFont typeface="Wingdings" charset="2"/>
              <a:buChar char=""/>
            </a:pPr>
            <a:r>
              <a:rPr lang="en-US" sz="2200" spc="-40" dirty="0">
                <a:latin typeface="Source Sans Pro"/>
                <a:cs typeface="Source Sans Pro"/>
              </a:rPr>
              <a:t>P</a:t>
            </a:r>
            <a:r>
              <a:rPr lang="en-US" sz="2200" spc="-40" dirty="0" smtClean="0">
                <a:latin typeface="Source Sans Pro"/>
                <a:cs typeface="Source Sans Pro"/>
              </a:rPr>
              <a:t>rovide accurate information about NTIA’s announcement and its intent to transition its stewardship of the IANA functions</a:t>
            </a:r>
          </a:p>
          <a:p>
            <a:pPr marL="576263" lvl="2" indent="-342900">
              <a:spcAft>
                <a:spcPts val="600"/>
              </a:spcAft>
              <a:buSzPct val="100000"/>
              <a:buFont typeface="Wingdings" charset="2"/>
              <a:buChar char=""/>
            </a:pPr>
            <a:endParaRPr lang="en-US" sz="2200" spc="-40" dirty="0" smtClean="0">
              <a:latin typeface="Source Sans Pro"/>
              <a:cs typeface="Source Sans Pro"/>
            </a:endParaRPr>
          </a:p>
          <a:p>
            <a:pPr marL="576263" lvl="2" indent="-342900">
              <a:spcAft>
                <a:spcPts val="600"/>
              </a:spcAft>
              <a:buSzPct val="100000"/>
              <a:buFont typeface="Wingdings" charset="2"/>
              <a:buChar char=""/>
            </a:pPr>
            <a:r>
              <a:rPr lang="en-US" sz="2200" spc="-40" dirty="0">
                <a:latin typeface="Source Sans Pro"/>
                <a:cs typeface="Source Sans Pro"/>
              </a:rPr>
              <a:t>P</a:t>
            </a:r>
            <a:r>
              <a:rPr lang="en-US" sz="2200" spc="-40" dirty="0" smtClean="0">
                <a:latin typeface="Source Sans Pro"/>
                <a:cs typeface="Source Sans Pro"/>
              </a:rPr>
              <a:t>rovide relevant and up-to-date information on the IANA Stewardship </a:t>
            </a:r>
            <a:r>
              <a:rPr lang="en-US" sz="2200" spc="-40" dirty="0">
                <a:latin typeface="Source Sans Pro"/>
                <a:cs typeface="Source Sans Pro"/>
              </a:rPr>
              <a:t>T</a:t>
            </a:r>
            <a:r>
              <a:rPr lang="en-US" sz="2200" spc="-40" dirty="0" smtClean="0">
                <a:latin typeface="Source Sans Pro"/>
                <a:cs typeface="Source Sans Pro"/>
              </a:rPr>
              <a:t>ransition and Enhancing ICANN Accountability processes</a:t>
            </a:r>
          </a:p>
          <a:p>
            <a:pPr marL="576263" lvl="2" indent="-342900">
              <a:spcAft>
                <a:spcPts val="600"/>
              </a:spcAft>
              <a:buSzPct val="100000"/>
              <a:buFont typeface="Wingdings" charset="2"/>
              <a:buChar char=""/>
            </a:pPr>
            <a:endParaRPr lang="en-US" sz="2200" spc="-40" dirty="0" smtClean="0">
              <a:latin typeface="Source Sans Pro"/>
              <a:cs typeface="Source Sans Pro"/>
            </a:endParaRPr>
          </a:p>
          <a:p>
            <a:pPr marL="576263" lvl="2" indent="-342900">
              <a:spcAft>
                <a:spcPts val="600"/>
              </a:spcAft>
              <a:buSzPct val="100000"/>
              <a:buFont typeface="Wingdings" charset="2"/>
              <a:buChar char=""/>
            </a:pPr>
            <a:r>
              <a:rPr lang="en-US" sz="2200" spc="-40" dirty="0">
                <a:latin typeface="Source Sans Pro"/>
                <a:cs typeface="Source Sans Pro"/>
              </a:rPr>
              <a:t>S</a:t>
            </a:r>
            <a:r>
              <a:rPr lang="en-US" sz="2200" spc="-40" dirty="0" smtClean="0">
                <a:latin typeface="Source Sans Pro"/>
                <a:cs typeface="Source Sans Pro"/>
              </a:rPr>
              <a:t>erve as a resource and reference document for those wishing to engage in a dialogue within and outside of their communities</a:t>
            </a:r>
            <a:endParaRPr lang="en-US" sz="2200" spc="-40" dirty="0">
              <a:latin typeface="Source Sans Pro"/>
              <a:cs typeface="Source Sans Pro"/>
            </a:endParaRPr>
          </a:p>
          <a:p>
            <a:pPr marL="233363" lvl="2">
              <a:spcAft>
                <a:spcPts val="600"/>
              </a:spcAft>
              <a:buSzPct val="100000"/>
            </a:pPr>
            <a:endParaRPr lang="en-US" sz="2200" spc="-40" dirty="0" smtClean="0">
              <a:latin typeface="Source Sans Pro"/>
              <a:cs typeface="Source Sans Pro"/>
            </a:endParaRPr>
          </a:p>
          <a:p>
            <a:pPr marL="233363" lvl="2">
              <a:spcAft>
                <a:spcPts val="600"/>
              </a:spcAft>
              <a:buSzPct val="100000"/>
            </a:pPr>
            <a:r>
              <a:rPr lang="en-US" sz="2200" b="1" spc="-40" dirty="0" smtClean="0">
                <a:latin typeface="Source Sans Pro"/>
                <a:cs typeface="Source Sans Pro"/>
              </a:rPr>
              <a:t>Note: This toolkit will be updated as the process evolves and new info becomes available. </a:t>
            </a:r>
          </a:p>
          <a:p>
            <a:pPr marL="285750" indent="-285750">
              <a:buClr>
                <a:schemeClr val="bg1"/>
              </a:buClr>
              <a:buSzPct val="125000"/>
              <a:buFont typeface="Lucida Grande"/>
              <a:buChar char="+"/>
            </a:pPr>
            <a:endParaRPr lang="en-US" sz="2200" dirty="0">
              <a:latin typeface="Source Sans Pro"/>
              <a:cs typeface="Source Sans Pro"/>
            </a:endParaRPr>
          </a:p>
        </p:txBody>
      </p:sp>
    </p:spTree>
    <p:extLst>
      <p:ext uri="{BB962C8B-B14F-4D97-AF65-F5344CB8AC3E}">
        <p14:creationId xmlns:p14="http://schemas.microsoft.com/office/powerpoint/2010/main" val="42632245"/>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The IANA Stewardship Transition: ICG</a:t>
            </a:r>
            <a:endParaRPr lang="en-US" b="1" dirty="0"/>
          </a:p>
        </p:txBody>
      </p:sp>
      <p:sp>
        <p:nvSpPr>
          <p:cNvPr id="15" name="Content Placeholder 2"/>
          <p:cNvSpPr txBox="1">
            <a:spLocks/>
          </p:cNvSpPr>
          <p:nvPr/>
        </p:nvSpPr>
        <p:spPr>
          <a:xfrm>
            <a:off x="202391" y="855540"/>
            <a:ext cx="8763000" cy="2001833"/>
          </a:xfrm>
          <a:prstGeom prst="rect">
            <a:avLst/>
          </a:prstGeom>
        </p:spPr>
        <p:txBody>
          <a:bodyPr>
            <a:normAutofit fontScale="77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20000"/>
              </a:lnSpc>
              <a:spcBef>
                <a:spcPts val="600"/>
              </a:spcBef>
              <a:buNone/>
            </a:pPr>
            <a:r>
              <a:rPr lang="en-US" sz="2600" dirty="0" smtClean="0">
                <a:latin typeface="Source Sans Pro"/>
                <a:cs typeface="Source Sans Pro"/>
              </a:rPr>
              <a:t>The IANA Stewardship Transition Coordination Group </a:t>
            </a:r>
            <a:r>
              <a:rPr lang="en-US" sz="2600" b="1" dirty="0" smtClean="0">
                <a:latin typeface="Source Sans Pro"/>
                <a:cs typeface="Source Sans Pro"/>
              </a:rPr>
              <a:t>(ICG) </a:t>
            </a:r>
            <a:r>
              <a:rPr lang="en-US" sz="2600" dirty="0" smtClean="0">
                <a:latin typeface="Source Sans Pro"/>
                <a:cs typeface="Source Sans Pro"/>
              </a:rPr>
              <a:t>was formed in July 2014 to assemble and deliver a proposal to NTIA through the ICANN Board</a:t>
            </a:r>
          </a:p>
          <a:p>
            <a:pPr lvl="1">
              <a:lnSpc>
                <a:spcPct val="120000"/>
              </a:lnSpc>
              <a:spcBef>
                <a:spcPts val="600"/>
              </a:spcBef>
              <a:buFont typeface="Wingdings" charset="2"/>
              <a:buChar char=""/>
            </a:pPr>
            <a:r>
              <a:rPr lang="en-US" sz="2600" dirty="0" smtClean="0">
                <a:latin typeface="Source Sans Pro"/>
                <a:cs typeface="Source Sans Pro"/>
              </a:rPr>
              <a:t>The ICG is made up of </a:t>
            </a:r>
            <a:r>
              <a:rPr lang="en-US" sz="2600" b="1" dirty="0" smtClean="0">
                <a:solidFill>
                  <a:schemeClr val="accent6"/>
                </a:solidFill>
                <a:latin typeface="Source Sans Pro"/>
                <a:cs typeface="Source Sans Pro"/>
              </a:rPr>
              <a:t>30 individuals </a:t>
            </a:r>
            <a:r>
              <a:rPr lang="en-US" sz="2600" dirty="0" smtClean="0">
                <a:latin typeface="Source Sans Pro"/>
                <a:cs typeface="Source Sans Pro"/>
              </a:rPr>
              <a:t>representing </a:t>
            </a:r>
            <a:r>
              <a:rPr lang="en-US" sz="2600" b="1" dirty="0" smtClean="0">
                <a:solidFill>
                  <a:srgbClr val="1768B1"/>
                </a:solidFill>
                <a:latin typeface="Source Sans Pro"/>
                <a:cs typeface="Source Sans Pro"/>
              </a:rPr>
              <a:t>13 communities </a:t>
            </a:r>
            <a:r>
              <a:rPr lang="en-US" sz="2600" dirty="0" smtClean="0">
                <a:latin typeface="Source Sans Pro"/>
                <a:cs typeface="Source Sans Pro"/>
              </a:rPr>
              <a:t>of both direct and indirect stakeholders of the IANA functions</a:t>
            </a:r>
          </a:p>
          <a:p>
            <a:pPr lvl="1">
              <a:lnSpc>
                <a:spcPct val="120000"/>
              </a:lnSpc>
              <a:spcBef>
                <a:spcPts val="600"/>
              </a:spcBef>
              <a:buFont typeface="Wingdings" charset="2"/>
              <a:buChar char=""/>
            </a:pPr>
            <a:r>
              <a:rPr lang="en-US" sz="2600" dirty="0">
                <a:latin typeface="Source Sans Pro"/>
                <a:cs typeface="Source Sans Pro"/>
              </a:rPr>
              <a:t> </a:t>
            </a:r>
            <a:r>
              <a:rPr lang="en-US" sz="2600" dirty="0" smtClean="0">
                <a:latin typeface="Source Sans Pro"/>
                <a:cs typeface="Source Sans Pro"/>
              </a:rPr>
              <a:t>The ICG’s responsibilities include:</a:t>
            </a:r>
          </a:p>
          <a:p>
            <a:pPr lvl="1">
              <a:buFont typeface="Wingdings" charset="2"/>
              <a:buChar char=""/>
            </a:pPr>
            <a:endParaRPr lang="en-US" sz="2000" dirty="0" smtClean="0">
              <a:latin typeface="Source Sans Pro"/>
              <a:cs typeface="Source Sans Pro"/>
            </a:endParaRPr>
          </a:p>
          <a:p>
            <a:pPr marL="0" indent="0">
              <a:buNone/>
            </a:pPr>
            <a:endParaRPr lang="en-US" sz="2000" dirty="0" smtClean="0"/>
          </a:p>
        </p:txBody>
      </p:sp>
      <p:sp>
        <p:nvSpPr>
          <p:cNvPr id="9" name="Teardrop 8"/>
          <p:cNvSpPr/>
          <p:nvPr/>
        </p:nvSpPr>
        <p:spPr>
          <a:xfrm rot="8100000">
            <a:off x="754521" y="3014544"/>
            <a:ext cx="1259550" cy="1259550"/>
          </a:xfrm>
          <a:prstGeom prst="teardrop">
            <a:avLst>
              <a:gd name="adj" fmla="val 96125"/>
            </a:avLst>
          </a:prstGeom>
          <a:solidFill>
            <a:srgbClr val="2599D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Teardrop 9"/>
          <p:cNvSpPr/>
          <p:nvPr/>
        </p:nvSpPr>
        <p:spPr>
          <a:xfrm rot="8100000">
            <a:off x="3045717" y="3014020"/>
            <a:ext cx="1259550" cy="1259550"/>
          </a:xfrm>
          <a:prstGeom prst="teardrop">
            <a:avLst>
              <a:gd name="adj" fmla="val 96125"/>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Source Sans Pro"/>
              <a:cs typeface="Source Sans Pro"/>
            </a:endParaRPr>
          </a:p>
        </p:txBody>
      </p:sp>
      <p:sp>
        <p:nvSpPr>
          <p:cNvPr id="11" name="Teardrop 10"/>
          <p:cNvSpPr/>
          <p:nvPr/>
        </p:nvSpPr>
        <p:spPr>
          <a:xfrm rot="8100000">
            <a:off x="5230363" y="3014021"/>
            <a:ext cx="1259550" cy="1259550"/>
          </a:xfrm>
          <a:prstGeom prst="teardrop">
            <a:avLst>
              <a:gd name="adj" fmla="val 96125"/>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Source Sans Pro"/>
              <a:cs typeface="Source Sans Pro"/>
            </a:endParaRPr>
          </a:p>
        </p:txBody>
      </p:sp>
      <p:sp>
        <p:nvSpPr>
          <p:cNvPr id="12" name="Teardrop 11"/>
          <p:cNvSpPr/>
          <p:nvPr/>
        </p:nvSpPr>
        <p:spPr>
          <a:xfrm rot="8100000">
            <a:off x="7326958" y="3025101"/>
            <a:ext cx="1259550" cy="1259550"/>
          </a:xfrm>
          <a:prstGeom prst="teardrop">
            <a:avLst>
              <a:gd name="adj" fmla="val 96125"/>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Source Sans Pro"/>
              <a:cs typeface="Source Sans Pro"/>
            </a:endParaRPr>
          </a:p>
        </p:txBody>
      </p:sp>
      <p:sp>
        <p:nvSpPr>
          <p:cNvPr id="13" name="TextBox 12"/>
          <p:cNvSpPr txBox="1"/>
          <p:nvPr/>
        </p:nvSpPr>
        <p:spPr>
          <a:xfrm>
            <a:off x="171938" y="4757552"/>
            <a:ext cx="2447817" cy="1246495"/>
          </a:xfrm>
          <a:prstGeom prst="rect">
            <a:avLst/>
          </a:prstGeom>
          <a:noFill/>
        </p:spPr>
        <p:txBody>
          <a:bodyPr wrap="square" rtlCol="0">
            <a:spAutoFit/>
          </a:bodyPr>
          <a:lstStyle/>
          <a:p>
            <a:pPr algn="ctr"/>
            <a:r>
              <a:rPr lang="en-US" sz="1500" dirty="0">
                <a:latin typeface="Source Sans Pro"/>
                <a:cs typeface="Source Sans Pro"/>
              </a:rPr>
              <a:t>Act </a:t>
            </a:r>
            <a:r>
              <a:rPr lang="en-US" sz="1500" dirty="0" smtClean="0">
                <a:latin typeface="Source Sans Pro"/>
                <a:cs typeface="Source Sans Pro"/>
              </a:rPr>
              <a:t>as a </a:t>
            </a:r>
            <a:r>
              <a:rPr lang="en-US" sz="1500" b="1" dirty="0">
                <a:latin typeface="Source Sans Pro"/>
                <a:cs typeface="Source Sans Pro"/>
              </a:rPr>
              <a:t>liaison</a:t>
            </a:r>
            <a:r>
              <a:rPr lang="en-US" sz="1500" dirty="0">
                <a:latin typeface="Source Sans Pro"/>
                <a:cs typeface="Source Sans Pro"/>
              </a:rPr>
              <a:t> to all </a:t>
            </a:r>
            <a:r>
              <a:rPr lang="en-US" sz="1500" dirty="0" smtClean="0">
                <a:latin typeface="Source Sans Pro"/>
                <a:cs typeface="Source Sans Pro"/>
              </a:rPr>
              <a:t/>
            </a:r>
            <a:br>
              <a:rPr lang="en-US" sz="1500" dirty="0" smtClean="0">
                <a:latin typeface="Source Sans Pro"/>
                <a:cs typeface="Source Sans Pro"/>
              </a:rPr>
            </a:br>
            <a:r>
              <a:rPr lang="en-US" sz="1500" dirty="0" smtClean="0">
                <a:latin typeface="Source Sans Pro"/>
                <a:cs typeface="Source Sans Pro"/>
              </a:rPr>
              <a:t>interested </a:t>
            </a:r>
            <a:r>
              <a:rPr lang="en-US" sz="1500" dirty="0">
                <a:latin typeface="Source Sans Pro"/>
                <a:cs typeface="Source Sans Pro"/>
              </a:rPr>
              <a:t>parties, including the three </a:t>
            </a:r>
            <a:r>
              <a:rPr lang="en-US" sz="1500" dirty="0" smtClean="0">
                <a:latin typeface="Source Sans Pro"/>
                <a:cs typeface="Source Sans Pro"/>
              </a:rPr>
              <a:t>operational communities of the IANA functions</a:t>
            </a:r>
          </a:p>
        </p:txBody>
      </p:sp>
      <p:pic>
        <p:nvPicPr>
          <p:cNvPr id="14" name="Picture 13" descr="Liason.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8665" y="3077138"/>
            <a:ext cx="1292004" cy="1292004"/>
          </a:xfrm>
          <a:prstGeom prst="rect">
            <a:avLst/>
          </a:prstGeom>
        </p:spPr>
      </p:pic>
      <p:pic>
        <p:nvPicPr>
          <p:cNvPr id="16" name="Picture 15" descr="Assess.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03620" y="3224348"/>
            <a:ext cx="932040" cy="932040"/>
          </a:xfrm>
          <a:prstGeom prst="rect">
            <a:avLst/>
          </a:prstGeom>
        </p:spPr>
      </p:pic>
      <p:pic>
        <p:nvPicPr>
          <p:cNvPr id="17" name="Picture 16" descr="Assemble.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18626" y="3221896"/>
            <a:ext cx="892941" cy="892941"/>
          </a:xfrm>
          <a:prstGeom prst="rect">
            <a:avLst/>
          </a:prstGeom>
        </p:spPr>
      </p:pic>
      <p:pic>
        <p:nvPicPr>
          <p:cNvPr id="18" name="Picture 17" descr="Information.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479670" y="3271076"/>
            <a:ext cx="915792" cy="915792"/>
          </a:xfrm>
          <a:prstGeom prst="rect">
            <a:avLst/>
          </a:prstGeom>
        </p:spPr>
      </p:pic>
      <p:sp>
        <p:nvSpPr>
          <p:cNvPr id="19" name="TextBox 18"/>
          <p:cNvSpPr txBox="1"/>
          <p:nvPr/>
        </p:nvSpPr>
        <p:spPr>
          <a:xfrm>
            <a:off x="2490832" y="4746388"/>
            <a:ext cx="2447817" cy="1246495"/>
          </a:xfrm>
          <a:prstGeom prst="rect">
            <a:avLst/>
          </a:prstGeom>
          <a:noFill/>
        </p:spPr>
        <p:txBody>
          <a:bodyPr wrap="square" rtlCol="0">
            <a:spAutoFit/>
          </a:bodyPr>
          <a:lstStyle/>
          <a:p>
            <a:pPr algn="ctr"/>
            <a:r>
              <a:rPr lang="en-US" sz="1500" dirty="0">
                <a:latin typeface="Source Sans Pro"/>
                <a:cs typeface="Source Sans Pro"/>
              </a:rPr>
              <a:t>Assess the outputs </a:t>
            </a:r>
            <a:r>
              <a:rPr lang="en-US" sz="1500" dirty="0" smtClean="0">
                <a:latin typeface="Source Sans Pro"/>
                <a:cs typeface="Source Sans Pro"/>
              </a:rPr>
              <a:t>of </a:t>
            </a:r>
          </a:p>
          <a:p>
            <a:pPr algn="ctr"/>
            <a:r>
              <a:rPr lang="en-US" sz="1500" dirty="0" smtClean="0">
                <a:latin typeface="Source Sans Pro"/>
                <a:cs typeface="Source Sans Pro"/>
              </a:rPr>
              <a:t>the </a:t>
            </a:r>
            <a:r>
              <a:rPr lang="en-US" sz="1500" dirty="0">
                <a:latin typeface="Source Sans Pro"/>
                <a:cs typeface="Source Sans Pro"/>
              </a:rPr>
              <a:t>three </a:t>
            </a:r>
            <a:r>
              <a:rPr lang="en-US" sz="1500" dirty="0" smtClean="0">
                <a:latin typeface="Source Sans Pro"/>
                <a:cs typeface="Source Sans Pro"/>
              </a:rPr>
              <a:t>operational </a:t>
            </a:r>
          </a:p>
          <a:p>
            <a:pPr algn="ctr"/>
            <a:r>
              <a:rPr lang="en-US" sz="1500" dirty="0" smtClean="0">
                <a:latin typeface="Source Sans Pro"/>
                <a:cs typeface="Source Sans Pro"/>
              </a:rPr>
              <a:t>communities for </a:t>
            </a:r>
            <a:r>
              <a:rPr lang="en-US" sz="1500" b="1" dirty="0" smtClean="0">
                <a:latin typeface="Source Sans Pro"/>
                <a:cs typeface="Source Sans Pro"/>
              </a:rPr>
              <a:t>compatibility </a:t>
            </a:r>
            <a:r>
              <a:rPr lang="en-US" sz="1500" dirty="0" smtClean="0">
                <a:latin typeface="Source Sans Pro"/>
                <a:cs typeface="Source Sans Pro"/>
              </a:rPr>
              <a:t>and </a:t>
            </a:r>
            <a:r>
              <a:rPr lang="en-US" sz="1500" b="1" dirty="0">
                <a:latin typeface="Source Sans Pro"/>
                <a:cs typeface="Source Sans Pro"/>
              </a:rPr>
              <a:t>interoperability</a:t>
            </a:r>
          </a:p>
        </p:txBody>
      </p:sp>
      <p:sp>
        <p:nvSpPr>
          <p:cNvPr id="20" name="TextBox 19"/>
          <p:cNvSpPr txBox="1"/>
          <p:nvPr/>
        </p:nvSpPr>
        <p:spPr>
          <a:xfrm>
            <a:off x="5082366" y="4745341"/>
            <a:ext cx="1563589" cy="1015663"/>
          </a:xfrm>
          <a:prstGeom prst="rect">
            <a:avLst/>
          </a:prstGeom>
          <a:noFill/>
        </p:spPr>
        <p:txBody>
          <a:bodyPr wrap="square" rtlCol="0">
            <a:spAutoFit/>
          </a:bodyPr>
          <a:lstStyle/>
          <a:p>
            <a:pPr algn="ctr"/>
            <a:r>
              <a:rPr lang="en-US" sz="1500" b="1" dirty="0">
                <a:latin typeface="Source Sans Pro"/>
                <a:cs typeface="Source Sans Pro"/>
              </a:rPr>
              <a:t>Assemble</a:t>
            </a:r>
            <a:r>
              <a:rPr lang="en-US" sz="1500" dirty="0">
                <a:latin typeface="Source Sans Pro"/>
                <a:cs typeface="Source Sans Pro"/>
              </a:rPr>
              <a:t> a complete proposal for the transition</a:t>
            </a:r>
          </a:p>
        </p:txBody>
      </p:sp>
      <p:sp>
        <p:nvSpPr>
          <p:cNvPr id="21" name="TextBox 20"/>
          <p:cNvSpPr txBox="1"/>
          <p:nvPr/>
        </p:nvSpPr>
        <p:spPr>
          <a:xfrm>
            <a:off x="7066096" y="4747881"/>
            <a:ext cx="1781274" cy="784830"/>
          </a:xfrm>
          <a:prstGeom prst="rect">
            <a:avLst/>
          </a:prstGeom>
          <a:noFill/>
        </p:spPr>
        <p:txBody>
          <a:bodyPr wrap="square" rtlCol="0">
            <a:spAutoFit/>
          </a:bodyPr>
          <a:lstStyle/>
          <a:p>
            <a:pPr algn="ctr"/>
            <a:r>
              <a:rPr lang="en-US" sz="1500" b="1" dirty="0">
                <a:latin typeface="Source Sans Pro"/>
                <a:cs typeface="Source Sans Pro"/>
              </a:rPr>
              <a:t>Information </a:t>
            </a:r>
            <a:r>
              <a:rPr lang="en-US" sz="1500" b="1" dirty="0" smtClean="0">
                <a:latin typeface="Source Sans Pro"/>
                <a:cs typeface="Source Sans Pro"/>
              </a:rPr>
              <a:t/>
            </a:r>
            <a:br>
              <a:rPr lang="en-US" sz="1500" b="1" dirty="0" smtClean="0">
                <a:latin typeface="Source Sans Pro"/>
                <a:cs typeface="Source Sans Pro"/>
              </a:rPr>
            </a:br>
            <a:r>
              <a:rPr lang="en-US" sz="1500" b="1" dirty="0" smtClean="0">
                <a:latin typeface="Source Sans Pro"/>
                <a:cs typeface="Source Sans Pro"/>
              </a:rPr>
              <a:t>sharing </a:t>
            </a:r>
            <a:r>
              <a:rPr lang="en-US" sz="1500" dirty="0">
                <a:latin typeface="Source Sans Pro"/>
                <a:cs typeface="Source Sans Pro"/>
              </a:rPr>
              <a:t>and public communication</a:t>
            </a:r>
          </a:p>
        </p:txBody>
      </p:sp>
    </p:spTree>
    <p:extLst>
      <p:ext uri="{BB962C8B-B14F-4D97-AF65-F5344CB8AC3E}">
        <p14:creationId xmlns:p14="http://schemas.microsoft.com/office/powerpoint/2010/main" val="3043191624"/>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ICG RFP Required Proposal Elements</a:t>
            </a:r>
            <a:endParaRPr lang="en-US" b="1" dirty="0"/>
          </a:p>
        </p:txBody>
      </p:sp>
      <p:sp>
        <p:nvSpPr>
          <p:cNvPr id="3" name="Content Placeholder 2"/>
          <p:cNvSpPr txBox="1">
            <a:spLocks/>
          </p:cNvSpPr>
          <p:nvPr/>
        </p:nvSpPr>
        <p:spPr>
          <a:xfrm>
            <a:off x="317500" y="862128"/>
            <a:ext cx="8763000" cy="6530466"/>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914400" indent="0">
              <a:spcBef>
                <a:spcPts val="1776"/>
              </a:spcBef>
              <a:spcAft>
                <a:spcPts val="1200"/>
              </a:spcAft>
              <a:buFont typeface="Arial"/>
              <a:buNone/>
            </a:pPr>
            <a:endParaRPr lang="en-US" sz="2200" dirty="0">
              <a:latin typeface="Source Sans Pro"/>
              <a:cs typeface="Source Sans Pro"/>
            </a:endParaRPr>
          </a:p>
        </p:txBody>
      </p:sp>
      <p:sp>
        <p:nvSpPr>
          <p:cNvPr id="4" name="Chevron 3"/>
          <p:cNvSpPr/>
          <p:nvPr/>
        </p:nvSpPr>
        <p:spPr>
          <a:xfrm>
            <a:off x="317500" y="912928"/>
            <a:ext cx="790970" cy="450361"/>
          </a:xfrm>
          <a:prstGeom prst="chevron">
            <a:avLst>
              <a:gd name="adj" fmla="val 27026"/>
            </a:avLst>
          </a:prstGeom>
          <a:solidFill>
            <a:srgbClr val="1A87C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eaLnBrk="1" fontAlgn="auto" hangingPunct="1">
              <a:lnSpc>
                <a:spcPts val="2380"/>
              </a:lnSpc>
              <a:spcBef>
                <a:spcPts val="0"/>
              </a:spcBef>
              <a:defRPr/>
            </a:pPr>
            <a:r>
              <a:rPr lang="en-US" sz="2400" dirty="0" smtClean="0">
                <a:solidFill>
                  <a:prstClr val="white"/>
                </a:solidFill>
                <a:latin typeface="Source Sans Pro"/>
                <a:cs typeface="Source Sans Pro"/>
              </a:rPr>
              <a:t>1</a:t>
            </a:r>
            <a:endParaRPr lang="en-US" sz="2400" dirty="0">
              <a:solidFill>
                <a:prstClr val="white"/>
              </a:solidFill>
              <a:latin typeface="Source Sans Pro"/>
              <a:cs typeface="Source Sans Pro"/>
            </a:endParaRPr>
          </a:p>
        </p:txBody>
      </p:sp>
      <p:sp>
        <p:nvSpPr>
          <p:cNvPr id="5" name="Chevron 4"/>
          <p:cNvSpPr/>
          <p:nvPr/>
        </p:nvSpPr>
        <p:spPr>
          <a:xfrm>
            <a:off x="317500" y="1530913"/>
            <a:ext cx="790970" cy="450361"/>
          </a:xfrm>
          <a:prstGeom prst="chevron">
            <a:avLst>
              <a:gd name="adj" fmla="val 2702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eaLnBrk="1" fontAlgn="auto" hangingPunct="1">
              <a:lnSpc>
                <a:spcPts val="2380"/>
              </a:lnSpc>
              <a:spcBef>
                <a:spcPts val="0"/>
              </a:spcBef>
              <a:defRPr/>
            </a:pPr>
            <a:r>
              <a:rPr lang="en-US" sz="2400" dirty="0" smtClean="0">
                <a:solidFill>
                  <a:prstClr val="white"/>
                </a:solidFill>
                <a:latin typeface="Source Sans Pro"/>
                <a:cs typeface="Source Sans Pro"/>
              </a:rPr>
              <a:t>2</a:t>
            </a:r>
            <a:endParaRPr lang="en-US" sz="2400" dirty="0">
              <a:solidFill>
                <a:prstClr val="white"/>
              </a:solidFill>
              <a:latin typeface="Source Sans Pro"/>
              <a:cs typeface="Source Sans Pro"/>
            </a:endParaRPr>
          </a:p>
        </p:txBody>
      </p:sp>
      <p:sp>
        <p:nvSpPr>
          <p:cNvPr id="6" name="Chevron 5"/>
          <p:cNvSpPr/>
          <p:nvPr/>
        </p:nvSpPr>
        <p:spPr>
          <a:xfrm>
            <a:off x="317500" y="3743794"/>
            <a:ext cx="790970" cy="450361"/>
          </a:xfrm>
          <a:prstGeom prst="chevron">
            <a:avLst>
              <a:gd name="adj" fmla="val 2702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eaLnBrk="1" fontAlgn="auto" hangingPunct="1">
              <a:lnSpc>
                <a:spcPts val="2380"/>
              </a:lnSpc>
              <a:spcBef>
                <a:spcPts val="0"/>
              </a:spcBef>
              <a:defRPr/>
            </a:pPr>
            <a:r>
              <a:rPr lang="en-US" sz="2400" dirty="0" smtClean="0">
                <a:solidFill>
                  <a:prstClr val="white"/>
                </a:solidFill>
                <a:latin typeface="Source Sans Pro"/>
                <a:cs typeface="Source Sans Pro"/>
              </a:rPr>
              <a:t>3</a:t>
            </a:r>
            <a:endParaRPr lang="en-US" sz="2400" dirty="0">
              <a:solidFill>
                <a:prstClr val="white"/>
              </a:solidFill>
              <a:latin typeface="Source Sans Pro"/>
              <a:cs typeface="Source Sans Pro"/>
            </a:endParaRPr>
          </a:p>
        </p:txBody>
      </p:sp>
      <p:sp>
        <p:nvSpPr>
          <p:cNvPr id="7" name="Chevron 6"/>
          <p:cNvSpPr/>
          <p:nvPr/>
        </p:nvSpPr>
        <p:spPr>
          <a:xfrm>
            <a:off x="317500" y="5076486"/>
            <a:ext cx="790970" cy="450361"/>
          </a:xfrm>
          <a:prstGeom prst="chevron">
            <a:avLst>
              <a:gd name="adj" fmla="val 2702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eaLnBrk="1" fontAlgn="auto" hangingPunct="1">
              <a:lnSpc>
                <a:spcPts val="2380"/>
              </a:lnSpc>
              <a:spcBef>
                <a:spcPts val="0"/>
              </a:spcBef>
              <a:defRPr/>
            </a:pPr>
            <a:r>
              <a:rPr lang="en-US" sz="2400" dirty="0" smtClean="0">
                <a:solidFill>
                  <a:prstClr val="white"/>
                </a:solidFill>
                <a:latin typeface="Source Sans Pro"/>
                <a:cs typeface="Source Sans Pro"/>
              </a:rPr>
              <a:t>4</a:t>
            </a:r>
            <a:endParaRPr lang="en-US" sz="2400" dirty="0">
              <a:solidFill>
                <a:prstClr val="white"/>
              </a:solidFill>
              <a:latin typeface="Source Sans Pro"/>
              <a:cs typeface="Source Sans Pro"/>
            </a:endParaRPr>
          </a:p>
        </p:txBody>
      </p:sp>
      <p:sp>
        <p:nvSpPr>
          <p:cNvPr id="8" name="Chevron 7"/>
          <p:cNvSpPr/>
          <p:nvPr/>
        </p:nvSpPr>
        <p:spPr>
          <a:xfrm>
            <a:off x="317500" y="5637528"/>
            <a:ext cx="790970" cy="450361"/>
          </a:xfrm>
          <a:prstGeom prst="chevron">
            <a:avLst>
              <a:gd name="adj" fmla="val 2702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eaLnBrk="1" fontAlgn="auto" hangingPunct="1">
              <a:lnSpc>
                <a:spcPts val="2380"/>
              </a:lnSpc>
              <a:spcBef>
                <a:spcPts val="0"/>
              </a:spcBef>
              <a:defRPr/>
            </a:pPr>
            <a:r>
              <a:rPr lang="en-US" sz="2400" dirty="0" smtClean="0">
                <a:solidFill>
                  <a:prstClr val="white"/>
                </a:solidFill>
                <a:latin typeface="Source Sans Pro"/>
                <a:cs typeface="Source Sans Pro"/>
              </a:rPr>
              <a:t>5</a:t>
            </a:r>
            <a:endParaRPr lang="en-US" sz="2400" dirty="0">
              <a:solidFill>
                <a:prstClr val="white"/>
              </a:solidFill>
              <a:latin typeface="Source Sans Pro"/>
              <a:cs typeface="Source Sans Pro"/>
            </a:endParaRPr>
          </a:p>
        </p:txBody>
      </p:sp>
      <p:sp>
        <p:nvSpPr>
          <p:cNvPr id="9" name="TextBox 8"/>
          <p:cNvSpPr txBox="1"/>
          <p:nvPr/>
        </p:nvSpPr>
        <p:spPr>
          <a:xfrm>
            <a:off x="1351280" y="922545"/>
            <a:ext cx="7315200" cy="5970866"/>
          </a:xfrm>
          <a:prstGeom prst="rect">
            <a:avLst/>
          </a:prstGeom>
          <a:noFill/>
        </p:spPr>
        <p:txBody>
          <a:bodyPr wrap="square" rtlCol="0">
            <a:spAutoFit/>
          </a:bodyPr>
          <a:lstStyle/>
          <a:p>
            <a:r>
              <a:rPr lang="en-US" b="1" dirty="0" smtClean="0">
                <a:latin typeface="Source Sans Pro"/>
                <a:cs typeface="Source Sans Pro"/>
              </a:rPr>
              <a:t>Description of community’s use of IANA functions</a:t>
            </a:r>
          </a:p>
          <a:p>
            <a:pPr>
              <a:spcAft>
                <a:spcPts val="600"/>
              </a:spcAft>
            </a:pPr>
            <a:endParaRPr lang="en-US" b="1" dirty="0">
              <a:latin typeface="Source Sans Pro"/>
              <a:cs typeface="Source Sans Pro"/>
            </a:endParaRPr>
          </a:p>
          <a:p>
            <a:pPr>
              <a:spcAft>
                <a:spcPts val="600"/>
              </a:spcAft>
            </a:pPr>
            <a:r>
              <a:rPr lang="en-US" b="1" dirty="0" smtClean="0">
                <a:latin typeface="Source Sans Pro"/>
                <a:cs typeface="Source Sans Pro"/>
              </a:rPr>
              <a:t>A </a:t>
            </a:r>
            <a:r>
              <a:rPr lang="en-US" b="1" dirty="0">
                <a:latin typeface="Source Sans Pro"/>
                <a:cs typeface="Source Sans Pro"/>
              </a:rPr>
              <a:t>description of the </a:t>
            </a:r>
            <a:r>
              <a:rPr lang="en-US" b="1" dirty="0" smtClean="0">
                <a:latin typeface="Source Sans Pro"/>
                <a:cs typeface="Source Sans Pro"/>
              </a:rPr>
              <a:t>function</a:t>
            </a:r>
          </a:p>
          <a:p>
            <a:pPr marL="285750" indent="-285750">
              <a:spcAft>
                <a:spcPts val="600"/>
              </a:spcAft>
              <a:buSzPct val="75000"/>
              <a:buFont typeface="Wingdings" charset="2"/>
              <a:buChar char=""/>
            </a:pPr>
            <a:r>
              <a:rPr lang="en-US" dirty="0">
                <a:solidFill>
                  <a:srgbClr val="0C1F24"/>
                </a:solidFill>
                <a:latin typeface="Source Sans Pro"/>
                <a:cs typeface="Source Sans Pro"/>
              </a:rPr>
              <a:t>A description of the customer(s) of the function</a:t>
            </a:r>
          </a:p>
          <a:p>
            <a:pPr marL="285750" indent="-285750">
              <a:spcAft>
                <a:spcPts val="600"/>
              </a:spcAft>
              <a:buSzPct val="75000"/>
              <a:buFont typeface="Wingdings" charset="2"/>
              <a:buChar char=""/>
            </a:pPr>
            <a:r>
              <a:rPr lang="en-US" dirty="0">
                <a:solidFill>
                  <a:srgbClr val="0C1F24"/>
                </a:solidFill>
                <a:latin typeface="Source Sans Pro"/>
                <a:cs typeface="Source Sans Pro"/>
              </a:rPr>
              <a:t>What registries are involved in providing the function</a:t>
            </a:r>
          </a:p>
          <a:p>
            <a:pPr marL="285750" indent="-285750">
              <a:spcAft>
                <a:spcPts val="600"/>
              </a:spcAft>
              <a:buSzPct val="75000"/>
              <a:buFont typeface="Wingdings" charset="2"/>
              <a:buChar char=""/>
            </a:pPr>
            <a:r>
              <a:rPr lang="en-US" dirty="0">
                <a:solidFill>
                  <a:srgbClr val="0C1F24"/>
                </a:solidFill>
                <a:latin typeface="Source Sans Pro"/>
                <a:cs typeface="Source Sans Pro"/>
              </a:rPr>
              <a:t>A description of any overlaps or interdependencies between that community’s IANA requirements and the functions required by other customer communities</a:t>
            </a:r>
          </a:p>
          <a:p>
            <a:endParaRPr lang="en-US" b="1" dirty="0">
              <a:latin typeface="Source Sans Pro"/>
              <a:cs typeface="Source Sans Pro"/>
            </a:endParaRPr>
          </a:p>
          <a:p>
            <a:pPr>
              <a:spcAft>
                <a:spcPts val="600"/>
              </a:spcAft>
            </a:pPr>
            <a:r>
              <a:rPr lang="en-US" b="1" dirty="0">
                <a:latin typeface="Source Sans Pro"/>
                <a:cs typeface="Source Sans Pro"/>
              </a:rPr>
              <a:t>Existing, Pre-Transition arrangements</a:t>
            </a:r>
          </a:p>
          <a:p>
            <a:pPr marL="285750" indent="-285750">
              <a:spcAft>
                <a:spcPts val="600"/>
              </a:spcAft>
              <a:buSzPct val="75000"/>
              <a:buFont typeface="Wingdings" charset="2"/>
              <a:buChar char=""/>
            </a:pPr>
            <a:r>
              <a:rPr lang="en-US" dirty="0">
                <a:solidFill>
                  <a:srgbClr val="0C1F24"/>
                </a:solidFill>
                <a:latin typeface="Source Sans Pro"/>
                <a:cs typeface="Source Sans Pro"/>
              </a:rPr>
              <a:t>Policy sources</a:t>
            </a:r>
          </a:p>
          <a:p>
            <a:pPr marL="285750" indent="-285750">
              <a:spcAft>
                <a:spcPts val="600"/>
              </a:spcAft>
              <a:buSzPct val="75000"/>
              <a:buFont typeface="Wingdings" charset="2"/>
              <a:buChar char=""/>
            </a:pPr>
            <a:r>
              <a:rPr lang="en-US" dirty="0">
                <a:solidFill>
                  <a:srgbClr val="0C1F24"/>
                </a:solidFill>
                <a:latin typeface="Source Sans Pro"/>
                <a:cs typeface="Source Sans Pro"/>
              </a:rPr>
              <a:t>Oversight and </a:t>
            </a:r>
            <a:r>
              <a:rPr lang="en-US" dirty="0" smtClean="0">
                <a:solidFill>
                  <a:srgbClr val="0C1F24"/>
                </a:solidFill>
                <a:latin typeface="Source Sans Pro"/>
                <a:cs typeface="Source Sans Pro"/>
              </a:rPr>
              <a:t>accountability</a:t>
            </a:r>
            <a:endParaRPr lang="en-US" b="1" dirty="0">
              <a:latin typeface="Source Sans Pro"/>
              <a:cs typeface="Source Sans Pro"/>
            </a:endParaRPr>
          </a:p>
          <a:p>
            <a:endParaRPr lang="en-US" b="1" dirty="0" smtClean="0">
              <a:latin typeface="Source Sans Pro"/>
              <a:cs typeface="Source Sans Pro"/>
            </a:endParaRPr>
          </a:p>
          <a:p>
            <a:r>
              <a:rPr lang="en-US" b="1" dirty="0">
                <a:latin typeface="Source Sans Pro"/>
                <a:cs typeface="Source Sans Pro"/>
              </a:rPr>
              <a:t>Proposed Post-Transition oversight and accountability </a:t>
            </a:r>
            <a:r>
              <a:rPr lang="en-US" b="1" dirty="0" smtClean="0">
                <a:latin typeface="Source Sans Pro"/>
                <a:cs typeface="Source Sans Pro"/>
              </a:rPr>
              <a:t>arrangements</a:t>
            </a:r>
          </a:p>
          <a:p>
            <a:endParaRPr lang="en-US" b="1" dirty="0" smtClean="0">
              <a:latin typeface="Source Sans Pro"/>
              <a:cs typeface="Source Sans Pro"/>
            </a:endParaRPr>
          </a:p>
          <a:p>
            <a:r>
              <a:rPr lang="en-US" b="1" dirty="0" smtClean="0">
                <a:latin typeface="Source Sans Pro"/>
                <a:cs typeface="Source Sans Pro"/>
              </a:rPr>
              <a:t>Transition </a:t>
            </a:r>
            <a:r>
              <a:rPr lang="en-US" b="1" dirty="0">
                <a:latin typeface="Source Sans Pro"/>
                <a:cs typeface="Source Sans Pro"/>
              </a:rPr>
              <a:t>implications</a:t>
            </a:r>
          </a:p>
          <a:p>
            <a:endParaRPr lang="en-US" b="1" dirty="0">
              <a:latin typeface="Source Sans Pro"/>
              <a:cs typeface="Source Sans Pro"/>
            </a:endParaRPr>
          </a:p>
          <a:p>
            <a:endParaRPr lang="en-US" b="1" dirty="0">
              <a:latin typeface="Source Sans Pro"/>
              <a:cs typeface="Source Sans Pro"/>
            </a:endParaRPr>
          </a:p>
          <a:p>
            <a:endParaRPr lang="en-US" b="1" dirty="0">
              <a:latin typeface="Source Sans Pro"/>
              <a:cs typeface="Source Sans Pro"/>
            </a:endParaRPr>
          </a:p>
        </p:txBody>
      </p:sp>
    </p:spTree>
    <p:extLst>
      <p:ext uri="{BB962C8B-B14F-4D97-AF65-F5344CB8AC3E}">
        <p14:creationId xmlns:p14="http://schemas.microsoft.com/office/powerpoint/2010/main" val="154332996"/>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ectangle 59"/>
          <p:cNvSpPr/>
          <p:nvPr/>
        </p:nvSpPr>
        <p:spPr>
          <a:xfrm>
            <a:off x="7725512" y="4807969"/>
            <a:ext cx="603314" cy="692666"/>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6" name="Rectangle 55"/>
          <p:cNvSpPr/>
          <p:nvPr/>
        </p:nvSpPr>
        <p:spPr>
          <a:xfrm>
            <a:off x="7396537" y="4593716"/>
            <a:ext cx="603314" cy="692666"/>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a:prstGeom prst="rect">
            <a:avLst/>
          </a:prstGeom>
        </p:spPr>
        <p:txBody>
          <a:bodyPr/>
          <a:lstStyle/>
          <a:p>
            <a:r>
              <a:rPr lang="en-US" b="1" dirty="0" smtClean="0"/>
              <a:t>Request for Transition Proposal Structure</a:t>
            </a:r>
            <a:endParaRPr lang="en-US" b="1" dirty="0"/>
          </a:p>
        </p:txBody>
      </p:sp>
      <p:sp>
        <p:nvSpPr>
          <p:cNvPr id="10" name="TextBox 9"/>
          <p:cNvSpPr txBox="1"/>
          <p:nvPr/>
        </p:nvSpPr>
        <p:spPr>
          <a:xfrm>
            <a:off x="2407920" y="1133594"/>
            <a:ext cx="1870268" cy="523220"/>
          </a:xfrm>
          <a:prstGeom prst="rect">
            <a:avLst/>
          </a:prstGeom>
          <a:noFill/>
          <a:effectLst/>
        </p:spPr>
        <p:txBody>
          <a:bodyPr wrap="square" rtlCol="0">
            <a:spAutoFit/>
          </a:bodyPr>
          <a:lstStyle/>
          <a:p>
            <a:r>
              <a:rPr lang="en-US" sz="1400" b="1" dirty="0" smtClean="0">
                <a:solidFill>
                  <a:schemeClr val="accent2">
                    <a:lumMod val="50000"/>
                  </a:schemeClr>
                </a:solidFill>
                <a:latin typeface="Source Sans Pro"/>
                <a:cs typeface="Source Sans Pro"/>
              </a:rPr>
              <a:t>Numbers </a:t>
            </a:r>
          </a:p>
          <a:p>
            <a:r>
              <a:rPr lang="en-US" sz="1400" b="1" dirty="0" smtClean="0">
                <a:solidFill>
                  <a:schemeClr val="accent2">
                    <a:lumMod val="50000"/>
                  </a:schemeClr>
                </a:solidFill>
                <a:latin typeface="Source Sans Pro"/>
                <a:cs typeface="Source Sans Pro"/>
              </a:rPr>
              <a:t>Proposal</a:t>
            </a:r>
          </a:p>
        </p:txBody>
      </p:sp>
      <p:sp>
        <p:nvSpPr>
          <p:cNvPr id="18" name="Rectangle 17"/>
          <p:cNvSpPr/>
          <p:nvPr/>
        </p:nvSpPr>
        <p:spPr>
          <a:xfrm>
            <a:off x="2558979" y="1838960"/>
            <a:ext cx="603314" cy="692666"/>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2732758" y="3149600"/>
            <a:ext cx="307877" cy="243840"/>
          </a:xfrm>
          <a:prstGeom prst="ellipse">
            <a:avLst/>
          </a:prstGeom>
          <a:solidFill>
            <a:srgbClr val="1B6F7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a:spLocks noChangeAspect="1"/>
          </p:cNvSpPr>
          <p:nvPr/>
        </p:nvSpPr>
        <p:spPr>
          <a:xfrm>
            <a:off x="2551526" y="2926079"/>
            <a:ext cx="690880" cy="697167"/>
          </a:xfrm>
          <a:prstGeom prst="ellipse">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8" name="Straight Connector 37"/>
          <p:cNvCxnSpPr>
            <a:endCxn id="30" idx="0"/>
          </p:cNvCxnSpPr>
          <p:nvPr/>
        </p:nvCxnSpPr>
        <p:spPr>
          <a:xfrm>
            <a:off x="2893276" y="2623066"/>
            <a:ext cx="3690" cy="303013"/>
          </a:xfrm>
          <a:prstGeom prst="line">
            <a:avLst/>
          </a:prstGeom>
          <a:ln>
            <a:solidFill>
              <a:srgbClr val="0A1F24"/>
            </a:solidFill>
          </a:ln>
          <a:effectLst/>
        </p:spPr>
        <p:style>
          <a:lnRef idx="2">
            <a:schemeClr val="accent1"/>
          </a:lnRef>
          <a:fillRef idx="0">
            <a:schemeClr val="accent1"/>
          </a:fillRef>
          <a:effectRef idx="1">
            <a:schemeClr val="accent1"/>
          </a:effectRef>
          <a:fontRef idx="minor">
            <a:schemeClr val="tx1"/>
          </a:fontRef>
        </p:style>
      </p:cxnSp>
      <p:sp>
        <p:nvSpPr>
          <p:cNvPr id="23" name="Oval 22"/>
          <p:cNvSpPr/>
          <p:nvPr/>
        </p:nvSpPr>
        <p:spPr>
          <a:xfrm>
            <a:off x="1156264" y="3149600"/>
            <a:ext cx="307877" cy="243840"/>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Rectangle 2"/>
          <p:cNvSpPr/>
          <p:nvPr/>
        </p:nvSpPr>
        <p:spPr>
          <a:xfrm>
            <a:off x="1008894" y="1838960"/>
            <a:ext cx="603314" cy="692666"/>
          </a:xfrm>
          <a:prstGeom prst="rect">
            <a:avLst/>
          </a:prstGeom>
          <a:solidFill>
            <a:srgbClr val="1A87C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879709" y="1144903"/>
            <a:ext cx="1748348" cy="523220"/>
          </a:xfrm>
          <a:prstGeom prst="rect">
            <a:avLst/>
          </a:prstGeom>
          <a:noFill/>
          <a:effectLst/>
        </p:spPr>
        <p:txBody>
          <a:bodyPr wrap="square" rtlCol="0">
            <a:spAutoFit/>
          </a:bodyPr>
          <a:lstStyle/>
          <a:p>
            <a:r>
              <a:rPr lang="en-US" sz="1400" b="1" dirty="0" smtClean="0">
                <a:solidFill>
                  <a:schemeClr val="accent2">
                    <a:lumMod val="50000"/>
                  </a:schemeClr>
                </a:solidFill>
                <a:latin typeface="Source Sans Pro"/>
                <a:cs typeface="Source Sans Pro"/>
              </a:rPr>
              <a:t>Names </a:t>
            </a:r>
          </a:p>
          <a:p>
            <a:r>
              <a:rPr lang="en-US" sz="1400" b="1" dirty="0" smtClean="0">
                <a:solidFill>
                  <a:schemeClr val="accent2">
                    <a:lumMod val="50000"/>
                  </a:schemeClr>
                </a:solidFill>
                <a:latin typeface="Source Sans Pro"/>
                <a:cs typeface="Source Sans Pro"/>
              </a:rPr>
              <a:t>Proposal</a:t>
            </a:r>
          </a:p>
        </p:txBody>
      </p:sp>
      <p:sp>
        <p:nvSpPr>
          <p:cNvPr id="29" name="Oval 28"/>
          <p:cNvSpPr>
            <a:spLocks noChangeAspect="1"/>
          </p:cNvSpPr>
          <p:nvPr/>
        </p:nvSpPr>
        <p:spPr>
          <a:xfrm>
            <a:off x="1003741" y="2926079"/>
            <a:ext cx="690880" cy="697167"/>
          </a:xfrm>
          <a:prstGeom prst="ellipse">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3" name="Straight Connector 32"/>
          <p:cNvCxnSpPr>
            <a:endCxn id="29" idx="0"/>
          </p:cNvCxnSpPr>
          <p:nvPr/>
        </p:nvCxnSpPr>
        <p:spPr>
          <a:xfrm>
            <a:off x="1343191" y="2623066"/>
            <a:ext cx="5990" cy="303013"/>
          </a:xfrm>
          <a:prstGeom prst="line">
            <a:avLst/>
          </a:prstGeom>
          <a:ln>
            <a:solidFill>
              <a:srgbClr val="0A1F24"/>
            </a:solidFill>
          </a:ln>
          <a:effectLst/>
        </p:spPr>
        <p:style>
          <a:lnRef idx="2">
            <a:schemeClr val="accent1"/>
          </a:lnRef>
          <a:fillRef idx="0">
            <a:schemeClr val="accent1"/>
          </a:fillRef>
          <a:effectRef idx="1">
            <a:schemeClr val="accent1"/>
          </a:effectRef>
          <a:fontRef idx="minor">
            <a:schemeClr val="tx1"/>
          </a:fontRef>
        </p:style>
      </p:cxnSp>
      <p:sp>
        <p:nvSpPr>
          <p:cNvPr id="41" name="TextBox 40"/>
          <p:cNvSpPr txBox="1"/>
          <p:nvPr/>
        </p:nvSpPr>
        <p:spPr>
          <a:xfrm>
            <a:off x="618687" y="3686743"/>
            <a:ext cx="1465633" cy="600164"/>
          </a:xfrm>
          <a:prstGeom prst="rect">
            <a:avLst/>
          </a:prstGeom>
          <a:noFill/>
        </p:spPr>
        <p:txBody>
          <a:bodyPr wrap="none" rtlCol="0">
            <a:spAutoFit/>
          </a:bodyPr>
          <a:lstStyle/>
          <a:p>
            <a:pPr algn="ctr"/>
            <a:r>
              <a:rPr lang="en-US" sz="1100" i="1" dirty="0" smtClean="0">
                <a:latin typeface="Source Sans Pro"/>
                <a:cs typeface="Source Sans Pro"/>
              </a:rPr>
              <a:t>Meetings</a:t>
            </a:r>
          </a:p>
          <a:p>
            <a:pPr algn="ctr"/>
            <a:r>
              <a:rPr lang="en-US" sz="1100" i="1" dirty="0" smtClean="0">
                <a:latin typeface="Source Sans Pro"/>
                <a:cs typeface="Source Sans Pro"/>
              </a:rPr>
              <a:t>Mailing list discussion</a:t>
            </a:r>
          </a:p>
          <a:p>
            <a:pPr algn="ctr"/>
            <a:r>
              <a:rPr lang="en-US" sz="1100" i="1" dirty="0" smtClean="0">
                <a:latin typeface="Source Sans Pro"/>
                <a:cs typeface="Source Sans Pro"/>
              </a:rPr>
              <a:t>Public comments</a:t>
            </a:r>
          </a:p>
        </p:txBody>
      </p:sp>
      <p:sp>
        <p:nvSpPr>
          <p:cNvPr id="42" name="TextBox 41"/>
          <p:cNvSpPr txBox="1"/>
          <p:nvPr/>
        </p:nvSpPr>
        <p:spPr>
          <a:xfrm>
            <a:off x="2184101" y="3694003"/>
            <a:ext cx="1465633" cy="600164"/>
          </a:xfrm>
          <a:prstGeom prst="rect">
            <a:avLst/>
          </a:prstGeom>
          <a:noFill/>
        </p:spPr>
        <p:txBody>
          <a:bodyPr wrap="none" rtlCol="0">
            <a:spAutoFit/>
          </a:bodyPr>
          <a:lstStyle/>
          <a:p>
            <a:pPr algn="ctr"/>
            <a:r>
              <a:rPr lang="en-US" sz="1100" i="1" dirty="0" smtClean="0">
                <a:latin typeface="Source Sans Pro"/>
                <a:cs typeface="Source Sans Pro"/>
              </a:rPr>
              <a:t>Meetings</a:t>
            </a:r>
          </a:p>
          <a:p>
            <a:pPr algn="ctr"/>
            <a:r>
              <a:rPr lang="en-US" sz="1100" i="1" dirty="0" smtClean="0">
                <a:latin typeface="Source Sans Pro"/>
                <a:cs typeface="Source Sans Pro"/>
              </a:rPr>
              <a:t>Mailing list discussion</a:t>
            </a:r>
          </a:p>
          <a:p>
            <a:pPr algn="ctr"/>
            <a:r>
              <a:rPr lang="en-US" sz="1100" i="1" dirty="0" smtClean="0">
                <a:latin typeface="Source Sans Pro"/>
                <a:cs typeface="Source Sans Pro"/>
              </a:rPr>
              <a:t>Public comments</a:t>
            </a:r>
          </a:p>
        </p:txBody>
      </p:sp>
      <p:grpSp>
        <p:nvGrpSpPr>
          <p:cNvPr id="44" name="Group 43"/>
          <p:cNvGrpSpPr/>
          <p:nvPr/>
        </p:nvGrpSpPr>
        <p:grpSpPr>
          <a:xfrm>
            <a:off x="3655780" y="1144903"/>
            <a:ext cx="3538577" cy="3140193"/>
            <a:chOff x="3106063" y="890903"/>
            <a:chExt cx="3538577" cy="3140193"/>
          </a:xfrm>
        </p:grpSpPr>
        <p:sp>
          <p:nvSpPr>
            <p:cNvPr id="11" name="TextBox 10"/>
            <p:cNvSpPr txBox="1"/>
            <p:nvPr/>
          </p:nvSpPr>
          <p:spPr>
            <a:xfrm>
              <a:off x="3373120" y="890903"/>
              <a:ext cx="3271520" cy="523220"/>
            </a:xfrm>
            <a:prstGeom prst="rect">
              <a:avLst/>
            </a:prstGeom>
            <a:noFill/>
            <a:effectLst/>
          </p:spPr>
          <p:txBody>
            <a:bodyPr wrap="square" rtlCol="0">
              <a:spAutoFit/>
            </a:bodyPr>
            <a:lstStyle/>
            <a:p>
              <a:r>
                <a:rPr lang="en-US" sz="1400" b="1" dirty="0" smtClean="0">
                  <a:solidFill>
                    <a:schemeClr val="accent2">
                      <a:lumMod val="50000"/>
                    </a:schemeClr>
                  </a:solidFill>
                  <a:latin typeface="Source Sans Pro"/>
                  <a:cs typeface="Source Sans Pro"/>
                </a:rPr>
                <a:t>Protocol Parameters</a:t>
              </a:r>
            </a:p>
            <a:p>
              <a:r>
                <a:rPr lang="en-US" sz="1400" b="1" dirty="0" smtClean="0">
                  <a:solidFill>
                    <a:schemeClr val="accent2">
                      <a:lumMod val="50000"/>
                    </a:schemeClr>
                  </a:solidFill>
                  <a:latin typeface="Source Sans Pro"/>
                  <a:cs typeface="Source Sans Pro"/>
                </a:rPr>
                <a:t>Proposal</a:t>
              </a:r>
            </a:p>
          </p:txBody>
        </p:sp>
        <p:sp>
          <p:nvSpPr>
            <p:cNvPr id="20" name="Rectangle 19"/>
            <p:cNvSpPr/>
            <p:nvPr/>
          </p:nvSpPr>
          <p:spPr>
            <a:xfrm>
              <a:off x="3496993" y="1576586"/>
              <a:ext cx="603314" cy="692666"/>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3659604" y="2889693"/>
              <a:ext cx="307877" cy="243840"/>
            </a:xfrm>
            <a:prstGeom prst="ellipse">
              <a:avLst/>
            </a:prstGeom>
            <a:solidFill>
              <a:srgbClr val="EA903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a:spLocks noChangeAspect="1"/>
            </p:cNvSpPr>
            <p:nvPr/>
          </p:nvSpPr>
          <p:spPr>
            <a:xfrm>
              <a:off x="3491072" y="2666172"/>
              <a:ext cx="690880" cy="697167"/>
            </a:xfrm>
            <a:prstGeom prst="ellipse">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0" name="Straight Connector 39"/>
            <p:cNvCxnSpPr>
              <a:endCxn id="31" idx="0"/>
            </p:cNvCxnSpPr>
            <p:nvPr/>
          </p:nvCxnSpPr>
          <p:spPr>
            <a:xfrm>
              <a:off x="3831290" y="2360692"/>
              <a:ext cx="5222" cy="305480"/>
            </a:xfrm>
            <a:prstGeom prst="line">
              <a:avLst/>
            </a:prstGeom>
            <a:ln>
              <a:solidFill>
                <a:srgbClr val="0A1F24"/>
              </a:solidFill>
            </a:ln>
            <a:effectLst/>
          </p:spPr>
          <p:style>
            <a:lnRef idx="2">
              <a:schemeClr val="accent1"/>
            </a:lnRef>
            <a:fillRef idx="0">
              <a:schemeClr val="accent1"/>
            </a:fillRef>
            <a:effectRef idx="1">
              <a:schemeClr val="accent1"/>
            </a:effectRef>
            <a:fontRef idx="minor">
              <a:schemeClr val="tx1"/>
            </a:fontRef>
          </p:style>
        </p:cxnSp>
        <p:sp>
          <p:nvSpPr>
            <p:cNvPr id="43" name="TextBox 42"/>
            <p:cNvSpPr txBox="1"/>
            <p:nvPr/>
          </p:nvSpPr>
          <p:spPr>
            <a:xfrm>
              <a:off x="3106063" y="3430932"/>
              <a:ext cx="1465633" cy="600164"/>
            </a:xfrm>
            <a:prstGeom prst="rect">
              <a:avLst/>
            </a:prstGeom>
            <a:noFill/>
          </p:spPr>
          <p:txBody>
            <a:bodyPr wrap="none" rtlCol="0">
              <a:spAutoFit/>
            </a:bodyPr>
            <a:lstStyle/>
            <a:p>
              <a:pPr algn="ctr"/>
              <a:r>
                <a:rPr lang="en-US" sz="1100" i="1" dirty="0" smtClean="0">
                  <a:latin typeface="Source Sans Pro"/>
                  <a:cs typeface="Source Sans Pro"/>
                </a:rPr>
                <a:t>Meetings</a:t>
              </a:r>
            </a:p>
            <a:p>
              <a:pPr algn="ctr"/>
              <a:r>
                <a:rPr lang="en-US" sz="1100" i="1" dirty="0" smtClean="0">
                  <a:latin typeface="Source Sans Pro"/>
                  <a:cs typeface="Source Sans Pro"/>
                </a:rPr>
                <a:t>Mailing list discussion</a:t>
              </a:r>
            </a:p>
            <a:p>
              <a:pPr algn="ctr"/>
              <a:r>
                <a:rPr lang="en-US" sz="1100" i="1" dirty="0" smtClean="0">
                  <a:latin typeface="Source Sans Pro"/>
                  <a:cs typeface="Source Sans Pro"/>
                </a:rPr>
                <a:t>Public comments</a:t>
              </a:r>
            </a:p>
          </p:txBody>
        </p:sp>
      </p:grpSp>
      <p:cxnSp>
        <p:nvCxnSpPr>
          <p:cNvPr id="46" name="Straight Connector 45"/>
          <p:cNvCxnSpPr/>
          <p:nvPr/>
        </p:nvCxnSpPr>
        <p:spPr>
          <a:xfrm>
            <a:off x="1339501" y="4320553"/>
            <a:ext cx="9680" cy="913661"/>
          </a:xfrm>
          <a:prstGeom prst="line">
            <a:avLst/>
          </a:prstGeom>
          <a:ln>
            <a:solidFill>
              <a:srgbClr val="0A1F24"/>
            </a:solidFill>
          </a:ln>
          <a:effectLst/>
        </p:spPr>
        <p:style>
          <a:lnRef idx="2">
            <a:schemeClr val="accent1"/>
          </a:lnRef>
          <a:fillRef idx="0">
            <a:schemeClr val="accent1"/>
          </a:fillRef>
          <a:effectRef idx="1">
            <a:schemeClr val="accent1"/>
          </a:effectRef>
          <a:fontRef idx="minor">
            <a:schemeClr val="tx1"/>
          </a:fontRef>
        </p:style>
      </p:cxnSp>
      <p:cxnSp>
        <p:nvCxnSpPr>
          <p:cNvPr id="48" name="Straight Connector 47"/>
          <p:cNvCxnSpPr/>
          <p:nvPr/>
        </p:nvCxnSpPr>
        <p:spPr>
          <a:xfrm>
            <a:off x="2877567" y="4320553"/>
            <a:ext cx="9680" cy="913661"/>
          </a:xfrm>
          <a:prstGeom prst="line">
            <a:avLst/>
          </a:prstGeom>
          <a:ln>
            <a:solidFill>
              <a:srgbClr val="0A1F24"/>
            </a:solidFill>
          </a:ln>
          <a:effectLst/>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p:nvCxnSpPr>
        <p:spPr>
          <a:xfrm>
            <a:off x="4371327" y="4320553"/>
            <a:ext cx="9680" cy="913661"/>
          </a:xfrm>
          <a:prstGeom prst="line">
            <a:avLst/>
          </a:prstGeom>
          <a:ln>
            <a:solidFill>
              <a:srgbClr val="0A1F24"/>
            </a:solidFill>
          </a:ln>
          <a:effectLst/>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flipV="1">
            <a:off x="1333706" y="5234214"/>
            <a:ext cx="5375045" cy="740"/>
          </a:xfrm>
          <a:prstGeom prst="line">
            <a:avLst/>
          </a:prstGeom>
          <a:ln w="38100" cmpd="sng">
            <a:solidFill>
              <a:srgbClr val="0A1F24"/>
            </a:solidFill>
            <a:tailEnd type="triangle" w="lg" len="lg"/>
          </a:ln>
          <a:effectLst/>
        </p:spPr>
        <p:style>
          <a:lnRef idx="2">
            <a:schemeClr val="accent1"/>
          </a:lnRef>
          <a:fillRef idx="0">
            <a:schemeClr val="accent1"/>
          </a:fillRef>
          <a:effectRef idx="1">
            <a:schemeClr val="accent1"/>
          </a:effectRef>
          <a:fontRef idx="minor">
            <a:schemeClr val="tx1"/>
          </a:fontRef>
        </p:style>
      </p:cxnSp>
      <p:sp>
        <p:nvSpPr>
          <p:cNvPr id="53" name="Rectangle 52"/>
          <p:cNvSpPr/>
          <p:nvPr/>
        </p:nvSpPr>
        <p:spPr>
          <a:xfrm>
            <a:off x="7054928" y="4377803"/>
            <a:ext cx="603314" cy="692666"/>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 name="Rectangle 61"/>
          <p:cNvSpPr/>
          <p:nvPr/>
        </p:nvSpPr>
        <p:spPr>
          <a:xfrm>
            <a:off x="6708751" y="4166375"/>
            <a:ext cx="603314" cy="692666"/>
          </a:xfrm>
          <a:prstGeom prst="rect">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6" name="TextBox 65"/>
          <p:cNvSpPr txBox="1"/>
          <p:nvPr/>
        </p:nvSpPr>
        <p:spPr>
          <a:xfrm>
            <a:off x="4112207" y="5357502"/>
            <a:ext cx="3031350" cy="369332"/>
          </a:xfrm>
          <a:prstGeom prst="rect">
            <a:avLst/>
          </a:prstGeom>
          <a:noFill/>
          <a:effectLst/>
        </p:spPr>
        <p:txBody>
          <a:bodyPr wrap="square" rtlCol="0">
            <a:spAutoFit/>
          </a:bodyPr>
          <a:lstStyle/>
          <a:p>
            <a:r>
              <a:rPr lang="en-US" b="1" dirty="0" smtClean="0">
                <a:solidFill>
                  <a:schemeClr val="accent2">
                    <a:lumMod val="50000"/>
                  </a:schemeClr>
                </a:solidFill>
                <a:latin typeface="Source Sans Pro"/>
                <a:cs typeface="Source Sans Pro"/>
              </a:rPr>
              <a:t>ICG (Combined) Proposal</a:t>
            </a:r>
          </a:p>
        </p:txBody>
      </p:sp>
      <p:pic>
        <p:nvPicPr>
          <p:cNvPr id="51" name="Picture 50" descr="0112-bubbles3.eps"/>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1125784" y="3096260"/>
            <a:ext cx="425282" cy="388620"/>
          </a:xfrm>
          <a:prstGeom prst="rect">
            <a:avLst/>
          </a:prstGeom>
        </p:spPr>
      </p:pic>
      <p:pic>
        <p:nvPicPr>
          <p:cNvPr id="52" name="Picture 51" descr="0037-file-empty.eps"/>
          <p:cNvPicPr>
            <a:picLocks noChangeAspect="1"/>
          </p:cNvPicPr>
          <p:nvPr/>
        </p:nvPicPr>
        <p:blipFill>
          <a:blip r:embed="rId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963101" y="1727744"/>
            <a:ext cx="760179" cy="895322"/>
          </a:xfrm>
          <a:prstGeom prst="rect">
            <a:avLst/>
          </a:prstGeom>
          <a:effectLst/>
        </p:spPr>
      </p:pic>
      <p:pic>
        <p:nvPicPr>
          <p:cNvPr id="55" name="Picture 54" descr="0037-file-empty.eps"/>
          <p:cNvPicPr>
            <a:picLocks noChangeAspect="1"/>
          </p:cNvPicPr>
          <p:nvPr/>
        </p:nvPicPr>
        <p:blipFill>
          <a:blip r:embed="rId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513186" y="1727744"/>
            <a:ext cx="760179" cy="895322"/>
          </a:xfrm>
          <a:prstGeom prst="rect">
            <a:avLst/>
          </a:prstGeom>
          <a:effectLst/>
        </p:spPr>
      </p:pic>
      <p:pic>
        <p:nvPicPr>
          <p:cNvPr id="58" name="Picture 57" descr="0112-bubbles3.eps"/>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2702278" y="3096260"/>
            <a:ext cx="425282" cy="388620"/>
          </a:xfrm>
          <a:prstGeom prst="rect">
            <a:avLst/>
          </a:prstGeom>
        </p:spPr>
      </p:pic>
      <p:pic>
        <p:nvPicPr>
          <p:cNvPr id="59" name="Picture 58" descr="0037-file-empty.eps"/>
          <p:cNvPicPr>
            <a:picLocks noChangeAspect="1"/>
          </p:cNvPicPr>
          <p:nvPr/>
        </p:nvPicPr>
        <p:blipFill>
          <a:blip r:embed="rId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000917" y="1719370"/>
            <a:ext cx="760179" cy="895322"/>
          </a:xfrm>
          <a:prstGeom prst="rect">
            <a:avLst/>
          </a:prstGeom>
          <a:effectLst/>
        </p:spPr>
      </p:pic>
      <p:pic>
        <p:nvPicPr>
          <p:cNvPr id="64" name="Picture 63" descr="0112-bubbles3.eps"/>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178841" y="3090353"/>
            <a:ext cx="425282" cy="388620"/>
          </a:xfrm>
          <a:prstGeom prst="rect">
            <a:avLst/>
          </a:prstGeom>
        </p:spPr>
      </p:pic>
      <p:pic>
        <p:nvPicPr>
          <p:cNvPr id="65" name="Picture 64" descr="0037-file-empty.eps"/>
          <p:cNvPicPr>
            <a:picLocks noChangeAspect="1"/>
          </p:cNvPicPr>
          <p:nvPr/>
        </p:nvPicPr>
        <p:blipFill>
          <a:blip r:embed="rId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654764" y="4055159"/>
            <a:ext cx="760179" cy="895322"/>
          </a:xfrm>
          <a:prstGeom prst="rect">
            <a:avLst/>
          </a:prstGeom>
          <a:effectLst/>
        </p:spPr>
      </p:pic>
      <p:pic>
        <p:nvPicPr>
          <p:cNvPr id="67" name="Picture 66" descr="0037-file-empty.eps"/>
          <p:cNvPicPr>
            <a:picLocks noChangeAspect="1"/>
          </p:cNvPicPr>
          <p:nvPr/>
        </p:nvPicPr>
        <p:blipFill>
          <a:blip r:embed="rId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000941" y="4266587"/>
            <a:ext cx="760179" cy="895322"/>
          </a:xfrm>
          <a:prstGeom prst="rect">
            <a:avLst/>
          </a:prstGeom>
          <a:effectLst/>
        </p:spPr>
      </p:pic>
      <p:pic>
        <p:nvPicPr>
          <p:cNvPr id="68" name="Picture 67" descr="0037-file-empty.eps"/>
          <p:cNvPicPr>
            <a:picLocks noChangeAspect="1"/>
          </p:cNvPicPr>
          <p:nvPr/>
        </p:nvPicPr>
        <p:blipFill>
          <a:blip r:embed="rId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350744" y="4482500"/>
            <a:ext cx="760179" cy="895322"/>
          </a:xfrm>
          <a:prstGeom prst="rect">
            <a:avLst/>
          </a:prstGeom>
          <a:effectLst/>
        </p:spPr>
      </p:pic>
      <p:pic>
        <p:nvPicPr>
          <p:cNvPr id="69" name="Picture 68" descr="0037-file-empty.eps"/>
          <p:cNvPicPr>
            <a:picLocks noChangeAspect="1"/>
          </p:cNvPicPr>
          <p:nvPr/>
        </p:nvPicPr>
        <p:blipFill>
          <a:blip r:embed="rId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7696107" y="4696753"/>
            <a:ext cx="760179" cy="895322"/>
          </a:xfrm>
          <a:prstGeom prst="rect">
            <a:avLst/>
          </a:prstGeom>
          <a:effectLst/>
        </p:spPr>
      </p:pic>
    </p:spTree>
    <p:extLst>
      <p:ext uri="{BB962C8B-B14F-4D97-AF65-F5344CB8AC3E}">
        <p14:creationId xmlns:p14="http://schemas.microsoft.com/office/powerpoint/2010/main" val="2593924353"/>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DB6033"/>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r>
              <a:rPr lang="en-US" b="1" dirty="0" smtClean="0"/>
              <a:t>Domain Names Community</a:t>
            </a:r>
            <a:endParaRPr lang="en-US" b="1" dirty="0"/>
          </a:p>
        </p:txBody>
      </p:sp>
      <p:sp>
        <p:nvSpPr>
          <p:cNvPr id="3" name="TextBox 2"/>
          <p:cNvSpPr txBox="1"/>
          <p:nvPr/>
        </p:nvSpPr>
        <p:spPr>
          <a:xfrm>
            <a:off x="332799" y="945442"/>
            <a:ext cx="8227001" cy="3801041"/>
          </a:xfrm>
          <a:prstGeom prst="rect">
            <a:avLst/>
          </a:prstGeom>
          <a:noFill/>
        </p:spPr>
        <p:txBody>
          <a:bodyPr wrap="square" rtlCol="0">
            <a:spAutoFit/>
          </a:bodyPr>
          <a:lstStyle/>
          <a:p>
            <a:pPr>
              <a:spcAft>
                <a:spcPts val="600"/>
              </a:spcAft>
            </a:pPr>
            <a:r>
              <a:rPr lang="en-US" dirty="0">
                <a:latin typeface="Source Sans Pro"/>
                <a:cs typeface="Source Sans Pro"/>
              </a:rPr>
              <a:t>The Domain Names community developed a </a:t>
            </a:r>
            <a:r>
              <a:rPr lang="en-US" b="1" dirty="0">
                <a:latin typeface="Source Sans Pro"/>
                <a:cs typeface="Source Sans Pro"/>
              </a:rPr>
              <a:t>Cross Community Working Group (CWG-Stewardship) </a:t>
            </a:r>
            <a:r>
              <a:rPr lang="en-US" dirty="0">
                <a:latin typeface="Source Sans Pro"/>
                <a:cs typeface="Source Sans Pro"/>
              </a:rPr>
              <a:t>to produce a consolidated transition proposal for the elements of the IANA Functions relating to the Domain Name System.</a:t>
            </a:r>
          </a:p>
          <a:p>
            <a:pPr>
              <a:spcAft>
                <a:spcPts val="600"/>
              </a:spcAft>
            </a:pPr>
            <a:endParaRPr lang="en-US" b="1" dirty="0">
              <a:solidFill>
                <a:srgbClr val="DB6033"/>
              </a:solidFill>
              <a:latin typeface="Source Sans Pro"/>
              <a:cs typeface="Source Sans Pro"/>
            </a:endParaRPr>
          </a:p>
          <a:p>
            <a:pPr>
              <a:spcAft>
                <a:spcPts val="600"/>
              </a:spcAft>
            </a:pPr>
            <a:r>
              <a:rPr lang="en-US" b="1" dirty="0" smtClean="0">
                <a:solidFill>
                  <a:srgbClr val="0A1F24"/>
                </a:solidFill>
                <a:latin typeface="Source Sans Pro"/>
                <a:cs typeface="Source Sans Pro"/>
              </a:rPr>
              <a:t>Finalized a Second Draft Proposal:</a:t>
            </a:r>
          </a:p>
          <a:p>
            <a:pPr marL="800100" lvl="1" indent="-342900">
              <a:spcAft>
                <a:spcPts val="600"/>
              </a:spcAft>
              <a:buClr>
                <a:schemeClr val="tx1"/>
              </a:buClr>
              <a:buFont typeface="Wingdings" charset="2"/>
              <a:buChar char=""/>
            </a:pPr>
            <a:r>
              <a:rPr lang="en-US" b="1" dirty="0" smtClean="0">
                <a:solidFill>
                  <a:srgbClr val="DB6033"/>
                </a:solidFill>
                <a:latin typeface="Source Sans Pro"/>
                <a:cs typeface="Source Sans Pro"/>
              </a:rPr>
              <a:t>Operational</a:t>
            </a:r>
            <a:r>
              <a:rPr lang="en-US" b="1" dirty="0" smtClean="0">
                <a:solidFill>
                  <a:schemeClr val="accent5"/>
                </a:solidFill>
                <a:latin typeface="Source Sans Pro"/>
                <a:cs typeface="Source Sans Pro"/>
              </a:rPr>
              <a:t>:</a:t>
            </a:r>
            <a:r>
              <a:rPr lang="en-US" dirty="0" smtClean="0">
                <a:latin typeface="Source Sans Pro"/>
                <a:cs typeface="Source Sans Pro"/>
              </a:rPr>
              <a:t> the CWG-Stewardship shifted into expertise-based subgroups to produce the operational parts of the proposal. </a:t>
            </a:r>
          </a:p>
          <a:p>
            <a:pPr marL="1257300" lvl="2" indent="-342900">
              <a:spcAft>
                <a:spcPts val="600"/>
              </a:spcAft>
              <a:buClr>
                <a:schemeClr val="tx1"/>
              </a:buClr>
              <a:buFont typeface="Wingdings" charset="2"/>
              <a:buChar char=""/>
            </a:pPr>
            <a:r>
              <a:rPr lang="en-US" dirty="0" smtClean="0">
                <a:latin typeface="Source Sans Pro"/>
                <a:cs typeface="Source Sans Pro"/>
              </a:rPr>
              <a:t>There were 15 ‘Design Teams’ proposed (one on escalation mechanisms, one on reviews, etc.) </a:t>
            </a:r>
          </a:p>
          <a:p>
            <a:pPr marL="800100" lvl="1" indent="-342900">
              <a:spcAft>
                <a:spcPts val="600"/>
              </a:spcAft>
              <a:buClr>
                <a:schemeClr val="tx1"/>
              </a:buClr>
              <a:buFont typeface="Wingdings" charset="2"/>
              <a:buChar char=""/>
            </a:pPr>
            <a:r>
              <a:rPr lang="en-US" b="1" dirty="0" smtClean="0">
                <a:solidFill>
                  <a:srgbClr val="DB6033"/>
                </a:solidFill>
                <a:latin typeface="Source Sans Pro"/>
                <a:cs typeface="Source Sans Pro"/>
              </a:rPr>
              <a:t>Structural:</a:t>
            </a:r>
            <a:r>
              <a:rPr lang="en-US" dirty="0" smtClean="0">
                <a:latin typeface="Source Sans Pro"/>
                <a:cs typeface="Source Sans Pro"/>
              </a:rPr>
              <a:t> the group, with assistance from independent legal counsel, </a:t>
            </a:r>
            <a:r>
              <a:rPr lang="en-US" dirty="0" smtClean="0"/>
              <a:t>considered 7 alternative </a:t>
            </a:r>
            <a:r>
              <a:rPr lang="en-US" dirty="0"/>
              <a:t>structural models not fully considered in the first draft </a:t>
            </a:r>
            <a:r>
              <a:rPr lang="en-US" dirty="0" smtClean="0"/>
              <a:t>proposal</a:t>
            </a:r>
            <a:endParaRPr lang="en-US" dirty="0">
              <a:latin typeface="Source Sans Pro"/>
              <a:cs typeface="Source Sans Pro"/>
            </a:endParaRPr>
          </a:p>
        </p:txBody>
      </p:sp>
      <p:sp>
        <p:nvSpPr>
          <p:cNvPr id="4" name="TextBox 3"/>
          <p:cNvSpPr txBox="1"/>
          <p:nvPr/>
        </p:nvSpPr>
        <p:spPr>
          <a:xfrm>
            <a:off x="1238932" y="5123957"/>
            <a:ext cx="8733168" cy="461665"/>
          </a:xfrm>
          <a:prstGeom prst="rect">
            <a:avLst/>
          </a:prstGeom>
          <a:noFill/>
        </p:spPr>
        <p:txBody>
          <a:bodyPr wrap="square" rtlCol="0">
            <a:spAutoFit/>
          </a:bodyPr>
          <a:lstStyle/>
          <a:p>
            <a:r>
              <a:rPr lang="en-US" sz="2400" b="1" dirty="0" smtClean="0">
                <a:solidFill>
                  <a:schemeClr val="accent5"/>
                </a:solidFill>
              </a:rPr>
              <a:t>Submitted its response to the ICG RFP on 25 June 2015</a:t>
            </a:r>
          </a:p>
        </p:txBody>
      </p:sp>
      <p:pic>
        <p:nvPicPr>
          <p:cNvPr id="5" name="Picture 4" descr="0273-checkmark.eps"/>
          <p:cNvPicPr>
            <a:picLocks noChangeAspect="1"/>
          </p:cNvPicPr>
          <p:nvPr/>
        </p:nvPicPr>
        <p:blipFill>
          <a:blip r:embed="rId3">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497899" y="5128422"/>
            <a:ext cx="660400" cy="508000"/>
          </a:xfrm>
          <a:prstGeom prst="rect">
            <a:avLst/>
          </a:prstGeom>
        </p:spPr>
      </p:pic>
    </p:spTree>
    <p:extLst>
      <p:ext uri="{BB962C8B-B14F-4D97-AF65-F5344CB8AC3E}">
        <p14:creationId xmlns:p14="http://schemas.microsoft.com/office/powerpoint/2010/main" val="2764082103"/>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solidFill>
            <a:schemeClr val="accent5"/>
          </a:solidFill>
        </p:spPr>
        <p:txBody>
          <a:bodyPr/>
          <a:lstStyle/>
          <a:p>
            <a:r>
              <a:rPr lang="en-US" b="1" dirty="0" smtClean="0"/>
              <a:t>Proposal Overview</a:t>
            </a:r>
            <a:endParaRPr lang="en-US" b="1" dirty="0"/>
          </a:p>
        </p:txBody>
      </p:sp>
      <p:pic>
        <p:nvPicPr>
          <p:cNvPr id="4" name="Picture 3" descr="XPL-ICAN_1510_ICG_Report_Visual_Summary_02d.pdf"/>
          <p:cNvPicPr>
            <a:picLocks noChangeAspect="1"/>
          </p:cNvPicPr>
          <p:nvPr/>
        </p:nvPicPr>
        <p:blipFill rotWithShape="1">
          <a:blip r:embed="rId2">
            <a:extLst>
              <a:ext uri="{28A0092B-C50C-407E-A947-70E740481C1C}">
                <a14:useLocalDpi xmlns:a14="http://schemas.microsoft.com/office/drawing/2010/main" val="0"/>
              </a:ext>
            </a:extLst>
          </a:blip>
          <a:srcRect t="17813"/>
          <a:stretch/>
        </p:blipFill>
        <p:spPr>
          <a:xfrm>
            <a:off x="12095" y="907145"/>
            <a:ext cx="9144000" cy="5636379"/>
          </a:xfrm>
          <a:prstGeom prst="rect">
            <a:avLst/>
          </a:prstGeom>
        </p:spPr>
      </p:pic>
    </p:spTree>
    <p:extLst>
      <p:ext uri="{BB962C8B-B14F-4D97-AF65-F5344CB8AC3E}">
        <p14:creationId xmlns:p14="http://schemas.microsoft.com/office/powerpoint/2010/main" val="25194169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692667" y="4038115"/>
            <a:ext cx="3574533" cy="1291948"/>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13" name="Rectangle 12"/>
          <p:cNvSpPr/>
          <p:nvPr/>
        </p:nvSpPr>
        <p:spPr>
          <a:xfrm>
            <a:off x="692667" y="2483397"/>
            <a:ext cx="3574533" cy="129194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6" name="Rectangle 15"/>
          <p:cNvSpPr/>
          <p:nvPr/>
        </p:nvSpPr>
        <p:spPr>
          <a:xfrm>
            <a:off x="692668" y="2483397"/>
            <a:ext cx="898346" cy="1291948"/>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692668" y="4038115"/>
            <a:ext cx="898346" cy="1291948"/>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p:cNvSpPr/>
          <p:nvPr/>
        </p:nvSpPr>
        <p:spPr>
          <a:xfrm>
            <a:off x="692667" y="953651"/>
            <a:ext cx="3574533" cy="12919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692668" y="953651"/>
            <a:ext cx="898346" cy="1291948"/>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a:prstGeom prst="rect">
            <a:avLst/>
          </a:prstGeom>
          <a:solidFill>
            <a:srgbClr val="DB6033"/>
          </a:solidFill>
        </p:spPr>
        <p:txBody>
          <a:bodyPr/>
          <a:lstStyle/>
          <a:p>
            <a:r>
              <a:rPr lang="en-US" sz="3000" b="1" dirty="0" smtClean="0"/>
              <a:t>Linkage &amp; Coordination with CCWG-Accountability</a:t>
            </a:r>
            <a:endParaRPr lang="en-US" sz="3000" b="1" dirty="0"/>
          </a:p>
        </p:txBody>
      </p:sp>
      <p:sp>
        <p:nvSpPr>
          <p:cNvPr id="47" name="TextBox 46"/>
          <p:cNvSpPr txBox="1"/>
          <p:nvPr/>
        </p:nvSpPr>
        <p:spPr>
          <a:xfrm>
            <a:off x="909073" y="1199526"/>
            <a:ext cx="3560646" cy="707886"/>
          </a:xfrm>
          <a:prstGeom prst="rect">
            <a:avLst/>
          </a:prstGeom>
          <a:noFill/>
        </p:spPr>
        <p:txBody>
          <a:bodyPr wrap="square" rtlCol="0">
            <a:spAutoFit/>
          </a:bodyPr>
          <a:lstStyle/>
          <a:p>
            <a:r>
              <a:rPr lang="en-US" sz="4000" b="1" dirty="0" smtClean="0">
                <a:solidFill>
                  <a:srgbClr val="FFFFFF"/>
                </a:solidFill>
                <a:latin typeface="Source Sans Pro"/>
                <a:cs typeface="Source Sans Pro"/>
              </a:rPr>
              <a:t>1</a:t>
            </a:r>
            <a:endParaRPr lang="en-US" sz="4000" b="1" baseline="30000" dirty="0">
              <a:solidFill>
                <a:srgbClr val="FFFFFF"/>
              </a:solidFill>
              <a:latin typeface="Source Sans Pro"/>
              <a:cs typeface="Source Sans Pro"/>
            </a:endParaRPr>
          </a:p>
        </p:txBody>
      </p:sp>
      <p:sp>
        <p:nvSpPr>
          <p:cNvPr id="48" name="TextBox 47"/>
          <p:cNvSpPr txBox="1"/>
          <p:nvPr/>
        </p:nvSpPr>
        <p:spPr>
          <a:xfrm>
            <a:off x="1627798" y="1101337"/>
            <a:ext cx="2499984" cy="1015663"/>
          </a:xfrm>
          <a:prstGeom prst="rect">
            <a:avLst/>
          </a:prstGeom>
          <a:noFill/>
        </p:spPr>
        <p:txBody>
          <a:bodyPr wrap="square" rtlCol="0">
            <a:spAutoFit/>
          </a:bodyPr>
          <a:lstStyle/>
          <a:p>
            <a:r>
              <a:rPr lang="en-US" b="1" dirty="0" smtClean="0">
                <a:solidFill>
                  <a:srgbClr val="FFFFFF"/>
                </a:solidFill>
                <a:latin typeface="Source Sans Pro"/>
                <a:cs typeface="Source Sans Pro"/>
              </a:rPr>
              <a:t>ICANN Budget</a:t>
            </a:r>
          </a:p>
          <a:p>
            <a:r>
              <a:rPr lang="en-US" sz="1400" dirty="0" smtClean="0">
                <a:solidFill>
                  <a:srgbClr val="FFFFFF"/>
                </a:solidFill>
                <a:latin typeface="Source Sans Pro"/>
                <a:cs typeface="Source Sans Pro"/>
              </a:rPr>
              <a:t>Community rights regarding development and consideration</a:t>
            </a:r>
            <a:endParaRPr lang="en-US" sz="1400" dirty="0">
              <a:solidFill>
                <a:srgbClr val="FFFFFF"/>
              </a:solidFill>
              <a:latin typeface="Source Sans Pro"/>
              <a:cs typeface="Source Sans Pro"/>
            </a:endParaRPr>
          </a:p>
        </p:txBody>
      </p:sp>
      <p:sp>
        <p:nvSpPr>
          <p:cNvPr id="49" name="TextBox 48"/>
          <p:cNvSpPr txBox="1"/>
          <p:nvPr/>
        </p:nvSpPr>
        <p:spPr>
          <a:xfrm>
            <a:off x="909073" y="2729095"/>
            <a:ext cx="3560646" cy="707886"/>
          </a:xfrm>
          <a:prstGeom prst="rect">
            <a:avLst/>
          </a:prstGeom>
          <a:noFill/>
        </p:spPr>
        <p:txBody>
          <a:bodyPr wrap="square" rtlCol="0">
            <a:spAutoFit/>
          </a:bodyPr>
          <a:lstStyle/>
          <a:p>
            <a:r>
              <a:rPr lang="en-US" sz="4000" b="1" dirty="0" smtClean="0">
                <a:solidFill>
                  <a:srgbClr val="FFFFFF"/>
                </a:solidFill>
                <a:latin typeface="Source Sans Pro"/>
                <a:cs typeface="Source Sans Pro"/>
              </a:rPr>
              <a:t>2</a:t>
            </a:r>
            <a:endParaRPr lang="en-US" sz="4000" b="1" baseline="30000" dirty="0">
              <a:solidFill>
                <a:srgbClr val="FFFFFF"/>
              </a:solidFill>
              <a:latin typeface="Source Sans Pro"/>
              <a:cs typeface="Source Sans Pro"/>
            </a:endParaRPr>
          </a:p>
        </p:txBody>
      </p:sp>
      <p:sp>
        <p:nvSpPr>
          <p:cNvPr id="51" name="TextBox 50"/>
          <p:cNvSpPr txBox="1"/>
          <p:nvPr/>
        </p:nvSpPr>
        <p:spPr>
          <a:xfrm>
            <a:off x="909073" y="4316725"/>
            <a:ext cx="3560646" cy="707886"/>
          </a:xfrm>
          <a:prstGeom prst="rect">
            <a:avLst/>
          </a:prstGeom>
          <a:noFill/>
        </p:spPr>
        <p:txBody>
          <a:bodyPr wrap="square" rtlCol="0">
            <a:spAutoFit/>
          </a:bodyPr>
          <a:lstStyle/>
          <a:p>
            <a:r>
              <a:rPr lang="en-US" sz="4000" b="1" dirty="0" smtClean="0">
                <a:solidFill>
                  <a:srgbClr val="FFFFFF"/>
                </a:solidFill>
                <a:latin typeface="Source Sans Pro"/>
                <a:cs typeface="Source Sans Pro"/>
              </a:rPr>
              <a:t>3</a:t>
            </a:r>
            <a:endParaRPr lang="en-US" sz="4000" b="1" baseline="30000" dirty="0">
              <a:solidFill>
                <a:srgbClr val="FFFFFF"/>
              </a:solidFill>
              <a:latin typeface="Source Sans Pro"/>
              <a:cs typeface="Source Sans Pro"/>
            </a:endParaRPr>
          </a:p>
        </p:txBody>
      </p:sp>
      <p:sp>
        <p:nvSpPr>
          <p:cNvPr id="18" name="Rectangle 17"/>
          <p:cNvSpPr/>
          <p:nvPr/>
        </p:nvSpPr>
        <p:spPr>
          <a:xfrm>
            <a:off x="4591638" y="4038115"/>
            <a:ext cx="3597321" cy="1291948"/>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9" name="Rectangle 18"/>
          <p:cNvSpPr/>
          <p:nvPr/>
        </p:nvSpPr>
        <p:spPr>
          <a:xfrm>
            <a:off x="4591638" y="2483397"/>
            <a:ext cx="3597321" cy="1291948"/>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0" name="Rectangle 19"/>
          <p:cNvSpPr/>
          <p:nvPr/>
        </p:nvSpPr>
        <p:spPr>
          <a:xfrm>
            <a:off x="4591639" y="2483397"/>
            <a:ext cx="898346" cy="1291948"/>
          </a:xfrm>
          <a:prstGeom prst="rect">
            <a:avLst/>
          </a:prstGeom>
          <a:solidFill>
            <a:srgbClr val="092F4B"/>
          </a:solidFill>
          <a:ln>
            <a:solidFill>
              <a:srgbClr val="092F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4591639" y="4038115"/>
            <a:ext cx="898346" cy="1291948"/>
          </a:xfrm>
          <a:prstGeom prst="rect">
            <a:avLst/>
          </a:prstGeom>
          <a:solidFill>
            <a:srgbClr val="14528A"/>
          </a:solidFill>
          <a:ln>
            <a:solidFill>
              <a:srgbClr val="1452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4591638" y="953651"/>
            <a:ext cx="3597321" cy="1291948"/>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23" name="Rectangle 22"/>
          <p:cNvSpPr/>
          <p:nvPr/>
        </p:nvSpPr>
        <p:spPr>
          <a:xfrm>
            <a:off x="4591639" y="953651"/>
            <a:ext cx="898346" cy="1291948"/>
          </a:xfrm>
          <a:prstGeom prst="rect">
            <a:avLst/>
          </a:prstGeom>
          <a:solidFill>
            <a:srgbClr val="9F44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4818204" y="1199526"/>
            <a:ext cx="3560646" cy="707886"/>
          </a:xfrm>
          <a:prstGeom prst="rect">
            <a:avLst/>
          </a:prstGeom>
          <a:noFill/>
        </p:spPr>
        <p:txBody>
          <a:bodyPr wrap="square" rtlCol="0">
            <a:spAutoFit/>
          </a:bodyPr>
          <a:lstStyle/>
          <a:p>
            <a:r>
              <a:rPr lang="en-US" sz="4000" b="1" dirty="0" smtClean="0">
                <a:solidFill>
                  <a:srgbClr val="FFFFFF"/>
                </a:solidFill>
                <a:latin typeface="Source Sans Pro"/>
                <a:cs typeface="Source Sans Pro"/>
              </a:rPr>
              <a:t>4</a:t>
            </a:r>
            <a:endParaRPr lang="en-US" sz="4000" b="1" baseline="30000" dirty="0">
              <a:solidFill>
                <a:srgbClr val="FFFFFF"/>
              </a:solidFill>
              <a:latin typeface="Source Sans Pro"/>
              <a:cs typeface="Source Sans Pro"/>
            </a:endParaRPr>
          </a:p>
        </p:txBody>
      </p:sp>
      <p:sp>
        <p:nvSpPr>
          <p:cNvPr id="26" name="TextBox 25"/>
          <p:cNvSpPr txBox="1"/>
          <p:nvPr/>
        </p:nvSpPr>
        <p:spPr>
          <a:xfrm>
            <a:off x="4818204" y="2729095"/>
            <a:ext cx="3560646" cy="707886"/>
          </a:xfrm>
          <a:prstGeom prst="rect">
            <a:avLst/>
          </a:prstGeom>
          <a:noFill/>
        </p:spPr>
        <p:txBody>
          <a:bodyPr wrap="square" rtlCol="0">
            <a:spAutoFit/>
          </a:bodyPr>
          <a:lstStyle/>
          <a:p>
            <a:r>
              <a:rPr lang="en-US" sz="4000" b="1" dirty="0" smtClean="0">
                <a:solidFill>
                  <a:srgbClr val="FFFFFF"/>
                </a:solidFill>
                <a:latin typeface="Source Sans Pro"/>
                <a:cs typeface="Source Sans Pro"/>
              </a:rPr>
              <a:t>5</a:t>
            </a:r>
            <a:endParaRPr lang="en-US" sz="4000" b="1" baseline="30000" dirty="0">
              <a:solidFill>
                <a:srgbClr val="FFFFFF"/>
              </a:solidFill>
              <a:latin typeface="Source Sans Pro"/>
              <a:cs typeface="Source Sans Pro"/>
            </a:endParaRPr>
          </a:p>
        </p:txBody>
      </p:sp>
      <p:sp>
        <p:nvSpPr>
          <p:cNvPr id="28" name="TextBox 27"/>
          <p:cNvSpPr txBox="1"/>
          <p:nvPr/>
        </p:nvSpPr>
        <p:spPr>
          <a:xfrm>
            <a:off x="4818204" y="4316725"/>
            <a:ext cx="3560646" cy="707886"/>
          </a:xfrm>
          <a:prstGeom prst="rect">
            <a:avLst/>
          </a:prstGeom>
          <a:noFill/>
        </p:spPr>
        <p:txBody>
          <a:bodyPr wrap="square" rtlCol="0">
            <a:spAutoFit/>
          </a:bodyPr>
          <a:lstStyle/>
          <a:p>
            <a:r>
              <a:rPr lang="en-US" sz="4000" b="1" dirty="0" smtClean="0">
                <a:solidFill>
                  <a:srgbClr val="FFFFFF"/>
                </a:solidFill>
                <a:latin typeface="Source Sans Pro"/>
                <a:cs typeface="Source Sans Pro"/>
              </a:rPr>
              <a:t>6</a:t>
            </a:r>
            <a:endParaRPr lang="en-US" sz="4000" b="1" baseline="30000" dirty="0">
              <a:solidFill>
                <a:srgbClr val="FFFFFF"/>
              </a:solidFill>
              <a:latin typeface="Source Sans Pro"/>
              <a:cs typeface="Source Sans Pro"/>
            </a:endParaRPr>
          </a:p>
        </p:txBody>
      </p:sp>
      <p:sp>
        <p:nvSpPr>
          <p:cNvPr id="30" name="TextBox 29"/>
          <p:cNvSpPr txBox="1"/>
          <p:nvPr/>
        </p:nvSpPr>
        <p:spPr>
          <a:xfrm>
            <a:off x="1597318" y="2611420"/>
            <a:ext cx="2581264" cy="1015663"/>
          </a:xfrm>
          <a:prstGeom prst="rect">
            <a:avLst/>
          </a:prstGeom>
          <a:noFill/>
        </p:spPr>
        <p:txBody>
          <a:bodyPr wrap="square" rtlCol="0">
            <a:spAutoFit/>
          </a:bodyPr>
          <a:lstStyle/>
          <a:p>
            <a:r>
              <a:rPr lang="en-US" b="1" dirty="0" smtClean="0">
                <a:solidFill>
                  <a:srgbClr val="FFFFFF"/>
                </a:solidFill>
                <a:latin typeface="Source Sans Pro"/>
                <a:cs typeface="Source Sans Pro"/>
              </a:rPr>
              <a:t>ICANN Board</a:t>
            </a:r>
          </a:p>
          <a:p>
            <a:r>
              <a:rPr lang="en-US" sz="1400" dirty="0" smtClean="0">
                <a:solidFill>
                  <a:srgbClr val="FFFFFF"/>
                </a:solidFill>
                <a:latin typeface="Source Sans Pro"/>
                <a:cs typeface="Source Sans Pro"/>
              </a:rPr>
              <a:t>Community rights, specifically to appoint/remove members, recall entire Board</a:t>
            </a:r>
            <a:endParaRPr lang="en-US" sz="1400" dirty="0">
              <a:solidFill>
                <a:srgbClr val="FFFFFF"/>
              </a:solidFill>
              <a:latin typeface="Source Sans Pro"/>
              <a:cs typeface="Source Sans Pro"/>
            </a:endParaRPr>
          </a:p>
        </p:txBody>
      </p:sp>
      <p:sp>
        <p:nvSpPr>
          <p:cNvPr id="31" name="TextBox 30"/>
          <p:cNvSpPr txBox="1"/>
          <p:nvPr/>
        </p:nvSpPr>
        <p:spPr>
          <a:xfrm>
            <a:off x="1597318" y="4371779"/>
            <a:ext cx="2581264" cy="584776"/>
          </a:xfrm>
          <a:prstGeom prst="rect">
            <a:avLst/>
          </a:prstGeom>
          <a:noFill/>
        </p:spPr>
        <p:txBody>
          <a:bodyPr wrap="square" rtlCol="0">
            <a:spAutoFit/>
          </a:bodyPr>
          <a:lstStyle/>
          <a:p>
            <a:r>
              <a:rPr lang="en-US" b="1" dirty="0" smtClean="0">
                <a:solidFill>
                  <a:srgbClr val="FFFFFF"/>
                </a:solidFill>
                <a:latin typeface="Source Sans Pro"/>
                <a:cs typeface="Source Sans Pro"/>
              </a:rPr>
              <a:t>IANA Function Review</a:t>
            </a:r>
          </a:p>
          <a:p>
            <a:r>
              <a:rPr lang="en-US" sz="1400" dirty="0" smtClean="0">
                <a:solidFill>
                  <a:srgbClr val="FFFFFF"/>
                </a:solidFill>
                <a:latin typeface="Source Sans Pro"/>
                <a:cs typeface="Source Sans Pro"/>
              </a:rPr>
              <a:t>Incorporated into the bylaws</a:t>
            </a:r>
            <a:endParaRPr lang="en-US" sz="1400" dirty="0">
              <a:solidFill>
                <a:srgbClr val="FFFFFF"/>
              </a:solidFill>
              <a:latin typeface="Source Sans Pro"/>
              <a:cs typeface="Source Sans Pro"/>
            </a:endParaRPr>
          </a:p>
        </p:txBody>
      </p:sp>
      <p:sp>
        <p:nvSpPr>
          <p:cNvPr id="32" name="TextBox 31"/>
          <p:cNvSpPr txBox="1"/>
          <p:nvPr/>
        </p:nvSpPr>
        <p:spPr>
          <a:xfrm>
            <a:off x="5489985" y="1155803"/>
            <a:ext cx="2499984" cy="861774"/>
          </a:xfrm>
          <a:prstGeom prst="rect">
            <a:avLst/>
          </a:prstGeom>
          <a:noFill/>
        </p:spPr>
        <p:txBody>
          <a:bodyPr wrap="square" rtlCol="0">
            <a:spAutoFit/>
          </a:bodyPr>
          <a:lstStyle/>
          <a:p>
            <a:r>
              <a:rPr lang="en-US" b="1" dirty="0" smtClean="0">
                <a:solidFill>
                  <a:srgbClr val="FFFFFF"/>
                </a:solidFill>
                <a:latin typeface="Source Sans Pro"/>
                <a:cs typeface="Source Sans Pro"/>
              </a:rPr>
              <a:t>Customer Standing Committee (CSC)</a:t>
            </a:r>
          </a:p>
          <a:p>
            <a:r>
              <a:rPr lang="en-US" sz="1400" dirty="0" smtClean="0">
                <a:solidFill>
                  <a:srgbClr val="FFFFFF"/>
                </a:solidFill>
                <a:latin typeface="Source Sans Pro"/>
                <a:cs typeface="Source Sans Pro"/>
              </a:rPr>
              <a:t>Incorporated into the bylaws</a:t>
            </a:r>
            <a:endParaRPr lang="en-US" sz="1200" dirty="0">
              <a:solidFill>
                <a:srgbClr val="FFFFFF"/>
              </a:solidFill>
              <a:latin typeface="Source Sans Pro"/>
              <a:cs typeface="Source Sans Pro"/>
            </a:endParaRPr>
          </a:p>
        </p:txBody>
      </p:sp>
      <p:sp>
        <p:nvSpPr>
          <p:cNvPr id="33" name="TextBox 32"/>
          <p:cNvSpPr txBox="1"/>
          <p:nvPr/>
        </p:nvSpPr>
        <p:spPr>
          <a:xfrm>
            <a:off x="5510304" y="2517844"/>
            <a:ext cx="2678655" cy="1231106"/>
          </a:xfrm>
          <a:prstGeom prst="rect">
            <a:avLst/>
          </a:prstGeom>
          <a:noFill/>
        </p:spPr>
        <p:txBody>
          <a:bodyPr wrap="square" rtlCol="0">
            <a:spAutoFit/>
          </a:bodyPr>
          <a:lstStyle/>
          <a:p>
            <a:r>
              <a:rPr lang="en-US" b="1" dirty="0" smtClean="0">
                <a:solidFill>
                  <a:srgbClr val="FFFFFF"/>
                </a:solidFill>
                <a:latin typeface="Source Sans Pro"/>
                <a:cs typeface="Source Sans Pro"/>
              </a:rPr>
              <a:t>Appeals Mechanism</a:t>
            </a:r>
          </a:p>
          <a:p>
            <a:r>
              <a:rPr lang="en-US" sz="1400" dirty="0" smtClean="0">
                <a:solidFill>
                  <a:srgbClr val="FFFFFF"/>
                </a:solidFill>
                <a:latin typeface="Source Sans Pro"/>
                <a:cs typeface="Source Sans Pro"/>
              </a:rPr>
              <a:t>Independent Review Panel should be made applicable to IANA Functions and accessible by TLD managers</a:t>
            </a:r>
            <a:endParaRPr lang="en-US" sz="1200" dirty="0">
              <a:solidFill>
                <a:srgbClr val="FFFFFF"/>
              </a:solidFill>
              <a:latin typeface="Source Sans Pro"/>
              <a:cs typeface="Source Sans Pro"/>
            </a:endParaRPr>
          </a:p>
        </p:txBody>
      </p:sp>
      <p:sp>
        <p:nvSpPr>
          <p:cNvPr id="34" name="TextBox 33"/>
          <p:cNvSpPr txBox="1"/>
          <p:nvPr/>
        </p:nvSpPr>
        <p:spPr>
          <a:xfrm>
            <a:off x="5510304" y="4176060"/>
            <a:ext cx="2678655" cy="1015663"/>
          </a:xfrm>
          <a:prstGeom prst="rect">
            <a:avLst/>
          </a:prstGeom>
          <a:noFill/>
        </p:spPr>
        <p:txBody>
          <a:bodyPr wrap="square" rtlCol="0">
            <a:spAutoFit/>
          </a:bodyPr>
          <a:lstStyle/>
          <a:p>
            <a:r>
              <a:rPr lang="en-US" b="1" dirty="0" smtClean="0">
                <a:solidFill>
                  <a:srgbClr val="FFFFFF"/>
                </a:solidFill>
                <a:latin typeface="Source Sans Pro"/>
                <a:cs typeface="Source Sans Pro"/>
              </a:rPr>
              <a:t>Fundamental bylaws</a:t>
            </a:r>
          </a:p>
          <a:p>
            <a:r>
              <a:rPr lang="en-US" sz="1400" dirty="0" smtClean="0">
                <a:solidFill>
                  <a:srgbClr val="FFFFFF"/>
                </a:solidFill>
                <a:latin typeface="Source Sans Pro"/>
                <a:cs typeface="Source Sans Pro"/>
              </a:rPr>
              <a:t>All foregoing mechanisms are to be provided for in the bylaws as “fundamental bylaws”</a:t>
            </a:r>
            <a:endParaRPr lang="en-US" sz="1200" dirty="0">
              <a:solidFill>
                <a:srgbClr val="FFFFFF"/>
              </a:solidFill>
              <a:latin typeface="Source Sans Pro"/>
              <a:cs typeface="Source Sans Pro"/>
            </a:endParaRPr>
          </a:p>
        </p:txBody>
      </p:sp>
      <p:sp>
        <p:nvSpPr>
          <p:cNvPr id="35" name="TextBox 34"/>
          <p:cNvSpPr txBox="1"/>
          <p:nvPr/>
        </p:nvSpPr>
        <p:spPr>
          <a:xfrm>
            <a:off x="215446" y="5474470"/>
            <a:ext cx="8813344" cy="707886"/>
          </a:xfrm>
          <a:prstGeom prst="rect">
            <a:avLst/>
          </a:prstGeom>
          <a:noFill/>
        </p:spPr>
        <p:txBody>
          <a:bodyPr wrap="square" rtlCol="0">
            <a:spAutoFit/>
          </a:bodyPr>
          <a:lstStyle/>
          <a:p>
            <a:r>
              <a:rPr lang="en-US" sz="2000" b="1" dirty="0" smtClean="0">
                <a:solidFill>
                  <a:srgbClr val="DB6033"/>
                </a:solidFill>
                <a:latin typeface="Source Sans Pro"/>
                <a:cs typeface="Source Sans Pro"/>
              </a:rPr>
              <a:t>The CWG-Stewardship’s proposal is expressly conditioned upon the outcomes of the CCWG-Accountability.</a:t>
            </a:r>
            <a:endParaRPr lang="en-US" sz="1400" dirty="0" smtClean="0">
              <a:solidFill>
                <a:srgbClr val="DB6033"/>
              </a:solidFill>
              <a:latin typeface="Source Sans Pro"/>
              <a:cs typeface="Source Sans Pro"/>
            </a:endParaRPr>
          </a:p>
        </p:txBody>
      </p:sp>
    </p:spTree>
    <p:extLst>
      <p:ext uri="{BB962C8B-B14F-4D97-AF65-F5344CB8AC3E}">
        <p14:creationId xmlns:p14="http://schemas.microsoft.com/office/powerpoint/2010/main" val="3603167222"/>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408355" y="892639"/>
            <a:ext cx="8352510" cy="5093702"/>
          </a:xfrm>
          <a:prstGeom prst="rect">
            <a:avLst/>
          </a:prstGeom>
        </p:spPr>
        <p:txBody>
          <a:bodyPr wrap="square">
            <a:spAutoFit/>
          </a:bodyPr>
          <a:lstStyle/>
          <a:p>
            <a:pPr>
              <a:spcAft>
                <a:spcPts val="600"/>
              </a:spcAft>
            </a:pPr>
            <a:r>
              <a:rPr lang="en-US" dirty="0" smtClean="0">
                <a:latin typeface="Source Sans Pro"/>
                <a:cs typeface="Source Sans Pro"/>
              </a:rPr>
              <a:t>The five Regional Internet address Registries (RIRs) engaged in community consultations in their respective regions from September to November 2014</a:t>
            </a:r>
          </a:p>
          <a:p>
            <a:pPr>
              <a:spcAft>
                <a:spcPts val="600"/>
              </a:spcAft>
            </a:pPr>
            <a:endParaRPr lang="en-US" sz="1400" dirty="0" smtClean="0">
              <a:latin typeface="Source Sans Pro"/>
              <a:cs typeface="Source Sans Pro"/>
            </a:endParaRPr>
          </a:p>
          <a:p>
            <a:pPr>
              <a:spcAft>
                <a:spcPts val="600"/>
              </a:spcAft>
            </a:pPr>
            <a:endParaRPr lang="en-US" sz="1600" dirty="0" smtClean="0"/>
          </a:p>
          <a:p>
            <a:pPr>
              <a:spcAft>
                <a:spcPts val="600"/>
              </a:spcAft>
            </a:pPr>
            <a:endParaRPr lang="en-US" sz="1600" dirty="0" smtClean="0"/>
          </a:p>
          <a:p>
            <a:pPr>
              <a:spcAft>
                <a:spcPts val="600"/>
              </a:spcAft>
            </a:pPr>
            <a:endParaRPr lang="en-US" sz="1600" dirty="0" smtClean="0"/>
          </a:p>
          <a:p>
            <a:pPr>
              <a:spcAft>
                <a:spcPts val="600"/>
              </a:spcAft>
            </a:pPr>
            <a:endParaRPr lang="en-US" sz="1600" dirty="0"/>
          </a:p>
          <a:p>
            <a:pPr>
              <a:spcAft>
                <a:spcPts val="600"/>
              </a:spcAft>
            </a:pPr>
            <a:endParaRPr lang="en-US" sz="1600" dirty="0" smtClean="0"/>
          </a:p>
          <a:p>
            <a:pPr>
              <a:spcAft>
                <a:spcPts val="600"/>
              </a:spcAft>
            </a:pPr>
            <a:endParaRPr lang="en-US" sz="1600" dirty="0" smtClean="0"/>
          </a:p>
          <a:p>
            <a:pPr>
              <a:spcAft>
                <a:spcPts val="600"/>
              </a:spcAft>
            </a:pPr>
            <a:endParaRPr lang="en-US" sz="2000" dirty="0" smtClean="0"/>
          </a:p>
          <a:p>
            <a:pPr>
              <a:spcAft>
                <a:spcPts val="600"/>
              </a:spcAft>
            </a:pPr>
            <a:r>
              <a:rPr lang="en-US" sz="2000" dirty="0" smtClean="0"/>
              <a:t>The </a:t>
            </a:r>
            <a:r>
              <a:rPr lang="en-US" sz="2000" b="1" dirty="0" smtClean="0"/>
              <a:t>Consolidated RIR IANA Stewardship Proposal Team (CRISP Team) </a:t>
            </a:r>
            <a:r>
              <a:rPr lang="en-US" sz="2000" dirty="0" smtClean="0"/>
              <a:t>was developed to coordinate the production of a response to the RFP based these consultations</a:t>
            </a:r>
          </a:p>
          <a:p>
            <a:pPr marL="800100" lvl="1" indent="-342900">
              <a:spcAft>
                <a:spcPts val="600"/>
              </a:spcAft>
              <a:buFont typeface="Wingdings" charset="2"/>
              <a:buChar char=""/>
            </a:pPr>
            <a:r>
              <a:rPr lang="en-US" sz="2000" dirty="0" smtClean="0"/>
              <a:t>15 members, 3 from each RIR community</a:t>
            </a:r>
          </a:p>
          <a:p>
            <a:pPr>
              <a:spcAft>
                <a:spcPts val="600"/>
              </a:spcAft>
            </a:pPr>
            <a:endParaRPr lang="en-US" sz="2000" dirty="0">
              <a:latin typeface="Source Sans Pro"/>
              <a:cs typeface="Source Sans Pro"/>
            </a:endParaRPr>
          </a:p>
        </p:txBody>
      </p:sp>
      <p:sp>
        <p:nvSpPr>
          <p:cNvPr id="2" name="Title 1"/>
          <p:cNvSpPr>
            <a:spLocks noGrp="1"/>
          </p:cNvSpPr>
          <p:nvPr>
            <p:ph type="title"/>
          </p:nvPr>
        </p:nvSpPr>
        <p:spPr>
          <a:ln>
            <a:noFill/>
          </a:ln>
        </p:spPr>
        <p:style>
          <a:lnRef idx="2">
            <a:schemeClr val="accent3">
              <a:shade val="50000"/>
            </a:schemeClr>
          </a:lnRef>
          <a:fillRef idx="1">
            <a:schemeClr val="accent3"/>
          </a:fillRef>
          <a:effectRef idx="0">
            <a:schemeClr val="accent3"/>
          </a:effectRef>
          <a:fontRef idx="minor">
            <a:schemeClr val="lt1"/>
          </a:fontRef>
        </p:style>
        <p:txBody>
          <a:bodyPr/>
          <a:lstStyle/>
          <a:p>
            <a:r>
              <a:rPr lang="en-US" b="1" dirty="0" smtClean="0"/>
              <a:t>Numbering Resources Community</a:t>
            </a:r>
            <a:endParaRPr lang="en-US" b="1" dirty="0"/>
          </a:p>
        </p:txBody>
      </p:sp>
      <p:pic>
        <p:nvPicPr>
          <p:cNvPr id="6" name="Picture 5" descr="RIR_Map.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94770" y="1498962"/>
            <a:ext cx="3248353" cy="2719393"/>
          </a:xfrm>
          <a:prstGeom prst="rect">
            <a:avLst/>
          </a:prstGeom>
        </p:spPr>
      </p:pic>
      <p:sp>
        <p:nvSpPr>
          <p:cNvPr id="1147" name="TextBox 1146"/>
          <p:cNvSpPr txBox="1"/>
          <p:nvPr/>
        </p:nvSpPr>
        <p:spPr>
          <a:xfrm>
            <a:off x="1238932" y="5646744"/>
            <a:ext cx="8733168" cy="461665"/>
          </a:xfrm>
          <a:prstGeom prst="rect">
            <a:avLst/>
          </a:prstGeom>
          <a:noFill/>
        </p:spPr>
        <p:txBody>
          <a:bodyPr wrap="square" rtlCol="0">
            <a:spAutoFit/>
          </a:bodyPr>
          <a:lstStyle/>
          <a:p>
            <a:r>
              <a:rPr lang="en-US" sz="2400" b="1" dirty="0" smtClean="0">
                <a:solidFill>
                  <a:schemeClr val="accent3"/>
                </a:solidFill>
              </a:rPr>
              <a:t>Submitted its response to the ICG RFP on 15 January 2015</a:t>
            </a:r>
          </a:p>
        </p:txBody>
      </p:sp>
      <p:pic>
        <p:nvPicPr>
          <p:cNvPr id="1149" name="Picture 1148" descr="0273-checkmark.eps"/>
          <p:cNvPicPr>
            <a:picLocks noChangeAspect="1"/>
          </p:cNvPicPr>
          <p:nvPr/>
        </p:nvPicPr>
        <p:blipFill>
          <a:blip r:embed="rId4">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578532" y="5646744"/>
            <a:ext cx="660400" cy="508000"/>
          </a:xfrm>
          <a:prstGeom prst="rect">
            <a:avLst/>
          </a:prstGeom>
        </p:spPr>
      </p:pic>
    </p:spTree>
    <p:extLst>
      <p:ext uri="{BB962C8B-B14F-4D97-AF65-F5344CB8AC3E}">
        <p14:creationId xmlns:p14="http://schemas.microsoft.com/office/powerpoint/2010/main" val="2546045515"/>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solidFill>
            <a:schemeClr val="accent3"/>
          </a:solidFill>
        </p:spPr>
        <p:txBody>
          <a:bodyPr/>
          <a:lstStyle/>
          <a:p>
            <a:r>
              <a:rPr lang="en-US" b="1" dirty="0" smtClean="0"/>
              <a:t>Proposal Overview</a:t>
            </a:r>
            <a:endParaRPr lang="en-US" b="1" dirty="0"/>
          </a:p>
        </p:txBody>
      </p:sp>
      <p:pic>
        <p:nvPicPr>
          <p:cNvPr id="5" name="Picture 4" descr="XPL-ICAN_1510_ICG_Report_Visual_Summary_02d.pdf"/>
          <p:cNvPicPr>
            <a:picLocks noChangeAspect="1"/>
          </p:cNvPicPr>
          <p:nvPr/>
        </p:nvPicPr>
        <p:blipFill rotWithShape="1">
          <a:blip r:embed="rId2">
            <a:extLst>
              <a:ext uri="{28A0092B-C50C-407E-A947-70E740481C1C}">
                <a14:useLocalDpi xmlns:a14="http://schemas.microsoft.com/office/drawing/2010/main" val="0"/>
              </a:ext>
            </a:extLst>
          </a:blip>
          <a:srcRect t="17284" b="6878"/>
          <a:stretch/>
        </p:blipFill>
        <p:spPr>
          <a:xfrm>
            <a:off x="0" y="907148"/>
            <a:ext cx="9144000" cy="5200954"/>
          </a:xfrm>
          <a:prstGeom prst="rect">
            <a:avLst/>
          </a:prstGeom>
        </p:spPr>
      </p:pic>
    </p:spTree>
    <p:extLst>
      <p:ext uri="{BB962C8B-B14F-4D97-AF65-F5344CB8AC3E}">
        <p14:creationId xmlns:p14="http://schemas.microsoft.com/office/powerpoint/2010/main" val="10096046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solidFill>
          <a:ln>
            <a:noFill/>
          </a:ln>
        </p:spPr>
        <p:style>
          <a:lnRef idx="2">
            <a:schemeClr val="accent5">
              <a:shade val="50000"/>
            </a:schemeClr>
          </a:lnRef>
          <a:fillRef idx="1">
            <a:schemeClr val="accent5"/>
          </a:fillRef>
          <a:effectRef idx="0">
            <a:schemeClr val="accent5"/>
          </a:effectRef>
          <a:fontRef idx="minor">
            <a:schemeClr val="lt1"/>
          </a:fontRef>
        </p:style>
        <p:txBody>
          <a:bodyPr/>
          <a:lstStyle/>
          <a:p>
            <a:r>
              <a:rPr lang="en-US" b="1" dirty="0" smtClean="0"/>
              <a:t>Protocol Parameters Community</a:t>
            </a:r>
            <a:endParaRPr lang="en-US" b="1" dirty="0"/>
          </a:p>
        </p:txBody>
      </p:sp>
      <p:sp>
        <p:nvSpPr>
          <p:cNvPr id="3" name="TextBox 2"/>
          <p:cNvSpPr txBox="1"/>
          <p:nvPr/>
        </p:nvSpPr>
        <p:spPr>
          <a:xfrm>
            <a:off x="375920" y="964286"/>
            <a:ext cx="8107680" cy="1323439"/>
          </a:xfrm>
          <a:prstGeom prst="rect">
            <a:avLst/>
          </a:prstGeom>
          <a:noFill/>
        </p:spPr>
        <p:txBody>
          <a:bodyPr wrap="square" rtlCol="0">
            <a:spAutoFit/>
          </a:bodyPr>
          <a:lstStyle/>
          <a:p>
            <a:r>
              <a:rPr lang="en-US" sz="2000" dirty="0" smtClean="0"/>
              <a:t>Established an </a:t>
            </a:r>
            <a:r>
              <a:rPr lang="en-US" sz="2000" b="1" dirty="0" smtClean="0"/>
              <a:t>IANAPLAN Working Group </a:t>
            </a:r>
            <a:r>
              <a:rPr lang="en-US" sz="2000" dirty="0" smtClean="0"/>
              <a:t>to develop its response to the RFP</a:t>
            </a:r>
          </a:p>
          <a:p>
            <a:pPr marL="800100" lvl="1" indent="-342900">
              <a:buFont typeface="Wingdings" charset="2"/>
              <a:buChar char=""/>
            </a:pPr>
            <a:r>
              <a:rPr lang="en-US" sz="2000" dirty="0" smtClean="0"/>
              <a:t>Adopted an Internet Draft as a basis for developing a response</a:t>
            </a:r>
          </a:p>
          <a:p>
            <a:pPr marL="800100" lvl="1" indent="-342900">
              <a:buFont typeface="Wingdings" charset="2"/>
              <a:buChar char=""/>
            </a:pPr>
            <a:r>
              <a:rPr lang="en-US" sz="2000" dirty="0" smtClean="0"/>
              <a:t>Underwent IETF last call, and IESG approval</a:t>
            </a:r>
          </a:p>
          <a:p>
            <a:pPr marL="800100" lvl="1" indent="-342900">
              <a:buFont typeface="Wingdings" charset="2"/>
              <a:buChar char=""/>
            </a:pPr>
            <a:r>
              <a:rPr lang="en-US" sz="2000" dirty="0"/>
              <a:t>A total of </a:t>
            </a:r>
            <a:r>
              <a:rPr lang="en-US" sz="2000" b="1" dirty="0"/>
              <a:t>10</a:t>
            </a:r>
            <a:r>
              <a:rPr lang="en-US" sz="2000" dirty="0"/>
              <a:t> drafts were </a:t>
            </a:r>
            <a:r>
              <a:rPr lang="en-US" sz="2000" dirty="0" smtClean="0"/>
              <a:t>produced over 9 months</a:t>
            </a:r>
          </a:p>
        </p:txBody>
      </p:sp>
      <p:sp>
        <p:nvSpPr>
          <p:cNvPr id="4" name="TextBox 3"/>
          <p:cNvSpPr txBox="1"/>
          <p:nvPr/>
        </p:nvSpPr>
        <p:spPr>
          <a:xfrm>
            <a:off x="1036320" y="2624144"/>
            <a:ext cx="8733168" cy="461665"/>
          </a:xfrm>
          <a:prstGeom prst="rect">
            <a:avLst/>
          </a:prstGeom>
          <a:noFill/>
        </p:spPr>
        <p:txBody>
          <a:bodyPr wrap="square" rtlCol="0">
            <a:spAutoFit/>
          </a:bodyPr>
          <a:lstStyle/>
          <a:p>
            <a:r>
              <a:rPr lang="en-US" sz="2400" b="1" dirty="0" smtClean="0">
                <a:solidFill>
                  <a:schemeClr val="accent6"/>
                </a:solidFill>
              </a:rPr>
              <a:t>Submitted its response to the ICG RFP on </a:t>
            </a:r>
            <a:r>
              <a:rPr lang="en-US" sz="2400" b="1" dirty="0">
                <a:solidFill>
                  <a:schemeClr val="accent6"/>
                </a:solidFill>
              </a:rPr>
              <a:t>6</a:t>
            </a:r>
            <a:r>
              <a:rPr lang="en-US" sz="2400" b="1" dirty="0" smtClean="0">
                <a:solidFill>
                  <a:schemeClr val="accent6"/>
                </a:solidFill>
              </a:rPr>
              <a:t> January 2015</a:t>
            </a:r>
          </a:p>
        </p:txBody>
      </p:sp>
      <p:pic>
        <p:nvPicPr>
          <p:cNvPr id="6" name="Picture 5" descr="0273-checkmark.eps"/>
          <p:cNvPicPr>
            <a:picLocks noChangeAspect="1"/>
          </p:cNvPicPr>
          <p:nvPr/>
        </p:nvPicPr>
        <p:blipFill>
          <a:blip r:embed="rId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375920" y="2595002"/>
            <a:ext cx="660400" cy="508000"/>
          </a:xfrm>
          <a:prstGeom prst="rect">
            <a:avLst/>
          </a:prstGeom>
        </p:spPr>
      </p:pic>
    </p:spTree>
    <p:extLst>
      <p:ext uri="{BB962C8B-B14F-4D97-AF65-F5344CB8AC3E}">
        <p14:creationId xmlns:p14="http://schemas.microsoft.com/office/powerpoint/2010/main" val="4152606373"/>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XPL-ICAN_1510_ICG_Report_Visual_Summary_02d.pdf"/>
          <p:cNvPicPr>
            <a:picLocks noChangeAspect="1"/>
          </p:cNvPicPr>
          <p:nvPr/>
        </p:nvPicPr>
        <p:blipFill rotWithShape="1">
          <a:blip r:embed="rId2">
            <a:extLst>
              <a:ext uri="{28A0092B-C50C-407E-A947-70E740481C1C}">
                <a14:useLocalDpi xmlns:a14="http://schemas.microsoft.com/office/drawing/2010/main" val="0"/>
              </a:ext>
            </a:extLst>
          </a:blip>
          <a:srcRect t="16579"/>
          <a:stretch/>
        </p:blipFill>
        <p:spPr>
          <a:xfrm>
            <a:off x="0" y="870857"/>
            <a:ext cx="9144000" cy="5721048"/>
          </a:xfrm>
          <a:prstGeom prst="rect">
            <a:avLst/>
          </a:prstGeom>
        </p:spPr>
      </p:pic>
      <p:sp>
        <p:nvSpPr>
          <p:cNvPr id="3" name="Title 2"/>
          <p:cNvSpPr>
            <a:spLocks noGrp="1"/>
          </p:cNvSpPr>
          <p:nvPr>
            <p:ph type="title"/>
          </p:nvPr>
        </p:nvSpPr>
        <p:spPr>
          <a:solidFill>
            <a:schemeClr val="accent1"/>
          </a:solidFill>
        </p:spPr>
        <p:txBody>
          <a:bodyPr/>
          <a:lstStyle/>
          <a:p>
            <a:r>
              <a:rPr lang="en-US" b="1" dirty="0" smtClean="0"/>
              <a:t>Proposal Overview</a:t>
            </a:r>
            <a:endParaRPr lang="en-US" b="1" dirty="0"/>
          </a:p>
        </p:txBody>
      </p:sp>
    </p:spTree>
    <p:extLst>
      <p:ext uri="{BB962C8B-B14F-4D97-AF65-F5344CB8AC3E}">
        <p14:creationId xmlns:p14="http://schemas.microsoft.com/office/powerpoint/2010/main" val="15588880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What is ICANN?</a:t>
            </a:r>
            <a:endParaRPr lang="en-US" b="1" dirty="0"/>
          </a:p>
        </p:txBody>
      </p:sp>
      <p:sp>
        <p:nvSpPr>
          <p:cNvPr id="3" name="Rectangle 2"/>
          <p:cNvSpPr/>
          <p:nvPr/>
        </p:nvSpPr>
        <p:spPr>
          <a:xfrm>
            <a:off x="522825" y="1010219"/>
            <a:ext cx="8197355" cy="1429659"/>
          </a:xfrm>
          <a:prstGeom prst="rect">
            <a:avLst/>
          </a:prstGeom>
          <a:ln/>
        </p:spPr>
        <p:style>
          <a:lnRef idx="2">
            <a:schemeClr val="accent2">
              <a:shade val="50000"/>
            </a:schemeClr>
          </a:lnRef>
          <a:fillRef idx="1">
            <a:schemeClr val="accent2"/>
          </a:fillRef>
          <a:effectRef idx="0">
            <a:schemeClr val="accent2"/>
          </a:effectRef>
          <a:fontRef idx="minor">
            <a:schemeClr val="lt1"/>
          </a:fontRef>
        </p:style>
        <p:txBody>
          <a:bodyPr anchor="ctr"/>
          <a:lstStyle/>
          <a:p>
            <a:pPr algn="ctr" eaLnBrk="1" fontAlgn="auto" hangingPunct="1">
              <a:spcBef>
                <a:spcPts val="0"/>
              </a:spcBef>
              <a:spcAft>
                <a:spcPts val="0"/>
              </a:spcAft>
              <a:defRPr/>
            </a:pPr>
            <a:endParaRPr lang="id-ID" sz="1350">
              <a:solidFill>
                <a:prstClr val="white"/>
              </a:solidFill>
            </a:endParaRPr>
          </a:p>
        </p:txBody>
      </p:sp>
      <p:pic>
        <p:nvPicPr>
          <p:cNvPr id="4" name="Picture 3" descr="ICANN_Logo_W.eps"/>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81585" y="1155967"/>
            <a:ext cx="1447535" cy="1123492"/>
          </a:xfrm>
          <a:prstGeom prst="rect">
            <a:avLst/>
          </a:prstGeom>
        </p:spPr>
      </p:pic>
      <p:sp>
        <p:nvSpPr>
          <p:cNvPr id="5" name="Content Placeholder 2"/>
          <p:cNvSpPr txBox="1">
            <a:spLocks/>
          </p:cNvSpPr>
          <p:nvPr/>
        </p:nvSpPr>
        <p:spPr>
          <a:xfrm>
            <a:off x="2358646" y="1055579"/>
            <a:ext cx="6452893" cy="1698450"/>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000" b="1" dirty="0" smtClean="0">
                <a:solidFill>
                  <a:schemeClr val="bg1"/>
                </a:solidFill>
                <a:latin typeface="Source Sans Pro"/>
                <a:cs typeface="Source Sans Pro"/>
              </a:rPr>
              <a:t>The Internet Corporation for Assigned Names and Numbers (ICANN) </a:t>
            </a:r>
            <a:r>
              <a:rPr lang="en-US" sz="2000" dirty="0">
                <a:solidFill>
                  <a:schemeClr val="bg1"/>
                </a:solidFill>
                <a:latin typeface="Source Sans Pro"/>
                <a:cs typeface="Source Sans Pro"/>
              </a:rPr>
              <a:t>is a global multistakeholder, private sector-led organization that manages Internet resources for the public </a:t>
            </a:r>
            <a:r>
              <a:rPr lang="en-US" sz="2000" dirty="0" smtClean="0">
                <a:solidFill>
                  <a:schemeClr val="bg1"/>
                </a:solidFill>
                <a:latin typeface="Source Sans Pro"/>
                <a:cs typeface="Source Sans Pro"/>
              </a:rPr>
              <a:t>benefit</a:t>
            </a:r>
            <a:endParaRPr lang="en-US" sz="2000" dirty="0">
              <a:solidFill>
                <a:schemeClr val="bg1"/>
              </a:solidFill>
              <a:latin typeface="Source Sans Pro"/>
              <a:cs typeface="Source Sans Pro"/>
            </a:endParaRPr>
          </a:p>
        </p:txBody>
      </p:sp>
      <p:sp>
        <p:nvSpPr>
          <p:cNvPr id="7" name="TextBox 6"/>
          <p:cNvSpPr txBox="1"/>
          <p:nvPr/>
        </p:nvSpPr>
        <p:spPr>
          <a:xfrm>
            <a:off x="522825" y="2754029"/>
            <a:ext cx="8141859" cy="1323439"/>
          </a:xfrm>
          <a:prstGeom prst="rect">
            <a:avLst/>
          </a:prstGeom>
          <a:noFill/>
        </p:spPr>
        <p:txBody>
          <a:bodyPr wrap="square" rtlCol="0">
            <a:spAutoFit/>
          </a:bodyPr>
          <a:lstStyle/>
          <a:p>
            <a:pPr marL="342900" indent="-342900">
              <a:buFont typeface="Wingdings" charset="2"/>
              <a:buChar char=""/>
            </a:pPr>
            <a:r>
              <a:rPr lang="en-US" sz="2000" dirty="0" smtClean="0"/>
              <a:t>ICANN </a:t>
            </a:r>
            <a:r>
              <a:rPr lang="en-US" sz="2000" dirty="0"/>
              <a:t>coordinates the top-level of the Internet's system of unique identifiers via </a:t>
            </a:r>
            <a:r>
              <a:rPr lang="en-US" sz="2000" dirty="0" smtClean="0"/>
              <a:t>global, multistakeholder, </a:t>
            </a:r>
            <a:r>
              <a:rPr lang="en-US" sz="2000" dirty="0"/>
              <a:t>bottom-up consensus policy processes, with the outcome of those processes implemented via the IANA Functions.</a:t>
            </a:r>
            <a:endParaRPr lang="en-US" sz="2000" b="1" dirty="0" smtClean="0">
              <a:solidFill>
                <a:srgbClr val="1768B1"/>
              </a:solidFill>
              <a:latin typeface="Source Sans Pro"/>
              <a:cs typeface="Source Sans Pro"/>
            </a:endParaRPr>
          </a:p>
        </p:txBody>
      </p:sp>
    </p:spTree>
    <p:extLst>
      <p:ext uri="{BB962C8B-B14F-4D97-AF65-F5344CB8AC3E}">
        <p14:creationId xmlns:p14="http://schemas.microsoft.com/office/powerpoint/2010/main" val="1605457777"/>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XPL-ICAN_1510_ICG_Report_Visual_Summary_02d.pdf"/>
          <p:cNvPicPr>
            <a:picLocks noChangeAspect="1"/>
          </p:cNvPicPr>
          <p:nvPr/>
        </p:nvPicPr>
        <p:blipFill rotWithShape="1">
          <a:blip r:embed="rId2">
            <a:extLst>
              <a:ext uri="{28A0092B-C50C-407E-A947-70E740481C1C}">
                <a14:useLocalDpi xmlns:a14="http://schemas.microsoft.com/office/drawing/2010/main" val="0"/>
              </a:ext>
            </a:extLst>
          </a:blip>
          <a:srcRect t="16225"/>
          <a:stretch/>
        </p:blipFill>
        <p:spPr>
          <a:xfrm>
            <a:off x="0" y="858762"/>
            <a:ext cx="9144000" cy="5745238"/>
          </a:xfrm>
          <a:prstGeom prst="rect">
            <a:avLst/>
          </a:prstGeom>
        </p:spPr>
      </p:pic>
      <p:sp>
        <p:nvSpPr>
          <p:cNvPr id="3" name="Title 2"/>
          <p:cNvSpPr>
            <a:spLocks noGrp="1"/>
          </p:cNvSpPr>
          <p:nvPr>
            <p:ph type="title"/>
          </p:nvPr>
        </p:nvSpPr>
        <p:spPr/>
        <p:txBody>
          <a:bodyPr/>
          <a:lstStyle/>
          <a:p>
            <a:r>
              <a:rPr lang="en-US" b="1" dirty="0" smtClean="0"/>
              <a:t>Combined Proposal Overview</a:t>
            </a:r>
            <a:endParaRPr lang="en-US" b="1" dirty="0"/>
          </a:p>
        </p:txBody>
      </p:sp>
    </p:spTree>
    <p:extLst>
      <p:ext uri="{BB962C8B-B14F-4D97-AF65-F5344CB8AC3E}">
        <p14:creationId xmlns:p14="http://schemas.microsoft.com/office/powerpoint/2010/main" val="397099147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46363" y="4191530"/>
            <a:ext cx="8405090" cy="2021316"/>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b="1" dirty="0" smtClean="0"/>
              <a:t>Public Comment </a:t>
            </a:r>
            <a:r>
              <a:rPr lang="en-US" b="1" dirty="0" smtClean="0"/>
              <a:t>Period</a:t>
            </a:r>
            <a:endParaRPr lang="en-US" b="1" dirty="0"/>
          </a:p>
        </p:txBody>
      </p:sp>
      <p:sp>
        <p:nvSpPr>
          <p:cNvPr id="3" name="TextBox 2"/>
          <p:cNvSpPr txBox="1"/>
          <p:nvPr/>
        </p:nvSpPr>
        <p:spPr>
          <a:xfrm>
            <a:off x="254002" y="1293165"/>
            <a:ext cx="8243453" cy="2816156"/>
          </a:xfrm>
          <a:prstGeom prst="rect">
            <a:avLst/>
          </a:prstGeom>
          <a:noFill/>
        </p:spPr>
        <p:txBody>
          <a:bodyPr wrap="square" rtlCol="0">
            <a:spAutoFit/>
          </a:bodyPr>
          <a:lstStyle/>
          <a:p>
            <a:pPr>
              <a:spcBef>
                <a:spcPts val="600"/>
              </a:spcBef>
            </a:pPr>
            <a:r>
              <a:rPr lang="en-US" sz="2000" dirty="0" smtClean="0">
                <a:latin typeface="Source Sans Pro"/>
                <a:cs typeface="Source Sans Pro"/>
              </a:rPr>
              <a:t>In September 2015</a:t>
            </a:r>
            <a:r>
              <a:rPr lang="en-US" sz="2000" dirty="0">
                <a:latin typeface="Source Sans Pro"/>
                <a:cs typeface="Source Sans Pro"/>
              </a:rPr>
              <a:t>, the </a:t>
            </a:r>
            <a:r>
              <a:rPr lang="en-US" sz="2000" dirty="0" smtClean="0">
                <a:latin typeface="Source Sans Pro"/>
                <a:cs typeface="Source Sans Pro"/>
              </a:rPr>
              <a:t>ICG </a:t>
            </a:r>
            <a:r>
              <a:rPr lang="en-US" sz="2000" dirty="0">
                <a:latin typeface="Source Sans Pro"/>
                <a:cs typeface="Source Sans Pro"/>
              </a:rPr>
              <a:t>met in Los Angeles to review and discuss </a:t>
            </a:r>
            <a:r>
              <a:rPr lang="en-US" sz="2000" b="1" dirty="0">
                <a:solidFill>
                  <a:schemeClr val="accent6"/>
                </a:solidFill>
                <a:latin typeface="Source Sans Pro"/>
                <a:cs typeface="Source Sans Pro"/>
              </a:rPr>
              <a:t>159 </a:t>
            </a:r>
            <a:r>
              <a:rPr lang="en-US" sz="2000" b="1" dirty="0" smtClean="0">
                <a:solidFill>
                  <a:schemeClr val="accent6"/>
                </a:solidFill>
                <a:latin typeface="Source Sans Pro"/>
                <a:cs typeface="Source Sans Pro"/>
              </a:rPr>
              <a:t>comments</a:t>
            </a:r>
            <a:r>
              <a:rPr lang="en-US" sz="2000" dirty="0" smtClean="0">
                <a:latin typeface="Source Sans Pro"/>
                <a:cs typeface="Source Sans Pro"/>
              </a:rPr>
              <a:t> received:</a:t>
            </a:r>
          </a:p>
          <a:p>
            <a:pPr marL="742950" lvl="1" indent="-285750">
              <a:spcBef>
                <a:spcPts val="600"/>
              </a:spcBef>
              <a:buFont typeface="Wingdings" charset="2"/>
              <a:buChar char=""/>
            </a:pPr>
            <a:r>
              <a:rPr lang="en-US" sz="2000" dirty="0" smtClean="0">
                <a:latin typeface="Source Sans Pro"/>
                <a:cs typeface="Source Sans Pro"/>
              </a:rPr>
              <a:t> Majority of comments expressed support for proposal</a:t>
            </a:r>
          </a:p>
          <a:p>
            <a:pPr marL="742950" lvl="1" indent="-285750">
              <a:spcBef>
                <a:spcPts val="600"/>
              </a:spcBef>
              <a:buFont typeface="Wingdings" charset="2"/>
              <a:buChar char=""/>
            </a:pPr>
            <a:r>
              <a:rPr lang="en-US" sz="2000" dirty="0" smtClean="0">
                <a:latin typeface="Source Sans Pro"/>
                <a:cs typeface="Source Sans Pro"/>
              </a:rPr>
              <a:t> Clarifications will be requested of each operational community on: </a:t>
            </a:r>
          </a:p>
          <a:p>
            <a:pPr marL="1257300" lvl="2" indent="-342900">
              <a:spcBef>
                <a:spcPts val="600"/>
              </a:spcBef>
              <a:buFont typeface="Arial"/>
              <a:buChar char="•"/>
            </a:pPr>
            <a:r>
              <a:rPr lang="en-US" dirty="0" smtClean="0">
                <a:latin typeface="Source Sans Pro"/>
                <a:cs typeface="Source Sans Pro"/>
              </a:rPr>
              <a:t>Cooperation in case of operator change (all)</a:t>
            </a:r>
          </a:p>
          <a:p>
            <a:pPr marL="1257300" lvl="2" indent="-342900">
              <a:spcBef>
                <a:spcPts val="600"/>
              </a:spcBef>
              <a:buFont typeface="Arial"/>
              <a:buChar char="•"/>
            </a:pPr>
            <a:r>
              <a:rPr lang="en-US" dirty="0" smtClean="0">
                <a:latin typeface="Source Sans Pro"/>
                <a:cs typeface="Source Sans Pro"/>
              </a:rPr>
              <a:t>Intention to participate in Names-proposed mechanisms (CRISP Team)</a:t>
            </a:r>
          </a:p>
          <a:p>
            <a:pPr marL="1257300" lvl="2" indent="-342900">
              <a:spcBef>
                <a:spcPts val="600"/>
              </a:spcBef>
              <a:buFont typeface="Arial"/>
              <a:buChar char="•"/>
            </a:pPr>
            <a:r>
              <a:rPr lang="en-US" dirty="0" smtClean="0">
                <a:latin typeface="Source Sans Pro"/>
                <a:cs typeface="Source Sans Pro"/>
              </a:rPr>
              <a:t>Remit, composition, and other details about proposed mechanisms (CWG-Stewardship)</a:t>
            </a:r>
          </a:p>
        </p:txBody>
      </p:sp>
      <p:sp>
        <p:nvSpPr>
          <p:cNvPr id="5" name="object 7"/>
          <p:cNvSpPr txBox="1"/>
          <p:nvPr/>
        </p:nvSpPr>
        <p:spPr>
          <a:xfrm>
            <a:off x="311727" y="870074"/>
            <a:ext cx="5011279" cy="369332"/>
          </a:xfrm>
          <a:prstGeom prst="rect">
            <a:avLst/>
          </a:prstGeom>
        </p:spPr>
        <p:txBody>
          <a:bodyPr vert="horz" wrap="square" lIns="0" tIns="0" rIns="0" bIns="0" rtlCol="0">
            <a:spAutoFit/>
          </a:bodyPr>
          <a:lstStyle/>
          <a:p>
            <a:pPr marL="12700">
              <a:lnSpc>
                <a:spcPct val="100000"/>
              </a:lnSpc>
            </a:pPr>
            <a:r>
              <a:rPr sz="2400" b="1" spc="-25" dirty="0" smtClean="0">
                <a:solidFill>
                  <a:srgbClr val="1768B1"/>
                </a:solidFill>
                <a:latin typeface="Source Sans Pro"/>
                <a:cs typeface="Source Sans Pro"/>
              </a:rPr>
              <a:t>J</a:t>
            </a:r>
            <a:r>
              <a:rPr sz="2400" b="1" spc="-45" dirty="0" smtClean="0">
                <a:solidFill>
                  <a:srgbClr val="1768B1"/>
                </a:solidFill>
                <a:latin typeface="Source Sans Pro"/>
                <a:cs typeface="Source Sans Pro"/>
              </a:rPr>
              <a:t>u</a:t>
            </a:r>
            <a:r>
              <a:rPr sz="2400" b="1" spc="-15" dirty="0" smtClean="0">
                <a:solidFill>
                  <a:srgbClr val="1768B1"/>
                </a:solidFill>
                <a:latin typeface="Source Sans Pro"/>
                <a:cs typeface="Source Sans Pro"/>
              </a:rPr>
              <a:t>l</a:t>
            </a:r>
            <a:r>
              <a:rPr sz="2400" b="1" dirty="0" smtClean="0">
                <a:solidFill>
                  <a:srgbClr val="1768B1"/>
                </a:solidFill>
                <a:latin typeface="Source Sans Pro"/>
                <a:cs typeface="Source Sans Pro"/>
              </a:rPr>
              <a:t>y</a:t>
            </a:r>
            <a:r>
              <a:rPr sz="2400" b="1" spc="30" dirty="0" smtClean="0">
                <a:solidFill>
                  <a:srgbClr val="1768B1"/>
                </a:solidFill>
                <a:latin typeface="Source Sans Pro"/>
                <a:cs typeface="Source Sans Pro"/>
              </a:rPr>
              <a:t> </a:t>
            </a:r>
            <a:r>
              <a:rPr sz="2400" b="1" spc="-85" dirty="0">
                <a:solidFill>
                  <a:srgbClr val="1768B1"/>
                </a:solidFill>
                <a:latin typeface="Source Sans Pro"/>
                <a:cs typeface="Source Sans Pro"/>
              </a:rPr>
              <a:t>3</a:t>
            </a:r>
            <a:r>
              <a:rPr sz="2400" b="1" dirty="0">
                <a:solidFill>
                  <a:srgbClr val="1768B1"/>
                </a:solidFill>
                <a:latin typeface="Source Sans Pro"/>
                <a:cs typeface="Source Sans Pro"/>
              </a:rPr>
              <a:t>1</a:t>
            </a:r>
            <a:r>
              <a:rPr sz="2400" b="1" spc="30" dirty="0">
                <a:solidFill>
                  <a:srgbClr val="1768B1"/>
                </a:solidFill>
                <a:latin typeface="Source Sans Pro"/>
                <a:cs typeface="Source Sans Pro"/>
              </a:rPr>
              <a:t> </a:t>
            </a:r>
            <a:r>
              <a:rPr lang="en-US" sz="2400" b="1" spc="-15" dirty="0">
                <a:solidFill>
                  <a:srgbClr val="1768B1"/>
                </a:solidFill>
                <a:latin typeface="Source Sans Pro"/>
                <a:cs typeface="Source Sans Pro"/>
              </a:rPr>
              <a:t>-</a:t>
            </a:r>
            <a:r>
              <a:rPr sz="2400" b="1" dirty="0" smtClean="0">
                <a:solidFill>
                  <a:srgbClr val="1768B1"/>
                </a:solidFill>
                <a:latin typeface="Source Sans Pro"/>
                <a:cs typeface="Source Sans Pro"/>
              </a:rPr>
              <a:t>S</a:t>
            </a:r>
            <a:r>
              <a:rPr sz="2400" b="1" spc="-15" dirty="0" smtClean="0">
                <a:solidFill>
                  <a:srgbClr val="1768B1"/>
                </a:solidFill>
                <a:latin typeface="Source Sans Pro"/>
                <a:cs typeface="Source Sans Pro"/>
              </a:rPr>
              <a:t>e</a:t>
            </a:r>
            <a:r>
              <a:rPr sz="2400" b="1" spc="-5" dirty="0" smtClean="0">
                <a:solidFill>
                  <a:srgbClr val="1768B1"/>
                </a:solidFill>
                <a:latin typeface="Source Sans Pro"/>
                <a:cs typeface="Source Sans Pro"/>
              </a:rPr>
              <a:t>p</a:t>
            </a:r>
            <a:r>
              <a:rPr sz="2400" b="1" dirty="0" smtClean="0">
                <a:solidFill>
                  <a:srgbClr val="1768B1"/>
                </a:solidFill>
                <a:latin typeface="Source Sans Pro"/>
                <a:cs typeface="Source Sans Pro"/>
              </a:rPr>
              <a:t>t</a:t>
            </a:r>
            <a:r>
              <a:rPr lang="en-US" sz="2400" b="1" dirty="0" smtClean="0">
                <a:solidFill>
                  <a:srgbClr val="1768B1"/>
                </a:solidFill>
                <a:latin typeface="Source Sans Pro"/>
                <a:cs typeface="Source Sans Pro"/>
              </a:rPr>
              <a:t>ember</a:t>
            </a:r>
            <a:r>
              <a:rPr sz="2400" b="1" spc="30" dirty="0" smtClean="0">
                <a:solidFill>
                  <a:srgbClr val="1768B1"/>
                </a:solidFill>
                <a:latin typeface="Source Sans Pro"/>
                <a:cs typeface="Source Sans Pro"/>
              </a:rPr>
              <a:t> </a:t>
            </a:r>
            <a:r>
              <a:rPr sz="2400" b="1" dirty="0" smtClean="0">
                <a:solidFill>
                  <a:srgbClr val="1768B1"/>
                </a:solidFill>
                <a:latin typeface="Source Sans Pro"/>
                <a:cs typeface="Source Sans Pro"/>
              </a:rPr>
              <a:t>8</a:t>
            </a:r>
            <a:endParaRPr sz="2400" b="1" dirty="0">
              <a:solidFill>
                <a:schemeClr val="accent6"/>
              </a:solidFill>
              <a:latin typeface="Source Sans Pro"/>
              <a:cs typeface="Source Sans Pro"/>
            </a:endParaRPr>
          </a:p>
        </p:txBody>
      </p:sp>
      <p:sp>
        <p:nvSpPr>
          <p:cNvPr id="6" name="TextBox 5"/>
          <p:cNvSpPr txBox="1"/>
          <p:nvPr/>
        </p:nvSpPr>
        <p:spPr>
          <a:xfrm>
            <a:off x="1300358" y="4591911"/>
            <a:ext cx="2046532" cy="1015663"/>
          </a:xfrm>
          <a:prstGeom prst="rect">
            <a:avLst/>
          </a:prstGeom>
          <a:noFill/>
        </p:spPr>
        <p:txBody>
          <a:bodyPr wrap="square" rtlCol="0">
            <a:spAutoFit/>
          </a:bodyPr>
          <a:lstStyle/>
          <a:p>
            <a:pPr algn="r"/>
            <a:r>
              <a:rPr lang="en-US" sz="2000" b="1" dirty="0" smtClean="0">
                <a:latin typeface="Source Sans Pro"/>
                <a:cs typeface="Source Sans Pro"/>
              </a:rPr>
              <a:t>Submission Breakdown </a:t>
            </a:r>
          </a:p>
          <a:p>
            <a:pPr algn="r"/>
            <a:r>
              <a:rPr lang="en-US" sz="2000" b="1" dirty="0" smtClean="0">
                <a:latin typeface="Source Sans Pro"/>
                <a:cs typeface="Source Sans Pro"/>
              </a:rPr>
              <a:t>by region</a:t>
            </a:r>
          </a:p>
        </p:txBody>
      </p:sp>
      <p:graphicFrame>
        <p:nvGraphicFramePr>
          <p:cNvPr id="7" name="Chart 6"/>
          <p:cNvGraphicFramePr/>
          <p:nvPr>
            <p:extLst>
              <p:ext uri="{D42A27DB-BD31-4B8C-83A1-F6EECF244321}">
                <p14:modId xmlns:p14="http://schemas.microsoft.com/office/powerpoint/2010/main" val="765261105"/>
              </p:ext>
            </p:extLst>
          </p:nvPr>
        </p:nvGraphicFramePr>
        <p:xfrm>
          <a:off x="2799347" y="4155502"/>
          <a:ext cx="5132394" cy="210352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765876680"/>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Next Steps and Timeline</a:t>
            </a:r>
            <a:endParaRPr lang="en-US" b="1" dirty="0"/>
          </a:p>
        </p:txBody>
      </p:sp>
      <p:sp>
        <p:nvSpPr>
          <p:cNvPr id="3" name="TextBox 2"/>
          <p:cNvSpPr txBox="1"/>
          <p:nvPr/>
        </p:nvSpPr>
        <p:spPr>
          <a:xfrm>
            <a:off x="323280" y="889000"/>
            <a:ext cx="8276167" cy="4555093"/>
          </a:xfrm>
          <a:prstGeom prst="rect">
            <a:avLst/>
          </a:prstGeom>
          <a:noFill/>
        </p:spPr>
        <p:txBody>
          <a:bodyPr wrap="square" rtlCol="0">
            <a:spAutoFit/>
          </a:bodyPr>
          <a:lstStyle/>
          <a:p>
            <a:pPr marL="342900" lvl="0" indent="-342900">
              <a:spcBef>
                <a:spcPts val="600"/>
              </a:spcBef>
              <a:spcAft>
                <a:spcPts val="600"/>
              </a:spcAft>
              <a:buFont typeface="Wingdings" charset="2"/>
              <a:buChar char=""/>
            </a:pPr>
            <a:r>
              <a:rPr lang="en-US" sz="2200" b="1" dirty="0" smtClean="0">
                <a:latin typeface="Source Sans Pro"/>
                <a:cs typeface="Source Sans Pro"/>
              </a:rPr>
              <a:t>The ICG finalized its work at ICANN54 in Dublin</a:t>
            </a:r>
          </a:p>
          <a:p>
            <a:pPr marL="342900" lvl="0" indent="-342900">
              <a:spcBef>
                <a:spcPts val="600"/>
              </a:spcBef>
              <a:spcAft>
                <a:spcPts val="600"/>
              </a:spcAft>
              <a:buFont typeface="Wingdings" charset="2"/>
              <a:buChar char=""/>
            </a:pPr>
            <a:r>
              <a:rPr lang="en-US" sz="2200" dirty="0">
                <a:latin typeface="Source Sans Pro"/>
                <a:cs typeface="Source Sans Pro"/>
              </a:rPr>
              <a:t>A</a:t>
            </a:r>
            <a:r>
              <a:rPr lang="en-US" sz="2200" dirty="0" smtClean="0">
                <a:latin typeface="Source Sans Pro"/>
                <a:cs typeface="Source Sans Pro"/>
              </a:rPr>
              <a:t> status </a:t>
            </a:r>
            <a:r>
              <a:rPr lang="en-US" sz="2200" dirty="0">
                <a:latin typeface="Source Sans Pro"/>
                <a:cs typeface="Source Sans Pro"/>
              </a:rPr>
              <a:t>update and current proposal document </a:t>
            </a:r>
            <a:r>
              <a:rPr lang="en-US" sz="2200" dirty="0" smtClean="0">
                <a:latin typeface="Source Sans Pro"/>
                <a:cs typeface="Source Sans Pro"/>
              </a:rPr>
              <a:t>will be provided shortly after ICANN54</a:t>
            </a:r>
            <a:endParaRPr lang="en-US" sz="2200" dirty="0">
              <a:latin typeface="Source Sans Pro"/>
              <a:cs typeface="Source Sans Pro"/>
            </a:endParaRPr>
          </a:p>
          <a:p>
            <a:pPr marL="342900" lvl="0" indent="-342900">
              <a:spcBef>
                <a:spcPts val="600"/>
              </a:spcBef>
              <a:spcAft>
                <a:spcPts val="600"/>
              </a:spcAft>
              <a:buFont typeface="Wingdings" charset="2"/>
              <a:buChar char=""/>
            </a:pPr>
            <a:r>
              <a:rPr lang="en-US" sz="2200" dirty="0" smtClean="0">
                <a:latin typeface="Source Sans Pro"/>
                <a:cs typeface="Source Sans Pro"/>
              </a:rPr>
              <a:t>The group awaits </a:t>
            </a:r>
            <a:r>
              <a:rPr lang="en-US" sz="2200" dirty="0">
                <a:latin typeface="Source Sans Pro"/>
                <a:cs typeface="Source Sans Pro"/>
              </a:rPr>
              <a:t>confirmation from </a:t>
            </a:r>
            <a:r>
              <a:rPr lang="en-US" sz="2200" dirty="0" smtClean="0">
                <a:latin typeface="Source Sans Pro"/>
                <a:cs typeface="Source Sans Pro"/>
              </a:rPr>
              <a:t>CWG-Stewardship </a:t>
            </a:r>
            <a:r>
              <a:rPr lang="en-US" sz="2200" dirty="0">
                <a:latin typeface="Source Sans Pro"/>
                <a:cs typeface="Source Sans Pro"/>
              </a:rPr>
              <a:t>that its requirements have been </a:t>
            </a:r>
            <a:r>
              <a:rPr lang="en-US" sz="2200" dirty="0" smtClean="0">
                <a:latin typeface="Source Sans Pro"/>
                <a:cs typeface="Source Sans Pro"/>
              </a:rPr>
              <a:t>met by the CCWG-Accountability</a:t>
            </a:r>
            <a:endParaRPr lang="en-US" sz="2200" dirty="0">
              <a:latin typeface="Source Sans Pro"/>
              <a:cs typeface="Source Sans Pro"/>
            </a:endParaRPr>
          </a:p>
          <a:p>
            <a:pPr marL="342900" lvl="0" indent="-342900">
              <a:spcBef>
                <a:spcPts val="600"/>
              </a:spcBef>
              <a:spcAft>
                <a:spcPts val="600"/>
              </a:spcAft>
              <a:buFont typeface="Wingdings" charset="2"/>
              <a:buChar char=""/>
            </a:pPr>
            <a:r>
              <a:rPr lang="en-US" sz="2200" dirty="0">
                <a:latin typeface="Source Sans Pro"/>
                <a:cs typeface="Source Sans Pro"/>
              </a:rPr>
              <a:t>Keep ICG constituted as a body until 30 September 2016</a:t>
            </a:r>
          </a:p>
          <a:p>
            <a:pPr marL="800100" lvl="1" indent="-342900">
              <a:spcBef>
                <a:spcPts val="600"/>
              </a:spcBef>
              <a:spcAft>
                <a:spcPts val="600"/>
              </a:spcAft>
              <a:buFont typeface="Wingdings" charset="2"/>
              <a:buChar char="§"/>
            </a:pPr>
            <a:r>
              <a:rPr lang="en-US" sz="2200" dirty="0" smtClean="0">
                <a:latin typeface="Source Sans Pro"/>
                <a:cs typeface="Source Sans Pro"/>
              </a:rPr>
              <a:t>Maintain </a:t>
            </a:r>
            <a:r>
              <a:rPr lang="en-US" sz="2200" dirty="0">
                <a:latin typeface="Source Sans Pro"/>
                <a:cs typeface="Source Sans Pro"/>
              </a:rPr>
              <a:t>ICG mailing list</a:t>
            </a:r>
          </a:p>
          <a:p>
            <a:pPr marL="800100" lvl="1" indent="-342900">
              <a:spcBef>
                <a:spcPts val="600"/>
              </a:spcBef>
              <a:spcAft>
                <a:spcPts val="600"/>
              </a:spcAft>
              <a:buFont typeface="Wingdings" charset="2"/>
              <a:buChar char="§"/>
            </a:pPr>
            <a:r>
              <a:rPr lang="en-US" sz="2200" dirty="0" smtClean="0">
                <a:latin typeface="Source Sans Pro"/>
                <a:cs typeface="Source Sans Pro"/>
              </a:rPr>
              <a:t>Ensure </a:t>
            </a:r>
            <a:r>
              <a:rPr lang="en-US" sz="2200" dirty="0">
                <a:latin typeface="Source Sans Pro"/>
                <a:cs typeface="Source Sans Pro"/>
              </a:rPr>
              <a:t>communities know how to get in touch with us</a:t>
            </a:r>
          </a:p>
          <a:p>
            <a:pPr marL="800100" lvl="1" indent="-342900">
              <a:spcBef>
                <a:spcPts val="600"/>
              </a:spcBef>
              <a:spcAft>
                <a:spcPts val="600"/>
              </a:spcAft>
              <a:buFont typeface="Wingdings" charset="2"/>
              <a:buChar char="§"/>
            </a:pPr>
            <a:r>
              <a:rPr lang="en-US" sz="2200" dirty="0" smtClean="0">
                <a:latin typeface="Source Sans Pro"/>
                <a:cs typeface="Source Sans Pro"/>
              </a:rPr>
              <a:t>Schedule </a:t>
            </a:r>
            <a:r>
              <a:rPr lang="en-US" sz="2200" dirty="0">
                <a:latin typeface="Source Sans Pro"/>
                <a:cs typeface="Source Sans Pro"/>
              </a:rPr>
              <a:t>calls/meetings only as needed</a:t>
            </a:r>
          </a:p>
          <a:p>
            <a:pPr marL="342900" lvl="0" indent="-342900">
              <a:spcBef>
                <a:spcPts val="600"/>
              </a:spcBef>
              <a:spcAft>
                <a:spcPts val="600"/>
              </a:spcAft>
              <a:buFont typeface="Wingdings" charset="2"/>
              <a:buChar char=""/>
            </a:pPr>
            <a:r>
              <a:rPr lang="en-US" sz="2200" dirty="0">
                <a:latin typeface="Source Sans Pro"/>
                <a:cs typeface="Source Sans Pro"/>
              </a:rPr>
              <a:t>Currently discussing need for implementation related work, if </a:t>
            </a:r>
            <a:r>
              <a:rPr lang="en-US" sz="2200" dirty="0" smtClean="0">
                <a:latin typeface="Source Sans Pro"/>
                <a:cs typeface="Source Sans Pro"/>
              </a:rPr>
              <a:t>any</a:t>
            </a:r>
            <a:endParaRPr lang="en-US" sz="2200" dirty="0">
              <a:latin typeface="Source Sans Pro"/>
              <a:cs typeface="Source Sans Pro"/>
            </a:endParaRPr>
          </a:p>
        </p:txBody>
      </p:sp>
    </p:spTree>
    <p:extLst>
      <p:ext uri="{BB962C8B-B14F-4D97-AF65-F5344CB8AC3E}">
        <p14:creationId xmlns:p14="http://schemas.microsoft.com/office/powerpoint/2010/main" val="237094324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US" dirty="0" smtClean="0">
                <a:latin typeface="Source Sans Pro"/>
                <a:cs typeface="Source Sans Pro"/>
              </a:rPr>
              <a:t>ENHANCING ICANN ACCOUNTABILITY</a:t>
            </a:r>
            <a:endParaRPr lang="en-US" dirty="0">
              <a:latin typeface="Source Sans Pro"/>
              <a:cs typeface="Source Sans Pro"/>
            </a:endParaRPr>
          </a:p>
        </p:txBody>
      </p:sp>
    </p:spTree>
    <p:extLst>
      <p:ext uri="{BB962C8B-B14F-4D97-AF65-F5344CB8AC3E}">
        <p14:creationId xmlns:p14="http://schemas.microsoft.com/office/powerpoint/2010/main" val="386608419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2374900" y="3910917"/>
            <a:ext cx="6489700" cy="1690436"/>
          </a:xfrm>
          <a:prstGeom prst="rect">
            <a:avLst/>
          </a:prstGeom>
          <a:solidFill>
            <a:schemeClr val="lt1">
              <a:alpha val="29000"/>
            </a:schemeClr>
          </a:solidFill>
          <a:ln>
            <a:solidFill>
              <a:schemeClr val="accent3"/>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sp>
        <p:nvSpPr>
          <p:cNvPr id="4" name="Title 3"/>
          <p:cNvSpPr>
            <a:spLocks noGrp="1"/>
          </p:cNvSpPr>
          <p:nvPr>
            <p:ph type="title"/>
          </p:nvPr>
        </p:nvSpPr>
        <p:spPr>
          <a:prstGeom prst="rect">
            <a:avLst/>
          </a:prstGeom>
        </p:spPr>
        <p:txBody>
          <a:bodyPr/>
          <a:lstStyle/>
          <a:p>
            <a:r>
              <a:rPr lang="en-US" b="1" dirty="0" smtClean="0"/>
              <a:t>Enhancing ICANN Accountability</a:t>
            </a:r>
            <a:endParaRPr lang="en-US" b="1" dirty="0"/>
          </a:p>
        </p:txBody>
      </p:sp>
      <p:sp>
        <p:nvSpPr>
          <p:cNvPr id="3" name="Content Placeholder 2"/>
          <p:cNvSpPr txBox="1">
            <a:spLocks/>
          </p:cNvSpPr>
          <p:nvPr/>
        </p:nvSpPr>
        <p:spPr>
          <a:xfrm>
            <a:off x="457200" y="964177"/>
            <a:ext cx="8407400" cy="1698450"/>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2000" b="1" dirty="0" smtClean="0">
                <a:latin typeface="Source Sans Pro"/>
                <a:cs typeface="Source Sans Pro"/>
              </a:rPr>
              <a:t>As initial discussions around the transition took place, the community raised the broader topic of the impact of the change on ICANN’s accountability.</a:t>
            </a:r>
          </a:p>
          <a:p>
            <a:pPr marL="285750" indent="-285750">
              <a:spcAft>
                <a:spcPts val="600"/>
              </a:spcAft>
              <a:buSzPct val="75000"/>
              <a:buFont typeface="Wingdings" charset="2"/>
              <a:buChar char=""/>
            </a:pPr>
            <a:r>
              <a:rPr lang="en-US" sz="2000" dirty="0">
                <a:solidFill>
                  <a:srgbClr val="0C1F24"/>
                </a:solidFill>
                <a:latin typeface="Source Sans Pro"/>
                <a:cs typeface="Source Sans Pro"/>
              </a:rPr>
              <a:t>The transition would end the U.S. Government’s historical contractual relationship with ICANN</a:t>
            </a:r>
          </a:p>
          <a:p>
            <a:pPr marL="285750" indent="-285750">
              <a:spcAft>
                <a:spcPts val="600"/>
              </a:spcAft>
              <a:buSzPct val="75000"/>
              <a:buFont typeface="Wingdings" charset="2"/>
              <a:buChar char=""/>
            </a:pPr>
            <a:r>
              <a:rPr lang="en-US" sz="2000" dirty="0">
                <a:solidFill>
                  <a:srgbClr val="0C1F24"/>
                </a:solidFill>
                <a:latin typeface="Source Sans Pro"/>
                <a:cs typeface="Source Sans Pro"/>
              </a:rPr>
              <a:t>This relationship has been perceived as a backstop with regard to ICANN’s organization-wide </a:t>
            </a:r>
            <a:r>
              <a:rPr lang="en-US" sz="2000" dirty="0" smtClean="0">
                <a:solidFill>
                  <a:srgbClr val="0C1F24"/>
                </a:solidFill>
                <a:latin typeface="Source Sans Pro"/>
                <a:cs typeface="Source Sans Pro"/>
              </a:rPr>
              <a:t>accountability</a:t>
            </a:r>
            <a:endParaRPr lang="en-US" sz="2000" dirty="0">
              <a:solidFill>
                <a:srgbClr val="0C1F24"/>
              </a:solidFill>
              <a:latin typeface="Source Sans Pro"/>
              <a:cs typeface="Source Sans Pro"/>
            </a:endParaRPr>
          </a:p>
        </p:txBody>
      </p:sp>
      <p:grpSp>
        <p:nvGrpSpPr>
          <p:cNvPr id="5" name="Group 4"/>
          <p:cNvGrpSpPr/>
          <p:nvPr/>
        </p:nvGrpSpPr>
        <p:grpSpPr>
          <a:xfrm>
            <a:off x="700535" y="3720210"/>
            <a:ext cx="1520412" cy="1520412"/>
            <a:chOff x="569487" y="2043501"/>
            <a:chExt cx="1346792" cy="1346792"/>
          </a:xfrm>
        </p:grpSpPr>
        <p:sp>
          <p:nvSpPr>
            <p:cNvPr id="6" name="Teardrop 5"/>
            <p:cNvSpPr/>
            <p:nvPr/>
          </p:nvSpPr>
          <p:spPr>
            <a:xfrm rot="8100000">
              <a:off x="569487" y="2043501"/>
              <a:ext cx="1346792" cy="1346792"/>
            </a:xfrm>
            <a:prstGeom prst="teardrop">
              <a:avLst>
                <a:gd name="adj" fmla="val 96125"/>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latin typeface="Source Sans Pro"/>
                <a:cs typeface="Source Sans Pro"/>
              </a:endParaRPr>
            </a:p>
          </p:txBody>
        </p:sp>
        <p:sp>
          <p:nvSpPr>
            <p:cNvPr id="7" name="TextBox 6"/>
            <p:cNvSpPr txBox="1"/>
            <p:nvPr/>
          </p:nvSpPr>
          <p:spPr>
            <a:xfrm>
              <a:off x="594800" y="2386020"/>
              <a:ext cx="1273358" cy="736103"/>
            </a:xfrm>
            <a:prstGeom prst="rect">
              <a:avLst/>
            </a:prstGeom>
            <a:noFill/>
            <a:ln>
              <a:noFill/>
            </a:ln>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pPr algn="ctr"/>
              <a:r>
                <a:rPr lang="en-US" sz="2400" b="1" dirty="0" smtClean="0">
                  <a:solidFill>
                    <a:schemeClr val="bg1"/>
                  </a:solidFill>
                  <a:latin typeface="Source Sans Pro"/>
                  <a:cs typeface="Source Sans Pro"/>
                </a:rPr>
                <a:t>As a </a:t>
              </a:r>
            </a:p>
            <a:p>
              <a:pPr algn="ctr"/>
              <a:r>
                <a:rPr lang="en-US" sz="2400" b="1" dirty="0" smtClean="0">
                  <a:solidFill>
                    <a:schemeClr val="bg1"/>
                  </a:solidFill>
                  <a:latin typeface="Source Sans Pro"/>
                  <a:cs typeface="Source Sans Pro"/>
                </a:rPr>
                <a:t>result</a:t>
              </a:r>
            </a:p>
          </p:txBody>
        </p:sp>
      </p:grpSp>
      <p:sp>
        <p:nvSpPr>
          <p:cNvPr id="8" name="Oval 7"/>
          <p:cNvSpPr/>
          <p:nvPr/>
        </p:nvSpPr>
        <p:spPr>
          <a:xfrm>
            <a:off x="1321160" y="5568210"/>
            <a:ext cx="279159" cy="272093"/>
          </a:xfrm>
          <a:prstGeom prst="ellipse">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2" name="Rectangle 1"/>
          <p:cNvSpPr/>
          <p:nvPr/>
        </p:nvSpPr>
        <p:spPr>
          <a:xfrm>
            <a:off x="2463800" y="4005614"/>
            <a:ext cx="6400800" cy="1477328"/>
          </a:xfrm>
          <a:prstGeom prst="rect">
            <a:avLst/>
          </a:prstGeom>
        </p:spPr>
        <p:txBody>
          <a:bodyPr wrap="square">
            <a:spAutoFit/>
          </a:bodyPr>
          <a:lstStyle/>
          <a:p>
            <a:r>
              <a:rPr lang="en-US" dirty="0">
                <a:latin typeface="Source Sans Pro"/>
                <a:cs typeface="Source Sans Pro"/>
              </a:rPr>
              <a:t>ICANN launched a second process, parallel but interrelated with the IANA Stewardship Transition process, to examine from an organizational perspective how ICANN’s broader accountability mechanisms should be strengthened to address the absence of the U.S. Government.</a:t>
            </a:r>
          </a:p>
        </p:txBody>
      </p:sp>
    </p:spTree>
    <p:extLst>
      <p:ext uri="{BB962C8B-B14F-4D97-AF65-F5344CB8AC3E}">
        <p14:creationId xmlns:p14="http://schemas.microsoft.com/office/powerpoint/2010/main" val="239365059"/>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Oval 24"/>
          <p:cNvSpPr/>
          <p:nvPr/>
        </p:nvSpPr>
        <p:spPr>
          <a:xfrm>
            <a:off x="687001" y="5674610"/>
            <a:ext cx="365759" cy="35777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4" name="Oval 23"/>
          <p:cNvSpPr/>
          <p:nvPr/>
        </p:nvSpPr>
        <p:spPr>
          <a:xfrm>
            <a:off x="672909" y="5151891"/>
            <a:ext cx="365759" cy="35777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3" name="Oval 22"/>
          <p:cNvSpPr/>
          <p:nvPr/>
        </p:nvSpPr>
        <p:spPr>
          <a:xfrm>
            <a:off x="672909" y="4633730"/>
            <a:ext cx="365759" cy="35777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2" name="Oval 21"/>
          <p:cNvSpPr/>
          <p:nvPr/>
        </p:nvSpPr>
        <p:spPr>
          <a:xfrm>
            <a:off x="670613" y="4103116"/>
            <a:ext cx="365759" cy="35777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1" name="Oval 20"/>
          <p:cNvSpPr/>
          <p:nvPr/>
        </p:nvSpPr>
        <p:spPr>
          <a:xfrm>
            <a:off x="676841" y="3593150"/>
            <a:ext cx="365759" cy="35777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20" name="Oval 19"/>
          <p:cNvSpPr/>
          <p:nvPr/>
        </p:nvSpPr>
        <p:spPr>
          <a:xfrm>
            <a:off x="678807" y="3072253"/>
            <a:ext cx="365759" cy="35777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8" name="Oval 17"/>
          <p:cNvSpPr/>
          <p:nvPr/>
        </p:nvSpPr>
        <p:spPr>
          <a:xfrm>
            <a:off x="678807" y="2555847"/>
            <a:ext cx="365759" cy="35777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7" name="Oval 16"/>
          <p:cNvSpPr/>
          <p:nvPr/>
        </p:nvSpPr>
        <p:spPr>
          <a:xfrm>
            <a:off x="672908" y="2036161"/>
            <a:ext cx="365759" cy="35777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16" name="Oval 15"/>
          <p:cNvSpPr/>
          <p:nvPr/>
        </p:nvSpPr>
        <p:spPr>
          <a:xfrm>
            <a:off x="670613" y="1520730"/>
            <a:ext cx="365759" cy="35777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8" name="Oval 7"/>
          <p:cNvSpPr/>
          <p:nvPr/>
        </p:nvSpPr>
        <p:spPr>
          <a:xfrm>
            <a:off x="678806" y="1010547"/>
            <a:ext cx="365759" cy="357778"/>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sp>
        <p:nvSpPr>
          <p:cNvPr id="4" name="Title 3"/>
          <p:cNvSpPr>
            <a:spLocks noGrp="1"/>
          </p:cNvSpPr>
          <p:nvPr>
            <p:ph type="title"/>
          </p:nvPr>
        </p:nvSpPr>
        <p:spPr>
          <a:xfrm>
            <a:off x="0" y="-7478"/>
            <a:ext cx="9144000" cy="710655"/>
          </a:xfrm>
          <a:prstGeom prst="rect">
            <a:avLst/>
          </a:prstGeom>
        </p:spPr>
        <p:txBody>
          <a:bodyPr/>
          <a:lstStyle/>
          <a:p>
            <a:r>
              <a:rPr lang="en-US" b="1" dirty="0"/>
              <a:t>Existing ICANN Accountability Mechanisms</a:t>
            </a:r>
          </a:p>
        </p:txBody>
      </p:sp>
      <p:sp>
        <p:nvSpPr>
          <p:cNvPr id="19" name="TextBox 18"/>
          <p:cNvSpPr txBox="1"/>
          <p:nvPr/>
        </p:nvSpPr>
        <p:spPr>
          <a:xfrm>
            <a:off x="631937" y="5598583"/>
            <a:ext cx="792480" cy="461665"/>
          </a:xfrm>
          <a:prstGeom prst="rect">
            <a:avLst/>
          </a:prstGeom>
          <a:noFill/>
        </p:spPr>
        <p:txBody>
          <a:bodyPr wrap="square" rtlCol="0">
            <a:spAutoFit/>
          </a:bodyPr>
          <a:lstStyle/>
          <a:p>
            <a:r>
              <a:rPr lang="en-US" sz="2400" dirty="0" smtClean="0">
                <a:solidFill>
                  <a:schemeClr val="bg1"/>
                </a:solidFill>
                <a:latin typeface="Source Sans Pro"/>
                <a:cs typeface="Source Sans Pro"/>
              </a:rPr>
              <a:t>10</a:t>
            </a:r>
          </a:p>
        </p:txBody>
      </p:sp>
      <p:sp>
        <p:nvSpPr>
          <p:cNvPr id="3" name="Rectangle 2"/>
          <p:cNvSpPr/>
          <p:nvPr/>
        </p:nvSpPr>
        <p:spPr>
          <a:xfrm>
            <a:off x="687001" y="930573"/>
            <a:ext cx="8103072" cy="5170646"/>
          </a:xfrm>
          <a:prstGeom prst="rect">
            <a:avLst/>
          </a:prstGeom>
        </p:spPr>
        <p:txBody>
          <a:bodyPr wrap="square">
            <a:spAutoFit/>
          </a:bodyPr>
          <a:lstStyle/>
          <a:p>
            <a:pPr marL="457200" indent="-457200">
              <a:spcBef>
                <a:spcPts val="1200"/>
              </a:spcBef>
              <a:buClr>
                <a:schemeClr val="bg1"/>
              </a:buClr>
              <a:buSzPct val="100000"/>
              <a:buFont typeface="Wingdings" charset="2"/>
              <a:buAutoNum type="arabicPlain"/>
            </a:pPr>
            <a:r>
              <a:rPr lang="en-US" sz="2400" dirty="0" smtClean="0">
                <a:solidFill>
                  <a:srgbClr val="0C1F24"/>
                </a:solidFill>
                <a:latin typeface="Source Sans Pro"/>
                <a:cs typeface="Source Sans Pro"/>
              </a:rPr>
              <a:t>Affirmation of Commitments</a:t>
            </a:r>
          </a:p>
          <a:p>
            <a:pPr marL="457200" indent="-457200">
              <a:spcBef>
                <a:spcPts val="1200"/>
              </a:spcBef>
              <a:buClr>
                <a:schemeClr val="bg1"/>
              </a:buClr>
              <a:buSzPct val="100000"/>
              <a:buFont typeface="Wingdings" charset="2"/>
              <a:buAutoNum type="arabicPlain"/>
            </a:pPr>
            <a:r>
              <a:rPr lang="en-US" sz="2400" dirty="0" smtClean="0">
                <a:solidFill>
                  <a:srgbClr val="0C1F24"/>
                </a:solidFill>
                <a:latin typeface="Source Sans Pro"/>
                <a:cs typeface="Source Sans Pro"/>
              </a:rPr>
              <a:t>Affirmation of Commitments Reviews</a:t>
            </a:r>
          </a:p>
          <a:p>
            <a:pPr marL="457200" indent="-457200">
              <a:spcBef>
                <a:spcPts val="1200"/>
              </a:spcBef>
              <a:buClr>
                <a:schemeClr val="bg1"/>
              </a:buClr>
              <a:buSzPct val="100000"/>
              <a:buFont typeface="Wingdings" charset="2"/>
              <a:buAutoNum type="arabicPlain"/>
            </a:pPr>
            <a:r>
              <a:rPr lang="en-US" sz="2400" dirty="0" smtClean="0">
                <a:solidFill>
                  <a:srgbClr val="0C1F24"/>
                </a:solidFill>
                <a:latin typeface="Source Sans Pro"/>
                <a:cs typeface="Source Sans Pro"/>
              </a:rPr>
              <a:t>Bylaws</a:t>
            </a:r>
          </a:p>
          <a:p>
            <a:pPr marL="457200" indent="-457200">
              <a:spcBef>
                <a:spcPts val="1200"/>
              </a:spcBef>
              <a:buClr>
                <a:schemeClr val="bg1"/>
              </a:buClr>
              <a:buSzPct val="100000"/>
              <a:buFont typeface="Wingdings" charset="2"/>
              <a:buAutoNum type="arabicPlain"/>
            </a:pPr>
            <a:r>
              <a:rPr lang="en-US" sz="2400" dirty="0" smtClean="0">
                <a:solidFill>
                  <a:srgbClr val="0C1F24"/>
                </a:solidFill>
                <a:latin typeface="Source Sans Pro"/>
                <a:cs typeface="Source Sans Pro"/>
              </a:rPr>
              <a:t>Bylaws-Mandated Redress Mechanism</a:t>
            </a:r>
          </a:p>
          <a:p>
            <a:pPr marL="457200" indent="-457200">
              <a:spcBef>
                <a:spcPts val="1200"/>
              </a:spcBef>
              <a:buClr>
                <a:schemeClr val="bg1"/>
              </a:buClr>
              <a:buSzPct val="100000"/>
              <a:buFont typeface="Wingdings" charset="2"/>
              <a:buAutoNum type="arabicPlain"/>
            </a:pPr>
            <a:r>
              <a:rPr lang="en-US" sz="2400" dirty="0" smtClean="0">
                <a:solidFill>
                  <a:srgbClr val="0C1F24"/>
                </a:solidFill>
                <a:latin typeface="Source Sans Pro"/>
                <a:cs typeface="Source Sans Pro"/>
              </a:rPr>
              <a:t>Documentation for Board of Directors</a:t>
            </a:r>
          </a:p>
          <a:p>
            <a:pPr marL="457200" indent="-457200">
              <a:spcBef>
                <a:spcPts val="1200"/>
              </a:spcBef>
              <a:buClr>
                <a:schemeClr val="bg1"/>
              </a:buClr>
              <a:buSzPct val="100000"/>
              <a:buFont typeface="Wingdings" charset="2"/>
              <a:buAutoNum type="arabicPlain"/>
            </a:pPr>
            <a:r>
              <a:rPr lang="en-US" sz="2400" dirty="0" smtClean="0">
                <a:solidFill>
                  <a:srgbClr val="0C1F24"/>
                </a:solidFill>
                <a:latin typeface="Source Sans Pro"/>
                <a:cs typeface="Source Sans Pro"/>
              </a:rPr>
              <a:t>Documented Relationships</a:t>
            </a:r>
          </a:p>
          <a:p>
            <a:pPr marL="457200" indent="-457200">
              <a:spcBef>
                <a:spcPts val="1200"/>
              </a:spcBef>
              <a:buClr>
                <a:schemeClr val="bg1"/>
              </a:buClr>
              <a:buSzPct val="100000"/>
              <a:buFont typeface="Wingdings" charset="2"/>
              <a:buAutoNum type="arabicPlain"/>
            </a:pPr>
            <a:r>
              <a:rPr lang="en-US" sz="2400" dirty="0" smtClean="0">
                <a:solidFill>
                  <a:srgbClr val="0C1F24"/>
                </a:solidFill>
                <a:latin typeface="Source Sans Pro"/>
                <a:cs typeface="Source Sans Pro"/>
              </a:rPr>
              <a:t>External Laws</a:t>
            </a:r>
          </a:p>
          <a:p>
            <a:pPr marL="457200" indent="-457200">
              <a:spcBef>
                <a:spcPts val="1200"/>
              </a:spcBef>
              <a:buClr>
                <a:schemeClr val="bg1"/>
              </a:buClr>
              <a:buSzPct val="100000"/>
              <a:buFont typeface="Wingdings" charset="2"/>
              <a:buAutoNum type="arabicPlain"/>
            </a:pPr>
            <a:r>
              <a:rPr lang="en-US" sz="2400" dirty="0" smtClean="0">
                <a:solidFill>
                  <a:srgbClr val="0C1F24"/>
                </a:solidFill>
                <a:latin typeface="Source Sans Pro"/>
                <a:cs typeface="Source Sans Pro"/>
              </a:rPr>
              <a:t>General ICANN Operational Information</a:t>
            </a:r>
          </a:p>
          <a:p>
            <a:pPr marL="457200" indent="-457200">
              <a:spcBef>
                <a:spcPts val="1200"/>
              </a:spcBef>
              <a:buClr>
                <a:schemeClr val="bg1"/>
              </a:buClr>
              <a:buSzPct val="100000"/>
              <a:buFont typeface="Wingdings" charset="2"/>
              <a:buAutoNum type="arabicPlain"/>
            </a:pPr>
            <a:r>
              <a:rPr lang="en-US" sz="2400" dirty="0" smtClean="0">
                <a:solidFill>
                  <a:srgbClr val="0C1F24"/>
                </a:solidFill>
                <a:latin typeface="Source Sans Pro"/>
                <a:cs typeface="Source Sans Pro"/>
              </a:rPr>
              <a:t>ICANN Board Selection Process</a:t>
            </a:r>
          </a:p>
          <a:p>
            <a:pPr>
              <a:spcBef>
                <a:spcPts val="1200"/>
              </a:spcBef>
              <a:buClr>
                <a:schemeClr val="bg1"/>
              </a:buClr>
              <a:buSzPct val="100000"/>
            </a:pPr>
            <a:r>
              <a:rPr lang="en-US" sz="2400" dirty="0">
                <a:solidFill>
                  <a:srgbClr val="0C1F24"/>
                </a:solidFill>
                <a:latin typeface="Source Sans Pro"/>
                <a:cs typeface="Source Sans Pro"/>
              </a:rPr>
              <a:t>	</a:t>
            </a:r>
            <a:r>
              <a:rPr lang="en-US" sz="2400" dirty="0" smtClean="0">
                <a:solidFill>
                  <a:srgbClr val="0C1F24"/>
                </a:solidFill>
                <a:latin typeface="Source Sans Pro"/>
                <a:cs typeface="Source Sans Pro"/>
              </a:rPr>
              <a:t>Organizational Reviews</a:t>
            </a:r>
            <a:endParaRPr lang="en-US" sz="2400" dirty="0">
              <a:solidFill>
                <a:srgbClr val="0C1F24"/>
              </a:solidFill>
              <a:latin typeface="Source Sans Pro"/>
              <a:cs typeface="Source Sans Pro"/>
            </a:endParaRPr>
          </a:p>
        </p:txBody>
      </p:sp>
    </p:spTree>
    <p:extLst>
      <p:ext uri="{BB962C8B-B14F-4D97-AF65-F5344CB8AC3E}">
        <p14:creationId xmlns:p14="http://schemas.microsoft.com/office/powerpoint/2010/main" val="3427077252"/>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b="1" dirty="0" smtClean="0"/>
              <a:t>CCWG-Accountability Goals and Requirements</a:t>
            </a:r>
            <a:endParaRPr lang="en-US" sz="2800" b="1" dirty="0"/>
          </a:p>
        </p:txBody>
      </p:sp>
      <p:sp>
        <p:nvSpPr>
          <p:cNvPr id="9" name="TextBox 8"/>
          <p:cNvSpPr txBox="1">
            <a:spLocks noChangeArrowheads="1"/>
          </p:cNvSpPr>
          <p:nvPr/>
        </p:nvSpPr>
        <p:spPr bwMode="auto">
          <a:xfrm>
            <a:off x="1757655" y="3291139"/>
            <a:ext cx="673451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12700" marR="117475">
              <a:lnSpc>
                <a:spcPct val="100000"/>
              </a:lnSpc>
            </a:pPr>
            <a:r>
              <a:rPr lang="en-US" b="1" dirty="0" smtClean="0">
                <a:solidFill>
                  <a:srgbClr val="062236"/>
                </a:solidFill>
                <a:latin typeface="Source Sans Pro"/>
                <a:cs typeface="Source Sans Pro"/>
              </a:rPr>
              <a:t>Work Stream 1</a:t>
            </a:r>
          </a:p>
          <a:p>
            <a:pPr marL="12700" marR="117475">
              <a:lnSpc>
                <a:spcPct val="100000"/>
              </a:lnSpc>
            </a:pPr>
            <a:r>
              <a:rPr lang="en-US" dirty="0">
                <a:solidFill>
                  <a:srgbClr val="062236"/>
                </a:solidFill>
                <a:latin typeface="Source Sans Pro"/>
                <a:cs typeface="Source Sans Pro"/>
              </a:rPr>
              <a:t>F</a:t>
            </a:r>
            <a:r>
              <a:rPr lang="en-US" dirty="0" smtClean="0">
                <a:solidFill>
                  <a:srgbClr val="062236"/>
                </a:solidFill>
                <a:latin typeface="Source Sans Pro"/>
                <a:cs typeface="Source Sans Pro"/>
              </a:rPr>
              <a:t>ocused </a:t>
            </a:r>
            <a:r>
              <a:rPr lang="en-US" dirty="0">
                <a:solidFill>
                  <a:srgbClr val="062236"/>
                </a:solidFill>
                <a:latin typeface="Source Sans Pro"/>
                <a:cs typeface="Source Sans Pro"/>
              </a:rPr>
              <a:t>on mechanisms enhancing </a:t>
            </a:r>
            <a:r>
              <a:rPr lang="en-US" dirty="0" smtClean="0">
                <a:solidFill>
                  <a:srgbClr val="062236"/>
                </a:solidFill>
                <a:latin typeface="Source Sans Pro"/>
                <a:cs typeface="Source Sans Pro"/>
              </a:rPr>
              <a:t>ICANN accountability </a:t>
            </a:r>
            <a:r>
              <a:rPr lang="en-US" dirty="0">
                <a:solidFill>
                  <a:srgbClr val="062236"/>
                </a:solidFill>
                <a:latin typeface="Source Sans Pro"/>
                <a:cs typeface="Source Sans Pro"/>
              </a:rPr>
              <a:t>that must be in place or committed to within the time frame of the IANA Stewa</a:t>
            </a:r>
            <a:r>
              <a:rPr lang="en-US" spc="-25" dirty="0">
                <a:solidFill>
                  <a:srgbClr val="062236"/>
                </a:solidFill>
                <a:latin typeface="Source Sans Pro"/>
                <a:cs typeface="Source Sans Pro"/>
              </a:rPr>
              <a:t>r</a:t>
            </a:r>
            <a:r>
              <a:rPr lang="en-US" dirty="0">
                <a:solidFill>
                  <a:srgbClr val="062236"/>
                </a:solidFill>
                <a:latin typeface="Source Sans Pro"/>
                <a:cs typeface="Source Sans Pro"/>
              </a:rPr>
              <a:t>dship </a:t>
            </a:r>
            <a:r>
              <a:rPr lang="en-US" spc="-114" dirty="0" smtClean="0">
                <a:solidFill>
                  <a:srgbClr val="062236"/>
                </a:solidFill>
                <a:latin typeface="Source Sans Pro"/>
                <a:cs typeface="Source Sans Pro"/>
              </a:rPr>
              <a:t>T</a:t>
            </a:r>
            <a:r>
              <a:rPr lang="en-US" dirty="0" smtClean="0">
                <a:solidFill>
                  <a:srgbClr val="062236"/>
                </a:solidFill>
                <a:latin typeface="Source Sans Pro"/>
                <a:cs typeface="Source Sans Pro"/>
              </a:rPr>
              <a:t>ransition</a:t>
            </a:r>
            <a:endParaRPr lang="en-US" dirty="0">
              <a:solidFill>
                <a:srgbClr val="062236"/>
              </a:solidFill>
              <a:latin typeface="Source Sans Pro"/>
              <a:cs typeface="Source Sans Pro"/>
            </a:endParaRPr>
          </a:p>
        </p:txBody>
      </p:sp>
      <p:pic>
        <p:nvPicPr>
          <p:cNvPr id="33" name="Picture 32" descr="0037-file-empty.eps"/>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952559" y="3403600"/>
            <a:ext cx="571500" cy="673100"/>
          </a:xfrm>
          <a:prstGeom prst="rect">
            <a:avLst/>
          </a:prstGeom>
        </p:spPr>
      </p:pic>
      <p:sp>
        <p:nvSpPr>
          <p:cNvPr id="21" name="TextBox 20"/>
          <p:cNvSpPr txBox="1">
            <a:spLocks noChangeArrowheads="1"/>
          </p:cNvSpPr>
          <p:nvPr/>
        </p:nvSpPr>
        <p:spPr bwMode="auto">
          <a:xfrm>
            <a:off x="1769199" y="4681831"/>
            <a:ext cx="6845068"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7000" rIns="27000">
            <a:spAutoFit/>
          </a:bodyPr>
          <a:lstStyle>
            <a:lvl1pPr>
              <a:defRPr>
                <a:solidFill>
                  <a:schemeClr val="tx1"/>
                </a:solidFill>
                <a:latin typeface="Calibri" charset="0"/>
                <a:ea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marL="12700" marR="117475">
              <a:lnSpc>
                <a:spcPct val="100000"/>
              </a:lnSpc>
            </a:pPr>
            <a:r>
              <a:rPr lang="en-US" b="1" dirty="0">
                <a:solidFill>
                  <a:schemeClr val="accent2">
                    <a:lumMod val="50000"/>
                  </a:schemeClr>
                </a:solidFill>
                <a:latin typeface="Source Sans Pro"/>
                <a:cs typeface="Source Sans Pro"/>
              </a:rPr>
              <a:t>Work Stream </a:t>
            </a:r>
            <a:r>
              <a:rPr lang="en-US" b="1" dirty="0" smtClean="0">
                <a:solidFill>
                  <a:schemeClr val="accent2">
                    <a:lumMod val="50000"/>
                  </a:schemeClr>
                </a:solidFill>
                <a:latin typeface="Source Sans Pro"/>
                <a:cs typeface="Source Sans Pro"/>
              </a:rPr>
              <a:t>2</a:t>
            </a:r>
            <a:endParaRPr lang="en-US" b="1" dirty="0">
              <a:solidFill>
                <a:schemeClr val="accent2">
                  <a:lumMod val="50000"/>
                </a:schemeClr>
              </a:solidFill>
              <a:latin typeface="Source Sans Pro"/>
              <a:cs typeface="Source Sans Pro"/>
            </a:endParaRPr>
          </a:p>
          <a:p>
            <a:pPr marL="12700" marR="117475">
              <a:lnSpc>
                <a:spcPct val="100000"/>
              </a:lnSpc>
            </a:pPr>
            <a:r>
              <a:rPr lang="en-US" dirty="0" smtClean="0">
                <a:solidFill>
                  <a:schemeClr val="accent2">
                    <a:lumMod val="50000"/>
                  </a:schemeClr>
                </a:solidFill>
                <a:latin typeface="Source Sans Pro"/>
                <a:cs typeface="Source Sans Pro"/>
              </a:rPr>
              <a:t>Focused </a:t>
            </a:r>
            <a:r>
              <a:rPr lang="en-US" dirty="0">
                <a:solidFill>
                  <a:schemeClr val="accent2">
                    <a:lumMod val="50000"/>
                  </a:schemeClr>
                </a:solidFill>
                <a:latin typeface="Source Sans Pro"/>
                <a:cs typeface="Source Sans Pro"/>
              </a:rPr>
              <a:t>on addressing accountability topics for which a timeline for developing solutions and full implementation may extend beyond the IANA Stewardship </a:t>
            </a:r>
            <a:r>
              <a:rPr lang="en-US" dirty="0" smtClean="0">
                <a:solidFill>
                  <a:schemeClr val="accent2">
                    <a:lumMod val="50000"/>
                  </a:schemeClr>
                </a:solidFill>
                <a:latin typeface="Source Sans Pro"/>
                <a:cs typeface="Source Sans Pro"/>
              </a:rPr>
              <a:t>Transition</a:t>
            </a:r>
            <a:endParaRPr lang="en-US" dirty="0">
              <a:solidFill>
                <a:schemeClr val="accent2">
                  <a:lumMod val="50000"/>
                </a:schemeClr>
              </a:solidFill>
              <a:latin typeface="Source Sans Pro"/>
              <a:cs typeface="Source Sans Pro"/>
            </a:endParaRPr>
          </a:p>
        </p:txBody>
      </p:sp>
      <p:pic>
        <p:nvPicPr>
          <p:cNvPr id="22" name="Picture 21" descr="0037-file-empty.eps"/>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962433" y="4734843"/>
            <a:ext cx="571500" cy="673100"/>
          </a:xfrm>
          <a:prstGeom prst="rect">
            <a:avLst/>
          </a:prstGeom>
        </p:spPr>
      </p:pic>
      <p:sp>
        <p:nvSpPr>
          <p:cNvPr id="13" name="Content Placeholder 2"/>
          <p:cNvSpPr txBox="1">
            <a:spLocks/>
          </p:cNvSpPr>
          <p:nvPr/>
        </p:nvSpPr>
        <p:spPr>
          <a:xfrm>
            <a:off x="276927" y="851586"/>
            <a:ext cx="8763000" cy="2432271"/>
          </a:xfrm>
          <a:prstGeom prst="rect">
            <a:avLst/>
          </a:prstGeom>
        </p:spPr>
        <p:txBody>
          <a:bodyPr>
            <a:normAutofit fontScale="92500" lnSpcReduction="20000"/>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20000"/>
              </a:lnSpc>
              <a:spcBef>
                <a:spcPts val="600"/>
              </a:spcBef>
              <a:buNone/>
            </a:pPr>
            <a:r>
              <a:rPr lang="en-US" sz="2100" dirty="0" smtClean="0">
                <a:latin typeface="Source Sans Pro"/>
                <a:cs typeface="Source Sans Pro"/>
              </a:rPr>
              <a:t>The Cross Community Working Group on Enhancing ICANN Accountability </a:t>
            </a:r>
            <a:br>
              <a:rPr lang="en-US" sz="2100" dirty="0" smtClean="0">
                <a:latin typeface="Source Sans Pro"/>
                <a:cs typeface="Source Sans Pro"/>
              </a:rPr>
            </a:br>
            <a:r>
              <a:rPr lang="en-US" sz="2100" b="1" dirty="0" smtClean="0">
                <a:latin typeface="Source Sans Pro"/>
                <a:cs typeface="Source Sans Pro"/>
              </a:rPr>
              <a:t>(CCWG-Accountability) </a:t>
            </a:r>
            <a:r>
              <a:rPr lang="en-US" sz="2100" dirty="0" smtClean="0">
                <a:latin typeface="Source Sans Pro"/>
                <a:cs typeface="Source Sans Pro"/>
              </a:rPr>
              <a:t>was formed </a:t>
            </a:r>
            <a:r>
              <a:rPr lang="en-US" sz="2100" dirty="0">
                <a:latin typeface="Source Sans Pro"/>
                <a:cs typeface="Source Sans Pro"/>
              </a:rPr>
              <a:t>to Deliver proposals that would enhance </a:t>
            </a:r>
            <a:r>
              <a:rPr lang="en-US" sz="2100" dirty="0" smtClean="0">
                <a:latin typeface="Source Sans Pro"/>
                <a:cs typeface="Source Sans Pro"/>
              </a:rPr>
              <a:t/>
            </a:r>
            <a:br>
              <a:rPr lang="en-US" sz="2100" dirty="0" smtClean="0">
                <a:latin typeface="Source Sans Pro"/>
                <a:cs typeface="Source Sans Pro"/>
              </a:rPr>
            </a:br>
            <a:r>
              <a:rPr lang="en-US" sz="2100" dirty="0" smtClean="0">
                <a:latin typeface="Source Sans Pro"/>
                <a:cs typeface="Source Sans Pro"/>
              </a:rPr>
              <a:t>ICANN’s </a:t>
            </a:r>
            <a:r>
              <a:rPr lang="en-US" sz="2100" dirty="0">
                <a:latin typeface="Source Sans Pro"/>
                <a:cs typeface="Source Sans Pro"/>
              </a:rPr>
              <a:t>accountability towards all </a:t>
            </a:r>
            <a:r>
              <a:rPr lang="en-US" sz="2100" dirty="0" smtClean="0">
                <a:latin typeface="Source Sans Pro"/>
                <a:cs typeface="Source Sans Pro"/>
              </a:rPr>
              <a:t>stakeholders</a:t>
            </a:r>
          </a:p>
          <a:p>
            <a:pPr lvl="1">
              <a:lnSpc>
                <a:spcPct val="120000"/>
              </a:lnSpc>
              <a:spcBef>
                <a:spcPts val="600"/>
              </a:spcBef>
              <a:buFont typeface="Wingdings" charset="2"/>
              <a:buChar char=""/>
            </a:pPr>
            <a:r>
              <a:rPr lang="en-US" sz="2100" dirty="0">
                <a:latin typeface="Source Sans Pro"/>
                <a:cs typeface="Source Sans Pro"/>
              </a:rPr>
              <a:t>The </a:t>
            </a:r>
            <a:r>
              <a:rPr lang="en-US" sz="2100" dirty="0" smtClean="0">
                <a:latin typeface="Source Sans Pro"/>
                <a:cs typeface="Source Sans Pro"/>
              </a:rPr>
              <a:t>CCWG-Accountability is </a:t>
            </a:r>
            <a:r>
              <a:rPr lang="en-US" sz="2100" dirty="0">
                <a:latin typeface="Source Sans Pro"/>
                <a:cs typeface="Source Sans Pro"/>
              </a:rPr>
              <a:t>made up of </a:t>
            </a:r>
            <a:r>
              <a:rPr lang="en-US" sz="2100" b="1" dirty="0" smtClean="0">
                <a:solidFill>
                  <a:schemeClr val="accent6"/>
                </a:solidFill>
                <a:latin typeface="Source Sans Pro"/>
                <a:cs typeface="Source Sans Pro"/>
              </a:rPr>
              <a:t>28 members </a:t>
            </a:r>
            <a:r>
              <a:rPr lang="en-US" sz="2100" dirty="0" smtClean="0">
                <a:latin typeface="Source Sans Pro"/>
                <a:cs typeface="Source Sans Pro"/>
              </a:rPr>
              <a:t>representing the 6 organizations who chartered the group, and </a:t>
            </a:r>
            <a:r>
              <a:rPr lang="en-US" sz="2100" b="1" dirty="0" smtClean="0">
                <a:solidFill>
                  <a:schemeClr val="accent6"/>
                </a:solidFill>
                <a:latin typeface="Source Sans Pro"/>
                <a:cs typeface="Source Sans Pro"/>
              </a:rPr>
              <a:t>151 participants </a:t>
            </a:r>
            <a:r>
              <a:rPr lang="en-US" sz="2100" dirty="0" smtClean="0">
                <a:latin typeface="Source Sans Pro"/>
                <a:cs typeface="Source Sans Pro"/>
              </a:rPr>
              <a:t>who engage in day-to-day discussions and proposal development</a:t>
            </a:r>
            <a:endParaRPr lang="en-US" sz="2100" dirty="0">
              <a:latin typeface="Source Sans Pro"/>
              <a:cs typeface="Source Sans Pro"/>
            </a:endParaRPr>
          </a:p>
          <a:p>
            <a:pPr lvl="1">
              <a:lnSpc>
                <a:spcPct val="120000"/>
              </a:lnSpc>
              <a:spcBef>
                <a:spcPts val="600"/>
              </a:spcBef>
              <a:buFont typeface="Wingdings" charset="2"/>
              <a:buChar char=""/>
            </a:pPr>
            <a:r>
              <a:rPr lang="en-US" sz="2100" dirty="0">
                <a:latin typeface="Source Sans Pro"/>
                <a:cs typeface="Source Sans Pro"/>
              </a:rPr>
              <a:t> The </a:t>
            </a:r>
            <a:r>
              <a:rPr lang="en-US" sz="2100" dirty="0" smtClean="0">
                <a:latin typeface="Source Sans Pro"/>
                <a:cs typeface="Source Sans Pro"/>
              </a:rPr>
              <a:t>CCWG has split its recommendations into two Work Streams:</a:t>
            </a:r>
            <a:endParaRPr lang="en-US" sz="2100" dirty="0">
              <a:latin typeface="Source Sans Pro"/>
              <a:cs typeface="Source Sans Pro"/>
            </a:endParaRPr>
          </a:p>
          <a:p>
            <a:pPr marL="0" indent="0">
              <a:lnSpc>
                <a:spcPct val="120000"/>
              </a:lnSpc>
              <a:spcBef>
                <a:spcPts val="600"/>
              </a:spcBef>
              <a:buNone/>
            </a:pPr>
            <a:endParaRPr lang="en-US" sz="1800" dirty="0" smtClean="0">
              <a:latin typeface="Source Sans Pro"/>
              <a:cs typeface="Source Sans Pro"/>
            </a:endParaRPr>
          </a:p>
          <a:p>
            <a:pPr>
              <a:lnSpc>
                <a:spcPct val="120000"/>
              </a:lnSpc>
              <a:spcBef>
                <a:spcPts val="600"/>
              </a:spcBef>
            </a:pPr>
            <a:endParaRPr lang="en-US" sz="1800" dirty="0">
              <a:latin typeface="Source Sans Pro"/>
              <a:cs typeface="Source Sans Pro"/>
            </a:endParaRPr>
          </a:p>
        </p:txBody>
      </p:sp>
    </p:spTree>
    <p:extLst>
      <p:ext uri="{BB962C8B-B14F-4D97-AF65-F5344CB8AC3E}">
        <p14:creationId xmlns:p14="http://schemas.microsoft.com/office/powerpoint/2010/main" val="996690442"/>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grpSp>
        <p:nvGrpSpPr>
          <p:cNvPr id="37" name="Group 36"/>
          <p:cNvGrpSpPr/>
          <p:nvPr/>
        </p:nvGrpSpPr>
        <p:grpSpPr>
          <a:xfrm>
            <a:off x="762000" y="4404989"/>
            <a:ext cx="1010050" cy="1680396"/>
            <a:chOff x="275300" y="4069556"/>
            <a:chExt cx="1359408" cy="2261616"/>
          </a:xfrm>
        </p:grpSpPr>
        <p:pic>
          <p:nvPicPr>
            <p:cNvPr id="38" name="Picture 37" descr="CCWG_Paris2015_Overview05-3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5300" y="4069556"/>
              <a:ext cx="1359408" cy="2261616"/>
            </a:xfrm>
            <a:prstGeom prst="rect">
              <a:avLst/>
            </a:prstGeom>
          </p:spPr>
        </p:pic>
        <p:sp>
          <p:nvSpPr>
            <p:cNvPr id="39" name="TextBox 38"/>
            <p:cNvSpPr txBox="1"/>
            <p:nvPr/>
          </p:nvSpPr>
          <p:spPr>
            <a:xfrm>
              <a:off x="582005" y="4454876"/>
              <a:ext cx="730485" cy="165693"/>
            </a:xfrm>
            <a:prstGeom prst="rect">
              <a:avLst/>
            </a:prstGeom>
            <a:noFill/>
          </p:spPr>
          <p:txBody>
            <a:bodyPr wrap="square" lIns="0" tIns="0" bIns="0" rtlCol="0">
              <a:spAutoFit/>
            </a:bodyPr>
            <a:lstStyle/>
            <a:p>
              <a:pPr algn="ctr"/>
              <a:r>
                <a:rPr lang="en-US" sz="800" b="1" dirty="0" smtClean="0"/>
                <a:t>BYLAWS</a:t>
              </a:r>
              <a:endParaRPr lang="en-US" sz="800" b="1" dirty="0"/>
            </a:p>
          </p:txBody>
        </p:sp>
      </p:grpSp>
      <p:sp>
        <p:nvSpPr>
          <p:cNvPr id="117" name="Shape 117"/>
          <p:cNvSpPr txBox="1"/>
          <p:nvPr/>
        </p:nvSpPr>
        <p:spPr>
          <a:xfrm>
            <a:off x="216000" y="802750"/>
            <a:ext cx="8712299" cy="521699"/>
          </a:xfrm>
          <a:prstGeom prst="rect">
            <a:avLst/>
          </a:prstGeom>
          <a:noFill/>
          <a:ln>
            <a:noFill/>
          </a:ln>
        </p:spPr>
        <p:txBody>
          <a:bodyPr lIns="91425" tIns="91425" rIns="91425" bIns="91425" anchor="t" anchorCtr="0">
            <a:noAutofit/>
          </a:bodyPr>
          <a:lstStyle/>
          <a:p>
            <a:pPr lvl="0" indent="-342900">
              <a:lnSpc>
                <a:spcPct val="115000"/>
              </a:lnSpc>
              <a:buClr>
                <a:schemeClr val="dk1"/>
              </a:buClr>
              <a:buSzPct val="78571"/>
            </a:pPr>
            <a:r>
              <a:rPr lang="en" dirty="0"/>
              <a:t>The CCWG-Accountability </a:t>
            </a:r>
            <a:r>
              <a:rPr lang="en" dirty="0" smtClean="0"/>
              <a:t>identified </a:t>
            </a:r>
            <a:r>
              <a:rPr lang="en" b="1" dirty="0"/>
              <a:t>four building blocks </a:t>
            </a:r>
            <a:r>
              <a:rPr lang="en" dirty="0"/>
              <a:t>that would form the </a:t>
            </a:r>
            <a:r>
              <a:rPr lang="en" dirty="0" smtClean="0"/>
              <a:t>mechanisms </a:t>
            </a:r>
            <a:r>
              <a:rPr lang="en" dirty="0"/>
              <a:t>required to improve </a:t>
            </a:r>
            <a:r>
              <a:rPr lang="en" dirty="0" smtClean="0"/>
              <a:t>ICANN’s accountability</a:t>
            </a:r>
            <a:r>
              <a:rPr lang="en" dirty="0"/>
              <a:t>.</a:t>
            </a:r>
          </a:p>
        </p:txBody>
      </p:sp>
      <p:sp>
        <p:nvSpPr>
          <p:cNvPr id="120" name="Shape 120"/>
          <p:cNvSpPr txBox="1"/>
          <p:nvPr/>
        </p:nvSpPr>
        <p:spPr>
          <a:xfrm>
            <a:off x="1891921" y="4501128"/>
            <a:ext cx="2431684" cy="1297199"/>
          </a:xfrm>
          <a:prstGeom prst="rect">
            <a:avLst/>
          </a:prstGeom>
          <a:noFill/>
          <a:ln>
            <a:noFill/>
          </a:ln>
        </p:spPr>
        <p:txBody>
          <a:bodyPr lIns="91425" tIns="91425" rIns="91425" bIns="91425" anchor="t" anchorCtr="0">
            <a:noAutofit/>
          </a:bodyPr>
          <a:lstStyle/>
          <a:p>
            <a:pPr lvl="0" rtl="0">
              <a:spcBef>
                <a:spcPts val="0"/>
              </a:spcBef>
              <a:buNone/>
            </a:pPr>
            <a:r>
              <a:rPr lang="en-US" b="1" dirty="0" smtClean="0"/>
              <a:t>The </a:t>
            </a:r>
            <a:r>
              <a:rPr lang="en" b="1" dirty="0" smtClean="0"/>
              <a:t>Principles </a:t>
            </a:r>
            <a:endParaRPr lang="en-US" b="1" dirty="0" smtClean="0"/>
          </a:p>
          <a:p>
            <a:pPr lvl="0" rtl="0">
              <a:spcBef>
                <a:spcPts val="0"/>
              </a:spcBef>
              <a:buNone/>
            </a:pPr>
            <a:r>
              <a:rPr lang="en-US" sz="1400" dirty="0"/>
              <a:t>g</a:t>
            </a:r>
            <a:r>
              <a:rPr lang="en" sz="1400" dirty="0" smtClean="0"/>
              <a:t>uarantee </a:t>
            </a:r>
            <a:r>
              <a:rPr lang="en-US" sz="1400" dirty="0" smtClean="0"/>
              <a:t>the mission, commitments and core </a:t>
            </a:r>
            <a:r>
              <a:rPr lang="en" sz="1400" dirty="0" smtClean="0"/>
              <a:t>values </a:t>
            </a:r>
            <a:r>
              <a:rPr lang="en" sz="1400" dirty="0"/>
              <a:t>of </a:t>
            </a:r>
            <a:r>
              <a:rPr lang="en-US" sz="1400" dirty="0" smtClean="0"/>
              <a:t>ICANN through its bylaws.</a:t>
            </a:r>
            <a:endParaRPr lang="en" sz="1400" dirty="0"/>
          </a:p>
        </p:txBody>
      </p:sp>
      <p:sp>
        <p:nvSpPr>
          <p:cNvPr id="121" name="Shape 121"/>
          <p:cNvSpPr txBox="1"/>
          <p:nvPr/>
        </p:nvSpPr>
        <p:spPr>
          <a:xfrm>
            <a:off x="4984675" y="5050954"/>
            <a:ext cx="3602999" cy="779238"/>
          </a:xfrm>
          <a:prstGeom prst="rect">
            <a:avLst/>
          </a:prstGeom>
          <a:noFill/>
          <a:ln>
            <a:noFill/>
          </a:ln>
        </p:spPr>
        <p:txBody>
          <a:bodyPr lIns="91425" tIns="91425" rIns="91425" bIns="91425" anchor="t" anchorCtr="0">
            <a:noAutofit/>
          </a:bodyPr>
          <a:lstStyle/>
          <a:p>
            <a:pPr lvl="0" rtl="0">
              <a:spcBef>
                <a:spcPts val="0"/>
              </a:spcBef>
              <a:buClr>
                <a:schemeClr val="dk1"/>
              </a:buClr>
              <a:buSzPct val="68750"/>
              <a:buFont typeface="Arial"/>
              <a:buNone/>
            </a:pPr>
            <a:r>
              <a:rPr lang="en" b="1" dirty="0"/>
              <a:t>Independent Appeals Mechanisms</a:t>
            </a:r>
          </a:p>
          <a:p>
            <a:pPr lvl="0">
              <a:spcBef>
                <a:spcPts val="0"/>
              </a:spcBef>
              <a:buNone/>
            </a:pPr>
            <a:r>
              <a:rPr lang="en-US" sz="1400" dirty="0" smtClean="0"/>
              <a:t>c</a:t>
            </a:r>
            <a:r>
              <a:rPr lang="en" sz="1400" dirty="0" smtClean="0"/>
              <a:t>onfers </a:t>
            </a:r>
            <a:r>
              <a:rPr lang="en" sz="1400" dirty="0"/>
              <a:t>the power to review and provide redress, as </a:t>
            </a:r>
            <a:r>
              <a:rPr lang="en" sz="1400" dirty="0" smtClean="0"/>
              <a:t>needed</a:t>
            </a:r>
            <a:r>
              <a:rPr lang="en-US" sz="1400" dirty="0" smtClean="0"/>
              <a:t>.</a:t>
            </a:r>
            <a:endParaRPr lang="en" sz="1400" dirty="0"/>
          </a:p>
        </p:txBody>
      </p:sp>
      <p:sp>
        <p:nvSpPr>
          <p:cNvPr id="122" name="Shape 122"/>
          <p:cNvSpPr txBox="1"/>
          <p:nvPr/>
        </p:nvSpPr>
        <p:spPr>
          <a:xfrm>
            <a:off x="398100" y="2999025"/>
            <a:ext cx="3788201" cy="742084"/>
          </a:xfrm>
          <a:prstGeom prst="rect">
            <a:avLst/>
          </a:prstGeom>
          <a:noFill/>
          <a:ln>
            <a:noFill/>
          </a:ln>
        </p:spPr>
        <p:txBody>
          <a:bodyPr lIns="91425" tIns="91425" rIns="91425" bIns="91425" anchor="t" anchorCtr="0">
            <a:noAutofit/>
          </a:bodyPr>
          <a:lstStyle/>
          <a:p>
            <a:pPr lvl="0" rtl="0">
              <a:spcBef>
                <a:spcPts val="0"/>
              </a:spcBef>
              <a:buNone/>
            </a:pPr>
            <a:r>
              <a:rPr lang="en-US" b="1" dirty="0" smtClean="0"/>
              <a:t>The ICANN </a:t>
            </a:r>
            <a:r>
              <a:rPr lang="en" b="1" dirty="0" smtClean="0"/>
              <a:t>Community</a:t>
            </a:r>
            <a:endParaRPr lang="en-US" b="1" dirty="0"/>
          </a:p>
          <a:p>
            <a:pPr lvl="0" rtl="0">
              <a:spcBef>
                <a:spcPts val="0"/>
              </a:spcBef>
              <a:buNone/>
            </a:pPr>
            <a:r>
              <a:rPr lang="en-US" sz="1400" dirty="0" smtClean="0"/>
              <a:t>is </a:t>
            </a:r>
            <a:r>
              <a:rPr lang="en-US" sz="1400" dirty="0"/>
              <a:t>organized in three Supporting Organizations (SOs) and four Advisory Committees (</a:t>
            </a:r>
            <a:r>
              <a:rPr lang="en-US" sz="1400" dirty="0" smtClean="0"/>
              <a:t>ACs).</a:t>
            </a:r>
            <a:endParaRPr lang="en" sz="1400" dirty="0"/>
          </a:p>
        </p:txBody>
      </p:sp>
      <p:sp>
        <p:nvSpPr>
          <p:cNvPr id="123" name="Shape 123"/>
          <p:cNvSpPr txBox="1"/>
          <p:nvPr/>
        </p:nvSpPr>
        <p:spPr>
          <a:xfrm>
            <a:off x="4832275" y="2778435"/>
            <a:ext cx="3624431" cy="813086"/>
          </a:xfrm>
          <a:prstGeom prst="rect">
            <a:avLst/>
          </a:prstGeom>
          <a:noFill/>
          <a:ln>
            <a:noFill/>
          </a:ln>
        </p:spPr>
        <p:txBody>
          <a:bodyPr lIns="91425" tIns="91425" rIns="91425" bIns="91425" anchor="t" anchorCtr="0">
            <a:noAutofit/>
          </a:bodyPr>
          <a:lstStyle/>
          <a:p>
            <a:pPr lvl="0" rtl="0">
              <a:spcBef>
                <a:spcPts val="0"/>
              </a:spcBef>
              <a:buNone/>
            </a:pPr>
            <a:r>
              <a:rPr lang="en" b="1" dirty="0"/>
              <a:t>ICANN Board</a:t>
            </a:r>
          </a:p>
          <a:p>
            <a:r>
              <a:rPr lang="en-US" sz="1400" dirty="0" smtClean="0"/>
              <a:t>has </a:t>
            </a:r>
            <a:r>
              <a:rPr lang="en-US" sz="1400" dirty="0"/>
              <a:t>the ultimate authority to approve or reject policy </a:t>
            </a:r>
            <a:r>
              <a:rPr lang="en-US" sz="1400" dirty="0" smtClean="0"/>
              <a:t>recommendations, developed by the SOs. ACs </a:t>
            </a:r>
            <a:r>
              <a:rPr lang="en-US" sz="1400" dirty="0"/>
              <a:t>formally advise the ICANN Board on particular issues or policy </a:t>
            </a:r>
            <a:r>
              <a:rPr lang="en-US" sz="1400" dirty="0" smtClean="0"/>
              <a:t>areas.</a:t>
            </a:r>
            <a:endParaRPr lang="en" sz="1400" dirty="0"/>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38871" y="1863177"/>
            <a:ext cx="2851699" cy="1231755"/>
          </a:xfrm>
          <a:prstGeom prst="rect">
            <a:avLst/>
          </a:prstGeom>
        </p:spPr>
      </p:pic>
      <p:pic>
        <p:nvPicPr>
          <p:cNvPr id="4" name="Picture 3" descr="CCWG_Paris2015_Overview05-23.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30522">
            <a:off x="6180608" y="1853662"/>
            <a:ext cx="2658528" cy="1148317"/>
          </a:xfrm>
          <a:prstGeom prst="rect">
            <a:avLst/>
          </a:prstGeom>
        </p:spPr>
      </p:pic>
      <p:pic>
        <p:nvPicPr>
          <p:cNvPr id="7" name="Picture 6" descr="CCWG_Paris2015_Overview05-25.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80946" y="4028826"/>
            <a:ext cx="2645406" cy="1142649"/>
          </a:xfrm>
          <a:prstGeom prst="rect">
            <a:avLst/>
          </a:prstGeom>
        </p:spPr>
      </p:pic>
      <p:sp>
        <p:nvSpPr>
          <p:cNvPr id="30" name="TextBox 29"/>
          <p:cNvSpPr txBox="1"/>
          <p:nvPr/>
        </p:nvSpPr>
        <p:spPr>
          <a:xfrm>
            <a:off x="1891921" y="2669454"/>
            <a:ext cx="211665" cy="153888"/>
          </a:xfrm>
          <a:prstGeom prst="rect">
            <a:avLst/>
          </a:prstGeom>
          <a:noFill/>
        </p:spPr>
        <p:txBody>
          <a:bodyPr wrap="square" lIns="0" tIns="0" rIns="0" bIns="0" rtlCol="0">
            <a:spAutoFit/>
          </a:bodyPr>
          <a:lstStyle/>
          <a:p>
            <a:pPr algn="ctr"/>
            <a:r>
              <a:rPr lang="en-US" sz="1000" dirty="0">
                <a:solidFill>
                  <a:srgbClr val="231F20"/>
                </a:solidFill>
              </a:rPr>
              <a:t>AC</a:t>
            </a:r>
            <a:endParaRPr lang="en-US" sz="1000" dirty="0"/>
          </a:p>
        </p:txBody>
      </p:sp>
      <p:sp>
        <p:nvSpPr>
          <p:cNvPr id="31" name="TextBox 30"/>
          <p:cNvSpPr txBox="1"/>
          <p:nvPr/>
        </p:nvSpPr>
        <p:spPr>
          <a:xfrm>
            <a:off x="2230587" y="2669454"/>
            <a:ext cx="211665" cy="153888"/>
          </a:xfrm>
          <a:prstGeom prst="rect">
            <a:avLst/>
          </a:prstGeom>
          <a:noFill/>
        </p:spPr>
        <p:txBody>
          <a:bodyPr wrap="square" lIns="0" tIns="0" rIns="0" bIns="0" rtlCol="0">
            <a:spAutoFit/>
          </a:bodyPr>
          <a:lstStyle/>
          <a:p>
            <a:pPr algn="ctr"/>
            <a:r>
              <a:rPr lang="en-US" sz="1000" dirty="0" smtClean="0">
                <a:solidFill>
                  <a:srgbClr val="231F20"/>
                </a:solidFill>
              </a:rPr>
              <a:t>SO</a:t>
            </a:r>
            <a:endParaRPr lang="en-US" sz="1000" dirty="0"/>
          </a:p>
        </p:txBody>
      </p:sp>
      <p:sp>
        <p:nvSpPr>
          <p:cNvPr id="32" name="TextBox 31"/>
          <p:cNvSpPr txBox="1"/>
          <p:nvPr/>
        </p:nvSpPr>
        <p:spPr>
          <a:xfrm>
            <a:off x="2572129" y="2669454"/>
            <a:ext cx="211665" cy="153888"/>
          </a:xfrm>
          <a:prstGeom prst="rect">
            <a:avLst/>
          </a:prstGeom>
          <a:noFill/>
        </p:spPr>
        <p:txBody>
          <a:bodyPr wrap="square" lIns="0" tIns="0" rIns="0" bIns="0" rtlCol="0">
            <a:spAutoFit/>
          </a:bodyPr>
          <a:lstStyle/>
          <a:p>
            <a:pPr algn="ctr"/>
            <a:r>
              <a:rPr lang="en-US" sz="1000" dirty="0">
                <a:solidFill>
                  <a:srgbClr val="231F20"/>
                </a:solidFill>
              </a:rPr>
              <a:t>AC</a:t>
            </a:r>
            <a:endParaRPr lang="en-US" sz="1000" dirty="0"/>
          </a:p>
        </p:txBody>
      </p:sp>
      <p:sp>
        <p:nvSpPr>
          <p:cNvPr id="33" name="TextBox 32"/>
          <p:cNvSpPr txBox="1"/>
          <p:nvPr/>
        </p:nvSpPr>
        <p:spPr>
          <a:xfrm>
            <a:off x="2915029" y="2669454"/>
            <a:ext cx="211665" cy="153888"/>
          </a:xfrm>
          <a:prstGeom prst="rect">
            <a:avLst/>
          </a:prstGeom>
          <a:noFill/>
        </p:spPr>
        <p:txBody>
          <a:bodyPr wrap="square" lIns="0" tIns="0" rIns="0" bIns="0" rtlCol="0">
            <a:spAutoFit/>
          </a:bodyPr>
          <a:lstStyle/>
          <a:p>
            <a:pPr algn="ctr"/>
            <a:r>
              <a:rPr lang="en-US" sz="1000" dirty="0" smtClean="0">
                <a:solidFill>
                  <a:srgbClr val="231F20"/>
                </a:solidFill>
              </a:rPr>
              <a:t>SO</a:t>
            </a:r>
            <a:endParaRPr lang="en-US" sz="1000" dirty="0"/>
          </a:p>
        </p:txBody>
      </p:sp>
      <p:sp>
        <p:nvSpPr>
          <p:cNvPr id="34" name="TextBox 33"/>
          <p:cNvSpPr txBox="1"/>
          <p:nvPr/>
        </p:nvSpPr>
        <p:spPr>
          <a:xfrm>
            <a:off x="3257930" y="2669454"/>
            <a:ext cx="211665" cy="153888"/>
          </a:xfrm>
          <a:prstGeom prst="rect">
            <a:avLst/>
          </a:prstGeom>
          <a:noFill/>
        </p:spPr>
        <p:txBody>
          <a:bodyPr wrap="square" lIns="0" tIns="0" rIns="0" bIns="0" rtlCol="0">
            <a:spAutoFit/>
          </a:bodyPr>
          <a:lstStyle/>
          <a:p>
            <a:pPr algn="ctr"/>
            <a:r>
              <a:rPr lang="en-US" sz="1000" dirty="0">
                <a:solidFill>
                  <a:srgbClr val="231F20"/>
                </a:solidFill>
              </a:rPr>
              <a:t>AC</a:t>
            </a:r>
            <a:endParaRPr lang="en-US" sz="1000" dirty="0"/>
          </a:p>
        </p:txBody>
      </p:sp>
      <p:sp>
        <p:nvSpPr>
          <p:cNvPr id="35" name="TextBox 34"/>
          <p:cNvSpPr txBox="1"/>
          <p:nvPr/>
        </p:nvSpPr>
        <p:spPr>
          <a:xfrm>
            <a:off x="3592539" y="2669454"/>
            <a:ext cx="211665" cy="153888"/>
          </a:xfrm>
          <a:prstGeom prst="rect">
            <a:avLst/>
          </a:prstGeom>
          <a:noFill/>
        </p:spPr>
        <p:txBody>
          <a:bodyPr wrap="square" lIns="0" tIns="0" rIns="0" bIns="0" rtlCol="0">
            <a:spAutoFit/>
          </a:bodyPr>
          <a:lstStyle/>
          <a:p>
            <a:pPr algn="ctr"/>
            <a:r>
              <a:rPr lang="en-US" sz="1000" dirty="0" smtClean="0">
                <a:solidFill>
                  <a:srgbClr val="231F20"/>
                </a:solidFill>
              </a:rPr>
              <a:t>SO</a:t>
            </a:r>
            <a:endParaRPr lang="en-US" sz="1000" dirty="0"/>
          </a:p>
        </p:txBody>
      </p:sp>
      <p:sp>
        <p:nvSpPr>
          <p:cNvPr id="36" name="TextBox 35"/>
          <p:cNvSpPr txBox="1"/>
          <p:nvPr/>
        </p:nvSpPr>
        <p:spPr>
          <a:xfrm>
            <a:off x="3929705" y="2669454"/>
            <a:ext cx="211665" cy="153888"/>
          </a:xfrm>
          <a:prstGeom prst="rect">
            <a:avLst/>
          </a:prstGeom>
          <a:noFill/>
        </p:spPr>
        <p:txBody>
          <a:bodyPr wrap="square" lIns="0" tIns="0" rIns="0" bIns="0" rtlCol="0">
            <a:spAutoFit/>
          </a:bodyPr>
          <a:lstStyle/>
          <a:p>
            <a:pPr algn="ctr"/>
            <a:r>
              <a:rPr lang="en-US" sz="1000" dirty="0">
                <a:solidFill>
                  <a:srgbClr val="231F20"/>
                </a:solidFill>
              </a:rPr>
              <a:t>AC</a:t>
            </a:r>
            <a:endParaRPr lang="en-US" sz="1000" dirty="0"/>
          </a:p>
        </p:txBody>
      </p:sp>
      <p:sp>
        <p:nvSpPr>
          <p:cNvPr id="3" name="Title 2"/>
          <p:cNvSpPr>
            <a:spLocks noGrp="1"/>
          </p:cNvSpPr>
          <p:nvPr>
            <p:ph type="title"/>
          </p:nvPr>
        </p:nvSpPr>
        <p:spPr/>
        <p:txBody>
          <a:bodyPr/>
          <a:lstStyle/>
          <a:p>
            <a:r>
              <a:rPr lang="en-US" b="1" dirty="0"/>
              <a:t>Current Accountability Framework</a:t>
            </a:r>
          </a:p>
        </p:txBody>
      </p:sp>
    </p:spTree>
    <p:extLst>
      <p:ext uri="{BB962C8B-B14F-4D97-AF65-F5344CB8AC3E}">
        <p14:creationId xmlns:p14="http://schemas.microsoft.com/office/powerpoint/2010/main" val="581388024"/>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pic>
        <p:nvPicPr>
          <p:cNvPr id="65" name="Picture 64" descr="CCWG_Paris2015_Overview05-26.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66352" y="4135969"/>
            <a:ext cx="3005096" cy="1298013"/>
          </a:xfrm>
          <a:prstGeom prst="rect">
            <a:avLst/>
          </a:prstGeom>
        </p:spPr>
      </p:pic>
      <p:sp>
        <p:nvSpPr>
          <p:cNvPr id="2" name="Title 1"/>
          <p:cNvSpPr>
            <a:spLocks noGrp="1"/>
          </p:cNvSpPr>
          <p:nvPr>
            <p:ph type="title"/>
          </p:nvPr>
        </p:nvSpPr>
        <p:spPr/>
        <p:txBody>
          <a:bodyPr/>
          <a:lstStyle/>
          <a:p>
            <a:r>
              <a:rPr lang="en-US" b="1" dirty="0"/>
              <a:t>Proposed Enhanced Accountability Mechanisms</a:t>
            </a:r>
          </a:p>
        </p:txBody>
      </p:sp>
      <p:sp>
        <p:nvSpPr>
          <p:cNvPr id="117" name="Shape 117"/>
          <p:cNvSpPr txBox="1"/>
          <p:nvPr/>
        </p:nvSpPr>
        <p:spPr>
          <a:xfrm>
            <a:off x="216000" y="730180"/>
            <a:ext cx="8712299" cy="521699"/>
          </a:xfrm>
          <a:prstGeom prst="rect">
            <a:avLst/>
          </a:prstGeom>
          <a:noFill/>
          <a:ln>
            <a:noFill/>
          </a:ln>
        </p:spPr>
        <p:txBody>
          <a:bodyPr lIns="91425" tIns="91425" rIns="91425" bIns="91425" anchor="t" anchorCtr="0">
            <a:noAutofit/>
          </a:bodyPr>
          <a:lstStyle/>
          <a:p>
            <a:pPr lvl="0" indent="-342900">
              <a:buClr>
                <a:schemeClr val="dk1"/>
              </a:buClr>
              <a:buSzPct val="78571"/>
            </a:pPr>
            <a:r>
              <a:rPr lang="en" dirty="0">
                <a:solidFill>
                  <a:srgbClr val="0A1F24"/>
                </a:solidFill>
              </a:rPr>
              <a:t>The CCWG-Accountability has identified enhancements required to </a:t>
            </a:r>
            <a:r>
              <a:rPr lang="en" b="1" dirty="0">
                <a:solidFill>
                  <a:srgbClr val="0A1F24"/>
                </a:solidFill>
              </a:rPr>
              <a:t>those building blocks that would form the accountability mechanisms </a:t>
            </a:r>
            <a:r>
              <a:rPr lang="en" dirty="0">
                <a:solidFill>
                  <a:srgbClr val="0A1F24"/>
                </a:solidFill>
              </a:rPr>
              <a:t>required to improve ICANN’s accountability.</a:t>
            </a:r>
            <a:endParaRPr lang="en" b="1" dirty="0">
              <a:solidFill>
                <a:srgbClr val="0A1F24"/>
              </a:solidFill>
            </a:endParaRPr>
          </a:p>
        </p:txBody>
      </p:sp>
      <p:pic>
        <p:nvPicPr>
          <p:cNvPr id="4" name="Picture 3" descr="CCWG_Paris2015_Overview05-2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330522">
            <a:off x="6351610" y="1978931"/>
            <a:ext cx="2658528" cy="1148317"/>
          </a:xfrm>
          <a:prstGeom prst="rect">
            <a:avLst/>
          </a:prstGeom>
        </p:spPr>
      </p:pic>
      <p:sp>
        <p:nvSpPr>
          <p:cNvPr id="30" name="TextBox 29"/>
          <p:cNvSpPr txBox="1"/>
          <p:nvPr/>
        </p:nvSpPr>
        <p:spPr>
          <a:xfrm>
            <a:off x="1423352" y="2809199"/>
            <a:ext cx="211665" cy="153888"/>
          </a:xfrm>
          <a:prstGeom prst="rect">
            <a:avLst/>
          </a:prstGeom>
          <a:noFill/>
        </p:spPr>
        <p:txBody>
          <a:bodyPr wrap="square" lIns="0" tIns="0" rIns="0" bIns="0" rtlCol="0">
            <a:spAutoFit/>
          </a:bodyPr>
          <a:lstStyle/>
          <a:p>
            <a:pPr algn="ctr"/>
            <a:r>
              <a:rPr lang="en-US" sz="1000" dirty="0">
                <a:solidFill>
                  <a:srgbClr val="231F20"/>
                </a:solidFill>
              </a:rPr>
              <a:t>AC</a:t>
            </a:r>
            <a:endParaRPr lang="en-US" sz="1000" dirty="0"/>
          </a:p>
        </p:txBody>
      </p:sp>
      <p:sp>
        <p:nvSpPr>
          <p:cNvPr id="31" name="TextBox 30"/>
          <p:cNvSpPr txBox="1"/>
          <p:nvPr/>
        </p:nvSpPr>
        <p:spPr>
          <a:xfrm>
            <a:off x="1762018" y="2809199"/>
            <a:ext cx="211665" cy="153888"/>
          </a:xfrm>
          <a:prstGeom prst="rect">
            <a:avLst/>
          </a:prstGeom>
          <a:noFill/>
        </p:spPr>
        <p:txBody>
          <a:bodyPr wrap="square" lIns="0" tIns="0" rIns="0" bIns="0" rtlCol="0">
            <a:spAutoFit/>
          </a:bodyPr>
          <a:lstStyle/>
          <a:p>
            <a:pPr algn="ctr"/>
            <a:r>
              <a:rPr lang="en-US" sz="1000" dirty="0" smtClean="0">
                <a:solidFill>
                  <a:srgbClr val="231F20"/>
                </a:solidFill>
              </a:rPr>
              <a:t>SO</a:t>
            </a:r>
            <a:endParaRPr lang="en-US" sz="1000" dirty="0"/>
          </a:p>
        </p:txBody>
      </p:sp>
      <p:sp>
        <p:nvSpPr>
          <p:cNvPr id="32" name="TextBox 31"/>
          <p:cNvSpPr txBox="1"/>
          <p:nvPr/>
        </p:nvSpPr>
        <p:spPr>
          <a:xfrm>
            <a:off x="2103560" y="2809199"/>
            <a:ext cx="211665" cy="153888"/>
          </a:xfrm>
          <a:prstGeom prst="rect">
            <a:avLst/>
          </a:prstGeom>
          <a:noFill/>
        </p:spPr>
        <p:txBody>
          <a:bodyPr wrap="square" lIns="0" tIns="0" rIns="0" bIns="0" rtlCol="0">
            <a:spAutoFit/>
          </a:bodyPr>
          <a:lstStyle/>
          <a:p>
            <a:pPr algn="ctr"/>
            <a:r>
              <a:rPr lang="en-US" sz="1000" dirty="0">
                <a:solidFill>
                  <a:srgbClr val="231F20"/>
                </a:solidFill>
              </a:rPr>
              <a:t>AC</a:t>
            </a:r>
            <a:endParaRPr lang="en-US" sz="1000" dirty="0"/>
          </a:p>
        </p:txBody>
      </p:sp>
      <p:sp>
        <p:nvSpPr>
          <p:cNvPr id="33" name="TextBox 32"/>
          <p:cNvSpPr txBox="1"/>
          <p:nvPr/>
        </p:nvSpPr>
        <p:spPr>
          <a:xfrm>
            <a:off x="2446460" y="2809199"/>
            <a:ext cx="211665" cy="153888"/>
          </a:xfrm>
          <a:prstGeom prst="rect">
            <a:avLst/>
          </a:prstGeom>
          <a:noFill/>
        </p:spPr>
        <p:txBody>
          <a:bodyPr wrap="square" lIns="0" tIns="0" rIns="0" bIns="0" rtlCol="0">
            <a:spAutoFit/>
          </a:bodyPr>
          <a:lstStyle/>
          <a:p>
            <a:pPr algn="ctr"/>
            <a:r>
              <a:rPr lang="en-US" sz="1000" dirty="0" smtClean="0">
                <a:solidFill>
                  <a:srgbClr val="231F20"/>
                </a:solidFill>
              </a:rPr>
              <a:t>SO</a:t>
            </a:r>
            <a:endParaRPr lang="en-US" sz="1000" dirty="0"/>
          </a:p>
        </p:txBody>
      </p:sp>
      <p:sp>
        <p:nvSpPr>
          <p:cNvPr id="34" name="TextBox 33"/>
          <p:cNvSpPr txBox="1"/>
          <p:nvPr/>
        </p:nvSpPr>
        <p:spPr>
          <a:xfrm>
            <a:off x="2789361" y="2809199"/>
            <a:ext cx="211665" cy="153888"/>
          </a:xfrm>
          <a:prstGeom prst="rect">
            <a:avLst/>
          </a:prstGeom>
          <a:noFill/>
        </p:spPr>
        <p:txBody>
          <a:bodyPr wrap="square" lIns="0" tIns="0" rIns="0" bIns="0" rtlCol="0">
            <a:spAutoFit/>
          </a:bodyPr>
          <a:lstStyle/>
          <a:p>
            <a:pPr algn="ctr"/>
            <a:r>
              <a:rPr lang="en-US" sz="1000" dirty="0">
                <a:solidFill>
                  <a:srgbClr val="231F20"/>
                </a:solidFill>
              </a:rPr>
              <a:t>AC</a:t>
            </a:r>
            <a:endParaRPr lang="en-US" sz="1000" dirty="0"/>
          </a:p>
        </p:txBody>
      </p:sp>
      <p:sp>
        <p:nvSpPr>
          <p:cNvPr id="35" name="TextBox 34"/>
          <p:cNvSpPr txBox="1"/>
          <p:nvPr/>
        </p:nvSpPr>
        <p:spPr>
          <a:xfrm>
            <a:off x="3123970" y="2809199"/>
            <a:ext cx="211665" cy="153888"/>
          </a:xfrm>
          <a:prstGeom prst="rect">
            <a:avLst/>
          </a:prstGeom>
          <a:noFill/>
        </p:spPr>
        <p:txBody>
          <a:bodyPr wrap="square" lIns="0" tIns="0" rIns="0" bIns="0" rtlCol="0">
            <a:spAutoFit/>
          </a:bodyPr>
          <a:lstStyle/>
          <a:p>
            <a:pPr algn="ctr"/>
            <a:r>
              <a:rPr lang="en-US" sz="1000" dirty="0" smtClean="0">
                <a:solidFill>
                  <a:srgbClr val="231F20"/>
                </a:solidFill>
              </a:rPr>
              <a:t>SO</a:t>
            </a:r>
            <a:endParaRPr lang="en-US" sz="1000" dirty="0"/>
          </a:p>
        </p:txBody>
      </p:sp>
      <p:sp>
        <p:nvSpPr>
          <p:cNvPr id="36" name="TextBox 35"/>
          <p:cNvSpPr txBox="1"/>
          <p:nvPr/>
        </p:nvSpPr>
        <p:spPr>
          <a:xfrm>
            <a:off x="3461136" y="2809199"/>
            <a:ext cx="211665" cy="153888"/>
          </a:xfrm>
          <a:prstGeom prst="rect">
            <a:avLst/>
          </a:prstGeom>
          <a:noFill/>
        </p:spPr>
        <p:txBody>
          <a:bodyPr wrap="square" lIns="0" tIns="0" rIns="0" bIns="0" rtlCol="0">
            <a:spAutoFit/>
          </a:bodyPr>
          <a:lstStyle/>
          <a:p>
            <a:pPr algn="ctr"/>
            <a:r>
              <a:rPr lang="en-US" sz="1000" dirty="0">
                <a:solidFill>
                  <a:srgbClr val="231F20"/>
                </a:solidFill>
              </a:rPr>
              <a:t>AC</a:t>
            </a:r>
            <a:endParaRPr lang="en-US" sz="1000" dirty="0"/>
          </a:p>
        </p:txBody>
      </p:sp>
      <p:sp>
        <p:nvSpPr>
          <p:cNvPr id="29" name="Shape 120"/>
          <p:cNvSpPr txBox="1"/>
          <p:nvPr/>
        </p:nvSpPr>
        <p:spPr>
          <a:xfrm>
            <a:off x="2477034" y="4990240"/>
            <a:ext cx="2022308" cy="1068748"/>
          </a:xfrm>
          <a:prstGeom prst="rect">
            <a:avLst/>
          </a:prstGeom>
          <a:noFill/>
          <a:ln>
            <a:noFill/>
          </a:ln>
        </p:spPr>
        <p:txBody>
          <a:bodyPr lIns="91425" tIns="91425" rIns="91425" bIns="91425" anchor="t" anchorCtr="0">
            <a:noAutofit/>
          </a:bodyPr>
          <a:lstStyle/>
          <a:p>
            <a:pPr lvl="0" rtl="0">
              <a:spcBef>
                <a:spcPts val="0"/>
              </a:spcBef>
              <a:buNone/>
            </a:pPr>
            <a:r>
              <a:rPr lang="en-US" b="1" dirty="0" smtClean="0"/>
              <a:t>The </a:t>
            </a:r>
            <a:r>
              <a:rPr lang="en" b="1" dirty="0" smtClean="0"/>
              <a:t>Principles</a:t>
            </a:r>
            <a:r>
              <a:rPr lang="en" sz="1600" b="1" dirty="0" smtClean="0"/>
              <a:t> </a:t>
            </a:r>
            <a:endParaRPr lang="en-US" sz="1600" b="1" dirty="0" smtClean="0"/>
          </a:p>
          <a:p>
            <a:pPr lvl="0" rtl="0">
              <a:spcBef>
                <a:spcPts val="0"/>
              </a:spcBef>
              <a:buNone/>
            </a:pPr>
            <a:r>
              <a:rPr lang="en-US" sz="1200" dirty="0" smtClean="0"/>
              <a:t>g</a:t>
            </a:r>
            <a:r>
              <a:rPr lang="en" sz="1200" dirty="0" smtClean="0"/>
              <a:t>uarantee </a:t>
            </a:r>
            <a:r>
              <a:rPr lang="en-US" sz="1200" dirty="0" smtClean="0"/>
              <a:t>the </a:t>
            </a:r>
            <a:r>
              <a:rPr lang="en" sz="1200" dirty="0" smtClean="0"/>
              <a:t>core </a:t>
            </a:r>
            <a:r>
              <a:rPr lang="en-US" sz="1200" dirty="0" smtClean="0"/>
              <a:t>mission, commitments and </a:t>
            </a:r>
            <a:r>
              <a:rPr lang="en" sz="1200" dirty="0" smtClean="0"/>
              <a:t>values </a:t>
            </a:r>
            <a:r>
              <a:rPr lang="en" sz="1200" dirty="0"/>
              <a:t>of </a:t>
            </a:r>
            <a:r>
              <a:rPr lang="en-US" sz="1200" dirty="0" smtClean="0"/>
              <a:t>ICANN through its bylaws</a:t>
            </a:r>
          </a:p>
          <a:p>
            <a:pPr lvl="0" rtl="0">
              <a:spcBef>
                <a:spcPts val="0"/>
              </a:spcBef>
              <a:buNone/>
            </a:pPr>
            <a:r>
              <a:rPr lang="en-US" sz="1200" dirty="0" smtClean="0"/>
              <a:t>(i.e. the Constitution).</a:t>
            </a:r>
            <a:endParaRPr lang="en" sz="1000" dirty="0"/>
          </a:p>
        </p:txBody>
      </p:sp>
      <p:sp>
        <p:nvSpPr>
          <p:cNvPr id="37" name="Shape 121"/>
          <p:cNvSpPr txBox="1"/>
          <p:nvPr/>
        </p:nvSpPr>
        <p:spPr>
          <a:xfrm>
            <a:off x="4971553" y="5330148"/>
            <a:ext cx="3602999" cy="1076399"/>
          </a:xfrm>
          <a:prstGeom prst="rect">
            <a:avLst/>
          </a:prstGeom>
          <a:noFill/>
          <a:ln>
            <a:noFill/>
          </a:ln>
        </p:spPr>
        <p:txBody>
          <a:bodyPr lIns="91425" tIns="91425" rIns="91425" bIns="91425" anchor="t" anchorCtr="0">
            <a:noAutofit/>
          </a:bodyPr>
          <a:lstStyle/>
          <a:p>
            <a:pPr lvl="0" rtl="0">
              <a:spcBef>
                <a:spcPts val="0"/>
              </a:spcBef>
              <a:buClr>
                <a:schemeClr val="dk1"/>
              </a:buClr>
              <a:buSzPct val="68750"/>
              <a:buFont typeface="Arial"/>
              <a:buNone/>
            </a:pPr>
            <a:r>
              <a:rPr lang="en" b="1" dirty="0"/>
              <a:t>Independent Appeals Mechanisms</a:t>
            </a:r>
          </a:p>
          <a:p>
            <a:pPr lvl="0">
              <a:spcBef>
                <a:spcPts val="0"/>
              </a:spcBef>
              <a:buNone/>
            </a:pPr>
            <a:r>
              <a:rPr lang="en-US" sz="1200" dirty="0"/>
              <a:t>c</a:t>
            </a:r>
            <a:r>
              <a:rPr lang="en" sz="1200" dirty="0" smtClean="0"/>
              <a:t>onfers </a:t>
            </a:r>
            <a:r>
              <a:rPr lang="en" sz="1200" dirty="0"/>
              <a:t>the power to review and provide redress, as </a:t>
            </a:r>
            <a:r>
              <a:rPr lang="en" sz="1200" dirty="0" smtClean="0"/>
              <a:t>needed</a:t>
            </a:r>
            <a:r>
              <a:rPr lang="en-US" sz="1200" dirty="0"/>
              <a:t> </a:t>
            </a:r>
            <a:r>
              <a:rPr lang="en-US" sz="1200" dirty="0" smtClean="0"/>
              <a:t>(i.e. the Judiciary).</a:t>
            </a:r>
            <a:r>
              <a:rPr lang="en" sz="1200" dirty="0" smtClean="0"/>
              <a:t> </a:t>
            </a:r>
            <a:endParaRPr lang="en" sz="1200" dirty="0"/>
          </a:p>
        </p:txBody>
      </p:sp>
      <p:sp>
        <p:nvSpPr>
          <p:cNvPr id="38" name="Shape 122"/>
          <p:cNvSpPr txBox="1"/>
          <p:nvPr/>
        </p:nvSpPr>
        <p:spPr>
          <a:xfrm>
            <a:off x="418078" y="3042966"/>
            <a:ext cx="3972493" cy="810192"/>
          </a:xfrm>
          <a:prstGeom prst="rect">
            <a:avLst/>
          </a:prstGeom>
          <a:noFill/>
          <a:ln>
            <a:noFill/>
          </a:ln>
        </p:spPr>
        <p:txBody>
          <a:bodyPr lIns="91425" tIns="91425" rIns="91425" bIns="91425" anchor="t" anchorCtr="0">
            <a:noAutofit/>
          </a:bodyPr>
          <a:lstStyle/>
          <a:p>
            <a:pPr lvl="0" rtl="0">
              <a:spcBef>
                <a:spcPts val="0"/>
              </a:spcBef>
              <a:buNone/>
            </a:pPr>
            <a:r>
              <a:rPr lang="en-US" b="1" dirty="0" smtClean="0"/>
              <a:t>The </a:t>
            </a:r>
            <a:r>
              <a:rPr lang="en" b="1" dirty="0" smtClean="0"/>
              <a:t>Empowered</a:t>
            </a:r>
            <a:r>
              <a:rPr lang="en-US" b="1" dirty="0"/>
              <a:t> </a:t>
            </a:r>
            <a:r>
              <a:rPr lang="en" b="1" dirty="0" smtClean="0"/>
              <a:t>Community</a:t>
            </a:r>
            <a:endParaRPr lang="en" b="1" dirty="0"/>
          </a:p>
          <a:p>
            <a:pPr lvl="0">
              <a:spcBef>
                <a:spcPts val="0"/>
              </a:spcBef>
              <a:buNone/>
            </a:pPr>
            <a:r>
              <a:rPr lang="en-US" sz="1200" dirty="0" smtClean="0"/>
              <a:t>r</a:t>
            </a:r>
            <a:r>
              <a:rPr lang="en" sz="1200" dirty="0" smtClean="0"/>
              <a:t>efers </a:t>
            </a:r>
            <a:r>
              <a:rPr lang="en" sz="1200" dirty="0"/>
              <a:t>to the powers that allow the </a:t>
            </a:r>
            <a:r>
              <a:rPr lang="en" sz="1200" dirty="0" smtClean="0"/>
              <a:t>community</a:t>
            </a:r>
            <a:r>
              <a:rPr lang="en-US" sz="1200" dirty="0" smtClean="0"/>
              <a:t> SOs &amp; ACs</a:t>
            </a:r>
            <a:r>
              <a:rPr lang="en" sz="1200" dirty="0" smtClean="0"/>
              <a:t> to </a:t>
            </a:r>
            <a:r>
              <a:rPr lang="en" sz="1200" dirty="0"/>
              <a:t>take action should ICANN breach the </a:t>
            </a:r>
            <a:r>
              <a:rPr lang="en" sz="1200" dirty="0" smtClean="0"/>
              <a:t>principles</a:t>
            </a:r>
            <a:r>
              <a:rPr lang="en-US" sz="1200" dirty="0" smtClean="0"/>
              <a:t> (i.e. the People)</a:t>
            </a:r>
            <a:r>
              <a:rPr lang="en" sz="1200" dirty="0" smtClean="0"/>
              <a:t>.</a:t>
            </a:r>
            <a:endParaRPr lang="en" sz="1200" dirty="0"/>
          </a:p>
        </p:txBody>
      </p:sp>
      <p:sp>
        <p:nvSpPr>
          <p:cNvPr id="39" name="Shape 123"/>
          <p:cNvSpPr txBox="1"/>
          <p:nvPr/>
        </p:nvSpPr>
        <p:spPr>
          <a:xfrm>
            <a:off x="5775637" y="2817570"/>
            <a:ext cx="3283480" cy="1076399"/>
          </a:xfrm>
          <a:prstGeom prst="rect">
            <a:avLst/>
          </a:prstGeom>
          <a:noFill/>
          <a:ln>
            <a:noFill/>
          </a:ln>
        </p:spPr>
        <p:txBody>
          <a:bodyPr lIns="91425" tIns="91425" rIns="91425" bIns="91425" anchor="t" anchorCtr="0">
            <a:noAutofit/>
          </a:bodyPr>
          <a:lstStyle/>
          <a:p>
            <a:pPr lvl="0" rtl="0">
              <a:spcBef>
                <a:spcPts val="0"/>
              </a:spcBef>
              <a:buNone/>
            </a:pPr>
            <a:r>
              <a:rPr lang="en" b="1" dirty="0"/>
              <a:t>ICANN Board</a:t>
            </a:r>
          </a:p>
          <a:p>
            <a:pPr lvl="0"/>
            <a:r>
              <a:rPr lang="en-US" sz="1200" dirty="0"/>
              <a:t>has the ultimate authority to approve or reject policy recommendations, developed by the SOs. ACs formally advise the ICANN Board on particular issues or policy </a:t>
            </a:r>
            <a:r>
              <a:rPr lang="en-US" sz="1200" dirty="0" smtClean="0"/>
              <a:t>areas</a:t>
            </a:r>
            <a:r>
              <a:rPr lang="en-US" sz="1200" dirty="0"/>
              <a:t> </a:t>
            </a:r>
            <a:r>
              <a:rPr lang="en-US" sz="1200" dirty="0" smtClean="0"/>
              <a:t>(i.e. the Executive).</a:t>
            </a:r>
            <a:endParaRPr lang="en" sz="1200" dirty="0"/>
          </a:p>
        </p:txBody>
      </p:sp>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62531" y="1772713"/>
            <a:ext cx="2878011" cy="1243119"/>
          </a:xfrm>
          <a:prstGeom prst="rect">
            <a:avLst/>
          </a:prstGeom>
        </p:spPr>
      </p:pic>
      <p:sp>
        <p:nvSpPr>
          <p:cNvPr id="40" name="TextBox 39"/>
          <p:cNvSpPr txBox="1"/>
          <p:nvPr/>
        </p:nvSpPr>
        <p:spPr>
          <a:xfrm>
            <a:off x="1855150" y="1820802"/>
            <a:ext cx="211665" cy="138499"/>
          </a:xfrm>
          <a:prstGeom prst="rect">
            <a:avLst/>
          </a:prstGeom>
          <a:noFill/>
        </p:spPr>
        <p:txBody>
          <a:bodyPr wrap="square" lIns="0" tIns="0" rIns="0" bIns="0" rtlCol="0">
            <a:spAutoFit/>
          </a:bodyPr>
          <a:lstStyle/>
          <a:p>
            <a:pPr algn="ctr"/>
            <a:r>
              <a:rPr lang="en-US" sz="900" dirty="0" smtClean="0">
                <a:solidFill>
                  <a:srgbClr val="231F20"/>
                </a:solidFill>
              </a:rPr>
              <a:t>1</a:t>
            </a:r>
            <a:endParaRPr lang="en-US" sz="900" dirty="0"/>
          </a:p>
        </p:txBody>
      </p:sp>
      <p:sp>
        <p:nvSpPr>
          <p:cNvPr id="41" name="TextBox 40"/>
          <p:cNvSpPr txBox="1"/>
          <p:nvPr/>
        </p:nvSpPr>
        <p:spPr>
          <a:xfrm>
            <a:off x="2118744" y="1820802"/>
            <a:ext cx="211665" cy="138499"/>
          </a:xfrm>
          <a:prstGeom prst="rect">
            <a:avLst/>
          </a:prstGeom>
          <a:noFill/>
        </p:spPr>
        <p:txBody>
          <a:bodyPr wrap="square" lIns="0" tIns="0" rIns="0" bIns="0" rtlCol="0">
            <a:spAutoFit/>
          </a:bodyPr>
          <a:lstStyle/>
          <a:p>
            <a:pPr algn="ctr"/>
            <a:r>
              <a:rPr lang="en-US" sz="900" dirty="0" smtClean="0">
                <a:solidFill>
                  <a:srgbClr val="231F20"/>
                </a:solidFill>
              </a:rPr>
              <a:t>2</a:t>
            </a:r>
            <a:endParaRPr lang="en-US" sz="900" dirty="0"/>
          </a:p>
        </p:txBody>
      </p:sp>
      <p:sp>
        <p:nvSpPr>
          <p:cNvPr id="42" name="TextBox 41"/>
          <p:cNvSpPr txBox="1"/>
          <p:nvPr/>
        </p:nvSpPr>
        <p:spPr>
          <a:xfrm>
            <a:off x="2375281" y="1820802"/>
            <a:ext cx="211665" cy="138499"/>
          </a:xfrm>
          <a:prstGeom prst="rect">
            <a:avLst/>
          </a:prstGeom>
          <a:noFill/>
        </p:spPr>
        <p:txBody>
          <a:bodyPr wrap="square" lIns="0" tIns="0" rIns="0" bIns="0" rtlCol="0">
            <a:spAutoFit/>
          </a:bodyPr>
          <a:lstStyle/>
          <a:p>
            <a:pPr algn="ctr"/>
            <a:r>
              <a:rPr lang="en-US" sz="900" dirty="0" smtClean="0">
                <a:solidFill>
                  <a:srgbClr val="231F20"/>
                </a:solidFill>
              </a:rPr>
              <a:t>3</a:t>
            </a:r>
            <a:endParaRPr lang="en-US" sz="900" dirty="0"/>
          </a:p>
        </p:txBody>
      </p:sp>
      <p:sp>
        <p:nvSpPr>
          <p:cNvPr id="43" name="TextBox 42"/>
          <p:cNvSpPr txBox="1"/>
          <p:nvPr/>
        </p:nvSpPr>
        <p:spPr>
          <a:xfrm>
            <a:off x="2636991" y="1820802"/>
            <a:ext cx="211665" cy="138499"/>
          </a:xfrm>
          <a:prstGeom prst="rect">
            <a:avLst/>
          </a:prstGeom>
          <a:noFill/>
        </p:spPr>
        <p:txBody>
          <a:bodyPr wrap="square" lIns="0" tIns="0" rIns="0" bIns="0" rtlCol="0">
            <a:spAutoFit/>
          </a:bodyPr>
          <a:lstStyle/>
          <a:p>
            <a:pPr algn="ctr"/>
            <a:r>
              <a:rPr lang="en-US" sz="900" dirty="0" smtClean="0">
                <a:solidFill>
                  <a:srgbClr val="231F20"/>
                </a:solidFill>
              </a:rPr>
              <a:t>4</a:t>
            </a:r>
            <a:endParaRPr lang="en-US" sz="900" dirty="0"/>
          </a:p>
        </p:txBody>
      </p:sp>
      <p:sp>
        <p:nvSpPr>
          <p:cNvPr id="44" name="TextBox 43"/>
          <p:cNvSpPr txBox="1"/>
          <p:nvPr/>
        </p:nvSpPr>
        <p:spPr>
          <a:xfrm>
            <a:off x="2903871" y="1820802"/>
            <a:ext cx="211665" cy="138499"/>
          </a:xfrm>
          <a:prstGeom prst="rect">
            <a:avLst/>
          </a:prstGeom>
          <a:noFill/>
        </p:spPr>
        <p:txBody>
          <a:bodyPr wrap="square" lIns="0" tIns="0" rIns="0" bIns="0" rtlCol="0">
            <a:spAutoFit/>
          </a:bodyPr>
          <a:lstStyle/>
          <a:p>
            <a:pPr algn="ctr"/>
            <a:r>
              <a:rPr lang="en-US" sz="900" dirty="0" smtClean="0">
                <a:solidFill>
                  <a:srgbClr val="231F20"/>
                </a:solidFill>
              </a:rPr>
              <a:t>5</a:t>
            </a:r>
            <a:endParaRPr lang="en-US" sz="900" dirty="0"/>
          </a:p>
        </p:txBody>
      </p:sp>
      <p:grpSp>
        <p:nvGrpSpPr>
          <p:cNvPr id="15" name="Group 14"/>
          <p:cNvGrpSpPr/>
          <p:nvPr/>
        </p:nvGrpSpPr>
        <p:grpSpPr>
          <a:xfrm>
            <a:off x="5763508" y="1715761"/>
            <a:ext cx="1741252" cy="1055789"/>
            <a:chOff x="5756452" y="1770801"/>
            <a:chExt cx="1741252" cy="1055789"/>
          </a:xfrm>
        </p:grpSpPr>
        <p:sp>
          <p:nvSpPr>
            <p:cNvPr id="8" name="TextBox 7"/>
            <p:cNvSpPr txBox="1"/>
            <p:nvPr/>
          </p:nvSpPr>
          <p:spPr>
            <a:xfrm>
              <a:off x="5756452" y="1770801"/>
              <a:ext cx="1741252" cy="461665"/>
            </a:xfrm>
            <a:prstGeom prst="rect">
              <a:avLst/>
            </a:prstGeom>
            <a:noFill/>
          </p:spPr>
          <p:txBody>
            <a:bodyPr wrap="square" rtlCol="0">
              <a:spAutoFit/>
            </a:bodyPr>
            <a:lstStyle/>
            <a:p>
              <a:pPr marL="171450" indent="-171450">
                <a:buFont typeface="Arial"/>
                <a:buChar char="•"/>
              </a:pPr>
              <a:r>
                <a:rPr lang="en-US" sz="800" b="1" spc="-5" dirty="0" smtClean="0">
                  <a:solidFill>
                    <a:schemeClr val="tx1"/>
                  </a:solidFill>
                </a:rPr>
                <a:t>BUDGET</a:t>
              </a:r>
            </a:p>
            <a:p>
              <a:pPr marL="171450" indent="-171450">
                <a:buFont typeface="Arial"/>
                <a:buChar char="•"/>
              </a:pPr>
              <a:r>
                <a:rPr lang="en-US" sz="800" b="1" spc="-5" dirty="0" smtClean="0">
                  <a:solidFill>
                    <a:schemeClr val="tx1"/>
                  </a:solidFill>
                </a:rPr>
                <a:t>STRATEGY/OPS PLAN</a:t>
              </a:r>
            </a:p>
            <a:p>
              <a:pPr marL="171450" indent="-171450">
                <a:buFont typeface="Arial"/>
                <a:buChar char="•"/>
              </a:pPr>
              <a:r>
                <a:rPr lang="en-US" sz="800" b="1" spc="-5" dirty="0" smtClean="0">
                  <a:solidFill>
                    <a:schemeClr val="tx1"/>
                  </a:solidFill>
                </a:rPr>
                <a:t>BYLAWS</a:t>
              </a:r>
              <a:endParaRPr lang="en-US" sz="800" b="1" dirty="0">
                <a:solidFill>
                  <a:schemeClr val="tx1"/>
                </a:solidFill>
              </a:endParaRPr>
            </a:p>
          </p:txBody>
        </p:sp>
        <p:cxnSp>
          <p:nvCxnSpPr>
            <p:cNvPr id="10" name="Straight Arrow Connector 9"/>
            <p:cNvCxnSpPr/>
            <p:nvPr/>
          </p:nvCxnSpPr>
          <p:spPr>
            <a:xfrm flipV="1">
              <a:off x="6111251" y="2218355"/>
              <a:ext cx="0" cy="608235"/>
            </a:xfrm>
            <a:prstGeom prst="straightConnector1">
              <a:avLst/>
            </a:prstGeom>
            <a:ln w="12700">
              <a:solidFill>
                <a:schemeClr val="tx1"/>
              </a:solidFill>
              <a:tailEnd type="triangle" w="med" len="sm"/>
            </a:ln>
            <a:effectLst/>
          </p:spPr>
          <p:style>
            <a:lnRef idx="2">
              <a:schemeClr val="accent1"/>
            </a:lnRef>
            <a:fillRef idx="0">
              <a:schemeClr val="accent1"/>
            </a:fillRef>
            <a:effectRef idx="1">
              <a:schemeClr val="accent1"/>
            </a:effectRef>
            <a:fontRef idx="minor">
              <a:schemeClr val="tx1"/>
            </a:fontRef>
          </p:style>
        </p:cxnSp>
        <p:cxnSp>
          <p:nvCxnSpPr>
            <p:cNvPr id="53" name="Straight Arrow Connector 52"/>
            <p:cNvCxnSpPr/>
            <p:nvPr/>
          </p:nvCxnSpPr>
          <p:spPr>
            <a:xfrm flipH="1">
              <a:off x="6111251" y="2826590"/>
              <a:ext cx="591182" cy="0"/>
            </a:xfrm>
            <a:prstGeom prst="straightConnector1">
              <a:avLst/>
            </a:prstGeom>
            <a:ln w="12700">
              <a:solidFill>
                <a:schemeClr val="tx1"/>
              </a:solidFill>
              <a:tailEnd type="none" w="med" len="sm"/>
            </a:ln>
            <a:effectLst/>
          </p:spPr>
          <p:style>
            <a:lnRef idx="2">
              <a:schemeClr val="accent1"/>
            </a:lnRef>
            <a:fillRef idx="0">
              <a:schemeClr val="accent1"/>
            </a:fillRef>
            <a:effectRef idx="1">
              <a:schemeClr val="accent1"/>
            </a:effectRef>
            <a:fontRef idx="minor">
              <a:schemeClr val="tx1"/>
            </a:fontRef>
          </p:style>
        </p:cxnSp>
      </p:grpSp>
      <p:grpSp>
        <p:nvGrpSpPr>
          <p:cNvPr id="9" name="Group 8"/>
          <p:cNvGrpSpPr/>
          <p:nvPr/>
        </p:nvGrpSpPr>
        <p:grpSpPr>
          <a:xfrm>
            <a:off x="3762963" y="1816800"/>
            <a:ext cx="2012674" cy="259579"/>
            <a:chOff x="3762963" y="1857728"/>
            <a:chExt cx="2012674" cy="259579"/>
          </a:xfrm>
        </p:grpSpPr>
        <p:cxnSp>
          <p:nvCxnSpPr>
            <p:cNvPr id="70" name="Straight Arrow Connector 69"/>
            <p:cNvCxnSpPr/>
            <p:nvPr/>
          </p:nvCxnSpPr>
          <p:spPr>
            <a:xfrm>
              <a:off x="3762963" y="1987522"/>
              <a:ext cx="2012674" cy="0"/>
            </a:xfrm>
            <a:prstGeom prst="straightConnector1">
              <a:avLst/>
            </a:prstGeom>
            <a:ln w="12700">
              <a:solidFill>
                <a:schemeClr val="tx1"/>
              </a:solidFill>
              <a:tailEnd type="triangle" w="med" len="med"/>
            </a:ln>
            <a:effectLst/>
          </p:spPr>
          <p:style>
            <a:lnRef idx="2">
              <a:schemeClr val="accent1"/>
            </a:lnRef>
            <a:fillRef idx="0">
              <a:schemeClr val="accent1"/>
            </a:fillRef>
            <a:effectRef idx="1">
              <a:schemeClr val="accent1"/>
            </a:effectRef>
            <a:fontRef idx="minor">
              <a:schemeClr val="tx1"/>
            </a:fontRef>
          </p:style>
        </p:cxnSp>
        <p:sp>
          <p:nvSpPr>
            <p:cNvPr id="17" name="Rectangle 16"/>
            <p:cNvSpPr/>
            <p:nvPr/>
          </p:nvSpPr>
          <p:spPr>
            <a:xfrm>
              <a:off x="4292153" y="1857728"/>
              <a:ext cx="1223680" cy="259579"/>
            </a:xfrm>
            <a:prstGeom prst="rect">
              <a:avLst/>
            </a:prstGeom>
            <a:solidFill>
              <a:srgbClr val="DAE6F5"/>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17"/>
            <p:cNvSpPr txBox="1"/>
            <p:nvPr/>
          </p:nvSpPr>
          <p:spPr>
            <a:xfrm>
              <a:off x="4303544" y="1872106"/>
              <a:ext cx="1212289" cy="230832"/>
            </a:xfrm>
            <a:prstGeom prst="rect">
              <a:avLst/>
            </a:prstGeom>
            <a:noFill/>
          </p:spPr>
          <p:txBody>
            <a:bodyPr wrap="square" rtlCol="0">
              <a:spAutoFit/>
            </a:bodyPr>
            <a:lstStyle/>
            <a:p>
              <a:pPr algn="ctr"/>
              <a:r>
                <a:rPr lang="en-US" sz="900" b="1" dirty="0" smtClean="0">
                  <a:solidFill>
                    <a:srgbClr val="4F81BD"/>
                  </a:solidFill>
                </a:rPr>
                <a:t>REVIEW / REJECT</a:t>
              </a:r>
              <a:endParaRPr lang="en-US" sz="900" b="1" dirty="0">
                <a:solidFill>
                  <a:srgbClr val="4F81BD"/>
                </a:solidFill>
              </a:endParaRPr>
            </a:p>
          </p:txBody>
        </p:sp>
      </p:grpSp>
      <p:grpSp>
        <p:nvGrpSpPr>
          <p:cNvPr id="11" name="Group 10"/>
          <p:cNvGrpSpPr/>
          <p:nvPr/>
        </p:nvGrpSpPr>
        <p:grpSpPr>
          <a:xfrm>
            <a:off x="3772370" y="2360763"/>
            <a:ext cx="2837360" cy="259579"/>
            <a:chOff x="3772370" y="2434151"/>
            <a:chExt cx="2837360" cy="259579"/>
          </a:xfrm>
        </p:grpSpPr>
        <p:cxnSp>
          <p:nvCxnSpPr>
            <p:cNvPr id="73" name="Straight Arrow Connector 72"/>
            <p:cNvCxnSpPr/>
            <p:nvPr/>
          </p:nvCxnSpPr>
          <p:spPr>
            <a:xfrm>
              <a:off x="3772370" y="2528661"/>
              <a:ext cx="2837360" cy="0"/>
            </a:xfrm>
            <a:prstGeom prst="straightConnector1">
              <a:avLst/>
            </a:prstGeom>
            <a:ln w="12700">
              <a:solidFill>
                <a:schemeClr val="tx1"/>
              </a:solidFill>
              <a:tailEnd type="triangle" w="med" len="med"/>
            </a:ln>
            <a:effectLst/>
          </p:spPr>
          <p:style>
            <a:lnRef idx="2">
              <a:schemeClr val="accent1"/>
            </a:lnRef>
            <a:fillRef idx="0">
              <a:schemeClr val="accent1"/>
            </a:fillRef>
            <a:effectRef idx="1">
              <a:schemeClr val="accent1"/>
            </a:effectRef>
            <a:fontRef idx="minor">
              <a:schemeClr val="tx1"/>
            </a:fontRef>
          </p:style>
        </p:cxnSp>
        <p:sp>
          <p:nvSpPr>
            <p:cNvPr id="63" name="Rectangle 62"/>
            <p:cNvSpPr/>
            <p:nvPr/>
          </p:nvSpPr>
          <p:spPr>
            <a:xfrm>
              <a:off x="4303544" y="2434151"/>
              <a:ext cx="1223680" cy="259579"/>
            </a:xfrm>
            <a:prstGeom prst="rect">
              <a:avLst/>
            </a:prstGeom>
            <a:solidFill>
              <a:srgbClr val="DAE6F5"/>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9" name="TextBox 68"/>
            <p:cNvSpPr txBox="1"/>
            <p:nvPr/>
          </p:nvSpPr>
          <p:spPr>
            <a:xfrm>
              <a:off x="4233716" y="2446890"/>
              <a:ext cx="1360616" cy="230832"/>
            </a:xfrm>
            <a:prstGeom prst="rect">
              <a:avLst/>
            </a:prstGeom>
            <a:noFill/>
          </p:spPr>
          <p:txBody>
            <a:bodyPr wrap="square" rtlCol="0">
              <a:spAutoFit/>
            </a:bodyPr>
            <a:lstStyle/>
            <a:p>
              <a:pPr algn="ctr"/>
              <a:r>
                <a:rPr lang="en-US" sz="900" b="1" dirty="0" smtClean="0">
                  <a:solidFill>
                    <a:srgbClr val="4F81BD"/>
                  </a:solidFill>
                </a:rPr>
                <a:t>REMOVE / RECALL</a:t>
              </a:r>
              <a:endParaRPr lang="en-US" sz="900" b="1" dirty="0">
                <a:solidFill>
                  <a:srgbClr val="4F81BD"/>
                </a:solidFill>
              </a:endParaRPr>
            </a:p>
          </p:txBody>
        </p:sp>
      </p:grpSp>
      <p:grpSp>
        <p:nvGrpSpPr>
          <p:cNvPr id="19" name="Group 18"/>
          <p:cNvGrpSpPr/>
          <p:nvPr/>
        </p:nvGrpSpPr>
        <p:grpSpPr>
          <a:xfrm>
            <a:off x="4698757" y="4216426"/>
            <a:ext cx="1212289" cy="268046"/>
            <a:chOff x="5430875" y="4135351"/>
            <a:chExt cx="1212289" cy="268046"/>
          </a:xfrm>
        </p:grpSpPr>
        <p:sp>
          <p:nvSpPr>
            <p:cNvPr id="82" name="Rectangle 81"/>
            <p:cNvSpPr/>
            <p:nvPr/>
          </p:nvSpPr>
          <p:spPr>
            <a:xfrm>
              <a:off x="5601388" y="4143818"/>
              <a:ext cx="858679" cy="259579"/>
            </a:xfrm>
            <a:prstGeom prst="rect">
              <a:avLst/>
            </a:prstGeom>
            <a:solidFill>
              <a:srgbClr val="DAE6F5"/>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5" name="TextBox 84"/>
            <p:cNvSpPr txBox="1"/>
            <p:nvPr/>
          </p:nvSpPr>
          <p:spPr>
            <a:xfrm>
              <a:off x="5430875" y="4135351"/>
              <a:ext cx="1212289" cy="261610"/>
            </a:xfrm>
            <a:prstGeom prst="rect">
              <a:avLst/>
            </a:prstGeom>
            <a:noFill/>
          </p:spPr>
          <p:txBody>
            <a:bodyPr wrap="square" rtlCol="0">
              <a:spAutoFit/>
            </a:bodyPr>
            <a:lstStyle/>
            <a:p>
              <a:pPr algn="ctr"/>
              <a:r>
                <a:rPr lang="en-US" sz="1100" b="1" dirty="0" smtClean="0">
                  <a:solidFill>
                    <a:srgbClr val="4F81BD"/>
                  </a:solidFill>
                </a:rPr>
                <a:t>NEW IRP</a:t>
              </a:r>
              <a:endParaRPr lang="en-US" sz="1100" b="1" dirty="0">
                <a:solidFill>
                  <a:srgbClr val="4F81BD"/>
                </a:solidFill>
              </a:endParaRPr>
            </a:p>
          </p:txBody>
        </p:sp>
      </p:grpSp>
      <p:sp>
        <p:nvSpPr>
          <p:cNvPr id="86" name="TextBox 85"/>
          <p:cNvSpPr txBox="1"/>
          <p:nvPr/>
        </p:nvSpPr>
        <p:spPr>
          <a:xfrm>
            <a:off x="6609730" y="4134558"/>
            <a:ext cx="2061718" cy="261610"/>
          </a:xfrm>
          <a:prstGeom prst="rect">
            <a:avLst/>
          </a:prstGeom>
          <a:noFill/>
        </p:spPr>
        <p:txBody>
          <a:bodyPr wrap="square" rtlCol="0">
            <a:spAutoFit/>
          </a:bodyPr>
          <a:lstStyle/>
          <a:p>
            <a:pPr algn="ctr"/>
            <a:r>
              <a:rPr lang="en-US" sz="1100" b="1" dirty="0" smtClean="0"/>
              <a:t>7+ MEMBER STANDING PANEL</a:t>
            </a:r>
            <a:endParaRPr lang="en-US" sz="1100" b="1" dirty="0"/>
          </a:p>
        </p:txBody>
      </p:sp>
      <p:grpSp>
        <p:nvGrpSpPr>
          <p:cNvPr id="14" name="Group 13"/>
          <p:cNvGrpSpPr/>
          <p:nvPr/>
        </p:nvGrpSpPr>
        <p:grpSpPr>
          <a:xfrm>
            <a:off x="3772370" y="2953043"/>
            <a:ext cx="2003267" cy="353943"/>
            <a:chOff x="3772370" y="2953043"/>
            <a:chExt cx="2003267" cy="353943"/>
          </a:xfrm>
        </p:grpSpPr>
        <p:grpSp>
          <p:nvGrpSpPr>
            <p:cNvPr id="13" name="Group 12"/>
            <p:cNvGrpSpPr/>
            <p:nvPr/>
          </p:nvGrpSpPr>
          <p:grpSpPr>
            <a:xfrm>
              <a:off x="3772370" y="2963087"/>
              <a:ext cx="2003267" cy="339947"/>
              <a:chOff x="3772370" y="2963087"/>
              <a:chExt cx="2003267" cy="339947"/>
            </a:xfrm>
          </p:grpSpPr>
          <p:cxnSp>
            <p:nvCxnSpPr>
              <p:cNvPr id="68" name="Straight Arrow Connector 67"/>
              <p:cNvCxnSpPr/>
              <p:nvPr/>
            </p:nvCxnSpPr>
            <p:spPr>
              <a:xfrm flipH="1">
                <a:off x="3772370" y="3134362"/>
                <a:ext cx="2003267" cy="0"/>
              </a:xfrm>
              <a:prstGeom prst="straightConnector1">
                <a:avLst/>
              </a:prstGeom>
              <a:ln w="15875">
                <a:solidFill>
                  <a:schemeClr val="tx1"/>
                </a:solidFill>
                <a:tailEnd type="triangle" w="med" len="med"/>
              </a:ln>
              <a:effectLst/>
            </p:spPr>
            <p:style>
              <a:lnRef idx="2">
                <a:schemeClr val="accent1"/>
              </a:lnRef>
              <a:fillRef idx="0">
                <a:schemeClr val="accent1"/>
              </a:fillRef>
              <a:effectRef idx="1">
                <a:schemeClr val="accent1"/>
              </a:effectRef>
              <a:fontRef idx="minor">
                <a:schemeClr val="tx1"/>
              </a:fontRef>
            </p:style>
          </p:cxnSp>
          <p:sp>
            <p:nvSpPr>
              <p:cNvPr id="71" name="Rectangle 70"/>
              <p:cNvSpPr/>
              <p:nvPr/>
            </p:nvSpPr>
            <p:spPr>
              <a:xfrm>
                <a:off x="4164416" y="2963087"/>
                <a:ext cx="1501936" cy="339947"/>
              </a:xfrm>
              <a:prstGeom prst="rect">
                <a:avLst/>
              </a:prstGeom>
              <a:solidFill>
                <a:srgbClr val="DAE6F5"/>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72" name="TextBox 71"/>
            <p:cNvSpPr txBox="1"/>
            <p:nvPr/>
          </p:nvSpPr>
          <p:spPr>
            <a:xfrm>
              <a:off x="4068492" y="2953043"/>
              <a:ext cx="1670744" cy="353943"/>
            </a:xfrm>
            <a:prstGeom prst="rect">
              <a:avLst/>
            </a:prstGeom>
            <a:noFill/>
          </p:spPr>
          <p:txBody>
            <a:bodyPr wrap="square" rtlCol="0">
              <a:spAutoFit/>
            </a:bodyPr>
            <a:lstStyle/>
            <a:p>
              <a:pPr algn="ctr"/>
              <a:r>
                <a:rPr lang="en-US" sz="900" b="1" dirty="0" smtClean="0">
                  <a:solidFill>
                    <a:srgbClr val="4F81BD"/>
                  </a:solidFill>
                </a:rPr>
                <a:t>STRUCTURAL REVIEW</a:t>
              </a:r>
            </a:p>
            <a:p>
              <a:pPr algn="ctr"/>
              <a:r>
                <a:rPr lang="en-US" sz="800" dirty="0" smtClean="0">
                  <a:solidFill>
                    <a:srgbClr val="4F81BD"/>
                  </a:solidFill>
                </a:rPr>
                <a:t>As Community accountability</a:t>
              </a:r>
              <a:endParaRPr lang="en-US" sz="800" dirty="0">
                <a:solidFill>
                  <a:srgbClr val="4F81BD"/>
                </a:solidFill>
              </a:endParaRPr>
            </a:p>
          </p:txBody>
        </p:sp>
      </p:grpSp>
      <p:grpSp>
        <p:nvGrpSpPr>
          <p:cNvPr id="7" name="Group 6"/>
          <p:cNvGrpSpPr>
            <a:grpSpLocks noChangeAspect="1"/>
          </p:cNvGrpSpPr>
          <p:nvPr/>
        </p:nvGrpSpPr>
        <p:grpSpPr>
          <a:xfrm>
            <a:off x="366889" y="4082863"/>
            <a:ext cx="2199523" cy="1981195"/>
            <a:chOff x="-347932" y="3610206"/>
            <a:chExt cx="2932699" cy="2641594"/>
          </a:xfrm>
        </p:grpSpPr>
        <p:pic>
          <p:nvPicPr>
            <p:cNvPr id="74" name="Picture 73" descr="CCWG_Paris2015_Overview05-36.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88910" y="3691480"/>
              <a:ext cx="1895857" cy="2560320"/>
            </a:xfrm>
            <a:prstGeom prst="rect">
              <a:avLst/>
            </a:prstGeom>
          </p:spPr>
        </p:pic>
        <p:sp>
          <p:nvSpPr>
            <p:cNvPr id="75" name="Tekstvak 15"/>
            <p:cNvSpPr txBox="1"/>
            <p:nvPr/>
          </p:nvSpPr>
          <p:spPr>
            <a:xfrm>
              <a:off x="32513" y="3610206"/>
              <a:ext cx="1889308" cy="574516"/>
            </a:xfrm>
            <a:prstGeom prst="rect">
              <a:avLst/>
            </a:prstGeom>
            <a:noFill/>
          </p:spPr>
          <p:txBody>
            <a:bodyPr wrap="square" rtlCol="0">
              <a:spAutoFit/>
            </a:bodyPr>
            <a:lstStyle/>
            <a:p>
              <a:pPr algn="r"/>
              <a:r>
                <a:rPr lang="en" sz="1100" b="1" dirty="0" smtClean="0">
                  <a:solidFill>
                    <a:srgbClr val="1C75BB"/>
                  </a:solidFill>
                </a:rPr>
                <a:t>Fundamental</a:t>
              </a:r>
              <a:endParaRPr lang="en-US" sz="1100" b="1" dirty="0" smtClean="0">
                <a:solidFill>
                  <a:srgbClr val="1C75BB"/>
                </a:solidFill>
              </a:endParaRPr>
            </a:p>
            <a:p>
              <a:pPr algn="r"/>
              <a:r>
                <a:rPr lang="en" sz="1100" b="1" dirty="0" smtClean="0">
                  <a:solidFill>
                    <a:srgbClr val="1C75BB"/>
                  </a:solidFill>
                </a:rPr>
                <a:t>Bylaws</a:t>
              </a:r>
              <a:endParaRPr lang="en" sz="1100" b="1" dirty="0">
                <a:solidFill>
                  <a:srgbClr val="1C75BB"/>
                </a:solidFill>
              </a:endParaRPr>
            </a:p>
          </p:txBody>
        </p:sp>
        <p:sp>
          <p:nvSpPr>
            <p:cNvPr id="76" name="Tekstvak 16"/>
            <p:cNvSpPr txBox="1"/>
            <p:nvPr/>
          </p:nvSpPr>
          <p:spPr>
            <a:xfrm>
              <a:off x="-347932" y="4475257"/>
              <a:ext cx="1104701" cy="1415772"/>
            </a:xfrm>
            <a:prstGeom prst="rect">
              <a:avLst/>
            </a:prstGeom>
            <a:noFill/>
          </p:spPr>
          <p:txBody>
            <a:bodyPr wrap="square" rtlCol="0">
              <a:spAutoFit/>
            </a:bodyPr>
            <a:lstStyle/>
            <a:p>
              <a:pPr algn="r"/>
              <a:r>
                <a:rPr lang="en-US" sz="900" dirty="0" smtClean="0"/>
                <a:t>Existing</a:t>
              </a:r>
            </a:p>
            <a:p>
              <a:pPr algn="r"/>
              <a:r>
                <a:rPr lang="en-US" sz="900" dirty="0" smtClean="0"/>
                <a:t>+</a:t>
              </a:r>
            </a:p>
            <a:p>
              <a:pPr algn="r"/>
              <a:r>
                <a:rPr lang="en" sz="900" dirty="0" smtClean="0"/>
                <a:t>New</a:t>
              </a:r>
              <a:endParaRPr lang="en-US" sz="900" dirty="0" smtClean="0"/>
            </a:p>
            <a:p>
              <a:pPr algn="r"/>
              <a:r>
                <a:rPr lang="en-US" sz="900" dirty="0" smtClean="0"/>
                <a:t>mechanisms+</a:t>
              </a:r>
            </a:p>
            <a:p>
              <a:pPr algn="r"/>
              <a:r>
                <a:rPr lang="en-US" sz="900" dirty="0" err="1" smtClean="0"/>
                <a:t>AoC</a:t>
              </a:r>
              <a:endParaRPr lang="en-US" sz="900" dirty="0" smtClean="0"/>
            </a:p>
            <a:p>
              <a:pPr algn="r"/>
              <a:r>
                <a:rPr lang="en-US" sz="900" dirty="0" smtClean="0"/>
                <a:t>Reviews</a:t>
              </a:r>
              <a:endParaRPr lang="en" sz="900" dirty="0"/>
            </a:p>
          </p:txBody>
        </p:sp>
        <p:sp>
          <p:nvSpPr>
            <p:cNvPr id="77" name="TextBox 76"/>
            <p:cNvSpPr txBox="1"/>
            <p:nvPr/>
          </p:nvSpPr>
          <p:spPr>
            <a:xfrm>
              <a:off x="1144301" y="4292208"/>
              <a:ext cx="810097" cy="184665"/>
            </a:xfrm>
            <a:prstGeom prst="rect">
              <a:avLst/>
            </a:prstGeom>
            <a:noFill/>
          </p:spPr>
          <p:txBody>
            <a:bodyPr wrap="square" lIns="0" tIns="0" bIns="0" rtlCol="0">
              <a:spAutoFit/>
            </a:bodyPr>
            <a:lstStyle/>
            <a:p>
              <a:pPr algn="ctr"/>
              <a:r>
                <a:rPr lang="en-US" sz="900" b="1" dirty="0" smtClean="0"/>
                <a:t>BYLAWS</a:t>
              </a:r>
              <a:endParaRPr lang="en-US" sz="900" b="1" dirty="0"/>
            </a:p>
          </p:txBody>
        </p:sp>
        <p:cxnSp>
          <p:nvCxnSpPr>
            <p:cNvPr id="78" name="Straight Connector 77"/>
            <p:cNvCxnSpPr/>
            <p:nvPr/>
          </p:nvCxnSpPr>
          <p:spPr>
            <a:xfrm>
              <a:off x="756768" y="4644601"/>
              <a:ext cx="0" cy="1107996"/>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16" name="Group 15"/>
          <p:cNvGrpSpPr/>
          <p:nvPr/>
        </p:nvGrpSpPr>
        <p:grpSpPr>
          <a:xfrm>
            <a:off x="2528945" y="4142859"/>
            <a:ext cx="1212289" cy="261610"/>
            <a:chOff x="2408993" y="4142859"/>
            <a:chExt cx="1212289" cy="261610"/>
          </a:xfrm>
        </p:grpSpPr>
        <p:sp>
          <p:nvSpPr>
            <p:cNvPr id="84" name="Rectangle 83"/>
            <p:cNvSpPr/>
            <p:nvPr/>
          </p:nvSpPr>
          <p:spPr>
            <a:xfrm>
              <a:off x="2419316" y="4143818"/>
              <a:ext cx="484555" cy="259579"/>
            </a:xfrm>
            <a:prstGeom prst="rect">
              <a:avLst/>
            </a:prstGeom>
            <a:solidFill>
              <a:srgbClr val="DAE6F5"/>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9" name="TextBox 78"/>
            <p:cNvSpPr txBox="1"/>
            <p:nvPr/>
          </p:nvSpPr>
          <p:spPr>
            <a:xfrm>
              <a:off x="2408993" y="4142859"/>
              <a:ext cx="1212289" cy="261610"/>
            </a:xfrm>
            <a:prstGeom prst="rect">
              <a:avLst/>
            </a:prstGeom>
            <a:noFill/>
          </p:spPr>
          <p:txBody>
            <a:bodyPr wrap="square" rtlCol="0">
              <a:spAutoFit/>
            </a:bodyPr>
            <a:lstStyle/>
            <a:p>
              <a:r>
                <a:rPr lang="en-US" sz="1100" b="1" dirty="0" smtClean="0">
                  <a:solidFill>
                    <a:srgbClr val="4F81BD"/>
                  </a:solidFill>
                </a:rPr>
                <a:t>NEW</a:t>
              </a:r>
              <a:endParaRPr lang="en-US" sz="1100" b="1" dirty="0">
                <a:solidFill>
                  <a:srgbClr val="4F81BD"/>
                </a:solidFill>
              </a:endParaRPr>
            </a:p>
          </p:txBody>
        </p:sp>
      </p:grpSp>
    </p:spTree>
    <p:extLst>
      <p:ext uri="{BB962C8B-B14F-4D97-AF65-F5344CB8AC3E}">
        <p14:creationId xmlns:p14="http://schemas.microsoft.com/office/powerpoint/2010/main" val="238945022"/>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p:tgtEl>
                                          <p:spTgt spid="15"/>
                                        </p:tgtEl>
                                        <p:attrNameLst>
                                          <p:attrName>ppt_y</p:attrName>
                                        </p:attrNameLst>
                                      </p:cBhvr>
                                      <p:tavLst>
                                        <p:tav tm="0">
                                          <p:val>
                                            <p:strVal val="#ppt_y+#ppt_h*1.125000"/>
                                          </p:val>
                                        </p:tav>
                                        <p:tav tm="100000">
                                          <p:val>
                                            <p:strVal val="#ppt_y"/>
                                          </p:val>
                                        </p:tav>
                                      </p:tavLst>
                                    </p:anim>
                                    <p:animEffect transition="in" filter="wipe(up)">
                                      <p:cBhvr>
                                        <p:cTn id="8" dur="500"/>
                                        <p:tgtEl>
                                          <p:spTgt spid="15"/>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8"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p:tgtEl>
                                          <p:spTgt spid="9"/>
                                        </p:tgtEl>
                                        <p:attrNameLst>
                                          <p:attrName>ppt_x</p:attrName>
                                        </p:attrNameLst>
                                      </p:cBhvr>
                                      <p:tavLst>
                                        <p:tav tm="0">
                                          <p:val>
                                            <p:strVal val="#ppt_x-#ppt_w*1.125000"/>
                                          </p:val>
                                        </p:tav>
                                        <p:tav tm="100000">
                                          <p:val>
                                            <p:strVal val="#ppt_x"/>
                                          </p:val>
                                        </p:tav>
                                      </p:tavLst>
                                    </p:anim>
                                    <p:animEffect transition="in" filter="wipe(right)">
                                      <p:cBhvr>
                                        <p:cTn id="14" dur="50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8"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p:tgtEl>
                                          <p:spTgt spid="11"/>
                                        </p:tgtEl>
                                        <p:attrNameLst>
                                          <p:attrName>ppt_x</p:attrName>
                                        </p:attrNameLst>
                                      </p:cBhvr>
                                      <p:tavLst>
                                        <p:tav tm="0">
                                          <p:val>
                                            <p:strVal val="#ppt_x-#ppt_w*1.125000"/>
                                          </p:val>
                                        </p:tav>
                                        <p:tav tm="100000">
                                          <p:val>
                                            <p:strVal val="#ppt_x"/>
                                          </p:val>
                                        </p:tav>
                                      </p:tavLst>
                                    </p:anim>
                                    <p:animEffect transition="in" filter="wipe(right)">
                                      <p:cBhvr>
                                        <p:cTn id="20" dur="500"/>
                                        <p:tgtEl>
                                          <p:spTgt spid="11"/>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2" fill="hold" nodeType="click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
                                        <p:tgtEl>
                                          <p:spTgt spid="14"/>
                                        </p:tgtEl>
                                        <p:attrNameLst>
                                          <p:attrName>ppt_x</p:attrName>
                                        </p:attrNameLst>
                                      </p:cBhvr>
                                      <p:tavLst>
                                        <p:tav tm="0">
                                          <p:val>
                                            <p:strVal val="#ppt_x+#ppt_w*1.125000"/>
                                          </p:val>
                                        </p:tav>
                                        <p:tav tm="100000">
                                          <p:val>
                                            <p:strVal val="#ppt_x"/>
                                          </p:val>
                                        </p:tav>
                                      </p:tavLst>
                                    </p:anim>
                                    <p:animEffect transition="in" filter="wipe(left)">
                                      <p:cBhvr>
                                        <p:cTn id="26" dur="500"/>
                                        <p:tgtEl>
                                          <p:spTgt spid="14"/>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nodeType="click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additive="base">
                                        <p:cTn id="31" dur="500"/>
                                        <p:tgtEl>
                                          <p:spTgt spid="16"/>
                                        </p:tgtEl>
                                        <p:attrNameLst>
                                          <p:attrName>ppt_y</p:attrName>
                                        </p:attrNameLst>
                                      </p:cBhvr>
                                      <p:tavLst>
                                        <p:tav tm="0">
                                          <p:val>
                                            <p:strVal val="#ppt_y+#ppt_h*1.125000"/>
                                          </p:val>
                                        </p:tav>
                                        <p:tav tm="100000">
                                          <p:val>
                                            <p:strVal val="#ppt_y"/>
                                          </p:val>
                                        </p:tav>
                                      </p:tavLst>
                                    </p:anim>
                                    <p:animEffect transition="in" filter="wipe(up)">
                                      <p:cBhvr>
                                        <p:cTn id="32" dur="500"/>
                                        <p:tgtEl>
                                          <p:spTgt spid="16"/>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nodeType="clickEffect">
                                  <p:stCondLst>
                                    <p:cond delay="0"/>
                                  </p:stCondLst>
                                  <p:childTnLst>
                                    <p:set>
                                      <p:cBhvr>
                                        <p:cTn id="36" dur="1" fill="hold">
                                          <p:stCondLst>
                                            <p:cond delay="0"/>
                                          </p:stCondLst>
                                        </p:cTn>
                                        <p:tgtEl>
                                          <p:spTgt spid="19"/>
                                        </p:tgtEl>
                                        <p:attrNameLst>
                                          <p:attrName>style.visibility</p:attrName>
                                        </p:attrNameLst>
                                      </p:cBhvr>
                                      <p:to>
                                        <p:strVal val="visible"/>
                                      </p:to>
                                    </p:set>
                                    <p:anim calcmode="lin" valueType="num">
                                      <p:cBhvr additive="base">
                                        <p:cTn id="37" dur="500"/>
                                        <p:tgtEl>
                                          <p:spTgt spid="19"/>
                                        </p:tgtEl>
                                        <p:attrNameLst>
                                          <p:attrName>ppt_y</p:attrName>
                                        </p:attrNameLst>
                                      </p:cBhvr>
                                      <p:tavLst>
                                        <p:tav tm="0">
                                          <p:val>
                                            <p:strVal val="#ppt_y+#ppt_h*1.125000"/>
                                          </p:val>
                                        </p:tav>
                                        <p:tav tm="100000">
                                          <p:val>
                                            <p:strVal val="#ppt_y"/>
                                          </p:val>
                                        </p:tav>
                                      </p:tavLst>
                                    </p:anim>
                                    <p:animEffect transition="in" filter="wipe(up)">
                                      <p:cBhvr>
                                        <p:cTn id="3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dirty="0"/>
              <a:t>The Empowered Community’s Powers</a:t>
            </a:r>
          </a:p>
        </p:txBody>
      </p:sp>
      <p:sp>
        <p:nvSpPr>
          <p:cNvPr id="15" name="Tekstvak 14"/>
          <p:cNvSpPr txBox="1"/>
          <p:nvPr/>
        </p:nvSpPr>
        <p:spPr>
          <a:xfrm>
            <a:off x="216504" y="753535"/>
            <a:ext cx="8888985" cy="646331"/>
          </a:xfrm>
          <a:prstGeom prst="rect">
            <a:avLst/>
          </a:prstGeom>
          <a:noFill/>
        </p:spPr>
        <p:txBody>
          <a:bodyPr wrap="square" rtlCol="0">
            <a:spAutoFit/>
          </a:bodyPr>
          <a:lstStyle/>
          <a:p>
            <a:r>
              <a:rPr lang="en" dirty="0" smtClean="0">
                <a:solidFill>
                  <a:srgbClr val="0A1F24"/>
                </a:solidFill>
              </a:rPr>
              <a:t>The CCWG-Accountability </a:t>
            </a:r>
            <a:r>
              <a:rPr lang="en" b="1" dirty="0" smtClean="0">
                <a:solidFill>
                  <a:srgbClr val="0A1F24"/>
                </a:solidFill>
              </a:rPr>
              <a:t>recommends th</a:t>
            </a:r>
            <a:r>
              <a:rPr lang="en-US" b="1" dirty="0" smtClean="0">
                <a:solidFill>
                  <a:srgbClr val="0A1F24"/>
                </a:solidFill>
              </a:rPr>
              <a:t>e ICANN</a:t>
            </a:r>
            <a:r>
              <a:rPr lang="en" b="1" dirty="0" smtClean="0">
                <a:solidFill>
                  <a:srgbClr val="0A1F24"/>
                </a:solidFill>
              </a:rPr>
              <a:t> community be empowered with </a:t>
            </a:r>
            <a:r>
              <a:rPr lang="en-US" b="1" dirty="0" smtClean="0">
                <a:solidFill>
                  <a:srgbClr val="0A1F24"/>
                </a:solidFill>
              </a:rPr>
              <a:t>five </a:t>
            </a:r>
            <a:r>
              <a:rPr lang="en" b="1" dirty="0" smtClean="0">
                <a:solidFill>
                  <a:srgbClr val="0A1F24"/>
                </a:solidFill>
              </a:rPr>
              <a:t>distinct powers</a:t>
            </a:r>
            <a:r>
              <a:rPr lang="en" dirty="0" smtClean="0">
                <a:solidFill>
                  <a:srgbClr val="0A1F24"/>
                </a:solidFill>
              </a:rPr>
              <a:t>.</a:t>
            </a:r>
            <a:endParaRPr lang="en" dirty="0">
              <a:solidFill>
                <a:srgbClr val="0A1F24"/>
              </a:solidFill>
            </a:endParaRPr>
          </a:p>
        </p:txBody>
      </p:sp>
      <p:sp>
        <p:nvSpPr>
          <p:cNvPr id="16" name="Tekstvak 15"/>
          <p:cNvSpPr txBox="1"/>
          <p:nvPr/>
        </p:nvSpPr>
        <p:spPr>
          <a:xfrm>
            <a:off x="1443156" y="1451859"/>
            <a:ext cx="7425543" cy="769441"/>
          </a:xfrm>
          <a:prstGeom prst="rect">
            <a:avLst/>
          </a:prstGeom>
          <a:noFill/>
        </p:spPr>
        <p:txBody>
          <a:bodyPr wrap="square" rtlCol="0">
            <a:spAutoFit/>
          </a:bodyPr>
          <a:lstStyle/>
          <a:p>
            <a:r>
              <a:rPr lang="en" sz="1600" b="1" dirty="0" smtClean="0"/>
              <a:t>1. Reconsider/reject </a:t>
            </a:r>
            <a:r>
              <a:rPr lang="en-US" sz="1600" b="1" dirty="0" smtClean="0"/>
              <a:t>B</a:t>
            </a:r>
            <a:r>
              <a:rPr lang="en" sz="1600" b="1" dirty="0" smtClean="0"/>
              <a:t>udget or </a:t>
            </a:r>
            <a:r>
              <a:rPr lang="en-US" sz="1600" b="1" dirty="0" smtClean="0"/>
              <a:t>S</a:t>
            </a:r>
            <a:r>
              <a:rPr lang="en" sz="1600" b="1" dirty="0" smtClean="0"/>
              <a:t>trategy/</a:t>
            </a:r>
            <a:r>
              <a:rPr lang="en-US" sz="1600" b="1" dirty="0" smtClean="0"/>
              <a:t>O</a:t>
            </a:r>
            <a:r>
              <a:rPr lang="en" sz="1600" b="1" dirty="0" smtClean="0"/>
              <a:t>perating </a:t>
            </a:r>
            <a:r>
              <a:rPr lang="en-US" sz="1600" b="1" dirty="0"/>
              <a:t>P</a:t>
            </a:r>
            <a:r>
              <a:rPr lang="en" sz="1600" b="1" dirty="0" smtClean="0"/>
              <a:t>lan</a:t>
            </a:r>
          </a:p>
          <a:p>
            <a:r>
              <a:rPr lang="en" sz="1400" dirty="0" smtClean="0"/>
              <a:t>This power would give the community the ability to consider strategic/operating plans and budgets after they are approved by the Board (but before they come into effect) and reject them.</a:t>
            </a:r>
            <a:endParaRPr lang="en" sz="1400" dirty="0"/>
          </a:p>
        </p:txBody>
      </p:sp>
      <p:sp>
        <p:nvSpPr>
          <p:cNvPr id="27" name="Tekstvak 26"/>
          <p:cNvSpPr txBox="1"/>
          <p:nvPr/>
        </p:nvSpPr>
        <p:spPr>
          <a:xfrm>
            <a:off x="1443156" y="2361691"/>
            <a:ext cx="7425543" cy="769441"/>
          </a:xfrm>
          <a:prstGeom prst="rect">
            <a:avLst/>
          </a:prstGeom>
          <a:noFill/>
        </p:spPr>
        <p:txBody>
          <a:bodyPr wrap="square" rtlCol="0">
            <a:spAutoFit/>
          </a:bodyPr>
          <a:lstStyle/>
          <a:p>
            <a:r>
              <a:rPr lang="en" sz="1600" b="1" dirty="0" smtClean="0"/>
              <a:t>2. Reconsider/reject changes to ICANN “</a:t>
            </a:r>
            <a:r>
              <a:rPr lang="en-US" sz="1600" b="1" dirty="0" smtClean="0"/>
              <a:t>S</a:t>
            </a:r>
            <a:r>
              <a:rPr lang="en" sz="1600" b="1" dirty="0" smtClean="0"/>
              <a:t>tandard” </a:t>
            </a:r>
            <a:r>
              <a:rPr lang="en-US" sz="1600" b="1" dirty="0" smtClean="0"/>
              <a:t>B</a:t>
            </a:r>
            <a:r>
              <a:rPr lang="en" sz="1600" b="1" dirty="0" smtClean="0"/>
              <a:t>ylaws</a:t>
            </a:r>
          </a:p>
          <a:p>
            <a:r>
              <a:rPr lang="en" sz="1400" dirty="0" smtClean="0"/>
              <a:t>This power would give the community the ability to reject proposed Bylaws changes after they are approved by the Board but before they come into effect.</a:t>
            </a:r>
            <a:endParaRPr lang="en" sz="1400" dirty="0"/>
          </a:p>
        </p:txBody>
      </p:sp>
      <p:sp>
        <p:nvSpPr>
          <p:cNvPr id="28" name="Tekstvak 27"/>
          <p:cNvSpPr txBox="1"/>
          <p:nvPr/>
        </p:nvSpPr>
        <p:spPr>
          <a:xfrm>
            <a:off x="1443156" y="3230807"/>
            <a:ext cx="7425543" cy="1200328"/>
          </a:xfrm>
          <a:prstGeom prst="rect">
            <a:avLst/>
          </a:prstGeom>
          <a:noFill/>
        </p:spPr>
        <p:txBody>
          <a:bodyPr wrap="square" rtlCol="0">
            <a:spAutoFit/>
          </a:bodyPr>
          <a:lstStyle/>
          <a:p>
            <a:r>
              <a:rPr lang="en" sz="1600" b="1" dirty="0" smtClean="0"/>
              <a:t>3. Approve changes to “</a:t>
            </a:r>
            <a:r>
              <a:rPr lang="en-US" sz="1600" b="1" dirty="0" smtClean="0"/>
              <a:t>F</a:t>
            </a:r>
            <a:r>
              <a:rPr lang="en" sz="1600" b="1" dirty="0" smtClean="0"/>
              <a:t>undamental” </a:t>
            </a:r>
            <a:r>
              <a:rPr lang="en-US" sz="1600" b="1" dirty="0" smtClean="0"/>
              <a:t>B</a:t>
            </a:r>
            <a:r>
              <a:rPr lang="en" sz="1600" b="1" dirty="0" smtClean="0"/>
              <a:t>ylaws</a:t>
            </a:r>
          </a:p>
          <a:p>
            <a:r>
              <a:rPr lang="en" sz="1400" dirty="0" smtClean="0"/>
              <a:t>This power would form part of the process set out for agreeing any changes of the “fundamental” bylaws. It requires that the community would have to give positive assent to any change, a co-decision process between the Board and the community</a:t>
            </a:r>
            <a:r>
              <a:rPr lang="en-US" sz="1400" dirty="0"/>
              <a:t> </a:t>
            </a:r>
            <a:r>
              <a:rPr lang="en-US" sz="1400" dirty="0" smtClean="0"/>
              <a:t>and </a:t>
            </a:r>
            <a:r>
              <a:rPr lang="en-US" sz="1400" dirty="0"/>
              <a:t>that </a:t>
            </a:r>
            <a:r>
              <a:rPr lang="en-US" sz="1400" dirty="0" smtClean="0"/>
              <a:t>such changes </a:t>
            </a:r>
            <a:r>
              <a:rPr lang="en-US" sz="1400" dirty="0"/>
              <a:t>would require a higher vote.</a:t>
            </a:r>
            <a:endParaRPr lang="en" sz="1400" dirty="0"/>
          </a:p>
        </p:txBody>
      </p:sp>
      <p:sp>
        <p:nvSpPr>
          <p:cNvPr id="29" name="Tekstvak 28"/>
          <p:cNvSpPr txBox="1"/>
          <p:nvPr/>
        </p:nvSpPr>
        <p:spPr>
          <a:xfrm>
            <a:off x="1445760" y="4414739"/>
            <a:ext cx="7690239" cy="984885"/>
          </a:xfrm>
          <a:prstGeom prst="rect">
            <a:avLst/>
          </a:prstGeom>
          <a:noFill/>
        </p:spPr>
        <p:txBody>
          <a:bodyPr wrap="square" rtlCol="0">
            <a:spAutoFit/>
          </a:bodyPr>
          <a:lstStyle/>
          <a:p>
            <a:r>
              <a:rPr lang="en-US" sz="1600" b="1" dirty="0" smtClean="0"/>
              <a:t>Remove </a:t>
            </a:r>
            <a:r>
              <a:rPr lang="en" sz="1600" b="1" dirty="0" smtClean="0"/>
              <a:t>individual ICANN </a:t>
            </a:r>
            <a:r>
              <a:rPr lang="en-US" sz="1600" b="1" dirty="0" smtClean="0"/>
              <a:t>Board D</a:t>
            </a:r>
            <a:r>
              <a:rPr lang="en" sz="1600" b="1" dirty="0" smtClean="0"/>
              <a:t>irectors</a:t>
            </a:r>
          </a:p>
          <a:p>
            <a:r>
              <a:rPr lang="en" sz="1400" dirty="0" smtClean="0"/>
              <a:t>The community organization that appointed a given director could end their term and trigger a </a:t>
            </a:r>
            <a:r>
              <a:rPr lang="en-US" sz="1400" dirty="0" smtClean="0"/>
              <a:t>replacement </a:t>
            </a:r>
            <a:r>
              <a:rPr lang="en" sz="1400" dirty="0" smtClean="0"/>
              <a:t>process. The general approach, consistent with the law, is that the appointing body is the removing body.</a:t>
            </a:r>
            <a:endParaRPr lang="en" sz="1400" dirty="0"/>
          </a:p>
        </p:txBody>
      </p:sp>
      <p:sp>
        <p:nvSpPr>
          <p:cNvPr id="30" name="Tekstvak 29"/>
          <p:cNvSpPr txBox="1"/>
          <p:nvPr/>
        </p:nvSpPr>
        <p:spPr>
          <a:xfrm>
            <a:off x="1443156" y="5442831"/>
            <a:ext cx="7425543" cy="769441"/>
          </a:xfrm>
          <a:prstGeom prst="rect">
            <a:avLst/>
          </a:prstGeom>
          <a:noFill/>
        </p:spPr>
        <p:txBody>
          <a:bodyPr wrap="square" rtlCol="0">
            <a:spAutoFit/>
          </a:bodyPr>
          <a:lstStyle/>
          <a:p>
            <a:r>
              <a:rPr lang="en" sz="1600" b="1" dirty="0" smtClean="0"/>
              <a:t>5.</a:t>
            </a:r>
            <a:r>
              <a:rPr lang="en-US" sz="1600" b="1" dirty="0" smtClean="0"/>
              <a:t> </a:t>
            </a:r>
            <a:r>
              <a:rPr lang="en" sz="1600" b="1" dirty="0" smtClean="0"/>
              <a:t>Recall entire ICANN </a:t>
            </a:r>
            <a:r>
              <a:rPr lang="en-US" sz="1600" b="1" dirty="0" smtClean="0"/>
              <a:t>B</a:t>
            </a:r>
            <a:r>
              <a:rPr lang="en" sz="1600" b="1" dirty="0" smtClean="0"/>
              <a:t>oard</a:t>
            </a:r>
          </a:p>
          <a:p>
            <a:r>
              <a:rPr lang="en" sz="1400" dirty="0" smtClean="0"/>
              <a:t>This power would allow the community to cause the removal of the entire ICANN Board.</a:t>
            </a:r>
            <a:r>
              <a:rPr lang="en-US" sz="1400" dirty="0"/>
              <a:t> (expected to be used only in exceptional circumstances).</a:t>
            </a:r>
            <a:endParaRPr lang="en" sz="1400" dirty="0"/>
          </a:p>
        </p:txBody>
      </p:sp>
      <p:pic>
        <p:nvPicPr>
          <p:cNvPr id="35" name="Afbeelding 3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7180" y="1387609"/>
            <a:ext cx="877824" cy="774192"/>
          </a:xfrm>
          <a:prstGeom prst="rect">
            <a:avLst/>
          </a:prstGeom>
        </p:spPr>
      </p:pic>
      <p:pic>
        <p:nvPicPr>
          <p:cNvPr id="36" name="Afbeelding 3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7180" y="2313603"/>
            <a:ext cx="877824" cy="774192"/>
          </a:xfrm>
          <a:prstGeom prst="rect">
            <a:avLst/>
          </a:prstGeom>
        </p:spPr>
      </p:pic>
      <p:pic>
        <p:nvPicPr>
          <p:cNvPr id="37" name="Afbeelding 3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7180" y="3360242"/>
            <a:ext cx="877824" cy="774192"/>
          </a:xfrm>
          <a:prstGeom prst="rect">
            <a:avLst/>
          </a:prstGeom>
        </p:spPr>
      </p:pic>
      <p:pic>
        <p:nvPicPr>
          <p:cNvPr id="38" name="Afbeelding 3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7180" y="4385673"/>
            <a:ext cx="877824" cy="774192"/>
          </a:xfrm>
          <a:prstGeom prst="rect">
            <a:avLst/>
          </a:prstGeom>
        </p:spPr>
      </p:pic>
      <p:pic>
        <p:nvPicPr>
          <p:cNvPr id="39" name="Afbeelding 3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27180" y="5359839"/>
            <a:ext cx="877824" cy="774192"/>
          </a:xfrm>
          <a:prstGeom prst="rect">
            <a:avLst/>
          </a:prstGeom>
        </p:spPr>
      </p:pic>
    </p:spTree>
    <p:extLst>
      <p:ext uri="{BB962C8B-B14F-4D97-AF65-F5344CB8AC3E}">
        <p14:creationId xmlns:p14="http://schemas.microsoft.com/office/powerpoint/2010/main" val="410453412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One World, One Internet</a:t>
            </a:r>
            <a:endParaRPr lang="en-US" b="1" dirty="0"/>
          </a:p>
        </p:txBody>
      </p:sp>
      <p:pic>
        <p:nvPicPr>
          <p:cNvPr id="3" name="Picture 2" descr="What_Does_ICANN_Do_EN_web.pdf"/>
          <p:cNvPicPr>
            <a:picLocks noChangeAspect="1"/>
          </p:cNvPicPr>
          <p:nvPr/>
        </p:nvPicPr>
        <p:blipFill rotWithShape="1">
          <a:blip r:embed="rId2">
            <a:extLst>
              <a:ext uri="{28A0092B-C50C-407E-A947-70E740481C1C}">
                <a14:useLocalDpi xmlns:a14="http://schemas.microsoft.com/office/drawing/2010/main" val="0"/>
              </a:ext>
            </a:extLst>
          </a:blip>
          <a:srcRect t="12144" b="7462"/>
          <a:stretch/>
        </p:blipFill>
        <p:spPr>
          <a:xfrm>
            <a:off x="15811" y="1130864"/>
            <a:ext cx="9144000" cy="4756707"/>
          </a:xfrm>
          <a:prstGeom prst="rect">
            <a:avLst/>
          </a:prstGeom>
        </p:spPr>
      </p:pic>
      <p:sp>
        <p:nvSpPr>
          <p:cNvPr id="4" name="TextBox 3"/>
          <p:cNvSpPr txBox="1"/>
          <p:nvPr/>
        </p:nvSpPr>
        <p:spPr>
          <a:xfrm>
            <a:off x="-2124364" y="773545"/>
            <a:ext cx="184666" cy="369332"/>
          </a:xfrm>
          <a:prstGeom prst="rect">
            <a:avLst/>
          </a:prstGeom>
          <a:noFill/>
        </p:spPr>
        <p:txBody>
          <a:bodyPr wrap="none" rtlCol="0">
            <a:spAutoFit/>
          </a:bodyPr>
          <a:lstStyle/>
          <a:p>
            <a:endParaRPr lang="en-US" dirty="0" smtClean="0">
              <a:latin typeface="Source Sans Pro"/>
              <a:cs typeface="Source Sans Pro"/>
            </a:endParaRPr>
          </a:p>
        </p:txBody>
      </p:sp>
    </p:spTree>
    <p:extLst>
      <p:ext uri="{BB962C8B-B14F-4D97-AF65-F5344CB8AC3E}">
        <p14:creationId xmlns:p14="http://schemas.microsoft.com/office/powerpoint/2010/main" val="1142435621"/>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kstvak 16"/>
          <p:cNvSpPr txBox="1"/>
          <p:nvPr/>
        </p:nvSpPr>
        <p:spPr>
          <a:xfrm>
            <a:off x="4508438" y="811740"/>
            <a:ext cx="4530975" cy="3228063"/>
          </a:xfrm>
          <a:prstGeom prst="rect">
            <a:avLst/>
          </a:prstGeom>
          <a:noFill/>
        </p:spPr>
        <p:txBody>
          <a:bodyPr wrap="square" rtlCol="0">
            <a:spAutoFit/>
          </a:bodyPr>
          <a:lstStyle/>
          <a:p>
            <a:r>
              <a:rPr lang="en" b="1" dirty="0" smtClean="0"/>
              <a:t>Elements considered for Work Stream 2:</a:t>
            </a:r>
            <a:r>
              <a:rPr lang="en-US" b="1" dirty="0" smtClean="0"/>
              <a:t/>
            </a:r>
            <a:br>
              <a:rPr lang="en-US" b="1" dirty="0" smtClean="0"/>
            </a:br>
            <a:endParaRPr lang="en-US" b="1" dirty="0"/>
          </a:p>
          <a:p>
            <a:pPr marL="285750" indent="-285750">
              <a:buFont typeface="Arial"/>
              <a:buChar char="•"/>
            </a:pPr>
            <a:r>
              <a:rPr lang="en-US" sz="1400" dirty="0" smtClean="0"/>
              <a:t>Refining </a:t>
            </a:r>
            <a:r>
              <a:rPr lang="en-US" sz="1400" dirty="0"/>
              <a:t>the </a:t>
            </a:r>
            <a:r>
              <a:rPr lang="en-US" sz="1400" b="1" dirty="0"/>
              <a:t>operational details</a:t>
            </a:r>
            <a:r>
              <a:rPr lang="en-US" sz="1400" dirty="0"/>
              <a:t> of </a:t>
            </a:r>
            <a:r>
              <a:rPr lang="en-US" sz="1400" dirty="0" smtClean="0"/>
              <a:t>WS1 proposals</a:t>
            </a:r>
          </a:p>
          <a:p>
            <a:pPr marL="285750" lvl="1" indent="-285750">
              <a:lnSpc>
                <a:spcPct val="110000"/>
              </a:lnSpc>
              <a:buFont typeface="Arial"/>
              <a:buChar char="•"/>
            </a:pPr>
            <a:r>
              <a:rPr lang="en-US" sz="1400" dirty="0" smtClean="0"/>
              <a:t>Further </a:t>
            </a:r>
            <a:r>
              <a:rPr lang="en-US" sz="1400" dirty="0"/>
              <a:t>assessing enhancements </a:t>
            </a:r>
            <a:r>
              <a:rPr lang="en-US" sz="1400" dirty="0" smtClean="0"/>
              <a:t>to </a:t>
            </a:r>
            <a:r>
              <a:rPr lang="en-US" sz="1400" b="1" dirty="0" smtClean="0"/>
              <a:t>government participation</a:t>
            </a:r>
            <a:r>
              <a:rPr lang="en-US" sz="1400" dirty="0" smtClean="0"/>
              <a:t> </a:t>
            </a:r>
            <a:r>
              <a:rPr lang="en-US" sz="1400" dirty="0"/>
              <a:t>in ICANN</a:t>
            </a:r>
          </a:p>
          <a:p>
            <a:pPr marL="285750" lvl="1" indent="-285750">
              <a:lnSpc>
                <a:spcPct val="110000"/>
              </a:lnSpc>
              <a:buFont typeface="Arial"/>
              <a:buChar char="•"/>
            </a:pPr>
            <a:r>
              <a:rPr lang="en-US" sz="1400" dirty="0"/>
              <a:t>Considering the issue of </a:t>
            </a:r>
            <a:r>
              <a:rPr lang="en-US" sz="1400" b="1" dirty="0"/>
              <a:t>jurisdiction</a:t>
            </a:r>
            <a:r>
              <a:rPr lang="en-US" sz="1400" dirty="0"/>
              <a:t> </a:t>
            </a:r>
          </a:p>
          <a:p>
            <a:pPr marL="285750" lvl="1" indent="-285750">
              <a:lnSpc>
                <a:spcPct val="110000"/>
              </a:lnSpc>
              <a:buFont typeface="Arial"/>
              <a:buChar char="•"/>
            </a:pPr>
            <a:r>
              <a:rPr lang="en-US" sz="1400" dirty="0"/>
              <a:t>Enhancing </a:t>
            </a:r>
            <a:r>
              <a:rPr lang="en-US" sz="1400" b="1" dirty="0"/>
              <a:t>SO/AC accountability</a:t>
            </a:r>
            <a:endParaRPr lang="en-US" sz="1400" dirty="0"/>
          </a:p>
          <a:p>
            <a:pPr marL="285750" lvl="1" indent="-285750">
              <a:lnSpc>
                <a:spcPct val="110000"/>
              </a:lnSpc>
              <a:buFont typeface="Arial"/>
              <a:buChar char="•"/>
            </a:pPr>
            <a:r>
              <a:rPr lang="en-US" sz="1400" dirty="0"/>
              <a:t>Instituting a </a:t>
            </a:r>
            <a:r>
              <a:rPr lang="en-US" sz="1400" b="1" dirty="0"/>
              <a:t>culture of </a:t>
            </a:r>
            <a:r>
              <a:rPr lang="en-US" sz="1400" b="1" dirty="0" smtClean="0"/>
              <a:t>transparency </a:t>
            </a:r>
            <a:r>
              <a:rPr lang="en-US" sz="1400" dirty="0" smtClean="0"/>
              <a:t>within </a:t>
            </a:r>
            <a:r>
              <a:rPr lang="en-US" sz="1400" dirty="0"/>
              <a:t>the ICANN organization</a:t>
            </a:r>
            <a:r>
              <a:rPr lang="en-US" sz="1400" dirty="0" smtClean="0"/>
              <a:t> </a:t>
            </a:r>
            <a:endParaRPr lang="en-US" sz="1400" dirty="0"/>
          </a:p>
          <a:p>
            <a:pPr marL="285750" lvl="1" indent="-285750">
              <a:lnSpc>
                <a:spcPct val="110000"/>
              </a:lnSpc>
              <a:buFont typeface="Arial"/>
              <a:buChar char="•"/>
            </a:pPr>
            <a:r>
              <a:rPr lang="en-US" sz="1400" dirty="0" smtClean="0"/>
              <a:t>Considering </a:t>
            </a:r>
            <a:r>
              <a:rPr lang="en-US" sz="1400" dirty="0"/>
              <a:t>improvements to </a:t>
            </a:r>
            <a:r>
              <a:rPr lang="en-US" sz="1400" b="1" dirty="0"/>
              <a:t>diversity</a:t>
            </a:r>
            <a:r>
              <a:rPr lang="en-US" sz="1400" dirty="0"/>
              <a:t> in all its aspects at all levels of the </a:t>
            </a:r>
            <a:r>
              <a:rPr lang="en-US" sz="1400" dirty="0" smtClean="0"/>
              <a:t>organization</a:t>
            </a:r>
          </a:p>
          <a:p>
            <a:pPr marL="285750" lvl="1" indent="-285750">
              <a:lnSpc>
                <a:spcPct val="110000"/>
              </a:lnSpc>
              <a:buFont typeface="Arial"/>
              <a:buChar char="•"/>
            </a:pPr>
            <a:r>
              <a:rPr lang="en-US" sz="1400" dirty="0"/>
              <a:t>Defining the modalities of how ICANN integrates</a:t>
            </a:r>
            <a:r>
              <a:rPr lang="en-US" sz="1400" b="1" dirty="0"/>
              <a:t> human rights </a:t>
            </a:r>
            <a:r>
              <a:rPr lang="en-US" sz="1400" dirty="0"/>
              <a:t>impact analyses, within its </a:t>
            </a:r>
            <a:r>
              <a:rPr lang="en-US" sz="1400" dirty="0" smtClean="0"/>
              <a:t>mission </a:t>
            </a:r>
            <a:endParaRPr lang="en-US" sz="1400" dirty="0"/>
          </a:p>
        </p:txBody>
      </p:sp>
      <p:sp>
        <p:nvSpPr>
          <p:cNvPr id="19" name="Tekstvak 31"/>
          <p:cNvSpPr txBox="1"/>
          <p:nvPr/>
        </p:nvSpPr>
        <p:spPr>
          <a:xfrm>
            <a:off x="149027" y="826682"/>
            <a:ext cx="4224088" cy="3465564"/>
          </a:xfrm>
          <a:prstGeom prst="rect">
            <a:avLst/>
          </a:prstGeom>
          <a:solidFill>
            <a:schemeClr val="bg1">
              <a:lumMod val="95000"/>
            </a:schemeClr>
          </a:solidFill>
        </p:spPr>
        <p:txBody>
          <a:bodyPr wrap="square" rtlCol="0">
            <a:spAutoFit/>
          </a:bodyPr>
          <a:lstStyle/>
          <a:p>
            <a:r>
              <a:rPr lang="en" b="1" dirty="0" smtClean="0"/>
              <a:t>Possible tracks for implementation of Work Stream 1:</a:t>
            </a:r>
            <a:r>
              <a:rPr lang="en-US" b="1" dirty="0" smtClean="0"/>
              <a:t/>
            </a:r>
            <a:br>
              <a:rPr lang="en-US" b="1" dirty="0" smtClean="0"/>
            </a:br>
            <a:endParaRPr lang="en-US" b="1" dirty="0"/>
          </a:p>
          <a:p>
            <a:pPr marL="285750" indent="-285750">
              <a:buFont typeface="Arial"/>
              <a:buChar char="•"/>
            </a:pPr>
            <a:r>
              <a:rPr lang="en" sz="1400" dirty="0" smtClean="0"/>
              <a:t>Revising </a:t>
            </a:r>
            <a:r>
              <a:rPr lang="en" sz="1400" dirty="0"/>
              <a:t>Mission, Commitments and Core Values</a:t>
            </a:r>
          </a:p>
          <a:p>
            <a:pPr marL="285750" indent="-285750">
              <a:lnSpc>
                <a:spcPct val="110000"/>
              </a:lnSpc>
              <a:buFont typeface="Arial"/>
              <a:buChar char="•"/>
            </a:pPr>
            <a:r>
              <a:rPr lang="en" sz="1400" dirty="0" smtClean="0"/>
              <a:t>Establishing </a:t>
            </a:r>
            <a:r>
              <a:rPr lang="en" sz="1400" dirty="0"/>
              <a:t>Fundamental Bylaws</a:t>
            </a:r>
          </a:p>
          <a:p>
            <a:pPr marL="285750" indent="-285750">
              <a:lnSpc>
                <a:spcPct val="110000"/>
              </a:lnSpc>
              <a:buFont typeface="Arial"/>
              <a:buChar char="•"/>
            </a:pPr>
            <a:r>
              <a:rPr lang="en" sz="1400" dirty="0" smtClean="0"/>
              <a:t>Completing </a:t>
            </a:r>
            <a:r>
              <a:rPr lang="en" sz="1400" dirty="0"/>
              <a:t>the </a:t>
            </a:r>
            <a:r>
              <a:rPr lang="en-US" sz="1400" dirty="0" smtClean="0"/>
              <a:t>IRP </a:t>
            </a:r>
            <a:r>
              <a:rPr lang="en" sz="1400" dirty="0" smtClean="0"/>
              <a:t>enhancements</a:t>
            </a:r>
            <a:endParaRPr lang="en" sz="1400" dirty="0"/>
          </a:p>
          <a:p>
            <a:pPr marL="285750" indent="-285750">
              <a:lnSpc>
                <a:spcPct val="110000"/>
              </a:lnSpc>
              <a:buFont typeface="Arial"/>
              <a:buChar char="•"/>
            </a:pPr>
            <a:r>
              <a:rPr lang="en" sz="1400" dirty="0" smtClean="0"/>
              <a:t>Establishing </a:t>
            </a:r>
            <a:r>
              <a:rPr lang="en" sz="1400" dirty="0"/>
              <a:t>Community empowerment mechanism and incorporation of the community Powers </a:t>
            </a:r>
            <a:r>
              <a:rPr lang="en" sz="1400" dirty="0" smtClean="0"/>
              <a:t>into </a:t>
            </a:r>
            <a:r>
              <a:rPr lang="en" sz="1400" dirty="0"/>
              <a:t>the Bylaws</a:t>
            </a:r>
          </a:p>
          <a:p>
            <a:pPr marL="285750" indent="-285750">
              <a:lnSpc>
                <a:spcPct val="110000"/>
              </a:lnSpc>
              <a:buFont typeface="Arial"/>
              <a:buChar char="•"/>
            </a:pPr>
            <a:r>
              <a:rPr lang="en" sz="1400" dirty="0" smtClean="0"/>
              <a:t>Implementing </a:t>
            </a:r>
            <a:r>
              <a:rPr lang="en" sz="1400" dirty="0"/>
              <a:t>the </a:t>
            </a:r>
            <a:r>
              <a:rPr lang="en-US" sz="1400" dirty="0" err="1" smtClean="0"/>
              <a:t>AoC</a:t>
            </a:r>
            <a:r>
              <a:rPr lang="en-US" sz="1400" dirty="0" smtClean="0"/>
              <a:t> </a:t>
            </a:r>
            <a:r>
              <a:rPr lang="en" sz="1400" dirty="0" smtClean="0"/>
              <a:t>reviews </a:t>
            </a:r>
            <a:r>
              <a:rPr lang="en" sz="1400" dirty="0"/>
              <a:t>into the Bylaws</a:t>
            </a:r>
          </a:p>
          <a:p>
            <a:pPr marL="285750" indent="-285750">
              <a:lnSpc>
                <a:spcPct val="110000"/>
              </a:lnSpc>
              <a:buFont typeface="Arial"/>
              <a:buChar char="•"/>
            </a:pPr>
            <a:r>
              <a:rPr lang="en" sz="1400" dirty="0" smtClean="0"/>
              <a:t>Completing </a:t>
            </a:r>
            <a:r>
              <a:rPr lang="en" sz="1400" dirty="0"/>
              <a:t>the Reconsideration process enhancements</a:t>
            </a:r>
          </a:p>
          <a:p>
            <a:endParaRPr lang="en" sz="1400" dirty="0" smtClean="0"/>
          </a:p>
          <a:p>
            <a:endParaRPr lang="en" sz="1400" dirty="0"/>
          </a:p>
        </p:txBody>
      </p:sp>
      <p:sp>
        <p:nvSpPr>
          <p:cNvPr id="23" name="object 74"/>
          <p:cNvSpPr txBox="1"/>
          <p:nvPr/>
        </p:nvSpPr>
        <p:spPr>
          <a:xfrm>
            <a:off x="381000" y="4387110"/>
            <a:ext cx="830580" cy="294204"/>
          </a:xfrm>
          <a:prstGeom prst="rect">
            <a:avLst/>
          </a:prstGeom>
        </p:spPr>
        <p:txBody>
          <a:bodyPr vert="horz" wrap="square" lIns="0" tIns="0" rIns="0" bIns="0" rtlCol="0">
            <a:spAutoFit/>
          </a:bodyPr>
          <a:lstStyle/>
          <a:p>
            <a:pPr marL="34290">
              <a:lnSpc>
                <a:spcPts val="2285"/>
              </a:lnSpc>
            </a:pPr>
            <a:r>
              <a:rPr lang="en" sz="1950" b="1" spc="5" smtClean="0">
                <a:solidFill>
                  <a:srgbClr val="006FC0"/>
                </a:solidFill>
              </a:rPr>
              <a:t>2015</a:t>
            </a:r>
            <a:endParaRPr lang="en" sz="1200" b="1"/>
          </a:p>
        </p:txBody>
      </p:sp>
      <p:graphicFrame>
        <p:nvGraphicFramePr>
          <p:cNvPr id="25" name="Tabel 1"/>
          <p:cNvGraphicFramePr>
            <a:graphicFrameLocks noGrp="1"/>
          </p:cNvGraphicFramePr>
          <p:nvPr>
            <p:extLst>
              <p:ext uri="{D42A27DB-BD31-4B8C-83A1-F6EECF244321}">
                <p14:modId xmlns:p14="http://schemas.microsoft.com/office/powerpoint/2010/main" val="712740593"/>
              </p:ext>
            </p:extLst>
          </p:nvPr>
        </p:nvGraphicFramePr>
        <p:xfrm>
          <a:off x="381000" y="4647087"/>
          <a:ext cx="8382000" cy="1477220"/>
        </p:xfrm>
        <a:graphic>
          <a:graphicData uri="http://schemas.openxmlformats.org/drawingml/2006/table">
            <a:tbl>
              <a:tblPr firstRow="1" bandRow="1">
                <a:tableStyleId>{5C22544A-7EE6-4342-B048-85BDC9FD1C3A}</a:tableStyleId>
              </a:tblPr>
              <a:tblGrid>
                <a:gridCol w="349250"/>
                <a:gridCol w="349250"/>
                <a:gridCol w="349250"/>
                <a:gridCol w="349250"/>
                <a:gridCol w="349250"/>
                <a:gridCol w="349250"/>
                <a:gridCol w="349250"/>
                <a:gridCol w="349250"/>
                <a:gridCol w="349250"/>
                <a:gridCol w="349250"/>
                <a:gridCol w="349250"/>
                <a:gridCol w="349250"/>
                <a:gridCol w="349250"/>
                <a:gridCol w="349250"/>
                <a:gridCol w="349250"/>
                <a:gridCol w="349250"/>
                <a:gridCol w="349250"/>
                <a:gridCol w="349250"/>
                <a:gridCol w="349250"/>
                <a:gridCol w="349250"/>
                <a:gridCol w="349250"/>
                <a:gridCol w="349250"/>
                <a:gridCol w="349250"/>
                <a:gridCol w="349250"/>
              </a:tblGrid>
              <a:tr h="228600">
                <a:tc>
                  <a:txBody>
                    <a:bodyPr/>
                    <a:lstStyle/>
                    <a:p>
                      <a:r>
                        <a:rPr lang="en-US" sz="600" b="0" dirty="0" smtClean="0">
                          <a:solidFill>
                            <a:srgbClr val="306BAF"/>
                          </a:solidFill>
                        </a:rPr>
                        <a:t>JAN</a:t>
                      </a:r>
                      <a:endParaRPr lang="en-US" sz="6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noFill/>
                    </a:lnT>
                    <a:lnB w="38100" cap="flat" cmpd="sng" algn="ctr">
                      <a:solidFill>
                        <a:srgbClr val="306BA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600" b="0" dirty="0" smtClean="0">
                          <a:solidFill>
                            <a:srgbClr val="306BAF"/>
                          </a:solidFill>
                        </a:rPr>
                        <a:t>FEB</a:t>
                      </a:r>
                      <a:endParaRPr lang="en-US" sz="6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noFill/>
                    </a:lnT>
                    <a:lnB w="38100" cap="flat" cmpd="sng" algn="ctr">
                      <a:solidFill>
                        <a:srgbClr val="306BA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600" b="0" dirty="0" smtClean="0">
                          <a:solidFill>
                            <a:srgbClr val="306BAF"/>
                          </a:solidFill>
                        </a:rPr>
                        <a:t>MAR</a:t>
                      </a:r>
                      <a:endParaRPr lang="en-US" sz="6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noFill/>
                    </a:lnT>
                    <a:lnB w="38100" cap="flat" cmpd="sng" algn="ctr">
                      <a:solidFill>
                        <a:srgbClr val="306BA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600" b="0" dirty="0" smtClean="0">
                          <a:solidFill>
                            <a:srgbClr val="306BAF"/>
                          </a:solidFill>
                        </a:rPr>
                        <a:t>APR</a:t>
                      </a:r>
                      <a:endParaRPr lang="en-US" sz="6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noFill/>
                    </a:lnT>
                    <a:lnB w="38100" cap="flat" cmpd="sng" algn="ctr">
                      <a:solidFill>
                        <a:srgbClr val="306BA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600" b="0" dirty="0" smtClean="0">
                          <a:solidFill>
                            <a:srgbClr val="306BAF"/>
                          </a:solidFill>
                        </a:rPr>
                        <a:t>MAY</a:t>
                      </a:r>
                      <a:endParaRPr lang="en-US" sz="6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noFill/>
                    </a:lnT>
                    <a:lnB w="38100" cap="flat" cmpd="sng" algn="ctr">
                      <a:solidFill>
                        <a:srgbClr val="306BA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600" b="0" dirty="0" smtClean="0">
                          <a:solidFill>
                            <a:srgbClr val="306BAF"/>
                          </a:solidFill>
                        </a:rPr>
                        <a:t>JUN</a:t>
                      </a:r>
                      <a:endParaRPr lang="en-US" sz="6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noFill/>
                    </a:lnT>
                    <a:lnB w="38100" cap="flat" cmpd="sng" algn="ctr">
                      <a:solidFill>
                        <a:srgbClr val="306BA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600" b="0" dirty="0" smtClean="0">
                          <a:solidFill>
                            <a:srgbClr val="306BAF"/>
                          </a:solidFill>
                        </a:rPr>
                        <a:t>JUL</a:t>
                      </a:r>
                      <a:endParaRPr lang="en-US" sz="6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noFill/>
                    </a:lnT>
                    <a:lnB w="38100" cap="flat" cmpd="sng" algn="ctr">
                      <a:solidFill>
                        <a:srgbClr val="306BA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600" b="0" dirty="0" smtClean="0">
                          <a:solidFill>
                            <a:srgbClr val="306BAF"/>
                          </a:solidFill>
                        </a:rPr>
                        <a:t>AUG</a:t>
                      </a:r>
                      <a:endParaRPr lang="en-US" sz="6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noFill/>
                    </a:lnT>
                    <a:lnB w="38100" cap="flat" cmpd="sng" algn="ctr">
                      <a:solidFill>
                        <a:srgbClr val="306BA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600" b="0" dirty="0" smtClean="0">
                          <a:solidFill>
                            <a:srgbClr val="306BAF"/>
                          </a:solidFill>
                        </a:rPr>
                        <a:t>SEP</a:t>
                      </a:r>
                      <a:endParaRPr lang="en-US" sz="6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noFill/>
                    </a:lnT>
                    <a:lnB w="38100" cap="flat" cmpd="sng" algn="ctr">
                      <a:solidFill>
                        <a:srgbClr val="306BA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600" b="0" dirty="0" smtClean="0">
                          <a:solidFill>
                            <a:srgbClr val="306BAF"/>
                          </a:solidFill>
                        </a:rPr>
                        <a:t>OCT</a:t>
                      </a:r>
                      <a:endParaRPr lang="en-US" sz="6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noFill/>
                    </a:lnT>
                    <a:lnB w="38100" cap="flat" cmpd="sng" algn="ctr">
                      <a:solidFill>
                        <a:srgbClr val="306BA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600" b="0" dirty="0" smtClean="0">
                          <a:solidFill>
                            <a:srgbClr val="306BAF"/>
                          </a:solidFill>
                        </a:rPr>
                        <a:t>NOV</a:t>
                      </a:r>
                      <a:endParaRPr lang="en-US" sz="6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noFill/>
                    </a:lnT>
                    <a:lnB w="38100" cap="flat" cmpd="sng" algn="ctr">
                      <a:solidFill>
                        <a:srgbClr val="306BA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600" b="0" dirty="0" smtClean="0">
                          <a:solidFill>
                            <a:srgbClr val="306BAF"/>
                          </a:solidFill>
                        </a:rPr>
                        <a:t>DEC</a:t>
                      </a:r>
                      <a:endParaRPr lang="en-US" sz="6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noFill/>
                    </a:lnT>
                    <a:lnB w="38100" cap="flat" cmpd="sng" algn="ctr">
                      <a:solidFill>
                        <a:srgbClr val="306BA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600" b="0" dirty="0" smtClean="0">
                          <a:solidFill>
                            <a:srgbClr val="EB6D1E"/>
                          </a:solidFill>
                        </a:rPr>
                        <a:t>JAN</a:t>
                      </a:r>
                      <a:endParaRPr lang="en-US" sz="600" b="0" dirty="0">
                        <a:solidFill>
                          <a:srgbClr val="EB6D1E"/>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noFill/>
                    </a:lnT>
                    <a:lnB w="38100" cap="flat" cmpd="sng" algn="ctr">
                      <a:solidFill>
                        <a:srgbClr val="EB6D1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600" b="0" dirty="0" smtClean="0">
                          <a:solidFill>
                            <a:srgbClr val="EB6D1E"/>
                          </a:solidFill>
                        </a:rPr>
                        <a:t>FEB</a:t>
                      </a:r>
                      <a:endParaRPr lang="en-US" sz="600" b="0" dirty="0">
                        <a:solidFill>
                          <a:srgbClr val="EB6D1E"/>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noFill/>
                    </a:lnT>
                    <a:lnB w="38100" cap="flat" cmpd="sng" algn="ctr">
                      <a:solidFill>
                        <a:srgbClr val="EB6D1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600" b="0" dirty="0" smtClean="0">
                          <a:solidFill>
                            <a:srgbClr val="EB6D1E"/>
                          </a:solidFill>
                        </a:rPr>
                        <a:t>MAR</a:t>
                      </a:r>
                      <a:endParaRPr lang="en-US" sz="600" b="0" dirty="0">
                        <a:solidFill>
                          <a:srgbClr val="EB6D1E"/>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noFill/>
                    </a:lnT>
                    <a:lnB w="38100" cap="flat" cmpd="sng" algn="ctr">
                      <a:solidFill>
                        <a:srgbClr val="EB6D1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600" b="0" dirty="0" smtClean="0">
                          <a:solidFill>
                            <a:srgbClr val="EB6D1E"/>
                          </a:solidFill>
                        </a:rPr>
                        <a:t>APR</a:t>
                      </a:r>
                      <a:endParaRPr lang="en-US" sz="600" b="0" dirty="0">
                        <a:solidFill>
                          <a:srgbClr val="EB6D1E"/>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noFill/>
                    </a:lnT>
                    <a:lnB w="38100" cap="flat" cmpd="sng" algn="ctr">
                      <a:solidFill>
                        <a:srgbClr val="EB6D1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600" b="0" dirty="0" smtClean="0">
                          <a:solidFill>
                            <a:srgbClr val="EB6D1E"/>
                          </a:solidFill>
                        </a:rPr>
                        <a:t>MAY</a:t>
                      </a:r>
                      <a:endParaRPr lang="en-US" sz="600" b="0" dirty="0">
                        <a:solidFill>
                          <a:srgbClr val="EB6D1E"/>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noFill/>
                    </a:lnT>
                    <a:lnB w="38100" cap="flat" cmpd="sng" algn="ctr">
                      <a:solidFill>
                        <a:srgbClr val="EB6D1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600" b="0" dirty="0" smtClean="0">
                          <a:solidFill>
                            <a:srgbClr val="EB6D1E"/>
                          </a:solidFill>
                        </a:rPr>
                        <a:t>JUN</a:t>
                      </a:r>
                      <a:endParaRPr lang="en-US" sz="600" b="0" dirty="0">
                        <a:solidFill>
                          <a:srgbClr val="EB6D1E"/>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noFill/>
                    </a:lnT>
                    <a:lnB w="38100" cap="flat" cmpd="sng" algn="ctr">
                      <a:solidFill>
                        <a:srgbClr val="EB6D1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600" b="0" dirty="0" smtClean="0">
                          <a:solidFill>
                            <a:srgbClr val="EB6D1E"/>
                          </a:solidFill>
                        </a:rPr>
                        <a:t>JUL</a:t>
                      </a:r>
                      <a:endParaRPr lang="en-US" sz="600" b="0" dirty="0">
                        <a:solidFill>
                          <a:srgbClr val="EB6D1E"/>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noFill/>
                    </a:lnT>
                    <a:lnB w="38100" cap="flat" cmpd="sng" algn="ctr">
                      <a:solidFill>
                        <a:srgbClr val="EB6D1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600" b="0" dirty="0" smtClean="0">
                          <a:solidFill>
                            <a:srgbClr val="EB6D1E"/>
                          </a:solidFill>
                        </a:rPr>
                        <a:t>AUG</a:t>
                      </a:r>
                      <a:endParaRPr lang="en-US" sz="600" b="0" dirty="0">
                        <a:solidFill>
                          <a:srgbClr val="EB6D1E"/>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noFill/>
                    </a:lnT>
                    <a:lnB w="38100" cap="flat" cmpd="sng" algn="ctr">
                      <a:solidFill>
                        <a:srgbClr val="EB6D1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600" b="0" dirty="0" smtClean="0">
                          <a:solidFill>
                            <a:srgbClr val="EB6D1E"/>
                          </a:solidFill>
                        </a:rPr>
                        <a:t>SEP</a:t>
                      </a:r>
                      <a:endParaRPr lang="en-US" sz="600" b="0" dirty="0">
                        <a:solidFill>
                          <a:srgbClr val="EB6D1E"/>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noFill/>
                    </a:lnT>
                    <a:lnB w="38100" cap="flat" cmpd="sng" algn="ctr">
                      <a:solidFill>
                        <a:srgbClr val="EB6D1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600" b="0" dirty="0" smtClean="0">
                          <a:solidFill>
                            <a:srgbClr val="EB6D1E"/>
                          </a:solidFill>
                        </a:rPr>
                        <a:t>OCT</a:t>
                      </a:r>
                      <a:endParaRPr lang="en-US" sz="600" b="0" dirty="0">
                        <a:solidFill>
                          <a:srgbClr val="EB6D1E"/>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noFill/>
                    </a:lnT>
                    <a:lnB w="38100" cap="flat" cmpd="sng" algn="ctr">
                      <a:solidFill>
                        <a:srgbClr val="EB6D1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600" b="0" dirty="0" smtClean="0">
                          <a:solidFill>
                            <a:srgbClr val="EB6D1E"/>
                          </a:solidFill>
                        </a:rPr>
                        <a:t>NOV</a:t>
                      </a:r>
                      <a:endParaRPr lang="en-US" sz="600" b="0" dirty="0">
                        <a:solidFill>
                          <a:srgbClr val="EB6D1E"/>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noFill/>
                    </a:lnT>
                    <a:lnB w="38100" cap="flat" cmpd="sng" algn="ctr">
                      <a:solidFill>
                        <a:srgbClr val="EB6D1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600" b="0" dirty="0" smtClean="0">
                          <a:solidFill>
                            <a:srgbClr val="EB6D1E"/>
                          </a:solidFill>
                        </a:rPr>
                        <a:t>DEC</a:t>
                      </a:r>
                      <a:endParaRPr lang="en-US" sz="600" b="0" dirty="0">
                        <a:solidFill>
                          <a:srgbClr val="EB6D1E"/>
                        </a:solidFill>
                      </a:endParaRPr>
                    </a:p>
                  </a:txBody>
                  <a:tcPr>
                    <a:lnL w="12700" cap="flat" cmpd="sng" algn="ctr">
                      <a:solidFill>
                        <a:srgbClr val="FFFFFF"/>
                      </a:solidFill>
                      <a:prstDash val="solid"/>
                      <a:round/>
                      <a:headEnd type="none" w="med" len="med"/>
                      <a:tailEnd type="none" w="med" len="med"/>
                    </a:lnL>
                    <a:lnR w="12700" cap="flat" cmpd="sng" algn="ctr">
                      <a:solidFill>
                        <a:prstClr val="white"/>
                      </a:solidFill>
                      <a:prstDash val="solid"/>
                      <a:round/>
                      <a:headEnd type="none" w="med" len="med"/>
                      <a:tailEnd type="none" w="med" len="med"/>
                    </a:lnR>
                    <a:lnT w="12700" cmpd="sng">
                      <a:noFill/>
                    </a:lnT>
                    <a:lnB w="38100" cap="flat" cmpd="sng" algn="ctr">
                      <a:solidFill>
                        <a:srgbClr val="EB6D1E"/>
                      </a:solidFill>
                      <a:prstDash val="solid"/>
                      <a:round/>
                      <a:headEnd type="none" w="med" len="med"/>
                      <a:tailEnd type="none" w="med" len="med"/>
                    </a:lnB>
                    <a:lnTlToBr w="12700" cmpd="sng">
                      <a:noFill/>
                      <a:prstDash val="solid"/>
                    </a:lnTlToBr>
                    <a:lnBlToTr w="12700" cmpd="sng">
                      <a:noFill/>
                      <a:prstDash val="solid"/>
                    </a:lnBlToTr>
                    <a:noFill/>
                  </a:tcPr>
                </a:tc>
              </a:tr>
              <a:tr h="1248620">
                <a:tc>
                  <a:txBody>
                    <a:bodyPr/>
                    <a:lstStyle/>
                    <a:p>
                      <a:endParaRPr lang="en-US" sz="10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306BAF"/>
                      </a:solidFill>
                      <a:prstDash val="solid"/>
                      <a:round/>
                      <a:headEnd type="none" w="med" len="med"/>
                      <a:tailEnd type="none" w="med" len="med"/>
                    </a:lnT>
                    <a:lnB w="38100" cap="flat" cmpd="sng" algn="ctr">
                      <a:solidFill>
                        <a:srgbClr val="306BA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306BAF"/>
                      </a:solidFill>
                      <a:prstDash val="solid"/>
                      <a:round/>
                      <a:headEnd type="none" w="med" len="med"/>
                      <a:tailEnd type="none" w="med" len="med"/>
                    </a:lnT>
                    <a:lnB w="38100" cap="flat" cmpd="sng" algn="ctr">
                      <a:solidFill>
                        <a:srgbClr val="306BA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306BAF"/>
                      </a:solidFill>
                      <a:prstDash val="solid"/>
                      <a:round/>
                      <a:headEnd type="none" w="med" len="med"/>
                      <a:tailEnd type="none" w="med" len="med"/>
                    </a:lnT>
                    <a:lnB w="38100" cap="flat" cmpd="sng" algn="ctr">
                      <a:solidFill>
                        <a:srgbClr val="306BA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306BAF"/>
                      </a:solidFill>
                      <a:prstDash val="solid"/>
                      <a:round/>
                      <a:headEnd type="none" w="med" len="med"/>
                      <a:tailEnd type="none" w="med" len="med"/>
                    </a:lnT>
                    <a:lnB w="38100" cap="flat" cmpd="sng" algn="ctr">
                      <a:solidFill>
                        <a:srgbClr val="306BA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306BAF"/>
                      </a:solidFill>
                      <a:prstDash val="solid"/>
                      <a:round/>
                      <a:headEnd type="none" w="med" len="med"/>
                      <a:tailEnd type="none" w="med" len="med"/>
                    </a:lnT>
                    <a:lnB w="38100" cap="flat" cmpd="sng" algn="ctr">
                      <a:solidFill>
                        <a:srgbClr val="306BA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306BAF"/>
                      </a:solidFill>
                      <a:prstDash val="solid"/>
                      <a:round/>
                      <a:headEnd type="none" w="med" len="med"/>
                      <a:tailEnd type="none" w="med" len="med"/>
                    </a:lnT>
                    <a:lnB w="38100" cap="flat" cmpd="sng" algn="ctr">
                      <a:solidFill>
                        <a:srgbClr val="306BA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306BAF"/>
                      </a:solidFill>
                      <a:prstDash val="solid"/>
                      <a:round/>
                      <a:headEnd type="none" w="med" len="med"/>
                      <a:tailEnd type="none" w="med" len="med"/>
                    </a:lnT>
                    <a:lnB w="38100" cap="flat" cmpd="sng" algn="ctr">
                      <a:solidFill>
                        <a:srgbClr val="306BA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306BAF"/>
                      </a:solidFill>
                      <a:prstDash val="solid"/>
                      <a:round/>
                      <a:headEnd type="none" w="med" len="med"/>
                      <a:tailEnd type="none" w="med" len="med"/>
                    </a:lnT>
                    <a:lnB w="38100" cap="flat" cmpd="sng" algn="ctr">
                      <a:solidFill>
                        <a:srgbClr val="306BA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306BAF"/>
                      </a:solidFill>
                      <a:prstDash val="solid"/>
                      <a:round/>
                      <a:headEnd type="none" w="med" len="med"/>
                      <a:tailEnd type="none" w="med" len="med"/>
                    </a:lnT>
                    <a:lnB w="38100" cap="flat" cmpd="sng" algn="ctr">
                      <a:solidFill>
                        <a:srgbClr val="306BA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306BAF"/>
                      </a:solidFill>
                      <a:prstDash val="solid"/>
                      <a:round/>
                      <a:headEnd type="none" w="med" len="med"/>
                      <a:tailEnd type="none" w="med" len="med"/>
                    </a:lnT>
                    <a:lnB w="38100" cap="flat" cmpd="sng" algn="ctr">
                      <a:solidFill>
                        <a:srgbClr val="306BA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306BAF"/>
                      </a:solidFill>
                      <a:prstDash val="solid"/>
                      <a:round/>
                      <a:headEnd type="none" w="med" len="med"/>
                      <a:tailEnd type="none" w="med" len="med"/>
                    </a:lnT>
                    <a:lnB w="38100" cap="flat" cmpd="sng" algn="ctr">
                      <a:solidFill>
                        <a:srgbClr val="306BA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306BAF"/>
                      </a:solidFill>
                      <a:prstDash val="solid"/>
                      <a:round/>
                      <a:headEnd type="none" w="med" len="med"/>
                      <a:tailEnd type="none" w="med" len="med"/>
                    </a:lnT>
                    <a:lnB w="38100" cap="flat" cmpd="sng" algn="ctr">
                      <a:solidFill>
                        <a:srgbClr val="306BAF"/>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EB6D1E"/>
                      </a:solidFill>
                      <a:prstDash val="solid"/>
                      <a:round/>
                      <a:headEnd type="none" w="med" len="med"/>
                      <a:tailEnd type="none" w="med" len="med"/>
                    </a:lnT>
                    <a:lnB w="38100" cap="flat" cmpd="sng" algn="ctr">
                      <a:solidFill>
                        <a:srgbClr val="EB6D1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EB6D1E"/>
                      </a:solidFill>
                      <a:prstDash val="solid"/>
                      <a:round/>
                      <a:headEnd type="none" w="med" len="med"/>
                      <a:tailEnd type="none" w="med" len="med"/>
                    </a:lnT>
                    <a:lnB w="38100" cap="flat" cmpd="sng" algn="ctr">
                      <a:solidFill>
                        <a:srgbClr val="EB6D1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EB6D1E"/>
                      </a:solidFill>
                      <a:prstDash val="solid"/>
                      <a:round/>
                      <a:headEnd type="none" w="med" len="med"/>
                      <a:tailEnd type="none" w="med" len="med"/>
                    </a:lnT>
                    <a:lnB w="38100" cap="flat" cmpd="sng" algn="ctr">
                      <a:solidFill>
                        <a:srgbClr val="EB6D1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EB6D1E"/>
                      </a:solidFill>
                      <a:prstDash val="solid"/>
                      <a:round/>
                      <a:headEnd type="none" w="med" len="med"/>
                      <a:tailEnd type="none" w="med" len="med"/>
                    </a:lnT>
                    <a:lnB w="38100" cap="flat" cmpd="sng" algn="ctr">
                      <a:solidFill>
                        <a:srgbClr val="EB6D1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EB6D1E"/>
                      </a:solidFill>
                      <a:prstDash val="solid"/>
                      <a:round/>
                      <a:headEnd type="none" w="med" len="med"/>
                      <a:tailEnd type="none" w="med" len="med"/>
                    </a:lnT>
                    <a:lnB w="38100" cap="flat" cmpd="sng" algn="ctr">
                      <a:solidFill>
                        <a:srgbClr val="EB6D1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EB6D1E"/>
                      </a:solidFill>
                      <a:prstDash val="solid"/>
                      <a:round/>
                      <a:headEnd type="none" w="med" len="med"/>
                      <a:tailEnd type="none" w="med" len="med"/>
                    </a:lnT>
                    <a:lnB w="38100" cap="flat" cmpd="sng" algn="ctr">
                      <a:solidFill>
                        <a:srgbClr val="EB6D1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EB6D1E"/>
                      </a:solidFill>
                      <a:prstDash val="solid"/>
                      <a:round/>
                      <a:headEnd type="none" w="med" len="med"/>
                      <a:tailEnd type="none" w="med" len="med"/>
                    </a:lnT>
                    <a:lnB w="38100" cap="flat" cmpd="sng" algn="ctr">
                      <a:solidFill>
                        <a:srgbClr val="EB6D1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EB6D1E"/>
                      </a:solidFill>
                      <a:prstDash val="solid"/>
                      <a:round/>
                      <a:headEnd type="none" w="med" len="med"/>
                      <a:tailEnd type="none" w="med" len="med"/>
                    </a:lnT>
                    <a:lnB w="38100" cap="flat" cmpd="sng" algn="ctr">
                      <a:solidFill>
                        <a:srgbClr val="EB6D1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EB6D1E"/>
                      </a:solidFill>
                      <a:prstDash val="solid"/>
                      <a:round/>
                      <a:headEnd type="none" w="med" len="med"/>
                      <a:tailEnd type="none" w="med" len="med"/>
                    </a:lnT>
                    <a:lnB w="38100" cap="flat" cmpd="sng" algn="ctr">
                      <a:solidFill>
                        <a:srgbClr val="EB6D1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EB6D1E"/>
                      </a:solidFill>
                      <a:prstDash val="solid"/>
                      <a:round/>
                      <a:headEnd type="none" w="med" len="med"/>
                      <a:tailEnd type="none" w="med" len="med"/>
                    </a:lnT>
                    <a:lnB w="38100" cap="flat" cmpd="sng" algn="ctr">
                      <a:solidFill>
                        <a:srgbClr val="EB6D1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EB6D1E"/>
                      </a:solidFill>
                      <a:prstDash val="solid"/>
                      <a:round/>
                      <a:headEnd type="none" w="med" len="med"/>
                      <a:tailEnd type="none" w="med" len="med"/>
                    </a:lnT>
                    <a:lnB w="38100" cap="flat" cmpd="sng" algn="ctr">
                      <a:solidFill>
                        <a:srgbClr val="EB6D1E"/>
                      </a:solid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000" b="0" dirty="0">
                        <a:solidFill>
                          <a:srgbClr val="306BAF"/>
                        </a:solidFill>
                      </a:endParaRPr>
                    </a:p>
                  </a:txBody>
                  <a:tcPr>
                    <a:lnL w="12700" cap="flat" cmpd="sng" algn="ctr">
                      <a:solidFill>
                        <a:srgbClr val="FFFFFF"/>
                      </a:solidFill>
                      <a:prstDash val="solid"/>
                      <a:round/>
                      <a:headEnd type="none" w="med" len="med"/>
                      <a:tailEnd type="none" w="med" len="med"/>
                    </a:lnL>
                    <a:lnR w="12700" cap="flat" cmpd="sng" algn="ctr">
                      <a:solidFill>
                        <a:prstClr val="white"/>
                      </a:solidFill>
                      <a:prstDash val="solid"/>
                      <a:round/>
                      <a:headEnd type="none" w="med" len="med"/>
                      <a:tailEnd type="none" w="med" len="med"/>
                    </a:lnR>
                    <a:lnT w="38100" cap="flat" cmpd="sng" algn="ctr">
                      <a:solidFill>
                        <a:srgbClr val="EB6D1E"/>
                      </a:solidFill>
                      <a:prstDash val="solid"/>
                      <a:round/>
                      <a:headEnd type="none" w="med" len="med"/>
                      <a:tailEnd type="none" w="med" len="med"/>
                    </a:lnT>
                    <a:lnB w="38100" cap="flat" cmpd="sng" algn="ctr">
                      <a:solidFill>
                        <a:srgbClr val="EB6D1E"/>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27" name="object 74"/>
          <p:cNvSpPr txBox="1"/>
          <p:nvPr/>
        </p:nvSpPr>
        <p:spPr>
          <a:xfrm>
            <a:off x="4572000" y="4387110"/>
            <a:ext cx="830580" cy="294204"/>
          </a:xfrm>
          <a:prstGeom prst="rect">
            <a:avLst/>
          </a:prstGeom>
        </p:spPr>
        <p:txBody>
          <a:bodyPr vert="horz" wrap="square" lIns="0" tIns="0" rIns="0" bIns="0" rtlCol="0">
            <a:spAutoFit/>
          </a:bodyPr>
          <a:lstStyle/>
          <a:p>
            <a:pPr marL="34290">
              <a:lnSpc>
                <a:spcPts val="2285"/>
              </a:lnSpc>
            </a:pPr>
            <a:r>
              <a:rPr lang="en" sz="1950" b="1" spc="5" dirty="0" smtClean="0">
                <a:solidFill>
                  <a:srgbClr val="EB6D1E"/>
                </a:solidFill>
              </a:rPr>
              <a:t>201</a:t>
            </a:r>
            <a:r>
              <a:rPr lang="nl-NL" sz="1950" b="1" spc="5" dirty="0" smtClean="0">
                <a:solidFill>
                  <a:srgbClr val="EB6D1E"/>
                </a:solidFill>
              </a:rPr>
              <a:t>6</a:t>
            </a:r>
            <a:endParaRPr lang="en" sz="1200" b="1" dirty="0">
              <a:solidFill>
                <a:srgbClr val="EB6D1E"/>
              </a:solidFill>
            </a:endParaRPr>
          </a:p>
        </p:txBody>
      </p:sp>
      <p:sp>
        <p:nvSpPr>
          <p:cNvPr id="28" name="object 82"/>
          <p:cNvSpPr/>
          <p:nvPr/>
        </p:nvSpPr>
        <p:spPr>
          <a:xfrm>
            <a:off x="385993" y="4938045"/>
            <a:ext cx="3473941" cy="163754"/>
          </a:xfrm>
          <a:custGeom>
            <a:avLst/>
            <a:gdLst/>
            <a:ahLst/>
            <a:cxnLst/>
            <a:rect l="l" t="t" r="r" b="b"/>
            <a:pathLst>
              <a:path w="2863850" h="185419">
                <a:moveTo>
                  <a:pt x="0" y="0"/>
                </a:moveTo>
                <a:lnTo>
                  <a:pt x="2863646" y="0"/>
                </a:lnTo>
                <a:lnTo>
                  <a:pt x="2863646" y="185381"/>
                </a:lnTo>
                <a:lnTo>
                  <a:pt x="0" y="185381"/>
                </a:lnTo>
                <a:lnTo>
                  <a:pt x="0" y="0"/>
                </a:lnTo>
                <a:close/>
              </a:path>
            </a:pathLst>
          </a:custGeom>
          <a:solidFill>
            <a:srgbClr val="00AFEF"/>
          </a:solidFill>
        </p:spPr>
        <p:txBody>
          <a:bodyPr wrap="square" lIns="0" tIns="0" rIns="0" bIns="0" rtlCol="0"/>
          <a:lstStyle/>
          <a:p>
            <a:endParaRPr lang="en"/>
          </a:p>
        </p:txBody>
      </p:sp>
      <p:sp>
        <p:nvSpPr>
          <p:cNvPr id="29" name="object 176"/>
          <p:cNvSpPr txBox="1"/>
          <p:nvPr/>
        </p:nvSpPr>
        <p:spPr>
          <a:xfrm>
            <a:off x="457200" y="4938046"/>
            <a:ext cx="3402734" cy="138499"/>
          </a:xfrm>
          <a:prstGeom prst="rect">
            <a:avLst/>
          </a:prstGeom>
        </p:spPr>
        <p:txBody>
          <a:bodyPr vert="horz" wrap="square" lIns="0" tIns="0" rIns="0" bIns="0" rtlCol="0">
            <a:spAutoFit/>
          </a:bodyPr>
          <a:lstStyle/>
          <a:p>
            <a:pPr marL="12700">
              <a:lnSpc>
                <a:spcPct val="100000"/>
              </a:lnSpc>
            </a:pPr>
            <a:r>
              <a:rPr lang="en" sz="900" b="1" spc="20" dirty="0" smtClean="0"/>
              <a:t>Work Stream 1 </a:t>
            </a:r>
            <a:r>
              <a:rPr lang="en" sz="900" spc="20" dirty="0" smtClean="0"/>
              <a:t>Development</a:t>
            </a:r>
            <a:r>
              <a:rPr lang="en-US" sz="900" spc="20" dirty="0" smtClean="0"/>
              <a:t> </a:t>
            </a:r>
            <a:r>
              <a:rPr lang="en-US" sz="700" spc="20" dirty="0" smtClean="0"/>
              <a:t>(and identifying topics for Work Stream 2)</a:t>
            </a:r>
            <a:endParaRPr lang="en" sz="700" dirty="0"/>
          </a:p>
        </p:txBody>
      </p:sp>
      <p:sp>
        <p:nvSpPr>
          <p:cNvPr id="30" name="object 82"/>
          <p:cNvSpPr/>
          <p:nvPr/>
        </p:nvSpPr>
        <p:spPr>
          <a:xfrm>
            <a:off x="3884837" y="5107377"/>
            <a:ext cx="3125303" cy="156308"/>
          </a:xfrm>
          <a:custGeom>
            <a:avLst/>
            <a:gdLst/>
            <a:ahLst/>
            <a:cxnLst/>
            <a:rect l="l" t="t" r="r" b="b"/>
            <a:pathLst>
              <a:path w="2863850" h="185419">
                <a:moveTo>
                  <a:pt x="0" y="0"/>
                </a:moveTo>
                <a:lnTo>
                  <a:pt x="2863646" y="0"/>
                </a:lnTo>
                <a:lnTo>
                  <a:pt x="2863646" y="185381"/>
                </a:lnTo>
                <a:lnTo>
                  <a:pt x="0" y="185381"/>
                </a:lnTo>
                <a:lnTo>
                  <a:pt x="0" y="0"/>
                </a:lnTo>
                <a:close/>
              </a:path>
            </a:pathLst>
          </a:custGeom>
          <a:solidFill>
            <a:srgbClr val="00AFEF"/>
          </a:solidFill>
        </p:spPr>
        <p:txBody>
          <a:bodyPr wrap="square" lIns="0" tIns="0" rIns="0" bIns="0" rtlCol="0"/>
          <a:lstStyle/>
          <a:p>
            <a:endParaRPr lang="en"/>
          </a:p>
        </p:txBody>
      </p:sp>
      <p:sp>
        <p:nvSpPr>
          <p:cNvPr id="31" name="object 176"/>
          <p:cNvSpPr txBox="1"/>
          <p:nvPr/>
        </p:nvSpPr>
        <p:spPr>
          <a:xfrm>
            <a:off x="3962400" y="5107377"/>
            <a:ext cx="2057400" cy="138499"/>
          </a:xfrm>
          <a:prstGeom prst="rect">
            <a:avLst/>
          </a:prstGeom>
        </p:spPr>
        <p:txBody>
          <a:bodyPr vert="horz" wrap="square" lIns="0" tIns="0" rIns="0" bIns="0" rtlCol="0">
            <a:spAutoFit/>
          </a:bodyPr>
          <a:lstStyle/>
          <a:p>
            <a:pPr marL="12700">
              <a:lnSpc>
                <a:spcPct val="100000"/>
              </a:lnSpc>
            </a:pPr>
            <a:r>
              <a:rPr lang="en" sz="900" b="1" spc="20" dirty="0" smtClean="0"/>
              <a:t>Work Stream 1 </a:t>
            </a:r>
            <a:r>
              <a:rPr lang="en" sz="900" spc="20" dirty="0" smtClean="0"/>
              <a:t>Implementation</a:t>
            </a:r>
            <a:endParaRPr lang="en" sz="900" dirty="0"/>
          </a:p>
        </p:txBody>
      </p:sp>
      <p:sp>
        <p:nvSpPr>
          <p:cNvPr id="33" name="object 82"/>
          <p:cNvSpPr/>
          <p:nvPr/>
        </p:nvSpPr>
        <p:spPr>
          <a:xfrm>
            <a:off x="3884838" y="5335977"/>
            <a:ext cx="3125303" cy="156308"/>
          </a:xfrm>
          <a:custGeom>
            <a:avLst/>
            <a:gdLst/>
            <a:ahLst/>
            <a:cxnLst/>
            <a:rect l="l" t="t" r="r" b="b"/>
            <a:pathLst>
              <a:path w="2863850" h="185419">
                <a:moveTo>
                  <a:pt x="0" y="0"/>
                </a:moveTo>
                <a:lnTo>
                  <a:pt x="2863646" y="0"/>
                </a:lnTo>
                <a:lnTo>
                  <a:pt x="2863646" y="185381"/>
                </a:lnTo>
                <a:lnTo>
                  <a:pt x="0" y="185381"/>
                </a:lnTo>
                <a:lnTo>
                  <a:pt x="0" y="0"/>
                </a:lnTo>
                <a:close/>
              </a:path>
            </a:pathLst>
          </a:custGeom>
          <a:solidFill>
            <a:srgbClr val="FFC000"/>
          </a:solidFill>
        </p:spPr>
        <p:txBody>
          <a:bodyPr wrap="square" lIns="0" tIns="0" rIns="0" bIns="0" rtlCol="0"/>
          <a:lstStyle/>
          <a:p>
            <a:endParaRPr lang="en"/>
          </a:p>
        </p:txBody>
      </p:sp>
      <p:sp>
        <p:nvSpPr>
          <p:cNvPr id="34" name="object 176"/>
          <p:cNvSpPr txBox="1"/>
          <p:nvPr/>
        </p:nvSpPr>
        <p:spPr>
          <a:xfrm>
            <a:off x="3962400" y="5335977"/>
            <a:ext cx="2057400" cy="138499"/>
          </a:xfrm>
          <a:prstGeom prst="rect">
            <a:avLst/>
          </a:prstGeom>
        </p:spPr>
        <p:txBody>
          <a:bodyPr vert="horz" wrap="square" lIns="0" tIns="0" rIns="0" bIns="0" rtlCol="0">
            <a:spAutoFit/>
          </a:bodyPr>
          <a:lstStyle/>
          <a:p>
            <a:pPr marL="12700">
              <a:lnSpc>
                <a:spcPct val="100000"/>
              </a:lnSpc>
            </a:pPr>
            <a:r>
              <a:rPr lang="en" sz="900" b="1" spc="20" dirty="0" smtClean="0"/>
              <a:t>Work Stream 2 </a:t>
            </a:r>
            <a:r>
              <a:rPr lang="en" sz="900" spc="20" dirty="0" smtClean="0"/>
              <a:t>Development</a:t>
            </a:r>
            <a:endParaRPr lang="en" sz="900" dirty="0"/>
          </a:p>
        </p:txBody>
      </p:sp>
      <p:sp>
        <p:nvSpPr>
          <p:cNvPr id="35" name="object 82"/>
          <p:cNvSpPr/>
          <p:nvPr/>
        </p:nvSpPr>
        <p:spPr>
          <a:xfrm flipH="1">
            <a:off x="7022592" y="5496841"/>
            <a:ext cx="1892612" cy="156308"/>
          </a:xfrm>
          <a:custGeom>
            <a:avLst/>
            <a:gdLst/>
            <a:ahLst/>
            <a:cxnLst/>
            <a:rect l="l" t="t" r="r" b="b"/>
            <a:pathLst>
              <a:path w="2863850" h="185419">
                <a:moveTo>
                  <a:pt x="0" y="0"/>
                </a:moveTo>
                <a:lnTo>
                  <a:pt x="2863646" y="0"/>
                </a:lnTo>
                <a:lnTo>
                  <a:pt x="2863646" y="185381"/>
                </a:lnTo>
                <a:lnTo>
                  <a:pt x="0" y="185381"/>
                </a:lnTo>
                <a:lnTo>
                  <a:pt x="0" y="0"/>
                </a:lnTo>
                <a:close/>
              </a:path>
            </a:pathLst>
          </a:custGeom>
          <a:solidFill>
            <a:srgbClr val="FFC000"/>
          </a:solidFill>
        </p:spPr>
        <p:txBody>
          <a:bodyPr wrap="square" lIns="0" tIns="0" rIns="0" bIns="0" rtlCol="0"/>
          <a:lstStyle/>
          <a:p>
            <a:endParaRPr lang="en"/>
          </a:p>
        </p:txBody>
      </p:sp>
      <p:sp>
        <p:nvSpPr>
          <p:cNvPr id="36" name="object 176"/>
          <p:cNvSpPr txBox="1"/>
          <p:nvPr/>
        </p:nvSpPr>
        <p:spPr>
          <a:xfrm>
            <a:off x="7086600" y="5496841"/>
            <a:ext cx="1752600" cy="138499"/>
          </a:xfrm>
          <a:prstGeom prst="rect">
            <a:avLst/>
          </a:prstGeom>
        </p:spPr>
        <p:txBody>
          <a:bodyPr vert="horz" wrap="square" lIns="0" tIns="0" rIns="0" bIns="0" rtlCol="0">
            <a:spAutoFit/>
          </a:bodyPr>
          <a:lstStyle/>
          <a:p>
            <a:pPr marL="12700">
              <a:lnSpc>
                <a:spcPct val="100000"/>
              </a:lnSpc>
            </a:pPr>
            <a:r>
              <a:rPr lang="en" sz="900" b="1" spc="20" dirty="0" smtClean="0"/>
              <a:t>Work Stream 2 </a:t>
            </a:r>
            <a:r>
              <a:rPr lang="en" sz="900" spc="20" dirty="0" smtClean="0"/>
              <a:t>Implementation</a:t>
            </a:r>
            <a:endParaRPr lang="en" sz="900" dirty="0"/>
          </a:p>
        </p:txBody>
      </p:sp>
      <p:sp>
        <p:nvSpPr>
          <p:cNvPr id="40" name="object 74"/>
          <p:cNvSpPr/>
          <p:nvPr/>
        </p:nvSpPr>
        <p:spPr>
          <a:xfrm>
            <a:off x="827318" y="5681159"/>
            <a:ext cx="147320" cy="147320"/>
          </a:xfrm>
          <a:custGeom>
            <a:avLst/>
            <a:gdLst/>
            <a:ahLst/>
            <a:cxnLst/>
            <a:rect l="l" t="t" r="r" b="b"/>
            <a:pathLst>
              <a:path w="147320" h="147320">
                <a:moveTo>
                  <a:pt x="76652" y="0"/>
                </a:moveTo>
                <a:lnTo>
                  <a:pt x="34821" y="11477"/>
                </a:lnTo>
                <a:lnTo>
                  <a:pt x="7327" y="41365"/>
                </a:lnTo>
                <a:lnTo>
                  <a:pt x="0" y="68048"/>
                </a:lnTo>
                <a:lnTo>
                  <a:pt x="1253" y="83769"/>
                </a:lnTo>
                <a:lnTo>
                  <a:pt x="18971" y="122401"/>
                </a:lnTo>
                <a:lnTo>
                  <a:pt x="52412" y="144305"/>
                </a:lnTo>
                <a:lnTo>
                  <a:pt x="65896" y="147015"/>
                </a:lnTo>
                <a:lnTo>
                  <a:pt x="82015" y="145859"/>
                </a:lnTo>
                <a:lnTo>
                  <a:pt x="121336" y="128765"/>
                </a:lnTo>
                <a:lnTo>
                  <a:pt x="143729" y="96158"/>
                </a:lnTo>
                <a:lnTo>
                  <a:pt x="147259" y="73671"/>
                </a:lnTo>
                <a:lnTo>
                  <a:pt x="145839" y="59204"/>
                </a:lnTo>
                <a:lnTo>
                  <a:pt x="126710" y="22602"/>
                </a:lnTo>
                <a:lnTo>
                  <a:pt x="90982" y="2012"/>
                </a:lnTo>
                <a:lnTo>
                  <a:pt x="76652" y="0"/>
                </a:lnTo>
                <a:close/>
              </a:path>
            </a:pathLst>
          </a:custGeom>
          <a:solidFill>
            <a:srgbClr val="FF0000"/>
          </a:solidFill>
        </p:spPr>
        <p:txBody>
          <a:bodyPr wrap="square" lIns="0" tIns="0" rIns="0" bIns="0" rtlCol="0"/>
          <a:lstStyle/>
          <a:p>
            <a:pPr algn="ctr"/>
            <a:endParaRPr/>
          </a:p>
        </p:txBody>
      </p:sp>
      <p:sp>
        <p:nvSpPr>
          <p:cNvPr id="42" name="object 87"/>
          <p:cNvSpPr txBox="1"/>
          <p:nvPr/>
        </p:nvSpPr>
        <p:spPr>
          <a:xfrm>
            <a:off x="657290" y="5834255"/>
            <a:ext cx="487045" cy="123111"/>
          </a:xfrm>
          <a:prstGeom prst="rect">
            <a:avLst/>
          </a:prstGeom>
        </p:spPr>
        <p:txBody>
          <a:bodyPr vert="horz" wrap="square" lIns="0" tIns="0" rIns="0" bIns="0" rtlCol="0">
            <a:spAutoFit/>
          </a:bodyPr>
          <a:lstStyle/>
          <a:p>
            <a:pPr marL="12700" algn="ctr">
              <a:lnSpc>
                <a:spcPct val="100000"/>
              </a:lnSpc>
            </a:pPr>
            <a:r>
              <a:rPr sz="800" spc="5" dirty="0">
                <a:latin typeface="Helvetica Neue"/>
                <a:cs typeface="Helvetica Neue"/>
              </a:rPr>
              <a:t>ICANN 52</a:t>
            </a:r>
            <a:endParaRPr sz="800" dirty="0">
              <a:latin typeface="Helvetica Neue"/>
              <a:cs typeface="Helvetica Neue"/>
            </a:endParaRPr>
          </a:p>
        </p:txBody>
      </p:sp>
      <p:sp>
        <p:nvSpPr>
          <p:cNvPr id="43" name="object 88"/>
          <p:cNvSpPr txBox="1"/>
          <p:nvPr/>
        </p:nvSpPr>
        <p:spPr>
          <a:xfrm>
            <a:off x="394460" y="5533768"/>
            <a:ext cx="441325" cy="123111"/>
          </a:xfrm>
          <a:prstGeom prst="rect">
            <a:avLst/>
          </a:prstGeom>
        </p:spPr>
        <p:txBody>
          <a:bodyPr vert="horz" wrap="square" lIns="0" tIns="0" rIns="0" bIns="0" rtlCol="0">
            <a:spAutoFit/>
          </a:bodyPr>
          <a:lstStyle/>
          <a:p>
            <a:pPr marL="12700" algn="ctr">
              <a:lnSpc>
                <a:spcPct val="100000"/>
              </a:lnSpc>
            </a:pPr>
            <a:r>
              <a:rPr sz="800" spc="5" dirty="0">
                <a:latin typeface="Helvetica Neue"/>
                <a:cs typeface="Helvetica Neue"/>
              </a:rPr>
              <a:t>Frankfurt</a:t>
            </a:r>
            <a:endParaRPr sz="800" dirty="0">
              <a:latin typeface="Helvetica Neue"/>
              <a:cs typeface="Helvetica Neue"/>
            </a:endParaRPr>
          </a:p>
        </p:txBody>
      </p:sp>
      <p:sp>
        <p:nvSpPr>
          <p:cNvPr id="44" name="object 89"/>
          <p:cNvSpPr txBox="1"/>
          <p:nvPr/>
        </p:nvSpPr>
        <p:spPr>
          <a:xfrm>
            <a:off x="1097438" y="5533768"/>
            <a:ext cx="391795" cy="123111"/>
          </a:xfrm>
          <a:prstGeom prst="rect">
            <a:avLst/>
          </a:prstGeom>
        </p:spPr>
        <p:txBody>
          <a:bodyPr vert="horz" wrap="square" lIns="0" tIns="0" rIns="0" bIns="0" rtlCol="0">
            <a:spAutoFit/>
          </a:bodyPr>
          <a:lstStyle/>
          <a:p>
            <a:pPr marL="12700" algn="ctr">
              <a:lnSpc>
                <a:spcPct val="100000"/>
              </a:lnSpc>
            </a:pPr>
            <a:r>
              <a:rPr sz="800" spc="5" dirty="0">
                <a:latin typeface="Helvetica Neue"/>
                <a:cs typeface="Helvetica Neue"/>
              </a:rPr>
              <a:t>Istanbul</a:t>
            </a:r>
            <a:endParaRPr sz="800" dirty="0">
              <a:latin typeface="Helvetica Neue"/>
              <a:cs typeface="Helvetica Neue"/>
            </a:endParaRPr>
          </a:p>
        </p:txBody>
      </p:sp>
      <p:sp>
        <p:nvSpPr>
          <p:cNvPr id="47" name="object 74"/>
          <p:cNvSpPr/>
          <p:nvPr/>
        </p:nvSpPr>
        <p:spPr>
          <a:xfrm>
            <a:off x="2256150" y="5681159"/>
            <a:ext cx="147320" cy="147320"/>
          </a:xfrm>
          <a:custGeom>
            <a:avLst/>
            <a:gdLst/>
            <a:ahLst/>
            <a:cxnLst/>
            <a:rect l="l" t="t" r="r" b="b"/>
            <a:pathLst>
              <a:path w="147320" h="147320">
                <a:moveTo>
                  <a:pt x="76652" y="0"/>
                </a:moveTo>
                <a:lnTo>
                  <a:pt x="34821" y="11477"/>
                </a:lnTo>
                <a:lnTo>
                  <a:pt x="7327" y="41365"/>
                </a:lnTo>
                <a:lnTo>
                  <a:pt x="0" y="68048"/>
                </a:lnTo>
                <a:lnTo>
                  <a:pt x="1253" y="83769"/>
                </a:lnTo>
                <a:lnTo>
                  <a:pt x="18971" y="122401"/>
                </a:lnTo>
                <a:lnTo>
                  <a:pt x="52412" y="144305"/>
                </a:lnTo>
                <a:lnTo>
                  <a:pt x="65896" y="147015"/>
                </a:lnTo>
                <a:lnTo>
                  <a:pt x="82015" y="145859"/>
                </a:lnTo>
                <a:lnTo>
                  <a:pt x="121336" y="128765"/>
                </a:lnTo>
                <a:lnTo>
                  <a:pt x="143729" y="96158"/>
                </a:lnTo>
                <a:lnTo>
                  <a:pt x="147259" y="73671"/>
                </a:lnTo>
                <a:lnTo>
                  <a:pt x="145839" y="59204"/>
                </a:lnTo>
                <a:lnTo>
                  <a:pt x="126710" y="22602"/>
                </a:lnTo>
                <a:lnTo>
                  <a:pt x="90982" y="2012"/>
                </a:lnTo>
                <a:lnTo>
                  <a:pt x="76652" y="0"/>
                </a:lnTo>
                <a:close/>
              </a:path>
            </a:pathLst>
          </a:custGeom>
          <a:solidFill>
            <a:srgbClr val="FF0000"/>
          </a:solidFill>
        </p:spPr>
        <p:txBody>
          <a:bodyPr wrap="square" lIns="0" tIns="0" rIns="0" bIns="0" rtlCol="0"/>
          <a:lstStyle/>
          <a:p>
            <a:pPr algn="ctr"/>
            <a:endParaRPr/>
          </a:p>
        </p:txBody>
      </p:sp>
      <p:sp>
        <p:nvSpPr>
          <p:cNvPr id="48" name="object 87"/>
          <p:cNvSpPr txBox="1"/>
          <p:nvPr/>
        </p:nvSpPr>
        <p:spPr>
          <a:xfrm>
            <a:off x="2086122" y="5860147"/>
            <a:ext cx="487045" cy="123111"/>
          </a:xfrm>
          <a:prstGeom prst="rect">
            <a:avLst/>
          </a:prstGeom>
        </p:spPr>
        <p:txBody>
          <a:bodyPr vert="horz" wrap="square" lIns="0" tIns="0" rIns="0" bIns="0" rtlCol="0">
            <a:spAutoFit/>
          </a:bodyPr>
          <a:lstStyle/>
          <a:p>
            <a:pPr marL="12700" algn="ctr">
              <a:lnSpc>
                <a:spcPct val="100000"/>
              </a:lnSpc>
            </a:pPr>
            <a:r>
              <a:rPr sz="800" spc="5" dirty="0">
                <a:latin typeface="Helvetica Neue"/>
                <a:cs typeface="Helvetica Neue"/>
              </a:rPr>
              <a:t>ICANN </a:t>
            </a:r>
            <a:r>
              <a:rPr sz="800" spc="5" dirty="0" smtClean="0">
                <a:latin typeface="Helvetica Neue"/>
                <a:cs typeface="Helvetica Neue"/>
              </a:rPr>
              <a:t>5</a:t>
            </a:r>
            <a:r>
              <a:rPr lang="en-US" sz="800" spc="5" dirty="0" smtClean="0">
                <a:latin typeface="Helvetica Neue"/>
                <a:cs typeface="Helvetica Neue"/>
              </a:rPr>
              <a:t>3</a:t>
            </a:r>
            <a:endParaRPr sz="800" dirty="0">
              <a:latin typeface="Helvetica Neue"/>
              <a:cs typeface="Helvetica Neue"/>
            </a:endParaRPr>
          </a:p>
        </p:txBody>
      </p:sp>
      <p:sp>
        <p:nvSpPr>
          <p:cNvPr id="49" name="object 89"/>
          <p:cNvSpPr txBox="1"/>
          <p:nvPr/>
        </p:nvSpPr>
        <p:spPr>
          <a:xfrm>
            <a:off x="2395003" y="5533768"/>
            <a:ext cx="391795" cy="123111"/>
          </a:xfrm>
          <a:prstGeom prst="rect">
            <a:avLst/>
          </a:prstGeom>
        </p:spPr>
        <p:txBody>
          <a:bodyPr vert="horz" wrap="square" lIns="0" tIns="0" rIns="0" bIns="0" rtlCol="0">
            <a:spAutoFit/>
          </a:bodyPr>
          <a:lstStyle/>
          <a:p>
            <a:pPr marL="12700" algn="ctr">
              <a:lnSpc>
                <a:spcPct val="100000"/>
              </a:lnSpc>
            </a:pPr>
            <a:r>
              <a:rPr lang="en-US" sz="800" spc="5" dirty="0" smtClean="0">
                <a:latin typeface="Helvetica Neue"/>
                <a:cs typeface="Helvetica Neue"/>
              </a:rPr>
              <a:t>Paris</a:t>
            </a:r>
            <a:endParaRPr sz="800" dirty="0">
              <a:latin typeface="Helvetica Neue"/>
              <a:cs typeface="Helvetica Neue"/>
            </a:endParaRPr>
          </a:p>
        </p:txBody>
      </p:sp>
      <p:sp>
        <p:nvSpPr>
          <p:cNvPr id="50" name="object 74"/>
          <p:cNvSpPr/>
          <p:nvPr/>
        </p:nvSpPr>
        <p:spPr>
          <a:xfrm>
            <a:off x="3635447" y="5681159"/>
            <a:ext cx="147320" cy="147320"/>
          </a:xfrm>
          <a:custGeom>
            <a:avLst/>
            <a:gdLst/>
            <a:ahLst/>
            <a:cxnLst/>
            <a:rect l="l" t="t" r="r" b="b"/>
            <a:pathLst>
              <a:path w="147320" h="147320">
                <a:moveTo>
                  <a:pt x="76652" y="0"/>
                </a:moveTo>
                <a:lnTo>
                  <a:pt x="34821" y="11477"/>
                </a:lnTo>
                <a:lnTo>
                  <a:pt x="7327" y="41365"/>
                </a:lnTo>
                <a:lnTo>
                  <a:pt x="0" y="68048"/>
                </a:lnTo>
                <a:lnTo>
                  <a:pt x="1253" y="83769"/>
                </a:lnTo>
                <a:lnTo>
                  <a:pt x="18971" y="122401"/>
                </a:lnTo>
                <a:lnTo>
                  <a:pt x="52412" y="144305"/>
                </a:lnTo>
                <a:lnTo>
                  <a:pt x="65896" y="147015"/>
                </a:lnTo>
                <a:lnTo>
                  <a:pt x="82015" y="145859"/>
                </a:lnTo>
                <a:lnTo>
                  <a:pt x="121336" y="128765"/>
                </a:lnTo>
                <a:lnTo>
                  <a:pt x="143729" y="96158"/>
                </a:lnTo>
                <a:lnTo>
                  <a:pt x="147259" y="73671"/>
                </a:lnTo>
                <a:lnTo>
                  <a:pt x="145839" y="59204"/>
                </a:lnTo>
                <a:lnTo>
                  <a:pt x="126710" y="22602"/>
                </a:lnTo>
                <a:lnTo>
                  <a:pt x="90982" y="2012"/>
                </a:lnTo>
                <a:lnTo>
                  <a:pt x="76652" y="0"/>
                </a:lnTo>
                <a:close/>
              </a:path>
            </a:pathLst>
          </a:custGeom>
          <a:solidFill>
            <a:srgbClr val="FF0000"/>
          </a:solidFill>
        </p:spPr>
        <p:txBody>
          <a:bodyPr wrap="square" lIns="0" tIns="0" rIns="0" bIns="0" rtlCol="0"/>
          <a:lstStyle/>
          <a:p>
            <a:pPr algn="ctr"/>
            <a:endParaRPr/>
          </a:p>
        </p:txBody>
      </p:sp>
      <p:sp>
        <p:nvSpPr>
          <p:cNvPr id="51" name="object 87"/>
          <p:cNvSpPr txBox="1"/>
          <p:nvPr/>
        </p:nvSpPr>
        <p:spPr>
          <a:xfrm>
            <a:off x="3473886" y="5860147"/>
            <a:ext cx="487045" cy="123111"/>
          </a:xfrm>
          <a:prstGeom prst="rect">
            <a:avLst/>
          </a:prstGeom>
        </p:spPr>
        <p:txBody>
          <a:bodyPr vert="horz" wrap="square" lIns="0" tIns="0" rIns="0" bIns="0" rtlCol="0">
            <a:spAutoFit/>
          </a:bodyPr>
          <a:lstStyle/>
          <a:p>
            <a:pPr marL="12700" algn="ctr">
              <a:lnSpc>
                <a:spcPct val="100000"/>
              </a:lnSpc>
            </a:pPr>
            <a:r>
              <a:rPr sz="800" spc="5" dirty="0">
                <a:latin typeface="Helvetica Neue"/>
                <a:cs typeface="Helvetica Neue"/>
              </a:rPr>
              <a:t>ICANN </a:t>
            </a:r>
            <a:r>
              <a:rPr sz="800" spc="5" dirty="0" smtClean="0">
                <a:latin typeface="Helvetica Neue"/>
                <a:cs typeface="Helvetica Neue"/>
              </a:rPr>
              <a:t>5</a:t>
            </a:r>
            <a:r>
              <a:rPr lang="en-US" sz="800" spc="5" dirty="0">
                <a:latin typeface="Helvetica Neue"/>
                <a:cs typeface="Helvetica Neue"/>
              </a:rPr>
              <a:t>4</a:t>
            </a:r>
            <a:endParaRPr sz="800" dirty="0">
              <a:latin typeface="Helvetica Neue"/>
              <a:cs typeface="Helvetica Neue"/>
            </a:endParaRPr>
          </a:p>
        </p:txBody>
      </p:sp>
      <p:sp>
        <p:nvSpPr>
          <p:cNvPr id="2" name="Rectangle 1"/>
          <p:cNvSpPr>
            <a:spLocks noChangeAspect="1"/>
          </p:cNvSpPr>
          <p:nvPr/>
        </p:nvSpPr>
        <p:spPr>
          <a:xfrm>
            <a:off x="546206" y="5681159"/>
            <a:ext cx="128016" cy="128016"/>
          </a:xfrm>
          <a:prstGeom prst="rect">
            <a:avLst/>
          </a:prstGeom>
          <a:solidFill>
            <a:srgbClr val="18BC5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Rectangle 51"/>
          <p:cNvSpPr>
            <a:spLocks noChangeAspect="1"/>
          </p:cNvSpPr>
          <p:nvPr/>
        </p:nvSpPr>
        <p:spPr>
          <a:xfrm>
            <a:off x="1228512" y="5684149"/>
            <a:ext cx="128016" cy="128016"/>
          </a:xfrm>
          <a:prstGeom prst="rect">
            <a:avLst/>
          </a:prstGeom>
          <a:solidFill>
            <a:srgbClr val="18BC5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 name="Rectangle 52"/>
          <p:cNvSpPr>
            <a:spLocks noChangeAspect="1"/>
          </p:cNvSpPr>
          <p:nvPr/>
        </p:nvSpPr>
        <p:spPr>
          <a:xfrm>
            <a:off x="2530837" y="5680677"/>
            <a:ext cx="128016" cy="128016"/>
          </a:xfrm>
          <a:prstGeom prst="rect">
            <a:avLst/>
          </a:prstGeom>
          <a:solidFill>
            <a:srgbClr val="18BC5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bject 74"/>
          <p:cNvSpPr/>
          <p:nvPr/>
        </p:nvSpPr>
        <p:spPr>
          <a:xfrm>
            <a:off x="5366880" y="5681159"/>
            <a:ext cx="147320" cy="147320"/>
          </a:xfrm>
          <a:custGeom>
            <a:avLst/>
            <a:gdLst/>
            <a:ahLst/>
            <a:cxnLst/>
            <a:rect l="l" t="t" r="r" b="b"/>
            <a:pathLst>
              <a:path w="147320" h="147320">
                <a:moveTo>
                  <a:pt x="76652" y="0"/>
                </a:moveTo>
                <a:lnTo>
                  <a:pt x="34821" y="11477"/>
                </a:lnTo>
                <a:lnTo>
                  <a:pt x="7327" y="41365"/>
                </a:lnTo>
                <a:lnTo>
                  <a:pt x="0" y="68048"/>
                </a:lnTo>
                <a:lnTo>
                  <a:pt x="1253" y="83769"/>
                </a:lnTo>
                <a:lnTo>
                  <a:pt x="18971" y="122401"/>
                </a:lnTo>
                <a:lnTo>
                  <a:pt x="52412" y="144305"/>
                </a:lnTo>
                <a:lnTo>
                  <a:pt x="65896" y="147015"/>
                </a:lnTo>
                <a:lnTo>
                  <a:pt x="82015" y="145859"/>
                </a:lnTo>
                <a:lnTo>
                  <a:pt x="121336" y="128765"/>
                </a:lnTo>
                <a:lnTo>
                  <a:pt x="143729" y="96158"/>
                </a:lnTo>
                <a:lnTo>
                  <a:pt x="147259" y="73671"/>
                </a:lnTo>
                <a:lnTo>
                  <a:pt x="145839" y="59204"/>
                </a:lnTo>
                <a:lnTo>
                  <a:pt x="126710" y="22602"/>
                </a:lnTo>
                <a:lnTo>
                  <a:pt x="90982" y="2012"/>
                </a:lnTo>
                <a:lnTo>
                  <a:pt x="76652" y="0"/>
                </a:lnTo>
                <a:close/>
              </a:path>
            </a:pathLst>
          </a:custGeom>
          <a:solidFill>
            <a:srgbClr val="FF0000"/>
          </a:solidFill>
        </p:spPr>
        <p:txBody>
          <a:bodyPr wrap="square" lIns="0" tIns="0" rIns="0" bIns="0" rtlCol="0"/>
          <a:lstStyle/>
          <a:p>
            <a:pPr algn="ctr"/>
            <a:endParaRPr/>
          </a:p>
        </p:txBody>
      </p:sp>
      <p:sp>
        <p:nvSpPr>
          <p:cNvPr id="38" name="object 87"/>
          <p:cNvSpPr txBox="1"/>
          <p:nvPr/>
        </p:nvSpPr>
        <p:spPr>
          <a:xfrm>
            <a:off x="5205319" y="5860147"/>
            <a:ext cx="487045" cy="123111"/>
          </a:xfrm>
          <a:prstGeom prst="rect">
            <a:avLst/>
          </a:prstGeom>
        </p:spPr>
        <p:txBody>
          <a:bodyPr vert="horz" wrap="square" lIns="0" tIns="0" rIns="0" bIns="0" rtlCol="0">
            <a:spAutoFit/>
          </a:bodyPr>
          <a:lstStyle/>
          <a:p>
            <a:pPr marL="12700" algn="ctr">
              <a:lnSpc>
                <a:spcPct val="100000"/>
              </a:lnSpc>
            </a:pPr>
            <a:r>
              <a:rPr sz="800" spc="5" dirty="0">
                <a:latin typeface="Helvetica Neue"/>
                <a:cs typeface="Helvetica Neue"/>
              </a:rPr>
              <a:t>ICANN </a:t>
            </a:r>
            <a:r>
              <a:rPr sz="800" spc="5" dirty="0" smtClean="0">
                <a:latin typeface="Helvetica Neue"/>
                <a:cs typeface="Helvetica Neue"/>
              </a:rPr>
              <a:t>5</a:t>
            </a:r>
            <a:r>
              <a:rPr lang="en-US" sz="800" spc="5" dirty="0">
                <a:latin typeface="Helvetica Neue"/>
                <a:cs typeface="Helvetica Neue"/>
              </a:rPr>
              <a:t>5</a:t>
            </a:r>
            <a:endParaRPr sz="800" dirty="0">
              <a:latin typeface="Helvetica Neue"/>
              <a:cs typeface="Helvetica Neue"/>
            </a:endParaRPr>
          </a:p>
        </p:txBody>
      </p:sp>
      <p:sp>
        <p:nvSpPr>
          <p:cNvPr id="39" name="object 74"/>
          <p:cNvSpPr/>
          <p:nvPr/>
        </p:nvSpPr>
        <p:spPr>
          <a:xfrm>
            <a:off x="6420980" y="5681159"/>
            <a:ext cx="147320" cy="147320"/>
          </a:xfrm>
          <a:custGeom>
            <a:avLst/>
            <a:gdLst/>
            <a:ahLst/>
            <a:cxnLst/>
            <a:rect l="l" t="t" r="r" b="b"/>
            <a:pathLst>
              <a:path w="147320" h="147320">
                <a:moveTo>
                  <a:pt x="76652" y="0"/>
                </a:moveTo>
                <a:lnTo>
                  <a:pt x="34821" y="11477"/>
                </a:lnTo>
                <a:lnTo>
                  <a:pt x="7327" y="41365"/>
                </a:lnTo>
                <a:lnTo>
                  <a:pt x="0" y="68048"/>
                </a:lnTo>
                <a:lnTo>
                  <a:pt x="1253" y="83769"/>
                </a:lnTo>
                <a:lnTo>
                  <a:pt x="18971" y="122401"/>
                </a:lnTo>
                <a:lnTo>
                  <a:pt x="52412" y="144305"/>
                </a:lnTo>
                <a:lnTo>
                  <a:pt x="65896" y="147015"/>
                </a:lnTo>
                <a:lnTo>
                  <a:pt x="82015" y="145859"/>
                </a:lnTo>
                <a:lnTo>
                  <a:pt x="121336" y="128765"/>
                </a:lnTo>
                <a:lnTo>
                  <a:pt x="143729" y="96158"/>
                </a:lnTo>
                <a:lnTo>
                  <a:pt x="147259" y="73671"/>
                </a:lnTo>
                <a:lnTo>
                  <a:pt x="145839" y="59204"/>
                </a:lnTo>
                <a:lnTo>
                  <a:pt x="126710" y="22602"/>
                </a:lnTo>
                <a:lnTo>
                  <a:pt x="90982" y="2012"/>
                </a:lnTo>
                <a:lnTo>
                  <a:pt x="76652" y="0"/>
                </a:lnTo>
                <a:close/>
              </a:path>
            </a:pathLst>
          </a:custGeom>
          <a:solidFill>
            <a:srgbClr val="FF0000"/>
          </a:solidFill>
        </p:spPr>
        <p:txBody>
          <a:bodyPr wrap="square" lIns="0" tIns="0" rIns="0" bIns="0" rtlCol="0"/>
          <a:lstStyle/>
          <a:p>
            <a:pPr algn="ctr"/>
            <a:endParaRPr/>
          </a:p>
        </p:txBody>
      </p:sp>
      <p:sp>
        <p:nvSpPr>
          <p:cNvPr id="41" name="object 87"/>
          <p:cNvSpPr txBox="1"/>
          <p:nvPr/>
        </p:nvSpPr>
        <p:spPr>
          <a:xfrm>
            <a:off x="6259419" y="5860147"/>
            <a:ext cx="487045" cy="123111"/>
          </a:xfrm>
          <a:prstGeom prst="rect">
            <a:avLst/>
          </a:prstGeom>
        </p:spPr>
        <p:txBody>
          <a:bodyPr vert="horz" wrap="square" lIns="0" tIns="0" rIns="0" bIns="0" rtlCol="0">
            <a:spAutoFit/>
          </a:bodyPr>
          <a:lstStyle/>
          <a:p>
            <a:pPr marL="12700" algn="ctr">
              <a:lnSpc>
                <a:spcPct val="100000"/>
              </a:lnSpc>
            </a:pPr>
            <a:r>
              <a:rPr sz="800" spc="5" dirty="0">
                <a:latin typeface="Helvetica Neue"/>
                <a:cs typeface="Helvetica Neue"/>
              </a:rPr>
              <a:t>ICANN </a:t>
            </a:r>
            <a:r>
              <a:rPr sz="800" spc="5" dirty="0" smtClean="0">
                <a:latin typeface="Helvetica Neue"/>
                <a:cs typeface="Helvetica Neue"/>
              </a:rPr>
              <a:t>5</a:t>
            </a:r>
            <a:r>
              <a:rPr lang="en-US" sz="800" spc="5" dirty="0">
                <a:latin typeface="Helvetica Neue"/>
                <a:cs typeface="Helvetica Neue"/>
              </a:rPr>
              <a:t>6</a:t>
            </a:r>
            <a:endParaRPr sz="800" dirty="0">
              <a:latin typeface="Helvetica Neue"/>
              <a:cs typeface="Helvetica Neue"/>
            </a:endParaRPr>
          </a:p>
        </p:txBody>
      </p:sp>
      <p:sp>
        <p:nvSpPr>
          <p:cNvPr id="45" name="object 74"/>
          <p:cNvSpPr/>
          <p:nvPr/>
        </p:nvSpPr>
        <p:spPr>
          <a:xfrm>
            <a:off x="7817980" y="5681159"/>
            <a:ext cx="147320" cy="147320"/>
          </a:xfrm>
          <a:custGeom>
            <a:avLst/>
            <a:gdLst/>
            <a:ahLst/>
            <a:cxnLst/>
            <a:rect l="l" t="t" r="r" b="b"/>
            <a:pathLst>
              <a:path w="147320" h="147320">
                <a:moveTo>
                  <a:pt x="76652" y="0"/>
                </a:moveTo>
                <a:lnTo>
                  <a:pt x="34821" y="11477"/>
                </a:lnTo>
                <a:lnTo>
                  <a:pt x="7327" y="41365"/>
                </a:lnTo>
                <a:lnTo>
                  <a:pt x="0" y="68048"/>
                </a:lnTo>
                <a:lnTo>
                  <a:pt x="1253" y="83769"/>
                </a:lnTo>
                <a:lnTo>
                  <a:pt x="18971" y="122401"/>
                </a:lnTo>
                <a:lnTo>
                  <a:pt x="52412" y="144305"/>
                </a:lnTo>
                <a:lnTo>
                  <a:pt x="65896" y="147015"/>
                </a:lnTo>
                <a:lnTo>
                  <a:pt x="82015" y="145859"/>
                </a:lnTo>
                <a:lnTo>
                  <a:pt x="121336" y="128765"/>
                </a:lnTo>
                <a:lnTo>
                  <a:pt x="143729" y="96158"/>
                </a:lnTo>
                <a:lnTo>
                  <a:pt x="147259" y="73671"/>
                </a:lnTo>
                <a:lnTo>
                  <a:pt x="145839" y="59204"/>
                </a:lnTo>
                <a:lnTo>
                  <a:pt x="126710" y="22602"/>
                </a:lnTo>
                <a:lnTo>
                  <a:pt x="90982" y="2012"/>
                </a:lnTo>
                <a:lnTo>
                  <a:pt x="76652" y="0"/>
                </a:lnTo>
                <a:close/>
              </a:path>
            </a:pathLst>
          </a:custGeom>
          <a:solidFill>
            <a:srgbClr val="FF0000"/>
          </a:solidFill>
        </p:spPr>
        <p:txBody>
          <a:bodyPr wrap="square" lIns="0" tIns="0" rIns="0" bIns="0" rtlCol="0"/>
          <a:lstStyle/>
          <a:p>
            <a:pPr algn="ctr"/>
            <a:endParaRPr/>
          </a:p>
        </p:txBody>
      </p:sp>
      <p:sp>
        <p:nvSpPr>
          <p:cNvPr id="46" name="object 87"/>
          <p:cNvSpPr txBox="1"/>
          <p:nvPr/>
        </p:nvSpPr>
        <p:spPr>
          <a:xfrm>
            <a:off x="7656419" y="5860147"/>
            <a:ext cx="487045" cy="123111"/>
          </a:xfrm>
          <a:prstGeom prst="rect">
            <a:avLst/>
          </a:prstGeom>
        </p:spPr>
        <p:txBody>
          <a:bodyPr vert="horz" wrap="square" lIns="0" tIns="0" rIns="0" bIns="0" rtlCol="0">
            <a:spAutoFit/>
          </a:bodyPr>
          <a:lstStyle/>
          <a:p>
            <a:pPr marL="12700" algn="ctr">
              <a:lnSpc>
                <a:spcPct val="100000"/>
              </a:lnSpc>
            </a:pPr>
            <a:r>
              <a:rPr sz="800" spc="5" dirty="0">
                <a:latin typeface="Helvetica Neue"/>
                <a:cs typeface="Helvetica Neue"/>
              </a:rPr>
              <a:t>ICANN </a:t>
            </a:r>
            <a:r>
              <a:rPr sz="800" spc="5" dirty="0" smtClean="0">
                <a:latin typeface="Helvetica Neue"/>
                <a:cs typeface="Helvetica Neue"/>
              </a:rPr>
              <a:t>5</a:t>
            </a:r>
            <a:r>
              <a:rPr lang="en-US" sz="800" spc="5" dirty="0">
                <a:latin typeface="Helvetica Neue"/>
                <a:cs typeface="Helvetica Neue"/>
              </a:rPr>
              <a:t>7</a:t>
            </a:r>
            <a:endParaRPr sz="800" dirty="0">
              <a:latin typeface="Helvetica Neue"/>
              <a:cs typeface="Helvetica Neue"/>
            </a:endParaRPr>
          </a:p>
        </p:txBody>
      </p:sp>
      <p:sp>
        <p:nvSpPr>
          <p:cNvPr id="3" name="Title 2"/>
          <p:cNvSpPr>
            <a:spLocks noGrp="1"/>
          </p:cNvSpPr>
          <p:nvPr>
            <p:ph type="title"/>
          </p:nvPr>
        </p:nvSpPr>
        <p:spPr/>
        <p:txBody>
          <a:bodyPr/>
          <a:lstStyle/>
          <a:p>
            <a:r>
              <a:rPr lang="en-US" b="1" dirty="0"/>
              <a:t>Work Streams &amp; Implementation</a:t>
            </a:r>
          </a:p>
        </p:txBody>
      </p:sp>
    </p:spTree>
    <p:extLst>
      <p:ext uri="{BB962C8B-B14F-4D97-AF65-F5344CB8AC3E}">
        <p14:creationId xmlns:p14="http://schemas.microsoft.com/office/powerpoint/2010/main" val="3818368547"/>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423999820"/>
              </p:ext>
            </p:extLst>
          </p:nvPr>
        </p:nvGraphicFramePr>
        <p:xfrm>
          <a:off x="216001" y="1965357"/>
          <a:ext cx="8712202" cy="4058920"/>
        </p:xfrm>
        <a:graphic>
          <a:graphicData uri="http://schemas.openxmlformats.org/drawingml/2006/table">
            <a:tbl>
              <a:tblPr firstRow="1" bandRow="1"/>
              <a:tblGrid>
                <a:gridCol w="3616513"/>
                <a:gridCol w="3240323"/>
                <a:gridCol w="1855366"/>
              </a:tblGrid>
              <a:tr h="370840">
                <a:tc>
                  <a:txBody>
                    <a:bodyPr/>
                    <a:lstStyle/>
                    <a:p>
                      <a:pPr algn="l"/>
                      <a:r>
                        <a:rPr lang="en-US" sz="1600" dirty="0" smtClean="0">
                          <a:solidFill>
                            <a:srgbClr val="0A1F24"/>
                          </a:solidFill>
                          <a:latin typeface="Source Sans Pro"/>
                          <a:cs typeface="Source Sans Pro"/>
                        </a:rPr>
                        <a:t>CWG-Stewardship</a:t>
                      </a:r>
                      <a:r>
                        <a:rPr lang="en-US" sz="1600" baseline="0" dirty="0" smtClean="0">
                          <a:solidFill>
                            <a:srgbClr val="0A1F24"/>
                          </a:solidFill>
                          <a:latin typeface="Source Sans Pro"/>
                          <a:cs typeface="Source Sans Pro"/>
                        </a:rPr>
                        <a:t> Requirements</a:t>
                      </a:r>
                      <a:endParaRPr lang="en-US" sz="1600" dirty="0">
                        <a:solidFill>
                          <a:srgbClr val="0A1F24"/>
                        </a:solidFill>
                        <a:latin typeface="Source Sans Pro"/>
                        <a:cs typeface="Source Sans Pro"/>
                      </a:endParaRPr>
                    </a:p>
                  </a:txBody>
                  <a:tcP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noFill/>
                  </a:tcPr>
                </a:tc>
                <a:tc>
                  <a:txBody>
                    <a:bodyPr/>
                    <a:lstStyle/>
                    <a:p>
                      <a:pPr algn="l"/>
                      <a:r>
                        <a:rPr lang="en-US" sz="1600" dirty="0" smtClean="0">
                          <a:solidFill>
                            <a:srgbClr val="0A1F24"/>
                          </a:solidFill>
                          <a:latin typeface="Source Sans Pro"/>
                          <a:cs typeface="Source Sans Pro"/>
                        </a:rPr>
                        <a:t>CCWG-Accountability</a:t>
                      </a:r>
                      <a:r>
                        <a:rPr lang="en-US" sz="1600" baseline="0" dirty="0" smtClean="0">
                          <a:solidFill>
                            <a:srgbClr val="0A1F24"/>
                          </a:solidFill>
                          <a:latin typeface="Source Sans Pro"/>
                          <a:cs typeface="Source Sans Pro"/>
                        </a:rPr>
                        <a:t> Proposal</a:t>
                      </a:r>
                      <a:endParaRPr lang="en-US" sz="1600" dirty="0">
                        <a:solidFill>
                          <a:srgbClr val="0A1F24"/>
                        </a:solidFill>
                        <a:latin typeface="Source Sans Pro"/>
                        <a:cs typeface="Source Sans Pro"/>
                      </a:endParaRPr>
                    </a:p>
                  </a:txBody>
                  <a:tcP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noFill/>
                  </a:tcPr>
                </a:tc>
                <a:tc>
                  <a:txBody>
                    <a:bodyPr/>
                    <a:lstStyle/>
                    <a:p>
                      <a:r>
                        <a:rPr lang="en-US" sz="1600" dirty="0" smtClean="0">
                          <a:solidFill>
                            <a:srgbClr val="0A1F24"/>
                          </a:solidFill>
                          <a:latin typeface="Source Sans Pro"/>
                          <a:cs typeface="Source Sans Pro"/>
                        </a:rPr>
                        <a:t>Requirement met?</a:t>
                      </a:r>
                      <a:endParaRPr lang="en-US" sz="1600" dirty="0">
                        <a:solidFill>
                          <a:srgbClr val="0A1F24"/>
                        </a:solidFill>
                        <a:latin typeface="Source Sans Pro"/>
                        <a:cs typeface="Source Sans Pro"/>
                      </a:endParaRPr>
                    </a:p>
                  </a:txBody>
                  <a:tcP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noFill/>
                  </a:tcPr>
                </a:tc>
              </a:tr>
              <a:tr h="370840">
                <a:tc>
                  <a:txBody>
                    <a:bodyPr/>
                    <a:lstStyle/>
                    <a:p>
                      <a:r>
                        <a:rPr lang="en" sz="1600" b="1" dirty="0" smtClean="0">
                          <a:solidFill>
                            <a:srgbClr val="0A1F24"/>
                          </a:solidFill>
                          <a:latin typeface="Source Sans Pro"/>
                          <a:cs typeface="Source Sans Pro"/>
                        </a:rPr>
                        <a:t>ICANN Budget</a:t>
                      </a:r>
                      <a:endParaRPr lang="en-US" sz="1600" b="1" dirty="0" smtClean="0">
                        <a:solidFill>
                          <a:srgbClr val="0A1F24"/>
                        </a:solidFill>
                        <a:latin typeface="Source Sans Pro"/>
                        <a:cs typeface="Source Sans Pro"/>
                      </a:endParaRPr>
                    </a:p>
                    <a:p>
                      <a:r>
                        <a:rPr lang="en-US" sz="1200" b="0" dirty="0" smtClean="0">
                          <a:solidFill>
                            <a:srgbClr val="0A1F24"/>
                          </a:solidFill>
                          <a:latin typeface="Source Sans Pro"/>
                          <a:cs typeface="Source Sans Pro"/>
                        </a:rPr>
                        <a:t>Community</a:t>
                      </a:r>
                      <a:r>
                        <a:rPr lang="en-US" sz="1200" b="0" baseline="0" dirty="0" smtClean="0">
                          <a:solidFill>
                            <a:srgbClr val="0A1F24"/>
                          </a:solidFill>
                          <a:latin typeface="Source Sans Pro"/>
                          <a:cs typeface="Source Sans Pro"/>
                        </a:rPr>
                        <a:t> rights regarding the development </a:t>
                      </a:r>
                      <a:br>
                        <a:rPr lang="en-US" sz="1200" b="0" baseline="0" dirty="0" smtClean="0">
                          <a:solidFill>
                            <a:srgbClr val="0A1F24"/>
                          </a:solidFill>
                          <a:latin typeface="Source Sans Pro"/>
                          <a:cs typeface="Source Sans Pro"/>
                        </a:rPr>
                      </a:br>
                      <a:r>
                        <a:rPr lang="en-US" sz="1200" b="0" baseline="0" dirty="0" smtClean="0">
                          <a:solidFill>
                            <a:srgbClr val="0A1F24"/>
                          </a:solidFill>
                          <a:latin typeface="Source Sans Pro"/>
                          <a:cs typeface="Source Sans Pro"/>
                        </a:rPr>
                        <a:t>and consideration.</a:t>
                      </a:r>
                      <a:endParaRPr lang="en" sz="1200" b="0" dirty="0" smtClean="0">
                        <a:solidFill>
                          <a:srgbClr val="0A1F24"/>
                        </a:solidFill>
                        <a:latin typeface="Source Sans Pro"/>
                        <a:cs typeface="Source Sans Pro"/>
                      </a:endParaRPr>
                    </a:p>
                  </a:txBody>
                  <a:tcPr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D9E6F7"/>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rgbClr val="0A1F24"/>
                          </a:solidFill>
                          <a:latin typeface="Source Sans Pro"/>
                          <a:cs typeface="Source Sans Pro"/>
                        </a:rPr>
                        <a:t>Recommended community power: </a:t>
                      </a:r>
                      <a:r>
                        <a:rPr lang="en" sz="1200" i="1" dirty="0" smtClean="0">
                          <a:solidFill>
                            <a:srgbClr val="0A1F24"/>
                          </a:solidFill>
                          <a:latin typeface="Source Sans Pro"/>
                          <a:cs typeface="Source Sans Pro"/>
                        </a:rPr>
                        <a:t>Reconsider/reject budget or strategy/operating plan</a:t>
                      </a:r>
                      <a:endParaRPr lang="en-US" sz="1200" i="1" dirty="0" smtClean="0">
                        <a:solidFill>
                          <a:srgbClr val="0A1F24"/>
                        </a:solidFill>
                        <a:latin typeface="Source Sans Pro"/>
                        <a:cs typeface="Source Sans Pro"/>
                      </a:endParaRPr>
                    </a:p>
                  </a:txBody>
                  <a:tcPr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D9E6F7"/>
                    </a:solidFill>
                  </a:tcPr>
                </a:tc>
                <a:tc>
                  <a:txBody>
                    <a:bodyPr/>
                    <a:lstStyle/>
                    <a:p>
                      <a:endParaRPr lang="en-US" sz="2000" dirty="0">
                        <a:solidFill>
                          <a:srgbClr val="0A1F24"/>
                        </a:solidFill>
                      </a:endParaRPr>
                    </a:p>
                  </a:txBody>
                  <a:tcP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D9E6F7"/>
                    </a:solidFill>
                  </a:tcPr>
                </a:tc>
              </a:tr>
              <a:tr h="370840">
                <a:tc>
                  <a:txBody>
                    <a:bodyPr/>
                    <a:lstStyle/>
                    <a:p>
                      <a:r>
                        <a:rPr lang="en-US" sz="1600" b="1" dirty="0" smtClean="0">
                          <a:solidFill>
                            <a:srgbClr val="0A1F24"/>
                          </a:solidFill>
                          <a:latin typeface="Source Sans Pro"/>
                          <a:cs typeface="Source Sans Pro"/>
                        </a:rPr>
                        <a:t>ICANN Board</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rgbClr val="0A1F24"/>
                          </a:solidFill>
                          <a:latin typeface="Source Sans Pro"/>
                          <a:cs typeface="Source Sans Pro"/>
                        </a:rPr>
                        <a:t>Community rights </a:t>
                      </a:r>
                      <a:r>
                        <a:rPr lang="en-US" sz="1200" spc="-15" dirty="0" smtClean="0">
                          <a:solidFill>
                            <a:srgbClr val="0A1F24"/>
                          </a:solidFill>
                          <a:latin typeface="Source Sans Pro"/>
                          <a:cs typeface="Source Sans Pro"/>
                        </a:rPr>
                        <a:t>re</a:t>
                      </a:r>
                      <a:r>
                        <a:rPr lang="en-US" sz="1200" spc="-25" dirty="0" smtClean="0">
                          <a:solidFill>
                            <a:srgbClr val="0A1F24"/>
                          </a:solidFill>
                          <a:latin typeface="Source Sans Pro"/>
                          <a:cs typeface="Source Sans Pro"/>
                        </a:rPr>
                        <a:t>g</a:t>
                      </a:r>
                      <a:r>
                        <a:rPr lang="en-US" sz="1200" dirty="0" smtClean="0">
                          <a:solidFill>
                            <a:srgbClr val="0A1F24"/>
                          </a:solidFill>
                          <a:latin typeface="Source Sans Pro"/>
                          <a:cs typeface="Source Sans Pro"/>
                        </a:rPr>
                        <a:t>a</a:t>
                      </a:r>
                      <a:r>
                        <a:rPr lang="en-US" sz="1200" spc="-15" dirty="0" smtClean="0">
                          <a:solidFill>
                            <a:srgbClr val="0A1F24"/>
                          </a:solidFill>
                          <a:latin typeface="Source Sans Pro"/>
                          <a:cs typeface="Source Sans Pro"/>
                        </a:rPr>
                        <a:t>r</a:t>
                      </a:r>
                      <a:r>
                        <a:rPr lang="en-US" sz="1200" dirty="0" smtClean="0">
                          <a:solidFill>
                            <a:srgbClr val="0A1F24"/>
                          </a:solidFill>
                          <a:latin typeface="Source Sans Pro"/>
                          <a:cs typeface="Source Sans Pro"/>
                        </a:rPr>
                        <a:t>ding</a:t>
                      </a:r>
                      <a:r>
                        <a:rPr lang="en-US" sz="1200" baseline="0" dirty="0" smtClean="0">
                          <a:solidFill>
                            <a:srgbClr val="0A1F24"/>
                          </a:solidFill>
                          <a:latin typeface="Source Sans Pro"/>
                          <a:cs typeface="Source Sans Pro"/>
                        </a:rPr>
                        <a:t> </a:t>
                      </a:r>
                      <a:r>
                        <a:rPr lang="en-US" sz="1200" spc="10" dirty="0" smtClean="0">
                          <a:solidFill>
                            <a:srgbClr val="0A1F24"/>
                          </a:solidFill>
                          <a:latin typeface="Source Sans Pro"/>
                          <a:cs typeface="Source Sans Pro"/>
                        </a:rPr>
                        <a:t>the </a:t>
                      </a:r>
                      <a:r>
                        <a:rPr lang="en-US" sz="1200" dirty="0" smtClean="0">
                          <a:solidFill>
                            <a:srgbClr val="0A1F24"/>
                          </a:solidFill>
                          <a:latin typeface="Source Sans Pro"/>
                          <a:cs typeface="Source Sans Pro"/>
                        </a:rPr>
                        <a:t>ability </a:t>
                      </a:r>
                      <a:r>
                        <a:rPr lang="en-US" sz="1200" spc="-15" dirty="0" smtClean="0">
                          <a:solidFill>
                            <a:srgbClr val="0A1F24"/>
                          </a:solidFill>
                          <a:latin typeface="Source Sans Pro"/>
                          <a:cs typeface="Source Sans Pro"/>
                        </a:rPr>
                        <a:t>t</a:t>
                      </a:r>
                      <a:r>
                        <a:rPr lang="en-US" sz="1200" dirty="0" smtClean="0">
                          <a:solidFill>
                            <a:srgbClr val="0A1F24"/>
                          </a:solidFill>
                          <a:latin typeface="Source Sans Pro"/>
                          <a:cs typeface="Source Sans Pro"/>
                        </a:rPr>
                        <a:t>o</a:t>
                      </a:r>
                      <a:r>
                        <a:rPr lang="en-US" sz="1200" baseline="0" dirty="0" smtClean="0">
                          <a:solidFill>
                            <a:srgbClr val="0A1F24"/>
                          </a:solidFill>
                          <a:latin typeface="Source Sans Pro"/>
                          <a:cs typeface="Source Sans Pro"/>
                        </a:rPr>
                        <a:t> </a:t>
                      </a:r>
                      <a:r>
                        <a:rPr lang="en-US" sz="1200" dirty="0" smtClean="0">
                          <a:solidFill>
                            <a:srgbClr val="0A1F24"/>
                          </a:solidFill>
                          <a:latin typeface="Source Sans Pro"/>
                          <a:cs typeface="Source Sans Pro"/>
                        </a:rPr>
                        <a:t>appoint / </a:t>
                      </a:r>
                      <a:r>
                        <a:rPr lang="en-US" sz="1200" spc="-15" dirty="0" smtClean="0">
                          <a:solidFill>
                            <a:srgbClr val="0A1F24"/>
                          </a:solidFill>
                          <a:latin typeface="Source Sans Pro"/>
                          <a:cs typeface="Source Sans Pro"/>
                        </a:rPr>
                        <a:t>r</a:t>
                      </a:r>
                      <a:r>
                        <a:rPr lang="en-US" sz="1200" dirty="0" smtClean="0">
                          <a:solidFill>
                            <a:srgbClr val="0A1F24"/>
                          </a:solidFill>
                          <a:latin typeface="Source Sans Pro"/>
                          <a:cs typeface="Source Sans Pro"/>
                        </a:rPr>
                        <a:t>em</a:t>
                      </a:r>
                      <a:r>
                        <a:rPr lang="en-US" sz="1200" spc="-10" dirty="0" smtClean="0">
                          <a:solidFill>
                            <a:srgbClr val="0A1F24"/>
                          </a:solidFill>
                          <a:latin typeface="Source Sans Pro"/>
                          <a:cs typeface="Source Sans Pro"/>
                        </a:rPr>
                        <a:t>o</a:t>
                      </a:r>
                      <a:r>
                        <a:rPr lang="en-US" sz="1200" spc="-5" dirty="0" smtClean="0">
                          <a:solidFill>
                            <a:srgbClr val="0A1F24"/>
                          </a:solidFill>
                          <a:latin typeface="Source Sans Pro"/>
                          <a:cs typeface="Source Sans Pro"/>
                        </a:rPr>
                        <a:t>v</a:t>
                      </a:r>
                      <a:r>
                        <a:rPr lang="en-US" sz="1200" dirty="0" smtClean="0">
                          <a:solidFill>
                            <a:srgbClr val="0A1F24"/>
                          </a:solidFill>
                          <a:latin typeface="Source Sans Pro"/>
                          <a:cs typeface="Source Sans Pro"/>
                        </a:rPr>
                        <a:t>e membe</a:t>
                      </a:r>
                      <a:r>
                        <a:rPr lang="en-US" sz="1200" spc="-15" dirty="0" smtClean="0">
                          <a:solidFill>
                            <a:srgbClr val="0A1F24"/>
                          </a:solidFill>
                          <a:latin typeface="Source Sans Pro"/>
                          <a:cs typeface="Source Sans Pro"/>
                        </a:rPr>
                        <a:t>r</a:t>
                      </a:r>
                      <a:r>
                        <a:rPr lang="en-US" sz="1200" dirty="0" smtClean="0">
                          <a:solidFill>
                            <a:srgbClr val="0A1F24"/>
                          </a:solidFill>
                          <a:latin typeface="Source Sans Pro"/>
                          <a:cs typeface="Source Sans Pro"/>
                        </a:rPr>
                        <a:t>s, and to </a:t>
                      </a:r>
                      <a:r>
                        <a:rPr lang="en-US" sz="1200" spc="-15" dirty="0" smtClean="0">
                          <a:solidFill>
                            <a:srgbClr val="0A1F24"/>
                          </a:solidFill>
                          <a:latin typeface="Source Sans Pro"/>
                          <a:cs typeface="Source Sans Pro"/>
                        </a:rPr>
                        <a:t>r</a:t>
                      </a:r>
                      <a:r>
                        <a:rPr lang="en-US" sz="1200" dirty="0" smtClean="0">
                          <a:solidFill>
                            <a:srgbClr val="0A1F24"/>
                          </a:solidFill>
                          <a:latin typeface="Source Sans Pro"/>
                          <a:cs typeface="Source Sans Pro"/>
                        </a:rPr>
                        <a:t>e</a:t>
                      </a:r>
                      <a:r>
                        <a:rPr lang="en-US" sz="1200" spc="-15" dirty="0" smtClean="0">
                          <a:solidFill>
                            <a:srgbClr val="0A1F24"/>
                          </a:solidFill>
                          <a:latin typeface="Source Sans Pro"/>
                          <a:cs typeface="Source Sans Pro"/>
                        </a:rPr>
                        <a:t>c</a:t>
                      </a:r>
                      <a:r>
                        <a:rPr lang="en-US" sz="1200" dirty="0" smtClean="0">
                          <a:solidFill>
                            <a:srgbClr val="0A1F24"/>
                          </a:solidFill>
                          <a:latin typeface="Source Sans Pro"/>
                          <a:cs typeface="Source Sans Pro"/>
                        </a:rPr>
                        <a:t>all the enti</a:t>
                      </a:r>
                      <a:r>
                        <a:rPr lang="en-US" sz="1200" spc="-15" dirty="0" smtClean="0">
                          <a:solidFill>
                            <a:srgbClr val="0A1F24"/>
                          </a:solidFill>
                          <a:latin typeface="Source Sans Pro"/>
                          <a:cs typeface="Source Sans Pro"/>
                        </a:rPr>
                        <a:t>r</a:t>
                      </a:r>
                      <a:r>
                        <a:rPr lang="en-US" sz="1200" dirty="0" smtClean="0">
                          <a:solidFill>
                            <a:srgbClr val="0A1F24"/>
                          </a:solidFill>
                          <a:latin typeface="Source Sans Pro"/>
                          <a:cs typeface="Source Sans Pro"/>
                        </a:rPr>
                        <a:t>e B</a:t>
                      </a:r>
                      <a:r>
                        <a:rPr lang="en-US" sz="1200" spc="-20" dirty="0" smtClean="0">
                          <a:solidFill>
                            <a:srgbClr val="0A1F24"/>
                          </a:solidFill>
                          <a:latin typeface="Source Sans Pro"/>
                          <a:cs typeface="Source Sans Pro"/>
                        </a:rPr>
                        <a:t>o</a:t>
                      </a:r>
                      <a:r>
                        <a:rPr lang="en-US" sz="1200" dirty="0" smtClean="0">
                          <a:solidFill>
                            <a:srgbClr val="0A1F24"/>
                          </a:solidFill>
                          <a:latin typeface="Source Sans Pro"/>
                          <a:cs typeface="Source Sans Pro"/>
                        </a:rPr>
                        <a:t>a</a:t>
                      </a:r>
                      <a:r>
                        <a:rPr lang="en-US" sz="1200" spc="-15" dirty="0" smtClean="0">
                          <a:solidFill>
                            <a:srgbClr val="0A1F24"/>
                          </a:solidFill>
                          <a:latin typeface="Source Sans Pro"/>
                          <a:cs typeface="Source Sans Pro"/>
                        </a:rPr>
                        <a:t>r</a:t>
                      </a:r>
                      <a:r>
                        <a:rPr lang="en-US" sz="1200" dirty="0" smtClean="0">
                          <a:solidFill>
                            <a:srgbClr val="0A1F24"/>
                          </a:solidFill>
                          <a:latin typeface="Source Sans Pro"/>
                          <a:cs typeface="Source Sans Pro"/>
                        </a:rPr>
                        <a:t>d.</a:t>
                      </a:r>
                    </a:p>
                  </a:txBody>
                  <a:tcPr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D9E6F7"/>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rgbClr val="0A1F24"/>
                          </a:solidFill>
                          <a:latin typeface="Source Sans Pro"/>
                          <a:cs typeface="Source Sans Pro"/>
                        </a:rPr>
                        <a:t>Recommended community powers: </a:t>
                      </a:r>
                      <a:br>
                        <a:rPr lang="en-US" sz="1200" b="1" dirty="0" smtClean="0">
                          <a:solidFill>
                            <a:srgbClr val="0A1F24"/>
                          </a:solidFill>
                          <a:latin typeface="Source Sans Pro"/>
                          <a:cs typeface="Source Sans Pro"/>
                        </a:rPr>
                      </a:br>
                      <a:r>
                        <a:rPr lang="en" sz="1200" i="1" dirty="0" smtClean="0">
                          <a:solidFill>
                            <a:srgbClr val="0A1F24"/>
                          </a:solidFill>
                          <a:latin typeface="Source Sans Pro"/>
                          <a:cs typeface="Source Sans Pro"/>
                        </a:rPr>
                        <a:t>Appoint &amp; remove individual ICANN directors</a:t>
                      </a:r>
                      <a:r>
                        <a:rPr lang="en-US" sz="1200" i="1" dirty="0" smtClean="0">
                          <a:solidFill>
                            <a:srgbClr val="0A1F24"/>
                          </a:solidFill>
                          <a:latin typeface="Source Sans Pro"/>
                          <a:cs typeface="Source Sans Pro"/>
                        </a:rPr>
                        <a:t>, </a:t>
                      </a:r>
                      <a:r>
                        <a:rPr lang="en" sz="1200" i="1" dirty="0" smtClean="0">
                          <a:solidFill>
                            <a:srgbClr val="0A1F24"/>
                          </a:solidFill>
                          <a:latin typeface="Source Sans Pro"/>
                          <a:cs typeface="Source Sans Pro"/>
                        </a:rPr>
                        <a:t>Recall entire ICANN board</a:t>
                      </a:r>
                      <a:endParaRPr lang="en-US" sz="1200" i="1" dirty="0" smtClean="0">
                        <a:solidFill>
                          <a:srgbClr val="0A1F24"/>
                        </a:solidFill>
                        <a:latin typeface="Source Sans Pro"/>
                        <a:cs typeface="Source Sans Pro"/>
                      </a:endParaRPr>
                    </a:p>
                  </a:txBody>
                  <a:tcPr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D9E6F7"/>
                    </a:solidFill>
                  </a:tcPr>
                </a:tc>
                <a:tc>
                  <a:txBody>
                    <a:bodyPr/>
                    <a:lstStyle/>
                    <a:p>
                      <a:endParaRPr lang="en-US" sz="2000" dirty="0">
                        <a:solidFill>
                          <a:srgbClr val="0A1F24"/>
                        </a:solidFill>
                      </a:endParaRPr>
                    </a:p>
                  </a:txBody>
                  <a:tcP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D9E6F7"/>
                    </a:solidFill>
                  </a:tcPr>
                </a:tc>
              </a:tr>
              <a:tr h="370840">
                <a:tc>
                  <a:txBody>
                    <a:bodyPr/>
                    <a:lstStyle/>
                    <a:p>
                      <a:r>
                        <a:rPr lang="en-US" sz="1600" b="1" dirty="0" smtClean="0">
                          <a:solidFill>
                            <a:srgbClr val="0A1F24"/>
                          </a:solidFill>
                          <a:latin typeface="Source Sans Pro"/>
                          <a:cs typeface="Source Sans Pro"/>
                        </a:rPr>
                        <a:t>ICANN Bylaws</a:t>
                      </a:r>
                    </a:p>
                    <a:p>
                      <a:r>
                        <a:rPr lang="en-US" sz="1200" b="0" dirty="0" smtClean="0">
                          <a:solidFill>
                            <a:srgbClr val="0A1F24"/>
                          </a:solidFill>
                          <a:latin typeface="Source Sans Pro"/>
                          <a:cs typeface="Source Sans Pro"/>
                        </a:rPr>
                        <a:t>Incorporation</a:t>
                      </a:r>
                      <a:r>
                        <a:rPr lang="en-US" sz="1200" b="0" baseline="0" dirty="0" smtClean="0">
                          <a:solidFill>
                            <a:srgbClr val="0A1F24"/>
                          </a:solidFill>
                          <a:latin typeface="Source Sans Pro"/>
                          <a:cs typeface="Source Sans Pro"/>
                        </a:rPr>
                        <a:t> of the following into ICANN’s Bylaws: IANA Function Review, Customer Standing Committee, and the </a:t>
                      </a:r>
                      <a:r>
                        <a:rPr lang="en-US" sz="1200" dirty="0" smtClean="0">
                          <a:solidFill>
                            <a:srgbClr val="0A1F24"/>
                          </a:solidFill>
                          <a:latin typeface="Source Sans Pro"/>
                          <a:cs typeface="Source Sans Pro"/>
                        </a:rPr>
                        <a:t>Separation Process.</a:t>
                      </a:r>
                      <a:endParaRPr lang="en" sz="1200" b="0" dirty="0" smtClean="0">
                        <a:solidFill>
                          <a:srgbClr val="0A1F24"/>
                        </a:solidFill>
                        <a:latin typeface="Source Sans Pro"/>
                        <a:cs typeface="Source Sans Pro"/>
                      </a:endParaRPr>
                    </a:p>
                  </a:txBody>
                  <a:tcPr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D9E6F7"/>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rgbClr val="0A1F24"/>
                          </a:solidFill>
                          <a:latin typeface="Source Sans Pro"/>
                          <a:cs typeface="Source Sans Pro"/>
                        </a:rPr>
                        <a:t>Recommended to be included as </a:t>
                      </a:r>
                      <a:br>
                        <a:rPr lang="en-US" sz="1200" b="1" dirty="0" smtClean="0">
                          <a:solidFill>
                            <a:srgbClr val="0A1F24"/>
                          </a:solidFill>
                          <a:latin typeface="Source Sans Pro"/>
                          <a:cs typeface="Source Sans Pro"/>
                        </a:rPr>
                      </a:br>
                      <a:r>
                        <a:rPr lang="en-US" sz="1200" b="1" dirty="0" smtClean="0">
                          <a:solidFill>
                            <a:srgbClr val="0A1F24"/>
                          </a:solidFill>
                          <a:latin typeface="Source Sans Pro"/>
                          <a:cs typeface="Source Sans Pro"/>
                        </a:rPr>
                        <a:t>ICANN</a:t>
                      </a:r>
                      <a:r>
                        <a:rPr lang="en-US" sz="1200" b="1" baseline="0" dirty="0" smtClean="0">
                          <a:solidFill>
                            <a:srgbClr val="0A1F24"/>
                          </a:solidFill>
                          <a:latin typeface="Source Sans Pro"/>
                          <a:cs typeface="Source Sans Pro"/>
                        </a:rPr>
                        <a:t> Bylaws.</a:t>
                      </a:r>
                      <a:endParaRPr lang="en-US" sz="1200" b="1" dirty="0" smtClean="0">
                        <a:solidFill>
                          <a:srgbClr val="0A1F24"/>
                        </a:solidFill>
                        <a:latin typeface="Source Sans Pro"/>
                        <a:cs typeface="Source Sans Pro"/>
                      </a:endParaRPr>
                    </a:p>
                  </a:txBody>
                  <a:tcPr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D9E6F7"/>
                    </a:solidFill>
                  </a:tcPr>
                </a:tc>
                <a:tc>
                  <a:txBody>
                    <a:bodyPr/>
                    <a:lstStyle/>
                    <a:p>
                      <a:endParaRPr lang="en-US" sz="2000" dirty="0">
                        <a:solidFill>
                          <a:srgbClr val="0A1F24"/>
                        </a:solidFill>
                      </a:endParaRPr>
                    </a:p>
                  </a:txBody>
                  <a:tcP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D9E6F7"/>
                    </a:solidFill>
                  </a:tcPr>
                </a:tc>
              </a:tr>
              <a:tr h="370840">
                <a:tc>
                  <a:txBody>
                    <a:bodyPr/>
                    <a:lstStyle/>
                    <a:p>
                      <a:r>
                        <a:rPr lang="en-US" sz="1600" b="1" dirty="0" smtClean="0">
                          <a:solidFill>
                            <a:srgbClr val="0A1F24"/>
                          </a:solidFill>
                          <a:latin typeface="Source Sans Pro"/>
                          <a:cs typeface="Source Sans Pro"/>
                        </a:rPr>
                        <a:t>Fundamental</a:t>
                      </a:r>
                      <a:r>
                        <a:rPr lang="en-US" sz="1600" b="1" baseline="0" dirty="0" smtClean="0">
                          <a:solidFill>
                            <a:srgbClr val="0A1F24"/>
                          </a:solidFill>
                          <a:latin typeface="Source Sans Pro"/>
                          <a:cs typeface="Source Sans Pro"/>
                        </a:rPr>
                        <a:t> </a:t>
                      </a:r>
                      <a:r>
                        <a:rPr lang="en-US" sz="1600" b="1" dirty="0" smtClean="0">
                          <a:solidFill>
                            <a:srgbClr val="0A1F24"/>
                          </a:solidFill>
                          <a:latin typeface="Source Sans Pro"/>
                          <a:cs typeface="Source Sans Pro"/>
                        </a:rPr>
                        <a:t>Bylaws</a:t>
                      </a:r>
                      <a:endParaRPr lang="en-US" sz="1600" b="0" dirty="0" smtClean="0">
                        <a:solidFill>
                          <a:srgbClr val="0A1F24"/>
                        </a:solidFill>
                        <a:latin typeface="Source Sans Pro"/>
                        <a:cs typeface="Source Sans Pro"/>
                      </a:endParaRPr>
                    </a:p>
                    <a:p>
                      <a:r>
                        <a:rPr lang="en-US" sz="1200" dirty="0" smtClean="0">
                          <a:solidFill>
                            <a:srgbClr val="0A1F24"/>
                          </a:solidFill>
                          <a:latin typeface="Source Sans Pro"/>
                          <a:cs typeface="Source Sans Pro"/>
                        </a:rPr>
                        <a:t>All</a:t>
                      </a:r>
                      <a:r>
                        <a:rPr lang="en-US" sz="1200" spc="-5" dirty="0" smtClean="0">
                          <a:solidFill>
                            <a:srgbClr val="0A1F24"/>
                          </a:solidFill>
                          <a:latin typeface="Source Sans Pro"/>
                          <a:cs typeface="Source Sans Pro"/>
                        </a:rPr>
                        <a:t> </a:t>
                      </a:r>
                      <a:r>
                        <a:rPr lang="en-US" sz="1200" dirty="0" smtClean="0">
                          <a:solidFill>
                            <a:srgbClr val="0A1F24"/>
                          </a:solidFill>
                          <a:latin typeface="Source Sans Pro"/>
                          <a:cs typeface="Source Sans Pro"/>
                        </a:rPr>
                        <a:t>of</a:t>
                      </a:r>
                      <a:r>
                        <a:rPr lang="en-US" sz="1200" spc="-5" dirty="0" smtClean="0">
                          <a:solidFill>
                            <a:srgbClr val="0A1F24"/>
                          </a:solidFill>
                          <a:latin typeface="Source Sans Pro"/>
                          <a:cs typeface="Source Sans Pro"/>
                        </a:rPr>
                        <a:t> </a:t>
                      </a:r>
                      <a:r>
                        <a:rPr lang="en-US" sz="1200" dirty="0" smtClean="0">
                          <a:solidFill>
                            <a:srgbClr val="0A1F24"/>
                          </a:solidFill>
                          <a:latin typeface="Source Sans Pro"/>
                          <a:cs typeface="Source Sans Pro"/>
                        </a:rPr>
                        <a:t>the</a:t>
                      </a:r>
                      <a:r>
                        <a:rPr lang="en-US" sz="1200" spc="-5" dirty="0" smtClean="0">
                          <a:solidFill>
                            <a:srgbClr val="0A1F24"/>
                          </a:solidFill>
                          <a:latin typeface="Source Sans Pro"/>
                          <a:cs typeface="Source Sans Pro"/>
                        </a:rPr>
                        <a:t> </a:t>
                      </a:r>
                      <a:r>
                        <a:rPr lang="en-US" sz="1200" spc="-15" dirty="0" smtClean="0">
                          <a:solidFill>
                            <a:srgbClr val="0A1F24"/>
                          </a:solidFill>
                          <a:latin typeface="Source Sans Pro"/>
                          <a:cs typeface="Source Sans Pro"/>
                        </a:rPr>
                        <a:t>f</a:t>
                      </a:r>
                      <a:r>
                        <a:rPr lang="en-US" sz="1200" dirty="0" smtClean="0">
                          <a:solidFill>
                            <a:srgbClr val="0A1F24"/>
                          </a:solidFill>
                          <a:latin typeface="Source Sans Pro"/>
                          <a:cs typeface="Source Sans Pro"/>
                        </a:rPr>
                        <a:t>o</a:t>
                      </a:r>
                      <a:r>
                        <a:rPr lang="en-US" sz="1200" spc="-15" dirty="0" smtClean="0">
                          <a:solidFill>
                            <a:srgbClr val="0A1F24"/>
                          </a:solidFill>
                          <a:latin typeface="Source Sans Pro"/>
                          <a:cs typeface="Source Sans Pro"/>
                        </a:rPr>
                        <a:t>re</a:t>
                      </a:r>
                      <a:r>
                        <a:rPr lang="en-US" sz="1200" spc="-20" dirty="0" smtClean="0">
                          <a:solidFill>
                            <a:srgbClr val="0A1F24"/>
                          </a:solidFill>
                          <a:latin typeface="Source Sans Pro"/>
                          <a:cs typeface="Source Sans Pro"/>
                        </a:rPr>
                        <a:t>g</a:t>
                      </a:r>
                      <a:r>
                        <a:rPr lang="en-US" sz="1200" dirty="0" smtClean="0">
                          <a:solidFill>
                            <a:srgbClr val="0A1F24"/>
                          </a:solidFill>
                          <a:latin typeface="Source Sans Pro"/>
                          <a:cs typeface="Source Sans Pro"/>
                        </a:rPr>
                        <a:t>oing mechanisms</a:t>
                      </a:r>
                      <a:r>
                        <a:rPr lang="en-US" sz="1200" spc="-5" dirty="0" smtClean="0">
                          <a:solidFill>
                            <a:srgbClr val="0A1F24"/>
                          </a:solidFill>
                          <a:latin typeface="Source Sans Pro"/>
                          <a:cs typeface="Source Sans Pro"/>
                        </a:rPr>
                        <a:t> </a:t>
                      </a:r>
                      <a:r>
                        <a:rPr lang="en-US" sz="1200" dirty="0" smtClean="0">
                          <a:solidFill>
                            <a:srgbClr val="0A1F24"/>
                          </a:solidFill>
                          <a:latin typeface="Source Sans Pro"/>
                          <a:cs typeface="Source Sans Pro"/>
                        </a:rPr>
                        <a:t>a</a:t>
                      </a:r>
                      <a:r>
                        <a:rPr lang="en-US" sz="1200" spc="-15" dirty="0" smtClean="0">
                          <a:solidFill>
                            <a:srgbClr val="0A1F24"/>
                          </a:solidFill>
                          <a:latin typeface="Source Sans Pro"/>
                          <a:cs typeface="Source Sans Pro"/>
                        </a:rPr>
                        <a:t>r</a:t>
                      </a:r>
                      <a:r>
                        <a:rPr lang="en-US" sz="1200" dirty="0" smtClean="0">
                          <a:solidFill>
                            <a:srgbClr val="0A1F24"/>
                          </a:solidFill>
                          <a:latin typeface="Source Sans Pro"/>
                          <a:cs typeface="Source Sans Pro"/>
                        </a:rPr>
                        <a:t>e</a:t>
                      </a:r>
                      <a:r>
                        <a:rPr lang="en-US" sz="1200" spc="-5" dirty="0" smtClean="0">
                          <a:solidFill>
                            <a:srgbClr val="0A1F24"/>
                          </a:solidFill>
                          <a:latin typeface="Source Sans Pro"/>
                          <a:cs typeface="Source Sans Pro"/>
                        </a:rPr>
                        <a:t> </a:t>
                      </a:r>
                      <a:r>
                        <a:rPr lang="en-US" sz="1200" spc="-15" dirty="0" smtClean="0">
                          <a:solidFill>
                            <a:srgbClr val="0A1F24"/>
                          </a:solidFill>
                          <a:latin typeface="Source Sans Pro"/>
                          <a:cs typeface="Source Sans Pro"/>
                        </a:rPr>
                        <a:t>t</a:t>
                      </a:r>
                      <a:r>
                        <a:rPr lang="en-US" sz="1200" dirty="0" smtClean="0">
                          <a:solidFill>
                            <a:srgbClr val="0A1F24"/>
                          </a:solidFill>
                          <a:latin typeface="Source Sans Pro"/>
                          <a:cs typeface="Source Sans Pro"/>
                        </a:rPr>
                        <a:t>o be</a:t>
                      </a:r>
                      <a:r>
                        <a:rPr lang="en-US" sz="1200" spc="-5" dirty="0" smtClean="0">
                          <a:solidFill>
                            <a:srgbClr val="0A1F24"/>
                          </a:solidFill>
                          <a:latin typeface="Source Sans Pro"/>
                          <a:cs typeface="Source Sans Pro"/>
                        </a:rPr>
                        <a:t> </a:t>
                      </a:r>
                      <a:r>
                        <a:rPr lang="en-US" sz="1200" dirty="0" smtClean="0">
                          <a:solidFill>
                            <a:srgbClr val="0A1F24"/>
                          </a:solidFill>
                          <a:latin typeface="Source Sans Pro"/>
                          <a:cs typeface="Source Sans Pro"/>
                        </a:rPr>
                        <a:t>p</a:t>
                      </a:r>
                      <a:r>
                        <a:rPr lang="en-US" sz="1200" spc="-15" dirty="0" smtClean="0">
                          <a:solidFill>
                            <a:srgbClr val="0A1F24"/>
                          </a:solidFill>
                          <a:latin typeface="Source Sans Pro"/>
                          <a:cs typeface="Source Sans Pro"/>
                        </a:rPr>
                        <a:t>r</a:t>
                      </a:r>
                      <a:r>
                        <a:rPr lang="en-US" sz="1200" spc="-10" dirty="0" smtClean="0">
                          <a:solidFill>
                            <a:srgbClr val="0A1F24"/>
                          </a:solidFill>
                          <a:latin typeface="Source Sans Pro"/>
                          <a:cs typeface="Source Sans Pro"/>
                        </a:rPr>
                        <a:t>o</a:t>
                      </a:r>
                      <a:r>
                        <a:rPr lang="en-US" sz="1200" dirty="0" smtClean="0">
                          <a:solidFill>
                            <a:srgbClr val="0A1F24"/>
                          </a:solidFill>
                          <a:latin typeface="Source Sans Pro"/>
                          <a:cs typeface="Source Sans Pro"/>
                        </a:rPr>
                        <a:t>vided</a:t>
                      </a:r>
                      <a:r>
                        <a:rPr lang="en-US" sz="1200" spc="-5" dirty="0" smtClean="0">
                          <a:solidFill>
                            <a:srgbClr val="0A1F24"/>
                          </a:solidFill>
                          <a:latin typeface="Source Sans Pro"/>
                          <a:cs typeface="Source Sans Pro"/>
                        </a:rPr>
                        <a:t> </a:t>
                      </a:r>
                      <a:r>
                        <a:rPr lang="en-US" sz="1200" spc="-15" dirty="0" smtClean="0">
                          <a:solidFill>
                            <a:srgbClr val="0A1F24"/>
                          </a:solidFill>
                          <a:latin typeface="Source Sans Pro"/>
                          <a:cs typeface="Source Sans Pro"/>
                        </a:rPr>
                        <a:t>f</a:t>
                      </a:r>
                      <a:r>
                        <a:rPr lang="en-US" sz="1200" dirty="0" smtClean="0">
                          <a:solidFill>
                            <a:srgbClr val="0A1F24"/>
                          </a:solidFill>
                          <a:latin typeface="Source Sans Pro"/>
                          <a:cs typeface="Source Sans Pro"/>
                        </a:rPr>
                        <a:t>or</a:t>
                      </a:r>
                      <a:r>
                        <a:rPr lang="en-US" sz="1200" spc="-5" dirty="0" smtClean="0">
                          <a:solidFill>
                            <a:srgbClr val="0A1F24"/>
                          </a:solidFill>
                          <a:latin typeface="Source Sans Pro"/>
                          <a:cs typeface="Source Sans Pro"/>
                        </a:rPr>
                        <a:t> </a:t>
                      </a:r>
                      <a:r>
                        <a:rPr lang="en-US" sz="1200" dirty="0" smtClean="0">
                          <a:solidFill>
                            <a:srgbClr val="0A1F24"/>
                          </a:solidFill>
                          <a:latin typeface="Source Sans Pro"/>
                          <a:cs typeface="Source Sans Pro"/>
                        </a:rPr>
                        <a:t>in the</a:t>
                      </a:r>
                      <a:r>
                        <a:rPr lang="en-US" sz="1200" spc="-5" dirty="0" smtClean="0">
                          <a:solidFill>
                            <a:srgbClr val="0A1F24"/>
                          </a:solidFill>
                          <a:latin typeface="Source Sans Pro"/>
                          <a:cs typeface="Source Sans Pro"/>
                        </a:rPr>
                        <a:t> </a:t>
                      </a:r>
                      <a:r>
                        <a:rPr lang="en-US" sz="1200" dirty="0" smtClean="0">
                          <a:solidFill>
                            <a:srgbClr val="0A1F24"/>
                          </a:solidFill>
                          <a:latin typeface="Source Sans Pro"/>
                          <a:cs typeface="Source Sans Pro"/>
                        </a:rPr>
                        <a:t>ICANN</a:t>
                      </a:r>
                      <a:r>
                        <a:rPr lang="en-US" sz="1200" spc="-5" dirty="0" smtClean="0">
                          <a:solidFill>
                            <a:srgbClr val="0A1F24"/>
                          </a:solidFill>
                          <a:latin typeface="Source Sans Pro"/>
                          <a:cs typeface="Source Sans Pro"/>
                        </a:rPr>
                        <a:t> </a:t>
                      </a:r>
                      <a:r>
                        <a:rPr lang="en-US" sz="1200" spc="-10" dirty="0" smtClean="0">
                          <a:solidFill>
                            <a:srgbClr val="0A1F24"/>
                          </a:solidFill>
                          <a:latin typeface="Source Sans Pro"/>
                          <a:cs typeface="Source Sans Pro"/>
                        </a:rPr>
                        <a:t>b</a:t>
                      </a:r>
                      <a:r>
                        <a:rPr lang="en-US" sz="1200" dirty="0" smtClean="0">
                          <a:solidFill>
                            <a:srgbClr val="0A1F24"/>
                          </a:solidFill>
                          <a:latin typeface="Source Sans Pro"/>
                          <a:cs typeface="Source Sans Pro"/>
                        </a:rPr>
                        <a:t>ylaws</a:t>
                      </a:r>
                      <a:r>
                        <a:rPr lang="en-US" sz="1200" baseline="0" dirty="0" smtClean="0">
                          <a:solidFill>
                            <a:srgbClr val="0A1F24"/>
                          </a:solidFill>
                          <a:latin typeface="Source Sans Pro"/>
                          <a:cs typeface="Source Sans Pro"/>
                        </a:rPr>
                        <a:t> as Fundamental Bylaws.</a:t>
                      </a:r>
                      <a:endParaRPr lang="en" sz="1200" b="1" dirty="0" smtClean="0">
                        <a:solidFill>
                          <a:srgbClr val="0A1F24"/>
                        </a:solidFill>
                        <a:latin typeface="Source Sans Pro"/>
                        <a:cs typeface="Source Sans Pro"/>
                      </a:endParaRPr>
                    </a:p>
                  </a:txBody>
                  <a:tcPr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D9E6F7"/>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smtClean="0">
                          <a:solidFill>
                            <a:srgbClr val="0A1F24"/>
                          </a:solidFill>
                          <a:latin typeface="Source Sans Pro"/>
                          <a:cs typeface="Source Sans Pro"/>
                        </a:rPr>
                        <a:t>Recommended to be included as</a:t>
                      </a:r>
                      <a:br>
                        <a:rPr lang="en-US" sz="1200" b="1" dirty="0" smtClean="0">
                          <a:solidFill>
                            <a:srgbClr val="0A1F24"/>
                          </a:solidFill>
                          <a:latin typeface="Source Sans Pro"/>
                          <a:cs typeface="Source Sans Pro"/>
                        </a:rPr>
                      </a:br>
                      <a:r>
                        <a:rPr lang="en-US" sz="1200" b="1" dirty="0" smtClean="0">
                          <a:solidFill>
                            <a:srgbClr val="0A1F24"/>
                          </a:solidFill>
                          <a:latin typeface="Source Sans Pro"/>
                          <a:cs typeface="Source Sans Pro"/>
                        </a:rPr>
                        <a:t>ICANN</a:t>
                      </a:r>
                      <a:r>
                        <a:rPr lang="en-US" sz="1200" b="1" baseline="0" dirty="0" smtClean="0">
                          <a:solidFill>
                            <a:srgbClr val="0A1F24"/>
                          </a:solidFill>
                          <a:latin typeface="Source Sans Pro"/>
                          <a:cs typeface="Source Sans Pro"/>
                        </a:rPr>
                        <a:t> Bylaws.</a:t>
                      </a:r>
                      <a:endParaRPr lang="en-US" sz="1200" b="1" dirty="0" smtClean="0">
                        <a:solidFill>
                          <a:srgbClr val="0A1F24"/>
                        </a:solidFill>
                        <a:latin typeface="Source Sans Pro"/>
                        <a:cs typeface="Source Sans Pro"/>
                      </a:endParaRPr>
                    </a:p>
                  </a:txBody>
                  <a:tcPr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D9E6F7"/>
                    </a:solidFill>
                  </a:tcPr>
                </a:tc>
                <a:tc>
                  <a:txBody>
                    <a:bodyPr/>
                    <a:lstStyle/>
                    <a:p>
                      <a:endParaRPr lang="en-US" sz="2000" dirty="0">
                        <a:solidFill>
                          <a:srgbClr val="0A1F24"/>
                        </a:solidFill>
                      </a:endParaRPr>
                    </a:p>
                  </a:txBody>
                  <a:tcP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D9E6F7"/>
                    </a:solidFill>
                  </a:tcPr>
                </a:tc>
              </a:tr>
              <a:tr h="370840">
                <a:tc>
                  <a:txBody>
                    <a:bodyPr/>
                    <a:lstStyle/>
                    <a:p>
                      <a:r>
                        <a:rPr lang="en-US" sz="1600" b="1" dirty="0" smtClean="0">
                          <a:solidFill>
                            <a:srgbClr val="0A1F24"/>
                          </a:solidFill>
                          <a:latin typeface="Source Sans Pro"/>
                          <a:cs typeface="Source Sans Pro"/>
                        </a:rPr>
                        <a:t>Independent</a:t>
                      </a:r>
                      <a:r>
                        <a:rPr lang="en-US" sz="1600" b="1" baseline="0" dirty="0" smtClean="0">
                          <a:solidFill>
                            <a:srgbClr val="0A1F24"/>
                          </a:solidFill>
                          <a:latin typeface="Source Sans Pro"/>
                          <a:cs typeface="Source Sans Pro"/>
                        </a:rPr>
                        <a:t> Review Panel</a:t>
                      </a:r>
                    </a:p>
                    <a:p>
                      <a:r>
                        <a:rPr lang="en-US" sz="1200" dirty="0" smtClean="0">
                          <a:solidFill>
                            <a:srgbClr val="0A1F24"/>
                          </a:solidFill>
                          <a:latin typeface="Source Sans Pro"/>
                          <a:cs typeface="Source Sans Pro"/>
                        </a:rPr>
                        <a:t>Should be</a:t>
                      </a:r>
                      <a:r>
                        <a:rPr lang="en-US" sz="1200" spc="-5" dirty="0" smtClean="0">
                          <a:solidFill>
                            <a:srgbClr val="0A1F24"/>
                          </a:solidFill>
                          <a:latin typeface="Source Sans Pro"/>
                          <a:cs typeface="Source Sans Pro"/>
                        </a:rPr>
                        <a:t> </a:t>
                      </a:r>
                      <a:r>
                        <a:rPr lang="en-US" sz="1200" dirty="0" smtClean="0">
                          <a:solidFill>
                            <a:srgbClr val="0A1F24"/>
                          </a:solidFill>
                          <a:latin typeface="Source Sans Pro"/>
                          <a:cs typeface="Source Sans Pro"/>
                        </a:rPr>
                        <a:t>made</a:t>
                      </a:r>
                      <a:r>
                        <a:rPr lang="en-US" sz="1200" spc="-5" dirty="0" smtClean="0">
                          <a:solidFill>
                            <a:srgbClr val="0A1F24"/>
                          </a:solidFill>
                          <a:latin typeface="Source Sans Pro"/>
                          <a:cs typeface="Source Sans Pro"/>
                        </a:rPr>
                        <a:t> </a:t>
                      </a:r>
                      <a:r>
                        <a:rPr lang="en-US" sz="1200" dirty="0" smtClean="0">
                          <a:solidFill>
                            <a:srgbClr val="0A1F24"/>
                          </a:solidFill>
                          <a:latin typeface="Source Sans Pro"/>
                          <a:cs typeface="Source Sans Pro"/>
                        </a:rPr>
                        <a:t>appli</a:t>
                      </a:r>
                      <a:r>
                        <a:rPr lang="en-US" sz="1200" spc="-15" dirty="0" smtClean="0">
                          <a:solidFill>
                            <a:srgbClr val="0A1F24"/>
                          </a:solidFill>
                          <a:latin typeface="Source Sans Pro"/>
                          <a:cs typeface="Source Sans Pro"/>
                        </a:rPr>
                        <a:t>c</a:t>
                      </a:r>
                      <a:r>
                        <a:rPr lang="en-US" sz="1200" dirty="0" smtClean="0">
                          <a:solidFill>
                            <a:srgbClr val="0A1F24"/>
                          </a:solidFill>
                          <a:latin typeface="Source Sans Pro"/>
                          <a:cs typeface="Source Sans Pro"/>
                        </a:rPr>
                        <a:t>able</a:t>
                      </a:r>
                      <a:r>
                        <a:rPr lang="en-US" sz="1200" baseline="0" dirty="0" smtClean="0">
                          <a:solidFill>
                            <a:srgbClr val="0A1F24"/>
                          </a:solidFill>
                          <a:latin typeface="Source Sans Pro"/>
                          <a:cs typeface="Source Sans Pro"/>
                        </a:rPr>
                        <a:t> </a:t>
                      </a:r>
                      <a:r>
                        <a:rPr lang="en-US" sz="1200" spc="-15" dirty="0" smtClean="0">
                          <a:solidFill>
                            <a:srgbClr val="0A1F24"/>
                          </a:solidFill>
                          <a:latin typeface="Source Sans Pro"/>
                          <a:cs typeface="Source Sans Pro"/>
                        </a:rPr>
                        <a:t>t</a:t>
                      </a:r>
                      <a:r>
                        <a:rPr lang="en-US" sz="1200" dirty="0" smtClean="0">
                          <a:solidFill>
                            <a:srgbClr val="0A1F24"/>
                          </a:solidFill>
                          <a:latin typeface="Source Sans Pro"/>
                          <a:cs typeface="Source Sans Pro"/>
                        </a:rPr>
                        <a:t>o</a:t>
                      </a:r>
                      <a:r>
                        <a:rPr lang="en-US" sz="1200" spc="-5" dirty="0" smtClean="0">
                          <a:solidFill>
                            <a:srgbClr val="0A1F24"/>
                          </a:solidFill>
                          <a:latin typeface="Source Sans Pro"/>
                          <a:cs typeface="Source Sans Pro"/>
                        </a:rPr>
                        <a:t> </a:t>
                      </a:r>
                      <a:r>
                        <a:rPr lang="en-US" sz="1200" dirty="0" smtClean="0">
                          <a:solidFill>
                            <a:srgbClr val="0A1F24"/>
                          </a:solidFill>
                          <a:latin typeface="Source Sans Pro"/>
                          <a:cs typeface="Source Sans Pro"/>
                        </a:rPr>
                        <a:t>IANA</a:t>
                      </a:r>
                      <a:r>
                        <a:rPr lang="en-US" sz="1200" spc="-5" dirty="0" smtClean="0">
                          <a:solidFill>
                            <a:srgbClr val="0A1F24"/>
                          </a:solidFill>
                          <a:latin typeface="Source Sans Pro"/>
                          <a:cs typeface="Source Sans Pro"/>
                        </a:rPr>
                        <a:t> </a:t>
                      </a:r>
                      <a:r>
                        <a:rPr lang="en-US" sz="1200" spc="-25" dirty="0" smtClean="0">
                          <a:solidFill>
                            <a:srgbClr val="0A1F24"/>
                          </a:solidFill>
                          <a:latin typeface="Source Sans Pro"/>
                          <a:cs typeface="Source Sans Pro"/>
                        </a:rPr>
                        <a:t>F</a:t>
                      </a:r>
                      <a:r>
                        <a:rPr lang="en-US" sz="1200" dirty="0" smtClean="0">
                          <a:solidFill>
                            <a:srgbClr val="0A1F24"/>
                          </a:solidFill>
                          <a:latin typeface="Source Sans Pro"/>
                          <a:cs typeface="Source Sans Pro"/>
                        </a:rPr>
                        <a:t>unctions and</a:t>
                      </a:r>
                      <a:r>
                        <a:rPr lang="en-US" sz="1200" spc="-5" dirty="0" smtClean="0">
                          <a:solidFill>
                            <a:srgbClr val="0A1F24"/>
                          </a:solidFill>
                          <a:latin typeface="Source Sans Pro"/>
                          <a:cs typeface="Source Sans Pro"/>
                        </a:rPr>
                        <a:t> </a:t>
                      </a:r>
                      <a:r>
                        <a:rPr lang="en-US" sz="1200" dirty="0" smtClean="0">
                          <a:solidFill>
                            <a:srgbClr val="0A1F24"/>
                          </a:solidFill>
                          <a:latin typeface="Source Sans Pro"/>
                          <a:cs typeface="Source Sans Pro"/>
                        </a:rPr>
                        <a:t>a</a:t>
                      </a:r>
                      <a:r>
                        <a:rPr lang="en-US" sz="1200" spc="-30" dirty="0" smtClean="0">
                          <a:solidFill>
                            <a:srgbClr val="0A1F24"/>
                          </a:solidFill>
                          <a:latin typeface="Source Sans Pro"/>
                          <a:cs typeface="Source Sans Pro"/>
                        </a:rPr>
                        <a:t>cc</a:t>
                      </a:r>
                      <a:r>
                        <a:rPr lang="en-US" sz="1200" dirty="0" smtClean="0">
                          <a:solidFill>
                            <a:srgbClr val="0A1F24"/>
                          </a:solidFill>
                          <a:latin typeface="Source Sans Pro"/>
                          <a:cs typeface="Source Sans Pro"/>
                        </a:rPr>
                        <a:t>essible</a:t>
                      </a:r>
                      <a:r>
                        <a:rPr lang="en-US" sz="1200" spc="-5" dirty="0" smtClean="0">
                          <a:solidFill>
                            <a:srgbClr val="0A1F24"/>
                          </a:solidFill>
                          <a:latin typeface="Source Sans Pro"/>
                          <a:cs typeface="Source Sans Pro"/>
                        </a:rPr>
                        <a:t> </a:t>
                      </a:r>
                      <a:r>
                        <a:rPr lang="en-US" sz="1200" spc="-10" dirty="0" smtClean="0">
                          <a:solidFill>
                            <a:srgbClr val="0A1F24"/>
                          </a:solidFill>
                          <a:latin typeface="Source Sans Pro"/>
                          <a:cs typeface="Source Sans Pro"/>
                        </a:rPr>
                        <a:t>b</a:t>
                      </a:r>
                      <a:r>
                        <a:rPr lang="en-US" sz="1200" dirty="0" smtClean="0">
                          <a:solidFill>
                            <a:srgbClr val="0A1F24"/>
                          </a:solidFill>
                          <a:latin typeface="Source Sans Pro"/>
                          <a:cs typeface="Source Sans Pro"/>
                        </a:rPr>
                        <a:t>y TLD</a:t>
                      </a:r>
                      <a:r>
                        <a:rPr lang="en-US" sz="1200" spc="-5" dirty="0" smtClean="0">
                          <a:solidFill>
                            <a:srgbClr val="0A1F24"/>
                          </a:solidFill>
                          <a:latin typeface="Source Sans Pro"/>
                          <a:cs typeface="Source Sans Pro"/>
                        </a:rPr>
                        <a:t> </a:t>
                      </a:r>
                      <a:r>
                        <a:rPr lang="en-US" sz="1200" dirty="0" smtClean="0">
                          <a:solidFill>
                            <a:srgbClr val="0A1F24"/>
                          </a:solidFill>
                          <a:latin typeface="Source Sans Pro"/>
                          <a:cs typeface="Source Sans Pro"/>
                        </a:rPr>
                        <a:t>mana</a:t>
                      </a:r>
                      <a:r>
                        <a:rPr lang="en-US" sz="1200" spc="-20" dirty="0" smtClean="0">
                          <a:solidFill>
                            <a:srgbClr val="0A1F24"/>
                          </a:solidFill>
                          <a:latin typeface="Source Sans Pro"/>
                          <a:cs typeface="Source Sans Pro"/>
                        </a:rPr>
                        <a:t>g</a:t>
                      </a:r>
                      <a:r>
                        <a:rPr lang="en-US" sz="1200" dirty="0" smtClean="0">
                          <a:solidFill>
                            <a:srgbClr val="0A1F24"/>
                          </a:solidFill>
                          <a:latin typeface="Source Sans Pro"/>
                          <a:cs typeface="Source Sans Pro"/>
                        </a:rPr>
                        <a:t>e</a:t>
                      </a:r>
                      <a:r>
                        <a:rPr lang="en-US" sz="1200" spc="-15" dirty="0" smtClean="0">
                          <a:solidFill>
                            <a:srgbClr val="0A1F24"/>
                          </a:solidFill>
                          <a:latin typeface="Source Sans Pro"/>
                          <a:cs typeface="Source Sans Pro"/>
                        </a:rPr>
                        <a:t>r</a:t>
                      </a:r>
                      <a:r>
                        <a:rPr lang="en-US" sz="1200" dirty="0" smtClean="0">
                          <a:solidFill>
                            <a:srgbClr val="0A1F24"/>
                          </a:solidFill>
                          <a:latin typeface="Source Sans Pro"/>
                          <a:cs typeface="Source Sans Pro"/>
                        </a:rPr>
                        <a:t>s</a:t>
                      </a:r>
                      <a:r>
                        <a:rPr lang="en-US" sz="1200" b="0" dirty="0" smtClean="0">
                          <a:solidFill>
                            <a:srgbClr val="0A1F24"/>
                          </a:solidFill>
                          <a:latin typeface="Source Sans Pro"/>
                          <a:cs typeface="Source Sans Pro"/>
                        </a:rPr>
                        <a:t>.</a:t>
                      </a:r>
                      <a:endParaRPr lang="en-US" sz="1200" dirty="0" smtClean="0">
                        <a:solidFill>
                          <a:srgbClr val="0A1F24"/>
                        </a:solidFill>
                        <a:latin typeface="Source Sans Pro"/>
                        <a:cs typeface="Source Sans Pro"/>
                      </a:endParaRPr>
                    </a:p>
                  </a:txBody>
                  <a:tcPr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D9E6F7"/>
                    </a:solidFill>
                  </a:tcPr>
                </a:tc>
                <a:tc>
                  <a:txBody>
                    <a:bodyPr/>
                    <a:lstStyle/>
                    <a:p>
                      <a:r>
                        <a:rPr lang="en-US" sz="1200" b="1" dirty="0" smtClean="0">
                          <a:solidFill>
                            <a:srgbClr val="0A1F24"/>
                          </a:solidFill>
                          <a:latin typeface="Source Sans Pro"/>
                          <a:cs typeface="Source Sans Pro"/>
                        </a:rPr>
                        <a:t>Will be applicable,</a:t>
                      </a:r>
                      <a:r>
                        <a:rPr lang="en-US" sz="1200" b="1" baseline="0" dirty="0" smtClean="0">
                          <a:solidFill>
                            <a:srgbClr val="0A1F24"/>
                          </a:solidFill>
                          <a:latin typeface="Source Sans Pro"/>
                          <a:cs typeface="Source Sans Pro"/>
                        </a:rPr>
                        <a:t> except for </a:t>
                      </a:r>
                      <a:r>
                        <a:rPr lang="en-US" sz="1200" b="1" baseline="0" dirty="0" err="1" smtClean="0">
                          <a:solidFill>
                            <a:srgbClr val="0A1F24"/>
                          </a:solidFill>
                          <a:latin typeface="Source Sans Pro"/>
                          <a:cs typeface="Source Sans Pro"/>
                        </a:rPr>
                        <a:t>ccTLD</a:t>
                      </a:r>
                      <a:r>
                        <a:rPr lang="en-US" sz="1200" b="1" baseline="0" dirty="0" smtClean="0">
                          <a:solidFill>
                            <a:srgbClr val="0A1F24"/>
                          </a:solidFill>
                          <a:latin typeface="Source Sans Pro"/>
                          <a:cs typeface="Source Sans Pro"/>
                        </a:rPr>
                        <a:t> delegations / revocations and numbering decisions.</a:t>
                      </a:r>
                      <a:endParaRPr lang="en-US" sz="1200" b="1" dirty="0">
                        <a:solidFill>
                          <a:srgbClr val="0A1F24"/>
                        </a:solidFill>
                        <a:latin typeface="Source Sans Pro"/>
                        <a:cs typeface="Source Sans Pro"/>
                      </a:endParaRPr>
                    </a:p>
                  </a:txBody>
                  <a:tcPr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D9E6F7"/>
                    </a:solidFill>
                  </a:tcPr>
                </a:tc>
                <a:tc>
                  <a:txBody>
                    <a:bodyPr/>
                    <a:lstStyle/>
                    <a:p>
                      <a:endParaRPr lang="en-US" sz="2000" dirty="0">
                        <a:solidFill>
                          <a:srgbClr val="0A1F24"/>
                        </a:solidFill>
                      </a:endParaRPr>
                    </a:p>
                  </a:txBody>
                  <a:tcP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D9E6F7"/>
                    </a:solidFill>
                  </a:tcPr>
                </a:tc>
              </a:tr>
            </a:tbl>
          </a:graphicData>
        </a:graphic>
      </p:graphicFrame>
      <p:sp>
        <p:nvSpPr>
          <p:cNvPr id="3" name="Title 2"/>
          <p:cNvSpPr>
            <a:spLocks noGrp="1"/>
          </p:cNvSpPr>
          <p:nvPr>
            <p:ph type="title"/>
          </p:nvPr>
        </p:nvSpPr>
        <p:spPr/>
        <p:txBody>
          <a:bodyPr/>
          <a:lstStyle/>
          <a:p>
            <a:r>
              <a:rPr lang="en-US" b="1" dirty="0"/>
              <a:t>Linkage with the CWG-Stewardship</a:t>
            </a:r>
          </a:p>
        </p:txBody>
      </p:sp>
      <p:sp>
        <p:nvSpPr>
          <p:cNvPr id="27" name="Shape 194"/>
          <p:cNvSpPr txBox="1">
            <a:spLocks/>
          </p:cNvSpPr>
          <p:nvPr/>
        </p:nvSpPr>
        <p:spPr>
          <a:xfrm>
            <a:off x="8846789" y="8055169"/>
            <a:ext cx="178500" cy="139799"/>
          </a:xfrm>
          <a:prstGeom prst="rect">
            <a:avLst/>
          </a:prstGeom>
          <a:noFill/>
          <a:ln>
            <a:noFill/>
          </a:ln>
        </p:spPr>
        <p:txBody>
          <a:bodyPr lIns="0" tIns="0" rIns="0" bIns="0" anchor="t" anchorCtr="0">
            <a:noAutofit/>
          </a:bodyPr>
          <a:lstStyle>
            <a:defPPr marR="0" algn="l" rtl="0">
              <a:lnSpc>
                <a:spcPct val="100000"/>
              </a:lnSpc>
              <a:spcBef>
                <a:spcPts val="0"/>
              </a:spcBef>
              <a:spcAft>
                <a:spcPts val="0"/>
              </a:spcAft>
            </a:defPPr>
            <a:lvl1pPr marR="0" algn="r" rtl="0">
              <a:lnSpc>
                <a:spcPct val="100000"/>
              </a:lnSpc>
              <a:spcBef>
                <a:spcPts val="0"/>
              </a:spcBef>
              <a:spcAft>
                <a:spcPts val="0"/>
              </a:spcAft>
              <a:buNone/>
              <a:defRPr sz="1300" b="0" i="0" u="none" strike="noStrike" cap="none" baseline="0">
                <a:solidFill>
                  <a:schemeClr val="dk1"/>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a:lstStyle>
          <a:p>
            <a:pPr marL="25400" algn="l">
              <a:buSzPct val="25000"/>
            </a:pPr>
            <a:fld id="{00000000-1234-1234-1234-123412341234}" type="slidenum">
              <a:rPr lang="en" sz="1050" smtClean="0">
                <a:solidFill>
                  <a:schemeClr val="lt1"/>
                </a:solidFill>
                <a:ea typeface="Helvetica Neue"/>
                <a:sym typeface="Helvetica Neue"/>
              </a:rPr>
              <a:pPr marL="25400" algn="l">
                <a:buSzPct val="25000"/>
              </a:pPr>
              <a:t>41</a:t>
            </a:fld>
            <a:endParaRPr lang="en" sz="1050">
              <a:solidFill>
                <a:schemeClr val="lt1"/>
              </a:solidFill>
              <a:ea typeface="Helvetica Neue"/>
              <a:sym typeface="Helvetica Neue"/>
            </a:endParaRPr>
          </a:p>
        </p:txBody>
      </p:sp>
      <p:sp>
        <p:nvSpPr>
          <p:cNvPr id="34" name="Tekstvak 33"/>
          <p:cNvSpPr txBox="1"/>
          <p:nvPr/>
        </p:nvSpPr>
        <p:spPr>
          <a:xfrm>
            <a:off x="228600" y="814702"/>
            <a:ext cx="8510896" cy="923330"/>
          </a:xfrm>
          <a:prstGeom prst="rect">
            <a:avLst/>
          </a:prstGeom>
          <a:noFill/>
        </p:spPr>
        <p:txBody>
          <a:bodyPr wrap="square" rtlCol="0">
            <a:spAutoFit/>
          </a:bodyPr>
          <a:lstStyle/>
          <a:p>
            <a:r>
              <a:rPr lang="en" dirty="0">
                <a:solidFill>
                  <a:srgbClr val="0A1F24"/>
                </a:solidFill>
              </a:rPr>
              <a:t>The CCWG-Accountability recognizes that continued and close engagement with the CWG-Stewardship is </a:t>
            </a:r>
            <a:r>
              <a:rPr lang="en" dirty="0" smtClean="0">
                <a:solidFill>
                  <a:srgbClr val="0A1F24"/>
                </a:solidFill>
              </a:rPr>
              <a:t>essential.</a:t>
            </a:r>
            <a:r>
              <a:rPr lang="en-US" dirty="0">
                <a:solidFill>
                  <a:srgbClr val="0A1F24"/>
                </a:solidFill>
              </a:rPr>
              <a:t> </a:t>
            </a:r>
            <a:r>
              <a:rPr lang="en" b="1" dirty="0" smtClean="0">
                <a:solidFill>
                  <a:srgbClr val="0A1F24"/>
                </a:solidFill>
              </a:rPr>
              <a:t>Key </a:t>
            </a:r>
            <a:r>
              <a:rPr lang="en" b="1" dirty="0">
                <a:solidFill>
                  <a:srgbClr val="0A1F24"/>
                </a:solidFill>
              </a:rPr>
              <a:t>aspects of the CWG-Stewardship proposal are considered to be conditional on the output of the CCWG-Accountability</a:t>
            </a:r>
            <a:r>
              <a:rPr lang="en" dirty="0" smtClean="0">
                <a:solidFill>
                  <a:srgbClr val="0A1F24"/>
                </a:solidFill>
              </a:rPr>
              <a:t>.</a:t>
            </a:r>
            <a:endParaRPr lang="en" dirty="0">
              <a:solidFill>
                <a:srgbClr val="0A1F24"/>
              </a:solidFill>
            </a:endParaRPr>
          </a:p>
        </p:txBody>
      </p:sp>
      <p:pic>
        <p:nvPicPr>
          <p:cNvPr id="10" name="Picture 9" descr="Check_mark.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2953" y="2505469"/>
            <a:ext cx="277607" cy="277607"/>
          </a:xfrm>
          <a:prstGeom prst="rect">
            <a:avLst/>
          </a:prstGeom>
        </p:spPr>
      </p:pic>
      <p:pic>
        <p:nvPicPr>
          <p:cNvPr id="48" name="Picture 47" descr="Check_mark.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2953" y="3216260"/>
            <a:ext cx="277607" cy="277607"/>
          </a:xfrm>
          <a:prstGeom prst="rect">
            <a:avLst/>
          </a:prstGeom>
        </p:spPr>
      </p:pic>
      <p:pic>
        <p:nvPicPr>
          <p:cNvPr id="51" name="Picture 50" descr="Check_mark.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2953" y="4027833"/>
            <a:ext cx="277607" cy="277607"/>
          </a:xfrm>
          <a:prstGeom prst="rect">
            <a:avLst/>
          </a:prstGeom>
        </p:spPr>
      </p:pic>
      <p:pic>
        <p:nvPicPr>
          <p:cNvPr id="52" name="Picture 51" descr="Check_mark.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2953" y="4826325"/>
            <a:ext cx="277607" cy="277607"/>
          </a:xfrm>
          <a:prstGeom prst="rect">
            <a:avLst/>
          </a:prstGeom>
        </p:spPr>
      </p:pic>
      <p:pic>
        <p:nvPicPr>
          <p:cNvPr id="53" name="Picture 52" descr="Check_mark.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82953" y="5535447"/>
            <a:ext cx="277607" cy="277607"/>
          </a:xfrm>
          <a:prstGeom prst="rect">
            <a:avLst/>
          </a:prstGeom>
        </p:spPr>
      </p:pic>
    </p:spTree>
    <p:extLst>
      <p:ext uri="{BB962C8B-B14F-4D97-AF65-F5344CB8AC3E}">
        <p14:creationId xmlns:p14="http://schemas.microsoft.com/office/powerpoint/2010/main" val="558669004"/>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Public Comment Period</a:t>
            </a:r>
            <a:endParaRPr lang="en-US" b="1" dirty="0"/>
          </a:p>
        </p:txBody>
      </p:sp>
      <p:sp>
        <p:nvSpPr>
          <p:cNvPr id="4" name="object 7"/>
          <p:cNvSpPr txBox="1"/>
          <p:nvPr/>
        </p:nvSpPr>
        <p:spPr>
          <a:xfrm>
            <a:off x="390770" y="868687"/>
            <a:ext cx="3424471" cy="369332"/>
          </a:xfrm>
          <a:prstGeom prst="rect">
            <a:avLst/>
          </a:prstGeom>
        </p:spPr>
        <p:txBody>
          <a:bodyPr vert="horz" wrap="square" lIns="0" tIns="0" rIns="0" bIns="0" rtlCol="0">
            <a:spAutoFit/>
          </a:bodyPr>
          <a:lstStyle/>
          <a:p>
            <a:pPr marL="12700">
              <a:lnSpc>
                <a:spcPct val="100000"/>
              </a:lnSpc>
            </a:pPr>
            <a:r>
              <a:rPr lang="en-US" sz="2400" b="1" spc="-25" dirty="0" smtClean="0">
                <a:solidFill>
                  <a:srgbClr val="1768B1"/>
                </a:solidFill>
                <a:latin typeface="Source Sans Pro"/>
                <a:cs typeface="Source Sans Pro"/>
              </a:rPr>
              <a:t>August </a:t>
            </a:r>
            <a:r>
              <a:rPr lang="en-US" sz="2400" b="1" spc="-25" dirty="0" smtClean="0">
                <a:solidFill>
                  <a:srgbClr val="1768B1"/>
                </a:solidFill>
                <a:latin typeface="Source Sans Pro"/>
                <a:cs typeface="Source Sans Pro"/>
              </a:rPr>
              <a:t>3 </a:t>
            </a:r>
            <a:r>
              <a:rPr lang="en-US" sz="2400" b="1" spc="-15" dirty="0" smtClean="0">
                <a:solidFill>
                  <a:srgbClr val="1768B1"/>
                </a:solidFill>
                <a:latin typeface="Source Sans Pro"/>
                <a:cs typeface="Source Sans Pro"/>
              </a:rPr>
              <a:t>-</a:t>
            </a:r>
            <a:r>
              <a:rPr sz="2400" b="1" dirty="0" smtClean="0">
                <a:solidFill>
                  <a:srgbClr val="1768B1"/>
                </a:solidFill>
                <a:latin typeface="Source Sans Pro"/>
                <a:cs typeface="Source Sans Pro"/>
              </a:rPr>
              <a:t>S</a:t>
            </a:r>
            <a:r>
              <a:rPr sz="2400" b="1" spc="-15" dirty="0" smtClean="0">
                <a:solidFill>
                  <a:srgbClr val="1768B1"/>
                </a:solidFill>
                <a:latin typeface="Source Sans Pro"/>
                <a:cs typeface="Source Sans Pro"/>
              </a:rPr>
              <a:t>e</a:t>
            </a:r>
            <a:r>
              <a:rPr sz="2400" b="1" spc="-5" dirty="0" smtClean="0">
                <a:solidFill>
                  <a:srgbClr val="1768B1"/>
                </a:solidFill>
                <a:latin typeface="Source Sans Pro"/>
                <a:cs typeface="Source Sans Pro"/>
              </a:rPr>
              <a:t>p</a:t>
            </a:r>
            <a:r>
              <a:rPr sz="2400" b="1" dirty="0" smtClean="0">
                <a:solidFill>
                  <a:srgbClr val="1768B1"/>
                </a:solidFill>
                <a:latin typeface="Source Sans Pro"/>
                <a:cs typeface="Source Sans Pro"/>
              </a:rPr>
              <a:t>t</a:t>
            </a:r>
            <a:r>
              <a:rPr lang="en-US" sz="2400" b="1" dirty="0" smtClean="0">
                <a:solidFill>
                  <a:srgbClr val="1768B1"/>
                </a:solidFill>
                <a:latin typeface="Source Sans Pro"/>
                <a:cs typeface="Source Sans Pro"/>
              </a:rPr>
              <a:t>ember</a:t>
            </a:r>
            <a:r>
              <a:rPr sz="2400" b="1" spc="30" dirty="0" smtClean="0">
                <a:solidFill>
                  <a:srgbClr val="1768B1"/>
                </a:solidFill>
                <a:latin typeface="Source Sans Pro"/>
                <a:cs typeface="Source Sans Pro"/>
              </a:rPr>
              <a:t> </a:t>
            </a:r>
            <a:r>
              <a:rPr lang="en-US" sz="2400" b="1" dirty="0" smtClean="0">
                <a:solidFill>
                  <a:srgbClr val="1768B1"/>
                </a:solidFill>
                <a:latin typeface="Source Sans Pro"/>
                <a:cs typeface="Source Sans Pro"/>
              </a:rPr>
              <a:t>12</a:t>
            </a:r>
            <a:endParaRPr sz="2400" b="1" dirty="0">
              <a:solidFill>
                <a:schemeClr val="accent6"/>
              </a:solidFill>
              <a:latin typeface="Source Sans Pro"/>
              <a:cs typeface="Source Sans Pro"/>
            </a:endParaRPr>
          </a:p>
        </p:txBody>
      </p:sp>
      <p:sp>
        <p:nvSpPr>
          <p:cNvPr id="5" name="TextBox 4"/>
          <p:cNvSpPr txBox="1"/>
          <p:nvPr/>
        </p:nvSpPr>
        <p:spPr>
          <a:xfrm>
            <a:off x="312618" y="1369186"/>
            <a:ext cx="8544723" cy="2354491"/>
          </a:xfrm>
          <a:prstGeom prst="rect">
            <a:avLst/>
          </a:prstGeom>
          <a:noFill/>
        </p:spPr>
        <p:txBody>
          <a:bodyPr wrap="square" rtlCol="0">
            <a:spAutoFit/>
          </a:bodyPr>
          <a:lstStyle/>
          <a:p>
            <a:pPr>
              <a:spcBef>
                <a:spcPts val="600"/>
              </a:spcBef>
            </a:pPr>
            <a:r>
              <a:rPr lang="en-US" sz="2200" dirty="0" smtClean="0">
                <a:latin typeface="Source Sans Pro"/>
                <a:cs typeface="Source Sans Pro"/>
              </a:rPr>
              <a:t>In September 2015</a:t>
            </a:r>
            <a:r>
              <a:rPr lang="en-US" sz="2200" dirty="0">
                <a:latin typeface="Source Sans Pro"/>
                <a:cs typeface="Source Sans Pro"/>
              </a:rPr>
              <a:t>, the </a:t>
            </a:r>
            <a:r>
              <a:rPr lang="en-US" sz="2200" dirty="0" smtClean="0">
                <a:latin typeface="Source Sans Pro"/>
                <a:cs typeface="Source Sans Pro"/>
              </a:rPr>
              <a:t>CCWG-Accountability met </a:t>
            </a:r>
            <a:r>
              <a:rPr lang="en-US" sz="2200" dirty="0">
                <a:latin typeface="Source Sans Pro"/>
                <a:cs typeface="Source Sans Pro"/>
              </a:rPr>
              <a:t>in Los Angeles to review and discuss public </a:t>
            </a:r>
            <a:r>
              <a:rPr lang="en-US" sz="2200" dirty="0" smtClean="0">
                <a:latin typeface="Source Sans Pro"/>
                <a:cs typeface="Source Sans Pro"/>
              </a:rPr>
              <a:t>comments received:</a:t>
            </a:r>
            <a:endParaRPr lang="en-US" sz="2200" dirty="0">
              <a:latin typeface="Source Sans Pro"/>
              <a:cs typeface="Source Sans Pro"/>
            </a:endParaRPr>
          </a:p>
          <a:p>
            <a:pPr marL="742950" lvl="1" indent="-285750">
              <a:spcBef>
                <a:spcPts val="600"/>
              </a:spcBef>
              <a:buFont typeface="Wingdings" charset="2"/>
              <a:buChar char=""/>
            </a:pPr>
            <a:r>
              <a:rPr lang="en-US" sz="2200" dirty="0" smtClean="0">
                <a:latin typeface="Source Sans Pro"/>
                <a:cs typeface="Source Sans Pro"/>
              </a:rPr>
              <a:t>Received </a:t>
            </a:r>
            <a:r>
              <a:rPr lang="en-US" sz="2200" b="1" dirty="0" smtClean="0">
                <a:solidFill>
                  <a:schemeClr val="accent6"/>
                </a:solidFill>
                <a:latin typeface="Source Sans Pro"/>
                <a:cs typeface="Source Sans Pro"/>
              </a:rPr>
              <a:t>92 comments</a:t>
            </a:r>
            <a:endParaRPr lang="en-US" sz="2200" dirty="0" smtClean="0">
              <a:latin typeface="Source Sans Pro"/>
              <a:cs typeface="Source Sans Pro"/>
            </a:endParaRPr>
          </a:p>
          <a:p>
            <a:pPr marL="742950" lvl="1" indent="-285750">
              <a:spcBef>
                <a:spcPts val="600"/>
              </a:spcBef>
              <a:buFont typeface="Wingdings" charset="2"/>
              <a:buChar char=""/>
            </a:pPr>
            <a:r>
              <a:rPr lang="en-US" sz="2200" dirty="0" smtClean="0">
                <a:latin typeface="Source Sans Pro"/>
                <a:cs typeface="Source Sans Pro"/>
              </a:rPr>
              <a:t>Support for the work and goals of CCWG</a:t>
            </a:r>
          </a:p>
          <a:p>
            <a:pPr marL="742950" lvl="1" indent="-285750">
              <a:spcBef>
                <a:spcPts val="600"/>
              </a:spcBef>
              <a:buFont typeface="Wingdings" charset="2"/>
              <a:buChar char=""/>
            </a:pPr>
            <a:r>
              <a:rPr lang="en-US" sz="2200" dirty="0" smtClean="0">
                <a:latin typeface="Source Sans Pro"/>
                <a:cs typeface="Source Sans Pro"/>
              </a:rPr>
              <a:t>Concern from community leaders (including the ICANN Board) about complexity of the proposal and the effect on </a:t>
            </a:r>
            <a:r>
              <a:rPr lang="en-US" sz="2200" dirty="0" smtClean="0">
                <a:latin typeface="Source Sans Pro"/>
                <a:cs typeface="Source Sans Pro"/>
              </a:rPr>
              <a:t>timeline</a:t>
            </a:r>
            <a:endParaRPr lang="en-US" sz="2200" dirty="0" smtClean="0">
              <a:latin typeface="Source Sans Pro"/>
              <a:cs typeface="Source Sans Pro"/>
            </a:endParaRPr>
          </a:p>
        </p:txBody>
      </p:sp>
      <p:sp>
        <p:nvSpPr>
          <p:cNvPr id="27" name="Oval 26"/>
          <p:cNvSpPr/>
          <p:nvPr/>
        </p:nvSpPr>
        <p:spPr>
          <a:xfrm>
            <a:off x="11859419" y="4293212"/>
            <a:ext cx="731520" cy="731520"/>
          </a:xfrm>
          <a:prstGeom prst="ellipse">
            <a:avLst/>
          </a:prstGeom>
          <a:solidFill>
            <a:srgbClr val="18436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14046493" y="3499127"/>
            <a:ext cx="731520" cy="731520"/>
          </a:xfrm>
          <a:prstGeom prst="ellipse">
            <a:avLst/>
          </a:prstGeom>
          <a:solidFill>
            <a:srgbClr val="18436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15236283" y="1667653"/>
            <a:ext cx="731520" cy="731520"/>
          </a:xfrm>
          <a:prstGeom prst="ellipse">
            <a:avLst/>
          </a:prstGeom>
          <a:solidFill>
            <a:srgbClr val="18436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16720178" y="3031233"/>
            <a:ext cx="731520" cy="731520"/>
          </a:xfrm>
          <a:prstGeom prst="ellipse">
            <a:avLst/>
          </a:prstGeom>
          <a:solidFill>
            <a:srgbClr val="18436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TextBox 30"/>
          <p:cNvSpPr txBox="1"/>
          <p:nvPr/>
        </p:nvSpPr>
        <p:spPr>
          <a:xfrm>
            <a:off x="14206914" y="3525855"/>
            <a:ext cx="521368" cy="646331"/>
          </a:xfrm>
          <a:prstGeom prst="rect">
            <a:avLst/>
          </a:prstGeom>
          <a:noFill/>
        </p:spPr>
        <p:txBody>
          <a:bodyPr wrap="square" rtlCol="0">
            <a:spAutoFit/>
          </a:bodyPr>
          <a:lstStyle/>
          <a:p>
            <a:r>
              <a:rPr lang="en-US" sz="3600" dirty="0">
                <a:solidFill>
                  <a:schemeClr val="bg1"/>
                </a:solidFill>
                <a:latin typeface="Helvetica"/>
                <a:cs typeface="Helvetica"/>
              </a:rPr>
              <a:t>2</a:t>
            </a:r>
          </a:p>
        </p:txBody>
      </p:sp>
      <p:sp>
        <p:nvSpPr>
          <p:cNvPr id="32" name="TextBox 31"/>
          <p:cNvSpPr txBox="1"/>
          <p:nvPr/>
        </p:nvSpPr>
        <p:spPr>
          <a:xfrm>
            <a:off x="16706788" y="3054842"/>
            <a:ext cx="711200" cy="646331"/>
          </a:xfrm>
          <a:prstGeom prst="rect">
            <a:avLst/>
          </a:prstGeom>
          <a:noFill/>
        </p:spPr>
        <p:txBody>
          <a:bodyPr wrap="square" rtlCol="0">
            <a:spAutoFit/>
          </a:bodyPr>
          <a:lstStyle/>
          <a:p>
            <a:r>
              <a:rPr lang="en-US" sz="3600" dirty="0" smtClean="0">
                <a:solidFill>
                  <a:schemeClr val="bg1"/>
                </a:solidFill>
                <a:latin typeface="Helvetica"/>
                <a:cs typeface="Helvetica"/>
              </a:rPr>
              <a:t>13</a:t>
            </a:r>
            <a:endParaRPr lang="en-US" sz="3600" dirty="0">
              <a:solidFill>
                <a:schemeClr val="bg1"/>
              </a:solidFill>
              <a:latin typeface="Helvetica"/>
              <a:cs typeface="Helvetica"/>
            </a:endParaRPr>
          </a:p>
        </p:txBody>
      </p:sp>
      <p:sp>
        <p:nvSpPr>
          <p:cNvPr id="33" name="TextBox 32"/>
          <p:cNvSpPr txBox="1"/>
          <p:nvPr/>
        </p:nvSpPr>
        <p:spPr>
          <a:xfrm>
            <a:off x="15279059" y="1669428"/>
            <a:ext cx="743284" cy="646331"/>
          </a:xfrm>
          <a:prstGeom prst="rect">
            <a:avLst/>
          </a:prstGeom>
          <a:noFill/>
        </p:spPr>
        <p:txBody>
          <a:bodyPr wrap="square" rtlCol="0">
            <a:spAutoFit/>
          </a:bodyPr>
          <a:lstStyle/>
          <a:p>
            <a:r>
              <a:rPr lang="en-US" sz="3600" dirty="0" smtClean="0">
                <a:solidFill>
                  <a:schemeClr val="bg1"/>
                </a:solidFill>
                <a:latin typeface="Helvetica"/>
                <a:cs typeface="Helvetica"/>
              </a:rPr>
              <a:t>21</a:t>
            </a:r>
            <a:endParaRPr lang="en-US" sz="3600" dirty="0">
              <a:solidFill>
                <a:schemeClr val="bg1"/>
              </a:solidFill>
              <a:latin typeface="Helvetica"/>
              <a:cs typeface="Helvetica"/>
            </a:endParaRPr>
          </a:p>
        </p:txBody>
      </p:sp>
      <p:sp>
        <p:nvSpPr>
          <p:cNvPr id="34" name="TextBox 33"/>
          <p:cNvSpPr txBox="1"/>
          <p:nvPr/>
        </p:nvSpPr>
        <p:spPr>
          <a:xfrm>
            <a:off x="12006471" y="4319940"/>
            <a:ext cx="521368" cy="646331"/>
          </a:xfrm>
          <a:prstGeom prst="rect">
            <a:avLst/>
          </a:prstGeom>
          <a:noFill/>
        </p:spPr>
        <p:txBody>
          <a:bodyPr wrap="square" rtlCol="0">
            <a:spAutoFit/>
          </a:bodyPr>
          <a:lstStyle/>
          <a:p>
            <a:r>
              <a:rPr lang="en-US" sz="3600" dirty="0">
                <a:solidFill>
                  <a:schemeClr val="bg1"/>
                </a:solidFill>
                <a:latin typeface="Helvetica"/>
                <a:cs typeface="Helvetica"/>
              </a:rPr>
              <a:t>5</a:t>
            </a:r>
          </a:p>
        </p:txBody>
      </p:sp>
      <p:sp>
        <p:nvSpPr>
          <p:cNvPr id="36" name="TextBox 35"/>
          <p:cNvSpPr txBox="1"/>
          <p:nvPr/>
        </p:nvSpPr>
        <p:spPr>
          <a:xfrm>
            <a:off x="15218448" y="5950888"/>
            <a:ext cx="903705" cy="646331"/>
          </a:xfrm>
          <a:prstGeom prst="rect">
            <a:avLst/>
          </a:prstGeom>
          <a:noFill/>
        </p:spPr>
        <p:txBody>
          <a:bodyPr wrap="square" rtlCol="0">
            <a:spAutoFit/>
          </a:bodyPr>
          <a:lstStyle/>
          <a:p>
            <a:r>
              <a:rPr lang="en-US" sz="3600" dirty="0" smtClean="0">
                <a:solidFill>
                  <a:schemeClr val="bg1"/>
                </a:solidFill>
                <a:latin typeface="Helvetica"/>
                <a:cs typeface="Helvetica"/>
              </a:rPr>
              <a:t>13</a:t>
            </a:r>
            <a:endParaRPr lang="en-US" sz="3600" dirty="0">
              <a:solidFill>
                <a:schemeClr val="bg1"/>
              </a:solidFill>
              <a:latin typeface="Helvetica"/>
              <a:cs typeface="Helvetica"/>
            </a:endParaRPr>
          </a:p>
        </p:txBody>
      </p:sp>
      <p:sp>
        <p:nvSpPr>
          <p:cNvPr id="37" name="TextBox 36"/>
          <p:cNvSpPr txBox="1"/>
          <p:nvPr/>
        </p:nvSpPr>
        <p:spPr>
          <a:xfrm>
            <a:off x="15987657" y="6002295"/>
            <a:ext cx="4244371" cy="584776"/>
          </a:xfrm>
          <a:prstGeom prst="rect">
            <a:avLst/>
          </a:prstGeom>
          <a:noFill/>
        </p:spPr>
        <p:txBody>
          <a:bodyPr wrap="none" rtlCol="0">
            <a:spAutoFit/>
          </a:bodyPr>
          <a:lstStyle/>
          <a:p>
            <a:r>
              <a:rPr lang="en-US" sz="1600" b="1" dirty="0" smtClean="0">
                <a:latin typeface="Helvetica"/>
                <a:cs typeface="Helvetica"/>
              </a:rPr>
              <a:t>International </a:t>
            </a:r>
            <a:br>
              <a:rPr lang="en-US" sz="1600" b="1" dirty="0" smtClean="0">
                <a:latin typeface="Helvetica"/>
                <a:cs typeface="Helvetica"/>
              </a:rPr>
            </a:br>
            <a:r>
              <a:rPr lang="en-US" sz="1600" dirty="0" smtClean="0">
                <a:latin typeface="Helvetica"/>
                <a:cs typeface="Helvetica"/>
              </a:rPr>
              <a:t>Includes ICANN SO/AC, Constituencies, etc.</a:t>
            </a:r>
            <a:endParaRPr lang="en-US" sz="1600" dirty="0">
              <a:latin typeface="Helvetica"/>
              <a:cs typeface="Helvetica"/>
            </a:endParaRPr>
          </a:p>
        </p:txBody>
      </p:sp>
      <p:sp>
        <p:nvSpPr>
          <p:cNvPr id="39" name="TextBox 38"/>
          <p:cNvSpPr txBox="1"/>
          <p:nvPr/>
        </p:nvSpPr>
        <p:spPr>
          <a:xfrm>
            <a:off x="17428291" y="3088281"/>
            <a:ext cx="1541808" cy="584776"/>
          </a:xfrm>
          <a:prstGeom prst="rect">
            <a:avLst/>
          </a:prstGeom>
          <a:noFill/>
        </p:spPr>
        <p:txBody>
          <a:bodyPr wrap="none" rtlCol="0">
            <a:spAutoFit/>
          </a:bodyPr>
          <a:lstStyle/>
          <a:p>
            <a:r>
              <a:rPr lang="en-US" sz="1600" b="1" dirty="0" smtClean="0">
                <a:latin typeface="Helvetica"/>
                <a:cs typeface="Helvetica"/>
              </a:rPr>
              <a:t>Asia Pacific &amp;</a:t>
            </a:r>
          </a:p>
          <a:p>
            <a:r>
              <a:rPr lang="en-US" sz="1600" b="1" dirty="0" smtClean="0">
                <a:latin typeface="Helvetica"/>
                <a:cs typeface="Helvetica"/>
              </a:rPr>
              <a:t>Oceania</a:t>
            </a:r>
            <a:endParaRPr lang="en-US" sz="1600" b="1" dirty="0">
              <a:latin typeface="Helvetica"/>
              <a:cs typeface="Helvetica"/>
            </a:endParaRPr>
          </a:p>
        </p:txBody>
      </p:sp>
      <p:sp>
        <p:nvSpPr>
          <p:cNvPr id="40" name="TextBox 39"/>
          <p:cNvSpPr txBox="1"/>
          <p:nvPr/>
        </p:nvSpPr>
        <p:spPr>
          <a:xfrm>
            <a:off x="15988513" y="1837665"/>
            <a:ext cx="891490" cy="338554"/>
          </a:xfrm>
          <a:prstGeom prst="rect">
            <a:avLst/>
          </a:prstGeom>
          <a:noFill/>
        </p:spPr>
        <p:txBody>
          <a:bodyPr wrap="none" rtlCol="0">
            <a:spAutoFit/>
          </a:bodyPr>
          <a:lstStyle/>
          <a:p>
            <a:r>
              <a:rPr lang="en-US" sz="1600" b="1" dirty="0" smtClean="0">
                <a:latin typeface="Helvetica"/>
                <a:cs typeface="Helvetica"/>
              </a:rPr>
              <a:t>Europe</a:t>
            </a:r>
            <a:endParaRPr lang="en-US" sz="1600" b="1" dirty="0">
              <a:latin typeface="Helvetica"/>
              <a:cs typeface="Helvetica"/>
            </a:endParaRPr>
          </a:p>
        </p:txBody>
      </p:sp>
      <p:sp>
        <p:nvSpPr>
          <p:cNvPr id="41" name="TextBox 40"/>
          <p:cNvSpPr txBox="1"/>
          <p:nvPr/>
        </p:nvSpPr>
        <p:spPr>
          <a:xfrm>
            <a:off x="14771987" y="3655770"/>
            <a:ext cx="766255" cy="338554"/>
          </a:xfrm>
          <a:prstGeom prst="rect">
            <a:avLst/>
          </a:prstGeom>
          <a:noFill/>
        </p:spPr>
        <p:txBody>
          <a:bodyPr wrap="none" rtlCol="0">
            <a:spAutoFit/>
          </a:bodyPr>
          <a:lstStyle/>
          <a:p>
            <a:r>
              <a:rPr lang="en-US" sz="1600" b="1" dirty="0" smtClean="0">
                <a:latin typeface="Helvetica"/>
                <a:cs typeface="Helvetica"/>
              </a:rPr>
              <a:t>Africa</a:t>
            </a:r>
            <a:endParaRPr lang="en-US" sz="1600" b="1" dirty="0">
              <a:latin typeface="Helvetica"/>
              <a:cs typeface="Helvetica"/>
            </a:endParaRPr>
          </a:p>
        </p:txBody>
      </p:sp>
      <p:sp>
        <p:nvSpPr>
          <p:cNvPr id="42" name="TextBox 41"/>
          <p:cNvSpPr txBox="1"/>
          <p:nvPr/>
        </p:nvSpPr>
        <p:spPr>
          <a:xfrm>
            <a:off x="12606299" y="4324192"/>
            <a:ext cx="1739278" cy="584776"/>
          </a:xfrm>
          <a:prstGeom prst="rect">
            <a:avLst/>
          </a:prstGeom>
          <a:noFill/>
        </p:spPr>
        <p:txBody>
          <a:bodyPr wrap="none" rtlCol="0">
            <a:spAutoFit/>
          </a:bodyPr>
          <a:lstStyle/>
          <a:p>
            <a:r>
              <a:rPr lang="en-US" sz="1600" b="1" dirty="0" smtClean="0">
                <a:latin typeface="Helvetica"/>
                <a:cs typeface="Helvetica"/>
              </a:rPr>
              <a:t>Latin America</a:t>
            </a:r>
            <a:r>
              <a:rPr lang="en-US" sz="1600" b="1" dirty="0">
                <a:latin typeface="Helvetica"/>
                <a:cs typeface="Helvetica"/>
              </a:rPr>
              <a:t> </a:t>
            </a:r>
            <a:r>
              <a:rPr lang="en-US" sz="1600" b="1" dirty="0" smtClean="0">
                <a:latin typeface="Helvetica"/>
                <a:cs typeface="Helvetica"/>
              </a:rPr>
              <a:t>&amp;</a:t>
            </a:r>
          </a:p>
          <a:p>
            <a:r>
              <a:rPr lang="en-US" sz="1600" b="1" dirty="0" smtClean="0">
                <a:latin typeface="Helvetica"/>
                <a:cs typeface="Helvetica"/>
              </a:rPr>
              <a:t>Caribbean</a:t>
            </a:r>
          </a:p>
        </p:txBody>
      </p:sp>
      <p:sp>
        <p:nvSpPr>
          <p:cNvPr id="43" name="TextBox 42"/>
          <p:cNvSpPr txBox="1"/>
          <p:nvPr/>
        </p:nvSpPr>
        <p:spPr>
          <a:xfrm>
            <a:off x="1007288" y="4391391"/>
            <a:ext cx="2046532" cy="1015663"/>
          </a:xfrm>
          <a:prstGeom prst="rect">
            <a:avLst/>
          </a:prstGeom>
          <a:noFill/>
        </p:spPr>
        <p:txBody>
          <a:bodyPr wrap="square" rtlCol="0">
            <a:spAutoFit/>
          </a:bodyPr>
          <a:lstStyle/>
          <a:p>
            <a:pPr algn="r"/>
            <a:r>
              <a:rPr lang="en-US" sz="2000" b="1" dirty="0" smtClean="0">
                <a:latin typeface="Source Sans Pro"/>
                <a:cs typeface="Source Sans Pro"/>
              </a:rPr>
              <a:t>Submission Breakdown </a:t>
            </a:r>
          </a:p>
          <a:p>
            <a:pPr algn="r"/>
            <a:r>
              <a:rPr lang="en-US" sz="2000" b="1" dirty="0" smtClean="0">
                <a:latin typeface="Source Sans Pro"/>
                <a:cs typeface="Source Sans Pro"/>
              </a:rPr>
              <a:t>by region</a:t>
            </a:r>
          </a:p>
        </p:txBody>
      </p:sp>
      <p:sp>
        <p:nvSpPr>
          <p:cNvPr id="47" name="Oval 46"/>
          <p:cNvSpPr/>
          <p:nvPr/>
        </p:nvSpPr>
        <p:spPr>
          <a:xfrm>
            <a:off x="10450388" y="2202390"/>
            <a:ext cx="731520" cy="731520"/>
          </a:xfrm>
          <a:prstGeom prst="ellipse">
            <a:avLst/>
          </a:prstGeom>
          <a:solidFill>
            <a:srgbClr val="18436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TextBox 47"/>
          <p:cNvSpPr txBox="1"/>
          <p:nvPr/>
        </p:nvSpPr>
        <p:spPr>
          <a:xfrm>
            <a:off x="10476231" y="2221099"/>
            <a:ext cx="903705" cy="646331"/>
          </a:xfrm>
          <a:prstGeom prst="rect">
            <a:avLst/>
          </a:prstGeom>
          <a:noFill/>
        </p:spPr>
        <p:txBody>
          <a:bodyPr wrap="square" rtlCol="0">
            <a:spAutoFit/>
          </a:bodyPr>
          <a:lstStyle/>
          <a:p>
            <a:r>
              <a:rPr lang="en-US" sz="3600" dirty="0" smtClean="0">
                <a:solidFill>
                  <a:schemeClr val="bg1"/>
                </a:solidFill>
                <a:latin typeface="Helvetica"/>
                <a:cs typeface="Helvetica"/>
              </a:rPr>
              <a:t>29</a:t>
            </a:r>
            <a:endParaRPr lang="en-US" sz="3600" dirty="0">
              <a:solidFill>
                <a:schemeClr val="bg1"/>
              </a:solidFill>
              <a:latin typeface="Helvetica"/>
              <a:cs typeface="Helvetica"/>
            </a:endParaRPr>
          </a:p>
        </p:txBody>
      </p:sp>
      <p:sp>
        <p:nvSpPr>
          <p:cNvPr id="49" name="TextBox 48"/>
          <p:cNvSpPr txBox="1"/>
          <p:nvPr/>
        </p:nvSpPr>
        <p:spPr>
          <a:xfrm>
            <a:off x="11193744" y="2375077"/>
            <a:ext cx="1595309" cy="338554"/>
          </a:xfrm>
          <a:prstGeom prst="rect">
            <a:avLst/>
          </a:prstGeom>
          <a:noFill/>
        </p:spPr>
        <p:txBody>
          <a:bodyPr wrap="none" rtlCol="0">
            <a:spAutoFit/>
          </a:bodyPr>
          <a:lstStyle/>
          <a:p>
            <a:r>
              <a:rPr lang="en-US" sz="1600" b="1" dirty="0" smtClean="0">
                <a:latin typeface="Helvetica"/>
                <a:cs typeface="Helvetica"/>
              </a:rPr>
              <a:t>North America</a:t>
            </a:r>
            <a:endParaRPr lang="en-US" sz="1600" b="1" dirty="0">
              <a:latin typeface="Helvetica"/>
              <a:cs typeface="Helvetica"/>
            </a:endParaRPr>
          </a:p>
        </p:txBody>
      </p:sp>
      <p:sp>
        <p:nvSpPr>
          <p:cNvPr id="50" name="Rectangle 49"/>
          <p:cNvSpPr/>
          <p:nvPr/>
        </p:nvSpPr>
        <p:spPr>
          <a:xfrm>
            <a:off x="346363" y="3991010"/>
            <a:ext cx="8405090" cy="2021316"/>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 name="TextBox 50"/>
          <p:cNvSpPr txBox="1"/>
          <p:nvPr/>
        </p:nvSpPr>
        <p:spPr>
          <a:xfrm>
            <a:off x="1206782" y="4391391"/>
            <a:ext cx="2046532" cy="1015663"/>
          </a:xfrm>
          <a:prstGeom prst="rect">
            <a:avLst/>
          </a:prstGeom>
          <a:noFill/>
        </p:spPr>
        <p:txBody>
          <a:bodyPr wrap="square" rtlCol="0">
            <a:spAutoFit/>
          </a:bodyPr>
          <a:lstStyle/>
          <a:p>
            <a:pPr algn="r"/>
            <a:r>
              <a:rPr lang="en-US" sz="2000" b="1" dirty="0" smtClean="0">
                <a:latin typeface="Source Sans Pro"/>
                <a:cs typeface="Source Sans Pro"/>
              </a:rPr>
              <a:t>Submission Breakdown </a:t>
            </a:r>
          </a:p>
          <a:p>
            <a:pPr algn="r"/>
            <a:r>
              <a:rPr lang="en-US" sz="2000" b="1" dirty="0" smtClean="0">
                <a:latin typeface="Source Sans Pro"/>
                <a:cs typeface="Source Sans Pro"/>
              </a:rPr>
              <a:t>by region</a:t>
            </a:r>
          </a:p>
        </p:txBody>
      </p:sp>
      <p:graphicFrame>
        <p:nvGraphicFramePr>
          <p:cNvPr id="52" name="Chart 51"/>
          <p:cNvGraphicFramePr/>
          <p:nvPr>
            <p:extLst>
              <p:ext uri="{D42A27DB-BD31-4B8C-83A1-F6EECF244321}">
                <p14:modId xmlns:p14="http://schemas.microsoft.com/office/powerpoint/2010/main" val="779414469"/>
              </p:ext>
            </p:extLst>
          </p:nvPr>
        </p:nvGraphicFramePr>
        <p:xfrm>
          <a:off x="2932482" y="3957280"/>
          <a:ext cx="4807848" cy="213490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790827788"/>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92100" y="829514"/>
            <a:ext cx="8305800" cy="5909309"/>
          </a:xfrm>
          <a:prstGeom prst="rect">
            <a:avLst/>
          </a:prstGeom>
          <a:noFill/>
        </p:spPr>
        <p:txBody>
          <a:bodyPr wrap="square" rtlCol="0">
            <a:spAutoFit/>
          </a:bodyPr>
          <a:lstStyle/>
          <a:p>
            <a:pPr>
              <a:spcAft>
                <a:spcPts val="600"/>
              </a:spcAft>
            </a:pPr>
            <a:r>
              <a:rPr lang="en-US" sz="2400" dirty="0" smtClean="0">
                <a:latin typeface="Source Sans Pro"/>
                <a:cs typeface="Source Sans Pro"/>
              </a:rPr>
              <a:t>At ICANN54 </a:t>
            </a:r>
            <a:r>
              <a:rPr lang="en-US" sz="2400" dirty="0">
                <a:latin typeface="Source Sans Pro"/>
                <a:cs typeface="Source Sans Pro"/>
              </a:rPr>
              <a:t>in Dublin, </a:t>
            </a:r>
            <a:r>
              <a:rPr lang="en-US" sz="2400" dirty="0" smtClean="0">
                <a:latin typeface="Source Sans Pro"/>
                <a:cs typeface="Source Sans Pro"/>
              </a:rPr>
              <a:t>the CCWG-Accountability held </a:t>
            </a:r>
            <a:r>
              <a:rPr lang="en-US" sz="2400" dirty="0">
                <a:latin typeface="Source Sans Pro"/>
                <a:cs typeface="Source Sans Pro"/>
              </a:rPr>
              <a:t>more than 25 hours of formal </a:t>
            </a:r>
            <a:r>
              <a:rPr lang="en-US" sz="2400" dirty="0" smtClean="0">
                <a:latin typeface="Source Sans Pro"/>
                <a:cs typeface="Source Sans Pro"/>
              </a:rPr>
              <a:t>meetings.</a:t>
            </a:r>
            <a:endParaRPr lang="en-US" sz="2400" dirty="0" smtClean="0">
              <a:latin typeface="Source Sans Pro"/>
              <a:cs typeface="Source Sans Pro"/>
            </a:endParaRPr>
          </a:p>
          <a:p>
            <a:pPr>
              <a:spcAft>
                <a:spcPts val="600"/>
              </a:spcAft>
            </a:pPr>
            <a:endParaRPr lang="en-US" sz="1050" b="1" dirty="0" smtClean="0">
              <a:latin typeface="Source Sans Pro"/>
              <a:cs typeface="Source Sans Pro"/>
            </a:endParaRPr>
          </a:p>
          <a:p>
            <a:pPr>
              <a:spcAft>
                <a:spcPts val="600"/>
              </a:spcAft>
            </a:pPr>
            <a:r>
              <a:rPr lang="en-US" sz="2400" b="1" dirty="0" smtClean="0">
                <a:latin typeface="Source Sans Pro"/>
                <a:cs typeface="Source Sans Pro"/>
              </a:rPr>
              <a:t>Summary </a:t>
            </a:r>
            <a:r>
              <a:rPr lang="en-US" sz="2400" b="1" dirty="0">
                <a:latin typeface="Source Sans Pro"/>
                <a:cs typeface="Source Sans Pro"/>
              </a:rPr>
              <a:t>of key decisions and agreed-upon next </a:t>
            </a:r>
            <a:r>
              <a:rPr lang="en-US" sz="2400" b="1" dirty="0" smtClean="0">
                <a:latin typeface="Source Sans Pro"/>
                <a:cs typeface="Source Sans Pro"/>
              </a:rPr>
              <a:t>steps</a:t>
            </a:r>
            <a:r>
              <a:rPr lang="en-US" sz="2400" b="1" dirty="0" smtClean="0">
                <a:latin typeface="Source Sans Pro"/>
                <a:cs typeface="Source Sans Pro"/>
              </a:rPr>
              <a:t>:</a:t>
            </a:r>
            <a:endParaRPr lang="en-US" sz="2400" dirty="0" smtClean="0">
              <a:latin typeface="Source Sans Pro"/>
              <a:cs typeface="Source Sans Pro"/>
            </a:endParaRPr>
          </a:p>
          <a:p>
            <a:pPr marL="457200" indent="-457200">
              <a:spcAft>
                <a:spcPts val="600"/>
              </a:spcAft>
              <a:buFont typeface="Wingdings" charset="2"/>
              <a:buChar char=""/>
            </a:pPr>
            <a:r>
              <a:rPr lang="en-US" sz="2200" dirty="0" smtClean="0">
                <a:latin typeface="Source Sans Pro"/>
                <a:cs typeface="Source Sans Pro"/>
              </a:rPr>
              <a:t>Sole </a:t>
            </a:r>
            <a:r>
              <a:rPr lang="en-US" sz="2200" dirty="0">
                <a:latin typeface="Source Sans Pro"/>
                <a:cs typeface="Source Sans Pro"/>
              </a:rPr>
              <a:t>Designator as Reference for Enforcement </a:t>
            </a:r>
            <a:endParaRPr lang="en-US" sz="2200" dirty="0" smtClean="0">
              <a:latin typeface="Source Sans Pro"/>
              <a:cs typeface="Source Sans Pro"/>
            </a:endParaRPr>
          </a:p>
          <a:p>
            <a:pPr marL="457200" indent="-457200">
              <a:spcAft>
                <a:spcPts val="600"/>
              </a:spcAft>
              <a:buFont typeface="Wingdings" charset="2"/>
              <a:buChar char=""/>
            </a:pPr>
            <a:r>
              <a:rPr lang="en-US" sz="2200" dirty="0" smtClean="0">
                <a:latin typeface="Source Sans Pro"/>
                <a:cs typeface="Source Sans Pro"/>
              </a:rPr>
              <a:t>Decision</a:t>
            </a:r>
            <a:r>
              <a:rPr lang="en-US" sz="2200" dirty="0">
                <a:latin typeface="Source Sans Pro"/>
                <a:cs typeface="Source Sans Pro"/>
              </a:rPr>
              <a:t>-Making </a:t>
            </a:r>
            <a:r>
              <a:rPr lang="en-US" sz="2200" dirty="0" smtClean="0">
                <a:latin typeface="Source Sans Pro"/>
                <a:cs typeface="Source Sans Pro"/>
              </a:rPr>
              <a:t>Model</a:t>
            </a:r>
          </a:p>
          <a:p>
            <a:pPr marL="457200" indent="-457200">
              <a:spcAft>
                <a:spcPts val="600"/>
              </a:spcAft>
              <a:buFont typeface="Wingdings" charset="2"/>
              <a:buChar char=""/>
            </a:pPr>
            <a:r>
              <a:rPr lang="en-US" sz="2200" dirty="0" smtClean="0">
                <a:latin typeface="Source Sans Pro"/>
                <a:cs typeface="Source Sans Pro"/>
              </a:rPr>
              <a:t>Independent </a:t>
            </a:r>
            <a:r>
              <a:rPr lang="en-US" sz="2200" dirty="0">
                <a:latin typeface="Source Sans Pro"/>
                <a:cs typeface="Source Sans Pro"/>
              </a:rPr>
              <a:t>Review </a:t>
            </a:r>
            <a:r>
              <a:rPr lang="en-US" sz="2200" dirty="0" smtClean="0">
                <a:latin typeface="Source Sans Pro"/>
                <a:cs typeface="Source Sans Pro"/>
              </a:rPr>
              <a:t>Process</a:t>
            </a:r>
          </a:p>
          <a:p>
            <a:pPr marL="457200" indent="-457200">
              <a:spcAft>
                <a:spcPts val="600"/>
              </a:spcAft>
              <a:buFont typeface="Wingdings" charset="2"/>
              <a:buChar char=""/>
            </a:pPr>
            <a:r>
              <a:rPr lang="en-US" sz="2200" dirty="0" smtClean="0">
                <a:latin typeface="Source Sans Pro"/>
                <a:cs typeface="Source Sans Pro"/>
              </a:rPr>
              <a:t>Community </a:t>
            </a:r>
            <a:r>
              <a:rPr lang="en-US" sz="2200" dirty="0">
                <a:latin typeface="Source Sans Pro"/>
                <a:cs typeface="Source Sans Pro"/>
              </a:rPr>
              <a:t>Power: Review/Reject Budget and Operating </a:t>
            </a:r>
            <a:r>
              <a:rPr lang="en-US" sz="2200" dirty="0" smtClean="0">
                <a:latin typeface="Source Sans Pro"/>
                <a:cs typeface="Source Sans Pro"/>
              </a:rPr>
              <a:t>Plan</a:t>
            </a:r>
          </a:p>
          <a:p>
            <a:pPr marL="457200" indent="-457200">
              <a:spcAft>
                <a:spcPts val="600"/>
              </a:spcAft>
              <a:buFont typeface="Wingdings" charset="2"/>
              <a:buChar char=""/>
            </a:pPr>
            <a:r>
              <a:rPr lang="en-US" sz="2200" dirty="0" smtClean="0">
                <a:latin typeface="Source Sans Pro"/>
                <a:cs typeface="Source Sans Pro"/>
              </a:rPr>
              <a:t>Community </a:t>
            </a:r>
            <a:r>
              <a:rPr lang="en-US" sz="2200" dirty="0">
                <a:latin typeface="Source Sans Pro"/>
                <a:cs typeface="Source Sans Pro"/>
              </a:rPr>
              <a:t>Power: Recall Individual Board </a:t>
            </a:r>
            <a:r>
              <a:rPr lang="en-US" sz="2200" dirty="0" smtClean="0">
                <a:latin typeface="Source Sans Pro"/>
                <a:cs typeface="Source Sans Pro"/>
              </a:rPr>
              <a:t>Directors</a:t>
            </a:r>
          </a:p>
          <a:p>
            <a:pPr marL="457200" indent="-457200">
              <a:spcAft>
                <a:spcPts val="600"/>
              </a:spcAft>
              <a:buFont typeface="Wingdings" charset="2"/>
              <a:buChar char=""/>
            </a:pPr>
            <a:r>
              <a:rPr lang="en-US" sz="2200" dirty="0" smtClean="0">
                <a:latin typeface="Source Sans Pro"/>
                <a:cs typeface="Source Sans Pro"/>
              </a:rPr>
              <a:t>Mission </a:t>
            </a:r>
            <a:r>
              <a:rPr lang="en-US" sz="2200" dirty="0">
                <a:latin typeface="Source Sans Pro"/>
                <a:cs typeface="Source Sans Pro"/>
              </a:rPr>
              <a:t>and Core </a:t>
            </a:r>
            <a:r>
              <a:rPr lang="en-US" sz="2200" dirty="0" smtClean="0">
                <a:latin typeface="Source Sans Pro"/>
                <a:cs typeface="Source Sans Pro"/>
              </a:rPr>
              <a:t>Values</a:t>
            </a:r>
          </a:p>
          <a:p>
            <a:pPr marL="457200" indent="-457200">
              <a:spcAft>
                <a:spcPts val="600"/>
              </a:spcAft>
              <a:buFont typeface="Wingdings" charset="2"/>
              <a:buChar char=""/>
            </a:pPr>
            <a:r>
              <a:rPr lang="en-US" sz="2200" dirty="0" smtClean="0">
                <a:latin typeface="Source Sans Pro"/>
                <a:cs typeface="Source Sans Pro"/>
              </a:rPr>
              <a:t>Human Rights</a:t>
            </a:r>
          </a:p>
          <a:p>
            <a:pPr marL="457200" indent="-457200">
              <a:spcAft>
                <a:spcPts val="600"/>
              </a:spcAft>
              <a:buFont typeface="Wingdings" charset="2"/>
              <a:buChar char=""/>
            </a:pPr>
            <a:r>
              <a:rPr lang="en-US" sz="2200" dirty="0" smtClean="0">
                <a:latin typeface="Source Sans Pro"/>
                <a:cs typeface="Source Sans Pro"/>
              </a:rPr>
              <a:t>Incorporation </a:t>
            </a:r>
            <a:r>
              <a:rPr lang="en-US" sz="2200" dirty="0">
                <a:latin typeface="Source Sans Pro"/>
                <a:cs typeface="Source Sans Pro"/>
              </a:rPr>
              <a:t>of the Affirmation of Commitments into the </a:t>
            </a:r>
            <a:r>
              <a:rPr lang="en-US" sz="2200" dirty="0" smtClean="0">
                <a:latin typeface="Source Sans Pro"/>
                <a:cs typeface="Source Sans Pro"/>
              </a:rPr>
              <a:t>Bylaws</a:t>
            </a:r>
          </a:p>
          <a:p>
            <a:pPr marL="457200" indent="-457200">
              <a:spcAft>
                <a:spcPts val="600"/>
              </a:spcAft>
              <a:buFont typeface="Wingdings" charset="2"/>
              <a:buChar char=""/>
            </a:pPr>
            <a:r>
              <a:rPr lang="en-US" sz="2200" dirty="0" smtClean="0">
                <a:latin typeface="Source Sans Pro"/>
                <a:cs typeface="Source Sans Pro"/>
              </a:rPr>
              <a:t>Work </a:t>
            </a:r>
            <a:r>
              <a:rPr lang="en-US" sz="2200" dirty="0">
                <a:latin typeface="Source Sans Pro"/>
                <a:cs typeface="Source Sans Pro"/>
              </a:rPr>
              <a:t>Stream 2 </a:t>
            </a:r>
          </a:p>
          <a:p>
            <a:pPr>
              <a:spcAft>
                <a:spcPts val="600"/>
              </a:spcAft>
            </a:pPr>
            <a:endParaRPr lang="en-US" sz="2400" dirty="0" smtClean="0">
              <a:latin typeface="Source Sans Pro"/>
              <a:cs typeface="Source Sans Pro"/>
            </a:endParaRPr>
          </a:p>
        </p:txBody>
      </p:sp>
      <p:sp>
        <p:nvSpPr>
          <p:cNvPr id="7" name="Title 1"/>
          <p:cNvSpPr txBox="1">
            <a:spLocks/>
          </p:cNvSpPr>
          <p:nvPr/>
        </p:nvSpPr>
        <p:spPr>
          <a:xfrm>
            <a:off x="0" y="-3584"/>
            <a:ext cx="9144000" cy="710655"/>
          </a:xfrm>
          <a:prstGeom prst="rect">
            <a:avLst/>
          </a:prstGeom>
          <a:solidFill>
            <a:srgbClr val="1768B1"/>
          </a:solidFill>
        </p:spPr>
        <p:txBody>
          <a:bodyPr vert="horz"/>
          <a:lstStyle>
            <a:lvl1pPr marL="292100" algn="l" defTabSz="457200" rtl="0" eaLnBrk="1" latinLnBrk="0" hangingPunct="1">
              <a:lnSpc>
                <a:spcPts val="3980"/>
              </a:lnSpc>
              <a:spcBef>
                <a:spcPct val="0"/>
              </a:spcBef>
              <a:buNone/>
              <a:defRPr sz="3200" b="0" i="0" kern="1200" baseline="0">
                <a:solidFill>
                  <a:schemeClr val="bg1"/>
                </a:solidFill>
                <a:latin typeface="Source Sans Pro"/>
                <a:ea typeface="+mj-ea"/>
                <a:cs typeface="Source Sans Pro"/>
              </a:defRPr>
            </a:lvl1pPr>
          </a:lstStyle>
          <a:p>
            <a:r>
              <a:rPr lang="en-US" b="1" smtClean="0"/>
              <a:t>Progress at ICANN54 in Dublin</a:t>
            </a:r>
            <a:endParaRPr lang="en-US" b="1" dirty="0"/>
          </a:p>
        </p:txBody>
      </p:sp>
    </p:spTree>
    <p:extLst>
      <p:ext uri="{BB962C8B-B14F-4D97-AF65-F5344CB8AC3E}">
        <p14:creationId xmlns:p14="http://schemas.microsoft.com/office/powerpoint/2010/main" val="304531510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0" y="-3584"/>
            <a:ext cx="9144000" cy="710655"/>
          </a:xfrm>
          <a:prstGeom prst="rect">
            <a:avLst/>
          </a:prstGeom>
          <a:solidFill>
            <a:srgbClr val="1768B1"/>
          </a:solidFill>
        </p:spPr>
        <p:txBody>
          <a:bodyPr vert="horz"/>
          <a:lstStyle>
            <a:lvl1pPr marL="292100" algn="l" defTabSz="457200" rtl="0" eaLnBrk="1" latinLnBrk="0" hangingPunct="1">
              <a:lnSpc>
                <a:spcPts val="3980"/>
              </a:lnSpc>
              <a:spcBef>
                <a:spcPct val="0"/>
              </a:spcBef>
              <a:buNone/>
              <a:defRPr sz="3200" b="0" i="0" kern="1200" baseline="0">
                <a:solidFill>
                  <a:schemeClr val="bg1"/>
                </a:solidFill>
                <a:latin typeface="Source Sans Pro"/>
                <a:ea typeface="+mj-ea"/>
                <a:cs typeface="Source Sans Pro"/>
              </a:defRPr>
            </a:lvl1pPr>
          </a:lstStyle>
          <a:p>
            <a:r>
              <a:rPr lang="en-US" b="1" dirty="0" smtClean="0"/>
              <a:t>Next Steps and Timeline</a:t>
            </a:r>
            <a:endParaRPr lang="en-US" b="1" dirty="0"/>
          </a:p>
        </p:txBody>
      </p:sp>
      <p:pic>
        <p:nvPicPr>
          <p:cNvPr id="2" name="Picture 1" descr="CCWG-Accountability Working Session III - 22 Oct.pdf"/>
          <p:cNvPicPr>
            <a:picLocks noChangeAspect="1"/>
          </p:cNvPicPr>
          <p:nvPr/>
        </p:nvPicPr>
        <p:blipFill rotWithShape="1">
          <a:blip r:embed="rId3">
            <a:extLst>
              <a:ext uri="{28A0092B-C50C-407E-A947-70E740481C1C}">
                <a14:useLocalDpi xmlns:a14="http://schemas.microsoft.com/office/drawing/2010/main" val="0"/>
              </a:ext>
            </a:extLst>
          </a:blip>
          <a:srcRect t="11685" b="3534"/>
          <a:stretch/>
        </p:blipFill>
        <p:spPr>
          <a:xfrm>
            <a:off x="1203158" y="3045562"/>
            <a:ext cx="6764426" cy="3225958"/>
          </a:xfrm>
          <a:prstGeom prst="rect">
            <a:avLst/>
          </a:prstGeom>
        </p:spPr>
      </p:pic>
      <p:sp>
        <p:nvSpPr>
          <p:cNvPr id="5" name="Content Placeholder 2"/>
          <p:cNvSpPr txBox="1">
            <a:spLocks/>
          </p:cNvSpPr>
          <p:nvPr/>
        </p:nvSpPr>
        <p:spPr>
          <a:xfrm>
            <a:off x="276927" y="707071"/>
            <a:ext cx="8763000" cy="2432271"/>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20000"/>
              </a:lnSpc>
              <a:spcBef>
                <a:spcPts val="600"/>
              </a:spcBef>
              <a:buNone/>
            </a:pPr>
            <a:r>
              <a:rPr lang="en-US" sz="2100" dirty="0" smtClean="0">
                <a:latin typeface="Source Sans Pro"/>
                <a:cs typeface="Source Sans Pro"/>
              </a:rPr>
              <a:t>The </a:t>
            </a:r>
            <a:r>
              <a:rPr lang="en-US" sz="2100" dirty="0" smtClean="0">
                <a:latin typeface="Source Sans Pro"/>
                <a:cs typeface="Source Sans Pro"/>
              </a:rPr>
              <a:t>CCWG-Accountability aims to have a </a:t>
            </a:r>
            <a:r>
              <a:rPr lang="en-US" sz="2100" b="1" dirty="0" smtClean="0">
                <a:latin typeface="Source Sans Pro"/>
                <a:cs typeface="Source Sans Pro"/>
              </a:rPr>
              <a:t>35-day public comment from 15 November-21 December 2015</a:t>
            </a:r>
            <a:r>
              <a:rPr lang="en-US" sz="2100" dirty="0" smtClean="0">
                <a:latin typeface="Source Sans Pro"/>
                <a:cs typeface="Source Sans Pro"/>
              </a:rPr>
              <a:t>. </a:t>
            </a:r>
            <a:r>
              <a:rPr lang="en-US" sz="2100" dirty="0" smtClean="0">
                <a:latin typeface="Source Sans Pro"/>
                <a:cs typeface="Source Sans Pro"/>
              </a:rPr>
              <a:t>The PC will be issued in two parts:</a:t>
            </a:r>
          </a:p>
          <a:p>
            <a:pPr>
              <a:lnSpc>
                <a:spcPct val="120000"/>
              </a:lnSpc>
              <a:spcBef>
                <a:spcPts val="600"/>
              </a:spcBef>
              <a:buFont typeface="Wingdings" charset="2"/>
              <a:buChar char=""/>
            </a:pPr>
            <a:r>
              <a:rPr lang="en-US" sz="2000" b="1" dirty="0" smtClean="0">
                <a:solidFill>
                  <a:srgbClr val="1768B1"/>
                </a:solidFill>
                <a:latin typeface="Source Sans Pro"/>
                <a:cs typeface="Source Sans Pro"/>
              </a:rPr>
              <a:t>15 Nov: </a:t>
            </a:r>
            <a:r>
              <a:rPr lang="en-US" sz="2000" dirty="0" smtClean="0">
                <a:latin typeface="Source Sans Pro"/>
                <a:cs typeface="Source Sans Pro"/>
              </a:rPr>
              <a:t>20-page </a:t>
            </a:r>
            <a:r>
              <a:rPr lang="en-US" sz="2000" dirty="0">
                <a:latin typeface="Source Sans Pro"/>
                <a:cs typeface="Source Sans Pro"/>
              </a:rPr>
              <a:t>O</a:t>
            </a:r>
            <a:r>
              <a:rPr lang="en-US" sz="2000" dirty="0" smtClean="0">
                <a:latin typeface="Source Sans Pro"/>
                <a:cs typeface="Source Sans Pro"/>
              </a:rPr>
              <a:t>verview of Recommendations + Summary of changes from 2</a:t>
            </a:r>
            <a:r>
              <a:rPr lang="en-US" sz="2000" baseline="30000" dirty="0" smtClean="0">
                <a:latin typeface="Source Sans Pro"/>
                <a:cs typeface="Source Sans Pro"/>
              </a:rPr>
              <a:t>nd</a:t>
            </a:r>
            <a:r>
              <a:rPr lang="en-US" sz="2000" dirty="0" smtClean="0">
                <a:latin typeface="Source Sans Pro"/>
                <a:cs typeface="Source Sans Pro"/>
              </a:rPr>
              <a:t> Draft Proposal</a:t>
            </a:r>
          </a:p>
          <a:p>
            <a:pPr>
              <a:lnSpc>
                <a:spcPct val="120000"/>
              </a:lnSpc>
              <a:spcBef>
                <a:spcPts val="600"/>
              </a:spcBef>
              <a:buFont typeface="Wingdings" charset="2"/>
              <a:buChar char=""/>
            </a:pPr>
            <a:r>
              <a:rPr lang="en-US" sz="2000" b="1" dirty="0" smtClean="0">
                <a:solidFill>
                  <a:srgbClr val="1768B1"/>
                </a:solidFill>
                <a:latin typeface="Source Sans Pro"/>
                <a:cs typeface="Source Sans Pro"/>
              </a:rPr>
              <a:t>30 Nov: </a:t>
            </a:r>
            <a:r>
              <a:rPr lang="en-US" sz="2000" dirty="0">
                <a:latin typeface="Source Sans Pro"/>
                <a:cs typeface="Source Sans Pro"/>
              </a:rPr>
              <a:t>E</a:t>
            </a:r>
            <a:r>
              <a:rPr lang="en-US" sz="2000" dirty="0" smtClean="0">
                <a:latin typeface="Source Sans Pro"/>
                <a:cs typeface="Source Sans Pro"/>
              </a:rPr>
              <a:t>ntire Proposal + Annexes + In-depth Documentation</a:t>
            </a:r>
            <a:endParaRPr lang="en-US" sz="1600" dirty="0" smtClean="0">
              <a:latin typeface="Source Sans Pro"/>
              <a:cs typeface="Source Sans Pro"/>
            </a:endParaRPr>
          </a:p>
          <a:p>
            <a:pPr>
              <a:lnSpc>
                <a:spcPct val="120000"/>
              </a:lnSpc>
              <a:spcBef>
                <a:spcPts val="600"/>
              </a:spcBef>
            </a:pPr>
            <a:endParaRPr lang="en-US" sz="1800" dirty="0">
              <a:latin typeface="Source Sans Pro"/>
              <a:cs typeface="Source Sans Pro"/>
            </a:endParaRPr>
          </a:p>
        </p:txBody>
      </p:sp>
    </p:spTree>
    <p:extLst>
      <p:ext uri="{BB962C8B-B14F-4D97-AF65-F5344CB8AC3E}">
        <p14:creationId xmlns:p14="http://schemas.microsoft.com/office/powerpoint/2010/main" val="210850473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3 Phases PDF.pdf"/>
          <p:cNvPicPr>
            <a:picLocks noChangeAspect="1"/>
          </p:cNvPicPr>
          <p:nvPr/>
        </p:nvPicPr>
        <p:blipFill rotWithShape="1">
          <a:blip r:embed="rId2">
            <a:extLst>
              <a:ext uri="{28A0092B-C50C-407E-A947-70E740481C1C}">
                <a14:useLocalDpi xmlns:a14="http://schemas.microsoft.com/office/drawing/2010/main" val="0"/>
              </a:ext>
            </a:extLst>
          </a:blip>
          <a:srcRect t="4132" b="2403"/>
          <a:stretch/>
        </p:blipFill>
        <p:spPr>
          <a:xfrm>
            <a:off x="653145" y="685035"/>
            <a:ext cx="8055428" cy="5646823"/>
          </a:xfrm>
          <a:prstGeom prst="rect">
            <a:avLst/>
          </a:prstGeom>
        </p:spPr>
      </p:pic>
      <p:sp>
        <p:nvSpPr>
          <p:cNvPr id="2" name="Title 1"/>
          <p:cNvSpPr>
            <a:spLocks noGrp="1"/>
          </p:cNvSpPr>
          <p:nvPr>
            <p:ph type="title"/>
          </p:nvPr>
        </p:nvSpPr>
        <p:spPr/>
        <p:txBody>
          <a:bodyPr/>
          <a:lstStyle/>
          <a:p>
            <a:r>
              <a:rPr lang="en-US" b="1" dirty="0" smtClean="0"/>
              <a:t>Where are we now?</a:t>
            </a:r>
            <a:endParaRPr lang="en-US" b="1" dirty="0"/>
          </a:p>
        </p:txBody>
      </p:sp>
    </p:spTree>
    <p:extLst>
      <p:ext uri="{BB962C8B-B14F-4D97-AF65-F5344CB8AC3E}">
        <p14:creationId xmlns:p14="http://schemas.microsoft.com/office/powerpoint/2010/main" val="347970727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What Can I Do Now To Get Involved?</a:t>
            </a:r>
            <a:endParaRPr lang="en-US" b="1" dirty="0"/>
          </a:p>
        </p:txBody>
      </p:sp>
      <p:sp>
        <p:nvSpPr>
          <p:cNvPr id="3" name="TextBox 2"/>
          <p:cNvSpPr txBox="1"/>
          <p:nvPr/>
        </p:nvSpPr>
        <p:spPr>
          <a:xfrm>
            <a:off x="1156204" y="1040693"/>
            <a:ext cx="7661115" cy="4139595"/>
          </a:xfrm>
          <a:prstGeom prst="rect">
            <a:avLst/>
          </a:prstGeom>
          <a:noFill/>
        </p:spPr>
        <p:txBody>
          <a:bodyPr wrap="square" rtlCol="0">
            <a:spAutoFit/>
          </a:bodyPr>
          <a:lstStyle/>
          <a:p>
            <a:pPr>
              <a:spcBef>
                <a:spcPts val="600"/>
              </a:spcBef>
            </a:pPr>
            <a:r>
              <a:rPr lang="en-US" sz="2000" b="1" dirty="0" smtClean="0">
                <a:latin typeface="Source Sans Pro"/>
                <a:cs typeface="Source Sans Pro"/>
              </a:rPr>
              <a:t>Join a working group</a:t>
            </a:r>
          </a:p>
          <a:p>
            <a:pPr marL="800100" lvl="1" indent="-342900">
              <a:spcBef>
                <a:spcPts val="600"/>
              </a:spcBef>
              <a:buFont typeface="Wingdings" charset="2"/>
              <a:buChar char=""/>
            </a:pPr>
            <a:r>
              <a:rPr lang="en-US" sz="2000" dirty="0" smtClean="0">
                <a:latin typeface="Source Sans Pro"/>
                <a:cs typeface="Source Sans Pro"/>
              </a:rPr>
              <a:t>CCWG-Accountability, contact </a:t>
            </a:r>
            <a:r>
              <a:rPr lang="en-US" sz="2000" dirty="0" err="1" smtClean="0">
                <a:solidFill>
                  <a:schemeClr val="accent6"/>
                </a:solidFill>
                <a:latin typeface="Source Sans Pro"/>
                <a:cs typeface="Source Sans Pro"/>
              </a:rPr>
              <a:t>acct-staff@icann.org</a:t>
            </a:r>
            <a:endParaRPr lang="en-US" sz="2000" dirty="0" smtClean="0">
              <a:solidFill>
                <a:schemeClr val="accent6"/>
              </a:solidFill>
              <a:latin typeface="Source Sans Pro"/>
              <a:cs typeface="Source Sans Pro"/>
            </a:endParaRPr>
          </a:p>
          <a:p>
            <a:pPr lvl="1">
              <a:spcBef>
                <a:spcPts val="600"/>
              </a:spcBef>
            </a:pPr>
            <a:endParaRPr lang="en-US" dirty="0" smtClean="0">
              <a:latin typeface="Source Sans Pro"/>
              <a:cs typeface="Source Sans Pro"/>
            </a:endParaRPr>
          </a:p>
          <a:p>
            <a:pPr>
              <a:spcBef>
                <a:spcPts val="600"/>
              </a:spcBef>
            </a:pPr>
            <a:r>
              <a:rPr lang="en-US" sz="2000" b="1" dirty="0" smtClean="0">
                <a:latin typeface="Source Sans Pro"/>
                <a:cs typeface="Source Sans Pro"/>
              </a:rPr>
              <a:t>Participate in a public comment period</a:t>
            </a:r>
          </a:p>
          <a:p>
            <a:pPr>
              <a:spcBef>
                <a:spcPts val="600"/>
              </a:spcBef>
            </a:pPr>
            <a:r>
              <a:rPr lang="en-US" sz="2000" dirty="0"/>
              <a:t>Participating in public comment periods is an integral part of ICANN’s inclusive and bottom-up model of proposal </a:t>
            </a:r>
            <a:r>
              <a:rPr lang="en-US" sz="2000" dirty="0" smtClean="0"/>
              <a:t>development</a:t>
            </a:r>
            <a:endParaRPr lang="en-US" sz="2000" dirty="0" smtClean="0">
              <a:latin typeface="Source Sans Pro"/>
              <a:cs typeface="Source Sans Pro"/>
            </a:endParaRPr>
          </a:p>
          <a:p>
            <a:pPr>
              <a:spcBef>
                <a:spcPts val="600"/>
              </a:spcBef>
            </a:pPr>
            <a:endParaRPr lang="en-US" sz="2000" dirty="0" smtClean="0">
              <a:latin typeface="Source Sans Pro"/>
              <a:cs typeface="Source Sans Pro"/>
            </a:endParaRPr>
          </a:p>
          <a:p>
            <a:pPr>
              <a:spcBef>
                <a:spcPts val="600"/>
              </a:spcBef>
            </a:pPr>
            <a:r>
              <a:rPr lang="en-US" sz="2000" b="1" dirty="0" smtClean="0">
                <a:latin typeface="Source Sans Pro"/>
                <a:cs typeface="Source Sans Pro"/>
              </a:rPr>
              <a:t>Stay up to date on recent developments</a:t>
            </a:r>
          </a:p>
          <a:p>
            <a:pPr marL="800100" lvl="1" indent="-342900">
              <a:spcBef>
                <a:spcPts val="600"/>
              </a:spcBef>
              <a:buFont typeface="Wingdings" charset="2"/>
              <a:buChar char=""/>
            </a:pPr>
            <a:r>
              <a:rPr lang="en-US" sz="2000" dirty="0" smtClean="0">
                <a:latin typeface="Source Sans Pro"/>
                <a:cs typeface="Source Sans Pro"/>
              </a:rPr>
              <a:t>Visit: </a:t>
            </a:r>
            <a:r>
              <a:rPr lang="en-US" sz="2000" dirty="0" smtClean="0">
                <a:solidFill>
                  <a:srgbClr val="1768B1"/>
                </a:solidFill>
                <a:latin typeface="Source Sans Pro"/>
                <a:cs typeface="Source Sans Pro"/>
              </a:rPr>
              <a:t>https://www.icann.org/stewardship-accountability</a:t>
            </a:r>
          </a:p>
          <a:p>
            <a:pPr marL="800100" lvl="1" indent="-342900">
              <a:spcBef>
                <a:spcPts val="600"/>
              </a:spcBef>
              <a:buFont typeface="Wingdings" charset="2"/>
              <a:buChar char=""/>
            </a:pPr>
            <a:r>
              <a:rPr lang="en-US" sz="2000" dirty="0" smtClean="0">
                <a:latin typeface="Source Sans Pro"/>
                <a:cs typeface="Source Sans Pro"/>
              </a:rPr>
              <a:t>Follow </a:t>
            </a:r>
            <a:r>
              <a:rPr lang="en-US" sz="2000" dirty="0" smtClean="0">
                <a:solidFill>
                  <a:srgbClr val="1768B1"/>
                </a:solidFill>
                <a:latin typeface="Source Sans Pro"/>
                <a:cs typeface="Source Sans Pro"/>
              </a:rPr>
              <a:t>@ICANN </a:t>
            </a:r>
            <a:r>
              <a:rPr lang="en-US" sz="2000" dirty="0" smtClean="0">
                <a:latin typeface="Source Sans Pro"/>
                <a:cs typeface="Source Sans Pro"/>
              </a:rPr>
              <a:t>on Twitter or like </a:t>
            </a:r>
            <a:r>
              <a:rPr lang="en-US" sz="2000" dirty="0" smtClean="0">
                <a:solidFill>
                  <a:srgbClr val="1768B1"/>
                </a:solidFill>
                <a:latin typeface="Source Sans Pro"/>
                <a:cs typeface="Source Sans Pro"/>
              </a:rPr>
              <a:t>ICANN</a:t>
            </a:r>
            <a:r>
              <a:rPr lang="en-US" sz="2000" dirty="0" smtClean="0">
                <a:latin typeface="Source Sans Pro"/>
                <a:cs typeface="Source Sans Pro"/>
              </a:rPr>
              <a:t> on Facebook</a:t>
            </a:r>
          </a:p>
          <a:p>
            <a:pPr marL="800100" lvl="1" indent="-342900">
              <a:spcBef>
                <a:spcPts val="600"/>
              </a:spcBef>
              <a:buClr>
                <a:schemeClr val="tx1"/>
              </a:buClr>
              <a:buFont typeface="Wingdings" charset="2"/>
              <a:buChar char=""/>
            </a:pPr>
            <a:r>
              <a:rPr lang="en-US" sz="2000" dirty="0" smtClean="0">
                <a:solidFill>
                  <a:srgbClr val="1768B1"/>
                </a:solidFill>
                <a:latin typeface="Source Sans Pro"/>
                <a:cs typeface="Source Sans Pro"/>
              </a:rPr>
              <a:t>Subscribe</a:t>
            </a:r>
            <a:r>
              <a:rPr lang="en-US" sz="2000" dirty="0" smtClean="0">
                <a:latin typeface="Source Sans Pro"/>
                <a:cs typeface="Source Sans Pro"/>
              </a:rPr>
              <a:t> to ICANN news alerts</a:t>
            </a:r>
            <a:endParaRPr lang="en-US" sz="2000" dirty="0">
              <a:latin typeface="Source Sans Pro"/>
              <a:cs typeface="Source Sans Pro"/>
            </a:endParaRPr>
          </a:p>
        </p:txBody>
      </p:sp>
      <p:pic>
        <p:nvPicPr>
          <p:cNvPr id="5" name="Picture 4" descr="0112-bubbles3.eps"/>
          <p:cNvPicPr>
            <a:picLocks noChangeAspect="1"/>
          </p:cNvPicPr>
          <p:nvPr/>
        </p:nvPicPr>
        <p:blipFill>
          <a:blip r:embed="rId3">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16085" y="2145773"/>
            <a:ext cx="622804" cy="569114"/>
          </a:xfrm>
          <a:prstGeom prst="rect">
            <a:avLst/>
          </a:prstGeom>
        </p:spPr>
      </p:pic>
      <p:pic>
        <p:nvPicPr>
          <p:cNvPr id="6" name="Picture 5" descr="0028-connection.eps"/>
          <p:cNvPicPr>
            <a:picLocks noChangeAspect="1"/>
          </p:cNvPicPr>
          <p:nvPr/>
        </p:nvPicPr>
        <p:blipFill>
          <a:blip r:embed="rId4">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391141" y="3627586"/>
            <a:ext cx="659293" cy="473867"/>
          </a:xfrm>
          <a:prstGeom prst="rect">
            <a:avLst/>
          </a:prstGeom>
        </p:spPr>
      </p:pic>
      <p:pic>
        <p:nvPicPr>
          <p:cNvPr id="7" name="Picture 6" descr="0203-earth.eps"/>
          <p:cNvPicPr>
            <a:picLocks noChangeAspect="1"/>
          </p:cNvPicPr>
          <p:nvPr/>
        </p:nvPicPr>
        <p:blipFill>
          <a:blip r:embed="rId5">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416085" y="1030805"/>
            <a:ext cx="624792" cy="636807"/>
          </a:xfrm>
          <a:prstGeom prst="rect">
            <a:avLst/>
          </a:prstGeom>
        </p:spPr>
      </p:pic>
    </p:spTree>
    <p:extLst>
      <p:ext uri="{BB962C8B-B14F-4D97-AF65-F5344CB8AC3E}">
        <p14:creationId xmlns:p14="http://schemas.microsoft.com/office/powerpoint/2010/main" val="1590497765"/>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737895" y="736025"/>
            <a:ext cx="7406105" cy="144302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dirty="0">
              <a:solidFill>
                <a:prstClr val="white"/>
              </a:solidFill>
            </a:endParaRPr>
          </a:p>
        </p:txBody>
      </p:sp>
      <p:sp>
        <p:nvSpPr>
          <p:cNvPr id="7" name="Text Placeholder 32"/>
          <p:cNvSpPr txBox="1">
            <a:spLocks/>
          </p:cNvSpPr>
          <p:nvPr/>
        </p:nvSpPr>
        <p:spPr bwMode="auto">
          <a:xfrm>
            <a:off x="1925047" y="1217545"/>
            <a:ext cx="4808999" cy="91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b="1" dirty="0" smtClean="0">
                <a:solidFill>
                  <a:schemeClr val="bg1"/>
                </a:solidFill>
                <a:latin typeface="Source Sans Pro"/>
                <a:cs typeface="Source Sans Pro"/>
              </a:rPr>
              <a:t>Website: </a:t>
            </a:r>
            <a:r>
              <a:rPr lang="en-US" dirty="0" smtClean="0">
                <a:solidFill>
                  <a:schemeClr val="bg1"/>
                </a:solidFill>
                <a:latin typeface="Source Sans Pro"/>
                <a:cs typeface="Source Sans Pro"/>
              </a:rPr>
              <a:t>https://</a:t>
            </a:r>
            <a:r>
              <a:rPr lang="en-US" dirty="0" err="1" smtClean="0">
                <a:solidFill>
                  <a:schemeClr val="bg1"/>
                </a:solidFill>
                <a:latin typeface="Source Sans Pro"/>
                <a:cs typeface="Source Sans Pro"/>
              </a:rPr>
              <a:t>www.icann.org</a:t>
            </a:r>
            <a:r>
              <a:rPr lang="en-US" dirty="0" smtClean="0">
                <a:solidFill>
                  <a:schemeClr val="bg1"/>
                </a:solidFill>
                <a:latin typeface="Source Sans Pro"/>
                <a:cs typeface="Source Sans Pro"/>
              </a:rPr>
              <a:t>/</a:t>
            </a:r>
            <a:br>
              <a:rPr lang="en-US" dirty="0" smtClean="0">
                <a:solidFill>
                  <a:schemeClr val="bg1"/>
                </a:solidFill>
                <a:latin typeface="Source Sans Pro"/>
                <a:cs typeface="Source Sans Pro"/>
              </a:rPr>
            </a:br>
            <a:r>
              <a:rPr lang="en-US" dirty="0" smtClean="0">
                <a:solidFill>
                  <a:schemeClr val="bg1"/>
                </a:solidFill>
                <a:latin typeface="Source Sans Pro"/>
                <a:cs typeface="Source Sans Pro"/>
              </a:rPr>
              <a:t>stewardship-accountability</a:t>
            </a:r>
          </a:p>
        </p:txBody>
      </p:sp>
      <p:sp>
        <p:nvSpPr>
          <p:cNvPr id="8" name="Text Placeholder 33"/>
          <p:cNvSpPr txBox="1">
            <a:spLocks/>
          </p:cNvSpPr>
          <p:nvPr/>
        </p:nvSpPr>
        <p:spPr bwMode="auto">
          <a:xfrm>
            <a:off x="1925047" y="847666"/>
            <a:ext cx="4808999" cy="393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r>
              <a:rPr lang="en-AU" sz="2400" b="1" dirty="0">
                <a:solidFill>
                  <a:schemeClr val="bg1"/>
                </a:solidFill>
                <a:latin typeface="Source Sans Pro" charset="0"/>
                <a:ea typeface="Segoe UI" charset="0"/>
                <a:cs typeface="Segoe UI Semilight" charset="0"/>
              </a:rPr>
              <a:t>Thank You and Questions</a:t>
            </a:r>
          </a:p>
        </p:txBody>
      </p:sp>
      <p:sp>
        <p:nvSpPr>
          <p:cNvPr id="18" name="Rectangle 17"/>
          <p:cNvSpPr/>
          <p:nvPr/>
        </p:nvSpPr>
        <p:spPr>
          <a:xfrm>
            <a:off x="1" y="749393"/>
            <a:ext cx="1737894" cy="142965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a:solidFill>
                <a:prstClr val="white"/>
              </a:solidFill>
            </a:endParaRPr>
          </a:p>
        </p:txBody>
      </p:sp>
      <p:sp>
        <p:nvSpPr>
          <p:cNvPr id="39" name="Title 38"/>
          <p:cNvSpPr>
            <a:spLocks noGrp="1"/>
          </p:cNvSpPr>
          <p:nvPr>
            <p:ph type="title"/>
          </p:nvPr>
        </p:nvSpPr>
        <p:spPr>
          <a:prstGeom prst="rect">
            <a:avLst/>
          </a:prstGeom>
        </p:spPr>
        <p:txBody>
          <a:bodyPr/>
          <a:lstStyle/>
          <a:p>
            <a:r>
              <a:rPr lang="en-US" b="1" dirty="0" smtClean="0"/>
              <a:t>Questions?</a:t>
            </a:r>
            <a:endParaRPr lang="en-US" b="1" dirty="0"/>
          </a:p>
        </p:txBody>
      </p:sp>
      <p:pic>
        <p:nvPicPr>
          <p:cNvPr id="40" name="Picture 39" descr="ICANN_Logo_W.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48614" y="895141"/>
            <a:ext cx="1447535" cy="1123492"/>
          </a:xfrm>
          <a:prstGeom prst="rect">
            <a:avLst/>
          </a:prstGeom>
        </p:spPr>
      </p:pic>
      <p:sp>
        <p:nvSpPr>
          <p:cNvPr id="28" name="Content Placeholder 2"/>
          <p:cNvSpPr txBox="1">
            <a:spLocks/>
          </p:cNvSpPr>
          <p:nvPr/>
        </p:nvSpPr>
        <p:spPr>
          <a:xfrm>
            <a:off x="288314" y="2402364"/>
            <a:ext cx="8270240" cy="3132161"/>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spcAft>
                <a:spcPts val="600"/>
              </a:spcAft>
              <a:buFont typeface="Arial"/>
              <a:buNone/>
            </a:pPr>
            <a:r>
              <a:rPr lang="en-US" sz="2400" b="1" dirty="0" smtClean="0">
                <a:latin typeface="Source Sans Pro"/>
                <a:cs typeface="Source Sans Pro"/>
              </a:rPr>
              <a:t>IANA Stewardship Transition</a:t>
            </a:r>
          </a:p>
          <a:p>
            <a:pPr marL="0" indent="0">
              <a:spcBef>
                <a:spcPts val="0"/>
              </a:spcBef>
              <a:spcAft>
                <a:spcPts val="600"/>
              </a:spcAft>
              <a:buFont typeface="Arial"/>
              <a:buNone/>
            </a:pPr>
            <a:r>
              <a:rPr lang="en-US" sz="1600" dirty="0" smtClean="0">
                <a:solidFill>
                  <a:srgbClr val="0B5D97"/>
                </a:solidFill>
                <a:latin typeface="Source Sans Pro"/>
                <a:cs typeface="Source Sans Pro"/>
              </a:rPr>
              <a:t>https://</a:t>
            </a:r>
            <a:r>
              <a:rPr lang="en-US" sz="1600" dirty="0" err="1" smtClean="0">
                <a:solidFill>
                  <a:srgbClr val="0B5D97"/>
                </a:solidFill>
                <a:latin typeface="Source Sans Pro"/>
                <a:cs typeface="Source Sans Pro"/>
              </a:rPr>
              <a:t>www.icann.org</a:t>
            </a:r>
            <a:r>
              <a:rPr lang="en-US" sz="1600" dirty="0" smtClean="0">
                <a:solidFill>
                  <a:srgbClr val="0B5D97"/>
                </a:solidFill>
                <a:latin typeface="Source Sans Pro"/>
                <a:cs typeface="Source Sans Pro"/>
              </a:rPr>
              <a:t>/stewardship</a:t>
            </a:r>
          </a:p>
          <a:p>
            <a:pPr marL="285750" indent="-285750">
              <a:spcBef>
                <a:spcPts val="0"/>
              </a:spcBef>
              <a:spcAft>
                <a:spcPts val="600"/>
              </a:spcAft>
              <a:buSzPct val="75000"/>
              <a:buFont typeface="Wingdings" charset="2"/>
              <a:buChar char=""/>
            </a:pPr>
            <a:r>
              <a:rPr lang="en-US" sz="1600" dirty="0">
                <a:solidFill>
                  <a:srgbClr val="0C1F24"/>
                </a:solidFill>
                <a:latin typeface="Source Sans Pro"/>
                <a:cs typeface="Source Sans Pro"/>
              </a:rPr>
              <a:t>Latest news and information on the IANA Stewardship Transition and ICG</a:t>
            </a:r>
          </a:p>
          <a:p>
            <a:pPr marL="285750" indent="-285750">
              <a:spcBef>
                <a:spcPts val="0"/>
              </a:spcBef>
              <a:spcAft>
                <a:spcPts val="600"/>
              </a:spcAft>
              <a:buSzPct val="75000"/>
              <a:buFont typeface="Wingdings" charset="2"/>
              <a:buChar char=""/>
            </a:pPr>
            <a:r>
              <a:rPr lang="en-US" sz="1600" dirty="0" smtClean="0">
                <a:solidFill>
                  <a:srgbClr val="0C1F24"/>
                </a:solidFill>
                <a:latin typeface="Source Sans Pro"/>
                <a:cs typeface="Source Sans Pro"/>
              </a:rPr>
              <a:t>Community participation information</a:t>
            </a:r>
          </a:p>
          <a:p>
            <a:pPr marL="285750" indent="-285750">
              <a:spcBef>
                <a:spcPts val="0"/>
              </a:spcBef>
              <a:spcAft>
                <a:spcPts val="600"/>
              </a:spcAft>
              <a:buSzPct val="75000"/>
              <a:buFont typeface="Wingdings" charset="2"/>
              <a:buChar char=""/>
            </a:pPr>
            <a:r>
              <a:rPr lang="en-US" sz="1600" dirty="0">
                <a:solidFill>
                  <a:srgbClr val="0C1F24"/>
                </a:solidFill>
                <a:latin typeface="Source Sans Pro"/>
                <a:cs typeface="Source Sans Pro"/>
              </a:rPr>
              <a:t>Resources and archives from ICG meetings</a:t>
            </a:r>
          </a:p>
          <a:p>
            <a:pPr marL="0" indent="0">
              <a:spcAft>
                <a:spcPts val="600"/>
              </a:spcAft>
              <a:buSzPct val="75000"/>
              <a:buNone/>
            </a:pPr>
            <a:endParaRPr lang="en-US" sz="1600" dirty="0" smtClean="0">
              <a:solidFill>
                <a:srgbClr val="0C1F24"/>
              </a:solidFill>
              <a:latin typeface="Source Sans Pro"/>
              <a:cs typeface="Source Sans Pro"/>
            </a:endParaRPr>
          </a:p>
          <a:p>
            <a:pPr marL="285750" indent="-285750">
              <a:spcAft>
                <a:spcPts val="600"/>
              </a:spcAft>
              <a:buSzPct val="75000"/>
              <a:buFont typeface="Wingdings" charset="2"/>
              <a:buChar char=""/>
            </a:pPr>
            <a:endParaRPr lang="en-US" sz="1600" dirty="0">
              <a:solidFill>
                <a:srgbClr val="0C1F24"/>
              </a:solidFill>
              <a:latin typeface="Source Sans Pro"/>
              <a:cs typeface="Source Sans Pro"/>
            </a:endParaRPr>
          </a:p>
          <a:p>
            <a:pPr marL="0" indent="0">
              <a:spcBef>
                <a:spcPts val="1000"/>
              </a:spcBef>
              <a:buFont typeface="Arial"/>
              <a:buNone/>
            </a:pPr>
            <a:endParaRPr lang="en-US" sz="1600" dirty="0" smtClean="0">
              <a:solidFill>
                <a:srgbClr val="0B5D97"/>
              </a:solidFill>
              <a:latin typeface="Source Sans Pro"/>
              <a:cs typeface="Source Sans Pro"/>
            </a:endParaRPr>
          </a:p>
          <a:p>
            <a:pPr marL="0" indent="0">
              <a:buFont typeface="Arial"/>
              <a:buNone/>
            </a:pPr>
            <a:r>
              <a:rPr lang="en-US" dirty="0" smtClean="0">
                <a:latin typeface="Source Sans Pro"/>
                <a:cs typeface="Source Sans Pro"/>
              </a:rPr>
              <a:t>	</a:t>
            </a:r>
            <a:endParaRPr lang="en-US" dirty="0">
              <a:latin typeface="Source Sans Pro"/>
              <a:cs typeface="Source Sans Pro"/>
            </a:endParaRPr>
          </a:p>
        </p:txBody>
      </p:sp>
      <p:sp>
        <p:nvSpPr>
          <p:cNvPr id="29" name="Content Placeholder 3"/>
          <p:cNvSpPr txBox="1">
            <a:spLocks/>
          </p:cNvSpPr>
          <p:nvPr/>
        </p:nvSpPr>
        <p:spPr>
          <a:xfrm>
            <a:off x="288314" y="4449851"/>
            <a:ext cx="8270240" cy="1959882"/>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spcAft>
                <a:spcPts val="600"/>
              </a:spcAft>
              <a:buFont typeface="Arial"/>
              <a:buNone/>
            </a:pPr>
            <a:r>
              <a:rPr lang="en-US" sz="2400" b="1" dirty="0" smtClean="0">
                <a:solidFill>
                  <a:srgbClr val="0A1F24"/>
                </a:solidFill>
                <a:latin typeface="Source Sans Pro"/>
                <a:cs typeface="Source Sans Pro"/>
              </a:rPr>
              <a:t>Enhancing ICANN Accountability</a:t>
            </a:r>
          </a:p>
          <a:p>
            <a:pPr marL="0" indent="0">
              <a:spcBef>
                <a:spcPts val="0"/>
              </a:spcBef>
              <a:spcAft>
                <a:spcPts val="600"/>
              </a:spcAft>
              <a:buFont typeface="Arial"/>
              <a:buNone/>
            </a:pPr>
            <a:r>
              <a:rPr lang="en-US" sz="1600" dirty="0" smtClean="0">
                <a:solidFill>
                  <a:srgbClr val="0B5D97"/>
                </a:solidFill>
                <a:latin typeface="Source Sans Pro"/>
                <a:cs typeface="Source Sans Pro"/>
              </a:rPr>
              <a:t>https://</a:t>
            </a:r>
            <a:r>
              <a:rPr lang="en-US" sz="1600" dirty="0" err="1" smtClean="0">
                <a:solidFill>
                  <a:srgbClr val="0B5D97"/>
                </a:solidFill>
                <a:latin typeface="Source Sans Pro"/>
                <a:cs typeface="Source Sans Pro"/>
              </a:rPr>
              <a:t>community.icann.org</a:t>
            </a:r>
            <a:r>
              <a:rPr lang="en-US" sz="1600" dirty="0" smtClean="0">
                <a:solidFill>
                  <a:srgbClr val="0B5D97"/>
                </a:solidFill>
                <a:latin typeface="Source Sans Pro"/>
                <a:cs typeface="Source Sans Pro"/>
              </a:rPr>
              <a:t>/category/accountability</a:t>
            </a:r>
            <a:endParaRPr lang="en-US" sz="1600" dirty="0">
              <a:solidFill>
                <a:srgbClr val="0C1F24"/>
              </a:solidFill>
              <a:latin typeface="Source Sans Pro"/>
              <a:cs typeface="Source Sans Pro"/>
            </a:endParaRPr>
          </a:p>
          <a:p>
            <a:pPr marL="285750" indent="-285750">
              <a:spcBef>
                <a:spcPts val="0"/>
              </a:spcBef>
              <a:spcAft>
                <a:spcPts val="600"/>
              </a:spcAft>
              <a:buSzPct val="75000"/>
              <a:buFont typeface="Wingdings" charset="2"/>
              <a:buChar char=""/>
            </a:pPr>
            <a:r>
              <a:rPr lang="en-US" sz="1600" dirty="0">
                <a:solidFill>
                  <a:srgbClr val="0C1F24"/>
                </a:solidFill>
                <a:latin typeface="Source Sans Pro"/>
                <a:cs typeface="Source Sans Pro"/>
              </a:rPr>
              <a:t>Latest news and information on the Enhancing ICANN Accountability process and CCWG</a:t>
            </a:r>
          </a:p>
          <a:p>
            <a:pPr marL="285750" indent="-285750">
              <a:spcBef>
                <a:spcPts val="0"/>
              </a:spcBef>
              <a:spcAft>
                <a:spcPts val="600"/>
              </a:spcAft>
              <a:buSzPct val="75000"/>
              <a:buFont typeface="Wingdings" charset="2"/>
              <a:buChar char=""/>
            </a:pPr>
            <a:r>
              <a:rPr lang="en-US" sz="1600" dirty="0">
                <a:solidFill>
                  <a:srgbClr val="0C1F24"/>
                </a:solidFill>
                <a:latin typeface="Source Sans Pro"/>
                <a:cs typeface="Source Sans Pro"/>
              </a:rPr>
              <a:t>Announcements and upcoming </a:t>
            </a:r>
            <a:r>
              <a:rPr lang="en-US" sz="1600" dirty="0" smtClean="0">
                <a:solidFill>
                  <a:srgbClr val="0C1F24"/>
                </a:solidFill>
                <a:latin typeface="Source Sans Pro"/>
                <a:cs typeface="Source Sans Pro"/>
              </a:rPr>
              <a:t>events</a:t>
            </a:r>
            <a:endParaRPr lang="en-US" sz="1600" dirty="0">
              <a:solidFill>
                <a:srgbClr val="0C1F24"/>
              </a:solidFill>
              <a:latin typeface="Source Sans Pro"/>
              <a:cs typeface="Source Sans Pro"/>
            </a:endParaRPr>
          </a:p>
        </p:txBody>
      </p:sp>
      <p:sp>
        <p:nvSpPr>
          <p:cNvPr id="50" name="Text Placeholder 32"/>
          <p:cNvSpPr txBox="1">
            <a:spLocks/>
          </p:cNvSpPr>
          <p:nvPr/>
        </p:nvSpPr>
        <p:spPr>
          <a:xfrm>
            <a:off x="6856242" y="968213"/>
            <a:ext cx="2342226"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600" dirty="0" err="1">
                <a:solidFill>
                  <a:schemeClr val="bg1"/>
                </a:solidFill>
                <a:latin typeface="Source Sans Pro" panose="020B0503030403020204" pitchFamily="34" charset="0"/>
                <a:ea typeface="Segoe UI" panose="020B0502040204020203" pitchFamily="34" charset="0"/>
                <a:cs typeface="Segoe UI Semilight" panose="020B0402040204020203" pitchFamily="34" charset="0"/>
              </a:rPr>
              <a:t>twitter.com</a:t>
            </a:r>
            <a:r>
              <a:rPr lang="en-US" sz="1600" dirty="0" smtClean="0">
                <a:solidFill>
                  <a:schemeClr val="bg1"/>
                </a:solidFill>
                <a:latin typeface="Source Sans Pro" panose="020B0503030403020204" pitchFamily="34" charset="0"/>
                <a:ea typeface="Segoe UI" panose="020B0502040204020203" pitchFamily="34" charset="0"/>
                <a:cs typeface="Segoe UI Semilight" panose="020B0402040204020203" pitchFamily="34" charset="0"/>
              </a:rPr>
              <a:t>/</a:t>
            </a:r>
            <a:r>
              <a:rPr lang="en-US" sz="1600" dirty="0" err="1" smtClean="0">
                <a:solidFill>
                  <a:schemeClr val="bg1"/>
                </a:solidFill>
                <a:latin typeface="Source Sans Pro" panose="020B0503030403020204" pitchFamily="34" charset="0"/>
                <a:ea typeface="Segoe UI" panose="020B0502040204020203" pitchFamily="34" charset="0"/>
                <a:cs typeface="Segoe UI Semilight" panose="020B0402040204020203" pitchFamily="34" charset="0"/>
              </a:rPr>
              <a:t>icann</a:t>
            </a:r>
            <a:endParaRPr lang="en-US" sz="1600" dirty="0">
              <a:solidFill>
                <a:schemeClr val="bg1"/>
              </a:solidFill>
              <a:latin typeface="Source Sans Pro" panose="020B0503030403020204" pitchFamily="34" charset="0"/>
              <a:ea typeface="Segoe UI" panose="020B0502040204020203" pitchFamily="34" charset="0"/>
              <a:cs typeface="Segoe UI Semilight" panose="020B0402040204020203" pitchFamily="34" charset="0"/>
            </a:endParaRPr>
          </a:p>
        </p:txBody>
      </p:sp>
      <p:sp>
        <p:nvSpPr>
          <p:cNvPr id="51" name="Text Placeholder 32"/>
          <p:cNvSpPr txBox="1">
            <a:spLocks/>
          </p:cNvSpPr>
          <p:nvPr/>
        </p:nvSpPr>
        <p:spPr>
          <a:xfrm>
            <a:off x="6856241" y="1655571"/>
            <a:ext cx="3262961"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600" dirty="0" err="1">
                <a:solidFill>
                  <a:srgbClr val="FFFFFF"/>
                </a:solidFill>
                <a:latin typeface="Source Sans Pro" panose="020B0503030403020204" pitchFamily="34" charset="0"/>
                <a:ea typeface="Segoe UI" panose="020B0502040204020203" pitchFamily="34" charset="0"/>
                <a:cs typeface="Segoe UI Semilight" panose="020B0402040204020203" pitchFamily="34" charset="0"/>
              </a:rPr>
              <a:t>facebook.com</a:t>
            </a:r>
            <a:r>
              <a:rPr lang="en-US" sz="1600" dirty="0">
                <a:solidFill>
                  <a:srgbClr val="FFFFFF"/>
                </a:solidFill>
                <a:latin typeface="Source Sans Pro" panose="020B0503030403020204" pitchFamily="34" charset="0"/>
                <a:ea typeface="Segoe UI" panose="020B0502040204020203" pitchFamily="34" charset="0"/>
                <a:cs typeface="Segoe UI Semilight" panose="020B0402040204020203" pitchFamily="34" charset="0"/>
              </a:rPr>
              <a:t>/</a:t>
            </a:r>
            <a:r>
              <a:rPr lang="en-US" sz="1600" dirty="0" err="1">
                <a:solidFill>
                  <a:srgbClr val="FFFFFF"/>
                </a:solidFill>
                <a:latin typeface="Source Sans Pro" panose="020B0503030403020204" pitchFamily="34" charset="0"/>
                <a:ea typeface="Segoe UI" panose="020B0502040204020203" pitchFamily="34" charset="0"/>
                <a:cs typeface="Segoe UI Semilight" panose="020B0402040204020203" pitchFamily="34" charset="0"/>
              </a:rPr>
              <a:t>icannorg</a:t>
            </a:r>
            <a:endParaRPr lang="en-US" sz="1600" dirty="0">
              <a:solidFill>
                <a:srgbClr val="FFFFFF"/>
              </a:solidFill>
              <a:latin typeface="Source Sans Pro" panose="020B0503030403020204" pitchFamily="34" charset="0"/>
              <a:ea typeface="Segoe UI" panose="020B0502040204020203" pitchFamily="34" charset="0"/>
              <a:cs typeface="Segoe UI Semilight" panose="020B0402040204020203" pitchFamily="34" charset="0"/>
            </a:endParaRPr>
          </a:p>
        </p:txBody>
      </p:sp>
      <p:pic>
        <p:nvPicPr>
          <p:cNvPr id="52" name="Picture 51" descr="1420948141_social_style_3_facebook-128.png">
            <a:hlinkClick r:id="rId4" action="ppaction://hlinkfile"/>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172147" y="1544725"/>
            <a:ext cx="545448" cy="545448"/>
          </a:xfrm>
          <a:prstGeom prst="rect">
            <a:avLst/>
          </a:prstGeom>
        </p:spPr>
      </p:pic>
      <p:pic>
        <p:nvPicPr>
          <p:cNvPr id="53" name="Picture 52" descr="1420948433_social_style_3_twiter-128.png">
            <a:hlinkClick r:id="rId6" action="ppaction://hlinkfile"/>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167517" y="858569"/>
            <a:ext cx="568165" cy="568165"/>
          </a:xfrm>
          <a:prstGeom prst="rect">
            <a:avLst/>
          </a:prstGeom>
        </p:spPr>
      </p:pic>
    </p:spTree>
    <p:extLst>
      <p:ext uri="{BB962C8B-B14F-4D97-AF65-F5344CB8AC3E}">
        <p14:creationId xmlns:p14="http://schemas.microsoft.com/office/powerpoint/2010/main" val="417291137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87619" y="748000"/>
            <a:ext cx="8826500" cy="5478423"/>
          </a:xfrm>
          <a:prstGeom prst="rect">
            <a:avLst/>
          </a:prstGeom>
        </p:spPr>
        <p:txBody>
          <a:bodyPr wrap="square">
            <a:spAutoFit/>
          </a:bodyPr>
          <a:lstStyle/>
          <a:p>
            <a:pPr>
              <a:spcBef>
                <a:spcPts val="0"/>
              </a:spcBef>
              <a:spcAft>
                <a:spcPts val="600"/>
              </a:spcAft>
            </a:pPr>
            <a:r>
              <a:rPr lang="en-US" sz="2000" dirty="0"/>
              <a:t>The IANA Functions evolved in support of the Internet Engineering Task Force, and initially funded via research projects supported by the U. S. Department of Defense, Advance Research Projects </a:t>
            </a:r>
            <a:r>
              <a:rPr lang="en-US" sz="2000" dirty="0" smtClean="0"/>
              <a:t>Agency.</a:t>
            </a:r>
          </a:p>
          <a:p>
            <a:pPr lvl="1">
              <a:spcAft>
                <a:spcPts val="600"/>
              </a:spcAft>
            </a:pPr>
            <a:endParaRPr lang="en-US" sz="2000" dirty="0" smtClean="0">
              <a:latin typeface="Source Sans Pro"/>
              <a:cs typeface="Source Sans Pro"/>
            </a:endParaRPr>
          </a:p>
          <a:p>
            <a:pPr lvl="1">
              <a:spcAft>
                <a:spcPts val="600"/>
              </a:spcAft>
            </a:pPr>
            <a:endParaRPr lang="en-US" sz="2000" dirty="0">
              <a:latin typeface="Source Sans Pro"/>
              <a:cs typeface="Source Sans Pro"/>
            </a:endParaRPr>
          </a:p>
          <a:p>
            <a:pPr lvl="1">
              <a:spcAft>
                <a:spcPts val="600"/>
              </a:spcAft>
            </a:pPr>
            <a:endParaRPr lang="en-US" sz="2000" dirty="0" smtClean="0">
              <a:latin typeface="Source Sans Pro"/>
              <a:cs typeface="Source Sans Pro"/>
            </a:endParaRPr>
          </a:p>
          <a:p>
            <a:pPr lvl="1">
              <a:spcAft>
                <a:spcPts val="600"/>
              </a:spcAft>
            </a:pPr>
            <a:endParaRPr lang="en-US" sz="2000" dirty="0" smtClean="0">
              <a:latin typeface="Source Sans Pro"/>
              <a:cs typeface="Source Sans Pro"/>
            </a:endParaRPr>
          </a:p>
          <a:p>
            <a:pPr lvl="1">
              <a:spcAft>
                <a:spcPts val="600"/>
              </a:spcAft>
            </a:pPr>
            <a:endParaRPr lang="en-US" sz="2000" dirty="0">
              <a:latin typeface="Source Sans Pro"/>
              <a:cs typeface="Source Sans Pro"/>
            </a:endParaRPr>
          </a:p>
          <a:p>
            <a:pPr lvl="1">
              <a:spcAft>
                <a:spcPts val="600"/>
              </a:spcAft>
            </a:pPr>
            <a:endParaRPr lang="en-US" sz="2000" dirty="0" smtClean="0">
              <a:latin typeface="Source Sans Pro"/>
              <a:cs typeface="Source Sans Pro"/>
            </a:endParaRPr>
          </a:p>
          <a:p>
            <a:pPr lvl="1">
              <a:spcAft>
                <a:spcPts val="600"/>
              </a:spcAft>
            </a:pPr>
            <a:endParaRPr lang="en-US" sz="2000" dirty="0">
              <a:latin typeface="Source Sans Pro"/>
              <a:cs typeface="Source Sans Pro"/>
            </a:endParaRPr>
          </a:p>
          <a:p>
            <a:pPr lvl="1">
              <a:spcAft>
                <a:spcPts val="600"/>
              </a:spcAft>
            </a:pPr>
            <a:endParaRPr lang="en-US" sz="2000" dirty="0" smtClean="0">
              <a:latin typeface="Source Sans Pro"/>
              <a:cs typeface="Source Sans Pro"/>
            </a:endParaRPr>
          </a:p>
          <a:p>
            <a:pPr lvl="1">
              <a:spcAft>
                <a:spcPts val="600"/>
              </a:spcAft>
            </a:pPr>
            <a:endParaRPr lang="en-US" sz="2000" dirty="0">
              <a:latin typeface="Source Sans Pro"/>
              <a:cs typeface="Source Sans Pro"/>
            </a:endParaRPr>
          </a:p>
          <a:p>
            <a:pPr>
              <a:spcBef>
                <a:spcPts val="0"/>
              </a:spcBef>
              <a:spcAft>
                <a:spcPts val="600"/>
              </a:spcAft>
            </a:pPr>
            <a:r>
              <a:rPr lang="en-US" sz="2000" b="1" dirty="0" smtClean="0">
                <a:latin typeface="Source Sans Pro"/>
                <a:cs typeface="Source Sans Pro"/>
              </a:rPr>
              <a:t/>
            </a:r>
            <a:br>
              <a:rPr lang="en-US" sz="2000" b="1" dirty="0" smtClean="0">
                <a:latin typeface="Source Sans Pro"/>
                <a:cs typeface="Source Sans Pro"/>
              </a:rPr>
            </a:br>
            <a:r>
              <a:rPr lang="en-US" sz="2000" b="1" dirty="0" smtClean="0">
                <a:latin typeface="Source Sans Pro"/>
                <a:cs typeface="Source Sans Pro"/>
              </a:rPr>
              <a:t>ICANN was created to perform the IANA Functions and has done so pursuant to a no-cost contract with the Department of Commerce for over 15 years</a:t>
            </a:r>
            <a:endParaRPr lang="en-US" sz="2000" b="1" dirty="0">
              <a:latin typeface="Source Sans Pro"/>
              <a:cs typeface="Source Sans Pro"/>
            </a:endParaRPr>
          </a:p>
        </p:txBody>
      </p:sp>
      <p:sp>
        <p:nvSpPr>
          <p:cNvPr id="2" name="Title 1"/>
          <p:cNvSpPr>
            <a:spLocks noGrp="1"/>
          </p:cNvSpPr>
          <p:nvPr>
            <p:ph type="title"/>
          </p:nvPr>
        </p:nvSpPr>
        <p:spPr>
          <a:prstGeom prst="rect">
            <a:avLst/>
          </a:prstGeom>
        </p:spPr>
        <p:txBody>
          <a:bodyPr/>
          <a:lstStyle/>
          <a:p>
            <a:r>
              <a:rPr lang="en-US" b="1" dirty="0" smtClean="0"/>
              <a:t>What are the IANA Functions?</a:t>
            </a:r>
            <a:endParaRPr lang="en-US" b="1" dirty="0"/>
          </a:p>
        </p:txBody>
      </p:sp>
      <p:sp>
        <p:nvSpPr>
          <p:cNvPr id="20" name="Content Placeholder 2"/>
          <p:cNvSpPr txBox="1">
            <a:spLocks/>
          </p:cNvSpPr>
          <p:nvPr/>
        </p:nvSpPr>
        <p:spPr>
          <a:xfrm>
            <a:off x="317500" y="862128"/>
            <a:ext cx="8763000" cy="6530466"/>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624"/>
              </a:spcBef>
              <a:spcAft>
                <a:spcPts val="600"/>
              </a:spcAft>
              <a:buFont typeface="Arial"/>
              <a:buNone/>
            </a:pPr>
            <a:endParaRPr lang="en-US" sz="2200" dirty="0">
              <a:latin typeface="Source Sans Pro"/>
              <a:cs typeface="Source Sans Pro"/>
            </a:endParaRPr>
          </a:p>
        </p:txBody>
      </p:sp>
      <p:pic>
        <p:nvPicPr>
          <p:cNvPr id="6" name="Picture 5" descr="XPL-ICAN_1510_ICG_Report_Visual_Summary_07.pdf"/>
          <p:cNvPicPr>
            <a:picLocks noChangeAspect="1"/>
          </p:cNvPicPr>
          <p:nvPr/>
        </p:nvPicPr>
        <p:blipFill rotWithShape="1">
          <a:blip r:embed="rId3">
            <a:extLst>
              <a:ext uri="{28A0092B-C50C-407E-A947-70E740481C1C}">
                <a14:useLocalDpi xmlns:a14="http://schemas.microsoft.com/office/drawing/2010/main" val="0"/>
              </a:ext>
            </a:extLst>
          </a:blip>
          <a:srcRect l="5720" t="16340" r="4575" b="6971"/>
          <a:stretch/>
        </p:blipFill>
        <p:spPr>
          <a:xfrm>
            <a:off x="347380" y="1889934"/>
            <a:ext cx="5313118" cy="3406589"/>
          </a:xfrm>
          <a:prstGeom prst="rect">
            <a:avLst/>
          </a:prstGeom>
        </p:spPr>
      </p:pic>
      <p:sp>
        <p:nvSpPr>
          <p:cNvPr id="4" name="Rectangle 3"/>
          <p:cNvSpPr/>
          <p:nvPr/>
        </p:nvSpPr>
        <p:spPr>
          <a:xfrm>
            <a:off x="5794971" y="1411048"/>
            <a:ext cx="3154794" cy="4001096"/>
          </a:xfrm>
          <a:prstGeom prst="rect">
            <a:avLst/>
          </a:prstGeom>
        </p:spPr>
        <p:txBody>
          <a:bodyPr wrap="square">
            <a:spAutoFit/>
          </a:bodyPr>
          <a:lstStyle/>
          <a:p>
            <a:pPr>
              <a:spcBef>
                <a:spcPts val="0"/>
              </a:spcBef>
              <a:spcAft>
                <a:spcPts val="600"/>
              </a:spcAft>
            </a:pPr>
            <a:endParaRPr lang="en-US" dirty="0">
              <a:latin typeface="Source Sans Pro"/>
              <a:cs typeface="Source Sans Pro"/>
            </a:endParaRPr>
          </a:p>
          <a:p>
            <a:pPr>
              <a:spcBef>
                <a:spcPts val="0"/>
              </a:spcBef>
              <a:spcAft>
                <a:spcPts val="600"/>
              </a:spcAft>
            </a:pPr>
            <a:r>
              <a:rPr lang="en-US" b="1" dirty="0">
                <a:solidFill>
                  <a:srgbClr val="1768B1"/>
                </a:solidFill>
                <a:latin typeface="Source Sans Pro"/>
                <a:cs typeface="Source Sans Pro"/>
              </a:rPr>
              <a:t>These functions include: </a:t>
            </a:r>
          </a:p>
          <a:p>
            <a:pPr marL="342900" indent="-342900">
              <a:spcAft>
                <a:spcPts val="600"/>
              </a:spcAft>
              <a:buFont typeface="Wingdings" charset="2"/>
              <a:buChar char=""/>
            </a:pPr>
            <a:r>
              <a:rPr lang="en-US" dirty="0">
                <a:latin typeface="Source Sans Pro"/>
                <a:cs typeface="Source Sans Pro"/>
              </a:rPr>
              <a:t>The coordination of the assignment of technical Internet protocol parameters</a:t>
            </a:r>
          </a:p>
          <a:p>
            <a:pPr marL="342900" indent="-342900">
              <a:spcAft>
                <a:spcPts val="600"/>
              </a:spcAft>
              <a:buFont typeface="Wingdings" charset="2"/>
              <a:buChar char=""/>
            </a:pPr>
            <a:r>
              <a:rPr lang="en-US" dirty="0">
                <a:latin typeface="Source Sans Pro"/>
                <a:cs typeface="Source Sans Pro"/>
              </a:rPr>
              <a:t>The administration of certain responsibilities associated with Internet DNS Root zone management</a:t>
            </a:r>
          </a:p>
          <a:p>
            <a:pPr marL="342900" indent="-342900">
              <a:spcAft>
                <a:spcPts val="600"/>
              </a:spcAft>
              <a:buFont typeface="Wingdings" charset="2"/>
              <a:buChar char=""/>
            </a:pPr>
            <a:r>
              <a:rPr lang="en-US" dirty="0">
                <a:latin typeface="Source Sans Pro"/>
                <a:cs typeface="Source Sans Pro"/>
              </a:rPr>
              <a:t>The allocation of Internet IP addresses </a:t>
            </a:r>
          </a:p>
        </p:txBody>
      </p:sp>
    </p:spTree>
    <p:extLst>
      <p:ext uri="{BB962C8B-B14F-4D97-AF65-F5344CB8AC3E}">
        <p14:creationId xmlns:p14="http://schemas.microsoft.com/office/powerpoint/2010/main" val="99420753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48665" y="975530"/>
            <a:ext cx="8627574" cy="5016758"/>
          </a:xfrm>
          <a:prstGeom prst="rect">
            <a:avLst/>
          </a:prstGeom>
          <a:noFill/>
        </p:spPr>
        <p:txBody>
          <a:bodyPr wrap="square" rtlCol="0">
            <a:spAutoFit/>
          </a:bodyPr>
          <a:lstStyle/>
          <a:p>
            <a:r>
              <a:rPr lang="en-US" sz="2000" b="1" dirty="0" smtClean="0">
                <a:solidFill>
                  <a:schemeClr val="accent6"/>
                </a:solidFill>
                <a:latin typeface="Source Sans Pro"/>
                <a:cs typeface="Source Sans Pro"/>
              </a:rPr>
              <a:t>“Stakeholder” refers broadly </a:t>
            </a:r>
            <a:r>
              <a:rPr lang="en-US" sz="2000" b="1" dirty="0">
                <a:solidFill>
                  <a:schemeClr val="accent6"/>
                </a:solidFill>
                <a:latin typeface="Source Sans Pro"/>
                <a:cs typeface="Source Sans Pro"/>
              </a:rPr>
              <a:t>to anyone who has an interest in the </a:t>
            </a:r>
            <a:r>
              <a:rPr lang="en-US" sz="2000" b="1" dirty="0" smtClean="0">
                <a:solidFill>
                  <a:schemeClr val="accent6"/>
                </a:solidFill>
                <a:latin typeface="Source Sans Pro"/>
                <a:cs typeface="Source Sans Pro"/>
              </a:rPr>
              <a:t>Internet</a:t>
            </a:r>
          </a:p>
          <a:p>
            <a:endParaRPr lang="en-US" sz="2000" b="1" dirty="0">
              <a:solidFill>
                <a:schemeClr val="accent6"/>
              </a:solidFill>
              <a:latin typeface="Source Sans Pro"/>
              <a:cs typeface="Source Sans Pro"/>
            </a:endParaRPr>
          </a:p>
          <a:p>
            <a:r>
              <a:rPr lang="en-US" sz="2000" dirty="0" smtClean="0">
                <a:solidFill>
                  <a:schemeClr val="accent6"/>
                </a:solidFill>
                <a:latin typeface="Source Sans Pro"/>
                <a:cs typeface="Source Sans Pro"/>
              </a:rPr>
              <a:t> </a:t>
            </a:r>
            <a:r>
              <a:rPr lang="en-US" sz="2000" dirty="0" smtClean="0">
                <a:latin typeface="Source Sans Pro"/>
                <a:cs typeface="Source Sans Pro"/>
              </a:rPr>
              <a:t>Within </a:t>
            </a:r>
            <a:r>
              <a:rPr lang="en-US" sz="2000" dirty="0">
                <a:latin typeface="Source Sans Pro"/>
                <a:cs typeface="Source Sans Pro"/>
              </a:rPr>
              <a:t>ICANN, stakeholders </a:t>
            </a:r>
            <a:r>
              <a:rPr lang="en-US" sz="2000" dirty="0" smtClean="0">
                <a:latin typeface="Source Sans Pro"/>
                <a:cs typeface="Source Sans Pro"/>
              </a:rPr>
              <a:t>include:</a:t>
            </a:r>
          </a:p>
          <a:p>
            <a:endParaRPr lang="en-US" sz="2000" dirty="0">
              <a:solidFill>
                <a:schemeClr val="accent6"/>
              </a:solidFill>
              <a:latin typeface="Source Sans Pro"/>
              <a:cs typeface="Source Sans Pro"/>
            </a:endParaRPr>
          </a:p>
          <a:p>
            <a:endParaRPr lang="en-US" sz="2000" dirty="0" smtClean="0">
              <a:solidFill>
                <a:schemeClr val="accent6"/>
              </a:solidFill>
              <a:latin typeface="Source Sans Pro"/>
              <a:cs typeface="Source Sans Pro"/>
            </a:endParaRPr>
          </a:p>
          <a:p>
            <a:endParaRPr lang="en-US" sz="2000" dirty="0">
              <a:solidFill>
                <a:schemeClr val="accent6"/>
              </a:solidFill>
              <a:latin typeface="Source Sans Pro"/>
              <a:cs typeface="Source Sans Pro"/>
            </a:endParaRPr>
          </a:p>
          <a:p>
            <a:endParaRPr lang="en-US" sz="2000" dirty="0" smtClean="0">
              <a:solidFill>
                <a:schemeClr val="accent6"/>
              </a:solidFill>
              <a:latin typeface="Source Sans Pro"/>
              <a:cs typeface="Source Sans Pro"/>
            </a:endParaRPr>
          </a:p>
          <a:p>
            <a:endParaRPr lang="en-US" sz="2000" dirty="0">
              <a:solidFill>
                <a:schemeClr val="accent6"/>
              </a:solidFill>
              <a:latin typeface="Source Sans Pro"/>
              <a:cs typeface="Source Sans Pro"/>
            </a:endParaRPr>
          </a:p>
          <a:p>
            <a:endParaRPr lang="en-US" sz="2000" dirty="0" smtClean="0">
              <a:solidFill>
                <a:schemeClr val="accent6"/>
              </a:solidFill>
              <a:latin typeface="Source Sans Pro"/>
              <a:cs typeface="Source Sans Pro"/>
            </a:endParaRPr>
          </a:p>
          <a:p>
            <a:r>
              <a:rPr lang="en-US" sz="2000" dirty="0">
                <a:latin typeface="Source Sans Pro"/>
                <a:cs typeface="Source Sans Pro"/>
              </a:rPr>
              <a:t>The multistakeholder community functions on bottom-up consensus </a:t>
            </a:r>
            <a:r>
              <a:rPr lang="en-US" sz="2000" dirty="0" smtClean="0">
                <a:latin typeface="Source Sans Pro"/>
                <a:cs typeface="Source Sans Pro"/>
              </a:rPr>
              <a:t>building which, by design, </a:t>
            </a:r>
            <a:r>
              <a:rPr lang="en-US" sz="2000" dirty="0">
                <a:latin typeface="Source Sans Pro"/>
                <a:cs typeface="Source Sans Pro"/>
              </a:rPr>
              <a:t>is resistant to capture due to the openness, diversity and equal division of authority among </a:t>
            </a:r>
            <a:r>
              <a:rPr lang="en-US" sz="2000" dirty="0" smtClean="0">
                <a:latin typeface="Source Sans Pro"/>
                <a:cs typeface="Source Sans Pro"/>
              </a:rPr>
              <a:t>participants</a:t>
            </a:r>
          </a:p>
          <a:p>
            <a:endParaRPr lang="en-US" sz="2000" dirty="0">
              <a:latin typeface="Source Sans Pro"/>
              <a:cs typeface="Source Sans Pro"/>
            </a:endParaRPr>
          </a:p>
          <a:p>
            <a:r>
              <a:rPr lang="en-US" sz="2000" dirty="0"/>
              <a:t>ICANN’s private sector-led </a:t>
            </a:r>
            <a:r>
              <a:rPr lang="en-US" sz="2000" dirty="0" smtClean="0"/>
              <a:t>multi-</a:t>
            </a:r>
            <a:r>
              <a:rPr lang="en-US" sz="2000" smtClean="0"/>
              <a:t>stakeholder community </a:t>
            </a:r>
            <a:r>
              <a:rPr lang="en-US" sz="2000" dirty="0"/>
              <a:t>supports the success of the Internet’s DNS</a:t>
            </a:r>
            <a:endParaRPr lang="en-US" sz="2000" dirty="0" smtClean="0">
              <a:solidFill>
                <a:schemeClr val="accent6"/>
              </a:solidFill>
              <a:latin typeface="Source Sans Pro"/>
              <a:cs typeface="Source Sans Pro"/>
            </a:endParaRPr>
          </a:p>
        </p:txBody>
      </p:sp>
      <p:sp>
        <p:nvSpPr>
          <p:cNvPr id="2" name="Title 1"/>
          <p:cNvSpPr>
            <a:spLocks noGrp="1"/>
          </p:cNvSpPr>
          <p:nvPr>
            <p:ph type="title"/>
          </p:nvPr>
        </p:nvSpPr>
        <p:spPr>
          <a:prstGeom prst="rect">
            <a:avLst/>
          </a:prstGeom>
        </p:spPr>
        <p:txBody>
          <a:bodyPr/>
          <a:lstStyle/>
          <a:p>
            <a:r>
              <a:rPr lang="en-US" b="1" dirty="0" smtClean="0"/>
              <a:t>What is the multistakeholder community?</a:t>
            </a:r>
            <a:endParaRPr lang="en-US" b="1" dirty="0"/>
          </a:p>
        </p:txBody>
      </p:sp>
      <p:sp>
        <p:nvSpPr>
          <p:cNvPr id="20" name="Content Placeholder 2"/>
          <p:cNvSpPr txBox="1">
            <a:spLocks/>
          </p:cNvSpPr>
          <p:nvPr/>
        </p:nvSpPr>
        <p:spPr>
          <a:xfrm>
            <a:off x="317500" y="862128"/>
            <a:ext cx="8763000" cy="6530466"/>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624"/>
              </a:spcBef>
              <a:spcAft>
                <a:spcPts val="600"/>
              </a:spcAft>
              <a:buFont typeface="Arial"/>
              <a:buNone/>
            </a:pPr>
            <a:endParaRPr lang="en-US" sz="2200" dirty="0">
              <a:latin typeface="Source Sans Pro"/>
              <a:cs typeface="Source Sans Pro"/>
            </a:endParaRPr>
          </a:p>
        </p:txBody>
      </p:sp>
      <p:sp>
        <p:nvSpPr>
          <p:cNvPr id="7" name="TextBox 6"/>
          <p:cNvSpPr txBox="1"/>
          <p:nvPr/>
        </p:nvSpPr>
        <p:spPr>
          <a:xfrm>
            <a:off x="232078" y="2837084"/>
            <a:ext cx="1508551" cy="523220"/>
          </a:xfrm>
          <a:prstGeom prst="rect">
            <a:avLst/>
          </a:prstGeom>
          <a:noFill/>
        </p:spPr>
        <p:txBody>
          <a:bodyPr wrap="square" rtlCol="0">
            <a:spAutoFit/>
          </a:bodyPr>
          <a:lstStyle/>
          <a:p>
            <a:pPr algn="ctr"/>
            <a:r>
              <a:rPr lang="en-US" sz="1400" b="1" dirty="0" smtClean="0">
                <a:latin typeface="Source Sans Pro"/>
                <a:cs typeface="Source Sans Pro"/>
              </a:rPr>
              <a:t>Large and small businesses</a:t>
            </a:r>
            <a:endParaRPr lang="en-US" sz="1400" b="1" dirty="0">
              <a:latin typeface="Source Sans Pro"/>
              <a:cs typeface="Source Sans Pro"/>
            </a:endParaRPr>
          </a:p>
        </p:txBody>
      </p:sp>
      <p:sp>
        <p:nvSpPr>
          <p:cNvPr id="8" name="TextBox 7"/>
          <p:cNvSpPr txBox="1"/>
          <p:nvPr/>
        </p:nvSpPr>
        <p:spPr>
          <a:xfrm>
            <a:off x="3284922" y="2943574"/>
            <a:ext cx="1317133" cy="307777"/>
          </a:xfrm>
          <a:prstGeom prst="rect">
            <a:avLst/>
          </a:prstGeom>
          <a:noFill/>
        </p:spPr>
        <p:txBody>
          <a:bodyPr wrap="square" rtlCol="0">
            <a:spAutoFit/>
          </a:bodyPr>
          <a:lstStyle/>
          <a:p>
            <a:pPr algn="ctr"/>
            <a:r>
              <a:rPr lang="en-US" sz="1400" b="1" dirty="0" smtClean="0">
                <a:latin typeface="Source Sans Pro"/>
                <a:cs typeface="Source Sans Pro"/>
              </a:rPr>
              <a:t>Civil society</a:t>
            </a:r>
            <a:endParaRPr lang="en-US" sz="1400" b="1" dirty="0">
              <a:latin typeface="Source Sans Pro"/>
              <a:cs typeface="Source Sans Pro"/>
            </a:endParaRPr>
          </a:p>
        </p:txBody>
      </p:sp>
      <p:sp>
        <p:nvSpPr>
          <p:cNvPr id="9" name="TextBox 8"/>
          <p:cNvSpPr txBox="1"/>
          <p:nvPr/>
        </p:nvSpPr>
        <p:spPr>
          <a:xfrm>
            <a:off x="6169652" y="2837084"/>
            <a:ext cx="1478464" cy="523220"/>
          </a:xfrm>
          <a:prstGeom prst="rect">
            <a:avLst/>
          </a:prstGeom>
          <a:noFill/>
        </p:spPr>
        <p:txBody>
          <a:bodyPr wrap="square" rtlCol="0">
            <a:spAutoFit/>
          </a:bodyPr>
          <a:lstStyle/>
          <a:p>
            <a:pPr algn="ctr"/>
            <a:r>
              <a:rPr lang="en-US" sz="1400" b="1" dirty="0" smtClean="0">
                <a:latin typeface="Source Sans Pro"/>
                <a:cs typeface="Source Sans Pro"/>
              </a:rPr>
              <a:t>Researchers and academics</a:t>
            </a:r>
            <a:endParaRPr lang="en-US" sz="1400" b="1" dirty="0">
              <a:latin typeface="Source Sans Pro"/>
              <a:cs typeface="Source Sans Pro"/>
            </a:endParaRPr>
          </a:p>
        </p:txBody>
      </p:sp>
      <p:sp>
        <p:nvSpPr>
          <p:cNvPr id="10" name="TextBox 9"/>
          <p:cNvSpPr txBox="1"/>
          <p:nvPr/>
        </p:nvSpPr>
        <p:spPr>
          <a:xfrm>
            <a:off x="7674948" y="2943574"/>
            <a:ext cx="1317133" cy="307777"/>
          </a:xfrm>
          <a:prstGeom prst="rect">
            <a:avLst/>
          </a:prstGeom>
          <a:noFill/>
        </p:spPr>
        <p:txBody>
          <a:bodyPr wrap="square" rtlCol="0">
            <a:spAutoFit/>
          </a:bodyPr>
          <a:lstStyle/>
          <a:p>
            <a:pPr algn="ctr"/>
            <a:r>
              <a:rPr lang="en-US" sz="1400" b="1" dirty="0" smtClean="0">
                <a:latin typeface="Source Sans Pro"/>
                <a:cs typeface="Source Sans Pro"/>
              </a:rPr>
              <a:t>End users</a:t>
            </a:r>
            <a:endParaRPr lang="en-US" sz="1400" b="1" dirty="0">
              <a:latin typeface="Source Sans Pro"/>
              <a:cs typeface="Source Sans Pro"/>
            </a:endParaRPr>
          </a:p>
        </p:txBody>
      </p:sp>
      <p:pic>
        <p:nvPicPr>
          <p:cNvPr id="11" name="Picture 10" descr="Gov.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73057" y="2154791"/>
            <a:ext cx="747328" cy="747328"/>
          </a:xfrm>
          <a:prstGeom prst="rect">
            <a:avLst/>
          </a:prstGeom>
        </p:spPr>
      </p:pic>
      <p:pic>
        <p:nvPicPr>
          <p:cNvPr id="12" name="Picture 11" descr="Academics.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99370" y="2138521"/>
            <a:ext cx="689493" cy="689493"/>
          </a:xfrm>
          <a:prstGeom prst="rect">
            <a:avLst/>
          </a:prstGeom>
        </p:spPr>
      </p:pic>
      <p:pic>
        <p:nvPicPr>
          <p:cNvPr id="14" name="Picture 13" descr="Technical.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96334" y="2178733"/>
            <a:ext cx="702503" cy="702503"/>
          </a:xfrm>
          <a:prstGeom prst="rect">
            <a:avLst/>
          </a:prstGeom>
        </p:spPr>
      </p:pic>
      <p:pic>
        <p:nvPicPr>
          <p:cNvPr id="15" name="Picture 14" descr="End.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55546" y="2022961"/>
            <a:ext cx="941325" cy="941325"/>
          </a:xfrm>
          <a:prstGeom prst="rect">
            <a:avLst/>
          </a:prstGeom>
        </p:spPr>
      </p:pic>
      <p:pic>
        <p:nvPicPr>
          <p:cNvPr id="16" name="Picture 15" descr="Private.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54580" y="2178733"/>
            <a:ext cx="625445" cy="625445"/>
          </a:xfrm>
          <a:prstGeom prst="rect">
            <a:avLst/>
          </a:prstGeom>
        </p:spPr>
      </p:pic>
      <p:pic>
        <p:nvPicPr>
          <p:cNvPr id="17" name="Picture 16" descr="Civil2.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565146" y="2178733"/>
            <a:ext cx="741148" cy="741148"/>
          </a:xfrm>
          <a:prstGeom prst="rect">
            <a:avLst/>
          </a:prstGeom>
        </p:spPr>
      </p:pic>
      <p:sp>
        <p:nvSpPr>
          <p:cNvPr id="18" name="TextBox 17"/>
          <p:cNvSpPr txBox="1"/>
          <p:nvPr/>
        </p:nvSpPr>
        <p:spPr>
          <a:xfrm>
            <a:off x="4689764" y="2943574"/>
            <a:ext cx="1479888" cy="307777"/>
          </a:xfrm>
          <a:prstGeom prst="rect">
            <a:avLst/>
          </a:prstGeom>
          <a:noFill/>
        </p:spPr>
        <p:txBody>
          <a:bodyPr wrap="square" rtlCol="0">
            <a:spAutoFit/>
          </a:bodyPr>
          <a:lstStyle/>
          <a:p>
            <a:pPr algn="ctr"/>
            <a:r>
              <a:rPr lang="en-US" sz="1400" b="1" dirty="0" smtClean="0">
                <a:latin typeface="Source Sans Pro"/>
                <a:cs typeface="Source Sans Pro"/>
              </a:rPr>
              <a:t>Governments</a:t>
            </a:r>
            <a:endParaRPr lang="en-US" sz="1400" b="1" dirty="0">
              <a:latin typeface="Source Sans Pro"/>
              <a:cs typeface="Source Sans Pro"/>
            </a:endParaRPr>
          </a:p>
        </p:txBody>
      </p:sp>
      <p:sp>
        <p:nvSpPr>
          <p:cNvPr id="21" name="TextBox 20"/>
          <p:cNvSpPr txBox="1"/>
          <p:nvPr/>
        </p:nvSpPr>
        <p:spPr>
          <a:xfrm>
            <a:off x="1826051" y="2831010"/>
            <a:ext cx="1317133" cy="523220"/>
          </a:xfrm>
          <a:prstGeom prst="rect">
            <a:avLst/>
          </a:prstGeom>
          <a:noFill/>
        </p:spPr>
        <p:txBody>
          <a:bodyPr wrap="square" rtlCol="0">
            <a:spAutoFit/>
          </a:bodyPr>
          <a:lstStyle/>
          <a:p>
            <a:pPr algn="ctr"/>
            <a:r>
              <a:rPr lang="en-US" sz="1400" b="1" dirty="0" smtClean="0">
                <a:latin typeface="Source Sans Pro"/>
                <a:cs typeface="Source Sans Pro"/>
              </a:rPr>
              <a:t>Technical community</a:t>
            </a:r>
            <a:endParaRPr lang="en-US" sz="1400" b="1" dirty="0">
              <a:latin typeface="Source Sans Pro"/>
              <a:cs typeface="Source Sans Pro"/>
            </a:endParaRPr>
          </a:p>
        </p:txBody>
      </p:sp>
    </p:spTree>
    <p:extLst>
      <p:ext uri="{BB962C8B-B14F-4D97-AF65-F5344CB8AC3E}">
        <p14:creationId xmlns:p14="http://schemas.microsoft.com/office/powerpoint/2010/main" val="115634610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p:cNvPicPr>
            <a:picLocks noChangeAspect="1"/>
          </p:cNvPicPr>
          <p:nvPr/>
        </p:nvPicPr>
        <p:blipFill rotWithShape="1">
          <a:blip r:embed="rId3">
            <a:extLst>
              <a:ext uri="{28A0092B-C50C-407E-A947-70E740481C1C}">
                <a14:useLocalDpi xmlns:a14="http://schemas.microsoft.com/office/drawing/2010/main" val="0"/>
              </a:ext>
            </a:extLst>
          </a:blip>
          <a:srcRect l="8570" r="9244"/>
          <a:stretch/>
        </p:blipFill>
        <p:spPr>
          <a:xfrm>
            <a:off x="216346" y="2063616"/>
            <a:ext cx="8640374" cy="4182970"/>
          </a:xfrm>
          <a:prstGeom prst="rect">
            <a:avLst/>
          </a:prstGeom>
        </p:spPr>
      </p:pic>
      <p:sp>
        <p:nvSpPr>
          <p:cNvPr id="3" name="Title 2"/>
          <p:cNvSpPr>
            <a:spLocks noGrp="1"/>
          </p:cNvSpPr>
          <p:nvPr>
            <p:ph type="title"/>
          </p:nvPr>
        </p:nvSpPr>
        <p:spPr/>
        <p:txBody>
          <a:bodyPr/>
          <a:lstStyle/>
          <a:p>
            <a:r>
              <a:rPr lang="en-US" b="1" dirty="0" smtClean="0"/>
              <a:t>ICANN’s Global </a:t>
            </a:r>
            <a:r>
              <a:rPr lang="en-US" b="1" dirty="0" err="1" smtClean="0"/>
              <a:t>Multistakeholder</a:t>
            </a:r>
            <a:r>
              <a:rPr lang="en-US" b="1" dirty="0" smtClean="0"/>
              <a:t> Community</a:t>
            </a:r>
            <a:endParaRPr lang="en-US" b="1" dirty="0"/>
          </a:p>
        </p:txBody>
      </p:sp>
      <p:sp>
        <p:nvSpPr>
          <p:cNvPr id="7" name="TextBox 6"/>
          <p:cNvSpPr txBox="1"/>
          <p:nvPr/>
        </p:nvSpPr>
        <p:spPr>
          <a:xfrm>
            <a:off x="311021" y="925666"/>
            <a:ext cx="9135118" cy="400110"/>
          </a:xfrm>
          <a:prstGeom prst="rect">
            <a:avLst/>
          </a:prstGeom>
          <a:noFill/>
        </p:spPr>
        <p:txBody>
          <a:bodyPr wrap="square" lIns="91440" tIns="45720" rIns="91440" bIns="45720" rtlCol="0">
            <a:spAutoFit/>
          </a:bodyPr>
          <a:lstStyle/>
          <a:p>
            <a:r>
              <a:rPr lang="en-US" sz="2000" b="1" dirty="0">
                <a:solidFill>
                  <a:schemeClr val="accent6"/>
                </a:solidFill>
                <a:latin typeface="Source Sans Pro"/>
                <a:cs typeface="Source Sans Pro"/>
              </a:rPr>
              <a:t>Today’s Community of Communities</a:t>
            </a:r>
          </a:p>
        </p:txBody>
      </p:sp>
      <p:sp>
        <p:nvSpPr>
          <p:cNvPr id="4" name="Rectangle 3"/>
          <p:cNvSpPr/>
          <p:nvPr/>
        </p:nvSpPr>
        <p:spPr>
          <a:xfrm>
            <a:off x="311021" y="1325776"/>
            <a:ext cx="8382000" cy="584776"/>
          </a:xfrm>
          <a:prstGeom prst="rect">
            <a:avLst/>
          </a:prstGeom>
        </p:spPr>
        <p:txBody>
          <a:bodyPr wrap="square" lIns="91440" tIns="45720" rIns="91440" bIns="45720">
            <a:spAutoFit/>
          </a:bodyPr>
          <a:lstStyle/>
          <a:p>
            <a:r>
              <a:rPr lang="en-US" sz="1600" dirty="0">
                <a:latin typeface="Source Sans Pro"/>
                <a:cs typeface="Source Sans Pro"/>
              </a:rPr>
              <a:t>In the same way the Internet is a network of networks comprised of computers and devices, </a:t>
            </a:r>
            <a:r>
              <a:rPr lang="en-US" sz="1600" dirty="0" smtClean="0">
                <a:latin typeface="Source Sans Pro"/>
                <a:cs typeface="Source Sans Pro"/>
              </a:rPr>
              <a:t>the </a:t>
            </a:r>
            <a:r>
              <a:rPr lang="en-US" sz="1600" dirty="0">
                <a:latin typeface="Source Sans Pro"/>
                <a:cs typeface="Source Sans Pro"/>
              </a:rPr>
              <a:t>ICANN community is a community of communities comprised of people and </a:t>
            </a:r>
            <a:r>
              <a:rPr lang="en-US" sz="1600" dirty="0" smtClean="0">
                <a:latin typeface="Source Sans Pro"/>
                <a:cs typeface="Source Sans Pro"/>
              </a:rPr>
              <a:t>organizations</a:t>
            </a:r>
            <a:endParaRPr lang="en-US" sz="1600" dirty="0">
              <a:latin typeface="Source Sans Pro"/>
              <a:cs typeface="Source Sans Pro"/>
            </a:endParaRPr>
          </a:p>
        </p:txBody>
      </p:sp>
      <p:pic>
        <p:nvPicPr>
          <p:cNvPr id="5" name="Picture 4" descr="banners.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62813" y="2865292"/>
            <a:ext cx="1509472" cy="363391"/>
          </a:xfrm>
          <a:prstGeom prst="rect">
            <a:avLst/>
          </a:prstGeom>
        </p:spPr>
      </p:pic>
      <p:pic>
        <p:nvPicPr>
          <p:cNvPr id="17" name="Picture 16" descr="banners.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44679" y="2865292"/>
            <a:ext cx="1509472" cy="363391"/>
          </a:xfrm>
          <a:prstGeom prst="rect">
            <a:avLst/>
          </a:prstGeom>
        </p:spPr>
      </p:pic>
      <p:pic>
        <p:nvPicPr>
          <p:cNvPr id="18" name="Picture 17" descr="banners.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31055" y="3443958"/>
            <a:ext cx="1509472" cy="363391"/>
          </a:xfrm>
          <a:prstGeom prst="rect">
            <a:avLst/>
          </a:prstGeom>
        </p:spPr>
      </p:pic>
      <p:pic>
        <p:nvPicPr>
          <p:cNvPr id="19" name="Picture 18" descr="banners.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05741" y="3443958"/>
            <a:ext cx="1509472" cy="363391"/>
          </a:xfrm>
          <a:prstGeom prst="rect">
            <a:avLst/>
          </a:prstGeom>
        </p:spPr>
      </p:pic>
      <p:pic>
        <p:nvPicPr>
          <p:cNvPr id="20" name="Picture 19" descr="banners.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38314" y="4269848"/>
            <a:ext cx="1509472" cy="363391"/>
          </a:xfrm>
          <a:prstGeom prst="rect">
            <a:avLst/>
          </a:prstGeom>
        </p:spPr>
      </p:pic>
      <p:pic>
        <p:nvPicPr>
          <p:cNvPr id="21" name="Picture 20" descr="banners.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27636" y="4704995"/>
            <a:ext cx="1509472" cy="363391"/>
          </a:xfrm>
          <a:prstGeom prst="rect">
            <a:avLst/>
          </a:prstGeom>
        </p:spPr>
      </p:pic>
      <p:pic>
        <p:nvPicPr>
          <p:cNvPr id="22" name="Picture 21" descr="banners.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50942" y="4341604"/>
            <a:ext cx="1509472" cy="363391"/>
          </a:xfrm>
          <a:prstGeom prst="rect">
            <a:avLst/>
          </a:prstGeom>
        </p:spPr>
      </p:pic>
      <p:sp>
        <p:nvSpPr>
          <p:cNvPr id="9" name="TextBox 8"/>
          <p:cNvSpPr txBox="1"/>
          <p:nvPr/>
        </p:nvSpPr>
        <p:spPr>
          <a:xfrm>
            <a:off x="1519632" y="3511730"/>
            <a:ext cx="1277618" cy="215444"/>
          </a:xfrm>
          <a:prstGeom prst="rect">
            <a:avLst/>
          </a:prstGeom>
          <a:noFill/>
        </p:spPr>
        <p:txBody>
          <a:bodyPr wrap="square" lIns="91440" tIns="45720" rIns="91440" bIns="45720" rtlCol="0">
            <a:spAutoFit/>
          </a:bodyPr>
          <a:lstStyle/>
          <a:p>
            <a:pPr algn="ctr"/>
            <a:r>
              <a:rPr lang="en-US" sz="800" b="1" dirty="0" smtClean="0">
                <a:solidFill>
                  <a:srgbClr val="30787E"/>
                </a:solidFill>
                <a:latin typeface="Source Sans Pro"/>
                <a:cs typeface="Source Sans Pro"/>
              </a:rPr>
              <a:t>Business</a:t>
            </a:r>
            <a:endParaRPr lang="en-US" sz="800" b="1" dirty="0">
              <a:solidFill>
                <a:srgbClr val="30787E"/>
              </a:solidFill>
              <a:latin typeface="Source Sans Pro"/>
              <a:cs typeface="Source Sans Pro"/>
            </a:endParaRPr>
          </a:p>
        </p:txBody>
      </p:sp>
      <p:sp>
        <p:nvSpPr>
          <p:cNvPr id="10" name="TextBox 9"/>
          <p:cNvSpPr txBox="1"/>
          <p:nvPr/>
        </p:nvSpPr>
        <p:spPr>
          <a:xfrm>
            <a:off x="2655154" y="2872976"/>
            <a:ext cx="1716523" cy="338554"/>
          </a:xfrm>
          <a:prstGeom prst="rect">
            <a:avLst/>
          </a:prstGeom>
          <a:noFill/>
        </p:spPr>
        <p:txBody>
          <a:bodyPr wrap="square" lIns="91440" tIns="45720" rIns="91440" bIns="45720" rtlCol="0">
            <a:spAutoFit/>
          </a:bodyPr>
          <a:lstStyle/>
          <a:p>
            <a:pPr algn="ctr"/>
            <a:r>
              <a:rPr lang="en-US" sz="800" b="1" dirty="0">
                <a:solidFill>
                  <a:srgbClr val="B70A1C"/>
                </a:solidFill>
                <a:latin typeface="Source Sans Pro"/>
                <a:cs typeface="Source Sans Pro"/>
              </a:rPr>
              <a:t>Government &amp; Governmental Organizations</a:t>
            </a:r>
          </a:p>
        </p:txBody>
      </p:sp>
      <p:sp>
        <p:nvSpPr>
          <p:cNvPr id="11" name="TextBox 10"/>
          <p:cNvSpPr txBox="1"/>
          <p:nvPr/>
        </p:nvSpPr>
        <p:spPr>
          <a:xfrm>
            <a:off x="5809734" y="4400032"/>
            <a:ext cx="1578657" cy="215444"/>
          </a:xfrm>
          <a:prstGeom prst="rect">
            <a:avLst/>
          </a:prstGeom>
          <a:noFill/>
        </p:spPr>
        <p:txBody>
          <a:bodyPr wrap="square" lIns="91440" tIns="45720" rIns="91440" bIns="45720" rtlCol="0">
            <a:spAutoFit/>
          </a:bodyPr>
          <a:lstStyle/>
          <a:p>
            <a:pPr algn="ctr"/>
            <a:r>
              <a:rPr lang="en-US" sz="800" b="1" dirty="0">
                <a:solidFill>
                  <a:srgbClr val="E04E2F"/>
                </a:solidFill>
                <a:latin typeface="Source Sans Pro"/>
                <a:cs typeface="Source Sans Pro"/>
              </a:rPr>
              <a:t>Civil Society</a:t>
            </a:r>
          </a:p>
        </p:txBody>
      </p:sp>
      <p:sp>
        <p:nvSpPr>
          <p:cNvPr id="12" name="TextBox 11"/>
          <p:cNvSpPr txBox="1"/>
          <p:nvPr/>
        </p:nvSpPr>
        <p:spPr>
          <a:xfrm>
            <a:off x="3865470" y="4703188"/>
            <a:ext cx="1578657" cy="338554"/>
          </a:xfrm>
          <a:prstGeom prst="rect">
            <a:avLst/>
          </a:prstGeom>
          <a:noFill/>
        </p:spPr>
        <p:txBody>
          <a:bodyPr wrap="square" lIns="91440" tIns="45720" rIns="91440" bIns="45720" rtlCol="0">
            <a:spAutoFit/>
          </a:bodyPr>
          <a:lstStyle/>
          <a:p>
            <a:pPr algn="ctr"/>
            <a:r>
              <a:rPr lang="en-US" sz="800" b="1" dirty="0" smtClean="0">
                <a:solidFill>
                  <a:srgbClr val="7AA045"/>
                </a:solidFill>
                <a:latin typeface="Source Sans Pro"/>
                <a:cs typeface="Source Sans Pro"/>
              </a:rPr>
              <a:t>Domain Name</a:t>
            </a:r>
          </a:p>
          <a:p>
            <a:pPr algn="ctr"/>
            <a:r>
              <a:rPr lang="en-US" sz="800" b="1" dirty="0" smtClean="0">
                <a:solidFill>
                  <a:srgbClr val="7AA045"/>
                </a:solidFill>
                <a:latin typeface="Source Sans Pro"/>
                <a:cs typeface="Source Sans Pro"/>
              </a:rPr>
              <a:t>Industry</a:t>
            </a:r>
            <a:endParaRPr lang="en-US" sz="800" b="1" dirty="0">
              <a:solidFill>
                <a:srgbClr val="7AA045"/>
              </a:solidFill>
              <a:latin typeface="Source Sans Pro"/>
              <a:cs typeface="Source Sans Pro"/>
            </a:endParaRPr>
          </a:p>
        </p:txBody>
      </p:sp>
      <p:sp>
        <p:nvSpPr>
          <p:cNvPr id="13" name="TextBox 12"/>
          <p:cNvSpPr txBox="1"/>
          <p:nvPr/>
        </p:nvSpPr>
        <p:spPr>
          <a:xfrm>
            <a:off x="6137983" y="3509484"/>
            <a:ext cx="1332136" cy="215444"/>
          </a:xfrm>
          <a:prstGeom prst="rect">
            <a:avLst/>
          </a:prstGeom>
          <a:noFill/>
        </p:spPr>
        <p:txBody>
          <a:bodyPr wrap="square" lIns="91440" tIns="45720" rIns="91440" bIns="45720" rtlCol="0">
            <a:spAutoFit/>
          </a:bodyPr>
          <a:lstStyle/>
          <a:p>
            <a:pPr algn="ctr"/>
            <a:r>
              <a:rPr lang="en-US" sz="800" b="1" dirty="0">
                <a:solidFill>
                  <a:srgbClr val="EF9318"/>
                </a:solidFill>
                <a:latin typeface="Source Sans Pro"/>
                <a:cs typeface="Source Sans Pro"/>
              </a:rPr>
              <a:t>Internet Users</a:t>
            </a:r>
          </a:p>
        </p:txBody>
      </p:sp>
      <p:sp>
        <p:nvSpPr>
          <p:cNvPr id="14" name="TextBox 13"/>
          <p:cNvSpPr txBox="1"/>
          <p:nvPr/>
        </p:nvSpPr>
        <p:spPr>
          <a:xfrm>
            <a:off x="4806846" y="2925039"/>
            <a:ext cx="1393305" cy="215444"/>
          </a:xfrm>
          <a:prstGeom prst="rect">
            <a:avLst/>
          </a:prstGeom>
          <a:noFill/>
        </p:spPr>
        <p:txBody>
          <a:bodyPr wrap="square" lIns="91440" tIns="45720" rIns="91440" bIns="45720" rtlCol="0">
            <a:spAutoFit/>
          </a:bodyPr>
          <a:lstStyle/>
          <a:p>
            <a:pPr algn="ctr"/>
            <a:r>
              <a:rPr lang="en-US" sz="800" b="1" dirty="0">
                <a:solidFill>
                  <a:srgbClr val="215785"/>
                </a:solidFill>
                <a:latin typeface="Source Sans Pro"/>
                <a:cs typeface="Source Sans Pro"/>
              </a:rPr>
              <a:t>Academic</a:t>
            </a:r>
          </a:p>
        </p:txBody>
      </p:sp>
      <p:sp>
        <p:nvSpPr>
          <p:cNvPr id="16" name="TextBox 15"/>
          <p:cNvSpPr txBox="1"/>
          <p:nvPr/>
        </p:nvSpPr>
        <p:spPr>
          <a:xfrm>
            <a:off x="2088290" y="4341603"/>
            <a:ext cx="1224065" cy="215444"/>
          </a:xfrm>
          <a:prstGeom prst="rect">
            <a:avLst/>
          </a:prstGeom>
          <a:noFill/>
        </p:spPr>
        <p:txBody>
          <a:bodyPr wrap="square" lIns="91440" tIns="45720" rIns="91440" bIns="45720" rtlCol="0">
            <a:spAutoFit/>
          </a:bodyPr>
          <a:lstStyle/>
          <a:p>
            <a:pPr algn="ctr"/>
            <a:r>
              <a:rPr lang="en-US" sz="800" b="1" dirty="0">
                <a:solidFill>
                  <a:srgbClr val="1086CB"/>
                </a:solidFill>
                <a:latin typeface="Source Sans Pro"/>
                <a:cs typeface="Source Sans Pro"/>
              </a:rPr>
              <a:t>Technical</a:t>
            </a:r>
          </a:p>
        </p:txBody>
      </p:sp>
    </p:spTree>
    <p:extLst>
      <p:ext uri="{BB962C8B-B14F-4D97-AF65-F5344CB8AC3E}">
        <p14:creationId xmlns:p14="http://schemas.microsoft.com/office/powerpoint/2010/main" val="12726748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p:cNvPicPr>
            <a:picLocks noChangeAspect="1"/>
          </p:cNvPicPr>
          <p:nvPr/>
        </p:nvPicPr>
        <p:blipFill rotWithShape="1">
          <a:blip r:embed="rId3">
            <a:extLst>
              <a:ext uri="{28A0092B-C50C-407E-A947-70E740481C1C}">
                <a14:useLocalDpi xmlns:a14="http://schemas.microsoft.com/office/drawing/2010/main" val="0"/>
              </a:ext>
            </a:extLst>
          </a:blip>
          <a:srcRect l="8570" r="9244"/>
          <a:stretch/>
        </p:blipFill>
        <p:spPr>
          <a:xfrm>
            <a:off x="216346" y="1885816"/>
            <a:ext cx="8640374" cy="4182970"/>
          </a:xfrm>
          <a:prstGeom prst="rect">
            <a:avLst/>
          </a:prstGeom>
        </p:spPr>
      </p:pic>
      <p:pic>
        <p:nvPicPr>
          <p:cNvPr id="24" name="Picture 23" descr="banners.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62813" y="2687492"/>
            <a:ext cx="1509472" cy="363391"/>
          </a:xfrm>
          <a:prstGeom prst="rect">
            <a:avLst/>
          </a:prstGeom>
        </p:spPr>
      </p:pic>
      <p:pic>
        <p:nvPicPr>
          <p:cNvPr id="25" name="Picture 24" descr="banners.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44679" y="2687492"/>
            <a:ext cx="1509472" cy="363391"/>
          </a:xfrm>
          <a:prstGeom prst="rect">
            <a:avLst/>
          </a:prstGeom>
        </p:spPr>
      </p:pic>
      <p:pic>
        <p:nvPicPr>
          <p:cNvPr id="26" name="Picture 25" descr="banners.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31055" y="3266158"/>
            <a:ext cx="1509472" cy="363391"/>
          </a:xfrm>
          <a:prstGeom prst="rect">
            <a:avLst/>
          </a:prstGeom>
        </p:spPr>
      </p:pic>
      <p:pic>
        <p:nvPicPr>
          <p:cNvPr id="27" name="Picture 26" descr="banners.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05741" y="3266158"/>
            <a:ext cx="1509472" cy="363391"/>
          </a:xfrm>
          <a:prstGeom prst="rect">
            <a:avLst/>
          </a:prstGeom>
        </p:spPr>
      </p:pic>
      <p:pic>
        <p:nvPicPr>
          <p:cNvPr id="28" name="Picture 27" descr="banners.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38314" y="4092048"/>
            <a:ext cx="1509472" cy="363391"/>
          </a:xfrm>
          <a:prstGeom prst="rect">
            <a:avLst/>
          </a:prstGeom>
        </p:spPr>
      </p:pic>
      <p:pic>
        <p:nvPicPr>
          <p:cNvPr id="29" name="Picture 28" descr="banners.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27636" y="4527195"/>
            <a:ext cx="1509472" cy="363391"/>
          </a:xfrm>
          <a:prstGeom prst="rect">
            <a:avLst/>
          </a:prstGeom>
        </p:spPr>
      </p:pic>
      <p:pic>
        <p:nvPicPr>
          <p:cNvPr id="30" name="Picture 29" descr="banners.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50942" y="4163804"/>
            <a:ext cx="1509472" cy="363391"/>
          </a:xfrm>
          <a:prstGeom prst="rect">
            <a:avLst/>
          </a:prstGeom>
        </p:spPr>
      </p:pic>
      <p:sp>
        <p:nvSpPr>
          <p:cNvPr id="31" name="TextBox 30"/>
          <p:cNvSpPr txBox="1"/>
          <p:nvPr/>
        </p:nvSpPr>
        <p:spPr>
          <a:xfrm>
            <a:off x="1519632" y="3333930"/>
            <a:ext cx="1277618" cy="215444"/>
          </a:xfrm>
          <a:prstGeom prst="rect">
            <a:avLst/>
          </a:prstGeom>
          <a:noFill/>
        </p:spPr>
        <p:txBody>
          <a:bodyPr wrap="square" lIns="91440" tIns="45720" rIns="91440" bIns="45720" rtlCol="0">
            <a:spAutoFit/>
          </a:bodyPr>
          <a:lstStyle/>
          <a:p>
            <a:pPr algn="ctr"/>
            <a:r>
              <a:rPr lang="en-US" sz="800" b="1" dirty="0">
                <a:solidFill>
                  <a:srgbClr val="30787E"/>
                </a:solidFill>
                <a:latin typeface="Source Sans Pro"/>
                <a:cs typeface="Source Sans Pro"/>
              </a:rPr>
              <a:t>Business</a:t>
            </a:r>
          </a:p>
        </p:txBody>
      </p:sp>
      <p:sp>
        <p:nvSpPr>
          <p:cNvPr id="32" name="TextBox 31"/>
          <p:cNvSpPr txBox="1"/>
          <p:nvPr/>
        </p:nvSpPr>
        <p:spPr>
          <a:xfrm>
            <a:off x="2655154" y="2695176"/>
            <a:ext cx="1716523" cy="338554"/>
          </a:xfrm>
          <a:prstGeom prst="rect">
            <a:avLst/>
          </a:prstGeom>
          <a:noFill/>
        </p:spPr>
        <p:txBody>
          <a:bodyPr wrap="square" lIns="91440" tIns="45720" rIns="91440" bIns="45720" rtlCol="0">
            <a:spAutoFit/>
          </a:bodyPr>
          <a:lstStyle/>
          <a:p>
            <a:pPr algn="ctr"/>
            <a:r>
              <a:rPr lang="en-US" sz="800" b="1" dirty="0">
                <a:solidFill>
                  <a:srgbClr val="B70A1C"/>
                </a:solidFill>
                <a:latin typeface="Source Sans Pro"/>
                <a:cs typeface="Source Sans Pro"/>
              </a:rPr>
              <a:t>Government &amp; Governmental Organizations</a:t>
            </a:r>
          </a:p>
        </p:txBody>
      </p:sp>
      <p:sp>
        <p:nvSpPr>
          <p:cNvPr id="33" name="TextBox 32"/>
          <p:cNvSpPr txBox="1"/>
          <p:nvPr/>
        </p:nvSpPr>
        <p:spPr>
          <a:xfrm>
            <a:off x="5809734" y="4222232"/>
            <a:ext cx="1578657" cy="215444"/>
          </a:xfrm>
          <a:prstGeom prst="rect">
            <a:avLst/>
          </a:prstGeom>
          <a:noFill/>
        </p:spPr>
        <p:txBody>
          <a:bodyPr wrap="square" lIns="91440" tIns="45720" rIns="91440" bIns="45720" rtlCol="0">
            <a:spAutoFit/>
          </a:bodyPr>
          <a:lstStyle/>
          <a:p>
            <a:pPr algn="ctr"/>
            <a:r>
              <a:rPr lang="en-US" sz="800" b="1" dirty="0">
                <a:solidFill>
                  <a:srgbClr val="E04E2F"/>
                </a:solidFill>
                <a:latin typeface="Source Sans Pro"/>
                <a:cs typeface="Source Sans Pro"/>
              </a:rPr>
              <a:t>Civil Society</a:t>
            </a:r>
          </a:p>
        </p:txBody>
      </p:sp>
      <p:sp>
        <p:nvSpPr>
          <p:cNvPr id="34" name="TextBox 33"/>
          <p:cNvSpPr txBox="1"/>
          <p:nvPr/>
        </p:nvSpPr>
        <p:spPr>
          <a:xfrm>
            <a:off x="3865470" y="4525388"/>
            <a:ext cx="1578657" cy="338554"/>
          </a:xfrm>
          <a:prstGeom prst="rect">
            <a:avLst/>
          </a:prstGeom>
          <a:noFill/>
        </p:spPr>
        <p:txBody>
          <a:bodyPr wrap="square" lIns="91440" tIns="45720" rIns="91440" bIns="45720" rtlCol="0">
            <a:spAutoFit/>
          </a:bodyPr>
          <a:lstStyle/>
          <a:p>
            <a:pPr algn="ctr"/>
            <a:r>
              <a:rPr lang="en-US" sz="800" b="1" dirty="0" smtClean="0">
                <a:solidFill>
                  <a:srgbClr val="7AA045"/>
                </a:solidFill>
                <a:latin typeface="Source Sans Pro"/>
                <a:cs typeface="Source Sans Pro"/>
              </a:rPr>
              <a:t>Domain Name</a:t>
            </a:r>
          </a:p>
          <a:p>
            <a:pPr algn="ctr"/>
            <a:r>
              <a:rPr lang="en-US" sz="800" b="1" dirty="0" smtClean="0">
                <a:solidFill>
                  <a:srgbClr val="7AA045"/>
                </a:solidFill>
                <a:latin typeface="Source Sans Pro"/>
                <a:cs typeface="Source Sans Pro"/>
              </a:rPr>
              <a:t>Industry</a:t>
            </a:r>
            <a:endParaRPr lang="en-US" sz="800" b="1" dirty="0">
              <a:solidFill>
                <a:srgbClr val="7AA045"/>
              </a:solidFill>
              <a:latin typeface="Source Sans Pro"/>
              <a:cs typeface="Source Sans Pro"/>
            </a:endParaRPr>
          </a:p>
        </p:txBody>
      </p:sp>
      <p:sp>
        <p:nvSpPr>
          <p:cNvPr id="35" name="TextBox 34"/>
          <p:cNvSpPr txBox="1"/>
          <p:nvPr/>
        </p:nvSpPr>
        <p:spPr>
          <a:xfrm>
            <a:off x="6137983" y="3331684"/>
            <a:ext cx="1332136" cy="215444"/>
          </a:xfrm>
          <a:prstGeom prst="rect">
            <a:avLst/>
          </a:prstGeom>
          <a:noFill/>
        </p:spPr>
        <p:txBody>
          <a:bodyPr wrap="square" lIns="91440" tIns="45720" rIns="91440" bIns="45720" rtlCol="0">
            <a:spAutoFit/>
          </a:bodyPr>
          <a:lstStyle/>
          <a:p>
            <a:pPr algn="ctr"/>
            <a:r>
              <a:rPr lang="en-US" sz="800" b="1" dirty="0">
                <a:solidFill>
                  <a:srgbClr val="EF9318"/>
                </a:solidFill>
                <a:latin typeface="Source Sans Pro"/>
                <a:cs typeface="Source Sans Pro"/>
              </a:rPr>
              <a:t>Internet Users</a:t>
            </a:r>
          </a:p>
        </p:txBody>
      </p:sp>
      <p:sp>
        <p:nvSpPr>
          <p:cNvPr id="36" name="TextBox 35"/>
          <p:cNvSpPr txBox="1"/>
          <p:nvPr/>
        </p:nvSpPr>
        <p:spPr>
          <a:xfrm>
            <a:off x="4806846" y="2747239"/>
            <a:ext cx="1393305" cy="215444"/>
          </a:xfrm>
          <a:prstGeom prst="rect">
            <a:avLst/>
          </a:prstGeom>
          <a:noFill/>
        </p:spPr>
        <p:txBody>
          <a:bodyPr wrap="square" lIns="91440" tIns="45720" rIns="91440" bIns="45720" rtlCol="0">
            <a:spAutoFit/>
          </a:bodyPr>
          <a:lstStyle/>
          <a:p>
            <a:pPr algn="ctr"/>
            <a:r>
              <a:rPr lang="en-US" sz="800" b="1" dirty="0">
                <a:solidFill>
                  <a:srgbClr val="215785"/>
                </a:solidFill>
                <a:latin typeface="Source Sans Pro"/>
                <a:cs typeface="Source Sans Pro"/>
              </a:rPr>
              <a:t>Academic</a:t>
            </a:r>
          </a:p>
        </p:txBody>
      </p:sp>
      <p:sp>
        <p:nvSpPr>
          <p:cNvPr id="37" name="TextBox 36"/>
          <p:cNvSpPr txBox="1"/>
          <p:nvPr/>
        </p:nvSpPr>
        <p:spPr>
          <a:xfrm>
            <a:off x="2088290" y="4163803"/>
            <a:ext cx="1224065" cy="215444"/>
          </a:xfrm>
          <a:prstGeom prst="rect">
            <a:avLst/>
          </a:prstGeom>
          <a:noFill/>
        </p:spPr>
        <p:txBody>
          <a:bodyPr wrap="square" lIns="91440" tIns="45720" rIns="91440" bIns="45720" rtlCol="0">
            <a:spAutoFit/>
          </a:bodyPr>
          <a:lstStyle/>
          <a:p>
            <a:pPr algn="ctr"/>
            <a:r>
              <a:rPr lang="en-US" sz="800" b="1" dirty="0">
                <a:solidFill>
                  <a:srgbClr val="1086CB"/>
                </a:solidFill>
                <a:latin typeface="Source Sans Pro"/>
                <a:cs typeface="Source Sans Pro"/>
              </a:rPr>
              <a:t>Technical</a:t>
            </a:r>
          </a:p>
        </p:txBody>
      </p:sp>
      <p:sp>
        <p:nvSpPr>
          <p:cNvPr id="3" name="Title 2"/>
          <p:cNvSpPr>
            <a:spLocks noGrp="1"/>
          </p:cNvSpPr>
          <p:nvPr>
            <p:ph type="title"/>
          </p:nvPr>
        </p:nvSpPr>
        <p:spPr/>
        <p:txBody>
          <a:bodyPr/>
          <a:lstStyle/>
          <a:p>
            <a:r>
              <a:rPr lang="en-US" b="1" dirty="0" smtClean="0"/>
              <a:t>ICANN’s Global </a:t>
            </a:r>
            <a:r>
              <a:rPr lang="en-US" b="1" dirty="0" err="1" smtClean="0"/>
              <a:t>Multistakeholder</a:t>
            </a:r>
            <a:r>
              <a:rPr lang="en-US" b="1" dirty="0" smtClean="0"/>
              <a:t> Community</a:t>
            </a:r>
            <a:endParaRPr lang="en-US" b="1" dirty="0"/>
          </a:p>
        </p:txBody>
      </p:sp>
      <p:sp>
        <p:nvSpPr>
          <p:cNvPr id="98" name="Freeform 97"/>
          <p:cNvSpPr/>
          <p:nvPr/>
        </p:nvSpPr>
        <p:spPr>
          <a:xfrm flipV="1">
            <a:off x="1171342" y="4831951"/>
            <a:ext cx="268644" cy="720919"/>
          </a:xfrm>
          <a:custGeom>
            <a:avLst/>
            <a:gdLst>
              <a:gd name="connsiteX0" fmla="*/ 0 w 1249215"/>
              <a:gd name="connsiteY0" fmla="*/ 0 h 1290917"/>
              <a:gd name="connsiteX1" fmla="*/ 0 w 1249215"/>
              <a:gd name="connsiteY1" fmla="*/ 1290917 h 1290917"/>
              <a:gd name="connsiteX2" fmla="*/ 1249215 w 1249215"/>
              <a:gd name="connsiteY2" fmla="*/ 1290917 h 1290917"/>
            </a:gdLst>
            <a:ahLst/>
            <a:cxnLst>
              <a:cxn ang="0">
                <a:pos x="connsiteX0" y="connsiteY0"/>
              </a:cxn>
              <a:cxn ang="0">
                <a:pos x="connsiteX1" y="connsiteY1"/>
              </a:cxn>
              <a:cxn ang="0">
                <a:pos x="connsiteX2" y="connsiteY2"/>
              </a:cxn>
            </a:cxnLst>
            <a:rect l="l" t="t" r="r" b="b"/>
            <a:pathLst>
              <a:path w="1249215" h="1290917">
                <a:moveTo>
                  <a:pt x="0" y="0"/>
                </a:moveTo>
                <a:lnTo>
                  <a:pt x="0" y="1290917"/>
                </a:lnTo>
                <a:lnTo>
                  <a:pt x="1249215" y="1290917"/>
                </a:lnTo>
              </a:path>
            </a:pathLst>
          </a:custGeom>
          <a:ln w="3175" cmpd="sng">
            <a:solidFill>
              <a:srgbClr val="1A87C9"/>
            </a:solidFill>
          </a:ln>
        </p:spPr>
        <p:style>
          <a:lnRef idx="1">
            <a:schemeClr val="accent1"/>
          </a:lnRef>
          <a:fillRef idx="0">
            <a:schemeClr val="accent1"/>
          </a:fillRef>
          <a:effectRef idx="0">
            <a:schemeClr val="accent1"/>
          </a:effectRef>
          <a:fontRef idx="minor">
            <a:schemeClr val="tx1"/>
          </a:fontRef>
        </p:style>
        <p:txBody>
          <a:bodyPr lIns="91440" tIns="45720" rIns="91440" bIns="45720" rtlCol="0" anchor="ctr"/>
          <a:lstStyle/>
          <a:p>
            <a:pPr algn="ctr"/>
            <a:endParaRPr lang="en-US"/>
          </a:p>
        </p:txBody>
      </p:sp>
      <p:cxnSp>
        <p:nvCxnSpPr>
          <p:cNvPr id="102" name="Straight Connector 101"/>
          <p:cNvCxnSpPr/>
          <p:nvPr/>
        </p:nvCxnSpPr>
        <p:spPr>
          <a:xfrm flipV="1">
            <a:off x="3547155" y="1662368"/>
            <a:ext cx="0" cy="561485"/>
          </a:xfrm>
          <a:prstGeom prst="line">
            <a:avLst/>
          </a:prstGeom>
          <a:ln w="19050" cmpd="sng">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flipV="1">
            <a:off x="3379839" y="1885816"/>
            <a:ext cx="0" cy="561485"/>
          </a:xfrm>
          <a:prstGeom prst="line">
            <a:avLst/>
          </a:prstGeom>
          <a:ln w="3175" cmpd="sng">
            <a:solidFill>
              <a:srgbClr val="1A87C9"/>
            </a:solidFill>
          </a:ln>
        </p:spPr>
        <p:style>
          <a:lnRef idx="1">
            <a:schemeClr val="accent1"/>
          </a:lnRef>
          <a:fillRef idx="0">
            <a:schemeClr val="accent1"/>
          </a:fillRef>
          <a:effectRef idx="0">
            <a:schemeClr val="accent1"/>
          </a:effectRef>
          <a:fontRef idx="minor">
            <a:schemeClr val="tx1"/>
          </a:fontRef>
        </p:style>
      </p:cxnSp>
      <p:sp>
        <p:nvSpPr>
          <p:cNvPr id="104" name="Freeform 103"/>
          <p:cNvSpPr/>
          <p:nvPr/>
        </p:nvSpPr>
        <p:spPr>
          <a:xfrm flipH="1" flipV="1">
            <a:off x="7772068" y="4866543"/>
            <a:ext cx="223806" cy="649898"/>
          </a:xfrm>
          <a:custGeom>
            <a:avLst/>
            <a:gdLst>
              <a:gd name="connsiteX0" fmla="*/ 0 w 1249215"/>
              <a:gd name="connsiteY0" fmla="*/ 0 h 1290917"/>
              <a:gd name="connsiteX1" fmla="*/ 0 w 1249215"/>
              <a:gd name="connsiteY1" fmla="*/ 1290917 h 1290917"/>
              <a:gd name="connsiteX2" fmla="*/ 1249215 w 1249215"/>
              <a:gd name="connsiteY2" fmla="*/ 1290917 h 1290917"/>
            </a:gdLst>
            <a:ahLst/>
            <a:cxnLst>
              <a:cxn ang="0">
                <a:pos x="connsiteX0" y="connsiteY0"/>
              </a:cxn>
              <a:cxn ang="0">
                <a:pos x="connsiteX1" y="connsiteY1"/>
              </a:cxn>
              <a:cxn ang="0">
                <a:pos x="connsiteX2" y="connsiteY2"/>
              </a:cxn>
            </a:cxnLst>
            <a:rect l="l" t="t" r="r" b="b"/>
            <a:pathLst>
              <a:path w="1249215" h="1290917">
                <a:moveTo>
                  <a:pt x="0" y="0"/>
                </a:moveTo>
                <a:lnTo>
                  <a:pt x="0" y="1290917"/>
                </a:lnTo>
                <a:lnTo>
                  <a:pt x="1249215" y="1290917"/>
                </a:lnTo>
              </a:path>
            </a:pathLst>
          </a:custGeom>
          <a:ln w="3175" cmpd="sng">
            <a:solidFill>
              <a:srgbClr val="1A87C9"/>
            </a:solidFill>
          </a:ln>
        </p:spPr>
        <p:style>
          <a:lnRef idx="1">
            <a:schemeClr val="accent1"/>
          </a:lnRef>
          <a:fillRef idx="0">
            <a:schemeClr val="accent1"/>
          </a:fillRef>
          <a:effectRef idx="0">
            <a:schemeClr val="accent1"/>
          </a:effectRef>
          <a:fontRef idx="minor">
            <a:schemeClr val="tx1"/>
          </a:fontRef>
        </p:style>
        <p:txBody>
          <a:bodyPr lIns="91440" tIns="45720" rIns="91440" bIns="45720" rtlCol="0" anchor="ctr"/>
          <a:lstStyle/>
          <a:p>
            <a:pPr algn="ctr"/>
            <a:endParaRPr lang="en-US"/>
          </a:p>
        </p:txBody>
      </p:sp>
      <p:sp>
        <p:nvSpPr>
          <p:cNvPr id="105" name="Freeform 104"/>
          <p:cNvSpPr/>
          <p:nvPr/>
        </p:nvSpPr>
        <p:spPr>
          <a:xfrm>
            <a:off x="810073" y="2223852"/>
            <a:ext cx="268644" cy="902097"/>
          </a:xfrm>
          <a:custGeom>
            <a:avLst/>
            <a:gdLst>
              <a:gd name="connsiteX0" fmla="*/ 0 w 1249215"/>
              <a:gd name="connsiteY0" fmla="*/ 0 h 1290917"/>
              <a:gd name="connsiteX1" fmla="*/ 0 w 1249215"/>
              <a:gd name="connsiteY1" fmla="*/ 1290917 h 1290917"/>
              <a:gd name="connsiteX2" fmla="*/ 1249215 w 1249215"/>
              <a:gd name="connsiteY2" fmla="*/ 1290917 h 1290917"/>
            </a:gdLst>
            <a:ahLst/>
            <a:cxnLst>
              <a:cxn ang="0">
                <a:pos x="connsiteX0" y="connsiteY0"/>
              </a:cxn>
              <a:cxn ang="0">
                <a:pos x="connsiteX1" y="connsiteY1"/>
              </a:cxn>
              <a:cxn ang="0">
                <a:pos x="connsiteX2" y="connsiteY2"/>
              </a:cxn>
            </a:cxnLst>
            <a:rect l="l" t="t" r="r" b="b"/>
            <a:pathLst>
              <a:path w="1249215" h="1290917">
                <a:moveTo>
                  <a:pt x="0" y="0"/>
                </a:moveTo>
                <a:lnTo>
                  <a:pt x="0" y="1290917"/>
                </a:lnTo>
                <a:lnTo>
                  <a:pt x="1249215" y="1290917"/>
                </a:lnTo>
              </a:path>
            </a:pathLst>
          </a:custGeom>
          <a:ln w="3175" cmpd="sng">
            <a:solidFill>
              <a:srgbClr val="1A87C9"/>
            </a:solidFill>
          </a:ln>
        </p:spPr>
        <p:style>
          <a:lnRef idx="1">
            <a:schemeClr val="accent1"/>
          </a:lnRef>
          <a:fillRef idx="0">
            <a:schemeClr val="accent1"/>
          </a:fillRef>
          <a:effectRef idx="0">
            <a:schemeClr val="accent1"/>
          </a:effectRef>
          <a:fontRef idx="minor">
            <a:schemeClr val="tx1"/>
          </a:fontRef>
        </p:style>
        <p:txBody>
          <a:bodyPr lIns="91440" tIns="45720" rIns="91440" bIns="45720" rtlCol="0" anchor="ctr"/>
          <a:lstStyle/>
          <a:p>
            <a:pPr algn="ctr"/>
            <a:endParaRPr lang="en-US"/>
          </a:p>
        </p:txBody>
      </p:sp>
      <p:sp>
        <p:nvSpPr>
          <p:cNvPr id="106" name="Freeform 105"/>
          <p:cNvSpPr/>
          <p:nvPr/>
        </p:nvSpPr>
        <p:spPr>
          <a:xfrm flipH="1">
            <a:off x="6688600" y="2057401"/>
            <a:ext cx="264642" cy="571241"/>
          </a:xfrm>
          <a:custGeom>
            <a:avLst/>
            <a:gdLst>
              <a:gd name="connsiteX0" fmla="*/ 0 w 1249215"/>
              <a:gd name="connsiteY0" fmla="*/ 0 h 1290917"/>
              <a:gd name="connsiteX1" fmla="*/ 0 w 1249215"/>
              <a:gd name="connsiteY1" fmla="*/ 1290917 h 1290917"/>
              <a:gd name="connsiteX2" fmla="*/ 1249215 w 1249215"/>
              <a:gd name="connsiteY2" fmla="*/ 1290917 h 1290917"/>
            </a:gdLst>
            <a:ahLst/>
            <a:cxnLst>
              <a:cxn ang="0">
                <a:pos x="connsiteX0" y="connsiteY0"/>
              </a:cxn>
              <a:cxn ang="0">
                <a:pos x="connsiteX1" y="connsiteY1"/>
              </a:cxn>
              <a:cxn ang="0">
                <a:pos x="connsiteX2" y="connsiteY2"/>
              </a:cxn>
            </a:cxnLst>
            <a:rect l="l" t="t" r="r" b="b"/>
            <a:pathLst>
              <a:path w="1249215" h="1290917">
                <a:moveTo>
                  <a:pt x="0" y="0"/>
                </a:moveTo>
                <a:lnTo>
                  <a:pt x="0" y="1290917"/>
                </a:lnTo>
                <a:lnTo>
                  <a:pt x="1249215" y="1290917"/>
                </a:lnTo>
              </a:path>
            </a:pathLst>
          </a:custGeom>
          <a:ln w="3175" cmpd="sng">
            <a:solidFill>
              <a:srgbClr val="1A87C9"/>
            </a:solidFill>
          </a:ln>
        </p:spPr>
        <p:style>
          <a:lnRef idx="1">
            <a:schemeClr val="accent1"/>
          </a:lnRef>
          <a:fillRef idx="0">
            <a:schemeClr val="accent1"/>
          </a:fillRef>
          <a:effectRef idx="0">
            <a:schemeClr val="accent1"/>
          </a:effectRef>
          <a:fontRef idx="minor">
            <a:schemeClr val="tx1"/>
          </a:fontRef>
        </p:style>
        <p:txBody>
          <a:bodyPr lIns="91440" tIns="45720" rIns="91440" bIns="45720" rtlCol="0" anchor="ctr"/>
          <a:lstStyle/>
          <a:p>
            <a:pPr algn="ctr"/>
            <a:endParaRPr lang="en-US"/>
          </a:p>
        </p:txBody>
      </p:sp>
      <p:sp>
        <p:nvSpPr>
          <p:cNvPr id="2" name="Rectangle 1"/>
          <p:cNvSpPr/>
          <p:nvPr/>
        </p:nvSpPr>
        <p:spPr>
          <a:xfrm>
            <a:off x="333872" y="1662367"/>
            <a:ext cx="2368024" cy="582993"/>
          </a:xfrm>
          <a:prstGeom prst="rect">
            <a:avLst/>
          </a:prstGeom>
          <a:ln w="3175" cmpd="sng">
            <a:solidFill>
              <a:srgbClr val="1A87C9"/>
            </a:solidFill>
          </a:ln>
        </p:spPr>
        <p:style>
          <a:lnRef idx="2">
            <a:schemeClr val="dk1"/>
          </a:lnRef>
          <a:fillRef idx="1">
            <a:schemeClr val="lt1"/>
          </a:fillRef>
          <a:effectRef idx="0">
            <a:schemeClr val="dk1"/>
          </a:effectRef>
          <a:fontRef idx="minor">
            <a:schemeClr val="dk1"/>
          </a:fontRef>
        </p:style>
        <p:txBody>
          <a:bodyPr lIns="91440" tIns="45720" rIns="91440" bIns="45720" rtlCol="0" anchor="ctr"/>
          <a:lstStyle/>
          <a:p>
            <a:pPr algn="ctr"/>
            <a:endParaRPr lang="en-US" sz="800" dirty="0">
              <a:latin typeface="Source Sans Pro"/>
              <a:cs typeface="Source Sans Pro"/>
            </a:endParaRPr>
          </a:p>
        </p:txBody>
      </p:sp>
      <p:sp>
        <p:nvSpPr>
          <p:cNvPr id="5" name="TextBox 4"/>
          <p:cNvSpPr txBox="1"/>
          <p:nvPr/>
        </p:nvSpPr>
        <p:spPr>
          <a:xfrm>
            <a:off x="340518" y="1682446"/>
            <a:ext cx="2361378" cy="369332"/>
          </a:xfrm>
          <a:prstGeom prst="rect">
            <a:avLst/>
          </a:prstGeom>
          <a:noFill/>
        </p:spPr>
        <p:txBody>
          <a:bodyPr wrap="square" lIns="91440" tIns="45720" rIns="91440" bIns="45720" rtlCol="0">
            <a:spAutoFit/>
          </a:bodyPr>
          <a:lstStyle/>
          <a:p>
            <a:pPr marL="171450" indent="-171450">
              <a:buFont typeface="Arial"/>
              <a:buChar char="•"/>
            </a:pPr>
            <a:r>
              <a:rPr lang="en-US" sz="900" dirty="0">
                <a:latin typeface="Source Sans Pro"/>
                <a:cs typeface="Source Sans Pro"/>
              </a:rPr>
              <a:t>Private-sector companies</a:t>
            </a:r>
          </a:p>
          <a:p>
            <a:pPr marL="171450" indent="-171450">
              <a:buFont typeface="Arial"/>
              <a:buChar char="•"/>
            </a:pPr>
            <a:r>
              <a:rPr lang="en-US" sz="900" dirty="0">
                <a:latin typeface="Source Sans Pro"/>
                <a:cs typeface="Source Sans Pro"/>
              </a:rPr>
              <a:t>Trade associations</a:t>
            </a:r>
          </a:p>
        </p:txBody>
      </p:sp>
      <p:sp>
        <p:nvSpPr>
          <p:cNvPr id="70" name="Rectangle 69"/>
          <p:cNvSpPr/>
          <p:nvPr/>
        </p:nvSpPr>
        <p:spPr>
          <a:xfrm>
            <a:off x="2854296" y="1027461"/>
            <a:ext cx="2498058" cy="1217900"/>
          </a:xfrm>
          <a:prstGeom prst="rect">
            <a:avLst/>
          </a:prstGeom>
          <a:ln w="3175" cmpd="sng">
            <a:solidFill>
              <a:srgbClr val="1A87C9"/>
            </a:solidFill>
          </a:ln>
        </p:spPr>
        <p:style>
          <a:lnRef idx="2">
            <a:schemeClr val="dk1"/>
          </a:lnRef>
          <a:fillRef idx="1">
            <a:schemeClr val="lt1"/>
          </a:fillRef>
          <a:effectRef idx="0">
            <a:schemeClr val="dk1"/>
          </a:effectRef>
          <a:fontRef idx="minor">
            <a:schemeClr val="dk1"/>
          </a:fontRef>
        </p:style>
        <p:txBody>
          <a:bodyPr lIns="91440" tIns="45720" rIns="91440" bIns="45720" rtlCol="0" anchor="ctr"/>
          <a:lstStyle/>
          <a:p>
            <a:pPr algn="ctr"/>
            <a:endParaRPr lang="en-US" sz="800" dirty="0">
              <a:latin typeface="Source Sans Pro"/>
              <a:cs typeface="Source Sans Pro"/>
            </a:endParaRPr>
          </a:p>
        </p:txBody>
      </p:sp>
      <p:sp>
        <p:nvSpPr>
          <p:cNvPr id="71" name="TextBox 70"/>
          <p:cNvSpPr txBox="1"/>
          <p:nvPr/>
        </p:nvSpPr>
        <p:spPr>
          <a:xfrm>
            <a:off x="2874242" y="1037742"/>
            <a:ext cx="2478111" cy="1200329"/>
          </a:xfrm>
          <a:prstGeom prst="rect">
            <a:avLst/>
          </a:prstGeom>
          <a:noFill/>
        </p:spPr>
        <p:txBody>
          <a:bodyPr wrap="square" lIns="91440" tIns="45720" rIns="91440" bIns="45720" rtlCol="0">
            <a:spAutoFit/>
          </a:bodyPr>
          <a:lstStyle/>
          <a:p>
            <a:pPr marL="171450" indent="-171450">
              <a:buFont typeface="Arial"/>
              <a:buChar char="•"/>
            </a:pPr>
            <a:r>
              <a:rPr lang="en-US" sz="900" dirty="0">
                <a:latin typeface="Source Sans Pro"/>
                <a:cs typeface="Source Sans Pro"/>
              </a:rPr>
              <a:t>National governments</a:t>
            </a:r>
          </a:p>
          <a:p>
            <a:pPr marL="171450" indent="-171450">
              <a:buFont typeface="Arial"/>
              <a:buChar char="•"/>
            </a:pPr>
            <a:r>
              <a:rPr lang="en-US" sz="900" dirty="0">
                <a:latin typeface="Source Sans Pro"/>
                <a:cs typeface="Source Sans Pro"/>
              </a:rPr>
              <a:t>Distinct economies recognized in international </a:t>
            </a:r>
            <a:r>
              <a:rPr lang="en-US" sz="900" dirty="0" err="1">
                <a:latin typeface="Source Sans Pro"/>
                <a:cs typeface="Source Sans Pro"/>
              </a:rPr>
              <a:t>fora</a:t>
            </a:r>
            <a:endParaRPr lang="en-US" sz="900" dirty="0">
              <a:latin typeface="Source Sans Pro"/>
              <a:cs typeface="Source Sans Pro"/>
            </a:endParaRPr>
          </a:p>
          <a:p>
            <a:pPr marL="171450" indent="-171450">
              <a:buFont typeface="Arial"/>
              <a:buChar char="•"/>
            </a:pPr>
            <a:r>
              <a:rPr lang="en-US" sz="900" dirty="0">
                <a:latin typeface="Source Sans Pro"/>
                <a:cs typeface="Source Sans Pro"/>
              </a:rPr>
              <a:t>Multinational governmental and treaty organizations</a:t>
            </a:r>
          </a:p>
          <a:p>
            <a:pPr marL="171450" indent="-171450">
              <a:buFont typeface="Arial"/>
              <a:buChar char="•"/>
            </a:pPr>
            <a:r>
              <a:rPr lang="en-US" sz="900" dirty="0">
                <a:latin typeface="Source Sans Pro"/>
                <a:cs typeface="Source Sans Pro"/>
              </a:rPr>
              <a:t>Public authorities (including UN agencies with a direct interest in global Internet Governance)</a:t>
            </a:r>
          </a:p>
        </p:txBody>
      </p:sp>
      <p:sp>
        <p:nvSpPr>
          <p:cNvPr id="72" name="Rectangle 71"/>
          <p:cNvSpPr/>
          <p:nvPr/>
        </p:nvSpPr>
        <p:spPr>
          <a:xfrm>
            <a:off x="5575027" y="1591739"/>
            <a:ext cx="2254856" cy="653621"/>
          </a:xfrm>
          <a:prstGeom prst="rect">
            <a:avLst/>
          </a:prstGeom>
          <a:ln w="3175" cmpd="sng">
            <a:solidFill>
              <a:srgbClr val="1A87C9"/>
            </a:solidFill>
          </a:ln>
        </p:spPr>
        <p:style>
          <a:lnRef idx="2">
            <a:schemeClr val="dk1"/>
          </a:lnRef>
          <a:fillRef idx="1">
            <a:schemeClr val="lt1"/>
          </a:fillRef>
          <a:effectRef idx="0">
            <a:schemeClr val="dk1"/>
          </a:effectRef>
          <a:fontRef idx="minor">
            <a:schemeClr val="dk1"/>
          </a:fontRef>
        </p:style>
        <p:txBody>
          <a:bodyPr lIns="91440" tIns="45720" rIns="91440" bIns="45720" rtlCol="0" anchor="ctr"/>
          <a:lstStyle/>
          <a:p>
            <a:pPr algn="ctr"/>
            <a:endParaRPr lang="en-US" sz="800" dirty="0">
              <a:latin typeface="Source Sans Pro"/>
              <a:cs typeface="Source Sans Pro"/>
            </a:endParaRPr>
          </a:p>
        </p:txBody>
      </p:sp>
      <p:sp>
        <p:nvSpPr>
          <p:cNvPr id="73" name="TextBox 72"/>
          <p:cNvSpPr txBox="1"/>
          <p:nvPr/>
        </p:nvSpPr>
        <p:spPr>
          <a:xfrm>
            <a:off x="5591415" y="1591740"/>
            <a:ext cx="2123440" cy="646331"/>
          </a:xfrm>
          <a:prstGeom prst="rect">
            <a:avLst/>
          </a:prstGeom>
          <a:noFill/>
        </p:spPr>
        <p:txBody>
          <a:bodyPr wrap="square" lIns="91440" tIns="45720" rIns="91440" bIns="45720" rtlCol="0">
            <a:spAutoFit/>
          </a:bodyPr>
          <a:lstStyle/>
          <a:p>
            <a:pPr marL="171450" indent="-171450">
              <a:buFont typeface="Arial"/>
              <a:buChar char="•"/>
            </a:pPr>
            <a:r>
              <a:rPr lang="en-US" sz="900" dirty="0">
                <a:latin typeface="Source Sans Pro"/>
                <a:cs typeface="Source Sans Pro"/>
              </a:rPr>
              <a:t>Academic leaders</a:t>
            </a:r>
          </a:p>
          <a:p>
            <a:pPr marL="171450" indent="-171450">
              <a:buFont typeface="Arial"/>
              <a:buChar char="•"/>
            </a:pPr>
            <a:r>
              <a:rPr lang="en-US" sz="900" dirty="0">
                <a:latin typeface="Source Sans Pro"/>
                <a:cs typeface="Source Sans Pro"/>
              </a:rPr>
              <a:t>Institutions of higher learning</a:t>
            </a:r>
          </a:p>
          <a:p>
            <a:pPr marL="171450" indent="-171450">
              <a:buFont typeface="Arial"/>
              <a:buChar char="•"/>
            </a:pPr>
            <a:r>
              <a:rPr lang="en-US" sz="900" dirty="0">
                <a:latin typeface="Source Sans Pro"/>
                <a:cs typeface="Source Sans Pro"/>
              </a:rPr>
              <a:t>Professors</a:t>
            </a:r>
          </a:p>
          <a:p>
            <a:pPr marL="171450" indent="-171450">
              <a:buFont typeface="Arial"/>
              <a:buChar char="•"/>
            </a:pPr>
            <a:r>
              <a:rPr lang="en-US" sz="900" dirty="0">
                <a:latin typeface="Source Sans Pro"/>
                <a:cs typeface="Source Sans Pro"/>
              </a:rPr>
              <a:t>Students</a:t>
            </a:r>
          </a:p>
        </p:txBody>
      </p:sp>
      <p:sp>
        <p:nvSpPr>
          <p:cNvPr id="74" name="Rectangle 73"/>
          <p:cNvSpPr/>
          <p:nvPr/>
        </p:nvSpPr>
        <p:spPr>
          <a:xfrm>
            <a:off x="333872" y="5252122"/>
            <a:ext cx="2368024" cy="801785"/>
          </a:xfrm>
          <a:prstGeom prst="rect">
            <a:avLst/>
          </a:prstGeom>
          <a:ln w="3175" cmpd="sng">
            <a:solidFill>
              <a:srgbClr val="1086CB"/>
            </a:solidFill>
          </a:ln>
        </p:spPr>
        <p:style>
          <a:lnRef idx="2">
            <a:schemeClr val="dk1"/>
          </a:lnRef>
          <a:fillRef idx="1">
            <a:schemeClr val="lt1"/>
          </a:fillRef>
          <a:effectRef idx="0">
            <a:schemeClr val="dk1"/>
          </a:effectRef>
          <a:fontRef idx="minor">
            <a:schemeClr val="dk1"/>
          </a:fontRef>
        </p:style>
        <p:txBody>
          <a:bodyPr lIns="91440" tIns="45720" rIns="91440" bIns="45720" rtlCol="0" anchor="ctr"/>
          <a:lstStyle/>
          <a:p>
            <a:pPr algn="ctr"/>
            <a:endParaRPr lang="en-US" sz="800" dirty="0">
              <a:latin typeface="Source Sans Pro"/>
              <a:cs typeface="Source Sans Pro"/>
            </a:endParaRPr>
          </a:p>
        </p:txBody>
      </p:sp>
      <p:sp>
        <p:nvSpPr>
          <p:cNvPr id="75" name="TextBox 74"/>
          <p:cNvSpPr txBox="1"/>
          <p:nvPr/>
        </p:nvSpPr>
        <p:spPr>
          <a:xfrm>
            <a:off x="344021" y="5262282"/>
            <a:ext cx="2123440" cy="646331"/>
          </a:xfrm>
          <a:prstGeom prst="rect">
            <a:avLst/>
          </a:prstGeom>
          <a:noFill/>
          <a:ln w="3175" cmpd="sng">
            <a:noFill/>
          </a:ln>
        </p:spPr>
        <p:txBody>
          <a:bodyPr wrap="square" lIns="91440" tIns="45720" rIns="91440" bIns="45720" rtlCol="0">
            <a:spAutoFit/>
          </a:bodyPr>
          <a:lstStyle/>
          <a:p>
            <a:pPr marL="171450" indent="-171450">
              <a:buFont typeface="Arial"/>
              <a:buChar char="•"/>
            </a:pPr>
            <a:r>
              <a:rPr lang="en-US" sz="900" dirty="0" smtClean="0">
                <a:latin typeface="Source Sans Pro"/>
                <a:cs typeface="Source Sans Pro"/>
              </a:rPr>
              <a:t>Protocol developers</a:t>
            </a:r>
          </a:p>
          <a:p>
            <a:pPr marL="171450" indent="-171450">
              <a:buFont typeface="Arial"/>
              <a:buChar char="•"/>
            </a:pPr>
            <a:r>
              <a:rPr lang="en-US" sz="900" dirty="0" smtClean="0">
                <a:latin typeface="Source Sans Pro"/>
                <a:cs typeface="Source Sans Pro"/>
              </a:rPr>
              <a:t>Equipment and software developers</a:t>
            </a:r>
          </a:p>
          <a:p>
            <a:pPr marL="171450" indent="-171450">
              <a:buFont typeface="Arial"/>
              <a:buChar char="•"/>
            </a:pPr>
            <a:r>
              <a:rPr lang="en-US" sz="900" dirty="0" smtClean="0">
                <a:latin typeface="Source Sans Pro"/>
                <a:cs typeface="Source Sans Pro"/>
              </a:rPr>
              <a:t>Network operators</a:t>
            </a:r>
          </a:p>
          <a:p>
            <a:pPr marL="171450" indent="-171450">
              <a:buFont typeface="Arial"/>
              <a:buChar char="•"/>
            </a:pPr>
            <a:r>
              <a:rPr lang="en-US" sz="900" dirty="0" smtClean="0">
                <a:latin typeface="Source Sans Pro"/>
                <a:cs typeface="Source Sans Pro"/>
              </a:rPr>
              <a:t>Technical researchers</a:t>
            </a:r>
            <a:endParaRPr lang="en-US" sz="900" dirty="0">
              <a:latin typeface="Source Sans Pro"/>
              <a:cs typeface="Source Sans Pro"/>
            </a:endParaRPr>
          </a:p>
        </p:txBody>
      </p:sp>
      <p:sp>
        <p:nvSpPr>
          <p:cNvPr id="76" name="Rectangle 75"/>
          <p:cNvSpPr/>
          <p:nvPr/>
        </p:nvSpPr>
        <p:spPr>
          <a:xfrm>
            <a:off x="3345852" y="5252122"/>
            <a:ext cx="2368024" cy="646331"/>
          </a:xfrm>
          <a:prstGeom prst="rect">
            <a:avLst/>
          </a:prstGeom>
          <a:ln w="3175" cmpd="sng">
            <a:solidFill>
              <a:srgbClr val="1A87C9"/>
            </a:solidFill>
          </a:ln>
        </p:spPr>
        <p:style>
          <a:lnRef idx="2">
            <a:schemeClr val="dk1"/>
          </a:lnRef>
          <a:fillRef idx="1">
            <a:schemeClr val="lt1"/>
          </a:fillRef>
          <a:effectRef idx="0">
            <a:schemeClr val="dk1"/>
          </a:effectRef>
          <a:fontRef idx="minor">
            <a:schemeClr val="dk1"/>
          </a:fontRef>
        </p:style>
        <p:txBody>
          <a:bodyPr lIns="91440" tIns="45720" rIns="91440" bIns="45720" rtlCol="0" anchor="ctr"/>
          <a:lstStyle/>
          <a:p>
            <a:pPr algn="ctr"/>
            <a:endParaRPr lang="en-US" sz="800" dirty="0">
              <a:latin typeface="Source Sans Pro"/>
              <a:cs typeface="Source Sans Pro"/>
            </a:endParaRPr>
          </a:p>
        </p:txBody>
      </p:sp>
      <p:sp>
        <p:nvSpPr>
          <p:cNvPr id="78" name="Rectangle 77"/>
          <p:cNvSpPr/>
          <p:nvPr/>
        </p:nvSpPr>
        <p:spPr>
          <a:xfrm>
            <a:off x="6334193" y="5252122"/>
            <a:ext cx="2368024" cy="816664"/>
          </a:xfrm>
          <a:prstGeom prst="rect">
            <a:avLst/>
          </a:prstGeom>
          <a:ln w="3175" cmpd="sng">
            <a:solidFill>
              <a:srgbClr val="1A87C9"/>
            </a:solidFill>
          </a:ln>
        </p:spPr>
        <p:style>
          <a:lnRef idx="2">
            <a:schemeClr val="dk1"/>
          </a:lnRef>
          <a:fillRef idx="1">
            <a:schemeClr val="lt1"/>
          </a:fillRef>
          <a:effectRef idx="0">
            <a:schemeClr val="dk1"/>
          </a:effectRef>
          <a:fontRef idx="minor">
            <a:schemeClr val="dk1"/>
          </a:fontRef>
        </p:style>
        <p:txBody>
          <a:bodyPr lIns="91440" tIns="45720" rIns="91440" bIns="45720" rtlCol="0" anchor="ctr"/>
          <a:lstStyle/>
          <a:p>
            <a:pPr algn="ctr"/>
            <a:endParaRPr lang="en-US" sz="800" dirty="0">
              <a:latin typeface="Source Sans Pro"/>
              <a:cs typeface="Source Sans Pro"/>
            </a:endParaRPr>
          </a:p>
        </p:txBody>
      </p:sp>
      <p:sp>
        <p:nvSpPr>
          <p:cNvPr id="79" name="TextBox 78"/>
          <p:cNvSpPr txBox="1"/>
          <p:nvPr/>
        </p:nvSpPr>
        <p:spPr>
          <a:xfrm>
            <a:off x="6334193" y="5269077"/>
            <a:ext cx="2123440" cy="784830"/>
          </a:xfrm>
          <a:prstGeom prst="rect">
            <a:avLst/>
          </a:prstGeom>
          <a:noFill/>
        </p:spPr>
        <p:txBody>
          <a:bodyPr wrap="square" lIns="91440" tIns="45720" rIns="91440" bIns="45720" rtlCol="0">
            <a:spAutoFit/>
          </a:bodyPr>
          <a:lstStyle/>
          <a:p>
            <a:pPr marL="171450" indent="-171450">
              <a:buFont typeface="Arial"/>
              <a:buChar char="•"/>
            </a:pPr>
            <a:r>
              <a:rPr lang="en-US" sz="900" dirty="0">
                <a:latin typeface="Source Sans Pro"/>
                <a:cs typeface="Source Sans Pro"/>
              </a:rPr>
              <a:t>Non-governmental Organizations</a:t>
            </a:r>
          </a:p>
          <a:p>
            <a:pPr marL="171450" indent="-171450">
              <a:buFont typeface="Arial"/>
              <a:buChar char="•"/>
            </a:pPr>
            <a:r>
              <a:rPr lang="en-US" sz="900" dirty="0">
                <a:latin typeface="Source Sans Pro"/>
                <a:cs typeface="Source Sans Pro"/>
              </a:rPr>
              <a:t>Non-profits</a:t>
            </a:r>
          </a:p>
          <a:p>
            <a:pPr marL="171450" indent="-171450">
              <a:buFont typeface="Arial"/>
              <a:buChar char="•"/>
            </a:pPr>
            <a:r>
              <a:rPr lang="en-US" sz="900" dirty="0" smtClean="0">
                <a:latin typeface="Source Sans Pro"/>
                <a:cs typeface="Source Sans Pro"/>
              </a:rPr>
              <a:t>Non-commercial Users</a:t>
            </a:r>
          </a:p>
          <a:p>
            <a:pPr marL="171450" indent="-171450">
              <a:buFont typeface="Arial"/>
              <a:buChar char="•"/>
            </a:pPr>
            <a:r>
              <a:rPr lang="en-US" sz="900" dirty="0">
                <a:latin typeface="Source Sans Pro"/>
                <a:cs typeface="Source Sans Pro"/>
              </a:rPr>
              <a:t>Think </a:t>
            </a:r>
            <a:r>
              <a:rPr lang="en-US" sz="900" dirty="0" smtClean="0">
                <a:latin typeface="Source Sans Pro"/>
                <a:cs typeface="Source Sans Pro"/>
              </a:rPr>
              <a:t>Tanks</a:t>
            </a:r>
          </a:p>
          <a:p>
            <a:pPr marL="171450" indent="-171450">
              <a:buFont typeface="Arial"/>
              <a:buChar char="•"/>
            </a:pPr>
            <a:r>
              <a:rPr lang="en-US" sz="900" dirty="0" smtClean="0">
                <a:latin typeface="Source Sans Pro"/>
                <a:cs typeface="Source Sans Pro"/>
              </a:rPr>
              <a:t>Charities</a:t>
            </a:r>
            <a:endParaRPr lang="en-US" sz="900" dirty="0">
              <a:latin typeface="Source Sans Pro"/>
              <a:cs typeface="Source Sans Pro"/>
            </a:endParaRPr>
          </a:p>
        </p:txBody>
      </p:sp>
      <p:sp>
        <p:nvSpPr>
          <p:cNvPr id="4" name="TextBox 3"/>
          <p:cNvSpPr txBox="1"/>
          <p:nvPr/>
        </p:nvSpPr>
        <p:spPr>
          <a:xfrm>
            <a:off x="3345852" y="5268510"/>
            <a:ext cx="2127241" cy="507831"/>
          </a:xfrm>
          <a:prstGeom prst="rect">
            <a:avLst/>
          </a:prstGeom>
          <a:noFill/>
        </p:spPr>
        <p:txBody>
          <a:bodyPr wrap="square" rtlCol="0">
            <a:spAutoFit/>
          </a:bodyPr>
          <a:lstStyle/>
          <a:p>
            <a:pPr marL="171450" indent="-171450">
              <a:buFont typeface="Arial"/>
              <a:buChar char="•"/>
            </a:pPr>
            <a:r>
              <a:rPr lang="en-US" sz="900" dirty="0" smtClean="0">
                <a:latin typeface="Source Sans Pro"/>
                <a:cs typeface="Source Sans Pro"/>
              </a:rPr>
              <a:t>Registries</a:t>
            </a:r>
          </a:p>
          <a:p>
            <a:pPr marL="171450" indent="-171450">
              <a:buFont typeface="Arial"/>
              <a:buChar char="•"/>
            </a:pPr>
            <a:r>
              <a:rPr lang="en-US" sz="900" dirty="0" smtClean="0">
                <a:latin typeface="Source Sans Pro"/>
                <a:cs typeface="Source Sans Pro"/>
              </a:rPr>
              <a:t>Registrars</a:t>
            </a:r>
          </a:p>
          <a:p>
            <a:pPr marL="171450" indent="-171450">
              <a:buFont typeface="Arial"/>
              <a:buChar char="•"/>
            </a:pPr>
            <a:r>
              <a:rPr lang="en-US" sz="900" dirty="0" smtClean="0">
                <a:latin typeface="Source Sans Pro"/>
                <a:cs typeface="Source Sans Pro"/>
              </a:rPr>
              <a:t>Domain organizations</a:t>
            </a:r>
          </a:p>
        </p:txBody>
      </p:sp>
    </p:spTree>
    <p:extLst>
      <p:ext uri="{BB962C8B-B14F-4D97-AF65-F5344CB8AC3E}">
        <p14:creationId xmlns:p14="http://schemas.microsoft.com/office/powerpoint/2010/main" val="2144063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2374900" y="3416301"/>
            <a:ext cx="6489700" cy="2501900"/>
          </a:xfrm>
          <a:prstGeom prst="rect">
            <a:avLst/>
          </a:prstGeom>
          <a:solidFill>
            <a:schemeClr val="lt1">
              <a:alpha val="29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sp>
        <p:nvSpPr>
          <p:cNvPr id="4" name="Title 3"/>
          <p:cNvSpPr>
            <a:spLocks noGrp="1"/>
          </p:cNvSpPr>
          <p:nvPr>
            <p:ph type="title"/>
          </p:nvPr>
        </p:nvSpPr>
        <p:spPr>
          <a:prstGeom prst="rect">
            <a:avLst/>
          </a:prstGeom>
        </p:spPr>
        <p:txBody>
          <a:bodyPr/>
          <a:lstStyle/>
          <a:p>
            <a:r>
              <a:rPr lang="en-US" b="1" dirty="0" smtClean="0"/>
              <a:t>The U.S. Government’s Announcement</a:t>
            </a:r>
            <a:endParaRPr lang="en-US" b="1" dirty="0"/>
          </a:p>
        </p:txBody>
      </p:sp>
      <p:sp>
        <p:nvSpPr>
          <p:cNvPr id="3" name="Content Placeholder 2"/>
          <p:cNvSpPr txBox="1">
            <a:spLocks/>
          </p:cNvSpPr>
          <p:nvPr/>
        </p:nvSpPr>
        <p:spPr>
          <a:xfrm>
            <a:off x="457200" y="1031209"/>
            <a:ext cx="8229600" cy="1698450"/>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2000" b="1" dirty="0" smtClean="0">
                <a:solidFill>
                  <a:schemeClr val="accent6"/>
                </a:solidFill>
                <a:latin typeface="Source Sans Pro"/>
                <a:cs typeface="Source Sans Pro"/>
              </a:rPr>
              <a:t>14 March 2014: </a:t>
            </a:r>
            <a:r>
              <a:rPr lang="en-US" sz="2000" dirty="0" smtClean="0">
                <a:latin typeface="Source Sans Pro"/>
                <a:cs typeface="Source Sans Pro"/>
              </a:rPr>
              <a:t>U.S. Government announces intent to transition its stewardship of the IANA functions to the global multistakeholder community</a:t>
            </a:r>
          </a:p>
          <a:p>
            <a:pPr marL="685800" lvl="1">
              <a:buSzPct val="75000"/>
              <a:buFont typeface="Wingdings" charset="2"/>
              <a:buChar char=""/>
            </a:pPr>
            <a:r>
              <a:rPr lang="en-US" sz="2000" dirty="0">
                <a:solidFill>
                  <a:srgbClr val="0C1F24"/>
                </a:solidFill>
                <a:latin typeface="Source Sans Pro"/>
                <a:cs typeface="Source Sans Pro"/>
              </a:rPr>
              <a:t>Asked ICANN to convene global stakeholders to develop a proposal</a:t>
            </a:r>
          </a:p>
          <a:p>
            <a:pPr marL="685800" lvl="1">
              <a:buSzPct val="75000"/>
              <a:buFont typeface="Wingdings" charset="2"/>
              <a:buChar char=""/>
            </a:pPr>
            <a:r>
              <a:rPr lang="en-US" sz="2000" dirty="0" smtClean="0">
                <a:solidFill>
                  <a:srgbClr val="0C1F24"/>
                </a:solidFill>
                <a:latin typeface="Source Sans Pro"/>
                <a:cs typeface="Source Sans Pro"/>
              </a:rPr>
              <a:t>The </a:t>
            </a:r>
            <a:r>
              <a:rPr lang="en-US" sz="2000" dirty="0">
                <a:solidFill>
                  <a:srgbClr val="0C1F24"/>
                </a:solidFill>
                <a:latin typeface="Source Sans Pro"/>
                <a:cs typeface="Source Sans Pro"/>
              </a:rPr>
              <a:t>m</a:t>
            </a:r>
            <a:r>
              <a:rPr lang="en-US" sz="2000" dirty="0" smtClean="0">
                <a:solidFill>
                  <a:srgbClr val="0C1F24"/>
                </a:solidFill>
                <a:latin typeface="Source Sans Pro"/>
                <a:cs typeface="Source Sans Pro"/>
              </a:rPr>
              <a:t>ultistakeholder </a:t>
            </a:r>
            <a:r>
              <a:rPr lang="en-US" sz="2000" dirty="0">
                <a:solidFill>
                  <a:srgbClr val="0C1F24"/>
                </a:solidFill>
                <a:latin typeface="Source Sans Pro"/>
                <a:cs typeface="Source Sans Pro"/>
              </a:rPr>
              <a:t>community has set policies implemented by ICANN for more than 15 years</a:t>
            </a:r>
          </a:p>
        </p:txBody>
      </p:sp>
      <p:grpSp>
        <p:nvGrpSpPr>
          <p:cNvPr id="5" name="Group 4"/>
          <p:cNvGrpSpPr/>
          <p:nvPr/>
        </p:nvGrpSpPr>
        <p:grpSpPr>
          <a:xfrm>
            <a:off x="593207" y="3599898"/>
            <a:ext cx="1520412" cy="1520412"/>
            <a:chOff x="569487" y="2043501"/>
            <a:chExt cx="1346792" cy="1346792"/>
          </a:xfrm>
        </p:grpSpPr>
        <p:sp>
          <p:nvSpPr>
            <p:cNvPr id="6" name="Teardrop 5"/>
            <p:cNvSpPr/>
            <p:nvPr/>
          </p:nvSpPr>
          <p:spPr>
            <a:xfrm rot="8100000">
              <a:off x="569487" y="2043501"/>
              <a:ext cx="1346792" cy="1346792"/>
            </a:xfrm>
            <a:prstGeom prst="teardrop">
              <a:avLst>
                <a:gd name="adj" fmla="val 96125"/>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dirty="0">
                <a:latin typeface="Source Sans Pro"/>
                <a:cs typeface="Source Sans Pro"/>
              </a:endParaRPr>
            </a:p>
          </p:txBody>
        </p:sp>
        <p:sp>
          <p:nvSpPr>
            <p:cNvPr id="7" name="TextBox 6"/>
            <p:cNvSpPr txBox="1"/>
            <p:nvPr/>
          </p:nvSpPr>
          <p:spPr>
            <a:xfrm>
              <a:off x="594800" y="2386020"/>
              <a:ext cx="1273358" cy="756917"/>
            </a:xfrm>
            <a:prstGeom prst="rect">
              <a:avLst/>
            </a:prstGeom>
            <a:noFill/>
            <a:ln>
              <a:noFill/>
            </a:ln>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ctr"/>
              <a:r>
                <a:rPr lang="en-US" sz="2400" b="1" dirty="0" smtClean="0">
                  <a:solidFill>
                    <a:schemeClr val="bg1"/>
                  </a:solidFill>
                  <a:latin typeface="Source Sans Pro"/>
                  <a:cs typeface="Source Sans Pro"/>
                </a:rPr>
                <a:t>Why</a:t>
              </a:r>
            </a:p>
            <a:p>
              <a:pPr algn="ctr"/>
              <a:r>
                <a:rPr lang="en-US" sz="2400" b="1" dirty="0" smtClean="0">
                  <a:solidFill>
                    <a:schemeClr val="bg1"/>
                  </a:solidFill>
                  <a:latin typeface="Source Sans Pro"/>
                  <a:cs typeface="Source Sans Pro"/>
                </a:rPr>
                <a:t>now?</a:t>
              </a:r>
            </a:p>
          </p:txBody>
        </p:sp>
      </p:grpSp>
      <p:sp>
        <p:nvSpPr>
          <p:cNvPr id="8" name="Oval 7"/>
          <p:cNvSpPr/>
          <p:nvPr/>
        </p:nvSpPr>
        <p:spPr>
          <a:xfrm>
            <a:off x="1213832" y="5447898"/>
            <a:ext cx="279159" cy="272093"/>
          </a:xfrm>
          <a:prstGeom prst="ellipse">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p>
        </p:txBody>
      </p:sp>
      <p:sp>
        <p:nvSpPr>
          <p:cNvPr id="2" name="Rectangle 1"/>
          <p:cNvSpPr/>
          <p:nvPr/>
        </p:nvSpPr>
        <p:spPr>
          <a:xfrm>
            <a:off x="2463800" y="3510998"/>
            <a:ext cx="6400800" cy="2308324"/>
          </a:xfrm>
          <a:prstGeom prst="rect">
            <a:avLst/>
          </a:prstGeom>
        </p:spPr>
        <p:txBody>
          <a:bodyPr wrap="square">
            <a:spAutoFit/>
          </a:bodyPr>
          <a:lstStyle/>
          <a:p>
            <a:r>
              <a:rPr lang="en-US" b="1" dirty="0">
                <a:latin typeface="Source Sans Pro"/>
                <a:cs typeface="Source Sans Pro"/>
              </a:rPr>
              <a:t>The U.S. Government’s </a:t>
            </a:r>
            <a:r>
              <a:rPr lang="en-US" b="1" dirty="0" smtClean="0">
                <a:latin typeface="Source Sans Pro"/>
                <a:cs typeface="Source Sans Pro"/>
              </a:rPr>
              <a:t>announcement:</a:t>
            </a:r>
            <a:endParaRPr lang="en-US" b="1" dirty="0">
              <a:latin typeface="Source Sans Pro"/>
              <a:cs typeface="Source Sans Pro"/>
            </a:endParaRPr>
          </a:p>
          <a:p>
            <a:pPr marL="285750" indent="-285750">
              <a:buSzPct val="75000"/>
              <a:buFont typeface="Wingdings" charset="2"/>
              <a:buChar char=""/>
            </a:pPr>
            <a:r>
              <a:rPr lang="en-US" dirty="0">
                <a:solidFill>
                  <a:srgbClr val="0C1F24"/>
                </a:solidFill>
                <a:latin typeface="Source Sans Pro"/>
                <a:cs typeface="Source Sans Pro"/>
              </a:rPr>
              <a:t>Marks the final phase of the privatization of the DNS</a:t>
            </a:r>
          </a:p>
          <a:p>
            <a:pPr marL="285750" indent="-285750">
              <a:buSzPct val="75000"/>
              <a:buFont typeface="Wingdings" charset="2"/>
              <a:buChar char=""/>
            </a:pPr>
            <a:r>
              <a:rPr lang="en-US" dirty="0">
                <a:solidFill>
                  <a:srgbClr val="0C1F24"/>
                </a:solidFill>
                <a:latin typeface="Source Sans Pro"/>
                <a:cs typeface="Source Sans Pro"/>
              </a:rPr>
              <a:t>Further supports and enhances the multistakeholder model of Internet policy making and governance</a:t>
            </a:r>
          </a:p>
          <a:p>
            <a:endParaRPr lang="en-US" dirty="0">
              <a:latin typeface="Source Sans Pro"/>
              <a:cs typeface="Source Sans Pro"/>
            </a:endParaRPr>
          </a:p>
          <a:p>
            <a:r>
              <a:rPr lang="en-US" dirty="0">
                <a:latin typeface="Source Sans Pro"/>
                <a:cs typeface="Source Sans Pro"/>
              </a:rPr>
              <a:t>ICANN was asked to serve as a facilitator, based on its role as the IANA functions administrator and global coordinator for the Internet’s Domain Name System (DNS</a:t>
            </a:r>
            <a:r>
              <a:rPr lang="en-US" dirty="0" smtClean="0">
                <a:latin typeface="Source Sans Pro"/>
                <a:cs typeface="Source Sans Pro"/>
              </a:rPr>
              <a:t>)</a:t>
            </a:r>
            <a:endParaRPr lang="en-US" dirty="0">
              <a:latin typeface="Source Sans Pro"/>
              <a:cs typeface="Source Sans Pro"/>
            </a:endParaRPr>
          </a:p>
        </p:txBody>
      </p:sp>
    </p:spTree>
    <p:extLst>
      <p:ext uri="{BB962C8B-B14F-4D97-AF65-F5344CB8AC3E}">
        <p14:creationId xmlns:p14="http://schemas.microsoft.com/office/powerpoint/2010/main" val="297730631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ICANN Template">
      <a:dk1>
        <a:srgbClr val="0A1F24"/>
      </a:dk1>
      <a:lt1>
        <a:sysClr val="window" lastClr="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dirty="0" smtClean="0">
            <a:latin typeface="Source Sans Pro"/>
            <a:cs typeface="Source Sans Pro"/>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38039</TotalTime>
  <Words>4281</Words>
  <Application>Microsoft Macintosh PowerPoint</Application>
  <PresentationFormat>On-screen Show (4:3)</PresentationFormat>
  <Paragraphs>637</Paragraphs>
  <Slides>47</Slides>
  <Notes>30</Notes>
  <HiddenSlides>0</HiddenSlides>
  <MMClips>0</MMClip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Office Theme</vt:lpstr>
      <vt:lpstr>PowerPoint Presentation</vt:lpstr>
      <vt:lpstr>About this Toolkit – DO NOT USE THIS SLIDE</vt:lpstr>
      <vt:lpstr>What is ICANN?</vt:lpstr>
      <vt:lpstr>One World, One Internet</vt:lpstr>
      <vt:lpstr>What are the IANA Functions?</vt:lpstr>
      <vt:lpstr>What is the multistakeholder community?</vt:lpstr>
      <vt:lpstr>ICANN’s Global Multistakeholder Community</vt:lpstr>
      <vt:lpstr>ICANN’s Global Multistakeholder Community</vt:lpstr>
      <vt:lpstr>The U.S. Government’s Announcement</vt:lpstr>
      <vt:lpstr>Why Does This Matter to Business?</vt:lpstr>
      <vt:lpstr>BCG Article on U.S. Digital Engagement</vt:lpstr>
      <vt:lpstr>PowerPoint Presentation</vt:lpstr>
      <vt:lpstr>Why Does This Matter to the Technical Community?</vt:lpstr>
      <vt:lpstr>Why Does This Matter to Governments?</vt:lpstr>
      <vt:lpstr>Why Does This Matter to Civil Society?</vt:lpstr>
      <vt:lpstr>Transition Requirements set by NTIA</vt:lpstr>
      <vt:lpstr>Two Parallel Processes</vt:lpstr>
      <vt:lpstr>Developing Proposals</vt:lpstr>
      <vt:lpstr>PowerPoint Presentation</vt:lpstr>
      <vt:lpstr>The IANA Stewardship Transition: ICG</vt:lpstr>
      <vt:lpstr>ICG RFP Required Proposal Elements</vt:lpstr>
      <vt:lpstr>Request for Transition Proposal Structure</vt:lpstr>
      <vt:lpstr>Domain Names Community</vt:lpstr>
      <vt:lpstr>Proposal Overview</vt:lpstr>
      <vt:lpstr>Linkage &amp; Coordination with CCWG-Accountability</vt:lpstr>
      <vt:lpstr>Numbering Resources Community</vt:lpstr>
      <vt:lpstr>Proposal Overview</vt:lpstr>
      <vt:lpstr>Protocol Parameters Community</vt:lpstr>
      <vt:lpstr>Proposal Overview</vt:lpstr>
      <vt:lpstr>Combined Proposal Overview</vt:lpstr>
      <vt:lpstr>Public Comment Period</vt:lpstr>
      <vt:lpstr>Next Steps and Timeline</vt:lpstr>
      <vt:lpstr>PowerPoint Presentation</vt:lpstr>
      <vt:lpstr>Enhancing ICANN Accountability</vt:lpstr>
      <vt:lpstr>Existing ICANN Accountability Mechanisms</vt:lpstr>
      <vt:lpstr>CCWG-Accountability Goals and Requirements</vt:lpstr>
      <vt:lpstr>Current Accountability Framework</vt:lpstr>
      <vt:lpstr>Proposed Enhanced Accountability Mechanisms</vt:lpstr>
      <vt:lpstr>The Empowered Community’s Powers</vt:lpstr>
      <vt:lpstr>Work Streams &amp; Implementation</vt:lpstr>
      <vt:lpstr>Linkage with the CWG-Stewardship</vt:lpstr>
      <vt:lpstr>Public Comment Period</vt:lpstr>
      <vt:lpstr>PowerPoint Presentation</vt:lpstr>
      <vt:lpstr>PowerPoint Presentation</vt:lpstr>
      <vt:lpstr>Where are we now?</vt:lpstr>
      <vt:lpstr>What Can I Do Now To Get Involved?</vt:lpstr>
      <vt:lpstr>Questions?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Abigail</dc:creator>
  <cp:lastModifiedBy>Hillary Jett</cp:lastModifiedBy>
  <cp:revision>460</cp:revision>
  <cp:lastPrinted>2015-01-14T03:55:09Z</cp:lastPrinted>
  <dcterms:created xsi:type="dcterms:W3CDTF">2015-01-07T16:11:05Z</dcterms:created>
  <dcterms:modified xsi:type="dcterms:W3CDTF">2015-10-27T21:05:38Z</dcterms:modified>
</cp:coreProperties>
</file>