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22" r:id="rId3"/>
    <p:sldId id="347" r:id="rId4"/>
    <p:sldId id="342" r:id="rId5"/>
    <p:sldId id="343" r:id="rId6"/>
    <p:sldId id="348" r:id="rId7"/>
    <p:sldId id="34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C240F"/>
    <a:srgbClr val="CB460F"/>
    <a:srgbClr val="FA5B36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5" autoAdjust="0"/>
    <p:restoredTop sz="80602" autoAdjust="0"/>
  </p:normalViewPr>
  <p:slideViewPr>
    <p:cSldViewPr snapToGrid="0" snapToObjects="1">
      <p:cViewPr varScale="1">
        <p:scale>
          <a:sx n="64" d="100"/>
          <a:sy n="64" d="100"/>
        </p:scale>
        <p:origin x="1554" y="78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pPr/>
              <a:t>10/7/2015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stylized agenda slide</a:t>
            </a:r>
            <a:r>
              <a:rPr lang="en-US" baseline="0" dirty="0" smtClean="0"/>
              <a:t> for your presentation.</a:t>
            </a:r>
          </a:p>
          <a:p>
            <a:endParaRPr lang="en-US" baseline="0" dirty="0" smtClean="0"/>
          </a:p>
          <a:p>
            <a:r>
              <a:rPr lang="en-US" dirty="0" smtClean="0"/>
              <a:t>To</a:t>
            </a:r>
            <a:r>
              <a:rPr lang="en-US" baseline="0" dirty="0" smtClean="0"/>
              <a:t> </a:t>
            </a:r>
            <a:r>
              <a:rPr lang="en-US" dirty="0" smtClean="0"/>
              <a:t>delete a box,</a:t>
            </a:r>
            <a:r>
              <a:rPr lang="en-US" baseline="0" dirty="0" smtClean="0"/>
              <a:t> </a:t>
            </a:r>
            <a:r>
              <a:rPr lang="en-US" dirty="0" smtClean="0"/>
              <a:t>if there are too many boxes,</a:t>
            </a:r>
            <a:r>
              <a:rPr lang="en-US" baseline="0" dirty="0" smtClean="0"/>
              <a:t> click the edge of the box, ensure the entire box is highlighted, then DELETE.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update the numbers and text, click inside the circle for the numbers or in the box for the text, revise the text.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07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Summarize the three main points of your</a:t>
            </a:r>
            <a:r>
              <a:rPr lang="en-US" baseline="0" dirty="0" smtClean="0"/>
              <a:t> presentation here.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6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Icons or text are editable, change/add</a:t>
            </a:r>
            <a:r>
              <a:rPr lang="en-US" baseline="0" dirty="0" smtClean="0"/>
              <a:t> to your preference.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809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Breakup</a:t>
            </a:r>
            <a:r>
              <a:rPr lang="en-US" baseline="0" dirty="0" smtClean="0"/>
              <a:t> your presentation, divide it into sections.  This is especially useful if most of your presentation is text.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44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5" name="Picture 4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  <p:sldLayoutId id="2147483671" r:id="rId8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36377" y="4471954"/>
            <a:ext cx="7336088" cy="649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3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Cross Community Working Groups</a:t>
            </a:r>
            <a:endParaRPr lang="en-US" sz="36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36376" y="5169406"/>
            <a:ext cx="7098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Marika Konings |  At-Large Capacity Building Webinar </a:t>
            </a:r>
            <a:r>
              <a:rPr lang="en-US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6 Oct </a:t>
            </a:r>
            <a:r>
              <a:rPr lang="en-US" dirty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2015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350124" y="1299014"/>
            <a:ext cx="25398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48738" y="1299014"/>
            <a:ext cx="2539800" cy="2175252"/>
          </a:xfrm>
          <a:prstGeom prst="rect">
            <a:avLst/>
          </a:prstGeom>
          <a:solidFill>
            <a:schemeClr val="accent4">
              <a:alpha val="63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50124" y="1299014"/>
            <a:ext cx="25398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48738" y="1299014"/>
            <a:ext cx="2539800" cy="87588"/>
          </a:xfrm>
          <a:prstGeom prst="rect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51511" y="3681668"/>
            <a:ext cx="2539800" cy="21752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350124" y="3681668"/>
            <a:ext cx="2539800" cy="2175252"/>
          </a:xfrm>
          <a:prstGeom prst="rect">
            <a:avLst/>
          </a:prstGeom>
          <a:solidFill>
            <a:schemeClr val="accent2">
              <a:alpha val="86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51511" y="3681668"/>
            <a:ext cx="2539800" cy="87588"/>
          </a:xfrm>
          <a:prstGeom prst="rect">
            <a:avLst/>
          </a:prstGeom>
          <a:solidFill>
            <a:srgbClr val="AC4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350124" y="3681668"/>
            <a:ext cx="2539800" cy="875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367741" y="1501265"/>
            <a:ext cx="498944" cy="498944"/>
          </a:xfrm>
          <a:prstGeom prst="ellipse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074908" y="1501265"/>
            <a:ext cx="498944" cy="49894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367741" y="3895123"/>
            <a:ext cx="498944" cy="498944"/>
          </a:xfrm>
          <a:prstGeom prst="ellipse">
            <a:avLst/>
          </a:prstGeom>
          <a:solidFill>
            <a:srgbClr val="0A32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675282" y="3895123"/>
            <a:ext cx="498944" cy="49894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1511" y="1299014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1511" y="1299014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666927" y="1510650"/>
            <a:ext cx="498944" cy="49894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86759" y="1982152"/>
            <a:ext cx="20800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Cut across Supporting Organizations and Advisory Committees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50124" y="1982152"/>
            <a:ext cx="253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Are not the sole responsibility of one Supporting Organization or Advisory Committee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83988" y="1982152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Not in scope for Supporting Organization Policy Development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1511" y="4364806"/>
            <a:ext cx="253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Desire for two or more Supporting Organizations / Advisory Committees to work together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79874" y="4364806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Are intended to be considered for action by ICANN Board (?)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83988" y="4364806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Here’s a place to introduce your sixth agenda item from your talk.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1511" y="1503505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50124" y="1492556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48738" y="1492556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3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1511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4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0124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5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9967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Purpose – used to discuss and develop recommendations on issues that: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73947" y="4343567"/>
            <a:ext cx="3485915" cy="12919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3947" y="2788849"/>
            <a:ext cx="3485915" cy="12919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73948" y="2788849"/>
            <a:ext cx="898346" cy="129194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73948" y="4343567"/>
            <a:ext cx="898346" cy="129194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73947" y="1259103"/>
            <a:ext cx="3485915" cy="1291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73948" y="1259103"/>
            <a:ext cx="898346" cy="12919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Current Principles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1000513" y="1504978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59878" y="1466043"/>
            <a:ext cx="2499984" cy="763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Identical charter adopted by all SO/ACs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00513" y="3034547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59878" y="2678112"/>
            <a:ext cx="2499984" cy="1446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Chartering organizations appoint members who have specific role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00513" y="4622177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3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59878" y="4392909"/>
            <a:ext cx="2499984" cy="1105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Anyone interested to participate can do so on equal footing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61158" y="4343567"/>
            <a:ext cx="3485915" cy="129194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561158" y="2788849"/>
            <a:ext cx="3485915" cy="129194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561159" y="2788849"/>
            <a:ext cx="898346" cy="1291948"/>
          </a:xfrm>
          <a:prstGeom prst="rect">
            <a:avLst/>
          </a:prstGeom>
          <a:solidFill>
            <a:srgbClr val="092F4B"/>
          </a:solidFill>
          <a:ln>
            <a:solidFill>
              <a:srgbClr val="092F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561159" y="4343567"/>
            <a:ext cx="898346" cy="1291948"/>
          </a:xfrm>
          <a:prstGeom prst="rect">
            <a:avLst/>
          </a:prstGeom>
          <a:solidFill>
            <a:srgbClr val="14528A"/>
          </a:solidFill>
          <a:ln>
            <a:solidFill>
              <a:srgbClr val="1452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561158" y="1259103"/>
            <a:ext cx="3485915" cy="129194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561159" y="1259103"/>
            <a:ext cx="898346" cy="1291948"/>
          </a:xfrm>
          <a:prstGeom prst="rect">
            <a:avLst/>
          </a:prstGeom>
          <a:solidFill>
            <a:srgbClr val="9F44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787724" y="1504978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4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47089" y="1123143"/>
            <a:ext cx="2499984" cy="1446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Meaningful opportunities for public comment and engagement 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7724" y="3034547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5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23005" y="2687249"/>
            <a:ext cx="2587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sz="1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Endorsement of chartering organizations before submission to ICANN Board</a:t>
            </a:r>
            <a:endParaRPr lang="en-US" sz="16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87724" y="4622177"/>
            <a:ext cx="3560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6</a:t>
            </a:r>
            <a:endParaRPr lang="en-US" sz="40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47088" y="4416851"/>
            <a:ext cx="2499985" cy="1105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Board consideration of Final Recommendations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26134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152400" y="990600"/>
            <a:ext cx="8532813" cy="43815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133350" indent="0">
              <a:buNone/>
            </a:pPr>
            <a:r>
              <a:rPr lang="en-US" dirty="0" smtClean="0">
                <a:latin typeface="Source Sans Pro"/>
                <a:cs typeface="Source Sans Pro"/>
              </a:rPr>
              <a:t>To ensure common understanding of scope and working methods, a charter is developed that typically contains: </a:t>
            </a:r>
          </a:p>
          <a:p>
            <a:pPr lvl="1"/>
            <a:r>
              <a:rPr lang="en-US" dirty="0">
                <a:latin typeface="Source Sans Pro"/>
                <a:cs typeface="Source Sans Pro"/>
              </a:rPr>
              <a:t>Purpose/Problem statement, goals &amp; objectives and scope</a:t>
            </a:r>
          </a:p>
          <a:p>
            <a:pPr lvl="1"/>
            <a:r>
              <a:rPr lang="en-US" dirty="0">
                <a:latin typeface="Source Sans Pro"/>
                <a:cs typeface="Source Sans Pro"/>
              </a:rPr>
              <a:t>Deliverables, timeframes &amp; reporting (Work Plan)</a:t>
            </a:r>
          </a:p>
          <a:p>
            <a:pPr lvl="1"/>
            <a:r>
              <a:rPr lang="en-US" dirty="0">
                <a:latin typeface="Source Sans Pro"/>
                <a:cs typeface="Source Sans Pro"/>
              </a:rPr>
              <a:t>Membership, staffing and organization</a:t>
            </a:r>
          </a:p>
          <a:p>
            <a:pPr lvl="1"/>
            <a:r>
              <a:rPr lang="en-US" dirty="0">
                <a:latin typeface="Source Sans Pro"/>
                <a:cs typeface="Source Sans Pro"/>
              </a:rPr>
              <a:t>Rules of engagement, including decision-making methodologies, modification of the </a:t>
            </a:r>
            <a:r>
              <a:rPr lang="en-US" dirty="0" smtClean="0">
                <a:latin typeface="Source Sans Pro"/>
                <a:cs typeface="Source Sans Pro"/>
              </a:rPr>
              <a:t>charter</a:t>
            </a:r>
          </a:p>
          <a:p>
            <a:pPr lvl="1"/>
            <a:r>
              <a:rPr lang="en-US" dirty="0" smtClean="0">
                <a:latin typeface="Source Sans Pro"/>
                <a:cs typeface="Source Sans Pro"/>
              </a:rPr>
              <a:t>Process for adoption </a:t>
            </a:r>
            <a:r>
              <a:rPr lang="en-US" dirty="0">
                <a:latin typeface="Source Sans Pro"/>
                <a:cs typeface="Source Sans Pro"/>
              </a:rPr>
              <a:t>of </a:t>
            </a:r>
            <a:r>
              <a:rPr lang="en-US" dirty="0" smtClean="0">
                <a:latin typeface="Source Sans Pro"/>
                <a:cs typeface="Source Sans Pro"/>
              </a:rPr>
              <a:t>output, </a:t>
            </a:r>
            <a:r>
              <a:rPr lang="en-US" dirty="0">
                <a:latin typeface="Source Sans Pro"/>
                <a:cs typeface="Source Sans Pro"/>
              </a:rPr>
              <a:t>problem/issue escalation &amp; resolution processes in the effort </a:t>
            </a:r>
          </a:p>
        </p:txBody>
      </p:sp>
    </p:spTree>
    <p:extLst>
      <p:ext uri="{BB962C8B-B14F-4D97-AF65-F5344CB8AC3E}">
        <p14:creationId xmlns:p14="http://schemas.microsoft.com/office/powerpoint/2010/main" val="246667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 Development &amp; Adoption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266700" y="1028700"/>
            <a:ext cx="8353425" cy="43815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Source Sans Pro"/>
                <a:cs typeface="Source Sans Pro"/>
              </a:rPr>
              <a:t>Developed by a Drafting Team with a small number of representatives from interested SO/ACs</a:t>
            </a:r>
          </a:p>
          <a:p>
            <a:r>
              <a:rPr lang="en-US" dirty="0" smtClean="0">
                <a:latin typeface="Source Sans Pro"/>
                <a:cs typeface="Source Sans Pro"/>
              </a:rPr>
              <a:t>Following completion, draft charter sent back to SO/ACs for adoption, according to respective processes</a:t>
            </a:r>
          </a:p>
          <a:p>
            <a:r>
              <a:rPr lang="en-US" dirty="0" smtClean="0">
                <a:latin typeface="Source Sans Pro"/>
                <a:cs typeface="Source Sans Pro"/>
              </a:rPr>
              <a:t>Following adoption, call for volunteers to join CWG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6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recent CCWGs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 flipH="1">
            <a:off x="2569213" y="3430276"/>
            <a:ext cx="2327377" cy="200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60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16623" y="1372326"/>
            <a:ext cx="2327377" cy="20025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8170" y="1372325"/>
            <a:ext cx="2522432" cy="4060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69212" y="1372326"/>
            <a:ext cx="4200631" cy="20025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3" name="Text Placeholder 33"/>
          <p:cNvSpPr txBox="1">
            <a:spLocks/>
          </p:cNvSpPr>
          <p:nvPr/>
        </p:nvSpPr>
        <p:spPr>
          <a:xfrm>
            <a:off x="2860406" y="2091614"/>
            <a:ext cx="3004749" cy="44205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</a:pPr>
            <a:r>
              <a:rPr lang="en-AU" sz="1600" b="1" dirty="0" smtClean="0">
                <a:solidFill>
                  <a:schemeClr val="bg1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CWG-Stewardship</a:t>
            </a:r>
            <a:endParaRPr lang="en-AU" sz="1600" b="1" dirty="0">
              <a:solidFill>
                <a:schemeClr val="bg1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sp>
        <p:nvSpPr>
          <p:cNvPr id="15" name="Rectangle 14"/>
          <p:cNvSpPr/>
          <p:nvPr/>
        </p:nvSpPr>
        <p:spPr>
          <a:xfrm flipH="1">
            <a:off x="4961541" y="3430276"/>
            <a:ext cx="4200631" cy="20025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sp>
        <p:nvSpPr>
          <p:cNvPr id="17" name="Text Placeholder 33"/>
          <p:cNvSpPr txBox="1">
            <a:spLocks/>
          </p:cNvSpPr>
          <p:nvPr/>
        </p:nvSpPr>
        <p:spPr>
          <a:xfrm>
            <a:off x="5314248" y="4159207"/>
            <a:ext cx="3004749" cy="442051"/>
          </a:xfrm>
          <a:prstGeom prst="rect">
            <a:avLst/>
          </a:prstGeom>
          <a:noFill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</a:pPr>
            <a:r>
              <a:rPr lang="en-AU" sz="1600" b="1" dirty="0" smtClean="0">
                <a:solidFill>
                  <a:schemeClr val="bg1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CWG on Country and Territory Names as TLDs</a:t>
            </a:r>
            <a:endParaRPr lang="en-AU" sz="1600" b="1" dirty="0">
              <a:solidFill>
                <a:schemeClr val="bg1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pic>
        <p:nvPicPr>
          <p:cNvPr id="21" name="Picture 20" descr="0001-home.eps"/>
          <p:cNvPicPr>
            <a:picLocks noChangeAspect="1"/>
          </p:cNvPicPr>
          <p:nvPr/>
        </p:nvPicPr>
        <p:blipFill>
          <a:blip r:embed="rId3">
            <a:clrChange>
              <a:clrFrom>
                <a:srgbClr val="A8B6C9"/>
              </a:clrFrom>
              <a:clrTo>
                <a:srgbClr val="A8B6C9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lum bright="40000" contrast="-40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874" y="3700901"/>
            <a:ext cx="1469626" cy="1356578"/>
          </a:xfrm>
          <a:prstGeom prst="rect">
            <a:avLst/>
          </a:prstGeom>
        </p:spPr>
      </p:pic>
      <p:pic>
        <p:nvPicPr>
          <p:cNvPr id="19" name="Picture 18" descr="0004-office.eps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alphaModFix amt="6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0992" y="1753768"/>
            <a:ext cx="1192308" cy="1215237"/>
          </a:xfrm>
          <a:prstGeom prst="rect">
            <a:avLst/>
          </a:prstGeom>
        </p:spPr>
      </p:pic>
      <p:sp>
        <p:nvSpPr>
          <p:cNvPr id="18" name="Text Placeholder 33"/>
          <p:cNvSpPr txBox="1">
            <a:spLocks/>
          </p:cNvSpPr>
          <p:nvPr/>
        </p:nvSpPr>
        <p:spPr>
          <a:xfrm>
            <a:off x="409306" y="2932858"/>
            <a:ext cx="1834857" cy="442051"/>
          </a:xfrm>
          <a:prstGeom prst="rect">
            <a:avLst/>
          </a:prstGeom>
          <a:noFill/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</a:pPr>
            <a:r>
              <a:rPr lang="en-AU" sz="1600" b="1" dirty="0" smtClean="0">
                <a:solidFill>
                  <a:schemeClr val="bg1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CWG on CWGs</a:t>
            </a:r>
            <a:endParaRPr lang="en-AU" sz="1600" b="1" dirty="0">
              <a:solidFill>
                <a:schemeClr val="bg1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sp>
        <p:nvSpPr>
          <p:cNvPr id="20" name="Text Placeholder 33"/>
          <p:cNvSpPr txBox="1">
            <a:spLocks/>
          </p:cNvSpPr>
          <p:nvPr/>
        </p:nvSpPr>
        <p:spPr>
          <a:xfrm>
            <a:off x="4164830" y="2569833"/>
            <a:ext cx="2298836" cy="44205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</a:pPr>
            <a:r>
              <a:rPr lang="en-AU" sz="1600" b="1" dirty="0" smtClean="0">
                <a:solidFill>
                  <a:schemeClr val="bg1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CCWG-Accountability</a:t>
            </a:r>
            <a:endParaRPr lang="en-AU" sz="1600" b="1" dirty="0">
              <a:solidFill>
                <a:schemeClr val="bg1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9448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627313" y="2377590"/>
            <a:ext cx="6256337" cy="1728788"/>
          </a:xfrm>
        </p:spPr>
        <p:txBody>
          <a:bodyPr/>
          <a:lstStyle/>
          <a:p>
            <a:r>
              <a:rPr lang="en-US" b="1" dirty="0" smtClean="0">
                <a:latin typeface="Source Sans Pro"/>
                <a:cs typeface="Source Sans Pro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3710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7243</TotalTime>
  <Words>390</Words>
  <Application>Microsoft Office PowerPoint</Application>
  <PresentationFormat>On-screen Show (4:3)</PresentationFormat>
  <Paragraphs>57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Segoe UI</vt:lpstr>
      <vt:lpstr>Source Sans Pro</vt:lpstr>
      <vt:lpstr>Source Sans Pro Light</vt:lpstr>
      <vt:lpstr>Wingdings</vt:lpstr>
      <vt:lpstr>Office Theme</vt:lpstr>
      <vt:lpstr>PowerPoint Presentation</vt:lpstr>
      <vt:lpstr>Purpose – used to discuss and develop recommendations on issues that: </vt:lpstr>
      <vt:lpstr>Current Principles</vt:lpstr>
      <vt:lpstr>Charter</vt:lpstr>
      <vt:lpstr>Charter Development &amp; Adoption</vt:lpstr>
      <vt:lpstr>Examples of recent CCWGs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Terri Agnew</cp:lastModifiedBy>
  <cp:revision>206</cp:revision>
  <cp:lastPrinted>2015-04-13T15:10:57Z</cp:lastPrinted>
  <dcterms:created xsi:type="dcterms:W3CDTF">2015-01-07T16:11:05Z</dcterms:created>
  <dcterms:modified xsi:type="dcterms:W3CDTF">2015-10-07T17:45:15Z</dcterms:modified>
</cp:coreProperties>
</file>