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53" r:id="rId3"/>
    <p:sldId id="368" r:id="rId4"/>
    <p:sldId id="354" r:id="rId5"/>
    <p:sldId id="355" r:id="rId6"/>
    <p:sldId id="356" r:id="rId7"/>
    <p:sldId id="333" r:id="rId8"/>
    <p:sldId id="360" r:id="rId9"/>
    <p:sldId id="361" r:id="rId10"/>
    <p:sldId id="364" r:id="rId11"/>
    <p:sldId id="363" r:id="rId12"/>
    <p:sldId id="369" r:id="rId13"/>
    <p:sldId id="365" r:id="rId14"/>
    <p:sldId id="367" r:id="rId15"/>
    <p:sldId id="371" r:id="rId16"/>
    <p:sldId id="370" r:id="rId17"/>
    <p:sldId id="359" r:id="rId18"/>
    <p:sldId id="350" r:id="rId19"/>
    <p:sldId id="357" r:id="rId20"/>
    <p:sldId id="358" r:id="rId21"/>
    <p:sldId id="349" r:id="rId22"/>
    <p:sldId id="3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EC7D0E"/>
    <a:srgbClr val="BF8F09"/>
    <a:srgbClr val="ABAB1D"/>
    <a:srgbClr val="0E4B91"/>
    <a:srgbClr val="15538C"/>
    <a:srgbClr val="18548A"/>
    <a:srgbClr val="9C240F"/>
    <a:srgbClr val="CB460F"/>
    <a:srgbClr val="FA5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5" autoAdjust="0"/>
    <p:restoredTop sz="80602" autoAdjust="0"/>
  </p:normalViewPr>
  <p:slideViewPr>
    <p:cSldViewPr snapToGrid="0" snapToObjects="1">
      <p:cViewPr varScale="1">
        <p:scale>
          <a:sx n="64" d="100"/>
          <a:sy n="64" d="100"/>
        </p:scale>
        <p:origin x="1554" y="7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83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8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44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8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38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09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4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51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510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980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1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5" name="Picture 4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  <p:pic>
        <p:nvPicPr>
          <p:cNvPr id="7" name="Picture 6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7689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C_AtLarge_Logo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5045" y="4310"/>
            <a:ext cx="624987" cy="6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101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8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community.icann.org/display/atlarge/At-Large+Working+Group+on+Future+Challenges" TargetMode="External"/><Relationship Id="rId13" Type="http://schemas.openxmlformats.org/officeDocument/2006/relationships/hyperlink" Target="https://community.icann.org/display/atlarge/ALAC+Rules+of+Procedure+Working+Group" TargetMode="External"/><Relationship Id="rId18" Type="http://schemas.openxmlformats.org/officeDocument/2006/relationships/hyperlink" Target="https://community.icann.org/pages/viewpage.action?pageId=39420675" TargetMode="External"/><Relationship Id="rId3" Type="http://schemas.openxmlformats.org/officeDocument/2006/relationships/hyperlink" Target="https://community.icann.org/display/atlarge/At-Large+ATRT+2+ALAC+Endorsement+Process+Workspace" TargetMode="External"/><Relationship Id="rId7" Type="http://schemas.openxmlformats.org/officeDocument/2006/relationships/hyperlink" Target="https://community.icann.org/display/atlarge/At-Large+Engagement+in+ICANN" TargetMode="External"/><Relationship Id="rId12" Type="http://schemas.openxmlformats.org/officeDocument/2006/relationships/hyperlink" Target="https://community.icann.org/x/QpDhAg" TargetMode="External"/><Relationship Id="rId17" Type="http://schemas.openxmlformats.org/officeDocument/2006/relationships/hyperlink" Target="https://community.icann.org/display/newgtldrg/At-Large+New+gTLD+Review+Group+Workspace" TargetMode="External"/><Relationship Id="rId2" Type="http://schemas.openxmlformats.org/officeDocument/2006/relationships/notesSlide" Target="../notesSlides/notesSlide11.xml"/><Relationship Id="rId16" Type="http://schemas.openxmlformats.org/officeDocument/2006/relationships/hyperlink" Target="https://community.icann.org/display/atlarge/At-Large+Whois+Policy" TargetMode="External"/><Relationship Id="rId20" Type="http://schemas.openxmlformats.org/officeDocument/2006/relationships/hyperlink" Target="https://community.icann.org/display/ABMS/Board+Member+Selection+Process+Committee+(BMSPC)+201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unity.icann.org/display/alacgnsoliaison/Domain+Tasting" TargetMode="External"/><Relationship Id="rId11" Type="http://schemas.openxmlformats.org/officeDocument/2006/relationships/hyperlink" Target="https://community.icann.org/display/atlarge/At-Large+Naming+Issues+Taskforce" TargetMode="External"/><Relationship Id="rId5" Type="http://schemas.openxmlformats.org/officeDocument/2006/relationships/hyperlink" Target="https://community.icann.org/display/atlarge/ALAC+Applicant+Guidebook+Alternate+Text" TargetMode="External"/><Relationship Id="rId15" Type="http://schemas.openxmlformats.org/officeDocument/2006/relationships/hyperlink" Target="https://community.icann.org/display/atlarge/At-Large+Registrants+Rights+and+Responsibilities" TargetMode="External"/><Relationship Id="rId10" Type="http://schemas.openxmlformats.org/officeDocument/2006/relationships/hyperlink" Target="https://community.icann.org/x/SQrPAQ" TargetMode="External"/><Relationship Id="rId19" Type="http://schemas.openxmlformats.org/officeDocument/2006/relationships/hyperlink" Target="https://community.icann.org/display/ABMS/Board+Candidate+Evaluation+Committee+(BCEC)+2014" TargetMode="External"/><Relationship Id="rId4" Type="http://schemas.openxmlformats.org/officeDocument/2006/relationships/hyperlink" Target="https://community.icann.org/display/atlarge/At-Large+ALAC+New+gTLD+Metrics+Task+Force+Workspace" TargetMode="External"/><Relationship Id="rId9" Type="http://schemas.openxmlformats.org/officeDocument/2006/relationships/hyperlink" Target="https://community.icann.org/display/atlarge/Future+Structure,+Accountability+and+Transparency+of+ICANN" TargetMode="External"/><Relationship Id="rId14" Type="http://schemas.openxmlformats.org/officeDocument/2006/relationships/hyperlink" Target="https://community.icann.org/display/atlarge/At-Large+Summit+Working+Group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41863" y="4114799"/>
            <a:ext cx="7208008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At-Large Working Groups </a:t>
            </a:r>
          </a:p>
          <a:p>
            <a:pPr>
              <a:lnSpc>
                <a:spcPts val="4700"/>
              </a:lnSpc>
            </a:pPr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Heidi Ullrich, Senior Director for At-Large </a:t>
            </a:r>
          </a:p>
          <a:p>
            <a:pPr>
              <a:lnSpc>
                <a:spcPts val="4700"/>
              </a:lnSpc>
            </a:pPr>
            <a:r>
              <a:rPr lang="en-US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At-Large Capacity Building Webinar – 7 October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FFFFFF"/>
                </a:solidFill>
              </a:rPr>
              <a:t>Outreach and Engagement Working Groups</a:t>
            </a: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Assists in the organization of the Leadership Training Program and promotes the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the concept of the ICANN Academy within ICANN.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Leadership: Sandra </a:t>
            </a:r>
            <a:r>
              <a:rPr lang="en-US" sz="1400" b="1" dirty="0" err="1" smtClean="0">
                <a:solidFill>
                  <a:schemeClr val="bg1"/>
                </a:solidFill>
                <a:cs typeface="Source Sans Pro"/>
              </a:rPr>
              <a:t>Hoferichter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, Chair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As required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Achievements: Developed concept of the Leadership Training Program, implemented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successful pilot program and incorporated the program into the core ICANN budget.</a:t>
            </a:r>
          </a:p>
          <a:p>
            <a:pPr>
              <a:buSzPct val="75000"/>
            </a:pPr>
            <a:endParaRPr lang="en-US" sz="1400" b="1" dirty="0">
              <a:solidFill>
                <a:schemeClr val="bg1"/>
              </a:solidFill>
              <a:cs typeface="Source Sans Pro"/>
            </a:endParaRPr>
          </a:p>
          <a:p>
            <a:pPr>
              <a:buSzPct val="75000"/>
            </a:pPr>
            <a:endParaRPr lang="id-ID" sz="1350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Facilitates the implementation of the recommendations  within the ATLAS II 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Declaration.</a:t>
            </a:r>
          </a:p>
          <a:p>
            <a:pPr lvl="0"/>
            <a:r>
              <a:rPr lang="en-US" sz="14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Leadership:  </a:t>
            </a:r>
            <a:r>
              <a:rPr lang="en-US" sz="1400" b="1" dirty="0">
                <a:solidFill>
                  <a:prstClr val="white"/>
                </a:solidFill>
              </a:rPr>
              <a:t>Olivier </a:t>
            </a:r>
            <a:r>
              <a:rPr lang="en-US" sz="1400" b="1" dirty="0" err="1">
                <a:solidFill>
                  <a:prstClr val="white"/>
                </a:solidFill>
              </a:rPr>
              <a:t>Crépin-Leblond</a:t>
            </a:r>
            <a:r>
              <a:rPr lang="en-US" sz="1400" b="1" dirty="0">
                <a:solidFill>
                  <a:prstClr val="white"/>
                </a:solidFill>
              </a:rPr>
              <a:t>, </a:t>
            </a:r>
            <a:r>
              <a:rPr lang="en-US" sz="1400" b="1" dirty="0" smtClean="0">
                <a:solidFill>
                  <a:prstClr val="white"/>
                </a:solidFill>
              </a:rPr>
              <a:t>Chair</a:t>
            </a:r>
          </a:p>
          <a:p>
            <a:pPr lvl="0"/>
            <a:r>
              <a:rPr lang="en-US" sz="1400" b="1" dirty="0">
                <a:solidFill>
                  <a:prstClr val="white"/>
                </a:solidFill>
              </a:rPr>
              <a:t>	</a:t>
            </a:r>
            <a:r>
              <a:rPr lang="en-US" sz="1400" b="1" dirty="0" smtClean="0">
                <a:solidFill>
                  <a:prstClr val="white"/>
                </a:solidFill>
              </a:rPr>
              <a:t>		Meeting Schedule: Weekly Meetings and at ICANN Meetings</a:t>
            </a:r>
          </a:p>
          <a:p>
            <a:pPr lvl="0"/>
            <a:r>
              <a:rPr lang="en-US" sz="1400" b="1" dirty="0">
                <a:solidFill>
                  <a:prstClr val="white"/>
                </a:solidFill>
              </a:rPr>
              <a:t>	</a:t>
            </a:r>
            <a:r>
              <a:rPr lang="en-US" sz="1400" b="1" dirty="0" smtClean="0">
                <a:solidFill>
                  <a:prstClr val="white"/>
                </a:solidFill>
              </a:rPr>
              <a:t>		Achievements:  Defining and leading progress on the implementation of the ATLAS II </a:t>
            </a:r>
          </a:p>
          <a:p>
            <a:pPr lvl="0"/>
            <a:r>
              <a:rPr lang="en-US" sz="1400" b="1" dirty="0">
                <a:solidFill>
                  <a:prstClr val="white"/>
                </a:solidFill>
              </a:rPr>
              <a:t>	</a:t>
            </a:r>
            <a:r>
              <a:rPr lang="en-US" sz="1400" b="1" dirty="0" smtClean="0">
                <a:solidFill>
                  <a:prstClr val="white"/>
                </a:solidFill>
              </a:rPr>
              <a:t>		recommendations</a:t>
            </a:r>
            <a:r>
              <a:rPr lang="en-US" sz="1400" b="1" dirty="0" smtClean="0">
                <a:solidFill>
                  <a:schemeClr val="bg1"/>
                </a:solidFill>
              </a:rPr>
              <a:t>	.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Coordinate the development and implementation of At-Large efforts related to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training and capacity building.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Leadership:  Tijani Ben </a:t>
            </a:r>
            <a:r>
              <a:rPr lang="en-US" sz="1400" b="1" dirty="0" err="1" smtClean="0">
                <a:solidFill>
                  <a:schemeClr val="bg1"/>
                </a:solidFill>
                <a:cs typeface="Source Sans Pro"/>
              </a:rPr>
              <a:t>Jemaa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, Chair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As required and at ICANN Meetings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Achievements: Developed and implemented a series of capacity building webinars now in its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second year. Organized capacity building sessions at ICANN Meetings.</a:t>
            </a:r>
          </a:p>
          <a:p>
            <a:pPr>
              <a:buSzPct val="75000"/>
            </a:pPr>
            <a:endParaRPr lang="en-US" sz="1400" b="1" dirty="0">
              <a:solidFill>
                <a:schemeClr val="bg1"/>
              </a:solidFill>
              <a:cs typeface="Source Sans Pro"/>
            </a:endParaRPr>
          </a:p>
          <a:p>
            <a:pPr>
              <a:buSzPct val="75000"/>
            </a:pPr>
            <a:endParaRPr lang="id-ID" sz="1350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Academy WG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ATLAS II </a:t>
            </a:r>
            <a:r>
              <a:rPr lang="en-US" b="1" dirty="0" err="1"/>
              <a:t>Implementa-tion</a:t>
            </a:r>
            <a:r>
              <a:rPr lang="en-US" b="1" dirty="0"/>
              <a:t> Taskforce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827" y="4271554"/>
            <a:ext cx="1449977" cy="1737360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Capacity Building WG</a:t>
            </a:r>
          </a:p>
        </p:txBody>
      </p:sp>
    </p:spTree>
    <p:extLst>
      <p:ext uri="{BB962C8B-B14F-4D97-AF65-F5344CB8AC3E}">
        <p14:creationId xmlns:p14="http://schemas.microsoft.com/office/powerpoint/2010/main" val="267772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FFFFFF"/>
                </a:solidFill>
              </a:rPr>
              <a:t>Outreach and Engagement Working Groups</a:t>
            </a: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Advances accessibility issues within ICANN by  reviewing and tackling the particular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needs of populations who face challenges to participate in ICANN’s policy development work.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Leadership: Cheryl Langdon-Orr, Chair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Monthly and at ICANN Meetings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Achievements: Championed successful approval of captioning project in FY16 and  gained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support of ICANN staff on importance of accessibility issues.</a:t>
            </a:r>
          </a:p>
          <a:p>
            <a:pPr>
              <a:buSzPct val="75000"/>
            </a:pPr>
            <a:endParaRPr lang="en-US" sz="1400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4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 Create, develop and propose to the ALAC metrics and measures of performance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expectations of ALAC Members and those representing At-Large in ICANN activities as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described in the ALAC Rules of Procedure.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Leadership: Cheryl Langdon-Orr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 Schedule: As required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Achievements: Solid progress on the development of metrics.</a:t>
            </a: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Oversee and coordinate the outreach and engagement efforts of the At-Large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community at its local, national and regional levels. Aims to build awareness of ICANN, recruit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new members and increase the engagement of current members.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Leadership: Dev Anand </a:t>
            </a:r>
            <a:r>
              <a:rPr lang="en-US" sz="1400" b="1" dirty="0" err="1" smtClean="0">
                <a:solidFill>
                  <a:schemeClr val="bg1"/>
                </a:solidFill>
              </a:rPr>
              <a:t>Teelucksingh</a:t>
            </a:r>
            <a:r>
              <a:rPr lang="en-US" sz="1400" b="1" dirty="0" smtClean="0">
                <a:solidFill>
                  <a:schemeClr val="bg1"/>
                </a:solidFill>
              </a:rPr>
              <a:t>, Chair and 5 RALO Co-Chairs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 Schedule: Bi-weekly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Achievements</a:t>
            </a:r>
            <a:r>
              <a:rPr lang="en-US" sz="1400" b="1" dirty="0">
                <a:solidFill>
                  <a:schemeClr val="bg1"/>
                </a:solidFill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</a:rPr>
              <a:t>Developed </a:t>
            </a:r>
            <a:r>
              <a:rPr lang="en-US" sz="1400" b="1" dirty="0">
                <a:solidFill>
                  <a:schemeClr val="bg1"/>
                </a:solidFill>
              </a:rPr>
              <a:t>Outreach Strategies for each RALO as per the requirements for 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the CROPP / Developed </a:t>
            </a:r>
            <a:r>
              <a:rPr lang="en-US" sz="1400" b="1" dirty="0">
                <a:solidFill>
                  <a:schemeClr val="bg1"/>
                </a:solidFill>
              </a:rPr>
              <a:t>and maintained group calendars to track </a:t>
            </a:r>
            <a:r>
              <a:rPr lang="en-US" sz="1400" b="1" dirty="0" smtClean="0">
                <a:solidFill>
                  <a:schemeClr val="bg1"/>
                </a:solidFill>
              </a:rPr>
              <a:t> O/E events </a:t>
            </a:r>
            <a:r>
              <a:rPr lang="en-US" sz="1400" b="1" dirty="0">
                <a:solidFill>
                  <a:schemeClr val="bg1"/>
                </a:solidFill>
              </a:rPr>
              <a:t>in </a:t>
            </a:r>
            <a:r>
              <a:rPr lang="en-US" sz="1400" b="1" dirty="0" smtClean="0">
                <a:solidFill>
                  <a:schemeClr val="bg1"/>
                </a:solidFill>
              </a:rPr>
              <a:t>each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region.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Cross-Community Committee on Accessibility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Sub-Committee on Metrics 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357827" y="4271554"/>
            <a:ext cx="1449977" cy="1737360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Sub-Committee on Outreach and Engagement</a:t>
            </a:r>
          </a:p>
        </p:txBody>
      </p:sp>
    </p:spTree>
    <p:extLst>
      <p:ext uri="{BB962C8B-B14F-4D97-AF65-F5344CB8AC3E}">
        <p14:creationId xmlns:p14="http://schemas.microsoft.com/office/powerpoint/2010/main" val="83497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FFFFFF"/>
                </a:solidFill>
              </a:rPr>
              <a:t>Outreach and Engagement Working Groups</a:t>
            </a: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4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Discuss outreach strategy and review performance metrics via social media. 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	Experiment with social media collaboration tools. Solicit and organize At-Large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volunteers for social media activities during ICANN Meetings.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Leadership : Dev Anand </a:t>
            </a:r>
            <a:r>
              <a:rPr lang="en-US" sz="1400" b="1" dirty="0" err="1" smtClean="0">
                <a:solidFill>
                  <a:schemeClr val="bg1"/>
                </a:solidFill>
                <a:cs typeface="Source Sans Pro"/>
              </a:rPr>
              <a:t>Teelucksingh</a:t>
            </a:r>
            <a:endParaRPr lang="en-US" sz="1400" b="1" dirty="0" smtClean="0">
              <a:solidFill>
                <a:schemeClr val="bg1"/>
              </a:solidFill>
              <a:cs typeface="Source Sans Pro"/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Monthly teleconferences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Achievements: Significant increase in At-Large social media presence.</a:t>
            </a:r>
          </a:p>
          <a:p>
            <a:pPr>
              <a:buSzPct val="75000"/>
            </a:pPr>
            <a:endParaRPr lang="en-US" sz="1400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pPr algn="ctr"/>
            <a:endParaRPr lang="id-ID" sz="1400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</a:t>
            </a: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Evaluates and reviews ICT tools that can help At-Large better able to accomplish its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goals within ICANN.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Leadership : Dev Anand </a:t>
            </a:r>
            <a:r>
              <a:rPr lang="en-US" sz="1400" b="1" dirty="0" err="1" smtClean="0">
                <a:solidFill>
                  <a:schemeClr val="bg1"/>
                </a:solidFill>
                <a:cs typeface="Source Sans Pro"/>
              </a:rPr>
              <a:t>Teelucksingh</a:t>
            </a:r>
            <a:endParaRPr lang="en-US" sz="1400" b="1" dirty="0" smtClean="0">
              <a:solidFill>
                <a:schemeClr val="bg1"/>
              </a:solidFill>
              <a:cs typeface="Source Sans Pro"/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Meeting Schedule: Monthly or bi-weekly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Achievements</a:t>
            </a:r>
            <a:r>
              <a:rPr lang="en-US" sz="1400" b="1" dirty="0">
                <a:solidFill>
                  <a:schemeClr val="bg1"/>
                </a:solidFill>
                <a:cs typeface="Source Sans Pro"/>
              </a:rPr>
              <a:t>: 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Evaluated </a:t>
            </a:r>
            <a:r>
              <a:rPr lang="en-US" sz="1400" b="1" dirty="0">
                <a:solidFill>
                  <a:schemeClr val="bg1"/>
                </a:solidFill>
                <a:cs typeface="Source Sans Pro"/>
              </a:rPr>
              <a:t>various technology tools that have been used by 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At-Large.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Social Media WG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2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Technology Taskforce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9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prstClr val="white"/>
                </a:solidFill>
              </a:rPr>
              <a:t>Process-based </a:t>
            </a:r>
            <a:r>
              <a:rPr lang="en-US" sz="2800" b="1" dirty="0" smtClean="0">
                <a:solidFill>
                  <a:prstClr val="white"/>
                </a:solidFill>
              </a:rPr>
              <a:t>Working </a:t>
            </a:r>
            <a:r>
              <a:rPr lang="en-US" sz="2800" b="1" dirty="0">
                <a:solidFill>
                  <a:prstClr val="white"/>
                </a:solidFill>
              </a:rPr>
              <a:t>Groups</a:t>
            </a:r>
            <a:r>
              <a:rPr lang="en-US" sz="2800" b="1" u="sng" dirty="0">
                <a:solidFill>
                  <a:prstClr val="white"/>
                </a:solidFill>
              </a:rPr>
              <a:t/>
            </a:r>
            <a:br>
              <a:rPr lang="en-US" sz="2800" b="1" u="sng" dirty="0">
                <a:solidFill>
                  <a:prstClr val="white"/>
                </a:solidFill>
              </a:rPr>
            </a:b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Makes recommendations to the ALA regarding the criteria and </a:t>
            </a:r>
          </a:p>
          <a:p>
            <a:pPr>
              <a:buSzPct val="75000"/>
            </a:pPr>
            <a:r>
              <a:rPr lang="en-US" sz="1600" b="1" u="sng" dirty="0">
                <a:solidFill>
                  <a:schemeClr val="bg1"/>
                </a:solidFill>
              </a:rPr>
              <a:t>	</a:t>
            </a:r>
            <a:r>
              <a:rPr lang="en-US" sz="16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expectations for ALSEs and their activities.  The TF is divided into four design teams: 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Application process; ALS Criteria; ALS Operational Expectations and Individuals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Leadership : Alan Greenberg and DT Leaders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 Schedule: Approximately weekly and at ICANN Meetings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Achievements: Relatively new TF which will have broad implications for </a:t>
            </a:r>
            <a:r>
              <a:rPr lang="en-US" sz="1400" b="1" dirty="0" err="1" smtClean="0">
                <a:solidFill>
                  <a:schemeClr val="bg1"/>
                </a:solidFill>
              </a:rPr>
              <a:t>ALSes</a:t>
            </a:r>
            <a:r>
              <a:rPr lang="en-US" sz="1400" b="1" dirty="0" smtClean="0">
                <a:solidFill>
                  <a:schemeClr val="bg1"/>
                </a:solidFill>
              </a:rPr>
              <a:t> and individuals		</a:t>
            </a:r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>
                <a:solidFill>
                  <a:schemeClr val="bg1"/>
                </a:solidFill>
              </a:rPr>
              <a:t>	</a:t>
            </a:r>
            <a:r>
              <a:rPr lang="en-US" sz="16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Mission:  Leads the At-Large process for the formal At-Large Review 2015-2019</a:t>
            </a:r>
          </a:p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Leadership: Holly </a:t>
            </a:r>
            <a:r>
              <a:rPr lang="en-US" sz="1400" b="1" dirty="0" err="1" smtClean="0">
                <a:solidFill>
                  <a:schemeClr val="bg1"/>
                </a:solidFill>
              </a:rPr>
              <a:t>Raiche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 Schedule: As required and at ICANN Meetings. Will increase activity post-ICANN54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Achievements: Working closely with ICANN’s Strategic Initiatives Department on initial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At-Large Review activities. 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		Mission: Coordinate and manage At-Large efforts related to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the CROPP in which each of the 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5</a:t>
            </a:r>
          </a:p>
          <a:p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	RALOs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can apply for funding up to 5 "regional" outreach trips</a:t>
            </a:r>
            <a:endParaRPr lang="en-US" sz="1400" b="1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		Leadership: Dev Anand </a:t>
            </a:r>
            <a:r>
              <a:rPr lang="en-US" sz="1400" b="1" dirty="0" err="1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Teelucksingh</a:t>
            </a:r>
            <a:endParaRPr lang="en-US" sz="1400" b="1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	Meeting Schedule: As required</a:t>
            </a:r>
          </a:p>
          <a:p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		Achievements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: 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Successfully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cs typeface="Source Sans Pro"/>
              </a:rPr>
              <a:t>filed a large number of CROPP </a:t>
            </a:r>
            <a:r>
              <a:rPr lang="en-US" sz="1400" b="1" dirty="0" smtClean="0">
                <a:solidFill>
                  <a:schemeClr val="bg1">
                    <a:lumMod val="95000"/>
                  </a:schemeClr>
                </a:solidFill>
                <a:cs typeface="Source Sans Pro"/>
              </a:rPr>
              <a:t>applications.</a:t>
            </a:r>
            <a:endParaRPr lang="en-US" sz="1400" b="1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endParaRPr lang="en-US" sz="1400" b="1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endParaRPr lang="en-US" sz="1400" b="1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endParaRPr lang="en-US" sz="1400" b="1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endParaRPr lang="en-US" sz="1400" b="1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ALS Criteria and Expectations Taskforce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At-Large Review Working Party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827" y="4271554"/>
            <a:ext cx="1449977" cy="1737360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Community Regional Outreach Pilot Program Review </a:t>
            </a:r>
            <a:r>
              <a:rPr lang="en-US" b="1" dirty="0" smtClean="0"/>
              <a:t>Team</a:t>
            </a:r>
            <a:endParaRPr lang="en-US" b="1" dirty="0"/>
          </a:p>
          <a:p>
            <a:pPr algn="ctr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0267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prstClr val="white"/>
                </a:solidFill>
              </a:rPr>
              <a:t>Process-based  Working Groups</a:t>
            </a:r>
            <a:r>
              <a:rPr lang="en-US" sz="2800" b="1" u="sng" dirty="0">
                <a:solidFill>
                  <a:prstClr val="white"/>
                </a:solidFill>
              </a:rPr>
              <a:t/>
            </a:r>
            <a:br>
              <a:rPr lang="en-US" sz="2800" b="1" u="sng" dirty="0">
                <a:solidFill>
                  <a:prstClr val="white"/>
                </a:solidFill>
              </a:rPr>
            </a:b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6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Oversight on issues related to the development of ICANN’s fiscal year budget, 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including  review and recommendation to the ALAC on </a:t>
            </a:r>
            <a:r>
              <a:rPr lang="en-US" sz="1400" b="1" dirty="0">
                <a:solidFill>
                  <a:schemeClr val="bg1"/>
                </a:solidFill>
                <a:cs typeface="Source Sans Pro"/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At-Large Special Requests.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Leadership: ALAC Chair, Alan Greenberg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As required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Achievements: Significant increase in approved At-Large Special Requests.</a:t>
            </a: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  <a:cs typeface="Source Sans Pro"/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</a:t>
            </a:r>
            <a:endParaRPr lang="id-ID" sz="1350" dirty="0">
              <a:solidFill>
                <a:schemeClr val="bg1">
                  <a:lumMod val="95000"/>
                </a:schemeClr>
              </a:solidFill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Mission: Lead the development of the ALAC/At-Large schedule under the New Meeting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Strategy.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latin typeface="Source Sans Pro"/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latin typeface="Source Sans Pro"/>
                <a:cs typeface="Source Sans Pro"/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Leadership:  Beran Dondeh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Meeting Schedule: Bi-weekly since ICANN 53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Achievement: Significant progress on the development of At-Large draft schedule for Meetings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  <a:cs typeface="Source Sans Pro"/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  <a:cs typeface="Source Sans Pro"/>
              </a:rPr>
              <a:t>		A, B and C under ICANN’s New Meeting Strategy to start with ICANN 55.</a:t>
            </a:r>
            <a:endParaRPr lang="en-US" sz="1400" dirty="0" smtClean="0">
              <a:solidFill>
                <a:schemeClr val="bg1">
                  <a:lumMod val="95000"/>
                </a:schemeClr>
              </a:solidFill>
              <a:cs typeface="Source Sans Pro"/>
            </a:endParaRPr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Collaborate with ICANN Digital Engagement team in re-vamping the At-Large website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Leadership: Led by Ariel Liang, Policy Analyst with At-Large Staff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Meeting</a:t>
            </a:r>
            <a:r>
              <a:rPr lang="en-US" sz="1400" b="1" u="sng" dirty="0" smtClean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Schedule: As required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Achievement: Development of a vastly improved At-Large website, the Beta to be launched at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ICANN 54.			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Sub-Committee on Finance and Budget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 Hoc New Meeting Strategy WP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827" y="4271554"/>
            <a:ext cx="1449977" cy="1737360"/>
          </a:xfrm>
          <a:prstGeom prst="rect">
            <a:avLst/>
          </a:prstGeom>
          <a:solidFill>
            <a:schemeClr val="accent5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 Hoc Website Revamp</a:t>
            </a:r>
          </a:p>
        </p:txBody>
      </p:sp>
    </p:spTree>
    <p:extLst>
      <p:ext uri="{BB962C8B-B14F-4D97-AF65-F5344CB8AC3E}">
        <p14:creationId xmlns:p14="http://schemas.microsoft.com/office/powerpoint/2010/main" val="14561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prstClr val="white"/>
                </a:solidFill>
              </a:rPr>
              <a:t>RALO Working </a:t>
            </a:r>
            <a:r>
              <a:rPr lang="en-US" sz="2800" b="1" dirty="0">
                <a:solidFill>
                  <a:prstClr val="white"/>
                </a:solidFill>
              </a:rPr>
              <a:t>Groups</a:t>
            </a:r>
            <a:r>
              <a:rPr lang="en-US" sz="2800" b="1" u="sng" dirty="0">
                <a:solidFill>
                  <a:prstClr val="white"/>
                </a:solidFill>
              </a:rPr>
              <a:t/>
            </a:r>
            <a:br>
              <a:rPr lang="en-US" sz="2800" b="1" u="sng" dirty="0">
                <a:solidFill>
                  <a:prstClr val="white"/>
                </a:solidFill>
              </a:rPr>
            </a:br>
            <a:r>
              <a:rPr lang="en-US" sz="2800" b="1" u="sng" dirty="0">
                <a:solidFill>
                  <a:srgbClr val="FFFFFF"/>
                </a:solidFill>
              </a:rPr>
              <a:t/>
            </a:r>
            <a:br>
              <a:rPr lang="en-US" sz="2800" b="1" u="sng" dirty="0">
                <a:solidFill>
                  <a:srgbClr val="FFFFFF"/>
                </a:solidFill>
              </a:rPr>
            </a:b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AFRALO Rules of Procedure Review – Working on updating AFRALO ROPs,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including issue of individual membership. Leadership: Tijani Ben </a:t>
            </a:r>
            <a:r>
              <a:rPr lang="en-US" sz="1400" b="1" dirty="0" err="1" smtClean="0">
                <a:solidFill>
                  <a:schemeClr val="bg1"/>
                </a:solidFill>
              </a:rPr>
              <a:t>Jemaa</a:t>
            </a:r>
            <a:r>
              <a:rPr lang="en-US" sz="1400" b="1" dirty="0" smtClean="0">
                <a:solidFill>
                  <a:schemeClr val="bg1"/>
                </a:solidFill>
              </a:rPr>
              <a:t>	</a:t>
            </a: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</a:t>
            </a:r>
          </a:p>
          <a:p>
            <a:pPr marL="285750" indent="-2857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Taskforce for    Taskforce on  More African Representation in ICANN Leadership Positions – Work to encourage</a:t>
            </a:r>
          </a:p>
          <a:p>
            <a:pPr lvl="3"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Increased number of African members within ICANN leadership positions. Leadership: </a:t>
            </a:r>
          </a:p>
          <a:p>
            <a:pPr lvl="3">
              <a:buSzPct val="75000"/>
            </a:pPr>
            <a:r>
              <a:rPr lang="en-US" sz="1400" b="1" dirty="0" err="1" smtClean="0">
                <a:solidFill>
                  <a:schemeClr val="bg1"/>
                </a:solidFill>
              </a:rPr>
              <a:t>Fatimata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</a:rPr>
              <a:t>Seye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</a:rPr>
              <a:t>Sylla</a:t>
            </a:r>
            <a:endParaRPr lang="id-ID" sz="140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  <a:latin typeface="+mj-lt"/>
            </a:endParaRPr>
          </a:p>
          <a:p>
            <a:pPr marL="0" lvl="3">
              <a:buSzPct val="75000"/>
            </a:pP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			</a:t>
            </a:r>
            <a:r>
              <a:rPr lang="en-US" sz="1400" b="1" dirty="0">
                <a:solidFill>
                  <a:schemeClr val="bg1"/>
                </a:solidFill>
              </a:rPr>
              <a:t>APRALO Rules of Procedure </a:t>
            </a:r>
            <a:r>
              <a:rPr lang="en-US" sz="1400" b="1" dirty="0" smtClean="0">
                <a:solidFill>
                  <a:schemeClr val="bg1"/>
                </a:solidFill>
              </a:rPr>
              <a:t>Review – Developed APRALO’s revised ROPs.  Leadership: </a:t>
            </a:r>
          </a:p>
          <a:p>
            <a:pPr marL="0" lvl="3"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Cheryl Langdon-Orr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  <a:latin typeface="+mj-lt"/>
            </a:endParaRPr>
          </a:p>
          <a:p>
            <a:pPr marL="285750" indent="-2857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+mj-lt"/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APRALO Individual Members Review – Developing APRALO rules for individual membership. </a:t>
            </a:r>
          </a:p>
          <a:p>
            <a:pPr lvl="3"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Leadership: </a:t>
            </a:r>
            <a:r>
              <a:rPr lang="en-US" sz="1400" b="1" dirty="0">
                <a:solidFill>
                  <a:schemeClr val="bg1"/>
                </a:solidFill>
              </a:rPr>
              <a:t>Cheryl Langdon-Orr</a:t>
            </a:r>
          </a:p>
          <a:p>
            <a:pPr lvl="3"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LACRALO </a:t>
            </a:r>
            <a:r>
              <a:rPr lang="en-US" sz="1400" b="1" dirty="0" err="1" smtClean="0">
                <a:solidFill>
                  <a:schemeClr val="bg1"/>
                </a:solidFill>
              </a:rPr>
              <a:t>ccTLD</a:t>
            </a:r>
            <a:r>
              <a:rPr lang="en-US" sz="1400" b="1" dirty="0" smtClean="0">
                <a:solidFill>
                  <a:schemeClr val="bg1"/>
                </a:solidFill>
              </a:rPr>
              <a:t> WG -  Working toward developing a strategic and regional view about </a:t>
            </a:r>
            <a:r>
              <a:rPr lang="en-US" sz="1400" b="1" dirty="0" err="1" smtClean="0">
                <a:solidFill>
                  <a:schemeClr val="bg1"/>
                </a:solidFill>
              </a:rPr>
              <a:t>ccTLDs</a:t>
            </a:r>
            <a:r>
              <a:rPr lang="en-US" sz="1400" b="1" dirty="0" smtClean="0">
                <a:solidFill>
                  <a:schemeClr val="bg1"/>
                </a:solidFill>
              </a:rPr>
              <a:t> . 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			Leadership: Sergio  Salinas Porto</a:t>
            </a: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LACRALO Governance WG -  Worked on harmonizing EN and ES versions of the LACRALO ROPs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Additional work on metrics, recruitment, etc. currently pending . Leadership: Sergio Salinas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Porto				</a:t>
            </a:r>
            <a:endParaRPr lang="en-US" sz="1400" b="1" dirty="0" smtClean="0"/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rgbClr val="FF6600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AFRALO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rgbClr val="FF0000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APRALO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7827" y="4271554"/>
            <a:ext cx="1449977" cy="1737360"/>
          </a:xfrm>
          <a:prstGeom prst="rect">
            <a:avLst/>
          </a:prstGeom>
          <a:solidFill>
            <a:srgbClr val="00B050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LACRALO</a:t>
            </a:r>
          </a:p>
        </p:txBody>
      </p:sp>
    </p:spTree>
    <p:extLst>
      <p:ext uri="{BB962C8B-B14F-4D97-AF65-F5344CB8AC3E}">
        <p14:creationId xmlns:p14="http://schemas.microsoft.com/office/powerpoint/2010/main" val="103904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13318"/>
          </a:xfrm>
        </p:spPr>
        <p:txBody>
          <a:bodyPr/>
          <a:lstStyle/>
          <a:p>
            <a:r>
              <a:rPr lang="en-US" sz="2800" b="1" dirty="0" smtClean="0"/>
              <a:t>Archived Working Groups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796833" y="1005840"/>
            <a:ext cx="781158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Several WGs have been archived by the ALAC.  Not currently active and can be re-activated when necessary.  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Archived </a:t>
            </a:r>
            <a:r>
              <a:rPr lang="en-US" sz="1200" b="1" dirty="0"/>
              <a:t>ALAC Sub-Committees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3"/>
              </a:rPr>
              <a:t>ALAC Sub-Committee on ATRT2 Candidate </a:t>
            </a:r>
            <a:r>
              <a:rPr lang="en-US" sz="1200" b="1" u="sng" dirty="0" smtClean="0">
                <a:hlinkClick r:id="rId3"/>
              </a:rPr>
              <a:t>Endorsement</a:t>
            </a:r>
            <a:endParaRPr lang="en-US" sz="1200" b="1" u="sng" dirty="0" smtClean="0"/>
          </a:p>
          <a:p>
            <a:endParaRPr lang="en-US" sz="1200" b="1" u="sng" dirty="0"/>
          </a:p>
          <a:p>
            <a:r>
              <a:rPr lang="en-US" sz="1200" b="1" dirty="0" smtClean="0"/>
              <a:t>Archived </a:t>
            </a:r>
            <a:r>
              <a:rPr lang="en-US" sz="1200" b="1" dirty="0"/>
              <a:t>Working Groups 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4"/>
              </a:rPr>
              <a:t>ALAC </a:t>
            </a:r>
            <a:r>
              <a:rPr lang="en-US" sz="1200" b="1" u="sng" dirty="0" err="1">
                <a:hlinkClick r:id="rId4"/>
              </a:rPr>
              <a:t>gTLD</a:t>
            </a:r>
            <a:r>
              <a:rPr lang="en-US" sz="1200" b="1" u="sng" dirty="0">
                <a:hlinkClick r:id="rId4"/>
              </a:rPr>
              <a:t> Metrics Task Force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5"/>
              </a:rPr>
              <a:t>Applicant Guidebook Alternate Text Drafting Team (AGAT)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6"/>
              </a:rPr>
              <a:t>At-Large Domain Tasting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7"/>
              </a:rPr>
              <a:t>At-Large Engagement in ICANN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8"/>
              </a:rPr>
              <a:t>At-Large WG on Future Challenges</a:t>
            </a:r>
            <a:r>
              <a:rPr lang="en-US" sz="1200" b="1" dirty="0"/>
              <a:t> </a:t>
            </a:r>
            <a:r>
              <a:rPr lang="en-US" sz="1200" b="1" u="sng" dirty="0" smtClean="0">
                <a:hlinkClick r:id="rId9"/>
              </a:rPr>
              <a:t>At-Large </a:t>
            </a:r>
            <a:r>
              <a:rPr lang="en-US" sz="1200" b="1" u="sng" dirty="0">
                <a:hlinkClick r:id="rId9"/>
              </a:rPr>
              <a:t>Future Structure, Accountability and Transparency of ICANN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0"/>
              </a:rPr>
              <a:t>At-Large Improvements Project Taskforce</a:t>
            </a:r>
            <a:r>
              <a:rPr lang="en-US" sz="1200" b="1" dirty="0"/>
              <a:t> - </a:t>
            </a:r>
            <a:r>
              <a:rPr lang="en-US" sz="1200" b="1" u="sng" dirty="0" smtClean="0">
                <a:hlinkClick r:id="rId11"/>
              </a:rPr>
              <a:t>At-Large </a:t>
            </a:r>
            <a:r>
              <a:rPr lang="en-US" sz="1200" b="1" u="sng" dirty="0">
                <a:hlinkClick r:id="rId11"/>
              </a:rPr>
              <a:t>Naming Issues Taskforce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2"/>
              </a:rPr>
              <a:t>At-Large Subcommittee on the Selection of Members for the ICANN Cross Community Working Group on Enhancing ICANN Accountability</a:t>
            </a:r>
            <a:r>
              <a:rPr lang="en-US" sz="1200" b="1" dirty="0"/>
              <a:t> 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3"/>
              </a:rPr>
              <a:t>At-Large Rules of Procedure Working Group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4"/>
              </a:rPr>
              <a:t>At-Large Summit (ATLAS)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5"/>
              </a:rPr>
              <a:t>At-Large Registrants Rights and Responsibilities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6"/>
              </a:rPr>
              <a:t>WHOIS Policy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7"/>
              </a:rPr>
              <a:t>At-Large New </a:t>
            </a:r>
            <a:r>
              <a:rPr lang="en-US" sz="1200" b="1" u="sng" dirty="0" err="1">
                <a:hlinkClick r:id="rId17"/>
              </a:rPr>
              <a:t>gTLDs</a:t>
            </a:r>
            <a:r>
              <a:rPr lang="en-US" sz="1200" b="1" u="sng" dirty="0">
                <a:hlinkClick r:id="rId17"/>
              </a:rPr>
              <a:t> Review Group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8"/>
              </a:rPr>
              <a:t>At-Large Summit II Organizing Committee (ATLAS II)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19"/>
              </a:rPr>
              <a:t>Board Candidate Evaluation Committee (BCEC)</a:t>
            </a:r>
            <a:endParaRPr lang="en-US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u="sng" dirty="0">
                <a:hlinkClick r:id="rId20"/>
              </a:rPr>
              <a:t>Board Member Selection Process Committee (BMSPC)</a:t>
            </a:r>
            <a:endParaRPr lang="en-US" sz="1200" dirty="0"/>
          </a:p>
          <a:p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495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Methods: Face-to-Face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1300" y="1245455"/>
            <a:ext cx="8636000" cy="110586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1301" y="1250994"/>
            <a:ext cx="1848756" cy="110032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Face-to-Face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63240" y="1250994"/>
            <a:ext cx="6715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Many WGs hold f2f meetings at the ICANN Public Meetings </a:t>
            </a: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Active WGs generally provide f2f updates to the ALAC during  ICANN Public Meetings</a:t>
            </a:r>
          </a:p>
        </p:txBody>
      </p:sp>
      <p:pic>
        <p:nvPicPr>
          <p:cNvPr id="1027" name="Picture 3" descr="C:\Users\Heidi.Ullrich\Downloads\16498257822_3cce3a1b13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423" y="2630028"/>
            <a:ext cx="5264332" cy="350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4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Methods: Teleconferences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1712" y="1045026"/>
            <a:ext cx="8635999" cy="1754326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3544" y="1045026"/>
            <a:ext cx="1887947" cy="175432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Teleconferences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71491" y="1045026"/>
            <a:ext cx="6297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Active WGs hold regular teleconferences to conduct business</a:t>
            </a:r>
            <a:endParaRPr lang="en-US" i="1" dirty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Teleconferences are generally 60-90 minutes in duration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Given global nature of calls, times can be challenging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Adobe Connect rooms are used during teleconferences to allow for displays, chat, noting of action items and at times user polls</a:t>
            </a:r>
            <a:r>
              <a:rPr lang="en-US" i="1" dirty="0" smtClean="0">
                <a:solidFill>
                  <a:srgbClr val="FFFFFF"/>
                </a:solidFill>
              </a:rPr>
              <a:t>  </a:t>
            </a:r>
            <a:endParaRPr lang="en-US" i="1" dirty="0">
              <a:solidFill>
                <a:srgbClr val="FFFFFF"/>
              </a:solidFill>
            </a:endParaRPr>
          </a:p>
        </p:txBody>
      </p:sp>
      <p:pic>
        <p:nvPicPr>
          <p:cNvPr id="2062" name="Picture 14" descr="C:\Users\Heidi.Ullrich\AppData\Local\Microsoft\Windows\Temporary Internet Files\Content.IE5\UVWI9Y7Y\PngMedium-male-user-icon-phone-ear-headset-16064[1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665" y="3200397"/>
            <a:ext cx="1742584" cy="287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eidi.Ullrich\AppData\Local\Microsoft\Windows\Temporary Internet Files\Content.IE5\YSNKBHGX\royalty-free-images-multicultural-kid-faces-united-around-earth-globe-illustration-vector-1366727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295" y="3200397"/>
            <a:ext cx="2768601" cy="276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21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Methods: Wiki Workspaces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63240" y="1250994"/>
            <a:ext cx="6715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Many WGs hold f2f meetings at the ICANN Public Meetings </a:t>
            </a: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Active WGs generally provide f2f updates to the ALAC during  ICANN Public Meetings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304" y="1195703"/>
            <a:ext cx="8636000" cy="1544457"/>
          </a:xfrm>
          <a:prstGeom prst="rect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1303" y="1195703"/>
            <a:ext cx="1959953" cy="1544456"/>
          </a:xfrm>
          <a:prstGeom prst="rect">
            <a:avLst/>
          </a:prstGeom>
          <a:solidFill>
            <a:srgbClr val="EC7D0E"/>
          </a:solidFill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Wiki Workspaces</a:t>
            </a:r>
            <a:endParaRPr lang="en-US" sz="1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16183" y="1405725"/>
            <a:ext cx="6715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All WGs have individual wiki workspaces which include key information for that group, including mission, members, meetings</a:t>
            </a:r>
          </a:p>
          <a:p>
            <a:pPr marL="285750" indent="-285750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Wiki Workspaces are also a forum for discussion by using the comments function</a:t>
            </a: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16" name="Picture 15" descr="At-Large Community Regional Outreach Pilot Program Review Team (CROPP RT) - ALAC - Confluence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5" y="2795451"/>
            <a:ext cx="8503919" cy="311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5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69913" y="731520"/>
            <a:ext cx="7320053" cy="3374858"/>
          </a:xfrm>
        </p:spPr>
        <p:txBody>
          <a:bodyPr/>
          <a:lstStyle/>
          <a:p>
            <a:pPr algn="ctr"/>
            <a:r>
              <a:rPr lang="en-US" b="1" dirty="0" smtClean="0"/>
              <a:t>Overview of Presentation</a:t>
            </a:r>
          </a:p>
          <a:p>
            <a:pPr marL="457200" indent="-457200">
              <a:buAutoNum type="arabicPeriod"/>
            </a:pPr>
            <a:r>
              <a:rPr lang="en-US" sz="2400" b="1" dirty="0" smtClean="0"/>
              <a:t>Overview of At-Large Working Groups</a:t>
            </a:r>
            <a:endParaRPr lang="en-US" sz="1600" b="1" dirty="0" smtClean="0"/>
          </a:p>
          <a:p>
            <a:r>
              <a:rPr lang="en-US" sz="2400" b="1" dirty="0" smtClean="0"/>
              <a:t>2.  Introduction to At-Large Working Groups</a:t>
            </a:r>
          </a:p>
          <a:p>
            <a:r>
              <a:rPr lang="en-US" sz="2400" b="1" dirty="0" smtClean="0"/>
              <a:t>	a. Policy-based </a:t>
            </a:r>
            <a:r>
              <a:rPr lang="en-US" sz="2400" b="1" dirty="0"/>
              <a:t>Working Groups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b. Outreach </a:t>
            </a:r>
            <a:r>
              <a:rPr lang="en-US" sz="2400" b="1" dirty="0"/>
              <a:t>and Engagement Working </a:t>
            </a:r>
            <a:endParaRPr lang="en-US" sz="2400" b="1" dirty="0" smtClean="0"/>
          </a:p>
          <a:p>
            <a:r>
              <a:rPr lang="en-US" sz="2400" b="1" dirty="0"/>
              <a:t> </a:t>
            </a:r>
            <a:r>
              <a:rPr lang="en-US" sz="2400" b="1" dirty="0" smtClean="0"/>
              <a:t>     Groups</a:t>
            </a:r>
            <a:endParaRPr lang="en-US" sz="2400" b="1" dirty="0"/>
          </a:p>
          <a:p>
            <a:r>
              <a:rPr lang="en-US" sz="2400" b="1" dirty="0"/>
              <a:t>	</a:t>
            </a:r>
            <a:r>
              <a:rPr lang="en-US" sz="2400" b="1" dirty="0" smtClean="0"/>
              <a:t>c. Process-based </a:t>
            </a:r>
            <a:r>
              <a:rPr lang="en-US" sz="2400" b="1" dirty="0"/>
              <a:t>Working </a:t>
            </a:r>
            <a:r>
              <a:rPr lang="en-US" sz="2400" b="1" dirty="0" smtClean="0"/>
              <a:t>Groups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d. RALO Working Groups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e. Archived Working Groups</a:t>
            </a:r>
            <a:endParaRPr lang="en-US" sz="2400" b="1" dirty="0"/>
          </a:p>
          <a:p>
            <a:r>
              <a:rPr lang="en-US" sz="2400" b="1" dirty="0" smtClean="0"/>
              <a:t>3. Working Methods</a:t>
            </a:r>
          </a:p>
          <a:p>
            <a:r>
              <a:rPr lang="en-US" sz="2400" b="1" dirty="0" smtClean="0"/>
              <a:t>4. How to Join</a:t>
            </a:r>
          </a:p>
          <a:p>
            <a:r>
              <a:rPr lang="en-US" sz="2400" b="1" dirty="0" smtClean="0"/>
              <a:t>5. Questions and Answers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1265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Methods: Mailing Lists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63240" y="1250994"/>
            <a:ext cx="6715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Many WGs hold f2f meetings at the ICANN Public Meetings </a:t>
            </a: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endParaRPr lang="en-US" sz="500" b="1" dirty="0" smtClean="0">
              <a:solidFill>
                <a:srgbClr val="FFFFFF"/>
              </a:solidFill>
            </a:endParaRP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Active WGs generally provide f2f updates to the ALAC during  ICANN Public Meetings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1931" y="1123406"/>
            <a:ext cx="8636001" cy="10972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All WGs conduct significant work on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mailings lists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Each WG has its own mailing list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 If the WG is open, anyone can subscribe to the mailing list 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1931" y="1123406"/>
            <a:ext cx="1920832" cy="109728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Mailing Lists</a:t>
            </a:r>
            <a:endParaRPr lang="en-US" sz="1500" b="1" dirty="0"/>
          </a:p>
        </p:txBody>
      </p:sp>
      <p:pic>
        <p:nvPicPr>
          <p:cNvPr id="3" name="Picture 2" descr="At-Large Capacity Building Working Group - ALAC - Confluence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4" y="2573383"/>
            <a:ext cx="7857344" cy="333400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744514" y="4782965"/>
            <a:ext cx="666208" cy="3598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8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Join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9634" y="866202"/>
            <a:ext cx="8537666" cy="13806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9634" y="866928"/>
            <a:ext cx="1509305" cy="137988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Logistics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63240" y="943128"/>
            <a:ext cx="7028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Open or By Appointment Only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Member or Participant Status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Contact the WG Chair or At-Large Staff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  <a:cs typeface="Source Sans Pro"/>
              </a:rPr>
              <a:t>Meeting invitations, etc.</a:t>
            </a:r>
            <a:endParaRPr lang="en-US" dirty="0" smtClean="0">
              <a:solidFill>
                <a:schemeClr val="bg1"/>
              </a:solidFill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633" y="2557885"/>
            <a:ext cx="8586833" cy="19096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55601" y="2557886"/>
            <a:ext cx="1607639" cy="1909611"/>
          </a:xfrm>
          <a:prstGeom prst="rect">
            <a:avLst/>
          </a:prstGeom>
          <a:solidFill>
            <a:srgbClr val="124D5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Becoming Active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63930" y="2730138"/>
            <a:ext cx="66144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Join the WG discussions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Ask questions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Contribute your expertise 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Be curious</a:t>
            </a:r>
          </a:p>
          <a:p>
            <a:pPr marL="310896" indent="-310896">
              <a:buFont typeface="Wingdings" charset="2"/>
              <a:buChar char="§"/>
            </a:pPr>
            <a:r>
              <a:rPr lang="en-US" b="1" dirty="0" smtClean="0">
                <a:solidFill>
                  <a:srgbClr val="FFFFFF"/>
                </a:solidFill>
              </a:rPr>
              <a:t>Have fun</a:t>
            </a:r>
          </a:p>
        </p:txBody>
      </p:sp>
    </p:spTree>
    <p:extLst>
      <p:ext uri="{BB962C8B-B14F-4D97-AF65-F5344CB8AC3E}">
        <p14:creationId xmlns:p14="http://schemas.microsoft.com/office/powerpoint/2010/main" val="228893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627313" y="2377590"/>
            <a:ext cx="6256337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2156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Overview of At-Large Working </a:t>
            </a:r>
            <a:r>
              <a:rPr lang="en-US" sz="2800" b="1" dirty="0" smtClean="0"/>
              <a:t>Groups: General (1)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796833" y="1005840"/>
            <a:ext cx="781158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b="1" dirty="0">
                <a:solidFill>
                  <a:schemeClr val="accent6"/>
                </a:solidFill>
                <a:latin typeface="Source Sans Pro"/>
              </a:rPr>
              <a:t>Much of the work of the ALAC  and At-Large takes place within some type of At-Large Working Group (WG) </a:t>
            </a:r>
          </a:p>
          <a:p>
            <a:pPr>
              <a:buSzPct val="75000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>
              <a:buSzPct val="75000"/>
            </a:pPr>
            <a:r>
              <a:rPr lang="en-US" b="1" dirty="0">
                <a:solidFill>
                  <a:schemeClr val="accent6"/>
                </a:solidFill>
                <a:latin typeface="Source Sans Pro"/>
              </a:rPr>
              <a:t>The primary activity of At-Large WGs generally includes: </a:t>
            </a:r>
            <a:endParaRPr lang="en-US" b="1" dirty="0" smtClean="0">
              <a:solidFill>
                <a:schemeClr val="accent6"/>
              </a:solidFill>
              <a:latin typeface="Source Sans Pro"/>
            </a:endParaRPr>
          </a:p>
          <a:p>
            <a:pPr>
              <a:buSzPct val="75000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  <a:latin typeface="Source Sans Pro"/>
              </a:rPr>
              <a:t>Development  of policy advice that feeds into ALAC statements</a:t>
            </a: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Provision of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advice to the ALAC on a specific project or on-going process-related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activity</a:t>
            </a: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Oversight on an on-going process</a:t>
            </a: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Carrying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out actions delegated by the ALAC related to policy, process or outreach and engagement</a:t>
            </a: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2510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Overview of At-Large Working </a:t>
            </a:r>
            <a:r>
              <a:rPr lang="en-US" sz="2800" b="1" dirty="0" smtClean="0"/>
              <a:t>Groups: General (2)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796833" y="1005840"/>
            <a:ext cx="7811589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75000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Significant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growth in At-Large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Working Groups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occurred  following the first At-Large Summit in March 2009	</a:t>
            </a:r>
          </a:p>
          <a:p>
            <a:pPr>
              <a:buSzPct val="75000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 </a:t>
            </a:r>
          </a:p>
          <a:p>
            <a:pPr>
              <a:buSzPct val="75000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Currently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there are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19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active At-Large WGs and several more RALO-based Working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Groups</a:t>
            </a:r>
          </a:p>
          <a:p>
            <a:pPr>
              <a:buSzPct val="75000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>
              <a:buSzPct val="75000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Working Group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Portal : </a:t>
            </a:r>
            <a:r>
              <a:rPr lang="en-US" sz="1600" b="1" dirty="0" smtClean="0">
                <a:solidFill>
                  <a:schemeClr val="accent6"/>
                </a:solidFill>
                <a:latin typeface="Source Sans Pro"/>
              </a:rPr>
              <a:t>https</a:t>
            </a:r>
            <a:r>
              <a:rPr lang="en-US" sz="1600" b="1" dirty="0">
                <a:solidFill>
                  <a:schemeClr val="accent6"/>
                </a:solidFill>
                <a:latin typeface="Source Sans Pro"/>
              </a:rPr>
              <a:t>://community.icann.org/display/atlarge/At-Large+Working+Groups</a:t>
            </a:r>
            <a:endParaRPr lang="en-US" sz="1600" b="1" dirty="0" smtClean="0">
              <a:solidFill>
                <a:schemeClr val="accent6"/>
              </a:solidFill>
              <a:latin typeface="Source Sans Pro"/>
            </a:endParaRPr>
          </a:p>
          <a:p>
            <a:pPr>
              <a:buSzPct val="75000"/>
            </a:pPr>
            <a:endParaRPr lang="en-US" sz="1600" b="1" dirty="0">
              <a:solidFill>
                <a:schemeClr val="accent6"/>
              </a:solidFill>
              <a:latin typeface="Source Sans Pro"/>
            </a:endParaRPr>
          </a:p>
          <a:p>
            <a:pPr>
              <a:buSzPct val="75000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pic>
        <p:nvPicPr>
          <p:cNvPr id="2" name="Picture 1" descr="At-Large Working Groups - ALAC - Confluence - Mozilla Firefox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86" y="3306277"/>
            <a:ext cx="5427613" cy="2942196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1704702" y="4277589"/>
            <a:ext cx="666208" cy="35988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9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Overview of At-Large Working </a:t>
            </a:r>
            <a:r>
              <a:rPr lang="en-US" sz="2800" b="1" dirty="0" smtClean="0"/>
              <a:t>Groups: Types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796833" y="1005840"/>
            <a:ext cx="781158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b="1" dirty="0">
                <a:solidFill>
                  <a:schemeClr val="accent6"/>
                </a:solidFill>
                <a:latin typeface="Source Sans Pro"/>
              </a:rPr>
              <a:t>There are several types of WGs  depending on the nature of their mission: </a:t>
            </a:r>
          </a:p>
          <a:p>
            <a:endParaRPr lang="en-GB" alt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>
                <a:solidFill>
                  <a:schemeClr val="accent6"/>
                </a:solidFill>
                <a:latin typeface="Source Sans Pro"/>
              </a:rPr>
              <a:t>Sub-committee - </a:t>
            </a: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 Typically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has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an ongoing task 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that requires </a:t>
            </a:r>
            <a:r>
              <a:rPr lang="en-US" b="1" dirty="0">
                <a:solidFill>
                  <a:schemeClr val="accent6"/>
                </a:solidFill>
                <a:latin typeface="Source Sans Pro"/>
              </a:rPr>
              <a:t>formal ALAC motions and voting</a:t>
            </a: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. </a:t>
            </a:r>
          </a:p>
          <a:p>
            <a:pPr lvl="1"/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	</a:t>
            </a:r>
            <a:r>
              <a:rPr lang="en-US" sz="1600" b="1" dirty="0" smtClean="0">
                <a:solidFill>
                  <a:schemeClr val="accent6"/>
                </a:solidFill>
                <a:latin typeface="Source Sans Pro"/>
              </a:rPr>
              <a:t>Example: The on-going </a:t>
            </a:r>
            <a:r>
              <a:rPr lang="en-US" sz="1600" b="1" dirty="0">
                <a:solidFill>
                  <a:schemeClr val="accent6"/>
                </a:solidFill>
                <a:latin typeface="Source Sans Pro"/>
              </a:rPr>
              <a:t>requesting and monitoring of </a:t>
            </a:r>
            <a:r>
              <a:rPr lang="en-US" sz="1600" b="1" dirty="0" smtClean="0">
                <a:solidFill>
                  <a:schemeClr val="accent6"/>
                </a:solidFill>
                <a:latin typeface="Source Sans Pro"/>
              </a:rPr>
              <a:t>funding by</a:t>
            </a:r>
          </a:p>
          <a:p>
            <a:pPr lvl="1"/>
            <a:r>
              <a:rPr lang="en-US" sz="1600" b="1" dirty="0">
                <a:solidFill>
                  <a:schemeClr val="accent6"/>
                </a:solidFill>
                <a:latin typeface="Source Sans Pro"/>
              </a:rPr>
              <a:t>	</a:t>
            </a:r>
            <a:r>
              <a:rPr lang="en-US" sz="1600" b="1" dirty="0" smtClean="0">
                <a:solidFill>
                  <a:schemeClr val="accent6"/>
                </a:solidFill>
                <a:latin typeface="Source Sans Pro"/>
              </a:rPr>
              <a:t>the ALAC </a:t>
            </a:r>
            <a:r>
              <a:rPr lang="en-US" sz="1600" b="1" dirty="0">
                <a:solidFill>
                  <a:schemeClr val="accent6"/>
                </a:solidFill>
                <a:latin typeface="Source Sans Pro"/>
              </a:rPr>
              <a:t>Subcommittee on Finance and </a:t>
            </a:r>
            <a:r>
              <a:rPr lang="en-US" sz="1600" b="1" dirty="0" smtClean="0">
                <a:solidFill>
                  <a:schemeClr val="accent6"/>
                </a:solidFill>
                <a:latin typeface="Source Sans Pro"/>
              </a:rPr>
              <a:t>Budget</a:t>
            </a: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Standing Working Groups – Generally work on on-going or long-term issues</a:t>
            </a: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Ad-Hoc Working Groups – The ALAC and RALOs may form ad hoc WGs to address specific projects or reach specific goals</a:t>
            </a: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Taskforces – Usually have mandates to accomplish in a short time-frame</a:t>
            </a: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SzPct val="75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6"/>
                </a:solidFill>
                <a:latin typeface="Source Sans Pro"/>
              </a:rPr>
              <a:t>Archived WGs – Deemed by the ALAC as being inactive or having completed their mandate</a:t>
            </a:r>
          </a:p>
          <a:p>
            <a:pPr>
              <a:buSzPct val="75000"/>
            </a:pPr>
            <a:endParaRPr lang="en-US" b="1" dirty="0">
              <a:solidFill>
                <a:schemeClr val="accent6"/>
              </a:solidFill>
              <a:latin typeface="Source Sans Pro"/>
            </a:endParaRP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830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13318"/>
          </a:xfrm>
        </p:spPr>
        <p:txBody>
          <a:bodyPr/>
          <a:lstStyle/>
          <a:p>
            <a:r>
              <a:rPr lang="en-US" sz="2800" b="1" dirty="0"/>
              <a:t>Overview of At-Large Working </a:t>
            </a:r>
            <a:r>
              <a:rPr lang="en-US" sz="2800" b="1" dirty="0" smtClean="0"/>
              <a:t>Groups: Requirements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796833" y="1005840"/>
            <a:ext cx="781158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When the ALAC establishes a WGs/Sub-Committee or Taskforce, it must set out the following: </a:t>
            </a:r>
          </a:p>
          <a:p>
            <a:endParaRPr lang="en-GB" altLang="en-US" b="1" dirty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Terms of reference or charter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Expected outcomes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Method of selection of membership – including whether the membership is limited to ALAC members, to include balanced RALO or regional representation or is open to member of At-Large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Identification of an interim Chair and how the permanent Chair is to be selected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altLang="en-US" b="1" dirty="0" smtClean="0">
              <a:solidFill>
                <a:schemeClr val="accent6"/>
              </a:solidFill>
              <a:latin typeface="Source Sans Pro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b="1" dirty="0" smtClean="0">
                <a:solidFill>
                  <a:schemeClr val="accent6"/>
                </a:solidFill>
                <a:latin typeface="Source Sans Pro"/>
              </a:rPr>
              <a:t>Whether the group is to be Sub-committee, a standing or ad-hoc WG or Taskforce based on mission or terms of reference</a:t>
            </a:r>
            <a:endParaRPr lang="en-US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9898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492" y="0"/>
            <a:ext cx="9144000" cy="710655"/>
          </a:xfrm>
        </p:spPr>
        <p:txBody>
          <a:bodyPr/>
          <a:lstStyle/>
          <a:p>
            <a:r>
              <a:rPr lang="en-US" sz="2800" b="1" dirty="0" smtClean="0"/>
              <a:t>Introduction to At-Large Working Groups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205426" y="914399"/>
            <a:ext cx="3297399" cy="51166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Policy-based Working Groups</a:t>
            </a:r>
          </a:p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/>
              <a:t>The primary activity of Policy-based Working Groups  generally includes: </a:t>
            </a: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/>
              <a:t>Development  of policy advice and recommendations for the ALAC</a:t>
            </a: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/>
              <a:t>Analysis of a specific policy and how it might impact the best interests of the Internet end-users</a:t>
            </a: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/>
              <a:t>Promotion of knowledge on a specific policy issue to the wider At-Large community</a:t>
            </a:r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sz="1400" b="1" dirty="0" smtClean="0"/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sz="1400" b="1" dirty="0" smtClean="0"/>
          </a:p>
          <a:p>
            <a:pPr marL="171450" indent="-171450">
              <a:buSzPct val="75000"/>
              <a:buFont typeface="Arial" panose="020B0604020202020204" pitchFamily="34" charset="0"/>
              <a:buChar char="•"/>
            </a:pP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2"/>
          <p:cNvSpPr txBox="1">
            <a:spLocks/>
          </p:cNvSpPr>
          <p:nvPr/>
        </p:nvSpPr>
        <p:spPr>
          <a:xfrm>
            <a:off x="205426" y="2091614"/>
            <a:ext cx="2036183" cy="255795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id-ID" sz="1200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9" name="Text Placeholder 33"/>
          <p:cNvSpPr txBox="1">
            <a:spLocks/>
          </p:cNvSpPr>
          <p:nvPr/>
        </p:nvSpPr>
        <p:spPr>
          <a:xfrm>
            <a:off x="205426" y="1678378"/>
            <a:ext cx="2298836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09580" y="914400"/>
            <a:ext cx="5362574" cy="27693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2860406" y="2091614"/>
            <a:ext cx="3558432" cy="116503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 smtClean="0">
                <a:solidFill>
                  <a:prstClr val="white"/>
                </a:solidFill>
                <a:latin typeface="Source Sans Pro"/>
                <a:cs typeface="Source Sans Pro"/>
              </a:rPr>
              <a:t>. </a:t>
            </a:r>
            <a:endParaRPr lang="id-ID" sz="12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3709579" y="3889271"/>
            <a:ext cx="5325927" cy="21417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u="sng" dirty="0" smtClean="0">
                <a:solidFill>
                  <a:prstClr val="white"/>
                </a:solidFill>
                <a:cs typeface="Source Sans Pro"/>
              </a:rPr>
              <a:t>Process-based  Working Groups</a:t>
            </a:r>
          </a:p>
          <a:p>
            <a:endParaRPr lang="en-US" sz="1200" b="1" dirty="0" smtClean="0"/>
          </a:p>
          <a:p>
            <a:pPr lvl="0">
              <a:buSzPct val="75000"/>
            </a:pPr>
            <a:r>
              <a:rPr lang="en-US" sz="1400" b="1" dirty="0" smtClean="0">
                <a:solidFill>
                  <a:prstClr val="white"/>
                </a:solidFill>
              </a:rPr>
              <a:t>The </a:t>
            </a:r>
            <a:r>
              <a:rPr lang="en-US" sz="1400" b="1" dirty="0">
                <a:solidFill>
                  <a:prstClr val="white"/>
                </a:solidFill>
              </a:rPr>
              <a:t>primary </a:t>
            </a:r>
            <a:r>
              <a:rPr lang="en-US" sz="1400" b="1" dirty="0" smtClean="0">
                <a:solidFill>
                  <a:prstClr val="white"/>
                </a:solidFill>
              </a:rPr>
              <a:t>activity of Process-based </a:t>
            </a:r>
            <a:r>
              <a:rPr lang="en-US" sz="1400" b="1" dirty="0">
                <a:solidFill>
                  <a:prstClr val="white"/>
                </a:solidFill>
              </a:rPr>
              <a:t>Working Groups  generally </a:t>
            </a:r>
            <a:r>
              <a:rPr lang="en-US" sz="1400" b="1" dirty="0" smtClean="0">
                <a:solidFill>
                  <a:prstClr val="white"/>
                </a:solidFill>
              </a:rPr>
              <a:t>includes:</a:t>
            </a:r>
          </a:p>
          <a:p>
            <a:pPr marL="171450" lvl="0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prstClr val="white"/>
                </a:solidFill>
              </a:rPr>
              <a:t>Provision of advice </a:t>
            </a:r>
            <a:r>
              <a:rPr lang="en-US" sz="1400" b="1" dirty="0">
                <a:solidFill>
                  <a:prstClr val="white"/>
                </a:solidFill>
              </a:rPr>
              <a:t>to the ALAC on a specific project or on-going process-related </a:t>
            </a:r>
            <a:r>
              <a:rPr lang="en-US" sz="1400" b="1" dirty="0" smtClean="0">
                <a:solidFill>
                  <a:prstClr val="white"/>
                </a:solidFill>
              </a:rPr>
              <a:t>activity. </a:t>
            </a: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white"/>
                </a:solidFill>
              </a:rPr>
              <a:t>T</a:t>
            </a:r>
            <a:r>
              <a:rPr lang="en-US" sz="1400" b="1" dirty="0" smtClean="0">
                <a:solidFill>
                  <a:prstClr val="white"/>
                </a:solidFill>
              </a:rPr>
              <a:t>he fiscal year budget and special  budget requests </a:t>
            </a: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white"/>
                </a:solidFill>
              </a:rPr>
              <a:t>T</a:t>
            </a:r>
            <a:r>
              <a:rPr lang="en-US" sz="1400" b="1" dirty="0" smtClean="0">
                <a:solidFill>
                  <a:prstClr val="white"/>
                </a:solidFill>
              </a:rPr>
              <a:t>he ALAC/At-Large organizational reviews</a:t>
            </a:r>
          </a:p>
          <a:p>
            <a:pPr marL="628650" lvl="1" indent="-1714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prstClr val="white"/>
                </a:solidFill>
              </a:rPr>
              <a:t>Processes required by ICANN for certain programs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5100" y="29146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3262" y="1319925"/>
            <a:ext cx="528928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FFFFFF"/>
                </a:solidFill>
              </a:rPr>
              <a:t>Outreach and Engagement –based  Working Groups</a:t>
            </a:r>
          </a:p>
          <a:p>
            <a:endParaRPr lang="en-US" sz="1600" b="1" u="sng" dirty="0" smtClean="0">
              <a:solidFill>
                <a:srgbClr val="FFFFFF"/>
              </a:solidFill>
            </a:endParaRPr>
          </a:p>
          <a:p>
            <a:pPr lvl="0">
              <a:buSzPct val="75000"/>
            </a:pPr>
            <a:r>
              <a:rPr lang="en-US" sz="1400" b="1" dirty="0">
                <a:solidFill>
                  <a:prstClr val="white"/>
                </a:solidFill>
              </a:rPr>
              <a:t>The primary </a:t>
            </a:r>
            <a:r>
              <a:rPr lang="en-US" sz="1400" b="1" dirty="0" smtClean="0">
                <a:solidFill>
                  <a:prstClr val="white"/>
                </a:solidFill>
              </a:rPr>
              <a:t>activity of  Outreach and Engagement –based Working </a:t>
            </a:r>
            <a:r>
              <a:rPr lang="en-US" sz="1400" b="1" dirty="0">
                <a:solidFill>
                  <a:prstClr val="white"/>
                </a:solidFill>
              </a:rPr>
              <a:t>Groups  generally </a:t>
            </a:r>
            <a:r>
              <a:rPr lang="en-US" sz="1400" b="1" dirty="0" smtClean="0">
                <a:solidFill>
                  <a:prstClr val="white"/>
                </a:solidFill>
              </a:rPr>
              <a:t>includes: </a:t>
            </a:r>
          </a:p>
          <a:p>
            <a:pPr marL="285750" lvl="0" indent="-2857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prstClr val="white"/>
                </a:solidFill>
              </a:rPr>
              <a:t>Development and implementation of activities focusing on increasing At-Large membership through outreach </a:t>
            </a:r>
          </a:p>
          <a:p>
            <a:pPr marL="285750" lvl="0" indent="-285750">
              <a:buSzPct val="75000"/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prstClr val="white"/>
                </a:solidFill>
              </a:rPr>
              <a:t>Increasing the participation of current At-Large members through engagement activities such as training and accessibility to meetings through tools</a:t>
            </a:r>
            <a:endParaRPr lang="en-US" sz="1400" b="1" dirty="0">
              <a:solidFill>
                <a:prstClr val="white"/>
              </a:solidFill>
            </a:endParaRPr>
          </a:p>
          <a:p>
            <a:endParaRPr lang="en-GB" altLang="en-US" sz="1200" b="1" dirty="0" smtClean="0">
              <a:solidFill>
                <a:schemeClr val="bg1"/>
              </a:solidFill>
            </a:endParaRPr>
          </a:p>
          <a:p>
            <a:endParaRPr lang="en-GB" altLang="en-US" sz="1200" b="1" dirty="0">
              <a:solidFill>
                <a:schemeClr val="bg1"/>
              </a:solidFill>
            </a:endParaRPr>
          </a:p>
          <a:p>
            <a:endParaRPr lang="en-GB" altLang="en-US" sz="1200" b="1" dirty="0" smtClean="0">
              <a:solidFill>
                <a:schemeClr val="bg1"/>
              </a:solidFill>
            </a:endParaRPr>
          </a:p>
          <a:p>
            <a:endParaRPr lang="en-GB" altLang="en-US" sz="1200" b="1" dirty="0">
              <a:solidFill>
                <a:schemeClr val="bg1"/>
              </a:solidFill>
            </a:endParaRPr>
          </a:p>
          <a:p>
            <a:endParaRPr lang="en-GB" altLang="en-US" sz="1200" b="1" dirty="0" smtClean="0">
              <a:solidFill>
                <a:schemeClr val="bg1"/>
              </a:solidFill>
            </a:endParaRPr>
          </a:p>
          <a:p>
            <a:endParaRPr lang="en-GB" altLang="en-US" sz="1200" b="1" dirty="0">
              <a:solidFill>
                <a:schemeClr val="bg1"/>
              </a:solidFill>
            </a:endParaRPr>
          </a:p>
          <a:p>
            <a:endParaRPr lang="en-GB" altLang="en-US" sz="12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GB" altLang="en-US" sz="1200" b="1" dirty="0" smtClean="0">
              <a:solidFill>
                <a:schemeClr val="bg1"/>
              </a:solidFill>
            </a:endParaRP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5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Policy-based Working </a:t>
            </a:r>
            <a:r>
              <a:rPr lang="en-US" sz="2800" b="1" dirty="0" smtClean="0"/>
              <a:t>Groups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	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			Mission: Discuss the </a:t>
            </a:r>
            <a:r>
              <a:rPr lang="en-US" sz="2000" b="1" dirty="0" smtClean="0"/>
              <a:t> </a:t>
            </a:r>
            <a:r>
              <a:rPr lang="en-US" sz="1400" b="1" dirty="0" smtClean="0"/>
              <a:t>transition of the US Government Stewardship of the IANA function</a:t>
            </a:r>
          </a:p>
          <a:p>
            <a:r>
              <a:rPr lang="en-US" sz="1400" b="1" dirty="0" smtClean="0"/>
              <a:t>			Leadership: Olivier </a:t>
            </a:r>
            <a:r>
              <a:rPr lang="en-US" sz="1400" b="1" dirty="0" err="1" smtClean="0"/>
              <a:t>Crépin-Leblond</a:t>
            </a:r>
            <a:r>
              <a:rPr lang="en-US" sz="1400" b="1" dirty="0" smtClean="0"/>
              <a:t>, Chair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		Membership: Open</a:t>
            </a:r>
          </a:p>
          <a:p>
            <a:r>
              <a:rPr lang="en-US" sz="1400" b="1" dirty="0" smtClean="0"/>
              <a:t>			Meeting Schedule: Weekly teleconferences and at ICANN Meetings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		Achievements:  Leading At-Large contribution to the  IANA Transition (CWG) and ICANN 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		Accountability (CCWG)  processes. </a:t>
            </a:r>
            <a:r>
              <a:rPr lang="en-US" sz="2000" b="1" dirty="0" smtClean="0"/>
              <a:t> </a:t>
            </a:r>
            <a:endParaRPr lang="en-US" sz="2000" b="1" dirty="0"/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r>
              <a:rPr lang="en-US" sz="1350" dirty="0" smtClean="0">
                <a:solidFill>
                  <a:schemeClr val="bg1">
                    <a:lumMod val="95000"/>
                  </a:schemeClr>
                </a:solidFill>
                <a:latin typeface="Source Sans Pro"/>
                <a:cs typeface="Source Sans Pro"/>
              </a:rPr>
              <a:t>F</a:t>
            </a:r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endParaRPr lang="en-US" sz="1600" b="1" u="sng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endParaRPr lang="en-US" sz="1400" b="1" dirty="0" smtClean="0">
              <a:solidFill>
                <a:schemeClr val="bg1"/>
              </a:solidFill>
            </a:endParaRPr>
          </a:p>
          <a:p>
            <a:r>
              <a:rPr lang="en-US" sz="1400" b="1" dirty="0" smtClean="0">
                <a:solidFill>
                  <a:schemeClr val="bg1"/>
                </a:solidFill>
              </a:rPr>
              <a:t>			Mission: </a:t>
            </a:r>
            <a:r>
              <a:rPr lang="en-US" sz="1400" b="1" dirty="0"/>
              <a:t>Focus on the ICANN </a:t>
            </a:r>
            <a:r>
              <a:rPr lang="en-US" sz="1400" b="1" dirty="0" smtClean="0"/>
              <a:t>Internationalized </a:t>
            </a:r>
            <a:r>
              <a:rPr lang="en-US" sz="1400" b="1" dirty="0"/>
              <a:t>Domain Name (IDN) TLD Program </a:t>
            </a:r>
            <a:endParaRPr lang="en-US" sz="1400" b="1" dirty="0" smtClean="0"/>
          </a:p>
          <a:p>
            <a:r>
              <a:rPr lang="en-US" sz="1400" b="1" dirty="0"/>
              <a:t>	</a:t>
            </a:r>
            <a:r>
              <a:rPr lang="en-US" sz="1400" b="1" dirty="0" smtClean="0"/>
              <a:t>		developments  and provide </a:t>
            </a:r>
            <a:r>
              <a:rPr lang="en-US" sz="1400" b="1" dirty="0"/>
              <a:t>community input/feedback via ALAC statements and engagement with ICANN </a:t>
            </a:r>
            <a:r>
              <a:rPr lang="en-US" sz="1400" b="1" dirty="0" smtClean="0"/>
              <a:t>staff	Leadership:  </a:t>
            </a:r>
            <a:r>
              <a:rPr lang="en-US" sz="1400" b="1" dirty="0" err="1" smtClean="0"/>
              <a:t>Edmon</a:t>
            </a:r>
            <a:r>
              <a:rPr lang="en-US" sz="1400" b="1" dirty="0" smtClean="0"/>
              <a:t> Chung and Satish </a:t>
            </a:r>
            <a:r>
              <a:rPr lang="en-US" sz="1400" b="1" dirty="0" err="1" smtClean="0"/>
              <a:t>Babu</a:t>
            </a:r>
            <a:r>
              <a:rPr lang="en-US" sz="1400" b="1" dirty="0" smtClean="0"/>
              <a:t>, Co-Chairs</a:t>
            </a:r>
          </a:p>
          <a:p>
            <a:r>
              <a:rPr lang="en-US" sz="1400" b="1" dirty="0" smtClean="0"/>
              <a:t>M			Meeting Schedule: As required</a:t>
            </a:r>
          </a:p>
          <a:p>
            <a:r>
              <a:rPr lang="en-US" sz="1400" b="1" dirty="0"/>
              <a:t>	</a:t>
            </a:r>
            <a:r>
              <a:rPr lang="en-US" sz="1400" b="1" dirty="0" smtClean="0"/>
              <a:t>		Achievements: Helped in the development of 31 ALAC policy advice statements on IDNs. 				Worked with ICANN on the </a:t>
            </a:r>
            <a:r>
              <a:rPr lang="en-US" sz="1400" b="1" dirty="0" err="1" smtClean="0"/>
              <a:t>ccTLD</a:t>
            </a:r>
            <a:r>
              <a:rPr lang="en-US" sz="1400" b="1" dirty="0" smtClean="0"/>
              <a:t> IDNs  - the first entered the Root Zone in May 2010.</a:t>
            </a:r>
            <a:endParaRPr lang="en-US" sz="1400" dirty="0"/>
          </a:p>
          <a:p>
            <a:pPr>
              <a:buSzPct val="75000"/>
            </a:pP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7827" y="4271554"/>
            <a:ext cx="8546688" cy="17373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Follow  developments related to the implementation of New </a:t>
            </a:r>
            <a:r>
              <a:rPr lang="en-US" sz="1400" b="1" dirty="0" err="1" smtClean="0">
                <a:solidFill>
                  <a:schemeClr val="bg1"/>
                </a:solidFill>
              </a:rPr>
              <a:t>gTLDS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L			Leadership: TBD</a:t>
            </a: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Meeting 		Meeting Schedule: As  required</a:t>
            </a: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Ac			Achievements: Developed  64 statements related to the development of the New </a:t>
            </a:r>
            <a:r>
              <a:rPr lang="en-US" sz="1400" b="1" dirty="0" err="1" smtClean="0">
                <a:solidFill>
                  <a:schemeClr val="bg1"/>
                </a:solidFill>
              </a:rPr>
              <a:t>gTLDs</a:t>
            </a:r>
            <a:r>
              <a:rPr lang="en-US" sz="1400" b="1" dirty="0" smtClean="0">
                <a:solidFill>
                  <a:schemeClr val="bg1"/>
                </a:solidFill>
              </a:rPr>
              <a:t>. 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More recently initiated and championed the issue of Public Interest Commitments leading  to a			series of discussions with the Board’s  New </a:t>
            </a:r>
            <a:r>
              <a:rPr lang="en-US" sz="1400" b="1" dirty="0" err="1" smtClean="0">
                <a:solidFill>
                  <a:schemeClr val="bg1"/>
                </a:solidFill>
              </a:rPr>
              <a:t>gTLD</a:t>
            </a:r>
            <a:r>
              <a:rPr lang="en-US" sz="1400" b="1" dirty="0" smtClean="0">
                <a:solidFill>
                  <a:schemeClr val="bg1"/>
                </a:solidFill>
              </a:rPr>
              <a:t> Program Committee. 			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1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SzPct val="75000"/>
            </a:pPr>
            <a:endParaRPr lang="en-US" sz="1400" b="1" dirty="0">
              <a:solidFill>
                <a:prstClr val="white"/>
              </a:solidFill>
            </a:endParaRPr>
          </a:p>
          <a:p>
            <a:pPr lvl="0"/>
            <a:r>
              <a:rPr lang="en-US" sz="1400" b="1" dirty="0" smtClean="0">
                <a:solidFill>
                  <a:prstClr val="white"/>
                </a:solidFill>
              </a:rPr>
              <a:t>At-Large </a:t>
            </a:r>
            <a:r>
              <a:rPr lang="en-US" sz="1400" b="1" dirty="0">
                <a:solidFill>
                  <a:prstClr val="white"/>
                </a:solidFill>
              </a:rPr>
              <a:t>Ad-hoc WG on IANA Transition &amp; ICANN </a:t>
            </a:r>
            <a:r>
              <a:rPr lang="en-US" sz="1400" b="1" dirty="0" smtClean="0">
                <a:solidFill>
                  <a:prstClr val="white"/>
                </a:solidFill>
              </a:rPr>
              <a:t>Accountability</a:t>
            </a:r>
          </a:p>
          <a:p>
            <a:pPr lvl="0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1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IDN </a:t>
            </a:r>
            <a:r>
              <a:rPr lang="en-US" sz="1400" b="1" dirty="0" smtClean="0"/>
              <a:t>Policy</a:t>
            </a:r>
          </a:p>
          <a:p>
            <a:pPr algn="ctr"/>
            <a:r>
              <a:rPr lang="en-US" sz="1400" b="1" dirty="0" smtClean="0"/>
              <a:t>WG </a:t>
            </a:r>
            <a:endParaRPr lang="en-US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357826" y="4271554"/>
            <a:ext cx="1449977" cy="1737360"/>
          </a:xfrm>
          <a:prstGeom prst="rect">
            <a:avLst/>
          </a:prstGeom>
          <a:solidFill>
            <a:schemeClr val="accent1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New </a:t>
            </a:r>
            <a:r>
              <a:rPr lang="en-US" sz="1400" b="1" dirty="0" err="1" smtClean="0"/>
              <a:t>gTLDs</a:t>
            </a:r>
            <a:r>
              <a:rPr lang="en-US" sz="1400" b="1" dirty="0" smtClean="0"/>
              <a:t> WG</a:t>
            </a:r>
          </a:p>
        </p:txBody>
      </p:sp>
    </p:spTree>
    <p:extLst>
      <p:ext uri="{BB962C8B-B14F-4D97-AF65-F5344CB8AC3E}">
        <p14:creationId xmlns:p14="http://schemas.microsoft.com/office/powerpoint/2010/main" val="17184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Policy-based Working </a:t>
            </a:r>
            <a:r>
              <a:rPr lang="en-US" sz="2800" b="1" dirty="0" smtClean="0"/>
              <a:t>Groups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827" y="901337"/>
            <a:ext cx="8546688" cy="151307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Review the entire scope of the Registrar Accreditation Agreement (RAA), looks at the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challenges faced by Registrants, and seeks to make recommendations to the  ALAC to amend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those  challenges.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Leadership: Holly </a:t>
            </a:r>
            <a:r>
              <a:rPr lang="en-US" sz="1400" b="1" dirty="0" err="1" smtClean="0">
                <a:solidFill>
                  <a:schemeClr val="bg1"/>
                </a:solidFill>
              </a:rPr>
              <a:t>Raiche</a:t>
            </a:r>
            <a:r>
              <a:rPr lang="en-US" sz="1400" b="1" dirty="0" smtClean="0">
                <a:solidFill>
                  <a:schemeClr val="bg1"/>
                </a:solidFill>
              </a:rPr>
              <a:t> and Carlton Samuels,  Co-Chairs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 Schedule:  As required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Achievements:  Contributed to statements on Registration and </a:t>
            </a:r>
            <a:r>
              <a:rPr lang="en-US" sz="1400" b="1" dirty="0" err="1" smtClean="0">
                <a:solidFill>
                  <a:schemeClr val="bg1"/>
                </a:solidFill>
              </a:rPr>
              <a:t>Whois</a:t>
            </a:r>
            <a:r>
              <a:rPr lang="en-US" sz="1400" b="1" dirty="0" smtClean="0">
                <a:solidFill>
                  <a:schemeClr val="bg1"/>
                </a:solidFill>
              </a:rPr>
              <a:t> issues and held several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Meetings at ICANN Meetings. 		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5" name="Rectangle 4"/>
          <p:cNvSpPr/>
          <p:nvPr/>
        </p:nvSpPr>
        <p:spPr>
          <a:xfrm rot="10800000" flipV="1">
            <a:off x="357826" y="2547257"/>
            <a:ext cx="8546688" cy="15544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SzPct val="75000"/>
            </a:pPr>
            <a:r>
              <a:rPr lang="en-US" sz="1600" b="1" u="sng" dirty="0" smtClean="0">
                <a:solidFill>
                  <a:schemeClr val="bg1"/>
                </a:solidFill>
              </a:rPr>
              <a:t>			</a:t>
            </a:r>
            <a:r>
              <a:rPr lang="en-US" sz="1400" b="1" dirty="0" smtClean="0">
                <a:solidFill>
                  <a:schemeClr val="bg1"/>
                </a:solidFill>
              </a:rPr>
              <a:t>Mission: Focus on the stability, safety and security of the Domain Name System (DNS)  and 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provides the ALAC with advice on DNSEC and the implementation of IPv6.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Leadership: </a:t>
            </a:r>
            <a:r>
              <a:rPr lang="en-US" sz="1400" b="1" dirty="0"/>
              <a:t>Olivier </a:t>
            </a:r>
            <a:r>
              <a:rPr lang="en-US" sz="1400" b="1" dirty="0" err="1"/>
              <a:t>Crépin-Leblond</a:t>
            </a:r>
            <a:r>
              <a:rPr lang="en-US" sz="1400" b="1" dirty="0"/>
              <a:t>, </a:t>
            </a:r>
            <a:r>
              <a:rPr lang="en-US" sz="1400" b="1" dirty="0" smtClean="0"/>
              <a:t> Interim Chair</a:t>
            </a:r>
          </a:p>
          <a:p>
            <a:pPr>
              <a:buSzPct val="75000"/>
            </a:pPr>
            <a:r>
              <a:rPr lang="en-US" sz="1400" b="1" u="sng" dirty="0">
                <a:solidFill>
                  <a:schemeClr val="bg1"/>
                </a:solidFill>
              </a:rPr>
              <a:t>	</a:t>
            </a:r>
            <a:r>
              <a:rPr lang="en-US" sz="1400" b="1" u="sng" dirty="0" smtClean="0">
                <a:solidFill>
                  <a:schemeClr val="bg1"/>
                </a:solidFill>
              </a:rPr>
              <a:t>		</a:t>
            </a:r>
            <a:r>
              <a:rPr lang="en-US" sz="1400" b="1" dirty="0" smtClean="0">
                <a:solidFill>
                  <a:schemeClr val="bg1"/>
                </a:solidFill>
              </a:rPr>
              <a:t>Meeting Schedule: As required</a:t>
            </a:r>
          </a:p>
          <a:p>
            <a:pPr>
              <a:buSzPct val="75000"/>
            </a:pPr>
            <a:r>
              <a:rPr lang="en-US" sz="1400" b="1" dirty="0" smtClean="0">
                <a:solidFill>
                  <a:schemeClr val="bg1"/>
                </a:solidFill>
              </a:rPr>
              <a:t>A			Achievements: Kept a watch over any issue of DNS stability and resiliency , bringing input to</a:t>
            </a:r>
          </a:p>
          <a:p>
            <a:pPr>
              <a:buSzPct val="75000"/>
            </a:pPr>
            <a:r>
              <a:rPr lang="en-US" sz="1400" b="1" dirty="0">
                <a:solidFill>
                  <a:schemeClr val="bg1"/>
                </a:solidFill>
              </a:rPr>
              <a:t>	</a:t>
            </a:r>
            <a:r>
              <a:rPr lang="en-US" sz="1400" b="1" dirty="0" smtClean="0">
                <a:solidFill>
                  <a:schemeClr val="bg1"/>
                </a:solidFill>
              </a:rPr>
              <a:t>		any topic related to the work that SSAC does in ICANN. 		</a:t>
            </a:r>
            <a:endParaRPr lang="en-US" sz="1350" dirty="0" smtClean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  <a:p>
            <a:pPr algn="ctr"/>
            <a:endParaRPr lang="id-ID" sz="1350" dirty="0">
              <a:solidFill>
                <a:schemeClr val="bg1">
                  <a:lumMod val="95000"/>
                </a:schemeClr>
              </a:solidFill>
              <a:latin typeface="Source Sans Pro"/>
              <a:cs typeface="Source Sans Pr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827" y="901337"/>
            <a:ext cx="1449977" cy="1513072"/>
          </a:xfrm>
          <a:prstGeom prst="rect">
            <a:avLst/>
          </a:prstGeom>
          <a:solidFill>
            <a:schemeClr val="accent1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Registration</a:t>
            </a:r>
          </a:p>
          <a:p>
            <a:pPr algn="ctr"/>
            <a:r>
              <a:rPr lang="en-US" sz="1400" b="1" dirty="0" smtClean="0"/>
              <a:t>Issues WG</a:t>
            </a:r>
          </a:p>
        </p:txBody>
      </p:sp>
      <p:sp>
        <p:nvSpPr>
          <p:cNvPr id="9" name="Rectangle 8"/>
          <p:cNvSpPr/>
          <p:nvPr/>
        </p:nvSpPr>
        <p:spPr>
          <a:xfrm>
            <a:off x="357827" y="2547257"/>
            <a:ext cx="1449977" cy="1554481"/>
          </a:xfrm>
          <a:prstGeom prst="rect">
            <a:avLst/>
          </a:prstGeom>
          <a:solidFill>
            <a:schemeClr val="accent1"/>
          </a:solidFill>
          <a:ln>
            <a:solidFill>
              <a:srgbClr val="C66B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Technical Issues WG</a:t>
            </a:r>
          </a:p>
        </p:txBody>
      </p:sp>
    </p:spTree>
    <p:extLst>
      <p:ext uri="{BB962C8B-B14F-4D97-AF65-F5344CB8AC3E}">
        <p14:creationId xmlns:p14="http://schemas.microsoft.com/office/powerpoint/2010/main" val="4734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12098</TotalTime>
  <Words>834</Words>
  <Application>Microsoft Office PowerPoint</Application>
  <PresentationFormat>On-screen Show (4:3)</PresentationFormat>
  <Paragraphs>357</Paragraphs>
  <Slides>22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Segoe UI</vt:lpstr>
      <vt:lpstr>Source Sans Pro</vt:lpstr>
      <vt:lpstr>Source Sans Pro Light</vt:lpstr>
      <vt:lpstr>Wingdings</vt:lpstr>
      <vt:lpstr>Office Theme</vt:lpstr>
      <vt:lpstr>PowerPoint Presentation</vt:lpstr>
      <vt:lpstr>PowerPoint Presentation</vt:lpstr>
      <vt:lpstr>Overview of At-Large Working Groups: General (1)</vt:lpstr>
      <vt:lpstr>Overview of At-Large Working Groups: General (2)</vt:lpstr>
      <vt:lpstr>Overview of At-Large Working Groups: Types</vt:lpstr>
      <vt:lpstr>Overview of At-Large Working Groups: Requirements</vt:lpstr>
      <vt:lpstr>Introduction to At-Large Working Groups</vt:lpstr>
      <vt:lpstr>Policy-based Working Groups </vt:lpstr>
      <vt:lpstr>Policy-based Working Groups </vt:lpstr>
      <vt:lpstr>Outreach and Engagement Working Groups  </vt:lpstr>
      <vt:lpstr>Outreach and Engagement Working Groups  </vt:lpstr>
      <vt:lpstr>Outreach and Engagement Working Groups  </vt:lpstr>
      <vt:lpstr>Process-based Working Groups   </vt:lpstr>
      <vt:lpstr>Process-based  Working Groups   </vt:lpstr>
      <vt:lpstr>RALO Working Groups   </vt:lpstr>
      <vt:lpstr>Archived Working Groups</vt:lpstr>
      <vt:lpstr>Working Methods: Face-to-Face </vt:lpstr>
      <vt:lpstr>Working Methods: Teleconferences</vt:lpstr>
      <vt:lpstr>Working Methods: Wiki Workspaces </vt:lpstr>
      <vt:lpstr>Working Methods: Mailing Lists</vt:lpstr>
      <vt:lpstr>How to Join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Terri Agnew</cp:lastModifiedBy>
  <cp:revision>308</cp:revision>
  <cp:lastPrinted>2015-04-13T15:10:57Z</cp:lastPrinted>
  <dcterms:created xsi:type="dcterms:W3CDTF">2015-01-07T16:11:05Z</dcterms:created>
  <dcterms:modified xsi:type="dcterms:W3CDTF">2015-10-07T18:10:37Z</dcterms:modified>
</cp:coreProperties>
</file>