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844" r:id="rId4"/>
  </p:sldMasterIdLst>
  <p:notesMasterIdLst>
    <p:notesMasterId r:id="rId14"/>
  </p:notesMasterIdLst>
  <p:handoutMasterIdLst>
    <p:handoutMasterId r:id="rId15"/>
  </p:handoutMasterIdLst>
  <p:sldIdLst>
    <p:sldId id="805" r:id="rId5"/>
    <p:sldId id="804" r:id="rId6"/>
    <p:sldId id="806" r:id="rId7"/>
    <p:sldId id="807" r:id="rId8"/>
    <p:sldId id="808" r:id="rId9"/>
    <p:sldId id="801" r:id="rId10"/>
    <p:sldId id="802" r:id="rId11"/>
    <p:sldId id="803" r:id="rId12"/>
    <p:sldId id="809" r:id="rId13"/>
  </p:sldIdLst>
  <p:sldSz cx="9144000" cy="5143500" type="screen16x9"/>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orient="horz" pos="900" userDrawn="1">
          <p15:clr>
            <a:srgbClr val="A4A3A4"/>
          </p15:clr>
        </p15:guide>
        <p15:guide id="5" orient="horz" pos="3240" userDrawn="1">
          <p15:clr>
            <a:srgbClr val="A4A3A4"/>
          </p15:clr>
        </p15:guide>
        <p15:guide id="6" pos="438">
          <p15:clr>
            <a:srgbClr val="A4A3A4"/>
          </p15:clr>
        </p15:guide>
        <p15:guide id="8" userDrawn="1">
          <p15:clr>
            <a:srgbClr val="A4A3A4"/>
          </p15:clr>
        </p15:guide>
        <p15:guide id="10" pos="2891">
          <p15:clr>
            <a:srgbClr val="A4A3A4"/>
          </p15:clr>
        </p15:guide>
        <p15:guide id="17" orient="horz" pos="36" userDrawn="1">
          <p15:clr>
            <a:srgbClr val="A4A3A4"/>
          </p15:clr>
        </p15:guide>
        <p15:guide id="18" pos="288">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Rabel, Susan" initials="RS" lastIdx="81" clrIdx="6">
    <p:extLst>
      <p:ext uri="{19B8F6BF-5375-455C-9EA6-DF929625EA0E}">
        <p15:presenceInfo xmlns:p15="http://schemas.microsoft.com/office/powerpoint/2012/main" userId="S-1-5-21-1606980848-115176313-839522115-1090913" providerId="AD"/>
      </p:ext>
    </p:extLst>
  </p:cmAuthor>
  <p:cmAuthor id="1" name="Liu, Ruth" initials="LR" lastIdx="13" clrIdx="0">
    <p:extLst/>
  </p:cmAuthor>
  <p:cmAuthor id="2" name="David Dickinson" initials="DD" lastIdx="69" clrIdx="1">
    <p:extLst/>
  </p:cmAuthor>
  <p:cmAuthor id="3" name="Eleeza Agopian" initials="EA" lastIdx="144" clrIdx="2">
    <p:extLst/>
  </p:cmAuthor>
  <p:cmAuthor id="4" name="Rabesu01" initials="R" lastIdx="0" clrIdx="3"/>
  <p:cmAuthor id="5" name="Margie Milam" initials="MM" lastIdx="14" clrIdx="4">
    <p:extLst/>
  </p:cmAuthor>
  <p:cmAuthor id="6" name="Brian Aitchison" initials="" lastIdx="39"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78787"/>
    <a:srgbClr val="979797"/>
    <a:srgbClr val="D70036"/>
    <a:srgbClr val="B21DAC"/>
    <a:srgbClr val="FF8300"/>
    <a:srgbClr val="009DD9"/>
    <a:srgbClr val="36D7B7"/>
    <a:srgbClr val="E6E6E6"/>
    <a:srgbClr val="FFFF99"/>
    <a:srgbClr val="5F5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88869" autoAdjust="0"/>
  </p:normalViewPr>
  <p:slideViewPr>
    <p:cSldViewPr showGuides="1">
      <p:cViewPr varScale="1">
        <p:scale>
          <a:sx n="95" d="100"/>
          <a:sy n="95" d="100"/>
        </p:scale>
        <p:origin x="948" y="84"/>
      </p:cViewPr>
      <p:guideLst>
        <p:guide orient="horz" pos="900"/>
        <p:guide orient="horz" pos="3240"/>
        <p:guide pos="438"/>
        <p:guide/>
        <p:guide pos="2891"/>
        <p:guide orient="horz" pos="36"/>
        <p:guide pos="288"/>
      </p:guideLst>
    </p:cSldViewPr>
  </p:slideViewPr>
  <p:outlineViewPr>
    <p:cViewPr>
      <p:scale>
        <a:sx n="33" d="100"/>
        <a:sy n="33" d="100"/>
      </p:scale>
      <p:origin x="0" y="0"/>
    </p:cViewPr>
  </p:outlineViewPr>
  <p:notesTextViewPr>
    <p:cViewPr>
      <p:scale>
        <a:sx n="75" d="100"/>
        <a:sy n="75" d="100"/>
      </p:scale>
      <p:origin x="0" y="0"/>
    </p:cViewPr>
  </p:notesTextViewPr>
  <p:sorterViewPr>
    <p:cViewPr>
      <p:scale>
        <a:sx n="66" d="100"/>
        <a:sy n="66" d="100"/>
      </p:scale>
      <p:origin x="0" y="-10482"/>
    </p:cViewPr>
  </p:sorterViewPr>
  <p:notesViewPr>
    <p:cSldViewPr>
      <p:cViewPr varScale="1">
        <p:scale>
          <a:sx n="53" d="100"/>
          <a:sy n="53" d="100"/>
        </p:scale>
        <p:origin x="1794"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68936521823661"/>
          <c:y val="3.8453248031496065E-2"/>
          <c:w val="0.8291557305336833"/>
          <c:h val="0.69657898622047243"/>
        </c:manualLayout>
      </c:layout>
      <c:barChart>
        <c:barDir val="col"/>
        <c:grouping val="stacked"/>
        <c:varyColors val="0"/>
        <c:ser>
          <c:idx val="0"/>
          <c:order val="0"/>
          <c:tx>
            <c:strRef>
              <c:f>Sheet1!$B$1</c:f>
              <c:strCache>
                <c:ptCount val="1"/>
                <c:pt idx="0">
                  <c:v>Very/Somewhat Dissatisfied</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Overall Sat</c:v>
                </c:pt>
                <c:pt idx="1">
                  <c:v>Application Evaluation</c:v>
                </c:pt>
                <c:pt idx="2">
                  <c:v>Transition to Delegation</c:v>
                </c:pt>
              </c:strCache>
            </c:strRef>
          </c:cat>
          <c:val>
            <c:numRef>
              <c:f>Sheet1!$B$2:$B$4</c:f>
              <c:numCache>
                <c:formatCode>0%</c:formatCode>
                <c:ptCount val="3"/>
                <c:pt idx="0">
                  <c:v>0.33</c:v>
                </c:pt>
                <c:pt idx="1">
                  <c:v>0.24</c:v>
                </c:pt>
                <c:pt idx="2">
                  <c:v>0.06</c:v>
                </c:pt>
              </c:numCache>
            </c:numRef>
          </c:val>
          <c:extLst>
            <c:ext xmlns:c16="http://schemas.microsoft.com/office/drawing/2014/chart" uri="{C3380CC4-5D6E-409C-BE32-E72D297353CC}">
              <c16:uniqueId val="{00000000-3C56-415B-A7B4-126F22A5F769}"/>
            </c:ext>
          </c:extLst>
        </c:ser>
        <c:ser>
          <c:idx val="1"/>
          <c:order val="1"/>
          <c:tx>
            <c:strRef>
              <c:f>Sheet1!$C$1</c:f>
              <c:strCache>
                <c:ptCount val="1"/>
                <c:pt idx="0">
                  <c:v>Neither</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Overall Sat</c:v>
                </c:pt>
                <c:pt idx="1">
                  <c:v>Application Evaluation</c:v>
                </c:pt>
                <c:pt idx="2">
                  <c:v>Transition to Delegation</c:v>
                </c:pt>
              </c:strCache>
            </c:strRef>
          </c:cat>
          <c:val>
            <c:numRef>
              <c:f>Sheet1!$C$2:$C$4</c:f>
              <c:numCache>
                <c:formatCode>0%</c:formatCode>
                <c:ptCount val="3"/>
                <c:pt idx="0">
                  <c:v>0.24</c:v>
                </c:pt>
                <c:pt idx="1">
                  <c:v>0.33</c:v>
                </c:pt>
                <c:pt idx="2">
                  <c:v>0.22</c:v>
                </c:pt>
              </c:numCache>
            </c:numRef>
          </c:val>
          <c:extLst>
            <c:ext xmlns:c16="http://schemas.microsoft.com/office/drawing/2014/chart" uri="{C3380CC4-5D6E-409C-BE32-E72D297353CC}">
              <c16:uniqueId val="{00000001-3C56-415B-A7B4-126F22A5F769}"/>
            </c:ext>
          </c:extLst>
        </c:ser>
        <c:ser>
          <c:idx val="2"/>
          <c:order val="2"/>
          <c:tx>
            <c:strRef>
              <c:f>Sheet1!$D$1</c:f>
              <c:strCache>
                <c:ptCount val="1"/>
                <c:pt idx="0">
                  <c:v>Very/Somewhat Satified</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Overall Sat</c:v>
                </c:pt>
                <c:pt idx="1">
                  <c:v>Application Evaluation</c:v>
                </c:pt>
                <c:pt idx="2">
                  <c:v>Transition to Delegation</c:v>
                </c:pt>
              </c:strCache>
            </c:strRef>
          </c:cat>
          <c:val>
            <c:numRef>
              <c:f>Sheet1!$D$2:$D$4</c:f>
              <c:numCache>
                <c:formatCode>0%</c:formatCode>
                <c:ptCount val="3"/>
                <c:pt idx="0">
                  <c:v>0.42</c:v>
                </c:pt>
                <c:pt idx="1">
                  <c:v>0.42</c:v>
                </c:pt>
                <c:pt idx="2">
                  <c:v>0.72</c:v>
                </c:pt>
              </c:numCache>
            </c:numRef>
          </c:val>
          <c:extLst>
            <c:ext xmlns:c16="http://schemas.microsoft.com/office/drawing/2014/chart" uri="{C3380CC4-5D6E-409C-BE32-E72D297353CC}">
              <c16:uniqueId val="{00000002-3C56-415B-A7B4-126F22A5F769}"/>
            </c:ext>
          </c:extLst>
        </c:ser>
        <c:dLbls>
          <c:showLegendKey val="0"/>
          <c:showVal val="0"/>
          <c:showCatName val="0"/>
          <c:showSerName val="0"/>
          <c:showPercent val="0"/>
          <c:showBubbleSize val="0"/>
        </c:dLbls>
        <c:gapWidth val="150"/>
        <c:overlap val="100"/>
        <c:axId val="352249744"/>
        <c:axId val="352247392"/>
      </c:barChart>
      <c:catAx>
        <c:axId val="352249744"/>
        <c:scaling>
          <c:orientation val="minMax"/>
        </c:scaling>
        <c:delete val="0"/>
        <c:axPos val="b"/>
        <c:numFmt formatCode="General" sourceLinked="1"/>
        <c:majorTickMark val="none"/>
        <c:minorTickMark val="none"/>
        <c:tickLblPos val="none"/>
        <c:spPr>
          <a:noFill/>
          <a:ln w="9525" cap="flat" cmpd="sng" algn="ctr">
            <a:solidFill>
              <a:srgbClr val="878787"/>
            </a:solidFill>
            <a:round/>
          </a:ln>
          <a:effectLst/>
        </c:spPr>
        <c:txPr>
          <a:bodyPr rot="-60000000" spcFirstLastPara="1" vertOverflow="ellipsis" vert="horz" wrap="square" anchor="ctr" anchorCtr="1"/>
          <a:lstStyle/>
          <a:p>
            <a:pPr>
              <a:defRPr sz="1000" b="0" i="0" u="none" strike="noStrike" kern="1200" baseline="0">
                <a:solidFill>
                  <a:schemeClr val="accent1"/>
                </a:solidFill>
                <a:latin typeface="+mn-lt"/>
                <a:ea typeface="+mn-ea"/>
                <a:cs typeface="+mn-cs"/>
              </a:defRPr>
            </a:pPr>
            <a:endParaRPr lang="en-US"/>
          </a:p>
        </c:txPr>
        <c:crossAx val="352247392"/>
        <c:crosses val="autoZero"/>
        <c:auto val="1"/>
        <c:lblAlgn val="ctr"/>
        <c:lblOffset val="100"/>
        <c:noMultiLvlLbl val="0"/>
      </c:catAx>
      <c:valAx>
        <c:axId val="352247392"/>
        <c:scaling>
          <c:orientation val="minMax"/>
          <c:max val="1"/>
        </c:scaling>
        <c:delete val="1"/>
        <c:axPos val="l"/>
        <c:numFmt formatCode="0%" sourceLinked="1"/>
        <c:majorTickMark val="none"/>
        <c:minorTickMark val="none"/>
        <c:tickLblPos val="nextTo"/>
        <c:crossAx val="3522497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68936521823661"/>
          <c:y val="3.8453248031496065E-2"/>
          <c:w val="0.8291557305336833"/>
          <c:h val="0.69657898622047243"/>
        </c:manualLayout>
      </c:layout>
      <c:barChart>
        <c:barDir val="col"/>
        <c:grouping val="stacked"/>
        <c:varyColors val="0"/>
        <c:ser>
          <c:idx val="0"/>
          <c:order val="0"/>
          <c:tx>
            <c:strRef>
              <c:f>Sheet1!$B$1</c:f>
              <c:strCache>
                <c:ptCount val="1"/>
                <c:pt idx="0">
                  <c:v>Very/Somewhat Dissatisfied</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Total
(n=45)</c:v>
                </c:pt>
                <c:pt idx="1">
                  <c:v>In-Progress
(n=6*)</c:v>
                </c:pt>
                <c:pt idx="2">
                  <c:v>Completed
(n=39)</c:v>
                </c:pt>
                <c:pt idx="3">
                  <c:v>Withdrawn
(n=10*)</c:v>
                </c:pt>
              </c:strCache>
            </c:strRef>
          </c:cat>
          <c:val>
            <c:numRef>
              <c:f>Sheet1!$B$2:$B$5</c:f>
              <c:numCache>
                <c:formatCode>0%</c:formatCode>
                <c:ptCount val="4"/>
                <c:pt idx="0">
                  <c:v>0.33</c:v>
                </c:pt>
                <c:pt idx="1">
                  <c:v>0.5</c:v>
                </c:pt>
                <c:pt idx="2">
                  <c:v>0.31</c:v>
                </c:pt>
                <c:pt idx="3">
                  <c:v>0.5</c:v>
                </c:pt>
              </c:numCache>
            </c:numRef>
          </c:val>
          <c:extLst>
            <c:ext xmlns:c16="http://schemas.microsoft.com/office/drawing/2014/chart" uri="{C3380CC4-5D6E-409C-BE32-E72D297353CC}">
              <c16:uniqueId val="{00000000-2092-4278-9859-59F86BEC29E0}"/>
            </c:ext>
          </c:extLst>
        </c:ser>
        <c:ser>
          <c:idx val="1"/>
          <c:order val="1"/>
          <c:tx>
            <c:strRef>
              <c:f>Sheet1!$C$1</c:f>
              <c:strCache>
                <c:ptCount val="1"/>
                <c:pt idx="0">
                  <c:v>Neither</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Total
(n=45)</c:v>
                </c:pt>
                <c:pt idx="1">
                  <c:v>In-Progress
(n=6*)</c:v>
                </c:pt>
                <c:pt idx="2">
                  <c:v>Completed
(n=39)</c:v>
                </c:pt>
                <c:pt idx="3">
                  <c:v>Withdrawn
(n=10*)</c:v>
                </c:pt>
              </c:strCache>
            </c:strRef>
          </c:cat>
          <c:val>
            <c:numRef>
              <c:f>Sheet1!$C$2:$C$5</c:f>
              <c:numCache>
                <c:formatCode>General</c:formatCode>
                <c:ptCount val="4"/>
                <c:pt idx="0" formatCode="0%">
                  <c:v>0.24</c:v>
                </c:pt>
                <c:pt idx="2" formatCode="0%">
                  <c:v>0.26</c:v>
                </c:pt>
                <c:pt idx="3" formatCode="0%">
                  <c:v>0.1</c:v>
                </c:pt>
              </c:numCache>
            </c:numRef>
          </c:val>
          <c:extLst>
            <c:ext xmlns:c16="http://schemas.microsoft.com/office/drawing/2014/chart" uri="{C3380CC4-5D6E-409C-BE32-E72D297353CC}">
              <c16:uniqueId val="{00000001-2092-4278-9859-59F86BEC29E0}"/>
            </c:ext>
          </c:extLst>
        </c:ser>
        <c:ser>
          <c:idx val="2"/>
          <c:order val="2"/>
          <c:tx>
            <c:strRef>
              <c:f>Sheet1!$D$1</c:f>
              <c:strCache>
                <c:ptCount val="1"/>
                <c:pt idx="0">
                  <c:v>Very/Somewhat Satified</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Total
(n=45)</c:v>
                </c:pt>
                <c:pt idx="1">
                  <c:v>In-Progress
(n=6*)</c:v>
                </c:pt>
                <c:pt idx="2">
                  <c:v>Completed
(n=39)</c:v>
                </c:pt>
                <c:pt idx="3">
                  <c:v>Withdrawn
(n=10*)</c:v>
                </c:pt>
              </c:strCache>
            </c:strRef>
          </c:cat>
          <c:val>
            <c:numRef>
              <c:f>Sheet1!$D$2:$D$5</c:f>
              <c:numCache>
                <c:formatCode>0%</c:formatCode>
                <c:ptCount val="4"/>
                <c:pt idx="0">
                  <c:v>0.42</c:v>
                </c:pt>
                <c:pt idx="1">
                  <c:v>0.5</c:v>
                </c:pt>
                <c:pt idx="2">
                  <c:v>0.44</c:v>
                </c:pt>
                <c:pt idx="3">
                  <c:v>0.4</c:v>
                </c:pt>
              </c:numCache>
            </c:numRef>
          </c:val>
          <c:extLst>
            <c:ext xmlns:c16="http://schemas.microsoft.com/office/drawing/2014/chart" uri="{C3380CC4-5D6E-409C-BE32-E72D297353CC}">
              <c16:uniqueId val="{00000002-2092-4278-9859-59F86BEC29E0}"/>
            </c:ext>
          </c:extLst>
        </c:ser>
        <c:dLbls>
          <c:showLegendKey val="0"/>
          <c:showVal val="0"/>
          <c:showCatName val="0"/>
          <c:showSerName val="0"/>
          <c:showPercent val="0"/>
          <c:showBubbleSize val="0"/>
        </c:dLbls>
        <c:gapWidth val="150"/>
        <c:overlap val="100"/>
        <c:axId val="396962648"/>
        <c:axId val="396965784"/>
      </c:barChart>
      <c:catAx>
        <c:axId val="396962648"/>
        <c:scaling>
          <c:orientation val="minMax"/>
        </c:scaling>
        <c:delete val="0"/>
        <c:axPos val="b"/>
        <c:numFmt formatCode="General" sourceLinked="1"/>
        <c:majorTickMark val="none"/>
        <c:minorTickMark val="none"/>
        <c:tickLblPos val="nextTo"/>
        <c:spPr>
          <a:noFill/>
          <a:ln w="9525" cap="flat" cmpd="sng" algn="ctr">
            <a:solidFill>
              <a:srgbClr val="878787"/>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396965784"/>
        <c:crosses val="autoZero"/>
        <c:auto val="1"/>
        <c:lblAlgn val="ctr"/>
        <c:lblOffset val="100"/>
        <c:noMultiLvlLbl val="0"/>
      </c:catAx>
      <c:valAx>
        <c:axId val="396965784"/>
        <c:scaling>
          <c:orientation val="minMax"/>
          <c:max val="1"/>
        </c:scaling>
        <c:delete val="1"/>
        <c:axPos val="l"/>
        <c:numFmt formatCode="0%" sourceLinked="1"/>
        <c:majorTickMark val="none"/>
        <c:minorTickMark val="none"/>
        <c:tickLblPos val="nextTo"/>
        <c:crossAx val="3969626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68936521823661"/>
          <c:y val="3.8453248031496065E-2"/>
          <c:w val="0.8291557305336833"/>
          <c:h val="0.69657898622047243"/>
        </c:manualLayout>
      </c:layout>
      <c:barChart>
        <c:barDir val="col"/>
        <c:grouping val="stacked"/>
        <c:varyColors val="0"/>
        <c:ser>
          <c:idx val="0"/>
          <c:order val="0"/>
          <c:tx>
            <c:strRef>
              <c:f>Sheet1!$B$1</c:f>
              <c:strCache>
                <c:ptCount val="1"/>
                <c:pt idx="0">
                  <c:v>Very/Somewhat Dissatisfied</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Total
(n=45)</c:v>
                </c:pt>
                <c:pt idx="1">
                  <c:v>In-Progress
(n=6*)</c:v>
                </c:pt>
                <c:pt idx="2">
                  <c:v>Completed
(n=39)</c:v>
                </c:pt>
                <c:pt idx="3">
                  <c:v>Withdrawn
(n=10*)</c:v>
                </c:pt>
              </c:strCache>
            </c:strRef>
          </c:cat>
          <c:val>
            <c:numRef>
              <c:f>Sheet1!$B$2:$B$5</c:f>
              <c:numCache>
                <c:formatCode>0%</c:formatCode>
                <c:ptCount val="4"/>
                <c:pt idx="0">
                  <c:v>0.24</c:v>
                </c:pt>
                <c:pt idx="1">
                  <c:v>0.5</c:v>
                </c:pt>
                <c:pt idx="2">
                  <c:v>0.18</c:v>
                </c:pt>
                <c:pt idx="3">
                  <c:v>0.5</c:v>
                </c:pt>
              </c:numCache>
            </c:numRef>
          </c:val>
          <c:extLst>
            <c:ext xmlns:c16="http://schemas.microsoft.com/office/drawing/2014/chart" uri="{C3380CC4-5D6E-409C-BE32-E72D297353CC}">
              <c16:uniqueId val="{00000000-E316-4241-ABEE-ECEF8D12244F}"/>
            </c:ext>
          </c:extLst>
        </c:ser>
        <c:ser>
          <c:idx val="1"/>
          <c:order val="1"/>
          <c:tx>
            <c:strRef>
              <c:f>Sheet1!$C$1</c:f>
              <c:strCache>
                <c:ptCount val="1"/>
                <c:pt idx="0">
                  <c:v>Neither</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Total
(n=45)</c:v>
                </c:pt>
                <c:pt idx="1">
                  <c:v>In-Progress
(n=6*)</c:v>
                </c:pt>
                <c:pt idx="2">
                  <c:v>Completed
(n=39)</c:v>
                </c:pt>
                <c:pt idx="3">
                  <c:v>Withdrawn
(n=10*)</c:v>
                </c:pt>
              </c:strCache>
            </c:strRef>
          </c:cat>
          <c:val>
            <c:numRef>
              <c:f>Sheet1!$C$2:$C$5</c:f>
              <c:numCache>
                <c:formatCode>0%</c:formatCode>
                <c:ptCount val="4"/>
                <c:pt idx="0">
                  <c:v>0.33</c:v>
                </c:pt>
                <c:pt idx="1">
                  <c:v>0.17</c:v>
                </c:pt>
                <c:pt idx="2">
                  <c:v>0.38</c:v>
                </c:pt>
                <c:pt idx="3">
                  <c:v>0.3</c:v>
                </c:pt>
              </c:numCache>
            </c:numRef>
          </c:val>
          <c:extLst>
            <c:ext xmlns:c16="http://schemas.microsoft.com/office/drawing/2014/chart" uri="{C3380CC4-5D6E-409C-BE32-E72D297353CC}">
              <c16:uniqueId val="{00000001-E316-4241-ABEE-ECEF8D12244F}"/>
            </c:ext>
          </c:extLst>
        </c:ser>
        <c:ser>
          <c:idx val="2"/>
          <c:order val="2"/>
          <c:tx>
            <c:strRef>
              <c:f>Sheet1!$D$1</c:f>
              <c:strCache>
                <c:ptCount val="1"/>
                <c:pt idx="0">
                  <c:v>Very/Somewhat Satified</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Total
(n=45)</c:v>
                </c:pt>
                <c:pt idx="1">
                  <c:v>In-Progress
(n=6*)</c:v>
                </c:pt>
                <c:pt idx="2">
                  <c:v>Completed
(n=39)</c:v>
                </c:pt>
                <c:pt idx="3">
                  <c:v>Withdrawn
(n=10*)</c:v>
                </c:pt>
              </c:strCache>
            </c:strRef>
          </c:cat>
          <c:val>
            <c:numRef>
              <c:f>Sheet1!$D$2:$D$5</c:f>
              <c:numCache>
                <c:formatCode>0%</c:formatCode>
                <c:ptCount val="4"/>
                <c:pt idx="0">
                  <c:v>0.42</c:v>
                </c:pt>
                <c:pt idx="1">
                  <c:v>0.33</c:v>
                </c:pt>
                <c:pt idx="2">
                  <c:v>0.44</c:v>
                </c:pt>
                <c:pt idx="3">
                  <c:v>0.2</c:v>
                </c:pt>
              </c:numCache>
            </c:numRef>
          </c:val>
          <c:extLst>
            <c:ext xmlns:c16="http://schemas.microsoft.com/office/drawing/2014/chart" uri="{C3380CC4-5D6E-409C-BE32-E72D297353CC}">
              <c16:uniqueId val="{00000002-E316-4241-ABEE-ECEF8D12244F}"/>
            </c:ext>
          </c:extLst>
        </c:ser>
        <c:dLbls>
          <c:showLegendKey val="0"/>
          <c:showVal val="0"/>
          <c:showCatName val="0"/>
          <c:showSerName val="0"/>
          <c:showPercent val="0"/>
          <c:showBubbleSize val="0"/>
        </c:dLbls>
        <c:gapWidth val="150"/>
        <c:overlap val="100"/>
        <c:axId val="400029448"/>
        <c:axId val="400020824"/>
      </c:barChart>
      <c:catAx>
        <c:axId val="400029448"/>
        <c:scaling>
          <c:orientation val="minMax"/>
        </c:scaling>
        <c:delete val="0"/>
        <c:axPos val="b"/>
        <c:numFmt formatCode="General" sourceLinked="1"/>
        <c:majorTickMark val="none"/>
        <c:minorTickMark val="none"/>
        <c:tickLblPos val="nextTo"/>
        <c:spPr>
          <a:noFill/>
          <a:ln w="9525" cap="flat" cmpd="sng" algn="ctr">
            <a:solidFill>
              <a:srgbClr val="878787"/>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400020824"/>
        <c:crosses val="autoZero"/>
        <c:auto val="1"/>
        <c:lblAlgn val="ctr"/>
        <c:lblOffset val="100"/>
        <c:noMultiLvlLbl val="0"/>
      </c:catAx>
      <c:valAx>
        <c:axId val="400020824"/>
        <c:scaling>
          <c:orientation val="minMax"/>
          <c:max val="1"/>
        </c:scaling>
        <c:delete val="1"/>
        <c:axPos val="l"/>
        <c:numFmt formatCode="0%" sourceLinked="1"/>
        <c:majorTickMark val="none"/>
        <c:minorTickMark val="none"/>
        <c:tickLblPos val="nextTo"/>
        <c:crossAx val="4000294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24685629-F41A-4FC3-991E-3FF6507ADC3F}" type="datetimeFigureOut">
              <a:rPr lang="en-US" smtClean="0"/>
              <a:t>11/2/2016</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3666F103-FE93-42F4-A363-E2A9FF4B5675}" type="slidenum">
              <a:rPr lang="en-US" smtClean="0"/>
              <a:t>‹#›</a:t>
            </a:fld>
            <a:endParaRPr lang="en-US" dirty="0"/>
          </a:p>
        </p:txBody>
      </p:sp>
    </p:spTree>
    <p:extLst>
      <p:ext uri="{BB962C8B-B14F-4D97-AF65-F5344CB8AC3E}">
        <p14:creationId xmlns:p14="http://schemas.microsoft.com/office/powerpoint/2010/main" val="23858493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43934F23-7739-4630-8E81-CCA802F8C3CD}" type="datetimeFigureOut">
              <a:rPr lang="en-US" smtClean="0"/>
              <a:pPr/>
              <a:t>11/2/2016</a:t>
            </a:fld>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21D15983-A45F-4BAB-B9D2-9002C95F3F6C}" type="slidenum">
              <a:rPr lang="en-US" smtClean="0"/>
              <a:pPr/>
              <a:t>‹#›</a:t>
            </a:fld>
            <a:endParaRPr lang="en-US" dirty="0"/>
          </a:p>
        </p:txBody>
      </p:sp>
    </p:spTree>
    <p:extLst>
      <p:ext uri="{BB962C8B-B14F-4D97-AF65-F5344CB8AC3E}">
        <p14:creationId xmlns:p14="http://schemas.microsoft.com/office/powerpoint/2010/main" val="27973238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D15983-A45F-4BAB-B9D2-9002C95F3F6C}" type="slidenum">
              <a:rPr lang="en-US" smtClean="0"/>
              <a:pPr/>
              <a:t>1</a:t>
            </a:fld>
            <a:endParaRPr lang="en-US" dirty="0"/>
          </a:p>
        </p:txBody>
      </p:sp>
    </p:spTree>
    <p:extLst>
      <p:ext uri="{BB962C8B-B14F-4D97-AF65-F5344CB8AC3E}">
        <p14:creationId xmlns:p14="http://schemas.microsoft.com/office/powerpoint/2010/main" val="2785344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D15983-A45F-4BAB-B9D2-9002C95F3F6C}" type="slidenum">
              <a:rPr lang="en-US" smtClean="0"/>
              <a:pPr/>
              <a:t>2</a:t>
            </a:fld>
            <a:endParaRPr lang="en-US" dirty="0"/>
          </a:p>
        </p:txBody>
      </p:sp>
    </p:spTree>
    <p:extLst>
      <p:ext uri="{BB962C8B-B14F-4D97-AF65-F5344CB8AC3E}">
        <p14:creationId xmlns:p14="http://schemas.microsoft.com/office/powerpoint/2010/main" val="13026936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sz="1200" b="1" u="sng" kern="1200" dirty="0">
                <a:solidFill>
                  <a:schemeClr val="tx1"/>
                </a:solidFill>
                <a:effectLst/>
                <a:latin typeface="+mn-lt"/>
                <a:ea typeface="+mn-ea"/>
                <a:cs typeface="+mn-cs"/>
              </a:rPr>
              <a:t>BASE:	ALL QUALIFIED RESPONDENTS (Q99/1) </a:t>
            </a:r>
          </a:p>
          <a:p>
            <a:r>
              <a:rPr lang="en-US" sz="1200" b="1" u="none" strike="noStrike" kern="1200" dirty="0">
                <a:solidFill>
                  <a:schemeClr val="tx1"/>
                </a:solidFill>
                <a:effectLst/>
                <a:latin typeface="+mn-lt"/>
                <a:ea typeface="+mn-ea"/>
                <a:cs typeface="+mn-cs"/>
              </a:rPr>
              <a:t>Q860	</a:t>
            </a:r>
            <a:r>
              <a:rPr lang="en-US" sz="1200" b="0" u="none" strike="noStrike" kern="1200" dirty="0">
                <a:solidFill>
                  <a:schemeClr val="tx1"/>
                </a:solidFill>
                <a:effectLst/>
                <a:latin typeface="+mn-lt"/>
                <a:ea typeface="+mn-ea"/>
                <a:cs typeface="+mn-cs"/>
              </a:rPr>
              <a:t>Using the scale below, how would you rate your Overall Satisfaction with the application process?</a:t>
            </a:r>
            <a:endParaRPr lang="en-US" sz="1200" b="1" u="sng" kern="1200" dirty="0">
              <a:solidFill>
                <a:schemeClr val="tx1"/>
              </a:solidFill>
              <a:effectLst/>
              <a:latin typeface="+mn-lt"/>
              <a:ea typeface="+mn-ea"/>
              <a:cs typeface="+mn-cs"/>
            </a:endParaRPr>
          </a:p>
          <a:p>
            <a:r>
              <a:rPr lang="en-US" sz="1200" b="1" u="none" strike="noStrike" kern="1200" dirty="0">
                <a:solidFill>
                  <a:schemeClr val="tx1"/>
                </a:solidFill>
                <a:effectLst/>
                <a:latin typeface="+mn-lt"/>
                <a:ea typeface="+mn-ea"/>
                <a:cs typeface="+mn-cs"/>
              </a:rPr>
              <a:t> </a:t>
            </a:r>
            <a:endParaRPr lang="en-US" sz="1200" b="1" u="sng" kern="1200" dirty="0">
              <a:solidFill>
                <a:schemeClr val="tx1"/>
              </a:solidFill>
              <a:effectLst/>
              <a:latin typeface="+mn-lt"/>
              <a:ea typeface="+mn-ea"/>
              <a:cs typeface="+mn-cs"/>
            </a:endParaRPr>
          </a:p>
          <a:p>
            <a:r>
              <a:rPr lang="en-US" sz="1200" b="1" u="none" strike="noStrike" kern="1200" dirty="0">
                <a:solidFill>
                  <a:schemeClr val="tx1"/>
                </a:solidFill>
                <a:effectLst/>
                <a:latin typeface="+mn-lt"/>
                <a:ea typeface="+mn-ea"/>
                <a:cs typeface="+mn-cs"/>
              </a:rPr>
              <a:t> </a:t>
            </a:r>
            <a:endParaRPr lang="en-US" sz="1200" b="1" u="sng"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Very dissatisfied</a:t>
            </a:r>
          </a:p>
          <a:p>
            <a:pPr lvl="0"/>
            <a:r>
              <a:rPr lang="en-US" sz="1200" kern="1200" dirty="0">
                <a:solidFill>
                  <a:schemeClr val="tx1"/>
                </a:solidFill>
                <a:effectLst/>
                <a:latin typeface="+mn-lt"/>
                <a:ea typeface="+mn-ea"/>
                <a:cs typeface="+mn-cs"/>
              </a:rPr>
              <a:t>  Somewhat dissatisfied</a:t>
            </a:r>
          </a:p>
          <a:p>
            <a:pPr lvl="0"/>
            <a:r>
              <a:rPr lang="en-US" sz="1200" kern="1200" dirty="0">
                <a:solidFill>
                  <a:schemeClr val="tx1"/>
                </a:solidFill>
                <a:effectLst/>
                <a:latin typeface="+mn-lt"/>
                <a:ea typeface="+mn-ea"/>
                <a:cs typeface="+mn-cs"/>
              </a:rPr>
              <a:t>  Neither satisfied nor dissatisfied</a:t>
            </a:r>
          </a:p>
          <a:p>
            <a:pPr lvl="0"/>
            <a:r>
              <a:rPr lang="en-US" sz="1200" kern="1200" dirty="0">
                <a:solidFill>
                  <a:schemeClr val="tx1"/>
                </a:solidFill>
                <a:effectLst/>
                <a:latin typeface="+mn-lt"/>
                <a:ea typeface="+mn-ea"/>
                <a:cs typeface="+mn-cs"/>
              </a:rPr>
              <a:t>  Somewhat satisfied</a:t>
            </a:r>
          </a:p>
          <a:p>
            <a:pPr lvl="0"/>
            <a:r>
              <a:rPr lang="en-US" sz="1200" kern="1200" dirty="0">
                <a:solidFill>
                  <a:schemeClr val="tx1"/>
                </a:solidFill>
                <a:effectLst/>
                <a:latin typeface="+mn-lt"/>
                <a:ea typeface="+mn-ea"/>
                <a:cs typeface="+mn-cs"/>
              </a:rPr>
              <a:t>  Very satisfied</a:t>
            </a:r>
          </a:p>
          <a:p>
            <a:r>
              <a:rPr lang="en-US" sz="1200" b="1" u="none" strike="noStrike" kern="1200" dirty="0">
                <a:solidFill>
                  <a:schemeClr val="tx1"/>
                </a:solidFill>
                <a:effectLst/>
                <a:latin typeface="+mn-lt"/>
                <a:ea typeface="+mn-ea"/>
                <a:cs typeface="+mn-cs"/>
              </a:rPr>
              <a:t> </a:t>
            </a:r>
            <a:endParaRPr lang="en-US" sz="1200" b="1" u="sng" kern="1200" dirty="0">
              <a:solidFill>
                <a:schemeClr val="tx1"/>
              </a:solidFill>
              <a:effectLst/>
              <a:latin typeface="+mn-lt"/>
              <a:ea typeface="+mn-ea"/>
              <a:cs typeface="+mn-cs"/>
            </a:endParaRPr>
          </a:p>
          <a:p>
            <a:r>
              <a:rPr lang="en-US" sz="1200" b="1" u="none" strike="noStrike" kern="1200" dirty="0">
                <a:solidFill>
                  <a:schemeClr val="tx1"/>
                </a:solidFill>
                <a:effectLst/>
                <a:latin typeface="+mn-lt"/>
                <a:ea typeface="+mn-ea"/>
                <a:cs typeface="+mn-cs"/>
              </a:rPr>
              <a:t> </a:t>
            </a:r>
            <a:endParaRPr lang="en-US" sz="1200" b="1" u="sng" kern="1200" dirty="0">
              <a:solidFill>
                <a:schemeClr val="tx1"/>
              </a:solidFill>
              <a:effectLst/>
              <a:latin typeface="+mn-lt"/>
              <a:ea typeface="+mn-ea"/>
              <a:cs typeface="+mn-cs"/>
            </a:endParaRPr>
          </a:p>
          <a:p>
            <a:r>
              <a:rPr lang="en-US" sz="1200" b="1" u="sng" kern="1200" dirty="0">
                <a:solidFill>
                  <a:schemeClr val="tx1"/>
                </a:solidFill>
                <a:effectLst/>
                <a:latin typeface="+mn-lt"/>
                <a:ea typeface="+mn-ea"/>
                <a:cs typeface="+mn-cs"/>
              </a:rPr>
              <a:t>BASE:	ALL QUALIFIED RESPONDENTS (Q99/1) </a:t>
            </a:r>
          </a:p>
          <a:p>
            <a:r>
              <a:rPr lang="en-US" sz="1200" b="1" u="none" strike="noStrike" kern="1200" dirty="0">
                <a:solidFill>
                  <a:schemeClr val="tx1"/>
                </a:solidFill>
                <a:effectLst/>
                <a:latin typeface="+mn-lt"/>
                <a:ea typeface="+mn-ea"/>
                <a:cs typeface="+mn-cs"/>
              </a:rPr>
              <a:t>Q865	</a:t>
            </a:r>
            <a:r>
              <a:rPr lang="en-US" sz="1200" b="0" u="none" strike="noStrike" kern="1200" dirty="0">
                <a:solidFill>
                  <a:schemeClr val="tx1"/>
                </a:solidFill>
                <a:effectLst/>
                <a:latin typeface="+mn-lt"/>
                <a:ea typeface="+mn-ea"/>
                <a:cs typeface="+mn-cs"/>
              </a:rPr>
              <a:t>Overall, how would you rate your satisfaction with the Application Evaluation process?</a:t>
            </a:r>
            <a:endParaRPr lang="en-US" sz="1200" b="1" u="sng" kern="1200" dirty="0">
              <a:solidFill>
                <a:schemeClr val="tx1"/>
              </a:solidFill>
              <a:effectLst/>
              <a:latin typeface="+mn-lt"/>
              <a:ea typeface="+mn-ea"/>
              <a:cs typeface="+mn-cs"/>
            </a:endParaRPr>
          </a:p>
          <a:p>
            <a:r>
              <a:rPr lang="en-US" sz="1200" b="1" u="none" strike="noStrike" kern="1200" dirty="0">
                <a:solidFill>
                  <a:schemeClr val="tx1"/>
                </a:solidFill>
                <a:effectLst/>
                <a:latin typeface="+mn-lt"/>
                <a:ea typeface="+mn-ea"/>
                <a:cs typeface="+mn-cs"/>
              </a:rPr>
              <a:t> </a:t>
            </a:r>
            <a:endParaRPr lang="en-US" sz="1200" b="1" u="sng" kern="1200" dirty="0">
              <a:solidFill>
                <a:schemeClr val="tx1"/>
              </a:solidFill>
              <a:effectLst/>
              <a:latin typeface="+mn-lt"/>
              <a:ea typeface="+mn-ea"/>
              <a:cs typeface="+mn-cs"/>
            </a:endParaRPr>
          </a:p>
          <a:p>
            <a:r>
              <a:rPr lang="en-US" sz="1200" b="1" u="none" strike="noStrike" kern="1200" dirty="0">
                <a:solidFill>
                  <a:schemeClr val="tx1"/>
                </a:solidFill>
                <a:effectLst/>
                <a:latin typeface="+mn-lt"/>
                <a:ea typeface="+mn-ea"/>
                <a:cs typeface="+mn-cs"/>
              </a:rPr>
              <a:t> </a:t>
            </a:r>
            <a:endParaRPr lang="en-US" sz="1200" b="1" u="sng"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Very dissatisfied</a:t>
            </a:r>
          </a:p>
          <a:p>
            <a:pPr lvl="0"/>
            <a:r>
              <a:rPr lang="en-US" sz="1200" kern="1200" dirty="0">
                <a:solidFill>
                  <a:schemeClr val="tx1"/>
                </a:solidFill>
                <a:effectLst/>
                <a:latin typeface="+mn-lt"/>
                <a:ea typeface="+mn-ea"/>
                <a:cs typeface="+mn-cs"/>
              </a:rPr>
              <a:t>  Somewhat dissatisfied</a:t>
            </a:r>
          </a:p>
          <a:p>
            <a:pPr lvl="0"/>
            <a:r>
              <a:rPr lang="en-US" sz="1200" kern="1200" dirty="0">
                <a:solidFill>
                  <a:schemeClr val="tx1"/>
                </a:solidFill>
                <a:effectLst/>
                <a:latin typeface="+mn-lt"/>
                <a:ea typeface="+mn-ea"/>
                <a:cs typeface="+mn-cs"/>
              </a:rPr>
              <a:t>  Neither satisfied nor dissatisfied</a:t>
            </a:r>
          </a:p>
          <a:p>
            <a:pPr lvl="0"/>
            <a:r>
              <a:rPr lang="en-US" sz="1200" kern="1200" dirty="0">
                <a:solidFill>
                  <a:schemeClr val="tx1"/>
                </a:solidFill>
                <a:effectLst/>
                <a:latin typeface="+mn-lt"/>
                <a:ea typeface="+mn-ea"/>
                <a:cs typeface="+mn-cs"/>
              </a:rPr>
              <a:t>  Somewhat satisfied</a:t>
            </a:r>
          </a:p>
          <a:p>
            <a:pPr lvl="0"/>
            <a:r>
              <a:rPr lang="en-US" sz="1200" kern="1200" dirty="0">
                <a:solidFill>
                  <a:schemeClr val="tx1"/>
                </a:solidFill>
                <a:effectLst/>
                <a:latin typeface="+mn-lt"/>
                <a:ea typeface="+mn-ea"/>
                <a:cs typeface="+mn-cs"/>
              </a:rPr>
              <a:t>  Very satisfied</a:t>
            </a:r>
          </a:p>
          <a:p>
            <a:r>
              <a:rPr lang="en-US" sz="1200" kern="1200" dirty="0">
                <a:solidFill>
                  <a:schemeClr val="tx1"/>
                </a:solidFill>
                <a:effectLst/>
                <a:latin typeface="+mn-lt"/>
                <a:ea typeface="+mn-ea"/>
                <a:cs typeface="+mn-cs"/>
              </a:rPr>
              <a:t> </a:t>
            </a:r>
          </a:p>
          <a:p>
            <a:r>
              <a:rPr lang="en-US" sz="1200" b="1" u="sng" kern="1200" dirty="0">
                <a:solidFill>
                  <a:schemeClr val="tx1"/>
                </a:solidFill>
                <a:effectLst/>
                <a:latin typeface="+mn-lt"/>
                <a:ea typeface="+mn-ea"/>
                <a:cs typeface="+mn-cs"/>
              </a:rPr>
              <a:t>BASE:	DELEGATED (Q720/3) </a:t>
            </a:r>
          </a:p>
          <a:p>
            <a:r>
              <a:rPr lang="en-US" sz="1200" b="1" kern="1200" dirty="0">
                <a:solidFill>
                  <a:schemeClr val="tx1"/>
                </a:solidFill>
                <a:effectLst/>
                <a:latin typeface="+mn-lt"/>
                <a:ea typeface="+mn-ea"/>
                <a:cs typeface="+mn-cs"/>
              </a:rPr>
              <a:t>Q870	</a:t>
            </a:r>
            <a:r>
              <a:rPr lang="en-US" sz="1200" kern="1200" dirty="0">
                <a:solidFill>
                  <a:schemeClr val="tx1"/>
                </a:solidFill>
                <a:effectLst/>
                <a:latin typeface="+mn-lt"/>
                <a:ea typeface="+mn-ea"/>
                <a:cs typeface="+mn-cs"/>
              </a:rPr>
              <a:t>Overall, how would you rate your satisfaction with the Transition to Delegation process, which includes contracting and pre-delegation testing? </a:t>
            </a: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Very dissatisfied</a:t>
            </a:r>
          </a:p>
          <a:p>
            <a:pPr lvl="0"/>
            <a:r>
              <a:rPr lang="en-US" sz="1200" kern="1200" dirty="0">
                <a:solidFill>
                  <a:schemeClr val="tx1"/>
                </a:solidFill>
                <a:effectLst/>
                <a:latin typeface="+mn-lt"/>
                <a:ea typeface="+mn-ea"/>
                <a:cs typeface="+mn-cs"/>
              </a:rPr>
              <a:t>  Somewhat dissatisfied</a:t>
            </a:r>
          </a:p>
          <a:p>
            <a:pPr lvl="0"/>
            <a:r>
              <a:rPr lang="en-US" sz="1200" kern="1200" dirty="0">
                <a:solidFill>
                  <a:schemeClr val="tx1"/>
                </a:solidFill>
                <a:effectLst/>
                <a:latin typeface="+mn-lt"/>
                <a:ea typeface="+mn-ea"/>
                <a:cs typeface="+mn-cs"/>
              </a:rPr>
              <a:t>  Neither satisfied nor dissatisfied</a:t>
            </a:r>
          </a:p>
          <a:p>
            <a:pPr lvl="0"/>
            <a:r>
              <a:rPr lang="en-US" sz="1200" kern="1200" dirty="0">
                <a:solidFill>
                  <a:schemeClr val="tx1"/>
                </a:solidFill>
                <a:effectLst/>
                <a:latin typeface="+mn-lt"/>
                <a:ea typeface="+mn-ea"/>
                <a:cs typeface="+mn-cs"/>
              </a:rPr>
              <a:t>  Somewhat satisfied</a:t>
            </a:r>
          </a:p>
          <a:p>
            <a:pPr lvl="0"/>
            <a:r>
              <a:rPr lang="en-US" sz="1200" kern="1200" dirty="0">
                <a:solidFill>
                  <a:schemeClr val="tx1"/>
                </a:solidFill>
                <a:effectLst/>
                <a:latin typeface="+mn-lt"/>
                <a:ea typeface="+mn-ea"/>
                <a:cs typeface="+mn-cs"/>
              </a:rPr>
              <a:t>  Very satisfied</a:t>
            </a:r>
          </a:p>
        </p:txBody>
      </p:sp>
      <p:sp>
        <p:nvSpPr>
          <p:cNvPr id="4" name="Slide Number Placeholder 3"/>
          <p:cNvSpPr>
            <a:spLocks noGrp="1"/>
          </p:cNvSpPr>
          <p:nvPr>
            <p:ph type="sldNum" sz="quarter" idx="10"/>
          </p:nvPr>
        </p:nvSpPr>
        <p:spPr/>
        <p:txBody>
          <a:bodyPr/>
          <a:lstStyle/>
          <a:p>
            <a:fld id="{21D15983-A45F-4BAB-B9D2-9002C95F3F6C}" type="slidenum">
              <a:rPr lang="en-US" smtClean="0"/>
              <a:pPr/>
              <a:t>6</a:t>
            </a:fld>
            <a:endParaRPr lang="en-US" dirty="0"/>
          </a:p>
        </p:txBody>
      </p:sp>
    </p:spTree>
    <p:extLst>
      <p:ext uri="{BB962C8B-B14F-4D97-AF65-F5344CB8AC3E}">
        <p14:creationId xmlns:p14="http://schemas.microsoft.com/office/powerpoint/2010/main" val="32406266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sz="1200" b="1" u="sng" kern="1200" dirty="0">
                <a:solidFill>
                  <a:schemeClr val="tx1"/>
                </a:solidFill>
                <a:effectLst/>
                <a:latin typeface="+mn-lt"/>
                <a:ea typeface="+mn-ea"/>
                <a:cs typeface="+mn-cs"/>
              </a:rPr>
              <a:t>BASE:	ALL QUALIFIED RESPONDENTS (Q99/1) </a:t>
            </a:r>
          </a:p>
          <a:p>
            <a:r>
              <a:rPr lang="en-US" sz="1200" b="1" u="none" strike="noStrike" kern="1200" dirty="0">
                <a:solidFill>
                  <a:schemeClr val="tx1"/>
                </a:solidFill>
                <a:effectLst/>
                <a:latin typeface="+mn-lt"/>
                <a:ea typeface="+mn-ea"/>
                <a:cs typeface="+mn-cs"/>
              </a:rPr>
              <a:t>Q860	</a:t>
            </a:r>
            <a:r>
              <a:rPr lang="en-US" sz="1200" b="0" u="none" strike="noStrike" kern="1200" dirty="0">
                <a:solidFill>
                  <a:schemeClr val="tx1"/>
                </a:solidFill>
                <a:effectLst/>
                <a:latin typeface="+mn-lt"/>
                <a:ea typeface="+mn-ea"/>
                <a:cs typeface="+mn-cs"/>
              </a:rPr>
              <a:t>Using the scale below, how would you rate your Overall Satisfaction with the application process?</a:t>
            </a:r>
            <a:endParaRPr lang="en-US" sz="1200" b="1" u="sng" kern="1200" dirty="0">
              <a:solidFill>
                <a:schemeClr val="tx1"/>
              </a:solidFill>
              <a:effectLst/>
              <a:latin typeface="+mn-lt"/>
              <a:ea typeface="+mn-ea"/>
              <a:cs typeface="+mn-cs"/>
            </a:endParaRPr>
          </a:p>
          <a:p>
            <a:r>
              <a:rPr lang="en-US" sz="1200" b="1" u="none" strike="noStrike" kern="1200" dirty="0">
                <a:solidFill>
                  <a:schemeClr val="tx1"/>
                </a:solidFill>
                <a:effectLst/>
                <a:latin typeface="+mn-lt"/>
                <a:ea typeface="+mn-ea"/>
                <a:cs typeface="+mn-cs"/>
              </a:rPr>
              <a:t> </a:t>
            </a:r>
            <a:endParaRPr lang="en-US" sz="1200" b="1" u="sng" kern="1200" dirty="0">
              <a:solidFill>
                <a:schemeClr val="tx1"/>
              </a:solidFill>
              <a:effectLst/>
              <a:latin typeface="+mn-lt"/>
              <a:ea typeface="+mn-ea"/>
              <a:cs typeface="+mn-cs"/>
            </a:endParaRPr>
          </a:p>
          <a:p>
            <a:r>
              <a:rPr lang="en-US" sz="1200" b="1" u="none" strike="noStrike" kern="1200" dirty="0">
                <a:solidFill>
                  <a:schemeClr val="tx1"/>
                </a:solidFill>
                <a:effectLst/>
                <a:latin typeface="+mn-lt"/>
                <a:ea typeface="+mn-ea"/>
                <a:cs typeface="+mn-cs"/>
              </a:rPr>
              <a:t> </a:t>
            </a:r>
            <a:endParaRPr lang="en-US" sz="1200" b="1" u="sng"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Very dissatisfied</a:t>
            </a:r>
          </a:p>
          <a:p>
            <a:pPr lvl="0"/>
            <a:r>
              <a:rPr lang="en-US" sz="1200" kern="1200" dirty="0">
                <a:solidFill>
                  <a:schemeClr val="tx1"/>
                </a:solidFill>
                <a:effectLst/>
                <a:latin typeface="+mn-lt"/>
                <a:ea typeface="+mn-ea"/>
                <a:cs typeface="+mn-cs"/>
              </a:rPr>
              <a:t>  Somewhat dissatisfied</a:t>
            </a:r>
          </a:p>
          <a:p>
            <a:pPr lvl="0"/>
            <a:r>
              <a:rPr lang="en-US" sz="1200" kern="1200" dirty="0">
                <a:solidFill>
                  <a:schemeClr val="tx1"/>
                </a:solidFill>
                <a:effectLst/>
                <a:latin typeface="+mn-lt"/>
                <a:ea typeface="+mn-ea"/>
                <a:cs typeface="+mn-cs"/>
              </a:rPr>
              <a:t>  Neither satisfied nor dissatisfied</a:t>
            </a:r>
          </a:p>
          <a:p>
            <a:pPr lvl="0"/>
            <a:r>
              <a:rPr lang="en-US" sz="1200" kern="1200" dirty="0">
                <a:solidFill>
                  <a:schemeClr val="tx1"/>
                </a:solidFill>
                <a:effectLst/>
                <a:latin typeface="+mn-lt"/>
                <a:ea typeface="+mn-ea"/>
                <a:cs typeface="+mn-cs"/>
              </a:rPr>
              <a:t>  Somewhat satisfied</a:t>
            </a:r>
          </a:p>
          <a:p>
            <a:pPr lvl="0"/>
            <a:r>
              <a:rPr lang="en-US" sz="1200" kern="1200" dirty="0">
                <a:solidFill>
                  <a:schemeClr val="tx1"/>
                </a:solidFill>
                <a:effectLst/>
                <a:latin typeface="+mn-lt"/>
                <a:ea typeface="+mn-ea"/>
                <a:cs typeface="+mn-cs"/>
              </a:rPr>
              <a:t>  Very satisfied</a:t>
            </a:r>
          </a:p>
          <a:p>
            <a:r>
              <a:rPr lang="en-US" sz="1200" b="1" u="none" strike="noStrike" kern="1200" dirty="0">
                <a:solidFill>
                  <a:schemeClr val="tx1"/>
                </a:solidFill>
                <a:effectLst/>
                <a:latin typeface="+mn-lt"/>
                <a:ea typeface="+mn-ea"/>
                <a:cs typeface="+mn-cs"/>
              </a:rPr>
              <a:t> </a:t>
            </a:r>
            <a:endParaRPr lang="en-US" sz="1200" b="1" u="sng" kern="1200" dirty="0">
              <a:solidFill>
                <a:schemeClr val="tx1"/>
              </a:solidFill>
              <a:effectLst/>
              <a:latin typeface="+mn-lt"/>
              <a:ea typeface="+mn-ea"/>
              <a:cs typeface="+mn-cs"/>
            </a:endParaRPr>
          </a:p>
          <a:p>
            <a:r>
              <a:rPr lang="en-US" sz="1200" b="1" u="none" strike="noStrike" kern="1200" dirty="0">
                <a:solidFill>
                  <a:schemeClr val="tx1"/>
                </a:solidFill>
                <a:effectLst/>
                <a:latin typeface="+mn-lt"/>
                <a:ea typeface="+mn-ea"/>
                <a:cs typeface="+mn-cs"/>
              </a:rPr>
              <a:t> </a:t>
            </a:r>
            <a:endParaRPr lang="en-US" sz="1200" b="1" u="sng" kern="1200" dirty="0">
              <a:solidFill>
                <a:schemeClr val="tx1"/>
              </a:solidFill>
              <a:effectLst/>
              <a:latin typeface="+mn-lt"/>
              <a:ea typeface="+mn-ea"/>
              <a:cs typeface="+mn-cs"/>
            </a:endParaRPr>
          </a:p>
          <a:p>
            <a:r>
              <a:rPr lang="en-US" sz="1200" b="1" u="sng" kern="1200" dirty="0">
                <a:solidFill>
                  <a:schemeClr val="tx1"/>
                </a:solidFill>
                <a:effectLst/>
                <a:latin typeface="+mn-lt"/>
                <a:ea typeface="+mn-ea"/>
                <a:cs typeface="+mn-cs"/>
              </a:rPr>
              <a:t>BASE:	ALL QUALIFIED RESPONDENTS (Q99/1) </a:t>
            </a:r>
          </a:p>
          <a:p>
            <a:r>
              <a:rPr lang="en-US" sz="1200" b="1" u="none" strike="noStrike" kern="1200" dirty="0">
                <a:solidFill>
                  <a:schemeClr val="tx1"/>
                </a:solidFill>
                <a:effectLst/>
                <a:latin typeface="+mn-lt"/>
                <a:ea typeface="+mn-ea"/>
                <a:cs typeface="+mn-cs"/>
              </a:rPr>
              <a:t>Q865	</a:t>
            </a:r>
            <a:r>
              <a:rPr lang="en-US" sz="1200" b="0" u="none" strike="noStrike" kern="1200" dirty="0">
                <a:solidFill>
                  <a:schemeClr val="tx1"/>
                </a:solidFill>
                <a:effectLst/>
                <a:latin typeface="+mn-lt"/>
                <a:ea typeface="+mn-ea"/>
                <a:cs typeface="+mn-cs"/>
              </a:rPr>
              <a:t>Overall, how would you rate your satisfaction with the Application Evaluation process?</a:t>
            </a:r>
            <a:endParaRPr lang="en-US" sz="1200" b="1" u="sng" kern="1200" dirty="0">
              <a:solidFill>
                <a:schemeClr val="tx1"/>
              </a:solidFill>
              <a:effectLst/>
              <a:latin typeface="+mn-lt"/>
              <a:ea typeface="+mn-ea"/>
              <a:cs typeface="+mn-cs"/>
            </a:endParaRPr>
          </a:p>
          <a:p>
            <a:r>
              <a:rPr lang="en-US" sz="1200" b="1" u="none" strike="noStrike" kern="1200" dirty="0">
                <a:solidFill>
                  <a:schemeClr val="tx1"/>
                </a:solidFill>
                <a:effectLst/>
                <a:latin typeface="+mn-lt"/>
                <a:ea typeface="+mn-ea"/>
                <a:cs typeface="+mn-cs"/>
              </a:rPr>
              <a:t> </a:t>
            </a:r>
            <a:endParaRPr lang="en-US" sz="1200" b="1" u="sng" kern="1200" dirty="0">
              <a:solidFill>
                <a:schemeClr val="tx1"/>
              </a:solidFill>
              <a:effectLst/>
              <a:latin typeface="+mn-lt"/>
              <a:ea typeface="+mn-ea"/>
              <a:cs typeface="+mn-cs"/>
            </a:endParaRPr>
          </a:p>
          <a:p>
            <a:r>
              <a:rPr lang="en-US" sz="1200" b="1" u="none" strike="noStrike" kern="1200" dirty="0">
                <a:solidFill>
                  <a:schemeClr val="tx1"/>
                </a:solidFill>
                <a:effectLst/>
                <a:latin typeface="+mn-lt"/>
                <a:ea typeface="+mn-ea"/>
                <a:cs typeface="+mn-cs"/>
              </a:rPr>
              <a:t> </a:t>
            </a:r>
            <a:endParaRPr lang="en-US" sz="1200" b="1" u="sng"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Very dissatisfied</a:t>
            </a:r>
          </a:p>
          <a:p>
            <a:pPr lvl="0"/>
            <a:r>
              <a:rPr lang="en-US" sz="1200" kern="1200" dirty="0">
                <a:solidFill>
                  <a:schemeClr val="tx1"/>
                </a:solidFill>
                <a:effectLst/>
                <a:latin typeface="+mn-lt"/>
                <a:ea typeface="+mn-ea"/>
                <a:cs typeface="+mn-cs"/>
              </a:rPr>
              <a:t>  Somewhat dissatisfied</a:t>
            </a:r>
          </a:p>
          <a:p>
            <a:pPr lvl="0"/>
            <a:r>
              <a:rPr lang="en-US" sz="1200" kern="1200" dirty="0">
                <a:solidFill>
                  <a:schemeClr val="tx1"/>
                </a:solidFill>
                <a:effectLst/>
                <a:latin typeface="+mn-lt"/>
                <a:ea typeface="+mn-ea"/>
                <a:cs typeface="+mn-cs"/>
              </a:rPr>
              <a:t>  Neither satisfied nor dissatisfied</a:t>
            </a:r>
          </a:p>
          <a:p>
            <a:pPr lvl="0"/>
            <a:r>
              <a:rPr lang="en-US" sz="1200" kern="1200" dirty="0">
                <a:solidFill>
                  <a:schemeClr val="tx1"/>
                </a:solidFill>
                <a:effectLst/>
                <a:latin typeface="+mn-lt"/>
                <a:ea typeface="+mn-ea"/>
                <a:cs typeface="+mn-cs"/>
              </a:rPr>
              <a:t>  Somewhat satisfied</a:t>
            </a:r>
          </a:p>
          <a:p>
            <a:pPr lvl="0"/>
            <a:r>
              <a:rPr lang="en-US" sz="1200" kern="1200" dirty="0">
                <a:solidFill>
                  <a:schemeClr val="tx1"/>
                </a:solidFill>
                <a:effectLst/>
                <a:latin typeface="+mn-lt"/>
                <a:ea typeface="+mn-ea"/>
                <a:cs typeface="+mn-cs"/>
              </a:rPr>
              <a:t>  Very satisfied</a:t>
            </a:r>
          </a:p>
          <a:p>
            <a:r>
              <a:rPr lang="en-US" sz="1200" kern="1200" dirty="0">
                <a:solidFill>
                  <a:schemeClr val="tx1"/>
                </a:solidFill>
                <a:effectLst/>
                <a:latin typeface="+mn-lt"/>
                <a:ea typeface="+mn-ea"/>
                <a:cs typeface="+mn-cs"/>
              </a:rPr>
              <a:t> </a:t>
            </a:r>
          </a:p>
          <a:p>
            <a:r>
              <a:rPr lang="en-US" sz="1200" b="1" u="sng" kern="1200" dirty="0">
                <a:solidFill>
                  <a:schemeClr val="tx1"/>
                </a:solidFill>
                <a:effectLst/>
                <a:latin typeface="+mn-lt"/>
                <a:ea typeface="+mn-ea"/>
                <a:cs typeface="+mn-cs"/>
              </a:rPr>
              <a:t>BASE:	DELEGATED (Q720/3) </a:t>
            </a:r>
          </a:p>
          <a:p>
            <a:r>
              <a:rPr lang="en-US" sz="1200" b="1" kern="1200" dirty="0">
                <a:solidFill>
                  <a:schemeClr val="tx1"/>
                </a:solidFill>
                <a:effectLst/>
                <a:latin typeface="+mn-lt"/>
                <a:ea typeface="+mn-ea"/>
                <a:cs typeface="+mn-cs"/>
              </a:rPr>
              <a:t>Q870	</a:t>
            </a:r>
            <a:r>
              <a:rPr lang="en-US" sz="1200" kern="1200" dirty="0">
                <a:solidFill>
                  <a:schemeClr val="tx1"/>
                </a:solidFill>
                <a:effectLst/>
                <a:latin typeface="+mn-lt"/>
                <a:ea typeface="+mn-ea"/>
                <a:cs typeface="+mn-cs"/>
              </a:rPr>
              <a:t>Overall, how would you rate your satisfaction with the Transition to Delegation process, which includes contracting and pre-delegation testing? </a:t>
            </a: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Very dissatisfied</a:t>
            </a:r>
          </a:p>
          <a:p>
            <a:pPr lvl="0"/>
            <a:r>
              <a:rPr lang="en-US" sz="1200" kern="1200" dirty="0">
                <a:solidFill>
                  <a:schemeClr val="tx1"/>
                </a:solidFill>
                <a:effectLst/>
                <a:latin typeface="+mn-lt"/>
                <a:ea typeface="+mn-ea"/>
                <a:cs typeface="+mn-cs"/>
              </a:rPr>
              <a:t>  Somewhat dissatisfied</a:t>
            </a:r>
          </a:p>
          <a:p>
            <a:pPr lvl="0"/>
            <a:r>
              <a:rPr lang="en-US" sz="1200" kern="1200" dirty="0">
                <a:solidFill>
                  <a:schemeClr val="tx1"/>
                </a:solidFill>
                <a:effectLst/>
                <a:latin typeface="+mn-lt"/>
                <a:ea typeface="+mn-ea"/>
                <a:cs typeface="+mn-cs"/>
              </a:rPr>
              <a:t>  Neither satisfied nor dissatisfied</a:t>
            </a:r>
          </a:p>
          <a:p>
            <a:pPr lvl="0"/>
            <a:r>
              <a:rPr lang="en-US" sz="1200" kern="1200" dirty="0">
                <a:solidFill>
                  <a:schemeClr val="tx1"/>
                </a:solidFill>
                <a:effectLst/>
                <a:latin typeface="+mn-lt"/>
                <a:ea typeface="+mn-ea"/>
                <a:cs typeface="+mn-cs"/>
              </a:rPr>
              <a:t>  Somewhat satisfied</a:t>
            </a:r>
          </a:p>
          <a:p>
            <a:pPr lvl="0"/>
            <a:r>
              <a:rPr lang="en-US" sz="1200" kern="1200" dirty="0">
                <a:solidFill>
                  <a:schemeClr val="tx1"/>
                </a:solidFill>
                <a:effectLst/>
                <a:latin typeface="+mn-lt"/>
                <a:ea typeface="+mn-ea"/>
                <a:cs typeface="+mn-cs"/>
              </a:rPr>
              <a:t>  Very satisfied</a:t>
            </a:r>
          </a:p>
        </p:txBody>
      </p:sp>
      <p:sp>
        <p:nvSpPr>
          <p:cNvPr id="4" name="Slide Number Placeholder 3"/>
          <p:cNvSpPr>
            <a:spLocks noGrp="1"/>
          </p:cNvSpPr>
          <p:nvPr>
            <p:ph type="sldNum" sz="quarter" idx="10"/>
          </p:nvPr>
        </p:nvSpPr>
        <p:spPr/>
        <p:txBody>
          <a:bodyPr/>
          <a:lstStyle/>
          <a:p>
            <a:fld id="{21D15983-A45F-4BAB-B9D2-9002C95F3F6C}" type="slidenum">
              <a:rPr lang="en-US" smtClean="0"/>
              <a:pPr/>
              <a:t>7</a:t>
            </a:fld>
            <a:endParaRPr lang="en-US" dirty="0"/>
          </a:p>
        </p:txBody>
      </p:sp>
    </p:spTree>
    <p:extLst>
      <p:ext uri="{BB962C8B-B14F-4D97-AF65-F5344CB8AC3E}">
        <p14:creationId xmlns:p14="http://schemas.microsoft.com/office/powerpoint/2010/main" val="38958616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sz="1200" b="1" u="sng" kern="1200" dirty="0">
                <a:solidFill>
                  <a:schemeClr val="tx1"/>
                </a:solidFill>
                <a:effectLst/>
                <a:latin typeface="+mn-lt"/>
                <a:ea typeface="+mn-ea"/>
                <a:cs typeface="+mn-cs"/>
              </a:rPr>
              <a:t>BASE:	ALL QUALIFIED RESPONDENTS (Q99/1) </a:t>
            </a:r>
          </a:p>
          <a:p>
            <a:r>
              <a:rPr lang="en-US" sz="1200" b="1" u="none" strike="noStrike" kern="1200" dirty="0">
                <a:solidFill>
                  <a:schemeClr val="tx1"/>
                </a:solidFill>
                <a:effectLst/>
                <a:latin typeface="+mn-lt"/>
                <a:ea typeface="+mn-ea"/>
                <a:cs typeface="+mn-cs"/>
              </a:rPr>
              <a:t>Q860	</a:t>
            </a:r>
            <a:r>
              <a:rPr lang="en-US" sz="1200" b="0" u="none" strike="noStrike" kern="1200" dirty="0">
                <a:solidFill>
                  <a:schemeClr val="tx1"/>
                </a:solidFill>
                <a:effectLst/>
                <a:latin typeface="+mn-lt"/>
                <a:ea typeface="+mn-ea"/>
                <a:cs typeface="+mn-cs"/>
              </a:rPr>
              <a:t>Using the scale below, how would you rate your Overall Satisfaction with the application process?</a:t>
            </a:r>
            <a:endParaRPr lang="en-US" sz="1200" b="1" u="sng" kern="1200" dirty="0">
              <a:solidFill>
                <a:schemeClr val="tx1"/>
              </a:solidFill>
              <a:effectLst/>
              <a:latin typeface="+mn-lt"/>
              <a:ea typeface="+mn-ea"/>
              <a:cs typeface="+mn-cs"/>
            </a:endParaRPr>
          </a:p>
          <a:p>
            <a:r>
              <a:rPr lang="en-US" sz="1200" b="1" u="none" strike="noStrike" kern="1200" dirty="0">
                <a:solidFill>
                  <a:schemeClr val="tx1"/>
                </a:solidFill>
                <a:effectLst/>
                <a:latin typeface="+mn-lt"/>
                <a:ea typeface="+mn-ea"/>
                <a:cs typeface="+mn-cs"/>
              </a:rPr>
              <a:t> </a:t>
            </a:r>
            <a:endParaRPr lang="en-US" sz="1200" b="1" u="sng" kern="1200" dirty="0">
              <a:solidFill>
                <a:schemeClr val="tx1"/>
              </a:solidFill>
              <a:effectLst/>
              <a:latin typeface="+mn-lt"/>
              <a:ea typeface="+mn-ea"/>
              <a:cs typeface="+mn-cs"/>
            </a:endParaRPr>
          </a:p>
          <a:p>
            <a:r>
              <a:rPr lang="en-US" sz="1200" b="1" u="none" strike="noStrike" kern="1200" dirty="0">
                <a:solidFill>
                  <a:schemeClr val="tx1"/>
                </a:solidFill>
                <a:effectLst/>
                <a:latin typeface="+mn-lt"/>
                <a:ea typeface="+mn-ea"/>
                <a:cs typeface="+mn-cs"/>
              </a:rPr>
              <a:t> </a:t>
            </a:r>
            <a:endParaRPr lang="en-US" sz="1200" b="1" u="sng"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Very dissatisfied</a:t>
            </a:r>
          </a:p>
          <a:p>
            <a:pPr lvl="0"/>
            <a:r>
              <a:rPr lang="en-US" sz="1200" kern="1200" dirty="0">
                <a:solidFill>
                  <a:schemeClr val="tx1"/>
                </a:solidFill>
                <a:effectLst/>
                <a:latin typeface="+mn-lt"/>
                <a:ea typeface="+mn-ea"/>
                <a:cs typeface="+mn-cs"/>
              </a:rPr>
              <a:t>  Somewhat dissatisfied</a:t>
            </a:r>
          </a:p>
          <a:p>
            <a:pPr lvl="0"/>
            <a:r>
              <a:rPr lang="en-US" sz="1200" kern="1200" dirty="0">
                <a:solidFill>
                  <a:schemeClr val="tx1"/>
                </a:solidFill>
                <a:effectLst/>
                <a:latin typeface="+mn-lt"/>
                <a:ea typeface="+mn-ea"/>
                <a:cs typeface="+mn-cs"/>
              </a:rPr>
              <a:t>  Neither satisfied nor dissatisfied</a:t>
            </a:r>
          </a:p>
          <a:p>
            <a:pPr lvl="0"/>
            <a:r>
              <a:rPr lang="en-US" sz="1200" kern="1200" dirty="0">
                <a:solidFill>
                  <a:schemeClr val="tx1"/>
                </a:solidFill>
                <a:effectLst/>
                <a:latin typeface="+mn-lt"/>
                <a:ea typeface="+mn-ea"/>
                <a:cs typeface="+mn-cs"/>
              </a:rPr>
              <a:t>  Somewhat satisfied</a:t>
            </a:r>
          </a:p>
          <a:p>
            <a:pPr lvl="0"/>
            <a:r>
              <a:rPr lang="en-US" sz="1200" kern="1200" dirty="0">
                <a:solidFill>
                  <a:schemeClr val="tx1"/>
                </a:solidFill>
                <a:effectLst/>
                <a:latin typeface="+mn-lt"/>
                <a:ea typeface="+mn-ea"/>
                <a:cs typeface="+mn-cs"/>
              </a:rPr>
              <a:t>  Very satisfied</a:t>
            </a:r>
          </a:p>
          <a:p>
            <a:r>
              <a:rPr lang="en-US" sz="1200" b="1" u="none" strike="noStrike" kern="1200" dirty="0">
                <a:solidFill>
                  <a:schemeClr val="tx1"/>
                </a:solidFill>
                <a:effectLst/>
                <a:latin typeface="+mn-lt"/>
                <a:ea typeface="+mn-ea"/>
                <a:cs typeface="+mn-cs"/>
              </a:rPr>
              <a:t> </a:t>
            </a:r>
            <a:endParaRPr lang="en-US" sz="1200" b="1" u="sng" kern="1200" dirty="0">
              <a:solidFill>
                <a:schemeClr val="tx1"/>
              </a:solidFill>
              <a:effectLst/>
              <a:latin typeface="+mn-lt"/>
              <a:ea typeface="+mn-ea"/>
              <a:cs typeface="+mn-cs"/>
            </a:endParaRPr>
          </a:p>
          <a:p>
            <a:r>
              <a:rPr lang="en-US" sz="1200" b="1" u="none" strike="noStrike" kern="1200" dirty="0">
                <a:solidFill>
                  <a:schemeClr val="tx1"/>
                </a:solidFill>
                <a:effectLst/>
                <a:latin typeface="+mn-lt"/>
                <a:ea typeface="+mn-ea"/>
                <a:cs typeface="+mn-cs"/>
              </a:rPr>
              <a:t> </a:t>
            </a:r>
            <a:endParaRPr lang="en-US" sz="1200" b="1" u="sng" kern="1200" dirty="0">
              <a:solidFill>
                <a:schemeClr val="tx1"/>
              </a:solidFill>
              <a:effectLst/>
              <a:latin typeface="+mn-lt"/>
              <a:ea typeface="+mn-ea"/>
              <a:cs typeface="+mn-cs"/>
            </a:endParaRPr>
          </a:p>
          <a:p>
            <a:r>
              <a:rPr lang="en-US" sz="1200" b="1" u="sng" kern="1200" dirty="0">
                <a:solidFill>
                  <a:schemeClr val="tx1"/>
                </a:solidFill>
                <a:effectLst/>
                <a:latin typeface="+mn-lt"/>
                <a:ea typeface="+mn-ea"/>
                <a:cs typeface="+mn-cs"/>
              </a:rPr>
              <a:t>BASE:	ALL QUALIFIED RESPONDENTS (Q99/1) </a:t>
            </a:r>
          </a:p>
          <a:p>
            <a:r>
              <a:rPr lang="en-US" sz="1200" b="1" u="none" strike="noStrike" kern="1200" dirty="0">
                <a:solidFill>
                  <a:schemeClr val="tx1"/>
                </a:solidFill>
                <a:effectLst/>
                <a:latin typeface="+mn-lt"/>
                <a:ea typeface="+mn-ea"/>
                <a:cs typeface="+mn-cs"/>
              </a:rPr>
              <a:t>Q865	</a:t>
            </a:r>
            <a:r>
              <a:rPr lang="en-US" sz="1200" b="0" u="none" strike="noStrike" kern="1200" dirty="0">
                <a:solidFill>
                  <a:schemeClr val="tx1"/>
                </a:solidFill>
                <a:effectLst/>
                <a:latin typeface="+mn-lt"/>
                <a:ea typeface="+mn-ea"/>
                <a:cs typeface="+mn-cs"/>
              </a:rPr>
              <a:t>Overall, how would you rate your satisfaction with the Application Evaluation process?</a:t>
            </a:r>
            <a:endParaRPr lang="en-US" sz="1200" b="1" u="sng" kern="1200" dirty="0">
              <a:solidFill>
                <a:schemeClr val="tx1"/>
              </a:solidFill>
              <a:effectLst/>
              <a:latin typeface="+mn-lt"/>
              <a:ea typeface="+mn-ea"/>
              <a:cs typeface="+mn-cs"/>
            </a:endParaRPr>
          </a:p>
          <a:p>
            <a:r>
              <a:rPr lang="en-US" sz="1200" b="1" u="none" strike="noStrike" kern="1200" dirty="0">
                <a:solidFill>
                  <a:schemeClr val="tx1"/>
                </a:solidFill>
                <a:effectLst/>
                <a:latin typeface="+mn-lt"/>
                <a:ea typeface="+mn-ea"/>
                <a:cs typeface="+mn-cs"/>
              </a:rPr>
              <a:t> </a:t>
            </a:r>
            <a:endParaRPr lang="en-US" sz="1200" b="1" u="sng" kern="1200" dirty="0">
              <a:solidFill>
                <a:schemeClr val="tx1"/>
              </a:solidFill>
              <a:effectLst/>
              <a:latin typeface="+mn-lt"/>
              <a:ea typeface="+mn-ea"/>
              <a:cs typeface="+mn-cs"/>
            </a:endParaRPr>
          </a:p>
          <a:p>
            <a:r>
              <a:rPr lang="en-US" sz="1200" b="1" u="none" strike="noStrike" kern="1200" dirty="0">
                <a:solidFill>
                  <a:schemeClr val="tx1"/>
                </a:solidFill>
                <a:effectLst/>
                <a:latin typeface="+mn-lt"/>
                <a:ea typeface="+mn-ea"/>
                <a:cs typeface="+mn-cs"/>
              </a:rPr>
              <a:t> </a:t>
            </a:r>
            <a:endParaRPr lang="en-US" sz="1200" b="1" u="sng"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Very dissatisfied</a:t>
            </a:r>
          </a:p>
          <a:p>
            <a:pPr lvl="0"/>
            <a:r>
              <a:rPr lang="en-US" sz="1200" kern="1200" dirty="0">
                <a:solidFill>
                  <a:schemeClr val="tx1"/>
                </a:solidFill>
                <a:effectLst/>
                <a:latin typeface="+mn-lt"/>
                <a:ea typeface="+mn-ea"/>
                <a:cs typeface="+mn-cs"/>
              </a:rPr>
              <a:t>  Somewhat dissatisfied</a:t>
            </a:r>
          </a:p>
          <a:p>
            <a:pPr lvl="0"/>
            <a:r>
              <a:rPr lang="en-US" sz="1200" kern="1200" dirty="0">
                <a:solidFill>
                  <a:schemeClr val="tx1"/>
                </a:solidFill>
                <a:effectLst/>
                <a:latin typeface="+mn-lt"/>
                <a:ea typeface="+mn-ea"/>
                <a:cs typeface="+mn-cs"/>
              </a:rPr>
              <a:t>  Neither satisfied nor dissatisfied</a:t>
            </a:r>
          </a:p>
          <a:p>
            <a:pPr lvl="0"/>
            <a:r>
              <a:rPr lang="en-US" sz="1200" kern="1200" dirty="0">
                <a:solidFill>
                  <a:schemeClr val="tx1"/>
                </a:solidFill>
                <a:effectLst/>
                <a:latin typeface="+mn-lt"/>
                <a:ea typeface="+mn-ea"/>
                <a:cs typeface="+mn-cs"/>
              </a:rPr>
              <a:t>  Somewhat satisfied</a:t>
            </a:r>
          </a:p>
          <a:p>
            <a:pPr lvl="0"/>
            <a:r>
              <a:rPr lang="en-US" sz="1200" kern="1200" dirty="0">
                <a:solidFill>
                  <a:schemeClr val="tx1"/>
                </a:solidFill>
                <a:effectLst/>
                <a:latin typeface="+mn-lt"/>
                <a:ea typeface="+mn-ea"/>
                <a:cs typeface="+mn-cs"/>
              </a:rPr>
              <a:t>  Very satisfied</a:t>
            </a:r>
          </a:p>
          <a:p>
            <a:r>
              <a:rPr lang="en-US" sz="1200" kern="1200" dirty="0">
                <a:solidFill>
                  <a:schemeClr val="tx1"/>
                </a:solidFill>
                <a:effectLst/>
                <a:latin typeface="+mn-lt"/>
                <a:ea typeface="+mn-ea"/>
                <a:cs typeface="+mn-cs"/>
              </a:rPr>
              <a:t> </a:t>
            </a:r>
          </a:p>
          <a:p>
            <a:r>
              <a:rPr lang="en-US" sz="1200" b="1" u="sng" kern="1200" dirty="0">
                <a:solidFill>
                  <a:schemeClr val="tx1"/>
                </a:solidFill>
                <a:effectLst/>
                <a:latin typeface="+mn-lt"/>
                <a:ea typeface="+mn-ea"/>
                <a:cs typeface="+mn-cs"/>
              </a:rPr>
              <a:t>BASE:	DELEGATED (Q720/3) </a:t>
            </a:r>
          </a:p>
          <a:p>
            <a:r>
              <a:rPr lang="en-US" sz="1200" b="1" kern="1200" dirty="0">
                <a:solidFill>
                  <a:schemeClr val="tx1"/>
                </a:solidFill>
                <a:effectLst/>
                <a:latin typeface="+mn-lt"/>
                <a:ea typeface="+mn-ea"/>
                <a:cs typeface="+mn-cs"/>
              </a:rPr>
              <a:t>Q870	</a:t>
            </a:r>
            <a:r>
              <a:rPr lang="en-US" sz="1200" kern="1200" dirty="0">
                <a:solidFill>
                  <a:schemeClr val="tx1"/>
                </a:solidFill>
                <a:effectLst/>
                <a:latin typeface="+mn-lt"/>
                <a:ea typeface="+mn-ea"/>
                <a:cs typeface="+mn-cs"/>
              </a:rPr>
              <a:t>Overall, how would you rate your satisfaction with the Transition to Delegation process, which includes contracting and pre-delegation testing? </a:t>
            </a: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Very dissatisfied</a:t>
            </a:r>
          </a:p>
          <a:p>
            <a:pPr lvl="0"/>
            <a:r>
              <a:rPr lang="en-US" sz="1200" kern="1200" dirty="0">
                <a:solidFill>
                  <a:schemeClr val="tx1"/>
                </a:solidFill>
                <a:effectLst/>
                <a:latin typeface="+mn-lt"/>
                <a:ea typeface="+mn-ea"/>
                <a:cs typeface="+mn-cs"/>
              </a:rPr>
              <a:t>  Somewhat dissatisfied</a:t>
            </a:r>
          </a:p>
          <a:p>
            <a:pPr lvl="0"/>
            <a:r>
              <a:rPr lang="en-US" sz="1200" kern="1200" dirty="0">
                <a:solidFill>
                  <a:schemeClr val="tx1"/>
                </a:solidFill>
                <a:effectLst/>
                <a:latin typeface="+mn-lt"/>
                <a:ea typeface="+mn-ea"/>
                <a:cs typeface="+mn-cs"/>
              </a:rPr>
              <a:t>  Neither satisfied nor dissatisfied</a:t>
            </a:r>
          </a:p>
          <a:p>
            <a:pPr lvl="0"/>
            <a:r>
              <a:rPr lang="en-US" sz="1200" kern="1200" dirty="0">
                <a:solidFill>
                  <a:schemeClr val="tx1"/>
                </a:solidFill>
                <a:effectLst/>
                <a:latin typeface="+mn-lt"/>
                <a:ea typeface="+mn-ea"/>
                <a:cs typeface="+mn-cs"/>
              </a:rPr>
              <a:t>  Somewhat satisfied</a:t>
            </a:r>
          </a:p>
          <a:p>
            <a:pPr lvl="0"/>
            <a:r>
              <a:rPr lang="en-US" sz="1200" kern="1200" dirty="0">
                <a:solidFill>
                  <a:schemeClr val="tx1"/>
                </a:solidFill>
                <a:effectLst/>
                <a:latin typeface="+mn-lt"/>
                <a:ea typeface="+mn-ea"/>
                <a:cs typeface="+mn-cs"/>
              </a:rPr>
              <a:t>  Very satisfied</a:t>
            </a:r>
          </a:p>
        </p:txBody>
      </p:sp>
      <p:sp>
        <p:nvSpPr>
          <p:cNvPr id="4" name="Slide Number Placeholder 3"/>
          <p:cNvSpPr>
            <a:spLocks noGrp="1"/>
          </p:cNvSpPr>
          <p:nvPr>
            <p:ph type="sldNum" sz="quarter" idx="10"/>
          </p:nvPr>
        </p:nvSpPr>
        <p:spPr/>
        <p:txBody>
          <a:bodyPr/>
          <a:lstStyle/>
          <a:p>
            <a:fld id="{21D15983-A45F-4BAB-B9D2-9002C95F3F6C}" type="slidenum">
              <a:rPr lang="en-US" smtClean="0"/>
              <a:pPr/>
              <a:t>8</a:t>
            </a:fld>
            <a:endParaRPr lang="en-US" dirty="0"/>
          </a:p>
        </p:txBody>
      </p:sp>
    </p:spTree>
    <p:extLst>
      <p:ext uri="{BB962C8B-B14F-4D97-AF65-F5344CB8AC3E}">
        <p14:creationId xmlns:p14="http://schemas.microsoft.com/office/powerpoint/2010/main" val="35191428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pic>
        <p:nvPicPr>
          <p:cNvPr id="21" name="Picture 20" descr="PPT-White-Cover-Graphic-WS.png"/>
          <p:cNvPicPr>
            <a:picLocks noChangeAspect="1"/>
          </p:cNvPicPr>
          <p:nvPr userDrawn="1"/>
        </p:nvPicPr>
        <p:blipFill>
          <a:blip r:embed="rId2" cstate="screen"/>
          <a:stretch>
            <a:fillRect/>
          </a:stretch>
        </p:blipFill>
        <p:spPr>
          <a:xfrm>
            <a:off x="4060" y="0"/>
            <a:ext cx="9135879" cy="5143500"/>
          </a:xfrm>
          <a:prstGeom prst="rect">
            <a:avLst/>
          </a:prstGeom>
        </p:spPr>
      </p:pic>
      <p:sp>
        <p:nvSpPr>
          <p:cNvPr id="2" name="Title 1"/>
          <p:cNvSpPr>
            <a:spLocks noGrp="1"/>
          </p:cNvSpPr>
          <p:nvPr>
            <p:ph type="ctrTitle" hasCustomPrompt="1"/>
          </p:nvPr>
        </p:nvSpPr>
        <p:spPr>
          <a:xfrm>
            <a:off x="3257551" y="2326482"/>
            <a:ext cx="5667603" cy="982664"/>
          </a:xfrm>
        </p:spPr>
        <p:txBody>
          <a:bodyPr wrap="square" tIns="0" bIns="0">
            <a:noAutofit/>
          </a:bodyPr>
          <a:lstStyle>
            <a:lvl1pPr algn="r">
              <a:lnSpc>
                <a:spcPct val="80000"/>
              </a:lnSpc>
              <a:tabLst>
                <a:tab pos="508000" algn="l"/>
              </a:tabLst>
              <a:defRPr sz="4500" b="0" cap="all" baseline="0">
                <a:solidFill>
                  <a:srgbClr val="009DD9"/>
                </a:solidFill>
              </a:defRPr>
            </a:lvl1pPr>
          </a:lstStyle>
          <a:p>
            <a:r>
              <a:rPr lang="en-US" dirty="0"/>
              <a:t>CLICK TO EDIT MASTER TITLE STYLE</a:t>
            </a:r>
          </a:p>
        </p:txBody>
      </p:sp>
      <p:sp>
        <p:nvSpPr>
          <p:cNvPr id="3" name="Subtitle 2"/>
          <p:cNvSpPr>
            <a:spLocks noGrp="1"/>
          </p:cNvSpPr>
          <p:nvPr>
            <p:ph type="subTitle" idx="1" hasCustomPrompt="1"/>
          </p:nvPr>
        </p:nvSpPr>
        <p:spPr>
          <a:xfrm>
            <a:off x="3257551" y="3315903"/>
            <a:ext cx="5667603" cy="427422"/>
          </a:xfrm>
        </p:spPr>
        <p:txBody>
          <a:bodyPr wrap="square" tIns="0" bIns="0"/>
          <a:lstStyle>
            <a:lvl1pPr marL="0" indent="0" algn="r">
              <a:lnSpc>
                <a:spcPct val="100000"/>
              </a:lnSpc>
              <a:buNone/>
              <a:defRPr sz="2000" cap="all"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2" name="Text Placeholder 2"/>
          <p:cNvSpPr>
            <a:spLocks noGrp="1"/>
          </p:cNvSpPr>
          <p:nvPr>
            <p:ph type="body" idx="17"/>
          </p:nvPr>
        </p:nvSpPr>
        <p:spPr>
          <a:xfrm>
            <a:off x="6053140" y="4620454"/>
            <a:ext cx="2891063" cy="523046"/>
          </a:xfrm>
        </p:spPr>
        <p:txBody>
          <a:bodyPr wrap="square" anchor="b" anchorCtr="0"/>
          <a:lstStyle>
            <a:lvl1pPr marL="0" indent="0" algn="r">
              <a:lnSpc>
                <a:spcPct val="100000"/>
              </a:lnSpc>
              <a:spcBef>
                <a:spcPts val="0"/>
              </a:spcBef>
              <a:buNone/>
              <a:defRPr sz="1200" b="0">
                <a:solidFill>
                  <a:srgbClr val="5F5F5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pic>
        <p:nvPicPr>
          <p:cNvPr id="10" name="Picture 9" descr="Nielsen_S.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8152618" y="1898245"/>
            <a:ext cx="672296" cy="237744"/>
          </a:xfrm>
          <a:prstGeom prst="rect">
            <a:avLst/>
          </a:prstGeom>
        </p:spPr>
      </p:pic>
    </p:spTree>
    <p:extLst>
      <p:ext uri="{BB962C8B-B14F-4D97-AF65-F5344CB8AC3E}">
        <p14:creationId xmlns:p14="http://schemas.microsoft.com/office/powerpoint/2010/main" val="2844309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hart with Call Out">
    <p:spTree>
      <p:nvGrpSpPr>
        <p:cNvPr id="1" name=""/>
        <p:cNvGrpSpPr/>
        <p:nvPr/>
      </p:nvGrpSpPr>
      <p:grpSpPr>
        <a:xfrm>
          <a:off x="0" y="0"/>
          <a:ext cx="0" cy="0"/>
          <a:chOff x="0" y="0"/>
          <a:chExt cx="0" cy="0"/>
        </a:xfrm>
      </p:grpSpPr>
      <p:pic>
        <p:nvPicPr>
          <p:cNvPr id="19" name="Picture 18" descr="PPT-Chart-Template-WS.png"/>
          <p:cNvPicPr>
            <a:picLocks noChangeAspect="1"/>
          </p:cNvPicPr>
          <p:nvPr userDrawn="1"/>
        </p:nvPicPr>
        <p:blipFill>
          <a:blip r:embed="rId2" cstate="screen"/>
          <a:stretch>
            <a:fillRect/>
          </a:stretch>
        </p:blipFill>
        <p:spPr>
          <a:xfrm>
            <a:off x="0" y="0"/>
            <a:ext cx="9135879" cy="5143500"/>
          </a:xfrm>
          <a:prstGeom prst="rect">
            <a:avLst/>
          </a:prstGeom>
        </p:spPr>
      </p:pic>
      <p:sp>
        <p:nvSpPr>
          <p:cNvPr id="20" name="Rectangle 19"/>
          <p:cNvSpPr/>
          <p:nvPr userDrawn="1"/>
        </p:nvSpPr>
        <p:spPr bwMode="gray">
          <a:xfrm rot="16200000">
            <a:off x="-1096754" y="3851017"/>
            <a:ext cx="2364750" cy="184666"/>
          </a:xfrm>
          <a:prstGeom prst="rect">
            <a:avLst/>
          </a:prstGeom>
        </p:spPr>
        <p:txBody>
          <a:bodyPr wrap="none">
            <a:spAutoFit/>
          </a:bodyPr>
          <a:lstStyle/>
          <a:p>
            <a:pPr defTabSz="914400">
              <a:spcBef>
                <a:spcPct val="50000"/>
              </a:spcBef>
            </a:pPr>
            <a:r>
              <a:rPr lang="en-US" sz="600" dirty="0">
                <a:solidFill>
                  <a:srgbClr val="5F5F5F"/>
                </a:solidFill>
                <a:latin typeface="Calibri"/>
                <a:cs typeface="Calibri"/>
              </a:rPr>
              <a:t>Copyright ©2012 The Nielsen Company. Confidential and proprietary.</a:t>
            </a:r>
          </a:p>
        </p:txBody>
      </p:sp>
      <p:sp>
        <p:nvSpPr>
          <p:cNvPr id="7" name="Text Placeholder 2"/>
          <p:cNvSpPr>
            <a:spLocks noGrp="1"/>
          </p:cNvSpPr>
          <p:nvPr userDrawn="1">
            <p:ph type="body" idx="14"/>
          </p:nvPr>
        </p:nvSpPr>
        <p:spPr>
          <a:xfrm>
            <a:off x="594360" y="1316736"/>
            <a:ext cx="7876476" cy="188714"/>
          </a:xfrm>
        </p:spPr>
        <p:txBody>
          <a:bodyPr wrap="square" tIns="0" bIns="0" anchor="t" anchorCtr="0"/>
          <a:lstStyle>
            <a:lvl1pPr marL="0" indent="0">
              <a:spcBef>
                <a:spcPts val="0"/>
              </a:spcBef>
              <a:buNone/>
              <a:defRPr sz="1200" b="0" baseline="0">
                <a:solidFill>
                  <a:srgbClr val="009DD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Text Placeholder 2"/>
          <p:cNvSpPr>
            <a:spLocks noGrp="1"/>
          </p:cNvSpPr>
          <p:nvPr userDrawn="1">
            <p:ph type="body" idx="15"/>
          </p:nvPr>
        </p:nvSpPr>
        <p:spPr>
          <a:xfrm>
            <a:off x="685800" y="4327398"/>
            <a:ext cx="7781544" cy="299315"/>
          </a:xfrm>
          <a:solidFill>
            <a:srgbClr val="009DD9"/>
          </a:solidFill>
          <a:ln>
            <a:noFill/>
          </a:ln>
        </p:spPr>
        <p:txBody>
          <a:bodyPr wrap="square" tIns="0" bIns="0" anchor="ctr" anchorCtr="0"/>
          <a:lstStyle>
            <a:lvl1pPr marL="0" indent="0" algn="ctr">
              <a:spcBef>
                <a:spcPts val="0"/>
              </a:spcBef>
              <a:buNone/>
              <a:defRPr sz="1800" b="0" baseline="0">
                <a:solidFill>
                  <a:srgbClr val="FFFFF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hart Placeholder 12"/>
          <p:cNvSpPr>
            <a:spLocks noGrp="1"/>
          </p:cNvSpPr>
          <p:nvPr userDrawn="1">
            <p:ph type="chart" sz="quarter" idx="16"/>
          </p:nvPr>
        </p:nvSpPr>
        <p:spPr>
          <a:xfrm>
            <a:off x="758952" y="1600291"/>
            <a:ext cx="7708392" cy="2429066"/>
          </a:xfrm>
        </p:spPr>
        <p:txBody>
          <a:bodyPr wrap="none"/>
          <a:lstStyle>
            <a:lvl1pPr>
              <a:buFontTx/>
              <a:buNone/>
              <a:defRPr/>
            </a:lvl1pPr>
          </a:lstStyle>
          <a:p>
            <a:r>
              <a:rPr lang="en-US" dirty="0"/>
              <a:t>Click icon to add chart</a:t>
            </a:r>
          </a:p>
        </p:txBody>
      </p:sp>
      <p:sp>
        <p:nvSpPr>
          <p:cNvPr id="2" name="Title 1"/>
          <p:cNvSpPr>
            <a:spLocks noGrp="1"/>
          </p:cNvSpPr>
          <p:nvPr userDrawn="1">
            <p:ph type="title" hasCustomPrompt="1"/>
          </p:nvPr>
        </p:nvSpPr>
        <p:spPr/>
        <p:txBody>
          <a:bodyPr wrap="square"/>
          <a:lstStyle>
            <a:lvl1pPr>
              <a:defRPr baseline="0"/>
            </a:lvl1pPr>
          </a:lstStyle>
          <a:p>
            <a:r>
              <a:rPr lang="en-US" dirty="0"/>
              <a:t>CLICK TO EDIT MASTER TITLE STYLE</a:t>
            </a:r>
          </a:p>
        </p:txBody>
      </p:sp>
      <p:sp>
        <p:nvSpPr>
          <p:cNvPr id="16" name="Text Placeholder 2"/>
          <p:cNvSpPr>
            <a:spLocks noGrp="1"/>
          </p:cNvSpPr>
          <p:nvPr userDrawn="1">
            <p:ph type="body" idx="13"/>
          </p:nvPr>
        </p:nvSpPr>
        <p:spPr>
          <a:xfrm>
            <a:off x="594360" y="932688"/>
            <a:ext cx="8160322" cy="236339"/>
          </a:xfrm>
        </p:spPr>
        <p:txBody>
          <a:bodyPr wrap="square" tIns="0" bIns="0" anchor="t" anchorCtr="0"/>
          <a:lstStyle>
            <a:lvl1pPr marL="0" indent="0">
              <a:spcBef>
                <a:spcPts val="0"/>
              </a:spcBef>
              <a:buNone/>
              <a:defRPr sz="1800" b="0"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1" name="Text Box 17"/>
          <p:cNvSpPr txBox="1">
            <a:spLocks noChangeArrowheads="1"/>
          </p:cNvSpPr>
          <p:nvPr userDrawn="1"/>
        </p:nvSpPr>
        <p:spPr bwMode="auto">
          <a:xfrm>
            <a:off x="8880760" y="4932945"/>
            <a:ext cx="134652" cy="138499"/>
          </a:xfrm>
          <a:prstGeom prst="rect">
            <a:avLst/>
          </a:prstGeom>
          <a:noFill/>
          <a:ln w="9525">
            <a:noFill/>
            <a:miter lim="800000"/>
            <a:headEnd/>
            <a:tailEnd/>
          </a:ln>
          <a:effectLst/>
        </p:spPr>
        <p:txBody>
          <a:bodyPr wrap="none" lIns="0" tIns="0" rIns="0" bIns="0" anchor="ctr" anchorCtr="0">
            <a:spAutoFit/>
          </a:bodyPr>
          <a:lstStyle/>
          <a:p>
            <a:pPr algn="ctr" defTabSz="914400">
              <a:spcBef>
                <a:spcPts val="0"/>
              </a:spcBef>
            </a:pPr>
            <a:fld id="{0D7D805D-F6E5-43ED-9D8A-77676030D49C}" type="slidenum">
              <a:rPr lang="en-US" sz="900" b="0">
                <a:solidFill>
                  <a:srgbClr val="009DD9"/>
                </a:solidFill>
              </a:rPr>
              <a:pPr algn="ctr" defTabSz="914400">
                <a:spcBef>
                  <a:spcPts val="0"/>
                </a:spcBef>
              </a:pPr>
              <a:t>‹#›</a:t>
            </a:fld>
            <a:endParaRPr lang="en-US" sz="900" b="0" dirty="0">
              <a:solidFill>
                <a:srgbClr val="009DD9"/>
              </a:solidFill>
            </a:endParaRPr>
          </a:p>
        </p:txBody>
      </p:sp>
      <p:sp>
        <p:nvSpPr>
          <p:cNvPr id="14" name="Text Placeholder 2"/>
          <p:cNvSpPr>
            <a:spLocks noGrp="1"/>
          </p:cNvSpPr>
          <p:nvPr>
            <p:ph type="body" idx="17"/>
          </p:nvPr>
        </p:nvSpPr>
        <p:spPr>
          <a:xfrm>
            <a:off x="594359" y="4780026"/>
            <a:ext cx="8165592" cy="274320"/>
          </a:xfrm>
        </p:spPr>
        <p:txBody>
          <a:bodyPr wrap="square" tIns="0" bIns="0" anchor="b" anchorCtr="0"/>
          <a:lstStyle>
            <a:lvl1pPr marL="0" indent="0">
              <a:spcBef>
                <a:spcPts val="60"/>
              </a:spcBef>
              <a:buNone/>
              <a:defRPr sz="800" b="0"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286501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able Slide">
    <p:spTree>
      <p:nvGrpSpPr>
        <p:cNvPr id="1" name=""/>
        <p:cNvGrpSpPr/>
        <p:nvPr/>
      </p:nvGrpSpPr>
      <p:grpSpPr>
        <a:xfrm>
          <a:off x="0" y="0"/>
          <a:ext cx="0" cy="0"/>
          <a:chOff x="0" y="0"/>
          <a:chExt cx="0" cy="0"/>
        </a:xfrm>
      </p:grpSpPr>
      <p:pic>
        <p:nvPicPr>
          <p:cNvPr id="9" name="Picture 8" descr="PPT-Chart-Template-WS.png"/>
          <p:cNvPicPr>
            <a:picLocks noChangeAspect="1"/>
          </p:cNvPicPr>
          <p:nvPr userDrawn="1"/>
        </p:nvPicPr>
        <p:blipFill>
          <a:blip r:embed="rId2" cstate="screen"/>
          <a:stretch>
            <a:fillRect/>
          </a:stretch>
        </p:blipFill>
        <p:spPr>
          <a:xfrm>
            <a:off x="0" y="0"/>
            <a:ext cx="9135879" cy="5143500"/>
          </a:xfrm>
          <a:prstGeom prst="rect">
            <a:avLst/>
          </a:prstGeom>
        </p:spPr>
      </p:pic>
      <p:sp>
        <p:nvSpPr>
          <p:cNvPr id="13" name="Rectangle 12"/>
          <p:cNvSpPr/>
          <p:nvPr userDrawn="1"/>
        </p:nvSpPr>
        <p:spPr bwMode="gray">
          <a:xfrm rot="16200000">
            <a:off x="-1096754" y="3851017"/>
            <a:ext cx="2364750" cy="184666"/>
          </a:xfrm>
          <a:prstGeom prst="rect">
            <a:avLst/>
          </a:prstGeom>
        </p:spPr>
        <p:txBody>
          <a:bodyPr wrap="none">
            <a:spAutoFit/>
          </a:bodyPr>
          <a:lstStyle/>
          <a:p>
            <a:pPr defTabSz="914400">
              <a:spcBef>
                <a:spcPct val="50000"/>
              </a:spcBef>
            </a:pPr>
            <a:r>
              <a:rPr lang="en-US" sz="600" dirty="0">
                <a:solidFill>
                  <a:srgbClr val="5F5F5F"/>
                </a:solidFill>
                <a:latin typeface="Calibri"/>
                <a:cs typeface="Calibri"/>
              </a:rPr>
              <a:t>Copyright ©2012 The Nielsen Company. Confidential and proprietary.</a:t>
            </a:r>
          </a:p>
        </p:txBody>
      </p:sp>
      <p:sp>
        <p:nvSpPr>
          <p:cNvPr id="6" name="Table Placeholder 5"/>
          <p:cNvSpPr>
            <a:spLocks noGrp="1"/>
          </p:cNvSpPr>
          <p:nvPr>
            <p:ph type="tbl" sz="quarter" idx="13"/>
          </p:nvPr>
        </p:nvSpPr>
        <p:spPr>
          <a:xfrm>
            <a:off x="777240" y="1463040"/>
            <a:ext cx="7616952" cy="2596754"/>
          </a:xfrm>
        </p:spPr>
        <p:txBody>
          <a:bodyPr/>
          <a:lstStyle>
            <a:lvl1pPr marL="0" indent="0">
              <a:buFontTx/>
              <a:buNone/>
              <a:defRPr/>
            </a:lvl1pPr>
          </a:lstStyle>
          <a:p>
            <a:r>
              <a:rPr lang="en-US" dirty="0"/>
              <a:t>Click icon to add table</a:t>
            </a:r>
          </a:p>
        </p:txBody>
      </p:sp>
      <p:sp>
        <p:nvSpPr>
          <p:cNvPr id="4" name="Title 3"/>
          <p:cNvSpPr>
            <a:spLocks noGrp="1"/>
          </p:cNvSpPr>
          <p:nvPr>
            <p:ph type="title" hasCustomPrompt="1"/>
          </p:nvPr>
        </p:nvSpPr>
        <p:spPr/>
        <p:txBody>
          <a:bodyPr wrap="square"/>
          <a:lstStyle>
            <a:lvl1pPr>
              <a:defRPr baseline="0"/>
            </a:lvl1pPr>
          </a:lstStyle>
          <a:p>
            <a:r>
              <a:rPr lang="en-US" dirty="0"/>
              <a:t>CLICK TO EDIT MASTER TITLE STYLE</a:t>
            </a:r>
          </a:p>
        </p:txBody>
      </p:sp>
      <p:sp>
        <p:nvSpPr>
          <p:cNvPr id="11" name="Text Placeholder 2"/>
          <p:cNvSpPr>
            <a:spLocks noGrp="1"/>
          </p:cNvSpPr>
          <p:nvPr>
            <p:ph type="body" idx="15"/>
          </p:nvPr>
        </p:nvSpPr>
        <p:spPr>
          <a:xfrm>
            <a:off x="594360" y="932688"/>
            <a:ext cx="8160322" cy="236339"/>
          </a:xfrm>
        </p:spPr>
        <p:txBody>
          <a:bodyPr wrap="square" tIns="0" bIns="0" anchor="t" anchorCtr="0"/>
          <a:lstStyle>
            <a:lvl1pPr marL="0" indent="0">
              <a:spcBef>
                <a:spcPts val="0"/>
              </a:spcBef>
              <a:buNone/>
              <a:defRPr sz="1800" b="0"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Text Box 17"/>
          <p:cNvSpPr txBox="1">
            <a:spLocks noChangeArrowheads="1"/>
          </p:cNvSpPr>
          <p:nvPr/>
        </p:nvSpPr>
        <p:spPr bwMode="auto">
          <a:xfrm>
            <a:off x="8880760" y="4932945"/>
            <a:ext cx="134652" cy="138499"/>
          </a:xfrm>
          <a:prstGeom prst="rect">
            <a:avLst/>
          </a:prstGeom>
          <a:noFill/>
          <a:ln w="9525">
            <a:noFill/>
            <a:miter lim="800000"/>
            <a:headEnd/>
            <a:tailEnd/>
          </a:ln>
          <a:effectLst/>
        </p:spPr>
        <p:txBody>
          <a:bodyPr wrap="none" lIns="0" tIns="0" rIns="0" bIns="0" anchor="ctr" anchorCtr="0">
            <a:spAutoFit/>
          </a:bodyPr>
          <a:lstStyle/>
          <a:p>
            <a:pPr algn="ctr" defTabSz="914400">
              <a:spcBef>
                <a:spcPts val="0"/>
              </a:spcBef>
            </a:pPr>
            <a:fld id="{0D7D805D-F6E5-43ED-9D8A-77676030D49C}" type="slidenum">
              <a:rPr lang="en-US" sz="900" b="0">
                <a:solidFill>
                  <a:srgbClr val="009DD9"/>
                </a:solidFill>
              </a:rPr>
              <a:pPr algn="ctr" defTabSz="914400">
                <a:spcBef>
                  <a:spcPts val="0"/>
                </a:spcBef>
              </a:pPr>
              <a:t>‹#›</a:t>
            </a:fld>
            <a:endParaRPr lang="en-US" sz="900" b="0" dirty="0">
              <a:solidFill>
                <a:srgbClr val="009DD9"/>
              </a:solidFill>
            </a:endParaRPr>
          </a:p>
        </p:txBody>
      </p:sp>
      <p:sp>
        <p:nvSpPr>
          <p:cNvPr id="12" name="Text Placeholder 2"/>
          <p:cNvSpPr>
            <a:spLocks noGrp="1"/>
          </p:cNvSpPr>
          <p:nvPr>
            <p:ph type="body" idx="16"/>
          </p:nvPr>
        </p:nvSpPr>
        <p:spPr>
          <a:xfrm>
            <a:off x="594359" y="4780026"/>
            <a:ext cx="8165592" cy="274320"/>
          </a:xfrm>
        </p:spPr>
        <p:txBody>
          <a:bodyPr wrap="square" tIns="0" bIns="0" anchor="b" anchorCtr="0"/>
          <a:lstStyle>
            <a:lvl1pPr marL="0" indent="0">
              <a:spcBef>
                <a:spcPts val="60"/>
              </a:spcBef>
              <a:buNone/>
              <a:defRPr sz="800" b="0"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8006322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Divder Slide">
    <p:spTree>
      <p:nvGrpSpPr>
        <p:cNvPr id="1" name=""/>
        <p:cNvGrpSpPr/>
        <p:nvPr/>
      </p:nvGrpSpPr>
      <p:grpSpPr>
        <a:xfrm>
          <a:off x="0" y="0"/>
          <a:ext cx="0" cy="0"/>
          <a:chOff x="0" y="0"/>
          <a:chExt cx="0" cy="0"/>
        </a:xfrm>
      </p:grpSpPr>
      <p:pic>
        <p:nvPicPr>
          <p:cNvPr id="4" name="Picture 3" descr="PPT-Divider-Template-White-WS.png"/>
          <p:cNvPicPr>
            <a:picLocks noChangeAspect="1"/>
          </p:cNvPicPr>
          <p:nvPr userDrawn="1"/>
        </p:nvPicPr>
        <p:blipFill>
          <a:blip r:embed="rId2" cstate="screen"/>
          <a:stretch>
            <a:fillRect/>
          </a:stretch>
        </p:blipFill>
        <p:spPr>
          <a:xfrm>
            <a:off x="0" y="0"/>
            <a:ext cx="9135879" cy="5143500"/>
          </a:xfrm>
          <a:prstGeom prst="rect">
            <a:avLst/>
          </a:prstGeom>
        </p:spPr>
      </p:pic>
      <p:sp>
        <p:nvSpPr>
          <p:cNvPr id="2" name="Title 1"/>
          <p:cNvSpPr>
            <a:spLocks noGrp="1"/>
          </p:cNvSpPr>
          <p:nvPr>
            <p:ph type="title"/>
          </p:nvPr>
        </p:nvSpPr>
        <p:spPr>
          <a:xfrm>
            <a:off x="1979453" y="2386460"/>
            <a:ext cx="6978810" cy="438912"/>
          </a:xfrm>
        </p:spPr>
        <p:txBody>
          <a:bodyPr wrap="square" anchor="t">
            <a:normAutofit/>
          </a:bodyPr>
          <a:lstStyle>
            <a:lvl1pPr algn="ctr">
              <a:defRPr sz="3200" b="0" cap="all"/>
            </a:lvl1pPr>
          </a:lstStyle>
          <a:p>
            <a:r>
              <a:rPr lang="en-US"/>
              <a:t>Click to edit Master title style</a:t>
            </a:r>
            <a:endParaRPr lang="en-US" dirty="0"/>
          </a:p>
        </p:txBody>
      </p:sp>
    </p:spTree>
    <p:extLst>
      <p:ext uri="{BB962C8B-B14F-4D97-AF65-F5344CB8AC3E}">
        <p14:creationId xmlns:p14="http://schemas.microsoft.com/office/powerpoint/2010/main" val="21934138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Dark Divider Slide">
    <p:bg>
      <p:bgPr>
        <a:blipFill dpi="0" rotWithShape="1">
          <a:blip r:embed="rId2" cstate="screen">
            <a:lum/>
          </a:blip>
          <a:srcRect/>
          <a:stretch>
            <a:fillRect/>
          </a:stretch>
        </a:blipFill>
        <a:effectLst/>
      </p:bgPr>
    </p:bg>
    <p:spTree>
      <p:nvGrpSpPr>
        <p:cNvPr id="1" name=""/>
        <p:cNvGrpSpPr/>
        <p:nvPr/>
      </p:nvGrpSpPr>
      <p:grpSpPr>
        <a:xfrm>
          <a:off x="0" y="0"/>
          <a:ext cx="0" cy="0"/>
          <a:chOff x="0" y="0"/>
          <a:chExt cx="0" cy="0"/>
        </a:xfrm>
      </p:grpSpPr>
      <p:pic>
        <p:nvPicPr>
          <p:cNvPr id="4" name="Picture 3" descr="PPT-Divider-Template-Black-WS.png"/>
          <p:cNvPicPr>
            <a:picLocks noChangeAspect="1"/>
          </p:cNvPicPr>
          <p:nvPr userDrawn="1"/>
        </p:nvPicPr>
        <p:blipFill>
          <a:blip r:embed="rId3" cstate="screen"/>
          <a:stretch>
            <a:fillRect/>
          </a:stretch>
        </p:blipFill>
        <p:spPr>
          <a:xfrm>
            <a:off x="4060" y="0"/>
            <a:ext cx="9135879" cy="5143500"/>
          </a:xfrm>
          <a:prstGeom prst="rect">
            <a:avLst/>
          </a:prstGeom>
        </p:spPr>
      </p:pic>
      <p:sp>
        <p:nvSpPr>
          <p:cNvPr id="2" name="Title 1"/>
          <p:cNvSpPr>
            <a:spLocks noGrp="1"/>
          </p:cNvSpPr>
          <p:nvPr>
            <p:ph type="title"/>
          </p:nvPr>
        </p:nvSpPr>
        <p:spPr bwMode="gray">
          <a:xfrm>
            <a:off x="1979453" y="2386460"/>
            <a:ext cx="6978810" cy="438912"/>
          </a:xfrm>
        </p:spPr>
        <p:txBody>
          <a:bodyPr wrap="square" anchor="t">
            <a:normAutofit/>
          </a:bodyPr>
          <a:lstStyle>
            <a:lvl1pPr algn="ctr">
              <a:defRPr sz="3200" b="0" cap="all"/>
            </a:lvl1pPr>
          </a:lstStyle>
          <a:p>
            <a:r>
              <a:rPr lang="en-US"/>
              <a:t>Click to edit Master title style</a:t>
            </a:r>
            <a:endParaRPr lang="en-US" dirty="0"/>
          </a:p>
        </p:txBody>
      </p:sp>
    </p:spTree>
    <p:extLst>
      <p:ext uri="{BB962C8B-B14F-4D97-AF65-F5344CB8AC3E}">
        <p14:creationId xmlns:p14="http://schemas.microsoft.com/office/powerpoint/2010/main" val="2193413848"/>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pic>
        <p:nvPicPr>
          <p:cNvPr id="3" name="Picture 2" descr="PPT-End-Slide-Template-White-WS.png"/>
          <p:cNvPicPr>
            <a:picLocks noChangeAspect="1"/>
          </p:cNvPicPr>
          <p:nvPr userDrawn="1"/>
        </p:nvPicPr>
        <p:blipFill>
          <a:blip r:embed="rId2" cstate="screen"/>
          <a:stretch>
            <a:fillRect/>
          </a:stretch>
        </p:blipFill>
        <p:spPr>
          <a:xfrm>
            <a:off x="4060" y="0"/>
            <a:ext cx="9135879" cy="5143500"/>
          </a:xfrm>
          <a:prstGeom prst="rect">
            <a:avLst/>
          </a:prstGeom>
        </p:spPr>
      </p:pic>
    </p:spTree>
    <p:extLst>
      <p:ext uri="{BB962C8B-B14F-4D97-AF65-F5344CB8AC3E}">
        <p14:creationId xmlns:p14="http://schemas.microsoft.com/office/powerpoint/2010/main" val="12491041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Dark Final Slide">
    <p:bg>
      <p:bgPr>
        <a:blipFill dpi="0" rotWithShape="1">
          <a:blip r:embed="rId2" cstate="screen">
            <a:lum/>
          </a:blip>
          <a:srcRect/>
          <a:stretch>
            <a:fillRect/>
          </a:stretch>
        </a:blipFill>
        <a:effectLst/>
      </p:bgPr>
    </p:bg>
    <p:spTree>
      <p:nvGrpSpPr>
        <p:cNvPr id="1" name=""/>
        <p:cNvGrpSpPr/>
        <p:nvPr/>
      </p:nvGrpSpPr>
      <p:grpSpPr>
        <a:xfrm>
          <a:off x="0" y="0"/>
          <a:ext cx="0" cy="0"/>
          <a:chOff x="0" y="0"/>
          <a:chExt cx="0" cy="0"/>
        </a:xfrm>
      </p:grpSpPr>
      <p:pic>
        <p:nvPicPr>
          <p:cNvPr id="3" name="Picture 2" descr="PPT-End-Slide-Template-Black-WS.png"/>
          <p:cNvPicPr>
            <a:picLocks noChangeAspect="1"/>
          </p:cNvPicPr>
          <p:nvPr userDrawn="1"/>
        </p:nvPicPr>
        <p:blipFill>
          <a:blip r:embed="rId3" cstate="screen"/>
          <a:stretch>
            <a:fillRect/>
          </a:stretch>
        </p:blipFill>
        <p:spPr>
          <a:xfrm>
            <a:off x="4060" y="0"/>
            <a:ext cx="9135879" cy="5143500"/>
          </a:xfrm>
          <a:prstGeom prst="rect">
            <a:avLst/>
          </a:prstGeom>
        </p:spPr>
      </p:pic>
    </p:spTree>
    <p:extLst>
      <p:ext uri="{BB962C8B-B14F-4D97-AF65-F5344CB8AC3E}">
        <p14:creationId xmlns:p14="http://schemas.microsoft.com/office/powerpoint/2010/main" val="1530164204"/>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Slide 2">
    <p:spTree>
      <p:nvGrpSpPr>
        <p:cNvPr id="1" name=""/>
        <p:cNvGrpSpPr/>
        <p:nvPr/>
      </p:nvGrpSpPr>
      <p:grpSpPr>
        <a:xfrm>
          <a:off x="0" y="0"/>
          <a:ext cx="0" cy="0"/>
          <a:chOff x="0" y="0"/>
          <a:chExt cx="0" cy="0"/>
        </a:xfrm>
      </p:grpSpPr>
      <p:pic>
        <p:nvPicPr>
          <p:cNvPr id="7" name="Picture 6" descr="PPT-White-Cover-Graphic-No-Image-WS.png"/>
          <p:cNvPicPr>
            <a:picLocks noChangeAspect="1"/>
          </p:cNvPicPr>
          <p:nvPr userDrawn="1"/>
        </p:nvPicPr>
        <p:blipFill>
          <a:blip r:embed="rId2" cstate="screen"/>
          <a:stretch>
            <a:fillRect/>
          </a:stretch>
        </p:blipFill>
        <p:spPr>
          <a:xfrm>
            <a:off x="4060" y="0"/>
            <a:ext cx="9135879" cy="5143500"/>
          </a:xfrm>
          <a:prstGeom prst="rect">
            <a:avLst/>
          </a:prstGeom>
        </p:spPr>
      </p:pic>
      <p:sp>
        <p:nvSpPr>
          <p:cNvPr id="2" name="Title 1"/>
          <p:cNvSpPr>
            <a:spLocks noGrp="1"/>
          </p:cNvSpPr>
          <p:nvPr>
            <p:ph type="ctrTitle" hasCustomPrompt="1"/>
          </p:nvPr>
        </p:nvSpPr>
        <p:spPr>
          <a:xfrm>
            <a:off x="3257551" y="2326482"/>
            <a:ext cx="5667603" cy="982664"/>
          </a:xfrm>
        </p:spPr>
        <p:txBody>
          <a:bodyPr wrap="square" tIns="0" bIns="0">
            <a:noAutofit/>
          </a:bodyPr>
          <a:lstStyle>
            <a:lvl1pPr algn="r">
              <a:lnSpc>
                <a:spcPct val="80000"/>
              </a:lnSpc>
              <a:tabLst>
                <a:tab pos="508000" algn="l"/>
              </a:tabLst>
              <a:defRPr sz="4500" b="0" cap="all" baseline="0">
                <a:solidFill>
                  <a:srgbClr val="009DD9"/>
                </a:solidFill>
              </a:defRPr>
            </a:lvl1pPr>
          </a:lstStyle>
          <a:p>
            <a:r>
              <a:rPr lang="en-US" dirty="0"/>
              <a:t>CLICK TO EDIT MASTER TITLE STYLE</a:t>
            </a:r>
          </a:p>
        </p:txBody>
      </p:sp>
      <p:sp>
        <p:nvSpPr>
          <p:cNvPr id="3" name="Subtitle 2"/>
          <p:cNvSpPr>
            <a:spLocks noGrp="1"/>
          </p:cNvSpPr>
          <p:nvPr>
            <p:ph type="subTitle" idx="1" hasCustomPrompt="1"/>
          </p:nvPr>
        </p:nvSpPr>
        <p:spPr>
          <a:xfrm>
            <a:off x="3257551" y="3315903"/>
            <a:ext cx="5667603" cy="427422"/>
          </a:xfrm>
        </p:spPr>
        <p:txBody>
          <a:bodyPr wrap="square" tIns="0" bIns="0"/>
          <a:lstStyle>
            <a:lvl1pPr marL="0" indent="0" algn="r">
              <a:lnSpc>
                <a:spcPct val="100000"/>
              </a:lnSpc>
              <a:buNone/>
              <a:defRPr sz="2000" cap="all"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2" name="Text Placeholder 2"/>
          <p:cNvSpPr>
            <a:spLocks noGrp="1"/>
          </p:cNvSpPr>
          <p:nvPr>
            <p:ph type="body" idx="17"/>
          </p:nvPr>
        </p:nvSpPr>
        <p:spPr>
          <a:xfrm>
            <a:off x="6053140" y="4620454"/>
            <a:ext cx="2891063" cy="523046"/>
          </a:xfrm>
        </p:spPr>
        <p:txBody>
          <a:bodyPr wrap="square" anchor="b" anchorCtr="0"/>
          <a:lstStyle>
            <a:lvl1pPr marL="0" indent="0" algn="r">
              <a:lnSpc>
                <a:spcPct val="100000"/>
              </a:lnSpc>
              <a:spcBef>
                <a:spcPts val="0"/>
              </a:spcBef>
              <a:buNone/>
              <a:defRPr sz="1200" b="0">
                <a:solidFill>
                  <a:srgbClr val="5F5F5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pic>
        <p:nvPicPr>
          <p:cNvPr id="10" name="Picture 9" descr="Nielsen_S.png"/>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8152618" y="1898245"/>
            <a:ext cx="672296" cy="237744"/>
          </a:xfrm>
          <a:prstGeom prst="rect">
            <a:avLst/>
          </a:prstGeom>
        </p:spPr>
      </p:pic>
    </p:spTree>
    <p:extLst>
      <p:ext uri="{BB962C8B-B14F-4D97-AF65-F5344CB8AC3E}">
        <p14:creationId xmlns:p14="http://schemas.microsoft.com/office/powerpoint/2010/main" val="2844309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ark Title Slide">
    <p:bg>
      <p:bgPr>
        <a:blipFill dpi="0" rotWithShape="1">
          <a:blip r:embed="rId2" cstate="screen">
            <a:lum/>
          </a:blip>
          <a:srcRect/>
          <a:stretch>
            <a:fillRect/>
          </a:stretch>
        </a:blipFill>
        <a:effectLst/>
      </p:bgPr>
    </p:bg>
    <p:spTree>
      <p:nvGrpSpPr>
        <p:cNvPr id="1" name=""/>
        <p:cNvGrpSpPr/>
        <p:nvPr/>
      </p:nvGrpSpPr>
      <p:grpSpPr>
        <a:xfrm>
          <a:off x="0" y="0"/>
          <a:ext cx="0" cy="0"/>
          <a:chOff x="0" y="0"/>
          <a:chExt cx="0" cy="0"/>
        </a:xfrm>
      </p:grpSpPr>
      <p:pic>
        <p:nvPicPr>
          <p:cNvPr id="9" name="Picture 8" descr="PPT-Black-Cover-Graphic-WS.png"/>
          <p:cNvPicPr>
            <a:picLocks noChangeAspect="1"/>
          </p:cNvPicPr>
          <p:nvPr userDrawn="1"/>
        </p:nvPicPr>
        <p:blipFill>
          <a:blip r:embed="rId3" cstate="screen"/>
          <a:stretch>
            <a:fillRect/>
          </a:stretch>
        </p:blipFill>
        <p:spPr>
          <a:xfrm>
            <a:off x="0" y="0"/>
            <a:ext cx="9135879" cy="5143500"/>
          </a:xfrm>
          <a:prstGeom prst="rect">
            <a:avLst/>
          </a:prstGeom>
        </p:spPr>
      </p:pic>
      <p:sp>
        <p:nvSpPr>
          <p:cNvPr id="3" name="Subtitle 2"/>
          <p:cNvSpPr>
            <a:spLocks noGrp="1"/>
          </p:cNvSpPr>
          <p:nvPr>
            <p:ph type="subTitle" idx="1" hasCustomPrompt="1"/>
          </p:nvPr>
        </p:nvSpPr>
        <p:spPr>
          <a:xfrm>
            <a:off x="243366" y="3750472"/>
            <a:ext cx="5486400" cy="498872"/>
          </a:xfrm>
        </p:spPr>
        <p:txBody>
          <a:bodyPr wrap="square" tIns="0" bIns="0"/>
          <a:lstStyle>
            <a:lvl1pPr marL="0" indent="0" algn="l">
              <a:lnSpc>
                <a:spcPct val="100000"/>
              </a:lnSpc>
              <a:buNone/>
              <a:defRPr sz="2000" cap="all"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5" name="Text Placeholder 2"/>
          <p:cNvSpPr>
            <a:spLocks noGrp="1"/>
          </p:cNvSpPr>
          <p:nvPr>
            <p:ph type="body" idx="17"/>
          </p:nvPr>
        </p:nvSpPr>
        <p:spPr>
          <a:xfrm>
            <a:off x="247427" y="4617720"/>
            <a:ext cx="2891063" cy="523046"/>
          </a:xfrm>
        </p:spPr>
        <p:txBody>
          <a:bodyPr wrap="square" anchor="b" anchorCtr="0"/>
          <a:lstStyle>
            <a:lvl1pPr marL="0" indent="0" algn="l">
              <a:lnSpc>
                <a:spcPct val="100000"/>
              </a:lnSpc>
              <a:spcBef>
                <a:spcPts val="0"/>
              </a:spcBef>
              <a:buNone/>
              <a:defRPr sz="1200" b="0">
                <a:solidFill>
                  <a:srgbClr val="FFFFF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Title 1"/>
          <p:cNvSpPr>
            <a:spLocks noGrp="1"/>
          </p:cNvSpPr>
          <p:nvPr>
            <p:ph type="ctrTitle" hasCustomPrompt="1"/>
          </p:nvPr>
        </p:nvSpPr>
        <p:spPr>
          <a:xfrm>
            <a:off x="242829" y="2769001"/>
            <a:ext cx="5486938" cy="982664"/>
          </a:xfrm>
        </p:spPr>
        <p:txBody>
          <a:bodyPr wrap="square" tIns="0" bIns="0">
            <a:noAutofit/>
          </a:bodyPr>
          <a:lstStyle>
            <a:lvl1pPr algn="l">
              <a:lnSpc>
                <a:spcPct val="80000"/>
              </a:lnSpc>
              <a:tabLst>
                <a:tab pos="508000" algn="l"/>
              </a:tabLst>
              <a:defRPr sz="4500" b="0" cap="all" baseline="0">
                <a:solidFill>
                  <a:srgbClr val="009DD9"/>
                </a:solidFill>
              </a:defRPr>
            </a:lvl1pPr>
          </a:lstStyle>
          <a:p>
            <a:r>
              <a:rPr lang="en-US" dirty="0"/>
              <a:t>CLICK TO EDIT MASTER TITLE STYLE</a:t>
            </a:r>
          </a:p>
        </p:txBody>
      </p:sp>
      <p:pic>
        <p:nvPicPr>
          <p:cNvPr id="14" name="Picture 13" descr="Nielsen_R.png"/>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bwMode="invGray">
          <a:xfrm>
            <a:off x="364067" y="2371913"/>
            <a:ext cx="672296" cy="237744"/>
          </a:xfrm>
          <a:prstGeom prst="rect">
            <a:avLst/>
          </a:prstGeom>
        </p:spPr>
      </p:pic>
    </p:spTree>
    <p:extLst>
      <p:ext uri="{BB962C8B-B14F-4D97-AF65-F5344CB8AC3E}">
        <p14:creationId xmlns:p14="http://schemas.microsoft.com/office/powerpoint/2010/main" val="28443090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ark Title Slide 2">
    <p:bg>
      <p:bgPr>
        <a:blipFill dpi="0" rotWithShape="1">
          <a:blip r:embed="rId2" cstate="screen">
            <a:lum/>
          </a:blip>
          <a:srcRect/>
          <a:stretch>
            <a:fillRect/>
          </a:stretch>
        </a:blipFill>
        <a:effectLst/>
      </p:bgPr>
    </p:bg>
    <p:spTree>
      <p:nvGrpSpPr>
        <p:cNvPr id="1" name=""/>
        <p:cNvGrpSpPr/>
        <p:nvPr/>
      </p:nvGrpSpPr>
      <p:grpSpPr>
        <a:xfrm>
          <a:off x="0" y="0"/>
          <a:ext cx="0" cy="0"/>
          <a:chOff x="0" y="0"/>
          <a:chExt cx="0" cy="0"/>
        </a:xfrm>
      </p:grpSpPr>
      <p:pic>
        <p:nvPicPr>
          <p:cNvPr id="9" name="Picture 8" descr="PPT-Black-Cover-Graphic-No-Image-WS.png"/>
          <p:cNvPicPr>
            <a:picLocks noChangeAspect="1"/>
          </p:cNvPicPr>
          <p:nvPr userDrawn="1"/>
        </p:nvPicPr>
        <p:blipFill>
          <a:blip r:embed="rId3" cstate="screen"/>
          <a:stretch>
            <a:fillRect/>
          </a:stretch>
        </p:blipFill>
        <p:spPr>
          <a:xfrm>
            <a:off x="4060" y="0"/>
            <a:ext cx="9135879" cy="5143500"/>
          </a:xfrm>
          <a:prstGeom prst="rect">
            <a:avLst/>
          </a:prstGeom>
        </p:spPr>
      </p:pic>
      <p:sp>
        <p:nvSpPr>
          <p:cNvPr id="3" name="Subtitle 2"/>
          <p:cNvSpPr>
            <a:spLocks noGrp="1"/>
          </p:cNvSpPr>
          <p:nvPr>
            <p:ph type="subTitle" idx="1" hasCustomPrompt="1"/>
          </p:nvPr>
        </p:nvSpPr>
        <p:spPr>
          <a:xfrm>
            <a:off x="243366" y="3750472"/>
            <a:ext cx="5486400" cy="498872"/>
          </a:xfrm>
        </p:spPr>
        <p:txBody>
          <a:bodyPr wrap="square" tIns="0" bIns="0"/>
          <a:lstStyle>
            <a:lvl1pPr marL="0" indent="0" algn="l">
              <a:lnSpc>
                <a:spcPct val="100000"/>
              </a:lnSpc>
              <a:buNone/>
              <a:defRPr sz="2000" cap="all"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5" name="Text Placeholder 2"/>
          <p:cNvSpPr>
            <a:spLocks noGrp="1"/>
          </p:cNvSpPr>
          <p:nvPr>
            <p:ph type="body" idx="17"/>
          </p:nvPr>
        </p:nvSpPr>
        <p:spPr>
          <a:xfrm>
            <a:off x="247427" y="4617720"/>
            <a:ext cx="2891063" cy="523046"/>
          </a:xfrm>
        </p:spPr>
        <p:txBody>
          <a:bodyPr wrap="square" anchor="b" anchorCtr="0"/>
          <a:lstStyle>
            <a:lvl1pPr marL="0" indent="0" algn="l">
              <a:lnSpc>
                <a:spcPct val="100000"/>
              </a:lnSpc>
              <a:spcBef>
                <a:spcPts val="0"/>
              </a:spcBef>
              <a:buNone/>
              <a:defRPr sz="1200" b="0">
                <a:solidFill>
                  <a:srgbClr val="FFFFF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Title 1"/>
          <p:cNvSpPr>
            <a:spLocks noGrp="1"/>
          </p:cNvSpPr>
          <p:nvPr>
            <p:ph type="ctrTitle" hasCustomPrompt="1"/>
          </p:nvPr>
        </p:nvSpPr>
        <p:spPr>
          <a:xfrm>
            <a:off x="242829" y="2769001"/>
            <a:ext cx="5486938" cy="982664"/>
          </a:xfrm>
        </p:spPr>
        <p:txBody>
          <a:bodyPr wrap="square" tIns="0" bIns="0">
            <a:noAutofit/>
          </a:bodyPr>
          <a:lstStyle>
            <a:lvl1pPr algn="l">
              <a:lnSpc>
                <a:spcPct val="80000"/>
              </a:lnSpc>
              <a:tabLst>
                <a:tab pos="508000" algn="l"/>
              </a:tabLst>
              <a:defRPr sz="4500" b="0" cap="all" baseline="0">
                <a:solidFill>
                  <a:srgbClr val="009DD9"/>
                </a:solidFill>
              </a:defRPr>
            </a:lvl1pPr>
          </a:lstStyle>
          <a:p>
            <a:r>
              <a:rPr lang="en-US" dirty="0"/>
              <a:t>CLICK TO EDIT MASTER TITLE STYLE</a:t>
            </a:r>
          </a:p>
        </p:txBody>
      </p:sp>
      <p:pic>
        <p:nvPicPr>
          <p:cNvPr id="14" name="Picture 13" descr="Nielsen_R.png"/>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bwMode="invGray">
          <a:xfrm>
            <a:off x="364067" y="2371913"/>
            <a:ext cx="672296" cy="237744"/>
          </a:xfrm>
          <a:prstGeom prst="rect">
            <a:avLst/>
          </a:prstGeom>
        </p:spPr>
      </p:pic>
    </p:spTree>
    <p:extLst>
      <p:ext uri="{BB962C8B-B14F-4D97-AF65-F5344CB8AC3E}">
        <p14:creationId xmlns:p14="http://schemas.microsoft.com/office/powerpoint/2010/main" val="284430908"/>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9" name="Title 8"/>
          <p:cNvSpPr>
            <a:spLocks noGrp="1"/>
          </p:cNvSpPr>
          <p:nvPr>
            <p:ph type="title" hasCustomPrompt="1"/>
          </p:nvPr>
        </p:nvSpPr>
        <p:spPr>
          <a:xfrm>
            <a:off x="594360" y="475488"/>
            <a:ext cx="8165592" cy="428625"/>
          </a:xfrm>
        </p:spPr>
        <p:txBody>
          <a:bodyPr>
            <a:noAutofit/>
          </a:bodyPr>
          <a:lstStyle>
            <a:lvl1pPr>
              <a:defRPr baseline="0">
                <a:solidFill>
                  <a:srgbClr val="009DD9"/>
                </a:solidFill>
              </a:defRPr>
            </a:lvl1pPr>
          </a:lstStyle>
          <a:p>
            <a:r>
              <a:rPr lang="en-US" dirty="0"/>
              <a:t>CLICK TO EDIT MASTER TITLE STYLE</a:t>
            </a:r>
          </a:p>
        </p:txBody>
      </p:sp>
      <p:sp>
        <p:nvSpPr>
          <p:cNvPr id="8" name="Text Placeholder 2"/>
          <p:cNvSpPr>
            <a:spLocks noGrp="1"/>
          </p:cNvSpPr>
          <p:nvPr>
            <p:ph type="body" idx="13"/>
          </p:nvPr>
        </p:nvSpPr>
        <p:spPr>
          <a:xfrm>
            <a:off x="594360" y="932688"/>
            <a:ext cx="8165592" cy="236339"/>
          </a:xfrm>
        </p:spPr>
        <p:txBody>
          <a:bodyPr wrap="square" tIns="0" bIns="0" anchor="t" anchorCtr="0"/>
          <a:lstStyle>
            <a:lvl1pPr marL="0" indent="0">
              <a:spcBef>
                <a:spcPts val="0"/>
              </a:spcBef>
              <a:buNone/>
              <a:defRPr sz="1800" b="0"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Content Placeholder 4"/>
          <p:cNvSpPr>
            <a:spLocks noGrp="1"/>
          </p:cNvSpPr>
          <p:nvPr>
            <p:ph sz="quarter" idx="14"/>
          </p:nvPr>
        </p:nvSpPr>
        <p:spPr>
          <a:xfrm>
            <a:off x="594360" y="1490472"/>
            <a:ext cx="8165592" cy="3059906"/>
          </a:xfrm>
        </p:spPr>
        <p:txBody>
          <a:bodyPr/>
          <a:lstStyle>
            <a:lvl1pPr>
              <a:spcBef>
                <a:spcPts val="800"/>
              </a:spcBef>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2"/>
          <p:cNvSpPr>
            <a:spLocks noGrp="1"/>
          </p:cNvSpPr>
          <p:nvPr>
            <p:ph type="body" idx="15"/>
          </p:nvPr>
        </p:nvSpPr>
        <p:spPr>
          <a:xfrm>
            <a:off x="594359" y="4780026"/>
            <a:ext cx="8165592" cy="274320"/>
          </a:xfrm>
        </p:spPr>
        <p:txBody>
          <a:bodyPr wrap="square" tIns="0" bIns="0" anchor="b" anchorCtr="0"/>
          <a:lstStyle>
            <a:lvl1pPr marL="0" indent="0">
              <a:spcBef>
                <a:spcPts val="60"/>
              </a:spcBef>
              <a:buNone/>
              <a:defRPr sz="800" b="0"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2865014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Content with Picture">
    <p:spTree>
      <p:nvGrpSpPr>
        <p:cNvPr id="1" name=""/>
        <p:cNvGrpSpPr/>
        <p:nvPr/>
      </p:nvGrpSpPr>
      <p:grpSpPr>
        <a:xfrm>
          <a:off x="0" y="0"/>
          <a:ext cx="0" cy="0"/>
          <a:chOff x="0" y="0"/>
          <a:chExt cx="0" cy="0"/>
        </a:xfrm>
      </p:grpSpPr>
      <p:grpSp>
        <p:nvGrpSpPr>
          <p:cNvPr id="6" name="Group 5"/>
          <p:cNvGrpSpPr/>
          <p:nvPr userDrawn="1"/>
        </p:nvGrpSpPr>
        <p:grpSpPr>
          <a:xfrm>
            <a:off x="-6712" y="0"/>
            <a:ext cx="9142591" cy="5143500"/>
            <a:chOff x="-6712" y="0"/>
            <a:chExt cx="9142591" cy="5143500"/>
          </a:xfrm>
        </p:grpSpPr>
        <p:pic>
          <p:nvPicPr>
            <p:cNvPr id="10" name="Picture 9" descr="PPT-Chart-Template-WS.png"/>
            <p:cNvPicPr>
              <a:picLocks noChangeAspect="1"/>
            </p:cNvPicPr>
            <p:nvPr userDrawn="1"/>
          </p:nvPicPr>
          <p:blipFill>
            <a:blip r:embed="rId2" cstate="screen"/>
            <a:stretch>
              <a:fillRect/>
            </a:stretch>
          </p:blipFill>
          <p:spPr>
            <a:xfrm>
              <a:off x="0" y="0"/>
              <a:ext cx="9135879" cy="5143500"/>
            </a:xfrm>
            <a:prstGeom prst="rect">
              <a:avLst/>
            </a:prstGeom>
          </p:spPr>
        </p:pic>
        <p:sp>
          <p:nvSpPr>
            <p:cNvPr id="11" name="Rectangle 10"/>
            <p:cNvSpPr/>
            <p:nvPr userDrawn="1"/>
          </p:nvSpPr>
          <p:spPr bwMode="gray">
            <a:xfrm rot="16200000">
              <a:off x="-1096754" y="3851017"/>
              <a:ext cx="2364750" cy="184666"/>
            </a:xfrm>
            <a:prstGeom prst="rect">
              <a:avLst/>
            </a:prstGeom>
          </p:spPr>
          <p:txBody>
            <a:bodyPr wrap="none">
              <a:spAutoFit/>
            </a:bodyPr>
            <a:lstStyle/>
            <a:p>
              <a:pPr defTabSz="914400">
                <a:spcBef>
                  <a:spcPct val="50000"/>
                </a:spcBef>
              </a:pPr>
              <a:r>
                <a:rPr lang="en-US" sz="600" dirty="0">
                  <a:solidFill>
                    <a:srgbClr val="5F5F5F"/>
                  </a:solidFill>
                  <a:latin typeface="Calibri"/>
                  <a:cs typeface="Calibri"/>
                </a:rPr>
                <a:t>Copyright ©2012 The Nielsen Company. Confidential and proprietary.</a:t>
              </a:r>
            </a:p>
          </p:txBody>
        </p:sp>
      </p:grpSp>
      <p:sp>
        <p:nvSpPr>
          <p:cNvPr id="9" name="Title 8"/>
          <p:cNvSpPr>
            <a:spLocks noGrp="1"/>
          </p:cNvSpPr>
          <p:nvPr>
            <p:ph type="title" hasCustomPrompt="1"/>
          </p:nvPr>
        </p:nvSpPr>
        <p:spPr>
          <a:xfrm>
            <a:off x="594360" y="475488"/>
            <a:ext cx="6867144" cy="428625"/>
          </a:xfrm>
        </p:spPr>
        <p:txBody>
          <a:bodyPr>
            <a:noAutofit/>
          </a:bodyPr>
          <a:lstStyle>
            <a:lvl1pPr>
              <a:defRPr baseline="0">
                <a:solidFill>
                  <a:srgbClr val="009DD9"/>
                </a:solidFill>
              </a:defRPr>
            </a:lvl1pPr>
          </a:lstStyle>
          <a:p>
            <a:r>
              <a:rPr lang="en-US" dirty="0"/>
              <a:t>CLICK TO EDIT MASTER TITLE STYLE</a:t>
            </a:r>
          </a:p>
        </p:txBody>
      </p:sp>
      <p:sp>
        <p:nvSpPr>
          <p:cNvPr id="8" name="Text Placeholder 2"/>
          <p:cNvSpPr>
            <a:spLocks noGrp="1"/>
          </p:cNvSpPr>
          <p:nvPr>
            <p:ph type="body" idx="13"/>
          </p:nvPr>
        </p:nvSpPr>
        <p:spPr>
          <a:xfrm>
            <a:off x="594360" y="932688"/>
            <a:ext cx="6867144" cy="236339"/>
          </a:xfrm>
        </p:spPr>
        <p:txBody>
          <a:bodyPr wrap="square" tIns="0" bIns="0" anchor="t" anchorCtr="0"/>
          <a:lstStyle>
            <a:lvl1pPr marL="0" indent="0">
              <a:spcBef>
                <a:spcPts val="0"/>
              </a:spcBef>
              <a:buNone/>
              <a:defRPr sz="1800" b="0"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Content Placeholder 4"/>
          <p:cNvSpPr>
            <a:spLocks noGrp="1"/>
          </p:cNvSpPr>
          <p:nvPr>
            <p:ph sz="quarter" idx="14"/>
          </p:nvPr>
        </p:nvSpPr>
        <p:spPr>
          <a:xfrm>
            <a:off x="594360" y="1490472"/>
            <a:ext cx="5690326" cy="3059906"/>
          </a:xfrm>
        </p:spPr>
        <p:txBody>
          <a:bodyPr/>
          <a:lstStyle>
            <a:lvl1pPr>
              <a:spcBef>
                <a:spcPts val="800"/>
              </a:spcBef>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2"/>
          <p:cNvSpPr>
            <a:spLocks noGrp="1"/>
          </p:cNvSpPr>
          <p:nvPr>
            <p:ph type="body" idx="15"/>
          </p:nvPr>
        </p:nvSpPr>
        <p:spPr>
          <a:xfrm>
            <a:off x="594359" y="4780026"/>
            <a:ext cx="5690326" cy="274320"/>
          </a:xfrm>
        </p:spPr>
        <p:txBody>
          <a:bodyPr wrap="square" tIns="0" bIns="0" anchor="b" anchorCtr="0"/>
          <a:lstStyle>
            <a:lvl1pPr marL="0" indent="0">
              <a:spcBef>
                <a:spcPts val="60"/>
              </a:spcBef>
              <a:buNone/>
              <a:defRPr sz="800" b="0"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286501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9" name="Title 8"/>
          <p:cNvSpPr>
            <a:spLocks noGrp="1"/>
          </p:cNvSpPr>
          <p:nvPr>
            <p:ph type="title" hasCustomPrompt="1"/>
          </p:nvPr>
        </p:nvSpPr>
        <p:spPr>
          <a:xfrm>
            <a:off x="594360" y="475488"/>
            <a:ext cx="8166672" cy="428625"/>
          </a:xfrm>
        </p:spPr>
        <p:txBody>
          <a:bodyPr wrap="square">
            <a:noAutofit/>
          </a:bodyPr>
          <a:lstStyle>
            <a:lvl1pPr>
              <a:defRPr baseline="0">
                <a:solidFill>
                  <a:srgbClr val="009DD9"/>
                </a:solidFill>
              </a:defRPr>
            </a:lvl1pPr>
          </a:lstStyle>
          <a:p>
            <a:r>
              <a:rPr lang="en-US" dirty="0"/>
              <a:t>CLICK TO EDIT MASTER TITLE STYLE</a:t>
            </a:r>
          </a:p>
        </p:txBody>
      </p:sp>
      <p:sp>
        <p:nvSpPr>
          <p:cNvPr id="8" name="Text Placeholder 2"/>
          <p:cNvSpPr>
            <a:spLocks noGrp="1"/>
          </p:cNvSpPr>
          <p:nvPr>
            <p:ph type="body" idx="13"/>
          </p:nvPr>
        </p:nvSpPr>
        <p:spPr>
          <a:xfrm>
            <a:off x="594360" y="932688"/>
            <a:ext cx="8160322" cy="236339"/>
          </a:xfrm>
        </p:spPr>
        <p:txBody>
          <a:bodyPr wrap="square" tIns="0" bIns="0" anchor="t" anchorCtr="0"/>
          <a:lstStyle>
            <a:lvl1pPr marL="0" indent="0">
              <a:spcBef>
                <a:spcPts val="0"/>
              </a:spcBef>
              <a:buNone/>
              <a:defRPr sz="1800" b="0"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2"/>
          <p:cNvSpPr>
            <a:spLocks noGrp="1"/>
          </p:cNvSpPr>
          <p:nvPr>
            <p:ph type="body" idx="15"/>
          </p:nvPr>
        </p:nvSpPr>
        <p:spPr>
          <a:xfrm>
            <a:off x="594359" y="4780026"/>
            <a:ext cx="8165592" cy="274320"/>
          </a:xfrm>
        </p:spPr>
        <p:txBody>
          <a:bodyPr wrap="square" tIns="0" bIns="0" anchor="b" anchorCtr="0"/>
          <a:lstStyle>
            <a:lvl1pPr marL="0" indent="0">
              <a:spcBef>
                <a:spcPts val="60"/>
              </a:spcBef>
              <a:buNone/>
              <a:defRPr sz="800" b="0"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286501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only 2">
    <p:spTree>
      <p:nvGrpSpPr>
        <p:cNvPr id="1" name=""/>
        <p:cNvGrpSpPr/>
        <p:nvPr/>
      </p:nvGrpSpPr>
      <p:grpSpPr>
        <a:xfrm>
          <a:off x="0" y="0"/>
          <a:ext cx="0" cy="0"/>
          <a:chOff x="0" y="0"/>
          <a:chExt cx="0" cy="0"/>
        </a:xfrm>
      </p:grpSpPr>
      <p:pic>
        <p:nvPicPr>
          <p:cNvPr id="16" name="Picture 15" descr="PPT-Chart-Template-WS.png"/>
          <p:cNvPicPr>
            <a:picLocks noChangeAspect="1"/>
          </p:cNvPicPr>
          <p:nvPr userDrawn="1"/>
        </p:nvPicPr>
        <p:blipFill>
          <a:blip r:embed="rId2" cstate="screen"/>
          <a:stretch>
            <a:fillRect/>
          </a:stretch>
        </p:blipFill>
        <p:spPr>
          <a:xfrm>
            <a:off x="0" y="0"/>
            <a:ext cx="9135879" cy="5143500"/>
          </a:xfrm>
          <a:prstGeom prst="rect">
            <a:avLst/>
          </a:prstGeom>
        </p:spPr>
      </p:pic>
      <p:sp>
        <p:nvSpPr>
          <p:cNvPr id="11" name="Rectangle 10"/>
          <p:cNvSpPr/>
          <p:nvPr/>
        </p:nvSpPr>
        <p:spPr bwMode="gray">
          <a:xfrm rot="16200000">
            <a:off x="-1096754" y="3851017"/>
            <a:ext cx="2364750" cy="184666"/>
          </a:xfrm>
          <a:prstGeom prst="rect">
            <a:avLst/>
          </a:prstGeom>
        </p:spPr>
        <p:txBody>
          <a:bodyPr wrap="none">
            <a:spAutoFit/>
          </a:bodyPr>
          <a:lstStyle/>
          <a:p>
            <a:pPr defTabSz="914400">
              <a:spcBef>
                <a:spcPct val="50000"/>
              </a:spcBef>
            </a:pPr>
            <a:r>
              <a:rPr lang="en-US" sz="600" dirty="0">
                <a:solidFill>
                  <a:srgbClr val="5F5F5F"/>
                </a:solidFill>
                <a:latin typeface="Calibri"/>
                <a:cs typeface="Calibri"/>
              </a:rPr>
              <a:t>Copyright ©2012 The Nielsen Company. Confidential and proprietary.</a:t>
            </a:r>
          </a:p>
        </p:txBody>
      </p:sp>
      <p:sp>
        <p:nvSpPr>
          <p:cNvPr id="9" name="Title 8"/>
          <p:cNvSpPr>
            <a:spLocks noGrp="1"/>
          </p:cNvSpPr>
          <p:nvPr userDrawn="1">
            <p:ph type="title" hasCustomPrompt="1"/>
          </p:nvPr>
        </p:nvSpPr>
        <p:spPr>
          <a:xfrm>
            <a:off x="594360" y="475488"/>
            <a:ext cx="8166672" cy="428625"/>
          </a:xfrm>
        </p:spPr>
        <p:txBody>
          <a:bodyPr>
            <a:noAutofit/>
          </a:bodyPr>
          <a:lstStyle>
            <a:lvl1pPr>
              <a:defRPr baseline="0">
                <a:solidFill>
                  <a:srgbClr val="009DD9"/>
                </a:solidFill>
              </a:defRPr>
            </a:lvl1pPr>
          </a:lstStyle>
          <a:p>
            <a:r>
              <a:rPr lang="en-US" dirty="0"/>
              <a:t>CLICK TO EDIT MASTER TITLE STYLE</a:t>
            </a:r>
          </a:p>
        </p:txBody>
      </p:sp>
      <p:sp>
        <p:nvSpPr>
          <p:cNvPr id="8" name="Text Placeholder 2"/>
          <p:cNvSpPr>
            <a:spLocks noGrp="1"/>
          </p:cNvSpPr>
          <p:nvPr userDrawn="1">
            <p:ph type="body" idx="13"/>
          </p:nvPr>
        </p:nvSpPr>
        <p:spPr>
          <a:xfrm>
            <a:off x="594360" y="932688"/>
            <a:ext cx="8160322" cy="236339"/>
          </a:xfrm>
        </p:spPr>
        <p:txBody>
          <a:bodyPr wrap="square" tIns="0" bIns="0" anchor="t" anchorCtr="0"/>
          <a:lstStyle>
            <a:lvl1pPr marL="0" indent="0">
              <a:spcBef>
                <a:spcPts val="0"/>
              </a:spcBef>
              <a:buNone/>
              <a:defRPr sz="1800" b="0"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7" name="Text Box 17"/>
          <p:cNvSpPr txBox="1">
            <a:spLocks noChangeArrowheads="1"/>
          </p:cNvSpPr>
          <p:nvPr userDrawn="1"/>
        </p:nvSpPr>
        <p:spPr bwMode="auto">
          <a:xfrm>
            <a:off x="8880760" y="4932945"/>
            <a:ext cx="134652" cy="138499"/>
          </a:xfrm>
          <a:prstGeom prst="rect">
            <a:avLst/>
          </a:prstGeom>
          <a:noFill/>
          <a:ln w="9525">
            <a:noFill/>
            <a:miter lim="800000"/>
            <a:headEnd/>
            <a:tailEnd/>
          </a:ln>
          <a:effectLst/>
        </p:spPr>
        <p:txBody>
          <a:bodyPr wrap="none" lIns="0" tIns="0" rIns="0" bIns="0" anchor="ctr" anchorCtr="0">
            <a:spAutoFit/>
          </a:bodyPr>
          <a:lstStyle/>
          <a:p>
            <a:pPr algn="ctr" defTabSz="914400">
              <a:spcBef>
                <a:spcPts val="0"/>
              </a:spcBef>
            </a:pPr>
            <a:fld id="{0D7D805D-F6E5-43ED-9D8A-77676030D49C}" type="slidenum">
              <a:rPr lang="en-US" sz="900" b="0">
                <a:solidFill>
                  <a:srgbClr val="009DD9"/>
                </a:solidFill>
              </a:rPr>
              <a:pPr algn="ctr" defTabSz="914400">
                <a:spcBef>
                  <a:spcPts val="0"/>
                </a:spcBef>
              </a:pPr>
              <a:t>‹#›</a:t>
            </a:fld>
            <a:endParaRPr lang="en-US" sz="900" b="0" dirty="0">
              <a:solidFill>
                <a:srgbClr val="009DD9"/>
              </a:solidFill>
            </a:endParaRPr>
          </a:p>
        </p:txBody>
      </p:sp>
      <p:sp>
        <p:nvSpPr>
          <p:cNvPr id="10" name="Text Placeholder 2"/>
          <p:cNvSpPr>
            <a:spLocks noGrp="1"/>
          </p:cNvSpPr>
          <p:nvPr>
            <p:ph type="body" idx="15"/>
          </p:nvPr>
        </p:nvSpPr>
        <p:spPr>
          <a:xfrm>
            <a:off x="594359" y="4780026"/>
            <a:ext cx="8165592" cy="274320"/>
          </a:xfrm>
        </p:spPr>
        <p:txBody>
          <a:bodyPr wrap="square" tIns="0" bIns="0" anchor="b" anchorCtr="0"/>
          <a:lstStyle>
            <a:lvl1pPr marL="0" indent="0">
              <a:spcBef>
                <a:spcPts val="60"/>
              </a:spcBef>
              <a:buNone/>
              <a:defRPr sz="800" b="0"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210247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Full Slide Chart">
    <p:spTree>
      <p:nvGrpSpPr>
        <p:cNvPr id="1" name=""/>
        <p:cNvGrpSpPr/>
        <p:nvPr/>
      </p:nvGrpSpPr>
      <p:grpSpPr>
        <a:xfrm>
          <a:off x="0" y="0"/>
          <a:ext cx="0" cy="0"/>
          <a:chOff x="0" y="0"/>
          <a:chExt cx="0" cy="0"/>
        </a:xfrm>
      </p:grpSpPr>
      <p:pic>
        <p:nvPicPr>
          <p:cNvPr id="15" name="Picture 14" descr="PPT-Chart-Template-WS.png"/>
          <p:cNvPicPr>
            <a:picLocks noChangeAspect="1"/>
          </p:cNvPicPr>
          <p:nvPr userDrawn="1"/>
        </p:nvPicPr>
        <p:blipFill>
          <a:blip r:embed="rId2" cstate="screen"/>
          <a:stretch>
            <a:fillRect/>
          </a:stretch>
        </p:blipFill>
        <p:spPr>
          <a:xfrm>
            <a:off x="0" y="0"/>
            <a:ext cx="9135879" cy="5143500"/>
          </a:xfrm>
          <a:prstGeom prst="rect">
            <a:avLst/>
          </a:prstGeom>
        </p:spPr>
      </p:pic>
      <p:sp>
        <p:nvSpPr>
          <p:cNvPr id="14" name="Rectangle 13"/>
          <p:cNvSpPr/>
          <p:nvPr userDrawn="1"/>
        </p:nvSpPr>
        <p:spPr bwMode="gray">
          <a:xfrm rot="16200000">
            <a:off x="-1096754" y="3851017"/>
            <a:ext cx="2364750" cy="184666"/>
          </a:xfrm>
          <a:prstGeom prst="rect">
            <a:avLst/>
          </a:prstGeom>
        </p:spPr>
        <p:txBody>
          <a:bodyPr wrap="none">
            <a:spAutoFit/>
          </a:bodyPr>
          <a:lstStyle/>
          <a:p>
            <a:pPr defTabSz="914400">
              <a:spcBef>
                <a:spcPct val="50000"/>
              </a:spcBef>
            </a:pPr>
            <a:r>
              <a:rPr lang="en-US" sz="600" dirty="0">
                <a:solidFill>
                  <a:srgbClr val="5F5F5F"/>
                </a:solidFill>
                <a:latin typeface="Calibri"/>
                <a:cs typeface="Calibri"/>
              </a:rPr>
              <a:t>Copyright ©2012 The Nielsen Company. Confidential and proprietary.</a:t>
            </a:r>
          </a:p>
        </p:txBody>
      </p:sp>
      <p:sp>
        <p:nvSpPr>
          <p:cNvPr id="7" name="Text Placeholder 2"/>
          <p:cNvSpPr>
            <a:spLocks noGrp="1"/>
          </p:cNvSpPr>
          <p:nvPr userDrawn="1">
            <p:ph type="body" idx="14"/>
          </p:nvPr>
        </p:nvSpPr>
        <p:spPr>
          <a:xfrm>
            <a:off x="594360" y="1316736"/>
            <a:ext cx="8186103" cy="194667"/>
          </a:xfrm>
        </p:spPr>
        <p:txBody>
          <a:bodyPr wrap="square" tIns="0" bIns="0" anchor="t" anchorCtr="0"/>
          <a:lstStyle>
            <a:lvl1pPr marL="0" indent="0">
              <a:spcBef>
                <a:spcPts val="0"/>
              </a:spcBef>
              <a:buNone/>
              <a:defRPr sz="1200" b="0" baseline="0">
                <a:solidFill>
                  <a:srgbClr val="009DD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hart Placeholder 12"/>
          <p:cNvSpPr>
            <a:spLocks noGrp="1"/>
          </p:cNvSpPr>
          <p:nvPr userDrawn="1">
            <p:ph type="chart" sz="quarter" idx="16"/>
          </p:nvPr>
        </p:nvSpPr>
        <p:spPr>
          <a:xfrm>
            <a:off x="594360" y="1609344"/>
            <a:ext cx="8186103" cy="2972990"/>
          </a:xfrm>
        </p:spPr>
        <p:txBody>
          <a:bodyPr wrap="none"/>
          <a:lstStyle>
            <a:lvl1pPr>
              <a:buFontTx/>
              <a:buNone/>
              <a:defRPr/>
            </a:lvl1pPr>
          </a:lstStyle>
          <a:p>
            <a:r>
              <a:rPr lang="en-US" dirty="0"/>
              <a:t>Click icon to add chart</a:t>
            </a:r>
          </a:p>
        </p:txBody>
      </p:sp>
      <p:sp>
        <p:nvSpPr>
          <p:cNvPr id="2" name="Title 1"/>
          <p:cNvSpPr>
            <a:spLocks noGrp="1"/>
          </p:cNvSpPr>
          <p:nvPr userDrawn="1">
            <p:ph type="title" hasCustomPrompt="1"/>
          </p:nvPr>
        </p:nvSpPr>
        <p:spPr/>
        <p:txBody>
          <a:bodyPr wrap="square"/>
          <a:lstStyle>
            <a:lvl1pPr>
              <a:defRPr baseline="0"/>
            </a:lvl1pPr>
          </a:lstStyle>
          <a:p>
            <a:r>
              <a:rPr lang="en-US" dirty="0"/>
              <a:t>CLICK TO EDIT MASTER TITLE STYLE</a:t>
            </a:r>
          </a:p>
        </p:txBody>
      </p:sp>
      <p:sp>
        <p:nvSpPr>
          <p:cNvPr id="16" name="Text Placeholder 2"/>
          <p:cNvSpPr>
            <a:spLocks noGrp="1"/>
          </p:cNvSpPr>
          <p:nvPr userDrawn="1">
            <p:ph type="body" idx="13"/>
          </p:nvPr>
        </p:nvSpPr>
        <p:spPr>
          <a:xfrm>
            <a:off x="594360" y="932688"/>
            <a:ext cx="8160322" cy="236339"/>
          </a:xfrm>
        </p:spPr>
        <p:txBody>
          <a:bodyPr wrap="square" tIns="0" bIns="0" anchor="t" anchorCtr="0"/>
          <a:lstStyle>
            <a:lvl1pPr marL="0" indent="0">
              <a:spcBef>
                <a:spcPts val="0"/>
              </a:spcBef>
              <a:buNone/>
              <a:defRPr sz="1800" b="0"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Box 17"/>
          <p:cNvSpPr txBox="1">
            <a:spLocks noChangeArrowheads="1"/>
          </p:cNvSpPr>
          <p:nvPr userDrawn="1"/>
        </p:nvSpPr>
        <p:spPr bwMode="auto">
          <a:xfrm>
            <a:off x="8880760" y="4932945"/>
            <a:ext cx="134652" cy="138499"/>
          </a:xfrm>
          <a:prstGeom prst="rect">
            <a:avLst/>
          </a:prstGeom>
          <a:noFill/>
          <a:ln w="9525">
            <a:noFill/>
            <a:miter lim="800000"/>
            <a:headEnd/>
            <a:tailEnd/>
          </a:ln>
          <a:effectLst/>
        </p:spPr>
        <p:txBody>
          <a:bodyPr wrap="none" lIns="0" tIns="0" rIns="0" bIns="0" anchor="ctr" anchorCtr="0">
            <a:spAutoFit/>
          </a:bodyPr>
          <a:lstStyle/>
          <a:p>
            <a:pPr algn="ctr" defTabSz="914400">
              <a:spcBef>
                <a:spcPts val="0"/>
              </a:spcBef>
            </a:pPr>
            <a:fld id="{0D7D805D-F6E5-43ED-9D8A-77676030D49C}" type="slidenum">
              <a:rPr lang="en-US" sz="900" b="0">
                <a:solidFill>
                  <a:srgbClr val="009DD9"/>
                </a:solidFill>
              </a:rPr>
              <a:pPr algn="ctr" defTabSz="914400">
                <a:spcBef>
                  <a:spcPts val="0"/>
                </a:spcBef>
              </a:pPr>
              <a:t>‹#›</a:t>
            </a:fld>
            <a:endParaRPr lang="en-US" sz="900" b="0" dirty="0">
              <a:solidFill>
                <a:srgbClr val="009DD9"/>
              </a:solidFill>
            </a:endParaRPr>
          </a:p>
        </p:txBody>
      </p:sp>
      <p:sp>
        <p:nvSpPr>
          <p:cNvPr id="10" name="Text Placeholder 2"/>
          <p:cNvSpPr>
            <a:spLocks noGrp="1"/>
          </p:cNvSpPr>
          <p:nvPr>
            <p:ph type="body" idx="15"/>
          </p:nvPr>
        </p:nvSpPr>
        <p:spPr>
          <a:xfrm>
            <a:off x="594359" y="4780026"/>
            <a:ext cx="8165592" cy="274320"/>
          </a:xfrm>
        </p:spPr>
        <p:txBody>
          <a:bodyPr wrap="square" tIns="0" bIns="0" anchor="b" anchorCtr="0"/>
          <a:lstStyle>
            <a:lvl1pPr marL="0" indent="0">
              <a:spcBef>
                <a:spcPts val="60"/>
              </a:spcBef>
              <a:buNone/>
              <a:defRPr sz="800" b="0"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29383843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4762" y="0"/>
            <a:ext cx="9140641" cy="5143500"/>
            <a:chOff x="-4762" y="0"/>
            <a:chExt cx="9140641" cy="5143500"/>
          </a:xfrm>
        </p:grpSpPr>
        <p:pic>
          <p:nvPicPr>
            <p:cNvPr id="9" name="Picture 8" descr="PPT-Text-Template-WS.png"/>
            <p:cNvPicPr>
              <a:picLocks noChangeAspect="1"/>
            </p:cNvPicPr>
            <p:nvPr userDrawn="1"/>
          </p:nvPicPr>
          <p:blipFill>
            <a:blip r:embed="rId17" cstate="screen"/>
            <a:stretch>
              <a:fillRect/>
            </a:stretch>
          </p:blipFill>
          <p:spPr>
            <a:xfrm>
              <a:off x="0" y="0"/>
              <a:ext cx="9135879" cy="5143500"/>
            </a:xfrm>
            <a:prstGeom prst="rect">
              <a:avLst/>
            </a:prstGeom>
          </p:spPr>
        </p:pic>
        <p:sp>
          <p:nvSpPr>
            <p:cNvPr id="11" name="Rectangle 10"/>
            <p:cNvSpPr/>
            <p:nvPr/>
          </p:nvSpPr>
          <p:spPr bwMode="gray">
            <a:xfrm rot="16200000">
              <a:off x="-1094804" y="1090042"/>
              <a:ext cx="2364750" cy="184666"/>
            </a:xfrm>
            <a:prstGeom prst="rect">
              <a:avLst/>
            </a:prstGeom>
          </p:spPr>
          <p:txBody>
            <a:bodyPr wrap="none">
              <a:spAutoFit/>
            </a:bodyPr>
            <a:lstStyle/>
            <a:p>
              <a:pPr defTabSz="914400">
                <a:spcBef>
                  <a:spcPct val="50000"/>
                </a:spcBef>
              </a:pPr>
              <a:r>
                <a:rPr lang="en-US" sz="600" dirty="0">
                  <a:solidFill>
                    <a:srgbClr val="5F5F5F"/>
                  </a:solidFill>
                  <a:latin typeface="Calibri"/>
                  <a:cs typeface="Calibri"/>
                </a:rPr>
                <a:t>Copyright ©2012 The Nielsen Company. Confidential and proprietary.</a:t>
              </a:r>
            </a:p>
          </p:txBody>
        </p:sp>
      </p:grpSp>
      <p:sp>
        <p:nvSpPr>
          <p:cNvPr id="2" name="Title Placeholder 1"/>
          <p:cNvSpPr>
            <a:spLocks noGrp="1"/>
          </p:cNvSpPr>
          <p:nvPr>
            <p:ph type="title"/>
          </p:nvPr>
        </p:nvSpPr>
        <p:spPr>
          <a:xfrm>
            <a:off x="594360" y="473075"/>
            <a:ext cx="8155940" cy="428625"/>
          </a:xfrm>
          <a:prstGeom prst="rect">
            <a:avLst/>
          </a:prstGeom>
        </p:spPr>
        <p:txBody>
          <a:bodyPr vert="horz" wrap="square" lIns="91440" tIns="0" rIns="91440" bIns="0" rtlCol="0" anchor="b"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594360" y="1490472"/>
            <a:ext cx="8155940" cy="305866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Box 17"/>
          <p:cNvSpPr txBox="1">
            <a:spLocks noChangeArrowheads="1"/>
          </p:cNvSpPr>
          <p:nvPr/>
        </p:nvSpPr>
        <p:spPr bwMode="auto">
          <a:xfrm>
            <a:off x="8880760" y="4932945"/>
            <a:ext cx="134652" cy="138499"/>
          </a:xfrm>
          <a:prstGeom prst="rect">
            <a:avLst/>
          </a:prstGeom>
          <a:noFill/>
          <a:ln w="9525">
            <a:noFill/>
            <a:miter lim="800000"/>
            <a:headEnd/>
            <a:tailEnd/>
          </a:ln>
          <a:effectLst/>
        </p:spPr>
        <p:txBody>
          <a:bodyPr wrap="none" lIns="0" tIns="0" rIns="0" bIns="0" anchor="ctr" anchorCtr="0">
            <a:spAutoFit/>
          </a:bodyPr>
          <a:lstStyle/>
          <a:p>
            <a:pPr algn="ctr" defTabSz="914400">
              <a:spcBef>
                <a:spcPts val="0"/>
              </a:spcBef>
            </a:pPr>
            <a:fld id="{0D7D805D-F6E5-43ED-9D8A-77676030D49C}" type="slidenum">
              <a:rPr lang="en-US" sz="900" b="0">
                <a:solidFill>
                  <a:srgbClr val="009DD9"/>
                </a:solidFill>
              </a:rPr>
              <a:pPr algn="ctr" defTabSz="914400">
                <a:spcBef>
                  <a:spcPts val="0"/>
                </a:spcBef>
              </a:pPr>
              <a:t>‹#›</a:t>
            </a:fld>
            <a:endParaRPr lang="en-US" sz="900" b="0" dirty="0">
              <a:solidFill>
                <a:srgbClr val="009DD9"/>
              </a:solidFill>
            </a:endParaRPr>
          </a:p>
        </p:txBody>
      </p:sp>
    </p:spTree>
    <p:extLst>
      <p:ext uri="{BB962C8B-B14F-4D97-AF65-F5344CB8AC3E}">
        <p14:creationId xmlns:p14="http://schemas.microsoft.com/office/powerpoint/2010/main" val="455964450"/>
      </p:ext>
    </p:extLst>
  </p:cSld>
  <p:clrMap bg1="lt1" tx1="dk1" bg2="lt2" tx2="dk2" accent1="accent1" accent2="accent2" accent3="accent3" accent4="accent4" accent5="accent5" accent6="accent6" hlink="hlink" folHlink="folHlink"/>
  <p:sldLayoutIdLst>
    <p:sldLayoutId id="2147483849" r:id="rId1"/>
    <p:sldLayoutId id="2147483877" r:id="rId2"/>
    <p:sldLayoutId id="2147483846" r:id="rId3"/>
    <p:sldLayoutId id="2147483879" r:id="rId4"/>
    <p:sldLayoutId id="2147483851" r:id="rId5"/>
    <p:sldLayoutId id="2147483881" r:id="rId6"/>
    <p:sldLayoutId id="2147483853" r:id="rId7"/>
    <p:sldLayoutId id="2147483854" r:id="rId8"/>
    <p:sldLayoutId id="2147483869" r:id="rId9"/>
    <p:sldLayoutId id="2147483855" r:id="rId10"/>
    <p:sldLayoutId id="2147483856" r:id="rId11"/>
    <p:sldLayoutId id="2147483860" r:id="rId12"/>
    <p:sldLayoutId id="2147483861" r:id="rId13"/>
    <p:sldLayoutId id="2147483871" r:id="rId14"/>
    <p:sldLayoutId id="2147483872" r:id="rId15"/>
  </p:sldLayoutIdLst>
  <p:hf hdr="0" ftr="0" dt="0"/>
  <p:txStyles>
    <p:titleStyle>
      <a:lvl1pPr algn="l" defTabSz="457200" rtl="0" eaLnBrk="1" latinLnBrk="0" hangingPunct="1">
        <a:spcBef>
          <a:spcPct val="0"/>
        </a:spcBef>
        <a:buNone/>
        <a:defRPr sz="3000" kern="1200" cap="all" baseline="0">
          <a:solidFill>
            <a:srgbClr val="009DD9"/>
          </a:solidFill>
          <a:latin typeface="+mj-lt"/>
          <a:ea typeface="+mj-ea"/>
          <a:cs typeface="+mj-cs"/>
        </a:defRPr>
      </a:lvl1pPr>
    </p:titleStyle>
    <p:bodyStyle>
      <a:lvl1pPr marL="457200" indent="-457200" algn="l" defTabSz="457200" rtl="0" eaLnBrk="1" latinLnBrk="0" hangingPunct="1">
        <a:lnSpc>
          <a:spcPct val="100000"/>
        </a:lnSpc>
        <a:spcBef>
          <a:spcPts val="800"/>
        </a:spcBef>
        <a:buClr>
          <a:srgbClr val="5F5F5F"/>
        </a:buClr>
        <a:buFont typeface="Arial"/>
        <a:buChar char="•"/>
        <a:defRPr sz="1800" kern="1200" baseline="0">
          <a:solidFill>
            <a:srgbClr val="5F5F5F"/>
          </a:solidFill>
          <a:latin typeface="+mn-lt"/>
          <a:ea typeface="+mn-ea"/>
          <a:cs typeface="+mn-cs"/>
        </a:defRPr>
      </a:lvl1pPr>
      <a:lvl2pPr marL="908050" indent="-457200" algn="l" defTabSz="457200" rtl="0" eaLnBrk="1" latinLnBrk="0" hangingPunct="1">
        <a:lnSpc>
          <a:spcPct val="100000"/>
        </a:lnSpc>
        <a:spcBef>
          <a:spcPts val="800"/>
        </a:spcBef>
        <a:buClr>
          <a:srgbClr val="5F5F5F"/>
        </a:buClr>
        <a:buFont typeface="Arial" pitchFamily="34" charset="0"/>
        <a:buChar char="•"/>
        <a:defRPr sz="1600" kern="1200" baseline="0">
          <a:solidFill>
            <a:srgbClr val="5F5F5F"/>
          </a:solidFill>
          <a:latin typeface="+mn-lt"/>
          <a:ea typeface="+mn-ea"/>
          <a:cs typeface="+mn-cs"/>
        </a:defRPr>
      </a:lvl2pPr>
      <a:lvl3pPr marL="1371600" indent="-457200" algn="l" defTabSz="457200" rtl="0" eaLnBrk="1" latinLnBrk="0" hangingPunct="1">
        <a:lnSpc>
          <a:spcPct val="100000"/>
        </a:lnSpc>
        <a:spcBef>
          <a:spcPts val="700"/>
        </a:spcBef>
        <a:buClr>
          <a:srgbClr val="5F5F5F"/>
        </a:buClr>
        <a:buFont typeface="Arial"/>
        <a:buChar char="•"/>
        <a:defRPr sz="1400" kern="1200" baseline="0">
          <a:solidFill>
            <a:srgbClr val="5F5F5F"/>
          </a:solidFill>
          <a:latin typeface="+mn-lt"/>
          <a:ea typeface="+mn-ea"/>
          <a:cs typeface="+mn-cs"/>
        </a:defRPr>
      </a:lvl3pPr>
      <a:lvl4pPr marL="1825625" indent="-454025" algn="l" defTabSz="457200" rtl="0" eaLnBrk="1" latinLnBrk="0" hangingPunct="1">
        <a:lnSpc>
          <a:spcPct val="100000"/>
        </a:lnSpc>
        <a:spcBef>
          <a:spcPts val="700"/>
        </a:spcBef>
        <a:buClr>
          <a:srgbClr val="5F5F5F"/>
        </a:buClr>
        <a:buFont typeface="Arial" pitchFamily="34" charset="0"/>
        <a:buChar char="•"/>
        <a:defRPr sz="1200" kern="1200" baseline="0">
          <a:solidFill>
            <a:srgbClr val="5F5F5F"/>
          </a:solidFill>
          <a:latin typeface="+mn-lt"/>
          <a:ea typeface="+mn-ea"/>
          <a:cs typeface="+mn-cs"/>
        </a:defRPr>
      </a:lvl4pPr>
      <a:lvl5pPr marL="2286000" indent="-457200" algn="l" defTabSz="457200" rtl="0" eaLnBrk="1" latinLnBrk="0" hangingPunct="1">
        <a:lnSpc>
          <a:spcPct val="100000"/>
        </a:lnSpc>
        <a:spcBef>
          <a:spcPts val="700"/>
        </a:spcBef>
        <a:buClr>
          <a:srgbClr val="5F5F5F"/>
        </a:buClr>
        <a:buFont typeface="Arial" pitchFamily="34" charset="0"/>
        <a:buChar char="•"/>
        <a:defRPr sz="1200" kern="1200" baseline="0">
          <a:solidFill>
            <a:srgbClr val="5F5F5F"/>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16.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1905000" y="2526507"/>
            <a:ext cx="7020155" cy="982664"/>
          </a:xfrm>
        </p:spPr>
        <p:txBody>
          <a:bodyPr/>
          <a:lstStyle/>
          <a:p>
            <a:r>
              <a:rPr lang="en-US" sz="3600" dirty="0"/>
              <a:t>Icann </a:t>
            </a:r>
            <a:br>
              <a:rPr lang="en-US" sz="3600" dirty="0"/>
            </a:br>
            <a:r>
              <a:rPr lang="en-US" sz="3600" dirty="0"/>
              <a:t>Application process Survey</a:t>
            </a:r>
          </a:p>
        </p:txBody>
      </p:sp>
      <p:sp>
        <p:nvSpPr>
          <p:cNvPr id="3" name="Subtitle 2"/>
          <p:cNvSpPr>
            <a:spLocks noGrp="1"/>
          </p:cNvSpPr>
          <p:nvPr>
            <p:ph type="subTitle" idx="1"/>
          </p:nvPr>
        </p:nvSpPr>
        <p:spPr>
          <a:xfrm>
            <a:off x="3257551" y="3515928"/>
            <a:ext cx="5667603" cy="427422"/>
          </a:xfrm>
        </p:spPr>
        <p:txBody>
          <a:bodyPr/>
          <a:lstStyle/>
          <a:p>
            <a:r>
              <a:rPr lang="en-US" sz="1600" dirty="0">
                <a:solidFill>
                  <a:srgbClr val="5F5F5F"/>
                </a:solidFill>
              </a:rPr>
              <a:t>November 2016 ICANN 57 Topline</a:t>
            </a:r>
          </a:p>
        </p:txBody>
      </p:sp>
      <p:pic>
        <p:nvPicPr>
          <p:cNvPr id="5" name="Picture 4"/>
          <p:cNvPicPr>
            <a:picLocks noChangeAspect="1"/>
          </p:cNvPicPr>
          <p:nvPr/>
        </p:nvPicPr>
        <p:blipFill>
          <a:blip r:embed="rId3"/>
          <a:stretch>
            <a:fillRect/>
          </a:stretch>
        </p:blipFill>
        <p:spPr>
          <a:xfrm>
            <a:off x="7834964" y="3790950"/>
            <a:ext cx="1090190" cy="845218"/>
          </a:xfrm>
          <a:prstGeom prst="rect">
            <a:avLst/>
          </a:prstGeom>
        </p:spPr>
      </p:pic>
    </p:spTree>
    <p:extLst>
      <p:ext uri="{BB962C8B-B14F-4D97-AF65-F5344CB8AC3E}">
        <p14:creationId xmlns:p14="http://schemas.microsoft.com/office/powerpoint/2010/main" val="17449301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594360" y="133350"/>
            <a:ext cx="8165592" cy="428625"/>
          </a:xfrm>
        </p:spPr>
        <p:txBody>
          <a:bodyPr/>
          <a:lstStyle/>
          <a:p>
            <a:r>
              <a:rPr lang="en-US" dirty="0"/>
              <a:t>Background &amp; METHODOLOGY</a:t>
            </a:r>
          </a:p>
        </p:txBody>
      </p:sp>
      <p:cxnSp>
        <p:nvCxnSpPr>
          <p:cNvPr id="7" name="Straight Connector 6"/>
          <p:cNvCxnSpPr/>
          <p:nvPr/>
        </p:nvCxnSpPr>
        <p:spPr>
          <a:xfrm>
            <a:off x="5715000" y="1523778"/>
            <a:ext cx="0" cy="3105372"/>
          </a:xfrm>
          <a:prstGeom prst="line">
            <a:avLst/>
          </a:prstGeom>
          <a:ln w="15875">
            <a:solidFill>
              <a:schemeClr val="bg1">
                <a:lumMod val="75000"/>
              </a:schemeClr>
            </a:solidFill>
            <a:prstDash val="solid"/>
          </a:ln>
          <a:effectLst/>
        </p:spPr>
        <p:style>
          <a:lnRef idx="2">
            <a:schemeClr val="accent1"/>
          </a:lnRef>
          <a:fillRef idx="0">
            <a:schemeClr val="accent1"/>
          </a:fillRef>
          <a:effectRef idx="1">
            <a:schemeClr val="accent1"/>
          </a:effectRef>
          <a:fontRef idx="minor">
            <a:schemeClr val="tx1"/>
          </a:fontRef>
        </p:style>
      </p:cxnSp>
      <p:grpSp>
        <p:nvGrpSpPr>
          <p:cNvPr id="5" name="Group 4"/>
          <p:cNvGrpSpPr/>
          <p:nvPr/>
        </p:nvGrpSpPr>
        <p:grpSpPr>
          <a:xfrm>
            <a:off x="5891390" y="2804134"/>
            <a:ext cx="2711042" cy="1040567"/>
            <a:chOff x="5899558" y="1607383"/>
            <a:chExt cx="2711042" cy="1040567"/>
          </a:xfrm>
        </p:grpSpPr>
        <p:sp>
          <p:nvSpPr>
            <p:cNvPr id="6" name="Rectangle 5"/>
            <p:cNvSpPr/>
            <p:nvPr/>
          </p:nvSpPr>
          <p:spPr>
            <a:xfrm>
              <a:off x="6781800" y="1607383"/>
              <a:ext cx="1828800" cy="964367"/>
            </a:xfrm>
            <a:prstGeom prst="rect">
              <a:avLst/>
            </a:prstGeom>
          </p:spPr>
          <p:txBody>
            <a:bodyPr wrap="square">
              <a:spAutoFit/>
            </a:bodyPr>
            <a:lstStyle/>
            <a:p>
              <a:pPr algn="ctr">
                <a:lnSpc>
                  <a:spcPts val="1700"/>
                </a:lnSpc>
                <a:buClr>
                  <a:srgbClr val="4285F4"/>
                </a:buClr>
              </a:pPr>
              <a:r>
                <a:rPr lang="en-US" sz="1400" b="1" dirty="0">
                  <a:solidFill>
                    <a:schemeClr val="bg1">
                      <a:lumMod val="50000"/>
                    </a:schemeClr>
                  </a:solidFill>
                  <a:latin typeface="Arial"/>
                  <a:cs typeface="Arial"/>
                </a:rPr>
                <a:t>ONLINE SURVEY</a:t>
              </a:r>
            </a:p>
            <a:p>
              <a:pPr algn="ctr">
                <a:lnSpc>
                  <a:spcPts val="1700"/>
                </a:lnSpc>
                <a:buClr>
                  <a:srgbClr val="4285F4"/>
                </a:buClr>
              </a:pPr>
              <a:r>
                <a:rPr lang="en-US" sz="1200" b="1" dirty="0">
                  <a:solidFill>
                    <a:srgbClr val="F8991F"/>
                  </a:solidFill>
                  <a:latin typeface="Arial"/>
                  <a:cs typeface="Arial"/>
                </a:rPr>
                <a:t> October 10-31, </a:t>
              </a:r>
            </a:p>
            <a:p>
              <a:pPr algn="ctr">
                <a:lnSpc>
                  <a:spcPts val="1700"/>
                </a:lnSpc>
                <a:buClr>
                  <a:srgbClr val="4285F4"/>
                </a:buClr>
              </a:pPr>
              <a:endParaRPr lang="en-US" sz="2800" b="1" dirty="0">
                <a:solidFill>
                  <a:srgbClr val="F8991F"/>
                </a:solidFill>
                <a:latin typeface="Arial"/>
                <a:cs typeface="Arial"/>
              </a:endParaRPr>
            </a:p>
            <a:p>
              <a:pPr algn="ctr">
                <a:lnSpc>
                  <a:spcPts val="1700"/>
                </a:lnSpc>
                <a:buClr>
                  <a:srgbClr val="4285F4"/>
                </a:buClr>
              </a:pPr>
              <a:r>
                <a:rPr lang="en-US" sz="2800" b="1" dirty="0">
                  <a:solidFill>
                    <a:srgbClr val="F8991F"/>
                  </a:solidFill>
                  <a:latin typeface="Arial"/>
                  <a:cs typeface="Arial"/>
                </a:rPr>
                <a:t>2016</a:t>
              </a:r>
            </a:p>
          </p:txBody>
        </p:sp>
        <p:pic>
          <p:nvPicPr>
            <p:cNvPr id="9" name="Picture 8"/>
            <p:cNvPicPr>
              <a:picLocks noChangeAspect="1"/>
            </p:cNvPicPr>
            <p:nvPr/>
          </p:nvPicPr>
          <p:blipFill>
            <a:blip r:embed="rId3" cstate="print"/>
            <a:stretch>
              <a:fillRect/>
            </a:stretch>
          </p:blipFill>
          <p:spPr>
            <a:xfrm>
              <a:off x="5899558" y="1720850"/>
              <a:ext cx="990600" cy="927100"/>
            </a:xfrm>
            <a:prstGeom prst="rect">
              <a:avLst/>
            </a:prstGeom>
          </p:spPr>
        </p:pic>
      </p:grpSp>
      <p:grpSp>
        <p:nvGrpSpPr>
          <p:cNvPr id="4" name="Group 3"/>
          <p:cNvGrpSpPr/>
          <p:nvPr/>
        </p:nvGrpSpPr>
        <p:grpSpPr>
          <a:xfrm>
            <a:off x="5857895" y="1352009"/>
            <a:ext cx="2926341" cy="1182375"/>
            <a:chOff x="6065258" y="3141975"/>
            <a:chExt cx="2926341" cy="1182375"/>
          </a:xfrm>
        </p:grpSpPr>
        <p:sp>
          <p:nvSpPr>
            <p:cNvPr id="8" name="Rectangle 7"/>
            <p:cNvSpPr/>
            <p:nvPr/>
          </p:nvSpPr>
          <p:spPr>
            <a:xfrm>
              <a:off x="6781800" y="3141975"/>
              <a:ext cx="2209799" cy="1182375"/>
            </a:xfrm>
            <a:prstGeom prst="rect">
              <a:avLst/>
            </a:prstGeom>
          </p:spPr>
          <p:txBody>
            <a:bodyPr wrap="square">
              <a:spAutoFit/>
            </a:bodyPr>
            <a:lstStyle/>
            <a:p>
              <a:pPr>
                <a:lnSpc>
                  <a:spcPts val="1700"/>
                </a:lnSpc>
                <a:buClr>
                  <a:srgbClr val="4285F4"/>
                </a:buClr>
              </a:pPr>
              <a:r>
                <a:rPr lang="en-US" sz="1200" b="1" dirty="0">
                  <a:solidFill>
                    <a:schemeClr val="accent3"/>
                  </a:solidFill>
                  <a:latin typeface="Arial"/>
                  <a:cs typeface="Arial"/>
                </a:rPr>
                <a:t>ICANN</a:t>
              </a:r>
              <a:r>
                <a:rPr lang="en-US" sz="1200" b="1" dirty="0">
                  <a:solidFill>
                    <a:srgbClr val="7F7F7F"/>
                  </a:solidFill>
                  <a:latin typeface="Arial"/>
                  <a:cs typeface="Arial"/>
                </a:rPr>
                <a:t> COMMISSIONED THIS STUDY AT THE REQUEST OF THE </a:t>
              </a:r>
              <a:r>
                <a:rPr lang="en-US" sz="1200" b="1" dirty="0">
                  <a:solidFill>
                    <a:schemeClr val="accent3"/>
                  </a:solidFill>
                  <a:latin typeface="Arial"/>
                  <a:cs typeface="Arial"/>
                </a:rPr>
                <a:t>CCT REVIEW TEAM.  </a:t>
              </a:r>
              <a:r>
                <a:rPr lang="en-US" sz="1200" b="1" dirty="0">
                  <a:solidFill>
                    <a:srgbClr val="7F7F7F"/>
                  </a:solidFill>
                  <a:latin typeface="Arial"/>
                  <a:cs typeface="Arial"/>
                </a:rPr>
                <a:t>CONDUCTED </a:t>
              </a:r>
              <a:r>
                <a:rPr lang="en-US" sz="1200" b="1" dirty="0">
                  <a:solidFill>
                    <a:srgbClr val="F8991D"/>
                  </a:solidFill>
                  <a:latin typeface="Arial"/>
                  <a:cs typeface="Arial"/>
                </a:rPr>
                <a:t>BY NIELSEN</a:t>
              </a:r>
            </a:p>
          </p:txBody>
        </p:sp>
        <p:pic>
          <p:nvPicPr>
            <p:cNvPr id="10" name="Picture 9"/>
            <p:cNvPicPr>
              <a:picLocks noChangeAspect="1"/>
            </p:cNvPicPr>
            <p:nvPr/>
          </p:nvPicPr>
          <p:blipFill>
            <a:blip r:embed="rId4" cstate="print"/>
            <a:stretch>
              <a:fillRect/>
            </a:stretch>
          </p:blipFill>
          <p:spPr>
            <a:xfrm>
              <a:off x="6065258" y="3242310"/>
              <a:ext cx="659199" cy="929640"/>
            </a:xfrm>
            <a:prstGeom prst="rect">
              <a:avLst/>
            </a:prstGeom>
          </p:spPr>
        </p:pic>
      </p:grpSp>
      <p:sp>
        <p:nvSpPr>
          <p:cNvPr id="12" name="Content Placeholder 3"/>
          <p:cNvSpPr txBox="1">
            <a:spLocks/>
          </p:cNvSpPr>
          <p:nvPr/>
        </p:nvSpPr>
        <p:spPr>
          <a:xfrm>
            <a:off x="609599" y="1428750"/>
            <a:ext cx="5048058" cy="3669506"/>
          </a:xfrm>
          <a:prstGeom prst="rect">
            <a:avLst/>
          </a:prstGeom>
        </p:spPr>
        <p:txBody>
          <a:bodyPr vert="horz" lIns="91440" tIns="45720" rIns="91440" bIns="45720" rtlCol="0">
            <a:noAutofit/>
          </a:bodyPr>
          <a:lstStyle/>
          <a:p>
            <a:pPr marR="0" lvl="0" algn="l" defTabSz="457200" rtl="0" eaLnBrk="1" fontAlgn="auto" latinLnBrk="0" hangingPunct="1">
              <a:lnSpc>
                <a:spcPct val="100000"/>
              </a:lnSpc>
              <a:spcBef>
                <a:spcPts val="200"/>
              </a:spcBef>
              <a:spcAft>
                <a:spcPts val="0"/>
              </a:spcAft>
              <a:buClr>
                <a:schemeClr val="tx1"/>
              </a:buClr>
              <a:buSzTx/>
              <a:tabLst/>
              <a:defRPr/>
            </a:pPr>
            <a:r>
              <a:rPr kumimoji="0" lang="en-US" sz="1400" b="1" i="0" u="none" strike="noStrike" kern="1200" cap="none" spc="0" normalizeH="0" baseline="0" noProof="0" dirty="0">
                <a:ln>
                  <a:noFill/>
                </a:ln>
                <a:solidFill>
                  <a:schemeClr val="bg2"/>
                </a:solidFill>
                <a:effectLst/>
                <a:uLnTx/>
                <a:uFillTx/>
              </a:rPr>
              <a:t>Qualifying criteria</a:t>
            </a:r>
          </a:p>
          <a:p>
            <a:pPr marL="282575" lvl="1" indent="-111125">
              <a:spcBef>
                <a:spcPts val="200"/>
              </a:spcBef>
              <a:spcAft>
                <a:spcPts val="600"/>
              </a:spcAft>
              <a:buClr>
                <a:schemeClr val="tx1"/>
              </a:buClr>
              <a:buFont typeface="Calibri" pitchFamily="34" charset="0"/>
              <a:buChar char="•"/>
            </a:pPr>
            <a:r>
              <a:rPr lang="en-US" sz="1400" dirty="0">
                <a:solidFill>
                  <a:schemeClr val="bg2"/>
                </a:solidFill>
              </a:rPr>
              <a:t>Personally involved in the application process.</a:t>
            </a:r>
            <a:endParaRPr lang="en-US" sz="1400" baseline="0" dirty="0">
              <a:solidFill>
                <a:schemeClr val="bg2"/>
              </a:solidFill>
            </a:endParaRPr>
          </a:p>
          <a:p>
            <a:pPr lvl="0">
              <a:spcBef>
                <a:spcPts val="200"/>
              </a:spcBef>
              <a:buClr>
                <a:srgbClr val="5F5F5F"/>
              </a:buClr>
              <a:defRPr/>
            </a:pPr>
            <a:r>
              <a:rPr lang="en-US" sz="1400" b="1" dirty="0">
                <a:solidFill>
                  <a:srgbClr val="707276"/>
                </a:solidFill>
              </a:rPr>
              <a:t>Sample</a:t>
            </a:r>
          </a:p>
          <a:p>
            <a:pPr marL="282575" lvl="1" indent="-111125">
              <a:spcBef>
                <a:spcPts val="200"/>
              </a:spcBef>
              <a:buClr>
                <a:srgbClr val="5F5F5F"/>
              </a:buClr>
              <a:buFont typeface="Calibri" pitchFamily="34" charset="0"/>
              <a:buChar char="•"/>
            </a:pPr>
            <a:r>
              <a:rPr lang="en-US" sz="1400" dirty="0">
                <a:solidFill>
                  <a:srgbClr val="707276"/>
                </a:solidFill>
              </a:rPr>
              <a:t>ICANN-supplied contacts (applied to ICANN to operate a new gTLD). </a:t>
            </a:r>
          </a:p>
          <a:p>
            <a:pPr marL="282575" lvl="1" indent="-111125">
              <a:spcBef>
                <a:spcPts val="200"/>
              </a:spcBef>
              <a:buClr>
                <a:srgbClr val="5F5F5F"/>
              </a:buClr>
              <a:buFont typeface="Calibri" pitchFamily="34" charset="0"/>
              <a:buChar char="•"/>
            </a:pPr>
            <a:r>
              <a:rPr lang="en-US" sz="1400" b="1" dirty="0">
                <a:solidFill>
                  <a:srgbClr val="707276"/>
                </a:solidFill>
              </a:rPr>
              <a:t>512 applicants </a:t>
            </a:r>
            <a:r>
              <a:rPr lang="en-US" sz="1400" dirty="0">
                <a:solidFill>
                  <a:srgbClr val="707276"/>
                </a:solidFill>
              </a:rPr>
              <a:t>representing all 1,930 new gTLD applications were contacted for this survey.</a:t>
            </a:r>
          </a:p>
          <a:p>
            <a:pPr lvl="0">
              <a:spcBef>
                <a:spcPts val="200"/>
              </a:spcBef>
              <a:buClr>
                <a:srgbClr val="5F5F5F"/>
              </a:buClr>
              <a:defRPr/>
            </a:pPr>
            <a:r>
              <a:rPr lang="en-US" sz="1400" b="1" dirty="0">
                <a:solidFill>
                  <a:srgbClr val="707276"/>
                </a:solidFill>
              </a:rPr>
              <a:t>Survey</a:t>
            </a:r>
          </a:p>
          <a:p>
            <a:pPr marL="282575" lvl="1" indent="-111125">
              <a:spcBef>
                <a:spcPts val="200"/>
              </a:spcBef>
              <a:buClr>
                <a:srgbClr val="5F5F5F"/>
              </a:buClr>
              <a:buFont typeface="Calibri" pitchFamily="34" charset="0"/>
              <a:buChar char="•"/>
            </a:pPr>
            <a:r>
              <a:rPr lang="en-US" sz="1400" dirty="0">
                <a:solidFill>
                  <a:srgbClr val="707276"/>
                </a:solidFill>
              </a:rPr>
              <a:t>Self-administered online survey; total of </a:t>
            </a:r>
            <a:r>
              <a:rPr lang="en-US" sz="1400" b="1" dirty="0">
                <a:solidFill>
                  <a:srgbClr val="707276"/>
                </a:solidFill>
              </a:rPr>
              <a:t>45</a:t>
            </a:r>
            <a:r>
              <a:rPr lang="en-US" sz="1400" dirty="0">
                <a:solidFill>
                  <a:srgbClr val="707276"/>
                </a:solidFill>
              </a:rPr>
              <a:t> completed the survey.—15 from US, 19  Europe, 8 Asia/Oceania, 3 LATAM.</a:t>
            </a:r>
          </a:p>
          <a:p>
            <a:pPr marL="282575" lvl="1" indent="-111125">
              <a:spcBef>
                <a:spcPts val="200"/>
              </a:spcBef>
              <a:buClr>
                <a:srgbClr val="5F5F5F"/>
              </a:buClr>
              <a:buFont typeface="Calibri" pitchFamily="34" charset="0"/>
              <a:buChar char="•"/>
            </a:pPr>
            <a:r>
              <a:rPr lang="en-US" sz="1400" dirty="0">
                <a:solidFill>
                  <a:srgbClr val="707276"/>
                </a:solidFill>
              </a:rPr>
              <a:t>16 Registry, 11 Corporate brand, 5 non-profit, 3 consultancy, 3 Registrar, 1 back end service provider, 6 other.</a:t>
            </a:r>
          </a:p>
          <a:p>
            <a:pPr marL="282575" lvl="1" indent="-111125">
              <a:spcBef>
                <a:spcPts val="200"/>
              </a:spcBef>
              <a:buClr>
                <a:srgbClr val="5F5F5F"/>
              </a:buClr>
              <a:buFont typeface="Calibri" pitchFamily="34" charset="0"/>
              <a:buChar char="•"/>
            </a:pPr>
            <a:r>
              <a:rPr lang="en-US" sz="1400" dirty="0">
                <a:solidFill>
                  <a:srgbClr val="707276"/>
                </a:solidFill>
              </a:rPr>
              <a:t>Results must be interpreted carefully due to low sample sizes.</a:t>
            </a:r>
          </a:p>
          <a:p>
            <a:pPr marL="684213" indent="-223838">
              <a:spcBef>
                <a:spcPts val="200"/>
              </a:spcBef>
              <a:buClr>
                <a:schemeClr val="tx1"/>
              </a:buClr>
              <a:buFont typeface="Arial" panose="020B0604020202020204" pitchFamily="34" charset="0"/>
              <a:buChar char="•"/>
            </a:pPr>
            <a:endParaRPr lang="en-US" sz="1400" dirty="0">
              <a:solidFill>
                <a:schemeClr val="bg2"/>
              </a:solidFill>
            </a:endParaRPr>
          </a:p>
        </p:txBody>
      </p:sp>
      <p:sp>
        <p:nvSpPr>
          <p:cNvPr id="11" name="Content Placeholder 3"/>
          <p:cNvSpPr>
            <a:spLocks noGrp="1"/>
          </p:cNvSpPr>
          <p:nvPr>
            <p:ph sz="quarter" idx="14"/>
          </p:nvPr>
        </p:nvSpPr>
        <p:spPr>
          <a:xfrm>
            <a:off x="594360" y="590550"/>
            <a:ext cx="7787640" cy="636275"/>
          </a:xfrm>
        </p:spPr>
        <p:txBody>
          <a:bodyPr/>
          <a:lstStyle/>
          <a:p>
            <a:pPr marL="0" indent="0">
              <a:buClr>
                <a:schemeClr val="tx1"/>
              </a:buClr>
              <a:buNone/>
            </a:pPr>
            <a:r>
              <a:rPr lang="en-US" sz="1400" dirty="0">
                <a:solidFill>
                  <a:schemeClr val="bg2"/>
                </a:solidFill>
              </a:rPr>
              <a:t>The Competition, Consumer Trust and Consumer Choice (CCT) Review Team wants to gain a better understanding of all applicant’s views on the application and evaluation process for new gTLDs. </a:t>
            </a:r>
            <a:endParaRPr lang="en-US" sz="1400" dirty="0"/>
          </a:p>
        </p:txBody>
      </p:sp>
    </p:spTree>
    <p:extLst>
      <p:ext uri="{BB962C8B-B14F-4D97-AF65-F5344CB8AC3E}">
        <p14:creationId xmlns:p14="http://schemas.microsoft.com/office/powerpoint/2010/main" val="36415992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General facts</a:t>
            </a:r>
          </a:p>
        </p:txBody>
      </p:sp>
      <p:sp>
        <p:nvSpPr>
          <p:cNvPr id="4" name="Content Placeholder 3"/>
          <p:cNvSpPr>
            <a:spLocks noGrp="1"/>
          </p:cNvSpPr>
          <p:nvPr>
            <p:ph sz="quarter" idx="14"/>
          </p:nvPr>
        </p:nvSpPr>
        <p:spPr>
          <a:xfrm>
            <a:off x="594360" y="1123950"/>
            <a:ext cx="8165592" cy="3426428"/>
          </a:xfrm>
        </p:spPr>
        <p:txBody>
          <a:bodyPr/>
          <a:lstStyle/>
          <a:p>
            <a:r>
              <a:rPr lang="en-US" b="1" dirty="0"/>
              <a:t>Number</a:t>
            </a:r>
            <a:r>
              <a:rPr lang="en-US" b="1"/>
              <a:t>:</a:t>
            </a:r>
            <a:r>
              <a:rPr lang="en-US"/>
              <a:t> 47</a:t>
            </a:r>
            <a:r>
              <a:rPr lang="en-US" dirty="0"/>
              <a:t>% applied for 1 gTLD, 40% 2-5, 13% 6+.</a:t>
            </a:r>
          </a:p>
          <a:p>
            <a:r>
              <a:rPr lang="en-US" b="1" dirty="0"/>
              <a:t>Experience:</a:t>
            </a:r>
            <a:r>
              <a:rPr lang="en-US" dirty="0"/>
              <a:t> 76% had never before operated gTLD.</a:t>
            </a:r>
          </a:p>
          <a:p>
            <a:r>
              <a:rPr lang="en-US" b="1" dirty="0"/>
              <a:t>Status:</a:t>
            </a:r>
            <a:r>
              <a:rPr lang="en-US" dirty="0"/>
              <a:t> 87% had at least one gTLD delegated, 22% withdrew 1 or more, 12% in-process/unresolved.</a:t>
            </a:r>
          </a:p>
          <a:p>
            <a:r>
              <a:rPr lang="en-US" b="1" dirty="0"/>
              <a:t>Type:</a:t>
            </a:r>
            <a:r>
              <a:rPr lang="en-US" dirty="0"/>
              <a:t> 47% applied for brand gTLD, 33% generic, 24% geographic, 20% community, 11% IDN.</a:t>
            </a:r>
          </a:p>
          <a:p>
            <a:r>
              <a:rPr lang="en-US" b="1" dirty="0"/>
              <a:t>Support:</a:t>
            </a:r>
            <a:r>
              <a:rPr lang="en-US" dirty="0"/>
              <a:t> 62% used a consultant or outside firm to submit—mostly for either technical or general assistance.</a:t>
            </a:r>
          </a:p>
          <a:p>
            <a:endParaRPr lang="en-US" dirty="0"/>
          </a:p>
        </p:txBody>
      </p:sp>
    </p:spTree>
    <p:extLst>
      <p:ext uri="{BB962C8B-B14F-4D97-AF65-F5344CB8AC3E}">
        <p14:creationId xmlns:p14="http://schemas.microsoft.com/office/powerpoint/2010/main" val="39807803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Process</a:t>
            </a:r>
          </a:p>
        </p:txBody>
      </p:sp>
      <p:sp>
        <p:nvSpPr>
          <p:cNvPr id="4" name="Content Placeholder 3"/>
          <p:cNvSpPr>
            <a:spLocks noGrp="1"/>
          </p:cNvSpPr>
          <p:nvPr>
            <p:ph sz="quarter" idx="14"/>
          </p:nvPr>
        </p:nvSpPr>
        <p:spPr>
          <a:xfrm>
            <a:off x="594360" y="1123950"/>
            <a:ext cx="8165592" cy="3426428"/>
          </a:xfrm>
        </p:spPr>
        <p:txBody>
          <a:bodyPr/>
          <a:lstStyle/>
          <a:p>
            <a:r>
              <a:rPr lang="en-US" b="1" dirty="0"/>
              <a:t>Contention:</a:t>
            </a:r>
            <a:r>
              <a:rPr lang="en-US" dirty="0"/>
              <a:t> 31% were part of contention set, overwhelmingly because of exact match.</a:t>
            </a:r>
          </a:p>
          <a:p>
            <a:r>
              <a:rPr lang="en-US" b="1" dirty="0"/>
              <a:t>GAC: </a:t>
            </a:r>
            <a:r>
              <a:rPr lang="en-US" dirty="0"/>
              <a:t>13% received GAC Early Warning and 11% GAC Advice.</a:t>
            </a:r>
          </a:p>
          <a:p>
            <a:r>
              <a:rPr lang="en-US" b="1" dirty="0"/>
              <a:t>PI:</a:t>
            </a:r>
            <a:r>
              <a:rPr lang="en-US" dirty="0"/>
              <a:t> 31% incorporated public interest commitments in their application.</a:t>
            </a:r>
          </a:p>
          <a:p>
            <a:r>
              <a:rPr lang="en-US" b="1" dirty="0"/>
              <a:t>Future process:</a:t>
            </a:r>
            <a:r>
              <a:rPr lang="en-US" dirty="0"/>
              <a:t> 56% say staging in rounds is an effective approach.</a:t>
            </a:r>
          </a:p>
          <a:p>
            <a:endParaRPr lang="en-US" dirty="0"/>
          </a:p>
        </p:txBody>
      </p:sp>
    </p:spTree>
    <p:extLst>
      <p:ext uri="{BB962C8B-B14F-4D97-AF65-F5344CB8AC3E}">
        <p14:creationId xmlns:p14="http://schemas.microsoft.com/office/powerpoint/2010/main" val="664239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Satisfaction</a:t>
            </a:r>
          </a:p>
        </p:txBody>
      </p:sp>
      <p:sp>
        <p:nvSpPr>
          <p:cNvPr id="4" name="Content Placeholder 3"/>
          <p:cNvSpPr>
            <a:spLocks noGrp="1"/>
          </p:cNvSpPr>
          <p:nvPr>
            <p:ph sz="quarter" idx="14"/>
          </p:nvPr>
        </p:nvSpPr>
        <p:spPr>
          <a:xfrm>
            <a:off x="594360" y="1123950"/>
            <a:ext cx="8165592" cy="3426428"/>
          </a:xfrm>
        </p:spPr>
        <p:txBody>
          <a:bodyPr/>
          <a:lstStyle/>
          <a:p>
            <a:r>
              <a:rPr lang="en-US" dirty="0"/>
              <a:t>49% said received sufficient guidance from ICANN.</a:t>
            </a:r>
          </a:p>
          <a:p>
            <a:r>
              <a:rPr lang="en-US" dirty="0"/>
              <a:t>64% would apply again under the same process.</a:t>
            </a:r>
          </a:p>
          <a:p>
            <a:r>
              <a:rPr lang="en-US" dirty="0"/>
              <a:t>Discussion with respondents who agreed to be re-contacted </a:t>
            </a:r>
            <a:r>
              <a:rPr lang="en-US"/>
              <a:t>(n=9) </a:t>
            </a:r>
            <a:r>
              <a:rPr lang="en-US" dirty="0"/>
              <a:t>points out that the process itself is seen as onerous and bureaucratic.  And it was marred by some technical malfunctions.</a:t>
            </a:r>
          </a:p>
          <a:p>
            <a:r>
              <a:rPr lang="en-US" dirty="0"/>
              <a:t>As such, applicants are seldom going to be “very satisfied” (1 in 45)</a:t>
            </a:r>
          </a:p>
          <a:p>
            <a:pPr lvl="1"/>
            <a:r>
              <a:rPr lang="en-US" dirty="0"/>
              <a:t>As one participant stated “For this process, somewhat satisfied is actually a good rating.”</a:t>
            </a:r>
          </a:p>
          <a:p>
            <a:endParaRPr lang="en-US" dirty="0"/>
          </a:p>
        </p:txBody>
      </p:sp>
    </p:spTree>
    <p:extLst>
      <p:ext uri="{BB962C8B-B14F-4D97-AF65-F5344CB8AC3E}">
        <p14:creationId xmlns:p14="http://schemas.microsoft.com/office/powerpoint/2010/main" val="19566041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79239380"/>
              </p:ext>
            </p:extLst>
          </p:nvPr>
        </p:nvGraphicFramePr>
        <p:xfrm>
          <a:off x="-76200" y="1881829"/>
          <a:ext cx="8636330" cy="3212219"/>
        </p:xfrm>
        <a:graphic>
          <a:graphicData uri="http://schemas.openxmlformats.org/drawingml/2006/chart">
            <c:chart xmlns:c="http://schemas.openxmlformats.org/drawingml/2006/chart" xmlns:r="http://schemas.openxmlformats.org/officeDocument/2006/relationships" r:id="rId3"/>
          </a:graphicData>
        </a:graphic>
      </p:graphicFrame>
      <p:cxnSp>
        <p:nvCxnSpPr>
          <p:cNvPr id="3" name="Straight Connector 2"/>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2">
            <a:schemeClr val="accent1"/>
          </a:lnRef>
          <a:fillRef idx="0">
            <a:schemeClr val="accent1"/>
          </a:fillRef>
          <a:effectRef idx="1">
            <a:schemeClr val="accent1"/>
          </a:effectRef>
          <a:fontRef idx="minor">
            <a:schemeClr val="tx1"/>
          </a:fontRef>
        </p:style>
      </p:cxnSp>
      <p:sp>
        <p:nvSpPr>
          <p:cNvPr id="28" name="Title 6"/>
          <p:cNvSpPr>
            <a:spLocks noGrp="1"/>
          </p:cNvSpPr>
          <p:nvPr>
            <p:ph type="title"/>
          </p:nvPr>
        </p:nvSpPr>
        <p:spPr>
          <a:xfrm>
            <a:off x="228600" y="247077"/>
            <a:ext cx="8686800" cy="428625"/>
          </a:xfrm>
        </p:spPr>
        <p:txBody>
          <a:bodyPr/>
          <a:lstStyle/>
          <a:p>
            <a:r>
              <a:rPr lang="en-US" sz="2400" dirty="0"/>
              <a:t>Satisfaction</a:t>
            </a:r>
          </a:p>
        </p:txBody>
      </p:sp>
      <p:sp>
        <p:nvSpPr>
          <p:cNvPr id="11" name="Text Placeholder 7"/>
          <p:cNvSpPr>
            <a:spLocks noGrp="1"/>
          </p:cNvSpPr>
          <p:nvPr>
            <p:ph type="body" idx="13"/>
          </p:nvPr>
        </p:nvSpPr>
        <p:spPr>
          <a:xfrm>
            <a:off x="228600" y="666750"/>
            <a:ext cx="8915400" cy="236339"/>
          </a:xfrm>
        </p:spPr>
        <p:txBody>
          <a:bodyPr/>
          <a:lstStyle/>
          <a:p>
            <a:r>
              <a:rPr lang="en-US" sz="1200" dirty="0"/>
              <a:t>Just over 4 in 10 (42%) of those involved in the application process are satisfied with that process and more specifically the  application evaluation process. The majority of those (72%) whose applications were delegated are satisfied with the transition to the delegation process.  </a:t>
            </a:r>
          </a:p>
        </p:txBody>
      </p:sp>
      <p:sp>
        <p:nvSpPr>
          <p:cNvPr id="50" name="Footer Placeholder 4"/>
          <p:cNvSpPr txBox="1">
            <a:spLocks/>
          </p:cNvSpPr>
          <p:nvPr/>
        </p:nvSpPr>
        <p:spPr>
          <a:xfrm>
            <a:off x="1646712" y="1271689"/>
            <a:ext cx="1248888" cy="640488"/>
          </a:xfrm>
          <a:prstGeom prst="rect">
            <a:avLst/>
          </a:prstGeom>
          <a:solidFill>
            <a:srgbClr val="ECECEC"/>
          </a:solidFill>
        </p:spPr>
        <p:txBody>
          <a:bodyPr lIns="0" tIns="0" rIns="0" bIns="0" anchor="ctr"/>
          <a:lstStyle/>
          <a:p>
            <a:pPr marL="45720" algn="ctr" defTabSz="457200">
              <a:defRPr/>
            </a:pPr>
            <a:r>
              <a:rPr lang="en-US" sz="1200" dirty="0">
                <a:solidFill>
                  <a:srgbClr val="009DD9"/>
                </a:solidFill>
              </a:rPr>
              <a:t>Overall Satisfaction With Application Process</a:t>
            </a:r>
          </a:p>
          <a:p>
            <a:pPr marL="45720" algn="ctr" defTabSz="457200">
              <a:defRPr/>
            </a:pPr>
            <a:r>
              <a:rPr lang="en-US" sz="900" dirty="0">
                <a:solidFill>
                  <a:srgbClr val="009DD9"/>
                </a:solidFill>
              </a:rPr>
              <a:t>(n=45)</a:t>
            </a:r>
          </a:p>
        </p:txBody>
      </p:sp>
      <p:sp>
        <p:nvSpPr>
          <p:cNvPr id="22" name="Rectangle 21"/>
          <p:cNvSpPr/>
          <p:nvPr/>
        </p:nvSpPr>
        <p:spPr>
          <a:xfrm>
            <a:off x="1600200" y="4542991"/>
            <a:ext cx="152400" cy="1524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a:off x="1746504" y="4482032"/>
            <a:ext cx="1530096" cy="246221"/>
          </a:xfrm>
          <a:prstGeom prst="rect">
            <a:avLst/>
          </a:prstGeom>
          <a:noFill/>
        </p:spPr>
        <p:txBody>
          <a:bodyPr wrap="square" rtlCol="0">
            <a:spAutoFit/>
          </a:bodyPr>
          <a:lstStyle/>
          <a:p>
            <a:r>
              <a:rPr lang="en-US" sz="1000" dirty="0"/>
              <a:t>Very/Somewhat satisfied</a:t>
            </a:r>
          </a:p>
        </p:txBody>
      </p:sp>
      <p:sp>
        <p:nvSpPr>
          <p:cNvPr id="24" name="Rectangle 23"/>
          <p:cNvSpPr/>
          <p:nvPr/>
        </p:nvSpPr>
        <p:spPr>
          <a:xfrm>
            <a:off x="3539884" y="4542991"/>
            <a:ext cx="152400" cy="1524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TextBox 24"/>
          <p:cNvSpPr txBox="1"/>
          <p:nvPr/>
        </p:nvSpPr>
        <p:spPr>
          <a:xfrm>
            <a:off x="3725812" y="4476750"/>
            <a:ext cx="2522588" cy="246221"/>
          </a:xfrm>
          <a:prstGeom prst="rect">
            <a:avLst/>
          </a:prstGeom>
          <a:noFill/>
        </p:spPr>
        <p:txBody>
          <a:bodyPr wrap="square" rtlCol="0">
            <a:spAutoFit/>
          </a:bodyPr>
          <a:lstStyle/>
          <a:p>
            <a:r>
              <a:rPr lang="en-US" sz="1000" dirty="0"/>
              <a:t>Neither satisfied nor dissatisfied</a:t>
            </a:r>
          </a:p>
        </p:txBody>
      </p:sp>
      <p:sp>
        <p:nvSpPr>
          <p:cNvPr id="26" name="Rectangle 25"/>
          <p:cNvSpPr/>
          <p:nvPr/>
        </p:nvSpPr>
        <p:spPr>
          <a:xfrm>
            <a:off x="5853316" y="4542991"/>
            <a:ext cx="152400" cy="1524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6039244" y="4476750"/>
            <a:ext cx="1885556" cy="246221"/>
          </a:xfrm>
          <a:prstGeom prst="rect">
            <a:avLst/>
          </a:prstGeom>
          <a:noFill/>
        </p:spPr>
        <p:txBody>
          <a:bodyPr wrap="square" rtlCol="0">
            <a:spAutoFit/>
          </a:bodyPr>
          <a:lstStyle/>
          <a:p>
            <a:r>
              <a:rPr lang="en-US" sz="1000" dirty="0"/>
              <a:t>Very/Somewhat dissatisfied</a:t>
            </a:r>
          </a:p>
        </p:txBody>
      </p:sp>
      <p:sp>
        <p:nvSpPr>
          <p:cNvPr id="15" name="Footer Placeholder 4"/>
          <p:cNvSpPr txBox="1">
            <a:spLocks/>
          </p:cNvSpPr>
          <p:nvPr/>
        </p:nvSpPr>
        <p:spPr>
          <a:xfrm>
            <a:off x="4061856" y="1271689"/>
            <a:ext cx="1248888" cy="640488"/>
          </a:xfrm>
          <a:prstGeom prst="rect">
            <a:avLst/>
          </a:prstGeom>
          <a:solidFill>
            <a:srgbClr val="ECECEC"/>
          </a:solidFill>
        </p:spPr>
        <p:txBody>
          <a:bodyPr lIns="0" tIns="0" rIns="0" bIns="0" anchor="ctr"/>
          <a:lstStyle/>
          <a:p>
            <a:pPr marL="45720" algn="ctr" defTabSz="457200">
              <a:defRPr/>
            </a:pPr>
            <a:r>
              <a:rPr lang="en-US" sz="1200" dirty="0">
                <a:solidFill>
                  <a:srgbClr val="009DD9"/>
                </a:solidFill>
              </a:rPr>
              <a:t>Satisfaction With Application Evaluation Process</a:t>
            </a:r>
          </a:p>
          <a:p>
            <a:pPr marL="45720" algn="ctr" defTabSz="457200">
              <a:defRPr/>
            </a:pPr>
            <a:r>
              <a:rPr lang="en-US" sz="900" dirty="0">
                <a:solidFill>
                  <a:srgbClr val="009DD9"/>
                </a:solidFill>
              </a:rPr>
              <a:t>(n=45)</a:t>
            </a:r>
          </a:p>
        </p:txBody>
      </p:sp>
      <p:sp>
        <p:nvSpPr>
          <p:cNvPr id="16" name="Footer Placeholder 4"/>
          <p:cNvSpPr txBox="1">
            <a:spLocks/>
          </p:cNvSpPr>
          <p:nvPr/>
        </p:nvSpPr>
        <p:spPr>
          <a:xfrm>
            <a:off x="6248400" y="1271689"/>
            <a:ext cx="1606138" cy="640488"/>
          </a:xfrm>
          <a:prstGeom prst="rect">
            <a:avLst/>
          </a:prstGeom>
          <a:solidFill>
            <a:srgbClr val="ECECEC"/>
          </a:solidFill>
        </p:spPr>
        <p:txBody>
          <a:bodyPr lIns="0" tIns="0" rIns="0" bIns="0" anchor="ctr"/>
          <a:lstStyle/>
          <a:p>
            <a:pPr marL="45720" algn="ctr" defTabSz="457200">
              <a:defRPr/>
            </a:pPr>
            <a:r>
              <a:rPr lang="en-US" sz="1200" dirty="0">
                <a:solidFill>
                  <a:srgbClr val="009DD9"/>
                </a:solidFill>
              </a:rPr>
              <a:t>Satisfaction With Transition to Delegation Process | </a:t>
            </a:r>
            <a:r>
              <a:rPr lang="en-US" sz="1000" dirty="0">
                <a:solidFill>
                  <a:srgbClr val="009DD9"/>
                </a:solidFill>
              </a:rPr>
              <a:t>Delegated</a:t>
            </a:r>
          </a:p>
          <a:p>
            <a:pPr marL="45720" algn="ctr" defTabSz="457200">
              <a:defRPr/>
            </a:pPr>
            <a:r>
              <a:rPr lang="en-US" sz="900" dirty="0">
                <a:solidFill>
                  <a:srgbClr val="009DD9"/>
                </a:solidFill>
              </a:rPr>
              <a:t>(n=18*)</a:t>
            </a:r>
          </a:p>
        </p:txBody>
      </p:sp>
      <p:sp>
        <p:nvSpPr>
          <p:cNvPr id="2" name="TextBox 1"/>
          <p:cNvSpPr txBox="1"/>
          <p:nvPr/>
        </p:nvSpPr>
        <p:spPr>
          <a:xfrm>
            <a:off x="452536" y="4955428"/>
            <a:ext cx="4624944" cy="215444"/>
          </a:xfrm>
          <a:prstGeom prst="rect">
            <a:avLst/>
          </a:prstGeom>
          <a:noFill/>
        </p:spPr>
        <p:txBody>
          <a:bodyPr wrap="square" rtlCol="0">
            <a:spAutoFit/>
          </a:bodyPr>
          <a:lstStyle/>
          <a:p>
            <a:r>
              <a:rPr lang="en-US" sz="800" dirty="0"/>
              <a:t>*Caution:  small base size (n=&lt;30)</a:t>
            </a:r>
          </a:p>
        </p:txBody>
      </p:sp>
    </p:spTree>
    <p:extLst>
      <p:ext uri="{BB962C8B-B14F-4D97-AF65-F5344CB8AC3E}">
        <p14:creationId xmlns:p14="http://schemas.microsoft.com/office/powerpoint/2010/main" val="3385354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735203312"/>
              </p:ext>
            </p:extLst>
          </p:nvPr>
        </p:nvGraphicFramePr>
        <p:xfrm>
          <a:off x="-76200" y="1881829"/>
          <a:ext cx="8636330" cy="3212219"/>
        </p:xfrm>
        <a:graphic>
          <a:graphicData uri="http://schemas.openxmlformats.org/drawingml/2006/chart">
            <c:chart xmlns:c="http://schemas.openxmlformats.org/drawingml/2006/chart" xmlns:r="http://schemas.openxmlformats.org/officeDocument/2006/relationships" r:id="rId3"/>
          </a:graphicData>
        </a:graphic>
      </p:graphicFrame>
      <p:cxnSp>
        <p:nvCxnSpPr>
          <p:cNvPr id="3" name="Straight Connector 2"/>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2">
            <a:schemeClr val="accent1"/>
          </a:lnRef>
          <a:fillRef idx="0">
            <a:schemeClr val="accent1"/>
          </a:fillRef>
          <a:effectRef idx="1">
            <a:schemeClr val="accent1"/>
          </a:effectRef>
          <a:fontRef idx="minor">
            <a:schemeClr val="tx1"/>
          </a:fontRef>
        </p:style>
      </p:cxnSp>
      <p:sp>
        <p:nvSpPr>
          <p:cNvPr id="28" name="Title 6"/>
          <p:cNvSpPr>
            <a:spLocks noGrp="1"/>
          </p:cNvSpPr>
          <p:nvPr>
            <p:ph type="title"/>
          </p:nvPr>
        </p:nvSpPr>
        <p:spPr>
          <a:xfrm>
            <a:off x="228600" y="247077"/>
            <a:ext cx="8686800" cy="428625"/>
          </a:xfrm>
        </p:spPr>
        <p:txBody>
          <a:bodyPr/>
          <a:lstStyle/>
          <a:p>
            <a:r>
              <a:rPr lang="en-US" sz="2400" dirty="0"/>
              <a:t>Overall Satisfaction</a:t>
            </a:r>
          </a:p>
        </p:txBody>
      </p:sp>
      <p:sp>
        <p:nvSpPr>
          <p:cNvPr id="11" name="Text Placeholder 7"/>
          <p:cNvSpPr>
            <a:spLocks noGrp="1"/>
          </p:cNvSpPr>
          <p:nvPr>
            <p:ph type="body" idx="13"/>
          </p:nvPr>
        </p:nvSpPr>
        <p:spPr>
          <a:xfrm>
            <a:off x="228600" y="666750"/>
            <a:ext cx="8915400" cy="236339"/>
          </a:xfrm>
        </p:spPr>
        <p:txBody>
          <a:bodyPr/>
          <a:lstStyle/>
          <a:p>
            <a:r>
              <a:rPr lang="en-US" sz="1200" dirty="0"/>
              <a:t>Similar levels of satisfaction are found for those who have delegated or completed the process.  Half of those that are still in the application process or have withdrawn their application are dissatisfied.</a:t>
            </a:r>
          </a:p>
        </p:txBody>
      </p:sp>
      <p:sp>
        <p:nvSpPr>
          <p:cNvPr id="50" name="Footer Placeholder 4"/>
          <p:cNvSpPr txBox="1">
            <a:spLocks/>
          </p:cNvSpPr>
          <p:nvPr/>
        </p:nvSpPr>
        <p:spPr>
          <a:xfrm>
            <a:off x="3155300" y="1322761"/>
            <a:ext cx="2971800" cy="428825"/>
          </a:xfrm>
          <a:prstGeom prst="rect">
            <a:avLst/>
          </a:prstGeom>
          <a:solidFill>
            <a:srgbClr val="ECECEC"/>
          </a:solidFill>
        </p:spPr>
        <p:txBody>
          <a:bodyPr lIns="0" tIns="0" rIns="0" bIns="0" anchor="ctr"/>
          <a:lstStyle/>
          <a:p>
            <a:pPr marL="45720" algn="ctr" defTabSz="457200">
              <a:defRPr/>
            </a:pPr>
            <a:r>
              <a:rPr lang="en-US" sz="1200" dirty="0">
                <a:solidFill>
                  <a:srgbClr val="009DD9"/>
                </a:solidFill>
              </a:rPr>
              <a:t>Overall Satisfaction With Application Process</a:t>
            </a:r>
          </a:p>
        </p:txBody>
      </p:sp>
      <p:sp>
        <p:nvSpPr>
          <p:cNvPr id="22" name="Rectangle 21"/>
          <p:cNvSpPr/>
          <p:nvPr/>
        </p:nvSpPr>
        <p:spPr>
          <a:xfrm>
            <a:off x="1600200" y="4748688"/>
            <a:ext cx="152400" cy="1524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a:off x="1746504" y="4687729"/>
            <a:ext cx="1530096" cy="246221"/>
          </a:xfrm>
          <a:prstGeom prst="rect">
            <a:avLst/>
          </a:prstGeom>
          <a:noFill/>
        </p:spPr>
        <p:txBody>
          <a:bodyPr wrap="square" rtlCol="0">
            <a:spAutoFit/>
          </a:bodyPr>
          <a:lstStyle/>
          <a:p>
            <a:r>
              <a:rPr lang="en-US" sz="1000" dirty="0"/>
              <a:t>Very/Somewhat satisfied</a:t>
            </a:r>
          </a:p>
        </p:txBody>
      </p:sp>
      <p:sp>
        <p:nvSpPr>
          <p:cNvPr id="24" name="Rectangle 23"/>
          <p:cNvSpPr/>
          <p:nvPr/>
        </p:nvSpPr>
        <p:spPr>
          <a:xfrm>
            <a:off x="3539884" y="4748688"/>
            <a:ext cx="152400" cy="1524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TextBox 24"/>
          <p:cNvSpPr txBox="1"/>
          <p:nvPr/>
        </p:nvSpPr>
        <p:spPr>
          <a:xfrm>
            <a:off x="3725812" y="4682447"/>
            <a:ext cx="2522588" cy="246221"/>
          </a:xfrm>
          <a:prstGeom prst="rect">
            <a:avLst/>
          </a:prstGeom>
          <a:noFill/>
        </p:spPr>
        <p:txBody>
          <a:bodyPr wrap="square" rtlCol="0">
            <a:spAutoFit/>
          </a:bodyPr>
          <a:lstStyle/>
          <a:p>
            <a:r>
              <a:rPr lang="en-US" sz="1000" dirty="0"/>
              <a:t>Neither satisfied nor dissatisfied</a:t>
            </a:r>
          </a:p>
        </p:txBody>
      </p:sp>
      <p:sp>
        <p:nvSpPr>
          <p:cNvPr id="26" name="Rectangle 25"/>
          <p:cNvSpPr/>
          <p:nvPr/>
        </p:nvSpPr>
        <p:spPr>
          <a:xfrm>
            <a:off x="5853316" y="4748688"/>
            <a:ext cx="152400" cy="1524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6039244" y="4682447"/>
            <a:ext cx="1885556" cy="246221"/>
          </a:xfrm>
          <a:prstGeom prst="rect">
            <a:avLst/>
          </a:prstGeom>
          <a:noFill/>
        </p:spPr>
        <p:txBody>
          <a:bodyPr wrap="square" rtlCol="0">
            <a:spAutoFit/>
          </a:bodyPr>
          <a:lstStyle/>
          <a:p>
            <a:r>
              <a:rPr lang="en-US" sz="1000" dirty="0"/>
              <a:t>Very/Somewhat dissatisfied</a:t>
            </a:r>
          </a:p>
        </p:txBody>
      </p:sp>
      <p:sp>
        <p:nvSpPr>
          <p:cNvPr id="2" name="TextBox 1"/>
          <p:cNvSpPr txBox="1"/>
          <p:nvPr/>
        </p:nvSpPr>
        <p:spPr>
          <a:xfrm>
            <a:off x="452536" y="4955428"/>
            <a:ext cx="4624944" cy="215444"/>
          </a:xfrm>
          <a:prstGeom prst="rect">
            <a:avLst/>
          </a:prstGeom>
          <a:noFill/>
        </p:spPr>
        <p:txBody>
          <a:bodyPr wrap="square" rtlCol="0">
            <a:spAutoFit/>
          </a:bodyPr>
          <a:lstStyle/>
          <a:p>
            <a:r>
              <a:rPr lang="en-US" sz="800" dirty="0"/>
              <a:t>*Caution:  small base size (n=&lt;30)</a:t>
            </a:r>
          </a:p>
        </p:txBody>
      </p:sp>
    </p:spTree>
    <p:extLst>
      <p:ext uri="{BB962C8B-B14F-4D97-AF65-F5344CB8AC3E}">
        <p14:creationId xmlns:p14="http://schemas.microsoft.com/office/powerpoint/2010/main" val="9979476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1634030909"/>
              </p:ext>
            </p:extLst>
          </p:nvPr>
        </p:nvGraphicFramePr>
        <p:xfrm>
          <a:off x="-76200" y="1881829"/>
          <a:ext cx="8636330" cy="3212219"/>
        </p:xfrm>
        <a:graphic>
          <a:graphicData uri="http://schemas.openxmlformats.org/drawingml/2006/chart">
            <c:chart xmlns:c="http://schemas.openxmlformats.org/drawingml/2006/chart" xmlns:r="http://schemas.openxmlformats.org/officeDocument/2006/relationships" r:id="rId3"/>
          </a:graphicData>
        </a:graphic>
      </p:graphicFrame>
      <p:cxnSp>
        <p:nvCxnSpPr>
          <p:cNvPr id="3" name="Straight Connector 2"/>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2">
            <a:schemeClr val="accent1"/>
          </a:lnRef>
          <a:fillRef idx="0">
            <a:schemeClr val="accent1"/>
          </a:fillRef>
          <a:effectRef idx="1">
            <a:schemeClr val="accent1"/>
          </a:effectRef>
          <a:fontRef idx="minor">
            <a:schemeClr val="tx1"/>
          </a:fontRef>
        </p:style>
      </p:cxnSp>
      <p:sp>
        <p:nvSpPr>
          <p:cNvPr id="28" name="Title 6"/>
          <p:cNvSpPr>
            <a:spLocks noGrp="1"/>
          </p:cNvSpPr>
          <p:nvPr>
            <p:ph type="title"/>
          </p:nvPr>
        </p:nvSpPr>
        <p:spPr>
          <a:xfrm>
            <a:off x="228600" y="247077"/>
            <a:ext cx="8686800" cy="428625"/>
          </a:xfrm>
        </p:spPr>
        <p:txBody>
          <a:bodyPr/>
          <a:lstStyle/>
          <a:p>
            <a:r>
              <a:rPr lang="en-US" sz="2400" dirty="0"/>
              <a:t>Satisfaction with application evaluation process</a:t>
            </a:r>
          </a:p>
        </p:txBody>
      </p:sp>
      <p:sp>
        <p:nvSpPr>
          <p:cNvPr id="11" name="Text Placeholder 7"/>
          <p:cNvSpPr>
            <a:spLocks noGrp="1"/>
          </p:cNvSpPr>
          <p:nvPr>
            <p:ph type="body" idx="13"/>
          </p:nvPr>
        </p:nvSpPr>
        <p:spPr>
          <a:xfrm>
            <a:off x="228600" y="666750"/>
            <a:ext cx="8915400" cy="236339"/>
          </a:xfrm>
        </p:spPr>
        <p:txBody>
          <a:bodyPr/>
          <a:lstStyle/>
          <a:p>
            <a:r>
              <a:rPr lang="en-US" sz="1200" dirty="0"/>
              <a:t>Similarly, just over 4 in 10 (42%) satisfied with the application evaluation process.  Similar levels of satisfaction are found for those who have delegated or completed the process. Half of those that are still in the application process or have withdrawn their application are dissatisfied.</a:t>
            </a:r>
          </a:p>
        </p:txBody>
      </p:sp>
      <p:sp>
        <p:nvSpPr>
          <p:cNvPr id="50" name="Footer Placeholder 4"/>
          <p:cNvSpPr txBox="1">
            <a:spLocks/>
          </p:cNvSpPr>
          <p:nvPr/>
        </p:nvSpPr>
        <p:spPr>
          <a:xfrm>
            <a:off x="3155300" y="1322761"/>
            <a:ext cx="2971800" cy="428825"/>
          </a:xfrm>
          <a:prstGeom prst="rect">
            <a:avLst/>
          </a:prstGeom>
          <a:solidFill>
            <a:srgbClr val="ECECEC"/>
          </a:solidFill>
        </p:spPr>
        <p:txBody>
          <a:bodyPr lIns="0" tIns="0" rIns="0" bIns="0" anchor="ctr"/>
          <a:lstStyle/>
          <a:p>
            <a:pPr marL="45720" algn="ctr" defTabSz="457200">
              <a:defRPr/>
            </a:pPr>
            <a:r>
              <a:rPr lang="en-US" sz="1200" dirty="0">
                <a:solidFill>
                  <a:srgbClr val="009DD9"/>
                </a:solidFill>
              </a:rPr>
              <a:t>Overall Satisfaction With Application EVALUATION Process</a:t>
            </a:r>
          </a:p>
        </p:txBody>
      </p:sp>
      <p:sp>
        <p:nvSpPr>
          <p:cNvPr id="22" name="Rectangle 21"/>
          <p:cNvSpPr/>
          <p:nvPr/>
        </p:nvSpPr>
        <p:spPr>
          <a:xfrm>
            <a:off x="1600200" y="4748688"/>
            <a:ext cx="152400" cy="1524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a:off x="1746504" y="4687729"/>
            <a:ext cx="1530096" cy="246221"/>
          </a:xfrm>
          <a:prstGeom prst="rect">
            <a:avLst/>
          </a:prstGeom>
          <a:noFill/>
        </p:spPr>
        <p:txBody>
          <a:bodyPr wrap="square" rtlCol="0">
            <a:spAutoFit/>
          </a:bodyPr>
          <a:lstStyle/>
          <a:p>
            <a:r>
              <a:rPr lang="en-US" sz="1000" dirty="0"/>
              <a:t>Very/Somewhat satisfied</a:t>
            </a:r>
          </a:p>
        </p:txBody>
      </p:sp>
      <p:sp>
        <p:nvSpPr>
          <p:cNvPr id="24" name="Rectangle 23"/>
          <p:cNvSpPr/>
          <p:nvPr/>
        </p:nvSpPr>
        <p:spPr>
          <a:xfrm>
            <a:off x="3539884" y="4748688"/>
            <a:ext cx="152400" cy="1524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TextBox 24"/>
          <p:cNvSpPr txBox="1"/>
          <p:nvPr/>
        </p:nvSpPr>
        <p:spPr>
          <a:xfrm>
            <a:off x="3725812" y="4682447"/>
            <a:ext cx="2522588" cy="246221"/>
          </a:xfrm>
          <a:prstGeom prst="rect">
            <a:avLst/>
          </a:prstGeom>
          <a:noFill/>
        </p:spPr>
        <p:txBody>
          <a:bodyPr wrap="square" rtlCol="0">
            <a:spAutoFit/>
          </a:bodyPr>
          <a:lstStyle/>
          <a:p>
            <a:r>
              <a:rPr lang="en-US" sz="1000" dirty="0"/>
              <a:t>Neither satisfied nor dissatisfied</a:t>
            </a:r>
          </a:p>
        </p:txBody>
      </p:sp>
      <p:sp>
        <p:nvSpPr>
          <p:cNvPr id="26" name="Rectangle 25"/>
          <p:cNvSpPr/>
          <p:nvPr/>
        </p:nvSpPr>
        <p:spPr>
          <a:xfrm>
            <a:off x="5853316" y="4748688"/>
            <a:ext cx="152400" cy="1524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6039244" y="4682447"/>
            <a:ext cx="1885556" cy="246221"/>
          </a:xfrm>
          <a:prstGeom prst="rect">
            <a:avLst/>
          </a:prstGeom>
          <a:noFill/>
        </p:spPr>
        <p:txBody>
          <a:bodyPr wrap="square" rtlCol="0">
            <a:spAutoFit/>
          </a:bodyPr>
          <a:lstStyle/>
          <a:p>
            <a:r>
              <a:rPr lang="en-US" sz="1000" dirty="0"/>
              <a:t>Very/Somewhat dissatisfied</a:t>
            </a:r>
          </a:p>
        </p:txBody>
      </p:sp>
      <p:sp>
        <p:nvSpPr>
          <p:cNvPr id="2" name="TextBox 1"/>
          <p:cNvSpPr txBox="1"/>
          <p:nvPr/>
        </p:nvSpPr>
        <p:spPr>
          <a:xfrm>
            <a:off x="452536" y="4955428"/>
            <a:ext cx="4624944" cy="215444"/>
          </a:xfrm>
          <a:prstGeom prst="rect">
            <a:avLst/>
          </a:prstGeom>
          <a:noFill/>
        </p:spPr>
        <p:txBody>
          <a:bodyPr wrap="square" rtlCol="0">
            <a:spAutoFit/>
          </a:bodyPr>
          <a:lstStyle/>
          <a:p>
            <a:r>
              <a:rPr lang="en-US" sz="800" dirty="0"/>
              <a:t>*Caution:  small base size (n=&lt;30)</a:t>
            </a:r>
          </a:p>
        </p:txBody>
      </p:sp>
    </p:spTree>
    <p:extLst>
      <p:ext uri="{BB962C8B-B14F-4D97-AF65-F5344CB8AC3E}">
        <p14:creationId xmlns:p14="http://schemas.microsoft.com/office/powerpoint/2010/main" val="38129417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360" y="133350"/>
            <a:ext cx="8165592" cy="428625"/>
          </a:xfrm>
        </p:spPr>
        <p:txBody>
          <a:bodyPr/>
          <a:lstStyle/>
          <a:p>
            <a:r>
              <a:rPr lang="en-US" dirty="0"/>
              <a:t>Additional insights from follow-on</a:t>
            </a:r>
          </a:p>
        </p:txBody>
      </p:sp>
      <p:sp>
        <p:nvSpPr>
          <p:cNvPr id="4" name="Content Placeholder 3"/>
          <p:cNvSpPr>
            <a:spLocks noGrp="1"/>
          </p:cNvSpPr>
          <p:nvPr>
            <p:ph sz="quarter" idx="14"/>
          </p:nvPr>
        </p:nvSpPr>
        <p:spPr>
          <a:xfrm>
            <a:off x="533400" y="590550"/>
            <a:ext cx="8458200" cy="4419600"/>
          </a:xfrm>
        </p:spPr>
        <p:txBody>
          <a:bodyPr/>
          <a:lstStyle/>
          <a:p>
            <a:r>
              <a:rPr lang="en-US" dirty="0"/>
              <a:t>Technical problems (outage, digital archery</a:t>
            </a:r>
            <a:r>
              <a:rPr lang="en-US"/>
              <a:t>) did not </a:t>
            </a:r>
            <a:r>
              <a:rPr lang="en-US" dirty="0"/>
              <a:t>present ICANN well.</a:t>
            </a:r>
          </a:p>
          <a:p>
            <a:r>
              <a:rPr lang="en-US" dirty="0"/>
              <a:t>Changing process/timelines very frustrating for those who “played by the rules”.  “If you work hard to meet the deadline, and someone else does not, that should be your advantage.” </a:t>
            </a:r>
          </a:p>
          <a:p>
            <a:r>
              <a:rPr lang="en-US" dirty="0"/>
              <a:t>Rule/process changes or shifting guidance undermine credibility e.g. plurals, linguistic reviews.</a:t>
            </a:r>
          </a:p>
          <a:p>
            <a:r>
              <a:rPr lang="en-US" dirty="0"/>
              <a:t>Perception held by some that ICANN does not respect the business/financial implications that their delays have on applicants.</a:t>
            </a:r>
          </a:p>
          <a:p>
            <a:r>
              <a:rPr lang="en-US" dirty="0"/>
              <a:t>Process was about procedure, not substance of applications—potentially a stronger concern for community applicants.</a:t>
            </a:r>
          </a:p>
          <a:p>
            <a:r>
              <a:rPr lang="en-US" dirty="0"/>
              <a:t>Letters of credit and bank transfers seen as onerous, non-standard, “illegal” or inappropriate for government entities.</a:t>
            </a:r>
          </a:p>
          <a:p>
            <a:r>
              <a:rPr lang="en-US" dirty="0"/>
              <a:t>Communication methods designed to convey impartiality, but some don’t believe impartiality was maintained. </a:t>
            </a:r>
          </a:p>
        </p:txBody>
      </p:sp>
    </p:spTree>
    <p:extLst>
      <p:ext uri="{BB962C8B-B14F-4D97-AF65-F5344CB8AC3E}">
        <p14:creationId xmlns:p14="http://schemas.microsoft.com/office/powerpoint/2010/main" val="428234913"/>
      </p:ext>
    </p:extLst>
  </p:cSld>
  <p:clrMapOvr>
    <a:masterClrMapping/>
  </p:clrMapOvr>
</p:sld>
</file>

<file path=ppt/theme/theme1.xml><?xml version="1.0" encoding="utf-8"?>
<a:theme xmlns:a="http://schemas.openxmlformats.org/drawingml/2006/main" name="2007_2010_Multicolor_Template_Widescreen_1_4_13">
  <a:themeElements>
    <a:clrScheme name="Multicolor">
      <a:dk1>
        <a:srgbClr val="5F5F5F"/>
      </a:dk1>
      <a:lt1>
        <a:srgbClr val="FFFFFF"/>
      </a:lt1>
      <a:dk2>
        <a:srgbClr val="000000"/>
      </a:dk2>
      <a:lt2>
        <a:srgbClr val="707276"/>
      </a:lt2>
      <a:accent1>
        <a:srgbClr val="009DD9"/>
      </a:accent1>
      <a:accent2>
        <a:srgbClr val="FF8300"/>
      </a:accent2>
      <a:accent3>
        <a:srgbClr val="B21DAC"/>
      </a:accent3>
      <a:accent4>
        <a:srgbClr val="D70036"/>
      </a:accent4>
      <a:accent5>
        <a:srgbClr val="707276"/>
      </a:accent5>
      <a:accent6>
        <a:srgbClr val="000000"/>
      </a:accent6>
      <a:hlink>
        <a:srgbClr val="B21DAC"/>
      </a:hlink>
      <a:folHlink>
        <a:srgbClr val="D7003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4">
            <a:lumMod val="20000"/>
            <a:lumOff val="80000"/>
          </a:schemeClr>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Yellow">
      <a:srgbClr val="FFCD00"/>
    </a:custClr>
    <a:custClr name="Dark Red">
      <a:srgbClr val="9B0C10"/>
    </a:custClr>
    <a:custClr name="Light Red">
      <a:srgbClr val="F69493"/>
    </a:custClr>
    <a:custClr name="Pale Red">
      <a:srgbClr val="FACAC7"/>
    </a:custClr>
    <a:custClr name="Dark Purple">
      <a:srgbClr val="80076B"/>
    </a:custClr>
    <a:custClr name="Light Purple">
      <a:srgbClr val="DE98D5"/>
    </a:custClr>
    <a:custClr name="Pale Purple">
      <a:srgbClr val="F0CCEB"/>
    </a:custClr>
    <a:custClr name="Dark Orange">
      <a:srgbClr val="F15722"/>
    </a:custClr>
    <a:custClr name="Light Orange">
      <a:srgbClr val="FCBC85"/>
    </a:custClr>
    <a:custClr name="Pale Orange">
      <a:srgbClr val="FEDBBD"/>
    </a:custClr>
    <a:custClr name="Dark Cyan">
      <a:srgbClr val="007FC7"/>
    </a:custClr>
    <a:custClr name="Light Cyan">
      <a:srgbClr val="6ECFF6"/>
    </a:custClr>
    <a:custClr name="Pale Cyan">
      <a:srgbClr val="B9E5FB"/>
    </a:custClr>
    <a:custClr name="Dark Green">
      <a:srgbClr val="218535"/>
    </a:custClr>
    <a:custClr name="Green">
      <a:srgbClr val="8DC63F"/>
    </a:custClr>
    <a:custClr name="Light Green">
      <a:srgbClr val="C4DF9B"/>
    </a:custClr>
    <a:custClr name="Pale Green">
      <a:srgbClr val="E0EED0"/>
    </a:custClr>
    <a:custClr name="Light Gray">
      <a:srgbClr val="B6B6B9"/>
    </a:custClr>
  </a:custClrLst>
  <a:extLst>
    <a:ext uri="{05A4C25C-085E-4340-85A3-A5531E510DB2}">
      <thm15:themeFamily xmlns:thm15="http://schemas.microsoft.com/office/thememl/2012/main" name="2007-2010 Widescreen Template.potx" id="{3E0DB109-9E25-4987-B435-78114BE4A920}" vid="{9F0D6C06-4104-474A-930C-887FAB4D5C1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538880B7CE533409105C259AF09F19A" ma:contentTypeVersion="15" ma:contentTypeDescription="Create a new document." ma:contentTypeScope="" ma:versionID="dd4f3ca2e358e8557e09d899d6156a1a">
  <xsd:schema xmlns:xsd="http://www.w3.org/2001/XMLSchema" xmlns:xs="http://www.w3.org/2001/XMLSchema" xmlns:p="http://schemas.microsoft.com/office/2006/metadata/properties" xmlns:ns1="http://schemas.microsoft.com/sharepoint/v3" xmlns:ns2="2e8c896f-fd84-491a-bb16-fb60357350f9" xmlns:ns3="http://schemas.microsoft.com/sharepoint/v4" xmlns:ns4="019b310f-9766-4173-a406-d30f26a03c52" targetNamespace="http://schemas.microsoft.com/office/2006/metadata/properties" ma:root="true" ma:fieldsID="6d64ff86f7be531c8438aacebb34dea6" ns1:_="" ns2:_="" ns3:_="" ns4:_="">
    <xsd:import namespace="http://schemas.microsoft.com/sharepoint/v3"/>
    <xsd:import namespace="2e8c896f-fd84-491a-bb16-fb60357350f9"/>
    <xsd:import namespace="http://schemas.microsoft.com/sharepoint/v4"/>
    <xsd:import namespace="019b310f-9766-4173-a406-d30f26a03c52"/>
    <xsd:element name="properties">
      <xsd:complexType>
        <xsd:sequence>
          <xsd:element name="documentManagement">
            <xsd:complexType>
              <xsd:all>
                <xsd:element ref="ns2:Details" minOccurs="0"/>
                <xsd:element ref="ns2:FreshnessDate" minOccurs="0"/>
                <xsd:element ref="ns2:PrimaryContact"/>
                <xsd:element ref="ns2:Region" minOccurs="0"/>
                <xsd:element ref="ns2:Country" minOccurs="0"/>
                <xsd:element ref="ns1:PublishingRollupImage" minOccurs="0"/>
                <xsd:element ref="ns2:TopicTitle1" minOccurs="0"/>
                <xsd:element ref="ns3:IconOverlay" minOccurs="0"/>
                <xsd:element ref="ns4:Area_x0020_of_x0020_Focus" minOccurs="0"/>
                <xsd:element ref="ns4:Yes-No"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RollupImage" ma:index="13" nillable="true" ma:displayName="Rollup Image" ma:internalName="PublishingRollupImag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2e8c896f-fd84-491a-bb16-fb60357350f9" elementFormDefault="qualified">
    <xsd:import namespace="http://schemas.microsoft.com/office/2006/documentManagement/types"/>
    <xsd:import namespace="http://schemas.microsoft.com/office/infopath/2007/PartnerControls"/>
    <xsd:element name="Details" ma:index="2" nillable="true" ma:displayName="Details" ma:default="" ma:description="Description of the document if needed." ma:internalName="Details">
      <xsd:simpleType>
        <xsd:restriction base="dms:Note">
          <xsd:maxLength value="255"/>
        </xsd:restriction>
      </xsd:simpleType>
    </xsd:element>
    <xsd:element name="FreshnessDate" ma:index="3" nillable="true" ma:displayName="Freshness Date" ma:default="[today]" ma:description="Date originally created or the last date the document was reviewed and considered current." ma:format="DateOnly" ma:internalName="FreshnessDate">
      <xsd:simpleType>
        <xsd:restriction base="dms:DateTime"/>
      </xsd:simpleType>
    </xsd:element>
    <xsd:element name="PrimaryContact" ma:index="4" ma:displayName="Primary Contact" ma:description="Primary contact for this document.  This is not necessarily the author but the person to which users can contact with questions." ma:list="UserInfo" ma:SearchPeopleOnly="false" ma:SharePointGroup="0" ma:internalName="PrimaryContact"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element name="Region" ma:index="5" nillable="true" ma:displayName="Region" ma:default="*Global" ma:description="Nielsen company region." ma:format="RadioButtons" ma:internalName="Region">
      <xsd:simpleType>
        <xsd:restriction base="dms:Choice">
          <xsd:enumeration value="*Global"/>
          <xsd:enumeration value="AME"/>
          <xsd:enumeration value="Americas"/>
          <xsd:enumeration value="APMEA"/>
          <xsd:enumeration value="Europe"/>
          <xsd:enumeration value="Greater China"/>
          <xsd:enumeration value="India"/>
          <xsd:enumeration value="Latin America"/>
          <xsd:enumeration value="North America"/>
          <xsd:enumeration value="SEANAP"/>
        </xsd:restriction>
      </xsd:simpleType>
    </xsd:element>
    <xsd:element name="Country" ma:index="12" nillable="true" ma:displayName="Country" ma:default="*Global" ma:format="Dropdown" ma:internalName="Country">
      <xsd:simpleType>
        <xsd:restriction base="dms:Choice">
          <xsd:enumeration value="*Global"/>
          <xsd:enumeration value="Albania"/>
          <xsd:enumeration value="Algeria"/>
          <xsd:enumeration value="Argentina"/>
          <xsd:enumeration value="Armenia"/>
          <xsd:enumeration value="Australia"/>
          <xsd:enumeration value="Austria"/>
          <xsd:enumeration value="Azerbaijan"/>
          <xsd:enumeration value="Bahrain"/>
          <xsd:enumeration value="Balkans"/>
          <xsd:enumeration value="Baltic States"/>
          <xsd:enumeration value="Bangladesh"/>
          <xsd:enumeration value="Belarus"/>
          <xsd:enumeration value="Belgium"/>
          <xsd:enumeration value="Bolivia"/>
          <xsd:enumeration value="Bosnia"/>
          <xsd:enumeration value="Brazil"/>
          <xsd:enumeration value="Bulgaria"/>
          <xsd:enumeration value="Cameroon"/>
          <xsd:enumeration value="Canada"/>
          <xsd:enumeration value="Chile"/>
          <xsd:enumeration value="China"/>
          <xsd:enumeration value="Colombia"/>
          <xsd:enumeration value="Costa Rica"/>
          <xsd:enumeration value="Croatia"/>
          <xsd:enumeration value="Cyprus"/>
          <xsd:enumeration value="Czech Republic"/>
          <xsd:enumeration value="Denmark"/>
          <xsd:enumeration value="Dominican Republic"/>
          <xsd:enumeration value="Ecuador"/>
          <xsd:enumeration value="Egypt"/>
          <xsd:enumeration value="El Salvador"/>
          <xsd:enumeration value="Estonia"/>
          <xsd:enumeration value="Ethiopia"/>
          <xsd:enumeration value="Finland"/>
          <xsd:enumeration value="France"/>
          <xsd:enumeration value="Georgia"/>
          <xsd:enumeration value="Germany"/>
          <xsd:enumeration value="Ghana"/>
          <xsd:enumeration value="Greece"/>
          <xsd:enumeration value="Guatemala"/>
          <xsd:enumeration value="Honduras"/>
          <xsd:enumeration value="Hong Kong"/>
          <xsd:enumeration value="Hungary"/>
          <xsd:enumeration value="India"/>
          <xsd:enumeration value="Indonesia"/>
          <xsd:enumeration value="Ireland"/>
          <xsd:enumeration value="Israel"/>
          <xsd:enumeration value="Italy"/>
          <xsd:enumeration value="Ivory Coast"/>
          <xsd:enumeration value="Japan"/>
          <xsd:enumeration value="Jordan"/>
          <xsd:enumeration value="Kazakhstan"/>
          <xsd:enumeration value="Kenya"/>
          <xsd:enumeration value="Kuwait"/>
          <xsd:enumeration value="Kyrgystan"/>
          <xsd:enumeration value="Latvia"/>
          <xsd:enumeration value="Lebanon"/>
          <xsd:enumeration value="Libya"/>
          <xsd:enumeration value="Lithuania"/>
          <xsd:enumeration value="Macedonia"/>
          <xsd:enumeration value="Malaysia"/>
          <xsd:enumeration value="Mexico"/>
          <xsd:enumeration value="Moldova"/>
          <xsd:enumeration value="Mongolia"/>
          <xsd:enumeration value="Montenegro"/>
          <xsd:enumeration value="Morocco"/>
          <xsd:enumeration value="Multiple Countries"/>
          <xsd:enumeration value="N/A"/>
          <xsd:enumeration value="Namibia"/>
          <xsd:enumeration value="Nepal"/>
          <xsd:enumeration value="Netherlands, The"/>
          <xsd:enumeration value="New Zealand"/>
          <xsd:enumeration value="Nicaragua"/>
          <xsd:enumeration value="Nigeria"/>
          <xsd:enumeration value="Norway"/>
          <xsd:enumeration value="Oman"/>
          <xsd:enumeration value="Pakistan"/>
          <xsd:enumeration value="Panama"/>
          <xsd:enumeration value="Paraguay"/>
          <xsd:enumeration value="Peru"/>
          <xsd:enumeration value="Philippines"/>
          <xsd:enumeration value="Poland"/>
          <xsd:enumeration value="Portugal"/>
          <xsd:enumeration value="Puerto Rico"/>
          <xsd:enumeration value="Qatar"/>
          <xsd:enumeration value="Romania"/>
          <xsd:enumeration value="Russia"/>
          <xsd:enumeration value="Saudi Arabia"/>
          <xsd:enumeration value="Serbia"/>
          <xsd:enumeration value="Singapore"/>
          <xsd:enumeration value="Slovakia"/>
          <xsd:enumeration value="Slovenia"/>
          <xsd:enumeration value="South Africa"/>
          <xsd:enumeration value="South Korea"/>
          <xsd:enumeration value="Spain"/>
          <xsd:enumeration value="Sri Lanka"/>
          <xsd:enumeration value="Sweden"/>
          <xsd:enumeration value="Switzerland"/>
          <xsd:enumeration value="Syria"/>
          <xsd:enumeration value="Taiwan"/>
          <xsd:enumeration value="Tajikistan"/>
          <xsd:enumeration value="Tanzania"/>
          <xsd:enumeration value="Thailand"/>
          <xsd:enumeration value="Tunisia"/>
          <xsd:enumeration value="Turkemenistan"/>
          <xsd:enumeration value="Turkey"/>
          <xsd:enumeration value="Uganda"/>
          <xsd:enumeration value="Ukraine"/>
          <xsd:enumeration value="United Arab Emirates"/>
          <xsd:enumeration value="United Kingdom"/>
          <xsd:enumeration value="United States"/>
          <xsd:enumeration value="Uruguay"/>
          <xsd:enumeration value="Uzbekistan"/>
          <xsd:enumeration value="Venezuela"/>
          <xsd:enumeration value="Vietnam"/>
          <xsd:enumeration value="Yemen"/>
        </xsd:restriction>
      </xsd:simpleType>
    </xsd:element>
    <xsd:element name="TopicTitle1" ma:index="14" nillable="true" ma:displayName="Topic" ma:description="Please select the relevant topic for this document." ma:format="RadioButtons" ma:internalName="TopicTitle1">
      <xsd:simpleType>
        <xsd:restriction base="dms:Choice">
          <xsd:enumeration value="Client-Related"/>
          <xsd:enumeration value="External Events"/>
          <xsd:enumeration value="HTML Email Instructions"/>
          <xsd:enumeration value="Internal Meeting Templates"/>
          <xsd:enumeration value="Policies/Guidelines"/>
          <xsd:enumeration value="Presentations"/>
          <xsd:enumeration value="Business Cards"/>
          <xsd:enumeration value="Desktop"/>
          <xsd:enumeration value="Email Signature"/>
          <xsd:enumeration value="Stationery"/>
          <xsd:enumeration value="RFP Toolkit"/>
          <xsd:enumeration value="Presentations-Visual Checklist"/>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5"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9b310f-9766-4173-a406-d30f26a03c52" elementFormDefault="qualified">
    <xsd:import namespace="http://schemas.microsoft.com/office/2006/documentManagement/types"/>
    <xsd:import namespace="http://schemas.microsoft.com/office/infopath/2007/PartnerControls"/>
    <xsd:element name="Area_x0020_of_x0020_Focus" ma:index="16" nillable="true" ma:displayName="Desktop Color" ma:description="ONLY if this is a Desktop item, please indicate the background color." ma:format="RadioButtons" ma:internalName="Area_x0020_of_x0020_Focus">
      <xsd:simpleType>
        <xsd:restriction base="dms:Choice">
          <xsd:enumeration value="Black"/>
          <xsd:enumeration value="White"/>
        </xsd:restriction>
      </xsd:simpleType>
    </xsd:element>
    <xsd:element name="Yes-No" ma:index="17" nillable="true" ma:displayName="Yes-No" ma:default="0" ma:description="Intranet team use only - please do not use." ma:internalName="Yes_x002d_No">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TopicTitle1 xmlns="2e8c896f-fd84-491a-bb16-fb60357350f9">Presentations</TopicTitle1>
    <Details xmlns="2e8c896f-fd84-491a-bb16-fb60357350f9" xsi:nil="true"/>
    <PublishingRollupImage xmlns="http://schemas.microsoft.com/sharepoint/v3">&lt;img alt="" src="/company/marketing/MktgImages/PowerPoint%20Template%202003.jpg" style="BORDER: 0px solid; "&gt;</PublishingRollupImage>
    <Country xmlns="2e8c896f-fd84-491a-bb16-fb60357350f9">*Global</Country>
    <FreshnessDate xmlns="2e8c896f-fd84-491a-bb16-fb60357350f9">2013-01-29T05:00:00+00:00</FreshnessDate>
    <Region xmlns="2e8c896f-fd84-491a-bb16-fb60357350f9">*Global</Region>
    <PrimaryContact xmlns="2e8c896f-fd84-491a-bb16-fb60357350f9">
      <UserInfo>
        <DisplayName>Jantsch, Ellen</DisplayName>
        <AccountId>59991</AccountId>
        <AccountType/>
      </UserInfo>
    </PrimaryContact>
    <IconOverlay xmlns="http://schemas.microsoft.com/sharepoint/v4" xsi:nil="true"/>
    <Area_x0020_of_x0020_Focus xmlns="019b310f-9766-4173-a406-d30f26a03c52" xsi:nil="true"/>
    <Yes-No xmlns="019b310f-9766-4173-a406-d30f26a03c52">false</Yes-No>
  </documentManagement>
</p:properties>
</file>

<file path=customXml/itemProps1.xml><?xml version="1.0" encoding="utf-8"?>
<ds:datastoreItem xmlns:ds="http://schemas.openxmlformats.org/officeDocument/2006/customXml" ds:itemID="{28D42E5C-E240-44FA-A923-D55F7675B1A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e8c896f-fd84-491a-bb16-fb60357350f9"/>
    <ds:schemaRef ds:uri="http://schemas.microsoft.com/sharepoint/v4"/>
    <ds:schemaRef ds:uri="019b310f-9766-4173-a406-d30f26a03c5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A456CD2-2493-42F9-96A3-B8DA05D55FB2}">
  <ds:schemaRefs>
    <ds:schemaRef ds:uri="http://schemas.microsoft.com/sharepoint/v3/contenttype/forms"/>
  </ds:schemaRefs>
</ds:datastoreItem>
</file>

<file path=customXml/itemProps3.xml><?xml version="1.0" encoding="utf-8"?>
<ds:datastoreItem xmlns:ds="http://schemas.openxmlformats.org/officeDocument/2006/customXml" ds:itemID="{4D369753-D426-4CE7-8FEC-28190D63E9A2}">
  <ds:schemaRefs>
    <ds:schemaRef ds:uri="http://schemas.microsoft.com/sharepoint/v3"/>
    <ds:schemaRef ds:uri="http://schemas.microsoft.com/sharepoint/v4"/>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2e8c896f-fd84-491a-bb16-fb60357350f9"/>
    <ds:schemaRef ds:uri="http://purl.org/dc/elements/1.1/"/>
    <ds:schemaRef ds:uri="http://schemas.microsoft.com/office/2006/metadata/properties"/>
    <ds:schemaRef ds:uri="019b310f-9766-4173-a406-d30f26a03c52"/>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29961</TotalTime>
  <Words>788</Words>
  <Application>Microsoft Office PowerPoint</Application>
  <PresentationFormat>On-screen Show (16:9)</PresentationFormat>
  <Paragraphs>161</Paragraphs>
  <Slides>9</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2007_2010_Multicolor_Template_Widescreen_1_4_13</vt:lpstr>
      <vt:lpstr>Icann  Application process Survey</vt:lpstr>
      <vt:lpstr>Background &amp; METHODOLOGY</vt:lpstr>
      <vt:lpstr>General facts</vt:lpstr>
      <vt:lpstr>Process</vt:lpstr>
      <vt:lpstr>Satisfaction</vt:lpstr>
      <vt:lpstr>Satisfaction</vt:lpstr>
      <vt:lpstr>Overall Satisfaction</vt:lpstr>
      <vt:lpstr>Satisfaction with application evaluation process</vt:lpstr>
      <vt:lpstr>Additional insights from follow-on</vt:lpstr>
    </vt:vector>
  </TitlesOfParts>
  <Company>The Nielsen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ICANN Registrant Report</dc:title>
  <dc:subject>gTLD research</dc:subject>
  <dc:creator>pantmi01</dc:creator>
  <cp:lastModifiedBy>David Dickinson</cp:lastModifiedBy>
  <cp:revision>2242</cp:revision>
  <cp:lastPrinted>2016-08-19T17:22:32Z</cp:lastPrinted>
  <dcterms:created xsi:type="dcterms:W3CDTF">2013-01-14T16:14:42Z</dcterms:created>
  <dcterms:modified xsi:type="dcterms:W3CDTF">2016-11-02T06:10:54Z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0x0101000538880B7CE533409105C259AF09F19A</vt:lpwstr>
  </property>
  <property fmtid="{D5CDD505-2E9C-101B-9397-08002B2CF9AE}" pid="3" name="URL">
    <vt:lpwstr/>
  </property>
  <property fmtid="{D5CDD505-2E9C-101B-9397-08002B2CF9AE}" pid="4" name="xd_Signature">
    <vt:bool>false</vt:bool>
  </property>
  <property fmtid="{D5CDD505-2E9C-101B-9397-08002B2CF9AE}" pid="5" name="xd_ProgID">
    <vt:lpwstr/>
  </property>
  <property fmtid="{D5CDD505-2E9C-101B-9397-08002B2CF9AE}" pid="6" name="_SourceUrl">
    <vt:lpwstr/>
  </property>
  <property fmtid="{D5CDD505-2E9C-101B-9397-08002B2CF9AE}" pid="7" name="TemplateUrl">
    <vt:lpwstr/>
  </property>
</Properties>
</file>