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309" r:id="rId2"/>
    <p:sldId id="385" r:id="rId3"/>
    <p:sldId id="389" r:id="rId4"/>
    <p:sldId id="395" r:id="rId5"/>
    <p:sldId id="335" r:id="rId6"/>
    <p:sldId id="388" r:id="rId7"/>
    <p:sldId id="390" r:id="rId8"/>
    <p:sldId id="391" r:id="rId9"/>
    <p:sldId id="392" r:id="rId10"/>
    <p:sldId id="339" r:id="rId11"/>
    <p:sldId id="394"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0E4B91"/>
    <a:srgbClr val="18548A"/>
    <a:srgbClr val="15538C"/>
    <a:srgbClr val="0B2F49"/>
    <a:srgbClr val="092F4B"/>
    <a:srgbClr val="A1472D"/>
    <a:srgbClr val="A34729"/>
    <a:srgbClr val="B87137"/>
    <a:srgbClr val="BA7132"/>
    <a:srgbClr val="17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2" autoAdjust="0"/>
    <p:restoredTop sz="75354" autoAdjust="0"/>
  </p:normalViewPr>
  <p:slideViewPr>
    <p:cSldViewPr snapToGrid="0" snapToObjects="1">
      <p:cViewPr varScale="1">
        <p:scale>
          <a:sx n="60" d="100"/>
          <a:sy n="60" d="100"/>
        </p:scale>
        <p:origin x="1680" y="66"/>
      </p:cViewPr>
      <p:guideLst>
        <p:guide orient="horz" pos="1422"/>
        <p:guide pos="2880"/>
      </p:guideLst>
    </p:cSldViewPr>
  </p:slideViewPr>
  <p:outlineViewPr>
    <p:cViewPr>
      <p:scale>
        <a:sx n="33" d="100"/>
        <a:sy n="33" d="100"/>
      </p:scale>
      <p:origin x="0" y="447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9/28/2015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9/28/2015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Background – Policy/New </a:t>
            </a:r>
            <a:r>
              <a:rPr lang="en-US" dirty="0" err="1" smtClean="0"/>
              <a:t>gTLD</a:t>
            </a:r>
            <a:r>
              <a:rPr lang="en-US" dirty="0" smtClean="0"/>
              <a:t> Program</a:t>
            </a:r>
          </a:p>
          <a:p>
            <a:pPr marL="228600" indent="-228600">
              <a:buAutoNum type="arabicPeriod"/>
            </a:pPr>
            <a:r>
              <a:rPr lang="en-US" baseline="0" dirty="0" smtClean="0"/>
              <a:t>Planning for Next Round – Where Are We Now?</a:t>
            </a:r>
          </a:p>
          <a:p>
            <a:pPr marL="685800" lvl="1" indent="-228600">
              <a:buAutoNum type="arabicPeriod"/>
            </a:pPr>
            <a:r>
              <a:rPr lang="en-US" baseline="0" dirty="0" smtClean="0"/>
              <a:t>Overview of where we are now in terms of policy development within the GNSO</a:t>
            </a:r>
          </a:p>
          <a:p>
            <a:pPr marL="228600" lvl="0" indent="-228600">
              <a:buAutoNum type="arabicPeriod"/>
            </a:pPr>
            <a:r>
              <a:rPr lang="en-US" baseline="0" dirty="0" smtClean="0"/>
              <a:t>What’s In the Preliminary Issue Report?</a:t>
            </a:r>
          </a:p>
          <a:p>
            <a:pPr marL="228600" lvl="0" indent="-228600">
              <a:buAutoNum type="arabicPeriod"/>
            </a:pPr>
            <a:r>
              <a:rPr lang="en-US" baseline="0" dirty="0" smtClean="0"/>
              <a:t>Next Steps/Timeline</a:t>
            </a:r>
          </a:p>
          <a:p>
            <a:pPr marL="228600" lvl="0" indent="-228600">
              <a:buAutoNum type="arabicPeriod"/>
            </a:pPr>
            <a:r>
              <a:rPr lang="en-US" baseline="0" dirty="0" smtClean="0"/>
              <a:t>How Can I Participate?</a:t>
            </a:r>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b="1" dirty="0" smtClean="0"/>
              <a:t>Start by saying Generic Names Supporting Organization (GNSO)</a:t>
            </a:r>
          </a:p>
          <a:p>
            <a:pPr marL="171450" indent="-171450">
              <a:buFont typeface="Arial"/>
              <a:buChar char="•"/>
            </a:pPr>
            <a:endParaRPr lang="en-US" dirty="0" smtClean="0"/>
          </a:p>
          <a:p>
            <a:pPr marL="171450" indent="-171450">
              <a:buFont typeface="Arial"/>
              <a:buChar char="•"/>
            </a:pPr>
            <a:r>
              <a:rPr lang="en-US" dirty="0" smtClean="0"/>
              <a:t>Policy</a:t>
            </a:r>
            <a:r>
              <a:rPr lang="en-US" baseline="0" dirty="0" smtClean="0"/>
              <a:t> Development/Implementation</a:t>
            </a:r>
            <a:endParaRPr lang="en-US" dirty="0" smtClean="0"/>
          </a:p>
          <a:p>
            <a:pPr marL="628650" lvl="1" indent="-171450">
              <a:buFont typeface="Arial"/>
              <a:buChar char="•"/>
            </a:pPr>
            <a:r>
              <a:rPr lang="en-US" dirty="0" smtClean="0"/>
              <a:t>Sept</a:t>
            </a:r>
            <a:r>
              <a:rPr lang="en-US" baseline="0" dirty="0" smtClean="0"/>
              <a:t> 2007 GNSO Council adoption</a:t>
            </a:r>
          </a:p>
          <a:p>
            <a:pPr marL="628650" lvl="1" indent="-171450">
              <a:buFont typeface="Arial"/>
              <a:buChar char="•"/>
            </a:pPr>
            <a:r>
              <a:rPr lang="en-US" baseline="0" dirty="0" smtClean="0"/>
              <a:t>June 2008, ICANN Board adoption of recommendations</a:t>
            </a:r>
          </a:p>
          <a:p>
            <a:pPr marL="628650" lvl="1" indent="-171450">
              <a:buFont typeface="Arial"/>
              <a:buChar char="•"/>
            </a:pPr>
            <a:r>
              <a:rPr lang="en-US" baseline="0" dirty="0" smtClean="0"/>
              <a:t>June 2011, ICANN Board approved AGB and launch of program</a:t>
            </a:r>
          </a:p>
          <a:p>
            <a:pPr marL="171450" lvl="0" indent="-171450">
              <a:buFont typeface="Arial"/>
              <a:buChar char="•"/>
            </a:pPr>
            <a:r>
              <a:rPr lang="en-US" baseline="0" dirty="0" smtClean="0"/>
              <a:t>New </a:t>
            </a:r>
            <a:r>
              <a:rPr lang="en-US" baseline="0" dirty="0" err="1" smtClean="0"/>
              <a:t>gTLD</a:t>
            </a:r>
            <a:r>
              <a:rPr lang="en-US" baseline="0" dirty="0" smtClean="0"/>
              <a:t> Program</a:t>
            </a:r>
          </a:p>
          <a:p>
            <a:pPr marL="628650" lvl="1" indent="-171450">
              <a:buFont typeface="Arial"/>
              <a:buChar char="•"/>
            </a:pPr>
            <a:r>
              <a:rPr lang="en-US" baseline="0" dirty="0" smtClean="0"/>
              <a:t>Application submission period closed in June 2012</a:t>
            </a:r>
          </a:p>
          <a:p>
            <a:pPr marL="457200" lvl="1" indent="0">
              <a:buFont typeface="Arial"/>
              <a:buNone/>
            </a:pPr>
            <a:endParaRPr lang="en-US" baseline="0" dirty="0" smtClean="0"/>
          </a:p>
          <a:p>
            <a:pPr marL="0" marR="0" lvl="0" indent="0" algn="l" defTabSz="457200" rtl="0" eaLnBrk="1" fontAlgn="auto" latinLnBrk="0" hangingPunct="1">
              <a:lnSpc>
                <a:spcPct val="100000"/>
              </a:lnSpc>
              <a:spcBef>
                <a:spcPts val="0"/>
              </a:spcBef>
              <a:spcAft>
                <a:spcPts val="0"/>
              </a:spcAft>
              <a:buClrTx/>
              <a:buSzTx/>
              <a:buFont typeface="Arial"/>
              <a:buNone/>
              <a:tabLst/>
              <a:defRPr/>
            </a:pPr>
            <a:r>
              <a:rPr lang="en-US" b="1" baseline="0" dirty="0" smtClean="0"/>
              <a:t>Add to AC Room: </a:t>
            </a:r>
            <a:r>
              <a:rPr lang="en-US" sz="1200" b="1" u="sng" dirty="0" smtClean="0">
                <a:solidFill>
                  <a:schemeClr val="bg1"/>
                </a:solidFill>
                <a:latin typeface="Source Sans Pro"/>
                <a:cs typeface="Source Sans Pro"/>
              </a:rPr>
              <a:t>https://</a:t>
            </a:r>
            <a:r>
              <a:rPr lang="en-US" sz="1200" b="1" u="sng" dirty="0" err="1" smtClean="0">
                <a:solidFill>
                  <a:schemeClr val="bg1"/>
                </a:solidFill>
                <a:latin typeface="Source Sans Pro"/>
                <a:cs typeface="Source Sans Pro"/>
              </a:rPr>
              <a:t>newgtlds.icann.org</a:t>
            </a:r>
            <a:r>
              <a:rPr lang="en-US" sz="1200" b="1" u="sng" dirty="0" smtClean="0">
                <a:solidFill>
                  <a:schemeClr val="bg1"/>
                </a:solidFill>
                <a:latin typeface="Source Sans Pro"/>
                <a:cs typeface="Source Sans Pro"/>
              </a:rPr>
              <a:t>/en/program-status/statistics</a:t>
            </a:r>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1526907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here in the process, Issue Report published for public comment on 31 Aug, closing on 30 Oct. Already available for community participation.</a:t>
            </a:r>
          </a:p>
          <a:p>
            <a:endParaRPr lang="en-US" baseline="0" dirty="0" smtClean="0"/>
          </a:p>
          <a:p>
            <a:r>
              <a:rPr lang="en-US" baseline="0" dirty="0" smtClean="0"/>
              <a:t>Final Issue Report -&gt; GNSO Council may Initiate PDP -&gt; Form WG and request volunteers -&gt; begin substantive PD work</a:t>
            </a:r>
            <a:endParaRPr lang="en-US" dirty="0" smtClean="0"/>
          </a:p>
          <a:p>
            <a:endParaRPr lang="en-US" dirty="0" smtClean="0"/>
          </a:p>
          <a:p>
            <a:r>
              <a:rPr lang="en-US" b="1" dirty="0" smtClean="0"/>
              <a:t>Add</a:t>
            </a:r>
            <a:r>
              <a:rPr lang="en-US" b="1" baseline="0" dirty="0" smtClean="0"/>
              <a:t> to AC room: </a:t>
            </a:r>
            <a:r>
              <a:rPr lang="en-US" b="1" dirty="0" smtClean="0"/>
              <a:t>http://</a:t>
            </a:r>
            <a:r>
              <a:rPr lang="en-US" b="1" dirty="0" err="1" smtClean="0"/>
              <a:t>gnso.icann.org</a:t>
            </a:r>
            <a:r>
              <a:rPr lang="en-US" b="1" dirty="0" smtClean="0"/>
              <a:t>/en/node/31379/</a:t>
            </a:r>
            <a:endParaRPr lang="en-US" b="1"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2833822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DG deliverables</a:t>
            </a:r>
          </a:p>
          <a:p>
            <a:pPr marL="628650" lvl="1" indent="-171450">
              <a:buFont typeface="Arial"/>
              <a:buChar char="•"/>
            </a:pPr>
            <a:r>
              <a:rPr lang="en-US" dirty="0" smtClean="0"/>
              <a:t>Issues</a:t>
            </a:r>
            <a:r>
              <a:rPr lang="en-US" baseline="0" dirty="0" smtClean="0"/>
              <a:t> matrix, which compared issues identified by DG members against the principles, recommendations, </a:t>
            </a:r>
            <a:r>
              <a:rPr lang="en-US" baseline="0" dirty="0" err="1" smtClean="0"/>
              <a:t>impl</a:t>
            </a:r>
            <a:r>
              <a:rPr lang="en-US" baseline="0" dirty="0" smtClean="0"/>
              <a:t>. Guidelines from original GNSO Final Report from 2007. Helps to determine where policy adjustments, new policy needed.</a:t>
            </a:r>
            <a:endParaRPr lang="en-US" dirty="0" smtClean="0"/>
          </a:p>
          <a:p>
            <a:pPr marL="171450" indent="-171450">
              <a:buFont typeface="Arial"/>
              <a:buChar char="•"/>
            </a:pPr>
            <a:r>
              <a:rPr lang="en-US" dirty="0" smtClean="0"/>
              <a:t>Preliminary</a:t>
            </a:r>
            <a:r>
              <a:rPr lang="en-US" baseline="0" dirty="0" smtClean="0"/>
              <a:t> Issue Report (June 2015)</a:t>
            </a:r>
            <a:endParaRPr lang="en-US" baseline="0" dirty="0"/>
          </a:p>
          <a:p>
            <a:pPr marL="628650" lvl="1" indent="-171450">
              <a:buFont typeface="Arial"/>
              <a:buChar char="•"/>
            </a:pPr>
            <a:r>
              <a:rPr lang="en-US" baseline="0" dirty="0" smtClean="0"/>
              <a:t>What is it for?</a:t>
            </a:r>
          </a:p>
          <a:p>
            <a:pPr marL="1085850" lvl="2" indent="-171450">
              <a:buFont typeface="Arial"/>
              <a:buChar char="•"/>
            </a:pPr>
            <a:r>
              <a:rPr lang="en-US" baseline="0" dirty="0" smtClean="0"/>
              <a:t>Sets the stage, or sets the preliminary scope for a possible PDP</a:t>
            </a:r>
          </a:p>
          <a:p>
            <a:pPr marL="1543050" lvl="3" indent="-171450">
              <a:buFont typeface="Arial"/>
              <a:buChar char="•"/>
            </a:pPr>
            <a:r>
              <a:rPr lang="en-US" baseline="0" dirty="0" smtClean="0"/>
              <a:t>NOT about solutions at this stage</a:t>
            </a:r>
          </a:p>
          <a:p>
            <a:pPr marL="1085850" lvl="2" indent="-171450">
              <a:buFont typeface="Arial"/>
              <a:buChar char="•"/>
            </a:pPr>
            <a:r>
              <a:rPr lang="en-US" baseline="0" dirty="0" smtClean="0"/>
              <a:t>Not fast process for PDP, other efforts in the community, so the report acknowledges that the scope could be expanded</a:t>
            </a:r>
          </a:p>
          <a:p>
            <a:pPr marL="1085850" lvl="2" indent="-171450">
              <a:buFont typeface="Arial"/>
              <a:buChar char="•"/>
            </a:pPr>
            <a:endParaRPr lang="en-US" baseline="0" dirty="0" smtClean="0"/>
          </a:p>
          <a:p>
            <a:r>
              <a:rPr lang="en-US" dirty="0" smtClean="0"/>
              <a:t>An important principles is: </a:t>
            </a:r>
            <a:r>
              <a:rPr lang="en-US" sz="1200" b="0" i="0" u="none" strike="noStrike" kern="1200" baseline="0" dirty="0" smtClean="0">
                <a:solidFill>
                  <a:schemeClr val="tx1"/>
                </a:solidFill>
                <a:latin typeface="+mn-lt"/>
                <a:ea typeface="+mn-ea"/>
                <a:cs typeface="+mn-cs"/>
              </a:rPr>
              <a:t>The original policy recommendations as adopted by the GNSO Council and ICANN Board have “been designed to produce a systemized and ongoing mechanisms for applicants to propose new top-level domains,” those policy recommendations remain in place for subsequent rounds of the New </a:t>
            </a:r>
            <a:r>
              <a:rPr lang="en-US" sz="1200" b="0" i="0" u="none" strike="noStrike" kern="1200" baseline="0" dirty="0" err="1" smtClean="0">
                <a:solidFill>
                  <a:schemeClr val="tx1"/>
                </a:solidFill>
                <a:latin typeface="+mn-lt"/>
                <a:ea typeface="+mn-ea"/>
                <a:cs typeface="+mn-cs"/>
              </a:rPr>
              <a:t>gTLD</a:t>
            </a:r>
            <a:r>
              <a:rPr lang="en-US" sz="1200" b="0" i="0" u="none" strike="noStrike" kern="1200" baseline="0" dirty="0" smtClean="0">
                <a:solidFill>
                  <a:schemeClr val="tx1"/>
                </a:solidFill>
                <a:latin typeface="+mn-lt"/>
                <a:ea typeface="+mn-ea"/>
                <a:cs typeface="+mn-cs"/>
              </a:rPr>
              <a:t> Program unless the GNSO Council would decide to modify those policy recommendations via a Policy</a:t>
            </a:r>
          </a:p>
          <a:p>
            <a:r>
              <a:rPr lang="en-US" sz="1200" b="0" i="0" u="none" strike="noStrike" kern="1200" baseline="0" dirty="0" smtClean="0">
                <a:solidFill>
                  <a:schemeClr val="tx1"/>
                </a:solidFill>
                <a:latin typeface="+mn-lt"/>
                <a:ea typeface="+mn-ea"/>
                <a:cs typeface="+mn-cs"/>
              </a:rPr>
              <a:t>Development process. </a:t>
            </a:r>
          </a:p>
          <a:p>
            <a:pPr marL="171450" lvl="0" indent="-171450">
              <a:buFont typeface="Arial"/>
              <a:buChar char="•"/>
            </a:pPr>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b="1" dirty="0" smtClean="0"/>
              <a:t>5 mai</a:t>
            </a:r>
            <a:r>
              <a:rPr lang="en-US" b="1" baseline="0" dirty="0" smtClean="0"/>
              <a:t>n preliminary groupings</a:t>
            </a:r>
          </a:p>
          <a:p>
            <a:pPr marL="171450" indent="-171450">
              <a:buFont typeface="Arial"/>
              <a:buChar char="•"/>
            </a:pPr>
            <a:r>
              <a:rPr lang="en-US" b="1" baseline="0" dirty="0" smtClean="0"/>
              <a:t>38 total subjects</a:t>
            </a:r>
          </a:p>
          <a:p>
            <a:pPr marL="628650" lvl="1" indent="-171450">
              <a:buFont typeface="Arial"/>
              <a:buChar char="•"/>
            </a:pPr>
            <a:r>
              <a:rPr lang="en-US" b="1" baseline="0" dirty="0" smtClean="0"/>
              <a:t>Explanation of the subject</a:t>
            </a:r>
          </a:p>
          <a:p>
            <a:pPr marL="628650" lvl="1" indent="-171450">
              <a:buFont typeface="Arial"/>
              <a:buChar char="•"/>
            </a:pPr>
            <a:r>
              <a:rPr lang="en-US" b="1" baseline="0" dirty="0" smtClean="0"/>
              <a:t>Analysis of issues, observed by DG, staff, community</a:t>
            </a:r>
          </a:p>
          <a:p>
            <a:pPr marL="628650" lvl="1" indent="-171450">
              <a:buFont typeface="Arial"/>
              <a:buChar char="•"/>
            </a:pPr>
            <a:r>
              <a:rPr lang="en-US" b="1" baseline="0" dirty="0" smtClean="0"/>
              <a:t>Reference materials</a:t>
            </a:r>
          </a:p>
          <a:p>
            <a:pPr marL="628650" lvl="1" indent="-171450">
              <a:buFont typeface="Arial"/>
              <a:buChar char="•"/>
            </a:pPr>
            <a:r>
              <a:rPr lang="en-US" b="1" baseline="0" dirty="0" smtClean="0"/>
              <a:t>Preliminary recommendations on whether subject warrants policy development</a:t>
            </a:r>
          </a:p>
          <a:p>
            <a:pPr marL="1085850" lvl="2" indent="-171450">
              <a:buFont typeface="Arial"/>
              <a:buChar char="•"/>
            </a:pPr>
            <a:r>
              <a:rPr lang="en-US" b="1" baseline="0" dirty="0" smtClean="0"/>
              <a:t>Tries to identify related work or work that may </a:t>
            </a:r>
            <a:r>
              <a:rPr lang="en-US" b="1" baseline="0" dirty="0" err="1" smtClean="0"/>
              <a:t>supercede</a:t>
            </a:r>
            <a:r>
              <a:rPr lang="en-US" b="1" baseline="0" dirty="0" smtClean="0"/>
              <a:t> this PDP, when a subject might be beyond the scope of this PDP</a:t>
            </a:r>
          </a:p>
          <a:p>
            <a:pPr marL="171450" indent="-171450">
              <a:buFont typeface="Arial"/>
              <a:buChar char="•"/>
            </a:pPr>
            <a:r>
              <a:rPr lang="en-US" baseline="0" dirty="0" smtClean="0"/>
              <a:t>There are also sections devoted to the executive summary, background, and </a:t>
            </a:r>
            <a:r>
              <a:rPr lang="en-US" b="1" baseline="0" dirty="0" smtClean="0"/>
              <a:t>some initial thoughts on how the work could be organized.</a:t>
            </a:r>
          </a:p>
          <a:p>
            <a:pPr marL="628650" lvl="1" indent="-171450">
              <a:buFont typeface="Arial"/>
              <a:buChar char="•"/>
            </a:pPr>
            <a:r>
              <a:rPr lang="en-US" baseline="0" dirty="0" smtClean="0"/>
              <a:t>Sequential, concurrent, prioritize certain topics, break certain subjects out for sub-group work </a:t>
            </a:r>
            <a:r>
              <a:rPr lang="en-US" b="1" baseline="0" dirty="0" smtClean="0"/>
              <a:t>(e.g., support for applicants from developing countries)</a:t>
            </a:r>
          </a:p>
          <a:p>
            <a:pPr marL="171450" lvl="0" indent="-171450">
              <a:buFont typeface="Arial"/>
              <a:buChar char="•"/>
            </a:pPr>
            <a:r>
              <a:rPr lang="en-US" b="1" baseline="0" dirty="0" smtClean="0"/>
              <a:t>Significant piece of work = 140+ pages of content.</a:t>
            </a:r>
          </a:p>
          <a:p>
            <a:pPr marL="628650" lvl="1" indent="-171450">
              <a:buFont typeface="Arial"/>
              <a:buChar char="•"/>
            </a:pPr>
            <a:r>
              <a:rPr lang="en-US" baseline="0" dirty="0" smtClean="0"/>
              <a:t>Includes analysis of each of the subjects, allow PDP WG to have a basis for deliberations rather than starting from scratch. </a:t>
            </a:r>
            <a:r>
              <a:rPr lang="en-US" b="1" baseline="0" dirty="0" smtClean="0"/>
              <a:t>Tries to allow new comers to contribute to the process, hopefully on more equal footing</a:t>
            </a:r>
          </a:p>
          <a:p>
            <a:pPr marL="171450" lvl="0" indent="-171450">
              <a:buFont typeface="Arial"/>
              <a:buChar char="•"/>
            </a:pPr>
            <a:r>
              <a:rPr lang="en-US" baseline="0" dirty="0" smtClean="0"/>
              <a:t>Open for public comment now! Comment individually and/or as part of ALAC.</a:t>
            </a:r>
          </a:p>
          <a:p>
            <a:pPr marL="171450" lvl="0" indent="-171450">
              <a:buFont typeface="Arial"/>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3074898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Summarize:</a:t>
            </a:r>
          </a:p>
          <a:p>
            <a:pPr marL="171450" indent="-171450">
              <a:buFont typeface="Arial"/>
              <a:buChar char="•"/>
            </a:pPr>
            <a:r>
              <a:rPr lang="en-US" b="1" baseline="0" dirty="0" smtClean="0"/>
              <a:t>Timing difficult - Partly related to the fact that the PDP process is bottom up, MSM, community driven.</a:t>
            </a:r>
          </a:p>
          <a:p>
            <a:pPr marL="171450" indent="-171450">
              <a:buFont typeface="Arial"/>
              <a:buChar char="•"/>
            </a:pPr>
            <a:r>
              <a:rPr lang="en-US" baseline="0" dirty="0" smtClean="0"/>
              <a:t>However, another impediment to accurate project planning is:</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1983007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critical path for the next round is an unknown at this stage. Looking for the ICANN Board and the community to start mapping out the dependencies so the entire community can get a better sense of timing and what work needs to be done.</a:t>
            </a:r>
          </a:p>
          <a:p>
            <a:pPr marL="171450" indent="-171450">
              <a:buFont typeface="Arial"/>
              <a:buChar char="•"/>
            </a:pPr>
            <a:r>
              <a:rPr lang="en-US" baseline="0" dirty="0" smtClean="0"/>
              <a:t>Dependencies to complete policy development work?</a:t>
            </a:r>
          </a:p>
          <a:p>
            <a:pPr marL="171450" indent="-171450">
              <a:buFont typeface="Arial"/>
              <a:buChar char="•"/>
            </a:pPr>
            <a:r>
              <a:rPr lang="en-US" baseline="0" dirty="0" smtClean="0"/>
              <a:t>Dependencies to launch program? Could be different.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1983007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SO/ACs </a:t>
            </a:r>
          </a:p>
          <a:p>
            <a:pPr marL="171450" indent="-171450">
              <a:buFont typeface="Arial"/>
              <a:buChar char="•"/>
            </a:pPr>
            <a:r>
              <a:rPr lang="en-US" dirty="0" smtClean="0"/>
              <a:t>GAC has a couple a things underway – community applications, underserved regions, and</a:t>
            </a:r>
            <a:r>
              <a:rPr lang="en-US" baseline="0" dirty="0" smtClean="0"/>
              <a:t> geo names</a:t>
            </a:r>
            <a:endParaRPr lang="en-US" dirty="0" smtClean="0"/>
          </a:p>
          <a:p>
            <a:pPr marL="171450" indent="-171450">
              <a:buFont typeface="Arial"/>
              <a:buChar char="•"/>
            </a:pPr>
            <a:r>
              <a:rPr lang="en-US" dirty="0" smtClean="0"/>
              <a:t>SSAC is reviewing how their previous guidance was integrated, if it was at all, and if new recommendations are needed</a:t>
            </a:r>
          </a:p>
          <a:p>
            <a:pPr marL="171450" indent="-171450">
              <a:buFont typeface="Arial"/>
              <a:buChar char="•"/>
            </a:pPr>
            <a:r>
              <a:rPr lang="en-US" dirty="0" smtClean="0"/>
              <a:t>ALAC – nothing that I know</a:t>
            </a:r>
            <a:r>
              <a:rPr lang="en-US" baseline="0" dirty="0" smtClean="0"/>
              <a:t> of?</a:t>
            </a:r>
          </a:p>
          <a:p>
            <a:pPr marL="171450" indent="-171450">
              <a:buFont typeface="Arial"/>
              <a:buChar char="•"/>
            </a:pPr>
            <a:r>
              <a:rPr lang="en-US" baseline="0" dirty="0" smtClean="0"/>
              <a:t>CWG on Use of Country/Territory Names</a:t>
            </a:r>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0416944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10" name="Picture 9" descr="1589855.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pic>
        <p:nvPicPr>
          <p:cNvPr id="2" name="Picture 1" descr="ICANN_Logo_W.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82923" y="6019800"/>
            <a:ext cx="832477" cy="645414"/>
          </a:xfrm>
          <a:prstGeom prst="rect">
            <a:avLst/>
          </a:prstGeom>
        </p:spPr>
      </p:pic>
      <p:sp>
        <p:nvSpPr>
          <p:cNvPr id="14" name="Rectangle 13"/>
          <p:cNvSpPr/>
          <p:nvPr userDrawn="1"/>
        </p:nvSpPr>
        <p:spPr>
          <a:xfrm>
            <a:off x="9891" y="2591384"/>
            <a:ext cx="9133129" cy="1675234"/>
          </a:xfrm>
          <a:prstGeom prst="rect">
            <a:avLst/>
          </a:prstGeom>
          <a:solidFill>
            <a:schemeClr val="tx1">
              <a:alpha val="2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a:endParaRPr lang="en-US"/>
          </a:p>
        </p:txBody>
      </p:sp>
      <p:sp>
        <p:nvSpPr>
          <p:cNvPr id="18" name="Text Placeholder 17"/>
          <p:cNvSpPr>
            <a:spLocks noGrp="1"/>
          </p:cNvSpPr>
          <p:nvPr>
            <p:ph type="body" sz="quarter" idx="10"/>
          </p:nvPr>
        </p:nvSpPr>
        <p:spPr>
          <a:xfrm>
            <a:off x="0" y="2628900"/>
            <a:ext cx="9144000" cy="1638300"/>
          </a:xfrm>
          <a:prstGeom prst="rect">
            <a:avLst/>
          </a:prstGeom>
        </p:spPr>
        <p:txBody>
          <a:bodyPr vert="horz" lIns="38405" tIns="19202" rIns="38405" bIns="19202" anchor="ctr"/>
          <a:lstStyle>
            <a:lvl1pPr marL="133350" indent="0" algn="ctr">
              <a:buNone/>
              <a:defRPr sz="3700" b="1" i="0">
                <a:solidFill>
                  <a:schemeClr val="bg1"/>
                </a:solidFill>
                <a:latin typeface="Arial"/>
                <a:cs typeface="Aria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a:t>
            </a:r>
          </a:p>
        </p:txBody>
      </p:sp>
      <p:sp>
        <p:nvSpPr>
          <p:cNvPr id="3" name="TextBox 2"/>
          <p:cNvSpPr txBox="1"/>
          <p:nvPr userDrawn="1"/>
        </p:nvSpPr>
        <p:spPr>
          <a:xfrm>
            <a:off x="564458" y="6324600"/>
            <a:ext cx="1303482" cy="346556"/>
          </a:xfrm>
          <a:prstGeom prst="rect">
            <a:avLst/>
          </a:prstGeom>
          <a:noFill/>
        </p:spPr>
        <p:txBody>
          <a:bodyPr wrap="none" lIns="38405" tIns="19202" rIns="38405" bIns="19202" rtlCol="0">
            <a:spAutoFit/>
          </a:bodyPr>
          <a:lstStyle/>
          <a:p>
            <a:r>
              <a:rPr lang="en-US" sz="2000" dirty="0" smtClean="0">
                <a:solidFill>
                  <a:schemeClr val="bg1"/>
                </a:solidFill>
                <a:latin typeface="Arial"/>
                <a:cs typeface="Arial"/>
              </a:rPr>
              <a:t>#ICANN50</a:t>
            </a:r>
          </a:p>
        </p:txBody>
      </p:sp>
    </p:spTree>
    <p:extLst>
      <p:ext uri="{BB962C8B-B14F-4D97-AF65-F5344CB8AC3E}">
        <p14:creationId xmlns:p14="http://schemas.microsoft.com/office/powerpoint/2010/main" val="226239158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gnso.icann.org/en/group-activities/active/non-pdp-new-gtld"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www.icann.org/public-comments/new-gtld-subsequent-prelim-2015-08-31-en"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youtube.com/user/ICANNnews" TargetMode="External"/><Relationship Id="rId13" Type="http://schemas.openxmlformats.org/officeDocument/2006/relationships/image" Target="../media/image13.png"/><Relationship Id="rId18" Type="http://schemas.openxmlformats.org/officeDocument/2006/relationships/hyperlink" Target="slideshare.net/icannpresentations" TargetMode="External"/><Relationship Id="rId3" Type="http://schemas.openxmlformats.org/officeDocument/2006/relationships/image" Target="../media/image2.emf"/><Relationship Id="rId7" Type="http://schemas.openxmlformats.org/officeDocument/2006/relationships/image" Target="../media/image10.png"/><Relationship Id="rId12" Type="http://schemas.openxmlformats.org/officeDocument/2006/relationships/hyperlink" Target="twitter.com/icann" TargetMode="External"/><Relationship Id="rId17" Type="http://schemas.openxmlformats.org/officeDocument/2006/relationships/image" Target="../media/image15.png"/><Relationship Id="rId2" Type="http://schemas.openxmlformats.org/officeDocument/2006/relationships/notesSlide" Target="../notesSlides/notesSlide11.xml"/><Relationship Id="rId16" Type="http://schemas.openxmlformats.org/officeDocument/2006/relationships/hyperlink" Target="weibo.com/ICANNorg" TargetMode="External"/><Relationship Id="rId1" Type="http://schemas.openxmlformats.org/officeDocument/2006/relationships/slideLayout" Target="../slideLayouts/slideLayout3.xml"/><Relationship Id="rId6" Type="http://schemas.openxmlformats.org/officeDocument/2006/relationships/hyperlink" Target="facebook.com/icannorg" TargetMode="External"/><Relationship Id="rId11" Type="http://schemas.openxmlformats.org/officeDocument/2006/relationships/image" Target="../media/image12.png"/><Relationship Id="rId5" Type="http://schemas.openxmlformats.org/officeDocument/2006/relationships/image" Target="../media/image9.png"/><Relationship Id="rId15" Type="http://schemas.openxmlformats.org/officeDocument/2006/relationships/image" Target="../media/image14.png"/><Relationship Id="rId10" Type="http://schemas.openxmlformats.org/officeDocument/2006/relationships/hyperlink" Target="linkedin.com/company/icann" TargetMode="External"/><Relationship Id="rId19" Type="http://schemas.openxmlformats.org/officeDocument/2006/relationships/image" Target="../media/image16.png"/><Relationship Id="rId4" Type="http://schemas.openxmlformats.org/officeDocument/2006/relationships/hyperlink" Target="flickr.com/photos/icann" TargetMode="External"/><Relationship Id="rId9" Type="http://schemas.openxmlformats.org/officeDocument/2006/relationships/image" Target="../media/image11.png"/><Relationship Id="rId14" Type="http://schemas.openxmlformats.org/officeDocument/2006/relationships/hyperlink" Target="gplus.to/ican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icann.org/public-comments/new-gtld-subsequent-prelim-2015-08-31-en"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icann.org/public-comments/new-gtld-subsequent-prelim-2015-08-31-en"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88815" y="4372906"/>
            <a:ext cx="6775785" cy="559127"/>
          </a:xfrm>
          <a:prstGeom prst="rect">
            <a:avLst/>
          </a:prstGeom>
          <a:noFill/>
        </p:spPr>
        <p:txBody>
          <a:bodyPr wrap="square" rtlCol="0">
            <a:spAutoFit/>
          </a:bodyPr>
          <a:lstStyle/>
          <a:p>
            <a:pPr>
              <a:lnSpc>
                <a:spcPct val="110000"/>
              </a:lnSpc>
            </a:pPr>
            <a:r>
              <a:rPr lang="en-US" sz="2800" dirty="0" smtClean="0">
                <a:solidFill>
                  <a:srgbClr val="FFFFFF"/>
                </a:solidFill>
                <a:latin typeface="Source Sans Pro"/>
                <a:cs typeface="Source Sans Pro"/>
              </a:rPr>
              <a:t>New </a:t>
            </a:r>
            <a:r>
              <a:rPr lang="en-US" sz="2800" dirty="0" err="1" smtClean="0">
                <a:solidFill>
                  <a:srgbClr val="FFFFFF"/>
                </a:solidFill>
                <a:latin typeface="Source Sans Pro"/>
                <a:cs typeface="Source Sans Pro"/>
              </a:rPr>
              <a:t>gTLD</a:t>
            </a:r>
            <a:r>
              <a:rPr lang="en-US" sz="2800" dirty="0" smtClean="0">
                <a:solidFill>
                  <a:srgbClr val="FFFFFF"/>
                </a:solidFill>
                <a:latin typeface="Source Sans Pro"/>
                <a:cs typeface="Source Sans Pro"/>
              </a:rPr>
              <a:t> Subsequent Procedures</a:t>
            </a:r>
            <a:endParaRPr lang="en-US" sz="2800" dirty="0">
              <a:solidFill>
                <a:srgbClr val="FFFFFF"/>
              </a:solidFill>
              <a:latin typeface="Source Sans Pro"/>
              <a:cs typeface="Source Sans Pro"/>
            </a:endParaRPr>
          </a:p>
        </p:txBody>
      </p:sp>
      <p:sp>
        <p:nvSpPr>
          <p:cNvPr id="4" name="TextBox 3"/>
          <p:cNvSpPr txBox="1"/>
          <p:nvPr/>
        </p:nvSpPr>
        <p:spPr>
          <a:xfrm>
            <a:off x="2101515" y="5511100"/>
            <a:ext cx="6063427" cy="369332"/>
          </a:xfrm>
          <a:prstGeom prst="rect">
            <a:avLst/>
          </a:prstGeom>
          <a:noFill/>
        </p:spPr>
        <p:txBody>
          <a:bodyPr wrap="none" rtlCol="0">
            <a:spAutoFit/>
          </a:bodyPr>
          <a:lstStyle/>
          <a:p>
            <a:r>
              <a:rPr lang="en-US" dirty="0" smtClean="0">
                <a:solidFill>
                  <a:srgbClr val="FFFFFF"/>
                </a:solidFill>
                <a:latin typeface="Source Sans Pro"/>
                <a:cs typeface="Source Sans Pro"/>
              </a:rPr>
              <a:t>Steve Chan | </a:t>
            </a:r>
            <a:r>
              <a:rPr lang="en-US" dirty="0">
                <a:solidFill>
                  <a:srgbClr val="FFFFFF"/>
                </a:solidFill>
                <a:latin typeface="Source Sans Pro"/>
                <a:cs typeface="Source Sans Pro"/>
              </a:rPr>
              <a:t>APRALO-APAC Hub Webinar </a:t>
            </a:r>
            <a:r>
              <a:rPr lang="en-US" dirty="0" smtClean="0">
                <a:solidFill>
                  <a:srgbClr val="FFFFFF"/>
                </a:solidFill>
                <a:latin typeface="Source Sans Pro"/>
                <a:cs typeface="Source Sans Pro"/>
              </a:rPr>
              <a:t>| 28 September 2015</a:t>
            </a:r>
            <a:endParaRPr lang="en-US" dirty="0">
              <a:solidFill>
                <a:srgbClr val="FFFFFF"/>
              </a:solidFill>
              <a:latin typeface="Source Sans Pro"/>
              <a:cs typeface="Source Sans Pro"/>
            </a:endParaRPr>
          </a:p>
        </p:txBody>
      </p:sp>
      <p:sp>
        <p:nvSpPr>
          <p:cNvPr id="5" name="TextBox 4"/>
          <p:cNvSpPr txBox="1"/>
          <p:nvPr/>
        </p:nvSpPr>
        <p:spPr>
          <a:xfrm>
            <a:off x="6145646" y="62719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3864277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0918" y="1339081"/>
            <a:ext cx="8075084" cy="3139321"/>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Archived Discussion Group Project Page: </a:t>
            </a:r>
            <a:r>
              <a:rPr lang="en-US" sz="2000" dirty="0">
                <a:solidFill>
                  <a:srgbClr val="0C1F24"/>
                </a:solidFill>
                <a:latin typeface="Source Sans Pro"/>
                <a:cs typeface="Source Sans Pro"/>
                <a:hlinkClick r:id="rId3"/>
              </a:rPr>
              <a:t>http://gnso.icann.org/en/group-activities/active/non-pdp-new-</a:t>
            </a:r>
            <a:r>
              <a:rPr lang="en-US" sz="2000" dirty="0" smtClean="0">
                <a:solidFill>
                  <a:srgbClr val="0C1F24"/>
                </a:solidFill>
                <a:latin typeface="Source Sans Pro"/>
                <a:cs typeface="Source Sans Pro"/>
                <a:hlinkClick r:id="rId3"/>
              </a:rPr>
              <a:t>gtld</a:t>
            </a:r>
            <a:endParaRPr lang="en-US" sz="2000" dirty="0" smtClean="0">
              <a:solidFill>
                <a:srgbClr val="0C1F24"/>
              </a:solidFill>
              <a:latin typeface="Source Sans Pro"/>
              <a:cs typeface="Source Sans Pro"/>
            </a:endParaRPr>
          </a:p>
          <a:p>
            <a:pPr>
              <a:buSzPct val="75000"/>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Preliminary Issue Report Public Comment Page: </a:t>
            </a:r>
            <a:r>
              <a:rPr lang="en-US" sz="2000" dirty="0">
                <a:cs typeface="Georgia" charset="0"/>
                <a:sym typeface="DINOT-Light" charset="0"/>
                <a:hlinkClick r:id="rId4"/>
              </a:rPr>
              <a:t>https://www.icann.org/public-comments/new-gtld-subsequent-prelim-2015-08-31-en</a:t>
            </a:r>
            <a:endParaRPr lang="en-US" sz="2000" dirty="0">
              <a:cs typeface="Georgia" charset="0"/>
              <a:sym typeface="DINOT-Light" charset="0"/>
            </a:endParaRPr>
          </a:p>
          <a:p>
            <a:pPr marL="285750" indent="-285750">
              <a:buSzPct val="75000"/>
              <a:buFont typeface="Wingdings" charset="2"/>
              <a:buChar char=""/>
            </a:pPr>
            <a:endParaRPr lang="en-US" sz="2000" dirty="0" smtClean="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Face to face session at ICANN54 tentatively scheduled for 10:45 am local </a:t>
            </a:r>
            <a:r>
              <a:rPr lang="en-US" sz="2000" dirty="0">
                <a:solidFill>
                  <a:srgbClr val="0C1F24"/>
                </a:solidFill>
                <a:latin typeface="Source Sans Pro"/>
                <a:cs typeface="Source Sans Pro"/>
              </a:rPr>
              <a:t>time in </a:t>
            </a:r>
            <a:r>
              <a:rPr lang="en-US" sz="2000" dirty="0" err="1">
                <a:solidFill>
                  <a:srgbClr val="0C1F24"/>
                </a:solidFill>
                <a:latin typeface="Source Sans Pro"/>
                <a:cs typeface="Source Sans Pro"/>
              </a:rPr>
              <a:t>Liffey</a:t>
            </a:r>
            <a:r>
              <a:rPr lang="en-US" sz="2000" dirty="0">
                <a:solidFill>
                  <a:srgbClr val="0C1F24"/>
                </a:solidFill>
                <a:latin typeface="Source Sans Pro"/>
                <a:cs typeface="Source Sans Pro"/>
              </a:rPr>
              <a:t> MR2</a:t>
            </a:r>
          </a:p>
          <a:p>
            <a:pPr>
              <a:buSzPct val="75000"/>
            </a:pPr>
            <a:endParaRPr lang="en-US" dirty="0">
              <a:solidFill>
                <a:srgbClr val="0C1F24"/>
              </a:solidFill>
              <a:latin typeface="Source Sans Pro"/>
              <a:cs typeface="Source Sans Pro"/>
            </a:endParaRPr>
          </a:p>
        </p:txBody>
      </p:sp>
      <p:sp>
        <p:nvSpPr>
          <p:cNvPr id="6" name="Title 5"/>
          <p:cNvSpPr>
            <a:spLocks noGrp="1"/>
          </p:cNvSpPr>
          <p:nvPr>
            <p:ph type="title"/>
          </p:nvPr>
        </p:nvSpPr>
        <p:spPr>
          <a:prstGeom prst="rect">
            <a:avLst/>
          </a:prstGeom>
        </p:spPr>
        <p:txBody>
          <a:bodyPr/>
          <a:lstStyle/>
          <a:p>
            <a:r>
              <a:rPr lang="en-US" dirty="0" smtClean="0"/>
              <a:t>More Information	</a:t>
            </a:r>
            <a:endParaRPr lang="en-US" dirty="0"/>
          </a:p>
        </p:txBody>
      </p:sp>
    </p:spTree>
    <p:extLst>
      <p:ext uri="{BB962C8B-B14F-4D97-AF65-F5344CB8AC3E}">
        <p14:creationId xmlns:p14="http://schemas.microsoft.com/office/powerpoint/2010/main" val="179369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603503"/>
            <a:ext cx="4808999" cy="911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Source Sans Pro"/>
                <a:cs typeface="Source Sans Pro"/>
              </a:rPr>
              <a:t>Reach </a:t>
            </a:r>
            <a:r>
              <a:rPr lang="en-US" sz="2000" dirty="0" smtClean="0">
                <a:solidFill>
                  <a:schemeClr val="bg1"/>
                </a:solidFill>
                <a:latin typeface="Source Sans Pro"/>
                <a:cs typeface="Source Sans Pro"/>
              </a:rPr>
              <a:t>us at:</a:t>
            </a:r>
          </a:p>
          <a:p>
            <a:r>
              <a:rPr lang="en-US" sz="2000" dirty="0" smtClean="0">
                <a:solidFill>
                  <a:schemeClr val="bg1"/>
                </a:solidFill>
                <a:latin typeface="Source Sans Pro"/>
                <a:cs typeface="Source Sans Pro"/>
              </a:rPr>
              <a:t>Email: </a:t>
            </a:r>
            <a:r>
              <a:rPr lang="en-US" sz="2000" dirty="0" err="1" smtClean="0">
                <a:solidFill>
                  <a:schemeClr val="bg1"/>
                </a:solidFill>
                <a:latin typeface="Source Sans Pro"/>
                <a:cs typeface="Source Sans Pro"/>
              </a:rPr>
              <a:t>policy-staff@icann.org</a:t>
            </a:r>
            <a:endParaRPr lang="en-US" sz="2000" dirty="0" smtClean="0">
              <a:solidFill>
                <a:schemeClr val="bg1"/>
              </a:solidFill>
              <a:latin typeface="Source Sans Pro"/>
              <a:cs typeface="Source Sans Pro"/>
            </a:endParaRPr>
          </a:p>
          <a:p>
            <a:r>
              <a:rPr lang="en-US" sz="2000" dirty="0" smtClean="0">
                <a:solidFill>
                  <a:schemeClr val="bg1"/>
                </a:solidFill>
                <a:latin typeface="Source Sans Pro"/>
                <a:cs typeface="Source Sans Pro"/>
              </a:rPr>
              <a:t>Website: </a:t>
            </a:r>
            <a:r>
              <a:rPr lang="en-US" sz="2000" dirty="0" err="1" smtClean="0">
                <a:solidFill>
                  <a:schemeClr val="bg1"/>
                </a:solidFill>
                <a:latin typeface="Source Sans Pro"/>
                <a:cs typeface="Source Sans Pro"/>
              </a:rPr>
              <a:t>icann.org</a:t>
            </a:r>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68430" y="1099944"/>
            <a:ext cx="4808999"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22" name="Text Placeholder 32"/>
          <p:cNvSpPr txBox="1">
            <a:spLocks/>
          </p:cNvSpPr>
          <p:nvPr/>
        </p:nvSpPr>
        <p:spPr>
          <a:xfrm>
            <a:off x="5396046" y="3343899"/>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gplus.to</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 Placeholder 32"/>
          <p:cNvSpPr txBox="1">
            <a:spLocks/>
          </p:cNvSpPr>
          <p:nvPr/>
        </p:nvSpPr>
        <p:spPr>
          <a:xfrm>
            <a:off x="5364494" y="4119353"/>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weibo.com</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4" name="Text Placeholder 32"/>
          <p:cNvSpPr txBox="1">
            <a:spLocks/>
          </p:cNvSpPr>
          <p:nvPr/>
        </p:nvSpPr>
        <p:spPr>
          <a:xfrm>
            <a:off x="5364494" y="4884341"/>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flickr.com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/photos/</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5" name="Text Placeholder 32"/>
          <p:cNvSpPr txBox="1">
            <a:spLocks/>
          </p:cNvSpPr>
          <p:nvPr/>
        </p:nvSpPr>
        <p:spPr>
          <a:xfrm>
            <a:off x="5364494" y="5554438"/>
            <a:ext cx="3700626" cy="425654"/>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slideshare.net</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icannpresentations</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 Placeholder 32"/>
          <p:cNvSpPr txBox="1">
            <a:spLocks/>
          </p:cNvSpPr>
          <p:nvPr/>
        </p:nvSpPr>
        <p:spPr>
          <a:xfrm>
            <a:off x="1105839" y="3351787"/>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a:ea typeface="Segoe UI" panose="020B0502040204020203" pitchFamily="34" charset="0"/>
                <a:cs typeface="Source Sans Pro"/>
              </a:rPr>
              <a:t>twitter.com</a:t>
            </a:r>
            <a:r>
              <a:rPr lang="en-US" sz="1800" dirty="0" smtClean="0">
                <a:solidFill>
                  <a:srgbClr val="0A304B"/>
                </a:solidFill>
                <a:latin typeface="Source Sans Pro"/>
                <a:ea typeface="Segoe UI" panose="020B0502040204020203" pitchFamily="34" charset="0"/>
                <a:cs typeface="Source Sans Pro"/>
              </a:rPr>
              <a:t>/</a:t>
            </a:r>
            <a:r>
              <a:rPr lang="en-US" sz="1800" dirty="0" err="1" smtClean="0">
                <a:solidFill>
                  <a:srgbClr val="0A304B"/>
                </a:solidFill>
                <a:latin typeface="Source Sans Pro"/>
                <a:ea typeface="Segoe UI" panose="020B0502040204020203" pitchFamily="34" charset="0"/>
                <a:cs typeface="Source Sans Pro"/>
              </a:rPr>
              <a:t>icann</a:t>
            </a:r>
            <a:endParaRPr lang="en-US" sz="1800" dirty="0">
              <a:solidFill>
                <a:srgbClr val="0A304B"/>
              </a:solidFill>
              <a:latin typeface="Source Sans Pro"/>
              <a:ea typeface="Segoe UI" panose="020B0502040204020203" pitchFamily="34" charset="0"/>
              <a:cs typeface="Source Sans Pro"/>
            </a:endParaRPr>
          </a:p>
        </p:txBody>
      </p:sp>
      <p:sp>
        <p:nvSpPr>
          <p:cNvPr id="33" name="Text Placeholder 32"/>
          <p:cNvSpPr txBox="1">
            <a:spLocks/>
          </p:cNvSpPr>
          <p:nvPr/>
        </p:nvSpPr>
        <p:spPr>
          <a:xfrm>
            <a:off x="1105838" y="4119353"/>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a:ea typeface="Segoe UI" panose="020B0502040204020203" pitchFamily="34" charset="0"/>
                <a:cs typeface="Source Sans Pro"/>
              </a:rPr>
              <a:t>facebook.com</a:t>
            </a:r>
            <a:r>
              <a:rPr lang="en-US" sz="1800" dirty="0">
                <a:solidFill>
                  <a:srgbClr val="0A304B"/>
                </a:solidFill>
                <a:latin typeface="Source Sans Pro"/>
                <a:ea typeface="Segoe UI" panose="020B0502040204020203" pitchFamily="34" charset="0"/>
                <a:cs typeface="Source Sans Pro"/>
              </a:rPr>
              <a:t>/</a:t>
            </a:r>
            <a:r>
              <a:rPr lang="en-US" sz="1800" dirty="0" err="1">
                <a:solidFill>
                  <a:srgbClr val="0A304B"/>
                </a:solidFill>
                <a:latin typeface="Source Sans Pro"/>
                <a:ea typeface="Segoe UI" panose="020B0502040204020203" pitchFamily="34" charset="0"/>
                <a:cs typeface="Source Sans Pro"/>
              </a:rPr>
              <a:t>icannorg</a:t>
            </a:r>
            <a:endParaRPr lang="en-US" sz="1800" dirty="0">
              <a:solidFill>
                <a:srgbClr val="0A304B"/>
              </a:solidFill>
              <a:latin typeface="Source Sans Pro"/>
              <a:ea typeface="Segoe UI" panose="020B0502040204020203" pitchFamily="34" charset="0"/>
              <a:cs typeface="Source Sans Pro"/>
            </a:endParaRPr>
          </a:p>
        </p:txBody>
      </p:sp>
      <p:sp>
        <p:nvSpPr>
          <p:cNvPr id="34" name="Text Placeholder 32"/>
          <p:cNvSpPr txBox="1">
            <a:spLocks/>
          </p:cNvSpPr>
          <p:nvPr/>
        </p:nvSpPr>
        <p:spPr>
          <a:xfrm>
            <a:off x="1105838" y="4884341"/>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linkedin.com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/company/</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5" name="Text Placeholder 32"/>
          <p:cNvSpPr txBox="1">
            <a:spLocks/>
          </p:cNvSpPr>
          <p:nvPr/>
        </p:nvSpPr>
        <p:spPr>
          <a:xfrm>
            <a:off x="1105839" y="5597403"/>
            <a:ext cx="314541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youtube.com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/user</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icannnews</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9" name="Title 38"/>
          <p:cNvSpPr>
            <a:spLocks noGrp="1"/>
          </p:cNvSpPr>
          <p:nvPr>
            <p:ph type="title"/>
          </p:nvPr>
        </p:nvSpPr>
        <p:spPr>
          <a:prstGeom prst="rect">
            <a:avLst/>
          </a:prstGeom>
        </p:spPr>
        <p:txBody>
          <a:bodyPr/>
          <a:lstStyle/>
          <a:p>
            <a:r>
              <a:rPr lang="en-US" dirty="0" smtClean="0"/>
              <a:t>Engage with ICANN</a:t>
            </a:r>
            <a:endParaRPr lang="en-US"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41" name="Picture 4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96383" y="4775809"/>
            <a:ext cx="537406" cy="537406"/>
          </a:xfrm>
          <a:prstGeom prst="rect">
            <a:avLst/>
          </a:prstGeom>
        </p:spPr>
      </p:pic>
      <p:pic>
        <p:nvPicPr>
          <p:cNvPr id="42" name="Picture 41" descr="1420948141_social_style_3_facebook-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21744" y="4008507"/>
            <a:ext cx="545448" cy="545448"/>
          </a:xfrm>
          <a:prstGeom prst="rect">
            <a:avLst/>
          </a:prstGeom>
        </p:spPr>
      </p:pic>
      <p:pic>
        <p:nvPicPr>
          <p:cNvPr id="43" name="Picture 42" descr="1420948149_social_style_3_youtube-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5095" y="5526794"/>
            <a:ext cx="528999" cy="528999"/>
          </a:xfrm>
          <a:prstGeom prst="rect">
            <a:avLst/>
          </a:prstGeom>
        </p:spPr>
      </p:pic>
      <p:pic>
        <p:nvPicPr>
          <p:cNvPr id="45" name="Picture 44" descr="1420948164_social_style_3_in-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26349" y="4783089"/>
            <a:ext cx="522847" cy="522847"/>
          </a:xfrm>
          <a:prstGeom prst="rect">
            <a:avLst/>
          </a:prstGeom>
        </p:spPr>
      </p:pic>
      <p:pic>
        <p:nvPicPr>
          <p:cNvPr id="46" name="Picture 45" descr="1420948433_social_style_3_twiter-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17114" y="3242143"/>
            <a:ext cx="568165" cy="568165"/>
          </a:xfrm>
          <a:prstGeom prst="rect">
            <a:avLst/>
          </a:prstGeom>
        </p:spPr>
      </p:pic>
      <p:pic>
        <p:nvPicPr>
          <p:cNvPr id="47" name="Picture 46" descr="1420948423_social_style_3_googleplus-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696383" y="3257522"/>
            <a:ext cx="537406" cy="537406"/>
          </a:xfrm>
          <a:prstGeom prst="rect">
            <a:avLst/>
          </a:prstGeom>
        </p:spPr>
      </p:pic>
      <p:pic>
        <p:nvPicPr>
          <p:cNvPr id="48" name="Picture 47" descr="1420948525_cssi_sina_weibo-128.png">
            <a:hlinkClick r:id="rId16" action="ppaction://hlinkfile"/>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669434" y="3992952"/>
            <a:ext cx="576561" cy="576558"/>
          </a:xfrm>
          <a:prstGeom prst="rect">
            <a:avLst/>
          </a:prstGeom>
        </p:spPr>
      </p:pic>
      <p:pic>
        <p:nvPicPr>
          <p:cNvPr id="2" name="Picture 1" descr="1421037698_slideshare-128.png">
            <a:hlinkClick r:id="rId18" action="ppaction://hlinkfile"/>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693259" y="5514925"/>
            <a:ext cx="552736" cy="552736"/>
          </a:xfrm>
          <a:prstGeom prst="rect">
            <a:avLst/>
          </a:prstGeom>
        </p:spPr>
      </p:pic>
    </p:spTree>
    <p:extLst>
      <p:ext uri="{BB962C8B-B14F-4D97-AF65-F5344CB8AC3E}">
        <p14:creationId xmlns:p14="http://schemas.microsoft.com/office/powerpoint/2010/main" val="29097491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1982152"/>
            <a:ext cx="2080048" cy="646331"/>
          </a:xfrm>
          <a:prstGeom prst="rect">
            <a:avLst/>
          </a:prstGeom>
          <a:noFill/>
        </p:spPr>
        <p:txBody>
          <a:bodyPr wrap="square" rtlCol="0">
            <a:spAutoFit/>
          </a:bodyPr>
          <a:lstStyle/>
          <a:p>
            <a:pPr algn="ctr"/>
            <a:r>
              <a:rPr lang="en-US" dirty="0" smtClean="0">
                <a:solidFill>
                  <a:srgbClr val="FFFFFF"/>
                </a:solidFill>
                <a:latin typeface="Source Sans Pro"/>
                <a:cs typeface="Source Sans Pro"/>
              </a:rPr>
              <a:t>Background to the New </a:t>
            </a:r>
            <a:r>
              <a:rPr lang="en-US" dirty="0" err="1" smtClean="0">
                <a:solidFill>
                  <a:srgbClr val="FFFFFF"/>
                </a:solidFill>
                <a:latin typeface="Source Sans Pro"/>
                <a:cs typeface="Source Sans Pro"/>
              </a:rPr>
              <a:t>gTLD</a:t>
            </a:r>
            <a:r>
              <a:rPr lang="en-US" dirty="0" smtClean="0">
                <a:solidFill>
                  <a:srgbClr val="FFFFFF"/>
                </a:solidFill>
                <a:latin typeface="Source Sans Pro"/>
                <a:cs typeface="Source Sans Pro"/>
              </a:rPr>
              <a:t> Program</a:t>
            </a:r>
            <a:endParaRPr lang="en-US" dirty="0">
              <a:solidFill>
                <a:srgbClr val="FFFFFF"/>
              </a:solidFill>
              <a:latin typeface="Source Sans Pro"/>
              <a:cs typeface="Source Sans Pro"/>
            </a:endParaRPr>
          </a:p>
        </p:txBody>
      </p:sp>
      <p:sp>
        <p:nvSpPr>
          <p:cNvPr id="28" name="TextBox 27"/>
          <p:cNvSpPr txBox="1"/>
          <p:nvPr/>
        </p:nvSpPr>
        <p:spPr>
          <a:xfrm>
            <a:off x="3579874" y="1982152"/>
            <a:ext cx="2080048" cy="923330"/>
          </a:xfrm>
          <a:prstGeom prst="rect">
            <a:avLst/>
          </a:prstGeom>
          <a:noFill/>
        </p:spPr>
        <p:txBody>
          <a:bodyPr wrap="square" rtlCol="0">
            <a:spAutoFit/>
          </a:bodyPr>
          <a:lstStyle/>
          <a:p>
            <a:pPr algn="ctr"/>
            <a:r>
              <a:rPr lang="en-US" dirty="0" smtClean="0">
                <a:solidFill>
                  <a:srgbClr val="FFFFFF"/>
                </a:solidFill>
                <a:latin typeface="Source Sans Pro"/>
                <a:cs typeface="Source Sans Pro"/>
              </a:rPr>
              <a:t>Planning for the Next Round - Where </a:t>
            </a:r>
            <a:r>
              <a:rPr lang="en-US" dirty="0">
                <a:solidFill>
                  <a:srgbClr val="FFFFFF"/>
                </a:solidFill>
                <a:latin typeface="Source Sans Pro"/>
                <a:cs typeface="Source Sans Pro"/>
              </a:rPr>
              <a:t>Are We Now? </a:t>
            </a:r>
          </a:p>
        </p:txBody>
      </p:sp>
      <p:sp>
        <p:nvSpPr>
          <p:cNvPr id="29" name="TextBox 28"/>
          <p:cNvSpPr txBox="1"/>
          <p:nvPr/>
        </p:nvSpPr>
        <p:spPr>
          <a:xfrm>
            <a:off x="6283988" y="1982152"/>
            <a:ext cx="2080048" cy="923330"/>
          </a:xfrm>
          <a:prstGeom prst="rect">
            <a:avLst/>
          </a:prstGeom>
          <a:noFill/>
        </p:spPr>
        <p:txBody>
          <a:bodyPr wrap="square" rtlCol="0">
            <a:spAutoFit/>
          </a:bodyPr>
          <a:lstStyle/>
          <a:p>
            <a:pPr algn="ctr"/>
            <a:r>
              <a:rPr lang="en-US" dirty="0">
                <a:solidFill>
                  <a:srgbClr val="FFFFFF"/>
                </a:solidFill>
                <a:latin typeface="Source Sans Pro"/>
                <a:cs typeface="Source Sans Pro"/>
              </a:rPr>
              <a:t>What’s In the Preliminary Issue Report?</a:t>
            </a:r>
          </a:p>
        </p:txBody>
      </p:sp>
      <p:sp>
        <p:nvSpPr>
          <p:cNvPr id="43" name="TextBox 42"/>
          <p:cNvSpPr txBox="1"/>
          <p:nvPr/>
        </p:nvSpPr>
        <p:spPr>
          <a:xfrm>
            <a:off x="886759" y="4364806"/>
            <a:ext cx="2080048" cy="646331"/>
          </a:xfrm>
          <a:prstGeom prst="rect">
            <a:avLst/>
          </a:prstGeom>
          <a:noFill/>
        </p:spPr>
        <p:txBody>
          <a:bodyPr wrap="square" rtlCol="0">
            <a:spAutoFit/>
          </a:bodyPr>
          <a:lstStyle/>
          <a:p>
            <a:pPr algn="ctr"/>
            <a:r>
              <a:rPr lang="en-US" dirty="0">
                <a:solidFill>
                  <a:srgbClr val="FFFFFF"/>
                </a:solidFill>
                <a:latin typeface="Source Sans Pro"/>
                <a:cs typeface="Source Sans Pro"/>
              </a:rPr>
              <a:t>Next Steps/Timeline</a:t>
            </a:r>
          </a:p>
        </p:txBody>
      </p:sp>
      <p:sp>
        <p:nvSpPr>
          <p:cNvPr id="44" name="TextBox 43"/>
          <p:cNvSpPr txBox="1"/>
          <p:nvPr/>
        </p:nvSpPr>
        <p:spPr>
          <a:xfrm>
            <a:off x="3579874" y="4364806"/>
            <a:ext cx="2080048" cy="646331"/>
          </a:xfrm>
          <a:prstGeom prst="rect">
            <a:avLst/>
          </a:prstGeom>
          <a:noFill/>
        </p:spPr>
        <p:txBody>
          <a:bodyPr wrap="square" rtlCol="0">
            <a:spAutoFit/>
          </a:bodyPr>
          <a:lstStyle/>
          <a:p>
            <a:pPr algn="ctr"/>
            <a:r>
              <a:rPr lang="en-US" dirty="0" smtClean="0">
                <a:solidFill>
                  <a:srgbClr val="FFFFFF"/>
                </a:solidFill>
                <a:latin typeface="Source Sans Pro"/>
                <a:cs typeface="Source Sans Pro"/>
              </a:rPr>
              <a:t>How Can I Participate?</a:t>
            </a:r>
            <a:endParaRPr lang="en-US" dirty="0">
              <a:solidFill>
                <a:srgbClr val="FFFFFF"/>
              </a:solidFill>
              <a:latin typeface="Source Sans Pro"/>
              <a:cs typeface="Source Sans Pro"/>
            </a:endParaRPr>
          </a:p>
        </p:txBody>
      </p:sp>
      <p:sp>
        <p:nvSpPr>
          <p:cNvPr id="45" name="TextBox 44"/>
          <p:cNvSpPr txBox="1"/>
          <p:nvPr/>
        </p:nvSpPr>
        <p:spPr>
          <a:xfrm>
            <a:off x="6283988" y="4364806"/>
            <a:ext cx="2080048" cy="369332"/>
          </a:xfrm>
          <a:prstGeom prst="rect">
            <a:avLst/>
          </a:prstGeom>
          <a:noFill/>
        </p:spPr>
        <p:txBody>
          <a:bodyPr wrap="square" rtlCol="0">
            <a:spAutoFit/>
          </a:bodyPr>
          <a:lstStyle/>
          <a:p>
            <a:pPr algn="ctr"/>
            <a:r>
              <a:rPr lang="en-US" dirty="0" smtClean="0">
                <a:solidFill>
                  <a:srgbClr val="FFFFFF"/>
                </a:solidFill>
                <a:latin typeface="Source Sans Pro"/>
                <a:cs typeface="Source Sans Pro"/>
              </a:rPr>
              <a:t>Q/A</a:t>
            </a:r>
            <a:endParaRPr lang="en-US" dirty="0">
              <a:solidFill>
                <a:srgbClr val="FFFFFF"/>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Agenda</a:t>
            </a:r>
            <a:endParaRPr lang="en-US" dirty="0"/>
          </a:p>
        </p:txBody>
      </p:sp>
    </p:spTree>
    <p:extLst>
      <p:ext uri="{BB962C8B-B14F-4D97-AF65-F5344CB8AC3E}">
        <p14:creationId xmlns:p14="http://schemas.microsoft.com/office/powerpoint/2010/main" val="2653190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rgbClr val="ED92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schemeClr val="accent1">
                  <a:lumMod val="40000"/>
                  <a:lumOff val="60000"/>
                </a:schemeClr>
              </a:solidFill>
            </a:endParaRPr>
          </a:p>
        </p:txBody>
      </p:sp>
      <p:sp>
        <p:nvSpPr>
          <p:cNvPr id="13" name="Oval 12"/>
          <p:cNvSpPr/>
          <p:nvPr/>
        </p:nvSpPr>
        <p:spPr>
          <a:xfrm>
            <a:off x="4222747" y="3393723"/>
            <a:ext cx="705555" cy="479774"/>
          </a:xfrm>
          <a:prstGeom prst="ellipse">
            <a:avLst/>
          </a:prstGeom>
          <a:solidFill>
            <a:schemeClr val="bg1"/>
          </a:solidFill>
          <a:ln w="28575" cmpd="sng">
            <a:solidFill>
              <a:srgbClr val="ED923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sz="1400" b="1" dirty="0" smtClean="0">
                <a:solidFill>
                  <a:schemeClr val="accent4"/>
                </a:solidFill>
                <a:latin typeface="Source Sans Pro"/>
                <a:cs typeface="Source Sans Pro"/>
              </a:rPr>
              <a:t>then</a:t>
            </a:r>
            <a:endParaRPr lang="en-US" sz="1400" b="1" dirty="0">
              <a:solidFill>
                <a:schemeClr val="accent4"/>
              </a:solidFill>
              <a:latin typeface="Source Sans Pro"/>
              <a:cs typeface="Source Sans Pro"/>
            </a:endParaRPr>
          </a:p>
        </p:txBody>
      </p:sp>
      <p:sp>
        <p:nvSpPr>
          <p:cNvPr id="8" name="Text Placeholder 32"/>
          <p:cNvSpPr txBox="1">
            <a:spLocks/>
          </p:cNvSpPr>
          <p:nvPr/>
        </p:nvSpPr>
        <p:spPr bwMode="auto">
          <a:xfrm>
            <a:off x="451556" y="2483556"/>
            <a:ext cx="3654778"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spcAft>
                <a:spcPts val="600"/>
              </a:spcAft>
              <a:buFont typeface="Arial"/>
              <a:buChar char="•"/>
              <a:defRPr/>
            </a:pPr>
            <a:r>
              <a:rPr lang="en-US" sz="1600" dirty="0" smtClean="0">
                <a:solidFill>
                  <a:srgbClr val="0A304B"/>
                </a:solidFill>
                <a:latin typeface="Source Sans Pro"/>
                <a:cs typeface="Source Sans Pro"/>
              </a:rPr>
              <a:t>GNSO Final Report on new </a:t>
            </a:r>
            <a:r>
              <a:rPr lang="en-US" sz="1600" dirty="0" err="1" smtClean="0">
                <a:solidFill>
                  <a:srgbClr val="0A304B"/>
                </a:solidFill>
                <a:latin typeface="Source Sans Pro"/>
                <a:cs typeface="Source Sans Pro"/>
              </a:rPr>
              <a:t>gTLDs</a:t>
            </a:r>
            <a:r>
              <a:rPr lang="en-US" sz="1600" dirty="0" smtClean="0">
                <a:solidFill>
                  <a:srgbClr val="0A304B"/>
                </a:solidFill>
                <a:latin typeface="Source Sans Pro"/>
                <a:cs typeface="Source Sans Pro"/>
              </a:rPr>
              <a:t> in 2007, which provided Principles, Recommendations, and Implementation Guidelines</a:t>
            </a:r>
          </a:p>
          <a:p>
            <a:pPr marL="285750" indent="-285750">
              <a:spcAft>
                <a:spcPts val="600"/>
              </a:spcAft>
              <a:buFont typeface="Arial"/>
              <a:buChar char="•"/>
              <a:defRPr/>
            </a:pPr>
            <a:r>
              <a:rPr lang="en-US" sz="1600" dirty="0" smtClean="0">
                <a:solidFill>
                  <a:srgbClr val="0A304B"/>
                </a:solidFill>
                <a:latin typeface="Source Sans Pro"/>
                <a:cs typeface="Source Sans Pro"/>
              </a:rPr>
              <a:t>The implementation occurred via Applicant Guidebook, developed iteratively with community input.</a:t>
            </a:r>
          </a:p>
          <a:p>
            <a:pPr marL="285750" indent="-285750">
              <a:spcAft>
                <a:spcPts val="600"/>
              </a:spcAft>
              <a:buFont typeface="Arial"/>
              <a:buChar char="•"/>
              <a:defRPr/>
            </a:pPr>
            <a:endParaRPr lang="en-US" sz="1600" dirty="0" smtClean="0">
              <a:solidFill>
                <a:srgbClr val="0A304B"/>
              </a:solidFill>
              <a:latin typeface="Source Sans Pro"/>
              <a:cs typeface="Source Sans Pro"/>
            </a:endParaRPr>
          </a:p>
        </p:txBody>
      </p:sp>
      <p:sp>
        <p:nvSpPr>
          <p:cNvPr id="9" name="Text Placeholder 33"/>
          <p:cNvSpPr txBox="1">
            <a:spLocks/>
          </p:cNvSpPr>
          <p:nvPr/>
        </p:nvSpPr>
        <p:spPr>
          <a:xfrm>
            <a:off x="656167" y="1499217"/>
            <a:ext cx="3185583" cy="8890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smtClean="0">
                <a:solidFill>
                  <a:srgbClr val="0A344E"/>
                </a:solidFill>
                <a:latin typeface="Source Sans Pro" panose="020B0503030403020204" pitchFamily="34" charset="0"/>
                <a:ea typeface="Segoe UI" panose="020B0502040204020203" pitchFamily="34" charset="0"/>
                <a:cs typeface="Segoe UI Semilight" panose="020B0402040204020203" pitchFamily="34" charset="0"/>
              </a:rPr>
              <a:t>Policy Development / Implementation</a:t>
            </a:r>
            <a:endParaRPr lang="en-AU" sz="2200" dirty="0">
              <a:solidFill>
                <a:srgbClr val="0A344E"/>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19" name="Text Placeholder 33"/>
          <p:cNvSpPr txBox="1">
            <a:spLocks/>
          </p:cNvSpPr>
          <p:nvPr/>
        </p:nvSpPr>
        <p:spPr>
          <a:xfrm>
            <a:off x="5499726" y="1640417"/>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New </a:t>
            </a:r>
            <a:r>
              <a:rPr lang="en-AU" sz="2200" dirty="0" err="1"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gTLD</a:t>
            </a:r>
            <a:r>
              <a:rPr lang="en-AU" sz="2200" dirty="0"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 Program</a:t>
            </a:r>
            <a:endParaRPr lang="en-AU" sz="2200"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1" name="Text Placeholder 32"/>
          <p:cNvSpPr txBox="1">
            <a:spLocks/>
          </p:cNvSpPr>
          <p:nvPr/>
        </p:nvSpPr>
        <p:spPr bwMode="auto">
          <a:xfrm>
            <a:off x="5009445" y="2356467"/>
            <a:ext cx="3654778" cy="1672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eaLnBrk="1" hangingPunct="1">
              <a:buFont typeface="Arial"/>
              <a:buChar char="•"/>
            </a:pPr>
            <a:r>
              <a:rPr lang="en-US" sz="1600" dirty="0" smtClean="0">
                <a:solidFill>
                  <a:schemeClr val="bg1"/>
                </a:solidFill>
                <a:latin typeface="Source Sans Pro"/>
                <a:cs typeface="Source Sans Pro"/>
              </a:rPr>
              <a:t>Program launched in January 2012, receiving 1930 complete applications</a:t>
            </a:r>
          </a:p>
          <a:p>
            <a:pPr marL="285750" indent="-285750" eaLnBrk="1" hangingPunct="1">
              <a:buFont typeface="Arial"/>
              <a:buChar char="•"/>
            </a:pPr>
            <a:r>
              <a:rPr lang="en-US" sz="1600" dirty="0" smtClean="0">
                <a:solidFill>
                  <a:schemeClr val="bg1"/>
                </a:solidFill>
                <a:latin typeface="Source Sans Pro"/>
                <a:cs typeface="Source Sans Pro"/>
              </a:rPr>
              <a:t>In March of 2013, first sets of Initial Evaluation results released, with all results released by May of 2014</a:t>
            </a:r>
          </a:p>
          <a:p>
            <a:pPr marL="285750" indent="-285750">
              <a:buFont typeface="Arial"/>
              <a:buChar char="•"/>
            </a:pPr>
            <a:r>
              <a:rPr lang="en-US" sz="1600" dirty="0" smtClean="0">
                <a:solidFill>
                  <a:schemeClr val="bg1"/>
                </a:solidFill>
                <a:latin typeface="Source Sans Pro"/>
                <a:cs typeface="Source Sans Pro"/>
              </a:rPr>
              <a:t>As of 18 Sept 2015, ~750 TLDs have been delegated, with  &lt;600 still proceeding through the program. Program </a:t>
            </a:r>
            <a:r>
              <a:rPr lang="en-US" sz="1600" dirty="0">
                <a:solidFill>
                  <a:schemeClr val="bg1"/>
                </a:solidFill>
                <a:latin typeface="Source Sans Pro"/>
                <a:cs typeface="Source Sans Pro"/>
              </a:rPr>
              <a:t>status available here: </a:t>
            </a:r>
            <a:r>
              <a:rPr lang="en-US" sz="1600" u="sng" dirty="0">
                <a:solidFill>
                  <a:schemeClr val="bg1"/>
                </a:solidFill>
                <a:latin typeface="Source Sans Pro"/>
                <a:cs typeface="Source Sans Pro"/>
              </a:rPr>
              <a:t>https://</a:t>
            </a:r>
            <a:r>
              <a:rPr lang="en-US" sz="1600" u="sng" dirty="0" err="1">
                <a:solidFill>
                  <a:schemeClr val="bg1"/>
                </a:solidFill>
                <a:latin typeface="Source Sans Pro"/>
                <a:cs typeface="Source Sans Pro"/>
              </a:rPr>
              <a:t>newgtlds.icann.org</a:t>
            </a:r>
            <a:r>
              <a:rPr lang="en-US" sz="1600" u="sng" dirty="0">
                <a:solidFill>
                  <a:schemeClr val="bg1"/>
                </a:solidFill>
                <a:latin typeface="Source Sans Pro"/>
                <a:cs typeface="Source Sans Pro"/>
              </a:rPr>
              <a:t>/en/program-status/statistics</a:t>
            </a:r>
            <a:endParaRPr lang="en-US" sz="1600" u="sng" dirty="0" smtClean="0">
              <a:solidFill>
                <a:schemeClr val="bg1"/>
              </a:solidFill>
              <a:latin typeface="Source Sans Pro"/>
              <a:cs typeface="Source Sans Pro"/>
            </a:endParaRPr>
          </a:p>
          <a:p>
            <a:pPr marL="285750" indent="-285750" eaLnBrk="1" hangingPunct="1">
              <a:buFont typeface="Arial"/>
              <a:buChar char="•"/>
            </a:pPr>
            <a:endParaRPr lang="en-US" sz="1600" dirty="0" smtClean="0">
              <a:solidFill>
                <a:schemeClr val="bg1"/>
              </a:solidFill>
              <a:latin typeface="Source Sans Pro"/>
              <a:cs typeface="Source Sans Pro"/>
            </a:endParaRPr>
          </a:p>
        </p:txBody>
      </p:sp>
      <p:sp>
        <p:nvSpPr>
          <p:cNvPr id="22" name="Title 21"/>
          <p:cNvSpPr>
            <a:spLocks noGrp="1"/>
          </p:cNvSpPr>
          <p:nvPr>
            <p:ph type="title"/>
          </p:nvPr>
        </p:nvSpPr>
        <p:spPr>
          <a:prstGeom prst="rect">
            <a:avLst/>
          </a:prstGeom>
        </p:spPr>
        <p:txBody>
          <a:bodyPr/>
          <a:lstStyle/>
          <a:p>
            <a:r>
              <a:rPr lang="en-US" dirty="0" smtClean="0"/>
              <a:t>Background to the New </a:t>
            </a:r>
            <a:r>
              <a:rPr lang="en-US" dirty="0" err="1" smtClean="0"/>
              <a:t>gTLD</a:t>
            </a:r>
            <a:r>
              <a:rPr lang="en-US" dirty="0" smtClean="0"/>
              <a:t> Program</a:t>
            </a:r>
            <a:endParaRPr lang="en-US" dirty="0"/>
          </a:p>
        </p:txBody>
      </p:sp>
    </p:spTree>
    <p:extLst>
      <p:ext uri="{BB962C8B-B14F-4D97-AF65-F5344CB8AC3E}">
        <p14:creationId xmlns:p14="http://schemas.microsoft.com/office/powerpoint/2010/main" val="2863614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Planning for the Next Round - Where Are We Now?</a:t>
            </a:r>
          </a:p>
        </p:txBody>
      </p:sp>
      <p:pic>
        <p:nvPicPr>
          <p:cNvPr id="3" name="Picture 2"/>
          <p:cNvPicPr>
            <a:picLocks noChangeAspect="1"/>
          </p:cNvPicPr>
          <p:nvPr/>
        </p:nvPicPr>
        <p:blipFill>
          <a:blip r:embed="rId3"/>
          <a:stretch>
            <a:fillRect/>
          </a:stretch>
        </p:blipFill>
        <p:spPr>
          <a:xfrm>
            <a:off x="444500" y="1066800"/>
            <a:ext cx="8255000" cy="4711700"/>
          </a:xfrm>
          <a:prstGeom prst="rect">
            <a:avLst/>
          </a:prstGeom>
        </p:spPr>
      </p:pic>
      <p:sp>
        <p:nvSpPr>
          <p:cNvPr id="4" name="Oval 3"/>
          <p:cNvSpPr/>
          <p:nvPr/>
        </p:nvSpPr>
        <p:spPr>
          <a:xfrm>
            <a:off x="4446269" y="1001183"/>
            <a:ext cx="930063" cy="965200"/>
          </a:xfrm>
          <a:prstGeom prst="ellipse">
            <a:avLst/>
          </a:prstGeom>
          <a:solidFill>
            <a:srgbClr val="FF0000">
              <a:alpha val="0"/>
            </a:srgbClr>
          </a:solidFill>
          <a:ln w="22225">
            <a:solidFill>
              <a:srgbClr val="FF0000"/>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3508810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sz="2800" dirty="0" smtClean="0"/>
              <a:t>Planning for the Next Round - Where Are We Now, cont.</a:t>
            </a:r>
            <a:endParaRPr lang="en-US" sz="2800" dirty="0"/>
          </a:p>
        </p:txBody>
      </p:sp>
      <p:sp>
        <p:nvSpPr>
          <p:cNvPr id="34" name="TextBox 33"/>
          <p:cNvSpPr txBox="1">
            <a:spLocks noChangeArrowheads="1"/>
          </p:cNvSpPr>
          <p:nvPr/>
        </p:nvSpPr>
        <p:spPr bwMode="auto">
          <a:xfrm>
            <a:off x="2680592" y="1321493"/>
            <a:ext cx="5321300"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defRPr/>
            </a:pPr>
            <a:r>
              <a:rPr lang="en-US" sz="1400" dirty="0" smtClean="0"/>
              <a:t>The community felt that analysis and discussion of the 2012 round of the New </a:t>
            </a:r>
            <a:r>
              <a:rPr lang="en-US" sz="1400" dirty="0" err="1" smtClean="0"/>
              <a:t>gTLD</a:t>
            </a:r>
            <a:r>
              <a:rPr lang="en-US" sz="1400" dirty="0" smtClean="0"/>
              <a:t> Program </a:t>
            </a:r>
            <a:r>
              <a:rPr lang="en-US" sz="1400" dirty="0"/>
              <a:t>c</a:t>
            </a:r>
            <a:r>
              <a:rPr lang="en-US" sz="1400" dirty="0" smtClean="0"/>
              <a:t>ould begin and the </a:t>
            </a:r>
            <a:r>
              <a:rPr lang="en-US" sz="1400" dirty="0" smtClean="0">
                <a:cs typeface="Georgia" charset="0"/>
                <a:sym typeface="DINOT-Light" charset="0"/>
              </a:rPr>
              <a:t>GNSO </a:t>
            </a:r>
            <a:r>
              <a:rPr lang="en-US" sz="1400" dirty="0">
                <a:cs typeface="Georgia" charset="0"/>
                <a:sym typeface="DINOT-Light" charset="0"/>
              </a:rPr>
              <a:t>Council formed </a:t>
            </a:r>
            <a:r>
              <a:rPr lang="en-US" sz="1400" dirty="0" smtClean="0">
                <a:cs typeface="Georgia" charset="0"/>
                <a:sym typeface="DINOT-Light" charset="0"/>
              </a:rPr>
              <a:t>a Discussion Group (DG) </a:t>
            </a:r>
            <a:r>
              <a:rPr lang="en-US" sz="1400" dirty="0">
                <a:cs typeface="Georgia" charset="0"/>
                <a:sym typeface="DINOT-Light" charset="0"/>
              </a:rPr>
              <a:t>in June 2014 to discuss experiences gained from the 2012 round and identify subjects </a:t>
            </a:r>
            <a:r>
              <a:rPr lang="en-US" sz="1400" dirty="0" smtClean="0">
                <a:cs typeface="Georgia" charset="0"/>
                <a:sym typeface="DINOT-Light" charset="0"/>
              </a:rPr>
              <a:t>for a </a:t>
            </a:r>
            <a:r>
              <a:rPr lang="en-US" sz="1400" dirty="0">
                <a:cs typeface="Georgia" charset="0"/>
                <a:sym typeface="DINOT-Light" charset="0"/>
              </a:rPr>
              <a:t>future issue </a:t>
            </a:r>
            <a:r>
              <a:rPr lang="en-US" sz="1400" dirty="0" smtClean="0">
                <a:cs typeface="Georgia" charset="0"/>
                <a:sym typeface="DINOT-Light" charset="0"/>
              </a:rPr>
              <a:t>report </a:t>
            </a:r>
            <a:r>
              <a:rPr lang="en-US" sz="1400" dirty="0">
                <a:cs typeface="Georgia" charset="0"/>
                <a:sym typeface="DINOT-Light" charset="0"/>
              </a:rPr>
              <a:t>that might lead to changes or adjustments for subsequent application procedures.</a:t>
            </a:r>
            <a:endParaRPr lang="en-US" sz="1400" dirty="0"/>
          </a:p>
          <a:p>
            <a:pPr>
              <a:defRPr/>
            </a:pPr>
            <a:endParaRPr lang="en-US" sz="1400" dirty="0"/>
          </a:p>
        </p:txBody>
      </p:sp>
      <p:sp>
        <p:nvSpPr>
          <p:cNvPr id="50" name="Chevron 49"/>
          <p:cNvSpPr/>
          <p:nvPr/>
        </p:nvSpPr>
        <p:spPr>
          <a:xfrm>
            <a:off x="1143000" y="1143000"/>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400" dirty="0">
              <a:solidFill>
                <a:prstClr val="white"/>
              </a:solidFill>
              <a:latin typeface="Source Sans Pro"/>
              <a:cs typeface="Source Sans Pro"/>
            </a:endParaRPr>
          </a:p>
        </p:txBody>
      </p:sp>
      <p:sp>
        <p:nvSpPr>
          <p:cNvPr id="51" name="Chevron 50"/>
          <p:cNvSpPr/>
          <p:nvPr/>
        </p:nvSpPr>
        <p:spPr>
          <a:xfrm>
            <a:off x="1143000" y="2878055"/>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endParaRPr lang="en-US" sz="2400" dirty="0">
              <a:solidFill>
                <a:prstClr val="white"/>
              </a:solidFill>
              <a:latin typeface="Source Sans Pro"/>
              <a:cs typeface="Source Sans Pro"/>
            </a:endParaRPr>
          </a:p>
        </p:txBody>
      </p:sp>
      <p:sp>
        <p:nvSpPr>
          <p:cNvPr id="52" name="Chevron 51"/>
          <p:cNvSpPr/>
          <p:nvPr/>
        </p:nvSpPr>
        <p:spPr>
          <a:xfrm>
            <a:off x="1143000" y="4180715"/>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endParaRPr lang="en-US" sz="2400" dirty="0">
              <a:solidFill>
                <a:prstClr val="white"/>
              </a:solidFill>
              <a:latin typeface="Source Sans Pro"/>
              <a:cs typeface="Source Sans Pro"/>
            </a:endParaRPr>
          </a:p>
        </p:txBody>
      </p:sp>
      <p:sp>
        <p:nvSpPr>
          <p:cNvPr id="56" name="TextBox 55"/>
          <p:cNvSpPr txBox="1">
            <a:spLocks noChangeArrowheads="1"/>
          </p:cNvSpPr>
          <p:nvPr/>
        </p:nvSpPr>
        <p:spPr bwMode="auto">
          <a:xfrm>
            <a:off x="2677811" y="3069457"/>
            <a:ext cx="53213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defRPr/>
            </a:pPr>
            <a:r>
              <a:rPr lang="en-US" sz="1400" dirty="0" smtClean="0">
                <a:cs typeface="Georgia" charset="0"/>
                <a:sym typeface="DINOT-Light" charset="0"/>
              </a:rPr>
              <a:t>With the DG completing its work in June 2015, the GNSO Council considered the DG’s final deliverables and resolved to request a Preliminary Issue Report on New </a:t>
            </a:r>
            <a:r>
              <a:rPr lang="en-US" sz="1400" dirty="0" err="1" smtClean="0">
                <a:cs typeface="Georgia" charset="0"/>
                <a:sym typeface="DINOT-Light" charset="0"/>
              </a:rPr>
              <a:t>gTLD</a:t>
            </a:r>
            <a:r>
              <a:rPr lang="en-US" sz="1400" dirty="0" smtClean="0">
                <a:cs typeface="Georgia" charset="0"/>
                <a:sym typeface="DINOT-Light" charset="0"/>
              </a:rPr>
              <a:t> Subsequent Procedures, using the deliverables as the basis for research and analysis.</a:t>
            </a:r>
            <a:endParaRPr lang="en-US" sz="1400" dirty="0"/>
          </a:p>
        </p:txBody>
      </p:sp>
      <p:sp>
        <p:nvSpPr>
          <p:cNvPr id="59" name="TextBox 58"/>
          <p:cNvSpPr txBox="1">
            <a:spLocks noChangeArrowheads="1"/>
          </p:cNvSpPr>
          <p:nvPr/>
        </p:nvSpPr>
        <p:spPr bwMode="auto">
          <a:xfrm>
            <a:off x="2680592" y="4326064"/>
            <a:ext cx="5321300"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400" dirty="0" smtClean="0">
                <a:solidFill>
                  <a:srgbClr val="0A304B"/>
                </a:solidFill>
                <a:latin typeface="Source Sans Pro"/>
                <a:cs typeface="Source Sans Pro"/>
              </a:rPr>
              <a:t>ICANN Staff completed the </a:t>
            </a:r>
            <a:r>
              <a:rPr lang="en-US" sz="1400" dirty="0">
                <a:cs typeface="Georgia" charset="0"/>
                <a:sym typeface="DINOT-Light" charset="0"/>
              </a:rPr>
              <a:t>Preliminary Issue Report on New </a:t>
            </a:r>
            <a:r>
              <a:rPr lang="en-US" sz="1400" dirty="0" err="1">
                <a:cs typeface="Georgia" charset="0"/>
                <a:sym typeface="DINOT-Light" charset="0"/>
              </a:rPr>
              <a:t>gTLD</a:t>
            </a:r>
            <a:r>
              <a:rPr lang="en-US" sz="1400" dirty="0">
                <a:cs typeface="Georgia" charset="0"/>
                <a:sym typeface="DINOT-Light" charset="0"/>
              </a:rPr>
              <a:t> Subsequent </a:t>
            </a:r>
            <a:r>
              <a:rPr lang="en-US" sz="1400" dirty="0" smtClean="0">
                <a:cs typeface="Georgia" charset="0"/>
                <a:sym typeface="DINOT-Light" charset="0"/>
              </a:rPr>
              <a:t>Procedures and published it for public comment on </a:t>
            </a:r>
            <a:r>
              <a:rPr lang="en-US" sz="1400" dirty="0">
                <a:cs typeface="Georgia" charset="0"/>
                <a:sym typeface="DINOT-Light" charset="0"/>
              </a:rPr>
              <a:t>31 August </a:t>
            </a:r>
            <a:r>
              <a:rPr lang="en-US" sz="1400" dirty="0" smtClean="0">
                <a:cs typeface="Georgia" charset="0"/>
                <a:sym typeface="DINOT-Light" charset="0"/>
              </a:rPr>
              <a:t>2015, with a close date of 30 October: </a:t>
            </a:r>
            <a:r>
              <a:rPr lang="en-US" sz="1400" dirty="0" smtClean="0">
                <a:cs typeface="Georgia" charset="0"/>
                <a:sym typeface="DINOT-Light" charset="0"/>
                <a:hlinkClick r:id="rId3"/>
              </a:rPr>
              <a:t>https</a:t>
            </a:r>
            <a:r>
              <a:rPr lang="en-US" sz="1400" dirty="0">
                <a:cs typeface="Georgia" charset="0"/>
                <a:sym typeface="DINOT-Light" charset="0"/>
                <a:hlinkClick r:id="rId3"/>
              </a:rPr>
              <a:t>://www.icann.org/public-comments/new-gtld-subsequent-prelim-2015-08-31-</a:t>
            </a:r>
            <a:r>
              <a:rPr lang="en-US" sz="1400" dirty="0" smtClean="0">
                <a:cs typeface="Georgia" charset="0"/>
                <a:sym typeface="DINOT-Light" charset="0"/>
                <a:hlinkClick r:id="rId3"/>
              </a:rPr>
              <a:t>en</a:t>
            </a:r>
            <a:endParaRPr lang="en-US" sz="1400" dirty="0" smtClean="0">
              <a:cs typeface="Georgia" charset="0"/>
              <a:sym typeface="DINOT-Light" charset="0"/>
            </a:endParaRPr>
          </a:p>
          <a:p>
            <a:endParaRPr lang="id-ID" sz="1400" dirty="0">
              <a:solidFill>
                <a:srgbClr val="0A304B"/>
              </a:solidFill>
              <a:latin typeface="Source Sans Pro"/>
              <a:cs typeface="Source Sans Pro"/>
            </a:endParaRPr>
          </a:p>
        </p:txBody>
      </p:sp>
      <p:sp>
        <p:nvSpPr>
          <p:cNvPr id="19" name="TextBox 18"/>
          <p:cNvSpPr txBox="1"/>
          <p:nvPr/>
        </p:nvSpPr>
        <p:spPr>
          <a:xfrm>
            <a:off x="2677812" y="995591"/>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1A87C9"/>
                </a:solidFill>
                <a:latin typeface="Source Sans Pro" panose="020B0503030403020204" pitchFamily="34" charset="0"/>
                <a:ea typeface="Segoe UI" panose="020B0502040204020203" pitchFamily="34" charset="0"/>
                <a:cs typeface="Segoe UI Semilight" panose="020B0402040204020203" pitchFamily="34" charset="0"/>
              </a:rPr>
              <a:t>Background</a:t>
            </a:r>
            <a:endParaRPr lang="en-AU" sz="1600" b="1" dirty="0">
              <a:solidFill>
                <a:srgbClr val="1A87C9"/>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0" name="TextBox 19"/>
          <p:cNvSpPr txBox="1"/>
          <p:nvPr/>
        </p:nvSpPr>
        <p:spPr>
          <a:xfrm>
            <a:off x="2680592" y="2719037"/>
            <a:ext cx="4674825"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rPr>
              <a:t>GNSO Council Requests Preliminary Issue Report</a:t>
            </a:r>
            <a:endParaRPr lang="en-AU" sz="1600" b="1" dirty="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1" name="TextBox 20"/>
          <p:cNvSpPr txBox="1"/>
          <p:nvPr/>
        </p:nvSpPr>
        <p:spPr>
          <a:xfrm>
            <a:off x="2680592" y="4008028"/>
            <a:ext cx="2405759"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rPr>
              <a:t>Public Comment</a:t>
            </a:r>
            <a:endParaRPr lang="en-AU" sz="1600" b="1" dirty="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endParaRPr>
          </a:p>
        </p:txBody>
      </p:sp>
    </p:spTree>
    <p:extLst>
      <p:ext uri="{BB962C8B-B14F-4D97-AF65-F5344CB8AC3E}">
        <p14:creationId xmlns:p14="http://schemas.microsoft.com/office/powerpoint/2010/main" val="23068627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a:t>What’s In the Preliminary Issue </a:t>
            </a:r>
            <a:r>
              <a:rPr lang="en-US" dirty="0" smtClean="0"/>
              <a:t>Report</a:t>
            </a:r>
            <a:endParaRPr lang="en-US" dirty="0"/>
          </a:p>
        </p:txBody>
      </p:sp>
      <p:grpSp>
        <p:nvGrpSpPr>
          <p:cNvPr id="6" name="Group 5"/>
          <p:cNvGrpSpPr/>
          <p:nvPr/>
        </p:nvGrpSpPr>
        <p:grpSpPr>
          <a:xfrm>
            <a:off x="366700" y="1027831"/>
            <a:ext cx="4141800" cy="1414668"/>
            <a:chOff x="366700" y="1027831"/>
            <a:chExt cx="4141800" cy="1414668"/>
          </a:xfrm>
        </p:grpSpPr>
        <p:grpSp>
          <p:nvGrpSpPr>
            <p:cNvPr id="5" name="Group 4"/>
            <p:cNvGrpSpPr/>
            <p:nvPr/>
          </p:nvGrpSpPr>
          <p:grpSpPr>
            <a:xfrm>
              <a:off x="1772542" y="1027831"/>
              <a:ext cx="2735958" cy="1414668"/>
              <a:chOff x="3238331" y="1063684"/>
              <a:chExt cx="3116958" cy="1414668"/>
            </a:xfrm>
          </p:grpSpPr>
          <p:sp>
            <p:nvSpPr>
              <p:cNvPr id="33" name="TextBox 32"/>
              <p:cNvSpPr txBox="1"/>
              <p:nvPr/>
            </p:nvSpPr>
            <p:spPr>
              <a:xfrm>
                <a:off x="3238331" y="1063684"/>
                <a:ext cx="3116958" cy="539635"/>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1A87C9"/>
                    </a:solidFill>
                    <a:latin typeface="Source Sans Pro" panose="020B0503030403020204" pitchFamily="34" charset="0"/>
                    <a:ea typeface="Segoe UI" panose="020B0502040204020203" pitchFamily="34" charset="0"/>
                    <a:cs typeface="Segoe UI Semilight" panose="020B0402040204020203" pitchFamily="34" charset="0"/>
                  </a:rPr>
                  <a:t>Overall Process / Support / Outreach Issues</a:t>
                </a:r>
                <a:endParaRPr lang="en-AU" sz="1600" b="1" dirty="0">
                  <a:solidFill>
                    <a:srgbClr val="1A87C9"/>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Box 33"/>
              <p:cNvSpPr txBox="1">
                <a:spLocks noChangeArrowheads="1"/>
              </p:cNvSpPr>
              <p:nvPr/>
            </p:nvSpPr>
            <p:spPr bwMode="auto">
              <a:xfrm>
                <a:off x="3244681" y="1524245"/>
                <a:ext cx="3110608"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smtClean="0">
                    <a:solidFill>
                      <a:srgbClr val="0A304B"/>
                    </a:solidFill>
                    <a:latin typeface="Source Sans Pro"/>
                    <a:cs typeface="Source Sans Pro"/>
                  </a:rPr>
                  <a:t>Predictability, community engagement, applications assessed in rounds, support for applicants from developing countries, etc.</a:t>
                </a:r>
                <a:endParaRPr lang="id-ID" sz="1400" dirty="0">
                  <a:solidFill>
                    <a:srgbClr val="0A304B"/>
                  </a:solidFill>
                  <a:latin typeface="Source Sans Pro"/>
                  <a:cs typeface="Source Sans Pro"/>
                </a:endParaRPr>
              </a:p>
            </p:txBody>
          </p:sp>
        </p:gr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AU" sz="2400" dirty="0" smtClean="0">
                  <a:solidFill>
                    <a:prstClr val="white"/>
                  </a:solidFill>
                  <a:latin typeface="Source Sans Pro"/>
                  <a:cs typeface="Source Sans Pro"/>
                </a:rPr>
                <a:t>1</a:t>
              </a:r>
              <a:endParaRPr lang="en-US" sz="2400" dirty="0">
                <a:solidFill>
                  <a:prstClr val="white"/>
                </a:solidFill>
                <a:latin typeface="Source Sans Pro"/>
                <a:cs typeface="Source Sans Pro"/>
              </a:endParaRPr>
            </a:p>
          </p:txBody>
        </p:sp>
      </p:grpSp>
      <p:grpSp>
        <p:nvGrpSpPr>
          <p:cNvPr id="10" name="Group 9"/>
          <p:cNvGrpSpPr/>
          <p:nvPr/>
        </p:nvGrpSpPr>
        <p:grpSpPr>
          <a:xfrm>
            <a:off x="364730" y="2741209"/>
            <a:ext cx="4143770" cy="1221074"/>
            <a:chOff x="364730" y="2741209"/>
            <a:chExt cx="4143770" cy="1221074"/>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400" dirty="0" smtClean="0">
                  <a:solidFill>
                    <a:prstClr val="white"/>
                  </a:solidFill>
                  <a:latin typeface="Source Sans Pro"/>
                  <a:cs typeface="Source Sans Pro"/>
                </a:rPr>
                <a:t>2</a:t>
              </a:r>
              <a:endParaRPr lang="en-US" sz="2400" dirty="0">
                <a:solidFill>
                  <a:prstClr val="white"/>
                </a:solidFill>
                <a:latin typeface="Source Sans Pro"/>
                <a:cs typeface="Source Sans Pro"/>
              </a:endParaRPr>
            </a:p>
          </p:txBody>
        </p:sp>
        <p:grpSp>
          <p:nvGrpSpPr>
            <p:cNvPr id="54" name="Group 53"/>
            <p:cNvGrpSpPr/>
            <p:nvPr/>
          </p:nvGrpSpPr>
          <p:grpSpPr>
            <a:xfrm>
              <a:off x="1772542" y="2741209"/>
              <a:ext cx="2735958" cy="1221074"/>
              <a:chOff x="3238331" y="1174484"/>
              <a:chExt cx="3116958" cy="1221074"/>
            </a:xfrm>
          </p:grpSpPr>
          <p:sp>
            <p:nvSpPr>
              <p:cNvPr id="55" name="TextBox 54"/>
              <p:cNvSpPr txBox="1"/>
              <p:nvPr/>
            </p:nvSpPr>
            <p:spPr>
              <a:xfrm>
                <a:off x="3238331" y="1174484"/>
                <a:ext cx="2697370"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rPr>
                  <a:t>Legal / Regulatory Issues</a:t>
                </a:r>
                <a:endParaRPr lang="en-AU" sz="1600" b="1" dirty="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6" name="TextBox 55"/>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smtClean="0">
                    <a:solidFill>
                      <a:srgbClr val="0A304B"/>
                    </a:solidFill>
                    <a:latin typeface="Source Sans Pro"/>
                    <a:cs typeface="Source Sans Pro"/>
                  </a:rPr>
                  <a:t>Base contract, registrant protections, registrar non-discrimination, global public interest, closed generics, etc.</a:t>
                </a:r>
                <a:endParaRPr lang="id-ID" sz="1400" dirty="0">
                  <a:solidFill>
                    <a:srgbClr val="0A304B"/>
                  </a:solidFill>
                  <a:latin typeface="Source Sans Pro"/>
                  <a:cs typeface="Source Sans Pro"/>
                </a:endParaRPr>
              </a:p>
            </p:txBody>
          </p:sp>
        </p:grpSp>
      </p:grpSp>
      <p:grpSp>
        <p:nvGrpSpPr>
          <p:cNvPr id="11" name="Group 10"/>
          <p:cNvGrpSpPr/>
          <p:nvPr/>
        </p:nvGrpSpPr>
        <p:grpSpPr>
          <a:xfrm>
            <a:off x="364730" y="4207797"/>
            <a:ext cx="4143770" cy="1235067"/>
            <a:chOff x="364730" y="4207797"/>
            <a:chExt cx="4143770" cy="1235067"/>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3</a:t>
              </a:r>
              <a:endParaRPr lang="en-US" sz="2400" dirty="0">
                <a:solidFill>
                  <a:prstClr val="white"/>
                </a:solidFill>
                <a:latin typeface="Source Sans Pro"/>
                <a:cs typeface="Source Sans Pro"/>
              </a:endParaRPr>
            </a:p>
          </p:txBody>
        </p:sp>
        <p:grpSp>
          <p:nvGrpSpPr>
            <p:cNvPr id="57" name="Group 56"/>
            <p:cNvGrpSpPr/>
            <p:nvPr/>
          </p:nvGrpSpPr>
          <p:grpSpPr>
            <a:xfrm>
              <a:off x="1772541" y="4207797"/>
              <a:ext cx="2735959" cy="1235067"/>
              <a:chOff x="3238330" y="1063684"/>
              <a:chExt cx="3116959" cy="1235067"/>
            </a:xfrm>
          </p:grpSpPr>
          <p:sp>
            <p:nvSpPr>
              <p:cNvPr id="58" name="TextBox 57"/>
              <p:cNvSpPr txBox="1"/>
              <p:nvPr/>
            </p:nvSpPr>
            <p:spPr>
              <a:xfrm>
                <a:off x="3238330" y="1063684"/>
                <a:ext cx="2984330" cy="539635"/>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rPr>
                  <a:t>String Contention / Objections &amp; Disputes</a:t>
                </a:r>
                <a:endParaRPr lang="en-AU" sz="1600" b="1" dirty="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9" name="TextBox 58"/>
              <p:cNvSpPr txBox="1">
                <a:spLocks noChangeArrowheads="1"/>
              </p:cNvSpPr>
              <p:nvPr/>
            </p:nvSpPr>
            <p:spPr bwMode="auto">
              <a:xfrm>
                <a:off x="3244681" y="1560087"/>
                <a:ext cx="3110608"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smtClean="0">
                    <a:solidFill>
                      <a:srgbClr val="0A304B"/>
                    </a:solidFill>
                    <a:latin typeface="Source Sans Pro"/>
                    <a:cs typeface="Source Sans Pro"/>
                  </a:rPr>
                  <a:t>String similarity, objections, accountability mechanisms, community applications, etc.</a:t>
                </a:r>
                <a:endParaRPr lang="id-ID" sz="1400" dirty="0">
                  <a:solidFill>
                    <a:srgbClr val="0A304B"/>
                  </a:solidFill>
                  <a:latin typeface="Source Sans Pro"/>
                  <a:cs typeface="Source Sans Pro"/>
                </a:endParaRPr>
              </a:p>
            </p:txBody>
          </p:sp>
        </p:grpSp>
      </p:grpSp>
      <p:grpSp>
        <p:nvGrpSpPr>
          <p:cNvPr id="4" name="Group 3"/>
          <p:cNvGrpSpPr/>
          <p:nvPr/>
        </p:nvGrpSpPr>
        <p:grpSpPr>
          <a:xfrm>
            <a:off x="4592318" y="1015131"/>
            <a:ext cx="4361182" cy="1002477"/>
            <a:chOff x="4592318" y="1015131"/>
            <a:chExt cx="4361182" cy="1002477"/>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4</a:t>
              </a:r>
              <a:endParaRPr lang="en-US" sz="2400" dirty="0">
                <a:solidFill>
                  <a:prstClr val="white"/>
                </a:solidFill>
                <a:latin typeface="Source Sans Pro"/>
                <a:cs typeface="Source Sans Pro"/>
              </a:endParaRPr>
            </a:p>
          </p:txBody>
        </p:sp>
        <p:grpSp>
          <p:nvGrpSpPr>
            <p:cNvPr id="60" name="Group 59"/>
            <p:cNvGrpSpPr/>
            <p:nvPr/>
          </p:nvGrpSpPr>
          <p:grpSpPr>
            <a:xfrm>
              <a:off x="6006480" y="1015131"/>
              <a:ext cx="2947020" cy="1002477"/>
              <a:chOff x="3238331" y="1063684"/>
              <a:chExt cx="2947020" cy="1002477"/>
            </a:xfrm>
          </p:grpSpPr>
          <p:sp>
            <p:nvSpPr>
              <p:cNvPr id="61" name="TextBox 60"/>
              <p:cNvSpPr txBox="1"/>
              <p:nvPr/>
            </p:nvSpPr>
            <p:spPr>
              <a:xfrm>
                <a:off x="3238331" y="1063684"/>
                <a:ext cx="2947020" cy="539635"/>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rPr>
                  <a:t>Internationalized Domain Names</a:t>
                </a:r>
                <a:endParaRPr lang="en-AU" sz="1600" b="1" dirty="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62" name="TextBox 61"/>
              <p:cNvSpPr txBox="1">
                <a:spLocks noChangeArrowheads="1"/>
              </p:cNvSpPr>
              <p:nvPr/>
            </p:nvSpPr>
            <p:spPr bwMode="auto">
              <a:xfrm>
                <a:off x="3244681" y="1542941"/>
                <a:ext cx="282637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smtClean="0">
                    <a:solidFill>
                      <a:srgbClr val="0A304B"/>
                    </a:solidFill>
                    <a:latin typeface="Source Sans Pro"/>
                    <a:cs typeface="Source Sans Pro"/>
                  </a:rPr>
                  <a:t>Internationalized Domain Names and Universal Acceptance.</a:t>
                </a:r>
                <a:endParaRPr lang="id-ID" sz="1400" dirty="0">
                  <a:solidFill>
                    <a:srgbClr val="0A304B"/>
                  </a:solidFill>
                  <a:latin typeface="Source Sans Pro"/>
                  <a:cs typeface="Source Sans Pro"/>
                </a:endParaRPr>
              </a:p>
            </p:txBody>
          </p:sp>
        </p:grpSp>
      </p:grpSp>
      <p:grpSp>
        <p:nvGrpSpPr>
          <p:cNvPr id="3" name="Group 2"/>
          <p:cNvGrpSpPr/>
          <p:nvPr/>
        </p:nvGrpSpPr>
        <p:grpSpPr>
          <a:xfrm>
            <a:off x="4592318" y="2703108"/>
            <a:ext cx="4246882" cy="842121"/>
            <a:chOff x="4592318" y="2703108"/>
            <a:chExt cx="4246882" cy="842121"/>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5</a:t>
              </a:r>
              <a:endParaRPr lang="en-US" sz="2400" dirty="0">
                <a:solidFill>
                  <a:prstClr val="white"/>
                </a:solidFill>
                <a:latin typeface="Source Sans Pro"/>
                <a:cs typeface="Source Sans Pro"/>
              </a:endParaRPr>
            </a:p>
          </p:txBody>
        </p:sp>
        <p:sp>
          <p:nvSpPr>
            <p:cNvPr id="22" name="TextBox 21"/>
            <p:cNvSpPr txBox="1"/>
            <p:nvPr/>
          </p:nvSpPr>
          <p:spPr>
            <a:xfrm>
              <a:off x="6006480" y="2703108"/>
              <a:ext cx="2832720"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0D436C"/>
                  </a:solidFill>
                  <a:latin typeface="Source Sans Pro" panose="020B0503030403020204" pitchFamily="34" charset="0"/>
                  <a:ea typeface="Segoe UI" panose="020B0502040204020203" pitchFamily="34" charset="0"/>
                  <a:cs typeface="Segoe UI Semilight" panose="020B0402040204020203" pitchFamily="34" charset="0"/>
                </a:rPr>
                <a:t>Technical and Operations</a:t>
              </a:r>
              <a:endParaRPr lang="en-AU" sz="1600" b="1" dirty="0">
                <a:solidFill>
                  <a:srgbClr val="0D436C"/>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Box 22"/>
            <p:cNvSpPr txBox="1">
              <a:spLocks noChangeArrowheads="1"/>
            </p:cNvSpPr>
            <p:nvPr/>
          </p:nvSpPr>
          <p:spPr bwMode="auto">
            <a:xfrm>
              <a:off x="6009327" y="2970076"/>
              <a:ext cx="2829873"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smtClean="0">
                  <a:solidFill>
                    <a:srgbClr val="0A304B"/>
                  </a:solidFill>
                  <a:latin typeface="Source Sans Pro"/>
                  <a:cs typeface="Source Sans Pro"/>
                </a:rPr>
                <a:t>Security and stability, applicant reviews, and name collisions.</a:t>
              </a:r>
              <a:endParaRPr lang="id-ID" sz="1400" dirty="0">
                <a:solidFill>
                  <a:srgbClr val="0A304B"/>
                </a:solidFill>
                <a:latin typeface="Source Sans Pro"/>
                <a:cs typeface="Source Sans Pro"/>
              </a:endParaRPr>
            </a:p>
          </p:txBody>
        </p:sp>
      </p:grpSp>
    </p:spTree>
    <p:extLst>
      <p:ext uri="{BB962C8B-B14F-4D97-AF65-F5344CB8AC3E}">
        <p14:creationId xmlns:p14="http://schemas.microsoft.com/office/powerpoint/2010/main" val="2430491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267276"/>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7" name="Oval 6"/>
          <p:cNvSpPr/>
          <p:nvPr/>
        </p:nvSpPr>
        <p:spPr>
          <a:xfrm>
            <a:off x="862872" y="3222614"/>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346568" y="3222614"/>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4595170" y="3222614"/>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809716" y="3222614"/>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222614"/>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579028"/>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Aug</a:t>
              </a:r>
            </a:p>
            <a:p>
              <a:pPr algn="ctr"/>
              <a:r>
                <a:rPr lang="en-US" sz="2000" dirty="0" smtClean="0">
                  <a:solidFill>
                    <a:schemeClr val="bg1"/>
                  </a:solidFill>
                  <a:latin typeface="Source Sans Pro"/>
                  <a:cs typeface="Source Sans Pro"/>
                </a:rPr>
                <a:t>2015</a:t>
              </a:r>
              <a:endParaRPr lang="en-US" sz="2000" dirty="0">
                <a:solidFill>
                  <a:schemeClr val="bg1"/>
                </a:solidFill>
                <a:latin typeface="Source Sans Pro"/>
                <a:cs typeface="Source Sans Pro"/>
              </a:endParaRPr>
            </a:p>
          </p:txBody>
        </p:sp>
      </p:grpSp>
      <p:grpSp>
        <p:nvGrpSpPr>
          <p:cNvPr id="18" name="Group 17"/>
          <p:cNvGrpSpPr/>
          <p:nvPr/>
        </p:nvGrpSpPr>
        <p:grpSpPr>
          <a:xfrm>
            <a:off x="1549777" y="1614675"/>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Oct</a:t>
                </a:r>
              </a:p>
              <a:p>
                <a:pPr algn="ctr"/>
                <a:r>
                  <a:rPr lang="en-US" sz="2000" dirty="0" smtClean="0">
                    <a:solidFill>
                      <a:schemeClr val="bg1"/>
                    </a:solidFill>
                    <a:latin typeface="Source Sans Pro"/>
                    <a:cs typeface="Source Sans Pro"/>
                  </a:rPr>
                  <a:t>2015</a:t>
                </a:r>
                <a:endParaRPr lang="en-US" sz="2000" dirty="0">
                  <a:solidFill>
                    <a:schemeClr val="bg1"/>
                  </a:solidFill>
                  <a:latin typeface="Source Sans Pro"/>
                  <a:cs typeface="Source Sans Pro"/>
                </a:endParaRPr>
              </a:p>
            </p:txBody>
          </p:sp>
        </p:grpSp>
      </p:grpSp>
      <p:grpSp>
        <p:nvGrpSpPr>
          <p:cNvPr id="25" name="Group 24"/>
          <p:cNvGrpSpPr/>
          <p:nvPr/>
        </p:nvGrpSpPr>
        <p:grpSpPr>
          <a:xfrm>
            <a:off x="2783328" y="1579028"/>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Dec</a:t>
              </a:r>
            </a:p>
            <a:p>
              <a:pPr algn="ctr"/>
              <a:r>
                <a:rPr lang="en-US" sz="2000" dirty="0" smtClean="0">
                  <a:solidFill>
                    <a:schemeClr val="bg1"/>
                  </a:solidFill>
                  <a:latin typeface="Source Sans Pro"/>
                  <a:cs typeface="Source Sans Pro"/>
                </a:rPr>
                <a:t>2015</a:t>
              </a:r>
              <a:endParaRPr lang="en-US" sz="2000" dirty="0">
                <a:solidFill>
                  <a:schemeClr val="bg1"/>
                </a:solidFill>
                <a:latin typeface="Source Sans Pro"/>
                <a:cs typeface="Source Sans Pro"/>
              </a:endParaRPr>
            </a:p>
          </p:txBody>
        </p:sp>
      </p:grpSp>
      <p:grpSp>
        <p:nvGrpSpPr>
          <p:cNvPr id="29" name="Group 28"/>
          <p:cNvGrpSpPr/>
          <p:nvPr/>
        </p:nvGrpSpPr>
        <p:grpSpPr>
          <a:xfrm>
            <a:off x="4016879" y="1579028"/>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t>
              </a:r>
              <a:endParaRPr lang="en-US" sz="2000" dirty="0">
                <a:solidFill>
                  <a:schemeClr val="bg1"/>
                </a:solidFill>
                <a:latin typeface="Source Sans Pro"/>
                <a:cs typeface="Source Sans Pro"/>
              </a:endParaRPr>
            </a:p>
          </p:txBody>
        </p:sp>
      </p:grpSp>
      <p:grpSp>
        <p:nvGrpSpPr>
          <p:cNvPr id="43" name="Group 42"/>
          <p:cNvGrpSpPr/>
          <p:nvPr/>
        </p:nvGrpSpPr>
        <p:grpSpPr>
          <a:xfrm>
            <a:off x="5250430" y="1579028"/>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45" name="TextBox 44"/>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t>
              </a:r>
              <a:endParaRPr lang="en-US" sz="2000" dirty="0">
                <a:solidFill>
                  <a:schemeClr val="bg1"/>
                </a:solidFill>
                <a:latin typeface="Source Sans Pro"/>
                <a:cs typeface="Source Sans Pro"/>
              </a:endParaRPr>
            </a:p>
          </p:txBody>
        </p:sp>
      </p:grpSp>
      <p:grpSp>
        <p:nvGrpSpPr>
          <p:cNvPr id="35" name="Group 34"/>
          <p:cNvGrpSpPr/>
          <p:nvPr/>
        </p:nvGrpSpPr>
        <p:grpSpPr>
          <a:xfrm>
            <a:off x="6483979" y="1579028"/>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t>
              </a:r>
              <a:endParaRPr lang="en-US" sz="2000" dirty="0">
                <a:solidFill>
                  <a:schemeClr val="bg1"/>
                </a:solidFill>
                <a:latin typeface="Source Sans Pro"/>
                <a:cs typeface="Source Sans Pro"/>
              </a:endParaRPr>
            </a:p>
          </p:txBody>
        </p:sp>
      </p:grpSp>
      <p:sp>
        <p:nvSpPr>
          <p:cNvPr id="19" name="TextBox 18"/>
          <p:cNvSpPr txBox="1"/>
          <p:nvPr/>
        </p:nvSpPr>
        <p:spPr>
          <a:xfrm>
            <a:off x="1551921" y="697271"/>
            <a:ext cx="1286845" cy="830997"/>
          </a:xfrm>
          <a:prstGeom prst="rect">
            <a:avLst/>
          </a:prstGeom>
          <a:noFill/>
        </p:spPr>
        <p:txBody>
          <a:bodyPr wrap="square" rtlCol="0">
            <a:spAutoFit/>
          </a:bodyPr>
          <a:lstStyle/>
          <a:p>
            <a:pPr algn="ctr"/>
            <a:r>
              <a:rPr lang="en-US" sz="2400" dirty="0" smtClean="0">
                <a:solidFill>
                  <a:srgbClr val="154A78"/>
                </a:solidFill>
              </a:rPr>
              <a:t>Next</a:t>
            </a:r>
          </a:p>
          <a:p>
            <a:pPr algn="ctr"/>
            <a:r>
              <a:rPr lang="en-US" sz="2400" dirty="0" smtClean="0">
                <a:solidFill>
                  <a:srgbClr val="154A78"/>
                </a:solidFill>
              </a:rPr>
              <a:t>Steps</a:t>
            </a:r>
            <a:endParaRPr lang="en-US" sz="2400" dirty="0">
              <a:solidFill>
                <a:srgbClr val="154A78"/>
              </a:solidFill>
            </a:endParaRPr>
          </a:p>
        </p:txBody>
      </p:sp>
      <p:sp>
        <p:nvSpPr>
          <p:cNvPr id="38" name="TextBox 37"/>
          <p:cNvSpPr txBox="1"/>
          <p:nvPr/>
        </p:nvSpPr>
        <p:spPr>
          <a:xfrm>
            <a:off x="350565" y="3552349"/>
            <a:ext cx="1190873" cy="954107"/>
          </a:xfrm>
          <a:prstGeom prst="rect">
            <a:avLst/>
          </a:prstGeom>
          <a:noFill/>
        </p:spPr>
        <p:txBody>
          <a:bodyPr wrap="square" rtlCol="0">
            <a:spAutoFit/>
          </a:bodyPr>
          <a:lstStyle/>
          <a:p>
            <a:pPr algn="ctr"/>
            <a:r>
              <a:rPr lang="en-US" sz="1400" dirty="0" smtClean="0">
                <a:latin typeface="Source Sans Pro Light"/>
                <a:cs typeface="Source Sans Pro Light"/>
              </a:rPr>
              <a:t>Preliminary Issue Report published for PC</a:t>
            </a:r>
            <a:endParaRPr lang="en-US" sz="1400" dirty="0">
              <a:latin typeface="Source Sans Pro Light"/>
              <a:cs typeface="Source Sans Pro Light"/>
            </a:endParaRPr>
          </a:p>
        </p:txBody>
      </p:sp>
      <p:sp>
        <p:nvSpPr>
          <p:cNvPr id="39" name="TextBox 38"/>
          <p:cNvSpPr txBox="1"/>
          <p:nvPr/>
        </p:nvSpPr>
        <p:spPr>
          <a:xfrm>
            <a:off x="1597714" y="3552349"/>
            <a:ext cx="1190873" cy="523220"/>
          </a:xfrm>
          <a:prstGeom prst="rect">
            <a:avLst/>
          </a:prstGeom>
          <a:noFill/>
        </p:spPr>
        <p:txBody>
          <a:bodyPr wrap="square" rtlCol="0">
            <a:spAutoFit/>
          </a:bodyPr>
          <a:lstStyle/>
          <a:p>
            <a:pPr algn="ctr"/>
            <a:r>
              <a:rPr lang="en-US" sz="1400" dirty="0" smtClean="0">
                <a:latin typeface="Source Sans Pro Light"/>
                <a:cs typeface="Source Sans Pro Light"/>
              </a:rPr>
              <a:t>Close of PC Period</a:t>
            </a:r>
            <a:endParaRPr lang="en-US" sz="1400" dirty="0">
              <a:latin typeface="Source Sans Pro Light"/>
              <a:cs typeface="Source Sans Pro Light"/>
            </a:endParaRPr>
          </a:p>
        </p:txBody>
      </p:sp>
      <p:sp>
        <p:nvSpPr>
          <p:cNvPr id="40" name="TextBox 39"/>
          <p:cNvSpPr txBox="1"/>
          <p:nvPr/>
        </p:nvSpPr>
        <p:spPr>
          <a:xfrm>
            <a:off x="2838766" y="3552349"/>
            <a:ext cx="1190873" cy="1169551"/>
          </a:xfrm>
          <a:prstGeom prst="rect">
            <a:avLst/>
          </a:prstGeom>
          <a:noFill/>
        </p:spPr>
        <p:txBody>
          <a:bodyPr wrap="square" rtlCol="0">
            <a:spAutoFit/>
          </a:bodyPr>
          <a:lstStyle/>
          <a:p>
            <a:pPr algn="ctr"/>
            <a:r>
              <a:rPr lang="en-US" sz="1400" dirty="0" smtClean="0">
                <a:latin typeface="Source Sans Pro Light"/>
                <a:cs typeface="Source Sans Pro Light"/>
              </a:rPr>
              <a:t>Final Issue Report and Possible GNSO Council Action</a:t>
            </a:r>
            <a:endParaRPr lang="en-US" sz="1400" dirty="0">
              <a:latin typeface="Source Sans Pro Light"/>
              <a:cs typeface="Source Sans Pro Light"/>
            </a:endParaRPr>
          </a:p>
        </p:txBody>
      </p:sp>
      <p:sp>
        <p:nvSpPr>
          <p:cNvPr id="41" name="TextBox 40"/>
          <p:cNvSpPr txBox="1"/>
          <p:nvPr/>
        </p:nvSpPr>
        <p:spPr>
          <a:xfrm>
            <a:off x="4087489" y="3552349"/>
            <a:ext cx="1190873" cy="523220"/>
          </a:xfrm>
          <a:prstGeom prst="rect">
            <a:avLst/>
          </a:prstGeom>
          <a:noFill/>
        </p:spPr>
        <p:txBody>
          <a:bodyPr wrap="square" rtlCol="0">
            <a:spAutoFit/>
          </a:bodyPr>
          <a:lstStyle/>
          <a:p>
            <a:pPr algn="ctr"/>
            <a:r>
              <a:rPr lang="en-US" sz="1400" dirty="0" smtClean="0">
                <a:latin typeface="Source Sans Pro Light"/>
                <a:cs typeface="Source Sans Pro Light"/>
              </a:rPr>
              <a:t>Possible Start of PDP-WG</a:t>
            </a:r>
            <a:endParaRPr lang="en-US" sz="1400" dirty="0">
              <a:latin typeface="Source Sans Pro Light"/>
              <a:cs typeface="Source Sans Pro Light"/>
            </a:endParaRPr>
          </a:p>
        </p:txBody>
      </p:sp>
      <p:sp>
        <p:nvSpPr>
          <p:cNvPr id="42" name="TextBox 41"/>
          <p:cNvSpPr txBox="1"/>
          <p:nvPr/>
        </p:nvSpPr>
        <p:spPr>
          <a:xfrm>
            <a:off x="5298737" y="3552349"/>
            <a:ext cx="1190873" cy="307777"/>
          </a:xfrm>
          <a:prstGeom prst="rect">
            <a:avLst/>
          </a:prstGeom>
          <a:noFill/>
        </p:spPr>
        <p:txBody>
          <a:bodyPr wrap="square" rtlCol="0">
            <a:spAutoFit/>
          </a:bodyPr>
          <a:lstStyle/>
          <a:p>
            <a:pPr algn="ctr"/>
            <a:r>
              <a:rPr lang="en-US" sz="1400" dirty="0" smtClean="0">
                <a:latin typeface="Source Sans Pro Light"/>
                <a:cs typeface="Source Sans Pro Light"/>
              </a:rPr>
              <a:t>Initial Report</a:t>
            </a:r>
            <a:endParaRPr lang="en-US" sz="1400" dirty="0">
              <a:latin typeface="Source Sans Pro Light"/>
              <a:cs typeface="Source Sans Pro Light"/>
            </a:endParaRPr>
          </a:p>
        </p:txBody>
      </p:sp>
      <p:sp>
        <p:nvSpPr>
          <p:cNvPr id="47" name="TextBox 46"/>
          <p:cNvSpPr txBox="1"/>
          <p:nvPr/>
        </p:nvSpPr>
        <p:spPr>
          <a:xfrm>
            <a:off x="360003" y="5039103"/>
            <a:ext cx="8103993" cy="593752"/>
          </a:xfrm>
          <a:prstGeom prst="rect">
            <a:avLst/>
          </a:prstGeom>
          <a:noFill/>
        </p:spPr>
        <p:txBody>
          <a:bodyPr wrap="square" rtlCol="0">
            <a:spAutoFit/>
          </a:bodyPr>
          <a:lstStyle/>
          <a:p>
            <a:pPr>
              <a:lnSpc>
                <a:spcPts val="1980"/>
              </a:lnSpc>
            </a:pPr>
            <a:r>
              <a:rPr lang="en-US" sz="1400" dirty="0" smtClean="0">
                <a:solidFill>
                  <a:srgbClr val="154A78"/>
                </a:solidFill>
                <a:latin typeface="Source Sans Pro Light"/>
                <a:cs typeface="Source Sans Pro Light"/>
              </a:rPr>
              <a:t>We are in the early stages of the process and it is difficult to determine when the meaningful milestones will be reached.</a:t>
            </a:r>
            <a:endParaRPr lang="en-US" sz="1400" dirty="0">
              <a:solidFill>
                <a:srgbClr val="154A78"/>
              </a:solidFill>
              <a:latin typeface="Source Sans Pro Light"/>
              <a:cs typeface="Source Sans Pro Light"/>
            </a:endParaRPr>
          </a:p>
        </p:txBody>
      </p:sp>
      <p:sp>
        <p:nvSpPr>
          <p:cNvPr id="48" name="TextBox 47"/>
          <p:cNvSpPr txBox="1"/>
          <p:nvPr/>
        </p:nvSpPr>
        <p:spPr>
          <a:xfrm>
            <a:off x="360004" y="4689007"/>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sp>
        <p:nvSpPr>
          <p:cNvPr id="2" name="Title 1"/>
          <p:cNvSpPr>
            <a:spLocks noGrp="1"/>
          </p:cNvSpPr>
          <p:nvPr>
            <p:ph type="title"/>
          </p:nvPr>
        </p:nvSpPr>
        <p:spPr/>
        <p:txBody>
          <a:bodyPr/>
          <a:lstStyle/>
          <a:p>
            <a:r>
              <a:rPr lang="en-US" dirty="0" smtClean="0"/>
              <a:t>Next Steps/Timeline</a:t>
            </a:r>
            <a:endParaRPr lang="en-US" dirty="0"/>
          </a:p>
        </p:txBody>
      </p:sp>
      <p:sp>
        <p:nvSpPr>
          <p:cNvPr id="46" name="TextBox 45"/>
          <p:cNvSpPr txBox="1"/>
          <p:nvPr/>
        </p:nvSpPr>
        <p:spPr>
          <a:xfrm>
            <a:off x="6532415" y="3553849"/>
            <a:ext cx="1190873" cy="307777"/>
          </a:xfrm>
          <a:prstGeom prst="rect">
            <a:avLst/>
          </a:prstGeom>
          <a:noFill/>
        </p:spPr>
        <p:txBody>
          <a:bodyPr wrap="square" rtlCol="0">
            <a:spAutoFit/>
          </a:bodyPr>
          <a:lstStyle/>
          <a:p>
            <a:pPr algn="ctr"/>
            <a:r>
              <a:rPr lang="en-US" sz="1400" dirty="0" smtClean="0">
                <a:latin typeface="Source Sans Pro Light"/>
                <a:cs typeface="Source Sans Pro Light"/>
              </a:rPr>
              <a:t>Final Report</a:t>
            </a:r>
            <a:endParaRPr lang="en-US" sz="1400" dirty="0">
              <a:latin typeface="Source Sans Pro Light"/>
              <a:cs typeface="Source Sans Pro Light"/>
            </a:endParaRPr>
          </a:p>
        </p:txBody>
      </p:sp>
    </p:spTree>
    <p:extLst>
      <p:ext uri="{BB962C8B-B14F-4D97-AF65-F5344CB8AC3E}">
        <p14:creationId xmlns:p14="http://schemas.microsoft.com/office/powerpoint/2010/main" val="41100269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267276"/>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7" name="Oval 6"/>
          <p:cNvSpPr/>
          <p:nvPr/>
        </p:nvSpPr>
        <p:spPr>
          <a:xfrm>
            <a:off x="862872" y="3222614"/>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346568" y="3222614"/>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4595170" y="3222614"/>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809716" y="3222614"/>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222614"/>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579028"/>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Aug</a:t>
              </a:r>
            </a:p>
            <a:p>
              <a:pPr algn="ctr"/>
              <a:r>
                <a:rPr lang="en-US" sz="2000" dirty="0" smtClean="0">
                  <a:solidFill>
                    <a:schemeClr val="bg1"/>
                  </a:solidFill>
                  <a:latin typeface="Source Sans Pro"/>
                  <a:cs typeface="Source Sans Pro"/>
                </a:rPr>
                <a:t>2015</a:t>
              </a:r>
              <a:endParaRPr lang="en-US" sz="2000" dirty="0">
                <a:solidFill>
                  <a:schemeClr val="bg1"/>
                </a:solidFill>
                <a:latin typeface="Source Sans Pro"/>
                <a:cs typeface="Source Sans Pro"/>
              </a:endParaRPr>
            </a:p>
          </p:txBody>
        </p:sp>
      </p:grpSp>
      <p:grpSp>
        <p:nvGrpSpPr>
          <p:cNvPr id="18" name="Group 17"/>
          <p:cNvGrpSpPr/>
          <p:nvPr/>
        </p:nvGrpSpPr>
        <p:grpSpPr>
          <a:xfrm>
            <a:off x="1549777" y="1614675"/>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Oct</a:t>
                </a:r>
              </a:p>
              <a:p>
                <a:pPr algn="ctr"/>
                <a:r>
                  <a:rPr lang="en-US" sz="2000" dirty="0" smtClean="0">
                    <a:solidFill>
                      <a:schemeClr val="bg1"/>
                    </a:solidFill>
                    <a:latin typeface="Source Sans Pro"/>
                    <a:cs typeface="Source Sans Pro"/>
                  </a:rPr>
                  <a:t>2015</a:t>
                </a:r>
                <a:endParaRPr lang="en-US" sz="2000" dirty="0">
                  <a:solidFill>
                    <a:schemeClr val="bg1"/>
                  </a:solidFill>
                  <a:latin typeface="Source Sans Pro"/>
                  <a:cs typeface="Source Sans Pro"/>
                </a:endParaRPr>
              </a:p>
            </p:txBody>
          </p:sp>
        </p:grpSp>
      </p:grpSp>
      <p:grpSp>
        <p:nvGrpSpPr>
          <p:cNvPr id="25" name="Group 24"/>
          <p:cNvGrpSpPr/>
          <p:nvPr/>
        </p:nvGrpSpPr>
        <p:grpSpPr>
          <a:xfrm>
            <a:off x="2783328" y="1579028"/>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Dec</a:t>
              </a:r>
            </a:p>
            <a:p>
              <a:pPr algn="ctr"/>
              <a:r>
                <a:rPr lang="en-US" sz="2000" dirty="0" smtClean="0">
                  <a:solidFill>
                    <a:schemeClr val="bg1"/>
                  </a:solidFill>
                  <a:latin typeface="Source Sans Pro"/>
                  <a:cs typeface="Source Sans Pro"/>
                </a:rPr>
                <a:t>2015</a:t>
              </a:r>
              <a:endParaRPr lang="en-US" sz="2000" dirty="0">
                <a:solidFill>
                  <a:schemeClr val="bg1"/>
                </a:solidFill>
                <a:latin typeface="Source Sans Pro"/>
                <a:cs typeface="Source Sans Pro"/>
              </a:endParaRPr>
            </a:p>
          </p:txBody>
        </p:sp>
      </p:grpSp>
      <p:grpSp>
        <p:nvGrpSpPr>
          <p:cNvPr id="29" name="Group 28"/>
          <p:cNvGrpSpPr/>
          <p:nvPr/>
        </p:nvGrpSpPr>
        <p:grpSpPr>
          <a:xfrm>
            <a:off x="4016879" y="1579028"/>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t>
              </a:r>
              <a:endParaRPr lang="en-US" sz="2000" dirty="0">
                <a:solidFill>
                  <a:schemeClr val="bg1"/>
                </a:solidFill>
                <a:latin typeface="Source Sans Pro"/>
                <a:cs typeface="Source Sans Pro"/>
              </a:endParaRPr>
            </a:p>
          </p:txBody>
        </p:sp>
      </p:grpSp>
      <p:grpSp>
        <p:nvGrpSpPr>
          <p:cNvPr id="43" name="Group 42"/>
          <p:cNvGrpSpPr/>
          <p:nvPr/>
        </p:nvGrpSpPr>
        <p:grpSpPr>
          <a:xfrm>
            <a:off x="5250430" y="1579028"/>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45" name="TextBox 44"/>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t>
              </a:r>
              <a:endParaRPr lang="en-US" sz="2000" dirty="0">
                <a:solidFill>
                  <a:schemeClr val="bg1"/>
                </a:solidFill>
                <a:latin typeface="Source Sans Pro"/>
                <a:cs typeface="Source Sans Pro"/>
              </a:endParaRPr>
            </a:p>
          </p:txBody>
        </p:sp>
      </p:grpSp>
      <p:grpSp>
        <p:nvGrpSpPr>
          <p:cNvPr id="35" name="Group 34"/>
          <p:cNvGrpSpPr/>
          <p:nvPr/>
        </p:nvGrpSpPr>
        <p:grpSpPr>
          <a:xfrm>
            <a:off x="6483979" y="1579028"/>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t>
              </a:r>
              <a:endParaRPr lang="en-US" sz="2000" dirty="0">
                <a:solidFill>
                  <a:schemeClr val="bg1"/>
                </a:solidFill>
                <a:latin typeface="Source Sans Pro"/>
                <a:cs typeface="Source Sans Pro"/>
              </a:endParaRPr>
            </a:p>
          </p:txBody>
        </p:sp>
      </p:grpSp>
      <p:sp>
        <p:nvSpPr>
          <p:cNvPr id="19" name="TextBox 18"/>
          <p:cNvSpPr txBox="1"/>
          <p:nvPr/>
        </p:nvSpPr>
        <p:spPr>
          <a:xfrm>
            <a:off x="1530772" y="696042"/>
            <a:ext cx="1286845" cy="830997"/>
          </a:xfrm>
          <a:prstGeom prst="rect">
            <a:avLst/>
          </a:prstGeom>
          <a:noFill/>
        </p:spPr>
        <p:txBody>
          <a:bodyPr wrap="square" rtlCol="0">
            <a:spAutoFit/>
          </a:bodyPr>
          <a:lstStyle/>
          <a:p>
            <a:pPr algn="ctr"/>
            <a:r>
              <a:rPr lang="en-US" sz="2400" dirty="0" smtClean="0">
                <a:solidFill>
                  <a:srgbClr val="154A78"/>
                </a:solidFill>
              </a:rPr>
              <a:t>Next</a:t>
            </a:r>
          </a:p>
          <a:p>
            <a:pPr algn="ctr"/>
            <a:r>
              <a:rPr lang="en-US" sz="2400" dirty="0" smtClean="0">
                <a:solidFill>
                  <a:srgbClr val="154A78"/>
                </a:solidFill>
              </a:rPr>
              <a:t>Steps</a:t>
            </a:r>
            <a:endParaRPr lang="en-US" sz="2400" dirty="0">
              <a:solidFill>
                <a:srgbClr val="154A78"/>
              </a:solidFill>
            </a:endParaRPr>
          </a:p>
        </p:txBody>
      </p:sp>
      <p:sp>
        <p:nvSpPr>
          <p:cNvPr id="38" name="TextBox 37"/>
          <p:cNvSpPr txBox="1"/>
          <p:nvPr/>
        </p:nvSpPr>
        <p:spPr>
          <a:xfrm>
            <a:off x="350565" y="3552349"/>
            <a:ext cx="1190873" cy="954107"/>
          </a:xfrm>
          <a:prstGeom prst="rect">
            <a:avLst/>
          </a:prstGeom>
          <a:noFill/>
        </p:spPr>
        <p:txBody>
          <a:bodyPr wrap="square" rtlCol="0">
            <a:spAutoFit/>
          </a:bodyPr>
          <a:lstStyle/>
          <a:p>
            <a:pPr algn="ctr"/>
            <a:r>
              <a:rPr lang="en-US" sz="1400" dirty="0" smtClean="0">
                <a:latin typeface="Source Sans Pro Light"/>
                <a:cs typeface="Source Sans Pro Light"/>
              </a:rPr>
              <a:t>Preliminary Issue Report published for PC</a:t>
            </a:r>
            <a:endParaRPr lang="en-US" sz="1400" dirty="0">
              <a:latin typeface="Source Sans Pro Light"/>
              <a:cs typeface="Source Sans Pro Light"/>
            </a:endParaRPr>
          </a:p>
        </p:txBody>
      </p:sp>
      <p:sp>
        <p:nvSpPr>
          <p:cNvPr id="39" name="TextBox 38"/>
          <p:cNvSpPr txBox="1"/>
          <p:nvPr/>
        </p:nvSpPr>
        <p:spPr>
          <a:xfrm>
            <a:off x="1597714" y="3552349"/>
            <a:ext cx="1190873" cy="523220"/>
          </a:xfrm>
          <a:prstGeom prst="rect">
            <a:avLst/>
          </a:prstGeom>
          <a:noFill/>
        </p:spPr>
        <p:txBody>
          <a:bodyPr wrap="square" rtlCol="0">
            <a:spAutoFit/>
          </a:bodyPr>
          <a:lstStyle/>
          <a:p>
            <a:pPr algn="ctr"/>
            <a:r>
              <a:rPr lang="en-US" sz="1400" dirty="0" smtClean="0">
                <a:latin typeface="Source Sans Pro Light"/>
                <a:cs typeface="Source Sans Pro Light"/>
              </a:rPr>
              <a:t>Close of PC Period</a:t>
            </a:r>
            <a:endParaRPr lang="en-US" sz="1400" dirty="0">
              <a:latin typeface="Source Sans Pro Light"/>
              <a:cs typeface="Source Sans Pro Light"/>
            </a:endParaRPr>
          </a:p>
        </p:txBody>
      </p:sp>
      <p:sp>
        <p:nvSpPr>
          <p:cNvPr id="40" name="TextBox 39"/>
          <p:cNvSpPr txBox="1"/>
          <p:nvPr/>
        </p:nvSpPr>
        <p:spPr>
          <a:xfrm>
            <a:off x="2838766" y="3552349"/>
            <a:ext cx="1190873" cy="1169551"/>
          </a:xfrm>
          <a:prstGeom prst="rect">
            <a:avLst/>
          </a:prstGeom>
          <a:noFill/>
        </p:spPr>
        <p:txBody>
          <a:bodyPr wrap="square" rtlCol="0">
            <a:spAutoFit/>
          </a:bodyPr>
          <a:lstStyle/>
          <a:p>
            <a:pPr algn="ctr"/>
            <a:r>
              <a:rPr lang="en-US" sz="1400" dirty="0" smtClean="0">
                <a:latin typeface="Source Sans Pro Light"/>
                <a:cs typeface="Source Sans Pro Light"/>
              </a:rPr>
              <a:t>Final Issue Report and Possible GNSO Council Action</a:t>
            </a:r>
            <a:endParaRPr lang="en-US" sz="1400" dirty="0">
              <a:latin typeface="Source Sans Pro Light"/>
              <a:cs typeface="Source Sans Pro Light"/>
            </a:endParaRPr>
          </a:p>
        </p:txBody>
      </p:sp>
      <p:sp>
        <p:nvSpPr>
          <p:cNvPr id="41" name="TextBox 40"/>
          <p:cNvSpPr txBox="1"/>
          <p:nvPr/>
        </p:nvSpPr>
        <p:spPr>
          <a:xfrm>
            <a:off x="4087489" y="3552349"/>
            <a:ext cx="1190873" cy="523220"/>
          </a:xfrm>
          <a:prstGeom prst="rect">
            <a:avLst/>
          </a:prstGeom>
          <a:noFill/>
        </p:spPr>
        <p:txBody>
          <a:bodyPr wrap="square" rtlCol="0">
            <a:spAutoFit/>
          </a:bodyPr>
          <a:lstStyle/>
          <a:p>
            <a:pPr algn="ctr"/>
            <a:r>
              <a:rPr lang="en-US" sz="1400" dirty="0" smtClean="0">
                <a:latin typeface="Source Sans Pro Light"/>
                <a:cs typeface="Source Sans Pro Light"/>
              </a:rPr>
              <a:t>Possible Start of PDP-WG</a:t>
            </a:r>
            <a:endParaRPr lang="en-US" sz="1400" dirty="0">
              <a:latin typeface="Source Sans Pro Light"/>
              <a:cs typeface="Source Sans Pro Light"/>
            </a:endParaRPr>
          </a:p>
        </p:txBody>
      </p:sp>
      <p:sp>
        <p:nvSpPr>
          <p:cNvPr id="42" name="TextBox 41"/>
          <p:cNvSpPr txBox="1"/>
          <p:nvPr/>
        </p:nvSpPr>
        <p:spPr>
          <a:xfrm>
            <a:off x="5298737" y="3552349"/>
            <a:ext cx="1190873" cy="307777"/>
          </a:xfrm>
          <a:prstGeom prst="rect">
            <a:avLst/>
          </a:prstGeom>
          <a:noFill/>
        </p:spPr>
        <p:txBody>
          <a:bodyPr wrap="square" rtlCol="0">
            <a:spAutoFit/>
          </a:bodyPr>
          <a:lstStyle/>
          <a:p>
            <a:pPr algn="ctr"/>
            <a:r>
              <a:rPr lang="en-US" sz="1400" dirty="0" smtClean="0">
                <a:latin typeface="Source Sans Pro Light"/>
                <a:cs typeface="Source Sans Pro Light"/>
              </a:rPr>
              <a:t>Initial Report</a:t>
            </a:r>
            <a:endParaRPr lang="en-US" sz="1400" dirty="0">
              <a:latin typeface="Source Sans Pro Light"/>
              <a:cs typeface="Source Sans Pro Light"/>
            </a:endParaRPr>
          </a:p>
        </p:txBody>
      </p:sp>
      <p:sp>
        <p:nvSpPr>
          <p:cNvPr id="2" name="Title 1"/>
          <p:cNvSpPr>
            <a:spLocks noGrp="1"/>
          </p:cNvSpPr>
          <p:nvPr>
            <p:ph type="title"/>
          </p:nvPr>
        </p:nvSpPr>
        <p:spPr/>
        <p:txBody>
          <a:bodyPr/>
          <a:lstStyle/>
          <a:p>
            <a:r>
              <a:rPr lang="en-US" dirty="0" smtClean="0"/>
              <a:t>Next Steps/Timeline, cont.</a:t>
            </a:r>
            <a:endParaRPr lang="en-US" dirty="0"/>
          </a:p>
        </p:txBody>
      </p:sp>
      <p:sp>
        <p:nvSpPr>
          <p:cNvPr id="46" name="TextBox 45"/>
          <p:cNvSpPr txBox="1"/>
          <p:nvPr/>
        </p:nvSpPr>
        <p:spPr>
          <a:xfrm>
            <a:off x="6532415" y="3553849"/>
            <a:ext cx="1190873" cy="307777"/>
          </a:xfrm>
          <a:prstGeom prst="rect">
            <a:avLst/>
          </a:prstGeom>
          <a:noFill/>
        </p:spPr>
        <p:txBody>
          <a:bodyPr wrap="square" rtlCol="0">
            <a:spAutoFit/>
          </a:bodyPr>
          <a:lstStyle/>
          <a:p>
            <a:pPr algn="ctr"/>
            <a:r>
              <a:rPr lang="en-US" sz="1400" dirty="0" smtClean="0">
                <a:latin typeface="Source Sans Pro Light"/>
                <a:cs typeface="Source Sans Pro Light"/>
              </a:rPr>
              <a:t>Final Report</a:t>
            </a:r>
            <a:endParaRPr lang="en-US" sz="1400" dirty="0">
              <a:latin typeface="Source Sans Pro Light"/>
              <a:cs typeface="Source Sans Pro Light"/>
            </a:endParaRPr>
          </a:p>
        </p:txBody>
      </p:sp>
      <p:grpSp>
        <p:nvGrpSpPr>
          <p:cNvPr id="52" name="Group 51"/>
          <p:cNvGrpSpPr/>
          <p:nvPr/>
        </p:nvGrpSpPr>
        <p:grpSpPr>
          <a:xfrm>
            <a:off x="2716793" y="4691463"/>
            <a:ext cx="1259550" cy="1259550"/>
            <a:chOff x="569487" y="2043501"/>
            <a:chExt cx="1346792" cy="1346792"/>
          </a:xfrm>
        </p:grpSpPr>
        <p:sp>
          <p:nvSpPr>
            <p:cNvPr id="53" name="Teardrop 52"/>
            <p:cNvSpPr/>
            <p:nvPr/>
          </p:nvSpPr>
          <p:spPr>
            <a:xfrm rot="8100000">
              <a:off x="569487" y="2043501"/>
              <a:ext cx="1346792" cy="1346792"/>
            </a:xfrm>
            <a:prstGeom prst="teardrop">
              <a:avLst>
                <a:gd name="adj" fmla="val 96125"/>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54" name="TextBox 53"/>
            <p:cNvSpPr txBox="1"/>
            <p:nvPr/>
          </p:nvSpPr>
          <p:spPr>
            <a:xfrm>
              <a:off x="594800" y="2386020"/>
              <a:ext cx="1273358" cy="756917"/>
            </a:xfrm>
            <a:prstGeom prst="rect">
              <a:avLst/>
            </a:prstGeom>
            <a:noFill/>
          </p:spPr>
          <p:txBody>
            <a:bodyPr wrap="square" rtlCol="0">
              <a:spAutoFit/>
            </a:bodyPr>
            <a:lstStyle/>
            <a:p>
              <a:pPr algn="ctr"/>
              <a:r>
                <a:rPr lang="en-US" sz="2000" dirty="0" err="1" smtClean="0">
                  <a:solidFill>
                    <a:schemeClr val="bg1"/>
                  </a:solidFill>
                  <a:latin typeface="Source Sans Pro"/>
                  <a:cs typeface="Source Sans Pro"/>
                </a:rPr>
                <a:t>AoC</a:t>
              </a:r>
              <a:r>
                <a:rPr lang="en-US" sz="2000" dirty="0" smtClean="0">
                  <a:solidFill>
                    <a:schemeClr val="bg1"/>
                  </a:solidFill>
                  <a:latin typeface="Source Sans Pro"/>
                  <a:cs typeface="Source Sans Pro"/>
                </a:rPr>
                <a:t> Reviews?</a:t>
              </a:r>
              <a:endParaRPr lang="en-US" sz="2000" dirty="0">
                <a:solidFill>
                  <a:schemeClr val="bg1"/>
                </a:solidFill>
                <a:latin typeface="Source Sans Pro"/>
                <a:cs typeface="Source Sans Pro"/>
              </a:endParaRPr>
            </a:p>
          </p:txBody>
        </p:sp>
      </p:grpSp>
      <p:grpSp>
        <p:nvGrpSpPr>
          <p:cNvPr id="55" name="Group 54"/>
          <p:cNvGrpSpPr/>
          <p:nvPr/>
        </p:nvGrpSpPr>
        <p:grpSpPr>
          <a:xfrm>
            <a:off x="4087489" y="4061688"/>
            <a:ext cx="1259550" cy="1259550"/>
            <a:chOff x="569487" y="2043501"/>
            <a:chExt cx="1346792" cy="1346792"/>
          </a:xfrm>
        </p:grpSpPr>
        <p:sp>
          <p:nvSpPr>
            <p:cNvPr id="56" name="Teardrop 55"/>
            <p:cNvSpPr/>
            <p:nvPr/>
          </p:nvSpPr>
          <p:spPr>
            <a:xfrm rot="8100000">
              <a:off x="569487" y="2043501"/>
              <a:ext cx="1346792" cy="1346792"/>
            </a:xfrm>
            <a:prstGeom prst="teardrop">
              <a:avLst>
                <a:gd name="adj" fmla="val 96125"/>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57" name="TextBox 56"/>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PDP on RPMs?</a:t>
              </a:r>
              <a:endParaRPr lang="en-US" sz="2000" dirty="0">
                <a:solidFill>
                  <a:schemeClr val="bg1"/>
                </a:solidFill>
                <a:latin typeface="Source Sans Pro"/>
                <a:cs typeface="Source Sans Pro"/>
              </a:endParaRPr>
            </a:p>
          </p:txBody>
        </p:sp>
      </p:grpSp>
      <p:grpSp>
        <p:nvGrpSpPr>
          <p:cNvPr id="58" name="Group 57"/>
          <p:cNvGrpSpPr/>
          <p:nvPr/>
        </p:nvGrpSpPr>
        <p:grpSpPr>
          <a:xfrm>
            <a:off x="5511292" y="4691463"/>
            <a:ext cx="1259550" cy="1259550"/>
            <a:chOff x="569487" y="2043501"/>
            <a:chExt cx="1346792" cy="1346792"/>
          </a:xfrm>
        </p:grpSpPr>
        <p:sp>
          <p:nvSpPr>
            <p:cNvPr id="59" name="Teardrop 58"/>
            <p:cNvSpPr/>
            <p:nvPr/>
          </p:nvSpPr>
          <p:spPr>
            <a:xfrm rot="8100000">
              <a:off x="569487" y="2043501"/>
              <a:ext cx="1346792" cy="1346792"/>
            </a:xfrm>
            <a:prstGeom prst="teardrop">
              <a:avLst>
                <a:gd name="adj" fmla="val 96125"/>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60" name="TextBox 59"/>
            <p:cNvSpPr txBox="1"/>
            <p:nvPr/>
          </p:nvSpPr>
          <p:spPr>
            <a:xfrm>
              <a:off x="594800" y="2386020"/>
              <a:ext cx="1273358" cy="427823"/>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CCWG?</a:t>
              </a:r>
              <a:endParaRPr lang="en-US" sz="2000" dirty="0">
                <a:solidFill>
                  <a:schemeClr val="bg1"/>
                </a:solidFill>
                <a:latin typeface="Source Sans Pro"/>
                <a:cs typeface="Source Sans Pro"/>
              </a:endParaRPr>
            </a:p>
          </p:txBody>
        </p:sp>
      </p:grpSp>
      <p:grpSp>
        <p:nvGrpSpPr>
          <p:cNvPr id="61" name="Group 60"/>
          <p:cNvGrpSpPr/>
          <p:nvPr/>
        </p:nvGrpSpPr>
        <p:grpSpPr>
          <a:xfrm>
            <a:off x="7013036" y="4075569"/>
            <a:ext cx="1259550" cy="1259550"/>
            <a:chOff x="569487" y="2043501"/>
            <a:chExt cx="1346792" cy="1346792"/>
          </a:xfrm>
        </p:grpSpPr>
        <p:sp>
          <p:nvSpPr>
            <p:cNvPr id="62" name="Teardrop 61"/>
            <p:cNvSpPr/>
            <p:nvPr/>
          </p:nvSpPr>
          <p:spPr>
            <a:xfrm rot="8100000">
              <a:off x="569487" y="2043501"/>
              <a:ext cx="1346792" cy="1346792"/>
            </a:xfrm>
            <a:prstGeom prst="teardrop">
              <a:avLst>
                <a:gd name="adj" fmla="val 96125"/>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63" name="TextBox 62"/>
            <p:cNvSpPr txBox="1"/>
            <p:nvPr/>
          </p:nvSpPr>
          <p:spPr>
            <a:xfrm>
              <a:off x="594800" y="2386020"/>
              <a:ext cx="1273358" cy="987284"/>
            </a:xfrm>
            <a:prstGeom prst="rect">
              <a:avLst/>
            </a:prstGeom>
            <a:noFill/>
          </p:spPr>
          <p:txBody>
            <a:bodyPr wrap="square" rtlCol="0">
              <a:spAutoFit/>
            </a:bodyPr>
            <a:lstStyle/>
            <a:p>
              <a:pPr algn="ctr"/>
              <a:r>
                <a:rPr lang="en-US" dirty="0" smtClean="0">
                  <a:solidFill>
                    <a:schemeClr val="bg1"/>
                  </a:solidFill>
                  <a:latin typeface="Source Sans Pro"/>
                  <a:cs typeface="Source Sans Pro"/>
                </a:rPr>
                <a:t>Other SO/AC efforts?</a:t>
              </a:r>
              <a:endParaRPr lang="en-US" dirty="0">
                <a:solidFill>
                  <a:schemeClr val="bg1"/>
                </a:solidFill>
                <a:latin typeface="Source Sans Pro"/>
                <a:cs typeface="Source Sans Pro"/>
              </a:endParaRPr>
            </a:p>
          </p:txBody>
        </p:sp>
      </p:grpSp>
    </p:spTree>
    <p:extLst>
      <p:ext uri="{BB962C8B-B14F-4D97-AF65-F5344CB8AC3E}">
        <p14:creationId xmlns:p14="http://schemas.microsoft.com/office/powerpoint/2010/main" val="7084773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I Participate?</a:t>
            </a:r>
            <a:endParaRPr lang="en-US" dirty="0"/>
          </a:p>
        </p:txBody>
      </p:sp>
      <p:sp>
        <p:nvSpPr>
          <p:cNvPr id="3" name="Rectangle 2"/>
          <p:cNvSpPr/>
          <p:nvPr/>
        </p:nvSpPr>
        <p:spPr>
          <a:xfrm>
            <a:off x="560918" y="1339081"/>
            <a:ext cx="8075084" cy="4370427"/>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Public Comment for Preliminary Issue Report on New </a:t>
            </a:r>
            <a:r>
              <a:rPr lang="en-US" sz="2000" dirty="0" err="1" smtClean="0">
                <a:solidFill>
                  <a:srgbClr val="0C1F24"/>
                </a:solidFill>
                <a:latin typeface="Source Sans Pro"/>
                <a:cs typeface="Source Sans Pro"/>
              </a:rPr>
              <a:t>gTLD</a:t>
            </a:r>
            <a:r>
              <a:rPr lang="en-US" sz="2000" dirty="0" smtClean="0">
                <a:solidFill>
                  <a:srgbClr val="0C1F24"/>
                </a:solidFill>
                <a:latin typeface="Source Sans Pro"/>
                <a:cs typeface="Source Sans Pro"/>
              </a:rPr>
              <a:t> Subsequent Procedures - </a:t>
            </a:r>
            <a:r>
              <a:rPr lang="en-US" sz="2000" dirty="0">
                <a:cs typeface="Georgia" charset="0"/>
                <a:sym typeface="DINOT-Light" charset="0"/>
                <a:hlinkClick r:id="rId3"/>
              </a:rPr>
              <a:t>https://www.icann.org/public-comments/new-gtld-subsequent-prelim-2015-08-31-en</a:t>
            </a:r>
            <a:endParaRPr lang="en-US" sz="2000" dirty="0">
              <a:cs typeface="Georgia" charset="0"/>
              <a:sym typeface="DINOT-Light" charset="0"/>
            </a:endParaRPr>
          </a:p>
          <a:p>
            <a:pPr marL="285750" indent="-285750">
              <a:buSzPct val="75000"/>
              <a:buFont typeface="Wingdings" charset="2"/>
              <a:buChar char=""/>
            </a:pPr>
            <a:endParaRPr lang="en-US" sz="2000" dirty="0" smtClean="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If/when PDP-WG is initiated, open and transparent process, so anyone can participate</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If/when PDP-WG is initiated, the Initial Report will be subject to public comment</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SO/ACs have their own, related efforts, which a PDP-WG would be expected to take into account in their own deliberations</a:t>
            </a:r>
          </a:p>
          <a:p>
            <a:pPr>
              <a:buSzPct val="75000"/>
            </a:pPr>
            <a:endParaRPr lang="en-US" dirty="0">
              <a:solidFill>
                <a:srgbClr val="0C1F24"/>
              </a:solidFill>
              <a:latin typeface="Source Sans Pro"/>
              <a:cs typeface="Source Sans Pro"/>
            </a:endParaRPr>
          </a:p>
        </p:txBody>
      </p:sp>
    </p:spTree>
    <p:extLst>
      <p:ext uri="{BB962C8B-B14F-4D97-AF65-F5344CB8AC3E}">
        <p14:creationId xmlns:p14="http://schemas.microsoft.com/office/powerpoint/2010/main" val="2081001012"/>
      </p:ext>
    </p:extLst>
  </p:cSld>
  <p:clrMapOvr>
    <a:masterClrMapping/>
  </p:clrMapOvr>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10479</TotalTime>
  <Words>1327</Words>
  <Application>Microsoft Office PowerPoint</Application>
  <PresentationFormat>On-screen Show (4:3)</PresentationFormat>
  <Paragraphs>181</Paragraphs>
  <Slides>11</Slides>
  <Notes>11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vt:i4>
      </vt:variant>
    </vt:vector>
  </HeadingPairs>
  <TitlesOfParts>
    <vt:vector size="22" baseType="lpstr">
      <vt:lpstr>ＭＳ Ｐゴシック</vt:lpstr>
      <vt:lpstr>Arial</vt:lpstr>
      <vt:lpstr>Calibri</vt:lpstr>
      <vt:lpstr>DINOT-Light</vt:lpstr>
      <vt:lpstr>Georgia</vt:lpstr>
      <vt:lpstr>Segoe UI</vt:lpstr>
      <vt:lpstr>Segoe UI Semilight</vt:lpstr>
      <vt:lpstr>Source Sans Pro</vt:lpstr>
      <vt:lpstr>Source Sans Pro Light</vt:lpstr>
      <vt:lpstr>Wingdings</vt:lpstr>
      <vt:lpstr>Office Theme</vt:lpstr>
      <vt:lpstr>PowerPoint Presentation</vt:lpstr>
      <vt:lpstr>Agenda</vt:lpstr>
      <vt:lpstr>Background to the New gTLD Program</vt:lpstr>
      <vt:lpstr>Planning for the Next Round - Where Are We Now?</vt:lpstr>
      <vt:lpstr>Planning for the Next Round - Where Are We Now, cont.</vt:lpstr>
      <vt:lpstr>What’s In the Preliminary Issue Report</vt:lpstr>
      <vt:lpstr>Next Steps/Timeline</vt:lpstr>
      <vt:lpstr>Next Steps/Timeline, cont.</vt:lpstr>
      <vt:lpstr>How Can I Participate?</vt:lpstr>
      <vt:lpstr>More Information </vt:lpstr>
      <vt:lpstr>Engage with ICANN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Terri Agnew</cp:lastModifiedBy>
  <cp:revision>252</cp:revision>
  <cp:lastPrinted>2015-09-25T00:34:44Z</cp:lastPrinted>
  <dcterms:created xsi:type="dcterms:W3CDTF">2015-01-07T16:11:05Z</dcterms:created>
  <dcterms:modified xsi:type="dcterms:W3CDTF">2015-09-28T16:28:15Z</dcterms:modified>
</cp:coreProperties>
</file>