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 id="2147483660" r:id="rId2"/>
  </p:sldMasterIdLst>
  <p:notesMasterIdLst>
    <p:notesMasterId r:id="rId22"/>
  </p:notesMasterIdLst>
  <p:handoutMasterIdLst>
    <p:handoutMasterId r:id="rId23"/>
  </p:handoutMasterIdLst>
  <p:sldIdLst>
    <p:sldId id="256" r:id="rId3"/>
    <p:sldId id="286" r:id="rId4"/>
    <p:sldId id="258" r:id="rId5"/>
    <p:sldId id="283" r:id="rId6"/>
    <p:sldId id="293" r:id="rId7"/>
    <p:sldId id="291" r:id="rId8"/>
    <p:sldId id="272" r:id="rId9"/>
    <p:sldId id="263" r:id="rId10"/>
    <p:sldId id="285" r:id="rId11"/>
    <p:sldId id="261" r:id="rId12"/>
    <p:sldId id="290" r:id="rId13"/>
    <p:sldId id="268" r:id="rId14"/>
    <p:sldId id="295" r:id="rId15"/>
    <p:sldId id="288" r:id="rId16"/>
    <p:sldId id="289" r:id="rId17"/>
    <p:sldId id="294" r:id="rId18"/>
    <p:sldId id="277" r:id="rId19"/>
    <p:sldId id="278" r:id="rId20"/>
    <p:sldId id="271" r:id="rId21"/>
  </p:sldIdLst>
  <p:sldSz cx="9144000" cy="6858000" type="screen4x3"/>
  <p:notesSz cx="9144000" cy="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oel Uleners" initials="" lastIdx="10" clrIdx="0"/>
  <p:cmAuthor id="1" name="Hillary Jett" initials="" lastIdx="10" clrIdx="1"/>
  <p:cmAuthor id="2" name="Dave King" initials="DK" lastIdx="0" clrIdx="2"/>
  <p:cmAuthor id="3" name="Bernard Turcotte" initials="BT" lastIdx="19" clrIdx="3">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4"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E6F7"/>
    <a:srgbClr val="18BC51"/>
    <a:srgbClr val="1C75BB"/>
    <a:srgbClr val="1960AD"/>
    <a:srgbClr val="DAE6F5"/>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0504" autoAdjust="0"/>
    <p:restoredTop sz="98504" autoAdjust="0"/>
  </p:normalViewPr>
  <p:slideViewPr>
    <p:cSldViewPr snapToGrid="0">
      <p:cViewPr>
        <p:scale>
          <a:sx n="120" d="100"/>
          <a:sy n="120" d="100"/>
        </p:scale>
        <p:origin x="-3776" y="-824"/>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commentAuthors" Target="commentAuthors.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59A7554E-F142-044C-8A03-2A43DB21F1DB}" type="datetimeFigureOut">
              <a:rPr lang="en-US" smtClean="0"/>
              <a:t>8/4/15</a:t>
            </a:fld>
            <a:endParaRPr lang="en-US"/>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BBB07CD0-2E09-B342-8233-EBB663515787}" type="slidenum">
              <a:rPr lang="en-US" smtClean="0"/>
              <a:t>‹#›</a:t>
            </a:fld>
            <a:endParaRPr lang="en-US"/>
          </a:p>
        </p:txBody>
      </p:sp>
    </p:spTree>
    <p:extLst>
      <p:ext uri="{BB962C8B-B14F-4D97-AF65-F5344CB8AC3E}">
        <p14:creationId xmlns:p14="http://schemas.microsoft.com/office/powerpoint/2010/main" val="17312653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914401" y="3257550"/>
            <a:ext cx="7315199" cy="30861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426058922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txBox="1">
            <a:spLocks noGrp="1"/>
          </p:cNvSpPr>
          <p:nvPr>
            <p:ph type="body" idx="1"/>
          </p:nvPr>
        </p:nvSpPr>
        <p:spPr>
          <a:xfrm>
            <a:off x="914401" y="3257550"/>
            <a:ext cx="7315199" cy="3086100"/>
          </a:xfrm>
          <a:prstGeom prst="rect">
            <a:avLst/>
          </a:prstGeom>
        </p:spPr>
        <p:txBody>
          <a:bodyPr lIns="91425" tIns="91425" rIns="91425" bIns="91425" anchor="ctr" anchorCtr="0">
            <a:noAutofit/>
          </a:bodyPr>
          <a:lstStyle/>
          <a:p>
            <a:pPr>
              <a:spcBef>
                <a:spcPts val="0"/>
              </a:spcBef>
              <a:buNone/>
            </a:pPr>
            <a:endParaRPr/>
          </a:p>
        </p:txBody>
      </p:sp>
      <p:sp>
        <p:nvSpPr>
          <p:cNvPr id="77" name="Shape 77"/>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5449601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txBox="1">
            <a:spLocks noGrp="1"/>
          </p:cNvSpPr>
          <p:nvPr>
            <p:ph type="body" idx="1"/>
          </p:nvPr>
        </p:nvSpPr>
        <p:spPr>
          <a:xfrm>
            <a:off x="914401" y="3257550"/>
            <a:ext cx="7315199" cy="3086100"/>
          </a:xfrm>
          <a:prstGeom prst="rect">
            <a:avLst/>
          </a:prstGeom>
        </p:spPr>
        <p:txBody>
          <a:bodyPr lIns="91425" tIns="91425" rIns="91425" bIns="91425" anchor="ctr" anchorCtr="0">
            <a:noAutofit/>
          </a:bodyPr>
          <a:lstStyle/>
          <a:p>
            <a:pPr>
              <a:spcBef>
                <a:spcPts val="0"/>
              </a:spcBef>
              <a:buNone/>
            </a:pPr>
            <a:endParaRPr/>
          </a:p>
        </p:txBody>
      </p:sp>
      <p:sp>
        <p:nvSpPr>
          <p:cNvPr id="177" name="Shape 177"/>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038887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txBox="1">
            <a:spLocks noGrp="1"/>
          </p:cNvSpPr>
          <p:nvPr>
            <p:ph type="body" idx="1"/>
          </p:nvPr>
        </p:nvSpPr>
        <p:spPr>
          <a:xfrm>
            <a:off x="914401" y="3257550"/>
            <a:ext cx="7315199" cy="3086100"/>
          </a:xfrm>
          <a:prstGeom prst="rect">
            <a:avLst/>
          </a:prstGeom>
        </p:spPr>
        <p:txBody>
          <a:bodyPr lIns="91425" tIns="91425" rIns="91425" bIns="91425" anchor="ctr" anchorCtr="0">
            <a:noAutofit/>
          </a:bodyPr>
          <a:lstStyle/>
          <a:p>
            <a:pPr>
              <a:spcBef>
                <a:spcPts val="0"/>
              </a:spcBef>
              <a:buNone/>
            </a:pPr>
            <a:endParaRPr/>
          </a:p>
        </p:txBody>
      </p:sp>
      <p:sp>
        <p:nvSpPr>
          <p:cNvPr id="98" name="Shape 98"/>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292968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txBox="1">
            <a:spLocks noGrp="1"/>
          </p:cNvSpPr>
          <p:nvPr>
            <p:ph type="body" idx="1"/>
          </p:nvPr>
        </p:nvSpPr>
        <p:spPr>
          <a:xfrm>
            <a:off x="914401" y="3257550"/>
            <a:ext cx="7315199" cy="3086100"/>
          </a:xfrm>
          <a:prstGeom prst="rect">
            <a:avLst/>
          </a:prstGeom>
        </p:spPr>
        <p:txBody>
          <a:bodyPr lIns="91425" tIns="91425" rIns="91425" bIns="91425" anchor="ctr" anchorCtr="0">
            <a:noAutofit/>
          </a:bodyPr>
          <a:lstStyle/>
          <a:p>
            <a:pPr>
              <a:spcBef>
                <a:spcPts val="0"/>
              </a:spcBef>
              <a:buNone/>
            </a:pPr>
            <a:endParaRPr/>
          </a:p>
        </p:txBody>
      </p:sp>
      <p:sp>
        <p:nvSpPr>
          <p:cNvPr id="98" name="Shape 98"/>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633841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txBox="1">
            <a:spLocks noGrp="1"/>
          </p:cNvSpPr>
          <p:nvPr>
            <p:ph type="body" idx="1"/>
          </p:nvPr>
        </p:nvSpPr>
        <p:spPr>
          <a:xfrm>
            <a:off x="914401" y="3257550"/>
            <a:ext cx="7315199" cy="3086100"/>
          </a:xfrm>
          <a:prstGeom prst="rect">
            <a:avLst/>
          </a:prstGeom>
        </p:spPr>
        <p:txBody>
          <a:bodyPr lIns="91425" tIns="91425" rIns="91425" bIns="91425" anchor="ctr" anchorCtr="0">
            <a:noAutofit/>
          </a:bodyPr>
          <a:lstStyle/>
          <a:p>
            <a:pPr>
              <a:spcBef>
                <a:spcPts val="0"/>
              </a:spcBef>
              <a:buNone/>
            </a:pPr>
            <a:endParaRPr/>
          </a:p>
        </p:txBody>
      </p:sp>
      <p:sp>
        <p:nvSpPr>
          <p:cNvPr id="128" name="Shape 128"/>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014389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txBox="1">
            <a:spLocks noGrp="1"/>
          </p:cNvSpPr>
          <p:nvPr>
            <p:ph type="body" idx="1"/>
          </p:nvPr>
        </p:nvSpPr>
        <p:spPr>
          <a:xfrm>
            <a:off x="914401" y="3257550"/>
            <a:ext cx="7315199" cy="3086100"/>
          </a:xfrm>
          <a:prstGeom prst="rect">
            <a:avLst/>
          </a:prstGeom>
        </p:spPr>
        <p:txBody>
          <a:bodyPr lIns="91425" tIns="91425" rIns="91425" bIns="91425" anchor="ctr" anchorCtr="0">
            <a:noAutofit/>
          </a:bodyPr>
          <a:lstStyle/>
          <a:p>
            <a:pPr>
              <a:spcBef>
                <a:spcPts val="0"/>
              </a:spcBef>
              <a:buNone/>
            </a:pPr>
            <a:endParaRPr/>
          </a:p>
        </p:txBody>
      </p:sp>
      <p:sp>
        <p:nvSpPr>
          <p:cNvPr id="128" name="Shape 128"/>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2737209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txBox="1">
            <a:spLocks noGrp="1"/>
          </p:cNvSpPr>
          <p:nvPr>
            <p:ph type="body" idx="1"/>
          </p:nvPr>
        </p:nvSpPr>
        <p:spPr>
          <a:xfrm>
            <a:off x="914401" y="3257550"/>
            <a:ext cx="7315199" cy="3086100"/>
          </a:xfrm>
          <a:prstGeom prst="rect">
            <a:avLst/>
          </a:prstGeom>
        </p:spPr>
        <p:txBody>
          <a:bodyPr lIns="91425" tIns="91425" rIns="91425" bIns="91425" anchor="ctr" anchorCtr="0">
            <a:noAutofit/>
          </a:bodyPr>
          <a:lstStyle/>
          <a:p>
            <a:pPr>
              <a:spcBef>
                <a:spcPts val="0"/>
              </a:spcBef>
              <a:buNone/>
            </a:pPr>
            <a:endParaRPr/>
          </a:p>
        </p:txBody>
      </p:sp>
      <p:sp>
        <p:nvSpPr>
          <p:cNvPr id="177" name="Shape 177"/>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2412007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txBox="1">
            <a:spLocks noGrp="1"/>
          </p:cNvSpPr>
          <p:nvPr>
            <p:ph type="body" idx="1"/>
          </p:nvPr>
        </p:nvSpPr>
        <p:spPr>
          <a:xfrm>
            <a:off x="914401" y="3257550"/>
            <a:ext cx="7315199" cy="3086100"/>
          </a:xfrm>
          <a:prstGeom prst="rect">
            <a:avLst/>
          </a:prstGeom>
        </p:spPr>
        <p:txBody>
          <a:bodyPr lIns="91425" tIns="91425" rIns="91425" bIns="91425" anchor="ctr" anchorCtr="0">
            <a:noAutofit/>
          </a:bodyPr>
          <a:lstStyle/>
          <a:p>
            <a:pPr>
              <a:spcBef>
                <a:spcPts val="0"/>
              </a:spcBef>
              <a:buNone/>
            </a:pPr>
            <a:endParaRPr/>
          </a:p>
        </p:txBody>
      </p:sp>
      <p:sp>
        <p:nvSpPr>
          <p:cNvPr id="199" name="Shape 199"/>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1571193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txBox="1">
            <a:spLocks noGrp="1"/>
          </p:cNvSpPr>
          <p:nvPr>
            <p:ph type="body" idx="1"/>
          </p:nvPr>
        </p:nvSpPr>
        <p:spPr>
          <a:xfrm>
            <a:off x="914401" y="3257550"/>
            <a:ext cx="7315199" cy="3086100"/>
          </a:xfrm>
          <a:prstGeom prst="rect">
            <a:avLst/>
          </a:prstGeom>
        </p:spPr>
        <p:txBody>
          <a:bodyPr lIns="91425" tIns="91425" rIns="91425" bIns="91425" anchor="ctr" anchorCtr="0">
            <a:noAutofit/>
          </a:bodyPr>
          <a:lstStyle/>
          <a:p>
            <a:pPr>
              <a:spcBef>
                <a:spcPts val="0"/>
              </a:spcBef>
              <a:buNone/>
            </a:pPr>
            <a:endParaRPr/>
          </a:p>
        </p:txBody>
      </p:sp>
      <p:sp>
        <p:nvSpPr>
          <p:cNvPr id="166" name="Shape 166"/>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533233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txBox="1">
            <a:spLocks noGrp="1"/>
          </p:cNvSpPr>
          <p:nvPr>
            <p:ph type="body" idx="1"/>
          </p:nvPr>
        </p:nvSpPr>
        <p:spPr>
          <a:xfrm>
            <a:off x="914401" y="3257550"/>
            <a:ext cx="7315199" cy="3086100"/>
          </a:xfrm>
          <a:prstGeom prst="rect">
            <a:avLst/>
          </a:prstGeom>
        </p:spPr>
        <p:txBody>
          <a:bodyPr lIns="91425" tIns="91425" rIns="91425" bIns="91425" anchor="ctr" anchorCtr="0">
            <a:noAutofit/>
          </a:bodyPr>
          <a:lstStyle/>
          <a:p>
            <a:pPr>
              <a:spcBef>
                <a:spcPts val="0"/>
              </a:spcBef>
              <a:buNone/>
            </a:pPr>
            <a:endParaRPr/>
          </a:p>
        </p:txBody>
      </p:sp>
      <p:sp>
        <p:nvSpPr>
          <p:cNvPr id="177" name="Shape 177"/>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379622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457200" y="274637"/>
            <a:ext cx="8229600"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4" name="Shape 14"/>
          <p:cNvSpPr txBox="1">
            <a:spLocks noGrp="1"/>
          </p:cNvSpPr>
          <p:nvPr>
            <p:ph type="body" idx="1"/>
          </p:nvPr>
        </p:nvSpPr>
        <p:spPr>
          <a:xfrm>
            <a:off x="457200" y="1600200"/>
            <a:ext cx="8229600" cy="49677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 name="Shape 15"/>
          <p:cNvSpPr txBox="1">
            <a:spLocks noGrp="1"/>
          </p:cNvSpPr>
          <p:nvPr>
            <p:ph type="sldNum" idx="12"/>
          </p:nvPr>
        </p:nvSpPr>
        <p:spPr>
          <a:xfrm>
            <a:off x="8556791" y="6333134"/>
            <a:ext cx="548699" cy="524699"/>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Title Slide">
    <p:spTree>
      <p:nvGrpSpPr>
        <p:cNvPr id="1" name="Shape 54"/>
        <p:cNvGrpSpPr/>
        <p:nvPr/>
      </p:nvGrpSpPr>
      <p:grpSpPr>
        <a:xfrm>
          <a:off x="0" y="0"/>
          <a:ext cx="0" cy="0"/>
          <a:chOff x="0" y="0"/>
          <a:chExt cx="0" cy="0"/>
        </a:xfrm>
      </p:grpSpPr>
      <p:sp>
        <p:nvSpPr>
          <p:cNvPr id="55" name="Shape 55"/>
          <p:cNvSpPr txBox="1">
            <a:spLocks noGrp="1"/>
          </p:cNvSpPr>
          <p:nvPr>
            <p:ph type="ctrTitle"/>
          </p:nvPr>
        </p:nvSpPr>
        <p:spPr>
          <a:xfrm>
            <a:off x="685800" y="2125980"/>
            <a:ext cx="7772400" cy="1440300"/>
          </a:xfrm>
          <a:prstGeom prst="rect">
            <a:avLst/>
          </a:prstGeom>
          <a:noFill/>
          <a:ln>
            <a:noFill/>
          </a:ln>
        </p:spPr>
        <p:txBody>
          <a:bodyPr lIns="91425" tIns="91425" rIns="91425" bIns="91425" anchor="t" anchorCtr="0"/>
          <a:lstStyle>
            <a:lvl1pPr marL="0" marR="0" indent="0" algn="l" rtl="0">
              <a:spcBef>
                <a:spcPts val="0"/>
              </a:spcBef>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56" name="Shape 56"/>
          <p:cNvSpPr txBox="1">
            <a:spLocks noGrp="1"/>
          </p:cNvSpPr>
          <p:nvPr>
            <p:ph type="subTitle" idx="1"/>
          </p:nvPr>
        </p:nvSpPr>
        <p:spPr>
          <a:xfrm>
            <a:off x="1371600" y="3840480"/>
            <a:ext cx="6400799" cy="1714500"/>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 name="Shape 36"/>
          <p:cNvSpPr txBox="1">
            <a:spLocks noGrp="1"/>
          </p:cNvSpPr>
          <p:nvPr>
            <p:ph type="sldNum" idx="12"/>
          </p:nvPr>
        </p:nvSpPr>
        <p:spPr>
          <a:xfrm>
            <a:off x="8425828" y="6415298"/>
            <a:ext cx="467348" cy="139799"/>
          </a:xfrm>
          <a:prstGeom prst="rect">
            <a:avLst/>
          </a:prstGeom>
          <a:noFill/>
          <a:ln>
            <a:noFill/>
          </a:ln>
        </p:spPr>
        <p:txBody>
          <a:bodyPr lIns="0" tIns="0" rIns="0" bIns="0" anchor="t" anchorCtr="0">
            <a:noAutofit/>
          </a:bodyPr>
          <a:lstStyle>
            <a:lvl1pPr marL="25400" marR="0" indent="0" algn="r" rtl="0">
              <a:lnSpc>
                <a:spcPct val="100000"/>
              </a:lnSpc>
              <a:spcBef>
                <a:spcPts val="0"/>
              </a:spcBef>
              <a:buSzPct val="25000"/>
              <a:buNone/>
              <a:defRPr sz="900" b="0" i="0" u="none" strike="noStrike" cap="none" baseline="0">
                <a:solidFill>
                  <a:schemeClr val="lt1"/>
                </a:solidFill>
                <a:latin typeface="Arial"/>
                <a:ea typeface="Helvetica Neue"/>
                <a:cs typeface="Arial"/>
                <a:sym typeface="Helvetica Neue"/>
              </a:defRPr>
            </a:lvl1pPr>
          </a:lstStyle>
          <a:p>
            <a:fld id="{00000000-1234-1234-1234-123412341234}" type="slidenum">
              <a:rPr lang="en" smtClean="0"/>
              <a:pPr/>
              <a:t>‹#›</a:t>
            </a:fld>
            <a:endParaRPr lang="e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body" idx="1"/>
          </p:nvPr>
        </p:nvSpPr>
        <p:spPr>
          <a:xfrm>
            <a:off x="457200" y="1600200"/>
            <a:ext cx="3994500" cy="49677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9" name="Shape 19"/>
          <p:cNvSpPr txBox="1">
            <a:spLocks noGrp="1"/>
          </p:cNvSpPr>
          <p:nvPr>
            <p:ph type="body" idx="2"/>
          </p:nvPr>
        </p:nvSpPr>
        <p:spPr>
          <a:xfrm>
            <a:off x="4692273" y="1600200"/>
            <a:ext cx="3994500" cy="49677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0" name="Shape 20"/>
          <p:cNvSpPr txBox="1">
            <a:spLocks noGrp="1"/>
          </p:cNvSpPr>
          <p:nvPr>
            <p:ph type="sldNum" idx="12"/>
          </p:nvPr>
        </p:nvSpPr>
        <p:spPr>
          <a:xfrm>
            <a:off x="8556791" y="6333134"/>
            <a:ext cx="548699" cy="524699"/>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457200" y="274637"/>
            <a:ext cx="8229600"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3" name="Shape 23"/>
          <p:cNvSpPr txBox="1">
            <a:spLocks noGrp="1"/>
          </p:cNvSpPr>
          <p:nvPr>
            <p:ph type="sldNum" idx="12"/>
          </p:nvPr>
        </p:nvSpPr>
        <p:spPr>
          <a:xfrm>
            <a:off x="8556791" y="6333134"/>
            <a:ext cx="548699" cy="524699"/>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Caption">
    <p:spTree>
      <p:nvGrpSpPr>
        <p:cNvPr id="1" name="Shape 24"/>
        <p:cNvGrpSpPr/>
        <p:nvPr/>
      </p:nvGrpSpPr>
      <p:grpSpPr>
        <a:xfrm>
          <a:off x="0" y="0"/>
          <a:ext cx="0" cy="0"/>
          <a:chOff x="0" y="0"/>
          <a:chExt cx="0" cy="0"/>
        </a:xfrm>
      </p:grpSpPr>
      <p:sp>
        <p:nvSpPr>
          <p:cNvPr id="25" name="Shape 25"/>
          <p:cNvSpPr txBox="1">
            <a:spLocks noGrp="1"/>
          </p:cNvSpPr>
          <p:nvPr>
            <p:ph type="body" idx="1"/>
          </p:nvPr>
        </p:nvSpPr>
        <p:spPr>
          <a:xfrm>
            <a:off x="457200" y="5875078"/>
            <a:ext cx="8229600" cy="692700"/>
          </a:xfrm>
          <a:prstGeom prst="rect">
            <a:avLst/>
          </a:prstGeom>
        </p:spPr>
        <p:txBody>
          <a:bodyPr lIns="91425" tIns="91425" rIns="91425" bIns="91425" anchor="t" anchorCtr="0"/>
          <a:lstStyle>
            <a:lvl1pPr algn="ctr">
              <a:spcBef>
                <a:spcPts val="360"/>
              </a:spcBef>
              <a:buSzPct val="100000"/>
              <a:buNone/>
              <a:defRPr sz="1800"/>
            </a:lvl1pPr>
          </a:lstStyle>
          <a:p>
            <a:endParaRPr/>
          </a:p>
        </p:txBody>
      </p:sp>
      <p:sp>
        <p:nvSpPr>
          <p:cNvPr id="26" name="Shape 26"/>
          <p:cNvSpPr txBox="1">
            <a:spLocks noGrp="1"/>
          </p:cNvSpPr>
          <p:nvPr>
            <p:ph type="sldNum" idx="12"/>
          </p:nvPr>
        </p:nvSpPr>
        <p:spPr>
          <a:xfrm>
            <a:off x="8556791" y="6333134"/>
            <a:ext cx="548699" cy="524699"/>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7"/>
        <p:cNvGrpSpPr/>
        <p:nvPr/>
      </p:nvGrpSpPr>
      <p:grpSpPr>
        <a:xfrm>
          <a:off x="0" y="0"/>
          <a:ext cx="0" cy="0"/>
          <a:chOff x="0" y="0"/>
          <a:chExt cx="0" cy="0"/>
        </a:xfrm>
      </p:grpSpPr>
      <p:sp>
        <p:nvSpPr>
          <p:cNvPr id="28" name="Shape 28"/>
          <p:cNvSpPr txBox="1">
            <a:spLocks noGrp="1"/>
          </p:cNvSpPr>
          <p:nvPr>
            <p:ph type="sldNum" idx="12"/>
          </p:nvPr>
        </p:nvSpPr>
        <p:spPr>
          <a:xfrm>
            <a:off x="8556791" y="6333134"/>
            <a:ext cx="548699" cy="524699"/>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
  <p:cSld name="Two Content">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rgbClr val="1C75BB"/>
                </a:solidFill>
                <a:latin typeface="Helvetica Neue"/>
                <a:cs typeface="Helvetica Neue"/>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315303" y="1143296"/>
            <a:ext cx="3336925" cy="4369435"/>
          </a:xfrm>
          <a:prstGeom prst="rect">
            <a:avLst/>
          </a:prstGeom>
        </p:spPr>
        <p:txBody>
          <a:bodyPr wrap="square" lIns="0" tIns="0" rIns="0" bIns="0">
            <a:spAutoFit/>
          </a:bodyPr>
          <a:lstStyle>
            <a:lvl1pPr>
              <a:defRPr sz="1800" b="0" i="0">
                <a:solidFill>
                  <a:srgbClr val="1C75BB"/>
                </a:solidFill>
                <a:latin typeface="Helvetica Neue"/>
                <a:cs typeface="Helvetica Neue"/>
              </a:defRPr>
            </a:lvl1pPr>
          </a:lstStyle>
          <a:p>
            <a:endParaRPr/>
          </a:p>
        </p:txBody>
      </p:sp>
      <p:sp>
        <p:nvSpPr>
          <p:cNvPr id="5" name="Holder 5"/>
          <p:cNvSpPr>
            <a:spLocks noGrp="1"/>
          </p:cNvSpPr>
          <p:nvPr>
            <p:ph type="ftr" sz="quarter" idx="5"/>
          </p:nvPr>
        </p:nvSpPr>
        <p:spPr>
          <a:xfrm>
            <a:off x="275252" y="6415298"/>
            <a:ext cx="5068570" cy="139700"/>
          </a:xfrm>
          <a:prstGeom prst="rect">
            <a:avLst/>
          </a:prstGeom>
        </p:spPr>
        <p:txBody>
          <a:bodyPr lIns="0" tIns="0" rIns="0" bIns="0"/>
          <a:lstStyle>
            <a:lvl1pPr>
              <a:defRPr sz="900" b="0" i="0">
                <a:solidFill>
                  <a:srgbClr val="064263"/>
                </a:solidFill>
                <a:latin typeface="Helvetica Neue"/>
                <a:cs typeface="Helvetica Neue"/>
              </a:defRPr>
            </a:lvl1pPr>
          </a:lstStyle>
          <a:p>
            <a:pPr marL="12700">
              <a:lnSpc>
                <a:spcPct val="100000"/>
              </a:lnSpc>
            </a:pPr>
            <a:r>
              <a:rPr dirty="0"/>
              <a:t>C</a:t>
            </a:r>
            <a:r>
              <a:rPr spc="-20" dirty="0"/>
              <a:t>r</a:t>
            </a:r>
            <a:r>
              <a:rPr dirty="0"/>
              <a:t>oss Community </a:t>
            </a:r>
            <a:r>
              <a:rPr spc="-55" dirty="0"/>
              <a:t>W</a:t>
            </a:r>
            <a:r>
              <a:rPr dirty="0"/>
              <a:t>orking G</a:t>
            </a:r>
            <a:r>
              <a:rPr spc="-20" dirty="0"/>
              <a:t>r</a:t>
            </a:r>
            <a:r>
              <a:rPr dirty="0"/>
              <a:t>oup (CCWG) Accountability Initial Draft P</a:t>
            </a:r>
            <a:r>
              <a:rPr spc="-20" dirty="0"/>
              <a:t>r</a:t>
            </a:r>
            <a:r>
              <a:rPr dirty="0"/>
              <a:t>oposal for Public Comment</a:t>
            </a:r>
          </a:p>
        </p:txBody>
      </p:sp>
      <p:sp>
        <p:nvSpPr>
          <p:cNvPr id="6" name="Holder 6"/>
          <p:cNvSpPr>
            <a:spLocks noGrp="1"/>
          </p:cNvSpPr>
          <p:nvPr>
            <p:ph type="dt" sz="half" idx="6"/>
          </p:nvPr>
        </p:nvSpPr>
        <p:spPr>
          <a:xfrm>
            <a:off x="457200" y="6377940"/>
            <a:ext cx="2103120" cy="342900"/>
          </a:xfrm>
          <a:prstGeom prst="rect">
            <a:avLst/>
          </a:prstGeom>
        </p:spPr>
        <p:txBody>
          <a:bodyPr lIns="0" tIns="0" rIns="0" bIns="0"/>
          <a:lstStyle>
            <a:lvl1pPr algn="l">
              <a:defRPr>
                <a:solidFill>
                  <a:schemeClr val="tx1">
                    <a:tint val="75000"/>
                  </a:schemeClr>
                </a:solidFill>
              </a:defRPr>
            </a:lvl1pPr>
          </a:lstStyle>
          <a:p>
            <a:fld id="{35401799-D911-2B4F-A694-230100EF687F}" type="datetime1">
              <a:rPr lang="en-US" smtClean="0"/>
              <a:t>8/4/15</a:t>
            </a:fld>
            <a:endParaRPr lang="en-US"/>
          </a:p>
        </p:txBody>
      </p:sp>
      <p:sp>
        <p:nvSpPr>
          <p:cNvPr id="7" name="Holder 7"/>
          <p:cNvSpPr>
            <a:spLocks noGrp="1"/>
          </p:cNvSpPr>
          <p:nvPr>
            <p:ph type="sldNum" sz="quarter" idx="7"/>
          </p:nvPr>
        </p:nvSpPr>
        <p:spPr/>
        <p:txBody>
          <a:bodyPr lIns="0" tIns="0" rIns="0" bIns="0"/>
          <a:lstStyle>
            <a:lvl1pPr>
              <a:defRPr sz="900" b="0" i="0">
                <a:solidFill>
                  <a:schemeClr val="bg1"/>
                </a:solidFill>
                <a:latin typeface="Helvetica Neue"/>
                <a:cs typeface="Helvetica Neue"/>
              </a:defRPr>
            </a:lvl1pPr>
          </a:lstStyle>
          <a:p>
            <a:pPr marL="25400">
              <a:lnSpc>
                <a:spcPct val="100000"/>
              </a:lnSpc>
            </a:pPr>
            <a:fld id="{81D60167-4931-47E6-BA6A-407CBD079E47}" type="slidenum">
              <a:rPr dirty="0"/>
              <a:t>‹#›</a:t>
            </a:fld>
            <a:endParaRPr dirty="0"/>
          </a:p>
        </p:txBody>
      </p:sp>
    </p:spTree>
    <p:extLst>
      <p:ext uri="{BB962C8B-B14F-4D97-AF65-F5344CB8AC3E}">
        <p14:creationId xmlns:p14="http://schemas.microsoft.com/office/powerpoint/2010/main" val="3155643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275300" y="283626"/>
            <a:ext cx="8593500" cy="330300"/>
          </a:xfrm>
          <a:prstGeom prst="rect">
            <a:avLst/>
          </a:prstGeom>
          <a:noFill/>
          <a:ln>
            <a:noFill/>
          </a:ln>
        </p:spPr>
        <p:txBody>
          <a:bodyPr lIns="91425" tIns="91425" rIns="91425" bIns="91425" anchor="t" anchorCtr="0"/>
          <a:lstStyle>
            <a:lvl1pPr rtl="0">
              <a:spcBef>
                <a:spcPts val="0"/>
              </a:spcBef>
              <a:defRPr sz="2400">
                <a:solidFill>
                  <a:srgbClr val="1C75BB"/>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dirty="0"/>
          </a:p>
        </p:txBody>
      </p:sp>
      <p:sp>
        <p:nvSpPr>
          <p:cNvPr id="39" name="Shape 39"/>
          <p:cNvSpPr txBox="1">
            <a:spLocks noGrp="1"/>
          </p:cNvSpPr>
          <p:nvPr>
            <p:ph type="body" idx="1"/>
          </p:nvPr>
        </p:nvSpPr>
        <p:spPr>
          <a:xfrm>
            <a:off x="959301" y="2449510"/>
            <a:ext cx="7225499" cy="14654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 name="Shape 36"/>
          <p:cNvSpPr txBox="1">
            <a:spLocks noGrp="1"/>
          </p:cNvSpPr>
          <p:nvPr>
            <p:ph type="sldNum" idx="12"/>
          </p:nvPr>
        </p:nvSpPr>
        <p:spPr>
          <a:xfrm>
            <a:off x="8425828" y="6415298"/>
            <a:ext cx="467348" cy="139799"/>
          </a:xfrm>
          <a:prstGeom prst="rect">
            <a:avLst/>
          </a:prstGeom>
          <a:noFill/>
          <a:ln>
            <a:noFill/>
          </a:ln>
        </p:spPr>
        <p:txBody>
          <a:bodyPr lIns="0" tIns="0" rIns="0" bIns="0" anchor="t" anchorCtr="0">
            <a:noAutofit/>
          </a:bodyPr>
          <a:lstStyle>
            <a:lvl1pPr marL="25400" marR="0" indent="0" algn="r" rtl="0">
              <a:lnSpc>
                <a:spcPct val="100000"/>
              </a:lnSpc>
              <a:spcBef>
                <a:spcPts val="0"/>
              </a:spcBef>
              <a:buSzPct val="25000"/>
              <a:buNone/>
              <a:defRPr sz="900" b="0" i="0" u="none" strike="noStrike" cap="none" baseline="0">
                <a:solidFill>
                  <a:schemeClr val="lt1"/>
                </a:solidFill>
                <a:latin typeface="Arial"/>
                <a:ea typeface="Helvetica Neue"/>
                <a:cs typeface="Arial"/>
                <a:sym typeface="Helvetica Neue"/>
              </a:defRPr>
            </a:lvl1pPr>
          </a:lstStyle>
          <a:p>
            <a:fld id="{00000000-1234-1234-1234-123412341234}" type="slidenum">
              <a:rPr lang="en" smtClean="0"/>
              <a:pPr/>
              <a:t>‹#›</a:t>
            </a:fld>
            <a:endParaRPr lang="e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Two Content">
    <p:bg>
      <p:bgPr>
        <a:solidFill>
          <a:schemeClr val="lt1"/>
        </a:solidFill>
        <a:effectLst/>
      </p:bgPr>
    </p:bg>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275300" y="283626"/>
            <a:ext cx="8593500" cy="330300"/>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5" name="Shape 45"/>
          <p:cNvSpPr txBox="1">
            <a:spLocks noGrp="1"/>
          </p:cNvSpPr>
          <p:nvPr>
            <p:ph type="body" idx="1"/>
          </p:nvPr>
        </p:nvSpPr>
        <p:spPr>
          <a:xfrm>
            <a:off x="457200" y="1577340"/>
            <a:ext cx="3977699" cy="4526400"/>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6" name="Shape 46"/>
          <p:cNvSpPr txBox="1">
            <a:spLocks noGrp="1"/>
          </p:cNvSpPr>
          <p:nvPr>
            <p:ph type="body" idx="2"/>
          </p:nvPr>
        </p:nvSpPr>
        <p:spPr>
          <a:xfrm>
            <a:off x="5315303" y="1143295"/>
            <a:ext cx="3336900" cy="4369500"/>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8" name="Shape 36"/>
          <p:cNvSpPr txBox="1">
            <a:spLocks noGrp="1"/>
          </p:cNvSpPr>
          <p:nvPr>
            <p:ph type="sldNum" idx="12"/>
          </p:nvPr>
        </p:nvSpPr>
        <p:spPr>
          <a:xfrm>
            <a:off x="8425828" y="6415298"/>
            <a:ext cx="467348" cy="139799"/>
          </a:xfrm>
          <a:prstGeom prst="rect">
            <a:avLst/>
          </a:prstGeom>
          <a:noFill/>
          <a:ln>
            <a:noFill/>
          </a:ln>
        </p:spPr>
        <p:txBody>
          <a:bodyPr lIns="0" tIns="0" rIns="0" bIns="0" anchor="t" anchorCtr="0">
            <a:noAutofit/>
          </a:bodyPr>
          <a:lstStyle>
            <a:lvl1pPr marL="25400" marR="0" indent="0" algn="r" rtl="0">
              <a:lnSpc>
                <a:spcPct val="100000"/>
              </a:lnSpc>
              <a:spcBef>
                <a:spcPts val="0"/>
              </a:spcBef>
              <a:buSzPct val="25000"/>
              <a:buNone/>
              <a:defRPr sz="900" b="0" i="0" u="none" strike="noStrike" cap="none" baseline="0">
                <a:solidFill>
                  <a:schemeClr val="lt1"/>
                </a:solidFill>
                <a:latin typeface="Arial"/>
                <a:ea typeface="Helvetica Neue"/>
                <a:cs typeface="Arial"/>
                <a:sym typeface="Helvetica Neue"/>
              </a:defRPr>
            </a:lvl1pPr>
          </a:lstStyle>
          <a:p>
            <a:fld id="{00000000-1234-1234-1234-123412341234}" type="slidenum">
              <a:rPr lang="en" smtClean="0"/>
              <a:pPr/>
              <a:t>‹#›</a:t>
            </a:fld>
            <a:endParaRPr lang="e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Blank">
    <p:spTree>
      <p:nvGrpSpPr>
        <p:cNvPr id="1" name="Shape 50"/>
        <p:cNvGrpSpPr/>
        <p:nvPr/>
      </p:nvGrpSpPr>
      <p:grpSpPr>
        <a:xfrm>
          <a:off x="0" y="0"/>
          <a:ext cx="0" cy="0"/>
          <a:chOff x="0" y="0"/>
          <a:chExt cx="0" cy="0"/>
        </a:xfrm>
      </p:grpSpPr>
      <p:sp>
        <p:nvSpPr>
          <p:cNvPr id="7" name="Shape 36"/>
          <p:cNvSpPr txBox="1">
            <a:spLocks noGrp="1"/>
          </p:cNvSpPr>
          <p:nvPr>
            <p:ph type="sldNum" idx="12"/>
          </p:nvPr>
        </p:nvSpPr>
        <p:spPr>
          <a:xfrm>
            <a:off x="8425828" y="6415298"/>
            <a:ext cx="467348" cy="139799"/>
          </a:xfrm>
          <a:prstGeom prst="rect">
            <a:avLst/>
          </a:prstGeom>
          <a:noFill/>
          <a:ln>
            <a:noFill/>
          </a:ln>
        </p:spPr>
        <p:txBody>
          <a:bodyPr lIns="0" tIns="0" rIns="0" bIns="0" anchor="t" anchorCtr="0">
            <a:noAutofit/>
          </a:bodyPr>
          <a:lstStyle>
            <a:lvl1pPr marL="25400" marR="0" indent="0" algn="r" rtl="0">
              <a:lnSpc>
                <a:spcPct val="100000"/>
              </a:lnSpc>
              <a:spcBef>
                <a:spcPts val="0"/>
              </a:spcBef>
              <a:buSzPct val="25000"/>
              <a:buNone/>
              <a:defRPr sz="900" b="0" i="0" u="none" strike="noStrike" cap="none" baseline="0">
                <a:solidFill>
                  <a:schemeClr val="lt1"/>
                </a:solidFill>
                <a:latin typeface="Arial"/>
                <a:ea typeface="Helvetica Neue"/>
                <a:cs typeface="Arial"/>
                <a:sym typeface="Helvetica Neue"/>
              </a:defRPr>
            </a:lvl1pPr>
          </a:lstStyle>
          <a:p>
            <a:fld id="{00000000-1234-1234-1234-123412341234}" type="slidenum">
              <a:rPr lang="en" smtClean="0"/>
              <a:pPr/>
              <a:t>‹#›</a:t>
            </a:fld>
            <a:endParaRPr lang="en"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4" Type="http://schemas.openxmlformats.org/officeDocument/2006/relationships/slideLayout" Target="../slideLayouts/slideLayout10.xml"/><Relationship Id="rId5" Type="http://schemas.openxmlformats.org/officeDocument/2006/relationships/theme" Target="../theme/theme2.xml"/><Relationship Id="rId1" Type="http://schemas.openxmlformats.org/officeDocument/2006/relationships/slideLayout" Target="../slideLayouts/slideLayout7.xml"/><Relationship Id="rId2"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spcBef>
                <a:spcPts val="0"/>
              </a:spcBef>
              <a:buClr>
                <a:schemeClr val="dk1"/>
              </a:buClr>
              <a:buSzPct val="100000"/>
              <a:buNone/>
              <a:defRPr sz="3600" b="1">
                <a:solidFill>
                  <a:schemeClr val="dk1"/>
                </a:solidFill>
              </a:defRPr>
            </a:lvl1pPr>
            <a:lvl2pPr>
              <a:spcBef>
                <a:spcPts val="0"/>
              </a:spcBef>
              <a:buClr>
                <a:schemeClr val="dk1"/>
              </a:buClr>
              <a:buSzPct val="100000"/>
              <a:buNone/>
              <a:defRPr sz="3600" b="1">
                <a:solidFill>
                  <a:schemeClr val="dk1"/>
                </a:solidFill>
              </a:defRPr>
            </a:lvl2pPr>
            <a:lvl3pPr>
              <a:spcBef>
                <a:spcPts val="0"/>
              </a:spcBef>
              <a:buClr>
                <a:schemeClr val="dk1"/>
              </a:buClr>
              <a:buSzPct val="100000"/>
              <a:buNone/>
              <a:defRPr sz="3600" b="1">
                <a:solidFill>
                  <a:schemeClr val="dk1"/>
                </a:solidFill>
              </a:defRPr>
            </a:lvl3pPr>
            <a:lvl4pPr>
              <a:spcBef>
                <a:spcPts val="0"/>
              </a:spcBef>
              <a:buClr>
                <a:schemeClr val="dk1"/>
              </a:buClr>
              <a:buSzPct val="100000"/>
              <a:buNone/>
              <a:defRPr sz="3600" b="1">
                <a:solidFill>
                  <a:schemeClr val="dk1"/>
                </a:solidFill>
              </a:defRPr>
            </a:lvl4pPr>
            <a:lvl5pPr>
              <a:spcBef>
                <a:spcPts val="0"/>
              </a:spcBef>
              <a:buClr>
                <a:schemeClr val="dk1"/>
              </a:buClr>
              <a:buSzPct val="100000"/>
              <a:buNone/>
              <a:defRPr sz="3600" b="1">
                <a:solidFill>
                  <a:schemeClr val="dk1"/>
                </a:solidFill>
              </a:defRPr>
            </a:lvl5pPr>
            <a:lvl6pPr>
              <a:spcBef>
                <a:spcPts val="0"/>
              </a:spcBef>
              <a:buClr>
                <a:schemeClr val="dk1"/>
              </a:buClr>
              <a:buSzPct val="100000"/>
              <a:buNone/>
              <a:defRPr sz="3600" b="1">
                <a:solidFill>
                  <a:schemeClr val="dk1"/>
                </a:solidFill>
              </a:defRPr>
            </a:lvl6pPr>
            <a:lvl7pPr>
              <a:spcBef>
                <a:spcPts val="0"/>
              </a:spcBef>
              <a:buClr>
                <a:schemeClr val="dk1"/>
              </a:buClr>
              <a:buSzPct val="100000"/>
              <a:buNone/>
              <a:defRPr sz="3600" b="1">
                <a:solidFill>
                  <a:schemeClr val="dk1"/>
                </a:solidFill>
              </a:defRPr>
            </a:lvl7pPr>
            <a:lvl8pPr>
              <a:spcBef>
                <a:spcPts val="0"/>
              </a:spcBef>
              <a:buClr>
                <a:schemeClr val="dk1"/>
              </a:buClr>
              <a:buSzPct val="100000"/>
              <a:buNone/>
              <a:defRPr sz="3600" b="1">
                <a:solidFill>
                  <a:schemeClr val="dk1"/>
                </a:solidFill>
              </a:defRPr>
            </a:lvl8pPr>
            <a:lvl9pPr>
              <a:spcBef>
                <a:spcPts val="0"/>
              </a:spcBef>
              <a:buClr>
                <a:schemeClr val="dk1"/>
              </a:buClr>
              <a:buSzPct val="100000"/>
              <a:buNone/>
              <a:defRPr sz="3600" b="1">
                <a:solidFill>
                  <a:schemeClr val="dk1"/>
                </a:solidFill>
              </a:defRPr>
            </a:lvl9pPr>
          </a:lstStyle>
          <a:p>
            <a:endParaRPr/>
          </a:p>
        </p:txBody>
      </p:sp>
      <p:sp>
        <p:nvSpPr>
          <p:cNvPr id="6" name="Shape 6"/>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a:endParaRPr/>
          </a:p>
        </p:txBody>
      </p:sp>
      <p:sp>
        <p:nvSpPr>
          <p:cNvPr id="7" name="Shape 7"/>
          <p:cNvSpPr txBox="1">
            <a:spLocks noGrp="1"/>
          </p:cNvSpPr>
          <p:nvPr>
            <p:ph type="sldNum" idx="12"/>
          </p:nvPr>
        </p:nvSpPr>
        <p:spPr>
          <a:xfrm>
            <a:off x="8556791" y="6333134"/>
            <a:ext cx="548699" cy="524699"/>
          </a:xfrm>
          <a:prstGeom prst="rect">
            <a:avLst/>
          </a:prstGeom>
          <a:noFill/>
          <a:ln>
            <a:noFill/>
          </a:ln>
        </p:spPr>
        <p:txBody>
          <a:bodyPr lIns="91425" tIns="91425" rIns="91425" bIns="91425" anchor="ctr" anchorCtr="0">
            <a:noAutofit/>
          </a:bodyPr>
          <a:lstStyle>
            <a:lvl1pPr algn="r">
              <a:spcBef>
                <a:spcPts val="0"/>
              </a:spcBef>
              <a:buNone/>
              <a:defRPr sz="1300">
                <a:solidFill>
                  <a:schemeClr val="dk1"/>
                </a:solidFill>
              </a:defRPr>
            </a:lvl1pPr>
          </a:lstStyle>
          <a:p>
            <a:pPr>
              <a:spcBef>
                <a:spcPts val="0"/>
              </a:spcBef>
              <a:buNone/>
            </a:pPr>
            <a:fld id="{00000000-1234-1234-1234-123412341234}" type="slidenum">
              <a:rPr lang="en"/>
              <a:t>‹#›</a:t>
            </a:fld>
            <a:endParaRPr lang="en"/>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1"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
        <p:cNvGrpSpPr/>
        <p:nvPr/>
      </p:nvGrpSpPr>
      <p:grpSpPr>
        <a:xfrm>
          <a:off x="0" y="0"/>
          <a:ext cx="0" cy="0"/>
          <a:chOff x="0" y="0"/>
          <a:chExt cx="0" cy="0"/>
        </a:xfrm>
      </p:grpSpPr>
      <p:sp>
        <p:nvSpPr>
          <p:cNvPr id="30" name="Shape 30"/>
          <p:cNvSpPr/>
          <p:nvPr/>
        </p:nvSpPr>
        <p:spPr>
          <a:xfrm>
            <a:off x="8423997" y="6377394"/>
            <a:ext cx="504189" cy="216533"/>
          </a:xfrm>
          <a:custGeom>
            <a:avLst/>
            <a:gdLst/>
            <a:ahLst/>
            <a:cxnLst/>
            <a:rect l="0" t="0" r="0" b="0"/>
            <a:pathLst>
              <a:path w="504190" h="216534" extrusionOk="0">
                <a:moveTo>
                  <a:pt x="0" y="216001"/>
                </a:moveTo>
                <a:lnTo>
                  <a:pt x="503999" y="216001"/>
                </a:lnTo>
                <a:lnTo>
                  <a:pt x="503999" y="0"/>
                </a:lnTo>
                <a:lnTo>
                  <a:pt x="0" y="0"/>
                </a:lnTo>
                <a:lnTo>
                  <a:pt x="0" y="216001"/>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sp>
        <p:nvSpPr>
          <p:cNvPr id="31" name="Shape 31"/>
          <p:cNvSpPr/>
          <p:nvPr/>
        </p:nvSpPr>
        <p:spPr>
          <a:xfrm>
            <a:off x="216001" y="6377394"/>
            <a:ext cx="8208008" cy="216533"/>
          </a:xfrm>
          <a:custGeom>
            <a:avLst/>
            <a:gdLst/>
            <a:ahLst/>
            <a:cxnLst/>
            <a:rect l="0" t="0" r="0" b="0"/>
            <a:pathLst>
              <a:path w="8208009" h="216534" extrusionOk="0">
                <a:moveTo>
                  <a:pt x="0" y="216001"/>
                </a:moveTo>
                <a:lnTo>
                  <a:pt x="8207997" y="216001"/>
                </a:lnTo>
                <a:lnTo>
                  <a:pt x="8207997" y="0"/>
                </a:lnTo>
                <a:lnTo>
                  <a:pt x="0" y="0"/>
                </a:lnTo>
                <a:lnTo>
                  <a:pt x="0" y="216001"/>
                </a:lnTo>
                <a:close/>
              </a:path>
            </a:pathLst>
          </a:custGeom>
          <a:solidFill>
            <a:srgbClr val="BBBDC0"/>
          </a:solidFill>
          <a:ln>
            <a:noFill/>
          </a:ln>
        </p:spPr>
        <p:txBody>
          <a:bodyPr lIns="0" tIns="0" rIns="0" bIns="0" anchor="t" anchorCtr="0">
            <a:noAutofit/>
          </a:bodyPr>
          <a:lstStyle/>
          <a:p>
            <a:pPr marL="0" marR="0" lvl="0" indent="0" algn="l" rtl="0">
              <a:spcBef>
                <a:spcPts val="0"/>
              </a:spcBef>
              <a:buNone/>
            </a:pPr>
            <a:endParaRPr sz="1800" b="0" i="0" u="none" strike="noStrike" cap="none" baseline="0" dirty="0">
              <a:solidFill>
                <a:schemeClr val="dk1"/>
              </a:solidFill>
              <a:latin typeface="Calibri"/>
              <a:ea typeface="Calibri"/>
              <a:cs typeface="Calibri"/>
              <a:sym typeface="Calibri"/>
            </a:endParaRPr>
          </a:p>
        </p:txBody>
      </p:sp>
      <p:sp>
        <p:nvSpPr>
          <p:cNvPr id="32" name="Shape 32"/>
          <p:cNvSpPr txBox="1">
            <a:spLocks noGrp="1"/>
          </p:cNvSpPr>
          <p:nvPr>
            <p:ph type="title"/>
          </p:nvPr>
        </p:nvSpPr>
        <p:spPr>
          <a:xfrm>
            <a:off x="275300" y="283626"/>
            <a:ext cx="8593500" cy="330300"/>
          </a:xfrm>
          <a:prstGeom prst="rect">
            <a:avLst/>
          </a:prstGeom>
          <a:noFill/>
          <a:ln>
            <a:noFill/>
          </a:ln>
        </p:spPr>
        <p:txBody>
          <a:bodyPr lIns="91425" tIns="91425" rIns="91425" bIns="91425" anchor="t" anchorCtr="0"/>
          <a:lstStyle>
            <a:lvl1pPr marL="0" marR="0" indent="0" algn="l" rtl="0">
              <a:spcBef>
                <a:spcPts val="0"/>
              </a:spcBef>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r>
              <a:rPr lang="en-US" dirty="0" smtClean="0"/>
              <a:t> </a:t>
            </a:r>
            <a:endParaRPr dirty="0"/>
          </a:p>
        </p:txBody>
      </p:sp>
      <p:sp>
        <p:nvSpPr>
          <p:cNvPr id="33" name="Shape 33"/>
          <p:cNvSpPr txBox="1">
            <a:spLocks noGrp="1"/>
          </p:cNvSpPr>
          <p:nvPr>
            <p:ph type="body" idx="1"/>
          </p:nvPr>
        </p:nvSpPr>
        <p:spPr>
          <a:xfrm>
            <a:off x="959301" y="2449510"/>
            <a:ext cx="7225499" cy="146549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6" name="Shape 36"/>
          <p:cNvSpPr txBox="1">
            <a:spLocks noGrp="1"/>
          </p:cNvSpPr>
          <p:nvPr>
            <p:ph type="sldNum" idx="12"/>
          </p:nvPr>
        </p:nvSpPr>
        <p:spPr>
          <a:xfrm>
            <a:off x="8425828" y="6415298"/>
            <a:ext cx="467348" cy="139799"/>
          </a:xfrm>
          <a:prstGeom prst="rect">
            <a:avLst/>
          </a:prstGeom>
          <a:noFill/>
          <a:ln>
            <a:noFill/>
          </a:ln>
        </p:spPr>
        <p:txBody>
          <a:bodyPr lIns="0" tIns="0" rIns="0" bIns="0" anchor="t" anchorCtr="0">
            <a:noAutofit/>
          </a:bodyPr>
          <a:lstStyle>
            <a:lvl1pPr marL="25400" marR="0" indent="0" algn="r" rtl="0">
              <a:lnSpc>
                <a:spcPct val="100000"/>
              </a:lnSpc>
              <a:spcBef>
                <a:spcPts val="0"/>
              </a:spcBef>
              <a:buSzPct val="25000"/>
              <a:buNone/>
              <a:defRPr sz="900" b="0" i="0" u="none" strike="noStrike" cap="none" baseline="0">
                <a:solidFill>
                  <a:schemeClr val="lt1"/>
                </a:solidFill>
                <a:latin typeface="Arial"/>
                <a:ea typeface="Helvetica Neue"/>
                <a:cs typeface="Arial"/>
                <a:sym typeface="Helvetica Neue"/>
              </a:defRPr>
            </a:lvl1pPr>
          </a:lstStyle>
          <a:p>
            <a:fld id="{00000000-1234-1234-1234-123412341234}" type="slidenum">
              <a:rPr lang="en" smtClean="0"/>
              <a:pPr/>
              <a:t>‹#›</a:t>
            </a:fld>
            <a:endParaRPr lang="en" dirty="0"/>
          </a:p>
        </p:txBody>
      </p:sp>
      <p:sp>
        <p:nvSpPr>
          <p:cNvPr id="11" name="Shape 92"/>
          <p:cNvSpPr txBox="1">
            <a:spLocks/>
          </p:cNvSpPr>
          <p:nvPr userDrawn="1"/>
        </p:nvSpPr>
        <p:spPr>
          <a:xfrm>
            <a:off x="277070" y="6411281"/>
            <a:ext cx="5068499" cy="139799"/>
          </a:xfrm>
          <a:prstGeom prst="rect">
            <a:avLst/>
          </a:prstGeom>
          <a:noFill/>
          <a:ln>
            <a:noFill/>
          </a:ln>
        </p:spPr>
        <p:txBody>
          <a:bodyPr lIns="0" tIns="0" rIns="0" bIns="0" anchor="t"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pPr marL="12700">
              <a:buSzPct val="25000"/>
            </a:pPr>
            <a:r>
              <a:rPr lang="en" sz="900" dirty="0" smtClean="0">
                <a:solidFill>
                  <a:srgbClr val="064263"/>
                </a:solidFill>
                <a:ea typeface="Helvetica Neue"/>
                <a:sym typeface="Helvetica Neue"/>
              </a:rPr>
              <a:t>Cross Community Working Group (CCWG) Accountability</a:t>
            </a:r>
            <a:r>
              <a:rPr lang="en-US" sz="900" dirty="0" smtClean="0">
                <a:solidFill>
                  <a:srgbClr val="064263"/>
                </a:solidFill>
                <a:ea typeface="Helvetica Neue"/>
                <a:sym typeface="Helvetica Neue"/>
              </a:rPr>
              <a:t> 2nd</a:t>
            </a:r>
            <a:r>
              <a:rPr lang="en" sz="900" dirty="0" smtClean="0">
                <a:solidFill>
                  <a:srgbClr val="064263"/>
                </a:solidFill>
                <a:ea typeface="Helvetica Neue"/>
                <a:sym typeface="Helvetica Neue"/>
              </a:rPr>
              <a:t> Draft Proposal for Public Comment</a:t>
            </a:r>
            <a:endParaRPr lang="en" sz="900" dirty="0">
              <a:solidFill>
                <a:srgbClr val="064263"/>
              </a:solidFill>
              <a:ea typeface="Helvetica Neue"/>
              <a:sym typeface="Helvetica Neue"/>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1.png"/><Relationship Id="rId3"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17.png"/><Relationship Id="rId1" Type="http://schemas.openxmlformats.org/officeDocument/2006/relationships/slideLayout" Target="../slideLayouts/slideLayout6.xml"/><Relationship Id="rId2"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9.xml"/><Relationship Id="rId2"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9.xml"/><Relationship Id="rId2"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9.xml"/><Relationship Id="rId2"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1" Type="http://schemas.openxmlformats.org/officeDocument/2006/relationships/slideLayout" Target="../slideLayouts/slideLayout9.xml"/><Relationship Id="rId2"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image" Target="../media/image8.png"/><Relationship Id="rId6" Type="http://schemas.openxmlformats.org/officeDocument/2006/relationships/image" Target="../media/image9.png"/><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p:nvPr/>
        </p:nvSpPr>
        <p:spPr>
          <a:xfrm>
            <a:off x="8423997" y="216001"/>
            <a:ext cx="504189" cy="216535"/>
          </a:xfrm>
          <a:custGeom>
            <a:avLst/>
            <a:gdLst/>
            <a:ahLst/>
            <a:cxnLst/>
            <a:rect l="0" t="0" r="0" b="0"/>
            <a:pathLst>
              <a:path w="504190" h="216534" extrusionOk="0">
                <a:moveTo>
                  <a:pt x="0" y="216001"/>
                </a:moveTo>
                <a:lnTo>
                  <a:pt x="503999" y="216001"/>
                </a:lnTo>
                <a:lnTo>
                  <a:pt x="503999" y="0"/>
                </a:lnTo>
                <a:lnTo>
                  <a:pt x="0" y="0"/>
                </a:lnTo>
                <a:lnTo>
                  <a:pt x="0" y="216001"/>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sp>
        <p:nvSpPr>
          <p:cNvPr id="67" name="Shape 67"/>
          <p:cNvSpPr/>
          <p:nvPr/>
        </p:nvSpPr>
        <p:spPr>
          <a:xfrm>
            <a:off x="216001" y="216001"/>
            <a:ext cx="8208008" cy="216535"/>
          </a:xfrm>
          <a:custGeom>
            <a:avLst/>
            <a:gdLst/>
            <a:ahLst/>
            <a:cxnLst/>
            <a:rect l="0" t="0" r="0" b="0"/>
            <a:pathLst>
              <a:path w="8208009" h="216534" extrusionOk="0">
                <a:moveTo>
                  <a:pt x="0" y="216001"/>
                </a:moveTo>
                <a:lnTo>
                  <a:pt x="8207997" y="216001"/>
                </a:lnTo>
                <a:lnTo>
                  <a:pt x="8207997" y="0"/>
                </a:lnTo>
                <a:lnTo>
                  <a:pt x="0" y="0"/>
                </a:lnTo>
                <a:lnTo>
                  <a:pt x="0" y="216001"/>
                </a:lnTo>
                <a:close/>
              </a:path>
            </a:pathLst>
          </a:custGeom>
          <a:solidFill>
            <a:srgbClr val="BBBDC0"/>
          </a:solidFill>
          <a:ln>
            <a:noFill/>
          </a:ln>
        </p:spPr>
        <p:txBody>
          <a:bodyPr lIns="0" tIns="0" rIns="0" bIns="0" anchor="t"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sp>
        <p:nvSpPr>
          <p:cNvPr id="68" name="Shape 68"/>
          <p:cNvSpPr/>
          <p:nvPr/>
        </p:nvSpPr>
        <p:spPr>
          <a:xfrm>
            <a:off x="216001" y="720000"/>
            <a:ext cx="8208008" cy="5904229"/>
          </a:xfrm>
          <a:custGeom>
            <a:avLst/>
            <a:gdLst/>
            <a:ahLst/>
            <a:cxnLst/>
            <a:rect l="0" t="0" r="0" b="0"/>
            <a:pathLst>
              <a:path w="8208009" h="5904230" extrusionOk="0">
                <a:moveTo>
                  <a:pt x="0" y="5904001"/>
                </a:moveTo>
                <a:lnTo>
                  <a:pt x="8207997" y="5904001"/>
                </a:lnTo>
                <a:lnTo>
                  <a:pt x="8207997" y="0"/>
                </a:lnTo>
                <a:lnTo>
                  <a:pt x="0" y="0"/>
                </a:lnTo>
                <a:lnTo>
                  <a:pt x="0" y="5904001"/>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sp>
        <p:nvSpPr>
          <p:cNvPr id="69" name="Shape 69"/>
          <p:cNvSpPr txBox="1">
            <a:spLocks noGrp="1"/>
          </p:cNvSpPr>
          <p:nvPr>
            <p:ph type="title"/>
          </p:nvPr>
        </p:nvSpPr>
        <p:spPr>
          <a:xfrm>
            <a:off x="959297" y="1718000"/>
            <a:ext cx="3252300" cy="330300"/>
          </a:xfrm>
          <a:prstGeom prst="rect">
            <a:avLst/>
          </a:prstGeom>
          <a:noFill/>
          <a:ln>
            <a:noFill/>
          </a:ln>
        </p:spPr>
        <p:txBody>
          <a:bodyPr lIns="0" tIns="0" rIns="0" bIns="0" anchor="t" anchorCtr="0">
            <a:noAutofit/>
          </a:bodyPr>
          <a:lstStyle/>
          <a:p>
            <a:pPr marL="12700" marR="0" lvl="0" indent="0" algn="l" rtl="0">
              <a:lnSpc>
                <a:spcPct val="100000"/>
              </a:lnSpc>
              <a:spcBef>
                <a:spcPts val="0"/>
              </a:spcBef>
              <a:buSzPct val="25000"/>
              <a:buNone/>
            </a:pPr>
            <a:r>
              <a:rPr lang="en" sz="2400" b="1" dirty="0">
                <a:solidFill>
                  <a:srgbClr val="4F81BD"/>
                </a:solidFill>
                <a:latin typeface="Helvetica Neue"/>
                <a:ea typeface="Helvetica Neue"/>
                <a:cs typeface="Helvetica Neue"/>
                <a:sym typeface="Helvetica Neue"/>
              </a:rPr>
              <a:t>Visual Summary</a:t>
            </a:r>
          </a:p>
        </p:txBody>
      </p:sp>
      <p:sp>
        <p:nvSpPr>
          <p:cNvPr id="70" name="Shape 70"/>
          <p:cNvSpPr txBox="1">
            <a:spLocks noGrp="1"/>
          </p:cNvSpPr>
          <p:nvPr>
            <p:ph type="body" idx="1"/>
          </p:nvPr>
        </p:nvSpPr>
        <p:spPr>
          <a:xfrm>
            <a:off x="959301" y="2449511"/>
            <a:ext cx="7225394" cy="1308726"/>
          </a:xfrm>
          <a:prstGeom prst="rect">
            <a:avLst/>
          </a:prstGeom>
          <a:noFill/>
          <a:ln>
            <a:noFill/>
          </a:ln>
        </p:spPr>
        <p:txBody>
          <a:bodyPr lIns="0" tIns="0" rIns="0" bIns="0" anchor="t" anchorCtr="0">
            <a:noAutofit/>
          </a:bodyPr>
          <a:lstStyle/>
          <a:p>
            <a:pPr marL="12700" marR="5080" lvl="0" indent="0" algn="l" rtl="0">
              <a:lnSpc>
                <a:spcPct val="100000"/>
              </a:lnSpc>
              <a:spcBef>
                <a:spcPts val="0"/>
              </a:spcBef>
              <a:buSzPct val="25000"/>
              <a:buNone/>
            </a:pPr>
            <a:r>
              <a:rPr lang="en" sz="2800" b="1" i="0" u="none" strike="noStrike" cap="none" baseline="0" dirty="0">
                <a:solidFill>
                  <a:schemeClr val="lt1"/>
                </a:solidFill>
                <a:latin typeface="Helvetica Neue"/>
                <a:ea typeface="Helvetica Neue"/>
                <a:cs typeface="Helvetica Neue"/>
                <a:sym typeface="Helvetica Neue"/>
              </a:rPr>
              <a:t>Cross Community Working Group </a:t>
            </a:r>
            <a:endParaRPr lang="en-US" sz="2800" b="1" i="0" u="none" strike="noStrike" cap="none" baseline="0" dirty="0" smtClean="0">
              <a:solidFill>
                <a:schemeClr val="lt1"/>
              </a:solidFill>
              <a:latin typeface="Helvetica Neue"/>
              <a:ea typeface="Helvetica Neue"/>
              <a:cs typeface="Helvetica Neue"/>
              <a:sym typeface="Helvetica Neue"/>
            </a:endParaRPr>
          </a:p>
          <a:p>
            <a:pPr marL="12700" marR="5080" lvl="0" indent="0" algn="l" rtl="0">
              <a:lnSpc>
                <a:spcPct val="100000"/>
              </a:lnSpc>
              <a:spcBef>
                <a:spcPts val="0"/>
              </a:spcBef>
              <a:buSzPct val="25000"/>
              <a:buNone/>
            </a:pPr>
            <a:r>
              <a:rPr lang="en" sz="2800" b="1" i="0" u="none" strike="noStrike" cap="none" baseline="0" dirty="0" smtClean="0">
                <a:solidFill>
                  <a:schemeClr val="lt1"/>
                </a:solidFill>
                <a:latin typeface="Helvetica Neue"/>
                <a:ea typeface="Helvetica Neue"/>
                <a:cs typeface="Helvetica Neue"/>
                <a:sym typeface="Helvetica Neue"/>
              </a:rPr>
              <a:t>(</a:t>
            </a:r>
            <a:r>
              <a:rPr lang="en" sz="2800" b="1" i="0" u="none" strike="noStrike" cap="none" baseline="0" dirty="0">
                <a:solidFill>
                  <a:schemeClr val="lt1"/>
                </a:solidFill>
                <a:latin typeface="Helvetica Neue"/>
                <a:ea typeface="Helvetica Neue"/>
                <a:cs typeface="Helvetica Neue"/>
                <a:sym typeface="Helvetica Neue"/>
              </a:rPr>
              <a:t>CCWG) Accountability</a:t>
            </a:r>
          </a:p>
          <a:p>
            <a:pPr marL="12700" marR="0" lvl="0" indent="0" algn="l" rtl="0">
              <a:lnSpc>
                <a:spcPct val="100000"/>
              </a:lnSpc>
              <a:spcBef>
                <a:spcPts val="0"/>
              </a:spcBef>
              <a:buSzPct val="25000"/>
              <a:buNone/>
            </a:pPr>
            <a:r>
              <a:rPr lang="en-US" sz="2000" dirty="0" smtClean="0">
                <a:solidFill>
                  <a:schemeClr val="lt1"/>
                </a:solidFill>
                <a:latin typeface="Helvetica Neue"/>
                <a:ea typeface="Helvetica Neue"/>
                <a:cs typeface="Helvetica Neue"/>
                <a:sym typeface="Helvetica Neue"/>
              </a:rPr>
              <a:t>Work Steam 1 – </a:t>
            </a:r>
            <a:r>
              <a:rPr lang="en" sz="2000" dirty="0" smtClean="0">
                <a:solidFill>
                  <a:schemeClr val="lt1"/>
                </a:solidFill>
                <a:latin typeface="Helvetica Neue"/>
                <a:ea typeface="Helvetica Neue"/>
                <a:cs typeface="Helvetica Neue"/>
                <a:sym typeface="Helvetica Neue"/>
              </a:rPr>
              <a:t>2nd</a:t>
            </a:r>
            <a:r>
              <a:rPr lang="en" sz="2000" b="0" i="0" u="none" strike="noStrike" cap="none" baseline="0" dirty="0" smtClean="0">
                <a:solidFill>
                  <a:schemeClr val="lt1"/>
                </a:solidFill>
                <a:latin typeface="Helvetica Neue"/>
                <a:ea typeface="Helvetica Neue"/>
                <a:cs typeface="Helvetica Neue"/>
                <a:sym typeface="Helvetica Neue"/>
              </a:rPr>
              <a:t> </a:t>
            </a:r>
            <a:r>
              <a:rPr lang="en" sz="2000" b="0" i="0" u="none" strike="noStrike" cap="none" baseline="0" dirty="0">
                <a:solidFill>
                  <a:schemeClr val="lt1"/>
                </a:solidFill>
                <a:latin typeface="Helvetica Neue"/>
                <a:ea typeface="Helvetica Neue"/>
                <a:cs typeface="Helvetica Neue"/>
                <a:sym typeface="Helvetica Neue"/>
              </a:rPr>
              <a:t>Draft Proposal for Public Comment</a:t>
            </a:r>
          </a:p>
          <a:p>
            <a:pPr marL="12700" marR="0" lvl="0" indent="0" algn="l" rtl="0">
              <a:lnSpc>
                <a:spcPct val="100000"/>
              </a:lnSpc>
              <a:spcBef>
                <a:spcPts val="1480"/>
              </a:spcBef>
              <a:buSzPct val="25000"/>
              <a:buNone/>
            </a:pPr>
            <a:r>
              <a:rPr lang="en" dirty="0" smtClean="0">
                <a:solidFill>
                  <a:schemeClr val="lt1"/>
                </a:solidFill>
                <a:latin typeface="Helvetica Neue"/>
                <a:ea typeface="Helvetica Neue"/>
                <a:cs typeface="Helvetica Neue"/>
                <a:sym typeface="Helvetica Neue"/>
              </a:rPr>
              <a:t>3</a:t>
            </a:r>
            <a:r>
              <a:rPr lang="en-US" dirty="0" smtClean="0">
                <a:solidFill>
                  <a:schemeClr val="lt1"/>
                </a:solidFill>
                <a:latin typeface="Helvetica Neue"/>
                <a:ea typeface="Helvetica Neue"/>
                <a:cs typeface="Helvetica Neue"/>
                <a:sym typeface="Helvetica Neue"/>
              </a:rPr>
              <a:t> August</a:t>
            </a:r>
            <a:r>
              <a:rPr lang="en" dirty="0" smtClean="0">
                <a:solidFill>
                  <a:schemeClr val="lt1"/>
                </a:solidFill>
                <a:latin typeface="Helvetica Neue"/>
                <a:ea typeface="Helvetica Neue"/>
                <a:cs typeface="Helvetica Neue"/>
                <a:sym typeface="Helvetica Neue"/>
              </a:rPr>
              <a:t> </a:t>
            </a:r>
            <a:r>
              <a:rPr lang="en" sz="1400" b="0" i="0" u="none" strike="noStrike" cap="none" baseline="0" dirty="0" smtClean="0">
                <a:solidFill>
                  <a:schemeClr val="lt1"/>
                </a:solidFill>
                <a:latin typeface="Helvetica Neue"/>
                <a:ea typeface="Helvetica Neue"/>
                <a:cs typeface="Helvetica Neue"/>
                <a:sym typeface="Helvetica Neue"/>
              </a:rPr>
              <a:t> </a:t>
            </a:r>
            <a:r>
              <a:rPr lang="en" sz="1400" b="0" i="0" u="none" strike="noStrike" cap="none" baseline="0" dirty="0">
                <a:solidFill>
                  <a:schemeClr val="lt1"/>
                </a:solidFill>
                <a:latin typeface="Helvetica Neue"/>
                <a:ea typeface="Helvetica Neue"/>
                <a:cs typeface="Helvetica Neue"/>
                <a:sym typeface="Helvetica Neue"/>
              </a:rPr>
              <a:t>2015</a:t>
            </a:r>
          </a:p>
        </p:txBody>
      </p:sp>
      <p:sp>
        <p:nvSpPr>
          <p:cNvPr id="71" name="Shape 71"/>
          <p:cNvSpPr/>
          <p:nvPr/>
        </p:nvSpPr>
        <p:spPr>
          <a:xfrm>
            <a:off x="971999" y="4212000"/>
            <a:ext cx="5832474" cy="0"/>
          </a:xfrm>
          <a:custGeom>
            <a:avLst/>
            <a:gdLst/>
            <a:ahLst/>
            <a:cxnLst/>
            <a:rect l="0" t="0" r="0" b="0"/>
            <a:pathLst>
              <a:path w="5832475" extrusionOk="0">
                <a:moveTo>
                  <a:pt x="0" y="0"/>
                </a:moveTo>
                <a:lnTo>
                  <a:pt x="5832005" y="0"/>
                </a:lnTo>
              </a:path>
            </a:pathLst>
          </a:custGeom>
          <a:noFill/>
          <a:ln w="25400" cap="flat" cmpd="sng">
            <a:solidFill>
              <a:srgbClr val="FFFFFF"/>
            </a:solidFill>
            <a:prstDash val="solid"/>
            <a:round/>
            <a:headEnd type="none" w="med" len="med"/>
            <a:tailEnd type="none" w="med" len="med"/>
          </a:ln>
        </p:spPr>
        <p:txBody>
          <a:bodyPr lIns="0" tIns="0" rIns="0" bIns="0" anchor="t"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sp>
        <p:nvSpPr>
          <p:cNvPr id="72" name="Shape 72"/>
          <p:cNvSpPr/>
          <p:nvPr/>
        </p:nvSpPr>
        <p:spPr>
          <a:xfrm>
            <a:off x="8423997" y="720000"/>
            <a:ext cx="504189" cy="5904229"/>
          </a:xfrm>
          <a:custGeom>
            <a:avLst/>
            <a:gdLst/>
            <a:ahLst/>
            <a:cxnLst/>
            <a:rect l="0" t="0" r="0" b="0"/>
            <a:pathLst>
              <a:path w="504190" h="5904230" extrusionOk="0">
                <a:moveTo>
                  <a:pt x="0" y="5904001"/>
                </a:moveTo>
                <a:lnTo>
                  <a:pt x="503999" y="5904001"/>
                </a:lnTo>
                <a:lnTo>
                  <a:pt x="503999" y="0"/>
                </a:lnTo>
                <a:lnTo>
                  <a:pt x="0" y="0"/>
                </a:lnTo>
                <a:lnTo>
                  <a:pt x="0" y="5904001"/>
                </a:lnTo>
                <a:close/>
              </a:path>
            </a:pathLst>
          </a:custGeom>
          <a:solidFill>
            <a:srgbClr val="BBBDC0"/>
          </a:solidFill>
          <a:ln>
            <a:noFill/>
          </a:ln>
        </p:spPr>
        <p:txBody>
          <a:bodyPr lIns="0" tIns="0" rIns="0" bIns="0" anchor="t"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sp>
        <p:nvSpPr>
          <p:cNvPr id="74" name="Shape 74"/>
          <p:cNvSpPr txBox="1"/>
          <p:nvPr/>
        </p:nvSpPr>
        <p:spPr>
          <a:xfrm>
            <a:off x="959301" y="4228741"/>
            <a:ext cx="5845172" cy="745500"/>
          </a:xfrm>
          <a:prstGeom prst="rect">
            <a:avLst/>
          </a:prstGeom>
          <a:noFill/>
          <a:ln>
            <a:noFill/>
          </a:ln>
        </p:spPr>
        <p:txBody>
          <a:bodyPr lIns="0" tIns="91425" rIns="91425" bIns="91425" anchor="t" anchorCtr="0">
            <a:noAutofit/>
          </a:bodyPr>
          <a:lstStyle/>
          <a:p>
            <a:r>
              <a:rPr lang="en-US" sz="1100" dirty="0">
                <a:solidFill>
                  <a:schemeClr val="bg1"/>
                </a:solidFill>
              </a:rPr>
              <a:t>This document is a summary interpretation of key points found in the proposal </a:t>
            </a:r>
            <a:r>
              <a:rPr lang="en-US" sz="1100" dirty="0" smtClean="0">
                <a:solidFill>
                  <a:schemeClr val="bg1"/>
                </a:solidFill>
              </a:rPr>
              <a:t>described above</a:t>
            </a:r>
            <a:r>
              <a:rPr lang="en-US" sz="1100" dirty="0">
                <a:solidFill>
                  <a:schemeClr val="bg1"/>
                </a:solidFill>
              </a:rPr>
              <a:t>. </a:t>
            </a:r>
            <a:r>
              <a:rPr lang="en-US" sz="1100" dirty="0" smtClean="0">
                <a:solidFill>
                  <a:schemeClr val="bg1"/>
                </a:solidFill>
              </a:rPr>
              <a:t>The </a:t>
            </a:r>
            <a:r>
              <a:rPr lang="en-US" sz="1100" dirty="0">
                <a:solidFill>
                  <a:schemeClr val="bg1"/>
                </a:solidFill>
              </a:rPr>
              <a:t>summaries and graphics here present the main recommendations found in the full </a:t>
            </a:r>
            <a:r>
              <a:rPr lang="en-US" sz="1100" dirty="0" smtClean="0">
                <a:solidFill>
                  <a:schemeClr val="bg1"/>
                </a:solidFill>
              </a:rPr>
              <a:t>proposal. This </a:t>
            </a:r>
            <a:r>
              <a:rPr lang="en-US" sz="1100" dirty="0">
                <a:solidFill>
                  <a:schemeClr val="bg1"/>
                </a:solidFill>
              </a:rPr>
              <a:t>document may be updated based on revisions made to that proposal.</a:t>
            </a:r>
            <a:endParaRPr lang="en" sz="1100" dirty="0">
              <a:solidFill>
                <a:schemeClr val="bg1"/>
              </a:solidFill>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21" name="Shape 101"/>
          <p:cNvSpPr/>
          <p:nvPr/>
        </p:nvSpPr>
        <p:spPr>
          <a:xfrm>
            <a:off x="6841323" y="2201337"/>
            <a:ext cx="2076673" cy="1900540"/>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5" name="Shape 101"/>
          <p:cNvSpPr/>
          <p:nvPr/>
        </p:nvSpPr>
        <p:spPr>
          <a:xfrm>
            <a:off x="216000" y="2201337"/>
            <a:ext cx="2076673" cy="1900540"/>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68" name="Shape 168"/>
          <p:cNvSpPr txBox="1">
            <a:spLocks noGrp="1"/>
          </p:cNvSpPr>
          <p:nvPr>
            <p:ph type="title"/>
          </p:nvPr>
        </p:nvSpPr>
        <p:spPr>
          <a:xfrm>
            <a:off x="287395" y="228600"/>
            <a:ext cx="8593500" cy="330300"/>
          </a:xfrm>
          <a:prstGeom prst="rect">
            <a:avLst/>
          </a:prstGeom>
          <a:noFill/>
          <a:ln>
            <a:noFill/>
          </a:ln>
        </p:spPr>
        <p:txBody>
          <a:bodyPr lIns="0" tIns="0" rIns="0" bIns="0" anchor="t" anchorCtr="0">
            <a:noAutofit/>
          </a:bodyPr>
          <a:lstStyle/>
          <a:p>
            <a:pPr lvl="0" rtl="0">
              <a:spcBef>
                <a:spcPts val="0"/>
              </a:spcBef>
              <a:buSzPct val="45833"/>
              <a:buNone/>
            </a:pPr>
            <a:r>
              <a:rPr lang="en" sz="2400" b="1" dirty="0" smtClean="0">
                <a:solidFill>
                  <a:srgbClr val="1C75BB"/>
                </a:solidFill>
                <a:ea typeface="Helvetica Neue"/>
                <a:sym typeface="Helvetica Neue"/>
              </a:rPr>
              <a:t>Appeals Mechanisms</a:t>
            </a:r>
            <a:r>
              <a:rPr lang="en-US" b="1" dirty="0">
                <a:ea typeface="Helvetica Neue"/>
                <a:sym typeface="Helvetica Neue"/>
              </a:rPr>
              <a:t>:</a:t>
            </a:r>
            <a:r>
              <a:rPr lang="en-US" sz="2400" b="1" dirty="0" smtClean="0">
                <a:solidFill>
                  <a:srgbClr val="1C75BB"/>
                </a:solidFill>
                <a:ea typeface="Helvetica Neue"/>
                <a:sym typeface="Helvetica Neue"/>
              </a:rPr>
              <a:t> </a:t>
            </a:r>
            <a:r>
              <a:rPr lang="en-US" sz="2400" dirty="0" smtClean="0">
                <a:solidFill>
                  <a:srgbClr val="1C75BB"/>
                </a:solidFill>
                <a:ea typeface="Helvetica Neue"/>
                <a:sym typeface="Helvetica Neue"/>
              </a:rPr>
              <a:t>Request for Reconsideration</a:t>
            </a:r>
            <a:endParaRPr lang="en" sz="2400" dirty="0">
              <a:solidFill>
                <a:srgbClr val="1C75BB"/>
              </a:solidFill>
              <a:ea typeface="Helvetica Neue"/>
              <a:sym typeface="Helvetica Neue"/>
            </a:endParaRPr>
          </a:p>
        </p:txBody>
      </p:sp>
      <p:sp>
        <p:nvSpPr>
          <p:cNvPr id="169" name="Shape 169"/>
          <p:cNvSpPr/>
          <p:nvPr/>
        </p:nvSpPr>
        <p:spPr>
          <a:xfrm>
            <a:off x="216001" y="653402"/>
            <a:ext cx="8712199" cy="7238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70" name="Shape 170"/>
          <p:cNvSpPr txBox="1">
            <a:spLocks noGrp="1"/>
          </p:cNvSpPr>
          <p:nvPr>
            <p:ph type="ftr" idx="4294967295"/>
          </p:nvPr>
        </p:nvSpPr>
        <p:spPr>
          <a:xfrm>
            <a:off x="275252" y="6415298"/>
            <a:ext cx="5068499" cy="139799"/>
          </a:xfrm>
          <a:prstGeom prst="rect">
            <a:avLst/>
          </a:prstGeom>
          <a:noFill/>
          <a:ln>
            <a:noFill/>
          </a:ln>
        </p:spPr>
        <p:txBody>
          <a:bodyPr lIns="0" tIns="0" rIns="0" bIns="0" anchor="t" anchorCtr="0">
            <a:noAutofit/>
          </a:bodyPr>
          <a:lstStyle/>
          <a:p>
            <a:pPr marL="12700" lvl="0">
              <a:buSzPct val="25000"/>
            </a:pPr>
            <a:r>
              <a:rPr lang="en" sz="900" dirty="0">
                <a:solidFill>
                  <a:srgbClr val="064263"/>
                </a:solidFill>
                <a:ea typeface="Helvetica Neue"/>
                <a:sym typeface="Helvetica Neue"/>
              </a:rPr>
              <a:t>Cross Community Working Group (CCWG) </a:t>
            </a:r>
            <a:r>
              <a:rPr lang="en" sz="900" dirty="0" smtClean="0">
                <a:solidFill>
                  <a:srgbClr val="064263"/>
                </a:solidFill>
                <a:ea typeface="Helvetica Neue"/>
                <a:sym typeface="Helvetica Neue"/>
              </a:rPr>
              <a:t>Accountability</a:t>
            </a:r>
            <a:r>
              <a:rPr lang="en-US" sz="900" dirty="0" smtClean="0">
                <a:solidFill>
                  <a:srgbClr val="064263"/>
                </a:solidFill>
                <a:ea typeface="Helvetica Neue"/>
                <a:sym typeface="Helvetica Neue"/>
              </a:rPr>
              <a:t> 2nd</a:t>
            </a:r>
            <a:r>
              <a:rPr lang="en" sz="900" dirty="0" smtClean="0">
                <a:solidFill>
                  <a:srgbClr val="064263"/>
                </a:solidFill>
                <a:ea typeface="Helvetica Neue"/>
                <a:sym typeface="Helvetica Neue"/>
              </a:rPr>
              <a:t> </a:t>
            </a:r>
            <a:r>
              <a:rPr lang="en" sz="900" dirty="0">
                <a:solidFill>
                  <a:srgbClr val="064263"/>
                </a:solidFill>
                <a:ea typeface="Helvetica Neue"/>
                <a:sym typeface="Helvetica Neue"/>
              </a:rPr>
              <a:t>Draft Proposal for Public Comment</a:t>
            </a:r>
          </a:p>
        </p:txBody>
      </p:sp>
      <p:sp>
        <p:nvSpPr>
          <p:cNvPr id="171" name="Shape 171"/>
          <p:cNvSpPr txBox="1">
            <a:spLocks noGrp="1"/>
          </p:cNvSpPr>
          <p:nvPr>
            <p:ph type="sldNum" idx="12"/>
          </p:nvPr>
        </p:nvSpPr>
        <p:spPr>
          <a:xfrm>
            <a:off x="8739496" y="6415298"/>
            <a:ext cx="178500" cy="139799"/>
          </a:xfrm>
          <a:prstGeom prst="rect">
            <a:avLst/>
          </a:prstGeom>
          <a:noFill/>
          <a:ln>
            <a:noFill/>
          </a:ln>
        </p:spPr>
        <p:txBody>
          <a:bodyPr lIns="0" tIns="0" rIns="0" bIns="0" anchor="t" anchorCtr="0">
            <a:noAutofit/>
          </a:bodyPr>
          <a:lstStyle/>
          <a:p>
            <a:pPr marL="25400" marR="0" lvl="0" indent="0" algn="l" rtl="0">
              <a:lnSpc>
                <a:spcPct val="100000"/>
              </a:lnSpc>
              <a:spcBef>
                <a:spcPts val="0"/>
              </a:spcBef>
              <a:buSzPct val="25000"/>
              <a:buNone/>
            </a:pPr>
            <a:fld id="{00000000-1234-1234-1234-123412341234}" type="slidenum">
              <a:rPr lang="en" sz="900" b="0" i="0" u="none" strike="noStrike" cap="none" baseline="0">
                <a:solidFill>
                  <a:schemeClr val="lt1"/>
                </a:solidFill>
                <a:latin typeface="Arial"/>
                <a:ea typeface="Helvetica Neue"/>
                <a:cs typeface="Arial"/>
                <a:sym typeface="Helvetica Neue"/>
              </a:rPr>
              <a:t>10</a:t>
            </a:fld>
            <a:endParaRPr lang="en" sz="900" b="0" i="0" u="none" strike="noStrike" cap="none" baseline="0" dirty="0">
              <a:solidFill>
                <a:schemeClr val="lt1"/>
              </a:solidFill>
              <a:latin typeface="Arial"/>
              <a:ea typeface="Helvetica Neue"/>
              <a:cs typeface="Arial"/>
              <a:sym typeface="Helvetica Neue"/>
            </a:endParaRPr>
          </a:p>
        </p:txBody>
      </p:sp>
      <p:sp>
        <p:nvSpPr>
          <p:cNvPr id="172" name="Shape 172"/>
          <p:cNvSpPr txBox="1"/>
          <p:nvPr/>
        </p:nvSpPr>
        <p:spPr>
          <a:xfrm>
            <a:off x="216026" y="1723848"/>
            <a:ext cx="3702832" cy="47748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 sz="1600" b="1" dirty="0">
                <a:solidFill>
                  <a:srgbClr val="1C75BB"/>
                </a:solidFill>
                <a:ea typeface="Helvetica Neue"/>
                <a:sym typeface="Helvetica Neue"/>
              </a:rPr>
              <a:t>Key Reforms Proposed include</a:t>
            </a:r>
            <a:r>
              <a:rPr lang="en" sz="1600" b="1" dirty="0" smtClean="0">
                <a:solidFill>
                  <a:srgbClr val="1C75BB"/>
                </a:solidFill>
                <a:ea typeface="Helvetica Neue"/>
                <a:sym typeface="Helvetica Neue"/>
              </a:rPr>
              <a:t>:</a:t>
            </a:r>
            <a:endParaRPr lang="en" sz="1600" b="1" dirty="0">
              <a:solidFill>
                <a:srgbClr val="1C75BB"/>
              </a:solidFill>
              <a:ea typeface="Helvetica Neue"/>
              <a:sym typeface="Helvetica Neue"/>
            </a:endParaRPr>
          </a:p>
        </p:txBody>
      </p:sp>
      <p:sp>
        <p:nvSpPr>
          <p:cNvPr id="174" name="Shape 174"/>
          <p:cNvSpPr txBox="1"/>
          <p:nvPr/>
        </p:nvSpPr>
        <p:spPr>
          <a:xfrm>
            <a:off x="216025" y="809717"/>
            <a:ext cx="8712299" cy="885300"/>
          </a:xfrm>
          <a:prstGeom prst="rect">
            <a:avLst/>
          </a:prstGeom>
          <a:noFill/>
          <a:ln>
            <a:noFill/>
          </a:ln>
        </p:spPr>
        <p:txBody>
          <a:bodyPr lIns="91425" tIns="91425" rIns="91425" bIns="91425" anchor="t" anchorCtr="0">
            <a:noAutofit/>
          </a:bodyPr>
          <a:lstStyle/>
          <a:p>
            <a:pPr lvl="0" indent="-342900" rtl="0">
              <a:lnSpc>
                <a:spcPct val="100000"/>
              </a:lnSpc>
              <a:spcBef>
                <a:spcPts val="0"/>
              </a:spcBef>
              <a:buNone/>
            </a:pPr>
            <a:r>
              <a:rPr lang="en" dirty="0" smtClean="0">
                <a:solidFill>
                  <a:schemeClr val="accent1"/>
                </a:solidFill>
              </a:rPr>
              <a:t>The CCWG-Accountability </a:t>
            </a:r>
            <a:r>
              <a:rPr lang="en" b="1" dirty="0" smtClean="0">
                <a:solidFill>
                  <a:schemeClr val="accent1"/>
                </a:solidFill>
              </a:rPr>
              <a:t>proposes a number of key reforms to ICANN's Request for Reconsideration (RFR) process</a:t>
            </a:r>
            <a:r>
              <a:rPr lang="en" dirty="0" smtClean="0">
                <a:solidFill>
                  <a:schemeClr val="accent1"/>
                </a:solidFill>
              </a:rPr>
              <a:t>, whereby any person or entity materially affected by an action (or inaction) of ICANN may request review or reconsideration of that action by the Board.</a:t>
            </a:r>
          </a:p>
        </p:txBody>
      </p:sp>
      <p:sp>
        <p:nvSpPr>
          <p:cNvPr id="2" name="Tekstvak 1"/>
          <p:cNvSpPr txBox="1"/>
          <p:nvPr/>
        </p:nvSpPr>
        <p:spPr>
          <a:xfrm>
            <a:off x="6841323" y="2231220"/>
            <a:ext cx="2056015" cy="1785104"/>
          </a:xfrm>
          <a:prstGeom prst="rect">
            <a:avLst/>
          </a:prstGeom>
          <a:noFill/>
        </p:spPr>
        <p:txBody>
          <a:bodyPr wrap="square" lIns="182880" tIns="91440" rIns="182880" bIns="91440" rtlCol="0">
            <a:spAutoFit/>
          </a:bodyPr>
          <a:lstStyle/>
          <a:p>
            <a:pPr lvl="0">
              <a:spcBef>
                <a:spcPts val="800"/>
              </a:spcBef>
              <a:buClr>
                <a:schemeClr val="dk1"/>
              </a:buClr>
              <a:buSzPct val="100000"/>
            </a:pPr>
            <a:r>
              <a:rPr lang="en-US" sz="1300" b="1" dirty="0" smtClean="0"/>
              <a:t>Requiring ICANN </a:t>
            </a:r>
            <a:r>
              <a:rPr lang="en-US" sz="1300" b="1" dirty="0"/>
              <a:t>Board of </a:t>
            </a:r>
            <a:r>
              <a:rPr lang="en-US" sz="1300" b="1" dirty="0" smtClean="0"/>
              <a:t>Directors to </a:t>
            </a:r>
            <a:r>
              <a:rPr lang="en-US" sz="1300" b="1" dirty="0"/>
              <a:t>make </a:t>
            </a:r>
            <a:r>
              <a:rPr lang="en-US" sz="1300" b="1" dirty="0" smtClean="0"/>
              <a:t>determinations </a:t>
            </a:r>
            <a:r>
              <a:rPr lang="en-US" sz="1100" dirty="0" smtClean="0"/>
              <a:t>on </a:t>
            </a:r>
            <a:r>
              <a:rPr lang="en-US" sz="1100" dirty="0"/>
              <a:t>all requests after receiving a recommendation from the Board Governance Committee </a:t>
            </a:r>
            <a:r>
              <a:rPr lang="en-US" sz="1000" dirty="0"/>
              <a:t>(rather than </a:t>
            </a:r>
            <a:r>
              <a:rPr lang="en-US" sz="1000" dirty="0" smtClean="0"/>
              <a:t>the BGC deciding).</a:t>
            </a:r>
            <a:endParaRPr lang="en" sz="1000" dirty="0">
              <a:solidFill>
                <a:schemeClr val="dk1"/>
              </a:solidFill>
              <a:ea typeface="Helvetica Neue"/>
              <a:sym typeface="Helvetica Neue"/>
            </a:endParaRPr>
          </a:p>
        </p:txBody>
      </p:sp>
      <p:sp>
        <p:nvSpPr>
          <p:cNvPr id="20" name="Shape 101"/>
          <p:cNvSpPr/>
          <p:nvPr/>
        </p:nvSpPr>
        <p:spPr>
          <a:xfrm>
            <a:off x="2424441" y="2201337"/>
            <a:ext cx="2076673" cy="1900540"/>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22" name="Shape 101"/>
          <p:cNvSpPr/>
          <p:nvPr/>
        </p:nvSpPr>
        <p:spPr>
          <a:xfrm>
            <a:off x="4632882" y="2201337"/>
            <a:ext cx="2076673" cy="1900540"/>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dirty="0">
              <a:solidFill>
                <a:schemeClr val="dk1"/>
              </a:solidFill>
              <a:ea typeface="Calibri"/>
              <a:sym typeface="Calibri"/>
            </a:endParaRPr>
          </a:p>
        </p:txBody>
      </p:sp>
      <p:sp>
        <p:nvSpPr>
          <p:cNvPr id="23" name="Tekstvak 1"/>
          <p:cNvSpPr txBox="1"/>
          <p:nvPr/>
        </p:nvSpPr>
        <p:spPr>
          <a:xfrm>
            <a:off x="4632882" y="2231220"/>
            <a:ext cx="2056015" cy="1800493"/>
          </a:xfrm>
          <a:prstGeom prst="rect">
            <a:avLst/>
          </a:prstGeom>
          <a:noFill/>
        </p:spPr>
        <p:txBody>
          <a:bodyPr wrap="square" lIns="182880" tIns="91440" rIns="182880" bIns="91440" rtlCol="0">
            <a:spAutoFit/>
          </a:bodyPr>
          <a:lstStyle/>
          <a:p>
            <a:pPr lvl="0">
              <a:spcBef>
                <a:spcPts val="800"/>
              </a:spcBef>
              <a:buClr>
                <a:schemeClr val="dk1"/>
              </a:buClr>
              <a:buSzPct val="100000"/>
            </a:pPr>
            <a:r>
              <a:rPr lang="en-US" sz="1300" b="1" dirty="0" smtClean="0"/>
              <a:t>The </a:t>
            </a:r>
            <a:r>
              <a:rPr lang="en-US" sz="1300" b="1" dirty="0"/>
              <a:t>grounds for summary dismissal have been narrowed </a:t>
            </a:r>
            <a:r>
              <a:rPr lang="en-US" sz="1100" dirty="0"/>
              <a:t>and the ICANN Board of </a:t>
            </a:r>
            <a:r>
              <a:rPr lang="en-US" sz="1100" dirty="0" smtClean="0"/>
              <a:t>Directors </a:t>
            </a:r>
            <a:r>
              <a:rPr lang="en-US" sz="1100" dirty="0"/>
              <a:t>must make determinations on all requests (rather than a committee handling staff issues). </a:t>
            </a:r>
            <a:endParaRPr lang="en" sz="1100" dirty="0">
              <a:solidFill>
                <a:schemeClr val="dk1"/>
              </a:solidFill>
              <a:ea typeface="Helvetica Neue"/>
              <a:sym typeface="Helvetica Neue"/>
            </a:endParaRPr>
          </a:p>
        </p:txBody>
      </p:sp>
      <p:sp>
        <p:nvSpPr>
          <p:cNvPr id="24" name="Tekstvak 1"/>
          <p:cNvSpPr txBox="1"/>
          <p:nvPr/>
        </p:nvSpPr>
        <p:spPr>
          <a:xfrm>
            <a:off x="2445099" y="2231220"/>
            <a:ext cx="2056015" cy="923330"/>
          </a:xfrm>
          <a:prstGeom prst="rect">
            <a:avLst/>
          </a:prstGeom>
          <a:noFill/>
        </p:spPr>
        <p:txBody>
          <a:bodyPr wrap="square" lIns="182880" tIns="91440" rIns="182880" bIns="91440" rtlCol="0">
            <a:spAutoFit/>
          </a:bodyPr>
          <a:lstStyle/>
          <a:p>
            <a:pPr lvl="0">
              <a:spcBef>
                <a:spcPts val="800"/>
              </a:spcBef>
              <a:buClr>
                <a:schemeClr val="dk1"/>
              </a:buClr>
              <a:buSzPct val="100000"/>
            </a:pPr>
            <a:r>
              <a:rPr lang="en-US" sz="1300" b="1" dirty="0"/>
              <a:t>Extending the time for filing </a:t>
            </a:r>
            <a:r>
              <a:rPr lang="en-US" sz="1100" dirty="0" smtClean="0"/>
              <a:t>a </a:t>
            </a:r>
            <a:r>
              <a:rPr lang="en-US" sz="1100" dirty="0"/>
              <a:t>Request for Reconsideration from 15 to 30 </a:t>
            </a:r>
            <a:r>
              <a:rPr lang="en-US" sz="1100" dirty="0" smtClean="0"/>
              <a:t>days.</a:t>
            </a:r>
            <a:endParaRPr lang="en" sz="1000" dirty="0">
              <a:solidFill>
                <a:schemeClr val="dk1"/>
              </a:solidFill>
              <a:ea typeface="Helvetica Neue"/>
              <a:sym typeface="Helvetica Neue"/>
            </a:endParaRPr>
          </a:p>
        </p:txBody>
      </p:sp>
      <p:sp>
        <p:nvSpPr>
          <p:cNvPr id="25" name="Tekstvak 1"/>
          <p:cNvSpPr txBox="1"/>
          <p:nvPr/>
        </p:nvSpPr>
        <p:spPr>
          <a:xfrm>
            <a:off x="236658" y="2231220"/>
            <a:ext cx="2056015" cy="1631216"/>
          </a:xfrm>
          <a:prstGeom prst="rect">
            <a:avLst/>
          </a:prstGeom>
          <a:noFill/>
        </p:spPr>
        <p:txBody>
          <a:bodyPr wrap="square" lIns="182880" tIns="91440" rIns="182880" bIns="91440" rtlCol="0">
            <a:spAutoFit/>
          </a:bodyPr>
          <a:lstStyle/>
          <a:p>
            <a:pPr lvl="0">
              <a:spcBef>
                <a:spcPts val="800"/>
              </a:spcBef>
              <a:buClr>
                <a:schemeClr val="dk1"/>
              </a:buClr>
              <a:buSzPct val="100000"/>
            </a:pPr>
            <a:r>
              <a:rPr lang="en-US" sz="1300" b="1" dirty="0"/>
              <a:t>Expanding the scope of permissible </a:t>
            </a:r>
            <a:r>
              <a:rPr lang="en-US" sz="1300" b="1" dirty="0" smtClean="0"/>
              <a:t>requests </a:t>
            </a:r>
            <a:r>
              <a:rPr lang="en-US" sz="1100" dirty="0" smtClean="0"/>
              <a:t>to </a:t>
            </a:r>
            <a:r>
              <a:rPr lang="en-US" sz="1100" dirty="0"/>
              <a:t>include Board or staff actions or inactions that contradict ICANN's Mission, Commitments or Core </a:t>
            </a:r>
            <a:r>
              <a:rPr lang="en-US" sz="1100" dirty="0" smtClean="0"/>
              <a:t>Values.</a:t>
            </a:r>
            <a:endParaRPr lang="en" sz="1000" dirty="0">
              <a:solidFill>
                <a:schemeClr val="dk1"/>
              </a:solidFill>
              <a:ea typeface="Helvetica Neue"/>
              <a:sym typeface="Helvetica Neue"/>
            </a:endParaRPr>
          </a:p>
        </p:txBody>
      </p:sp>
      <p:sp>
        <p:nvSpPr>
          <p:cNvPr id="26" name="Shape 101"/>
          <p:cNvSpPr/>
          <p:nvPr/>
        </p:nvSpPr>
        <p:spPr>
          <a:xfrm>
            <a:off x="216000" y="4235418"/>
            <a:ext cx="2076673" cy="1900540"/>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27" name="Shape 101"/>
          <p:cNvSpPr/>
          <p:nvPr/>
        </p:nvSpPr>
        <p:spPr>
          <a:xfrm>
            <a:off x="2424441" y="4235418"/>
            <a:ext cx="2076673" cy="1900540"/>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28" name="Shape 101"/>
          <p:cNvSpPr/>
          <p:nvPr/>
        </p:nvSpPr>
        <p:spPr>
          <a:xfrm>
            <a:off x="4632882" y="4235418"/>
            <a:ext cx="2076673" cy="1900540"/>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29" name="Tekstvak 1"/>
          <p:cNvSpPr txBox="1"/>
          <p:nvPr/>
        </p:nvSpPr>
        <p:spPr>
          <a:xfrm>
            <a:off x="4632882" y="4265301"/>
            <a:ext cx="2056015" cy="1123385"/>
          </a:xfrm>
          <a:prstGeom prst="rect">
            <a:avLst/>
          </a:prstGeom>
          <a:noFill/>
        </p:spPr>
        <p:txBody>
          <a:bodyPr wrap="square" lIns="182880" tIns="91440" rIns="182880" bIns="91440" rtlCol="0">
            <a:spAutoFit/>
          </a:bodyPr>
          <a:lstStyle/>
          <a:p>
            <a:pPr lvl="0">
              <a:spcBef>
                <a:spcPts val="800"/>
              </a:spcBef>
              <a:buClr>
                <a:schemeClr val="dk1"/>
              </a:buClr>
              <a:buSzPct val="100000"/>
            </a:pPr>
            <a:r>
              <a:rPr lang="en-US" sz="1300" b="1" dirty="0"/>
              <a:t>Providing enhanced transparency requirements</a:t>
            </a:r>
            <a:r>
              <a:rPr lang="en-US" sz="1300" dirty="0"/>
              <a:t> </a:t>
            </a:r>
            <a:r>
              <a:rPr lang="en-US" sz="1100" dirty="0" smtClean="0"/>
              <a:t>and </a:t>
            </a:r>
            <a:r>
              <a:rPr lang="en-US" sz="1100" dirty="0"/>
              <a:t>firm deadlines in issuing determinations. </a:t>
            </a:r>
            <a:endParaRPr lang="en" sz="1000" dirty="0">
              <a:solidFill>
                <a:schemeClr val="dk1"/>
              </a:solidFill>
              <a:ea typeface="Helvetica Neue"/>
              <a:sym typeface="Helvetica Neue"/>
            </a:endParaRPr>
          </a:p>
        </p:txBody>
      </p:sp>
      <p:sp>
        <p:nvSpPr>
          <p:cNvPr id="30" name="Tekstvak 1"/>
          <p:cNvSpPr txBox="1"/>
          <p:nvPr/>
        </p:nvSpPr>
        <p:spPr>
          <a:xfrm>
            <a:off x="2445099" y="4265301"/>
            <a:ext cx="2056015" cy="1461939"/>
          </a:xfrm>
          <a:prstGeom prst="rect">
            <a:avLst/>
          </a:prstGeom>
          <a:noFill/>
        </p:spPr>
        <p:txBody>
          <a:bodyPr wrap="square" lIns="182880" tIns="91440" rIns="182880" bIns="91440" rtlCol="0">
            <a:spAutoFit/>
          </a:bodyPr>
          <a:lstStyle/>
          <a:p>
            <a:pPr lvl="0">
              <a:spcBef>
                <a:spcPts val="800"/>
              </a:spcBef>
              <a:buClr>
                <a:schemeClr val="dk1"/>
              </a:buClr>
              <a:buSzPct val="100000"/>
            </a:pPr>
            <a:r>
              <a:rPr lang="en-US" sz="1300" b="1" dirty="0"/>
              <a:t>Providing requesters an opportunity to rebut </a:t>
            </a:r>
            <a:r>
              <a:rPr lang="en-US" sz="1100" dirty="0" smtClean="0"/>
              <a:t>the </a:t>
            </a:r>
            <a:r>
              <a:rPr lang="en-US" sz="1100" dirty="0"/>
              <a:t>Board Governance Committee's recommendation before a final decision by the entire </a:t>
            </a:r>
            <a:r>
              <a:rPr lang="en-US" sz="1100" dirty="0" smtClean="0"/>
              <a:t>Board.</a:t>
            </a:r>
            <a:endParaRPr lang="en" sz="1000" dirty="0">
              <a:solidFill>
                <a:schemeClr val="dk1"/>
              </a:solidFill>
              <a:ea typeface="Helvetica Neue"/>
              <a:sym typeface="Helvetica Neue"/>
            </a:endParaRPr>
          </a:p>
        </p:txBody>
      </p:sp>
      <p:sp>
        <p:nvSpPr>
          <p:cNvPr id="31" name="Tekstvak 1"/>
          <p:cNvSpPr txBox="1"/>
          <p:nvPr/>
        </p:nvSpPr>
        <p:spPr>
          <a:xfrm>
            <a:off x="236658" y="4265301"/>
            <a:ext cx="2056015" cy="1692771"/>
          </a:xfrm>
          <a:prstGeom prst="rect">
            <a:avLst/>
          </a:prstGeom>
          <a:noFill/>
        </p:spPr>
        <p:txBody>
          <a:bodyPr wrap="square" lIns="182880" tIns="91440" rIns="182880" bIns="91440" rtlCol="0">
            <a:spAutoFit/>
          </a:bodyPr>
          <a:lstStyle/>
          <a:p>
            <a:pPr lvl="0"/>
            <a:r>
              <a:rPr lang="en-US" sz="1300" b="1" dirty="0"/>
              <a:t>Tasking ICANN's Ombudsman </a:t>
            </a:r>
            <a:r>
              <a:rPr lang="en-US" sz="1300" b="1" dirty="0" smtClean="0"/>
              <a:t>with</a:t>
            </a:r>
            <a:r>
              <a:rPr lang="en-US" sz="1300" b="1" dirty="0"/>
              <a:t> initial substantive evaluation </a:t>
            </a:r>
            <a:r>
              <a:rPr lang="en-US" sz="1100" dirty="0" smtClean="0"/>
              <a:t>of </a:t>
            </a:r>
            <a:r>
              <a:rPr lang="en-US" sz="1100" dirty="0"/>
              <a:t>the requests to aid the Board Governance Committee in its </a:t>
            </a:r>
            <a:r>
              <a:rPr lang="en-US" sz="1100" dirty="0" smtClean="0"/>
              <a:t>recommendation.</a:t>
            </a:r>
            <a:endParaRPr lang="en-US" sz="1100" dirty="0"/>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189"/>
          <p:cNvSpPr txBox="1">
            <a:spLocks/>
          </p:cNvSpPr>
          <p:nvPr/>
        </p:nvSpPr>
        <p:spPr>
          <a:xfrm>
            <a:off x="275300" y="228600"/>
            <a:ext cx="8593500" cy="330300"/>
          </a:xfrm>
          <a:prstGeom prst="rect">
            <a:avLst/>
          </a:prstGeom>
          <a:noFill/>
          <a:ln>
            <a:noFill/>
          </a:ln>
        </p:spPr>
        <p:txBody>
          <a:bodyPr lIns="0" tIns="0" rIns="0" bIns="0" anchor="t" anchorCtr="0">
            <a:noAutofit/>
          </a:bodyPr>
          <a:lstStyle>
            <a:defPPr marR="0" algn="l" rtl="0">
              <a:lnSpc>
                <a:spcPct val="100000"/>
              </a:lnSpc>
              <a:spcBef>
                <a:spcPts val="0"/>
              </a:spcBef>
              <a:spcAft>
                <a:spcPts val="0"/>
              </a:spcAft>
            </a:defPPr>
            <a:lvl1pPr marR="0" algn="ctr" rtl="0">
              <a:lnSpc>
                <a:spcPct val="100000"/>
              </a:lnSpc>
              <a:spcBef>
                <a:spcPts val="0"/>
              </a:spcBef>
              <a:spcAft>
                <a:spcPts val="0"/>
              </a:spcAft>
              <a:buClr>
                <a:schemeClr val="dk1"/>
              </a:buClr>
              <a:buSzPct val="100000"/>
              <a:buNone/>
              <a:defRPr sz="4800" b="1" i="0" u="none" strike="noStrike" cap="none" baseline="0">
                <a:solidFill>
                  <a:schemeClr val="dk1"/>
                </a:solidFill>
                <a:latin typeface="Arial"/>
                <a:ea typeface="Arial"/>
                <a:cs typeface="Arial"/>
                <a:sym typeface="Arial"/>
                <a:rtl val="0"/>
              </a:defRPr>
            </a:lvl1pPr>
            <a:lvl2pPr marR="0" algn="ctr" rtl="0">
              <a:lnSpc>
                <a:spcPct val="100000"/>
              </a:lnSpc>
              <a:spcBef>
                <a:spcPts val="0"/>
              </a:spcBef>
              <a:spcAft>
                <a:spcPts val="0"/>
              </a:spcAft>
              <a:buClr>
                <a:schemeClr val="dk1"/>
              </a:buClr>
              <a:buSzPct val="100000"/>
              <a:buNone/>
              <a:defRPr sz="4800" b="1" i="0" u="none" strike="noStrike" cap="none" baseline="0">
                <a:solidFill>
                  <a:schemeClr val="dk1"/>
                </a:solidFill>
                <a:latin typeface="Arial"/>
                <a:ea typeface="Arial"/>
                <a:cs typeface="Arial"/>
                <a:sym typeface="Arial"/>
                <a:rtl val="0"/>
              </a:defRPr>
            </a:lvl2pPr>
            <a:lvl3pPr algn="ctr">
              <a:spcBef>
                <a:spcPts val="0"/>
              </a:spcBef>
              <a:buClr>
                <a:schemeClr val="dk1"/>
              </a:buClr>
              <a:buSzPct val="100000"/>
              <a:buNone/>
              <a:defRPr sz="4800" b="1">
                <a:solidFill>
                  <a:schemeClr val="dk1"/>
                </a:solidFill>
              </a:defRPr>
            </a:lvl3pPr>
            <a:lvl4pPr algn="ctr">
              <a:spcBef>
                <a:spcPts val="0"/>
              </a:spcBef>
              <a:buClr>
                <a:schemeClr val="dk1"/>
              </a:buClr>
              <a:buSzPct val="100000"/>
              <a:buNone/>
              <a:defRPr sz="4800" b="1">
                <a:solidFill>
                  <a:schemeClr val="dk1"/>
                </a:solidFill>
              </a:defRPr>
            </a:lvl4pPr>
            <a:lvl5pPr algn="ctr">
              <a:spcBef>
                <a:spcPts val="0"/>
              </a:spcBef>
              <a:buClr>
                <a:schemeClr val="dk1"/>
              </a:buClr>
              <a:buSzPct val="100000"/>
              <a:buNone/>
              <a:defRPr sz="4800" b="1">
                <a:solidFill>
                  <a:schemeClr val="dk1"/>
                </a:solidFill>
              </a:defRPr>
            </a:lvl5pPr>
            <a:lvl6pPr algn="ctr">
              <a:spcBef>
                <a:spcPts val="0"/>
              </a:spcBef>
              <a:buClr>
                <a:schemeClr val="dk1"/>
              </a:buClr>
              <a:buSzPct val="100000"/>
              <a:buNone/>
              <a:defRPr sz="4800" b="1">
                <a:solidFill>
                  <a:schemeClr val="dk1"/>
                </a:solidFill>
              </a:defRPr>
            </a:lvl6pPr>
            <a:lvl7pPr algn="ctr">
              <a:spcBef>
                <a:spcPts val="0"/>
              </a:spcBef>
              <a:buClr>
                <a:schemeClr val="dk1"/>
              </a:buClr>
              <a:buSzPct val="100000"/>
              <a:buNone/>
              <a:defRPr sz="4800" b="1">
                <a:solidFill>
                  <a:schemeClr val="dk1"/>
                </a:solidFill>
              </a:defRPr>
            </a:lvl7pPr>
            <a:lvl8pPr algn="ctr">
              <a:spcBef>
                <a:spcPts val="0"/>
              </a:spcBef>
              <a:buClr>
                <a:schemeClr val="dk1"/>
              </a:buClr>
              <a:buSzPct val="100000"/>
              <a:buNone/>
              <a:defRPr sz="4800" b="1">
                <a:solidFill>
                  <a:schemeClr val="dk1"/>
                </a:solidFill>
              </a:defRPr>
            </a:lvl8pPr>
            <a:lvl9pPr algn="ctr">
              <a:spcBef>
                <a:spcPts val="0"/>
              </a:spcBef>
              <a:buClr>
                <a:schemeClr val="dk1"/>
              </a:buClr>
              <a:buSzPct val="100000"/>
              <a:buNone/>
              <a:defRPr sz="4800" b="1">
                <a:solidFill>
                  <a:schemeClr val="dk1"/>
                </a:solidFill>
              </a:defRPr>
            </a:lvl9pPr>
          </a:lstStyle>
          <a:p>
            <a:pPr marL="12700" algn="l">
              <a:buSzPct val="25000"/>
            </a:pPr>
            <a:r>
              <a:rPr lang="en-US" sz="2400" dirty="0" smtClean="0">
                <a:solidFill>
                  <a:srgbClr val="1C75BB"/>
                </a:solidFill>
                <a:ea typeface="Helvetica Neue"/>
                <a:sym typeface="Helvetica Neue"/>
              </a:rPr>
              <a:t>Community Mechanism as </a:t>
            </a:r>
            <a:r>
              <a:rPr lang="en" sz="2400" dirty="0" smtClean="0">
                <a:solidFill>
                  <a:srgbClr val="1C75BB"/>
                </a:solidFill>
                <a:ea typeface="Helvetica Neue"/>
                <a:sym typeface="Helvetica Neue"/>
              </a:rPr>
              <a:t>Sole Member Model</a:t>
            </a:r>
            <a:endParaRPr lang="en" sz="2400" dirty="0">
              <a:solidFill>
                <a:srgbClr val="1C75BB"/>
              </a:solidFill>
              <a:ea typeface="Helvetica Neue"/>
              <a:sym typeface="Helvetica Neue"/>
            </a:endParaRPr>
          </a:p>
        </p:txBody>
      </p:sp>
      <p:sp>
        <p:nvSpPr>
          <p:cNvPr id="6" name="Shape 190"/>
          <p:cNvSpPr/>
          <p:nvPr/>
        </p:nvSpPr>
        <p:spPr>
          <a:xfrm>
            <a:off x="216001" y="653402"/>
            <a:ext cx="8712199" cy="7238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8" name="Shape 194"/>
          <p:cNvSpPr txBox="1">
            <a:spLocks noGrp="1"/>
          </p:cNvSpPr>
          <p:nvPr>
            <p:ph type="sldNum" idx="12"/>
          </p:nvPr>
        </p:nvSpPr>
        <p:spPr>
          <a:xfrm>
            <a:off x="8739496" y="5617145"/>
            <a:ext cx="178500" cy="139799"/>
          </a:xfrm>
          <a:prstGeom prst="rect">
            <a:avLst/>
          </a:prstGeom>
          <a:noFill/>
          <a:ln>
            <a:noFill/>
          </a:ln>
        </p:spPr>
        <p:txBody>
          <a:bodyPr lIns="0" tIns="0" rIns="0" bIns="0" anchor="t" anchorCtr="0">
            <a:noAutofit/>
          </a:bodyPr>
          <a:lstStyle/>
          <a:p>
            <a:pPr marL="25400" marR="0" lvl="0" indent="0" algn="l" rtl="0">
              <a:lnSpc>
                <a:spcPct val="100000"/>
              </a:lnSpc>
              <a:spcBef>
                <a:spcPts val="0"/>
              </a:spcBef>
              <a:buSzPct val="25000"/>
              <a:buNone/>
            </a:pPr>
            <a:fld id="{00000000-1234-1234-1234-123412341234}" type="slidenum">
              <a:rPr lang="en" sz="900" b="0" i="0" u="none" strike="noStrike" cap="none" baseline="0">
                <a:solidFill>
                  <a:schemeClr val="lt1"/>
                </a:solidFill>
                <a:latin typeface="Arial"/>
                <a:ea typeface="Helvetica Neue"/>
                <a:cs typeface="Arial"/>
                <a:sym typeface="Helvetica Neue"/>
              </a:rPr>
              <a:t>11</a:t>
            </a:fld>
            <a:endParaRPr lang="en" sz="900" b="0" i="0" u="none" strike="noStrike" cap="none" baseline="0">
              <a:solidFill>
                <a:schemeClr val="lt1"/>
              </a:solidFill>
              <a:latin typeface="Arial"/>
              <a:ea typeface="Helvetica Neue"/>
              <a:cs typeface="Arial"/>
              <a:sym typeface="Helvetica Neue"/>
            </a:endParaRPr>
          </a:p>
        </p:txBody>
      </p:sp>
      <p:sp>
        <p:nvSpPr>
          <p:cNvPr id="9" name="Tekstvak 24"/>
          <p:cNvSpPr txBox="1"/>
          <p:nvPr/>
        </p:nvSpPr>
        <p:spPr>
          <a:xfrm>
            <a:off x="211661" y="803443"/>
            <a:ext cx="8921756" cy="738664"/>
          </a:xfrm>
          <a:prstGeom prst="rect">
            <a:avLst/>
          </a:prstGeom>
          <a:noFill/>
        </p:spPr>
        <p:txBody>
          <a:bodyPr wrap="square" rtlCol="0">
            <a:spAutoFit/>
          </a:bodyPr>
          <a:lstStyle/>
          <a:p>
            <a:r>
              <a:rPr lang="en-US" dirty="0" smtClean="0">
                <a:solidFill>
                  <a:srgbClr val="4F81BD"/>
                </a:solidFill>
              </a:rPr>
              <a:t>Many corporate </a:t>
            </a:r>
            <a:r>
              <a:rPr lang="en-US" dirty="0">
                <a:solidFill>
                  <a:srgbClr val="4F81BD"/>
                </a:solidFill>
              </a:rPr>
              <a:t>structures and legal mechanisms have been thoroughly explored for organizing the community and enabling it to have enforceable powers, which generally requires “legal personhood” in any jurisdiction. </a:t>
            </a:r>
            <a:r>
              <a:rPr lang="en-US" b="1" dirty="0">
                <a:solidFill>
                  <a:srgbClr val="4F81BD"/>
                </a:solidFill>
              </a:rPr>
              <a:t>The CCWG-Accountability is recommending the Community Mechanism as Sole Member Model.</a:t>
            </a:r>
            <a:endParaRPr lang="en" b="1" dirty="0">
              <a:solidFill>
                <a:srgbClr val="4F81BD"/>
              </a:solidFill>
            </a:endParaRPr>
          </a:p>
        </p:txBody>
      </p:sp>
      <p:sp>
        <p:nvSpPr>
          <p:cNvPr id="15" name="Rectangle 14"/>
          <p:cNvSpPr/>
          <p:nvPr/>
        </p:nvSpPr>
        <p:spPr>
          <a:xfrm>
            <a:off x="216002" y="2320638"/>
            <a:ext cx="4247448" cy="3934679"/>
          </a:xfrm>
          <a:prstGeom prst="rect">
            <a:avLst/>
          </a:prstGeom>
          <a:solidFill>
            <a:srgbClr val="DAE6F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Rectangle 56"/>
          <p:cNvSpPr/>
          <p:nvPr/>
        </p:nvSpPr>
        <p:spPr>
          <a:xfrm>
            <a:off x="4670548" y="2320638"/>
            <a:ext cx="4247448" cy="3934679"/>
          </a:xfrm>
          <a:prstGeom prst="rect">
            <a:avLst/>
          </a:prstGeom>
          <a:solidFill>
            <a:srgbClr val="DAE6F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8" name="Pictur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024" y="2600578"/>
            <a:ext cx="4248912" cy="3712464"/>
          </a:xfrm>
          <a:prstGeom prst="rect">
            <a:avLst/>
          </a:prstGeom>
        </p:spPr>
      </p:pic>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69084" y="2596297"/>
            <a:ext cx="4248912" cy="3712464"/>
          </a:xfrm>
          <a:prstGeom prst="rect">
            <a:avLst/>
          </a:prstGeom>
        </p:spPr>
      </p:pic>
      <p:sp>
        <p:nvSpPr>
          <p:cNvPr id="59" name="TextBox 58"/>
          <p:cNvSpPr txBox="1"/>
          <p:nvPr/>
        </p:nvSpPr>
        <p:spPr>
          <a:xfrm>
            <a:off x="886153" y="3783382"/>
            <a:ext cx="783897" cy="184666"/>
          </a:xfrm>
          <a:prstGeom prst="rect">
            <a:avLst/>
          </a:prstGeom>
          <a:noFill/>
        </p:spPr>
        <p:txBody>
          <a:bodyPr wrap="square" tIns="0" rIns="0" bIns="0" rtlCol="0" anchor="ctr">
            <a:spAutoFit/>
          </a:bodyPr>
          <a:lstStyle/>
          <a:p>
            <a:pPr algn="ctr"/>
            <a:r>
              <a:rPr lang="en-US" sz="1200" b="1" dirty="0" smtClean="0"/>
              <a:t>BOARD</a:t>
            </a:r>
            <a:endParaRPr lang="en-US" sz="1200" b="1" dirty="0"/>
          </a:p>
        </p:txBody>
      </p:sp>
      <p:sp>
        <p:nvSpPr>
          <p:cNvPr id="60" name="TextBox 59"/>
          <p:cNvSpPr txBox="1"/>
          <p:nvPr/>
        </p:nvSpPr>
        <p:spPr>
          <a:xfrm>
            <a:off x="409904" y="5910632"/>
            <a:ext cx="1736396" cy="184666"/>
          </a:xfrm>
          <a:prstGeom prst="rect">
            <a:avLst/>
          </a:prstGeom>
          <a:noFill/>
        </p:spPr>
        <p:txBody>
          <a:bodyPr wrap="square" tIns="0" rIns="0" bIns="0" rtlCol="0" anchor="ctr">
            <a:spAutoFit/>
          </a:bodyPr>
          <a:lstStyle/>
          <a:p>
            <a:pPr algn="ctr"/>
            <a:r>
              <a:rPr lang="en-US" sz="1200" b="1" dirty="0" smtClean="0"/>
              <a:t>THE COMMUNITY</a:t>
            </a:r>
            <a:endParaRPr lang="en-US" sz="1200" b="1" dirty="0"/>
          </a:p>
        </p:txBody>
      </p:sp>
      <p:sp>
        <p:nvSpPr>
          <p:cNvPr id="61" name="TextBox 60"/>
          <p:cNvSpPr txBox="1"/>
          <p:nvPr/>
        </p:nvSpPr>
        <p:spPr>
          <a:xfrm>
            <a:off x="2284558" y="5488002"/>
            <a:ext cx="1409700" cy="153888"/>
          </a:xfrm>
          <a:prstGeom prst="rect">
            <a:avLst/>
          </a:prstGeom>
          <a:noFill/>
        </p:spPr>
        <p:txBody>
          <a:bodyPr wrap="square" tIns="0" rIns="0" bIns="0" rtlCol="0" anchor="ctr">
            <a:spAutoFit/>
          </a:bodyPr>
          <a:lstStyle/>
          <a:p>
            <a:pPr algn="r"/>
            <a:r>
              <a:rPr lang="en-US" sz="1000" dirty="0" smtClean="0"/>
              <a:t>Community disagrees?</a:t>
            </a:r>
            <a:endParaRPr lang="en-US" sz="1000" dirty="0"/>
          </a:p>
        </p:txBody>
      </p:sp>
      <p:sp>
        <p:nvSpPr>
          <p:cNvPr id="63" name="TextBox 62"/>
          <p:cNvSpPr txBox="1"/>
          <p:nvPr/>
        </p:nvSpPr>
        <p:spPr>
          <a:xfrm>
            <a:off x="3436411" y="4280162"/>
            <a:ext cx="927985" cy="153888"/>
          </a:xfrm>
          <a:prstGeom prst="rect">
            <a:avLst/>
          </a:prstGeom>
          <a:noFill/>
        </p:spPr>
        <p:txBody>
          <a:bodyPr wrap="square" tIns="0" rIns="0" bIns="0" rtlCol="0" anchor="ctr">
            <a:spAutoFit/>
          </a:bodyPr>
          <a:lstStyle/>
          <a:p>
            <a:r>
              <a:rPr lang="en-US" sz="1000" dirty="0" smtClean="0"/>
              <a:t>No recourse…</a:t>
            </a:r>
            <a:endParaRPr lang="en-US" sz="1000" dirty="0"/>
          </a:p>
        </p:txBody>
      </p:sp>
      <p:sp>
        <p:nvSpPr>
          <p:cNvPr id="64" name="TextBox 63"/>
          <p:cNvSpPr txBox="1"/>
          <p:nvPr/>
        </p:nvSpPr>
        <p:spPr>
          <a:xfrm>
            <a:off x="2359353" y="3791030"/>
            <a:ext cx="1844347" cy="161583"/>
          </a:xfrm>
          <a:prstGeom prst="rect">
            <a:avLst/>
          </a:prstGeom>
          <a:noFill/>
        </p:spPr>
        <p:txBody>
          <a:bodyPr wrap="square" tIns="0" rIns="0" bIns="0" rtlCol="0" anchor="ctr">
            <a:spAutoFit/>
          </a:bodyPr>
          <a:lstStyle/>
          <a:p>
            <a:pPr algn="ctr"/>
            <a:r>
              <a:rPr lang="en-US" sz="1050" b="1" dirty="0" smtClean="0"/>
              <a:t>Board Decision or Action</a:t>
            </a:r>
            <a:endParaRPr lang="en-US" sz="1050" b="1" dirty="0"/>
          </a:p>
        </p:txBody>
      </p:sp>
      <p:sp>
        <p:nvSpPr>
          <p:cNvPr id="70" name="TextBox 69"/>
          <p:cNvSpPr txBox="1"/>
          <p:nvPr/>
        </p:nvSpPr>
        <p:spPr>
          <a:xfrm>
            <a:off x="486834" y="5691115"/>
            <a:ext cx="211665" cy="123111"/>
          </a:xfrm>
          <a:prstGeom prst="rect">
            <a:avLst/>
          </a:prstGeom>
          <a:noFill/>
        </p:spPr>
        <p:txBody>
          <a:bodyPr wrap="square" lIns="0" tIns="0" rIns="0" bIns="0" rtlCol="0">
            <a:spAutoFit/>
          </a:bodyPr>
          <a:lstStyle/>
          <a:p>
            <a:pPr algn="ctr"/>
            <a:r>
              <a:rPr lang="en-US" sz="800" dirty="0">
                <a:solidFill>
                  <a:srgbClr val="231F20"/>
                </a:solidFill>
              </a:rPr>
              <a:t>AC</a:t>
            </a:r>
            <a:endParaRPr lang="en-US" sz="800" dirty="0"/>
          </a:p>
        </p:txBody>
      </p:sp>
      <p:sp>
        <p:nvSpPr>
          <p:cNvPr id="77" name="TextBox 76"/>
          <p:cNvSpPr txBox="1"/>
          <p:nvPr/>
        </p:nvSpPr>
        <p:spPr>
          <a:xfrm>
            <a:off x="736600" y="5691115"/>
            <a:ext cx="211665" cy="123111"/>
          </a:xfrm>
          <a:prstGeom prst="rect">
            <a:avLst/>
          </a:prstGeom>
          <a:noFill/>
        </p:spPr>
        <p:txBody>
          <a:bodyPr wrap="square" lIns="0" tIns="0" rIns="0" bIns="0" rtlCol="0">
            <a:spAutoFit/>
          </a:bodyPr>
          <a:lstStyle/>
          <a:p>
            <a:pPr algn="ctr"/>
            <a:r>
              <a:rPr lang="en-US" sz="800" dirty="0" smtClean="0">
                <a:solidFill>
                  <a:srgbClr val="231F20"/>
                </a:solidFill>
              </a:rPr>
              <a:t>SO</a:t>
            </a:r>
            <a:endParaRPr lang="en-US" sz="800" dirty="0"/>
          </a:p>
        </p:txBody>
      </p:sp>
      <p:sp>
        <p:nvSpPr>
          <p:cNvPr id="78" name="TextBox 77"/>
          <p:cNvSpPr txBox="1"/>
          <p:nvPr/>
        </p:nvSpPr>
        <p:spPr>
          <a:xfrm>
            <a:off x="986367" y="5691115"/>
            <a:ext cx="211665" cy="123111"/>
          </a:xfrm>
          <a:prstGeom prst="rect">
            <a:avLst/>
          </a:prstGeom>
          <a:noFill/>
        </p:spPr>
        <p:txBody>
          <a:bodyPr wrap="square" lIns="0" tIns="0" rIns="0" bIns="0" rtlCol="0">
            <a:spAutoFit/>
          </a:bodyPr>
          <a:lstStyle/>
          <a:p>
            <a:pPr algn="ctr"/>
            <a:r>
              <a:rPr lang="en-US" sz="800" dirty="0">
                <a:solidFill>
                  <a:srgbClr val="231F20"/>
                </a:solidFill>
              </a:rPr>
              <a:t>AC</a:t>
            </a:r>
            <a:endParaRPr lang="en-US" sz="800" dirty="0"/>
          </a:p>
        </p:txBody>
      </p:sp>
      <p:sp>
        <p:nvSpPr>
          <p:cNvPr id="79" name="TextBox 78"/>
          <p:cNvSpPr txBox="1"/>
          <p:nvPr/>
        </p:nvSpPr>
        <p:spPr>
          <a:xfrm>
            <a:off x="1240367" y="5691115"/>
            <a:ext cx="211665" cy="123111"/>
          </a:xfrm>
          <a:prstGeom prst="rect">
            <a:avLst/>
          </a:prstGeom>
          <a:noFill/>
        </p:spPr>
        <p:txBody>
          <a:bodyPr wrap="square" lIns="0" tIns="0" rIns="0" bIns="0" rtlCol="0">
            <a:spAutoFit/>
          </a:bodyPr>
          <a:lstStyle/>
          <a:p>
            <a:pPr algn="ctr"/>
            <a:r>
              <a:rPr lang="en-US" sz="800" dirty="0" smtClean="0">
                <a:solidFill>
                  <a:srgbClr val="231F20"/>
                </a:solidFill>
              </a:rPr>
              <a:t>SO</a:t>
            </a:r>
            <a:endParaRPr lang="en-US" sz="800" dirty="0"/>
          </a:p>
        </p:txBody>
      </p:sp>
      <p:sp>
        <p:nvSpPr>
          <p:cNvPr id="80" name="TextBox 79"/>
          <p:cNvSpPr txBox="1"/>
          <p:nvPr/>
        </p:nvSpPr>
        <p:spPr>
          <a:xfrm>
            <a:off x="1494367" y="5691115"/>
            <a:ext cx="211665" cy="123111"/>
          </a:xfrm>
          <a:prstGeom prst="rect">
            <a:avLst/>
          </a:prstGeom>
          <a:noFill/>
        </p:spPr>
        <p:txBody>
          <a:bodyPr wrap="square" lIns="0" tIns="0" rIns="0" bIns="0" rtlCol="0">
            <a:spAutoFit/>
          </a:bodyPr>
          <a:lstStyle/>
          <a:p>
            <a:pPr algn="ctr"/>
            <a:r>
              <a:rPr lang="en-US" sz="800" dirty="0">
                <a:solidFill>
                  <a:srgbClr val="231F20"/>
                </a:solidFill>
              </a:rPr>
              <a:t>AC</a:t>
            </a:r>
            <a:endParaRPr lang="en-US" sz="800" dirty="0"/>
          </a:p>
        </p:txBody>
      </p:sp>
      <p:sp>
        <p:nvSpPr>
          <p:cNvPr id="81" name="TextBox 80"/>
          <p:cNvSpPr txBox="1"/>
          <p:nvPr/>
        </p:nvSpPr>
        <p:spPr>
          <a:xfrm>
            <a:off x="1748368" y="5691115"/>
            <a:ext cx="211665" cy="123111"/>
          </a:xfrm>
          <a:prstGeom prst="rect">
            <a:avLst/>
          </a:prstGeom>
          <a:noFill/>
        </p:spPr>
        <p:txBody>
          <a:bodyPr wrap="square" lIns="0" tIns="0" rIns="0" bIns="0" rtlCol="0">
            <a:spAutoFit/>
          </a:bodyPr>
          <a:lstStyle/>
          <a:p>
            <a:pPr algn="ctr"/>
            <a:r>
              <a:rPr lang="en-US" sz="800" dirty="0" smtClean="0">
                <a:solidFill>
                  <a:srgbClr val="231F20"/>
                </a:solidFill>
              </a:rPr>
              <a:t>SO</a:t>
            </a:r>
            <a:endParaRPr lang="en-US" sz="800" dirty="0"/>
          </a:p>
        </p:txBody>
      </p:sp>
      <p:sp>
        <p:nvSpPr>
          <p:cNvPr id="82" name="TextBox 81"/>
          <p:cNvSpPr txBox="1"/>
          <p:nvPr/>
        </p:nvSpPr>
        <p:spPr>
          <a:xfrm>
            <a:off x="1998135" y="5691115"/>
            <a:ext cx="211665" cy="123111"/>
          </a:xfrm>
          <a:prstGeom prst="rect">
            <a:avLst/>
          </a:prstGeom>
          <a:noFill/>
        </p:spPr>
        <p:txBody>
          <a:bodyPr wrap="square" lIns="0" tIns="0" rIns="0" bIns="0" rtlCol="0">
            <a:spAutoFit/>
          </a:bodyPr>
          <a:lstStyle/>
          <a:p>
            <a:pPr algn="ctr"/>
            <a:r>
              <a:rPr lang="en-US" sz="800" dirty="0">
                <a:solidFill>
                  <a:srgbClr val="231F20"/>
                </a:solidFill>
              </a:rPr>
              <a:t>AC</a:t>
            </a:r>
            <a:endParaRPr lang="en-US" sz="800" dirty="0"/>
          </a:p>
        </p:txBody>
      </p:sp>
      <p:sp>
        <p:nvSpPr>
          <p:cNvPr id="83" name="TextBox 82"/>
          <p:cNvSpPr txBox="1"/>
          <p:nvPr/>
        </p:nvSpPr>
        <p:spPr>
          <a:xfrm>
            <a:off x="596900" y="4131080"/>
            <a:ext cx="501650" cy="969496"/>
          </a:xfrm>
          <a:prstGeom prst="rect">
            <a:avLst/>
          </a:prstGeom>
          <a:noFill/>
        </p:spPr>
        <p:txBody>
          <a:bodyPr wrap="square" tIns="0" rIns="0" bIns="0" rtlCol="0" anchor="ctr">
            <a:spAutoFit/>
          </a:bodyPr>
          <a:lstStyle/>
          <a:p>
            <a:pPr algn="r"/>
            <a:endParaRPr lang="en-US" sz="900" dirty="0" smtClean="0"/>
          </a:p>
          <a:p>
            <a:pPr algn="r"/>
            <a:r>
              <a:rPr lang="en-US" sz="900" dirty="0" smtClean="0"/>
              <a:t>Make</a:t>
            </a:r>
          </a:p>
          <a:p>
            <a:pPr algn="r"/>
            <a:r>
              <a:rPr lang="en-US" sz="900" dirty="0" smtClean="0"/>
              <a:t>Policies</a:t>
            </a:r>
          </a:p>
          <a:p>
            <a:pPr algn="r"/>
            <a:r>
              <a:rPr lang="en-US" sz="900" dirty="0" smtClean="0"/>
              <a:t>(SOs)</a:t>
            </a:r>
          </a:p>
          <a:p>
            <a:pPr algn="r"/>
            <a:endParaRPr lang="en-US" sz="900" dirty="0"/>
          </a:p>
          <a:p>
            <a:pPr algn="r"/>
            <a:r>
              <a:rPr lang="en-US" sz="900" dirty="0" smtClean="0"/>
              <a:t>Advise</a:t>
            </a:r>
          </a:p>
          <a:p>
            <a:pPr algn="r"/>
            <a:r>
              <a:rPr lang="en-US" sz="900" dirty="0" smtClean="0"/>
              <a:t>(ACs)</a:t>
            </a:r>
            <a:endParaRPr lang="en-US" sz="900" dirty="0"/>
          </a:p>
        </p:txBody>
      </p:sp>
      <p:sp>
        <p:nvSpPr>
          <p:cNvPr id="84" name="TextBox 83"/>
          <p:cNvSpPr txBox="1"/>
          <p:nvPr/>
        </p:nvSpPr>
        <p:spPr>
          <a:xfrm>
            <a:off x="1394882" y="4555644"/>
            <a:ext cx="1018118" cy="276999"/>
          </a:xfrm>
          <a:prstGeom prst="rect">
            <a:avLst/>
          </a:prstGeom>
          <a:noFill/>
        </p:spPr>
        <p:txBody>
          <a:bodyPr wrap="square" tIns="0" rIns="0" bIns="0" rtlCol="0" anchor="ctr">
            <a:spAutoFit/>
          </a:bodyPr>
          <a:lstStyle/>
          <a:p>
            <a:r>
              <a:rPr lang="en-US" sz="900" dirty="0" smtClean="0"/>
              <a:t>Representation on the Board</a:t>
            </a:r>
            <a:endParaRPr lang="en-US" sz="900" dirty="0"/>
          </a:p>
        </p:txBody>
      </p:sp>
      <p:sp>
        <p:nvSpPr>
          <p:cNvPr id="85" name="TextBox 84"/>
          <p:cNvSpPr txBox="1"/>
          <p:nvPr/>
        </p:nvSpPr>
        <p:spPr>
          <a:xfrm>
            <a:off x="5349269" y="3783382"/>
            <a:ext cx="783897" cy="184666"/>
          </a:xfrm>
          <a:prstGeom prst="rect">
            <a:avLst/>
          </a:prstGeom>
          <a:noFill/>
        </p:spPr>
        <p:txBody>
          <a:bodyPr wrap="square" tIns="0" rIns="0" bIns="0" rtlCol="0" anchor="ctr">
            <a:spAutoFit/>
          </a:bodyPr>
          <a:lstStyle/>
          <a:p>
            <a:pPr algn="ctr"/>
            <a:r>
              <a:rPr lang="en-US" sz="1200" b="1" dirty="0" smtClean="0"/>
              <a:t>BOARD</a:t>
            </a:r>
            <a:endParaRPr lang="en-US" sz="1200" b="1" dirty="0"/>
          </a:p>
        </p:txBody>
      </p:sp>
      <p:sp>
        <p:nvSpPr>
          <p:cNvPr id="86" name="TextBox 85"/>
          <p:cNvSpPr txBox="1"/>
          <p:nvPr/>
        </p:nvSpPr>
        <p:spPr>
          <a:xfrm>
            <a:off x="4871618" y="5910632"/>
            <a:ext cx="3029818" cy="184666"/>
          </a:xfrm>
          <a:prstGeom prst="rect">
            <a:avLst/>
          </a:prstGeom>
          <a:noFill/>
        </p:spPr>
        <p:txBody>
          <a:bodyPr wrap="square" tIns="0" rIns="0" bIns="0" rtlCol="0" anchor="ctr">
            <a:spAutoFit/>
          </a:bodyPr>
          <a:lstStyle/>
          <a:p>
            <a:r>
              <a:rPr lang="en-US" sz="1200" b="1" dirty="0" smtClean="0"/>
              <a:t>THE EMPOWERED COMMUNITY</a:t>
            </a:r>
            <a:endParaRPr lang="en-US" sz="1200" b="1" dirty="0"/>
          </a:p>
        </p:txBody>
      </p:sp>
      <p:sp>
        <p:nvSpPr>
          <p:cNvPr id="88" name="TextBox 87"/>
          <p:cNvSpPr txBox="1"/>
          <p:nvPr/>
        </p:nvSpPr>
        <p:spPr>
          <a:xfrm>
            <a:off x="6747674" y="5488002"/>
            <a:ext cx="1409700" cy="153888"/>
          </a:xfrm>
          <a:prstGeom prst="rect">
            <a:avLst/>
          </a:prstGeom>
          <a:noFill/>
        </p:spPr>
        <p:txBody>
          <a:bodyPr wrap="square" tIns="0" rIns="0" bIns="0" rtlCol="0" anchor="ctr">
            <a:spAutoFit/>
          </a:bodyPr>
          <a:lstStyle/>
          <a:p>
            <a:pPr algn="r"/>
            <a:r>
              <a:rPr lang="en-US" sz="1000" dirty="0" smtClean="0"/>
              <a:t>Community disagrees?</a:t>
            </a:r>
            <a:endParaRPr lang="en-US" sz="1000" dirty="0"/>
          </a:p>
        </p:txBody>
      </p:sp>
      <p:sp>
        <p:nvSpPr>
          <p:cNvPr id="90" name="TextBox 89"/>
          <p:cNvSpPr txBox="1"/>
          <p:nvPr/>
        </p:nvSpPr>
        <p:spPr>
          <a:xfrm>
            <a:off x="6822469" y="3791030"/>
            <a:ext cx="1844347" cy="161583"/>
          </a:xfrm>
          <a:prstGeom prst="rect">
            <a:avLst/>
          </a:prstGeom>
          <a:noFill/>
        </p:spPr>
        <p:txBody>
          <a:bodyPr wrap="square" tIns="0" rIns="0" bIns="0" rtlCol="0" anchor="ctr">
            <a:spAutoFit/>
          </a:bodyPr>
          <a:lstStyle/>
          <a:p>
            <a:pPr algn="ctr"/>
            <a:r>
              <a:rPr lang="en-US" sz="1050" b="1" dirty="0" smtClean="0"/>
              <a:t>Board Decision or Action</a:t>
            </a:r>
            <a:endParaRPr lang="en-US" sz="1050" b="1" dirty="0"/>
          </a:p>
        </p:txBody>
      </p:sp>
      <p:sp>
        <p:nvSpPr>
          <p:cNvPr id="91" name="TextBox 90"/>
          <p:cNvSpPr txBox="1"/>
          <p:nvPr/>
        </p:nvSpPr>
        <p:spPr>
          <a:xfrm>
            <a:off x="4949950" y="5691115"/>
            <a:ext cx="211665" cy="123111"/>
          </a:xfrm>
          <a:prstGeom prst="rect">
            <a:avLst/>
          </a:prstGeom>
          <a:noFill/>
        </p:spPr>
        <p:txBody>
          <a:bodyPr wrap="square" lIns="0" tIns="0" rIns="0" bIns="0" rtlCol="0">
            <a:spAutoFit/>
          </a:bodyPr>
          <a:lstStyle/>
          <a:p>
            <a:pPr algn="ctr"/>
            <a:r>
              <a:rPr lang="en-US" sz="800" dirty="0">
                <a:solidFill>
                  <a:srgbClr val="231F20"/>
                </a:solidFill>
              </a:rPr>
              <a:t>AC</a:t>
            </a:r>
            <a:endParaRPr lang="en-US" sz="800" dirty="0"/>
          </a:p>
        </p:txBody>
      </p:sp>
      <p:sp>
        <p:nvSpPr>
          <p:cNvPr id="92" name="TextBox 91"/>
          <p:cNvSpPr txBox="1"/>
          <p:nvPr/>
        </p:nvSpPr>
        <p:spPr>
          <a:xfrm>
            <a:off x="5199716" y="5691115"/>
            <a:ext cx="211665" cy="123111"/>
          </a:xfrm>
          <a:prstGeom prst="rect">
            <a:avLst/>
          </a:prstGeom>
          <a:noFill/>
        </p:spPr>
        <p:txBody>
          <a:bodyPr wrap="square" lIns="0" tIns="0" rIns="0" bIns="0" rtlCol="0">
            <a:spAutoFit/>
          </a:bodyPr>
          <a:lstStyle/>
          <a:p>
            <a:pPr algn="ctr"/>
            <a:r>
              <a:rPr lang="en-US" sz="800" dirty="0" smtClean="0">
                <a:solidFill>
                  <a:srgbClr val="231F20"/>
                </a:solidFill>
              </a:rPr>
              <a:t>SO</a:t>
            </a:r>
            <a:endParaRPr lang="en-US" sz="800" dirty="0"/>
          </a:p>
        </p:txBody>
      </p:sp>
      <p:sp>
        <p:nvSpPr>
          <p:cNvPr id="93" name="TextBox 92"/>
          <p:cNvSpPr txBox="1"/>
          <p:nvPr/>
        </p:nvSpPr>
        <p:spPr>
          <a:xfrm>
            <a:off x="5449483" y="5691115"/>
            <a:ext cx="211665" cy="123111"/>
          </a:xfrm>
          <a:prstGeom prst="rect">
            <a:avLst/>
          </a:prstGeom>
          <a:noFill/>
        </p:spPr>
        <p:txBody>
          <a:bodyPr wrap="square" lIns="0" tIns="0" rIns="0" bIns="0" rtlCol="0">
            <a:spAutoFit/>
          </a:bodyPr>
          <a:lstStyle/>
          <a:p>
            <a:pPr algn="ctr"/>
            <a:r>
              <a:rPr lang="en-US" sz="800" dirty="0">
                <a:solidFill>
                  <a:srgbClr val="231F20"/>
                </a:solidFill>
              </a:rPr>
              <a:t>AC</a:t>
            </a:r>
            <a:endParaRPr lang="en-US" sz="800" dirty="0"/>
          </a:p>
        </p:txBody>
      </p:sp>
      <p:sp>
        <p:nvSpPr>
          <p:cNvPr id="94" name="TextBox 93"/>
          <p:cNvSpPr txBox="1"/>
          <p:nvPr/>
        </p:nvSpPr>
        <p:spPr>
          <a:xfrm>
            <a:off x="5703483" y="5691115"/>
            <a:ext cx="211665" cy="123111"/>
          </a:xfrm>
          <a:prstGeom prst="rect">
            <a:avLst/>
          </a:prstGeom>
          <a:noFill/>
        </p:spPr>
        <p:txBody>
          <a:bodyPr wrap="square" lIns="0" tIns="0" rIns="0" bIns="0" rtlCol="0">
            <a:spAutoFit/>
          </a:bodyPr>
          <a:lstStyle/>
          <a:p>
            <a:pPr algn="ctr"/>
            <a:r>
              <a:rPr lang="en-US" sz="800" dirty="0" smtClean="0">
                <a:solidFill>
                  <a:srgbClr val="231F20"/>
                </a:solidFill>
              </a:rPr>
              <a:t>SO</a:t>
            </a:r>
            <a:endParaRPr lang="en-US" sz="800" dirty="0"/>
          </a:p>
        </p:txBody>
      </p:sp>
      <p:sp>
        <p:nvSpPr>
          <p:cNvPr id="95" name="TextBox 94"/>
          <p:cNvSpPr txBox="1"/>
          <p:nvPr/>
        </p:nvSpPr>
        <p:spPr>
          <a:xfrm>
            <a:off x="5957483" y="5691115"/>
            <a:ext cx="211665" cy="123111"/>
          </a:xfrm>
          <a:prstGeom prst="rect">
            <a:avLst/>
          </a:prstGeom>
          <a:noFill/>
        </p:spPr>
        <p:txBody>
          <a:bodyPr wrap="square" lIns="0" tIns="0" rIns="0" bIns="0" rtlCol="0">
            <a:spAutoFit/>
          </a:bodyPr>
          <a:lstStyle/>
          <a:p>
            <a:pPr algn="ctr"/>
            <a:r>
              <a:rPr lang="en-US" sz="800" dirty="0">
                <a:solidFill>
                  <a:srgbClr val="231F20"/>
                </a:solidFill>
              </a:rPr>
              <a:t>AC</a:t>
            </a:r>
            <a:endParaRPr lang="en-US" sz="800" dirty="0"/>
          </a:p>
        </p:txBody>
      </p:sp>
      <p:sp>
        <p:nvSpPr>
          <p:cNvPr id="96" name="TextBox 95"/>
          <p:cNvSpPr txBox="1"/>
          <p:nvPr/>
        </p:nvSpPr>
        <p:spPr>
          <a:xfrm>
            <a:off x="6211484" y="5691115"/>
            <a:ext cx="211665" cy="123111"/>
          </a:xfrm>
          <a:prstGeom prst="rect">
            <a:avLst/>
          </a:prstGeom>
          <a:noFill/>
        </p:spPr>
        <p:txBody>
          <a:bodyPr wrap="square" lIns="0" tIns="0" rIns="0" bIns="0" rtlCol="0">
            <a:spAutoFit/>
          </a:bodyPr>
          <a:lstStyle/>
          <a:p>
            <a:pPr algn="ctr"/>
            <a:r>
              <a:rPr lang="en-US" sz="800" dirty="0" smtClean="0">
                <a:solidFill>
                  <a:srgbClr val="231F20"/>
                </a:solidFill>
              </a:rPr>
              <a:t>SO</a:t>
            </a:r>
            <a:endParaRPr lang="en-US" sz="800" dirty="0"/>
          </a:p>
        </p:txBody>
      </p:sp>
      <p:sp>
        <p:nvSpPr>
          <p:cNvPr id="97" name="TextBox 96"/>
          <p:cNvSpPr txBox="1"/>
          <p:nvPr/>
        </p:nvSpPr>
        <p:spPr>
          <a:xfrm>
            <a:off x="6461251" y="5691115"/>
            <a:ext cx="211665" cy="123111"/>
          </a:xfrm>
          <a:prstGeom prst="rect">
            <a:avLst/>
          </a:prstGeom>
          <a:noFill/>
        </p:spPr>
        <p:txBody>
          <a:bodyPr wrap="square" lIns="0" tIns="0" rIns="0" bIns="0" rtlCol="0">
            <a:spAutoFit/>
          </a:bodyPr>
          <a:lstStyle/>
          <a:p>
            <a:pPr algn="ctr"/>
            <a:r>
              <a:rPr lang="en-US" sz="800" dirty="0">
                <a:solidFill>
                  <a:srgbClr val="231F20"/>
                </a:solidFill>
              </a:rPr>
              <a:t>AC</a:t>
            </a:r>
            <a:endParaRPr lang="en-US" sz="800" dirty="0"/>
          </a:p>
        </p:txBody>
      </p:sp>
      <p:sp>
        <p:nvSpPr>
          <p:cNvPr id="98" name="TextBox 97"/>
          <p:cNvSpPr txBox="1"/>
          <p:nvPr/>
        </p:nvSpPr>
        <p:spPr>
          <a:xfrm>
            <a:off x="5060016" y="4210912"/>
            <a:ext cx="501650" cy="830997"/>
          </a:xfrm>
          <a:prstGeom prst="rect">
            <a:avLst/>
          </a:prstGeom>
          <a:noFill/>
        </p:spPr>
        <p:txBody>
          <a:bodyPr wrap="square" tIns="0" rIns="0" bIns="0" rtlCol="0" anchor="ctr">
            <a:spAutoFit/>
          </a:bodyPr>
          <a:lstStyle/>
          <a:p>
            <a:pPr algn="r"/>
            <a:r>
              <a:rPr lang="en-US" sz="900" dirty="0" smtClean="0"/>
              <a:t>Make</a:t>
            </a:r>
          </a:p>
          <a:p>
            <a:pPr algn="r"/>
            <a:r>
              <a:rPr lang="en-US" sz="900" dirty="0" smtClean="0"/>
              <a:t>Policies</a:t>
            </a:r>
          </a:p>
          <a:p>
            <a:pPr algn="r"/>
            <a:r>
              <a:rPr lang="en-US" sz="900" dirty="0" smtClean="0"/>
              <a:t>(SOs)</a:t>
            </a:r>
          </a:p>
          <a:p>
            <a:pPr algn="r"/>
            <a:endParaRPr lang="en-US" sz="900" dirty="0"/>
          </a:p>
          <a:p>
            <a:pPr algn="r"/>
            <a:r>
              <a:rPr lang="en-US" sz="900" dirty="0" smtClean="0"/>
              <a:t>Advise</a:t>
            </a:r>
          </a:p>
          <a:p>
            <a:pPr algn="r"/>
            <a:r>
              <a:rPr lang="en-US" sz="900" dirty="0" smtClean="0"/>
              <a:t>(ACs)</a:t>
            </a:r>
            <a:endParaRPr lang="en-US" sz="900" dirty="0"/>
          </a:p>
        </p:txBody>
      </p:sp>
      <p:sp>
        <p:nvSpPr>
          <p:cNvPr id="99" name="TextBox 98"/>
          <p:cNvSpPr txBox="1"/>
          <p:nvPr/>
        </p:nvSpPr>
        <p:spPr>
          <a:xfrm>
            <a:off x="5857998" y="4555644"/>
            <a:ext cx="1018118" cy="276999"/>
          </a:xfrm>
          <a:prstGeom prst="rect">
            <a:avLst/>
          </a:prstGeom>
          <a:noFill/>
        </p:spPr>
        <p:txBody>
          <a:bodyPr wrap="square" tIns="0" rIns="0" bIns="0" rtlCol="0" anchor="ctr">
            <a:spAutoFit/>
          </a:bodyPr>
          <a:lstStyle/>
          <a:p>
            <a:r>
              <a:rPr lang="en-US" sz="900" dirty="0" smtClean="0"/>
              <a:t>Representation on the Board</a:t>
            </a:r>
            <a:endParaRPr lang="en-US" sz="900" dirty="0"/>
          </a:p>
        </p:txBody>
      </p:sp>
      <p:sp>
        <p:nvSpPr>
          <p:cNvPr id="100" name="TextBox 99"/>
          <p:cNvSpPr txBox="1"/>
          <p:nvPr/>
        </p:nvSpPr>
        <p:spPr>
          <a:xfrm>
            <a:off x="6997700" y="4653769"/>
            <a:ext cx="1383366" cy="484748"/>
          </a:xfrm>
          <a:prstGeom prst="rect">
            <a:avLst/>
          </a:prstGeom>
          <a:noFill/>
        </p:spPr>
        <p:txBody>
          <a:bodyPr wrap="square" tIns="0" rIns="0" bIns="0" rtlCol="0" anchor="ctr">
            <a:spAutoFit/>
          </a:bodyPr>
          <a:lstStyle/>
          <a:p>
            <a:pPr algn="ctr"/>
            <a:r>
              <a:rPr lang="en-US" sz="1050" b="1" dirty="0" smtClean="0">
                <a:solidFill>
                  <a:srgbClr val="1C75BB"/>
                </a:solidFill>
              </a:rPr>
              <a:t>Community</a:t>
            </a:r>
          </a:p>
          <a:p>
            <a:pPr algn="ctr"/>
            <a:r>
              <a:rPr lang="en-US" sz="1050" b="1" dirty="0" smtClean="0">
                <a:solidFill>
                  <a:srgbClr val="1C75BB"/>
                </a:solidFill>
              </a:rPr>
              <a:t>Mechanism</a:t>
            </a:r>
            <a:r>
              <a:rPr lang="en-US" sz="1050" b="1" dirty="0">
                <a:solidFill>
                  <a:srgbClr val="1C75BB"/>
                </a:solidFill>
              </a:rPr>
              <a:t> </a:t>
            </a:r>
            <a:r>
              <a:rPr lang="en-US" sz="1050" b="1" dirty="0" smtClean="0">
                <a:solidFill>
                  <a:srgbClr val="1C75BB"/>
                </a:solidFill>
              </a:rPr>
              <a:t>As</a:t>
            </a:r>
          </a:p>
          <a:p>
            <a:pPr algn="ctr"/>
            <a:r>
              <a:rPr lang="en-US" sz="1050" b="1" dirty="0" smtClean="0">
                <a:solidFill>
                  <a:srgbClr val="1C75BB"/>
                </a:solidFill>
              </a:rPr>
              <a:t>      Sole Member</a:t>
            </a:r>
            <a:endParaRPr lang="en-US" sz="1050" b="1" dirty="0">
              <a:solidFill>
                <a:srgbClr val="1C75BB"/>
              </a:solidFill>
            </a:endParaRPr>
          </a:p>
        </p:txBody>
      </p:sp>
      <p:sp>
        <p:nvSpPr>
          <p:cNvPr id="101" name="TextBox 100"/>
          <p:cNvSpPr txBox="1"/>
          <p:nvPr/>
        </p:nvSpPr>
        <p:spPr>
          <a:xfrm>
            <a:off x="8230437" y="4554128"/>
            <a:ext cx="570663" cy="138499"/>
          </a:xfrm>
          <a:prstGeom prst="rect">
            <a:avLst/>
          </a:prstGeom>
          <a:noFill/>
        </p:spPr>
        <p:txBody>
          <a:bodyPr wrap="square" tIns="0" rIns="0" bIns="0" rtlCol="0" anchor="ctr">
            <a:spAutoFit/>
          </a:bodyPr>
          <a:lstStyle/>
          <a:p>
            <a:r>
              <a:rPr lang="en-US" sz="900" dirty="0" smtClean="0">
                <a:solidFill>
                  <a:srgbClr val="1C75BB"/>
                </a:solidFill>
              </a:rPr>
              <a:t>Powers</a:t>
            </a:r>
            <a:endParaRPr lang="en-US" sz="900" dirty="0">
              <a:solidFill>
                <a:srgbClr val="1C75BB"/>
              </a:solidFill>
            </a:endParaRPr>
          </a:p>
        </p:txBody>
      </p:sp>
      <p:sp>
        <p:nvSpPr>
          <p:cNvPr id="102" name="TextBox 101"/>
          <p:cNvSpPr txBox="1"/>
          <p:nvPr/>
        </p:nvSpPr>
        <p:spPr>
          <a:xfrm>
            <a:off x="7310965" y="4415142"/>
            <a:ext cx="57057" cy="123111"/>
          </a:xfrm>
          <a:prstGeom prst="rect">
            <a:avLst/>
          </a:prstGeom>
          <a:noFill/>
        </p:spPr>
        <p:txBody>
          <a:bodyPr wrap="none" lIns="0" tIns="0" rIns="0" bIns="0" rtlCol="0" anchor="ctr">
            <a:spAutoFit/>
          </a:bodyPr>
          <a:lstStyle/>
          <a:p>
            <a:pPr algn="ctr"/>
            <a:r>
              <a:rPr lang="en-US" sz="800" dirty="0" smtClean="0"/>
              <a:t>1</a:t>
            </a:r>
            <a:endParaRPr lang="en-US" sz="800" dirty="0"/>
          </a:p>
        </p:txBody>
      </p:sp>
      <p:sp>
        <p:nvSpPr>
          <p:cNvPr id="103" name="TextBox 102"/>
          <p:cNvSpPr txBox="1"/>
          <p:nvPr/>
        </p:nvSpPr>
        <p:spPr>
          <a:xfrm>
            <a:off x="7574490" y="4310736"/>
            <a:ext cx="57057" cy="123111"/>
          </a:xfrm>
          <a:prstGeom prst="rect">
            <a:avLst/>
          </a:prstGeom>
          <a:noFill/>
        </p:spPr>
        <p:txBody>
          <a:bodyPr wrap="none" lIns="0" tIns="0" rIns="0" bIns="0" rtlCol="0" anchor="ctr">
            <a:spAutoFit/>
          </a:bodyPr>
          <a:lstStyle/>
          <a:p>
            <a:pPr algn="ctr"/>
            <a:r>
              <a:rPr lang="en-US" sz="800" dirty="0" smtClean="0"/>
              <a:t>2</a:t>
            </a:r>
            <a:endParaRPr lang="en-US" sz="800" dirty="0"/>
          </a:p>
        </p:txBody>
      </p:sp>
      <p:sp>
        <p:nvSpPr>
          <p:cNvPr id="104" name="TextBox 103"/>
          <p:cNvSpPr txBox="1"/>
          <p:nvPr/>
        </p:nvSpPr>
        <p:spPr>
          <a:xfrm>
            <a:off x="7844051" y="4272981"/>
            <a:ext cx="57057" cy="123111"/>
          </a:xfrm>
          <a:prstGeom prst="rect">
            <a:avLst/>
          </a:prstGeom>
          <a:noFill/>
        </p:spPr>
        <p:txBody>
          <a:bodyPr wrap="none" lIns="0" tIns="0" rIns="0" bIns="0" rtlCol="0" anchor="ctr">
            <a:spAutoFit/>
          </a:bodyPr>
          <a:lstStyle/>
          <a:p>
            <a:pPr algn="ctr"/>
            <a:r>
              <a:rPr lang="en-US" sz="800" dirty="0" smtClean="0"/>
              <a:t>3</a:t>
            </a:r>
            <a:endParaRPr lang="en-US" sz="800" dirty="0"/>
          </a:p>
        </p:txBody>
      </p:sp>
      <p:sp>
        <p:nvSpPr>
          <p:cNvPr id="105" name="TextBox 104"/>
          <p:cNvSpPr txBox="1"/>
          <p:nvPr/>
        </p:nvSpPr>
        <p:spPr>
          <a:xfrm>
            <a:off x="8097142" y="4282506"/>
            <a:ext cx="57057" cy="123111"/>
          </a:xfrm>
          <a:prstGeom prst="rect">
            <a:avLst/>
          </a:prstGeom>
          <a:noFill/>
        </p:spPr>
        <p:txBody>
          <a:bodyPr wrap="none" lIns="0" tIns="0" rIns="0" bIns="0" rtlCol="0" anchor="ctr">
            <a:spAutoFit/>
          </a:bodyPr>
          <a:lstStyle/>
          <a:p>
            <a:pPr algn="ctr"/>
            <a:r>
              <a:rPr lang="en-US" sz="800" dirty="0" smtClean="0"/>
              <a:t>4</a:t>
            </a:r>
            <a:endParaRPr lang="en-US" sz="800" dirty="0"/>
          </a:p>
        </p:txBody>
      </p:sp>
      <p:sp>
        <p:nvSpPr>
          <p:cNvPr id="106" name="TextBox 105"/>
          <p:cNvSpPr txBox="1"/>
          <p:nvPr/>
        </p:nvSpPr>
        <p:spPr>
          <a:xfrm>
            <a:off x="8339481" y="4375467"/>
            <a:ext cx="64120" cy="123111"/>
          </a:xfrm>
          <a:prstGeom prst="rect">
            <a:avLst/>
          </a:prstGeom>
          <a:noFill/>
        </p:spPr>
        <p:txBody>
          <a:bodyPr wrap="none" lIns="0" tIns="0" rIns="0" bIns="0" rtlCol="0" anchor="ctr">
            <a:spAutoFit/>
          </a:bodyPr>
          <a:lstStyle/>
          <a:p>
            <a:pPr algn="ctr"/>
            <a:r>
              <a:rPr lang="en-US" sz="800" dirty="0" smtClean="0"/>
              <a:t>5</a:t>
            </a:r>
            <a:endParaRPr lang="en-US" sz="800" dirty="0"/>
          </a:p>
        </p:txBody>
      </p:sp>
      <p:sp>
        <p:nvSpPr>
          <p:cNvPr id="108" name="TextBox 107"/>
          <p:cNvSpPr txBox="1"/>
          <p:nvPr/>
        </p:nvSpPr>
        <p:spPr>
          <a:xfrm>
            <a:off x="7901108" y="4076908"/>
            <a:ext cx="1016888" cy="153888"/>
          </a:xfrm>
          <a:prstGeom prst="rect">
            <a:avLst/>
          </a:prstGeom>
          <a:noFill/>
        </p:spPr>
        <p:txBody>
          <a:bodyPr wrap="square" tIns="0" rIns="0" bIns="0" rtlCol="0" anchor="ctr">
            <a:spAutoFit/>
          </a:bodyPr>
          <a:lstStyle/>
          <a:p>
            <a:r>
              <a:rPr lang="en-US" sz="1000" b="1" dirty="0" smtClean="0">
                <a:solidFill>
                  <a:srgbClr val="1C75BB"/>
                </a:solidFill>
              </a:rPr>
              <a:t>Recourse!</a:t>
            </a:r>
            <a:endParaRPr lang="en-US" sz="1000" b="1" dirty="0">
              <a:solidFill>
                <a:srgbClr val="1C75BB"/>
              </a:solidFill>
            </a:endParaRPr>
          </a:p>
        </p:txBody>
      </p:sp>
      <p:sp>
        <p:nvSpPr>
          <p:cNvPr id="49" name="Shape 202"/>
          <p:cNvSpPr txBox="1"/>
          <p:nvPr/>
        </p:nvSpPr>
        <p:spPr>
          <a:xfrm>
            <a:off x="218017" y="1530139"/>
            <a:ext cx="8689396" cy="732774"/>
          </a:xfrm>
          <a:prstGeom prst="rect">
            <a:avLst/>
          </a:prstGeom>
          <a:noFill/>
          <a:ln>
            <a:noFill/>
          </a:ln>
        </p:spPr>
        <p:txBody>
          <a:bodyPr lIns="91425" tIns="91425" rIns="91425" bIns="91425" anchor="t" anchorCtr="0">
            <a:noAutofit/>
          </a:bodyPr>
          <a:lstStyle/>
          <a:p>
            <a:pPr lvl="0"/>
            <a:r>
              <a:rPr lang="en-US" sz="1200" dirty="0"/>
              <a:t>The Community Mechanism in which SOs/ACs </a:t>
            </a:r>
            <a:r>
              <a:rPr lang="en-US" sz="1200" dirty="0" smtClean="0"/>
              <a:t>participate jointly </a:t>
            </a:r>
            <a:r>
              <a:rPr lang="en-US" sz="1200" dirty="0"/>
              <a:t>to exercise their community powers would be </a:t>
            </a:r>
            <a:r>
              <a:rPr lang="en-US" sz="1200" dirty="0" smtClean="0"/>
              <a:t>built into ICANN’s Bylaws and be the </a:t>
            </a:r>
            <a:r>
              <a:rPr lang="en-US" sz="1200" dirty="0"/>
              <a:t>Sole Member of ICANN. Decisions of the SOs/ACs </a:t>
            </a:r>
            <a:r>
              <a:rPr lang="en-US" sz="1200" dirty="0" smtClean="0"/>
              <a:t>per the </a:t>
            </a:r>
            <a:r>
              <a:rPr lang="en-US" sz="1200" dirty="0"/>
              <a:t>Community Mechanism would directly determine exercise of the rights of the Community Mechanism as Sole Member (CMSM)</a:t>
            </a:r>
            <a:r>
              <a:rPr lang="en-US" sz="1200" dirty="0" smtClean="0"/>
              <a:t>.</a:t>
            </a:r>
            <a:endParaRPr lang="en" sz="1200" dirty="0"/>
          </a:p>
        </p:txBody>
      </p:sp>
      <p:sp>
        <p:nvSpPr>
          <p:cNvPr id="50" name="Shape 153"/>
          <p:cNvSpPr txBox="1"/>
          <p:nvPr/>
        </p:nvSpPr>
        <p:spPr>
          <a:xfrm>
            <a:off x="360530" y="2412998"/>
            <a:ext cx="3064335" cy="228600"/>
          </a:xfrm>
          <a:prstGeom prst="rect">
            <a:avLst/>
          </a:prstGeom>
          <a:noFill/>
          <a:ln>
            <a:noFill/>
          </a:ln>
        </p:spPr>
        <p:txBody>
          <a:bodyPr lIns="0" tIns="0" rIns="0" bIns="0" anchor="t" anchorCtr="0">
            <a:normAutofit fontScale="85000" lnSpcReduction="20000"/>
          </a:bodyPr>
          <a:lstStyle/>
          <a:p>
            <a:pPr marL="0" marR="0" lvl="0" indent="0" algn="l" rtl="0">
              <a:lnSpc>
                <a:spcPct val="118333"/>
              </a:lnSpc>
              <a:spcBef>
                <a:spcPts val="0"/>
              </a:spcBef>
              <a:buSzPct val="25000"/>
              <a:buNone/>
            </a:pPr>
            <a:r>
              <a:rPr lang="en-US" sz="1800" b="1" i="0" u="none" strike="noStrike" cap="none" dirty="0" smtClean="0">
                <a:solidFill>
                  <a:srgbClr val="1C75BB"/>
                </a:solidFill>
                <a:ea typeface="Helvetica Neue"/>
                <a:sym typeface="Helvetica Neue"/>
              </a:rPr>
              <a:t>Current</a:t>
            </a:r>
            <a:endParaRPr lang="en" sz="1800" b="1" i="0" u="none" strike="noStrike" cap="none" baseline="0" dirty="0">
              <a:solidFill>
                <a:srgbClr val="1C75BB"/>
              </a:solidFill>
              <a:ea typeface="Helvetica Neue"/>
              <a:sym typeface="Helvetica Neue"/>
            </a:endParaRPr>
          </a:p>
        </p:txBody>
      </p:sp>
      <p:sp>
        <p:nvSpPr>
          <p:cNvPr id="51" name="Shape 153"/>
          <p:cNvSpPr txBox="1"/>
          <p:nvPr/>
        </p:nvSpPr>
        <p:spPr>
          <a:xfrm>
            <a:off x="4864482" y="2424272"/>
            <a:ext cx="3064335" cy="228600"/>
          </a:xfrm>
          <a:prstGeom prst="rect">
            <a:avLst/>
          </a:prstGeom>
          <a:noFill/>
          <a:ln>
            <a:noFill/>
          </a:ln>
        </p:spPr>
        <p:txBody>
          <a:bodyPr lIns="0" tIns="0" rIns="0" bIns="0" anchor="t" anchorCtr="0">
            <a:normAutofit fontScale="85000" lnSpcReduction="20000"/>
          </a:bodyPr>
          <a:lstStyle/>
          <a:p>
            <a:pPr marL="0" marR="0" lvl="0" indent="0" algn="l" rtl="0">
              <a:lnSpc>
                <a:spcPct val="118333"/>
              </a:lnSpc>
              <a:spcBef>
                <a:spcPts val="0"/>
              </a:spcBef>
              <a:buSzPct val="25000"/>
              <a:buNone/>
            </a:pPr>
            <a:r>
              <a:rPr lang="en-US" sz="1800" b="1" i="0" u="none" strike="noStrike" cap="none" baseline="0" dirty="0" smtClean="0">
                <a:solidFill>
                  <a:srgbClr val="1C75BB"/>
                </a:solidFill>
                <a:ea typeface="Helvetica Neue"/>
                <a:sym typeface="Helvetica Neue"/>
              </a:rPr>
              <a:t>Proposed</a:t>
            </a:r>
            <a:endParaRPr lang="en" sz="1800" b="1" i="0" u="none" strike="noStrike" cap="none" baseline="0" dirty="0">
              <a:solidFill>
                <a:srgbClr val="1C75BB"/>
              </a:solidFill>
              <a:ea typeface="Helvetica Neue"/>
              <a:sym typeface="Helvetica Neue"/>
            </a:endParaRPr>
          </a:p>
        </p:txBody>
      </p:sp>
      <p:sp>
        <p:nvSpPr>
          <p:cNvPr id="3" name="Rectangle 2"/>
          <p:cNvSpPr/>
          <p:nvPr/>
        </p:nvSpPr>
        <p:spPr>
          <a:xfrm>
            <a:off x="360530" y="2627247"/>
            <a:ext cx="3992321" cy="415498"/>
          </a:xfrm>
          <a:prstGeom prst="rect">
            <a:avLst/>
          </a:prstGeom>
        </p:spPr>
        <p:txBody>
          <a:bodyPr wrap="square" lIns="0">
            <a:spAutoFit/>
          </a:bodyPr>
          <a:lstStyle/>
          <a:p>
            <a:r>
              <a:rPr lang="en-US" sz="1050" dirty="0" smtClean="0"/>
              <a:t>If the community disagrees with a Board decision or action, they have no recourse to challenge it.</a:t>
            </a:r>
            <a:endParaRPr lang="en-US" sz="1050" dirty="0"/>
          </a:p>
        </p:txBody>
      </p:sp>
      <p:sp>
        <p:nvSpPr>
          <p:cNvPr id="53" name="Rectangle 52"/>
          <p:cNvSpPr/>
          <p:nvPr/>
        </p:nvSpPr>
        <p:spPr>
          <a:xfrm>
            <a:off x="4847551" y="2641598"/>
            <a:ext cx="3953549" cy="415498"/>
          </a:xfrm>
          <a:prstGeom prst="rect">
            <a:avLst/>
          </a:prstGeom>
        </p:spPr>
        <p:txBody>
          <a:bodyPr wrap="square" lIns="0">
            <a:spAutoFit/>
          </a:bodyPr>
          <a:lstStyle/>
          <a:p>
            <a:r>
              <a:rPr lang="en-US" sz="1050" dirty="0" smtClean="0"/>
              <a:t>If the community disagrees with a Board decision or action, they can challenge it exercising their powers through the CMSM.</a:t>
            </a:r>
            <a:endParaRPr lang="en-US" sz="1050" dirty="0"/>
          </a:p>
        </p:txBody>
      </p:sp>
      <p:sp>
        <p:nvSpPr>
          <p:cNvPr id="56" name="Shape 194"/>
          <p:cNvSpPr txBox="1">
            <a:spLocks/>
          </p:cNvSpPr>
          <p:nvPr/>
        </p:nvSpPr>
        <p:spPr>
          <a:xfrm>
            <a:off x="8739496" y="6415298"/>
            <a:ext cx="178500" cy="139799"/>
          </a:xfrm>
          <a:prstGeom prst="rect">
            <a:avLst/>
          </a:prstGeom>
          <a:noFill/>
          <a:ln>
            <a:noFill/>
          </a:ln>
        </p:spPr>
        <p:txBody>
          <a:bodyPr lIns="0" tIns="0" rIns="0" bIns="0" anchor="t" anchorCtr="0">
            <a:noAutofit/>
          </a:bodyPr>
          <a:lstStyle>
            <a:defPPr marR="0" algn="l" rtl="0">
              <a:lnSpc>
                <a:spcPct val="100000"/>
              </a:lnSpc>
              <a:spcBef>
                <a:spcPts val="0"/>
              </a:spcBef>
              <a:spcAft>
                <a:spcPts val="0"/>
              </a:spcAft>
            </a:defPPr>
            <a:lvl1pPr marR="0" algn="r" rtl="0">
              <a:lnSpc>
                <a:spcPct val="100000"/>
              </a:lnSpc>
              <a:spcBef>
                <a:spcPts val="0"/>
              </a:spcBef>
              <a:spcAft>
                <a:spcPts val="0"/>
              </a:spcAft>
              <a:buNone/>
              <a:defRPr sz="1300" b="0" i="0" u="none" strike="noStrike" cap="none" baseline="0">
                <a:solidFill>
                  <a:schemeClr val="dk1"/>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pPr marL="25400" algn="l">
              <a:buSzPct val="25000"/>
            </a:pPr>
            <a:fld id="{00000000-1234-1234-1234-123412341234}" type="slidenum">
              <a:rPr lang="en" sz="900" smtClean="0">
                <a:solidFill>
                  <a:schemeClr val="lt1"/>
                </a:solidFill>
                <a:ea typeface="Helvetica Neue"/>
                <a:sym typeface="Helvetica Neue"/>
              </a:rPr>
              <a:pPr marL="25400" algn="l">
                <a:buSzPct val="25000"/>
              </a:pPr>
              <a:t>11</a:t>
            </a:fld>
            <a:endParaRPr lang="en" sz="900" dirty="0">
              <a:solidFill>
                <a:schemeClr val="lt1"/>
              </a:solidFill>
              <a:ea typeface="Helvetica Neue"/>
              <a:sym typeface="Helvetica Neue"/>
            </a:endParaRPr>
          </a:p>
        </p:txBody>
      </p:sp>
    </p:spTree>
    <p:extLst>
      <p:ext uri="{BB962C8B-B14F-4D97-AF65-F5344CB8AC3E}">
        <p14:creationId xmlns:p14="http://schemas.microsoft.com/office/powerpoint/2010/main" val="323087785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bject 2"/>
          <p:cNvSpPr/>
          <p:nvPr/>
        </p:nvSpPr>
        <p:spPr>
          <a:xfrm>
            <a:off x="228600" y="1352767"/>
            <a:ext cx="8686800" cy="862759"/>
          </a:xfrm>
          <a:custGeom>
            <a:avLst/>
            <a:gdLst/>
            <a:ahLst/>
            <a:cxnLst/>
            <a:rect l="l" t="t" r="r" b="b"/>
            <a:pathLst>
              <a:path w="4284345" h="2520315">
                <a:moveTo>
                  <a:pt x="4284002" y="2519997"/>
                </a:moveTo>
                <a:lnTo>
                  <a:pt x="0" y="2519997"/>
                </a:lnTo>
                <a:lnTo>
                  <a:pt x="0" y="0"/>
                </a:lnTo>
                <a:lnTo>
                  <a:pt x="4284002" y="0"/>
                </a:lnTo>
                <a:lnTo>
                  <a:pt x="4284002" y="2519997"/>
                </a:lnTo>
                <a:close/>
              </a:path>
            </a:pathLst>
          </a:custGeom>
          <a:solidFill>
            <a:srgbClr val="DAE6F5"/>
          </a:solidFill>
        </p:spPr>
        <p:txBody>
          <a:bodyPr wrap="square" lIns="0" tIns="0" rIns="0" bIns="0" rtlCol="0"/>
          <a:lstStyle/>
          <a:p>
            <a:endParaRPr lang="en"/>
          </a:p>
        </p:txBody>
      </p:sp>
      <p:sp>
        <p:nvSpPr>
          <p:cNvPr id="26" name="object 2"/>
          <p:cNvSpPr/>
          <p:nvPr/>
        </p:nvSpPr>
        <p:spPr>
          <a:xfrm>
            <a:off x="228600" y="2361835"/>
            <a:ext cx="8686800" cy="862759"/>
          </a:xfrm>
          <a:custGeom>
            <a:avLst/>
            <a:gdLst/>
            <a:ahLst/>
            <a:cxnLst/>
            <a:rect l="l" t="t" r="r" b="b"/>
            <a:pathLst>
              <a:path w="4284345" h="2520315">
                <a:moveTo>
                  <a:pt x="4284002" y="2519997"/>
                </a:moveTo>
                <a:lnTo>
                  <a:pt x="0" y="2519997"/>
                </a:lnTo>
                <a:lnTo>
                  <a:pt x="0" y="0"/>
                </a:lnTo>
                <a:lnTo>
                  <a:pt x="4284002" y="0"/>
                </a:lnTo>
                <a:lnTo>
                  <a:pt x="4284002" y="2519997"/>
                </a:lnTo>
                <a:close/>
              </a:path>
            </a:pathLst>
          </a:custGeom>
          <a:solidFill>
            <a:srgbClr val="DAE6F5"/>
          </a:solidFill>
        </p:spPr>
        <p:txBody>
          <a:bodyPr wrap="square" lIns="0" tIns="0" rIns="0" bIns="0" rtlCol="0"/>
          <a:lstStyle/>
          <a:p>
            <a:endParaRPr lang="en"/>
          </a:p>
        </p:txBody>
      </p:sp>
      <p:sp>
        <p:nvSpPr>
          <p:cNvPr id="31" name="object 2"/>
          <p:cNvSpPr/>
          <p:nvPr/>
        </p:nvSpPr>
        <p:spPr>
          <a:xfrm>
            <a:off x="216001" y="3370903"/>
            <a:ext cx="8686800" cy="862759"/>
          </a:xfrm>
          <a:custGeom>
            <a:avLst/>
            <a:gdLst/>
            <a:ahLst/>
            <a:cxnLst/>
            <a:rect l="l" t="t" r="r" b="b"/>
            <a:pathLst>
              <a:path w="4284345" h="2520315">
                <a:moveTo>
                  <a:pt x="4284002" y="2519997"/>
                </a:moveTo>
                <a:lnTo>
                  <a:pt x="0" y="2519997"/>
                </a:lnTo>
                <a:lnTo>
                  <a:pt x="0" y="0"/>
                </a:lnTo>
                <a:lnTo>
                  <a:pt x="4284002" y="0"/>
                </a:lnTo>
                <a:lnTo>
                  <a:pt x="4284002" y="2519997"/>
                </a:lnTo>
                <a:close/>
              </a:path>
            </a:pathLst>
          </a:custGeom>
          <a:solidFill>
            <a:srgbClr val="DAE6F5"/>
          </a:solidFill>
        </p:spPr>
        <p:txBody>
          <a:bodyPr wrap="square" lIns="0" tIns="0" rIns="0" bIns="0" rtlCol="0"/>
          <a:lstStyle/>
          <a:p>
            <a:endParaRPr lang="en"/>
          </a:p>
        </p:txBody>
      </p:sp>
      <p:sp>
        <p:nvSpPr>
          <p:cNvPr id="32" name="object 2"/>
          <p:cNvSpPr/>
          <p:nvPr/>
        </p:nvSpPr>
        <p:spPr>
          <a:xfrm>
            <a:off x="216001" y="4379971"/>
            <a:ext cx="8686800" cy="862759"/>
          </a:xfrm>
          <a:custGeom>
            <a:avLst/>
            <a:gdLst/>
            <a:ahLst/>
            <a:cxnLst/>
            <a:rect l="l" t="t" r="r" b="b"/>
            <a:pathLst>
              <a:path w="4284345" h="2520315">
                <a:moveTo>
                  <a:pt x="4284002" y="2519997"/>
                </a:moveTo>
                <a:lnTo>
                  <a:pt x="0" y="2519997"/>
                </a:lnTo>
                <a:lnTo>
                  <a:pt x="0" y="0"/>
                </a:lnTo>
                <a:lnTo>
                  <a:pt x="4284002" y="0"/>
                </a:lnTo>
                <a:lnTo>
                  <a:pt x="4284002" y="2519997"/>
                </a:lnTo>
                <a:close/>
              </a:path>
            </a:pathLst>
          </a:custGeom>
          <a:solidFill>
            <a:srgbClr val="DAE6F5"/>
          </a:solidFill>
        </p:spPr>
        <p:txBody>
          <a:bodyPr wrap="square" lIns="0" tIns="0" rIns="0" bIns="0" rtlCol="0"/>
          <a:lstStyle/>
          <a:p>
            <a:endParaRPr lang="en"/>
          </a:p>
        </p:txBody>
      </p:sp>
      <p:sp>
        <p:nvSpPr>
          <p:cNvPr id="34" name="object 2"/>
          <p:cNvSpPr/>
          <p:nvPr/>
        </p:nvSpPr>
        <p:spPr>
          <a:xfrm>
            <a:off x="216001" y="5389039"/>
            <a:ext cx="8686800" cy="862759"/>
          </a:xfrm>
          <a:custGeom>
            <a:avLst/>
            <a:gdLst/>
            <a:ahLst/>
            <a:cxnLst/>
            <a:rect l="l" t="t" r="r" b="b"/>
            <a:pathLst>
              <a:path w="4284345" h="2520315">
                <a:moveTo>
                  <a:pt x="4284002" y="2519997"/>
                </a:moveTo>
                <a:lnTo>
                  <a:pt x="0" y="2519997"/>
                </a:lnTo>
                <a:lnTo>
                  <a:pt x="0" y="0"/>
                </a:lnTo>
                <a:lnTo>
                  <a:pt x="4284002" y="0"/>
                </a:lnTo>
                <a:lnTo>
                  <a:pt x="4284002" y="2519997"/>
                </a:lnTo>
                <a:close/>
              </a:path>
            </a:pathLst>
          </a:custGeom>
          <a:solidFill>
            <a:srgbClr val="DAE6F5"/>
          </a:solidFill>
        </p:spPr>
        <p:txBody>
          <a:bodyPr wrap="square" lIns="0" tIns="0" rIns="0" bIns="0" rtlCol="0"/>
          <a:lstStyle/>
          <a:p>
            <a:endParaRPr lang="en"/>
          </a:p>
        </p:txBody>
      </p:sp>
      <p:sp>
        <p:nvSpPr>
          <p:cNvPr id="6" name="object 6"/>
          <p:cNvSpPr/>
          <p:nvPr/>
        </p:nvSpPr>
        <p:spPr>
          <a:xfrm>
            <a:off x="8423998" y="6377394"/>
            <a:ext cx="504190" cy="216535"/>
          </a:xfrm>
          <a:custGeom>
            <a:avLst/>
            <a:gdLst/>
            <a:ahLst/>
            <a:cxnLst/>
            <a:rect l="l" t="t" r="r" b="b"/>
            <a:pathLst>
              <a:path w="504190" h="216534">
                <a:moveTo>
                  <a:pt x="0" y="216001"/>
                </a:moveTo>
                <a:lnTo>
                  <a:pt x="503999" y="216001"/>
                </a:lnTo>
                <a:lnTo>
                  <a:pt x="503999" y="0"/>
                </a:lnTo>
                <a:lnTo>
                  <a:pt x="0" y="0"/>
                </a:lnTo>
                <a:lnTo>
                  <a:pt x="0" y="216001"/>
                </a:lnTo>
                <a:close/>
              </a:path>
            </a:pathLst>
          </a:custGeom>
          <a:solidFill>
            <a:srgbClr val="064263"/>
          </a:solidFill>
        </p:spPr>
        <p:txBody>
          <a:bodyPr wrap="square" lIns="0" tIns="0" rIns="0" bIns="0" rtlCol="0"/>
          <a:lstStyle/>
          <a:p>
            <a:endParaRPr lang="en"/>
          </a:p>
        </p:txBody>
      </p:sp>
      <p:sp>
        <p:nvSpPr>
          <p:cNvPr id="7" name="object 7"/>
          <p:cNvSpPr/>
          <p:nvPr/>
        </p:nvSpPr>
        <p:spPr>
          <a:xfrm>
            <a:off x="216001" y="6377394"/>
            <a:ext cx="8208009" cy="216535"/>
          </a:xfrm>
          <a:custGeom>
            <a:avLst/>
            <a:gdLst/>
            <a:ahLst/>
            <a:cxnLst/>
            <a:rect l="l" t="t" r="r" b="b"/>
            <a:pathLst>
              <a:path w="8208009" h="216534">
                <a:moveTo>
                  <a:pt x="0" y="216001"/>
                </a:moveTo>
                <a:lnTo>
                  <a:pt x="8207997" y="216001"/>
                </a:lnTo>
                <a:lnTo>
                  <a:pt x="8207997" y="0"/>
                </a:lnTo>
                <a:lnTo>
                  <a:pt x="0" y="0"/>
                </a:lnTo>
                <a:lnTo>
                  <a:pt x="0" y="216001"/>
                </a:lnTo>
                <a:close/>
              </a:path>
            </a:pathLst>
          </a:custGeom>
          <a:solidFill>
            <a:srgbClr val="BBBDC0"/>
          </a:solidFill>
        </p:spPr>
        <p:txBody>
          <a:bodyPr wrap="square" lIns="0" tIns="0" rIns="0" bIns="0" rtlCol="0"/>
          <a:lstStyle/>
          <a:p>
            <a:endParaRPr lang="en"/>
          </a:p>
        </p:txBody>
      </p:sp>
      <p:sp>
        <p:nvSpPr>
          <p:cNvPr id="8" name="object 8"/>
          <p:cNvSpPr txBox="1">
            <a:spLocks noGrp="1"/>
          </p:cNvSpPr>
          <p:nvPr>
            <p:ph type="title"/>
          </p:nvPr>
        </p:nvSpPr>
        <p:spPr>
          <a:xfrm>
            <a:off x="228600" y="228600"/>
            <a:ext cx="8640099" cy="369332"/>
          </a:xfrm>
          <a:prstGeom prst="rect">
            <a:avLst/>
          </a:prstGeom>
        </p:spPr>
        <p:txBody>
          <a:bodyPr vert="horz" wrap="square" lIns="0" tIns="0" rIns="0" bIns="0" rtlCol="0">
            <a:spAutoFit/>
          </a:bodyPr>
          <a:lstStyle/>
          <a:p>
            <a:pPr marL="12700">
              <a:lnSpc>
                <a:spcPct val="100000"/>
              </a:lnSpc>
            </a:pPr>
            <a:r>
              <a:rPr lang="en" b="1" dirty="0" smtClean="0">
                <a:latin typeface="Arial"/>
                <a:cs typeface="Arial"/>
              </a:rPr>
              <a:t>The </a:t>
            </a:r>
            <a:r>
              <a:rPr lang="en-US" b="1" dirty="0" smtClean="0">
                <a:latin typeface="Arial"/>
                <a:cs typeface="Arial"/>
              </a:rPr>
              <a:t>Empowered Community’s Powers</a:t>
            </a:r>
            <a:endParaRPr lang="en" b="1" dirty="0">
              <a:latin typeface="Arial"/>
              <a:cs typeface="Arial"/>
            </a:endParaRPr>
          </a:p>
        </p:txBody>
      </p:sp>
      <p:sp>
        <p:nvSpPr>
          <p:cNvPr id="9" name="object 9"/>
          <p:cNvSpPr/>
          <p:nvPr/>
        </p:nvSpPr>
        <p:spPr>
          <a:xfrm>
            <a:off x="216001" y="653402"/>
            <a:ext cx="8712200" cy="72390"/>
          </a:xfrm>
          <a:custGeom>
            <a:avLst/>
            <a:gdLst/>
            <a:ahLst/>
            <a:cxnLst/>
            <a:rect l="l" t="t" r="r" b="b"/>
            <a:pathLst>
              <a:path w="8712200" h="72390">
                <a:moveTo>
                  <a:pt x="8711996" y="71996"/>
                </a:moveTo>
                <a:lnTo>
                  <a:pt x="0" y="71996"/>
                </a:lnTo>
                <a:lnTo>
                  <a:pt x="0" y="0"/>
                </a:lnTo>
                <a:lnTo>
                  <a:pt x="8711996" y="0"/>
                </a:lnTo>
                <a:lnTo>
                  <a:pt x="8711996" y="71996"/>
                </a:lnTo>
                <a:close/>
              </a:path>
            </a:pathLst>
          </a:custGeom>
          <a:solidFill>
            <a:srgbClr val="064263"/>
          </a:solidFill>
        </p:spPr>
        <p:txBody>
          <a:bodyPr wrap="square" lIns="0" tIns="0" rIns="0" bIns="0" rtlCol="0"/>
          <a:lstStyle/>
          <a:p>
            <a:endParaRPr lang="en"/>
          </a:p>
        </p:txBody>
      </p:sp>
      <p:sp>
        <p:nvSpPr>
          <p:cNvPr id="19" name="object 19"/>
          <p:cNvSpPr txBox="1">
            <a:spLocks noGrp="1"/>
          </p:cNvSpPr>
          <p:nvPr>
            <p:ph type="ftr" sz="quarter" idx="5"/>
          </p:nvPr>
        </p:nvSpPr>
        <p:spPr>
          <a:prstGeom prst="rect">
            <a:avLst/>
          </a:prstGeom>
        </p:spPr>
        <p:txBody>
          <a:bodyPr vert="horz" wrap="square" lIns="0" tIns="0" rIns="0" bIns="0" rtlCol="0">
            <a:spAutoFit/>
          </a:bodyPr>
          <a:lstStyle/>
          <a:p>
            <a:pPr marL="12700" lvl="0">
              <a:buSzPct val="25000"/>
            </a:pPr>
            <a:r>
              <a:rPr lang="en" dirty="0">
                <a:ea typeface="Helvetica Neue"/>
                <a:sym typeface="Helvetica Neue"/>
              </a:rPr>
              <a:t>Cross Community Working Group (CCWG) </a:t>
            </a:r>
            <a:r>
              <a:rPr lang="en" dirty="0" smtClean="0">
                <a:ea typeface="Helvetica Neue"/>
                <a:sym typeface="Helvetica Neue"/>
              </a:rPr>
              <a:t>Accountability</a:t>
            </a:r>
            <a:r>
              <a:rPr lang="en-US" dirty="0" smtClean="0">
                <a:ea typeface="Helvetica Neue"/>
                <a:sym typeface="Helvetica Neue"/>
              </a:rPr>
              <a:t> 2nd</a:t>
            </a:r>
            <a:r>
              <a:rPr lang="en" dirty="0" smtClean="0">
                <a:ea typeface="Helvetica Neue"/>
                <a:sym typeface="Helvetica Neue"/>
              </a:rPr>
              <a:t> </a:t>
            </a:r>
            <a:r>
              <a:rPr lang="en" dirty="0">
                <a:ea typeface="Helvetica Neue"/>
                <a:sym typeface="Helvetica Neue"/>
              </a:rPr>
              <a:t>Draft Proposal for Public Comment</a:t>
            </a:r>
          </a:p>
        </p:txBody>
      </p:sp>
      <p:sp>
        <p:nvSpPr>
          <p:cNvPr id="21" name="Slide Number Placeholder 20"/>
          <p:cNvSpPr>
            <a:spLocks noGrp="1"/>
          </p:cNvSpPr>
          <p:nvPr>
            <p:ph type="sldNum" sz="quarter" idx="7"/>
          </p:nvPr>
        </p:nvSpPr>
        <p:spPr/>
        <p:txBody>
          <a:bodyPr/>
          <a:lstStyle/>
          <a:p>
            <a:pPr marL="25400">
              <a:lnSpc>
                <a:spcPct val="100000"/>
              </a:lnSpc>
            </a:pPr>
            <a:fld id="{81D60167-4931-47E6-BA6A-407CBD079E47}" type="slidenum">
              <a:rPr lang="en" smtClean="0">
                <a:latin typeface="Arial"/>
                <a:cs typeface="Arial"/>
              </a:rPr>
              <a:t>12</a:t>
            </a:fld>
            <a:endParaRPr lang="en">
              <a:latin typeface="Arial"/>
              <a:cs typeface="Arial"/>
            </a:endParaRPr>
          </a:p>
        </p:txBody>
      </p:sp>
      <p:sp>
        <p:nvSpPr>
          <p:cNvPr id="15" name="Tekstvak 14"/>
          <p:cNvSpPr txBox="1"/>
          <p:nvPr/>
        </p:nvSpPr>
        <p:spPr>
          <a:xfrm>
            <a:off x="184755" y="874485"/>
            <a:ext cx="8888985" cy="307777"/>
          </a:xfrm>
          <a:prstGeom prst="rect">
            <a:avLst/>
          </a:prstGeom>
          <a:noFill/>
        </p:spPr>
        <p:txBody>
          <a:bodyPr wrap="square" rtlCol="0">
            <a:spAutoFit/>
          </a:bodyPr>
          <a:lstStyle/>
          <a:p>
            <a:r>
              <a:rPr lang="en" dirty="0" smtClean="0">
                <a:solidFill>
                  <a:srgbClr val="306BAF"/>
                </a:solidFill>
              </a:rPr>
              <a:t>The CCWG-Accountability </a:t>
            </a:r>
            <a:r>
              <a:rPr lang="en" b="1" dirty="0" smtClean="0">
                <a:solidFill>
                  <a:srgbClr val="306BAF"/>
                </a:solidFill>
              </a:rPr>
              <a:t>recommends th</a:t>
            </a:r>
            <a:r>
              <a:rPr lang="en-US" b="1" dirty="0" smtClean="0">
                <a:solidFill>
                  <a:srgbClr val="306BAF"/>
                </a:solidFill>
              </a:rPr>
              <a:t>e ICANN</a:t>
            </a:r>
            <a:r>
              <a:rPr lang="en" b="1" dirty="0" smtClean="0">
                <a:solidFill>
                  <a:srgbClr val="306BAF"/>
                </a:solidFill>
              </a:rPr>
              <a:t> community be empowered with </a:t>
            </a:r>
            <a:r>
              <a:rPr lang="en-US" b="1" dirty="0" smtClean="0">
                <a:solidFill>
                  <a:srgbClr val="306BAF"/>
                </a:solidFill>
              </a:rPr>
              <a:t>five </a:t>
            </a:r>
            <a:r>
              <a:rPr lang="en" b="1" dirty="0" smtClean="0">
                <a:solidFill>
                  <a:srgbClr val="306BAF"/>
                </a:solidFill>
              </a:rPr>
              <a:t>distinct powers</a:t>
            </a:r>
            <a:r>
              <a:rPr lang="en" dirty="0" smtClean="0">
                <a:solidFill>
                  <a:srgbClr val="306BAF"/>
                </a:solidFill>
              </a:rPr>
              <a:t>.</a:t>
            </a:r>
            <a:endParaRPr lang="en" dirty="0">
              <a:solidFill>
                <a:srgbClr val="306BAF"/>
              </a:solidFill>
            </a:endParaRPr>
          </a:p>
        </p:txBody>
      </p:sp>
      <p:sp>
        <p:nvSpPr>
          <p:cNvPr id="16" name="Tekstvak 15"/>
          <p:cNvSpPr txBox="1"/>
          <p:nvPr/>
        </p:nvSpPr>
        <p:spPr>
          <a:xfrm>
            <a:off x="1443156" y="1451859"/>
            <a:ext cx="7167443" cy="646331"/>
          </a:xfrm>
          <a:prstGeom prst="rect">
            <a:avLst/>
          </a:prstGeom>
          <a:noFill/>
        </p:spPr>
        <p:txBody>
          <a:bodyPr wrap="square" rtlCol="0">
            <a:spAutoFit/>
          </a:bodyPr>
          <a:lstStyle/>
          <a:p>
            <a:r>
              <a:rPr lang="en" sz="1200" b="1" dirty="0" smtClean="0"/>
              <a:t>1. Reconsider/reject </a:t>
            </a:r>
            <a:r>
              <a:rPr lang="en-US" sz="1200" b="1" dirty="0" smtClean="0"/>
              <a:t>B</a:t>
            </a:r>
            <a:r>
              <a:rPr lang="en" sz="1200" b="1" dirty="0" smtClean="0"/>
              <a:t>udget or </a:t>
            </a:r>
            <a:r>
              <a:rPr lang="en-US" sz="1200" b="1" dirty="0" smtClean="0"/>
              <a:t>S</a:t>
            </a:r>
            <a:r>
              <a:rPr lang="en" sz="1200" b="1" dirty="0" smtClean="0"/>
              <a:t>trategy/</a:t>
            </a:r>
            <a:r>
              <a:rPr lang="en-US" sz="1200" b="1" dirty="0" smtClean="0"/>
              <a:t>O</a:t>
            </a:r>
            <a:r>
              <a:rPr lang="en" sz="1200" b="1" dirty="0" smtClean="0"/>
              <a:t>perating </a:t>
            </a:r>
            <a:r>
              <a:rPr lang="en-US" sz="1200" b="1" dirty="0"/>
              <a:t>P</a:t>
            </a:r>
            <a:r>
              <a:rPr lang="en" sz="1200" b="1" dirty="0" smtClean="0"/>
              <a:t>lan</a:t>
            </a:r>
          </a:p>
          <a:p>
            <a:r>
              <a:rPr lang="en" sz="1200" dirty="0" smtClean="0"/>
              <a:t>This power would give the community the ability to consider strategic/operating plans and budgets after they are approved by the Board (but before they come into effect) and reject them.</a:t>
            </a:r>
            <a:endParaRPr lang="en" sz="1200" dirty="0"/>
          </a:p>
        </p:txBody>
      </p:sp>
      <p:sp>
        <p:nvSpPr>
          <p:cNvPr id="27" name="Tekstvak 26"/>
          <p:cNvSpPr txBox="1"/>
          <p:nvPr/>
        </p:nvSpPr>
        <p:spPr>
          <a:xfrm>
            <a:off x="1443156" y="2481219"/>
            <a:ext cx="7167443" cy="646331"/>
          </a:xfrm>
          <a:prstGeom prst="rect">
            <a:avLst/>
          </a:prstGeom>
          <a:noFill/>
        </p:spPr>
        <p:txBody>
          <a:bodyPr wrap="square" rtlCol="0">
            <a:spAutoFit/>
          </a:bodyPr>
          <a:lstStyle/>
          <a:p>
            <a:r>
              <a:rPr lang="en" sz="1200" b="1" dirty="0" smtClean="0"/>
              <a:t>2. Reconsider/reject changes to ICANN “</a:t>
            </a:r>
            <a:r>
              <a:rPr lang="en-US" sz="1200" b="1" dirty="0" smtClean="0"/>
              <a:t>S</a:t>
            </a:r>
            <a:r>
              <a:rPr lang="en" sz="1200" b="1" dirty="0" smtClean="0"/>
              <a:t>tandard” </a:t>
            </a:r>
            <a:r>
              <a:rPr lang="en-US" sz="1200" b="1" dirty="0" smtClean="0"/>
              <a:t>B</a:t>
            </a:r>
            <a:r>
              <a:rPr lang="en" sz="1200" b="1" dirty="0" smtClean="0"/>
              <a:t>ylaws</a:t>
            </a:r>
          </a:p>
          <a:p>
            <a:r>
              <a:rPr lang="en" sz="1200" dirty="0" smtClean="0"/>
              <a:t>This power would give the community the ability to reject proposed Bylaws changes after they are approved by the Board but before they come into effect.</a:t>
            </a:r>
            <a:endParaRPr lang="en" sz="1200" dirty="0"/>
          </a:p>
        </p:txBody>
      </p:sp>
      <p:sp>
        <p:nvSpPr>
          <p:cNvPr id="28" name="Tekstvak 27"/>
          <p:cNvSpPr txBox="1"/>
          <p:nvPr/>
        </p:nvSpPr>
        <p:spPr>
          <a:xfrm>
            <a:off x="1443156" y="3380217"/>
            <a:ext cx="7167443" cy="830997"/>
          </a:xfrm>
          <a:prstGeom prst="rect">
            <a:avLst/>
          </a:prstGeom>
          <a:noFill/>
        </p:spPr>
        <p:txBody>
          <a:bodyPr wrap="square" rtlCol="0">
            <a:spAutoFit/>
          </a:bodyPr>
          <a:lstStyle/>
          <a:p>
            <a:r>
              <a:rPr lang="en" sz="1200" b="1" dirty="0" smtClean="0"/>
              <a:t>3. Approve changes to “</a:t>
            </a:r>
            <a:r>
              <a:rPr lang="en-US" sz="1200" b="1" dirty="0" smtClean="0"/>
              <a:t>F</a:t>
            </a:r>
            <a:r>
              <a:rPr lang="en" sz="1200" b="1" dirty="0" smtClean="0"/>
              <a:t>undamental” </a:t>
            </a:r>
            <a:r>
              <a:rPr lang="en-US" sz="1200" b="1" dirty="0" smtClean="0"/>
              <a:t>B</a:t>
            </a:r>
            <a:r>
              <a:rPr lang="en" sz="1200" b="1" dirty="0" smtClean="0"/>
              <a:t>ylaws</a:t>
            </a:r>
          </a:p>
          <a:p>
            <a:r>
              <a:rPr lang="en" sz="1200" dirty="0" smtClean="0"/>
              <a:t>This power would form part of the process set out for agreeing any changes of the “</a:t>
            </a:r>
            <a:r>
              <a:rPr lang="en-US" sz="1200" dirty="0" smtClean="0"/>
              <a:t>F</a:t>
            </a:r>
            <a:r>
              <a:rPr lang="en" sz="1200" dirty="0" smtClean="0"/>
              <a:t>undamental” </a:t>
            </a:r>
            <a:r>
              <a:rPr lang="en-US" sz="1200" dirty="0" smtClean="0"/>
              <a:t>B</a:t>
            </a:r>
            <a:r>
              <a:rPr lang="en" sz="1200" dirty="0" smtClean="0"/>
              <a:t>ylaws. It requires that the community would have to give positive assent to any change, a co-decision process between the Board and the community</a:t>
            </a:r>
            <a:r>
              <a:rPr lang="en-US" sz="1200" dirty="0"/>
              <a:t> </a:t>
            </a:r>
            <a:r>
              <a:rPr lang="en-US" sz="1200" dirty="0" smtClean="0"/>
              <a:t>and </a:t>
            </a:r>
            <a:r>
              <a:rPr lang="en-US" sz="1200" dirty="0"/>
              <a:t>that </a:t>
            </a:r>
            <a:r>
              <a:rPr lang="en-US" sz="1200" dirty="0" smtClean="0"/>
              <a:t>such changes </a:t>
            </a:r>
            <a:r>
              <a:rPr lang="en-US" sz="1200" dirty="0"/>
              <a:t>would require a higher vote.</a:t>
            </a:r>
            <a:endParaRPr lang="en" sz="1200" dirty="0"/>
          </a:p>
        </p:txBody>
      </p:sp>
      <p:sp>
        <p:nvSpPr>
          <p:cNvPr id="29" name="Tekstvak 28"/>
          <p:cNvSpPr txBox="1"/>
          <p:nvPr/>
        </p:nvSpPr>
        <p:spPr>
          <a:xfrm>
            <a:off x="1445760" y="4504385"/>
            <a:ext cx="7422939" cy="646331"/>
          </a:xfrm>
          <a:prstGeom prst="rect">
            <a:avLst/>
          </a:prstGeom>
          <a:noFill/>
        </p:spPr>
        <p:txBody>
          <a:bodyPr wrap="square" rtlCol="0">
            <a:spAutoFit/>
          </a:bodyPr>
          <a:lstStyle/>
          <a:p>
            <a:r>
              <a:rPr lang="en-US" sz="1200" b="1" dirty="0" smtClean="0"/>
              <a:t>4. Remove </a:t>
            </a:r>
            <a:r>
              <a:rPr lang="en" sz="1200" b="1" dirty="0" smtClean="0"/>
              <a:t>individual ICANN </a:t>
            </a:r>
            <a:r>
              <a:rPr lang="en-US" sz="1200" b="1" dirty="0" smtClean="0"/>
              <a:t>Board D</a:t>
            </a:r>
            <a:r>
              <a:rPr lang="en" sz="1200" b="1" dirty="0" smtClean="0"/>
              <a:t>irectors</a:t>
            </a:r>
          </a:p>
          <a:p>
            <a:r>
              <a:rPr lang="en" sz="1200" dirty="0" smtClean="0"/>
              <a:t>The community organization that appointed a given director could end their term and trigger a </a:t>
            </a:r>
            <a:r>
              <a:rPr lang="en-US" sz="1200" dirty="0" smtClean="0"/>
              <a:t>replacement </a:t>
            </a:r>
            <a:r>
              <a:rPr lang="en" sz="1200" dirty="0" smtClean="0"/>
              <a:t>process. The general approach, consistent with the law, is that the appointing body is the removing body.</a:t>
            </a:r>
            <a:endParaRPr lang="en" sz="1200" dirty="0"/>
          </a:p>
        </p:txBody>
      </p:sp>
      <p:sp>
        <p:nvSpPr>
          <p:cNvPr id="30" name="Tekstvak 29"/>
          <p:cNvSpPr txBox="1"/>
          <p:nvPr/>
        </p:nvSpPr>
        <p:spPr>
          <a:xfrm>
            <a:off x="1443156" y="5532477"/>
            <a:ext cx="7167443" cy="646331"/>
          </a:xfrm>
          <a:prstGeom prst="rect">
            <a:avLst/>
          </a:prstGeom>
          <a:noFill/>
        </p:spPr>
        <p:txBody>
          <a:bodyPr wrap="square" rtlCol="0">
            <a:spAutoFit/>
          </a:bodyPr>
          <a:lstStyle/>
          <a:p>
            <a:r>
              <a:rPr lang="en" sz="1200" b="1" dirty="0" smtClean="0"/>
              <a:t>5.</a:t>
            </a:r>
            <a:r>
              <a:rPr lang="en-US" sz="1200" b="1" dirty="0" smtClean="0"/>
              <a:t> </a:t>
            </a:r>
            <a:r>
              <a:rPr lang="en" sz="1200" b="1" dirty="0" smtClean="0"/>
              <a:t>Recall entire ICANN </a:t>
            </a:r>
            <a:r>
              <a:rPr lang="en-US" sz="1200" b="1" dirty="0" smtClean="0"/>
              <a:t>B</a:t>
            </a:r>
            <a:r>
              <a:rPr lang="en" sz="1200" b="1" dirty="0" smtClean="0"/>
              <a:t>oard</a:t>
            </a:r>
          </a:p>
          <a:p>
            <a:r>
              <a:rPr lang="en" sz="1200" dirty="0" smtClean="0"/>
              <a:t>This power would allow the community to cause the removal of the entire ICANN Board.</a:t>
            </a:r>
            <a:r>
              <a:rPr lang="en-US" sz="1200" dirty="0"/>
              <a:t> (expected to be used only in exceptional circumstances).</a:t>
            </a:r>
            <a:endParaRPr lang="en" sz="1200" dirty="0"/>
          </a:p>
        </p:txBody>
      </p:sp>
      <p:pic>
        <p:nvPicPr>
          <p:cNvPr id="35" name="Afbeelding 3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7180" y="1387609"/>
            <a:ext cx="877824" cy="774192"/>
          </a:xfrm>
          <a:prstGeom prst="rect">
            <a:avLst/>
          </a:prstGeom>
        </p:spPr>
      </p:pic>
      <p:pic>
        <p:nvPicPr>
          <p:cNvPr id="36" name="Afbeelding 3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7180" y="2403249"/>
            <a:ext cx="877824" cy="774192"/>
          </a:xfrm>
          <a:prstGeom prst="rect">
            <a:avLst/>
          </a:prstGeom>
        </p:spPr>
      </p:pic>
      <p:pic>
        <p:nvPicPr>
          <p:cNvPr id="37" name="Afbeelding 3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180" y="3434947"/>
            <a:ext cx="877824" cy="774192"/>
          </a:xfrm>
          <a:prstGeom prst="rect">
            <a:avLst/>
          </a:prstGeom>
        </p:spPr>
      </p:pic>
      <p:pic>
        <p:nvPicPr>
          <p:cNvPr id="38" name="Afbeelding 3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7180" y="4490260"/>
            <a:ext cx="877824" cy="774192"/>
          </a:xfrm>
          <a:prstGeom prst="rect">
            <a:avLst/>
          </a:prstGeom>
        </p:spPr>
      </p:pic>
      <p:pic>
        <p:nvPicPr>
          <p:cNvPr id="39" name="Afbeelding 3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7180" y="5479367"/>
            <a:ext cx="877824" cy="774192"/>
          </a:xfrm>
          <a:prstGeom prst="rect">
            <a:avLst/>
          </a:prstGeom>
        </p:spPr>
      </p:pic>
      <p:sp>
        <p:nvSpPr>
          <p:cNvPr id="33" name="Shape 194"/>
          <p:cNvSpPr txBox="1">
            <a:spLocks/>
          </p:cNvSpPr>
          <p:nvPr/>
        </p:nvSpPr>
        <p:spPr>
          <a:xfrm>
            <a:off x="8739496" y="6415298"/>
            <a:ext cx="178500" cy="139799"/>
          </a:xfrm>
          <a:prstGeom prst="rect">
            <a:avLst/>
          </a:prstGeom>
          <a:noFill/>
          <a:ln>
            <a:noFill/>
          </a:ln>
        </p:spPr>
        <p:txBody>
          <a:bodyPr lIns="0" tIns="0" rIns="0" bIns="0" anchor="t" anchorCtr="0">
            <a:noAutofit/>
          </a:bodyPr>
          <a:lstStyle>
            <a:defPPr marR="0" algn="l" rtl="0">
              <a:lnSpc>
                <a:spcPct val="100000"/>
              </a:lnSpc>
              <a:spcBef>
                <a:spcPts val="0"/>
              </a:spcBef>
              <a:spcAft>
                <a:spcPts val="0"/>
              </a:spcAft>
            </a:defPPr>
            <a:lvl1pPr marR="0" algn="r" rtl="0">
              <a:lnSpc>
                <a:spcPct val="100000"/>
              </a:lnSpc>
              <a:spcBef>
                <a:spcPts val="0"/>
              </a:spcBef>
              <a:spcAft>
                <a:spcPts val="0"/>
              </a:spcAft>
              <a:buNone/>
              <a:defRPr sz="1300" b="0" i="0" u="none" strike="noStrike" cap="none" baseline="0">
                <a:solidFill>
                  <a:schemeClr val="dk1"/>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pPr marL="25400" algn="l">
              <a:buSzPct val="25000"/>
            </a:pPr>
            <a:fld id="{00000000-1234-1234-1234-123412341234}" type="slidenum">
              <a:rPr lang="en" sz="900" smtClean="0">
                <a:solidFill>
                  <a:schemeClr val="lt1"/>
                </a:solidFill>
                <a:ea typeface="Helvetica Neue"/>
                <a:sym typeface="Helvetica Neue"/>
              </a:rPr>
              <a:pPr marL="25400" algn="l">
                <a:buSzPct val="25000"/>
              </a:pPr>
              <a:t>12</a:t>
            </a:fld>
            <a:endParaRPr lang="en" sz="900" dirty="0">
              <a:solidFill>
                <a:schemeClr val="lt1"/>
              </a:solidFill>
              <a:ea typeface="Helvetica Neue"/>
              <a:sym typeface="Helvetica Neue"/>
            </a:endParaRPr>
          </a:p>
        </p:txBody>
      </p:sp>
    </p:spTree>
    <p:extLst>
      <p:ext uri="{BB962C8B-B14F-4D97-AF65-F5344CB8AC3E}">
        <p14:creationId xmlns:p14="http://schemas.microsoft.com/office/powerpoint/2010/main" val="328668706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ight Arrow Callout 41"/>
          <p:cNvSpPr/>
          <p:nvPr/>
        </p:nvSpPr>
        <p:spPr>
          <a:xfrm>
            <a:off x="2099274" y="1584013"/>
            <a:ext cx="1823974" cy="2849986"/>
          </a:xfrm>
          <a:prstGeom prst="rightArrowCallout">
            <a:avLst>
              <a:gd name="adj1" fmla="val 21165"/>
              <a:gd name="adj2" fmla="val 29608"/>
              <a:gd name="adj3" fmla="val 15255"/>
              <a:gd name="adj4" fmla="val 78095"/>
            </a:avLst>
          </a:prstGeom>
          <a:solidFill>
            <a:srgbClr val="DAE6F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43" name="Right Arrow Callout 42"/>
          <p:cNvSpPr/>
          <p:nvPr/>
        </p:nvSpPr>
        <p:spPr>
          <a:xfrm>
            <a:off x="3923248" y="1584013"/>
            <a:ext cx="1823974" cy="2849986"/>
          </a:xfrm>
          <a:prstGeom prst="rightArrowCallout">
            <a:avLst>
              <a:gd name="adj1" fmla="val 21165"/>
              <a:gd name="adj2" fmla="val 29608"/>
              <a:gd name="adj3" fmla="val 15255"/>
              <a:gd name="adj4" fmla="val 78095"/>
            </a:avLst>
          </a:prstGeom>
          <a:solidFill>
            <a:srgbClr val="DAE6F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44" name="Right Arrow Callout 43"/>
          <p:cNvSpPr/>
          <p:nvPr/>
        </p:nvSpPr>
        <p:spPr>
          <a:xfrm>
            <a:off x="5747222" y="1584013"/>
            <a:ext cx="1823974" cy="2849986"/>
          </a:xfrm>
          <a:prstGeom prst="rightArrowCallout">
            <a:avLst>
              <a:gd name="adj1" fmla="val 21165"/>
              <a:gd name="adj2" fmla="val 29608"/>
              <a:gd name="adj3" fmla="val 15255"/>
              <a:gd name="adj4" fmla="val 78095"/>
            </a:avLst>
          </a:prstGeom>
          <a:solidFill>
            <a:srgbClr val="DAE6F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5" name="Shape 189"/>
          <p:cNvSpPr txBox="1">
            <a:spLocks/>
          </p:cNvSpPr>
          <p:nvPr/>
        </p:nvSpPr>
        <p:spPr>
          <a:xfrm>
            <a:off x="275300" y="228600"/>
            <a:ext cx="8593500" cy="330300"/>
          </a:xfrm>
          <a:prstGeom prst="rect">
            <a:avLst/>
          </a:prstGeom>
          <a:noFill/>
          <a:ln>
            <a:noFill/>
          </a:ln>
        </p:spPr>
        <p:txBody>
          <a:bodyPr lIns="0" tIns="0" rIns="0" bIns="0" anchor="t" anchorCtr="0">
            <a:noAutofit/>
          </a:bodyPr>
          <a:lstStyle>
            <a:defPPr marR="0" algn="l" rtl="0">
              <a:lnSpc>
                <a:spcPct val="100000"/>
              </a:lnSpc>
              <a:spcBef>
                <a:spcPts val="0"/>
              </a:spcBef>
              <a:spcAft>
                <a:spcPts val="0"/>
              </a:spcAft>
            </a:defPPr>
            <a:lvl1pPr marR="0" algn="ctr" rtl="0">
              <a:lnSpc>
                <a:spcPct val="100000"/>
              </a:lnSpc>
              <a:spcBef>
                <a:spcPts val="0"/>
              </a:spcBef>
              <a:spcAft>
                <a:spcPts val="0"/>
              </a:spcAft>
              <a:buClr>
                <a:schemeClr val="dk1"/>
              </a:buClr>
              <a:buSzPct val="100000"/>
              <a:buNone/>
              <a:defRPr sz="4800" b="1" i="0" u="none" strike="noStrike" cap="none" baseline="0">
                <a:solidFill>
                  <a:schemeClr val="dk1"/>
                </a:solidFill>
                <a:latin typeface="Arial"/>
                <a:ea typeface="Arial"/>
                <a:cs typeface="Arial"/>
                <a:sym typeface="Arial"/>
                <a:rtl val="0"/>
              </a:defRPr>
            </a:lvl1pPr>
            <a:lvl2pPr marR="0" algn="ctr" rtl="0">
              <a:lnSpc>
                <a:spcPct val="100000"/>
              </a:lnSpc>
              <a:spcBef>
                <a:spcPts val="0"/>
              </a:spcBef>
              <a:spcAft>
                <a:spcPts val="0"/>
              </a:spcAft>
              <a:buClr>
                <a:schemeClr val="dk1"/>
              </a:buClr>
              <a:buSzPct val="100000"/>
              <a:buNone/>
              <a:defRPr sz="4800" b="1" i="0" u="none" strike="noStrike" cap="none" baseline="0">
                <a:solidFill>
                  <a:schemeClr val="dk1"/>
                </a:solidFill>
                <a:latin typeface="Arial"/>
                <a:ea typeface="Arial"/>
                <a:cs typeface="Arial"/>
                <a:sym typeface="Arial"/>
                <a:rtl val="0"/>
              </a:defRPr>
            </a:lvl2pPr>
            <a:lvl3pPr algn="ctr">
              <a:spcBef>
                <a:spcPts val="0"/>
              </a:spcBef>
              <a:buClr>
                <a:schemeClr val="dk1"/>
              </a:buClr>
              <a:buSzPct val="100000"/>
              <a:buNone/>
              <a:defRPr sz="4800" b="1">
                <a:solidFill>
                  <a:schemeClr val="dk1"/>
                </a:solidFill>
              </a:defRPr>
            </a:lvl3pPr>
            <a:lvl4pPr algn="ctr">
              <a:spcBef>
                <a:spcPts val="0"/>
              </a:spcBef>
              <a:buClr>
                <a:schemeClr val="dk1"/>
              </a:buClr>
              <a:buSzPct val="100000"/>
              <a:buNone/>
              <a:defRPr sz="4800" b="1">
                <a:solidFill>
                  <a:schemeClr val="dk1"/>
                </a:solidFill>
              </a:defRPr>
            </a:lvl4pPr>
            <a:lvl5pPr algn="ctr">
              <a:spcBef>
                <a:spcPts val="0"/>
              </a:spcBef>
              <a:buClr>
                <a:schemeClr val="dk1"/>
              </a:buClr>
              <a:buSzPct val="100000"/>
              <a:buNone/>
              <a:defRPr sz="4800" b="1">
                <a:solidFill>
                  <a:schemeClr val="dk1"/>
                </a:solidFill>
              </a:defRPr>
            </a:lvl5pPr>
            <a:lvl6pPr algn="ctr">
              <a:spcBef>
                <a:spcPts val="0"/>
              </a:spcBef>
              <a:buClr>
                <a:schemeClr val="dk1"/>
              </a:buClr>
              <a:buSzPct val="100000"/>
              <a:buNone/>
              <a:defRPr sz="4800" b="1">
                <a:solidFill>
                  <a:schemeClr val="dk1"/>
                </a:solidFill>
              </a:defRPr>
            </a:lvl6pPr>
            <a:lvl7pPr algn="ctr">
              <a:spcBef>
                <a:spcPts val="0"/>
              </a:spcBef>
              <a:buClr>
                <a:schemeClr val="dk1"/>
              </a:buClr>
              <a:buSzPct val="100000"/>
              <a:buNone/>
              <a:defRPr sz="4800" b="1">
                <a:solidFill>
                  <a:schemeClr val="dk1"/>
                </a:solidFill>
              </a:defRPr>
            </a:lvl7pPr>
            <a:lvl8pPr algn="ctr">
              <a:spcBef>
                <a:spcPts val="0"/>
              </a:spcBef>
              <a:buClr>
                <a:schemeClr val="dk1"/>
              </a:buClr>
              <a:buSzPct val="100000"/>
              <a:buNone/>
              <a:defRPr sz="4800" b="1">
                <a:solidFill>
                  <a:schemeClr val="dk1"/>
                </a:solidFill>
              </a:defRPr>
            </a:lvl8pPr>
            <a:lvl9pPr algn="ctr">
              <a:spcBef>
                <a:spcPts val="0"/>
              </a:spcBef>
              <a:buClr>
                <a:schemeClr val="dk1"/>
              </a:buClr>
              <a:buSzPct val="100000"/>
              <a:buNone/>
              <a:defRPr sz="4800" b="1">
                <a:solidFill>
                  <a:schemeClr val="dk1"/>
                </a:solidFill>
              </a:defRPr>
            </a:lvl9pPr>
          </a:lstStyle>
          <a:p>
            <a:pPr marL="12700" algn="l">
              <a:buSzPct val="25000"/>
            </a:pPr>
            <a:r>
              <a:rPr lang="en-US" sz="2400" dirty="0" smtClean="0">
                <a:solidFill>
                  <a:srgbClr val="1C75BB"/>
                </a:solidFill>
                <a:ea typeface="Helvetica Neue"/>
                <a:sym typeface="Helvetica Neue"/>
              </a:rPr>
              <a:t>CMSM </a:t>
            </a:r>
            <a:r>
              <a:rPr lang="en" sz="2400" dirty="0" smtClean="0">
                <a:solidFill>
                  <a:srgbClr val="1C75BB"/>
                </a:solidFill>
                <a:ea typeface="Helvetica Neue"/>
                <a:sym typeface="Helvetica Neue"/>
              </a:rPr>
              <a:t>Mod</a:t>
            </a:r>
            <a:r>
              <a:rPr lang="en-US" sz="2400" dirty="0" smtClean="0">
                <a:solidFill>
                  <a:srgbClr val="1C75BB"/>
                </a:solidFill>
                <a:ea typeface="Helvetica Neue"/>
                <a:sym typeface="Helvetica Neue"/>
              </a:rPr>
              <a:t>el:</a:t>
            </a:r>
            <a:r>
              <a:rPr lang="en-US" sz="2400" b="0" dirty="0" smtClean="0">
                <a:solidFill>
                  <a:srgbClr val="1C75BB"/>
                </a:solidFill>
                <a:ea typeface="Helvetica Neue"/>
                <a:sym typeface="Helvetica Neue"/>
              </a:rPr>
              <a:t> Exercising Powers</a:t>
            </a:r>
            <a:endParaRPr lang="en" sz="2400" b="0" dirty="0">
              <a:solidFill>
                <a:srgbClr val="1C75BB"/>
              </a:solidFill>
              <a:ea typeface="Helvetica Neue"/>
              <a:sym typeface="Helvetica Neue"/>
            </a:endParaRPr>
          </a:p>
        </p:txBody>
      </p:sp>
      <p:sp>
        <p:nvSpPr>
          <p:cNvPr id="6" name="Shape 190"/>
          <p:cNvSpPr/>
          <p:nvPr/>
        </p:nvSpPr>
        <p:spPr>
          <a:xfrm>
            <a:off x="216001" y="653402"/>
            <a:ext cx="8712199" cy="7238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8" name="Shape 194"/>
          <p:cNvSpPr txBox="1">
            <a:spLocks noGrp="1"/>
          </p:cNvSpPr>
          <p:nvPr>
            <p:ph type="sldNum" idx="12"/>
          </p:nvPr>
        </p:nvSpPr>
        <p:spPr>
          <a:prstGeom prst="rect">
            <a:avLst/>
          </a:prstGeom>
          <a:noFill/>
          <a:ln>
            <a:noFill/>
          </a:ln>
        </p:spPr>
        <p:txBody>
          <a:bodyPr lIns="0" tIns="0" rIns="0" bIns="0" anchor="t" anchorCtr="0">
            <a:noAutofit/>
          </a:bodyPr>
          <a:lstStyle/>
          <a:p>
            <a:pPr marL="25400" marR="0" lvl="0" indent="0" rtl="0">
              <a:lnSpc>
                <a:spcPct val="100000"/>
              </a:lnSpc>
              <a:spcBef>
                <a:spcPts val="0"/>
              </a:spcBef>
              <a:buSzPct val="25000"/>
              <a:buNone/>
            </a:pPr>
            <a:fld id="{00000000-1234-1234-1234-123412341234}" type="slidenum">
              <a:rPr lang="en" sz="900" b="0" i="0" u="none" strike="noStrike" cap="none" baseline="0">
                <a:solidFill>
                  <a:schemeClr val="lt1"/>
                </a:solidFill>
                <a:ea typeface="Helvetica Neue"/>
                <a:sym typeface="Helvetica Neue"/>
              </a:rPr>
              <a:pPr marL="25400" marR="0" lvl="0" indent="0" rtl="0">
                <a:lnSpc>
                  <a:spcPct val="100000"/>
                </a:lnSpc>
                <a:spcBef>
                  <a:spcPts val="0"/>
                </a:spcBef>
                <a:buSzPct val="25000"/>
                <a:buNone/>
              </a:pPr>
              <a:t>13</a:t>
            </a:fld>
            <a:endParaRPr lang="en" sz="900" b="0" i="0" u="none" strike="noStrike" cap="none" baseline="0" dirty="0">
              <a:solidFill>
                <a:schemeClr val="lt1"/>
              </a:solidFill>
              <a:ea typeface="Helvetica Neue"/>
              <a:sym typeface="Helvetica Neue"/>
            </a:endParaRPr>
          </a:p>
        </p:txBody>
      </p:sp>
      <p:sp>
        <p:nvSpPr>
          <p:cNvPr id="12" name="Tekstvak 24"/>
          <p:cNvSpPr txBox="1"/>
          <p:nvPr/>
        </p:nvSpPr>
        <p:spPr>
          <a:xfrm>
            <a:off x="228600" y="835192"/>
            <a:ext cx="8689396" cy="523220"/>
          </a:xfrm>
          <a:prstGeom prst="rect">
            <a:avLst/>
          </a:prstGeom>
          <a:noFill/>
        </p:spPr>
        <p:txBody>
          <a:bodyPr wrap="square" rtlCol="0">
            <a:spAutoFit/>
          </a:bodyPr>
          <a:lstStyle/>
          <a:p>
            <a:r>
              <a:rPr lang="en-US" b="1" dirty="0" smtClean="0">
                <a:solidFill>
                  <a:srgbClr val="4F81BD"/>
                </a:solidFill>
              </a:rPr>
              <a:t>How does the community exercise its powers? </a:t>
            </a:r>
            <a:r>
              <a:rPr lang="en-US" dirty="0" smtClean="0">
                <a:solidFill>
                  <a:srgbClr val="4F81BD"/>
                </a:solidFill>
              </a:rPr>
              <a:t>The exercising of different community powers may include unique steps relevant to a given power, but the general process is as follows.  </a:t>
            </a:r>
            <a:endParaRPr lang="en" dirty="0">
              <a:solidFill>
                <a:srgbClr val="4F81BD"/>
              </a:solidFill>
            </a:endParaRPr>
          </a:p>
        </p:txBody>
      </p:sp>
      <p:sp>
        <p:nvSpPr>
          <p:cNvPr id="84" name="Right Arrow Callout 83"/>
          <p:cNvSpPr/>
          <p:nvPr/>
        </p:nvSpPr>
        <p:spPr>
          <a:xfrm>
            <a:off x="275300" y="2318592"/>
            <a:ext cx="1823974" cy="1344552"/>
          </a:xfrm>
          <a:prstGeom prst="rightArrowCallout">
            <a:avLst>
              <a:gd name="adj1" fmla="val 21165"/>
              <a:gd name="adj2" fmla="val 29608"/>
              <a:gd name="adj3" fmla="val 15255"/>
              <a:gd name="adj4" fmla="val 78095"/>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90" name="Rectangle 89"/>
          <p:cNvSpPr/>
          <p:nvPr/>
        </p:nvSpPr>
        <p:spPr>
          <a:xfrm>
            <a:off x="7571196" y="2318593"/>
            <a:ext cx="1357004" cy="1344550"/>
          </a:xfrm>
          <a:prstGeom prst="rect">
            <a:avLst/>
          </a:prstGeom>
          <a:solidFill>
            <a:schemeClr val="bg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1" name="Group 10"/>
          <p:cNvGrpSpPr/>
          <p:nvPr/>
        </p:nvGrpSpPr>
        <p:grpSpPr>
          <a:xfrm>
            <a:off x="2170943" y="2259500"/>
            <a:ext cx="224400" cy="224400"/>
            <a:chOff x="309000" y="1590611"/>
            <a:chExt cx="224400" cy="224400"/>
          </a:xfrm>
        </p:grpSpPr>
        <p:sp>
          <p:nvSpPr>
            <p:cNvPr id="9" name="Oval 8"/>
            <p:cNvSpPr/>
            <p:nvPr/>
          </p:nvSpPr>
          <p:spPr>
            <a:xfrm>
              <a:off x="309000" y="1590611"/>
              <a:ext cx="224400" cy="2244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extBox 9"/>
            <p:cNvSpPr txBox="1"/>
            <p:nvPr/>
          </p:nvSpPr>
          <p:spPr>
            <a:xfrm>
              <a:off x="389798" y="1619186"/>
              <a:ext cx="71321" cy="153888"/>
            </a:xfrm>
            <a:prstGeom prst="rect">
              <a:avLst/>
            </a:prstGeom>
            <a:noFill/>
          </p:spPr>
          <p:txBody>
            <a:bodyPr wrap="none" lIns="0" tIns="0" rIns="0" bIns="0" rtlCol="0">
              <a:spAutoFit/>
            </a:bodyPr>
            <a:lstStyle/>
            <a:p>
              <a:pPr algn="ctr"/>
              <a:r>
                <a:rPr lang="en-US" sz="1000" b="1" dirty="0" smtClean="0">
                  <a:solidFill>
                    <a:schemeClr val="bg1"/>
                  </a:solidFill>
                </a:rPr>
                <a:t>1</a:t>
              </a:r>
              <a:endParaRPr lang="en-US" sz="1000" b="1" dirty="0">
                <a:solidFill>
                  <a:schemeClr val="bg1"/>
                </a:solidFill>
              </a:endParaRPr>
            </a:p>
          </p:txBody>
        </p:sp>
      </p:grpSp>
      <p:grpSp>
        <p:nvGrpSpPr>
          <p:cNvPr id="91" name="Group 90"/>
          <p:cNvGrpSpPr/>
          <p:nvPr/>
        </p:nvGrpSpPr>
        <p:grpSpPr>
          <a:xfrm>
            <a:off x="3999743" y="2259500"/>
            <a:ext cx="224400" cy="224400"/>
            <a:chOff x="309000" y="1590611"/>
            <a:chExt cx="224400" cy="224400"/>
          </a:xfrm>
        </p:grpSpPr>
        <p:sp>
          <p:nvSpPr>
            <p:cNvPr id="92" name="Oval 91"/>
            <p:cNvSpPr/>
            <p:nvPr/>
          </p:nvSpPr>
          <p:spPr>
            <a:xfrm>
              <a:off x="309000" y="1590611"/>
              <a:ext cx="224400" cy="2244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3" name="TextBox 102"/>
            <p:cNvSpPr txBox="1"/>
            <p:nvPr/>
          </p:nvSpPr>
          <p:spPr>
            <a:xfrm>
              <a:off x="389798" y="1619186"/>
              <a:ext cx="71321" cy="153888"/>
            </a:xfrm>
            <a:prstGeom prst="rect">
              <a:avLst/>
            </a:prstGeom>
            <a:noFill/>
          </p:spPr>
          <p:txBody>
            <a:bodyPr wrap="none" lIns="0" tIns="0" rIns="0" bIns="0" rtlCol="0">
              <a:spAutoFit/>
            </a:bodyPr>
            <a:lstStyle/>
            <a:p>
              <a:pPr algn="ctr"/>
              <a:r>
                <a:rPr lang="en-US" sz="1000" b="1" dirty="0" smtClean="0">
                  <a:solidFill>
                    <a:schemeClr val="bg1"/>
                  </a:solidFill>
                </a:rPr>
                <a:t>2</a:t>
              </a:r>
              <a:endParaRPr lang="en-US" sz="1000" b="1" dirty="0">
                <a:solidFill>
                  <a:schemeClr val="bg1"/>
                </a:solidFill>
              </a:endParaRPr>
            </a:p>
          </p:txBody>
        </p:sp>
      </p:grpSp>
      <p:grpSp>
        <p:nvGrpSpPr>
          <p:cNvPr id="104" name="Group 103"/>
          <p:cNvGrpSpPr/>
          <p:nvPr/>
        </p:nvGrpSpPr>
        <p:grpSpPr>
          <a:xfrm>
            <a:off x="5834893" y="2259500"/>
            <a:ext cx="224400" cy="224400"/>
            <a:chOff x="309000" y="1590611"/>
            <a:chExt cx="224400" cy="224400"/>
          </a:xfrm>
        </p:grpSpPr>
        <p:sp>
          <p:nvSpPr>
            <p:cNvPr id="105" name="Oval 104"/>
            <p:cNvSpPr/>
            <p:nvPr/>
          </p:nvSpPr>
          <p:spPr>
            <a:xfrm>
              <a:off x="309000" y="1590611"/>
              <a:ext cx="224400" cy="2244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6" name="TextBox 105"/>
            <p:cNvSpPr txBox="1"/>
            <p:nvPr/>
          </p:nvSpPr>
          <p:spPr>
            <a:xfrm>
              <a:off x="389798" y="1619186"/>
              <a:ext cx="71321" cy="153888"/>
            </a:xfrm>
            <a:prstGeom prst="rect">
              <a:avLst/>
            </a:prstGeom>
            <a:noFill/>
          </p:spPr>
          <p:txBody>
            <a:bodyPr wrap="none" lIns="0" tIns="0" rIns="0" bIns="0" rtlCol="0">
              <a:spAutoFit/>
            </a:bodyPr>
            <a:lstStyle/>
            <a:p>
              <a:pPr algn="ctr"/>
              <a:r>
                <a:rPr lang="en-US" sz="1000" b="1" dirty="0" smtClean="0">
                  <a:solidFill>
                    <a:schemeClr val="bg1"/>
                  </a:solidFill>
                </a:rPr>
                <a:t>3</a:t>
              </a:r>
              <a:endParaRPr lang="en-US" sz="1000" b="1" dirty="0">
                <a:solidFill>
                  <a:schemeClr val="bg1"/>
                </a:solidFill>
              </a:endParaRPr>
            </a:p>
          </p:txBody>
        </p:sp>
      </p:grpSp>
      <p:sp>
        <p:nvSpPr>
          <p:cNvPr id="4" name="TextBox 3"/>
          <p:cNvSpPr txBox="1"/>
          <p:nvPr/>
        </p:nvSpPr>
        <p:spPr>
          <a:xfrm>
            <a:off x="2251403" y="2467961"/>
            <a:ext cx="1135257" cy="169277"/>
          </a:xfrm>
          <a:prstGeom prst="rect">
            <a:avLst/>
          </a:prstGeom>
          <a:noFill/>
        </p:spPr>
        <p:txBody>
          <a:bodyPr wrap="square" tIns="0" rIns="0" bIns="0" rtlCol="0" anchor="ctr">
            <a:spAutoFit/>
          </a:bodyPr>
          <a:lstStyle/>
          <a:p>
            <a:r>
              <a:rPr lang="en-US" sz="1100" b="1" dirty="0" smtClean="0"/>
              <a:t>PETITION</a:t>
            </a:r>
            <a:endParaRPr lang="en-US" sz="1100" b="1" dirty="0"/>
          </a:p>
        </p:txBody>
      </p:sp>
      <p:sp>
        <p:nvSpPr>
          <p:cNvPr id="115" name="TextBox 114"/>
          <p:cNvSpPr txBox="1"/>
          <p:nvPr/>
        </p:nvSpPr>
        <p:spPr>
          <a:xfrm>
            <a:off x="4080204" y="2467961"/>
            <a:ext cx="1135257" cy="169277"/>
          </a:xfrm>
          <a:prstGeom prst="rect">
            <a:avLst/>
          </a:prstGeom>
          <a:noFill/>
        </p:spPr>
        <p:txBody>
          <a:bodyPr wrap="square" tIns="0" rIns="0" bIns="0" rtlCol="0" anchor="ctr">
            <a:spAutoFit/>
          </a:bodyPr>
          <a:lstStyle/>
          <a:p>
            <a:r>
              <a:rPr lang="en-US" sz="1100" b="1" dirty="0" smtClean="0"/>
              <a:t>DISCUSSION</a:t>
            </a:r>
            <a:endParaRPr lang="en-US" sz="1100" b="1" dirty="0"/>
          </a:p>
        </p:txBody>
      </p:sp>
      <p:sp>
        <p:nvSpPr>
          <p:cNvPr id="116" name="TextBox 115"/>
          <p:cNvSpPr txBox="1"/>
          <p:nvPr/>
        </p:nvSpPr>
        <p:spPr>
          <a:xfrm>
            <a:off x="5915354" y="2467961"/>
            <a:ext cx="1135257" cy="169277"/>
          </a:xfrm>
          <a:prstGeom prst="rect">
            <a:avLst/>
          </a:prstGeom>
          <a:noFill/>
        </p:spPr>
        <p:txBody>
          <a:bodyPr wrap="square" tIns="0" rIns="0" bIns="0" rtlCol="0" anchor="ctr">
            <a:spAutoFit/>
          </a:bodyPr>
          <a:lstStyle/>
          <a:p>
            <a:r>
              <a:rPr lang="en-US" sz="1100" b="1" dirty="0" smtClean="0"/>
              <a:t>DECISION</a:t>
            </a:r>
            <a:endParaRPr lang="en-US" sz="1100" b="1" dirty="0"/>
          </a:p>
        </p:txBody>
      </p:sp>
      <p:sp>
        <p:nvSpPr>
          <p:cNvPr id="117" name="TextBox 116"/>
          <p:cNvSpPr txBox="1"/>
          <p:nvPr/>
        </p:nvSpPr>
        <p:spPr>
          <a:xfrm>
            <a:off x="7663729" y="2425989"/>
            <a:ext cx="1135257" cy="169277"/>
          </a:xfrm>
          <a:prstGeom prst="rect">
            <a:avLst/>
          </a:prstGeom>
          <a:noFill/>
        </p:spPr>
        <p:txBody>
          <a:bodyPr wrap="square" tIns="0" rIns="0" bIns="0" rtlCol="0" anchor="ctr">
            <a:spAutoFit/>
          </a:bodyPr>
          <a:lstStyle/>
          <a:p>
            <a:r>
              <a:rPr lang="en-US" sz="1100" b="1" dirty="0" smtClean="0">
                <a:solidFill>
                  <a:srgbClr val="FFFFFF"/>
                </a:solidFill>
              </a:rPr>
              <a:t>OUTCOME</a:t>
            </a:r>
            <a:endParaRPr lang="en-US" sz="1100" b="1" dirty="0">
              <a:solidFill>
                <a:srgbClr val="FFFFFF"/>
              </a:solidFill>
            </a:endParaRPr>
          </a:p>
        </p:txBody>
      </p:sp>
      <p:sp>
        <p:nvSpPr>
          <p:cNvPr id="118" name="TextBox 117"/>
          <p:cNvSpPr txBox="1"/>
          <p:nvPr/>
        </p:nvSpPr>
        <p:spPr>
          <a:xfrm>
            <a:off x="343036" y="2425989"/>
            <a:ext cx="1135257" cy="169277"/>
          </a:xfrm>
          <a:prstGeom prst="rect">
            <a:avLst/>
          </a:prstGeom>
          <a:noFill/>
        </p:spPr>
        <p:txBody>
          <a:bodyPr wrap="square" tIns="0" rIns="0" bIns="0" rtlCol="0" anchor="ctr">
            <a:spAutoFit/>
          </a:bodyPr>
          <a:lstStyle/>
          <a:p>
            <a:r>
              <a:rPr lang="en-US" sz="1100" b="1" dirty="0" smtClean="0">
                <a:solidFill>
                  <a:schemeClr val="bg1"/>
                </a:solidFill>
              </a:rPr>
              <a:t>CAUSE</a:t>
            </a:r>
            <a:endParaRPr lang="en-US" sz="1100" b="1" dirty="0">
              <a:solidFill>
                <a:schemeClr val="bg1"/>
              </a:solidFill>
            </a:endParaRPr>
          </a:p>
        </p:txBody>
      </p:sp>
      <p:sp>
        <p:nvSpPr>
          <p:cNvPr id="119" name="TextBox 118"/>
          <p:cNvSpPr txBox="1"/>
          <p:nvPr/>
        </p:nvSpPr>
        <p:spPr>
          <a:xfrm>
            <a:off x="343036" y="2649054"/>
            <a:ext cx="1248697" cy="833562"/>
          </a:xfrm>
          <a:prstGeom prst="rect">
            <a:avLst/>
          </a:prstGeom>
          <a:noFill/>
        </p:spPr>
        <p:txBody>
          <a:bodyPr wrap="square" tIns="0" rIns="0" bIns="0" rtlCol="0" anchor="t">
            <a:spAutoFit/>
          </a:bodyPr>
          <a:lstStyle/>
          <a:p>
            <a:pPr>
              <a:lnSpc>
                <a:spcPct val="90000"/>
              </a:lnSpc>
            </a:pPr>
            <a:r>
              <a:rPr lang="en-US" sz="1000" dirty="0" smtClean="0"/>
              <a:t>ICANN Board or Board Member action causing significant concern to members of the community.</a:t>
            </a:r>
            <a:endParaRPr lang="en-US" sz="1000" dirty="0"/>
          </a:p>
        </p:txBody>
      </p:sp>
      <p:sp>
        <p:nvSpPr>
          <p:cNvPr id="120" name="TextBox 119"/>
          <p:cNvSpPr txBox="1"/>
          <p:nvPr/>
        </p:nvSpPr>
        <p:spPr>
          <a:xfrm>
            <a:off x="7665807" y="2649054"/>
            <a:ext cx="1135257" cy="695062"/>
          </a:xfrm>
          <a:prstGeom prst="rect">
            <a:avLst/>
          </a:prstGeom>
          <a:noFill/>
        </p:spPr>
        <p:txBody>
          <a:bodyPr wrap="square" tIns="0" rIns="0" bIns="0" rtlCol="0" anchor="t">
            <a:spAutoFit/>
          </a:bodyPr>
          <a:lstStyle/>
          <a:p>
            <a:pPr>
              <a:lnSpc>
                <a:spcPct val="90000"/>
              </a:lnSpc>
            </a:pPr>
            <a:r>
              <a:rPr lang="en-US" sz="1000" dirty="0"/>
              <a:t>ICANN Board </a:t>
            </a:r>
          </a:p>
          <a:p>
            <a:pPr>
              <a:lnSpc>
                <a:spcPct val="90000"/>
              </a:lnSpc>
            </a:pPr>
            <a:r>
              <a:rPr lang="en-US" sz="1000" dirty="0"/>
              <a:t>acts in accordance with the community’s decision.</a:t>
            </a:r>
          </a:p>
        </p:txBody>
      </p:sp>
      <p:sp>
        <p:nvSpPr>
          <p:cNvPr id="121" name="TextBox 120"/>
          <p:cNvSpPr txBox="1"/>
          <p:nvPr/>
        </p:nvSpPr>
        <p:spPr>
          <a:xfrm>
            <a:off x="2251741" y="2727467"/>
            <a:ext cx="1177259" cy="1387559"/>
          </a:xfrm>
          <a:prstGeom prst="rect">
            <a:avLst/>
          </a:prstGeom>
          <a:noFill/>
        </p:spPr>
        <p:txBody>
          <a:bodyPr wrap="square" tIns="0" rIns="0" bIns="0" rtlCol="0" anchor="t">
            <a:spAutoFit/>
          </a:bodyPr>
          <a:lstStyle/>
          <a:p>
            <a:pPr>
              <a:lnSpc>
                <a:spcPct val="90000"/>
              </a:lnSpc>
            </a:pPr>
            <a:r>
              <a:rPr lang="en-US" sz="1000" dirty="0" smtClean="0"/>
              <a:t>A petition by at least one SO or AC (depending on the power) starts </a:t>
            </a:r>
            <a:r>
              <a:rPr lang="en-US" sz="1000" dirty="0"/>
              <a:t>the formal discussion and decision-making about whether to exercise a community power.</a:t>
            </a:r>
          </a:p>
        </p:txBody>
      </p:sp>
      <p:pic>
        <p:nvPicPr>
          <p:cNvPr id="16" name="Picture 15" descr="CCWG_Paris2015_Overview05-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9960" y="1673717"/>
            <a:ext cx="1209040" cy="718707"/>
          </a:xfrm>
          <a:prstGeom prst="rect">
            <a:avLst/>
          </a:prstGeom>
        </p:spPr>
      </p:pic>
      <p:pic>
        <p:nvPicPr>
          <p:cNvPr id="24" name="Picture 23" descr="CCWG_Paris2015_Overview05-3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19563" y="1735635"/>
            <a:ext cx="1097280" cy="652272"/>
          </a:xfrm>
          <a:prstGeom prst="rect">
            <a:avLst/>
          </a:prstGeom>
        </p:spPr>
      </p:pic>
      <p:pic>
        <p:nvPicPr>
          <p:cNvPr id="23" name="Picture 22" descr="CCWG_Paris2015_Overview05-3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8928" y="1550752"/>
            <a:ext cx="1436152" cy="853712"/>
          </a:xfrm>
          <a:prstGeom prst="rect">
            <a:avLst/>
          </a:prstGeom>
        </p:spPr>
      </p:pic>
      <p:sp>
        <p:nvSpPr>
          <p:cNvPr id="33" name="TextBox 32"/>
          <p:cNvSpPr txBox="1"/>
          <p:nvPr/>
        </p:nvSpPr>
        <p:spPr>
          <a:xfrm>
            <a:off x="4080541" y="2727467"/>
            <a:ext cx="1160326" cy="1249060"/>
          </a:xfrm>
          <a:prstGeom prst="rect">
            <a:avLst/>
          </a:prstGeom>
          <a:noFill/>
        </p:spPr>
        <p:txBody>
          <a:bodyPr wrap="square" tIns="0" rIns="0" bIns="0" rtlCol="0" anchor="t">
            <a:spAutoFit/>
          </a:bodyPr>
          <a:lstStyle/>
          <a:p>
            <a:pPr>
              <a:lnSpc>
                <a:spcPct val="90000"/>
              </a:lnSpc>
            </a:pPr>
            <a:r>
              <a:rPr lang="en-US" sz="1000" dirty="0"/>
              <a:t>The whole </a:t>
            </a:r>
            <a:r>
              <a:rPr lang="en-US" sz="1000" dirty="0" smtClean="0"/>
              <a:t>community – </a:t>
            </a:r>
            <a:r>
              <a:rPr lang="en-US" sz="1000" b="1" dirty="0" smtClean="0"/>
              <a:t>all</a:t>
            </a:r>
            <a:r>
              <a:rPr lang="en-US" sz="1000" dirty="0" smtClean="0"/>
              <a:t> SOs </a:t>
            </a:r>
            <a:r>
              <a:rPr lang="en-US" sz="1000" dirty="0"/>
              <a:t>and </a:t>
            </a:r>
            <a:r>
              <a:rPr lang="en-US" sz="1000" dirty="0" smtClean="0"/>
              <a:t>ACs –</a:t>
            </a:r>
          </a:p>
          <a:p>
            <a:pPr>
              <a:lnSpc>
                <a:spcPct val="90000"/>
              </a:lnSpc>
            </a:pPr>
            <a:r>
              <a:rPr lang="en-US" sz="1000" dirty="0" smtClean="0"/>
              <a:t>discusses </a:t>
            </a:r>
            <a:r>
              <a:rPr lang="en-US" sz="1000" dirty="0"/>
              <a:t>the proposed use of the power, online and/or through a proposed ICANN c</a:t>
            </a:r>
            <a:r>
              <a:rPr lang="en-US" sz="1000" dirty="0" smtClean="0"/>
              <a:t>ommunity </a:t>
            </a:r>
            <a:r>
              <a:rPr lang="en-US" sz="1000" dirty="0"/>
              <a:t>f</a:t>
            </a:r>
            <a:r>
              <a:rPr lang="en-US" sz="1000" dirty="0" smtClean="0"/>
              <a:t>orum.</a:t>
            </a:r>
            <a:endParaRPr lang="en-US" sz="1000" dirty="0"/>
          </a:p>
        </p:txBody>
      </p:sp>
      <p:sp>
        <p:nvSpPr>
          <p:cNvPr id="34" name="TextBox 33"/>
          <p:cNvSpPr txBox="1"/>
          <p:nvPr/>
        </p:nvSpPr>
        <p:spPr>
          <a:xfrm>
            <a:off x="5915691" y="2733865"/>
            <a:ext cx="1101152" cy="1249060"/>
          </a:xfrm>
          <a:prstGeom prst="rect">
            <a:avLst/>
          </a:prstGeom>
          <a:noFill/>
        </p:spPr>
        <p:txBody>
          <a:bodyPr wrap="square" tIns="0" rIns="0" bIns="0" rtlCol="0" anchor="t">
            <a:spAutoFit/>
          </a:bodyPr>
          <a:lstStyle/>
          <a:p>
            <a:pPr>
              <a:lnSpc>
                <a:spcPct val="90000"/>
              </a:lnSpc>
            </a:pPr>
            <a:r>
              <a:rPr lang="en-US" sz="1000" dirty="0" smtClean="0"/>
              <a:t>SOs </a:t>
            </a:r>
            <a:r>
              <a:rPr lang="en-US" sz="1000" dirty="0"/>
              <a:t>and ACs that have voting rights in the Community </a:t>
            </a:r>
            <a:r>
              <a:rPr lang="en-US" sz="1000" dirty="0" smtClean="0"/>
              <a:t>Mechanism</a:t>
            </a:r>
            <a:r>
              <a:rPr lang="en-US" sz="1000" dirty="0"/>
              <a:t> </a:t>
            </a:r>
            <a:r>
              <a:rPr lang="en-US" sz="1000" dirty="0" smtClean="0"/>
              <a:t>cast </a:t>
            </a:r>
            <a:r>
              <a:rPr lang="en-US" sz="1000" dirty="0"/>
              <a:t>their votes to decide whether the power is used or not. </a:t>
            </a:r>
          </a:p>
        </p:txBody>
      </p:sp>
      <p:sp>
        <p:nvSpPr>
          <p:cNvPr id="38" name="TextBox 37"/>
          <p:cNvSpPr txBox="1"/>
          <p:nvPr/>
        </p:nvSpPr>
        <p:spPr>
          <a:xfrm>
            <a:off x="209157" y="5872350"/>
            <a:ext cx="8553844" cy="415498"/>
          </a:xfrm>
          <a:prstGeom prst="rect">
            <a:avLst/>
          </a:prstGeom>
          <a:noFill/>
        </p:spPr>
        <p:txBody>
          <a:bodyPr wrap="square" tIns="0" rIns="0" bIns="0" rtlCol="0" anchor="t">
            <a:spAutoFit/>
          </a:bodyPr>
          <a:lstStyle/>
          <a:p>
            <a:r>
              <a:rPr lang="en-US" sz="900" dirty="0"/>
              <a:t>Notable exceptions to this three-step process are for the powers to remove an ICANN director appointed by an SO/AC (where there is an initiating trigger vote in the SO/AC to start consideration of the process) or to co-approve changes to Fundamental Bylaws (where its use is automatically triggered by any proposal for changes to Fundamental Bylaws). To Recall the Entire ICANN Board requires two SOs or ACs (at least one of which is an SO) to sign a petition. </a:t>
            </a:r>
          </a:p>
        </p:txBody>
      </p:sp>
      <p:sp>
        <p:nvSpPr>
          <p:cNvPr id="45" name="TextBox 44"/>
          <p:cNvSpPr txBox="1"/>
          <p:nvPr/>
        </p:nvSpPr>
        <p:spPr>
          <a:xfrm>
            <a:off x="2251741" y="4655263"/>
            <a:ext cx="1177259" cy="874855"/>
          </a:xfrm>
          <a:prstGeom prst="rect">
            <a:avLst/>
          </a:prstGeom>
          <a:noFill/>
        </p:spPr>
        <p:txBody>
          <a:bodyPr wrap="square" tIns="0" rIns="0" bIns="0" rtlCol="0" anchor="t">
            <a:spAutoFit/>
          </a:bodyPr>
          <a:lstStyle/>
          <a:p>
            <a:pPr>
              <a:lnSpc>
                <a:spcPct val="90000"/>
              </a:lnSpc>
            </a:pPr>
            <a:r>
              <a:rPr lang="en-US" sz="900" dirty="0" smtClean="0"/>
              <a:t>Generally </a:t>
            </a:r>
            <a:r>
              <a:rPr lang="en-US" sz="900" dirty="0"/>
              <a:t>a </a:t>
            </a:r>
            <a:r>
              <a:rPr lang="en-US" sz="900" b="1" dirty="0"/>
              <a:t>maximum period of</a:t>
            </a:r>
            <a:r>
              <a:rPr lang="en-US" sz="900" dirty="0"/>
              <a:t> </a:t>
            </a:r>
            <a:r>
              <a:rPr lang="en-US" sz="900" b="1" dirty="0"/>
              <a:t>fifteen days </a:t>
            </a:r>
            <a:r>
              <a:rPr lang="en-US" sz="900" dirty="0"/>
              <a:t>from the announcement of the decision that might trigger the power’s use</a:t>
            </a:r>
            <a:r>
              <a:rPr lang="en-US" sz="900" dirty="0" smtClean="0"/>
              <a:t>.</a:t>
            </a:r>
            <a:endParaRPr lang="en-US" sz="900" dirty="0"/>
          </a:p>
        </p:txBody>
      </p:sp>
      <p:sp>
        <p:nvSpPr>
          <p:cNvPr id="48" name="Rectangle 47"/>
          <p:cNvSpPr/>
          <p:nvPr/>
        </p:nvSpPr>
        <p:spPr>
          <a:xfrm>
            <a:off x="2117139" y="4545451"/>
            <a:ext cx="1385944" cy="1137801"/>
          </a:xfrm>
          <a:prstGeom prst="rect">
            <a:avLst/>
          </a:prstGeom>
          <a:noFill/>
          <a:ln w="22225">
            <a:solidFill>
              <a:srgbClr val="D9E6F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TextBox 50"/>
          <p:cNvSpPr txBox="1"/>
          <p:nvPr/>
        </p:nvSpPr>
        <p:spPr>
          <a:xfrm>
            <a:off x="4082658" y="4655263"/>
            <a:ext cx="1177259" cy="750205"/>
          </a:xfrm>
          <a:prstGeom prst="rect">
            <a:avLst/>
          </a:prstGeom>
          <a:noFill/>
        </p:spPr>
        <p:txBody>
          <a:bodyPr wrap="square" tIns="0" rIns="0" bIns="0" rtlCol="0" anchor="t">
            <a:spAutoFit/>
          </a:bodyPr>
          <a:lstStyle/>
          <a:p>
            <a:pPr>
              <a:lnSpc>
                <a:spcPct val="90000"/>
              </a:lnSpc>
            </a:pPr>
            <a:r>
              <a:rPr lang="en-US" sz="900" dirty="0"/>
              <a:t>This Discussion Period lasts for </a:t>
            </a:r>
            <a:r>
              <a:rPr lang="en-US" sz="900" b="1" dirty="0"/>
              <a:t>fifteen days</a:t>
            </a:r>
            <a:r>
              <a:rPr lang="en-US" sz="900" dirty="0"/>
              <a:t>, starting the day after a valid petition has been received. </a:t>
            </a:r>
          </a:p>
        </p:txBody>
      </p:sp>
      <p:sp>
        <p:nvSpPr>
          <p:cNvPr id="52" name="Rectangle 51"/>
          <p:cNvSpPr/>
          <p:nvPr/>
        </p:nvSpPr>
        <p:spPr>
          <a:xfrm>
            <a:off x="3948056" y="4545451"/>
            <a:ext cx="1385944" cy="1137801"/>
          </a:xfrm>
          <a:prstGeom prst="rect">
            <a:avLst/>
          </a:prstGeom>
          <a:noFill/>
          <a:ln w="22225">
            <a:solidFill>
              <a:srgbClr val="D9E6F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TextBox 52"/>
          <p:cNvSpPr txBox="1"/>
          <p:nvPr/>
        </p:nvSpPr>
        <p:spPr>
          <a:xfrm>
            <a:off x="5913575" y="4655263"/>
            <a:ext cx="1177259" cy="750205"/>
          </a:xfrm>
          <a:prstGeom prst="rect">
            <a:avLst/>
          </a:prstGeom>
          <a:noFill/>
        </p:spPr>
        <p:txBody>
          <a:bodyPr wrap="square" tIns="0" rIns="0" bIns="0" rtlCol="0" anchor="t">
            <a:spAutoFit/>
          </a:bodyPr>
          <a:lstStyle/>
          <a:p>
            <a:pPr>
              <a:lnSpc>
                <a:spcPct val="90000"/>
              </a:lnSpc>
            </a:pPr>
            <a:r>
              <a:rPr lang="en-US" sz="900" dirty="0"/>
              <a:t>This Decision Period lasts for </a:t>
            </a:r>
            <a:r>
              <a:rPr lang="en-US" sz="900" b="1" dirty="0"/>
              <a:t>fifteen days</a:t>
            </a:r>
            <a:r>
              <a:rPr lang="en-US" sz="900" dirty="0"/>
              <a:t>, starting the day after the conclusion of the discussion </a:t>
            </a:r>
            <a:r>
              <a:rPr lang="en-US" sz="900" dirty="0" smtClean="0"/>
              <a:t>period</a:t>
            </a:r>
            <a:r>
              <a:rPr lang="en-US" sz="900" dirty="0"/>
              <a:t>. </a:t>
            </a:r>
          </a:p>
        </p:txBody>
      </p:sp>
      <p:sp>
        <p:nvSpPr>
          <p:cNvPr id="54" name="Rectangle 53"/>
          <p:cNvSpPr/>
          <p:nvPr/>
        </p:nvSpPr>
        <p:spPr>
          <a:xfrm>
            <a:off x="5778973" y="4545451"/>
            <a:ext cx="1385944" cy="1137801"/>
          </a:xfrm>
          <a:prstGeom prst="rect">
            <a:avLst/>
          </a:prstGeom>
          <a:noFill/>
          <a:ln w="22225">
            <a:solidFill>
              <a:srgbClr val="D9E6F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8910685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189"/>
          <p:cNvSpPr txBox="1">
            <a:spLocks/>
          </p:cNvSpPr>
          <p:nvPr/>
        </p:nvSpPr>
        <p:spPr>
          <a:xfrm>
            <a:off x="275300" y="228600"/>
            <a:ext cx="8593500" cy="330300"/>
          </a:xfrm>
          <a:prstGeom prst="rect">
            <a:avLst/>
          </a:prstGeom>
          <a:noFill/>
          <a:ln>
            <a:noFill/>
          </a:ln>
        </p:spPr>
        <p:txBody>
          <a:bodyPr lIns="0" tIns="0" rIns="0" bIns="0" anchor="t" anchorCtr="0">
            <a:noAutofit/>
          </a:bodyPr>
          <a:lstStyle>
            <a:defPPr marR="0" algn="l" rtl="0">
              <a:lnSpc>
                <a:spcPct val="100000"/>
              </a:lnSpc>
              <a:spcBef>
                <a:spcPts val="0"/>
              </a:spcBef>
              <a:spcAft>
                <a:spcPts val="0"/>
              </a:spcAft>
            </a:defPPr>
            <a:lvl1pPr marR="0" algn="ctr" rtl="0">
              <a:lnSpc>
                <a:spcPct val="100000"/>
              </a:lnSpc>
              <a:spcBef>
                <a:spcPts val="0"/>
              </a:spcBef>
              <a:spcAft>
                <a:spcPts val="0"/>
              </a:spcAft>
              <a:buClr>
                <a:schemeClr val="dk1"/>
              </a:buClr>
              <a:buSzPct val="100000"/>
              <a:buNone/>
              <a:defRPr sz="4800" b="1" i="0" u="none" strike="noStrike" cap="none" baseline="0">
                <a:solidFill>
                  <a:schemeClr val="dk1"/>
                </a:solidFill>
                <a:latin typeface="Arial"/>
                <a:ea typeface="Arial"/>
                <a:cs typeface="Arial"/>
                <a:sym typeface="Arial"/>
                <a:rtl val="0"/>
              </a:defRPr>
            </a:lvl1pPr>
            <a:lvl2pPr marR="0" algn="ctr" rtl="0">
              <a:lnSpc>
                <a:spcPct val="100000"/>
              </a:lnSpc>
              <a:spcBef>
                <a:spcPts val="0"/>
              </a:spcBef>
              <a:spcAft>
                <a:spcPts val="0"/>
              </a:spcAft>
              <a:buClr>
                <a:schemeClr val="dk1"/>
              </a:buClr>
              <a:buSzPct val="100000"/>
              <a:buNone/>
              <a:defRPr sz="4800" b="1" i="0" u="none" strike="noStrike" cap="none" baseline="0">
                <a:solidFill>
                  <a:schemeClr val="dk1"/>
                </a:solidFill>
                <a:latin typeface="Arial"/>
                <a:ea typeface="Arial"/>
                <a:cs typeface="Arial"/>
                <a:sym typeface="Arial"/>
                <a:rtl val="0"/>
              </a:defRPr>
            </a:lvl2pPr>
            <a:lvl3pPr algn="ctr">
              <a:spcBef>
                <a:spcPts val="0"/>
              </a:spcBef>
              <a:buClr>
                <a:schemeClr val="dk1"/>
              </a:buClr>
              <a:buSzPct val="100000"/>
              <a:buNone/>
              <a:defRPr sz="4800" b="1">
                <a:solidFill>
                  <a:schemeClr val="dk1"/>
                </a:solidFill>
              </a:defRPr>
            </a:lvl3pPr>
            <a:lvl4pPr algn="ctr">
              <a:spcBef>
                <a:spcPts val="0"/>
              </a:spcBef>
              <a:buClr>
                <a:schemeClr val="dk1"/>
              </a:buClr>
              <a:buSzPct val="100000"/>
              <a:buNone/>
              <a:defRPr sz="4800" b="1">
                <a:solidFill>
                  <a:schemeClr val="dk1"/>
                </a:solidFill>
              </a:defRPr>
            </a:lvl4pPr>
            <a:lvl5pPr algn="ctr">
              <a:spcBef>
                <a:spcPts val="0"/>
              </a:spcBef>
              <a:buClr>
                <a:schemeClr val="dk1"/>
              </a:buClr>
              <a:buSzPct val="100000"/>
              <a:buNone/>
              <a:defRPr sz="4800" b="1">
                <a:solidFill>
                  <a:schemeClr val="dk1"/>
                </a:solidFill>
              </a:defRPr>
            </a:lvl5pPr>
            <a:lvl6pPr algn="ctr">
              <a:spcBef>
                <a:spcPts val="0"/>
              </a:spcBef>
              <a:buClr>
                <a:schemeClr val="dk1"/>
              </a:buClr>
              <a:buSzPct val="100000"/>
              <a:buNone/>
              <a:defRPr sz="4800" b="1">
                <a:solidFill>
                  <a:schemeClr val="dk1"/>
                </a:solidFill>
              </a:defRPr>
            </a:lvl6pPr>
            <a:lvl7pPr algn="ctr">
              <a:spcBef>
                <a:spcPts val="0"/>
              </a:spcBef>
              <a:buClr>
                <a:schemeClr val="dk1"/>
              </a:buClr>
              <a:buSzPct val="100000"/>
              <a:buNone/>
              <a:defRPr sz="4800" b="1">
                <a:solidFill>
                  <a:schemeClr val="dk1"/>
                </a:solidFill>
              </a:defRPr>
            </a:lvl7pPr>
            <a:lvl8pPr algn="ctr">
              <a:spcBef>
                <a:spcPts val="0"/>
              </a:spcBef>
              <a:buClr>
                <a:schemeClr val="dk1"/>
              </a:buClr>
              <a:buSzPct val="100000"/>
              <a:buNone/>
              <a:defRPr sz="4800" b="1">
                <a:solidFill>
                  <a:schemeClr val="dk1"/>
                </a:solidFill>
              </a:defRPr>
            </a:lvl8pPr>
            <a:lvl9pPr algn="ctr">
              <a:spcBef>
                <a:spcPts val="0"/>
              </a:spcBef>
              <a:buClr>
                <a:schemeClr val="dk1"/>
              </a:buClr>
              <a:buSzPct val="100000"/>
              <a:buNone/>
              <a:defRPr sz="4800" b="1">
                <a:solidFill>
                  <a:schemeClr val="dk1"/>
                </a:solidFill>
              </a:defRPr>
            </a:lvl9pPr>
          </a:lstStyle>
          <a:p>
            <a:pPr marL="12700" algn="l">
              <a:buSzPct val="25000"/>
            </a:pPr>
            <a:r>
              <a:rPr lang="en-US" sz="2400" dirty="0" smtClean="0">
                <a:solidFill>
                  <a:srgbClr val="1C75BB"/>
                </a:solidFill>
                <a:ea typeface="Helvetica Neue"/>
                <a:sym typeface="Helvetica Neue"/>
              </a:rPr>
              <a:t>Example: </a:t>
            </a:r>
            <a:r>
              <a:rPr lang="en" sz="2200" b="0" dirty="0" smtClean="0">
                <a:solidFill>
                  <a:srgbClr val="1C75BB"/>
                </a:solidFill>
              </a:rPr>
              <a:t>Reconsider/reject </a:t>
            </a:r>
            <a:r>
              <a:rPr lang="en" sz="2200" b="0" dirty="0">
                <a:solidFill>
                  <a:srgbClr val="1C75BB"/>
                </a:solidFill>
              </a:rPr>
              <a:t>changes to ICANN </a:t>
            </a:r>
            <a:r>
              <a:rPr lang="en" sz="2200" b="0" dirty="0" smtClean="0">
                <a:solidFill>
                  <a:srgbClr val="1C75BB"/>
                </a:solidFill>
              </a:rPr>
              <a:t>“</a:t>
            </a:r>
            <a:r>
              <a:rPr lang="en-US" sz="2200" b="0" dirty="0" smtClean="0">
                <a:solidFill>
                  <a:srgbClr val="1C75BB"/>
                </a:solidFill>
              </a:rPr>
              <a:t>S</a:t>
            </a:r>
            <a:r>
              <a:rPr lang="en" sz="2200" b="0" dirty="0" smtClean="0">
                <a:solidFill>
                  <a:srgbClr val="1C75BB"/>
                </a:solidFill>
              </a:rPr>
              <a:t>tandard</a:t>
            </a:r>
            <a:r>
              <a:rPr lang="en" sz="2200" b="0" dirty="0">
                <a:solidFill>
                  <a:srgbClr val="1C75BB"/>
                </a:solidFill>
              </a:rPr>
              <a:t>” </a:t>
            </a:r>
            <a:r>
              <a:rPr lang="en-US" sz="2200" b="0" dirty="0" smtClean="0">
                <a:solidFill>
                  <a:srgbClr val="1C75BB"/>
                </a:solidFill>
              </a:rPr>
              <a:t>B</a:t>
            </a:r>
            <a:r>
              <a:rPr lang="en" sz="2200" b="0" dirty="0" smtClean="0">
                <a:solidFill>
                  <a:srgbClr val="1C75BB"/>
                </a:solidFill>
              </a:rPr>
              <a:t>ylaws</a:t>
            </a:r>
            <a:endParaRPr lang="en" sz="2200" b="0" dirty="0">
              <a:solidFill>
                <a:srgbClr val="1C75BB"/>
              </a:solidFill>
            </a:endParaRPr>
          </a:p>
          <a:p>
            <a:pPr marL="12700" algn="l">
              <a:buSzPct val="25000"/>
            </a:pPr>
            <a:endParaRPr lang="en" sz="2400" b="0" dirty="0">
              <a:solidFill>
                <a:srgbClr val="1C75BB"/>
              </a:solidFill>
              <a:ea typeface="Helvetica Neue"/>
              <a:sym typeface="Helvetica Neue"/>
            </a:endParaRPr>
          </a:p>
        </p:txBody>
      </p:sp>
      <p:sp>
        <p:nvSpPr>
          <p:cNvPr id="6" name="Shape 190"/>
          <p:cNvSpPr/>
          <p:nvPr/>
        </p:nvSpPr>
        <p:spPr>
          <a:xfrm>
            <a:off x="216001" y="653402"/>
            <a:ext cx="8712199" cy="7238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8" name="Shape 194"/>
          <p:cNvSpPr txBox="1">
            <a:spLocks noGrp="1"/>
          </p:cNvSpPr>
          <p:nvPr>
            <p:ph type="sldNum" idx="12"/>
          </p:nvPr>
        </p:nvSpPr>
        <p:spPr>
          <a:prstGeom prst="rect">
            <a:avLst/>
          </a:prstGeom>
          <a:noFill/>
          <a:ln>
            <a:noFill/>
          </a:ln>
        </p:spPr>
        <p:txBody>
          <a:bodyPr lIns="0" tIns="0" rIns="0" bIns="0" anchor="t" anchorCtr="0">
            <a:noAutofit/>
          </a:bodyPr>
          <a:lstStyle/>
          <a:p>
            <a:pPr marL="25400" marR="0" lvl="0" indent="0" rtl="0">
              <a:lnSpc>
                <a:spcPct val="100000"/>
              </a:lnSpc>
              <a:spcBef>
                <a:spcPts val="0"/>
              </a:spcBef>
              <a:buSzPct val="25000"/>
              <a:buNone/>
            </a:pPr>
            <a:fld id="{00000000-1234-1234-1234-123412341234}" type="slidenum">
              <a:rPr lang="en" sz="900" b="0" i="0" u="none" strike="noStrike" cap="none" baseline="0">
                <a:solidFill>
                  <a:schemeClr val="lt1"/>
                </a:solidFill>
                <a:ea typeface="Helvetica Neue"/>
                <a:sym typeface="Helvetica Neue"/>
              </a:rPr>
              <a:pPr marL="25400" marR="0" lvl="0" indent="0" rtl="0">
                <a:lnSpc>
                  <a:spcPct val="100000"/>
                </a:lnSpc>
                <a:spcBef>
                  <a:spcPts val="0"/>
                </a:spcBef>
                <a:buSzPct val="25000"/>
                <a:buNone/>
              </a:pPr>
              <a:t>14</a:t>
            </a:fld>
            <a:endParaRPr lang="en" sz="900" b="0" i="0" u="none" strike="noStrike" cap="none" baseline="0" dirty="0">
              <a:solidFill>
                <a:schemeClr val="lt1"/>
              </a:solidFill>
              <a:ea typeface="Helvetica Neue"/>
              <a:sym typeface="Helvetica Neue"/>
            </a:endParaRPr>
          </a:p>
        </p:txBody>
      </p:sp>
      <p:sp>
        <p:nvSpPr>
          <p:cNvPr id="12" name="Tekstvak 24"/>
          <p:cNvSpPr txBox="1"/>
          <p:nvPr/>
        </p:nvSpPr>
        <p:spPr>
          <a:xfrm>
            <a:off x="228600" y="835192"/>
            <a:ext cx="8689396" cy="523220"/>
          </a:xfrm>
          <a:prstGeom prst="rect">
            <a:avLst/>
          </a:prstGeom>
          <a:noFill/>
        </p:spPr>
        <p:txBody>
          <a:bodyPr wrap="square" rtlCol="0">
            <a:spAutoFit/>
          </a:bodyPr>
          <a:lstStyle/>
          <a:p>
            <a:r>
              <a:rPr lang="en-US" b="1" dirty="0" smtClean="0">
                <a:solidFill>
                  <a:srgbClr val="4F81BD"/>
                </a:solidFill>
              </a:rPr>
              <a:t>How does the community exercise its powers? </a:t>
            </a:r>
            <a:r>
              <a:rPr lang="en-US" dirty="0" smtClean="0">
                <a:solidFill>
                  <a:srgbClr val="4F81BD"/>
                </a:solidFill>
              </a:rPr>
              <a:t>The exercising of different community powers may include unique steps relevant to a given power, but the general process is as follows.  </a:t>
            </a:r>
            <a:endParaRPr lang="en" dirty="0">
              <a:solidFill>
                <a:srgbClr val="4F81BD"/>
              </a:solidFill>
            </a:endParaRPr>
          </a:p>
        </p:txBody>
      </p:sp>
      <p:sp>
        <p:nvSpPr>
          <p:cNvPr id="84" name="Right Arrow Callout 83"/>
          <p:cNvSpPr/>
          <p:nvPr/>
        </p:nvSpPr>
        <p:spPr>
          <a:xfrm>
            <a:off x="275300" y="2362562"/>
            <a:ext cx="1823974" cy="1344552"/>
          </a:xfrm>
          <a:prstGeom prst="rightArrowCallout">
            <a:avLst>
              <a:gd name="adj1" fmla="val 21165"/>
              <a:gd name="adj2" fmla="val 29608"/>
              <a:gd name="adj3" fmla="val 15255"/>
              <a:gd name="adj4" fmla="val 78095"/>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85" name="Right Arrow Callout 84"/>
          <p:cNvSpPr/>
          <p:nvPr/>
        </p:nvSpPr>
        <p:spPr>
          <a:xfrm>
            <a:off x="2099274" y="1638566"/>
            <a:ext cx="1823974" cy="2849986"/>
          </a:xfrm>
          <a:prstGeom prst="rightArrowCallout">
            <a:avLst>
              <a:gd name="adj1" fmla="val 21165"/>
              <a:gd name="adj2" fmla="val 29608"/>
              <a:gd name="adj3" fmla="val 15255"/>
              <a:gd name="adj4" fmla="val 78095"/>
            </a:avLst>
          </a:prstGeom>
          <a:solidFill>
            <a:srgbClr val="DAE6F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86" name="Right Arrow Callout 85"/>
          <p:cNvSpPr/>
          <p:nvPr/>
        </p:nvSpPr>
        <p:spPr>
          <a:xfrm>
            <a:off x="3923248" y="1638566"/>
            <a:ext cx="1823974" cy="2849986"/>
          </a:xfrm>
          <a:prstGeom prst="rightArrowCallout">
            <a:avLst>
              <a:gd name="adj1" fmla="val 21165"/>
              <a:gd name="adj2" fmla="val 29608"/>
              <a:gd name="adj3" fmla="val 15255"/>
              <a:gd name="adj4" fmla="val 78095"/>
            </a:avLst>
          </a:prstGeom>
          <a:solidFill>
            <a:srgbClr val="DAE6F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89" name="Right Arrow Callout 88"/>
          <p:cNvSpPr/>
          <p:nvPr/>
        </p:nvSpPr>
        <p:spPr>
          <a:xfrm>
            <a:off x="5747222" y="1638566"/>
            <a:ext cx="1823974" cy="2849986"/>
          </a:xfrm>
          <a:prstGeom prst="rightArrowCallout">
            <a:avLst>
              <a:gd name="adj1" fmla="val 21165"/>
              <a:gd name="adj2" fmla="val 29608"/>
              <a:gd name="adj3" fmla="val 15255"/>
              <a:gd name="adj4" fmla="val 78095"/>
            </a:avLst>
          </a:prstGeom>
          <a:solidFill>
            <a:srgbClr val="DAE6F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90" name="Rectangle 89"/>
          <p:cNvSpPr/>
          <p:nvPr/>
        </p:nvSpPr>
        <p:spPr>
          <a:xfrm>
            <a:off x="7571196" y="2140319"/>
            <a:ext cx="1357004" cy="1860191"/>
          </a:xfrm>
          <a:prstGeom prst="rect">
            <a:avLst/>
          </a:prstGeom>
          <a:solidFill>
            <a:schemeClr val="bg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1" name="Group 10"/>
          <p:cNvGrpSpPr/>
          <p:nvPr/>
        </p:nvGrpSpPr>
        <p:grpSpPr>
          <a:xfrm>
            <a:off x="2170943" y="2356385"/>
            <a:ext cx="224400" cy="224400"/>
            <a:chOff x="309000" y="1590611"/>
            <a:chExt cx="224400" cy="224400"/>
          </a:xfrm>
        </p:grpSpPr>
        <p:sp>
          <p:nvSpPr>
            <p:cNvPr id="9" name="Oval 8"/>
            <p:cNvSpPr/>
            <p:nvPr/>
          </p:nvSpPr>
          <p:spPr>
            <a:xfrm>
              <a:off x="309000" y="1590611"/>
              <a:ext cx="224400" cy="2244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extBox 9"/>
            <p:cNvSpPr txBox="1"/>
            <p:nvPr/>
          </p:nvSpPr>
          <p:spPr>
            <a:xfrm>
              <a:off x="389798" y="1619186"/>
              <a:ext cx="71321" cy="153888"/>
            </a:xfrm>
            <a:prstGeom prst="rect">
              <a:avLst/>
            </a:prstGeom>
            <a:noFill/>
          </p:spPr>
          <p:txBody>
            <a:bodyPr wrap="none" lIns="0" tIns="0" rIns="0" bIns="0" rtlCol="0">
              <a:spAutoFit/>
            </a:bodyPr>
            <a:lstStyle/>
            <a:p>
              <a:pPr algn="ctr"/>
              <a:r>
                <a:rPr lang="en-US" sz="1000" b="1" dirty="0" smtClean="0">
                  <a:solidFill>
                    <a:schemeClr val="bg1"/>
                  </a:solidFill>
                </a:rPr>
                <a:t>1</a:t>
              </a:r>
              <a:endParaRPr lang="en-US" sz="1000" b="1" dirty="0">
                <a:solidFill>
                  <a:schemeClr val="bg1"/>
                </a:solidFill>
              </a:endParaRPr>
            </a:p>
          </p:txBody>
        </p:sp>
      </p:grpSp>
      <p:grpSp>
        <p:nvGrpSpPr>
          <p:cNvPr id="91" name="Group 90"/>
          <p:cNvGrpSpPr/>
          <p:nvPr/>
        </p:nvGrpSpPr>
        <p:grpSpPr>
          <a:xfrm>
            <a:off x="3999743" y="2356385"/>
            <a:ext cx="224400" cy="224400"/>
            <a:chOff x="309000" y="1590611"/>
            <a:chExt cx="224400" cy="224400"/>
          </a:xfrm>
        </p:grpSpPr>
        <p:sp>
          <p:nvSpPr>
            <p:cNvPr id="92" name="Oval 91"/>
            <p:cNvSpPr/>
            <p:nvPr/>
          </p:nvSpPr>
          <p:spPr>
            <a:xfrm>
              <a:off x="309000" y="1590611"/>
              <a:ext cx="224400" cy="2244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3" name="TextBox 102"/>
            <p:cNvSpPr txBox="1"/>
            <p:nvPr/>
          </p:nvSpPr>
          <p:spPr>
            <a:xfrm>
              <a:off x="389798" y="1619186"/>
              <a:ext cx="71321" cy="153888"/>
            </a:xfrm>
            <a:prstGeom prst="rect">
              <a:avLst/>
            </a:prstGeom>
            <a:noFill/>
          </p:spPr>
          <p:txBody>
            <a:bodyPr wrap="none" lIns="0" tIns="0" rIns="0" bIns="0" rtlCol="0">
              <a:spAutoFit/>
            </a:bodyPr>
            <a:lstStyle/>
            <a:p>
              <a:pPr algn="ctr"/>
              <a:r>
                <a:rPr lang="en-US" sz="1000" b="1" dirty="0" smtClean="0">
                  <a:solidFill>
                    <a:schemeClr val="bg1"/>
                  </a:solidFill>
                </a:rPr>
                <a:t>2</a:t>
              </a:r>
              <a:endParaRPr lang="en-US" sz="1000" b="1" dirty="0">
                <a:solidFill>
                  <a:schemeClr val="bg1"/>
                </a:solidFill>
              </a:endParaRPr>
            </a:p>
          </p:txBody>
        </p:sp>
      </p:grpSp>
      <p:grpSp>
        <p:nvGrpSpPr>
          <p:cNvPr id="104" name="Group 103"/>
          <p:cNvGrpSpPr/>
          <p:nvPr/>
        </p:nvGrpSpPr>
        <p:grpSpPr>
          <a:xfrm>
            <a:off x="5834893" y="2356385"/>
            <a:ext cx="224400" cy="224400"/>
            <a:chOff x="309000" y="1590611"/>
            <a:chExt cx="224400" cy="224400"/>
          </a:xfrm>
        </p:grpSpPr>
        <p:sp>
          <p:nvSpPr>
            <p:cNvPr id="105" name="Oval 104"/>
            <p:cNvSpPr/>
            <p:nvPr/>
          </p:nvSpPr>
          <p:spPr>
            <a:xfrm>
              <a:off x="309000" y="1590611"/>
              <a:ext cx="224400" cy="2244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6" name="TextBox 105"/>
            <p:cNvSpPr txBox="1"/>
            <p:nvPr/>
          </p:nvSpPr>
          <p:spPr>
            <a:xfrm>
              <a:off x="389798" y="1619186"/>
              <a:ext cx="71321" cy="153888"/>
            </a:xfrm>
            <a:prstGeom prst="rect">
              <a:avLst/>
            </a:prstGeom>
            <a:noFill/>
          </p:spPr>
          <p:txBody>
            <a:bodyPr wrap="none" lIns="0" tIns="0" rIns="0" bIns="0" rtlCol="0">
              <a:spAutoFit/>
            </a:bodyPr>
            <a:lstStyle/>
            <a:p>
              <a:pPr algn="ctr"/>
              <a:r>
                <a:rPr lang="en-US" sz="1000" b="1" dirty="0" smtClean="0">
                  <a:solidFill>
                    <a:schemeClr val="bg1"/>
                  </a:solidFill>
                </a:rPr>
                <a:t>3</a:t>
              </a:r>
              <a:endParaRPr lang="en-US" sz="1000" b="1" dirty="0">
                <a:solidFill>
                  <a:schemeClr val="bg1"/>
                </a:solidFill>
              </a:endParaRPr>
            </a:p>
          </p:txBody>
        </p:sp>
      </p:grpSp>
      <p:sp>
        <p:nvSpPr>
          <p:cNvPr id="4" name="TextBox 3"/>
          <p:cNvSpPr txBox="1"/>
          <p:nvPr/>
        </p:nvSpPr>
        <p:spPr>
          <a:xfrm>
            <a:off x="2251741" y="2564846"/>
            <a:ext cx="1135257" cy="169277"/>
          </a:xfrm>
          <a:prstGeom prst="rect">
            <a:avLst/>
          </a:prstGeom>
          <a:noFill/>
        </p:spPr>
        <p:txBody>
          <a:bodyPr wrap="square" tIns="0" rIns="0" bIns="0" rtlCol="0" anchor="ctr">
            <a:spAutoFit/>
          </a:bodyPr>
          <a:lstStyle/>
          <a:p>
            <a:r>
              <a:rPr lang="en-US" sz="1100" b="1" dirty="0" smtClean="0"/>
              <a:t>PETITION</a:t>
            </a:r>
            <a:endParaRPr lang="en-US" sz="1100" b="1" dirty="0"/>
          </a:p>
        </p:txBody>
      </p:sp>
      <p:sp>
        <p:nvSpPr>
          <p:cNvPr id="115" name="TextBox 114"/>
          <p:cNvSpPr txBox="1"/>
          <p:nvPr/>
        </p:nvSpPr>
        <p:spPr>
          <a:xfrm>
            <a:off x="4080204" y="2564846"/>
            <a:ext cx="1135257" cy="169277"/>
          </a:xfrm>
          <a:prstGeom prst="rect">
            <a:avLst/>
          </a:prstGeom>
          <a:noFill/>
        </p:spPr>
        <p:txBody>
          <a:bodyPr wrap="square" tIns="0" rIns="0" bIns="0" rtlCol="0" anchor="ctr">
            <a:spAutoFit/>
          </a:bodyPr>
          <a:lstStyle/>
          <a:p>
            <a:r>
              <a:rPr lang="en-US" sz="1100" b="1" dirty="0" smtClean="0"/>
              <a:t>DISCUSSION</a:t>
            </a:r>
            <a:endParaRPr lang="en-US" sz="1100" b="1" dirty="0"/>
          </a:p>
        </p:txBody>
      </p:sp>
      <p:sp>
        <p:nvSpPr>
          <p:cNvPr id="116" name="TextBox 115"/>
          <p:cNvSpPr txBox="1"/>
          <p:nvPr/>
        </p:nvSpPr>
        <p:spPr>
          <a:xfrm>
            <a:off x="5915354" y="2564846"/>
            <a:ext cx="1135257" cy="169277"/>
          </a:xfrm>
          <a:prstGeom prst="rect">
            <a:avLst/>
          </a:prstGeom>
          <a:noFill/>
        </p:spPr>
        <p:txBody>
          <a:bodyPr wrap="square" tIns="0" rIns="0" bIns="0" rtlCol="0" anchor="ctr">
            <a:spAutoFit/>
          </a:bodyPr>
          <a:lstStyle/>
          <a:p>
            <a:r>
              <a:rPr lang="en-US" sz="1100" b="1" dirty="0" smtClean="0"/>
              <a:t>DECISION</a:t>
            </a:r>
            <a:endParaRPr lang="en-US" sz="1100" b="1" dirty="0"/>
          </a:p>
        </p:txBody>
      </p:sp>
      <p:sp>
        <p:nvSpPr>
          <p:cNvPr id="117" name="TextBox 116"/>
          <p:cNvSpPr txBox="1"/>
          <p:nvPr/>
        </p:nvSpPr>
        <p:spPr>
          <a:xfrm>
            <a:off x="7663729" y="2247716"/>
            <a:ext cx="1135257" cy="169277"/>
          </a:xfrm>
          <a:prstGeom prst="rect">
            <a:avLst/>
          </a:prstGeom>
          <a:noFill/>
        </p:spPr>
        <p:txBody>
          <a:bodyPr wrap="square" tIns="0" rIns="0" bIns="0" rtlCol="0" anchor="ctr">
            <a:spAutoFit/>
          </a:bodyPr>
          <a:lstStyle/>
          <a:p>
            <a:r>
              <a:rPr lang="en-US" sz="1100" b="1" dirty="0" smtClean="0">
                <a:solidFill>
                  <a:srgbClr val="FFFFFF"/>
                </a:solidFill>
              </a:rPr>
              <a:t>OUTCOME</a:t>
            </a:r>
            <a:endParaRPr lang="en-US" sz="1100" b="1" dirty="0">
              <a:solidFill>
                <a:srgbClr val="FFFFFF"/>
              </a:solidFill>
            </a:endParaRPr>
          </a:p>
        </p:txBody>
      </p:sp>
      <p:sp>
        <p:nvSpPr>
          <p:cNvPr id="118" name="TextBox 117"/>
          <p:cNvSpPr txBox="1"/>
          <p:nvPr/>
        </p:nvSpPr>
        <p:spPr>
          <a:xfrm>
            <a:off x="343036" y="2469959"/>
            <a:ext cx="1135257" cy="169277"/>
          </a:xfrm>
          <a:prstGeom prst="rect">
            <a:avLst/>
          </a:prstGeom>
          <a:noFill/>
        </p:spPr>
        <p:txBody>
          <a:bodyPr wrap="square" tIns="0" rIns="0" bIns="0" rtlCol="0" anchor="ctr">
            <a:spAutoFit/>
          </a:bodyPr>
          <a:lstStyle/>
          <a:p>
            <a:r>
              <a:rPr lang="en-US" sz="1100" b="1" dirty="0" smtClean="0">
                <a:solidFill>
                  <a:schemeClr val="bg1"/>
                </a:solidFill>
              </a:rPr>
              <a:t>CAUSE</a:t>
            </a:r>
            <a:endParaRPr lang="en-US" sz="1100" b="1" dirty="0">
              <a:solidFill>
                <a:schemeClr val="bg1"/>
              </a:solidFill>
            </a:endParaRPr>
          </a:p>
        </p:txBody>
      </p:sp>
      <p:sp>
        <p:nvSpPr>
          <p:cNvPr id="119" name="TextBox 118"/>
          <p:cNvSpPr txBox="1"/>
          <p:nvPr/>
        </p:nvSpPr>
        <p:spPr>
          <a:xfrm>
            <a:off x="343036" y="2693024"/>
            <a:ext cx="1248697" cy="695062"/>
          </a:xfrm>
          <a:prstGeom prst="rect">
            <a:avLst/>
          </a:prstGeom>
          <a:noFill/>
        </p:spPr>
        <p:txBody>
          <a:bodyPr wrap="square" tIns="0" rIns="0" bIns="0" rtlCol="0" anchor="t">
            <a:spAutoFit/>
          </a:bodyPr>
          <a:lstStyle/>
          <a:p>
            <a:pPr>
              <a:lnSpc>
                <a:spcPct val="90000"/>
              </a:lnSpc>
            </a:pPr>
            <a:r>
              <a:rPr lang="en-US" sz="1000" dirty="0"/>
              <a:t>T</a:t>
            </a:r>
            <a:r>
              <a:rPr lang="en-US" sz="1000" dirty="0" smtClean="0"/>
              <a:t>he </a:t>
            </a:r>
            <a:r>
              <a:rPr lang="en-US" sz="1000" dirty="0"/>
              <a:t>Board </a:t>
            </a:r>
            <a:r>
              <a:rPr lang="en-US" sz="1000" dirty="0" smtClean="0"/>
              <a:t>amends </a:t>
            </a:r>
            <a:r>
              <a:rPr lang="en-US" sz="1000" dirty="0"/>
              <a:t>Standard Bylaws in ways that the community </a:t>
            </a:r>
            <a:r>
              <a:rPr lang="en-US" sz="1000" dirty="0" smtClean="0"/>
              <a:t>does </a:t>
            </a:r>
            <a:r>
              <a:rPr lang="en-US" sz="1000" dirty="0"/>
              <a:t>not </a:t>
            </a:r>
            <a:r>
              <a:rPr lang="en-US" sz="1000" dirty="0" smtClean="0"/>
              <a:t>support.</a:t>
            </a:r>
            <a:endParaRPr lang="en-US" sz="1000" dirty="0"/>
          </a:p>
        </p:txBody>
      </p:sp>
      <p:sp>
        <p:nvSpPr>
          <p:cNvPr id="120" name="TextBox 119"/>
          <p:cNvSpPr txBox="1"/>
          <p:nvPr/>
        </p:nvSpPr>
        <p:spPr>
          <a:xfrm>
            <a:off x="7665807" y="2470781"/>
            <a:ext cx="1135257" cy="1387559"/>
          </a:xfrm>
          <a:prstGeom prst="rect">
            <a:avLst/>
          </a:prstGeom>
          <a:noFill/>
        </p:spPr>
        <p:txBody>
          <a:bodyPr wrap="square" tIns="0" rIns="0" bIns="0" rtlCol="0" anchor="t">
            <a:spAutoFit/>
          </a:bodyPr>
          <a:lstStyle/>
          <a:p>
            <a:pPr>
              <a:lnSpc>
                <a:spcPct val="90000"/>
              </a:lnSpc>
            </a:pPr>
            <a:r>
              <a:rPr lang="en-US" sz="1000" dirty="0"/>
              <a:t>T</a:t>
            </a:r>
            <a:r>
              <a:rPr lang="en-US" sz="1000" dirty="0" smtClean="0"/>
              <a:t>he </a:t>
            </a:r>
            <a:r>
              <a:rPr lang="en-US" sz="1000" dirty="0"/>
              <a:t>Board </a:t>
            </a:r>
            <a:r>
              <a:rPr lang="en-US" sz="1000" dirty="0" smtClean="0"/>
              <a:t>absorbs </a:t>
            </a:r>
            <a:r>
              <a:rPr lang="en-US" sz="1000" dirty="0"/>
              <a:t>the feedback, </a:t>
            </a:r>
            <a:r>
              <a:rPr lang="en-US" sz="1000" dirty="0" smtClean="0"/>
              <a:t>makes </a:t>
            </a:r>
            <a:r>
              <a:rPr lang="en-US" sz="1000" dirty="0"/>
              <a:t>adjustments, and </a:t>
            </a:r>
            <a:r>
              <a:rPr lang="en-US" sz="1000" dirty="0" smtClean="0"/>
              <a:t>proposes </a:t>
            </a:r>
            <a:r>
              <a:rPr lang="en-US" sz="1000" dirty="0"/>
              <a:t>a new set </a:t>
            </a:r>
            <a:r>
              <a:rPr lang="en-US" sz="1000" dirty="0" smtClean="0"/>
              <a:t>of amendments </a:t>
            </a:r>
            <a:r>
              <a:rPr lang="en-US" sz="1000" dirty="0"/>
              <a:t>to the Bylaws as per its usual </a:t>
            </a:r>
            <a:r>
              <a:rPr lang="en-US" sz="1000" dirty="0" smtClean="0"/>
              <a:t>processes.</a:t>
            </a:r>
            <a:endParaRPr lang="en-US" sz="1000" dirty="0"/>
          </a:p>
        </p:txBody>
      </p:sp>
      <p:pic>
        <p:nvPicPr>
          <p:cNvPr id="16" name="Picture 15" descr="CCWG_Paris2015_Overview05-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9960" y="1770602"/>
            <a:ext cx="1209040" cy="718707"/>
          </a:xfrm>
          <a:prstGeom prst="rect">
            <a:avLst/>
          </a:prstGeom>
        </p:spPr>
      </p:pic>
      <p:pic>
        <p:nvPicPr>
          <p:cNvPr id="24" name="Picture 23" descr="CCWG_Paris2015_Overview05-3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19563" y="1832520"/>
            <a:ext cx="1097280" cy="652272"/>
          </a:xfrm>
          <a:prstGeom prst="rect">
            <a:avLst/>
          </a:prstGeom>
        </p:spPr>
      </p:pic>
      <p:pic>
        <p:nvPicPr>
          <p:cNvPr id="23" name="Picture 22" descr="CCWG_Paris2015_Overview05-3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8928" y="1647637"/>
            <a:ext cx="1436152" cy="853712"/>
          </a:xfrm>
          <a:prstGeom prst="rect">
            <a:avLst/>
          </a:prstGeom>
        </p:spPr>
      </p:pic>
      <p:sp>
        <p:nvSpPr>
          <p:cNvPr id="33" name="TextBox 32"/>
          <p:cNvSpPr txBox="1"/>
          <p:nvPr/>
        </p:nvSpPr>
        <p:spPr>
          <a:xfrm>
            <a:off x="5915691" y="2830750"/>
            <a:ext cx="1101152" cy="1526059"/>
          </a:xfrm>
          <a:prstGeom prst="rect">
            <a:avLst/>
          </a:prstGeom>
          <a:noFill/>
        </p:spPr>
        <p:txBody>
          <a:bodyPr wrap="square" tIns="0" rIns="0" bIns="0" rtlCol="0" anchor="t">
            <a:spAutoFit/>
          </a:bodyPr>
          <a:lstStyle/>
          <a:p>
            <a:pPr>
              <a:lnSpc>
                <a:spcPct val="90000"/>
              </a:lnSpc>
            </a:pPr>
            <a:r>
              <a:rPr lang="en-US" sz="1000" dirty="0"/>
              <a:t>SOs and </a:t>
            </a:r>
            <a:r>
              <a:rPr lang="en-US" sz="1000" dirty="0" smtClean="0"/>
              <a:t>ACs cast </a:t>
            </a:r>
            <a:r>
              <a:rPr lang="en-US" sz="1000" dirty="0"/>
              <a:t>their votes to decide whether the power is used or not. The chair of each SO/AC is responsible for communicating the votes </a:t>
            </a:r>
            <a:r>
              <a:rPr lang="en-US" sz="1000" dirty="0" smtClean="0"/>
              <a:t>of </a:t>
            </a:r>
            <a:r>
              <a:rPr lang="en-US" sz="1000" dirty="0"/>
              <a:t>the SO/AC to the ICANN Board.</a:t>
            </a:r>
          </a:p>
        </p:txBody>
      </p:sp>
      <p:sp>
        <p:nvSpPr>
          <p:cNvPr id="34" name="TextBox 33"/>
          <p:cNvSpPr txBox="1"/>
          <p:nvPr/>
        </p:nvSpPr>
        <p:spPr>
          <a:xfrm>
            <a:off x="2251741" y="2824352"/>
            <a:ext cx="1177259" cy="833562"/>
          </a:xfrm>
          <a:prstGeom prst="rect">
            <a:avLst/>
          </a:prstGeom>
          <a:noFill/>
        </p:spPr>
        <p:txBody>
          <a:bodyPr wrap="square" tIns="0" rIns="0" bIns="0" rtlCol="0" anchor="t">
            <a:spAutoFit/>
          </a:bodyPr>
          <a:lstStyle/>
          <a:p>
            <a:pPr>
              <a:lnSpc>
                <a:spcPct val="90000"/>
              </a:lnSpc>
            </a:pPr>
            <a:r>
              <a:rPr lang="en-US" sz="1000" dirty="0"/>
              <a:t>To </a:t>
            </a:r>
            <a:r>
              <a:rPr lang="en-US" sz="1000" dirty="0" smtClean="0"/>
              <a:t>trigger the process of the </a:t>
            </a:r>
            <a:r>
              <a:rPr lang="en-US" sz="1000" dirty="0"/>
              <a:t>use of </a:t>
            </a:r>
            <a:r>
              <a:rPr lang="en-US" sz="1000" dirty="0" smtClean="0"/>
              <a:t>this </a:t>
            </a:r>
            <a:r>
              <a:rPr lang="en-US" sz="1000" dirty="0"/>
              <a:t>community </a:t>
            </a:r>
            <a:r>
              <a:rPr lang="en-US" sz="1000" dirty="0" smtClean="0"/>
              <a:t>power, a </a:t>
            </a:r>
            <a:r>
              <a:rPr lang="en-US" sz="1000" dirty="0"/>
              <a:t>petition of </a:t>
            </a:r>
            <a:r>
              <a:rPr lang="en-US" sz="1000" dirty="0" smtClean="0"/>
              <a:t>one SO or AC is </a:t>
            </a:r>
            <a:r>
              <a:rPr lang="en-US" sz="1000" dirty="0"/>
              <a:t>received.</a:t>
            </a:r>
          </a:p>
        </p:txBody>
      </p:sp>
      <p:sp>
        <p:nvSpPr>
          <p:cNvPr id="37" name="TextBox 36"/>
          <p:cNvSpPr txBox="1"/>
          <p:nvPr/>
        </p:nvSpPr>
        <p:spPr>
          <a:xfrm>
            <a:off x="5915691" y="4644679"/>
            <a:ext cx="1113759" cy="625556"/>
          </a:xfrm>
          <a:prstGeom prst="rect">
            <a:avLst/>
          </a:prstGeom>
          <a:noFill/>
        </p:spPr>
        <p:txBody>
          <a:bodyPr wrap="square" tIns="0" rIns="0" bIns="0" rtlCol="0" anchor="t">
            <a:spAutoFit/>
          </a:bodyPr>
          <a:lstStyle/>
          <a:p>
            <a:pPr>
              <a:lnSpc>
                <a:spcPct val="90000"/>
              </a:lnSpc>
            </a:pPr>
            <a:r>
              <a:rPr lang="en-US" sz="900" dirty="0"/>
              <a:t>To succeed, </a:t>
            </a:r>
            <a:r>
              <a:rPr lang="en-US" sz="900" dirty="0" smtClean="0"/>
              <a:t>a veto would require a </a:t>
            </a:r>
            <a:r>
              <a:rPr lang="en-US" sz="900" b="1" dirty="0" smtClean="0"/>
              <a:t>2/3</a:t>
            </a:r>
            <a:r>
              <a:rPr lang="en-US" sz="900" dirty="0" smtClean="0"/>
              <a:t> level of support in the Community Mechanism. </a:t>
            </a:r>
            <a:endParaRPr lang="en-US" sz="900" dirty="0"/>
          </a:p>
        </p:txBody>
      </p:sp>
      <p:sp>
        <p:nvSpPr>
          <p:cNvPr id="41" name="TextBox 40"/>
          <p:cNvSpPr txBox="1"/>
          <p:nvPr/>
        </p:nvSpPr>
        <p:spPr>
          <a:xfrm>
            <a:off x="218613" y="5999346"/>
            <a:ext cx="8702870" cy="276999"/>
          </a:xfrm>
          <a:prstGeom prst="rect">
            <a:avLst/>
          </a:prstGeom>
          <a:noFill/>
        </p:spPr>
        <p:txBody>
          <a:bodyPr wrap="square" tIns="0" rIns="0" bIns="0" rtlCol="0" anchor="t">
            <a:spAutoFit/>
          </a:bodyPr>
          <a:lstStyle/>
          <a:p>
            <a:pPr lvl="0"/>
            <a:r>
              <a:rPr lang="en-US" sz="900" dirty="0"/>
              <a:t>This power does not allow the community to re-write a Board-proposed Bylaw change: it is a rejection process where the Board gets a clear signal that the ICANN community is not supportive. </a:t>
            </a:r>
          </a:p>
        </p:txBody>
      </p:sp>
      <p:sp>
        <p:nvSpPr>
          <p:cNvPr id="43" name="Rectangle 42"/>
          <p:cNvSpPr/>
          <p:nvPr/>
        </p:nvSpPr>
        <p:spPr>
          <a:xfrm>
            <a:off x="2106555" y="4572004"/>
            <a:ext cx="1407112" cy="1227668"/>
          </a:xfrm>
          <a:prstGeom prst="rect">
            <a:avLst/>
          </a:prstGeom>
          <a:noFill/>
          <a:ln w="22225">
            <a:solidFill>
              <a:srgbClr val="D9E6F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TextBox 43"/>
          <p:cNvSpPr txBox="1"/>
          <p:nvPr/>
        </p:nvSpPr>
        <p:spPr>
          <a:xfrm>
            <a:off x="2251741" y="4644679"/>
            <a:ext cx="1113759" cy="999505"/>
          </a:xfrm>
          <a:prstGeom prst="rect">
            <a:avLst/>
          </a:prstGeom>
          <a:noFill/>
        </p:spPr>
        <p:txBody>
          <a:bodyPr wrap="square" tIns="0" rIns="0" bIns="0" rtlCol="0" anchor="t">
            <a:spAutoFit/>
          </a:bodyPr>
          <a:lstStyle/>
          <a:p>
            <a:pPr>
              <a:lnSpc>
                <a:spcPct val="90000"/>
              </a:lnSpc>
            </a:pPr>
            <a:r>
              <a:rPr lang="en-US" sz="900" dirty="0"/>
              <a:t>I</a:t>
            </a:r>
            <a:r>
              <a:rPr lang="en-US" sz="900" dirty="0" smtClean="0"/>
              <a:t>ndicated </a:t>
            </a:r>
            <a:r>
              <a:rPr lang="en-US" sz="900" dirty="0"/>
              <a:t>by signature following the decision of a </a:t>
            </a:r>
            <a:r>
              <a:rPr lang="en-US" sz="900" b="1" dirty="0"/>
              <a:t>simple </a:t>
            </a:r>
            <a:r>
              <a:rPr lang="en-US" sz="900" b="1" dirty="0" smtClean="0"/>
              <a:t>majority </a:t>
            </a:r>
            <a:r>
              <a:rPr lang="en-US" sz="900" dirty="0" smtClean="0"/>
              <a:t>(</a:t>
            </a:r>
            <a:r>
              <a:rPr lang="en-US" sz="900" dirty="0"/>
              <a:t>enough votes to exceed 50%</a:t>
            </a:r>
            <a:r>
              <a:rPr lang="en-US" sz="900" dirty="0" smtClean="0"/>
              <a:t>) </a:t>
            </a:r>
            <a:r>
              <a:rPr lang="en-US" sz="900" dirty="0"/>
              <a:t>of that SO or AC’s governing </a:t>
            </a:r>
            <a:r>
              <a:rPr lang="en-US" sz="900" dirty="0" smtClean="0"/>
              <a:t>body.</a:t>
            </a:r>
            <a:endParaRPr lang="en-US" sz="900" dirty="0"/>
          </a:p>
        </p:txBody>
      </p:sp>
      <p:sp>
        <p:nvSpPr>
          <p:cNvPr id="45" name="Rectangle 44"/>
          <p:cNvSpPr/>
          <p:nvPr/>
        </p:nvSpPr>
        <p:spPr>
          <a:xfrm>
            <a:off x="3948055" y="4572004"/>
            <a:ext cx="1407112" cy="1227668"/>
          </a:xfrm>
          <a:prstGeom prst="rect">
            <a:avLst/>
          </a:prstGeom>
          <a:noFill/>
          <a:ln w="22225">
            <a:solidFill>
              <a:srgbClr val="D9E6F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TextBox 45"/>
          <p:cNvSpPr txBox="1"/>
          <p:nvPr/>
        </p:nvSpPr>
        <p:spPr>
          <a:xfrm>
            <a:off x="4093241" y="4644679"/>
            <a:ext cx="1113759" cy="999505"/>
          </a:xfrm>
          <a:prstGeom prst="rect">
            <a:avLst/>
          </a:prstGeom>
          <a:noFill/>
        </p:spPr>
        <p:txBody>
          <a:bodyPr wrap="square" tIns="0" rIns="0" bIns="0" rtlCol="0" anchor="t">
            <a:spAutoFit/>
          </a:bodyPr>
          <a:lstStyle/>
          <a:p>
            <a:pPr>
              <a:lnSpc>
                <a:spcPct val="90000"/>
              </a:lnSpc>
            </a:pPr>
            <a:r>
              <a:rPr lang="en-US" sz="900" dirty="0"/>
              <a:t>A</a:t>
            </a:r>
            <a:r>
              <a:rPr lang="en-US" sz="900" dirty="0" smtClean="0"/>
              <a:t> </a:t>
            </a:r>
            <a:r>
              <a:rPr lang="en-US" sz="900" dirty="0"/>
              <a:t>mixture of formal and informal discussion, advice and </a:t>
            </a:r>
            <a:r>
              <a:rPr lang="en-US" sz="900" dirty="0" smtClean="0"/>
              <a:t>consideration </a:t>
            </a:r>
            <a:r>
              <a:rPr lang="en-US" sz="900" dirty="0"/>
              <a:t>– within the forum and informally </a:t>
            </a:r>
            <a:r>
              <a:rPr lang="en-US" sz="900" dirty="0" smtClean="0"/>
              <a:t>within the </a:t>
            </a:r>
            <a:r>
              <a:rPr lang="en-US" sz="900" dirty="0"/>
              <a:t>SOs </a:t>
            </a:r>
            <a:r>
              <a:rPr lang="en-US" sz="900" dirty="0" smtClean="0"/>
              <a:t>and ACs. </a:t>
            </a:r>
            <a:endParaRPr lang="en-US" sz="900" dirty="0"/>
          </a:p>
        </p:txBody>
      </p:sp>
      <p:sp>
        <p:nvSpPr>
          <p:cNvPr id="48" name="Rectangle 47"/>
          <p:cNvSpPr/>
          <p:nvPr/>
        </p:nvSpPr>
        <p:spPr>
          <a:xfrm>
            <a:off x="5760844" y="4572004"/>
            <a:ext cx="1407112" cy="1227668"/>
          </a:xfrm>
          <a:prstGeom prst="rect">
            <a:avLst/>
          </a:prstGeom>
          <a:noFill/>
          <a:ln w="22225">
            <a:solidFill>
              <a:srgbClr val="D9E6F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TextBox 39"/>
          <p:cNvSpPr txBox="1"/>
          <p:nvPr/>
        </p:nvSpPr>
        <p:spPr>
          <a:xfrm>
            <a:off x="4080541" y="2833297"/>
            <a:ext cx="1160326" cy="1249060"/>
          </a:xfrm>
          <a:prstGeom prst="rect">
            <a:avLst/>
          </a:prstGeom>
          <a:noFill/>
        </p:spPr>
        <p:txBody>
          <a:bodyPr wrap="square" tIns="0" rIns="0" bIns="0" rtlCol="0" anchor="t">
            <a:spAutoFit/>
          </a:bodyPr>
          <a:lstStyle/>
          <a:p>
            <a:pPr>
              <a:lnSpc>
                <a:spcPct val="90000"/>
              </a:lnSpc>
            </a:pPr>
            <a:r>
              <a:rPr lang="en-US" sz="1000" dirty="0"/>
              <a:t>The whole </a:t>
            </a:r>
            <a:r>
              <a:rPr lang="en-US" sz="1000" dirty="0" smtClean="0"/>
              <a:t>community – </a:t>
            </a:r>
            <a:r>
              <a:rPr lang="en-US" sz="1000" b="1" dirty="0" smtClean="0"/>
              <a:t>all</a:t>
            </a:r>
            <a:r>
              <a:rPr lang="en-US" sz="1000" dirty="0" smtClean="0"/>
              <a:t> SOs </a:t>
            </a:r>
            <a:r>
              <a:rPr lang="en-US" sz="1000" dirty="0"/>
              <a:t>and </a:t>
            </a:r>
            <a:r>
              <a:rPr lang="en-US" sz="1000" dirty="0" smtClean="0"/>
              <a:t>ACs –</a:t>
            </a:r>
          </a:p>
          <a:p>
            <a:pPr>
              <a:lnSpc>
                <a:spcPct val="90000"/>
              </a:lnSpc>
            </a:pPr>
            <a:r>
              <a:rPr lang="en-US" sz="1000" dirty="0" smtClean="0"/>
              <a:t>discusses </a:t>
            </a:r>
            <a:r>
              <a:rPr lang="en-US" sz="1000" dirty="0"/>
              <a:t>the proposed use of the power, online and/or through a proposed ICANN c</a:t>
            </a:r>
            <a:r>
              <a:rPr lang="en-US" sz="1000" dirty="0" smtClean="0"/>
              <a:t>ommunity </a:t>
            </a:r>
            <a:r>
              <a:rPr lang="en-US" sz="1000" dirty="0"/>
              <a:t>f</a:t>
            </a:r>
            <a:r>
              <a:rPr lang="en-US" sz="1000" dirty="0" smtClean="0"/>
              <a:t>orum.</a:t>
            </a:r>
            <a:endParaRPr lang="en-US" sz="1000" dirty="0"/>
          </a:p>
        </p:txBody>
      </p:sp>
    </p:spTree>
    <p:extLst>
      <p:ext uri="{BB962C8B-B14F-4D97-AF65-F5344CB8AC3E}">
        <p14:creationId xmlns:p14="http://schemas.microsoft.com/office/powerpoint/2010/main" val="60701280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189"/>
          <p:cNvSpPr txBox="1">
            <a:spLocks/>
          </p:cNvSpPr>
          <p:nvPr/>
        </p:nvSpPr>
        <p:spPr>
          <a:xfrm>
            <a:off x="275300" y="228600"/>
            <a:ext cx="8593500" cy="330300"/>
          </a:xfrm>
          <a:prstGeom prst="rect">
            <a:avLst/>
          </a:prstGeom>
          <a:noFill/>
          <a:ln>
            <a:noFill/>
          </a:ln>
        </p:spPr>
        <p:txBody>
          <a:bodyPr lIns="0" tIns="0" rIns="0" bIns="0" anchor="t" anchorCtr="0">
            <a:noAutofit/>
          </a:bodyPr>
          <a:lstStyle>
            <a:defPPr marR="0" algn="l" rtl="0">
              <a:lnSpc>
                <a:spcPct val="100000"/>
              </a:lnSpc>
              <a:spcBef>
                <a:spcPts val="0"/>
              </a:spcBef>
              <a:spcAft>
                <a:spcPts val="0"/>
              </a:spcAft>
            </a:defPPr>
            <a:lvl1pPr marR="0" algn="ctr" rtl="0">
              <a:lnSpc>
                <a:spcPct val="100000"/>
              </a:lnSpc>
              <a:spcBef>
                <a:spcPts val="0"/>
              </a:spcBef>
              <a:spcAft>
                <a:spcPts val="0"/>
              </a:spcAft>
              <a:buClr>
                <a:schemeClr val="dk1"/>
              </a:buClr>
              <a:buSzPct val="100000"/>
              <a:buNone/>
              <a:defRPr sz="4800" b="1" i="0" u="none" strike="noStrike" cap="none" baseline="0">
                <a:solidFill>
                  <a:schemeClr val="dk1"/>
                </a:solidFill>
                <a:latin typeface="Arial"/>
                <a:ea typeface="Arial"/>
                <a:cs typeface="Arial"/>
                <a:sym typeface="Arial"/>
                <a:rtl val="0"/>
              </a:defRPr>
            </a:lvl1pPr>
            <a:lvl2pPr marR="0" algn="ctr" rtl="0">
              <a:lnSpc>
                <a:spcPct val="100000"/>
              </a:lnSpc>
              <a:spcBef>
                <a:spcPts val="0"/>
              </a:spcBef>
              <a:spcAft>
                <a:spcPts val="0"/>
              </a:spcAft>
              <a:buClr>
                <a:schemeClr val="dk1"/>
              </a:buClr>
              <a:buSzPct val="100000"/>
              <a:buNone/>
              <a:defRPr sz="4800" b="1" i="0" u="none" strike="noStrike" cap="none" baseline="0">
                <a:solidFill>
                  <a:schemeClr val="dk1"/>
                </a:solidFill>
                <a:latin typeface="Arial"/>
                <a:ea typeface="Arial"/>
                <a:cs typeface="Arial"/>
                <a:sym typeface="Arial"/>
                <a:rtl val="0"/>
              </a:defRPr>
            </a:lvl2pPr>
            <a:lvl3pPr algn="ctr">
              <a:spcBef>
                <a:spcPts val="0"/>
              </a:spcBef>
              <a:buClr>
                <a:schemeClr val="dk1"/>
              </a:buClr>
              <a:buSzPct val="100000"/>
              <a:buNone/>
              <a:defRPr sz="4800" b="1">
                <a:solidFill>
                  <a:schemeClr val="dk1"/>
                </a:solidFill>
              </a:defRPr>
            </a:lvl3pPr>
            <a:lvl4pPr algn="ctr">
              <a:spcBef>
                <a:spcPts val="0"/>
              </a:spcBef>
              <a:buClr>
                <a:schemeClr val="dk1"/>
              </a:buClr>
              <a:buSzPct val="100000"/>
              <a:buNone/>
              <a:defRPr sz="4800" b="1">
                <a:solidFill>
                  <a:schemeClr val="dk1"/>
                </a:solidFill>
              </a:defRPr>
            </a:lvl4pPr>
            <a:lvl5pPr algn="ctr">
              <a:spcBef>
                <a:spcPts val="0"/>
              </a:spcBef>
              <a:buClr>
                <a:schemeClr val="dk1"/>
              </a:buClr>
              <a:buSzPct val="100000"/>
              <a:buNone/>
              <a:defRPr sz="4800" b="1">
                <a:solidFill>
                  <a:schemeClr val="dk1"/>
                </a:solidFill>
              </a:defRPr>
            </a:lvl5pPr>
            <a:lvl6pPr algn="ctr">
              <a:spcBef>
                <a:spcPts val="0"/>
              </a:spcBef>
              <a:buClr>
                <a:schemeClr val="dk1"/>
              </a:buClr>
              <a:buSzPct val="100000"/>
              <a:buNone/>
              <a:defRPr sz="4800" b="1">
                <a:solidFill>
                  <a:schemeClr val="dk1"/>
                </a:solidFill>
              </a:defRPr>
            </a:lvl6pPr>
            <a:lvl7pPr algn="ctr">
              <a:spcBef>
                <a:spcPts val="0"/>
              </a:spcBef>
              <a:buClr>
                <a:schemeClr val="dk1"/>
              </a:buClr>
              <a:buSzPct val="100000"/>
              <a:buNone/>
              <a:defRPr sz="4800" b="1">
                <a:solidFill>
                  <a:schemeClr val="dk1"/>
                </a:solidFill>
              </a:defRPr>
            </a:lvl7pPr>
            <a:lvl8pPr algn="ctr">
              <a:spcBef>
                <a:spcPts val="0"/>
              </a:spcBef>
              <a:buClr>
                <a:schemeClr val="dk1"/>
              </a:buClr>
              <a:buSzPct val="100000"/>
              <a:buNone/>
              <a:defRPr sz="4800" b="1">
                <a:solidFill>
                  <a:schemeClr val="dk1"/>
                </a:solidFill>
              </a:defRPr>
            </a:lvl8pPr>
            <a:lvl9pPr algn="ctr">
              <a:spcBef>
                <a:spcPts val="0"/>
              </a:spcBef>
              <a:buClr>
                <a:schemeClr val="dk1"/>
              </a:buClr>
              <a:buSzPct val="100000"/>
              <a:buNone/>
              <a:defRPr sz="4800" b="1">
                <a:solidFill>
                  <a:schemeClr val="dk1"/>
                </a:solidFill>
              </a:defRPr>
            </a:lvl9pPr>
          </a:lstStyle>
          <a:p>
            <a:pPr marL="12700" algn="l">
              <a:buSzPct val="25000"/>
            </a:pPr>
            <a:r>
              <a:rPr lang="en-US" sz="2400" dirty="0" smtClean="0">
                <a:solidFill>
                  <a:srgbClr val="1C75BB"/>
                </a:solidFill>
                <a:ea typeface="Helvetica Neue"/>
                <a:sym typeface="Helvetica Neue"/>
              </a:rPr>
              <a:t>Example: </a:t>
            </a:r>
            <a:r>
              <a:rPr lang="en-US" sz="2200" b="0" dirty="0">
                <a:solidFill>
                  <a:srgbClr val="1C75BB"/>
                </a:solidFill>
                <a:ea typeface="Helvetica Neue"/>
                <a:sym typeface="Helvetica Neue"/>
              </a:rPr>
              <a:t>Recalling the Entire ICANN Board</a:t>
            </a:r>
            <a:endParaRPr lang="en" sz="2200" b="0" dirty="0">
              <a:solidFill>
                <a:srgbClr val="1C75BB"/>
              </a:solidFill>
              <a:ea typeface="Helvetica Neue"/>
              <a:sym typeface="Helvetica Neue"/>
            </a:endParaRPr>
          </a:p>
        </p:txBody>
      </p:sp>
      <p:sp>
        <p:nvSpPr>
          <p:cNvPr id="6" name="Shape 190"/>
          <p:cNvSpPr/>
          <p:nvPr/>
        </p:nvSpPr>
        <p:spPr>
          <a:xfrm>
            <a:off x="216001" y="653402"/>
            <a:ext cx="8712199" cy="7238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8" name="Shape 194"/>
          <p:cNvSpPr txBox="1">
            <a:spLocks noGrp="1"/>
          </p:cNvSpPr>
          <p:nvPr>
            <p:ph type="sldNum" idx="12"/>
          </p:nvPr>
        </p:nvSpPr>
        <p:spPr>
          <a:prstGeom prst="rect">
            <a:avLst/>
          </a:prstGeom>
          <a:noFill/>
          <a:ln>
            <a:noFill/>
          </a:ln>
        </p:spPr>
        <p:txBody>
          <a:bodyPr lIns="0" tIns="0" rIns="0" bIns="0" anchor="t" anchorCtr="0">
            <a:noAutofit/>
          </a:bodyPr>
          <a:lstStyle/>
          <a:p>
            <a:pPr marL="25400" marR="0" lvl="0" indent="0" rtl="0">
              <a:lnSpc>
                <a:spcPct val="100000"/>
              </a:lnSpc>
              <a:spcBef>
                <a:spcPts val="0"/>
              </a:spcBef>
              <a:buSzPct val="25000"/>
              <a:buNone/>
            </a:pPr>
            <a:fld id="{00000000-1234-1234-1234-123412341234}" type="slidenum">
              <a:rPr lang="en" sz="900" b="0" i="0" u="none" strike="noStrike" cap="none" baseline="0">
                <a:solidFill>
                  <a:schemeClr val="lt1"/>
                </a:solidFill>
                <a:ea typeface="Helvetica Neue"/>
                <a:sym typeface="Helvetica Neue"/>
              </a:rPr>
              <a:pPr marL="25400" marR="0" lvl="0" indent="0" rtl="0">
                <a:lnSpc>
                  <a:spcPct val="100000"/>
                </a:lnSpc>
                <a:spcBef>
                  <a:spcPts val="0"/>
                </a:spcBef>
                <a:buSzPct val="25000"/>
                <a:buNone/>
              </a:pPr>
              <a:t>15</a:t>
            </a:fld>
            <a:endParaRPr lang="en" sz="900" b="0" i="0" u="none" strike="noStrike" cap="none" baseline="0" dirty="0">
              <a:solidFill>
                <a:schemeClr val="lt1"/>
              </a:solidFill>
              <a:ea typeface="Helvetica Neue"/>
              <a:sym typeface="Helvetica Neue"/>
            </a:endParaRPr>
          </a:p>
        </p:txBody>
      </p:sp>
      <p:sp>
        <p:nvSpPr>
          <p:cNvPr id="12" name="Tekstvak 24"/>
          <p:cNvSpPr txBox="1"/>
          <p:nvPr/>
        </p:nvSpPr>
        <p:spPr>
          <a:xfrm>
            <a:off x="228600" y="835192"/>
            <a:ext cx="8689396" cy="523220"/>
          </a:xfrm>
          <a:prstGeom prst="rect">
            <a:avLst/>
          </a:prstGeom>
          <a:noFill/>
        </p:spPr>
        <p:txBody>
          <a:bodyPr wrap="square" rtlCol="0">
            <a:spAutoFit/>
          </a:bodyPr>
          <a:lstStyle/>
          <a:p>
            <a:r>
              <a:rPr lang="en-US" b="1" dirty="0" smtClean="0">
                <a:solidFill>
                  <a:srgbClr val="4F81BD"/>
                </a:solidFill>
              </a:rPr>
              <a:t>How does the community exercise its powers? </a:t>
            </a:r>
            <a:r>
              <a:rPr lang="en-US" dirty="0" smtClean="0">
                <a:solidFill>
                  <a:srgbClr val="4F81BD"/>
                </a:solidFill>
              </a:rPr>
              <a:t>The exercising of different community powers may include unique steps relevant to a given power, but the general process is as follows.  </a:t>
            </a:r>
            <a:endParaRPr lang="en" dirty="0">
              <a:solidFill>
                <a:srgbClr val="4F81BD"/>
              </a:solidFill>
            </a:endParaRPr>
          </a:p>
        </p:txBody>
      </p:sp>
      <p:sp>
        <p:nvSpPr>
          <p:cNvPr id="84" name="Right Arrow Callout 83"/>
          <p:cNvSpPr/>
          <p:nvPr/>
        </p:nvSpPr>
        <p:spPr>
          <a:xfrm>
            <a:off x="275300" y="2346228"/>
            <a:ext cx="1823974" cy="1370668"/>
          </a:xfrm>
          <a:prstGeom prst="rightArrowCallout">
            <a:avLst>
              <a:gd name="adj1" fmla="val 21165"/>
              <a:gd name="adj2" fmla="val 29608"/>
              <a:gd name="adj3" fmla="val 15255"/>
              <a:gd name="adj4" fmla="val 78095"/>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85" name="Right Arrow Callout 84"/>
          <p:cNvSpPr/>
          <p:nvPr/>
        </p:nvSpPr>
        <p:spPr>
          <a:xfrm>
            <a:off x="2099274" y="1635290"/>
            <a:ext cx="1823974" cy="2849986"/>
          </a:xfrm>
          <a:prstGeom prst="rightArrowCallout">
            <a:avLst>
              <a:gd name="adj1" fmla="val 21165"/>
              <a:gd name="adj2" fmla="val 29608"/>
              <a:gd name="adj3" fmla="val 15255"/>
              <a:gd name="adj4" fmla="val 78095"/>
            </a:avLst>
          </a:prstGeom>
          <a:solidFill>
            <a:srgbClr val="DAE6F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86" name="Right Arrow Callout 85"/>
          <p:cNvSpPr/>
          <p:nvPr/>
        </p:nvSpPr>
        <p:spPr>
          <a:xfrm>
            <a:off x="3923248" y="1635290"/>
            <a:ext cx="1823974" cy="2849986"/>
          </a:xfrm>
          <a:prstGeom prst="rightArrowCallout">
            <a:avLst>
              <a:gd name="adj1" fmla="val 21165"/>
              <a:gd name="adj2" fmla="val 29608"/>
              <a:gd name="adj3" fmla="val 15255"/>
              <a:gd name="adj4" fmla="val 78095"/>
            </a:avLst>
          </a:prstGeom>
          <a:solidFill>
            <a:srgbClr val="DAE6F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89" name="Right Arrow Callout 88"/>
          <p:cNvSpPr/>
          <p:nvPr/>
        </p:nvSpPr>
        <p:spPr>
          <a:xfrm>
            <a:off x="5747222" y="1635290"/>
            <a:ext cx="1823974" cy="2849986"/>
          </a:xfrm>
          <a:prstGeom prst="rightArrowCallout">
            <a:avLst>
              <a:gd name="adj1" fmla="val 21165"/>
              <a:gd name="adj2" fmla="val 29608"/>
              <a:gd name="adj3" fmla="val 15255"/>
              <a:gd name="adj4" fmla="val 78095"/>
            </a:avLst>
          </a:prstGeom>
          <a:solidFill>
            <a:srgbClr val="DAE6F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90" name="Rectangle 89"/>
          <p:cNvSpPr/>
          <p:nvPr/>
        </p:nvSpPr>
        <p:spPr>
          <a:xfrm>
            <a:off x="7571196" y="2359287"/>
            <a:ext cx="1357004" cy="1344550"/>
          </a:xfrm>
          <a:prstGeom prst="rect">
            <a:avLst/>
          </a:prstGeom>
          <a:solidFill>
            <a:schemeClr val="bg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1" name="Group 10"/>
          <p:cNvGrpSpPr/>
          <p:nvPr/>
        </p:nvGrpSpPr>
        <p:grpSpPr>
          <a:xfrm>
            <a:off x="2170943" y="2353109"/>
            <a:ext cx="224400" cy="224400"/>
            <a:chOff x="309000" y="1590611"/>
            <a:chExt cx="224400" cy="224400"/>
          </a:xfrm>
        </p:grpSpPr>
        <p:sp>
          <p:nvSpPr>
            <p:cNvPr id="9" name="Oval 8"/>
            <p:cNvSpPr/>
            <p:nvPr/>
          </p:nvSpPr>
          <p:spPr>
            <a:xfrm>
              <a:off x="309000" y="1590611"/>
              <a:ext cx="224400" cy="2244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extBox 9"/>
            <p:cNvSpPr txBox="1"/>
            <p:nvPr/>
          </p:nvSpPr>
          <p:spPr>
            <a:xfrm>
              <a:off x="389798" y="1619186"/>
              <a:ext cx="71321" cy="153888"/>
            </a:xfrm>
            <a:prstGeom prst="rect">
              <a:avLst/>
            </a:prstGeom>
            <a:noFill/>
          </p:spPr>
          <p:txBody>
            <a:bodyPr wrap="none" lIns="0" tIns="0" rIns="0" bIns="0" rtlCol="0">
              <a:spAutoFit/>
            </a:bodyPr>
            <a:lstStyle/>
            <a:p>
              <a:pPr algn="ctr"/>
              <a:r>
                <a:rPr lang="en-US" sz="1000" b="1" dirty="0" smtClean="0">
                  <a:solidFill>
                    <a:schemeClr val="bg1"/>
                  </a:solidFill>
                </a:rPr>
                <a:t>1</a:t>
              </a:r>
              <a:endParaRPr lang="en-US" sz="1000" b="1" dirty="0">
                <a:solidFill>
                  <a:schemeClr val="bg1"/>
                </a:solidFill>
              </a:endParaRPr>
            </a:p>
          </p:txBody>
        </p:sp>
      </p:grpSp>
      <p:grpSp>
        <p:nvGrpSpPr>
          <p:cNvPr id="91" name="Group 90"/>
          <p:cNvGrpSpPr/>
          <p:nvPr/>
        </p:nvGrpSpPr>
        <p:grpSpPr>
          <a:xfrm>
            <a:off x="3999743" y="2353109"/>
            <a:ext cx="224400" cy="224400"/>
            <a:chOff x="309000" y="1590611"/>
            <a:chExt cx="224400" cy="224400"/>
          </a:xfrm>
        </p:grpSpPr>
        <p:sp>
          <p:nvSpPr>
            <p:cNvPr id="92" name="Oval 91"/>
            <p:cNvSpPr/>
            <p:nvPr/>
          </p:nvSpPr>
          <p:spPr>
            <a:xfrm>
              <a:off x="309000" y="1590611"/>
              <a:ext cx="224400" cy="2244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3" name="TextBox 102"/>
            <p:cNvSpPr txBox="1"/>
            <p:nvPr/>
          </p:nvSpPr>
          <p:spPr>
            <a:xfrm>
              <a:off x="389798" y="1619186"/>
              <a:ext cx="71321" cy="153888"/>
            </a:xfrm>
            <a:prstGeom prst="rect">
              <a:avLst/>
            </a:prstGeom>
            <a:noFill/>
          </p:spPr>
          <p:txBody>
            <a:bodyPr wrap="none" lIns="0" tIns="0" rIns="0" bIns="0" rtlCol="0">
              <a:spAutoFit/>
            </a:bodyPr>
            <a:lstStyle/>
            <a:p>
              <a:pPr algn="ctr"/>
              <a:r>
                <a:rPr lang="en-US" sz="1000" b="1" dirty="0" smtClean="0">
                  <a:solidFill>
                    <a:schemeClr val="bg1"/>
                  </a:solidFill>
                </a:rPr>
                <a:t>2</a:t>
              </a:r>
              <a:endParaRPr lang="en-US" sz="1000" b="1" dirty="0">
                <a:solidFill>
                  <a:schemeClr val="bg1"/>
                </a:solidFill>
              </a:endParaRPr>
            </a:p>
          </p:txBody>
        </p:sp>
      </p:grpSp>
      <p:grpSp>
        <p:nvGrpSpPr>
          <p:cNvPr id="104" name="Group 103"/>
          <p:cNvGrpSpPr/>
          <p:nvPr/>
        </p:nvGrpSpPr>
        <p:grpSpPr>
          <a:xfrm>
            <a:off x="5834893" y="2353109"/>
            <a:ext cx="224400" cy="224400"/>
            <a:chOff x="309000" y="1590611"/>
            <a:chExt cx="224400" cy="224400"/>
          </a:xfrm>
        </p:grpSpPr>
        <p:sp>
          <p:nvSpPr>
            <p:cNvPr id="105" name="Oval 104"/>
            <p:cNvSpPr/>
            <p:nvPr/>
          </p:nvSpPr>
          <p:spPr>
            <a:xfrm>
              <a:off x="309000" y="1590611"/>
              <a:ext cx="224400" cy="2244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6" name="TextBox 105"/>
            <p:cNvSpPr txBox="1"/>
            <p:nvPr/>
          </p:nvSpPr>
          <p:spPr>
            <a:xfrm>
              <a:off x="389798" y="1619186"/>
              <a:ext cx="71321" cy="153888"/>
            </a:xfrm>
            <a:prstGeom prst="rect">
              <a:avLst/>
            </a:prstGeom>
            <a:noFill/>
          </p:spPr>
          <p:txBody>
            <a:bodyPr wrap="none" lIns="0" tIns="0" rIns="0" bIns="0" rtlCol="0">
              <a:spAutoFit/>
            </a:bodyPr>
            <a:lstStyle/>
            <a:p>
              <a:pPr algn="ctr"/>
              <a:r>
                <a:rPr lang="en-US" sz="1000" b="1" dirty="0" smtClean="0">
                  <a:solidFill>
                    <a:schemeClr val="bg1"/>
                  </a:solidFill>
                </a:rPr>
                <a:t>3</a:t>
              </a:r>
              <a:endParaRPr lang="en-US" sz="1000" b="1" dirty="0">
                <a:solidFill>
                  <a:schemeClr val="bg1"/>
                </a:solidFill>
              </a:endParaRPr>
            </a:p>
          </p:txBody>
        </p:sp>
      </p:grpSp>
      <p:sp>
        <p:nvSpPr>
          <p:cNvPr id="4" name="TextBox 3"/>
          <p:cNvSpPr txBox="1"/>
          <p:nvPr/>
        </p:nvSpPr>
        <p:spPr>
          <a:xfrm>
            <a:off x="2251403" y="2561570"/>
            <a:ext cx="1135257" cy="169277"/>
          </a:xfrm>
          <a:prstGeom prst="rect">
            <a:avLst/>
          </a:prstGeom>
          <a:noFill/>
        </p:spPr>
        <p:txBody>
          <a:bodyPr wrap="square" tIns="0" rIns="0" bIns="0" rtlCol="0" anchor="ctr">
            <a:spAutoFit/>
          </a:bodyPr>
          <a:lstStyle/>
          <a:p>
            <a:r>
              <a:rPr lang="en-US" sz="1100" b="1" dirty="0" smtClean="0"/>
              <a:t>PETITION</a:t>
            </a:r>
            <a:endParaRPr lang="en-US" sz="1100" b="1" dirty="0"/>
          </a:p>
        </p:txBody>
      </p:sp>
      <p:sp>
        <p:nvSpPr>
          <p:cNvPr id="115" name="TextBox 114"/>
          <p:cNvSpPr txBox="1"/>
          <p:nvPr/>
        </p:nvSpPr>
        <p:spPr>
          <a:xfrm>
            <a:off x="4080204" y="2561570"/>
            <a:ext cx="1135257" cy="169277"/>
          </a:xfrm>
          <a:prstGeom prst="rect">
            <a:avLst/>
          </a:prstGeom>
          <a:noFill/>
        </p:spPr>
        <p:txBody>
          <a:bodyPr wrap="square" tIns="0" rIns="0" bIns="0" rtlCol="0" anchor="ctr">
            <a:spAutoFit/>
          </a:bodyPr>
          <a:lstStyle/>
          <a:p>
            <a:r>
              <a:rPr lang="en-US" sz="1100" b="1" dirty="0" smtClean="0"/>
              <a:t>DISCUSSION</a:t>
            </a:r>
            <a:endParaRPr lang="en-US" sz="1100" b="1" dirty="0"/>
          </a:p>
        </p:txBody>
      </p:sp>
      <p:sp>
        <p:nvSpPr>
          <p:cNvPr id="116" name="TextBox 115"/>
          <p:cNvSpPr txBox="1"/>
          <p:nvPr/>
        </p:nvSpPr>
        <p:spPr>
          <a:xfrm>
            <a:off x="5915354" y="2561570"/>
            <a:ext cx="1135257" cy="169277"/>
          </a:xfrm>
          <a:prstGeom prst="rect">
            <a:avLst/>
          </a:prstGeom>
          <a:noFill/>
        </p:spPr>
        <p:txBody>
          <a:bodyPr wrap="square" tIns="0" rIns="0" bIns="0" rtlCol="0" anchor="ctr">
            <a:spAutoFit/>
          </a:bodyPr>
          <a:lstStyle/>
          <a:p>
            <a:r>
              <a:rPr lang="en-US" sz="1100" b="1" dirty="0" smtClean="0"/>
              <a:t>DECISION</a:t>
            </a:r>
            <a:endParaRPr lang="en-US" sz="1100" b="1" dirty="0"/>
          </a:p>
        </p:txBody>
      </p:sp>
      <p:sp>
        <p:nvSpPr>
          <p:cNvPr id="117" name="TextBox 116"/>
          <p:cNvSpPr txBox="1"/>
          <p:nvPr/>
        </p:nvSpPr>
        <p:spPr>
          <a:xfrm>
            <a:off x="7663729" y="2466683"/>
            <a:ext cx="1135257" cy="169277"/>
          </a:xfrm>
          <a:prstGeom prst="rect">
            <a:avLst/>
          </a:prstGeom>
          <a:noFill/>
        </p:spPr>
        <p:txBody>
          <a:bodyPr wrap="square" tIns="0" rIns="0" bIns="0" rtlCol="0" anchor="ctr">
            <a:spAutoFit/>
          </a:bodyPr>
          <a:lstStyle/>
          <a:p>
            <a:r>
              <a:rPr lang="en-US" sz="1100" b="1" dirty="0" smtClean="0">
                <a:solidFill>
                  <a:srgbClr val="FFFFFF"/>
                </a:solidFill>
              </a:rPr>
              <a:t>OUTCOME</a:t>
            </a:r>
            <a:endParaRPr lang="en-US" sz="1100" b="1" dirty="0">
              <a:solidFill>
                <a:srgbClr val="FFFFFF"/>
              </a:solidFill>
            </a:endParaRPr>
          </a:p>
        </p:txBody>
      </p:sp>
      <p:sp>
        <p:nvSpPr>
          <p:cNvPr id="118" name="TextBox 117"/>
          <p:cNvSpPr txBox="1"/>
          <p:nvPr/>
        </p:nvSpPr>
        <p:spPr>
          <a:xfrm>
            <a:off x="343036" y="2424351"/>
            <a:ext cx="1135257" cy="169277"/>
          </a:xfrm>
          <a:prstGeom prst="rect">
            <a:avLst/>
          </a:prstGeom>
          <a:noFill/>
        </p:spPr>
        <p:txBody>
          <a:bodyPr wrap="square" tIns="0" rIns="0" bIns="0" rtlCol="0" anchor="ctr">
            <a:spAutoFit/>
          </a:bodyPr>
          <a:lstStyle/>
          <a:p>
            <a:r>
              <a:rPr lang="en-US" sz="1100" b="1" dirty="0" smtClean="0">
                <a:solidFill>
                  <a:schemeClr val="bg1"/>
                </a:solidFill>
              </a:rPr>
              <a:t>CAUSE</a:t>
            </a:r>
            <a:endParaRPr lang="en-US" sz="1100" b="1" dirty="0">
              <a:solidFill>
                <a:schemeClr val="bg1"/>
              </a:solidFill>
            </a:endParaRPr>
          </a:p>
        </p:txBody>
      </p:sp>
      <p:sp>
        <p:nvSpPr>
          <p:cNvPr id="119" name="TextBox 118"/>
          <p:cNvSpPr txBox="1"/>
          <p:nvPr/>
        </p:nvSpPr>
        <p:spPr>
          <a:xfrm>
            <a:off x="343036" y="2647416"/>
            <a:ext cx="1248697" cy="972061"/>
          </a:xfrm>
          <a:prstGeom prst="rect">
            <a:avLst/>
          </a:prstGeom>
          <a:noFill/>
        </p:spPr>
        <p:txBody>
          <a:bodyPr wrap="square" tIns="0" rIns="0" bIns="0" rtlCol="0" anchor="t">
            <a:spAutoFit/>
          </a:bodyPr>
          <a:lstStyle/>
          <a:p>
            <a:pPr>
              <a:lnSpc>
                <a:spcPct val="90000"/>
              </a:lnSpc>
            </a:pPr>
            <a:r>
              <a:rPr lang="en-US" sz="1000" dirty="0"/>
              <a:t>A</a:t>
            </a:r>
            <a:r>
              <a:rPr lang="en-US" sz="1000" dirty="0" smtClean="0"/>
              <a:t> </a:t>
            </a:r>
            <a:r>
              <a:rPr lang="en-US" sz="1000" dirty="0"/>
              <a:t>set of problems have become so entrenched that the community wishes to signal its lack of confidence in the </a:t>
            </a:r>
            <a:r>
              <a:rPr lang="en-US" sz="1000" dirty="0" smtClean="0"/>
              <a:t>Board. </a:t>
            </a:r>
            <a:endParaRPr lang="en-US" sz="1000" dirty="0"/>
          </a:p>
        </p:txBody>
      </p:sp>
      <p:sp>
        <p:nvSpPr>
          <p:cNvPr id="120" name="TextBox 119"/>
          <p:cNvSpPr txBox="1"/>
          <p:nvPr/>
        </p:nvSpPr>
        <p:spPr>
          <a:xfrm>
            <a:off x="7665807" y="2689748"/>
            <a:ext cx="1135257" cy="695062"/>
          </a:xfrm>
          <a:prstGeom prst="rect">
            <a:avLst/>
          </a:prstGeom>
          <a:noFill/>
        </p:spPr>
        <p:txBody>
          <a:bodyPr wrap="square" tIns="0" rIns="0" bIns="0" rtlCol="0" anchor="t">
            <a:spAutoFit/>
          </a:bodyPr>
          <a:lstStyle/>
          <a:p>
            <a:pPr>
              <a:lnSpc>
                <a:spcPct val="90000"/>
              </a:lnSpc>
            </a:pPr>
            <a:r>
              <a:rPr lang="en-US" sz="1000" dirty="0" smtClean="0"/>
              <a:t>The interim board replaces the ICANN Board (except for the president)</a:t>
            </a:r>
            <a:endParaRPr lang="en-US" sz="1000" dirty="0"/>
          </a:p>
        </p:txBody>
      </p:sp>
      <p:pic>
        <p:nvPicPr>
          <p:cNvPr id="16" name="Picture 15" descr="CCWG_Paris2015_Overview05-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9960" y="1767326"/>
            <a:ext cx="1209040" cy="718707"/>
          </a:xfrm>
          <a:prstGeom prst="rect">
            <a:avLst/>
          </a:prstGeom>
        </p:spPr>
      </p:pic>
      <p:pic>
        <p:nvPicPr>
          <p:cNvPr id="24" name="Picture 23" descr="CCWG_Paris2015_Overview05-3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19563" y="1829244"/>
            <a:ext cx="1097280" cy="652272"/>
          </a:xfrm>
          <a:prstGeom prst="rect">
            <a:avLst/>
          </a:prstGeom>
        </p:spPr>
      </p:pic>
      <p:pic>
        <p:nvPicPr>
          <p:cNvPr id="23" name="Picture 22" descr="CCWG_Paris2015_Overview05-3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8928" y="1644361"/>
            <a:ext cx="1436152" cy="853712"/>
          </a:xfrm>
          <a:prstGeom prst="rect">
            <a:avLst/>
          </a:prstGeom>
        </p:spPr>
      </p:pic>
      <p:sp>
        <p:nvSpPr>
          <p:cNvPr id="37" name="TextBox 36"/>
          <p:cNvSpPr txBox="1"/>
          <p:nvPr/>
        </p:nvSpPr>
        <p:spPr>
          <a:xfrm>
            <a:off x="5915691" y="2827474"/>
            <a:ext cx="1101152" cy="1526059"/>
          </a:xfrm>
          <a:prstGeom prst="rect">
            <a:avLst/>
          </a:prstGeom>
          <a:noFill/>
        </p:spPr>
        <p:txBody>
          <a:bodyPr wrap="square" tIns="0" rIns="0" bIns="0" rtlCol="0" anchor="t">
            <a:spAutoFit/>
          </a:bodyPr>
          <a:lstStyle/>
          <a:p>
            <a:pPr>
              <a:lnSpc>
                <a:spcPct val="90000"/>
              </a:lnSpc>
            </a:pPr>
            <a:r>
              <a:rPr lang="en-US" sz="1000" dirty="0"/>
              <a:t>SOs and ACs cast their votes to decide whether the power is used or not. The chair of each SO/AC is responsible for communicating the votes of the SO/AC to the ICANN Board.</a:t>
            </a:r>
          </a:p>
        </p:txBody>
      </p:sp>
      <p:sp>
        <p:nvSpPr>
          <p:cNvPr id="38" name="TextBox 37"/>
          <p:cNvSpPr txBox="1"/>
          <p:nvPr/>
        </p:nvSpPr>
        <p:spPr>
          <a:xfrm>
            <a:off x="2251741" y="2821076"/>
            <a:ext cx="1177259" cy="833562"/>
          </a:xfrm>
          <a:prstGeom prst="rect">
            <a:avLst/>
          </a:prstGeom>
          <a:noFill/>
        </p:spPr>
        <p:txBody>
          <a:bodyPr wrap="square" tIns="0" rIns="0" bIns="0" rtlCol="0" anchor="t">
            <a:spAutoFit/>
          </a:bodyPr>
          <a:lstStyle/>
          <a:p>
            <a:pPr>
              <a:lnSpc>
                <a:spcPct val="90000"/>
              </a:lnSpc>
            </a:pPr>
            <a:r>
              <a:rPr lang="en-US" sz="1000" dirty="0"/>
              <a:t>A petition of at least two of the SOs or ACs, at least one of which must be an SO</a:t>
            </a:r>
            <a:r>
              <a:rPr lang="en-US" sz="1000" dirty="0" smtClean="0"/>
              <a:t>, is received.</a:t>
            </a:r>
            <a:endParaRPr lang="en-US" sz="1000" dirty="0"/>
          </a:p>
        </p:txBody>
      </p:sp>
      <p:sp>
        <p:nvSpPr>
          <p:cNvPr id="40" name="Rectangle 39"/>
          <p:cNvSpPr/>
          <p:nvPr/>
        </p:nvSpPr>
        <p:spPr>
          <a:xfrm>
            <a:off x="2106555" y="4568728"/>
            <a:ext cx="1407112" cy="1227668"/>
          </a:xfrm>
          <a:prstGeom prst="rect">
            <a:avLst/>
          </a:prstGeom>
          <a:noFill/>
          <a:ln w="22225">
            <a:solidFill>
              <a:srgbClr val="D9E6F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extBox 40"/>
          <p:cNvSpPr txBox="1"/>
          <p:nvPr/>
        </p:nvSpPr>
        <p:spPr>
          <a:xfrm>
            <a:off x="2251741" y="4641403"/>
            <a:ext cx="1113759" cy="999505"/>
          </a:xfrm>
          <a:prstGeom prst="rect">
            <a:avLst/>
          </a:prstGeom>
          <a:noFill/>
        </p:spPr>
        <p:txBody>
          <a:bodyPr wrap="square" tIns="0" rIns="0" bIns="0" rtlCol="0" anchor="t">
            <a:spAutoFit/>
          </a:bodyPr>
          <a:lstStyle/>
          <a:p>
            <a:pPr>
              <a:lnSpc>
                <a:spcPct val="90000"/>
              </a:lnSpc>
            </a:pPr>
            <a:r>
              <a:rPr lang="en-US" sz="900" dirty="0"/>
              <a:t>I</a:t>
            </a:r>
            <a:r>
              <a:rPr lang="en-US" sz="900" dirty="0" smtClean="0"/>
              <a:t>ndicated </a:t>
            </a:r>
            <a:r>
              <a:rPr lang="en-US" sz="900" dirty="0"/>
              <a:t>by signature following the decision of a </a:t>
            </a:r>
            <a:r>
              <a:rPr lang="en-US" sz="900" b="1" dirty="0"/>
              <a:t>simple </a:t>
            </a:r>
            <a:r>
              <a:rPr lang="en-US" sz="900" b="1" dirty="0" smtClean="0"/>
              <a:t>majority </a:t>
            </a:r>
            <a:r>
              <a:rPr lang="en-US" sz="900" dirty="0" smtClean="0"/>
              <a:t>(</a:t>
            </a:r>
            <a:r>
              <a:rPr lang="en-US" sz="900" dirty="0"/>
              <a:t>enough votes to exceed 50%</a:t>
            </a:r>
            <a:r>
              <a:rPr lang="en-US" sz="900" dirty="0" smtClean="0"/>
              <a:t>) </a:t>
            </a:r>
            <a:r>
              <a:rPr lang="en-US" sz="900" dirty="0"/>
              <a:t>of that SO or AC’s governing </a:t>
            </a:r>
            <a:r>
              <a:rPr lang="en-US" sz="900" dirty="0" smtClean="0"/>
              <a:t>body.</a:t>
            </a:r>
            <a:endParaRPr lang="en-US" sz="900" dirty="0"/>
          </a:p>
        </p:txBody>
      </p:sp>
      <p:sp>
        <p:nvSpPr>
          <p:cNvPr id="42" name="Rectangle 41"/>
          <p:cNvSpPr/>
          <p:nvPr/>
        </p:nvSpPr>
        <p:spPr>
          <a:xfrm>
            <a:off x="3948055" y="4568728"/>
            <a:ext cx="1407112" cy="1227668"/>
          </a:xfrm>
          <a:prstGeom prst="rect">
            <a:avLst/>
          </a:prstGeom>
          <a:noFill/>
          <a:ln w="22225">
            <a:solidFill>
              <a:srgbClr val="D9E6F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TextBox 42"/>
          <p:cNvSpPr txBox="1"/>
          <p:nvPr/>
        </p:nvSpPr>
        <p:spPr>
          <a:xfrm>
            <a:off x="4093241" y="4641403"/>
            <a:ext cx="1113759" cy="999505"/>
          </a:xfrm>
          <a:prstGeom prst="rect">
            <a:avLst/>
          </a:prstGeom>
          <a:noFill/>
        </p:spPr>
        <p:txBody>
          <a:bodyPr wrap="square" tIns="0" rIns="0" bIns="0" rtlCol="0" anchor="t">
            <a:spAutoFit/>
          </a:bodyPr>
          <a:lstStyle/>
          <a:p>
            <a:pPr>
              <a:lnSpc>
                <a:spcPct val="90000"/>
              </a:lnSpc>
            </a:pPr>
            <a:r>
              <a:rPr lang="en-US" sz="900" dirty="0"/>
              <a:t>A</a:t>
            </a:r>
            <a:r>
              <a:rPr lang="en-US" sz="900" dirty="0" smtClean="0"/>
              <a:t> </a:t>
            </a:r>
            <a:r>
              <a:rPr lang="en-US" sz="900" dirty="0"/>
              <a:t>mixture of formal and informal discussion, advice and </a:t>
            </a:r>
            <a:r>
              <a:rPr lang="en-US" sz="900" dirty="0" smtClean="0"/>
              <a:t>consideration </a:t>
            </a:r>
            <a:r>
              <a:rPr lang="en-US" sz="900" dirty="0"/>
              <a:t>– within the forum and informally </a:t>
            </a:r>
            <a:r>
              <a:rPr lang="en-US" sz="900" dirty="0" smtClean="0"/>
              <a:t>within the </a:t>
            </a:r>
            <a:r>
              <a:rPr lang="en-US" sz="900" dirty="0"/>
              <a:t>SOs </a:t>
            </a:r>
            <a:r>
              <a:rPr lang="en-US" sz="900" dirty="0" smtClean="0"/>
              <a:t>and ACs. </a:t>
            </a:r>
            <a:endParaRPr lang="en-US" sz="900" dirty="0"/>
          </a:p>
        </p:txBody>
      </p:sp>
      <p:sp>
        <p:nvSpPr>
          <p:cNvPr id="44" name="TextBox 43"/>
          <p:cNvSpPr txBox="1"/>
          <p:nvPr/>
        </p:nvSpPr>
        <p:spPr>
          <a:xfrm>
            <a:off x="5915691" y="4641403"/>
            <a:ext cx="1113759" cy="874855"/>
          </a:xfrm>
          <a:prstGeom prst="rect">
            <a:avLst/>
          </a:prstGeom>
          <a:noFill/>
        </p:spPr>
        <p:txBody>
          <a:bodyPr wrap="square" tIns="0" rIns="0" bIns="0" rtlCol="0" anchor="t">
            <a:spAutoFit/>
          </a:bodyPr>
          <a:lstStyle/>
          <a:p>
            <a:pPr>
              <a:lnSpc>
                <a:spcPct val="90000"/>
              </a:lnSpc>
            </a:pPr>
            <a:r>
              <a:rPr lang="en-US" sz="900" b="1" dirty="0" smtClean="0"/>
              <a:t>75% </a:t>
            </a:r>
            <a:r>
              <a:rPr lang="en-US" sz="900" dirty="0" smtClean="0"/>
              <a:t>of </a:t>
            </a:r>
            <a:r>
              <a:rPr lang="en-US" sz="900" dirty="0"/>
              <a:t>all the votes available within the CMSM </a:t>
            </a:r>
            <a:r>
              <a:rPr lang="en-US" sz="900" dirty="0" smtClean="0"/>
              <a:t>would </a:t>
            </a:r>
            <a:r>
              <a:rPr lang="en-US" sz="900" dirty="0"/>
              <a:t>have to be cast in favor of recall for the recall to be </a:t>
            </a:r>
            <a:r>
              <a:rPr lang="en-US" sz="900" dirty="0" smtClean="0"/>
              <a:t>effective. </a:t>
            </a:r>
            <a:endParaRPr lang="en-US" sz="900" dirty="0"/>
          </a:p>
        </p:txBody>
      </p:sp>
      <p:sp>
        <p:nvSpPr>
          <p:cNvPr id="49" name="Rectangle 48"/>
          <p:cNvSpPr/>
          <p:nvPr/>
        </p:nvSpPr>
        <p:spPr>
          <a:xfrm>
            <a:off x="5760844" y="4568728"/>
            <a:ext cx="1407112" cy="1227668"/>
          </a:xfrm>
          <a:prstGeom prst="rect">
            <a:avLst/>
          </a:prstGeom>
          <a:noFill/>
          <a:ln w="22225">
            <a:solidFill>
              <a:srgbClr val="D9E6F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TextBox 44"/>
          <p:cNvSpPr txBox="1"/>
          <p:nvPr/>
        </p:nvSpPr>
        <p:spPr>
          <a:xfrm>
            <a:off x="4080541" y="2833297"/>
            <a:ext cx="1160326" cy="1249060"/>
          </a:xfrm>
          <a:prstGeom prst="rect">
            <a:avLst/>
          </a:prstGeom>
          <a:noFill/>
        </p:spPr>
        <p:txBody>
          <a:bodyPr wrap="square" tIns="0" rIns="0" bIns="0" rtlCol="0" anchor="t">
            <a:spAutoFit/>
          </a:bodyPr>
          <a:lstStyle/>
          <a:p>
            <a:pPr>
              <a:lnSpc>
                <a:spcPct val="90000"/>
              </a:lnSpc>
            </a:pPr>
            <a:r>
              <a:rPr lang="en-US" sz="1000" dirty="0"/>
              <a:t>The whole </a:t>
            </a:r>
            <a:r>
              <a:rPr lang="en-US" sz="1000" dirty="0" smtClean="0"/>
              <a:t>community – </a:t>
            </a:r>
            <a:r>
              <a:rPr lang="en-US" sz="1000" b="1" dirty="0" smtClean="0"/>
              <a:t>all</a:t>
            </a:r>
            <a:r>
              <a:rPr lang="en-US" sz="1000" dirty="0" smtClean="0"/>
              <a:t> SOs </a:t>
            </a:r>
            <a:r>
              <a:rPr lang="en-US" sz="1000" dirty="0"/>
              <a:t>and </a:t>
            </a:r>
            <a:r>
              <a:rPr lang="en-US" sz="1000" dirty="0" smtClean="0"/>
              <a:t>ACs –</a:t>
            </a:r>
          </a:p>
          <a:p>
            <a:pPr>
              <a:lnSpc>
                <a:spcPct val="90000"/>
              </a:lnSpc>
            </a:pPr>
            <a:r>
              <a:rPr lang="en-US" sz="1000" dirty="0" smtClean="0"/>
              <a:t>discusses </a:t>
            </a:r>
            <a:r>
              <a:rPr lang="en-US" sz="1000" dirty="0"/>
              <a:t>the proposed use of the power, online and/or through a proposed ICANN c</a:t>
            </a:r>
            <a:r>
              <a:rPr lang="en-US" sz="1000" dirty="0" smtClean="0"/>
              <a:t>ommunity </a:t>
            </a:r>
            <a:r>
              <a:rPr lang="en-US" sz="1000" dirty="0"/>
              <a:t>f</a:t>
            </a:r>
            <a:r>
              <a:rPr lang="en-US" sz="1000" dirty="0" smtClean="0"/>
              <a:t>orum.</a:t>
            </a:r>
            <a:endParaRPr lang="en-US" sz="1000" dirty="0"/>
          </a:p>
        </p:txBody>
      </p:sp>
    </p:spTree>
    <p:extLst>
      <p:ext uri="{BB962C8B-B14F-4D97-AF65-F5344CB8AC3E}">
        <p14:creationId xmlns:p14="http://schemas.microsoft.com/office/powerpoint/2010/main" val="255964904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51"/>
          <p:cNvSpPr txBox="1"/>
          <p:nvPr/>
        </p:nvSpPr>
        <p:spPr>
          <a:xfrm>
            <a:off x="216026" y="820300"/>
            <a:ext cx="6492322" cy="944190"/>
          </a:xfrm>
          <a:prstGeom prst="rect">
            <a:avLst/>
          </a:prstGeom>
          <a:noFill/>
          <a:ln>
            <a:noFill/>
          </a:ln>
        </p:spPr>
        <p:txBody>
          <a:bodyPr lIns="91425" tIns="91425" rIns="91425" bIns="91425" anchor="t" anchorCtr="0">
            <a:noAutofit/>
          </a:bodyPr>
          <a:lstStyle/>
          <a:p>
            <a:pPr lvl="0" indent="-342900"/>
            <a:r>
              <a:rPr lang="en-US" dirty="0">
                <a:solidFill>
                  <a:schemeClr val="accent1"/>
                </a:solidFill>
              </a:rPr>
              <a:t>The CCWG-Accountability considered the decision weights of the various parts of the community. The </a:t>
            </a:r>
            <a:r>
              <a:rPr lang="en-US" dirty="0" smtClean="0">
                <a:solidFill>
                  <a:schemeClr val="accent1"/>
                </a:solidFill>
              </a:rPr>
              <a:t>table on the right sets out </a:t>
            </a:r>
            <a:r>
              <a:rPr lang="en-US" dirty="0">
                <a:solidFill>
                  <a:schemeClr val="accent1"/>
                </a:solidFill>
              </a:rPr>
              <a:t>the voting distribution proposed by the CCWG-Accountability</a:t>
            </a:r>
            <a:r>
              <a:rPr lang="en-US" dirty="0" smtClean="0">
                <a:solidFill>
                  <a:schemeClr val="accent1"/>
                </a:solidFill>
              </a:rPr>
              <a:t>.</a:t>
            </a:r>
            <a:endParaRPr lang="en" dirty="0">
              <a:solidFill>
                <a:schemeClr val="accent1"/>
              </a:solidFill>
            </a:endParaRPr>
          </a:p>
        </p:txBody>
      </p:sp>
      <p:sp>
        <p:nvSpPr>
          <p:cNvPr id="5" name="Shape 189"/>
          <p:cNvSpPr txBox="1">
            <a:spLocks/>
          </p:cNvSpPr>
          <p:nvPr/>
        </p:nvSpPr>
        <p:spPr>
          <a:xfrm>
            <a:off x="275300" y="228600"/>
            <a:ext cx="8593500" cy="330300"/>
          </a:xfrm>
          <a:prstGeom prst="rect">
            <a:avLst/>
          </a:prstGeom>
          <a:noFill/>
          <a:ln>
            <a:noFill/>
          </a:ln>
        </p:spPr>
        <p:txBody>
          <a:bodyPr lIns="0" tIns="0" rIns="0" bIns="0" anchor="t" anchorCtr="0">
            <a:noAutofit/>
          </a:bodyPr>
          <a:lstStyle>
            <a:defPPr marR="0" algn="l" rtl="0">
              <a:lnSpc>
                <a:spcPct val="100000"/>
              </a:lnSpc>
              <a:spcBef>
                <a:spcPts val="0"/>
              </a:spcBef>
              <a:spcAft>
                <a:spcPts val="0"/>
              </a:spcAft>
            </a:defPPr>
            <a:lvl1pPr marR="0" algn="ctr" rtl="0">
              <a:lnSpc>
                <a:spcPct val="100000"/>
              </a:lnSpc>
              <a:spcBef>
                <a:spcPts val="0"/>
              </a:spcBef>
              <a:spcAft>
                <a:spcPts val="0"/>
              </a:spcAft>
              <a:buClr>
                <a:schemeClr val="dk1"/>
              </a:buClr>
              <a:buSzPct val="100000"/>
              <a:buNone/>
              <a:defRPr sz="4800" b="1" i="0" u="none" strike="noStrike" cap="none" baseline="0">
                <a:solidFill>
                  <a:schemeClr val="dk1"/>
                </a:solidFill>
                <a:latin typeface="Arial"/>
                <a:ea typeface="Arial"/>
                <a:cs typeface="Arial"/>
                <a:sym typeface="Arial"/>
                <a:rtl val="0"/>
              </a:defRPr>
            </a:lvl1pPr>
            <a:lvl2pPr marR="0" algn="ctr" rtl="0">
              <a:lnSpc>
                <a:spcPct val="100000"/>
              </a:lnSpc>
              <a:spcBef>
                <a:spcPts val="0"/>
              </a:spcBef>
              <a:spcAft>
                <a:spcPts val="0"/>
              </a:spcAft>
              <a:buClr>
                <a:schemeClr val="dk1"/>
              </a:buClr>
              <a:buSzPct val="100000"/>
              <a:buNone/>
              <a:defRPr sz="4800" b="1" i="0" u="none" strike="noStrike" cap="none" baseline="0">
                <a:solidFill>
                  <a:schemeClr val="dk1"/>
                </a:solidFill>
                <a:latin typeface="Arial"/>
                <a:ea typeface="Arial"/>
                <a:cs typeface="Arial"/>
                <a:sym typeface="Arial"/>
                <a:rtl val="0"/>
              </a:defRPr>
            </a:lvl2pPr>
            <a:lvl3pPr algn="ctr">
              <a:spcBef>
                <a:spcPts val="0"/>
              </a:spcBef>
              <a:buClr>
                <a:schemeClr val="dk1"/>
              </a:buClr>
              <a:buSzPct val="100000"/>
              <a:buNone/>
              <a:defRPr sz="4800" b="1">
                <a:solidFill>
                  <a:schemeClr val="dk1"/>
                </a:solidFill>
              </a:defRPr>
            </a:lvl3pPr>
            <a:lvl4pPr algn="ctr">
              <a:spcBef>
                <a:spcPts val="0"/>
              </a:spcBef>
              <a:buClr>
                <a:schemeClr val="dk1"/>
              </a:buClr>
              <a:buSzPct val="100000"/>
              <a:buNone/>
              <a:defRPr sz="4800" b="1">
                <a:solidFill>
                  <a:schemeClr val="dk1"/>
                </a:solidFill>
              </a:defRPr>
            </a:lvl4pPr>
            <a:lvl5pPr algn="ctr">
              <a:spcBef>
                <a:spcPts val="0"/>
              </a:spcBef>
              <a:buClr>
                <a:schemeClr val="dk1"/>
              </a:buClr>
              <a:buSzPct val="100000"/>
              <a:buNone/>
              <a:defRPr sz="4800" b="1">
                <a:solidFill>
                  <a:schemeClr val="dk1"/>
                </a:solidFill>
              </a:defRPr>
            </a:lvl5pPr>
            <a:lvl6pPr algn="ctr">
              <a:spcBef>
                <a:spcPts val="0"/>
              </a:spcBef>
              <a:buClr>
                <a:schemeClr val="dk1"/>
              </a:buClr>
              <a:buSzPct val="100000"/>
              <a:buNone/>
              <a:defRPr sz="4800" b="1">
                <a:solidFill>
                  <a:schemeClr val="dk1"/>
                </a:solidFill>
              </a:defRPr>
            </a:lvl6pPr>
            <a:lvl7pPr algn="ctr">
              <a:spcBef>
                <a:spcPts val="0"/>
              </a:spcBef>
              <a:buClr>
                <a:schemeClr val="dk1"/>
              </a:buClr>
              <a:buSzPct val="100000"/>
              <a:buNone/>
              <a:defRPr sz="4800" b="1">
                <a:solidFill>
                  <a:schemeClr val="dk1"/>
                </a:solidFill>
              </a:defRPr>
            </a:lvl7pPr>
            <a:lvl8pPr algn="ctr">
              <a:spcBef>
                <a:spcPts val="0"/>
              </a:spcBef>
              <a:buClr>
                <a:schemeClr val="dk1"/>
              </a:buClr>
              <a:buSzPct val="100000"/>
              <a:buNone/>
              <a:defRPr sz="4800" b="1">
                <a:solidFill>
                  <a:schemeClr val="dk1"/>
                </a:solidFill>
              </a:defRPr>
            </a:lvl8pPr>
            <a:lvl9pPr algn="ctr">
              <a:spcBef>
                <a:spcPts val="0"/>
              </a:spcBef>
              <a:buClr>
                <a:schemeClr val="dk1"/>
              </a:buClr>
              <a:buSzPct val="100000"/>
              <a:buNone/>
              <a:defRPr sz="4800" b="1">
                <a:solidFill>
                  <a:schemeClr val="dk1"/>
                </a:solidFill>
              </a:defRPr>
            </a:lvl9pPr>
          </a:lstStyle>
          <a:p>
            <a:pPr marL="12700" algn="l">
              <a:buSzPct val="25000"/>
            </a:pPr>
            <a:r>
              <a:rPr lang="en-US" sz="2400" dirty="0" smtClean="0">
                <a:solidFill>
                  <a:srgbClr val="1C75BB"/>
                </a:solidFill>
                <a:ea typeface="Helvetica Neue"/>
                <a:sym typeface="Helvetica Neue"/>
              </a:rPr>
              <a:t>Influence in the Community Mechanism</a:t>
            </a:r>
            <a:endParaRPr lang="en" sz="2200" b="0" dirty="0">
              <a:solidFill>
                <a:srgbClr val="1C75BB"/>
              </a:solidFill>
              <a:ea typeface="Helvetica Neue"/>
              <a:sym typeface="Helvetica Neue"/>
            </a:endParaRPr>
          </a:p>
        </p:txBody>
      </p:sp>
      <p:sp>
        <p:nvSpPr>
          <p:cNvPr id="6" name="Shape 190"/>
          <p:cNvSpPr/>
          <p:nvPr/>
        </p:nvSpPr>
        <p:spPr>
          <a:xfrm>
            <a:off x="216001" y="653402"/>
            <a:ext cx="8712199" cy="7238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8" name="Shape 194"/>
          <p:cNvSpPr txBox="1">
            <a:spLocks noGrp="1"/>
          </p:cNvSpPr>
          <p:nvPr>
            <p:ph type="sldNum" idx="12"/>
          </p:nvPr>
        </p:nvSpPr>
        <p:spPr>
          <a:prstGeom prst="rect">
            <a:avLst/>
          </a:prstGeom>
          <a:noFill/>
          <a:ln>
            <a:noFill/>
          </a:ln>
        </p:spPr>
        <p:txBody>
          <a:bodyPr lIns="0" tIns="0" rIns="0" bIns="0" anchor="t" anchorCtr="0">
            <a:noAutofit/>
          </a:bodyPr>
          <a:lstStyle/>
          <a:p>
            <a:pPr marL="25400" marR="0" lvl="0" indent="0" rtl="0">
              <a:lnSpc>
                <a:spcPct val="100000"/>
              </a:lnSpc>
              <a:spcBef>
                <a:spcPts val="0"/>
              </a:spcBef>
              <a:buSzPct val="25000"/>
              <a:buNone/>
            </a:pPr>
            <a:fld id="{00000000-1234-1234-1234-123412341234}" type="slidenum">
              <a:rPr lang="en" sz="900" b="0" i="0" u="none" strike="noStrike" cap="none" baseline="0">
                <a:solidFill>
                  <a:schemeClr val="lt1"/>
                </a:solidFill>
                <a:ea typeface="Helvetica Neue"/>
                <a:sym typeface="Helvetica Neue"/>
              </a:rPr>
              <a:pPr marL="25400" marR="0" lvl="0" indent="0" rtl="0">
                <a:lnSpc>
                  <a:spcPct val="100000"/>
                </a:lnSpc>
                <a:spcBef>
                  <a:spcPts val="0"/>
                </a:spcBef>
                <a:buSzPct val="25000"/>
                <a:buNone/>
              </a:pPr>
              <a:t>16</a:t>
            </a:fld>
            <a:endParaRPr lang="en" sz="900" b="0" i="0" u="none" strike="noStrike" cap="none" baseline="0" dirty="0">
              <a:solidFill>
                <a:schemeClr val="lt1"/>
              </a:solidFill>
              <a:ea typeface="Helvetica Neue"/>
              <a:sym typeface="Helvetica Neue"/>
            </a:endParaRPr>
          </a:p>
        </p:txBody>
      </p:sp>
      <p:sp>
        <p:nvSpPr>
          <p:cNvPr id="14" name="Rectangle 13"/>
          <p:cNvSpPr/>
          <p:nvPr/>
        </p:nvSpPr>
        <p:spPr>
          <a:xfrm>
            <a:off x="216000" y="2929338"/>
            <a:ext cx="1497825" cy="1598030"/>
          </a:xfrm>
          <a:prstGeom prst="rect">
            <a:avLst/>
          </a:prstGeom>
          <a:noFill/>
          <a:ln w="25400">
            <a:solidFill>
              <a:srgbClr val="DAE6F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1806529" y="2925650"/>
            <a:ext cx="4989065" cy="3289636"/>
          </a:xfrm>
          <a:prstGeom prst="rect">
            <a:avLst/>
          </a:prstGeom>
          <a:solidFill>
            <a:srgbClr val="D9E6F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275300" y="3969274"/>
            <a:ext cx="1438525" cy="507831"/>
          </a:xfrm>
          <a:prstGeom prst="rect">
            <a:avLst/>
          </a:prstGeom>
          <a:noFill/>
        </p:spPr>
        <p:txBody>
          <a:bodyPr wrap="square" rtlCol="0">
            <a:spAutoFit/>
          </a:bodyPr>
          <a:lstStyle/>
          <a:p>
            <a:r>
              <a:rPr lang="en-US" sz="900" dirty="0"/>
              <a:t>Participating SOs and ACs would not meet as the Member</a:t>
            </a:r>
          </a:p>
        </p:txBody>
      </p:sp>
      <p:sp>
        <p:nvSpPr>
          <p:cNvPr id="18" name="TextBox 17"/>
          <p:cNvSpPr txBox="1"/>
          <p:nvPr/>
        </p:nvSpPr>
        <p:spPr>
          <a:xfrm>
            <a:off x="275300" y="5669589"/>
            <a:ext cx="1438525" cy="507831"/>
          </a:xfrm>
          <a:prstGeom prst="rect">
            <a:avLst/>
          </a:prstGeom>
          <a:noFill/>
        </p:spPr>
        <p:txBody>
          <a:bodyPr wrap="square" rtlCol="0">
            <a:spAutoFit/>
          </a:bodyPr>
          <a:lstStyle/>
          <a:p>
            <a:r>
              <a:rPr lang="en-US" sz="900" dirty="0" smtClean="0"/>
              <a:t>No </a:t>
            </a:r>
            <a:r>
              <a:rPr lang="en-US" sz="900" dirty="0"/>
              <a:t>representatives </a:t>
            </a:r>
            <a:r>
              <a:rPr lang="en-US" sz="900" dirty="0" smtClean="0"/>
              <a:t>of </a:t>
            </a:r>
            <a:r>
              <a:rPr lang="en-US" sz="900" dirty="0"/>
              <a:t>participating SOs and ACs </a:t>
            </a:r>
            <a:r>
              <a:rPr lang="en-US" sz="900" dirty="0" smtClean="0"/>
              <a:t>would </a:t>
            </a:r>
            <a:r>
              <a:rPr lang="en-US" sz="900" dirty="0"/>
              <a:t>cast </a:t>
            </a:r>
            <a:r>
              <a:rPr lang="en-US" sz="900" dirty="0" smtClean="0"/>
              <a:t>votes.</a:t>
            </a:r>
            <a:endParaRPr lang="en-US" sz="900" dirty="0"/>
          </a:p>
        </p:txBody>
      </p:sp>
      <p:sp>
        <p:nvSpPr>
          <p:cNvPr id="11" name="Shape 137"/>
          <p:cNvSpPr txBox="1"/>
          <p:nvPr/>
        </p:nvSpPr>
        <p:spPr>
          <a:xfrm>
            <a:off x="216025" y="1676676"/>
            <a:ext cx="6472933" cy="1154264"/>
          </a:xfrm>
          <a:prstGeom prst="rect">
            <a:avLst/>
          </a:prstGeom>
          <a:noFill/>
          <a:ln>
            <a:noFill/>
          </a:ln>
        </p:spPr>
        <p:txBody>
          <a:bodyPr lIns="91440" tIns="0" rIns="91440" bIns="0" anchor="t" anchorCtr="0">
            <a:noAutofit/>
          </a:bodyPr>
          <a:lstStyle/>
          <a:p>
            <a:pPr lvl="0">
              <a:lnSpc>
                <a:spcPct val="120000"/>
              </a:lnSpc>
              <a:buSzPct val="100000"/>
            </a:pPr>
            <a:r>
              <a:rPr lang="en" sz="1100" dirty="0">
                <a:solidFill>
                  <a:schemeClr val="dk1"/>
                </a:solidFill>
              </a:rPr>
              <a:t>The SOs/ACs that participate in voting in the Sole Member would do so according to a set of rules described in the ICANN Bylaws that would be created specifically for this purpose. Each SO/AC would be responsible for defining their processes for voting under these rules. The chair of each SO/AC would be responsible for communicating the votes or decisions of the SO/AC to the ICANN Board. This pass-through of cumulative votes and decisions would become the act of the Sole Member. </a:t>
            </a:r>
          </a:p>
        </p:txBody>
      </p:sp>
      <p:sp>
        <p:nvSpPr>
          <p:cNvPr id="20" name="Rectangle 19"/>
          <p:cNvSpPr/>
          <p:nvPr/>
        </p:nvSpPr>
        <p:spPr>
          <a:xfrm>
            <a:off x="216000" y="4617256"/>
            <a:ext cx="1497825" cy="1598030"/>
          </a:xfrm>
          <a:prstGeom prst="rect">
            <a:avLst/>
          </a:prstGeom>
          <a:noFill/>
          <a:ln w="25400">
            <a:solidFill>
              <a:srgbClr val="DAE6F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2" name="Picture 21" descr="CCWG_Paris2015_Overview05-3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5054" y="2983130"/>
            <a:ext cx="1188720" cy="975360"/>
          </a:xfrm>
          <a:prstGeom prst="rect">
            <a:avLst/>
          </a:prstGeom>
        </p:spPr>
      </p:pic>
      <p:pic>
        <p:nvPicPr>
          <p:cNvPr id="23" name="Picture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360" y="4708840"/>
            <a:ext cx="1188720" cy="975360"/>
          </a:xfrm>
          <a:prstGeom prst="rect">
            <a:avLst/>
          </a:prstGeom>
        </p:spPr>
      </p:pic>
      <p:cxnSp>
        <p:nvCxnSpPr>
          <p:cNvPr id="25" name="Straight Connector 24"/>
          <p:cNvCxnSpPr/>
          <p:nvPr/>
        </p:nvCxnSpPr>
        <p:spPr>
          <a:xfrm>
            <a:off x="216000" y="2929338"/>
            <a:ext cx="1497825" cy="1039936"/>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216000" y="4617256"/>
            <a:ext cx="1497825" cy="1039936"/>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graphicFrame>
        <p:nvGraphicFramePr>
          <p:cNvPr id="27" name="Table 26"/>
          <p:cNvGraphicFramePr>
            <a:graphicFrameLocks noGrp="1"/>
          </p:cNvGraphicFramePr>
          <p:nvPr>
            <p:extLst>
              <p:ext uri="{D42A27DB-BD31-4B8C-83A1-F6EECF244321}">
                <p14:modId xmlns:p14="http://schemas.microsoft.com/office/powerpoint/2010/main" val="3941444029"/>
              </p:ext>
            </p:extLst>
          </p:nvPr>
        </p:nvGraphicFramePr>
        <p:xfrm>
          <a:off x="6902230" y="959804"/>
          <a:ext cx="2026094" cy="5255482"/>
        </p:xfrm>
        <a:graphic>
          <a:graphicData uri="http://schemas.openxmlformats.org/drawingml/2006/table">
            <a:tbl>
              <a:tblPr firstRow="1" bandRow="1"/>
              <a:tblGrid>
                <a:gridCol w="1439637"/>
                <a:gridCol w="586457"/>
              </a:tblGrid>
              <a:tr h="520667">
                <a:tc>
                  <a:txBody>
                    <a:bodyPr/>
                    <a:lstStyle/>
                    <a:p>
                      <a:pPr algn="l"/>
                      <a:r>
                        <a:rPr lang="en-US" sz="1400" dirty="0" smtClean="0">
                          <a:solidFill>
                            <a:srgbClr val="4F81BD"/>
                          </a:solidFill>
                        </a:rPr>
                        <a:t>SO or</a:t>
                      </a:r>
                      <a:r>
                        <a:rPr lang="en-US" sz="1400" baseline="0" dirty="0" smtClean="0">
                          <a:solidFill>
                            <a:srgbClr val="4F81BD"/>
                          </a:solidFill>
                        </a:rPr>
                        <a:t> AC</a:t>
                      </a:r>
                      <a:endParaRPr lang="en-US" sz="1400" dirty="0">
                        <a:solidFill>
                          <a:srgbClr val="4F81BD"/>
                        </a:solidFill>
                      </a:endParaRPr>
                    </a:p>
                  </a:txBody>
                  <a:tcPr marT="91440" marB="91440">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noFill/>
                  </a:tcPr>
                </a:tc>
                <a:tc>
                  <a:txBody>
                    <a:bodyPr/>
                    <a:lstStyle/>
                    <a:p>
                      <a:pPr algn="l"/>
                      <a:r>
                        <a:rPr lang="en-US" sz="1000" dirty="0" smtClean="0">
                          <a:solidFill>
                            <a:srgbClr val="4F81BD"/>
                          </a:solidFill>
                        </a:rPr>
                        <a:t># of Votes</a:t>
                      </a:r>
                      <a:endParaRPr lang="en-US" sz="1000" dirty="0">
                        <a:solidFill>
                          <a:srgbClr val="4F81BD"/>
                        </a:solidFill>
                      </a:endParaRPr>
                    </a:p>
                  </a:txBody>
                  <a:tcPr marT="91440" marB="91440">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noFill/>
                  </a:tcPr>
                </a:tc>
              </a:tr>
              <a:tr h="634563">
                <a:tc>
                  <a:txBody>
                    <a:bodyPr/>
                    <a:lstStyle/>
                    <a:p>
                      <a:r>
                        <a:rPr lang="en-US" sz="900" b="1" dirty="0" smtClean="0">
                          <a:latin typeface="Arial"/>
                          <a:cs typeface="Arial"/>
                        </a:rPr>
                        <a:t>Address Supporting Organization</a:t>
                      </a:r>
                      <a:r>
                        <a:rPr lang="en-US" sz="900" b="1" baseline="0" dirty="0" smtClean="0">
                          <a:latin typeface="Arial"/>
                          <a:cs typeface="Arial"/>
                        </a:rPr>
                        <a:t> </a:t>
                      </a:r>
                    </a:p>
                    <a:p>
                      <a:r>
                        <a:rPr lang="en-US" sz="900" b="0" baseline="0" dirty="0" smtClean="0">
                          <a:latin typeface="Arial"/>
                          <a:cs typeface="Arial"/>
                        </a:rPr>
                        <a:t>(ASO)</a:t>
                      </a:r>
                      <a:endParaRPr lang="en-US" sz="900" b="0" dirty="0" smtClean="0">
                        <a:latin typeface="Arial"/>
                        <a:cs typeface="Arial"/>
                      </a:endParaRPr>
                    </a:p>
                  </a:txBody>
                  <a:tcPr marT="91440" marB="9144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5</a:t>
                      </a:r>
                      <a:endParaRPr lang="en-US" sz="1400" i="1" dirty="0" smtClean="0">
                        <a:latin typeface="Arial"/>
                        <a:cs typeface="Arial"/>
                      </a:endParaRPr>
                    </a:p>
                  </a:txBody>
                  <a:tcPr marT="91440" marB="9144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r>
              <a:tr h="781000">
                <a:tc>
                  <a:txBody>
                    <a:bodyPr/>
                    <a:lstStyle/>
                    <a:p>
                      <a:r>
                        <a:rPr lang="en-US" sz="900" b="1" dirty="0" smtClean="0">
                          <a:latin typeface="Arial"/>
                          <a:cs typeface="Arial"/>
                        </a:rPr>
                        <a:t>Generic Names Supporting Organization </a:t>
                      </a:r>
                      <a:br>
                        <a:rPr lang="en-US" sz="900" b="1" dirty="0" smtClean="0">
                          <a:latin typeface="Arial"/>
                          <a:cs typeface="Arial"/>
                        </a:rPr>
                      </a:br>
                      <a:r>
                        <a:rPr lang="en-US" sz="900" b="0" dirty="0" smtClean="0">
                          <a:latin typeface="Arial"/>
                          <a:cs typeface="Arial"/>
                        </a:rPr>
                        <a:t>(</a:t>
                      </a:r>
                      <a:r>
                        <a:rPr lang="en-US" sz="900" b="0" dirty="0" err="1" smtClean="0">
                          <a:latin typeface="Arial"/>
                          <a:cs typeface="Arial"/>
                        </a:rPr>
                        <a:t>gNSO</a:t>
                      </a:r>
                      <a:r>
                        <a:rPr lang="en-US" sz="900" b="0" dirty="0" smtClean="0">
                          <a:latin typeface="Arial"/>
                          <a:cs typeface="Arial"/>
                        </a:rPr>
                        <a:t>)</a:t>
                      </a:r>
                    </a:p>
                  </a:txBody>
                  <a:tcPr marT="91440" marB="9144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5</a:t>
                      </a:r>
                      <a:endParaRPr lang="en-US" sz="1400" i="1" dirty="0" smtClean="0">
                        <a:latin typeface="Arial"/>
                        <a:cs typeface="Arial"/>
                      </a:endParaRPr>
                    </a:p>
                  </a:txBody>
                  <a:tcPr marT="91440" marB="9144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r>
              <a:tr h="781000">
                <a:tc>
                  <a:txBody>
                    <a:bodyPr/>
                    <a:lstStyle/>
                    <a:p>
                      <a:r>
                        <a:rPr lang="en-US" sz="900" b="1" dirty="0" smtClean="0">
                          <a:latin typeface="Arial"/>
                          <a:cs typeface="Arial"/>
                        </a:rPr>
                        <a:t>Country Code Names Supporting Organization</a:t>
                      </a:r>
                    </a:p>
                    <a:p>
                      <a:r>
                        <a:rPr lang="en-US" sz="900" b="0" dirty="0" smtClean="0">
                          <a:latin typeface="Arial"/>
                          <a:cs typeface="Arial"/>
                        </a:rPr>
                        <a:t>(ccNSO)</a:t>
                      </a:r>
                    </a:p>
                  </a:txBody>
                  <a:tcPr marT="91440" marB="9144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5</a:t>
                      </a:r>
                    </a:p>
                  </a:txBody>
                  <a:tcPr marT="91440" marB="9144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r>
              <a:tr h="634563">
                <a:tc>
                  <a:txBody>
                    <a:bodyPr/>
                    <a:lstStyle/>
                    <a:p>
                      <a:r>
                        <a:rPr lang="en-US" sz="900" b="1" dirty="0" smtClean="0">
                          <a:latin typeface="Arial"/>
                          <a:cs typeface="Arial"/>
                        </a:rPr>
                        <a:t>Governmental Advisory Committee</a:t>
                      </a:r>
                    </a:p>
                    <a:p>
                      <a:r>
                        <a:rPr lang="en-US" sz="900" b="0" dirty="0" smtClean="0">
                          <a:latin typeface="Arial"/>
                          <a:cs typeface="Arial"/>
                        </a:rPr>
                        <a:t>(GAC)</a:t>
                      </a:r>
                    </a:p>
                  </a:txBody>
                  <a:tcPr marT="91440" marB="9144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5</a:t>
                      </a:r>
                    </a:p>
                  </a:txBody>
                  <a:tcPr marT="91440" marB="9144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r>
              <a:tr h="634563">
                <a:tc>
                  <a:txBody>
                    <a:bodyPr/>
                    <a:lstStyle/>
                    <a:p>
                      <a:r>
                        <a:rPr lang="en-US" sz="900" b="1" dirty="0" smtClean="0">
                          <a:latin typeface="Arial"/>
                          <a:cs typeface="Arial"/>
                        </a:rPr>
                        <a:t>At-Large Advisory Committee </a:t>
                      </a:r>
                      <a:br>
                        <a:rPr lang="en-US" sz="900" b="1" dirty="0" smtClean="0">
                          <a:latin typeface="Arial"/>
                          <a:cs typeface="Arial"/>
                        </a:rPr>
                      </a:br>
                      <a:r>
                        <a:rPr lang="en-US" sz="900" b="0" dirty="0" smtClean="0">
                          <a:latin typeface="Arial"/>
                          <a:cs typeface="Arial"/>
                        </a:rPr>
                        <a:t>(ALAC)</a:t>
                      </a:r>
                    </a:p>
                  </a:txBody>
                  <a:tcPr marT="91440" marB="9144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r>
                        <a:rPr lang="en-US" sz="1400" b="0" dirty="0" smtClean="0">
                          <a:latin typeface="Arial"/>
                          <a:cs typeface="Arial"/>
                        </a:rPr>
                        <a:t>5</a:t>
                      </a:r>
                      <a:endParaRPr lang="en-US" sz="1400" b="0" dirty="0">
                        <a:latin typeface="Arial"/>
                        <a:cs typeface="Arial"/>
                      </a:endParaRPr>
                    </a:p>
                  </a:txBody>
                  <a:tcPr marT="91440" marB="9144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r>
              <a:tr h="634563">
                <a:tc>
                  <a:txBody>
                    <a:bodyPr/>
                    <a:lstStyle/>
                    <a:p>
                      <a:r>
                        <a:rPr lang="en-US" sz="900" b="1" dirty="0" smtClean="0">
                          <a:latin typeface="Arial"/>
                          <a:cs typeface="Arial"/>
                        </a:rPr>
                        <a:t>Security and Stability Advisory Committee </a:t>
                      </a:r>
                      <a:r>
                        <a:rPr lang="en-US" sz="900" b="0" dirty="0" smtClean="0">
                          <a:latin typeface="Arial"/>
                          <a:cs typeface="Arial"/>
                        </a:rPr>
                        <a:t>(SSAC)</a:t>
                      </a:r>
                    </a:p>
                  </a:txBody>
                  <a:tcPr marT="91440" marB="9144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r>
                        <a:rPr lang="en-US" sz="1400" b="0" dirty="0" smtClean="0">
                          <a:latin typeface="Arial"/>
                          <a:cs typeface="Arial"/>
                        </a:rPr>
                        <a:t>2</a:t>
                      </a:r>
                      <a:endParaRPr lang="en-US" sz="1400" b="0" dirty="0">
                        <a:latin typeface="Arial"/>
                        <a:cs typeface="Arial"/>
                      </a:endParaRPr>
                    </a:p>
                  </a:txBody>
                  <a:tcPr marT="91440" marB="9144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r>
              <a:tr h="634563">
                <a:tc>
                  <a:txBody>
                    <a:bodyPr/>
                    <a:lstStyle/>
                    <a:p>
                      <a:r>
                        <a:rPr lang="en-US" sz="900" b="1" dirty="0" smtClean="0">
                          <a:latin typeface="Arial"/>
                          <a:cs typeface="Arial"/>
                        </a:rPr>
                        <a:t>Root Server System Advisory Committee </a:t>
                      </a:r>
                      <a:r>
                        <a:rPr lang="en-US" sz="900" b="0" dirty="0" smtClean="0">
                          <a:latin typeface="Arial"/>
                          <a:cs typeface="Arial"/>
                        </a:rPr>
                        <a:t>(RSSAC)</a:t>
                      </a:r>
                    </a:p>
                  </a:txBody>
                  <a:tcPr marT="91440" marB="9144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r>
                        <a:rPr lang="en-US" sz="1400" b="0" dirty="0" smtClean="0">
                          <a:latin typeface="Arial"/>
                          <a:cs typeface="Arial"/>
                        </a:rPr>
                        <a:t>2</a:t>
                      </a:r>
                      <a:endParaRPr lang="en-US" sz="1400" b="0" dirty="0">
                        <a:latin typeface="Arial"/>
                        <a:cs typeface="Arial"/>
                      </a:endParaRPr>
                    </a:p>
                  </a:txBody>
                  <a:tcPr marT="91440" marB="9144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r>
            </a:tbl>
          </a:graphicData>
        </a:graphic>
      </p:graphicFrame>
      <p:sp>
        <p:nvSpPr>
          <p:cNvPr id="28" name="Shape 190"/>
          <p:cNvSpPr/>
          <p:nvPr/>
        </p:nvSpPr>
        <p:spPr>
          <a:xfrm>
            <a:off x="6902230" y="925638"/>
            <a:ext cx="2025970" cy="4571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1C75BB"/>
          </a:solidFill>
          <a:ln>
            <a:noFill/>
          </a:ln>
        </p:spPr>
        <p:txBody>
          <a:bodyPr lIns="0" tIns="0" rIns="0" bIns="0" anchor="t" anchorCtr="0">
            <a:noAutofit/>
          </a:bodyPr>
          <a:lstStyle/>
          <a:p>
            <a:pPr marL="0" marR="0" lvl="0" indent="0" algn="l" rtl="0">
              <a:spcBef>
                <a:spcPts val="0"/>
              </a:spcBef>
              <a:buNone/>
            </a:pPr>
            <a:r>
              <a:rPr lang="en-US" sz="1800" b="0" i="0" u="none" strike="noStrike" cap="none" baseline="0" dirty="0" smtClean="0">
                <a:solidFill>
                  <a:schemeClr val="dk1"/>
                </a:solidFill>
                <a:ea typeface="Calibri"/>
                <a:sym typeface="Calibri"/>
              </a:rPr>
              <a:t> </a:t>
            </a:r>
            <a:endParaRPr lang="en" sz="1800" b="0" i="0" u="none" strike="noStrike" cap="none" baseline="0" dirty="0">
              <a:solidFill>
                <a:schemeClr val="dk1"/>
              </a:solidFill>
              <a:ea typeface="Calibri"/>
              <a:sym typeface="Calibri"/>
            </a:endParaRPr>
          </a:p>
        </p:txBody>
      </p:sp>
      <p:grpSp>
        <p:nvGrpSpPr>
          <p:cNvPr id="2" name="Group 1"/>
          <p:cNvGrpSpPr/>
          <p:nvPr/>
        </p:nvGrpSpPr>
        <p:grpSpPr>
          <a:xfrm>
            <a:off x="1812892" y="3094831"/>
            <a:ext cx="4992624" cy="2584704"/>
            <a:chOff x="1812892" y="3022814"/>
            <a:chExt cx="4992624" cy="2584704"/>
          </a:xfrm>
        </p:grpSpPr>
        <p:pic>
          <p:nvPicPr>
            <p:cNvPr id="31" name="Picture 30" descr="CCWG_Paris2015_Overview05-4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2892" y="3022814"/>
              <a:ext cx="4992624" cy="2584704"/>
            </a:xfrm>
            <a:prstGeom prst="rect">
              <a:avLst/>
            </a:prstGeom>
          </p:spPr>
        </p:pic>
        <p:sp>
          <p:nvSpPr>
            <p:cNvPr id="32" name="TextBox 31"/>
            <p:cNvSpPr txBox="1"/>
            <p:nvPr/>
          </p:nvSpPr>
          <p:spPr>
            <a:xfrm>
              <a:off x="4685963" y="4466466"/>
              <a:ext cx="1383366" cy="484748"/>
            </a:xfrm>
            <a:prstGeom prst="rect">
              <a:avLst/>
            </a:prstGeom>
            <a:noFill/>
          </p:spPr>
          <p:txBody>
            <a:bodyPr wrap="square" tIns="0" rIns="0" bIns="0" rtlCol="0" anchor="ctr">
              <a:spAutoFit/>
            </a:bodyPr>
            <a:lstStyle/>
            <a:p>
              <a:pPr algn="ctr"/>
              <a:r>
                <a:rPr lang="en-US" sz="1050" b="1" dirty="0" smtClean="0">
                  <a:solidFill>
                    <a:srgbClr val="1C75BB"/>
                  </a:solidFill>
                </a:rPr>
                <a:t>Community</a:t>
              </a:r>
            </a:p>
            <a:p>
              <a:pPr algn="ctr"/>
              <a:r>
                <a:rPr lang="en-US" sz="1050" b="1" dirty="0" smtClean="0">
                  <a:solidFill>
                    <a:srgbClr val="1C75BB"/>
                  </a:solidFill>
                </a:rPr>
                <a:t>Mechanism</a:t>
              </a:r>
              <a:r>
                <a:rPr lang="en-US" sz="1050" b="1" dirty="0">
                  <a:solidFill>
                    <a:srgbClr val="1C75BB"/>
                  </a:solidFill>
                </a:rPr>
                <a:t> </a:t>
              </a:r>
              <a:r>
                <a:rPr lang="en-US" sz="1050" b="1" dirty="0" smtClean="0">
                  <a:solidFill>
                    <a:srgbClr val="1C75BB"/>
                  </a:solidFill>
                </a:rPr>
                <a:t>As</a:t>
              </a:r>
            </a:p>
            <a:p>
              <a:pPr algn="ctr"/>
              <a:r>
                <a:rPr lang="en-US" sz="1050" b="1" dirty="0" smtClean="0">
                  <a:solidFill>
                    <a:srgbClr val="1C75BB"/>
                  </a:solidFill>
                </a:rPr>
                <a:t>      Sole Member</a:t>
              </a:r>
              <a:endParaRPr lang="en-US" sz="1050" b="1" dirty="0">
                <a:solidFill>
                  <a:srgbClr val="1C75BB"/>
                </a:solidFill>
              </a:endParaRPr>
            </a:p>
          </p:txBody>
        </p:sp>
        <p:sp>
          <p:nvSpPr>
            <p:cNvPr id="21" name="TextBox 20"/>
            <p:cNvSpPr txBox="1"/>
            <p:nvPr/>
          </p:nvSpPr>
          <p:spPr>
            <a:xfrm>
              <a:off x="5310493" y="3764896"/>
              <a:ext cx="783897" cy="184666"/>
            </a:xfrm>
            <a:prstGeom prst="rect">
              <a:avLst/>
            </a:prstGeom>
            <a:noFill/>
          </p:spPr>
          <p:txBody>
            <a:bodyPr wrap="square" tIns="0" rIns="0" bIns="0" rtlCol="0" anchor="ctr">
              <a:spAutoFit/>
            </a:bodyPr>
            <a:lstStyle/>
            <a:p>
              <a:pPr algn="ctr"/>
              <a:r>
                <a:rPr lang="en-US" sz="1200" b="1" dirty="0" smtClean="0"/>
                <a:t>BOARD</a:t>
              </a:r>
              <a:endParaRPr lang="en-US" sz="1200" b="1" dirty="0"/>
            </a:p>
          </p:txBody>
        </p:sp>
        <p:sp>
          <p:nvSpPr>
            <p:cNvPr id="24" name="TextBox 23"/>
            <p:cNvSpPr txBox="1"/>
            <p:nvPr/>
          </p:nvSpPr>
          <p:spPr>
            <a:xfrm>
              <a:off x="2272922" y="4886396"/>
              <a:ext cx="171307" cy="124546"/>
            </a:xfrm>
            <a:prstGeom prst="rect">
              <a:avLst/>
            </a:prstGeom>
            <a:noFill/>
          </p:spPr>
          <p:txBody>
            <a:bodyPr wrap="square" lIns="0" tIns="0" rIns="0" bIns="0" rtlCol="0">
              <a:spAutoFit/>
            </a:bodyPr>
            <a:lstStyle/>
            <a:p>
              <a:pPr algn="ctr"/>
              <a:r>
                <a:rPr lang="en-US" sz="800" dirty="0">
                  <a:solidFill>
                    <a:srgbClr val="231F20"/>
                  </a:solidFill>
                </a:rPr>
                <a:t>AC</a:t>
              </a:r>
              <a:endParaRPr lang="en-US" sz="800" dirty="0"/>
            </a:p>
          </p:txBody>
        </p:sp>
        <p:sp>
          <p:nvSpPr>
            <p:cNvPr id="29" name="TextBox 28"/>
            <p:cNvSpPr txBox="1"/>
            <p:nvPr/>
          </p:nvSpPr>
          <p:spPr>
            <a:xfrm>
              <a:off x="2547014" y="4886396"/>
              <a:ext cx="171307" cy="124546"/>
            </a:xfrm>
            <a:prstGeom prst="rect">
              <a:avLst/>
            </a:prstGeom>
            <a:noFill/>
          </p:spPr>
          <p:txBody>
            <a:bodyPr wrap="square" lIns="0" tIns="0" rIns="0" bIns="0" rtlCol="0">
              <a:spAutoFit/>
            </a:bodyPr>
            <a:lstStyle/>
            <a:p>
              <a:pPr algn="ctr"/>
              <a:r>
                <a:rPr lang="en-US" sz="800" dirty="0" smtClean="0">
                  <a:solidFill>
                    <a:srgbClr val="231F20"/>
                  </a:solidFill>
                </a:rPr>
                <a:t>SO</a:t>
              </a:r>
              <a:endParaRPr lang="en-US" sz="800" dirty="0"/>
            </a:p>
          </p:txBody>
        </p:sp>
        <p:sp>
          <p:nvSpPr>
            <p:cNvPr id="30" name="TextBox 29"/>
            <p:cNvSpPr txBox="1"/>
            <p:nvPr/>
          </p:nvSpPr>
          <p:spPr>
            <a:xfrm>
              <a:off x="2810734" y="4886396"/>
              <a:ext cx="171307" cy="124546"/>
            </a:xfrm>
            <a:prstGeom prst="rect">
              <a:avLst/>
            </a:prstGeom>
            <a:noFill/>
          </p:spPr>
          <p:txBody>
            <a:bodyPr wrap="square" lIns="0" tIns="0" rIns="0" bIns="0" rtlCol="0">
              <a:spAutoFit/>
            </a:bodyPr>
            <a:lstStyle/>
            <a:p>
              <a:pPr algn="ctr"/>
              <a:r>
                <a:rPr lang="en-US" sz="800" dirty="0">
                  <a:solidFill>
                    <a:srgbClr val="231F20"/>
                  </a:solidFill>
                </a:rPr>
                <a:t>AC</a:t>
              </a:r>
              <a:endParaRPr lang="en-US" sz="800" dirty="0"/>
            </a:p>
          </p:txBody>
        </p:sp>
        <p:sp>
          <p:nvSpPr>
            <p:cNvPr id="33" name="TextBox 32"/>
            <p:cNvSpPr txBox="1"/>
            <p:nvPr/>
          </p:nvSpPr>
          <p:spPr>
            <a:xfrm>
              <a:off x="3081903" y="4886396"/>
              <a:ext cx="171307" cy="124546"/>
            </a:xfrm>
            <a:prstGeom prst="rect">
              <a:avLst/>
            </a:prstGeom>
            <a:noFill/>
          </p:spPr>
          <p:txBody>
            <a:bodyPr wrap="square" lIns="0" tIns="0" rIns="0" bIns="0" rtlCol="0">
              <a:spAutoFit/>
            </a:bodyPr>
            <a:lstStyle/>
            <a:p>
              <a:pPr algn="ctr"/>
              <a:r>
                <a:rPr lang="en-US" sz="800" dirty="0" smtClean="0">
                  <a:solidFill>
                    <a:srgbClr val="231F20"/>
                  </a:solidFill>
                </a:rPr>
                <a:t>SO</a:t>
              </a:r>
              <a:endParaRPr lang="en-US" sz="800" dirty="0"/>
            </a:p>
          </p:txBody>
        </p:sp>
        <p:sp>
          <p:nvSpPr>
            <p:cNvPr id="34" name="TextBox 33"/>
            <p:cNvSpPr txBox="1"/>
            <p:nvPr/>
          </p:nvSpPr>
          <p:spPr>
            <a:xfrm>
              <a:off x="3353073" y="4886396"/>
              <a:ext cx="171307" cy="124546"/>
            </a:xfrm>
            <a:prstGeom prst="rect">
              <a:avLst/>
            </a:prstGeom>
            <a:noFill/>
          </p:spPr>
          <p:txBody>
            <a:bodyPr wrap="square" lIns="0" tIns="0" rIns="0" bIns="0" rtlCol="0">
              <a:spAutoFit/>
            </a:bodyPr>
            <a:lstStyle/>
            <a:p>
              <a:pPr algn="ctr"/>
              <a:r>
                <a:rPr lang="en-US" sz="800" dirty="0">
                  <a:solidFill>
                    <a:srgbClr val="231F20"/>
                  </a:solidFill>
                </a:rPr>
                <a:t>AC</a:t>
              </a:r>
              <a:endParaRPr lang="en-US" sz="800" dirty="0"/>
            </a:p>
          </p:txBody>
        </p:sp>
        <p:sp>
          <p:nvSpPr>
            <p:cNvPr id="35" name="TextBox 34"/>
            <p:cNvSpPr txBox="1"/>
            <p:nvPr/>
          </p:nvSpPr>
          <p:spPr>
            <a:xfrm>
              <a:off x="3623881" y="4886396"/>
              <a:ext cx="171307" cy="124546"/>
            </a:xfrm>
            <a:prstGeom prst="rect">
              <a:avLst/>
            </a:prstGeom>
            <a:noFill/>
          </p:spPr>
          <p:txBody>
            <a:bodyPr wrap="square" lIns="0" tIns="0" rIns="0" bIns="0" rtlCol="0">
              <a:spAutoFit/>
            </a:bodyPr>
            <a:lstStyle/>
            <a:p>
              <a:pPr algn="ctr"/>
              <a:r>
                <a:rPr lang="en-US" sz="800" dirty="0" smtClean="0">
                  <a:solidFill>
                    <a:srgbClr val="231F20"/>
                  </a:solidFill>
                </a:rPr>
                <a:t>SO</a:t>
              </a:r>
              <a:endParaRPr lang="en-US" sz="800" dirty="0"/>
            </a:p>
          </p:txBody>
        </p:sp>
        <p:sp>
          <p:nvSpPr>
            <p:cNvPr id="36" name="TextBox 35"/>
            <p:cNvSpPr txBox="1"/>
            <p:nvPr/>
          </p:nvSpPr>
          <p:spPr>
            <a:xfrm>
              <a:off x="3896759" y="4886396"/>
              <a:ext cx="171307" cy="124546"/>
            </a:xfrm>
            <a:prstGeom prst="rect">
              <a:avLst/>
            </a:prstGeom>
            <a:noFill/>
          </p:spPr>
          <p:txBody>
            <a:bodyPr wrap="square" lIns="0" tIns="0" rIns="0" bIns="0" rtlCol="0">
              <a:spAutoFit/>
            </a:bodyPr>
            <a:lstStyle/>
            <a:p>
              <a:pPr algn="ctr"/>
              <a:r>
                <a:rPr lang="en-US" sz="800" dirty="0">
                  <a:solidFill>
                    <a:srgbClr val="231F20"/>
                  </a:solidFill>
                </a:rPr>
                <a:t>AC</a:t>
              </a:r>
              <a:endParaRPr lang="en-US" sz="800" dirty="0"/>
            </a:p>
          </p:txBody>
        </p:sp>
      </p:grpSp>
      <p:sp>
        <p:nvSpPr>
          <p:cNvPr id="37" name="TextBox 36"/>
          <p:cNvSpPr txBox="1"/>
          <p:nvPr/>
        </p:nvSpPr>
        <p:spPr>
          <a:xfrm>
            <a:off x="1883833" y="5946431"/>
            <a:ext cx="4741066" cy="138499"/>
          </a:xfrm>
          <a:prstGeom prst="rect">
            <a:avLst/>
          </a:prstGeom>
          <a:noFill/>
        </p:spPr>
        <p:txBody>
          <a:bodyPr wrap="square" tIns="0" rIns="0" bIns="0" rtlCol="0" anchor="t">
            <a:spAutoFit/>
          </a:bodyPr>
          <a:lstStyle/>
          <a:p>
            <a:pPr lvl="0"/>
            <a:r>
              <a:rPr lang="en-US" sz="900" dirty="0" smtClean="0"/>
              <a:t>Note</a:t>
            </a:r>
            <a:r>
              <a:rPr lang="en-US" sz="900" b="1" dirty="0" smtClean="0"/>
              <a:t>: </a:t>
            </a:r>
            <a:r>
              <a:rPr lang="en-US" sz="900" dirty="0" smtClean="0"/>
              <a:t>GAC, SSAC and RSSAC have not yet decided whether to participate.</a:t>
            </a:r>
            <a:endParaRPr lang="en-US" sz="900" dirty="0"/>
          </a:p>
        </p:txBody>
      </p:sp>
    </p:spTree>
    <p:extLst>
      <p:ext uri="{BB962C8B-B14F-4D97-AF65-F5344CB8AC3E}">
        <p14:creationId xmlns:p14="http://schemas.microsoft.com/office/powerpoint/2010/main" val="362467059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5" name="Shape 101"/>
          <p:cNvSpPr/>
          <p:nvPr/>
        </p:nvSpPr>
        <p:spPr>
          <a:xfrm>
            <a:off x="216000" y="2135079"/>
            <a:ext cx="1632804" cy="2576282"/>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6" name="Shape 101"/>
          <p:cNvSpPr/>
          <p:nvPr/>
        </p:nvSpPr>
        <p:spPr>
          <a:xfrm>
            <a:off x="1985880" y="2135079"/>
            <a:ext cx="1632804" cy="2576282"/>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7" name="Shape 101"/>
          <p:cNvSpPr/>
          <p:nvPr/>
        </p:nvSpPr>
        <p:spPr>
          <a:xfrm>
            <a:off x="3755760" y="2135079"/>
            <a:ext cx="1632804" cy="2576282"/>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8" name="Shape 101"/>
          <p:cNvSpPr/>
          <p:nvPr/>
        </p:nvSpPr>
        <p:spPr>
          <a:xfrm>
            <a:off x="5535969" y="2135079"/>
            <a:ext cx="1632804" cy="2576282"/>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9" name="Shape 101"/>
          <p:cNvSpPr/>
          <p:nvPr/>
        </p:nvSpPr>
        <p:spPr>
          <a:xfrm>
            <a:off x="7305849" y="2135079"/>
            <a:ext cx="1632804" cy="2576282"/>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68" name="Shape 168"/>
          <p:cNvSpPr txBox="1">
            <a:spLocks noGrp="1"/>
          </p:cNvSpPr>
          <p:nvPr>
            <p:ph type="title"/>
          </p:nvPr>
        </p:nvSpPr>
        <p:spPr>
          <a:xfrm>
            <a:off x="287395" y="228600"/>
            <a:ext cx="8593500" cy="330300"/>
          </a:xfrm>
          <a:prstGeom prst="rect">
            <a:avLst/>
          </a:prstGeom>
          <a:noFill/>
          <a:ln>
            <a:noFill/>
          </a:ln>
        </p:spPr>
        <p:txBody>
          <a:bodyPr lIns="0" tIns="0" rIns="0" bIns="0" anchor="t" anchorCtr="0">
            <a:noAutofit/>
          </a:bodyPr>
          <a:lstStyle/>
          <a:p>
            <a:pPr lvl="0">
              <a:buSzPct val="45833"/>
            </a:pPr>
            <a:r>
              <a:rPr lang="en" sz="2400" b="1" dirty="0">
                <a:solidFill>
                  <a:srgbClr val="1C75BB"/>
                </a:solidFill>
                <a:ea typeface="Helvetica Neue"/>
                <a:sym typeface="Helvetica Neue"/>
              </a:rPr>
              <a:t>Stress Tests</a:t>
            </a:r>
          </a:p>
        </p:txBody>
      </p:sp>
      <p:sp>
        <p:nvSpPr>
          <p:cNvPr id="169" name="Shape 169"/>
          <p:cNvSpPr/>
          <p:nvPr/>
        </p:nvSpPr>
        <p:spPr>
          <a:xfrm>
            <a:off x="216001" y="653402"/>
            <a:ext cx="8712199" cy="7238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71" name="Shape 171"/>
          <p:cNvSpPr txBox="1">
            <a:spLocks noGrp="1"/>
          </p:cNvSpPr>
          <p:nvPr>
            <p:ph type="sldNum" idx="12"/>
          </p:nvPr>
        </p:nvSpPr>
        <p:spPr>
          <a:xfrm>
            <a:off x="8739496" y="6415298"/>
            <a:ext cx="178500" cy="139799"/>
          </a:xfrm>
          <a:prstGeom prst="rect">
            <a:avLst/>
          </a:prstGeom>
          <a:noFill/>
          <a:ln>
            <a:noFill/>
          </a:ln>
        </p:spPr>
        <p:txBody>
          <a:bodyPr lIns="0" tIns="0" rIns="0" bIns="0" anchor="t" anchorCtr="0">
            <a:noAutofit/>
          </a:bodyPr>
          <a:lstStyle/>
          <a:p>
            <a:pPr marL="25400" marR="0" lvl="0" indent="0" algn="l" rtl="0">
              <a:lnSpc>
                <a:spcPct val="100000"/>
              </a:lnSpc>
              <a:spcBef>
                <a:spcPts val="0"/>
              </a:spcBef>
              <a:buSzPct val="25000"/>
              <a:buNone/>
            </a:pPr>
            <a:fld id="{00000000-1234-1234-1234-123412341234}" type="slidenum">
              <a:rPr lang="en" sz="900" b="0" i="0" u="none" strike="noStrike" cap="none" baseline="0">
                <a:solidFill>
                  <a:schemeClr val="lt1"/>
                </a:solidFill>
                <a:latin typeface="Arial"/>
                <a:ea typeface="Helvetica Neue"/>
                <a:cs typeface="Arial"/>
                <a:sym typeface="Helvetica Neue"/>
              </a:rPr>
              <a:t>17</a:t>
            </a:fld>
            <a:endParaRPr lang="en" sz="900" b="0" i="0" u="none" strike="noStrike" cap="none" baseline="0" dirty="0">
              <a:solidFill>
                <a:schemeClr val="lt1"/>
              </a:solidFill>
              <a:latin typeface="Arial"/>
              <a:ea typeface="Helvetica Neue"/>
              <a:cs typeface="Arial"/>
              <a:sym typeface="Helvetica Neue"/>
            </a:endParaRPr>
          </a:p>
        </p:txBody>
      </p:sp>
      <p:sp>
        <p:nvSpPr>
          <p:cNvPr id="2" name="Tekstvak 1"/>
          <p:cNvSpPr txBox="1"/>
          <p:nvPr/>
        </p:nvSpPr>
        <p:spPr>
          <a:xfrm>
            <a:off x="236658" y="2147211"/>
            <a:ext cx="1622475" cy="2308324"/>
          </a:xfrm>
          <a:prstGeom prst="rect">
            <a:avLst/>
          </a:prstGeom>
          <a:noFill/>
        </p:spPr>
        <p:txBody>
          <a:bodyPr wrap="square" rtlCol="0">
            <a:spAutoFit/>
          </a:bodyPr>
          <a:lstStyle/>
          <a:p>
            <a:r>
              <a:rPr lang="en" sz="2400" b="1" dirty="0" smtClean="0">
                <a:solidFill>
                  <a:srgbClr val="4F81BD"/>
                </a:solidFill>
              </a:rPr>
              <a:t>I</a:t>
            </a:r>
            <a:endParaRPr lang="nl-NL" sz="2400" b="1" dirty="0" smtClean="0">
              <a:solidFill>
                <a:srgbClr val="4F81BD"/>
              </a:solidFill>
            </a:endParaRPr>
          </a:p>
          <a:p>
            <a:endParaRPr lang="nl-NL" sz="2400" b="1" dirty="0">
              <a:solidFill>
                <a:srgbClr val="4F81BD"/>
              </a:solidFill>
            </a:endParaRPr>
          </a:p>
          <a:p>
            <a:endParaRPr lang="nl-NL" sz="2400" b="1" dirty="0" smtClean="0">
              <a:solidFill>
                <a:srgbClr val="4F81BD"/>
              </a:solidFill>
            </a:endParaRPr>
          </a:p>
          <a:p>
            <a:endParaRPr lang="nl-NL" sz="2400" b="1" dirty="0" smtClean="0">
              <a:solidFill>
                <a:srgbClr val="4F81BD"/>
              </a:solidFill>
            </a:endParaRPr>
          </a:p>
          <a:p>
            <a:r>
              <a:rPr lang="nl-NL" sz="1600" b="1" dirty="0"/>
              <a:t>Financial Crisis or Insolvency</a:t>
            </a:r>
            <a:endParaRPr lang="en" sz="1600" dirty="0"/>
          </a:p>
        </p:txBody>
      </p:sp>
      <p:sp>
        <p:nvSpPr>
          <p:cNvPr id="11" name="Tekstvak 10"/>
          <p:cNvSpPr txBox="1"/>
          <p:nvPr/>
        </p:nvSpPr>
        <p:spPr>
          <a:xfrm>
            <a:off x="2006538" y="2147211"/>
            <a:ext cx="1622475" cy="2308324"/>
          </a:xfrm>
          <a:prstGeom prst="rect">
            <a:avLst/>
          </a:prstGeom>
          <a:noFill/>
        </p:spPr>
        <p:txBody>
          <a:bodyPr wrap="square" rtlCol="0">
            <a:spAutoFit/>
          </a:bodyPr>
          <a:lstStyle/>
          <a:p>
            <a:r>
              <a:rPr lang="en" sz="2400" b="1" dirty="0" smtClean="0">
                <a:solidFill>
                  <a:srgbClr val="4F81BD"/>
                </a:solidFill>
              </a:rPr>
              <a:t>II </a:t>
            </a:r>
            <a:endParaRPr lang="nl-NL" sz="2400" b="1" dirty="0" smtClean="0">
              <a:solidFill>
                <a:srgbClr val="4F81BD"/>
              </a:solidFill>
            </a:endParaRPr>
          </a:p>
          <a:p>
            <a:endParaRPr lang="nl-NL" sz="2400" b="1" dirty="0">
              <a:solidFill>
                <a:srgbClr val="4F81BD"/>
              </a:solidFill>
            </a:endParaRPr>
          </a:p>
          <a:p>
            <a:endParaRPr lang="nl-NL" sz="2400" b="1" dirty="0" smtClean="0">
              <a:solidFill>
                <a:srgbClr val="4F81BD"/>
              </a:solidFill>
            </a:endParaRPr>
          </a:p>
          <a:p>
            <a:endParaRPr lang="nl-NL" sz="2400" b="1" dirty="0" smtClean="0">
              <a:solidFill>
                <a:srgbClr val="4F81BD"/>
              </a:solidFill>
            </a:endParaRPr>
          </a:p>
          <a:p>
            <a:r>
              <a:rPr lang="nl-NL" sz="1600" b="1" dirty="0"/>
              <a:t>Failure </a:t>
            </a:r>
            <a:r>
              <a:rPr lang="nl-NL" sz="1600" b="1" dirty="0" err="1"/>
              <a:t>to</a:t>
            </a:r>
            <a:r>
              <a:rPr lang="nl-NL" sz="1600" b="1" dirty="0"/>
              <a:t> Meet </a:t>
            </a:r>
            <a:r>
              <a:rPr lang="nl-NL" sz="1600" b="1" dirty="0" err="1"/>
              <a:t>Operational</a:t>
            </a:r>
            <a:r>
              <a:rPr lang="nl-NL" sz="1600" b="1" dirty="0"/>
              <a:t> </a:t>
            </a:r>
            <a:r>
              <a:rPr lang="nl-NL" sz="1600" b="1" dirty="0" err="1"/>
              <a:t>Obligations</a:t>
            </a:r>
            <a:endParaRPr lang="en" sz="1600" b="1" dirty="0"/>
          </a:p>
        </p:txBody>
      </p:sp>
      <p:sp>
        <p:nvSpPr>
          <p:cNvPr id="12" name="Tekstvak 11"/>
          <p:cNvSpPr txBox="1"/>
          <p:nvPr/>
        </p:nvSpPr>
        <p:spPr>
          <a:xfrm>
            <a:off x="3776418" y="2147211"/>
            <a:ext cx="1622475" cy="2308324"/>
          </a:xfrm>
          <a:prstGeom prst="rect">
            <a:avLst/>
          </a:prstGeom>
          <a:noFill/>
        </p:spPr>
        <p:txBody>
          <a:bodyPr wrap="square" rtlCol="0">
            <a:spAutoFit/>
          </a:bodyPr>
          <a:lstStyle/>
          <a:p>
            <a:r>
              <a:rPr lang="en" sz="2400" b="1" dirty="0" smtClean="0">
                <a:solidFill>
                  <a:srgbClr val="4F81BD"/>
                </a:solidFill>
              </a:rPr>
              <a:t>III</a:t>
            </a:r>
            <a:endParaRPr lang="nl-NL" sz="2400" b="1" dirty="0" smtClean="0">
              <a:solidFill>
                <a:srgbClr val="4F81BD"/>
              </a:solidFill>
            </a:endParaRPr>
          </a:p>
          <a:p>
            <a:endParaRPr lang="nl-NL" sz="2400" b="1" dirty="0" smtClean="0">
              <a:solidFill>
                <a:srgbClr val="4F81BD"/>
              </a:solidFill>
            </a:endParaRPr>
          </a:p>
          <a:p>
            <a:endParaRPr lang="nl-NL" sz="2400" b="1" dirty="0" smtClean="0">
              <a:solidFill>
                <a:srgbClr val="4F81BD"/>
              </a:solidFill>
            </a:endParaRPr>
          </a:p>
          <a:p>
            <a:endParaRPr lang="nl-NL" sz="2400" b="1" dirty="0" smtClean="0">
              <a:solidFill>
                <a:srgbClr val="4F81BD"/>
              </a:solidFill>
            </a:endParaRPr>
          </a:p>
          <a:p>
            <a:r>
              <a:rPr lang="nl-NL" sz="1600" b="1" dirty="0"/>
              <a:t>Legal/</a:t>
            </a:r>
            <a:r>
              <a:rPr lang="nl-NL" sz="1600" b="1" dirty="0" err="1"/>
              <a:t>Legislative</a:t>
            </a:r>
            <a:r>
              <a:rPr lang="nl-NL" sz="1600" b="1" dirty="0"/>
              <a:t> Action</a:t>
            </a:r>
            <a:endParaRPr lang="en" sz="1600" b="1" dirty="0"/>
          </a:p>
        </p:txBody>
      </p:sp>
      <p:sp>
        <p:nvSpPr>
          <p:cNvPr id="13" name="Tekstvak 12"/>
          <p:cNvSpPr txBox="1"/>
          <p:nvPr/>
        </p:nvSpPr>
        <p:spPr>
          <a:xfrm>
            <a:off x="5546298" y="2147211"/>
            <a:ext cx="1622475" cy="2062103"/>
          </a:xfrm>
          <a:prstGeom prst="rect">
            <a:avLst/>
          </a:prstGeom>
          <a:noFill/>
        </p:spPr>
        <p:txBody>
          <a:bodyPr wrap="square" rtlCol="0">
            <a:spAutoFit/>
          </a:bodyPr>
          <a:lstStyle/>
          <a:p>
            <a:r>
              <a:rPr lang="en" sz="2400" b="1" dirty="0" smtClean="0">
                <a:solidFill>
                  <a:srgbClr val="4F81BD"/>
                </a:solidFill>
              </a:rPr>
              <a:t>IV</a:t>
            </a:r>
            <a:endParaRPr lang="nl-NL" sz="2400" b="1" dirty="0" smtClean="0">
              <a:solidFill>
                <a:srgbClr val="4F81BD"/>
              </a:solidFill>
            </a:endParaRPr>
          </a:p>
          <a:p>
            <a:endParaRPr lang="nl-NL" sz="2400" b="1" dirty="0">
              <a:solidFill>
                <a:srgbClr val="4F81BD"/>
              </a:solidFill>
            </a:endParaRPr>
          </a:p>
          <a:p>
            <a:endParaRPr lang="nl-NL" sz="2400" b="1" dirty="0" smtClean="0">
              <a:solidFill>
                <a:srgbClr val="4F81BD"/>
              </a:solidFill>
            </a:endParaRPr>
          </a:p>
          <a:p>
            <a:endParaRPr lang="nl-NL" sz="2400" b="1" dirty="0" smtClean="0">
              <a:solidFill>
                <a:srgbClr val="4F81BD"/>
              </a:solidFill>
            </a:endParaRPr>
          </a:p>
          <a:p>
            <a:r>
              <a:rPr lang="nl-NL" sz="1600" b="1" dirty="0"/>
              <a:t>Failure of Accountability</a:t>
            </a:r>
            <a:endParaRPr lang="en" sz="1600" b="1" dirty="0"/>
          </a:p>
        </p:txBody>
      </p:sp>
      <p:sp>
        <p:nvSpPr>
          <p:cNvPr id="14" name="Tekstvak 13"/>
          <p:cNvSpPr txBox="1"/>
          <p:nvPr/>
        </p:nvSpPr>
        <p:spPr>
          <a:xfrm>
            <a:off x="7316178" y="2147211"/>
            <a:ext cx="1622475" cy="2554545"/>
          </a:xfrm>
          <a:prstGeom prst="rect">
            <a:avLst/>
          </a:prstGeom>
          <a:noFill/>
        </p:spPr>
        <p:txBody>
          <a:bodyPr wrap="square" rtlCol="0">
            <a:spAutoFit/>
          </a:bodyPr>
          <a:lstStyle/>
          <a:p>
            <a:r>
              <a:rPr lang="en" sz="2400" b="1" dirty="0" smtClean="0">
                <a:solidFill>
                  <a:srgbClr val="4F81BD"/>
                </a:solidFill>
              </a:rPr>
              <a:t>V</a:t>
            </a:r>
            <a:endParaRPr lang="nl-NL" sz="2400" b="1" dirty="0" smtClean="0">
              <a:solidFill>
                <a:srgbClr val="4F81BD"/>
              </a:solidFill>
            </a:endParaRPr>
          </a:p>
          <a:p>
            <a:endParaRPr lang="nl-NL" sz="2400" b="1" dirty="0">
              <a:solidFill>
                <a:srgbClr val="4F81BD"/>
              </a:solidFill>
            </a:endParaRPr>
          </a:p>
          <a:p>
            <a:endParaRPr lang="nl-NL" sz="2400" b="1" dirty="0" smtClean="0">
              <a:solidFill>
                <a:srgbClr val="4F81BD"/>
              </a:solidFill>
            </a:endParaRPr>
          </a:p>
          <a:p>
            <a:endParaRPr lang="nl-NL" sz="2400" b="1" dirty="0" smtClean="0">
              <a:solidFill>
                <a:srgbClr val="4F81BD"/>
              </a:solidFill>
            </a:endParaRPr>
          </a:p>
          <a:p>
            <a:r>
              <a:rPr lang="nl-NL" sz="1600" b="1" dirty="0"/>
              <a:t>Failure of Accountability </a:t>
            </a:r>
            <a:r>
              <a:rPr lang="nl-NL" sz="1600" b="1" dirty="0" err="1"/>
              <a:t>to</a:t>
            </a:r>
            <a:r>
              <a:rPr lang="nl-NL" sz="1600" b="1" dirty="0"/>
              <a:t> </a:t>
            </a:r>
            <a:r>
              <a:rPr lang="nl-NL" sz="1600" b="1" dirty="0" err="1"/>
              <a:t>External</a:t>
            </a:r>
            <a:r>
              <a:rPr lang="nl-NL" sz="1600" b="1" dirty="0"/>
              <a:t> Stakeholders</a:t>
            </a:r>
            <a:endParaRPr lang="en" sz="1600" b="1" dirty="0"/>
          </a:p>
        </p:txBody>
      </p:sp>
      <p:sp>
        <p:nvSpPr>
          <p:cNvPr id="23" name="object 2"/>
          <p:cNvSpPr/>
          <p:nvPr/>
        </p:nvSpPr>
        <p:spPr>
          <a:xfrm>
            <a:off x="216000" y="5017017"/>
            <a:ext cx="8712201" cy="856733"/>
          </a:xfrm>
          <a:custGeom>
            <a:avLst/>
            <a:gdLst/>
            <a:ahLst/>
            <a:cxnLst/>
            <a:rect l="l" t="t" r="r" b="b"/>
            <a:pathLst>
              <a:path w="4284345" h="2520315">
                <a:moveTo>
                  <a:pt x="4284002" y="2519997"/>
                </a:moveTo>
                <a:lnTo>
                  <a:pt x="0" y="2519997"/>
                </a:lnTo>
                <a:lnTo>
                  <a:pt x="0" y="0"/>
                </a:lnTo>
                <a:lnTo>
                  <a:pt x="4284002" y="0"/>
                </a:lnTo>
                <a:lnTo>
                  <a:pt x="4284002" y="2519997"/>
                </a:lnTo>
                <a:close/>
              </a:path>
            </a:pathLst>
          </a:custGeom>
          <a:solidFill>
            <a:srgbClr val="DAE6F5"/>
          </a:solidFill>
        </p:spPr>
        <p:txBody>
          <a:bodyPr wrap="square" lIns="0" tIns="0" rIns="0" bIns="0" rtlCol="0"/>
          <a:lstStyle/>
          <a:p>
            <a:endParaRPr lang="en"/>
          </a:p>
        </p:txBody>
      </p:sp>
      <p:sp>
        <p:nvSpPr>
          <p:cNvPr id="24" name="Tekstvak 41"/>
          <p:cNvSpPr txBox="1"/>
          <p:nvPr/>
        </p:nvSpPr>
        <p:spPr>
          <a:xfrm>
            <a:off x="241401" y="5030356"/>
            <a:ext cx="8464197" cy="738664"/>
          </a:xfrm>
          <a:prstGeom prst="rect">
            <a:avLst/>
          </a:prstGeom>
          <a:noFill/>
        </p:spPr>
        <p:txBody>
          <a:bodyPr wrap="square" rtlCol="0">
            <a:spAutoFit/>
          </a:bodyPr>
          <a:lstStyle/>
          <a:p>
            <a:r>
              <a:rPr lang="en" dirty="0" smtClean="0">
                <a:solidFill>
                  <a:schemeClr val="tx1"/>
                </a:solidFill>
              </a:rPr>
              <a:t>The exercise of applying stress tests identified changes to ICANN Bylaws that might be necessary to allow the CCWG-Accountability to evaluate proposed accountability mechanisms as adequate to meet the challenges </a:t>
            </a:r>
            <a:r>
              <a:rPr lang="en-US" dirty="0" smtClean="0">
                <a:solidFill>
                  <a:schemeClr val="tx1"/>
                </a:solidFill>
              </a:rPr>
              <a:t>identified</a:t>
            </a:r>
            <a:r>
              <a:rPr lang="en" dirty="0" smtClean="0">
                <a:solidFill>
                  <a:schemeClr val="tx1"/>
                </a:solidFill>
              </a:rPr>
              <a:t>.</a:t>
            </a:r>
            <a:endParaRPr lang="en" dirty="0">
              <a:solidFill>
                <a:schemeClr val="tx1"/>
              </a:solidFill>
            </a:endParaRPr>
          </a:p>
        </p:txBody>
      </p:sp>
      <p:sp>
        <p:nvSpPr>
          <p:cNvPr id="25" name="Tekstvak 24"/>
          <p:cNvSpPr txBox="1"/>
          <p:nvPr/>
        </p:nvSpPr>
        <p:spPr>
          <a:xfrm>
            <a:off x="228600" y="835192"/>
            <a:ext cx="8195410" cy="954107"/>
          </a:xfrm>
          <a:prstGeom prst="rect">
            <a:avLst/>
          </a:prstGeom>
          <a:noFill/>
        </p:spPr>
        <p:txBody>
          <a:bodyPr wrap="square" rtlCol="0">
            <a:spAutoFit/>
          </a:bodyPr>
          <a:lstStyle/>
          <a:p>
            <a:r>
              <a:rPr lang="en" dirty="0" smtClean="0">
                <a:solidFill>
                  <a:srgbClr val="4F81BD"/>
                </a:solidFill>
              </a:rPr>
              <a:t>An essential part of the CCWG-Accountability </a:t>
            </a:r>
            <a:r>
              <a:rPr lang="en-US" dirty="0" smtClean="0">
                <a:solidFill>
                  <a:srgbClr val="4F81BD"/>
                </a:solidFill>
              </a:rPr>
              <a:t>Charter requires</a:t>
            </a:r>
            <a:r>
              <a:rPr lang="en" dirty="0" smtClean="0">
                <a:solidFill>
                  <a:srgbClr val="4F81BD"/>
                </a:solidFill>
              </a:rPr>
              <a:t> </a:t>
            </a:r>
            <a:r>
              <a:rPr lang="en" b="1" dirty="0" smtClean="0">
                <a:solidFill>
                  <a:srgbClr val="4F81BD"/>
                </a:solidFill>
              </a:rPr>
              <a:t>stress testing of the recommended accountability enhancements</a:t>
            </a:r>
            <a:r>
              <a:rPr lang="en" dirty="0" smtClean="0">
                <a:solidFill>
                  <a:srgbClr val="4F81BD"/>
                </a:solidFill>
              </a:rPr>
              <a:t>. The </a:t>
            </a:r>
            <a:r>
              <a:rPr lang="en" dirty="0">
                <a:solidFill>
                  <a:srgbClr val="4F81BD"/>
                </a:solidFill>
              </a:rPr>
              <a:t>purpose of these stress tests is to determine the stability of ICANN in the event of consequences and/or vulnerabilities, and to assess the adequacy of existing and proposed accountability mechanisms available to the ICANN community.</a:t>
            </a:r>
          </a:p>
        </p:txBody>
      </p:sp>
      <p:pic>
        <p:nvPicPr>
          <p:cNvPr id="8" name="Afbeelding 7" descr="CCWG-1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395" y="2591067"/>
            <a:ext cx="1286256" cy="908304"/>
          </a:xfrm>
          <a:prstGeom prst="rect">
            <a:avLst/>
          </a:prstGeom>
        </p:spPr>
      </p:pic>
      <p:pic>
        <p:nvPicPr>
          <p:cNvPr id="27" name="Afbeelding 2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70382" y="2591067"/>
            <a:ext cx="1286256" cy="908304"/>
          </a:xfrm>
          <a:prstGeom prst="rect">
            <a:avLst/>
          </a:prstGeom>
        </p:spPr>
      </p:pic>
      <p:pic>
        <p:nvPicPr>
          <p:cNvPr id="28" name="Afbeelding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53369" y="2591067"/>
            <a:ext cx="1286256" cy="908304"/>
          </a:xfrm>
          <a:prstGeom prst="rect">
            <a:avLst/>
          </a:prstGeom>
        </p:spPr>
      </p:pic>
      <p:pic>
        <p:nvPicPr>
          <p:cNvPr id="29" name="Afbeelding 2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36356" y="2591067"/>
            <a:ext cx="1286256" cy="908304"/>
          </a:xfrm>
          <a:prstGeom prst="rect">
            <a:avLst/>
          </a:prstGeom>
        </p:spPr>
      </p:pic>
      <p:pic>
        <p:nvPicPr>
          <p:cNvPr id="30" name="Afbeelding 2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19342" y="2591067"/>
            <a:ext cx="1286256" cy="908304"/>
          </a:xfrm>
          <a:prstGeom prst="rect">
            <a:avLst/>
          </a:prstGeom>
        </p:spPr>
      </p:pic>
    </p:spTree>
    <p:extLst>
      <p:ext uri="{BB962C8B-B14F-4D97-AF65-F5344CB8AC3E}">
        <p14:creationId xmlns:p14="http://schemas.microsoft.com/office/powerpoint/2010/main" val="1774846258"/>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txBox="1">
            <a:spLocks noGrp="1"/>
          </p:cNvSpPr>
          <p:nvPr>
            <p:ph type="title" idx="4294967295"/>
          </p:nvPr>
        </p:nvSpPr>
        <p:spPr>
          <a:xfrm>
            <a:off x="216001" y="228600"/>
            <a:ext cx="8378724" cy="369888"/>
          </a:xfrm>
          <a:prstGeom prst="rect">
            <a:avLst/>
          </a:prstGeom>
        </p:spPr>
        <p:txBody>
          <a:bodyPr vert="horz" wrap="square" lIns="0" tIns="0" rIns="0" bIns="0" rtlCol="0">
            <a:spAutoFit/>
          </a:bodyPr>
          <a:lstStyle/>
          <a:p>
            <a:pPr marL="12700">
              <a:lnSpc>
                <a:spcPct val="100000"/>
              </a:lnSpc>
            </a:pPr>
            <a:r>
              <a:rPr lang="en" sz="2400" b="1" dirty="0" smtClean="0">
                <a:solidFill>
                  <a:srgbClr val="1C75BB"/>
                </a:solidFill>
                <a:latin typeface="Arial"/>
                <a:cs typeface="Arial"/>
              </a:rPr>
              <a:t>Work Stream</a:t>
            </a:r>
            <a:r>
              <a:rPr lang="en-US" sz="2400" b="1" dirty="0" smtClean="0">
                <a:solidFill>
                  <a:srgbClr val="1C75BB"/>
                </a:solidFill>
                <a:latin typeface="Arial"/>
                <a:cs typeface="Arial"/>
              </a:rPr>
              <a:t>s &amp; Implementation</a:t>
            </a:r>
            <a:endParaRPr lang="en" sz="2400" b="1" dirty="0">
              <a:solidFill>
                <a:srgbClr val="1C75BB"/>
              </a:solidFill>
              <a:latin typeface="Arial"/>
              <a:cs typeface="Arial"/>
            </a:endParaRPr>
          </a:p>
        </p:txBody>
      </p:sp>
      <p:sp>
        <p:nvSpPr>
          <p:cNvPr id="9" name="object 9"/>
          <p:cNvSpPr/>
          <p:nvPr/>
        </p:nvSpPr>
        <p:spPr>
          <a:xfrm>
            <a:off x="216001" y="653402"/>
            <a:ext cx="8712200" cy="72390"/>
          </a:xfrm>
          <a:custGeom>
            <a:avLst/>
            <a:gdLst/>
            <a:ahLst/>
            <a:cxnLst/>
            <a:rect l="l" t="t" r="r" b="b"/>
            <a:pathLst>
              <a:path w="8712200" h="72390">
                <a:moveTo>
                  <a:pt x="8711996" y="71996"/>
                </a:moveTo>
                <a:lnTo>
                  <a:pt x="0" y="71996"/>
                </a:lnTo>
                <a:lnTo>
                  <a:pt x="0" y="0"/>
                </a:lnTo>
                <a:lnTo>
                  <a:pt x="8711996" y="0"/>
                </a:lnTo>
                <a:lnTo>
                  <a:pt x="8711996" y="71996"/>
                </a:lnTo>
                <a:close/>
              </a:path>
            </a:pathLst>
          </a:custGeom>
          <a:solidFill>
            <a:srgbClr val="064263"/>
          </a:solidFill>
        </p:spPr>
        <p:txBody>
          <a:bodyPr wrap="square" lIns="0" tIns="0" rIns="0" bIns="0" rtlCol="0"/>
          <a:lstStyle/>
          <a:p>
            <a:endParaRPr lang="en"/>
          </a:p>
        </p:txBody>
      </p:sp>
      <p:sp>
        <p:nvSpPr>
          <p:cNvPr id="26" name="object 2"/>
          <p:cNvSpPr/>
          <p:nvPr/>
        </p:nvSpPr>
        <p:spPr>
          <a:xfrm>
            <a:off x="4611618" y="1478109"/>
            <a:ext cx="4316584" cy="2658556"/>
          </a:xfrm>
          <a:custGeom>
            <a:avLst/>
            <a:gdLst/>
            <a:ahLst/>
            <a:cxnLst/>
            <a:rect l="l" t="t" r="r" b="b"/>
            <a:pathLst>
              <a:path w="4284345" h="2520315">
                <a:moveTo>
                  <a:pt x="4284002" y="2519997"/>
                </a:moveTo>
                <a:lnTo>
                  <a:pt x="0" y="2519997"/>
                </a:lnTo>
                <a:lnTo>
                  <a:pt x="0" y="0"/>
                </a:lnTo>
                <a:lnTo>
                  <a:pt x="4284002" y="0"/>
                </a:lnTo>
                <a:lnTo>
                  <a:pt x="4284002" y="2519997"/>
                </a:lnTo>
                <a:close/>
              </a:path>
            </a:pathLst>
          </a:custGeom>
          <a:solidFill>
            <a:srgbClr val="DAE6F5"/>
          </a:solidFill>
        </p:spPr>
        <p:txBody>
          <a:bodyPr wrap="square" lIns="0" tIns="0" rIns="0" bIns="0" rtlCol="0"/>
          <a:lstStyle/>
          <a:p>
            <a:endParaRPr lang="en"/>
          </a:p>
        </p:txBody>
      </p:sp>
      <p:sp>
        <p:nvSpPr>
          <p:cNvPr id="16" name="Tekstvak 15"/>
          <p:cNvSpPr txBox="1"/>
          <p:nvPr/>
        </p:nvSpPr>
        <p:spPr>
          <a:xfrm>
            <a:off x="228600" y="838200"/>
            <a:ext cx="8686800" cy="523220"/>
          </a:xfrm>
          <a:prstGeom prst="rect">
            <a:avLst/>
          </a:prstGeom>
          <a:noFill/>
        </p:spPr>
        <p:txBody>
          <a:bodyPr wrap="square" rtlCol="0">
            <a:spAutoFit/>
          </a:bodyPr>
          <a:lstStyle/>
          <a:p>
            <a:r>
              <a:rPr lang="en" dirty="0">
                <a:solidFill>
                  <a:srgbClr val="306BAF"/>
                </a:solidFill>
              </a:rPr>
              <a:t>The CCWG-Accountability’s work is </a:t>
            </a:r>
            <a:r>
              <a:rPr lang="en" b="1" dirty="0">
                <a:solidFill>
                  <a:srgbClr val="306BAF"/>
                </a:solidFill>
              </a:rPr>
              <a:t>organized in two </a:t>
            </a:r>
            <a:r>
              <a:rPr lang="en-US" b="1" dirty="0" smtClean="0">
                <a:solidFill>
                  <a:srgbClr val="306BAF"/>
                </a:solidFill>
              </a:rPr>
              <a:t>W</a:t>
            </a:r>
            <a:r>
              <a:rPr lang="en" b="1" dirty="0" smtClean="0">
                <a:solidFill>
                  <a:srgbClr val="306BAF"/>
                </a:solidFill>
              </a:rPr>
              <a:t>ork </a:t>
            </a:r>
            <a:r>
              <a:rPr lang="en-US" b="1" dirty="0">
                <a:solidFill>
                  <a:srgbClr val="306BAF"/>
                </a:solidFill>
              </a:rPr>
              <a:t>S</a:t>
            </a:r>
            <a:r>
              <a:rPr lang="en" b="1" dirty="0" smtClean="0">
                <a:solidFill>
                  <a:srgbClr val="306BAF"/>
                </a:solidFill>
              </a:rPr>
              <a:t>treams</a:t>
            </a:r>
            <a:r>
              <a:rPr lang="en-US" dirty="0" smtClean="0">
                <a:solidFill>
                  <a:srgbClr val="306BAF"/>
                </a:solidFill>
              </a:rPr>
              <a:t>. </a:t>
            </a:r>
            <a:r>
              <a:rPr lang="en" dirty="0">
                <a:solidFill>
                  <a:srgbClr val="4F81BD"/>
                </a:solidFill>
              </a:rPr>
              <a:t>Work Stream 1 changes </a:t>
            </a:r>
            <a:r>
              <a:rPr lang="en" b="1" dirty="0">
                <a:solidFill>
                  <a:srgbClr val="4F81BD"/>
                </a:solidFill>
              </a:rPr>
              <a:t>must be implemented or committed to before any transition of IANA Stewardship from NTIA can occur</a:t>
            </a:r>
            <a:r>
              <a:rPr lang="en" dirty="0">
                <a:solidFill>
                  <a:srgbClr val="4F81BD"/>
                </a:solidFill>
              </a:rPr>
              <a:t>. </a:t>
            </a:r>
            <a:endParaRPr lang="en-US" dirty="0" smtClean="0">
              <a:solidFill>
                <a:srgbClr val="306BAF"/>
              </a:solidFill>
            </a:endParaRPr>
          </a:p>
        </p:txBody>
      </p:sp>
      <p:sp>
        <p:nvSpPr>
          <p:cNvPr id="17" name="Tekstvak 16"/>
          <p:cNvSpPr txBox="1"/>
          <p:nvPr/>
        </p:nvSpPr>
        <p:spPr>
          <a:xfrm>
            <a:off x="4613025" y="1528908"/>
            <a:ext cx="4315177" cy="2542491"/>
          </a:xfrm>
          <a:prstGeom prst="rect">
            <a:avLst/>
          </a:prstGeom>
          <a:noFill/>
        </p:spPr>
        <p:txBody>
          <a:bodyPr wrap="square" rtlCol="0">
            <a:spAutoFit/>
          </a:bodyPr>
          <a:lstStyle/>
          <a:p>
            <a:r>
              <a:rPr lang="en" sz="1200" b="1" dirty="0" smtClean="0"/>
              <a:t>Elements considered for Work Stream 2:</a:t>
            </a:r>
            <a:endParaRPr lang="en-US" sz="1200" b="1" dirty="0" smtClean="0"/>
          </a:p>
          <a:p>
            <a:pPr marL="171450" indent="-171450">
              <a:buFont typeface="Arial"/>
              <a:buChar char="•"/>
            </a:pPr>
            <a:endParaRPr lang="en" sz="1100" b="1" dirty="0" smtClean="0"/>
          </a:p>
          <a:p>
            <a:pPr marL="171450" lvl="1" indent="-171450">
              <a:lnSpc>
                <a:spcPct val="110000"/>
              </a:lnSpc>
              <a:buFont typeface="Arial"/>
              <a:buChar char="•"/>
            </a:pPr>
            <a:r>
              <a:rPr lang="en-US" sz="1100" dirty="0"/>
              <a:t>Refining the </a:t>
            </a:r>
            <a:r>
              <a:rPr lang="en-US" sz="1100" b="1" dirty="0"/>
              <a:t>operational details</a:t>
            </a:r>
            <a:r>
              <a:rPr lang="en-US" sz="1100" dirty="0"/>
              <a:t> of </a:t>
            </a:r>
            <a:r>
              <a:rPr lang="en-US" sz="1100" dirty="0" smtClean="0"/>
              <a:t>WS1 proposals</a:t>
            </a:r>
          </a:p>
          <a:p>
            <a:pPr marL="171450" lvl="1" indent="-171450">
              <a:lnSpc>
                <a:spcPct val="110000"/>
              </a:lnSpc>
              <a:buFont typeface="Arial"/>
              <a:buChar char="•"/>
            </a:pPr>
            <a:r>
              <a:rPr lang="en-US" sz="1100" dirty="0" smtClean="0"/>
              <a:t>Further </a:t>
            </a:r>
            <a:r>
              <a:rPr lang="en-US" sz="1100" dirty="0"/>
              <a:t>assessing enhancements </a:t>
            </a:r>
            <a:r>
              <a:rPr lang="en-US" sz="1100" dirty="0" smtClean="0"/>
              <a:t>to </a:t>
            </a:r>
            <a:r>
              <a:rPr lang="en-US" sz="1100" b="1" dirty="0" smtClean="0"/>
              <a:t>government participation</a:t>
            </a:r>
            <a:r>
              <a:rPr lang="en-US" sz="1100" dirty="0" smtClean="0"/>
              <a:t> </a:t>
            </a:r>
            <a:r>
              <a:rPr lang="en-US" sz="1100" dirty="0"/>
              <a:t>in ICANN</a:t>
            </a:r>
          </a:p>
          <a:p>
            <a:pPr marL="171450" lvl="1" indent="-171450">
              <a:lnSpc>
                <a:spcPct val="110000"/>
              </a:lnSpc>
              <a:buFont typeface="Arial"/>
              <a:buChar char="•"/>
            </a:pPr>
            <a:r>
              <a:rPr lang="en-US" sz="1100" dirty="0"/>
              <a:t>Considering the issue of </a:t>
            </a:r>
            <a:r>
              <a:rPr lang="en-US" sz="1100" b="1" dirty="0"/>
              <a:t>jurisdiction</a:t>
            </a:r>
            <a:r>
              <a:rPr lang="en-US" sz="1100" dirty="0"/>
              <a:t> </a:t>
            </a:r>
          </a:p>
          <a:p>
            <a:pPr marL="171450" lvl="1" indent="-171450">
              <a:lnSpc>
                <a:spcPct val="110000"/>
              </a:lnSpc>
              <a:buFont typeface="Arial"/>
              <a:buChar char="•"/>
            </a:pPr>
            <a:r>
              <a:rPr lang="en-US" sz="1100" dirty="0"/>
              <a:t>Enhancing </a:t>
            </a:r>
            <a:r>
              <a:rPr lang="en-US" sz="1100" b="1" dirty="0"/>
              <a:t>SO/AC accountability</a:t>
            </a:r>
            <a:endParaRPr lang="en-US" sz="1100" dirty="0"/>
          </a:p>
          <a:p>
            <a:pPr marL="171450" lvl="1" indent="-171450">
              <a:lnSpc>
                <a:spcPct val="110000"/>
              </a:lnSpc>
              <a:buFont typeface="Arial"/>
              <a:buChar char="•"/>
            </a:pPr>
            <a:r>
              <a:rPr lang="en-US" sz="1100" dirty="0"/>
              <a:t>Instituting a </a:t>
            </a:r>
            <a:r>
              <a:rPr lang="en-US" sz="1100" b="1" dirty="0"/>
              <a:t>culture of </a:t>
            </a:r>
            <a:r>
              <a:rPr lang="en-US" sz="1100" b="1" dirty="0" smtClean="0"/>
              <a:t>transparency </a:t>
            </a:r>
            <a:r>
              <a:rPr lang="en-US" sz="1100" dirty="0" smtClean="0"/>
              <a:t>within </a:t>
            </a:r>
            <a:r>
              <a:rPr lang="en-US" sz="1100" dirty="0"/>
              <a:t>the ICANN organization</a:t>
            </a:r>
            <a:r>
              <a:rPr lang="en-US" sz="1100" dirty="0" smtClean="0"/>
              <a:t> </a:t>
            </a:r>
            <a:endParaRPr lang="en-US" sz="1100" dirty="0"/>
          </a:p>
          <a:p>
            <a:pPr marL="171450" lvl="1" indent="-171450">
              <a:lnSpc>
                <a:spcPct val="110000"/>
              </a:lnSpc>
              <a:buFont typeface="Arial"/>
              <a:buChar char="•"/>
            </a:pPr>
            <a:r>
              <a:rPr lang="en-US" sz="1100" dirty="0" smtClean="0"/>
              <a:t>Considering </a:t>
            </a:r>
            <a:r>
              <a:rPr lang="en-US" sz="1100" dirty="0"/>
              <a:t>improvements to </a:t>
            </a:r>
            <a:r>
              <a:rPr lang="en-US" sz="1100" b="1" dirty="0"/>
              <a:t>diversity</a:t>
            </a:r>
            <a:r>
              <a:rPr lang="en-US" sz="1100" dirty="0"/>
              <a:t> in all its aspects at all levels of the </a:t>
            </a:r>
            <a:r>
              <a:rPr lang="en-US" sz="1100" dirty="0" smtClean="0"/>
              <a:t>organization</a:t>
            </a:r>
          </a:p>
          <a:p>
            <a:pPr marL="171450" lvl="1" indent="-171450">
              <a:lnSpc>
                <a:spcPct val="110000"/>
              </a:lnSpc>
              <a:buFont typeface="Arial"/>
              <a:buChar char="•"/>
            </a:pPr>
            <a:r>
              <a:rPr lang="en-US" sz="1100" dirty="0"/>
              <a:t>Defining the modalities of how ICANN integrates </a:t>
            </a:r>
            <a:r>
              <a:rPr lang="en-US" sz="1100" b="1" dirty="0"/>
              <a:t>human rights </a:t>
            </a:r>
            <a:r>
              <a:rPr lang="en-US" sz="1100" dirty="0"/>
              <a:t>impact analyses, within its </a:t>
            </a:r>
            <a:r>
              <a:rPr lang="en-US" sz="1100" dirty="0" smtClean="0"/>
              <a:t>mission </a:t>
            </a:r>
            <a:endParaRPr lang="en-US" sz="1100" dirty="0"/>
          </a:p>
        </p:txBody>
      </p:sp>
      <p:sp>
        <p:nvSpPr>
          <p:cNvPr id="24" name="Shape 194"/>
          <p:cNvSpPr txBox="1">
            <a:spLocks/>
          </p:cNvSpPr>
          <p:nvPr/>
        </p:nvSpPr>
        <p:spPr>
          <a:xfrm>
            <a:off x="8739496" y="6409867"/>
            <a:ext cx="178500" cy="139799"/>
          </a:xfrm>
          <a:prstGeom prst="rect">
            <a:avLst/>
          </a:prstGeom>
          <a:noFill/>
          <a:ln>
            <a:noFill/>
          </a:ln>
        </p:spPr>
        <p:txBody>
          <a:bodyPr lIns="0" tIns="0" rIns="0" bIns="0" anchor="t" anchorCtr="0">
            <a:noAutofit/>
          </a:bodyPr>
          <a:lstStyle>
            <a:defPPr marR="0" algn="l" rtl="0">
              <a:lnSpc>
                <a:spcPct val="100000"/>
              </a:lnSpc>
              <a:spcBef>
                <a:spcPts val="0"/>
              </a:spcBef>
              <a:spcAft>
                <a:spcPts val="0"/>
              </a:spcAft>
            </a:defPPr>
            <a:lvl1pPr marR="0" algn="r" rtl="0">
              <a:lnSpc>
                <a:spcPct val="100000"/>
              </a:lnSpc>
              <a:spcBef>
                <a:spcPts val="0"/>
              </a:spcBef>
              <a:spcAft>
                <a:spcPts val="0"/>
              </a:spcAft>
              <a:buNone/>
              <a:defRPr sz="1300" b="0" i="0" u="none" strike="noStrike" cap="none" baseline="0">
                <a:solidFill>
                  <a:schemeClr val="dk1"/>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pPr marL="25400" algn="l">
              <a:buSzPct val="25000"/>
            </a:pPr>
            <a:fld id="{00000000-1234-1234-1234-123412341234}" type="slidenum">
              <a:rPr lang="en" sz="900" smtClean="0">
                <a:solidFill>
                  <a:schemeClr val="lt1"/>
                </a:solidFill>
                <a:ea typeface="Helvetica Neue"/>
                <a:sym typeface="Helvetica Neue"/>
              </a:rPr>
              <a:pPr marL="25400" algn="l">
                <a:buSzPct val="25000"/>
              </a:pPr>
              <a:t>18</a:t>
            </a:fld>
            <a:endParaRPr lang="en" sz="900" dirty="0">
              <a:solidFill>
                <a:schemeClr val="lt1"/>
              </a:solidFill>
              <a:ea typeface="Helvetica Neue"/>
              <a:sym typeface="Helvetica Neue"/>
            </a:endParaRPr>
          </a:p>
        </p:txBody>
      </p:sp>
      <p:sp>
        <p:nvSpPr>
          <p:cNvPr id="15" name="object 2"/>
          <p:cNvSpPr/>
          <p:nvPr/>
        </p:nvSpPr>
        <p:spPr>
          <a:xfrm>
            <a:off x="238673" y="1478108"/>
            <a:ext cx="4224088" cy="2658557"/>
          </a:xfrm>
          <a:custGeom>
            <a:avLst/>
            <a:gdLst/>
            <a:ahLst/>
            <a:cxnLst/>
            <a:rect l="l" t="t" r="r" b="b"/>
            <a:pathLst>
              <a:path w="4284345" h="2520315">
                <a:moveTo>
                  <a:pt x="4284002" y="2519997"/>
                </a:moveTo>
                <a:lnTo>
                  <a:pt x="0" y="2519997"/>
                </a:lnTo>
                <a:lnTo>
                  <a:pt x="0" y="0"/>
                </a:lnTo>
                <a:lnTo>
                  <a:pt x="4284002" y="0"/>
                </a:lnTo>
                <a:lnTo>
                  <a:pt x="4284002" y="2519997"/>
                </a:lnTo>
                <a:close/>
              </a:path>
            </a:pathLst>
          </a:custGeom>
          <a:solidFill>
            <a:srgbClr val="DAE6F5"/>
          </a:solidFill>
        </p:spPr>
        <p:txBody>
          <a:bodyPr wrap="square" lIns="0" tIns="0" rIns="0" bIns="0" rtlCol="0"/>
          <a:lstStyle/>
          <a:p>
            <a:endParaRPr lang="en"/>
          </a:p>
        </p:txBody>
      </p:sp>
      <p:sp>
        <p:nvSpPr>
          <p:cNvPr id="19" name="Tekstvak 31"/>
          <p:cNvSpPr txBox="1"/>
          <p:nvPr/>
        </p:nvSpPr>
        <p:spPr>
          <a:xfrm>
            <a:off x="238673" y="1528909"/>
            <a:ext cx="4224088" cy="2252924"/>
          </a:xfrm>
          <a:prstGeom prst="rect">
            <a:avLst/>
          </a:prstGeom>
          <a:noFill/>
        </p:spPr>
        <p:txBody>
          <a:bodyPr wrap="square" rtlCol="0">
            <a:spAutoFit/>
          </a:bodyPr>
          <a:lstStyle/>
          <a:p>
            <a:r>
              <a:rPr lang="en" sz="1200" b="1" dirty="0" smtClean="0"/>
              <a:t>Possible tracks for implementation of Work Stream 1:</a:t>
            </a:r>
            <a:endParaRPr lang="en-US" sz="1200" b="1" dirty="0" smtClean="0"/>
          </a:p>
          <a:p>
            <a:endParaRPr lang="en" sz="1200" dirty="0" smtClean="0"/>
          </a:p>
          <a:p>
            <a:pPr marL="171450" indent="-171450">
              <a:lnSpc>
                <a:spcPct val="110000"/>
              </a:lnSpc>
              <a:buFont typeface="Arial"/>
              <a:buChar char="•"/>
            </a:pPr>
            <a:r>
              <a:rPr lang="en" sz="1200" dirty="0" smtClean="0"/>
              <a:t>Revising </a:t>
            </a:r>
            <a:r>
              <a:rPr lang="en" sz="1200" dirty="0"/>
              <a:t>Mission, Commitments and Core Values</a:t>
            </a:r>
          </a:p>
          <a:p>
            <a:pPr marL="171450" indent="-171450">
              <a:lnSpc>
                <a:spcPct val="110000"/>
              </a:lnSpc>
              <a:buFont typeface="Arial"/>
              <a:buChar char="•"/>
            </a:pPr>
            <a:r>
              <a:rPr lang="en" sz="1200" dirty="0" smtClean="0"/>
              <a:t>Establishing </a:t>
            </a:r>
            <a:r>
              <a:rPr lang="en" sz="1200" dirty="0"/>
              <a:t>Fundamental Bylaws</a:t>
            </a:r>
          </a:p>
          <a:p>
            <a:pPr marL="171450" indent="-171450">
              <a:lnSpc>
                <a:spcPct val="110000"/>
              </a:lnSpc>
              <a:buFont typeface="Arial"/>
              <a:buChar char="•"/>
            </a:pPr>
            <a:r>
              <a:rPr lang="en" sz="1200" dirty="0" smtClean="0"/>
              <a:t>Completing </a:t>
            </a:r>
            <a:r>
              <a:rPr lang="en" sz="1200" dirty="0"/>
              <a:t>the </a:t>
            </a:r>
            <a:r>
              <a:rPr lang="en-US" sz="1200" dirty="0" smtClean="0"/>
              <a:t>IRP </a:t>
            </a:r>
            <a:r>
              <a:rPr lang="en" sz="1200" dirty="0" smtClean="0"/>
              <a:t>enhancements</a:t>
            </a:r>
            <a:endParaRPr lang="en" sz="1200" dirty="0"/>
          </a:p>
          <a:p>
            <a:pPr marL="171450" indent="-171450">
              <a:lnSpc>
                <a:spcPct val="110000"/>
              </a:lnSpc>
              <a:buFont typeface="Arial"/>
              <a:buChar char="•"/>
            </a:pPr>
            <a:r>
              <a:rPr lang="en" sz="1200" dirty="0" smtClean="0"/>
              <a:t>Establishing </a:t>
            </a:r>
            <a:r>
              <a:rPr lang="en" sz="1200" dirty="0"/>
              <a:t>Community empowerment mechanism and incorporation of the community Powers </a:t>
            </a:r>
            <a:r>
              <a:rPr lang="en" sz="1200" dirty="0" smtClean="0"/>
              <a:t>into </a:t>
            </a:r>
            <a:r>
              <a:rPr lang="en" sz="1200" dirty="0"/>
              <a:t>the Bylaws</a:t>
            </a:r>
          </a:p>
          <a:p>
            <a:pPr marL="171450" indent="-171450">
              <a:lnSpc>
                <a:spcPct val="110000"/>
              </a:lnSpc>
              <a:buFont typeface="Arial"/>
              <a:buChar char="•"/>
            </a:pPr>
            <a:r>
              <a:rPr lang="en-US" sz="1200" dirty="0" smtClean="0"/>
              <a:t>Incorporating </a:t>
            </a:r>
            <a:r>
              <a:rPr lang="en" sz="1200" dirty="0" smtClean="0"/>
              <a:t>the </a:t>
            </a:r>
            <a:r>
              <a:rPr lang="en-US" sz="1200" dirty="0" err="1" smtClean="0"/>
              <a:t>AoC</a:t>
            </a:r>
            <a:r>
              <a:rPr lang="en-US" sz="1200" dirty="0" smtClean="0"/>
              <a:t> </a:t>
            </a:r>
            <a:r>
              <a:rPr lang="en" sz="1200" dirty="0" smtClean="0"/>
              <a:t>reviews </a:t>
            </a:r>
            <a:r>
              <a:rPr lang="en" sz="1200" dirty="0"/>
              <a:t>into the Bylaws</a:t>
            </a:r>
          </a:p>
          <a:p>
            <a:pPr marL="171450" indent="-171450">
              <a:lnSpc>
                <a:spcPct val="110000"/>
              </a:lnSpc>
              <a:buFont typeface="Arial"/>
              <a:buChar char="•"/>
            </a:pPr>
            <a:r>
              <a:rPr lang="en" sz="1200" dirty="0" smtClean="0"/>
              <a:t>Completing </a:t>
            </a:r>
            <a:r>
              <a:rPr lang="en" sz="1200" dirty="0"/>
              <a:t>the Reconsideration </a:t>
            </a:r>
            <a:r>
              <a:rPr lang="en-US" sz="1200" dirty="0" smtClean="0"/>
              <a:t>P</a:t>
            </a:r>
            <a:r>
              <a:rPr lang="en" sz="1200" dirty="0" smtClean="0"/>
              <a:t>rocess </a:t>
            </a:r>
            <a:r>
              <a:rPr lang="en" sz="1200" dirty="0"/>
              <a:t>enhancements</a:t>
            </a:r>
          </a:p>
          <a:p>
            <a:endParaRPr lang="en" sz="1200" dirty="0" smtClean="0"/>
          </a:p>
          <a:p>
            <a:endParaRPr lang="en" sz="1200" dirty="0"/>
          </a:p>
        </p:txBody>
      </p:sp>
      <p:sp>
        <p:nvSpPr>
          <p:cNvPr id="21" name="object 2"/>
          <p:cNvSpPr/>
          <p:nvPr/>
        </p:nvSpPr>
        <p:spPr>
          <a:xfrm>
            <a:off x="228600" y="4273912"/>
            <a:ext cx="8686800" cy="2028284"/>
          </a:xfrm>
          <a:custGeom>
            <a:avLst/>
            <a:gdLst/>
            <a:ahLst/>
            <a:cxnLst/>
            <a:rect l="l" t="t" r="r" b="b"/>
            <a:pathLst>
              <a:path w="4284345" h="2520315">
                <a:moveTo>
                  <a:pt x="4284002" y="2519997"/>
                </a:moveTo>
                <a:lnTo>
                  <a:pt x="0" y="2519997"/>
                </a:lnTo>
                <a:lnTo>
                  <a:pt x="0" y="0"/>
                </a:lnTo>
                <a:lnTo>
                  <a:pt x="4284002" y="0"/>
                </a:lnTo>
                <a:lnTo>
                  <a:pt x="4284002" y="2519997"/>
                </a:lnTo>
                <a:close/>
              </a:path>
            </a:pathLst>
          </a:custGeom>
          <a:solidFill>
            <a:srgbClr val="DAE6F5"/>
          </a:solidFill>
        </p:spPr>
        <p:txBody>
          <a:bodyPr wrap="square" lIns="0" tIns="0" rIns="0" bIns="0" rtlCol="0"/>
          <a:lstStyle/>
          <a:p>
            <a:endParaRPr lang="en"/>
          </a:p>
        </p:txBody>
      </p:sp>
      <p:sp>
        <p:nvSpPr>
          <p:cNvPr id="23" name="object 74"/>
          <p:cNvSpPr txBox="1"/>
          <p:nvPr/>
        </p:nvSpPr>
        <p:spPr>
          <a:xfrm>
            <a:off x="381000" y="4350112"/>
            <a:ext cx="830580" cy="294204"/>
          </a:xfrm>
          <a:prstGeom prst="rect">
            <a:avLst/>
          </a:prstGeom>
        </p:spPr>
        <p:txBody>
          <a:bodyPr vert="horz" wrap="square" lIns="0" tIns="0" rIns="0" bIns="0" rtlCol="0">
            <a:spAutoFit/>
          </a:bodyPr>
          <a:lstStyle/>
          <a:p>
            <a:pPr marL="34290">
              <a:lnSpc>
                <a:spcPts val="2285"/>
              </a:lnSpc>
            </a:pPr>
            <a:r>
              <a:rPr lang="en" sz="1950" spc="5" smtClean="0">
                <a:solidFill>
                  <a:srgbClr val="006FC0"/>
                </a:solidFill>
              </a:rPr>
              <a:t>2015</a:t>
            </a:r>
            <a:endParaRPr lang="en" sz="1200"/>
          </a:p>
        </p:txBody>
      </p:sp>
      <p:graphicFrame>
        <p:nvGraphicFramePr>
          <p:cNvPr id="25" name="Tabel 1"/>
          <p:cNvGraphicFramePr>
            <a:graphicFrameLocks noGrp="1"/>
          </p:cNvGraphicFramePr>
          <p:nvPr>
            <p:extLst>
              <p:ext uri="{D42A27DB-BD31-4B8C-83A1-F6EECF244321}">
                <p14:modId xmlns:p14="http://schemas.microsoft.com/office/powerpoint/2010/main" val="2755077719"/>
              </p:ext>
            </p:extLst>
          </p:nvPr>
        </p:nvGraphicFramePr>
        <p:xfrm>
          <a:off x="381000" y="4654912"/>
          <a:ext cx="8382000" cy="1477220"/>
        </p:xfrm>
        <a:graphic>
          <a:graphicData uri="http://schemas.openxmlformats.org/drawingml/2006/table">
            <a:tbl>
              <a:tblPr firstRow="1" bandRow="1">
                <a:tableStyleId>{5C22544A-7EE6-4342-B048-85BDC9FD1C3A}</a:tableStyleId>
              </a:tblPr>
              <a:tblGrid>
                <a:gridCol w="349250"/>
                <a:gridCol w="349250"/>
                <a:gridCol w="349250"/>
                <a:gridCol w="349250"/>
                <a:gridCol w="349250"/>
                <a:gridCol w="349250"/>
                <a:gridCol w="349250"/>
                <a:gridCol w="349250"/>
                <a:gridCol w="349250"/>
                <a:gridCol w="349250"/>
                <a:gridCol w="349250"/>
                <a:gridCol w="349250"/>
                <a:gridCol w="349250"/>
                <a:gridCol w="349250"/>
                <a:gridCol w="349250"/>
                <a:gridCol w="349250"/>
                <a:gridCol w="349250"/>
                <a:gridCol w="349250"/>
                <a:gridCol w="349250"/>
                <a:gridCol w="349250"/>
                <a:gridCol w="349250"/>
                <a:gridCol w="349250"/>
                <a:gridCol w="349250"/>
                <a:gridCol w="349250"/>
              </a:tblGrid>
              <a:tr h="228600">
                <a:tc>
                  <a:txBody>
                    <a:bodyPr/>
                    <a:lstStyle/>
                    <a:p>
                      <a:r>
                        <a:rPr lang="en-US" sz="600" b="0" dirty="0" smtClean="0">
                          <a:solidFill>
                            <a:srgbClr val="306BAF"/>
                          </a:solidFill>
                        </a:rPr>
                        <a:t>JAN</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306BAF"/>
                          </a:solidFill>
                        </a:rPr>
                        <a:t>FEB</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306BAF"/>
                          </a:solidFill>
                        </a:rPr>
                        <a:t>MAR</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306BAF"/>
                          </a:solidFill>
                        </a:rPr>
                        <a:t>APR</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306BAF"/>
                          </a:solidFill>
                        </a:rPr>
                        <a:t>MAY</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306BAF"/>
                          </a:solidFill>
                        </a:rPr>
                        <a:t>JUN</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306BAF"/>
                          </a:solidFill>
                        </a:rPr>
                        <a:t>JUL</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306BAF"/>
                          </a:solidFill>
                        </a:rPr>
                        <a:t>AUG</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306BAF"/>
                          </a:solidFill>
                        </a:rPr>
                        <a:t>SEP</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306BAF"/>
                          </a:solidFill>
                        </a:rPr>
                        <a:t>OCT</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306BAF"/>
                          </a:solidFill>
                        </a:rPr>
                        <a:t>NOV</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306BAF"/>
                          </a:solidFill>
                        </a:rPr>
                        <a:t>DEC</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JAN</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FEB</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MAR</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APR</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MAY</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JUN</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JUL</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AUG</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SEP</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OCT</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NOV</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DEC</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r>
              <a:tr h="1248620">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prstClr val="white"/>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27" name="object 74"/>
          <p:cNvSpPr txBox="1"/>
          <p:nvPr/>
        </p:nvSpPr>
        <p:spPr>
          <a:xfrm>
            <a:off x="4572000" y="4350112"/>
            <a:ext cx="830580" cy="294204"/>
          </a:xfrm>
          <a:prstGeom prst="rect">
            <a:avLst/>
          </a:prstGeom>
        </p:spPr>
        <p:txBody>
          <a:bodyPr vert="horz" wrap="square" lIns="0" tIns="0" rIns="0" bIns="0" rtlCol="0">
            <a:spAutoFit/>
          </a:bodyPr>
          <a:lstStyle/>
          <a:p>
            <a:pPr marL="34290">
              <a:lnSpc>
                <a:spcPts val="2285"/>
              </a:lnSpc>
            </a:pPr>
            <a:r>
              <a:rPr lang="en" sz="1950" spc="5" dirty="0" smtClean="0">
                <a:solidFill>
                  <a:srgbClr val="EB6D1E"/>
                </a:solidFill>
              </a:rPr>
              <a:t>201</a:t>
            </a:r>
            <a:r>
              <a:rPr lang="nl-NL" sz="1950" spc="5" dirty="0" smtClean="0">
                <a:solidFill>
                  <a:srgbClr val="EB6D1E"/>
                </a:solidFill>
              </a:rPr>
              <a:t>6</a:t>
            </a:r>
            <a:endParaRPr lang="en" sz="1200" dirty="0">
              <a:solidFill>
                <a:srgbClr val="EB6D1E"/>
              </a:solidFill>
            </a:endParaRPr>
          </a:p>
        </p:txBody>
      </p:sp>
      <p:sp>
        <p:nvSpPr>
          <p:cNvPr id="28" name="object 82"/>
          <p:cNvSpPr/>
          <p:nvPr/>
        </p:nvSpPr>
        <p:spPr>
          <a:xfrm>
            <a:off x="385993" y="5020575"/>
            <a:ext cx="3473941" cy="163754"/>
          </a:xfrm>
          <a:custGeom>
            <a:avLst/>
            <a:gdLst/>
            <a:ahLst/>
            <a:cxnLst/>
            <a:rect l="l" t="t" r="r" b="b"/>
            <a:pathLst>
              <a:path w="2863850" h="185419">
                <a:moveTo>
                  <a:pt x="0" y="0"/>
                </a:moveTo>
                <a:lnTo>
                  <a:pt x="2863646" y="0"/>
                </a:lnTo>
                <a:lnTo>
                  <a:pt x="2863646" y="185381"/>
                </a:lnTo>
                <a:lnTo>
                  <a:pt x="0" y="185381"/>
                </a:lnTo>
                <a:lnTo>
                  <a:pt x="0" y="0"/>
                </a:lnTo>
                <a:close/>
              </a:path>
            </a:pathLst>
          </a:custGeom>
          <a:solidFill>
            <a:srgbClr val="00AFEF"/>
          </a:solidFill>
        </p:spPr>
        <p:txBody>
          <a:bodyPr wrap="square" lIns="0" tIns="0" rIns="0" bIns="0" rtlCol="0"/>
          <a:lstStyle/>
          <a:p>
            <a:endParaRPr lang="en"/>
          </a:p>
        </p:txBody>
      </p:sp>
      <p:sp>
        <p:nvSpPr>
          <p:cNvPr id="29" name="object 176"/>
          <p:cNvSpPr txBox="1"/>
          <p:nvPr/>
        </p:nvSpPr>
        <p:spPr>
          <a:xfrm>
            <a:off x="457200" y="5020576"/>
            <a:ext cx="3402734" cy="138499"/>
          </a:xfrm>
          <a:prstGeom prst="rect">
            <a:avLst/>
          </a:prstGeom>
        </p:spPr>
        <p:txBody>
          <a:bodyPr vert="horz" wrap="square" lIns="0" tIns="0" rIns="0" bIns="0" rtlCol="0">
            <a:spAutoFit/>
          </a:bodyPr>
          <a:lstStyle/>
          <a:p>
            <a:pPr marL="12700">
              <a:lnSpc>
                <a:spcPct val="100000"/>
              </a:lnSpc>
            </a:pPr>
            <a:r>
              <a:rPr lang="en" sz="900" b="1" spc="20" dirty="0" smtClean="0"/>
              <a:t>Work Stream 1 </a:t>
            </a:r>
            <a:r>
              <a:rPr lang="en" sz="900" spc="20" dirty="0" smtClean="0"/>
              <a:t>Development</a:t>
            </a:r>
            <a:r>
              <a:rPr lang="en-US" sz="900" spc="20" dirty="0" smtClean="0"/>
              <a:t> </a:t>
            </a:r>
            <a:r>
              <a:rPr lang="en-US" sz="700" spc="20" dirty="0" smtClean="0"/>
              <a:t>(and identifying topics for Work Stream 2)</a:t>
            </a:r>
            <a:endParaRPr lang="en" sz="700" dirty="0"/>
          </a:p>
        </p:txBody>
      </p:sp>
      <p:sp>
        <p:nvSpPr>
          <p:cNvPr id="30" name="object 82"/>
          <p:cNvSpPr/>
          <p:nvPr/>
        </p:nvSpPr>
        <p:spPr>
          <a:xfrm>
            <a:off x="3884837" y="5189907"/>
            <a:ext cx="3125303" cy="156308"/>
          </a:xfrm>
          <a:custGeom>
            <a:avLst/>
            <a:gdLst/>
            <a:ahLst/>
            <a:cxnLst/>
            <a:rect l="l" t="t" r="r" b="b"/>
            <a:pathLst>
              <a:path w="2863850" h="185419">
                <a:moveTo>
                  <a:pt x="0" y="0"/>
                </a:moveTo>
                <a:lnTo>
                  <a:pt x="2863646" y="0"/>
                </a:lnTo>
                <a:lnTo>
                  <a:pt x="2863646" y="185381"/>
                </a:lnTo>
                <a:lnTo>
                  <a:pt x="0" y="185381"/>
                </a:lnTo>
                <a:lnTo>
                  <a:pt x="0" y="0"/>
                </a:lnTo>
                <a:close/>
              </a:path>
            </a:pathLst>
          </a:custGeom>
          <a:solidFill>
            <a:srgbClr val="00AFEF"/>
          </a:solidFill>
        </p:spPr>
        <p:txBody>
          <a:bodyPr wrap="square" lIns="0" tIns="0" rIns="0" bIns="0" rtlCol="0"/>
          <a:lstStyle/>
          <a:p>
            <a:endParaRPr lang="en"/>
          </a:p>
        </p:txBody>
      </p:sp>
      <p:sp>
        <p:nvSpPr>
          <p:cNvPr id="31" name="object 176"/>
          <p:cNvSpPr txBox="1"/>
          <p:nvPr/>
        </p:nvSpPr>
        <p:spPr>
          <a:xfrm>
            <a:off x="3962400" y="5189907"/>
            <a:ext cx="2057400" cy="138499"/>
          </a:xfrm>
          <a:prstGeom prst="rect">
            <a:avLst/>
          </a:prstGeom>
        </p:spPr>
        <p:txBody>
          <a:bodyPr vert="horz" wrap="square" lIns="0" tIns="0" rIns="0" bIns="0" rtlCol="0">
            <a:spAutoFit/>
          </a:bodyPr>
          <a:lstStyle/>
          <a:p>
            <a:pPr marL="12700">
              <a:lnSpc>
                <a:spcPct val="100000"/>
              </a:lnSpc>
            </a:pPr>
            <a:r>
              <a:rPr lang="en" sz="900" b="1" spc="20" dirty="0" smtClean="0"/>
              <a:t>Work Stream 1 </a:t>
            </a:r>
            <a:r>
              <a:rPr lang="en" sz="900" spc="20" dirty="0" smtClean="0"/>
              <a:t>Implementation</a:t>
            </a:r>
            <a:endParaRPr lang="en" sz="900" dirty="0"/>
          </a:p>
        </p:txBody>
      </p:sp>
      <p:sp>
        <p:nvSpPr>
          <p:cNvPr id="33" name="object 82"/>
          <p:cNvSpPr/>
          <p:nvPr/>
        </p:nvSpPr>
        <p:spPr>
          <a:xfrm>
            <a:off x="3884838" y="5418507"/>
            <a:ext cx="3125303" cy="156308"/>
          </a:xfrm>
          <a:custGeom>
            <a:avLst/>
            <a:gdLst/>
            <a:ahLst/>
            <a:cxnLst/>
            <a:rect l="l" t="t" r="r" b="b"/>
            <a:pathLst>
              <a:path w="2863850" h="185419">
                <a:moveTo>
                  <a:pt x="0" y="0"/>
                </a:moveTo>
                <a:lnTo>
                  <a:pt x="2863646" y="0"/>
                </a:lnTo>
                <a:lnTo>
                  <a:pt x="2863646" y="185381"/>
                </a:lnTo>
                <a:lnTo>
                  <a:pt x="0" y="185381"/>
                </a:lnTo>
                <a:lnTo>
                  <a:pt x="0" y="0"/>
                </a:lnTo>
                <a:close/>
              </a:path>
            </a:pathLst>
          </a:custGeom>
          <a:solidFill>
            <a:srgbClr val="FFC000"/>
          </a:solidFill>
        </p:spPr>
        <p:txBody>
          <a:bodyPr wrap="square" lIns="0" tIns="0" rIns="0" bIns="0" rtlCol="0"/>
          <a:lstStyle/>
          <a:p>
            <a:endParaRPr lang="en"/>
          </a:p>
        </p:txBody>
      </p:sp>
      <p:sp>
        <p:nvSpPr>
          <p:cNvPr id="34" name="object 176"/>
          <p:cNvSpPr txBox="1"/>
          <p:nvPr/>
        </p:nvSpPr>
        <p:spPr>
          <a:xfrm>
            <a:off x="3962400" y="5418507"/>
            <a:ext cx="2057400" cy="138499"/>
          </a:xfrm>
          <a:prstGeom prst="rect">
            <a:avLst/>
          </a:prstGeom>
        </p:spPr>
        <p:txBody>
          <a:bodyPr vert="horz" wrap="square" lIns="0" tIns="0" rIns="0" bIns="0" rtlCol="0">
            <a:spAutoFit/>
          </a:bodyPr>
          <a:lstStyle/>
          <a:p>
            <a:pPr marL="12700">
              <a:lnSpc>
                <a:spcPct val="100000"/>
              </a:lnSpc>
            </a:pPr>
            <a:r>
              <a:rPr lang="en" sz="900" b="1" spc="20" dirty="0" smtClean="0"/>
              <a:t>Work Stream 2 </a:t>
            </a:r>
            <a:r>
              <a:rPr lang="en" sz="900" spc="20" dirty="0" smtClean="0"/>
              <a:t>Development</a:t>
            </a:r>
            <a:endParaRPr lang="en" sz="900" dirty="0"/>
          </a:p>
        </p:txBody>
      </p:sp>
      <p:sp>
        <p:nvSpPr>
          <p:cNvPr id="35" name="object 82"/>
          <p:cNvSpPr/>
          <p:nvPr/>
        </p:nvSpPr>
        <p:spPr>
          <a:xfrm flipH="1">
            <a:off x="7022592" y="5579371"/>
            <a:ext cx="1892612" cy="156308"/>
          </a:xfrm>
          <a:custGeom>
            <a:avLst/>
            <a:gdLst/>
            <a:ahLst/>
            <a:cxnLst/>
            <a:rect l="l" t="t" r="r" b="b"/>
            <a:pathLst>
              <a:path w="2863850" h="185419">
                <a:moveTo>
                  <a:pt x="0" y="0"/>
                </a:moveTo>
                <a:lnTo>
                  <a:pt x="2863646" y="0"/>
                </a:lnTo>
                <a:lnTo>
                  <a:pt x="2863646" y="185381"/>
                </a:lnTo>
                <a:lnTo>
                  <a:pt x="0" y="185381"/>
                </a:lnTo>
                <a:lnTo>
                  <a:pt x="0" y="0"/>
                </a:lnTo>
                <a:close/>
              </a:path>
            </a:pathLst>
          </a:custGeom>
          <a:solidFill>
            <a:srgbClr val="FFC000"/>
          </a:solidFill>
        </p:spPr>
        <p:txBody>
          <a:bodyPr wrap="square" lIns="0" tIns="0" rIns="0" bIns="0" rtlCol="0"/>
          <a:lstStyle/>
          <a:p>
            <a:endParaRPr lang="en"/>
          </a:p>
        </p:txBody>
      </p:sp>
      <p:sp>
        <p:nvSpPr>
          <p:cNvPr id="36" name="object 176"/>
          <p:cNvSpPr txBox="1"/>
          <p:nvPr/>
        </p:nvSpPr>
        <p:spPr>
          <a:xfrm>
            <a:off x="7086600" y="5579371"/>
            <a:ext cx="1752600" cy="138499"/>
          </a:xfrm>
          <a:prstGeom prst="rect">
            <a:avLst/>
          </a:prstGeom>
        </p:spPr>
        <p:txBody>
          <a:bodyPr vert="horz" wrap="square" lIns="0" tIns="0" rIns="0" bIns="0" rtlCol="0">
            <a:spAutoFit/>
          </a:bodyPr>
          <a:lstStyle/>
          <a:p>
            <a:pPr marL="12700">
              <a:lnSpc>
                <a:spcPct val="100000"/>
              </a:lnSpc>
            </a:pPr>
            <a:r>
              <a:rPr lang="en" sz="900" b="1" spc="20" dirty="0" smtClean="0"/>
              <a:t>Work Stream 2 </a:t>
            </a:r>
            <a:r>
              <a:rPr lang="en" sz="900" spc="20" dirty="0" smtClean="0"/>
              <a:t>Implementation</a:t>
            </a:r>
            <a:endParaRPr lang="en" sz="900" dirty="0"/>
          </a:p>
        </p:txBody>
      </p:sp>
      <p:sp>
        <p:nvSpPr>
          <p:cNvPr id="40" name="object 74"/>
          <p:cNvSpPr/>
          <p:nvPr/>
        </p:nvSpPr>
        <p:spPr>
          <a:xfrm>
            <a:off x="827318" y="5763689"/>
            <a:ext cx="147320" cy="147320"/>
          </a:xfrm>
          <a:custGeom>
            <a:avLst/>
            <a:gdLst/>
            <a:ahLst/>
            <a:cxnLst/>
            <a:rect l="l" t="t" r="r" b="b"/>
            <a:pathLst>
              <a:path w="147320" h="147320">
                <a:moveTo>
                  <a:pt x="76652" y="0"/>
                </a:moveTo>
                <a:lnTo>
                  <a:pt x="34821" y="11477"/>
                </a:lnTo>
                <a:lnTo>
                  <a:pt x="7327" y="41365"/>
                </a:lnTo>
                <a:lnTo>
                  <a:pt x="0" y="68048"/>
                </a:lnTo>
                <a:lnTo>
                  <a:pt x="1253" y="83769"/>
                </a:lnTo>
                <a:lnTo>
                  <a:pt x="18971" y="122401"/>
                </a:lnTo>
                <a:lnTo>
                  <a:pt x="52412" y="144305"/>
                </a:lnTo>
                <a:lnTo>
                  <a:pt x="65896" y="147015"/>
                </a:lnTo>
                <a:lnTo>
                  <a:pt x="82015" y="145859"/>
                </a:lnTo>
                <a:lnTo>
                  <a:pt x="121336" y="128765"/>
                </a:lnTo>
                <a:lnTo>
                  <a:pt x="143729" y="96158"/>
                </a:lnTo>
                <a:lnTo>
                  <a:pt x="147259" y="73671"/>
                </a:lnTo>
                <a:lnTo>
                  <a:pt x="145839" y="59204"/>
                </a:lnTo>
                <a:lnTo>
                  <a:pt x="126710" y="22602"/>
                </a:lnTo>
                <a:lnTo>
                  <a:pt x="90982" y="2012"/>
                </a:lnTo>
                <a:lnTo>
                  <a:pt x="76652" y="0"/>
                </a:lnTo>
                <a:close/>
              </a:path>
            </a:pathLst>
          </a:custGeom>
          <a:solidFill>
            <a:srgbClr val="FF0000"/>
          </a:solidFill>
        </p:spPr>
        <p:txBody>
          <a:bodyPr wrap="square" lIns="0" tIns="0" rIns="0" bIns="0" rtlCol="0"/>
          <a:lstStyle/>
          <a:p>
            <a:pPr algn="ctr"/>
            <a:endParaRPr/>
          </a:p>
        </p:txBody>
      </p:sp>
      <p:sp>
        <p:nvSpPr>
          <p:cNvPr id="42" name="object 87"/>
          <p:cNvSpPr txBox="1"/>
          <p:nvPr/>
        </p:nvSpPr>
        <p:spPr>
          <a:xfrm>
            <a:off x="657290" y="5916785"/>
            <a:ext cx="487045" cy="123111"/>
          </a:xfrm>
          <a:prstGeom prst="rect">
            <a:avLst/>
          </a:prstGeom>
        </p:spPr>
        <p:txBody>
          <a:bodyPr vert="horz" wrap="square" lIns="0" tIns="0" rIns="0" bIns="0" rtlCol="0">
            <a:spAutoFit/>
          </a:bodyPr>
          <a:lstStyle/>
          <a:p>
            <a:pPr marL="12700" algn="ctr">
              <a:lnSpc>
                <a:spcPct val="100000"/>
              </a:lnSpc>
            </a:pPr>
            <a:r>
              <a:rPr sz="800" spc="5" dirty="0">
                <a:latin typeface="Helvetica Neue"/>
                <a:cs typeface="Helvetica Neue"/>
              </a:rPr>
              <a:t>ICANN 52</a:t>
            </a:r>
            <a:endParaRPr sz="800" dirty="0">
              <a:latin typeface="Helvetica Neue"/>
              <a:cs typeface="Helvetica Neue"/>
            </a:endParaRPr>
          </a:p>
        </p:txBody>
      </p:sp>
      <p:sp>
        <p:nvSpPr>
          <p:cNvPr id="43" name="object 88"/>
          <p:cNvSpPr txBox="1"/>
          <p:nvPr/>
        </p:nvSpPr>
        <p:spPr>
          <a:xfrm>
            <a:off x="394460" y="5616298"/>
            <a:ext cx="441325" cy="123111"/>
          </a:xfrm>
          <a:prstGeom prst="rect">
            <a:avLst/>
          </a:prstGeom>
        </p:spPr>
        <p:txBody>
          <a:bodyPr vert="horz" wrap="square" lIns="0" tIns="0" rIns="0" bIns="0" rtlCol="0">
            <a:spAutoFit/>
          </a:bodyPr>
          <a:lstStyle/>
          <a:p>
            <a:pPr marL="12700" algn="ctr">
              <a:lnSpc>
                <a:spcPct val="100000"/>
              </a:lnSpc>
            </a:pPr>
            <a:r>
              <a:rPr sz="800" spc="5" dirty="0">
                <a:latin typeface="Helvetica Neue"/>
                <a:cs typeface="Helvetica Neue"/>
              </a:rPr>
              <a:t>Frankfurt</a:t>
            </a:r>
            <a:endParaRPr sz="800" dirty="0">
              <a:latin typeface="Helvetica Neue"/>
              <a:cs typeface="Helvetica Neue"/>
            </a:endParaRPr>
          </a:p>
        </p:txBody>
      </p:sp>
      <p:sp>
        <p:nvSpPr>
          <p:cNvPr id="44" name="object 89"/>
          <p:cNvSpPr txBox="1"/>
          <p:nvPr/>
        </p:nvSpPr>
        <p:spPr>
          <a:xfrm>
            <a:off x="1097438" y="5616298"/>
            <a:ext cx="391795" cy="123111"/>
          </a:xfrm>
          <a:prstGeom prst="rect">
            <a:avLst/>
          </a:prstGeom>
        </p:spPr>
        <p:txBody>
          <a:bodyPr vert="horz" wrap="square" lIns="0" tIns="0" rIns="0" bIns="0" rtlCol="0">
            <a:spAutoFit/>
          </a:bodyPr>
          <a:lstStyle/>
          <a:p>
            <a:pPr marL="12700" algn="ctr">
              <a:lnSpc>
                <a:spcPct val="100000"/>
              </a:lnSpc>
            </a:pPr>
            <a:r>
              <a:rPr sz="800" spc="5" dirty="0">
                <a:latin typeface="Helvetica Neue"/>
                <a:cs typeface="Helvetica Neue"/>
              </a:rPr>
              <a:t>Istanbul</a:t>
            </a:r>
            <a:endParaRPr sz="800" dirty="0">
              <a:latin typeface="Helvetica Neue"/>
              <a:cs typeface="Helvetica Neue"/>
            </a:endParaRPr>
          </a:p>
        </p:txBody>
      </p:sp>
      <p:sp>
        <p:nvSpPr>
          <p:cNvPr id="47" name="object 74"/>
          <p:cNvSpPr/>
          <p:nvPr/>
        </p:nvSpPr>
        <p:spPr>
          <a:xfrm>
            <a:off x="2256150" y="5763689"/>
            <a:ext cx="147320" cy="147320"/>
          </a:xfrm>
          <a:custGeom>
            <a:avLst/>
            <a:gdLst/>
            <a:ahLst/>
            <a:cxnLst/>
            <a:rect l="l" t="t" r="r" b="b"/>
            <a:pathLst>
              <a:path w="147320" h="147320">
                <a:moveTo>
                  <a:pt x="76652" y="0"/>
                </a:moveTo>
                <a:lnTo>
                  <a:pt x="34821" y="11477"/>
                </a:lnTo>
                <a:lnTo>
                  <a:pt x="7327" y="41365"/>
                </a:lnTo>
                <a:lnTo>
                  <a:pt x="0" y="68048"/>
                </a:lnTo>
                <a:lnTo>
                  <a:pt x="1253" y="83769"/>
                </a:lnTo>
                <a:lnTo>
                  <a:pt x="18971" y="122401"/>
                </a:lnTo>
                <a:lnTo>
                  <a:pt x="52412" y="144305"/>
                </a:lnTo>
                <a:lnTo>
                  <a:pt x="65896" y="147015"/>
                </a:lnTo>
                <a:lnTo>
                  <a:pt x="82015" y="145859"/>
                </a:lnTo>
                <a:lnTo>
                  <a:pt x="121336" y="128765"/>
                </a:lnTo>
                <a:lnTo>
                  <a:pt x="143729" y="96158"/>
                </a:lnTo>
                <a:lnTo>
                  <a:pt x="147259" y="73671"/>
                </a:lnTo>
                <a:lnTo>
                  <a:pt x="145839" y="59204"/>
                </a:lnTo>
                <a:lnTo>
                  <a:pt x="126710" y="22602"/>
                </a:lnTo>
                <a:lnTo>
                  <a:pt x="90982" y="2012"/>
                </a:lnTo>
                <a:lnTo>
                  <a:pt x="76652" y="0"/>
                </a:lnTo>
                <a:close/>
              </a:path>
            </a:pathLst>
          </a:custGeom>
          <a:solidFill>
            <a:srgbClr val="FF0000"/>
          </a:solidFill>
        </p:spPr>
        <p:txBody>
          <a:bodyPr wrap="square" lIns="0" tIns="0" rIns="0" bIns="0" rtlCol="0"/>
          <a:lstStyle/>
          <a:p>
            <a:pPr algn="ctr"/>
            <a:endParaRPr/>
          </a:p>
        </p:txBody>
      </p:sp>
      <p:sp>
        <p:nvSpPr>
          <p:cNvPr id="48" name="object 87"/>
          <p:cNvSpPr txBox="1"/>
          <p:nvPr/>
        </p:nvSpPr>
        <p:spPr>
          <a:xfrm>
            <a:off x="2086122" y="5942677"/>
            <a:ext cx="487045" cy="123111"/>
          </a:xfrm>
          <a:prstGeom prst="rect">
            <a:avLst/>
          </a:prstGeom>
        </p:spPr>
        <p:txBody>
          <a:bodyPr vert="horz" wrap="square" lIns="0" tIns="0" rIns="0" bIns="0" rtlCol="0">
            <a:spAutoFit/>
          </a:bodyPr>
          <a:lstStyle/>
          <a:p>
            <a:pPr marL="12700" algn="ctr">
              <a:lnSpc>
                <a:spcPct val="100000"/>
              </a:lnSpc>
            </a:pPr>
            <a:r>
              <a:rPr sz="800" spc="5" dirty="0">
                <a:latin typeface="Helvetica Neue"/>
                <a:cs typeface="Helvetica Neue"/>
              </a:rPr>
              <a:t>ICANN </a:t>
            </a:r>
            <a:r>
              <a:rPr sz="800" spc="5" dirty="0" smtClean="0">
                <a:latin typeface="Helvetica Neue"/>
                <a:cs typeface="Helvetica Neue"/>
              </a:rPr>
              <a:t>5</a:t>
            </a:r>
            <a:r>
              <a:rPr lang="en-US" sz="800" spc="5" dirty="0" smtClean="0">
                <a:latin typeface="Helvetica Neue"/>
                <a:cs typeface="Helvetica Neue"/>
              </a:rPr>
              <a:t>3</a:t>
            </a:r>
            <a:endParaRPr sz="800" dirty="0">
              <a:latin typeface="Helvetica Neue"/>
              <a:cs typeface="Helvetica Neue"/>
            </a:endParaRPr>
          </a:p>
        </p:txBody>
      </p:sp>
      <p:sp>
        <p:nvSpPr>
          <p:cNvPr id="49" name="object 89"/>
          <p:cNvSpPr txBox="1"/>
          <p:nvPr/>
        </p:nvSpPr>
        <p:spPr>
          <a:xfrm>
            <a:off x="2395003" y="5616298"/>
            <a:ext cx="391795" cy="123111"/>
          </a:xfrm>
          <a:prstGeom prst="rect">
            <a:avLst/>
          </a:prstGeom>
        </p:spPr>
        <p:txBody>
          <a:bodyPr vert="horz" wrap="square" lIns="0" tIns="0" rIns="0" bIns="0" rtlCol="0">
            <a:spAutoFit/>
          </a:bodyPr>
          <a:lstStyle/>
          <a:p>
            <a:pPr marL="12700" algn="ctr">
              <a:lnSpc>
                <a:spcPct val="100000"/>
              </a:lnSpc>
            </a:pPr>
            <a:r>
              <a:rPr lang="en-US" sz="800" spc="5" dirty="0" smtClean="0">
                <a:latin typeface="Helvetica Neue"/>
                <a:cs typeface="Helvetica Neue"/>
              </a:rPr>
              <a:t>Paris</a:t>
            </a:r>
            <a:endParaRPr sz="800" dirty="0">
              <a:latin typeface="Helvetica Neue"/>
              <a:cs typeface="Helvetica Neue"/>
            </a:endParaRPr>
          </a:p>
        </p:txBody>
      </p:sp>
      <p:sp>
        <p:nvSpPr>
          <p:cNvPr id="50" name="object 74"/>
          <p:cNvSpPr/>
          <p:nvPr/>
        </p:nvSpPr>
        <p:spPr>
          <a:xfrm>
            <a:off x="3635447" y="5763689"/>
            <a:ext cx="147320" cy="147320"/>
          </a:xfrm>
          <a:custGeom>
            <a:avLst/>
            <a:gdLst/>
            <a:ahLst/>
            <a:cxnLst/>
            <a:rect l="l" t="t" r="r" b="b"/>
            <a:pathLst>
              <a:path w="147320" h="147320">
                <a:moveTo>
                  <a:pt x="76652" y="0"/>
                </a:moveTo>
                <a:lnTo>
                  <a:pt x="34821" y="11477"/>
                </a:lnTo>
                <a:lnTo>
                  <a:pt x="7327" y="41365"/>
                </a:lnTo>
                <a:lnTo>
                  <a:pt x="0" y="68048"/>
                </a:lnTo>
                <a:lnTo>
                  <a:pt x="1253" y="83769"/>
                </a:lnTo>
                <a:lnTo>
                  <a:pt x="18971" y="122401"/>
                </a:lnTo>
                <a:lnTo>
                  <a:pt x="52412" y="144305"/>
                </a:lnTo>
                <a:lnTo>
                  <a:pt x="65896" y="147015"/>
                </a:lnTo>
                <a:lnTo>
                  <a:pt x="82015" y="145859"/>
                </a:lnTo>
                <a:lnTo>
                  <a:pt x="121336" y="128765"/>
                </a:lnTo>
                <a:lnTo>
                  <a:pt x="143729" y="96158"/>
                </a:lnTo>
                <a:lnTo>
                  <a:pt x="147259" y="73671"/>
                </a:lnTo>
                <a:lnTo>
                  <a:pt x="145839" y="59204"/>
                </a:lnTo>
                <a:lnTo>
                  <a:pt x="126710" y="22602"/>
                </a:lnTo>
                <a:lnTo>
                  <a:pt x="90982" y="2012"/>
                </a:lnTo>
                <a:lnTo>
                  <a:pt x="76652" y="0"/>
                </a:lnTo>
                <a:close/>
              </a:path>
            </a:pathLst>
          </a:custGeom>
          <a:solidFill>
            <a:srgbClr val="FF0000"/>
          </a:solidFill>
        </p:spPr>
        <p:txBody>
          <a:bodyPr wrap="square" lIns="0" tIns="0" rIns="0" bIns="0" rtlCol="0"/>
          <a:lstStyle/>
          <a:p>
            <a:pPr algn="ctr"/>
            <a:endParaRPr/>
          </a:p>
        </p:txBody>
      </p:sp>
      <p:sp>
        <p:nvSpPr>
          <p:cNvPr id="51" name="object 87"/>
          <p:cNvSpPr txBox="1"/>
          <p:nvPr/>
        </p:nvSpPr>
        <p:spPr>
          <a:xfrm>
            <a:off x="3473886" y="5942677"/>
            <a:ext cx="487045" cy="123111"/>
          </a:xfrm>
          <a:prstGeom prst="rect">
            <a:avLst/>
          </a:prstGeom>
        </p:spPr>
        <p:txBody>
          <a:bodyPr vert="horz" wrap="square" lIns="0" tIns="0" rIns="0" bIns="0" rtlCol="0">
            <a:spAutoFit/>
          </a:bodyPr>
          <a:lstStyle/>
          <a:p>
            <a:pPr marL="12700" algn="ctr">
              <a:lnSpc>
                <a:spcPct val="100000"/>
              </a:lnSpc>
            </a:pPr>
            <a:r>
              <a:rPr sz="800" spc="5" dirty="0">
                <a:latin typeface="Helvetica Neue"/>
                <a:cs typeface="Helvetica Neue"/>
              </a:rPr>
              <a:t>ICANN </a:t>
            </a:r>
            <a:r>
              <a:rPr sz="800" spc="5" dirty="0" smtClean="0">
                <a:latin typeface="Helvetica Neue"/>
                <a:cs typeface="Helvetica Neue"/>
              </a:rPr>
              <a:t>5</a:t>
            </a:r>
            <a:r>
              <a:rPr lang="en-US" sz="800" spc="5" dirty="0">
                <a:latin typeface="Helvetica Neue"/>
                <a:cs typeface="Helvetica Neue"/>
              </a:rPr>
              <a:t>4</a:t>
            </a:r>
            <a:endParaRPr sz="800" dirty="0">
              <a:latin typeface="Helvetica Neue"/>
              <a:cs typeface="Helvetica Neue"/>
            </a:endParaRPr>
          </a:p>
        </p:txBody>
      </p:sp>
      <p:sp>
        <p:nvSpPr>
          <p:cNvPr id="2" name="Rectangle 1"/>
          <p:cNvSpPr>
            <a:spLocks noChangeAspect="1"/>
          </p:cNvSpPr>
          <p:nvPr/>
        </p:nvSpPr>
        <p:spPr>
          <a:xfrm>
            <a:off x="546206" y="5763689"/>
            <a:ext cx="128016" cy="128016"/>
          </a:xfrm>
          <a:prstGeom prst="rect">
            <a:avLst/>
          </a:prstGeom>
          <a:solidFill>
            <a:srgbClr val="18BC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Rectangle 51"/>
          <p:cNvSpPr>
            <a:spLocks noChangeAspect="1"/>
          </p:cNvSpPr>
          <p:nvPr/>
        </p:nvSpPr>
        <p:spPr>
          <a:xfrm>
            <a:off x="1228512" y="5766679"/>
            <a:ext cx="128016" cy="128016"/>
          </a:xfrm>
          <a:prstGeom prst="rect">
            <a:avLst/>
          </a:prstGeom>
          <a:solidFill>
            <a:srgbClr val="18BC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Rectangle 52"/>
          <p:cNvSpPr>
            <a:spLocks noChangeAspect="1"/>
          </p:cNvSpPr>
          <p:nvPr/>
        </p:nvSpPr>
        <p:spPr>
          <a:xfrm>
            <a:off x="2530837" y="5763207"/>
            <a:ext cx="128016" cy="128016"/>
          </a:xfrm>
          <a:prstGeom prst="rect">
            <a:avLst/>
          </a:prstGeom>
          <a:solidFill>
            <a:srgbClr val="18BC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bject 74"/>
          <p:cNvSpPr/>
          <p:nvPr/>
        </p:nvSpPr>
        <p:spPr>
          <a:xfrm>
            <a:off x="5366880" y="5763689"/>
            <a:ext cx="147320" cy="147320"/>
          </a:xfrm>
          <a:custGeom>
            <a:avLst/>
            <a:gdLst/>
            <a:ahLst/>
            <a:cxnLst/>
            <a:rect l="l" t="t" r="r" b="b"/>
            <a:pathLst>
              <a:path w="147320" h="147320">
                <a:moveTo>
                  <a:pt x="76652" y="0"/>
                </a:moveTo>
                <a:lnTo>
                  <a:pt x="34821" y="11477"/>
                </a:lnTo>
                <a:lnTo>
                  <a:pt x="7327" y="41365"/>
                </a:lnTo>
                <a:lnTo>
                  <a:pt x="0" y="68048"/>
                </a:lnTo>
                <a:lnTo>
                  <a:pt x="1253" y="83769"/>
                </a:lnTo>
                <a:lnTo>
                  <a:pt x="18971" y="122401"/>
                </a:lnTo>
                <a:lnTo>
                  <a:pt x="52412" y="144305"/>
                </a:lnTo>
                <a:lnTo>
                  <a:pt x="65896" y="147015"/>
                </a:lnTo>
                <a:lnTo>
                  <a:pt x="82015" y="145859"/>
                </a:lnTo>
                <a:lnTo>
                  <a:pt x="121336" y="128765"/>
                </a:lnTo>
                <a:lnTo>
                  <a:pt x="143729" y="96158"/>
                </a:lnTo>
                <a:lnTo>
                  <a:pt x="147259" y="73671"/>
                </a:lnTo>
                <a:lnTo>
                  <a:pt x="145839" y="59204"/>
                </a:lnTo>
                <a:lnTo>
                  <a:pt x="126710" y="22602"/>
                </a:lnTo>
                <a:lnTo>
                  <a:pt x="90982" y="2012"/>
                </a:lnTo>
                <a:lnTo>
                  <a:pt x="76652" y="0"/>
                </a:lnTo>
                <a:close/>
              </a:path>
            </a:pathLst>
          </a:custGeom>
          <a:solidFill>
            <a:srgbClr val="FF0000"/>
          </a:solidFill>
        </p:spPr>
        <p:txBody>
          <a:bodyPr wrap="square" lIns="0" tIns="0" rIns="0" bIns="0" rtlCol="0"/>
          <a:lstStyle/>
          <a:p>
            <a:pPr algn="ctr"/>
            <a:endParaRPr/>
          </a:p>
        </p:txBody>
      </p:sp>
      <p:sp>
        <p:nvSpPr>
          <p:cNvPr id="38" name="object 87"/>
          <p:cNvSpPr txBox="1"/>
          <p:nvPr/>
        </p:nvSpPr>
        <p:spPr>
          <a:xfrm>
            <a:off x="5205319" y="5942677"/>
            <a:ext cx="487045" cy="123111"/>
          </a:xfrm>
          <a:prstGeom prst="rect">
            <a:avLst/>
          </a:prstGeom>
        </p:spPr>
        <p:txBody>
          <a:bodyPr vert="horz" wrap="square" lIns="0" tIns="0" rIns="0" bIns="0" rtlCol="0">
            <a:spAutoFit/>
          </a:bodyPr>
          <a:lstStyle/>
          <a:p>
            <a:pPr marL="12700" algn="ctr">
              <a:lnSpc>
                <a:spcPct val="100000"/>
              </a:lnSpc>
            </a:pPr>
            <a:r>
              <a:rPr sz="800" spc="5" dirty="0">
                <a:latin typeface="Helvetica Neue"/>
                <a:cs typeface="Helvetica Neue"/>
              </a:rPr>
              <a:t>ICANN </a:t>
            </a:r>
            <a:r>
              <a:rPr sz="800" spc="5" dirty="0" smtClean="0">
                <a:latin typeface="Helvetica Neue"/>
                <a:cs typeface="Helvetica Neue"/>
              </a:rPr>
              <a:t>5</a:t>
            </a:r>
            <a:r>
              <a:rPr lang="en-US" sz="800" spc="5" dirty="0">
                <a:latin typeface="Helvetica Neue"/>
                <a:cs typeface="Helvetica Neue"/>
              </a:rPr>
              <a:t>5</a:t>
            </a:r>
            <a:endParaRPr sz="800" dirty="0">
              <a:latin typeface="Helvetica Neue"/>
              <a:cs typeface="Helvetica Neue"/>
            </a:endParaRPr>
          </a:p>
        </p:txBody>
      </p:sp>
      <p:sp>
        <p:nvSpPr>
          <p:cNvPr id="39" name="object 74"/>
          <p:cNvSpPr/>
          <p:nvPr/>
        </p:nvSpPr>
        <p:spPr>
          <a:xfrm>
            <a:off x="6420980" y="5763689"/>
            <a:ext cx="147320" cy="147320"/>
          </a:xfrm>
          <a:custGeom>
            <a:avLst/>
            <a:gdLst/>
            <a:ahLst/>
            <a:cxnLst/>
            <a:rect l="l" t="t" r="r" b="b"/>
            <a:pathLst>
              <a:path w="147320" h="147320">
                <a:moveTo>
                  <a:pt x="76652" y="0"/>
                </a:moveTo>
                <a:lnTo>
                  <a:pt x="34821" y="11477"/>
                </a:lnTo>
                <a:lnTo>
                  <a:pt x="7327" y="41365"/>
                </a:lnTo>
                <a:lnTo>
                  <a:pt x="0" y="68048"/>
                </a:lnTo>
                <a:lnTo>
                  <a:pt x="1253" y="83769"/>
                </a:lnTo>
                <a:lnTo>
                  <a:pt x="18971" y="122401"/>
                </a:lnTo>
                <a:lnTo>
                  <a:pt x="52412" y="144305"/>
                </a:lnTo>
                <a:lnTo>
                  <a:pt x="65896" y="147015"/>
                </a:lnTo>
                <a:lnTo>
                  <a:pt x="82015" y="145859"/>
                </a:lnTo>
                <a:lnTo>
                  <a:pt x="121336" y="128765"/>
                </a:lnTo>
                <a:lnTo>
                  <a:pt x="143729" y="96158"/>
                </a:lnTo>
                <a:lnTo>
                  <a:pt x="147259" y="73671"/>
                </a:lnTo>
                <a:lnTo>
                  <a:pt x="145839" y="59204"/>
                </a:lnTo>
                <a:lnTo>
                  <a:pt x="126710" y="22602"/>
                </a:lnTo>
                <a:lnTo>
                  <a:pt x="90982" y="2012"/>
                </a:lnTo>
                <a:lnTo>
                  <a:pt x="76652" y="0"/>
                </a:lnTo>
                <a:close/>
              </a:path>
            </a:pathLst>
          </a:custGeom>
          <a:solidFill>
            <a:srgbClr val="FF0000"/>
          </a:solidFill>
        </p:spPr>
        <p:txBody>
          <a:bodyPr wrap="square" lIns="0" tIns="0" rIns="0" bIns="0" rtlCol="0"/>
          <a:lstStyle/>
          <a:p>
            <a:pPr algn="ctr"/>
            <a:endParaRPr/>
          </a:p>
        </p:txBody>
      </p:sp>
      <p:sp>
        <p:nvSpPr>
          <p:cNvPr id="41" name="object 87"/>
          <p:cNvSpPr txBox="1"/>
          <p:nvPr/>
        </p:nvSpPr>
        <p:spPr>
          <a:xfrm>
            <a:off x="6259419" y="5942677"/>
            <a:ext cx="487045" cy="123111"/>
          </a:xfrm>
          <a:prstGeom prst="rect">
            <a:avLst/>
          </a:prstGeom>
        </p:spPr>
        <p:txBody>
          <a:bodyPr vert="horz" wrap="square" lIns="0" tIns="0" rIns="0" bIns="0" rtlCol="0">
            <a:spAutoFit/>
          </a:bodyPr>
          <a:lstStyle/>
          <a:p>
            <a:pPr marL="12700" algn="ctr">
              <a:lnSpc>
                <a:spcPct val="100000"/>
              </a:lnSpc>
            </a:pPr>
            <a:r>
              <a:rPr sz="800" spc="5" dirty="0">
                <a:latin typeface="Helvetica Neue"/>
                <a:cs typeface="Helvetica Neue"/>
              </a:rPr>
              <a:t>ICANN </a:t>
            </a:r>
            <a:r>
              <a:rPr sz="800" spc="5" dirty="0" smtClean="0">
                <a:latin typeface="Helvetica Neue"/>
                <a:cs typeface="Helvetica Neue"/>
              </a:rPr>
              <a:t>5</a:t>
            </a:r>
            <a:r>
              <a:rPr lang="en-US" sz="800" spc="5" dirty="0">
                <a:latin typeface="Helvetica Neue"/>
                <a:cs typeface="Helvetica Neue"/>
              </a:rPr>
              <a:t>6</a:t>
            </a:r>
            <a:endParaRPr sz="800" dirty="0">
              <a:latin typeface="Helvetica Neue"/>
              <a:cs typeface="Helvetica Neue"/>
            </a:endParaRPr>
          </a:p>
        </p:txBody>
      </p:sp>
      <p:sp>
        <p:nvSpPr>
          <p:cNvPr id="45" name="object 74"/>
          <p:cNvSpPr/>
          <p:nvPr/>
        </p:nvSpPr>
        <p:spPr>
          <a:xfrm>
            <a:off x="7817980" y="5763689"/>
            <a:ext cx="147320" cy="147320"/>
          </a:xfrm>
          <a:custGeom>
            <a:avLst/>
            <a:gdLst/>
            <a:ahLst/>
            <a:cxnLst/>
            <a:rect l="l" t="t" r="r" b="b"/>
            <a:pathLst>
              <a:path w="147320" h="147320">
                <a:moveTo>
                  <a:pt x="76652" y="0"/>
                </a:moveTo>
                <a:lnTo>
                  <a:pt x="34821" y="11477"/>
                </a:lnTo>
                <a:lnTo>
                  <a:pt x="7327" y="41365"/>
                </a:lnTo>
                <a:lnTo>
                  <a:pt x="0" y="68048"/>
                </a:lnTo>
                <a:lnTo>
                  <a:pt x="1253" y="83769"/>
                </a:lnTo>
                <a:lnTo>
                  <a:pt x="18971" y="122401"/>
                </a:lnTo>
                <a:lnTo>
                  <a:pt x="52412" y="144305"/>
                </a:lnTo>
                <a:lnTo>
                  <a:pt x="65896" y="147015"/>
                </a:lnTo>
                <a:lnTo>
                  <a:pt x="82015" y="145859"/>
                </a:lnTo>
                <a:lnTo>
                  <a:pt x="121336" y="128765"/>
                </a:lnTo>
                <a:lnTo>
                  <a:pt x="143729" y="96158"/>
                </a:lnTo>
                <a:lnTo>
                  <a:pt x="147259" y="73671"/>
                </a:lnTo>
                <a:lnTo>
                  <a:pt x="145839" y="59204"/>
                </a:lnTo>
                <a:lnTo>
                  <a:pt x="126710" y="22602"/>
                </a:lnTo>
                <a:lnTo>
                  <a:pt x="90982" y="2012"/>
                </a:lnTo>
                <a:lnTo>
                  <a:pt x="76652" y="0"/>
                </a:lnTo>
                <a:close/>
              </a:path>
            </a:pathLst>
          </a:custGeom>
          <a:solidFill>
            <a:srgbClr val="FF0000"/>
          </a:solidFill>
        </p:spPr>
        <p:txBody>
          <a:bodyPr wrap="square" lIns="0" tIns="0" rIns="0" bIns="0" rtlCol="0"/>
          <a:lstStyle/>
          <a:p>
            <a:pPr algn="ctr"/>
            <a:endParaRPr/>
          </a:p>
        </p:txBody>
      </p:sp>
      <p:sp>
        <p:nvSpPr>
          <p:cNvPr id="46" name="object 87"/>
          <p:cNvSpPr txBox="1"/>
          <p:nvPr/>
        </p:nvSpPr>
        <p:spPr>
          <a:xfrm>
            <a:off x="7656419" y="5942677"/>
            <a:ext cx="487045" cy="123111"/>
          </a:xfrm>
          <a:prstGeom prst="rect">
            <a:avLst/>
          </a:prstGeom>
        </p:spPr>
        <p:txBody>
          <a:bodyPr vert="horz" wrap="square" lIns="0" tIns="0" rIns="0" bIns="0" rtlCol="0">
            <a:spAutoFit/>
          </a:bodyPr>
          <a:lstStyle/>
          <a:p>
            <a:pPr marL="12700" algn="ctr">
              <a:lnSpc>
                <a:spcPct val="100000"/>
              </a:lnSpc>
            </a:pPr>
            <a:r>
              <a:rPr sz="800" spc="5" dirty="0">
                <a:latin typeface="Helvetica Neue"/>
                <a:cs typeface="Helvetica Neue"/>
              </a:rPr>
              <a:t>ICANN </a:t>
            </a:r>
            <a:r>
              <a:rPr sz="800" spc="5" dirty="0" smtClean="0">
                <a:latin typeface="Helvetica Neue"/>
                <a:cs typeface="Helvetica Neue"/>
              </a:rPr>
              <a:t>5</a:t>
            </a:r>
            <a:r>
              <a:rPr lang="en-US" sz="800" spc="5" dirty="0">
                <a:latin typeface="Helvetica Neue"/>
                <a:cs typeface="Helvetica Neue"/>
              </a:rPr>
              <a:t>7</a:t>
            </a:r>
            <a:endParaRPr sz="800" dirty="0">
              <a:latin typeface="Helvetica Neue"/>
              <a:cs typeface="Helvetica Neue"/>
            </a:endParaRPr>
          </a:p>
        </p:txBody>
      </p:sp>
    </p:spTree>
    <p:extLst>
      <p:ext uri="{BB962C8B-B14F-4D97-AF65-F5344CB8AC3E}">
        <p14:creationId xmlns:p14="http://schemas.microsoft.com/office/powerpoint/2010/main" val="165305605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824466797"/>
              </p:ext>
            </p:extLst>
          </p:nvPr>
        </p:nvGraphicFramePr>
        <p:xfrm>
          <a:off x="216001" y="1783932"/>
          <a:ext cx="8712202" cy="3754120"/>
        </p:xfrm>
        <a:graphic>
          <a:graphicData uri="http://schemas.openxmlformats.org/drawingml/2006/table">
            <a:tbl>
              <a:tblPr firstRow="1" bandRow="1"/>
              <a:tblGrid>
                <a:gridCol w="3616513"/>
                <a:gridCol w="3240323"/>
                <a:gridCol w="1855366"/>
              </a:tblGrid>
              <a:tr h="370840">
                <a:tc>
                  <a:txBody>
                    <a:bodyPr/>
                    <a:lstStyle/>
                    <a:p>
                      <a:pPr algn="l"/>
                      <a:r>
                        <a:rPr lang="en-US" sz="1600" dirty="0" smtClean="0">
                          <a:solidFill>
                            <a:srgbClr val="4F81BD"/>
                          </a:solidFill>
                        </a:rPr>
                        <a:t>CWG-Stewardship</a:t>
                      </a:r>
                      <a:r>
                        <a:rPr lang="en-US" sz="1600" baseline="0" dirty="0" smtClean="0">
                          <a:solidFill>
                            <a:srgbClr val="4F81BD"/>
                          </a:solidFill>
                        </a:rPr>
                        <a:t> Requirement</a:t>
                      </a:r>
                      <a:endParaRPr lang="en-US" sz="1600" dirty="0">
                        <a:solidFill>
                          <a:srgbClr val="4F81BD"/>
                        </a:solidFill>
                      </a:endParaRPr>
                    </a:p>
                  </a:txBody>
                  <a:tcP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noFill/>
                  </a:tcPr>
                </a:tc>
                <a:tc>
                  <a:txBody>
                    <a:bodyPr/>
                    <a:lstStyle/>
                    <a:p>
                      <a:pPr algn="l"/>
                      <a:r>
                        <a:rPr lang="en-US" sz="1600" dirty="0" smtClean="0">
                          <a:solidFill>
                            <a:srgbClr val="4F81BD"/>
                          </a:solidFill>
                        </a:rPr>
                        <a:t>CCWG-Accountability</a:t>
                      </a:r>
                      <a:r>
                        <a:rPr lang="en-US" sz="1600" baseline="0" dirty="0" smtClean="0">
                          <a:solidFill>
                            <a:srgbClr val="4F81BD"/>
                          </a:solidFill>
                        </a:rPr>
                        <a:t> Proposal</a:t>
                      </a:r>
                      <a:endParaRPr lang="en-US" sz="1600" dirty="0">
                        <a:solidFill>
                          <a:srgbClr val="4F81BD"/>
                        </a:solidFill>
                      </a:endParaRPr>
                    </a:p>
                  </a:txBody>
                  <a:tcP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noFill/>
                  </a:tcPr>
                </a:tc>
                <a:tc>
                  <a:txBody>
                    <a:bodyPr/>
                    <a:lstStyle/>
                    <a:p>
                      <a:r>
                        <a:rPr lang="en-US" sz="1600" dirty="0" smtClean="0">
                          <a:solidFill>
                            <a:srgbClr val="4F81BD"/>
                          </a:solidFill>
                        </a:rPr>
                        <a:t>Requirement met?</a:t>
                      </a:r>
                      <a:endParaRPr lang="en-US" sz="1600" dirty="0">
                        <a:solidFill>
                          <a:srgbClr val="4F81BD"/>
                        </a:solidFill>
                      </a:endParaRPr>
                    </a:p>
                  </a:txBody>
                  <a:tcP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noFill/>
                  </a:tcPr>
                </a:tc>
              </a:tr>
              <a:tr h="370840">
                <a:tc>
                  <a:txBody>
                    <a:bodyPr/>
                    <a:lstStyle/>
                    <a:p>
                      <a:r>
                        <a:rPr lang="en" sz="1200" b="1" dirty="0" smtClean="0">
                          <a:latin typeface="Arial"/>
                          <a:cs typeface="Arial"/>
                        </a:rPr>
                        <a:t>ICANN Budget</a:t>
                      </a:r>
                      <a:endParaRPr lang="en-US" sz="1200" b="1" dirty="0" smtClean="0">
                        <a:latin typeface="Arial"/>
                        <a:cs typeface="Arial"/>
                      </a:endParaRPr>
                    </a:p>
                    <a:p>
                      <a:r>
                        <a:rPr lang="en-US" sz="1200" b="0" dirty="0" smtClean="0">
                          <a:latin typeface="Arial"/>
                          <a:cs typeface="Arial"/>
                        </a:rPr>
                        <a:t>Community</a:t>
                      </a:r>
                      <a:r>
                        <a:rPr lang="en-US" sz="1200" b="0" baseline="0" dirty="0" smtClean="0">
                          <a:latin typeface="Arial"/>
                          <a:cs typeface="Arial"/>
                        </a:rPr>
                        <a:t> rights regarding the development </a:t>
                      </a:r>
                      <a:br>
                        <a:rPr lang="en-US" sz="1200" b="0" baseline="0" dirty="0" smtClean="0">
                          <a:latin typeface="Arial"/>
                          <a:cs typeface="Arial"/>
                        </a:rPr>
                      </a:br>
                      <a:r>
                        <a:rPr lang="en-US" sz="1200" b="0" baseline="0" dirty="0" smtClean="0">
                          <a:latin typeface="Arial"/>
                          <a:cs typeface="Arial"/>
                        </a:rPr>
                        <a:t>and consideration.</a:t>
                      </a:r>
                      <a:endParaRPr lang="en" sz="1200" b="0" dirty="0" smtClean="0">
                        <a:latin typeface="Arial"/>
                        <a:cs typeface="Arial"/>
                      </a:endParaRPr>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Recommended community power: </a:t>
                      </a:r>
                      <a:r>
                        <a:rPr lang="en" sz="1200" i="1" dirty="0" smtClean="0"/>
                        <a:t>Reconsider/reject budget or strategy/operating plan</a:t>
                      </a:r>
                      <a:endParaRPr lang="en-US" sz="1200" i="1" dirty="0" smtClean="0"/>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endParaRPr lang="en-US" sz="2000" dirty="0">
                        <a:solidFill>
                          <a:srgbClr val="18BC51"/>
                        </a:solidFill>
                      </a:endParaRPr>
                    </a:p>
                  </a:txBody>
                  <a:tcP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r>
              <a:tr h="370840">
                <a:tc>
                  <a:txBody>
                    <a:bodyPr/>
                    <a:lstStyle/>
                    <a:p>
                      <a:r>
                        <a:rPr lang="en-US" sz="1200" b="1" dirty="0" smtClean="0">
                          <a:latin typeface="Arial"/>
                          <a:cs typeface="Arial"/>
                        </a:rPr>
                        <a:t>ICANN Board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rgbClr val="231F20"/>
                          </a:solidFill>
                          <a:latin typeface="Source Sans Pro"/>
                          <a:cs typeface="Source Sans Pro"/>
                        </a:rPr>
                        <a:t>Community rights </a:t>
                      </a:r>
                      <a:r>
                        <a:rPr lang="en-US" sz="1200" spc="-15" dirty="0" smtClean="0">
                          <a:solidFill>
                            <a:srgbClr val="231F20"/>
                          </a:solidFill>
                          <a:latin typeface="Source Sans Pro"/>
                          <a:cs typeface="Source Sans Pro"/>
                        </a:rPr>
                        <a:t>re</a:t>
                      </a:r>
                      <a:r>
                        <a:rPr lang="en-US" sz="1200" spc="-25" dirty="0" smtClean="0">
                          <a:solidFill>
                            <a:srgbClr val="231F20"/>
                          </a:solidFill>
                          <a:latin typeface="Source Sans Pro"/>
                          <a:cs typeface="Source Sans Pro"/>
                        </a:rPr>
                        <a:t>g</a:t>
                      </a:r>
                      <a:r>
                        <a:rPr lang="en-US" sz="1200" dirty="0" smtClean="0">
                          <a:solidFill>
                            <a:srgbClr val="231F20"/>
                          </a:solidFill>
                          <a:latin typeface="Source Sans Pro"/>
                          <a:cs typeface="Source Sans Pro"/>
                        </a:rPr>
                        <a:t>a</a:t>
                      </a:r>
                      <a:r>
                        <a:rPr lang="en-US" sz="1200" spc="-15" dirty="0" smtClean="0">
                          <a:solidFill>
                            <a:srgbClr val="231F20"/>
                          </a:solidFill>
                          <a:latin typeface="Source Sans Pro"/>
                          <a:cs typeface="Source Sans Pro"/>
                        </a:rPr>
                        <a:t>r</a:t>
                      </a:r>
                      <a:r>
                        <a:rPr lang="en-US" sz="1200" dirty="0" smtClean="0">
                          <a:solidFill>
                            <a:srgbClr val="231F20"/>
                          </a:solidFill>
                          <a:latin typeface="Source Sans Pro"/>
                          <a:cs typeface="Source Sans Pro"/>
                        </a:rPr>
                        <a:t>ding</a:t>
                      </a:r>
                      <a:r>
                        <a:rPr lang="en-US" sz="1200" baseline="0" dirty="0" smtClean="0">
                          <a:solidFill>
                            <a:srgbClr val="231F20"/>
                          </a:solidFill>
                          <a:latin typeface="Source Sans Pro"/>
                          <a:cs typeface="Source Sans Pro"/>
                        </a:rPr>
                        <a:t> </a:t>
                      </a:r>
                      <a:r>
                        <a:rPr lang="en-US" sz="1200" spc="10" dirty="0" smtClean="0">
                          <a:solidFill>
                            <a:srgbClr val="231F20"/>
                          </a:solidFill>
                          <a:latin typeface="Source Sans Pro"/>
                          <a:cs typeface="Source Sans Pro"/>
                        </a:rPr>
                        <a:t>the </a:t>
                      </a:r>
                      <a:r>
                        <a:rPr lang="en-US" sz="1200" dirty="0" smtClean="0">
                          <a:solidFill>
                            <a:srgbClr val="231F20"/>
                          </a:solidFill>
                          <a:latin typeface="Source Sans Pro"/>
                          <a:cs typeface="Source Sans Pro"/>
                        </a:rPr>
                        <a:t>ability </a:t>
                      </a:r>
                      <a:r>
                        <a:rPr lang="en-US" sz="1200" spc="-15" dirty="0" smtClean="0">
                          <a:solidFill>
                            <a:srgbClr val="231F20"/>
                          </a:solidFill>
                          <a:latin typeface="Source Sans Pro"/>
                          <a:cs typeface="Source Sans Pro"/>
                        </a:rPr>
                        <a:t>t</a:t>
                      </a:r>
                      <a:r>
                        <a:rPr lang="en-US" sz="1200" dirty="0" smtClean="0">
                          <a:solidFill>
                            <a:srgbClr val="231F20"/>
                          </a:solidFill>
                          <a:latin typeface="Source Sans Pro"/>
                          <a:cs typeface="Source Sans Pro"/>
                        </a:rPr>
                        <a:t>o</a:t>
                      </a:r>
                      <a:r>
                        <a:rPr lang="en-US" sz="1200" baseline="0" dirty="0" smtClean="0">
                          <a:solidFill>
                            <a:srgbClr val="231F20"/>
                          </a:solidFill>
                          <a:latin typeface="Source Sans Pro"/>
                          <a:cs typeface="Source Sans Pro"/>
                        </a:rPr>
                        <a:t> </a:t>
                      </a:r>
                      <a:r>
                        <a:rPr lang="en-US" sz="1200" dirty="0" smtClean="0">
                          <a:solidFill>
                            <a:srgbClr val="231F20"/>
                          </a:solidFill>
                          <a:latin typeface="Source Sans Pro"/>
                          <a:cs typeface="Source Sans Pro"/>
                        </a:rPr>
                        <a:t>appoint / </a:t>
                      </a:r>
                      <a:r>
                        <a:rPr lang="en-US" sz="1200" spc="-15" dirty="0" smtClean="0">
                          <a:solidFill>
                            <a:srgbClr val="231F20"/>
                          </a:solidFill>
                          <a:latin typeface="Source Sans Pro"/>
                          <a:cs typeface="Source Sans Pro"/>
                        </a:rPr>
                        <a:t>r</a:t>
                      </a:r>
                      <a:r>
                        <a:rPr lang="en-US" sz="1200" dirty="0" smtClean="0">
                          <a:solidFill>
                            <a:srgbClr val="231F20"/>
                          </a:solidFill>
                          <a:latin typeface="Source Sans Pro"/>
                          <a:cs typeface="Source Sans Pro"/>
                        </a:rPr>
                        <a:t>em</a:t>
                      </a:r>
                      <a:r>
                        <a:rPr lang="en-US" sz="1200" spc="-10" dirty="0" smtClean="0">
                          <a:solidFill>
                            <a:srgbClr val="231F20"/>
                          </a:solidFill>
                          <a:latin typeface="Source Sans Pro"/>
                          <a:cs typeface="Source Sans Pro"/>
                        </a:rPr>
                        <a:t>o</a:t>
                      </a:r>
                      <a:r>
                        <a:rPr lang="en-US" sz="1200" spc="-5" dirty="0" smtClean="0">
                          <a:solidFill>
                            <a:srgbClr val="231F20"/>
                          </a:solidFill>
                          <a:latin typeface="Source Sans Pro"/>
                          <a:cs typeface="Source Sans Pro"/>
                        </a:rPr>
                        <a:t>v</a:t>
                      </a:r>
                      <a:r>
                        <a:rPr lang="en-US" sz="1200" dirty="0" smtClean="0">
                          <a:solidFill>
                            <a:srgbClr val="231F20"/>
                          </a:solidFill>
                          <a:latin typeface="Source Sans Pro"/>
                          <a:cs typeface="Source Sans Pro"/>
                        </a:rPr>
                        <a:t>e membe</a:t>
                      </a:r>
                      <a:r>
                        <a:rPr lang="en-US" sz="1200" spc="-15" dirty="0" smtClean="0">
                          <a:solidFill>
                            <a:srgbClr val="231F20"/>
                          </a:solidFill>
                          <a:latin typeface="Source Sans Pro"/>
                          <a:cs typeface="Source Sans Pro"/>
                        </a:rPr>
                        <a:t>r</a:t>
                      </a:r>
                      <a:r>
                        <a:rPr lang="en-US" sz="1200" dirty="0" smtClean="0">
                          <a:solidFill>
                            <a:srgbClr val="231F20"/>
                          </a:solidFill>
                          <a:latin typeface="Source Sans Pro"/>
                          <a:cs typeface="Source Sans Pro"/>
                        </a:rPr>
                        <a:t>s, and to </a:t>
                      </a:r>
                      <a:r>
                        <a:rPr lang="en-US" sz="1200" spc="-15" dirty="0" smtClean="0">
                          <a:solidFill>
                            <a:srgbClr val="231F20"/>
                          </a:solidFill>
                          <a:latin typeface="Source Sans Pro"/>
                          <a:cs typeface="Source Sans Pro"/>
                        </a:rPr>
                        <a:t>r</a:t>
                      </a:r>
                      <a:r>
                        <a:rPr lang="en-US" sz="1200" dirty="0" smtClean="0">
                          <a:solidFill>
                            <a:srgbClr val="231F20"/>
                          </a:solidFill>
                          <a:latin typeface="Source Sans Pro"/>
                          <a:cs typeface="Source Sans Pro"/>
                        </a:rPr>
                        <a:t>e</a:t>
                      </a:r>
                      <a:r>
                        <a:rPr lang="en-US" sz="1200" spc="-15" dirty="0" smtClean="0">
                          <a:solidFill>
                            <a:srgbClr val="231F20"/>
                          </a:solidFill>
                          <a:latin typeface="Source Sans Pro"/>
                          <a:cs typeface="Source Sans Pro"/>
                        </a:rPr>
                        <a:t>c</a:t>
                      </a:r>
                      <a:r>
                        <a:rPr lang="en-US" sz="1200" dirty="0" smtClean="0">
                          <a:solidFill>
                            <a:srgbClr val="231F20"/>
                          </a:solidFill>
                          <a:latin typeface="Source Sans Pro"/>
                          <a:cs typeface="Source Sans Pro"/>
                        </a:rPr>
                        <a:t>all the enti</a:t>
                      </a:r>
                      <a:r>
                        <a:rPr lang="en-US" sz="1200" spc="-15" dirty="0" smtClean="0">
                          <a:solidFill>
                            <a:srgbClr val="231F20"/>
                          </a:solidFill>
                          <a:latin typeface="Source Sans Pro"/>
                          <a:cs typeface="Source Sans Pro"/>
                        </a:rPr>
                        <a:t>r</a:t>
                      </a:r>
                      <a:r>
                        <a:rPr lang="en-US" sz="1200" dirty="0" smtClean="0">
                          <a:solidFill>
                            <a:srgbClr val="231F20"/>
                          </a:solidFill>
                          <a:latin typeface="Source Sans Pro"/>
                          <a:cs typeface="Source Sans Pro"/>
                        </a:rPr>
                        <a:t>e B</a:t>
                      </a:r>
                      <a:r>
                        <a:rPr lang="en-US" sz="1200" spc="-20" dirty="0" smtClean="0">
                          <a:solidFill>
                            <a:srgbClr val="231F20"/>
                          </a:solidFill>
                          <a:latin typeface="Source Sans Pro"/>
                          <a:cs typeface="Source Sans Pro"/>
                        </a:rPr>
                        <a:t>o</a:t>
                      </a:r>
                      <a:r>
                        <a:rPr lang="en-US" sz="1200" dirty="0" smtClean="0">
                          <a:solidFill>
                            <a:srgbClr val="231F20"/>
                          </a:solidFill>
                          <a:latin typeface="Source Sans Pro"/>
                          <a:cs typeface="Source Sans Pro"/>
                        </a:rPr>
                        <a:t>a</a:t>
                      </a:r>
                      <a:r>
                        <a:rPr lang="en-US" sz="1200" spc="-15" dirty="0" smtClean="0">
                          <a:solidFill>
                            <a:srgbClr val="231F20"/>
                          </a:solidFill>
                          <a:latin typeface="Source Sans Pro"/>
                          <a:cs typeface="Source Sans Pro"/>
                        </a:rPr>
                        <a:t>r</a:t>
                      </a:r>
                      <a:r>
                        <a:rPr lang="en-US" sz="1200" dirty="0" smtClean="0">
                          <a:solidFill>
                            <a:srgbClr val="231F20"/>
                          </a:solidFill>
                          <a:latin typeface="Source Sans Pro"/>
                          <a:cs typeface="Source Sans Pro"/>
                        </a:rPr>
                        <a:t>d.</a:t>
                      </a:r>
                      <a:endParaRPr lang="en-US" sz="1200" dirty="0" smtClean="0">
                        <a:latin typeface="Source Sans Pro"/>
                        <a:cs typeface="Source Sans Pro"/>
                      </a:endParaRPr>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Recommended community powers: </a:t>
                      </a:r>
                      <a:br>
                        <a:rPr lang="en-US" sz="1200" dirty="0" smtClean="0"/>
                      </a:br>
                      <a:r>
                        <a:rPr lang="en" sz="1200" i="1" dirty="0" smtClean="0"/>
                        <a:t>Appoint &amp; remove individual ICANN directors</a:t>
                      </a:r>
                      <a:r>
                        <a:rPr lang="en-US" sz="1200" i="1" dirty="0" smtClean="0"/>
                        <a:t>, </a:t>
                      </a:r>
                      <a:r>
                        <a:rPr lang="en" sz="1200" i="1" dirty="0" smtClean="0"/>
                        <a:t>Recall entire ICANN board</a:t>
                      </a:r>
                      <a:endParaRPr lang="en-US" sz="1200" i="1" dirty="0" smtClean="0"/>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endParaRPr lang="en-US" sz="2000" dirty="0">
                        <a:solidFill>
                          <a:srgbClr val="18BC51"/>
                        </a:solidFill>
                      </a:endParaRPr>
                    </a:p>
                  </a:txBody>
                  <a:tcP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r>
              <a:tr h="370840">
                <a:tc>
                  <a:txBody>
                    <a:bodyPr/>
                    <a:lstStyle/>
                    <a:p>
                      <a:r>
                        <a:rPr lang="en-US" sz="1200" b="1" dirty="0" smtClean="0">
                          <a:latin typeface="Arial"/>
                          <a:cs typeface="Arial"/>
                        </a:rPr>
                        <a:t>ICANN Bylaws</a:t>
                      </a:r>
                    </a:p>
                    <a:p>
                      <a:r>
                        <a:rPr lang="en-US" sz="1200" b="0" dirty="0" smtClean="0">
                          <a:latin typeface="Arial"/>
                          <a:cs typeface="Arial"/>
                        </a:rPr>
                        <a:t>Incorporation</a:t>
                      </a:r>
                      <a:r>
                        <a:rPr lang="en-US" sz="1200" b="0" baseline="0" dirty="0" smtClean="0">
                          <a:latin typeface="Arial"/>
                          <a:cs typeface="Arial"/>
                        </a:rPr>
                        <a:t> of the following into ICANN’s Bylaws: IANA Function Review, Customer Standing Committee, and the </a:t>
                      </a:r>
                      <a:r>
                        <a:rPr lang="en-US" sz="1200" dirty="0" smtClean="0"/>
                        <a:t>Separation Process.</a:t>
                      </a:r>
                      <a:endParaRPr lang="en" sz="1200" b="0" dirty="0" smtClean="0">
                        <a:latin typeface="Arial"/>
                        <a:cs typeface="Arial"/>
                      </a:endParaRPr>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Recommended to be included as </a:t>
                      </a:r>
                      <a:br>
                        <a:rPr lang="en-US" sz="1200" dirty="0" smtClean="0"/>
                      </a:br>
                      <a:r>
                        <a:rPr lang="en-US" sz="1200" dirty="0" smtClean="0"/>
                        <a:t>ICANN</a:t>
                      </a:r>
                      <a:r>
                        <a:rPr lang="en-US" sz="1200" baseline="0" dirty="0" smtClean="0"/>
                        <a:t> Bylaws.</a:t>
                      </a:r>
                      <a:endParaRPr lang="en-US" sz="1200" dirty="0" smtClean="0"/>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endParaRPr lang="en-US" sz="2000" dirty="0">
                        <a:solidFill>
                          <a:srgbClr val="18BC51"/>
                        </a:solidFill>
                      </a:endParaRPr>
                    </a:p>
                  </a:txBody>
                  <a:tcP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r>
              <a:tr h="370840">
                <a:tc>
                  <a:txBody>
                    <a:bodyPr/>
                    <a:lstStyle/>
                    <a:p>
                      <a:r>
                        <a:rPr lang="en-US" sz="1200" b="1" dirty="0" smtClean="0">
                          <a:latin typeface="Arial"/>
                          <a:cs typeface="Arial"/>
                        </a:rPr>
                        <a:t>Fundamental</a:t>
                      </a:r>
                      <a:r>
                        <a:rPr lang="en-US" sz="1200" b="1" baseline="0" dirty="0" smtClean="0">
                          <a:latin typeface="Arial"/>
                          <a:cs typeface="Arial"/>
                        </a:rPr>
                        <a:t> </a:t>
                      </a:r>
                      <a:r>
                        <a:rPr lang="en-US" sz="1200" b="1" dirty="0" smtClean="0">
                          <a:latin typeface="Arial"/>
                          <a:cs typeface="Arial"/>
                        </a:rPr>
                        <a:t>Bylaws</a:t>
                      </a:r>
                      <a:endParaRPr lang="en-US" sz="1200" b="0" dirty="0" smtClean="0">
                        <a:latin typeface="Arial"/>
                        <a:cs typeface="Arial"/>
                      </a:endParaRPr>
                    </a:p>
                    <a:p>
                      <a:r>
                        <a:rPr lang="en-US" sz="1200" dirty="0" smtClean="0">
                          <a:solidFill>
                            <a:srgbClr val="231F20"/>
                          </a:solidFill>
                          <a:latin typeface="Source Sans Pro"/>
                          <a:cs typeface="Source Sans Pro"/>
                        </a:rPr>
                        <a:t>All</a:t>
                      </a:r>
                      <a:r>
                        <a:rPr lang="en-US" sz="1200" spc="-5" dirty="0" smtClean="0">
                          <a:solidFill>
                            <a:srgbClr val="231F20"/>
                          </a:solidFill>
                          <a:latin typeface="Source Sans Pro"/>
                          <a:cs typeface="Source Sans Pro"/>
                        </a:rPr>
                        <a:t> </a:t>
                      </a:r>
                      <a:r>
                        <a:rPr lang="en-US" sz="1200" dirty="0" smtClean="0">
                          <a:solidFill>
                            <a:srgbClr val="231F20"/>
                          </a:solidFill>
                          <a:latin typeface="Source Sans Pro"/>
                          <a:cs typeface="Source Sans Pro"/>
                        </a:rPr>
                        <a:t>of</a:t>
                      </a:r>
                      <a:r>
                        <a:rPr lang="en-US" sz="1200" spc="-5" dirty="0" smtClean="0">
                          <a:solidFill>
                            <a:srgbClr val="231F20"/>
                          </a:solidFill>
                          <a:latin typeface="Source Sans Pro"/>
                          <a:cs typeface="Source Sans Pro"/>
                        </a:rPr>
                        <a:t> </a:t>
                      </a:r>
                      <a:r>
                        <a:rPr lang="en-US" sz="1200" dirty="0" smtClean="0">
                          <a:solidFill>
                            <a:srgbClr val="231F20"/>
                          </a:solidFill>
                          <a:latin typeface="Source Sans Pro"/>
                          <a:cs typeface="Source Sans Pro"/>
                        </a:rPr>
                        <a:t>the</a:t>
                      </a:r>
                      <a:r>
                        <a:rPr lang="en-US" sz="1200" spc="-5" dirty="0" smtClean="0">
                          <a:solidFill>
                            <a:srgbClr val="231F20"/>
                          </a:solidFill>
                          <a:latin typeface="Source Sans Pro"/>
                          <a:cs typeface="Source Sans Pro"/>
                        </a:rPr>
                        <a:t> </a:t>
                      </a:r>
                      <a:r>
                        <a:rPr lang="en-US" sz="1200" spc="-15" dirty="0" smtClean="0">
                          <a:solidFill>
                            <a:srgbClr val="231F20"/>
                          </a:solidFill>
                          <a:latin typeface="Source Sans Pro"/>
                          <a:cs typeface="Source Sans Pro"/>
                        </a:rPr>
                        <a:t>f</a:t>
                      </a:r>
                      <a:r>
                        <a:rPr lang="en-US" sz="1200" dirty="0" smtClean="0">
                          <a:solidFill>
                            <a:srgbClr val="231F20"/>
                          </a:solidFill>
                          <a:latin typeface="Source Sans Pro"/>
                          <a:cs typeface="Source Sans Pro"/>
                        </a:rPr>
                        <a:t>o</a:t>
                      </a:r>
                      <a:r>
                        <a:rPr lang="en-US" sz="1200" spc="-15" dirty="0" smtClean="0">
                          <a:solidFill>
                            <a:srgbClr val="231F20"/>
                          </a:solidFill>
                          <a:latin typeface="Source Sans Pro"/>
                          <a:cs typeface="Source Sans Pro"/>
                        </a:rPr>
                        <a:t>re</a:t>
                      </a:r>
                      <a:r>
                        <a:rPr lang="en-US" sz="1200" spc="-20" dirty="0" smtClean="0">
                          <a:solidFill>
                            <a:srgbClr val="231F20"/>
                          </a:solidFill>
                          <a:latin typeface="Source Sans Pro"/>
                          <a:cs typeface="Source Sans Pro"/>
                        </a:rPr>
                        <a:t>g</a:t>
                      </a:r>
                      <a:r>
                        <a:rPr lang="en-US" sz="1200" dirty="0" smtClean="0">
                          <a:solidFill>
                            <a:srgbClr val="231F20"/>
                          </a:solidFill>
                          <a:latin typeface="Source Sans Pro"/>
                          <a:cs typeface="Source Sans Pro"/>
                        </a:rPr>
                        <a:t>oing mechanisms</a:t>
                      </a:r>
                      <a:r>
                        <a:rPr lang="en-US" sz="1200" spc="-5" dirty="0" smtClean="0">
                          <a:solidFill>
                            <a:srgbClr val="231F20"/>
                          </a:solidFill>
                          <a:latin typeface="Source Sans Pro"/>
                          <a:cs typeface="Source Sans Pro"/>
                        </a:rPr>
                        <a:t> </a:t>
                      </a:r>
                      <a:r>
                        <a:rPr lang="en-US" sz="1200" dirty="0" smtClean="0">
                          <a:solidFill>
                            <a:srgbClr val="231F20"/>
                          </a:solidFill>
                          <a:latin typeface="Source Sans Pro"/>
                          <a:cs typeface="Source Sans Pro"/>
                        </a:rPr>
                        <a:t>a</a:t>
                      </a:r>
                      <a:r>
                        <a:rPr lang="en-US" sz="1200" spc="-15" dirty="0" smtClean="0">
                          <a:solidFill>
                            <a:srgbClr val="231F20"/>
                          </a:solidFill>
                          <a:latin typeface="Source Sans Pro"/>
                          <a:cs typeface="Source Sans Pro"/>
                        </a:rPr>
                        <a:t>r</a:t>
                      </a:r>
                      <a:r>
                        <a:rPr lang="en-US" sz="1200" dirty="0" smtClean="0">
                          <a:solidFill>
                            <a:srgbClr val="231F20"/>
                          </a:solidFill>
                          <a:latin typeface="Source Sans Pro"/>
                          <a:cs typeface="Source Sans Pro"/>
                        </a:rPr>
                        <a:t>e</a:t>
                      </a:r>
                      <a:r>
                        <a:rPr lang="en-US" sz="1200" spc="-5" dirty="0" smtClean="0">
                          <a:solidFill>
                            <a:srgbClr val="231F20"/>
                          </a:solidFill>
                          <a:latin typeface="Source Sans Pro"/>
                          <a:cs typeface="Source Sans Pro"/>
                        </a:rPr>
                        <a:t> </a:t>
                      </a:r>
                      <a:r>
                        <a:rPr lang="en-US" sz="1200" spc="-15" dirty="0" smtClean="0">
                          <a:solidFill>
                            <a:srgbClr val="231F20"/>
                          </a:solidFill>
                          <a:latin typeface="Source Sans Pro"/>
                          <a:cs typeface="Source Sans Pro"/>
                        </a:rPr>
                        <a:t>t</a:t>
                      </a:r>
                      <a:r>
                        <a:rPr lang="en-US" sz="1200" dirty="0" smtClean="0">
                          <a:solidFill>
                            <a:srgbClr val="231F20"/>
                          </a:solidFill>
                          <a:latin typeface="Source Sans Pro"/>
                          <a:cs typeface="Source Sans Pro"/>
                        </a:rPr>
                        <a:t>o be</a:t>
                      </a:r>
                      <a:r>
                        <a:rPr lang="en-US" sz="1200" spc="-5" dirty="0" smtClean="0">
                          <a:solidFill>
                            <a:srgbClr val="231F20"/>
                          </a:solidFill>
                          <a:latin typeface="Source Sans Pro"/>
                          <a:cs typeface="Source Sans Pro"/>
                        </a:rPr>
                        <a:t> </a:t>
                      </a:r>
                      <a:r>
                        <a:rPr lang="en-US" sz="1200" dirty="0" smtClean="0">
                          <a:solidFill>
                            <a:srgbClr val="231F20"/>
                          </a:solidFill>
                          <a:latin typeface="Source Sans Pro"/>
                          <a:cs typeface="Source Sans Pro"/>
                        </a:rPr>
                        <a:t>p</a:t>
                      </a:r>
                      <a:r>
                        <a:rPr lang="en-US" sz="1200" spc="-15" dirty="0" smtClean="0">
                          <a:solidFill>
                            <a:srgbClr val="231F20"/>
                          </a:solidFill>
                          <a:latin typeface="Source Sans Pro"/>
                          <a:cs typeface="Source Sans Pro"/>
                        </a:rPr>
                        <a:t>r</a:t>
                      </a:r>
                      <a:r>
                        <a:rPr lang="en-US" sz="1200" spc="-10" dirty="0" smtClean="0">
                          <a:solidFill>
                            <a:srgbClr val="231F20"/>
                          </a:solidFill>
                          <a:latin typeface="Source Sans Pro"/>
                          <a:cs typeface="Source Sans Pro"/>
                        </a:rPr>
                        <a:t>o</a:t>
                      </a:r>
                      <a:r>
                        <a:rPr lang="en-US" sz="1200" dirty="0" smtClean="0">
                          <a:solidFill>
                            <a:srgbClr val="231F20"/>
                          </a:solidFill>
                          <a:latin typeface="Source Sans Pro"/>
                          <a:cs typeface="Source Sans Pro"/>
                        </a:rPr>
                        <a:t>vided</a:t>
                      </a:r>
                      <a:r>
                        <a:rPr lang="en-US" sz="1200" spc="-5" dirty="0" smtClean="0">
                          <a:solidFill>
                            <a:srgbClr val="231F20"/>
                          </a:solidFill>
                          <a:latin typeface="Source Sans Pro"/>
                          <a:cs typeface="Source Sans Pro"/>
                        </a:rPr>
                        <a:t> </a:t>
                      </a:r>
                      <a:r>
                        <a:rPr lang="en-US" sz="1200" spc="-15" dirty="0" smtClean="0">
                          <a:solidFill>
                            <a:srgbClr val="231F20"/>
                          </a:solidFill>
                          <a:latin typeface="Source Sans Pro"/>
                          <a:cs typeface="Source Sans Pro"/>
                        </a:rPr>
                        <a:t>f</a:t>
                      </a:r>
                      <a:r>
                        <a:rPr lang="en-US" sz="1200" dirty="0" smtClean="0">
                          <a:solidFill>
                            <a:srgbClr val="231F20"/>
                          </a:solidFill>
                          <a:latin typeface="Source Sans Pro"/>
                          <a:cs typeface="Source Sans Pro"/>
                        </a:rPr>
                        <a:t>or</a:t>
                      </a:r>
                      <a:r>
                        <a:rPr lang="en-US" sz="1200" spc="-5" dirty="0" smtClean="0">
                          <a:solidFill>
                            <a:srgbClr val="231F20"/>
                          </a:solidFill>
                          <a:latin typeface="Source Sans Pro"/>
                          <a:cs typeface="Source Sans Pro"/>
                        </a:rPr>
                        <a:t> </a:t>
                      </a:r>
                      <a:r>
                        <a:rPr lang="en-US" sz="1200" dirty="0" smtClean="0">
                          <a:solidFill>
                            <a:srgbClr val="231F20"/>
                          </a:solidFill>
                          <a:latin typeface="Source Sans Pro"/>
                          <a:cs typeface="Source Sans Pro"/>
                        </a:rPr>
                        <a:t>in the</a:t>
                      </a:r>
                      <a:r>
                        <a:rPr lang="en-US" sz="1200" spc="-5" dirty="0" smtClean="0">
                          <a:solidFill>
                            <a:srgbClr val="231F20"/>
                          </a:solidFill>
                          <a:latin typeface="Source Sans Pro"/>
                          <a:cs typeface="Source Sans Pro"/>
                        </a:rPr>
                        <a:t> </a:t>
                      </a:r>
                      <a:r>
                        <a:rPr lang="en-US" sz="1200" dirty="0" smtClean="0">
                          <a:solidFill>
                            <a:srgbClr val="231F20"/>
                          </a:solidFill>
                          <a:latin typeface="Source Sans Pro"/>
                          <a:cs typeface="Source Sans Pro"/>
                        </a:rPr>
                        <a:t>ICANN</a:t>
                      </a:r>
                      <a:r>
                        <a:rPr lang="en-US" sz="1200" spc="-5" dirty="0" smtClean="0">
                          <a:solidFill>
                            <a:srgbClr val="231F20"/>
                          </a:solidFill>
                          <a:latin typeface="Source Sans Pro"/>
                          <a:cs typeface="Source Sans Pro"/>
                        </a:rPr>
                        <a:t> </a:t>
                      </a:r>
                      <a:r>
                        <a:rPr lang="en-US" sz="1200" spc="-10" dirty="0" smtClean="0">
                          <a:solidFill>
                            <a:srgbClr val="231F20"/>
                          </a:solidFill>
                          <a:latin typeface="Source Sans Pro"/>
                          <a:cs typeface="Source Sans Pro"/>
                        </a:rPr>
                        <a:t>B</a:t>
                      </a:r>
                      <a:r>
                        <a:rPr lang="en-US" sz="1200" dirty="0" smtClean="0">
                          <a:solidFill>
                            <a:srgbClr val="231F20"/>
                          </a:solidFill>
                          <a:latin typeface="Source Sans Pro"/>
                          <a:cs typeface="Source Sans Pro"/>
                        </a:rPr>
                        <a:t>ylaws</a:t>
                      </a:r>
                      <a:r>
                        <a:rPr lang="en-US" sz="1200" baseline="0" dirty="0" smtClean="0">
                          <a:solidFill>
                            <a:srgbClr val="231F20"/>
                          </a:solidFill>
                          <a:latin typeface="Source Sans Pro"/>
                          <a:cs typeface="Source Sans Pro"/>
                        </a:rPr>
                        <a:t> as Fundamental Bylaws.</a:t>
                      </a:r>
                      <a:endParaRPr lang="en" sz="1200" b="1" dirty="0" smtClean="0">
                        <a:latin typeface="Arial"/>
                        <a:cs typeface="Arial"/>
                      </a:endParaRPr>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Recommended to be included as</a:t>
                      </a:r>
                      <a:br>
                        <a:rPr lang="en-US" sz="1200" dirty="0" smtClean="0"/>
                      </a:br>
                      <a:r>
                        <a:rPr lang="en-US" sz="1200" dirty="0" smtClean="0"/>
                        <a:t>ICANN</a:t>
                      </a:r>
                      <a:r>
                        <a:rPr lang="en-US" sz="1200" baseline="0" dirty="0" smtClean="0"/>
                        <a:t> Bylaws.</a:t>
                      </a:r>
                      <a:endParaRPr lang="en-US" sz="1200" dirty="0" smtClean="0"/>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endParaRPr lang="en-US" sz="2000" dirty="0">
                        <a:solidFill>
                          <a:srgbClr val="18BC51"/>
                        </a:solidFill>
                      </a:endParaRPr>
                    </a:p>
                  </a:txBody>
                  <a:tcP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r>
              <a:tr h="370840">
                <a:tc>
                  <a:txBody>
                    <a:bodyPr/>
                    <a:lstStyle/>
                    <a:p>
                      <a:r>
                        <a:rPr lang="en-US" sz="1200" b="1" dirty="0" smtClean="0">
                          <a:latin typeface="Arial"/>
                          <a:cs typeface="Arial"/>
                        </a:rPr>
                        <a:t>Independent</a:t>
                      </a:r>
                      <a:r>
                        <a:rPr lang="en-US" sz="1200" b="1" baseline="0" dirty="0" smtClean="0">
                          <a:latin typeface="Arial"/>
                          <a:cs typeface="Arial"/>
                        </a:rPr>
                        <a:t> Review Panel</a:t>
                      </a:r>
                    </a:p>
                    <a:p>
                      <a:r>
                        <a:rPr lang="en-US" sz="1200" dirty="0" smtClean="0">
                          <a:solidFill>
                            <a:srgbClr val="231F20"/>
                          </a:solidFill>
                          <a:latin typeface="Source Sans Pro"/>
                          <a:cs typeface="Source Sans Pro"/>
                        </a:rPr>
                        <a:t>Should be</a:t>
                      </a:r>
                      <a:r>
                        <a:rPr lang="en-US" sz="1200" spc="-5" dirty="0" smtClean="0">
                          <a:solidFill>
                            <a:srgbClr val="231F20"/>
                          </a:solidFill>
                          <a:latin typeface="Source Sans Pro"/>
                          <a:cs typeface="Source Sans Pro"/>
                        </a:rPr>
                        <a:t> </a:t>
                      </a:r>
                      <a:r>
                        <a:rPr lang="en-US" sz="1200" dirty="0" smtClean="0">
                          <a:solidFill>
                            <a:srgbClr val="231F20"/>
                          </a:solidFill>
                          <a:latin typeface="Source Sans Pro"/>
                          <a:cs typeface="Source Sans Pro"/>
                        </a:rPr>
                        <a:t>made</a:t>
                      </a:r>
                      <a:r>
                        <a:rPr lang="en-US" sz="1200" spc="-5" dirty="0" smtClean="0">
                          <a:solidFill>
                            <a:srgbClr val="231F20"/>
                          </a:solidFill>
                          <a:latin typeface="Source Sans Pro"/>
                          <a:cs typeface="Source Sans Pro"/>
                        </a:rPr>
                        <a:t> </a:t>
                      </a:r>
                      <a:r>
                        <a:rPr lang="en-US" sz="1200" dirty="0" smtClean="0">
                          <a:solidFill>
                            <a:srgbClr val="231F20"/>
                          </a:solidFill>
                          <a:latin typeface="Source Sans Pro"/>
                          <a:cs typeface="Source Sans Pro"/>
                        </a:rPr>
                        <a:t>appli</a:t>
                      </a:r>
                      <a:r>
                        <a:rPr lang="en-US" sz="1200" spc="-15" dirty="0" smtClean="0">
                          <a:solidFill>
                            <a:srgbClr val="231F20"/>
                          </a:solidFill>
                          <a:latin typeface="Source Sans Pro"/>
                          <a:cs typeface="Source Sans Pro"/>
                        </a:rPr>
                        <a:t>c</a:t>
                      </a:r>
                      <a:r>
                        <a:rPr lang="en-US" sz="1200" dirty="0" smtClean="0">
                          <a:solidFill>
                            <a:srgbClr val="231F20"/>
                          </a:solidFill>
                          <a:latin typeface="Source Sans Pro"/>
                          <a:cs typeface="Source Sans Pro"/>
                        </a:rPr>
                        <a:t>able</a:t>
                      </a:r>
                      <a:r>
                        <a:rPr lang="en-US" sz="1200" baseline="0" dirty="0" smtClean="0">
                          <a:solidFill>
                            <a:schemeClr val="tx1"/>
                          </a:solidFill>
                          <a:latin typeface="Source Sans Pro"/>
                          <a:cs typeface="Source Sans Pro"/>
                        </a:rPr>
                        <a:t> </a:t>
                      </a:r>
                      <a:r>
                        <a:rPr lang="en-US" sz="1200" spc="-15" dirty="0" smtClean="0">
                          <a:solidFill>
                            <a:srgbClr val="231F20"/>
                          </a:solidFill>
                          <a:latin typeface="Source Sans Pro"/>
                          <a:cs typeface="Source Sans Pro"/>
                        </a:rPr>
                        <a:t>t</a:t>
                      </a:r>
                      <a:r>
                        <a:rPr lang="en-US" sz="1200" dirty="0" smtClean="0">
                          <a:solidFill>
                            <a:srgbClr val="231F20"/>
                          </a:solidFill>
                          <a:latin typeface="Source Sans Pro"/>
                          <a:cs typeface="Source Sans Pro"/>
                        </a:rPr>
                        <a:t>o</a:t>
                      </a:r>
                      <a:r>
                        <a:rPr lang="en-US" sz="1200" spc="-5" dirty="0" smtClean="0">
                          <a:solidFill>
                            <a:srgbClr val="231F20"/>
                          </a:solidFill>
                          <a:latin typeface="Source Sans Pro"/>
                          <a:cs typeface="Source Sans Pro"/>
                        </a:rPr>
                        <a:t> </a:t>
                      </a:r>
                      <a:r>
                        <a:rPr lang="en-US" sz="1200" dirty="0" smtClean="0">
                          <a:solidFill>
                            <a:srgbClr val="231F20"/>
                          </a:solidFill>
                          <a:latin typeface="Source Sans Pro"/>
                          <a:cs typeface="Source Sans Pro"/>
                        </a:rPr>
                        <a:t>IANA</a:t>
                      </a:r>
                      <a:r>
                        <a:rPr lang="en-US" sz="1200" spc="-5" dirty="0" smtClean="0">
                          <a:solidFill>
                            <a:srgbClr val="231F20"/>
                          </a:solidFill>
                          <a:latin typeface="Source Sans Pro"/>
                          <a:cs typeface="Source Sans Pro"/>
                        </a:rPr>
                        <a:t> </a:t>
                      </a:r>
                      <a:r>
                        <a:rPr lang="en-US" sz="1200" spc="-25" dirty="0" smtClean="0">
                          <a:solidFill>
                            <a:srgbClr val="231F20"/>
                          </a:solidFill>
                          <a:latin typeface="Source Sans Pro"/>
                          <a:cs typeface="Source Sans Pro"/>
                        </a:rPr>
                        <a:t>F</a:t>
                      </a:r>
                      <a:r>
                        <a:rPr lang="en-US" sz="1200" dirty="0" smtClean="0">
                          <a:solidFill>
                            <a:srgbClr val="231F20"/>
                          </a:solidFill>
                          <a:latin typeface="Source Sans Pro"/>
                          <a:cs typeface="Source Sans Pro"/>
                        </a:rPr>
                        <a:t>unctions and</a:t>
                      </a:r>
                      <a:r>
                        <a:rPr lang="en-US" sz="1200" spc="-5" dirty="0" smtClean="0">
                          <a:solidFill>
                            <a:srgbClr val="231F20"/>
                          </a:solidFill>
                          <a:latin typeface="Source Sans Pro"/>
                          <a:cs typeface="Source Sans Pro"/>
                        </a:rPr>
                        <a:t> </a:t>
                      </a:r>
                      <a:r>
                        <a:rPr lang="en-US" sz="1200" dirty="0" smtClean="0">
                          <a:solidFill>
                            <a:srgbClr val="231F20"/>
                          </a:solidFill>
                          <a:latin typeface="Source Sans Pro"/>
                          <a:cs typeface="Source Sans Pro"/>
                        </a:rPr>
                        <a:t>a</a:t>
                      </a:r>
                      <a:r>
                        <a:rPr lang="en-US" sz="1200" spc="-30" dirty="0" smtClean="0">
                          <a:solidFill>
                            <a:srgbClr val="231F20"/>
                          </a:solidFill>
                          <a:latin typeface="Source Sans Pro"/>
                          <a:cs typeface="Source Sans Pro"/>
                        </a:rPr>
                        <a:t>cc</a:t>
                      </a:r>
                      <a:r>
                        <a:rPr lang="en-US" sz="1200" dirty="0" smtClean="0">
                          <a:solidFill>
                            <a:srgbClr val="231F20"/>
                          </a:solidFill>
                          <a:latin typeface="Source Sans Pro"/>
                          <a:cs typeface="Source Sans Pro"/>
                        </a:rPr>
                        <a:t>essible</a:t>
                      </a:r>
                      <a:r>
                        <a:rPr lang="en-US" sz="1200" spc="-5" dirty="0" smtClean="0">
                          <a:solidFill>
                            <a:srgbClr val="231F20"/>
                          </a:solidFill>
                          <a:latin typeface="Source Sans Pro"/>
                          <a:cs typeface="Source Sans Pro"/>
                        </a:rPr>
                        <a:t> </a:t>
                      </a:r>
                      <a:r>
                        <a:rPr lang="en-US" sz="1200" spc="-10" dirty="0" smtClean="0">
                          <a:solidFill>
                            <a:srgbClr val="231F20"/>
                          </a:solidFill>
                          <a:latin typeface="Source Sans Pro"/>
                          <a:cs typeface="Source Sans Pro"/>
                        </a:rPr>
                        <a:t>b</a:t>
                      </a:r>
                      <a:r>
                        <a:rPr lang="en-US" sz="1200" dirty="0" smtClean="0">
                          <a:solidFill>
                            <a:srgbClr val="231F20"/>
                          </a:solidFill>
                          <a:latin typeface="Source Sans Pro"/>
                          <a:cs typeface="Source Sans Pro"/>
                        </a:rPr>
                        <a:t>y TLD</a:t>
                      </a:r>
                      <a:r>
                        <a:rPr lang="en-US" sz="1200" spc="-5" dirty="0" smtClean="0">
                          <a:solidFill>
                            <a:srgbClr val="231F20"/>
                          </a:solidFill>
                          <a:latin typeface="Source Sans Pro"/>
                          <a:cs typeface="Source Sans Pro"/>
                        </a:rPr>
                        <a:t> </a:t>
                      </a:r>
                      <a:r>
                        <a:rPr lang="en-US" sz="1200" dirty="0" smtClean="0">
                          <a:solidFill>
                            <a:srgbClr val="231F20"/>
                          </a:solidFill>
                          <a:latin typeface="Source Sans Pro"/>
                          <a:cs typeface="Source Sans Pro"/>
                        </a:rPr>
                        <a:t>mana</a:t>
                      </a:r>
                      <a:r>
                        <a:rPr lang="en-US" sz="1200" spc="-20" dirty="0" smtClean="0">
                          <a:solidFill>
                            <a:srgbClr val="231F20"/>
                          </a:solidFill>
                          <a:latin typeface="Source Sans Pro"/>
                          <a:cs typeface="Source Sans Pro"/>
                        </a:rPr>
                        <a:t>g</a:t>
                      </a:r>
                      <a:r>
                        <a:rPr lang="en-US" sz="1200" dirty="0" smtClean="0">
                          <a:solidFill>
                            <a:srgbClr val="231F20"/>
                          </a:solidFill>
                          <a:latin typeface="Source Sans Pro"/>
                          <a:cs typeface="Source Sans Pro"/>
                        </a:rPr>
                        <a:t>e</a:t>
                      </a:r>
                      <a:r>
                        <a:rPr lang="en-US" sz="1200" spc="-15" dirty="0" smtClean="0">
                          <a:solidFill>
                            <a:srgbClr val="231F20"/>
                          </a:solidFill>
                          <a:latin typeface="Source Sans Pro"/>
                          <a:cs typeface="Source Sans Pro"/>
                        </a:rPr>
                        <a:t>r</a:t>
                      </a:r>
                      <a:r>
                        <a:rPr lang="en-US" sz="1200" dirty="0" smtClean="0">
                          <a:solidFill>
                            <a:srgbClr val="231F20"/>
                          </a:solidFill>
                          <a:latin typeface="Source Sans Pro"/>
                          <a:cs typeface="Source Sans Pro"/>
                        </a:rPr>
                        <a:t>s</a:t>
                      </a:r>
                      <a:r>
                        <a:rPr lang="en-US" sz="1200" b="0" dirty="0" smtClean="0">
                          <a:solidFill>
                            <a:schemeClr val="tx1"/>
                          </a:solidFill>
                          <a:latin typeface="+mn-lt"/>
                          <a:cs typeface="Arial"/>
                        </a:rPr>
                        <a:t>.</a:t>
                      </a:r>
                      <a:endParaRPr lang="en-US" sz="1200" dirty="0" smtClean="0">
                        <a:latin typeface="Source Sans Pro"/>
                        <a:cs typeface="Source Sans Pro"/>
                      </a:endParaRPr>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r>
                        <a:rPr lang="en-US" sz="1200" b="0" dirty="0" smtClean="0">
                          <a:latin typeface="Arial"/>
                          <a:cs typeface="Arial"/>
                        </a:rPr>
                        <a:t>Will be applicable,</a:t>
                      </a:r>
                      <a:r>
                        <a:rPr lang="en-US" sz="1200" b="0" baseline="0" dirty="0" smtClean="0">
                          <a:latin typeface="Arial"/>
                          <a:cs typeface="Arial"/>
                        </a:rPr>
                        <a:t> except for </a:t>
                      </a:r>
                      <a:r>
                        <a:rPr lang="en-US" sz="1200" b="0" baseline="0" dirty="0" err="1" smtClean="0">
                          <a:latin typeface="Arial"/>
                          <a:cs typeface="Arial"/>
                        </a:rPr>
                        <a:t>ccTLD</a:t>
                      </a:r>
                      <a:r>
                        <a:rPr lang="en-US" sz="1200" b="0" baseline="0" dirty="0" smtClean="0">
                          <a:latin typeface="Arial"/>
                          <a:cs typeface="Arial"/>
                        </a:rPr>
                        <a:t> delegations / revocations and numbering decisions.</a:t>
                      </a:r>
                      <a:endParaRPr lang="en-US" sz="1200" b="0" dirty="0">
                        <a:latin typeface="Arial"/>
                        <a:cs typeface="Arial"/>
                      </a:endParaRPr>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endParaRPr lang="en-US" sz="2000" dirty="0">
                        <a:solidFill>
                          <a:srgbClr val="18BC51"/>
                        </a:solidFill>
                      </a:endParaRPr>
                    </a:p>
                  </a:txBody>
                  <a:tcP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r>
            </a:tbl>
          </a:graphicData>
        </a:graphic>
      </p:graphicFrame>
      <p:sp>
        <p:nvSpPr>
          <p:cNvPr id="6" name="object 6"/>
          <p:cNvSpPr/>
          <p:nvPr/>
        </p:nvSpPr>
        <p:spPr>
          <a:xfrm>
            <a:off x="8423998" y="6377394"/>
            <a:ext cx="504190" cy="216535"/>
          </a:xfrm>
          <a:custGeom>
            <a:avLst/>
            <a:gdLst/>
            <a:ahLst/>
            <a:cxnLst/>
            <a:rect l="l" t="t" r="r" b="b"/>
            <a:pathLst>
              <a:path w="504190" h="216534">
                <a:moveTo>
                  <a:pt x="0" y="216001"/>
                </a:moveTo>
                <a:lnTo>
                  <a:pt x="503999" y="216001"/>
                </a:lnTo>
                <a:lnTo>
                  <a:pt x="503999" y="0"/>
                </a:lnTo>
                <a:lnTo>
                  <a:pt x="0" y="0"/>
                </a:lnTo>
                <a:lnTo>
                  <a:pt x="0" y="216001"/>
                </a:lnTo>
                <a:close/>
              </a:path>
            </a:pathLst>
          </a:custGeom>
          <a:solidFill>
            <a:srgbClr val="064263"/>
          </a:solidFill>
        </p:spPr>
        <p:txBody>
          <a:bodyPr wrap="square" lIns="0" tIns="0" rIns="0" bIns="0" rtlCol="0"/>
          <a:lstStyle/>
          <a:p>
            <a:endParaRPr lang="en"/>
          </a:p>
        </p:txBody>
      </p:sp>
      <p:sp>
        <p:nvSpPr>
          <p:cNvPr id="7" name="object 7"/>
          <p:cNvSpPr/>
          <p:nvPr/>
        </p:nvSpPr>
        <p:spPr>
          <a:xfrm>
            <a:off x="216001" y="6377394"/>
            <a:ext cx="8208009" cy="216535"/>
          </a:xfrm>
          <a:custGeom>
            <a:avLst/>
            <a:gdLst/>
            <a:ahLst/>
            <a:cxnLst/>
            <a:rect l="l" t="t" r="r" b="b"/>
            <a:pathLst>
              <a:path w="8208009" h="216534">
                <a:moveTo>
                  <a:pt x="0" y="216001"/>
                </a:moveTo>
                <a:lnTo>
                  <a:pt x="8207997" y="216001"/>
                </a:lnTo>
                <a:lnTo>
                  <a:pt x="8207997" y="0"/>
                </a:lnTo>
                <a:lnTo>
                  <a:pt x="0" y="0"/>
                </a:lnTo>
                <a:lnTo>
                  <a:pt x="0" y="216001"/>
                </a:lnTo>
                <a:close/>
              </a:path>
            </a:pathLst>
          </a:custGeom>
          <a:solidFill>
            <a:srgbClr val="BBBDC0"/>
          </a:solidFill>
        </p:spPr>
        <p:txBody>
          <a:bodyPr wrap="square" lIns="0" tIns="0" rIns="0" bIns="0" rtlCol="0"/>
          <a:lstStyle/>
          <a:p>
            <a:endParaRPr lang="en"/>
          </a:p>
        </p:txBody>
      </p:sp>
      <p:sp>
        <p:nvSpPr>
          <p:cNvPr id="8" name="object 8"/>
          <p:cNvSpPr txBox="1">
            <a:spLocks noGrp="1"/>
          </p:cNvSpPr>
          <p:nvPr>
            <p:ph type="title"/>
          </p:nvPr>
        </p:nvSpPr>
        <p:spPr>
          <a:xfrm>
            <a:off x="275300" y="228600"/>
            <a:ext cx="8593399" cy="369332"/>
          </a:xfrm>
          <a:prstGeom prst="rect">
            <a:avLst/>
          </a:prstGeom>
        </p:spPr>
        <p:txBody>
          <a:bodyPr vert="horz" wrap="square" lIns="0" tIns="0" rIns="0" bIns="0" rtlCol="0">
            <a:spAutoFit/>
          </a:bodyPr>
          <a:lstStyle/>
          <a:p>
            <a:pPr marL="12700">
              <a:lnSpc>
                <a:spcPct val="100000"/>
              </a:lnSpc>
            </a:pPr>
            <a:r>
              <a:rPr lang="en" b="1" dirty="0" smtClean="0">
                <a:latin typeface="Arial"/>
                <a:cs typeface="Arial"/>
              </a:rPr>
              <a:t>Linkage with the CWG-Stewardship</a:t>
            </a:r>
            <a:endParaRPr lang="en" b="1" dirty="0">
              <a:latin typeface="Arial"/>
              <a:cs typeface="Arial"/>
            </a:endParaRPr>
          </a:p>
        </p:txBody>
      </p:sp>
      <p:sp>
        <p:nvSpPr>
          <p:cNvPr id="9" name="object 9"/>
          <p:cNvSpPr/>
          <p:nvPr/>
        </p:nvSpPr>
        <p:spPr>
          <a:xfrm>
            <a:off x="216001" y="653402"/>
            <a:ext cx="8712200" cy="72390"/>
          </a:xfrm>
          <a:custGeom>
            <a:avLst/>
            <a:gdLst/>
            <a:ahLst/>
            <a:cxnLst/>
            <a:rect l="l" t="t" r="r" b="b"/>
            <a:pathLst>
              <a:path w="8712200" h="72390">
                <a:moveTo>
                  <a:pt x="8711996" y="71996"/>
                </a:moveTo>
                <a:lnTo>
                  <a:pt x="0" y="71996"/>
                </a:lnTo>
                <a:lnTo>
                  <a:pt x="0" y="0"/>
                </a:lnTo>
                <a:lnTo>
                  <a:pt x="8711996" y="0"/>
                </a:lnTo>
                <a:lnTo>
                  <a:pt x="8711996" y="71996"/>
                </a:lnTo>
                <a:close/>
              </a:path>
            </a:pathLst>
          </a:custGeom>
          <a:solidFill>
            <a:srgbClr val="064263"/>
          </a:solidFill>
        </p:spPr>
        <p:txBody>
          <a:bodyPr wrap="square" lIns="0" tIns="0" rIns="0" bIns="0" rtlCol="0"/>
          <a:lstStyle/>
          <a:p>
            <a:endParaRPr lang="en"/>
          </a:p>
        </p:txBody>
      </p:sp>
      <p:sp>
        <p:nvSpPr>
          <p:cNvPr id="19" name="object 19"/>
          <p:cNvSpPr txBox="1">
            <a:spLocks noGrp="1"/>
          </p:cNvSpPr>
          <p:nvPr>
            <p:ph type="ftr" sz="quarter" idx="5"/>
          </p:nvPr>
        </p:nvSpPr>
        <p:spPr>
          <a:prstGeom prst="rect">
            <a:avLst/>
          </a:prstGeom>
        </p:spPr>
        <p:txBody>
          <a:bodyPr vert="horz" wrap="square" lIns="0" tIns="0" rIns="0" bIns="0" rtlCol="0">
            <a:spAutoFit/>
          </a:bodyPr>
          <a:lstStyle/>
          <a:p>
            <a:pPr marL="12700" lvl="0">
              <a:buSzPct val="25000"/>
            </a:pPr>
            <a:r>
              <a:rPr lang="en" dirty="0">
                <a:ea typeface="Helvetica Neue"/>
                <a:sym typeface="Helvetica Neue"/>
              </a:rPr>
              <a:t>Cross Community Working Group (CCWG) </a:t>
            </a:r>
            <a:r>
              <a:rPr lang="en" dirty="0" smtClean="0">
                <a:ea typeface="Helvetica Neue"/>
                <a:sym typeface="Helvetica Neue"/>
              </a:rPr>
              <a:t>Accountability</a:t>
            </a:r>
            <a:r>
              <a:rPr lang="en-US" dirty="0" smtClean="0">
                <a:ea typeface="Helvetica Neue"/>
                <a:sym typeface="Helvetica Neue"/>
              </a:rPr>
              <a:t> 2nd</a:t>
            </a:r>
            <a:r>
              <a:rPr lang="en" dirty="0" smtClean="0">
                <a:ea typeface="Helvetica Neue"/>
                <a:sym typeface="Helvetica Neue"/>
              </a:rPr>
              <a:t> </a:t>
            </a:r>
            <a:r>
              <a:rPr lang="en" dirty="0">
                <a:ea typeface="Helvetica Neue"/>
                <a:sym typeface="Helvetica Neue"/>
              </a:rPr>
              <a:t>Draft Proposal for Public Comment</a:t>
            </a:r>
          </a:p>
        </p:txBody>
      </p:sp>
      <p:sp>
        <p:nvSpPr>
          <p:cNvPr id="21" name="Slide Number Placeholder 20"/>
          <p:cNvSpPr>
            <a:spLocks noGrp="1"/>
          </p:cNvSpPr>
          <p:nvPr>
            <p:ph type="sldNum" sz="quarter" idx="7"/>
          </p:nvPr>
        </p:nvSpPr>
        <p:spPr/>
        <p:txBody>
          <a:bodyPr/>
          <a:lstStyle/>
          <a:p>
            <a:pPr marL="25400">
              <a:lnSpc>
                <a:spcPct val="100000"/>
              </a:lnSpc>
            </a:pPr>
            <a:fld id="{81D60167-4931-47E6-BA6A-407CBD079E47}" type="slidenum">
              <a:rPr lang="en" smtClean="0">
                <a:latin typeface="Arial"/>
                <a:cs typeface="Arial"/>
              </a:rPr>
              <a:t>19</a:t>
            </a:fld>
            <a:endParaRPr lang="en">
              <a:latin typeface="Arial"/>
              <a:cs typeface="Arial"/>
            </a:endParaRPr>
          </a:p>
        </p:txBody>
      </p:sp>
      <p:sp>
        <p:nvSpPr>
          <p:cNvPr id="27" name="Shape 194"/>
          <p:cNvSpPr txBox="1">
            <a:spLocks/>
          </p:cNvSpPr>
          <p:nvPr/>
        </p:nvSpPr>
        <p:spPr>
          <a:xfrm>
            <a:off x="8846789" y="8055169"/>
            <a:ext cx="178500" cy="139799"/>
          </a:xfrm>
          <a:prstGeom prst="rect">
            <a:avLst/>
          </a:prstGeom>
          <a:noFill/>
          <a:ln>
            <a:noFill/>
          </a:ln>
        </p:spPr>
        <p:txBody>
          <a:bodyPr lIns="0" tIns="0" rIns="0" bIns="0" anchor="t" anchorCtr="0">
            <a:noAutofit/>
          </a:bodyPr>
          <a:lstStyle>
            <a:defPPr marR="0" algn="l" rtl="0">
              <a:lnSpc>
                <a:spcPct val="100000"/>
              </a:lnSpc>
              <a:spcBef>
                <a:spcPts val="0"/>
              </a:spcBef>
              <a:spcAft>
                <a:spcPts val="0"/>
              </a:spcAft>
            </a:defPPr>
            <a:lvl1pPr marR="0" algn="r" rtl="0">
              <a:lnSpc>
                <a:spcPct val="100000"/>
              </a:lnSpc>
              <a:spcBef>
                <a:spcPts val="0"/>
              </a:spcBef>
              <a:spcAft>
                <a:spcPts val="0"/>
              </a:spcAft>
              <a:buNone/>
              <a:defRPr sz="1300" b="0" i="0" u="none" strike="noStrike" cap="none" baseline="0">
                <a:solidFill>
                  <a:schemeClr val="dk1"/>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pPr marL="25400" algn="l">
              <a:buSzPct val="25000"/>
            </a:pPr>
            <a:fld id="{00000000-1234-1234-1234-123412341234}" type="slidenum">
              <a:rPr lang="en" sz="900" smtClean="0">
                <a:solidFill>
                  <a:schemeClr val="lt1"/>
                </a:solidFill>
                <a:ea typeface="Helvetica Neue"/>
                <a:sym typeface="Helvetica Neue"/>
              </a:rPr>
              <a:pPr marL="25400" algn="l">
                <a:buSzPct val="25000"/>
              </a:pPr>
              <a:t>19</a:t>
            </a:fld>
            <a:endParaRPr lang="en" sz="900">
              <a:solidFill>
                <a:schemeClr val="lt1"/>
              </a:solidFill>
              <a:ea typeface="Helvetica Neue"/>
              <a:sym typeface="Helvetica Neue"/>
            </a:endParaRPr>
          </a:p>
        </p:txBody>
      </p:sp>
      <p:sp>
        <p:nvSpPr>
          <p:cNvPr id="34" name="Tekstvak 33"/>
          <p:cNvSpPr txBox="1"/>
          <p:nvPr/>
        </p:nvSpPr>
        <p:spPr>
          <a:xfrm>
            <a:off x="228600" y="843960"/>
            <a:ext cx="8510896" cy="738664"/>
          </a:xfrm>
          <a:prstGeom prst="rect">
            <a:avLst/>
          </a:prstGeom>
          <a:noFill/>
        </p:spPr>
        <p:txBody>
          <a:bodyPr wrap="square" rtlCol="0">
            <a:spAutoFit/>
          </a:bodyPr>
          <a:lstStyle/>
          <a:p>
            <a:r>
              <a:rPr lang="en" dirty="0">
                <a:solidFill>
                  <a:srgbClr val="4F81BD"/>
                </a:solidFill>
              </a:rPr>
              <a:t>The CCWG-Accountability recognizes that continued and close engagement with the CWG-Stewardship is </a:t>
            </a:r>
            <a:r>
              <a:rPr lang="en" dirty="0" smtClean="0">
                <a:solidFill>
                  <a:srgbClr val="4F81BD"/>
                </a:solidFill>
              </a:rPr>
              <a:t>essential.</a:t>
            </a:r>
            <a:r>
              <a:rPr lang="en-US" dirty="0">
                <a:solidFill>
                  <a:srgbClr val="4F81BD"/>
                </a:solidFill>
              </a:rPr>
              <a:t> </a:t>
            </a:r>
            <a:r>
              <a:rPr lang="en" b="1" dirty="0" smtClean="0">
                <a:solidFill>
                  <a:srgbClr val="4F81BD"/>
                </a:solidFill>
              </a:rPr>
              <a:t>Key </a:t>
            </a:r>
            <a:r>
              <a:rPr lang="en" b="1" dirty="0">
                <a:solidFill>
                  <a:srgbClr val="4F81BD"/>
                </a:solidFill>
              </a:rPr>
              <a:t>aspects of the CWG-Stewardship proposal are considered to be conditional on the output of the CCWG-Accountability</a:t>
            </a:r>
            <a:r>
              <a:rPr lang="en" dirty="0" smtClean="0">
                <a:solidFill>
                  <a:srgbClr val="4F81BD"/>
                </a:solidFill>
              </a:rPr>
              <a:t>.</a:t>
            </a:r>
            <a:endParaRPr lang="en" dirty="0">
              <a:solidFill>
                <a:srgbClr val="4F81BD"/>
              </a:solidFill>
            </a:endParaRPr>
          </a:p>
        </p:txBody>
      </p:sp>
      <p:pic>
        <p:nvPicPr>
          <p:cNvPr id="10" name="Picture 9" descr="Check_mark.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2953" y="2324044"/>
            <a:ext cx="277607" cy="277607"/>
          </a:xfrm>
          <a:prstGeom prst="rect">
            <a:avLst/>
          </a:prstGeom>
        </p:spPr>
      </p:pic>
      <p:pic>
        <p:nvPicPr>
          <p:cNvPr id="48" name="Picture 47" descr="Check_mark.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2953" y="2945189"/>
            <a:ext cx="277607" cy="277607"/>
          </a:xfrm>
          <a:prstGeom prst="rect">
            <a:avLst/>
          </a:prstGeom>
        </p:spPr>
      </p:pic>
      <p:pic>
        <p:nvPicPr>
          <p:cNvPr id="51" name="Picture 50" descr="Check_mark.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2953" y="3667116"/>
            <a:ext cx="277607" cy="277607"/>
          </a:xfrm>
          <a:prstGeom prst="rect">
            <a:avLst/>
          </a:prstGeom>
        </p:spPr>
      </p:pic>
      <p:pic>
        <p:nvPicPr>
          <p:cNvPr id="52" name="Picture 51" descr="Check_mark.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2953" y="4465608"/>
            <a:ext cx="277607" cy="277607"/>
          </a:xfrm>
          <a:prstGeom prst="rect">
            <a:avLst/>
          </a:prstGeom>
        </p:spPr>
      </p:pic>
      <p:pic>
        <p:nvPicPr>
          <p:cNvPr id="53" name="Picture 52" descr="Check_mark.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2953" y="5005574"/>
            <a:ext cx="277607" cy="277607"/>
          </a:xfrm>
          <a:prstGeom prst="rect">
            <a:avLst/>
          </a:prstGeom>
        </p:spPr>
      </p:pic>
      <p:sp>
        <p:nvSpPr>
          <p:cNvPr id="54" name="Shape 194"/>
          <p:cNvSpPr txBox="1">
            <a:spLocks/>
          </p:cNvSpPr>
          <p:nvPr/>
        </p:nvSpPr>
        <p:spPr>
          <a:xfrm>
            <a:off x="8739496" y="6409867"/>
            <a:ext cx="178500" cy="139799"/>
          </a:xfrm>
          <a:prstGeom prst="rect">
            <a:avLst/>
          </a:prstGeom>
          <a:noFill/>
          <a:ln>
            <a:noFill/>
          </a:ln>
        </p:spPr>
        <p:txBody>
          <a:bodyPr lIns="0" tIns="0" rIns="0" bIns="0" anchor="t" anchorCtr="0">
            <a:noAutofit/>
          </a:bodyPr>
          <a:lstStyle>
            <a:defPPr marR="0" algn="l" rtl="0">
              <a:lnSpc>
                <a:spcPct val="100000"/>
              </a:lnSpc>
              <a:spcBef>
                <a:spcPts val="0"/>
              </a:spcBef>
              <a:spcAft>
                <a:spcPts val="0"/>
              </a:spcAft>
            </a:defPPr>
            <a:lvl1pPr marR="0" algn="r" rtl="0">
              <a:lnSpc>
                <a:spcPct val="100000"/>
              </a:lnSpc>
              <a:spcBef>
                <a:spcPts val="0"/>
              </a:spcBef>
              <a:spcAft>
                <a:spcPts val="0"/>
              </a:spcAft>
              <a:buNone/>
              <a:defRPr sz="1300" b="0" i="0" u="none" strike="noStrike" cap="none" baseline="0">
                <a:solidFill>
                  <a:schemeClr val="dk1"/>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pPr marL="25400" algn="l">
              <a:buSzPct val="25000"/>
            </a:pPr>
            <a:fld id="{00000000-1234-1234-1234-123412341234}" type="slidenum">
              <a:rPr lang="en" sz="900" smtClean="0">
                <a:solidFill>
                  <a:schemeClr val="lt1"/>
                </a:solidFill>
                <a:ea typeface="Helvetica Neue"/>
                <a:sym typeface="Helvetica Neue"/>
              </a:rPr>
              <a:pPr marL="25400" algn="l">
                <a:buSzPct val="25000"/>
              </a:pPr>
              <a:t>19</a:t>
            </a:fld>
            <a:endParaRPr lang="en" sz="900" dirty="0">
              <a:solidFill>
                <a:schemeClr val="lt1"/>
              </a:solidFill>
              <a:ea typeface="Helvetica Neue"/>
              <a:sym typeface="Helvetica Neue"/>
            </a:endParaRPr>
          </a:p>
        </p:txBody>
      </p:sp>
    </p:spTree>
    <p:extLst>
      <p:ext uri="{BB962C8B-B14F-4D97-AF65-F5344CB8AC3E}">
        <p14:creationId xmlns:p14="http://schemas.microsoft.com/office/powerpoint/2010/main" val="78290872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129" name="Shape 91"/>
          <p:cNvSpPr txBox="1"/>
          <p:nvPr/>
        </p:nvSpPr>
        <p:spPr>
          <a:xfrm>
            <a:off x="216001" y="2048855"/>
            <a:ext cx="8712185" cy="4058690"/>
          </a:xfrm>
          <a:prstGeom prst="rect">
            <a:avLst/>
          </a:prstGeom>
          <a:solidFill>
            <a:srgbClr val="DAE6F5"/>
          </a:solidFill>
          <a:ln>
            <a:noFill/>
          </a:ln>
        </p:spPr>
        <p:txBody>
          <a:bodyPr lIns="0" tIns="182875" rIns="0" bIns="0" anchor="t" anchorCtr="0">
            <a:noAutofit/>
          </a:bodyPr>
          <a:lstStyle/>
          <a:p>
            <a:pPr marL="0" marR="0" lvl="0" indent="0" algn="l" rtl="0">
              <a:lnSpc>
                <a:spcPct val="100000"/>
              </a:lnSpc>
              <a:spcBef>
                <a:spcPts val="2"/>
              </a:spcBef>
              <a:buNone/>
            </a:pPr>
            <a:endParaRPr lang="en" b="0" i="0" u="none" strike="noStrike" cap="none" baseline="0" dirty="0">
              <a:solidFill>
                <a:schemeClr val="dk1"/>
              </a:solidFill>
              <a:ea typeface="Times New Roman"/>
              <a:sym typeface="Times New Roman"/>
            </a:endParaRPr>
          </a:p>
        </p:txBody>
      </p:sp>
      <p:sp>
        <p:nvSpPr>
          <p:cNvPr id="86" name="Shape 86"/>
          <p:cNvSpPr/>
          <p:nvPr/>
        </p:nvSpPr>
        <p:spPr>
          <a:xfrm>
            <a:off x="8423997" y="6377394"/>
            <a:ext cx="504189" cy="216533"/>
          </a:xfrm>
          <a:custGeom>
            <a:avLst/>
            <a:gdLst/>
            <a:ahLst/>
            <a:cxnLst/>
            <a:rect l="0" t="0" r="0" b="0"/>
            <a:pathLst>
              <a:path w="504190" h="216534" extrusionOk="0">
                <a:moveTo>
                  <a:pt x="0" y="216001"/>
                </a:moveTo>
                <a:lnTo>
                  <a:pt x="503999" y="216001"/>
                </a:lnTo>
                <a:lnTo>
                  <a:pt x="503999" y="0"/>
                </a:lnTo>
                <a:lnTo>
                  <a:pt x="0" y="0"/>
                </a:lnTo>
                <a:lnTo>
                  <a:pt x="0" y="216001"/>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87" name="Shape 87"/>
          <p:cNvSpPr/>
          <p:nvPr/>
        </p:nvSpPr>
        <p:spPr>
          <a:xfrm>
            <a:off x="216001" y="6377394"/>
            <a:ext cx="8208008" cy="216533"/>
          </a:xfrm>
          <a:custGeom>
            <a:avLst/>
            <a:gdLst/>
            <a:ahLst/>
            <a:cxnLst/>
            <a:rect l="0" t="0" r="0" b="0"/>
            <a:pathLst>
              <a:path w="8208009" h="216534" extrusionOk="0">
                <a:moveTo>
                  <a:pt x="0" y="216001"/>
                </a:moveTo>
                <a:lnTo>
                  <a:pt x="8207997" y="216001"/>
                </a:lnTo>
                <a:lnTo>
                  <a:pt x="8207997" y="0"/>
                </a:lnTo>
                <a:lnTo>
                  <a:pt x="0" y="0"/>
                </a:lnTo>
                <a:lnTo>
                  <a:pt x="0" y="216001"/>
                </a:lnTo>
                <a:close/>
              </a:path>
            </a:pathLst>
          </a:custGeom>
          <a:solidFill>
            <a:srgbClr val="BBBDC0"/>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88" name="Shape 88"/>
          <p:cNvSpPr txBox="1">
            <a:spLocks noGrp="1"/>
          </p:cNvSpPr>
          <p:nvPr>
            <p:ph type="title"/>
          </p:nvPr>
        </p:nvSpPr>
        <p:spPr>
          <a:xfrm>
            <a:off x="275300" y="228600"/>
            <a:ext cx="8593500" cy="330300"/>
          </a:xfrm>
          <a:prstGeom prst="rect">
            <a:avLst/>
          </a:prstGeom>
          <a:noFill/>
          <a:ln>
            <a:noFill/>
          </a:ln>
        </p:spPr>
        <p:txBody>
          <a:bodyPr lIns="0" tIns="0" rIns="0" bIns="0" anchor="t" anchorCtr="0">
            <a:noAutofit/>
          </a:bodyPr>
          <a:lstStyle/>
          <a:p>
            <a:pPr marL="12700" marR="0" lvl="0" indent="0" algn="l" rtl="0">
              <a:lnSpc>
                <a:spcPct val="100000"/>
              </a:lnSpc>
              <a:spcBef>
                <a:spcPts val="0"/>
              </a:spcBef>
              <a:buSzPct val="25000"/>
              <a:buNone/>
            </a:pPr>
            <a:r>
              <a:rPr lang="en-US" sz="2400" b="1" dirty="0" smtClean="0">
                <a:solidFill>
                  <a:srgbClr val="1C75BB"/>
                </a:solidFill>
                <a:ea typeface="Helvetica Neue"/>
                <a:sym typeface="Helvetica Neue"/>
              </a:rPr>
              <a:t>The Two-Track Parallel Process</a:t>
            </a:r>
            <a:endParaRPr lang="en" sz="2400" b="1" dirty="0">
              <a:solidFill>
                <a:srgbClr val="1C75BB"/>
              </a:solidFill>
              <a:ea typeface="Helvetica Neue"/>
              <a:sym typeface="Helvetica Neue"/>
            </a:endParaRPr>
          </a:p>
        </p:txBody>
      </p:sp>
      <p:sp>
        <p:nvSpPr>
          <p:cNvPr id="90" name="Shape 90"/>
          <p:cNvSpPr/>
          <p:nvPr/>
        </p:nvSpPr>
        <p:spPr>
          <a:xfrm>
            <a:off x="216001" y="653402"/>
            <a:ext cx="8712199" cy="7238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92" name="Shape 92"/>
          <p:cNvSpPr txBox="1">
            <a:spLocks noGrp="1"/>
          </p:cNvSpPr>
          <p:nvPr>
            <p:ph type="ftr" idx="4294967295"/>
          </p:nvPr>
        </p:nvSpPr>
        <p:spPr>
          <a:xfrm>
            <a:off x="275252" y="6415298"/>
            <a:ext cx="5068499" cy="139799"/>
          </a:xfrm>
          <a:prstGeom prst="rect">
            <a:avLst/>
          </a:prstGeom>
          <a:noFill/>
          <a:ln>
            <a:noFill/>
          </a:ln>
        </p:spPr>
        <p:txBody>
          <a:bodyPr lIns="0" tIns="0" rIns="0" bIns="0" anchor="t" anchorCtr="0">
            <a:noAutofit/>
          </a:bodyPr>
          <a:lstStyle/>
          <a:p>
            <a:pPr marL="12700" marR="0" lvl="0" indent="0" algn="l" rtl="0">
              <a:lnSpc>
                <a:spcPct val="100000"/>
              </a:lnSpc>
              <a:spcBef>
                <a:spcPts val="0"/>
              </a:spcBef>
              <a:buSzPct val="25000"/>
              <a:buNone/>
            </a:pPr>
            <a:r>
              <a:rPr lang="en" sz="900" b="0" i="0" u="none" strike="noStrike" cap="none" baseline="0" dirty="0">
                <a:solidFill>
                  <a:srgbClr val="064263"/>
                </a:solidFill>
                <a:ea typeface="Helvetica Neue"/>
                <a:sym typeface="Helvetica Neue"/>
              </a:rPr>
              <a:t>Cross Community Working Group (CCWG) </a:t>
            </a:r>
            <a:r>
              <a:rPr lang="en" sz="900" b="0" i="0" u="none" strike="noStrike" cap="none" baseline="0" dirty="0" smtClean="0">
                <a:solidFill>
                  <a:srgbClr val="064263"/>
                </a:solidFill>
                <a:ea typeface="Helvetica Neue"/>
                <a:sym typeface="Helvetica Neue"/>
              </a:rPr>
              <a:t>Accountability</a:t>
            </a:r>
            <a:r>
              <a:rPr lang="en-US" sz="900" b="0" i="0" u="none" strike="noStrike" cap="none" baseline="0" dirty="0" smtClean="0">
                <a:solidFill>
                  <a:srgbClr val="064263"/>
                </a:solidFill>
                <a:ea typeface="Helvetica Neue"/>
                <a:sym typeface="Helvetica Neue"/>
              </a:rPr>
              <a:t> 2nd</a:t>
            </a:r>
            <a:r>
              <a:rPr lang="en" sz="900" b="0" i="0" u="none" strike="noStrike" cap="none" baseline="0" dirty="0" smtClean="0">
                <a:solidFill>
                  <a:srgbClr val="064263"/>
                </a:solidFill>
                <a:ea typeface="Helvetica Neue"/>
                <a:sym typeface="Helvetica Neue"/>
              </a:rPr>
              <a:t> </a:t>
            </a:r>
            <a:r>
              <a:rPr lang="en" sz="900" b="0" i="0" u="none" strike="noStrike" cap="none" baseline="0" dirty="0">
                <a:solidFill>
                  <a:srgbClr val="064263"/>
                </a:solidFill>
                <a:ea typeface="Helvetica Neue"/>
                <a:sym typeface="Helvetica Neue"/>
              </a:rPr>
              <a:t>Draft Proposal for Public Comment</a:t>
            </a:r>
          </a:p>
        </p:txBody>
      </p:sp>
      <p:sp>
        <p:nvSpPr>
          <p:cNvPr id="94" name="Shape 94"/>
          <p:cNvSpPr txBox="1">
            <a:spLocks noGrp="1"/>
          </p:cNvSpPr>
          <p:nvPr>
            <p:ph type="sldNum" idx="12"/>
          </p:nvPr>
        </p:nvSpPr>
        <p:spPr>
          <a:xfrm>
            <a:off x="8739496" y="6415298"/>
            <a:ext cx="178500" cy="139799"/>
          </a:xfrm>
          <a:prstGeom prst="rect">
            <a:avLst/>
          </a:prstGeom>
          <a:noFill/>
          <a:ln>
            <a:noFill/>
          </a:ln>
        </p:spPr>
        <p:txBody>
          <a:bodyPr lIns="0" tIns="0" rIns="0" bIns="0" anchor="t" anchorCtr="0">
            <a:noAutofit/>
          </a:bodyPr>
          <a:lstStyle/>
          <a:p>
            <a:pPr marL="25400" marR="0" lvl="0" indent="0" algn="l" rtl="0">
              <a:lnSpc>
                <a:spcPct val="100000"/>
              </a:lnSpc>
              <a:spcBef>
                <a:spcPts val="0"/>
              </a:spcBef>
              <a:buSzPct val="25000"/>
              <a:buNone/>
            </a:pPr>
            <a:fld id="{00000000-1234-1234-1234-123412341234}" type="slidenum">
              <a:rPr lang="en" sz="900" b="0" i="0" u="none" strike="noStrike" cap="none" baseline="0">
                <a:solidFill>
                  <a:schemeClr val="lt1"/>
                </a:solidFill>
                <a:latin typeface="Arial"/>
                <a:ea typeface="Helvetica Neue"/>
                <a:cs typeface="Arial"/>
                <a:sym typeface="Helvetica Neue"/>
              </a:rPr>
              <a:t>2</a:t>
            </a:fld>
            <a:endParaRPr lang="en" sz="900" b="0" i="0" u="none" strike="noStrike" cap="none" baseline="0" dirty="0">
              <a:solidFill>
                <a:schemeClr val="lt1"/>
              </a:solidFill>
              <a:latin typeface="Arial"/>
              <a:ea typeface="Helvetica Neue"/>
              <a:cs typeface="Arial"/>
              <a:sym typeface="Helvetica Neue"/>
            </a:endParaRPr>
          </a:p>
        </p:txBody>
      </p:sp>
      <p:sp>
        <p:nvSpPr>
          <p:cNvPr id="115" name="Shape 174"/>
          <p:cNvSpPr txBox="1"/>
          <p:nvPr/>
        </p:nvSpPr>
        <p:spPr>
          <a:xfrm>
            <a:off x="216025" y="820299"/>
            <a:ext cx="8712299" cy="1033291"/>
          </a:xfrm>
          <a:prstGeom prst="rect">
            <a:avLst/>
          </a:prstGeom>
          <a:noFill/>
          <a:ln>
            <a:noFill/>
          </a:ln>
        </p:spPr>
        <p:txBody>
          <a:bodyPr lIns="91425" tIns="91425" rIns="91425" bIns="91425" anchor="t" anchorCtr="0">
            <a:noAutofit/>
          </a:bodyPr>
          <a:lstStyle/>
          <a:p>
            <a:pPr lvl="0">
              <a:buClr>
                <a:schemeClr val="dk1"/>
              </a:buClr>
              <a:buSzPct val="78571"/>
            </a:pPr>
            <a:r>
              <a:rPr lang="en-US" dirty="0" smtClean="0">
                <a:solidFill>
                  <a:schemeClr val="accent1"/>
                </a:solidFill>
              </a:rPr>
              <a:t>Since </a:t>
            </a:r>
            <a:r>
              <a:rPr lang="en-US" dirty="0">
                <a:solidFill>
                  <a:schemeClr val="accent1"/>
                </a:solidFill>
              </a:rPr>
              <a:t>the National Telecommunications and Information </a:t>
            </a:r>
            <a:r>
              <a:rPr lang="en-US" dirty="0" smtClean="0">
                <a:solidFill>
                  <a:schemeClr val="accent1"/>
                </a:solidFill>
              </a:rPr>
              <a:t>Administration (NTIA) announced their intent to transition stewardship of the IANA functions, the ICANN community has been working in a two-track parallel process. The ICG has finalized its Interim Draft IANA Stewardship Transition Proposal, and the CCWG-Accountability has finalized its 2nd Draft Proposal for Work Stream 1.</a:t>
            </a:r>
            <a:endParaRPr lang="en" dirty="0" smtClean="0">
              <a:solidFill>
                <a:schemeClr val="accent1"/>
              </a:solidFill>
            </a:endParaRPr>
          </a:p>
          <a:p>
            <a:pPr lvl="0" rtl="0">
              <a:lnSpc>
                <a:spcPct val="100000"/>
              </a:lnSpc>
              <a:spcBef>
                <a:spcPts val="0"/>
              </a:spcBef>
              <a:buNone/>
            </a:pPr>
            <a:endParaRPr lang="en" dirty="0">
              <a:solidFill>
                <a:schemeClr val="accent1"/>
              </a:solidFill>
            </a:endParaRPr>
          </a:p>
        </p:txBody>
      </p:sp>
      <p:pic>
        <p:nvPicPr>
          <p:cNvPr id="116" name="Picture 1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701" y="2179800"/>
            <a:ext cx="8631936" cy="3669792"/>
          </a:xfrm>
          <a:prstGeom prst="rect">
            <a:avLst/>
          </a:prstGeom>
        </p:spPr>
      </p:pic>
      <p:sp>
        <p:nvSpPr>
          <p:cNvPr id="117" name="object 8"/>
          <p:cNvSpPr txBox="1"/>
          <p:nvPr/>
        </p:nvSpPr>
        <p:spPr>
          <a:xfrm>
            <a:off x="827637" y="2579004"/>
            <a:ext cx="1275080" cy="385469"/>
          </a:xfrm>
          <a:prstGeom prst="rect">
            <a:avLst/>
          </a:prstGeom>
        </p:spPr>
        <p:txBody>
          <a:bodyPr vert="horz" wrap="square" lIns="0" tIns="0" rIns="0" bIns="0" rtlCol="0">
            <a:spAutoFit/>
          </a:bodyPr>
          <a:lstStyle/>
          <a:p>
            <a:pPr marL="334010">
              <a:lnSpc>
                <a:spcPts val="1045"/>
              </a:lnSpc>
            </a:pPr>
            <a:r>
              <a:rPr sz="1000" b="1" spc="45" dirty="0">
                <a:solidFill>
                  <a:srgbClr val="221F1F"/>
                </a:solidFill>
                <a:latin typeface="Helvetica Neue"/>
                <a:cs typeface="Helvetica Neue"/>
              </a:rPr>
              <a:t>NT</a:t>
            </a:r>
            <a:r>
              <a:rPr sz="1000" b="1" spc="25" dirty="0">
                <a:solidFill>
                  <a:srgbClr val="221F1F"/>
                </a:solidFill>
                <a:latin typeface="Helvetica Neue"/>
                <a:cs typeface="Helvetica Neue"/>
              </a:rPr>
              <a:t>I</a:t>
            </a:r>
            <a:r>
              <a:rPr sz="1000" b="1" spc="45" dirty="0">
                <a:solidFill>
                  <a:srgbClr val="221F1F"/>
                </a:solidFill>
                <a:latin typeface="Helvetica Neue"/>
                <a:cs typeface="Helvetica Neue"/>
              </a:rPr>
              <a:t>A</a:t>
            </a:r>
            <a:endParaRPr sz="1000" dirty="0">
              <a:latin typeface="Helvetica Neue"/>
              <a:cs typeface="Helvetica Neue"/>
            </a:endParaRPr>
          </a:p>
          <a:p>
            <a:pPr marL="334010">
              <a:lnSpc>
                <a:spcPts val="890"/>
              </a:lnSpc>
            </a:pPr>
            <a:r>
              <a:rPr sz="1000" spc="50" dirty="0">
                <a:solidFill>
                  <a:srgbClr val="221F1F"/>
                </a:solidFill>
                <a:latin typeface="Helvetica Neue"/>
                <a:cs typeface="Helvetica Neue"/>
              </a:rPr>
              <a:t>A</a:t>
            </a:r>
            <a:r>
              <a:rPr sz="1000" spc="35" dirty="0">
                <a:solidFill>
                  <a:srgbClr val="221F1F"/>
                </a:solidFill>
                <a:latin typeface="Helvetica Neue"/>
                <a:cs typeface="Helvetica Neue"/>
              </a:rPr>
              <a:t>nnoun</a:t>
            </a:r>
            <a:r>
              <a:rPr sz="1000" spc="40" dirty="0">
                <a:solidFill>
                  <a:srgbClr val="221F1F"/>
                </a:solidFill>
                <a:latin typeface="Helvetica Neue"/>
                <a:cs typeface="Helvetica Neue"/>
              </a:rPr>
              <a:t>c</a:t>
            </a:r>
            <a:r>
              <a:rPr sz="1000" spc="45" dirty="0">
                <a:solidFill>
                  <a:srgbClr val="221F1F"/>
                </a:solidFill>
                <a:latin typeface="Helvetica Neue"/>
                <a:cs typeface="Helvetica Neue"/>
              </a:rPr>
              <a:t>e</a:t>
            </a:r>
            <a:r>
              <a:rPr sz="1000" spc="55" dirty="0">
                <a:solidFill>
                  <a:srgbClr val="221F1F"/>
                </a:solidFill>
                <a:latin typeface="Helvetica Neue"/>
                <a:cs typeface="Helvetica Neue"/>
              </a:rPr>
              <a:t>m</a:t>
            </a:r>
            <a:r>
              <a:rPr sz="1000" spc="45" dirty="0">
                <a:solidFill>
                  <a:srgbClr val="221F1F"/>
                </a:solidFill>
                <a:latin typeface="Helvetica Neue"/>
                <a:cs typeface="Helvetica Neue"/>
              </a:rPr>
              <a:t>e</a:t>
            </a:r>
            <a:r>
              <a:rPr sz="1000" spc="30" dirty="0">
                <a:solidFill>
                  <a:srgbClr val="221F1F"/>
                </a:solidFill>
                <a:latin typeface="Helvetica Neue"/>
                <a:cs typeface="Helvetica Neue"/>
              </a:rPr>
              <a:t>n</a:t>
            </a:r>
            <a:r>
              <a:rPr sz="1000" spc="20" dirty="0">
                <a:solidFill>
                  <a:srgbClr val="221F1F"/>
                </a:solidFill>
                <a:latin typeface="Helvetica Neue"/>
                <a:cs typeface="Helvetica Neue"/>
              </a:rPr>
              <a:t>t</a:t>
            </a:r>
            <a:endParaRPr sz="1000" dirty="0">
              <a:latin typeface="Helvetica Neue"/>
              <a:cs typeface="Helvetica Neue"/>
            </a:endParaRPr>
          </a:p>
          <a:p>
            <a:pPr marR="356870">
              <a:lnSpc>
                <a:spcPts val="1045"/>
              </a:lnSpc>
              <a:tabLst>
                <a:tab pos="201930" algn="l"/>
              </a:tabLst>
            </a:pPr>
            <a:r>
              <a:rPr lang="en-US" sz="1000" spc="40" dirty="0" smtClean="0">
                <a:solidFill>
                  <a:srgbClr val="221F1F"/>
                </a:solidFill>
                <a:latin typeface="Helvetica Neue"/>
                <a:cs typeface="Helvetica Neue"/>
              </a:rPr>
              <a:t>        </a:t>
            </a:r>
            <a:r>
              <a:rPr sz="1000" spc="40" dirty="0" smtClean="0">
                <a:solidFill>
                  <a:srgbClr val="221F1F"/>
                </a:solidFill>
                <a:latin typeface="Helvetica Neue"/>
                <a:cs typeface="Helvetica Neue"/>
              </a:rPr>
              <a:t>&amp;</a:t>
            </a:r>
            <a:r>
              <a:rPr sz="1000" spc="15" dirty="0" smtClean="0">
                <a:solidFill>
                  <a:srgbClr val="221F1F"/>
                </a:solidFill>
                <a:latin typeface="Helvetica Neue"/>
                <a:cs typeface="Helvetica Neue"/>
              </a:rPr>
              <a:t> </a:t>
            </a:r>
            <a:r>
              <a:rPr sz="1000" spc="45" dirty="0">
                <a:solidFill>
                  <a:srgbClr val="221F1F"/>
                </a:solidFill>
                <a:latin typeface="Helvetica Neue"/>
                <a:cs typeface="Helvetica Neue"/>
              </a:rPr>
              <a:t>C</a:t>
            </a:r>
            <a:r>
              <a:rPr sz="1000" spc="25" dirty="0">
                <a:solidFill>
                  <a:srgbClr val="221F1F"/>
                </a:solidFill>
                <a:latin typeface="Helvetica Neue"/>
                <a:cs typeface="Helvetica Neue"/>
              </a:rPr>
              <a:t>r</a:t>
            </a:r>
            <a:r>
              <a:rPr sz="1000" spc="15" dirty="0">
                <a:solidFill>
                  <a:srgbClr val="221F1F"/>
                </a:solidFill>
                <a:latin typeface="Helvetica Neue"/>
                <a:cs typeface="Helvetica Neue"/>
              </a:rPr>
              <a:t>i</a:t>
            </a:r>
            <a:r>
              <a:rPr sz="1000" spc="5" dirty="0">
                <a:solidFill>
                  <a:srgbClr val="221F1F"/>
                </a:solidFill>
                <a:latin typeface="Helvetica Neue"/>
                <a:cs typeface="Helvetica Neue"/>
              </a:rPr>
              <a:t>t</a:t>
            </a:r>
            <a:r>
              <a:rPr sz="1000" spc="45" dirty="0">
                <a:solidFill>
                  <a:srgbClr val="221F1F"/>
                </a:solidFill>
                <a:latin typeface="Helvetica Neue"/>
                <a:cs typeface="Helvetica Neue"/>
              </a:rPr>
              <a:t>e</a:t>
            </a:r>
            <a:r>
              <a:rPr sz="1000" spc="25" dirty="0">
                <a:solidFill>
                  <a:srgbClr val="221F1F"/>
                </a:solidFill>
                <a:latin typeface="Helvetica Neue"/>
                <a:cs typeface="Helvetica Neue"/>
              </a:rPr>
              <a:t>ria</a:t>
            </a:r>
            <a:endParaRPr sz="1000" dirty="0">
              <a:latin typeface="Helvetica Neue"/>
              <a:cs typeface="Helvetica Neue"/>
            </a:endParaRPr>
          </a:p>
        </p:txBody>
      </p:sp>
      <p:sp>
        <p:nvSpPr>
          <p:cNvPr id="118" name="object 9"/>
          <p:cNvSpPr txBox="1"/>
          <p:nvPr/>
        </p:nvSpPr>
        <p:spPr>
          <a:xfrm>
            <a:off x="1912868" y="3203681"/>
            <a:ext cx="539750" cy="176530"/>
          </a:xfrm>
          <a:prstGeom prst="rect">
            <a:avLst/>
          </a:prstGeom>
        </p:spPr>
        <p:txBody>
          <a:bodyPr vert="horz" wrap="square" lIns="0" tIns="0" rIns="0" bIns="0" rtlCol="0">
            <a:spAutoFit/>
          </a:bodyPr>
          <a:lstStyle/>
          <a:p>
            <a:pPr marL="12700">
              <a:lnSpc>
                <a:spcPct val="100000"/>
              </a:lnSpc>
            </a:pPr>
            <a:r>
              <a:rPr sz="1150" b="1" spc="30" dirty="0">
                <a:solidFill>
                  <a:srgbClr val="221F1F"/>
                </a:solidFill>
                <a:latin typeface="Helvetica Neue"/>
                <a:cs typeface="Helvetica Neue"/>
              </a:rPr>
              <a:t>I</a:t>
            </a:r>
            <a:r>
              <a:rPr sz="1150" b="1" spc="60" dirty="0">
                <a:solidFill>
                  <a:srgbClr val="221F1F"/>
                </a:solidFill>
                <a:latin typeface="Helvetica Neue"/>
                <a:cs typeface="Helvetica Neue"/>
              </a:rPr>
              <a:t>C</a:t>
            </a:r>
            <a:r>
              <a:rPr sz="1150" b="1" spc="80" dirty="0">
                <a:solidFill>
                  <a:srgbClr val="221F1F"/>
                </a:solidFill>
                <a:latin typeface="Helvetica Neue"/>
                <a:cs typeface="Helvetica Neue"/>
              </a:rPr>
              <a:t>A</a:t>
            </a:r>
            <a:r>
              <a:rPr sz="1150" b="1" spc="85" dirty="0">
                <a:solidFill>
                  <a:srgbClr val="221F1F"/>
                </a:solidFill>
                <a:latin typeface="Helvetica Neue"/>
                <a:cs typeface="Helvetica Neue"/>
              </a:rPr>
              <a:t>NN</a:t>
            </a:r>
            <a:endParaRPr sz="1150" dirty="0">
              <a:latin typeface="Helvetica Neue"/>
              <a:cs typeface="Helvetica Neue"/>
            </a:endParaRPr>
          </a:p>
        </p:txBody>
      </p:sp>
      <p:sp>
        <p:nvSpPr>
          <p:cNvPr id="119" name="object 13"/>
          <p:cNvSpPr txBox="1"/>
          <p:nvPr/>
        </p:nvSpPr>
        <p:spPr>
          <a:xfrm>
            <a:off x="3553063" y="3101599"/>
            <a:ext cx="1061272" cy="761512"/>
          </a:xfrm>
          <a:prstGeom prst="rect">
            <a:avLst/>
          </a:prstGeom>
        </p:spPr>
        <p:txBody>
          <a:bodyPr vert="horz" wrap="square" lIns="0" tIns="0" rIns="0" bIns="0" rtlCol="0">
            <a:spAutoFit/>
          </a:bodyPr>
          <a:lstStyle/>
          <a:p>
            <a:pPr marL="35560" algn="ctr">
              <a:lnSpc>
                <a:spcPts val="2425"/>
              </a:lnSpc>
            </a:pPr>
            <a:r>
              <a:rPr sz="2200" b="1" spc="95" dirty="0">
                <a:latin typeface="Helvetica Neue"/>
                <a:cs typeface="Helvetica Neue"/>
              </a:rPr>
              <a:t>C</a:t>
            </a:r>
            <a:r>
              <a:rPr sz="2200" b="1" spc="70" dirty="0">
                <a:latin typeface="Helvetica Neue"/>
                <a:cs typeface="Helvetica Neue"/>
              </a:rPr>
              <a:t>C</a:t>
            </a:r>
            <a:r>
              <a:rPr sz="2200" b="1" spc="75" dirty="0">
                <a:latin typeface="Helvetica Neue"/>
                <a:cs typeface="Helvetica Neue"/>
              </a:rPr>
              <a:t>WG</a:t>
            </a:r>
            <a:endParaRPr sz="2200" dirty="0">
              <a:latin typeface="Helvetica Neue"/>
              <a:cs typeface="Helvetica Neue"/>
            </a:endParaRPr>
          </a:p>
          <a:p>
            <a:pPr marL="12700" indent="33020" algn="ctr">
              <a:lnSpc>
                <a:spcPts val="985"/>
              </a:lnSpc>
            </a:pPr>
            <a:r>
              <a:rPr sz="1000" b="1" spc="30" dirty="0">
                <a:latin typeface="Helvetica Neue"/>
                <a:cs typeface="Helvetica Neue"/>
              </a:rPr>
              <a:t>-</a:t>
            </a:r>
            <a:r>
              <a:rPr sz="1000" b="1" spc="30" dirty="0" smtClean="0">
                <a:latin typeface="Helvetica Neue"/>
                <a:cs typeface="Helvetica Neue"/>
              </a:rPr>
              <a:t>A</a:t>
            </a:r>
            <a:r>
              <a:rPr sz="1000" b="1" spc="45" dirty="0" smtClean="0">
                <a:latin typeface="Helvetica Neue"/>
                <a:cs typeface="Helvetica Neue"/>
              </a:rPr>
              <a:t>cco</a:t>
            </a:r>
            <a:r>
              <a:rPr sz="1000" b="1" spc="50" dirty="0" smtClean="0">
                <a:latin typeface="Helvetica Neue"/>
                <a:cs typeface="Helvetica Neue"/>
              </a:rPr>
              <a:t>u</a:t>
            </a:r>
            <a:r>
              <a:rPr lang="en-US" sz="1000" b="1" spc="50" dirty="0" smtClean="0">
                <a:latin typeface="Helvetica Neue"/>
                <a:cs typeface="Helvetica Neue"/>
              </a:rPr>
              <a:t>n</a:t>
            </a:r>
            <a:r>
              <a:rPr sz="1000" b="1" spc="35" dirty="0" smtClean="0">
                <a:latin typeface="Helvetica Neue"/>
                <a:cs typeface="Helvetica Neue"/>
              </a:rPr>
              <a:t>t</a:t>
            </a:r>
            <a:r>
              <a:rPr sz="1000" b="1" spc="50" dirty="0" smtClean="0">
                <a:latin typeface="Helvetica Neue"/>
                <a:cs typeface="Helvetica Neue"/>
              </a:rPr>
              <a:t>ab</a:t>
            </a:r>
            <a:r>
              <a:rPr sz="1000" b="1" spc="20" dirty="0" smtClean="0">
                <a:latin typeface="Helvetica Neue"/>
                <a:cs typeface="Helvetica Neue"/>
              </a:rPr>
              <a:t>i</a:t>
            </a:r>
            <a:r>
              <a:rPr sz="1000" b="1" spc="25" dirty="0" smtClean="0">
                <a:latin typeface="Helvetica Neue"/>
                <a:cs typeface="Helvetica Neue"/>
              </a:rPr>
              <a:t>li</a:t>
            </a:r>
            <a:r>
              <a:rPr sz="1000" b="1" spc="55" dirty="0" smtClean="0">
                <a:latin typeface="Helvetica Neue"/>
                <a:cs typeface="Helvetica Neue"/>
              </a:rPr>
              <a:t>t</a:t>
            </a:r>
            <a:r>
              <a:rPr sz="1000" b="1" spc="35" dirty="0" smtClean="0">
                <a:latin typeface="Helvetica Neue"/>
                <a:cs typeface="Helvetica Neue"/>
              </a:rPr>
              <a:t>y</a:t>
            </a:r>
            <a:endParaRPr sz="1000" dirty="0">
              <a:latin typeface="Helvetica Neue"/>
              <a:cs typeface="Helvetica Neue"/>
            </a:endParaRPr>
          </a:p>
          <a:p>
            <a:pPr marL="149225" marR="5080" indent="-137160" algn="ctr">
              <a:lnSpc>
                <a:spcPts val="869"/>
              </a:lnSpc>
              <a:spcBef>
                <a:spcPts val="755"/>
              </a:spcBef>
            </a:pPr>
            <a:r>
              <a:rPr sz="900" spc="35" dirty="0">
                <a:latin typeface="Helvetica Neue"/>
                <a:cs typeface="Helvetica Neue"/>
              </a:rPr>
              <a:t>Enh</a:t>
            </a:r>
            <a:r>
              <a:rPr sz="900" spc="40" dirty="0">
                <a:latin typeface="Helvetica Neue"/>
                <a:cs typeface="Helvetica Neue"/>
              </a:rPr>
              <a:t>a</a:t>
            </a:r>
            <a:r>
              <a:rPr sz="900" spc="30" dirty="0">
                <a:latin typeface="Helvetica Neue"/>
                <a:cs typeface="Helvetica Neue"/>
              </a:rPr>
              <a:t>ncin</a:t>
            </a:r>
            <a:r>
              <a:rPr sz="900" spc="35" dirty="0">
                <a:latin typeface="Helvetica Neue"/>
                <a:cs typeface="Helvetica Neue"/>
              </a:rPr>
              <a:t>g</a:t>
            </a:r>
            <a:r>
              <a:rPr sz="900" spc="15" dirty="0">
                <a:latin typeface="Helvetica Neue"/>
                <a:cs typeface="Helvetica Neue"/>
              </a:rPr>
              <a:t> </a:t>
            </a:r>
            <a:r>
              <a:rPr sz="900" spc="20" dirty="0" smtClean="0">
                <a:latin typeface="Helvetica Neue"/>
                <a:cs typeface="Helvetica Neue"/>
              </a:rPr>
              <a:t>I</a:t>
            </a:r>
            <a:r>
              <a:rPr sz="900" spc="30" dirty="0" smtClean="0">
                <a:latin typeface="Helvetica Neue"/>
                <a:cs typeface="Helvetica Neue"/>
              </a:rPr>
              <a:t>C</a:t>
            </a:r>
            <a:r>
              <a:rPr sz="900" spc="45" dirty="0" smtClean="0">
                <a:latin typeface="Helvetica Neue"/>
                <a:cs typeface="Helvetica Neue"/>
              </a:rPr>
              <a:t>ANN</a:t>
            </a:r>
            <a:r>
              <a:rPr lang="en-US" sz="900" spc="20" dirty="0">
                <a:latin typeface="Helvetica Neue"/>
                <a:cs typeface="Helvetica Neue"/>
              </a:rPr>
              <a:t/>
            </a:r>
            <a:br>
              <a:rPr lang="en-US" sz="900" spc="20" dirty="0">
                <a:latin typeface="Helvetica Neue"/>
                <a:cs typeface="Helvetica Neue"/>
              </a:rPr>
            </a:br>
            <a:r>
              <a:rPr sz="900" spc="35" dirty="0" smtClean="0">
                <a:latin typeface="Helvetica Neue"/>
                <a:cs typeface="Helvetica Neue"/>
              </a:rPr>
              <a:t>A</a:t>
            </a:r>
            <a:r>
              <a:rPr sz="900" spc="40" dirty="0" smtClean="0">
                <a:latin typeface="Helvetica Neue"/>
                <a:cs typeface="Helvetica Neue"/>
              </a:rPr>
              <a:t>cc</a:t>
            </a:r>
            <a:r>
              <a:rPr sz="900" spc="35" dirty="0" smtClean="0">
                <a:latin typeface="Helvetica Neue"/>
                <a:cs typeface="Helvetica Neue"/>
              </a:rPr>
              <a:t>ou</a:t>
            </a:r>
            <a:r>
              <a:rPr lang="en-US" sz="900" spc="35" dirty="0" smtClean="0">
                <a:latin typeface="Helvetica Neue"/>
                <a:cs typeface="Helvetica Neue"/>
              </a:rPr>
              <a:t>n</a:t>
            </a:r>
            <a:r>
              <a:rPr sz="900" spc="35" dirty="0" smtClean="0">
                <a:latin typeface="Helvetica Neue"/>
                <a:cs typeface="Helvetica Neue"/>
              </a:rPr>
              <a:t>ta</a:t>
            </a:r>
            <a:r>
              <a:rPr sz="900" spc="40" dirty="0" smtClean="0">
                <a:latin typeface="Helvetica Neue"/>
                <a:cs typeface="Helvetica Neue"/>
              </a:rPr>
              <a:t>b</a:t>
            </a:r>
            <a:r>
              <a:rPr sz="900" spc="10" dirty="0" smtClean="0">
                <a:latin typeface="Helvetica Neue"/>
                <a:cs typeface="Helvetica Neue"/>
              </a:rPr>
              <a:t>il</a:t>
            </a:r>
            <a:r>
              <a:rPr sz="900" spc="15" dirty="0" smtClean="0">
                <a:latin typeface="Helvetica Neue"/>
                <a:cs typeface="Helvetica Neue"/>
              </a:rPr>
              <a:t>i</a:t>
            </a:r>
            <a:r>
              <a:rPr sz="900" spc="40" dirty="0" smtClean="0">
                <a:latin typeface="Helvetica Neue"/>
                <a:cs typeface="Helvetica Neue"/>
              </a:rPr>
              <a:t>t</a:t>
            </a:r>
            <a:r>
              <a:rPr sz="900" spc="30" dirty="0" smtClean="0">
                <a:latin typeface="Helvetica Neue"/>
                <a:cs typeface="Helvetica Neue"/>
              </a:rPr>
              <a:t>y</a:t>
            </a:r>
            <a:endParaRPr sz="900" dirty="0">
              <a:latin typeface="Helvetica Neue"/>
              <a:cs typeface="Helvetica Neue"/>
            </a:endParaRPr>
          </a:p>
        </p:txBody>
      </p:sp>
      <p:sp>
        <p:nvSpPr>
          <p:cNvPr id="120" name="object 17"/>
          <p:cNvSpPr txBox="1"/>
          <p:nvPr/>
        </p:nvSpPr>
        <p:spPr>
          <a:xfrm>
            <a:off x="3611066" y="4814342"/>
            <a:ext cx="1030605" cy="710565"/>
          </a:xfrm>
          <a:prstGeom prst="rect">
            <a:avLst/>
          </a:prstGeom>
        </p:spPr>
        <p:txBody>
          <a:bodyPr vert="horz" wrap="square" lIns="0" tIns="0" rIns="0" bIns="0" rtlCol="0">
            <a:spAutoFit/>
          </a:bodyPr>
          <a:lstStyle/>
          <a:p>
            <a:pPr marR="2540" algn="ctr">
              <a:lnSpc>
                <a:spcPct val="100000"/>
              </a:lnSpc>
            </a:pPr>
            <a:r>
              <a:rPr sz="2200" b="1" spc="35" dirty="0">
                <a:solidFill>
                  <a:srgbClr val="929497"/>
                </a:solidFill>
                <a:latin typeface="Helvetica Neue"/>
                <a:cs typeface="Helvetica Neue"/>
              </a:rPr>
              <a:t>I</a:t>
            </a:r>
            <a:r>
              <a:rPr sz="2200" b="1" spc="95" dirty="0">
                <a:solidFill>
                  <a:srgbClr val="929497"/>
                </a:solidFill>
                <a:latin typeface="Helvetica Neue"/>
                <a:cs typeface="Helvetica Neue"/>
              </a:rPr>
              <a:t>CG</a:t>
            </a:r>
            <a:endParaRPr sz="2200" dirty="0">
              <a:latin typeface="Helvetica Neue"/>
              <a:cs typeface="Helvetica Neue"/>
            </a:endParaRPr>
          </a:p>
          <a:p>
            <a:pPr marL="12065" marR="5080" algn="ctr">
              <a:lnSpc>
                <a:spcPts val="869"/>
              </a:lnSpc>
              <a:spcBef>
                <a:spcPts val="1420"/>
              </a:spcBef>
            </a:pPr>
            <a:r>
              <a:rPr sz="900" spc="20" dirty="0">
                <a:solidFill>
                  <a:srgbClr val="929497"/>
                </a:solidFill>
                <a:latin typeface="Helvetica Neue"/>
                <a:cs typeface="Helvetica Neue"/>
              </a:rPr>
              <a:t>I</a:t>
            </a:r>
            <a:r>
              <a:rPr sz="900" spc="50" dirty="0">
                <a:solidFill>
                  <a:srgbClr val="929497"/>
                </a:solidFill>
                <a:latin typeface="Helvetica Neue"/>
                <a:cs typeface="Helvetica Neue"/>
              </a:rPr>
              <a:t>AN</a:t>
            </a:r>
            <a:r>
              <a:rPr sz="900" spc="35" dirty="0">
                <a:solidFill>
                  <a:srgbClr val="929497"/>
                </a:solidFill>
                <a:latin typeface="Helvetica Neue"/>
                <a:cs typeface="Helvetica Neue"/>
              </a:rPr>
              <a:t>A</a:t>
            </a:r>
            <a:r>
              <a:rPr sz="900" spc="15" dirty="0">
                <a:solidFill>
                  <a:srgbClr val="929497"/>
                </a:solidFill>
                <a:latin typeface="Helvetica Neue"/>
                <a:cs typeface="Helvetica Neue"/>
              </a:rPr>
              <a:t> </a:t>
            </a:r>
            <a:r>
              <a:rPr sz="900" spc="40" dirty="0">
                <a:solidFill>
                  <a:srgbClr val="929497"/>
                </a:solidFill>
                <a:latin typeface="Helvetica Neue"/>
                <a:cs typeface="Helvetica Neue"/>
              </a:rPr>
              <a:t>S</a:t>
            </a:r>
            <a:r>
              <a:rPr sz="900" spc="5" dirty="0">
                <a:solidFill>
                  <a:srgbClr val="929497"/>
                </a:solidFill>
                <a:latin typeface="Helvetica Neue"/>
                <a:cs typeface="Helvetica Neue"/>
              </a:rPr>
              <a:t>t</a:t>
            </a:r>
            <a:r>
              <a:rPr sz="900" spc="25" dirty="0">
                <a:solidFill>
                  <a:srgbClr val="929497"/>
                </a:solidFill>
                <a:latin typeface="Helvetica Neue"/>
                <a:cs typeface="Helvetica Neue"/>
              </a:rPr>
              <a:t>e</a:t>
            </a:r>
            <a:r>
              <a:rPr sz="900" spc="35" dirty="0">
                <a:solidFill>
                  <a:srgbClr val="929497"/>
                </a:solidFill>
                <a:latin typeface="Helvetica Neue"/>
                <a:cs typeface="Helvetica Neue"/>
              </a:rPr>
              <a:t>w</a:t>
            </a:r>
            <a:r>
              <a:rPr sz="900" spc="40" dirty="0">
                <a:solidFill>
                  <a:srgbClr val="929497"/>
                </a:solidFill>
                <a:latin typeface="Helvetica Neue"/>
                <a:cs typeface="Helvetica Neue"/>
              </a:rPr>
              <a:t>a</a:t>
            </a:r>
            <a:r>
              <a:rPr sz="900" spc="30" dirty="0">
                <a:solidFill>
                  <a:srgbClr val="929497"/>
                </a:solidFill>
                <a:latin typeface="Helvetica Neue"/>
                <a:cs typeface="Helvetica Neue"/>
              </a:rPr>
              <a:t>rd</a:t>
            </a:r>
            <a:r>
              <a:rPr sz="900" spc="40" dirty="0">
                <a:solidFill>
                  <a:srgbClr val="929497"/>
                </a:solidFill>
                <a:latin typeface="Helvetica Neue"/>
                <a:cs typeface="Helvetica Neue"/>
              </a:rPr>
              <a:t>s</a:t>
            </a:r>
            <a:r>
              <a:rPr sz="900" spc="25" dirty="0">
                <a:solidFill>
                  <a:srgbClr val="929497"/>
                </a:solidFill>
                <a:latin typeface="Helvetica Neue"/>
                <a:cs typeface="Helvetica Neue"/>
              </a:rPr>
              <a:t>hip</a:t>
            </a:r>
            <a:r>
              <a:rPr sz="900" spc="15" dirty="0">
                <a:solidFill>
                  <a:srgbClr val="929497"/>
                </a:solidFill>
                <a:latin typeface="Helvetica Neue"/>
                <a:cs typeface="Helvetica Neue"/>
              </a:rPr>
              <a:t> </a:t>
            </a:r>
            <a:r>
              <a:rPr sz="900" spc="-35" dirty="0">
                <a:solidFill>
                  <a:srgbClr val="929497"/>
                </a:solidFill>
                <a:latin typeface="Helvetica Neue"/>
                <a:cs typeface="Helvetica Neue"/>
              </a:rPr>
              <a:t>T</a:t>
            </a:r>
            <a:r>
              <a:rPr sz="900" spc="35" dirty="0">
                <a:solidFill>
                  <a:srgbClr val="929497"/>
                </a:solidFill>
                <a:latin typeface="Helvetica Neue"/>
                <a:cs typeface="Helvetica Neue"/>
              </a:rPr>
              <a:t>ra</a:t>
            </a:r>
            <a:r>
              <a:rPr sz="900" spc="30" dirty="0">
                <a:solidFill>
                  <a:srgbClr val="929497"/>
                </a:solidFill>
                <a:latin typeface="Helvetica Neue"/>
                <a:cs typeface="Helvetica Neue"/>
              </a:rPr>
              <a:t>nsi</a:t>
            </a:r>
            <a:r>
              <a:rPr sz="900" spc="15" dirty="0">
                <a:solidFill>
                  <a:srgbClr val="929497"/>
                </a:solidFill>
                <a:latin typeface="Helvetica Neue"/>
                <a:cs typeface="Helvetica Neue"/>
              </a:rPr>
              <a:t>t</a:t>
            </a:r>
            <a:r>
              <a:rPr sz="900" spc="25" dirty="0">
                <a:solidFill>
                  <a:srgbClr val="929497"/>
                </a:solidFill>
                <a:latin typeface="Helvetica Neue"/>
                <a:cs typeface="Helvetica Neue"/>
              </a:rPr>
              <a:t>io</a:t>
            </a:r>
            <a:r>
              <a:rPr sz="900" spc="30" dirty="0">
                <a:solidFill>
                  <a:srgbClr val="929497"/>
                </a:solidFill>
                <a:latin typeface="Helvetica Neue"/>
                <a:cs typeface="Helvetica Neue"/>
              </a:rPr>
              <a:t>n</a:t>
            </a:r>
            <a:endParaRPr sz="900" dirty="0">
              <a:latin typeface="Helvetica Neue"/>
              <a:cs typeface="Helvetica Neue"/>
            </a:endParaRPr>
          </a:p>
        </p:txBody>
      </p:sp>
      <p:sp>
        <p:nvSpPr>
          <p:cNvPr id="121" name="object 18"/>
          <p:cNvSpPr txBox="1"/>
          <p:nvPr/>
        </p:nvSpPr>
        <p:spPr>
          <a:xfrm>
            <a:off x="4951550" y="3576664"/>
            <a:ext cx="611505" cy="298808"/>
          </a:xfrm>
          <a:prstGeom prst="rect">
            <a:avLst/>
          </a:prstGeom>
        </p:spPr>
        <p:txBody>
          <a:bodyPr vert="horz" wrap="square" lIns="0" tIns="0" rIns="0" bIns="0" rtlCol="0">
            <a:spAutoFit/>
          </a:bodyPr>
          <a:lstStyle/>
          <a:p>
            <a:pPr marL="90170" marR="84455" indent="-55880" algn="ctr">
              <a:lnSpc>
                <a:spcPct val="115700"/>
              </a:lnSpc>
              <a:tabLst>
                <a:tab pos="360045" algn="l"/>
              </a:tabLst>
            </a:pPr>
            <a:r>
              <a:rPr sz="1000" b="1" spc="15" dirty="0" smtClean="0">
                <a:latin typeface="Helvetica Neue"/>
                <a:cs typeface="Helvetica Neue"/>
              </a:rPr>
              <a:t> </a:t>
            </a:r>
            <a:r>
              <a:rPr sz="1000" b="1" spc="50" dirty="0" smtClean="0">
                <a:solidFill>
                  <a:srgbClr val="221F1F"/>
                </a:solidFill>
                <a:latin typeface="Helvetica Neue"/>
                <a:cs typeface="Helvetica Neue"/>
              </a:rPr>
              <a:t>C</a:t>
            </a:r>
            <a:r>
              <a:rPr sz="1000" b="1" spc="40" dirty="0" smtClean="0">
                <a:solidFill>
                  <a:srgbClr val="221F1F"/>
                </a:solidFill>
                <a:latin typeface="Helvetica Neue"/>
                <a:cs typeface="Helvetica Neue"/>
              </a:rPr>
              <a:t>CWG</a:t>
            </a:r>
            <a:endParaRPr sz="1000" dirty="0" smtClean="0">
              <a:latin typeface="Helvetica Neue"/>
              <a:cs typeface="Helvetica Neue"/>
            </a:endParaRPr>
          </a:p>
          <a:p>
            <a:pPr algn="ctr">
              <a:lnSpc>
                <a:spcPts val="890"/>
              </a:lnSpc>
            </a:pPr>
            <a:r>
              <a:rPr sz="1000" b="1" spc="45" dirty="0" smtClean="0">
                <a:solidFill>
                  <a:srgbClr val="221F1F"/>
                </a:solidFill>
                <a:latin typeface="Helvetica Neue"/>
                <a:cs typeface="Helvetica Neue"/>
              </a:rPr>
              <a:t>P</a:t>
            </a:r>
            <a:r>
              <a:rPr sz="1000" b="1" spc="35" dirty="0" smtClean="0">
                <a:solidFill>
                  <a:srgbClr val="221F1F"/>
                </a:solidFill>
                <a:latin typeface="Helvetica Neue"/>
                <a:cs typeface="Helvetica Neue"/>
              </a:rPr>
              <a:t>r</a:t>
            </a:r>
            <a:r>
              <a:rPr sz="1000" b="1" spc="45" dirty="0" smtClean="0">
                <a:solidFill>
                  <a:srgbClr val="221F1F"/>
                </a:solidFill>
                <a:latin typeface="Helvetica Neue"/>
                <a:cs typeface="Helvetica Neue"/>
              </a:rPr>
              <a:t>oposa</a:t>
            </a:r>
            <a:r>
              <a:rPr sz="1000" b="1" spc="15" dirty="0" smtClean="0">
                <a:solidFill>
                  <a:srgbClr val="221F1F"/>
                </a:solidFill>
                <a:latin typeface="Helvetica Neue"/>
                <a:cs typeface="Helvetica Neue"/>
              </a:rPr>
              <a:t>l</a:t>
            </a:r>
            <a:endParaRPr sz="1000" dirty="0">
              <a:latin typeface="Helvetica Neue"/>
              <a:cs typeface="Helvetica Neue"/>
            </a:endParaRPr>
          </a:p>
        </p:txBody>
      </p:sp>
      <p:sp>
        <p:nvSpPr>
          <p:cNvPr id="122" name="object 19"/>
          <p:cNvSpPr txBox="1"/>
          <p:nvPr/>
        </p:nvSpPr>
        <p:spPr>
          <a:xfrm>
            <a:off x="5868264" y="4824140"/>
            <a:ext cx="487680" cy="256540"/>
          </a:xfrm>
          <a:prstGeom prst="rect">
            <a:avLst/>
          </a:prstGeom>
        </p:spPr>
        <p:txBody>
          <a:bodyPr vert="horz" wrap="square" lIns="0" tIns="0" rIns="0" bIns="0" rtlCol="0">
            <a:spAutoFit/>
          </a:bodyPr>
          <a:lstStyle/>
          <a:p>
            <a:pPr marL="12700" marR="5080" indent="26034">
              <a:lnSpc>
                <a:spcPts val="880"/>
              </a:lnSpc>
            </a:pPr>
            <a:r>
              <a:rPr sz="900" b="1" spc="35" dirty="0">
                <a:solidFill>
                  <a:srgbClr val="221F1F"/>
                </a:solidFill>
                <a:latin typeface="Helvetica Neue"/>
                <a:cs typeface="Helvetica Neue"/>
              </a:rPr>
              <a:t>I</a:t>
            </a:r>
            <a:r>
              <a:rPr sz="900" b="1" spc="60" dirty="0">
                <a:solidFill>
                  <a:srgbClr val="221F1F"/>
                </a:solidFill>
                <a:latin typeface="Helvetica Neue"/>
                <a:cs typeface="Helvetica Neue"/>
              </a:rPr>
              <a:t>C</a:t>
            </a:r>
            <a:r>
              <a:rPr sz="900" b="1" spc="75" dirty="0">
                <a:solidFill>
                  <a:srgbClr val="221F1F"/>
                </a:solidFill>
                <a:latin typeface="Helvetica Neue"/>
                <a:cs typeface="Helvetica Neue"/>
              </a:rPr>
              <a:t>AN</a:t>
            </a:r>
            <a:r>
              <a:rPr sz="900" b="1" spc="70" dirty="0">
                <a:solidFill>
                  <a:srgbClr val="221F1F"/>
                </a:solidFill>
                <a:latin typeface="Helvetica Neue"/>
                <a:cs typeface="Helvetica Neue"/>
              </a:rPr>
              <a:t>N</a:t>
            </a:r>
            <a:r>
              <a:rPr sz="900" b="1" spc="45" dirty="0">
                <a:solidFill>
                  <a:srgbClr val="221F1F"/>
                </a:solidFill>
                <a:latin typeface="Helvetica Neue"/>
                <a:cs typeface="Helvetica Neue"/>
              </a:rPr>
              <a:t> B</a:t>
            </a:r>
            <a:r>
              <a:rPr sz="900" b="1" spc="55" dirty="0">
                <a:solidFill>
                  <a:srgbClr val="221F1F"/>
                </a:solidFill>
                <a:latin typeface="Helvetica Neue"/>
                <a:cs typeface="Helvetica Neue"/>
              </a:rPr>
              <a:t>O</a:t>
            </a:r>
            <a:r>
              <a:rPr sz="900" b="1" spc="75" dirty="0">
                <a:solidFill>
                  <a:srgbClr val="221F1F"/>
                </a:solidFill>
                <a:latin typeface="Helvetica Neue"/>
                <a:cs typeface="Helvetica Neue"/>
              </a:rPr>
              <a:t>AR</a:t>
            </a:r>
            <a:r>
              <a:rPr sz="900" b="1" spc="70" dirty="0">
                <a:solidFill>
                  <a:srgbClr val="221F1F"/>
                </a:solidFill>
                <a:latin typeface="Helvetica Neue"/>
                <a:cs typeface="Helvetica Neue"/>
              </a:rPr>
              <a:t>D</a:t>
            </a:r>
            <a:endParaRPr sz="900" dirty="0">
              <a:latin typeface="Helvetica Neue"/>
              <a:cs typeface="Helvetica Neue"/>
            </a:endParaRPr>
          </a:p>
        </p:txBody>
      </p:sp>
      <p:sp>
        <p:nvSpPr>
          <p:cNvPr id="123" name="object 23"/>
          <p:cNvSpPr txBox="1"/>
          <p:nvPr/>
        </p:nvSpPr>
        <p:spPr>
          <a:xfrm>
            <a:off x="7637647" y="4814342"/>
            <a:ext cx="720090" cy="305435"/>
          </a:xfrm>
          <a:prstGeom prst="rect">
            <a:avLst/>
          </a:prstGeom>
        </p:spPr>
        <p:txBody>
          <a:bodyPr vert="horz" wrap="square" lIns="0" tIns="0" rIns="0" bIns="0" rtlCol="0">
            <a:spAutoFit/>
          </a:bodyPr>
          <a:lstStyle/>
          <a:p>
            <a:pPr marL="12700">
              <a:lnSpc>
                <a:spcPct val="100000"/>
              </a:lnSpc>
            </a:pPr>
            <a:r>
              <a:rPr sz="2200" b="1" spc="85" dirty="0">
                <a:solidFill>
                  <a:srgbClr val="221F1F"/>
                </a:solidFill>
                <a:latin typeface="Helvetica Neue"/>
                <a:cs typeface="Helvetica Neue"/>
              </a:rPr>
              <a:t>NT</a:t>
            </a:r>
            <a:r>
              <a:rPr sz="2200" b="1" spc="45" dirty="0">
                <a:solidFill>
                  <a:srgbClr val="221F1F"/>
                </a:solidFill>
                <a:latin typeface="Helvetica Neue"/>
                <a:cs typeface="Helvetica Neue"/>
              </a:rPr>
              <a:t>I</a:t>
            </a:r>
            <a:r>
              <a:rPr sz="2200" b="1" spc="100" dirty="0">
                <a:solidFill>
                  <a:srgbClr val="221F1F"/>
                </a:solidFill>
                <a:latin typeface="Helvetica Neue"/>
                <a:cs typeface="Helvetica Neue"/>
              </a:rPr>
              <a:t>A</a:t>
            </a:r>
            <a:endParaRPr sz="2200">
              <a:latin typeface="Helvetica Neue"/>
              <a:cs typeface="Helvetica Neue"/>
            </a:endParaRPr>
          </a:p>
        </p:txBody>
      </p:sp>
      <p:sp>
        <p:nvSpPr>
          <p:cNvPr id="124" name="object 55"/>
          <p:cNvSpPr txBox="1"/>
          <p:nvPr/>
        </p:nvSpPr>
        <p:spPr>
          <a:xfrm>
            <a:off x="4909325" y="5257134"/>
            <a:ext cx="611505" cy="265430"/>
          </a:xfrm>
          <a:prstGeom prst="rect">
            <a:avLst/>
          </a:prstGeom>
        </p:spPr>
        <p:txBody>
          <a:bodyPr vert="horz" wrap="square" lIns="0" tIns="0" rIns="0" bIns="0" rtlCol="0">
            <a:spAutoFit/>
          </a:bodyPr>
          <a:lstStyle/>
          <a:p>
            <a:pPr algn="ctr">
              <a:lnSpc>
                <a:spcPts val="1045"/>
              </a:lnSpc>
            </a:pPr>
            <a:r>
              <a:rPr sz="1000" b="1" spc="25" dirty="0">
                <a:solidFill>
                  <a:srgbClr val="929497"/>
                </a:solidFill>
                <a:latin typeface="Helvetica Neue"/>
                <a:cs typeface="Helvetica Neue"/>
              </a:rPr>
              <a:t>I</a:t>
            </a:r>
            <a:r>
              <a:rPr sz="1000" b="1" spc="50" dirty="0">
                <a:solidFill>
                  <a:srgbClr val="929497"/>
                </a:solidFill>
                <a:latin typeface="Helvetica Neue"/>
                <a:cs typeface="Helvetica Neue"/>
              </a:rPr>
              <a:t>CG</a:t>
            </a:r>
            <a:endParaRPr sz="1000" dirty="0">
              <a:latin typeface="Helvetica Neue"/>
              <a:cs typeface="Helvetica Neue"/>
            </a:endParaRPr>
          </a:p>
          <a:p>
            <a:pPr algn="ctr">
              <a:lnSpc>
                <a:spcPts val="1045"/>
              </a:lnSpc>
            </a:pPr>
            <a:r>
              <a:rPr sz="1000" b="1" spc="45" dirty="0">
                <a:solidFill>
                  <a:srgbClr val="929497"/>
                </a:solidFill>
                <a:latin typeface="Helvetica Neue"/>
                <a:cs typeface="Helvetica Neue"/>
              </a:rPr>
              <a:t>P</a:t>
            </a:r>
            <a:r>
              <a:rPr sz="1000" b="1" spc="35" dirty="0">
                <a:solidFill>
                  <a:srgbClr val="929497"/>
                </a:solidFill>
                <a:latin typeface="Helvetica Neue"/>
                <a:cs typeface="Helvetica Neue"/>
              </a:rPr>
              <a:t>r</a:t>
            </a:r>
            <a:r>
              <a:rPr sz="1000" b="1" spc="45" dirty="0">
                <a:solidFill>
                  <a:srgbClr val="929497"/>
                </a:solidFill>
                <a:latin typeface="Helvetica Neue"/>
                <a:cs typeface="Helvetica Neue"/>
              </a:rPr>
              <a:t>oposa</a:t>
            </a:r>
            <a:r>
              <a:rPr sz="1000" b="1" spc="15" dirty="0">
                <a:solidFill>
                  <a:srgbClr val="929497"/>
                </a:solidFill>
                <a:latin typeface="Helvetica Neue"/>
                <a:cs typeface="Helvetica Neue"/>
              </a:rPr>
              <a:t>l</a:t>
            </a:r>
            <a:endParaRPr sz="1000" dirty="0">
              <a:latin typeface="Helvetica Neue"/>
              <a:cs typeface="Helvetica Neue"/>
            </a:endParaRPr>
          </a:p>
        </p:txBody>
      </p:sp>
      <p:sp>
        <p:nvSpPr>
          <p:cNvPr id="125" name="object 80"/>
          <p:cNvSpPr txBox="1"/>
          <p:nvPr/>
        </p:nvSpPr>
        <p:spPr>
          <a:xfrm>
            <a:off x="2272450" y="4452620"/>
            <a:ext cx="1071880" cy="265073"/>
          </a:xfrm>
          <a:prstGeom prst="rect">
            <a:avLst/>
          </a:prstGeom>
        </p:spPr>
        <p:txBody>
          <a:bodyPr vert="horz" wrap="square" lIns="0" tIns="0" rIns="0" bIns="0" rtlCol="0">
            <a:spAutoFit/>
          </a:bodyPr>
          <a:lstStyle/>
          <a:p>
            <a:pPr marL="12700" algn="ctr">
              <a:lnSpc>
                <a:spcPct val="90000"/>
              </a:lnSpc>
              <a:tabLst>
                <a:tab pos="511809" algn="l"/>
              </a:tabLst>
            </a:pPr>
            <a:r>
              <a:rPr sz="1150" b="1" spc="65" dirty="0" smtClean="0">
                <a:solidFill>
                  <a:srgbClr val="929497"/>
                </a:solidFill>
                <a:latin typeface="Helvetica Neue"/>
                <a:cs typeface="Helvetica Neue"/>
              </a:rPr>
              <a:t>C</a:t>
            </a:r>
            <a:r>
              <a:rPr sz="1150" b="1" spc="70" dirty="0" smtClean="0">
                <a:solidFill>
                  <a:srgbClr val="929497"/>
                </a:solidFill>
                <a:latin typeface="Helvetica Neue"/>
                <a:cs typeface="Helvetica Neue"/>
              </a:rPr>
              <a:t>W</a:t>
            </a:r>
            <a:r>
              <a:rPr lang="en-US" sz="1150" b="1" spc="70" dirty="0" smtClean="0">
                <a:solidFill>
                  <a:srgbClr val="929497"/>
                </a:solidFill>
                <a:latin typeface="Helvetica Neue"/>
                <a:cs typeface="Helvetica Neue"/>
              </a:rPr>
              <a:t>G</a:t>
            </a:r>
            <a:br>
              <a:rPr lang="en-US" sz="1150" b="1" spc="70" dirty="0" smtClean="0">
                <a:solidFill>
                  <a:srgbClr val="929497"/>
                </a:solidFill>
                <a:latin typeface="Helvetica Neue"/>
                <a:cs typeface="Helvetica Neue"/>
              </a:rPr>
            </a:br>
            <a:r>
              <a:rPr sz="750" b="1" spc="50" dirty="0" smtClean="0">
                <a:solidFill>
                  <a:srgbClr val="929497"/>
                </a:solidFill>
                <a:latin typeface="Helvetica Neue"/>
                <a:cs typeface="Helvetica Neue"/>
              </a:rPr>
              <a:t>S</a:t>
            </a:r>
            <a:r>
              <a:rPr sz="750" b="1" spc="25" dirty="0" smtClean="0">
                <a:solidFill>
                  <a:srgbClr val="929497"/>
                </a:solidFill>
                <a:latin typeface="Helvetica Neue"/>
                <a:cs typeface="Helvetica Neue"/>
              </a:rPr>
              <a:t>t</a:t>
            </a:r>
            <a:r>
              <a:rPr sz="750" b="1" spc="45" dirty="0" smtClean="0">
                <a:solidFill>
                  <a:srgbClr val="929497"/>
                </a:solidFill>
                <a:latin typeface="Helvetica Neue"/>
                <a:cs typeface="Helvetica Neue"/>
              </a:rPr>
              <a:t>ew</a:t>
            </a:r>
            <a:r>
              <a:rPr sz="750" b="1" spc="50" dirty="0" smtClean="0">
                <a:solidFill>
                  <a:srgbClr val="929497"/>
                </a:solidFill>
                <a:latin typeface="Helvetica Neue"/>
                <a:cs typeface="Helvetica Neue"/>
              </a:rPr>
              <a:t>a</a:t>
            </a:r>
            <a:r>
              <a:rPr sz="750" b="1" spc="45" dirty="0" smtClean="0">
                <a:solidFill>
                  <a:srgbClr val="929497"/>
                </a:solidFill>
                <a:latin typeface="Helvetica Neue"/>
                <a:cs typeface="Helvetica Neue"/>
              </a:rPr>
              <a:t>rdshi</a:t>
            </a:r>
            <a:r>
              <a:rPr sz="750" b="1" spc="35" dirty="0" smtClean="0">
                <a:solidFill>
                  <a:srgbClr val="929497"/>
                </a:solidFill>
                <a:latin typeface="Helvetica Neue"/>
                <a:cs typeface="Helvetica Neue"/>
              </a:rPr>
              <a:t>p</a:t>
            </a:r>
            <a:endParaRPr sz="750" dirty="0">
              <a:latin typeface="Helvetica Neue"/>
              <a:cs typeface="Helvetica Neue"/>
            </a:endParaRPr>
          </a:p>
        </p:txBody>
      </p:sp>
      <p:sp>
        <p:nvSpPr>
          <p:cNvPr id="126" name="object 81"/>
          <p:cNvSpPr txBox="1"/>
          <p:nvPr/>
        </p:nvSpPr>
        <p:spPr>
          <a:xfrm>
            <a:off x="4037492" y="4142749"/>
            <a:ext cx="458470" cy="139700"/>
          </a:xfrm>
          <a:prstGeom prst="rect">
            <a:avLst/>
          </a:prstGeom>
        </p:spPr>
        <p:txBody>
          <a:bodyPr vert="horz" wrap="square" lIns="0" tIns="0" rIns="0" bIns="0" rtlCol="0">
            <a:spAutoFit/>
          </a:bodyPr>
          <a:lstStyle/>
          <a:p>
            <a:pPr marL="12700">
              <a:lnSpc>
                <a:spcPct val="100000"/>
              </a:lnSpc>
            </a:pPr>
            <a:r>
              <a:rPr sz="900" spc="25" dirty="0">
                <a:solidFill>
                  <a:srgbClr val="1C75BB"/>
                </a:solidFill>
                <a:latin typeface="Helvetica Neue"/>
                <a:cs typeface="Helvetica Neue"/>
              </a:rPr>
              <a:t>Li</a:t>
            </a:r>
            <a:r>
              <a:rPr sz="900" spc="30" dirty="0">
                <a:solidFill>
                  <a:srgbClr val="1C75BB"/>
                </a:solidFill>
                <a:latin typeface="Helvetica Neue"/>
                <a:cs typeface="Helvetica Neue"/>
              </a:rPr>
              <a:t>n</a:t>
            </a:r>
            <a:r>
              <a:rPr sz="900" spc="35" dirty="0">
                <a:solidFill>
                  <a:srgbClr val="1C75BB"/>
                </a:solidFill>
                <a:latin typeface="Helvetica Neue"/>
                <a:cs typeface="Helvetica Neue"/>
              </a:rPr>
              <a:t>kag</a:t>
            </a:r>
            <a:r>
              <a:rPr sz="900" spc="30" dirty="0">
                <a:solidFill>
                  <a:srgbClr val="1C75BB"/>
                </a:solidFill>
                <a:latin typeface="Helvetica Neue"/>
                <a:cs typeface="Helvetica Neue"/>
              </a:rPr>
              <a:t>e</a:t>
            </a:r>
            <a:endParaRPr sz="900" dirty="0">
              <a:latin typeface="Helvetica Neue"/>
              <a:cs typeface="Helvetica Neue"/>
            </a:endParaRPr>
          </a:p>
        </p:txBody>
      </p:sp>
      <p:sp>
        <p:nvSpPr>
          <p:cNvPr id="127" name="TextBox 126"/>
          <p:cNvSpPr txBox="1"/>
          <p:nvPr/>
        </p:nvSpPr>
        <p:spPr>
          <a:xfrm>
            <a:off x="2445258" y="4860598"/>
            <a:ext cx="762000" cy="269304"/>
          </a:xfrm>
          <a:prstGeom prst="rect">
            <a:avLst/>
          </a:prstGeom>
          <a:noFill/>
        </p:spPr>
        <p:txBody>
          <a:bodyPr wrap="square" rtlCol="0">
            <a:spAutoFit/>
          </a:bodyPr>
          <a:lstStyle/>
          <a:p>
            <a:r>
              <a:rPr lang="en-US" sz="1150" b="1" spc="65" dirty="0">
                <a:solidFill>
                  <a:srgbClr val="929497"/>
                </a:solidFill>
                <a:latin typeface="Helvetica Neue"/>
                <a:cs typeface="Helvetica Neue"/>
              </a:rPr>
              <a:t>CRISP</a:t>
            </a:r>
          </a:p>
        </p:txBody>
      </p:sp>
      <p:sp>
        <p:nvSpPr>
          <p:cNvPr id="128" name="TextBox 127"/>
          <p:cNvSpPr txBox="1"/>
          <p:nvPr/>
        </p:nvSpPr>
        <p:spPr>
          <a:xfrm>
            <a:off x="2324900" y="5265194"/>
            <a:ext cx="990600" cy="269304"/>
          </a:xfrm>
          <a:prstGeom prst="rect">
            <a:avLst/>
          </a:prstGeom>
          <a:noFill/>
        </p:spPr>
        <p:txBody>
          <a:bodyPr wrap="square" rtlCol="0">
            <a:spAutoFit/>
          </a:bodyPr>
          <a:lstStyle/>
          <a:p>
            <a:r>
              <a:rPr lang="en-US" sz="1150" b="1" spc="65" dirty="0" smtClean="0">
                <a:solidFill>
                  <a:srgbClr val="929497"/>
                </a:solidFill>
                <a:latin typeface="Helvetica Neue"/>
                <a:cs typeface="Helvetica Neue"/>
              </a:rPr>
              <a:t>IANAPLAN</a:t>
            </a:r>
            <a:endParaRPr lang="en-US" sz="1150" b="1" spc="65" dirty="0">
              <a:solidFill>
                <a:srgbClr val="929497"/>
              </a:solidFill>
              <a:latin typeface="Helvetica Neue"/>
              <a:cs typeface="Helvetica Neue"/>
            </a:endParaRPr>
          </a:p>
        </p:txBody>
      </p:sp>
    </p:spTree>
    <p:extLst>
      <p:ext uri="{BB962C8B-B14F-4D97-AF65-F5344CB8AC3E}">
        <p14:creationId xmlns:p14="http://schemas.microsoft.com/office/powerpoint/2010/main" val="1534038132"/>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12" name="Shape 104"/>
          <p:cNvSpPr/>
          <p:nvPr/>
        </p:nvSpPr>
        <p:spPr>
          <a:xfrm>
            <a:off x="216000" y="3995204"/>
            <a:ext cx="8716813" cy="2250764"/>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86" name="Shape 86"/>
          <p:cNvSpPr/>
          <p:nvPr/>
        </p:nvSpPr>
        <p:spPr>
          <a:xfrm>
            <a:off x="8423997" y="6377394"/>
            <a:ext cx="504189" cy="216533"/>
          </a:xfrm>
          <a:custGeom>
            <a:avLst/>
            <a:gdLst/>
            <a:ahLst/>
            <a:cxnLst/>
            <a:rect l="0" t="0" r="0" b="0"/>
            <a:pathLst>
              <a:path w="504190" h="216534" extrusionOk="0">
                <a:moveTo>
                  <a:pt x="0" y="216001"/>
                </a:moveTo>
                <a:lnTo>
                  <a:pt x="503999" y="216001"/>
                </a:lnTo>
                <a:lnTo>
                  <a:pt x="503999" y="0"/>
                </a:lnTo>
                <a:lnTo>
                  <a:pt x="0" y="0"/>
                </a:lnTo>
                <a:lnTo>
                  <a:pt x="0" y="216001"/>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87" name="Shape 87"/>
          <p:cNvSpPr/>
          <p:nvPr/>
        </p:nvSpPr>
        <p:spPr>
          <a:xfrm>
            <a:off x="216001" y="6377394"/>
            <a:ext cx="8208008" cy="216533"/>
          </a:xfrm>
          <a:custGeom>
            <a:avLst/>
            <a:gdLst/>
            <a:ahLst/>
            <a:cxnLst/>
            <a:rect l="0" t="0" r="0" b="0"/>
            <a:pathLst>
              <a:path w="8208009" h="216534" extrusionOk="0">
                <a:moveTo>
                  <a:pt x="0" y="216001"/>
                </a:moveTo>
                <a:lnTo>
                  <a:pt x="8207997" y="216001"/>
                </a:lnTo>
                <a:lnTo>
                  <a:pt x="8207997" y="0"/>
                </a:lnTo>
                <a:lnTo>
                  <a:pt x="0" y="0"/>
                </a:lnTo>
                <a:lnTo>
                  <a:pt x="0" y="216001"/>
                </a:lnTo>
                <a:close/>
              </a:path>
            </a:pathLst>
          </a:custGeom>
          <a:solidFill>
            <a:srgbClr val="BBBDC0"/>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88" name="Shape 88"/>
          <p:cNvSpPr txBox="1">
            <a:spLocks noGrp="1"/>
          </p:cNvSpPr>
          <p:nvPr>
            <p:ph type="title"/>
          </p:nvPr>
        </p:nvSpPr>
        <p:spPr>
          <a:xfrm>
            <a:off x="275300" y="228600"/>
            <a:ext cx="8593500" cy="330300"/>
          </a:xfrm>
          <a:prstGeom prst="rect">
            <a:avLst/>
          </a:prstGeom>
          <a:noFill/>
          <a:ln>
            <a:noFill/>
          </a:ln>
        </p:spPr>
        <p:txBody>
          <a:bodyPr lIns="0" tIns="0" rIns="0" bIns="0" anchor="t" anchorCtr="0">
            <a:noAutofit/>
          </a:bodyPr>
          <a:lstStyle/>
          <a:p>
            <a:pPr marL="12700" marR="0" lvl="0" indent="0" algn="l" rtl="0">
              <a:lnSpc>
                <a:spcPct val="100000"/>
              </a:lnSpc>
              <a:spcBef>
                <a:spcPts val="0"/>
              </a:spcBef>
              <a:buSzPct val="25000"/>
              <a:buNone/>
            </a:pPr>
            <a:r>
              <a:rPr lang="en" sz="2400" b="1" dirty="0">
                <a:solidFill>
                  <a:srgbClr val="1C75BB"/>
                </a:solidFill>
                <a:ea typeface="Helvetica Neue"/>
                <a:sym typeface="Helvetica Neue"/>
              </a:rPr>
              <a:t>Overview</a:t>
            </a:r>
          </a:p>
        </p:txBody>
      </p:sp>
      <p:sp>
        <p:nvSpPr>
          <p:cNvPr id="89" name="Shape 89"/>
          <p:cNvSpPr/>
          <p:nvPr/>
        </p:nvSpPr>
        <p:spPr>
          <a:xfrm>
            <a:off x="4191000" y="946797"/>
            <a:ext cx="4741814" cy="2778536"/>
          </a:xfrm>
          <a:custGeom>
            <a:avLst/>
            <a:gdLst/>
            <a:ahLst/>
            <a:cxnLst/>
            <a:rect l="0" t="0" r="0" b="0"/>
            <a:pathLst>
              <a:path w="3816350" h="5256530" extrusionOk="0">
                <a:moveTo>
                  <a:pt x="3815994" y="5255996"/>
                </a:moveTo>
                <a:lnTo>
                  <a:pt x="0" y="5255996"/>
                </a:lnTo>
                <a:lnTo>
                  <a:pt x="0" y="0"/>
                </a:lnTo>
                <a:lnTo>
                  <a:pt x="3815994" y="0"/>
                </a:lnTo>
                <a:lnTo>
                  <a:pt x="3815994" y="5255996"/>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90" name="Shape 90"/>
          <p:cNvSpPr/>
          <p:nvPr/>
        </p:nvSpPr>
        <p:spPr>
          <a:xfrm>
            <a:off x="216001" y="653402"/>
            <a:ext cx="8712199" cy="7238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91" name="Shape 91"/>
          <p:cNvSpPr txBox="1"/>
          <p:nvPr/>
        </p:nvSpPr>
        <p:spPr>
          <a:xfrm>
            <a:off x="216001" y="946796"/>
            <a:ext cx="3670199" cy="2778537"/>
          </a:xfrm>
          <a:prstGeom prst="rect">
            <a:avLst/>
          </a:prstGeom>
          <a:solidFill>
            <a:srgbClr val="DAE6F5"/>
          </a:solidFill>
          <a:ln>
            <a:noFill/>
          </a:ln>
        </p:spPr>
        <p:txBody>
          <a:bodyPr lIns="0" tIns="182875" rIns="0" bIns="0" anchor="t" anchorCtr="0">
            <a:noAutofit/>
          </a:bodyPr>
          <a:lstStyle/>
          <a:p>
            <a:pPr marL="215900" marR="0" lvl="0" indent="0" algn="l" rtl="0">
              <a:lnSpc>
                <a:spcPct val="100000"/>
              </a:lnSpc>
              <a:spcBef>
                <a:spcPts val="0"/>
              </a:spcBef>
              <a:buSzPct val="25000"/>
              <a:buNone/>
            </a:pPr>
            <a:r>
              <a:rPr lang="en" sz="1800" b="0" i="0" u="none" strike="noStrike" cap="none" baseline="0" dirty="0" smtClean="0">
                <a:solidFill>
                  <a:srgbClr val="1C75BB"/>
                </a:solidFill>
                <a:ea typeface="Helvetica Neue"/>
                <a:sym typeface="Helvetica Neue"/>
              </a:rPr>
              <a:t>Goal</a:t>
            </a:r>
            <a:endParaRPr lang="nl-NL" sz="1800" dirty="0">
              <a:solidFill>
                <a:srgbClr val="1C75BB"/>
              </a:solidFill>
              <a:ea typeface="Helvetica Neue"/>
              <a:sym typeface="Helvetica Neue"/>
            </a:endParaRPr>
          </a:p>
          <a:p>
            <a:pPr marL="215900" marR="0" lvl="0" indent="0" algn="l" rtl="0">
              <a:lnSpc>
                <a:spcPct val="100000"/>
              </a:lnSpc>
              <a:spcBef>
                <a:spcPts val="0"/>
              </a:spcBef>
              <a:buSzPct val="25000"/>
              <a:buNone/>
            </a:pPr>
            <a:endParaRPr lang="nl-NL" sz="1800" b="0" i="0" u="none" strike="noStrike" cap="none" baseline="0" dirty="0" smtClean="0">
              <a:solidFill>
                <a:srgbClr val="1C75BB"/>
              </a:solidFill>
              <a:ea typeface="Helvetica Neue"/>
              <a:sym typeface="Helvetica Neue"/>
            </a:endParaRPr>
          </a:p>
          <a:p>
            <a:pPr marL="215900" marR="0" lvl="0" indent="0" algn="l" rtl="0">
              <a:lnSpc>
                <a:spcPct val="100000"/>
              </a:lnSpc>
              <a:spcBef>
                <a:spcPts val="0"/>
              </a:spcBef>
              <a:buSzPct val="25000"/>
              <a:buNone/>
            </a:pPr>
            <a:r>
              <a:rPr lang="en" b="0" i="0" u="none" strike="noStrike" cap="none" baseline="0" dirty="0" smtClean="0">
                <a:solidFill>
                  <a:schemeClr val="dk1"/>
                </a:solidFill>
                <a:ea typeface="Helvetica Neue"/>
                <a:sym typeface="Helvetica Neue"/>
              </a:rPr>
              <a:t>The CCWG-Accountability is expected to deliver proposals that would enhance ICANN’s accountability towards all its stakeholders.</a:t>
            </a:r>
          </a:p>
          <a:p>
            <a:pPr marL="0" marR="0" lvl="0" indent="0" algn="l" rtl="0">
              <a:lnSpc>
                <a:spcPct val="100000"/>
              </a:lnSpc>
              <a:spcBef>
                <a:spcPts val="2"/>
              </a:spcBef>
              <a:buNone/>
            </a:pPr>
            <a:endParaRPr lang="en" b="0" i="0" u="none" strike="noStrike" cap="none" baseline="0" dirty="0">
              <a:solidFill>
                <a:schemeClr val="dk1"/>
              </a:solidFill>
              <a:ea typeface="Times New Roman"/>
              <a:sym typeface="Times New Roman"/>
            </a:endParaRPr>
          </a:p>
        </p:txBody>
      </p:sp>
      <p:sp>
        <p:nvSpPr>
          <p:cNvPr id="92" name="Shape 92"/>
          <p:cNvSpPr txBox="1">
            <a:spLocks noGrp="1"/>
          </p:cNvSpPr>
          <p:nvPr>
            <p:ph type="ftr" idx="4294967295"/>
          </p:nvPr>
        </p:nvSpPr>
        <p:spPr>
          <a:xfrm>
            <a:off x="275252" y="6415298"/>
            <a:ext cx="5068499" cy="139799"/>
          </a:xfrm>
          <a:prstGeom prst="rect">
            <a:avLst/>
          </a:prstGeom>
          <a:noFill/>
          <a:ln>
            <a:noFill/>
          </a:ln>
        </p:spPr>
        <p:txBody>
          <a:bodyPr lIns="0" tIns="0" rIns="0" bIns="0" anchor="t" anchorCtr="0">
            <a:noAutofit/>
          </a:bodyPr>
          <a:lstStyle/>
          <a:p>
            <a:pPr marL="12700" marR="0" lvl="0" indent="0" algn="l" rtl="0">
              <a:lnSpc>
                <a:spcPct val="100000"/>
              </a:lnSpc>
              <a:spcBef>
                <a:spcPts val="0"/>
              </a:spcBef>
              <a:buSzPct val="25000"/>
              <a:buNone/>
            </a:pPr>
            <a:r>
              <a:rPr lang="en" sz="900" b="0" i="0" u="none" strike="noStrike" cap="none" baseline="0" dirty="0">
                <a:solidFill>
                  <a:srgbClr val="064263"/>
                </a:solidFill>
                <a:ea typeface="Helvetica Neue"/>
                <a:sym typeface="Helvetica Neue"/>
              </a:rPr>
              <a:t>Cross Community Working Group (CCWG) </a:t>
            </a:r>
            <a:r>
              <a:rPr lang="en" sz="900" b="0" i="0" u="none" strike="noStrike" cap="none" baseline="0" dirty="0" smtClean="0">
                <a:solidFill>
                  <a:srgbClr val="064263"/>
                </a:solidFill>
                <a:ea typeface="Helvetica Neue"/>
                <a:sym typeface="Helvetica Neue"/>
              </a:rPr>
              <a:t>Accountability</a:t>
            </a:r>
            <a:r>
              <a:rPr lang="en-US" sz="900" b="0" i="0" u="none" strike="noStrike" cap="none" baseline="0" dirty="0" smtClean="0">
                <a:solidFill>
                  <a:srgbClr val="064263"/>
                </a:solidFill>
                <a:ea typeface="Helvetica Neue"/>
                <a:sym typeface="Helvetica Neue"/>
              </a:rPr>
              <a:t> 2nd</a:t>
            </a:r>
            <a:r>
              <a:rPr lang="en" sz="900" b="0" i="0" u="none" strike="noStrike" cap="none" baseline="0" dirty="0" smtClean="0">
                <a:solidFill>
                  <a:srgbClr val="064263"/>
                </a:solidFill>
                <a:ea typeface="Helvetica Neue"/>
                <a:sym typeface="Helvetica Neue"/>
              </a:rPr>
              <a:t> </a:t>
            </a:r>
            <a:r>
              <a:rPr lang="en" sz="900" b="0" i="0" u="none" strike="noStrike" cap="none" baseline="0" dirty="0">
                <a:solidFill>
                  <a:srgbClr val="064263"/>
                </a:solidFill>
                <a:ea typeface="Helvetica Neue"/>
                <a:sym typeface="Helvetica Neue"/>
              </a:rPr>
              <a:t>Draft Proposal for Public Comment</a:t>
            </a:r>
          </a:p>
        </p:txBody>
      </p:sp>
      <p:sp>
        <p:nvSpPr>
          <p:cNvPr id="93" name="Shape 93"/>
          <p:cNvSpPr txBox="1">
            <a:spLocks noGrp="1"/>
          </p:cNvSpPr>
          <p:nvPr>
            <p:ph type="body" idx="1"/>
          </p:nvPr>
        </p:nvSpPr>
        <p:spPr>
          <a:xfrm>
            <a:off x="4419600" y="1100963"/>
            <a:ext cx="4232699" cy="4916700"/>
          </a:xfrm>
          <a:prstGeom prst="rect">
            <a:avLst/>
          </a:prstGeom>
          <a:noFill/>
          <a:ln>
            <a:noFill/>
          </a:ln>
        </p:spPr>
        <p:txBody>
          <a:bodyPr lIns="0" tIns="0" rIns="0" bIns="0" anchor="t" anchorCtr="0">
            <a:noAutofit/>
          </a:bodyPr>
          <a:lstStyle/>
          <a:p>
            <a:pPr marL="12700" marR="0" lvl="0" indent="0" algn="l" rtl="0">
              <a:lnSpc>
                <a:spcPct val="100000"/>
              </a:lnSpc>
              <a:spcBef>
                <a:spcPts val="0"/>
              </a:spcBef>
              <a:buSzPct val="25000"/>
              <a:buNone/>
            </a:pPr>
            <a:r>
              <a:rPr lang="en" sz="1800" b="0" i="0" u="none" strike="noStrike" cap="none" baseline="0" dirty="0" smtClean="0">
                <a:solidFill>
                  <a:srgbClr val="1C75BB"/>
                </a:solidFill>
                <a:ea typeface="Helvetica Neue"/>
                <a:sym typeface="Helvetica Neue"/>
              </a:rPr>
              <a:t>Scope</a:t>
            </a:r>
            <a:endParaRPr lang="en-US" sz="1800" b="0" i="0" u="none" strike="noStrike" cap="none" baseline="0" dirty="0" smtClean="0">
              <a:solidFill>
                <a:srgbClr val="1C75BB"/>
              </a:solidFill>
              <a:ea typeface="Helvetica Neue"/>
              <a:sym typeface="Helvetica Neue"/>
            </a:endParaRPr>
          </a:p>
          <a:p>
            <a:pPr marL="12700" marR="0" lvl="0" indent="0" algn="l" rtl="0">
              <a:lnSpc>
                <a:spcPct val="100000"/>
              </a:lnSpc>
              <a:spcBef>
                <a:spcPts val="0"/>
              </a:spcBef>
              <a:buSzPct val="25000"/>
              <a:buNone/>
            </a:pPr>
            <a:endParaRPr lang="en" sz="1250" b="0" i="0" u="none" strike="noStrike" cap="none" baseline="0" dirty="0" smtClean="0">
              <a:solidFill>
                <a:srgbClr val="1C75BB"/>
              </a:solidFill>
              <a:ea typeface="Times New Roman"/>
              <a:sym typeface="Times New Roman"/>
            </a:endParaRPr>
          </a:p>
          <a:p>
            <a:pPr marL="12700" marR="0" lvl="0" indent="0" algn="l" rtl="0">
              <a:lnSpc>
                <a:spcPct val="100000"/>
              </a:lnSpc>
              <a:spcBef>
                <a:spcPts val="0"/>
              </a:spcBef>
              <a:buSzPct val="25000"/>
              <a:buNone/>
            </a:pPr>
            <a:r>
              <a:rPr lang="en" b="1" i="0" u="none" strike="noStrike" cap="none" baseline="0" dirty="0" smtClean="0">
                <a:solidFill>
                  <a:srgbClr val="000000"/>
                </a:solidFill>
                <a:ea typeface="Helvetica Neue"/>
                <a:sym typeface="Helvetica Neue"/>
              </a:rPr>
              <a:t>Work Stream 1</a:t>
            </a:r>
            <a:r>
              <a:rPr lang="en-US" i="0" u="none" strike="noStrike" cap="none" dirty="0" smtClean="0">
                <a:solidFill>
                  <a:srgbClr val="000000"/>
                </a:solidFill>
                <a:ea typeface="Helvetica Neue"/>
                <a:sym typeface="Helvetica Neue"/>
              </a:rPr>
              <a:t> - </a:t>
            </a:r>
            <a:r>
              <a:rPr lang="en" dirty="0" smtClean="0">
                <a:ea typeface="Helvetica Neue"/>
                <a:sym typeface="Helvetica Neue"/>
              </a:rPr>
              <a:t>F</a:t>
            </a:r>
            <a:r>
              <a:rPr lang="en" b="0" i="0" u="none" strike="noStrike" cap="none" baseline="0" dirty="0" smtClean="0">
                <a:solidFill>
                  <a:srgbClr val="000000"/>
                </a:solidFill>
                <a:ea typeface="Helvetica Neue"/>
                <a:sym typeface="Helvetica Neue"/>
              </a:rPr>
              <a:t>ocuse</a:t>
            </a:r>
            <a:r>
              <a:rPr lang="en-US" b="0" i="0" u="none" strike="noStrike" cap="none" baseline="0" dirty="0" smtClean="0">
                <a:solidFill>
                  <a:srgbClr val="000000"/>
                </a:solidFill>
                <a:ea typeface="Helvetica Neue"/>
                <a:sym typeface="Helvetica Neue"/>
              </a:rPr>
              <a:t>s</a:t>
            </a:r>
            <a:r>
              <a:rPr lang="en" b="0" i="0" u="none" strike="noStrike" cap="none" baseline="0" dirty="0" smtClean="0">
                <a:solidFill>
                  <a:srgbClr val="000000"/>
                </a:solidFill>
                <a:ea typeface="Helvetica Neue"/>
                <a:sym typeface="Helvetica Neue"/>
              </a:rPr>
              <a:t> on mechanisms enhancing ICANN</a:t>
            </a:r>
            <a:r>
              <a:rPr lang="en" dirty="0" smtClean="0">
                <a:ea typeface="Helvetica Neue"/>
                <a:sym typeface="Helvetica Neue"/>
              </a:rPr>
              <a:t>’s a</a:t>
            </a:r>
            <a:r>
              <a:rPr lang="en" b="0" i="0" u="none" strike="noStrike" cap="none" baseline="0" dirty="0" smtClean="0">
                <a:solidFill>
                  <a:srgbClr val="000000"/>
                </a:solidFill>
                <a:ea typeface="Helvetica Neue"/>
                <a:sym typeface="Helvetica Neue"/>
              </a:rPr>
              <a:t>ccountability that must be in place or committed to within the time frame of the IANA Stewardship Transition</a:t>
            </a:r>
            <a:r>
              <a:rPr lang="en-US" dirty="0" smtClean="0">
                <a:ea typeface="Helvetica Neue"/>
                <a:sym typeface="Helvetica Neue"/>
              </a:rPr>
              <a:t>.</a:t>
            </a:r>
            <a:endParaRPr lang="en" b="0" i="0" u="none" strike="noStrike" cap="none" baseline="0" dirty="0" smtClean="0">
              <a:solidFill>
                <a:srgbClr val="000000"/>
              </a:solidFill>
              <a:ea typeface="Helvetica Neue"/>
              <a:sym typeface="Helvetica Neue"/>
            </a:endParaRPr>
          </a:p>
          <a:p>
            <a:pPr marL="12700" marR="117475" lvl="0" indent="0" algn="l" rtl="0">
              <a:lnSpc>
                <a:spcPct val="100000"/>
              </a:lnSpc>
              <a:spcBef>
                <a:spcPts val="0"/>
              </a:spcBef>
              <a:buNone/>
            </a:pPr>
            <a:endParaRPr lang="en" b="0" i="0" u="none" strike="noStrike" cap="none" baseline="0" dirty="0" smtClean="0">
              <a:solidFill>
                <a:srgbClr val="1C75BB"/>
              </a:solidFill>
              <a:ea typeface="Times New Roman"/>
              <a:sym typeface="Times New Roman"/>
            </a:endParaRPr>
          </a:p>
          <a:p>
            <a:pPr marL="12700" marR="0" lvl="0" indent="0" algn="l" rtl="0">
              <a:lnSpc>
                <a:spcPct val="100000"/>
              </a:lnSpc>
              <a:spcBef>
                <a:spcPts val="0"/>
              </a:spcBef>
              <a:buSzPct val="25000"/>
              <a:buNone/>
            </a:pPr>
            <a:r>
              <a:rPr lang="en" b="1" i="0" u="none" strike="noStrike" cap="none" baseline="0" dirty="0" smtClean="0">
                <a:solidFill>
                  <a:srgbClr val="000000"/>
                </a:solidFill>
                <a:ea typeface="Helvetica Neue"/>
                <a:sym typeface="Helvetica Neue"/>
              </a:rPr>
              <a:t>Work Stream 2</a:t>
            </a:r>
            <a:r>
              <a:rPr lang="en-US" i="0" u="none" strike="noStrike" cap="none" dirty="0" smtClean="0">
                <a:solidFill>
                  <a:srgbClr val="000000"/>
                </a:solidFill>
                <a:ea typeface="Helvetica Neue"/>
                <a:sym typeface="Helvetica Neue"/>
              </a:rPr>
              <a:t> - </a:t>
            </a:r>
            <a:r>
              <a:rPr lang="en" dirty="0" smtClean="0">
                <a:ea typeface="Helvetica Neue"/>
                <a:sym typeface="Helvetica Neue"/>
              </a:rPr>
              <a:t>F</a:t>
            </a:r>
            <a:r>
              <a:rPr lang="en" b="0" i="0" u="none" strike="noStrike" cap="none" baseline="0" dirty="0" smtClean="0">
                <a:solidFill>
                  <a:srgbClr val="000000"/>
                </a:solidFill>
                <a:ea typeface="Helvetica Neue"/>
                <a:sym typeface="Helvetica Neue"/>
              </a:rPr>
              <a:t>ocuse</a:t>
            </a:r>
            <a:r>
              <a:rPr lang="en-US" b="0" i="0" u="none" strike="noStrike" cap="none" baseline="0" dirty="0" smtClean="0">
                <a:solidFill>
                  <a:srgbClr val="000000"/>
                </a:solidFill>
                <a:ea typeface="Helvetica Neue"/>
                <a:sym typeface="Helvetica Neue"/>
              </a:rPr>
              <a:t>s</a:t>
            </a:r>
            <a:r>
              <a:rPr lang="en" b="0" i="0" u="none" strike="noStrike" cap="none" baseline="0" dirty="0" smtClean="0">
                <a:solidFill>
                  <a:srgbClr val="000000"/>
                </a:solidFill>
                <a:ea typeface="Helvetica Neue"/>
                <a:sym typeface="Helvetica Neue"/>
              </a:rPr>
              <a:t> on addressing accountability topics for which a timeline for developing solutions and full implementation may extend beyond the IANA Stewardship Transition.</a:t>
            </a:r>
            <a:endParaRPr lang="en" b="0" i="0" u="none" strike="noStrike" cap="none" baseline="0" dirty="0">
              <a:solidFill>
                <a:srgbClr val="000000"/>
              </a:solidFill>
              <a:ea typeface="Helvetica Neue"/>
              <a:sym typeface="Helvetica Neue"/>
            </a:endParaRPr>
          </a:p>
        </p:txBody>
      </p:sp>
      <p:sp>
        <p:nvSpPr>
          <p:cNvPr id="94" name="Shape 94"/>
          <p:cNvSpPr txBox="1">
            <a:spLocks noGrp="1"/>
          </p:cNvSpPr>
          <p:nvPr>
            <p:ph type="sldNum" idx="12"/>
          </p:nvPr>
        </p:nvSpPr>
        <p:spPr>
          <a:xfrm>
            <a:off x="8739496" y="6415298"/>
            <a:ext cx="178500" cy="139799"/>
          </a:xfrm>
          <a:prstGeom prst="rect">
            <a:avLst/>
          </a:prstGeom>
          <a:noFill/>
          <a:ln>
            <a:noFill/>
          </a:ln>
        </p:spPr>
        <p:txBody>
          <a:bodyPr lIns="0" tIns="0" rIns="0" bIns="0" anchor="t" anchorCtr="0">
            <a:noAutofit/>
          </a:bodyPr>
          <a:lstStyle/>
          <a:p>
            <a:pPr marL="25400" marR="0" lvl="0" indent="0" algn="l" rtl="0">
              <a:lnSpc>
                <a:spcPct val="100000"/>
              </a:lnSpc>
              <a:spcBef>
                <a:spcPts val="0"/>
              </a:spcBef>
              <a:buSzPct val="25000"/>
              <a:buNone/>
            </a:pPr>
            <a:fld id="{00000000-1234-1234-1234-123412341234}" type="slidenum">
              <a:rPr lang="en" sz="900" b="0" i="0" u="none" strike="noStrike" cap="none" baseline="0">
                <a:solidFill>
                  <a:schemeClr val="lt1"/>
                </a:solidFill>
                <a:latin typeface="Arial"/>
                <a:ea typeface="Helvetica Neue"/>
                <a:cs typeface="Arial"/>
                <a:sym typeface="Helvetica Neue"/>
              </a:rPr>
              <a:t>3</a:t>
            </a:fld>
            <a:endParaRPr lang="en" sz="900" b="0" i="0" u="none" strike="noStrike" cap="none" baseline="0" dirty="0">
              <a:solidFill>
                <a:schemeClr val="lt1"/>
              </a:solidFill>
              <a:latin typeface="Arial"/>
              <a:ea typeface="Helvetica Neue"/>
              <a:cs typeface="Arial"/>
              <a:sym typeface="Helvetica Neue"/>
            </a:endParaRPr>
          </a:p>
        </p:txBody>
      </p:sp>
      <p:sp>
        <p:nvSpPr>
          <p:cNvPr id="11" name="Shape 122"/>
          <p:cNvSpPr txBox="1"/>
          <p:nvPr/>
        </p:nvSpPr>
        <p:spPr>
          <a:xfrm>
            <a:off x="335726" y="4079869"/>
            <a:ext cx="8403769" cy="2052418"/>
          </a:xfrm>
          <a:prstGeom prst="rect">
            <a:avLst/>
          </a:prstGeom>
          <a:noFill/>
          <a:ln>
            <a:noFill/>
          </a:ln>
        </p:spPr>
        <p:txBody>
          <a:bodyPr lIns="91425" tIns="91425" rIns="91425" bIns="91425" anchor="t" anchorCtr="0">
            <a:noAutofit/>
          </a:bodyPr>
          <a:lstStyle/>
          <a:p>
            <a:pPr lvl="0" rtl="0">
              <a:spcBef>
                <a:spcPts val="0"/>
              </a:spcBef>
              <a:buNone/>
            </a:pPr>
            <a:r>
              <a:rPr lang="en-US" sz="1600" dirty="0" smtClean="0">
                <a:solidFill>
                  <a:srgbClr val="1960AD"/>
                </a:solidFill>
              </a:rPr>
              <a:t>The ICANN Community &amp; Board of Directors</a:t>
            </a:r>
            <a:endParaRPr lang="en" sz="1600" dirty="0">
              <a:solidFill>
                <a:srgbClr val="1960AD"/>
              </a:solidFill>
            </a:endParaRPr>
          </a:p>
          <a:p>
            <a:pPr lvl="0"/>
            <a:r>
              <a:rPr lang="en-US" dirty="0" smtClean="0"/>
              <a:t/>
            </a:r>
            <a:br>
              <a:rPr lang="en-US" dirty="0" smtClean="0"/>
            </a:br>
            <a:r>
              <a:rPr lang="en-US" dirty="0"/>
              <a:t>The ICANN Community is organized in three Supporting Organizations (SOs) and four Advisory Committees (ACs), each </a:t>
            </a:r>
            <a:r>
              <a:rPr lang="en-US" dirty="0" smtClean="0"/>
              <a:t>represents key stakeholders. </a:t>
            </a:r>
            <a:r>
              <a:rPr lang="en-US" dirty="0"/>
              <a:t>While the ICANN Board has the ultimate authority to approve or reject policy recommendations, Supporting Organizations are responsible for developing and making policy recommendations to the Board. Advisory Committees formally advise the ICANN Board </a:t>
            </a:r>
            <a:r>
              <a:rPr lang="en-US" dirty="0" smtClean="0"/>
              <a:t>on particular </a:t>
            </a:r>
            <a:r>
              <a:rPr lang="en-US" dirty="0"/>
              <a:t>issues or policy areas. Most of the CCWG-Accountability’s efforts are focused on ensuring accountability of the Board of Directors (and ICANN staff) toward these stakeholders, but the question of accountability of the community was also worked on. </a:t>
            </a:r>
            <a:endParaRPr lang="en" dirty="0"/>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29" name="Shape 104"/>
          <p:cNvSpPr/>
          <p:nvPr/>
        </p:nvSpPr>
        <p:spPr>
          <a:xfrm>
            <a:off x="216000" y="3943216"/>
            <a:ext cx="4284344" cy="2202370"/>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grpSp>
        <p:nvGrpSpPr>
          <p:cNvPr id="37" name="Group 36"/>
          <p:cNvGrpSpPr/>
          <p:nvPr/>
        </p:nvGrpSpPr>
        <p:grpSpPr>
          <a:xfrm>
            <a:off x="762000" y="4360166"/>
            <a:ext cx="1010050" cy="1680396"/>
            <a:chOff x="275300" y="4069556"/>
            <a:chExt cx="1359408" cy="2261616"/>
          </a:xfrm>
        </p:grpSpPr>
        <p:pic>
          <p:nvPicPr>
            <p:cNvPr id="38" name="Picture 37" descr="CCWG_Paris2015_Overview05-3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300" y="4069556"/>
              <a:ext cx="1359408" cy="2261616"/>
            </a:xfrm>
            <a:prstGeom prst="rect">
              <a:avLst/>
            </a:prstGeom>
          </p:spPr>
        </p:pic>
        <p:sp>
          <p:nvSpPr>
            <p:cNvPr id="39" name="TextBox 38"/>
            <p:cNvSpPr txBox="1"/>
            <p:nvPr/>
          </p:nvSpPr>
          <p:spPr>
            <a:xfrm>
              <a:off x="582005" y="4454876"/>
              <a:ext cx="730485" cy="165693"/>
            </a:xfrm>
            <a:prstGeom prst="rect">
              <a:avLst/>
            </a:prstGeom>
            <a:noFill/>
          </p:spPr>
          <p:txBody>
            <a:bodyPr wrap="square" lIns="0" tIns="0" bIns="0" rtlCol="0">
              <a:spAutoFit/>
            </a:bodyPr>
            <a:lstStyle/>
            <a:p>
              <a:pPr algn="ctr"/>
              <a:r>
                <a:rPr lang="en-US" sz="800" b="1" dirty="0" smtClean="0"/>
                <a:t>BYLAWS</a:t>
              </a:r>
              <a:endParaRPr lang="en-US" sz="800" b="1" dirty="0"/>
            </a:p>
          </p:txBody>
        </p:sp>
      </p:grpSp>
      <p:sp>
        <p:nvSpPr>
          <p:cNvPr id="100" name="Shape 100"/>
          <p:cNvSpPr/>
          <p:nvPr/>
        </p:nvSpPr>
        <p:spPr>
          <a:xfrm>
            <a:off x="4643700" y="3943216"/>
            <a:ext cx="4284344" cy="2202370"/>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01" name="Shape 101"/>
          <p:cNvSpPr/>
          <p:nvPr/>
        </p:nvSpPr>
        <p:spPr>
          <a:xfrm>
            <a:off x="216000" y="1608667"/>
            <a:ext cx="4284344" cy="2202370"/>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02" name="Shape 102"/>
          <p:cNvSpPr/>
          <p:nvPr/>
        </p:nvSpPr>
        <p:spPr>
          <a:xfrm>
            <a:off x="4643700" y="1608667"/>
            <a:ext cx="4284344" cy="2202370"/>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05" name="Shape 105"/>
          <p:cNvSpPr/>
          <p:nvPr/>
        </p:nvSpPr>
        <p:spPr>
          <a:xfrm>
            <a:off x="8423997" y="6377394"/>
            <a:ext cx="504189" cy="216533"/>
          </a:xfrm>
          <a:custGeom>
            <a:avLst/>
            <a:gdLst/>
            <a:ahLst/>
            <a:cxnLst/>
            <a:rect l="0" t="0" r="0" b="0"/>
            <a:pathLst>
              <a:path w="504190" h="216534" extrusionOk="0">
                <a:moveTo>
                  <a:pt x="0" y="216001"/>
                </a:moveTo>
                <a:lnTo>
                  <a:pt x="503999" y="216001"/>
                </a:lnTo>
                <a:lnTo>
                  <a:pt x="503999" y="0"/>
                </a:lnTo>
                <a:lnTo>
                  <a:pt x="0" y="0"/>
                </a:lnTo>
                <a:lnTo>
                  <a:pt x="0" y="216001"/>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06" name="Shape 106"/>
          <p:cNvSpPr/>
          <p:nvPr/>
        </p:nvSpPr>
        <p:spPr>
          <a:xfrm>
            <a:off x="216001" y="6377394"/>
            <a:ext cx="8208008" cy="216533"/>
          </a:xfrm>
          <a:custGeom>
            <a:avLst/>
            <a:gdLst/>
            <a:ahLst/>
            <a:cxnLst/>
            <a:rect l="0" t="0" r="0" b="0"/>
            <a:pathLst>
              <a:path w="8208009" h="216534" extrusionOk="0">
                <a:moveTo>
                  <a:pt x="0" y="216001"/>
                </a:moveTo>
                <a:lnTo>
                  <a:pt x="8207997" y="216001"/>
                </a:lnTo>
                <a:lnTo>
                  <a:pt x="8207997" y="0"/>
                </a:lnTo>
                <a:lnTo>
                  <a:pt x="0" y="0"/>
                </a:lnTo>
                <a:lnTo>
                  <a:pt x="0" y="216001"/>
                </a:lnTo>
                <a:close/>
              </a:path>
            </a:pathLst>
          </a:custGeom>
          <a:solidFill>
            <a:srgbClr val="BBBDC0"/>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07" name="Shape 107"/>
          <p:cNvSpPr txBox="1">
            <a:spLocks noGrp="1"/>
          </p:cNvSpPr>
          <p:nvPr>
            <p:ph type="title"/>
          </p:nvPr>
        </p:nvSpPr>
        <p:spPr>
          <a:xfrm>
            <a:off x="275300" y="228600"/>
            <a:ext cx="8593500" cy="330300"/>
          </a:xfrm>
          <a:prstGeom prst="rect">
            <a:avLst/>
          </a:prstGeom>
          <a:noFill/>
          <a:ln>
            <a:noFill/>
          </a:ln>
        </p:spPr>
        <p:txBody>
          <a:bodyPr lIns="0" tIns="0" rIns="0" bIns="0" anchor="t" anchorCtr="0">
            <a:noAutofit/>
          </a:bodyPr>
          <a:lstStyle/>
          <a:p>
            <a:pPr marL="12700" marR="0" lvl="0" indent="0" algn="l" rtl="0">
              <a:lnSpc>
                <a:spcPct val="100000"/>
              </a:lnSpc>
              <a:spcBef>
                <a:spcPts val="0"/>
              </a:spcBef>
              <a:buSzPct val="25000"/>
              <a:buNone/>
            </a:pPr>
            <a:r>
              <a:rPr lang="en-US" sz="2400" b="1" dirty="0" smtClean="0">
                <a:solidFill>
                  <a:srgbClr val="1C75BB"/>
                </a:solidFill>
                <a:ea typeface="Helvetica Neue"/>
                <a:sym typeface="Helvetica Neue"/>
              </a:rPr>
              <a:t>Current Accountability Framework</a:t>
            </a:r>
            <a:endParaRPr lang="en" sz="2400" dirty="0">
              <a:solidFill>
                <a:srgbClr val="1C75BB"/>
              </a:solidFill>
              <a:ea typeface="Helvetica Neue"/>
              <a:sym typeface="Helvetica Neue"/>
            </a:endParaRPr>
          </a:p>
        </p:txBody>
      </p:sp>
      <p:sp>
        <p:nvSpPr>
          <p:cNvPr id="108" name="Shape 108"/>
          <p:cNvSpPr/>
          <p:nvPr/>
        </p:nvSpPr>
        <p:spPr>
          <a:xfrm>
            <a:off x="216001" y="653402"/>
            <a:ext cx="8712199" cy="7238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15" name="Shape 115"/>
          <p:cNvSpPr txBox="1">
            <a:spLocks noGrp="1"/>
          </p:cNvSpPr>
          <p:nvPr>
            <p:ph type="ftr" idx="4294967295"/>
          </p:nvPr>
        </p:nvSpPr>
        <p:spPr>
          <a:xfrm>
            <a:off x="275252" y="6415298"/>
            <a:ext cx="5068499" cy="139799"/>
          </a:xfrm>
          <a:prstGeom prst="rect">
            <a:avLst/>
          </a:prstGeom>
          <a:noFill/>
          <a:ln>
            <a:noFill/>
          </a:ln>
        </p:spPr>
        <p:txBody>
          <a:bodyPr lIns="0" tIns="0" rIns="0" bIns="0" anchor="t" anchorCtr="0">
            <a:noAutofit/>
          </a:bodyPr>
          <a:lstStyle/>
          <a:p>
            <a:pPr marL="12700" lvl="0">
              <a:buSzPct val="25000"/>
            </a:pPr>
            <a:r>
              <a:rPr lang="en" sz="900" dirty="0">
                <a:solidFill>
                  <a:srgbClr val="064263"/>
                </a:solidFill>
                <a:ea typeface="Helvetica Neue"/>
                <a:sym typeface="Helvetica Neue"/>
              </a:rPr>
              <a:t>Cross Community Working Group (CCWG) </a:t>
            </a:r>
            <a:r>
              <a:rPr lang="en" sz="900" dirty="0" smtClean="0">
                <a:solidFill>
                  <a:srgbClr val="064263"/>
                </a:solidFill>
                <a:ea typeface="Helvetica Neue"/>
                <a:sym typeface="Helvetica Neue"/>
              </a:rPr>
              <a:t>Accountability</a:t>
            </a:r>
            <a:r>
              <a:rPr lang="en-US" sz="900" dirty="0" smtClean="0">
                <a:solidFill>
                  <a:srgbClr val="064263"/>
                </a:solidFill>
                <a:ea typeface="Helvetica Neue"/>
                <a:sym typeface="Helvetica Neue"/>
              </a:rPr>
              <a:t> 2nd</a:t>
            </a:r>
            <a:r>
              <a:rPr lang="en" sz="900" dirty="0" smtClean="0">
                <a:solidFill>
                  <a:srgbClr val="064263"/>
                </a:solidFill>
                <a:ea typeface="Helvetica Neue"/>
                <a:sym typeface="Helvetica Neue"/>
              </a:rPr>
              <a:t> </a:t>
            </a:r>
            <a:r>
              <a:rPr lang="en" sz="900" dirty="0">
                <a:solidFill>
                  <a:srgbClr val="064263"/>
                </a:solidFill>
                <a:ea typeface="Helvetica Neue"/>
                <a:sym typeface="Helvetica Neue"/>
              </a:rPr>
              <a:t>Draft Proposal for Public Comment</a:t>
            </a:r>
          </a:p>
        </p:txBody>
      </p:sp>
      <p:sp>
        <p:nvSpPr>
          <p:cNvPr id="116" name="Shape 116"/>
          <p:cNvSpPr txBox="1">
            <a:spLocks noGrp="1"/>
          </p:cNvSpPr>
          <p:nvPr>
            <p:ph type="sldNum" idx="12"/>
          </p:nvPr>
        </p:nvSpPr>
        <p:spPr>
          <a:xfrm>
            <a:off x="8739496" y="6415298"/>
            <a:ext cx="178500" cy="139799"/>
          </a:xfrm>
          <a:prstGeom prst="rect">
            <a:avLst/>
          </a:prstGeom>
          <a:noFill/>
          <a:ln>
            <a:noFill/>
          </a:ln>
        </p:spPr>
        <p:txBody>
          <a:bodyPr lIns="0" tIns="0" rIns="0" bIns="0" anchor="t" anchorCtr="0">
            <a:noAutofit/>
          </a:bodyPr>
          <a:lstStyle/>
          <a:p>
            <a:pPr marL="25400" marR="0" lvl="0" indent="0" algn="l" rtl="0">
              <a:lnSpc>
                <a:spcPct val="100000"/>
              </a:lnSpc>
              <a:spcBef>
                <a:spcPts val="0"/>
              </a:spcBef>
              <a:buSzPct val="25000"/>
              <a:buNone/>
            </a:pPr>
            <a:fld id="{00000000-1234-1234-1234-123412341234}" type="slidenum">
              <a:rPr lang="en" sz="900" b="0" i="0" u="none" strike="noStrike" cap="none" baseline="0">
                <a:solidFill>
                  <a:schemeClr val="lt1"/>
                </a:solidFill>
                <a:latin typeface="Arial"/>
                <a:ea typeface="Helvetica Neue"/>
                <a:cs typeface="Arial"/>
                <a:sym typeface="Helvetica Neue"/>
              </a:rPr>
              <a:t>4</a:t>
            </a:fld>
            <a:endParaRPr lang="en" sz="900" b="0" i="0" u="none" strike="noStrike" cap="none" baseline="0">
              <a:solidFill>
                <a:schemeClr val="lt1"/>
              </a:solidFill>
              <a:latin typeface="Arial"/>
              <a:ea typeface="Helvetica Neue"/>
              <a:cs typeface="Arial"/>
              <a:sym typeface="Helvetica Neue"/>
            </a:endParaRPr>
          </a:p>
        </p:txBody>
      </p:sp>
      <p:sp>
        <p:nvSpPr>
          <p:cNvPr id="117" name="Shape 117"/>
          <p:cNvSpPr txBox="1"/>
          <p:nvPr/>
        </p:nvSpPr>
        <p:spPr>
          <a:xfrm>
            <a:off x="216000" y="802750"/>
            <a:ext cx="8712299" cy="521699"/>
          </a:xfrm>
          <a:prstGeom prst="rect">
            <a:avLst/>
          </a:prstGeom>
          <a:noFill/>
          <a:ln>
            <a:noFill/>
          </a:ln>
        </p:spPr>
        <p:txBody>
          <a:bodyPr lIns="91425" tIns="91425" rIns="91425" bIns="91425" anchor="t" anchorCtr="0">
            <a:noAutofit/>
          </a:bodyPr>
          <a:lstStyle/>
          <a:p>
            <a:pPr lvl="0" indent="-342900">
              <a:lnSpc>
                <a:spcPct val="115000"/>
              </a:lnSpc>
              <a:buClr>
                <a:schemeClr val="dk1"/>
              </a:buClr>
              <a:buSzPct val="78571"/>
            </a:pPr>
            <a:r>
              <a:rPr lang="en" dirty="0">
                <a:solidFill>
                  <a:srgbClr val="4F81BD"/>
                </a:solidFill>
              </a:rPr>
              <a:t>The CCWG-Accountability </a:t>
            </a:r>
            <a:r>
              <a:rPr lang="en" dirty="0" smtClean="0">
                <a:solidFill>
                  <a:srgbClr val="4F81BD"/>
                </a:solidFill>
              </a:rPr>
              <a:t>identified </a:t>
            </a:r>
            <a:r>
              <a:rPr lang="en" b="1" dirty="0">
                <a:solidFill>
                  <a:srgbClr val="4F81BD"/>
                </a:solidFill>
              </a:rPr>
              <a:t>four building blocks </a:t>
            </a:r>
            <a:r>
              <a:rPr lang="en" dirty="0">
                <a:solidFill>
                  <a:srgbClr val="4F81BD"/>
                </a:solidFill>
              </a:rPr>
              <a:t>that would form the </a:t>
            </a:r>
            <a:r>
              <a:rPr lang="en" dirty="0" smtClean="0">
                <a:solidFill>
                  <a:srgbClr val="4F81BD"/>
                </a:solidFill>
              </a:rPr>
              <a:t>mechanisms </a:t>
            </a:r>
            <a:r>
              <a:rPr lang="en" dirty="0">
                <a:solidFill>
                  <a:srgbClr val="4F81BD"/>
                </a:solidFill>
              </a:rPr>
              <a:t>required to improve </a:t>
            </a:r>
            <a:r>
              <a:rPr lang="en" dirty="0" smtClean="0">
                <a:solidFill>
                  <a:srgbClr val="4F81BD"/>
                </a:solidFill>
              </a:rPr>
              <a:t>ICANN’s accountability</a:t>
            </a:r>
            <a:r>
              <a:rPr lang="en" dirty="0">
                <a:solidFill>
                  <a:srgbClr val="4F81BD"/>
                </a:solidFill>
              </a:rPr>
              <a:t>.</a:t>
            </a:r>
          </a:p>
        </p:txBody>
      </p:sp>
      <p:sp>
        <p:nvSpPr>
          <p:cNvPr id="120" name="Shape 120"/>
          <p:cNvSpPr txBox="1"/>
          <p:nvPr/>
        </p:nvSpPr>
        <p:spPr>
          <a:xfrm>
            <a:off x="1891921" y="4441364"/>
            <a:ext cx="2431684" cy="1297199"/>
          </a:xfrm>
          <a:prstGeom prst="rect">
            <a:avLst/>
          </a:prstGeom>
          <a:noFill/>
          <a:ln>
            <a:noFill/>
          </a:ln>
        </p:spPr>
        <p:txBody>
          <a:bodyPr lIns="91425" tIns="91425" rIns="91425" bIns="91425" anchor="t" anchorCtr="0">
            <a:noAutofit/>
          </a:bodyPr>
          <a:lstStyle/>
          <a:p>
            <a:pPr lvl="0" rtl="0">
              <a:spcBef>
                <a:spcPts val="0"/>
              </a:spcBef>
              <a:buNone/>
            </a:pPr>
            <a:r>
              <a:rPr lang="en-US" b="1" dirty="0" smtClean="0"/>
              <a:t>The </a:t>
            </a:r>
            <a:r>
              <a:rPr lang="en" b="1" dirty="0" smtClean="0"/>
              <a:t>Principles </a:t>
            </a:r>
            <a:endParaRPr lang="en-US" b="1" dirty="0" smtClean="0"/>
          </a:p>
          <a:p>
            <a:pPr lvl="0" rtl="0">
              <a:spcBef>
                <a:spcPts val="0"/>
              </a:spcBef>
              <a:buNone/>
            </a:pPr>
            <a:r>
              <a:rPr lang="en-US" sz="1000" dirty="0"/>
              <a:t>g</a:t>
            </a:r>
            <a:r>
              <a:rPr lang="en" sz="1000" dirty="0" smtClean="0"/>
              <a:t>uarantee </a:t>
            </a:r>
            <a:r>
              <a:rPr lang="en-US" sz="1000" dirty="0" smtClean="0"/>
              <a:t>the mission, commitments and core </a:t>
            </a:r>
            <a:r>
              <a:rPr lang="en" sz="1000" dirty="0" smtClean="0"/>
              <a:t>values </a:t>
            </a:r>
            <a:r>
              <a:rPr lang="en" sz="1000" dirty="0"/>
              <a:t>of </a:t>
            </a:r>
            <a:r>
              <a:rPr lang="en-US" sz="1000" dirty="0" smtClean="0"/>
              <a:t>ICANN through its Bylaws.</a:t>
            </a:r>
            <a:endParaRPr lang="en" sz="1000" dirty="0"/>
          </a:p>
        </p:txBody>
      </p:sp>
      <p:sp>
        <p:nvSpPr>
          <p:cNvPr id="121" name="Shape 121"/>
          <p:cNvSpPr txBox="1"/>
          <p:nvPr/>
        </p:nvSpPr>
        <p:spPr>
          <a:xfrm>
            <a:off x="4984675" y="5200364"/>
            <a:ext cx="3602999" cy="779238"/>
          </a:xfrm>
          <a:prstGeom prst="rect">
            <a:avLst/>
          </a:prstGeom>
          <a:noFill/>
          <a:ln>
            <a:noFill/>
          </a:ln>
        </p:spPr>
        <p:txBody>
          <a:bodyPr lIns="91425" tIns="91425" rIns="91425" bIns="91425" anchor="t" anchorCtr="0">
            <a:noAutofit/>
          </a:bodyPr>
          <a:lstStyle/>
          <a:p>
            <a:pPr lvl="0" rtl="0">
              <a:spcBef>
                <a:spcPts val="0"/>
              </a:spcBef>
              <a:buClr>
                <a:schemeClr val="dk1"/>
              </a:buClr>
              <a:buSzPct val="68750"/>
              <a:buFont typeface="Arial"/>
              <a:buNone/>
            </a:pPr>
            <a:r>
              <a:rPr lang="en" b="1" dirty="0"/>
              <a:t>Independent Appeals Mechanisms</a:t>
            </a:r>
          </a:p>
          <a:p>
            <a:pPr lvl="0">
              <a:spcBef>
                <a:spcPts val="0"/>
              </a:spcBef>
              <a:buNone/>
            </a:pPr>
            <a:r>
              <a:rPr lang="en-US" sz="1000" dirty="0" smtClean="0"/>
              <a:t>c</a:t>
            </a:r>
            <a:r>
              <a:rPr lang="en" sz="1000" dirty="0" smtClean="0"/>
              <a:t>onfers </a:t>
            </a:r>
            <a:r>
              <a:rPr lang="en" sz="1000" dirty="0"/>
              <a:t>the power to review and provide redress, as </a:t>
            </a:r>
            <a:r>
              <a:rPr lang="en" sz="1000" dirty="0" smtClean="0"/>
              <a:t>needed</a:t>
            </a:r>
            <a:r>
              <a:rPr lang="en-US" sz="1000" dirty="0" smtClean="0"/>
              <a:t>.</a:t>
            </a:r>
            <a:endParaRPr lang="en" sz="1000" dirty="0"/>
          </a:p>
        </p:txBody>
      </p:sp>
      <p:sp>
        <p:nvSpPr>
          <p:cNvPr id="122" name="Shape 122"/>
          <p:cNvSpPr txBox="1"/>
          <p:nvPr/>
        </p:nvSpPr>
        <p:spPr>
          <a:xfrm>
            <a:off x="398100" y="2969143"/>
            <a:ext cx="3788201" cy="742084"/>
          </a:xfrm>
          <a:prstGeom prst="rect">
            <a:avLst/>
          </a:prstGeom>
          <a:noFill/>
          <a:ln>
            <a:noFill/>
          </a:ln>
        </p:spPr>
        <p:txBody>
          <a:bodyPr lIns="91425" tIns="91425" rIns="91425" bIns="91425" anchor="t" anchorCtr="0">
            <a:noAutofit/>
          </a:bodyPr>
          <a:lstStyle/>
          <a:p>
            <a:pPr lvl="0" rtl="0">
              <a:spcBef>
                <a:spcPts val="0"/>
              </a:spcBef>
              <a:buNone/>
            </a:pPr>
            <a:r>
              <a:rPr lang="en-US" b="1" dirty="0" smtClean="0"/>
              <a:t>The ICANN </a:t>
            </a:r>
            <a:r>
              <a:rPr lang="en" b="1" dirty="0" smtClean="0"/>
              <a:t>Community</a:t>
            </a:r>
            <a:endParaRPr lang="en-US" b="1" dirty="0"/>
          </a:p>
          <a:p>
            <a:pPr lvl="0" rtl="0">
              <a:spcBef>
                <a:spcPts val="0"/>
              </a:spcBef>
              <a:buNone/>
            </a:pPr>
            <a:r>
              <a:rPr lang="en-US" sz="1000" dirty="0" smtClean="0"/>
              <a:t>is </a:t>
            </a:r>
            <a:r>
              <a:rPr lang="en-US" sz="1000" dirty="0"/>
              <a:t>organized in three Supporting Organizations (SOs) and four Advisory Committees (</a:t>
            </a:r>
            <a:r>
              <a:rPr lang="en-US" sz="1000" dirty="0" smtClean="0"/>
              <a:t>ACs).</a:t>
            </a:r>
            <a:endParaRPr lang="en" sz="1000" dirty="0"/>
          </a:p>
        </p:txBody>
      </p:sp>
      <p:sp>
        <p:nvSpPr>
          <p:cNvPr id="123" name="Shape 123"/>
          <p:cNvSpPr txBox="1"/>
          <p:nvPr/>
        </p:nvSpPr>
        <p:spPr>
          <a:xfrm>
            <a:off x="4832275" y="2703730"/>
            <a:ext cx="3200407" cy="813086"/>
          </a:xfrm>
          <a:prstGeom prst="rect">
            <a:avLst/>
          </a:prstGeom>
          <a:noFill/>
          <a:ln>
            <a:noFill/>
          </a:ln>
        </p:spPr>
        <p:txBody>
          <a:bodyPr lIns="91425" tIns="91425" rIns="91425" bIns="91425" anchor="t" anchorCtr="0">
            <a:noAutofit/>
          </a:bodyPr>
          <a:lstStyle/>
          <a:p>
            <a:pPr lvl="0" rtl="0">
              <a:spcBef>
                <a:spcPts val="0"/>
              </a:spcBef>
              <a:buNone/>
            </a:pPr>
            <a:r>
              <a:rPr lang="en" b="1" dirty="0"/>
              <a:t>ICANN Board</a:t>
            </a:r>
          </a:p>
          <a:p>
            <a:r>
              <a:rPr lang="en-US" sz="1000" dirty="0" smtClean="0"/>
              <a:t>has </a:t>
            </a:r>
            <a:r>
              <a:rPr lang="en-US" sz="1000" dirty="0"/>
              <a:t>the ultimate authority to approve or reject policy </a:t>
            </a:r>
            <a:r>
              <a:rPr lang="en-US" sz="1000" dirty="0" smtClean="0"/>
              <a:t>recommendations, developed by the SOs. ACs </a:t>
            </a:r>
            <a:r>
              <a:rPr lang="en-US" sz="1000" dirty="0"/>
              <a:t>formally advise the ICANN Board on particular issues or policy </a:t>
            </a:r>
            <a:r>
              <a:rPr lang="en-US" sz="1000" dirty="0" smtClean="0"/>
              <a:t>areas.</a:t>
            </a:r>
            <a:endParaRPr lang="en" sz="1000"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38871" y="1833295"/>
            <a:ext cx="2851699" cy="1231755"/>
          </a:xfrm>
          <a:prstGeom prst="rect">
            <a:avLst/>
          </a:prstGeom>
        </p:spPr>
      </p:pic>
      <p:pic>
        <p:nvPicPr>
          <p:cNvPr id="4" name="Picture 3" descr="CCWG_Paris2015_Overview05-23.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30522">
            <a:off x="6210490" y="1958249"/>
            <a:ext cx="2658528" cy="1148317"/>
          </a:xfrm>
          <a:prstGeom prst="rect">
            <a:avLst/>
          </a:prstGeom>
        </p:spPr>
      </p:pic>
      <p:pic>
        <p:nvPicPr>
          <p:cNvPr id="7" name="Picture 6" descr="CCWG_Paris2015_Overview05-25.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80946" y="4178236"/>
            <a:ext cx="2645406" cy="1142649"/>
          </a:xfrm>
          <a:prstGeom prst="rect">
            <a:avLst/>
          </a:prstGeom>
        </p:spPr>
      </p:pic>
      <p:sp>
        <p:nvSpPr>
          <p:cNvPr id="30" name="TextBox 29"/>
          <p:cNvSpPr txBox="1"/>
          <p:nvPr/>
        </p:nvSpPr>
        <p:spPr>
          <a:xfrm>
            <a:off x="1891921" y="2669454"/>
            <a:ext cx="211665" cy="153888"/>
          </a:xfrm>
          <a:prstGeom prst="rect">
            <a:avLst/>
          </a:prstGeom>
          <a:noFill/>
        </p:spPr>
        <p:txBody>
          <a:bodyPr wrap="square" lIns="0" tIns="0" rIns="0" bIns="0" rtlCol="0">
            <a:spAutoFit/>
          </a:bodyPr>
          <a:lstStyle/>
          <a:p>
            <a:pPr algn="ctr"/>
            <a:r>
              <a:rPr lang="en-US" sz="1000" dirty="0">
                <a:solidFill>
                  <a:srgbClr val="231F20"/>
                </a:solidFill>
              </a:rPr>
              <a:t>AC</a:t>
            </a:r>
            <a:endParaRPr lang="en-US" sz="1000" dirty="0"/>
          </a:p>
        </p:txBody>
      </p:sp>
      <p:sp>
        <p:nvSpPr>
          <p:cNvPr id="31" name="TextBox 30"/>
          <p:cNvSpPr txBox="1"/>
          <p:nvPr/>
        </p:nvSpPr>
        <p:spPr>
          <a:xfrm>
            <a:off x="2230587" y="2669454"/>
            <a:ext cx="211665" cy="153888"/>
          </a:xfrm>
          <a:prstGeom prst="rect">
            <a:avLst/>
          </a:prstGeom>
          <a:noFill/>
        </p:spPr>
        <p:txBody>
          <a:bodyPr wrap="square" lIns="0" tIns="0" rIns="0" bIns="0" rtlCol="0">
            <a:spAutoFit/>
          </a:bodyPr>
          <a:lstStyle/>
          <a:p>
            <a:pPr algn="ctr"/>
            <a:r>
              <a:rPr lang="en-US" sz="1000" dirty="0" smtClean="0">
                <a:solidFill>
                  <a:srgbClr val="231F20"/>
                </a:solidFill>
              </a:rPr>
              <a:t>SO</a:t>
            </a:r>
            <a:endParaRPr lang="en-US" sz="1000" dirty="0"/>
          </a:p>
        </p:txBody>
      </p:sp>
      <p:sp>
        <p:nvSpPr>
          <p:cNvPr id="32" name="TextBox 31"/>
          <p:cNvSpPr txBox="1"/>
          <p:nvPr/>
        </p:nvSpPr>
        <p:spPr>
          <a:xfrm>
            <a:off x="2572129" y="2669454"/>
            <a:ext cx="211665" cy="153888"/>
          </a:xfrm>
          <a:prstGeom prst="rect">
            <a:avLst/>
          </a:prstGeom>
          <a:noFill/>
        </p:spPr>
        <p:txBody>
          <a:bodyPr wrap="square" lIns="0" tIns="0" rIns="0" bIns="0" rtlCol="0">
            <a:spAutoFit/>
          </a:bodyPr>
          <a:lstStyle/>
          <a:p>
            <a:pPr algn="ctr"/>
            <a:r>
              <a:rPr lang="en-US" sz="1000" dirty="0">
                <a:solidFill>
                  <a:srgbClr val="231F20"/>
                </a:solidFill>
              </a:rPr>
              <a:t>AC</a:t>
            </a:r>
            <a:endParaRPr lang="en-US" sz="1000" dirty="0"/>
          </a:p>
        </p:txBody>
      </p:sp>
      <p:sp>
        <p:nvSpPr>
          <p:cNvPr id="33" name="TextBox 32"/>
          <p:cNvSpPr txBox="1"/>
          <p:nvPr/>
        </p:nvSpPr>
        <p:spPr>
          <a:xfrm>
            <a:off x="2915029" y="2669454"/>
            <a:ext cx="211665" cy="153888"/>
          </a:xfrm>
          <a:prstGeom prst="rect">
            <a:avLst/>
          </a:prstGeom>
          <a:noFill/>
        </p:spPr>
        <p:txBody>
          <a:bodyPr wrap="square" lIns="0" tIns="0" rIns="0" bIns="0" rtlCol="0">
            <a:spAutoFit/>
          </a:bodyPr>
          <a:lstStyle/>
          <a:p>
            <a:pPr algn="ctr"/>
            <a:r>
              <a:rPr lang="en-US" sz="1000" dirty="0" smtClean="0">
                <a:solidFill>
                  <a:srgbClr val="231F20"/>
                </a:solidFill>
              </a:rPr>
              <a:t>SO</a:t>
            </a:r>
            <a:endParaRPr lang="en-US" sz="1000" dirty="0"/>
          </a:p>
        </p:txBody>
      </p:sp>
      <p:sp>
        <p:nvSpPr>
          <p:cNvPr id="34" name="TextBox 33"/>
          <p:cNvSpPr txBox="1"/>
          <p:nvPr/>
        </p:nvSpPr>
        <p:spPr>
          <a:xfrm>
            <a:off x="3257930" y="2669454"/>
            <a:ext cx="211665" cy="153888"/>
          </a:xfrm>
          <a:prstGeom prst="rect">
            <a:avLst/>
          </a:prstGeom>
          <a:noFill/>
        </p:spPr>
        <p:txBody>
          <a:bodyPr wrap="square" lIns="0" tIns="0" rIns="0" bIns="0" rtlCol="0">
            <a:spAutoFit/>
          </a:bodyPr>
          <a:lstStyle/>
          <a:p>
            <a:pPr algn="ctr"/>
            <a:r>
              <a:rPr lang="en-US" sz="1000" dirty="0">
                <a:solidFill>
                  <a:srgbClr val="231F20"/>
                </a:solidFill>
              </a:rPr>
              <a:t>AC</a:t>
            </a:r>
            <a:endParaRPr lang="en-US" sz="1000" dirty="0"/>
          </a:p>
        </p:txBody>
      </p:sp>
      <p:sp>
        <p:nvSpPr>
          <p:cNvPr id="35" name="TextBox 34"/>
          <p:cNvSpPr txBox="1"/>
          <p:nvPr/>
        </p:nvSpPr>
        <p:spPr>
          <a:xfrm>
            <a:off x="3592539" y="2669454"/>
            <a:ext cx="211665" cy="153888"/>
          </a:xfrm>
          <a:prstGeom prst="rect">
            <a:avLst/>
          </a:prstGeom>
          <a:noFill/>
        </p:spPr>
        <p:txBody>
          <a:bodyPr wrap="square" lIns="0" tIns="0" rIns="0" bIns="0" rtlCol="0">
            <a:spAutoFit/>
          </a:bodyPr>
          <a:lstStyle/>
          <a:p>
            <a:pPr algn="ctr"/>
            <a:r>
              <a:rPr lang="en-US" sz="1000" dirty="0" smtClean="0">
                <a:solidFill>
                  <a:srgbClr val="231F20"/>
                </a:solidFill>
              </a:rPr>
              <a:t>SO</a:t>
            </a:r>
            <a:endParaRPr lang="en-US" sz="1000" dirty="0"/>
          </a:p>
        </p:txBody>
      </p:sp>
      <p:sp>
        <p:nvSpPr>
          <p:cNvPr id="36" name="TextBox 35"/>
          <p:cNvSpPr txBox="1"/>
          <p:nvPr/>
        </p:nvSpPr>
        <p:spPr>
          <a:xfrm>
            <a:off x="3929705" y="2669454"/>
            <a:ext cx="211665" cy="153888"/>
          </a:xfrm>
          <a:prstGeom prst="rect">
            <a:avLst/>
          </a:prstGeom>
          <a:noFill/>
        </p:spPr>
        <p:txBody>
          <a:bodyPr wrap="square" lIns="0" tIns="0" rIns="0" bIns="0" rtlCol="0">
            <a:spAutoFit/>
          </a:bodyPr>
          <a:lstStyle/>
          <a:p>
            <a:pPr algn="ctr"/>
            <a:r>
              <a:rPr lang="en-US" sz="1000" dirty="0">
                <a:solidFill>
                  <a:srgbClr val="231F20"/>
                </a:solidFill>
              </a:rPr>
              <a:t>AC</a:t>
            </a:r>
            <a:endParaRPr lang="en-US" sz="1000" dirty="0"/>
          </a:p>
        </p:txBody>
      </p:sp>
    </p:spTree>
    <p:extLst>
      <p:ext uri="{BB962C8B-B14F-4D97-AF65-F5344CB8AC3E}">
        <p14:creationId xmlns:p14="http://schemas.microsoft.com/office/powerpoint/2010/main" val="839374321"/>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hape 91"/>
          <p:cNvSpPr txBox="1"/>
          <p:nvPr/>
        </p:nvSpPr>
        <p:spPr>
          <a:xfrm>
            <a:off x="4675909" y="1827220"/>
            <a:ext cx="4252415" cy="2460696"/>
          </a:xfrm>
          <a:prstGeom prst="rect">
            <a:avLst/>
          </a:prstGeom>
          <a:solidFill>
            <a:srgbClr val="DAE6F5"/>
          </a:solidFill>
          <a:ln>
            <a:noFill/>
          </a:ln>
        </p:spPr>
        <p:txBody>
          <a:bodyPr lIns="0" tIns="182875" rIns="0" bIns="0" anchor="t" anchorCtr="0">
            <a:noAutofit/>
          </a:bodyPr>
          <a:lstStyle/>
          <a:p>
            <a:pPr marL="0" marR="0" lvl="0" indent="0" algn="l" rtl="0">
              <a:lnSpc>
                <a:spcPct val="100000"/>
              </a:lnSpc>
              <a:spcBef>
                <a:spcPts val="2"/>
              </a:spcBef>
              <a:buNone/>
            </a:pPr>
            <a:endParaRPr lang="en" b="0" i="0" u="none" strike="noStrike" cap="none" baseline="0" dirty="0">
              <a:solidFill>
                <a:schemeClr val="dk1"/>
              </a:solidFill>
              <a:ea typeface="Times New Roman"/>
              <a:sym typeface="Times New Roman"/>
            </a:endParaRPr>
          </a:p>
        </p:txBody>
      </p:sp>
      <p:pic>
        <p:nvPicPr>
          <p:cNvPr id="4" name="Picture 3" descr="CCWG_Paris2015_Overview05-3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2700" y="2006945"/>
            <a:ext cx="4047744" cy="2200656"/>
          </a:xfrm>
          <a:prstGeom prst="rect">
            <a:avLst/>
          </a:prstGeom>
        </p:spPr>
      </p:pic>
      <p:sp>
        <p:nvSpPr>
          <p:cNvPr id="6" name="Shape 91"/>
          <p:cNvSpPr txBox="1"/>
          <p:nvPr/>
        </p:nvSpPr>
        <p:spPr>
          <a:xfrm>
            <a:off x="216001" y="1827220"/>
            <a:ext cx="4217454" cy="2460696"/>
          </a:xfrm>
          <a:prstGeom prst="rect">
            <a:avLst/>
          </a:prstGeom>
          <a:solidFill>
            <a:srgbClr val="DAE6F5"/>
          </a:solidFill>
          <a:ln>
            <a:noFill/>
          </a:ln>
        </p:spPr>
        <p:txBody>
          <a:bodyPr lIns="0" tIns="182875" rIns="0" bIns="0" anchor="t" anchorCtr="0">
            <a:noAutofit/>
          </a:bodyPr>
          <a:lstStyle/>
          <a:p>
            <a:pPr marL="0" marR="0" lvl="0" indent="0" algn="l" rtl="0">
              <a:lnSpc>
                <a:spcPct val="100000"/>
              </a:lnSpc>
              <a:spcBef>
                <a:spcPts val="2"/>
              </a:spcBef>
              <a:buNone/>
            </a:pPr>
            <a:endParaRPr lang="en" b="0" i="0" u="none" strike="noStrike" cap="none" baseline="0" dirty="0">
              <a:solidFill>
                <a:schemeClr val="dk1"/>
              </a:solidFill>
              <a:ea typeface="Times New Roman"/>
              <a:sym typeface="Times New Roman"/>
            </a:endParaRPr>
          </a:p>
        </p:txBody>
      </p:sp>
      <p:sp>
        <p:nvSpPr>
          <p:cNvPr id="5" name="Shape 108"/>
          <p:cNvSpPr/>
          <p:nvPr/>
        </p:nvSpPr>
        <p:spPr>
          <a:xfrm>
            <a:off x="216001" y="653402"/>
            <a:ext cx="8712199" cy="7238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7" name="Shape 88"/>
          <p:cNvSpPr txBox="1">
            <a:spLocks noGrp="1"/>
          </p:cNvSpPr>
          <p:nvPr>
            <p:ph type="title"/>
          </p:nvPr>
        </p:nvSpPr>
        <p:spPr>
          <a:xfrm>
            <a:off x="275300" y="228600"/>
            <a:ext cx="8593500" cy="330300"/>
          </a:xfrm>
          <a:prstGeom prst="rect">
            <a:avLst/>
          </a:prstGeom>
          <a:noFill/>
          <a:ln>
            <a:noFill/>
          </a:ln>
        </p:spPr>
        <p:txBody>
          <a:bodyPr lIns="0" tIns="0" rIns="0" bIns="0" anchor="t" anchorCtr="0">
            <a:noAutofit/>
          </a:bodyPr>
          <a:lstStyle/>
          <a:p>
            <a:pPr marL="12700" lvl="0">
              <a:buSzPct val="25000"/>
            </a:pPr>
            <a:r>
              <a:rPr lang="en-US" sz="2400" b="1" dirty="0" smtClean="0">
                <a:solidFill>
                  <a:srgbClr val="1C75BB"/>
                </a:solidFill>
                <a:ea typeface="Helvetica Neue"/>
                <a:sym typeface="Helvetica Neue"/>
              </a:rPr>
              <a:t>Escalation Paths </a:t>
            </a:r>
            <a:r>
              <a:rPr lang="en-US" sz="2400" b="1" dirty="0">
                <a:solidFill>
                  <a:srgbClr val="1C75BB"/>
                </a:solidFill>
                <a:ea typeface="Helvetica Neue"/>
                <a:sym typeface="Helvetica Neue"/>
              </a:rPr>
              <a:t>and the </a:t>
            </a:r>
            <a:r>
              <a:rPr lang="en-US" sz="2400" b="1" dirty="0" smtClean="0">
                <a:solidFill>
                  <a:srgbClr val="1C75BB"/>
                </a:solidFill>
                <a:ea typeface="Helvetica Neue"/>
                <a:sym typeface="Helvetica Neue"/>
              </a:rPr>
              <a:t>Status Quo</a:t>
            </a:r>
            <a:endParaRPr lang="en" sz="2400" b="1" dirty="0">
              <a:solidFill>
                <a:srgbClr val="1C75BB"/>
              </a:solidFill>
              <a:ea typeface="Helvetica Neue"/>
              <a:sym typeface="Helvetica Neue"/>
            </a:endParaRPr>
          </a:p>
        </p:txBody>
      </p:sp>
      <p:sp>
        <p:nvSpPr>
          <p:cNvPr id="8" name="Shape 116"/>
          <p:cNvSpPr txBox="1">
            <a:spLocks noGrp="1"/>
          </p:cNvSpPr>
          <p:nvPr>
            <p:ph type="sldNum" idx="12"/>
          </p:nvPr>
        </p:nvSpPr>
        <p:spPr>
          <a:xfrm>
            <a:off x="8739496" y="6415298"/>
            <a:ext cx="178500" cy="139799"/>
          </a:xfrm>
          <a:prstGeom prst="rect">
            <a:avLst/>
          </a:prstGeom>
          <a:noFill/>
          <a:ln>
            <a:noFill/>
          </a:ln>
        </p:spPr>
        <p:txBody>
          <a:bodyPr lIns="0" tIns="0" rIns="0" bIns="0" anchor="t" anchorCtr="0">
            <a:noAutofit/>
          </a:bodyPr>
          <a:lstStyle/>
          <a:p>
            <a:pPr marL="25400" marR="0" lvl="0" indent="0" algn="l" rtl="0">
              <a:lnSpc>
                <a:spcPct val="100000"/>
              </a:lnSpc>
              <a:spcBef>
                <a:spcPts val="0"/>
              </a:spcBef>
              <a:buSzPct val="25000"/>
              <a:buNone/>
            </a:pPr>
            <a:fld id="{00000000-1234-1234-1234-123412341234}" type="slidenum">
              <a:rPr lang="en" sz="900" b="0" i="0" u="none" strike="noStrike" cap="none" baseline="0">
                <a:solidFill>
                  <a:schemeClr val="lt1"/>
                </a:solidFill>
                <a:latin typeface="Arial"/>
                <a:ea typeface="Helvetica Neue"/>
                <a:cs typeface="Arial"/>
                <a:sym typeface="Helvetica Neue"/>
              </a:rPr>
              <a:t>5</a:t>
            </a:fld>
            <a:endParaRPr lang="en" sz="900" b="0" i="0" u="none" strike="noStrike" cap="none" baseline="0" dirty="0">
              <a:solidFill>
                <a:schemeClr val="lt1"/>
              </a:solidFill>
              <a:latin typeface="Arial"/>
              <a:ea typeface="Helvetica Neue"/>
              <a:cs typeface="Arial"/>
              <a:sym typeface="Helvetica Neue"/>
            </a:endParaRPr>
          </a:p>
        </p:txBody>
      </p:sp>
      <p:sp>
        <p:nvSpPr>
          <p:cNvPr id="9" name="Tekstvak 24"/>
          <p:cNvSpPr txBox="1"/>
          <p:nvPr/>
        </p:nvSpPr>
        <p:spPr>
          <a:xfrm>
            <a:off x="317332" y="1912357"/>
            <a:ext cx="3985088" cy="2246769"/>
          </a:xfrm>
          <a:prstGeom prst="rect">
            <a:avLst/>
          </a:prstGeom>
          <a:noFill/>
        </p:spPr>
        <p:txBody>
          <a:bodyPr wrap="square" rtlCol="0">
            <a:spAutoFit/>
          </a:bodyPr>
          <a:lstStyle/>
          <a:p>
            <a:r>
              <a:rPr lang="en-US" dirty="0" smtClean="0"/>
              <a:t>These </a:t>
            </a:r>
            <a:r>
              <a:rPr lang="en-US" dirty="0"/>
              <a:t>powers are intended to provide recourse as part of an escalation path </a:t>
            </a:r>
            <a:r>
              <a:rPr lang="en-US" dirty="0" smtClean="0"/>
              <a:t>in </a:t>
            </a:r>
            <a:r>
              <a:rPr lang="en-US" dirty="0"/>
              <a:t>case of substantial disagreement between the </a:t>
            </a:r>
            <a:r>
              <a:rPr lang="en-US" dirty="0" smtClean="0"/>
              <a:t>ICANN Board </a:t>
            </a:r>
            <a:r>
              <a:rPr lang="en-US" dirty="0"/>
              <a:t>and </a:t>
            </a:r>
            <a:r>
              <a:rPr lang="en-US" dirty="0" smtClean="0"/>
              <a:t>the ICANN </a:t>
            </a:r>
            <a:r>
              <a:rPr lang="en-US" dirty="0"/>
              <a:t>community</a:t>
            </a:r>
            <a:r>
              <a:rPr lang="en-US" b="1" dirty="0"/>
              <a:t>. They do not </a:t>
            </a:r>
            <a:r>
              <a:rPr lang="en-US" b="1" dirty="0" smtClean="0"/>
              <a:t>change or interfere </a:t>
            </a:r>
            <a:r>
              <a:rPr lang="en-US" b="1" dirty="0"/>
              <a:t>with the </a:t>
            </a:r>
            <a:r>
              <a:rPr lang="en-US" b="1" dirty="0" smtClean="0"/>
              <a:t>day-to-day </a:t>
            </a:r>
            <a:r>
              <a:rPr lang="en-US" b="1" dirty="0"/>
              <a:t>operations of </a:t>
            </a:r>
            <a:r>
              <a:rPr lang="en-US" b="1" dirty="0" smtClean="0"/>
              <a:t>ICANN.  </a:t>
            </a:r>
          </a:p>
          <a:p>
            <a:endParaRPr lang="en-US" dirty="0"/>
          </a:p>
          <a:p>
            <a:r>
              <a:rPr lang="en-US" dirty="0" smtClean="0"/>
              <a:t>Additionally</a:t>
            </a:r>
            <a:r>
              <a:rPr lang="en-US" dirty="0"/>
              <a:t>, </a:t>
            </a:r>
            <a:r>
              <a:rPr lang="en-US" dirty="0" smtClean="0"/>
              <a:t>these powers would </a:t>
            </a:r>
            <a:r>
              <a:rPr lang="en-US" b="1" dirty="0"/>
              <a:t>not impact</a:t>
            </a:r>
            <a:r>
              <a:rPr lang="en-US" dirty="0"/>
              <a:t> </a:t>
            </a:r>
            <a:r>
              <a:rPr lang="en-US" dirty="0" smtClean="0"/>
              <a:t>the status quo of </a:t>
            </a:r>
            <a:r>
              <a:rPr lang="en-US" b="1" dirty="0" smtClean="0"/>
              <a:t>how the community operates</a:t>
            </a:r>
            <a:r>
              <a:rPr lang="en-US" dirty="0" smtClean="0"/>
              <a:t> today, </a:t>
            </a:r>
            <a:r>
              <a:rPr lang="en-US" dirty="0"/>
              <a:t>or introduce new risks to them.</a:t>
            </a:r>
          </a:p>
        </p:txBody>
      </p:sp>
      <p:sp>
        <p:nvSpPr>
          <p:cNvPr id="10" name="Shape 174"/>
          <p:cNvSpPr txBox="1"/>
          <p:nvPr/>
        </p:nvSpPr>
        <p:spPr>
          <a:xfrm>
            <a:off x="216025" y="820299"/>
            <a:ext cx="8712299" cy="777784"/>
          </a:xfrm>
          <a:prstGeom prst="rect">
            <a:avLst/>
          </a:prstGeom>
          <a:noFill/>
          <a:ln>
            <a:noFill/>
          </a:ln>
        </p:spPr>
        <p:txBody>
          <a:bodyPr lIns="91425" tIns="91425" rIns="91425" bIns="91425" anchor="t" anchorCtr="0">
            <a:noAutofit/>
          </a:bodyPr>
          <a:lstStyle/>
          <a:p>
            <a:r>
              <a:rPr lang="en-US" dirty="0">
                <a:solidFill>
                  <a:srgbClr val="4F81BD"/>
                </a:solidFill>
              </a:rPr>
              <a:t>The CCWG-Accountability recommends </a:t>
            </a:r>
            <a:r>
              <a:rPr lang="en-US" b="1" dirty="0">
                <a:solidFill>
                  <a:srgbClr val="4F81BD"/>
                </a:solidFill>
              </a:rPr>
              <a:t>giving the multistakeholder community more governance powers</a:t>
            </a:r>
            <a:r>
              <a:rPr lang="en-US" dirty="0">
                <a:solidFill>
                  <a:srgbClr val="4F81BD"/>
                </a:solidFill>
              </a:rPr>
              <a:t>, as detailed below. These powers are intended to replace the backstop </a:t>
            </a:r>
            <a:r>
              <a:rPr lang="en-US" dirty="0" smtClean="0">
                <a:solidFill>
                  <a:srgbClr val="4F81BD"/>
                </a:solidFill>
              </a:rPr>
              <a:t>that the historic </a:t>
            </a:r>
            <a:r>
              <a:rPr lang="en-US" dirty="0">
                <a:solidFill>
                  <a:srgbClr val="4F81BD"/>
                </a:solidFill>
              </a:rPr>
              <a:t>relationship with the </a:t>
            </a:r>
            <a:r>
              <a:rPr lang="en-US" dirty="0" smtClean="0">
                <a:solidFill>
                  <a:srgbClr val="4F81BD"/>
                </a:solidFill>
              </a:rPr>
              <a:t>U.S. Government </a:t>
            </a:r>
            <a:r>
              <a:rPr lang="en-US" dirty="0">
                <a:solidFill>
                  <a:srgbClr val="4F81BD"/>
                </a:solidFill>
              </a:rPr>
              <a:t>provided. </a:t>
            </a:r>
          </a:p>
        </p:txBody>
      </p:sp>
      <p:sp>
        <p:nvSpPr>
          <p:cNvPr id="2" name="TextBox 1"/>
          <p:cNvSpPr txBox="1"/>
          <p:nvPr/>
        </p:nvSpPr>
        <p:spPr>
          <a:xfrm>
            <a:off x="4904269" y="3695538"/>
            <a:ext cx="434071" cy="307777"/>
          </a:xfrm>
          <a:prstGeom prst="rect">
            <a:avLst/>
          </a:prstGeom>
          <a:noFill/>
        </p:spPr>
        <p:txBody>
          <a:bodyPr wrap="none" rtlCol="0">
            <a:spAutoFit/>
          </a:bodyPr>
          <a:lstStyle/>
          <a:p>
            <a:r>
              <a:rPr lang="en-US" dirty="0" smtClean="0"/>
              <a:t>AC</a:t>
            </a:r>
            <a:endParaRPr lang="en-US" dirty="0"/>
          </a:p>
        </p:txBody>
      </p:sp>
      <p:sp>
        <p:nvSpPr>
          <p:cNvPr id="3" name="TextBox 2"/>
          <p:cNvSpPr txBox="1"/>
          <p:nvPr/>
        </p:nvSpPr>
        <p:spPr>
          <a:xfrm>
            <a:off x="5470949" y="3695538"/>
            <a:ext cx="444064" cy="307777"/>
          </a:xfrm>
          <a:prstGeom prst="rect">
            <a:avLst/>
          </a:prstGeom>
          <a:noFill/>
        </p:spPr>
        <p:txBody>
          <a:bodyPr wrap="none" rtlCol="0">
            <a:spAutoFit/>
          </a:bodyPr>
          <a:lstStyle/>
          <a:p>
            <a:r>
              <a:rPr lang="en-US" dirty="0" smtClean="0"/>
              <a:t>SO</a:t>
            </a:r>
            <a:endParaRPr lang="en-US" dirty="0"/>
          </a:p>
        </p:txBody>
      </p:sp>
      <p:sp>
        <p:nvSpPr>
          <p:cNvPr id="13" name="TextBox 12"/>
          <p:cNvSpPr txBox="1"/>
          <p:nvPr/>
        </p:nvSpPr>
        <p:spPr>
          <a:xfrm>
            <a:off x="6020929" y="3695538"/>
            <a:ext cx="434071" cy="307777"/>
          </a:xfrm>
          <a:prstGeom prst="rect">
            <a:avLst/>
          </a:prstGeom>
          <a:noFill/>
        </p:spPr>
        <p:txBody>
          <a:bodyPr wrap="none" rtlCol="0">
            <a:spAutoFit/>
          </a:bodyPr>
          <a:lstStyle/>
          <a:p>
            <a:r>
              <a:rPr lang="en-US" dirty="0" smtClean="0"/>
              <a:t>AC</a:t>
            </a:r>
            <a:endParaRPr lang="en-US" dirty="0"/>
          </a:p>
        </p:txBody>
      </p:sp>
      <p:sp>
        <p:nvSpPr>
          <p:cNvPr id="14" name="TextBox 13"/>
          <p:cNvSpPr txBox="1"/>
          <p:nvPr/>
        </p:nvSpPr>
        <p:spPr>
          <a:xfrm>
            <a:off x="6568221" y="3695538"/>
            <a:ext cx="444064" cy="307777"/>
          </a:xfrm>
          <a:prstGeom prst="rect">
            <a:avLst/>
          </a:prstGeom>
          <a:noFill/>
        </p:spPr>
        <p:txBody>
          <a:bodyPr wrap="none" rtlCol="0">
            <a:spAutoFit/>
          </a:bodyPr>
          <a:lstStyle/>
          <a:p>
            <a:r>
              <a:rPr lang="en-US" dirty="0" smtClean="0"/>
              <a:t>SO</a:t>
            </a:r>
            <a:endParaRPr lang="en-US" dirty="0"/>
          </a:p>
        </p:txBody>
      </p:sp>
      <p:sp>
        <p:nvSpPr>
          <p:cNvPr id="15" name="TextBox 14"/>
          <p:cNvSpPr txBox="1"/>
          <p:nvPr/>
        </p:nvSpPr>
        <p:spPr>
          <a:xfrm>
            <a:off x="7135287" y="3695538"/>
            <a:ext cx="434071" cy="307777"/>
          </a:xfrm>
          <a:prstGeom prst="rect">
            <a:avLst/>
          </a:prstGeom>
          <a:noFill/>
        </p:spPr>
        <p:txBody>
          <a:bodyPr wrap="none" rtlCol="0">
            <a:spAutoFit/>
          </a:bodyPr>
          <a:lstStyle/>
          <a:p>
            <a:r>
              <a:rPr lang="en-US" dirty="0" smtClean="0"/>
              <a:t>AC</a:t>
            </a:r>
            <a:endParaRPr lang="en-US" dirty="0"/>
          </a:p>
        </p:txBody>
      </p:sp>
      <p:sp>
        <p:nvSpPr>
          <p:cNvPr id="16" name="TextBox 15"/>
          <p:cNvSpPr txBox="1"/>
          <p:nvPr/>
        </p:nvSpPr>
        <p:spPr>
          <a:xfrm>
            <a:off x="7682579" y="3695538"/>
            <a:ext cx="444064" cy="307777"/>
          </a:xfrm>
          <a:prstGeom prst="rect">
            <a:avLst/>
          </a:prstGeom>
          <a:noFill/>
        </p:spPr>
        <p:txBody>
          <a:bodyPr wrap="none" rtlCol="0">
            <a:spAutoFit/>
          </a:bodyPr>
          <a:lstStyle/>
          <a:p>
            <a:r>
              <a:rPr lang="en-US" dirty="0" smtClean="0"/>
              <a:t>SO</a:t>
            </a:r>
            <a:endParaRPr lang="en-US" dirty="0"/>
          </a:p>
        </p:txBody>
      </p:sp>
      <p:sp>
        <p:nvSpPr>
          <p:cNvPr id="17" name="TextBox 16"/>
          <p:cNvSpPr txBox="1"/>
          <p:nvPr/>
        </p:nvSpPr>
        <p:spPr>
          <a:xfrm>
            <a:off x="8233020" y="3695538"/>
            <a:ext cx="434071" cy="307777"/>
          </a:xfrm>
          <a:prstGeom prst="rect">
            <a:avLst/>
          </a:prstGeom>
          <a:noFill/>
        </p:spPr>
        <p:txBody>
          <a:bodyPr wrap="none" rtlCol="0">
            <a:spAutoFit/>
          </a:bodyPr>
          <a:lstStyle/>
          <a:p>
            <a:r>
              <a:rPr lang="en-US" dirty="0" smtClean="0"/>
              <a:t>AC</a:t>
            </a:r>
            <a:endParaRPr lang="en-US" dirty="0"/>
          </a:p>
        </p:txBody>
      </p:sp>
      <p:grpSp>
        <p:nvGrpSpPr>
          <p:cNvPr id="24" name="Group 23"/>
          <p:cNvGrpSpPr/>
          <p:nvPr/>
        </p:nvGrpSpPr>
        <p:grpSpPr>
          <a:xfrm>
            <a:off x="5649682" y="2167629"/>
            <a:ext cx="2058576" cy="226209"/>
            <a:chOff x="5786380" y="1431636"/>
            <a:chExt cx="1260386" cy="138499"/>
          </a:xfrm>
        </p:grpSpPr>
        <p:sp>
          <p:nvSpPr>
            <p:cNvPr id="19" name="TextBox 18"/>
            <p:cNvSpPr txBox="1"/>
            <p:nvPr/>
          </p:nvSpPr>
          <p:spPr>
            <a:xfrm>
              <a:off x="5786380" y="1431636"/>
              <a:ext cx="211665" cy="138499"/>
            </a:xfrm>
            <a:prstGeom prst="rect">
              <a:avLst/>
            </a:prstGeom>
            <a:noFill/>
          </p:spPr>
          <p:txBody>
            <a:bodyPr wrap="square" lIns="0" tIns="0" rIns="0" bIns="0" rtlCol="0">
              <a:spAutoFit/>
            </a:bodyPr>
            <a:lstStyle/>
            <a:p>
              <a:pPr algn="ctr"/>
              <a:r>
                <a:rPr lang="en-US" sz="900" dirty="0" smtClean="0">
                  <a:solidFill>
                    <a:srgbClr val="231F20"/>
                  </a:solidFill>
                </a:rPr>
                <a:t>1</a:t>
              </a:r>
              <a:endParaRPr lang="en-US" sz="900" dirty="0"/>
            </a:p>
          </p:txBody>
        </p:sp>
        <p:sp>
          <p:nvSpPr>
            <p:cNvPr id="20" name="TextBox 19"/>
            <p:cNvSpPr txBox="1"/>
            <p:nvPr/>
          </p:nvSpPr>
          <p:spPr>
            <a:xfrm>
              <a:off x="6049974" y="1431636"/>
              <a:ext cx="211665" cy="138499"/>
            </a:xfrm>
            <a:prstGeom prst="rect">
              <a:avLst/>
            </a:prstGeom>
            <a:noFill/>
          </p:spPr>
          <p:txBody>
            <a:bodyPr wrap="square" lIns="0" tIns="0" rIns="0" bIns="0" rtlCol="0">
              <a:spAutoFit/>
            </a:bodyPr>
            <a:lstStyle/>
            <a:p>
              <a:pPr algn="ctr"/>
              <a:r>
                <a:rPr lang="en-US" sz="900" dirty="0" smtClean="0">
                  <a:solidFill>
                    <a:srgbClr val="231F20"/>
                  </a:solidFill>
                </a:rPr>
                <a:t>2</a:t>
              </a:r>
              <a:endParaRPr lang="en-US" sz="900" dirty="0"/>
            </a:p>
          </p:txBody>
        </p:sp>
        <p:sp>
          <p:nvSpPr>
            <p:cNvPr id="21" name="TextBox 20"/>
            <p:cNvSpPr txBox="1"/>
            <p:nvPr/>
          </p:nvSpPr>
          <p:spPr>
            <a:xfrm>
              <a:off x="6306511" y="1431636"/>
              <a:ext cx="211665" cy="138499"/>
            </a:xfrm>
            <a:prstGeom prst="rect">
              <a:avLst/>
            </a:prstGeom>
            <a:noFill/>
          </p:spPr>
          <p:txBody>
            <a:bodyPr wrap="square" lIns="0" tIns="0" rIns="0" bIns="0" rtlCol="0">
              <a:spAutoFit/>
            </a:bodyPr>
            <a:lstStyle/>
            <a:p>
              <a:pPr algn="ctr"/>
              <a:r>
                <a:rPr lang="en-US" sz="900" dirty="0" smtClean="0">
                  <a:solidFill>
                    <a:srgbClr val="231F20"/>
                  </a:solidFill>
                </a:rPr>
                <a:t>3</a:t>
              </a:r>
              <a:endParaRPr lang="en-US" sz="900" dirty="0"/>
            </a:p>
          </p:txBody>
        </p:sp>
        <p:sp>
          <p:nvSpPr>
            <p:cNvPr id="22" name="TextBox 21"/>
            <p:cNvSpPr txBox="1"/>
            <p:nvPr/>
          </p:nvSpPr>
          <p:spPr>
            <a:xfrm>
              <a:off x="6568221" y="1431636"/>
              <a:ext cx="211665" cy="138499"/>
            </a:xfrm>
            <a:prstGeom prst="rect">
              <a:avLst/>
            </a:prstGeom>
            <a:noFill/>
          </p:spPr>
          <p:txBody>
            <a:bodyPr wrap="square" lIns="0" tIns="0" rIns="0" bIns="0" rtlCol="0">
              <a:spAutoFit/>
            </a:bodyPr>
            <a:lstStyle/>
            <a:p>
              <a:pPr algn="ctr"/>
              <a:r>
                <a:rPr lang="en-US" sz="900" dirty="0" smtClean="0">
                  <a:solidFill>
                    <a:srgbClr val="231F20"/>
                  </a:solidFill>
                </a:rPr>
                <a:t>4</a:t>
              </a:r>
              <a:endParaRPr lang="en-US" sz="900" dirty="0"/>
            </a:p>
          </p:txBody>
        </p:sp>
        <p:sp>
          <p:nvSpPr>
            <p:cNvPr id="23" name="TextBox 22"/>
            <p:cNvSpPr txBox="1"/>
            <p:nvPr/>
          </p:nvSpPr>
          <p:spPr>
            <a:xfrm>
              <a:off x="6835101" y="1431636"/>
              <a:ext cx="211665" cy="138499"/>
            </a:xfrm>
            <a:prstGeom prst="rect">
              <a:avLst/>
            </a:prstGeom>
            <a:noFill/>
          </p:spPr>
          <p:txBody>
            <a:bodyPr wrap="square" lIns="0" tIns="0" rIns="0" bIns="0" rtlCol="0">
              <a:spAutoFit/>
            </a:bodyPr>
            <a:lstStyle/>
            <a:p>
              <a:pPr algn="ctr"/>
              <a:r>
                <a:rPr lang="en-US" sz="900" dirty="0" smtClean="0">
                  <a:solidFill>
                    <a:srgbClr val="231F20"/>
                  </a:solidFill>
                </a:rPr>
                <a:t>5</a:t>
              </a:r>
              <a:endParaRPr lang="en-US" sz="900" dirty="0"/>
            </a:p>
          </p:txBody>
        </p:sp>
      </p:grpSp>
    </p:spTree>
    <p:extLst>
      <p:ext uri="{BB962C8B-B14F-4D97-AF65-F5344CB8AC3E}">
        <p14:creationId xmlns:p14="http://schemas.microsoft.com/office/powerpoint/2010/main" val="329311632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4" name="Shape 104"/>
          <p:cNvSpPr/>
          <p:nvPr/>
        </p:nvSpPr>
        <p:spPr>
          <a:xfrm>
            <a:off x="216000" y="3943216"/>
            <a:ext cx="4284344" cy="2202370"/>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00" name="Shape 100"/>
          <p:cNvSpPr/>
          <p:nvPr/>
        </p:nvSpPr>
        <p:spPr>
          <a:xfrm>
            <a:off x="4643700" y="3943216"/>
            <a:ext cx="4284344" cy="2202370"/>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pic>
        <p:nvPicPr>
          <p:cNvPr id="65" name="Picture 64" descr="CCWG_Paris2015_Overview05-2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6352" y="4135969"/>
            <a:ext cx="3005096" cy="1298013"/>
          </a:xfrm>
          <a:prstGeom prst="rect">
            <a:avLst/>
          </a:prstGeom>
        </p:spPr>
      </p:pic>
      <p:sp>
        <p:nvSpPr>
          <p:cNvPr id="101" name="Shape 101"/>
          <p:cNvSpPr/>
          <p:nvPr/>
        </p:nvSpPr>
        <p:spPr>
          <a:xfrm>
            <a:off x="216000" y="1608667"/>
            <a:ext cx="4284344" cy="2202370"/>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02" name="Shape 102"/>
          <p:cNvSpPr/>
          <p:nvPr/>
        </p:nvSpPr>
        <p:spPr>
          <a:xfrm>
            <a:off x="4643955" y="1608667"/>
            <a:ext cx="4284344" cy="2202370"/>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61" name="Shape 101"/>
          <p:cNvSpPr/>
          <p:nvPr/>
        </p:nvSpPr>
        <p:spPr>
          <a:xfrm>
            <a:off x="216001" y="1608667"/>
            <a:ext cx="4284344" cy="2202370"/>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62" name="Shape 102"/>
          <p:cNvSpPr/>
          <p:nvPr/>
        </p:nvSpPr>
        <p:spPr>
          <a:xfrm>
            <a:off x="4643956" y="1646767"/>
            <a:ext cx="4284344" cy="2202370"/>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05" name="Shape 105"/>
          <p:cNvSpPr/>
          <p:nvPr/>
        </p:nvSpPr>
        <p:spPr>
          <a:xfrm>
            <a:off x="8423997" y="6377394"/>
            <a:ext cx="504189" cy="216533"/>
          </a:xfrm>
          <a:custGeom>
            <a:avLst/>
            <a:gdLst/>
            <a:ahLst/>
            <a:cxnLst/>
            <a:rect l="0" t="0" r="0" b="0"/>
            <a:pathLst>
              <a:path w="504190" h="216534" extrusionOk="0">
                <a:moveTo>
                  <a:pt x="0" y="216001"/>
                </a:moveTo>
                <a:lnTo>
                  <a:pt x="503999" y="216001"/>
                </a:lnTo>
                <a:lnTo>
                  <a:pt x="503999" y="0"/>
                </a:lnTo>
                <a:lnTo>
                  <a:pt x="0" y="0"/>
                </a:lnTo>
                <a:lnTo>
                  <a:pt x="0" y="216001"/>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06" name="Shape 106"/>
          <p:cNvSpPr/>
          <p:nvPr/>
        </p:nvSpPr>
        <p:spPr>
          <a:xfrm>
            <a:off x="216001" y="6377394"/>
            <a:ext cx="8208008" cy="216533"/>
          </a:xfrm>
          <a:custGeom>
            <a:avLst/>
            <a:gdLst/>
            <a:ahLst/>
            <a:cxnLst/>
            <a:rect l="0" t="0" r="0" b="0"/>
            <a:pathLst>
              <a:path w="8208009" h="216534" extrusionOk="0">
                <a:moveTo>
                  <a:pt x="0" y="216001"/>
                </a:moveTo>
                <a:lnTo>
                  <a:pt x="8207997" y="216001"/>
                </a:lnTo>
                <a:lnTo>
                  <a:pt x="8207997" y="0"/>
                </a:lnTo>
                <a:lnTo>
                  <a:pt x="0" y="0"/>
                </a:lnTo>
                <a:lnTo>
                  <a:pt x="0" y="216001"/>
                </a:lnTo>
                <a:close/>
              </a:path>
            </a:pathLst>
          </a:custGeom>
          <a:solidFill>
            <a:srgbClr val="BBBDC0"/>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07" name="Shape 107"/>
          <p:cNvSpPr txBox="1">
            <a:spLocks noGrp="1"/>
          </p:cNvSpPr>
          <p:nvPr>
            <p:ph type="title"/>
          </p:nvPr>
        </p:nvSpPr>
        <p:spPr>
          <a:xfrm>
            <a:off x="275300" y="228600"/>
            <a:ext cx="8593500" cy="330300"/>
          </a:xfrm>
          <a:prstGeom prst="rect">
            <a:avLst/>
          </a:prstGeom>
          <a:noFill/>
          <a:ln>
            <a:noFill/>
          </a:ln>
        </p:spPr>
        <p:txBody>
          <a:bodyPr lIns="0" tIns="0" rIns="0" bIns="0" anchor="t" anchorCtr="0">
            <a:noAutofit/>
          </a:bodyPr>
          <a:lstStyle/>
          <a:p>
            <a:pPr marL="12700" lvl="0">
              <a:buSzPct val="25000"/>
            </a:pPr>
            <a:r>
              <a:rPr lang="en-US" sz="2400" b="1" dirty="0" smtClean="0">
                <a:solidFill>
                  <a:srgbClr val="1C75BB"/>
                </a:solidFill>
                <a:ea typeface="Helvetica Neue"/>
                <a:sym typeface="Helvetica Neue"/>
              </a:rPr>
              <a:t>Proposed Enhanced </a:t>
            </a:r>
            <a:r>
              <a:rPr lang="en" sz="2400" b="1" dirty="0" smtClean="0">
                <a:solidFill>
                  <a:srgbClr val="1C75BB"/>
                </a:solidFill>
                <a:ea typeface="Helvetica Neue"/>
                <a:sym typeface="Helvetica Neue"/>
              </a:rPr>
              <a:t>Accountability </a:t>
            </a:r>
            <a:r>
              <a:rPr lang="en" sz="2400" b="1" dirty="0">
                <a:solidFill>
                  <a:srgbClr val="1C75BB"/>
                </a:solidFill>
                <a:ea typeface="Helvetica Neue"/>
                <a:sym typeface="Helvetica Neue"/>
              </a:rPr>
              <a:t>Mechanisms</a:t>
            </a:r>
          </a:p>
        </p:txBody>
      </p:sp>
      <p:sp>
        <p:nvSpPr>
          <p:cNvPr id="108" name="Shape 108"/>
          <p:cNvSpPr/>
          <p:nvPr/>
        </p:nvSpPr>
        <p:spPr>
          <a:xfrm>
            <a:off x="216001" y="653402"/>
            <a:ext cx="8712199" cy="7238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15" name="Shape 115"/>
          <p:cNvSpPr txBox="1">
            <a:spLocks noGrp="1"/>
          </p:cNvSpPr>
          <p:nvPr>
            <p:ph type="ftr" idx="4294967295"/>
          </p:nvPr>
        </p:nvSpPr>
        <p:spPr>
          <a:xfrm>
            <a:off x="275252" y="6415298"/>
            <a:ext cx="5068499" cy="139799"/>
          </a:xfrm>
          <a:prstGeom prst="rect">
            <a:avLst/>
          </a:prstGeom>
          <a:noFill/>
          <a:ln>
            <a:noFill/>
          </a:ln>
        </p:spPr>
        <p:txBody>
          <a:bodyPr lIns="0" tIns="0" rIns="0" bIns="0" anchor="t" anchorCtr="0">
            <a:noAutofit/>
          </a:bodyPr>
          <a:lstStyle/>
          <a:p>
            <a:pPr marL="12700" lvl="0">
              <a:buSzPct val="25000"/>
            </a:pPr>
            <a:r>
              <a:rPr lang="en" sz="900" dirty="0">
                <a:solidFill>
                  <a:srgbClr val="064263"/>
                </a:solidFill>
                <a:ea typeface="Helvetica Neue"/>
                <a:sym typeface="Helvetica Neue"/>
              </a:rPr>
              <a:t>Cross Community Working Group (CCWG) </a:t>
            </a:r>
            <a:r>
              <a:rPr lang="en" sz="900" dirty="0" smtClean="0">
                <a:solidFill>
                  <a:srgbClr val="064263"/>
                </a:solidFill>
                <a:ea typeface="Helvetica Neue"/>
                <a:sym typeface="Helvetica Neue"/>
              </a:rPr>
              <a:t>Accountability</a:t>
            </a:r>
            <a:r>
              <a:rPr lang="en-US" sz="900" dirty="0" smtClean="0">
                <a:solidFill>
                  <a:srgbClr val="064263"/>
                </a:solidFill>
                <a:ea typeface="Helvetica Neue"/>
                <a:sym typeface="Helvetica Neue"/>
              </a:rPr>
              <a:t> 2nd</a:t>
            </a:r>
            <a:r>
              <a:rPr lang="en" sz="900" dirty="0" smtClean="0">
                <a:solidFill>
                  <a:srgbClr val="064263"/>
                </a:solidFill>
                <a:ea typeface="Helvetica Neue"/>
                <a:sym typeface="Helvetica Neue"/>
              </a:rPr>
              <a:t> </a:t>
            </a:r>
            <a:r>
              <a:rPr lang="en" sz="900" dirty="0">
                <a:solidFill>
                  <a:srgbClr val="064263"/>
                </a:solidFill>
                <a:ea typeface="Helvetica Neue"/>
                <a:sym typeface="Helvetica Neue"/>
              </a:rPr>
              <a:t>Draft Proposal for Public Comment</a:t>
            </a:r>
          </a:p>
        </p:txBody>
      </p:sp>
      <p:sp>
        <p:nvSpPr>
          <p:cNvPr id="116" name="Shape 116"/>
          <p:cNvSpPr txBox="1">
            <a:spLocks noGrp="1"/>
          </p:cNvSpPr>
          <p:nvPr>
            <p:ph type="sldNum" idx="12"/>
          </p:nvPr>
        </p:nvSpPr>
        <p:spPr>
          <a:xfrm>
            <a:off x="8739496" y="6415298"/>
            <a:ext cx="178500" cy="139799"/>
          </a:xfrm>
          <a:prstGeom prst="rect">
            <a:avLst/>
          </a:prstGeom>
          <a:noFill/>
          <a:ln>
            <a:noFill/>
          </a:ln>
        </p:spPr>
        <p:txBody>
          <a:bodyPr lIns="0" tIns="0" rIns="0" bIns="0" anchor="t" anchorCtr="0">
            <a:noAutofit/>
          </a:bodyPr>
          <a:lstStyle/>
          <a:p>
            <a:pPr marL="25400" marR="0" lvl="0" indent="0" algn="l" rtl="0">
              <a:lnSpc>
                <a:spcPct val="100000"/>
              </a:lnSpc>
              <a:spcBef>
                <a:spcPts val="0"/>
              </a:spcBef>
              <a:buSzPct val="25000"/>
              <a:buNone/>
            </a:pPr>
            <a:fld id="{00000000-1234-1234-1234-123412341234}" type="slidenum">
              <a:rPr lang="en" sz="900" b="0" i="0" u="none" strike="noStrike" cap="none" baseline="0">
                <a:solidFill>
                  <a:schemeClr val="lt1"/>
                </a:solidFill>
                <a:latin typeface="Arial"/>
                <a:ea typeface="Helvetica Neue"/>
                <a:cs typeface="Arial"/>
                <a:sym typeface="Helvetica Neue"/>
              </a:rPr>
              <a:t>6</a:t>
            </a:fld>
            <a:endParaRPr lang="en" sz="900" b="0" i="0" u="none" strike="noStrike" cap="none" baseline="0" dirty="0">
              <a:solidFill>
                <a:schemeClr val="lt1"/>
              </a:solidFill>
              <a:latin typeface="Arial"/>
              <a:ea typeface="Helvetica Neue"/>
              <a:cs typeface="Arial"/>
              <a:sym typeface="Helvetica Neue"/>
            </a:endParaRPr>
          </a:p>
        </p:txBody>
      </p:sp>
      <p:sp>
        <p:nvSpPr>
          <p:cNvPr id="117" name="Shape 117"/>
          <p:cNvSpPr txBox="1"/>
          <p:nvPr/>
        </p:nvSpPr>
        <p:spPr>
          <a:xfrm>
            <a:off x="216000" y="802750"/>
            <a:ext cx="8712299" cy="521699"/>
          </a:xfrm>
          <a:prstGeom prst="rect">
            <a:avLst/>
          </a:prstGeom>
          <a:noFill/>
          <a:ln>
            <a:noFill/>
          </a:ln>
        </p:spPr>
        <p:txBody>
          <a:bodyPr lIns="91425" tIns="91425" rIns="91425" bIns="91425" anchor="t" anchorCtr="0">
            <a:noAutofit/>
          </a:bodyPr>
          <a:lstStyle/>
          <a:p>
            <a:pPr lvl="0" indent="-342900">
              <a:lnSpc>
                <a:spcPct val="115000"/>
              </a:lnSpc>
              <a:buClr>
                <a:schemeClr val="dk1"/>
              </a:buClr>
              <a:buSzPct val="78571"/>
            </a:pPr>
            <a:r>
              <a:rPr lang="en" dirty="0">
                <a:solidFill>
                  <a:srgbClr val="4F81BD"/>
                </a:solidFill>
              </a:rPr>
              <a:t>The CCWG-Accountability has identified enhancements required to </a:t>
            </a:r>
            <a:r>
              <a:rPr lang="en" b="1" dirty="0">
                <a:solidFill>
                  <a:srgbClr val="4F81BD"/>
                </a:solidFill>
              </a:rPr>
              <a:t>those building blocks that would form the accountability mechanisms </a:t>
            </a:r>
            <a:r>
              <a:rPr lang="en" dirty="0">
                <a:solidFill>
                  <a:srgbClr val="4F81BD"/>
                </a:solidFill>
              </a:rPr>
              <a:t>required to improve ICANN’s accountability.</a:t>
            </a:r>
            <a:endParaRPr lang="en" b="1" dirty="0">
              <a:solidFill>
                <a:schemeClr val="accent1"/>
              </a:solidFill>
            </a:endParaRPr>
          </a:p>
        </p:txBody>
      </p:sp>
      <p:pic>
        <p:nvPicPr>
          <p:cNvPr id="4" name="Picture 3" descr="CCWG_Paris2015_Overview05-2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330522">
            <a:off x="6351610" y="1978931"/>
            <a:ext cx="2658528" cy="1148317"/>
          </a:xfrm>
          <a:prstGeom prst="rect">
            <a:avLst/>
          </a:prstGeom>
        </p:spPr>
      </p:pic>
      <p:sp>
        <p:nvSpPr>
          <p:cNvPr id="30" name="TextBox 29"/>
          <p:cNvSpPr txBox="1"/>
          <p:nvPr/>
        </p:nvSpPr>
        <p:spPr>
          <a:xfrm>
            <a:off x="1423352" y="2809199"/>
            <a:ext cx="211665" cy="153888"/>
          </a:xfrm>
          <a:prstGeom prst="rect">
            <a:avLst/>
          </a:prstGeom>
          <a:noFill/>
        </p:spPr>
        <p:txBody>
          <a:bodyPr wrap="square" lIns="0" tIns="0" rIns="0" bIns="0" rtlCol="0">
            <a:spAutoFit/>
          </a:bodyPr>
          <a:lstStyle/>
          <a:p>
            <a:pPr algn="ctr"/>
            <a:r>
              <a:rPr lang="en-US" sz="1000" dirty="0">
                <a:solidFill>
                  <a:srgbClr val="231F20"/>
                </a:solidFill>
              </a:rPr>
              <a:t>AC</a:t>
            </a:r>
            <a:endParaRPr lang="en-US" sz="1000" dirty="0"/>
          </a:p>
        </p:txBody>
      </p:sp>
      <p:sp>
        <p:nvSpPr>
          <p:cNvPr id="31" name="TextBox 30"/>
          <p:cNvSpPr txBox="1"/>
          <p:nvPr/>
        </p:nvSpPr>
        <p:spPr>
          <a:xfrm>
            <a:off x="1762018" y="2809199"/>
            <a:ext cx="211665" cy="153888"/>
          </a:xfrm>
          <a:prstGeom prst="rect">
            <a:avLst/>
          </a:prstGeom>
          <a:noFill/>
        </p:spPr>
        <p:txBody>
          <a:bodyPr wrap="square" lIns="0" tIns="0" rIns="0" bIns="0" rtlCol="0">
            <a:spAutoFit/>
          </a:bodyPr>
          <a:lstStyle/>
          <a:p>
            <a:pPr algn="ctr"/>
            <a:r>
              <a:rPr lang="en-US" sz="1000" dirty="0" smtClean="0">
                <a:solidFill>
                  <a:srgbClr val="231F20"/>
                </a:solidFill>
              </a:rPr>
              <a:t>SO</a:t>
            </a:r>
            <a:endParaRPr lang="en-US" sz="1000" dirty="0"/>
          </a:p>
        </p:txBody>
      </p:sp>
      <p:sp>
        <p:nvSpPr>
          <p:cNvPr id="32" name="TextBox 31"/>
          <p:cNvSpPr txBox="1"/>
          <p:nvPr/>
        </p:nvSpPr>
        <p:spPr>
          <a:xfrm>
            <a:off x="2103560" y="2809199"/>
            <a:ext cx="211665" cy="153888"/>
          </a:xfrm>
          <a:prstGeom prst="rect">
            <a:avLst/>
          </a:prstGeom>
          <a:noFill/>
        </p:spPr>
        <p:txBody>
          <a:bodyPr wrap="square" lIns="0" tIns="0" rIns="0" bIns="0" rtlCol="0">
            <a:spAutoFit/>
          </a:bodyPr>
          <a:lstStyle/>
          <a:p>
            <a:pPr algn="ctr"/>
            <a:r>
              <a:rPr lang="en-US" sz="1000" dirty="0">
                <a:solidFill>
                  <a:srgbClr val="231F20"/>
                </a:solidFill>
              </a:rPr>
              <a:t>AC</a:t>
            </a:r>
            <a:endParaRPr lang="en-US" sz="1000" dirty="0"/>
          </a:p>
        </p:txBody>
      </p:sp>
      <p:sp>
        <p:nvSpPr>
          <p:cNvPr id="33" name="TextBox 32"/>
          <p:cNvSpPr txBox="1"/>
          <p:nvPr/>
        </p:nvSpPr>
        <p:spPr>
          <a:xfrm>
            <a:off x="2446460" y="2809199"/>
            <a:ext cx="211665" cy="153888"/>
          </a:xfrm>
          <a:prstGeom prst="rect">
            <a:avLst/>
          </a:prstGeom>
          <a:noFill/>
        </p:spPr>
        <p:txBody>
          <a:bodyPr wrap="square" lIns="0" tIns="0" rIns="0" bIns="0" rtlCol="0">
            <a:spAutoFit/>
          </a:bodyPr>
          <a:lstStyle/>
          <a:p>
            <a:pPr algn="ctr"/>
            <a:r>
              <a:rPr lang="en-US" sz="1000" dirty="0" smtClean="0">
                <a:solidFill>
                  <a:srgbClr val="231F20"/>
                </a:solidFill>
              </a:rPr>
              <a:t>SO</a:t>
            </a:r>
            <a:endParaRPr lang="en-US" sz="1000" dirty="0"/>
          </a:p>
        </p:txBody>
      </p:sp>
      <p:sp>
        <p:nvSpPr>
          <p:cNvPr id="34" name="TextBox 33"/>
          <p:cNvSpPr txBox="1"/>
          <p:nvPr/>
        </p:nvSpPr>
        <p:spPr>
          <a:xfrm>
            <a:off x="2789361" y="2809199"/>
            <a:ext cx="211665" cy="153888"/>
          </a:xfrm>
          <a:prstGeom prst="rect">
            <a:avLst/>
          </a:prstGeom>
          <a:noFill/>
        </p:spPr>
        <p:txBody>
          <a:bodyPr wrap="square" lIns="0" tIns="0" rIns="0" bIns="0" rtlCol="0">
            <a:spAutoFit/>
          </a:bodyPr>
          <a:lstStyle/>
          <a:p>
            <a:pPr algn="ctr"/>
            <a:r>
              <a:rPr lang="en-US" sz="1000" dirty="0">
                <a:solidFill>
                  <a:srgbClr val="231F20"/>
                </a:solidFill>
              </a:rPr>
              <a:t>AC</a:t>
            </a:r>
            <a:endParaRPr lang="en-US" sz="1000" dirty="0"/>
          </a:p>
        </p:txBody>
      </p:sp>
      <p:sp>
        <p:nvSpPr>
          <p:cNvPr id="35" name="TextBox 34"/>
          <p:cNvSpPr txBox="1"/>
          <p:nvPr/>
        </p:nvSpPr>
        <p:spPr>
          <a:xfrm>
            <a:off x="3123970" y="2809199"/>
            <a:ext cx="211665" cy="153888"/>
          </a:xfrm>
          <a:prstGeom prst="rect">
            <a:avLst/>
          </a:prstGeom>
          <a:noFill/>
        </p:spPr>
        <p:txBody>
          <a:bodyPr wrap="square" lIns="0" tIns="0" rIns="0" bIns="0" rtlCol="0">
            <a:spAutoFit/>
          </a:bodyPr>
          <a:lstStyle/>
          <a:p>
            <a:pPr algn="ctr"/>
            <a:r>
              <a:rPr lang="en-US" sz="1000" dirty="0" smtClean="0">
                <a:solidFill>
                  <a:srgbClr val="231F20"/>
                </a:solidFill>
              </a:rPr>
              <a:t>SO</a:t>
            </a:r>
            <a:endParaRPr lang="en-US" sz="1000" dirty="0"/>
          </a:p>
        </p:txBody>
      </p:sp>
      <p:sp>
        <p:nvSpPr>
          <p:cNvPr id="36" name="TextBox 35"/>
          <p:cNvSpPr txBox="1"/>
          <p:nvPr/>
        </p:nvSpPr>
        <p:spPr>
          <a:xfrm>
            <a:off x="3461136" y="2809199"/>
            <a:ext cx="211665" cy="153888"/>
          </a:xfrm>
          <a:prstGeom prst="rect">
            <a:avLst/>
          </a:prstGeom>
          <a:noFill/>
        </p:spPr>
        <p:txBody>
          <a:bodyPr wrap="square" lIns="0" tIns="0" rIns="0" bIns="0" rtlCol="0">
            <a:spAutoFit/>
          </a:bodyPr>
          <a:lstStyle/>
          <a:p>
            <a:pPr algn="ctr"/>
            <a:r>
              <a:rPr lang="en-US" sz="1000" dirty="0">
                <a:solidFill>
                  <a:srgbClr val="231F20"/>
                </a:solidFill>
              </a:rPr>
              <a:t>AC</a:t>
            </a:r>
            <a:endParaRPr lang="en-US" sz="1000" dirty="0"/>
          </a:p>
        </p:txBody>
      </p:sp>
      <p:sp>
        <p:nvSpPr>
          <p:cNvPr id="29" name="Shape 120"/>
          <p:cNvSpPr txBox="1"/>
          <p:nvPr/>
        </p:nvSpPr>
        <p:spPr>
          <a:xfrm>
            <a:off x="2477034" y="4990240"/>
            <a:ext cx="2022308" cy="1068748"/>
          </a:xfrm>
          <a:prstGeom prst="rect">
            <a:avLst/>
          </a:prstGeom>
          <a:noFill/>
          <a:ln>
            <a:noFill/>
          </a:ln>
        </p:spPr>
        <p:txBody>
          <a:bodyPr lIns="91425" tIns="91425" rIns="91425" bIns="91425" anchor="t" anchorCtr="0">
            <a:noAutofit/>
          </a:bodyPr>
          <a:lstStyle/>
          <a:p>
            <a:pPr lvl="0" rtl="0">
              <a:spcBef>
                <a:spcPts val="0"/>
              </a:spcBef>
              <a:buNone/>
            </a:pPr>
            <a:r>
              <a:rPr lang="en-US" b="1" dirty="0" smtClean="0"/>
              <a:t>The </a:t>
            </a:r>
            <a:r>
              <a:rPr lang="en" b="1" dirty="0" smtClean="0"/>
              <a:t>Principles</a:t>
            </a:r>
            <a:r>
              <a:rPr lang="en" sz="1600" b="1" dirty="0" smtClean="0"/>
              <a:t> </a:t>
            </a:r>
            <a:endParaRPr lang="en-US" sz="1600" b="1" dirty="0" smtClean="0"/>
          </a:p>
          <a:p>
            <a:pPr lvl="0" rtl="0">
              <a:spcBef>
                <a:spcPts val="0"/>
              </a:spcBef>
              <a:buNone/>
            </a:pPr>
            <a:r>
              <a:rPr lang="en-US" sz="1000" dirty="0" smtClean="0"/>
              <a:t>g</a:t>
            </a:r>
            <a:r>
              <a:rPr lang="en" sz="1000" dirty="0" smtClean="0"/>
              <a:t>uarantee </a:t>
            </a:r>
            <a:r>
              <a:rPr lang="en-US" sz="1000" dirty="0" smtClean="0"/>
              <a:t>the </a:t>
            </a:r>
            <a:r>
              <a:rPr lang="en" sz="1000" dirty="0" smtClean="0"/>
              <a:t>core </a:t>
            </a:r>
            <a:r>
              <a:rPr lang="en-US" sz="1000" dirty="0" smtClean="0"/>
              <a:t>mission, commitments and </a:t>
            </a:r>
            <a:r>
              <a:rPr lang="en" sz="1000" dirty="0" smtClean="0"/>
              <a:t>values </a:t>
            </a:r>
            <a:r>
              <a:rPr lang="en" sz="1000" dirty="0"/>
              <a:t>of </a:t>
            </a:r>
            <a:r>
              <a:rPr lang="en-US" sz="1000" dirty="0" smtClean="0"/>
              <a:t>ICANN through its Bylaws</a:t>
            </a:r>
          </a:p>
          <a:p>
            <a:pPr lvl="0" rtl="0">
              <a:spcBef>
                <a:spcPts val="0"/>
              </a:spcBef>
              <a:buNone/>
            </a:pPr>
            <a:r>
              <a:rPr lang="en-US" sz="1000" dirty="0" smtClean="0"/>
              <a:t>(i.e. the Constitution).</a:t>
            </a:r>
            <a:endParaRPr lang="en" sz="1000" dirty="0"/>
          </a:p>
        </p:txBody>
      </p:sp>
      <p:sp>
        <p:nvSpPr>
          <p:cNvPr id="37" name="Shape 121"/>
          <p:cNvSpPr txBox="1"/>
          <p:nvPr/>
        </p:nvSpPr>
        <p:spPr>
          <a:xfrm>
            <a:off x="4971553" y="5330148"/>
            <a:ext cx="3602999" cy="1076399"/>
          </a:xfrm>
          <a:prstGeom prst="rect">
            <a:avLst/>
          </a:prstGeom>
          <a:noFill/>
          <a:ln>
            <a:noFill/>
          </a:ln>
        </p:spPr>
        <p:txBody>
          <a:bodyPr lIns="91425" tIns="91425" rIns="91425" bIns="91425" anchor="t" anchorCtr="0">
            <a:noAutofit/>
          </a:bodyPr>
          <a:lstStyle/>
          <a:p>
            <a:pPr lvl="0" rtl="0">
              <a:spcBef>
                <a:spcPts val="0"/>
              </a:spcBef>
              <a:buClr>
                <a:schemeClr val="dk1"/>
              </a:buClr>
              <a:buSzPct val="68750"/>
              <a:buFont typeface="Arial"/>
              <a:buNone/>
            </a:pPr>
            <a:r>
              <a:rPr lang="en" b="1" dirty="0"/>
              <a:t>Independent Appeals Mechanisms</a:t>
            </a:r>
          </a:p>
          <a:p>
            <a:pPr lvl="0">
              <a:spcBef>
                <a:spcPts val="0"/>
              </a:spcBef>
              <a:buNone/>
            </a:pPr>
            <a:r>
              <a:rPr lang="en-US" sz="1000" dirty="0"/>
              <a:t>c</a:t>
            </a:r>
            <a:r>
              <a:rPr lang="en" sz="1000" dirty="0" smtClean="0"/>
              <a:t>onfers </a:t>
            </a:r>
            <a:r>
              <a:rPr lang="en" sz="1000" dirty="0"/>
              <a:t>the power to review and provide redress, as </a:t>
            </a:r>
            <a:r>
              <a:rPr lang="en" sz="1000" dirty="0" smtClean="0"/>
              <a:t>needed</a:t>
            </a:r>
            <a:r>
              <a:rPr lang="en-US" sz="1000" dirty="0"/>
              <a:t> </a:t>
            </a:r>
            <a:r>
              <a:rPr lang="en-US" sz="1000" dirty="0" smtClean="0"/>
              <a:t>(i.e. the Judiciary).</a:t>
            </a:r>
            <a:r>
              <a:rPr lang="en" sz="1000" dirty="0" smtClean="0"/>
              <a:t> </a:t>
            </a:r>
            <a:endParaRPr lang="en" sz="1000" dirty="0"/>
          </a:p>
        </p:txBody>
      </p:sp>
      <p:sp>
        <p:nvSpPr>
          <p:cNvPr id="38" name="Shape 122"/>
          <p:cNvSpPr txBox="1"/>
          <p:nvPr/>
        </p:nvSpPr>
        <p:spPr>
          <a:xfrm>
            <a:off x="418078" y="3042966"/>
            <a:ext cx="3972493" cy="810192"/>
          </a:xfrm>
          <a:prstGeom prst="rect">
            <a:avLst/>
          </a:prstGeom>
          <a:noFill/>
          <a:ln>
            <a:noFill/>
          </a:ln>
        </p:spPr>
        <p:txBody>
          <a:bodyPr lIns="91425" tIns="91425" rIns="91425" bIns="91425" anchor="t" anchorCtr="0">
            <a:noAutofit/>
          </a:bodyPr>
          <a:lstStyle/>
          <a:p>
            <a:pPr lvl="0" rtl="0">
              <a:spcBef>
                <a:spcPts val="0"/>
              </a:spcBef>
              <a:buNone/>
            </a:pPr>
            <a:r>
              <a:rPr lang="en-US" b="1" dirty="0" smtClean="0"/>
              <a:t>The </a:t>
            </a:r>
            <a:r>
              <a:rPr lang="en" b="1" dirty="0" smtClean="0"/>
              <a:t>Empowered</a:t>
            </a:r>
            <a:r>
              <a:rPr lang="en-US" b="1" dirty="0"/>
              <a:t> </a:t>
            </a:r>
            <a:r>
              <a:rPr lang="en" b="1" dirty="0" smtClean="0"/>
              <a:t>Community</a:t>
            </a:r>
            <a:endParaRPr lang="en" b="1" dirty="0"/>
          </a:p>
          <a:p>
            <a:pPr lvl="0">
              <a:spcBef>
                <a:spcPts val="0"/>
              </a:spcBef>
              <a:buNone/>
            </a:pPr>
            <a:r>
              <a:rPr lang="en-US" sz="1000" dirty="0" smtClean="0"/>
              <a:t>r</a:t>
            </a:r>
            <a:r>
              <a:rPr lang="en" sz="1000" dirty="0" smtClean="0"/>
              <a:t>efers </a:t>
            </a:r>
            <a:r>
              <a:rPr lang="en" sz="1000" dirty="0"/>
              <a:t>to the powers that allow the </a:t>
            </a:r>
            <a:r>
              <a:rPr lang="en" sz="1000" dirty="0" smtClean="0"/>
              <a:t>community</a:t>
            </a:r>
            <a:r>
              <a:rPr lang="en-US" sz="1000" dirty="0" smtClean="0"/>
              <a:t> SOs &amp; ACs</a:t>
            </a:r>
            <a:r>
              <a:rPr lang="en" sz="1000" dirty="0" smtClean="0"/>
              <a:t> to </a:t>
            </a:r>
            <a:r>
              <a:rPr lang="en" sz="1000" dirty="0"/>
              <a:t>take action should ICANN breach the </a:t>
            </a:r>
            <a:r>
              <a:rPr lang="en" sz="1000" dirty="0" smtClean="0"/>
              <a:t>principles</a:t>
            </a:r>
            <a:r>
              <a:rPr lang="en-US" sz="1000" dirty="0" smtClean="0"/>
              <a:t> (i.e. the People)</a:t>
            </a:r>
            <a:r>
              <a:rPr lang="en" sz="1000" dirty="0" smtClean="0"/>
              <a:t>.</a:t>
            </a:r>
            <a:endParaRPr lang="en" sz="1000" dirty="0"/>
          </a:p>
        </p:txBody>
      </p:sp>
      <p:sp>
        <p:nvSpPr>
          <p:cNvPr id="39" name="Shape 123"/>
          <p:cNvSpPr txBox="1"/>
          <p:nvPr/>
        </p:nvSpPr>
        <p:spPr>
          <a:xfrm>
            <a:off x="5775637" y="2877334"/>
            <a:ext cx="3152663" cy="1076399"/>
          </a:xfrm>
          <a:prstGeom prst="rect">
            <a:avLst/>
          </a:prstGeom>
          <a:noFill/>
          <a:ln>
            <a:noFill/>
          </a:ln>
        </p:spPr>
        <p:txBody>
          <a:bodyPr lIns="91425" tIns="91425" rIns="91425" bIns="91425" anchor="t" anchorCtr="0">
            <a:noAutofit/>
          </a:bodyPr>
          <a:lstStyle/>
          <a:p>
            <a:pPr lvl="0" rtl="0">
              <a:spcBef>
                <a:spcPts val="0"/>
              </a:spcBef>
              <a:buNone/>
            </a:pPr>
            <a:r>
              <a:rPr lang="en" b="1" dirty="0"/>
              <a:t>ICANN Board</a:t>
            </a:r>
          </a:p>
          <a:p>
            <a:pPr lvl="0"/>
            <a:r>
              <a:rPr lang="en-US" sz="1000" dirty="0"/>
              <a:t>has the ultimate authority to approve or reject policy recommendations, developed by the SOs. ACs formally advise the ICANN Board on particular issues or policy </a:t>
            </a:r>
            <a:r>
              <a:rPr lang="en-US" sz="1000" dirty="0" smtClean="0"/>
              <a:t>areas</a:t>
            </a:r>
            <a:r>
              <a:rPr lang="en-US" sz="1000" dirty="0"/>
              <a:t> </a:t>
            </a:r>
            <a:r>
              <a:rPr lang="en-US" sz="1000" dirty="0" smtClean="0"/>
              <a:t>(i.e. the Executive).</a:t>
            </a:r>
            <a:endParaRPr lang="en" sz="1000" dirty="0"/>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2531" y="1772713"/>
            <a:ext cx="2878011" cy="1243119"/>
          </a:xfrm>
          <a:prstGeom prst="rect">
            <a:avLst/>
          </a:prstGeom>
        </p:spPr>
      </p:pic>
      <p:sp>
        <p:nvSpPr>
          <p:cNvPr id="40" name="TextBox 39"/>
          <p:cNvSpPr txBox="1"/>
          <p:nvPr/>
        </p:nvSpPr>
        <p:spPr>
          <a:xfrm>
            <a:off x="1855150" y="1820802"/>
            <a:ext cx="211665" cy="138499"/>
          </a:xfrm>
          <a:prstGeom prst="rect">
            <a:avLst/>
          </a:prstGeom>
          <a:noFill/>
        </p:spPr>
        <p:txBody>
          <a:bodyPr wrap="square" lIns="0" tIns="0" rIns="0" bIns="0" rtlCol="0">
            <a:spAutoFit/>
          </a:bodyPr>
          <a:lstStyle/>
          <a:p>
            <a:pPr algn="ctr"/>
            <a:r>
              <a:rPr lang="en-US" sz="900" dirty="0" smtClean="0">
                <a:solidFill>
                  <a:srgbClr val="231F20"/>
                </a:solidFill>
              </a:rPr>
              <a:t>1</a:t>
            </a:r>
            <a:endParaRPr lang="en-US" sz="900" dirty="0"/>
          </a:p>
        </p:txBody>
      </p:sp>
      <p:sp>
        <p:nvSpPr>
          <p:cNvPr id="41" name="TextBox 40"/>
          <p:cNvSpPr txBox="1"/>
          <p:nvPr/>
        </p:nvSpPr>
        <p:spPr>
          <a:xfrm>
            <a:off x="2118744" y="1820802"/>
            <a:ext cx="211665" cy="138499"/>
          </a:xfrm>
          <a:prstGeom prst="rect">
            <a:avLst/>
          </a:prstGeom>
          <a:noFill/>
        </p:spPr>
        <p:txBody>
          <a:bodyPr wrap="square" lIns="0" tIns="0" rIns="0" bIns="0" rtlCol="0">
            <a:spAutoFit/>
          </a:bodyPr>
          <a:lstStyle/>
          <a:p>
            <a:pPr algn="ctr"/>
            <a:r>
              <a:rPr lang="en-US" sz="900" dirty="0" smtClean="0">
                <a:solidFill>
                  <a:srgbClr val="231F20"/>
                </a:solidFill>
              </a:rPr>
              <a:t>2</a:t>
            </a:r>
            <a:endParaRPr lang="en-US" sz="900" dirty="0"/>
          </a:p>
        </p:txBody>
      </p:sp>
      <p:sp>
        <p:nvSpPr>
          <p:cNvPr id="42" name="TextBox 41"/>
          <p:cNvSpPr txBox="1"/>
          <p:nvPr/>
        </p:nvSpPr>
        <p:spPr>
          <a:xfrm>
            <a:off x="2375281" y="1820802"/>
            <a:ext cx="211665" cy="138499"/>
          </a:xfrm>
          <a:prstGeom prst="rect">
            <a:avLst/>
          </a:prstGeom>
          <a:noFill/>
        </p:spPr>
        <p:txBody>
          <a:bodyPr wrap="square" lIns="0" tIns="0" rIns="0" bIns="0" rtlCol="0">
            <a:spAutoFit/>
          </a:bodyPr>
          <a:lstStyle/>
          <a:p>
            <a:pPr algn="ctr"/>
            <a:r>
              <a:rPr lang="en-US" sz="900" dirty="0" smtClean="0">
                <a:solidFill>
                  <a:srgbClr val="231F20"/>
                </a:solidFill>
              </a:rPr>
              <a:t>3</a:t>
            </a:r>
            <a:endParaRPr lang="en-US" sz="900" dirty="0"/>
          </a:p>
        </p:txBody>
      </p:sp>
      <p:sp>
        <p:nvSpPr>
          <p:cNvPr id="43" name="TextBox 42"/>
          <p:cNvSpPr txBox="1"/>
          <p:nvPr/>
        </p:nvSpPr>
        <p:spPr>
          <a:xfrm>
            <a:off x="2636991" y="1820802"/>
            <a:ext cx="211665" cy="138499"/>
          </a:xfrm>
          <a:prstGeom prst="rect">
            <a:avLst/>
          </a:prstGeom>
          <a:noFill/>
        </p:spPr>
        <p:txBody>
          <a:bodyPr wrap="square" lIns="0" tIns="0" rIns="0" bIns="0" rtlCol="0">
            <a:spAutoFit/>
          </a:bodyPr>
          <a:lstStyle/>
          <a:p>
            <a:pPr algn="ctr"/>
            <a:r>
              <a:rPr lang="en-US" sz="900" dirty="0" smtClean="0">
                <a:solidFill>
                  <a:srgbClr val="231F20"/>
                </a:solidFill>
              </a:rPr>
              <a:t>4</a:t>
            </a:r>
            <a:endParaRPr lang="en-US" sz="900" dirty="0"/>
          </a:p>
        </p:txBody>
      </p:sp>
      <p:sp>
        <p:nvSpPr>
          <p:cNvPr id="44" name="TextBox 43"/>
          <p:cNvSpPr txBox="1"/>
          <p:nvPr/>
        </p:nvSpPr>
        <p:spPr>
          <a:xfrm>
            <a:off x="2903871" y="1820802"/>
            <a:ext cx="211665" cy="138499"/>
          </a:xfrm>
          <a:prstGeom prst="rect">
            <a:avLst/>
          </a:prstGeom>
          <a:noFill/>
        </p:spPr>
        <p:txBody>
          <a:bodyPr wrap="square" lIns="0" tIns="0" rIns="0" bIns="0" rtlCol="0">
            <a:spAutoFit/>
          </a:bodyPr>
          <a:lstStyle/>
          <a:p>
            <a:pPr algn="ctr"/>
            <a:r>
              <a:rPr lang="en-US" sz="900" dirty="0" smtClean="0">
                <a:solidFill>
                  <a:srgbClr val="231F20"/>
                </a:solidFill>
              </a:rPr>
              <a:t>5</a:t>
            </a:r>
            <a:endParaRPr lang="en-US" sz="900" dirty="0"/>
          </a:p>
        </p:txBody>
      </p:sp>
      <p:grpSp>
        <p:nvGrpSpPr>
          <p:cNvPr id="15" name="Group 14"/>
          <p:cNvGrpSpPr/>
          <p:nvPr/>
        </p:nvGrpSpPr>
        <p:grpSpPr>
          <a:xfrm>
            <a:off x="5763508" y="1715761"/>
            <a:ext cx="1741252" cy="1055789"/>
            <a:chOff x="5756452" y="1770801"/>
            <a:chExt cx="1741252" cy="1055789"/>
          </a:xfrm>
        </p:grpSpPr>
        <p:sp>
          <p:nvSpPr>
            <p:cNvPr id="8" name="TextBox 7"/>
            <p:cNvSpPr txBox="1"/>
            <p:nvPr/>
          </p:nvSpPr>
          <p:spPr>
            <a:xfrm>
              <a:off x="5756452" y="1770801"/>
              <a:ext cx="1741252" cy="461665"/>
            </a:xfrm>
            <a:prstGeom prst="rect">
              <a:avLst/>
            </a:prstGeom>
            <a:noFill/>
          </p:spPr>
          <p:txBody>
            <a:bodyPr wrap="square" rtlCol="0">
              <a:spAutoFit/>
            </a:bodyPr>
            <a:lstStyle/>
            <a:p>
              <a:pPr marL="171450" indent="-171450">
                <a:buFont typeface="Arial"/>
                <a:buChar char="•"/>
              </a:pPr>
              <a:r>
                <a:rPr lang="en-US" sz="800" b="1" spc="-5" dirty="0" smtClean="0">
                  <a:solidFill>
                    <a:schemeClr val="tx1"/>
                  </a:solidFill>
                </a:rPr>
                <a:t>BUDGET</a:t>
              </a:r>
            </a:p>
            <a:p>
              <a:pPr marL="171450" indent="-171450">
                <a:buFont typeface="Arial"/>
                <a:buChar char="•"/>
              </a:pPr>
              <a:r>
                <a:rPr lang="en-US" sz="800" b="1" spc="-5" dirty="0" smtClean="0">
                  <a:solidFill>
                    <a:schemeClr val="tx1"/>
                  </a:solidFill>
                </a:rPr>
                <a:t>STRATEGY/OPS PLAN</a:t>
              </a:r>
            </a:p>
            <a:p>
              <a:pPr marL="171450" indent="-171450">
                <a:buFont typeface="Arial"/>
                <a:buChar char="•"/>
              </a:pPr>
              <a:r>
                <a:rPr lang="en-US" sz="800" b="1" spc="-5" dirty="0" smtClean="0">
                  <a:solidFill>
                    <a:schemeClr val="tx1"/>
                  </a:solidFill>
                </a:rPr>
                <a:t>BYLAWS</a:t>
              </a:r>
              <a:endParaRPr lang="en-US" sz="800" b="1" dirty="0">
                <a:solidFill>
                  <a:schemeClr val="tx1"/>
                </a:solidFill>
              </a:endParaRPr>
            </a:p>
          </p:txBody>
        </p:sp>
        <p:cxnSp>
          <p:nvCxnSpPr>
            <p:cNvPr id="10" name="Straight Arrow Connector 9"/>
            <p:cNvCxnSpPr/>
            <p:nvPr/>
          </p:nvCxnSpPr>
          <p:spPr>
            <a:xfrm flipV="1">
              <a:off x="6111251" y="2218355"/>
              <a:ext cx="0" cy="608235"/>
            </a:xfrm>
            <a:prstGeom prst="straightConnector1">
              <a:avLst/>
            </a:prstGeom>
            <a:ln w="12700">
              <a:solidFill>
                <a:schemeClr val="tx1"/>
              </a:solidFill>
              <a:tailEnd type="triangle" w="med" len="sm"/>
            </a:ln>
            <a:effectLst/>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flipH="1">
              <a:off x="6111251" y="2826590"/>
              <a:ext cx="591182" cy="0"/>
            </a:xfrm>
            <a:prstGeom prst="straightConnector1">
              <a:avLst/>
            </a:prstGeom>
            <a:ln w="12700">
              <a:solidFill>
                <a:schemeClr val="tx1"/>
              </a:solidFill>
              <a:tailEnd type="none" w="med" len="sm"/>
            </a:ln>
            <a:effectLst/>
          </p:spPr>
          <p:style>
            <a:lnRef idx="2">
              <a:schemeClr val="accent1"/>
            </a:lnRef>
            <a:fillRef idx="0">
              <a:schemeClr val="accent1"/>
            </a:fillRef>
            <a:effectRef idx="1">
              <a:schemeClr val="accent1"/>
            </a:effectRef>
            <a:fontRef idx="minor">
              <a:schemeClr val="tx1"/>
            </a:fontRef>
          </p:style>
        </p:cxnSp>
      </p:grpSp>
      <p:grpSp>
        <p:nvGrpSpPr>
          <p:cNvPr id="9" name="Group 8"/>
          <p:cNvGrpSpPr/>
          <p:nvPr/>
        </p:nvGrpSpPr>
        <p:grpSpPr>
          <a:xfrm>
            <a:off x="3762963" y="1816800"/>
            <a:ext cx="2012674" cy="259579"/>
            <a:chOff x="3762963" y="1857728"/>
            <a:chExt cx="2012674" cy="259579"/>
          </a:xfrm>
        </p:grpSpPr>
        <p:cxnSp>
          <p:nvCxnSpPr>
            <p:cNvPr id="70" name="Straight Arrow Connector 69"/>
            <p:cNvCxnSpPr/>
            <p:nvPr/>
          </p:nvCxnSpPr>
          <p:spPr>
            <a:xfrm>
              <a:off x="3762963" y="1987522"/>
              <a:ext cx="2012674" cy="0"/>
            </a:xfrm>
            <a:prstGeom prst="straightConnector1">
              <a:avLst/>
            </a:prstGeom>
            <a:ln w="12700">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a:off x="4292153" y="1857728"/>
              <a:ext cx="1223680" cy="259579"/>
            </a:xfrm>
            <a:prstGeom prst="rect">
              <a:avLst/>
            </a:prstGeom>
            <a:solidFill>
              <a:srgbClr val="DAE6F5"/>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4303544" y="1872106"/>
              <a:ext cx="1212289" cy="230832"/>
            </a:xfrm>
            <a:prstGeom prst="rect">
              <a:avLst/>
            </a:prstGeom>
            <a:noFill/>
          </p:spPr>
          <p:txBody>
            <a:bodyPr wrap="square" rtlCol="0">
              <a:spAutoFit/>
            </a:bodyPr>
            <a:lstStyle/>
            <a:p>
              <a:pPr algn="ctr"/>
              <a:r>
                <a:rPr lang="en-US" sz="900" b="1" dirty="0" smtClean="0">
                  <a:solidFill>
                    <a:srgbClr val="4F81BD"/>
                  </a:solidFill>
                </a:rPr>
                <a:t>REVIEW / REJECT</a:t>
              </a:r>
              <a:endParaRPr lang="en-US" sz="900" b="1" dirty="0">
                <a:solidFill>
                  <a:srgbClr val="4F81BD"/>
                </a:solidFill>
              </a:endParaRPr>
            </a:p>
          </p:txBody>
        </p:sp>
      </p:grpSp>
      <p:grpSp>
        <p:nvGrpSpPr>
          <p:cNvPr id="11" name="Group 10"/>
          <p:cNvGrpSpPr/>
          <p:nvPr/>
        </p:nvGrpSpPr>
        <p:grpSpPr>
          <a:xfrm>
            <a:off x="3772370" y="2360763"/>
            <a:ext cx="2837360" cy="259579"/>
            <a:chOff x="3772370" y="2434151"/>
            <a:chExt cx="2837360" cy="259579"/>
          </a:xfrm>
        </p:grpSpPr>
        <p:cxnSp>
          <p:nvCxnSpPr>
            <p:cNvPr id="73" name="Straight Arrow Connector 72"/>
            <p:cNvCxnSpPr/>
            <p:nvPr/>
          </p:nvCxnSpPr>
          <p:spPr>
            <a:xfrm>
              <a:off x="3772370" y="2528661"/>
              <a:ext cx="2837360" cy="0"/>
            </a:xfrm>
            <a:prstGeom prst="straightConnector1">
              <a:avLst/>
            </a:prstGeom>
            <a:ln w="12700">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sp>
          <p:nvSpPr>
            <p:cNvPr id="63" name="Rectangle 62"/>
            <p:cNvSpPr/>
            <p:nvPr/>
          </p:nvSpPr>
          <p:spPr>
            <a:xfrm>
              <a:off x="4303544" y="2434151"/>
              <a:ext cx="1223680" cy="259579"/>
            </a:xfrm>
            <a:prstGeom prst="rect">
              <a:avLst/>
            </a:prstGeom>
            <a:solidFill>
              <a:srgbClr val="DAE6F5"/>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 name="TextBox 68"/>
            <p:cNvSpPr txBox="1"/>
            <p:nvPr/>
          </p:nvSpPr>
          <p:spPr>
            <a:xfrm>
              <a:off x="4233716" y="2446890"/>
              <a:ext cx="1360616" cy="230832"/>
            </a:xfrm>
            <a:prstGeom prst="rect">
              <a:avLst/>
            </a:prstGeom>
            <a:noFill/>
          </p:spPr>
          <p:txBody>
            <a:bodyPr wrap="square" rtlCol="0">
              <a:spAutoFit/>
            </a:bodyPr>
            <a:lstStyle/>
            <a:p>
              <a:pPr algn="ctr"/>
              <a:r>
                <a:rPr lang="en-US" sz="900" b="1" dirty="0" smtClean="0">
                  <a:solidFill>
                    <a:srgbClr val="4F81BD"/>
                  </a:solidFill>
                </a:rPr>
                <a:t>REMOVE / RECALL</a:t>
              </a:r>
              <a:endParaRPr lang="en-US" sz="900" b="1" dirty="0">
                <a:solidFill>
                  <a:srgbClr val="4F81BD"/>
                </a:solidFill>
              </a:endParaRPr>
            </a:p>
          </p:txBody>
        </p:sp>
      </p:grpSp>
      <p:grpSp>
        <p:nvGrpSpPr>
          <p:cNvPr id="19" name="Group 18"/>
          <p:cNvGrpSpPr/>
          <p:nvPr/>
        </p:nvGrpSpPr>
        <p:grpSpPr>
          <a:xfrm>
            <a:off x="5430875" y="4135351"/>
            <a:ext cx="1212289" cy="268046"/>
            <a:chOff x="5430875" y="4135351"/>
            <a:chExt cx="1212289" cy="268046"/>
          </a:xfrm>
        </p:grpSpPr>
        <p:sp>
          <p:nvSpPr>
            <p:cNvPr id="82" name="Rectangle 81"/>
            <p:cNvSpPr/>
            <p:nvPr/>
          </p:nvSpPr>
          <p:spPr>
            <a:xfrm>
              <a:off x="5601388" y="4143818"/>
              <a:ext cx="858679" cy="259579"/>
            </a:xfrm>
            <a:prstGeom prst="rect">
              <a:avLst/>
            </a:prstGeom>
            <a:solidFill>
              <a:srgbClr val="DAE6F5"/>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 name="TextBox 84"/>
            <p:cNvSpPr txBox="1"/>
            <p:nvPr/>
          </p:nvSpPr>
          <p:spPr>
            <a:xfrm>
              <a:off x="5430875" y="4135351"/>
              <a:ext cx="1212289" cy="261610"/>
            </a:xfrm>
            <a:prstGeom prst="rect">
              <a:avLst/>
            </a:prstGeom>
            <a:noFill/>
          </p:spPr>
          <p:txBody>
            <a:bodyPr wrap="square" rtlCol="0">
              <a:spAutoFit/>
            </a:bodyPr>
            <a:lstStyle/>
            <a:p>
              <a:pPr algn="ctr"/>
              <a:r>
                <a:rPr lang="en-US" sz="1100" b="1" dirty="0" smtClean="0">
                  <a:solidFill>
                    <a:srgbClr val="4F81BD"/>
                  </a:solidFill>
                </a:rPr>
                <a:t>NEW IRP</a:t>
              </a:r>
              <a:endParaRPr lang="en-US" sz="1100" b="1" dirty="0">
                <a:solidFill>
                  <a:srgbClr val="4F81BD"/>
                </a:solidFill>
              </a:endParaRPr>
            </a:p>
          </p:txBody>
        </p:sp>
      </p:grpSp>
      <p:sp>
        <p:nvSpPr>
          <p:cNvPr id="86" name="TextBox 85"/>
          <p:cNvSpPr txBox="1"/>
          <p:nvPr/>
        </p:nvSpPr>
        <p:spPr>
          <a:xfrm>
            <a:off x="6609730" y="4134558"/>
            <a:ext cx="2061718" cy="230832"/>
          </a:xfrm>
          <a:prstGeom prst="rect">
            <a:avLst/>
          </a:prstGeom>
          <a:noFill/>
        </p:spPr>
        <p:txBody>
          <a:bodyPr wrap="square" rtlCol="0">
            <a:spAutoFit/>
          </a:bodyPr>
          <a:lstStyle/>
          <a:p>
            <a:pPr algn="ctr"/>
            <a:r>
              <a:rPr lang="en-US" sz="900" b="1" dirty="0" smtClean="0"/>
              <a:t>7+ MEMBER STANDING PANEL</a:t>
            </a:r>
            <a:endParaRPr lang="en-US" sz="900" b="1" dirty="0"/>
          </a:p>
        </p:txBody>
      </p:sp>
      <p:grpSp>
        <p:nvGrpSpPr>
          <p:cNvPr id="14" name="Group 13"/>
          <p:cNvGrpSpPr/>
          <p:nvPr/>
        </p:nvGrpSpPr>
        <p:grpSpPr>
          <a:xfrm>
            <a:off x="3772370" y="2963087"/>
            <a:ext cx="2003267" cy="354059"/>
            <a:chOff x="3772370" y="2963087"/>
            <a:chExt cx="2003267" cy="354059"/>
          </a:xfrm>
        </p:grpSpPr>
        <p:grpSp>
          <p:nvGrpSpPr>
            <p:cNvPr id="13" name="Group 12"/>
            <p:cNvGrpSpPr/>
            <p:nvPr/>
          </p:nvGrpSpPr>
          <p:grpSpPr>
            <a:xfrm>
              <a:off x="3772370" y="2963087"/>
              <a:ext cx="2003267" cy="339947"/>
              <a:chOff x="3772370" y="2963087"/>
              <a:chExt cx="2003267" cy="339947"/>
            </a:xfrm>
          </p:grpSpPr>
          <p:cxnSp>
            <p:nvCxnSpPr>
              <p:cNvPr id="68" name="Straight Arrow Connector 67"/>
              <p:cNvCxnSpPr/>
              <p:nvPr/>
            </p:nvCxnSpPr>
            <p:spPr>
              <a:xfrm flipH="1">
                <a:off x="3772370" y="3134362"/>
                <a:ext cx="2003267" cy="0"/>
              </a:xfrm>
              <a:prstGeom prst="straightConnector1">
                <a:avLst/>
              </a:prstGeom>
              <a:ln w="15875">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sp>
            <p:nvSpPr>
              <p:cNvPr id="71" name="Rectangle 70"/>
              <p:cNvSpPr/>
              <p:nvPr/>
            </p:nvSpPr>
            <p:spPr>
              <a:xfrm>
                <a:off x="4164416" y="2963087"/>
                <a:ext cx="1501936" cy="339947"/>
              </a:xfrm>
              <a:prstGeom prst="rect">
                <a:avLst/>
              </a:prstGeom>
              <a:solidFill>
                <a:srgbClr val="DAE6F5"/>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2" name="TextBox 71"/>
            <p:cNvSpPr txBox="1"/>
            <p:nvPr/>
          </p:nvSpPr>
          <p:spPr>
            <a:xfrm>
              <a:off x="4078652" y="2963203"/>
              <a:ext cx="1670744" cy="353943"/>
            </a:xfrm>
            <a:prstGeom prst="rect">
              <a:avLst/>
            </a:prstGeom>
            <a:noFill/>
          </p:spPr>
          <p:txBody>
            <a:bodyPr wrap="square" rtlCol="0">
              <a:spAutoFit/>
            </a:bodyPr>
            <a:lstStyle/>
            <a:p>
              <a:pPr algn="ctr"/>
              <a:r>
                <a:rPr lang="en-US" sz="900" b="1" dirty="0" smtClean="0">
                  <a:solidFill>
                    <a:srgbClr val="4F81BD"/>
                  </a:solidFill>
                </a:rPr>
                <a:t>STRUCTURAL REVIEW</a:t>
              </a:r>
            </a:p>
            <a:p>
              <a:pPr algn="ctr"/>
              <a:r>
                <a:rPr lang="en-US" sz="800" dirty="0" smtClean="0">
                  <a:solidFill>
                    <a:srgbClr val="4F81BD"/>
                  </a:solidFill>
                </a:rPr>
                <a:t>As Community accountability</a:t>
              </a:r>
              <a:endParaRPr lang="en-US" sz="800" dirty="0">
                <a:solidFill>
                  <a:srgbClr val="4F81BD"/>
                </a:solidFill>
              </a:endParaRPr>
            </a:p>
          </p:txBody>
        </p:sp>
      </p:grpSp>
      <p:grpSp>
        <p:nvGrpSpPr>
          <p:cNvPr id="7" name="Group 6"/>
          <p:cNvGrpSpPr>
            <a:grpSpLocks noChangeAspect="1"/>
          </p:cNvGrpSpPr>
          <p:nvPr/>
        </p:nvGrpSpPr>
        <p:grpSpPr>
          <a:xfrm>
            <a:off x="366889" y="4082863"/>
            <a:ext cx="2199523" cy="1981195"/>
            <a:chOff x="-347932" y="3610206"/>
            <a:chExt cx="2932699" cy="2641594"/>
          </a:xfrm>
        </p:grpSpPr>
        <p:pic>
          <p:nvPicPr>
            <p:cNvPr id="74" name="Picture 73" descr="CCWG_Paris2015_Overview05-36.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8910" y="3691480"/>
              <a:ext cx="1895857" cy="2560320"/>
            </a:xfrm>
            <a:prstGeom prst="rect">
              <a:avLst/>
            </a:prstGeom>
          </p:spPr>
        </p:pic>
        <p:sp>
          <p:nvSpPr>
            <p:cNvPr id="75" name="Tekstvak 15"/>
            <p:cNvSpPr txBox="1"/>
            <p:nvPr/>
          </p:nvSpPr>
          <p:spPr>
            <a:xfrm>
              <a:off x="32513" y="3610206"/>
              <a:ext cx="1889308" cy="574516"/>
            </a:xfrm>
            <a:prstGeom prst="rect">
              <a:avLst/>
            </a:prstGeom>
            <a:noFill/>
          </p:spPr>
          <p:txBody>
            <a:bodyPr wrap="square" rtlCol="0">
              <a:spAutoFit/>
            </a:bodyPr>
            <a:lstStyle/>
            <a:p>
              <a:pPr algn="r"/>
              <a:r>
                <a:rPr lang="en" sz="1100" b="1" dirty="0" smtClean="0">
                  <a:solidFill>
                    <a:srgbClr val="1C75BB"/>
                  </a:solidFill>
                </a:rPr>
                <a:t>Fundamental</a:t>
              </a:r>
              <a:endParaRPr lang="en-US" sz="1100" b="1" dirty="0" smtClean="0">
                <a:solidFill>
                  <a:srgbClr val="1C75BB"/>
                </a:solidFill>
              </a:endParaRPr>
            </a:p>
            <a:p>
              <a:pPr algn="r"/>
              <a:r>
                <a:rPr lang="en" sz="1100" b="1" dirty="0" smtClean="0">
                  <a:solidFill>
                    <a:srgbClr val="1C75BB"/>
                  </a:solidFill>
                </a:rPr>
                <a:t>Bylaws</a:t>
              </a:r>
              <a:endParaRPr lang="en" sz="1100" b="1" dirty="0">
                <a:solidFill>
                  <a:srgbClr val="1C75BB"/>
                </a:solidFill>
              </a:endParaRPr>
            </a:p>
          </p:txBody>
        </p:sp>
        <p:sp>
          <p:nvSpPr>
            <p:cNvPr id="76" name="Tekstvak 16"/>
            <p:cNvSpPr txBox="1"/>
            <p:nvPr/>
          </p:nvSpPr>
          <p:spPr>
            <a:xfrm>
              <a:off x="-347932" y="4475257"/>
              <a:ext cx="1104701" cy="1415772"/>
            </a:xfrm>
            <a:prstGeom prst="rect">
              <a:avLst/>
            </a:prstGeom>
            <a:noFill/>
          </p:spPr>
          <p:txBody>
            <a:bodyPr wrap="square" rtlCol="0">
              <a:spAutoFit/>
            </a:bodyPr>
            <a:lstStyle/>
            <a:p>
              <a:pPr algn="r"/>
              <a:r>
                <a:rPr lang="en-US" sz="900" dirty="0" smtClean="0"/>
                <a:t>Existing</a:t>
              </a:r>
            </a:p>
            <a:p>
              <a:pPr algn="r"/>
              <a:r>
                <a:rPr lang="en-US" sz="900" dirty="0" smtClean="0"/>
                <a:t>+</a:t>
              </a:r>
            </a:p>
            <a:p>
              <a:pPr algn="r"/>
              <a:r>
                <a:rPr lang="en" sz="900" dirty="0" smtClean="0"/>
                <a:t>New</a:t>
              </a:r>
              <a:endParaRPr lang="en-US" sz="900" dirty="0" smtClean="0"/>
            </a:p>
            <a:p>
              <a:pPr algn="r"/>
              <a:r>
                <a:rPr lang="en-US" sz="900" dirty="0" smtClean="0"/>
                <a:t>mechanisms+</a:t>
              </a:r>
            </a:p>
            <a:p>
              <a:pPr algn="r"/>
              <a:r>
                <a:rPr lang="en-US" sz="900" dirty="0" err="1" smtClean="0"/>
                <a:t>AoC</a:t>
              </a:r>
              <a:endParaRPr lang="en-US" sz="900" dirty="0" smtClean="0"/>
            </a:p>
            <a:p>
              <a:pPr algn="r"/>
              <a:r>
                <a:rPr lang="en-US" sz="900" dirty="0" smtClean="0"/>
                <a:t>Reviews</a:t>
              </a:r>
              <a:endParaRPr lang="en" sz="900" dirty="0"/>
            </a:p>
          </p:txBody>
        </p:sp>
        <p:sp>
          <p:nvSpPr>
            <p:cNvPr id="77" name="TextBox 76"/>
            <p:cNvSpPr txBox="1"/>
            <p:nvPr/>
          </p:nvSpPr>
          <p:spPr>
            <a:xfrm>
              <a:off x="1144301" y="4292208"/>
              <a:ext cx="810097" cy="184665"/>
            </a:xfrm>
            <a:prstGeom prst="rect">
              <a:avLst/>
            </a:prstGeom>
            <a:noFill/>
          </p:spPr>
          <p:txBody>
            <a:bodyPr wrap="square" lIns="0" tIns="0" bIns="0" rtlCol="0">
              <a:spAutoFit/>
            </a:bodyPr>
            <a:lstStyle/>
            <a:p>
              <a:pPr algn="ctr"/>
              <a:r>
                <a:rPr lang="en-US" sz="900" b="1" dirty="0" smtClean="0"/>
                <a:t>BYLAWS</a:t>
              </a:r>
              <a:endParaRPr lang="en-US" sz="900" b="1" dirty="0"/>
            </a:p>
          </p:txBody>
        </p:sp>
        <p:cxnSp>
          <p:nvCxnSpPr>
            <p:cNvPr id="78" name="Straight Connector 77"/>
            <p:cNvCxnSpPr/>
            <p:nvPr/>
          </p:nvCxnSpPr>
          <p:spPr>
            <a:xfrm>
              <a:off x="756768" y="4644601"/>
              <a:ext cx="0" cy="1107996"/>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6" name="Group 15"/>
          <p:cNvGrpSpPr/>
          <p:nvPr/>
        </p:nvGrpSpPr>
        <p:grpSpPr>
          <a:xfrm>
            <a:off x="2528945" y="4142859"/>
            <a:ext cx="1212289" cy="261610"/>
            <a:chOff x="2408993" y="4142859"/>
            <a:chExt cx="1212289" cy="261610"/>
          </a:xfrm>
        </p:grpSpPr>
        <p:sp>
          <p:nvSpPr>
            <p:cNvPr id="84" name="Rectangle 83"/>
            <p:cNvSpPr/>
            <p:nvPr/>
          </p:nvSpPr>
          <p:spPr>
            <a:xfrm>
              <a:off x="2419316" y="4143818"/>
              <a:ext cx="484555" cy="259579"/>
            </a:xfrm>
            <a:prstGeom prst="rect">
              <a:avLst/>
            </a:prstGeom>
            <a:solidFill>
              <a:srgbClr val="DAE6F5"/>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 name="TextBox 78"/>
            <p:cNvSpPr txBox="1"/>
            <p:nvPr/>
          </p:nvSpPr>
          <p:spPr>
            <a:xfrm>
              <a:off x="2408993" y="4142859"/>
              <a:ext cx="1212289" cy="261610"/>
            </a:xfrm>
            <a:prstGeom prst="rect">
              <a:avLst/>
            </a:prstGeom>
            <a:noFill/>
          </p:spPr>
          <p:txBody>
            <a:bodyPr wrap="square" rtlCol="0">
              <a:spAutoFit/>
            </a:bodyPr>
            <a:lstStyle/>
            <a:p>
              <a:r>
                <a:rPr lang="en-US" sz="1100" b="1" dirty="0" smtClean="0">
                  <a:solidFill>
                    <a:srgbClr val="4F81BD"/>
                  </a:solidFill>
                </a:rPr>
                <a:t>NEW</a:t>
              </a:r>
              <a:endParaRPr lang="en-US" sz="1100" b="1" dirty="0">
                <a:solidFill>
                  <a:srgbClr val="4F81BD"/>
                </a:solidFill>
              </a:endParaRPr>
            </a:p>
          </p:txBody>
        </p:sp>
      </p:grpSp>
    </p:spTree>
    <p:extLst>
      <p:ext uri="{BB962C8B-B14F-4D97-AF65-F5344CB8AC3E}">
        <p14:creationId xmlns:p14="http://schemas.microsoft.com/office/powerpoint/2010/main" val="3694594900"/>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8"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p:tgtEl>
                                          <p:spTgt spid="9"/>
                                        </p:tgtEl>
                                        <p:attrNameLst>
                                          <p:attrName>ppt_x</p:attrName>
                                        </p:attrNameLst>
                                      </p:cBhvr>
                                      <p:tavLst>
                                        <p:tav tm="0">
                                          <p:val>
                                            <p:strVal val="#ppt_x-#ppt_w*1.125000"/>
                                          </p:val>
                                        </p:tav>
                                        <p:tav tm="100000">
                                          <p:val>
                                            <p:strVal val="#ppt_x"/>
                                          </p:val>
                                        </p:tav>
                                      </p:tavLst>
                                    </p:anim>
                                    <p:animEffect transition="in" filter="wipe(right)">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8"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p:tgtEl>
                                          <p:spTgt spid="11"/>
                                        </p:tgtEl>
                                        <p:attrNameLst>
                                          <p:attrName>ppt_x</p:attrName>
                                        </p:attrNameLst>
                                      </p:cBhvr>
                                      <p:tavLst>
                                        <p:tav tm="0">
                                          <p:val>
                                            <p:strVal val="#ppt_x-#ppt_w*1.125000"/>
                                          </p:val>
                                        </p:tav>
                                        <p:tav tm="100000">
                                          <p:val>
                                            <p:strVal val="#ppt_x"/>
                                          </p:val>
                                        </p:tav>
                                      </p:tavLst>
                                    </p:anim>
                                    <p:animEffect transition="in" filter="wipe(right)">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2"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p:tgtEl>
                                          <p:spTgt spid="14"/>
                                        </p:tgtEl>
                                        <p:attrNameLst>
                                          <p:attrName>ppt_x</p:attrName>
                                        </p:attrNameLst>
                                      </p:cBhvr>
                                      <p:tavLst>
                                        <p:tav tm="0">
                                          <p:val>
                                            <p:strVal val="#ppt_x+#ppt_w*1.125000"/>
                                          </p:val>
                                        </p:tav>
                                        <p:tav tm="100000">
                                          <p:val>
                                            <p:strVal val="#ppt_x"/>
                                          </p:val>
                                        </p:tav>
                                      </p:tavLst>
                                    </p:anim>
                                    <p:animEffect transition="in" filter="wipe(left)">
                                      <p:cBhvr>
                                        <p:cTn id="26" dur="5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p:tgtEl>
                                          <p:spTgt spid="16"/>
                                        </p:tgtEl>
                                        <p:attrNameLst>
                                          <p:attrName>ppt_y</p:attrName>
                                        </p:attrNameLst>
                                      </p:cBhvr>
                                      <p:tavLst>
                                        <p:tav tm="0">
                                          <p:val>
                                            <p:strVal val="#ppt_y+#ppt_h*1.125000"/>
                                          </p:val>
                                        </p:tav>
                                        <p:tav tm="100000">
                                          <p:val>
                                            <p:strVal val="#ppt_y"/>
                                          </p:val>
                                        </p:tav>
                                      </p:tavLst>
                                    </p:anim>
                                    <p:animEffect transition="in" filter="wipe(up)">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p:tgtEl>
                                          <p:spTgt spid="19"/>
                                        </p:tgtEl>
                                        <p:attrNameLst>
                                          <p:attrName>ppt_y</p:attrName>
                                        </p:attrNameLst>
                                      </p:cBhvr>
                                      <p:tavLst>
                                        <p:tav tm="0">
                                          <p:val>
                                            <p:strVal val="#ppt_y+#ppt_h*1.125000"/>
                                          </p:val>
                                        </p:tav>
                                        <p:tav tm="100000">
                                          <p:val>
                                            <p:strVal val="#ppt_y"/>
                                          </p:val>
                                        </p:tav>
                                      </p:tavLst>
                                    </p:anim>
                                    <p:animEffect transition="in" filter="wipe(up)">
                                      <p:cBhvr>
                                        <p:cTn id="3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24" name="Shape 131"/>
          <p:cNvSpPr/>
          <p:nvPr/>
        </p:nvSpPr>
        <p:spPr>
          <a:xfrm>
            <a:off x="3265044" y="1907729"/>
            <a:ext cx="2614260" cy="4272937"/>
          </a:xfrm>
          <a:custGeom>
            <a:avLst/>
            <a:gdLst/>
            <a:ahLst/>
            <a:cxnLst/>
            <a:rect l="0" t="0" r="0" b="0"/>
            <a:pathLst>
              <a:path w="3816350" h="5256530" extrusionOk="0">
                <a:moveTo>
                  <a:pt x="3815994" y="5255996"/>
                </a:moveTo>
                <a:lnTo>
                  <a:pt x="0" y="5255996"/>
                </a:lnTo>
                <a:lnTo>
                  <a:pt x="0" y="0"/>
                </a:lnTo>
                <a:lnTo>
                  <a:pt x="3815994" y="0"/>
                </a:lnTo>
                <a:lnTo>
                  <a:pt x="3815994" y="5255996"/>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23" name="Shape 131"/>
          <p:cNvSpPr/>
          <p:nvPr/>
        </p:nvSpPr>
        <p:spPr>
          <a:xfrm>
            <a:off x="6023779" y="1907729"/>
            <a:ext cx="2904545" cy="4272936"/>
          </a:xfrm>
          <a:custGeom>
            <a:avLst/>
            <a:gdLst/>
            <a:ahLst/>
            <a:cxnLst/>
            <a:rect l="0" t="0" r="0" b="0"/>
            <a:pathLst>
              <a:path w="3816350" h="5256530" extrusionOk="0">
                <a:moveTo>
                  <a:pt x="3815994" y="5255996"/>
                </a:moveTo>
                <a:lnTo>
                  <a:pt x="0" y="5255996"/>
                </a:lnTo>
                <a:lnTo>
                  <a:pt x="0" y="0"/>
                </a:lnTo>
                <a:lnTo>
                  <a:pt x="3815994" y="0"/>
                </a:lnTo>
                <a:lnTo>
                  <a:pt x="3815994" y="5255996"/>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22" name="Shape 131"/>
          <p:cNvSpPr/>
          <p:nvPr/>
        </p:nvSpPr>
        <p:spPr>
          <a:xfrm>
            <a:off x="216025" y="4463040"/>
            <a:ext cx="2904571" cy="1717625"/>
          </a:xfrm>
          <a:custGeom>
            <a:avLst/>
            <a:gdLst/>
            <a:ahLst/>
            <a:cxnLst/>
            <a:rect l="0" t="0" r="0" b="0"/>
            <a:pathLst>
              <a:path w="3816350" h="5256530" extrusionOk="0">
                <a:moveTo>
                  <a:pt x="3815994" y="5255996"/>
                </a:moveTo>
                <a:lnTo>
                  <a:pt x="0" y="5255996"/>
                </a:lnTo>
                <a:lnTo>
                  <a:pt x="0" y="0"/>
                </a:lnTo>
                <a:lnTo>
                  <a:pt x="3815994" y="0"/>
                </a:lnTo>
                <a:lnTo>
                  <a:pt x="3815994" y="5255996"/>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dirty="0">
              <a:solidFill>
                <a:schemeClr val="dk1"/>
              </a:solidFill>
              <a:ea typeface="Calibri"/>
              <a:sym typeface="Calibri"/>
            </a:endParaRPr>
          </a:p>
        </p:txBody>
      </p:sp>
      <p:sp>
        <p:nvSpPr>
          <p:cNvPr id="21" name="Shape 131"/>
          <p:cNvSpPr/>
          <p:nvPr/>
        </p:nvSpPr>
        <p:spPr>
          <a:xfrm>
            <a:off x="216025" y="1907730"/>
            <a:ext cx="2904545" cy="2446916"/>
          </a:xfrm>
          <a:custGeom>
            <a:avLst/>
            <a:gdLst/>
            <a:ahLst/>
            <a:cxnLst/>
            <a:rect l="0" t="0" r="0" b="0"/>
            <a:pathLst>
              <a:path w="3816350" h="5256530" extrusionOk="0">
                <a:moveTo>
                  <a:pt x="3815994" y="5255996"/>
                </a:moveTo>
                <a:lnTo>
                  <a:pt x="0" y="5255996"/>
                </a:lnTo>
                <a:lnTo>
                  <a:pt x="0" y="0"/>
                </a:lnTo>
                <a:lnTo>
                  <a:pt x="3815994" y="0"/>
                </a:lnTo>
                <a:lnTo>
                  <a:pt x="3815994" y="5255996"/>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68" name="Shape 168"/>
          <p:cNvSpPr txBox="1">
            <a:spLocks noGrp="1"/>
          </p:cNvSpPr>
          <p:nvPr>
            <p:ph type="title"/>
          </p:nvPr>
        </p:nvSpPr>
        <p:spPr>
          <a:xfrm>
            <a:off x="216050" y="228600"/>
            <a:ext cx="8664845" cy="330300"/>
          </a:xfrm>
          <a:prstGeom prst="rect">
            <a:avLst/>
          </a:prstGeom>
          <a:noFill/>
          <a:ln>
            <a:noFill/>
          </a:ln>
        </p:spPr>
        <p:txBody>
          <a:bodyPr lIns="0" tIns="0" rIns="0" bIns="0" anchor="t" anchorCtr="0">
            <a:noAutofit/>
          </a:bodyPr>
          <a:lstStyle/>
          <a:p>
            <a:pPr lvl="0" rtl="0">
              <a:spcBef>
                <a:spcPts val="0"/>
              </a:spcBef>
              <a:buSzPct val="45833"/>
              <a:buNone/>
            </a:pPr>
            <a:r>
              <a:rPr lang="en-US" sz="2400" b="1" dirty="0" smtClean="0">
                <a:solidFill>
                  <a:srgbClr val="1C75BB"/>
                </a:solidFill>
                <a:ea typeface="Helvetica Neue"/>
                <a:sym typeface="Helvetica Neue"/>
              </a:rPr>
              <a:t>The Principles:</a:t>
            </a:r>
            <a:r>
              <a:rPr lang="en-US" sz="2400" dirty="0" smtClean="0">
                <a:solidFill>
                  <a:srgbClr val="1C75BB"/>
                </a:solidFill>
                <a:ea typeface="Helvetica Neue"/>
                <a:sym typeface="Helvetica Neue"/>
              </a:rPr>
              <a:t> </a:t>
            </a:r>
            <a:r>
              <a:rPr lang="en" sz="2400" dirty="0" smtClean="0">
                <a:solidFill>
                  <a:srgbClr val="1C75BB"/>
                </a:solidFill>
                <a:ea typeface="Helvetica Neue"/>
                <a:sym typeface="Helvetica Neue"/>
              </a:rPr>
              <a:t>ICANN’s Mission, Commitments, and Values</a:t>
            </a:r>
            <a:endParaRPr lang="en" sz="2400" dirty="0">
              <a:solidFill>
                <a:srgbClr val="1C75BB"/>
              </a:solidFill>
              <a:ea typeface="Helvetica Neue"/>
              <a:sym typeface="Helvetica Neue"/>
            </a:endParaRPr>
          </a:p>
        </p:txBody>
      </p:sp>
      <p:sp>
        <p:nvSpPr>
          <p:cNvPr id="169" name="Shape 169"/>
          <p:cNvSpPr/>
          <p:nvPr/>
        </p:nvSpPr>
        <p:spPr>
          <a:xfrm>
            <a:off x="216001" y="653402"/>
            <a:ext cx="8712199" cy="7238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74" name="Shape 174"/>
          <p:cNvSpPr txBox="1"/>
          <p:nvPr/>
        </p:nvSpPr>
        <p:spPr>
          <a:xfrm>
            <a:off x="216025" y="820300"/>
            <a:ext cx="8712299" cy="885300"/>
          </a:xfrm>
          <a:prstGeom prst="rect">
            <a:avLst/>
          </a:prstGeom>
          <a:noFill/>
          <a:ln>
            <a:noFill/>
          </a:ln>
        </p:spPr>
        <p:txBody>
          <a:bodyPr lIns="91425" tIns="91425" rIns="91425" bIns="91425" anchor="t" anchorCtr="0">
            <a:noAutofit/>
          </a:bodyPr>
          <a:lstStyle/>
          <a:p>
            <a:pPr lvl="0">
              <a:buClr>
                <a:schemeClr val="dk1"/>
              </a:buClr>
              <a:buSzPct val="78571"/>
            </a:pPr>
            <a:r>
              <a:rPr lang="en" dirty="0" smtClean="0">
                <a:solidFill>
                  <a:schemeClr val="accent1"/>
                </a:solidFill>
              </a:rPr>
              <a:t>ICANN’s Bylaws are at the heart of its accountability. They </a:t>
            </a:r>
            <a:r>
              <a:rPr lang="en-US" dirty="0" smtClean="0">
                <a:solidFill>
                  <a:schemeClr val="accent1"/>
                </a:solidFill>
              </a:rPr>
              <a:t>require </a:t>
            </a:r>
            <a:r>
              <a:rPr lang="en" dirty="0" smtClean="0">
                <a:solidFill>
                  <a:schemeClr val="accent1"/>
                </a:solidFill>
              </a:rPr>
              <a:t>ICANN to act only within the scope of its limited mission, and to conduct its activities in accordance with certain fundamental principles. The CCWG-Accountability </a:t>
            </a:r>
            <a:r>
              <a:rPr lang="en-US" b="1" dirty="0">
                <a:solidFill>
                  <a:schemeClr val="accent1"/>
                </a:solidFill>
              </a:rPr>
              <a:t>p</a:t>
            </a:r>
            <a:r>
              <a:rPr lang="en-US" b="1" dirty="0" smtClean="0">
                <a:solidFill>
                  <a:schemeClr val="accent1"/>
                </a:solidFill>
              </a:rPr>
              <a:t>roposes</a:t>
            </a:r>
            <a:r>
              <a:rPr lang="en" b="1" dirty="0" smtClean="0">
                <a:solidFill>
                  <a:schemeClr val="accent1"/>
                </a:solidFill>
              </a:rPr>
              <a:t> the following changes be made to the Bylaws</a:t>
            </a:r>
            <a:r>
              <a:rPr lang="en" dirty="0" smtClean="0">
                <a:solidFill>
                  <a:schemeClr val="accent1"/>
                </a:solidFill>
              </a:rPr>
              <a:t>.</a:t>
            </a:r>
          </a:p>
          <a:p>
            <a:pPr lvl="0" indent="-342900" rtl="0">
              <a:lnSpc>
                <a:spcPct val="100000"/>
              </a:lnSpc>
              <a:spcBef>
                <a:spcPts val="0"/>
              </a:spcBef>
              <a:buNone/>
            </a:pPr>
            <a:endParaRPr lang="en" dirty="0" smtClean="0">
              <a:solidFill>
                <a:schemeClr val="accent1"/>
              </a:solidFill>
            </a:endParaRPr>
          </a:p>
          <a:p>
            <a:pPr lvl="0" indent="-342900" rtl="0">
              <a:lnSpc>
                <a:spcPct val="100000"/>
              </a:lnSpc>
              <a:spcBef>
                <a:spcPts val="0"/>
              </a:spcBef>
              <a:buNone/>
            </a:pPr>
            <a:endParaRPr lang="en" dirty="0" smtClean="0">
              <a:solidFill>
                <a:schemeClr val="accent1"/>
              </a:solidFill>
            </a:endParaRPr>
          </a:p>
          <a:p>
            <a:pPr lvl="0" rtl="0">
              <a:lnSpc>
                <a:spcPct val="100000"/>
              </a:lnSpc>
              <a:spcBef>
                <a:spcPts val="0"/>
              </a:spcBef>
              <a:buNone/>
            </a:pPr>
            <a:endParaRPr lang="en" dirty="0">
              <a:solidFill>
                <a:schemeClr val="accent1"/>
              </a:solidFill>
            </a:endParaRPr>
          </a:p>
        </p:txBody>
      </p:sp>
      <p:sp>
        <p:nvSpPr>
          <p:cNvPr id="9" name="Shape 182"/>
          <p:cNvSpPr txBox="1"/>
          <p:nvPr/>
        </p:nvSpPr>
        <p:spPr>
          <a:xfrm>
            <a:off x="6023780" y="1907729"/>
            <a:ext cx="2904420" cy="868200"/>
          </a:xfrm>
          <a:prstGeom prst="rect">
            <a:avLst/>
          </a:prstGeom>
          <a:noFill/>
          <a:ln>
            <a:noFill/>
          </a:ln>
        </p:spPr>
        <p:txBody>
          <a:bodyPr lIns="91425" tIns="91425" rIns="91425" bIns="91425" anchor="t" anchorCtr="0">
            <a:noAutofit/>
          </a:bodyPr>
          <a:lstStyle/>
          <a:p>
            <a:r>
              <a:rPr lang="en" dirty="0">
                <a:solidFill>
                  <a:schemeClr val="dk1"/>
                </a:solidFill>
                <a:ea typeface="Helvetica Neue"/>
                <a:sym typeface="Helvetica Neue"/>
              </a:rPr>
              <a:t>ICANN’s </a:t>
            </a:r>
            <a:r>
              <a:rPr lang="en" b="1" dirty="0">
                <a:solidFill>
                  <a:schemeClr val="dk1"/>
                </a:solidFill>
                <a:ea typeface="Helvetica Neue"/>
                <a:sym typeface="Helvetica Neue"/>
              </a:rPr>
              <a:t>Affirmations of Commitments </a:t>
            </a:r>
            <a:r>
              <a:rPr lang="en" dirty="0">
                <a:solidFill>
                  <a:schemeClr val="dk1"/>
                </a:solidFill>
                <a:ea typeface="Helvetica Neue"/>
                <a:sym typeface="Helvetica Neue"/>
              </a:rPr>
              <a:t>(AoC) </a:t>
            </a:r>
            <a:r>
              <a:rPr lang="en-US" dirty="0" smtClean="0">
                <a:solidFill>
                  <a:schemeClr val="dk1"/>
                </a:solidFill>
                <a:ea typeface="Helvetica Neue"/>
                <a:sym typeface="Helvetica Neue"/>
              </a:rPr>
              <a:t>requires</a:t>
            </a:r>
            <a:r>
              <a:rPr lang="en" dirty="0" smtClean="0">
                <a:solidFill>
                  <a:schemeClr val="dk1"/>
                </a:solidFill>
                <a:ea typeface="Helvetica Neue"/>
                <a:sym typeface="Helvetica Neue"/>
              </a:rPr>
              <a:t> </a:t>
            </a:r>
            <a:r>
              <a:rPr lang="en" dirty="0">
                <a:solidFill>
                  <a:schemeClr val="dk1"/>
                </a:solidFill>
                <a:ea typeface="Helvetica Neue"/>
                <a:sym typeface="Helvetica Neue"/>
              </a:rPr>
              <a:t>a periodic review process conducted by the community that results in recommendations for improvement. The CCWG-Accountability proposes to bring aspects of the AoC </a:t>
            </a:r>
            <a:r>
              <a:rPr lang="en" dirty="0" smtClean="0">
                <a:solidFill>
                  <a:schemeClr val="dk1"/>
                </a:solidFill>
                <a:ea typeface="Helvetica Neue"/>
                <a:sym typeface="Helvetica Neue"/>
              </a:rPr>
              <a:t>and the </a:t>
            </a:r>
            <a:r>
              <a:rPr lang="en" dirty="0">
                <a:solidFill>
                  <a:schemeClr val="dk1"/>
                </a:solidFill>
                <a:ea typeface="Helvetica Neue"/>
                <a:sym typeface="Helvetica Neue"/>
              </a:rPr>
              <a:t>AoC reviews into the ICANN </a:t>
            </a:r>
            <a:r>
              <a:rPr lang="en-US" dirty="0" smtClean="0">
                <a:solidFill>
                  <a:schemeClr val="dk1"/>
                </a:solidFill>
                <a:ea typeface="Helvetica Neue"/>
                <a:sym typeface="Helvetica Neue"/>
              </a:rPr>
              <a:t>B</a:t>
            </a:r>
            <a:r>
              <a:rPr lang="en" dirty="0" smtClean="0">
                <a:solidFill>
                  <a:schemeClr val="dk1"/>
                </a:solidFill>
                <a:ea typeface="Helvetica Neue"/>
                <a:sym typeface="Helvetica Neue"/>
              </a:rPr>
              <a:t>ylaws</a:t>
            </a:r>
            <a:r>
              <a:rPr lang="en" dirty="0">
                <a:solidFill>
                  <a:schemeClr val="dk1"/>
                </a:solidFill>
                <a:ea typeface="Helvetica Neue"/>
                <a:sym typeface="Helvetica Neue"/>
              </a:rPr>
              <a:t>. </a:t>
            </a:r>
          </a:p>
        </p:txBody>
      </p:sp>
      <p:sp>
        <p:nvSpPr>
          <p:cNvPr id="10" name="Shape 183"/>
          <p:cNvSpPr txBox="1"/>
          <p:nvPr/>
        </p:nvSpPr>
        <p:spPr>
          <a:xfrm>
            <a:off x="216025" y="1907729"/>
            <a:ext cx="2698927" cy="868200"/>
          </a:xfrm>
          <a:prstGeom prst="rect">
            <a:avLst/>
          </a:prstGeom>
          <a:noFill/>
          <a:ln>
            <a:noFill/>
          </a:ln>
        </p:spPr>
        <p:txBody>
          <a:bodyPr lIns="91425" tIns="91425" rIns="91425" bIns="91425" anchor="t" anchorCtr="0">
            <a:noAutofit/>
          </a:bodyPr>
          <a:lstStyle/>
          <a:p>
            <a:r>
              <a:rPr lang="en" dirty="0"/>
              <a:t>ICANN’s </a:t>
            </a:r>
            <a:r>
              <a:rPr lang="en" b="1" dirty="0"/>
              <a:t>Mission Statement</a:t>
            </a:r>
            <a:r>
              <a:rPr lang="en" dirty="0"/>
              <a:t> describes the scope of the organization's activities. </a:t>
            </a:r>
            <a:r>
              <a:rPr lang="en" dirty="0">
                <a:solidFill>
                  <a:schemeClr val="dk1"/>
                </a:solidFill>
              </a:rPr>
              <a:t>The CCWG-Accountability recommends better describing what is in and out of scope for ICANN to do, and to be clear that ICANN can't do anything that isn't specifically allowed in the </a:t>
            </a:r>
            <a:r>
              <a:rPr lang="en-US" smtClean="0">
                <a:solidFill>
                  <a:schemeClr val="dk1"/>
                </a:solidFill>
              </a:rPr>
              <a:t>B</a:t>
            </a:r>
            <a:r>
              <a:rPr lang="en" smtClean="0">
                <a:solidFill>
                  <a:schemeClr val="dk1"/>
                </a:solidFill>
              </a:rPr>
              <a:t>ylaws</a:t>
            </a:r>
            <a:r>
              <a:rPr lang="en" dirty="0">
                <a:solidFill>
                  <a:schemeClr val="dk1"/>
                </a:solidFill>
              </a:rPr>
              <a:t>.</a:t>
            </a:r>
          </a:p>
        </p:txBody>
      </p:sp>
      <p:sp>
        <p:nvSpPr>
          <p:cNvPr id="11" name="Shape 184"/>
          <p:cNvSpPr txBox="1"/>
          <p:nvPr/>
        </p:nvSpPr>
        <p:spPr>
          <a:xfrm>
            <a:off x="216050" y="4463041"/>
            <a:ext cx="2904545" cy="868200"/>
          </a:xfrm>
          <a:prstGeom prst="rect">
            <a:avLst/>
          </a:prstGeom>
          <a:noFill/>
          <a:ln>
            <a:noFill/>
          </a:ln>
        </p:spPr>
        <p:txBody>
          <a:bodyPr lIns="91425" tIns="91425" rIns="91425" bIns="91425" anchor="t" anchorCtr="0">
            <a:noAutofit/>
          </a:bodyPr>
          <a:lstStyle/>
          <a:p>
            <a:pPr>
              <a:spcBef>
                <a:spcPts val="0"/>
              </a:spcBef>
              <a:buNone/>
            </a:pPr>
            <a:r>
              <a:rPr lang="en" dirty="0"/>
              <a:t>ICANN’s </a:t>
            </a:r>
            <a:r>
              <a:rPr lang="en" b="1" dirty="0"/>
              <a:t>Core Values</a:t>
            </a:r>
            <a:r>
              <a:rPr lang="en" dirty="0"/>
              <a:t> guide the decisions and actions of ICANN. </a:t>
            </a:r>
            <a:r>
              <a:rPr lang="en" dirty="0">
                <a:solidFill>
                  <a:schemeClr val="dk1"/>
                </a:solidFill>
              </a:rPr>
              <a:t>The </a:t>
            </a:r>
            <a:r>
              <a:rPr lang="en" dirty="0" smtClean="0">
                <a:solidFill>
                  <a:schemeClr val="dk1"/>
                </a:solidFill>
              </a:rPr>
              <a:t>CCWG-Accountability</a:t>
            </a:r>
            <a:r>
              <a:rPr lang="en-US" dirty="0">
                <a:solidFill>
                  <a:schemeClr val="dk1"/>
                </a:solidFill>
              </a:rPr>
              <a:t> </a:t>
            </a:r>
            <a:r>
              <a:rPr lang="en" dirty="0" smtClean="0">
                <a:solidFill>
                  <a:schemeClr val="dk1"/>
                </a:solidFill>
              </a:rPr>
              <a:t>recommends </a:t>
            </a:r>
            <a:r>
              <a:rPr lang="en" dirty="0">
                <a:solidFill>
                  <a:schemeClr val="dk1"/>
                </a:solidFill>
              </a:rPr>
              <a:t>dividing </a:t>
            </a:r>
            <a:r>
              <a:rPr lang="en" dirty="0"/>
              <a:t>the existing Core Values provisions into </a:t>
            </a:r>
            <a:r>
              <a:rPr lang="en-US" dirty="0" smtClean="0"/>
              <a:t>“</a:t>
            </a:r>
            <a:r>
              <a:rPr lang="en" dirty="0" smtClean="0"/>
              <a:t>Commitments</a:t>
            </a:r>
            <a:r>
              <a:rPr lang="en-US" dirty="0" smtClean="0"/>
              <a:t>”</a:t>
            </a:r>
            <a:r>
              <a:rPr lang="en" dirty="0" smtClean="0"/>
              <a:t> </a:t>
            </a:r>
            <a:r>
              <a:rPr lang="en" dirty="0"/>
              <a:t>and “Core Values.”</a:t>
            </a:r>
          </a:p>
        </p:txBody>
      </p:sp>
      <p:sp>
        <p:nvSpPr>
          <p:cNvPr id="18" name="Shape 194"/>
          <p:cNvSpPr txBox="1">
            <a:spLocks noGrp="1"/>
          </p:cNvSpPr>
          <p:nvPr>
            <p:ph type="sldNum" idx="12"/>
          </p:nvPr>
        </p:nvSpPr>
        <p:spPr>
          <a:xfrm>
            <a:off x="8739496" y="6415298"/>
            <a:ext cx="178500" cy="139799"/>
          </a:xfrm>
          <a:prstGeom prst="rect">
            <a:avLst/>
          </a:prstGeom>
          <a:noFill/>
          <a:ln>
            <a:noFill/>
          </a:ln>
        </p:spPr>
        <p:txBody>
          <a:bodyPr lIns="0" tIns="0" rIns="0" bIns="0" anchor="t" anchorCtr="0">
            <a:noAutofit/>
          </a:bodyPr>
          <a:lstStyle/>
          <a:p>
            <a:pPr marL="25400" marR="0" lvl="0" indent="0" algn="l" rtl="0">
              <a:lnSpc>
                <a:spcPct val="100000"/>
              </a:lnSpc>
              <a:spcBef>
                <a:spcPts val="0"/>
              </a:spcBef>
              <a:buSzPct val="25000"/>
              <a:buNone/>
            </a:pPr>
            <a:fld id="{00000000-1234-1234-1234-123412341234}" type="slidenum">
              <a:rPr lang="en" sz="900" b="0" i="0" u="none" strike="noStrike" cap="none" baseline="0">
                <a:solidFill>
                  <a:schemeClr val="lt1"/>
                </a:solidFill>
                <a:latin typeface="Arial"/>
                <a:ea typeface="Helvetica Neue"/>
                <a:cs typeface="Arial"/>
                <a:sym typeface="Helvetica Neue"/>
              </a:rPr>
              <a:t>7</a:t>
            </a:fld>
            <a:endParaRPr lang="en" sz="900" b="0" i="0" u="none" strike="noStrike" cap="none" baseline="0">
              <a:solidFill>
                <a:schemeClr val="lt1"/>
              </a:solidFill>
              <a:latin typeface="Arial"/>
              <a:ea typeface="Helvetica Neue"/>
              <a:cs typeface="Arial"/>
              <a:sym typeface="Helvetica Neue"/>
            </a:endParaRPr>
          </a:p>
        </p:txBody>
      </p:sp>
      <p:sp>
        <p:nvSpPr>
          <p:cNvPr id="2" name="Rectangle 1"/>
          <p:cNvSpPr/>
          <p:nvPr/>
        </p:nvSpPr>
        <p:spPr>
          <a:xfrm>
            <a:off x="4223716" y="2658044"/>
            <a:ext cx="876248" cy="334717"/>
          </a:xfrm>
          <a:prstGeom prst="rect">
            <a:avLst/>
          </a:prstGeom>
          <a:solidFill>
            <a:srgbClr val="DAE6F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6" name="Picture 25" descr="CCWG_Paris2015_Overview05-3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5925" y="2321702"/>
            <a:ext cx="2027333" cy="3372828"/>
          </a:xfrm>
          <a:prstGeom prst="rect">
            <a:avLst/>
          </a:prstGeom>
        </p:spPr>
      </p:pic>
      <p:sp>
        <p:nvSpPr>
          <p:cNvPr id="27" name="TextBox 26"/>
          <p:cNvSpPr txBox="1"/>
          <p:nvPr/>
        </p:nvSpPr>
        <p:spPr>
          <a:xfrm>
            <a:off x="4139049" y="2923804"/>
            <a:ext cx="876248" cy="215444"/>
          </a:xfrm>
          <a:prstGeom prst="rect">
            <a:avLst/>
          </a:prstGeom>
          <a:noFill/>
        </p:spPr>
        <p:txBody>
          <a:bodyPr wrap="square" lIns="0" tIns="0" bIns="0" rtlCol="0">
            <a:spAutoFit/>
          </a:bodyPr>
          <a:lstStyle/>
          <a:p>
            <a:pPr algn="ctr"/>
            <a:r>
              <a:rPr lang="en-US" b="1" dirty="0" smtClean="0"/>
              <a:t>BYLAWS</a:t>
            </a:r>
            <a:endParaRPr lang="en-US" b="1" dirty="0"/>
          </a:p>
        </p:txBody>
      </p:sp>
      <p:cxnSp>
        <p:nvCxnSpPr>
          <p:cNvPr id="28" name="Straight Arrow Connector 27"/>
          <p:cNvCxnSpPr/>
          <p:nvPr/>
        </p:nvCxnSpPr>
        <p:spPr>
          <a:xfrm flipH="1" flipV="1">
            <a:off x="2634074" y="2747708"/>
            <a:ext cx="1317037" cy="535478"/>
          </a:xfrm>
          <a:prstGeom prst="straightConnector1">
            <a:avLst/>
          </a:prstGeom>
          <a:ln>
            <a:solidFill>
              <a:schemeClr val="bg1">
                <a:lumMod val="50000"/>
              </a:schemeClr>
            </a:solidFill>
            <a:tailEnd type="oval" w="med" len="med"/>
          </a:ln>
          <a:effectLst/>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H="1">
            <a:off x="2991556" y="4920074"/>
            <a:ext cx="1053630" cy="592667"/>
          </a:xfrm>
          <a:prstGeom prst="straightConnector1">
            <a:avLst/>
          </a:prstGeom>
          <a:ln>
            <a:solidFill>
              <a:schemeClr val="bg1">
                <a:lumMod val="50000"/>
              </a:schemeClr>
            </a:solidFill>
            <a:tailEnd type="oval" w="med" len="med"/>
          </a:ln>
          <a:effectLst/>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flipV="1">
            <a:off x="5296370" y="4082815"/>
            <a:ext cx="884297" cy="564444"/>
          </a:xfrm>
          <a:prstGeom prst="straightConnector1">
            <a:avLst/>
          </a:prstGeom>
          <a:ln>
            <a:solidFill>
              <a:schemeClr val="bg1">
                <a:lumMod val="50000"/>
              </a:schemeClr>
            </a:solidFill>
            <a:tailEnd type="oval"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30323832"/>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Shape 189"/>
          <p:cNvSpPr txBox="1">
            <a:spLocks noGrp="1"/>
          </p:cNvSpPr>
          <p:nvPr>
            <p:ph type="title"/>
          </p:nvPr>
        </p:nvSpPr>
        <p:spPr>
          <a:xfrm>
            <a:off x="216025" y="228600"/>
            <a:ext cx="8652775" cy="330300"/>
          </a:xfrm>
          <a:prstGeom prst="rect">
            <a:avLst/>
          </a:prstGeom>
          <a:noFill/>
          <a:ln>
            <a:noFill/>
          </a:ln>
        </p:spPr>
        <p:txBody>
          <a:bodyPr lIns="0" tIns="0" rIns="0" bIns="0" anchor="t" anchorCtr="0">
            <a:noAutofit/>
          </a:bodyPr>
          <a:lstStyle/>
          <a:p>
            <a:pPr marL="12700" marR="0" lvl="0" indent="0" algn="l" rtl="0">
              <a:lnSpc>
                <a:spcPct val="100000"/>
              </a:lnSpc>
              <a:spcBef>
                <a:spcPts val="0"/>
              </a:spcBef>
              <a:buSzPct val="25000"/>
              <a:buNone/>
            </a:pPr>
            <a:r>
              <a:rPr lang="en" sz="2400" b="1" i="0" u="none" strike="noStrike" cap="none" baseline="0" dirty="0" smtClean="0">
                <a:solidFill>
                  <a:srgbClr val="1C75BB"/>
                </a:solidFill>
                <a:ea typeface="Helvetica Neue"/>
                <a:sym typeface="Helvetica Neue"/>
              </a:rPr>
              <a:t>The Principles</a:t>
            </a:r>
            <a:r>
              <a:rPr lang="en" sz="2400" b="1" dirty="0" smtClean="0">
                <a:solidFill>
                  <a:srgbClr val="1C75BB"/>
                </a:solidFill>
                <a:ea typeface="Helvetica Neue"/>
                <a:sym typeface="Helvetica Neue"/>
              </a:rPr>
              <a:t>: </a:t>
            </a:r>
            <a:r>
              <a:rPr lang="en" sz="2400" b="0" i="0" u="none" strike="noStrike" cap="none" baseline="0" dirty="0" smtClean="0">
                <a:solidFill>
                  <a:srgbClr val="1C75BB"/>
                </a:solidFill>
                <a:ea typeface="Helvetica Neue"/>
                <a:sym typeface="Helvetica Neue"/>
              </a:rPr>
              <a:t>Fundamental Bylaws</a:t>
            </a:r>
            <a:endParaRPr lang="en" sz="2400" b="0" i="0" u="none" strike="noStrike" cap="none" baseline="0" dirty="0">
              <a:solidFill>
                <a:srgbClr val="1C75BB"/>
              </a:solidFill>
              <a:ea typeface="Helvetica Neue"/>
              <a:sym typeface="Helvetica Neue"/>
            </a:endParaRPr>
          </a:p>
        </p:txBody>
      </p:sp>
      <p:sp>
        <p:nvSpPr>
          <p:cNvPr id="190" name="Shape 190"/>
          <p:cNvSpPr/>
          <p:nvPr/>
        </p:nvSpPr>
        <p:spPr>
          <a:xfrm>
            <a:off x="216001" y="653402"/>
            <a:ext cx="8712199" cy="7238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92" name="Shape 192"/>
          <p:cNvSpPr txBox="1"/>
          <p:nvPr/>
        </p:nvSpPr>
        <p:spPr>
          <a:xfrm>
            <a:off x="216000" y="1931421"/>
            <a:ext cx="3737883" cy="4319395"/>
          </a:xfrm>
          <a:prstGeom prst="rect">
            <a:avLst/>
          </a:prstGeom>
          <a:noFill/>
          <a:ln>
            <a:noFill/>
          </a:ln>
        </p:spPr>
        <p:txBody>
          <a:bodyPr lIns="108000" tIns="0" rIns="0" bIns="0" anchor="t" anchorCtr="0">
            <a:noAutofit/>
          </a:bodyPr>
          <a:lstStyle/>
          <a:p>
            <a:pPr marL="0" marR="5080" lvl="0" indent="0" algn="l" rtl="0">
              <a:lnSpc>
                <a:spcPct val="100000"/>
              </a:lnSpc>
              <a:spcBef>
                <a:spcPts val="1105"/>
              </a:spcBef>
              <a:spcAft>
                <a:spcPts val="1200"/>
              </a:spcAft>
              <a:buSzPct val="25000"/>
              <a:buNone/>
            </a:pPr>
            <a:r>
              <a:rPr lang="en" sz="1200" b="0" i="0" u="none" strike="noStrike" cap="none" baseline="0" dirty="0" smtClean="0">
                <a:solidFill>
                  <a:schemeClr val="dk1"/>
                </a:solidFill>
                <a:ea typeface="Helvetica Neue"/>
                <a:sym typeface="Helvetica Neue"/>
              </a:rPr>
              <a:t>The CCWG-Accountability recommends that</a:t>
            </a:r>
            <a:r>
              <a:rPr lang="en-US" sz="1200" b="0" i="0" u="none" strike="noStrike" cap="none" baseline="0" dirty="0" smtClean="0">
                <a:solidFill>
                  <a:schemeClr val="dk1"/>
                </a:solidFill>
                <a:ea typeface="Helvetica Neue"/>
                <a:sym typeface="Helvetica Neue"/>
              </a:rPr>
              <a:t> the</a:t>
            </a:r>
            <a:r>
              <a:rPr lang="en" sz="1200" b="0" i="0" u="none" strike="noStrike" cap="none" baseline="0" dirty="0" smtClean="0">
                <a:solidFill>
                  <a:schemeClr val="dk1"/>
                </a:solidFill>
                <a:ea typeface="Helvetica Neue"/>
                <a:sym typeface="Helvetica Neue"/>
              </a:rPr>
              <a:t> following items </a:t>
            </a:r>
            <a:r>
              <a:rPr lang="en-US" sz="1200" b="0" i="0" u="none" strike="noStrike" cap="none" baseline="0" dirty="0" smtClean="0">
                <a:solidFill>
                  <a:schemeClr val="dk1"/>
                </a:solidFill>
                <a:ea typeface="Helvetica Neue"/>
                <a:sym typeface="Helvetica Neue"/>
              </a:rPr>
              <a:t>be given </a:t>
            </a:r>
            <a:r>
              <a:rPr lang="en" sz="1200" b="0" i="0" u="none" strike="noStrike" cap="none" baseline="0" dirty="0" smtClean="0">
                <a:solidFill>
                  <a:schemeClr val="dk1"/>
                </a:solidFill>
                <a:ea typeface="Helvetica Neue"/>
                <a:sym typeface="Helvetica Neue"/>
              </a:rPr>
              <a:t>the status of </a:t>
            </a:r>
            <a:r>
              <a:rPr lang="en" sz="1200" b="1" i="0" u="none" strike="noStrike" cap="none" baseline="0" dirty="0" smtClean="0">
                <a:solidFill>
                  <a:schemeClr val="dk1"/>
                </a:solidFill>
                <a:ea typeface="Helvetica Neue"/>
                <a:sym typeface="Helvetica Neue"/>
              </a:rPr>
              <a:t>Fundamental Bylaws</a:t>
            </a:r>
            <a:r>
              <a:rPr lang="en" sz="1200" b="0" i="0" u="none" strike="noStrike" cap="none" baseline="0" dirty="0" smtClean="0">
                <a:solidFill>
                  <a:schemeClr val="dk1"/>
                </a:solidFill>
                <a:ea typeface="Helvetica Neue"/>
                <a:sym typeface="Helvetica Neue"/>
              </a:rPr>
              <a:t>:</a:t>
            </a:r>
            <a:endParaRPr lang="en" sz="800" b="0" i="0" u="none" strike="noStrike" cap="none" baseline="0" dirty="0" smtClean="0">
              <a:solidFill>
                <a:schemeClr val="dk1"/>
              </a:solidFill>
              <a:ea typeface="Helvetica Neue"/>
              <a:sym typeface="Helvetica Neue"/>
            </a:endParaRPr>
          </a:p>
          <a:p>
            <a:pPr marL="228600" lvl="0" indent="-228600">
              <a:spcAft>
                <a:spcPts val="600"/>
              </a:spcAft>
              <a:buFont typeface="+mj-lt"/>
              <a:buAutoNum type="arabicPeriod"/>
            </a:pPr>
            <a:r>
              <a:rPr lang="en-US" sz="1150" dirty="0"/>
              <a:t>The Mission / Commitments / Core Values</a:t>
            </a:r>
            <a:r>
              <a:rPr lang="en-US" sz="1150" dirty="0" smtClean="0"/>
              <a:t>; </a:t>
            </a:r>
            <a:endParaRPr lang="en-US" sz="1150" dirty="0"/>
          </a:p>
          <a:p>
            <a:pPr marL="228600" lvl="0" indent="-228600">
              <a:spcAft>
                <a:spcPts val="600"/>
              </a:spcAft>
              <a:buFont typeface="+mj-lt"/>
              <a:buAutoNum type="arabicPeriod"/>
            </a:pPr>
            <a:r>
              <a:rPr lang="en-US" sz="1150" dirty="0"/>
              <a:t>The framework for the Independent Review Process</a:t>
            </a:r>
            <a:r>
              <a:rPr lang="en-US" sz="1150" dirty="0" smtClean="0"/>
              <a:t>;</a:t>
            </a:r>
            <a:endParaRPr lang="en-US" sz="1150" dirty="0"/>
          </a:p>
          <a:p>
            <a:pPr marL="228600" lvl="0" indent="-228600">
              <a:spcAft>
                <a:spcPts val="600"/>
              </a:spcAft>
              <a:buFont typeface="+mj-lt"/>
              <a:buAutoNum type="arabicPeriod"/>
            </a:pPr>
            <a:r>
              <a:rPr lang="en-US" sz="1150" dirty="0"/>
              <a:t>The manner in which Fundamental Bylaws can be </a:t>
            </a:r>
            <a:r>
              <a:rPr lang="en-US" sz="1150" dirty="0" smtClean="0"/>
              <a:t>amended</a:t>
            </a:r>
          </a:p>
          <a:p>
            <a:pPr marL="228600" lvl="0" indent="-228600">
              <a:spcAft>
                <a:spcPts val="600"/>
              </a:spcAft>
              <a:buFont typeface="+mj-lt"/>
              <a:buAutoNum type="arabicPeriod"/>
            </a:pPr>
            <a:r>
              <a:rPr lang="en-US" sz="1150" dirty="0" smtClean="0"/>
              <a:t>The Community Mechanism as Sole Member Model</a:t>
            </a:r>
            <a:endParaRPr lang="en-US" sz="1150" dirty="0"/>
          </a:p>
          <a:p>
            <a:pPr marL="228600" lvl="0" indent="-228600">
              <a:spcAft>
                <a:spcPts val="600"/>
              </a:spcAft>
              <a:buFont typeface="+mj-lt"/>
              <a:buAutoNum type="arabicPeriod"/>
            </a:pPr>
            <a:r>
              <a:rPr lang="en-US" sz="1150" dirty="0"/>
              <a:t>The community powers to Reconsider/reject Budget or Strategy/Operating plans, Reconsider/reject Changes to ICANN Bylaws, Remove Individual ICANN Directors and Recall the Entire ICANN </a:t>
            </a:r>
            <a:r>
              <a:rPr lang="en-US" sz="1150" dirty="0" smtClean="0"/>
              <a:t>Board</a:t>
            </a:r>
            <a:endParaRPr lang="en-US" sz="1150" dirty="0"/>
          </a:p>
          <a:p>
            <a:pPr marL="228600" lvl="0" indent="-228600">
              <a:spcAft>
                <a:spcPts val="600"/>
              </a:spcAft>
              <a:buFont typeface="+mj-lt"/>
              <a:buAutoNum type="arabicPeriod"/>
            </a:pPr>
            <a:r>
              <a:rPr lang="en-US" sz="1150" dirty="0"/>
              <a:t>The IANA Function Review and the Separation Process required by the CWG-Stewardship’s proposal; </a:t>
            </a:r>
          </a:p>
          <a:p>
            <a:pPr marL="228600" lvl="0" indent="-228600">
              <a:spcAft>
                <a:spcPts val="600"/>
              </a:spcAft>
              <a:buFont typeface="+mj-lt"/>
              <a:buAutoNum type="arabicPeriod"/>
            </a:pPr>
            <a:r>
              <a:rPr lang="en-US" sz="1150" dirty="0"/>
              <a:t>The Post-Transition IANA governance and Customer Standing Committee structures, also required by the CWG-Stewardship’s proposal</a:t>
            </a:r>
            <a:r>
              <a:rPr lang="en-US" sz="1150" dirty="0" smtClean="0"/>
              <a:t>.</a:t>
            </a:r>
            <a:endParaRPr lang="en-US" sz="1150" dirty="0"/>
          </a:p>
        </p:txBody>
      </p:sp>
      <p:sp>
        <p:nvSpPr>
          <p:cNvPr id="194" name="Shape 194"/>
          <p:cNvSpPr txBox="1">
            <a:spLocks noGrp="1"/>
          </p:cNvSpPr>
          <p:nvPr>
            <p:ph type="sldNum" idx="12"/>
          </p:nvPr>
        </p:nvSpPr>
        <p:spPr>
          <a:xfrm>
            <a:off x="8739496" y="6415298"/>
            <a:ext cx="178500" cy="139799"/>
          </a:xfrm>
          <a:prstGeom prst="rect">
            <a:avLst/>
          </a:prstGeom>
          <a:noFill/>
          <a:ln>
            <a:noFill/>
          </a:ln>
        </p:spPr>
        <p:txBody>
          <a:bodyPr lIns="0" tIns="0" rIns="0" bIns="0" anchor="t" anchorCtr="0">
            <a:noAutofit/>
          </a:bodyPr>
          <a:lstStyle/>
          <a:p>
            <a:pPr marL="25400" marR="0" lvl="0" indent="0" algn="l" rtl="0">
              <a:lnSpc>
                <a:spcPct val="100000"/>
              </a:lnSpc>
              <a:spcBef>
                <a:spcPts val="0"/>
              </a:spcBef>
              <a:buSzPct val="25000"/>
              <a:buNone/>
            </a:pPr>
            <a:fld id="{00000000-1234-1234-1234-123412341234}" type="slidenum">
              <a:rPr lang="en" sz="900" b="0" i="0" u="none" strike="noStrike" cap="none" baseline="0">
                <a:solidFill>
                  <a:schemeClr val="lt1"/>
                </a:solidFill>
                <a:latin typeface="Arial"/>
                <a:ea typeface="Helvetica Neue"/>
                <a:cs typeface="Arial"/>
                <a:sym typeface="Helvetica Neue"/>
              </a:rPr>
              <a:t>8</a:t>
            </a:fld>
            <a:endParaRPr lang="en" sz="900" b="0" i="0" u="none" strike="noStrike" cap="none" baseline="0">
              <a:solidFill>
                <a:schemeClr val="lt1"/>
              </a:solidFill>
              <a:latin typeface="Arial"/>
              <a:ea typeface="Helvetica Neue"/>
              <a:cs typeface="Arial"/>
              <a:sym typeface="Helvetica Neue"/>
            </a:endParaRPr>
          </a:p>
        </p:txBody>
      </p:sp>
      <p:sp>
        <p:nvSpPr>
          <p:cNvPr id="9" name="Shape 174"/>
          <p:cNvSpPr txBox="1"/>
          <p:nvPr/>
        </p:nvSpPr>
        <p:spPr>
          <a:xfrm>
            <a:off x="216025" y="820300"/>
            <a:ext cx="8712299" cy="885300"/>
          </a:xfrm>
          <a:prstGeom prst="rect">
            <a:avLst/>
          </a:prstGeom>
          <a:noFill/>
          <a:ln>
            <a:noFill/>
          </a:ln>
        </p:spPr>
        <p:txBody>
          <a:bodyPr lIns="91425" tIns="91425" rIns="91425" bIns="91425" anchor="t" anchorCtr="0">
            <a:noAutofit/>
          </a:bodyPr>
          <a:lstStyle/>
          <a:p>
            <a:pPr lvl="0">
              <a:buClr>
                <a:schemeClr val="dk1"/>
              </a:buClr>
              <a:buSzPct val="78571"/>
            </a:pPr>
            <a:r>
              <a:rPr lang="en" dirty="0" smtClean="0">
                <a:solidFill>
                  <a:schemeClr val="accent1"/>
                </a:solidFill>
              </a:rPr>
              <a:t>ICANN’s Bylaws can generally be changed by resolution of the Board with a </a:t>
            </a:r>
            <a:r>
              <a:rPr lang="en" dirty="0">
                <a:solidFill>
                  <a:schemeClr val="accent1"/>
                </a:solidFill>
              </a:rPr>
              <a:t>two-thirds</a:t>
            </a:r>
            <a:r>
              <a:rPr lang="en" dirty="0" smtClean="0">
                <a:solidFill>
                  <a:schemeClr val="accent1"/>
                </a:solidFill>
              </a:rPr>
              <a:t> majority. CCWG-Accountability </a:t>
            </a:r>
            <a:r>
              <a:rPr lang="en" b="1" dirty="0" smtClean="0">
                <a:solidFill>
                  <a:schemeClr val="accent1"/>
                </a:solidFill>
              </a:rPr>
              <a:t>proposes revising ICANN’s Bylaws to establish a set of Fundamental Bylaws</a:t>
            </a:r>
            <a:r>
              <a:rPr lang="en" dirty="0" smtClean="0">
                <a:solidFill>
                  <a:schemeClr val="accent1"/>
                </a:solidFill>
              </a:rPr>
              <a:t>, which would hold special protections and can only be changed based on prior approval by the Community</a:t>
            </a:r>
            <a:r>
              <a:rPr lang="en-US" dirty="0" smtClean="0">
                <a:solidFill>
                  <a:schemeClr val="accent1"/>
                </a:solidFill>
              </a:rPr>
              <a:t> with a higher vote threshold.</a:t>
            </a:r>
            <a:r>
              <a:rPr lang="en" dirty="0" smtClean="0">
                <a:solidFill>
                  <a:schemeClr val="accent1"/>
                </a:solidFill>
              </a:rPr>
              <a:t> </a:t>
            </a:r>
            <a:endParaRPr lang="en" dirty="0">
              <a:solidFill>
                <a:schemeClr val="accent1"/>
              </a:solidFill>
            </a:endParaRPr>
          </a:p>
        </p:txBody>
      </p:sp>
      <p:sp>
        <p:nvSpPr>
          <p:cNvPr id="10" name="Shape 101"/>
          <p:cNvSpPr/>
          <p:nvPr/>
        </p:nvSpPr>
        <p:spPr>
          <a:xfrm>
            <a:off x="4053693" y="1931426"/>
            <a:ext cx="1945545" cy="4327369"/>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dirty="0">
              <a:solidFill>
                <a:schemeClr val="dk1"/>
              </a:solidFill>
              <a:ea typeface="Calibri"/>
              <a:sym typeface="Calibri"/>
            </a:endParaRPr>
          </a:p>
        </p:txBody>
      </p:sp>
      <p:sp>
        <p:nvSpPr>
          <p:cNvPr id="11" name="Shape 101"/>
          <p:cNvSpPr/>
          <p:nvPr/>
        </p:nvSpPr>
        <p:spPr>
          <a:xfrm>
            <a:off x="6130571" y="1931426"/>
            <a:ext cx="2787425" cy="4327369"/>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4" name="Shape 144"/>
          <p:cNvSpPr txBox="1"/>
          <p:nvPr/>
        </p:nvSpPr>
        <p:spPr>
          <a:xfrm>
            <a:off x="4223793" y="2029067"/>
            <a:ext cx="1570767" cy="482699"/>
          </a:xfrm>
          <a:prstGeom prst="rect">
            <a:avLst/>
          </a:prstGeom>
          <a:noFill/>
          <a:ln>
            <a:noFill/>
          </a:ln>
        </p:spPr>
        <p:txBody>
          <a:bodyPr lIns="0" tIns="0" rIns="0" bIns="0" anchor="t" anchorCtr="0">
            <a:noAutofit/>
          </a:bodyPr>
          <a:lstStyle/>
          <a:p>
            <a:pPr marL="0" marR="0" lvl="0" indent="0" algn="l" rtl="0">
              <a:lnSpc>
                <a:spcPct val="100000"/>
              </a:lnSpc>
              <a:spcBef>
                <a:spcPts val="0"/>
              </a:spcBef>
              <a:buSzPct val="25000"/>
              <a:buNone/>
            </a:pPr>
            <a:r>
              <a:rPr lang="en" sz="1800" b="0" i="0" u="none" strike="noStrike" cap="none" baseline="0" dirty="0" smtClean="0">
                <a:solidFill>
                  <a:srgbClr val="1C75BB"/>
                </a:solidFill>
                <a:ea typeface="Helvetica Neue"/>
                <a:sym typeface="Helvetica Neue"/>
              </a:rPr>
              <a:t>Current</a:t>
            </a:r>
            <a:endParaRPr lang="en" sz="1800" b="0" i="0" u="none" strike="noStrike" cap="none" baseline="0" dirty="0">
              <a:solidFill>
                <a:srgbClr val="1C75BB"/>
              </a:solidFill>
              <a:ea typeface="Helvetica Neue"/>
              <a:sym typeface="Helvetica Neue"/>
            </a:endParaRPr>
          </a:p>
        </p:txBody>
      </p:sp>
      <p:sp>
        <p:nvSpPr>
          <p:cNvPr id="15" name="Shape 144"/>
          <p:cNvSpPr txBox="1"/>
          <p:nvPr/>
        </p:nvSpPr>
        <p:spPr>
          <a:xfrm>
            <a:off x="6279218" y="2029067"/>
            <a:ext cx="1791300" cy="482699"/>
          </a:xfrm>
          <a:prstGeom prst="rect">
            <a:avLst/>
          </a:prstGeom>
          <a:noFill/>
          <a:ln>
            <a:noFill/>
          </a:ln>
        </p:spPr>
        <p:txBody>
          <a:bodyPr lIns="0" tIns="0" rIns="0" bIns="0" anchor="t" anchorCtr="0">
            <a:noAutofit/>
          </a:bodyPr>
          <a:lstStyle/>
          <a:p>
            <a:pPr marL="0" marR="0" lvl="0" indent="0" algn="l" rtl="0">
              <a:lnSpc>
                <a:spcPct val="100000"/>
              </a:lnSpc>
              <a:spcBef>
                <a:spcPts val="0"/>
              </a:spcBef>
              <a:buSzPct val="25000"/>
              <a:buNone/>
            </a:pPr>
            <a:r>
              <a:rPr lang="en" sz="1800" b="0" i="0" u="none" strike="noStrike" cap="none" baseline="0" smtClean="0">
                <a:solidFill>
                  <a:srgbClr val="1C75BB"/>
                </a:solidFill>
                <a:ea typeface="Helvetica Neue"/>
                <a:sym typeface="Helvetica Neue"/>
              </a:rPr>
              <a:t>Proposed</a:t>
            </a:r>
            <a:endParaRPr lang="en" sz="1800" b="0" i="0" u="none" strike="noStrike" cap="none" baseline="0">
              <a:solidFill>
                <a:srgbClr val="1C75BB"/>
              </a:solidFill>
              <a:ea typeface="Helvetica Neue"/>
              <a:sym typeface="Helvetica Neue"/>
            </a:endParaRPr>
          </a:p>
        </p:txBody>
      </p:sp>
      <p:pic>
        <p:nvPicPr>
          <p:cNvPr id="24" name="Picture 23" descr="CCWG_Paris2015_Overview05-3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5630" y="2792073"/>
            <a:ext cx="1359408" cy="2261616"/>
          </a:xfrm>
          <a:prstGeom prst="rect">
            <a:avLst/>
          </a:prstGeom>
        </p:spPr>
      </p:pic>
      <p:sp>
        <p:nvSpPr>
          <p:cNvPr id="30" name="TextBox 29"/>
          <p:cNvSpPr txBox="1"/>
          <p:nvPr/>
        </p:nvSpPr>
        <p:spPr>
          <a:xfrm>
            <a:off x="4622335" y="3177393"/>
            <a:ext cx="730486" cy="153888"/>
          </a:xfrm>
          <a:prstGeom prst="rect">
            <a:avLst/>
          </a:prstGeom>
          <a:noFill/>
        </p:spPr>
        <p:txBody>
          <a:bodyPr wrap="square" lIns="0" tIns="0" bIns="0" rtlCol="0">
            <a:spAutoFit/>
          </a:bodyPr>
          <a:lstStyle/>
          <a:p>
            <a:pPr algn="ctr"/>
            <a:r>
              <a:rPr lang="en-US" sz="1000" b="1" dirty="0" smtClean="0"/>
              <a:t>BYLAWS</a:t>
            </a:r>
            <a:endParaRPr lang="en-US" sz="1000" b="1" dirty="0"/>
          </a:p>
        </p:txBody>
      </p:sp>
      <p:pic>
        <p:nvPicPr>
          <p:cNvPr id="22" name="Picture 21" descr="CCWG_Paris2015_Overview05-3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2078" y="2576665"/>
            <a:ext cx="1895856" cy="2560320"/>
          </a:xfrm>
          <a:prstGeom prst="rect">
            <a:avLst/>
          </a:prstGeom>
        </p:spPr>
      </p:pic>
      <p:sp>
        <p:nvSpPr>
          <p:cNvPr id="23" name="Tekstvak 15"/>
          <p:cNvSpPr txBox="1"/>
          <p:nvPr/>
        </p:nvSpPr>
        <p:spPr>
          <a:xfrm>
            <a:off x="6199841" y="2495391"/>
            <a:ext cx="1889308" cy="461665"/>
          </a:xfrm>
          <a:prstGeom prst="rect">
            <a:avLst/>
          </a:prstGeom>
          <a:noFill/>
        </p:spPr>
        <p:txBody>
          <a:bodyPr wrap="square" rtlCol="0">
            <a:spAutoFit/>
          </a:bodyPr>
          <a:lstStyle/>
          <a:p>
            <a:pPr algn="r"/>
            <a:r>
              <a:rPr lang="en" sz="1200" b="1" dirty="0" smtClean="0">
                <a:solidFill>
                  <a:srgbClr val="1C75BB"/>
                </a:solidFill>
              </a:rPr>
              <a:t>Fundamental</a:t>
            </a:r>
            <a:endParaRPr lang="en-US" sz="1200" b="1" dirty="0" smtClean="0">
              <a:solidFill>
                <a:srgbClr val="1C75BB"/>
              </a:solidFill>
            </a:endParaRPr>
          </a:p>
          <a:p>
            <a:pPr algn="r"/>
            <a:r>
              <a:rPr lang="en" sz="1200" b="1" dirty="0" smtClean="0">
                <a:solidFill>
                  <a:srgbClr val="1C75BB"/>
                </a:solidFill>
              </a:rPr>
              <a:t>Bylaws</a:t>
            </a:r>
            <a:endParaRPr lang="en" sz="1200" b="1" dirty="0">
              <a:solidFill>
                <a:srgbClr val="1C75BB"/>
              </a:solidFill>
            </a:endParaRPr>
          </a:p>
        </p:txBody>
      </p:sp>
      <p:sp>
        <p:nvSpPr>
          <p:cNvPr id="32" name="Tekstvak 16"/>
          <p:cNvSpPr txBox="1"/>
          <p:nvPr/>
        </p:nvSpPr>
        <p:spPr>
          <a:xfrm>
            <a:off x="6069798" y="3423946"/>
            <a:ext cx="992813" cy="1277273"/>
          </a:xfrm>
          <a:prstGeom prst="rect">
            <a:avLst/>
          </a:prstGeom>
          <a:noFill/>
        </p:spPr>
        <p:txBody>
          <a:bodyPr wrap="square" rtlCol="0">
            <a:spAutoFit/>
          </a:bodyPr>
          <a:lstStyle/>
          <a:p>
            <a:pPr algn="r"/>
            <a:r>
              <a:rPr lang="en-US" sz="1100" dirty="0" smtClean="0"/>
              <a:t>Existing</a:t>
            </a:r>
          </a:p>
          <a:p>
            <a:pPr algn="r"/>
            <a:r>
              <a:rPr lang="en-US" sz="1100" dirty="0" smtClean="0"/>
              <a:t>+</a:t>
            </a:r>
          </a:p>
          <a:p>
            <a:pPr algn="r"/>
            <a:r>
              <a:rPr lang="en" sz="1100" dirty="0" smtClean="0"/>
              <a:t>New</a:t>
            </a:r>
            <a:endParaRPr lang="en-US" sz="1100" dirty="0" smtClean="0"/>
          </a:p>
          <a:p>
            <a:pPr algn="r"/>
            <a:r>
              <a:rPr lang="en-US" sz="1100" dirty="0" smtClean="0"/>
              <a:t>mechanisms</a:t>
            </a:r>
          </a:p>
          <a:p>
            <a:pPr algn="r"/>
            <a:r>
              <a:rPr lang="en-US" sz="1100" dirty="0" smtClean="0"/>
              <a:t>+</a:t>
            </a:r>
          </a:p>
          <a:p>
            <a:pPr algn="r"/>
            <a:r>
              <a:rPr lang="en-US" sz="1100" dirty="0" err="1" smtClean="0"/>
              <a:t>AoC</a:t>
            </a:r>
            <a:endParaRPr lang="en-US" sz="1100" dirty="0" smtClean="0"/>
          </a:p>
          <a:p>
            <a:pPr algn="r"/>
            <a:r>
              <a:rPr lang="en-US" sz="1100" dirty="0" smtClean="0"/>
              <a:t>Reviews</a:t>
            </a:r>
            <a:endParaRPr lang="en" sz="1100" dirty="0"/>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4" name="Shape 134"/>
          <p:cNvSpPr txBox="1">
            <a:spLocks noGrp="1"/>
          </p:cNvSpPr>
          <p:nvPr>
            <p:ph type="title"/>
          </p:nvPr>
        </p:nvSpPr>
        <p:spPr>
          <a:xfrm>
            <a:off x="275300" y="228600"/>
            <a:ext cx="8593500" cy="330300"/>
          </a:xfrm>
          <a:prstGeom prst="rect">
            <a:avLst/>
          </a:prstGeom>
          <a:noFill/>
          <a:ln>
            <a:noFill/>
          </a:ln>
        </p:spPr>
        <p:txBody>
          <a:bodyPr lIns="0" tIns="0" rIns="0" bIns="0" anchor="t" anchorCtr="0">
            <a:noAutofit/>
          </a:bodyPr>
          <a:lstStyle/>
          <a:p>
            <a:pPr marL="12700" marR="0" lvl="0" indent="0" algn="l" rtl="0">
              <a:lnSpc>
                <a:spcPct val="100000"/>
              </a:lnSpc>
              <a:spcBef>
                <a:spcPts val="0"/>
              </a:spcBef>
              <a:buSzPct val="25000"/>
              <a:buNone/>
            </a:pPr>
            <a:r>
              <a:rPr lang="en" sz="2400" b="1" dirty="0">
                <a:solidFill>
                  <a:srgbClr val="1C75BB"/>
                </a:solidFill>
                <a:ea typeface="Helvetica Neue"/>
                <a:sym typeface="Helvetica Neue"/>
              </a:rPr>
              <a:t>Appeals </a:t>
            </a:r>
            <a:r>
              <a:rPr lang="en" sz="2400" b="1" dirty="0" smtClean="0">
                <a:solidFill>
                  <a:srgbClr val="1C75BB"/>
                </a:solidFill>
                <a:ea typeface="Helvetica Neue"/>
                <a:sym typeface="Helvetica Neue"/>
              </a:rPr>
              <a:t>Mechanism</a:t>
            </a:r>
            <a:r>
              <a:rPr lang="en-US" sz="2400" b="1" dirty="0" smtClean="0">
                <a:solidFill>
                  <a:srgbClr val="1C75BB"/>
                </a:solidFill>
                <a:ea typeface="Helvetica Neue"/>
                <a:sym typeface="Helvetica Neue"/>
              </a:rPr>
              <a:t>s:</a:t>
            </a:r>
            <a:r>
              <a:rPr lang="en-US" sz="2400" dirty="0" smtClean="0">
                <a:solidFill>
                  <a:srgbClr val="1C75BB"/>
                </a:solidFill>
                <a:ea typeface="Helvetica Neue"/>
                <a:sym typeface="Helvetica Neue"/>
              </a:rPr>
              <a:t> Independent Review Process</a:t>
            </a:r>
            <a:endParaRPr lang="en" sz="2400" dirty="0">
              <a:solidFill>
                <a:srgbClr val="1C75BB"/>
              </a:solidFill>
              <a:ea typeface="Helvetica Neue"/>
              <a:sym typeface="Helvetica Neue"/>
            </a:endParaRPr>
          </a:p>
        </p:txBody>
      </p:sp>
      <p:sp>
        <p:nvSpPr>
          <p:cNvPr id="135" name="Shape 135"/>
          <p:cNvSpPr/>
          <p:nvPr/>
        </p:nvSpPr>
        <p:spPr>
          <a:xfrm>
            <a:off x="216001" y="653402"/>
            <a:ext cx="8712199" cy="7238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51" name="Shape 151"/>
          <p:cNvSpPr txBox="1"/>
          <p:nvPr/>
        </p:nvSpPr>
        <p:spPr>
          <a:xfrm>
            <a:off x="216025" y="809717"/>
            <a:ext cx="8712299" cy="805200"/>
          </a:xfrm>
          <a:prstGeom prst="rect">
            <a:avLst/>
          </a:prstGeom>
          <a:noFill/>
          <a:ln>
            <a:noFill/>
          </a:ln>
        </p:spPr>
        <p:txBody>
          <a:bodyPr lIns="91425" tIns="91425" rIns="91425" bIns="91425" anchor="t" anchorCtr="0">
            <a:noAutofit/>
          </a:bodyPr>
          <a:lstStyle/>
          <a:p>
            <a:pPr lvl="0" indent="-342900" rtl="0">
              <a:lnSpc>
                <a:spcPct val="100000"/>
              </a:lnSpc>
              <a:spcBef>
                <a:spcPts val="0"/>
              </a:spcBef>
              <a:buNone/>
            </a:pPr>
            <a:r>
              <a:rPr lang="en" dirty="0" smtClean="0">
                <a:solidFill>
                  <a:schemeClr val="accent1"/>
                </a:solidFill>
              </a:rPr>
              <a:t>The CCWG-Accountability </a:t>
            </a:r>
            <a:r>
              <a:rPr lang="en" b="1" dirty="0" smtClean="0">
                <a:solidFill>
                  <a:schemeClr val="accent1"/>
                </a:solidFill>
              </a:rPr>
              <a:t>recommends significantly enhancing ICANN’s existing Independent Review Process (IRP</a:t>
            </a:r>
            <a:r>
              <a:rPr lang="en" b="1" dirty="0" smtClean="0">
                <a:solidFill>
                  <a:srgbClr val="4F81BD"/>
                </a:solidFill>
              </a:rPr>
              <a:t>)</a:t>
            </a:r>
            <a:r>
              <a:rPr lang="en" dirty="0" smtClean="0">
                <a:solidFill>
                  <a:srgbClr val="4F81BD"/>
                </a:solidFill>
              </a:rPr>
              <a:t>,</a:t>
            </a:r>
            <a:r>
              <a:rPr lang="en" dirty="0" smtClean="0">
                <a:solidFill>
                  <a:schemeClr val="accent1"/>
                </a:solidFill>
              </a:rPr>
              <a:t> whereby any person or entity materially affected by an action (or inaction)</a:t>
            </a:r>
            <a:r>
              <a:rPr lang="en-US" dirty="0" smtClean="0">
                <a:solidFill>
                  <a:schemeClr val="accent1"/>
                </a:solidFill>
              </a:rPr>
              <a:t> in breach</a:t>
            </a:r>
            <a:r>
              <a:rPr lang="en" dirty="0" smtClean="0">
                <a:solidFill>
                  <a:schemeClr val="accent1"/>
                </a:solidFill>
              </a:rPr>
              <a:t> of </a:t>
            </a:r>
            <a:r>
              <a:rPr lang="en-US" dirty="0" smtClean="0">
                <a:solidFill>
                  <a:schemeClr val="accent1"/>
                </a:solidFill>
              </a:rPr>
              <a:t>ICANN’s Bylaws by </a:t>
            </a:r>
            <a:r>
              <a:rPr lang="en" dirty="0" smtClean="0">
                <a:solidFill>
                  <a:schemeClr val="accent1"/>
                </a:solidFill>
              </a:rPr>
              <a:t>ICANN’s Board may request an independent third-party review of that action.</a:t>
            </a:r>
          </a:p>
          <a:p>
            <a:pPr lvl="0" rtl="0">
              <a:lnSpc>
                <a:spcPct val="100000"/>
              </a:lnSpc>
              <a:spcBef>
                <a:spcPts val="0"/>
              </a:spcBef>
              <a:buNone/>
            </a:pPr>
            <a:endParaRPr lang="en" dirty="0">
              <a:solidFill>
                <a:schemeClr val="accent1"/>
              </a:solidFill>
            </a:endParaRPr>
          </a:p>
        </p:txBody>
      </p:sp>
      <p:sp>
        <p:nvSpPr>
          <p:cNvPr id="35" name="Shape 94"/>
          <p:cNvSpPr txBox="1">
            <a:spLocks/>
          </p:cNvSpPr>
          <p:nvPr/>
        </p:nvSpPr>
        <p:spPr>
          <a:xfrm>
            <a:off x="8739496" y="6414783"/>
            <a:ext cx="178500" cy="139799"/>
          </a:xfrm>
          <a:prstGeom prst="rect">
            <a:avLst/>
          </a:prstGeom>
          <a:noFill/>
          <a:ln>
            <a:noFill/>
          </a:ln>
        </p:spPr>
        <p:txBody>
          <a:bodyPr lIns="0" tIns="0" rIns="0" bIns="0" anchor="t" anchorCtr="0">
            <a:noAutofit/>
          </a:bodyPr>
          <a:lstStyle>
            <a:defPPr marR="0" algn="l" rtl="0">
              <a:lnSpc>
                <a:spcPct val="100000"/>
              </a:lnSpc>
              <a:spcBef>
                <a:spcPts val="0"/>
              </a:spcBef>
              <a:spcAft>
                <a:spcPts val="0"/>
              </a:spcAft>
            </a:defPPr>
            <a:lvl1pPr marL="25400" marR="0" indent="0" algn="l" rtl="0">
              <a:lnSpc>
                <a:spcPct val="100000"/>
              </a:lnSpc>
              <a:spcBef>
                <a:spcPts val="0"/>
              </a:spcBef>
              <a:spcAft>
                <a:spcPts val="0"/>
              </a:spcAft>
              <a:buNone/>
              <a:defRPr sz="900" b="0" i="0" u="none" strike="noStrike" cap="none" baseline="0">
                <a:solidFill>
                  <a:schemeClr val="lt1"/>
                </a:solidFill>
                <a:latin typeface="Helvetica Neue"/>
                <a:ea typeface="Helvetica Neue"/>
                <a:cs typeface="Helvetica Neue"/>
                <a:sym typeface="Helvetica Neue"/>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pPr>
              <a:buSzPct val="25000"/>
            </a:pPr>
            <a:fld id="{00000000-1234-1234-1234-123412341234}" type="slidenum">
              <a:rPr lang="en" smtClean="0">
                <a:latin typeface="Arial"/>
                <a:cs typeface="Arial"/>
              </a:rPr>
              <a:pPr>
                <a:buSzPct val="25000"/>
              </a:pPr>
              <a:t>9</a:t>
            </a:fld>
            <a:endParaRPr lang="en" dirty="0">
              <a:latin typeface="Arial"/>
              <a:cs typeface="Arial"/>
            </a:endParaRPr>
          </a:p>
        </p:txBody>
      </p:sp>
      <p:sp>
        <p:nvSpPr>
          <p:cNvPr id="40" name="Shape 137"/>
          <p:cNvSpPr txBox="1"/>
          <p:nvPr/>
        </p:nvSpPr>
        <p:spPr>
          <a:xfrm>
            <a:off x="216024" y="1665940"/>
            <a:ext cx="8712299" cy="469969"/>
          </a:xfrm>
          <a:prstGeom prst="rect">
            <a:avLst/>
          </a:prstGeom>
          <a:noFill/>
          <a:ln>
            <a:noFill/>
          </a:ln>
        </p:spPr>
        <p:txBody>
          <a:bodyPr lIns="91440" tIns="0" rIns="91440" bIns="0" anchor="t" anchorCtr="0">
            <a:noAutofit/>
          </a:bodyPr>
          <a:lstStyle/>
          <a:p>
            <a:pPr lvl="0">
              <a:lnSpc>
                <a:spcPct val="110000"/>
              </a:lnSpc>
              <a:buSzPct val="100000"/>
            </a:pPr>
            <a:r>
              <a:rPr lang="en" sz="1200" dirty="0">
                <a:solidFill>
                  <a:schemeClr val="dk1"/>
                </a:solidFill>
              </a:rPr>
              <a:t>The core of the recommendation is to institute a </a:t>
            </a:r>
            <a:r>
              <a:rPr lang="en" sz="1200" b="1" dirty="0">
                <a:solidFill>
                  <a:schemeClr val="dk1"/>
                </a:solidFill>
              </a:rPr>
              <a:t>Standing Panel </a:t>
            </a:r>
            <a:r>
              <a:rPr lang="en" sz="1200" dirty="0">
                <a:solidFill>
                  <a:schemeClr val="dk1"/>
                </a:solidFill>
              </a:rPr>
              <a:t>to serve as a fully independent dispute resolution function for the ICANN Community. For each dispute, a smaller, 3-member </a:t>
            </a:r>
            <a:r>
              <a:rPr lang="en" sz="1200" b="1" dirty="0" smtClean="0">
                <a:solidFill>
                  <a:schemeClr val="dk1"/>
                </a:solidFill>
              </a:rPr>
              <a:t>Review Panel </a:t>
            </a:r>
            <a:r>
              <a:rPr lang="en" sz="1200" dirty="0" smtClean="0">
                <a:solidFill>
                  <a:schemeClr val="dk1"/>
                </a:solidFill>
              </a:rPr>
              <a:t>will </a:t>
            </a:r>
            <a:r>
              <a:rPr lang="en" sz="1200" dirty="0">
                <a:solidFill>
                  <a:schemeClr val="dk1"/>
                </a:solidFill>
              </a:rPr>
              <a:t>be drawn from the Standing Panel.</a:t>
            </a:r>
          </a:p>
        </p:txBody>
      </p:sp>
      <p:sp>
        <p:nvSpPr>
          <p:cNvPr id="16" name="Shape 131"/>
          <p:cNvSpPr/>
          <p:nvPr/>
        </p:nvSpPr>
        <p:spPr>
          <a:xfrm>
            <a:off x="225071" y="3395688"/>
            <a:ext cx="4263636" cy="2896492"/>
          </a:xfrm>
          <a:custGeom>
            <a:avLst/>
            <a:gdLst/>
            <a:ahLst/>
            <a:cxnLst/>
            <a:rect l="0" t="0" r="0" b="0"/>
            <a:pathLst>
              <a:path w="3816350" h="5256530" extrusionOk="0">
                <a:moveTo>
                  <a:pt x="3815994" y="5255996"/>
                </a:moveTo>
                <a:lnTo>
                  <a:pt x="0" y="5255996"/>
                </a:lnTo>
                <a:lnTo>
                  <a:pt x="0" y="0"/>
                </a:lnTo>
                <a:lnTo>
                  <a:pt x="3815994" y="0"/>
                </a:lnTo>
                <a:lnTo>
                  <a:pt x="3815994" y="5255996"/>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7" name="Shape 153"/>
          <p:cNvSpPr txBox="1"/>
          <p:nvPr/>
        </p:nvSpPr>
        <p:spPr>
          <a:xfrm>
            <a:off x="360531" y="3427485"/>
            <a:ext cx="2125200" cy="228600"/>
          </a:xfrm>
          <a:prstGeom prst="rect">
            <a:avLst/>
          </a:prstGeom>
          <a:noFill/>
          <a:ln>
            <a:noFill/>
          </a:ln>
        </p:spPr>
        <p:txBody>
          <a:bodyPr lIns="0" tIns="0" rIns="0" bIns="0" anchor="t" anchorCtr="0">
            <a:noAutofit/>
          </a:bodyPr>
          <a:lstStyle/>
          <a:p>
            <a:pPr marL="0" marR="0" lvl="0" indent="0" algn="l" rtl="0">
              <a:lnSpc>
                <a:spcPct val="118333"/>
              </a:lnSpc>
              <a:spcBef>
                <a:spcPts val="0"/>
              </a:spcBef>
              <a:buSzPct val="25000"/>
              <a:buNone/>
            </a:pPr>
            <a:r>
              <a:rPr lang="en-US" sz="1800" b="0" i="0" u="none" strike="noStrike" cap="none" baseline="0" dirty="0" smtClean="0">
                <a:solidFill>
                  <a:srgbClr val="1C75BB"/>
                </a:solidFill>
                <a:ea typeface="Helvetica Neue"/>
                <a:sym typeface="Helvetica Neue"/>
              </a:rPr>
              <a:t>Standing Panel</a:t>
            </a:r>
            <a:endParaRPr lang="en" sz="1800" b="0" i="0" u="none" strike="noStrike" cap="none" baseline="0" dirty="0">
              <a:solidFill>
                <a:srgbClr val="1C75BB"/>
              </a:solidFill>
              <a:ea typeface="Helvetica Neue"/>
              <a:sym typeface="Helvetica Neue"/>
            </a:endParaRPr>
          </a:p>
        </p:txBody>
      </p:sp>
      <p:sp>
        <p:nvSpPr>
          <p:cNvPr id="18" name="Shape 137"/>
          <p:cNvSpPr txBox="1"/>
          <p:nvPr/>
        </p:nvSpPr>
        <p:spPr>
          <a:xfrm>
            <a:off x="360531" y="3787641"/>
            <a:ext cx="4035813" cy="2501866"/>
          </a:xfrm>
          <a:prstGeom prst="rect">
            <a:avLst/>
          </a:prstGeom>
          <a:noFill/>
          <a:ln>
            <a:noFill/>
          </a:ln>
        </p:spPr>
        <p:txBody>
          <a:bodyPr lIns="0" tIns="0" rIns="0" bIns="0" anchor="t" anchorCtr="0">
            <a:noAutofit/>
          </a:bodyPr>
          <a:lstStyle/>
          <a:p>
            <a:pPr lvl="0">
              <a:lnSpc>
                <a:spcPct val="110000"/>
              </a:lnSpc>
              <a:buSzPct val="100000"/>
              <a:tabLst>
                <a:tab pos="1081088" algn="l"/>
              </a:tabLst>
            </a:pPr>
            <a:r>
              <a:rPr lang="en-US" sz="1200" b="1" i="0" u="none" strike="noStrike" cap="none" baseline="0" dirty="0" smtClean="0">
                <a:solidFill>
                  <a:schemeClr val="dk1"/>
                </a:solidFill>
              </a:rPr>
              <a:t>Composition</a:t>
            </a:r>
            <a:r>
              <a:rPr lang="en-US" sz="1200" i="0" u="none" strike="noStrike" cap="none" baseline="0" dirty="0" smtClean="0">
                <a:solidFill>
                  <a:schemeClr val="dk1"/>
                </a:solidFill>
              </a:rPr>
              <a:t>: 	</a:t>
            </a:r>
            <a:r>
              <a:rPr lang="en-US" sz="1200" dirty="0" smtClean="0"/>
              <a:t>7 members (minimum).</a:t>
            </a:r>
          </a:p>
          <a:p>
            <a:pPr lvl="0">
              <a:lnSpc>
                <a:spcPct val="110000"/>
              </a:lnSpc>
              <a:buSzPct val="100000"/>
              <a:tabLst>
                <a:tab pos="1081088" algn="l"/>
              </a:tabLst>
            </a:pPr>
            <a:endParaRPr lang="en-US" sz="800" dirty="0">
              <a:solidFill>
                <a:schemeClr val="dk1"/>
              </a:solidFill>
            </a:endParaRPr>
          </a:p>
          <a:p>
            <a:pPr lvl="0">
              <a:buSzPct val="100000"/>
              <a:tabLst>
                <a:tab pos="1081088" algn="l"/>
              </a:tabLst>
            </a:pPr>
            <a:r>
              <a:rPr lang="en-US" sz="1200" b="1" dirty="0" smtClean="0">
                <a:solidFill>
                  <a:schemeClr val="dk1"/>
                </a:solidFill>
              </a:rPr>
              <a:t>Selection</a:t>
            </a:r>
            <a:r>
              <a:rPr lang="en-US" sz="1200" dirty="0" smtClean="0">
                <a:solidFill>
                  <a:schemeClr val="dk1"/>
                </a:solidFill>
              </a:rPr>
              <a:t>: 	</a:t>
            </a:r>
            <a:r>
              <a:rPr lang="en-US" sz="1200" dirty="0" smtClean="0"/>
              <a:t>ICANN </a:t>
            </a:r>
            <a:r>
              <a:rPr lang="en-US" sz="1200" dirty="0"/>
              <a:t>to organize a community effort to </a:t>
            </a:r>
            <a:r>
              <a:rPr lang="en-US" sz="1200" dirty="0" smtClean="0"/>
              <a:t>	identify and propose candidate members, 	Board </a:t>
            </a:r>
            <a:r>
              <a:rPr lang="en-US" sz="1200" dirty="0"/>
              <a:t>to </a:t>
            </a:r>
            <a:r>
              <a:rPr lang="en-US" sz="1200" dirty="0" smtClean="0"/>
              <a:t>confirm.</a:t>
            </a:r>
            <a:endParaRPr lang="en-US" sz="1200" dirty="0">
              <a:solidFill>
                <a:schemeClr val="dk1"/>
              </a:solidFill>
            </a:endParaRPr>
          </a:p>
          <a:p>
            <a:pPr lvl="0">
              <a:lnSpc>
                <a:spcPct val="110000"/>
              </a:lnSpc>
              <a:buSzPct val="100000"/>
              <a:tabLst>
                <a:tab pos="1081088" algn="l"/>
              </a:tabLst>
            </a:pPr>
            <a:endParaRPr lang="en-US" sz="800" b="1" dirty="0" smtClean="0">
              <a:solidFill>
                <a:schemeClr val="dk1"/>
              </a:solidFill>
            </a:endParaRPr>
          </a:p>
          <a:p>
            <a:pPr lvl="0">
              <a:buSzPct val="100000"/>
              <a:tabLst>
                <a:tab pos="1081088" algn="l"/>
              </a:tabLst>
            </a:pPr>
            <a:r>
              <a:rPr lang="en-US" sz="1200" b="1" dirty="0" smtClean="0">
                <a:solidFill>
                  <a:schemeClr val="dk1"/>
                </a:solidFill>
              </a:rPr>
              <a:t>Expertise</a:t>
            </a:r>
            <a:r>
              <a:rPr lang="en-US" sz="1200" dirty="0" smtClean="0">
                <a:solidFill>
                  <a:schemeClr val="dk1"/>
                </a:solidFill>
              </a:rPr>
              <a:t>: 	</a:t>
            </a:r>
            <a:r>
              <a:rPr lang="en-US" sz="1200" dirty="0" smtClean="0"/>
              <a:t>Significant </a:t>
            </a:r>
            <a:r>
              <a:rPr lang="en-US" sz="1200" dirty="0"/>
              <a:t>legal </a:t>
            </a:r>
            <a:r>
              <a:rPr lang="en-US" sz="1200" dirty="0" smtClean="0"/>
              <a:t>expertise; expertise in the 	workings </a:t>
            </a:r>
            <a:r>
              <a:rPr lang="en-US" sz="1200" dirty="0"/>
              <a:t>of ICANN and the DNS; access to </a:t>
            </a:r>
            <a:r>
              <a:rPr lang="en-US" sz="1200" dirty="0" smtClean="0"/>
              <a:t>	other experts upon request.</a:t>
            </a:r>
            <a:endParaRPr lang="en-US" sz="1200" dirty="0">
              <a:solidFill>
                <a:schemeClr val="dk1"/>
              </a:solidFill>
            </a:endParaRPr>
          </a:p>
          <a:p>
            <a:pPr lvl="0">
              <a:lnSpc>
                <a:spcPct val="110000"/>
              </a:lnSpc>
              <a:buSzPct val="100000"/>
              <a:tabLst>
                <a:tab pos="1081088" algn="l"/>
              </a:tabLst>
            </a:pPr>
            <a:endParaRPr lang="en-US" sz="800" b="1" dirty="0" smtClean="0">
              <a:solidFill>
                <a:schemeClr val="dk1"/>
              </a:solidFill>
            </a:endParaRPr>
          </a:p>
          <a:p>
            <a:pPr lvl="0">
              <a:buSzPct val="100000"/>
              <a:tabLst>
                <a:tab pos="1081088" algn="l"/>
              </a:tabLst>
            </a:pPr>
            <a:r>
              <a:rPr lang="en-US" sz="1200" b="1" dirty="0" smtClean="0">
                <a:solidFill>
                  <a:schemeClr val="dk1"/>
                </a:solidFill>
              </a:rPr>
              <a:t>Diversity</a:t>
            </a:r>
            <a:r>
              <a:rPr lang="en-US" sz="1200" dirty="0" smtClean="0">
                <a:solidFill>
                  <a:schemeClr val="dk1"/>
                </a:solidFill>
              </a:rPr>
              <a:t>: 	</a:t>
            </a:r>
            <a:r>
              <a:rPr lang="en-US" sz="1100" dirty="0" smtClean="0"/>
              <a:t>Reasonable </a:t>
            </a:r>
            <a:r>
              <a:rPr lang="en-US" sz="1100" dirty="0"/>
              <a:t>efforts to achieve diversity, </a:t>
            </a:r>
            <a:r>
              <a:rPr lang="en-US" sz="1100" dirty="0" smtClean="0"/>
              <a:t>	including </a:t>
            </a:r>
            <a:r>
              <a:rPr lang="en-US" sz="1100" dirty="0"/>
              <a:t>no more than 2 panelists from </a:t>
            </a:r>
            <a:r>
              <a:rPr lang="en-US" sz="1100" dirty="0" smtClean="0"/>
              <a:t>an	ICANN region.</a:t>
            </a:r>
            <a:endParaRPr lang="en" sz="1100" b="1" dirty="0" smtClean="0">
              <a:solidFill>
                <a:srgbClr val="221F1F"/>
              </a:solidFill>
            </a:endParaRPr>
          </a:p>
          <a:p>
            <a:pPr marR="0" lvl="0" indent="0" rtl="0">
              <a:lnSpc>
                <a:spcPct val="110000"/>
              </a:lnSpc>
              <a:buNone/>
            </a:pPr>
            <a:endParaRPr lang="en" sz="1100" dirty="0" smtClean="0">
              <a:solidFill>
                <a:schemeClr val="dk1"/>
              </a:solidFill>
            </a:endParaRPr>
          </a:p>
          <a:p>
            <a:pPr marR="0" lvl="0" indent="0" rtl="0">
              <a:lnSpc>
                <a:spcPct val="110000"/>
              </a:lnSpc>
              <a:buNone/>
            </a:pPr>
            <a:endParaRPr lang="en" sz="1100" dirty="0" smtClean="0">
              <a:solidFill>
                <a:schemeClr val="dk1"/>
              </a:solidFill>
            </a:endParaRPr>
          </a:p>
          <a:p>
            <a:pPr marR="0" lvl="0" indent="0" rtl="0">
              <a:lnSpc>
                <a:spcPct val="110000"/>
              </a:lnSpc>
              <a:buSzPct val="25000"/>
              <a:buNone/>
            </a:pPr>
            <a:r>
              <a:rPr lang="en" sz="1100" dirty="0" smtClean="0">
                <a:solidFill>
                  <a:schemeClr val="dk1"/>
                </a:solidFill>
              </a:rPr>
              <a:t>   </a:t>
            </a:r>
            <a:endParaRPr lang="en" sz="1100" dirty="0">
              <a:solidFill>
                <a:schemeClr val="dk1"/>
              </a:solidFill>
            </a:endParaRPr>
          </a:p>
        </p:txBody>
      </p:sp>
      <p:sp>
        <p:nvSpPr>
          <p:cNvPr id="19" name="Shape 131"/>
          <p:cNvSpPr/>
          <p:nvPr/>
        </p:nvSpPr>
        <p:spPr>
          <a:xfrm>
            <a:off x="4562593" y="3393016"/>
            <a:ext cx="4342150" cy="2896492"/>
          </a:xfrm>
          <a:custGeom>
            <a:avLst/>
            <a:gdLst/>
            <a:ahLst/>
            <a:cxnLst/>
            <a:rect l="0" t="0" r="0" b="0"/>
            <a:pathLst>
              <a:path w="3816350" h="5256530" extrusionOk="0">
                <a:moveTo>
                  <a:pt x="3815994" y="5255996"/>
                </a:moveTo>
                <a:lnTo>
                  <a:pt x="0" y="5255996"/>
                </a:lnTo>
                <a:lnTo>
                  <a:pt x="0" y="0"/>
                </a:lnTo>
                <a:lnTo>
                  <a:pt x="3815994" y="0"/>
                </a:lnTo>
                <a:lnTo>
                  <a:pt x="3815994" y="5255996"/>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20" name="Shape 153"/>
          <p:cNvSpPr txBox="1"/>
          <p:nvPr/>
        </p:nvSpPr>
        <p:spPr>
          <a:xfrm>
            <a:off x="4710718" y="3424813"/>
            <a:ext cx="2125200" cy="228600"/>
          </a:xfrm>
          <a:prstGeom prst="rect">
            <a:avLst/>
          </a:prstGeom>
          <a:noFill/>
          <a:ln>
            <a:noFill/>
          </a:ln>
        </p:spPr>
        <p:txBody>
          <a:bodyPr lIns="0" tIns="0" rIns="0" bIns="0" anchor="t" anchorCtr="0">
            <a:noAutofit/>
          </a:bodyPr>
          <a:lstStyle/>
          <a:p>
            <a:pPr marL="0" marR="0" lvl="0" indent="0" algn="l" rtl="0">
              <a:lnSpc>
                <a:spcPct val="118333"/>
              </a:lnSpc>
              <a:spcBef>
                <a:spcPts val="0"/>
              </a:spcBef>
              <a:buSzPct val="25000"/>
              <a:buNone/>
            </a:pPr>
            <a:r>
              <a:rPr lang="en-US" sz="1800" dirty="0" smtClean="0">
                <a:solidFill>
                  <a:srgbClr val="1C75BB"/>
                </a:solidFill>
                <a:ea typeface="Helvetica Neue"/>
                <a:sym typeface="Helvetica Neue"/>
              </a:rPr>
              <a:t>Review </a:t>
            </a:r>
            <a:r>
              <a:rPr lang="en-US" sz="1800" b="0" i="0" u="none" strike="noStrike" cap="none" baseline="0" dirty="0" smtClean="0">
                <a:solidFill>
                  <a:srgbClr val="1C75BB"/>
                </a:solidFill>
                <a:ea typeface="Helvetica Neue"/>
                <a:sym typeface="Helvetica Neue"/>
              </a:rPr>
              <a:t>Panels</a:t>
            </a:r>
            <a:endParaRPr lang="en" sz="1800" b="0" i="0" u="none" strike="noStrike" cap="none" baseline="0" dirty="0">
              <a:solidFill>
                <a:srgbClr val="1C75BB"/>
              </a:solidFill>
              <a:ea typeface="Helvetica Neue"/>
              <a:sym typeface="Helvetica Neue"/>
            </a:endParaRPr>
          </a:p>
        </p:txBody>
      </p:sp>
      <p:sp>
        <p:nvSpPr>
          <p:cNvPr id="21" name="Shape 137"/>
          <p:cNvSpPr txBox="1"/>
          <p:nvPr/>
        </p:nvSpPr>
        <p:spPr>
          <a:xfrm>
            <a:off x="4710718" y="3784969"/>
            <a:ext cx="4101304" cy="2504538"/>
          </a:xfrm>
          <a:prstGeom prst="rect">
            <a:avLst/>
          </a:prstGeom>
          <a:noFill/>
          <a:ln>
            <a:noFill/>
          </a:ln>
        </p:spPr>
        <p:txBody>
          <a:bodyPr lIns="0" tIns="0" rIns="0" bIns="0" anchor="t" anchorCtr="0">
            <a:noAutofit/>
          </a:bodyPr>
          <a:lstStyle/>
          <a:p>
            <a:pPr lvl="0">
              <a:lnSpc>
                <a:spcPct val="110000"/>
              </a:lnSpc>
              <a:buSzPct val="100000"/>
              <a:tabLst>
                <a:tab pos="1025525" algn="l"/>
              </a:tabLst>
            </a:pPr>
            <a:r>
              <a:rPr lang="en-US" sz="1200" b="1" i="0" u="none" strike="noStrike" cap="none" baseline="0" dirty="0" smtClean="0">
                <a:solidFill>
                  <a:schemeClr val="dk1"/>
                </a:solidFill>
              </a:rPr>
              <a:t>Composition: </a:t>
            </a:r>
            <a:r>
              <a:rPr lang="en-US" sz="1200" dirty="0" smtClean="0"/>
              <a:t>3 decision makers.</a:t>
            </a:r>
          </a:p>
          <a:p>
            <a:pPr lvl="0">
              <a:lnSpc>
                <a:spcPct val="110000"/>
              </a:lnSpc>
              <a:buSzPct val="100000"/>
              <a:tabLst>
                <a:tab pos="1025525" algn="l"/>
              </a:tabLst>
            </a:pPr>
            <a:endParaRPr lang="en-US" sz="800" dirty="0">
              <a:solidFill>
                <a:schemeClr val="dk1"/>
              </a:solidFill>
            </a:endParaRPr>
          </a:p>
          <a:p>
            <a:pPr lvl="0">
              <a:buSzPct val="100000"/>
              <a:tabLst>
                <a:tab pos="1025525" algn="l"/>
              </a:tabLst>
            </a:pPr>
            <a:r>
              <a:rPr lang="en-US" sz="1200" b="1" dirty="0" smtClean="0">
                <a:solidFill>
                  <a:schemeClr val="dk1"/>
                </a:solidFill>
              </a:rPr>
              <a:t>Selection</a:t>
            </a:r>
            <a:r>
              <a:rPr lang="en-US" sz="1200" dirty="0" smtClean="0">
                <a:solidFill>
                  <a:schemeClr val="dk1"/>
                </a:solidFill>
              </a:rPr>
              <a:t>: 	</a:t>
            </a:r>
            <a:r>
              <a:rPr lang="en-US" sz="1200" dirty="0" smtClean="0"/>
              <a:t>Selected </a:t>
            </a:r>
            <a:r>
              <a:rPr lang="en-US" sz="1200" dirty="0"/>
              <a:t>from Standing P</a:t>
            </a:r>
            <a:r>
              <a:rPr lang="en-US" sz="1200" dirty="0" smtClean="0"/>
              <a:t>anel. 1 </a:t>
            </a:r>
            <a:r>
              <a:rPr lang="en-US" sz="1200" dirty="0"/>
              <a:t>panel </a:t>
            </a:r>
            <a:r>
              <a:rPr lang="en-US" sz="1200" dirty="0" smtClean="0"/>
              <a:t>	member </a:t>
            </a:r>
            <a:r>
              <a:rPr lang="en-US" sz="1200" dirty="0"/>
              <a:t>chosen by each party, </a:t>
            </a:r>
            <a:r>
              <a:rPr lang="en-US" sz="1200" dirty="0" smtClean="0"/>
              <a:t>and those 2  	members choose </a:t>
            </a:r>
            <a:r>
              <a:rPr lang="en-US" sz="1200" dirty="0"/>
              <a:t>the 3</a:t>
            </a:r>
            <a:r>
              <a:rPr lang="en-US" sz="1200" baseline="30000" dirty="0"/>
              <a:t>rd</a:t>
            </a:r>
            <a:r>
              <a:rPr lang="en-US" sz="1200" dirty="0"/>
              <a:t> </a:t>
            </a:r>
            <a:r>
              <a:rPr lang="en-US" sz="1200" dirty="0" smtClean="0"/>
              <a:t>member.</a:t>
            </a:r>
            <a:endParaRPr lang="en-US" sz="1200" dirty="0"/>
          </a:p>
          <a:p>
            <a:pPr lvl="0">
              <a:lnSpc>
                <a:spcPct val="110000"/>
              </a:lnSpc>
              <a:buSzPct val="100000"/>
              <a:tabLst>
                <a:tab pos="1025525" algn="l"/>
              </a:tabLst>
            </a:pPr>
            <a:endParaRPr lang="en-US" sz="800" b="1" dirty="0" smtClean="0">
              <a:solidFill>
                <a:schemeClr val="dk1"/>
              </a:solidFill>
            </a:endParaRPr>
          </a:p>
          <a:p>
            <a:pPr lvl="0">
              <a:buSzPct val="100000"/>
              <a:tabLst>
                <a:tab pos="1025525" algn="l"/>
              </a:tabLst>
            </a:pPr>
            <a:r>
              <a:rPr lang="en-US" sz="1200" b="1" dirty="0" smtClean="0">
                <a:solidFill>
                  <a:schemeClr val="dk1"/>
                </a:solidFill>
              </a:rPr>
              <a:t>Expertise</a:t>
            </a:r>
            <a:r>
              <a:rPr lang="en-US" sz="1200" dirty="0" smtClean="0">
                <a:solidFill>
                  <a:schemeClr val="dk1"/>
                </a:solidFill>
              </a:rPr>
              <a:t>: 	</a:t>
            </a:r>
            <a:r>
              <a:rPr lang="en-US" sz="1200" dirty="0" smtClean="0"/>
              <a:t>Relevant </a:t>
            </a:r>
            <a:r>
              <a:rPr lang="en-US" sz="1200" dirty="0"/>
              <a:t>to the dispute in </a:t>
            </a:r>
            <a:r>
              <a:rPr lang="en-US" sz="1200" dirty="0" smtClean="0"/>
              <a:t>question</a:t>
            </a:r>
            <a:r>
              <a:rPr lang="en-US" sz="1200" dirty="0"/>
              <a:t>; access to </a:t>
            </a:r>
            <a:r>
              <a:rPr lang="en-US" sz="1200" dirty="0" smtClean="0"/>
              <a:t>	other experts upon request.</a:t>
            </a:r>
            <a:endParaRPr lang="en-US" sz="1200" b="1" dirty="0" smtClean="0">
              <a:solidFill>
                <a:schemeClr val="dk1"/>
              </a:solidFill>
            </a:endParaRPr>
          </a:p>
          <a:p>
            <a:pPr lvl="0">
              <a:lnSpc>
                <a:spcPct val="110000"/>
              </a:lnSpc>
              <a:buSzPct val="100000"/>
              <a:tabLst>
                <a:tab pos="1025525" algn="l"/>
              </a:tabLst>
            </a:pPr>
            <a:endParaRPr lang="en-US" sz="800" b="1" dirty="0" smtClean="0">
              <a:solidFill>
                <a:schemeClr val="dk1"/>
              </a:solidFill>
            </a:endParaRPr>
          </a:p>
          <a:p>
            <a:pPr lvl="0">
              <a:buSzPct val="100000"/>
              <a:tabLst>
                <a:tab pos="1025525" algn="l"/>
              </a:tabLst>
            </a:pPr>
            <a:r>
              <a:rPr lang="en-US" sz="1200" b="1" dirty="0" smtClean="0">
                <a:solidFill>
                  <a:schemeClr val="dk1"/>
                </a:solidFill>
              </a:rPr>
              <a:t>Decisions</a:t>
            </a:r>
            <a:r>
              <a:rPr lang="en-US" sz="1200" dirty="0" smtClean="0">
                <a:solidFill>
                  <a:schemeClr val="dk1"/>
                </a:solidFill>
              </a:rPr>
              <a:t>: 	</a:t>
            </a:r>
            <a:r>
              <a:rPr lang="en-US" sz="1050" dirty="0" smtClean="0"/>
              <a:t>Are to be </a:t>
            </a:r>
            <a:r>
              <a:rPr lang="en-US" sz="1050" dirty="0"/>
              <a:t>binding </a:t>
            </a:r>
            <a:r>
              <a:rPr lang="en-US" sz="1050" dirty="0" smtClean="0"/>
              <a:t>on ICANN (</a:t>
            </a:r>
            <a:r>
              <a:rPr lang="en-US" sz="1050" dirty="0"/>
              <a:t>subject to appeal to </a:t>
            </a:r>
            <a:r>
              <a:rPr lang="en-US" sz="1050" dirty="0" smtClean="0"/>
              <a:t>	full </a:t>
            </a:r>
            <a:r>
              <a:rPr lang="en-US" sz="1050" dirty="0"/>
              <a:t>panel) to the extent permitted by </a:t>
            </a:r>
            <a:r>
              <a:rPr lang="en-US" sz="1050" dirty="0" smtClean="0"/>
              <a:t>law.</a:t>
            </a:r>
            <a:r>
              <a:rPr lang="en-US" sz="1050" dirty="0"/>
              <a:t> </a:t>
            </a:r>
            <a:r>
              <a:rPr lang="en-US" sz="1050" dirty="0" smtClean="0"/>
              <a:t>Possible 	decisions are: </a:t>
            </a:r>
          </a:p>
          <a:p>
            <a:pPr lvl="0">
              <a:buSzPct val="100000"/>
              <a:tabLst>
                <a:tab pos="1025525" algn="l"/>
              </a:tabLst>
            </a:pPr>
            <a:r>
              <a:rPr lang="en-US" sz="1050" dirty="0"/>
              <a:t>	</a:t>
            </a:r>
            <a:r>
              <a:rPr lang="en-US" sz="1050" dirty="0" smtClean="0"/>
              <a:t>1) Action</a:t>
            </a:r>
            <a:r>
              <a:rPr lang="en-US" sz="1050" dirty="0"/>
              <a:t>/inaction is/is not consistent with </a:t>
            </a:r>
            <a:r>
              <a:rPr lang="en-US" sz="1050" dirty="0" smtClean="0"/>
              <a:t>Bylaws 	2) Substantive </a:t>
            </a:r>
            <a:r>
              <a:rPr lang="en-US" sz="1050" dirty="0"/>
              <a:t>decision on Sole Member rights </a:t>
            </a:r>
          </a:p>
          <a:p>
            <a:pPr lvl="0">
              <a:lnSpc>
                <a:spcPct val="110000"/>
              </a:lnSpc>
              <a:buClr>
                <a:schemeClr val="dk1"/>
              </a:buClr>
              <a:tabLst>
                <a:tab pos="1025525" algn="l"/>
              </a:tabLst>
            </a:pPr>
            <a:endParaRPr lang="en" sz="1100" b="1" dirty="0" smtClean="0">
              <a:solidFill>
                <a:srgbClr val="221F1F"/>
              </a:solidFill>
            </a:endParaRPr>
          </a:p>
          <a:p>
            <a:pPr marR="0" lvl="0" indent="0" rtl="0">
              <a:lnSpc>
                <a:spcPct val="110000"/>
              </a:lnSpc>
              <a:buNone/>
              <a:tabLst>
                <a:tab pos="1025525" algn="l"/>
              </a:tabLst>
            </a:pPr>
            <a:endParaRPr lang="en" sz="1100" dirty="0" smtClean="0">
              <a:solidFill>
                <a:schemeClr val="dk1"/>
              </a:solidFill>
            </a:endParaRPr>
          </a:p>
          <a:p>
            <a:pPr marR="0" lvl="0" indent="0" rtl="0">
              <a:lnSpc>
                <a:spcPct val="110000"/>
              </a:lnSpc>
              <a:buNone/>
              <a:tabLst>
                <a:tab pos="1025525" algn="l"/>
              </a:tabLst>
            </a:pPr>
            <a:endParaRPr lang="en" sz="1100" dirty="0" smtClean="0">
              <a:solidFill>
                <a:schemeClr val="dk1"/>
              </a:solidFill>
            </a:endParaRPr>
          </a:p>
          <a:p>
            <a:pPr marR="0" lvl="0" indent="0" rtl="0">
              <a:lnSpc>
                <a:spcPct val="110000"/>
              </a:lnSpc>
              <a:buSzPct val="25000"/>
              <a:buNone/>
              <a:tabLst>
                <a:tab pos="1025525" algn="l"/>
              </a:tabLst>
            </a:pPr>
            <a:r>
              <a:rPr lang="en" sz="1100" dirty="0" smtClean="0">
                <a:solidFill>
                  <a:schemeClr val="dk1"/>
                </a:solidFill>
              </a:rPr>
              <a:t>   </a:t>
            </a:r>
            <a:endParaRPr lang="en" sz="1100" dirty="0">
              <a:solidFill>
                <a:schemeClr val="dk1"/>
              </a:solidFill>
            </a:endParaRPr>
          </a:p>
        </p:txBody>
      </p:sp>
      <p:grpSp>
        <p:nvGrpSpPr>
          <p:cNvPr id="2" name="Group 1"/>
          <p:cNvGrpSpPr/>
          <p:nvPr/>
        </p:nvGrpSpPr>
        <p:grpSpPr>
          <a:xfrm>
            <a:off x="225071" y="2217794"/>
            <a:ext cx="8679672" cy="1086006"/>
            <a:chOff x="225071" y="5202296"/>
            <a:chExt cx="8679672" cy="1086006"/>
          </a:xfrm>
        </p:grpSpPr>
        <p:sp>
          <p:nvSpPr>
            <p:cNvPr id="22" name="Shape 131"/>
            <p:cNvSpPr/>
            <p:nvPr/>
          </p:nvSpPr>
          <p:spPr>
            <a:xfrm>
              <a:off x="225071" y="5202296"/>
              <a:ext cx="5645151" cy="1086006"/>
            </a:xfrm>
            <a:custGeom>
              <a:avLst/>
              <a:gdLst/>
              <a:ahLst/>
              <a:cxnLst/>
              <a:rect l="0" t="0" r="0" b="0"/>
              <a:pathLst>
                <a:path w="3816350" h="5256530" extrusionOk="0">
                  <a:moveTo>
                    <a:pt x="3815994" y="5255996"/>
                  </a:moveTo>
                  <a:lnTo>
                    <a:pt x="0" y="5255996"/>
                  </a:lnTo>
                  <a:lnTo>
                    <a:pt x="0" y="0"/>
                  </a:lnTo>
                  <a:lnTo>
                    <a:pt x="3815994" y="0"/>
                  </a:lnTo>
                  <a:lnTo>
                    <a:pt x="3815994" y="5255996"/>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23" name="Shape 153"/>
            <p:cNvSpPr txBox="1"/>
            <p:nvPr/>
          </p:nvSpPr>
          <p:spPr>
            <a:xfrm>
              <a:off x="360530" y="5259189"/>
              <a:ext cx="3308449" cy="228600"/>
            </a:xfrm>
            <a:prstGeom prst="rect">
              <a:avLst/>
            </a:prstGeom>
            <a:noFill/>
            <a:ln>
              <a:noFill/>
            </a:ln>
          </p:spPr>
          <p:txBody>
            <a:bodyPr lIns="0" tIns="0" rIns="0" bIns="0" anchor="t" anchorCtr="0">
              <a:noAutofit/>
            </a:bodyPr>
            <a:lstStyle/>
            <a:p>
              <a:pPr marL="0" marR="0" lvl="0" indent="0" algn="l" rtl="0">
                <a:lnSpc>
                  <a:spcPct val="118333"/>
                </a:lnSpc>
                <a:spcBef>
                  <a:spcPts val="0"/>
                </a:spcBef>
                <a:buSzPct val="25000"/>
                <a:buNone/>
              </a:pPr>
              <a:r>
                <a:rPr lang="en-US" sz="1800" b="0" i="0" u="none" strike="noStrike" cap="none" baseline="0" dirty="0" smtClean="0">
                  <a:solidFill>
                    <a:srgbClr val="1C75BB"/>
                  </a:solidFill>
                  <a:ea typeface="Helvetica Neue"/>
                  <a:sym typeface="Helvetica Neue"/>
                </a:rPr>
                <a:t>The Role</a:t>
              </a:r>
              <a:r>
                <a:rPr lang="en-US" sz="1800" b="0" i="0" u="none" strike="noStrike" cap="none" dirty="0" smtClean="0">
                  <a:solidFill>
                    <a:srgbClr val="1C75BB"/>
                  </a:solidFill>
                  <a:ea typeface="Helvetica Neue"/>
                  <a:sym typeface="Helvetica Neue"/>
                </a:rPr>
                <a:t> &amp; Scope of the IRP</a:t>
              </a:r>
              <a:endParaRPr lang="en" sz="1800" b="0" i="0" u="none" strike="noStrike" cap="none" baseline="0" dirty="0">
                <a:solidFill>
                  <a:srgbClr val="1C75BB"/>
                </a:solidFill>
                <a:ea typeface="Helvetica Neue"/>
                <a:sym typeface="Helvetica Neue"/>
              </a:endParaRPr>
            </a:p>
          </p:txBody>
        </p:sp>
        <p:sp>
          <p:nvSpPr>
            <p:cNvPr id="24" name="Shape 137"/>
            <p:cNvSpPr txBox="1"/>
            <p:nvPr/>
          </p:nvSpPr>
          <p:spPr>
            <a:xfrm>
              <a:off x="360531" y="5672667"/>
              <a:ext cx="5387395" cy="527552"/>
            </a:xfrm>
            <a:prstGeom prst="rect">
              <a:avLst/>
            </a:prstGeom>
            <a:noFill/>
            <a:ln>
              <a:noFill/>
            </a:ln>
          </p:spPr>
          <p:txBody>
            <a:bodyPr lIns="0" tIns="0" rIns="0" bIns="0" anchor="t" anchorCtr="0">
              <a:noAutofit/>
            </a:bodyPr>
            <a:lstStyle/>
            <a:p>
              <a:pPr marL="171450" lvl="0" indent="-171450">
                <a:buFont typeface="Arial"/>
                <a:buChar char="•"/>
              </a:pPr>
              <a:r>
                <a:rPr lang="en-US" sz="1100" dirty="0"/>
                <a:t>Determine whether ICANN has acted (or has failed to act) in violation of its Bylaws</a:t>
              </a:r>
            </a:p>
            <a:p>
              <a:pPr marL="171450" lvl="0" indent="-171450">
                <a:buFont typeface="Arial"/>
                <a:buChar char="•"/>
              </a:pPr>
              <a:r>
                <a:rPr lang="en-US" sz="1100" dirty="0"/>
                <a:t>Reconcile conflicting </a:t>
              </a:r>
              <a:r>
                <a:rPr lang="en-US" sz="1100" dirty="0" smtClean="0"/>
                <a:t>decisions in </a:t>
              </a:r>
              <a:r>
                <a:rPr lang="en-US" sz="1100" dirty="0"/>
                <a:t>process specific “expert panels”</a:t>
              </a:r>
            </a:p>
            <a:p>
              <a:pPr marL="171450" lvl="0" indent="-171450">
                <a:buFont typeface="Arial"/>
                <a:buChar char="•"/>
              </a:pPr>
              <a:r>
                <a:rPr lang="en-US" sz="1100" dirty="0"/>
                <a:t>Hear claims involving rights of the Sole Member</a:t>
              </a:r>
            </a:p>
          </p:txBody>
        </p:sp>
        <p:sp>
          <p:nvSpPr>
            <p:cNvPr id="25" name="Shape 131"/>
            <p:cNvSpPr/>
            <p:nvPr/>
          </p:nvSpPr>
          <p:spPr>
            <a:xfrm>
              <a:off x="5973704" y="5202296"/>
              <a:ext cx="2931039" cy="1086006"/>
            </a:xfrm>
            <a:custGeom>
              <a:avLst/>
              <a:gdLst/>
              <a:ahLst/>
              <a:cxnLst/>
              <a:rect l="0" t="0" r="0" b="0"/>
              <a:pathLst>
                <a:path w="3816350" h="5256530" extrusionOk="0">
                  <a:moveTo>
                    <a:pt x="3815994" y="5255996"/>
                  </a:moveTo>
                  <a:lnTo>
                    <a:pt x="0" y="5255996"/>
                  </a:lnTo>
                  <a:lnTo>
                    <a:pt x="0" y="0"/>
                  </a:lnTo>
                  <a:lnTo>
                    <a:pt x="3815994" y="0"/>
                  </a:lnTo>
                  <a:lnTo>
                    <a:pt x="3815994" y="5255996"/>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pic>
          <p:nvPicPr>
            <p:cNvPr id="26" name="Picture 25" descr="CCWG_Paris2015_Overview05-3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3096" y="5236085"/>
              <a:ext cx="2758926" cy="1045308"/>
            </a:xfrm>
            <a:prstGeom prst="rect">
              <a:avLst/>
            </a:prstGeom>
          </p:spPr>
        </p:pic>
        <p:sp>
          <p:nvSpPr>
            <p:cNvPr id="27" name="TextBox 26"/>
            <p:cNvSpPr txBox="1"/>
            <p:nvPr/>
          </p:nvSpPr>
          <p:spPr>
            <a:xfrm>
              <a:off x="6043689" y="5284206"/>
              <a:ext cx="1135257" cy="169277"/>
            </a:xfrm>
            <a:prstGeom prst="rect">
              <a:avLst/>
            </a:prstGeom>
            <a:noFill/>
          </p:spPr>
          <p:txBody>
            <a:bodyPr wrap="square" tIns="0" rIns="0" bIns="0" rtlCol="0" anchor="ctr">
              <a:spAutoFit/>
            </a:bodyPr>
            <a:lstStyle/>
            <a:p>
              <a:r>
                <a:rPr lang="en-US" sz="1100" b="1" dirty="0" smtClean="0"/>
                <a:t>Standing Panel</a:t>
              </a:r>
              <a:endParaRPr lang="en-US" sz="1100" b="1" dirty="0"/>
            </a:p>
          </p:txBody>
        </p:sp>
        <p:sp>
          <p:nvSpPr>
            <p:cNvPr id="28" name="TextBox 27"/>
            <p:cNvSpPr txBox="1"/>
            <p:nvPr/>
          </p:nvSpPr>
          <p:spPr>
            <a:xfrm>
              <a:off x="7604239" y="5284206"/>
              <a:ext cx="1135257" cy="169277"/>
            </a:xfrm>
            <a:prstGeom prst="rect">
              <a:avLst/>
            </a:prstGeom>
            <a:noFill/>
          </p:spPr>
          <p:txBody>
            <a:bodyPr wrap="square" tIns="0" rIns="0" bIns="0" rtlCol="0" anchor="ctr">
              <a:spAutoFit/>
            </a:bodyPr>
            <a:lstStyle/>
            <a:p>
              <a:r>
                <a:rPr lang="en-US" sz="1100" b="1" dirty="0" smtClean="0"/>
                <a:t>Review Panels</a:t>
              </a:r>
              <a:endParaRPr lang="en-US" sz="1100" b="1" dirty="0"/>
            </a:p>
          </p:txBody>
        </p:sp>
      </p:grpSp>
    </p:spTree>
    <p:extLst>
      <p:ext uri="{BB962C8B-B14F-4D97-AF65-F5344CB8AC3E}">
        <p14:creationId xmlns:p14="http://schemas.microsoft.com/office/powerpoint/2010/main" val="3392469421"/>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4080</TotalTime>
  <Words>3452</Words>
  <Application>Microsoft Macintosh PowerPoint</Application>
  <PresentationFormat>On-screen Show (4:3)</PresentationFormat>
  <Paragraphs>498</Paragraphs>
  <Slides>19</Slides>
  <Notes>10</Notes>
  <HiddenSlides>0</HiddenSlides>
  <MMClips>0</MMClips>
  <ScaleCrop>false</ScaleCrop>
  <HeadingPairs>
    <vt:vector size="4" baseType="variant">
      <vt:variant>
        <vt:lpstr>Theme</vt:lpstr>
      </vt:variant>
      <vt:variant>
        <vt:i4>2</vt:i4>
      </vt:variant>
      <vt:variant>
        <vt:lpstr>Slide Titles</vt:lpstr>
      </vt:variant>
      <vt:variant>
        <vt:i4>19</vt:i4>
      </vt:variant>
    </vt:vector>
  </HeadingPairs>
  <TitlesOfParts>
    <vt:vector size="21" baseType="lpstr">
      <vt:lpstr>simple-light</vt:lpstr>
      <vt:lpstr>Office Theme</vt:lpstr>
      <vt:lpstr>Visual Summary</vt:lpstr>
      <vt:lpstr>The Two-Track Parallel Process</vt:lpstr>
      <vt:lpstr>Overview</vt:lpstr>
      <vt:lpstr>Current Accountability Framework</vt:lpstr>
      <vt:lpstr>Escalation Paths and the Status Quo</vt:lpstr>
      <vt:lpstr>Proposed Enhanced Accountability Mechanisms</vt:lpstr>
      <vt:lpstr>The Principles: ICANN’s Mission, Commitments, and Values</vt:lpstr>
      <vt:lpstr>The Principles: Fundamental Bylaws</vt:lpstr>
      <vt:lpstr>Appeals Mechanisms: Independent Review Process</vt:lpstr>
      <vt:lpstr>Appeals Mechanisms: Request for Reconsideration</vt:lpstr>
      <vt:lpstr>PowerPoint Presentation</vt:lpstr>
      <vt:lpstr>The Empowered Community’s Powers</vt:lpstr>
      <vt:lpstr>PowerPoint Presentation</vt:lpstr>
      <vt:lpstr>PowerPoint Presentation</vt:lpstr>
      <vt:lpstr>PowerPoint Presentation</vt:lpstr>
      <vt:lpstr>PowerPoint Presentation</vt:lpstr>
      <vt:lpstr>Stress Tests</vt:lpstr>
      <vt:lpstr>Work Streams &amp; Implementation</vt:lpstr>
      <vt:lpstr>Linkage with the CWG-Stewardship</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Visual Summary</dc:title>
  <dc:creator>Bernard Turcotte</dc:creator>
  <cp:lastModifiedBy>Hillary Jett</cp:lastModifiedBy>
  <cp:revision>348</cp:revision>
  <cp:lastPrinted>2015-07-30T16:49:21Z</cp:lastPrinted>
  <dcterms:modified xsi:type="dcterms:W3CDTF">2015-08-04T17:35:49Z</dcterms:modified>
</cp:coreProperties>
</file>