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340" r:id="rId2"/>
    <p:sldId id="341" r:id="rId3"/>
    <p:sldId id="342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9C240F"/>
    <a:srgbClr val="CB460F"/>
    <a:srgbClr val="FA5B36"/>
    <a:srgbClr val="0E4B91"/>
    <a:srgbClr val="18548A"/>
    <a:srgbClr val="15538C"/>
    <a:srgbClr val="0B2F49"/>
    <a:srgbClr val="092F4B"/>
    <a:srgbClr val="A1472D"/>
    <a:srgbClr val="A347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45" autoAdjust="0"/>
    <p:restoredTop sz="96613" autoAdjust="0"/>
  </p:normalViewPr>
  <p:slideViewPr>
    <p:cSldViewPr snapToGrid="0" snapToObjects="1">
      <p:cViewPr>
        <p:scale>
          <a:sx n="100" d="100"/>
          <a:sy n="100" d="100"/>
        </p:scale>
        <p:origin x="-1344" y="-80"/>
      </p:cViewPr>
      <p:guideLst>
        <p:guide orient="horz" pos="142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7" d="100"/>
          <a:sy n="77" d="100"/>
        </p:scale>
        <p:origin x="-3056" y="-11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handoutMaster" Target="handoutMasters/handout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8F13CC-A6A6-524A-A0F8-DAB9B298E3B6}" type="datetimeFigureOut">
              <a:rPr lang="en-US" smtClean="0"/>
              <a:t>6/21/15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CED518-EFD6-E34B-989E-6B6564A755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0004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A614CD-FA73-DF49-AA13-A5EF746D725A}" type="datetimeFigureOut">
              <a:rPr lang="en-US" smtClean="0"/>
              <a:t>6/21/15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002FF9-4628-B146-9948-95257A430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8994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3627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Relationship Id="rId3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Relationship Id="rId3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4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4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4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 userDrawn="1"/>
        </p:nvGrpSpPr>
        <p:grpSpPr>
          <a:xfrm>
            <a:off x="0" y="-67733"/>
            <a:ext cx="9309518" cy="6954090"/>
            <a:chOff x="0" y="-67733"/>
            <a:chExt cx="9309518" cy="6954090"/>
          </a:xfrm>
        </p:grpSpPr>
        <p:pic>
          <p:nvPicPr>
            <p:cNvPr id="11" name="Picture 10"/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246474"/>
              <a:ext cx="9309518" cy="6368988"/>
            </a:xfrm>
            <a:prstGeom prst="rect">
              <a:avLst/>
            </a:prstGeom>
          </p:spPr>
        </p:pic>
        <p:sp>
          <p:nvSpPr>
            <p:cNvPr id="2" name="Rectangle 1"/>
            <p:cNvSpPr/>
            <p:nvPr userDrawn="1"/>
          </p:nvSpPr>
          <p:spPr>
            <a:xfrm>
              <a:off x="0" y="-67733"/>
              <a:ext cx="9309518" cy="351829"/>
            </a:xfrm>
            <a:prstGeom prst="rect">
              <a:avLst/>
            </a:prstGeom>
            <a:solidFill>
              <a:srgbClr val="06243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0" y="6602262"/>
              <a:ext cx="9309518" cy="284095"/>
            </a:xfrm>
            <a:prstGeom prst="rect">
              <a:avLst/>
            </a:prstGeom>
            <a:solidFill>
              <a:srgbClr val="06243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Rectangle 6"/>
          <p:cNvSpPr/>
          <p:nvPr userDrawn="1"/>
        </p:nvSpPr>
        <p:spPr>
          <a:xfrm>
            <a:off x="0" y="4130514"/>
            <a:ext cx="9309518" cy="1898497"/>
          </a:xfrm>
          <a:prstGeom prst="rect">
            <a:avLst/>
          </a:prstGeom>
          <a:solidFill>
            <a:srgbClr val="1768B1">
              <a:alpha val="8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4130514"/>
            <a:ext cx="1697789" cy="1898497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ICANN_Logo_W.eps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566" y="4566371"/>
            <a:ext cx="1253416" cy="97283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 flipV="1">
            <a:off x="-1" y="4130513"/>
            <a:ext cx="9309519" cy="116253"/>
          </a:xfrm>
          <a:prstGeom prst="rect">
            <a:avLst/>
          </a:prstGeom>
          <a:solidFill>
            <a:srgbClr val="0C1F24">
              <a:alpha val="3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IC_AtLarge_Logo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75045" y="7689"/>
            <a:ext cx="624987" cy="67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 descr="IC_AtLarge_Logo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75045" y="7689"/>
            <a:ext cx="624987" cy="67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203404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 userDrawn="1"/>
        </p:nvGrpSpPr>
        <p:grpSpPr>
          <a:xfrm>
            <a:off x="0" y="2110371"/>
            <a:ext cx="9198524" cy="4759071"/>
            <a:chOff x="0" y="2110371"/>
            <a:chExt cx="9198524" cy="4759071"/>
          </a:xfrm>
        </p:grpSpPr>
        <p:sp>
          <p:nvSpPr>
            <p:cNvPr id="3" name="Freeform 2"/>
            <p:cNvSpPr/>
            <p:nvPr userDrawn="1"/>
          </p:nvSpPr>
          <p:spPr>
            <a:xfrm>
              <a:off x="0" y="2110371"/>
              <a:ext cx="9198524" cy="4759071"/>
            </a:xfrm>
            <a:custGeom>
              <a:avLst/>
              <a:gdLst>
                <a:gd name="connsiteX0" fmla="*/ 0 w 9198524"/>
                <a:gd name="connsiteY0" fmla="*/ 0 h 5515904"/>
                <a:gd name="connsiteX1" fmla="*/ 9198524 w 9198524"/>
                <a:gd name="connsiteY1" fmla="*/ 3014506 h 5515904"/>
                <a:gd name="connsiteX2" fmla="*/ 9198524 w 9198524"/>
                <a:gd name="connsiteY2" fmla="*/ 5477421 h 5515904"/>
                <a:gd name="connsiteX3" fmla="*/ 0 w 9198524"/>
                <a:gd name="connsiteY3" fmla="*/ 5515904 h 5515904"/>
                <a:gd name="connsiteX4" fmla="*/ 0 w 9198524"/>
                <a:gd name="connsiteY4" fmla="*/ 0 h 551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98524" h="5515904">
                  <a:moveTo>
                    <a:pt x="0" y="0"/>
                  </a:moveTo>
                  <a:lnTo>
                    <a:pt x="9198524" y="3014506"/>
                  </a:lnTo>
                  <a:lnTo>
                    <a:pt x="9198524" y="5477421"/>
                  </a:lnTo>
                  <a:lnTo>
                    <a:pt x="0" y="5515904"/>
                  </a:lnTo>
                  <a:cubicBezTo>
                    <a:pt x="4276" y="3685821"/>
                    <a:pt x="8553" y="1855738"/>
                    <a:pt x="0" y="0"/>
                  </a:cubicBezTo>
                  <a:close/>
                </a:path>
              </a:pathLst>
            </a:custGeom>
            <a:solidFill>
              <a:srgbClr val="1768B1">
                <a:alpha val="1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" name="Freeform 3"/>
            <p:cNvSpPr/>
            <p:nvPr userDrawn="1"/>
          </p:nvSpPr>
          <p:spPr>
            <a:xfrm>
              <a:off x="1" y="3174865"/>
              <a:ext cx="9144000" cy="3694577"/>
            </a:xfrm>
            <a:custGeom>
              <a:avLst/>
              <a:gdLst>
                <a:gd name="connsiteX0" fmla="*/ 6029715 w 6029715"/>
                <a:gd name="connsiteY0" fmla="*/ 0 h 6875638"/>
                <a:gd name="connsiteX1" fmla="*/ 6029715 w 6029715"/>
                <a:gd name="connsiteY1" fmla="*/ 6875638 h 6875638"/>
                <a:gd name="connsiteX2" fmla="*/ 0 w 6029715"/>
                <a:gd name="connsiteY2" fmla="*/ 6875638 h 6875638"/>
                <a:gd name="connsiteX3" fmla="*/ 6029715 w 6029715"/>
                <a:gd name="connsiteY3" fmla="*/ 0 h 6875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29715" h="6875638">
                  <a:moveTo>
                    <a:pt x="6029715" y="0"/>
                  </a:moveTo>
                  <a:lnTo>
                    <a:pt x="6029715" y="6875638"/>
                  </a:lnTo>
                  <a:lnTo>
                    <a:pt x="0" y="6875638"/>
                  </a:lnTo>
                  <a:lnTo>
                    <a:pt x="6029715" y="0"/>
                  </a:lnTo>
                  <a:close/>
                </a:path>
              </a:pathLst>
            </a:custGeom>
            <a:solidFill>
              <a:srgbClr val="1768B1">
                <a:alpha val="1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2" name="Picture 1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34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35" name="Title 19"/>
          <p:cNvSpPr>
            <a:spLocks noGrp="1"/>
          </p:cNvSpPr>
          <p:nvPr userDrawn="1"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pic>
        <p:nvPicPr>
          <p:cNvPr id="8" name="Picture 7" descr="IC_AtLarge_Logo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75045" y="7689"/>
            <a:ext cx="624987" cy="67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IC_AtLarge_Logo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75045" y="4310"/>
            <a:ext cx="624987" cy="67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053726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pic>
        <p:nvPicPr>
          <p:cNvPr id="5" name="Picture 4" descr="IC_AtLarge_Logo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75045" y="7689"/>
            <a:ext cx="624987" cy="67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IC_AtLarge_Logo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75045" y="4310"/>
            <a:ext cx="624987" cy="67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830832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_AtLarge_Logo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75045" y="4310"/>
            <a:ext cx="624987" cy="67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651123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19" r="3872"/>
          <a:stretch/>
        </p:blipFill>
        <p:spPr>
          <a:xfrm>
            <a:off x="-60960" y="-8390"/>
            <a:ext cx="9296400" cy="6881326"/>
          </a:xfrm>
          <a:prstGeom prst="rect">
            <a:avLst/>
          </a:prstGeom>
        </p:spPr>
      </p:pic>
      <p:sp>
        <p:nvSpPr>
          <p:cNvPr id="36" name="Text Placeholder 35"/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bg1"/>
                </a:solidFill>
                <a:latin typeface="Source Sans Pro Light"/>
                <a:cs typeface="Source Sans Pro Ligh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Name of an Agenda Item</a:t>
            </a:r>
          </a:p>
          <a:p>
            <a:pPr lvl="0"/>
            <a:r>
              <a:rPr lang="en-US" dirty="0" smtClean="0"/>
              <a:t>Section Divider</a:t>
            </a:r>
          </a:p>
        </p:txBody>
      </p:sp>
      <p:pic>
        <p:nvPicPr>
          <p:cNvPr id="6" name="Picture 5" descr="ICANN Logo-06.eps"/>
          <p:cNvPicPr>
            <a:picLocks noChangeAspect="1"/>
          </p:cNvPicPr>
          <p:nvPr userDrawn="1"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3" y="6402263"/>
            <a:ext cx="450555" cy="358775"/>
          </a:xfrm>
          <a:prstGeom prst="rect">
            <a:avLst/>
          </a:prstGeom>
        </p:spPr>
      </p:pic>
      <p:pic>
        <p:nvPicPr>
          <p:cNvPr id="5" name="Picture 4" descr="IC_AtLarge_Logo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75045" y="7689"/>
            <a:ext cx="624987" cy="67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IC_AtLarge_Logo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75045" y="4310"/>
            <a:ext cx="624987" cy="67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98837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19" r="3872"/>
          <a:stretch/>
        </p:blipFill>
        <p:spPr>
          <a:xfrm>
            <a:off x="-60960" y="-8390"/>
            <a:ext cx="9296400" cy="6881326"/>
          </a:xfrm>
          <a:prstGeom prst="rect">
            <a:avLst/>
          </a:prstGeom>
        </p:spPr>
      </p:pic>
      <p:sp>
        <p:nvSpPr>
          <p:cNvPr id="9" name="Text Placeholder 35"/>
          <p:cNvSpPr>
            <a:spLocks noGrp="1"/>
          </p:cNvSpPr>
          <p:nvPr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bg1"/>
                </a:solidFill>
                <a:latin typeface="Source Sans Pro Light"/>
                <a:cs typeface="Source Sans Pro Ligh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Name of an Agenda Item</a:t>
            </a:r>
          </a:p>
          <a:p>
            <a:pPr lvl="0"/>
            <a:r>
              <a:rPr lang="en-US" dirty="0" smtClean="0"/>
              <a:t>Section Divider</a:t>
            </a:r>
          </a:p>
        </p:txBody>
      </p:sp>
      <p:pic>
        <p:nvPicPr>
          <p:cNvPr id="4" name="Picture 3" descr="ICANN Logo-06.eps"/>
          <p:cNvPicPr>
            <a:picLocks noChangeAspect="1"/>
          </p:cNvPicPr>
          <p:nvPr userDrawn="1"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3" y="6402263"/>
            <a:ext cx="450555" cy="358775"/>
          </a:xfrm>
          <a:prstGeom prst="rect">
            <a:avLst/>
          </a:prstGeom>
        </p:spPr>
      </p:pic>
      <p:pic>
        <p:nvPicPr>
          <p:cNvPr id="5" name="Picture 4" descr="IC_AtLarge_Logo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75045" y="7689"/>
            <a:ext cx="624987" cy="67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IC_AtLarge_Logo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75045" y="4310"/>
            <a:ext cx="624987" cy="67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6709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19" r="3872"/>
          <a:stretch/>
        </p:blipFill>
        <p:spPr>
          <a:xfrm>
            <a:off x="-60960" y="-8390"/>
            <a:ext cx="9296400" cy="6881326"/>
          </a:xfrm>
          <a:prstGeom prst="rect">
            <a:avLst/>
          </a:prstGeom>
        </p:spPr>
      </p:pic>
      <p:sp>
        <p:nvSpPr>
          <p:cNvPr id="4" name="Text Placeholder 35"/>
          <p:cNvSpPr>
            <a:spLocks noGrp="1"/>
          </p:cNvSpPr>
          <p:nvPr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chemeClr val="bg1"/>
                </a:solidFill>
                <a:latin typeface="Source Sans Pro"/>
                <a:cs typeface="Source Sans Pro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Name of an Agenda Item</a:t>
            </a:r>
          </a:p>
          <a:p>
            <a:pPr lvl="0"/>
            <a:r>
              <a:rPr lang="en-US" dirty="0" smtClean="0"/>
              <a:t>Section Divider</a:t>
            </a:r>
          </a:p>
        </p:txBody>
      </p:sp>
      <p:pic>
        <p:nvPicPr>
          <p:cNvPr id="6" name="Picture 5" descr="ICANN Logo-06.eps"/>
          <p:cNvPicPr>
            <a:picLocks noChangeAspect="1"/>
          </p:cNvPicPr>
          <p:nvPr userDrawn="1"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3" y="6402263"/>
            <a:ext cx="450555" cy="358775"/>
          </a:xfrm>
          <a:prstGeom prst="rect">
            <a:avLst/>
          </a:prstGeom>
        </p:spPr>
      </p:pic>
      <p:pic>
        <p:nvPicPr>
          <p:cNvPr id="5" name="Picture 4" descr="IC_AtLarge_Logo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75045" y="7689"/>
            <a:ext cx="624987" cy="67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IC_AtLarge_Logo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75045" y="4310"/>
            <a:ext cx="624987" cy="67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80330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_AtLarge_Logo.png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75045" y="4310"/>
            <a:ext cx="624987" cy="67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7271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64" r:id="rId4"/>
    <p:sldLayoutId id="2147483655" r:id="rId5"/>
    <p:sldLayoutId id="2147483663" r:id="rId6"/>
    <p:sldLayoutId id="2147483662" r:id="rId7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3.org/2000/09/dbwg/details?group=67703&amp;public=1" TargetMode="External"/><Relationship Id="rId4" Type="http://schemas.openxmlformats.org/officeDocument/2006/relationships/hyperlink" Target="https://uxpa.org" TargetMode="External"/><Relationship Id="rId5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accessibilityassociation.org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s://community.icann.org/display/digitalservices/Accessibility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40928" y="1138489"/>
            <a:ext cx="8103072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SzPct val="75000"/>
              <a:buFont typeface="Wingdings" charset="2"/>
              <a:buChar char=""/>
            </a:pPr>
            <a:r>
              <a:rPr lang="en-US" sz="20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Policy Process Improvements (ATLAS II </a:t>
            </a:r>
            <a:r>
              <a:rPr lang="en-US" sz="2000" dirty="0" err="1" smtClean="0">
                <a:solidFill>
                  <a:srgbClr val="0C1F24"/>
                </a:solidFill>
                <a:latin typeface="Source Sans Pro"/>
                <a:cs typeface="Source Sans Pro"/>
              </a:rPr>
              <a:t>Recommentation</a:t>
            </a:r>
            <a:r>
              <a:rPr lang="en-US" sz="20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 26)</a:t>
            </a:r>
          </a:p>
          <a:p>
            <a:pPr marL="742950" lvl="1" indent="-285750">
              <a:buSzPct val="75000"/>
              <a:buFont typeface="Wingdings" charset="2"/>
              <a:buChar char=""/>
            </a:pPr>
            <a:r>
              <a:rPr lang="en-US" sz="20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Holistic view from Public Comment to Advice Statement</a:t>
            </a:r>
          </a:p>
          <a:p>
            <a:pPr marL="742950" lvl="1" indent="-285750">
              <a:buSzPct val="75000"/>
              <a:buFont typeface="Wingdings" charset="2"/>
              <a:buChar char=""/>
            </a:pPr>
            <a:r>
              <a:rPr lang="en-US" sz="20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Automatic feeds from </a:t>
            </a:r>
            <a:r>
              <a:rPr lang="en-US" sz="2000" dirty="0" err="1" smtClean="0">
                <a:solidFill>
                  <a:srgbClr val="0C1F24"/>
                </a:solidFill>
                <a:latin typeface="Source Sans Pro"/>
                <a:cs typeface="Source Sans Pro"/>
              </a:rPr>
              <a:t>icann.org</a:t>
            </a:r>
            <a:r>
              <a:rPr lang="en-US" sz="20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 </a:t>
            </a:r>
          </a:p>
          <a:p>
            <a:pPr marL="742950" lvl="1" indent="-285750">
              <a:buSzPct val="75000"/>
              <a:buFont typeface="Wingdings" charset="2"/>
              <a:buChar char=""/>
            </a:pPr>
            <a:r>
              <a:rPr lang="en-US" sz="20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‘Follow’ policy advice activities</a:t>
            </a:r>
          </a:p>
          <a:p>
            <a:pPr marL="742950" lvl="1" indent="-285750">
              <a:buSzPct val="75000"/>
              <a:buFont typeface="Wingdings" charset="2"/>
              <a:buChar char=""/>
            </a:pPr>
            <a:endParaRPr lang="en-US" sz="2000" dirty="0">
              <a:solidFill>
                <a:srgbClr val="0C1F24"/>
              </a:solidFill>
              <a:latin typeface="Source Sans Pro"/>
              <a:cs typeface="Source Sans Pro"/>
            </a:endParaRPr>
          </a:p>
          <a:p>
            <a:pPr lvl="1">
              <a:buSzPct val="75000"/>
            </a:pPr>
            <a:r>
              <a:rPr lang="en-US" sz="20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Metrics</a:t>
            </a:r>
          </a:p>
          <a:p>
            <a:pPr marL="742950" lvl="1" indent="-285750">
              <a:buSzPct val="75000"/>
              <a:buFont typeface="Wingdings" charset="2"/>
              <a:buChar char=""/>
            </a:pPr>
            <a:r>
              <a:rPr lang="en-US" sz="20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Topical views</a:t>
            </a:r>
            <a:endParaRPr lang="en-US" sz="2000" dirty="0">
              <a:solidFill>
                <a:srgbClr val="0C1F24"/>
              </a:solidFill>
              <a:latin typeface="Source Sans Pro"/>
              <a:cs typeface="Source Sans Pro"/>
            </a:endParaRPr>
          </a:p>
          <a:p>
            <a:pPr marL="742950" lvl="1" indent="-285750">
              <a:buSzPct val="75000"/>
              <a:buFont typeface="Wingdings" charset="2"/>
              <a:buChar char=""/>
            </a:pPr>
            <a:r>
              <a:rPr lang="en-US" sz="20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Regional views of </a:t>
            </a:r>
            <a:r>
              <a:rPr lang="en-US" sz="2000" dirty="0" err="1" smtClean="0">
                <a:solidFill>
                  <a:srgbClr val="0C1F24"/>
                </a:solidFill>
                <a:latin typeface="Source Sans Pro"/>
                <a:cs typeface="Source Sans Pro"/>
              </a:rPr>
              <a:t>ALSes</a:t>
            </a:r>
            <a:endParaRPr lang="en-US" sz="2000" dirty="0" smtClean="0">
              <a:solidFill>
                <a:srgbClr val="0C1F24"/>
              </a:solidFill>
              <a:latin typeface="Source Sans Pro"/>
              <a:cs typeface="Source Sans Pro"/>
            </a:endParaRPr>
          </a:p>
          <a:p>
            <a:pPr marL="742950" lvl="1" indent="-285750">
              <a:buSzPct val="75000"/>
              <a:buFont typeface="Wingdings" charset="2"/>
              <a:buChar char=""/>
            </a:pPr>
            <a:r>
              <a:rPr lang="en-US" sz="20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 RALOs</a:t>
            </a:r>
          </a:p>
          <a:p>
            <a:pPr lvl="1">
              <a:buSzPct val="75000"/>
            </a:pPr>
            <a:endParaRPr lang="en-US" sz="2000" dirty="0">
              <a:solidFill>
                <a:srgbClr val="0C1F24"/>
              </a:solidFill>
              <a:latin typeface="Source Sans Pro"/>
              <a:cs typeface="Source Sans Pro"/>
            </a:endParaRPr>
          </a:p>
          <a:p>
            <a:pPr lvl="1">
              <a:buSzPct val="75000"/>
            </a:pPr>
            <a:r>
              <a:rPr lang="en-US" sz="20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Demo Session  </a:t>
            </a:r>
            <a:endParaRPr lang="en-US" sz="2000" dirty="0">
              <a:solidFill>
                <a:srgbClr val="0C1F24"/>
              </a:solidFill>
              <a:latin typeface="Source Sans Pro"/>
              <a:cs typeface="Source Sans Pro"/>
            </a:endParaRPr>
          </a:p>
          <a:p>
            <a:pPr marL="742950" lvl="1" indent="-285750">
              <a:buSzPct val="75000"/>
              <a:buFont typeface="Wingdings" charset="2"/>
              <a:buChar char=""/>
            </a:pPr>
            <a:r>
              <a:rPr lang="en-US" sz="20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Tuesday: 2:30 pm BA time</a:t>
            </a:r>
            <a:endParaRPr lang="en-US" sz="2000" dirty="0">
              <a:solidFill>
                <a:srgbClr val="0C1F24"/>
              </a:solidFill>
              <a:latin typeface="Source Sans Pro"/>
              <a:cs typeface="Source Sans Pro"/>
            </a:endParaRPr>
          </a:p>
          <a:p>
            <a:pPr marL="742950" lvl="1" indent="-285750">
              <a:buSzPct val="75000"/>
              <a:buFont typeface="Wingdings" charset="2"/>
              <a:buChar char=""/>
            </a:pPr>
            <a:r>
              <a:rPr lang="en-US" sz="20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Demos:  Laura &amp; Ariel</a:t>
            </a:r>
            <a:endParaRPr lang="en-US" sz="2000" dirty="0">
              <a:solidFill>
                <a:srgbClr val="0C1F24"/>
              </a:solidFill>
              <a:latin typeface="Source Sans Pro"/>
              <a:cs typeface="Source Sans Pro"/>
            </a:endParaRPr>
          </a:p>
          <a:p>
            <a:pPr lvl="1">
              <a:buSzPct val="75000"/>
            </a:pPr>
            <a:endParaRPr lang="en-US" sz="2000" dirty="0" smtClean="0">
              <a:solidFill>
                <a:srgbClr val="0C1F24"/>
              </a:solidFill>
              <a:latin typeface="Source Sans Pro"/>
              <a:cs typeface="Source Sans Pro"/>
            </a:endParaRPr>
          </a:p>
          <a:p>
            <a:pPr lvl="1">
              <a:buSzPct val="75000"/>
            </a:pPr>
            <a:endParaRPr lang="en-US" sz="2000" dirty="0">
              <a:solidFill>
                <a:srgbClr val="0C1F24"/>
              </a:solidFill>
              <a:latin typeface="Source Sans Pro"/>
              <a:cs typeface="Source Sans Pro"/>
            </a:endParaRPr>
          </a:p>
          <a:p>
            <a:pPr lvl="1">
              <a:buSzPct val="75000"/>
            </a:pPr>
            <a:r>
              <a:rPr lang="en-US" sz="20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 </a:t>
            </a:r>
          </a:p>
          <a:p>
            <a:pPr lvl="1">
              <a:buSzPct val="75000"/>
            </a:pPr>
            <a:endParaRPr lang="en-US" sz="2000" dirty="0">
              <a:solidFill>
                <a:srgbClr val="0C1F24"/>
              </a:solidFill>
              <a:latin typeface="Source Sans Pro"/>
              <a:cs typeface="Source Sans Pro"/>
            </a:endParaRPr>
          </a:p>
          <a:p>
            <a:pPr lvl="1">
              <a:buSzPct val="75000"/>
            </a:pPr>
            <a:r>
              <a:rPr lang="en-US" sz="20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 </a:t>
            </a:r>
          </a:p>
          <a:p>
            <a:pPr lvl="1">
              <a:buSzPct val="75000"/>
            </a:pPr>
            <a:endParaRPr lang="en-US" sz="2000" dirty="0" smtClean="0">
              <a:solidFill>
                <a:srgbClr val="0C1F24"/>
              </a:solidFill>
              <a:latin typeface="Source Sans Pro"/>
              <a:cs typeface="Source Sans Pro"/>
            </a:endParaRPr>
          </a:p>
          <a:p>
            <a:pPr marL="285750" indent="-285750">
              <a:buSzPct val="75000"/>
              <a:buFont typeface="Wingdings" charset="2"/>
              <a:buChar char=""/>
            </a:pPr>
            <a:endParaRPr lang="en-US" sz="2000" dirty="0" smtClean="0">
              <a:solidFill>
                <a:srgbClr val="0C1F24"/>
              </a:solidFill>
              <a:latin typeface="Source Sans Pro"/>
              <a:cs typeface="Source Sans Pro"/>
            </a:endParaRPr>
          </a:p>
          <a:p>
            <a:pPr>
              <a:buSzPct val="75000"/>
            </a:pPr>
            <a:endParaRPr lang="en-US" sz="2000" dirty="0">
              <a:solidFill>
                <a:srgbClr val="0C1F24"/>
              </a:solidFill>
              <a:latin typeface="Source Sans Pro"/>
              <a:cs typeface="Source Sans Pro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ln>
            <a:noFill/>
          </a:ln>
          <a:effectLst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At-Large Website – Teaser of Key Points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791456" y="1138489"/>
            <a:ext cx="498944" cy="498944"/>
          </a:xfrm>
          <a:prstGeom prst="ellipse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 smtClean="0">
                <a:latin typeface="Source Sans Pro Black"/>
                <a:cs typeface="Source Sans Pro Black"/>
              </a:rPr>
              <a:t>1</a:t>
            </a:r>
            <a:endParaRPr lang="en-US" sz="2200" dirty="0">
              <a:latin typeface="Source Sans Pro Black"/>
              <a:cs typeface="Source Sans Pro Black"/>
            </a:endParaRPr>
          </a:p>
        </p:txBody>
      </p:sp>
      <p:sp>
        <p:nvSpPr>
          <p:cNvPr id="7" name="Oval 6"/>
          <p:cNvSpPr/>
          <p:nvPr/>
        </p:nvSpPr>
        <p:spPr>
          <a:xfrm>
            <a:off x="791456" y="2674381"/>
            <a:ext cx="498944" cy="498944"/>
          </a:xfrm>
          <a:prstGeom prst="ellipse">
            <a:avLst/>
          </a:prstGeom>
          <a:solidFill>
            <a:schemeClr val="accent3">
              <a:lumMod val="75000"/>
            </a:schemeClr>
          </a:solidFill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 smtClean="0">
                <a:latin typeface="Source Sans Pro Black"/>
                <a:cs typeface="Source Sans Pro Black"/>
              </a:rPr>
              <a:t>2</a:t>
            </a:r>
            <a:endParaRPr lang="en-US" sz="2200" dirty="0">
              <a:latin typeface="Source Sans Pro Black"/>
              <a:cs typeface="Source Sans Pro Black"/>
            </a:endParaRPr>
          </a:p>
        </p:txBody>
      </p:sp>
      <p:sp>
        <p:nvSpPr>
          <p:cNvPr id="8" name="Oval 7"/>
          <p:cNvSpPr/>
          <p:nvPr/>
        </p:nvSpPr>
        <p:spPr>
          <a:xfrm>
            <a:off x="791456" y="4172981"/>
            <a:ext cx="498944" cy="498944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 smtClean="0">
                <a:latin typeface="Source Sans Pro Black"/>
                <a:cs typeface="Source Sans Pro Black"/>
              </a:rPr>
              <a:t>3</a:t>
            </a:r>
            <a:endParaRPr lang="en-US" sz="2200" dirty="0">
              <a:latin typeface="Source Sans Pro Black"/>
              <a:cs typeface="Source Sans Pro Black"/>
            </a:endParaRPr>
          </a:p>
        </p:txBody>
      </p:sp>
      <p:pic>
        <p:nvPicPr>
          <p:cNvPr id="14" name="Picture 13" descr="IC_AtLarge_Logo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75045" y="7689"/>
            <a:ext cx="624987" cy="67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7398" y="1830815"/>
            <a:ext cx="3771798" cy="212621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71284" y="3395575"/>
            <a:ext cx="3312848" cy="23495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66108" y="4851400"/>
            <a:ext cx="2077892" cy="1408024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8365916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Web Accessibility – Vendor: Simply Accessible 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837400" y="998354"/>
            <a:ext cx="7887500" cy="1772508"/>
            <a:chOff x="366700" y="1110418"/>
            <a:chExt cx="7553134" cy="1772508"/>
          </a:xfrm>
        </p:grpSpPr>
        <p:grpSp>
          <p:nvGrpSpPr>
            <p:cNvPr id="5" name="Group 4"/>
            <p:cNvGrpSpPr/>
            <p:nvPr/>
          </p:nvGrpSpPr>
          <p:grpSpPr>
            <a:xfrm>
              <a:off x="1435099" y="1110418"/>
              <a:ext cx="6484735" cy="1772508"/>
              <a:chOff x="2853897" y="1146271"/>
              <a:chExt cx="7387776" cy="1772508"/>
            </a:xfrm>
          </p:grpSpPr>
          <p:sp>
            <p:nvSpPr>
              <p:cNvPr id="7" name="TextBox 6"/>
              <p:cNvSpPr txBox="1"/>
              <p:nvPr/>
            </p:nvSpPr>
            <p:spPr>
              <a:xfrm>
                <a:off x="2853898" y="1146271"/>
                <a:ext cx="3081803" cy="374461"/>
              </a:xfrm>
              <a:prstGeom prst="rect">
                <a:avLst/>
              </a:prstGeom>
              <a:noFill/>
            </p:spPr>
            <p:txBody>
              <a:bodyPr wrap="square" lIns="27000" rIns="27000" anchor="ctr">
                <a:spAutoFit/>
              </a:bodyPr>
              <a:lstStyle/>
              <a:p>
                <a:pPr defTabSz="457082" eaLnBrk="1" fontAlgn="auto" hangingPunct="1">
                  <a:lnSpc>
                    <a:spcPct val="90000"/>
                  </a:lnSpc>
                  <a:spcBef>
                    <a:spcPct val="20000"/>
                  </a:spcBef>
                  <a:spcAft>
                    <a:spcPts val="0"/>
                  </a:spcAft>
                  <a:defRPr/>
                </a:pPr>
                <a:r>
                  <a:rPr lang="en-AU" sz="2000" b="1" dirty="0" smtClean="0">
                    <a:solidFill>
                      <a:srgbClr val="1A87C9"/>
                    </a:solidFill>
                    <a:latin typeface="Source Sans Pro" panose="020B0503030403020204" pitchFamily="34" charset="0"/>
                    <a:ea typeface="Segoe UI" panose="020B0502040204020203" pitchFamily="34" charset="0"/>
                    <a:cs typeface="Segoe UI Semilight" panose="020B0402040204020203" pitchFamily="34" charset="0"/>
                  </a:rPr>
                  <a:t>Introduction</a:t>
                </a:r>
                <a:endParaRPr lang="en-AU" sz="2000" b="1" dirty="0">
                  <a:solidFill>
                    <a:srgbClr val="1A87C9"/>
                  </a:solidFill>
                  <a:latin typeface="Source Sans Pro" panose="020B0503030403020204" pitchFamily="34" charset="0"/>
                  <a:ea typeface="Segoe UI" panose="020B0502040204020203" pitchFamily="34" charset="0"/>
                  <a:cs typeface="Segoe UI Semilight" panose="020B0402040204020203" pitchFamily="34" charset="0"/>
                </a:endParaRPr>
              </a:p>
            </p:txBody>
          </p:sp>
          <p:sp>
            <p:nvSpPr>
              <p:cNvPr id="8" name="TextBox 7"/>
              <p:cNvSpPr txBox="1">
                <a:spLocks noChangeArrowheads="1"/>
              </p:cNvSpPr>
              <p:nvPr/>
            </p:nvSpPr>
            <p:spPr bwMode="auto">
              <a:xfrm>
                <a:off x="2853897" y="1441451"/>
                <a:ext cx="7387776" cy="14773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27000" rIns="27000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r>
                  <a:rPr lang="en-US" dirty="0" smtClean="0"/>
                  <a:t>“Simply Accessible is an </a:t>
                </a:r>
                <a:r>
                  <a:rPr lang="en-US" u="sng" dirty="0"/>
                  <a:t>inclusive</a:t>
                </a:r>
                <a:r>
                  <a:rPr lang="en-US" dirty="0"/>
                  <a:t> experience design agency that focuses on making digital experiences </a:t>
                </a:r>
                <a:r>
                  <a:rPr lang="en-US" u="sng" dirty="0"/>
                  <a:t>accessible to everyone</a:t>
                </a:r>
                <a:r>
                  <a:rPr lang="en-US" dirty="0"/>
                  <a:t>. This requires us to have a team that excels in design, development and content creation. We put the user first </a:t>
                </a:r>
                <a:r>
                  <a:rPr lang="en-US" u="sng" dirty="0"/>
                  <a:t>and incorporate people with disabilities into our work </a:t>
                </a:r>
                <a:r>
                  <a:rPr lang="en-US" dirty="0"/>
                  <a:t>on every project</a:t>
                </a:r>
                <a:r>
                  <a:rPr lang="en-US" dirty="0" smtClean="0"/>
                  <a:t>.”</a:t>
                </a:r>
                <a:endParaRPr lang="en-US" dirty="0"/>
              </a:p>
            </p:txBody>
          </p:sp>
        </p:grpSp>
        <p:sp>
          <p:nvSpPr>
            <p:cNvPr id="6" name="Chevron 5"/>
            <p:cNvSpPr/>
            <p:nvPr/>
          </p:nvSpPr>
          <p:spPr>
            <a:xfrm>
              <a:off x="366700" y="1267488"/>
              <a:ext cx="916000" cy="661499"/>
            </a:xfrm>
            <a:prstGeom prst="chevron">
              <a:avLst>
                <a:gd name="adj" fmla="val 27026"/>
              </a:avLst>
            </a:prstGeom>
            <a:solidFill>
              <a:srgbClr val="1A87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marL="101600" algn="ctr" eaLnBrk="1" fontAlgn="auto" hangingPunct="1">
                <a:lnSpc>
                  <a:spcPts val="2380"/>
                </a:lnSpc>
                <a:spcBef>
                  <a:spcPts val="0"/>
                </a:spcBef>
                <a:defRPr/>
              </a:pPr>
              <a:endParaRPr lang="en-US" sz="2400" dirty="0">
                <a:solidFill>
                  <a:prstClr val="white"/>
                </a:solidFill>
                <a:latin typeface="Source Sans Pro"/>
                <a:cs typeface="Source Sans Pro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831265" y="2809525"/>
            <a:ext cx="7559270" cy="1495510"/>
            <a:chOff x="364730" y="2712995"/>
            <a:chExt cx="7559270" cy="1495510"/>
          </a:xfrm>
        </p:grpSpPr>
        <p:sp>
          <p:nvSpPr>
            <p:cNvPr id="10" name="Chevron 9"/>
            <p:cNvSpPr/>
            <p:nvPr/>
          </p:nvSpPr>
          <p:spPr>
            <a:xfrm>
              <a:off x="364730" y="2883730"/>
              <a:ext cx="917970" cy="661499"/>
            </a:xfrm>
            <a:prstGeom prst="chevron">
              <a:avLst>
                <a:gd name="adj" fmla="val 27026"/>
              </a:avLst>
            </a:prstGeom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marL="101600" algn="ctr">
                <a:lnSpc>
                  <a:spcPts val="2380"/>
                </a:lnSpc>
                <a:defRPr/>
              </a:pPr>
              <a:endParaRPr lang="en-US" sz="2400" dirty="0">
                <a:solidFill>
                  <a:prstClr val="white"/>
                </a:solidFill>
                <a:latin typeface="Source Sans Pro"/>
                <a:cs typeface="Source Sans Pro"/>
              </a:endParaRPr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1435100" y="2712995"/>
              <a:ext cx="6488900" cy="1495510"/>
              <a:chOff x="2853898" y="1146270"/>
              <a:chExt cx="7392521" cy="1495510"/>
            </a:xfrm>
          </p:grpSpPr>
          <p:sp>
            <p:nvSpPr>
              <p:cNvPr id="12" name="TextBox 11"/>
              <p:cNvSpPr txBox="1"/>
              <p:nvPr/>
            </p:nvSpPr>
            <p:spPr>
              <a:xfrm>
                <a:off x="2853898" y="1146270"/>
                <a:ext cx="4817118" cy="374461"/>
              </a:xfrm>
              <a:prstGeom prst="rect">
                <a:avLst/>
              </a:prstGeom>
              <a:noFill/>
            </p:spPr>
            <p:txBody>
              <a:bodyPr wrap="square" lIns="27000" rIns="27000" anchor="ctr">
                <a:spAutoFit/>
              </a:bodyPr>
              <a:lstStyle/>
              <a:p>
                <a:pPr defTabSz="457082" eaLnBrk="1" fontAlgn="auto" hangingPunct="1">
                  <a:lnSpc>
                    <a:spcPct val="90000"/>
                  </a:lnSpc>
                  <a:spcBef>
                    <a:spcPct val="20000"/>
                  </a:spcBef>
                  <a:spcAft>
                    <a:spcPts val="0"/>
                  </a:spcAft>
                  <a:defRPr/>
                </a:pPr>
                <a:r>
                  <a:rPr lang="en-AU" sz="2000" b="1" dirty="0" smtClean="0">
                    <a:solidFill>
                      <a:schemeClr val="accent5"/>
                    </a:solidFill>
                    <a:latin typeface="Source Sans Pro" panose="020B0503030403020204" pitchFamily="34" charset="0"/>
                    <a:ea typeface="Segoe UI" panose="020B0502040204020203" pitchFamily="34" charset="0"/>
                    <a:cs typeface="Segoe UI Semilight" panose="020B0402040204020203" pitchFamily="34" charset="0"/>
                  </a:rPr>
                  <a:t>Key Principles</a:t>
                </a:r>
                <a:endParaRPr lang="en-AU" sz="20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Segoe UI" panose="020B0502040204020203" pitchFamily="34" charset="0"/>
                  <a:cs typeface="Segoe UI Semilight" panose="020B0402040204020203" pitchFamily="34" charset="0"/>
                </a:endParaRPr>
              </a:p>
            </p:txBody>
          </p:sp>
          <p:sp>
            <p:nvSpPr>
              <p:cNvPr id="13" name="TextBox 12"/>
              <p:cNvSpPr txBox="1">
                <a:spLocks noChangeArrowheads="1"/>
              </p:cNvSpPr>
              <p:nvPr/>
            </p:nvSpPr>
            <p:spPr bwMode="auto">
              <a:xfrm>
                <a:off x="2853898" y="1441451"/>
                <a:ext cx="7392521" cy="12003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27000" rIns="27000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marL="285750" indent="-285750" eaLnBrk="1" hangingPunct="1">
                  <a:buFont typeface="Arial"/>
                  <a:buChar char="•"/>
                </a:pPr>
                <a:r>
                  <a:rPr lang="en-US" dirty="0" smtClean="0">
                    <a:solidFill>
                      <a:srgbClr val="0A1F24"/>
                    </a:solidFill>
                    <a:latin typeface="Source Sans Pro"/>
                    <a:cs typeface="Source Sans Pro"/>
                  </a:rPr>
                  <a:t>Designers</a:t>
                </a:r>
              </a:p>
              <a:p>
                <a:pPr marL="285750" indent="-285750" eaLnBrk="1" hangingPunct="1">
                  <a:buFont typeface="Arial"/>
                  <a:buChar char="•"/>
                </a:pPr>
                <a:r>
                  <a:rPr lang="en-US" dirty="0" smtClean="0">
                    <a:solidFill>
                      <a:srgbClr val="0A1F24"/>
                    </a:solidFill>
                    <a:latin typeface="Source Sans Pro"/>
                    <a:cs typeface="Source Sans Pro"/>
                  </a:rPr>
                  <a:t>Teachers</a:t>
                </a:r>
              </a:p>
              <a:p>
                <a:pPr marL="285750" indent="-285750" eaLnBrk="1" hangingPunct="1">
                  <a:buFont typeface="Arial"/>
                  <a:buChar char="•"/>
                </a:pPr>
                <a:r>
                  <a:rPr lang="en-US" dirty="0" smtClean="0">
                    <a:solidFill>
                      <a:srgbClr val="0A1F24"/>
                    </a:solidFill>
                    <a:latin typeface="Source Sans Pro"/>
                    <a:cs typeface="Source Sans Pro"/>
                  </a:rPr>
                  <a:t>Advocates</a:t>
                </a:r>
              </a:p>
              <a:p>
                <a:pPr marL="285750" indent="-285750" eaLnBrk="1" hangingPunct="1">
                  <a:buFont typeface="Arial"/>
                  <a:buChar char="•"/>
                </a:pPr>
                <a:r>
                  <a:rPr lang="en-US" dirty="0" smtClean="0">
                    <a:solidFill>
                      <a:srgbClr val="0A1F24"/>
                    </a:solidFill>
                    <a:latin typeface="Source Sans Pro"/>
                    <a:cs typeface="Source Sans Pro"/>
                  </a:rPr>
                  <a:t>Pragmatists</a:t>
                </a:r>
              </a:p>
            </p:txBody>
          </p:sp>
        </p:grpSp>
      </p:grpSp>
      <p:sp>
        <p:nvSpPr>
          <p:cNvPr id="15" name="Chevron 14"/>
          <p:cNvSpPr/>
          <p:nvPr/>
        </p:nvSpPr>
        <p:spPr>
          <a:xfrm>
            <a:off x="831265" y="4542360"/>
            <a:ext cx="917970" cy="661499"/>
          </a:xfrm>
          <a:prstGeom prst="chevron">
            <a:avLst>
              <a:gd name="adj" fmla="val 27026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 b="1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39735" y="4371625"/>
            <a:ext cx="4228300" cy="374461"/>
          </a:xfrm>
          <a:prstGeom prst="rect">
            <a:avLst/>
          </a:prstGeom>
          <a:noFill/>
          <a:ln>
            <a:noFill/>
          </a:ln>
        </p:spPr>
        <p:txBody>
          <a:bodyPr wrap="square" lIns="27000" rIns="27000" anchor="ctr">
            <a:spAutoFit/>
          </a:bodyPr>
          <a:lstStyle/>
          <a:p>
            <a:pPr defTabSz="457082" eaLnBrk="1" fontAlgn="auto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AU" sz="2000" b="1" dirty="0" smtClean="0">
                <a:solidFill>
                  <a:schemeClr val="accent3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Contributors</a:t>
            </a:r>
            <a:endParaRPr lang="en-AU" sz="2000" b="1" dirty="0">
              <a:solidFill>
                <a:schemeClr val="accent3"/>
              </a:solidFill>
              <a:latin typeface="Source Sans Pro" panose="020B0503030403020204" pitchFamily="34" charset="0"/>
              <a:ea typeface="Segoe UI" panose="020B05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1939734" y="4666806"/>
            <a:ext cx="7102665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27000" rIns="27000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marL="285750" indent="-285750">
              <a:buFont typeface="Arial"/>
              <a:buChar char="•"/>
            </a:pPr>
            <a:r>
              <a:rPr lang="en-US" dirty="0" smtClean="0"/>
              <a:t>International </a:t>
            </a:r>
            <a:r>
              <a:rPr lang="en-US" dirty="0"/>
              <a:t>Association of Accessibility Professionals (</a:t>
            </a:r>
            <a:r>
              <a:rPr lang="en-US" dirty="0">
                <a:hlinkClick r:id="rId2"/>
              </a:rPr>
              <a:t>IAAP</a:t>
            </a:r>
            <a:r>
              <a:rPr lang="en-US" dirty="0" smtClean="0"/>
              <a:t>)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W3C </a:t>
            </a:r>
            <a:r>
              <a:rPr lang="en-US" dirty="0"/>
              <a:t>and the Web Accessibility Initiative </a:t>
            </a:r>
            <a:r>
              <a:rPr lang="en-US" dirty="0" smtClean="0"/>
              <a:t>Education and Outreach WG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Cognitive </a:t>
            </a:r>
            <a:r>
              <a:rPr lang="en-US" dirty="0"/>
              <a:t>Accessibility Task Force (</a:t>
            </a:r>
            <a:r>
              <a:rPr lang="en-US" dirty="0">
                <a:hlinkClick r:id="rId3"/>
              </a:rPr>
              <a:t>COGA</a:t>
            </a:r>
            <a:r>
              <a:rPr lang="en-US" dirty="0" smtClean="0"/>
              <a:t>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UX </a:t>
            </a:r>
            <a:r>
              <a:rPr lang="en-US" dirty="0"/>
              <a:t>Professionals Association (</a:t>
            </a:r>
            <a:r>
              <a:rPr lang="en-US" dirty="0">
                <a:hlinkClick r:id="rId4"/>
              </a:rPr>
              <a:t>UXPA</a:t>
            </a:r>
            <a:r>
              <a:rPr lang="en-US" dirty="0"/>
              <a:t>).</a:t>
            </a:r>
          </a:p>
          <a:p>
            <a:pPr marL="285750" indent="-285750" eaLnBrk="1" hangingPunct="1">
              <a:buFont typeface="Arial"/>
              <a:buChar char="•"/>
            </a:pPr>
            <a:endParaRPr lang="en-US" dirty="0" smtClean="0">
              <a:solidFill>
                <a:srgbClr val="0A1F24"/>
              </a:solidFill>
              <a:latin typeface="Source Sans Pro"/>
              <a:cs typeface="Source Sans Pro"/>
            </a:endParaRPr>
          </a:p>
        </p:txBody>
      </p:sp>
      <p:pic>
        <p:nvPicPr>
          <p:cNvPr id="21" name="officeArt object" descr="simply accessible.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21299" y="2796825"/>
            <a:ext cx="2485035" cy="1495510"/>
          </a:xfrm>
          <a:prstGeom prst="rect">
            <a:avLst/>
          </a:prstGeom>
          <a:noFill/>
          <a:ln>
            <a:noFill/>
          </a:ln>
          <a:effectLst/>
          <a:extLst/>
        </p:spPr>
      </p:pic>
    </p:spTree>
    <p:extLst>
      <p:ext uri="{BB962C8B-B14F-4D97-AF65-F5344CB8AC3E}">
        <p14:creationId xmlns:p14="http://schemas.microsoft.com/office/powerpoint/2010/main" val="13886759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 </a:t>
            </a:r>
            <a:r>
              <a:rPr lang="en-US" dirty="0" smtClean="0"/>
              <a:t>Accessibility </a:t>
            </a:r>
            <a:r>
              <a:rPr lang="en-US" dirty="0" smtClean="0"/>
              <a:t>- Project Activities 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547383" y="3726782"/>
            <a:ext cx="8046501" cy="77724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47384" y="3726782"/>
            <a:ext cx="898346" cy="77724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b="1" dirty="0">
                <a:solidFill>
                  <a:srgbClr val="FFFFFF"/>
                </a:solidFill>
                <a:latin typeface="Source Sans Pro"/>
                <a:cs typeface="Source Sans Pro"/>
              </a:rPr>
              <a:t>3</a:t>
            </a:r>
          </a:p>
        </p:txBody>
      </p:sp>
      <p:sp>
        <p:nvSpPr>
          <p:cNvPr id="7" name="Rectangle 6"/>
          <p:cNvSpPr/>
          <p:nvPr/>
        </p:nvSpPr>
        <p:spPr>
          <a:xfrm>
            <a:off x="544675" y="1255339"/>
            <a:ext cx="8046501" cy="779878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47383" y="1258078"/>
            <a:ext cx="898346" cy="77987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1</a:t>
            </a:r>
            <a:endParaRPr lang="en-US" sz="3000" b="1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33312" y="1304671"/>
            <a:ext cx="70578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Source Sans Pro"/>
                <a:cs typeface="Source Sans Pro"/>
              </a:rPr>
              <a:t>Kickoff Meeting – Mid July</a:t>
            </a:r>
          </a:p>
        </p:txBody>
      </p:sp>
      <p:sp>
        <p:nvSpPr>
          <p:cNvPr id="10" name="Rectangle 9"/>
          <p:cNvSpPr/>
          <p:nvPr/>
        </p:nvSpPr>
        <p:spPr>
          <a:xfrm>
            <a:off x="544675" y="2485914"/>
            <a:ext cx="8046501" cy="777240"/>
          </a:xfrm>
          <a:prstGeom prst="rect">
            <a:avLst/>
          </a:prstGeom>
          <a:solidFill>
            <a:schemeClr val="accent2">
              <a:alpha val="8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46028" y="4970034"/>
            <a:ext cx="8046501" cy="777240"/>
          </a:xfrm>
          <a:prstGeom prst="rect">
            <a:avLst/>
          </a:prstGeom>
          <a:solidFill>
            <a:schemeClr val="accent5">
              <a:alpha val="8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44675" y="2485914"/>
            <a:ext cx="898346" cy="777240"/>
          </a:xfrm>
          <a:prstGeom prst="rect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2</a:t>
            </a:r>
            <a:endParaRPr lang="en-US" sz="3000" b="1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44675" y="4970034"/>
            <a:ext cx="898346" cy="777240"/>
          </a:xfrm>
          <a:prstGeom prst="rect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4</a:t>
            </a:r>
            <a:endParaRPr lang="en-US" sz="3000" b="1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533312" y="5000227"/>
            <a:ext cx="720428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Please visit our Digital Services Wiki on the Accessibility project   </a:t>
            </a:r>
            <a:r>
              <a:rPr lang="en-US" sz="2000" dirty="0">
                <a:solidFill>
                  <a:srgbClr val="FFFFFF"/>
                </a:solidFill>
                <a:latin typeface="Source Sans Pro"/>
                <a:cs typeface="Source Sans Pro"/>
                <a:hlinkClick r:id="rId2"/>
              </a:rPr>
              <a:t>https://</a:t>
            </a:r>
            <a:r>
              <a:rPr lang="en-US" sz="2000" dirty="0" err="1">
                <a:solidFill>
                  <a:srgbClr val="FFFFFF"/>
                </a:solidFill>
                <a:latin typeface="Source Sans Pro"/>
                <a:cs typeface="Source Sans Pro"/>
                <a:hlinkClick r:id="rId2"/>
              </a:rPr>
              <a:t>community.icann.org</a:t>
            </a:r>
            <a:r>
              <a:rPr lang="en-US" sz="2000" dirty="0">
                <a:solidFill>
                  <a:srgbClr val="FFFFFF"/>
                </a:solidFill>
                <a:latin typeface="Source Sans Pro"/>
                <a:cs typeface="Source Sans Pro"/>
                <a:hlinkClick r:id="rId2"/>
              </a:rPr>
              <a:t>/display/</a:t>
            </a:r>
            <a:r>
              <a:rPr lang="en-US" sz="2000" dirty="0" err="1">
                <a:solidFill>
                  <a:srgbClr val="FFFFFF"/>
                </a:solidFill>
                <a:latin typeface="Source Sans Pro"/>
                <a:cs typeface="Source Sans Pro"/>
                <a:hlinkClick r:id="rId2"/>
              </a:rPr>
              <a:t>digitalservices</a:t>
            </a:r>
            <a:r>
              <a:rPr lang="en-US" sz="2000" dirty="0">
                <a:solidFill>
                  <a:srgbClr val="FFFFFF"/>
                </a:solidFill>
                <a:latin typeface="Source Sans Pro"/>
                <a:cs typeface="Source Sans Pro"/>
                <a:hlinkClick r:id="rId2"/>
              </a:rPr>
              <a:t>/Accessibility</a:t>
            </a:r>
            <a:endParaRPr lang="en-US" sz="2000" dirty="0">
              <a:solidFill>
                <a:srgbClr val="FFFFFF"/>
              </a:solidFill>
              <a:latin typeface="Source Sans Pro"/>
              <a:cs typeface="Source Sans Pro"/>
            </a:endParaRPr>
          </a:p>
          <a:p>
            <a:endParaRPr lang="en-US" sz="2000" b="1" dirty="0" smtClean="0">
              <a:solidFill>
                <a:schemeClr val="bg1"/>
              </a:solidFill>
              <a:latin typeface="Source Sans Pro"/>
              <a:cs typeface="Source Sans Pro"/>
            </a:endParaRPr>
          </a:p>
          <a:p>
            <a:endParaRPr lang="en-US" sz="2000" b="1" dirty="0">
              <a:solidFill>
                <a:schemeClr val="bg1"/>
              </a:solidFill>
              <a:latin typeface="Source Sans Pro"/>
              <a:cs typeface="Source Sans Pro"/>
            </a:endParaRPr>
          </a:p>
          <a:p>
            <a:endParaRPr lang="en-US" sz="2000" b="1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536020" y="3758036"/>
            <a:ext cx="70578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Source Sans Pro"/>
                <a:cs typeface="Source Sans Pro"/>
              </a:rPr>
              <a:t>Remediation and </a:t>
            </a:r>
            <a:r>
              <a:rPr lang="en-US" sz="2000" dirty="0" err="1" smtClean="0">
                <a:solidFill>
                  <a:schemeClr val="bg1"/>
                </a:solidFill>
                <a:latin typeface="Source Sans Pro"/>
                <a:cs typeface="Source Sans Pro"/>
              </a:rPr>
              <a:t>Continous</a:t>
            </a:r>
            <a:r>
              <a:rPr lang="en-US" sz="2000" dirty="0" smtClean="0">
                <a:solidFill>
                  <a:schemeClr val="bg1"/>
                </a:solidFill>
                <a:latin typeface="Source Sans Pro"/>
                <a:cs typeface="Source Sans Pro"/>
              </a:rPr>
              <a:t> Measurement - Ongoing</a:t>
            </a:r>
            <a:endParaRPr lang="id-ID" sz="2000" dirty="0">
              <a:solidFill>
                <a:schemeClr val="bg1"/>
              </a:solidFill>
              <a:latin typeface="Source Sans Pro"/>
              <a:cs typeface="Source Sans Pro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536019" y="2485914"/>
            <a:ext cx="70578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Training and Testing – August and September</a:t>
            </a:r>
            <a:endParaRPr lang="en-US" sz="2000" b="1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1165894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ICANN Template">
      <a:dk1>
        <a:srgbClr val="0A1F24"/>
      </a:dk1>
      <a:lt1>
        <a:sysClr val="window" lastClr="FFFFFF"/>
      </a:lt1>
      <a:dk2>
        <a:srgbClr val="1A87C9"/>
      </a:dk2>
      <a:lt2>
        <a:srgbClr val="EEECE1"/>
      </a:lt2>
      <a:accent1>
        <a:srgbClr val="1A87C9"/>
      </a:accent1>
      <a:accent2>
        <a:srgbClr val="0D436C"/>
      </a:accent2>
      <a:accent3>
        <a:srgbClr val="1B6F74"/>
      </a:accent3>
      <a:accent4>
        <a:srgbClr val="EA903A"/>
      </a:accent4>
      <a:accent5>
        <a:srgbClr val="DB6033"/>
      </a:accent5>
      <a:accent6>
        <a:srgbClr val="1768B1"/>
      </a:accent6>
      <a:hlink>
        <a:srgbClr val="1D98D3"/>
      </a:hlink>
      <a:folHlink>
        <a:srgbClr val="427BB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 smtClean="0">
            <a:latin typeface="Source Sans Pro"/>
            <a:cs typeface="Source Sans Pro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7977</TotalTime>
  <Words>215</Words>
  <Application>Microsoft Macintosh PowerPoint</Application>
  <PresentationFormat>On-screen Show (4:3)</PresentationFormat>
  <Paragraphs>47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At-Large Website – Teaser of Key Points</vt:lpstr>
      <vt:lpstr>Web Accessibility – Vendor: Simply Accessible </vt:lpstr>
      <vt:lpstr>Web Accessibility - Project Activities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Abigail</dc:creator>
  <cp:lastModifiedBy>Laura Bengford</cp:lastModifiedBy>
  <cp:revision>269</cp:revision>
  <cp:lastPrinted>2015-04-13T15:10:57Z</cp:lastPrinted>
  <dcterms:created xsi:type="dcterms:W3CDTF">2015-01-07T16:11:05Z</dcterms:created>
  <dcterms:modified xsi:type="dcterms:W3CDTF">2015-06-22T00:06:18Z</dcterms:modified>
</cp:coreProperties>
</file>