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  <p:sldId id="260" r:id="rId3"/>
    <p:sldId id="258" r:id="rId4"/>
    <p:sldId id="259" r:id="rId5"/>
    <p:sldId id="263" r:id="rId6"/>
    <p:sldId id="262" r:id="rId7"/>
    <p:sldId id="264" r:id="rId8"/>
    <p:sldId id="261" r:id="rId9"/>
    <p:sldId id="266" r:id="rId10"/>
    <p:sldId id="267" r:id="rId11"/>
    <p:sldId id="268" r:id="rId12"/>
    <p:sldId id="269" r:id="rId13"/>
    <p:sldId id="278" r:id="rId14"/>
    <p:sldId id="279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8440AA-D952-8F41-B167-E378645AF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1563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0716-928C-D249-8F42-24B8245D9BDE}" type="datetimeFigureOut">
              <a:rPr lang="en-US" smtClean="0"/>
              <a:pPr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3CCF-C0BF-E046-9727-E9288E484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Pre-Atlas II  Capacity Building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03CCF-C0BF-E046-9727-E9288E484A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cann.org/en/about/staff/security/ssr/ssr-plan-fy14-06mar13-en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cann.org/en/about/staff/security/ssr/ssr-plan-fy14-06mar13-en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cann.org/en/about/staff/security/ssr/ssr-plan-fy14-06mar13-en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cann.org/en/about/staff/security/ssr/ssr-plan-fy14-06mar13-en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ICANN’s</a:t>
            </a:r>
            <a:r>
              <a:rPr lang="en-US" b="1" dirty="0" smtClean="0"/>
              <a:t> Role in the </a:t>
            </a:r>
            <a:br>
              <a:rPr lang="en-US" b="1" dirty="0" smtClean="0"/>
            </a:br>
            <a:r>
              <a:rPr lang="en-US" b="1" dirty="0" smtClean="0"/>
              <a:t>Security and Stability of the DNS</a:t>
            </a:r>
            <a:endParaRPr lang="en-US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At-Large Capacity Building Program</a:t>
            </a:r>
          </a:p>
          <a:p>
            <a:endParaRPr lang="en-US" dirty="0" smtClean="0"/>
          </a:p>
          <a:p>
            <a:r>
              <a:rPr lang="en-US" dirty="0" smtClean="0"/>
              <a:t>Webinar: 2100 UTC 10 June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690379D-7851-864B-A274-4E65CC851E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304800" y="187995"/>
            <a:ext cx="8731250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rgbClr val="000000"/>
                </a:solidFill>
                <a:latin typeface="+mj-lt"/>
                <a:ea typeface="MS PGothic" charset="0"/>
              </a:rPr>
              <a:t>SSAC Activities</a:t>
            </a:r>
            <a:endParaRPr lang="en-US" sz="3600" b="1" dirty="0">
              <a:solidFill>
                <a:srgbClr val="000000"/>
              </a:solidFill>
              <a:latin typeface="+mj-lt"/>
              <a:ea typeface="MS PGothic" charset="0"/>
            </a:endParaRPr>
          </a:p>
        </p:txBody>
      </p:sp>
      <p:sp>
        <p:nvSpPr>
          <p:cNvPr id="17410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9083B91-8485-C742-9C5E-26A93FA2CF20}" type="slidenum">
              <a:rPr lang="en-US" sz="18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6387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533400" y="993035"/>
            <a:ext cx="8153400" cy="525219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406400" indent="-406400" eaLnBrk="1" hangingPunct="1">
              <a:buFont typeface="Arial" charset="0"/>
              <a:buChar char="•"/>
              <a:defRPr/>
            </a:pPr>
            <a:r>
              <a:rPr lang="en-US" dirty="0">
                <a:ea typeface="MS PGothic" charset="0"/>
                <a:cs typeface="MS PGothic" charset="0"/>
              </a:rPr>
              <a:t>SSAC Membership </a:t>
            </a:r>
            <a:r>
              <a:rPr lang="en-US" dirty="0" smtClean="0">
                <a:ea typeface="MS PGothic" charset="0"/>
                <a:cs typeface="MS PGothic" charset="0"/>
              </a:rPr>
              <a:t>Committee</a:t>
            </a:r>
          </a:p>
          <a:p>
            <a:pPr marL="406400" lvl="2" indent="-406400">
              <a:buFont typeface="Arial" charset="0"/>
              <a:buChar char="•"/>
              <a:defRPr/>
            </a:pPr>
            <a:r>
              <a:rPr lang="en-US" sz="3243" dirty="0" smtClean="0">
                <a:cs typeface="Source Sans Pro Light"/>
              </a:rPr>
              <a:t>Board Advice Tracking Work Party</a:t>
            </a:r>
            <a:endParaRPr lang="en-US" sz="3243" dirty="0" smtClean="0">
              <a:ea typeface="MS PGothic" charset="0"/>
              <a:cs typeface="MS PGothic" charset="0"/>
            </a:endParaRPr>
          </a:p>
          <a:p>
            <a:pPr marL="406400" indent="-406400" eaLnBrk="1" hangingPunct="1">
              <a:buFont typeface="Arial" charset="0"/>
              <a:buChar char="•"/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ICANN Meetings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DNSSEC Workshop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SSAC Outreach to Law Enforcement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Annual SSAC Workshop</a:t>
            </a:r>
            <a:endParaRPr lang="en-US" dirty="0" smtClean="0">
              <a:ea typeface="MS PGothic" charset="0"/>
              <a:cs typeface="Helvetica Neue Medium"/>
            </a:endParaRPr>
          </a:p>
          <a:p>
            <a:pPr marL="406400" indent="-406400">
              <a:buFont typeface="Arial" charset="0"/>
              <a:buChar char="•"/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SSAC Work Parties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cs typeface="Source Sans Pro Light"/>
              </a:rPr>
              <a:t>Public Suffix Lists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cs typeface="Source Sans Pro Light"/>
              </a:rPr>
              <a:t>Registrant Protection/Credential Management Work Party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cs typeface="Source Sans Pro Light"/>
              </a:rPr>
              <a:t>Work Party on New </a:t>
            </a:r>
            <a:r>
              <a:rPr lang="en-US" dirty="0" err="1" smtClean="0">
                <a:cs typeface="Source Sans Pro Light"/>
              </a:rPr>
              <a:t>gTLDs</a:t>
            </a:r>
            <a:r>
              <a:rPr lang="en-US" dirty="0" smtClean="0">
                <a:cs typeface="Source Sans Pro Light"/>
              </a:rPr>
              <a:t>: Mid-Course Correction, Collisions, Timing of Next Round</a:t>
            </a:r>
          </a:p>
          <a:p>
            <a:pPr marL="1778000" lvl="2" indent="-406400">
              <a:buFont typeface="Arial" charset="0"/>
              <a:buChar char="•"/>
              <a:defRPr/>
            </a:pPr>
            <a:r>
              <a:rPr lang="en-US" dirty="0" smtClean="0">
                <a:cs typeface="Source Sans Pro Light"/>
              </a:rPr>
              <a:t>Advisory Resulting from the SSAC Workshop at 2014 Internet Governance Forum</a:t>
            </a:r>
          </a:p>
          <a:p>
            <a:pPr marL="1778000" lvl="2" indent="-406400">
              <a:buFont typeface="Arial" charset="0"/>
              <a:buChar char="•"/>
              <a:defRPr/>
            </a:pPr>
            <a:endParaRPr lang="en-US" dirty="0" smtClean="0">
              <a:latin typeface="Source Sans Pro Light"/>
              <a:cs typeface="Source Sans Pro Light"/>
            </a:endParaRPr>
          </a:p>
          <a:p>
            <a:pPr marL="1778000" lvl="2" indent="-406400">
              <a:buFont typeface="Arial" charset="0"/>
              <a:buChar char="•"/>
              <a:defRPr/>
            </a:pPr>
            <a:endParaRPr lang="en-US" dirty="0" smtClean="0">
              <a:ea typeface="MS PGothic" charset="0"/>
              <a:cs typeface="MS PGothic" charset="0"/>
            </a:endParaRPr>
          </a:p>
          <a:p>
            <a:pPr marL="406400" indent="-406400" eaLnBrk="1" hangingPunct="1">
              <a:defRPr/>
            </a:pPr>
            <a:endParaRPr lang="en-US" sz="2400" dirty="0" smtClean="0">
              <a:latin typeface="Helvetica Neue Medium" charset="0"/>
              <a:ea typeface="MS PGothic" charset="0"/>
              <a:cs typeface="MS PGothic" charset="0"/>
            </a:endParaRPr>
          </a:p>
          <a:p>
            <a:pPr marL="406400" indent="-406400" eaLnBrk="1" hangingPunct="1">
              <a:buFont typeface="+mj-lt" charset="0"/>
              <a:buNone/>
              <a:defRPr/>
            </a:pPr>
            <a:endParaRPr lang="en-US" sz="2400" dirty="0">
              <a:latin typeface="Trebuchet MS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7010400" y="64579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456304EF-908B-494F-8AB6-B678A1602A42}" type="slidenum">
              <a:rPr lang="en-US" sz="1800" smtClean="0">
                <a:solidFill>
                  <a:srgbClr val="FFFFFF"/>
                </a:solidFill>
                <a:latin typeface="Trebuchet MS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57564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250825" y="189012"/>
            <a:ext cx="8948738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000000"/>
                </a:solidFill>
                <a:latin typeface="+mj-lt"/>
                <a:ea typeface="MS PGothic" charset="0"/>
              </a:rPr>
              <a:t>2013-2015 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MS PGothic" charset="0"/>
              </a:rPr>
              <a:t>Publications by Category</a:t>
            </a: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DD1FAAC-545D-4B4A-AA8E-554D6F9B6082}" type="slidenum">
              <a:rPr lang="en-US" sz="18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250825" y="1192137"/>
            <a:ext cx="8686800" cy="5630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101600" lvl="1"/>
            <a:r>
              <a:rPr lang="en-US" b="1" dirty="0" smtClean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DNS Security </a:t>
            </a:r>
            <a:endParaRPr lang="en-US" b="1" dirty="0" smtClean="0">
              <a:latin typeface="+mj-lt"/>
              <a:cs typeface="Helvetica Neue Medium" charset="0"/>
            </a:endParaRPr>
          </a:p>
          <a:p>
            <a:pPr marL="101600" lvl="1"/>
            <a:r>
              <a:rPr lang="en-US" sz="2400" dirty="0" smtClean="0"/>
              <a:t>[</a:t>
            </a:r>
            <a:r>
              <a:rPr lang="en-US" sz="2400" dirty="0" smtClean="0">
                <a:solidFill>
                  <a:srgbClr val="FF0000"/>
                </a:solidFill>
              </a:rPr>
              <a:t>SAC070</a:t>
            </a:r>
            <a:r>
              <a:rPr lang="en-US" sz="2400" dirty="0" smtClean="0"/>
              <a:t>]: SSAC Advisory on the Use of Static TLD / Suffix Lists </a:t>
            </a:r>
            <a:r>
              <a:rPr lang="en-US" sz="2400" dirty="0" smtClean="0">
                <a:ea typeface="MS PGothic" charset="0"/>
                <a:cs typeface="MS PGothic" charset="0"/>
              </a:rPr>
              <a:t>—</a:t>
            </a:r>
            <a:r>
              <a:rPr lang="en-US" sz="2400" dirty="0" smtClean="0"/>
              <a:t> </a:t>
            </a:r>
          </a:p>
          <a:p>
            <a:pPr marL="101600" lvl="1"/>
            <a:r>
              <a:rPr lang="en-US" sz="2400" dirty="0" smtClean="0"/>
              <a:t>28 May 2015</a:t>
            </a:r>
          </a:p>
          <a:p>
            <a:pPr marL="101600" lvl="1"/>
            <a:r>
              <a:rPr lang="en-US" sz="2400" dirty="0" smtClean="0"/>
              <a:t>[</a:t>
            </a:r>
            <a:r>
              <a:rPr lang="en-US" sz="2400" dirty="0" smtClean="0">
                <a:solidFill>
                  <a:srgbClr val="FF0000"/>
                </a:solidFill>
              </a:rPr>
              <a:t>SAC066</a:t>
            </a:r>
            <a:r>
              <a:rPr lang="en-US" sz="2400" dirty="0" smtClean="0"/>
              <a:t>]: SSAC Comment Concerning JAS Phase One Report on Mitigating the Risk of DNS Namespace Collisions </a:t>
            </a:r>
            <a:r>
              <a:rPr lang="en-US" sz="2400" dirty="0" smtClean="0">
                <a:ea typeface="MS PGothic" charset="0"/>
                <a:cs typeface="MS PGothic" charset="0"/>
              </a:rPr>
              <a:t>—</a:t>
            </a:r>
            <a:r>
              <a:rPr lang="en-US" sz="2400" dirty="0" smtClean="0"/>
              <a:t> 6 June 2014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SAC064</a:t>
            </a:r>
            <a:r>
              <a:rPr lang="en-US" sz="2400" dirty="0" smtClean="0">
                <a:cs typeface="Helvetica Neue Medium" charset="0"/>
              </a:rPr>
              <a:t>]: SSAC Advisory on DNS “Search List” Processing – 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13 February 2014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SAC063</a:t>
            </a:r>
            <a:r>
              <a:rPr lang="en-US" sz="2400" dirty="0" smtClean="0">
                <a:cs typeface="Helvetica Neue Medium" charset="0"/>
              </a:rPr>
              <a:t>]: SSAC Advisory on DNSSEC Key Rollover in the Root Zone – 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07 November 2013</a:t>
            </a:r>
          </a:p>
          <a:p>
            <a:pPr marL="101600" lvl="1"/>
            <a:r>
              <a:rPr lang="en-US" sz="2400" dirty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SAC062</a:t>
            </a:r>
            <a:r>
              <a:rPr lang="en-US" sz="2400" dirty="0" smtClean="0">
                <a:cs typeface="Helvetica Neue Medium" charset="0"/>
              </a:rPr>
              <a:t>]</a:t>
            </a:r>
            <a:r>
              <a:rPr lang="en-US" sz="2400" dirty="0">
                <a:cs typeface="Helvetica Neue Medium" charset="0"/>
              </a:rPr>
              <a:t>: SSAC Advisory </a:t>
            </a:r>
            <a:r>
              <a:rPr lang="en-US" sz="2400" dirty="0" smtClean="0">
                <a:cs typeface="Helvetica Neue Medium"/>
              </a:rPr>
              <a:t>Concerning </a:t>
            </a:r>
            <a:r>
              <a:rPr lang="en-US" sz="2400" dirty="0">
                <a:cs typeface="Helvetica Neue Medium"/>
              </a:rPr>
              <a:t>the Mitigation of Name Collision </a:t>
            </a:r>
            <a:r>
              <a:rPr lang="en-US" sz="2400" dirty="0" smtClean="0">
                <a:cs typeface="Helvetica Neue Medium"/>
              </a:rPr>
              <a:t>Risk </a:t>
            </a:r>
            <a:r>
              <a:rPr lang="en-US" sz="2400" dirty="0" smtClean="0">
                <a:cs typeface="Helvetica Neue Medium" charset="0"/>
              </a:rPr>
              <a:t>– 07 November 2013</a:t>
            </a:r>
          </a:p>
          <a:p>
            <a:pPr marL="101600" lvl="1"/>
            <a:r>
              <a:rPr lang="en-US" sz="2400" dirty="0">
                <a:cs typeface="Helvetica Neue Medium" charset="0"/>
              </a:rPr>
              <a:t>[</a:t>
            </a:r>
            <a:r>
              <a:rPr lang="en-US" sz="2400" dirty="0">
                <a:solidFill>
                  <a:srgbClr val="FF0000"/>
                </a:solidFill>
                <a:cs typeface="Helvetica Neue Medium" charset="0"/>
              </a:rPr>
              <a:t>SAC059</a:t>
            </a:r>
            <a:r>
              <a:rPr lang="en-US" sz="2400" dirty="0">
                <a:cs typeface="Helvetica Neue Medium" charset="0"/>
              </a:rPr>
              <a:t>]: SSAC Letter to the ICANN Board Regarding Interdisciplinary Studies – 18 April 2013</a:t>
            </a:r>
            <a:br>
              <a:rPr lang="en-US" sz="2400" dirty="0">
                <a:cs typeface="Helvetica Neue Medium" charset="0"/>
              </a:rPr>
            </a:br>
            <a:r>
              <a:rPr lang="en-US" sz="2400" dirty="0" smtClean="0">
                <a:ea typeface="MS PGothic" charset="0"/>
                <a:cs typeface="MS PGothic" charset="0"/>
              </a:rPr>
              <a:t>[</a:t>
            </a:r>
            <a:r>
              <a:rPr lang="en-US" sz="2400" dirty="0">
                <a:solidFill>
                  <a:srgbClr val="FF0000"/>
                </a:solidFill>
                <a:ea typeface="MS PGothic" charset="0"/>
                <a:cs typeface="MS PGothic" charset="0"/>
              </a:rPr>
              <a:t>SAC057</a:t>
            </a:r>
            <a:r>
              <a:rPr lang="en-US" sz="2400" dirty="0" smtClean="0">
                <a:ea typeface="MS PGothic" charset="0"/>
                <a:cs typeface="MS PGothic" charset="0"/>
              </a:rPr>
              <a:t>]: </a:t>
            </a:r>
            <a:r>
              <a:rPr lang="en-US" sz="2400" dirty="0">
                <a:ea typeface="MS PGothic" charset="0"/>
                <a:cs typeface="MS PGothic" charset="0"/>
              </a:rPr>
              <a:t>SSAC Advisory on Internal Name </a:t>
            </a:r>
            <a:r>
              <a:rPr lang="en-US" sz="2400" dirty="0" smtClean="0">
                <a:ea typeface="MS PGothic" charset="0"/>
                <a:cs typeface="MS PGothic" charset="0"/>
              </a:rPr>
              <a:t>Certificates —</a:t>
            </a:r>
          </a:p>
          <a:p>
            <a:pPr marL="101600" lvl="1"/>
            <a:r>
              <a:rPr lang="en-US" sz="2400" dirty="0" smtClean="0">
                <a:ea typeface="MS PGothic" charset="0"/>
                <a:cs typeface="MS PGothic" charset="0"/>
              </a:rPr>
              <a:t>15 March 2013</a:t>
            </a:r>
          </a:p>
          <a:p>
            <a:pPr marL="101600" lvl="1"/>
            <a:endParaRPr lang="en-US" sz="2400" dirty="0" smtClean="0"/>
          </a:p>
          <a:p>
            <a:pPr marL="101600" lvl="1"/>
            <a:endParaRPr lang="en-US" sz="2400" dirty="0" smtClean="0"/>
          </a:p>
          <a:p>
            <a:pPr marL="101600" lvl="1"/>
            <a:endParaRPr lang="en-US" sz="2400" dirty="0" smtClean="0">
              <a:ea typeface="MS PGothic" charset="0"/>
              <a:cs typeface="MS PGothic" charset="0"/>
            </a:endParaRPr>
          </a:p>
          <a:p>
            <a:pPr marL="101600" lvl="1" eaLnBrk="1" hangingPunct="1">
              <a:buFont typeface="+mj-lt" charset="0"/>
              <a:buNone/>
            </a:pPr>
            <a:endParaRPr lang="en-US" sz="2400" dirty="0" smtClean="0">
              <a:latin typeface="Helvetica Neue Medium" charset="0"/>
              <a:cs typeface="Helvetica Neue Medium" charset="0"/>
            </a:endParaRPr>
          </a:p>
          <a:p>
            <a:pPr marL="101600" lvl="1" eaLnBrk="1" hangingPunct="1">
              <a:buFont typeface="Arial" charset="0"/>
              <a:buChar char="•"/>
            </a:pPr>
            <a:endParaRPr lang="en-US" dirty="0">
              <a:latin typeface="Trebuchet MS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7010400" y="64579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456304EF-908B-494F-8AB6-B678A1602A42}" type="slidenum">
              <a:rPr lang="en-US" sz="1800" smtClean="0">
                <a:solidFill>
                  <a:srgbClr val="FFFFFF"/>
                </a:solidFill>
                <a:latin typeface="Trebuchet MS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80518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2370B5C-9A08-234F-86D0-70A716F75FA9}" type="slidenum">
              <a:rPr lang="en-US" sz="18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9458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179388" y="980728"/>
            <a:ext cx="8686800" cy="4392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101600" lvl="1"/>
            <a:r>
              <a:rPr lang="en-US" sz="3027" b="1" dirty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DNS Abuse </a:t>
            </a:r>
            <a:endParaRPr lang="en-US" sz="3027" b="1" dirty="0">
              <a:latin typeface="+mj-lt"/>
              <a:cs typeface="Helvetica Neue Medium" charset="0"/>
            </a:endParaRPr>
          </a:p>
          <a:p>
            <a:pPr marL="101600" lvl="1"/>
            <a:r>
              <a:rPr lang="en-US" sz="2595" dirty="0">
                <a:cs typeface="Helvetica Neue Medium"/>
              </a:rPr>
              <a:t>[</a:t>
            </a:r>
            <a:r>
              <a:rPr lang="en-US" sz="2595" dirty="0">
                <a:solidFill>
                  <a:srgbClr val="FF0000"/>
                </a:solidFill>
                <a:cs typeface="Helvetica Neue Medium"/>
              </a:rPr>
              <a:t>SAC065</a:t>
            </a:r>
            <a:r>
              <a:rPr lang="en-US" sz="2595" dirty="0">
                <a:cs typeface="Helvetica Neue Medium"/>
              </a:rPr>
              <a:t>]: SSAC Advisory on </a:t>
            </a:r>
            <a:r>
              <a:rPr lang="en-US" sz="2595" dirty="0" err="1">
                <a:cs typeface="Helvetica Neue Medium"/>
              </a:rPr>
              <a:t>DDoS</a:t>
            </a:r>
            <a:r>
              <a:rPr lang="en-US" sz="2595" dirty="0">
                <a:cs typeface="Helvetica Neue Medium"/>
              </a:rPr>
              <a:t> Attacks Leveraging DNS Infrastructure – 18 February </a:t>
            </a:r>
            <a:r>
              <a:rPr lang="en-US" sz="2595" dirty="0" smtClean="0">
                <a:cs typeface="Helvetica Neue Medium"/>
              </a:rPr>
              <a:t>2014</a:t>
            </a:r>
            <a:endParaRPr lang="en-US" sz="2595" dirty="0">
              <a:ea typeface="MS PGothic" charset="0"/>
              <a:cs typeface="MS PGothic" charset="0"/>
            </a:endParaRPr>
          </a:p>
          <a:p>
            <a:pPr marL="101600" lvl="1" eaLnBrk="1" hangingPunct="1">
              <a:buFont typeface="+mj-lt" charset="0"/>
              <a:buNone/>
            </a:pPr>
            <a:r>
              <a:rPr lang="en-US" sz="3027" b="1" dirty="0" smtClean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Internationalized </a:t>
            </a:r>
            <a:r>
              <a:rPr lang="en-US" sz="3027" b="1" dirty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Domain Names (IDNs)</a:t>
            </a:r>
          </a:p>
          <a:p>
            <a:pPr marL="101600" lvl="1"/>
            <a:r>
              <a:rPr lang="en-US" sz="2595" dirty="0">
                <a:cs typeface="Helvetica Neue Medium"/>
              </a:rPr>
              <a:t>[</a:t>
            </a:r>
            <a:r>
              <a:rPr lang="en-US" sz="2595" dirty="0">
                <a:solidFill>
                  <a:srgbClr val="FF0000"/>
                </a:solidFill>
                <a:cs typeface="Helvetica Neue Medium"/>
              </a:rPr>
              <a:t>SAC060</a:t>
            </a:r>
            <a:r>
              <a:rPr lang="en-US" sz="2595" dirty="0">
                <a:cs typeface="Helvetica Neue Medium"/>
              </a:rPr>
              <a:t>]: SSAC Comment on Examining the User Experience Implications of Active Variant TLDs </a:t>
            </a:r>
            <a:r>
              <a:rPr lang="en-US" sz="2595" dirty="0" smtClean="0">
                <a:cs typeface="Helvetica Neue Medium"/>
              </a:rPr>
              <a:t>Report</a:t>
            </a:r>
            <a:r>
              <a:rPr lang="en-US" sz="2595" dirty="0">
                <a:ea typeface="MS PGothic" charset="0"/>
                <a:cs typeface="Helvetica Neue Medium"/>
              </a:rPr>
              <a:t>—</a:t>
            </a:r>
            <a:r>
              <a:rPr lang="en-US" sz="2595" dirty="0" smtClean="0">
                <a:cs typeface="Helvetica Neue Medium"/>
              </a:rPr>
              <a:t>23 </a:t>
            </a:r>
            <a:r>
              <a:rPr lang="en-US" sz="2595" dirty="0">
                <a:cs typeface="Helvetica Neue Medium"/>
              </a:rPr>
              <a:t>July </a:t>
            </a:r>
            <a:r>
              <a:rPr lang="en-US" sz="2595" dirty="0" smtClean="0">
                <a:cs typeface="Helvetica Neue Medium"/>
              </a:rPr>
              <a:t>2013</a:t>
            </a:r>
          </a:p>
          <a:p>
            <a:pPr marL="101600" lvl="1"/>
            <a:r>
              <a:rPr lang="en-US" sz="3027" b="1" dirty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Registration Data (WHOIS):</a:t>
            </a:r>
          </a:p>
          <a:p>
            <a:pPr marL="101600" lvl="1"/>
            <a:r>
              <a:rPr lang="en-US" sz="2595" dirty="0">
                <a:cs typeface="Helvetica Neue Medium"/>
              </a:rPr>
              <a:t>[</a:t>
            </a:r>
            <a:r>
              <a:rPr lang="en-US" sz="2595" dirty="0">
                <a:solidFill>
                  <a:srgbClr val="FF0000"/>
                </a:solidFill>
                <a:cs typeface="Helvetica Neue Medium"/>
              </a:rPr>
              <a:t>SAC061</a:t>
            </a:r>
            <a:r>
              <a:rPr lang="en-US" sz="2595" dirty="0">
                <a:cs typeface="Helvetica Neue Medium"/>
              </a:rPr>
              <a:t>] SSAC Comment on ICANN’s Initial Report from the Expert Working Group on </a:t>
            </a:r>
            <a:r>
              <a:rPr lang="en-US" sz="2595" dirty="0" err="1">
                <a:cs typeface="Helvetica Neue Medium"/>
              </a:rPr>
              <a:t>gTLD</a:t>
            </a:r>
            <a:r>
              <a:rPr lang="en-US" sz="2595" dirty="0">
                <a:cs typeface="Helvetica Neue Medium"/>
              </a:rPr>
              <a:t> Directory Services</a:t>
            </a:r>
            <a:r>
              <a:rPr lang="en-US" sz="2595" dirty="0">
                <a:ea typeface="MS PGothic" charset="0"/>
                <a:cs typeface="Helvetica Neue Medium"/>
              </a:rPr>
              <a:t>—</a:t>
            </a:r>
            <a:r>
              <a:rPr lang="en-US" sz="2595" dirty="0">
                <a:cs typeface="Helvetica Neue Medium"/>
              </a:rPr>
              <a:t>06 September 2013</a:t>
            </a:r>
          </a:p>
          <a:p>
            <a:pPr marL="101600" lvl="1"/>
            <a:r>
              <a:rPr lang="en-US" sz="2595" dirty="0">
                <a:ea typeface="MS PGothic" charset="0"/>
                <a:cs typeface="MS PGothic" charset="0"/>
              </a:rPr>
              <a:t>[</a:t>
            </a:r>
            <a:r>
              <a:rPr lang="en-US" sz="2595" dirty="0">
                <a:solidFill>
                  <a:srgbClr val="FF0000"/>
                </a:solidFill>
                <a:ea typeface="MS PGothic" charset="0"/>
                <a:cs typeface="MS PGothic" charset="0"/>
              </a:rPr>
              <a:t>SAC058</a:t>
            </a:r>
            <a:r>
              <a:rPr lang="en-US" sz="2595" dirty="0">
                <a:ea typeface="MS PGothic" charset="0"/>
                <a:cs typeface="MS PGothic" charset="0"/>
              </a:rPr>
              <a:t>] SSAC Report on Domain Name Registration Data Validation Taxonomy—March 2013</a:t>
            </a:r>
          </a:p>
          <a:p>
            <a:pPr marL="101600" lvl="1"/>
            <a:endParaRPr lang="en-US" sz="2400" dirty="0">
              <a:latin typeface="Helvetica Neue Medium" charset="0"/>
              <a:cs typeface="Helvetica Neue Medium" charset="0"/>
            </a:endParaRPr>
          </a:p>
          <a:p>
            <a:pPr marL="101600" lvl="1" eaLnBrk="1" hangingPunct="1">
              <a:buFont typeface="Arial" charset="0"/>
              <a:buChar char="•"/>
            </a:pPr>
            <a:endParaRPr lang="en-US" dirty="0">
              <a:latin typeface="Trebuchet MS" charset="0"/>
              <a:ea typeface="MS PGothic" charset="0"/>
              <a:cs typeface="MS PGothic" charset="0"/>
            </a:endParaRPr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 bwMode="auto">
          <a:xfrm>
            <a:off x="251520" y="116632"/>
            <a:ext cx="894715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  <a:latin typeface="+mj-lt"/>
                <a:ea typeface="MS PGothic" charset="0"/>
              </a:rPr>
              <a:t>2013-2015 Publications by Category</a:t>
            </a:r>
            <a:endParaRPr lang="en-US" sz="3200" dirty="0">
              <a:solidFill>
                <a:srgbClr val="7F7F7F"/>
              </a:solidFill>
              <a:latin typeface="+mj-lt"/>
              <a:ea typeface="MS PGothic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7010400" y="64579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456304EF-908B-494F-8AB6-B678A1602A42}" type="slidenum">
              <a:rPr lang="en-US" sz="1800" smtClean="0">
                <a:solidFill>
                  <a:srgbClr val="FFFFFF"/>
                </a:solidFill>
                <a:latin typeface="Trebuchet MS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52480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250825" y="189012"/>
            <a:ext cx="8948738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000000"/>
                </a:solidFill>
                <a:latin typeface="+mj-lt"/>
                <a:ea typeface="MS PGothic" charset="0"/>
              </a:rPr>
              <a:t>2013-2015 </a:t>
            </a:r>
            <a:r>
              <a:rPr lang="en-US" sz="3200" b="1" dirty="0">
                <a:solidFill>
                  <a:srgbClr val="000000"/>
                </a:solidFill>
                <a:latin typeface="+mj-lt"/>
                <a:ea typeface="MS PGothic" charset="0"/>
              </a:rPr>
              <a:t>Publications by Category</a:t>
            </a: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DD1FAAC-545D-4B4A-AA8E-554D6F9B6082}" type="slidenum">
              <a:rPr lang="en-US" sz="18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13</a:t>
            </a:fld>
            <a:endParaRPr lang="en-US" sz="18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250825" y="1192138"/>
            <a:ext cx="8686800" cy="490115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101600" lvl="1"/>
            <a:r>
              <a:rPr lang="en-US" b="1" dirty="0" smtClean="0">
                <a:solidFill>
                  <a:srgbClr val="4F81BD"/>
                </a:solidFill>
                <a:latin typeface="+mj-lt"/>
                <a:ea typeface="MS PGothic" charset="0"/>
                <a:cs typeface="MS PGothic" charset="0"/>
              </a:rPr>
              <a:t>IANA Stewardship Transition and Accountability</a:t>
            </a:r>
            <a:endParaRPr lang="en-US" b="1" dirty="0" smtClean="0">
              <a:latin typeface="+mj-lt"/>
              <a:cs typeface="Helvetica Neue Medium" charset="0"/>
            </a:endParaRP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SAC071</a:t>
            </a:r>
            <a:r>
              <a:rPr lang="en-US" sz="2400" dirty="0" smtClean="0">
                <a:cs typeface="Helvetica Neue Medium" charset="0"/>
              </a:rPr>
              <a:t>]: </a:t>
            </a:r>
            <a:r>
              <a:rPr lang="en-US" sz="2400" dirty="0" smtClean="0"/>
              <a:t>SSAC Comments on Cross Community Working Group Proposal on ICANN Accountability Enhancements </a:t>
            </a:r>
            <a:r>
              <a:rPr lang="en-US" sz="2400" dirty="0" smtClean="0">
                <a:cs typeface="Helvetica Neue Medium" charset="0"/>
              </a:rPr>
              <a:t> – 8 June 2015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SAC069</a:t>
            </a:r>
            <a:r>
              <a:rPr lang="en-US" sz="2400" dirty="0" smtClean="0">
                <a:cs typeface="Helvetica Neue Medium" charset="0"/>
              </a:rPr>
              <a:t>]: </a:t>
            </a:r>
            <a:r>
              <a:rPr lang="en-US" sz="2400" dirty="0" smtClean="0"/>
              <a:t>SSAC Advisory on Maintaining the Security and Stability of the IANA Functions Through the Stewardship Transition 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– 10 December 2014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SAC068</a:t>
            </a:r>
            <a:r>
              <a:rPr lang="en-US" sz="2400" dirty="0" smtClean="0">
                <a:cs typeface="Helvetica Neue Medium" charset="0"/>
              </a:rPr>
              <a:t>]: </a:t>
            </a:r>
            <a:r>
              <a:rPr lang="en-US" sz="2400" dirty="0" smtClean="0"/>
              <a:t>SSAC Report on the IANA Functions Contract </a:t>
            </a:r>
            <a:r>
              <a:rPr lang="en-US" sz="2400" dirty="0" smtClean="0">
                <a:cs typeface="Helvetica Neue Medium" charset="0"/>
              </a:rPr>
              <a:t>– 10 October 2014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cs typeface="Helvetica Neue Medium" charset="0"/>
              </a:rPr>
              <a:t>SAC067</a:t>
            </a:r>
            <a:r>
              <a:rPr lang="en-US" sz="2400" dirty="0" smtClean="0">
                <a:cs typeface="Helvetica Neue Medium" charset="0"/>
              </a:rPr>
              <a:t>]: </a:t>
            </a:r>
            <a:r>
              <a:rPr lang="en-US" sz="2400" dirty="0" smtClean="0"/>
              <a:t>Overview and History of the IANA Functions </a:t>
            </a:r>
            <a:r>
              <a:rPr lang="en-US" sz="2400" dirty="0" smtClean="0">
                <a:cs typeface="Helvetica Neue Medium" charset="0"/>
              </a:rPr>
              <a:t>– 15 August 2014</a:t>
            </a:r>
          </a:p>
          <a:p>
            <a:pPr marL="101600" lvl="1"/>
            <a:r>
              <a:rPr lang="en-US" sz="2400" dirty="0" smtClean="0">
                <a:cs typeface="Helvetica Neue Medium" charset="0"/>
              </a:rPr>
              <a:t/>
            </a:r>
            <a:br>
              <a:rPr lang="en-US" sz="2400" dirty="0" smtClean="0">
                <a:cs typeface="Helvetica Neue Medium" charset="0"/>
              </a:rPr>
            </a:br>
            <a:endParaRPr lang="en-US" sz="2400" dirty="0" smtClean="0">
              <a:ea typeface="MS PGothic" charset="0"/>
              <a:cs typeface="MS PGothic" charset="0"/>
            </a:endParaRPr>
          </a:p>
          <a:p>
            <a:pPr marL="101600" lvl="1" eaLnBrk="1" hangingPunct="1">
              <a:buFont typeface="+mj-lt" charset="0"/>
              <a:buNone/>
            </a:pPr>
            <a:endParaRPr lang="en-US" sz="2400" dirty="0" smtClean="0">
              <a:latin typeface="Helvetica Neue Medium" charset="0"/>
              <a:cs typeface="Helvetica Neue Medium" charset="0"/>
            </a:endParaRPr>
          </a:p>
          <a:p>
            <a:pPr marL="101600" lvl="1" eaLnBrk="1" hangingPunct="1">
              <a:buFont typeface="Arial" charset="0"/>
              <a:buChar char="•"/>
            </a:pPr>
            <a:endParaRPr lang="en-US" dirty="0">
              <a:latin typeface="Trebuchet MS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7010400" y="64579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456304EF-908B-494F-8AB6-B678A1602A42}" type="slidenum">
              <a:rPr lang="en-US" sz="1800" smtClean="0">
                <a:solidFill>
                  <a:srgbClr val="FFFFFF"/>
                </a:solidFill>
                <a:latin typeface="Trebuchet MS" charset="0"/>
              </a:rPr>
              <a:pPr eaLnBrk="1" hangingPunct="1"/>
              <a:t>13</a:t>
            </a:fld>
            <a:endParaRPr lang="en-US" sz="1800">
              <a:solidFill>
                <a:srgbClr val="FFFFFF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80518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17475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ICANN’s</a:t>
            </a:r>
            <a:r>
              <a:rPr lang="en-US" b="1" dirty="0" smtClean="0"/>
              <a:t> Capability Building Program in Security and Stability</a:t>
            </a:r>
            <a:endParaRPr lang="en-US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3365500"/>
            <a:ext cx="6400800" cy="224155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Dave </a:t>
            </a:r>
            <a:r>
              <a:rPr lang="en-US" b="1" dirty="0" err="1" smtClean="0"/>
              <a:t>Piscitello</a:t>
            </a:r>
            <a:endParaRPr lang="en-US" b="1" dirty="0" smtClean="0"/>
          </a:p>
          <a:p>
            <a:r>
              <a:rPr lang="en-US" dirty="0" smtClean="0"/>
              <a:t> – VP of Security and ICT Coordinator</a:t>
            </a:r>
          </a:p>
          <a:p>
            <a:endParaRPr lang="en-US" dirty="0" smtClean="0"/>
          </a:p>
          <a:p>
            <a:r>
              <a:rPr lang="en-US" b="1" dirty="0" smtClean="0"/>
              <a:t>Richard Lamb </a:t>
            </a:r>
          </a:p>
          <a:p>
            <a:r>
              <a:rPr lang="en-US" dirty="0" smtClean="0"/>
              <a:t>– Senior Program Manager DNSSEC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690379D-7851-864B-A274-4E65CC851E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Questions?</a:t>
            </a:r>
            <a:endParaRPr lang="en-US" sz="54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At-Large Capacity Building Program</a:t>
            </a:r>
          </a:p>
          <a:p>
            <a:endParaRPr lang="en-US" dirty="0" smtClean="0"/>
          </a:p>
          <a:p>
            <a:r>
              <a:rPr lang="en-US" dirty="0" smtClean="0"/>
              <a:t>Webinar: 2100 UTC 10 June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ICANN’s</a:t>
            </a:r>
            <a:r>
              <a:rPr lang="en-US" b="1" dirty="0" smtClean="0"/>
              <a:t> Role in the </a:t>
            </a:r>
            <a:br>
              <a:rPr lang="en-US" b="1" dirty="0" smtClean="0"/>
            </a:br>
            <a:r>
              <a:rPr lang="en-US" b="1" dirty="0" smtClean="0"/>
              <a:t>Security and Stability of the DNS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442" y="1682750"/>
            <a:ext cx="7589853" cy="473075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Webinar Outline: </a:t>
            </a:r>
          </a:p>
          <a:p>
            <a:pPr>
              <a:buNone/>
            </a:pPr>
            <a:endParaRPr lang="en-US" sz="2595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595" b="1" dirty="0" smtClean="0">
                <a:solidFill>
                  <a:srgbClr val="FF0000"/>
                </a:solidFill>
              </a:rPr>
              <a:t>Julie Hammer</a:t>
            </a:r>
            <a:r>
              <a:rPr lang="en-US" sz="2595" dirty="0" smtClean="0">
                <a:solidFill>
                  <a:srgbClr val="FF0000"/>
                </a:solidFill>
              </a:rPr>
              <a:t> - ALAC Liaison to the SSAC</a:t>
            </a:r>
          </a:p>
          <a:p>
            <a:pPr>
              <a:buNone/>
            </a:pPr>
            <a:r>
              <a:rPr lang="en-US" dirty="0" smtClean="0"/>
              <a:t>1. Definition of Security and Stability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ICANN's</a:t>
            </a:r>
            <a:r>
              <a:rPr lang="en-US" dirty="0" smtClean="0"/>
              <a:t> Role in the Security and Stability of the DNS</a:t>
            </a:r>
          </a:p>
          <a:p>
            <a:pPr>
              <a:buNone/>
            </a:pPr>
            <a:r>
              <a:rPr lang="en-US" dirty="0" smtClean="0"/>
              <a:t>3. Why is security and stability important?</a:t>
            </a:r>
          </a:p>
          <a:p>
            <a:pPr>
              <a:buNone/>
            </a:pPr>
            <a:r>
              <a:rPr lang="en-US" dirty="0" smtClean="0"/>
              <a:t>4. What is the Security and Stability Advisory Committee (SSAC)?</a:t>
            </a:r>
          </a:p>
          <a:p>
            <a:pPr>
              <a:buNone/>
            </a:pPr>
            <a:endParaRPr lang="en-US" sz="2571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571" b="1" dirty="0" smtClean="0">
                <a:solidFill>
                  <a:srgbClr val="FF0000"/>
                </a:solidFill>
              </a:rPr>
              <a:t>Dave </a:t>
            </a:r>
            <a:r>
              <a:rPr lang="en-US" sz="2571" b="1" dirty="0" err="1" smtClean="0">
                <a:solidFill>
                  <a:srgbClr val="FF0000"/>
                </a:solidFill>
              </a:rPr>
              <a:t>Piscitello</a:t>
            </a:r>
            <a:r>
              <a:rPr lang="en-US" sz="2571" dirty="0" smtClean="0">
                <a:solidFill>
                  <a:srgbClr val="FF0000"/>
                </a:solidFill>
              </a:rPr>
              <a:t> – VP of Security and ICT Coordinator</a:t>
            </a:r>
          </a:p>
          <a:p>
            <a:pPr>
              <a:buNone/>
            </a:pPr>
            <a:r>
              <a:rPr lang="en-US" sz="2581" b="1" dirty="0" smtClean="0">
                <a:solidFill>
                  <a:srgbClr val="FF0000"/>
                </a:solidFill>
              </a:rPr>
              <a:t>Richard Lamb </a:t>
            </a:r>
            <a:r>
              <a:rPr lang="en-US" sz="2581" dirty="0" smtClean="0">
                <a:solidFill>
                  <a:srgbClr val="FF0000"/>
                </a:solidFill>
              </a:rPr>
              <a:t>– Senior Program Manager DNSSEC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err="1" smtClean="0"/>
              <a:t>ICANN’s</a:t>
            </a:r>
            <a:r>
              <a:rPr lang="en-US" dirty="0" smtClean="0"/>
              <a:t> Capability Building Program</a:t>
            </a:r>
          </a:p>
          <a:p>
            <a:pPr>
              <a:buNone/>
            </a:pPr>
            <a:r>
              <a:rPr lang="en-US" dirty="0" smtClean="0"/>
              <a:t>6.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ICANN’s</a:t>
            </a:r>
            <a:r>
              <a:rPr lang="en-US" b="1" dirty="0" smtClean="0"/>
              <a:t> Limited Technical Mission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ICANN’s</a:t>
            </a:r>
            <a:r>
              <a:rPr lang="en-US" dirty="0" smtClean="0"/>
              <a:t> limited technical mission is described as: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coordinate the allocation of the Internet’s unique identifier systems;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preserve and enhance the Stability, Security and Resiliency of these systems; </a:t>
            </a:r>
          </a:p>
          <a:p>
            <a:r>
              <a:rPr lang="en-US" dirty="0" smtClean="0"/>
              <a:t>To maintain and operate the L-Root </a:t>
            </a:r>
            <a:r>
              <a:rPr lang="en-US" dirty="0" err="1" smtClean="0"/>
              <a:t>nameserver</a:t>
            </a:r>
            <a:r>
              <a:rPr lang="en-US" dirty="0" smtClean="0"/>
              <a:t> instance as steward for the Community; </a:t>
            </a:r>
          </a:p>
          <a:p>
            <a:r>
              <a:rPr lang="en-US" dirty="0" smtClean="0"/>
              <a:t>To manage </a:t>
            </a:r>
            <a:r>
              <a:rPr lang="en-US" dirty="0" err="1" smtClean="0"/>
              <a:t>ICANN’s</a:t>
            </a:r>
            <a:r>
              <a:rPr lang="en-US" dirty="0" smtClean="0"/>
              <a:t> own internal systems and to provide a publicly accessible portal to disseminate and share information.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9016" y="5934670"/>
            <a:ext cx="7827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ICANN Security, Stability and Resiliency Framework FY14 March 2013</a:t>
            </a:r>
          </a:p>
          <a:p>
            <a:r>
              <a:rPr lang="en-US" u="sng" dirty="0" smtClean="0">
                <a:hlinkClick r:id="rId2"/>
              </a:rPr>
              <a:t>https://www.icann.org/en/about/staff/security/ssr/ssr-plan-fy14-06mar13-en.pdf</a:t>
            </a:r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Definitions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595" b="1" dirty="0" smtClean="0"/>
              <a:t>Security </a:t>
            </a:r>
            <a:r>
              <a:rPr lang="en-US" sz="2595" dirty="0" smtClean="0"/>
              <a:t>– the capacity to </a:t>
            </a:r>
            <a:r>
              <a:rPr lang="en-US" sz="2595" dirty="0" smtClean="0">
                <a:solidFill>
                  <a:srgbClr val="FF0000"/>
                </a:solidFill>
              </a:rPr>
              <a:t>protect and prevent misuse </a:t>
            </a:r>
            <a:r>
              <a:rPr lang="en-US" sz="2595" dirty="0" smtClean="0"/>
              <a:t>of Internet unique identifiers.</a:t>
            </a:r>
          </a:p>
          <a:p>
            <a:r>
              <a:rPr lang="en-US" sz="2595" b="1" dirty="0" smtClean="0"/>
              <a:t>Stability </a:t>
            </a:r>
            <a:r>
              <a:rPr lang="en-US" sz="2595" dirty="0" smtClean="0"/>
              <a:t>– the capacity to ensure that </a:t>
            </a:r>
            <a:r>
              <a:rPr lang="en-US" sz="2595" dirty="0" smtClean="0">
                <a:solidFill>
                  <a:srgbClr val="FF0000"/>
                </a:solidFill>
              </a:rPr>
              <a:t>the system operates as expected</a:t>
            </a:r>
            <a:r>
              <a:rPr lang="en-US" sz="2595" dirty="0" smtClean="0"/>
              <a:t>, and that users of the unique identifiers have confidence that the system operates as expected. </a:t>
            </a:r>
          </a:p>
          <a:p>
            <a:r>
              <a:rPr lang="en-US" sz="2595" b="1" dirty="0" smtClean="0"/>
              <a:t>Resiliency </a:t>
            </a:r>
            <a:r>
              <a:rPr lang="en-US" sz="2595" dirty="0" smtClean="0"/>
              <a:t>– the capacity of the unique identifier system to </a:t>
            </a:r>
            <a:r>
              <a:rPr lang="en-US" sz="2595" dirty="0" smtClean="0">
                <a:solidFill>
                  <a:srgbClr val="FF0000"/>
                </a:solidFill>
              </a:rPr>
              <a:t>effectively withstand/tolerate/survive malicious attacks</a:t>
            </a:r>
            <a:r>
              <a:rPr lang="en-US" sz="2595" dirty="0" smtClean="0"/>
              <a:t> and other disruptive events without disruption or cessation of service.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1083" y="5943601"/>
            <a:ext cx="8005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ICANN Security, Stability and Resiliency Framework FY14 March 2013</a:t>
            </a:r>
          </a:p>
          <a:p>
            <a:r>
              <a:rPr lang="en-US" u="sng" dirty="0" smtClean="0">
                <a:hlinkClick r:id="rId2"/>
              </a:rPr>
              <a:t>https://www.icann.org/en/about/staff/security/ssr/ssr-plan-fy14-06mar13-en.pdf</a:t>
            </a:r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ICANN 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3840" dirty="0" smtClean="0"/>
              <a:t>A law enforcement agency, a court of law or a government agency</a:t>
            </a:r>
          </a:p>
          <a:p>
            <a:pPr lvl="1"/>
            <a:r>
              <a:rPr lang="en-US" sz="3200" dirty="0" smtClean="0"/>
              <a:t>Law enforcement and governments participate </a:t>
            </a:r>
            <a:r>
              <a:rPr lang="en-US" sz="3429" dirty="0" smtClean="0"/>
              <a:t>as stakeholders in </a:t>
            </a:r>
            <a:r>
              <a:rPr lang="en-US" sz="3429" dirty="0" err="1" smtClean="0"/>
              <a:t>ICANN’s</a:t>
            </a:r>
            <a:r>
              <a:rPr lang="en-US" sz="3429" dirty="0" smtClean="0"/>
              <a:t> processes and policy development </a:t>
            </a:r>
          </a:p>
          <a:p>
            <a:r>
              <a:rPr lang="en-US" sz="3840" dirty="0" smtClean="0"/>
              <a:t>Responsible for policing the Internet or operationally </a:t>
            </a:r>
            <a:r>
              <a:rPr lang="en-US" sz="3840" dirty="0" err="1" smtClean="0"/>
              <a:t>combatting</a:t>
            </a:r>
            <a:r>
              <a:rPr lang="en-US" sz="3840" dirty="0" smtClean="0"/>
              <a:t> criminal </a:t>
            </a:r>
            <a:r>
              <a:rPr lang="en-US" sz="3840" dirty="0" err="1" smtClean="0"/>
              <a:t>behaviour</a:t>
            </a:r>
            <a:r>
              <a:rPr lang="en-US" sz="3840" dirty="0" smtClean="0"/>
              <a:t> </a:t>
            </a:r>
          </a:p>
          <a:p>
            <a:r>
              <a:rPr lang="en-US" sz="3840" dirty="0" smtClean="0"/>
              <a:t>Responsible for determining what constitutes illicit conduct on the Internet </a:t>
            </a:r>
          </a:p>
          <a:p>
            <a:r>
              <a:rPr lang="en-US" sz="3840" dirty="0" smtClean="0"/>
              <a:t>Involved in use of the Internet related to cyber-espionage and cyber-war </a:t>
            </a:r>
          </a:p>
          <a:p>
            <a:r>
              <a:rPr lang="en-US" sz="3840" dirty="0" err="1" smtClean="0"/>
              <a:t>Authorised</a:t>
            </a:r>
            <a:r>
              <a:rPr lang="en-US" sz="3840" dirty="0" smtClean="0"/>
              <a:t> to unilaterally suspend or terminate domain names</a:t>
            </a:r>
          </a:p>
          <a:p>
            <a:pPr lvl="1"/>
            <a:r>
              <a:rPr lang="en-US" sz="3200" dirty="0" smtClean="0"/>
              <a:t>ICANN is able to enforce its contracts with third parties, including domain name registration providers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1083" y="5943601"/>
            <a:ext cx="8005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ICANN Security, Stability and Resiliency Framework FY14 March 2013</a:t>
            </a:r>
          </a:p>
          <a:p>
            <a:r>
              <a:rPr lang="en-US" u="sng" dirty="0" smtClean="0">
                <a:hlinkClick r:id="rId2"/>
              </a:rPr>
              <a:t>https://www.icann.org/en/about/staff/security/ssr/ssr-plan-fy14-06mar13-en.pdf</a:t>
            </a:r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ICANN does: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Play a role in supporting the work of law enforcement or government agencies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in carrying out legitimate actions at their request. </a:t>
            </a:r>
          </a:p>
          <a:p>
            <a:r>
              <a:rPr lang="en-US" sz="2400" dirty="0" smtClean="0"/>
              <a:t>Participate with the operational security community in studying, analyzing and identifying malicious use or abuse of the DNS.  </a:t>
            </a:r>
          </a:p>
          <a:p>
            <a:r>
              <a:rPr lang="en-US" sz="2400" dirty="0" smtClean="0"/>
              <a:t>Play the same part as any interested stakeholder with regards to Internet protocols </a:t>
            </a:r>
          </a:p>
          <a:p>
            <a:pPr lvl="1"/>
            <a:r>
              <a:rPr lang="en-US" sz="2000" dirty="0" smtClean="0"/>
              <a:t>evolution of Internet protocols and related standards are not under the purview of ICANN but reside with the Internet Engineering Task Force (IETF) and the Internet Architecture Board (IAB) </a:t>
            </a:r>
          </a:p>
          <a:p>
            <a:endParaRPr lang="en-US" sz="2595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1083" y="5943601"/>
            <a:ext cx="8005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ICANN Security, Stability and Resiliency Framework FY14 March 2013</a:t>
            </a:r>
          </a:p>
          <a:p>
            <a:r>
              <a:rPr lang="en-US" u="sng" dirty="0" smtClean="0">
                <a:hlinkClick r:id="rId2"/>
              </a:rPr>
              <a:t>https://www.icann.org/en/about/staff/security/ssr/ssr-plan-fy14-06mar13-en.pdf</a:t>
            </a:r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How Security, Stability &amp; Resiliency Fits into ICANN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Security at ICANN can be viewed as: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Core Value for ICANN (in accordance with the Affirmation of Commitments)</a:t>
            </a:r>
          </a:p>
          <a:p>
            <a:r>
              <a:rPr lang="en-US" dirty="0" smtClean="0"/>
              <a:t>One of the Four Focus Areas of the Strategic Plan  </a:t>
            </a:r>
          </a:p>
          <a:p>
            <a:r>
              <a:rPr lang="en-US" dirty="0" smtClean="0"/>
              <a:t>An overall thematic area cutting across the organization</a:t>
            </a:r>
          </a:p>
          <a:p>
            <a:r>
              <a:rPr lang="en-US" dirty="0" smtClean="0"/>
              <a:t>A department within ICANN (the Security Team) </a:t>
            </a:r>
          </a:p>
          <a:p>
            <a:r>
              <a:rPr lang="en-US" dirty="0" smtClean="0"/>
              <a:t>An essential element in projects and activities</a:t>
            </a:r>
          </a:p>
          <a:p>
            <a:r>
              <a:rPr lang="en-US" dirty="0" smtClean="0"/>
              <a:t>A key stakeholder group within the ICANN Community (</a:t>
            </a:r>
            <a:r>
              <a:rPr lang="en-US" dirty="0" smtClean="0">
                <a:solidFill>
                  <a:srgbClr val="FF0000"/>
                </a:solidFill>
              </a:rPr>
              <a:t>the Security and Stability Advisory Committee – SSAC</a:t>
            </a:r>
            <a:r>
              <a:rPr lang="en-US" dirty="0" smtClean="0"/>
              <a:t>) 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Why is security and stability important?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Contributes to the stability of the global economic environment</a:t>
            </a:r>
          </a:p>
          <a:p>
            <a:r>
              <a:rPr lang="en-US" dirty="0" smtClean="0"/>
              <a:t>Assists the prosperity of developing and developed nations</a:t>
            </a:r>
          </a:p>
          <a:p>
            <a:r>
              <a:rPr lang="en-US" dirty="0" smtClean="0"/>
              <a:t>Supports national security, emergency response  and the preservation of law and order</a:t>
            </a:r>
          </a:p>
          <a:p>
            <a:r>
              <a:rPr lang="en-US" dirty="0" smtClean="0"/>
              <a:t>Facilitates the correct functioning of critical infrastructure </a:t>
            </a:r>
          </a:p>
          <a:p>
            <a:r>
              <a:rPr lang="en-US" dirty="0" smtClean="0"/>
              <a:t>Enhances </a:t>
            </a:r>
            <a:r>
              <a:rPr lang="en-US" smtClean="0"/>
              <a:t>opportunities for business </a:t>
            </a:r>
            <a:r>
              <a:rPr lang="en-US" dirty="0" smtClean="0"/>
              <a:t>and commerce</a:t>
            </a:r>
          </a:p>
          <a:p>
            <a:r>
              <a:rPr lang="en-US" dirty="0" smtClean="0"/>
              <a:t>Enables the free flow of information</a:t>
            </a:r>
          </a:p>
          <a:p>
            <a:r>
              <a:rPr lang="en-US" dirty="0" smtClean="0"/>
              <a:t>Protects the interests of individual users of the internet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u="sng" dirty="0" smtClean="0">
                <a:ea typeface="MS PGothic" charset="0"/>
                <a:cs typeface="Helvetica Neue Medium"/>
              </a:rPr>
              <a:t>S</a:t>
            </a:r>
            <a:r>
              <a:rPr lang="en-US" sz="2800" b="1" dirty="0" smtClean="0">
                <a:ea typeface="MS PGothic" charset="0"/>
                <a:cs typeface="Helvetica Neue Medium"/>
              </a:rPr>
              <a:t>ecurity and </a:t>
            </a:r>
            <a:r>
              <a:rPr lang="en-US" sz="2800" b="1" u="sng" dirty="0" smtClean="0">
                <a:ea typeface="MS PGothic" charset="0"/>
                <a:cs typeface="Helvetica Neue Medium"/>
              </a:rPr>
              <a:t>S</a:t>
            </a:r>
            <a:r>
              <a:rPr lang="en-US" sz="2800" b="1" dirty="0" smtClean="0">
                <a:ea typeface="MS PGothic" charset="0"/>
                <a:cs typeface="Helvetica Neue Medium"/>
              </a:rPr>
              <a:t>tability </a:t>
            </a:r>
            <a:r>
              <a:rPr lang="en-US" sz="2800" b="1" u="sng" dirty="0" smtClean="0">
                <a:ea typeface="MS PGothic" charset="0"/>
                <a:cs typeface="Helvetica Neue Medium"/>
              </a:rPr>
              <a:t>A</a:t>
            </a:r>
            <a:r>
              <a:rPr lang="en-US" sz="2800" b="1" dirty="0" smtClean="0">
                <a:ea typeface="MS PGothic" charset="0"/>
                <a:cs typeface="Helvetica Neue Medium"/>
              </a:rPr>
              <a:t>dvisory </a:t>
            </a:r>
            <a:r>
              <a:rPr lang="en-US" sz="2800" b="1" u="sng" dirty="0" smtClean="0">
                <a:ea typeface="MS PGothic" charset="0"/>
                <a:cs typeface="Helvetica Neue Medium"/>
              </a:rPr>
              <a:t>C</a:t>
            </a:r>
            <a:r>
              <a:rPr lang="en-US" sz="2800" b="1" dirty="0" smtClean="0">
                <a:ea typeface="MS PGothic" charset="0"/>
                <a:cs typeface="Helvetica Neue Medium"/>
              </a:rPr>
              <a:t>ommittee (SSAC)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cs typeface="Helvetica Neue Medium" charset="0"/>
              </a:rPr>
              <a:t>	Charter</a:t>
            </a:r>
            <a:r>
              <a:rPr lang="en-US" dirty="0" smtClean="0">
                <a:cs typeface="Helvetica Neue Medium" charset="0"/>
              </a:rPr>
              <a:t>: To advise the ICANN community and Board on matters relating to the security and integrity of the Internet's naming and address allocation systems. 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027" dirty="0" smtClean="0">
                <a:ea typeface="MS PGothic" charset="0"/>
                <a:cs typeface="MS PGothic" charset="0"/>
              </a:rPr>
              <a:t>2001: SSAC initiated. </a:t>
            </a:r>
          </a:p>
          <a:p>
            <a:r>
              <a:rPr lang="en-US" sz="3027" dirty="0" smtClean="0">
                <a:ea typeface="MS PGothic" charset="0"/>
                <a:cs typeface="MS PGothic" charset="0"/>
              </a:rPr>
              <a:t>2002: Began operation.</a:t>
            </a:r>
          </a:p>
          <a:p>
            <a:r>
              <a:rPr lang="en-US" sz="3027" dirty="0" smtClean="0">
                <a:ea typeface="MS PGothic" charset="0"/>
                <a:cs typeface="MS PGothic" charset="0"/>
              </a:rPr>
              <a:t>Provides guidance to ICANN Board, Supporting Organizations</a:t>
            </a:r>
            <a:r>
              <a:rPr lang="en-US" altLang="ja-JP" sz="3027" dirty="0" smtClean="0">
                <a:cs typeface="Helvetica Neue Medium" charset="0"/>
              </a:rPr>
              <a:t> and Advisory Committees, staff and general community.</a:t>
            </a:r>
          </a:p>
          <a:p>
            <a:r>
              <a:rPr lang="en-US" sz="3027" dirty="0" smtClean="0">
                <a:cs typeface="Helvetica Neue Medium" charset="0"/>
              </a:rPr>
              <a:t>Members as of June 2015: 34  (appointed by ICANN Board for 3-year terms)</a:t>
            </a:r>
            <a:endParaRPr lang="en-US" sz="3027" dirty="0">
              <a:cs typeface="Helvetica Neue Medium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</TotalTime>
  <Words>1139</Words>
  <Application>Microsoft Macintosh PowerPoint</Application>
  <PresentationFormat>On-screen Show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ICANN’s Role in the  Security and Stability of the DNS</vt:lpstr>
      <vt:lpstr>ICANN’s Role in the  Security and Stability of the DNS</vt:lpstr>
      <vt:lpstr>ICANN’s Limited Technical Mission</vt:lpstr>
      <vt:lpstr>Definitions</vt:lpstr>
      <vt:lpstr>ICANN is not:</vt:lpstr>
      <vt:lpstr>ICANN does:</vt:lpstr>
      <vt:lpstr>How Security, Stability &amp; Resiliency Fits into ICANN</vt:lpstr>
      <vt:lpstr>Why is security and stability important?</vt:lpstr>
      <vt:lpstr>Security and Stability Advisory Committee (SSAC)</vt:lpstr>
      <vt:lpstr>SSAC Activities</vt:lpstr>
      <vt:lpstr>2013-2015 Publications by Category</vt:lpstr>
      <vt:lpstr>2013-2015 Publications by Category</vt:lpstr>
      <vt:lpstr>2013-2015 Publications by Category</vt:lpstr>
      <vt:lpstr>ICANN’s Capability Building Program in Security and Stability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Hammer</dc:creator>
  <cp:lastModifiedBy>Gisella Gruber</cp:lastModifiedBy>
  <cp:revision>12</cp:revision>
  <dcterms:created xsi:type="dcterms:W3CDTF">2015-06-09T23:54:50Z</dcterms:created>
  <dcterms:modified xsi:type="dcterms:W3CDTF">2015-06-10T00:35:21Z</dcterms:modified>
</cp:coreProperties>
</file>