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20"/>
  </p:notesMasterIdLst>
  <p:sldIdLst>
    <p:sldId id="256" r:id="rId2"/>
    <p:sldId id="257" r:id="rId3"/>
    <p:sldId id="258" r:id="rId4"/>
    <p:sldId id="262" r:id="rId5"/>
    <p:sldId id="277" r:id="rId6"/>
    <p:sldId id="263" r:id="rId7"/>
    <p:sldId id="264" r:id="rId8"/>
    <p:sldId id="265" r:id="rId9"/>
    <p:sldId id="266" r:id="rId10"/>
    <p:sldId id="267" r:id="rId11"/>
    <p:sldId id="268" r:id="rId12"/>
    <p:sldId id="269" r:id="rId13"/>
    <p:sldId id="279" r:id="rId14"/>
    <p:sldId id="281" r:id="rId15"/>
    <p:sldId id="283" r:id="rId16"/>
    <p:sldId id="273" r:id="rId17"/>
    <p:sldId id="275" r:id="rId18"/>
    <p:sldId id="276" r:id="rId19"/>
  </p:sldIdLst>
  <p:sldSz cx="10799763" cy="7205663"/>
  <p:notesSz cx="6858000" cy="9144000"/>
  <p:embeddedFontLst>
    <p:embeddedFont>
      <p:font typeface="Georgia" panose="02040502050405020303" pitchFamily="18" charset="0"/>
      <p:regular r:id="rId21"/>
      <p:bold r:id="rId22"/>
      <p:italic r:id="rId23"/>
      <p:boldItalic r:id="rId24"/>
    </p:embeddedFont>
    <p:embeddedFont>
      <p:font typeface="Sukhumvit Set" panose="02000506000000020004" pitchFamily="2" charset="-34"/>
      <p:regular r:id="rId25"/>
      <p:bold r:id="rId26"/>
    </p:embeddedFont>
    <p:embeddedFont>
      <p:font typeface="Century Gothic" panose="020B0502020202020204" pitchFamily="34" charset="0"/>
      <p:regular r:id="rId27"/>
      <p:bold r:id="rId28"/>
      <p:italic r:id="rId29"/>
      <p:boldItalic r:id="rId30"/>
    </p:embeddedFont>
    <p:embeddedFont>
      <p:font typeface="Calibri" panose="020F0502020204030204" pitchFamily="34" charset="0"/>
      <p:regular r:id="rId31"/>
      <p:bold r:id="rId32"/>
      <p:italic r:id="rId33"/>
      <p:boldItalic r:id="rId34"/>
    </p:embeddedFont>
    <p:embeddedFont>
      <p:font typeface="ＭＳ Ｐゴシック" panose="020B0600070205080204" pitchFamily="34" charset="-128"/>
      <p:regular r:id="rId3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38">
          <p15:clr>
            <a:srgbClr val="A4A3A4"/>
          </p15:clr>
        </p15:guide>
        <p15:guide id="2" pos="34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mantha Eisne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16A0E1"/>
    <a:srgbClr val="CE0238"/>
    <a:srgbClr val="25BB83"/>
    <a:srgbClr val="22CD4D"/>
    <a:srgbClr val="1AB8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91" autoAdjust="0"/>
    <p:restoredTop sz="82588" autoAdjust="0"/>
  </p:normalViewPr>
  <p:slideViewPr>
    <p:cSldViewPr snapToGrid="0" snapToObjects="1">
      <p:cViewPr varScale="1">
        <p:scale>
          <a:sx n="53" d="100"/>
          <a:sy n="53" d="100"/>
        </p:scale>
        <p:origin x="1392" y="84"/>
      </p:cViewPr>
      <p:guideLst>
        <p:guide orient="horz" pos="4538"/>
        <p:guide pos="3402"/>
      </p:guideLst>
    </p:cSldViewPr>
  </p:slideViewPr>
  <p:notesTextViewPr>
    <p:cViewPr>
      <p:scale>
        <a:sx n="100" d="100"/>
        <a:sy n="100" d="100"/>
      </p:scale>
      <p:origin x="0" y="0"/>
    </p:cViewPr>
  </p:notesTextViewPr>
  <p:sorterViewPr>
    <p:cViewPr>
      <p:scale>
        <a:sx n="288" d="100"/>
        <a:sy n="288" d="100"/>
      </p:scale>
      <p:origin x="0" y="468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7-25T12:45:59.640" idx="1">
    <p:pos x="1167" y="278"/>
    <p:text>Need a title to show that this is the first round of applications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D98A84-AED3-4589-8E60-AE008272E08A}" type="datetimeFigureOut">
              <a:rPr lang="en-SG" smtClean="0"/>
              <a:t>20/6/2017</a:t>
            </a:fld>
            <a:endParaRPr lang="en-SG"/>
          </a:p>
        </p:txBody>
      </p:sp>
      <p:sp>
        <p:nvSpPr>
          <p:cNvPr id="4" name="Slide Image Placeholder 3"/>
          <p:cNvSpPr>
            <a:spLocks noGrp="1" noRot="1" noChangeAspect="1"/>
          </p:cNvSpPr>
          <p:nvPr>
            <p:ph type="sldImg" idx="2"/>
          </p:nvPr>
        </p:nvSpPr>
        <p:spPr>
          <a:xfrm>
            <a:off x="860425" y="685800"/>
            <a:ext cx="513715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4BACF8-9E09-4B22-9A92-E4982DC98D4E}" type="slidenum">
              <a:rPr lang="en-SG" smtClean="0"/>
              <a:t>‹#›</a:t>
            </a:fld>
            <a:endParaRPr lang="en-SG"/>
          </a:p>
        </p:txBody>
      </p:sp>
    </p:spTree>
    <p:extLst>
      <p:ext uri="{BB962C8B-B14F-4D97-AF65-F5344CB8AC3E}">
        <p14:creationId xmlns:p14="http://schemas.microsoft.com/office/powerpoint/2010/main" val="4230320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1</a:t>
            </a:fld>
            <a:endParaRPr lang="en-SG"/>
          </a:p>
        </p:txBody>
      </p:sp>
    </p:spTree>
    <p:extLst>
      <p:ext uri="{BB962C8B-B14F-4D97-AF65-F5344CB8AC3E}">
        <p14:creationId xmlns:p14="http://schemas.microsoft.com/office/powerpoint/2010/main" val="3767137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t>13</a:t>
            </a:fld>
            <a:endParaRPr lang="en-SG"/>
          </a:p>
        </p:txBody>
      </p:sp>
    </p:spTree>
    <p:extLst>
      <p:ext uri="{BB962C8B-B14F-4D97-AF65-F5344CB8AC3E}">
        <p14:creationId xmlns:p14="http://schemas.microsoft.com/office/powerpoint/2010/main" val="2974580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14</a:t>
            </a:fld>
            <a:endParaRPr lang="en-SG"/>
          </a:p>
        </p:txBody>
      </p:sp>
    </p:spTree>
    <p:extLst>
      <p:ext uri="{BB962C8B-B14F-4D97-AF65-F5344CB8AC3E}">
        <p14:creationId xmlns:p14="http://schemas.microsoft.com/office/powerpoint/2010/main" val="14558888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15</a:t>
            </a:fld>
            <a:endParaRPr lang="en-SG"/>
          </a:p>
        </p:txBody>
      </p:sp>
    </p:spTree>
    <p:extLst>
      <p:ext uri="{BB962C8B-B14F-4D97-AF65-F5344CB8AC3E}">
        <p14:creationId xmlns:p14="http://schemas.microsoft.com/office/powerpoint/2010/main" val="3602970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800" b="1" dirty="0"/>
              <a:t>[PRESENTER NOTE(S): Optional</a:t>
            </a:r>
            <a:r>
              <a:rPr lang="en-US" sz="800" b="1" baseline="0" dirty="0"/>
              <a:t> slide to use as a lead in to explain New </a:t>
            </a:r>
            <a:r>
              <a:rPr lang="en-US" sz="800" b="1" baseline="0" dirty="0" err="1"/>
              <a:t>gTLD</a:t>
            </a:r>
            <a:r>
              <a:rPr lang="en-US" sz="800" b="1" baseline="0" dirty="0"/>
              <a:t> Program prior to giving </a:t>
            </a:r>
            <a:r>
              <a:rPr lang="en-US" sz="800" b="1" baseline="0" dirty="0" err="1"/>
              <a:t>gTLD</a:t>
            </a:r>
            <a:r>
              <a:rPr lang="en-US" sz="800" b="1" baseline="0" dirty="0"/>
              <a:t> stories.</a:t>
            </a:r>
            <a:r>
              <a:rPr lang="en-US" sz="800" b="1" dirty="0"/>
              <a:t>]</a:t>
            </a:r>
          </a:p>
          <a:p>
            <a:pPr lvl="0"/>
            <a:endParaRPr lang="en-US" sz="700" kern="1200" dirty="0">
              <a:solidFill>
                <a:schemeClr val="tx1"/>
              </a:solidFill>
              <a:effectLst/>
              <a:latin typeface="Century Gothic"/>
              <a:ea typeface="+mn-ea"/>
              <a:cs typeface="+mn-cs"/>
            </a:endParaRPr>
          </a:p>
          <a:p>
            <a:pPr lvl="0"/>
            <a:r>
              <a:rPr lang="en-US" sz="700" kern="1200" dirty="0">
                <a:solidFill>
                  <a:schemeClr val="tx1"/>
                </a:solidFill>
                <a:effectLst/>
                <a:latin typeface="Century Gothic"/>
                <a:ea typeface="+mn-ea"/>
                <a:cs typeface="+mn-cs"/>
              </a:rPr>
              <a:t>The New gTLD Program is an initiative that will enable the introduction of additional generic Top-Level Domain names (both ASCII and Internationalized</a:t>
            </a:r>
            <a:r>
              <a:rPr lang="en-US" sz="700" kern="1200" baseline="0" dirty="0">
                <a:solidFill>
                  <a:schemeClr val="tx1"/>
                </a:solidFill>
                <a:effectLst/>
                <a:latin typeface="Century Gothic"/>
                <a:ea typeface="+mn-ea"/>
                <a:cs typeface="+mn-cs"/>
              </a:rPr>
              <a:t> Domain Names</a:t>
            </a:r>
            <a:r>
              <a:rPr lang="en-US" sz="700" kern="1200" dirty="0">
                <a:solidFill>
                  <a:schemeClr val="tx1"/>
                </a:solidFill>
                <a:effectLst/>
                <a:latin typeface="Century Gothic"/>
                <a:ea typeface="+mn-ea"/>
                <a:cs typeface="+mn-cs"/>
              </a:rPr>
              <a:t>) into the domain name space, expanding gTLDs from 22 to more than 1300 new possibilities (based</a:t>
            </a:r>
            <a:r>
              <a:rPr lang="en-US" sz="700" kern="1200" baseline="0" dirty="0">
                <a:solidFill>
                  <a:schemeClr val="tx1"/>
                </a:solidFill>
                <a:effectLst/>
                <a:latin typeface="Century Gothic"/>
                <a:ea typeface="+mn-ea"/>
                <a:cs typeface="+mn-cs"/>
              </a:rPr>
              <a:t> on the new </a:t>
            </a:r>
            <a:r>
              <a:rPr lang="en-US" sz="700" kern="1200" baseline="0" dirty="0" err="1">
                <a:solidFill>
                  <a:schemeClr val="tx1"/>
                </a:solidFill>
                <a:effectLst/>
                <a:latin typeface="Century Gothic"/>
                <a:ea typeface="+mn-ea"/>
                <a:cs typeface="+mn-cs"/>
              </a:rPr>
              <a:t>gTLD</a:t>
            </a:r>
            <a:r>
              <a:rPr lang="en-US" sz="700" kern="1200" baseline="0" dirty="0">
                <a:solidFill>
                  <a:schemeClr val="tx1"/>
                </a:solidFill>
                <a:effectLst/>
                <a:latin typeface="Century Gothic"/>
                <a:ea typeface="+mn-ea"/>
                <a:cs typeface="+mn-cs"/>
              </a:rPr>
              <a:t> applications to date)</a:t>
            </a:r>
            <a:r>
              <a:rPr lang="en-US" sz="700" kern="1200" dirty="0">
                <a:solidFill>
                  <a:schemeClr val="tx1"/>
                </a:solidFill>
                <a:effectLst/>
                <a:latin typeface="Century Gothic"/>
                <a:ea typeface="+mn-ea"/>
                <a:cs typeface="+mn-cs"/>
              </a:rPr>
              <a:t>.  </a:t>
            </a:r>
          </a:p>
          <a:p>
            <a:pPr lvl="0"/>
            <a:endParaRPr lang="en-US" sz="700" kern="1200" dirty="0">
              <a:solidFill>
                <a:schemeClr val="tx1"/>
              </a:solidFill>
              <a:effectLst/>
              <a:latin typeface="Century Gothic"/>
              <a:ea typeface="+mn-ea"/>
              <a:cs typeface="+mn-cs"/>
            </a:endParaRPr>
          </a:p>
          <a:p>
            <a:pPr lvl="0"/>
            <a:r>
              <a:rPr lang="en-US" sz="700" kern="1200" baseline="0" dirty="0">
                <a:solidFill>
                  <a:schemeClr val="tx1"/>
                </a:solidFill>
                <a:effectLst/>
                <a:latin typeface="Century Gothic"/>
                <a:ea typeface="+mn-ea"/>
                <a:cs typeface="+mn-cs"/>
              </a:rPr>
              <a:t>Internationalized Domain Names (names that include non-ASCII characters) are being added to the Internet’s infrastructure as generic Top-Level Domains for the first time ever, thus laying the groundwork for a truly global Internet.</a:t>
            </a:r>
          </a:p>
          <a:p>
            <a:pPr marL="628650" lvl="1" indent="-171450">
              <a:buFont typeface="Arial"/>
              <a:buChar char="•"/>
            </a:pPr>
            <a:r>
              <a:rPr lang="en-US" sz="700" kern="1200" baseline="0" dirty="0">
                <a:solidFill>
                  <a:schemeClr val="tx1"/>
                </a:solidFill>
                <a:effectLst/>
                <a:latin typeface="Century Gothic"/>
                <a:ea typeface="+mn-ea"/>
                <a:cs typeface="+mn-cs"/>
              </a:rPr>
              <a:t>ASCII characters = 26 letters in the English alphabet, numerical digits 0-9, and some symbols</a:t>
            </a:r>
            <a:endParaRPr lang="en-US" sz="700" kern="1200" dirty="0">
              <a:solidFill>
                <a:schemeClr val="tx1"/>
              </a:solidFill>
              <a:effectLst/>
              <a:latin typeface="Century Gothic"/>
              <a:ea typeface="+mn-ea"/>
              <a:cs typeface="+mn-cs"/>
            </a:endParaRPr>
          </a:p>
          <a:p>
            <a:pPr lvl="0"/>
            <a:endParaRPr lang="en-US" sz="700" kern="1200" dirty="0">
              <a:solidFill>
                <a:schemeClr val="tx1"/>
              </a:solidFill>
              <a:effectLst/>
              <a:latin typeface="Century Gothic"/>
              <a:ea typeface="+mn-ea"/>
              <a:cs typeface="+mn-cs"/>
            </a:endParaRPr>
          </a:p>
          <a:p>
            <a:pPr lvl="0"/>
            <a:r>
              <a:rPr lang="en-US" sz="700" kern="1200" dirty="0">
                <a:solidFill>
                  <a:schemeClr val="tx1"/>
                </a:solidFill>
                <a:effectLst/>
                <a:latin typeface="Century Gothic"/>
                <a:ea typeface="+mn-ea"/>
                <a:cs typeface="+mn-cs"/>
              </a:rPr>
              <a:t>The New </a:t>
            </a:r>
            <a:r>
              <a:rPr lang="en-US" sz="700" kern="1200" dirty="0" err="1">
                <a:solidFill>
                  <a:schemeClr val="tx1"/>
                </a:solidFill>
                <a:effectLst/>
                <a:latin typeface="Century Gothic"/>
                <a:ea typeface="+mn-ea"/>
                <a:cs typeface="+mn-cs"/>
              </a:rPr>
              <a:t>gTLD</a:t>
            </a:r>
            <a:r>
              <a:rPr lang="en-US" sz="700" kern="1200" dirty="0">
                <a:solidFill>
                  <a:schemeClr val="tx1"/>
                </a:solidFill>
                <a:effectLst/>
                <a:latin typeface="Century Gothic"/>
                <a:ea typeface="+mn-ea"/>
                <a:cs typeface="+mn-cs"/>
              </a:rPr>
              <a:t> Program is managed by ICANN, which means it has taken shape through the </a:t>
            </a:r>
            <a:r>
              <a:rPr lang="en-US" sz="700" kern="1200" dirty="0" err="1">
                <a:solidFill>
                  <a:schemeClr val="tx1"/>
                </a:solidFill>
                <a:effectLst/>
                <a:latin typeface="Century Gothic"/>
                <a:ea typeface="+mn-ea"/>
                <a:cs typeface="+mn-cs"/>
              </a:rPr>
              <a:t>multistakeholder</a:t>
            </a:r>
            <a:r>
              <a:rPr lang="en-US" sz="700" kern="1200" dirty="0">
                <a:solidFill>
                  <a:schemeClr val="tx1"/>
                </a:solidFill>
                <a:effectLst/>
                <a:latin typeface="Century Gothic"/>
                <a:ea typeface="+mn-ea"/>
                <a:cs typeface="+mn-cs"/>
              </a:rPr>
              <a:t> model. Part of the 8 years required to bring the Program to fruition was spent building consensus among different parties with varying interests. </a:t>
            </a:r>
            <a:r>
              <a:rPr lang="en-US" sz="700" kern="1200" dirty="0" err="1">
                <a:solidFill>
                  <a:schemeClr val="tx1"/>
                </a:solidFill>
                <a:effectLst/>
                <a:latin typeface="Century Gothic"/>
                <a:ea typeface="+mn-ea"/>
                <a:cs typeface="+mn-cs"/>
              </a:rPr>
              <a:t>Multistakeholderism</a:t>
            </a:r>
            <a:r>
              <a:rPr lang="en-US" sz="700" kern="1200" dirty="0">
                <a:solidFill>
                  <a:schemeClr val="tx1"/>
                </a:solidFill>
                <a:effectLst/>
                <a:latin typeface="Century Gothic"/>
                <a:ea typeface="+mn-ea"/>
                <a:cs typeface="+mn-cs"/>
              </a:rPr>
              <a:t> provides a series of checks and balances, which have resulted in the inclusion of many new elements in the New </a:t>
            </a:r>
            <a:r>
              <a:rPr lang="en-US" sz="700" kern="1200" dirty="0" err="1">
                <a:solidFill>
                  <a:schemeClr val="tx1"/>
                </a:solidFill>
                <a:effectLst/>
                <a:latin typeface="Century Gothic"/>
                <a:ea typeface="+mn-ea"/>
                <a:cs typeface="+mn-cs"/>
              </a:rPr>
              <a:t>gTLD</a:t>
            </a:r>
            <a:r>
              <a:rPr lang="en-US" sz="700" kern="1200" dirty="0">
                <a:solidFill>
                  <a:schemeClr val="tx1"/>
                </a:solidFill>
                <a:effectLst/>
                <a:latin typeface="Century Gothic"/>
                <a:ea typeface="+mn-ea"/>
                <a:cs typeface="+mn-cs"/>
              </a:rPr>
              <a:t> Program that will support the security and stability of the Internet.</a:t>
            </a:r>
          </a:p>
          <a:p>
            <a:pPr lvl="1"/>
            <a:endParaRPr lang="en-US" sz="700" kern="1200" dirty="0">
              <a:solidFill>
                <a:schemeClr val="tx1"/>
              </a:solidFill>
              <a:effectLst/>
              <a:latin typeface="Century Gothic"/>
              <a:ea typeface="+mn-ea"/>
              <a:cs typeface="+mn-cs"/>
            </a:endParaRPr>
          </a:p>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3</a:t>
            </a:fld>
            <a:endParaRPr lang="en-SG"/>
          </a:p>
        </p:txBody>
      </p:sp>
    </p:spTree>
    <p:extLst>
      <p:ext uri="{BB962C8B-B14F-4D97-AF65-F5344CB8AC3E}">
        <p14:creationId xmlns:p14="http://schemas.microsoft.com/office/powerpoint/2010/main" val="1205538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200" kern="1200" cap="none" baseline="0" dirty="0">
                <a:solidFill>
                  <a:schemeClr val="tx1"/>
                </a:solidFill>
                <a:effectLst/>
                <a:latin typeface="Arial"/>
                <a:ea typeface="+mn-ea"/>
                <a:cs typeface="Arial"/>
              </a:rPr>
              <a:t>The New </a:t>
            </a:r>
            <a:r>
              <a:rPr lang="en-US" sz="1200" kern="1200" cap="none" baseline="0" dirty="0" err="1">
                <a:solidFill>
                  <a:schemeClr val="tx1"/>
                </a:solidFill>
                <a:effectLst/>
                <a:latin typeface="Arial"/>
                <a:ea typeface="+mn-ea"/>
                <a:cs typeface="Arial"/>
              </a:rPr>
              <a:t>gTLD</a:t>
            </a:r>
            <a:r>
              <a:rPr lang="en-US" sz="1200" kern="1200" cap="none" baseline="0" dirty="0">
                <a:solidFill>
                  <a:schemeClr val="tx1"/>
                </a:solidFill>
                <a:effectLst/>
                <a:latin typeface="Arial"/>
                <a:ea typeface="+mn-ea"/>
                <a:cs typeface="Arial"/>
              </a:rPr>
              <a:t> Program is enabling the largest expansion of the Domain Name System, EVER.</a:t>
            </a:r>
          </a:p>
          <a:p>
            <a:pPr>
              <a:buNone/>
            </a:pPr>
            <a:r>
              <a:rPr lang="en-US" sz="1200" kern="1200" cap="none" baseline="0" dirty="0">
                <a:solidFill>
                  <a:schemeClr val="tx1"/>
                </a:solidFill>
                <a:effectLst/>
                <a:latin typeface="Arial"/>
                <a:ea typeface="+mn-ea"/>
                <a:cs typeface="Arial"/>
              </a:rPr>
              <a:t> </a:t>
            </a:r>
          </a:p>
          <a:p>
            <a:pPr>
              <a:buNone/>
            </a:pPr>
            <a:r>
              <a:rPr lang="en-US" sz="1200" kern="1200" cap="none" baseline="0" dirty="0">
                <a:solidFill>
                  <a:schemeClr val="tx1"/>
                </a:solidFill>
                <a:effectLst/>
                <a:latin typeface="Arial"/>
                <a:ea typeface="+mn-ea"/>
                <a:cs typeface="Arial"/>
              </a:rPr>
              <a:t>In the physical world, the lanes of trade between nations have been opened, providing for the easy passage of goods and services. Think of new </a:t>
            </a:r>
            <a:r>
              <a:rPr lang="en-US" sz="1200" kern="1200" cap="none" baseline="0" dirty="0" err="1">
                <a:solidFill>
                  <a:schemeClr val="tx1"/>
                </a:solidFill>
                <a:effectLst/>
                <a:latin typeface="Arial"/>
                <a:ea typeface="+mn-ea"/>
                <a:cs typeface="Arial"/>
              </a:rPr>
              <a:t>gTLDs</a:t>
            </a:r>
            <a:r>
              <a:rPr lang="en-US" sz="1200" kern="1200" cap="none" baseline="0" dirty="0">
                <a:solidFill>
                  <a:schemeClr val="tx1"/>
                </a:solidFill>
                <a:effectLst/>
                <a:latin typeface="Arial"/>
                <a:ea typeface="+mn-ea"/>
                <a:cs typeface="Arial"/>
              </a:rPr>
              <a:t> as the digital equivalent – the expansion of online real estate will allow businesses and communities to reach out further and connect with new audiences.</a:t>
            </a:r>
          </a:p>
          <a:p>
            <a:pPr>
              <a:buNone/>
            </a:pPr>
            <a:r>
              <a:rPr lang="en-US" sz="1200" kern="1200" cap="none" baseline="0" dirty="0">
                <a:solidFill>
                  <a:schemeClr val="tx1"/>
                </a:solidFill>
                <a:effectLst/>
                <a:latin typeface="Arial"/>
                <a:ea typeface="+mn-ea"/>
                <a:cs typeface="Arial"/>
              </a:rPr>
              <a:t> </a:t>
            </a:r>
          </a:p>
          <a:p>
            <a:pPr>
              <a:buNone/>
            </a:pPr>
            <a:r>
              <a:rPr lang="en-US" sz="1200" kern="1200" cap="none" baseline="0" dirty="0">
                <a:solidFill>
                  <a:schemeClr val="tx1"/>
                </a:solidFill>
                <a:effectLst/>
                <a:latin typeface="Arial"/>
                <a:ea typeface="+mn-ea"/>
                <a:cs typeface="Arial"/>
              </a:rPr>
              <a:t>The goal of the New </a:t>
            </a:r>
            <a:r>
              <a:rPr lang="en-US" sz="1200" kern="1200" cap="none" baseline="0" dirty="0" err="1">
                <a:solidFill>
                  <a:schemeClr val="tx1"/>
                </a:solidFill>
                <a:effectLst/>
                <a:latin typeface="Arial"/>
                <a:ea typeface="+mn-ea"/>
                <a:cs typeface="Arial"/>
              </a:rPr>
              <a:t>gTLD</a:t>
            </a:r>
            <a:r>
              <a:rPr lang="en-US" sz="1200" kern="1200" cap="none" baseline="0" dirty="0">
                <a:solidFill>
                  <a:schemeClr val="tx1"/>
                </a:solidFill>
                <a:effectLst/>
                <a:latin typeface="Arial"/>
                <a:ea typeface="+mn-ea"/>
                <a:cs typeface="Arial"/>
              </a:rPr>
              <a:t> Program is to foster competition, innovation and choice in the Domain Name Industry</a:t>
            </a:r>
          </a:p>
          <a:p>
            <a:pPr>
              <a:buNone/>
            </a:pPr>
            <a:r>
              <a:rPr lang="en-US" sz="1200" kern="1200" cap="none" baseline="0" dirty="0">
                <a:solidFill>
                  <a:schemeClr val="tx1"/>
                </a:solidFill>
                <a:effectLst/>
                <a:latin typeface="Arial"/>
                <a:ea typeface="+mn-ea"/>
                <a:cs typeface="Arial"/>
              </a:rPr>
              <a:t> </a:t>
            </a:r>
            <a:r>
              <a:rPr lang="en-US" sz="1200" b="1" kern="1200" cap="none" baseline="0" dirty="0">
                <a:solidFill>
                  <a:schemeClr val="tx1"/>
                </a:solidFill>
                <a:effectLst/>
                <a:latin typeface="Arial"/>
                <a:ea typeface="+mn-ea"/>
                <a:cs typeface="Arial"/>
              </a:rPr>
              <a:t> </a:t>
            </a:r>
            <a:endParaRPr lang="en-US" sz="1200" kern="1200" cap="none" baseline="0" dirty="0">
              <a:solidFill>
                <a:schemeClr val="tx1"/>
              </a:solidFill>
              <a:effectLst/>
              <a:latin typeface="Arial"/>
              <a:ea typeface="+mn-ea"/>
              <a:cs typeface="Arial"/>
            </a:endParaRPr>
          </a:p>
          <a:p>
            <a:pPr>
              <a:buNone/>
            </a:pPr>
            <a:r>
              <a:rPr lang="en-US" sz="1200" b="1" kern="1200" cap="none" baseline="0" dirty="0">
                <a:solidFill>
                  <a:schemeClr val="tx1"/>
                </a:solidFill>
                <a:effectLst/>
                <a:latin typeface="Arial"/>
                <a:ea typeface="+mn-ea"/>
                <a:cs typeface="Arial"/>
              </a:rPr>
              <a:t>Competition &amp; Economic Potential</a:t>
            </a:r>
          </a:p>
          <a:p>
            <a:pPr>
              <a:buNone/>
            </a:pPr>
            <a:r>
              <a:rPr lang="en-US" sz="1200" kern="1200" cap="none" baseline="0" dirty="0">
                <a:solidFill>
                  <a:schemeClr val="tx1"/>
                </a:solidFill>
                <a:effectLst/>
                <a:latin typeface="Arial"/>
                <a:ea typeface="+mn-ea"/>
                <a:cs typeface="Arial"/>
              </a:rPr>
              <a:t> </a:t>
            </a:r>
          </a:p>
          <a:p>
            <a:pPr lvl="0"/>
            <a:r>
              <a:rPr lang="en-US" sz="1200" kern="1200" cap="none" baseline="0" dirty="0">
                <a:solidFill>
                  <a:schemeClr val="tx1"/>
                </a:solidFill>
                <a:effectLst/>
                <a:latin typeface="Arial"/>
                <a:ea typeface="+mn-ea"/>
                <a:cs typeface="Arial"/>
              </a:rPr>
              <a:t>Members of the Domain Name Industry, such as registries and registrars, </a:t>
            </a:r>
            <a:r>
              <a:rPr lang="en-US" sz="1200" kern="1200" dirty="0">
                <a:solidFill>
                  <a:schemeClr val="tx1"/>
                </a:solidFill>
                <a:effectLst/>
                <a:latin typeface="Arial"/>
                <a:ea typeface="+mn-ea"/>
                <a:cs typeface="Arial"/>
              </a:rPr>
              <a:t>will compete for the business of domain name registrants. Competition gives these companies an incentive to control costs and provide the highest levels of service,</a:t>
            </a:r>
            <a:r>
              <a:rPr lang="en-US" sz="1200" kern="1200" baseline="0" dirty="0">
                <a:solidFill>
                  <a:schemeClr val="tx1"/>
                </a:solidFill>
                <a:effectLst/>
                <a:latin typeface="Arial"/>
                <a:ea typeface="+mn-ea"/>
                <a:cs typeface="Arial"/>
              </a:rPr>
              <a:t> which will foster growth and maturation in the industry.</a:t>
            </a:r>
          </a:p>
          <a:p>
            <a:pPr lvl="0"/>
            <a:endParaRPr lang="en-US" sz="1200" kern="1200" baseline="0" dirty="0">
              <a:solidFill>
                <a:schemeClr val="tx1"/>
              </a:solidFill>
              <a:effectLst/>
              <a:latin typeface="Arial"/>
              <a:ea typeface="+mn-ea"/>
              <a:cs typeface="Arial"/>
            </a:endParaRPr>
          </a:p>
          <a:p>
            <a:pPr lvl="0"/>
            <a:r>
              <a:rPr lang="en-US" sz="1200" kern="1200" cap="none" baseline="0" dirty="0">
                <a:solidFill>
                  <a:schemeClr val="tx1"/>
                </a:solidFill>
                <a:effectLst/>
                <a:latin typeface="Arial"/>
                <a:ea typeface="+mn-ea"/>
                <a:cs typeface="Arial"/>
              </a:rPr>
              <a:t>Internet Economy and GDP: </a:t>
            </a:r>
            <a:r>
              <a:rPr lang="en-US" sz="1200" kern="1200" dirty="0">
                <a:solidFill>
                  <a:schemeClr val="tx1"/>
                </a:solidFill>
                <a:effectLst/>
                <a:latin typeface="Arial"/>
                <a:ea typeface="+mn-ea"/>
                <a:cs typeface="Arial"/>
              </a:rPr>
              <a:t>ICANN commissioned a study with the Boston Consulting Group. The resulting report, called “Greasing the Wheels of the Internet Economy,” indicates that that the difference between countries with low e-Friction and those with high e-Friction can amount to 2.5 Percent of Gross Domestic Product! Brands can reap financial benefit from an open, inclusive Internet.</a:t>
            </a:r>
          </a:p>
          <a:p>
            <a:pPr lvl="0"/>
            <a:endParaRPr lang="en-US" sz="1200" kern="1200" baseline="0" dirty="0">
              <a:solidFill>
                <a:schemeClr val="tx1"/>
              </a:solidFill>
              <a:effectLst/>
              <a:latin typeface="Arial"/>
              <a:ea typeface="+mn-ea"/>
              <a:cs typeface="Arial"/>
            </a:endParaRPr>
          </a:p>
          <a:p>
            <a:pPr lvl="0"/>
            <a:endParaRPr lang="en-US" sz="1200" kern="1200" baseline="0" dirty="0">
              <a:solidFill>
                <a:schemeClr val="tx1"/>
              </a:solidFill>
              <a:effectLst/>
              <a:latin typeface="Arial"/>
              <a:ea typeface="+mn-ea"/>
              <a:cs typeface="Arial"/>
            </a:endParaRPr>
          </a:p>
          <a:p>
            <a:pPr lvl="0"/>
            <a:r>
              <a:rPr lang="en-US" sz="1200" b="1" kern="1200" baseline="0" dirty="0">
                <a:solidFill>
                  <a:schemeClr val="tx1"/>
                </a:solidFill>
                <a:effectLst/>
                <a:latin typeface="Arial"/>
                <a:ea typeface="+mn-ea"/>
                <a:cs typeface="Arial"/>
              </a:rPr>
              <a:t>Innovation</a:t>
            </a:r>
          </a:p>
          <a:p>
            <a:pPr lvl="0"/>
            <a:endParaRPr lang="en-US" sz="1200" kern="1200" dirty="0">
              <a:solidFill>
                <a:schemeClr val="tx1"/>
              </a:solidFill>
              <a:effectLst/>
              <a:latin typeface="Arial"/>
              <a:ea typeface="+mn-ea"/>
              <a:cs typeface="Arial"/>
            </a:endParaRPr>
          </a:p>
          <a:p>
            <a:pPr lvl="0"/>
            <a:r>
              <a:rPr lang="en-US" sz="1200" kern="1200" dirty="0">
                <a:solidFill>
                  <a:schemeClr val="tx1"/>
                </a:solidFill>
                <a:effectLst/>
                <a:latin typeface="Arial"/>
                <a:ea typeface="+mn-ea"/>
                <a:cs typeface="Arial"/>
              </a:rPr>
              <a:t>People in developing nations are coming online rapidly. Businesses,</a:t>
            </a:r>
            <a:r>
              <a:rPr lang="en-US" sz="1200" kern="1200" baseline="0" dirty="0">
                <a:solidFill>
                  <a:schemeClr val="tx1"/>
                </a:solidFill>
                <a:effectLst/>
                <a:latin typeface="Arial"/>
                <a:ea typeface="+mn-ea"/>
                <a:cs typeface="Arial"/>
              </a:rPr>
              <a:t> cities and interest groups </a:t>
            </a:r>
            <a:r>
              <a:rPr lang="en-US" sz="1200" kern="1200" dirty="0">
                <a:solidFill>
                  <a:schemeClr val="tx1"/>
                </a:solidFill>
                <a:effectLst/>
                <a:latin typeface="Arial"/>
                <a:ea typeface="+mn-ea"/>
                <a:cs typeface="Arial"/>
              </a:rPr>
              <a:t>can court these new users by establishing online identities on Internationalized Domain Names, providing a seamless engagement experience for a user who will no longer have to switch back and forth between his or her native language and English.</a:t>
            </a:r>
          </a:p>
          <a:p>
            <a:pPr>
              <a:buNone/>
            </a:pPr>
            <a:r>
              <a:rPr lang="en-US" sz="1200" b="1" kern="1200" cap="none" baseline="0" dirty="0">
                <a:solidFill>
                  <a:schemeClr val="tx1"/>
                </a:solidFill>
                <a:effectLst/>
                <a:latin typeface="Arial"/>
                <a:ea typeface="+mn-ea"/>
                <a:cs typeface="Arial"/>
              </a:rPr>
              <a:t> </a:t>
            </a:r>
            <a:endParaRPr lang="en-US" sz="1200" kern="1200" cap="none" baseline="0" dirty="0">
              <a:solidFill>
                <a:schemeClr val="tx1"/>
              </a:solidFill>
              <a:effectLst/>
              <a:latin typeface="Arial"/>
              <a:ea typeface="+mn-ea"/>
              <a:cs typeface="Arial"/>
            </a:endParaRPr>
          </a:p>
          <a:p>
            <a:pPr>
              <a:buNone/>
            </a:pPr>
            <a:r>
              <a:rPr lang="en-US" sz="1200" b="1" kern="1200" cap="none" baseline="0" dirty="0">
                <a:solidFill>
                  <a:schemeClr val="tx1"/>
                </a:solidFill>
                <a:effectLst/>
                <a:latin typeface="Arial"/>
                <a:ea typeface="+mn-ea"/>
                <a:cs typeface="Arial"/>
              </a:rPr>
              <a:t>Choice</a:t>
            </a:r>
            <a:endParaRPr lang="en-US" sz="1200" kern="1200" cap="none" baseline="0" dirty="0">
              <a:solidFill>
                <a:schemeClr val="tx1"/>
              </a:solidFill>
              <a:effectLst/>
              <a:latin typeface="Arial"/>
              <a:ea typeface="+mn-ea"/>
              <a:cs typeface="Arial"/>
            </a:endParaRPr>
          </a:p>
          <a:p>
            <a:pPr>
              <a:buNone/>
            </a:pPr>
            <a:r>
              <a:rPr lang="en-US" sz="1200" kern="1200" cap="none" baseline="0" dirty="0">
                <a:solidFill>
                  <a:schemeClr val="tx1"/>
                </a:solidFill>
                <a:effectLst/>
                <a:latin typeface="Arial"/>
                <a:ea typeface="+mn-ea"/>
                <a:cs typeface="Arial"/>
              </a:rPr>
              <a:t> </a:t>
            </a:r>
          </a:p>
          <a:p>
            <a:pPr lvl="0"/>
            <a:r>
              <a:rPr lang="en-US" sz="1200" kern="1200" cap="none" baseline="0" dirty="0">
                <a:solidFill>
                  <a:schemeClr val="tx1"/>
                </a:solidFill>
                <a:effectLst/>
                <a:latin typeface="Arial"/>
                <a:ea typeface="+mn-ea"/>
                <a:cs typeface="Arial"/>
              </a:rPr>
              <a:t>Internet users can now select a domain name on a </a:t>
            </a:r>
            <a:r>
              <a:rPr lang="en-US" sz="1200" kern="1200" cap="none" baseline="0" dirty="0" err="1">
                <a:solidFill>
                  <a:schemeClr val="tx1"/>
                </a:solidFill>
                <a:effectLst/>
                <a:latin typeface="Arial"/>
                <a:ea typeface="+mn-ea"/>
                <a:cs typeface="Arial"/>
              </a:rPr>
              <a:t>gTLD</a:t>
            </a:r>
            <a:r>
              <a:rPr lang="en-US" sz="1200" kern="1200" cap="none" baseline="0" dirty="0">
                <a:solidFill>
                  <a:schemeClr val="tx1"/>
                </a:solidFill>
                <a:effectLst/>
                <a:latin typeface="Arial"/>
                <a:ea typeface="+mn-ea"/>
                <a:cs typeface="Arial"/>
              </a:rPr>
              <a:t> that reflects their location, product or interest. The expansion of </a:t>
            </a:r>
            <a:r>
              <a:rPr lang="en-US" sz="1200" kern="1200" cap="none" baseline="0" dirty="0" err="1">
                <a:solidFill>
                  <a:schemeClr val="tx1"/>
                </a:solidFill>
                <a:effectLst/>
                <a:latin typeface="Arial"/>
                <a:ea typeface="+mn-ea"/>
                <a:cs typeface="Arial"/>
              </a:rPr>
              <a:t>gTLDs</a:t>
            </a:r>
            <a:r>
              <a:rPr lang="en-US" sz="1200" kern="1200" cap="none" baseline="0" dirty="0">
                <a:solidFill>
                  <a:schemeClr val="tx1"/>
                </a:solidFill>
                <a:effectLst/>
                <a:latin typeface="Arial"/>
                <a:ea typeface="+mn-ea"/>
                <a:cs typeface="Arial"/>
              </a:rPr>
              <a:t> from 22 to over 1300 provides for an exponential increase in available Second-Level Domain names, making it easier for new companies to build online identities that align closely with their marketing plans.</a:t>
            </a:r>
          </a:p>
          <a:p>
            <a:pPr marL="171450" lvl="0" indent="-171450">
              <a:buFont typeface="Arial"/>
              <a:buChar char="•"/>
            </a:pPr>
            <a:endParaRPr lang="en-US" sz="1050" kern="1200" dirty="0">
              <a:solidFill>
                <a:schemeClr val="tx1"/>
              </a:solidFill>
              <a:effectLst/>
              <a:latin typeface="Century Gothic"/>
              <a:ea typeface="+mn-ea"/>
              <a:cs typeface="+mn-cs"/>
            </a:endParaRPr>
          </a:p>
          <a:p>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t>4</a:t>
            </a:fld>
            <a:endParaRPr lang="en-SG"/>
          </a:p>
        </p:txBody>
      </p:sp>
    </p:spTree>
    <p:extLst>
      <p:ext uri="{BB962C8B-B14F-4D97-AF65-F5344CB8AC3E}">
        <p14:creationId xmlns:p14="http://schemas.microsoft.com/office/powerpoint/2010/main" val="860218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BUSINESSES</a:t>
            </a:r>
          </a:p>
          <a:p>
            <a:pPr marL="0" indent="0">
              <a:buNone/>
            </a:pPr>
            <a:endParaRPr lang="en-US" dirty="0"/>
          </a:p>
          <a:p>
            <a:pPr marL="0" indent="0">
              <a:buNone/>
            </a:pPr>
            <a:r>
              <a:rPr lang="en-US" dirty="0"/>
              <a:t>We’ve seen a strong response from brands. BMW, Apple,</a:t>
            </a:r>
            <a:r>
              <a:rPr lang="en-US" baseline="0" dirty="0"/>
              <a:t> Delta Airlines</a:t>
            </a:r>
            <a:r>
              <a:rPr lang="en-US" dirty="0"/>
              <a:t> and many others companies have applied for their namesake TLD. Additionally,</a:t>
            </a:r>
            <a:r>
              <a:rPr lang="en-US" baseline="0" dirty="0"/>
              <a:t> many of these new TLDs are businesses themselves – the expansion of the Internet will create new jobs in new companies.</a:t>
            </a:r>
          </a:p>
          <a:p>
            <a:pPr marL="0" indent="0">
              <a:buNone/>
            </a:pPr>
            <a:endParaRPr lang="en-US" u="sng" baseline="0" dirty="0"/>
          </a:p>
          <a:p>
            <a:pPr marL="0" indent="0">
              <a:buNone/>
            </a:pPr>
            <a:r>
              <a:rPr lang="en-US" u="sng" baseline="0" dirty="0"/>
              <a:t>EXAMPLES</a:t>
            </a:r>
          </a:p>
          <a:p>
            <a:pPr marL="204824" lvl="1" indent="0">
              <a:buNone/>
            </a:pPr>
            <a:endParaRPr lang="en-US" u="sng" baseline="0" dirty="0"/>
          </a:p>
          <a:p>
            <a:pPr marL="478686" marR="0" lvl="2" indent="-171450" algn="l" defTabSz="457200" rtl="0" eaLnBrk="1" fontAlgn="auto" latinLnBrk="0" hangingPunct="1">
              <a:lnSpc>
                <a:spcPct val="100000"/>
              </a:lnSpc>
              <a:spcBef>
                <a:spcPts val="0"/>
              </a:spcBef>
              <a:spcAft>
                <a:spcPts val="0"/>
              </a:spcAft>
              <a:buClrTx/>
              <a:buSzTx/>
              <a:buFont typeface="Arial"/>
              <a:buChar char="•"/>
              <a:tabLst/>
              <a:defRPr/>
            </a:pPr>
            <a:r>
              <a:rPr lang="en-US" u="none" baseline="0" dirty="0"/>
              <a:t>BMW hopes to reduce the amount of fraud on the Internet by acquiring “dot-brand” domains and benefiting from the Trademark Protection mechanisms the offered by the New </a:t>
            </a:r>
            <a:r>
              <a:rPr lang="en-US" u="none" baseline="0" dirty="0" err="1"/>
              <a:t>gTLD</a:t>
            </a:r>
            <a:r>
              <a:rPr lang="en-US" u="none" baseline="0" dirty="0"/>
              <a:t> Program.</a:t>
            </a:r>
          </a:p>
          <a:p>
            <a:pPr marL="307236" marR="0" lvl="2" indent="0" algn="l" defTabSz="457200" rtl="0" eaLnBrk="1" fontAlgn="auto" latinLnBrk="0" hangingPunct="1">
              <a:lnSpc>
                <a:spcPct val="100000"/>
              </a:lnSpc>
              <a:spcBef>
                <a:spcPts val="0"/>
              </a:spcBef>
              <a:spcAft>
                <a:spcPts val="0"/>
              </a:spcAft>
              <a:buClrTx/>
              <a:buSzTx/>
              <a:buFont typeface="Arial"/>
              <a:buNone/>
              <a:tabLst/>
              <a:defRPr/>
            </a:pPr>
            <a:endParaRPr lang="en-US" u="none" baseline="0" dirty="0"/>
          </a:p>
          <a:p>
            <a:pPr marL="478686" marR="0" lvl="2" indent="-171450" algn="l" defTabSz="457200" rtl="0" eaLnBrk="1" fontAlgn="auto" latinLnBrk="0" hangingPunct="1">
              <a:lnSpc>
                <a:spcPct val="100000"/>
              </a:lnSpc>
              <a:spcBef>
                <a:spcPts val="0"/>
              </a:spcBef>
              <a:spcAft>
                <a:spcPts val="0"/>
              </a:spcAft>
              <a:buClrTx/>
              <a:buSzTx/>
              <a:buFont typeface="Arial"/>
              <a:buChar char="•"/>
              <a:tabLst/>
              <a:defRPr/>
            </a:pPr>
            <a:r>
              <a:rPr lang="en-US" u="none" baseline="0" dirty="0"/>
              <a:t>Apple plans to provide consumers with another venue to learn about the company, and its products and services.</a:t>
            </a:r>
          </a:p>
          <a:p>
            <a:pPr marL="307236" lvl="2" indent="0">
              <a:buFont typeface="Arial"/>
              <a:buNone/>
            </a:pPr>
            <a:endParaRPr lang="en-US" u="none" baseline="0" dirty="0"/>
          </a:p>
          <a:p>
            <a:pPr marL="478686" lvl="2" indent="-171450">
              <a:buFont typeface="Arial"/>
              <a:buChar char="•"/>
            </a:pPr>
            <a:r>
              <a:rPr lang="en-US" u="none" baseline="0" dirty="0"/>
              <a:t>Delta intends to use its brand TLD to enhance consumer confidence in its outgoing communications while providing closer, more focused customer service.</a:t>
            </a:r>
          </a:p>
          <a:p>
            <a:pPr marL="935886" lvl="3" indent="-171450">
              <a:buFont typeface="Arial"/>
              <a:buChar char="•"/>
            </a:pPr>
            <a:r>
              <a:rPr lang="en-US" b="1" u="none" baseline="0" dirty="0"/>
              <a:t>SOURCES: </a:t>
            </a:r>
            <a:r>
              <a:rPr lang="en-US" u="none" baseline="0" dirty="0"/>
              <a:t>The above examples are </a:t>
            </a:r>
            <a:r>
              <a:rPr lang="en-US" sz="1200" kern="1200" dirty="0">
                <a:solidFill>
                  <a:schemeClr val="tx1"/>
                </a:solidFill>
                <a:latin typeface="+mn-lt"/>
                <a:ea typeface="+mn-ea"/>
                <a:cs typeface="+mn-cs"/>
              </a:rPr>
              <a:t>generically taken from publicly available information and media coverage.</a:t>
            </a:r>
            <a:endParaRPr lang="en-US" u="none" baseline="0" dirty="0"/>
          </a:p>
          <a:p>
            <a:pPr marL="307236" lvl="2" indent="0">
              <a:buFont typeface="Arial"/>
              <a:buNone/>
            </a:pPr>
            <a:endParaRPr lang="en-US" b="1" u="none" baseline="0" dirty="0">
              <a:solidFill>
                <a:srgbClr val="3366FF"/>
              </a:solidFill>
            </a:endParaRPr>
          </a:p>
          <a:p>
            <a:pPr marL="478686" marR="0" lvl="2" indent="-171450" algn="l" defTabSz="457200" rtl="0" eaLnBrk="1" fontAlgn="auto" latinLnBrk="0" hangingPunct="1">
              <a:lnSpc>
                <a:spcPct val="100000"/>
              </a:lnSpc>
              <a:spcBef>
                <a:spcPts val="0"/>
              </a:spcBef>
              <a:spcAft>
                <a:spcPts val="0"/>
              </a:spcAft>
              <a:buClrTx/>
              <a:buSzTx/>
              <a:buFont typeface="Arial"/>
              <a:buChar char="•"/>
              <a:tabLst/>
              <a:defRPr/>
            </a:pPr>
            <a:r>
              <a:rPr lang="en-US" u="none" baseline="0" dirty="0"/>
              <a:t>.CLUB Domains, LLC was formed in 2012 specifically for the purpose of applying for and operating the .CLUB </a:t>
            </a:r>
            <a:r>
              <a:rPr lang="en-US" u="none" baseline="0" dirty="0" err="1"/>
              <a:t>gTLD</a:t>
            </a:r>
            <a:r>
              <a:rPr lang="en-US" u="none" baseline="0" dirty="0"/>
              <a:t>, as well as to create a complimentary online social network platform for clubs and membership organizations. </a:t>
            </a:r>
            <a:r>
              <a:rPr lang="en-US" sz="1200" b="0" i="0" kern="1200" dirty="0">
                <a:solidFill>
                  <a:schemeClr val="tx1"/>
                </a:solidFill>
                <a:effectLst/>
                <a:latin typeface="+mn-lt"/>
                <a:ea typeface="+mn-ea"/>
                <a:cs typeface="+mn-cs"/>
              </a:rPr>
              <a:t>Existing clubs can use this string,</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as well as retailers with consumer facing aspects, such as loyalty clubs and affinity groups. Their goal is to reach five million domain</a:t>
            </a:r>
            <a:r>
              <a:rPr lang="en-US" sz="1200" b="0" i="0" kern="1200" baseline="0" dirty="0">
                <a:solidFill>
                  <a:schemeClr val="tx1"/>
                </a:solidFill>
                <a:effectLst/>
                <a:latin typeface="+mn-lt"/>
                <a:ea typeface="+mn-ea"/>
                <a:cs typeface="+mn-cs"/>
              </a:rPr>
              <a:t> registrations</a:t>
            </a:r>
            <a:r>
              <a:rPr lang="en-US" sz="1200" b="0" i="0" kern="1200" dirty="0">
                <a:solidFill>
                  <a:schemeClr val="tx1"/>
                </a:solidFill>
                <a:effectLst/>
                <a:latin typeface="+mn-lt"/>
                <a:ea typeface="+mn-ea"/>
                <a:cs typeface="+mn-cs"/>
              </a:rPr>
              <a:t> in five years</a:t>
            </a:r>
            <a:r>
              <a:rPr lang="en-US" sz="1200" b="0" i="0" kern="1200" baseline="0" dirty="0">
                <a:solidFill>
                  <a:schemeClr val="tx1"/>
                </a:solidFill>
                <a:effectLst/>
                <a:latin typeface="+mn-lt"/>
                <a:ea typeface="+mn-ea"/>
                <a:cs typeface="+mn-cs"/>
              </a:rPr>
              <a:t>. There were over 25,000 .CLUB registrations on the first day of the TLD’s general availability.</a:t>
            </a:r>
          </a:p>
          <a:p>
            <a:pPr marL="935886" marR="0" lvl="3" indent="-171450" algn="l" defTabSz="457200" rtl="0" eaLnBrk="1" fontAlgn="auto" latinLnBrk="0" hangingPunct="1">
              <a:lnSpc>
                <a:spcPct val="100000"/>
              </a:lnSpc>
              <a:spcBef>
                <a:spcPts val="0"/>
              </a:spcBef>
              <a:spcAft>
                <a:spcPts val="0"/>
              </a:spcAft>
              <a:buClrTx/>
              <a:buSzTx/>
              <a:buFont typeface="Arial"/>
              <a:buChar char="•"/>
              <a:tabLst/>
              <a:defRPr/>
            </a:pPr>
            <a:r>
              <a:rPr lang="en-US" b="1" i="0" u="none" kern="1200" baseline="0" dirty="0">
                <a:solidFill>
                  <a:schemeClr val="tx1"/>
                </a:solidFill>
                <a:effectLst/>
                <a:latin typeface="+mn-lt"/>
                <a:ea typeface="+mn-ea"/>
                <a:cs typeface="+mn-cs"/>
              </a:rPr>
              <a:t>SOURCES:</a:t>
            </a:r>
          </a:p>
          <a:p>
            <a:pPr marL="1393086" marR="0" lvl="4" indent="-171450" algn="l" defTabSz="457200" rtl="0" eaLnBrk="1" fontAlgn="auto" latinLnBrk="0" hangingPunct="1">
              <a:lnSpc>
                <a:spcPct val="100000"/>
              </a:lnSpc>
              <a:spcBef>
                <a:spcPts val="0"/>
              </a:spcBef>
              <a:spcAft>
                <a:spcPts val="0"/>
              </a:spcAft>
              <a:buClrTx/>
              <a:buSzTx/>
              <a:buFont typeface="Arial"/>
              <a:buChar char="•"/>
              <a:tabLst/>
              <a:defRPr/>
            </a:pPr>
            <a:r>
              <a:rPr lang="en-US" b="0" u="none" baseline="0" dirty="0"/>
              <a:t>http://</a:t>
            </a:r>
            <a:r>
              <a:rPr lang="en-US" b="0" u="none" baseline="0" dirty="0" err="1"/>
              <a:t>nic.club</a:t>
            </a:r>
            <a:r>
              <a:rPr lang="en-US" b="0" u="none" baseline="0" dirty="0"/>
              <a:t>/</a:t>
            </a:r>
            <a:endParaRPr lang="en-US" b="0" i="0" u="none" kern="1200" baseline="0" dirty="0">
              <a:solidFill>
                <a:schemeClr val="tx1"/>
              </a:solidFill>
              <a:effectLst/>
              <a:latin typeface="+mn-lt"/>
              <a:ea typeface="+mn-ea"/>
              <a:cs typeface="+mn-cs"/>
            </a:endParaRPr>
          </a:p>
          <a:p>
            <a:pPr marL="1393086" marR="0" lvl="4" indent="-171450" algn="l" defTabSz="457200" rtl="0" eaLnBrk="1" fontAlgn="auto" latinLnBrk="0" hangingPunct="1">
              <a:lnSpc>
                <a:spcPct val="100000"/>
              </a:lnSpc>
              <a:spcBef>
                <a:spcPts val="0"/>
              </a:spcBef>
              <a:spcAft>
                <a:spcPts val="0"/>
              </a:spcAft>
              <a:buClrTx/>
              <a:buSzTx/>
              <a:buFont typeface="Arial"/>
              <a:buChar char="•"/>
              <a:tabLst/>
              <a:defRPr/>
            </a:pPr>
            <a:r>
              <a:rPr lang="en-US" b="0" i="0" u="none" kern="1200" baseline="0" dirty="0">
                <a:solidFill>
                  <a:schemeClr val="tx1"/>
                </a:solidFill>
                <a:effectLst/>
                <a:latin typeface="+mn-lt"/>
                <a:ea typeface="+mn-ea"/>
                <a:cs typeface="+mn-cs"/>
              </a:rPr>
              <a:t>Video: https://</a:t>
            </a:r>
            <a:r>
              <a:rPr lang="en-US" b="0" i="0" u="none" kern="1200" baseline="0" dirty="0" err="1">
                <a:solidFill>
                  <a:schemeClr val="tx1"/>
                </a:solidFill>
                <a:effectLst/>
                <a:latin typeface="+mn-lt"/>
                <a:ea typeface="+mn-ea"/>
                <a:cs typeface="+mn-cs"/>
              </a:rPr>
              <a:t>www.youtube.com</a:t>
            </a:r>
            <a:r>
              <a:rPr lang="en-US" b="0" i="0" u="none" kern="1200" baseline="0" dirty="0">
                <a:solidFill>
                  <a:schemeClr val="tx1"/>
                </a:solidFill>
                <a:effectLst/>
                <a:latin typeface="+mn-lt"/>
                <a:ea typeface="+mn-ea"/>
                <a:cs typeface="+mn-cs"/>
              </a:rPr>
              <a:t>/</a:t>
            </a:r>
            <a:r>
              <a:rPr lang="en-US" b="0" i="0" u="none" kern="1200" baseline="0" dirty="0" err="1">
                <a:solidFill>
                  <a:schemeClr val="tx1"/>
                </a:solidFill>
                <a:effectLst/>
                <a:latin typeface="+mn-lt"/>
                <a:ea typeface="+mn-ea"/>
                <a:cs typeface="+mn-cs"/>
              </a:rPr>
              <a:t>watch?v</a:t>
            </a:r>
            <a:r>
              <a:rPr lang="en-US" b="0" i="0" u="none" kern="1200" baseline="0" dirty="0">
                <a:solidFill>
                  <a:schemeClr val="tx1"/>
                </a:solidFill>
                <a:effectLst/>
                <a:latin typeface="+mn-lt"/>
                <a:ea typeface="+mn-ea"/>
                <a:cs typeface="+mn-cs"/>
              </a:rPr>
              <a:t>=LF3asGx9URg&amp;list=PLQziMT9GXafXR3T5h51Sfg0uuTZXsEQ32</a:t>
            </a:r>
          </a:p>
          <a:p>
            <a:pPr marL="1221636" marR="0" lvl="4" indent="0" algn="l" defTabSz="457200" rtl="0" eaLnBrk="1" fontAlgn="auto" latinLnBrk="0" hangingPunct="1">
              <a:lnSpc>
                <a:spcPct val="100000"/>
              </a:lnSpc>
              <a:spcBef>
                <a:spcPts val="0"/>
              </a:spcBef>
              <a:spcAft>
                <a:spcPts val="0"/>
              </a:spcAft>
              <a:buClrTx/>
              <a:buSzTx/>
              <a:buFont typeface="Arial"/>
              <a:buNone/>
              <a:tabLst/>
              <a:defRPr/>
            </a:pPr>
            <a:endParaRPr lang="en-US" u="none" baseline="0" dirty="0"/>
          </a:p>
          <a:p>
            <a:pPr marL="478686" lvl="2" indent="-171450">
              <a:buFont typeface="Arial"/>
              <a:buChar char="•"/>
            </a:pPr>
            <a:r>
              <a:rPr lang="en-US" u="none" baseline="0" dirty="0" err="1"/>
              <a:t>Atgron</a:t>
            </a:r>
            <a:r>
              <a:rPr lang="en-US" u="none" baseline="0" dirty="0"/>
              <a:t>, Inc. was founded by a former IT Project Manager who had a vision that could shake up the wedding domain industry. .WED’s business model solves the issue of couples competing for simple, easy to remember domain names, like “</a:t>
            </a:r>
            <a:r>
              <a:rPr lang="en-US" u="none" baseline="0" dirty="0" err="1"/>
              <a:t>MaryAndJohn</a:t>
            </a:r>
            <a:r>
              <a:rPr lang="en-US" u="none" baseline="0" dirty="0"/>
              <a:t>.” .WED allows couples to transition to another name that reflects their current status, such as </a:t>
            </a:r>
            <a:r>
              <a:rPr lang="en-US" u="none" baseline="0" dirty="0" err="1"/>
              <a:t>MaryAndJohn.Baby.WED</a:t>
            </a:r>
            <a:r>
              <a:rPr lang="en-US" u="none" baseline="0" dirty="0"/>
              <a:t>, which then allows new couples to register </a:t>
            </a:r>
            <a:r>
              <a:rPr lang="en-US" u="none" baseline="0" dirty="0" err="1"/>
              <a:t>MaryAndJohn.wed</a:t>
            </a:r>
            <a:endParaRPr lang="en-US" u="none" baseline="0" dirty="0"/>
          </a:p>
          <a:p>
            <a:pPr marL="935886" lvl="3" indent="-171450">
              <a:buFont typeface="Arial"/>
              <a:buChar char="•"/>
            </a:pPr>
            <a:r>
              <a:rPr lang="en-US" u="none" baseline="0" dirty="0"/>
              <a:t> </a:t>
            </a:r>
            <a:r>
              <a:rPr lang="en-US" b="1" u="none" baseline="0" dirty="0"/>
              <a:t>SOURCES:</a:t>
            </a:r>
          </a:p>
          <a:p>
            <a:pPr marL="1393086" lvl="4" indent="-171450">
              <a:buFont typeface="Arial"/>
              <a:buChar char="•"/>
            </a:pPr>
            <a:r>
              <a:rPr lang="en-US" b="0" u="none" baseline="0" dirty="0"/>
              <a:t>http://</a:t>
            </a:r>
            <a:r>
              <a:rPr lang="en-US" b="0" u="none" baseline="0" dirty="0" err="1"/>
              <a:t>www.atgron.wed</a:t>
            </a:r>
            <a:r>
              <a:rPr lang="en-US" b="0" u="none" baseline="0" dirty="0"/>
              <a:t>/</a:t>
            </a:r>
          </a:p>
          <a:p>
            <a:pPr marL="1393086" lvl="4" indent="-171450">
              <a:buFont typeface="Arial"/>
              <a:buChar char="•"/>
            </a:pPr>
            <a:r>
              <a:rPr lang="en-US" b="0" u="none" baseline="0" dirty="0"/>
              <a:t>Video:</a:t>
            </a:r>
            <a:r>
              <a:rPr lang="en-US" u="none" baseline="0" dirty="0"/>
              <a:t> https://</a:t>
            </a:r>
            <a:r>
              <a:rPr lang="en-US" u="none" baseline="0" dirty="0" err="1"/>
              <a:t>www.youtube.com</a:t>
            </a:r>
            <a:r>
              <a:rPr lang="en-US" u="none" baseline="0" dirty="0"/>
              <a:t>/</a:t>
            </a:r>
            <a:r>
              <a:rPr lang="en-US" u="none" baseline="0" dirty="0" err="1"/>
              <a:t>watch?v</a:t>
            </a:r>
            <a:r>
              <a:rPr lang="en-US" u="none" baseline="0" dirty="0"/>
              <a:t>=D25tXJdr5Bg&amp;list=PLQziMT9GXafXR3T5h51Sfg0uuTZXsEQ32</a:t>
            </a:r>
          </a:p>
          <a:p>
            <a:pPr marL="1221636" lvl="4" indent="0">
              <a:buFont typeface="Arial"/>
              <a:buNone/>
            </a:pPr>
            <a:endParaRPr lang="en-US" u="none" baseline="0" dirty="0"/>
          </a:p>
        </p:txBody>
      </p:sp>
      <p:sp>
        <p:nvSpPr>
          <p:cNvPr id="4" name="Slide Number Placeholder 3"/>
          <p:cNvSpPr>
            <a:spLocks noGrp="1"/>
          </p:cNvSpPr>
          <p:nvPr>
            <p:ph type="sldNum" sz="quarter" idx="10"/>
          </p:nvPr>
        </p:nvSpPr>
        <p:spPr/>
        <p:txBody>
          <a:bodyPr/>
          <a:lstStyle/>
          <a:p>
            <a:fld id="{714BACF8-9E09-4B22-9A92-E4982DC98D4E}" type="slidenum">
              <a:rPr lang="en-SG" smtClean="0"/>
              <a:t>6</a:t>
            </a:fld>
            <a:endParaRPr lang="en-SG"/>
          </a:p>
        </p:txBody>
      </p:sp>
    </p:spTree>
    <p:extLst>
      <p:ext uri="{BB962C8B-B14F-4D97-AF65-F5344CB8AC3E}">
        <p14:creationId xmlns:p14="http://schemas.microsoft.com/office/powerpoint/2010/main" val="1393356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en-GB" sz="800" b="1" dirty="0">
                <a:solidFill>
                  <a:schemeClr val="bg1"/>
                </a:solidFill>
                <a:latin typeface="Helvetica Neue"/>
                <a:cs typeface="Helvetica Neue"/>
              </a:rPr>
              <a:t>GROUPS</a:t>
            </a:r>
            <a:r>
              <a:rPr lang="en-GB" sz="800" b="1" baseline="0" dirty="0">
                <a:solidFill>
                  <a:schemeClr val="bg1"/>
                </a:solidFill>
                <a:latin typeface="Helvetica Neue"/>
                <a:cs typeface="Helvetica Neue"/>
              </a:rPr>
              <a:t> &amp; COMMUNITIES</a:t>
            </a:r>
            <a:endParaRPr lang="en-GB" sz="800" b="1" dirty="0">
              <a:solidFill>
                <a:schemeClr val="bg1"/>
              </a:solidFill>
              <a:latin typeface="Helvetica Neue"/>
              <a:cs typeface="Helvetica Neue"/>
            </a:endParaRPr>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GB" sz="800" dirty="0">
              <a:solidFill>
                <a:schemeClr val="bg1"/>
              </a:solidFill>
              <a:latin typeface="Helvetica Neue"/>
              <a:cs typeface="Helvetica Neue"/>
            </a:endParaRPr>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en-GB" sz="800" dirty="0">
                <a:solidFill>
                  <a:schemeClr val="bg1"/>
                </a:solidFill>
                <a:latin typeface="Helvetica Neue"/>
                <a:cs typeface="Helvetica Neue"/>
              </a:rPr>
              <a:t>You can expect to see charities, social enterprises, companies and institutions come together online in an effort</a:t>
            </a:r>
            <a:r>
              <a:rPr lang="en-GB" sz="800" baseline="0" dirty="0">
                <a:solidFill>
                  <a:schemeClr val="bg1"/>
                </a:solidFill>
                <a:latin typeface="Helvetica Neue"/>
                <a:cs typeface="Helvetica Neue"/>
              </a:rPr>
              <a:t> to better </a:t>
            </a:r>
            <a:r>
              <a:rPr lang="en-GB" sz="800" dirty="0">
                <a:solidFill>
                  <a:schemeClr val="bg1"/>
                </a:solidFill>
                <a:latin typeface="Helvetica Neue"/>
                <a:cs typeface="Helvetica Neue"/>
              </a:rPr>
              <a:t>global society by engaging communities, increasing advocacy and building trust in missions that support social good. An example is </a:t>
            </a:r>
            <a:r>
              <a:rPr lang="en-GB" sz="800" baseline="0" dirty="0">
                <a:solidFill>
                  <a:schemeClr val="bg1"/>
                </a:solidFill>
                <a:latin typeface="Helvetica Neue"/>
                <a:cs typeface="Helvetica Neue"/>
              </a:rPr>
              <a:t>.HIV.</a:t>
            </a:r>
          </a:p>
          <a:p>
            <a:pPr marL="0" marR="0" lvl="0"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US" baseline="0" dirty="0"/>
          </a:p>
          <a:p>
            <a:pPr marL="204824" marR="0" lvl="1"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en-US" u="sng" baseline="0" dirty="0"/>
              <a:t>EXAMPLE: Dot HIV</a:t>
            </a:r>
            <a:endParaRPr lang="en-US" i="0" u="none" baseline="0" dirty="0"/>
          </a:p>
          <a:p>
            <a:pPr marL="204824" marR="0" lvl="1"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US" b="0" i="0" u="none" baseline="0" dirty="0"/>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a:solidFill>
                  <a:schemeClr val="tx1"/>
                </a:solidFill>
                <a:effectLst/>
                <a:latin typeface="+mn-lt"/>
                <a:ea typeface="+mn-ea"/>
                <a:cs typeface="+mn-cs"/>
              </a:rPr>
              <a:t>The vision behind</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.HIV is to generate funds to raise awareness of HIV-AIDS globally, and to</a:t>
            </a:r>
            <a:r>
              <a:rPr lang="en-US" sz="1200" b="0" i="0" kern="1200" baseline="0" dirty="0">
                <a:solidFill>
                  <a:schemeClr val="tx1"/>
                </a:solidFill>
                <a:effectLst/>
                <a:latin typeface="+mn-lt"/>
                <a:ea typeface="+mn-ea"/>
                <a:cs typeface="+mn-cs"/>
              </a:rPr>
              <a:t> help </a:t>
            </a:r>
            <a:r>
              <a:rPr lang="en-US" sz="1200" b="0" i="0" kern="1200" dirty="0">
                <a:solidFill>
                  <a:schemeClr val="tx1"/>
                </a:solidFill>
                <a:effectLst/>
                <a:latin typeface="+mn-lt"/>
                <a:ea typeface="+mn-ea"/>
                <a:cs typeface="+mn-cs"/>
              </a:rPr>
              <a:t>remove the stigma</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people living with the virus often face.</a:t>
            </a: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a:solidFill>
                  <a:schemeClr val="tx1"/>
                </a:solidFill>
                <a:effectLst/>
                <a:latin typeface="+mn-lt"/>
                <a:ea typeface="+mn-ea"/>
                <a:cs typeface="+mn-cs"/>
              </a:rPr>
              <a:t>The company seeking to</a:t>
            </a:r>
            <a:r>
              <a:rPr lang="en-US" sz="1200" b="0" i="0" kern="1200" baseline="0" dirty="0">
                <a:solidFill>
                  <a:schemeClr val="tx1"/>
                </a:solidFill>
                <a:effectLst/>
                <a:latin typeface="+mn-lt"/>
                <a:ea typeface="+mn-ea"/>
                <a:cs typeface="+mn-cs"/>
              </a:rPr>
              <a:t> operate the TLD explains it as </a:t>
            </a:r>
            <a:r>
              <a:rPr lang="en-US" sz="1200" b="0" dirty="0">
                <a:solidFill>
                  <a:srgbClr val="7F7F7F"/>
                </a:solidFill>
                <a:latin typeface="Helvetica Neue"/>
                <a:cs typeface="Helvetica Neue"/>
              </a:rPr>
              <a:t>the equivalent of a "digital red ribbon.“</a:t>
            </a:r>
            <a:endParaRPr lang="en-US" sz="1200" b="0" baseline="0" dirty="0">
              <a:solidFill>
                <a:srgbClr val="7F7F7F"/>
              </a:solidFill>
              <a:latin typeface="Helvetica Neue"/>
              <a:cs typeface="Helvetica Neue"/>
            </a:endParaRP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a:solidFill>
                  <a:schemeClr val="tx1"/>
                </a:solidFill>
                <a:effectLst/>
                <a:latin typeface="+mn-lt"/>
                <a:ea typeface="+mn-ea"/>
                <a:cs typeface="+mn-cs"/>
              </a:rPr>
              <a:t>Every visit to a .HIV domain would</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trigger a micro-donation to HIV projects, which are financed through domain registration sales.</a:t>
            </a: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a:solidFill>
                  <a:schemeClr val="tx1"/>
                </a:solidFill>
                <a:effectLst/>
                <a:latin typeface="+mn-lt"/>
                <a:ea typeface="+mn-ea"/>
                <a:cs typeface="+mn-cs"/>
              </a:rPr>
              <a:t>Registrants that might</a:t>
            </a:r>
            <a:r>
              <a:rPr lang="en-US" sz="1200" b="0" i="0" kern="1200" baseline="0" dirty="0">
                <a:solidFill>
                  <a:schemeClr val="tx1"/>
                </a:solidFill>
                <a:effectLst/>
                <a:latin typeface="+mn-lt"/>
                <a:ea typeface="+mn-ea"/>
                <a:cs typeface="+mn-cs"/>
              </a:rPr>
              <a:t> take interest in .HIV include </a:t>
            </a:r>
            <a:r>
              <a:rPr lang="en-US" sz="1200" b="0" i="0" kern="1200" dirty="0">
                <a:solidFill>
                  <a:schemeClr val="tx1"/>
                </a:solidFill>
                <a:effectLst/>
                <a:latin typeface="+mn-lt"/>
                <a:ea typeface="+mn-ea"/>
                <a:cs typeface="+mn-cs"/>
              </a:rPr>
              <a:t>medical companies, clinics, pharmaceutical companies, as well as enterprises that are engaged in the field of HIV and AIDS prevention</a:t>
            </a:r>
            <a:r>
              <a:rPr lang="en-US" sz="1200" b="0" i="0" kern="1200" baseline="0" dirty="0">
                <a:solidFill>
                  <a:schemeClr val="tx1"/>
                </a:solidFill>
                <a:effectLst/>
                <a:latin typeface="+mn-lt"/>
                <a:ea typeface="+mn-ea"/>
                <a:cs typeface="+mn-cs"/>
              </a:rPr>
              <a:t> and treatment</a:t>
            </a:r>
            <a:r>
              <a:rPr lang="en-US" sz="1200" b="0" i="0" kern="1200" dirty="0">
                <a:solidFill>
                  <a:schemeClr val="tx1"/>
                </a:solidFill>
                <a:effectLst/>
                <a:latin typeface="+mn-lt"/>
                <a:ea typeface="+mn-ea"/>
                <a:cs typeface="+mn-cs"/>
              </a:rPr>
              <a:t>.</a:t>
            </a: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a:solidFill>
                  <a:schemeClr val="tx1"/>
                </a:solidFill>
                <a:effectLst/>
                <a:latin typeface="+mn-lt"/>
                <a:ea typeface="+mn-ea"/>
                <a:cs typeface="+mn-cs"/>
              </a:rPr>
              <a:t>The registry’s goal</a:t>
            </a:r>
            <a:r>
              <a:rPr lang="en-US" sz="1200" b="0" i="0" kern="1200" baseline="0" dirty="0">
                <a:solidFill>
                  <a:schemeClr val="tx1"/>
                </a:solidFill>
                <a:effectLst/>
                <a:latin typeface="+mn-lt"/>
                <a:ea typeface="+mn-ea"/>
                <a:cs typeface="+mn-cs"/>
              </a:rPr>
              <a:t> is to </a:t>
            </a:r>
            <a:r>
              <a:rPr lang="en-US" sz="800" dirty="0">
                <a:solidFill>
                  <a:srgbClr val="7F7F7F"/>
                </a:solidFill>
                <a:latin typeface="Helvetica Neue"/>
                <a:cs typeface="Helvetica Neue"/>
              </a:rPr>
              <a:t>contribute at least 70% of it’s revenue to </a:t>
            </a:r>
            <a:r>
              <a:rPr lang="en-US" sz="800" baseline="0" dirty="0">
                <a:solidFill>
                  <a:srgbClr val="7F7F7F"/>
                </a:solidFill>
                <a:latin typeface="Helvetica Neue"/>
                <a:cs typeface="Helvetica Neue"/>
              </a:rPr>
              <a:t>generated</a:t>
            </a:r>
            <a:r>
              <a:rPr lang="en-US" sz="800" dirty="0">
                <a:solidFill>
                  <a:srgbClr val="7F7F7F"/>
                </a:solidFill>
                <a:latin typeface="Helvetica Neue"/>
                <a:cs typeface="Helvetica Neue"/>
              </a:rPr>
              <a:t> to HIV projects.</a:t>
            </a: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800" b="1" dirty="0">
                <a:solidFill>
                  <a:srgbClr val="5D95B0"/>
                </a:solidFill>
                <a:latin typeface="Georgia"/>
                <a:cs typeface="Georgia"/>
              </a:rPr>
              <a:t>SOURCE: </a:t>
            </a:r>
            <a:r>
              <a:rPr lang="en-US" sz="800" dirty="0">
                <a:solidFill>
                  <a:srgbClr val="5D95B0"/>
                </a:solidFill>
                <a:latin typeface="Georgia"/>
                <a:cs typeface="Georgia"/>
              </a:rPr>
              <a:t>Get more information and/or video embed code for this gTLD example:</a:t>
            </a:r>
            <a:r>
              <a:rPr lang="en-US" sz="800" baseline="0" dirty="0">
                <a:solidFill>
                  <a:srgbClr val="5D95B0"/>
                </a:solidFill>
                <a:latin typeface="Georgia"/>
                <a:cs typeface="Georgia"/>
              </a:rPr>
              <a:t> </a:t>
            </a:r>
            <a:br>
              <a:rPr lang="en-US" sz="800" baseline="0" dirty="0">
                <a:solidFill>
                  <a:srgbClr val="5D95B0"/>
                </a:solidFill>
                <a:latin typeface="Georgia"/>
                <a:cs typeface="Georgia"/>
              </a:rPr>
            </a:br>
            <a:r>
              <a:rPr lang="en-US" sz="800" b="0" i="0" kern="1200" dirty="0">
                <a:solidFill>
                  <a:schemeClr val="tx1"/>
                </a:solidFill>
                <a:effectLst/>
                <a:latin typeface="+mn-lt"/>
                <a:ea typeface="+mn-ea"/>
                <a:cs typeface="+mn-cs"/>
              </a:rPr>
              <a:t>https://</a:t>
            </a:r>
            <a:r>
              <a:rPr lang="en-US" sz="800" b="0" i="0" kern="1200" dirty="0" err="1">
                <a:solidFill>
                  <a:schemeClr val="tx1"/>
                </a:solidFill>
                <a:effectLst/>
                <a:latin typeface="+mn-lt"/>
                <a:ea typeface="+mn-ea"/>
                <a:cs typeface="+mn-cs"/>
              </a:rPr>
              <a:t>www.youtube.com</a:t>
            </a:r>
            <a:r>
              <a:rPr lang="en-US" sz="800" b="0" i="0" kern="1200" dirty="0">
                <a:solidFill>
                  <a:schemeClr val="tx1"/>
                </a:solidFill>
                <a:effectLst/>
                <a:latin typeface="+mn-lt"/>
                <a:ea typeface="+mn-ea"/>
                <a:cs typeface="+mn-cs"/>
              </a:rPr>
              <a:t>/</a:t>
            </a:r>
            <a:r>
              <a:rPr lang="en-US" sz="800" b="0" i="0" kern="1200" dirty="0" err="1">
                <a:solidFill>
                  <a:schemeClr val="tx1"/>
                </a:solidFill>
                <a:effectLst/>
                <a:latin typeface="+mn-lt"/>
                <a:ea typeface="+mn-ea"/>
                <a:cs typeface="+mn-cs"/>
              </a:rPr>
              <a:t>watch?v</a:t>
            </a:r>
            <a:r>
              <a:rPr lang="en-US" sz="800" b="0" i="0" kern="1200" dirty="0">
                <a:solidFill>
                  <a:schemeClr val="tx1"/>
                </a:solidFill>
                <a:effectLst/>
                <a:latin typeface="+mn-lt"/>
                <a:ea typeface="+mn-ea"/>
                <a:cs typeface="+mn-cs"/>
              </a:rPr>
              <a:t>=6ZT0yHpgcRA&amp;list=PLQziMT9GXafXR3T5h51Sfg0uuTZXsEQ32</a:t>
            </a:r>
          </a:p>
        </p:txBody>
      </p:sp>
      <p:sp>
        <p:nvSpPr>
          <p:cNvPr id="4" name="Slide Number Placeholder 3"/>
          <p:cNvSpPr>
            <a:spLocks noGrp="1"/>
          </p:cNvSpPr>
          <p:nvPr>
            <p:ph type="sldNum" sz="quarter" idx="10"/>
          </p:nvPr>
        </p:nvSpPr>
        <p:spPr/>
        <p:txBody>
          <a:bodyPr/>
          <a:lstStyle/>
          <a:p>
            <a:fld id="{714BACF8-9E09-4B22-9A92-E4982DC98D4E}" type="slidenum">
              <a:rPr lang="en-SG" smtClean="0"/>
              <a:t>7</a:t>
            </a:fld>
            <a:endParaRPr lang="en-SG"/>
          </a:p>
        </p:txBody>
      </p:sp>
    </p:spTree>
    <p:extLst>
      <p:ext uri="{BB962C8B-B14F-4D97-AF65-F5344CB8AC3E}">
        <p14:creationId xmlns:p14="http://schemas.microsoft.com/office/powerpoint/2010/main" val="1872212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REGIONS</a:t>
            </a:r>
          </a:p>
          <a:p>
            <a:pPr marL="0" indent="0">
              <a:buNone/>
            </a:pPr>
            <a:endParaRPr lang="en-US" dirty="0"/>
          </a:p>
          <a:p>
            <a:pPr marL="0" indent="0">
              <a:buNone/>
            </a:pPr>
            <a:r>
              <a:rPr lang="en-US" dirty="0"/>
              <a:t>Geographical regions, especially cities, have also applied for new </a:t>
            </a:r>
            <a:r>
              <a:rPr lang="en-US" dirty="0" err="1"/>
              <a:t>gTLDs</a:t>
            </a:r>
            <a:r>
              <a:rPr lang="en-US" dirty="0"/>
              <a:t>.</a:t>
            </a:r>
            <a:r>
              <a:rPr lang="en-US" baseline="0" dirty="0"/>
              <a:t> </a:t>
            </a:r>
            <a:r>
              <a:rPr lang="en-US" dirty="0"/>
              <a:t>.BERLIN, .NYC, .TOKYO and .LONDON</a:t>
            </a:r>
            <a:r>
              <a:rPr lang="en-US" baseline="0" dirty="0"/>
              <a:t> were among the first regional </a:t>
            </a:r>
            <a:r>
              <a:rPr lang="en-US" baseline="0" dirty="0" err="1"/>
              <a:t>gTLDs</a:t>
            </a:r>
            <a:r>
              <a:rPr lang="en-US" baseline="0" dirty="0"/>
              <a:t> to be delegated into the Internet.</a:t>
            </a:r>
            <a:endParaRPr lang="en-US" dirty="0"/>
          </a:p>
          <a:p>
            <a:pPr marL="0" indent="0">
              <a:buNone/>
            </a:pPr>
            <a:endParaRPr lang="en-US" dirty="0"/>
          </a:p>
          <a:p>
            <a:pPr marL="204824" marR="0" lvl="1" indent="0" algn="l" defTabSz="512060" rtl="0" eaLnBrk="1" fontAlgn="auto" latinLnBrk="0" hangingPunct="1">
              <a:lnSpc>
                <a:spcPct val="90000"/>
              </a:lnSpc>
              <a:spcBef>
                <a:spcPts val="0"/>
              </a:spcBef>
              <a:spcAft>
                <a:spcPts val="336"/>
              </a:spcAft>
              <a:buClrTx/>
              <a:buSzTx/>
              <a:buFont typeface="Arial" pitchFamily="34" charset="0"/>
              <a:buNone/>
              <a:tabLst/>
              <a:defRPr/>
            </a:pPr>
            <a:r>
              <a:rPr lang="en-US" u="sng" baseline="0" dirty="0"/>
              <a:t>EXAMPLE: Dot LONDON</a:t>
            </a:r>
          </a:p>
          <a:p>
            <a:pPr marL="204824" marR="0" lvl="1" indent="0" algn="l" defTabSz="512060" rtl="0" eaLnBrk="1" fontAlgn="auto" latinLnBrk="0" hangingPunct="1">
              <a:lnSpc>
                <a:spcPct val="90000"/>
              </a:lnSpc>
              <a:spcBef>
                <a:spcPts val="0"/>
              </a:spcBef>
              <a:spcAft>
                <a:spcPts val="336"/>
              </a:spcAft>
              <a:buClrTx/>
              <a:buSzTx/>
              <a:buFont typeface="Arial" pitchFamily="34" charset="0"/>
              <a:buNone/>
              <a:tabLst/>
              <a:defRPr/>
            </a:pPr>
            <a:endParaRPr lang="en-US" u="sng" baseline="0" dirty="0"/>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i="0" u="none" baseline="0" dirty="0"/>
              <a:t>London is a leading world city – it has a reputation as being a vibrant center for business, investment, technology, creativity, education and tourism.</a:t>
            </a: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i="0" u="none" baseline="0" dirty="0"/>
              <a:t>The </a:t>
            </a:r>
            <a:r>
              <a:rPr lang="en-US" sz="1200" b="0" i="0" kern="1200" dirty="0">
                <a:solidFill>
                  <a:schemeClr val="tx1"/>
                </a:solidFill>
                <a:effectLst/>
                <a:latin typeface="+mn-lt"/>
                <a:ea typeface="+mn-ea"/>
                <a:cs typeface="+mn-cs"/>
              </a:rPr>
              <a:t>city of London, in partnership with Top Level Domains,</a:t>
            </a:r>
            <a:r>
              <a:rPr lang="en-US" sz="1200" b="0" i="0" kern="1200" baseline="0" dirty="0">
                <a:solidFill>
                  <a:schemeClr val="tx1"/>
                </a:solidFill>
                <a:effectLst/>
                <a:latin typeface="+mn-lt"/>
                <a:ea typeface="+mn-ea"/>
                <a:cs typeface="+mn-cs"/>
              </a:rPr>
              <a:t> has </a:t>
            </a:r>
            <a:r>
              <a:rPr lang="en-US" sz="1200" b="0" i="0" kern="1200" dirty="0">
                <a:solidFill>
                  <a:schemeClr val="tx1"/>
                </a:solidFill>
                <a:effectLst/>
                <a:latin typeface="+mn-lt"/>
                <a:ea typeface="+mn-ea"/>
                <a:cs typeface="+mn-cs"/>
              </a:rPr>
              <a:t>launched .LONDON</a:t>
            </a:r>
            <a:r>
              <a:rPr lang="en-US" sz="1200" b="0" i="0" kern="1200" baseline="0" dirty="0">
                <a:solidFill>
                  <a:schemeClr val="tx1"/>
                </a:solidFill>
                <a:effectLst/>
                <a:latin typeface="+mn-lt"/>
                <a:ea typeface="+mn-ea"/>
                <a:cs typeface="+mn-cs"/>
              </a:rPr>
              <a:t> in an effort to</a:t>
            </a:r>
            <a:r>
              <a:rPr lang="en-US" sz="1200" b="0" i="0" kern="1200" dirty="0">
                <a:solidFill>
                  <a:schemeClr val="tx1"/>
                </a:solidFill>
                <a:effectLst/>
                <a:latin typeface="+mn-lt"/>
                <a:ea typeface="+mn-ea"/>
                <a:cs typeface="+mn-cs"/>
              </a:rPr>
              <a:t> </a:t>
            </a:r>
            <a:r>
              <a:rPr lang="en-US" i="0" u="none" baseline="0" dirty="0"/>
              <a:t>create a world-class, innovative and trusted top-level domain that will benefit London’s citizens and businesses.</a:t>
            </a: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a:solidFill>
                  <a:schemeClr val="tx1"/>
                </a:solidFill>
                <a:effectLst/>
                <a:latin typeface="+mn-lt"/>
                <a:ea typeface="+mn-ea"/>
                <a:cs typeface="+mn-cs"/>
              </a:rPr>
              <a:t>Small and medium business owners, and large corporations stand to</a:t>
            </a:r>
            <a:r>
              <a:rPr lang="en-US" sz="1200" b="0" i="0" kern="1200" baseline="0" dirty="0">
                <a:solidFill>
                  <a:schemeClr val="tx1"/>
                </a:solidFill>
                <a:effectLst/>
                <a:latin typeface="+mn-lt"/>
                <a:ea typeface="+mn-ea"/>
                <a:cs typeface="+mn-cs"/>
              </a:rPr>
              <a:t> benefit from being associated with the city by registering a .LONDON domain name.</a:t>
            </a: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baseline="0" dirty="0">
                <a:solidFill>
                  <a:schemeClr val="tx1"/>
                </a:solidFill>
                <a:effectLst/>
                <a:latin typeface="+mn-lt"/>
                <a:ea typeface="+mn-ea"/>
                <a:cs typeface="+mn-cs"/>
              </a:rPr>
              <a:t>Additionally, net profits from </a:t>
            </a:r>
            <a:r>
              <a:rPr lang="en-US" i="0" u="none" baseline="0" dirty="0"/>
              <a:t>.LONDON will be reinvested into city and its people.</a:t>
            </a:r>
          </a:p>
          <a:p>
            <a:pPr marL="628650" marR="0" lvl="3" indent="-171450" algn="l" defTabSz="457200" rtl="0" eaLnBrk="1" fontAlgn="auto" latinLnBrk="0" hangingPunct="1">
              <a:lnSpc>
                <a:spcPct val="100000"/>
              </a:lnSpc>
              <a:spcBef>
                <a:spcPts val="0"/>
              </a:spcBef>
              <a:spcAft>
                <a:spcPts val="0"/>
              </a:spcAft>
              <a:buClrTx/>
              <a:buSzTx/>
              <a:buFont typeface="Arial"/>
              <a:buChar char="•"/>
              <a:tabLst/>
              <a:defRPr/>
            </a:pPr>
            <a:r>
              <a:rPr lang="en-US" sz="1200" b="1" dirty="0">
                <a:solidFill>
                  <a:srgbClr val="5D95B0"/>
                </a:solidFill>
                <a:latin typeface="Georgia"/>
                <a:cs typeface="Georgia"/>
              </a:rPr>
              <a:t>SOURCE: </a:t>
            </a:r>
            <a:r>
              <a:rPr lang="en-US" dirty="0">
                <a:solidFill>
                  <a:srgbClr val="5D95B0"/>
                </a:solidFill>
                <a:latin typeface="Georgia"/>
                <a:cs typeface="Georgia"/>
              </a:rPr>
              <a:t>Get more information and/or video embed code for this </a:t>
            </a:r>
            <a:r>
              <a:rPr lang="en-US" dirty="0" err="1">
                <a:solidFill>
                  <a:srgbClr val="5D95B0"/>
                </a:solidFill>
                <a:latin typeface="Georgia"/>
                <a:cs typeface="Georgia"/>
              </a:rPr>
              <a:t>gTLD</a:t>
            </a:r>
            <a:r>
              <a:rPr lang="en-US" dirty="0">
                <a:solidFill>
                  <a:srgbClr val="5D95B0"/>
                </a:solidFill>
                <a:latin typeface="Georgia"/>
                <a:cs typeface="Georgia"/>
              </a:rPr>
              <a:t> example: </a:t>
            </a:r>
            <a:br>
              <a:rPr lang="en-US" dirty="0">
                <a:solidFill>
                  <a:srgbClr val="5D95B0"/>
                </a:solidFill>
                <a:latin typeface="Georgia"/>
                <a:cs typeface="Georgia"/>
              </a:rPr>
            </a:br>
            <a:r>
              <a:rPr lang="en-US" sz="1200" b="0" i="0" kern="1200" dirty="0">
                <a:solidFill>
                  <a:schemeClr val="tx1"/>
                </a:solidFill>
                <a:effectLst/>
                <a:latin typeface="+mn-lt"/>
                <a:ea typeface="+mn-ea"/>
                <a:cs typeface="+mn-cs"/>
              </a:rPr>
              <a:t>https://</a:t>
            </a:r>
            <a:r>
              <a:rPr lang="en-US" sz="1200" b="0" i="0" kern="1200" dirty="0" err="1">
                <a:solidFill>
                  <a:schemeClr val="tx1"/>
                </a:solidFill>
                <a:effectLst/>
                <a:latin typeface="+mn-lt"/>
                <a:ea typeface="+mn-ea"/>
                <a:cs typeface="+mn-cs"/>
              </a:rPr>
              <a:t>www.youtube.com</a:t>
            </a:r>
            <a:r>
              <a:rPr lang="en-US" sz="1200" b="0" i="0" kern="1200" dirty="0">
                <a:solidFill>
                  <a:schemeClr val="tx1"/>
                </a:solidFill>
                <a:effectLst/>
                <a:latin typeface="+mn-lt"/>
                <a:ea typeface="+mn-ea"/>
                <a:cs typeface="+mn-cs"/>
              </a:rPr>
              <a:t>/</a:t>
            </a:r>
            <a:r>
              <a:rPr lang="en-US" sz="1200" b="0" i="0" kern="1200" dirty="0" err="1">
                <a:solidFill>
                  <a:schemeClr val="tx1"/>
                </a:solidFill>
                <a:effectLst/>
                <a:latin typeface="+mn-lt"/>
                <a:ea typeface="+mn-ea"/>
                <a:cs typeface="+mn-cs"/>
              </a:rPr>
              <a:t>watch?v</a:t>
            </a:r>
            <a:r>
              <a:rPr lang="en-US" sz="1200" b="0" i="0" kern="1200" dirty="0">
                <a:solidFill>
                  <a:schemeClr val="tx1"/>
                </a:solidFill>
                <a:effectLst/>
                <a:latin typeface="+mn-lt"/>
                <a:ea typeface="+mn-ea"/>
                <a:cs typeface="+mn-cs"/>
              </a:rPr>
              <a:t>=h--7w3hNNBE&amp;list=PLQziMT9GXafXR3T5h51Sfg0uuTZXsEQ32</a:t>
            </a:r>
            <a:endParaRPr lang="en-US" i="0" u="none" baseline="0" dirty="0"/>
          </a:p>
          <a:p>
            <a:endParaRPr lang="en-US" dirty="0"/>
          </a:p>
          <a:p>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t>8</a:t>
            </a:fld>
            <a:endParaRPr lang="en-SG"/>
          </a:p>
        </p:txBody>
      </p:sp>
    </p:spTree>
    <p:extLst>
      <p:ext uri="{BB962C8B-B14F-4D97-AF65-F5344CB8AC3E}">
        <p14:creationId xmlns:p14="http://schemas.microsoft.com/office/powerpoint/2010/main" val="2355728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INTERNATIONALIZED DOMAIN NAMES (IDNs)</a:t>
            </a:r>
          </a:p>
          <a:p>
            <a:pPr marL="0" indent="0">
              <a:buNone/>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Until a few years ago, non-Latin characters were not permitted in the Internet’s root zone. Part of what makes</a:t>
            </a:r>
            <a:r>
              <a:rPr lang="en-US" baseline="0" dirty="0"/>
              <a:t> the New </a:t>
            </a:r>
            <a:r>
              <a:rPr lang="en-US" baseline="0" dirty="0" err="1"/>
              <a:t>gTLD</a:t>
            </a:r>
            <a:r>
              <a:rPr lang="en-US" baseline="0" dirty="0"/>
              <a:t> Program so important to the evolution of the Internet is that it’s facilitating, for the first time, the introduction of generic Top-Level Domains in non-Latin scripts such as </a:t>
            </a:r>
            <a:r>
              <a:rPr lang="en-US" dirty="0"/>
              <a:t>Chinese,</a:t>
            </a:r>
            <a:r>
              <a:rPr lang="en-US" baseline="0" dirty="0"/>
              <a:t> Arabic, Russian and </a:t>
            </a:r>
            <a:r>
              <a:rPr lang="en-US" baseline="0" dirty="0" err="1"/>
              <a:t>Devanagari</a:t>
            </a:r>
            <a:r>
              <a:rPr lang="en-US" baseline="0" dirty="0"/>
              <a:t>. These are known as Internationalized Domain Names. What this means is that Internet users around the world will now be able to navigate the web entirely in their native languages. Examples include the Japanese word that translates to “everyone” in English, the Chinese word for “mobile”,  and .SHABAKAH</a:t>
            </a:r>
            <a:r>
              <a:rPr lang="ar-sa" baseline="0" dirty="0"/>
              <a:t> </a:t>
            </a:r>
            <a:endParaRPr lang="en-US" baseline="0" dirty="0"/>
          </a:p>
          <a:p>
            <a:pPr marL="204824" marR="0" lvl="3"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US" u="sng" baseline="0" dirty="0"/>
          </a:p>
          <a:p>
            <a:pPr marL="204824" marR="0" lvl="3"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r>
              <a:rPr lang="en-US" u="sng" baseline="0" dirty="0"/>
              <a:t>EXAMPLE: Dot SHABAKA</a:t>
            </a:r>
          </a:p>
          <a:p>
            <a:pPr marL="204824" marR="0" lvl="3" indent="0" algn="l" defTabSz="512060" rtl="0" eaLnBrk="1" fontAlgn="auto" latinLnBrk="0" hangingPunct="1">
              <a:lnSpc>
                <a:spcPct val="90000"/>
              </a:lnSpc>
              <a:spcBef>
                <a:spcPts val="0"/>
              </a:spcBef>
              <a:spcAft>
                <a:spcPts val="336"/>
              </a:spcAft>
              <a:buClr>
                <a:schemeClr val="bg1"/>
              </a:buClr>
              <a:buSzPct val="25000"/>
              <a:buFont typeface="Arial" pitchFamily="34" charset="0"/>
              <a:buNone/>
              <a:tabLst/>
              <a:defRPr/>
            </a:pPr>
            <a:endParaRPr lang="en-US" u="sng" baseline="0" dirty="0"/>
          </a:p>
          <a:p>
            <a:pPr marL="628650" marR="0" lvl="5"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err="1">
                <a:solidFill>
                  <a:schemeClr val="tx1"/>
                </a:solidFill>
                <a:effectLst/>
                <a:latin typeface="+mn-lt"/>
                <a:ea typeface="+mn-ea"/>
                <a:cs typeface="+mn-cs"/>
              </a:rPr>
              <a:t>Shabaka</a:t>
            </a:r>
            <a:r>
              <a:rPr lang="en-US" sz="1200" b="0" i="0" kern="1200" dirty="0">
                <a:solidFill>
                  <a:schemeClr val="tx1"/>
                </a:solidFill>
                <a:effectLst/>
                <a:latin typeface="+mn-lt"/>
                <a:ea typeface="+mn-ea"/>
                <a:cs typeface="+mn-cs"/>
              </a:rPr>
              <a:t> (SHAH-bah-</a:t>
            </a:r>
            <a:r>
              <a:rPr lang="en-US" sz="1200" b="0" i="0" kern="1200" dirty="0" err="1">
                <a:solidFill>
                  <a:schemeClr val="tx1"/>
                </a:solidFill>
                <a:effectLst/>
                <a:latin typeface="+mn-lt"/>
                <a:ea typeface="+mn-ea"/>
                <a:cs typeface="+mn-cs"/>
              </a:rPr>
              <a:t>kah</a:t>
            </a:r>
            <a:r>
              <a:rPr lang="en-US" sz="1200" b="0" i="0" kern="1200" dirty="0">
                <a:solidFill>
                  <a:schemeClr val="tx1"/>
                </a:solidFill>
                <a:effectLst/>
                <a:latin typeface="+mn-lt"/>
                <a:ea typeface="+mn-ea"/>
                <a:cs typeface="+mn-cs"/>
              </a:rPr>
              <a:t>) </a:t>
            </a:r>
            <a:r>
              <a:rPr lang="en-US" u="none" baseline="0" dirty="0"/>
              <a:t>is instantly recognized by all Arabic speakers as the generic term for the Internet, given there is no direct translation.</a:t>
            </a:r>
          </a:p>
          <a:p>
            <a:pPr marL="628650" marR="0" lvl="5" indent="-171450" algn="l" defTabSz="457200" rtl="0" eaLnBrk="1" fontAlgn="auto" latinLnBrk="0" hangingPunct="1">
              <a:lnSpc>
                <a:spcPct val="100000"/>
              </a:lnSpc>
              <a:spcBef>
                <a:spcPts val="0"/>
              </a:spcBef>
              <a:spcAft>
                <a:spcPts val="0"/>
              </a:spcAft>
              <a:buClrTx/>
              <a:buSzTx/>
              <a:buFont typeface="Arial"/>
              <a:buChar char="•"/>
              <a:tabLst/>
              <a:defRPr/>
            </a:pPr>
            <a:r>
              <a:rPr lang="en-US" u="none" baseline="0" dirty="0"/>
              <a:t>.SHABAKA</a:t>
            </a:r>
            <a:r>
              <a:rPr lang="en-US" sz="1200" b="0" i="0" kern="1200" dirty="0">
                <a:solidFill>
                  <a:schemeClr val="tx1"/>
                </a:solidFill>
                <a:effectLst/>
                <a:latin typeface="+mn-lt"/>
                <a:ea typeface="+mn-ea"/>
                <a:cs typeface="+mn-cs"/>
              </a:rPr>
              <a:t> is not only the first Arabic generic</a:t>
            </a:r>
            <a:r>
              <a:rPr lang="en-US" sz="1200" b="0" i="0" kern="1200" baseline="0" dirty="0">
                <a:solidFill>
                  <a:schemeClr val="tx1"/>
                </a:solidFill>
                <a:effectLst/>
                <a:latin typeface="+mn-lt"/>
                <a:ea typeface="+mn-ea"/>
                <a:cs typeface="+mn-cs"/>
              </a:rPr>
              <a:t> Top-Level Domain, it was</a:t>
            </a:r>
            <a:r>
              <a:rPr lang="en-US" u="none" baseline="0" dirty="0"/>
              <a:t> one of the first new </a:t>
            </a:r>
            <a:r>
              <a:rPr lang="en-US" u="none" baseline="0" dirty="0" err="1"/>
              <a:t>gTLDs</a:t>
            </a:r>
            <a:r>
              <a:rPr lang="en-US" u="none" baseline="0" dirty="0"/>
              <a:t> delegated, and it was the first new </a:t>
            </a:r>
            <a:r>
              <a:rPr lang="en-US" u="none" baseline="0" dirty="0" err="1"/>
              <a:t>gTLD</a:t>
            </a:r>
            <a:r>
              <a:rPr lang="en-US" u="none" baseline="0" dirty="0"/>
              <a:t> to house a live, resolving Second-Level Domain name.</a:t>
            </a:r>
          </a:p>
          <a:p>
            <a:pPr marL="628650" marR="0" lvl="5"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kern="1200" dirty="0">
                <a:solidFill>
                  <a:schemeClr val="tx1"/>
                </a:solidFill>
                <a:effectLst/>
                <a:latin typeface="+mn-lt"/>
                <a:ea typeface="+mn-ea"/>
                <a:cs typeface="+mn-cs"/>
              </a:rPr>
              <a:t>The</a:t>
            </a:r>
            <a:r>
              <a:rPr lang="en-US" sz="1200" b="0" i="0" kern="1200" baseline="0" dirty="0">
                <a:solidFill>
                  <a:schemeClr val="tx1"/>
                </a:solidFill>
                <a:effectLst/>
                <a:latin typeface="+mn-lt"/>
                <a:ea typeface="+mn-ea"/>
                <a:cs typeface="+mn-cs"/>
              </a:rPr>
              <a:t> registry </a:t>
            </a:r>
            <a:r>
              <a:rPr lang="en-US" sz="1200" b="0" i="0" kern="1200" dirty="0">
                <a:solidFill>
                  <a:schemeClr val="tx1"/>
                </a:solidFill>
                <a:effectLst/>
                <a:latin typeface="+mn-lt"/>
                <a:ea typeface="+mn-ea"/>
                <a:cs typeface="+mn-cs"/>
              </a:rPr>
              <a:t>plans to cater to the increasing number of Arabic speakers online by</a:t>
            </a:r>
            <a:r>
              <a:rPr lang="en-US" sz="1200" b="0" i="0" kern="1200" baseline="0" dirty="0">
                <a:solidFill>
                  <a:schemeClr val="tx1"/>
                </a:solidFill>
                <a:effectLst/>
                <a:latin typeface="+mn-lt"/>
                <a:ea typeface="+mn-ea"/>
                <a:cs typeface="+mn-cs"/>
              </a:rPr>
              <a:t> creating</a:t>
            </a:r>
            <a:r>
              <a:rPr lang="en-US" sz="1200" b="0" i="0" kern="1200" dirty="0">
                <a:solidFill>
                  <a:schemeClr val="tx1"/>
                </a:solidFill>
                <a:effectLst/>
                <a:latin typeface="+mn-lt"/>
                <a:ea typeface="+mn-ea"/>
                <a:cs typeface="+mn-cs"/>
              </a:rPr>
              <a:t> an Internet experience that facilitates end-to-end communication in Arabic,</a:t>
            </a:r>
            <a:r>
              <a:rPr lang="en-US" sz="1200" b="0" i="0" kern="1200" baseline="0" dirty="0">
                <a:solidFill>
                  <a:schemeClr val="tx1"/>
                </a:solidFill>
                <a:effectLst/>
                <a:latin typeface="+mn-lt"/>
                <a:ea typeface="+mn-ea"/>
                <a:cs typeface="+mn-cs"/>
              </a:rPr>
              <a:t> and </a:t>
            </a:r>
            <a:r>
              <a:rPr lang="en-US" sz="1200" b="0" i="0" kern="1200" dirty="0">
                <a:solidFill>
                  <a:schemeClr val="tx1"/>
                </a:solidFill>
                <a:effectLst/>
                <a:latin typeface="+mn-lt"/>
                <a:ea typeface="+mn-ea"/>
                <a:cs typeface="+mn-cs"/>
              </a:rPr>
              <a:t>gives an online home to this important language</a:t>
            </a:r>
          </a:p>
          <a:p>
            <a:pPr marL="628650" marR="0" lvl="5" indent="-171450" algn="l" defTabSz="457200" rtl="0" eaLnBrk="1" fontAlgn="auto" latinLnBrk="0" hangingPunct="1">
              <a:lnSpc>
                <a:spcPct val="100000"/>
              </a:lnSpc>
              <a:spcBef>
                <a:spcPts val="0"/>
              </a:spcBef>
              <a:spcAft>
                <a:spcPts val="0"/>
              </a:spcAft>
              <a:buClrTx/>
              <a:buSzTx/>
              <a:buFont typeface="Arial"/>
              <a:buChar char="•"/>
              <a:tabLst/>
              <a:defRPr/>
            </a:pPr>
            <a:r>
              <a:rPr lang="en-US" u="none" baseline="0" dirty="0"/>
              <a:t>Arabic-language content has existed online, but users had to understand English well enough to navigate to and from websites within the browser. All of that changes now - Arabic speakers no longer have to rely on search engines to access web content in their own language.</a:t>
            </a:r>
            <a:endParaRPr lang="en-US" sz="1200" b="0" i="0" u="none" kern="1200" baseline="0" dirty="0">
              <a:solidFill>
                <a:schemeClr val="tx1"/>
              </a:solidFill>
              <a:effectLst/>
              <a:latin typeface="+mn-lt"/>
              <a:ea typeface="+mn-ea"/>
              <a:cs typeface="+mn-cs"/>
            </a:endParaRPr>
          </a:p>
          <a:p>
            <a:pPr marL="628650" marR="0" lvl="5" indent="-171450" algn="l" defTabSz="457200" rtl="0" eaLnBrk="1" fontAlgn="auto" latinLnBrk="0" hangingPunct="1">
              <a:lnSpc>
                <a:spcPct val="100000"/>
              </a:lnSpc>
              <a:spcBef>
                <a:spcPts val="0"/>
              </a:spcBef>
              <a:spcAft>
                <a:spcPts val="0"/>
              </a:spcAft>
              <a:buClrTx/>
              <a:buSzTx/>
              <a:buFont typeface="Arial"/>
              <a:buChar char="•"/>
              <a:tabLst/>
              <a:defRPr/>
            </a:pPr>
            <a:r>
              <a:rPr lang="en-US" sz="1200" b="1" dirty="0">
                <a:solidFill>
                  <a:srgbClr val="5D95B0"/>
                </a:solidFill>
                <a:latin typeface="Georgia"/>
                <a:cs typeface="Georgia"/>
              </a:rPr>
              <a:t>SOURCE: </a:t>
            </a:r>
            <a:r>
              <a:rPr lang="en-US" dirty="0">
                <a:solidFill>
                  <a:srgbClr val="5D95B0"/>
                </a:solidFill>
                <a:latin typeface="Georgia"/>
                <a:cs typeface="Georgia"/>
              </a:rPr>
              <a:t>Get more information and/or video embed code for this </a:t>
            </a:r>
            <a:r>
              <a:rPr lang="en-US" dirty="0" err="1">
                <a:solidFill>
                  <a:srgbClr val="5D95B0"/>
                </a:solidFill>
                <a:latin typeface="Georgia"/>
                <a:cs typeface="Georgia"/>
              </a:rPr>
              <a:t>gTLD</a:t>
            </a:r>
            <a:r>
              <a:rPr lang="en-US" dirty="0">
                <a:solidFill>
                  <a:srgbClr val="5D95B0"/>
                </a:solidFill>
                <a:latin typeface="Georgia"/>
                <a:cs typeface="Georgia"/>
              </a:rPr>
              <a:t> example: </a:t>
            </a:r>
            <a:br>
              <a:rPr lang="en-US" dirty="0">
                <a:solidFill>
                  <a:srgbClr val="5D95B0"/>
                </a:solidFill>
                <a:latin typeface="Georgia"/>
                <a:cs typeface="Georgia"/>
              </a:rPr>
            </a:br>
            <a:r>
              <a:rPr lang="en-US" sz="1200" b="0" i="0" kern="1200" dirty="0">
                <a:solidFill>
                  <a:schemeClr val="tx1"/>
                </a:solidFill>
                <a:effectLst/>
                <a:latin typeface="+mn-lt"/>
                <a:ea typeface="+mn-ea"/>
                <a:cs typeface="+mn-cs"/>
              </a:rPr>
              <a:t>https://</a:t>
            </a:r>
            <a:r>
              <a:rPr lang="en-US" sz="1200" b="0" i="0" kern="1200" dirty="0" err="1">
                <a:solidFill>
                  <a:schemeClr val="tx1"/>
                </a:solidFill>
                <a:effectLst/>
                <a:latin typeface="+mn-lt"/>
                <a:ea typeface="+mn-ea"/>
                <a:cs typeface="+mn-cs"/>
              </a:rPr>
              <a:t>www.youtube.com</a:t>
            </a:r>
            <a:r>
              <a:rPr lang="en-US" sz="1200" b="0" i="0" kern="1200" dirty="0">
                <a:solidFill>
                  <a:schemeClr val="tx1"/>
                </a:solidFill>
                <a:effectLst/>
                <a:latin typeface="+mn-lt"/>
                <a:ea typeface="+mn-ea"/>
                <a:cs typeface="+mn-cs"/>
              </a:rPr>
              <a:t>/</a:t>
            </a:r>
            <a:r>
              <a:rPr lang="en-US" sz="1200" b="0" i="0" kern="1200" dirty="0" err="1">
                <a:solidFill>
                  <a:schemeClr val="tx1"/>
                </a:solidFill>
                <a:effectLst/>
                <a:latin typeface="+mn-lt"/>
                <a:ea typeface="+mn-ea"/>
                <a:cs typeface="+mn-cs"/>
              </a:rPr>
              <a:t>watch?v</a:t>
            </a:r>
            <a:r>
              <a:rPr lang="en-US" sz="1200" b="0" i="0" kern="1200" dirty="0">
                <a:solidFill>
                  <a:schemeClr val="tx1"/>
                </a:solidFill>
                <a:effectLst/>
                <a:latin typeface="+mn-lt"/>
                <a:ea typeface="+mn-ea"/>
                <a:cs typeface="+mn-cs"/>
              </a:rPr>
              <a:t>=CYeXSZsE6FA&amp;list=PLQziMT9GXafXR3T5h51Sfg0uuTZXsEQ32</a:t>
            </a:r>
            <a:endParaRPr lang="en-US" u="none" baseline="0" dirty="0"/>
          </a:p>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9</a:t>
            </a:fld>
            <a:endParaRPr lang="en-SG"/>
          </a:p>
        </p:txBody>
      </p:sp>
    </p:spTree>
    <p:extLst>
      <p:ext uri="{BB962C8B-B14F-4D97-AF65-F5344CB8AC3E}">
        <p14:creationId xmlns:p14="http://schemas.microsoft.com/office/powerpoint/2010/main" val="497196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4BACF8-9E09-4B22-9A92-E4982DC98D4E}" type="slidenum">
              <a:rPr lang="en-SG" smtClean="0"/>
              <a:t>10</a:t>
            </a:fld>
            <a:endParaRPr lang="en-SG"/>
          </a:p>
        </p:txBody>
      </p:sp>
    </p:spTree>
    <p:extLst>
      <p:ext uri="{BB962C8B-B14F-4D97-AF65-F5344CB8AC3E}">
        <p14:creationId xmlns:p14="http://schemas.microsoft.com/office/powerpoint/2010/main" val="1289254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As of June 2014, over 300 new </a:t>
            </a:r>
            <a:r>
              <a:rPr lang="en-US" dirty="0" err="1">
                <a:solidFill>
                  <a:srgbClr val="FF0000"/>
                </a:solidFill>
              </a:rPr>
              <a:t>gTLDs</a:t>
            </a:r>
            <a:r>
              <a:rPr lang="en-US" dirty="0">
                <a:solidFill>
                  <a:srgbClr val="FF0000"/>
                </a:solidFill>
              </a:rPr>
              <a:t> had been delegated into</a:t>
            </a:r>
            <a:r>
              <a:rPr lang="en-US" baseline="0" dirty="0">
                <a:solidFill>
                  <a:srgbClr val="FF0000"/>
                </a:solidFill>
              </a:rPr>
              <a:t> the Root</a:t>
            </a:r>
            <a:r>
              <a:rPr lang="en-US" dirty="0">
                <a:solidFill>
                  <a:srgbClr val="FF0000"/>
                </a:solidFill>
              </a:rPr>
              <a:t>. The first 4 gTLDs delegated were delegated in October 2013 – each of the first 4 are Internationalized Domain Names. </a:t>
            </a:r>
            <a:endParaRPr lang="en-US" dirty="0">
              <a:ea typeface="ＭＳ Ｐゴシック" pitchFamily="34" charset="-128"/>
            </a:endParaRPr>
          </a:p>
          <a:p>
            <a:endParaRPr lang="en-US" dirty="0">
              <a:ea typeface="ＭＳ Ｐゴシック" pitchFamily="34" charset="-128"/>
            </a:endParaRPr>
          </a:p>
          <a:p>
            <a:endParaRPr lang="en-SG" dirty="0"/>
          </a:p>
        </p:txBody>
      </p:sp>
      <p:sp>
        <p:nvSpPr>
          <p:cNvPr id="4" name="Slide Number Placeholder 3"/>
          <p:cNvSpPr>
            <a:spLocks noGrp="1"/>
          </p:cNvSpPr>
          <p:nvPr>
            <p:ph type="sldNum" sz="quarter" idx="10"/>
          </p:nvPr>
        </p:nvSpPr>
        <p:spPr/>
        <p:txBody>
          <a:bodyPr/>
          <a:lstStyle/>
          <a:p>
            <a:fld id="{714BACF8-9E09-4B22-9A92-E4982DC98D4E}" type="slidenum">
              <a:rPr lang="en-SG" smtClean="0"/>
              <a:t>11</a:t>
            </a:fld>
            <a:endParaRPr lang="en-SG"/>
          </a:p>
        </p:txBody>
      </p:sp>
    </p:spTree>
    <p:extLst>
      <p:ext uri="{BB962C8B-B14F-4D97-AF65-F5344CB8AC3E}">
        <p14:creationId xmlns:p14="http://schemas.microsoft.com/office/powerpoint/2010/main" val="14200938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ICANN_image.png"/>
          <p:cNvPicPr>
            <a:picLocks noChangeAspect="1"/>
          </p:cNvPicPr>
          <p:nvPr userDrawn="1"/>
        </p:nvPicPr>
        <p:blipFill rotWithShape="1">
          <a:blip r:embed="rId2">
            <a:extLst>
              <a:ext uri="{28A0092B-C50C-407E-A947-70E740481C1C}">
                <a14:useLocalDpi xmlns:a14="http://schemas.microsoft.com/office/drawing/2010/main" val="0"/>
              </a:ext>
            </a:extLst>
          </a:blip>
          <a:srcRect b="6844"/>
          <a:stretch/>
        </p:blipFill>
        <p:spPr>
          <a:xfrm>
            <a:off x="-1470" y="0"/>
            <a:ext cx="10810905" cy="7205663"/>
          </a:xfrm>
          <a:prstGeom prst="rect">
            <a:avLst/>
          </a:prstGeom>
        </p:spPr>
      </p:pic>
      <p:sp>
        <p:nvSpPr>
          <p:cNvPr id="17" name="Rectangle 16"/>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2" name="Text Placeholder 31"/>
          <p:cNvSpPr>
            <a:spLocks noGrp="1"/>
          </p:cNvSpPr>
          <p:nvPr>
            <p:ph type="body" sz="quarter" idx="10" hasCustomPrompt="1"/>
          </p:nvPr>
        </p:nvSpPr>
        <p:spPr>
          <a:xfrm>
            <a:off x="5715426" y="3611500"/>
            <a:ext cx="4381500" cy="585460"/>
          </a:xfrm>
        </p:spPr>
        <p:txBody>
          <a:bodyPr>
            <a:normAutofit/>
          </a:bodyPr>
          <a:lstStyle>
            <a:lvl1pPr marL="0" indent="0">
              <a:buNone/>
              <a:defRPr lang="en-US" sz="2400" b="0" i="0" kern="1200" dirty="0">
                <a:solidFill>
                  <a:schemeClr val="tx1"/>
                </a:solidFill>
                <a:latin typeface="Canaro Light DEMO"/>
                <a:ea typeface="+mn-ea"/>
                <a:cs typeface="Canaro Light DEMO"/>
              </a:defRPr>
            </a:lvl1pPr>
          </a:lstStyle>
          <a:p>
            <a:pPr lvl="0"/>
            <a:r>
              <a:rPr lang="en-US" dirty="0"/>
              <a:t>Main Heading</a:t>
            </a:r>
          </a:p>
        </p:txBody>
      </p:sp>
      <p:sp>
        <p:nvSpPr>
          <p:cNvPr id="34" name="Text Placeholder 33"/>
          <p:cNvSpPr>
            <a:spLocks noGrp="1"/>
          </p:cNvSpPr>
          <p:nvPr>
            <p:ph type="body" sz="quarter" idx="11" hasCustomPrompt="1"/>
          </p:nvPr>
        </p:nvSpPr>
        <p:spPr>
          <a:xfrm>
            <a:off x="5715427" y="4167594"/>
            <a:ext cx="2778613" cy="450354"/>
          </a:xfrm>
        </p:spPr>
        <p:txBody>
          <a:bodyPr>
            <a:normAutofit/>
          </a:bodyPr>
          <a:lstStyle>
            <a:lvl1pPr marL="0" indent="0">
              <a:buNone/>
              <a:defRPr lang="en-US" sz="1800" b="0" i="0" kern="1200" dirty="0">
                <a:solidFill>
                  <a:schemeClr val="tx1">
                    <a:lumMod val="65000"/>
                    <a:lumOff val="35000"/>
                  </a:schemeClr>
                </a:solidFill>
                <a:latin typeface="Canaro Light DEMO"/>
                <a:ea typeface="+mn-ea"/>
                <a:cs typeface="Canaro Light DEMO"/>
              </a:defRPr>
            </a:lvl1pPr>
          </a:lstStyle>
          <a:p>
            <a:pPr lvl="0"/>
            <a:r>
              <a:rPr lang="en-US" dirty="0"/>
              <a:t>Sub Heading</a:t>
            </a:r>
          </a:p>
        </p:txBody>
      </p:sp>
      <p:sp>
        <p:nvSpPr>
          <p:cNvPr id="43" name="Rectangle 42"/>
          <p:cNvSpPr/>
          <p:nvPr userDrawn="1"/>
        </p:nvSpPr>
        <p:spPr>
          <a:xfrm>
            <a:off x="-1470" y="6122977"/>
            <a:ext cx="10810906"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ICANNlogo copy_test.tif"/>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3" name="Picture 12"/>
          <p:cNvPicPr>
            <a:picLocks noChangeAspect="1"/>
          </p:cNvPicPr>
          <p:nvPr userDrawn="1"/>
        </p:nvPicPr>
        <p:blipFill>
          <a:blip r:embed="rId4"/>
          <a:stretch>
            <a:fillRect/>
          </a:stretch>
        </p:blipFill>
        <p:spPr>
          <a:xfrm>
            <a:off x="1426513" y="6327995"/>
            <a:ext cx="2178907" cy="748233"/>
          </a:xfrm>
          <a:prstGeom prst="rect">
            <a:avLst/>
          </a:prstGeom>
        </p:spPr>
      </p:pic>
    </p:spTree>
    <p:extLst>
      <p:ext uri="{BB962C8B-B14F-4D97-AF65-F5344CB8AC3E}">
        <p14:creationId xmlns:p14="http://schemas.microsoft.com/office/powerpoint/2010/main" val="1726995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16829" y="4751864"/>
            <a:ext cx="6479858" cy="595469"/>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2116829" y="643839"/>
            <a:ext cx="6479858" cy="394086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116829" y="5347333"/>
            <a:ext cx="6479858" cy="456503"/>
          </a:xfrm>
        </p:spPr>
        <p:txBody>
          <a:bodyPr/>
          <a:lstStyle>
            <a:lvl1pPr marL="0" indent="0">
              <a:buNone/>
              <a:defRPr sz="14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grpSp>
        <p:nvGrpSpPr>
          <p:cNvPr id="15" name="Group 14"/>
          <p:cNvGrpSpPr/>
          <p:nvPr userDrawn="1"/>
        </p:nvGrpSpPr>
        <p:grpSpPr>
          <a:xfrm>
            <a:off x="2080544" y="4590005"/>
            <a:ext cx="6579830" cy="161859"/>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433297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516768" y="1338487"/>
            <a:ext cx="9767197" cy="163113"/>
            <a:chOff x="-904938" y="1157758"/>
            <a:chExt cx="9767197" cy="163113"/>
          </a:xfrm>
        </p:grpSpPr>
        <p:grpSp>
          <p:nvGrpSpPr>
            <p:cNvPr id="15" name="Group 14"/>
            <p:cNvGrpSpPr/>
            <p:nvPr userDrawn="1"/>
          </p:nvGrpSpPr>
          <p:grpSpPr>
            <a:xfrm>
              <a:off x="1127407" y="1166264"/>
              <a:ext cx="7734852" cy="154607"/>
              <a:chOff x="0" y="1020776"/>
              <a:chExt cx="7734852" cy="154607"/>
            </a:xfrm>
          </p:grpSpPr>
          <p:sp>
            <p:nvSpPr>
              <p:cNvPr id="19" name="Rectangle 18"/>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2" name="Rectangle 21"/>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2719454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24839" y="288563"/>
            <a:ext cx="2434938" cy="5819468"/>
          </a:xfrm>
        </p:spPr>
        <p:txBody>
          <a:bodyPr vert="eaVert"/>
          <a:lstStyle>
            <a:lvl1pPr>
              <a:defRPr>
                <a:solidFill>
                  <a:schemeClr val="tx1"/>
                </a:solidFill>
              </a:defRPr>
            </a:lvl1pPr>
          </a:lstStyle>
          <a:p>
            <a:r>
              <a:rPr lang="en-US" dirty="0"/>
              <a:t>Click to edit Master title style</a:t>
            </a:r>
          </a:p>
        </p:txBody>
      </p:sp>
      <p:sp>
        <p:nvSpPr>
          <p:cNvPr id="3" name="Vertical Text Placeholder 2"/>
          <p:cNvSpPr>
            <a:spLocks noGrp="1"/>
          </p:cNvSpPr>
          <p:nvPr>
            <p:ph type="body" orient="vert" idx="1"/>
          </p:nvPr>
        </p:nvSpPr>
        <p:spPr>
          <a:xfrm>
            <a:off x="525385" y="288563"/>
            <a:ext cx="7124447" cy="5819468"/>
          </a:xfrm>
        </p:spPr>
        <p:txBody>
          <a:bodyPr vert="eaVert"/>
          <a:lstStyle>
            <a:lvl1pPr>
              <a:defRPr>
                <a:solidFill>
                  <a:srgbClr val="595959"/>
                </a:solidFill>
              </a:defRPr>
            </a:lvl1pPr>
            <a:lvl2pPr>
              <a:defRPr>
                <a:solidFill>
                  <a:srgbClr val="595959"/>
                </a:solidFill>
              </a:defRPr>
            </a:lvl2pPr>
            <a:lvl3pPr>
              <a:defRPr>
                <a:solidFill>
                  <a:srgbClr val="595959"/>
                </a:solidFill>
              </a:defRPr>
            </a:lvl3pPr>
            <a:lvl4pPr>
              <a:defRPr>
                <a:solidFill>
                  <a:srgbClr val="595959"/>
                </a:solidFill>
              </a:defRPr>
            </a:lvl4pPr>
            <a:lvl5pPr>
              <a:defRPr>
                <a:solidFill>
                  <a:srgbClr val="59595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rot="5400000">
            <a:off x="4989611" y="3121831"/>
            <a:ext cx="5821142" cy="154607"/>
            <a:chOff x="-904938" y="1157758"/>
            <a:chExt cx="5264582" cy="154607"/>
          </a:xfrm>
        </p:grpSpPr>
        <p:sp>
          <p:nvSpPr>
            <p:cNvPr id="15" name="Rectangle 14"/>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506648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8" name="Text Placeholder 31"/>
          <p:cNvSpPr>
            <a:spLocks noGrp="1"/>
          </p:cNvSpPr>
          <p:nvPr>
            <p:ph type="body" sz="quarter" idx="10" hasCustomPrompt="1"/>
          </p:nvPr>
        </p:nvSpPr>
        <p:spPr>
          <a:xfrm>
            <a:off x="5699544" y="3633333"/>
            <a:ext cx="4381500" cy="585460"/>
          </a:xfrm>
        </p:spPr>
        <p:txBody>
          <a:bodyPr>
            <a:normAutofit/>
          </a:bodyPr>
          <a:lstStyle>
            <a:lvl1pPr marL="0" indent="0">
              <a:buNone/>
              <a:defRPr lang="en-US" sz="2400" b="0" i="0" kern="1200" dirty="0">
                <a:solidFill>
                  <a:schemeClr val="tx1"/>
                </a:solidFill>
                <a:latin typeface="Canaro Light DEMO"/>
                <a:ea typeface="+mn-ea"/>
                <a:cs typeface="Canaro Light DEMO"/>
              </a:defRPr>
            </a:lvl1pPr>
          </a:lstStyle>
          <a:p>
            <a:pPr lvl="0"/>
            <a:r>
              <a:rPr lang="en-US" dirty="0"/>
              <a:t>Section Heading</a:t>
            </a:r>
          </a:p>
        </p:txBody>
      </p:sp>
      <p:sp>
        <p:nvSpPr>
          <p:cNvPr id="59" name="Text Placeholder 33"/>
          <p:cNvSpPr>
            <a:spLocks noGrp="1"/>
          </p:cNvSpPr>
          <p:nvPr>
            <p:ph type="body" sz="quarter" idx="11" hasCustomPrompt="1"/>
          </p:nvPr>
        </p:nvSpPr>
        <p:spPr>
          <a:xfrm>
            <a:off x="5699545" y="4189427"/>
            <a:ext cx="2778613" cy="450354"/>
          </a:xfrm>
          <a:ln>
            <a:solidFill>
              <a:schemeClr val="tx1">
                <a:lumMod val="50000"/>
                <a:lumOff val="50000"/>
              </a:schemeClr>
            </a:solidFill>
          </a:ln>
        </p:spPr>
        <p:txBody>
          <a:bodyPr>
            <a:normAutofit/>
          </a:bodyPr>
          <a:lstStyle>
            <a:lvl1pPr marL="0" indent="0">
              <a:buNone/>
              <a:defRPr lang="en-US" sz="1800" b="0" i="0" kern="1200" dirty="0">
                <a:solidFill>
                  <a:schemeClr val="tx1">
                    <a:lumMod val="65000"/>
                    <a:lumOff val="35000"/>
                  </a:schemeClr>
                </a:solidFill>
                <a:latin typeface="Canaro Light DEMO"/>
                <a:ea typeface="+mn-ea"/>
                <a:cs typeface="Canaro Light DEMO"/>
              </a:defRPr>
            </a:lvl1pPr>
          </a:lstStyle>
          <a:p>
            <a:pPr lvl="0"/>
            <a:r>
              <a:rPr lang="en-US" dirty="0"/>
              <a:t>Sub Heading</a:t>
            </a:r>
          </a:p>
        </p:txBody>
      </p:sp>
      <p:sp>
        <p:nvSpPr>
          <p:cNvPr id="68" name="Rectangle 67"/>
          <p:cNvSpPr/>
          <p:nvPr userDrawn="1"/>
        </p:nvSpPr>
        <p:spPr>
          <a:xfrm>
            <a:off x="0" y="2945932"/>
            <a:ext cx="5699544" cy="600472"/>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69" name="Rectangle 68"/>
          <p:cNvSpPr/>
          <p:nvPr userDrawn="1"/>
        </p:nvSpPr>
        <p:spPr>
          <a:xfrm>
            <a:off x="5794806" y="2945932"/>
            <a:ext cx="587418" cy="617197"/>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0" name="Rectangle 69"/>
          <p:cNvSpPr/>
          <p:nvPr userDrawn="1"/>
        </p:nvSpPr>
        <p:spPr>
          <a:xfrm>
            <a:off x="6471120" y="2945932"/>
            <a:ext cx="587418" cy="617197"/>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1" name="Rectangle 70"/>
          <p:cNvSpPr/>
          <p:nvPr userDrawn="1"/>
        </p:nvSpPr>
        <p:spPr>
          <a:xfrm>
            <a:off x="7147434" y="2945932"/>
            <a:ext cx="587418" cy="617197"/>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73" name="Rectangle 72"/>
          <p:cNvSpPr/>
          <p:nvPr userDrawn="1"/>
        </p:nvSpPr>
        <p:spPr>
          <a:xfrm>
            <a:off x="0" y="5866129"/>
            <a:ext cx="10799763" cy="135162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Rectangle 73"/>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ICANNlogo copy_test.ti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3" name="Picture 12"/>
          <p:cNvPicPr>
            <a:picLocks noChangeAspect="1"/>
          </p:cNvPicPr>
          <p:nvPr userDrawn="1"/>
        </p:nvPicPr>
        <p:blipFill>
          <a:blip r:embed="rId3"/>
          <a:stretch>
            <a:fillRect/>
          </a:stretch>
        </p:blipFill>
        <p:spPr>
          <a:xfrm>
            <a:off x="1426513" y="6327995"/>
            <a:ext cx="2178907" cy="748233"/>
          </a:xfrm>
          <a:prstGeom prst="rect">
            <a:avLst/>
          </a:prstGeom>
        </p:spPr>
      </p:pic>
    </p:spTree>
    <p:extLst>
      <p:ext uri="{BB962C8B-B14F-4D97-AF65-F5344CB8AC3E}">
        <p14:creationId xmlns:p14="http://schemas.microsoft.com/office/powerpoint/2010/main" val="2279471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20" name="Group 19"/>
          <p:cNvGrpSpPr/>
          <p:nvPr userDrawn="1"/>
        </p:nvGrpSpPr>
        <p:grpSpPr>
          <a:xfrm>
            <a:off x="544275" y="924016"/>
            <a:ext cx="7734852" cy="154607"/>
            <a:chOff x="0" y="1020776"/>
            <a:chExt cx="7734852" cy="154607"/>
          </a:xfrm>
        </p:grpSpPr>
        <p:sp>
          <p:nvSpPr>
            <p:cNvPr id="16" name="Rectangle 15"/>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 name="Content Placeholder 2"/>
          <p:cNvSpPr>
            <a:spLocks noGrp="1"/>
          </p:cNvSpPr>
          <p:nvPr>
            <p:ph idx="1"/>
          </p:nvPr>
        </p:nvSpPr>
        <p:spPr>
          <a:xfrm>
            <a:off x="539989" y="1294177"/>
            <a:ext cx="9719787" cy="4814523"/>
          </a:xfrm>
        </p:spPr>
        <p:txBody>
          <a:bodyPr/>
          <a:lstStyle>
            <a:lvl1pPr>
              <a:defRPr>
                <a:solidFill>
                  <a:schemeClr val="tx1">
                    <a:lumMod val="65000"/>
                    <a:lumOff val="35000"/>
                  </a:schemeClr>
                </a:solidFill>
                <a:latin typeface="Canaro Light DEMO"/>
                <a:cs typeface="Canaro Light DEMO"/>
              </a:defRPr>
            </a:lvl1pPr>
            <a:lvl2pPr>
              <a:defRPr>
                <a:solidFill>
                  <a:schemeClr val="tx1">
                    <a:lumMod val="65000"/>
                    <a:lumOff val="35000"/>
                  </a:schemeClr>
                </a:solidFill>
                <a:latin typeface="Canaro Light DEMO"/>
                <a:cs typeface="Canaro Light DEMO"/>
              </a:defRPr>
            </a:lvl2pPr>
            <a:lvl3pPr>
              <a:defRPr>
                <a:solidFill>
                  <a:schemeClr val="tx1">
                    <a:lumMod val="65000"/>
                    <a:lumOff val="35000"/>
                  </a:schemeClr>
                </a:solidFill>
                <a:latin typeface="Canaro Light DEMO"/>
                <a:cs typeface="Canaro Light DEMO"/>
              </a:defRPr>
            </a:lvl3pPr>
            <a:lvl4pPr>
              <a:defRPr>
                <a:solidFill>
                  <a:schemeClr val="tx1">
                    <a:lumMod val="65000"/>
                    <a:lumOff val="35000"/>
                  </a:schemeClr>
                </a:solidFill>
                <a:latin typeface="Canaro Light DEMO"/>
                <a:cs typeface="Canaro Light DEMO"/>
              </a:defRPr>
            </a:lvl4pPr>
            <a:lvl5pPr>
              <a:defRPr>
                <a:solidFill>
                  <a:schemeClr val="tx1">
                    <a:lumMod val="65000"/>
                    <a:lumOff val="35000"/>
                  </a:schemeClr>
                </a:solidFill>
                <a:latin typeface="Canaro Light DEMO"/>
                <a:cs typeface="Canaro Light DEM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Canaro Light DEMO"/>
                <a:ea typeface="+mn-ea"/>
                <a:cs typeface="Canaro Light DEMO"/>
              </a:defRPr>
            </a:lvl1pPr>
          </a:lstStyle>
          <a:p>
            <a:pPr lvl="0"/>
            <a:r>
              <a:rPr lang="en-US" dirty="0"/>
              <a:t>Main Heading</a:t>
            </a:r>
          </a:p>
        </p:txBody>
      </p:sp>
    </p:spTree>
    <p:extLst>
      <p:ext uri="{BB962C8B-B14F-4D97-AF65-F5344CB8AC3E}">
        <p14:creationId xmlns:p14="http://schemas.microsoft.com/office/powerpoint/2010/main" val="2988655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989" y="1282082"/>
            <a:ext cx="9719787" cy="4850139"/>
          </a:xfrm>
        </p:spPr>
        <p:txBody>
          <a:bodyPr/>
          <a:lstStyle>
            <a:lvl1pPr>
              <a:defRPr>
                <a:latin typeface="Canaro Light DEMO"/>
                <a:cs typeface="Canaro Light DEMO"/>
              </a:defRPr>
            </a:lvl1pPr>
            <a:lvl2pPr>
              <a:defRPr>
                <a:latin typeface="Canaro Light DEMO"/>
                <a:cs typeface="Canaro Light DEMO"/>
              </a:defRPr>
            </a:lvl2pPr>
            <a:lvl3pPr>
              <a:defRPr>
                <a:latin typeface="Canaro Light DEMO"/>
                <a:cs typeface="Canaro Light DEMO"/>
              </a:defRPr>
            </a:lvl3pPr>
            <a:lvl4pPr>
              <a:defRPr>
                <a:latin typeface="Canaro Light DEMO"/>
                <a:cs typeface="Canaro Light DEMO"/>
              </a:defRPr>
            </a:lvl4pPr>
            <a:lvl5pPr>
              <a:defRPr>
                <a:latin typeface="Canaro Light DEMO"/>
                <a:cs typeface="Canaro Light DEMO"/>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1"/>
          <p:cNvSpPr>
            <a:spLocks noGrp="1"/>
          </p:cNvSpPr>
          <p:nvPr>
            <p:ph type="body" sz="quarter" idx="10" hasCustomPrompt="1"/>
          </p:nvPr>
        </p:nvSpPr>
        <p:spPr>
          <a:xfrm>
            <a:off x="539988" y="326041"/>
            <a:ext cx="9719787" cy="585460"/>
          </a:xfrm>
        </p:spPr>
        <p:txBody>
          <a:bodyPr>
            <a:normAutofit/>
          </a:bodyPr>
          <a:lstStyle>
            <a:lvl1pPr marL="0" indent="0">
              <a:buNone/>
              <a:defRPr lang="en-US" sz="2800" b="1" i="0" kern="1200" dirty="0">
                <a:solidFill>
                  <a:schemeClr val="tx1"/>
                </a:solidFill>
                <a:latin typeface="Canaro Light DEMO"/>
                <a:ea typeface="+mn-ea"/>
                <a:cs typeface="Canaro Light DEMO"/>
              </a:defRPr>
            </a:lvl1pPr>
          </a:lstStyle>
          <a:p>
            <a:pPr lvl="0"/>
            <a:r>
              <a:rPr lang="en-US" dirty="0"/>
              <a:t>Main Heading</a:t>
            </a:r>
          </a:p>
        </p:txBody>
      </p:sp>
      <p:grpSp>
        <p:nvGrpSpPr>
          <p:cNvPr id="2" name="Group 1"/>
          <p:cNvGrpSpPr/>
          <p:nvPr userDrawn="1"/>
        </p:nvGrpSpPr>
        <p:grpSpPr>
          <a:xfrm>
            <a:off x="516768" y="923596"/>
            <a:ext cx="9767197" cy="163113"/>
            <a:chOff x="-904938" y="1157758"/>
            <a:chExt cx="9767197" cy="163113"/>
          </a:xfrm>
        </p:grpSpPr>
        <p:grpSp>
          <p:nvGrpSpPr>
            <p:cNvPr id="27" name="Group 26"/>
            <p:cNvGrpSpPr/>
            <p:nvPr userDrawn="1"/>
          </p:nvGrpSpPr>
          <p:grpSpPr>
            <a:xfrm>
              <a:off x="1127407" y="1166264"/>
              <a:ext cx="7734852" cy="154607"/>
              <a:chOff x="0" y="1020776"/>
              <a:chExt cx="7734852" cy="154607"/>
            </a:xfrm>
          </p:grpSpPr>
          <p:sp>
            <p:nvSpPr>
              <p:cNvPr id="28" name="Rectangle 2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9" name="Rectangle 2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0" name="Rectangle 2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1" name="Rectangle 3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32" name="Rectangle 31"/>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3" name="Rectangle 32"/>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34" name="Rectangle 33"/>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265412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sz="half" idx="1"/>
          </p:nvPr>
        </p:nvSpPr>
        <p:spPr>
          <a:xfrm>
            <a:off x="539989"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89881" y="1681323"/>
            <a:ext cx="4769895" cy="44527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 name="Group 16"/>
          <p:cNvGrpSpPr/>
          <p:nvPr userDrawn="1"/>
        </p:nvGrpSpPr>
        <p:grpSpPr>
          <a:xfrm>
            <a:off x="516768" y="1327171"/>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819030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Text Placeholder 2"/>
          <p:cNvSpPr>
            <a:spLocks noGrp="1"/>
          </p:cNvSpPr>
          <p:nvPr>
            <p:ph type="body" idx="1"/>
          </p:nvPr>
        </p:nvSpPr>
        <p:spPr>
          <a:xfrm>
            <a:off x="539989" y="1612935"/>
            <a:ext cx="4771771"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9989" y="2285130"/>
            <a:ext cx="4771771"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86131" y="1612935"/>
            <a:ext cx="4773645" cy="67219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486131" y="2285130"/>
            <a:ext cx="4773645" cy="3847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7" name="Group 16"/>
          <p:cNvGrpSpPr/>
          <p:nvPr userDrawn="1"/>
        </p:nvGrpSpPr>
        <p:grpSpPr>
          <a:xfrm>
            <a:off x="516768" y="1326392"/>
            <a:ext cx="9767197" cy="163113"/>
            <a:chOff x="-904938" y="1157758"/>
            <a:chExt cx="9767197" cy="163113"/>
          </a:xfrm>
        </p:grpSpPr>
        <p:grpSp>
          <p:nvGrpSpPr>
            <p:cNvPr id="18" name="Group 17"/>
            <p:cNvGrpSpPr/>
            <p:nvPr userDrawn="1"/>
          </p:nvGrpSpPr>
          <p:grpSpPr>
            <a:xfrm>
              <a:off x="1127407" y="1166264"/>
              <a:ext cx="7734852" cy="154607"/>
              <a:chOff x="0" y="1020776"/>
              <a:chExt cx="7734852" cy="154607"/>
            </a:xfrm>
          </p:grpSpPr>
          <p:sp>
            <p:nvSpPr>
              <p:cNvPr id="22" name="Rectangle 21"/>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3" name="Rectangle 22"/>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4" name="Rectangle 23"/>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5" name="Rectangle 24"/>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9" name="Rectangle 18"/>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7" name="Rectangle 26"/>
          <p:cNvSpPr/>
          <p:nvPr userDrawn="1"/>
        </p:nvSpPr>
        <p:spPr>
          <a:xfrm>
            <a:off x="539988" y="2268332"/>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
        <p:nvSpPr>
          <p:cNvPr id="28" name="Rectangle 27"/>
          <p:cNvSpPr/>
          <p:nvPr userDrawn="1"/>
        </p:nvSpPr>
        <p:spPr>
          <a:xfrm>
            <a:off x="5500098" y="2273034"/>
            <a:ext cx="4771772" cy="4571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spTree>
    <p:extLst>
      <p:ext uri="{BB962C8B-B14F-4D97-AF65-F5344CB8AC3E}">
        <p14:creationId xmlns:p14="http://schemas.microsoft.com/office/powerpoint/2010/main" val="4060890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grpSp>
        <p:nvGrpSpPr>
          <p:cNvPr id="13" name="Group 12"/>
          <p:cNvGrpSpPr/>
          <p:nvPr userDrawn="1"/>
        </p:nvGrpSpPr>
        <p:grpSpPr>
          <a:xfrm>
            <a:off x="516768" y="1326392"/>
            <a:ext cx="9767197" cy="163113"/>
            <a:chOff x="-904938" y="1157758"/>
            <a:chExt cx="9767197" cy="163113"/>
          </a:xfrm>
        </p:grpSpPr>
        <p:grpSp>
          <p:nvGrpSpPr>
            <p:cNvPr id="14" name="Group 13"/>
            <p:cNvGrpSpPr/>
            <p:nvPr userDrawn="1"/>
          </p:nvGrpSpPr>
          <p:grpSpPr>
            <a:xfrm>
              <a:off x="1127407" y="1166264"/>
              <a:ext cx="7734852" cy="154607"/>
              <a:chOff x="0" y="1020776"/>
              <a:chExt cx="7734852" cy="154607"/>
            </a:xfrm>
          </p:grpSpPr>
          <p:sp>
            <p:nvSpPr>
              <p:cNvPr id="18" name="Rectangle 17"/>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1" name="Rectangle 20"/>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5" name="Rectangle 14"/>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7" name="Rectangle 16"/>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1398581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2" name="Group 11"/>
          <p:cNvGrpSpPr/>
          <p:nvPr userDrawn="1"/>
        </p:nvGrpSpPr>
        <p:grpSpPr>
          <a:xfrm>
            <a:off x="0" y="5970914"/>
            <a:ext cx="10799763" cy="163113"/>
            <a:chOff x="-904938" y="1157758"/>
            <a:chExt cx="9767197" cy="163113"/>
          </a:xfrm>
        </p:grpSpPr>
        <p:grpSp>
          <p:nvGrpSpPr>
            <p:cNvPr id="13" name="Group 12"/>
            <p:cNvGrpSpPr/>
            <p:nvPr userDrawn="1"/>
          </p:nvGrpSpPr>
          <p:grpSpPr>
            <a:xfrm>
              <a:off x="1127407" y="1166264"/>
              <a:ext cx="7734852" cy="154607"/>
              <a:chOff x="0" y="1020776"/>
              <a:chExt cx="7734852" cy="154607"/>
            </a:xfrm>
          </p:grpSpPr>
          <p:sp>
            <p:nvSpPr>
              <p:cNvPr id="17" name="Rectangle 16"/>
              <p:cNvSpPr/>
              <p:nvPr userDrawn="1"/>
            </p:nvSpPr>
            <p:spPr>
              <a:xfrm>
                <a:off x="0" y="1020776"/>
                <a:ext cx="5699544" cy="150416"/>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8" name="Rectangle 17"/>
              <p:cNvSpPr/>
              <p:nvPr userDrawn="1"/>
            </p:nvSpPr>
            <p:spPr>
              <a:xfrm>
                <a:off x="5794806" y="1020777"/>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9" name="Rectangle 18"/>
              <p:cNvSpPr/>
              <p:nvPr userDrawn="1"/>
            </p:nvSpPr>
            <p:spPr>
              <a:xfrm>
                <a:off x="6471120" y="1020777"/>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20" name="Rectangle 19"/>
              <p:cNvSpPr/>
              <p:nvPr userDrawn="1"/>
            </p:nvSpPr>
            <p:spPr>
              <a:xfrm>
                <a:off x="7147434" y="1020777"/>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Tree>
    <p:extLst>
      <p:ext uri="{BB962C8B-B14F-4D97-AF65-F5344CB8AC3E}">
        <p14:creationId xmlns:p14="http://schemas.microsoft.com/office/powerpoint/2010/main" val="74281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2" name="Rectangle 21"/>
          <p:cNvSpPr/>
          <p:nvPr userDrawn="1"/>
        </p:nvSpPr>
        <p:spPr>
          <a:xfrm rot="5400000">
            <a:off x="-240336" y="1802446"/>
            <a:ext cx="5082437" cy="3533834"/>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3" name="Rectangle 22"/>
          <p:cNvSpPr/>
          <p:nvPr userDrawn="1"/>
        </p:nvSpPr>
        <p:spPr>
          <a:xfrm rot="5400000">
            <a:off x="1977481" y="-1171902"/>
            <a:ext cx="650658" cy="3547927"/>
          </a:xfrm>
          <a:prstGeom prst="rect">
            <a:avLst/>
          </a:prstGeom>
          <a:solidFill>
            <a:srgbClr val="16A0E1">
              <a:alpha val="8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1AB8FF"/>
              </a:solidFill>
            </a:endParaRPr>
          </a:p>
        </p:txBody>
      </p:sp>
      <p:sp>
        <p:nvSpPr>
          <p:cNvPr id="2" name="Title 1"/>
          <p:cNvSpPr>
            <a:spLocks noGrp="1"/>
          </p:cNvSpPr>
          <p:nvPr>
            <p:ph type="title"/>
          </p:nvPr>
        </p:nvSpPr>
        <p:spPr>
          <a:xfrm>
            <a:off x="539989" y="391033"/>
            <a:ext cx="3527811" cy="421767"/>
          </a:xfrm>
        </p:spPr>
        <p:txBody>
          <a:bodyPr anchor="b">
            <a:normAutofit/>
          </a:bodyPr>
          <a:lstStyle>
            <a:lvl1pPr algn="l">
              <a:defRPr sz="1800" b="1">
                <a:solidFill>
                  <a:srgbClr val="FFFFFF"/>
                </a:solidFill>
              </a:defRPr>
            </a:lvl1pPr>
          </a:lstStyle>
          <a:p>
            <a:r>
              <a:rPr lang="en-US" dirty="0"/>
              <a:t>Click to edit Master title style</a:t>
            </a:r>
          </a:p>
        </p:txBody>
      </p:sp>
      <p:sp>
        <p:nvSpPr>
          <p:cNvPr id="3" name="Content Placeholder 2"/>
          <p:cNvSpPr>
            <a:spLocks noGrp="1"/>
          </p:cNvSpPr>
          <p:nvPr>
            <p:ph idx="1"/>
          </p:nvPr>
        </p:nvSpPr>
        <p:spPr>
          <a:xfrm>
            <a:off x="4467063" y="286894"/>
            <a:ext cx="5814993" cy="58211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539989" y="1028143"/>
            <a:ext cx="3527811" cy="5079891"/>
          </a:xfrm>
        </p:spPr>
        <p:txBody>
          <a:bodyPr/>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grpSp>
        <p:nvGrpSpPr>
          <p:cNvPr id="12" name="Group 11"/>
          <p:cNvGrpSpPr/>
          <p:nvPr userDrawn="1"/>
        </p:nvGrpSpPr>
        <p:grpSpPr>
          <a:xfrm rot="5400000">
            <a:off x="1362438" y="3091999"/>
            <a:ext cx="5831300" cy="200774"/>
            <a:chOff x="-904938" y="1157758"/>
            <a:chExt cx="5264582" cy="154607"/>
          </a:xfrm>
        </p:grpSpPr>
        <p:sp>
          <p:nvSpPr>
            <p:cNvPr id="17" name="Rectangle 16"/>
            <p:cNvSpPr/>
            <p:nvPr userDrawn="1"/>
          </p:nvSpPr>
          <p:spPr>
            <a:xfrm>
              <a:off x="1127408" y="1166265"/>
              <a:ext cx="3232236" cy="146100"/>
            </a:xfrm>
            <a:prstGeom prst="rect">
              <a:avLst/>
            </a:prstGeom>
            <a:solidFill>
              <a:srgbClr val="16A0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4" name="Rectangle 13"/>
            <p:cNvSpPr/>
            <p:nvPr userDrawn="1"/>
          </p:nvSpPr>
          <p:spPr>
            <a:xfrm>
              <a:off x="451826" y="1157758"/>
              <a:ext cx="587418" cy="154606"/>
            </a:xfrm>
            <a:prstGeom prst="rect">
              <a:avLst/>
            </a:prstGeom>
            <a:solidFill>
              <a:srgbClr val="16A0E1">
                <a:alpha val="8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5" name="Rectangle 14"/>
            <p:cNvSpPr/>
            <p:nvPr userDrawn="1"/>
          </p:nvSpPr>
          <p:spPr>
            <a:xfrm>
              <a:off x="-226557" y="1157758"/>
              <a:ext cx="587418" cy="154606"/>
            </a:xfrm>
            <a:prstGeom prst="rect">
              <a:avLst/>
            </a:prstGeom>
            <a:solidFill>
              <a:srgbClr val="16A0E1">
                <a:alpha val="5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sp>
          <p:nvSpPr>
            <p:cNvPr id="16" name="Rectangle 15"/>
            <p:cNvSpPr/>
            <p:nvPr userDrawn="1"/>
          </p:nvSpPr>
          <p:spPr>
            <a:xfrm>
              <a:off x="-904938" y="1157758"/>
              <a:ext cx="587418" cy="154606"/>
            </a:xfrm>
            <a:prstGeom prst="rect">
              <a:avLst/>
            </a:prstGeom>
            <a:solidFill>
              <a:srgbClr val="16A0E1">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AB8FF"/>
                </a:solidFill>
              </a:endParaRPr>
            </a:p>
          </p:txBody>
        </p:sp>
      </p:grpSp>
      <p:sp>
        <p:nvSpPr>
          <p:cNvPr id="24" name="TextBox 23"/>
          <p:cNvSpPr txBox="1"/>
          <p:nvPr userDrawn="1"/>
        </p:nvSpPr>
        <p:spPr>
          <a:xfrm>
            <a:off x="-635000" y="13716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27259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9989" y="288561"/>
            <a:ext cx="9719787" cy="120094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39989" y="1681323"/>
            <a:ext cx="9719787" cy="475540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39988" y="6678584"/>
            <a:ext cx="2519945" cy="383635"/>
          </a:xfrm>
          <a:prstGeom prst="rect">
            <a:avLst/>
          </a:prstGeom>
        </p:spPr>
        <p:txBody>
          <a:bodyPr vert="horz" lIns="91440" tIns="45720" rIns="91440" bIns="45720" rtlCol="0" anchor="ctr"/>
          <a:lstStyle>
            <a:lvl1pPr algn="l">
              <a:defRPr sz="1200">
                <a:solidFill>
                  <a:schemeClr val="tx1">
                    <a:tint val="75000"/>
                  </a:schemeClr>
                </a:solidFill>
              </a:defRPr>
            </a:lvl1pPr>
          </a:lstStyle>
          <a:p>
            <a:fld id="{ED53F868-41C0-4F45-A040-CE138DD0E4BC}" type="datetimeFigureOut">
              <a:rPr lang="en-US" smtClean="0"/>
              <a:t>6/20/2017</a:t>
            </a:fld>
            <a:endParaRPr lang="en-US"/>
          </a:p>
        </p:txBody>
      </p:sp>
      <p:sp>
        <p:nvSpPr>
          <p:cNvPr id="5" name="Footer Placeholder 4"/>
          <p:cNvSpPr>
            <a:spLocks noGrp="1"/>
          </p:cNvSpPr>
          <p:nvPr>
            <p:ph type="ftr" sz="quarter" idx="3"/>
          </p:nvPr>
        </p:nvSpPr>
        <p:spPr>
          <a:xfrm>
            <a:off x="3689920" y="6678584"/>
            <a:ext cx="3419925" cy="38363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39831" y="6678584"/>
            <a:ext cx="2519945" cy="383635"/>
          </a:xfrm>
          <a:prstGeom prst="rect">
            <a:avLst/>
          </a:prstGeom>
        </p:spPr>
        <p:txBody>
          <a:bodyPr vert="horz" lIns="91440" tIns="45720" rIns="91440" bIns="45720" rtlCol="0" anchor="ctr"/>
          <a:lstStyle>
            <a:lvl1pPr algn="r">
              <a:defRPr sz="1200">
                <a:solidFill>
                  <a:schemeClr val="tx1">
                    <a:tint val="75000"/>
                  </a:schemeClr>
                </a:solidFill>
              </a:defRPr>
            </a:lvl1pPr>
          </a:lstStyle>
          <a:p>
            <a:fld id="{8E83ECF3-C502-7243-950C-0289504237AB}" type="slidenum">
              <a:rPr lang="en-US" smtClean="0"/>
              <a:t>‹#›</a:t>
            </a:fld>
            <a:endParaRPr lang="en-US"/>
          </a:p>
        </p:txBody>
      </p:sp>
      <p:sp>
        <p:nvSpPr>
          <p:cNvPr id="7" name="Rectangle 6"/>
          <p:cNvSpPr/>
          <p:nvPr userDrawn="1"/>
        </p:nvSpPr>
        <p:spPr>
          <a:xfrm>
            <a:off x="9672" y="6122977"/>
            <a:ext cx="10799764" cy="1099606"/>
          </a:xfrm>
          <a:prstGeom prst="rect">
            <a:avLst/>
          </a:prstGeom>
          <a:solidFill>
            <a:schemeClr val="bg1">
              <a:lumMod val="9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p:cNvSpPr txBox="1">
            <a:spLocks/>
          </p:cNvSpPr>
          <p:nvPr userDrawn="1"/>
        </p:nvSpPr>
        <p:spPr>
          <a:xfrm>
            <a:off x="10087640" y="152052"/>
            <a:ext cx="513608" cy="38363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83ECF3-C502-7243-950C-0289504237AB}" type="slidenum">
              <a:rPr lang="en-US" sz="1200" smtClean="0"/>
              <a:pPr algn="r"/>
              <a:t>‹#›</a:t>
            </a:fld>
            <a:endParaRPr lang="en-US" sz="1200" dirty="0"/>
          </a:p>
        </p:txBody>
      </p:sp>
      <p:pic>
        <p:nvPicPr>
          <p:cNvPr id="12" name="Picture 11" descr="ICANNlogo copy_test.tif"/>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348223" y="6305999"/>
            <a:ext cx="945275" cy="756220"/>
          </a:xfrm>
          <a:prstGeom prst="rect">
            <a:avLst/>
          </a:prstGeom>
        </p:spPr>
      </p:pic>
      <p:pic>
        <p:nvPicPr>
          <p:cNvPr id="15" name="Picture 14" descr="Screen Shot 2014-05-07 at 9.50.46 am.png"/>
          <p:cNvPicPr>
            <a:picLocks noChangeAspect="1"/>
          </p:cNvPicPr>
          <p:nvPr userDrawn="1"/>
        </p:nvPicPr>
        <p:blipFill>
          <a:blip r:embed="rId15">
            <a:alphaModFix amt="25000"/>
            <a:extLst>
              <a:ext uri="{28A0092B-C50C-407E-A947-70E740481C1C}">
                <a14:useLocalDpi xmlns:a14="http://schemas.microsoft.com/office/drawing/2010/main" val="0"/>
              </a:ext>
            </a:extLst>
          </a:blip>
          <a:stretch>
            <a:fillRect/>
          </a:stretch>
        </p:blipFill>
        <p:spPr>
          <a:xfrm>
            <a:off x="9672" y="2043201"/>
            <a:ext cx="10799764" cy="2819400"/>
          </a:xfrm>
          <a:prstGeom prst="rect">
            <a:avLst/>
          </a:prstGeom>
        </p:spPr>
      </p:pic>
      <p:pic>
        <p:nvPicPr>
          <p:cNvPr id="16" name="Picture 15"/>
          <p:cNvPicPr>
            <a:picLocks noChangeAspect="1"/>
          </p:cNvPicPr>
          <p:nvPr userDrawn="1"/>
        </p:nvPicPr>
        <p:blipFill>
          <a:blip r:embed="rId16"/>
          <a:stretch>
            <a:fillRect/>
          </a:stretch>
        </p:blipFill>
        <p:spPr>
          <a:xfrm>
            <a:off x="1426513" y="6327995"/>
            <a:ext cx="2178907" cy="748233"/>
          </a:xfrm>
          <a:prstGeom prst="rect">
            <a:avLst/>
          </a:prstGeom>
        </p:spPr>
      </p:pic>
    </p:spTree>
    <p:extLst>
      <p:ext uri="{BB962C8B-B14F-4D97-AF65-F5344CB8AC3E}">
        <p14:creationId xmlns:p14="http://schemas.microsoft.com/office/powerpoint/2010/main" val="171696816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2"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457200" rtl="0" eaLnBrk="1" latinLnBrk="0" hangingPunct="1">
        <a:spcBef>
          <a:spcPct val="0"/>
        </a:spcBef>
        <a:buNone/>
        <a:defRPr sz="3600" kern="1200">
          <a:solidFill>
            <a:schemeClr val="tx1"/>
          </a:solidFill>
          <a:latin typeface="Canaro Light DEMO"/>
          <a:ea typeface="+mj-ea"/>
          <a:cs typeface="Canaro Light DEMO"/>
        </a:defRPr>
      </a:lvl1pPr>
    </p:titleStyle>
    <p:body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3" Type="http://schemas.openxmlformats.org/officeDocument/2006/relationships/hyperlink" Target="http://newgtlds.icann.org/en/program-status/statistics"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014228" y="4054743"/>
            <a:ext cx="5939005" cy="450354"/>
          </a:xfrm>
        </p:spPr>
        <p:txBody>
          <a:bodyPr>
            <a:noAutofit/>
          </a:bodyPr>
          <a:lstStyle/>
          <a:p>
            <a:pPr algn="ctr"/>
            <a:r>
              <a:rPr lang="th-TH" sz="2000" dirty="0">
                <a:latin typeface="Sukhumvit Set" panose="02000506000000020004" pitchFamily="2" charset="-34"/>
                <a:cs typeface="Sukhumvit Set" panose="02000506000000020004" pitchFamily="2" charset="-34"/>
              </a:rPr>
              <a:t>ชื่อโดเมนระดับบนสุดแบบทั่วไปแบบใหม่</a:t>
            </a:r>
            <a:r>
              <a:rPr lang="en-US" sz="2000" dirty="0">
                <a:latin typeface="Sukhumvit Set" panose="02000506000000020004" pitchFamily="2" charset="-34"/>
                <a:cs typeface="Sukhumvit Set" panose="02000506000000020004" pitchFamily="2" charset="-34"/>
              </a:rPr>
              <a:t> </a:t>
            </a:r>
          </a:p>
          <a:p>
            <a:pPr algn="ctr"/>
            <a:r>
              <a:rPr lang="en-US" sz="2000" dirty="0">
                <a:latin typeface="Sukhumvit Set" panose="02000506000000020004" pitchFamily="2" charset="-34"/>
                <a:cs typeface="Sukhumvit Set" panose="02000506000000020004" pitchFamily="2" charset="-34"/>
              </a:rPr>
              <a:t>Generic Top Level Domain Name (gTLD)</a:t>
            </a:r>
          </a:p>
        </p:txBody>
      </p:sp>
      <p:sp>
        <p:nvSpPr>
          <p:cNvPr id="7" name="Text Placeholder 3"/>
          <p:cNvSpPr txBox="1">
            <a:spLocks/>
          </p:cNvSpPr>
          <p:nvPr/>
        </p:nvSpPr>
        <p:spPr>
          <a:xfrm>
            <a:off x="5792980" y="3600816"/>
            <a:ext cx="4381500" cy="58546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lang="en-US" sz="2400" b="0" i="0" kern="1200" dirty="0">
                <a:solidFill>
                  <a:schemeClr val="tx1"/>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th-TH" b="1" dirty="0">
                <a:latin typeface="Sukhumvit Set" panose="02000506000000020004" pitchFamily="2" charset="-34"/>
                <a:cs typeface="Sukhumvit Set" panose="02000506000000020004" pitchFamily="2" charset="-34"/>
              </a:rPr>
              <a:t>ประเด็นที่สำคัญของ </a:t>
            </a:r>
            <a:r>
              <a:rPr lang="en-US" b="1" dirty="0">
                <a:latin typeface="Sukhumvit Set" panose="02000506000000020004" pitchFamily="2" charset="-34"/>
                <a:cs typeface="Sukhumvit Set" panose="02000506000000020004" pitchFamily="2" charset="-34"/>
              </a:rPr>
              <a:t>ICANN</a:t>
            </a:r>
          </a:p>
        </p:txBody>
      </p:sp>
      <p:sp>
        <p:nvSpPr>
          <p:cNvPr id="6" name="Rectangle 5"/>
          <p:cNvSpPr/>
          <p:nvPr/>
        </p:nvSpPr>
        <p:spPr>
          <a:xfrm>
            <a:off x="5334111" y="4973602"/>
            <a:ext cx="4840369" cy="646331"/>
          </a:xfrm>
          <a:prstGeom prst="rect">
            <a:avLst/>
          </a:prstGeom>
        </p:spPr>
        <p:txBody>
          <a:bodyPr wrap="square">
            <a:spAutoFit/>
          </a:bodyPr>
          <a:lstStyle/>
          <a:p>
            <a:pPr algn="r"/>
            <a:r>
              <a:rPr lang="en-US" dirty="0">
                <a:latin typeface="Sukhumvit Set" panose="02000506000000020004" pitchFamily="2" charset="-34"/>
                <a:cs typeface="Sukhumvit Set" panose="02000506000000020004" pitchFamily="2" charset="-34"/>
              </a:rPr>
              <a:t>ETDA-ICANN Language Localization Project</a:t>
            </a:r>
          </a:p>
          <a:p>
            <a:pPr algn="r"/>
            <a:r>
              <a:rPr lang="en-US" dirty="0">
                <a:latin typeface="Sukhumvit Set" panose="02000506000000020004" pitchFamily="2" charset="-34"/>
                <a:cs typeface="Sukhumvit Set" panose="02000506000000020004" pitchFamily="2" charset="-34"/>
              </a:rPr>
              <a:t>Module </a:t>
            </a:r>
            <a:r>
              <a:rPr lang="th-TH" dirty="0">
                <a:latin typeface="Sukhumvit Set" panose="02000506000000020004" pitchFamily="2" charset="-34"/>
                <a:cs typeface="Sukhumvit Set" panose="02000506000000020004" pitchFamily="2" charset="-34"/>
              </a:rPr>
              <a:t>2</a:t>
            </a:r>
            <a:r>
              <a:rPr lang="en-US" dirty="0">
                <a:latin typeface="Sukhumvit Set" panose="02000506000000020004" pitchFamily="2" charset="-34"/>
                <a:cs typeface="Sukhumvit Set" panose="02000506000000020004" pitchFamily="2" charset="-34"/>
              </a:rPr>
              <a:t>.4</a:t>
            </a:r>
          </a:p>
        </p:txBody>
      </p:sp>
    </p:spTree>
    <p:extLst>
      <p:ext uri="{BB962C8B-B14F-4D97-AF65-F5344CB8AC3E}">
        <p14:creationId xmlns:p14="http://schemas.microsoft.com/office/powerpoint/2010/main" val="1042770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38988" y="2977122"/>
            <a:ext cx="1347005" cy="1669052"/>
          </a:xfrm>
          <a:prstGeom prst="rect">
            <a:avLst/>
          </a:prstGeom>
          <a:noFill/>
        </p:spPr>
        <p:txBody>
          <a:bodyPr wrap="square" lIns="0" tIns="0" rIns="0" bIns="0" rtlCol="0">
            <a:noAutofit/>
          </a:bodyPr>
          <a:lstStyle/>
          <a:p>
            <a:pPr algn="ctr"/>
            <a:r>
              <a:rPr lang="en-US" sz="4900" dirty="0">
                <a:solidFill>
                  <a:srgbClr val="003E8B"/>
                </a:solidFill>
                <a:latin typeface="Sukhumvit Set" panose="02000506000000020004" pitchFamily="2" charset="-34"/>
                <a:cs typeface="Sukhumvit Set" panose="02000506000000020004" pitchFamily="2" charset="-34"/>
              </a:rPr>
              <a:t>911</a:t>
            </a:r>
          </a:p>
          <a:p>
            <a:pPr algn="ctr"/>
            <a:r>
              <a:rPr lang="th-TH" sz="1600" dirty="0">
                <a:solidFill>
                  <a:srgbClr val="003E8B"/>
                </a:solidFill>
                <a:latin typeface="Sukhumvit Set" panose="02000506000000020004" pitchFamily="2" charset="-34"/>
                <a:cs typeface="Sukhumvit Set" panose="02000506000000020004" pitchFamily="2" charset="-34"/>
              </a:rPr>
              <a:t>อเมริกาเหนือ</a:t>
            </a:r>
            <a:endParaRPr lang="en-US" sz="1600" dirty="0">
              <a:solidFill>
                <a:srgbClr val="003E8B"/>
              </a:solidFill>
              <a:latin typeface="Sukhumvit Set" panose="02000506000000020004" pitchFamily="2" charset="-34"/>
              <a:cs typeface="Sukhumvit Set" panose="02000506000000020004" pitchFamily="2" charset="-34"/>
            </a:endParaRPr>
          </a:p>
        </p:txBody>
      </p:sp>
      <p:sp>
        <p:nvSpPr>
          <p:cNvPr id="6" name="TextBox 5"/>
          <p:cNvSpPr txBox="1"/>
          <p:nvPr/>
        </p:nvSpPr>
        <p:spPr>
          <a:xfrm>
            <a:off x="2305520" y="4932315"/>
            <a:ext cx="1347005" cy="1669052"/>
          </a:xfrm>
          <a:prstGeom prst="rect">
            <a:avLst/>
          </a:prstGeom>
          <a:noFill/>
        </p:spPr>
        <p:txBody>
          <a:bodyPr wrap="square" lIns="0" tIns="0" rIns="0" bIns="0" rtlCol="0">
            <a:noAutofit/>
          </a:bodyPr>
          <a:lstStyle/>
          <a:p>
            <a:pPr algn="ctr"/>
            <a:r>
              <a:rPr lang="en-US" sz="4900" dirty="0">
                <a:solidFill>
                  <a:srgbClr val="F26746"/>
                </a:solidFill>
                <a:latin typeface="Sukhumvit Set" panose="02000506000000020004" pitchFamily="2" charset="-34"/>
                <a:cs typeface="Sukhumvit Set" panose="02000506000000020004" pitchFamily="2" charset="-34"/>
              </a:rPr>
              <a:t>24</a:t>
            </a:r>
          </a:p>
          <a:p>
            <a:pPr algn="ctr"/>
            <a:r>
              <a:rPr lang="th-TH" sz="1600" dirty="0">
                <a:solidFill>
                  <a:srgbClr val="F26746"/>
                </a:solidFill>
                <a:latin typeface="Sukhumvit Set" panose="02000506000000020004" pitchFamily="2" charset="-34"/>
                <a:cs typeface="Sukhumvit Set" panose="02000506000000020004" pitchFamily="2" charset="-34"/>
              </a:rPr>
              <a:t>อเมริกาใต้</a:t>
            </a:r>
            <a:endParaRPr lang="en-US" sz="1600" dirty="0">
              <a:solidFill>
                <a:srgbClr val="F26746"/>
              </a:solidFill>
              <a:latin typeface="Sukhumvit Set" panose="02000506000000020004" pitchFamily="2" charset="-34"/>
              <a:cs typeface="Sukhumvit Set" panose="02000506000000020004" pitchFamily="2" charset="-34"/>
            </a:endParaRPr>
          </a:p>
        </p:txBody>
      </p:sp>
      <p:sp>
        <p:nvSpPr>
          <p:cNvPr id="7" name="TextBox 6"/>
          <p:cNvSpPr txBox="1"/>
          <p:nvPr/>
        </p:nvSpPr>
        <p:spPr>
          <a:xfrm>
            <a:off x="7708095" y="2553768"/>
            <a:ext cx="1347005" cy="1669052"/>
          </a:xfrm>
          <a:prstGeom prst="rect">
            <a:avLst/>
          </a:prstGeom>
          <a:noFill/>
        </p:spPr>
        <p:txBody>
          <a:bodyPr wrap="square" lIns="0" tIns="0" rIns="0" bIns="0" rtlCol="0">
            <a:noAutofit/>
          </a:bodyPr>
          <a:lstStyle/>
          <a:p>
            <a:pPr algn="ctr"/>
            <a:r>
              <a:rPr lang="en-US" sz="4900" dirty="0">
                <a:solidFill>
                  <a:srgbClr val="003E8B"/>
                </a:solidFill>
                <a:latin typeface="Sukhumvit Set" panose="02000506000000020004" pitchFamily="2" charset="-34"/>
                <a:cs typeface="Sukhumvit Set" panose="02000506000000020004" pitchFamily="2" charset="-34"/>
              </a:rPr>
              <a:t>675</a:t>
            </a:r>
          </a:p>
          <a:p>
            <a:pPr algn="ctr"/>
            <a:r>
              <a:rPr lang="th-TH" sz="1600" dirty="0">
                <a:solidFill>
                  <a:srgbClr val="003E8B"/>
                </a:solidFill>
                <a:latin typeface="Sukhumvit Set" panose="02000506000000020004" pitchFamily="2" charset="-34"/>
                <a:cs typeface="Sukhumvit Set" panose="02000506000000020004" pitchFamily="2" charset="-34"/>
              </a:rPr>
              <a:t>ยุโรป</a:t>
            </a:r>
            <a:endParaRPr lang="en-US" sz="1600" dirty="0">
              <a:solidFill>
                <a:srgbClr val="003E8B"/>
              </a:solidFill>
              <a:latin typeface="Sukhumvit Set" panose="02000506000000020004" pitchFamily="2" charset="-34"/>
              <a:cs typeface="Sukhumvit Set" panose="02000506000000020004" pitchFamily="2" charset="-34"/>
            </a:endParaRPr>
          </a:p>
        </p:txBody>
      </p:sp>
      <p:sp>
        <p:nvSpPr>
          <p:cNvPr id="8" name="Rectangle 7"/>
          <p:cNvSpPr/>
          <p:nvPr/>
        </p:nvSpPr>
        <p:spPr>
          <a:xfrm>
            <a:off x="3995435" y="1564375"/>
            <a:ext cx="2095945" cy="328705"/>
          </a:xfrm>
          <a:prstGeom prst="rect">
            <a:avLst/>
          </a:prstGeom>
        </p:spPr>
        <p:txBody>
          <a:bodyPr wrap="none" lIns="51206" tIns="25603" rIns="51206" bIns="25603">
            <a:spAutoFit/>
          </a:bodyPr>
          <a:lstStyle/>
          <a:p>
            <a:r>
              <a:rPr lang="th-TH" dirty="0">
                <a:solidFill>
                  <a:srgbClr val="43ACDA"/>
                </a:solidFill>
                <a:latin typeface="Sukhumvit Set" panose="02000506000000020004" pitchFamily="2" charset="-34"/>
                <a:cs typeface="Sukhumvit Set" panose="02000506000000020004" pitchFamily="2" charset="-34"/>
              </a:rPr>
              <a:t>จำนวนผู้สมัครทั้งหมด</a:t>
            </a:r>
            <a:endParaRPr lang="en-US" dirty="0">
              <a:solidFill>
                <a:srgbClr val="43ACDA"/>
              </a:solidFill>
              <a:latin typeface="Sukhumvit Set" panose="02000506000000020004" pitchFamily="2" charset="-34"/>
              <a:cs typeface="Sukhumvit Set" panose="02000506000000020004" pitchFamily="2" charset="-34"/>
            </a:endParaRPr>
          </a:p>
        </p:txBody>
      </p:sp>
      <p:sp>
        <p:nvSpPr>
          <p:cNvPr id="9" name="Rectangle 8"/>
          <p:cNvSpPr/>
          <p:nvPr/>
        </p:nvSpPr>
        <p:spPr>
          <a:xfrm>
            <a:off x="2024633" y="1287375"/>
            <a:ext cx="2037916" cy="882703"/>
          </a:xfrm>
          <a:prstGeom prst="rect">
            <a:avLst/>
          </a:prstGeom>
        </p:spPr>
        <p:txBody>
          <a:bodyPr wrap="none" lIns="51206" tIns="25603" rIns="51206" bIns="25603">
            <a:spAutoFit/>
          </a:bodyPr>
          <a:lstStyle/>
          <a:p>
            <a:r>
              <a:rPr lang="en-US" sz="5400" dirty="0">
                <a:solidFill>
                  <a:srgbClr val="43ACDA"/>
                </a:solidFill>
                <a:latin typeface="Sukhumvit Set" panose="02000506000000020004" pitchFamily="2" charset="-34"/>
                <a:cs typeface="Sukhumvit Set" panose="02000506000000020004" pitchFamily="2" charset="-34"/>
              </a:rPr>
              <a:t>1,930 </a:t>
            </a:r>
          </a:p>
        </p:txBody>
      </p:sp>
      <p:sp>
        <p:nvSpPr>
          <p:cNvPr id="10" name="TextBox 9"/>
          <p:cNvSpPr txBox="1"/>
          <p:nvPr/>
        </p:nvSpPr>
        <p:spPr>
          <a:xfrm>
            <a:off x="4406919" y="5126635"/>
            <a:ext cx="1347005" cy="1669052"/>
          </a:xfrm>
          <a:prstGeom prst="rect">
            <a:avLst/>
          </a:prstGeom>
          <a:noFill/>
        </p:spPr>
        <p:txBody>
          <a:bodyPr wrap="square" lIns="0" tIns="0" rIns="0" bIns="0" rtlCol="0">
            <a:noAutofit/>
          </a:bodyPr>
          <a:lstStyle/>
          <a:p>
            <a:pPr algn="ctr"/>
            <a:r>
              <a:rPr lang="en-US" sz="4900" dirty="0">
                <a:solidFill>
                  <a:srgbClr val="43ACDA"/>
                </a:solidFill>
                <a:latin typeface="Sukhumvit Set" panose="02000506000000020004" pitchFamily="2" charset="-34"/>
                <a:cs typeface="Sukhumvit Set" panose="02000506000000020004" pitchFamily="2" charset="-34"/>
              </a:rPr>
              <a:t>17</a:t>
            </a:r>
          </a:p>
          <a:p>
            <a:pPr algn="ctr"/>
            <a:r>
              <a:rPr lang="th-TH" sz="1600" dirty="0">
                <a:solidFill>
                  <a:srgbClr val="43ACDA"/>
                </a:solidFill>
                <a:latin typeface="Sukhumvit Set" panose="02000506000000020004" pitchFamily="2" charset="-34"/>
                <a:cs typeface="Sukhumvit Set" panose="02000506000000020004" pitchFamily="2" charset="-34"/>
              </a:rPr>
              <a:t>แอฟริกา</a:t>
            </a:r>
            <a:endParaRPr lang="en-US" sz="1600" dirty="0">
              <a:solidFill>
                <a:srgbClr val="43ACDA"/>
              </a:solidFill>
              <a:latin typeface="Sukhumvit Set" panose="02000506000000020004" pitchFamily="2" charset="-34"/>
              <a:cs typeface="Sukhumvit Set" panose="02000506000000020004" pitchFamily="2" charset="-34"/>
            </a:endParaRPr>
          </a:p>
        </p:txBody>
      </p:sp>
      <p:sp>
        <p:nvSpPr>
          <p:cNvPr id="11" name="TextBox 10"/>
          <p:cNvSpPr txBox="1"/>
          <p:nvPr/>
        </p:nvSpPr>
        <p:spPr>
          <a:xfrm>
            <a:off x="6196225" y="5283948"/>
            <a:ext cx="1347005" cy="1669052"/>
          </a:xfrm>
          <a:prstGeom prst="rect">
            <a:avLst/>
          </a:prstGeom>
          <a:noFill/>
        </p:spPr>
        <p:txBody>
          <a:bodyPr wrap="square" lIns="0" tIns="0" rIns="0" bIns="0" rtlCol="0">
            <a:noAutofit/>
          </a:bodyPr>
          <a:lstStyle/>
          <a:p>
            <a:pPr algn="ctr"/>
            <a:r>
              <a:rPr lang="en-US" sz="4900" dirty="0">
                <a:solidFill>
                  <a:srgbClr val="F26746"/>
                </a:solidFill>
                <a:latin typeface="Sukhumvit Set" panose="02000506000000020004" pitchFamily="2" charset="-34"/>
                <a:cs typeface="Sukhumvit Set" panose="02000506000000020004" pitchFamily="2" charset="-34"/>
              </a:rPr>
              <a:t>303</a:t>
            </a:r>
          </a:p>
          <a:p>
            <a:pPr algn="ctr"/>
            <a:r>
              <a:rPr lang="th-TH" sz="1600" dirty="0">
                <a:solidFill>
                  <a:srgbClr val="F26746"/>
                </a:solidFill>
                <a:latin typeface="Sukhumvit Set" panose="02000506000000020004" pitchFamily="2" charset="-34"/>
                <a:cs typeface="Sukhumvit Set" panose="02000506000000020004" pitchFamily="2" charset="-34"/>
              </a:rPr>
              <a:t>เอเชียแปซิฟิก</a:t>
            </a:r>
            <a:endParaRPr lang="en-US" sz="1600" dirty="0">
              <a:solidFill>
                <a:srgbClr val="F26746"/>
              </a:solidFill>
              <a:latin typeface="Sukhumvit Set" panose="02000506000000020004" pitchFamily="2" charset="-34"/>
              <a:cs typeface="Sukhumvit Set" panose="02000506000000020004" pitchFamily="2" charset="-34"/>
            </a:endParaRPr>
          </a:p>
        </p:txBody>
      </p:sp>
      <p:sp>
        <p:nvSpPr>
          <p:cNvPr id="2" name="TextBox 1"/>
          <p:cNvSpPr txBox="1"/>
          <p:nvPr/>
        </p:nvSpPr>
        <p:spPr>
          <a:xfrm>
            <a:off x="4062549" y="6426355"/>
            <a:ext cx="3286477" cy="369332"/>
          </a:xfrm>
          <a:prstGeom prst="rect">
            <a:avLst/>
          </a:prstGeom>
          <a:noFill/>
        </p:spPr>
        <p:txBody>
          <a:bodyPr wrap="none" rtlCol="0">
            <a:spAutoFit/>
          </a:bodyPr>
          <a:lstStyle/>
          <a:p>
            <a:r>
              <a:rPr lang="th-TH" dirty="0">
                <a:solidFill>
                  <a:srgbClr val="FF0000"/>
                </a:solidFill>
                <a:latin typeface="Sukhumvit Set" panose="02000506000000020004" pitchFamily="2" charset="-34"/>
                <a:cs typeface="Sukhumvit Set" panose="02000506000000020004" pitchFamily="2" charset="-34"/>
              </a:rPr>
              <a:t>ข้อมูลสถิติ เมื่อ </a:t>
            </a:r>
            <a:r>
              <a:rPr lang="en-US" dirty="0">
                <a:solidFill>
                  <a:srgbClr val="FF0000"/>
                </a:solidFill>
                <a:latin typeface="Sukhumvit Set" panose="02000506000000020004" pitchFamily="2" charset="-34"/>
                <a:cs typeface="Sukhumvit Set" panose="02000506000000020004" pitchFamily="2" charset="-34"/>
              </a:rPr>
              <a:t>13 </a:t>
            </a:r>
            <a:r>
              <a:rPr lang="th-TH" dirty="0">
                <a:solidFill>
                  <a:srgbClr val="FF0000"/>
                </a:solidFill>
                <a:latin typeface="Sukhumvit Set" panose="02000506000000020004" pitchFamily="2" charset="-34"/>
                <a:cs typeface="Sukhumvit Set" panose="02000506000000020004" pitchFamily="2" charset="-34"/>
              </a:rPr>
              <a:t>มิถุนายน </a:t>
            </a:r>
            <a:r>
              <a:rPr lang="en-US" dirty="0">
                <a:solidFill>
                  <a:srgbClr val="FF0000"/>
                </a:solidFill>
                <a:latin typeface="Sukhumvit Set" panose="02000506000000020004" pitchFamily="2" charset="-34"/>
                <a:cs typeface="Sukhumvit Set" panose="02000506000000020004" pitchFamily="2" charset="-34"/>
              </a:rPr>
              <a:t>2555</a:t>
            </a:r>
          </a:p>
        </p:txBody>
      </p:sp>
      <p:pic>
        <p:nvPicPr>
          <p:cNvPr id="12" name="Picture 11"/>
          <p:cNvPicPr>
            <a:picLocks noChangeAspect="1"/>
          </p:cNvPicPr>
          <p:nvPr/>
        </p:nvPicPr>
        <p:blipFill>
          <a:blip r:embed="rId3"/>
          <a:stretch>
            <a:fillRect/>
          </a:stretch>
        </p:blipFill>
        <p:spPr>
          <a:xfrm>
            <a:off x="2592164" y="2273776"/>
            <a:ext cx="5403850" cy="3166533"/>
          </a:xfrm>
          <a:prstGeom prst="rect">
            <a:avLst/>
          </a:prstGeom>
        </p:spPr>
      </p:pic>
    </p:spTree>
    <p:extLst>
      <p:ext uri="{BB962C8B-B14F-4D97-AF65-F5344CB8AC3E}">
        <p14:creationId xmlns:p14="http://schemas.microsoft.com/office/powerpoint/2010/main" val="2838200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anose="05000000000000000000" pitchFamily="2" charset="2"/>
              <a:buChar char="§"/>
            </a:pPr>
            <a:r>
              <a:rPr lang="th-TH" b="1" dirty="0">
                <a:latin typeface="Sukhumvit Set" panose="02000506000000020004" pitchFamily="2" charset="-34"/>
                <a:cs typeface="Sukhumvit Set" panose="02000506000000020004" pitchFamily="2" charset="-34"/>
              </a:rPr>
              <a:t>จำนวนที่ได้รับอนุญาตในปัจจุบัน?</a:t>
            </a:r>
            <a:endParaRPr lang="en-US" b="1" dirty="0">
              <a:latin typeface="Sukhumvit Set" panose="02000506000000020004" pitchFamily="2" charset="-34"/>
              <a:cs typeface="Sukhumvit Set" panose="02000506000000020004" pitchFamily="2" charset="-34"/>
            </a:endParaRPr>
          </a:p>
          <a:p>
            <a:pPr>
              <a:buFont typeface="Wingdings" panose="05000000000000000000" pitchFamily="2" charset="2"/>
              <a:buChar char="§"/>
            </a:pPr>
            <a:r>
              <a:rPr lang="en-US" dirty="0">
                <a:latin typeface="Sukhumvit Set" panose="02000506000000020004" pitchFamily="2" charset="-34"/>
                <a:cs typeface="Sukhumvit Set" panose="02000506000000020004" pitchFamily="2" charset="-34"/>
                <a:hlinkClick r:id="rId3"/>
              </a:rPr>
              <a:t>http://newgtlds.icann.org/en/program-status/statistics</a:t>
            </a:r>
            <a:endParaRPr lang="en-US" dirty="0">
              <a:latin typeface="Sukhumvit Set" panose="02000506000000020004" pitchFamily="2" charset="-34"/>
              <a:cs typeface="Sukhumvit Set" panose="02000506000000020004" pitchFamily="2" charset="-34"/>
            </a:endParaRPr>
          </a:p>
          <a:p>
            <a:pPr>
              <a:buFont typeface="Wingdings" panose="05000000000000000000" pitchFamily="2" charset="2"/>
              <a:buChar char="§"/>
            </a:pPr>
            <a:r>
              <a:rPr lang="th-TH" b="1" dirty="0">
                <a:latin typeface="Sukhumvit Set" panose="02000506000000020004" pitchFamily="2" charset="-34"/>
                <a:cs typeface="Sukhumvit Set" panose="02000506000000020004" pitchFamily="2" charset="-34"/>
              </a:rPr>
              <a:t>ตัวอย่างชื่อที่ได้รับอนุญาต</a:t>
            </a:r>
            <a:r>
              <a:rPr lang="en-US" b="1" dirty="0">
                <a:latin typeface="Sukhumvit Set" panose="02000506000000020004" pitchFamily="2" charset="-34"/>
                <a:cs typeface="Sukhumvit Set" panose="02000506000000020004" pitchFamily="2" charset="-34"/>
              </a:rPr>
              <a:t>:</a:t>
            </a:r>
          </a:p>
          <a:p>
            <a:endParaRPr lang="en-SG" dirty="0"/>
          </a:p>
        </p:txBody>
      </p:sp>
      <p:sp>
        <p:nvSpPr>
          <p:cNvPr id="3" name="Text Placeholder 2"/>
          <p:cNvSpPr>
            <a:spLocks noGrp="1"/>
          </p:cNvSpPr>
          <p:nvPr>
            <p:ph type="body" sz="quarter" idx="10"/>
          </p:nvPr>
        </p:nvSpPr>
        <p:spPr/>
        <p:txBody>
          <a:bodyPr/>
          <a:lstStyle/>
          <a:p>
            <a:r>
              <a:rPr lang="th-TH" dirty="0">
                <a:latin typeface="Sukhumvit Set" panose="02000506000000020004" pitchFamily="2" charset="-34"/>
                <a:cs typeface="Sukhumvit Set" panose="02000506000000020004" pitchFamily="2" charset="-34"/>
              </a:rPr>
              <a:t>ชื่อโดเมนระดับบนสุดแบบทั่วไปแบบใหม่ ที่ได้รับอนุญาต</a:t>
            </a:r>
            <a:endParaRPr lang="en-US" dirty="0">
              <a:latin typeface="Sukhumvit Set" panose="02000506000000020004" pitchFamily="2" charset="-34"/>
              <a:cs typeface="Sukhumvit Set" panose="02000506000000020004" pitchFamily="2" charset="-34"/>
            </a:endParaRPr>
          </a:p>
        </p:txBody>
      </p:sp>
      <p:sp>
        <p:nvSpPr>
          <p:cNvPr id="4" name="Content Placeholder 2"/>
          <p:cNvSpPr txBox="1">
            <a:spLocks/>
          </p:cNvSpPr>
          <p:nvPr/>
        </p:nvSpPr>
        <p:spPr bwMode="auto">
          <a:xfrm>
            <a:off x="3597408" y="2748543"/>
            <a:ext cx="732294"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err="1">
                <a:solidFill>
                  <a:srgbClr val="003E8B"/>
                </a:solidFill>
                <a:latin typeface="Helvetica Neue"/>
                <a:cs typeface="Helvetica Neue"/>
              </a:rPr>
              <a:t>شبكة</a:t>
            </a:r>
            <a:r>
              <a:rPr lang="en-US" sz="2000" dirty="0">
                <a:solidFill>
                  <a:srgbClr val="003E8B"/>
                </a:solidFill>
                <a:latin typeface="Helvetica Neue"/>
                <a:cs typeface="Helvetica Neue"/>
              </a:rPr>
              <a:t> </a:t>
            </a:r>
          </a:p>
        </p:txBody>
      </p:sp>
      <p:sp>
        <p:nvSpPr>
          <p:cNvPr id="5" name="Content Placeholder 2"/>
          <p:cNvSpPr txBox="1">
            <a:spLocks/>
          </p:cNvSpPr>
          <p:nvPr/>
        </p:nvSpPr>
        <p:spPr bwMode="auto">
          <a:xfrm>
            <a:off x="4571293" y="2740558"/>
            <a:ext cx="1213226"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err="1">
                <a:solidFill>
                  <a:srgbClr val="003E8B"/>
                </a:solidFill>
                <a:latin typeface="Helvetica Neue"/>
              </a:rPr>
              <a:t>онлайн</a:t>
            </a:r>
            <a:endParaRPr lang="en-US" sz="2000" dirty="0">
              <a:solidFill>
                <a:srgbClr val="003E8B"/>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p:txBody>
      </p:sp>
      <p:cxnSp>
        <p:nvCxnSpPr>
          <p:cNvPr id="6" name="Straight Connector 5"/>
          <p:cNvCxnSpPr/>
          <p:nvPr/>
        </p:nvCxnSpPr>
        <p:spPr>
          <a:xfrm>
            <a:off x="1674335" y="3384572"/>
            <a:ext cx="7487625" cy="0"/>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7" name="Content Placeholder 2"/>
          <p:cNvSpPr txBox="1">
            <a:spLocks/>
          </p:cNvSpPr>
          <p:nvPr/>
        </p:nvSpPr>
        <p:spPr bwMode="auto">
          <a:xfrm>
            <a:off x="5970236" y="2740558"/>
            <a:ext cx="780613"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dirty="0" err="1">
                <a:solidFill>
                  <a:srgbClr val="003E8B"/>
                </a:solidFill>
                <a:latin typeface="Helvetica Neue"/>
              </a:rPr>
              <a:t>сайт</a:t>
            </a:r>
            <a:endParaRPr lang="en-US" sz="2000" dirty="0">
              <a:solidFill>
                <a:srgbClr val="003E8B"/>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p:txBody>
      </p:sp>
      <p:sp>
        <p:nvSpPr>
          <p:cNvPr id="8" name="Content Placeholder 2"/>
          <p:cNvSpPr txBox="1">
            <a:spLocks/>
          </p:cNvSpPr>
          <p:nvPr/>
        </p:nvSpPr>
        <p:spPr bwMode="auto">
          <a:xfrm>
            <a:off x="6977331" y="2739372"/>
            <a:ext cx="880852" cy="633335"/>
          </a:xfrm>
          <a:prstGeom prst="rect">
            <a:avLst/>
          </a:prstGeom>
          <a:extLst/>
        </p:spPr>
        <p:txBody>
          <a:bodyPr lIns="91438" tIns="45720" rIns="91438" bIns="45720"/>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TW" altLang="en-US" sz="2000" dirty="0">
                <a:solidFill>
                  <a:srgbClr val="003E8B"/>
                </a:solidFill>
                <a:latin typeface="Helvetica Neue"/>
              </a:rPr>
              <a:t>游戏</a:t>
            </a:r>
            <a:endParaRPr lang="en-US" sz="2000" dirty="0">
              <a:solidFill>
                <a:srgbClr val="003E8B"/>
              </a:solidFill>
              <a:latin typeface="Helvetica Neue"/>
              <a:cs typeface="Helvetica Neue" charset="0"/>
            </a:endParaRPr>
          </a:p>
          <a:p>
            <a:pPr lvl="1"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a:p>
            <a:pPr eaLnBrk="1" hangingPunct="1">
              <a:spcBef>
                <a:spcPts val="900"/>
              </a:spcBef>
              <a:buClr>
                <a:schemeClr val="accent1">
                  <a:lumMod val="50000"/>
                </a:schemeClr>
              </a:buClr>
              <a:buSzPct val="123000"/>
              <a:buFont typeface="Lucida Grande" charset="0"/>
              <a:buChar char="+"/>
              <a:defRPr/>
            </a:pPr>
            <a:endParaRPr lang="en-US" sz="2000" dirty="0">
              <a:solidFill>
                <a:srgbClr val="4C4E51"/>
              </a:solidFill>
              <a:latin typeface="Helvetica Neue"/>
              <a:cs typeface="Helvetica Neue" charset="0"/>
            </a:endParaRPr>
          </a:p>
        </p:txBody>
      </p:sp>
      <p:sp>
        <p:nvSpPr>
          <p:cNvPr id="9" name="Rectangle 8"/>
          <p:cNvSpPr/>
          <p:nvPr/>
        </p:nvSpPr>
        <p:spPr>
          <a:xfrm>
            <a:off x="4097911" y="3960118"/>
            <a:ext cx="1601021" cy="328705"/>
          </a:xfrm>
          <a:prstGeom prst="rect">
            <a:avLst/>
          </a:prstGeom>
        </p:spPr>
        <p:txBody>
          <a:bodyPr wrap="square" lIns="51206" tIns="25603" rIns="51206" bIns="25603">
            <a:spAutoFit/>
          </a:bodyPr>
          <a:lstStyle/>
          <a:p>
            <a:r>
              <a:rPr lang="en-US" dirty="0">
                <a:solidFill>
                  <a:srgbClr val="003E8B"/>
                </a:solidFill>
                <a:latin typeface="Helvetica Neue"/>
                <a:ea typeface="ＭＳ Ｐゴシック" charset="0"/>
                <a:cs typeface="ＭＳ Ｐゴシック" charset="0"/>
              </a:rPr>
              <a:t>.VENTURES</a:t>
            </a:r>
          </a:p>
        </p:txBody>
      </p:sp>
      <p:sp>
        <p:nvSpPr>
          <p:cNvPr id="10" name="Rectangle 9"/>
          <p:cNvSpPr/>
          <p:nvPr/>
        </p:nvSpPr>
        <p:spPr>
          <a:xfrm>
            <a:off x="4508726" y="3487080"/>
            <a:ext cx="1514055"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.EQUIPMENT</a:t>
            </a:r>
          </a:p>
        </p:txBody>
      </p:sp>
      <p:sp>
        <p:nvSpPr>
          <p:cNvPr id="11" name="Rectangle 10"/>
          <p:cNvSpPr/>
          <p:nvPr/>
        </p:nvSpPr>
        <p:spPr>
          <a:xfrm>
            <a:off x="6506447" y="3487080"/>
            <a:ext cx="1351736"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.HOLDINGS</a:t>
            </a:r>
          </a:p>
        </p:txBody>
      </p:sp>
      <p:sp>
        <p:nvSpPr>
          <p:cNvPr id="12" name="Rectangle 11"/>
          <p:cNvSpPr/>
          <p:nvPr/>
        </p:nvSpPr>
        <p:spPr>
          <a:xfrm>
            <a:off x="3279643" y="3487080"/>
            <a:ext cx="834216"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.GURU</a:t>
            </a:r>
          </a:p>
        </p:txBody>
      </p:sp>
      <p:sp>
        <p:nvSpPr>
          <p:cNvPr id="13" name="Rectangle 12"/>
          <p:cNvSpPr/>
          <p:nvPr/>
        </p:nvSpPr>
        <p:spPr>
          <a:xfrm>
            <a:off x="8319823" y="3487080"/>
            <a:ext cx="1082362"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.VOYAGE</a:t>
            </a:r>
          </a:p>
        </p:txBody>
      </p:sp>
      <p:sp>
        <p:nvSpPr>
          <p:cNvPr id="14" name="Rectangle 13"/>
          <p:cNvSpPr/>
          <p:nvPr/>
        </p:nvSpPr>
        <p:spPr>
          <a:xfrm>
            <a:off x="1694694" y="3487080"/>
            <a:ext cx="1137758"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.SINGLES</a:t>
            </a:r>
          </a:p>
        </p:txBody>
      </p:sp>
      <p:sp>
        <p:nvSpPr>
          <p:cNvPr id="15" name="Rectangle 14"/>
          <p:cNvSpPr/>
          <p:nvPr/>
        </p:nvSpPr>
        <p:spPr>
          <a:xfrm>
            <a:off x="2288310" y="3960118"/>
            <a:ext cx="1231699"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.LIGHTING</a:t>
            </a:r>
          </a:p>
        </p:txBody>
      </p:sp>
      <p:sp>
        <p:nvSpPr>
          <p:cNvPr id="16" name="Rectangle 15"/>
          <p:cNvSpPr/>
          <p:nvPr/>
        </p:nvSpPr>
        <p:spPr>
          <a:xfrm>
            <a:off x="6133796" y="3960118"/>
            <a:ext cx="1338806"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.CLOTHING</a:t>
            </a:r>
          </a:p>
        </p:txBody>
      </p:sp>
      <p:sp>
        <p:nvSpPr>
          <p:cNvPr id="17" name="Rectangle 16"/>
          <p:cNvSpPr/>
          <p:nvPr/>
        </p:nvSpPr>
        <p:spPr>
          <a:xfrm>
            <a:off x="8057210" y="3960118"/>
            <a:ext cx="1142158" cy="328705"/>
          </a:xfrm>
          <a:prstGeom prst="rect">
            <a:avLst/>
          </a:prstGeom>
        </p:spPr>
        <p:txBody>
          <a:bodyPr wrap="none" lIns="51206" tIns="25603" rIns="51206" bIns="25603">
            <a:spAutoFit/>
          </a:bodyPr>
          <a:lstStyle/>
          <a:p>
            <a:r>
              <a:rPr lang="en-US" dirty="0">
                <a:solidFill>
                  <a:srgbClr val="003E8B"/>
                </a:solidFill>
                <a:latin typeface="Helvetica Neue"/>
                <a:ea typeface="ＭＳ Ｐゴシック" charset="0"/>
                <a:cs typeface="ＭＳ Ｐゴシック" charset="0"/>
              </a:rPr>
              <a:t>.CAMERA</a:t>
            </a:r>
          </a:p>
        </p:txBody>
      </p:sp>
      <p:cxnSp>
        <p:nvCxnSpPr>
          <p:cNvPr id="18" name="Straight Connector 17"/>
          <p:cNvCxnSpPr/>
          <p:nvPr/>
        </p:nvCxnSpPr>
        <p:spPr>
          <a:xfrm>
            <a:off x="1857799" y="4417685"/>
            <a:ext cx="7487625" cy="0"/>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19" name="Rectangle 18"/>
          <p:cNvSpPr/>
          <p:nvPr/>
        </p:nvSpPr>
        <p:spPr>
          <a:xfrm>
            <a:off x="6617567" y="4518956"/>
            <a:ext cx="680493" cy="328705"/>
          </a:xfrm>
          <a:prstGeom prst="rect">
            <a:avLst/>
          </a:prstGeom>
        </p:spPr>
        <p:txBody>
          <a:bodyPr wrap="none" lIns="51206" tIns="25603" rIns="51206" bIns="25603">
            <a:spAutoFit/>
          </a:bodyPr>
          <a:lstStyle/>
          <a:p>
            <a:r>
              <a:rPr lang="en-US" dirty="0">
                <a:solidFill>
                  <a:srgbClr val="003E8B"/>
                </a:solidFill>
                <a:latin typeface="Helvetica Neue"/>
              </a:rPr>
              <a:t>.BIKE</a:t>
            </a:r>
          </a:p>
        </p:txBody>
      </p:sp>
      <p:sp>
        <p:nvSpPr>
          <p:cNvPr id="20" name="Rectangle 19"/>
          <p:cNvSpPr/>
          <p:nvPr/>
        </p:nvSpPr>
        <p:spPr>
          <a:xfrm>
            <a:off x="6827164" y="5160782"/>
            <a:ext cx="1372972" cy="328705"/>
          </a:xfrm>
          <a:prstGeom prst="rect">
            <a:avLst/>
          </a:prstGeom>
        </p:spPr>
        <p:txBody>
          <a:bodyPr wrap="none" lIns="51206" tIns="25603" rIns="51206" bIns="25603">
            <a:spAutoFit/>
          </a:bodyPr>
          <a:lstStyle/>
          <a:p>
            <a:r>
              <a:rPr lang="en-US" dirty="0">
                <a:solidFill>
                  <a:srgbClr val="003E8B"/>
                </a:solidFill>
                <a:latin typeface="Helvetica Neue"/>
              </a:rPr>
              <a:t>.PLUMBING</a:t>
            </a:r>
          </a:p>
        </p:txBody>
      </p:sp>
      <p:sp>
        <p:nvSpPr>
          <p:cNvPr id="21" name="Rectangle 20"/>
          <p:cNvSpPr/>
          <p:nvPr/>
        </p:nvSpPr>
        <p:spPr>
          <a:xfrm>
            <a:off x="2395808" y="5141091"/>
            <a:ext cx="1342733" cy="328705"/>
          </a:xfrm>
          <a:prstGeom prst="rect">
            <a:avLst/>
          </a:prstGeom>
        </p:spPr>
        <p:txBody>
          <a:bodyPr wrap="none" lIns="51206" tIns="25603" rIns="51206" bIns="25603">
            <a:spAutoFit/>
          </a:bodyPr>
          <a:lstStyle/>
          <a:p>
            <a:r>
              <a:rPr lang="en-US" dirty="0">
                <a:solidFill>
                  <a:srgbClr val="003E8B"/>
                </a:solidFill>
                <a:latin typeface="Helvetica Neue"/>
              </a:rPr>
              <a:t>.GRAPHICS</a:t>
            </a:r>
          </a:p>
        </p:txBody>
      </p:sp>
      <p:sp>
        <p:nvSpPr>
          <p:cNvPr id="22" name="Rectangle 21"/>
          <p:cNvSpPr/>
          <p:nvPr/>
        </p:nvSpPr>
        <p:spPr>
          <a:xfrm>
            <a:off x="1283001" y="4521057"/>
            <a:ext cx="1898804" cy="328705"/>
          </a:xfrm>
          <a:prstGeom prst="rect">
            <a:avLst/>
          </a:prstGeom>
        </p:spPr>
        <p:txBody>
          <a:bodyPr wrap="none" lIns="51206" tIns="25603" rIns="51206" bIns="25603">
            <a:spAutoFit/>
          </a:bodyPr>
          <a:lstStyle/>
          <a:p>
            <a:r>
              <a:rPr lang="en-US" dirty="0">
                <a:solidFill>
                  <a:srgbClr val="003E8B"/>
                </a:solidFill>
                <a:latin typeface="Helvetica Neue"/>
              </a:rPr>
              <a:t>.CONTRACTORS</a:t>
            </a:r>
          </a:p>
        </p:txBody>
      </p:sp>
      <p:sp>
        <p:nvSpPr>
          <p:cNvPr id="23" name="Rectangle 22"/>
          <p:cNvSpPr/>
          <p:nvPr/>
        </p:nvSpPr>
        <p:spPr>
          <a:xfrm>
            <a:off x="8242343" y="5141091"/>
            <a:ext cx="1193454" cy="328705"/>
          </a:xfrm>
          <a:prstGeom prst="rect">
            <a:avLst/>
          </a:prstGeom>
        </p:spPr>
        <p:txBody>
          <a:bodyPr wrap="none" lIns="51206" tIns="25603" rIns="51206" bIns="25603">
            <a:spAutoFit/>
          </a:bodyPr>
          <a:lstStyle/>
          <a:p>
            <a:r>
              <a:rPr lang="en-US" dirty="0">
                <a:solidFill>
                  <a:srgbClr val="003E8B"/>
                </a:solidFill>
                <a:latin typeface="Helvetica Neue"/>
              </a:rPr>
              <a:t>.GALLERY</a:t>
            </a:r>
          </a:p>
        </p:txBody>
      </p:sp>
      <p:sp>
        <p:nvSpPr>
          <p:cNvPr id="24" name="Rectangle 23"/>
          <p:cNvSpPr/>
          <p:nvPr/>
        </p:nvSpPr>
        <p:spPr>
          <a:xfrm>
            <a:off x="4130007" y="5141091"/>
            <a:ext cx="757437" cy="328705"/>
          </a:xfrm>
          <a:prstGeom prst="rect">
            <a:avLst/>
          </a:prstGeom>
        </p:spPr>
        <p:txBody>
          <a:bodyPr wrap="none" lIns="51206" tIns="25603" rIns="51206" bIns="25603">
            <a:spAutoFit/>
          </a:bodyPr>
          <a:lstStyle/>
          <a:p>
            <a:r>
              <a:rPr lang="en-US" dirty="0">
                <a:solidFill>
                  <a:srgbClr val="003E8B"/>
                </a:solidFill>
                <a:latin typeface="Helvetica Neue"/>
              </a:rPr>
              <a:t>.SEXY</a:t>
            </a:r>
          </a:p>
        </p:txBody>
      </p:sp>
      <p:sp>
        <p:nvSpPr>
          <p:cNvPr id="25" name="Rectangle 24"/>
          <p:cNvSpPr/>
          <p:nvPr/>
        </p:nvSpPr>
        <p:spPr>
          <a:xfrm>
            <a:off x="4403214" y="4521057"/>
            <a:ext cx="1984204" cy="328705"/>
          </a:xfrm>
          <a:prstGeom prst="rect">
            <a:avLst/>
          </a:prstGeom>
        </p:spPr>
        <p:txBody>
          <a:bodyPr wrap="none" lIns="51206" tIns="25603" rIns="51206" bIns="25603">
            <a:spAutoFit/>
          </a:bodyPr>
          <a:lstStyle/>
          <a:p>
            <a:r>
              <a:rPr lang="en-US" dirty="0">
                <a:solidFill>
                  <a:srgbClr val="003E8B"/>
                </a:solidFill>
                <a:latin typeface="Helvetica Neue"/>
              </a:rPr>
              <a:t>.CONSTRUCTION</a:t>
            </a:r>
          </a:p>
        </p:txBody>
      </p:sp>
      <p:sp>
        <p:nvSpPr>
          <p:cNvPr id="26" name="Rectangle 25"/>
          <p:cNvSpPr/>
          <p:nvPr/>
        </p:nvSpPr>
        <p:spPr>
          <a:xfrm>
            <a:off x="7513650" y="4521057"/>
            <a:ext cx="1023037" cy="328705"/>
          </a:xfrm>
          <a:prstGeom prst="rect">
            <a:avLst/>
          </a:prstGeom>
        </p:spPr>
        <p:txBody>
          <a:bodyPr wrap="none" lIns="51206" tIns="25603" rIns="51206" bIns="25603">
            <a:spAutoFit/>
          </a:bodyPr>
          <a:lstStyle/>
          <a:p>
            <a:r>
              <a:rPr lang="en-US" dirty="0">
                <a:solidFill>
                  <a:srgbClr val="003E8B"/>
                </a:solidFill>
                <a:latin typeface="Helvetica Neue"/>
              </a:rPr>
              <a:t>.TATTOO</a:t>
            </a:r>
          </a:p>
        </p:txBody>
      </p:sp>
      <p:sp>
        <p:nvSpPr>
          <p:cNvPr id="27" name="Rectangle 26"/>
          <p:cNvSpPr/>
          <p:nvPr/>
        </p:nvSpPr>
        <p:spPr>
          <a:xfrm>
            <a:off x="5005779" y="5155875"/>
            <a:ext cx="1745070" cy="328705"/>
          </a:xfrm>
          <a:prstGeom prst="rect">
            <a:avLst/>
          </a:prstGeom>
        </p:spPr>
        <p:txBody>
          <a:bodyPr wrap="none" lIns="51206" tIns="25603" rIns="51206" bIns="25603">
            <a:spAutoFit/>
          </a:bodyPr>
          <a:lstStyle/>
          <a:p>
            <a:r>
              <a:rPr lang="en-US" dirty="0">
                <a:solidFill>
                  <a:srgbClr val="003E8B"/>
                </a:solidFill>
                <a:latin typeface="Helvetica Neue"/>
              </a:rPr>
              <a:t>.TECHNOLOGY</a:t>
            </a:r>
          </a:p>
        </p:txBody>
      </p:sp>
      <p:sp>
        <p:nvSpPr>
          <p:cNvPr id="28" name="Rectangle 27"/>
          <p:cNvSpPr/>
          <p:nvPr/>
        </p:nvSpPr>
        <p:spPr>
          <a:xfrm>
            <a:off x="8740796" y="4521057"/>
            <a:ext cx="975446" cy="328705"/>
          </a:xfrm>
          <a:prstGeom prst="rect">
            <a:avLst/>
          </a:prstGeom>
        </p:spPr>
        <p:txBody>
          <a:bodyPr wrap="none" lIns="51206" tIns="25603" rIns="51206" bIns="25603">
            <a:spAutoFit/>
          </a:bodyPr>
          <a:lstStyle/>
          <a:p>
            <a:r>
              <a:rPr lang="en-US" dirty="0">
                <a:solidFill>
                  <a:srgbClr val="003E8B"/>
                </a:solidFill>
                <a:latin typeface="Helvetica Neue"/>
              </a:rPr>
              <a:t>.ESTATE</a:t>
            </a:r>
          </a:p>
        </p:txBody>
      </p:sp>
      <p:sp>
        <p:nvSpPr>
          <p:cNvPr id="29" name="Rectangle 28"/>
          <p:cNvSpPr/>
          <p:nvPr/>
        </p:nvSpPr>
        <p:spPr>
          <a:xfrm>
            <a:off x="3339193" y="4532989"/>
            <a:ext cx="774666" cy="328705"/>
          </a:xfrm>
          <a:prstGeom prst="rect">
            <a:avLst/>
          </a:prstGeom>
        </p:spPr>
        <p:txBody>
          <a:bodyPr wrap="none" lIns="51206" tIns="25603" rIns="51206" bIns="25603">
            <a:spAutoFit/>
          </a:bodyPr>
          <a:lstStyle/>
          <a:p>
            <a:r>
              <a:rPr lang="en-US" dirty="0">
                <a:solidFill>
                  <a:srgbClr val="003E8B"/>
                </a:solidFill>
                <a:latin typeface="Helvetica Neue"/>
              </a:rPr>
              <a:t>.LAND</a:t>
            </a:r>
          </a:p>
        </p:txBody>
      </p:sp>
      <p:sp>
        <p:nvSpPr>
          <p:cNvPr id="30" name="Rectangle 29"/>
          <p:cNvSpPr/>
          <p:nvPr/>
        </p:nvSpPr>
        <p:spPr>
          <a:xfrm>
            <a:off x="6102461" y="5781216"/>
            <a:ext cx="953693" cy="328705"/>
          </a:xfrm>
          <a:prstGeom prst="rect">
            <a:avLst/>
          </a:prstGeom>
        </p:spPr>
        <p:txBody>
          <a:bodyPr wrap="square" lIns="51206" tIns="25603" rIns="51206" bIns="25603">
            <a:spAutoFit/>
          </a:bodyPr>
          <a:lstStyle/>
          <a:p>
            <a:r>
              <a:rPr lang="en-US" dirty="0">
                <a:solidFill>
                  <a:srgbClr val="003E8B"/>
                </a:solidFill>
                <a:latin typeface="Helvetica Neue"/>
              </a:rPr>
              <a:t>.TODAY</a:t>
            </a:r>
          </a:p>
        </p:txBody>
      </p:sp>
      <p:cxnSp>
        <p:nvCxnSpPr>
          <p:cNvPr id="31" name="Straight Connector 30"/>
          <p:cNvCxnSpPr/>
          <p:nvPr/>
        </p:nvCxnSpPr>
        <p:spPr>
          <a:xfrm>
            <a:off x="1586786" y="5669931"/>
            <a:ext cx="7487625" cy="0"/>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1460951" y="5781216"/>
            <a:ext cx="1394672" cy="328705"/>
          </a:xfrm>
          <a:prstGeom prst="rect">
            <a:avLst/>
          </a:prstGeom>
        </p:spPr>
        <p:txBody>
          <a:bodyPr wrap="none" lIns="51206" tIns="25603" rIns="51206" bIns="25603">
            <a:spAutoFit/>
          </a:bodyPr>
          <a:lstStyle/>
          <a:p>
            <a:r>
              <a:rPr lang="en-US" dirty="0">
                <a:solidFill>
                  <a:srgbClr val="003E8B"/>
                </a:solidFill>
                <a:latin typeface="Helvetica Neue"/>
              </a:rPr>
              <a:t>.DIAMONDS</a:t>
            </a:r>
          </a:p>
        </p:txBody>
      </p:sp>
      <p:sp>
        <p:nvSpPr>
          <p:cNvPr id="33" name="Rectangle 32"/>
          <p:cNvSpPr/>
          <p:nvPr/>
        </p:nvSpPr>
        <p:spPr>
          <a:xfrm>
            <a:off x="3067175" y="5781216"/>
            <a:ext cx="659018" cy="328705"/>
          </a:xfrm>
          <a:prstGeom prst="rect">
            <a:avLst/>
          </a:prstGeom>
        </p:spPr>
        <p:txBody>
          <a:bodyPr wrap="none" lIns="51206" tIns="25603" rIns="51206" bIns="25603">
            <a:spAutoFit/>
          </a:bodyPr>
          <a:lstStyle/>
          <a:p>
            <a:r>
              <a:rPr lang="en-US" dirty="0">
                <a:solidFill>
                  <a:srgbClr val="003E8B"/>
                </a:solidFill>
                <a:latin typeface="Helvetica Neue"/>
              </a:rPr>
              <a:t>.TIPS</a:t>
            </a:r>
          </a:p>
        </p:txBody>
      </p:sp>
      <p:sp>
        <p:nvSpPr>
          <p:cNvPr id="34" name="Rectangle 33"/>
          <p:cNvSpPr/>
          <p:nvPr/>
        </p:nvSpPr>
        <p:spPr>
          <a:xfrm>
            <a:off x="3963270" y="5781216"/>
            <a:ext cx="1924423" cy="328705"/>
          </a:xfrm>
          <a:prstGeom prst="rect">
            <a:avLst/>
          </a:prstGeom>
        </p:spPr>
        <p:txBody>
          <a:bodyPr wrap="none" lIns="51206" tIns="25603" rIns="51206" bIns="25603">
            <a:spAutoFit/>
          </a:bodyPr>
          <a:lstStyle/>
          <a:p>
            <a:r>
              <a:rPr lang="en-US" dirty="0">
                <a:solidFill>
                  <a:srgbClr val="003E8B"/>
                </a:solidFill>
                <a:latin typeface="Helvetica Neue"/>
              </a:rPr>
              <a:t>.PHOTOGRAPHY</a:t>
            </a:r>
          </a:p>
        </p:txBody>
      </p:sp>
      <p:sp>
        <p:nvSpPr>
          <p:cNvPr id="35" name="Rectangle 34"/>
          <p:cNvSpPr/>
          <p:nvPr/>
        </p:nvSpPr>
        <p:spPr>
          <a:xfrm>
            <a:off x="7298060" y="5781216"/>
            <a:ext cx="1462768" cy="328705"/>
          </a:xfrm>
          <a:prstGeom prst="rect">
            <a:avLst/>
          </a:prstGeom>
        </p:spPr>
        <p:txBody>
          <a:bodyPr wrap="none" lIns="51206" tIns="25603" rIns="51206" bIns="25603">
            <a:spAutoFit/>
          </a:bodyPr>
          <a:lstStyle/>
          <a:p>
            <a:r>
              <a:rPr lang="en-US" dirty="0">
                <a:solidFill>
                  <a:srgbClr val="003E8B"/>
                </a:solidFill>
                <a:latin typeface="Helvetica Neue"/>
              </a:rPr>
              <a:t>.DIRECTORY</a:t>
            </a:r>
          </a:p>
        </p:txBody>
      </p:sp>
      <p:sp>
        <p:nvSpPr>
          <p:cNvPr id="36" name="Rectangle 35"/>
          <p:cNvSpPr/>
          <p:nvPr/>
        </p:nvSpPr>
        <p:spPr>
          <a:xfrm>
            <a:off x="2277292" y="6191629"/>
            <a:ext cx="1714603" cy="328705"/>
          </a:xfrm>
          <a:prstGeom prst="rect">
            <a:avLst/>
          </a:prstGeom>
        </p:spPr>
        <p:txBody>
          <a:bodyPr wrap="none" lIns="51206" tIns="25603" rIns="51206" bIns="25603">
            <a:spAutoFit/>
          </a:bodyPr>
          <a:lstStyle/>
          <a:p>
            <a:r>
              <a:rPr lang="en-US" dirty="0">
                <a:solidFill>
                  <a:srgbClr val="003E8B"/>
                </a:solidFill>
                <a:latin typeface="Helvetica Neue"/>
              </a:rPr>
              <a:t>.ENTERPRISES</a:t>
            </a:r>
          </a:p>
        </p:txBody>
      </p:sp>
      <p:sp>
        <p:nvSpPr>
          <p:cNvPr id="37" name="Rectangle 36"/>
          <p:cNvSpPr/>
          <p:nvPr/>
        </p:nvSpPr>
        <p:spPr>
          <a:xfrm>
            <a:off x="4457708" y="6191629"/>
            <a:ext cx="1154834" cy="328705"/>
          </a:xfrm>
          <a:prstGeom prst="rect">
            <a:avLst/>
          </a:prstGeom>
        </p:spPr>
        <p:txBody>
          <a:bodyPr wrap="none" lIns="51206" tIns="25603" rIns="51206" bIns="25603">
            <a:spAutoFit/>
          </a:bodyPr>
          <a:lstStyle/>
          <a:p>
            <a:r>
              <a:rPr lang="en-US" dirty="0">
                <a:solidFill>
                  <a:srgbClr val="003E8B"/>
                </a:solidFill>
                <a:latin typeface="Helvetica Neue"/>
              </a:rPr>
              <a:t>.KITCHEN</a:t>
            </a:r>
          </a:p>
        </p:txBody>
      </p:sp>
      <p:sp>
        <p:nvSpPr>
          <p:cNvPr id="39" name="Rectangle 38"/>
          <p:cNvSpPr/>
          <p:nvPr/>
        </p:nvSpPr>
        <p:spPr>
          <a:xfrm>
            <a:off x="6239389" y="6218631"/>
            <a:ext cx="828522" cy="328705"/>
          </a:xfrm>
          <a:prstGeom prst="rect">
            <a:avLst/>
          </a:prstGeom>
        </p:spPr>
        <p:txBody>
          <a:bodyPr wrap="none" lIns="51206" tIns="25603" rIns="51206" bIns="25603">
            <a:spAutoFit/>
          </a:bodyPr>
          <a:lstStyle/>
          <a:p>
            <a:r>
              <a:rPr lang="en-US" altLang="ja-JP" dirty="0">
                <a:solidFill>
                  <a:srgbClr val="003E8B"/>
                </a:solidFill>
                <a:latin typeface="Helvetica Neue"/>
              </a:rPr>
              <a:t>.</a:t>
            </a:r>
            <a:r>
              <a:rPr lang="ja-JP" altLang="en-US" dirty="0">
                <a:solidFill>
                  <a:srgbClr val="003E8B"/>
                </a:solidFill>
                <a:latin typeface="Helvetica Neue"/>
              </a:rPr>
              <a:t>みんな</a:t>
            </a:r>
            <a:endParaRPr lang="en-US" dirty="0">
              <a:solidFill>
                <a:srgbClr val="003E8B"/>
              </a:solidFill>
              <a:latin typeface="Helvetica Neue"/>
            </a:endParaRPr>
          </a:p>
        </p:txBody>
      </p:sp>
    </p:spTree>
    <p:extLst>
      <p:ext uri="{BB962C8B-B14F-4D97-AF65-F5344CB8AC3E}">
        <p14:creationId xmlns:p14="http://schemas.microsoft.com/office/powerpoint/2010/main" val="3831717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ctr">
              <a:buNone/>
            </a:pPr>
            <a:r>
              <a:rPr lang="en-US" dirty="0">
                <a:latin typeface="Sukhumvit Set" panose="02000506000000020004" pitchFamily="2" charset="-34"/>
                <a:cs typeface="Sukhumvit Set" panose="02000506000000020004" pitchFamily="2" charset="-34"/>
              </a:rPr>
              <a:t>http://</a:t>
            </a:r>
            <a:r>
              <a:rPr lang="en-US" dirty="0" err="1">
                <a:latin typeface="Sukhumvit Set" panose="02000506000000020004" pitchFamily="2" charset="-34"/>
                <a:cs typeface="Sukhumvit Set" panose="02000506000000020004" pitchFamily="2" charset="-34"/>
              </a:rPr>
              <a:t>newgtlds.icann.org</a:t>
            </a:r>
            <a:endParaRPr lang="en-US" dirty="0">
              <a:latin typeface="Sukhumvit Set" panose="02000506000000020004" pitchFamily="2" charset="-34"/>
              <a:cs typeface="Sukhumvit Set" panose="02000506000000020004" pitchFamily="2" charset="-34"/>
            </a:endParaRPr>
          </a:p>
          <a:p>
            <a:endParaRPr lang="en-SG" dirty="0"/>
          </a:p>
        </p:txBody>
      </p:sp>
      <p:sp>
        <p:nvSpPr>
          <p:cNvPr id="3" name="Text Placeholder 2"/>
          <p:cNvSpPr>
            <a:spLocks noGrp="1"/>
          </p:cNvSpPr>
          <p:nvPr>
            <p:ph type="body" sz="quarter" idx="10"/>
          </p:nvPr>
        </p:nvSpPr>
        <p:spPr/>
        <p:txBody>
          <a:bodyPr/>
          <a:lstStyle/>
          <a:p>
            <a:r>
              <a:rPr lang="th-TH" dirty="0">
                <a:latin typeface="Sukhumvit Set" panose="02000506000000020004" pitchFamily="2" charset="-34"/>
                <a:cs typeface="Sukhumvit Set" panose="02000506000000020004" pitchFamily="2" charset="-34"/>
              </a:rPr>
              <a:t>ค้นหาข้อมูลเพิ่มเติมได้จาก</a:t>
            </a:r>
            <a:endParaRPr lang="en-SG" dirty="0">
              <a:latin typeface="Sukhumvit Set" panose="02000506000000020004" pitchFamily="2" charset="-34"/>
              <a:cs typeface="Sukhumvit Set" panose="02000506000000020004" pitchFamily="2" charset="-34"/>
            </a:endParaRPr>
          </a:p>
        </p:txBody>
      </p:sp>
      <p:pic>
        <p:nvPicPr>
          <p:cNvPr id="4" name="Content Placeholder 7"/>
          <p:cNvPicPr>
            <a:picLocks noChangeAspect="1"/>
          </p:cNvPicPr>
          <p:nvPr/>
        </p:nvPicPr>
        <p:blipFill>
          <a:blip r:embed="rId2"/>
          <a:srcRect t="13244" b="13244"/>
          <a:stretch>
            <a:fillRect/>
          </a:stretch>
        </p:blipFill>
        <p:spPr>
          <a:xfrm>
            <a:off x="1215189" y="1834866"/>
            <a:ext cx="8229600" cy="4525963"/>
          </a:xfrm>
          <a:prstGeom prst="rect">
            <a:avLst/>
          </a:prstGeom>
        </p:spPr>
      </p:pic>
    </p:spTree>
    <p:extLst>
      <p:ext uri="{BB962C8B-B14F-4D97-AF65-F5344CB8AC3E}">
        <p14:creationId xmlns:p14="http://schemas.microsoft.com/office/powerpoint/2010/main" val="3900238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63471" y="386326"/>
            <a:ext cx="10910738" cy="1170861"/>
          </a:xfrm>
        </p:spPr>
        <p:txBody>
          <a:bodyPr>
            <a:normAutofit/>
          </a:bodyPr>
          <a:lstStyle/>
          <a:p>
            <a:r>
              <a:rPr lang="th-TH" sz="2400" dirty="0">
                <a:solidFill>
                  <a:srgbClr val="002060"/>
                </a:solidFill>
                <a:latin typeface="Sukhumvit Set" panose="02000506000000020004" pitchFamily="2" charset="-34"/>
                <a:cs typeface="Sukhumvit Set" panose="02000506000000020004" pitchFamily="2" charset="-34"/>
              </a:rPr>
              <a:t>ชื่อโดเมนระดับสูงสุดแบบทั่วไปแบบใหม่ </a:t>
            </a:r>
            <a:r>
              <a:rPr lang="en-US" sz="2400" dirty="0">
                <a:solidFill>
                  <a:srgbClr val="002060"/>
                </a:solidFill>
                <a:latin typeface="Sukhumvit Set" panose="02000506000000020004" pitchFamily="2" charset="-34"/>
                <a:cs typeface="Sukhumvit Set" panose="02000506000000020004" pitchFamily="2" charset="-34"/>
              </a:rPr>
              <a:t>–</a:t>
            </a:r>
            <a:r>
              <a:rPr lang="th-TH" sz="2400" dirty="0">
                <a:solidFill>
                  <a:srgbClr val="002060"/>
                </a:solidFill>
                <a:latin typeface="Sukhumvit Set" panose="02000506000000020004" pitchFamily="2" charset="-34"/>
                <a:cs typeface="Sukhumvit Set" panose="02000506000000020004" pitchFamily="2" charset="-34"/>
              </a:rPr>
              <a:t>กลไก </a:t>
            </a:r>
            <a:r>
              <a:rPr lang="en-US" sz="2400" dirty="0">
                <a:solidFill>
                  <a:srgbClr val="002060"/>
                </a:solidFill>
                <a:latin typeface="Sukhumvit Set" panose="02000506000000020004" pitchFamily="2" charset="-34"/>
                <a:cs typeface="Sukhumvit Set" panose="02000506000000020004" pitchFamily="2" charset="-34"/>
              </a:rPr>
              <a:t>Trademark Clearinghouse (TMCH)</a:t>
            </a:r>
            <a:endParaRPr lang="en-SG" sz="2400" dirty="0">
              <a:solidFill>
                <a:srgbClr val="002060"/>
              </a:solidFill>
              <a:latin typeface="Sukhumvit Set" panose="02000506000000020004" pitchFamily="2" charset="-34"/>
              <a:cs typeface="Sukhumvit Set" panose="02000506000000020004" pitchFamily="2" charset="-34"/>
            </a:endParaRPr>
          </a:p>
        </p:txBody>
      </p:sp>
      <p:sp>
        <p:nvSpPr>
          <p:cNvPr id="7" name="TextBox 6"/>
          <p:cNvSpPr txBox="1"/>
          <p:nvPr/>
        </p:nvSpPr>
        <p:spPr>
          <a:xfrm>
            <a:off x="918100" y="1487238"/>
            <a:ext cx="5540738" cy="1477328"/>
          </a:xfrm>
          <a:prstGeom prst="rect">
            <a:avLst/>
          </a:prstGeom>
          <a:noFill/>
        </p:spPr>
        <p:txBody>
          <a:bodyPr wrap="square" rtlCol="0">
            <a:spAutoFit/>
          </a:bodyPr>
          <a:lstStyle/>
          <a:p>
            <a:pPr>
              <a:lnSpc>
                <a:spcPct val="150000"/>
              </a:lnSpc>
            </a:pPr>
            <a:r>
              <a:rPr lang="en-US" sz="2000" dirty="0">
                <a:latin typeface="Sukhumvit Set" panose="02000506000000020004" pitchFamily="2" charset="-34"/>
                <a:cs typeface="Sukhumvit Set" panose="02000506000000020004" pitchFamily="2" charset="-34"/>
              </a:rPr>
              <a:t>Trademark Clearinghouse </a:t>
            </a:r>
            <a:r>
              <a:rPr lang="th-TH" sz="2000" dirty="0">
                <a:latin typeface="Sukhumvit Set" panose="02000506000000020004" pitchFamily="2" charset="-34"/>
                <a:cs typeface="Sukhumvit Set" panose="02000506000000020004" pitchFamily="2" charset="-34"/>
              </a:rPr>
              <a:t>เป็นกลไกสำหรับ</a:t>
            </a:r>
            <a:r>
              <a:rPr lang="en-US" sz="2000" dirty="0" err="1">
                <a:latin typeface="Sukhumvit Set" panose="02000506000000020004" pitchFamily="2" charset="-34"/>
                <a:cs typeface="Sukhumvit Set" panose="02000506000000020004" pitchFamily="2" charset="-34"/>
              </a:rPr>
              <a:t>ช่วยปกป้องเครื่องหมายการค้า</a:t>
            </a:r>
            <a:r>
              <a:rPr lang="en-US" sz="2000" dirty="0">
                <a:latin typeface="Sukhumvit Set" panose="02000506000000020004" pitchFamily="2" charset="-34"/>
                <a:cs typeface="Sukhumvit Set" panose="02000506000000020004" pitchFamily="2" charset="-34"/>
              </a:rPr>
              <a:t> </a:t>
            </a:r>
            <a:r>
              <a:rPr lang="th-TH" sz="2000" dirty="0">
                <a:latin typeface="Sukhumvit Set" panose="02000506000000020004" pitchFamily="2" charset="-34"/>
                <a:cs typeface="Sukhumvit Set" panose="02000506000000020004" pitchFamily="2" charset="-34"/>
              </a:rPr>
              <a:t>ในโดเมนระดับสูงสุดแบบทั่วไปแบบใหม่ </a:t>
            </a:r>
            <a:r>
              <a:rPr lang="en-US" sz="2000" dirty="0">
                <a:latin typeface="Sukhumvit Set" panose="02000506000000020004" pitchFamily="2" charset="-34"/>
                <a:cs typeface="Sukhumvit Set" panose="02000506000000020004" pitchFamily="2" charset="-34"/>
              </a:rPr>
              <a:t>(new gTLD)</a:t>
            </a:r>
          </a:p>
        </p:txBody>
      </p:sp>
      <p:cxnSp>
        <p:nvCxnSpPr>
          <p:cNvPr id="8" name="Straight Connector 7"/>
          <p:cNvCxnSpPr/>
          <p:nvPr/>
        </p:nvCxnSpPr>
        <p:spPr>
          <a:xfrm>
            <a:off x="933221" y="2940019"/>
            <a:ext cx="4661633"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pic>
        <p:nvPicPr>
          <p:cNvPr id="9" name="Picture 8" descr="infographic-icons_06.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854" y="3204262"/>
            <a:ext cx="1010191" cy="1007035"/>
          </a:xfrm>
          <a:prstGeom prst="rect">
            <a:avLst/>
          </a:prstGeom>
        </p:spPr>
      </p:pic>
      <p:pic>
        <p:nvPicPr>
          <p:cNvPr id="10" name="Picture 9" descr="infographic-icons_07.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6866" y="4316384"/>
            <a:ext cx="1123588" cy="1120078"/>
          </a:xfrm>
          <a:prstGeom prst="rect">
            <a:avLst/>
          </a:prstGeom>
        </p:spPr>
      </p:pic>
      <p:sp>
        <p:nvSpPr>
          <p:cNvPr id="13" name="Oval 12"/>
          <p:cNvSpPr/>
          <p:nvPr/>
        </p:nvSpPr>
        <p:spPr>
          <a:xfrm>
            <a:off x="6084849" y="3005700"/>
            <a:ext cx="3545452" cy="3545452"/>
          </a:xfrm>
          <a:prstGeom prst="ellipse">
            <a:avLst/>
          </a:prstGeom>
          <a:solidFill>
            <a:srgbClr val="E46C0A"/>
          </a:solidFill>
          <a:ln>
            <a:solidFill>
              <a:srgbClr val="E46C0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1" dirty="0"/>
          </a:p>
        </p:txBody>
      </p:sp>
      <p:grpSp>
        <p:nvGrpSpPr>
          <p:cNvPr id="14" name="Group 13"/>
          <p:cNvGrpSpPr/>
          <p:nvPr/>
        </p:nvGrpSpPr>
        <p:grpSpPr>
          <a:xfrm>
            <a:off x="6747652" y="1654328"/>
            <a:ext cx="2018403" cy="2440371"/>
            <a:chOff x="6660232" y="53957"/>
            <a:chExt cx="2268869" cy="2733817"/>
          </a:xfrm>
        </p:grpSpPr>
        <p:pic>
          <p:nvPicPr>
            <p:cNvPr id="15" name="Picture 14" descr="infographic-icons_1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0232" y="53957"/>
              <a:ext cx="2268869" cy="2733817"/>
            </a:xfrm>
            <a:prstGeom prst="rect">
              <a:avLst/>
            </a:prstGeom>
          </p:spPr>
        </p:pic>
        <p:sp>
          <p:nvSpPr>
            <p:cNvPr id="16" name="TextBox 15"/>
            <p:cNvSpPr txBox="1"/>
            <p:nvPr/>
          </p:nvSpPr>
          <p:spPr>
            <a:xfrm>
              <a:off x="6948264" y="1352540"/>
              <a:ext cx="1656184" cy="1081334"/>
            </a:xfrm>
            <a:prstGeom prst="rect">
              <a:avLst/>
            </a:prstGeom>
            <a:noFill/>
          </p:spPr>
          <p:txBody>
            <a:bodyPr wrap="square" rtlCol="0">
              <a:spAutoFit/>
            </a:bodyPr>
            <a:lstStyle/>
            <a:p>
              <a:pPr algn="ctr"/>
              <a:r>
                <a:rPr lang="th-TH" sz="1891" dirty="0">
                  <a:solidFill>
                    <a:srgbClr val="333333"/>
                  </a:solidFill>
                  <a:latin typeface="Sukhumvit Set" panose="02000506000000020004" pitchFamily="2" charset="-34"/>
                  <a:cs typeface="Sukhumvit Set" panose="02000506000000020004" pitchFamily="2" charset="-34"/>
                </a:rPr>
                <a:t>ก่อนโดเมนใหม่เปิดให้บริการ</a:t>
              </a:r>
            </a:p>
          </p:txBody>
        </p:sp>
      </p:grpSp>
      <p:sp>
        <p:nvSpPr>
          <p:cNvPr id="17" name="TextBox 16"/>
          <p:cNvSpPr txBox="1"/>
          <p:nvPr/>
        </p:nvSpPr>
        <p:spPr>
          <a:xfrm>
            <a:off x="6169478" y="4600504"/>
            <a:ext cx="3381054" cy="584775"/>
          </a:xfrm>
          <a:prstGeom prst="rect">
            <a:avLst/>
          </a:prstGeom>
          <a:noFill/>
        </p:spPr>
        <p:txBody>
          <a:bodyPr wrap="none" rtlCol="0">
            <a:spAutoFit/>
          </a:bodyPr>
          <a:lstStyle/>
          <a:p>
            <a:pPr algn="ctr"/>
            <a:r>
              <a:rPr lang="th-TH" sz="1600" dirty="0">
                <a:solidFill>
                  <a:schemeClr val="bg1"/>
                </a:solidFill>
                <a:latin typeface="Sukhumvit Set" panose="02000506000000020004" pitchFamily="2" charset="-34"/>
                <a:cs typeface="Sukhumvit Set" panose="02000506000000020004" pitchFamily="2" charset="-34"/>
              </a:rPr>
              <a:t>เครื่องหมายการค้าของคุณ</a:t>
            </a:r>
            <a:endParaRPr lang="en-US" sz="1600" dirty="0">
              <a:solidFill>
                <a:schemeClr val="bg1"/>
              </a:solidFill>
              <a:latin typeface="Sukhumvit Set" panose="02000506000000020004" pitchFamily="2" charset="-34"/>
              <a:cs typeface="Sukhumvit Set" panose="02000506000000020004" pitchFamily="2" charset="-34"/>
            </a:endParaRPr>
          </a:p>
          <a:p>
            <a:pPr algn="ctr"/>
            <a:r>
              <a:rPr lang="en-US" sz="1600" dirty="0">
                <a:solidFill>
                  <a:schemeClr val="bg1"/>
                </a:solidFill>
                <a:latin typeface="Sukhumvit Set" panose="02000506000000020004" pitchFamily="2" charset="-34"/>
                <a:cs typeface="Sukhumvit Set" panose="02000506000000020004" pitchFamily="2" charset="-34"/>
              </a:rPr>
              <a:t>http://trademark-clearinghouse.com</a:t>
            </a:r>
          </a:p>
        </p:txBody>
      </p:sp>
      <p:sp>
        <p:nvSpPr>
          <p:cNvPr id="5" name="Rectangle 4"/>
          <p:cNvSpPr/>
          <p:nvPr/>
        </p:nvSpPr>
        <p:spPr>
          <a:xfrm>
            <a:off x="1818442" y="3127995"/>
            <a:ext cx="4192844" cy="1323439"/>
          </a:xfrm>
          <a:prstGeom prst="rect">
            <a:avLst/>
          </a:prstGeom>
        </p:spPr>
        <p:txBody>
          <a:bodyPr wrap="square">
            <a:spAutoFit/>
          </a:bodyPr>
          <a:lstStyle/>
          <a:p>
            <a:r>
              <a:rPr lang="en-US" sz="2000" b="1" dirty="0">
                <a:latin typeface="Sukhumvit Set" panose="02000506000000020004" pitchFamily="2" charset="-34"/>
                <a:cs typeface="Sukhumvit Set" panose="02000506000000020004" pitchFamily="2" charset="-34"/>
              </a:rPr>
              <a:t>Sunrise Services</a:t>
            </a:r>
          </a:p>
          <a:p>
            <a:r>
              <a:rPr lang="th-TH" sz="2000" dirty="0">
                <a:latin typeface="Sukhumvit Set" panose="02000506000000020004" pitchFamily="2" charset="-34"/>
                <a:cs typeface="Sukhumvit Set" panose="02000506000000020004" pitchFamily="2" charset="-34"/>
              </a:rPr>
              <a:t>เจ้าของเครื่องหมายการค้าได้รับสิทธิ์</a:t>
            </a:r>
            <a:r>
              <a:rPr lang="en-US" sz="2000" dirty="0" err="1">
                <a:latin typeface="Sukhumvit Set" panose="02000506000000020004" pitchFamily="2" charset="-34"/>
                <a:cs typeface="Sukhumvit Set" panose="02000506000000020004" pitchFamily="2" charset="-34"/>
              </a:rPr>
              <a:t>ขอ</a:t>
            </a:r>
            <a:r>
              <a:rPr lang="th-TH" sz="2000" dirty="0">
                <a:latin typeface="Sukhumvit Set" panose="02000506000000020004" pitchFamily="2" charset="-34"/>
                <a:cs typeface="Sukhumvit Set" panose="02000506000000020004" pitchFamily="2" charset="-34"/>
              </a:rPr>
              <a:t>จดทะเบียน</a:t>
            </a:r>
            <a:r>
              <a:rPr lang="en-US" sz="2000" dirty="0" err="1">
                <a:latin typeface="Sukhumvit Set" panose="02000506000000020004" pitchFamily="2" charset="-34"/>
                <a:cs typeface="Sukhumvit Set" panose="02000506000000020004" pitchFamily="2" charset="-34"/>
              </a:rPr>
              <a:t>ชื่อโดเมนที่เกี่ยวข้องกับเครื่องหมายการค้า</a:t>
            </a:r>
            <a:r>
              <a:rPr lang="th-TH" sz="2000" dirty="0">
                <a:latin typeface="Sukhumvit Set" panose="02000506000000020004" pitchFamily="2" charset="-34"/>
                <a:cs typeface="Sukhumvit Set" panose="02000506000000020004" pitchFamily="2" charset="-34"/>
              </a:rPr>
              <a:t>ก่อน</a:t>
            </a:r>
            <a:endParaRPr lang="en-US" sz="2000" dirty="0">
              <a:latin typeface="Sukhumvit Set" panose="02000506000000020004" pitchFamily="2" charset="-34"/>
              <a:cs typeface="Sukhumvit Set" panose="02000506000000020004" pitchFamily="2" charset="-34"/>
            </a:endParaRPr>
          </a:p>
        </p:txBody>
      </p:sp>
      <p:sp>
        <p:nvSpPr>
          <p:cNvPr id="6" name="Rectangle 5"/>
          <p:cNvSpPr/>
          <p:nvPr/>
        </p:nvSpPr>
        <p:spPr>
          <a:xfrm>
            <a:off x="1818442" y="4485764"/>
            <a:ext cx="4376256" cy="1323439"/>
          </a:xfrm>
          <a:prstGeom prst="rect">
            <a:avLst/>
          </a:prstGeom>
        </p:spPr>
        <p:txBody>
          <a:bodyPr wrap="square">
            <a:spAutoFit/>
          </a:bodyPr>
          <a:lstStyle/>
          <a:p>
            <a:r>
              <a:rPr lang="en-US" sz="2000" b="1" dirty="0">
                <a:latin typeface="Sukhumvit Set" panose="02000506000000020004" pitchFamily="2" charset="-34"/>
                <a:cs typeface="Sukhumvit Set" panose="02000506000000020004" pitchFamily="2" charset="-34"/>
              </a:rPr>
              <a:t>Trademark Claims Services</a:t>
            </a:r>
          </a:p>
          <a:p>
            <a:r>
              <a:rPr lang="en-US" sz="2000" dirty="0" err="1">
                <a:latin typeface="Sukhumvit Set" panose="02000506000000020004" pitchFamily="2" charset="-34"/>
                <a:cs typeface="Sukhumvit Set" panose="02000506000000020004" pitchFamily="2" charset="-34"/>
              </a:rPr>
              <a:t>การแจ้งเตือนแก่เจ้าของ</a:t>
            </a:r>
            <a:r>
              <a:rPr lang="th-TH" sz="2000" dirty="0">
                <a:latin typeface="Sukhumvit Set" panose="02000506000000020004" pitchFamily="2" charset="-34"/>
                <a:cs typeface="Sukhumvit Set" panose="02000506000000020004" pitchFamily="2" charset="-34"/>
              </a:rPr>
              <a:t>สิทธิ์</a:t>
            </a:r>
            <a:r>
              <a:rPr lang="en-US" sz="2000" dirty="0" err="1">
                <a:latin typeface="Sukhumvit Set" panose="02000506000000020004" pitchFamily="2" charset="-34"/>
                <a:cs typeface="Sukhumvit Set" panose="02000506000000020004" pitchFamily="2" charset="-34"/>
              </a:rPr>
              <a:t>หลังจากการลงทะเบียน</a:t>
            </a:r>
            <a:r>
              <a:rPr lang="en-US" sz="2000" dirty="0">
                <a:latin typeface="Sukhumvit Set" panose="02000506000000020004" pitchFamily="2" charset="-34"/>
                <a:cs typeface="Sukhumvit Set" panose="02000506000000020004" pitchFamily="2" charset="-34"/>
              </a:rPr>
              <a:t> </a:t>
            </a:r>
            <a:r>
              <a:rPr lang="en-US" sz="2000" dirty="0" err="1">
                <a:latin typeface="Sukhumvit Set" panose="02000506000000020004" pitchFamily="2" charset="-34"/>
                <a:cs typeface="Sukhumvit Set" panose="02000506000000020004" pitchFamily="2" charset="-34"/>
              </a:rPr>
              <a:t>เพื่อให้สามารถดำเนินการได้ทันที</a:t>
            </a:r>
            <a:r>
              <a:rPr lang="th-TH" sz="2000" dirty="0">
                <a:latin typeface="Sukhumvit Set" panose="02000506000000020004" pitchFamily="2" charset="-34"/>
                <a:cs typeface="Sukhumvit Set" panose="02000506000000020004" pitchFamily="2" charset="-34"/>
              </a:rPr>
              <a:t> หากพบ</a:t>
            </a:r>
            <a:r>
              <a:rPr lang="en-US" sz="2000" dirty="0" err="1">
                <a:latin typeface="Sukhumvit Set" panose="02000506000000020004" pitchFamily="2" charset="-34"/>
                <a:cs typeface="Sukhumvit Set" panose="02000506000000020004" pitchFamily="2" charset="-34"/>
              </a:rPr>
              <a:t>โดเมนที่ลงทะเบียนละเมิด</a:t>
            </a:r>
            <a:r>
              <a:rPr lang="th-TH" sz="2000" dirty="0">
                <a:latin typeface="Sukhumvit Set" panose="02000506000000020004" pitchFamily="2" charset="-34"/>
                <a:cs typeface="Sukhumvit Set" panose="02000506000000020004" pitchFamily="2" charset="-34"/>
              </a:rPr>
              <a:t>สิทธิ์</a:t>
            </a:r>
            <a:endParaRPr lang="en-US" sz="2000" dirty="0">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4043877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086611" y="159872"/>
            <a:ext cx="8951260" cy="697426"/>
          </a:xfrm>
        </p:spPr>
        <p:txBody>
          <a:bodyPr>
            <a:noAutofit/>
          </a:bodyPr>
          <a:lstStyle/>
          <a:p>
            <a:r>
              <a:rPr lang="th-TH" sz="2400" dirty="0">
                <a:solidFill>
                  <a:srgbClr val="000000"/>
                </a:solidFill>
                <a:latin typeface="Sukhumvit Set" panose="02000506000000020004" pitchFamily="2" charset="-34"/>
                <a:cs typeface="Sukhumvit Set" panose="02000506000000020004" pitchFamily="2" charset="-34"/>
              </a:rPr>
              <a:t>ชื่อโดเมนระดับสูงสุดแบบทั่วไปแบบใหม่ – ระบบระงับฉับพลันชั่วคราว </a:t>
            </a:r>
            <a:r>
              <a:rPr lang="en-US" sz="2400" dirty="0">
                <a:solidFill>
                  <a:srgbClr val="000000"/>
                </a:solidFill>
                <a:latin typeface="Sukhumvit Set" panose="02000506000000020004" pitchFamily="2" charset="-34"/>
                <a:cs typeface="Sukhumvit Set" panose="02000506000000020004" pitchFamily="2" charset="-34"/>
              </a:rPr>
              <a:t>(Uniform Rapid Suspension System: URS)</a:t>
            </a:r>
            <a:endParaRPr lang="en-SG" sz="2400" dirty="0">
              <a:solidFill>
                <a:srgbClr val="000000"/>
              </a:solidFill>
              <a:latin typeface="Sukhumvit Set" panose="02000506000000020004" pitchFamily="2" charset="-34"/>
              <a:cs typeface="Sukhumvit Set" panose="02000506000000020004" pitchFamily="2" charset="-34"/>
            </a:endParaRPr>
          </a:p>
        </p:txBody>
      </p:sp>
      <p:cxnSp>
        <p:nvCxnSpPr>
          <p:cNvPr id="7" name="Straight Connector 6"/>
          <p:cNvCxnSpPr/>
          <p:nvPr/>
        </p:nvCxnSpPr>
        <p:spPr>
          <a:xfrm>
            <a:off x="933221" y="2692058"/>
            <a:ext cx="4661633"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739994" y="4314796"/>
            <a:ext cx="1008687" cy="1016821"/>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rgbClr val="00789D"/>
                </a:solidFill>
                <a:latin typeface="Sukhumvit Set" panose="02000506000000020004" pitchFamily="2" charset="-34"/>
                <a:cs typeface="Sukhumvit Set" panose="02000506000000020004" pitchFamily="2" charset="-34"/>
              </a:rPr>
              <a:t>$</a:t>
            </a:r>
          </a:p>
        </p:txBody>
      </p:sp>
      <p:pic>
        <p:nvPicPr>
          <p:cNvPr id="10" name="Picture 9" descr="infographic-icons_08.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994" y="3136847"/>
            <a:ext cx="1008687" cy="1018263"/>
          </a:xfrm>
          <a:prstGeom prst="rect">
            <a:avLst/>
          </a:prstGeom>
        </p:spPr>
      </p:pic>
      <p:sp>
        <p:nvSpPr>
          <p:cNvPr id="12" name="Oval 11"/>
          <p:cNvSpPr/>
          <p:nvPr/>
        </p:nvSpPr>
        <p:spPr>
          <a:xfrm>
            <a:off x="5861539" y="2953156"/>
            <a:ext cx="3545452" cy="3545452"/>
          </a:xfrm>
          <a:prstGeom prst="ellipse">
            <a:avLst/>
          </a:prstGeom>
          <a:solidFill>
            <a:srgbClr val="00789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1" dirty="0"/>
          </a:p>
        </p:txBody>
      </p:sp>
      <p:sp>
        <p:nvSpPr>
          <p:cNvPr id="13" name="TextBox 12"/>
          <p:cNvSpPr txBox="1"/>
          <p:nvPr/>
        </p:nvSpPr>
        <p:spPr>
          <a:xfrm>
            <a:off x="5755635" y="4298392"/>
            <a:ext cx="3545452" cy="646331"/>
          </a:xfrm>
          <a:prstGeom prst="rect">
            <a:avLst/>
          </a:prstGeom>
          <a:noFill/>
        </p:spPr>
        <p:txBody>
          <a:bodyPr wrap="square" rtlCol="0">
            <a:spAutoFit/>
          </a:bodyPr>
          <a:lstStyle/>
          <a:p>
            <a:pPr algn="ctr"/>
            <a:r>
              <a:rPr lang="th-TH" dirty="0">
                <a:solidFill>
                  <a:schemeClr val="bg1"/>
                </a:solidFill>
                <a:latin typeface="Sukhumvit Set" panose="02000506000000020004" pitchFamily="2" charset="-34"/>
                <a:cs typeface="Sukhumvit Set" panose="02000506000000020004" pitchFamily="2" charset="-34"/>
              </a:rPr>
              <a:t>ข้อมูลเพิ่มเติม </a:t>
            </a:r>
            <a:r>
              <a:rPr lang="en-US" dirty="0">
                <a:solidFill>
                  <a:schemeClr val="bg1"/>
                </a:solidFill>
                <a:latin typeface="Sukhumvit Set" panose="02000506000000020004" pitchFamily="2" charset="-34"/>
                <a:cs typeface="Sukhumvit Set" panose="02000506000000020004" pitchFamily="2" charset="-34"/>
              </a:rPr>
              <a:t>@</a:t>
            </a:r>
          </a:p>
          <a:p>
            <a:pPr algn="ctr"/>
            <a:r>
              <a:rPr lang="en-US" dirty="0">
                <a:solidFill>
                  <a:schemeClr val="bg1"/>
                </a:solidFill>
                <a:latin typeface="Sukhumvit Set" panose="02000506000000020004" pitchFamily="2" charset="-34"/>
                <a:cs typeface="Sukhumvit Set" panose="02000506000000020004" pitchFamily="2" charset="-34"/>
              </a:rPr>
              <a:t>http://</a:t>
            </a:r>
            <a:r>
              <a:rPr lang="en-US" dirty="0" err="1">
                <a:solidFill>
                  <a:schemeClr val="bg1"/>
                </a:solidFill>
                <a:latin typeface="Sukhumvit Set" panose="02000506000000020004" pitchFamily="2" charset="-34"/>
                <a:cs typeface="Sukhumvit Set" panose="02000506000000020004" pitchFamily="2" charset="-34"/>
              </a:rPr>
              <a:t>newgtlds.icann.org</a:t>
            </a:r>
            <a:r>
              <a:rPr lang="en-US" dirty="0">
                <a:solidFill>
                  <a:schemeClr val="bg1"/>
                </a:solidFill>
                <a:latin typeface="Sukhumvit Set" panose="02000506000000020004" pitchFamily="2" charset="-34"/>
                <a:cs typeface="Sukhumvit Set" panose="02000506000000020004" pitchFamily="2" charset="-34"/>
              </a:rPr>
              <a:t>/</a:t>
            </a:r>
            <a:r>
              <a:rPr lang="en-US" dirty="0" err="1">
                <a:solidFill>
                  <a:schemeClr val="bg1"/>
                </a:solidFill>
                <a:latin typeface="Sukhumvit Set" panose="02000506000000020004" pitchFamily="2" charset="-34"/>
                <a:cs typeface="Sukhumvit Set" panose="02000506000000020004" pitchFamily="2" charset="-34"/>
              </a:rPr>
              <a:t>urs</a:t>
            </a:r>
            <a:endParaRPr lang="en-US" dirty="0">
              <a:solidFill>
                <a:schemeClr val="bg1"/>
              </a:solidFill>
              <a:latin typeface="Sukhumvit Set" panose="02000506000000020004" pitchFamily="2" charset="-34"/>
              <a:cs typeface="Sukhumvit Set" panose="02000506000000020004" pitchFamily="2" charset="-34"/>
            </a:endParaRPr>
          </a:p>
        </p:txBody>
      </p:sp>
      <p:pic>
        <p:nvPicPr>
          <p:cNvPr id="14" name="Picture 13" descr="infographic-icons_1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2457" y="1601785"/>
            <a:ext cx="2021767" cy="2440371"/>
          </a:xfrm>
          <a:prstGeom prst="rect">
            <a:avLst/>
          </a:prstGeom>
        </p:spPr>
      </p:pic>
      <p:sp>
        <p:nvSpPr>
          <p:cNvPr id="15" name="TextBox 14"/>
          <p:cNvSpPr txBox="1"/>
          <p:nvPr/>
        </p:nvSpPr>
        <p:spPr>
          <a:xfrm>
            <a:off x="6588399" y="2760978"/>
            <a:ext cx="1893650" cy="923330"/>
          </a:xfrm>
          <a:prstGeom prst="rect">
            <a:avLst/>
          </a:prstGeom>
          <a:noFill/>
        </p:spPr>
        <p:txBody>
          <a:bodyPr wrap="square" rtlCol="0">
            <a:spAutoFit/>
          </a:bodyPr>
          <a:lstStyle/>
          <a:p>
            <a:pPr algn="ctr"/>
            <a:r>
              <a:rPr lang="th-TH" dirty="0">
                <a:solidFill>
                  <a:srgbClr val="333333"/>
                </a:solidFill>
                <a:latin typeface="Sukhumvit Set" panose="02000506000000020004" pitchFamily="2" charset="-34"/>
                <a:cs typeface="Sukhumvit Set" panose="02000506000000020004" pitchFamily="2" charset="-34"/>
              </a:rPr>
              <a:t>หลังจากโดเมน</a:t>
            </a:r>
            <a:endParaRPr lang="en-US" dirty="0">
              <a:solidFill>
                <a:srgbClr val="333333"/>
              </a:solidFill>
              <a:latin typeface="Sukhumvit Set" panose="02000506000000020004" pitchFamily="2" charset="-34"/>
              <a:cs typeface="Sukhumvit Set" panose="02000506000000020004" pitchFamily="2" charset="-34"/>
            </a:endParaRPr>
          </a:p>
          <a:p>
            <a:pPr algn="ctr"/>
            <a:r>
              <a:rPr lang="th-TH" dirty="0">
                <a:solidFill>
                  <a:srgbClr val="333333"/>
                </a:solidFill>
                <a:latin typeface="Sukhumvit Set" panose="02000506000000020004" pitchFamily="2" charset="-34"/>
                <a:cs typeface="Sukhumvit Set" panose="02000506000000020004" pitchFamily="2" charset="-34"/>
              </a:rPr>
              <a:t>ให้บริการ</a:t>
            </a:r>
          </a:p>
          <a:p>
            <a:pPr algn="ctr"/>
            <a:r>
              <a:rPr lang="th-TH" dirty="0">
                <a:solidFill>
                  <a:srgbClr val="333333"/>
                </a:solidFill>
                <a:latin typeface="Sukhumvit Set" panose="02000506000000020004" pitchFamily="2" charset="-34"/>
                <a:cs typeface="Sukhumvit Set" panose="02000506000000020004" pitchFamily="2" charset="-34"/>
              </a:rPr>
              <a:t>ออนไลน์</a:t>
            </a:r>
          </a:p>
        </p:txBody>
      </p:sp>
      <p:sp>
        <p:nvSpPr>
          <p:cNvPr id="2" name="Rectangle 1"/>
          <p:cNvSpPr/>
          <p:nvPr/>
        </p:nvSpPr>
        <p:spPr>
          <a:xfrm>
            <a:off x="871496" y="1261409"/>
            <a:ext cx="5463096" cy="1477328"/>
          </a:xfrm>
          <a:prstGeom prst="rect">
            <a:avLst/>
          </a:prstGeom>
        </p:spPr>
        <p:txBody>
          <a:bodyPr wrap="square">
            <a:spAutoFit/>
          </a:bodyPr>
          <a:lstStyle/>
          <a:p>
            <a:pPr>
              <a:lnSpc>
                <a:spcPct val="150000"/>
              </a:lnSpc>
            </a:pPr>
            <a:r>
              <a:rPr lang="th-TH" sz="2000" dirty="0">
                <a:latin typeface="Sukhumvit Set" panose="02000506000000020004" pitchFamily="2" charset="-34"/>
                <a:cs typeface="Sukhumvit Set" panose="02000506000000020004" pitchFamily="2" charset="-34"/>
              </a:rPr>
              <a:t>ในกรณีที่พบโดเมนออนไลน์ ที่มีการละเมิดสิทธิ์ชัดเจน </a:t>
            </a:r>
            <a:r>
              <a:rPr lang="en-US" sz="2000" dirty="0" err="1">
                <a:latin typeface="Sukhumvit Set" panose="02000506000000020004" pitchFamily="2" charset="-34"/>
                <a:cs typeface="Sukhumvit Set" panose="02000506000000020004" pitchFamily="2" charset="-34"/>
              </a:rPr>
              <a:t>ผู้ถือสิทธิ์สามารถ</a:t>
            </a:r>
            <a:r>
              <a:rPr lang="th-TH" sz="2000" dirty="0">
                <a:latin typeface="Sukhumvit Set" panose="02000506000000020004" pitchFamily="2" charset="-34"/>
                <a:cs typeface="Sukhumvit Set" panose="02000506000000020004" pitchFamily="2" charset="-34"/>
              </a:rPr>
              <a:t>ขอ</a:t>
            </a:r>
            <a:r>
              <a:rPr lang="en-US" sz="2000" dirty="0" err="1">
                <a:latin typeface="Sukhumvit Set" panose="02000506000000020004" pitchFamily="2" charset="-34"/>
                <a:cs typeface="Sukhumvit Set" panose="02000506000000020004" pitchFamily="2" charset="-34"/>
              </a:rPr>
              <a:t>รับความช่วยเหลืออย่าง</a:t>
            </a:r>
            <a:r>
              <a:rPr lang="th-TH" sz="2000" dirty="0">
                <a:latin typeface="Sukhumvit Set" panose="02000506000000020004" pitchFamily="2" charset="-34"/>
                <a:cs typeface="Sukhumvit Set" panose="02000506000000020004" pitchFamily="2" charset="-34"/>
              </a:rPr>
              <a:t>เร่งด่วนจาก</a:t>
            </a:r>
            <a:r>
              <a:rPr lang="en-US" sz="2000" dirty="0">
                <a:latin typeface="Sukhumvit Set" panose="02000506000000020004" pitchFamily="2" charset="-34"/>
                <a:cs typeface="Sukhumvit Set" panose="02000506000000020004" pitchFamily="2" charset="-34"/>
              </a:rPr>
              <a:t> URS</a:t>
            </a:r>
          </a:p>
        </p:txBody>
      </p:sp>
      <p:sp>
        <p:nvSpPr>
          <p:cNvPr id="4" name="Rectangle 3"/>
          <p:cNvSpPr/>
          <p:nvPr/>
        </p:nvSpPr>
        <p:spPr>
          <a:xfrm>
            <a:off x="1784624" y="3149279"/>
            <a:ext cx="4064099" cy="1631216"/>
          </a:xfrm>
          <a:prstGeom prst="rect">
            <a:avLst/>
          </a:prstGeom>
        </p:spPr>
        <p:txBody>
          <a:bodyPr wrap="square">
            <a:spAutoFit/>
          </a:bodyPr>
          <a:lstStyle/>
          <a:p>
            <a:r>
              <a:rPr lang="th-TH" sz="2000" b="1" dirty="0">
                <a:latin typeface="Sukhumvit Set" panose="02000506000000020004" pitchFamily="2" charset="-34"/>
                <a:cs typeface="Sukhumvit Set" panose="02000506000000020004" pitchFamily="2" charset="-34"/>
              </a:rPr>
              <a:t>เกิด</a:t>
            </a:r>
            <a:r>
              <a:rPr lang="en-US" sz="2000" b="1" dirty="0" err="1">
                <a:latin typeface="Sukhumvit Set" panose="02000506000000020004" pitchFamily="2" charset="-34"/>
                <a:cs typeface="Sukhumvit Set" panose="02000506000000020004" pitchFamily="2" charset="-34"/>
              </a:rPr>
              <a:t>ผลลัพธ์</a:t>
            </a:r>
            <a:r>
              <a:rPr lang="th-TH" sz="2000" b="1" dirty="0">
                <a:latin typeface="Sukhumvit Set" panose="02000506000000020004" pitchFamily="2" charset="-34"/>
                <a:cs typeface="Sukhumvit Set" panose="02000506000000020004" pitchFamily="2" charset="-34"/>
              </a:rPr>
              <a:t>รวดเร็ว</a:t>
            </a:r>
            <a:endParaRPr lang="en-US" sz="2000" b="1" dirty="0">
              <a:latin typeface="Sukhumvit Set" panose="02000506000000020004" pitchFamily="2" charset="-34"/>
              <a:cs typeface="Sukhumvit Set" panose="02000506000000020004" pitchFamily="2" charset="-34"/>
            </a:endParaRPr>
          </a:p>
          <a:p>
            <a:r>
              <a:rPr lang="en-US" sz="2000" dirty="0" err="1">
                <a:latin typeface="Sukhumvit Set" panose="02000506000000020004" pitchFamily="2" charset="-34"/>
                <a:cs typeface="Sukhumvit Set" panose="02000506000000020004" pitchFamily="2" charset="-34"/>
              </a:rPr>
              <a:t>โดเมนจะถูกล็อคภายใน</a:t>
            </a:r>
            <a:r>
              <a:rPr lang="en-US" sz="2000" dirty="0">
                <a:latin typeface="Sukhumvit Set" panose="02000506000000020004" pitchFamily="2" charset="-34"/>
                <a:cs typeface="Sukhumvit Set" panose="02000506000000020004" pitchFamily="2" charset="-34"/>
              </a:rPr>
              <a:t> 24 </a:t>
            </a:r>
            <a:r>
              <a:rPr lang="en-US" sz="2000" dirty="0" err="1">
                <a:latin typeface="Sukhumvit Set" panose="02000506000000020004" pitchFamily="2" charset="-34"/>
                <a:cs typeface="Sukhumvit Set" panose="02000506000000020004" pitchFamily="2" charset="-34"/>
              </a:rPr>
              <a:t>ชั่วโมง</a:t>
            </a:r>
            <a:r>
              <a:rPr lang="th-TH" sz="2000" dirty="0">
                <a:latin typeface="Sukhumvit Set" panose="02000506000000020004" pitchFamily="2" charset="-34"/>
                <a:cs typeface="Sukhumvit Set" panose="02000506000000020004" pitchFamily="2" charset="-34"/>
              </a:rPr>
              <a:t>ภาย</a:t>
            </a:r>
            <a:r>
              <a:rPr lang="en-US" sz="2000" dirty="0" err="1">
                <a:latin typeface="Sukhumvit Set" panose="02000506000000020004" pitchFamily="2" charset="-34"/>
                <a:cs typeface="Sukhumvit Set" panose="02000506000000020004" pitchFamily="2" charset="-34"/>
              </a:rPr>
              <a:t>หลังจาก</a:t>
            </a:r>
            <a:r>
              <a:rPr lang="th-TH" sz="2000" dirty="0">
                <a:latin typeface="Sukhumvit Set" panose="02000506000000020004" pitchFamily="2" charset="-34"/>
                <a:cs typeface="Sukhumvit Set" panose="02000506000000020004" pitchFamily="2" charset="-34"/>
              </a:rPr>
              <a:t>ที่มีการร้องเรียนละเมิดสิทธิ์ </a:t>
            </a:r>
            <a:br>
              <a:rPr lang="th-TH" sz="2000" dirty="0">
                <a:latin typeface="Sukhumvit Set" panose="02000506000000020004" pitchFamily="2" charset="-34"/>
                <a:cs typeface="Sukhumvit Set" panose="02000506000000020004" pitchFamily="2" charset="-34"/>
              </a:rPr>
            </a:br>
            <a:endParaRPr lang="en-US" sz="2000" dirty="0">
              <a:latin typeface="Sukhumvit Set" panose="02000506000000020004" pitchFamily="2" charset="-34"/>
              <a:cs typeface="Sukhumvit Set" panose="02000506000000020004" pitchFamily="2" charset="-34"/>
            </a:endParaRPr>
          </a:p>
        </p:txBody>
      </p:sp>
      <p:sp>
        <p:nvSpPr>
          <p:cNvPr id="5" name="Rectangle 4"/>
          <p:cNvSpPr/>
          <p:nvPr/>
        </p:nvSpPr>
        <p:spPr>
          <a:xfrm>
            <a:off x="1784624" y="4408608"/>
            <a:ext cx="4803775" cy="1323439"/>
          </a:xfrm>
          <a:prstGeom prst="rect">
            <a:avLst/>
          </a:prstGeom>
        </p:spPr>
        <p:txBody>
          <a:bodyPr>
            <a:spAutoFit/>
          </a:bodyPr>
          <a:lstStyle/>
          <a:p>
            <a:r>
              <a:rPr lang="th-TH" sz="2000" b="1" dirty="0">
                <a:latin typeface="Sukhumvit Set" panose="02000506000000020004" pitchFamily="2" charset="-34"/>
                <a:cs typeface="Sukhumvit Set" panose="02000506000000020004" pitchFamily="2" charset="-34"/>
              </a:rPr>
              <a:t>ค่าใช้จ่าย</a:t>
            </a:r>
            <a:r>
              <a:rPr lang="en-US" sz="2000" b="1" dirty="0" err="1">
                <a:latin typeface="Sukhumvit Set" panose="02000506000000020004" pitchFamily="2" charset="-34"/>
                <a:cs typeface="Sukhumvit Set" panose="02000506000000020004" pitchFamily="2" charset="-34"/>
              </a:rPr>
              <a:t>ไม่แพง</a:t>
            </a:r>
            <a:endParaRPr lang="en-US" sz="2000" b="1" dirty="0">
              <a:latin typeface="Sukhumvit Set" panose="02000506000000020004" pitchFamily="2" charset="-34"/>
              <a:cs typeface="Sukhumvit Set" panose="02000506000000020004" pitchFamily="2" charset="-34"/>
            </a:endParaRPr>
          </a:p>
          <a:p>
            <a:r>
              <a:rPr lang="en-US" sz="2000" dirty="0">
                <a:latin typeface="Sukhumvit Set" panose="02000506000000020004" pitchFamily="2" charset="-34"/>
                <a:cs typeface="Sukhumvit Set" panose="02000506000000020004" pitchFamily="2" charset="-34"/>
              </a:rPr>
              <a:t>URS </a:t>
            </a:r>
            <a:r>
              <a:rPr lang="th-TH" sz="2000" dirty="0">
                <a:latin typeface="Sukhumvit Set" panose="02000506000000020004" pitchFamily="2" charset="-34"/>
                <a:cs typeface="Sukhumvit Set" panose="02000506000000020004" pitchFamily="2" charset="-34"/>
              </a:rPr>
              <a:t>มีค่าใช้จ่ายต่ำกว่าวิธีเดิม </a:t>
            </a:r>
            <a:r>
              <a:rPr lang="en-US" sz="2000" dirty="0">
                <a:latin typeface="Sukhumvit Set" panose="02000506000000020004" pitchFamily="2" charset="-34"/>
                <a:cs typeface="Sukhumvit Set" panose="02000506000000020004" pitchFamily="2" charset="-34"/>
              </a:rPr>
              <a:t>Uniform Domain Name Dispute Resolution Procedure</a:t>
            </a:r>
          </a:p>
        </p:txBody>
      </p:sp>
    </p:spTree>
    <p:extLst>
      <p:ext uri="{BB962C8B-B14F-4D97-AF65-F5344CB8AC3E}">
        <p14:creationId xmlns:p14="http://schemas.microsoft.com/office/powerpoint/2010/main" val="1374323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1169667" y="4042146"/>
            <a:ext cx="4661633"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pic>
        <p:nvPicPr>
          <p:cNvPr id="10" name="Picture 9" descr="infographic-icons_09.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979" y="4286176"/>
            <a:ext cx="1004072" cy="942122"/>
          </a:xfrm>
          <a:prstGeom prst="rect">
            <a:avLst/>
          </a:prstGeom>
        </p:spPr>
      </p:pic>
      <p:sp>
        <p:nvSpPr>
          <p:cNvPr id="12" name="Oval 11"/>
          <p:cNvSpPr/>
          <p:nvPr/>
        </p:nvSpPr>
        <p:spPr>
          <a:xfrm>
            <a:off x="6313694" y="2887477"/>
            <a:ext cx="3545452" cy="3545452"/>
          </a:xfrm>
          <a:prstGeom prst="ellipse">
            <a:avLst/>
          </a:prstGeom>
          <a:solidFill>
            <a:srgbClr val="40517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1" dirty="0">
              <a:latin typeface="Sukhumvit Set" panose="02000506000000020004" pitchFamily="2" charset="-34"/>
              <a:cs typeface="Sukhumvit Set" panose="02000506000000020004" pitchFamily="2" charset="-34"/>
            </a:endParaRPr>
          </a:p>
        </p:txBody>
      </p:sp>
      <p:pic>
        <p:nvPicPr>
          <p:cNvPr id="13" name="Picture 12" descr="infographic-icons_14.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5536" y="1529253"/>
            <a:ext cx="2021767" cy="2440371"/>
          </a:xfrm>
          <a:prstGeom prst="rect">
            <a:avLst/>
          </a:prstGeom>
        </p:spPr>
      </p:pic>
      <p:sp>
        <p:nvSpPr>
          <p:cNvPr id="14" name="TextBox 13"/>
          <p:cNvSpPr txBox="1"/>
          <p:nvPr/>
        </p:nvSpPr>
        <p:spPr>
          <a:xfrm>
            <a:off x="7139594" y="2661620"/>
            <a:ext cx="1893650" cy="923330"/>
          </a:xfrm>
          <a:prstGeom prst="rect">
            <a:avLst/>
          </a:prstGeom>
          <a:noFill/>
        </p:spPr>
        <p:txBody>
          <a:bodyPr wrap="square" rtlCol="0">
            <a:spAutoFit/>
          </a:bodyPr>
          <a:lstStyle/>
          <a:p>
            <a:pPr algn="ctr"/>
            <a:r>
              <a:rPr lang="th-TH" dirty="0">
                <a:solidFill>
                  <a:srgbClr val="333333"/>
                </a:solidFill>
                <a:latin typeface="Sukhumvit Set" panose="02000506000000020004" pitchFamily="2" charset="-34"/>
                <a:cs typeface="Sukhumvit Set" panose="02000506000000020004" pitchFamily="2" charset="-34"/>
              </a:rPr>
              <a:t>หลังจากโดเมน</a:t>
            </a:r>
            <a:endParaRPr lang="en-US" dirty="0">
              <a:solidFill>
                <a:srgbClr val="333333"/>
              </a:solidFill>
              <a:latin typeface="Sukhumvit Set" panose="02000506000000020004" pitchFamily="2" charset="-34"/>
              <a:cs typeface="Sukhumvit Set" panose="02000506000000020004" pitchFamily="2" charset="-34"/>
            </a:endParaRPr>
          </a:p>
          <a:p>
            <a:pPr algn="ctr"/>
            <a:r>
              <a:rPr lang="th-TH" dirty="0">
                <a:solidFill>
                  <a:srgbClr val="333333"/>
                </a:solidFill>
                <a:latin typeface="Sukhumvit Set" panose="02000506000000020004" pitchFamily="2" charset="-34"/>
                <a:cs typeface="Sukhumvit Set" panose="02000506000000020004" pitchFamily="2" charset="-34"/>
              </a:rPr>
              <a:t>ให้บริการ</a:t>
            </a:r>
          </a:p>
          <a:p>
            <a:pPr algn="ctr"/>
            <a:r>
              <a:rPr lang="th-TH" dirty="0">
                <a:solidFill>
                  <a:srgbClr val="333333"/>
                </a:solidFill>
                <a:latin typeface="Sukhumvit Set" panose="02000506000000020004" pitchFamily="2" charset="-34"/>
                <a:cs typeface="Sukhumvit Set" panose="02000506000000020004" pitchFamily="2" charset="-34"/>
              </a:rPr>
              <a:t>ออนไลน์</a:t>
            </a:r>
          </a:p>
        </p:txBody>
      </p:sp>
      <p:sp>
        <p:nvSpPr>
          <p:cNvPr id="15" name="TextBox 14"/>
          <p:cNvSpPr txBox="1"/>
          <p:nvPr/>
        </p:nvSpPr>
        <p:spPr>
          <a:xfrm>
            <a:off x="6313694" y="4371595"/>
            <a:ext cx="3545452" cy="674287"/>
          </a:xfrm>
          <a:prstGeom prst="rect">
            <a:avLst/>
          </a:prstGeom>
          <a:noFill/>
        </p:spPr>
        <p:txBody>
          <a:bodyPr wrap="square" rtlCol="0">
            <a:spAutoFit/>
          </a:bodyPr>
          <a:lstStyle/>
          <a:p>
            <a:pPr algn="ctr"/>
            <a:r>
              <a:rPr lang="th-TH" sz="1891" dirty="0">
                <a:solidFill>
                  <a:schemeClr val="bg1"/>
                </a:solidFill>
                <a:latin typeface="Sukhumvit Set" panose="02000506000000020004" pitchFamily="2" charset="-34"/>
                <a:cs typeface="Sukhumvit Set" panose="02000506000000020004" pitchFamily="2" charset="-34"/>
              </a:rPr>
              <a:t>ข้อมูลเพิ่มเติม</a:t>
            </a:r>
            <a:r>
              <a:rPr lang="en-US" sz="1891" dirty="0">
                <a:solidFill>
                  <a:schemeClr val="bg1"/>
                </a:solidFill>
                <a:latin typeface="Sukhumvit Set" panose="02000506000000020004" pitchFamily="2" charset="-34"/>
                <a:cs typeface="Sukhumvit Set" panose="02000506000000020004" pitchFamily="2" charset="-34"/>
              </a:rPr>
              <a:t>@</a:t>
            </a:r>
          </a:p>
          <a:p>
            <a:pPr algn="ctr"/>
            <a:r>
              <a:rPr lang="en-US" sz="1891" dirty="0">
                <a:solidFill>
                  <a:schemeClr val="bg1"/>
                </a:solidFill>
                <a:latin typeface="Sukhumvit Set" panose="02000506000000020004" pitchFamily="2" charset="-34"/>
                <a:cs typeface="Sukhumvit Set" panose="02000506000000020004" pitchFamily="2" charset="-34"/>
              </a:rPr>
              <a:t>http://</a:t>
            </a:r>
            <a:r>
              <a:rPr lang="en-US" sz="1891" dirty="0" err="1">
                <a:solidFill>
                  <a:schemeClr val="bg1"/>
                </a:solidFill>
                <a:latin typeface="Sukhumvit Set" panose="02000506000000020004" pitchFamily="2" charset="-34"/>
                <a:cs typeface="Sukhumvit Set" panose="02000506000000020004" pitchFamily="2" charset="-34"/>
              </a:rPr>
              <a:t>newgtlds.icann.org</a:t>
            </a:r>
            <a:r>
              <a:rPr lang="en-US" sz="1891" dirty="0">
                <a:solidFill>
                  <a:schemeClr val="bg1"/>
                </a:solidFill>
                <a:latin typeface="Sukhumvit Set" panose="02000506000000020004" pitchFamily="2" charset="-34"/>
                <a:cs typeface="Sukhumvit Set" panose="02000506000000020004" pitchFamily="2" charset="-34"/>
              </a:rPr>
              <a:t>/</a:t>
            </a:r>
            <a:r>
              <a:rPr lang="en-US" sz="1891" dirty="0" err="1">
                <a:solidFill>
                  <a:schemeClr val="bg1"/>
                </a:solidFill>
                <a:latin typeface="Sukhumvit Set" panose="02000506000000020004" pitchFamily="2" charset="-34"/>
                <a:cs typeface="Sukhumvit Set" panose="02000506000000020004" pitchFamily="2" charset="-34"/>
              </a:rPr>
              <a:t>pddrp</a:t>
            </a:r>
            <a:endParaRPr lang="en-US" sz="1891" dirty="0">
              <a:solidFill>
                <a:schemeClr val="bg1"/>
              </a:solidFill>
              <a:latin typeface="Sukhumvit Set" panose="02000506000000020004" pitchFamily="2" charset="-34"/>
              <a:cs typeface="Sukhumvit Set" panose="02000506000000020004" pitchFamily="2" charset="-34"/>
            </a:endParaRPr>
          </a:p>
        </p:txBody>
      </p:sp>
      <p:sp>
        <p:nvSpPr>
          <p:cNvPr id="2" name="Text Placeholder 1"/>
          <p:cNvSpPr>
            <a:spLocks noGrp="1"/>
          </p:cNvSpPr>
          <p:nvPr>
            <p:ph type="body" sz="quarter" idx="10"/>
          </p:nvPr>
        </p:nvSpPr>
        <p:spPr>
          <a:xfrm>
            <a:off x="485752" y="54950"/>
            <a:ext cx="9897978" cy="769531"/>
          </a:xfrm>
        </p:spPr>
        <p:txBody>
          <a:bodyPr>
            <a:noAutofit/>
          </a:bodyPr>
          <a:lstStyle/>
          <a:p>
            <a:r>
              <a:rPr lang="th-TH" sz="2400" dirty="0">
                <a:latin typeface="Sukhumvit Set" panose="02000506000000020004" pitchFamily="2" charset="-34"/>
                <a:cs typeface="Sukhumvit Set" panose="02000506000000020004" pitchFamily="2" charset="-34"/>
              </a:rPr>
              <a:t>ขั้นตอนการระงับข้อพิพาทที่เกี่ยวกับการละเมิดสิทธิ์เครื่องหมายการค้า</a:t>
            </a:r>
          </a:p>
          <a:p>
            <a:r>
              <a:rPr lang="en-US" sz="2400" dirty="0">
                <a:latin typeface="Sukhumvit Set" panose="02000506000000020004" pitchFamily="2" charset="-34"/>
                <a:cs typeface="Sukhumvit Set" panose="02000506000000020004" pitchFamily="2" charset="-34"/>
              </a:rPr>
              <a:t>(Trademark Post-Delegation Dispute Resolution Procedure: TM-PDDRP)</a:t>
            </a:r>
          </a:p>
          <a:p>
            <a:endParaRPr lang="en-US" sz="2400" dirty="0">
              <a:latin typeface="Sukhumvit Set" panose="02000506000000020004" pitchFamily="2" charset="-34"/>
              <a:cs typeface="Sukhumvit Set" panose="02000506000000020004" pitchFamily="2" charset="-34"/>
            </a:endParaRPr>
          </a:p>
        </p:txBody>
      </p:sp>
      <p:sp>
        <p:nvSpPr>
          <p:cNvPr id="4" name="Rectangle 3"/>
          <p:cNvSpPr/>
          <p:nvPr/>
        </p:nvSpPr>
        <p:spPr>
          <a:xfrm>
            <a:off x="947979" y="1335385"/>
            <a:ext cx="5527772" cy="2678682"/>
          </a:xfrm>
          <a:prstGeom prst="rect">
            <a:avLst/>
          </a:prstGeom>
        </p:spPr>
        <p:txBody>
          <a:bodyPr wrap="square">
            <a:spAutoFit/>
          </a:bodyPr>
          <a:lstStyle/>
          <a:p>
            <a:r>
              <a:rPr lang="en-US" sz="2101" dirty="0">
                <a:latin typeface="Sukhumvit Set" panose="02000506000000020004" pitchFamily="2" charset="-34"/>
                <a:cs typeface="Sukhumvit Set" panose="02000506000000020004" pitchFamily="2" charset="-34"/>
              </a:rPr>
              <a:t>TM-PDDRP </a:t>
            </a:r>
            <a:r>
              <a:rPr lang="th-TH" sz="2101" dirty="0">
                <a:latin typeface="Sukhumvit Set" panose="02000506000000020004" pitchFamily="2" charset="-34"/>
                <a:cs typeface="Sukhumvit Set" panose="02000506000000020004" pitchFamily="2" charset="-34"/>
              </a:rPr>
              <a:t>ใช้แก้ปัญหาในกรณีที่นายทะเบียน (</a:t>
            </a:r>
            <a:r>
              <a:rPr lang="en-US" sz="2101" dirty="0">
                <a:latin typeface="Sukhumvit Set" panose="02000506000000020004" pitchFamily="2" charset="-34"/>
                <a:cs typeface="Sukhumvit Set" panose="02000506000000020004" pitchFamily="2" charset="-34"/>
              </a:rPr>
              <a:t>Registry) </a:t>
            </a:r>
            <a:r>
              <a:rPr lang="th-TH" sz="2101" dirty="0">
                <a:latin typeface="Sukhumvit Set" panose="02000506000000020004" pitchFamily="2" charset="-34"/>
                <a:cs typeface="Sukhumvit Set" panose="02000506000000020004" pitchFamily="2" charset="-34"/>
              </a:rPr>
              <a:t>ชื่อโดเมนระดับบนสุดแบบทั่วไปแบบใหม่ (</a:t>
            </a:r>
            <a:r>
              <a:rPr lang="en-US" sz="2101" dirty="0">
                <a:latin typeface="Sukhumvit Set" panose="02000506000000020004" pitchFamily="2" charset="-34"/>
                <a:cs typeface="Sukhumvit Set" panose="02000506000000020004" pitchFamily="2" charset="-34"/>
              </a:rPr>
              <a:t>new gTLD)</a:t>
            </a:r>
            <a:r>
              <a:rPr lang="th-TH" sz="2101" dirty="0">
                <a:latin typeface="Sukhumvit Set" panose="02000506000000020004" pitchFamily="2" charset="-34"/>
                <a:cs typeface="Sukhumvit Set" panose="02000506000000020004" pitchFamily="2" charset="-34"/>
              </a:rPr>
              <a:t> มีส่วนร่วมหรือเกี่ยวข้องกับการละเมิดสิทธิ์เครื่องหมายการค้า</a:t>
            </a:r>
          </a:p>
          <a:p>
            <a:endParaRPr lang="th-TH" sz="2101" dirty="0">
              <a:latin typeface="Sukhumvit Set" panose="02000506000000020004" pitchFamily="2" charset="-34"/>
              <a:cs typeface="Sukhumvit Set" panose="02000506000000020004" pitchFamily="2" charset="-34"/>
            </a:endParaRPr>
          </a:p>
          <a:p>
            <a:r>
              <a:rPr lang="th-TH" sz="2101" dirty="0">
                <a:latin typeface="Sukhumvit Set" panose="02000506000000020004" pitchFamily="2" charset="-34"/>
                <a:cs typeface="Sukhumvit Set" panose="02000506000000020004" pitchFamily="2" charset="-34"/>
              </a:rPr>
              <a:t>อาจมีบทลงโทษ เช่น มาตรการระงับการรับ</a:t>
            </a:r>
            <a:br>
              <a:rPr lang="th-TH" sz="2101" dirty="0">
                <a:latin typeface="Sukhumvit Set" panose="02000506000000020004" pitchFamily="2" charset="-34"/>
                <a:cs typeface="Sukhumvit Set" panose="02000506000000020004" pitchFamily="2" charset="-34"/>
              </a:rPr>
            </a:br>
            <a:r>
              <a:rPr lang="th-TH" sz="2101" dirty="0">
                <a:latin typeface="Sukhumvit Set" panose="02000506000000020004" pitchFamily="2" charset="-34"/>
                <a:cs typeface="Sukhumvit Set" panose="02000506000000020004" pitchFamily="2" charset="-34"/>
              </a:rPr>
              <a:t>จดทะเบียนโดเมนใหม่ หรือในขั้นรุนแรงอาจจะยกเลิกข้อตกลงการให้บริการจดทะเบียน</a:t>
            </a:r>
            <a:endParaRPr lang="en-US" sz="2101" dirty="0">
              <a:latin typeface="Sukhumvit Set" panose="02000506000000020004" pitchFamily="2" charset="-34"/>
              <a:cs typeface="Sukhumvit Set" panose="02000506000000020004" pitchFamily="2" charset="-34"/>
            </a:endParaRPr>
          </a:p>
        </p:txBody>
      </p:sp>
      <p:sp>
        <p:nvSpPr>
          <p:cNvPr id="17" name="Rectangle 16"/>
          <p:cNvSpPr/>
          <p:nvPr/>
        </p:nvSpPr>
        <p:spPr>
          <a:xfrm>
            <a:off x="1952051" y="4342334"/>
            <a:ext cx="4361643" cy="1523622"/>
          </a:xfrm>
          <a:prstGeom prst="rect">
            <a:avLst/>
          </a:prstGeom>
        </p:spPr>
        <p:txBody>
          <a:bodyPr wrap="square">
            <a:spAutoFit/>
          </a:bodyPr>
          <a:lstStyle/>
          <a:p>
            <a:r>
              <a:rPr lang="th-TH" sz="2101" dirty="0">
                <a:latin typeface="Sukhumvit Set" panose="02000506000000020004" pitchFamily="2" charset="-34"/>
                <a:cs typeface="Sukhumvit Set" panose="02000506000000020004" pitchFamily="2" charset="-34"/>
              </a:rPr>
              <a:t>การตัดสินโดยผู้เชี่ยวชาญอิสระ</a:t>
            </a:r>
          </a:p>
          <a:p>
            <a:r>
              <a:rPr lang="en-US" dirty="0">
                <a:latin typeface="Sukhumvit Set" panose="02000506000000020004" pitchFamily="2" charset="-34"/>
                <a:cs typeface="Sukhumvit Set" panose="02000506000000020004" pitchFamily="2" charset="-34"/>
              </a:rPr>
              <a:t>ICANN </a:t>
            </a:r>
            <a:r>
              <a:rPr lang="th-TH" dirty="0">
                <a:latin typeface="Sukhumvit Set" panose="02000506000000020004" pitchFamily="2" charset="-34"/>
                <a:cs typeface="Sukhumvit Set" panose="02000506000000020004" pitchFamily="2" charset="-34"/>
              </a:rPr>
              <a:t>แต่งตั้งทีม </a:t>
            </a:r>
            <a:r>
              <a:rPr lang="en-US" dirty="0">
                <a:latin typeface="Sukhumvit Set" panose="02000506000000020004" pitchFamily="2" charset="-34"/>
                <a:cs typeface="Sukhumvit Set" panose="02000506000000020004" pitchFamily="2" charset="-34"/>
              </a:rPr>
              <a:t>TM-PDDRP </a:t>
            </a:r>
            <a:r>
              <a:rPr lang="th-TH" dirty="0">
                <a:latin typeface="Sukhumvit Set" panose="02000506000000020004" pitchFamily="2" charset="-34"/>
                <a:cs typeface="Sukhumvit Set" panose="02000506000000020004" pitchFamily="2" charset="-34"/>
              </a:rPr>
              <a:t>ประกอบด้วยผู้เชี่ยวชาญอิสระช่วยพิจารณาขอบเขตความรับผิดและแนะนำกรรมวิธีระงับข้อพิพาทให้กับ </a:t>
            </a:r>
            <a:r>
              <a:rPr lang="en-US" dirty="0">
                <a:latin typeface="Sukhumvit Set" panose="02000506000000020004" pitchFamily="2" charset="-34"/>
                <a:cs typeface="Sukhumvit Set" panose="02000506000000020004" pitchFamily="2" charset="-34"/>
              </a:rPr>
              <a:t>ICANN</a:t>
            </a:r>
          </a:p>
        </p:txBody>
      </p:sp>
    </p:spTree>
    <p:extLst>
      <p:ext uri="{BB962C8B-B14F-4D97-AF65-F5344CB8AC3E}">
        <p14:creationId xmlns:p14="http://schemas.microsoft.com/office/powerpoint/2010/main" val="2452973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th-TH" dirty="0">
                <a:solidFill>
                  <a:srgbClr val="000000"/>
                </a:solidFill>
                <a:latin typeface="Sukhumvit Set" panose="02000506000000020004" pitchFamily="2" charset="-34"/>
                <a:cs typeface="Sukhumvit Set" panose="02000506000000020004" pitchFamily="2" charset="-34"/>
              </a:rPr>
              <a:t>ชื่อโดเมนระดับสูงสุดแบบทั่วไปแบบใหม่</a:t>
            </a:r>
            <a:r>
              <a:rPr lang="en-US" dirty="0">
                <a:latin typeface="Sukhumvit Set" panose="02000506000000020004" pitchFamily="2" charset="-34"/>
                <a:cs typeface="Sukhumvit Set" panose="02000506000000020004" pitchFamily="2" charset="-34"/>
              </a:rPr>
              <a:t> - </a:t>
            </a:r>
            <a:r>
              <a:rPr lang="th-TH" dirty="0">
                <a:latin typeface="Sukhumvit Set" panose="02000506000000020004" pitchFamily="2" charset="-34"/>
                <a:cs typeface="Sukhumvit Set" panose="02000506000000020004" pitchFamily="2" charset="-34"/>
              </a:rPr>
              <a:t>ขั้นตอนต่อไปคืออะไร</a:t>
            </a:r>
            <a:endParaRPr lang="en-SG" dirty="0">
              <a:latin typeface="Sukhumvit Set" panose="02000506000000020004" pitchFamily="2" charset="-34"/>
              <a:cs typeface="Sukhumvit Set" panose="02000506000000020004" pitchFamily="2" charset="-34"/>
            </a:endParaRPr>
          </a:p>
        </p:txBody>
      </p:sp>
      <p:sp>
        <p:nvSpPr>
          <p:cNvPr id="8" name="Text Placeholder 5"/>
          <p:cNvSpPr txBox="1">
            <a:spLocks/>
          </p:cNvSpPr>
          <p:nvPr/>
        </p:nvSpPr>
        <p:spPr>
          <a:xfrm>
            <a:off x="939754" y="1524000"/>
            <a:ext cx="9455530" cy="4381500"/>
          </a:xfrm>
          <a:prstGeom prst="rect">
            <a:avLst/>
          </a:prstGeom>
        </p:spPr>
        <p:txBody>
          <a:bodyPr/>
          <a:lst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th-TH" dirty="0">
                <a:latin typeface="Sukhumvit Set" panose="02000506000000020004" pitchFamily="2" charset="-34"/>
                <a:cs typeface="Sukhumvit Set" panose="02000506000000020004" pitchFamily="2" charset="-34"/>
              </a:rPr>
              <a:t>การดำเนินการอย่างต่อเนื่อง</a:t>
            </a:r>
            <a:endParaRPr lang="en-US" dirty="0">
              <a:latin typeface="Sukhumvit Set" panose="02000506000000020004" pitchFamily="2" charset="-34"/>
              <a:cs typeface="Sukhumvit Set" panose="02000506000000020004" pitchFamily="2" charset="-34"/>
            </a:endParaRPr>
          </a:p>
          <a:p>
            <a:pPr lvl="1">
              <a:lnSpc>
                <a:spcPct val="150000"/>
              </a:lnSpc>
              <a:buFontTx/>
              <a:buChar char="-"/>
            </a:pPr>
            <a:r>
              <a:rPr lang="th-TH" dirty="0">
                <a:latin typeface="Sukhumvit Set" panose="02000506000000020004" pitchFamily="2" charset="-34"/>
                <a:cs typeface="Sukhumvit Set" panose="02000506000000020004" pitchFamily="2" charset="-34"/>
              </a:rPr>
              <a:t>เจ้าของสิทธิ์เครื่องหมายการค้าสามารถแจ้งข้อมูลสิทธิ์ ได้ตลอดเวลา</a:t>
            </a:r>
          </a:p>
          <a:p>
            <a:pPr marL="457200" lvl="1" indent="0">
              <a:lnSpc>
                <a:spcPct val="150000"/>
              </a:lnSpc>
              <a:buNone/>
            </a:pPr>
            <a:endParaRPr lang="en-US" dirty="0">
              <a:latin typeface="Sukhumvit Set" panose="02000506000000020004" pitchFamily="2" charset="-34"/>
              <a:cs typeface="Sukhumvit Set" panose="02000506000000020004" pitchFamily="2" charset="-34"/>
            </a:endParaRPr>
          </a:p>
          <a:p>
            <a:pPr>
              <a:lnSpc>
                <a:spcPct val="150000"/>
              </a:lnSpc>
            </a:pPr>
            <a:r>
              <a:rPr lang="th-TH" dirty="0">
                <a:latin typeface="Sukhumvit Set" panose="02000506000000020004" pitchFamily="2" charset="-34"/>
                <a:cs typeface="Sukhumvit Set" panose="02000506000000020004" pitchFamily="2" charset="-34"/>
              </a:rPr>
              <a:t>ยังไม่ได้ระบุวันที่สำหรับ </a:t>
            </a:r>
            <a:r>
              <a:rPr lang="en-US" dirty="0">
                <a:latin typeface="Sukhumvit Set" panose="02000506000000020004" pitchFamily="2" charset="-34"/>
                <a:cs typeface="Sukhumvit Set" panose="02000506000000020004" pitchFamily="2" charset="-34"/>
              </a:rPr>
              <a:t>gTLD </a:t>
            </a:r>
            <a:r>
              <a:rPr lang="th-TH">
                <a:latin typeface="Sukhumvit Set" panose="02000506000000020004" pitchFamily="2" charset="-34"/>
                <a:cs typeface="Sukhumvit Set" panose="02000506000000020004" pitchFamily="2" charset="-34"/>
              </a:rPr>
              <a:t>ใหม่ รอบ</a:t>
            </a:r>
            <a:r>
              <a:rPr lang="th-TH" dirty="0">
                <a:latin typeface="Sukhumvit Set" panose="02000506000000020004" pitchFamily="2" charset="-34"/>
                <a:cs typeface="Sukhumvit Set" panose="02000506000000020004" pitchFamily="2" charset="-34"/>
              </a:rPr>
              <a:t>ถัดไป</a:t>
            </a:r>
          </a:p>
          <a:p>
            <a:pPr lvl="1">
              <a:lnSpc>
                <a:spcPct val="150000"/>
              </a:lnSpc>
            </a:pPr>
            <a:r>
              <a:rPr lang="en-US" dirty="0">
                <a:latin typeface="Sukhumvit Set" panose="02000506000000020004" pitchFamily="2" charset="-34"/>
                <a:cs typeface="Sukhumvit Set" panose="02000506000000020004" pitchFamily="2" charset="-34"/>
              </a:rPr>
              <a:t>ICANN </a:t>
            </a:r>
            <a:r>
              <a:rPr lang="th-TH" dirty="0">
                <a:latin typeface="Sukhumvit Set" panose="02000506000000020004" pitchFamily="2" charset="-34"/>
                <a:cs typeface="Sukhumvit Set" panose="02000506000000020004" pitchFamily="2" charset="-34"/>
              </a:rPr>
              <a:t>มุ่งเน้นไปที่การดูแลชื่อโดเมนที่กำลังขอจดในปัจจุบัน ให้มีความมั่นคงปลอดภัยในโลกอินเทอร์เน็ต</a:t>
            </a:r>
            <a:endParaRPr lang="en-US" dirty="0">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1380100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41055" y="510052"/>
            <a:ext cx="10396330" cy="585460"/>
          </a:xfrm>
        </p:spPr>
        <p:txBody>
          <a:bodyPr>
            <a:noAutofit/>
          </a:bodyPr>
          <a:lstStyle/>
          <a:p>
            <a:r>
              <a:rPr lang="th-TH" sz="2000" dirty="0">
                <a:solidFill>
                  <a:srgbClr val="002060"/>
                </a:solidFill>
                <a:latin typeface="Sukhumvit Set" panose="02000506000000020004" pitchFamily="2" charset="-34"/>
                <a:cs typeface="Sukhumvit Set" panose="02000506000000020004" pitchFamily="2" charset="-34"/>
              </a:rPr>
              <a:t>ชื่อโดเมนระดับสูงสุดแบบทั่วไปแบบใหม่</a:t>
            </a:r>
            <a:r>
              <a:rPr lang="en-US" sz="2000" dirty="0">
                <a:solidFill>
                  <a:srgbClr val="002060"/>
                </a:solidFill>
                <a:latin typeface="Sukhumvit Set" panose="02000506000000020004" pitchFamily="2" charset="-34"/>
                <a:cs typeface="Sukhumvit Set" panose="02000506000000020004" pitchFamily="2" charset="-34"/>
              </a:rPr>
              <a:t> - </a:t>
            </a:r>
            <a:r>
              <a:rPr lang="th-TH" sz="2000" dirty="0">
                <a:solidFill>
                  <a:srgbClr val="002060"/>
                </a:solidFill>
                <a:latin typeface="Sukhumvit Set" panose="02000506000000020004" pitchFamily="2" charset="-34"/>
                <a:cs typeface="Sukhumvit Set" panose="02000506000000020004" pitchFamily="2" charset="-34"/>
              </a:rPr>
              <a:t>คุณจะมีส่วนร่วมหรือให้ข้อเสนอแนะได้อย่างไร?</a:t>
            </a:r>
            <a:endParaRPr lang="en-SG" sz="2000" dirty="0">
              <a:solidFill>
                <a:srgbClr val="002060"/>
              </a:solidFill>
              <a:latin typeface="Sukhumvit Set" panose="02000506000000020004" pitchFamily="2" charset="-34"/>
              <a:cs typeface="Sukhumvit Set" panose="02000506000000020004" pitchFamily="2" charset="-34"/>
            </a:endParaRPr>
          </a:p>
        </p:txBody>
      </p:sp>
      <p:sp>
        <p:nvSpPr>
          <p:cNvPr id="5" name="Text Placeholder 5"/>
          <p:cNvSpPr txBox="1">
            <a:spLocks/>
          </p:cNvSpPr>
          <p:nvPr/>
        </p:nvSpPr>
        <p:spPr>
          <a:xfrm>
            <a:off x="541055" y="1073745"/>
            <a:ext cx="8532813" cy="4381500"/>
          </a:xfrm>
          <a:prstGeom prst="rect">
            <a:avLst/>
          </a:prstGeom>
        </p:spPr>
        <p:txBody>
          <a:bodyPr>
            <a:noAutofit/>
          </a:bodyPr>
          <a:lst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th-TH" sz="2000" dirty="0">
                <a:latin typeface="Sukhumvit Set" panose="02000506000000020004" pitchFamily="2" charset="-34"/>
                <a:cs typeface="Sukhumvit Set" panose="02000506000000020004" pitchFamily="2" charset="-34"/>
              </a:rPr>
              <a:t>ข้อมูลสำหรับผู้เข้าร่วมครั้งแรก </a:t>
            </a:r>
            <a:endParaRPr lang="en-US" sz="2000" dirty="0">
              <a:latin typeface="Sukhumvit Set" panose="02000506000000020004" pitchFamily="2" charset="-34"/>
              <a:cs typeface="Sukhumvit Set" panose="02000506000000020004" pitchFamily="2" charset="-34"/>
            </a:endParaRPr>
          </a:p>
          <a:p>
            <a:pPr lvl="1">
              <a:lnSpc>
                <a:spcPct val="150000"/>
              </a:lnSpc>
            </a:pPr>
            <a:r>
              <a:rPr lang="th-TH" sz="1800" dirty="0">
                <a:latin typeface="Sukhumvit Set" panose="02000506000000020004" pitchFamily="2" charset="-34"/>
                <a:cs typeface="Sukhumvit Set" panose="02000506000000020004" pitchFamily="2" charset="-34"/>
              </a:rPr>
              <a:t>เรียนรู้ </a:t>
            </a:r>
            <a:r>
              <a:rPr lang="en-US" sz="1800" dirty="0">
                <a:latin typeface="Sukhumvit Set" panose="02000506000000020004" pitchFamily="2" charset="-34"/>
                <a:cs typeface="Sukhumvit Set" panose="02000506000000020004" pitchFamily="2" charset="-34"/>
              </a:rPr>
              <a:t>ICANN </a:t>
            </a:r>
            <a:r>
              <a:rPr lang="th-TH" sz="1800" dirty="0">
                <a:latin typeface="Sukhumvit Set" panose="02000506000000020004" pitchFamily="2" charset="-34"/>
                <a:cs typeface="Sukhumvit Set" panose="02000506000000020004" pitchFamily="2" charset="-34"/>
              </a:rPr>
              <a:t>จากบทเรียน </a:t>
            </a:r>
            <a:r>
              <a:rPr lang="en-US" sz="1800" dirty="0">
                <a:latin typeface="Sukhumvit Set" panose="02000506000000020004" pitchFamily="2" charset="-34"/>
                <a:cs typeface="Sukhumvit Set" panose="02000506000000020004" pitchFamily="2" charset="-34"/>
              </a:rPr>
              <a:t>– </a:t>
            </a:r>
            <a:r>
              <a:rPr lang="en-US" sz="1800" dirty="0">
                <a:solidFill>
                  <a:schemeClr val="accent5"/>
                </a:solidFill>
                <a:latin typeface="Sukhumvit Set" panose="02000506000000020004" pitchFamily="2" charset="-34"/>
                <a:cs typeface="Sukhumvit Set" panose="02000506000000020004" pitchFamily="2" charset="-34"/>
              </a:rPr>
              <a:t>http://learn.icann.org</a:t>
            </a:r>
          </a:p>
          <a:p>
            <a:pPr lvl="1">
              <a:lnSpc>
                <a:spcPct val="150000"/>
              </a:lnSpc>
            </a:pPr>
            <a:r>
              <a:rPr lang="th-TH" sz="1800" dirty="0">
                <a:latin typeface="Sukhumvit Set" panose="02000506000000020004" pitchFamily="2" charset="-34"/>
                <a:cs typeface="Sukhumvit Set" panose="02000506000000020004" pitchFamily="2" charset="-34"/>
              </a:rPr>
              <a:t>กิจกรรมสำหรับผู้เข้าร่วมครั้งแรก</a:t>
            </a:r>
            <a:r>
              <a:rPr lang="en-US" sz="1800" dirty="0">
                <a:latin typeface="Sukhumvit Set" panose="02000506000000020004" pitchFamily="2" charset="-34"/>
                <a:cs typeface="Sukhumvit Set" panose="02000506000000020004" pitchFamily="2" charset="-34"/>
              </a:rPr>
              <a:t>– </a:t>
            </a:r>
            <a:r>
              <a:rPr lang="th-TH" sz="1800" dirty="0">
                <a:latin typeface="Sukhumvit Set" panose="02000506000000020004" pitchFamily="2" charset="-34"/>
                <a:cs typeface="Sukhumvit Set" panose="02000506000000020004" pitchFamily="2" charset="-34"/>
              </a:rPr>
              <a:t>ปฐมนิเทศเกี่ยวกับการประชุม </a:t>
            </a:r>
            <a:r>
              <a:rPr lang="en-US" sz="1800" dirty="0">
                <a:latin typeface="Sukhumvit Set" panose="02000506000000020004" pitchFamily="2" charset="-34"/>
                <a:cs typeface="Sukhumvit Set" panose="02000506000000020004" pitchFamily="2" charset="-34"/>
              </a:rPr>
              <a:t>ICANN</a:t>
            </a:r>
          </a:p>
          <a:p>
            <a:pPr lvl="1">
              <a:lnSpc>
                <a:spcPct val="150000"/>
              </a:lnSpc>
            </a:pPr>
            <a:r>
              <a:rPr lang="th-TH" sz="1800" dirty="0">
                <a:latin typeface="Sukhumvit Set" panose="02000506000000020004" pitchFamily="2" charset="-34"/>
                <a:cs typeface="Sukhumvit Set" panose="02000506000000020004" pitchFamily="2" charset="-34"/>
              </a:rPr>
              <a:t>ทุน </a:t>
            </a:r>
            <a:r>
              <a:rPr lang="en-US" sz="1800" dirty="0">
                <a:latin typeface="Sukhumvit Set" panose="02000506000000020004" pitchFamily="2" charset="-34"/>
                <a:cs typeface="Sukhumvit Set" panose="02000506000000020004" pitchFamily="2" charset="-34"/>
              </a:rPr>
              <a:t>Fellowship – </a:t>
            </a:r>
            <a:r>
              <a:rPr lang="th-TH" sz="1800" dirty="0">
                <a:latin typeface="Sukhumvit Set" panose="02000506000000020004" pitchFamily="2" charset="-34"/>
                <a:cs typeface="Sukhumvit Set" panose="02000506000000020004" pitchFamily="2" charset="-34"/>
              </a:rPr>
              <a:t>เพื่อเข้าไปมีส่วนร่วม</a:t>
            </a:r>
            <a:endParaRPr lang="en-US" sz="1800" dirty="0">
              <a:latin typeface="Sukhumvit Set" panose="02000506000000020004" pitchFamily="2" charset="-34"/>
              <a:cs typeface="Sukhumvit Set" panose="02000506000000020004" pitchFamily="2" charset="-34"/>
            </a:endParaRPr>
          </a:p>
          <a:p>
            <a:pPr>
              <a:lnSpc>
                <a:spcPct val="150000"/>
              </a:lnSpc>
            </a:pPr>
            <a:r>
              <a:rPr lang="th-TH" sz="2000" dirty="0">
                <a:latin typeface="Sukhumvit Set" panose="02000506000000020004" pitchFamily="2" charset="-34"/>
                <a:cs typeface="Sukhumvit Set" panose="02000506000000020004" pitchFamily="2" charset="-34"/>
              </a:rPr>
              <a:t>ความเป็นสากล</a:t>
            </a:r>
            <a:endParaRPr lang="en-US" sz="2000" dirty="0">
              <a:latin typeface="Sukhumvit Set" panose="02000506000000020004" pitchFamily="2" charset="-34"/>
              <a:cs typeface="Sukhumvit Set" panose="02000506000000020004" pitchFamily="2" charset="-34"/>
            </a:endParaRPr>
          </a:p>
          <a:p>
            <a:pPr lvl="1">
              <a:lnSpc>
                <a:spcPct val="150000"/>
              </a:lnSpc>
            </a:pPr>
            <a:r>
              <a:rPr lang="th-TH" sz="1800" dirty="0">
                <a:latin typeface="Sukhumvit Set" panose="02000506000000020004" pitchFamily="2" charset="-34"/>
                <a:cs typeface="Sukhumvit Set" panose="02000506000000020004" pitchFamily="2" charset="-34"/>
              </a:rPr>
              <a:t>การมีส่วนร่วมประชุม </a:t>
            </a:r>
            <a:r>
              <a:rPr lang="en-US" sz="1800" dirty="0">
                <a:latin typeface="Sukhumvit Set" panose="02000506000000020004" pitchFamily="2" charset="-34"/>
                <a:cs typeface="Sukhumvit Set" panose="02000506000000020004" pitchFamily="2" charset="-34"/>
              </a:rPr>
              <a:t>ICANN </a:t>
            </a:r>
            <a:r>
              <a:rPr lang="th-TH" sz="1800" dirty="0">
                <a:latin typeface="Sukhumvit Set" panose="02000506000000020004" pitchFamily="2" charset="-34"/>
                <a:cs typeface="Sukhumvit Set" panose="02000506000000020004" pitchFamily="2" charset="-34"/>
              </a:rPr>
              <a:t>ทางไกล</a:t>
            </a:r>
            <a:endParaRPr lang="en-US" sz="1800" dirty="0">
              <a:latin typeface="Sukhumvit Set" panose="02000506000000020004" pitchFamily="2" charset="-34"/>
              <a:cs typeface="Sukhumvit Set" panose="02000506000000020004" pitchFamily="2" charset="-34"/>
            </a:endParaRPr>
          </a:p>
          <a:p>
            <a:pPr lvl="1">
              <a:lnSpc>
                <a:spcPct val="150000"/>
              </a:lnSpc>
            </a:pPr>
            <a:r>
              <a:rPr lang="th-TH" sz="1800" dirty="0">
                <a:latin typeface="Sukhumvit Set" panose="02000506000000020004" pitchFamily="2" charset="-34"/>
                <a:cs typeface="Sukhumvit Set" panose="02000506000000020004" pitchFamily="2" charset="-34"/>
              </a:rPr>
              <a:t>การขยายทีมบริการด้านภาษา</a:t>
            </a:r>
            <a:endParaRPr lang="en-US" sz="1800" dirty="0">
              <a:latin typeface="Sukhumvit Set" panose="02000506000000020004" pitchFamily="2" charset="-34"/>
              <a:cs typeface="Sukhumvit Set" panose="02000506000000020004" pitchFamily="2" charset="-34"/>
            </a:endParaRPr>
          </a:p>
          <a:p>
            <a:pPr>
              <a:lnSpc>
                <a:spcPct val="150000"/>
              </a:lnSpc>
            </a:pPr>
            <a:r>
              <a:rPr lang="th-TH" sz="2000" dirty="0">
                <a:latin typeface="Sukhumvit Set" panose="02000506000000020004" pitchFamily="2" charset="-34"/>
                <a:cs typeface="Sukhumvit Set" panose="02000506000000020004" pitchFamily="2" charset="-34"/>
              </a:rPr>
              <a:t>เข้าร่วม คณะทำงานกระบวนการพัฒนานโยบาย</a:t>
            </a:r>
            <a:r>
              <a:rPr lang="en-US" sz="2000" dirty="0">
                <a:latin typeface="Sukhumvit Set" panose="02000506000000020004" pitchFamily="2" charset="-34"/>
                <a:cs typeface="Sukhumvit Set" panose="02000506000000020004" pitchFamily="2" charset="-34"/>
              </a:rPr>
              <a:t> (PDP Working Group)</a:t>
            </a:r>
            <a:endParaRPr lang="th-TH" sz="2000" dirty="0">
              <a:latin typeface="Sukhumvit Set" panose="02000506000000020004" pitchFamily="2" charset="-34"/>
              <a:cs typeface="Sukhumvit Set" panose="02000506000000020004" pitchFamily="2" charset="-34"/>
            </a:endParaRPr>
          </a:p>
          <a:p>
            <a:pPr>
              <a:lnSpc>
                <a:spcPct val="150000"/>
              </a:lnSpc>
            </a:pPr>
            <a:r>
              <a:rPr lang="th-TH" sz="2000" dirty="0">
                <a:latin typeface="Sukhumvit Set" panose="02000506000000020004" pitchFamily="2" charset="-34"/>
                <a:cs typeface="Sukhumvit Set" panose="02000506000000020004" pitchFamily="2" charset="-34"/>
              </a:rPr>
              <a:t>ติดตามความคืบหน้าผ่านตัวแทนองค์กรของคุณในเวที </a:t>
            </a:r>
            <a:r>
              <a:rPr lang="en-US" sz="2000" dirty="0">
                <a:latin typeface="Sukhumvit Set" panose="02000506000000020004" pitchFamily="2" charset="-34"/>
                <a:cs typeface="Sukhumvit Set" panose="02000506000000020004" pitchFamily="2" charset="-34"/>
              </a:rPr>
              <a:t>ICANN</a:t>
            </a:r>
          </a:p>
          <a:p>
            <a:pPr lvl="1">
              <a:lnSpc>
                <a:spcPct val="150000"/>
              </a:lnSpc>
            </a:pPr>
            <a:r>
              <a:rPr lang="th-TH" sz="1800" dirty="0">
                <a:latin typeface="Sukhumvit Set" panose="02000506000000020004" pitchFamily="2" charset="-34"/>
                <a:cs typeface="Sukhumvit Set" panose="02000506000000020004" pitchFamily="2" charset="-34"/>
              </a:rPr>
              <a:t>เช่น มี </a:t>
            </a:r>
            <a:r>
              <a:rPr lang="en-US" sz="1800" dirty="0">
                <a:latin typeface="Sukhumvit Set" panose="02000506000000020004" pitchFamily="2" charset="-34"/>
                <a:cs typeface="Sukhumvit Set" panose="02000506000000020004" pitchFamily="2" charset="-34"/>
              </a:rPr>
              <a:t>new </a:t>
            </a:r>
            <a:r>
              <a:rPr lang="en-US" sz="1800" dirty="0" err="1">
                <a:latin typeface="Sukhumvit Set" panose="02000506000000020004" pitchFamily="2" charset="-34"/>
                <a:cs typeface="Sukhumvit Set" panose="02000506000000020004" pitchFamily="2" charset="-34"/>
              </a:rPr>
              <a:t>gTLDs</a:t>
            </a:r>
            <a:r>
              <a:rPr lang="en-US" sz="1800" dirty="0">
                <a:latin typeface="Sukhumvit Set" panose="02000506000000020004" pitchFamily="2" charset="-34"/>
                <a:cs typeface="Sukhumvit Set" panose="02000506000000020004" pitchFamily="2" charset="-34"/>
              </a:rPr>
              <a:t> </a:t>
            </a:r>
            <a:r>
              <a:rPr lang="th-TH" sz="1800" dirty="0">
                <a:latin typeface="Sukhumvit Set" panose="02000506000000020004" pitchFamily="2" charset="-34"/>
                <a:cs typeface="Sukhumvit Set" panose="02000506000000020004" pitchFamily="2" charset="-34"/>
              </a:rPr>
              <a:t>อะไรใหม่ ๆ</a:t>
            </a:r>
            <a:endParaRPr lang="en-US" sz="1800" dirty="0">
              <a:latin typeface="Sukhumvit Set" panose="02000506000000020004" pitchFamily="2" charset="-34"/>
              <a:cs typeface="Sukhumvit Set" panose="02000506000000020004" pitchFamily="2" charset="-34"/>
            </a:endParaRPr>
          </a:p>
          <a:p>
            <a:pPr marL="457200" lvl="1" indent="0">
              <a:lnSpc>
                <a:spcPct val="150000"/>
              </a:lnSpc>
              <a:buNone/>
            </a:pPr>
            <a:endParaRPr lang="en-US" dirty="0">
              <a:latin typeface="Sukhumvit Set" panose="02000506000000020004" pitchFamily="2" charset="-34"/>
              <a:cs typeface="Sukhumvit Set" panose="02000506000000020004" pitchFamily="2" charset="-34"/>
            </a:endParaRPr>
          </a:p>
          <a:p>
            <a:pPr>
              <a:lnSpc>
                <a:spcPct val="150000"/>
              </a:lnSpc>
            </a:pPr>
            <a:endParaRPr lang="en-US" sz="2000" dirty="0">
              <a:latin typeface="Sukhumvit Set" panose="02000506000000020004" pitchFamily="2" charset="-34"/>
              <a:cs typeface="Sukhumvit Set" panose="02000506000000020004" pitchFamily="2" charset="-34"/>
            </a:endParaRPr>
          </a:p>
          <a:p>
            <a:pPr>
              <a:lnSpc>
                <a:spcPct val="150000"/>
              </a:lnSpc>
            </a:pPr>
            <a:endParaRPr lang="en-US" sz="2000" dirty="0">
              <a:solidFill>
                <a:srgbClr val="FF0000"/>
              </a:solidFill>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36702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Text Placeholder 3"/>
          <p:cNvSpPr>
            <a:spLocks noGrp="1"/>
          </p:cNvSpPr>
          <p:nvPr>
            <p:ph type="body" sz="half" idx="2"/>
          </p:nvPr>
        </p:nvSpPr>
        <p:spPr/>
        <p:txBody>
          <a:bodyPr/>
          <a:lstStyle/>
          <a:p>
            <a:r>
              <a:rPr lang="en-US" dirty="0" err="1"/>
              <a:t>apachub@icann.org</a:t>
            </a:r>
            <a:endParaRPr lang="en-US" dirty="0"/>
          </a:p>
        </p:txBody>
      </p:sp>
      <p:sp>
        <p:nvSpPr>
          <p:cNvPr id="5" name="TextBox 4"/>
          <p:cNvSpPr txBox="1"/>
          <p:nvPr/>
        </p:nvSpPr>
        <p:spPr>
          <a:xfrm>
            <a:off x="2185840" y="643839"/>
            <a:ext cx="6479858" cy="369332"/>
          </a:xfrm>
          <a:prstGeom prst="rect">
            <a:avLst/>
          </a:prstGeom>
          <a:noFill/>
        </p:spPr>
        <p:txBody>
          <a:bodyPr wrap="square" rtlCol="0">
            <a:spAutoFit/>
          </a:bodyPr>
          <a:lstStyle/>
          <a:p>
            <a:endParaRPr lang="en-SG" dirty="0"/>
          </a:p>
        </p:txBody>
      </p:sp>
      <p:sp>
        <p:nvSpPr>
          <p:cNvPr id="6" name="Title 1"/>
          <p:cNvSpPr txBox="1">
            <a:spLocks/>
          </p:cNvSpPr>
          <p:nvPr/>
        </p:nvSpPr>
        <p:spPr>
          <a:xfrm>
            <a:off x="2185840" y="2273232"/>
            <a:ext cx="6479858" cy="595469"/>
          </a:xfrm>
          <a:prstGeom prst="rect">
            <a:avLst/>
          </a:prstGeom>
        </p:spPr>
        <p:txBody>
          <a:bodyPr vert="horz" lIns="91440" tIns="45720" rIns="91440" bIns="45720" rtlCol="0" anchor="b">
            <a:noAutofit/>
          </a:bodyPr>
          <a:lstStyle>
            <a:lvl1pPr algn="l" defTabSz="457200" rtl="0" eaLnBrk="1" latinLnBrk="0" hangingPunct="1">
              <a:spcBef>
                <a:spcPct val="0"/>
              </a:spcBef>
              <a:buNone/>
              <a:defRPr sz="2000" b="1" kern="1200">
                <a:solidFill>
                  <a:schemeClr val="tx1"/>
                </a:solidFill>
                <a:latin typeface="Canaro Light DEMO"/>
                <a:ea typeface="+mj-ea"/>
                <a:cs typeface="Canaro Light DEMO"/>
              </a:defRPr>
            </a:lvl1pPr>
          </a:lstStyle>
          <a:p>
            <a:pPr algn="ctr"/>
            <a:r>
              <a:rPr lang="th-TH" sz="3600" dirty="0">
                <a:latin typeface="Sukhumvit Set" panose="02000506000000020004" pitchFamily="2" charset="-34"/>
                <a:cs typeface="Sukhumvit Set" panose="02000506000000020004" pitchFamily="2" charset="-34"/>
              </a:rPr>
              <a:t>ขอบคุณค่ะ</a:t>
            </a:r>
            <a:endParaRPr lang="en-US" sz="3600" dirty="0">
              <a:latin typeface="Sukhumvit Set" panose="02000506000000020004" pitchFamily="2" charset="-34"/>
              <a:cs typeface="Sukhumvit Set" panose="02000506000000020004" pitchFamily="2" charset="-34"/>
            </a:endParaRPr>
          </a:p>
          <a:p>
            <a:pPr algn="ctr"/>
            <a:endParaRPr lang="en-US" sz="3600" dirty="0">
              <a:latin typeface="Sukhumvit Set" panose="02000506000000020004" pitchFamily="2" charset="-34"/>
              <a:cs typeface="Sukhumvit Set" panose="02000506000000020004" pitchFamily="2" charset="-34"/>
            </a:endParaRPr>
          </a:p>
          <a:p>
            <a:pPr algn="ctr"/>
            <a:r>
              <a:rPr lang="th-TH" sz="3600" dirty="0">
                <a:latin typeface="Sukhumvit Set" panose="02000506000000020004" pitchFamily="2" charset="-34"/>
                <a:cs typeface="Sukhumvit Set" panose="02000506000000020004" pitchFamily="2" charset="-34"/>
              </a:rPr>
              <a:t>คำถาม</a:t>
            </a:r>
            <a:r>
              <a:rPr lang="en-US" sz="3600" dirty="0">
                <a:latin typeface="Sukhumvit Set" panose="02000506000000020004" pitchFamily="2" charset="-34"/>
                <a:cs typeface="Sukhumvit Set" panose="02000506000000020004" pitchFamily="2" charset="-34"/>
              </a:rPr>
              <a:t>?</a:t>
            </a:r>
          </a:p>
        </p:txBody>
      </p:sp>
    </p:spTree>
    <p:extLst>
      <p:ext uri="{BB962C8B-B14F-4D97-AF65-F5344CB8AC3E}">
        <p14:creationId xmlns:p14="http://schemas.microsoft.com/office/powerpoint/2010/main" val="3031363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p:cNvSpPr>
            <a:spLocks noGrp="1"/>
          </p:cNvSpPr>
          <p:nvPr>
            <p:ph type="body" sz="quarter" idx="11"/>
          </p:nvPr>
        </p:nvSpPr>
        <p:spPr>
          <a:xfrm>
            <a:off x="2277980" y="3702373"/>
            <a:ext cx="8521784" cy="450354"/>
          </a:xfrm>
          <a:ln>
            <a:noFill/>
          </a:ln>
        </p:spPr>
        <p:txBody>
          <a:bodyPr>
            <a:noAutofit/>
          </a:bodyPr>
          <a:lstStyle/>
          <a:p>
            <a:r>
              <a:rPr lang="th-TH" sz="2800" b="1" dirty="0">
                <a:solidFill>
                  <a:schemeClr val="tx1"/>
                </a:solidFill>
                <a:latin typeface="Sukhumvit Set" panose="02000506000000020004" pitchFamily="2" charset="-34"/>
                <a:cs typeface="Sukhumvit Set" panose="02000506000000020004" pitchFamily="2" charset="-34"/>
              </a:rPr>
              <a:t>ชื่อโดเมนระดับบนสุดแบบทั่วไปแบบใหม่</a:t>
            </a:r>
            <a:r>
              <a:rPr lang="en-US" sz="2800" b="1" dirty="0">
                <a:solidFill>
                  <a:schemeClr val="tx1"/>
                </a:solidFill>
                <a:latin typeface="Sukhumvit Set" panose="02000506000000020004" pitchFamily="2" charset="-34"/>
                <a:cs typeface="Sukhumvit Set" panose="02000506000000020004" pitchFamily="2" charset="-34"/>
              </a:rPr>
              <a:t> (gTLD)</a:t>
            </a:r>
          </a:p>
        </p:txBody>
      </p:sp>
    </p:spTree>
    <p:extLst>
      <p:ext uri="{BB962C8B-B14F-4D97-AF65-F5344CB8AC3E}">
        <p14:creationId xmlns:p14="http://schemas.microsoft.com/office/powerpoint/2010/main" val="1815499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th-TH" dirty="0">
                <a:latin typeface="Sukhumvit Set" panose="02000506000000020004" pitchFamily="2" charset="-34"/>
                <a:cs typeface="Sukhumvit Set" panose="02000506000000020004" pitchFamily="2" charset="-34"/>
              </a:rPr>
              <a:t>อะไรคือชื่อโดเมนระดับบนสุดแบบทั่วไปแบบใหม่</a:t>
            </a:r>
            <a:r>
              <a:rPr lang="en-US" dirty="0">
                <a:latin typeface="Sukhumvit Set" panose="02000506000000020004" pitchFamily="2" charset="-34"/>
                <a:cs typeface="Sukhumvit Set" panose="02000506000000020004" pitchFamily="2" charset="-34"/>
              </a:rPr>
              <a:t> ?</a:t>
            </a:r>
          </a:p>
        </p:txBody>
      </p:sp>
      <p:sp>
        <p:nvSpPr>
          <p:cNvPr id="18" name="TextBox 2"/>
          <p:cNvSpPr txBox="1">
            <a:spLocks noChangeArrowheads="1"/>
          </p:cNvSpPr>
          <p:nvPr/>
        </p:nvSpPr>
        <p:spPr bwMode="auto">
          <a:xfrm>
            <a:off x="5245100" y="622301"/>
            <a:ext cx="18466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8" tIns="45720" rIns="91438" bIns="45720">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3F3F3F"/>
              </a:solidFill>
              <a:effectLst/>
              <a:uLnTx/>
              <a:uFillTx/>
              <a:latin typeface="Arial" pitchFamily="34" charset="0"/>
              <a:ea typeface="ＭＳ Ｐゴシック" pitchFamily="34" charset="-128"/>
            </a:endParaRPr>
          </a:p>
        </p:txBody>
      </p:sp>
      <p:pic>
        <p:nvPicPr>
          <p:cNvPr id="19" name="Picture 18"/>
          <p:cNvPicPr>
            <a:picLocks noChangeAspect="1"/>
          </p:cNvPicPr>
          <p:nvPr/>
        </p:nvPicPr>
        <p:blipFill>
          <a:blip r:embed="rId3">
            <a:duotone>
              <a:srgbClr val="6D99B3">
                <a:shade val="45000"/>
                <a:satMod val="135000"/>
              </a:srgbClr>
              <a:prstClr val="white"/>
            </a:duotone>
          </a:blip>
          <a:stretch>
            <a:fillRect/>
          </a:stretch>
        </p:blipFill>
        <p:spPr>
          <a:xfrm>
            <a:off x="1178322" y="1236628"/>
            <a:ext cx="8130540" cy="5150308"/>
          </a:xfrm>
          <a:prstGeom prst="rect">
            <a:avLst/>
          </a:prstGeom>
        </p:spPr>
      </p:pic>
      <p:grpSp>
        <p:nvGrpSpPr>
          <p:cNvPr id="20" name="Group 19"/>
          <p:cNvGrpSpPr/>
          <p:nvPr/>
        </p:nvGrpSpPr>
        <p:grpSpPr>
          <a:xfrm>
            <a:off x="1239427" y="1300498"/>
            <a:ext cx="8247687" cy="5107962"/>
            <a:chOff x="483170" y="1300498"/>
            <a:chExt cx="8247687" cy="5107962"/>
          </a:xfrm>
        </p:grpSpPr>
        <p:sp>
          <p:nvSpPr>
            <p:cNvPr id="21" name="Content Placeholder 2"/>
            <p:cNvSpPr txBox="1">
              <a:spLocks/>
            </p:cNvSpPr>
            <p:nvPr/>
          </p:nvSpPr>
          <p:spPr bwMode="auto">
            <a:xfrm>
              <a:off x="4621372" y="4691082"/>
              <a:ext cx="4109485" cy="1700974"/>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lang="th-TH" b="1" dirty="0">
                  <a:solidFill>
                    <a:srgbClr val="037BC0"/>
                  </a:solidFill>
                  <a:latin typeface="Sukhumvit Set" panose="02000506000000020004" pitchFamily="2" charset="-34"/>
                  <a:ea typeface="ＭＳ Ｐゴシック" pitchFamily="34" charset="-128"/>
                  <a:cs typeface="Sukhumvit Set" panose="02000506000000020004" pitchFamily="2" charset="-34"/>
                </a:rPr>
                <a:t>ความมั่นคงปลอดภัย และเสถียรภาพ (</a:t>
              </a:r>
              <a:r>
                <a:rPr kumimoji="0" lang="en-US" b="1" i="0" u="none" strike="noStrike" kern="1200" cap="none" spc="0" normalizeH="0" baseline="0" noProof="0" dirty="0">
                  <a:ln>
                    <a:noFill/>
                  </a:ln>
                  <a:solidFill>
                    <a:srgbClr val="037BC0"/>
                  </a:solidFill>
                  <a:effectLst/>
                  <a:uLnTx/>
                  <a:uFillTx/>
                  <a:latin typeface="Sukhumvit Set" panose="02000506000000020004" pitchFamily="2" charset="-34"/>
                  <a:ea typeface="ＭＳ Ｐゴシック" pitchFamily="34" charset="-128"/>
                  <a:cs typeface="Sukhumvit Set" panose="02000506000000020004" pitchFamily="2" charset="-34"/>
                </a:rPr>
                <a:t>Security &amp; stability)</a:t>
              </a:r>
            </a:p>
          </p:txBody>
        </p:sp>
        <p:sp>
          <p:nvSpPr>
            <p:cNvPr id="22" name="Content Placeholder 2"/>
            <p:cNvSpPr txBox="1">
              <a:spLocks/>
            </p:cNvSpPr>
            <p:nvPr/>
          </p:nvSpPr>
          <p:spPr bwMode="auto">
            <a:xfrm>
              <a:off x="483170" y="4691082"/>
              <a:ext cx="4054962" cy="1717378"/>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274320" tIns="0" rIns="274320" bIns="137160" anchor="ct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lang="th-TH" dirty="0">
                  <a:solidFill>
                    <a:srgbClr val="00334D"/>
                  </a:solidFill>
                  <a:latin typeface="Sukhumvit Set" panose="02000506000000020004" pitchFamily="2" charset="-34"/>
                  <a:ea typeface="ＭＳ Ｐゴシック" pitchFamily="34" charset="-128"/>
                  <a:cs typeface="Sukhumvit Set" panose="02000506000000020004" pitchFamily="2" charset="-34"/>
                </a:rPr>
                <a:t>การบริหารโดย</a:t>
              </a:r>
              <a:r>
                <a:rPr lang="en-US" dirty="0">
                  <a:solidFill>
                    <a:srgbClr val="00334D"/>
                  </a:solidFill>
                  <a:latin typeface="Sukhumvit Set" panose="02000506000000020004" pitchFamily="2" charset="-34"/>
                  <a:ea typeface="ＭＳ Ｐゴシック" pitchFamily="34" charset="-128"/>
                  <a:cs typeface="Sukhumvit Set" panose="02000506000000020004" pitchFamily="2" charset="-34"/>
                </a:rPr>
                <a:t> </a:t>
              </a:r>
              <a:r>
                <a:rPr kumimoji="0" lang="en-US" b="0" i="0" u="none" strike="noStrike" kern="1200" cap="none" spc="0" normalizeH="0" baseline="0" noProof="0" dirty="0">
                  <a:ln>
                    <a:noFill/>
                  </a:ln>
                  <a:solidFill>
                    <a:srgbClr val="00334D"/>
                  </a:solidFill>
                  <a:effectLst/>
                  <a:uLnTx/>
                  <a:uFillTx/>
                  <a:latin typeface="Sukhumvit Set" panose="02000506000000020004" pitchFamily="2" charset="-34"/>
                  <a:ea typeface="ＭＳ Ｐゴシック" pitchFamily="34" charset="-128"/>
                  <a:cs typeface="Sukhumvit Set" panose="02000506000000020004" pitchFamily="2" charset="-34"/>
                </a:rPr>
                <a:t>ICANN = </a:t>
              </a:r>
              <a:br>
                <a:rPr kumimoji="0" lang="th-TH" b="0" i="0" u="none" strike="noStrike" kern="1200" cap="none" spc="0" normalizeH="0" baseline="0" noProof="0" dirty="0">
                  <a:ln>
                    <a:noFill/>
                  </a:ln>
                  <a:solidFill>
                    <a:srgbClr val="00334D"/>
                  </a:solidFill>
                  <a:effectLst/>
                  <a:uLnTx/>
                  <a:uFillTx/>
                  <a:latin typeface="Sukhumvit Set" panose="02000506000000020004" pitchFamily="2" charset="-34"/>
                  <a:ea typeface="ＭＳ Ｐゴシック" pitchFamily="34" charset="-128"/>
                  <a:cs typeface="Sukhumvit Set" panose="02000506000000020004" pitchFamily="2" charset="-34"/>
                </a:rPr>
              </a:br>
              <a:r>
                <a:rPr lang="th-TH" b="1" dirty="0">
                  <a:solidFill>
                    <a:srgbClr val="00334D"/>
                  </a:solidFill>
                  <a:latin typeface="Sukhumvit Set" panose="02000506000000020004" pitchFamily="2" charset="-34"/>
                  <a:ea typeface="ＭＳ Ｐゴシック" pitchFamily="34" charset="-128"/>
                  <a:cs typeface="Sukhumvit Set" panose="02000506000000020004" pitchFamily="2" charset="-34"/>
                </a:rPr>
                <a:t>รับฟังความเห็น</a:t>
              </a:r>
              <a:r>
                <a:rPr kumimoji="0" lang="th-TH" b="1" i="0" u="none" strike="noStrike" kern="1200" cap="none" spc="0" normalizeH="0" baseline="0" noProof="0" dirty="0">
                  <a:ln>
                    <a:noFill/>
                  </a:ln>
                  <a:solidFill>
                    <a:srgbClr val="00334D"/>
                  </a:solidFill>
                  <a:effectLst/>
                  <a:uLnTx/>
                  <a:uFillTx/>
                  <a:latin typeface="Sukhumvit Set" panose="02000506000000020004" pitchFamily="2" charset="-34"/>
                  <a:ea typeface="ＭＳ Ｐゴシック" pitchFamily="34" charset="-128"/>
                  <a:cs typeface="Sukhumvit Set" panose="02000506000000020004" pitchFamily="2" charset="-34"/>
                </a:rPr>
                <a:t>ผู้มีส่วนได้ส่วนเสีย</a:t>
              </a:r>
              <a:endParaRPr kumimoji="0" lang="en-US" b="0" i="0" u="none" strike="noStrike" kern="1200" cap="none" spc="0" normalizeH="0" baseline="0" noProof="0" dirty="0">
                <a:ln>
                  <a:noFill/>
                </a:ln>
                <a:solidFill>
                  <a:srgbClr val="00334D"/>
                </a:solidFill>
                <a:effectLst/>
                <a:uLnTx/>
                <a:uFillTx/>
                <a:latin typeface="Sukhumvit Set" panose="02000506000000020004" pitchFamily="2" charset="-34"/>
                <a:ea typeface="ＭＳ Ｐゴシック" pitchFamily="34" charset="-128"/>
                <a:cs typeface="Sukhumvit Set" panose="02000506000000020004" pitchFamily="2" charset="-34"/>
              </a:endParaRPr>
            </a:p>
          </p:txBody>
        </p:sp>
        <p:sp>
          <p:nvSpPr>
            <p:cNvPr id="23" name="Content Placeholder 2"/>
            <p:cNvSpPr txBox="1">
              <a:spLocks/>
            </p:cNvSpPr>
            <p:nvPr/>
          </p:nvSpPr>
          <p:spPr bwMode="auto">
            <a:xfrm>
              <a:off x="483170" y="3022692"/>
              <a:ext cx="4054962" cy="166839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274320" tIns="0" rIns="274320" bIns="137160" anchor="ct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lang="th-TH" dirty="0">
                  <a:solidFill>
                    <a:srgbClr val="00334D"/>
                  </a:solidFill>
                  <a:latin typeface="Sukhumvit Set" panose="02000506000000020004" pitchFamily="2" charset="-34"/>
                  <a:ea typeface="ＭＳ Ｐゴシック" pitchFamily="34" charset="-128"/>
                  <a:cs typeface="Sukhumvit Set" panose="02000506000000020004" pitchFamily="2" charset="-34"/>
                </a:rPr>
                <a:t>การเปิดตัว ชื่อโดเมนภาษาท้องถิ่น </a:t>
              </a:r>
              <a:r>
                <a:rPr lang="en-US" dirty="0">
                  <a:solidFill>
                    <a:srgbClr val="00334D"/>
                  </a:solidFill>
                  <a:latin typeface="Sukhumvit Set" panose="02000506000000020004" pitchFamily="2" charset="-34"/>
                  <a:ea typeface="ＭＳ Ｐゴシック" pitchFamily="34" charset="-128"/>
                  <a:cs typeface="Sukhumvit Set" panose="02000506000000020004" pitchFamily="2" charset="-34"/>
                </a:rPr>
                <a:t>(Internationalized Domain Names: IDN)</a:t>
              </a:r>
              <a:endParaRPr kumimoji="0" lang="en-US" b="0" i="0" u="none" strike="noStrike" kern="1200" cap="none" spc="0" normalizeH="0" baseline="0" noProof="0" dirty="0">
                <a:ln>
                  <a:noFill/>
                </a:ln>
                <a:solidFill>
                  <a:srgbClr val="00334D"/>
                </a:solidFill>
                <a:effectLst/>
                <a:uLnTx/>
                <a:uFillTx/>
                <a:latin typeface="Sukhumvit Set" panose="02000506000000020004" pitchFamily="2" charset="-34"/>
                <a:ea typeface="ＭＳ Ｐゴシック" pitchFamily="34" charset="-128"/>
                <a:cs typeface="Sukhumvit Set" panose="02000506000000020004" pitchFamily="2" charset="-34"/>
              </a:endParaRPr>
            </a:p>
          </p:txBody>
        </p:sp>
        <p:sp>
          <p:nvSpPr>
            <p:cNvPr id="24" name="Content Placeholder 2"/>
            <p:cNvSpPr txBox="1">
              <a:spLocks/>
            </p:cNvSpPr>
            <p:nvPr/>
          </p:nvSpPr>
          <p:spPr bwMode="auto">
            <a:xfrm>
              <a:off x="4621373" y="1300498"/>
              <a:ext cx="3768428" cy="168040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lang="th-TH" b="1" dirty="0">
                  <a:solidFill>
                    <a:srgbClr val="037BC0"/>
                  </a:solidFill>
                  <a:latin typeface="Sukhumvit Set" panose="02000506000000020004" pitchFamily="2" charset="-34"/>
                  <a:ea typeface="ＭＳ Ｐゴシック" pitchFamily="34" charset="-128"/>
                  <a:cs typeface="Sukhumvit Set" panose="02000506000000020004" pitchFamily="2" charset="-34"/>
                </a:rPr>
                <a:t>นวัตกรรม</a:t>
              </a:r>
              <a:br>
                <a:rPr kumimoji="0" lang="en-US" b="1" i="0" u="none" strike="noStrike" kern="1200" cap="none" spc="0" normalizeH="0" baseline="0" noProof="0" dirty="0">
                  <a:ln>
                    <a:noFill/>
                  </a:ln>
                  <a:solidFill>
                    <a:srgbClr val="037BC0"/>
                  </a:solidFill>
                  <a:effectLst/>
                  <a:uLnTx/>
                  <a:uFillTx/>
                  <a:latin typeface="Sukhumvit Set" panose="02000506000000020004" pitchFamily="2" charset="-34"/>
                  <a:ea typeface="ＭＳ Ｐゴシック" pitchFamily="34" charset="-128"/>
                  <a:cs typeface="Sukhumvit Set" panose="02000506000000020004" pitchFamily="2" charset="-34"/>
                </a:rPr>
              </a:br>
              <a:r>
                <a:rPr kumimoji="0" lang="en-US" b="1" i="0" u="none" strike="noStrike" kern="1200" cap="none" spc="0" normalizeH="0" baseline="0" noProof="0" dirty="0">
                  <a:ln>
                    <a:noFill/>
                  </a:ln>
                  <a:solidFill>
                    <a:srgbClr val="037BC0"/>
                  </a:solidFill>
                  <a:effectLst/>
                  <a:uLnTx/>
                  <a:uFillTx/>
                  <a:latin typeface="Sukhumvit Set" panose="02000506000000020004" pitchFamily="2" charset="-34"/>
                  <a:ea typeface="ＭＳ Ｐゴシック" pitchFamily="34" charset="-128"/>
                  <a:cs typeface="Sukhumvit Set" panose="02000506000000020004" pitchFamily="2" charset="-34"/>
                </a:rPr>
                <a:t>(Innovation)</a:t>
              </a:r>
            </a:p>
          </p:txBody>
        </p:sp>
        <p:sp>
          <p:nvSpPr>
            <p:cNvPr id="25" name="Content Placeholder 2"/>
            <p:cNvSpPr txBox="1">
              <a:spLocks/>
            </p:cNvSpPr>
            <p:nvPr/>
          </p:nvSpPr>
          <p:spPr bwMode="auto">
            <a:xfrm>
              <a:off x="483170" y="1343995"/>
              <a:ext cx="3953369" cy="169298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274320" tIns="0" rIns="274320" bIns="13716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lvl="1" indent="0">
                <a:buClr>
                  <a:srgbClr val="43ACDA"/>
                </a:buClr>
                <a:buNone/>
                <a:defRPr/>
              </a:pPr>
              <a:r>
                <a:rPr lang="th-TH" dirty="0">
                  <a:solidFill>
                    <a:srgbClr val="00334D"/>
                  </a:solidFill>
                  <a:latin typeface="Sukhumvit Set" panose="02000506000000020004" pitchFamily="2" charset="-34"/>
                  <a:ea typeface="ＭＳ Ｐゴシック" pitchFamily="34" charset="-128"/>
                  <a:cs typeface="Sukhumvit Set" panose="02000506000000020004" pitchFamily="2" charset="-34"/>
                </a:rPr>
                <a:t>การขยายระบบชื่อโดเมนครั้งใหญ่ที่สุด</a:t>
              </a:r>
              <a:endParaRPr kumimoji="0" lang="en-US" i="0" u="none" strike="noStrike" kern="1200" cap="none" spc="0" normalizeH="0" baseline="0" noProof="0" dirty="0">
                <a:ln>
                  <a:noFill/>
                </a:ln>
                <a:solidFill>
                  <a:srgbClr val="00334D"/>
                </a:solidFill>
                <a:effectLst/>
                <a:uLnTx/>
                <a:uFillTx/>
                <a:latin typeface="Sukhumvit Set" panose="02000506000000020004" pitchFamily="2" charset="-34"/>
                <a:ea typeface="ＭＳ Ｐゴシック" pitchFamily="34" charset="-128"/>
                <a:cs typeface="Sukhumvit Set" panose="02000506000000020004" pitchFamily="2" charset="-34"/>
              </a:endParaRPr>
            </a:p>
          </p:txBody>
        </p:sp>
        <p:sp>
          <p:nvSpPr>
            <p:cNvPr id="26" name="Content Placeholder 2"/>
            <p:cNvSpPr txBox="1">
              <a:spLocks/>
            </p:cNvSpPr>
            <p:nvPr/>
          </p:nvSpPr>
          <p:spPr bwMode="auto">
            <a:xfrm>
              <a:off x="4614791" y="3007305"/>
              <a:ext cx="4028116" cy="168040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457200" tIns="0" rIns="182880" bIns="91440" rtlCol="0" anchor="ctr">
              <a:noAutofit/>
            </a:bodyPr>
            <a:lstStyle>
              <a:lvl1pPr marL="285750" indent="-285750" algn="l" defTabSz="816422" rtl="0" eaLnBrk="1" latinLnBrk="0" hangingPunct="1">
                <a:lnSpc>
                  <a:spcPct val="100000"/>
                </a:lnSpc>
                <a:spcBef>
                  <a:spcPts val="0"/>
                </a:spcBef>
                <a:spcAft>
                  <a:spcPts val="1200"/>
                </a:spcAft>
                <a:buClr>
                  <a:schemeClr val="tx1"/>
                </a:buClr>
                <a:buFont typeface="Arial"/>
                <a:buChar char="•"/>
                <a:defRPr sz="2800" kern="1200">
                  <a:solidFill>
                    <a:schemeClr val="tx1"/>
                  </a:solidFill>
                  <a:latin typeface="Century Gothic"/>
                  <a:ea typeface="+mn-ea"/>
                  <a:cs typeface="+mn-cs"/>
                </a:defRPr>
              </a:lvl1pPr>
              <a:lvl2pPr marL="623888" indent="-277813"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2pPr>
              <a:lvl3pPr marL="920750" indent="-285750" algn="l" defTabSz="816422" rtl="0" eaLnBrk="1" latinLnBrk="0" hangingPunct="1">
                <a:lnSpc>
                  <a:spcPct val="100000"/>
                </a:lnSpc>
                <a:spcBef>
                  <a:spcPts val="0"/>
                </a:spcBef>
                <a:spcAft>
                  <a:spcPts val="1200"/>
                </a:spcAft>
                <a:buFont typeface="Arial"/>
                <a:buChar char="•"/>
                <a:defRPr sz="2000" kern="1200">
                  <a:solidFill>
                    <a:schemeClr val="tx1"/>
                  </a:solidFill>
                  <a:latin typeface="Century Gothic"/>
                  <a:ea typeface="+mn-ea"/>
                  <a:cs typeface="+mn-cs"/>
                </a:defRPr>
              </a:lvl3pPr>
              <a:lvl4pPr marL="1085850" indent="-231775" algn="l" defTabSz="816422" rtl="0" eaLnBrk="1" latinLnBrk="0" hangingPunct="1">
                <a:lnSpc>
                  <a:spcPct val="100000"/>
                </a:lnSpc>
                <a:spcBef>
                  <a:spcPts val="0"/>
                </a:spcBef>
                <a:spcAft>
                  <a:spcPts val="1200"/>
                </a:spcAft>
                <a:buFont typeface="Arial"/>
                <a:buChar char="•"/>
                <a:defRPr sz="1800" kern="1200">
                  <a:solidFill>
                    <a:schemeClr val="tx1"/>
                  </a:solidFill>
                  <a:latin typeface="Century Gothic"/>
                  <a:ea typeface="+mn-ea"/>
                  <a:cs typeface="+mn-cs"/>
                </a:defRPr>
              </a:lvl4pPr>
              <a:lvl5pPr marL="1258888" indent="-173038" algn="l" defTabSz="816422" rtl="0" eaLnBrk="1" latinLnBrk="0" hangingPunct="1">
                <a:lnSpc>
                  <a:spcPct val="100000"/>
                </a:lnSpc>
                <a:spcBef>
                  <a:spcPts val="0"/>
                </a:spcBef>
                <a:spcAft>
                  <a:spcPts val="1200"/>
                </a:spcAft>
                <a:buFont typeface="Arial"/>
                <a:buChar char="•"/>
                <a:defRPr sz="1400" kern="1200">
                  <a:solidFill>
                    <a:schemeClr val="tx1"/>
                  </a:solidFill>
                  <a:latin typeface="Century Gothic"/>
                  <a:ea typeface="+mn-ea"/>
                  <a:cs typeface="+mn-cs"/>
                </a:defRPr>
              </a:lvl5pPr>
              <a:lvl6pPr marL="4490321" indent="-408211" algn="l" defTabSz="816422" rtl="0" eaLnBrk="1" latinLnBrk="0" hangingPunct="1">
                <a:spcBef>
                  <a:spcPct val="20000"/>
                </a:spcBef>
                <a:buFont typeface="Arial"/>
                <a:buChar char="•"/>
                <a:defRPr sz="3600" kern="1200">
                  <a:solidFill>
                    <a:schemeClr val="tx1"/>
                  </a:solidFill>
                  <a:latin typeface="+mn-lt"/>
                  <a:ea typeface="+mn-ea"/>
                  <a:cs typeface="+mn-cs"/>
                </a:defRPr>
              </a:lvl6pPr>
              <a:lvl7pPr marL="5306743" indent="-408211" algn="l" defTabSz="816422" rtl="0" eaLnBrk="1" latinLnBrk="0" hangingPunct="1">
                <a:spcBef>
                  <a:spcPct val="20000"/>
                </a:spcBef>
                <a:buFont typeface="Arial"/>
                <a:buChar char="•"/>
                <a:defRPr sz="3600" kern="1200">
                  <a:solidFill>
                    <a:schemeClr val="tx1"/>
                  </a:solidFill>
                  <a:latin typeface="+mn-lt"/>
                  <a:ea typeface="+mn-ea"/>
                  <a:cs typeface="+mn-cs"/>
                </a:defRPr>
              </a:lvl7pPr>
              <a:lvl8pPr marL="6123165" indent="-408211" algn="l" defTabSz="816422" rtl="0" eaLnBrk="1" latinLnBrk="0" hangingPunct="1">
                <a:spcBef>
                  <a:spcPct val="20000"/>
                </a:spcBef>
                <a:buFont typeface="Arial"/>
                <a:buChar char="•"/>
                <a:defRPr sz="3600" kern="1200">
                  <a:solidFill>
                    <a:schemeClr val="tx1"/>
                  </a:solidFill>
                  <a:latin typeface="+mn-lt"/>
                  <a:ea typeface="+mn-ea"/>
                  <a:cs typeface="+mn-cs"/>
                </a:defRPr>
              </a:lvl8pPr>
              <a:lvl9pPr marL="6939587" indent="-408211" algn="l" defTabSz="816422" rtl="0" eaLnBrk="1" latinLnBrk="0" hangingPunct="1">
                <a:spcBef>
                  <a:spcPct val="20000"/>
                </a:spcBef>
                <a:buFont typeface="Arial"/>
                <a:buChar char="•"/>
                <a:defRPr sz="3600" kern="1200">
                  <a:solidFill>
                    <a:schemeClr val="tx1"/>
                  </a:solidFill>
                  <a:latin typeface="+mn-lt"/>
                  <a:ea typeface="+mn-ea"/>
                  <a:cs typeface="+mn-cs"/>
                </a:defRPr>
              </a:lvl9pPr>
            </a:lstStyle>
            <a:p>
              <a:pPr marL="0" marR="0" lvl="1" indent="0" algn="l" defTabSz="816422" rtl="0" eaLnBrk="1" fontAlgn="auto" latinLnBrk="0" hangingPunct="1">
                <a:lnSpc>
                  <a:spcPct val="100000"/>
                </a:lnSpc>
                <a:spcBef>
                  <a:spcPts val="0"/>
                </a:spcBef>
                <a:spcAft>
                  <a:spcPts val="1200"/>
                </a:spcAft>
                <a:buClr>
                  <a:srgbClr val="43ACDA"/>
                </a:buClr>
                <a:buSzTx/>
                <a:buFont typeface="Arial"/>
                <a:buNone/>
                <a:tabLst/>
                <a:defRPr/>
              </a:pPr>
              <a:r>
                <a:rPr lang="th-TH" b="1" dirty="0">
                  <a:solidFill>
                    <a:srgbClr val="037BC0"/>
                  </a:solidFill>
                  <a:latin typeface="Sukhumvit Set" panose="02000506000000020004" pitchFamily="2" charset="-34"/>
                  <a:ea typeface="ＭＳ Ｐゴシック" pitchFamily="34" charset="-128"/>
                  <a:cs typeface="Sukhumvit Set" panose="02000506000000020004" pitchFamily="2" charset="-34"/>
                </a:rPr>
                <a:t>การปรับโครงสร้างทั่วโลก </a:t>
              </a:r>
              <a:br>
                <a:rPr lang="th-TH" b="1" dirty="0">
                  <a:solidFill>
                    <a:srgbClr val="037BC0"/>
                  </a:solidFill>
                  <a:latin typeface="Sukhumvit Set" panose="02000506000000020004" pitchFamily="2" charset="-34"/>
                  <a:ea typeface="ＭＳ Ｐゴシック" pitchFamily="34" charset="-128"/>
                  <a:cs typeface="Sukhumvit Set" panose="02000506000000020004" pitchFamily="2" charset="-34"/>
                </a:rPr>
              </a:br>
              <a:r>
                <a:rPr lang="th-TH" b="1" dirty="0">
                  <a:solidFill>
                    <a:srgbClr val="037BC0"/>
                  </a:solidFill>
                  <a:latin typeface="Sukhumvit Set" panose="02000506000000020004" pitchFamily="2" charset="-34"/>
                  <a:ea typeface="ＭＳ Ｐゴシック" pitchFamily="34" charset="-128"/>
                  <a:cs typeface="Sukhumvit Set" panose="02000506000000020004" pitchFamily="2" charset="-34"/>
                </a:rPr>
                <a:t>(</a:t>
              </a:r>
              <a:r>
                <a:rPr kumimoji="0" lang="en-US" b="1" i="0" u="none" strike="noStrike" kern="1200" cap="none" spc="0" normalizeH="0" baseline="0" noProof="0" dirty="0">
                  <a:ln>
                    <a:noFill/>
                  </a:ln>
                  <a:solidFill>
                    <a:srgbClr val="037BC0"/>
                  </a:solidFill>
                  <a:effectLst/>
                  <a:uLnTx/>
                  <a:uFillTx/>
                  <a:latin typeface="Sukhumvit Set" panose="02000506000000020004" pitchFamily="2" charset="-34"/>
                  <a:ea typeface="ＭＳ Ｐゴシック" pitchFamily="34" charset="-128"/>
                  <a:cs typeface="Sukhumvit Set" panose="02000506000000020004" pitchFamily="2" charset="-34"/>
                </a:rPr>
                <a:t>Global restructuring</a:t>
              </a:r>
              <a:r>
                <a:rPr kumimoji="0" lang="th-TH" b="1" i="0" u="none" strike="noStrike" kern="1200" cap="none" spc="0" normalizeH="0" baseline="0" noProof="0" dirty="0">
                  <a:ln>
                    <a:noFill/>
                  </a:ln>
                  <a:solidFill>
                    <a:srgbClr val="037BC0"/>
                  </a:solidFill>
                  <a:effectLst/>
                  <a:uLnTx/>
                  <a:uFillTx/>
                  <a:latin typeface="Sukhumvit Set" panose="02000506000000020004" pitchFamily="2" charset="-34"/>
                  <a:ea typeface="ＭＳ Ｐゴシック" pitchFamily="34" charset="-128"/>
                  <a:cs typeface="Sukhumvit Set" panose="02000506000000020004" pitchFamily="2" charset="-34"/>
                </a:rPr>
                <a:t>)</a:t>
              </a:r>
              <a:endParaRPr kumimoji="0" lang="en-US" b="1" i="0" u="none" strike="noStrike" kern="1200" cap="none" spc="0" normalizeH="0" baseline="0" noProof="0" dirty="0">
                <a:ln>
                  <a:noFill/>
                </a:ln>
                <a:solidFill>
                  <a:srgbClr val="037BC0"/>
                </a:solidFill>
                <a:effectLst/>
                <a:uLnTx/>
                <a:uFillTx/>
                <a:latin typeface="Sukhumvit Set" panose="02000506000000020004" pitchFamily="2" charset="-34"/>
                <a:ea typeface="ＭＳ Ｐゴシック" pitchFamily="34" charset="-128"/>
                <a:cs typeface="Sukhumvit Set" panose="02000506000000020004" pitchFamily="2" charset="-34"/>
              </a:endParaRPr>
            </a:p>
          </p:txBody>
        </p:sp>
      </p:grpSp>
    </p:spTree>
    <p:extLst>
      <p:ext uri="{BB962C8B-B14F-4D97-AF65-F5344CB8AC3E}">
        <p14:creationId xmlns:p14="http://schemas.microsoft.com/office/powerpoint/2010/main" val="2754149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0" y="422365"/>
            <a:ext cx="11331170" cy="585460"/>
          </a:xfrm>
        </p:spPr>
        <p:txBody>
          <a:bodyPr>
            <a:noAutofit/>
          </a:bodyPr>
          <a:lstStyle/>
          <a:p>
            <a:r>
              <a:rPr lang="th-TH" sz="2400" dirty="0">
                <a:latin typeface="Sukhumvit Set" panose="02000506000000020004" pitchFamily="2" charset="-34"/>
                <a:cs typeface="Sukhumvit Set" panose="02000506000000020004" pitchFamily="2" charset="-34"/>
              </a:rPr>
              <a:t>ชื่อโดเมนระดับบนสุดแบบทั่วไปแบบใหม่</a:t>
            </a:r>
            <a:r>
              <a:rPr lang="en-US" sz="2400" dirty="0">
                <a:latin typeface="Sukhumvit Set" panose="02000506000000020004" pitchFamily="2" charset="-34"/>
                <a:cs typeface="Sukhumvit Set" panose="02000506000000020004" pitchFamily="2" charset="-34"/>
              </a:rPr>
              <a:t> </a:t>
            </a:r>
            <a:r>
              <a:rPr lang="en-US" sz="2400" dirty="0">
                <a:latin typeface="Sukhumvit Set" panose="02000506000000020004" pitchFamily="2" charset="-34"/>
                <a:ea typeface="ＭＳ Ｐゴシック" pitchFamily="34" charset="-128"/>
                <a:cs typeface="Sukhumvit Set" panose="02000506000000020004" pitchFamily="2" charset="-34"/>
              </a:rPr>
              <a:t>: </a:t>
            </a:r>
            <a:r>
              <a:rPr lang="th-TH" sz="2400" dirty="0">
                <a:latin typeface="Sukhumvit Set" panose="02000506000000020004" pitchFamily="2" charset="-34"/>
                <a:ea typeface="ＭＳ Ｐゴシック" pitchFamily="34" charset="-128"/>
                <a:cs typeface="Sukhumvit Set" panose="02000506000000020004" pitchFamily="2" charset="-34"/>
              </a:rPr>
              <a:t>การขยายและการปฏิรูประบบนิเวศอินเทอร์เน็ต</a:t>
            </a:r>
            <a:endParaRPr lang="en-US" sz="2400" dirty="0">
              <a:latin typeface="Sukhumvit Set" panose="02000506000000020004" pitchFamily="2" charset="-34"/>
              <a:cs typeface="Sukhumvit Set" panose="02000506000000020004" pitchFamily="2" charset="-34"/>
            </a:endParaRPr>
          </a:p>
        </p:txBody>
      </p:sp>
      <p:grpSp>
        <p:nvGrpSpPr>
          <p:cNvPr id="5" name="Group 4"/>
          <p:cNvGrpSpPr/>
          <p:nvPr/>
        </p:nvGrpSpPr>
        <p:grpSpPr>
          <a:xfrm>
            <a:off x="1168409" y="4721322"/>
            <a:ext cx="1214894" cy="1252507"/>
            <a:chOff x="6714138" y="1203493"/>
            <a:chExt cx="1214894" cy="1252507"/>
          </a:xfrm>
        </p:grpSpPr>
        <p:pic>
          <p:nvPicPr>
            <p:cNvPr id="12" name="Picture 11"/>
            <p:cNvPicPr>
              <a:picLocks noChangeAspect="1"/>
            </p:cNvPicPr>
            <p:nvPr/>
          </p:nvPicPr>
          <p:blipFill rotWithShape="1">
            <a:blip r:embed="rId3"/>
            <a:srcRect r="72775"/>
            <a:stretch/>
          </p:blipFill>
          <p:spPr>
            <a:xfrm>
              <a:off x="6894099" y="1203493"/>
              <a:ext cx="935801" cy="753739"/>
            </a:xfrm>
            <a:prstGeom prst="rect">
              <a:avLst/>
            </a:prstGeom>
          </p:spPr>
        </p:pic>
        <p:sp>
          <p:nvSpPr>
            <p:cNvPr id="13" name="TextBox 6"/>
            <p:cNvSpPr txBox="1"/>
            <p:nvPr/>
          </p:nvSpPr>
          <p:spPr>
            <a:xfrm>
              <a:off x="6714138" y="2102020"/>
              <a:ext cx="1214894" cy="353980"/>
            </a:xfrm>
            <a:prstGeom prst="rect">
              <a:avLst/>
            </a:prstGeom>
            <a:noFill/>
          </p:spPr>
          <p:txBody>
            <a:bodyPr wrap="square" lIns="0" tIns="0" rIns="0" bIns="0" rtlCol="0">
              <a:no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lnSpc>
                  <a:spcPts val="1792"/>
                </a:lnSpc>
                <a:spcBef>
                  <a:spcPts val="896"/>
                </a:spcBef>
              </a:pPr>
              <a:r>
                <a:rPr lang="th-TH" sz="2200" dirty="0">
                  <a:solidFill>
                    <a:srgbClr val="7F7F7F"/>
                  </a:solidFill>
                  <a:latin typeface="Sukhumvit Set" panose="02000506000000020004" pitchFamily="2" charset="-34"/>
                  <a:cs typeface="Sukhumvit Set" panose="02000506000000020004" pitchFamily="2" charset="-34"/>
                </a:rPr>
                <a:t>ทางเลือก</a:t>
              </a:r>
              <a:endParaRPr lang="en-US" sz="2200" dirty="0">
                <a:solidFill>
                  <a:srgbClr val="7F7F7F"/>
                </a:solidFill>
                <a:latin typeface="Sukhumvit Set" panose="02000506000000020004" pitchFamily="2" charset="-34"/>
                <a:cs typeface="Sukhumvit Set" panose="02000506000000020004" pitchFamily="2" charset="-34"/>
              </a:endParaRPr>
            </a:p>
          </p:txBody>
        </p:sp>
      </p:grpSp>
      <p:grpSp>
        <p:nvGrpSpPr>
          <p:cNvPr id="6" name="Group 5"/>
          <p:cNvGrpSpPr/>
          <p:nvPr/>
        </p:nvGrpSpPr>
        <p:grpSpPr>
          <a:xfrm>
            <a:off x="1090618" y="3009437"/>
            <a:ext cx="1416581" cy="1226147"/>
            <a:chOff x="3873321" y="1330492"/>
            <a:chExt cx="1416581" cy="1226147"/>
          </a:xfrm>
        </p:grpSpPr>
        <p:pic>
          <p:nvPicPr>
            <p:cNvPr id="10" name="Picture 9"/>
            <p:cNvPicPr>
              <a:picLocks noChangeAspect="1"/>
            </p:cNvPicPr>
            <p:nvPr/>
          </p:nvPicPr>
          <p:blipFill rotWithShape="1">
            <a:blip r:embed="rId3"/>
            <a:srcRect l="70491"/>
            <a:stretch/>
          </p:blipFill>
          <p:spPr>
            <a:xfrm>
              <a:off x="3951112" y="1330492"/>
              <a:ext cx="967673" cy="753739"/>
            </a:xfrm>
            <a:prstGeom prst="rect">
              <a:avLst/>
            </a:prstGeom>
          </p:spPr>
        </p:pic>
        <p:sp>
          <p:nvSpPr>
            <p:cNvPr id="11" name="TextBox 7"/>
            <p:cNvSpPr txBox="1"/>
            <p:nvPr/>
          </p:nvSpPr>
          <p:spPr>
            <a:xfrm>
              <a:off x="3873321" y="2202659"/>
              <a:ext cx="1416581" cy="353980"/>
            </a:xfrm>
            <a:prstGeom prst="rect">
              <a:avLst/>
            </a:prstGeom>
            <a:noFill/>
          </p:spPr>
          <p:txBody>
            <a:bodyPr wrap="square" lIns="0" tIns="0" rIns="0" bIns="0" rtlCol="0">
              <a:no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lnSpc>
                  <a:spcPts val="1792"/>
                </a:lnSpc>
                <a:spcBef>
                  <a:spcPts val="896"/>
                </a:spcBef>
              </a:pPr>
              <a:r>
                <a:rPr lang="th-TH" sz="2200" dirty="0">
                  <a:solidFill>
                    <a:srgbClr val="7F7F7F"/>
                  </a:solidFill>
                  <a:latin typeface="Sukhumvit Set" panose="02000506000000020004" pitchFamily="2" charset="-34"/>
                  <a:cs typeface="Sukhumvit Set" panose="02000506000000020004" pitchFamily="2" charset="-34"/>
                </a:rPr>
                <a:t>นวัตกรรม</a:t>
              </a:r>
              <a:endParaRPr lang="en-US" sz="2200" dirty="0">
                <a:solidFill>
                  <a:srgbClr val="7F7F7F"/>
                </a:solidFill>
                <a:latin typeface="Sukhumvit Set" panose="02000506000000020004" pitchFamily="2" charset="-34"/>
                <a:cs typeface="Sukhumvit Set" panose="02000506000000020004" pitchFamily="2" charset="-34"/>
              </a:endParaRPr>
            </a:p>
          </p:txBody>
        </p:sp>
      </p:grpSp>
      <p:grpSp>
        <p:nvGrpSpPr>
          <p:cNvPr id="7" name="Group 6"/>
          <p:cNvGrpSpPr/>
          <p:nvPr/>
        </p:nvGrpSpPr>
        <p:grpSpPr>
          <a:xfrm>
            <a:off x="878517" y="1339232"/>
            <a:ext cx="1814399" cy="1357960"/>
            <a:chOff x="939779" y="1184299"/>
            <a:chExt cx="1814399" cy="1357960"/>
          </a:xfrm>
        </p:grpSpPr>
        <p:pic>
          <p:nvPicPr>
            <p:cNvPr id="8" name="Picture 7"/>
            <p:cNvPicPr>
              <a:picLocks noChangeAspect="1"/>
            </p:cNvPicPr>
            <p:nvPr/>
          </p:nvPicPr>
          <p:blipFill rotWithShape="1">
            <a:blip r:embed="rId3"/>
            <a:srcRect l="37360" r="34170"/>
            <a:stretch/>
          </p:blipFill>
          <p:spPr>
            <a:xfrm>
              <a:off x="1478641" y="1184299"/>
              <a:ext cx="821471" cy="753739"/>
            </a:xfrm>
            <a:prstGeom prst="rect">
              <a:avLst/>
            </a:prstGeom>
          </p:spPr>
        </p:pic>
        <p:sp>
          <p:nvSpPr>
            <p:cNvPr id="9" name="TextBox 9"/>
            <p:cNvSpPr txBox="1"/>
            <p:nvPr/>
          </p:nvSpPr>
          <p:spPr>
            <a:xfrm>
              <a:off x="939779" y="2188279"/>
              <a:ext cx="1814399" cy="353980"/>
            </a:xfrm>
            <a:prstGeom prst="rect">
              <a:avLst/>
            </a:prstGeom>
            <a:noFill/>
          </p:spPr>
          <p:txBody>
            <a:bodyPr wrap="square" lIns="0" tIns="0" rIns="0" bIns="0" rtlCol="0">
              <a:no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lnSpc>
                  <a:spcPts val="1792"/>
                </a:lnSpc>
                <a:spcBef>
                  <a:spcPts val="896"/>
                </a:spcBef>
              </a:pPr>
              <a:r>
                <a:rPr lang="th-TH" sz="2200" dirty="0">
                  <a:solidFill>
                    <a:srgbClr val="7F7F7F"/>
                  </a:solidFill>
                  <a:latin typeface="Sukhumvit Set" panose="02000506000000020004" pitchFamily="2" charset="-34"/>
                  <a:cs typeface="Sukhumvit Set" panose="02000506000000020004" pitchFamily="2" charset="-34"/>
                </a:rPr>
                <a:t>การแข่งขัน</a:t>
              </a:r>
              <a:endParaRPr lang="en-US" sz="2200" dirty="0">
                <a:solidFill>
                  <a:srgbClr val="7F7F7F"/>
                </a:solidFill>
                <a:latin typeface="Sukhumvit Set" panose="02000506000000020004" pitchFamily="2" charset="-34"/>
                <a:cs typeface="Sukhumvit Set" panose="02000506000000020004" pitchFamily="2" charset="-34"/>
              </a:endParaRPr>
            </a:p>
          </p:txBody>
        </p:sp>
      </p:grpSp>
      <p:cxnSp>
        <p:nvCxnSpPr>
          <p:cNvPr id="14" name="Straight Connector 13"/>
          <p:cNvCxnSpPr/>
          <p:nvPr/>
        </p:nvCxnSpPr>
        <p:spPr>
          <a:xfrm>
            <a:off x="2898393" y="1374493"/>
            <a:ext cx="0" cy="4729238"/>
          </a:xfrm>
          <a:prstGeom prst="line">
            <a:avLst/>
          </a:prstGeom>
          <a:ln w="28575" cmpd="sng">
            <a:solidFill>
              <a:srgbClr val="7F7F7F"/>
            </a:solidFill>
            <a:prstDash val="dot"/>
          </a:ln>
          <a:effectLst/>
        </p:spPr>
        <p:style>
          <a:lnRef idx="2">
            <a:schemeClr val="accent1"/>
          </a:lnRef>
          <a:fillRef idx="0">
            <a:schemeClr val="accent1"/>
          </a:fillRef>
          <a:effectRef idx="1">
            <a:schemeClr val="accent1"/>
          </a:effectRef>
          <a:fontRef idx="minor">
            <a:schemeClr val="tx1"/>
          </a:fontRef>
        </p:style>
      </p:cxnSp>
      <p:sp>
        <p:nvSpPr>
          <p:cNvPr id="16" name="Text Placeholder 2"/>
          <p:cNvSpPr txBox="1">
            <a:spLocks/>
          </p:cNvSpPr>
          <p:nvPr/>
        </p:nvSpPr>
        <p:spPr>
          <a:xfrm>
            <a:off x="2898393" y="1374493"/>
            <a:ext cx="7742420" cy="464202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Canaro Light DEMO"/>
                <a:ea typeface="+mn-ea"/>
                <a:cs typeface="Canaro Light DEMO"/>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Canaro Light DEMO"/>
                <a:ea typeface="+mn-ea"/>
                <a:cs typeface="Canaro Light DEMO"/>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Canaro Light DEMO"/>
                <a:ea typeface="+mn-ea"/>
                <a:cs typeface="Canaro Light DEMO"/>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Canaro Light DEMO"/>
                <a:ea typeface="+mn-ea"/>
                <a:cs typeface="Canaro Light DEM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buClr>
                <a:schemeClr val="tx2"/>
              </a:buClr>
              <a:buSzPct val="120000"/>
              <a:buFont typeface="Wingdings" panose="05000000000000000000" pitchFamily="2" charset="2"/>
              <a:buChar char="§"/>
            </a:pPr>
            <a:r>
              <a:rPr lang="th-TH" sz="2400" dirty="0">
                <a:latin typeface="Sukhumvit Set" panose="02000506000000020004" pitchFamily="2" charset="-34"/>
                <a:cs typeface="Sukhumvit Set" panose="02000506000000020004" pitchFamily="2" charset="-34"/>
              </a:rPr>
              <a:t>อุตสาหกรรมชื่อโดเมนที่โตเต็มที่</a:t>
            </a:r>
          </a:p>
          <a:p>
            <a:pPr lvl="1">
              <a:buClr>
                <a:schemeClr val="tx2"/>
              </a:buClr>
              <a:buSzPct val="120000"/>
              <a:buFont typeface="Wingdings" panose="05000000000000000000" pitchFamily="2" charset="2"/>
              <a:buChar char="§"/>
            </a:pPr>
            <a:r>
              <a:rPr lang="th-TH" sz="2400" dirty="0">
                <a:latin typeface="Sukhumvit Set" panose="02000506000000020004" pitchFamily="2" charset="-34"/>
                <a:cs typeface="Sukhumvit Set" panose="02000506000000020004" pitchFamily="2" charset="-34"/>
              </a:rPr>
              <a:t>เศรษฐกิจอินเทอร์เน็ต และ </a:t>
            </a:r>
            <a:r>
              <a:rPr lang="en-US" sz="2400" dirty="0">
                <a:latin typeface="Sukhumvit Set" panose="02000506000000020004" pitchFamily="2" charset="-34"/>
                <a:cs typeface="Sukhumvit Set" panose="02000506000000020004" pitchFamily="2" charset="-34"/>
              </a:rPr>
              <a:t>GDP</a:t>
            </a:r>
          </a:p>
          <a:p>
            <a:pPr lvl="1">
              <a:buClr>
                <a:schemeClr val="tx2"/>
              </a:buClr>
              <a:buSzPct val="120000"/>
              <a:buFont typeface="Wingdings" panose="05000000000000000000" pitchFamily="2" charset="2"/>
              <a:buChar char="§"/>
            </a:pPr>
            <a:r>
              <a:rPr lang="th-TH" sz="2400" dirty="0">
                <a:latin typeface="Sukhumvit Set" panose="02000506000000020004" pitchFamily="2" charset="-34"/>
                <a:cs typeface="Sukhumvit Set" panose="02000506000000020004" pitchFamily="2" charset="-34"/>
              </a:rPr>
              <a:t>การเข้าสู่ตลาดเกิดใหม่</a:t>
            </a:r>
            <a:endParaRPr lang="en-US" sz="2400" dirty="0">
              <a:latin typeface="Sukhumvit Set" panose="02000506000000020004" pitchFamily="2" charset="-34"/>
              <a:cs typeface="Sukhumvit Set" panose="02000506000000020004" pitchFamily="2" charset="-34"/>
            </a:endParaRPr>
          </a:p>
          <a:p>
            <a:pPr lvl="1">
              <a:buClr>
                <a:schemeClr val="tx2"/>
              </a:buClr>
              <a:buSzPct val="120000"/>
              <a:buFont typeface="Wingdings" panose="05000000000000000000" pitchFamily="2" charset="2"/>
              <a:buChar char="§"/>
            </a:pPr>
            <a:r>
              <a:rPr lang="th-TH" sz="2400" dirty="0">
                <a:latin typeface="Sukhumvit Set" panose="02000506000000020004" pitchFamily="2" charset="-34"/>
                <a:cs typeface="Sukhumvit Set" panose="02000506000000020004" pitchFamily="2" charset="-34"/>
              </a:rPr>
              <a:t>การใช้โดเมนระดับบนสุดในรูปแบบใหม่ๆ</a:t>
            </a:r>
          </a:p>
          <a:p>
            <a:pPr marL="457200" lvl="1" indent="0">
              <a:buClr>
                <a:schemeClr val="tx2"/>
              </a:buClr>
              <a:buSzPct val="120000"/>
              <a:buNone/>
            </a:pPr>
            <a:endParaRPr lang="en-US" sz="600" dirty="0">
              <a:latin typeface="Sukhumvit Set" panose="02000506000000020004" pitchFamily="2" charset="-34"/>
              <a:cs typeface="Sukhumvit Set" panose="02000506000000020004" pitchFamily="2" charset="-34"/>
            </a:endParaRPr>
          </a:p>
          <a:p>
            <a:pPr lvl="2">
              <a:buClr>
                <a:schemeClr val="tx2"/>
              </a:buClr>
              <a:buSzPct val="66000"/>
              <a:buFont typeface="Wingdings" panose="05000000000000000000" pitchFamily="2" charset="2"/>
              <a:buChar char="§"/>
            </a:pPr>
            <a:r>
              <a:rPr lang="th-TH" sz="2200" dirty="0">
                <a:latin typeface="Sukhumvit Set" panose="02000506000000020004" pitchFamily="2" charset="-34"/>
                <a:cs typeface="Sukhumvit Set" panose="02000506000000020004" pitchFamily="2" charset="-34"/>
              </a:rPr>
              <a:t>ชื่อแบรนด์, เมือง, กลุ่มที่มีความสนใจคล้ายกัน</a:t>
            </a:r>
            <a:endParaRPr lang="en-US" sz="2200" dirty="0">
              <a:latin typeface="Sukhumvit Set" panose="02000506000000020004" pitchFamily="2" charset="-34"/>
              <a:cs typeface="Sukhumvit Set" panose="02000506000000020004" pitchFamily="2" charset="-34"/>
            </a:endParaRPr>
          </a:p>
          <a:p>
            <a:pPr lvl="3">
              <a:buClr>
                <a:schemeClr val="tx2"/>
              </a:buClr>
              <a:buSzPct val="100000"/>
              <a:buFont typeface="Wingdings" panose="05000000000000000000" pitchFamily="2" charset="2"/>
              <a:buChar char="§"/>
            </a:pPr>
            <a:r>
              <a:rPr lang="th-TH" sz="2000" dirty="0">
                <a:latin typeface="Sukhumvit Set" panose="02000506000000020004" pitchFamily="2" charset="-34"/>
                <a:cs typeface="Sukhumvit Set" panose="02000506000000020004" pitchFamily="2" charset="-34"/>
              </a:rPr>
              <a:t>สร้างชื่อเสียงเป็นที่รู้จักทางออนไลน์</a:t>
            </a:r>
          </a:p>
          <a:p>
            <a:pPr lvl="3">
              <a:buClr>
                <a:schemeClr val="tx2"/>
              </a:buClr>
              <a:buSzPct val="100000"/>
              <a:buFont typeface="Wingdings" panose="05000000000000000000" pitchFamily="2" charset="2"/>
              <a:buChar char="§"/>
            </a:pPr>
            <a:r>
              <a:rPr lang="th-TH" sz="2000" dirty="0">
                <a:latin typeface="Sukhumvit Set" panose="02000506000000020004" pitchFamily="2" charset="-34"/>
                <a:cs typeface="Sukhumvit Set" panose="02000506000000020004" pitchFamily="2" charset="-34"/>
              </a:rPr>
              <a:t>โอกาสในการแสดงตนและสร้างรายได้</a:t>
            </a:r>
          </a:p>
          <a:p>
            <a:pPr lvl="3">
              <a:buClr>
                <a:schemeClr val="tx2"/>
              </a:buClr>
              <a:buSzPct val="100000"/>
              <a:buFont typeface="Wingdings" panose="05000000000000000000" pitchFamily="2" charset="2"/>
              <a:buChar char="§"/>
            </a:pPr>
            <a:r>
              <a:rPr lang="th-TH" sz="2000" dirty="0">
                <a:latin typeface="Sukhumvit Set" panose="02000506000000020004" pitchFamily="2" charset="-34"/>
                <a:cs typeface="Sukhumvit Set" panose="02000506000000020004" pitchFamily="2" charset="-34"/>
              </a:rPr>
              <a:t>ความสัมพันธ์ระหว่างชุมชนกับธุรกิจ ธุรกิจกับผลิตภัณฑ์ และชุมชนกับความต้องการของชุมชน</a:t>
            </a:r>
            <a:endParaRPr lang="en-US" sz="2000" dirty="0">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3624966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52595" y="3633333"/>
            <a:ext cx="8460792" cy="585460"/>
          </a:xfrm>
        </p:spPr>
        <p:txBody>
          <a:bodyPr>
            <a:noAutofit/>
          </a:bodyPr>
          <a:lstStyle/>
          <a:p>
            <a:pPr algn="r"/>
            <a:r>
              <a:rPr lang="th-TH" i="1" dirty="0">
                <a:latin typeface="Sukhumvit Set" panose="02000506000000020004" pitchFamily="2" charset="-34"/>
                <a:cs typeface="Sukhumvit Set" panose="02000506000000020004" pitchFamily="2" charset="-34"/>
              </a:rPr>
              <a:t>เรื่องเล่า ชื่อโดเมนระดับบนสุดแบบทั่วไปแบบใหม่</a:t>
            </a:r>
            <a:r>
              <a:rPr lang="en-US" i="1" dirty="0">
                <a:latin typeface="Sukhumvit Set" panose="02000506000000020004" pitchFamily="2" charset="-34"/>
                <a:cs typeface="Sukhumvit Set" panose="02000506000000020004" pitchFamily="2" charset="-34"/>
              </a:rPr>
              <a:t> </a:t>
            </a:r>
            <a:endParaRPr lang="th-TH" i="1" dirty="0">
              <a:latin typeface="Sukhumvit Set" panose="02000506000000020004" pitchFamily="2" charset="-34"/>
              <a:cs typeface="Sukhumvit Set" panose="02000506000000020004" pitchFamily="2" charset="-34"/>
            </a:endParaRPr>
          </a:p>
          <a:p>
            <a:pPr algn="r"/>
            <a:r>
              <a:rPr lang="en-US" b="1" i="1" dirty="0">
                <a:latin typeface="Sukhumvit Set" panose="02000506000000020004" pitchFamily="2" charset="-34"/>
                <a:cs typeface="Sukhumvit Set" panose="02000506000000020004" pitchFamily="2" charset="-34"/>
              </a:rPr>
              <a:t>(New gTLD Stories)</a:t>
            </a:r>
            <a:endParaRPr lang="en-US" i="1" dirty="0">
              <a:latin typeface="Sukhumvit Set" panose="02000506000000020004" pitchFamily="2" charset="-34"/>
              <a:cs typeface="Sukhumvit Set" panose="02000506000000020004" pitchFamily="2" charset="-34"/>
            </a:endParaRPr>
          </a:p>
        </p:txBody>
      </p:sp>
    </p:spTree>
    <p:extLst>
      <p:ext uri="{BB962C8B-B14F-4D97-AF65-F5344CB8AC3E}">
        <p14:creationId xmlns:p14="http://schemas.microsoft.com/office/powerpoint/2010/main" val="3271481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39988" y="486462"/>
            <a:ext cx="9719787" cy="585460"/>
          </a:xfrm>
        </p:spPr>
        <p:txBody>
          <a:bodyPr>
            <a:normAutofit/>
          </a:bodyPr>
          <a:lstStyle/>
          <a:p>
            <a:r>
              <a:rPr lang="th-TH" sz="2000" dirty="0">
                <a:latin typeface="Sukhumvit Set" panose="02000506000000020004" pitchFamily="2" charset="-34"/>
                <a:cs typeface="Sukhumvit Set" panose="02000506000000020004" pitchFamily="2" charset="-34"/>
              </a:rPr>
              <a:t>เรื่องเล่า ชื่อโดเมนระดับบนสุดแบบทั่วไปแบบใหม่</a:t>
            </a:r>
            <a:endParaRPr lang="en-US" sz="2000" dirty="0"/>
          </a:p>
        </p:txBody>
      </p:sp>
      <p:sp>
        <p:nvSpPr>
          <p:cNvPr id="21" name="TextBox 20"/>
          <p:cNvSpPr txBox="1"/>
          <p:nvPr/>
        </p:nvSpPr>
        <p:spPr>
          <a:xfrm>
            <a:off x="2514600" y="3733800"/>
            <a:ext cx="3962400" cy="971228"/>
          </a:xfrm>
          <a:prstGeom prst="rect">
            <a:avLst/>
          </a:prstGeom>
          <a:noFill/>
        </p:spPr>
        <p:txBody>
          <a:bodyPr wrap="square" lIns="0" tIns="0" rIns="0" bIns="91440" rtlCol="0" anchor="t">
            <a:spAutoFit/>
          </a:bodyPr>
          <a:lstStyle/>
          <a:p>
            <a:pPr lvl="0" defTabSz="914400">
              <a:lnSpc>
                <a:spcPct val="150000"/>
              </a:lnSpc>
              <a:defRPr/>
            </a:pPr>
            <a:r>
              <a:rPr lang="th-TH" sz="2000" kern="0" dirty="0">
                <a:solidFill>
                  <a:srgbClr val="00334D"/>
                </a:solidFill>
                <a:latin typeface="Sukhumvit Set" panose="02000506000000020004" pitchFamily="2" charset="-34"/>
                <a:cs typeface="Sukhumvit Set" panose="02000506000000020004" pitchFamily="2" charset="-34"/>
              </a:rPr>
              <a:t>เพิ่มการรับรู้ของแบรนด์ </a:t>
            </a:r>
            <a:br>
              <a:rPr lang="th-TH" sz="2000" kern="0" dirty="0">
                <a:solidFill>
                  <a:srgbClr val="00334D"/>
                </a:solidFill>
                <a:latin typeface="Sukhumvit Set" panose="02000506000000020004" pitchFamily="2" charset="-34"/>
                <a:cs typeface="Sukhumvit Set" panose="02000506000000020004" pitchFamily="2" charset="-34"/>
              </a:rPr>
            </a:br>
            <a:r>
              <a:rPr lang="th-TH" sz="2000" kern="0" dirty="0">
                <a:solidFill>
                  <a:srgbClr val="00334D"/>
                </a:solidFill>
                <a:latin typeface="Sukhumvit Set" panose="02000506000000020004" pitchFamily="2" charset="-34"/>
                <a:cs typeface="Sukhumvit Set" panose="02000506000000020004" pitchFamily="2" charset="-34"/>
              </a:rPr>
              <a:t>และสร้างความเชื่อมั่นแก่ผู้บริโภค</a:t>
            </a:r>
            <a:endParaRPr kumimoji="0" lang="en-US" sz="2000" b="0" i="0" u="none" strike="noStrike" kern="0" cap="none" spc="0" normalizeH="0" baseline="0" noProof="0" dirty="0">
              <a:ln>
                <a:noFill/>
              </a:ln>
              <a:solidFill>
                <a:srgbClr val="00334D"/>
              </a:solidFill>
              <a:effectLst/>
              <a:uLnTx/>
              <a:uFillTx/>
              <a:latin typeface="Sukhumvit Set" panose="02000506000000020004" pitchFamily="2" charset="-34"/>
              <a:cs typeface="Sukhumvit Set" panose="02000506000000020004" pitchFamily="2" charset="-34"/>
            </a:endParaRPr>
          </a:p>
        </p:txBody>
      </p:sp>
      <p:sp>
        <p:nvSpPr>
          <p:cNvPr id="22" name="Oval 21"/>
          <p:cNvSpPr/>
          <p:nvPr/>
        </p:nvSpPr>
        <p:spPr bwMode="auto">
          <a:xfrm>
            <a:off x="1371600" y="259080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grpSp>
        <p:nvGrpSpPr>
          <p:cNvPr id="23" name="Group 22"/>
          <p:cNvGrpSpPr/>
          <p:nvPr/>
        </p:nvGrpSpPr>
        <p:grpSpPr>
          <a:xfrm>
            <a:off x="6730064" y="3596894"/>
            <a:ext cx="1050798" cy="923092"/>
            <a:chOff x="7899758" y="484188"/>
            <a:chExt cx="818259" cy="718814"/>
          </a:xfrm>
        </p:grpSpPr>
        <p:grpSp>
          <p:nvGrpSpPr>
            <p:cNvPr id="24" name="Group 23"/>
            <p:cNvGrpSpPr/>
            <p:nvPr/>
          </p:nvGrpSpPr>
          <p:grpSpPr>
            <a:xfrm>
              <a:off x="8157251" y="484188"/>
              <a:ext cx="297202" cy="218280"/>
              <a:chOff x="8079047" y="471961"/>
              <a:chExt cx="381137" cy="230507"/>
            </a:xfrm>
          </p:grpSpPr>
          <p:sp>
            <p:nvSpPr>
              <p:cNvPr id="28" name="Round Same Side Corner Rectangle 27"/>
              <p:cNvSpPr/>
              <p:nvPr/>
            </p:nvSpPr>
            <p:spPr bwMode="auto">
              <a:xfrm>
                <a:off x="8084742" y="475928"/>
                <a:ext cx="375442" cy="226540"/>
              </a:xfrm>
              <a:prstGeom prst="round2SameRect">
                <a:avLst>
                  <a:gd name="adj1" fmla="val 25425"/>
                  <a:gd name="adj2" fmla="val 5176"/>
                </a:avLst>
              </a:prstGeom>
              <a:solidFill>
                <a:sysClr val="window" lastClr="FFFFFF"/>
              </a:solidFill>
              <a:ln w="76200" cmpd="sng">
                <a:solidFill>
                  <a:sysClr val="window" lastClr="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9" name="Round Same Side Corner Rectangle 28"/>
              <p:cNvSpPr/>
              <p:nvPr/>
            </p:nvSpPr>
            <p:spPr bwMode="auto">
              <a:xfrm>
                <a:off x="8079047" y="471961"/>
                <a:ext cx="375442" cy="226540"/>
              </a:xfrm>
              <a:prstGeom prst="round2SameRect">
                <a:avLst>
                  <a:gd name="adj1" fmla="val 25425"/>
                  <a:gd name="adj2" fmla="val 5176"/>
                </a:avLst>
              </a:prstGeom>
              <a:solidFill>
                <a:srgbClr val="00334D">
                  <a:lumMod val="90000"/>
                  <a:lumOff val="10000"/>
                  <a:alpha val="50000"/>
                </a:srgbClr>
              </a:solidFill>
              <a:ln w="76200" cmpd="sng">
                <a:solidFill>
                  <a:sysClr val="window" lastClr="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grpSp>
        <p:sp>
          <p:nvSpPr>
            <p:cNvPr id="25" name="Round Same Side Corner Rectangle 24"/>
            <p:cNvSpPr/>
            <p:nvPr/>
          </p:nvSpPr>
          <p:spPr bwMode="auto">
            <a:xfrm>
              <a:off x="7899758" y="630710"/>
              <a:ext cx="817560" cy="572292"/>
            </a:xfrm>
            <a:prstGeom prst="round2SameRect">
              <a:avLst>
                <a:gd name="adj1" fmla="val 6007"/>
                <a:gd name="adj2" fmla="val 5176"/>
              </a:avLst>
            </a:prstGeom>
            <a:solidFill>
              <a:srgbClr val="E87724">
                <a:lumMod val="75000"/>
              </a:srgbClr>
            </a:solidFill>
            <a:ln w="38100" cmpd="sng">
              <a:solidFill>
                <a:sysClr val="window" lastClr="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6" name="Round Same Side Corner Rectangle 25"/>
            <p:cNvSpPr/>
            <p:nvPr/>
          </p:nvSpPr>
          <p:spPr bwMode="auto">
            <a:xfrm>
              <a:off x="7900411" y="637317"/>
              <a:ext cx="817606" cy="265907"/>
            </a:xfrm>
            <a:prstGeom prst="round2SameRect">
              <a:avLst>
                <a:gd name="adj1" fmla="val 13796"/>
                <a:gd name="adj2" fmla="val 50000"/>
              </a:avLst>
            </a:prstGeom>
            <a:solidFill>
              <a:srgbClr val="E87724">
                <a:lumMod val="75000"/>
              </a:srgbClr>
            </a:solidFill>
            <a:ln w="38100" cmpd="sng">
              <a:solidFill>
                <a:srgbClr val="FFFFFF"/>
              </a:solidFill>
            </a:ln>
            <a:extLst/>
          </p:spPr>
          <p:txBody>
            <a:bodyPr wrap="square"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7" name="Rectangle 26"/>
            <p:cNvSpPr/>
            <p:nvPr/>
          </p:nvSpPr>
          <p:spPr bwMode="auto">
            <a:xfrm>
              <a:off x="8270900" y="842362"/>
              <a:ext cx="73361" cy="136535"/>
            </a:xfrm>
            <a:prstGeom prst="rect">
              <a:avLst/>
            </a:prstGeom>
            <a:solidFill>
              <a:sysClr val="window" lastClr="FFFFFF"/>
            </a:solidFill>
            <a:ln>
              <a:no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grpSp>
      <p:sp>
        <p:nvSpPr>
          <p:cNvPr id="32" name="TextBox 31"/>
          <p:cNvSpPr txBox="1"/>
          <p:nvPr/>
        </p:nvSpPr>
        <p:spPr>
          <a:xfrm>
            <a:off x="2170097" y="1958913"/>
            <a:ext cx="6272864" cy="1600438"/>
          </a:xfrm>
          <a:prstGeom prst="rect">
            <a:avLst/>
          </a:prstGeom>
          <a:noFill/>
        </p:spPr>
        <p:txBody>
          <a:bodyPr wrap="square" lIns="38405" tIns="0" rIns="38405" bIns="365760" rtlCol="0" anchor="ctr">
            <a:spAutoFit/>
          </a:bodyPr>
          <a:lstStyle/>
          <a:p>
            <a:pPr>
              <a:spcBef>
                <a:spcPts val="0"/>
              </a:spcBef>
              <a:spcAft>
                <a:spcPts val="0"/>
              </a:spcAft>
            </a:pPr>
            <a:r>
              <a:rPr lang="en-US" sz="8000" b="1" spc="-150" dirty="0">
                <a:solidFill>
                  <a:srgbClr val="000000"/>
                </a:solidFill>
                <a:latin typeface="Georgia"/>
                <a:cs typeface="Georgia"/>
              </a:rPr>
              <a:t>{</a:t>
            </a:r>
            <a:r>
              <a:rPr lang="th-TH" sz="6600" b="1" dirty="0">
                <a:solidFill>
                  <a:srgbClr val="000000"/>
                </a:solidFill>
                <a:latin typeface="Sukhumvit Set" panose="02000506000000020004" pitchFamily="2" charset="-34"/>
                <a:cs typeface="Sukhumvit Set" panose="02000506000000020004" pitchFamily="2" charset="-34"/>
              </a:rPr>
              <a:t>ธุรกิจ</a:t>
            </a:r>
            <a:r>
              <a:rPr lang="en-US" sz="8000" b="1" spc="-150" dirty="0">
                <a:solidFill>
                  <a:srgbClr val="000000"/>
                </a:solidFill>
                <a:latin typeface="Georgia"/>
                <a:cs typeface="Georgia"/>
              </a:rPr>
              <a:t>}</a:t>
            </a:r>
          </a:p>
        </p:txBody>
      </p:sp>
      <p:cxnSp>
        <p:nvCxnSpPr>
          <p:cNvPr id="33" name="Straight Connector 32"/>
          <p:cNvCxnSpPr/>
          <p:nvPr/>
        </p:nvCxnSpPr>
        <p:spPr bwMode="auto">
          <a:xfrm>
            <a:off x="1541829" y="3086330"/>
            <a:ext cx="0" cy="4119333"/>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919178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426306" y="2063176"/>
            <a:ext cx="5393043" cy="1384995"/>
          </a:xfrm>
          <a:prstGeom prst="rect">
            <a:avLst/>
          </a:prstGeom>
          <a:noFill/>
        </p:spPr>
        <p:txBody>
          <a:bodyPr wrap="square" lIns="38405" tIns="0" rIns="38405" bIns="365760" rtlCol="0" anchor="ctr">
            <a:spAutoFit/>
          </a:bodyPr>
          <a:lstStyle/>
          <a:p>
            <a:pPr>
              <a:spcBef>
                <a:spcPts val="0"/>
              </a:spcBef>
              <a:spcAft>
                <a:spcPts val="0"/>
              </a:spcAft>
            </a:pPr>
            <a:r>
              <a:rPr lang="en-US" sz="6600" b="1" spc="600" dirty="0">
                <a:solidFill>
                  <a:srgbClr val="000000"/>
                </a:solidFill>
                <a:latin typeface="Sukhumvit Set" panose="02000506000000020004" pitchFamily="2" charset="-34"/>
                <a:cs typeface="Sukhumvit Set" panose="02000506000000020004" pitchFamily="2" charset="-34"/>
              </a:rPr>
              <a:t>{</a:t>
            </a:r>
            <a:r>
              <a:rPr lang="th-TH" sz="6000" b="1" spc="600" dirty="0">
                <a:solidFill>
                  <a:srgbClr val="000000"/>
                </a:solidFill>
                <a:latin typeface="Sukhumvit Set" panose="02000506000000020004" pitchFamily="2" charset="-34"/>
                <a:cs typeface="Sukhumvit Set" panose="02000506000000020004" pitchFamily="2" charset="-34"/>
              </a:rPr>
              <a:t>การรวมกลุ่ม</a:t>
            </a:r>
            <a:r>
              <a:rPr lang="en-US" sz="6600" b="1" spc="600" dirty="0">
                <a:solidFill>
                  <a:srgbClr val="000000"/>
                </a:solidFill>
                <a:latin typeface="Sukhumvit Set" panose="02000506000000020004" pitchFamily="2" charset="-34"/>
                <a:cs typeface="Sukhumvit Set" panose="02000506000000020004" pitchFamily="2" charset="-34"/>
              </a:rPr>
              <a:t>}</a:t>
            </a:r>
          </a:p>
        </p:txBody>
      </p:sp>
      <p:cxnSp>
        <p:nvCxnSpPr>
          <p:cNvPr id="10" name="Straight Connector 9"/>
          <p:cNvCxnSpPr/>
          <p:nvPr/>
        </p:nvCxnSpPr>
        <p:spPr bwMode="auto">
          <a:xfrm>
            <a:off x="1558132" y="3293871"/>
            <a:ext cx="0" cy="3929063"/>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1" name="Straight Connector 10"/>
          <p:cNvCxnSpPr/>
          <p:nvPr/>
        </p:nvCxnSpPr>
        <p:spPr bwMode="auto">
          <a:xfrm>
            <a:off x="1550894" y="-762000"/>
            <a:ext cx="0" cy="3124200"/>
          </a:xfrm>
          <a:prstGeom prst="line">
            <a:avLst/>
          </a:prstGeom>
          <a:blipFill dpi="0" rotWithShape="0">
            <a:blip r:embed="rId3"/>
            <a:srcRect/>
            <a:tile tx="0" ty="0" sx="100000" sy="100000" flip="none" algn="tl"/>
          </a:blipFill>
          <a:ln w="76200" cap="rnd" cmpd="sng" algn="ctr">
            <a:solidFill>
              <a:schemeClr val="tx2"/>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Box 11"/>
          <p:cNvSpPr txBox="1"/>
          <p:nvPr/>
        </p:nvSpPr>
        <p:spPr>
          <a:xfrm>
            <a:off x="2145668" y="3810000"/>
            <a:ext cx="4369033" cy="1015663"/>
          </a:xfrm>
          <a:prstGeom prst="rect">
            <a:avLst/>
          </a:prstGeom>
          <a:noFill/>
        </p:spPr>
        <p:txBody>
          <a:bodyPr wrap="square" lIns="0" tIns="0" rIns="0" bIns="91440" rtlCol="0" anchor="t">
            <a:spAutoFit/>
          </a:bodyPr>
          <a:lstStyle/>
          <a:p>
            <a:pPr>
              <a:lnSpc>
                <a:spcPct val="150000"/>
              </a:lnSpc>
            </a:pPr>
            <a:r>
              <a:rPr lang="th-TH" sz="2000" dirty="0">
                <a:solidFill>
                  <a:schemeClr val="tx2"/>
                </a:solidFill>
                <a:latin typeface="Sukhumvit Set" panose="02000506000000020004" pitchFamily="2" charset="-34"/>
                <a:cs typeface="Sukhumvit Set" panose="02000506000000020004" pitchFamily="2" charset="-34"/>
              </a:rPr>
              <a:t>การรวมตัวของกลุ่มผู้ใช้อินเทอร์เน็ตที่มี</a:t>
            </a:r>
          </a:p>
          <a:p>
            <a:pPr>
              <a:lnSpc>
                <a:spcPct val="150000"/>
              </a:lnSpc>
            </a:pPr>
            <a:r>
              <a:rPr lang="th-TH" sz="2000" dirty="0">
                <a:solidFill>
                  <a:schemeClr val="tx2"/>
                </a:solidFill>
                <a:latin typeface="Sukhumvit Set" panose="02000506000000020004" pitchFamily="2" charset="-34"/>
                <a:cs typeface="Sukhumvit Set" panose="02000506000000020004" pitchFamily="2" charset="-34"/>
              </a:rPr>
              <a:t>ความสนใจคล้ายกัน</a:t>
            </a:r>
            <a:endParaRPr lang="en-US" sz="2000" dirty="0">
              <a:solidFill>
                <a:schemeClr val="tx2"/>
              </a:solidFill>
              <a:latin typeface="Sukhumvit Set" panose="02000506000000020004" pitchFamily="2" charset="-34"/>
              <a:cs typeface="Sukhumvit Set" panose="02000506000000020004" pitchFamily="2" charset="-34"/>
            </a:endParaRPr>
          </a:p>
        </p:txBody>
      </p:sp>
      <p:grpSp>
        <p:nvGrpSpPr>
          <p:cNvPr id="14" name="Group 13"/>
          <p:cNvGrpSpPr>
            <a:grpSpLocks noChangeAspect="1"/>
          </p:cNvGrpSpPr>
          <p:nvPr/>
        </p:nvGrpSpPr>
        <p:grpSpPr>
          <a:xfrm>
            <a:off x="6477000" y="3810000"/>
            <a:ext cx="1039970" cy="914400"/>
            <a:chOff x="5923609" y="2252003"/>
            <a:chExt cx="2534594" cy="2228557"/>
          </a:xfrm>
          <a:solidFill>
            <a:srgbClr val="B65813"/>
          </a:solidFill>
        </p:grpSpPr>
        <p:grpSp>
          <p:nvGrpSpPr>
            <p:cNvPr id="15" name="Group 14"/>
            <p:cNvGrpSpPr>
              <a:grpSpLocks noChangeAspect="1"/>
            </p:cNvGrpSpPr>
            <p:nvPr/>
          </p:nvGrpSpPr>
          <p:grpSpPr>
            <a:xfrm>
              <a:off x="5923609" y="2252003"/>
              <a:ext cx="1223954" cy="1710398"/>
              <a:chOff x="6781800" y="3169920"/>
              <a:chExt cx="1188720" cy="1661160"/>
            </a:xfrm>
            <a:grpFill/>
          </p:grpSpPr>
          <p:sp>
            <p:nvSpPr>
              <p:cNvPr id="26" name="Round Same Side Corner Rectangle 25"/>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7" name="Oval 26"/>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8" name="Round Same Side Corner Rectangle 27"/>
              <p:cNvSpPr/>
              <p:nvPr/>
            </p:nvSpPr>
            <p:spPr bwMode="auto">
              <a:xfrm>
                <a:off x="7010400" y="4191000"/>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9" name="Round Same Side Corner Rectangle 28"/>
              <p:cNvSpPr/>
              <p:nvPr/>
            </p:nvSpPr>
            <p:spPr bwMode="auto">
              <a:xfrm>
                <a:off x="7690104" y="4189413"/>
                <a:ext cx="82296" cy="640080"/>
              </a:xfrm>
              <a:prstGeom prst="round2SameRect">
                <a:avLst>
                  <a:gd name="adj1" fmla="val 48371"/>
                  <a:gd name="adj2" fmla="val 16607"/>
                </a:avLst>
              </a:prstGeom>
              <a:grpFill/>
              <a:ln w="38100" cmpd="sng">
                <a:solidFill>
                  <a:schemeClr val="tx1"/>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grpSp>
        <p:grpSp>
          <p:nvGrpSpPr>
            <p:cNvPr id="16" name="Group 15"/>
            <p:cNvGrpSpPr>
              <a:grpSpLocks noChangeAspect="1"/>
            </p:cNvGrpSpPr>
            <p:nvPr/>
          </p:nvGrpSpPr>
          <p:grpSpPr>
            <a:xfrm>
              <a:off x="7234249" y="2252003"/>
              <a:ext cx="1223954" cy="1710398"/>
              <a:chOff x="6781800" y="3169920"/>
              <a:chExt cx="1188720" cy="1661160"/>
            </a:xfrm>
            <a:grpFill/>
          </p:grpSpPr>
          <p:sp>
            <p:nvSpPr>
              <p:cNvPr id="22" name="Round Same Side Corner Rectangle 21"/>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3" name="Oval 22"/>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4" name="Round Same Side Corner Rectangle 23"/>
              <p:cNvSpPr/>
              <p:nvPr/>
            </p:nvSpPr>
            <p:spPr bwMode="auto">
              <a:xfrm>
                <a:off x="7010400" y="4191000"/>
                <a:ext cx="82296" cy="640080"/>
              </a:xfrm>
              <a:prstGeom prst="round2SameRect">
                <a:avLst>
                  <a:gd name="adj1" fmla="val 48371"/>
                  <a:gd name="adj2" fmla="val 16607"/>
                </a:avLst>
              </a:prstGeom>
              <a:grpFill/>
              <a:ln w="38100" cmpd="sng">
                <a:solidFill>
                  <a:schemeClr val="tx1"/>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5" name="Round Same Side Corner Rectangle 24"/>
              <p:cNvSpPr/>
              <p:nvPr/>
            </p:nvSpPr>
            <p:spPr bwMode="auto">
              <a:xfrm>
                <a:off x="7690104" y="4189413"/>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grpSp>
        <p:grpSp>
          <p:nvGrpSpPr>
            <p:cNvPr id="17" name="Group 16"/>
            <p:cNvGrpSpPr/>
            <p:nvPr/>
          </p:nvGrpSpPr>
          <p:grpSpPr>
            <a:xfrm>
              <a:off x="6502724" y="2459183"/>
              <a:ext cx="1446491" cy="2021377"/>
              <a:chOff x="6781800" y="3169920"/>
              <a:chExt cx="1188720" cy="1661160"/>
            </a:xfrm>
            <a:grpFill/>
          </p:grpSpPr>
          <p:sp>
            <p:nvSpPr>
              <p:cNvPr id="18" name="Round Same Side Corner Rectangle 17"/>
              <p:cNvSpPr/>
              <p:nvPr/>
            </p:nvSpPr>
            <p:spPr bwMode="auto">
              <a:xfrm>
                <a:off x="6781800" y="3733800"/>
                <a:ext cx="1188720" cy="1097280"/>
              </a:xfrm>
              <a:prstGeom prst="round2SameRect">
                <a:avLst>
                  <a:gd name="adj1" fmla="val 48371"/>
                  <a:gd name="adj2" fmla="val 16607"/>
                </a:avLst>
              </a:prstGeom>
              <a:grpFill/>
              <a:ln w="38100" cmpd="sng">
                <a:solidFill>
                  <a:srgbClr val="FFFFFF"/>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19" name="Oval 18"/>
              <p:cNvSpPr/>
              <p:nvPr/>
            </p:nvSpPr>
            <p:spPr bwMode="auto">
              <a:xfrm>
                <a:off x="7086600" y="3169920"/>
                <a:ext cx="640080" cy="640080"/>
              </a:xfrm>
              <a:prstGeom prst="ellipse">
                <a:avLst/>
              </a:prstGeom>
              <a:grpFill/>
              <a:ln w="38100" cmpd="sng">
                <a:solidFill>
                  <a:schemeClr val="bg1"/>
                </a:solid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0" name="Round Same Side Corner Rectangle 19"/>
              <p:cNvSpPr/>
              <p:nvPr/>
            </p:nvSpPr>
            <p:spPr bwMode="auto">
              <a:xfrm>
                <a:off x="7010400" y="4191000"/>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sp>
            <p:nvSpPr>
              <p:cNvPr id="21" name="Round Same Side Corner Rectangle 20"/>
              <p:cNvSpPr/>
              <p:nvPr/>
            </p:nvSpPr>
            <p:spPr bwMode="auto">
              <a:xfrm>
                <a:off x="7690104" y="4189413"/>
                <a:ext cx="82296" cy="640080"/>
              </a:xfrm>
              <a:prstGeom prst="round2SameRect">
                <a:avLst>
                  <a:gd name="adj1" fmla="val 48371"/>
                  <a:gd name="adj2" fmla="val 16607"/>
                </a:avLst>
              </a:prstGeom>
              <a:solidFill>
                <a:schemeClr val="bg1"/>
              </a:solidFill>
              <a:ln w="19050" cmpd="sng">
                <a:noFill/>
              </a:ln>
              <a:extLst/>
            </p:spPr>
            <p:txBody>
              <a:bodyPr lIns="0" tIns="0" rIns="0" bIns="0" rtlCol="0" anchor="ctr">
                <a:spAutoFit/>
              </a:bodyPr>
              <a:lstStyle/>
              <a:p>
                <a:pPr algn="l">
                  <a:lnSpc>
                    <a:spcPct val="10000"/>
                  </a:lnSpc>
                </a:pPr>
                <a:endParaRPr lang="en-US" sz="7200" dirty="0">
                  <a:solidFill>
                    <a:srgbClr val="1A8AC7"/>
                  </a:solidFill>
                  <a:latin typeface="DINOT-Medium" charset="0"/>
                  <a:ea typeface="ＭＳ Ｐゴシック" charset="0"/>
                  <a:cs typeface="DINOT-Medium" charset="0"/>
                  <a:sym typeface="DINOT-Medium" charset="0"/>
                </a:endParaRPr>
              </a:p>
            </p:txBody>
          </p:sp>
        </p:grpSp>
      </p:grpSp>
      <p:sp>
        <p:nvSpPr>
          <p:cNvPr id="30" name="Oval 29"/>
          <p:cNvSpPr/>
          <p:nvPr/>
        </p:nvSpPr>
        <p:spPr bwMode="auto">
          <a:xfrm>
            <a:off x="1368014" y="259080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Tree>
    <p:extLst>
      <p:ext uri="{BB962C8B-B14F-4D97-AF65-F5344CB8AC3E}">
        <p14:creationId xmlns:p14="http://schemas.microsoft.com/office/powerpoint/2010/main" val="197672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160053" y="1950334"/>
            <a:ext cx="6030287" cy="1600438"/>
          </a:xfrm>
          <a:prstGeom prst="rect">
            <a:avLst/>
          </a:prstGeom>
          <a:noFill/>
        </p:spPr>
        <p:txBody>
          <a:bodyPr wrap="square" lIns="38405" tIns="0" rIns="38405" bIns="36576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000" b="1" i="0" u="none" strike="noStrike" kern="0" cap="none" spc="600" normalizeH="0" baseline="0" noProof="0" dirty="0">
                <a:ln>
                  <a:noFill/>
                </a:ln>
                <a:solidFill>
                  <a:srgbClr val="000000"/>
                </a:solidFill>
                <a:effectLst/>
                <a:uLnTx/>
                <a:uFillTx/>
                <a:latin typeface="Georgia"/>
                <a:cs typeface="Georgia"/>
              </a:rPr>
              <a:t>{</a:t>
            </a:r>
            <a:r>
              <a:rPr lang="th-TH" sz="6000" b="1" kern="0" spc="600" dirty="0">
                <a:solidFill>
                  <a:srgbClr val="000000"/>
                </a:solidFill>
                <a:latin typeface="Sukhumvit Set" panose="02000506000000020004" pitchFamily="2" charset="-34"/>
                <a:cs typeface="Sukhumvit Set" panose="02000506000000020004" pitchFamily="2" charset="-34"/>
              </a:rPr>
              <a:t>ภูมิภาค</a:t>
            </a:r>
            <a:r>
              <a:rPr kumimoji="0" lang="en-US" sz="8000" b="1" i="0" u="none" strike="noStrike" kern="0" cap="none" spc="600" normalizeH="0" baseline="0" noProof="0" dirty="0">
                <a:ln>
                  <a:noFill/>
                </a:ln>
                <a:solidFill>
                  <a:srgbClr val="000000"/>
                </a:solidFill>
                <a:effectLst/>
                <a:uLnTx/>
                <a:uFillTx/>
                <a:latin typeface="Georgia"/>
                <a:cs typeface="Georgia"/>
              </a:rPr>
              <a:t>}</a:t>
            </a:r>
          </a:p>
        </p:txBody>
      </p:sp>
      <p:cxnSp>
        <p:nvCxnSpPr>
          <p:cNvPr id="19" name="Straight Connector 18"/>
          <p:cNvCxnSpPr/>
          <p:nvPr/>
        </p:nvCxnSpPr>
        <p:spPr bwMode="auto">
          <a:xfrm>
            <a:off x="1476921" y="3276600"/>
            <a:ext cx="0" cy="3929063"/>
          </a:xfrm>
          <a:prstGeom prst="line">
            <a:avLst/>
          </a:prstGeom>
          <a:blipFill dpi="0" rotWithShape="0">
            <a:blip r:embed="rId3"/>
            <a:srcRect/>
            <a:tile tx="0" ty="0" sx="100000" sy="100000" flip="none" algn="tl"/>
          </a:blipFill>
          <a:ln w="76200" cap="rnd" cmpd="sng" algn="ctr">
            <a:solidFill>
              <a:srgbClr val="00334D"/>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0" name="Straight Connector 19"/>
          <p:cNvCxnSpPr/>
          <p:nvPr/>
        </p:nvCxnSpPr>
        <p:spPr bwMode="auto">
          <a:xfrm>
            <a:off x="1498518" y="-762000"/>
            <a:ext cx="0" cy="3124200"/>
          </a:xfrm>
          <a:prstGeom prst="line">
            <a:avLst/>
          </a:prstGeom>
          <a:blipFill dpi="0" rotWithShape="0">
            <a:blip r:embed="rId3"/>
            <a:srcRect/>
            <a:tile tx="0" ty="0" sx="100000" sy="100000" flip="none" algn="tl"/>
          </a:blipFill>
          <a:ln w="76200" cap="rnd" cmpd="sng" algn="ctr">
            <a:solidFill>
              <a:srgbClr val="00334D"/>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1" name="TextBox 20"/>
          <p:cNvSpPr txBox="1"/>
          <p:nvPr/>
        </p:nvSpPr>
        <p:spPr>
          <a:xfrm>
            <a:off x="1888005" y="3490303"/>
            <a:ext cx="4144896" cy="1432893"/>
          </a:xfrm>
          <a:prstGeom prst="rect">
            <a:avLst/>
          </a:prstGeom>
          <a:noFill/>
        </p:spPr>
        <p:txBody>
          <a:bodyPr wrap="square" lIns="0" tIns="0" rIns="0" bIns="91440" rtlCol="0" anchor="t">
            <a:spAutoFit/>
          </a:bodyPr>
          <a:lstStyle/>
          <a:p>
            <a:pPr>
              <a:lnSpc>
                <a:spcPct val="150000"/>
              </a:lnSpc>
            </a:pPr>
            <a:r>
              <a:rPr lang="th-TH" sz="2000" dirty="0">
                <a:solidFill>
                  <a:srgbClr val="00334D"/>
                </a:solidFill>
                <a:latin typeface="Sukhumvit Set" panose="02000506000000020004" pitchFamily="2" charset="-34"/>
                <a:cs typeface="Sukhumvit Set" panose="02000506000000020004" pitchFamily="2" charset="-34"/>
              </a:rPr>
              <a:t>เปิดโอกาสให้ภาคประชาชนและภาคธุรกิจสามารถสร้างตัวตนออนไลน์โดยอิงจากสถานที่ตั้งทางภูมิศาสตร์</a:t>
            </a:r>
            <a:endParaRPr lang="en-US" sz="2000" dirty="0">
              <a:solidFill>
                <a:srgbClr val="00334D"/>
              </a:solidFill>
              <a:latin typeface="Sukhumvit Set" panose="02000506000000020004" pitchFamily="2" charset="-34"/>
              <a:cs typeface="Sukhumvit Set" panose="02000506000000020004" pitchFamily="2" charset="-34"/>
            </a:endParaRPr>
          </a:p>
        </p:txBody>
      </p:sp>
      <p:grpSp>
        <p:nvGrpSpPr>
          <p:cNvPr id="22" name="Group 21"/>
          <p:cNvGrpSpPr/>
          <p:nvPr/>
        </p:nvGrpSpPr>
        <p:grpSpPr>
          <a:xfrm>
            <a:off x="6162237" y="3429000"/>
            <a:ext cx="848163" cy="1143000"/>
            <a:chOff x="6477000" y="3581400"/>
            <a:chExt cx="848163" cy="1143000"/>
          </a:xfrm>
        </p:grpSpPr>
        <p:sp>
          <p:nvSpPr>
            <p:cNvPr id="23" name="Oval 22"/>
            <p:cNvSpPr/>
            <p:nvPr/>
          </p:nvSpPr>
          <p:spPr bwMode="auto">
            <a:xfrm>
              <a:off x="6643297" y="4542967"/>
              <a:ext cx="525053" cy="181433"/>
            </a:xfrm>
            <a:prstGeom prst="ellipse">
              <a:avLst/>
            </a:prstGeom>
            <a:noFill/>
            <a:ln w="25400"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4" name="Teardrop 23"/>
            <p:cNvSpPr/>
            <p:nvPr/>
          </p:nvSpPr>
          <p:spPr bwMode="auto">
            <a:xfrm rot="8100000">
              <a:off x="6477000" y="3581400"/>
              <a:ext cx="848163" cy="846689"/>
            </a:xfrm>
            <a:prstGeom prst="teardrop">
              <a:avLst>
                <a:gd name="adj" fmla="val 109096"/>
              </a:avLst>
            </a:prstGeom>
            <a:solidFill>
              <a:srgbClr val="B65813"/>
            </a:solidFill>
            <a:ln w="38100" cmpd="sng">
              <a:solidFill>
                <a:srgbClr val="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25" name="Oval 24"/>
            <p:cNvSpPr/>
            <p:nvPr/>
          </p:nvSpPr>
          <p:spPr bwMode="auto">
            <a:xfrm>
              <a:off x="6699842" y="3770195"/>
              <a:ext cx="403887" cy="403185"/>
            </a:xfrm>
            <a:prstGeom prst="ellipse">
              <a:avLst/>
            </a:prstGeom>
            <a:solidFill>
              <a:sysClr val="window" lastClr="FFFFFF"/>
            </a:solidFill>
            <a:ln w="28575" cmpd="sng">
              <a:no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grpSp>
      <p:sp>
        <p:nvSpPr>
          <p:cNvPr id="26" name="Oval 25"/>
          <p:cNvSpPr/>
          <p:nvPr/>
        </p:nvSpPr>
        <p:spPr bwMode="auto">
          <a:xfrm>
            <a:off x="1280160" y="260604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Tree>
    <p:extLst>
      <p:ext uri="{BB962C8B-B14F-4D97-AF65-F5344CB8AC3E}">
        <p14:creationId xmlns:p14="http://schemas.microsoft.com/office/powerpoint/2010/main" val="3252596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2017661" y="2058650"/>
            <a:ext cx="8077200" cy="1446550"/>
          </a:xfrm>
          <a:prstGeom prst="rect">
            <a:avLst/>
          </a:prstGeom>
          <a:noFill/>
        </p:spPr>
        <p:txBody>
          <a:bodyPr wrap="square" lIns="0" tIns="0" rIns="0" bIns="365760" rtlCol="0" anchor="ctr">
            <a:spAutoFit/>
          </a:bodyPr>
          <a:lstStyle/>
          <a:p>
            <a:pPr lvl="0">
              <a:spcBef>
                <a:spcPts val="0"/>
              </a:spcBef>
              <a:spcAft>
                <a:spcPts val="0"/>
              </a:spcAft>
            </a:pPr>
            <a:r>
              <a:rPr lang="en-US" sz="7000" b="1" spc="-150" dirty="0">
                <a:solidFill>
                  <a:srgbClr val="000000"/>
                </a:solidFill>
                <a:latin typeface="Sukhumvit Set" panose="02000506000000020004" pitchFamily="2" charset="-34"/>
                <a:cs typeface="Sukhumvit Set" panose="02000506000000020004" pitchFamily="2" charset="-34"/>
              </a:rPr>
              <a:t>{</a:t>
            </a:r>
            <a:r>
              <a:rPr lang="th-TH" sz="6000" b="1" spc="-300" dirty="0">
                <a:solidFill>
                  <a:srgbClr val="000000"/>
                </a:solidFill>
                <a:latin typeface="Sukhumvit Set" panose="02000506000000020004" pitchFamily="2" charset="-34"/>
                <a:cs typeface="Sukhumvit Set" panose="02000506000000020004" pitchFamily="2" charset="-34"/>
              </a:rPr>
              <a:t>นานาชาติ</a:t>
            </a:r>
            <a:r>
              <a:rPr lang="en-US" sz="7000" b="1" spc="-150" dirty="0">
                <a:solidFill>
                  <a:srgbClr val="000000"/>
                </a:solidFill>
                <a:latin typeface="Sukhumvit Set" panose="02000506000000020004" pitchFamily="2" charset="-34"/>
                <a:cs typeface="Sukhumvit Set" panose="02000506000000020004" pitchFamily="2" charset="-34"/>
              </a:rPr>
              <a:t>}</a:t>
            </a:r>
          </a:p>
        </p:txBody>
      </p:sp>
      <p:cxnSp>
        <p:nvCxnSpPr>
          <p:cNvPr id="26" name="Straight Connector 25"/>
          <p:cNvCxnSpPr/>
          <p:nvPr/>
        </p:nvCxnSpPr>
        <p:spPr bwMode="auto">
          <a:xfrm>
            <a:off x="1496356" y="-762000"/>
            <a:ext cx="0" cy="3200400"/>
          </a:xfrm>
          <a:prstGeom prst="line">
            <a:avLst/>
          </a:prstGeom>
          <a:blipFill dpi="0" rotWithShape="0">
            <a:blip r:embed="rId3"/>
            <a:srcRect/>
            <a:tile tx="0" ty="0" sx="100000" sy="100000" flip="none" algn="tl"/>
          </a:blipFill>
          <a:ln w="76200" cap="rnd" cmpd="sng" algn="ctr">
            <a:solidFill>
              <a:srgbClr val="00334D"/>
            </a:solidFill>
            <a:prstDash val="sysDot"/>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27" name="Group 26"/>
          <p:cNvGrpSpPr/>
          <p:nvPr/>
        </p:nvGrpSpPr>
        <p:grpSpPr>
          <a:xfrm>
            <a:off x="6858000" y="3637441"/>
            <a:ext cx="1064172" cy="1086959"/>
            <a:chOff x="6477000" y="3637441"/>
            <a:chExt cx="1064172" cy="1086959"/>
          </a:xfrm>
        </p:grpSpPr>
        <p:sp>
          <p:nvSpPr>
            <p:cNvPr id="28" name="Oval 27"/>
            <p:cNvSpPr/>
            <p:nvPr/>
          </p:nvSpPr>
          <p:spPr bwMode="auto">
            <a:xfrm>
              <a:off x="6477000" y="3660228"/>
              <a:ext cx="1064172" cy="1064172"/>
            </a:xfrm>
            <a:prstGeom prst="ellipse">
              <a:avLst/>
            </a:prstGeom>
            <a:solidFill>
              <a:srgbClr val="B65813"/>
            </a:solidFill>
            <a:ln w="38100"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cxnSp>
          <p:nvCxnSpPr>
            <p:cNvPr id="29" name="Straight Connector 28"/>
            <p:cNvCxnSpPr/>
            <p:nvPr/>
          </p:nvCxnSpPr>
          <p:spPr bwMode="auto">
            <a:xfrm>
              <a:off x="7013773" y="3667921"/>
              <a:ext cx="0" cy="1051560"/>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0" name="Straight Connector 29"/>
            <p:cNvCxnSpPr/>
            <p:nvPr/>
          </p:nvCxnSpPr>
          <p:spPr bwMode="auto">
            <a:xfrm>
              <a:off x="6556573" y="3946739"/>
              <a:ext cx="914400" cy="7045"/>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1" name="Straight Connector 30"/>
            <p:cNvCxnSpPr/>
            <p:nvPr/>
          </p:nvCxnSpPr>
          <p:spPr bwMode="auto">
            <a:xfrm>
              <a:off x="6498239" y="4188630"/>
              <a:ext cx="1024128" cy="0"/>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2" name="Straight Connector 31"/>
            <p:cNvCxnSpPr/>
            <p:nvPr/>
          </p:nvCxnSpPr>
          <p:spPr bwMode="auto">
            <a:xfrm>
              <a:off x="6556574" y="4423476"/>
              <a:ext cx="914400" cy="0"/>
            </a:xfrm>
            <a:prstGeom prst="line">
              <a:avLst/>
            </a:prstGeom>
            <a:blipFill dpi="0" rotWithShape="0">
              <a:blip r:embed="rId3"/>
              <a:srcRect/>
              <a:tile tx="0" ty="0" sx="100000" sy="100000" flip="none" algn="tl"/>
            </a:blipFill>
            <a:ln w="25400" cap="rnd" cmpd="sng" algn="ctr">
              <a:solidFill>
                <a:sysClr val="window" lastClr="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33" name="Group 32"/>
            <p:cNvGrpSpPr/>
            <p:nvPr/>
          </p:nvGrpSpPr>
          <p:grpSpPr>
            <a:xfrm>
              <a:off x="6739454" y="3637441"/>
              <a:ext cx="591208" cy="1083879"/>
              <a:chOff x="6525811" y="2590800"/>
              <a:chExt cx="1280163" cy="2587998"/>
            </a:xfrm>
          </p:grpSpPr>
          <p:sp>
            <p:nvSpPr>
              <p:cNvPr id="37" name="Arc 36"/>
              <p:cNvSpPr/>
              <p:nvPr/>
            </p:nvSpPr>
            <p:spPr bwMode="auto">
              <a:xfrm>
                <a:off x="6525811" y="2658905"/>
                <a:ext cx="1280160" cy="245178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sp>
            <p:nvSpPr>
              <p:cNvPr id="38" name="Arc 37"/>
              <p:cNvSpPr/>
              <p:nvPr/>
            </p:nvSpPr>
            <p:spPr bwMode="auto">
              <a:xfrm rot="10800000" flipH="1">
                <a:off x="6525813" y="2590800"/>
                <a:ext cx="1280161" cy="258799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grpSp>
        <p:grpSp>
          <p:nvGrpSpPr>
            <p:cNvPr id="34" name="Group 33"/>
            <p:cNvGrpSpPr/>
            <p:nvPr/>
          </p:nvGrpSpPr>
          <p:grpSpPr>
            <a:xfrm>
              <a:off x="6684536" y="3637441"/>
              <a:ext cx="670034" cy="1083879"/>
              <a:chOff x="6592274" y="2590800"/>
              <a:chExt cx="1021581" cy="2587998"/>
            </a:xfrm>
          </p:grpSpPr>
          <p:sp>
            <p:nvSpPr>
              <p:cNvPr id="35" name="Arc 34"/>
              <p:cNvSpPr/>
              <p:nvPr/>
            </p:nvSpPr>
            <p:spPr bwMode="auto">
              <a:xfrm rot="10800000">
                <a:off x="6592274" y="2590800"/>
                <a:ext cx="1021581" cy="258799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sp>
            <p:nvSpPr>
              <p:cNvPr id="36" name="Arc 35"/>
              <p:cNvSpPr/>
              <p:nvPr/>
            </p:nvSpPr>
            <p:spPr bwMode="auto">
              <a:xfrm flipH="1">
                <a:off x="6592274" y="2658905"/>
                <a:ext cx="1021581" cy="2451788"/>
              </a:xfrm>
              <a:prstGeom prst="arc">
                <a:avLst/>
              </a:prstGeom>
              <a:noFill/>
              <a:ln w="254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800" b="0" i="0" u="none" strike="noStrike" kern="0" cap="none" spc="0" normalizeH="0" baseline="0" noProof="0">
                  <a:ln>
                    <a:noFill/>
                  </a:ln>
                  <a:solidFill>
                    <a:srgbClr val="000000"/>
                  </a:solidFill>
                  <a:effectLst/>
                  <a:uLnTx/>
                  <a:uFillTx/>
                  <a:latin typeface="Gill Sans" charset="0"/>
                  <a:ea typeface="ヒラギノ角ゴ ProN W3" charset="0"/>
                  <a:cs typeface="ヒラギノ角ゴ ProN W3" charset="0"/>
                  <a:sym typeface="Gill Sans" charset="0"/>
                </a:endParaRPr>
              </a:p>
            </p:txBody>
          </p:sp>
        </p:grpSp>
      </p:grpSp>
      <p:sp>
        <p:nvSpPr>
          <p:cNvPr id="39" name="TextBox 38"/>
          <p:cNvSpPr txBox="1"/>
          <p:nvPr/>
        </p:nvSpPr>
        <p:spPr>
          <a:xfrm>
            <a:off x="2042588" y="3916776"/>
            <a:ext cx="4390932" cy="971228"/>
          </a:xfrm>
          <a:prstGeom prst="rect">
            <a:avLst/>
          </a:prstGeom>
          <a:noFill/>
        </p:spPr>
        <p:txBody>
          <a:bodyPr wrap="square" lIns="0" tIns="0" rIns="0" bIns="91440" rtlCol="0" anchor="t">
            <a:spAutoFit/>
          </a:bodyPr>
          <a:lstStyle/>
          <a:p>
            <a:pPr>
              <a:lnSpc>
                <a:spcPct val="150000"/>
              </a:lnSpc>
            </a:pPr>
            <a:r>
              <a:rPr lang="th-TH" sz="2000" dirty="0">
                <a:solidFill>
                  <a:srgbClr val="00334D"/>
                </a:solidFill>
                <a:latin typeface="Sukhumvit Set" panose="02000506000000020004" pitchFamily="2" charset="-34"/>
                <a:cs typeface="Sukhumvit Set" panose="02000506000000020004" pitchFamily="2" charset="-34"/>
              </a:rPr>
              <a:t>เปิดให้ผู้ใช้อินเทอร์เน็ตทั่วโลกเข้าถึงอินเทอร์เน็ตโดยใช้ภาษาท้องถิ่น</a:t>
            </a:r>
            <a:endParaRPr lang="en-US" sz="2000" dirty="0">
              <a:solidFill>
                <a:srgbClr val="00334D"/>
              </a:solidFill>
              <a:latin typeface="Sukhumvit Set" panose="02000506000000020004" pitchFamily="2" charset="-34"/>
              <a:cs typeface="Sukhumvit Set" panose="02000506000000020004" pitchFamily="2" charset="-34"/>
            </a:endParaRPr>
          </a:p>
        </p:txBody>
      </p:sp>
      <p:sp>
        <p:nvSpPr>
          <p:cNvPr id="40" name="Oval 39"/>
          <p:cNvSpPr/>
          <p:nvPr/>
        </p:nvSpPr>
        <p:spPr bwMode="auto">
          <a:xfrm>
            <a:off x="1313476" y="2606040"/>
            <a:ext cx="365760" cy="365760"/>
          </a:xfrm>
          <a:prstGeom prst="ellipse">
            <a:avLst/>
          </a:prstGeom>
          <a:solidFill>
            <a:srgbClr val="E87724">
              <a:lumMod val="75000"/>
            </a:srgbClr>
          </a:solidFill>
          <a:ln w="28575" cmpd="sng">
            <a:solidFill>
              <a:sysClr val="window" lastClr="FFFFFF"/>
            </a:solidFill>
          </a:ln>
          <a:extLst/>
        </p:spPr>
        <p:txBody>
          <a:bodyPr lIns="0" tIns="0" rIns="0" bIns="0" rtlCol="0" anchor="ctr">
            <a:spAutoFit/>
          </a:bodyPr>
          <a:lstStyle/>
          <a:p>
            <a:pPr marL="0" marR="0" lvl="0" indent="0" algn="l" defTabSz="914400" eaLnBrk="1" fontAlgn="auto" latinLnBrk="0" hangingPunct="1">
              <a:lnSpc>
                <a:spcPct val="10000"/>
              </a:lnSpc>
              <a:spcBef>
                <a:spcPts val="0"/>
              </a:spcBef>
              <a:spcAft>
                <a:spcPts val="0"/>
              </a:spcAft>
              <a:buClrTx/>
              <a:buSzTx/>
              <a:buFontTx/>
              <a:buNone/>
              <a:tabLst/>
              <a:defRPr/>
            </a:pPr>
            <a:endParaRPr kumimoji="0" lang="en-US" sz="7200" b="0" i="0" u="none" strike="noStrike" kern="0" cap="none" spc="0" normalizeH="0" baseline="0" noProof="0" dirty="0">
              <a:ln>
                <a:noFill/>
              </a:ln>
              <a:solidFill>
                <a:srgbClr val="1A8AC7"/>
              </a:solidFill>
              <a:effectLst/>
              <a:uLnTx/>
              <a:uFillTx/>
              <a:latin typeface="DINOT-Medium" charset="0"/>
              <a:ea typeface="ＭＳ Ｐゴシック" charset="0"/>
              <a:cs typeface="DINOT-Medium" charset="0"/>
              <a:sym typeface="DINOT-Medium" charset="0"/>
            </a:endParaRPr>
          </a:p>
        </p:txBody>
      </p:sp>
      <p:sp>
        <p:nvSpPr>
          <p:cNvPr id="41" name="Rectangle 40"/>
          <p:cNvSpPr/>
          <p:nvPr/>
        </p:nvSpPr>
        <p:spPr>
          <a:xfrm>
            <a:off x="2042588" y="2966888"/>
            <a:ext cx="5945187" cy="707886"/>
          </a:xfrm>
          <a:prstGeom prst="rect">
            <a:avLst/>
          </a:prstGeom>
        </p:spPr>
        <p:txBody>
          <a:bodyPr wrap="square">
            <a:spAutoFit/>
          </a:bodyPr>
          <a:lstStyle/>
          <a:p>
            <a:pPr lvl="0" algn="l">
              <a:spcBef>
                <a:spcPts val="0"/>
              </a:spcBef>
              <a:spcAft>
                <a:spcPts val="0"/>
              </a:spcAft>
            </a:pPr>
            <a:r>
              <a:rPr lang="th-TH" sz="2000" dirty="0">
                <a:solidFill>
                  <a:srgbClr val="000000"/>
                </a:solidFill>
                <a:latin typeface="Sukhumvit Set" panose="02000506000000020004" pitchFamily="2" charset="-34"/>
                <a:cs typeface="Sukhumvit Set" panose="02000506000000020004" pitchFamily="2" charset="-34"/>
              </a:rPr>
              <a:t>ชื่อโดเมนภาษาท้องถิ่น </a:t>
            </a:r>
            <a:endParaRPr lang="en-US" sz="2000" dirty="0">
              <a:solidFill>
                <a:srgbClr val="000000"/>
              </a:solidFill>
              <a:latin typeface="Sukhumvit Set" panose="02000506000000020004" pitchFamily="2" charset="-34"/>
              <a:cs typeface="Sukhumvit Set" panose="02000506000000020004" pitchFamily="2" charset="-34"/>
            </a:endParaRPr>
          </a:p>
          <a:p>
            <a:pPr lvl="0" algn="l">
              <a:spcBef>
                <a:spcPts val="0"/>
              </a:spcBef>
              <a:spcAft>
                <a:spcPts val="0"/>
              </a:spcAft>
            </a:pPr>
            <a:r>
              <a:rPr lang="en-US" sz="2000" dirty="0">
                <a:solidFill>
                  <a:srgbClr val="000000"/>
                </a:solidFill>
                <a:latin typeface="Sukhumvit Set" panose="02000506000000020004" pitchFamily="2" charset="-34"/>
                <a:cs typeface="Sukhumvit Set" panose="02000506000000020004" pitchFamily="2" charset="-34"/>
              </a:rPr>
              <a:t>(Internationalized Domain Name: IDN)</a:t>
            </a:r>
          </a:p>
        </p:txBody>
      </p:sp>
    </p:spTree>
    <p:extLst>
      <p:ext uri="{BB962C8B-B14F-4D97-AF65-F5344CB8AC3E}">
        <p14:creationId xmlns:p14="http://schemas.microsoft.com/office/powerpoint/2010/main" val="827016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1008</TotalTime>
  <Words>2040</Words>
  <Application>Microsoft Office PowerPoint</Application>
  <PresentationFormat>Custom</PresentationFormat>
  <Paragraphs>244</Paragraphs>
  <Slides>18</Slides>
  <Notes>12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18</vt:i4>
      </vt:variant>
    </vt:vector>
  </HeadingPairs>
  <TitlesOfParts>
    <vt:vector size="32" baseType="lpstr">
      <vt:lpstr>DINOT-Medium</vt:lpstr>
      <vt:lpstr>Helvetica Neue</vt:lpstr>
      <vt:lpstr>ヒラギノ角ゴ ProN W3</vt:lpstr>
      <vt:lpstr>Georgia</vt:lpstr>
      <vt:lpstr>Sukhumvit Set</vt:lpstr>
      <vt:lpstr>Lucida Grande</vt:lpstr>
      <vt:lpstr>Wingdings</vt:lpstr>
      <vt:lpstr>Canaro Light DEMO</vt:lpstr>
      <vt:lpstr>Gill Sans</vt:lpstr>
      <vt:lpstr>Century Gothic</vt:lpstr>
      <vt:lpstr>Arial</vt:lpstr>
      <vt:lpstr>Calibri</vt:lpstr>
      <vt:lpstr>ＭＳ Ｐゴシック</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Rebecca Shalley</dc:creator>
  <cp:lastModifiedBy>Thongchai Sangsiri</cp:lastModifiedBy>
  <cp:revision>209</cp:revision>
  <dcterms:created xsi:type="dcterms:W3CDTF">2014-05-05T08:46:27Z</dcterms:created>
  <dcterms:modified xsi:type="dcterms:W3CDTF">2017-06-20T05:28:20Z</dcterms:modified>
</cp:coreProperties>
</file>