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62" r:id="rId5"/>
    <p:sldId id="277" r:id="rId6"/>
    <p:sldId id="263" r:id="rId7"/>
    <p:sldId id="264" r:id="rId8"/>
    <p:sldId id="265" r:id="rId9"/>
    <p:sldId id="266" r:id="rId10"/>
    <p:sldId id="267" r:id="rId11"/>
    <p:sldId id="268" r:id="rId12"/>
    <p:sldId id="269" r:id="rId13"/>
    <p:sldId id="270" r:id="rId14"/>
    <p:sldId id="271" r:id="rId15"/>
    <p:sldId id="272" r:id="rId16"/>
    <p:sldId id="273" r:id="rId17"/>
    <p:sldId id="275" r:id="rId18"/>
    <p:sldId id="276" r:id="rId19"/>
  </p:sldIdLst>
  <p:sldSz cx="10799763" cy="7205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38">
          <p15:clr>
            <a:srgbClr val="A4A3A4"/>
          </p15:clr>
        </p15:guide>
        <p15:guide id="2" pos="3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mantha Eisn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35" autoAdjust="0"/>
  </p:normalViewPr>
  <p:slideViewPr>
    <p:cSldViewPr snapToGrid="0" snapToObjects="1">
      <p:cViewPr varScale="1">
        <p:scale>
          <a:sx n="83" d="100"/>
          <a:sy n="83" d="100"/>
        </p:scale>
        <p:origin x="1272" y="114"/>
      </p:cViewPr>
      <p:guideLst>
        <p:guide orient="horz" pos="4538"/>
        <p:guide pos="3402"/>
      </p:guideLst>
    </p:cSldViewPr>
  </p:slideViewPr>
  <p:notesTextViewPr>
    <p:cViewPr>
      <p:scale>
        <a:sx n="100" d="100"/>
        <a:sy n="100" d="100"/>
      </p:scale>
      <p:origin x="0" y="0"/>
    </p:cViewPr>
  </p:notesTextViewPr>
  <p:sorterViewPr>
    <p:cViewPr>
      <p:scale>
        <a:sx n="288" d="100"/>
        <a:sy n="288" d="100"/>
      </p:scale>
      <p:origin x="0" y="468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D98A84-AED3-4589-8E60-AE008272E08A}" type="datetimeFigureOut">
              <a:rPr lang="en-SG" smtClean="0"/>
              <a:pPr/>
              <a:t>6/11/2016</a:t>
            </a:fld>
            <a:endParaRPr lang="en-SG"/>
          </a:p>
        </p:txBody>
      </p:sp>
      <p:sp>
        <p:nvSpPr>
          <p:cNvPr id="4" name="Slide Image Placeholder 3"/>
          <p:cNvSpPr>
            <a:spLocks noGrp="1" noRot="1" noChangeAspect="1"/>
          </p:cNvSpPr>
          <p:nvPr>
            <p:ph type="sldImg" idx="2"/>
          </p:nvPr>
        </p:nvSpPr>
        <p:spPr>
          <a:xfrm>
            <a:off x="860425" y="685800"/>
            <a:ext cx="513715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4BACF8-9E09-4B22-9A92-E4982DC98D4E}" type="slidenum">
              <a:rPr lang="en-SG" smtClean="0"/>
              <a:pPr/>
              <a:t>‹#›</a:t>
            </a:fld>
            <a:endParaRPr lang="en-SG"/>
          </a:p>
        </p:txBody>
      </p:sp>
    </p:spTree>
    <p:extLst>
      <p:ext uri="{BB962C8B-B14F-4D97-AF65-F5344CB8AC3E}">
        <p14:creationId xmlns:p14="http://schemas.microsoft.com/office/powerpoint/2010/main" val="4230320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1</a:t>
            </a:fld>
            <a:endParaRPr lang="en-SG"/>
          </a:p>
        </p:txBody>
      </p:sp>
    </p:spTree>
    <p:extLst>
      <p:ext uri="{BB962C8B-B14F-4D97-AF65-F5344CB8AC3E}">
        <p14:creationId xmlns:p14="http://schemas.microsoft.com/office/powerpoint/2010/main" val="3767137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13</a:t>
            </a:fld>
            <a:endParaRPr lang="en-SG"/>
          </a:p>
        </p:txBody>
      </p:sp>
    </p:spTree>
    <p:extLst>
      <p:ext uri="{BB962C8B-B14F-4D97-AF65-F5344CB8AC3E}">
        <p14:creationId xmlns:p14="http://schemas.microsoft.com/office/powerpoint/2010/main" val="1179077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14</a:t>
            </a:fld>
            <a:endParaRPr lang="en-SG"/>
          </a:p>
        </p:txBody>
      </p:sp>
    </p:spTree>
    <p:extLst>
      <p:ext uri="{BB962C8B-B14F-4D97-AF65-F5344CB8AC3E}">
        <p14:creationId xmlns:p14="http://schemas.microsoft.com/office/powerpoint/2010/main" val="2744519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bn-IN" sz="800" dirty="0"/>
              <a:t>[উপস্থাপক এর মন্তব্য: একটি বিকল্প স্লাইড পরিষ্কার ব্যবহৃত জমা অ্যাকাউন্ট আগে জিএলটিডি নতুন জিএলটিডি প্রোগ্রাম</a:t>
            </a:r>
            <a:r>
              <a:rPr lang="en-US" sz="800" b="1" dirty="0"/>
              <a:t>]</a:t>
            </a:r>
          </a:p>
          <a:p>
            <a:pPr lvl="0"/>
            <a:endParaRPr lang="en-US" sz="700" kern="1200" dirty="0">
              <a:solidFill>
                <a:schemeClr val="tx1"/>
              </a:solidFill>
              <a:effectLst/>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bn-IN" dirty="0"/>
              <a:t>নতুন জিএলটিডি প্রোগ্রামটি এখন (সম্ভাবনার প্রসারিত অধিক 1300 নতুন জিটিএলডি 22 থেকে বেড়ে যা ডোমেইন নাম অতিরিক্ত জেনেরিক টপ লেভেল ডোমেইন নাম (ASCII এবং আন্তর্জাতিক উভয় ডোমেইন নাম) একত্রীভূত করতে সাহায্য করবে যা একটি উদ্যোগ নতুন জিএলটিডি অ্যাপ্লিকেশনের পুণ্য) দ্বারা হবে.</a:t>
            </a:r>
            <a:br>
              <a:rPr lang="bn-IN" dirty="0"/>
            </a:br>
            <a:br>
              <a:rPr lang="bn-IN" dirty="0"/>
            </a:br>
            <a:r>
              <a:rPr lang="bn-IN" dirty="0"/>
              <a:t>আন্তর্জাতিক ডোমেইন নাম বাস্তব অর্থে গ্লোবাল ইন্টারনেট ভিত্তিতে গঠন করবে যা যোগ করা হয়েছে ইন্টারনেট অবকাঠামো প্রথম জেনেরিক টপ লেভেল ডোমেইন নাম, (আসকি, চিহ্ন ধারণকারী নাম).</a:t>
            </a:r>
            <a:r>
              <a:rPr lang="en-US" baseline="0" dirty="0"/>
              <a:t> </a:t>
            </a:r>
            <a:r>
              <a:rPr lang="bn-IN" dirty="0"/>
              <a:t>26 ASCII অক্ষর-আইকন = ইংরেজি বর্ণমালার অক্ষর, সংখ্যা 0-9, এবং কিছু চিহ্ন</a:t>
            </a:r>
            <a:br>
              <a:rPr lang="bn-IN" dirty="0"/>
            </a:br>
            <a:br>
              <a:rPr lang="bn-IN" dirty="0"/>
            </a:br>
            <a:r>
              <a:rPr lang="bn-IN" dirty="0"/>
              <a:t>নতুন জিএলটিডি প্রোগ্রাম ICANN এর, বহু-সুবিধাভোগী মডেল ডিজাইন করা হয়েছে যে বিন্যাসে দ্বারা পরিচালিত হয়. প্রোগ্রাম বিভিন্ন স্বার্থ ছিল সাথে স্টেকহোল্ডারের মধ্যে ঐক্যমত্য নির্মাণের ব্যয় যথেষ্ট সময় সাফল্যের 8 বছরেরও বেশি সময় লেগেছিল. নতুন জিএলটিডি ফলে প্রোগ্রাম যে ব্যবস্থায় ভারসাম্য মাল্টি সুবিধাভোগী বিভিন্ন ইন্টারনেট নিরাপত্তা ও স্থিতিশীলতার সাহায্য করবে যাতে অনেক নতুন উপাদান অন্তর্ভুক্ত করা হয়.</a:t>
            </a:r>
            <a:endParaRPr lang="en-US" sz="700" kern="1200" dirty="0">
              <a:solidFill>
                <a:schemeClr val="tx1"/>
              </a:solidFill>
              <a:effectLst/>
              <a:latin typeface="Century Gothic"/>
              <a:ea typeface="+mn-ea"/>
              <a:cs typeface="+mn-cs"/>
            </a:endParaRPr>
          </a:p>
          <a:p>
            <a:pPr lvl="1"/>
            <a:endParaRPr lang="en-US" sz="700" kern="1200" dirty="0">
              <a:solidFill>
                <a:schemeClr val="tx1"/>
              </a:solidFill>
              <a:effectLst/>
              <a:latin typeface="Century Gothic"/>
              <a:ea typeface="+mn-ea"/>
              <a:cs typeface="+mn-cs"/>
            </a:endParaRPr>
          </a:p>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3</a:t>
            </a:fld>
            <a:endParaRPr lang="en-SG"/>
          </a:p>
        </p:txBody>
      </p:sp>
    </p:spTree>
    <p:extLst>
      <p:ext uri="{BB962C8B-B14F-4D97-AF65-F5344CB8AC3E}">
        <p14:creationId xmlns:p14="http://schemas.microsoft.com/office/powerpoint/2010/main" val="120553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n-IN" dirty="0"/>
              <a:t>নতুন জিএলটিডি প্রোগ্রাম ডোমেইন নাম সিস্টেম পর্যন্ত বৃহত্তম সম্প্রসারণ করে হয়.</a:t>
            </a:r>
            <a:br>
              <a:rPr lang="bn-IN" dirty="0"/>
            </a:br>
            <a:br>
              <a:rPr lang="bn-IN" dirty="0"/>
            </a:br>
            <a:r>
              <a:rPr lang="bn-IN" dirty="0"/>
              <a:t>ভৌত জগতে, যার ফলে পণ্য ও পরিষেবার আন্দোলন হয়েছে সুবিধা, দেশের মধ্যে বাণিজ্যের জন্য পথ খুলে দিয়েছেন. ─ নতুন জিটিএলডি অনলাইন রিয়েল এস্টেট ব্যবসা ও কমিউনিটি সম্প্রসারণ সমার্থক হিসেবে ডিজিটাল দেখতে একে অপরের কাছাকাছি আসতে এবং নতুন গ্রাহকদের সঙ্গে সংযোগ করতে সক্ষম হওয়া উচিত.</a:t>
            </a:r>
            <a:br>
              <a:rPr lang="bn-IN" dirty="0"/>
            </a:br>
            <a:br>
              <a:rPr lang="bn-IN" dirty="0"/>
            </a:br>
            <a:r>
              <a:rPr lang="bn-IN" dirty="0"/>
              <a:t>ডোমেইন নাম শিল্পে নতুন জিএলটিডি প্রোগ্রাম প্রতিযোগিতার উদ্দেশ্য, নতুনত্ব এবং অপশন উন্নীত করা হয়.</a:t>
            </a:r>
            <a:br>
              <a:rPr lang="bn-IN" dirty="0"/>
            </a:br>
            <a:br>
              <a:rPr lang="bn-IN" dirty="0"/>
            </a:br>
            <a:r>
              <a:rPr lang="bn-IN" dirty="0"/>
              <a:t>কম্পিটিশন এবং অর্থনৈতিক সম্ভাবনা</a:t>
            </a:r>
            <a:br>
              <a:rPr lang="bn-IN" dirty="0"/>
            </a:br>
            <a:br>
              <a:rPr lang="bn-IN" dirty="0"/>
            </a:br>
            <a:r>
              <a:rPr lang="bn-IN" dirty="0"/>
              <a:t>যেমন, শিল্প ও সদস্য Rjistrents Rjistriya ডোমেইন নাম নিবন্ধক ব্যবসার জন্য প্রতিদ্বন্দ্বিতা হবে. এই কোম্পানি প্রতিযোগিতার কারণে দাম নিয়ন্ত্রণ এবং আরো উচ্চ মান, শিল্প এর উন্নয়ন ও বিকাশের সেবা প্রদান করার জন্য উত্সাহিত করা হবে.</a:t>
            </a:r>
            <a:br>
              <a:rPr lang="bn-IN" dirty="0"/>
            </a:br>
            <a:br>
              <a:rPr lang="bn-IN" dirty="0"/>
            </a:br>
            <a:r>
              <a:rPr lang="bn-IN" dirty="0"/>
              <a:t>ইন্টারনেট অর্থনীতি এবং জিডিপি: বস্টন কনসাল্টিং গ্রুপ ICANN এর একটি সমীক্ষা পরিচালনা করে. ফাঁকের আরো ই-প্রতিরোধের সঙ্গে দেশ ও দেশের মধ্যে প্রতিবেদন এনটাইটেল ই-প্রতিরোধের অনুযায়ী "ইন্টারনেট অর্থনীতির চাকা লেপন" গবেষণা আপ গ্রস ডোমেস্টিক উত্পাদন 2.5 শতাংশ হতে পারে! সমেত খোলা ব্র্যান্ড, ইন্টারনেট থেকে উপকৃত হবে.</a:t>
            </a:r>
            <a:br>
              <a:rPr lang="bn-IN" dirty="0"/>
            </a:br>
            <a:br>
              <a:rPr lang="bn-IN" dirty="0"/>
            </a:br>
            <a:r>
              <a:rPr lang="bn-IN" dirty="0"/>
              <a:t>ইনোভেশন</a:t>
            </a:r>
            <a:br>
              <a:rPr lang="bn-IN" dirty="0"/>
            </a:br>
            <a:br>
              <a:rPr lang="bn-IN" dirty="0"/>
            </a:br>
            <a:r>
              <a:rPr lang="bn-IN" dirty="0"/>
              <a:t>উন্নয়নশীল দেশের মানুষের অনলাইন ক্রমবর্ধমান হয়. বাণিজ্যিক স্থাপনা, শহর ও আগ্রহী গ্রুপ Antrrashtryykrit ডোমেইন নাম ব্যবহারকারী ঘন বিনিময় প্রয়োজন হয় না হবে তাদের মাতৃভাষা ও ইংরেজি ভাষা থেকে নতুন ব্যবহারকারীদের আকৃষ্ট করতে পারেন যেখানে সঠিক পেশাদারী অভিজ্ঞতা প্রদান করে অনলাইন পরিচয়.</a:t>
            </a:r>
            <a:br>
              <a:rPr lang="bn-IN" dirty="0"/>
            </a:br>
            <a:br>
              <a:rPr lang="bn-IN" dirty="0"/>
            </a:br>
            <a:r>
              <a:rPr lang="bn-IN" dirty="0"/>
              <a:t>বিকল্প</a:t>
            </a:r>
            <a:br>
              <a:rPr lang="bn-IN" dirty="0"/>
            </a:br>
            <a:br>
              <a:rPr lang="bn-IN" dirty="0"/>
            </a:br>
            <a:r>
              <a:rPr lang="bn-IN" dirty="0"/>
              <a:t>এখন তাদের অবস্থান, পণ্য বা সুদ নির্বাচন করতে পারবেন ইন্টারনেট ব্যবহারকারীর উপর একটি জিএলটিডি ডোমেইন নাম প্রদর্শন করা হবে. দ্বিতীয় লেভেল ডোমেইন নেম পাওয়া থেকে জিটিএলডি সংখ্যা দ্রুত গতিতে উত্থিত হয়েছে অধিক 1,300 22 থেকে বেড়ে নতুন কোম্পানি আপনার ব্যবসার অনলাইন চিহ্নিত করা সহজ অনুসারে পরিকল্পনা.</a:t>
            </a:r>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4</a:t>
            </a:fld>
            <a:endParaRPr lang="en-SG"/>
          </a:p>
        </p:txBody>
      </p:sp>
    </p:spTree>
    <p:extLst>
      <p:ext uri="{BB962C8B-B14F-4D97-AF65-F5344CB8AC3E}">
        <p14:creationId xmlns:p14="http://schemas.microsoft.com/office/powerpoint/2010/main" val="860218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bn-IN" dirty="0"/>
              <a:t>ব্যবসায়</a:t>
            </a:r>
            <a:br>
              <a:rPr lang="bn-IN" dirty="0"/>
            </a:br>
            <a:r>
              <a:rPr lang="bn-IN" dirty="0"/>
              <a:t>ব্রান্ড পেয়েছি ভীষণ প্রতিক্রিয়া দেখতে. বিএম ডব্লিউ, অ্যাপল, ডেল্টা এয়ার লাইনস এবং অন্যান্য অনেক সুবিধা দেওয়া সংস্থা টিএলডি জন্য আবেদন করেছেন. তাছাড়া, এই TLDs অনেক নিজেই হয় ─ ইন্টারনেট ব্যবসা সম্প্রসারণ নতুন কোম্পানিতে নতুন চাকরি তৈরি হবে.</a:t>
            </a:r>
            <a:br>
              <a:rPr lang="bn-IN" dirty="0"/>
            </a:br>
            <a:br>
              <a:rPr lang="bn-IN" dirty="0"/>
            </a:br>
            <a:r>
              <a:rPr lang="bn-IN" dirty="0"/>
              <a:t>উদাহরণ</a:t>
            </a:r>
            <a:br>
              <a:rPr lang="bn-IN" dirty="0"/>
            </a:br>
            <a:br>
              <a:rPr lang="bn-IN" dirty="0"/>
            </a:br>
            <a:r>
              <a:rPr lang="bn-IN" dirty="0"/>
              <a:t>বিএম ডব্লিউ তিনি বলেন, "বিন্দু ব্র্যান্ড" এবং ইন্টারনেট জালিয়াতি কমানো হতে পারে ট্রেডমার্ক সুরক্ষা সুবিধা গ্রহণ করে পদ্ধতি ডোমেইনের সুরক্ষিত দ্বারা নতুন জিএলটিডি প্রোগ্রাম আশা করি.</a:t>
            </a:r>
            <a:br>
              <a:rPr lang="bn-IN" dirty="0"/>
            </a:br>
            <a:br>
              <a:rPr lang="bn-IN" dirty="0"/>
            </a:br>
            <a:r>
              <a:rPr lang="bn-IN" dirty="0"/>
              <a:t>আপেল আপনার কোম্পানীর ভোক্তাদের, তার পণ্য ও সেবা অন্য কোন সাইটে তথ্য প্রদান করবে পরিকল্পনা.</a:t>
            </a:r>
            <a:br>
              <a:rPr lang="bn-IN" dirty="0"/>
            </a:br>
            <a:br>
              <a:rPr lang="bn-IN" dirty="0"/>
            </a:br>
            <a:r>
              <a:rPr lang="bn-IN" dirty="0"/>
              <a:t>ডেল্টা অক্ষর ইত্যাদি Jagaagi ভোক্তাদের আস্থা মাধ্যমে পাঠানো হবে আপনার তথ্য প্রদান করে তাঁর ব্র্যান্ড টিএলডি এবং আরো ঘনিষ্ঠ ও ক্লায়েন্ট কেন্দ্রিক পরিষেবা ব্যবহার করার পরিকল্পনা করছেন.</a:t>
            </a:r>
            <a:br>
              <a:rPr lang="bn-IN" dirty="0"/>
            </a:br>
            <a:br>
              <a:rPr lang="bn-IN" dirty="0"/>
            </a:br>
            <a:r>
              <a:rPr lang="bn-IN" dirty="0"/>
              <a:t>উত্স: সার্বজনীনরূপে উপলব্ধ তথ্য এবং সাধারণ মিডিয়া কভারেজ থেকে উপরোক্ত উদাহরণে গৃহীত হয়েছে.</a:t>
            </a:r>
            <a:br>
              <a:rPr lang="bn-IN" dirty="0"/>
            </a:br>
            <a:br>
              <a:rPr lang="bn-IN" dirty="0"/>
            </a:br>
            <a:r>
              <a:rPr lang="bn-IN" dirty="0"/>
              <a:t>.ক্লাব ডোমেইন, এলএলসি, 2012 সালে সাধারণত .ক্লাব জিএলটিডি অ্যাপ্লিকেশন গঠিত এবং একটি Complimentri অনলাইন সামাজিক নেটওয়ার্ক প্ল্যাটফর্ম উদ্দেশ্যে ছিল প্রস্তুত ক্লাব ও সদস্য প্রতিষ্ঠানের সঙ্গে কাজ করে. যেমন ভোক্তা লক্ষ্যবস্তু প্রকৃতি বিদ্যমান ক্লাব ও ভ্রাতৃত্ব গ্রুপ সঙ্গে বিশ্বস্ততা ক্লাব, বিক্রেতারা স্ট্রিং ব্যবহার করতে পারেন. পাঁচ বছরের মধ্যে তার উদ্দেশ্য পাঁচ মিলিয়ন ডোমেইন Rjistreshns অর্জন. টিএলডি সাধারণত প্রথম দিন 25,000 .ক্লাব Rjistreshns ওভার ছিল উপলব্ধ.</a:t>
            </a:r>
            <a:br>
              <a:rPr lang="bn-IN" dirty="0"/>
            </a:br>
            <a:r>
              <a:rPr lang="bn-IN" dirty="0"/>
              <a:t>উত্স:</a:t>
            </a:r>
            <a:br>
              <a:rPr lang="bn-IN" dirty="0"/>
            </a:br>
            <a:r>
              <a:rPr lang="bn-IN" dirty="0"/>
              <a:t>http://nic.club/</a:t>
            </a:r>
            <a:br>
              <a:rPr lang="bn-IN" dirty="0"/>
            </a:br>
            <a:r>
              <a:rPr lang="bn-IN" dirty="0"/>
              <a:t>ভিডিও: https://www.youtube.com/watch?v=LF3asGx9URg&amp;list=PLQziMT9GXafXR3T5h51Sfg0uuTZXsEQ32</a:t>
            </a:r>
            <a:br>
              <a:rPr lang="bn-IN" dirty="0"/>
            </a:br>
            <a:br>
              <a:rPr lang="bn-IN" dirty="0"/>
            </a:br>
            <a:r>
              <a:rPr lang="bn-IN" dirty="0"/>
              <a:t>Atgron, ইনক ধারণা সাবেক তথ্য প্রযুক্তি ম্যানেজার ছিল সঙ্গে সম্ভাব্য সঙ্গে বিবাহ-সংক্রান্ত ডোমেইন ইনস্টলেশনের শিল্প ঝাঁকি আপ. ডোমেইন নাম মনে রাখা সহজ এবং সহজ হিসাবে .WED ব্যবসায়িক মডেল "MaryAndJohn" দম্পতিরা জন্য প্রতিদ্বন্দ্বী হয় একটি সমাধান প্রস্তাব. MaryAndJohn.Baby.WED MaryAndJoh.wed সুবিধা পেয়েছি নিবন্ধন নতুন দম্পতিরা তৈরীর সমাধা হিসাবে .WED দম্পতিরা তাদের বর্তমান অবস্থা পরিবর্তন.</a:t>
            </a:r>
            <a:br>
              <a:rPr lang="bn-IN" dirty="0"/>
            </a:br>
            <a:r>
              <a:rPr lang="bn-IN" dirty="0"/>
              <a:t>উত্স:</a:t>
            </a:r>
            <a:br>
              <a:rPr lang="bn-IN" dirty="0"/>
            </a:br>
            <a:r>
              <a:rPr lang="bn-IN" dirty="0"/>
              <a:t>http://www.atgron.wed/</a:t>
            </a:r>
            <a:br>
              <a:rPr lang="bn-IN" dirty="0"/>
            </a:br>
            <a:r>
              <a:rPr lang="bn-IN" dirty="0"/>
              <a:t>ভিডিও: https://www.youtube.com/watch?v=D25tXJdr5Bg&amp;list=PLQziMT9GXafXR3T5h51Sfg0uuTZXsEQ32</a:t>
            </a:r>
            <a:endParaRPr lang="en-US" u="none" baseline="0"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6</a:t>
            </a:fld>
            <a:endParaRPr lang="en-SG"/>
          </a:p>
        </p:txBody>
      </p:sp>
    </p:spTree>
    <p:extLst>
      <p:ext uri="{BB962C8B-B14F-4D97-AF65-F5344CB8AC3E}">
        <p14:creationId xmlns:p14="http://schemas.microsoft.com/office/powerpoint/2010/main" val="139335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bn-IN" dirty="0"/>
              <a:t>গ্রুপ এবং সম্প্রদায়</a:t>
            </a:r>
            <a:br>
              <a:rPr lang="bn-IN" dirty="0"/>
            </a:br>
            <a:br>
              <a:rPr lang="bn-IN" dirty="0"/>
            </a:br>
            <a:r>
              <a:rPr lang="bn-IN" dirty="0"/>
              <a:t>দাতব্য সংস্থা, সামাজিক উদ্যোগ, কোম্পানি ও প্রতিষ্ঠানের এটা আশা করা যেতে পারে সেই বিষয়ে উদ্বিগ্ন অনলাইন সংহতি প্রদর্শন গ্লোবাল কমিউনিটি </a:t>
            </a:r>
            <a:r>
              <a:rPr lang="en-US" dirty="0"/>
              <a:t>WAKE </a:t>
            </a:r>
            <a:r>
              <a:rPr lang="bn-IN" dirty="0"/>
              <a:t>মধ্যে আস্থা উন্নত করার জন্য কাজ এডভোকেসি ও সামাজিক সুদ গ্রুপ বাড়িয়ে ঐ সম্প্রদায়ের . এইচ আই ভি একটি উদাহরণ.</a:t>
            </a:r>
            <a:br>
              <a:rPr lang="bn-IN" dirty="0"/>
            </a:br>
            <a:br>
              <a:rPr lang="bn-IN" dirty="0"/>
            </a:br>
            <a:r>
              <a:rPr lang="bn-IN" dirty="0"/>
              <a:t>উদাহরণ: বিন্দু এইচআইভি</a:t>
            </a:r>
            <a:br>
              <a:rPr lang="bn-IN" dirty="0"/>
            </a:br>
            <a:br>
              <a:rPr lang="bn-IN" dirty="0"/>
            </a:br>
            <a:r>
              <a:rPr lang="bn-IN" dirty="0"/>
              <a:t>এইচআইভি-এইডস তহবিল সম্পর্কে বিশ্বব্যাপী সচেতনতা বিহাইন্ড এইচ আই ভি, এবং ধারণা যুক্ত ভাইরাস সংক্রমণের সঙ্গে বসবাসকারী লোকজনের জীবন দাগ সরাতে সাহায্য.</a:t>
            </a:r>
            <a:br>
              <a:rPr lang="bn-IN" dirty="0"/>
            </a:br>
            <a:r>
              <a:rPr lang="bn-IN" dirty="0"/>
              <a:t>একটি "ডিজিটাল লাল ফিতা" সমতুল্য বলে কোম্পানি টিএলডি কাজ চালানোর জন্য.</a:t>
            </a:r>
            <a:br>
              <a:rPr lang="bn-IN" dirty="0"/>
            </a:br>
            <a:r>
              <a:rPr lang="bn-IN" dirty="0"/>
              <a:t>একটি এইচ আই ভি ডোমেনে প্রতিটি পরিদর্শন এইচআইভি প্রকল্পের জন্য একটি মাইক্রো-অনুদান প্রাথমিকভাবে নিবন্ধিত হয় ডোমেইন বিক্রি করে অর্থ দিয়ে সাহায্য করা হবে হতে.</a:t>
            </a:r>
            <a:br>
              <a:rPr lang="bn-IN" dirty="0"/>
            </a:br>
            <a:r>
              <a:rPr lang="bn-IN" dirty="0"/>
              <a:t>সম্ভব এইচ আই ভি ইন উদ্যোগটা অন্তর্ভুক্ত হবে ক্ষেত্রের </a:t>
            </a:r>
            <a:r>
              <a:rPr lang="en-US" dirty="0" err="1"/>
              <a:t>Rjistrents</a:t>
            </a:r>
            <a:r>
              <a:rPr lang="en-US" dirty="0"/>
              <a:t> </a:t>
            </a:r>
            <a:r>
              <a:rPr lang="bn-IN" dirty="0"/>
              <a:t>চিকিৎসা প্রতিষ্ঠান, ক্লিনিক, ফার্মাসিউটিকাল কোম্পানি, এবং এইচআইভি এবং এইডস প্রতিরোধ ও চিকিত্সার জন্য আগ্রহ প্রকাশ করে.</a:t>
            </a:r>
            <a:br>
              <a:rPr lang="bn-IN" dirty="0"/>
            </a:br>
            <a:r>
              <a:rPr lang="bn-IN" dirty="0"/>
              <a:t>রেজিস্ট্রি লক্ষ্য তাদের উপার্জনের পরিমাণ অন্তত 70% এইচআইভি প্রকল্পের জন্য প্রদান করা.</a:t>
            </a:r>
            <a:br>
              <a:rPr lang="bn-IN" dirty="0"/>
            </a:br>
            <a:r>
              <a:rPr lang="bn-IN" dirty="0"/>
              <a:t>উত্স: জিএলটিডি উদাহরণ এবং এবং / অথবা ভিডিও এম্বেড কোড সম্পর্কে আরো তথ্য প্রাপ্ত :? </a:t>
            </a:r>
            <a:r>
              <a:rPr lang="en-US" dirty="0"/>
              <a:t>https: //www.youtube.com/watch </a:t>
            </a:r>
            <a:r>
              <a:rPr lang="bn-IN" dirty="0"/>
              <a:t>ভী = 6</a:t>
            </a:r>
            <a:r>
              <a:rPr lang="en-US" dirty="0"/>
              <a:t>ZT0yHpgcRA &amp; </a:t>
            </a:r>
            <a:r>
              <a:rPr lang="bn-IN" dirty="0"/>
              <a:t>তালিকায় = </a:t>
            </a:r>
            <a:r>
              <a:rPr lang="en-US" dirty="0"/>
              <a:t>PLQziMT9GXafXR3T5h51Sfg0uuTZXsEQ32</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endParaRPr lang="en-US" sz="8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14BACF8-9E09-4B22-9A92-E4982DC98D4E}" type="slidenum">
              <a:rPr lang="en-SG" smtClean="0"/>
              <a:pPr/>
              <a:t>7</a:t>
            </a:fld>
            <a:endParaRPr lang="en-SG"/>
          </a:p>
        </p:txBody>
      </p:sp>
    </p:spTree>
    <p:extLst>
      <p:ext uri="{BB962C8B-B14F-4D97-AF65-F5344CB8AC3E}">
        <p14:creationId xmlns:p14="http://schemas.microsoft.com/office/powerpoint/2010/main" val="1872212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bn-IN" dirty="0"/>
              <a:t>ফোন</a:t>
            </a:r>
            <a:br>
              <a:rPr lang="bn-IN" dirty="0"/>
            </a:br>
            <a:br>
              <a:rPr lang="bn-IN" dirty="0"/>
            </a:br>
            <a:r>
              <a:rPr lang="bn-IN" dirty="0"/>
              <a:t>ভৌগলিক এলাকায়, বিশেষ করে শহরে নতুন জিটিএলডি জন্য আবেদন করেছেন. .বার্লিন, .এনওয়াইসি, .টোকিও এবং .লন্ডন ইন্টারনেট প্রথম আঞ্চলিক জিটিএলডি সরবরাহের মধ্যে অন্তর্ভুক্ত করা হয়েছে.</a:t>
            </a:r>
            <a:br>
              <a:rPr lang="bn-IN" dirty="0"/>
            </a:br>
            <a:br>
              <a:rPr lang="bn-IN" dirty="0"/>
            </a:br>
            <a:r>
              <a:rPr lang="bn-IN" dirty="0"/>
              <a:t>উদাহরণ: ডট লন্ডন</a:t>
            </a:r>
            <a:br>
              <a:rPr lang="bn-IN" dirty="0"/>
            </a:br>
            <a:br>
              <a:rPr lang="bn-IN" dirty="0"/>
            </a:br>
            <a:r>
              <a:rPr lang="bn-IN" dirty="0"/>
              <a:t>লন্ডন বিশ্বের প্রধান শহরগুলোর অন্যতম ─ একটি স্পন্দনশীল কেন্দ্র হিসেবে এই শহরের ব্যবসা, বিনিয়োগ, প্রযুক্তি, সৃজনশীলতা, শিক্ষা ও পর্যটন খ্যাতি.</a:t>
            </a:r>
            <a:br>
              <a:rPr lang="bn-IN" dirty="0"/>
            </a:br>
            <a:r>
              <a:rPr lang="bn-IN" dirty="0"/>
              <a:t>লন্ডন শহরের টপ লেভেল ডোমেইন .লন্ডন পাশাপাশি চালু হয় তৈরি করার জন্য একটি বিশ্বমানের নতুন এবং নির্ভরযোগ্য টপ লেভেল ডোমেইন নাম উদ্দেশ্য নিয়ে নাগরিকদের এবং ব্যবসার সুবিধা দেখতে.</a:t>
            </a:r>
            <a:br>
              <a:rPr lang="bn-IN" dirty="0"/>
            </a:br>
            <a:r>
              <a:rPr lang="bn-IN" dirty="0"/>
              <a:t>ক্ষুদ্র ও মাঝারি ব্যবসা মালিকদের এবং বৃহত কর্পোরেশনগুলো উপকৃত হবে এই শহরের সাথে যুক্ত করা ডোমেইন নাম নিবন্ধিকরণ করে .লন্ডন.</a:t>
            </a:r>
            <a:br>
              <a:rPr lang="bn-IN" dirty="0"/>
            </a:br>
            <a:r>
              <a:rPr lang="bn-IN" dirty="0"/>
              <a:t>তাছাড়া, .লন্ডন নিট লাভ শহরের সুবিধার জন্য-বিনিয়োগ করছেন এবং এখানকার অধিবাসীরা হবে থেকে পেয়েছি.</a:t>
            </a:r>
            <a:br>
              <a:rPr lang="bn-IN" dirty="0"/>
            </a:br>
            <a:r>
              <a:rPr lang="bn-IN" dirty="0"/>
              <a:t>উত্স: জিএলটিডি উদাহরণ এবং এবং / অথবা ভিডিও স্থাপিত পেতে :? https সম্পর্কে আরো তথ্য: //www.youtube.com/watch ভী = H - 7w3hNNBE &amp; তালিকায় = PLQziMT9GXafXR3T5h51Sfg0uuTZXsEQ32</a:t>
            </a:r>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8</a:t>
            </a:fld>
            <a:endParaRPr lang="en-SG"/>
          </a:p>
        </p:txBody>
      </p:sp>
    </p:spTree>
    <p:extLst>
      <p:ext uri="{BB962C8B-B14F-4D97-AF65-F5344CB8AC3E}">
        <p14:creationId xmlns:p14="http://schemas.microsoft.com/office/powerpoint/2010/main" val="2355728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bn-IN" dirty="0"/>
              <a:t>আন্তর্জাতিক ডোমেন নাম (IDNs)</a:t>
            </a:r>
            <a:br>
              <a:rPr lang="bn-IN" dirty="0"/>
            </a:br>
            <a:br>
              <a:rPr lang="bn-IN" dirty="0"/>
            </a:br>
            <a:r>
              <a:rPr lang="bn-IN" dirty="0"/>
              <a:t>অ ল্যাটিন অক্ষরের ইন্টারনেট রুট জোন কয়েক বছর পর্যন্ত ট্রেডমার্ক ব্যবহার করার অনুমতি দেওয়া হয়নি. নতুন জিএলটিডি প্রোগ্রাম, আংশিক কারণ ইন্টারনেট বৃদ্ধির প্রথমবার প্রোগ্রাম, চীনা, আরবি, পরীক্ষা প্রারম্ভে দেবনাগরী জেনেরিক টপ লেভেল ডোমেইন মত রাশিয়ান এবং অ ল্যাটিন স্ক্রিপ্ট সাহায্য হয় যে গুরুত্বপূর্ণ. এই Antrrashtryykrit ডোমেইন নাম বলা. এই সারা বিশ্বের ইন্টারনেট ব্যবহারকারীদের সম্পূর্ণরূপে তাদের স্থানীয় ভাষায় ওয়েব চলাচল করতে সক্ষম হবে এর মানে হল যে. জাপানি শব্দ "ব্যক্তি", শব্দ জন্য "মোবাইল" চীনা ভাষা সমতুল্য শব্দের ইংরেজি অনুবাদ, এবং .SHABAKAH উদাহরণ অন্তর্ভুক্ত.</a:t>
            </a:r>
            <a:br>
              <a:rPr lang="bn-IN" dirty="0"/>
            </a:br>
            <a:br>
              <a:rPr lang="bn-IN" dirty="0"/>
            </a:br>
            <a:r>
              <a:rPr lang="bn-IN" dirty="0"/>
              <a:t>উদাহরণ: বিন্দু Shabaka</a:t>
            </a:r>
            <a:br>
              <a:rPr lang="bn-IN" dirty="0"/>
            </a:br>
            <a:br>
              <a:rPr lang="bn-IN" dirty="0"/>
            </a:br>
            <a:r>
              <a:rPr lang="bn-IN" dirty="0"/>
              <a:t>আরবি ভাষী Shabaka এটি একটি সরাসরি অনুবাদ নয়, অবিলম্বে সনাক্ত করতে পারে একটি সাধারণ অভিব্যক্তি হিসাবে ইন্টারনেট ব্যবহার করা.</a:t>
            </a:r>
            <a:br>
              <a:rPr lang="bn-IN" dirty="0"/>
            </a:br>
            <a:r>
              <a:rPr lang="bn-IN" dirty="0"/>
              <a:t>.SHABAKA জেনেরিক টপ লেভেল ডোমেইন না শুধুমাত্র প্রথম আরবি হয়, কিন্তু এটি নির্বাচিত জিটিএলডি প্রয়োগ প্রথম এক, এবং, Rijholving দ্বিতীয় স্তরের ডোমেইন নাম ছিল যারা বাস প্রথম নতুন জিএলটিডি হয়.</a:t>
            </a:r>
            <a:br>
              <a:rPr lang="bn-IN" dirty="0"/>
            </a:br>
            <a:r>
              <a:rPr lang="bn-IN" dirty="0"/>
              <a:t>ইন্টারনেট অভিজ্ঞতা এবং গুরুত্বপূর্ণ ভাষা বৈশিষ্ট্য যে যোগাযোগ ক্রমবর্ধমান সংখ্যা থেকে অন্য প্রান্তে এক প্রান্ত থেকে আরবি ভাষাভাষী অনলাইন রেজিস্ট্রি পরিকল্পনা একটি অনলাইন গন্তব্য প্রদান করা হয়.</a:t>
            </a:r>
            <a:br>
              <a:rPr lang="bn-IN" dirty="0"/>
            </a:br>
            <a:r>
              <a:rPr lang="bn-IN" dirty="0"/>
              <a:t>কন্টেন্ট ইতিমধ্যে আরবি অনলাইনে পাওয়া ছিল, কিন্তু ব্রাউজারে ব্যবহারকারীদের একটি ওয়েবসাইট নেভিগেট এবং ইংরেজি ভাষার ওয়েবসাইট যথেষ্ট তথ্য প্রয়োজন ছিল. এখন অবস্থা অনুসন্ধান ইঞ্জিনের উপর নির্ভরশীল হতে হবে না ওয়েব কন্টেন্ট অ্যাক্সেস তাদের নিজস্ব ভাষায় এখন ─ আরবি ভাষাভাষী পরিবর্তিত হয়েছে.</a:t>
            </a:r>
            <a:br>
              <a:rPr lang="bn-IN" dirty="0"/>
            </a:br>
            <a:r>
              <a:rPr lang="bn-IN" dirty="0"/>
              <a:t>উত্স: ও / বা ভিডিও এম্বেড কোড পাবেন সম্পর্কে জিএলটিডি উদাহরণ এবং আরো তথ্য:? Https://www.youtube.com/watch?v=CYeXSZsE6FA&amp;list=PLQziMT9GXafXR3T5h51Sfg0uuTZXsEQ32</a:t>
            </a:r>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9</a:t>
            </a:fld>
            <a:endParaRPr lang="en-SG"/>
          </a:p>
        </p:txBody>
      </p:sp>
    </p:spTree>
    <p:extLst>
      <p:ext uri="{BB962C8B-B14F-4D97-AF65-F5344CB8AC3E}">
        <p14:creationId xmlns:p14="http://schemas.microsoft.com/office/powerpoint/2010/main" val="497196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10</a:t>
            </a:fld>
            <a:endParaRPr lang="en-SG"/>
          </a:p>
        </p:txBody>
      </p:sp>
    </p:spTree>
    <p:extLst>
      <p:ext uri="{BB962C8B-B14F-4D97-AF65-F5344CB8AC3E}">
        <p14:creationId xmlns:p14="http://schemas.microsoft.com/office/powerpoint/2010/main" val="1289254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n-IN" dirty="0"/>
              <a:t>জুন 2014 অধিক 300 নতুন জিটিএলডি বাস্তবায়িত হয়েছে নাস্তানাবুদ হয়েছে. এই ডোমেইন নাম আগে 4 জিটিএলডি প্রথম অক্টোবর 2013 ─ 4 জিটিএলডি আন্তর্জাতিক চালু হয়েছে.</a:t>
            </a:r>
            <a:endParaRPr lang="en-US" dirty="0">
              <a:ea typeface="ＭＳ Ｐゴシック" pitchFamily="34" charset="-128"/>
            </a:endParaRPr>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pPr/>
              <a:t>11</a:t>
            </a:fld>
            <a:endParaRPr lang="en-SG"/>
          </a:p>
        </p:txBody>
      </p:sp>
    </p:spTree>
    <p:extLst>
      <p:ext uri="{BB962C8B-B14F-4D97-AF65-F5344CB8AC3E}">
        <p14:creationId xmlns:p14="http://schemas.microsoft.com/office/powerpoint/2010/main" val="1420093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Main Heading</a:t>
            </a:r>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
        <p:nvSpPr>
          <p:cNvPr id="12" name="Text Placeholder 1"/>
          <p:cNvSpPr txBox="1">
            <a:spLocks/>
          </p:cNvSpPr>
          <p:nvPr userDrawn="1"/>
        </p:nvSpPr>
        <p:spPr>
          <a:xfrm>
            <a:off x="7902016" y="-63255"/>
            <a:ext cx="3361382" cy="869094"/>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rgbClr val="3366FF"/>
                </a:solidFill>
              </a:rPr>
              <a:t>Updated as of 1 July 2014</a:t>
            </a:r>
          </a:p>
        </p:txBody>
      </p:sp>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Section Heading</a:t>
            </a:r>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Canaro Light DEMO"/>
                <a:cs typeface="Canaro Light DEMO"/>
              </a:defRPr>
            </a:lvl1pPr>
            <a:lvl2pPr>
              <a:defRPr>
                <a:solidFill>
                  <a:schemeClr val="tx1">
                    <a:lumMod val="65000"/>
                    <a:lumOff val="35000"/>
                  </a:schemeClr>
                </a:solidFill>
                <a:latin typeface="Canaro Light DEMO"/>
                <a:cs typeface="Canaro Light DEMO"/>
              </a:defRPr>
            </a:lvl2pPr>
            <a:lvl3pPr>
              <a:defRPr>
                <a:solidFill>
                  <a:schemeClr val="tx1">
                    <a:lumMod val="65000"/>
                    <a:lumOff val="35000"/>
                  </a:schemeClr>
                </a:solidFill>
                <a:latin typeface="Canaro Light DEMO"/>
                <a:cs typeface="Canaro Light DEMO"/>
              </a:defRPr>
            </a:lvl3pPr>
            <a:lvl4pPr>
              <a:defRPr>
                <a:solidFill>
                  <a:schemeClr val="tx1">
                    <a:lumMod val="65000"/>
                    <a:lumOff val="35000"/>
                  </a:schemeClr>
                </a:solidFill>
                <a:latin typeface="Canaro Light DEMO"/>
                <a:cs typeface="Canaro Light DEMO"/>
              </a:defRPr>
            </a:lvl4pPr>
            <a:lvl5pPr>
              <a:defRPr>
                <a:solidFill>
                  <a:schemeClr val="tx1">
                    <a:lumMod val="65000"/>
                    <a:lumOff val="35000"/>
                  </a:schemeClr>
                </a:solidFill>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Canaro Light DEMO"/>
                <a:cs typeface="Canaro Light DEMO"/>
              </a:defRPr>
            </a:lvl1pPr>
            <a:lvl2pPr>
              <a:defRPr>
                <a:latin typeface="Canaro Light DEMO"/>
                <a:cs typeface="Canaro Light DEMO"/>
              </a:defRPr>
            </a:lvl2pPr>
            <a:lvl3pPr>
              <a:defRPr>
                <a:latin typeface="Canaro Light DEMO"/>
                <a:cs typeface="Canaro Light DEMO"/>
              </a:defRPr>
            </a:lvl3pPr>
            <a:lvl4pPr>
              <a:defRPr>
                <a:latin typeface="Canaro Light DEMO"/>
                <a:cs typeface="Canaro Light DEMO"/>
              </a:defRPr>
            </a:lvl4pPr>
            <a:lvl5pPr>
              <a:defRPr>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pPr/>
              <a:t>11/6/2016</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pPr/>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descr="KISA_Logo.tif"/>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pic>
        <p:nvPicPr>
          <p:cNvPr id="15" name="Picture 14" descr="Screen Shot 2014-05-07 at 9.50.46 am.png"/>
          <p:cNvPicPr>
            <a:picLocks noChangeAspect="1"/>
          </p:cNvPicPr>
          <p:nvPr userDrawn="1"/>
        </p:nvPicPr>
        <p:blipFill>
          <a:blip r:embed="rId16">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sp>
        <p:nvSpPr>
          <p:cNvPr id="14" name="Text Placeholder 1"/>
          <p:cNvSpPr txBox="1">
            <a:spLocks/>
          </p:cNvSpPr>
          <p:nvPr userDrawn="1"/>
        </p:nvSpPr>
        <p:spPr>
          <a:xfrm>
            <a:off x="7902016" y="-75830"/>
            <a:ext cx="3361382" cy="869094"/>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rgbClr val="3366FF"/>
                </a:solidFill>
              </a:rPr>
              <a:t>Updated as of 1 July 2014</a:t>
            </a:r>
          </a:p>
        </p:txBody>
      </p:sp>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Canaro Light DEMO"/>
          <a:ea typeface="+mj-ea"/>
          <a:cs typeface="Canaro Light DEMO"/>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newgtlds.icann.org/en/program-status/statistic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5.gif"/><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5.gif"/><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b="1" dirty="0"/>
              <a:t>ICANN</a:t>
            </a:r>
            <a:r>
              <a:rPr lang="x-none" b="1"/>
              <a:t> </a:t>
            </a:r>
            <a:r>
              <a:rPr lang="bn-IN" dirty="0"/>
              <a:t>প্রাসঙ্গিক ইস্যু</a:t>
            </a:r>
            <a:endParaRPr lang="en-US" b="1" dirty="0"/>
          </a:p>
        </p:txBody>
      </p:sp>
      <p:sp>
        <p:nvSpPr>
          <p:cNvPr id="5" name="Text Placeholder 4"/>
          <p:cNvSpPr>
            <a:spLocks noGrp="1"/>
          </p:cNvSpPr>
          <p:nvPr>
            <p:ph type="body" sz="quarter" idx="11"/>
          </p:nvPr>
        </p:nvSpPr>
        <p:spPr>
          <a:xfrm>
            <a:off x="5715427" y="4167594"/>
            <a:ext cx="4258752" cy="689414"/>
          </a:xfrm>
        </p:spPr>
        <p:txBody>
          <a:bodyPr>
            <a:noAutofit/>
          </a:bodyPr>
          <a:lstStyle/>
          <a:p>
            <a:r>
              <a:rPr lang="bn-IN" dirty="0"/>
              <a:t>নতুন জেনেরিক টপ লেভেল ডোমেইন</a:t>
            </a:r>
            <a:br>
              <a:rPr lang="bn-IN" dirty="0"/>
            </a:br>
            <a:r>
              <a:rPr lang="bn-IN" dirty="0"/>
              <a:t>(</a:t>
            </a:r>
            <a:r>
              <a:rPr/>
              <a:t>gTLD</a:t>
            </a:r>
            <a:r>
              <a:rPr lang="bn-IN" dirty="0"/>
              <a:t>) প্রোগ্রাম</a:t>
            </a:r>
            <a:endParaRPr lang="en-US" dirty="0"/>
          </a:p>
        </p:txBody>
      </p:sp>
      <p:sp>
        <p:nvSpPr>
          <p:cNvPr id="6" name="Text Placeholder 4"/>
          <p:cNvSpPr txBox="1">
            <a:spLocks/>
          </p:cNvSpPr>
          <p:nvPr/>
        </p:nvSpPr>
        <p:spPr>
          <a:xfrm>
            <a:off x="6025149" y="5646471"/>
            <a:ext cx="4774614" cy="450354"/>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400" dirty="0"/>
              <a:t>KISA-ICANN </a:t>
            </a:r>
            <a:r>
              <a:rPr lang="bn-IN" sz="1400" dirty="0"/>
              <a:t>ভাষা স্থানীয়করণ প্রকল্প</a:t>
            </a:r>
            <a:br>
              <a:rPr lang="bn-IN" sz="1400" dirty="0"/>
            </a:br>
            <a:r>
              <a:rPr lang="bn-IN" sz="1400" dirty="0"/>
              <a:t>মডিউল</a:t>
            </a:r>
            <a:r>
              <a:rPr sz="1400"/>
              <a:t> </a:t>
            </a:r>
            <a:r>
              <a:rPr lang="en-US" sz="1400" dirty="0"/>
              <a:t>2.5</a:t>
            </a:r>
          </a:p>
        </p:txBody>
      </p:sp>
      <p:pic>
        <p:nvPicPr>
          <p:cNvPr id="7" name="Picture 6" descr="E:\ISOC\ISOC Bangladesh Dhaka Chapter.gif"/>
          <p:cNvPicPr>
            <a:picLocks noChangeAspect="1" noChangeArrowheads="1"/>
          </p:cNvPicPr>
          <p:nvPr/>
        </p:nvPicPr>
        <p:blipFill>
          <a:blip r:embed="rId3"/>
          <a:srcRect/>
          <a:stretch>
            <a:fillRect/>
          </a:stretch>
        </p:blipFill>
        <p:spPr bwMode="auto">
          <a:xfrm>
            <a:off x="3971132" y="6349278"/>
            <a:ext cx="2857500" cy="533400"/>
          </a:xfrm>
          <a:prstGeom prst="rect">
            <a:avLst/>
          </a:prstGeom>
          <a:noFill/>
        </p:spPr>
      </p:pic>
    </p:spTree>
    <p:extLst>
      <p:ext uri="{BB962C8B-B14F-4D97-AF65-F5344CB8AC3E}">
        <p14:creationId xmlns:p14="http://schemas.microsoft.com/office/powerpoint/2010/main" val="104277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38988" y="2977122"/>
            <a:ext cx="1347005" cy="1669052"/>
          </a:xfrm>
          <a:prstGeom prst="rect">
            <a:avLst/>
          </a:prstGeom>
          <a:noFill/>
        </p:spPr>
        <p:txBody>
          <a:bodyPr wrap="square" lIns="0" tIns="0" rIns="0" bIns="0" rtlCol="0">
            <a:noAutofit/>
          </a:bodyPr>
          <a:lstStyle/>
          <a:p>
            <a:pPr algn="ctr"/>
            <a:r>
              <a:rPr lang="en-US" sz="4900" dirty="0">
                <a:solidFill>
                  <a:srgbClr val="003E8B"/>
                </a:solidFill>
                <a:latin typeface="Canaro Light DEMO" pitchFamily="50" charset="0"/>
                <a:cs typeface="Helvetica Neue Light"/>
              </a:rPr>
              <a:t>911</a:t>
            </a:r>
          </a:p>
          <a:p>
            <a:pPr algn="ctr"/>
            <a:r>
              <a:rPr lang="bn-IN" sz="1600" dirty="0"/>
              <a:t>উত্তর আমেরিকা</a:t>
            </a:r>
            <a:endParaRPr lang="en-US" sz="1600" dirty="0">
              <a:solidFill>
                <a:srgbClr val="003E8B"/>
              </a:solidFill>
              <a:latin typeface="Canaro Light DEMO" pitchFamily="50" charset="0"/>
              <a:cs typeface="Helvetica Neue"/>
            </a:endParaRPr>
          </a:p>
        </p:txBody>
      </p:sp>
      <p:sp>
        <p:nvSpPr>
          <p:cNvPr id="6" name="TextBox 5"/>
          <p:cNvSpPr txBox="1"/>
          <p:nvPr/>
        </p:nvSpPr>
        <p:spPr>
          <a:xfrm>
            <a:off x="2305520" y="4932315"/>
            <a:ext cx="1347005" cy="1669052"/>
          </a:xfrm>
          <a:prstGeom prst="rect">
            <a:avLst/>
          </a:prstGeom>
          <a:noFill/>
        </p:spPr>
        <p:txBody>
          <a:bodyPr wrap="square" lIns="0" tIns="0" rIns="0" bIns="0" rtlCol="0">
            <a:noAutofit/>
          </a:bodyPr>
          <a:lstStyle/>
          <a:p>
            <a:pPr algn="ctr"/>
            <a:r>
              <a:rPr lang="en-US" sz="4900" dirty="0">
                <a:solidFill>
                  <a:srgbClr val="F26746"/>
                </a:solidFill>
                <a:latin typeface="Canaro Light DEMO" pitchFamily="50" charset="0"/>
                <a:cs typeface="Helvetica Neue Light"/>
              </a:rPr>
              <a:t>24</a:t>
            </a:r>
          </a:p>
          <a:p>
            <a:pPr algn="ctr"/>
            <a:r>
              <a:rPr lang="bn-IN" sz="1600" dirty="0"/>
              <a:t>দক্ষিণ আমেরিকা</a:t>
            </a:r>
            <a:endParaRPr lang="en-US" sz="1600" dirty="0">
              <a:solidFill>
                <a:srgbClr val="F26746"/>
              </a:solidFill>
              <a:latin typeface="Canaro Light DEMO" pitchFamily="50" charset="0"/>
              <a:cs typeface="Helvetica Neue"/>
            </a:endParaRPr>
          </a:p>
        </p:txBody>
      </p:sp>
      <p:sp>
        <p:nvSpPr>
          <p:cNvPr id="7" name="TextBox 6"/>
          <p:cNvSpPr txBox="1"/>
          <p:nvPr/>
        </p:nvSpPr>
        <p:spPr>
          <a:xfrm>
            <a:off x="7708095" y="2553768"/>
            <a:ext cx="1347005" cy="1669052"/>
          </a:xfrm>
          <a:prstGeom prst="rect">
            <a:avLst/>
          </a:prstGeom>
          <a:noFill/>
        </p:spPr>
        <p:txBody>
          <a:bodyPr wrap="square" lIns="0" tIns="0" rIns="0" bIns="0" rtlCol="0">
            <a:noAutofit/>
          </a:bodyPr>
          <a:lstStyle/>
          <a:p>
            <a:pPr algn="ctr"/>
            <a:r>
              <a:rPr lang="en-US" sz="4900" dirty="0">
                <a:solidFill>
                  <a:srgbClr val="003E8B"/>
                </a:solidFill>
                <a:latin typeface="Canaro Light DEMO" pitchFamily="50" charset="0"/>
                <a:cs typeface="Helvetica Neue Light"/>
              </a:rPr>
              <a:t>675</a:t>
            </a:r>
          </a:p>
          <a:p>
            <a:pPr algn="ctr"/>
            <a:r>
              <a:rPr lang="bn-IN" sz="1600" dirty="0"/>
              <a:t>ইউরোপ</a:t>
            </a:r>
            <a:endParaRPr lang="en-US" sz="1600" dirty="0">
              <a:solidFill>
                <a:srgbClr val="003E8B"/>
              </a:solidFill>
              <a:latin typeface="Canaro Light DEMO" pitchFamily="50" charset="0"/>
              <a:cs typeface="Helvetica Neue"/>
            </a:endParaRPr>
          </a:p>
        </p:txBody>
      </p:sp>
      <p:sp>
        <p:nvSpPr>
          <p:cNvPr id="8" name="Rectangle 7"/>
          <p:cNvSpPr/>
          <p:nvPr/>
        </p:nvSpPr>
        <p:spPr>
          <a:xfrm>
            <a:off x="3995435" y="1564375"/>
            <a:ext cx="1781757" cy="328705"/>
          </a:xfrm>
          <a:prstGeom prst="rect">
            <a:avLst/>
          </a:prstGeom>
        </p:spPr>
        <p:txBody>
          <a:bodyPr wrap="none" lIns="51206" tIns="25603" rIns="51206" bIns="25603">
            <a:spAutoFit/>
          </a:bodyPr>
          <a:lstStyle/>
          <a:p>
            <a:r>
              <a:rPr lang="as-IN" dirty="0"/>
              <a:t>অভিন</a:t>
            </a:r>
            <a:r>
              <a:rPr lang="bn-IN" dirty="0"/>
              <a:t> মোট সংখ্যা</a:t>
            </a:r>
            <a:endParaRPr lang="en-US" dirty="0">
              <a:solidFill>
                <a:srgbClr val="43ACDA"/>
              </a:solidFill>
              <a:latin typeface="Canaro Light DEMO" pitchFamily="50" charset="0"/>
              <a:cs typeface="Helvetica Neue"/>
            </a:endParaRPr>
          </a:p>
        </p:txBody>
      </p:sp>
      <p:sp>
        <p:nvSpPr>
          <p:cNvPr id="9" name="Rectangle 8"/>
          <p:cNvSpPr/>
          <p:nvPr/>
        </p:nvSpPr>
        <p:spPr>
          <a:xfrm>
            <a:off x="2024633" y="1287375"/>
            <a:ext cx="2037916" cy="882703"/>
          </a:xfrm>
          <a:prstGeom prst="rect">
            <a:avLst/>
          </a:prstGeom>
        </p:spPr>
        <p:txBody>
          <a:bodyPr wrap="none" lIns="51206" tIns="25603" rIns="51206" bIns="25603">
            <a:spAutoFit/>
          </a:bodyPr>
          <a:lstStyle/>
          <a:p>
            <a:r>
              <a:rPr lang="en-US" sz="5400" dirty="0">
                <a:solidFill>
                  <a:srgbClr val="43ACDA"/>
                </a:solidFill>
                <a:latin typeface="Canaro Light DEMO" pitchFamily="50" charset="0"/>
                <a:cs typeface="Helvetica Neue Light"/>
              </a:rPr>
              <a:t>1,930</a:t>
            </a:r>
            <a:r>
              <a:rPr lang="en-US" sz="5400" dirty="0">
                <a:solidFill>
                  <a:srgbClr val="43ACDA"/>
                </a:solidFill>
                <a:latin typeface="Canaro Light DEMO" pitchFamily="50" charset="0"/>
                <a:cs typeface="Helvetica Neue"/>
              </a:rPr>
              <a:t> </a:t>
            </a:r>
          </a:p>
        </p:txBody>
      </p:sp>
      <p:sp>
        <p:nvSpPr>
          <p:cNvPr id="10" name="TextBox 9"/>
          <p:cNvSpPr txBox="1"/>
          <p:nvPr/>
        </p:nvSpPr>
        <p:spPr>
          <a:xfrm>
            <a:off x="4406919" y="5126635"/>
            <a:ext cx="1347005" cy="1669052"/>
          </a:xfrm>
          <a:prstGeom prst="rect">
            <a:avLst/>
          </a:prstGeom>
          <a:noFill/>
        </p:spPr>
        <p:txBody>
          <a:bodyPr wrap="square" lIns="0" tIns="0" rIns="0" bIns="0" rtlCol="0">
            <a:noAutofit/>
          </a:bodyPr>
          <a:lstStyle/>
          <a:p>
            <a:pPr algn="ctr"/>
            <a:r>
              <a:rPr lang="en-US" sz="4900" dirty="0">
                <a:solidFill>
                  <a:srgbClr val="43ACDA"/>
                </a:solidFill>
                <a:latin typeface="Canaro Light DEMO" pitchFamily="50" charset="0"/>
                <a:cs typeface="Helvetica Neue Light"/>
              </a:rPr>
              <a:t>17</a:t>
            </a:r>
          </a:p>
          <a:p>
            <a:pPr algn="ctr"/>
            <a:r>
              <a:rPr lang="bn-IN" sz="1600" dirty="0"/>
              <a:t>আফ্রিকা</a:t>
            </a:r>
            <a:endParaRPr lang="en-US" sz="1600" dirty="0">
              <a:solidFill>
                <a:srgbClr val="43ACDA"/>
              </a:solidFill>
              <a:latin typeface="Canaro Light DEMO" pitchFamily="50" charset="0"/>
              <a:cs typeface="Helvetica Neue"/>
            </a:endParaRPr>
          </a:p>
        </p:txBody>
      </p:sp>
      <p:sp>
        <p:nvSpPr>
          <p:cNvPr id="11" name="TextBox 10"/>
          <p:cNvSpPr txBox="1"/>
          <p:nvPr/>
        </p:nvSpPr>
        <p:spPr>
          <a:xfrm>
            <a:off x="6196225" y="4932315"/>
            <a:ext cx="1347005" cy="1669052"/>
          </a:xfrm>
          <a:prstGeom prst="rect">
            <a:avLst/>
          </a:prstGeom>
          <a:noFill/>
        </p:spPr>
        <p:txBody>
          <a:bodyPr wrap="square" lIns="0" tIns="0" rIns="0" bIns="0" rtlCol="0">
            <a:noAutofit/>
          </a:bodyPr>
          <a:lstStyle/>
          <a:p>
            <a:pPr algn="ctr"/>
            <a:r>
              <a:rPr lang="en-US" sz="4900" dirty="0">
                <a:solidFill>
                  <a:srgbClr val="F26746"/>
                </a:solidFill>
                <a:latin typeface="Canaro Light DEMO" pitchFamily="50" charset="0"/>
                <a:cs typeface="Helvetica Neue Light"/>
              </a:rPr>
              <a:t>303</a:t>
            </a:r>
          </a:p>
          <a:p>
            <a:pPr algn="ctr"/>
            <a:r>
              <a:rPr lang="bn-IN" sz="1600" dirty="0"/>
              <a:t>এশিয়া প্রশান্ত মহাসাগরীয় অঞ্চলের</a:t>
            </a:r>
            <a:endParaRPr lang="en-US" sz="1600" dirty="0">
              <a:solidFill>
                <a:srgbClr val="F26746"/>
              </a:solidFill>
              <a:latin typeface="Canaro Light DEMO" pitchFamily="50" charset="0"/>
              <a:cs typeface="Helvetica Neue"/>
            </a:endParaRPr>
          </a:p>
        </p:txBody>
      </p:sp>
      <p:sp>
        <p:nvSpPr>
          <p:cNvPr id="2" name="TextBox 1"/>
          <p:cNvSpPr txBox="1"/>
          <p:nvPr/>
        </p:nvSpPr>
        <p:spPr>
          <a:xfrm>
            <a:off x="4062549" y="6426355"/>
            <a:ext cx="3100529" cy="369332"/>
          </a:xfrm>
          <a:prstGeom prst="rect">
            <a:avLst/>
          </a:prstGeom>
          <a:noFill/>
        </p:spPr>
        <p:txBody>
          <a:bodyPr wrap="none" rtlCol="0">
            <a:spAutoFit/>
          </a:bodyPr>
          <a:lstStyle/>
          <a:p>
            <a:r>
              <a:rPr lang="x-none">
                <a:solidFill>
                  <a:srgbClr val="FF0000"/>
                </a:solidFill>
              </a:rPr>
              <a:t>13 </a:t>
            </a:r>
            <a:r>
              <a:rPr lang="en-US" dirty="0" err="1">
                <a:solidFill>
                  <a:srgbClr val="FF0000"/>
                </a:solidFill>
              </a:rPr>
              <a:t>june</a:t>
            </a:r>
            <a:r>
              <a:rPr lang="x-none">
                <a:solidFill>
                  <a:srgbClr val="FF0000"/>
                </a:solidFill>
              </a:rPr>
              <a:t> 2012 </a:t>
            </a:r>
            <a:r>
              <a:rPr lang="bn-IN" dirty="0"/>
              <a:t>পরিসংখ্যান হিসাবে</a:t>
            </a:r>
            <a:endParaRPr lang="en-US" dirty="0">
              <a:solidFill>
                <a:srgbClr val="FF0000"/>
              </a:solidFill>
            </a:endParaRPr>
          </a:p>
        </p:txBody>
      </p:sp>
      <p:pic>
        <p:nvPicPr>
          <p:cNvPr id="12" name="Picture 11"/>
          <p:cNvPicPr>
            <a:picLocks noChangeAspect="1"/>
          </p:cNvPicPr>
          <p:nvPr/>
        </p:nvPicPr>
        <p:blipFill>
          <a:blip r:embed="rId3"/>
          <a:stretch>
            <a:fillRect/>
          </a:stretch>
        </p:blipFill>
        <p:spPr>
          <a:xfrm>
            <a:off x="2592164" y="2273776"/>
            <a:ext cx="5403850" cy="3166533"/>
          </a:xfrm>
          <a:prstGeom prst="rect">
            <a:avLst/>
          </a:prstGeom>
        </p:spPr>
      </p:pic>
    </p:spTree>
    <p:extLst>
      <p:ext uri="{BB962C8B-B14F-4D97-AF65-F5344CB8AC3E}">
        <p14:creationId xmlns:p14="http://schemas.microsoft.com/office/powerpoint/2010/main" val="2838200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anose="05000000000000000000" pitchFamily="2" charset="2"/>
              <a:buChar char="§"/>
            </a:pPr>
            <a:r>
              <a:rPr lang="bn-IN" dirty="0"/>
              <a:t>তবুও কতগুলি </a:t>
            </a:r>
            <a:r>
              <a:rPr lang="en-US" b="1" dirty="0" err="1"/>
              <a:t>gTLDs</a:t>
            </a:r>
            <a:r>
              <a:rPr lang="x-none" b="1"/>
              <a:t> </a:t>
            </a:r>
            <a:r>
              <a:rPr lang="bn-IN" dirty="0"/>
              <a:t>ফলিত</a:t>
            </a:r>
            <a:r>
              <a:rPr lang="en-US" b="1" dirty="0"/>
              <a:t>?</a:t>
            </a:r>
          </a:p>
          <a:p>
            <a:pPr>
              <a:buFont typeface="Wingdings" panose="05000000000000000000" pitchFamily="2" charset="2"/>
              <a:buChar char="§"/>
            </a:pPr>
            <a:r>
              <a:rPr lang="en-US" dirty="0">
                <a:hlinkClick r:id="rId3"/>
              </a:rPr>
              <a:t>http://newgtlds.icann.org/en/program-status/statistics</a:t>
            </a:r>
            <a:endParaRPr lang="en-US" dirty="0"/>
          </a:p>
          <a:p>
            <a:pPr>
              <a:buFont typeface="Wingdings" panose="05000000000000000000" pitchFamily="2" charset="2"/>
              <a:buChar char="§"/>
            </a:pPr>
            <a:r>
              <a:rPr lang="bn-IN" dirty="0"/>
              <a:t>প্রয়োগ করা হয়েছে যে স্ট্রিং উদাহরণ </a:t>
            </a:r>
            <a:r>
              <a:rPr lang="en-US" b="1" dirty="0"/>
              <a:t>:</a:t>
            </a:r>
          </a:p>
          <a:p>
            <a:endParaRPr lang="en-SG" dirty="0"/>
          </a:p>
        </p:txBody>
      </p:sp>
      <p:sp>
        <p:nvSpPr>
          <p:cNvPr id="3" name="Text Placeholder 2"/>
          <p:cNvSpPr>
            <a:spLocks noGrp="1"/>
          </p:cNvSpPr>
          <p:nvPr>
            <p:ph type="body" sz="quarter" idx="10"/>
          </p:nvPr>
        </p:nvSpPr>
        <p:spPr/>
        <p:txBody>
          <a:bodyPr/>
          <a:lstStyle/>
          <a:p>
            <a:r>
              <a:rPr lang="bn-IN" dirty="0"/>
              <a:t>নতুন প্রয়োগ </a:t>
            </a:r>
            <a:r>
              <a:rPr lang="en-US" dirty="0" err="1"/>
              <a:t>gTLDs</a:t>
            </a:r>
            <a:endParaRPr lang="en-US" dirty="0"/>
          </a:p>
        </p:txBody>
      </p:sp>
      <p:sp>
        <p:nvSpPr>
          <p:cNvPr id="4" name="Content Placeholder 2"/>
          <p:cNvSpPr txBox="1">
            <a:spLocks/>
          </p:cNvSpPr>
          <p:nvPr/>
        </p:nvSpPr>
        <p:spPr bwMode="auto">
          <a:xfrm>
            <a:off x="3597408" y="2748543"/>
            <a:ext cx="732294"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cs typeface="Helvetica Neue"/>
              </a:rPr>
              <a:t>شبكة</a:t>
            </a:r>
            <a:r>
              <a:rPr lang="en-US" sz="2000" dirty="0">
                <a:solidFill>
                  <a:srgbClr val="003E8B"/>
                </a:solidFill>
                <a:latin typeface="Helvetica Neue"/>
                <a:cs typeface="Helvetica Neue"/>
              </a:rPr>
              <a:t> </a:t>
            </a:r>
          </a:p>
        </p:txBody>
      </p:sp>
      <p:sp>
        <p:nvSpPr>
          <p:cNvPr id="5" name="Content Placeholder 2"/>
          <p:cNvSpPr txBox="1">
            <a:spLocks/>
          </p:cNvSpPr>
          <p:nvPr/>
        </p:nvSpPr>
        <p:spPr bwMode="auto">
          <a:xfrm>
            <a:off x="4571293" y="2740558"/>
            <a:ext cx="1213226"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онлайн</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cxnSp>
        <p:nvCxnSpPr>
          <p:cNvPr id="6" name="Straight Connector 5"/>
          <p:cNvCxnSpPr/>
          <p:nvPr/>
        </p:nvCxnSpPr>
        <p:spPr>
          <a:xfrm>
            <a:off x="1674335" y="3384572"/>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7" name="Content Placeholder 2"/>
          <p:cNvSpPr txBox="1">
            <a:spLocks/>
          </p:cNvSpPr>
          <p:nvPr/>
        </p:nvSpPr>
        <p:spPr bwMode="auto">
          <a:xfrm>
            <a:off x="5970236" y="2740558"/>
            <a:ext cx="780613"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сайт</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8" name="Content Placeholder 2"/>
          <p:cNvSpPr txBox="1">
            <a:spLocks/>
          </p:cNvSpPr>
          <p:nvPr/>
        </p:nvSpPr>
        <p:spPr bwMode="auto">
          <a:xfrm>
            <a:off x="6977331" y="2739372"/>
            <a:ext cx="880852"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TW" altLang="en-US" sz="2000" dirty="0">
                <a:solidFill>
                  <a:srgbClr val="003E8B"/>
                </a:solidFill>
                <a:latin typeface="Helvetica Neue"/>
              </a:rPr>
              <a:t>游戏</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9" name="Rectangle 8"/>
          <p:cNvSpPr/>
          <p:nvPr/>
        </p:nvSpPr>
        <p:spPr>
          <a:xfrm>
            <a:off x="4097911" y="3960118"/>
            <a:ext cx="1601021" cy="328705"/>
          </a:xfrm>
          <a:prstGeom prst="rect">
            <a:avLst/>
          </a:prstGeom>
        </p:spPr>
        <p:txBody>
          <a:bodyPr wrap="square" lIns="51206" tIns="25603" rIns="51206" bIns="25603">
            <a:spAutoFit/>
          </a:bodyPr>
          <a:lstStyle/>
          <a:p>
            <a:r>
              <a:rPr lang="en-US" dirty="0">
                <a:solidFill>
                  <a:srgbClr val="003E8B"/>
                </a:solidFill>
                <a:latin typeface="Helvetica Neue"/>
                <a:ea typeface="ＭＳ Ｐゴシック" charset="0"/>
                <a:cs typeface="ＭＳ Ｐゴシック" charset="0"/>
              </a:rPr>
              <a:t>.VENTURES</a:t>
            </a:r>
          </a:p>
        </p:txBody>
      </p:sp>
      <p:sp>
        <p:nvSpPr>
          <p:cNvPr id="10" name="Rectangle 9"/>
          <p:cNvSpPr/>
          <p:nvPr/>
        </p:nvSpPr>
        <p:spPr>
          <a:xfrm>
            <a:off x="4508726" y="3487080"/>
            <a:ext cx="1514055"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.EQUIPMENT</a:t>
            </a:r>
          </a:p>
        </p:txBody>
      </p:sp>
      <p:sp>
        <p:nvSpPr>
          <p:cNvPr id="11" name="Rectangle 10"/>
          <p:cNvSpPr/>
          <p:nvPr/>
        </p:nvSpPr>
        <p:spPr>
          <a:xfrm>
            <a:off x="6506447" y="3487080"/>
            <a:ext cx="135173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.HOLDINGS</a:t>
            </a:r>
          </a:p>
        </p:txBody>
      </p:sp>
      <p:sp>
        <p:nvSpPr>
          <p:cNvPr id="12" name="Rectangle 11"/>
          <p:cNvSpPr/>
          <p:nvPr/>
        </p:nvSpPr>
        <p:spPr>
          <a:xfrm>
            <a:off x="3279643" y="3487080"/>
            <a:ext cx="83421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.GURU</a:t>
            </a:r>
          </a:p>
        </p:txBody>
      </p:sp>
      <p:sp>
        <p:nvSpPr>
          <p:cNvPr id="13" name="Rectangle 12"/>
          <p:cNvSpPr/>
          <p:nvPr/>
        </p:nvSpPr>
        <p:spPr>
          <a:xfrm>
            <a:off x="8319823" y="3487080"/>
            <a:ext cx="1082362"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.VOYAGE</a:t>
            </a:r>
          </a:p>
        </p:txBody>
      </p:sp>
      <p:sp>
        <p:nvSpPr>
          <p:cNvPr id="14" name="Rectangle 13"/>
          <p:cNvSpPr/>
          <p:nvPr/>
        </p:nvSpPr>
        <p:spPr>
          <a:xfrm>
            <a:off x="1694694" y="3487080"/>
            <a:ext cx="11377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.SINGLES</a:t>
            </a:r>
          </a:p>
        </p:txBody>
      </p:sp>
      <p:sp>
        <p:nvSpPr>
          <p:cNvPr id="15" name="Rectangle 14"/>
          <p:cNvSpPr/>
          <p:nvPr/>
        </p:nvSpPr>
        <p:spPr>
          <a:xfrm>
            <a:off x="2288310" y="3960118"/>
            <a:ext cx="1231699"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.LIGHTING</a:t>
            </a:r>
          </a:p>
        </p:txBody>
      </p:sp>
      <p:sp>
        <p:nvSpPr>
          <p:cNvPr id="16" name="Rectangle 15"/>
          <p:cNvSpPr/>
          <p:nvPr/>
        </p:nvSpPr>
        <p:spPr>
          <a:xfrm>
            <a:off x="6133796" y="3960118"/>
            <a:ext cx="133880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.CLOTHING</a:t>
            </a:r>
          </a:p>
        </p:txBody>
      </p:sp>
      <p:sp>
        <p:nvSpPr>
          <p:cNvPr id="17" name="Rectangle 16"/>
          <p:cNvSpPr/>
          <p:nvPr/>
        </p:nvSpPr>
        <p:spPr>
          <a:xfrm>
            <a:off x="8057210" y="3960118"/>
            <a:ext cx="11421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.CAMERA</a:t>
            </a:r>
          </a:p>
        </p:txBody>
      </p:sp>
      <p:cxnSp>
        <p:nvCxnSpPr>
          <p:cNvPr id="18" name="Straight Connector 17"/>
          <p:cNvCxnSpPr/>
          <p:nvPr/>
        </p:nvCxnSpPr>
        <p:spPr>
          <a:xfrm>
            <a:off x="1857799" y="4417685"/>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6617567" y="4518956"/>
            <a:ext cx="680493" cy="328705"/>
          </a:xfrm>
          <a:prstGeom prst="rect">
            <a:avLst/>
          </a:prstGeom>
        </p:spPr>
        <p:txBody>
          <a:bodyPr wrap="none" lIns="51206" tIns="25603" rIns="51206" bIns="25603">
            <a:spAutoFit/>
          </a:bodyPr>
          <a:lstStyle/>
          <a:p>
            <a:r>
              <a:rPr lang="en-US" dirty="0">
                <a:solidFill>
                  <a:srgbClr val="003E8B"/>
                </a:solidFill>
                <a:latin typeface="Helvetica Neue"/>
              </a:rPr>
              <a:t>.BIKE</a:t>
            </a:r>
          </a:p>
        </p:txBody>
      </p:sp>
      <p:sp>
        <p:nvSpPr>
          <p:cNvPr id="20" name="Rectangle 19"/>
          <p:cNvSpPr/>
          <p:nvPr/>
        </p:nvSpPr>
        <p:spPr>
          <a:xfrm>
            <a:off x="6827164" y="5160782"/>
            <a:ext cx="1372972" cy="328705"/>
          </a:xfrm>
          <a:prstGeom prst="rect">
            <a:avLst/>
          </a:prstGeom>
        </p:spPr>
        <p:txBody>
          <a:bodyPr wrap="none" lIns="51206" tIns="25603" rIns="51206" bIns="25603">
            <a:spAutoFit/>
          </a:bodyPr>
          <a:lstStyle/>
          <a:p>
            <a:r>
              <a:rPr lang="en-US" dirty="0">
                <a:solidFill>
                  <a:srgbClr val="003E8B"/>
                </a:solidFill>
                <a:latin typeface="Helvetica Neue"/>
              </a:rPr>
              <a:t>.PLUMBING</a:t>
            </a:r>
          </a:p>
        </p:txBody>
      </p:sp>
      <p:sp>
        <p:nvSpPr>
          <p:cNvPr id="21" name="Rectangle 20"/>
          <p:cNvSpPr/>
          <p:nvPr/>
        </p:nvSpPr>
        <p:spPr>
          <a:xfrm>
            <a:off x="2395808" y="5141091"/>
            <a:ext cx="1342733" cy="328705"/>
          </a:xfrm>
          <a:prstGeom prst="rect">
            <a:avLst/>
          </a:prstGeom>
        </p:spPr>
        <p:txBody>
          <a:bodyPr wrap="none" lIns="51206" tIns="25603" rIns="51206" bIns="25603">
            <a:spAutoFit/>
          </a:bodyPr>
          <a:lstStyle/>
          <a:p>
            <a:r>
              <a:rPr lang="en-US" dirty="0">
                <a:solidFill>
                  <a:srgbClr val="003E8B"/>
                </a:solidFill>
                <a:latin typeface="Helvetica Neue"/>
              </a:rPr>
              <a:t>.GRAPHICS</a:t>
            </a:r>
          </a:p>
        </p:txBody>
      </p:sp>
      <p:sp>
        <p:nvSpPr>
          <p:cNvPr id="22" name="Rectangle 21"/>
          <p:cNvSpPr/>
          <p:nvPr/>
        </p:nvSpPr>
        <p:spPr>
          <a:xfrm>
            <a:off x="1283001" y="4521057"/>
            <a:ext cx="1898804" cy="328705"/>
          </a:xfrm>
          <a:prstGeom prst="rect">
            <a:avLst/>
          </a:prstGeom>
        </p:spPr>
        <p:txBody>
          <a:bodyPr wrap="none" lIns="51206" tIns="25603" rIns="51206" bIns="25603">
            <a:spAutoFit/>
          </a:bodyPr>
          <a:lstStyle/>
          <a:p>
            <a:r>
              <a:rPr lang="en-US" dirty="0">
                <a:solidFill>
                  <a:srgbClr val="003E8B"/>
                </a:solidFill>
                <a:latin typeface="Helvetica Neue"/>
              </a:rPr>
              <a:t>.CONTRACTORS</a:t>
            </a:r>
          </a:p>
        </p:txBody>
      </p:sp>
      <p:sp>
        <p:nvSpPr>
          <p:cNvPr id="23" name="Rectangle 22"/>
          <p:cNvSpPr/>
          <p:nvPr/>
        </p:nvSpPr>
        <p:spPr>
          <a:xfrm>
            <a:off x="8242343" y="5141091"/>
            <a:ext cx="1193454" cy="328705"/>
          </a:xfrm>
          <a:prstGeom prst="rect">
            <a:avLst/>
          </a:prstGeom>
        </p:spPr>
        <p:txBody>
          <a:bodyPr wrap="none" lIns="51206" tIns="25603" rIns="51206" bIns="25603">
            <a:spAutoFit/>
          </a:bodyPr>
          <a:lstStyle/>
          <a:p>
            <a:r>
              <a:rPr lang="en-US" dirty="0">
                <a:solidFill>
                  <a:srgbClr val="003E8B"/>
                </a:solidFill>
                <a:latin typeface="Helvetica Neue"/>
              </a:rPr>
              <a:t>.GALLERY</a:t>
            </a:r>
          </a:p>
        </p:txBody>
      </p:sp>
      <p:sp>
        <p:nvSpPr>
          <p:cNvPr id="24" name="Rectangle 23"/>
          <p:cNvSpPr/>
          <p:nvPr/>
        </p:nvSpPr>
        <p:spPr>
          <a:xfrm>
            <a:off x="4130007" y="5141091"/>
            <a:ext cx="757437" cy="328705"/>
          </a:xfrm>
          <a:prstGeom prst="rect">
            <a:avLst/>
          </a:prstGeom>
        </p:spPr>
        <p:txBody>
          <a:bodyPr wrap="none" lIns="51206" tIns="25603" rIns="51206" bIns="25603">
            <a:spAutoFit/>
          </a:bodyPr>
          <a:lstStyle/>
          <a:p>
            <a:r>
              <a:rPr lang="en-US" dirty="0">
                <a:solidFill>
                  <a:srgbClr val="003E8B"/>
                </a:solidFill>
                <a:latin typeface="Helvetica Neue"/>
              </a:rPr>
              <a:t>.SEXY</a:t>
            </a:r>
          </a:p>
        </p:txBody>
      </p:sp>
      <p:sp>
        <p:nvSpPr>
          <p:cNvPr id="25" name="Rectangle 24"/>
          <p:cNvSpPr/>
          <p:nvPr/>
        </p:nvSpPr>
        <p:spPr>
          <a:xfrm>
            <a:off x="4403214" y="4521057"/>
            <a:ext cx="1984204" cy="328705"/>
          </a:xfrm>
          <a:prstGeom prst="rect">
            <a:avLst/>
          </a:prstGeom>
        </p:spPr>
        <p:txBody>
          <a:bodyPr wrap="none" lIns="51206" tIns="25603" rIns="51206" bIns="25603">
            <a:spAutoFit/>
          </a:bodyPr>
          <a:lstStyle/>
          <a:p>
            <a:r>
              <a:rPr lang="en-US" dirty="0">
                <a:solidFill>
                  <a:srgbClr val="003E8B"/>
                </a:solidFill>
                <a:latin typeface="Helvetica Neue"/>
              </a:rPr>
              <a:t>.CONSTRUCTION</a:t>
            </a:r>
          </a:p>
        </p:txBody>
      </p:sp>
      <p:sp>
        <p:nvSpPr>
          <p:cNvPr id="26" name="Rectangle 25"/>
          <p:cNvSpPr/>
          <p:nvPr/>
        </p:nvSpPr>
        <p:spPr>
          <a:xfrm>
            <a:off x="7513650" y="4521057"/>
            <a:ext cx="1023037" cy="328705"/>
          </a:xfrm>
          <a:prstGeom prst="rect">
            <a:avLst/>
          </a:prstGeom>
        </p:spPr>
        <p:txBody>
          <a:bodyPr wrap="none" lIns="51206" tIns="25603" rIns="51206" bIns="25603">
            <a:spAutoFit/>
          </a:bodyPr>
          <a:lstStyle/>
          <a:p>
            <a:r>
              <a:rPr lang="en-US" dirty="0">
                <a:solidFill>
                  <a:srgbClr val="003E8B"/>
                </a:solidFill>
                <a:latin typeface="Helvetica Neue"/>
              </a:rPr>
              <a:t>.TATTOO</a:t>
            </a:r>
          </a:p>
        </p:txBody>
      </p:sp>
      <p:sp>
        <p:nvSpPr>
          <p:cNvPr id="27" name="Rectangle 26"/>
          <p:cNvSpPr/>
          <p:nvPr/>
        </p:nvSpPr>
        <p:spPr>
          <a:xfrm>
            <a:off x="5005779" y="5155875"/>
            <a:ext cx="1745070" cy="328705"/>
          </a:xfrm>
          <a:prstGeom prst="rect">
            <a:avLst/>
          </a:prstGeom>
        </p:spPr>
        <p:txBody>
          <a:bodyPr wrap="none" lIns="51206" tIns="25603" rIns="51206" bIns="25603">
            <a:spAutoFit/>
          </a:bodyPr>
          <a:lstStyle/>
          <a:p>
            <a:r>
              <a:rPr lang="en-US" dirty="0">
                <a:solidFill>
                  <a:srgbClr val="003E8B"/>
                </a:solidFill>
                <a:latin typeface="Helvetica Neue"/>
              </a:rPr>
              <a:t>.TECHNOLOGY</a:t>
            </a:r>
          </a:p>
        </p:txBody>
      </p:sp>
      <p:sp>
        <p:nvSpPr>
          <p:cNvPr id="28" name="Rectangle 27"/>
          <p:cNvSpPr/>
          <p:nvPr/>
        </p:nvSpPr>
        <p:spPr>
          <a:xfrm>
            <a:off x="8740796" y="4521057"/>
            <a:ext cx="975446" cy="328705"/>
          </a:xfrm>
          <a:prstGeom prst="rect">
            <a:avLst/>
          </a:prstGeom>
        </p:spPr>
        <p:txBody>
          <a:bodyPr wrap="none" lIns="51206" tIns="25603" rIns="51206" bIns="25603">
            <a:spAutoFit/>
          </a:bodyPr>
          <a:lstStyle/>
          <a:p>
            <a:r>
              <a:rPr lang="en-US" dirty="0">
                <a:solidFill>
                  <a:srgbClr val="003E8B"/>
                </a:solidFill>
                <a:latin typeface="Helvetica Neue"/>
              </a:rPr>
              <a:t>.ESTATE</a:t>
            </a:r>
          </a:p>
        </p:txBody>
      </p:sp>
      <p:sp>
        <p:nvSpPr>
          <p:cNvPr id="29" name="Rectangle 28"/>
          <p:cNvSpPr/>
          <p:nvPr/>
        </p:nvSpPr>
        <p:spPr>
          <a:xfrm>
            <a:off x="3339193" y="4532989"/>
            <a:ext cx="774666" cy="328705"/>
          </a:xfrm>
          <a:prstGeom prst="rect">
            <a:avLst/>
          </a:prstGeom>
        </p:spPr>
        <p:txBody>
          <a:bodyPr wrap="none" lIns="51206" tIns="25603" rIns="51206" bIns="25603">
            <a:spAutoFit/>
          </a:bodyPr>
          <a:lstStyle/>
          <a:p>
            <a:r>
              <a:rPr lang="en-US" dirty="0">
                <a:solidFill>
                  <a:srgbClr val="003E8B"/>
                </a:solidFill>
                <a:latin typeface="Helvetica Neue"/>
              </a:rPr>
              <a:t>.LAND</a:t>
            </a:r>
          </a:p>
        </p:txBody>
      </p:sp>
      <p:sp>
        <p:nvSpPr>
          <p:cNvPr id="30" name="Rectangle 29"/>
          <p:cNvSpPr/>
          <p:nvPr/>
        </p:nvSpPr>
        <p:spPr>
          <a:xfrm>
            <a:off x="6102461" y="5781216"/>
            <a:ext cx="953693" cy="328705"/>
          </a:xfrm>
          <a:prstGeom prst="rect">
            <a:avLst/>
          </a:prstGeom>
        </p:spPr>
        <p:txBody>
          <a:bodyPr wrap="square" lIns="51206" tIns="25603" rIns="51206" bIns="25603">
            <a:spAutoFit/>
          </a:bodyPr>
          <a:lstStyle/>
          <a:p>
            <a:r>
              <a:rPr lang="en-US" dirty="0">
                <a:solidFill>
                  <a:srgbClr val="003E8B"/>
                </a:solidFill>
                <a:latin typeface="Helvetica Neue"/>
              </a:rPr>
              <a:t>.TODAY</a:t>
            </a:r>
          </a:p>
        </p:txBody>
      </p:sp>
      <p:cxnSp>
        <p:nvCxnSpPr>
          <p:cNvPr id="31" name="Straight Connector 30"/>
          <p:cNvCxnSpPr/>
          <p:nvPr/>
        </p:nvCxnSpPr>
        <p:spPr>
          <a:xfrm>
            <a:off x="1586786" y="5669931"/>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460951" y="5781216"/>
            <a:ext cx="1394672" cy="328705"/>
          </a:xfrm>
          <a:prstGeom prst="rect">
            <a:avLst/>
          </a:prstGeom>
        </p:spPr>
        <p:txBody>
          <a:bodyPr wrap="none" lIns="51206" tIns="25603" rIns="51206" bIns="25603">
            <a:spAutoFit/>
          </a:bodyPr>
          <a:lstStyle/>
          <a:p>
            <a:r>
              <a:rPr lang="en-US" dirty="0">
                <a:solidFill>
                  <a:srgbClr val="003E8B"/>
                </a:solidFill>
                <a:latin typeface="Helvetica Neue"/>
              </a:rPr>
              <a:t>.DIAMONDS</a:t>
            </a:r>
          </a:p>
        </p:txBody>
      </p:sp>
      <p:sp>
        <p:nvSpPr>
          <p:cNvPr id="33" name="Rectangle 32"/>
          <p:cNvSpPr/>
          <p:nvPr/>
        </p:nvSpPr>
        <p:spPr>
          <a:xfrm>
            <a:off x="3067175" y="5781216"/>
            <a:ext cx="659018" cy="328705"/>
          </a:xfrm>
          <a:prstGeom prst="rect">
            <a:avLst/>
          </a:prstGeom>
        </p:spPr>
        <p:txBody>
          <a:bodyPr wrap="none" lIns="51206" tIns="25603" rIns="51206" bIns="25603">
            <a:spAutoFit/>
          </a:bodyPr>
          <a:lstStyle/>
          <a:p>
            <a:r>
              <a:rPr lang="en-US" dirty="0">
                <a:solidFill>
                  <a:srgbClr val="003E8B"/>
                </a:solidFill>
                <a:latin typeface="Helvetica Neue"/>
              </a:rPr>
              <a:t>.TIPS</a:t>
            </a:r>
          </a:p>
        </p:txBody>
      </p:sp>
      <p:sp>
        <p:nvSpPr>
          <p:cNvPr id="34" name="Rectangle 33"/>
          <p:cNvSpPr/>
          <p:nvPr/>
        </p:nvSpPr>
        <p:spPr>
          <a:xfrm>
            <a:off x="3963270" y="5781216"/>
            <a:ext cx="1924423" cy="328705"/>
          </a:xfrm>
          <a:prstGeom prst="rect">
            <a:avLst/>
          </a:prstGeom>
        </p:spPr>
        <p:txBody>
          <a:bodyPr wrap="none" lIns="51206" tIns="25603" rIns="51206" bIns="25603">
            <a:spAutoFit/>
          </a:bodyPr>
          <a:lstStyle/>
          <a:p>
            <a:r>
              <a:rPr lang="en-US" dirty="0">
                <a:solidFill>
                  <a:srgbClr val="003E8B"/>
                </a:solidFill>
                <a:latin typeface="Helvetica Neue"/>
              </a:rPr>
              <a:t>.PHOTOGRAPHY</a:t>
            </a:r>
          </a:p>
        </p:txBody>
      </p:sp>
      <p:sp>
        <p:nvSpPr>
          <p:cNvPr id="35" name="Rectangle 34"/>
          <p:cNvSpPr/>
          <p:nvPr/>
        </p:nvSpPr>
        <p:spPr>
          <a:xfrm>
            <a:off x="7298060" y="5781216"/>
            <a:ext cx="1462768" cy="328705"/>
          </a:xfrm>
          <a:prstGeom prst="rect">
            <a:avLst/>
          </a:prstGeom>
        </p:spPr>
        <p:txBody>
          <a:bodyPr wrap="none" lIns="51206" tIns="25603" rIns="51206" bIns="25603">
            <a:spAutoFit/>
          </a:bodyPr>
          <a:lstStyle/>
          <a:p>
            <a:r>
              <a:rPr lang="en-US" dirty="0">
                <a:solidFill>
                  <a:srgbClr val="003E8B"/>
                </a:solidFill>
                <a:latin typeface="Helvetica Neue"/>
              </a:rPr>
              <a:t>.DIRECTORY</a:t>
            </a:r>
          </a:p>
        </p:txBody>
      </p:sp>
      <p:sp>
        <p:nvSpPr>
          <p:cNvPr id="36" name="Rectangle 35"/>
          <p:cNvSpPr/>
          <p:nvPr/>
        </p:nvSpPr>
        <p:spPr>
          <a:xfrm>
            <a:off x="2277292" y="6191629"/>
            <a:ext cx="1714603" cy="328705"/>
          </a:xfrm>
          <a:prstGeom prst="rect">
            <a:avLst/>
          </a:prstGeom>
        </p:spPr>
        <p:txBody>
          <a:bodyPr wrap="none" lIns="51206" tIns="25603" rIns="51206" bIns="25603">
            <a:spAutoFit/>
          </a:bodyPr>
          <a:lstStyle/>
          <a:p>
            <a:r>
              <a:rPr lang="en-US" dirty="0">
                <a:solidFill>
                  <a:srgbClr val="003E8B"/>
                </a:solidFill>
                <a:latin typeface="Helvetica Neue"/>
              </a:rPr>
              <a:t>.ENTERPRISES</a:t>
            </a:r>
          </a:p>
        </p:txBody>
      </p:sp>
      <p:sp>
        <p:nvSpPr>
          <p:cNvPr id="37" name="Rectangle 36"/>
          <p:cNvSpPr/>
          <p:nvPr/>
        </p:nvSpPr>
        <p:spPr>
          <a:xfrm>
            <a:off x="4457708" y="6191629"/>
            <a:ext cx="1154834" cy="328705"/>
          </a:xfrm>
          <a:prstGeom prst="rect">
            <a:avLst/>
          </a:prstGeom>
        </p:spPr>
        <p:txBody>
          <a:bodyPr wrap="none" lIns="51206" tIns="25603" rIns="51206" bIns="25603">
            <a:spAutoFit/>
          </a:bodyPr>
          <a:lstStyle/>
          <a:p>
            <a:r>
              <a:rPr lang="en-US" dirty="0">
                <a:solidFill>
                  <a:srgbClr val="003E8B"/>
                </a:solidFill>
                <a:latin typeface="Helvetica Neue"/>
              </a:rPr>
              <a:t>.KITCHEN</a:t>
            </a:r>
          </a:p>
        </p:txBody>
      </p:sp>
      <p:sp>
        <p:nvSpPr>
          <p:cNvPr id="39" name="Rectangle 38"/>
          <p:cNvSpPr/>
          <p:nvPr/>
        </p:nvSpPr>
        <p:spPr>
          <a:xfrm>
            <a:off x="6239389" y="6218631"/>
            <a:ext cx="828522" cy="328705"/>
          </a:xfrm>
          <a:prstGeom prst="rect">
            <a:avLst/>
          </a:prstGeom>
        </p:spPr>
        <p:txBody>
          <a:bodyPr wrap="none" lIns="51206" tIns="25603" rIns="51206" bIns="25603">
            <a:spAutoFit/>
          </a:bodyPr>
          <a:lstStyle/>
          <a:p>
            <a:r>
              <a:rPr lang="en-US" altLang="ja-JP" dirty="0">
                <a:solidFill>
                  <a:srgbClr val="003E8B"/>
                </a:solidFill>
                <a:latin typeface="Helvetica Neue"/>
              </a:rPr>
              <a:t>.</a:t>
            </a:r>
            <a:r>
              <a:rPr lang="ja-JP" altLang="en-US" dirty="0">
                <a:solidFill>
                  <a:srgbClr val="003E8B"/>
                </a:solidFill>
                <a:latin typeface="Helvetica Neue"/>
              </a:rPr>
              <a:t>みんな</a:t>
            </a:r>
            <a:endParaRPr lang="en-US" dirty="0">
              <a:solidFill>
                <a:srgbClr val="003E8B"/>
              </a:solidFill>
              <a:latin typeface="Helvetica Neue"/>
            </a:endParaRPr>
          </a:p>
        </p:txBody>
      </p:sp>
    </p:spTree>
    <p:extLst>
      <p:ext uri="{BB962C8B-B14F-4D97-AF65-F5344CB8AC3E}">
        <p14:creationId xmlns:p14="http://schemas.microsoft.com/office/powerpoint/2010/main" val="383171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r>
              <a:rPr lang="en-US" dirty="0"/>
              <a:t>http://</a:t>
            </a:r>
            <a:r>
              <a:rPr lang="en-US" dirty="0" err="1"/>
              <a:t>newgtlds.icann.org</a:t>
            </a:r>
            <a:endParaRPr lang="en-US" dirty="0"/>
          </a:p>
          <a:p>
            <a:endParaRPr lang="en-SG" dirty="0"/>
          </a:p>
        </p:txBody>
      </p:sp>
      <p:sp>
        <p:nvSpPr>
          <p:cNvPr id="3" name="Text Placeholder 2"/>
          <p:cNvSpPr>
            <a:spLocks noGrp="1"/>
          </p:cNvSpPr>
          <p:nvPr>
            <p:ph type="body" sz="quarter" idx="10"/>
          </p:nvPr>
        </p:nvSpPr>
        <p:spPr/>
        <p:txBody>
          <a:bodyPr/>
          <a:lstStyle/>
          <a:p>
            <a:r>
              <a:rPr lang="bn-IN" dirty="0"/>
              <a:t>যেখানে আরো তথ্য থেকে প্রাপ্ত করা যাবে</a:t>
            </a:r>
            <a:endParaRPr lang="en-SG" dirty="0"/>
          </a:p>
        </p:txBody>
      </p:sp>
      <p:pic>
        <p:nvPicPr>
          <p:cNvPr id="4" name="Content Placeholder 7"/>
          <p:cNvPicPr>
            <a:picLocks noChangeAspect="1"/>
          </p:cNvPicPr>
          <p:nvPr/>
        </p:nvPicPr>
        <p:blipFill>
          <a:blip r:embed="rId2"/>
          <a:srcRect t="13244" b="13244"/>
          <a:stretch>
            <a:fillRect/>
          </a:stretch>
        </p:blipFill>
        <p:spPr>
          <a:xfrm>
            <a:off x="1215189" y="1834866"/>
            <a:ext cx="8229600" cy="4525963"/>
          </a:xfrm>
          <a:prstGeom prst="rect">
            <a:avLst/>
          </a:prstGeom>
        </p:spPr>
      </p:pic>
      <p:pic>
        <p:nvPicPr>
          <p:cNvPr id="5" name="Picture 4" descr="E:\ISOC\ISOC Bangladesh Dhaka Chapter.gif"/>
          <p:cNvPicPr>
            <a:picLocks noChangeAspect="1" noChangeArrowheads="1"/>
          </p:cNvPicPr>
          <p:nvPr/>
        </p:nvPicPr>
        <p:blipFill>
          <a:blip r:embed="rId3"/>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90023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bn-IN" dirty="0"/>
              <a:t>নতুন </a:t>
            </a:r>
            <a:r>
              <a:rPr/>
              <a:t>gTLD</a:t>
            </a:r>
            <a:r>
              <a:rPr lang="bn-IN" dirty="0"/>
              <a:t> প্রোগ্রাম ─ ট্রেডমার্ক ক্লিয়ারিং হাউস</a:t>
            </a:r>
            <a:endParaRPr lang="en-SG" dirty="0"/>
          </a:p>
        </p:txBody>
      </p:sp>
      <p:sp>
        <p:nvSpPr>
          <p:cNvPr id="7" name="TextBox 6"/>
          <p:cNvSpPr txBox="1"/>
          <p:nvPr/>
        </p:nvSpPr>
        <p:spPr>
          <a:xfrm>
            <a:off x="278780" y="1411220"/>
            <a:ext cx="5429846" cy="1569660"/>
          </a:xfrm>
          <a:prstGeom prst="rect">
            <a:avLst/>
          </a:prstGeom>
          <a:noFill/>
        </p:spPr>
        <p:txBody>
          <a:bodyPr wrap="square" rtlCol="0">
            <a:spAutoFit/>
          </a:bodyPr>
          <a:lstStyle/>
          <a:p>
            <a:r>
              <a:rPr lang="bn-IN" sz="2400" dirty="0"/>
              <a:t>ট্রেডমার্ক ক্লিয়ারিং হাউস এক জায়গায় পাওয়া যায় একটি ট্রেডমার্ক ব্যাপক সমাধান করতে সুরক্ষা প্রদান করতে প্রতিটি নতুন </a:t>
            </a:r>
            <a:r>
              <a:rPr lang="en-US" sz="2400" dirty="0" err="1"/>
              <a:t>gTLD</a:t>
            </a:r>
            <a:r>
              <a:rPr lang="bn-IN" sz="2400" dirty="0"/>
              <a:t> অনলাইনে আসা.</a:t>
            </a:r>
            <a:endParaRPr lang="en-US" sz="2200" dirty="0">
              <a:latin typeface="Helvetica Neue Light"/>
              <a:cs typeface="Helvetica Neue Light"/>
            </a:endParaRPr>
          </a:p>
        </p:txBody>
      </p:sp>
      <p:cxnSp>
        <p:nvCxnSpPr>
          <p:cNvPr id="8" name="Straight Connector 7"/>
          <p:cNvCxnSpPr/>
          <p:nvPr/>
        </p:nvCxnSpPr>
        <p:spPr>
          <a:xfrm>
            <a:off x="378948" y="2857770"/>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9" name="Picture 8" descr="infographic-icons_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 y="3154802"/>
            <a:ext cx="1135547" cy="1131999"/>
          </a:xfrm>
          <a:prstGeom prst="rect">
            <a:avLst/>
          </a:prstGeom>
        </p:spPr>
      </p:pic>
      <p:pic>
        <p:nvPicPr>
          <p:cNvPr id="10" name="Picture 9" descr="infographic-icons_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780" y="4404929"/>
            <a:ext cx="1263016" cy="1259070"/>
          </a:xfrm>
          <a:prstGeom prst="rect">
            <a:avLst/>
          </a:prstGeom>
        </p:spPr>
      </p:pic>
      <p:sp>
        <p:nvSpPr>
          <p:cNvPr id="11" name="TextBox 10"/>
          <p:cNvSpPr txBox="1"/>
          <p:nvPr/>
        </p:nvSpPr>
        <p:spPr>
          <a:xfrm>
            <a:off x="1547664" y="3278689"/>
            <a:ext cx="3816424" cy="1200329"/>
          </a:xfrm>
          <a:prstGeom prst="rect">
            <a:avLst/>
          </a:prstGeom>
          <a:noFill/>
        </p:spPr>
        <p:txBody>
          <a:bodyPr wrap="square" rtlCol="0">
            <a:spAutoFit/>
          </a:bodyPr>
          <a:lstStyle/>
          <a:p>
            <a:r>
              <a:rPr lang="bn-IN" dirty="0"/>
              <a:t>উদীয়মান সেবা</a:t>
            </a:r>
            <a:br>
              <a:rPr lang="bn-IN" dirty="0"/>
            </a:br>
            <a:r>
              <a:rPr lang="bn-IN" dirty="0"/>
              <a:t>প্রবেশাধিকার অনুরোধ অগ্রাধিকার এর সাথে সম্পর্কিত ট্রেডমার্ক সংক্রান্ত ডোমেইন নাম</a:t>
            </a:r>
            <a:endParaRPr lang="en-US" sz="1600" dirty="0">
              <a:solidFill>
                <a:srgbClr val="000000"/>
              </a:solidFill>
              <a:latin typeface="Helvetica Neue Light"/>
              <a:cs typeface="Helvetica Neue Light"/>
            </a:endParaRPr>
          </a:p>
        </p:txBody>
      </p:sp>
      <p:sp>
        <p:nvSpPr>
          <p:cNvPr id="12" name="TextBox 11"/>
          <p:cNvSpPr txBox="1"/>
          <p:nvPr/>
        </p:nvSpPr>
        <p:spPr>
          <a:xfrm>
            <a:off x="1547663" y="4528791"/>
            <a:ext cx="4176465" cy="1200329"/>
          </a:xfrm>
          <a:prstGeom prst="rect">
            <a:avLst/>
          </a:prstGeom>
          <a:noFill/>
        </p:spPr>
        <p:txBody>
          <a:bodyPr wrap="square" rtlCol="0">
            <a:spAutoFit/>
          </a:bodyPr>
          <a:lstStyle/>
          <a:p>
            <a:r>
              <a:rPr lang="bn-IN" dirty="0"/>
              <a:t>ট্রেডমার্ক সেবা দাবি</a:t>
            </a:r>
            <a:br>
              <a:rPr lang="bn-IN" dirty="0"/>
            </a:br>
            <a:r>
              <a:rPr lang="bn-IN" dirty="0"/>
              <a:t>আপনি ডোমেইন অধিকার অধিকার রেজিস্ট্রেশন ধারক  তথ্য পরে লঙ্ঘিত হয় খাতা</a:t>
            </a:r>
            <a:endParaRPr lang="en-US" sz="1600" dirty="0">
              <a:solidFill>
                <a:srgbClr val="000000"/>
              </a:solidFill>
              <a:latin typeface="Helvetica Neue Light"/>
              <a:cs typeface="Helvetica Neue Light"/>
            </a:endParaRPr>
          </a:p>
        </p:txBody>
      </p:sp>
      <p:sp>
        <p:nvSpPr>
          <p:cNvPr id="13" name="Oval 12"/>
          <p:cNvSpPr/>
          <p:nvPr/>
        </p:nvSpPr>
        <p:spPr>
          <a:xfrm>
            <a:off x="6274364" y="2857770"/>
            <a:ext cx="3985411" cy="3985411"/>
          </a:xfrm>
          <a:prstGeom prst="ellipse">
            <a:avLst/>
          </a:prstGeom>
          <a:solidFill>
            <a:srgbClr val="E46C0A"/>
          </a:solidFill>
          <a:ln>
            <a:solidFill>
              <a:srgbClr val="E46C0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4" name="Group 13"/>
          <p:cNvGrpSpPr/>
          <p:nvPr/>
        </p:nvGrpSpPr>
        <p:grpSpPr>
          <a:xfrm>
            <a:off x="6914898" y="1412536"/>
            <a:ext cx="2268869" cy="2743200"/>
            <a:chOff x="6660232" y="53957"/>
            <a:chExt cx="2268869" cy="2733817"/>
          </a:xfrm>
        </p:grpSpPr>
        <p:pic>
          <p:nvPicPr>
            <p:cNvPr id="15" name="Picture 14" descr="infographic-icons_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0232" y="53957"/>
              <a:ext cx="2268869" cy="2733817"/>
            </a:xfrm>
            <a:prstGeom prst="rect">
              <a:avLst/>
            </a:prstGeom>
          </p:spPr>
        </p:pic>
        <p:sp>
          <p:nvSpPr>
            <p:cNvPr id="16" name="TextBox 15"/>
            <p:cNvSpPr txBox="1"/>
            <p:nvPr/>
          </p:nvSpPr>
          <p:spPr>
            <a:xfrm>
              <a:off x="6948264" y="1352540"/>
              <a:ext cx="1656184" cy="521430"/>
            </a:xfrm>
            <a:prstGeom prst="rect">
              <a:avLst/>
            </a:prstGeom>
            <a:noFill/>
          </p:spPr>
          <p:txBody>
            <a:bodyPr wrap="square" rtlCol="0">
              <a:spAutoFit/>
            </a:bodyPr>
            <a:lstStyle/>
            <a:p>
              <a:pPr algn="ctr"/>
              <a:r>
                <a:rPr lang="bn-IN" sz="1400" dirty="0"/>
                <a:t>নতুন ডোমেনে আগে লাইভ</a:t>
              </a:r>
              <a:endParaRPr lang="en-US" sz="1400" dirty="0">
                <a:solidFill>
                  <a:srgbClr val="333333"/>
                </a:solidFill>
                <a:latin typeface="Helvetica Neue Medium"/>
                <a:cs typeface="Helvetica Neue Medium"/>
              </a:endParaRPr>
            </a:p>
          </p:txBody>
        </p:sp>
      </p:grpSp>
      <p:sp>
        <p:nvSpPr>
          <p:cNvPr id="17" name="TextBox 16"/>
          <p:cNvSpPr txBox="1"/>
          <p:nvPr/>
        </p:nvSpPr>
        <p:spPr>
          <a:xfrm>
            <a:off x="6660945" y="4724305"/>
            <a:ext cx="2997936" cy="615553"/>
          </a:xfrm>
          <a:prstGeom prst="rect">
            <a:avLst/>
          </a:prstGeom>
          <a:noFill/>
        </p:spPr>
        <p:txBody>
          <a:bodyPr wrap="none" rtlCol="0">
            <a:spAutoFit/>
          </a:bodyPr>
          <a:lstStyle/>
          <a:p>
            <a:pPr algn="ctr"/>
            <a:r>
              <a:rPr lang="bn-IN" sz="2000" dirty="0"/>
              <a:t>আপনার ট্রেডমার্ক জমা</a:t>
            </a:r>
            <a:endParaRPr lang="en-US" sz="2000" dirty="0"/>
          </a:p>
          <a:p>
            <a:pPr algn="ctr"/>
            <a:r>
              <a:rPr lang="en-US" sz="1400" dirty="0">
                <a:solidFill>
                  <a:schemeClr val="bg1"/>
                </a:solidFill>
                <a:latin typeface="Helvetica Neue "/>
                <a:cs typeface="Helvetica Neue "/>
              </a:rPr>
              <a:t>http://trademark-clearinghouse.com</a:t>
            </a:r>
          </a:p>
        </p:txBody>
      </p:sp>
      <p:pic>
        <p:nvPicPr>
          <p:cNvPr id="18" name="Picture 17" descr="E:\ISOC\ISOC Bangladesh Dhaka Chapter.gif"/>
          <p:cNvPicPr>
            <a:picLocks noChangeAspect="1" noChangeArrowheads="1"/>
          </p:cNvPicPr>
          <p:nvPr/>
        </p:nvPicPr>
        <p:blipFill>
          <a:blip r:embed="rId6"/>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136736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bn-IN" dirty="0"/>
              <a:t>নতুন </a:t>
            </a:r>
            <a:r>
              <a:rPr/>
              <a:t>gTLD</a:t>
            </a:r>
            <a:r>
              <a:rPr lang="bn-IN" dirty="0"/>
              <a:t> প্রোগ্রাম - উর্দি দ্রুত স্টপ</a:t>
            </a:r>
            <a:endParaRPr lang="en-SG" dirty="0">
              <a:solidFill>
                <a:srgbClr val="000000"/>
              </a:solidFill>
            </a:endParaRPr>
          </a:p>
        </p:txBody>
      </p:sp>
      <p:sp>
        <p:nvSpPr>
          <p:cNvPr id="6" name="TextBox 5"/>
          <p:cNvSpPr txBox="1"/>
          <p:nvPr/>
        </p:nvSpPr>
        <p:spPr>
          <a:xfrm>
            <a:off x="294282" y="1284711"/>
            <a:ext cx="5429846" cy="1015663"/>
          </a:xfrm>
          <a:prstGeom prst="rect">
            <a:avLst/>
          </a:prstGeom>
          <a:noFill/>
        </p:spPr>
        <p:txBody>
          <a:bodyPr wrap="square" rtlCol="0">
            <a:spAutoFit/>
          </a:bodyPr>
          <a:lstStyle/>
          <a:p>
            <a:r>
              <a:rPr lang="bn-IN" sz="2000" dirty="0"/>
              <a:t>একটি ডোমেন কোন ব্যাপার কি অধিকার সুস্পষ্ট লঙ্ঘন পরে লাইভ হয়ে যায় তাহলে, অধিকার ধারক </a:t>
            </a:r>
            <a:r>
              <a:rPr lang="en-US" sz="2000" dirty="0"/>
              <a:t>URS</a:t>
            </a:r>
            <a:r>
              <a:rPr lang="bn-IN" sz="2000" dirty="0"/>
              <a:t> মাধ্যমে অবিলম্বে ত্রাণ গ্রহণ করতে পারে.</a:t>
            </a:r>
            <a:endParaRPr lang="en-US" sz="2000" dirty="0">
              <a:solidFill>
                <a:srgbClr val="000000"/>
              </a:solidFill>
              <a:latin typeface="Helvetica Neue Light"/>
              <a:cs typeface="Helvetica Neue Light"/>
            </a:endParaRPr>
          </a:p>
        </p:txBody>
      </p:sp>
      <p:cxnSp>
        <p:nvCxnSpPr>
          <p:cNvPr id="7" name="Straight Connector 6"/>
          <p:cNvCxnSpPr/>
          <p:nvPr/>
        </p:nvCxnSpPr>
        <p:spPr>
          <a:xfrm>
            <a:off x="378948" y="2579038"/>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367574" y="4403144"/>
            <a:ext cx="1133856" cy="1143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a:solidFill>
                  <a:srgbClr val="00789D"/>
                </a:solidFill>
                <a:latin typeface="Alfa Slab One"/>
                <a:cs typeface="Alfa Slab One"/>
              </a:rPr>
              <a:t>$</a:t>
            </a:r>
          </a:p>
        </p:txBody>
      </p:sp>
      <p:sp>
        <p:nvSpPr>
          <p:cNvPr id="9" name="TextBox 8"/>
          <p:cNvSpPr txBox="1"/>
          <p:nvPr/>
        </p:nvSpPr>
        <p:spPr>
          <a:xfrm>
            <a:off x="1547664" y="3169880"/>
            <a:ext cx="4034723" cy="923330"/>
          </a:xfrm>
          <a:prstGeom prst="rect">
            <a:avLst/>
          </a:prstGeom>
          <a:noFill/>
        </p:spPr>
        <p:txBody>
          <a:bodyPr wrap="square" rtlCol="0">
            <a:spAutoFit/>
          </a:bodyPr>
          <a:lstStyle/>
          <a:p>
            <a:r>
              <a:rPr lang="bn-IN" dirty="0"/>
              <a:t>দ্রুত ফলাফল</a:t>
            </a:r>
            <a:br>
              <a:rPr lang="bn-IN" dirty="0"/>
            </a:br>
            <a:r>
              <a:rPr lang="bn-IN" dirty="0"/>
              <a:t>লঙ্ঘনকারী ডোমেইনের 24 ঘন্টার মধ্যে বৈধ অভিযোগ লক করা হবে</a:t>
            </a:r>
            <a:endParaRPr lang="en-US" sz="1600" dirty="0">
              <a:solidFill>
                <a:srgbClr val="000000"/>
              </a:solidFill>
              <a:latin typeface="Helvetica Neue "/>
              <a:cs typeface="Helvetica Neue "/>
            </a:endParaRPr>
          </a:p>
        </p:txBody>
      </p:sp>
      <p:pic>
        <p:nvPicPr>
          <p:cNvPr id="10" name="Picture 9" descr="infographic-icons_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574" y="3079022"/>
            <a:ext cx="1133856" cy="1144620"/>
          </a:xfrm>
          <a:prstGeom prst="rect">
            <a:avLst/>
          </a:prstGeom>
        </p:spPr>
      </p:pic>
      <p:sp>
        <p:nvSpPr>
          <p:cNvPr id="11" name="TextBox 10"/>
          <p:cNvSpPr txBox="1"/>
          <p:nvPr/>
        </p:nvSpPr>
        <p:spPr>
          <a:xfrm>
            <a:off x="1547664" y="4394016"/>
            <a:ext cx="4034723" cy="923330"/>
          </a:xfrm>
          <a:prstGeom prst="rect">
            <a:avLst/>
          </a:prstGeom>
          <a:noFill/>
        </p:spPr>
        <p:txBody>
          <a:bodyPr wrap="square" rtlCol="0">
            <a:spAutoFit/>
          </a:bodyPr>
          <a:lstStyle/>
          <a:p>
            <a:r>
              <a:rPr lang="bn-IN" dirty="0"/>
              <a:t>সুলভ সলিউশন</a:t>
            </a:r>
            <a:br>
              <a:rPr lang="bn-IN" dirty="0"/>
            </a:br>
            <a:r>
              <a:rPr lang="bn-IN" dirty="0"/>
              <a:t>ইউআরএস পদ্ধতি বর্তমান ডোমেন নাম নিরসনের চেয়ে সস্তা পদ্ধতি</a:t>
            </a:r>
            <a:endParaRPr lang="en-US" sz="1600" dirty="0">
              <a:solidFill>
                <a:srgbClr val="000000"/>
              </a:solidFill>
              <a:latin typeface="Helvetica Neue "/>
              <a:cs typeface="Helvetica Neue "/>
            </a:endParaRPr>
          </a:p>
        </p:txBody>
      </p:sp>
      <p:sp>
        <p:nvSpPr>
          <p:cNvPr id="12" name="Oval 11"/>
          <p:cNvSpPr/>
          <p:nvPr/>
        </p:nvSpPr>
        <p:spPr>
          <a:xfrm>
            <a:off x="5918825" y="2872536"/>
            <a:ext cx="3985411" cy="3985411"/>
          </a:xfrm>
          <a:prstGeom prst="ellipse">
            <a:avLst/>
          </a:prstGeom>
          <a:solidFill>
            <a:srgbClr val="00789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5799780" y="4384704"/>
            <a:ext cx="3985411" cy="615553"/>
          </a:xfrm>
          <a:prstGeom prst="rect">
            <a:avLst/>
          </a:prstGeom>
          <a:noFill/>
        </p:spPr>
        <p:txBody>
          <a:bodyPr wrap="square" rtlCol="0">
            <a:spAutoFit/>
          </a:bodyPr>
          <a:lstStyle/>
          <a:p>
            <a:pPr algn="ctr"/>
            <a:r>
              <a:rPr lang="bn-IN" sz="2000" dirty="0"/>
              <a:t>আরো তথ্যের জন্য, দেখুন @</a:t>
            </a:r>
            <a:r>
              <a:rPr lang="en-US" sz="2000" dirty="0"/>
              <a:t> </a:t>
            </a:r>
            <a:r>
              <a:rPr lang="en-US" sz="1400" dirty="0">
                <a:solidFill>
                  <a:schemeClr val="bg1"/>
                </a:solidFill>
                <a:latin typeface="Helvetica Neue "/>
                <a:cs typeface="Helvetica Neue "/>
              </a:rPr>
              <a:t>http://newgtlds.icann.org/urs</a:t>
            </a:r>
          </a:p>
        </p:txBody>
      </p:sp>
      <p:pic>
        <p:nvPicPr>
          <p:cNvPr id="14" name="Picture 13" descr="infographic-icons_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5481" y="1353472"/>
            <a:ext cx="2272651" cy="2743200"/>
          </a:xfrm>
          <a:prstGeom prst="rect">
            <a:avLst/>
          </a:prstGeom>
        </p:spPr>
      </p:pic>
      <p:sp>
        <p:nvSpPr>
          <p:cNvPr id="15" name="TextBox 14"/>
          <p:cNvSpPr txBox="1"/>
          <p:nvPr/>
        </p:nvSpPr>
        <p:spPr>
          <a:xfrm>
            <a:off x="6735884" y="2656512"/>
            <a:ext cx="2128635" cy="523220"/>
          </a:xfrm>
          <a:prstGeom prst="rect">
            <a:avLst/>
          </a:prstGeom>
          <a:noFill/>
        </p:spPr>
        <p:txBody>
          <a:bodyPr wrap="square" rtlCol="0">
            <a:spAutoFit/>
          </a:bodyPr>
          <a:lstStyle/>
          <a:p>
            <a:pPr algn="ctr"/>
            <a:r>
              <a:rPr lang="bn-IN" sz="1400" dirty="0"/>
              <a:t>একটি নতুন ডোমেইন লাইভ যায় পরে</a:t>
            </a:r>
            <a:endParaRPr lang="en-US" sz="1400" dirty="0">
              <a:solidFill>
                <a:srgbClr val="333333"/>
              </a:solidFill>
              <a:latin typeface="Helvetica Neue Medium"/>
              <a:cs typeface="Helvetica Neue Medium"/>
            </a:endParaRPr>
          </a:p>
        </p:txBody>
      </p:sp>
      <p:pic>
        <p:nvPicPr>
          <p:cNvPr id="16" name="Picture 15" descr="E:\ISOC\ISOC Bangladesh Dhaka Chapter.gif"/>
          <p:cNvPicPr>
            <a:picLocks noChangeAspect="1" noChangeArrowheads="1"/>
          </p:cNvPicPr>
          <p:nvPr/>
        </p:nvPicPr>
        <p:blipFill>
          <a:blip r:embed="rId5"/>
          <a:srcRect/>
          <a:stretch>
            <a:fillRect/>
          </a:stretch>
        </p:blipFill>
        <p:spPr bwMode="auto">
          <a:xfrm>
            <a:off x="3609375" y="6324547"/>
            <a:ext cx="2857500" cy="533400"/>
          </a:xfrm>
          <a:prstGeom prst="rect">
            <a:avLst/>
          </a:prstGeom>
          <a:noFill/>
        </p:spPr>
      </p:pic>
    </p:spTree>
    <p:extLst>
      <p:ext uri="{BB962C8B-B14F-4D97-AF65-F5344CB8AC3E}">
        <p14:creationId xmlns:p14="http://schemas.microsoft.com/office/powerpoint/2010/main" val="407307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txBox="1">
            <a:spLocks noGrp="1"/>
          </p:cNvSpPr>
          <p:nvPr>
            <p:ph type="body" sz="quarter" idx="10"/>
          </p:nvPr>
        </p:nvSpPr>
        <p:spPr>
          <a:xfrm>
            <a:off x="539987" y="340807"/>
            <a:ext cx="9855545" cy="523220"/>
          </a:xfrm>
          <a:prstGeom prst="rect">
            <a:avLst/>
          </a:prstGeom>
          <a:noFill/>
        </p:spPr>
        <p:txBody>
          <a:bodyPr wrap="square" rtlCol="0">
            <a:spAutoFit/>
          </a:bodyPr>
          <a:lstStyle/>
          <a:p>
            <a:r>
              <a:rPr lang="bn-IN" dirty="0"/>
              <a:t>ট্রেডমার্ক বিবাদ নিষ্পত্তির পদ্ধতি সমাপ্ত পরে বাস্তবায়িত হচ্ছে</a:t>
            </a:r>
            <a:endParaRPr lang="en-US" dirty="0">
              <a:solidFill>
                <a:srgbClr val="000000"/>
              </a:solidFill>
              <a:latin typeface="Helvetica Neue Light"/>
              <a:cs typeface="Helvetica Neue Light"/>
            </a:endParaRPr>
          </a:p>
        </p:txBody>
      </p:sp>
      <p:sp>
        <p:nvSpPr>
          <p:cNvPr id="8" name="TextBox 7"/>
          <p:cNvSpPr txBox="1"/>
          <p:nvPr/>
        </p:nvSpPr>
        <p:spPr>
          <a:xfrm>
            <a:off x="501006" y="1670304"/>
            <a:ext cx="6005910" cy="1908215"/>
          </a:xfrm>
          <a:prstGeom prst="rect">
            <a:avLst/>
          </a:prstGeom>
          <a:noFill/>
        </p:spPr>
        <p:txBody>
          <a:bodyPr wrap="square" rtlCol="0">
            <a:spAutoFit/>
          </a:bodyPr>
          <a:lstStyle/>
          <a:p>
            <a:pPr>
              <a:spcBef>
                <a:spcPts val="1200"/>
              </a:spcBef>
            </a:pPr>
            <a:r>
              <a:rPr lang="bn-IN" dirty="0"/>
              <a:t>টিএম-PDDRP প্রক্রিয়া ট্রেডমার্ক লঙ্ঘনের প্রথম বা দ্বিতীয় স্তরের সাথে জড়িত হতে আপনি একটি নতুন জিএলটিডি রেজিস্ট্রি অপারেটিং ক্ষেত্রে যেখানে সমাধান</a:t>
            </a:r>
            <a:endParaRPr lang="en-US" dirty="0"/>
          </a:p>
          <a:p>
            <a:pPr>
              <a:spcBef>
                <a:spcPts val="1200"/>
              </a:spcBef>
            </a:pPr>
            <a:r>
              <a:rPr lang="bn-IN" dirty="0"/>
              <a:t>প্রতিকারমূলক ব্যবস্থা লঙ্ঘনের জন্য সম্ভাব্য জরিমানা, </a:t>
            </a:r>
            <a:r>
              <a:rPr lang="en-US" dirty="0"/>
              <a:t>TLD </a:t>
            </a:r>
            <a:r>
              <a:rPr lang="bn-IN" dirty="0"/>
              <a:t>নতুন ডোমেইন নিবন্ধন এবং অত্যন্ত গুরুতর ক্ষেত্রে বাতিল করা রেজিস্ট্রি চুক্তি অন্তর্ভুক্ত গ্রহণ বন্ধ</a:t>
            </a:r>
            <a:endParaRPr lang="en-US" dirty="0">
              <a:solidFill>
                <a:srgbClr val="000000"/>
              </a:solidFill>
              <a:latin typeface="Helvetica Neue Light"/>
              <a:cs typeface="Helvetica Neue Light"/>
            </a:endParaRPr>
          </a:p>
        </p:txBody>
      </p:sp>
      <p:cxnSp>
        <p:nvCxnSpPr>
          <p:cNvPr id="9" name="Straight Connector 8"/>
          <p:cNvCxnSpPr/>
          <p:nvPr/>
        </p:nvCxnSpPr>
        <p:spPr>
          <a:xfrm>
            <a:off x="644736" y="4096662"/>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10" name="Picture 9" descr="infographic-icons_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287004"/>
            <a:ext cx="1128668" cy="1143000"/>
          </a:xfrm>
          <a:prstGeom prst="rect">
            <a:avLst/>
          </a:prstGeom>
        </p:spPr>
      </p:pic>
      <p:sp>
        <p:nvSpPr>
          <p:cNvPr id="11" name="TextBox 10"/>
          <p:cNvSpPr txBox="1"/>
          <p:nvPr/>
        </p:nvSpPr>
        <p:spPr>
          <a:xfrm>
            <a:off x="1813459" y="4322008"/>
            <a:ext cx="4176464" cy="1200329"/>
          </a:xfrm>
          <a:prstGeom prst="rect">
            <a:avLst/>
          </a:prstGeom>
          <a:noFill/>
        </p:spPr>
        <p:txBody>
          <a:bodyPr wrap="square" rtlCol="0">
            <a:spAutoFit/>
          </a:bodyPr>
          <a:lstStyle/>
          <a:p>
            <a:r>
              <a:rPr lang="bn-IN" dirty="0"/>
              <a:t>স্বাধীন, বিশেষজ্ঞ বিচারক</a:t>
            </a:r>
            <a:br>
              <a:rPr lang="bn-IN" dirty="0"/>
            </a:br>
            <a:r>
              <a:rPr lang="bn-IN" dirty="0"/>
              <a:t>টিএম-PDDRP দায় কোম্পানি নির্ধারণ এবং যে বিশেষজ্ঞদের নিরাময়কারী ICANN এর প্যানেল সুপারিশ ICANN এর দ্বারা নিয়োজিত</a:t>
            </a:r>
            <a:endParaRPr lang="en-US" dirty="0">
              <a:solidFill>
                <a:srgbClr val="000000"/>
              </a:solidFill>
              <a:latin typeface="Helvetica Neue "/>
              <a:cs typeface="Helvetica Neue "/>
            </a:endParaRPr>
          </a:p>
        </p:txBody>
      </p:sp>
      <p:sp>
        <p:nvSpPr>
          <p:cNvPr id="12" name="Oval 11"/>
          <p:cNvSpPr/>
          <p:nvPr/>
        </p:nvSpPr>
        <p:spPr>
          <a:xfrm>
            <a:off x="6096017" y="2798706"/>
            <a:ext cx="3985411" cy="3985411"/>
          </a:xfrm>
          <a:prstGeom prst="ellipse">
            <a:avLst/>
          </a:prstGeom>
          <a:solidFill>
            <a:srgbClr val="4051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infographic-icons_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702" y="1261694"/>
            <a:ext cx="2272651" cy="2743200"/>
          </a:xfrm>
          <a:prstGeom prst="rect">
            <a:avLst/>
          </a:prstGeom>
        </p:spPr>
      </p:pic>
      <p:sp>
        <p:nvSpPr>
          <p:cNvPr id="14" name="TextBox 13"/>
          <p:cNvSpPr txBox="1"/>
          <p:nvPr/>
        </p:nvSpPr>
        <p:spPr>
          <a:xfrm>
            <a:off x="6872673" y="2582682"/>
            <a:ext cx="2128635" cy="523220"/>
          </a:xfrm>
          <a:prstGeom prst="rect">
            <a:avLst/>
          </a:prstGeom>
          <a:noFill/>
        </p:spPr>
        <p:txBody>
          <a:bodyPr wrap="square" rtlCol="0">
            <a:spAutoFit/>
          </a:bodyPr>
          <a:lstStyle/>
          <a:p>
            <a:pPr algn="ctr"/>
            <a:r>
              <a:rPr lang="bn-IN" sz="1400" dirty="0"/>
              <a:t>একটি নতুন ডোমেইন লাইভ যায় পরে</a:t>
            </a:r>
            <a:endParaRPr lang="en-US" sz="1400" dirty="0">
              <a:solidFill>
                <a:srgbClr val="333333"/>
              </a:solidFill>
              <a:latin typeface="Helvetica Neue Medium"/>
              <a:cs typeface="Helvetica Neue Medium"/>
            </a:endParaRPr>
          </a:p>
        </p:txBody>
      </p:sp>
      <p:sp>
        <p:nvSpPr>
          <p:cNvPr id="15" name="TextBox 14"/>
          <p:cNvSpPr txBox="1"/>
          <p:nvPr/>
        </p:nvSpPr>
        <p:spPr>
          <a:xfrm>
            <a:off x="6096017" y="4483447"/>
            <a:ext cx="3985411" cy="615553"/>
          </a:xfrm>
          <a:prstGeom prst="rect">
            <a:avLst/>
          </a:prstGeom>
          <a:noFill/>
        </p:spPr>
        <p:txBody>
          <a:bodyPr wrap="square" rtlCol="0">
            <a:spAutoFit/>
          </a:bodyPr>
          <a:lstStyle/>
          <a:p>
            <a:pPr algn="ctr"/>
            <a:r>
              <a:rPr lang="bn-IN" sz="2000" dirty="0"/>
              <a:t>আরো তথ্যের জন্য, দেখুন @</a:t>
            </a:r>
            <a:r>
              <a:rPr lang="en-US" sz="2000" dirty="0"/>
              <a:t> </a:t>
            </a:r>
            <a:r>
              <a:rPr lang="en-US" sz="1400" dirty="0">
                <a:solidFill>
                  <a:schemeClr val="bg1"/>
                </a:solidFill>
                <a:latin typeface="Helvetica Neue "/>
                <a:cs typeface="Helvetica Neue "/>
              </a:rPr>
              <a:t>http://newgtlds.icann.org/pddrp</a:t>
            </a:r>
          </a:p>
        </p:txBody>
      </p:sp>
      <p:pic>
        <p:nvPicPr>
          <p:cNvPr id="16" name="Picture 15"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78346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bn-IN" dirty="0"/>
              <a:t>নতুন </a:t>
            </a:r>
            <a:r>
              <a:rPr/>
              <a:t>gTLD</a:t>
            </a:r>
            <a:r>
              <a:rPr lang="bn-IN" dirty="0"/>
              <a:t> প্রোগ্রাম ─ ভূমিকা</a:t>
            </a:r>
            <a:endParaRPr lang="en-SG" dirty="0"/>
          </a:p>
        </p:txBody>
      </p:sp>
      <p:sp>
        <p:nvSpPr>
          <p:cNvPr id="8" name="Text Placeholder 5"/>
          <p:cNvSpPr txBox="1">
            <a:spLocks/>
          </p:cNvSpPr>
          <p:nvPr/>
        </p:nvSpPr>
        <p:spPr>
          <a:xfrm>
            <a:off x="939754" y="1524000"/>
            <a:ext cx="8532813" cy="4381500"/>
          </a:xfrm>
          <a:prstGeom prst="rect">
            <a:avLst/>
          </a:prstGeom>
        </p:spPr>
        <p:txBody>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bn-IN" dirty="0"/>
              <a:t>ইন্টারনেটে </a:t>
            </a:r>
            <a:r>
              <a:rPr lang="en-US" dirty="0" err="1"/>
              <a:t>gTLD</a:t>
            </a:r>
            <a:r>
              <a:rPr lang="bn-IN" dirty="0"/>
              <a:t> ধারাবাহিক প্রক্রিয়া বাস্তবায়ন</a:t>
            </a:r>
            <a:endParaRPr lang="en-US" dirty="0"/>
          </a:p>
          <a:p>
            <a:pPr>
              <a:buNone/>
            </a:pPr>
            <a:r>
              <a:rPr lang="en-US" dirty="0"/>
              <a:t>    </a:t>
            </a:r>
            <a:r>
              <a:rPr lang="bn-IN" dirty="0"/>
              <a:t>ট্রেডমার্ক হোল্ডার কর্তৃপক্ষের কাছে একটি চলমান ভিত্তিতে তথ্য উপস্থাপন করতে পারেন</a:t>
            </a:r>
            <a:endParaRPr lang="en-US" dirty="0"/>
          </a:p>
          <a:p>
            <a:pPr>
              <a:buNone/>
            </a:pPr>
            <a:endParaRPr lang="en-US" dirty="0"/>
          </a:p>
          <a:p>
            <a:r>
              <a:rPr lang="bn-IN" dirty="0"/>
              <a:t>নতুন </a:t>
            </a:r>
            <a:r>
              <a:rPr lang="en-US" dirty="0" err="1"/>
              <a:t>gTLD</a:t>
            </a:r>
            <a:r>
              <a:rPr lang="bn-IN" dirty="0"/>
              <a:t> এর পরের বারে তারিখ নির্দিষ্ট নয়</a:t>
            </a:r>
            <a:endParaRPr lang="en-US" dirty="0"/>
          </a:p>
          <a:p>
            <a:r>
              <a:rPr lang="en-US" dirty="0"/>
              <a:t>ICANN </a:t>
            </a:r>
            <a:r>
              <a:rPr lang="bn-IN" dirty="0"/>
              <a:t>ইন্টারনেটের মাধ্যমে আবেদনের জন্য প্রয়োগ স্ট্রিং বর্তমান বৃত্তাকার ফোকাস নিরাপদ বাস্তবায়নের উপর দৃষ্টি নিবদ্ধ করা হয়</a:t>
            </a:r>
            <a:endParaRPr lang="en-US" dirty="0"/>
          </a:p>
        </p:txBody>
      </p:sp>
      <p:pic>
        <p:nvPicPr>
          <p:cNvPr id="4" name="Picture 3" descr="E:\ISOC\ISOC Bangladesh Dhaka Chapter.gif"/>
          <p:cNvPicPr>
            <a:picLocks noChangeAspect="1" noChangeArrowheads="1"/>
          </p:cNvPicPr>
          <p:nvPr/>
        </p:nvPicPr>
        <p:blipFill>
          <a:blip r:embed="rId2"/>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138010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bn-IN" dirty="0"/>
              <a:t>নুতন </a:t>
            </a:r>
            <a:r>
              <a:rPr/>
              <a:t>gTLD</a:t>
            </a:r>
            <a:r>
              <a:rPr lang="bn-IN" dirty="0"/>
              <a:t> ─ আপনার অংশগ্রহণ, অবদান বা প্রতিক্রিয়া দিন কত?</a:t>
            </a:r>
            <a:endParaRPr lang="en-SG" dirty="0"/>
          </a:p>
        </p:txBody>
      </p:sp>
      <p:sp>
        <p:nvSpPr>
          <p:cNvPr id="5" name="Text Placeholder 5"/>
          <p:cNvSpPr txBox="1">
            <a:spLocks/>
          </p:cNvSpPr>
          <p:nvPr/>
        </p:nvSpPr>
        <p:spPr>
          <a:xfrm>
            <a:off x="541055" y="1317276"/>
            <a:ext cx="8532813" cy="4381500"/>
          </a:xfrm>
          <a:prstGeom prst="rect">
            <a:avLst/>
          </a:prstGeom>
        </p:spPr>
        <p:txBody>
          <a:bodyPr>
            <a:no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r>
              <a:rPr lang="bn-IN" dirty="0"/>
              <a:t>নতুনদের জন্য সম্পদ</a:t>
            </a:r>
            <a:endParaRPr lang="en-US" dirty="0"/>
          </a:p>
          <a:p>
            <a:pPr>
              <a:lnSpc>
                <a:spcPct val="90000"/>
              </a:lnSpc>
            </a:pPr>
            <a:r>
              <a:rPr lang="en-US" dirty="0"/>
              <a:t>ICANN Learn – </a:t>
            </a:r>
            <a:r>
              <a:rPr lang="en-US" dirty="0">
                <a:solidFill>
                  <a:schemeClr val="accent5"/>
                </a:solidFill>
              </a:rPr>
              <a:t>http://learn.icann.org</a:t>
            </a:r>
            <a:r>
              <a:rPr lang="x-none">
                <a:solidFill>
                  <a:schemeClr val="accent5"/>
                </a:solidFill>
              </a:rPr>
              <a:t> </a:t>
            </a:r>
            <a:r>
              <a:rPr lang="bn-IN" dirty="0"/>
              <a:t>ক্লাসে যোগদান</a:t>
            </a:r>
            <a:endParaRPr lang="en-US" dirty="0">
              <a:solidFill>
                <a:schemeClr val="accent5"/>
              </a:solidFill>
            </a:endParaRPr>
          </a:p>
          <a:p>
            <a:pPr lvl="1">
              <a:lnSpc>
                <a:spcPct val="90000"/>
              </a:lnSpc>
            </a:pPr>
            <a:r>
              <a:rPr lang="bn-IN" dirty="0"/>
              <a:t>প্রোগ্রাম সমাগম</a:t>
            </a:r>
            <a:r>
              <a:rPr lang="en-US" dirty="0"/>
              <a:t>– ICANN </a:t>
            </a:r>
            <a:r>
              <a:rPr lang="bn-IN" dirty="0"/>
              <a:t>মিটিং এর জন্য অনুকূলতা</a:t>
            </a:r>
            <a:endParaRPr lang="en-US" dirty="0"/>
          </a:p>
          <a:p>
            <a:pPr lvl="1">
              <a:lnSpc>
                <a:spcPct val="90000"/>
              </a:lnSpc>
            </a:pPr>
            <a:r>
              <a:rPr lang="bn-IN" dirty="0"/>
              <a:t>ফেলোশিপ প্রোগ্রাম - পরিবর্তনের অংশীদার</a:t>
            </a:r>
            <a:endParaRPr lang="en-US" dirty="0"/>
          </a:p>
          <a:p>
            <a:pPr>
              <a:lnSpc>
                <a:spcPct val="90000"/>
              </a:lnSpc>
            </a:pPr>
            <a:r>
              <a:rPr lang="bn-IN" dirty="0"/>
              <a:t>আন্তর্জাতিক করা</a:t>
            </a:r>
            <a:endParaRPr lang="en-US" dirty="0"/>
          </a:p>
          <a:p>
            <a:pPr lvl="1">
              <a:lnSpc>
                <a:spcPct val="90000"/>
              </a:lnSpc>
            </a:pPr>
            <a:r>
              <a:rPr lang="en-US" dirty="0"/>
              <a:t>ICANN</a:t>
            </a:r>
            <a:r>
              <a:rPr lang="x-none"/>
              <a:t> </a:t>
            </a:r>
            <a:r>
              <a:rPr lang="bn-IN" dirty="0"/>
              <a:t>সভা প্রোমোশন মধ্যে দূরবর্তী অংশগ্রহণ</a:t>
            </a:r>
            <a:endParaRPr lang="en-US" dirty="0"/>
          </a:p>
          <a:p>
            <a:pPr lvl="1">
              <a:lnSpc>
                <a:spcPct val="90000"/>
              </a:lnSpc>
            </a:pPr>
            <a:r>
              <a:rPr lang="bn-IN" dirty="0"/>
              <a:t>ভাষা সংক্রান্ত সেবা প্রসারিত দল</a:t>
            </a:r>
            <a:endParaRPr lang="en-US" dirty="0"/>
          </a:p>
          <a:p>
            <a:pPr>
              <a:lnSpc>
                <a:spcPct val="90000"/>
              </a:lnSpc>
            </a:pPr>
            <a:r>
              <a:rPr lang="en-US" dirty="0"/>
              <a:t>PDP</a:t>
            </a:r>
            <a:r>
              <a:rPr lang="x-none"/>
              <a:t> </a:t>
            </a:r>
            <a:r>
              <a:rPr lang="bn-IN" dirty="0"/>
              <a:t>ওয়ার্কিং গ্রুপ যোগ দিন</a:t>
            </a:r>
            <a:endParaRPr lang="en-US" dirty="0"/>
          </a:p>
          <a:p>
            <a:pPr>
              <a:lnSpc>
                <a:spcPct val="90000"/>
              </a:lnSpc>
            </a:pPr>
            <a:r>
              <a:rPr lang="bn-IN" dirty="0"/>
              <a:t>এর সমর্থকরা প্রতিষ্ঠানের প্রতিনিধিদের</a:t>
            </a:r>
            <a:r>
              <a:rPr lang="x-none"/>
              <a:t>, </a:t>
            </a:r>
            <a:r>
              <a:rPr lang="en-US" dirty="0"/>
              <a:t>ICANN</a:t>
            </a:r>
            <a:r>
              <a:rPr lang="x-none"/>
              <a:t> </a:t>
            </a:r>
            <a:r>
              <a:rPr lang="bn-IN" dirty="0"/>
              <a:t>ফোরামে মাধ্যমে মনিটর কার্যক্রম</a:t>
            </a:r>
            <a:endParaRPr lang="en-US" dirty="0"/>
          </a:p>
          <a:p>
            <a:pPr lvl="1">
              <a:lnSpc>
                <a:spcPct val="90000"/>
              </a:lnSpc>
            </a:pPr>
            <a:r>
              <a:rPr lang="bn-IN" dirty="0"/>
              <a:t>উদাহরণস্বরূপ, প্রয়োগ করা হয়েছে নতুন </a:t>
            </a:r>
            <a:r>
              <a:rPr lang="en-US" dirty="0" err="1"/>
              <a:t>gTLD</a:t>
            </a:r>
            <a:r>
              <a:rPr lang="bn-IN" dirty="0"/>
              <a:t> কি হয়</a:t>
            </a:r>
            <a:r>
              <a:rPr lang="en-US" dirty="0"/>
              <a:t>?</a:t>
            </a:r>
          </a:p>
          <a:p>
            <a:pPr marL="457200" lvl="1" indent="0">
              <a:lnSpc>
                <a:spcPct val="90000"/>
              </a:lnSpc>
              <a:buNone/>
            </a:pPr>
            <a:endParaRPr lang="en-US" dirty="0"/>
          </a:p>
          <a:p>
            <a:pPr>
              <a:lnSpc>
                <a:spcPct val="90000"/>
              </a:lnSpc>
            </a:pPr>
            <a:endParaRPr lang="en-US" dirty="0"/>
          </a:p>
          <a:p>
            <a:pPr>
              <a:lnSpc>
                <a:spcPct val="90000"/>
              </a:lnSpc>
            </a:pPr>
            <a:endParaRPr lang="en-US" sz="2000" dirty="0">
              <a:solidFill>
                <a:srgbClr val="FF0000"/>
              </a:solidFill>
            </a:endParaRPr>
          </a:p>
        </p:txBody>
      </p:sp>
      <p:pic>
        <p:nvPicPr>
          <p:cNvPr id="4" name="Picture 3" descr="E:\ISOC\ISOC Bangladesh Dhaka Chapter.gif"/>
          <p:cNvPicPr>
            <a:picLocks noChangeAspect="1" noChangeArrowheads="1"/>
          </p:cNvPicPr>
          <p:nvPr/>
        </p:nvPicPr>
        <p:blipFill>
          <a:blip r:embed="rId2"/>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6702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en-US" dirty="0" err="1"/>
              <a:t>apachub@icann.org</a:t>
            </a:r>
            <a:endParaRPr lang="en-US" dirty="0"/>
          </a:p>
        </p:txBody>
      </p:sp>
      <p:sp>
        <p:nvSpPr>
          <p:cNvPr id="5" name="TextBox 4"/>
          <p:cNvSpPr txBox="1"/>
          <p:nvPr/>
        </p:nvSpPr>
        <p:spPr>
          <a:xfrm>
            <a:off x="2185840" y="643839"/>
            <a:ext cx="6479858" cy="369332"/>
          </a:xfrm>
          <a:prstGeom prst="rect">
            <a:avLst/>
          </a:prstGeom>
          <a:noFill/>
        </p:spPr>
        <p:txBody>
          <a:bodyPr wrap="square" rtlCol="0">
            <a:spAutoFit/>
          </a:bodyPr>
          <a:lstStyle/>
          <a:p>
            <a:endParaRPr lang="en-SG" dirty="0"/>
          </a:p>
        </p:txBody>
      </p:sp>
      <p:sp>
        <p:nvSpPr>
          <p:cNvPr id="6" name="Title 1"/>
          <p:cNvSpPr txBox="1">
            <a:spLocks/>
          </p:cNvSpPr>
          <p:nvPr/>
        </p:nvSpPr>
        <p:spPr>
          <a:xfrm>
            <a:off x="2185840" y="2273232"/>
            <a:ext cx="6479858" cy="595469"/>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b="1" kern="1200">
                <a:solidFill>
                  <a:schemeClr val="tx1"/>
                </a:solidFill>
                <a:latin typeface="Canaro Light DEMO"/>
                <a:ea typeface="+mj-ea"/>
                <a:cs typeface="Canaro Light DEMO"/>
              </a:defRPr>
            </a:lvl1pPr>
          </a:lstStyle>
          <a:p>
            <a:pPr algn="ctr"/>
            <a:r>
              <a:rPr lang="bn-IN" sz="3600" dirty="0"/>
              <a:t>ধন্যবাদ</a:t>
            </a:r>
            <a:endParaRPr lang="en-US" sz="3600" dirty="0"/>
          </a:p>
          <a:p>
            <a:pPr algn="ctr"/>
            <a:endParaRPr lang="en-US" sz="3600" dirty="0"/>
          </a:p>
          <a:p>
            <a:pPr algn="ctr"/>
            <a:r>
              <a:rPr lang="bn-IN" sz="2800" dirty="0"/>
              <a:t>আপনি একটি প্রশ্ন আছে?</a:t>
            </a:r>
            <a:endParaRPr lang="en-US" sz="2800" dirty="0"/>
          </a:p>
        </p:txBody>
      </p:sp>
      <p:pic>
        <p:nvPicPr>
          <p:cNvPr id="7" name="Picture 6" descr="E:\ISOC\ISOC Bangladesh Dhaka Chapter.gif"/>
          <p:cNvPicPr>
            <a:picLocks noChangeAspect="1" noChangeArrowheads="1"/>
          </p:cNvPicPr>
          <p:nvPr/>
        </p:nvPicPr>
        <p:blipFill>
          <a:blip r:embed="rId2"/>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031363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699544" y="3633332"/>
            <a:ext cx="4381500" cy="867415"/>
          </a:xfrm>
        </p:spPr>
        <p:txBody>
          <a:bodyPr>
            <a:noAutofit/>
          </a:bodyPr>
          <a:lstStyle/>
          <a:p>
            <a:r>
              <a:rPr lang="bn-IN" dirty="0"/>
              <a:t>নতুন জেনেরিক টপ লেভেল</a:t>
            </a:r>
            <a:br>
              <a:rPr lang="bn-IN" dirty="0"/>
            </a:br>
            <a:r>
              <a:rPr lang="bn-IN" dirty="0"/>
              <a:t>ডোমেইন (</a:t>
            </a:r>
            <a:r>
              <a:rPr/>
              <a:t>gTLD) </a:t>
            </a:r>
            <a:r>
              <a:rPr lang="bn-IN" dirty="0"/>
              <a:t>প্রোগ্রাম</a:t>
            </a:r>
            <a:endParaRPr lang="en-US" dirty="0"/>
          </a:p>
        </p:txBody>
      </p:sp>
      <p:pic>
        <p:nvPicPr>
          <p:cNvPr id="3" name="Picture 2" descr="E:\ISOC\ISOC Bangladesh Dhaka Chapter.gif"/>
          <p:cNvPicPr>
            <a:picLocks noChangeAspect="1" noChangeArrowheads="1"/>
          </p:cNvPicPr>
          <p:nvPr/>
        </p:nvPicPr>
        <p:blipFill>
          <a:blip r:embed="rId2"/>
          <a:srcRect/>
          <a:stretch>
            <a:fillRect/>
          </a:stretch>
        </p:blipFill>
        <p:spPr bwMode="auto">
          <a:xfrm>
            <a:off x="3971132" y="6364857"/>
            <a:ext cx="2857500" cy="533400"/>
          </a:xfrm>
          <a:prstGeom prst="rect">
            <a:avLst/>
          </a:prstGeom>
          <a:noFill/>
        </p:spPr>
      </p:pic>
    </p:spTree>
    <p:extLst>
      <p:ext uri="{BB962C8B-B14F-4D97-AF65-F5344CB8AC3E}">
        <p14:creationId xmlns:p14="http://schemas.microsoft.com/office/powerpoint/2010/main" val="181549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bn-IN" dirty="0"/>
              <a:t>নতুন </a:t>
            </a:r>
            <a:r>
              <a:rPr/>
              <a:t>gTLD</a:t>
            </a:r>
            <a:r>
              <a:rPr lang="bn-IN" dirty="0"/>
              <a:t> প্রোগ্রাম কি?</a:t>
            </a:r>
            <a:endParaRPr lang="en-US" dirty="0"/>
          </a:p>
        </p:txBody>
      </p:sp>
      <p:sp>
        <p:nvSpPr>
          <p:cNvPr id="18" name="TextBox 2"/>
          <p:cNvSpPr txBox="1">
            <a:spLocks noChangeArrowheads="1"/>
          </p:cNvSpPr>
          <p:nvPr/>
        </p:nvSpPr>
        <p:spPr bwMode="auto">
          <a:xfrm>
            <a:off x="5245100" y="622301"/>
            <a:ext cx="18466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8" tIns="45720" rIns="91438" bIns="45720">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3F3F3F"/>
              </a:solidFill>
              <a:effectLst/>
              <a:uLnTx/>
              <a:uFillTx/>
              <a:latin typeface="Arial" pitchFamily="34" charset="0"/>
              <a:ea typeface="ＭＳ Ｐゴシック" pitchFamily="34" charset="-128"/>
            </a:endParaRPr>
          </a:p>
        </p:txBody>
      </p:sp>
      <p:pic>
        <p:nvPicPr>
          <p:cNvPr id="19" name="Picture 18"/>
          <p:cNvPicPr>
            <a:picLocks noChangeAspect="1"/>
          </p:cNvPicPr>
          <p:nvPr/>
        </p:nvPicPr>
        <p:blipFill>
          <a:blip r:embed="rId3">
            <a:duotone>
              <a:srgbClr val="6D99B3">
                <a:shade val="45000"/>
                <a:satMod val="135000"/>
              </a:srgbClr>
              <a:prstClr val="white"/>
            </a:duotone>
          </a:blip>
          <a:stretch>
            <a:fillRect/>
          </a:stretch>
        </p:blipFill>
        <p:spPr>
          <a:xfrm>
            <a:off x="1015518" y="1236628"/>
            <a:ext cx="8130540" cy="5150308"/>
          </a:xfrm>
          <a:prstGeom prst="rect">
            <a:avLst/>
          </a:prstGeom>
        </p:spPr>
      </p:pic>
      <p:grpSp>
        <p:nvGrpSpPr>
          <p:cNvPr id="20" name="Group 19"/>
          <p:cNvGrpSpPr/>
          <p:nvPr/>
        </p:nvGrpSpPr>
        <p:grpSpPr>
          <a:xfrm>
            <a:off x="1233184" y="1287922"/>
            <a:ext cx="8165980" cy="5120538"/>
            <a:chOff x="476927" y="1287922"/>
            <a:chExt cx="8165980" cy="5120538"/>
          </a:xfrm>
        </p:grpSpPr>
        <p:sp>
          <p:nvSpPr>
            <p:cNvPr id="21" name="Content Placeholder 2"/>
            <p:cNvSpPr txBox="1">
              <a:spLocks/>
            </p:cNvSpPr>
            <p:nvPr/>
          </p:nvSpPr>
          <p:spPr bwMode="auto">
            <a:xfrm>
              <a:off x="4621373" y="4691082"/>
              <a:ext cx="3768428" cy="170097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bn-IN" sz="2400" dirty="0"/>
                <a:t>নিরাপত্তা ও স্থিতিশীলতার</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sp>
          <p:nvSpPr>
            <p:cNvPr id="22" name="Content Placeholder 2"/>
            <p:cNvSpPr txBox="1">
              <a:spLocks/>
            </p:cNvSpPr>
            <p:nvPr/>
          </p:nvSpPr>
          <p:spPr bwMode="auto">
            <a:xfrm>
              <a:off x="483170" y="4691082"/>
              <a:ext cx="4054962" cy="171737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kumimoji="0" lang="en-US" sz="2200" b="0" i="0" u="none" strike="noStrike" kern="1200" cap="none" spc="0" normalizeH="0" baseline="0" noProof="0" dirty="0">
                  <a:ln>
                    <a:noFill/>
                  </a:ln>
                  <a:solidFill>
                    <a:srgbClr val="00334D"/>
                  </a:solidFill>
                  <a:effectLst/>
                  <a:uLnTx/>
                  <a:uFillTx/>
                  <a:latin typeface="Georgia"/>
                  <a:ea typeface="ＭＳ Ｐゴシック" pitchFamily="34" charset="-128"/>
                  <a:cs typeface="Georgia"/>
                </a:rPr>
                <a:t>ICANN</a:t>
              </a:r>
              <a:r>
                <a:rPr kumimoji="0" lang="x-none" sz="2200" b="0" i="0" u="none" strike="noStrike" kern="1200" cap="none" spc="0" normalizeH="0" baseline="0" noProof="0">
                  <a:ln>
                    <a:noFill/>
                  </a:ln>
                  <a:solidFill>
                    <a:srgbClr val="00334D"/>
                  </a:solidFill>
                  <a:effectLst/>
                  <a:uLnTx/>
                  <a:uFillTx/>
                  <a:latin typeface="Georgia"/>
                  <a:ea typeface="ＭＳ Ｐゴシック" pitchFamily="34" charset="-128"/>
                  <a:cs typeface="Georgia"/>
                </a:rPr>
                <a:t> </a:t>
              </a:r>
              <a:r>
                <a:rPr lang="bn-IN" sz="2400" dirty="0"/>
                <a:t>দ্বারা পরিচালিত </a:t>
              </a:r>
              <a:r>
                <a:rPr kumimoji="0" lang="en-US" sz="2200" b="0" i="0" u="none" strike="noStrike" kern="1200" cap="none" spc="0" normalizeH="0" baseline="0" noProof="0" dirty="0">
                  <a:ln>
                    <a:noFill/>
                  </a:ln>
                  <a:solidFill>
                    <a:srgbClr val="00334D"/>
                  </a:solidFill>
                  <a:effectLst/>
                  <a:uLnTx/>
                  <a:uFillTx/>
                  <a:latin typeface="Georgia"/>
                  <a:ea typeface="ＭＳ Ｐゴシック" pitchFamily="34" charset="-128"/>
                  <a:cs typeface="Georgia"/>
                </a:rPr>
                <a:t>= </a:t>
              </a:r>
              <a:endParaRPr kumimoji="0" lang="x-none" sz="2200" b="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a:p>
              <a:pPr marL="0" lvl="1" indent="0">
                <a:buClr>
                  <a:srgbClr val="43ACDA"/>
                </a:buClr>
                <a:buNone/>
                <a:defRPr/>
              </a:pPr>
              <a:r>
                <a:rPr lang="bn-IN" sz="2400" dirty="0"/>
                <a:t>মাল্টি-সুবিধাভোগী ইনপুট</a:t>
              </a:r>
              <a:endParaRPr kumimoji="0" lang="en-US" sz="2200" b="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3" name="Content Placeholder 2"/>
            <p:cNvSpPr txBox="1">
              <a:spLocks/>
            </p:cNvSpPr>
            <p:nvPr/>
          </p:nvSpPr>
          <p:spPr bwMode="auto">
            <a:xfrm>
              <a:off x="483170" y="3022692"/>
              <a:ext cx="4054962" cy="166839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bn-IN" sz="2400" dirty="0"/>
                <a:t>আন্তর্জাতিক ডোমেন নাম</a:t>
              </a:r>
              <a:br>
                <a:rPr lang="bn-IN" sz="2400" dirty="0"/>
              </a:br>
              <a:r>
                <a:rPr lang="bn-IN" sz="2400" dirty="0"/>
                <a:t>গোড়ার দিকে</a:t>
              </a:r>
              <a:endParaRPr kumimoji="0" lang="en-US" sz="220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4" name="Content Placeholder 2"/>
            <p:cNvSpPr txBox="1">
              <a:spLocks/>
            </p:cNvSpPr>
            <p:nvPr/>
          </p:nvSpPr>
          <p:spPr bwMode="auto">
            <a:xfrm>
              <a:off x="4621373" y="1300498"/>
              <a:ext cx="3768428" cy="1680406"/>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bn-IN" sz="2400" dirty="0"/>
                <a:t>ইনোভেশন</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sp>
          <p:nvSpPr>
            <p:cNvPr id="25" name="Content Placeholder 2"/>
            <p:cNvSpPr txBox="1">
              <a:spLocks/>
            </p:cNvSpPr>
            <p:nvPr/>
          </p:nvSpPr>
          <p:spPr bwMode="auto">
            <a:xfrm>
              <a:off x="476927" y="1287922"/>
              <a:ext cx="4061205" cy="169298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274320" tIns="0" rIns="274320" bIns="13716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bn-IN" sz="2400" dirty="0"/>
                <a:t>ডোমেন নাম সিস্টেমের পর্যন্ত বৃহত্তম সম্প্রসারণ</a:t>
              </a:r>
              <a:endParaRPr kumimoji="0" lang="en-US" sz="220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6" name="Content Placeholder 2"/>
            <p:cNvSpPr txBox="1">
              <a:spLocks/>
            </p:cNvSpPr>
            <p:nvPr/>
          </p:nvSpPr>
          <p:spPr bwMode="auto">
            <a:xfrm>
              <a:off x="4614791" y="3007305"/>
              <a:ext cx="4028116" cy="1680406"/>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bn-IN" sz="2400" dirty="0"/>
                <a:t>গ্লোবাল পুনর্গঠন</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grpSp>
      <p:pic>
        <p:nvPicPr>
          <p:cNvPr id="12" name="Picture 11"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2754149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bn-IN" dirty="0"/>
              <a:t>নতুন</a:t>
            </a:r>
            <a:r>
              <a:rPr lang="x-none">
                <a:latin typeface="Canaro Light DEMO" pitchFamily="50" charset="0"/>
                <a:ea typeface="ＭＳ Ｐゴシック" pitchFamily="34" charset="-128"/>
              </a:rPr>
              <a:t> </a:t>
            </a:r>
            <a:r>
              <a:rPr lang="en-US" dirty="0">
                <a:latin typeface="Canaro Light DEMO" pitchFamily="50" charset="0"/>
                <a:ea typeface="ＭＳ Ｐゴシック" pitchFamily="34" charset="-128"/>
              </a:rPr>
              <a:t>gTLDs:</a:t>
            </a:r>
            <a:r>
              <a:rPr lang="x-none">
                <a:latin typeface="Canaro Light DEMO" pitchFamily="50" charset="0"/>
                <a:ea typeface="ＭＳ Ｐゴシック" pitchFamily="34" charset="-128"/>
              </a:rPr>
              <a:t> </a:t>
            </a:r>
            <a:r>
              <a:rPr lang="bn-IN" dirty="0"/>
              <a:t>ইন্টারনেট বাস্তু সম্প্রসারণ এবং রূপান্তর</a:t>
            </a:r>
            <a:endParaRPr lang="en-US" dirty="0">
              <a:latin typeface="Canaro Light DEMO" pitchFamily="50" charset="0"/>
            </a:endParaRPr>
          </a:p>
        </p:txBody>
      </p:sp>
      <p:grpSp>
        <p:nvGrpSpPr>
          <p:cNvPr id="5" name="Group 4"/>
          <p:cNvGrpSpPr/>
          <p:nvPr/>
        </p:nvGrpSpPr>
        <p:grpSpPr>
          <a:xfrm>
            <a:off x="1292305" y="4721322"/>
            <a:ext cx="991866" cy="1233909"/>
            <a:chOff x="6838034" y="1203493"/>
            <a:chExt cx="991866" cy="1233909"/>
          </a:xfrm>
        </p:grpSpPr>
        <p:pic>
          <p:nvPicPr>
            <p:cNvPr id="12" name="Picture 11"/>
            <p:cNvPicPr>
              <a:picLocks noChangeAspect="1"/>
            </p:cNvPicPr>
            <p:nvPr/>
          </p:nvPicPr>
          <p:blipFill rotWithShape="1">
            <a:blip r:embed="rId3"/>
            <a:srcRect r="72775"/>
            <a:stretch/>
          </p:blipFill>
          <p:spPr>
            <a:xfrm>
              <a:off x="6894099" y="1203493"/>
              <a:ext cx="935801" cy="753739"/>
            </a:xfrm>
            <a:prstGeom prst="rect">
              <a:avLst/>
            </a:prstGeom>
          </p:spPr>
        </p:pic>
        <p:sp>
          <p:nvSpPr>
            <p:cNvPr id="13" name="TextBox 6"/>
            <p:cNvSpPr txBox="1"/>
            <p:nvPr/>
          </p:nvSpPr>
          <p:spPr>
            <a:xfrm>
              <a:off x="6838034" y="2083422"/>
              <a:ext cx="915738"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bn-IN" sz="2400" dirty="0"/>
                <a:t>বিকল্প</a:t>
              </a:r>
              <a:endParaRPr lang="en-US" sz="2200" dirty="0">
                <a:solidFill>
                  <a:srgbClr val="7F7F7F"/>
                </a:solidFill>
                <a:latin typeface="Helvetica Neue"/>
                <a:cs typeface="Helvetica Neue Medium"/>
              </a:endParaRPr>
            </a:p>
          </p:txBody>
        </p:sp>
      </p:grpSp>
      <p:grpSp>
        <p:nvGrpSpPr>
          <p:cNvPr id="6" name="Group 5"/>
          <p:cNvGrpSpPr/>
          <p:nvPr/>
        </p:nvGrpSpPr>
        <p:grpSpPr>
          <a:xfrm>
            <a:off x="1090618" y="3009437"/>
            <a:ext cx="1416581" cy="1226147"/>
            <a:chOff x="3873321" y="1330492"/>
            <a:chExt cx="1416581" cy="1226147"/>
          </a:xfrm>
        </p:grpSpPr>
        <p:pic>
          <p:nvPicPr>
            <p:cNvPr id="10" name="Picture 9"/>
            <p:cNvPicPr>
              <a:picLocks noChangeAspect="1"/>
            </p:cNvPicPr>
            <p:nvPr/>
          </p:nvPicPr>
          <p:blipFill rotWithShape="1">
            <a:blip r:embed="rId3"/>
            <a:srcRect l="70491"/>
            <a:stretch/>
          </p:blipFill>
          <p:spPr>
            <a:xfrm>
              <a:off x="3951112" y="1330492"/>
              <a:ext cx="967673" cy="753739"/>
            </a:xfrm>
            <a:prstGeom prst="rect">
              <a:avLst/>
            </a:prstGeom>
          </p:spPr>
        </p:pic>
        <p:sp>
          <p:nvSpPr>
            <p:cNvPr id="11" name="TextBox 7"/>
            <p:cNvSpPr txBox="1"/>
            <p:nvPr/>
          </p:nvSpPr>
          <p:spPr>
            <a:xfrm>
              <a:off x="3873321" y="2202659"/>
              <a:ext cx="1416581"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bn-IN" sz="2400" dirty="0"/>
                <a:t>ইনোভেশন</a:t>
              </a:r>
              <a:endParaRPr lang="en-US" sz="2200" dirty="0">
                <a:solidFill>
                  <a:srgbClr val="7F7F7F"/>
                </a:solidFill>
                <a:latin typeface="Helvetica Neue"/>
                <a:cs typeface="Helvetica Neue Medium"/>
              </a:endParaRPr>
            </a:p>
          </p:txBody>
        </p:sp>
      </p:grpSp>
      <p:grpSp>
        <p:nvGrpSpPr>
          <p:cNvPr id="7" name="Group 6"/>
          <p:cNvGrpSpPr/>
          <p:nvPr/>
        </p:nvGrpSpPr>
        <p:grpSpPr>
          <a:xfrm>
            <a:off x="878517" y="1339232"/>
            <a:ext cx="1814399" cy="1357960"/>
            <a:chOff x="939779" y="1184299"/>
            <a:chExt cx="1814399" cy="1357960"/>
          </a:xfrm>
        </p:grpSpPr>
        <p:pic>
          <p:nvPicPr>
            <p:cNvPr id="8" name="Picture 7"/>
            <p:cNvPicPr>
              <a:picLocks noChangeAspect="1"/>
            </p:cNvPicPr>
            <p:nvPr/>
          </p:nvPicPr>
          <p:blipFill rotWithShape="1">
            <a:blip r:embed="rId3"/>
            <a:srcRect l="37360" r="34170"/>
            <a:stretch/>
          </p:blipFill>
          <p:spPr>
            <a:xfrm>
              <a:off x="1478641" y="1184299"/>
              <a:ext cx="821471" cy="753739"/>
            </a:xfrm>
            <a:prstGeom prst="rect">
              <a:avLst/>
            </a:prstGeom>
          </p:spPr>
        </p:pic>
        <p:sp>
          <p:nvSpPr>
            <p:cNvPr id="9" name="TextBox 9"/>
            <p:cNvSpPr txBox="1"/>
            <p:nvPr/>
          </p:nvSpPr>
          <p:spPr>
            <a:xfrm>
              <a:off x="939779" y="2188279"/>
              <a:ext cx="1814399"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bn-IN" sz="2400" dirty="0"/>
                <a:t>প্রতিযোগিতা</a:t>
              </a:r>
              <a:endParaRPr lang="en-US" sz="2200" dirty="0">
                <a:solidFill>
                  <a:srgbClr val="7F7F7F"/>
                </a:solidFill>
                <a:latin typeface="Helvetica Neue"/>
                <a:cs typeface="Helvetica Neue Medium"/>
              </a:endParaRPr>
            </a:p>
          </p:txBody>
        </p:sp>
      </p:grpSp>
      <p:cxnSp>
        <p:nvCxnSpPr>
          <p:cNvPr id="14" name="Straight Connector 13"/>
          <p:cNvCxnSpPr/>
          <p:nvPr/>
        </p:nvCxnSpPr>
        <p:spPr>
          <a:xfrm>
            <a:off x="2898393" y="1374493"/>
            <a:ext cx="0" cy="4729238"/>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16" name="Text Placeholder 2"/>
          <p:cNvSpPr txBox="1">
            <a:spLocks/>
          </p:cNvSpPr>
          <p:nvPr/>
        </p:nvSpPr>
        <p:spPr>
          <a:xfrm>
            <a:off x="3057343" y="1313205"/>
            <a:ext cx="6747535" cy="464202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buClr>
                <a:schemeClr val="tx2"/>
              </a:buClr>
              <a:buSzPct val="120000"/>
              <a:buFont typeface="Wingdings" panose="05000000000000000000" pitchFamily="2" charset="2"/>
              <a:buChar char="§"/>
            </a:pPr>
            <a:r>
              <a:rPr lang="bn-IN" sz="2400" dirty="0"/>
              <a:t>সম্পূর্ণ উন্নত ডোমেইন নাম নেই</a:t>
            </a:r>
            <a:endParaRPr lang="en-US" sz="2400" dirty="0"/>
          </a:p>
          <a:p>
            <a:pPr lvl="1">
              <a:buClr>
                <a:schemeClr val="tx2"/>
              </a:buClr>
              <a:buSzPct val="120000"/>
              <a:buFont typeface="Wingdings" panose="05000000000000000000" pitchFamily="2" charset="2"/>
              <a:buChar char="§"/>
            </a:pPr>
            <a:r>
              <a:rPr lang="bn-IN" sz="2400" dirty="0"/>
              <a:t>ইন্টারনেট অর্থনীতির এবং </a:t>
            </a:r>
            <a:r>
              <a:rPr lang="en-US" sz="2400" dirty="0"/>
              <a:t>GDP</a:t>
            </a:r>
          </a:p>
          <a:p>
            <a:pPr lvl="1">
              <a:buClr>
                <a:schemeClr val="tx2"/>
              </a:buClr>
              <a:buSzPct val="120000"/>
              <a:buFont typeface="Wingdings" panose="05000000000000000000" pitchFamily="2" charset="2"/>
              <a:buChar char="§"/>
            </a:pPr>
            <a:r>
              <a:rPr lang="bn-IN" sz="2400" dirty="0"/>
              <a:t>উদীয়মান বাজারের প্রবেশ</a:t>
            </a:r>
            <a:endParaRPr lang="en-US" sz="2400" dirty="0"/>
          </a:p>
          <a:p>
            <a:pPr lvl="1">
              <a:buClr>
                <a:schemeClr val="tx2"/>
              </a:buClr>
              <a:buSzPct val="120000"/>
              <a:buFont typeface="Wingdings" panose="05000000000000000000" pitchFamily="2" charset="2"/>
              <a:buChar char="§"/>
            </a:pPr>
            <a:r>
              <a:rPr lang="bn-IN" sz="2400" dirty="0"/>
              <a:t>উচ্চ লেভেল ডোমেইন নেম উদ্ভাবনী ব্যবহার </a:t>
            </a:r>
            <a:r>
              <a:rPr lang="en-US" sz="2400" dirty="0"/>
              <a:t>:</a:t>
            </a:r>
          </a:p>
          <a:p>
            <a:pPr lvl="2">
              <a:buClr>
                <a:schemeClr val="tx2"/>
              </a:buClr>
              <a:buSzPct val="66000"/>
              <a:buFont typeface="Wingdings" panose="05000000000000000000" pitchFamily="2" charset="2"/>
              <a:buChar char="§"/>
            </a:pPr>
            <a:r>
              <a:rPr lang="bn-IN" sz="2400" dirty="0"/>
              <a:t>ব্র্যান্ড, শহর, একই আগ্রহের গ্রুপ</a:t>
            </a:r>
            <a:endParaRPr lang="en-US" sz="2400" dirty="0"/>
          </a:p>
          <a:p>
            <a:pPr lvl="2">
              <a:buClr>
                <a:schemeClr val="tx2"/>
              </a:buClr>
              <a:buSzPct val="66000"/>
              <a:buFont typeface="Wingdings" panose="05000000000000000000" pitchFamily="2" charset="2"/>
              <a:buChar char="§"/>
            </a:pPr>
            <a:r>
              <a:rPr lang="bn-IN" dirty="0"/>
              <a:t>অনলাইন খ্যাতি উন্নত</a:t>
            </a:r>
            <a:endParaRPr lang="en-US" dirty="0"/>
          </a:p>
          <a:p>
            <a:pPr lvl="2">
              <a:buClr>
                <a:schemeClr val="tx2"/>
              </a:buClr>
              <a:buSzPct val="66000"/>
              <a:buFont typeface="Wingdings" panose="05000000000000000000" pitchFamily="2" charset="2"/>
              <a:buChar char="§"/>
            </a:pPr>
            <a:r>
              <a:rPr lang="bn-IN" dirty="0"/>
              <a:t>সুস্পষ্টতা এবং সম্ভাব্য মুনাফা বৃদ্ধি</a:t>
            </a:r>
            <a:endParaRPr lang="en-US" dirty="0"/>
          </a:p>
          <a:p>
            <a:pPr lvl="2">
              <a:buClr>
                <a:schemeClr val="tx2"/>
              </a:buClr>
              <a:buSzPct val="66000"/>
              <a:buFont typeface="Wingdings" panose="05000000000000000000" pitchFamily="2" charset="2"/>
              <a:buChar char="§"/>
            </a:pPr>
            <a:r>
              <a:rPr lang="bn-IN" dirty="0"/>
              <a:t>,এবং সম্প্রদায় এবং তাদের স্বার্থ মধ্যে শহর ও তাদের জীবিকা, ব্যবসা এবং তাদের পণ্য </a:t>
            </a:r>
            <a:endParaRPr lang="en-US" sz="1800" dirty="0"/>
          </a:p>
        </p:txBody>
      </p:sp>
      <p:pic>
        <p:nvPicPr>
          <p:cNvPr id="15" name="Picture 14"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624966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r>
              <a:rPr lang="bn-IN" dirty="0"/>
              <a:t>নতুন </a:t>
            </a:r>
            <a:r>
              <a:rPr lang="en-US" b="1" i="1" dirty="0" err="1"/>
              <a:t>gTLD</a:t>
            </a:r>
            <a:r>
              <a:rPr lang="x-none" b="1" i="1"/>
              <a:t> </a:t>
            </a:r>
            <a:r>
              <a:rPr lang="bn-IN" dirty="0"/>
              <a:t>বিবরণ</a:t>
            </a:r>
            <a:r>
              <a:rPr lang="en-US" b="1" i="1" dirty="0"/>
              <a:t> </a:t>
            </a:r>
            <a:endParaRPr lang="en-US" dirty="0"/>
          </a:p>
        </p:txBody>
      </p:sp>
      <p:pic>
        <p:nvPicPr>
          <p:cNvPr id="3" name="Picture 2" descr="E:\ISOC\ISOC Bangladesh Dhaka Chapter.gif"/>
          <p:cNvPicPr>
            <a:picLocks noChangeAspect="1" noChangeArrowheads="1"/>
          </p:cNvPicPr>
          <p:nvPr/>
        </p:nvPicPr>
        <p:blipFill>
          <a:blip r:embed="rId2"/>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27148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bn-IN" dirty="0"/>
              <a:t>নতুন </a:t>
            </a:r>
            <a:r>
              <a:rPr i="1"/>
              <a:t>gTLD</a:t>
            </a:r>
            <a:r>
              <a:rPr lang="x-none" i="1"/>
              <a:t> </a:t>
            </a:r>
            <a:r>
              <a:rPr lang="bn-IN" dirty="0"/>
              <a:t>বিবরণ</a:t>
            </a:r>
            <a:r>
              <a:rPr i="1"/>
              <a:t> </a:t>
            </a:r>
            <a:endParaRPr/>
          </a:p>
        </p:txBody>
      </p:sp>
      <p:sp>
        <p:nvSpPr>
          <p:cNvPr id="21" name="TextBox 20"/>
          <p:cNvSpPr txBox="1"/>
          <p:nvPr/>
        </p:nvSpPr>
        <p:spPr>
          <a:xfrm>
            <a:off x="2514600" y="3733800"/>
            <a:ext cx="3962400" cy="923330"/>
          </a:xfrm>
          <a:prstGeom prst="rect">
            <a:avLst/>
          </a:prstGeom>
          <a:noFill/>
        </p:spPr>
        <p:txBody>
          <a:bodyPr wrap="square" lIns="0" tIns="0" rIns="0" bIns="91440" rtlCol="0" anchor="t">
            <a:spAutoFit/>
          </a:bodyPr>
          <a:lstStyle/>
          <a:p>
            <a:pPr lvl="0" defTabSz="914400">
              <a:defRPr/>
            </a:pPr>
            <a:r>
              <a:rPr lang="bn-IN" dirty="0"/>
              <a:t>ডাইরেক্ট ডেবিট ব্র্যান্ড পরিচয় দৃঢ়</a:t>
            </a:r>
            <a:br>
              <a:rPr lang="bn-IN" dirty="0"/>
            </a:br>
            <a:r>
              <a:rPr lang="bn-IN" dirty="0"/>
              <a:t>এবং ভোক্তাদের মধ্যে আস্থা</a:t>
            </a:r>
            <a:br>
              <a:rPr lang="bn-IN" dirty="0"/>
            </a:br>
            <a:r>
              <a:rPr lang="bn-IN" dirty="0"/>
              <a:t>অনুপ্রাণিত কি</a:t>
            </a:r>
            <a:endParaRPr kumimoji="0" lang="en-US" sz="1800" b="0" i="0" u="none" strike="noStrike" kern="0" cap="none" spc="0" normalizeH="0" baseline="0" noProof="0" dirty="0">
              <a:ln>
                <a:noFill/>
              </a:ln>
              <a:solidFill>
                <a:srgbClr val="00334D"/>
              </a:solidFill>
              <a:effectLst/>
              <a:uLnTx/>
              <a:uFillTx/>
              <a:latin typeface="Georgia"/>
              <a:cs typeface="Georgia"/>
            </a:endParaRPr>
          </a:p>
        </p:txBody>
      </p:sp>
      <p:sp>
        <p:nvSpPr>
          <p:cNvPr id="22" name="Oval 21"/>
          <p:cNvSpPr/>
          <p:nvPr/>
        </p:nvSpPr>
        <p:spPr bwMode="auto">
          <a:xfrm>
            <a:off x="1371600"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nvGrpSpPr>
          <p:cNvPr id="23" name="Group 22"/>
          <p:cNvGrpSpPr/>
          <p:nvPr/>
        </p:nvGrpSpPr>
        <p:grpSpPr>
          <a:xfrm>
            <a:off x="6730064" y="3596894"/>
            <a:ext cx="1050798" cy="923092"/>
            <a:chOff x="7899758" y="484188"/>
            <a:chExt cx="818259" cy="718814"/>
          </a:xfrm>
        </p:grpSpPr>
        <p:grpSp>
          <p:nvGrpSpPr>
            <p:cNvPr id="24" name="Group 23"/>
            <p:cNvGrpSpPr/>
            <p:nvPr/>
          </p:nvGrpSpPr>
          <p:grpSpPr>
            <a:xfrm>
              <a:off x="8157251" y="484188"/>
              <a:ext cx="297202" cy="218280"/>
              <a:chOff x="8079047" y="471961"/>
              <a:chExt cx="381137" cy="230507"/>
            </a:xfrm>
          </p:grpSpPr>
          <p:sp>
            <p:nvSpPr>
              <p:cNvPr id="28" name="Round Same Side Corner Rectangle 27"/>
              <p:cNvSpPr/>
              <p:nvPr/>
            </p:nvSpPr>
            <p:spPr bwMode="auto">
              <a:xfrm>
                <a:off x="8084742" y="475928"/>
                <a:ext cx="375442" cy="226540"/>
              </a:xfrm>
              <a:prstGeom prst="round2SameRect">
                <a:avLst>
                  <a:gd name="adj1" fmla="val 25425"/>
                  <a:gd name="adj2" fmla="val 5176"/>
                </a:avLst>
              </a:prstGeom>
              <a:solidFill>
                <a:sysClr val="window" lastClr="FFFFFF"/>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8079047" y="471961"/>
                <a:ext cx="375442" cy="226540"/>
              </a:xfrm>
              <a:prstGeom prst="round2SameRect">
                <a:avLst>
                  <a:gd name="adj1" fmla="val 25425"/>
                  <a:gd name="adj2" fmla="val 5176"/>
                </a:avLst>
              </a:prstGeom>
              <a:solidFill>
                <a:srgbClr val="00334D">
                  <a:lumMod val="90000"/>
                  <a:lumOff val="10000"/>
                  <a:alpha val="50000"/>
                </a:srgbClr>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5" name="Round Same Side Corner Rectangle 24"/>
            <p:cNvSpPr/>
            <p:nvPr/>
          </p:nvSpPr>
          <p:spPr bwMode="auto">
            <a:xfrm>
              <a:off x="7899758" y="630710"/>
              <a:ext cx="817560" cy="572292"/>
            </a:xfrm>
            <a:prstGeom prst="round2SameRect">
              <a:avLst>
                <a:gd name="adj1" fmla="val 6007"/>
                <a:gd name="adj2" fmla="val 5176"/>
              </a:avLst>
            </a:prstGeom>
            <a:solidFill>
              <a:srgbClr val="E87724">
                <a:lumMod val="75000"/>
              </a:srgbClr>
            </a:solidFill>
            <a:ln w="381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6" name="Round Same Side Corner Rectangle 25"/>
            <p:cNvSpPr/>
            <p:nvPr/>
          </p:nvSpPr>
          <p:spPr bwMode="auto">
            <a:xfrm>
              <a:off x="7900411" y="637317"/>
              <a:ext cx="817606" cy="265907"/>
            </a:xfrm>
            <a:prstGeom prst="round2SameRect">
              <a:avLst>
                <a:gd name="adj1" fmla="val 13796"/>
                <a:gd name="adj2" fmla="val 50000"/>
              </a:avLst>
            </a:prstGeom>
            <a:solidFill>
              <a:srgbClr val="E87724">
                <a:lumMod val="75000"/>
              </a:srgbClr>
            </a:solidFill>
            <a:ln w="38100" cmpd="sng">
              <a:solidFill>
                <a:srgbClr val="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7" name="Rectangle 26"/>
            <p:cNvSpPr/>
            <p:nvPr/>
          </p:nvSpPr>
          <p:spPr bwMode="auto">
            <a:xfrm>
              <a:off x="8270900" y="842362"/>
              <a:ext cx="73361" cy="136535"/>
            </a:xfrm>
            <a:prstGeom prst="rect">
              <a:avLst/>
            </a:prstGeom>
            <a:solidFill>
              <a:sysClr val="window" lastClr="FFFFFF"/>
            </a:solidFill>
            <a:ln>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32" name="TextBox 31"/>
          <p:cNvSpPr txBox="1"/>
          <p:nvPr/>
        </p:nvSpPr>
        <p:spPr>
          <a:xfrm>
            <a:off x="2170097" y="1958913"/>
            <a:ext cx="6272864" cy="1600438"/>
          </a:xfrm>
          <a:prstGeom prst="rect">
            <a:avLst/>
          </a:prstGeom>
          <a:noFill/>
        </p:spPr>
        <p:txBody>
          <a:bodyPr wrap="square" lIns="38405" tIns="0" rIns="38405" bIns="365760" rtlCol="0" anchor="ctr">
            <a:spAutoFit/>
          </a:bodyPr>
          <a:lstStyle/>
          <a:p>
            <a:pPr>
              <a:spcBef>
                <a:spcPts val="0"/>
              </a:spcBef>
              <a:spcAft>
                <a:spcPts val="0"/>
              </a:spcAft>
            </a:pPr>
            <a:r>
              <a:rPr lang="en-US" sz="8000" b="1" spc="-150" dirty="0">
                <a:solidFill>
                  <a:srgbClr val="000000"/>
                </a:solidFill>
                <a:latin typeface="Georgia"/>
                <a:cs typeface="Georgia"/>
              </a:rPr>
              <a:t>{</a:t>
            </a:r>
            <a:r>
              <a:rPr lang="bn-IN" sz="7200" dirty="0"/>
              <a:t>ব্যবসায়</a:t>
            </a:r>
            <a:r>
              <a:rPr lang="en-US" sz="8000" b="1" spc="-150" dirty="0">
                <a:solidFill>
                  <a:srgbClr val="000000"/>
                </a:solidFill>
                <a:latin typeface="Georgia"/>
                <a:cs typeface="Georgia"/>
              </a:rPr>
              <a:t>}</a:t>
            </a:r>
          </a:p>
        </p:txBody>
      </p:sp>
      <p:cxnSp>
        <p:nvCxnSpPr>
          <p:cNvPr id="33" name="Straight Connector 32"/>
          <p:cNvCxnSpPr/>
          <p:nvPr/>
        </p:nvCxnSpPr>
        <p:spPr bwMode="auto">
          <a:xfrm>
            <a:off x="1541829" y="3086330"/>
            <a:ext cx="0" cy="411933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14" name="Picture 13"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91917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426306" y="1955455"/>
            <a:ext cx="5393043" cy="1600438"/>
          </a:xfrm>
          <a:prstGeom prst="rect">
            <a:avLst/>
          </a:prstGeom>
          <a:noFill/>
        </p:spPr>
        <p:txBody>
          <a:bodyPr wrap="square" lIns="38405" tIns="0" rIns="38405" bIns="365760" rtlCol="0" anchor="ctr">
            <a:spAutoFit/>
          </a:bodyPr>
          <a:lstStyle/>
          <a:p>
            <a:pPr>
              <a:spcBef>
                <a:spcPts val="0"/>
              </a:spcBef>
              <a:spcAft>
                <a:spcPts val="0"/>
              </a:spcAft>
            </a:pPr>
            <a:r>
              <a:rPr lang="en-US" sz="8000" b="1" spc="600" dirty="0">
                <a:solidFill>
                  <a:srgbClr val="000000"/>
                </a:solidFill>
                <a:latin typeface="Georgia"/>
                <a:cs typeface="Georgia"/>
              </a:rPr>
              <a:t>{</a:t>
            </a:r>
            <a:r>
              <a:rPr lang="bn-IN" sz="7200" dirty="0"/>
              <a:t>গ্রুপ</a:t>
            </a:r>
            <a:r>
              <a:rPr lang="en-US" sz="8000" b="1" spc="600" dirty="0">
                <a:solidFill>
                  <a:srgbClr val="000000"/>
                </a:solidFill>
                <a:latin typeface="Georgia"/>
                <a:cs typeface="Georgia"/>
              </a:rPr>
              <a:t>}</a:t>
            </a:r>
          </a:p>
        </p:txBody>
      </p:sp>
      <p:cxnSp>
        <p:nvCxnSpPr>
          <p:cNvPr id="10" name="Straight Connector 9"/>
          <p:cNvCxnSpPr/>
          <p:nvPr/>
        </p:nvCxnSpPr>
        <p:spPr bwMode="auto">
          <a:xfrm>
            <a:off x="1558132" y="3293871"/>
            <a:ext cx="0" cy="392906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10"/>
          <p:cNvCxnSpPr/>
          <p:nvPr/>
        </p:nvCxnSpPr>
        <p:spPr bwMode="auto">
          <a:xfrm>
            <a:off x="1550894" y="-762000"/>
            <a:ext cx="0" cy="31242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Box 11"/>
          <p:cNvSpPr txBox="1"/>
          <p:nvPr/>
        </p:nvSpPr>
        <p:spPr>
          <a:xfrm>
            <a:off x="2971800" y="4114800"/>
            <a:ext cx="3429000" cy="923330"/>
          </a:xfrm>
          <a:prstGeom prst="rect">
            <a:avLst/>
          </a:prstGeom>
          <a:noFill/>
        </p:spPr>
        <p:txBody>
          <a:bodyPr wrap="square" lIns="0" tIns="0" rIns="0" bIns="91440" rtlCol="0" anchor="t">
            <a:spAutoFit/>
          </a:bodyPr>
          <a:lstStyle/>
          <a:p>
            <a:r>
              <a:rPr lang="bn-IN" dirty="0"/>
              <a:t>একই আগ্রহের সঙ্গে ইন্টারনেট ব্যবহারকারী,মিশন ও স্বার্থ আকৃষ্ট এবং তাদের ঐক্যবদ্ধ</a:t>
            </a:r>
            <a:endParaRPr lang="en-US" dirty="0">
              <a:solidFill>
                <a:schemeClr val="tx2"/>
              </a:solidFill>
              <a:latin typeface="Georgia"/>
              <a:cs typeface="Georgia"/>
            </a:endParaRPr>
          </a:p>
        </p:txBody>
      </p:sp>
      <p:grpSp>
        <p:nvGrpSpPr>
          <p:cNvPr id="14" name="Group 13"/>
          <p:cNvGrpSpPr>
            <a:grpSpLocks noChangeAspect="1"/>
          </p:cNvGrpSpPr>
          <p:nvPr/>
        </p:nvGrpSpPr>
        <p:grpSpPr>
          <a:xfrm>
            <a:off x="6477000" y="3810000"/>
            <a:ext cx="1039970" cy="914400"/>
            <a:chOff x="5923609" y="2252003"/>
            <a:chExt cx="2534594" cy="2228557"/>
          </a:xfrm>
          <a:solidFill>
            <a:srgbClr val="B65813"/>
          </a:solidFill>
        </p:grpSpPr>
        <p:grpSp>
          <p:nvGrpSpPr>
            <p:cNvPr id="15" name="Group 14"/>
            <p:cNvGrpSpPr>
              <a:grpSpLocks noChangeAspect="1"/>
            </p:cNvGrpSpPr>
            <p:nvPr/>
          </p:nvGrpSpPr>
          <p:grpSpPr>
            <a:xfrm>
              <a:off x="5923609" y="2252003"/>
              <a:ext cx="1223954" cy="1710398"/>
              <a:chOff x="6781800" y="3169920"/>
              <a:chExt cx="1188720" cy="1661160"/>
            </a:xfrm>
            <a:grpFill/>
          </p:grpSpPr>
          <p:sp>
            <p:nvSpPr>
              <p:cNvPr id="26" name="Round Same Side Corner Rectangle 25"/>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7" name="Oval 26"/>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8" name="Round Same Side Corner Rectangle 27"/>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7690104" y="4189413"/>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nvGrpSpPr>
            <p:cNvPr id="16" name="Group 15"/>
            <p:cNvGrpSpPr>
              <a:grpSpLocks noChangeAspect="1"/>
            </p:cNvGrpSpPr>
            <p:nvPr/>
          </p:nvGrpSpPr>
          <p:grpSpPr>
            <a:xfrm>
              <a:off x="7234249" y="2252003"/>
              <a:ext cx="1223954" cy="1710398"/>
              <a:chOff x="6781800" y="3169920"/>
              <a:chExt cx="1188720" cy="1661160"/>
            </a:xfrm>
            <a:grpFill/>
          </p:grpSpPr>
          <p:sp>
            <p:nvSpPr>
              <p:cNvPr id="22" name="Round Same Side Corner Rectangle 21"/>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3" name="Oval 22"/>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4" name="Round Same Side Corner Rectangle 23"/>
              <p:cNvSpPr/>
              <p:nvPr/>
            </p:nvSpPr>
            <p:spPr bwMode="auto">
              <a:xfrm>
                <a:off x="7010400" y="4191000"/>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5" name="Round Same Side Corner Rectangle 24"/>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nvGrpSpPr>
            <p:cNvPr id="17" name="Group 16"/>
            <p:cNvGrpSpPr/>
            <p:nvPr/>
          </p:nvGrpSpPr>
          <p:grpSpPr>
            <a:xfrm>
              <a:off x="6502724" y="2459183"/>
              <a:ext cx="1446491" cy="2021377"/>
              <a:chOff x="6781800" y="3169920"/>
              <a:chExt cx="1188720" cy="1661160"/>
            </a:xfrm>
            <a:grpFill/>
          </p:grpSpPr>
          <p:sp>
            <p:nvSpPr>
              <p:cNvPr id="18" name="Round Same Side Corner Rectangle 17"/>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19" name="Oval 18"/>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0" name="Round Same Side Corner Rectangle 19"/>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1" name="Round Same Side Corner Rectangle 20"/>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sp>
        <p:nvSpPr>
          <p:cNvPr id="30" name="Oval 29"/>
          <p:cNvSpPr/>
          <p:nvPr/>
        </p:nvSpPr>
        <p:spPr bwMode="auto">
          <a:xfrm>
            <a:off x="1368014"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pic>
        <p:nvPicPr>
          <p:cNvPr id="31" name="Picture 30"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19767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60053" y="1950334"/>
            <a:ext cx="6030287" cy="1600438"/>
          </a:xfrm>
          <a:prstGeom prst="rect">
            <a:avLst/>
          </a:prstGeom>
          <a:noFill/>
        </p:spPr>
        <p:txBody>
          <a:bodyPr wrap="square" lIns="38405" tIns="0" rIns="38405" bIns="365760" rtlCol="0" anchor="ctr">
            <a:spAutoFit/>
          </a:bodyPr>
          <a:lstStyle/>
          <a:p>
            <a:pPr lvl="0" defTabSz="914400">
              <a:defRPr/>
            </a:pPr>
            <a:r>
              <a:rPr kumimoji="0" lang="en-US" sz="8000" b="1" i="0" u="none" strike="noStrike" kern="0" cap="none" spc="600" normalizeH="0" baseline="0" noProof="0" dirty="0">
                <a:ln>
                  <a:noFill/>
                </a:ln>
                <a:solidFill>
                  <a:srgbClr val="000000"/>
                </a:solidFill>
                <a:effectLst/>
                <a:uLnTx/>
                <a:uFillTx/>
                <a:latin typeface="Georgia"/>
                <a:cs typeface="Georgia"/>
              </a:rPr>
              <a:t>{</a:t>
            </a:r>
            <a:r>
              <a:rPr lang="bn-IN" sz="7200" dirty="0"/>
              <a:t>ফোন</a:t>
            </a:r>
            <a:r>
              <a:rPr kumimoji="0" lang="en-US" sz="8000" b="1" i="0" u="none" strike="noStrike" kern="0" cap="none" spc="600" normalizeH="0" baseline="0" noProof="0" dirty="0">
                <a:ln>
                  <a:noFill/>
                </a:ln>
                <a:solidFill>
                  <a:srgbClr val="000000"/>
                </a:solidFill>
                <a:effectLst/>
                <a:uLnTx/>
                <a:uFillTx/>
                <a:latin typeface="Georgia"/>
                <a:cs typeface="Georgia"/>
              </a:rPr>
              <a:t>}</a:t>
            </a:r>
          </a:p>
        </p:txBody>
      </p:sp>
      <p:cxnSp>
        <p:nvCxnSpPr>
          <p:cNvPr id="19" name="Straight Connector 18"/>
          <p:cNvCxnSpPr/>
          <p:nvPr/>
        </p:nvCxnSpPr>
        <p:spPr bwMode="auto">
          <a:xfrm>
            <a:off x="1476921" y="3276600"/>
            <a:ext cx="0" cy="3929063"/>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0" name="Straight Connector 19"/>
          <p:cNvCxnSpPr/>
          <p:nvPr/>
        </p:nvCxnSpPr>
        <p:spPr bwMode="auto">
          <a:xfrm>
            <a:off x="1498518" y="-762000"/>
            <a:ext cx="0" cy="31242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1" name="TextBox 20"/>
          <p:cNvSpPr txBox="1"/>
          <p:nvPr/>
        </p:nvSpPr>
        <p:spPr>
          <a:xfrm>
            <a:off x="2667000" y="3688140"/>
            <a:ext cx="3352800" cy="923330"/>
          </a:xfrm>
          <a:prstGeom prst="rect">
            <a:avLst/>
          </a:prstGeom>
          <a:noFill/>
        </p:spPr>
        <p:txBody>
          <a:bodyPr wrap="square" lIns="0" tIns="0" rIns="0" bIns="91440" rtlCol="0" anchor="t">
            <a:spAutoFit/>
          </a:bodyPr>
          <a:lstStyle/>
          <a:p>
            <a:r>
              <a:rPr lang="bn-IN" dirty="0"/>
              <a:t>ভৌগোলিক অবস্থান দ্বারা নাগরিকদের এবং ব্যবসার অনলাইন পরিচয় অনুমতি</a:t>
            </a:r>
            <a:endParaRPr lang="en-US" dirty="0">
              <a:solidFill>
                <a:srgbClr val="00334D"/>
              </a:solidFill>
              <a:latin typeface="Georgia"/>
              <a:cs typeface="Georgia"/>
            </a:endParaRPr>
          </a:p>
        </p:txBody>
      </p:sp>
      <p:grpSp>
        <p:nvGrpSpPr>
          <p:cNvPr id="22" name="Group 21"/>
          <p:cNvGrpSpPr/>
          <p:nvPr/>
        </p:nvGrpSpPr>
        <p:grpSpPr>
          <a:xfrm>
            <a:off x="6162237" y="3429000"/>
            <a:ext cx="848163" cy="1143000"/>
            <a:chOff x="6477000" y="3581400"/>
            <a:chExt cx="848163" cy="1143000"/>
          </a:xfrm>
        </p:grpSpPr>
        <p:sp>
          <p:nvSpPr>
            <p:cNvPr id="23" name="Oval 22"/>
            <p:cNvSpPr/>
            <p:nvPr/>
          </p:nvSpPr>
          <p:spPr bwMode="auto">
            <a:xfrm>
              <a:off x="6643297" y="4542967"/>
              <a:ext cx="525053" cy="181433"/>
            </a:xfrm>
            <a:prstGeom prst="ellipse">
              <a:avLst/>
            </a:prstGeom>
            <a:noFill/>
            <a:ln w="254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4" name="Teardrop 23"/>
            <p:cNvSpPr/>
            <p:nvPr/>
          </p:nvSpPr>
          <p:spPr bwMode="auto">
            <a:xfrm rot="8100000">
              <a:off x="6477000" y="3581400"/>
              <a:ext cx="848163" cy="846689"/>
            </a:xfrm>
            <a:prstGeom prst="teardrop">
              <a:avLst>
                <a:gd name="adj" fmla="val 109096"/>
              </a:avLst>
            </a:prstGeom>
            <a:solidFill>
              <a:srgbClr val="B65813"/>
            </a:solidFill>
            <a:ln w="38100" cmpd="sng">
              <a:solidFill>
                <a:srgbClr val="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5" name="Oval 24"/>
            <p:cNvSpPr/>
            <p:nvPr/>
          </p:nvSpPr>
          <p:spPr bwMode="auto">
            <a:xfrm>
              <a:off x="6699842" y="3770195"/>
              <a:ext cx="403887" cy="403185"/>
            </a:xfrm>
            <a:prstGeom prst="ellipse">
              <a:avLst/>
            </a:prstGeom>
            <a:solidFill>
              <a:sysClr val="window" lastClr="FFFFFF"/>
            </a:solidFill>
            <a:ln w="28575" cmpd="sng">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6" name="Oval 25"/>
          <p:cNvSpPr/>
          <p:nvPr/>
        </p:nvSpPr>
        <p:spPr bwMode="auto">
          <a:xfrm>
            <a:off x="1280160"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pic>
        <p:nvPicPr>
          <p:cNvPr id="11" name="Picture 10"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325259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017661" y="2058650"/>
            <a:ext cx="8077200" cy="1446550"/>
          </a:xfrm>
          <a:prstGeom prst="rect">
            <a:avLst/>
          </a:prstGeom>
          <a:noFill/>
        </p:spPr>
        <p:txBody>
          <a:bodyPr wrap="square" lIns="0" tIns="0" rIns="0" bIns="365760" rtlCol="0" anchor="ctr">
            <a:spAutoFit/>
          </a:bodyPr>
          <a:lstStyle/>
          <a:p>
            <a:pPr lvl="0">
              <a:spcBef>
                <a:spcPts val="0"/>
              </a:spcBef>
              <a:spcAft>
                <a:spcPts val="0"/>
              </a:spcAft>
            </a:pPr>
            <a:r>
              <a:rPr lang="en-US" sz="7000" b="1" spc="-150" dirty="0">
                <a:solidFill>
                  <a:srgbClr val="000000"/>
                </a:solidFill>
                <a:latin typeface="Georgia"/>
                <a:cs typeface="Georgia"/>
              </a:rPr>
              <a:t>{</a:t>
            </a:r>
            <a:r>
              <a:rPr lang="bn-IN" sz="6000" dirty="0"/>
              <a:t>আন্তর্জাতিক</a:t>
            </a:r>
            <a:r>
              <a:rPr lang="en-US" sz="7000" b="1" spc="-150" dirty="0">
                <a:solidFill>
                  <a:srgbClr val="000000"/>
                </a:solidFill>
                <a:latin typeface="Georgia"/>
                <a:cs typeface="Georgia"/>
              </a:rPr>
              <a:t>}</a:t>
            </a:r>
          </a:p>
        </p:txBody>
      </p:sp>
      <p:cxnSp>
        <p:nvCxnSpPr>
          <p:cNvPr id="26" name="Straight Connector 25"/>
          <p:cNvCxnSpPr/>
          <p:nvPr/>
        </p:nvCxnSpPr>
        <p:spPr bwMode="auto">
          <a:xfrm>
            <a:off x="1496356" y="-762000"/>
            <a:ext cx="0" cy="32004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27" name="Group 26"/>
          <p:cNvGrpSpPr/>
          <p:nvPr/>
        </p:nvGrpSpPr>
        <p:grpSpPr>
          <a:xfrm>
            <a:off x="6858000" y="3637441"/>
            <a:ext cx="1064172" cy="1086959"/>
            <a:chOff x="6477000" y="3637441"/>
            <a:chExt cx="1064172" cy="1086959"/>
          </a:xfrm>
        </p:grpSpPr>
        <p:sp>
          <p:nvSpPr>
            <p:cNvPr id="28" name="Oval 27"/>
            <p:cNvSpPr/>
            <p:nvPr/>
          </p:nvSpPr>
          <p:spPr bwMode="auto">
            <a:xfrm>
              <a:off x="6477000" y="3660228"/>
              <a:ext cx="1064172" cy="1064172"/>
            </a:xfrm>
            <a:prstGeom prst="ellipse">
              <a:avLst/>
            </a:prstGeom>
            <a:solidFill>
              <a:srgbClr val="B65813"/>
            </a:solidFill>
            <a:ln w="381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cxnSp>
          <p:nvCxnSpPr>
            <p:cNvPr id="29" name="Straight Connector 28"/>
            <p:cNvCxnSpPr/>
            <p:nvPr/>
          </p:nvCxnSpPr>
          <p:spPr bwMode="auto">
            <a:xfrm>
              <a:off x="7013773" y="3667921"/>
              <a:ext cx="0" cy="105156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6556573" y="3946739"/>
              <a:ext cx="914400" cy="7045"/>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6498239" y="4188630"/>
              <a:ext cx="1024128"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a:off x="6556574" y="4423476"/>
              <a:ext cx="914400"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33" name="Group 32"/>
            <p:cNvGrpSpPr/>
            <p:nvPr/>
          </p:nvGrpSpPr>
          <p:grpSpPr>
            <a:xfrm>
              <a:off x="6739454" y="3637441"/>
              <a:ext cx="591208" cy="1083879"/>
              <a:chOff x="6525811" y="2590800"/>
              <a:chExt cx="1280163" cy="2587998"/>
            </a:xfrm>
          </p:grpSpPr>
          <p:sp>
            <p:nvSpPr>
              <p:cNvPr id="37" name="Arc 36"/>
              <p:cNvSpPr/>
              <p:nvPr/>
            </p:nvSpPr>
            <p:spPr bwMode="auto">
              <a:xfrm>
                <a:off x="6525811" y="2658905"/>
                <a:ext cx="1280160"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8" name="Arc 37"/>
              <p:cNvSpPr/>
              <p:nvPr/>
            </p:nvSpPr>
            <p:spPr bwMode="auto">
              <a:xfrm rot="10800000" flipH="1">
                <a:off x="6525813" y="2590800"/>
                <a:ext cx="128016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nvGrpSpPr>
            <p:cNvPr id="34" name="Group 33"/>
            <p:cNvGrpSpPr/>
            <p:nvPr/>
          </p:nvGrpSpPr>
          <p:grpSpPr>
            <a:xfrm>
              <a:off x="6684536" y="3637441"/>
              <a:ext cx="670034" cy="1083879"/>
              <a:chOff x="6592274" y="2590800"/>
              <a:chExt cx="1021581" cy="2587998"/>
            </a:xfrm>
          </p:grpSpPr>
          <p:sp>
            <p:nvSpPr>
              <p:cNvPr id="35" name="Arc 34"/>
              <p:cNvSpPr/>
              <p:nvPr/>
            </p:nvSpPr>
            <p:spPr bwMode="auto">
              <a:xfrm rot="10800000">
                <a:off x="6592274" y="2590800"/>
                <a:ext cx="102158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6" name="Arc 35"/>
              <p:cNvSpPr/>
              <p:nvPr/>
            </p:nvSpPr>
            <p:spPr bwMode="auto">
              <a:xfrm flipH="1">
                <a:off x="6592274" y="2658905"/>
                <a:ext cx="1021581"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sp>
        <p:nvSpPr>
          <p:cNvPr id="39" name="TextBox 38"/>
          <p:cNvSpPr txBox="1"/>
          <p:nvPr/>
        </p:nvSpPr>
        <p:spPr>
          <a:xfrm>
            <a:off x="2716110" y="3726965"/>
            <a:ext cx="5486400" cy="923330"/>
          </a:xfrm>
          <a:prstGeom prst="rect">
            <a:avLst/>
          </a:prstGeom>
          <a:noFill/>
        </p:spPr>
        <p:txBody>
          <a:bodyPr wrap="square" lIns="0" tIns="0" rIns="0" bIns="91440" rtlCol="0" anchor="t">
            <a:spAutoFit/>
          </a:bodyPr>
          <a:lstStyle/>
          <a:p>
            <a:r>
              <a:rPr lang="bn-IN" dirty="0"/>
              <a:t>সারা বিশ্বের ইন্টারনেট ব্যবহারকারীরা তাদের</a:t>
            </a:r>
            <a:br>
              <a:rPr lang="bn-IN" dirty="0"/>
            </a:br>
            <a:r>
              <a:rPr lang="bn-IN" dirty="0"/>
              <a:t>তাদের স্থানীয় ভাষায় অনলাইন নেভিগেট</a:t>
            </a:r>
            <a:br>
              <a:rPr lang="bn-IN" dirty="0"/>
            </a:br>
            <a:r>
              <a:rPr lang="bn-IN" dirty="0"/>
              <a:t>সুবিধা প্রদান</a:t>
            </a:r>
            <a:r>
              <a:rPr lang="en-US" dirty="0"/>
              <a:t> </a:t>
            </a:r>
            <a:r>
              <a:rPr lang="bn-IN" dirty="0"/>
              <a:t>জন্য</a:t>
            </a:r>
            <a:endParaRPr lang="x-none" dirty="0">
              <a:solidFill>
                <a:srgbClr val="00334D"/>
              </a:solidFill>
              <a:latin typeface="Georgia"/>
              <a:cs typeface="Georgia"/>
            </a:endParaRPr>
          </a:p>
        </p:txBody>
      </p:sp>
      <p:sp>
        <p:nvSpPr>
          <p:cNvPr id="40" name="Oval 39"/>
          <p:cNvSpPr/>
          <p:nvPr/>
        </p:nvSpPr>
        <p:spPr bwMode="auto">
          <a:xfrm>
            <a:off x="1313476"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41" name="Rectangle 40"/>
          <p:cNvSpPr/>
          <p:nvPr/>
        </p:nvSpPr>
        <p:spPr>
          <a:xfrm>
            <a:off x="2993696" y="3003000"/>
            <a:ext cx="5945187" cy="369332"/>
          </a:xfrm>
          <a:prstGeom prst="rect">
            <a:avLst/>
          </a:prstGeom>
        </p:spPr>
        <p:txBody>
          <a:bodyPr wrap="square">
            <a:spAutoFit/>
          </a:bodyPr>
          <a:lstStyle/>
          <a:p>
            <a:pPr lvl="0"/>
            <a:r>
              <a:rPr lang="bn-IN" dirty="0"/>
              <a:t>আন্তর্জাতিক ডোমেন নাম</a:t>
            </a:r>
            <a:r>
              <a:rPr lang="en-US" dirty="0">
                <a:solidFill>
                  <a:srgbClr val="000000"/>
                </a:solidFill>
                <a:latin typeface="Georgia"/>
                <a:cs typeface="Georgia"/>
              </a:rPr>
              <a:t>(IDN)</a:t>
            </a:r>
          </a:p>
        </p:txBody>
      </p:sp>
      <p:pic>
        <p:nvPicPr>
          <p:cNvPr id="19" name="Picture 18" descr="E:\ISOC\ISOC Bangladesh Dhaka Chapter.gif"/>
          <p:cNvPicPr>
            <a:picLocks noChangeAspect="1" noChangeArrowheads="1"/>
          </p:cNvPicPr>
          <p:nvPr/>
        </p:nvPicPr>
        <p:blipFill>
          <a:blip r:embed="rId4"/>
          <a:srcRect/>
          <a:stretch>
            <a:fillRect/>
          </a:stretch>
        </p:blipFill>
        <p:spPr bwMode="auto">
          <a:xfrm>
            <a:off x="4001012" y="6424789"/>
            <a:ext cx="2857500" cy="533400"/>
          </a:xfrm>
          <a:prstGeom prst="rect">
            <a:avLst/>
          </a:prstGeom>
          <a:noFill/>
        </p:spPr>
      </p:pic>
    </p:spTree>
    <p:extLst>
      <p:ext uri="{BB962C8B-B14F-4D97-AF65-F5344CB8AC3E}">
        <p14:creationId xmlns:p14="http://schemas.microsoft.com/office/powerpoint/2010/main" val="827016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1908</TotalTime>
  <Words>687</Words>
  <Application>Microsoft Office PowerPoint</Application>
  <PresentationFormat>Custom</PresentationFormat>
  <Paragraphs>149</Paragraphs>
  <Slides>18</Slides>
  <Notes>11</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18</vt:i4>
      </vt:variant>
    </vt:vector>
  </HeadingPairs>
  <TitlesOfParts>
    <vt:vector size="36" baseType="lpstr">
      <vt:lpstr>ＭＳ Ｐゴシック</vt:lpstr>
      <vt:lpstr>Alfa Slab One</vt:lpstr>
      <vt:lpstr>Arial</vt:lpstr>
      <vt:lpstr>Calibri</vt:lpstr>
      <vt:lpstr>Canaro Light DEMO</vt:lpstr>
      <vt:lpstr>Century Gothic</vt:lpstr>
      <vt:lpstr>DINOT-Medium</vt:lpstr>
      <vt:lpstr>Georgia</vt:lpstr>
      <vt:lpstr>Gill Sans</vt:lpstr>
      <vt:lpstr>Helvetica Neue</vt:lpstr>
      <vt:lpstr>Helvetica Neue </vt:lpstr>
      <vt:lpstr>Helvetica Neue Light</vt:lpstr>
      <vt:lpstr>Helvetica Neue Medium</vt:lpstr>
      <vt:lpstr>Lucida Grande</vt:lpstr>
      <vt:lpstr>Vrinda</vt:lpstr>
      <vt:lpstr>Wingdings</vt:lpstr>
      <vt:lpstr>ヒラギノ角ゴ ProN W3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Butch Pfremmer</cp:lastModifiedBy>
  <cp:revision>231</cp:revision>
  <dcterms:created xsi:type="dcterms:W3CDTF">2014-05-05T08:46:27Z</dcterms:created>
  <dcterms:modified xsi:type="dcterms:W3CDTF">2016-11-06T10:22:10Z</dcterms:modified>
</cp:coreProperties>
</file>