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62" r:id="rId13"/>
  </p:sldIdLst>
  <p:sldSz cx="10799763" cy="7205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0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na Middleton" initials="D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0E1"/>
    <a:srgbClr val="CE0238"/>
    <a:srgbClr val="25BB83"/>
    <a:srgbClr val="22CD4D"/>
    <a:srgbClr val="1A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882" y="90"/>
      </p:cViewPr>
      <p:guideLst>
        <p:guide orient="horz" pos="227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67DF3-9596-694D-9171-A17F75E9AA0D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685800"/>
            <a:ext cx="5137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9B98F-7AB6-534A-9D41-4D27ADB370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471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9B98F-7AB6-534A-9D41-4D27ADB370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66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gif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ima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4"/>
          <a:stretch/>
        </p:blipFill>
        <p:spPr>
          <a:xfrm>
            <a:off x="-1470" y="0"/>
            <a:ext cx="10810905" cy="720566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715426" y="3611500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Main Heading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715427" y="4167594"/>
            <a:ext cx="2778613" cy="450354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Sub Heading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-1470" y="6122977"/>
            <a:ext cx="10810906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ANNlogo copy_test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sp>
        <p:nvSpPr>
          <p:cNvPr id="12" name="Text Placeholder 4"/>
          <p:cNvSpPr txBox="1">
            <a:spLocks/>
          </p:cNvSpPr>
          <p:nvPr userDrawn="1"/>
        </p:nvSpPr>
        <p:spPr>
          <a:xfrm>
            <a:off x="6297763" y="-25150"/>
            <a:ext cx="4571574" cy="45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>
                <a:solidFill>
                  <a:srgbClr val="3366FF"/>
                </a:solidFill>
              </a:rPr>
              <a:t>Updated as of 1 July 2014</a:t>
            </a:r>
          </a:p>
        </p:txBody>
      </p:sp>
      <p:pic>
        <p:nvPicPr>
          <p:cNvPr id="16" name="Picture 15" descr="E:\ISOC\ISOC Bangladesh Dhaka Chapter.gif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4082892" y="6433963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699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751864"/>
            <a:ext cx="6479858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43839"/>
            <a:ext cx="6479858" cy="39408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347333"/>
            <a:ext cx="6479858" cy="45650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544" y="4590005"/>
            <a:ext cx="6579830" cy="161859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29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16768" y="1338487"/>
            <a:ext cx="9767197" cy="163113"/>
            <a:chOff x="-904938" y="1157758"/>
            <a:chExt cx="9767197" cy="163113"/>
          </a:xfrm>
        </p:grpSpPr>
        <p:grpSp>
          <p:nvGrpSpPr>
            <p:cNvPr id="15" name="Group 14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4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839" y="288563"/>
            <a:ext cx="2434938" cy="581946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385" y="288563"/>
            <a:ext cx="7124447" cy="5819468"/>
          </a:xfrm>
        </p:spPr>
        <p:txBody>
          <a:bodyPr vert="eaVert"/>
          <a:lstStyle>
            <a:lvl1pPr>
              <a:defRPr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 rot="5400000">
            <a:off x="4989611" y="3121831"/>
            <a:ext cx="5821142" cy="154607"/>
            <a:chOff x="-904938" y="1157758"/>
            <a:chExt cx="5264582" cy="15460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4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699544" y="3633333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Section Heading</a:t>
            </a:r>
          </a:p>
        </p:txBody>
      </p:sp>
      <p:sp>
        <p:nvSpPr>
          <p:cNvPr id="59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699545" y="4189427"/>
            <a:ext cx="2778613" cy="450354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Sub Heading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5866129"/>
            <a:ext cx="10799763" cy="13516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44275" y="924016"/>
            <a:ext cx="7734852" cy="154607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94177"/>
            <a:ext cx="9719787" cy="4814523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Main Heading</a:t>
            </a:r>
          </a:p>
        </p:txBody>
      </p:sp>
    </p:spTree>
    <p:extLst>
      <p:ext uri="{BB962C8B-B14F-4D97-AF65-F5344CB8AC3E}">
        <p14:creationId xmlns:p14="http://schemas.microsoft.com/office/powerpoint/2010/main" val="298865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/>
          <a:lstStyle>
            <a:lvl1pPr>
              <a:defRPr>
                <a:latin typeface="Canaro Light DEMO"/>
                <a:cs typeface="Canaro Light DEMO"/>
              </a:defRPr>
            </a:lvl1pPr>
            <a:lvl2pPr>
              <a:defRPr>
                <a:latin typeface="Canaro Light DEMO"/>
                <a:cs typeface="Canaro Light DEMO"/>
              </a:defRPr>
            </a:lvl2pPr>
            <a:lvl3pPr>
              <a:defRPr>
                <a:latin typeface="Canaro Light DEMO"/>
                <a:cs typeface="Canaro Light DEMO"/>
              </a:defRPr>
            </a:lvl3pPr>
            <a:lvl4pPr>
              <a:defRPr>
                <a:latin typeface="Canaro Light DEMO"/>
                <a:cs typeface="Canaro Light DEMO"/>
              </a:defRPr>
            </a:lvl4pPr>
            <a:lvl5pPr>
              <a:defRPr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Main Heading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516768" y="923596"/>
            <a:ext cx="9767197" cy="163113"/>
            <a:chOff x="-904938" y="1157758"/>
            <a:chExt cx="9767197" cy="163113"/>
          </a:xfrm>
        </p:grpSpPr>
        <p:grpSp>
          <p:nvGrpSpPr>
            <p:cNvPr id="27" name="Group 26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1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9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7171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3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12935"/>
            <a:ext cx="4771771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9" y="2285130"/>
            <a:ext cx="4771771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1" y="1612935"/>
            <a:ext cx="4773645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1" y="2285130"/>
            <a:ext cx="4773645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539988" y="2268332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00098" y="2273034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9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58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5970914"/>
            <a:ext cx="10799763" cy="163113"/>
            <a:chOff x="-904938" y="1157758"/>
            <a:chExt cx="9767197" cy="16311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rot="5400000">
            <a:off x="-240336" y="1802446"/>
            <a:ext cx="5082437" cy="3533834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977481" y="-1171902"/>
            <a:ext cx="650658" cy="3547927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91033"/>
            <a:ext cx="3527811" cy="421767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4"/>
            <a:ext cx="5814993" cy="58211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028143"/>
            <a:ext cx="3527811" cy="5079891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1362438" y="3091999"/>
            <a:ext cx="5831300" cy="200774"/>
            <a:chOff x="-904938" y="1157758"/>
            <a:chExt cx="5264582" cy="154607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-635000" y="137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5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9" y="288561"/>
            <a:ext cx="9719787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81323"/>
            <a:ext cx="9719787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3F868-41C0-4F45-A040-CE138DD0E4BC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20" y="6678584"/>
            <a:ext cx="341992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1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ECF3-C502-7243-950C-0289504237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087640" y="152052"/>
            <a:ext cx="513608" cy="3836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83ECF3-C502-7243-950C-0289504237AB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3" name="Picture 12" descr="KISA_Logo.t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pic>
        <p:nvPicPr>
          <p:cNvPr id="15" name="Picture 14" descr="Screen Shot 2014-05-07 at 9.50.46 am.png"/>
          <p:cNvPicPr>
            <a:picLocks noChangeAspect="1"/>
          </p:cNvPicPr>
          <p:nvPr userDrawn="1"/>
        </p:nvPicPr>
        <p:blipFill>
          <a:blip r:embed="rId16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" y="2043201"/>
            <a:ext cx="10799764" cy="2819400"/>
          </a:xfrm>
          <a:prstGeom prst="rect">
            <a:avLst/>
          </a:prstGeom>
        </p:spPr>
      </p:pic>
      <p:sp>
        <p:nvSpPr>
          <p:cNvPr id="14" name="Text Placeholder 4"/>
          <p:cNvSpPr txBox="1">
            <a:spLocks/>
          </p:cNvSpPr>
          <p:nvPr userDrawn="1"/>
        </p:nvSpPr>
        <p:spPr>
          <a:xfrm>
            <a:off x="6297763" y="-25150"/>
            <a:ext cx="4571574" cy="45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>
                <a:solidFill>
                  <a:srgbClr val="3366FF"/>
                </a:solidFill>
              </a:rPr>
              <a:t>Updated as of 1 July 2014</a:t>
            </a:r>
          </a:p>
        </p:txBody>
      </p:sp>
    </p:spTree>
    <p:extLst>
      <p:ext uri="{BB962C8B-B14F-4D97-AF65-F5344CB8AC3E}">
        <p14:creationId xmlns:p14="http://schemas.microsoft.com/office/powerpoint/2010/main" val="171696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anaro Light DEMO"/>
          <a:ea typeface="+mj-ea"/>
          <a:cs typeface="Canaro Light DEM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x/VQZlAg" TargetMode="External"/><Relationship Id="rId7" Type="http://schemas.openxmlformats.org/officeDocument/2006/relationships/image" Target="../media/image5.gif"/><Relationship Id="rId2" Type="http://schemas.openxmlformats.org/officeDocument/2006/relationships/hyperlink" Target="http://whois.icann.org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gnso.icann.org/en/group-activities/active/transliteration-contact" TargetMode="External"/><Relationship Id="rId5" Type="http://schemas.openxmlformats.org/officeDocument/2006/relationships/hyperlink" Target="http://gnso.icann.org/en/group-activities/active/ppsa" TargetMode="External"/><Relationship Id="rId4" Type="http://schemas.openxmlformats.org/officeDocument/2006/relationships/hyperlink" Target="http://gnso.icann.org/en/group-activities/other/whois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s://www.icann.org/resources/pages/gtld-directory-services-2013-02-14-en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ICANN</a:t>
            </a:r>
            <a:r>
              <a:rPr lang="x-none" b="1"/>
              <a:t> </a:t>
            </a:r>
            <a:r>
              <a:rPr lang="bn-IN" dirty="0"/>
              <a:t>প্রাসঙ্গিক ইস্যু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WHOIS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886655" y="5583744"/>
            <a:ext cx="3913108" cy="45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/>
              <a:t>KISA-ICANN </a:t>
            </a:r>
            <a:r>
              <a:rPr lang="bn-IN" sz="1400" dirty="0"/>
              <a:t>ভাষা স্থানীয়করণ প্রকল্প</a:t>
            </a:r>
            <a:br>
              <a:rPr lang="bn-IN" sz="1400" dirty="0"/>
            </a:br>
            <a:r>
              <a:rPr lang="bn-IN" sz="1400" dirty="0"/>
              <a:t>মডিউল </a:t>
            </a:r>
            <a:r>
              <a:rPr lang="en-US" sz="140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104277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bn-IN" dirty="0"/>
              <a:t>নতুন </a:t>
            </a:r>
            <a:r>
              <a:rPr lang="en-US" dirty="0"/>
              <a:t>ICANN </a:t>
            </a:r>
            <a:r>
              <a:rPr lang="en-US" dirty="0" err="1"/>
              <a:t>Whois</a:t>
            </a:r>
            <a:r>
              <a:rPr lang="en-US" dirty="0"/>
              <a:t> </a:t>
            </a:r>
            <a:r>
              <a:rPr lang="bn-IN" dirty="0"/>
              <a:t>ওয়েবসাইট 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http://whois.icann.org/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gTLD</a:t>
            </a:r>
            <a:r>
              <a:rPr lang="en-US" dirty="0"/>
              <a:t> </a:t>
            </a:r>
            <a:r>
              <a:rPr lang="bn-IN" dirty="0"/>
              <a:t>বিশেষজ্ঞের ওয়ার্কিং গ্রুপ এর সাথে সম্পর্কিত সেবা নির্দেশিকা 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https://community.icann.org/x/VQZlAg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GNSO</a:t>
            </a:r>
            <a:r>
              <a:rPr lang="x-none"/>
              <a:t> </a:t>
            </a:r>
            <a:r>
              <a:rPr lang="bn-IN" dirty="0"/>
              <a:t>মধ্যে</a:t>
            </a:r>
            <a:r>
              <a:rPr lang="x-none"/>
              <a:t> </a:t>
            </a:r>
            <a:r>
              <a:rPr lang="en-US" dirty="0"/>
              <a:t>WHOIS</a:t>
            </a:r>
            <a:r>
              <a:rPr lang="x-none"/>
              <a:t> </a:t>
            </a:r>
            <a:r>
              <a:rPr lang="bn-IN" dirty="0"/>
              <a:t>নীতি সম্পর্কে পটভূমির তথ্য 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http://gnso.icann.org/en/group-activities/other/whois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bn-IN" dirty="0"/>
              <a:t>গোপনীয়তা এবং প্রক্সি সেবা, সার্টিফিকেশন সমস্যা </a:t>
            </a:r>
            <a:r>
              <a:rPr lang="en-US" dirty="0"/>
              <a:t>GNSO PDP: </a:t>
            </a:r>
            <a:r>
              <a:rPr lang="en-US" dirty="0">
                <a:hlinkClick r:id="rId5"/>
              </a:rPr>
              <a:t>http://gnso.icann.org/en/group-activities/active/ppsa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gTLD</a:t>
            </a:r>
            <a:r>
              <a:rPr lang="en-US" dirty="0"/>
              <a:t> </a:t>
            </a:r>
            <a:r>
              <a:rPr lang="bn-IN" dirty="0"/>
              <a:t>অনুবাদ এবং প্রতিবর্ণীকরণ সম্পর্কিত যোগাযোগ তথ্য</a:t>
            </a:r>
            <a:r>
              <a:rPr lang="x-none"/>
              <a:t> </a:t>
            </a:r>
            <a:r>
              <a:rPr lang="en-US" dirty="0"/>
              <a:t>GNSO PDP: </a:t>
            </a:r>
            <a:r>
              <a:rPr lang="en-US" dirty="0">
                <a:hlinkClick r:id="rId6"/>
              </a:rPr>
              <a:t>http://gnso.icann.org/en/group-activities/active/transliteration-contact</a:t>
            </a:r>
            <a:r>
              <a:rPr lang="en-US" dirty="0"/>
              <a:t> </a:t>
            </a:r>
          </a:p>
          <a:p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n-IN" dirty="0"/>
              <a:t>আরো তথ্যের জন্য, দেখুন</a:t>
            </a:r>
            <a:endParaRPr lang="en-SG" dirty="0"/>
          </a:p>
        </p:txBody>
      </p:sp>
      <p:pic>
        <p:nvPicPr>
          <p:cNvPr id="4" name="Picture 3" descr="E:\ISOC\ISOC Bangladesh Dhaka Chapter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66100" y="6386052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15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WHOIS</a:t>
            </a:r>
            <a:r>
              <a:rPr lang="x-none"/>
              <a:t> </a:t>
            </a:r>
            <a:r>
              <a:rPr lang="bn-IN" dirty="0"/>
              <a:t>সমস্যার এশিয়া প্যাসিফিক অঞ্চলের কমিউনিটি নির্দিষ্ট সম্পর্কে কি </a:t>
            </a:r>
            <a:r>
              <a:rPr lang="en-US" dirty="0"/>
              <a:t>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bn-IN" dirty="0"/>
              <a:t>প্রতিস্থাপন বিবেচনা করে যখন আপনি বিবেচনা করা উচিত এবং অভিজ্ঞতা আবেদনের </a:t>
            </a:r>
            <a:r>
              <a:rPr lang="en-US" dirty="0"/>
              <a:t>ICANN </a:t>
            </a:r>
            <a:r>
              <a:rPr lang="bn-IN" dirty="0"/>
              <a:t>এর WHOIS যে সমস্যা কি</a:t>
            </a:r>
            <a:r>
              <a:rPr lang="en-US" dirty="0"/>
              <a:t>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WHOIS </a:t>
            </a:r>
            <a:r>
              <a:rPr lang="bn-IN" dirty="0"/>
              <a:t>কাজ রেজিস্ট্রার উপর প্রভাব এবং এর ফলে আমরা আপনার মতামত চাই </a:t>
            </a:r>
            <a:r>
              <a:rPr lang="x-none"/>
              <a:t>।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sz="2400" b="1" i="1" dirty="0"/>
          </a:p>
          <a:p>
            <a:pPr marL="0" indent="0">
              <a:buNone/>
            </a:pPr>
            <a:r>
              <a:rPr lang="en-US" dirty="0"/>
              <a:t>ICANN </a:t>
            </a:r>
            <a:r>
              <a:rPr lang="bn-IN" dirty="0"/>
              <a:t>আমাদের আবেদনের সভা দূরবর্তী বা ব্যক্তিগতভাবে অংশগ্রহণ এবং আমাদের আপনার মতামত জানাতে উপস্থিত হতে.</a:t>
            </a:r>
            <a:endParaRPr lang="en-US" sz="2400" b="1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n-IN" dirty="0"/>
              <a:t>WHOIS সংস্কার এবং এশিয়া-প্রশান্ত মহাসাগরীয় অঞ্চল</a:t>
            </a:r>
            <a:endParaRPr lang="en-SG" dirty="0"/>
          </a:p>
        </p:txBody>
      </p:sp>
      <p:pic>
        <p:nvPicPr>
          <p:cNvPr id="4" name="Picture 3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6100" y="6386052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126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/>
              <a:t>apachub@icann.org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85840" y="2362255"/>
            <a:ext cx="6479858" cy="595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Canaro Light DEMO"/>
                <a:ea typeface="+mj-ea"/>
                <a:cs typeface="Canaro Light DEMO"/>
              </a:defRPr>
            </a:lvl1pPr>
          </a:lstStyle>
          <a:p>
            <a:pPr algn="ctr"/>
            <a:r>
              <a:rPr lang="bn-IN" sz="3600" dirty="0"/>
              <a:t>ধন্যবাদ</a:t>
            </a:r>
            <a:endParaRPr lang="en-US" sz="3600" dirty="0"/>
          </a:p>
          <a:p>
            <a:pPr algn="ctr"/>
            <a:endParaRPr lang="en-US" sz="3600" dirty="0"/>
          </a:p>
          <a:p>
            <a:pPr algn="ctr"/>
            <a:r>
              <a:rPr lang="bn-IN" sz="2800" dirty="0"/>
              <a:t>আপনি একটি প্রশ্ন আছে?</a:t>
            </a:r>
            <a:endParaRPr lang="en-US" sz="2800" dirty="0"/>
          </a:p>
        </p:txBody>
      </p:sp>
      <p:pic>
        <p:nvPicPr>
          <p:cNvPr id="5" name="Picture 4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6100" y="6386052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107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WHOIS</a:t>
            </a:r>
            <a:endParaRPr lang="en-US" dirty="0"/>
          </a:p>
        </p:txBody>
      </p:sp>
      <p:pic>
        <p:nvPicPr>
          <p:cNvPr id="3" name="Picture 2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2892" y="6433963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54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WHOIS</a:t>
            </a:r>
            <a:r>
              <a:rPr lang="x-none" sz="2400"/>
              <a:t> </a:t>
            </a:r>
            <a:r>
              <a:rPr lang="bn-IN" sz="2400" dirty="0"/>
              <a:t>কি</a:t>
            </a:r>
            <a:r>
              <a:rPr lang="en-US" sz="2400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3"/>
            <a:ext cx="5814993" cy="586671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2400" b="1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bn-IN" sz="2400" dirty="0"/>
              <a:t>পটভূমি </a:t>
            </a:r>
            <a:r>
              <a:rPr lang="en-US" sz="2400" b="1" dirty="0"/>
              <a:t>: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bn-IN" sz="2000" dirty="0"/>
              <a:t>নিবন্ধীকরণ ও ব্যক্তি বা সত্তা সংক্রান্ত প্রযুক্তিগত বিবরণ নিবন্ধনের সময় আপনার পরিচিতির দিতে প্রয়োজন বোধ করা হয়</a:t>
            </a:r>
            <a:endParaRPr lang="en-US" sz="2000" dirty="0"/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bn-IN" sz="2000" dirty="0"/>
              <a:t>WHOIS সেবা একটি গ্লোবাল হিসেবে পরিচিত এই তথ্য, সার্বজনীনরূপে উপলব্ধ ডিরেক্টরির মধ্যে অন্তর্ভুক্ত করা হয়</a:t>
            </a:r>
            <a:endParaRPr lang="en-US" sz="2000" dirty="0"/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bn-IN" sz="2400" dirty="0"/>
              <a:t>WHOIS বিভিন্ন স্থানে অবস্থিত একটি কেন্দ্রিয় পরিচালিত একক ডাটাবেস ─ </a:t>
            </a:r>
            <a:r>
              <a:rPr lang="en-US" sz="2400" dirty="0"/>
              <a:t>ICANN </a:t>
            </a:r>
            <a:r>
              <a:rPr lang="bn-IN" sz="2400" dirty="0"/>
              <a:t>তাদের চুক্তি সেট আউট সর্বনিম্ন প্রয়োজনীয়তা অনুযায়ী আবেদনের সাথে রেজিষ্ট্রিসমূহ এবং নিবন্ধক দ্বারা তথ্য অনুষ্ঠিত হয়</a:t>
            </a:r>
            <a:endParaRPr lang="en-US" sz="2400" dirty="0"/>
          </a:p>
        </p:txBody>
      </p:sp>
      <p:pic>
        <p:nvPicPr>
          <p:cNvPr id="5" name="Picture 4" descr="Globe n question mark.png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064" b="-56064"/>
          <a:stretch>
            <a:fillRect/>
          </a:stretch>
        </p:blipFill>
        <p:spPr>
          <a:xfrm>
            <a:off x="1262077" y="812800"/>
            <a:ext cx="2133600" cy="4525963"/>
          </a:xfrm>
          <a:prstGeom prst="rect">
            <a:avLst/>
          </a:prstGeom>
        </p:spPr>
      </p:pic>
      <p:pic>
        <p:nvPicPr>
          <p:cNvPr id="6" name="Picture 5" descr="E:\ISOC\ISOC Bangladesh Dhaka Chapte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83220" y="6436852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163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WHOIS </a:t>
            </a:r>
            <a:r>
              <a:rPr lang="bn-IN" dirty="0"/>
              <a:t>অনুসন্ধান একটি উদাহরণ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05" y="911501"/>
            <a:ext cx="4561177" cy="62225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482" y="911501"/>
            <a:ext cx="5421601" cy="622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1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989" y="1324946"/>
            <a:ext cx="9719787" cy="485013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bn-IN" dirty="0"/>
              <a:t>সমস্যা:</a:t>
            </a:r>
            <a:br>
              <a:rPr lang="bn-IN" dirty="0"/>
            </a:br>
            <a:r>
              <a:rPr lang="bn-IN" dirty="0"/>
              <a:t>নীতি বিষয় অন্তর্ভুক্ত –</a:t>
            </a:r>
            <a:endParaRPr lang="en-US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bn-IN" dirty="0"/>
              <a:t>উদাহরণস্বরূপ, মন বিভিন্ন স্বার্থ সমস্যা রাখুন, ব্যক্তি, আইন প্রয়োগকারী, আইনি অধিকার, ইত্যাদি</a:t>
            </a:r>
            <a:endParaRPr lang="en-US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bn-IN" dirty="0"/>
              <a:t>যে WHOIS তথ্য নিশ্চিত করার জন্য, সঠিক প্রবেশযোগ্য এবং নির্ভরযোগ্য</a:t>
            </a:r>
            <a:endParaRPr lang="en-US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bn-IN" dirty="0"/>
              <a:t>আইনত তথ্য এবং গোপনীয়তা সুরক্ষা নিশ্চিত করা প্রয়োজন</a:t>
            </a:r>
            <a:endParaRPr lang="en-US" i="1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bn-IN" dirty="0"/>
              <a:t>প্রযুক্তিগত সমস্যার মধ্যে রয়েছে -</a:t>
            </a:r>
            <a:br>
              <a:rPr lang="bn-IN" dirty="0"/>
            </a:br>
            <a:r>
              <a:rPr lang="en-US" dirty="0"/>
              <a:t>- </a:t>
            </a:r>
            <a:r>
              <a:rPr lang="bn-IN" dirty="0"/>
              <a:t>প্রাচীন নিয়ন্ত্রক প্রোটোকল **</a:t>
            </a:r>
            <a:br>
              <a:rPr lang="bn-IN" dirty="0"/>
            </a:br>
            <a:r>
              <a:rPr lang="en-US" dirty="0"/>
              <a:t>- </a:t>
            </a:r>
            <a:r>
              <a:rPr lang="bn-IN" dirty="0"/>
              <a:t>IDNs এবং অক্ষমতা সম্পূর্ণরূপে আন্তর্জাতিক রেজিস্ট্রেশন তথ্য সমর্থিত</a:t>
            </a:r>
            <a:br>
              <a:rPr lang="bn-IN" dirty="0"/>
            </a:br>
            <a:r>
              <a:rPr lang="bn-IN" dirty="0"/>
              <a:t>ক্যোয়ারী / প্রতিক্রিয়া এবং বিন্যাস ত্রুটির জন্য প্রমিতকরণ অভাব</a:t>
            </a:r>
            <a:endParaRPr lang="en-US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en-US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WHOIS </a:t>
            </a:r>
            <a:r>
              <a:rPr lang="bn-IN" dirty="0"/>
              <a:t>কেন পরিবর্তন করার প্রয়োজন হয়</a:t>
            </a:r>
            <a:endParaRPr lang="en-SG" dirty="0"/>
          </a:p>
        </p:txBody>
      </p:sp>
      <p:sp>
        <p:nvSpPr>
          <p:cNvPr id="4" name="Footer Placeholder 4"/>
          <p:cNvSpPr txBox="1">
            <a:spLocks/>
          </p:cNvSpPr>
          <p:nvPr/>
        </p:nvSpPr>
        <p:spPr>
          <a:xfrm>
            <a:off x="767751" y="597987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naro Light DEMO" pitchFamily="50" charset="0"/>
              </a:rPr>
              <a:t>** RFC2912, </a:t>
            </a:r>
            <a:r>
              <a:rPr lang="bn-IN" dirty="0"/>
              <a:t>সেপ্টেম্বর</a:t>
            </a:r>
            <a:r>
              <a:rPr lang="en-US" dirty="0">
                <a:latin typeface="Canaro Light DEMO" pitchFamily="50" charset="0"/>
              </a:rPr>
              <a:t> 2004</a:t>
            </a:r>
          </a:p>
        </p:txBody>
      </p:sp>
      <p:pic>
        <p:nvPicPr>
          <p:cNvPr id="5" name="Picture 4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6100" y="6386052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430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x-none" sz="2000" b="1" i="1" dirty="0"/>
              <a:t>नवम्बर</a:t>
            </a:r>
            <a:r>
              <a:rPr lang="en-US" sz="2000" b="1" i="1" dirty="0"/>
              <a:t> 2012</a:t>
            </a:r>
            <a:r>
              <a:rPr lang="en-US" sz="2000" dirty="0"/>
              <a:t> -</a:t>
            </a:r>
            <a:r>
              <a:rPr lang="bn-IN" sz="2000" dirty="0"/>
              <a:t> ICANN এর বোর্ড এবং WHOIS তথ্য স্টোরেজ সিইও এবং রক্ষণাবেক্ষণের উদ্দেশ্যে পুনরায় সংজ্ঞায়িত নির্দেশিত; সলিউশন শুরু GNSO পিডিপি এর নির্ভুলতার প্রত্যয়ন এবং প্রাপ্যতা উন্নতি</a:t>
            </a:r>
            <a:endParaRPr lang="en-US" sz="2000" dirty="0"/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x-none" sz="2000" b="1" i="1" dirty="0"/>
              <a:t>दिसम्बर</a:t>
            </a:r>
            <a:r>
              <a:rPr lang="en-US" sz="2000" b="1" i="1" dirty="0"/>
              <a:t> 2012</a:t>
            </a:r>
            <a:r>
              <a:rPr lang="en-US" sz="2000" dirty="0"/>
              <a:t> - CEO </a:t>
            </a:r>
            <a:r>
              <a:rPr lang="x-none" sz="2000" dirty="0"/>
              <a:t>ने </a:t>
            </a:r>
            <a:r>
              <a:rPr lang="en-US" sz="2000" dirty="0" err="1"/>
              <a:t>gTLD</a:t>
            </a:r>
            <a:r>
              <a:rPr lang="x-none" sz="2000"/>
              <a:t> </a:t>
            </a:r>
            <a:r>
              <a:rPr lang="bn-IN" sz="2000" dirty="0"/>
              <a:t>সেবা নির্দেশিকা বিশেষজ্ঞের ওয়ার্কিং গ্রুপ (EWG) গঠন করেছে</a:t>
            </a:r>
            <a:br>
              <a:rPr lang="bn-IN" sz="2000" dirty="0"/>
            </a:br>
            <a:r>
              <a:rPr lang="bn-IN" sz="2000" dirty="0"/>
              <a:t>একটি নতুন বিশ্ব নীতি ফাউন্ডেশন উপর WHOIS</a:t>
            </a:r>
            <a:endParaRPr lang="en-US" sz="2000" dirty="0"/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bn-IN" dirty="0"/>
              <a:t>2013 সালের জুন মাসে এবং নভেম্বর প্রকাশিত প্রাথমিক ও স্ট্যাটাস রিপোর্ট</a:t>
            </a:r>
            <a:endParaRPr lang="en-US" dirty="0"/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x-none" sz="2000" b="1" i="1"/>
              <a:t>जून</a:t>
            </a:r>
            <a:r>
              <a:rPr lang="en-US" sz="2000" b="1" i="1" dirty="0"/>
              <a:t> 2014</a:t>
            </a:r>
            <a:r>
              <a:rPr lang="en-US" sz="2000" dirty="0"/>
              <a:t> – </a:t>
            </a:r>
            <a:r>
              <a:rPr lang="bn-IN" sz="2000" dirty="0"/>
              <a:t>EWG এর চূড়ান্ত প্রতিবেদন. তথ্যের জন্য এবং প্রতিবেদন ডাউনলোড করতে</a:t>
            </a:r>
            <a:r>
              <a:rPr lang="en-US" sz="2000" dirty="0"/>
              <a:t>: </a:t>
            </a:r>
            <a:r>
              <a:rPr lang="en-US" sz="2000" dirty="0">
                <a:hlinkClick r:id="rId2"/>
              </a:rPr>
              <a:t>https://www.icann.org/resources/pages/gtld-directory-services-2013-02-14-en</a:t>
            </a:r>
            <a:endParaRPr lang="en-US" sz="2000" dirty="0"/>
          </a:p>
          <a:p>
            <a:pPr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EWG</a:t>
            </a:r>
            <a:r>
              <a:rPr lang="x-none"/>
              <a:t> </a:t>
            </a:r>
            <a:r>
              <a:rPr lang="bn-IN" dirty="0"/>
              <a:t>GNSO দ্বারা চূড়ান্ত রিপোর্টের প্রয়োজনীয়তা পূরণের ICANN এর GNSO নীতি উন্নয়ন প্রক্রিয়া হিসেবে ফাউন্ডেশনের বোর্ড দ্বারা উন্নীত নতুন WHOIS একটি নতুন ঐক্যমত্য নীতি এবং উপযুক্ত সাব-চুক্তি সমঝোতা বিকাশ</a:t>
            </a:r>
            <a:r>
              <a:rPr lang="x-none"/>
              <a:t>गी</a:t>
            </a:r>
            <a:endParaRPr lang="en-US" dirty="0"/>
          </a:p>
          <a:p>
            <a:pPr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bn-IN" dirty="0"/>
              <a:t>সুবিধাভোগী হতে হবে অবগত এবং প্রক্রিয়ার সাথে জড়িত করা আছে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ICANN</a:t>
            </a:r>
            <a:r>
              <a:rPr lang="x-none" sz="2400" dirty="0"/>
              <a:t> में इस समय किया जा रहा </a:t>
            </a:r>
            <a:r>
              <a:rPr lang="en-US" sz="2400" dirty="0"/>
              <a:t>WHOIS</a:t>
            </a:r>
            <a:r>
              <a:rPr lang="x-none" sz="2400" dirty="0"/>
              <a:t> सम्बंधी कार्य – विशेषज्ञ कार्य समूह</a:t>
            </a:r>
            <a:endParaRPr lang="en-SG" sz="2400" dirty="0"/>
          </a:p>
        </p:txBody>
      </p:sp>
      <p:pic>
        <p:nvPicPr>
          <p:cNvPr id="4" name="Picture 3" descr="E:\ISOC\ISOC Bangladesh Dhaka Chapt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6100" y="6386052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61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bn-IN" dirty="0"/>
              <a:t>WHOIS নির্দিষ্ট দিকগুলিতে সম্পর্কিত এছাড়াও GNSO নীতি উন্নয়ন প্রক্রিয়া চালু হয়:</a:t>
            </a:r>
            <a:endParaRPr lang="en-US" dirty="0"/>
          </a:p>
          <a:p>
            <a:pPr marL="0" indent="0">
              <a:buNone/>
            </a:pPr>
            <a:endParaRPr lang="en-US" i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err="1"/>
              <a:t>gTLD</a:t>
            </a:r>
            <a:r>
              <a:rPr lang="x-none" sz="2400"/>
              <a:t> </a:t>
            </a:r>
            <a:r>
              <a:rPr lang="bn-IN" sz="2400" dirty="0"/>
              <a:t>যোগাযোগ তথ্য অনুবাদ এবং ট্রান্সলিটারেশন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bn-IN" sz="2400" dirty="0"/>
              <a:t>গোপনীয়তা এবং প্রক্সি পরিষেবার সার্টিফিকেশন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0"/>
            <a:r>
              <a:rPr lang="bn-IN" sz="2400" dirty="0"/>
              <a:t>কাজ সম্পর্কিত ICANN এর WHOIS মুহূর্তে কাজ করা হচ্ছে - নীতি উন্নয়ন প্রক্রিয়া</a:t>
            </a:r>
            <a:endParaRPr lang="en-US" dirty="0"/>
          </a:p>
        </p:txBody>
      </p:sp>
      <p:pic>
        <p:nvPicPr>
          <p:cNvPr id="4" name="Picture 3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6100" y="6386052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772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16392" y="1282082"/>
            <a:ext cx="6343384" cy="4850139"/>
          </a:xfrm>
        </p:spPr>
        <p:txBody>
          <a:bodyPr>
            <a:normAutofit fontScale="92500"/>
          </a:bodyPr>
          <a:lstStyle/>
          <a:p>
            <a:pPr marL="0" indent="0">
              <a:buFont typeface="Arial" pitchFamily="34" charset="0"/>
              <a:buNone/>
            </a:pPr>
            <a:r>
              <a:rPr lang="bn-IN" sz="3200" dirty="0"/>
              <a:t>উদাহরণ</a:t>
            </a:r>
            <a:endParaRPr lang="en-US" sz="3200" dirty="0"/>
          </a:p>
          <a:p>
            <a:pPr marL="0" indent="0">
              <a:buFont typeface="Arial" pitchFamily="34" charset="0"/>
              <a:buNone/>
            </a:pPr>
            <a:r>
              <a:rPr lang="bn-IN" dirty="0"/>
              <a:t>ইংরেজি 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chemeClr val="accent1"/>
                </a:solidFill>
              </a:rPr>
              <a:t>2-1-2 </a:t>
            </a:r>
            <a:r>
              <a:rPr lang="en-US" i="1" dirty="0" err="1">
                <a:solidFill>
                  <a:schemeClr val="accent1"/>
                </a:solidFill>
              </a:rPr>
              <a:t>Hitotsubashi</a:t>
            </a:r>
            <a:r>
              <a:rPr lang="en-US" i="1" dirty="0">
                <a:solidFill>
                  <a:schemeClr val="accent1"/>
                </a:solidFill>
              </a:rPr>
              <a:t>, Chiyoda-</a:t>
            </a:r>
            <a:r>
              <a:rPr lang="en-US" i="1" dirty="0" err="1">
                <a:solidFill>
                  <a:schemeClr val="accent1"/>
                </a:solidFill>
              </a:rPr>
              <a:t>ku</a:t>
            </a:r>
            <a:r>
              <a:rPr lang="en-US" i="1" dirty="0">
                <a:solidFill>
                  <a:schemeClr val="accent1"/>
                </a:solidFill>
              </a:rPr>
              <a:t>, Tokyo 101-8430</a:t>
            </a:r>
          </a:p>
          <a:p>
            <a:pPr marL="0" indent="0">
              <a:buFont typeface="Arial" pitchFamily="34" charset="0"/>
              <a:buNone/>
            </a:pPr>
            <a:r>
              <a:rPr lang="bn-IN" dirty="0"/>
              <a:t>জাপানি ইন </a:t>
            </a:r>
            <a:r>
              <a:rPr lang="en-US" dirty="0">
                <a:solidFill>
                  <a:srgbClr val="333333"/>
                </a:solidFill>
                <a:ea typeface="Times New Roman"/>
                <a:cs typeface="Kaiti SC Black"/>
              </a:rPr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4F81BD"/>
                </a:solidFill>
                <a:latin typeface="Kaiti SC Black"/>
                <a:ea typeface="Times New Roman"/>
                <a:cs typeface="Kaiti SC Black"/>
              </a:rPr>
              <a:t>テ101-8430　東京都千代田区一ツ橋2－1－2</a:t>
            </a:r>
            <a:r>
              <a:rPr lang="en-US" dirty="0">
                <a:solidFill>
                  <a:srgbClr val="4F81BD"/>
                </a:solidFill>
                <a:latin typeface="Kaiti SC Black"/>
                <a:cs typeface="Kaiti SC Black"/>
              </a:rPr>
              <a:t> </a:t>
            </a:r>
          </a:p>
          <a:p>
            <a:pPr marL="0" indent="0">
              <a:buFont typeface="Arial" pitchFamily="34" charset="0"/>
              <a:buNone/>
            </a:pPr>
            <a:r>
              <a:rPr lang="bn-IN" dirty="0"/>
              <a:t>অঙ্ক একটি সম্ভাব্য অনুবাদ 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rgbClr val="4F81BD"/>
                </a:solidFill>
              </a:rPr>
              <a:t>2-1-2 One Bridge, Thousand Generations Field Ward, East Capital Metropolis, 101-8430</a:t>
            </a:r>
          </a:p>
          <a:p>
            <a:pPr marL="0" indent="0">
              <a:buFont typeface="Arial" pitchFamily="34" charset="0"/>
              <a:buNone/>
            </a:pPr>
            <a:r>
              <a:rPr lang="bn-IN" dirty="0"/>
              <a:t>রোমান হরফে এই অঙ্ক সম্ভব স্থানান্তর 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rgbClr val="4F81BD"/>
                </a:solidFill>
              </a:rPr>
              <a:t>101-8430 </a:t>
            </a:r>
            <a:r>
              <a:rPr lang="en-US" i="1" dirty="0" err="1">
                <a:solidFill>
                  <a:srgbClr val="4F81BD"/>
                </a:solidFill>
              </a:rPr>
              <a:t>T</a:t>
            </a:r>
            <a:r>
              <a:rPr lang="en-US" i="1" dirty="0" err="1">
                <a:solidFill>
                  <a:srgbClr val="4F81BD"/>
                </a:solidFill>
                <a:latin typeface="+mn-lt"/>
              </a:rPr>
              <a:t>ō</a:t>
            </a:r>
            <a:r>
              <a:rPr lang="en-US" i="1" dirty="0" err="1">
                <a:solidFill>
                  <a:srgbClr val="4F81BD"/>
                </a:solidFill>
              </a:rPr>
              <a:t>ky</a:t>
            </a:r>
            <a:r>
              <a:rPr lang="en-US" i="1" dirty="0" err="1">
                <a:solidFill>
                  <a:srgbClr val="4F81BD"/>
                </a:solidFill>
                <a:latin typeface="+mn-lt"/>
              </a:rPr>
              <a:t>ō</a:t>
            </a:r>
            <a:r>
              <a:rPr lang="en-US" i="1" dirty="0" err="1">
                <a:solidFill>
                  <a:srgbClr val="4F81BD"/>
                </a:solidFill>
              </a:rPr>
              <a:t>to</a:t>
            </a:r>
            <a:r>
              <a:rPr lang="en-US" i="1" dirty="0">
                <a:solidFill>
                  <a:srgbClr val="4F81BD"/>
                </a:solidFill>
              </a:rPr>
              <a:t> </a:t>
            </a:r>
            <a:r>
              <a:rPr lang="en-US" i="1" dirty="0" err="1">
                <a:solidFill>
                  <a:srgbClr val="4F81BD"/>
                </a:solidFill>
              </a:rPr>
              <a:t>Chiyodaku</a:t>
            </a:r>
            <a:r>
              <a:rPr lang="en-US" i="1" dirty="0">
                <a:solidFill>
                  <a:srgbClr val="4F81BD"/>
                </a:solidFill>
              </a:rPr>
              <a:t> </a:t>
            </a:r>
            <a:r>
              <a:rPr lang="en-US" i="1" dirty="0" err="1">
                <a:solidFill>
                  <a:srgbClr val="4F81BD"/>
                </a:solidFill>
              </a:rPr>
              <a:t>Hitotsubashi</a:t>
            </a:r>
            <a:r>
              <a:rPr lang="en-US" i="1" dirty="0">
                <a:solidFill>
                  <a:srgbClr val="4F81BD"/>
                </a:solidFill>
              </a:rPr>
              <a:t> 2-1-2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bn-IN" dirty="0"/>
              <a:t>ICANN এর</a:t>
            </a:r>
            <a:r>
              <a:rPr/>
              <a:t> </a:t>
            </a:r>
            <a:r>
              <a:rPr lang="bn-IN" dirty="0"/>
              <a:t>কাজ সম্পর্কিত WHOIS মুহূর্তে কাজ করা হচ্ছে - নীতি উন্নয়ন প্রক্রিয়া</a:t>
            </a:r>
            <a:endParaRPr lang="en-SG" dirty="0"/>
          </a:p>
        </p:txBody>
      </p:sp>
      <p:sp>
        <p:nvSpPr>
          <p:cNvPr id="4" name="TextBox 3"/>
          <p:cNvSpPr txBox="1"/>
          <p:nvPr/>
        </p:nvSpPr>
        <p:spPr>
          <a:xfrm>
            <a:off x="267418" y="2104842"/>
            <a:ext cx="35109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dirty="0" err="1">
                <a:latin typeface="Canaro Light DEMO" pitchFamily="50" charset="0"/>
              </a:rPr>
              <a:t>gTLD</a:t>
            </a:r>
            <a:r>
              <a:rPr lang="x-none" sz="2400" b="1">
                <a:latin typeface="Canaro Light DEMO" pitchFamily="50" charset="0"/>
              </a:rPr>
              <a:t> </a:t>
            </a:r>
            <a:r>
              <a:rPr lang="en-US" sz="2400" b="1" dirty="0">
                <a:latin typeface="Canaro Light DEMO" pitchFamily="50" charset="0"/>
              </a:rPr>
              <a:t>c </a:t>
            </a:r>
            <a:r>
              <a:rPr lang="bn-IN" sz="2400" dirty="0"/>
              <a:t>কাজ সম্পর্কিত</a:t>
            </a:r>
            <a:endParaRPr lang="en-US" sz="2400" b="1" dirty="0">
              <a:latin typeface="Canaro Light DEMO" pitchFamily="50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b="1" dirty="0">
              <a:latin typeface="Canaro Light DEMO" pitchFamily="50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bn-IN" sz="2400" dirty="0"/>
              <a:t>গোপনীয়তা এবং প্রক্সি পরিষেবার সার্টিফিকেশন</a:t>
            </a:r>
            <a:endParaRPr lang="en-US" sz="2400" dirty="0">
              <a:solidFill>
                <a:srgbClr val="BFBFBF"/>
              </a:solidFill>
              <a:latin typeface="Canaro Light DEMO" pitchFamily="50" charset="0"/>
            </a:endParaRPr>
          </a:p>
        </p:txBody>
      </p:sp>
      <p:pic>
        <p:nvPicPr>
          <p:cNvPr id="5" name="Picture 4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6100" y="6386052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009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16392" y="1282082"/>
            <a:ext cx="6343384" cy="4850139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bn-IN" sz="3200" dirty="0"/>
              <a:t>উদাহরণ</a:t>
            </a:r>
            <a:endParaRPr lang="en-US" sz="3000" dirty="0"/>
          </a:p>
          <a:p>
            <a:pPr marL="0" indent="0">
              <a:buFont typeface="Arial" pitchFamily="34" charset="0"/>
              <a:buNone/>
            </a:pPr>
            <a:endParaRPr lang="en-US" sz="2000" dirty="0"/>
          </a:p>
          <a:p>
            <a:endParaRPr lang="en-US" dirty="0"/>
          </a:p>
          <a:p>
            <a:endParaRPr lang="en-US" dirty="0"/>
          </a:p>
          <a:p>
            <a:pPr marL="0" indent="0">
              <a:buFont typeface="Arial" pitchFamily="34" charset="0"/>
              <a:buNone/>
            </a:pPr>
            <a:endParaRPr lang="en-US" i="1" dirty="0">
              <a:solidFill>
                <a:srgbClr val="4F81BD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ICANN</a:t>
            </a:r>
            <a:r>
              <a:rPr lang="x-none">
                <a:solidFill>
                  <a:prstClr val="black"/>
                </a:solidFill>
              </a:rPr>
              <a:t> </a:t>
            </a:r>
            <a:r>
              <a:rPr lang="bn-IN" dirty="0"/>
              <a:t>আবেদনের বর্তমানে সম্পন্ন হচ্ছে </a:t>
            </a:r>
            <a:r>
              <a:rPr lang="en-US" dirty="0">
                <a:solidFill>
                  <a:prstClr val="black"/>
                </a:solidFill>
              </a:rPr>
              <a:t>WHOIS</a:t>
            </a:r>
            <a:r>
              <a:rPr lang="x-none">
                <a:solidFill>
                  <a:prstClr val="black"/>
                </a:solidFill>
              </a:rPr>
              <a:t> </a:t>
            </a:r>
            <a:r>
              <a:rPr lang="bn-IN" dirty="0"/>
              <a:t>কার্যাবলী - নীতি উন্নয়ন প্রক্রিয়া</a:t>
            </a:r>
            <a:endParaRPr lang="en-SG" dirty="0"/>
          </a:p>
        </p:txBody>
      </p:sp>
      <p:sp>
        <p:nvSpPr>
          <p:cNvPr id="4" name="TextBox 3"/>
          <p:cNvSpPr txBox="1"/>
          <p:nvPr/>
        </p:nvSpPr>
        <p:spPr>
          <a:xfrm>
            <a:off x="267418" y="2104842"/>
            <a:ext cx="35109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err="1">
                <a:latin typeface="Canaro Light DEMO" pitchFamily="50" charset="0"/>
              </a:rPr>
              <a:t>gTLD</a:t>
            </a:r>
            <a:r>
              <a:rPr lang="x-none" sz="2400">
                <a:solidFill>
                  <a:srgbClr val="BFBFBF"/>
                </a:solidFill>
                <a:latin typeface="Canaro Light DEMO" pitchFamily="50" charset="0"/>
              </a:rPr>
              <a:t> </a:t>
            </a:r>
            <a:r>
              <a:rPr lang="bn-IN" sz="2400" dirty="0"/>
              <a:t>যোগাযোগের তথ্য</a:t>
            </a:r>
            <a:br>
              <a:rPr lang="bn-IN" sz="2400" dirty="0"/>
            </a:br>
            <a:r>
              <a:rPr lang="bn-IN" sz="2400" dirty="0"/>
              <a:t>অনুবাদ এবং</a:t>
            </a:r>
            <a:br>
              <a:rPr lang="bn-IN" sz="2400" dirty="0"/>
            </a:br>
            <a:r>
              <a:rPr lang="bn-IN" sz="2400" dirty="0"/>
              <a:t>লিপ্যন্তর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dirty="0">
              <a:latin typeface="Canaro Light DEMO" pitchFamily="50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bn-IN" sz="2400" dirty="0"/>
              <a:t>গোপনীয়তা এবং প্রক্সি পরিষেবার সার্টিফিকেশন</a:t>
            </a:r>
            <a:endParaRPr lang="en-US" sz="2400" b="1" dirty="0">
              <a:latin typeface="Canaro Light DEMO" pitchFamily="50" charset="0"/>
            </a:endParaRPr>
          </a:p>
        </p:txBody>
      </p:sp>
      <p:pic>
        <p:nvPicPr>
          <p:cNvPr id="5" name="Picture 4" descr="Screen Shot 2014-04-25 at 11.59.51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07"/>
          <a:stretch/>
        </p:blipFill>
        <p:spPr>
          <a:xfrm>
            <a:off x="4036052" y="2141182"/>
            <a:ext cx="5561482" cy="774151"/>
          </a:xfrm>
          <a:prstGeom prst="rect">
            <a:avLst/>
          </a:prstGeom>
        </p:spPr>
      </p:pic>
      <p:pic>
        <p:nvPicPr>
          <p:cNvPr id="6" name="Picture 5" descr="Screen Shot 2014-04-25 at 12.05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54" y="3174681"/>
            <a:ext cx="4453358" cy="161078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959703" y="3143990"/>
            <a:ext cx="2784538" cy="3347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7" idx="5"/>
          </p:cNvCxnSpPr>
          <p:nvPr/>
        </p:nvCxnSpPr>
        <p:spPr>
          <a:xfrm>
            <a:off x="6336455" y="3429689"/>
            <a:ext cx="723333" cy="17058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131187" y="5164600"/>
            <a:ext cx="3294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n-IN" sz="2000" dirty="0"/>
              <a:t>প্রকৃত নথিভূক্ত একটি প্রক্সি নয়</a:t>
            </a:r>
            <a:endParaRPr lang="en-US" sz="2000" dirty="0">
              <a:solidFill>
                <a:srgbClr val="0000FF"/>
              </a:solidFill>
              <a:latin typeface="Canaro Light DEMO" pitchFamily="50" charset="0"/>
            </a:endParaRPr>
          </a:p>
        </p:txBody>
      </p:sp>
      <p:pic>
        <p:nvPicPr>
          <p:cNvPr id="10" name="Picture 9" descr="E:\ISOC\ISOC Bangladesh Dhaka Chapte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6100" y="6386052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042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377</Words>
  <Application>Microsoft Office PowerPoint</Application>
  <PresentationFormat>Custom</PresentationFormat>
  <Paragraphs>70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Canaro Light DEMO</vt:lpstr>
      <vt:lpstr>Kaiti SC Black</vt:lpstr>
      <vt:lpstr>Times New Roman</vt:lpstr>
      <vt:lpstr>Vrinda</vt:lpstr>
      <vt:lpstr>Wingdings</vt:lpstr>
      <vt:lpstr>Office Theme</vt:lpstr>
      <vt:lpstr>PowerPoint Presentation</vt:lpstr>
      <vt:lpstr>PowerPoint Presentation</vt:lpstr>
      <vt:lpstr>WHOIS কি?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Shalley</dc:creator>
  <cp:lastModifiedBy>Butch Pfremmer</cp:lastModifiedBy>
  <cp:revision>122</cp:revision>
  <dcterms:created xsi:type="dcterms:W3CDTF">2014-05-05T08:46:27Z</dcterms:created>
  <dcterms:modified xsi:type="dcterms:W3CDTF">2016-11-06T10:22:34Z</dcterms:modified>
</cp:coreProperties>
</file>