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1" r:id="rId2"/>
    <p:sldId id="271" r:id="rId3"/>
    <p:sldId id="270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70">
          <p15:clr>
            <a:srgbClr val="A4A3A4"/>
          </p15:clr>
        </p15:guide>
        <p15:guide id="2" pos="340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Eisne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943" autoAdjust="0"/>
  </p:normalViewPr>
  <p:slideViewPr>
    <p:cSldViewPr snapToGrid="0" snapToObjects="1">
      <p:cViewPr varScale="1">
        <p:scale>
          <a:sx n="85" d="100"/>
          <a:sy n="85" d="100"/>
        </p:scale>
        <p:origin x="1200" y="96"/>
      </p:cViewPr>
      <p:guideLst>
        <p:guide orient="horz" pos="2270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F90FD-5826-49C0-B5F7-0325002D9FE8}" type="datetimeFigureOut">
              <a:rPr lang="en-SG" smtClean="0"/>
              <a:pPr/>
              <a:t>6/11/2016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6229F-1350-4BFF-9394-EE7D2BE1AB2D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4114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32CDA-3FBB-489B-B366-EB189EE44F5A}" type="slidenum">
              <a:rPr lang="en-SG" smtClean="0"/>
              <a:pPr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227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sp>
        <p:nvSpPr>
          <p:cNvPr id="13" name="Text Placeholder 4"/>
          <p:cNvSpPr txBox="1">
            <a:spLocks/>
          </p:cNvSpPr>
          <p:nvPr userDrawn="1"/>
        </p:nvSpPr>
        <p:spPr>
          <a:xfrm>
            <a:off x="6474036" y="13804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>
                <a:solidFill>
                  <a:srgbClr val="3366FF"/>
                </a:solidFill>
              </a:rPr>
              <a:t>Updated as of 1 July 2014</a:t>
            </a:r>
          </a:p>
        </p:txBody>
      </p:sp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Section Heading</a:t>
            </a:r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Sub Heading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KISA_Logo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/>
              <a:t>Main Heading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pPr/>
              <a:t>11/6/2016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Picture 12" descr="KISA_Logo.tif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9126" y="6536622"/>
            <a:ext cx="1013732" cy="309752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6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sp>
        <p:nvSpPr>
          <p:cNvPr id="14" name="Text Placeholder 4"/>
          <p:cNvSpPr txBox="1">
            <a:spLocks/>
          </p:cNvSpPr>
          <p:nvPr userDrawn="1"/>
        </p:nvSpPr>
        <p:spPr>
          <a:xfrm>
            <a:off x="6474036" y="13804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1" dirty="0">
                <a:solidFill>
                  <a:srgbClr val="3366FF"/>
                </a:solidFill>
              </a:rPr>
              <a:t>Updated as of 1 July 2014</a:t>
            </a:r>
          </a:p>
        </p:txBody>
      </p:sp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cnso.icann.org/announcements/announcement-18nov13-en.htm" TargetMode="External"/><Relationship Id="rId2" Type="http://schemas.openxmlformats.org/officeDocument/2006/relationships/hyperlink" Target="https://www.icann.org/public-comments/tld-acceptance-initiative-2014-06-18-e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hyperlink" Target="http://www.icann.org/en/resources/tld-acceptanc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15426" y="3617460"/>
            <a:ext cx="4381500" cy="585460"/>
          </a:xfrm>
        </p:spPr>
        <p:txBody>
          <a:bodyPr>
            <a:noAutofit/>
          </a:bodyPr>
          <a:lstStyle/>
          <a:p>
            <a:r>
              <a:rPr lang="en-US" b="1" dirty="0"/>
              <a:t>ICANN</a:t>
            </a:r>
            <a:r>
              <a:rPr lang="x-none" b="1"/>
              <a:t> </a:t>
            </a:r>
            <a:r>
              <a:rPr lang="bn-IN" dirty="0"/>
              <a:t>প্রাসঙ্গিক ইস্যু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15427" y="4167594"/>
            <a:ext cx="4381499" cy="450354"/>
          </a:xfrm>
        </p:spPr>
        <p:txBody>
          <a:bodyPr>
            <a:normAutofit/>
          </a:bodyPr>
          <a:lstStyle/>
          <a:p>
            <a:r>
              <a:rPr lang="bn-IN" dirty="0"/>
              <a:t>সব TLDs সর্বজনীন গ্রহণযোগ্যতা</a:t>
            </a:r>
            <a:endParaRPr lang="en-US" sz="1200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418264" y="5569336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/>
              <a:t>KISA-ICANN</a:t>
            </a:r>
            <a:r>
              <a:rPr lang="x-none" sz="1400"/>
              <a:t> </a:t>
            </a:r>
            <a:r>
              <a:rPr lang="bn-IN" sz="1400" dirty="0"/>
              <a:t>ভাষা স্থানীয়করণ প্রকল্প</a:t>
            </a:r>
            <a:br>
              <a:rPr lang="bn-IN" sz="1400" dirty="0"/>
            </a:br>
            <a:r>
              <a:rPr lang="bn-IN" sz="1400" dirty="0"/>
              <a:t>মডিউল</a:t>
            </a:r>
            <a:r>
              <a:rPr lang="en-US" sz="1400" dirty="0"/>
              <a:t> 2.1</a:t>
            </a:r>
          </a:p>
        </p:txBody>
      </p:sp>
      <p:pic>
        <p:nvPicPr>
          <p:cNvPr id="1026" name="Picture 2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9" y="6390790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58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/>
              <a:t>apachub@icann.org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85840" y="643839"/>
            <a:ext cx="647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SG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2273232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bn-IN" sz="3600" dirty="0"/>
              <a:t>ধন্যবাদ</a:t>
            </a:r>
            <a:endParaRPr lang="x-none" sz="3600" dirty="0"/>
          </a:p>
          <a:p>
            <a:pPr algn="ctr"/>
            <a:endParaRPr lang="en-US" sz="3600" dirty="0"/>
          </a:p>
          <a:p>
            <a:pPr algn="ctr"/>
            <a:r>
              <a:rPr lang="bn-IN" sz="2400" dirty="0"/>
              <a:t>আপনি একটি প্রশ্ন আছে?</a:t>
            </a:r>
            <a:endParaRPr lang="en-US" sz="2400" dirty="0"/>
          </a:p>
        </p:txBody>
      </p:sp>
      <p:pic>
        <p:nvPicPr>
          <p:cNvPr id="7" name="Picture 2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390" y="6335211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493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699544" y="3633333"/>
            <a:ext cx="4381500" cy="776742"/>
          </a:xfrm>
        </p:spPr>
        <p:txBody>
          <a:bodyPr>
            <a:noAutofit/>
          </a:bodyPr>
          <a:lstStyle/>
          <a:p>
            <a:r>
              <a:rPr lang="bn-IN" b="1" dirty="0"/>
              <a:t>সকল টপ লেভেল ডোমেইন (TLDs) সার্বজনীন গ্রহণযোগ্যতা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855956" y="4805476"/>
            <a:ext cx="2778613" cy="450354"/>
          </a:xfrm>
        </p:spPr>
        <p:txBody>
          <a:bodyPr/>
          <a:lstStyle/>
          <a:p>
            <a:r>
              <a:rPr lang="en-US" dirty="0"/>
              <a:t>www.icann.</a:t>
            </a:r>
            <a:r>
              <a:rPr lang="en-US" dirty="0">
                <a:solidFill>
                  <a:schemeClr val="tx1"/>
                </a:solidFill>
              </a:rPr>
              <a:t>org</a:t>
            </a:r>
          </a:p>
          <a:p>
            <a:endParaRPr lang="en-US" dirty="0"/>
          </a:p>
        </p:txBody>
      </p:sp>
      <p:pic>
        <p:nvPicPr>
          <p:cNvPr id="2050" name="Picture 2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9" y="6377304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010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bn-IN" sz="2400" dirty="0"/>
              <a:t>সর্বজনীন স্বীকৃত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n-US" sz="2400" b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bn-IN" sz="2400" b="1" dirty="0"/>
              <a:t>পৃষ্ঠভূমি:</a:t>
            </a:r>
            <a:endParaRPr lang="en-US" sz="2400" b="1"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1980-90</a:t>
            </a:r>
            <a:r>
              <a:rPr lang="x-none" sz="2400" i="1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bn-IN" sz="2400" dirty="0"/>
              <a:t>দশক </a:t>
            </a:r>
            <a:r>
              <a:rPr lang="en-US" sz="2400" dirty="0"/>
              <a:t>: </a:t>
            </a:r>
            <a:r>
              <a:rPr lang="bn-IN" sz="2400" dirty="0"/>
              <a:t>TLDs কম নম্বর; শেষ (সিসিটিএলডি) এ 2 অক্ষর বিশিষ্ট কোড অধিকাংশ ছিল বা 3 ASCII অক্ষর (জিটিএলডি) ধারণকারী ছিল.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>
                <a:solidFill>
                  <a:srgbClr val="558ED5"/>
                </a:solidFill>
              </a:rPr>
              <a:t>2000</a:t>
            </a:r>
            <a:r>
              <a:rPr lang="x-none" sz="2400" i="1">
                <a:solidFill>
                  <a:srgbClr val="558ED5"/>
                </a:solidFill>
              </a:rPr>
              <a:t> </a:t>
            </a:r>
            <a:r>
              <a:rPr lang="bn-IN" sz="2400" dirty="0"/>
              <a:t>দশকের </a:t>
            </a:r>
            <a:r>
              <a:rPr lang="en-US" sz="2400" dirty="0"/>
              <a:t>: </a:t>
            </a:r>
            <a:r>
              <a:rPr lang="bn-IN" sz="2400" dirty="0"/>
              <a:t>নতুন হওয়া ASCII জিটিএলডি প্রবর্তনের চেয়ে লম্বা 3 টি অক্ষর</a:t>
            </a:r>
            <a:r>
              <a:rPr lang="en-US" sz="2400" dirty="0"/>
              <a:t>(</a:t>
            </a:r>
            <a:r>
              <a:rPr lang="bn-IN" sz="2400" dirty="0"/>
              <a:t>উদাহরণস্বরূপ</a:t>
            </a:r>
            <a:r>
              <a:rPr lang="en-US" sz="2400" b="1" i="1" dirty="0">
                <a:solidFill>
                  <a:srgbClr val="4F81BD"/>
                </a:solidFill>
              </a:rPr>
              <a:t>.info</a:t>
            </a:r>
            <a:r>
              <a:rPr lang="en-US" sz="2400" dirty="0"/>
              <a:t>, </a:t>
            </a:r>
            <a:r>
              <a:rPr lang="en-US" sz="2400" b="1" i="1" dirty="0">
                <a:solidFill>
                  <a:schemeClr val="accent1"/>
                </a:solidFill>
              </a:rPr>
              <a:t>.museum</a:t>
            </a:r>
            <a:r>
              <a:rPr lang="en-US" sz="2400" dirty="0"/>
              <a:t>)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>
                <a:solidFill>
                  <a:srgbClr val="558ED5"/>
                </a:solidFill>
              </a:rPr>
              <a:t>2010</a:t>
            </a:r>
            <a:r>
              <a:rPr lang="en-US" sz="2400" dirty="0"/>
              <a:t>: </a:t>
            </a:r>
            <a:r>
              <a:rPr lang="bn-IN" sz="2400" dirty="0"/>
              <a:t>অ </a:t>
            </a:r>
            <a:r>
              <a:rPr lang="en-US" sz="2400" dirty="0"/>
              <a:t>-ASCII </a:t>
            </a:r>
            <a:r>
              <a:rPr lang="en-US" sz="2400" dirty="0" err="1"/>
              <a:t>ccTLDs</a:t>
            </a:r>
            <a:r>
              <a:rPr lang="en-US" sz="2400" dirty="0"/>
              <a:t> </a:t>
            </a:r>
            <a:r>
              <a:rPr lang="bn-IN" sz="2400" dirty="0"/>
              <a:t>শুরু ব্যবহার</a:t>
            </a:r>
            <a:r>
              <a:rPr lang="en-US" sz="2400" dirty="0"/>
              <a:t> (</a:t>
            </a:r>
            <a:r>
              <a:rPr lang="bn-IN" sz="2400" dirty="0"/>
              <a:t>উদাহরণস্বরূপ</a:t>
            </a:r>
            <a:r>
              <a:rPr lang="en-US" sz="2400" i="1" dirty="0"/>
              <a:t>.</a:t>
            </a:r>
            <a:r>
              <a:rPr lang="en-US" sz="2400" i="1" dirty="0" err="1"/>
              <a:t>சிங்கப்பூர்</a:t>
            </a:r>
            <a:r>
              <a:rPr lang="en-US" altLang="zh-CN" sz="2400" dirty="0"/>
              <a:t>, </a:t>
            </a:r>
            <a:r>
              <a:rPr lang="x-none" sz="2400"/>
              <a:t> </a:t>
            </a:r>
            <a:r>
              <a:rPr lang="en-US" sz="2400" b="1" i="1" dirty="0"/>
              <a:t>.</a:t>
            </a:r>
            <a:r>
              <a:rPr lang="x-none" sz="2400" b="1" i="1"/>
              <a:t>مليسيا</a:t>
            </a:r>
            <a:r>
              <a:rPr lang="x-none" sz="2400"/>
              <a:t>.</a:t>
            </a:r>
            <a:r>
              <a:rPr lang="en-US" altLang="zh-CN" sz="2400" dirty="0"/>
              <a:t>)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>
                <a:solidFill>
                  <a:srgbClr val="558ED5"/>
                </a:solidFill>
              </a:rPr>
              <a:t>2012</a:t>
            </a:r>
            <a:r>
              <a:rPr lang="en-US" sz="2400" dirty="0"/>
              <a:t>: </a:t>
            </a:r>
            <a:r>
              <a:rPr lang="bn-IN" sz="2400" dirty="0"/>
              <a:t>নতুন</a:t>
            </a:r>
            <a:r>
              <a:rPr lang="en-US" sz="2400" dirty="0"/>
              <a:t> </a:t>
            </a:r>
            <a:r>
              <a:rPr lang="en-US" sz="2400" dirty="0" err="1"/>
              <a:t>gTLD</a:t>
            </a:r>
            <a:r>
              <a:rPr lang="en-US" sz="2400" dirty="0"/>
              <a:t> </a:t>
            </a:r>
            <a:r>
              <a:rPr lang="bn-IN" sz="2400" dirty="0"/>
              <a:t>কার্যক্রম</a:t>
            </a:r>
            <a:r>
              <a:rPr lang="en-US" sz="2400" dirty="0"/>
              <a:t> </a:t>
            </a:r>
            <a:r>
              <a:rPr lang="en-US" sz="2400" dirty="0">
                <a:latin typeface="Calibri" panose="020F0502020204030204" pitchFamily="34" charset="0"/>
              </a:rPr>
              <a:t>=</a:t>
            </a:r>
            <a:r>
              <a:rPr lang="en-US" sz="2400" dirty="0"/>
              <a:t>  </a:t>
            </a:r>
            <a:r>
              <a:rPr lang="x-none" sz="2400"/>
              <a:t>1000 </a:t>
            </a:r>
            <a:r>
              <a:rPr lang="bn-IN" sz="2400" dirty="0"/>
              <a:t>আরো নতুন </a:t>
            </a:r>
            <a:r>
              <a:rPr lang="en-US" sz="2400" dirty="0" err="1"/>
              <a:t>gTLDs</a:t>
            </a:r>
            <a:r>
              <a:rPr lang="en-US" sz="2400" dirty="0"/>
              <a:t> (</a:t>
            </a:r>
            <a:r>
              <a:rPr lang="bn-IN" sz="2400" dirty="0"/>
              <a:t>নতুন অ</a:t>
            </a:r>
            <a:r>
              <a:rPr lang="en-US" sz="2400" dirty="0"/>
              <a:t>-ASCII </a:t>
            </a:r>
            <a:r>
              <a:rPr lang="en-US" sz="2400" dirty="0" err="1"/>
              <a:t>gTLDs</a:t>
            </a:r>
            <a:r>
              <a:rPr lang="x-none" sz="2400"/>
              <a:t> </a:t>
            </a:r>
            <a:r>
              <a:rPr lang="bn-IN" sz="2400" dirty="0"/>
              <a:t>, ডোমেন নাম সিস্টেম</a:t>
            </a:r>
            <a:r>
              <a:rPr lang="en-US" sz="2400" dirty="0"/>
              <a:t>)</a:t>
            </a:r>
          </a:p>
        </p:txBody>
      </p:sp>
      <p:pic>
        <p:nvPicPr>
          <p:cNvPr id="6" name="Picture Placeholder 7" descr="IDN cloud map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3" r="34513"/>
          <a:stretch>
            <a:fillRect/>
          </a:stretch>
        </p:blipFill>
        <p:spPr>
          <a:xfrm>
            <a:off x="1152548" y="1109631"/>
            <a:ext cx="2333626" cy="4950275"/>
          </a:xfrm>
          <a:prstGeom prst="rect">
            <a:avLst/>
          </a:prstGeom>
        </p:spPr>
      </p:pic>
      <p:pic>
        <p:nvPicPr>
          <p:cNvPr id="3074" name="Picture 2" descr="E:\ISOC\ISOC Bangladesh Dhaka Chapt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800" y="6384758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673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385428"/>
            <a:ext cx="9719787" cy="4746794"/>
          </a:xfrm>
        </p:spPr>
        <p:txBody>
          <a:bodyPr/>
          <a:lstStyle/>
          <a:p>
            <a:pPr marL="0" indent="0">
              <a:buNone/>
            </a:pPr>
            <a:r>
              <a:rPr lang="bn-IN" dirty="0"/>
              <a:t>সমস্যা: প্রায়ই "ব্ল্যাক আউট" চালু অধিক 3 সাইফারের, বা অ ASCII স্ক্রিপ্ট ডোমেইন নামের সাথে বিদ্যমান সফ্টওয়্যার প্যাকেজ.</a:t>
            </a:r>
            <a:endParaRPr lang="en-US" dirty="0"/>
          </a:p>
          <a:p>
            <a:pPr marL="0" indent="0">
              <a:buClr>
                <a:srgbClr val="16A0E1"/>
              </a:buClr>
              <a:buNone/>
            </a:pP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bn-IN" dirty="0"/>
              <a:t>ICANN এর, স্বতন্ত্রতা ─ সফটওয়্যার এবং ওয়েবসাইট ডেভেলপার, বিক্রেতাদের সমস্যা নয় রেজিস্ট্রি অপারেটর ইত্যাদি মধ্যে সহযোগিতার প্রয়োজন </a:t>
            </a:r>
            <a:r>
              <a:rPr lang="x-none">
                <a:latin typeface="Calibri"/>
              </a:rPr>
              <a:t>।</a:t>
            </a:r>
            <a:r>
              <a:rPr lang="en-US" dirty="0"/>
              <a:t> </a:t>
            </a: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bn-IN" dirty="0"/>
              <a:t>কিন্তু আবেদনের সমস্যার সমাধান খুঁজে বের একটি সহায়ক ভূমিকা পালন করতে পারে</a:t>
            </a:r>
            <a:r>
              <a:rPr lang="x-none"/>
              <a:t>...</a:t>
            </a:r>
            <a:endParaRPr lang="en-US" dirty="0">
              <a:latin typeface="+mj-lt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n-IN" dirty="0"/>
              <a:t>সর্বজনীন স্বীকৃত সঙ্গে সমস্যা কি?</a:t>
            </a:r>
            <a:endParaRPr lang="en-US" dirty="0"/>
          </a:p>
        </p:txBody>
      </p:sp>
      <p:pic>
        <p:nvPicPr>
          <p:cNvPr id="4098" name="Picture 2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1743" y="6380367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008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6517" y="1203051"/>
            <a:ext cx="7992825" cy="521271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n-IN" dirty="0"/>
              <a:t>উদাহরণ</a:t>
            </a:r>
            <a:r>
              <a:rPr lang="x-none"/>
              <a:t> </a:t>
            </a:r>
            <a:r>
              <a:rPr lang="x-none" dirty="0"/>
              <a:t>1</a:t>
            </a:r>
            <a:r>
              <a:rPr lang="en-US" dirty="0"/>
              <a:t> </a:t>
            </a:r>
            <a:r>
              <a:rPr lang="en-US" dirty="0">
                <a:latin typeface="+mn-lt"/>
              </a:rPr>
              <a:t>– </a:t>
            </a:r>
            <a:r>
              <a:rPr lang="en-US" dirty="0"/>
              <a:t>TLDs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4571" y="6392188"/>
            <a:ext cx="6603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n-IN" dirty="0"/>
              <a:t>গ্রেপ্তার হিসাবে ফরম সীমিত এবং এই নতুন জিটিএলডি স্থায়ী হয়েছে নি </a:t>
            </a:r>
            <a:r>
              <a:rPr lang="x-none" b="1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।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 </a:t>
            </a:r>
          </a:p>
        </p:txBody>
      </p:sp>
      <p:sp>
        <p:nvSpPr>
          <p:cNvPr id="6" name="Oval 5"/>
          <p:cNvSpPr/>
          <p:nvPr/>
        </p:nvSpPr>
        <p:spPr>
          <a:xfrm>
            <a:off x="5412135" y="2173096"/>
            <a:ext cx="1947333" cy="36406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3961696" y="5438757"/>
            <a:ext cx="1794497" cy="9770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11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n-IN" dirty="0"/>
              <a:t>উদাহরণ</a:t>
            </a:r>
            <a:r>
              <a:rPr lang="en-US" dirty="0"/>
              <a:t> 2 - IDNs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33867" y="1190170"/>
            <a:ext cx="4968931" cy="582022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3473466" y="2444975"/>
            <a:ext cx="2135869" cy="23438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407924" y="1886508"/>
            <a:ext cx="3441633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9988" y="4831443"/>
            <a:ext cx="34949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bn-IN" dirty="0"/>
              <a:t>ডোমেন নাম (IDNs) আন্তর্জাতিক ফরম স্বীকৃত</a:t>
            </a:r>
            <a:r>
              <a:rPr lang="en-US" dirty="0"/>
              <a:t> </a:t>
            </a:r>
            <a:r>
              <a:rPr lang="bn-IN" dirty="0"/>
              <a:t>হয় </a:t>
            </a:r>
            <a:r>
              <a:rPr lang="x-none" b="1">
                <a:solidFill>
                  <a:srgbClr val="16A0E1"/>
                </a:solidFill>
                <a:latin typeface="Canaro Light DEMO" pitchFamily="50" charset="0"/>
              </a:rPr>
              <a:t>।</a:t>
            </a:r>
            <a:endParaRPr lang="en-US" b="1" dirty="0">
              <a:solidFill>
                <a:srgbClr val="16A0E1"/>
              </a:solidFill>
              <a:latin typeface="Cana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99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n-IN" dirty="0"/>
              <a:t>উদাহরণ 3 - ব্রাউজার প্রদর্শন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87" y="1425225"/>
            <a:ext cx="4880277" cy="1126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114" y="4668401"/>
            <a:ext cx="5371744" cy="11663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0265" y="3336025"/>
            <a:ext cx="2845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latin typeface="Canaro Light DEMO" pitchFamily="50" charset="0"/>
              </a:rPr>
              <a:t>Punycode</a:t>
            </a:r>
            <a:r>
              <a:rPr lang="x-none" sz="2000">
                <a:latin typeface="Canaro Light DEMO" pitchFamily="50" charset="0"/>
              </a:rPr>
              <a:t> </a:t>
            </a:r>
            <a:r>
              <a:rPr lang="bn-IN" sz="2000" dirty="0"/>
              <a:t>হিসাবে প্রদর্শিত</a:t>
            </a:r>
            <a:endParaRPr lang="en-US" sz="2000" dirty="0">
              <a:latin typeface="Canaro Light DEMO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20265" y="4668401"/>
            <a:ext cx="1772471" cy="1867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12457" y="2351314"/>
            <a:ext cx="4034972" cy="3048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826612" y="5085851"/>
            <a:ext cx="3441633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 descr="E:\ISOC\ISOC Bangladesh Dhaka Chapter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1390" y="6335211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976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51643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2010</a:t>
            </a:r>
            <a:r>
              <a:rPr lang="en-US" dirty="0"/>
              <a:t>: </a:t>
            </a:r>
            <a:r>
              <a:rPr lang="en-US" dirty="0" err="1"/>
              <a:t>ccNSO</a:t>
            </a:r>
            <a:r>
              <a:rPr lang="en-US" dirty="0"/>
              <a:t> </a:t>
            </a:r>
            <a:r>
              <a:rPr lang="bn-IN" dirty="0"/>
              <a:t>এবং</a:t>
            </a:r>
            <a:r>
              <a:rPr lang="en-US" dirty="0"/>
              <a:t> GNSO </a:t>
            </a:r>
            <a:r>
              <a:rPr lang="bn-IN" dirty="0"/>
              <a:t>কাউন্সিল একটি মিলিত হয়েছে </a:t>
            </a:r>
            <a:r>
              <a:rPr lang="en-US" b="1" dirty="0"/>
              <a:t>IDN </a:t>
            </a:r>
            <a:r>
              <a:rPr lang="bn-IN" dirty="0"/>
              <a:t>ওয়ার্কিং গ্রুপ </a:t>
            </a:r>
            <a:r>
              <a:rPr lang="en-US" dirty="0"/>
              <a:t> (JIG)</a:t>
            </a:r>
            <a:r>
              <a:rPr lang="x-none"/>
              <a:t> </a:t>
            </a:r>
            <a:r>
              <a:rPr lang="bn-IN" dirty="0"/>
              <a:t>) প্রতিষ্ঠিত হয় 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bn-IN" dirty="0"/>
              <a:t>নভেম্বর</a:t>
            </a:r>
            <a:r>
              <a:rPr lang="en-US" i="1" dirty="0">
                <a:solidFill>
                  <a:srgbClr val="558ED5"/>
                </a:solidFill>
              </a:rPr>
              <a:t> 2013</a:t>
            </a:r>
            <a:r>
              <a:rPr lang="en-US" dirty="0"/>
              <a:t>: JIG </a:t>
            </a:r>
            <a:r>
              <a:rPr lang="bn-IN" dirty="0"/>
              <a:t>চূড়ান্ত প্রতিবেদন প্রকাশিত হয়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bn-IN" dirty="0"/>
              <a:t>জুন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2014</a:t>
            </a:r>
            <a:r>
              <a:rPr lang="en-US" dirty="0"/>
              <a:t>: </a:t>
            </a:r>
            <a:r>
              <a:rPr lang="bn-IN" dirty="0"/>
              <a:t>রস্তাবিত "ফ্রেমওয়ার্ক প্রোগ্রামের ইউনিভার্সাল গ্রহণযোগ্যতা" তৃণমূল থেকে মন্তব্যের জন্য জমা দেওয়া হয়েছে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ICANN</a:t>
            </a:r>
            <a:r>
              <a:rPr lang="x-none" b="1"/>
              <a:t> </a:t>
            </a:r>
            <a:r>
              <a:rPr lang="bn-IN" dirty="0"/>
              <a:t>প্রস্তাবিত কাঠামো ভূমিকা সম্পর্কে কী পয়েন্ট </a:t>
            </a:r>
            <a:r>
              <a:rPr lang="en-US" b="1" dirty="0"/>
              <a:t>:</a:t>
            </a:r>
          </a:p>
          <a:p>
            <a:pPr marL="396875" lvl="1" indent="-342900">
              <a:buFont typeface="Wingdings" charset="2"/>
              <a:buChar char="ü"/>
            </a:pPr>
            <a:r>
              <a:rPr lang="bn-IN" dirty="0"/>
              <a:t>সচেতনতা প্রচার করতে স্টেকহোল্ডার এবং সম্পর্ক মধ্যে ইউনিভার্সাল গ্রহণযোগ্যতা সম্পর্কিত সংশ্লিষ্ট বিষয়</a:t>
            </a:r>
            <a:endParaRPr lang="en-US" dirty="0"/>
          </a:p>
          <a:p>
            <a:pPr marL="396875" lvl="1" indent="-342900">
              <a:buFont typeface="Wingdings" charset="2"/>
              <a:buChar char="ü"/>
            </a:pPr>
            <a:r>
              <a:rPr lang="en-US" dirty="0">
                <a:solidFill>
                  <a:schemeClr val="tx1"/>
                </a:solidFill>
              </a:rPr>
              <a:t>IDN TLDs</a:t>
            </a:r>
            <a:r>
              <a:rPr lang="x-none">
                <a:solidFill>
                  <a:schemeClr val="tx1"/>
                </a:solidFill>
              </a:rPr>
              <a:t> </a:t>
            </a:r>
            <a:r>
              <a:rPr lang="bn-IN" dirty="0"/>
              <a:t>আন্তর্জাতিক উন্নীত করার জন্য একটি উপায় হিসেবে ই-মেল পূর্ণ কার্যকারিতা পেতে</a:t>
            </a:r>
            <a:endParaRPr lang="en-US" dirty="0">
              <a:solidFill>
                <a:srgbClr val="FF0000"/>
              </a:solidFill>
            </a:endParaRPr>
          </a:p>
          <a:p>
            <a:pPr marL="396875" lvl="1" indent="-342900">
              <a:buFont typeface="Wingdings" charset="2"/>
              <a:buChar char="ü"/>
            </a:pPr>
            <a:r>
              <a:rPr lang="bn-IN" dirty="0"/>
              <a:t>'কর্পোরেট চেতনা সর্বজনীন স্বীকৃত দিকে অগ্রগতির "বিকাশ</a:t>
            </a:r>
            <a:endParaRPr lang="en-US" dirty="0"/>
          </a:p>
          <a:p>
            <a:pPr marL="396875" lvl="1" indent="-342900">
              <a:buFont typeface="Wingdings" charset="2"/>
              <a:buChar char="ü"/>
            </a:pPr>
            <a:r>
              <a:rPr lang="bn-IN" dirty="0"/>
              <a:t>গ্রহণযোগ্যতা প্রস্তুতির মাধ্যমে সমস্যা এবং সফলতা, প্রতিবেদন সমস্যার সমাধান করতে সুবিধাভোগী তথ্য প্রেরণ করতে </a:t>
            </a:r>
            <a:r>
              <a:rPr lang="x-none"/>
              <a:t>।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ICANN </a:t>
            </a:r>
            <a:r>
              <a:rPr lang="bn-IN" dirty="0"/>
              <a:t>কমিউনিটি কাজ পর্যন্ত গ্রহণ</a:t>
            </a:r>
            <a:endParaRPr lang="en-US" dirty="0"/>
          </a:p>
        </p:txBody>
      </p:sp>
      <p:pic>
        <p:nvPicPr>
          <p:cNvPr id="4" name="Picture 2" descr="E:\ISOC\ISOC Bangladesh Dhaka Chapt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1390" y="6335211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428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bn-IN" dirty="0"/>
              <a:t>আরও তথ্যের জন্য দেখুন:</a:t>
            </a:r>
            <a:endParaRPr lang="en-US" dirty="0"/>
          </a:p>
          <a:p>
            <a:pPr marL="0" indent="0">
              <a:buNone/>
            </a:pPr>
            <a:r>
              <a:rPr lang="bn-IN" dirty="0"/>
              <a:t>প্রস্তাবিত ফ্রেমওয়ার্ক কর্মসূচীর সর্বজনীন স্বীকৃত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:</a:t>
            </a:r>
            <a:r>
              <a:rPr lang="en-US" dirty="0">
                <a:hlinkClick r:id="rId2"/>
              </a:rPr>
              <a:t>https://www.icann.org/public-comments/tld-acceptance-initiative-2014-06-18-en</a:t>
            </a: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bn-IN" dirty="0"/>
              <a:t>ইউনিভার্সাল গ্রহণযোগ্যতা </a:t>
            </a:r>
            <a:r>
              <a:rPr lang="en-US" dirty="0"/>
              <a:t>JIG</a:t>
            </a:r>
            <a:r>
              <a:rPr lang="x-none"/>
              <a:t> </a:t>
            </a:r>
            <a:r>
              <a:rPr lang="bn-IN" dirty="0"/>
              <a:t>ফাইনাল রিপোর্ট 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http://ccnso.icann.org/announcements/announcement-18nov13-en.htm</a:t>
            </a:r>
            <a:r>
              <a:rPr lang="en-US" dirty="0"/>
              <a:t> </a:t>
            </a: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bn-IN" dirty="0"/>
              <a:t>ICANN এর পটভূমি তথ্য পরিপ্রেক্ষিতে ইউনিভার্সাল গ্রহণযোগ্যতা 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http://www.icann.org/en/resources/tld-acceptance</a:t>
            </a:r>
            <a:r>
              <a:rPr lang="en-US" dirty="0"/>
              <a:t> </a:t>
            </a:r>
          </a:p>
          <a:p>
            <a:endParaRPr lang="en-US" dirty="0"/>
          </a:p>
          <a:p>
            <a:pPr marL="0" indent="0">
              <a:buFont typeface="Arial" pitchFamily="34" charset="0"/>
              <a:buNone/>
            </a:pPr>
            <a:r>
              <a:rPr lang="bn-IN" dirty="0"/>
              <a:t>আমরা এশিয়া-প্রশান্ত মহাসাগরীয় অঞ্চল থেকে মতামত চাই</a:t>
            </a:r>
            <a:endParaRPr lang="en-US" dirty="0"/>
          </a:p>
          <a:p>
            <a:pPr marL="0" indent="0">
              <a:buFont typeface="Arial" pitchFamily="34" charset="0"/>
              <a:buNone/>
            </a:pPr>
            <a:r>
              <a:rPr lang="bn-IN" dirty="0"/>
              <a:t>আমাদের আবেদনের সভা দূরবর্তী বা ব্যক্তিগতভাবে অংশগ্রহণের উপস্থিত হতে হবে এবং আমাদের আপনার মতামত জানাতে </a:t>
            </a:r>
            <a:r>
              <a:rPr lang="x-none" b="1"/>
              <a:t>।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bn-IN" dirty="0"/>
              <a:t>ভবিষ্যত পরিকল্পনা</a:t>
            </a:r>
            <a:endParaRPr lang="en-US" dirty="0"/>
          </a:p>
        </p:txBody>
      </p:sp>
      <p:pic>
        <p:nvPicPr>
          <p:cNvPr id="4" name="Picture 2" descr="E:\ISOC\ISOC Bangladesh Dhaka Chapter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71390" y="6335211"/>
            <a:ext cx="2857500" cy="53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226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381</Words>
  <Application>Microsoft Office PowerPoint</Application>
  <PresentationFormat>Custom</PresentationFormat>
  <Paragraphs>47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宋体</vt:lpstr>
      <vt:lpstr>Arial</vt:lpstr>
      <vt:lpstr>Calibri</vt:lpstr>
      <vt:lpstr>Canaro Light DEMO</vt:lpstr>
      <vt:lpstr>Vrinda</vt:lpstr>
      <vt:lpstr>Wingdings</vt:lpstr>
      <vt:lpstr>Office Theme</vt:lpstr>
      <vt:lpstr>PowerPoint Presentation</vt:lpstr>
      <vt:lpstr>PowerPoint Presentation</vt:lpstr>
      <vt:lpstr>সর্বজনীন স্বীকৃত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Butch Pfremmer</cp:lastModifiedBy>
  <cp:revision>131</cp:revision>
  <dcterms:created xsi:type="dcterms:W3CDTF">2014-05-05T08:46:27Z</dcterms:created>
  <dcterms:modified xsi:type="dcterms:W3CDTF">2016-11-06T10:23:12Z</dcterms:modified>
</cp:coreProperties>
</file>