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notesMasterIdLst>
    <p:notesMasterId r:id="rId13"/>
  </p:notesMasterIdLst>
  <p:sldIdLst>
    <p:sldId id="256" r:id="rId2"/>
    <p:sldId id="264" r:id="rId3"/>
    <p:sldId id="262" r:id="rId4"/>
    <p:sldId id="286" r:id="rId5"/>
    <p:sldId id="287" r:id="rId6"/>
    <p:sldId id="288" r:id="rId7"/>
    <p:sldId id="289" r:id="rId8"/>
    <p:sldId id="290" r:id="rId9"/>
    <p:sldId id="291" r:id="rId10"/>
    <p:sldId id="285" r:id="rId11"/>
    <p:sldId id="260" r:id="rId12"/>
  </p:sldIdLst>
  <p:sldSz cx="10799763" cy="7205663"/>
  <p:notesSz cx="6858000" cy="9144000"/>
  <p:embeddedFontLst>
    <p:embeddedFont>
      <p:font typeface="Cordia New" panose="020B0304020202020204" pitchFamily="34" charset="-34"/>
      <p:regular r:id="rId14"/>
      <p:bold r:id="rId15"/>
      <p:italic r:id="rId16"/>
      <p:boldItalic r:id="rId17"/>
    </p:embeddedFont>
    <p:embeddedFont>
      <p:font typeface="Sukhumvit Set" panose="02000506000000020004" pitchFamily="2" charset="-34"/>
      <p:regular r:id="rId18"/>
      <p:bold r:id="rId19"/>
    </p:embeddedFont>
    <p:embeddedFont>
      <p:font typeface="Calibri" panose="020F0502020204030204" pitchFamily="34" charset="0"/>
      <p:regular r:id="rId20"/>
      <p:bold r:id="rId21"/>
      <p:italic r:id="rId22"/>
      <p:boldItalic r:id="rId23"/>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70">
          <p15:clr>
            <a:srgbClr val="A4A3A4"/>
          </p15:clr>
        </p15:guide>
        <p15:guide id="2" pos="34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iana Middleton" initials="DM" lastIdx="7" clrIdx="0"/>
  <p:cmAuthor id="1" name="Samantha Eisner" initials="" lastIdx="3" clrIdx="1"/>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A0E1"/>
    <a:srgbClr val="CE0238"/>
    <a:srgbClr val="25BB83"/>
    <a:srgbClr val="22CD4D"/>
    <a:srgbClr val="1AB8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280" autoAdjust="0"/>
  </p:normalViewPr>
  <p:slideViewPr>
    <p:cSldViewPr snapToGrid="0" snapToObjects="1">
      <p:cViewPr varScale="1">
        <p:scale>
          <a:sx n="55" d="100"/>
          <a:sy n="55" d="100"/>
        </p:scale>
        <p:origin x="96" y="312"/>
      </p:cViewPr>
      <p:guideLst>
        <p:guide orient="horz" pos="2270"/>
        <p:guide pos="3402"/>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969D6A-2431-4AF1-A7B9-0B954965D6DC}" type="datetimeFigureOut">
              <a:rPr lang="en-US" smtClean="0"/>
              <a:t>6/20/2017</a:t>
            </a:fld>
            <a:endParaRPr lang="en-US"/>
          </a:p>
        </p:txBody>
      </p:sp>
      <p:sp>
        <p:nvSpPr>
          <p:cNvPr id="4" name="Slide Image Placeholder 3"/>
          <p:cNvSpPr>
            <a:spLocks noGrp="1" noRot="1" noChangeAspect="1"/>
          </p:cNvSpPr>
          <p:nvPr>
            <p:ph type="sldImg" idx="2"/>
          </p:nvPr>
        </p:nvSpPr>
        <p:spPr>
          <a:xfrm>
            <a:off x="860425" y="685800"/>
            <a:ext cx="51371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650B7D-728F-4938-B90C-E0859481EBDC}" type="slidenum">
              <a:rPr lang="en-US" smtClean="0"/>
              <a:t>‹#›</a:t>
            </a:fld>
            <a:endParaRPr lang="en-US"/>
          </a:p>
        </p:txBody>
      </p:sp>
    </p:spTree>
    <p:extLst>
      <p:ext uri="{BB962C8B-B14F-4D97-AF65-F5344CB8AC3E}">
        <p14:creationId xmlns:p14="http://schemas.microsoft.com/office/powerpoint/2010/main" val="1796928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a:t>
            </a:r>
            <a:r>
              <a:rPr lang="en-US" baseline="0" dirty="0"/>
              <a:t> reach another person on the internet you have to type an address into your device-a name or number</a:t>
            </a:r>
          </a:p>
          <a:p>
            <a:r>
              <a:rPr lang="th-TH" baseline="0" dirty="0"/>
              <a:t>การเข้าถึงอินเทอร์เน็ตนั้นต้องมีการระบุชื่อหรือตัวเลขของอุปกรณ์นั่นๆ ซึ่งจะมีความเฉพาะแต่ละเครื่องเพื่อให้การติดต่อสื่อสารกันได้ </a:t>
            </a:r>
            <a:br>
              <a:rPr lang="th-TH" baseline="0" dirty="0"/>
            </a:br>
            <a:r>
              <a:rPr lang="en-US" baseline="0" dirty="0"/>
              <a:t>ICANN </a:t>
            </a:r>
            <a:r>
              <a:rPr lang="th-TH" baseline="0" dirty="0"/>
              <a:t>มีหน้าที่ดูแลและบริหารการยืนยันตัวตนที่ไม่ซ้ำกันทั่วโลก หากไม่มี </a:t>
            </a:r>
            <a:r>
              <a:rPr lang="en-US" baseline="0" dirty="0"/>
              <a:t>ICANN</a:t>
            </a:r>
            <a:r>
              <a:rPr lang="th-TH" baseline="0" dirty="0"/>
              <a:t> บริหารจัดการระบบ</a:t>
            </a:r>
            <a:r>
              <a:rPr lang="th-TH" sz="1200" kern="1200" dirty="0">
                <a:solidFill>
                  <a:schemeClr val="tx1"/>
                </a:solidFill>
                <a:effectLst/>
                <a:latin typeface="+mn-lt"/>
                <a:ea typeface="+mn-ea"/>
                <a:cs typeface="+mn-cs"/>
              </a:rPr>
              <a:t>เครื่องแม่ข่ายชื่อโดเมน หรือ</a:t>
            </a:r>
            <a:r>
              <a:rPr lang="en-US" sz="1200" kern="1200" dirty="0">
                <a:solidFill>
                  <a:schemeClr val="tx1"/>
                </a:solidFill>
                <a:effectLst/>
                <a:latin typeface="+mn-lt"/>
                <a:ea typeface="+mn-ea"/>
                <a:cs typeface="+mn-cs"/>
              </a:rPr>
              <a:t> Domain Name Server (DNS) </a:t>
            </a:r>
          </a:p>
          <a:p>
            <a:pPr marL="0" marR="0" lvl="0" indent="0" algn="l" defTabSz="914400" rtl="0" eaLnBrk="1" fontAlgn="auto" latinLnBrk="0" hangingPunct="1">
              <a:lnSpc>
                <a:spcPct val="100000"/>
              </a:lnSpc>
              <a:spcBef>
                <a:spcPts val="0"/>
              </a:spcBef>
              <a:spcAft>
                <a:spcPts val="0"/>
              </a:spcAft>
              <a:buClrTx/>
              <a:buSzTx/>
              <a:buFontTx/>
              <a:buNone/>
              <a:tabLst/>
              <a:defRPr/>
            </a:pPr>
            <a:r>
              <a:rPr lang="th-TH" dirty="0"/>
              <a:t>เราไม่น่าจะมีโลกอินเทอร์เน็ตที่สามารถปรับเข้าหากันซึ่งสื่อสารกันได้</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We would not have</a:t>
            </a:r>
            <a:r>
              <a:rPr lang="en-US" sz="1200" kern="1200" baseline="0" dirty="0">
                <a:solidFill>
                  <a:schemeClr val="tx1"/>
                </a:solidFill>
                <a:effectLst/>
                <a:latin typeface="+mn-lt"/>
                <a:ea typeface="+mn-ea"/>
                <a:cs typeface="+mn-cs"/>
              </a:rPr>
              <a:t> a global, scalable internet where we can find each other</a:t>
            </a:r>
          </a:p>
          <a:p>
            <a:endParaRPr lang="th-TH" dirty="0"/>
          </a:p>
        </p:txBody>
      </p:sp>
      <p:sp>
        <p:nvSpPr>
          <p:cNvPr id="4" name="Slide Number Placeholder 3"/>
          <p:cNvSpPr>
            <a:spLocks noGrp="1"/>
          </p:cNvSpPr>
          <p:nvPr>
            <p:ph type="sldNum" sz="quarter" idx="10"/>
          </p:nvPr>
        </p:nvSpPr>
        <p:spPr/>
        <p:txBody>
          <a:bodyPr/>
          <a:lstStyle/>
          <a:p>
            <a:fld id="{3C650B7D-728F-4938-B90C-E0859481EBDC}" type="slidenum">
              <a:rPr lang="en-US" smtClean="0"/>
              <a:t>2</a:t>
            </a:fld>
            <a:endParaRPr lang="en-US"/>
          </a:p>
        </p:txBody>
      </p:sp>
    </p:spTree>
    <p:extLst>
      <p:ext uri="{BB962C8B-B14F-4D97-AF65-F5344CB8AC3E}">
        <p14:creationId xmlns:p14="http://schemas.microsoft.com/office/powerpoint/2010/main" val="3568236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t>To reach another person on the Internet you have to type </a:t>
            </a:r>
            <a:r>
              <a:rPr lang="en-US" sz="1200" u="none" baseline="0" dirty="0"/>
              <a:t>an address into your computer—a name or a number. That address has to be unique so computers know where to find each other. The Internet Corporation for Assigned Names and Numbers, or ICANN, coordinates the Internet’s global domain name system (DNS) across the world. The DNS is a vital part of the Internet’s infrastructure. The DNS is the underpinning of the Internet, and it is safe to say that the Internet could not function without it.  </a:t>
            </a:r>
            <a:r>
              <a:rPr lang="en-US" sz="1200" baseline="0" dirty="0"/>
              <a:t>ICANN was formed in 1998 as a non-profit corporation with participants from around the world dedicated to </a:t>
            </a:r>
            <a:r>
              <a:rPr lang="en-US" sz="1200" u="none" baseline="0" dirty="0"/>
              <a:t>keeping the Internet secure, stable and interoperable. It promotes competition and develops policy on the Internet’s unique identifiers. Through its coordination role of the Internet’s naming system, ICANN has an important impact on the expansion and evolution of the Internet. </a:t>
            </a:r>
            <a:r>
              <a:rPr lang="en-US" sz="1200" kern="1200" baseline="0" dirty="0">
                <a:solidFill>
                  <a:schemeClr val="tx1"/>
                </a:solidFill>
                <a:latin typeface="+mn-lt"/>
                <a:ea typeface="+mn-ea"/>
                <a:cs typeface="+mn-cs"/>
              </a:rPr>
              <a:t>It includes </a:t>
            </a:r>
            <a:r>
              <a:rPr lang="en-US" sz="1200" u="none" kern="1200" baseline="0" dirty="0">
                <a:solidFill>
                  <a:schemeClr val="tx1"/>
                </a:solidFill>
                <a:latin typeface="+mn-lt"/>
                <a:ea typeface="+mn-ea"/>
                <a:cs typeface="+mn-cs"/>
              </a:rPr>
              <a:t>broad representation from governments, registries, registrars, commercial users, non-commercial users and individual Internet users. ICANN’s </a:t>
            </a:r>
            <a:r>
              <a:rPr lang="en-US" sz="1200" baseline="0" dirty="0"/>
              <a:t>staff helps organize the voices of volunteers worldwide dedicated to keeping the Internet unified. </a:t>
            </a:r>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t>3</a:t>
            </a:fld>
            <a:endParaRPr lang="en-US"/>
          </a:p>
        </p:txBody>
      </p:sp>
    </p:spTree>
    <p:extLst>
      <p:ext uri="{BB962C8B-B14F-4D97-AF65-F5344CB8AC3E}">
        <p14:creationId xmlns:p14="http://schemas.microsoft.com/office/powerpoint/2010/main" val="30632693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more technical terms, ICANN coordinates the Internet Assigned Numbers Authority (IANA) functions, which are key technical services critical to the continued operations of the Internet's underlying address book, the Domain Name System (DNS).</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solidFill>
                  <a:srgbClr val="4C4D50"/>
                </a:solidFill>
              </a:rPr>
              <a:t>The IANA functions are performed</a:t>
            </a:r>
            <a:r>
              <a:rPr lang="en-US" baseline="0" dirty="0">
                <a:solidFill>
                  <a:srgbClr val="4C4D50"/>
                </a:solidFill>
              </a:rPr>
              <a:t> </a:t>
            </a:r>
            <a:r>
              <a:rPr lang="en-US" dirty="0">
                <a:solidFill>
                  <a:srgbClr val="4C4D50"/>
                </a:solidFill>
              </a:rPr>
              <a:t>under a contract with the National Telecommunications and Information Administration, an agency within the U.S. Department of Commerce.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rgbClr val="4C4D5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a:solidFill>
                  <a:srgbClr val="4C4D50"/>
                </a:solidFill>
              </a:rPr>
              <a:t>ICANN</a:t>
            </a:r>
            <a:r>
              <a:rPr lang="en-US" baseline="0" dirty="0">
                <a:solidFill>
                  <a:srgbClr val="4C4D50"/>
                </a:solidFill>
              </a:rPr>
              <a:t> also coordinates policy development reasonably and appropriately related to these technical functions.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solidFill>
                <a:srgbClr val="4C4D5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rgbClr val="4C4D50"/>
              </a:solidFill>
            </a:endParaRP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t>5</a:t>
            </a:fld>
            <a:endParaRPr lang="en-US"/>
          </a:p>
        </p:txBody>
      </p:sp>
    </p:spTree>
    <p:extLst>
      <p:ext uri="{BB962C8B-B14F-4D97-AF65-F5344CB8AC3E}">
        <p14:creationId xmlns:p14="http://schemas.microsoft.com/office/powerpoint/2010/main" val="1199331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Besides providing technical operations of vital DNS resources, ICANN also defines policies for how the "names and numbers" of the Internet should run. The work moves forward in a style we describe as the "bottom-up, consensus-driven, multi-stakeholder model:"</a:t>
            </a:r>
          </a:p>
          <a:p>
            <a:r>
              <a:rPr lang="en-US" b="1" dirty="0"/>
              <a:t>Bottom up.</a:t>
            </a:r>
            <a:r>
              <a:rPr lang="en-US" dirty="0"/>
              <a:t> At ICANN, rather than the Board of Directors solely declaring what topics ICANN will address, members of sub-groups in ICANN can raise issues at the grassroots level. Then, if the issue is worth addressing and falls within ICANN’s remit, it can rise through various Advisory Committees and Supporting Organizations until eventually policy recommendations are passed to the Board for a vote.</a:t>
            </a:r>
          </a:p>
          <a:p>
            <a:r>
              <a:rPr lang="en-US" b="1" dirty="0"/>
              <a:t>Consensus-driven</a:t>
            </a:r>
            <a:r>
              <a:rPr lang="en-US" dirty="0"/>
              <a:t>. Through its By-laws, processes, and international meetings, ICANN provides the arena where all advocates can discuss Internet policy issues. Almost anyone can join most of ICANN’s volunteer Working Groups, assuring broad representation of the world’s perspectives. Hearing all points of view, searching for mutual interests, and working toward consensus take time, but the process resists capture by any single interest– an important consideration when managing a resource as vital as the global Internet.</a:t>
            </a:r>
          </a:p>
          <a:p>
            <a:r>
              <a:rPr lang="en-US" b="1" dirty="0"/>
              <a:t>Multi-stakeholder model</a:t>
            </a:r>
            <a:r>
              <a:rPr lang="en-US" dirty="0"/>
              <a:t>. ICANN’s inclusive approach treats the public sector, the private sector, and technical experts as peers. In the ICANN community, you’ll find registries, registrars, Internet Service Providers (ISPs), intellectual property advocates, commercial and business interests, non-commercial and non-profit interests, representation from more than 100 governments, and a global array of individual Internet users. All points of view receive consideration on their own merits. ICANN’s fundamental belief is that all users of the Internet deserve a say in how it is run.</a:t>
            </a:r>
          </a:p>
          <a:p>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t>6</a:t>
            </a:fld>
            <a:endParaRPr lang="en-US"/>
          </a:p>
        </p:txBody>
      </p:sp>
    </p:spTree>
    <p:extLst>
      <p:ext uri="{BB962C8B-B14F-4D97-AF65-F5344CB8AC3E}">
        <p14:creationId xmlns:p14="http://schemas.microsoft.com/office/powerpoint/2010/main" val="12194660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Community-Driven Policy</a:t>
            </a:r>
          </a:p>
          <a:p>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latin typeface="+mn-lt"/>
                <a:ea typeface="+mn-ea"/>
                <a:cs typeface="+mn-cs"/>
              </a:rPr>
              <a:t>An important part of ICANN’s mission is the coordination of policies related to its technical functions. To keep up with dynamic and rapid innovation in technology, ICANN develops its policies through a consensus-driven process using input from a broad representation of the global Internet community. Policy recommendations are formed and refined by the ICANN community through its </a:t>
            </a:r>
            <a:r>
              <a:rPr lang="en-US" sz="1200" u="none" kern="1200" baseline="0" dirty="0">
                <a:solidFill>
                  <a:schemeClr val="tx1"/>
                </a:solidFill>
                <a:latin typeface="+mn-lt"/>
                <a:ea typeface="+mn-ea"/>
                <a:cs typeface="+mn-cs"/>
              </a:rPr>
              <a:t>supporting organizations and influenced by its advisory committees. All of the SOs and ACs are comprised of volunteers from more than 200 countries and territories – in a bottom-up, open and transparent process. Members of any SO and AC as well as the ICANN Board of Directors may raise an issue they believe requires policy development. Volunteer policy development working groups form around an issue and consider it from all angles, making decisions by consensus wherever possible. These working groups are open to everyone in ICANN’s volunteer community. Working group discussions are recorded and transcribed so that the public has full access to discussions and debate. Major documents and executive summaries are typically translated into the five non-English United Nations languages. Public comments are sought at several stages in the policy development process to let interested community members provide their views on policy proposals and to ensure that policy recommendations reflect the concerns and perspectives of the broader Internet community. Decisions or recommendations by working groups are considered first by each relevant supporting organization and then by the Board of Directors. The Board has ultimate authority to approve or reject policy recommendations. ICANN staff is responsible for executing and implementing policies developed by the ICANN community. </a:t>
            </a:r>
            <a:endParaRPr lang="en-US" u="none" dirty="0"/>
          </a:p>
          <a:p>
            <a:endParaRPr lang="en-US" dirty="0"/>
          </a:p>
          <a:p>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t>7</a:t>
            </a:fld>
            <a:endParaRPr lang="en-US"/>
          </a:p>
        </p:txBody>
      </p:sp>
    </p:spTree>
    <p:extLst>
      <p:ext uri="{BB962C8B-B14F-4D97-AF65-F5344CB8AC3E}">
        <p14:creationId xmlns:p14="http://schemas.microsoft.com/office/powerpoint/2010/main" val="3468577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aseline="0" dirty="0"/>
              <a:t>Multi-stakeholder Model</a:t>
            </a:r>
          </a:p>
          <a:p>
            <a:endParaRPr lang="en-US" sz="1200" baseline="0" dirty="0"/>
          </a:p>
          <a:p>
            <a:r>
              <a:rPr lang="en-US" sz="1200" baseline="0" dirty="0"/>
              <a:t>The Internet began in the United States but today is a global resource, one that belongs to all of its users. At ICANN, everyone with an interest in the Internet has an equal right to be heard. </a:t>
            </a:r>
            <a:r>
              <a:rPr lang="en-US" dirty="0"/>
              <a:t> </a:t>
            </a:r>
            <a:endParaRPr lang="en-US" sz="120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t>At the heart of ICANN’s policy-making is what is called a “multi-stakeholder model.” </a:t>
            </a:r>
            <a:r>
              <a:rPr lang="en-US" dirty="0"/>
              <a:t>We call these participants “stakeholders” because they each have an interest, or a “stake” in how the Internet develops. </a:t>
            </a:r>
          </a:p>
          <a:p>
            <a:endParaRPr lang="en-US" sz="1200" baseline="0" dirty="0"/>
          </a:p>
          <a:p>
            <a:r>
              <a:rPr lang="en-US" sz="1200" baseline="0" dirty="0"/>
              <a:t>This decentralized governance model places individuals, industry, non-commercial interests and government on equal footing. Unlike more traditional, top-down models, where governments make policy decisions, the multi-stakeholder approach used by ICANN allows for community-based, consensus-driven policy-development. The multi-stakeholder model embraces the range of stakeholders, such as individuals, </a:t>
            </a:r>
            <a:r>
              <a:rPr lang="en-US" sz="1200" kern="1200" baseline="0" dirty="0">
                <a:solidFill>
                  <a:schemeClr val="tx1"/>
                </a:solidFill>
                <a:latin typeface="+mn-lt"/>
                <a:ea typeface="+mn-ea"/>
                <a:cs typeface="+mn-cs"/>
              </a:rPr>
              <a:t>the private sector, national and international organizations, governments and academic and technical groups. </a:t>
            </a:r>
            <a:r>
              <a:rPr lang="en-US" sz="1200" u="none" kern="1200" baseline="0" dirty="0">
                <a:solidFill>
                  <a:schemeClr val="tx1"/>
                </a:solidFill>
                <a:latin typeface="+mn-lt"/>
                <a:ea typeface="+mn-ea"/>
                <a:cs typeface="+mn-cs"/>
              </a:rPr>
              <a:t>T</a:t>
            </a:r>
            <a:r>
              <a:rPr lang="en-US" sz="1200" u="none" baseline="0" dirty="0"/>
              <a:t>he principles of openness, inclusion, trust and collaboration are fundamental parts of the  multi-stakeholder processes. </a:t>
            </a:r>
            <a:r>
              <a:rPr lang="en-US" sz="1200" u="none" kern="1200" baseline="0" dirty="0">
                <a:solidFill>
                  <a:schemeClr val="tx1"/>
                </a:solidFill>
                <a:latin typeface="+mn-lt"/>
                <a:ea typeface="+mn-ea"/>
                <a:cs typeface="+mn-cs"/>
              </a:rPr>
              <a:t>The model has led to performance, innovation, and evolution on many levels. Recent innovations/developments include: IPv4 to IPv6 transition; New generic Top Level Domains; and </a:t>
            </a:r>
            <a:r>
              <a:rPr lang="en-US" sz="1200" u="none" kern="1200" baseline="0" dirty="0" err="1">
                <a:solidFill>
                  <a:schemeClr val="tx1"/>
                </a:solidFill>
                <a:latin typeface="+mn-lt"/>
                <a:ea typeface="+mn-ea"/>
                <a:cs typeface="+mn-cs"/>
              </a:rPr>
              <a:t>Internationalised</a:t>
            </a:r>
            <a:r>
              <a:rPr lang="en-US" sz="1200" u="none" kern="1200" baseline="0" dirty="0">
                <a:solidFill>
                  <a:schemeClr val="tx1"/>
                </a:solidFill>
                <a:latin typeface="+mn-lt"/>
                <a:ea typeface="+mn-ea"/>
                <a:cs typeface="+mn-cs"/>
              </a:rPr>
              <a:t> Domain Names. </a:t>
            </a:r>
          </a:p>
        </p:txBody>
      </p:sp>
      <p:sp>
        <p:nvSpPr>
          <p:cNvPr id="4" name="Slide Number Placeholder 3"/>
          <p:cNvSpPr>
            <a:spLocks noGrp="1"/>
          </p:cNvSpPr>
          <p:nvPr>
            <p:ph type="sldNum" sz="quarter" idx="10"/>
          </p:nvPr>
        </p:nvSpPr>
        <p:spPr/>
        <p:txBody>
          <a:bodyPr/>
          <a:lstStyle/>
          <a:p>
            <a:fld id="{3C650B7D-728F-4938-B90C-E0859481EBDC}" type="slidenum">
              <a:rPr lang="en-US" smtClean="0"/>
              <a:t>8</a:t>
            </a:fld>
            <a:endParaRPr lang="en-US"/>
          </a:p>
        </p:txBody>
      </p:sp>
    </p:spTree>
    <p:extLst>
      <p:ext uri="{BB962C8B-B14F-4D97-AF65-F5344CB8AC3E}">
        <p14:creationId xmlns:p14="http://schemas.microsoft.com/office/powerpoint/2010/main" val="1269098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ICANN</a:t>
            </a:r>
            <a:r>
              <a:rPr lang="en-US" baseline="0" dirty="0"/>
              <a:t> </a:t>
            </a:r>
            <a:r>
              <a:rPr lang="en-US" dirty="0"/>
              <a:t>works within a governance structure that looks like this slide, which allows it to effectively perform its particular functions in the Internet Ecosystem, ensuring its growth and stability.</a:t>
            </a:r>
          </a:p>
          <a:p>
            <a:endParaRPr lang="en-US" dirty="0"/>
          </a:p>
          <a:p>
            <a:r>
              <a:rPr lang="en-US" dirty="0"/>
              <a:t> ICANN maintains an internationally diverse Board of Directors that oversees the policy development process and ICANN governance.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ICANN has three Supporting Organizations (SOs)</a:t>
            </a:r>
            <a:r>
              <a:rPr lang="en-US" baseline="0" dirty="0"/>
              <a:t> </a:t>
            </a:r>
            <a:r>
              <a:rPr lang="en-US" dirty="0"/>
              <a:t>that develop and recommend policies concerning the Internet’s technical management within their areas of expertise. These are the Address Supporting Organization (ASO), comprising the Regional Internet Registries; the Country Code Names Supporting Organization (</a:t>
            </a:r>
            <a:r>
              <a:rPr lang="en-US" dirty="0" err="1"/>
              <a:t>ccNSO</a:t>
            </a:r>
            <a:r>
              <a:rPr lang="en-US" dirty="0"/>
              <a:t>); and the Generic Names Supporting Organization (</a:t>
            </a:r>
            <a:r>
              <a:rPr lang="en-US" dirty="0" err="1"/>
              <a:t>gNSO</a:t>
            </a:r>
            <a:r>
              <a:rPr lang="en-US" dirty="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ICANN also has four Advisory Committees that provide formal inputs to the ICANN Board. They are made up of representatives from the Internet community to advise on a particular issue or policy area. Alphabetically, they are: At-Large Advisory Committee that represents Internet users around the world; DNS Root Server System Advisory Committee (RSSAC); Governmental Advisory Committee (GAC)</a:t>
            </a:r>
            <a:r>
              <a:rPr lang="en-US" baseline="0" dirty="0"/>
              <a:t>; </a:t>
            </a:r>
            <a:r>
              <a:rPr lang="en-US" dirty="0"/>
              <a:t>and Security and the</a:t>
            </a:r>
            <a:r>
              <a:rPr lang="en-US" baseline="0" dirty="0"/>
              <a:t> </a:t>
            </a:r>
            <a:r>
              <a:rPr lang="en-US" dirty="0"/>
              <a:t>Stability Advisory Committee (SSAC).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The Internet Engineering Task Force (IETF), whose technical documents influence the way people design, use and manage the Internet, also appoints a representative as a non-voting liaison to the ICANN Board of Directors.</a:t>
            </a:r>
          </a:p>
          <a:p>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t>9</a:t>
            </a:fld>
            <a:endParaRPr lang="en-US"/>
          </a:p>
        </p:txBody>
      </p:sp>
    </p:spTree>
    <p:extLst>
      <p:ext uri="{BB962C8B-B14F-4D97-AF65-F5344CB8AC3E}">
        <p14:creationId xmlns:p14="http://schemas.microsoft.com/office/powerpoint/2010/main" val="2585569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just a few highlights of what our bottom-up, consensus-driven, multi-stakeholder model has produced:</a:t>
            </a:r>
          </a:p>
          <a:p>
            <a:endParaRPr lang="en-US" dirty="0"/>
          </a:p>
          <a:p>
            <a:r>
              <a:rPr lang="en-US" dirty="0"/>
              <a:t>ICANN established market competition for generic top level domain name (</a:t>
            </a:r>
            <a:r>
              <a:rPr lang="en-US" dirty="0" err="1"/>
              <a:t>gTLD</a:t>
            </a:r>
            <a:r>
              <a:rPr lang="en-US" dirty="0"/>
              <a:t>) registrations resulting in a lowering of domain name costs by 80% and saving consumers and businesses over US$1 billion annually in domain registration fees.</a:t>
            </a:r>
          </a:p>
          <a:p>
            <a:r>
              <a:rPr lang="en-US" dirty="0"/>
              <a:t>ICANN implemented an efficient and cost-effective Uniform Domain Name Dispute Resolution Policy (UDRP), which has been used to resolve thousands of disputes over the rights to domain names. </a:t>
            </a:r>
          </a:p>
          <a:p>
            <a:r>
              <a:rPr lang="en-US" dirty="0"/>
              <a:t>Working in coordination with the appropriate technical communities and stakeholders, ICANN adopted guidelines for the deployment of Internationalized Domain Names (IDN), opening the way for registration of domains in hundreds of the world's languages.</a:t>
            </a:r>
          </a:p>
          <a:p>
            <a:r>
              <a:rPr lang="en-US" dirty="0" err="1"/>
              <a:t>Verisign</a:t>
            </a:r>
            <a:r>
              <a:rPr lang="en-US" dirty="0"/>
              <a:t>, ICANN and NTIA jointly completed deployment of Domain Name System Security Extensions (DNSSEC) for the root zone in July 2010. These extensions make certain kinds of </a:t>
            </a:r>
            <a:r>
              <a:rPr lang="en-US" dirty="0" err="1"/>
              <a:t>cyberfraud</a:t>
            </a:r>
            <a:r>
              <a:rPr lang="en-US" dirty="0"/>
              <a:t> much more difficult to perpetrate. As of 30 June 2011, 70 TLDs had adopted DNSSEC, including two of the largest TLDs -- .com and .de.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ICANN created the New </a:t>
            </a:r>
            <a:r>
              <a:rPr lang="en-US" dirty="0" err="1"/>
              <a:t>gTLD</a:t>
            </a:r>
            <a:r>
              <a:rPr lang="en-US" dirty="0"/>
              <a:t> Program, so that any established entity in the world can apply to operate its own top-level domain. Many of these new </a:t>
            </a:r>
            <a:r>
              <a:rPr lang="en-US" dirty="0" err="1"/>
              <a:t>gTLDs</a:t>
            </a:r>
            <a:r>
              <a:rPr lang="en-US" dirty="0"/>
              <a:t> will go online in 2013. </a:t>
            </a:r>
            <a:r>
              <a:rPr lang="en-US" sz="1200" kern="1200" cap="none" baseline="0" dirty="0">
                <a:solidFill>
                  <a:schemeClr val="tx1"/>
                </a:solidFill>
                <a:effectLst/>
                <a:latin typeface="Arial"/>
                <a:ea typeface="+mn-ea"/>
                <a:cs typeface="Arial"/>
              </a:rPr>
              <a:t>The goal of the New </a:t>
            </a:r>
            <a:r>
              <a:rPr lang="en-US" sz="1200" kern="1200" cap="none" baseline="0" dirty="0" err="1">
                <a:solidFill>
                  <a:schemeClr val="tx1"/>
                </a:solidFill>
                <a:effectLst/>
                <a:latin typeface="Arial"/>
                <a:ea typeface="+mn-ea"/>
                <a:cs typeface="Arial"/>
              </a:rPr>
              <a:t>gTLD</a:t>
            </a:r>
            <a:r>
              <a:rPr lang="en-US" sz="1200" kern="1200" cap="none" baseline="0" dirty="0">
                <a:solidFill>
                  <a:schemeClr val="tx1"/>
                </a:solidFill>
                <a:effectLst/>
                <a:latin typeface="Arial"/>
                <a:ea typeface="+mn-ea"/>
                <a:cs typeface="Arial"/>
              </a:rPr>
              <a:t> Program is to foster competition, innovation and choice in the Domain Name Industry</a:t>
            </a:r>
          </a:p>
          <a:p>
            <a:r>
              <a:rPr lang="en-US" dirty="0"/>
              <a:t>The world broadly accepts ICANN as the place to work out Internet governance policies. As 2011 ended, the Governmental Advisory Committee represented 109 nations (plus the European Union and the Vatican). The Country Code Names Supporting Organization (</a:t>
            </a:r>
            <a:r>
              <a:rPr lang="en-US" dirty="0" err="1"/>
              <a:t>ccNSO</a:t>
            </a:r>
            <a:r>
              <a:rPr lang="en-US" dirty="0"/>
              <a:t>) represented more than 120 country code domains. The At-Large Advisory Committee represented 134 At-Large Structures (</a:t>
            </a:r>
            <a:r>
              <a:rPr lang="en-US" dirty="0" err="1"/>
              <a:t>ALSes</a:t>
            </a:r>
            <a:r>
              <a:rPr lang="en-US" dirty="0"/>
              <a:t>) from all geographic regions. </a:t>
            </a:r>
          </a:p>
          <a:p>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t>10</a:t>
            </a:fld>
            <a:endParaRPr lang="en-US"/>
          </a:p>
        </p:txBody>
      </p:sp>
    </p:spTree>
    <p:extLst>
      <p:ext uri="{BB962C8B-B14F-4D97-AF65-F5344CB8AC3E}">
        <p14:creationId xmlns:p14="http://schemas.microsoft.com/office/powerpoint/2010/main" val="18513076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descr="ICANN_image.png"/>
          <p:cNvPicPr>
            <a:picLocks noChangeAspect="1"/>
          </p:cNvPicPr>
          <p:nvPr userDrawn="1"/>
        </p:nvPicPr>
        <p:blipFill rotWithShape="1">
          <a:blip r:embed="rId2">
            <a:extLst>
              <a:ext uri="{28A0092B-C50C-407E-A947-70E740481C1C}">
                <a14:useLocalDpi xmlns:a14="http://schemas.microsoft.com/office/drawing/2010/main" val="0"/>
              </a:ext>
            </a:extLst>
          </a:blip>
          <a:srcRect b="6844"/>
          <a:stretch/>
        </p:blipFill>
        <p:spPr>
          <a:xfrm>
            <a:off x="-1470" y="0"/>
            <a:ext cx="10810905" cy="7205663"/>
          </a:xfrm>
          <a:prstGeom prst="rect">
            <a:avLst/>
          </a:prstGeom>
        </p:spPr>
      </p:pic>
      <p:sp>
        <p:nvSpPr>
          <p:cNvPr id="17" name="Rectangle 16"/>
          <p:cNvSpPr/>
          <p:nvPr userDrawn="1"/>
        </p:nvSpPr>
        <p:spPr>
          <a:xfrm>
            <a:off x="0" y="2945932"/>
            <a:ext cx="5699544" cy="600472"/>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5794806" y="2945932"/>
            <a:ext cx="587418" cy="617197"/>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6471120" y="2945932"/>
            <a:ext cx="587418" cy="617197"/>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7147434" y="2945932"/>
            <a:ext cx="587418" cy="617197"/>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2" name="Text Placeholder 31"/>
          <p:cNvSpPr>
            <a:spLocks noGrp="1"/>
          </p:cNvSpPr>
          <p:nvPr>
            <p:ph type="body" sz="quarter" idx="10" hasCustomPrompt="1"/>
          </p:nvPr>
        </p:nvSpPr>
        <p:spPr>
          <a:xfrm>
            <a:off x="5715426" y="3611500"/>
            <a:ext cx="4381500" cy="585460"/>
          </a:xfrm>
        </p:spPr>
        <p:txBody>
          <a:bodyPr>
            <a:normAutofit/>
          </a:bodyPr>
          <a:lstStyle>
            <a:lvl1pPr marL="0" indent="0">
              <a:buNone/>
              <a:defRPr lang="en-US" sz="2400" b="0" i="0" kern="1200" dirty="0">
                <a:solidFill>
                  <a:schemeClr val="tx1"/>
                </a:solidFill>
                <a:latin typeface="Sukhumvit Set" panose="02000506000000020004" pitchFamily="2" charset="-34"/>
                <a:ea typeface="+mn-ea"/>
                <a:cs typeface="Sukhumvit Set" panose="02000506000000020004" pitchFamily="2" charset="-34"/>
              </a:defRPr>
            </a:lvl1pPr>
          </a:lstStyle>
          <a:p>
            <a:pPr lvl="0"/>
            <a:r>
              <a:rPr lang="en-US" dirty="0"/>
              <a:t>Main Heading</a:t>
            </a:r>
          </a:p>
        </p:txBody>
      </p:sp>
      <p:sp>
        <p:nvSpPr>
          <p:cNvPr id="34" name="Text Placeholder 33"/>
          <p:cNvSpPr>
            <a:spLocks noGrp="1"/>
          </p:cNvSpPr>
          <p:nvPr>
            <p:ph type="body" sz="quarter" idx="11" hasCustomPrompt="1"/>
          </p:nvPr>
        </p:nvSpPr>
        <p:spPr>
          <a:xfrm>
            <a:off x="5715427" y="4167594"/>
            <a:ext cx="2778613" cy="450354"/>
          </a:xfrm>
        </p:spPr>
        <p:txBody>
          <a:bodyPr>
            <a:normAutofit/>
          </a:bodyPr>
          <a:lstStyle>
            <a:lvl1pPr marL="0" indent="0">
              <a:buNone/>
              <a:defRPr lang="en-US" sz="1800" b="0" i="0" kern="1200" dirty="0">
                <a:solidFill>
                  <a:schemeClr val="tx1">
                    <a:lumMod val="65000"/>
                    <a:lumOff val="35000"/>
                  </a:schemeClr>
                </a:solidFill>
                <a:latin typeface="Sukhumvit Set" panose="02000506000000020004" pitchFamily="2" charset="-34"/>
                <a:ea typeface="+mn-ea"/>
                <a:cs typeface="Sukhumvit Set" panose="02000506000000020004" pitchFamily="2" charset="-34"/>
              </a:defRPr>
            </a:lvl1pPr>
          </a:lstStyle>
          <a:p>
            <a:pPr lvl="0"/>
            <a:r>
              <a:rPr lang="en-US" dirty="0"/>
              <a:t>Sub Heading</a:t>
            </a:r>
          </a:p>
        </p:txBody>
      </p:sp>
      <p:sp>
        <p:nvSpPr>
          <p:cNvPr id="43" name="Rectangle 42"/>
          <p:cNvSpPr/>
          <p:nvPr userDrawn="1"/>
        </p:nvSpPr>
        <p:spPr>
          <a:xfrm>
            <a:off x="-1470" y="6122977"/>
            <a:ext cx="10810906" cy="1099606"/>
          </a:xfrm>
          <a:prstGeom prst="rect">
            <a:avLst/>
          </a:prstGeom>
          <a:solidFill>
            <a:schemeClr val="bg1">
              <a:lumMod val="95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ICANNlogo copy_test.tif"/>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48223" y="6305999"/>
            <a:ext cx="945275" cy="756220"/>
          </a:xfrm>
          <a:prstGeom prst="rect">
            <a:avLst/>
          </a:prstGeom>
        </p:spPr>
      </p:pic>
      <p:pic>
        <p:nvPicPr>
          <p:cNvPr id="16" name="Picture 15"/>
          <p:cNvPicPr>
            <a:picLocks noChangeAspect="1"/>
          </p:cNvPicPr>
          <p:nvPr userDrawn="1"/>
        </p:nvPicPr>
        <p:blipFill>
          <a:blip r:embed="rId4"/>
          <a:stretch>
            <a:fillRect/>
          </a:stretch>
        </p:blipFill>
        <p:spPr>
          <a:xfrm>
            <a:off x="1426513" y="6327995"/>
            <a:ext cx="2178907" cy="748233"/>
          </a:xfrm>
          <a:prstGeom prst="rect">
            <a:avLst/>
          </a:prstGeom>
        </p:spPr>
      </p:pic>
    </p:spTree>
    <p:extLst>
      <p:ext uri="{BB962C8B-B14F-4D97-AF65-F5344CB8AC3E}">
        <p14:creationId xmlns:p14="http://schemas.microsoft.com/office/powerpoint/2010/main" val="1726995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16829" y="4751864"/>
            <a:ext cx="6479858" cy="595469"/>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2116829" y="643839"/>
            <a:ext cx="6479858" cy="394086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116829" y="5347333"/>
            <a:ext cx="6479858" cy="456503"/>
          </a:xfrm>
        </p:spPr>
        <p:txBody>
          <a:bodyPr/>
          <a:lstStyle>
            <a:lvl1pPr marL="0" indent="0">
              <a:buNone/>
              <a:defRPr sz="14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grpSp>
        <p:nvGrpSpPr>
          <p:cNvPr id="15" name="Group 14"/>
          <p:cNvGrpSpPr/>
          <p:nvPr userDrawn="1"/>
        </p:nvGrpSpPr>
        <p:grpSpPr>
          <a:xfrm>
            <a:off x="2080544" y="4590005"/>
            <a:ext cx="6579830" cy="161859"/>
            <a:chOff x="0" y="1020776"/>
            <a:chExt cx="7734852" cy="154607"/>
          </a:xfrm>
        </p:grpSpPr>
        <p:sp>
          <p:nvSpPr>
            <p:cNvPr id="16" name="Rectangle 15"/>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2433297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516768" y="1338487"/>
            <a:ext cx="9767197" cy="163113"/>
            <a:chOff x="-904938" y="1157758"/>
            <a:chExt cx="9767197" cy="163113"/>
          </a:xfrm>
        </p:grpSpPr>
        <p:grpSp>
          <p:nvGrpSpPr>
            <p:cNvPr id="15" name="Group 14"/>
            <p:cNvGrpSpPr/>
            <p:nvPr userDrawn="1"/>
          </p:nvGrpSpPr>
          <p:grpSpPr>
            <a:xfrm>
              <a:off x="1127407" y="1166264"/>
              <a:ext cx="7734852" cy="154607"/>
              <a:chOff x="0" y="1020776"/>
              <a:chExt cx="7734852" cy="154607"/>
            </a:xfrm>
          </p:grpSpPr>
          <p:sp>
            <p:nvSpPr>
              <p:cNvPr id="19" name="Rectangle 18"/>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2" name="Rectangle 21"/>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6" name="Rectangle 15"/>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27194549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24839" y="288563"/>
            <a:ext cx="2434938" cy="5819468"/>
          </a:xfrm>
        </p:spPr>
        <p:txBody>
          <a:bodyPr vert="eaVert"/>
          <a:lstStyle>
            <a:lvl1pPr>
              <a:defRPr>
                <a:solidFill>
                  <a:schemeClr val="tx1"/>
                </a:solidFill>
              </a:defRPr>
            </a:lvl1pPr>
          </a:lstStyle>
          <a:p>
            <a:r>
              <a:rPr lang="en-US" dirty="0"/>
              <a:t>Click to edit Master title style</a:t>
            </a:r>
          </a:p>
        </p:txBody>
      </p:sp>
      <p:sp>
        <p:nvSpPr>
          <p:cNvPr id="3" name="Vertical Text Placeholder 2"/>
          <p:cNvSpPr>
            <a:spLocks noGrp="1"/>
          </p:cNvSpPr>
          <p:nvPr>
            <p:ph type="body" orient="vert" idx="1"/>
          </p:nvPr>
        </p:nvSpPr>
        <p:spPr>
          <a:xfrm>
            <a:off x="525385" y="288563"/>
            <a:ext cx="7124447" cy="5819468"/>
          </a:xfrm>
        </p:spPr>
        <p:txBody>
          <a:bodyPr vert="eaVert"/>
          <a:lstStyle>
            <a:lvl1pPr>
              <a:defRPr>
                <a:solidFill>
                  <a:srgbClr val="595959"/>
                </a:solidFill>
              </a:defRPr>
            </a:lvl1pPr>
            <a:lvl2pPr>
              <a:defRPr>
                <a:solidFill>
                  <a:srgbClr val="595959"/>
                </a:solidFill>
              </a:defRPr>
            </a:lvl2pPr>
            <a:lvl3pPr>
              <a:defRPr>
                <a:solidFill>
                  <a:srgbClr val="595959"/>
                </a:solidFill>
              </a:defRPr>
            </a:lvl3pPr>
            <a:lvl4pPr>
              <a:defRPr>
                <a:solidFill>
                  <a:srgbClr val="595959"/>
                </a:solidFill>
              </a:defRPr>
            </a:lvl4pPr>
            <a:lvl5pPr>
              <a:defRPr>
                <a:solidFill>
                  <a:srgbClr val="595959"/>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rot="5400000">
            <a:off x="4989611" y="3121831"/>
            <a:ext cx="5821142" cy="154607"/>
            <a:chOff x="-904938" y="1157758"/>
            <a:chExt cx="5264582" cy="154607"/>
          </a:xfrm>
        </p:grpSpPr>
        <p:sp>
          <p:nvSpPr>
            <p:cNvPr id="15" name="Rectangle 14"/>
            <p:cNvSpPr/>
            <p:nvPr userDrawn="1"/>
          </p:nvSpPr>
          <p:spPr>
            <a:xfrm>
              <a:off x="1127408" y="1166265"/>
              <a:ext cx="3232236" cy="146100"/>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506648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8" name="Text Placeholder 31"/>
          <p:cNvSpPr>
            <a:spLocks noGrp="1"/>
          </p:cNvSpPr>
          <p:nvPr>
            <p:ph type="body" sz="quarter" idx="10" hasCustomPrompt="1"/>
          </p:nvPr>
        </p:nvSpPr>
        <p:spPr>
          <a:xfrm>
            <a:off x="5699544" y="3633333"/>
            <a:ext cx="4381500" cy="585460"/>
          </a:xfrm>
        </p:spPr>
        <p:txBody>
          <a:bodyPr>
            <a:normAutofit/>
          </a:bodyPr>
          <a:lstStyle>
            <a:lvl1pPr marL="0" indent="0">
              <a:buNone/>
              <a:defRPr lang="en-US" sz="2400" b="0" i="0" kern="1200" dirty="0">
                <a:solidFill>
                  <a:schemeClr val="tx1"/>
                </a:solidFill>
                <a:latin typeface="Sukhumvit Set" panose="02000506000000020004" pitchFamily="2" charset="-34"/>
                <a:ea typeface="+mn-ea"/>
                <a:cs typeface="Sukhumvit Set" panose="02000506000000020004" pitchFamily="2" charset="-34"/>
              </a:defRPr>
            </a:lvl1pPr>
          </a:lstStyle>
          <a:p>
            <a:pPr lvl="0"/>
            <a:r>
              <a:rPr lang="en-US" dirty="0"/>
              <a:t>Section Heading</a:t>
            </a:r>
          </a:p>
        </p:txBody>
      </p:sp>
      <p:sp>
        <p:nvSpPr>
          <p:cNvPr id="59" name="Text Placeholder 33"/>
          <p:cNvSpPr>
            <a:spLocks noGrp="1"/>
          </p:cNvSpPr>
          <p:nvPr>
            <p:ph type="body" sz="quarter" idx="11" hasCustomPrompt="1"/>
          </p:nvPr>
        </p:nvSpPr>
        <p:spPr>
          <a:xfrm>
            <a:off x="5699545" y="4189427"/>
            <a:ext cx="2778613" cy="450354"/>
          </a:xfrm>
          <a:ln>
            <a:solidFill>
              <a:schemeClr val="tx1">
                <a:lumMod val="50000"/>
                <a:lumOff val="50000"/>
              </a:schemeClr>
            </a:solidFill>
          </a:ln>
        </p:spPr>
        <p:txBody>
          <a:bodyPr>
            <a:normAutofit/>
          </a:bodyPr>
          <a:lstStyle>
            <a:lvl1pPr marL="0" indent="0">
              <a:buNone/>
              <a:defRPr lang="en-US" sz="1800" b="0" i="0" kern="1200" dirty="0">
                <a:solidFill>
                  <a:schemeClr val="tx1">
                    <a:lumMod val="65000"/>
                    <a:lumOff val="35000"/>
                  </a:schemeClr>
                </a:solidFill>
                <a:latin typeface="Sukhumvit Set" panose="02000506000000020004" pitchFamily="2" charset="-34"/>
                <a:ea typeface="+mn-ea"/>
                <a:cs typeface="Sukhumvit Set" panose="02000506000000020004" pitchFamily="2" charset="-34"/>
              </a:defRPr>
            </a:lvl1pPr>
          </a:lstStyle>
          <a:p>
            <a:pPr lvl="0"/>
            <a:r>
              <a:rPr lang="en-US" dirty="0"/>
              <a:t>Sub Heading</a:t>
            </a:r>
          </a:p>
        </p:txBody>
      </p:sp>
      <p:sp>
        <p:nvSpPr>
          <p:cNvPr id="68" name="Rectangle 67"/>
          <p:cNvSpPr/>
          <p:nvPr userDrawn="1"/>
        </p:nvSpPr>
        <p:spPr>
          <a:xfrm>
            <a:off x="0" y="2945932"/>
            <a:ext cx="5699544" cy="600472"/>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69" name="Rectangle 68"/>
          <p:cNvSpPr/>
          <p:nvPr userDrawn="1"/>
        </p:nvSpPr>
        <p:spPr>
          <a:xfrm>
            <a:off x="5794806" y="2945932"/>
            <a:ext cx="587418" cy="617197"/>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70" name="Rectangle 69"/>
          <p:cNvSpPr/>
          <p:nvPr userDrawn="1"/>
        </p:nvSpPr>
        <p:spPr>
          <a:xfrm>
            <a:off x="6471120" y="2945932"/>
            <a:ext cx="587418" cy="617197"/>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71" name="Rectangle 70"/>
          <p:cNvSpPr/>
          <p:nvPr userDrawn="1"/>
        </p:nvSpPr>
        <p:spPr>
          <a:xfrm>
            <a:off x="7147434" y="2945932"/>
            <a:ext cx="587418" cy="617197"/>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73" name="Rectangle 72"/>
          <p:cNvSpPr/>
          <p:nvPr userDrawn="1"/>
        </p:nvSpPr>
        <p:spPr>
          <a:xfrm>
            <a:off x="0" y="5866129"/>
            <a:ext cx="10799763" cy="135162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Rectangle 73"/>
          <p:cNvSpPr/>
          <p:nvPr userDrawn="1"/>
        </p:nvSpPr>
        <p:spPr>
          <a:xfrm>
            <a:off x="9672" y="6122977"/>
            <a:ext cx="10799764" cy="1099606"/>
          </a:xfrm>
          <a:prstGeom prst="rect">
            <a:avLst/>
          </a:prstGeom>
          <a:solidFill>
            <a:schemeClr val="bg1">
              <a:lumMod val="95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ICANNlogo copy_test.ti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8223" y="6305999"/>
            <a:ext cx="945275" cy="756220"/>
          </a:xfrm>
          <a:prstGeom prst="rect">
            <a:avLst/>
          </a:prstGeom>
        </p:spPr>
      </p:pic>
    </p:spTree>
    <p:extLst>
      <p:ext uri="{BB962C8B-B14F-4D97-AF65-F5344CB8AC3E}">
        <p14:creationId xmlns:p14="http://schemas.microsoft.com/office/powerpoint/2010/main" val="227947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20" name="Group 19"/>
          <p:cNvGrpSpPr/>
          <p:nvPr userDrawn="1"/>
        </p:nvGrpSpPr>
        <p:grpSpPr>
          <a:xfrm>
            <a:off x="544275" y="924016"/>
            <a:ext cx="7734852" cy="154607"/>
            <a:chOff x="0" y="1020776"/>
            <a:chExt cx="7734852" cy="154607"/>
          </a:xfrm>
        </p:grpSpPr>
        <p:sp>
          <p:nvSpPr>
            <p:cNvPr id="16" name="Rectangle 15"/>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3" name="Content Placeholder 2"/>
          <p:cNvSpPr>
            <a:spLocks noGrp="1"/>
          </p:cNvSpPr>
          <p:nvPr>
            <p:ph idx="1"/>
          </p:nvPr>
        </p:nvSpPr>
        <p:spPr>
          <a:xfrm>
            <a:off x="539989" y="1294177"/>
            <a:ext cx="9719787" cy="4814523"/>
          </a:xfrm>
        </p:spPr>
        <p:txBody>
          <a:bodyPr/>
          <a:lstStyle>
            <a:lvl1pPr>
              <a:defRPr>
                <a:solidFill>
                  <a:schemeClr val="tx1">
                    <a:lumMod val="65000"/>
                    <a:lumOff val="35000"/>
                  </a:schemeClr>
                </a:solidFill>
                <a:latin typeface="Sukhumvit Set" panose="02000506000000020004" pitchFamily="2" charset="-34"/>
                <a:cs typeface="Sukhumvit Set" panose="02000506000000020004" pitchFamily="2" charset="-34"/>
              </a:defRPr>
            </a:lvl1pPr>
            <a:lvl2pPr>
              <a:defRPr>
                <a:solidFill>
                  <a:schemeClr val="tx1">
                    <a:lumMod val="65000"/>
                    <a:lumOff val="35000"/>
                  </a:schemeClr>
                </a:solidFill>
                <a:latin typeface="Sukhumvit Set" panose="02000506000000020004" pitchFamily="2" charset="-34"/>
                <a:cs typeface="Sukhumvit Set" panose="02000506000000020004" pitchFamily="2" charset="-34"/>
              </a:defRPr>
            </a:lvl2pPr>
            <a:lvl3pPr>
              <a:defRPr>
                <a:solidFill>
                  <a:schemeClr val="tx1">
                    <a:lumMod val="65000"/>
                    <a:lumOff val="35000"/>
                  </a:schemeClr>
                </a:solidFill>
                <a:latin typeface="Sukhumvit Set" panose="02000506000000020004" pitchFamily="2" charset="-34"/>
                <a:cs typeface="Sukhumvit Set" panose="02000506000000020004" pitchFamily="2" charset="-34"/>
              </a:defRPr>
            </a:lvl3pPr>
            <a:lvl4pPr>
              <a:defRPr>
                <a:solidFill>
                  <a:schemeClr val="tx1">
                    <a:lumMod val="65000"/>
                    <a:lumOff val="35000"/>
                  </a:schemeClr>
                </a:solidFill>
                <a:latin typeface="Sukhumvit Set" panose="02000506000000020004" pitchFamily="2" charset="-34"/>
                <a:cs typeface="Sukhumvit Set" panose="02000506000000020004" pitchFamily="2" charset="-34"/>
              </a:defRPr>
            </a:lvl4pPr>
            <a:lvl5pPr>
              <a:defRPr>
                <a:solidFill>
                  <a:schemeClr val="tx1">
                    <a:lumMod val="65000"/>
                    <a:lumOff val="35000"/>
                  </a:schemeClr>
                </a:solidFill>
                <a:latin typeface="Sukhumvit Set" panose="02000506000000020004" pitchFamily="2" charset="-34"/>
                <a:cs typeface="Sukhumvit Set" panose="02000506000000020004" pitchFamily="2" charset="-34"/>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31"/>
          <p:cNvSpPr>
            <a:spLocks noGrp="1"/>
          </p:cNvSpPr>
          <p:nvPr>
            <p:ph type="body" sz="quarter" idx="10" hasCustomPrompt="1"/>
          </p:nvPr>
        </p:nvSpPr>
        <p:spPr>
          <a:xfrm>
            <a:off x="539988" y="326041"/>
            <a:ext cx="9719787" cy="585460"/>
          </a:xfrm>
        </p:spPr>
        <p:txBody>
          <a:bodyPr>
            <a:normAutofit/>
          </a:bodyPr>
          <a:lstStyle>
            <a:lvl1pPr marL="0" indent="0">
              <a:buNone/>
              <a:defRPr lang="en-US" sz="2800" b="1" i="0" kern="1200" dirty="0">
                <a:solidFill>
                  <a:schemeClr val="tx1"/>
                </a:solidFill>
                <a:latin typeface="Sukhumvit Set" panose="02000506000000020004" pitchFamily="2" charset="-34"/>
                <a:ea typeface="+mn-ea"/>
                <a:cs typeface="Sukhumvit Set" panose="02000506000000020004" pitchFamily="2" charset="-34"/>
              </a:defRPr>
            </a:lvl1pPr>
          </a:lstStyle>
          <a:p>
            <a:pPr lvl="0"/>
            <a:r>
              <a:rPr lang="en-US" dirty="0"/>
              <a:t>Main Heading</a:t>
            </a:r>
          </a:p>
        </p:txBody>
      </p:sp>
    </p:spTree>
    <p:extLst>
      <p:ext uri="{BB962C8B-B14F-4D97-AF65-F5344CB8AC3E}">
        <p14:creationId xmlns:p14="http://schemas.microsoft.com/office/powerpoint/2010/main" val="2988655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989" y="1282082"/>
            <a:ext cx="9719787" cy="4850139"/>
          </a:xfrm>
        </p:spPr>
        <p:txBody>
          <a:bodyPr/>
          <a:lstStyle>
            <a:lvl1pPr>
              <a:defRPr>
                <a:latin typeface="Sukhumvit Set" panose="02000506000000020004" pitchFamily="2" charset="-34"/>
                <a:cs typeface="Sukhumvit Set" panose="02000506000000020004" pitchFamily="2" charset="-34"/>
              </a:defRPr>
            </a:lvl1pPr>
            <a:lvl2pPr>
              <a:defRPr>
                <a:latin typeface="Sukhumvit Set" panose="02000506000000020004" pitchFamily="2" charset="-34"/>
                <a:cs typeface="Sukhumvit Set" panose="02000506000000020004" pitchFamily="2" charset="-34"/>
              </a:defRPr>
            </a:lvl2pPr>
            <a:lvl3pPr>
              <a:defRPr>
                <a:latin typeface="Sukhumvit Set" panose="02000506000000020004" pitchFamily="2" charset="-34"/>
                <a:cs typeface="Sukhumvit Set" panose="02000506000000020004" pitchFamily="2" charset="-34"/>
              </a:defRPr>
            </a:lvl3pPr>
            <a:lvl4pPr>
              <a:defRPr>
                <a:latin typeface="Sukhumvit Set" panose="02000506000000020004" pitchFamily="2" charset="-34"/>
                <a:cs typeface="Sukhumvit Set" panose="02000506000000020004" pitchFamily="2" charset="-34"/>
              </a:defRPr>
            </a:lvl4pPr>
            <a:lvl5pPr>
              <a:defRPr>
                <a:latin typeface="Sukhumvit Set" panose="02000506000000020004" pitchFamily="2" charset="-34"/>
                <a:cs typeface="Sukhumvit Set" panose="02000506000000020004" pitchFamily="2" charset="-34"/>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31"/>
          <p:cNvSpPr>
            <a:spLocks noGrp="1"/>
          </p:cNvSpPr>
          <p:nvPr>
            <p:ph type="body" sz="quarter" idx="10" hasCustomPrompt="1"/>
          </p:nvPr>
        </p:nvSpPr>
        <p:spPr>
          <a:xfrm>
            <a:off x="539988" y="326041"/>
            <a:ext cx="9719787" cy="585460"/>
          </a:xfrm>
        </p:spPr>
        <p:txBody>
          <a:bodyPr>
            <a:normAutofit/>
          </a:bodyPr>
          <a:lstStyle>
            <a:lvl1pPr marL="0" indent="0">
              <a:buNone/>
              <a:defRPr lang="en-US" sz="2800" b="1" i="0" kern="1200" dirty="0">
                <a:solidFill>
                  <a:schemeClr val="tx1"/>
                </a:solidFill>
                <a:latin typeface="Sukhumvit Set" panose="02000506000000020004" pitchFamily="2" charset="-34"/>
                <a:ea typeface="+mn-ea"/>
                <a:cs typeface="Sukhumvit Set" panose="02000506000000020004" pitchFamily="2" charset="-34"/>
              </a:defRPr>
            </a:lvl1pPr>
          </a:lstStyle>
          <a:p>
            <a:pPr lvl="0"/>
            <a:r>
              <a:rPr lang="en-US" dirty="0"/>
              <a:t>Main Heading</a:t>
            </a:r>
          </a:p>
        </p:txBody>
      </p:sp>
      <p:grpSp>
        <p:nvGrpSpPr>
          <p:cNvPr id="2" name="Group 1"/>
          <p:cNvGrpSpPr/>
          <p:nvPr userDrawn="1"/>
        </p:nvGrpSpPr>
        <p:grpSpPr>
          <a:xfrm>
            <a:off x="516768" y="923596"/>
            <a:ext cx="9767197" cy="163113"/>
            <a:chOff x="-904938" y="1157758"/>
            <a:chExt cx="9767197" cy="163113"/>
          </a:xfrm>
        </p:grpSpPr>
        <p:grpSp>
          <p:nvGrpSpPr>
            <p:cNvPr id="27" name="Group 26"/>
            <p:cNvGrpSpPr/>
            <p:nvPr userDrawn="1"/>
          </p:nvGrpSpPr>
          <p:grpSpPr>
            <a:xfrm>
              <a:off x="1127407" y="1166264"/>
              <a:ext cx="7734852" cy="154607"/>
              <a:chOff x="0" y="1020776"/>
              <a:chExt cx="7734852" cy="154607"/>
            </a:xfrm>
          </p:grpSpPr>
          <p:sp>
            <p:nvSpPr>
              <p:cNvPr id="28" name="Rectangle 27"/>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9" name="Rectangle 28"/>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0" name="Rectangle 29"/>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1" name="Rectangle 30"/>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32" name="Rectangle 31"/>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3" name="Rectangle 32"/>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4" name="Rectangle 33"/>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265412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sz="half" idx="1"/>
          </p:nvPr>
        </p:nvSpPr>
        <p:spPr>
          <a:xfrm>
            <a:off x="539989" y="1681323"/>
            <a:ext cx="4769895" cy="445277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89881" y="1681323"/>
            <a:ext cx="4769895" cy="445277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7" name="Group 16"/>
          <p:cNvGrpSpPr/>
          <p:nvPr userDrawn="1"/>
        </p:nvGrpSpPr>
        <p:grpSpPr>
          <a:xfrm>
            <a:off x="516768" y="1327171"/>
            <a:ext cx="9767197" cy="163113"/>
            <a:chOff x="-904938" y="1157758"/>
            <a:chExt cx="9767197" cy="163113"/>
          </a:xfrm>
        </p:grpSpPr>
        <p:grpSp>
          <p:nvGrpSpPr>
            <p:cNvPr id="18" name="Group 17"/>
            <p:cNvGrpSpPr/>
            <p:nvPr userDrawn="1"/>
          </p:nvGrpSpPr>
          <p:grpSpPr>
            <a:xfrm>
              <a:off x="1127407" y="1166264"/>
              <a:ext cx="7734852" cy="154607"/>
              <a:chOff x="0" y="1020776"/>
              <a:chExt cx="7734852" cy="154607"/>
            </a:xfrm>
          </p:grpSpPr>
          <p:sp>
            <p:nvSpPr>
              <p:cNvPr id="22" name="Rectangle 21"/>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3" name="Rectangle 22"/>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4" name="Rectangle 23"/>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5" name="Rectangle 24"/>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9" name="Rectangle 18"/>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819030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539989" y="1612935"/>
            <a:ext cx="4771771" cy="67219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9989" y="2285130"/>
            <a:ext cx="4771771" cy="38470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486131" y="1612935"/>
            <a:ext cx="4773645" cy="67219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486131" y="2285130"/>
            <a:ext cx="4773645" cy="38470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7" name="Group 16"/>
          <p:cNvGrpSpPr/>
          <p:nvPr userDrawn="1"/>
        </p:nvGrpSpPr>
        <p:grpSpPr>
          <a:xfrm>
            <a:off x="516768" y="1326392"/>
            <a:ext cx="9767197" cy="163113"/>
            <a:chOff x="-904938" y="1157758"/>
            <a:chExt cx="9767197" cy="163113"/>
          </a:xfrm>
        </p:grpSpPr>
        <p:grpSp>
          <p:nvGrpSpPr>
            <p:cNvPr id="18" name="Group 17"/>
            <p:cNvGrpSpPr/>
            <p:nvPr userDrawn="1"/>
          </p:nvGrpSpPr>
          <p:grpSpPr>
            <a:xfrm>
              <a:off x="1127407" y="1166264"/>
              <a:ext cx="7734852" cy="154607"/>
              <a:chOff x="0" y="1020776"/>
              <a:chExt cx="7734852" cy="154607"/>
            </a:xfrm>
          </p:grpSpPr>
          <p:sp>
            <p:nvSpPr>
              <p:cNvPr id="22" name="Rectangle 21"/>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3" name="Rectangle 22"/>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4" name="Rectangle 23"/>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5" name="Rectangle 24"/>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9" name="Rectangle 18"/>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27" name="Rectangle 26"/>
          <p:cNvSpPr/>
          <p:nvPr userDrawn="1"/>
        </p:nvSpPr>
        <p:spPr>
          <a:xfrm>
            <a:off x="539988" y="2268332"/>
            <a:ext cx="4771772" cy="45719"/>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28" name="Rectangle 27"/>
          <p:cNvSpPr/>
          <p:nvPr userDrawn="1"/>
        </p:nvSpPr>
        <p:spPr>
          <a:xfrm>
            <a:off x="5500098" y="2273034"/>
            <a:ext cx="4771772" cy="45719"/>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Tree>
    <p:extLst>
      <p:ext uri="{BB962C8B-B14F-4D97-AF65-F5344CB8AC3E}">
        <p14:creationId xmlns:p14="http://schemas.microsoft.com/office/powerpoint/2010/main" val="4060890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grpSp>
        <p:nvGrpSpPr>
          <p:cNvPr id="13" name="Group 12"/>
          <p:cNvGrpSpPr/>
          <p:nvPr userDrawn="1"/>
        </p:nvGrpSpPr>
        <p:grpSpPr>
          <a:xfrm>
            <a:off x="516768" y="1326392"/>
            <a:ext cx="9767197" cy="163113"/>
            <a:chOff x="-904938" y="1157758"/>
            <a:chExt cx="9767197" cy="163113"/>
          </a:xfrm>
        </p:grpSpPr>
        <p:grpSp>
          <p:nvGrpSpPr>
            <p:cNvPr id="14" name="Group 13"/>
            <p:cNvGrpSpPr/>
            <p:nvPr userDrawn="1"/>
          </p:nvGrpSpPr>
          <p:grpSpPr>
            <a:xfrm>
              <a:off x="1127407" y="1166264"/>
              <a:ext cx="7734852" cy="154607"/>
              <a:chOff x="0" y="1020776"/>
              <a:chExt cx="7734852" cy="154607"/>
            </a:xfrm>
          </p:grpSpPr>
          <p:sp>
            <p:nvSpPr>
              <p:cNvPr id="18" name="Rectangle 17"/>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5" name="Rectangle 14"/>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398581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12" name="Group 11"/>
          <p:cNvGrpSpPr/>
          <p:nvPr userDrawn="1"/>
        </p:nvGrpSpPr>
        <p:grpSpPr>
          <a:xfrm>
            <a:off x="0" y="5970914"/>
            <a:ext cx="10799763" cy="163113"/>
            <a:chOff x="-904938" y="1157758"/>
            <a:chExt cx="9767197" cy="163113"/>
          </a:xfrm>
        </p:grpSpPr>
        <p:grpSp>
          <p:nvGrpSpPr>
            <p:cNvPr id="13" name="Group 12"/>
            <p:cNvGrpSpPr/>
            <p:nvPr userDrawn="1"/>
          </p:nvGrpSpPr>
          <p:grpSpPr>
            <a:xfrm>
              <a:off x="1127407" y="1166264"/>
              <a:ext cx="7734852" cy="154607"/>
              <a:chOff x="0" y="1020776"/>
              <a:chExt cx="7734852" cy="154607"/>
            </a:xfrm>
          </p:grpSpPr>
          <p:sp>
            <p:nvSpPr>
              <p:cNvPr id="17" name="Rectangle 16"/>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4" name="Rectangle 13"/>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5" name="Rectangle 14"/>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74281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2" name="Rectangle 21"/>
          <p:cNvSpPr/>
          <p:nvPr userDrawn="1"/>
        </p:nvSpPr>
        <p:spPr>
          <a:xfrm rot="5400000">
            <a:off x="-240336" y="1802446"/>
            <a:ext cx="5082437" cy="3533834"/>
          </a:xfrm>
          <a:prstGeom prst="rect">
            <a:avLst/>
          </a:prstGeom>
          <a:solidFill>
            <a:srgbClr val="16A0E1">
              <a:alpha val="8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1AB8FF"/>
              </a:solidFill>
            </a:endParaRPr>
          </a:p>
        </p:txBody>
      </p:sp>
      <p:sp>
        <p:nvSpPr>
          <p:cNvPr id="23" name="Rectangle 22"/>
          <p:cNvSpPr/>
          <p:nvPr userDrawn="1"/>
        </p:nvSpPr>
        <p:spPr>
          <a:xfrm rot="5400000">
            <a:off x="1977481" y="-1171902"/>
            <a:ext cx="650658" cy="3547927"/>
          </a:xfrm>
          <a:prstGeom prst="rect">
            <a:avLst/>
          </a:prstGeom>
          <a:solidFill>
            <a:srgbClr val="16A0E1">
              <a:alpha val="8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1AB8FF"/>
              </a:solidFill>
            </a:endParaRPr>
          </a:p>
        </p:txBody>
      </p:sp>
      <p:sp>
        <p:nvSpPr>
          <p:cNvPr id="2" name="Title 1"/>
          <p:cNvSpPr>
            <a:spLocks noGrp="1"/>
          </p:cNvSpPr>
          <p:nvPr>
            <p:ph type="title"/>
          </p:nvPr>
        </p:nvSpPr>
        <p:spPr>
          <a:xfrm>
            <a:off x="539989" y="391033"/>
            <a:ext cx="3527811" cy="421767"/>
          </a:xfrm>
        </p:spPr>
        <p:txBody>
          <a:bodyPr anchor="b">
            <a:normAutofit/>
          </a:bodyPr>
          <a:lstStyle>
            <a:lvl1pPr algn="l">
              <a:defRPr sz="1800" b="1">
                <a:solidFill>
                  <a:srgbClr val="FFFFFF"/>
                </a:solidFill>
              </a:defRPr>
            </a:lvl1pPr>
          </a:lstStyle>
          <a:p>
            <a:r>
              <a:rPr lang="en-US" dirty="0"/>
              <a:t>Click to edit Master title style</a:t>
            </a:r>
          </a:p>
        </p:txBody>
      </p:sp>
      <p:sp>
        <p:nvSpPr>
          <p:cNvPr id="3" name="Content Placeholder 2"/>
          <p:cNvSpPr>
            <a:spLocks noGrp="1"/>
          </p:cNvSpPr>
          <p:nvPr>
            <p:ph idx="1"/>
          </p:nvPr>
        </p:nvSpPr>
        <p:spPr>
          <a:xfrm>
            <a:off x="4467063" y="286894"/>
            <a:ext cx="5814993" cy="58211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539989" y="1028143"/>
            <a:ext cx="3527811" cy="5079891"/>
          </a:xfrm>
        </p:spPr>
        <p:txBody>
          <a:bodyPr/>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grpSp>
        <p:nvGrpSpPr>
          <p:cNvPr id="12" name="Group 11"/>
          <p:cNvGrpSpPr/>
          <p:nvPr userDrawn="1"/>
        </p:nvGrpSpPr>
        <p:grpSpPr>
          <a:xfrm rot="5400000">
            <a:off x="1362438" y="3091999"/>
            <a:ext cx="5831300" cy="200774"/>
            <a:chOff x="-904938" y="1157758"/>
            <a:chExt cx="5264582" cy="154607"/>
          </a:xfrm>
        </p:grpSpPr>
        <p:sp>
          <p:nvSpPr>
            <p:cNvPr id="17" name="Rectangle 16"/>
            <p:cNvSpPr/>
            <p:nvPr userDrawn="1"/>
          </p:nvSpPr>
          <p:spPr>
            <a:xfrm>
              <a:off x="1127408" y="1166265"/>
              <a:ext cx="3232236" cy="146100"/>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4" name="Rectangle 13"/>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5" name="Rectangle 14"/>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24" name="TextBox 23"/>
          <p:cNvSpPr txBox="1"/>
          <p:nvPr userDrawn="1"/>
        </p:nvSpPr>
        <p:spPr>
          <a:xfrm>
            <a:off x="-635000" y="13716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227259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9989" y="288561"/>
            <a:ext cx="9719787" cy="120094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39989" y="1681323"/>
            <a:ext cx="9719787" cy="475540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39988" y="6678584"/>
            <a:ext cx="2519945" cy="383635"/>
          </a:xfrm>
          <a:prstGeom prst="rect">
            <a:avLst/>
          </a:prstGeom>
        </p:spPr>
        <p:txBody>
          <a:bodyPr vert="horz" lIns="91440" tIns="45720" rIns="91440" bIns="45720" rtlCol="0" anchor="ctr"/>
          <a:lstStyle>
            <a:lvl1pPr algn="l">
              <a:defRPr sz="1200">
                <a:solidFill>
                  <a:schemeClr val="tx1">
                    <a:tint val="75000"/>
                  </a:schemeClr>
                </a:solidFill>
              </a:defRPr>
            </a:lvl1pPr>
          </a:lstStyle>
          <a:p>
            <a:fld id="{ED53F868-41C0-4F45-A040-CE138DD0E4BC}" type="datetimeFigureOut">
              <a:rPr lang="en-US" smtClean="0"/>
              <a:t>6/20/2017</a:t>
            </a:fld>
            <a:endParaRPr lang="en-US"/>
          </a:p>
        </p:txBody>
      </p:sp>
      <p:sp>
        <p:nvSpPr>
          <p:cNvPr id="5" name="Footer Placeholder 4"/>
          <p:cNvSpPr>
            <a:spLocks noGrp="1"/>
          </p:cNvSpPr>
          <p:nvPr>
            <p:ph type="ftr" sz="quarter" idx="3"/>
          </p:nvPr>
        </p:nvSpPr>
        <p:spPr>
          <a:xfrm>
            <a:off x="3689920" y="6678584"/>
            <a:ext cx="3419925" cy="38363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739831" y="6678584"/>
            <a:ext cx="2519945" cy="383635"/>
          </a:xfrm>
          <a:prstGeom prst="rect">
            <a:avLst/>
          </a:prstGeom>
        </p:spPr>
        <p:txBody>
          <a:bodyPr vert="horz" lIns="91440" tIns="45720" rIns="91440" bIns="45720" rtlCol="0" anchor="ctr"/>
          <a:lstStyle>
            <a:lvl1pPr algn="r">
              <a:defRPr sz="1200">
                <a:solidFill>
                  <a:schemeClr val="tx1">
                    <a:tint val="75000"/>
                  </a:schemeClr>
                </a:solidFill>
              </a:defRPr>
            </a:lvl1pPr>
          </a:lstStyle>
          <a:p>
            <a:fld id="{8E83ECF3-C502-7243-950C-0289504237AB}" type="slidenum">
              <a:rPr lang="en-US" smtClean="0"/>
              <a:t>‹#›</a:t>
            </a:fld>
            <a:endParaRPr lang="en-US"/>
          </a:p>
        </p:txBody>
      </p:sp>
      <p:sp>
        <p:nvSpPr>
          <p:cNvPr id="7" name="Rectangle 6"/>
          <p:cNvSpPr/>
          <p:nvPr userDrawn="1"/>
        </p:nvSpPr>
        <p:spPr>
          <a:xfrm>
            <a:off x="9672" y="6122977"/>
            <a:ext cx="10799764" cy="1099606"/>
          </a:xfrm>
          <a:prstGeom prst="rect">
            <a:avLst/>
          </a:prstGeom>
          <a:solidFill>
            <a:schemeClr val="bg1">
              <a:lumMod val="95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lide Number Placeholder 5"/>
          <p:cNvSpPr txBox="1">
            <a:spLocks/>
          </p:cNvSpPr>
          <p:nvPr userDrawn="1"/>
        </p:nvSpPr>
        <p:spPr>
          <a:xfrm>
            <a:off x="10087640" y="152052"/>
            <a:ext cx="513608" cy="38363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83ECF3-C502-7243-950C-0289504237AB}" type="slidenum">
              <a:rPr lang="en-US" sz="1200" smtClean="0"/>
              <a:pPr algn="r"/>
              <a:t>‹#›</a:t>
            </a:fld>
            <a:endParaRPr lang="en-US" sz="1200" dirty="0"/>
          </a:p>
        </p:txBody>
      </p:sp>
      <p:pic>
        <p:nvPicPr>
          <p:cNvPr id="12" name="Picture 11" descr="ICANNlogo copy_test.tif"/>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348223" y="6305999"/>
            <a:ext cx="945275" cy="756220"/>
          </a:xfrm>
          <a:prstGeom prst="rect">
            <a:avLst/>
          </a:prstGeom>
        </p:spPr>
      </p:pic>
      <p:pic>
        <p:nvPicPr>
          <p:cNvPr id="15" name="Picture 14" descr="Screen Shot 2014-05-07 at 9.50.46 am.png"/>
          <p:cNvPicPr>
            <a:picLocks noChangeAspect="1"/>
          </p:cNvPicPr>
          <p:nvPr userDrawn="1"/>
        </p:nvPicPr>
        <p:blipFill>
          <a:blip r:embed="rId15">
            <a:alphaModFix amt="25000"/>
            <a:extLst>
              <a:ext uri="{28A0092B-C50C-407E-A947-70E740481C1C}">
                <a14:useLocalDpi xmlns:a14="http://schemas.microsoft.com/office/drawing/2010/main" val="0"/>
              </a:ext>
            </a:extLst>
          </a:blip>
          <a:stretch>
            <a:fillRect/>
          </a:stretch>
        </p:blipFill>
        <p:spPr>
          <a:xfrm>
            <a:off x="9672" y="2043201"/>
            <a:ext cx="10799764" cy="2819400"/>
          </a:xfrm>
          <a:prstGeom prst="rect">
            <a:avLst/>
          </a:prstGeom>
        </p:spPr>
      </p:pic>
      <p:pic>
        <p:nvPicPr>
          <p:cNvPr id="14" name="Picture 13"/>
          <p:cNvPicPr>
            <a:picLocks noChangeAspect="1"/>
          </p:cNvPicPr>
          <p:nvPr userDrawn="1"/>
        </p:nvPicPr>
        <p:blipFill>
          <a:blip r:embed="rId16"/>
          <a:stretch>
            <a:fillRect/>
          </a:stretch>
        </p:blipFill>
        <p:spPr>
          <a:xfrm>
            <a:off x="1426513" y="6327995"/>
            <a:ext cx="2178907" cy="748233"/>
          </a:xfrm>
          <a:prstGeom prst="rect">
            <a:avLst/>
          </a:prstGeom>
        </p:spPr>
      </p:pic>
    </p:spTree>
    <p:extLst>
      <p:ext uri="{BB962C8B-B14F-4D97-AF65-F5344CB8AC3E}">
        <p14:creationId xmlns:p14="http://schemas.microsoft.com/office/powerpoint/2010/main" val="1716968169"/>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62"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457200" rtl="0" eaLnBrk="1" latinLnBrk="0" hangingPunct="1">
        <a:spcBef>
          <a:spcPct val="0"/>
        </a:spcBef>
        <a:buNone/>
        <a:defRPr sz="3600" kern="1200">
          <a:solidFill>
            <a:schemeClr val="tx1"/>
          </a:solidFill>
          <a:latin typeface="Sukhumvit Set" panose="02000506000000020004" pitchFamily="2" charset="-34"/>
          <a:ea typeface="+mj-ea"/>
          <a:cs typeface="Sukhumvit Set" panose="02000506000000020004" pitchFamily="2" charset="-34"/>
        </a:defRPr>
      </a:lvl1pPr>
    </p:titleStyle>
    <p:bodyStyle>
      <a:lvl1pPr marL="342900" indent="-342900" algn="l" defTabSz="457200" rtl="0" eaLnBrk="1" latinLnBrk="0" hangingPunct="1">
        <a:spcBef>
          <a:spcPct val="20000"/>
        </a:spcBef>
        <a:buFont typeface="Arial"/>
        <a:buChar char="•"/>
        <a:defRPr sz="2400" kern="1200">
          <a:solidFill>
            <a:schemeClr val="tx1">
              <a:lumMod val="65000"/>
              <a:lumOff val="35000"/>
            </a:schemeClr>
          </a:solidFill>
          <a:latin typeface="Sukhumvit Set" panose="02000506000000020004" pitchFamily="2" charset="-34"/>
          <a:ea typeface="+mn-ea"/>
          <a:cs typeface="Sukhumvit Set" panose="02000506000000020004" pitchFamily="2" charset="-34"/>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Sukhumvit Set" panose="02000506000000020004" pitchFamily="2" charset="-34"/>
          <a:ea typeface="+mn-ea"/>
          <a:cs typeface="Sukhumvit Set" panose="02000506000000020004" pitchFamily="2" charset="-34"/>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Sukhumvit Set" panose="02000506000000020004" pitchFamily="2" charset="-34"/>
          <a:ea typeface="+mn-ea"/>
          <a:cs typeface="Sukhumvit Set" panose="02000506000000020004" pitchFamily="2" charset="-34"/>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Sukhumvit Set" panose="02000506000000020004" pitchFamily="2" charset="-34"/>
          <a:ea typeface="+mn-ea"/>
          <a:cs typeface="Sukhumvit Set" panose="02000506000000020004" pitchFamily="2" charset="-34"/>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Sukhumvit Set" panose="02000506000000020004" pitchFamily="2" charset="-34"/>
          <a:ea typeface="+mn-ea"/>
          <a:cs typeface="Sukhumvit Set" panose="02000506000000020004" pitchFamily="2" charset="-34"/>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Autofit/>
          </a:bodyPr>
          <a:lstStyle/>
          <a:p>
            <a:r>
              <a:rPr lang="th-TH" sz="4800" b="1" dirty="0">
                <a:latin typeface="Sukhumvit Set" panose="02000506000000020004" pitchFamily="2" charset="-34"/>
                <a:cs typeface="Sukhumvit Set" panose="02000506000000020004" pitchFamily="2" charset="-34"/>
              </a:rPr>
              <a:t>เกี่ยวกับ </a:t>
            </a:r>
            <a:r>
              <a:rPr lang="en-US" sz="4800" b="1" dirty="0">
                <a:latin typeface="Sukhumvit Set" panose="02000506000000020004" pitchFamily="2" charset="-34"/>
                <a:cs typeface="Sukhumvit Set" panose="02000506000000020004" pitchFamily="2" charset="-34"/>
              </a:rPr>
              <a:t>ICANN</a:t>
            </a:r>
          </a:p>
        </p:txBody>
      </p:sp>
      <p:sp>
        <p:nvSpPr>
          <p:cNvPr id="5" name="Rectangle 4"/>
          <p:cNvSpPr/>
          <p:nvPr/>
        </p:nvSpPr>
        <p:spPr>
          <a:xfrm>
            <a:off x="5753402" y="5153506"/>
            <a:ext cx="4840369" cy="646331"/>
          </a:xfrm>
          <a:prstGeom prst="rect">
            <a:avLst/>
          </a:prstGeom>
        </p:spPr>
        <p:txBody>
          <a:bodyPr wrap="square">
            <a:spAutoFit/>
          </a:bodyPr>
          <a:lstStyle/>
          <a:p>
            <a:pPr algn="r"/>
            <a:r>
              <a:rPr lang="en-US" dirty="0">
                <a:latin typeface="Sukhumvit Set" panose="02000506000000020004" pitchFamily="2" charset="-34"/>
                <a:cs typeface="Sukhumvit Set" panose="02000506000000020004" pitchFamily="2" charset="-34"/>
              </a:rPr>
              <a:t>ETDA-ICANN Language Localization Project</a:t>
            </a:r>
          </a:p>
          <a:p>
            <a:pPr algn="r"/>
            <a:r>
              <a:rPr lang="en-US" dirty="0">
                <a:latin typeface="Sukhumvit Set" panose="02000506000000020004" pitchFamily="2" charset="-34"/>
                <a:cs typeface="Sukhumvit Set" panose="02000506000000020004" pitchFamily="2" charset="-34"/>
              </a:rPr>
              <a:t>Module 1.1</a:t>
            </a:r>
          </a:p>
        </p:txBody>
      </p:sp>
    </p:spTree>
    <p:extLst>
      <p:ext uri="{BB962C8B-B14F-4D97-AF65-F5344CB8AC3E}">
        <p14:creationId xmlns:p14="http://schemas.microsoft.com/office/powerpoint/2010/main" val="1042770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th-TH" dirty="0">
                <a:latin typeface="Sukhumvit Set" panose="02000506000000020004" pitchFamily="2" charset="-34"/>
                <a:cs typeface="Sukhumvit Set" panose="02000506000000020004" pitchFamily="2" charset="-34"/>
              </a:rPr>
              <a:t>ผลงานที่ผ่านมาของ </a:t>
            </a:r>
            <a:r>
              <a:rPr lang="en-US" dirty="0">
                <a:latin typeface="Sukhumvit Set" panose="02000506000000020004" pitchFamily="2" charset="-34"/>
                <a:cs typeface="Sukhumvit Set" panose="02000506000000020004" pitchFamily="2" charset="-34"/>
              </a:rPr>
              <a:t>ICANN</a:t>
            </a:r>
          </a:p>
        </p:txBody>
      </p:sp>
      <p:sp>
        <p:nvSpPr>
          <p:cNvPr id="4" name="Content Placeholder 1"/>
          <p:cNvSpPr>
            <a:spLocks noGrp="1"/>
          </p:cNvSpPr>
          <p:nvPr>
            <p:ph idx="1"/>
          </p:nvPr>
        </p:nvSpPr>
        <p:spPr>
          <a:xfrm>
            <a:off x="539988" y="1053482"/>
            <a:ext cx="9962841" cy="5187699"/>
          </a:xfrm>
        </p:spPr>
        <p:txBody>
          <a:bodyPr>
            <a:normAutofit lnSpcReduction="10000"/>
          </a:bodyPr>
          <a:lstStyle/>
          <a:p>
            <a:pPr marL="0" indent="0">
              <a:spcAft>
                <a:spcPts val="1200"/>
              </a:spcAft>
              <a:buClr>
                <a:srgbClr val="43ACDA"/>
              </a:buClr>
              <a:buNone/>
            </a:pPr>
            <a:r>
              <a:rPr lang="th-TH" b="1" dirty="0">
                <a:solidFill>
                  <a:srgbClr val="595959"/>
                </a:solidFill>
                <a:latin typeface="Sukhumvit Set" panose="02000506000000020004" pitchFamily="2" charset="-34"/>
                <a:cs typeface="Sukhumvit Set" panose="02000506000000020004" pitchFamily="2" charset="-34"/>
              </a:rPr>
              <a:t>จุดเด่นในการบริหารจัดการรูปแบบ</a:t>
            </a:r>
            <a:r>
              <a:rPr lang="en-US" b="1" dirty="0">
                <a:solidFill>
                  <a:srgbClr val="595959"/>
                </a:solidFill>
                <a:latin typeface="Sukhumvit Set" panose="02000506000000020004" pitchFamily="2" charset="-34"/>
                <a:cs typeface="Sukhumvit Set" panose="02000506000000020004" pitchFamily="2" charset="-34"/>
              </a:rPr>
              <a:t> bottom-up </a:t>
            </a:r>
            <a:r>
              <a:rPr lang="th-TH" b="1" dirty="0">
                <a:solidFill>
                  <a:srgbClr val="595959"/>
                </a:solidFill>
                <a:latin typeface="Sukhumvit Set" panose="02000506000000020004" pitchFamily="2" charset="-34"/>
                <a:cs typeface="Sukhumvit Set" panose="02000506000000020004" pitchFamily="2" charset="-34"/>
              </a:rPr>
              <a:t>โดยความเห็นส่วนรวมของผู้มีส่วนได้ส่วนเสียทุกภาคส่วน ตามหลักการฉันทามติ</a:t>
            </a:r>
            <a:endParaRPr lang="en-US" sz="2800" b="1" dirty="0">
              <a:solidFill>
                <a:srgbClr val="595959"/>
              </a:solidFill>
              <a:latin typeface="Sukhumvit Set" panose="02000506000000020004" pitchFamily="2" charset="-34"/>
              <a:cs typeface="Sukhumvit Set" panose="02000506000000020004" pitchFamily="2" charset="-34"/>
            </a:endParaRPr>
          </a:p>
          <a:p>
            <a:pPr>
              <a:spcAft>
                <a:spcPts val="1200"/>
              </a:spcAft>
              <a:buClr>
                <a:srgbClr val="43ACDA"/>
              </a:buClr>
              <a:buFont typeface="Wingdings" panose="05000000000000000000" pitchFamily="2" charset="2"/>
              <a:buChar char="§"/>
            </a:pPr>
            <a:r>
              <a:rPr lang="th-TH" sz="2100" dirty="0">
                <a:solidFill>
                  <a:srgbClr val="595959"/>
                </a:solidFill>
                <a:latin typeface="Sukhumvit Set" panose="02000506000000020004" pitchFamily="2" charset="-34"/>
                <a:cs typeface="Sukhumvit Set" panose="02000506000000020004" pitchFamily="2" charset="-34"/>
              </a:rPr>
              <a:t>สร้างการแข่งขันทางตลาดสำหรับการลงทะเบียน </a:t>
            </a:r>
            <a:r>
              <a:rPr lang="th-TH" sz="2100" dirty="0">
                <a:latin typeface="Sukhumvit Set" panose="02000506000000020004" pitchFamily="2" charset="-34"/>
                <a:cs typeface="Sukhumvit Set" panose="02000506000000020004" pitchFamily="2" charset="-34"/>
              </a:rPr>
              <a:t>“ชื่อโดเมนแบบทั่วไป” หรือ </a:t>
            </a:r>
            <a:r>
              <a:rPr lang="en-US" sz="2100" dirty="0">
                <a:latin typeface="Sukhumvit Set" panose="02000506000000020004" pitchFamily="2" charset="-34"/>
                <a:cs typeface="Sukhumvit Set" panose="02000506000000020004" pitchFamily="2" charset="-34"/>
              </a:rPr>
              <a:t>Generic Top Level Domain </a:t>
            </a:r>
            <a:r>
              <a:rPr lang="th-TH" sz="2100" dirty="0">
                <a:latin typeface="Sukhumvit Set" panose="02000506000000020004" pitchFamily="2" charset="-34"/>
                <a:cs typeface="Sukhumvit Set" panose="02000506000000020004" pitchFamily="2" charset="-34"/>
              </a:rPr>
              <a:t>(</a:t>
            </a:r>
            <a:r>
              <a:rPr lang="en-US" sz="2100" dirty="0">
                <a:latin typeface="Sukhumvit Set" panose="02000506000000020004" pitchFamily="2" charset="-34"/>
                <a:cs typeface="Sukhumvit Set" panose="02000506000000020004" pitchFamily="2" charset="-34"/>
              </a:rPr>
              <a:t>gTLD</a:t>
            </a:r>
            <a:r>
              <a:rPr lang="th-TH" sz="2100" dirty="0">
                <a:latin typeface="Sukhumvit Set" panose="02000506000000020004" pitchFamily="2" charset="-34"/>
                <a:cs typeface="Sukhumvit Set" panose="02000506000000020004" pitchFamily="2" charset="-34"/>
              </a:rPr>
              <a:t>) </a:t>
            </a:r>
            <a:endParaRPr lang="en-US" sz="2100" dirty="0">
              <a:solidFill>
                <a:srgbClr val="595959"/>
              </a:solidFill>
              <a:latin typeface="Sukhumvit Set" panose="02000506000000020004" pitchFamily="2" charset="-34"/>
              <a:cs typeface="Sukhumvit Set" panose="02000506000000020004" pitchFamily="2" charset="-34"/>
            </a:endParaRPr>
          </a:p>
          <a:p>
            <a:pPr lvl="1">
              <a:spcAft>
                <a:spcPts val="1200"/>
              </a:spcAft>
              <a:buClr>
                <a:srgbClr val="43ACDA"/>
              </a:buClr>
              <a:buFont typeface="Wingdings" panose="05000000000000000000" pitchFamily="2" charset="2"/>
              <a:buChar char="§"/>
            </a:pPr>
            <a:r>
              <a:rPr lang="th-TH" sz="2100" dirty="0">
                <a:solidFill>
                  <a:srgbClr val="595959"/>
                </a:solidFill>
                <a:latin typeface="Sukhumvit Set" panose="02000506000000020004" pitchFamily="2" charset="-34"/>
                <a:cs typeface="Sukhumvit Set" panose="02000506000000020004" pitchFamily="2" charset="-34"/>
              </a:rPr>
              <a:t>ลดค่าใช้จ่ายชื่อโดเมนลง 80% และช่วยประหยัดค่าใช้จ่ายแก่ผู้บริโภคและธุรกิจได้ถึง 1 พันล้านเหรียญสหรัฐ ต่อปี</a:t>
            </a:r>
            <a:r>
              <a:rPr lang="en-US" sz="2100" dirty="0">
                <a:solidFill>
                  <a:srgbClr val="595959"/>
                </a:solidFill>
                <a:latin typeface="Sukhumvit Set" panose="02000506000000020004" pitchFamily="2" charset="-34"/>
                <a:cs typeface="Sukhumvit Set" panose="02000506000000020004" pitchFamily="2" charset="-34"/>
              </a:rPr>
              <a:t> </a:t>
            </a:r>
          </a:p>
          <a:p>
            <a:pPr>
              <a:spcAft>
                <a:spcPts val="1200"/>
              </a:spcAft>
              <a:buClr>
                <a:srgbClr val="43ACDA"/>
              </a:buClr>
              <a:buFont typeface="Wingdings" panose="05000000000000000000" pitchFamily="2" charset="2"/>
              <a:buChar char="§"/>
            </a:pPr>
            <a:r>
              <a:rPr lang="th-TH" sz="2100">
                <a:latin typeface="Sukhumvit Set" panose="02000506000000020004" pitchFamily="2" charset="-34"/>
                <a:cs typeface="Sukhumvit Set" panose="02000506000000020004" pitchFamily="2" charset="-34"/>
              </a:rPr>
              <a:t>ออกนโยบาย</a:t>
            </a:r>
            <a:r>
              <a:rPr lang="th-TH" sz="2100" dirty="0">
                <a:latin typeface="Sukhumvit Set" panose="02000506000000020004" pitchFamily="2" charset="-34"/>
                <a:cs typeface="Sukhumvit Set" panose="02000506000000020004" pitchFamily="2" charset="-34"/>
              </a:rPr>
              <a:t>ระงับข้อพิพาทสากล </a:t>
            </a:r>
            <a:r>
              <a:rPr lang="en-US" sz="2100" dirty="0">
                <a:solidFill>
                  <a:srgbClr val="595959"/>
                </a:solidFill>
                <a:latin typeface="Sukhumvit Set" panose="02000506000000020004" pitchFamily="2" charset="-34"/>
                <a:cs typeface="Sukhumvit Set" panose="02000506000000020004" pitchFamily="2" charset="-34"/>
              </a:rPr>
              <a:t>(UDRP) </a:t>
            </a:r>
            <a:r>
              <a:rPr lang="th-TH" sz="2100" dirty="0">
                <a:solidFill>
                  <a:srgbClr val="595959"/>
                </a:solidFill>
                <a:latin typeface="Sukhumvit Set" panose="02000506000000020004" pitchFamily="2" charset="-34"/>
                <a:cs typeface="Sukhumvit Set" panose="02000506000000020004" pitchFamily="2" charset="-34"/>
              </a:rPr>
              <a:t>สำเร็จ</a:t>
            </a:r>
            <a:endParaRPr lang="th-TH" sz="2100" dirty="0">
              <a:latin typeface="Sukhumvit Set" panose="02000506000000020004" pitchFamily="2" charset="-34"/>
              <a:cs typeface="Sukhumvit Set" panose="02000506000000020004" pitchFamily="2" charset="-34"/>
            </a:endParaRPr>
          </a:p>
          <a:p>
            <a:pPr lvl="1">
              <a:spcAft>
                <a:spcPts val="1200"/>
              </a:spcAft>
              <a:buClr>
                <a:srgbClr val="43ACDA"/>
              </a:buClr>
              <a:buFont typeface="Wingdings" panose="05000000000000000000" pitchFamily="2" charset="2"/>
              <a:buChar char="§"/>
            </a:pPr>
            <a:r>
              <a:rPr lang="th-TH" sz="2100" dirty="0">
                <a:solidFill>
                  <a:srgbClr val="595959"/>
                </a:solidFill>
                <a:latin typeface="Sukhumvit Set" panose="02000506000000020004" pitchFamily="2" charset="-34"/>
                <a:cs typeface="Sukhumvit Set" panose="02000506000000020004" pitchFamily="2" charset="-34"/>
              </a:rPr>
              <a:t>แก้ปัญหาข้อพิพาทเกี่ยวกับชื่อโดเมนหลายพันกรณี </a:t>
            </a:r>
            <a:endParaRPr lang="en-US" sz="2100" dirty="0">
              <a:solidFill>
                <a:srgbClr val="595959"/>
              </a:solidFill>
              <a:latin typeface="Sukhumvit Set" panose="02000506000000020004" pitchFamily="2" charset="-34"/>
              <a:cs typeface="Sukhumvit Set" panose="02000506000000020004" pitchFamily="2" charset="-34"/>
            </a:endParaRPr>
          </a:p>
          <a:p>
            <a:pPr marL="352425" lvl="1" indent="-352425">
              <a:spcAft>
                <a:spcPts val="1200"/>
              </a:spcAft>
              <a:buClr>
                <a:srgbClr val="43ACDA"/>
              </a:buClr>
              <a:buFont typeface="Wingdings" panose="05000000000000000000" pitchFamily="2" charset="2"/>
              <a:buChar char="§"/>
            </a:pPr>
            <a:r>
              <a:rPr lang="th-TH" sz="2100" dirty="0">
                <a:latin typeface="Sukhumvit Set" panose="02000506000000020004" pitchFamily="2" charset="-34"/>
                <a:cs typeface="Sukhumvit Set" panose="02000506000000020004" pitchFamily="2" charset="-34"/>
              </a:rPr>
              <a:t>การเพิ่มความปลอดภัยให้แก่ระบบชื่อโดเมน</a:t>
            </a:r>
            <a:r>
              <a:rPr lang="en-US" sz="2100" dirty="0">
                <a:latin typeface="Sukhumvit Set" panose="02000506000000020004" pitchFamily="2" charset="-34"/>
                <a:cs typeface="Sukhumvit Set" panose="02000506000000020004" pitchFamily="2" charset="-34"/>
              </a:rPr>
              <a:t> </a:t>
            </a:r>
            <a:r>
              <a:rPr lang="en-US" sz="2100" dirty="0">
                <a:solidFill>
                  <a:srgbClr val="595959"/>
                </a:solidFill>
                <a:latin typeface="Sukhumvit Set" panose="02000506000000020004" pitchFamily="2" charset="-34"/>
                <a:cs typeface="Sukhumvit Set" panose="02000506000000020004" pitchFamily="2" charset="-34"/>
              </a:rPr>
              <a:t>(DNSSEC)</a:t>
            </a:r>
          </a:p>
          <a:p>
            <a:pPr>
              <a:spcAft>
                <a:spcPts val="1200"/>
              </a:spcAft>
              <a:buClr>
                <a:srgbClr val="43ACDA"/>
              </a:buClr>
              <a:buFont typeface="Wingdings" panose="05000000000000000000" pitchFamily="2" charset="2"/>
              <a:buChar char="§"/>
            </a:pPr>
            <a:r>
              <a:rPr lang="th-TH" sz="2100" dirty="0">
                <a:latin typeface="Sukhumvit Set" panose="02000506000000020004" pitchFamily="2" charset="-34"/>
                <a:cs typeface="Sukhumvit Set" panose="02000506000000020004" pitchFamily="2" charset="-34"/>
              </a:rPr>
              <a:t>การจดชื่อโดเมนระดับสูงสุดแบบทั่วไปแบบใหม่” หรือ </a:t>
            </a:r>
            <a:r>
              <a:rPr lang="en-US" sz="2100" dirty="0">
                <a:latin typeface="Sukhumvit Set" panose="02000506000000020004" pitchFamily="2" charset="-34"/>
                <a:cs typeface="Sukhumvit Set" panose="02000506000000020004" pitchFamily="2" charset="-34"/>
              </a:rPr>
              <a:t>New Generic Top Level Domain </a:t>
            </a:r>
            <a:r>
              <a:rPr lang="th-TH" sz="2100" dirty="0">
                <a:latin typeface="Sukhumvit Set" panose="02000506000000020004" pitchFamily="2" charset="-34"/>
                <a:cs typeface="Sukhumvit Set" panose="02000506000000020004" pitchFamily="2" charset="-34"/>
              </a:rPr>
              <a:t>(</a:t>
            </a:r>
            <a:r>
              <a:rPr lang="en-US" sz="2100" dirty="0">
                <a:latin typeface="Sukhumvit Set" panose="02000506000000020004" pitchFamily="2" charset="-34"/>
                <a:cs typeface="Sukhumvit Set" panose="02000506000000020004" pitchFamily="2" charset="-34"/>
              </a:rPr>
              <a:t>new gTLD</a:t>
            </a:r>
            <a:r>
              <a:rPr lang="th-TH" sz="2100" dirty="0">
                <a:latin typeface="Sukhumvit Set" panose="02000506000000020004" pitchFamily="2" charset="-34"/>
                <a:cs typeface="Sukhumvit Set" panose="02000506000000020004" pitchFamily="2" charset="-34"/>
              </a:rPr>
              <a:t>) </a:t>
            </a:r>
            <a:r>
              <a:rPr lang="en-US" sz="2100" dirty="0">
                <a:solidFill>
                  <a:srgbClr val="595959"/>
                </a:solidFill>
                <a:latin typeface="Sukhumvit Set" panose="02000506000000020004" pitchFamily="2" charset="-34"/>
                <a:cs typeface="Sukhumvit Set" panose="02000506000000020004" pitchFamily="2" charset="-34"/>
              </a:rPr>
              <a:t>– </a:t>
            </a:r>
            <a:r>
              <a:rPr lang="th-TH" sz="2100" dirty="0">
                <a:solidFill>
                  <a:srgbClr val="595959"/>
                </a:solidFill>
                <a:latin typeface="Sukhumvit Set" panose="02000506000000020004" pitchFamily="2" charset="-34"/>
                <a:cs typeface="Sukhumvit Set" panose="02000506000000020004" pitchFamily="2" charset="-34"/>
              </a:rPr>
              <a:t>การแข่งขัน</a:t>
            </a:r>
            <a:r>
              <a:rPr lang="en-US" sz="2100" dirty="0">
                <a:solidFill>
                  <a:srgbClr val="595959"/>
                </a:solidFill>
                <a:latin typeface="Sukhumvit Set" panose="02000506000000020004" pitchFamily="2" charset="-34"/>
                <a:cs typeface="Sukhumvit Set" panose="02000506000000020004" pitchFamily="2" charset="-34"/>
              </a:rPr>
              <a:t>, </a:t>
            </a:r>
            <a:r>
              <a:rPr lang="th-TH" sz="2100" dirty="0">
                <a:solidFill>
                  <a:srgbClr val="595959"/>
                </a:solidFill>
                <a:latin typeface="Sukhumvit Set" panose="02000506000000020004" pitchFamily="2" charset="-34"/>
                <a:cs typeface="Sukhumvit Set" panose="02000506000000020004" pitchFamily="2" charset="-34"/>
              </a:rPr>
              <a:t>นวัตกรรม และทางเลือก</a:t>
            </a:r>
            <a:endParaRPr lang="en-US" sz="2100" dirty="0">
              <a:solidFill>
                <a:srgbClr val="595959"/>
              </a:solidFill>
              <a:latin typeface="Sukhumvit Set" panose="02000506000000020004" pitchFamily="2" charset="-34"/>
              <a:cs typeface="Sukhumvit Set" panose="02000506000000020004" pitchFamily="2" charset="-34"/>
            </a:endParaRPr>
          </a:p>
          <a:p>
            <a:pPr>
              <a:spcAft>
                <a:spcPts val="1200"/>
              </a:spcAft>
              <a:buClr>
                <a:srgbClr val="43ACDA"/>
              </a:buClr>
              <a:buFont typeface="Wingdings" panose="05000000000000000000" pitchFamily="2" charset="2"/>
              <a:buChar char="§"/>
            </a:pPr>
            <a:r>
              <a:rPr lang="th-TH" sz="2100" dirty="0">
                <a:solidFill>
                  <a:srgbClr val="595959"/>
                </a:solidFill>
                <a:latin typeface="Sukhumvit Set" panose="02000506000000020004" pitchFamily="2" charset="-34"/>
                <a:cs typeface="Sukhumvit Set" panose="02000506000000020004" pitchFamily="2" charset="-34"/>
              </a:rPr>
              <a:t>นโยบายด้านอภิบาลอินเทอร์เน็ตเป็นที่ยอมรับทั่วโลก</a:t>
            </a:r>
            <a:endParaRPr lang="en-US" sz="2100" dirty="0">
              <a:solidFill>
                <a:srgbClr val="595959"/>
              </a:solidFill>
              <a:latin typeface="Sukhumvit Set" panose="02000506000000020004" pitchFamily="2" charset="-34"/>
              <a:cs typeface="Sukhumvit Set" panose="02000506000000020004" pitchFamily="2" charset="-34"/>
            </a:endParaRPr>
          </a:p>
        </p:txBody>
      </p:sp>
    </p:spTree>
    <p:extLst>
      <p:ext uri="{BB962C8B-B14F-4D97-AF65-F5344CB8AC3E}">
        <p14:creationId xmlns:p14="http://schemas.microsoft.com/office/powerpoint/2010/main" val="3018875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6829" y="2021996"/>
            <a:ext cx="6479858" cy="595469"/>
          </a:xfrm>
        </p:spPr>
        <p:txBody>
          <a:bodyPr>
            <a:normAutofit/>
          </a:bodyPr>
          <a:lstStyle/>
          <a:p>
            <a:pPr algn="ctr"/>
            <a:r>
              <a:rPr lang="th-TH" sz="2800" dirty="0">
                <a:latin typeface="Sukhumvit Set" panose="02000506000000020004" pitchFamily="2" charset="-34"/>
                <a:cs typeface="Sukhumvit Set" panose="02000506000000020004" pitchFamily="2" charset="-34"/>
              </a:rPr>
              <a:t>ขอบคุณ</a:t>
            </a:r>
            <a:r>
              <a:rPr lang="en-US" sz="2800" dirty="0">
                <a:latin typeface="Sukhumvit Set" panose="02000506000000020004" pitchFamily="2" charset="-34"/>
                <a:cs typeface="Sukhumvit Set" panose="02000506000000020004" pitchFamily="2" charset="-34"/>
              </a:rPr>
              <a:t>	</a:t>
            </a:r>
          </a:p>
        </p:txBody>
      </p:sp>
      <p:sp>
        <p:nvSpPr>
          <p:cNvPr id="4" name="Text Placeholder 3"/>
          <p:cNvSpPr>
            <a:spLocks noGrp="1"/>
          </p:cNvSpPr>
          <p:nvPr>
            <p:ph type="body" sz="half" idx="2"/>
          </p:nvPr>
        </p:nvSpPr>
        <p:spPr>
          <a:xfrm>
            <a:off x="2116829" y="3390836"/>
            <a:ext cx="6479858" cy="456503"/>
          </a:xfrm>
        </p:spPr>
        <p:txBody>
          <a:bodyPr>
            <a:normAutofit/>
          </a:bodyPr>
          <a:lstStyle/>
          <a:p>
            <a:pPr algn="ctr"/>
            <a:r>
              <a:rPr lang="th-TH" sz="1800" b="1" dirty="0">
                <a:latin typeface="Sukhumvit Set" panose="02000506000000020004" pitchFamily="2" charset="-34"/>
                <a:cs typeface="Sukhumvit Set" panose="02000506000000020004" pitchFamily="2" charset="-34"/>
              </a:rPr>
              <a:t>คำถาม </a:t>
            </a:r>
            <a:r>
              <a:rPr lang="en-US" sz="1800" b="1" dirty="0">
                <a:latin typeface="Sukhumvit Set" panose="02000506000000020004" pitchFamily="2" charset="-34"/>
                <a:cs typeface="Sukhumvit Set" panose="02000506000000020004" pitchFamily="2" charset="-34"/>
              </a:rPr>
              <a:t>?</a:t>
            </a:r>
          </a:p>
        </p:txBody>
      </p:sp>
      <p:sp>
        <p:nvSpPr>
          <p:cNvPr id="5" name="Text Placeholder 3"/>
          <p:cNvSpPr txBox="1">
            <a:spLocks/>
          </p:cNvSpPr>
          <p:nvPr/>
        </p:nvSpPr>
        <p:spPr>
          <a:xfrm>
            <a:off x="4319905" y="5701064"/>
            <a:ext cx="6479858" cy="456503"/>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1400" kern="1200">
                <a:solidFill>
                  <a:schemeClr val="tx1">
                    <a:lumMod val="65000"/>
                    <a:lumOff val="35000"/>
                  </a:schemeClr>
                </a:solidFill>
                <a:latin typeface="Canaro Light DEMO"/>
                <a:ea typeface="+mn-ea"/>
                <a:cs typeface="Canaro Light DEMO"/>
              </a:defRPr>
            </a:lvl1pPr>
            <a:lvl2pPr marL="457200" indent="0" algn="l" defTabSz="457200" rtl="0" eaLnBrk="1" latinLnBrk="0" hangingPunct="1">
              <a:spcBef>
                <a:spcPct val="20000"/>
              </a:spcBef>
              <a:buFont typeface="Arial"/>
              <a:buNone/>
              <a:defRPr sz="1200" kern="1200">
                <a:solidFill>
                  <a:schemeClr val="tx1">
                    <a:lumMod val="65000"/>
                    <a:lumOff val="35000"/>
                  </a:schemeClr>
                </a:solidFill>
                <a:latin typeface="Canaro Light DEMO"/>
                <a:ea typeface="+mn-ea"/>
                <a:cs typeface="Canaro Light DEMO"/>
              </a:defRPr>
            </a:lvl2pPr>
            <a:lvl3pPr marL="914400" indent="0" algn="l" defTabSz="457200" rtl="0" eaLnBrk="1" latinLnBrk="0" hangingPunct="1">
              <a:spcBef>
                <a:spcPct val="20000"/>
              </a:spcBef>
              <a:buFont typeface="Arial"/>
              <a:buNone/>
              <a:defRPr sz="1000" kern="1200">
                <a:solidFill>
                  <a:schemeClr val="tx1">
                    <a:lumMod val="65000"/>
                    <a:lumOff val="35000"/>
                  </a:schemeClr>
                </a:solidFill>
                <a:latin typeface="Canaro Light DEMO"/>
                <a:ea typeface="+mn-ea"/>
                <a:cs typeface="Canaro Light DEMO"/>
              </a:defRPr>
            </a:lvl3pPr>
            <a:lvl4pPr marL="1371600" indent="0" algn="l" defTabSz="457200" rtl="0" eaLnBrk="1" latinLnBrk="0" hangingPunct="1">
              <a:spcBef>
                <a:spcPct val="20000"/>
              </a:spcBef>
              <a:buFont typeface="Arial"/>
              <a:buNone/>
              <a:defRPr sz="900" kern="1200">
                <a:solidFill>
                  <a:schemeClr val="tx1">
                    <a:lumMod val="65000"/>
                    <a:lumOff val="35000"/>
                  </a:schemeClr>
                </a:solidFill>
                <a:latin typeface="Canaro Light DEMO"/>
                <a:ea typeface="+mn-ea"/>
                <a:cs typeface="Canaro Light DEMO"/>
              </a:defRPr>
            </a:lvl4pPr>
            <a:lvl5pPr marL="1828800" indent="0" algn="l" defTabSz="457200" rtl="0" eaLnBrk="1" latinLnBrk="0" hangingPunct="1">
              <a:spcBef>
                <a:spcPct val="20000"/>
              </a:spcBef>
              <a:buFont typeface="Arial"/>
              <a:buNone/>
              <a:defRPr sz="900" kern="1200">
                <a:solidFill>
                  <a:schemeClr val="tx1">
                    <a:lumMod val="65000"/>
                    <a:lumOff val="35000"/>
                  </a:schemeClr>
                </a:solidFill>
                <a:latin typeface="Canaro Light DEMO"/>
                <a:ea typeface="+mn-ea"/>
                <a:cs typeface="Canaro Light DEMO"/>
              </a:defRPr>
            </a:lvl5pPr>
            <a:lvl6pPr marL="2286000" indent="0" algn="l" defTabSz="457200" rtl="0" eaLnBrk="1" latinLnBrk="0" hangingPunct="1">
              <a:spcBef>
                <a:spcPct val="20000"/>
              </a:spcBef>
              <a:buFont typeface="Arial"/>
              <a:buNone/>
              <a:defRPr sz="900"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900"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900"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900" kern="1200">
                <a:solidFill>
                  <a:schemeClr val="tx1"/>
                </a:solidFill>
                <a:latin typeface="+mn-lt"/>
                <a:ea typeface="+mn-ea"/>
                <a:cs typeface="+mn-cs"/>
              </a:defRPr>
            </a:lvl9pPr>
          </a:lstStyle>
          <a:p>
            <a:pPr algn="r"/>
            <a:r>
              <a:rPr lang="en-US" sz="1800" b="1" dirty="0" err="1">
                <a:latin typeface="Sukhumvit Set" panose="02000506000000020004" pitchFamily="2" charset="-34"/>
                <a:cs typeface="Sukhumvit Set" panose="02000506000000020004" pitchFamily="2" charset="-34"/>
              </a:rPr>
              <a:t>apachub@icann.org</a:t>
            </a:r>
            <a:endParaRPr lang="en-US" sz="1800" b="1" dirty="0">
              <a:latin typeface="Sukhumvit Set" panose="02000506000000020004" pitchFamily="2" charset="-34"/>
              <a:cs typeface="Sukhumvit Set" panose="02000506000000020004" pitchFamily="2" charset="-34"/>
            </a:endParaRPr>
          </a:p>
        </p:txBody>
      </p:sp>
    </p:spTree>
    <p:extLst>
      <p:ext uri="{BB962C8B-B14F-4D97-AF65-F5344CB8AC3E}">
        <p14:creationId xmlns:p14="http://schemas.microsoft.com/office/powerpoint/2010/main" val="3709751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latin typeface="Sukhumvit Set" panose="02000506000000020004" pitchFamily="2" charset="-34"/>
                <a:cs typeface="Sukhumvit Set" panose="02000506000000020004" pitchFamily="2" charset="-34"/>
              </a:rPr>
              <a:t>ICANN </a:t>
            </a:r>
            <a:r>
              <a:rPr lang="th-TH" dirty="0">
                <a:latin typeface="Sukhumvit Set" panose="02000506000000020004" pitchFamily="2" charset="-34"/>
                <a:cs typeface="Sukhumvit Set" panose="02000506000000020004" pitchFamily="2" charset="-34"/>
              </a:rPr>
              <a:t>ทำอะไร</a:t>
            </a:r>
            <a:r>
              <a:rPr lang="en-US" dirty="0">
                <a:latin typeface="Sukhumvit Set" panose="02000506000000020004" pitchFamily="2" charset="-34"/>
                <a:cs typeface="Sukhumvit Set" panose="02000506000000020004" pitchFamily="2" charset="-34"/>
              </a:rPr>
              <a:t>?</a:t>
            </a:r>
          </a:p>
        </p:txBody>
      </p:sp>
      <p:pic>
        <p:nvPicPr>
          <p:cNvPr id="4" name="Content Placeholder 3" descr="Diagram1.2-07.png"/>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01784" y="629920"/>
            <a:ext cx="8335738" cy="6441252"/>
          </a:xfrm>
          <a:prstGeom prst="rect">
            <a:avLst/>
          </a:prstGeom>
        </p:spPr>
      </p:pic>
      <p:sp>
        <p:nvSpPr>
          <p:cNvPr id="5" name="TextBox 4"/>
          <p:cNvSpPr txBox="1"/>
          <p:nvPr/>
        </p:nvSpPr>
        <p:spPr>
          <a:xfrm>
            <a:off x="3261815" y="1610434"/>
            <a:ext cx="3330054" cy="2123658"/>
          </a:xfrm>
          <a:prstGeom prst="rect">
            <a:avLst/>
          </a:prstGeom>
          <a:solidFill>
            <a:schemeClr val="bg1"/>
          </a:solidFill>
          <a:ln>
            <a:solidFill>
              <a:schemeClr val="tx1"/>
            </a:solidFill>
          </a:ln>
        </p:spPr>
        <p:txBody>
          <a:bodyPr wrap="square" rtlCol="0">
            <a:spAutoFit/>
          </a:bodyPr>
          <a:lstStyle/>
          <a:p>
            <a:r>
              <a:rPr lang="en-US" sz="1200" b="1" dirty="0">
                <a:latin typeface="Sukhumvit Set" panose="02000506000000020004" pitchFamily="2" charset="-34"/>
                <a:cs typeface="Sukhumvit Set" panose="02000506000000020004" pitchFamily="2" charset="-34"/>
              </a:rPr>
              <a:t>ICANN </a:t>
            </a:r>
            <a:r>
              <a:rPr lang="th-TH" sz="1200" b="1" dirty="0">
                <a:latin typeface="Sukhumvit Set" panose="02000506000000020004" pitchFamily="2" charset="-34"/>
                <a:cs typeface="Sukhumvit Set" panose="02000506000000020004" pitchFamily="2" charset="-34"/>
              </a:rPr>
              <a:t>ทำอะไร</a:t>
            </a:r>
            <a:r>
              <a:rPr lang="en-US" sz="1200" b="1" dirty="0">
                <a:latin typeface="Sukhumvit Set" panose="02000506000000020004" pitchFamily="2" charset="-34"/>
                <a:cs typeface="Sukhumvit Set" panose="02000506000000020004" pitchFamily="2" charset="-34"/>
              </a:rPr>
              <a:t> ?</a:t>
            </a:r>
          </a:p>
          <a:p>
            <a:endParaRPr lang="th-TH" sz="1200" dirty="0">
              <a:latin typeface="Sukhumvit Set" panose="02000506000000020004" pitchFamily="2" charset="-34"/>
              <a:cs typeface="Sukhumvit Set" panose="02000506000000020004" pitchFamily="2" charset="-34"/>
            </a:endParaRPr>
          </a:p>
          <a:p>
            <a:r>
              <a:rPr lang="th-TH" sz="1200" dirty="0">
                <a:latin typeface="Sukhumvit Set" panose="02000506000000020004" pitchFamily="2" charset="-34"/>
                <a:cs typeface="Sukhumvit Set" panose="02000506000000020004" pitchFamily="2" charset="-34"/>
              </a:rPr>
              <a:t>การสื่อสารกันในอินเทอร์เน็ต จะต้องระบุที่อยู่ปลายทางในอุปกรณ์ที่ใช้ ซึ่งต้องเป็นชื่อหรือตัวเลขที่มีความเฉพาะเจาะจง เพื่อให้ค้นหากันได้  </a:t>
            </a:r>
            <a:r>
              <a:rPr lang="en-US" sz="1200" dirty="0">
                <a:latin typeface="Sukhumvit Set" panose="02000506000000020004" pitchFamily="2" charset="-34"/>
                <a:cs typeface="Sukhumvit Set" panose="02000506000000020004" pitchFamily="2" charset="-34"/>
              </a:rPr>
              <a:t>ICANN </a:t>
            </a:r>
            <a:r>
              <a:rPr lang="th-TH" sz="1200" dirty="0">
                <a:latin typeface="Sukhumvit Set" panose="02000506000000020004" pitchFamily="2" charset="-34"/>
                <a:cs typeface="Sukhumvit Set" panose="02000506000000020004" pitchFamily="2" charset="-34"/>
              </a:rPr>
              <a:t>มีหน้าที่ดูแลและบริหารการยืนยันตัวตนด้วยชื่อหรือตัวเลขเหล่านี้ที่ไม่ซ้ำกันทั่วโลก หากไม่มี </a:t>
            </a:r>
            <a:r>
              <a:rPr lang="en-US" sz="1200" dirty="0">
                <a:latin typeface="Sukhumvit Set" panose="02000506000000020004" pitchFamily="2" charset="-34"/>
                <a:cs typeface="Sukhumvit Set" panose="02000506000000020004" pitchFamily="2" charset="-34"/>
              </a:rPr>
              <a:t>ICANN</a:t>
            </a:r>
            <a:r>
              <a:rPr lang="th-TH" sz="1200" dirty="0">
                <a:latin typeface="Sukhumvit Set" panose="02000506000000020004" pitchFamily="2" charset="-34"/>
                <a:cs typeface="Sukhumvit Set" panose="02000506000000020004" pitchFamily="2" charset="-34"/>
              </a:rPr>
              <a:t> บริหารจัดการระบบเครื่องแม่ข่ายชื่อโดเมน หรือ</a:t>
            </a:r>
            <a:r>
              <a:rPr lang="en-US" sz="1200" dirty="0">
                <a:latin typeface="Sukhumvit Set" panose="02000506000000020004" pitchFamily="2" charset="-34"/>
                <a:cs typeface="Sukhumvit Set" panose="02000506000000020004" pitchFamily="2" charset="-34"/>
              </a:rPr>
              <a:t> Domain Name Server (DNS) </a:t>
            </a:r>
            <a:r>
              <a:rPr lang="th-TH" sz="1200" dirty="0">
                <a:latin typeface="Sukhumvit Set" panose="02000506000000020004" pitchFamily="2" charset="-34"/>
                <a:cs typeface="Sukhumvit Set" panose="02000506000000020004" pitchFamily="2" charset="-34"/>
              </a:rPr>
              <a:t>เราจะไม่สามารถค้นหากันเจอหรือสื่อสารกันในอินเทอร์เน็ตที่เติบโตและขยายไปทั่วโลกได้</a:t>
            </a:r>
            <a:endParaRPr lang="en-US" sz="1200" dirty="0">
              <a:latin typeface="Sukhumvit Set" panose="02000506000000020004" pitchFamily="2" charset="-34"/>
              <a:cs typeface="Sukhumvit Set" panose="02000506000000020004" pitchFamily="2" charset="-34"/>
            </a:endParaRPr>
          </a:p>
        </p:txBody>
      </p:sp>
    </p:spTree>
    <p:extLst>
      <p:ext uri="{BB962C8B-B14F-4D97-AF65-F5344CB8AC3E}">
        <p14:creationId xmlns:p14="http://schemas.microsoft.com/office/powerpoint/2010/main" val="2897298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spcAft>
                <a:spcPts val="1200"/>
              </a:spcAft>
              <a:buClr>
                <a:srgbClr val="43ACDA"/>
              </a:buClr>
              <a:buFont typeface="Wingdings" panose="05000000000000000000" pitchFamily="2" charset="2"/>
              <a:buChar char="§"/>
            </a:pPr>
            <a:r>
              <a:rPr lang="th-TH" sz="2000" dirty="0">
                <a:solidFill>
                  <a:schemeClr val="bg1">
                    <a:lumMod val="50000"/>
                  </a:schemeClr>
                </a:solidFill>
                <a:latin typeface="Sukhumvit Set" panose="02000506000000020004" pitchFamily="2" charset="-34"/>
                <a:cs typeface="Sukhumvit Set" panose="02000506000000020004" pitchFamily="2" charset="-34"/>
              </a:rPr>
              <a:t>หมายเลขไอพี </a:t>
            </a:r>
            <a:r>
              <a:rPr lang="en-US" sz="2000" dirty="0">
                <a:solidFill>
                  <a:schemeClr val="bg1">
                    <a:lumMod val="50000"/>
                  </a:schemeClr>
                </a:solidFill>
                <a:latin typeface="Sukhumvit Set" panose="02000506000000020004" pitchFamily="2" charset="-34"/>
                <a:cs typeface="Sukhumvit Set" panose="02000506000000020004" pitchFamily="2" charset="-34"/>
              </a:rPr>
              <a:t>(IP) </a:t>
            </a:r>
            <a:r>
              <a:rPr lang="th-TH" sz="2000" dirty="0">
                <a:solidFill>
                  <a:schemeClr val="bg1">
                    <a:lumMod val="50000"/>
                  </a:schemeClr>
                </a:solidFill>
                <a:latin typeface="Sukhumvit Set" panose="02000506000000020004" pitchFamily="2" charset="-34"/>
                <a:cs typeface="Sukhumvit Set" panose="02000506000000020004" pitchFamily="2" charset="-34"/>
              </a:rPr>
              <a:t>คือ หมายเลขที่อยู่เฉพาะที่ช่วยคอมพิวเตอร์ให้ค้นหาคอมพิวเตอร์เครื่องอื่น ๆ</a:t>
            </a:r>
            <a:endParaRPr lang="en-US" sz="2000" dirty="0">
              <a:solidFill>
                <a:schemeClr val="bg1">
                  <a:lumMod val="50000"/>
                </a:schemeClr>
              </a:solidFill>
              <a:latin typeface="Sukhumvit Set" panose="02000506000000020004" pitchFamily="2" charset="-34"/>
              <a:cs typeface="Sukhumvit Set" panose="02000506000000020004" pitchFamily="2" charset="-34"/>
            </a:endParaRPr>
          </a:p>
          <a:p>
            <a:pPr>
              <a:spcAft>
                <a:spcPts val="1200"/>
              </a:spcAft>
              <a:buClr>
                <a:srgbClr val="43ACDA"/>
              </a:buClr>
              <a:buFont typeface="Wingdings" panose="05000000000000000000" pitchFamily="2" charset="2"/>
              <a:buChar char="§"/>
            </a:pPr>
            <a:r>
              <a:rPr lang="en-US" sz="2000" dirty="0">
                <a:solidFill>
                  <a:schemeClr val="bg1">
                    <a:lumMod val="50000"/>
                  </a:schemeClr>
                </a:solidFill>
                <a:latin typeface="Sukhumvit Set" panose="02000506000000020004" pitchFamily="2" charset="-34"/>
                <a:cs typeface="Sukhumvit Set" panose="02000506000000020004" pitchFamily="2" charset="-34"/>
              </a:rPr>
              <a:t>Domain Name System (DNS) </a:t>
            </a:r>
            <a:r>
              <a:rPr lang="th-TH" sz="2000" dirty="0">
                <a:solidFill>
                  <a:schemeClr val="bg1">
                    <a:lumMod val="50000"/>
                  </a:schemeClr>
                </a:solidFill>
                <a:latin typeface="Sukhumvit Set" panose="02000506000000020004" pitchFamily="2" charset="-34"/>
                <a:cs typeface="Sukhumvit Set" panose="02000506000000020004" pitchFamily="2" charset="-34"/>
              </a:rPr>
              <a:t>ระบบที่ช่วยจับคู่ หมายเลขไอพี กับ ชื่อโดเมน</a:t>
            </a:r>
            <a:endParaRPr lang="en-US" sz="2000" dirty="0">
              <a:solidFill>
                <a:schemeClr val="bg1">
                  <a:lumMod val="50000"/>
                </a:schemeClr>
              </a:solidFill>
              <a:latin typeface="Sukhumvit Set" panose="02000506000000020004" pitchFamily="2" charset="-34"/>
              <a:cs typeface="Sukhumvit Set" panose="02000506000000020004" pitchFamily="2" charset="-34"/>
            </a:endParaRPr>
          </a:p>
          <a:p>
            <a:pPr>
              <a:spcAft>
                <a:spcPts val="1200"/>
              </a:spcAft>
              <a:buClr>
                <a:srgbClr val="43ACDA"/>
              </a:buClr>
              <a:buFont typeface="Wingdings" panose="05000000000000000000" pitchFamily="2" charset="2"/>
              <a:buChar char="§"/>
            </a:pPr>
            <a:r>
              <a:rPr lang="en-US" sz="2000" dirty="0">
                <a:solidFill>
                  <a:schemeClr val="bg1">
                    <a:lumMod val="50000"/>
                  </a:schemeClr>
                </a:solidFill>
                <a:latin typeface="Sukhumvit Set" panose="02000506000000020004" pitchFamily="2" charset="-34"/>
                <a:cs typeface="Sukhumvit Set" panose="02000506000000020004" pitchFamily="2" charset="-34"/>
              </a:rPr>
              <a:t>DNS </a:t>
            </a:r>
            <a:r>
              <a:rPr lang="th-TH" sz="2000" dirty="0">
                <a:solidFill>
                  <a:schemeClr val="bg1">
                    <a:lumMod val="50000"/>
                  </a:schemeClr>
                </a:solidFill>
                <a:latin typeface="Sukhumvit Set" panose="02000506000000020004" pitchFamily="2" charset="-34"/>
                <a:cs typeface="Sukhumvit Set" panose="02000506000000020004" pitchFamily="2" charset="-34"/>
              </a:rPr>
              <a:t>เป็นพื้นฐานของอินเทอร์เน็ตโดยรวม</a:t>
            </a:r>
            <a:endParaRPr lang="en-US" sz="2000" dirty="0">
              <a:solidFill>
                <a:schemeClr val="bg1">
                  <a:lumMod val="50000"/>
                </a:schemeClr>
              </a:solidFill>
              <a:latin typeface="Sukhumvit Set" panose="02000506000000020004" pitchFamily="2" charset="-34"/>
              <a:cs typeface="Sukhumvit Set" panose="02000506000000020004" pitchFamily="2" charset="-34"/>
            </a:endParaRPr>
          </a:p>
          <a:p>
            <a:pPr>
              <a:spcAft>
                <a:spcPts val="1200"/>
              </a:spcAft>
              <a:buClr>
                <a:srgbClr val="43ACDA"/>
              </a:buClr>
              <a:buFont typeface="Wingdings" panose="05000000000000000000" pitchFamily="2" charset="2"/>
              <a:buChar char="§"/>
            </a:pPr>
            <a:r>
              <a:rPr lang="en-US" sz="2000" dirty="0">
                <a:solidFill>
                  <a:schemeClr val="bg1">
                    <a:lumMod val="50000"/>
                  </a:schemeClr>
                </a:solidFill>
                <a:latin typeface="Sukhumvit Set" panose="02000506000000020004" pitchFamily="2" charset="-34"/>
                <a:cs typeface="Sukhumvit Set" panose="02000506000000020004" pitchFamily="2" charset="-34"/>
              </a:rPr>
              <a:t>DNS</a:t>
            </a:r>
            <a:r>
              <a:rPr lang="th-TH" sz="2000" dirty="0">
                <a:solidFill>
                  <a:schemeClr val="bg1">
                    <a:lumMod val="50000"/>
                  </a:schemeClr>
                </a:solidFill>
                <a:latin typeface="Sukhumvit Set" panose="02000506000000020004" pitchFamily="2" charset="-34"/>
                <a:cs typeface="Sukhumvit Set" panose="02000506000000020004" pitchFamily="2" charset="-34"/>
              </a:rPr>
              <a:t> ช่วยให้อินเทอร์เน็ตมีความปลอดภัย มีเสถียรภาพ และทำงานร่วมกันได้</a:t>
            </a:r>
            <a:endParaRPr lang="en-US" sz="2000" dirty="0">
              <a:solidFill>
                <a:schemeClr val="bg1">
                  <a:lumMod val="50000"/>
                </a:schemeClr>
              </a:solidFill>
              <a:latin typeface="Sukhumvit Set" panose="02000506000000020004" pitchFamily="2" charset="-34"/>
              <a:cs typeface="Sukhumvit Set" panose="02000506000000020004" pitchFamily="2" charset="-34"/>
            </a:endParaRPr>
          </a:p>
          <a:p>
            <a:pPr>
              <a:spcAft>
                <a:spcPts val="1200"/>
              </a:spcAft>
              <a:buClr>
                <a:srgbClr val="43ACDA"/>
              </a:buClr>
              <a:buFont typeface="Wingdings" panose="05000000000000000000" pitchFamily="2" charset="2"/>
              <a:buChar char="§"/>
            </a:pPr>
            <a:r>
              <a:rPr lang="en-US" sz="2000" dirty="0">
                <a:solidFill>
                  <a:schemeClr val="bg1">
                    <a:lumMod val="50000"/>
                  </a:schemeClr>
                </a:solidFill>
                <a:latin typeface="Sukhumvit Set" panose="02000506000000020004" pitchFamily="2" charset="-34"/>
                <a:cs typeface="Sukhumvit Set" panose="02000506000000020004" pitchFamily="2" charset="-34"/>
              </a:rPr>
              <a:t>ICANN </a:t>
            </a:r>
            <a:r>
              <a:rPr lang="th-TH" sz="2000" dirty="0">
                <a:solidFill>
                  <a:schemeClr val="bg1">
                    <a:lumMod val="50000"/>
                  </a:schemeClr>
                </a:solidFill>
                <a:latin typeface="Sukhumvit Set" panose="02000506000000020004" pitchFamily="2" charset="-34"/>
                <a:cs typeface="Sukhumvit Set" panose="02000506000000020004" pitchFamily="2" charset="-34"/>
              </a:rPr>
              <a:t>ก่อตั้งขึ้นในปี พ.ศ. 2541 เพื่อประสานนโยบายเกี่ยวกับ </a:t>
            </a:r>
            <a:r>
              <a:rPr lang="en-US" sz="2000" dirty="0">
                <a:solidFill>
                  <a:schemeClr val="bg1">
                    <a:lumMod val="50000"/>
                  </a:schemeClr>
                </a:solidFill>
                <a:latin typeface="Sukhumvit Set" panose="02000506000000020004" pitchFamily="2" charset="-34"/>
                <a:cs typeface="Sukhumvit Set" panose="02000506000000020004" pitchFamily="2" charset="-34"/>
              </a:rPr>
              <a:t>DNS</a:t>
            </a:r>
            <a:endParaRPr lang="en-US" sz="2000" dirty="0">
              <a:solidFill>
                <a:srgbClr val="595959"/>
              </a:solidFill>
              <a:latin typeface="Sukhumvit Set" panose="02000506000000020004" pitchFamily="2" charset="-34"/>
              <a:cs typeface="Sukhumvit Set" panose="02000506000000020004" pitchFamily="2" charset="-34"/>
            </a:endParaRPr>
          </a:p>
          <a:p>
            <a:pPr marL="0" indent="0">
              <a:buNone/>
            </a:pPr>
            <a:endParaRPr lang="en-US" dirty="0"/>
          </a:p>
          <a:p>
            <a:pPr>
              <a:buFont typeface="Wingdings" panose="05000000000000000000" pitchFamily="2" charset="2"/>
              <a:buChar char="§"/>
            </a:pPr>
            <a:endParaRPr lang="en-US" dirty="0"/>
          </a:p>
        </p:txBody>
      </p:sp>
      <p:sp>
        <p:nvSpPr>
          <p:cNvPr id="3" name="Text Placeholder 2"/>
          <p:cNvSpPr>
            <a:spLocks noGrp="1"/>
          </p:cNvSpPr>
          <p:nvPr>
            <p:ph type="body" sz="quarter" idx="10"/>
          </p:nvPr>
        </p:nvSpPr>
        <p:spPr/>
        <p:txBody>
          <a:bodyPr/>
          <a:lstStyle/>
          <a:p>
            <a:r>
              <a:rPr lang="th-TH" dirty="0">
                <a:latin typeface="Sukhumvit Set" panose="02000506000000020004" pitchFamily="2" charset="-34"/>
                <a:cs typeface="Sukhumvit Set" panose="02000506000000020004" pitchFamily="2" charset="-34"/>
              </a:rPr>
              <a:t>เครือข่ายโลก - ระบบชื่อโดเมน</a:t>
            </a:r>
            <a:endParaRPr lang="en-US" dirty="0">
              <a:latin typeface="Sukhumvit Set" panose="02000506000000020004" pitchFamily="2" charset="-34"/>
              <a:cs typeface="Sukhumvit Set" panose="02000506000000020004" pitchFamily="2" charset="-34"/>
            </a:endParaRPr>
          </a:p>
        </p:txBody>
      </p:sp>
      <p:pic>
        <p:nvPicPr>
          <p:cNvPr id="4" name="Picture 3" descr="dns.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4145596"/>
            <a:ext cx="5448300" cy="2120900"/>
          </a:xfrm>
          <a:prstGeom prst="rect">
            <a:avLst/>
          </a:prstGeom>
        </p:spPr>
      </p:pic>
    </p:spTree>
    <p:extLst>
      <p:ext uri="{BB962C8B-B14F-4D97-AF65-F5344CB8AC3E}">
        <p14:creationId xmlns:p14="http://schemas.microsoft.com/office/powerpoint/2010/main" val="1365247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solidFill>
            <a:schemeClr val="bg1"/>
          </a:solidFill>
        </p:spPr>
        <p:txBody>
          <a:bodyPr/>
          <a:lstStyle/>
          <a:p>
            <a:pPr lvl="0"/>
            <a:r>
              <a:rPr lang="th-TH" dirty="0">
                <a:solidFill>
                  <a:prstClr val="black"/>
                </a:solidFill>
                <a:latin typeface="Sukhumvit Set" panose="02000506000000020004" pitchFamily="2" charset="-34"/>
                <a:cs typeface="Sukhumvit Set" panose="02000506000000020004" pitchFamily="2" charset="-34"/>
              </a:rPr>
              <a:t>เครือข่ายโลก - ระบบชื่อโดเมน</a:t>
            </a:r>
            <a:endParaRPr lang="en-US" dirty="0">
              <a:solidFill>
                <a:prstClr val="black"/>
              </a:solidFill>
              <a:latin typeface="Sukhumvit Set" panose="02000506000000020004" pitchFamily="2" charset="-34"/>
              <a:cs typeface="Sukhumvit Set" panose="02000506000000020004" pitchFamily="2" charset="-34"/>
            </a:endParaRPr>
          </a:p>
        </p:txBody>
      </p:sp>
      <p:pic>
        <p:nvPicPr>
          <p:cNvPr id="4" name="Content Placeholder 3" descr="Screen Shot 2014-04-24 at 2.14.46 PM.p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88956" y="1120330"/>
            <a:ext cx="9044406" cy="5187492"/>
          </a:xfrm>
          <a:prstGeom prst="rect">
            <a:avLst/>
          </a:prstGeom>
          <a:solidFill>
            <a:schemeClr val="bg1"/>
          </a:solidFill>
        </p:spPr>
      </p:pic>
      <p:sp>
        <p:nvSpPr>
          <p:cNvPr id="2" name="Rectangle 1"/>
          <p:cNvSpPr/>
          <p:nvPr/>
        </p:nvSpPr>
        <p:spPr>
          <a:xfrm>
            <a:off x="8833123" y="1120330"/>
            <a:ext cx="1100239" cy="74238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a:latin typeface="Sukhumvit Set" panose="02000506000000020004" pitchFamily="2" charset="-34"/>
              <a:cs typeface="Sukhumvit Set" panose="02000506000000020004" pitchFamily="2" charset="-34"/>
            </a:endParaRPr>
          </a:p>
        </p:txBody>
      </p:sp>
      <p:sp>
        <p:nvSpPr>
          <p:cNvPr id="6" name="TextBox 5"/>
          <p:cNvSpPr txBox="1"/>
          <p:nvPr/>
        </p:nvSpPr>
        <p:spPr>
          <a:xfrm>
            <a:off x="1006146" y="4495055"/>
            <a:ext cx="1522735" cy="415498"/>
          </a:xfrm>
          <a:prstGeom prst="rect">
            <a:avLst/>
          </a:prstGeom>
          <a:solidFill>
            <a:schemeClr val="bg1"/>
          </a:solidFill>
        </p:spPr>
        <p:txBody>
          <a:bodyPr wrap="square" rtlCol="0">
            <a:spAutoFit/>
          </a:bodyPr>
          <a:lstStyle/>
          <a:p>
            <a:r>
              <a:rPr lang="th-TH" sz="700" dirty="0">
                <a:latin typeface="Sukhumvit Set" panose="02000506000000020004" pitchFamily="2" charset="-34"/>
                <a:cs typeface="Sukhumvit Set" panose="02000506000000020004" pitchFamily="2" charset="-34"/>
              </a:rPr>
              <a:t>องค์กร, ธุรกิจ และบุคคล</a:t>
            </a:r>
          </a:p>
          <a:p>
            <a:r>
              <a:rPr lang="th-TH" sz="700" dirty="0">
                <a:latin typeface="Sukhumvit Set" panose="02000506000000020004" pitchFamily="2" charset="-34"/>
                <a:cs typeface="Sukhumvit Set" panose="02000506000000020004" pitchFamily="2" charset="-34"/>
              </a:rPr>
              <a:t>ที่เกี่ยวข้องในการจัดหา สนับสนุน และ ขายชื่อโดเมน</a:t>
            </a:r>
            <a:endParaRPr lang="en-US" sz="700" dirty="0">
              <a:latin typeface="Sukhumvit Set" panose="02000506000000020004" pitchFamily="2" charset="-34"/>
              <a:cs typeface="Sukhumvit Set" panose="02000506000000020004" pitchFamily="2" charset="-34"/>
            </a:endParaRPr>
          </a:p>
        </p:txBody>
      </p:sp>
      <p:sp>
        <p:nvSpPr>
          <p:cNvPr id="8" name="TextBox 7"/>
          <p:cNvSpPr txBox="1"/>
          <p:nvPr/>
        </p:nvSpPr>
        <p:spPr>
          <a:xfrm>
            <a:off x="1000025" y="3552676"/>
            <a:ext cx="1522735" cy="415498"/>
          </a:xfrm>
          <a:prstGeom prst="rect">
            <a:avLst/>
          </a:prstGeom>
          <a:solidFill>
            <a:schemeClr val="bg1"/>
          </a:solidFill>
        </p:spPr>
        <p:txBody>
          <a:bodyPr wrap="square" rtlCol="0">
            <a:spAutoFit/>
          </a:bodyPr>
          <a:lstStyle/>
          <a:p>
            <a:r>
              <a:rPr lang="th-TH" sz="700" dirty="0">
                <a:latin typeface="Sukhumvit Set" panose="02000506000000020004" pitchFamily="2" charset="-34"/>
                <a:cs typeface="Sukhumvit Set" panose="02000506000000020004" pitchFamily="2" charset="-34"/>
              </a:rPr>
              <a:t>ผู้ให้บริการอินเทอร์เน็ต และอุตสาหกรรมที่เกี่ยวข้องกับการ</a:t>
            </a:r>
            <a:r>
              <a:rPr lang="en-US" sz="700" dirty="0">
                <a:latin typeface="Sukhumvit Set" panose="02000506000000020004" pitchFamily="2" charset="-34"/>
                <a:cs typeface="Sukhumvit Set" panose="02000506000000020004" pitchFamily="2" charset="-34"/>
              </a:rPr>
              <a:t> </a:t>
            </a:r>
            <a:r>
              <a:rPr lang="th-TH" sz="700" dirty="0">
                <a:latin typeface="Sukhumvit Set" panose="02000506000000020004" pitchFamily="2" charset="-34"/>
                <a:cs typeface="Sukhumvit Set" panose="02000506000000020004" pitchFamily="2" charset="-34"/>
              </a:rPr>
              <a:t>กระจาย และพัฒนาอินเทอร์เน็ต</a:t>
            </a:r>
            <a:endParaRPr lang="en-US" sz="700" dirty="0">
              <a:latin typeface="Sukhumvit Set" panose="02000506000000020004" pitchFamily="2" charset="-34"/>
              <a:cs typeface="Sukhumvit Set" panose="02000506000000020004" pitchFamily="2" charset="-34"/>
            </a:endParaRPr>
          </a:p>
        </p:txBody>
      </p:sp>
      <p:sp>
        <p:nvSpPr>
          <p:cNvPr id="10" name="TextBox 9"/>
          <p:cNvSpPr txBox="1"/>
          <p:nvPr/>
        </p:nvSpPr>
        <p:spPr>
          <a:xfrm>
            <a:off x="1006146" y="2564760"/>
            <a:ext cx="1713194" cy="630942"/>
          </a:xfrm>
          <a:prstGeom prst="rect">
            <a:avLst/>
          </a:prstGeom>
          <a:solidFill>
            <a:schemeClr val="bg1"/>
          </a:solidFill>
        </p:spPr>
        <p:txBody>
          <a:bodyPr wrap="square" rtlCol="0">
            <a:spAutoFit/>
          </a:bodyPr>
          <a:lstStyle/>
          <a:p>
            <a:r>
              <a:rPr lang="th-TH" sz="700" dirty="0">
                <a:latin typeface="Sukhumvit Set" panose="02000506000000020004" pitchFamily="2" charset="-34"/>
                <a:cs typeface="Sukhumvit Set" panose="02000506000000020004" pitchFamily="2" charset="-34"/>
              </a:rPr>
              <a:t>กลุ่มผู้ประสานงานโลกอินเทอร์เน็ตที่ทำงานสอดประสานกันเพื่อสร้างนโยบาย มาตรฐาน และคงไว้ซึ่งความร่วมมืออันเป็นหนึ่งเดียวของอินเทอร์เน็ตโลกเพื่อประโยชน์ต่อสาธารณะ </a:t>
            </a:r>
            <a:endParaRPr lang="en-US" sz="700" dirty="0">
              <a:latin typeface="Sukhumvit Set" panose="02000506000000020004" pitchFamily="2" charset="-34"/>
              <a:cs typeface="Sukhumvit Set" panose="02000506000000020004" pitchFamily="2" charset="-34"/>
            </a:endParaRPr>
          </a:p>
        </p:txBody>
      </p:sp>
      <p:sp>
        <p:nvSpPr>
          <p:cNvPr id="12" name="TextBox 11"/>
          <p:cNvSpPr txBox="1"/>
          <p:nvPr/>
        </p:nvSpPr>
        <p:spPr>
          <a:xfrm>
            <a:off x="3866013" y="3771538"/>
            <a:ext cx="587020" cy="230832"/>
          </a:xfrm>
          <a:prstGeom prst="rect">
            <a:avLst/>
          </a:prstGeom>
          <a:noFill/>
        </p:spPr>
        <p:txBody>
          <a:bodyPr wrap="none" rtlCol="0">
            <a:spAutoFit/>
          </a:bodyPr>
          <a:lstStyle/>
          <a:p>
            <a:pPr algn="ctr"/>
            <a:r>
              <a:rPr lang="th-TH" sz="900" dirty="0">
                <a:latin typeface="Sukhumvit Set" panose="02000506000000020004" pitchFamily="2" charset="-34"/>
                <a:cs typeface="Sukhumvit Set" panose="02000506000000020004" pitchFamily="2" charset="-34"/>
              </a:rPr>
              <a:t>ผู้ขายต่อ</a:t>
            </a:r>
            <a:endParaRPr lang="en-US" sz="900" dirty="0">
              <a:latin typeface="Sukhumvit Set" panose="02000506000000020004" pitchFamily="2" charset="-34"/>
              <a:cs typeface="Sukhumvit Set" panose="02000506000000020004" pitchFamily="2" charset="-34"/>
            </a:endParaRPr>
          </a:p>
        </p:txBody>
      </p:sp>
      <p:sp>
        <p:nvSpPr>
          <p:cNvPr id="13" name="TextBox 12"/>
          <p:cNvSpPr txBox="1"/>
          <p:nvPr/>
        </p:nvSpPr>
        <p:spPr>
          <a:xfrm>
            <a:off x="5739748" y="4380450"/>
            <a:ext cx="934871" cy="348813"/>
          </a:xfrm>
          <a:prstGeom prst="rect">
            <a:avLst/>
          </a:prstGeom>
          <a:noFill/>
        </p:spPr>
        <p:txBody>
          <a:bodyPr wrap="none" rtlCol="0">
            <a:spAutoFit/>
          </a:bodyPr>
          <a:lstStyle/>
          <a:p>
            <a:pPr algn="ctr">
              <a:lnSpc>
                <a:spcPts val="1000"/>
              </a:lnSpc>
            </a:pPr>
            <a:r>
              <a:rPr lang="th-TH" sz="900" dirty="0">
                <a:latin typeface="Sukhumvit Set" panose="02000506000000020004" pitchFamily="2" charset="-34"/>
                <a:cs typeface="Sukhumvit Set" panose="02000506000000020004" pitchFamily="2" charset="-34"/>
              </a:rPr>
              <a:t>ผู้ประกอบกิจการ</a:t>
            </a:r>
          </a:p>
          <a:p>
            <a:pPr algn="ctr">
              <a:lnSpc>
                <a:spcPts val="1000"/>
              </a:lnSpc>
            </a:pPr>
            <a:r>
              <a:rPr lang="th-TH" sz="900" dirty="0">
                <a:latin typeface="Sukhumvit Set" panose="02000506000000020004" pitchFamily="2" charset="-34"/>
                <a:cs typeface="Sukhumvit Set" panose="02000506000000020004" pitchFamily="2" charset="-34"/>
              </a:rPr>
              <a:t>นายทะเบียน</a:t>
            </a:r>
            <a:endParaRPr lang="en-US" sz="900" dirty="0">
              <a:latin typeface="Sukhumvit Set" panose="02000506000000020004" pitchFamily="2" charset="-34"/>
              <a:cs typeface="Sukhumvit Set" panose="02000506000000020004" pitchFamily="2" charset="-34"/>
            </a:endParaRPr>
          </a:p>
        </p:txBody>
      </p:sp>
      <p:sp>
        <p:nvSpPr>
          <p:cNvPr id="14" name="TextBox 13"/>
          <p:cNvSpPr txBox="1"/>
          <p:nvPr/>
        </p:nvSpPr>
        <p:spPr>
          <a:xfrm>
            <a:off x="4595821" y="4218520"/>
            <a:ext cx="712054" cy="348813"/>
          </a:xfrm>
          <a:prstGeom prst="rect">
            <a:avLst/>
          </a:prstGeom>
          <a:noFill/>
        </p:spPr>
        <p:txBody>
          <a:bodyPr wrap="none" rtlCol="0">
            <a:spAutoFit/>
          </a:bodyPr>
          <a:lstStyle/>
          <a:p>
            <a:pPr algn="ctr">
              <a:lnSpc>
                <a:spcPts val="1000"/>
              </a:lnSpc>
            </a:pPr>
            <a:r>
              <a:rPr lang="th-TH" sz="900" dirty="0">
                <a:latin typeface="Sukhumvit Set" panose="02000506000000020004" pitchFamily="2" charset="-34"/>
                <a:cs typeface="Sukhumvit Set" panose="02000506000000020004" pitchFamily="2" charset="-34"/>
              </a:rPr>
              <a:t>ผู้ให้บริการ</a:t>
            </a:r>
            <a:endParaRPr lang="en-US" sz="900" dirty="0">
              <a:latin typeface="Sukhumvit Set" panose="02000506000000020004" pitchFamily="2" charset="-34"/>
              <a:cs typeface="Sukhumvit Set" panose="02000506000000020004" pitchFamily="2" charset="-34"/>
            </a:endParaRPr>
          </a:p>
          <a:p>
            <a:pPr algn="ctr">
              <a:lnSpc>
                <a:spcPts val="1000"/>
              </a:lnSpc>
            </a:pPr>
            <a:r>
              <a:rPr lang="th-TH" sz="900" dirty="0">
                <a:latin typeface="Sukhumvit Set" panose="02000506000000020004" pitchFamily="2" charset="-34"/>
                <a:cs typeface="Sukhumvit Set" panose="02000506000000020004" pitchFamily="2" charset="-34"/>
              </a:rPr>
              <a:t>นายทะเบียน</a:t>
            </a:r>
          </a:p>
        </p:txBody>
      </p:sp>
      <p:sp>
        <p:nvSpPr>
          <p:cNvPr id="15" name="TextBox 14"/>
          <p:cNvSpPr txBox="1"/>
          <p:nvPr/>
        </p:nvSpPr>
        <p:spPr>
          <a:xfrm>
            <a:off x="5271005" y="3883274"/>
            <a:ext cx="784189" cy="230832"/>
          </a:xfrm>
          <a:prstGeom prst="rect">
            <a:avLst/>
          </a:prstGeom>
          <a:noFill/>
        </p:spPr>
        <p:txBody>
          <a:bodyPr wrap="none" rtlCol="0">
            <a:spAutoFit/>
          </a:bodyPr>
          <a:lstStyle/>
          <a:p>
            <a:pPr algn="ctr"/>
            <a:r>
              <a:rPr lang="th-TH" sz="900" dirty="0">
                <a:latin typeface="Sukhumvit Set" panose="02000506000000020004" pitchFamily="2" charset="-34"/>
                <a:cs typeface="Sukhumvit Set" panose="02000506000000020004" pitchFamily="2" charset="-34"/>
              </a:rPr>
              <a:t>ผู้ดูแลทะเบียน</a:t>
            </a:r>
            <a:endParaRPr lang="en-US" sz="900" dirty="0">
              <a:latin typeface="Sukhumvit Set" panose="02000506000000020004" pitchFamily="2" charset="-34"/>
              <a:cs typeface="Sukhumvit Set" panose="02000506000000020004" pitchFamily="2" charset="-34"/>
            </a:endParaRPr>
          </a:p>
        </p:txBody>
      </p:sp>
      <p:sp>
        <p:nvSpPr>
          <p:cNvPr id="16" name="TextBox 15"/>
          <p:cNvSpPr txBox="1"/>
          <p:nvPr/>
        </p:nvSpPr>
        <p:spPr>
          <a:xfrm>
            <a:off x="1172973" y="5756136"/>
            <a:ext cx="1645774" cy="415498"/>
          </a:xfrm>
          <a:prstGeom prst="rect">
            <a:avLst/>
          </a:prstGeom>
          <a:solidFill>
            <a:schemeClr val="bg1"/>
          </a:solidFill>
        </p:spPr>
        <p:txBody>
          <a:bodyPr wrap="square" rtlCol="0">
            <a:spAutoFit/>
          </a:bodyPr>
          <a:lstStyle/>
          <a:p>
            <a:r>
              <a:rPr lang="th-TH" sz="700" dirty="0">
                <a:latin typeface="Sukhumvit Set" panose="02000506000000020004" pitchFamily="2" charset="-34"/>
                <a:cs typeface="Sukhumvit Set" panose="02000506000000020004" pitchFamily="2" charset="-34"/>
              </a:rPr>
              <a:t>ผู้ให้บริการนายทะเบียน</a:t>
            </a:r>
            <a:r>
              <a:rPr lang="en-US" sz="700" dirty="0">
                <a:latin typeface="Sukhumvit Set" panose="02000506000000020004" pitchFamily="2" charset="-34"/>
                <a:cs typeface="Sukhumvit Set" panose="02000506000000020004" pitchFamily="2" charset="-34"/>
              </a:rPr>
              <a:t> </a:t>
            </a:r>
            <a:r>
              <a:rPr lang="th-TH" sz="700" dirty="0">
                <a:latin typeface="Sukhumvit Set" panose="02000506000000020004" pitchFamily="2" charset="-34"/>
                <a:cs typeface="Sukhumvit Set" panose="02000506000000020004" pitchFamily="2" charset="-34"/>
              </a:rPr>
              <a:t>มีหน้าที่บริหารจัดการด้านเทคนิคเพื่อช่วยสนับสนุนการดำเนินงานแก่ผู้ประกอบการนายทะเบียน</a:t>
            </a:r>
          </a:p>
        </p:txBody>
      </p:sp>
      <p:sp>
        <p:nvSpPr>
          <p:cNvPr id="19" name="TextBox 18"/>
          <p:cNvSpPr txBox="1"/>
          <p:nvPr/>
        </p:nvSpPr>
        <p:spPr>
          <a:xfrm>
            <a:off x="2868618" y="5756136"/>
            <a:ext cx="1645774" cy="415498"/>
          </a:xfrm>
          <a:prstGeom prst="rect">
            <a:avLst/>
          </a:prstGeom>
          <a:solidFill>
            <a:schemeClr val="bg1"/>
          </a:solidFill>
        </p:spPr>
        <p:txBody>
          <a:bodyPr wrap="square" rtlCol="0">
            <a:spAutoFit/>
          </a:bodyPr>
          <a:lstStyle/>
          <a:p>
            <a:r>
              <a:rPr lang="th-TH" sz="700" dirty="0">
                <a:latin typeface="Sukhumvit Set" panose="02000506000000020004" pitchFamily="2" charset="-34"/>
                <a:cs typeface="Sukhumvit Set" panose="02000506000000020004" pitchFamily="2" charset="-34"/>
              </a:rPr>
              <a:t>ผู้ประกอบการนายทะเบียน</a:t>
            </a:r>
            <a:r>
              <a:rPr lang="en-US" sz="700" dirty="0">
                <a:latin typeface="Sukhumvit Set" panose="02000506000000020004" pitchFamily="2" charset="-34"/>
                <a:cs typeface="Sukhumvit Set" panose="02000506000000020004" pitchFamily="2" charset="-34"/>
              </a:rPr>
              <a:t> </a:t>
            </a:r>
            <a:r>
              <a:rPr lang="th-TH" sz="700" dirty="0">
                <a:latin typeface="Sukhumvit Set" panose="02000506000000020004" pitchFamily="2" charset="-34"/>
                <a:cs typeface="Sukhumvit Set" panose="02000506000000020004" pitchFamily="2" charset="-34"/>
              </a:rPr>
              <a:t>มีหน้าที่ด้านการบริหารจัดการ และการส่งเสริมการใช้ชื่อโดเมนระดับสูงสุด</a:t>
            </a:r>
          </a:p>
        </p:txBody>
      </p:sp>
      <p:sp>
        <p:nvSpPr>
          <p:cNvPr id="20" name="TextBox 19"/>
          <p:cNvSpPr txBox="1"/>
          <p:nvPr/>
        </p:nvSpPr>
        <p:spPr>
          <a:xfrm>
            <a:off x="4426948" y="5756136"/>
            <a:ext cx="1508760" cy="415498"/>
          </a:xfrm>
          <a:prstGeom prst="rect">
            <a:avLst/>
          </a:prstGeom>
          <a:solidFill>
            <a:schemeClr val="bg1"/>
          </a:solidFill>
        </p:spPr>
        <p:txBody>
          <a:bodyPr wrap="square" rtlCol="0">
            <a:spAutoFit/>
          </a:bodyPr>
          <a:lstStyle/>
          <a:p>
            <a:r>
              <a:rPr lang="th-TH" sz="700" dirty="0">
                <a:latin typeface="Sukhumvit Set" panose="02000506000000020004" pitchFamily="2" charset="-34"/>
                <a:cs typeface="Sukhumvit Set" panose="02000506000000020004" pitchFamily="2" charset="-34"/>
              </a:rPr>
              <a:t>ผู้ดูแลทะเบียน</a:t>
            </a:r>
            <a:r>
              <a:rPr lang="en-US" sz="700" dirty="0">
                <a:latin typeface="Sukhumvit Set" panose="02000506000000020004" pitchFamily="2" charset="-34"/>
                <a:cs typeface="Sukhumvit Set" panose="02000506000000020004" pitchFamily="2" charset="-34"/>
              </a:rPr>
              <a:t> </a:t>
            </a:r>
            <a:r>
              <a:rPr lang="th-TH" sz="700" dirty="0">
                <a:latin typeface="Sukhumvit Set" panose="02000506000000020004" pitchFamily="2" charset="-34"/>
                <a:cs typeface="Sukhumvit Set" panose="02000506000000020004" pitchFamily="2" charset="-34"/>
              </a:rPr>
              <a:t>มีหน้าที่บริหารจัดการเรื่องการส่งเสริมการใช้ชื่อโดเมนภายใต้ชื่อระดับสูงสุดที่ตนดูแล</a:t>
            </a:r>
          </a:p>
        </p:txBody>
      </p:sp>
      <p:sp>
        <p:nvSpPr>
          <p:cNvPr id="23" name="TextBox 22"/>
          <p:cNvSpPr txBox="1"/>
          <p:nvPr/>
        </p:nvSpPr>
        <p:spPr>
          <a:xfrm>
            <a:off x="5886321" y="5768836"/>
            <a:ext cx="1414232" cy="415498"/>
          </a:xfrm>
          <a:prstGeom prst="rect">
            <a:avLst/>
          </a:prstGeom>
          <a:solidFill>
            <a:schemeClr val="bg1"/>
          </a:solidFill>
        </p:spPr>
        <p:txBody>
          <a:bodyPr wrap="square" rtlCol="0">
            <a:spAutoFit/>
          </a:bodyPr>
          <a:lstStyle/>
          <a:p>
            <a:r>
              <a:rPr lang="th-TH" sz="700" dirty="0">
                <a:latin typeface="Sukhumvit Set" panose="02000506000000020004" pitchFamily="2" charset="-34"/>
                <a:cs typeface="Sukhumvit Set" panose="02000506000000020004" pitchFamily="2" charset="-34"/>
              </a:rPr>
              <a:t>ผู้ขายต่อ</a:t>
            </a:r>
            <a:r>
              <a:rPr lang="en-US" sz="700" dirty="0">
                <a:latin typeface="Sukhumvit Set" panose="02000506000000020004" pitchFamily="2" charset="-34"/>
                <a:cs typeface="Sukhumvit Set" panose="02000506000000020004" pitchFamily="2" charset="-34"/>
              </a:rPr>
              <a:t> </a:t>
            </a:r>
            <a:r>
              <a:rPr lang="th-TH" sz="700" dirty="0">
                <a:latin typeface="Sukhumvit Set" panose="02000506000000020004" pitchFamily="2" charset="-34"/>
                <a:cs typeface="Sukhumvit Set" panose="02000506000000020004" pitchFamily="2" charset="-34"/>
              </a:rPr>
              <a:t>ได้รับการแต่งตั้งจากผู้ดูแลทะเบียนเพื่อแจกจ่ายชื่อโดเมนภายในเครือข่ายของตน</a:t>
            </a:r>
          </a:p>
        </p:txBody>
      </p:sp>
    </p:spTree>
    <p:extLst>
      <p:ext uri="{BB962C8B-B14F-4D97-AF65-F5344CB8AC3E}">
        <p14:creationId xmlns:p14="http://schemas.microsoft.com/office/powerpoint/2010/main" val="4151256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spcAft>
                <a:spcPts val="1200"/>
              </a:spcAft>
              <a:buClr>
                <a:srgbClr val="43ACDA"/>
              </a:buClr>
              <a:buFont typeface="Wingdings" panose="05000000000000000000" pitchFamily="2" charset="2"/>
              <a:buChar char="§"/>
            </a:pPr>
            <a:r>
              <a:rPr lang="th-TH" dirty="0">
                <a:solidFill>
                  <a:srgbClr val="595959"/>
                </a:solidFill>
                <a:latin typeface="Sukhumvit Set" panose="02000506000000020004" pitchFamily="2" charset="-34"/>
                <a:cs typeface="Sukhumvit Set" panose="02000506000000020004" pitchFamily="2" charset="-34"/>
              </a:rPr>
              <a:t>ภารกิจของ </a:t>
            </a:r>
            <a:r>
              <a:rPr lang="en-US" dirty="0">
                <a:solidFill>
                  <a:srgbClr val="595959"/>
                </a:solidFill>
                <a:latin typeface="Sukhumvit Set" panose="02000506000000020004" pitchFamily="2" charset="-34"/>
                <a:cs typeface="Sukhumvit Set" panose="02000506000000020004" pitchFamily="2" charset="-34"/>
              </a:rPr>
              <a:t>Internet Assigned Numbers Authority (IANA) :</a:t>
            </a:r>
          </a:p>
          <a:p>
            <a:pPr lvl="1">
              <a:spcAft>
                <a:spcPts val="1200"/>
              </a:spcAft>
              <a:buClr>
                <a:srgbClr val="43ACDA"/>
              </a:buClr>
              <a:buFont typeface="Wingdings" panose="05000000000000000000" pitchFamily="2" charset="2"/>
              <a:buChar char="§"/>
            </a:pPr>
            <a:r>
              <a:rPr lang="th-TH" dirty="0">
                <a:solidFill>
                  <a:srgbClr val="595959"/>
                </a:solidFill>
                <a:latin typeface="Sukhumvit Set" panose="02000506000000020004" pitchFamily="2" charset="-34"/>
                <a:cs typeface="Sukhumvit Set" panose="02000506000000020004" pitchFamily="2" charset="-34"/>
              </a:rPr>
              <a:t>บำรุงรักษา </a:t>
            </a:r>
            <a:r>
              <a:rPr lang="en-US" dirty="0">
                <a:solidFill>
                  <a:srgbClr val="595959"/>
                </a:solidFill>
                <a:latin typeface="Sukhumvit Set" panose="02000506000000020004" pitchFamily="2" charset="-34"/>
                <a:cs typeface="Sukhumvit Set" panose="02000506000000020004" pitchFamily="2" charset="-34"/>
              </a:rPr>
              <a:t>Protocol Parameter Registries </a:t>
            </a:r>
            <a:r>
              <a:rPr lang="th-TH" dirty="0">
                <a:solidFill>
                  <a:srgbClr val="595959"/>
                </a:solidFill>
                <a:latin typeface="Sukhumvit Set" panose="02000506000000020004" pitchFamily="2" charset="-34"/>
                <a:cs typeface="Sukhumvit Set" panose="02000506000000020004" pitchFamily="2" charset="-34"/>
              </a:rPr>
              <a:t>ในนามของหน่วยงาน </a:t>
            </a:r>
            <a:r>
              <a:rPr lang="en-US" dirty="0">
                <a:solidFill>
                  <a:srgbClr val="595959"/>
                </a:solidFill>
                <a:latin typeface="Sukhumvit Set" panose="02000506000000020004" pitchFamily="2" charset="-34"/>
                <a:cs typeface="Sukhumvit Set" panose="02000506000000020004" pitchFamily="2" charset="-34"/>
              </a:rPr>
              <a:t>IETF</a:t>
            </a:r>
          </a:p>
          <a:p>
            <a:pPr lvl="1">
              <a:spcAft>
                <a:spcPts val="1200"/>
              </a:spcAft>
              <a:buClr>
                <a:srgbClr val="43ACDA"/>
              </a:buClr>
              <a:buFont typeface="Wingdings" panose="05000000000000000000" pitchFamily="2" charset="2"/>
              <a:buChar char="§"/>
            </a:pPr>
            <a:r>
              <a:rPr lang="th-TH" dirty="0">
                <a:solidFill>
                  <a:srgbClr val="595959"/>
                </a:solidFill>
                <a:latin typeface="Sukhumvit Set" panose="02000506000000020004" pitchFamily="2" charset="-34"/>
                <a:cs typeface="Sukhumvit Set" panose="02000506000000020004" pitchFamily="2" charset="-34"/>
              </a:rPr>
              <a:t>แบ่งสรรหมายเลขไอพีโดยร่วมมือกับนายทะเบียนระดับภูมิภาค (</a:t>
            </a:r>
            <a:r>
              <a:rPr lang="en-US" dirty="0">
                <a:solidFill>
                  <a:srgbClr val="595959"/>
                </a:solidFill>
                <a:latin typeface="Sukhumvit Set" panose="02000506000000020004" pitchFamily="2" charset="-34"/>
                <a:cs typeface="Sukhumvit Set" panose="02000506000000020004" pitchFamily="2" charset="-34"/>
              </a:rPr>
              <a:t>Regional Internet Registry</a:t>
            </a:r>
            <a:r>
              <a:rPr lang="th-TH" dirty="0">
                <a:solidFill>
                  <a:srgbClr val="595959"/>
                </a:solidFill>
                <a:latin typeface="Sukhumvit Set" panose="02000506000000020004" pitchFamily="2" charset="-34"/>
                <a:cs typeface="Sukhumvit Set" panose="02000506000000020004" pitchFamily="2" charset="-34"/>
              </a:rPr>
              <a:t>)</a:t>
            </a:r>
            <a:endParaRPr lang="en-US" dirty="0">
              <a:solidFill>
                <a:srgbClr val="595959"/>
              </a:solidFill>
              <a:latin typeface="Sukhumvit Set" panose="02000506000000020004" pitchFamily="2" charset="-34"/>
              <a:cs typeface="Sukhumvit Set" panose="02000506000000020004" pitchFamily="2" charset="-34"/>
            </a:endParaRPr>
          </a:p>
          <a:p>
            <a:pPr lvl="1">
              <a:spcAft>
                <a:spcPts val="1200"/>
              </a:spcAft>
              <a:buClr>
                <a:srgbClr val="43ACDA"/>
              </a:buClr>
              <a:buFont typeface="Wingdings" panose="05000000000000000000" pitchFamily="2" charset="2"/>
              <a:buChar char="§"/>
            </a:pPr>
            <a:r>
              <a:rPr lang="th-TH" dirty="0">
                <a:solidFill>
                  <a:srgbClr val="595959"/>
                </a:solidFill>
                <a:latin typeface="Sukhumvit Set" panose="02000506000000020004" pitchFamily="2" charset="-34"/>
                <a:cs typeface="Sukhumvit Set" panose="02000506000000020004" pitchFamily="2" charset="-34"/>
              </a:rPr>
              <a:t>บริหารจัดการชื่อโดเมน</a:t>
            </a:r>
            <a:r>
              <a:rPr lang="en-US" dirty="0">
                <a:solidFill>
                  <a:srgbClr val="595959"/>
                </a:solidFill>
                <a:latin typeface="Sukhumvit Set" panose="02000506000000020004" pitchFamily="2" charset="-34"/>
                <a:cs typeface="Sukhumvit Set" panose="02000506000000020004" pitchFamily="2" charset="-34"/>
              </a:rPr>
              <a:t> .ARPA </a:t>
            </a:r>
            <a:r>
              <a:rPr lang="th-TH" dirty="0">
                <a:solidFill>
                  <a:srgbClr val="595959"/>
                </a:solidFill>
                <a:latin typeface="Sukhumvit Set" panose="02000506000000020004" pitchFamily="2" charset="-34"/>
                <a:cs typeface="Sukhumvit Set" panose="02000506000000020004" pitchFamily="2" charset="-34"/>
              </a:rPr>
              <a:t>และ</a:t>
            </a:r>
            <a:r>
              <a:rPr lang="en-US" dirty="0">
                <a:solidFill>
                  <a:srgbClr val="595959"/>
                </a:solidFill>
                <a:latin typeface="Sukhumvit Set" panose="02000506000000020004" pitchFamily="2" charset="-34"/>
                <a:cs typeface="Sukhumvit Set" panose="02000506000000020004" pitchFamily="2" charset="-34"/>
              </a:rPr>
              <a:t> .INT</a:t>
            </a:r>
          </a:p>
          <a:p>
            <a:pPr lvl="1">
              <a:spcAft>
                <a:spcPts val="1200"/>
              </a:spcAft>
              <a:buClr>
                <a:srgbClr val="43ACDA"/>
              </a:buClr>
              <a:buFont typeface="Wingdings" panose="05000000000000000000" pitchFamily="2" charset="2"/>
              <a:buChar char="§"/>
            </a:pPr>
            <a:r>
              <a:rPr lang="th-TH" dirty="0">
                <a:solidFill>
                  <a:srgbClr val="595959"/>
                </a:solidFill>
                <a:latin typeface="Sukhumvit Set" panose="02000506000000020004" pitchFamily="2" charset="-34"/>
                <a:cs typeface="Sukhumvit Set" panose="02000506000000020004" pitchFamily="2" charset="-34"/>
              </a:rPr>
              <a:t>บริหารจัดการ </a:t>
            </a:r>
            <a:r>
              <a:rPr lang="en-US" dirty="0">
                <a:solidFill>
                  <a:srgbClr val="595959"/>
                </a:solidFill>
                <a:latin typeface="Sukhumvit Set" panose="02000506000000020004" pitchFamily="2" charset="-34"/>
                <a:cs typeface="Sukhumvit Set" panose="02000506000000020004" pitchFamily="2" charset="-34"/>
              </a:rPr>
              <a:t>DNS root zone</a:t>
            </a:r>
          </a:p>
          <a:p>
            <a:pPr lvl="1">
              <a:spcAft>
                <a:spcPts val="1200"/>
              </a:spcAft>
              <a:buClr>
                <a:srgbClr val="43ACDA"/>
              </a:buClr>
              <a:buFont typeface="Wingdings" panose="05000000000000000000" pitchFamily="2" charset="2"/>
              <a:buChar char="§"/>
            </a:pPr>
            <a:r>
              <a:rPr lang="th-TH" dirty="0">
                <a:solidFill>
                  <a:srgbClr val="595959"/>
                </a:solidFill>
                <a:latin typeface="Sukhumvit Set" panose="02000506000000020004" pitchFamily="2" charset="-34"/>
                <a:cs typeface="Sukhumvit Set" panose="02000506000000020004" pitchFamily="2" charset="-34"/>
              </a:rPr>
              <a:t>เป็นผู้ประสานงานเพื่อดูแล</a:t>
            </a:r>
            <a:r>
              <a:rPr lang="en-US" dirty="0">
                <a:solidFill>
                  <a:srgbClr val="595959"/>
                </a:solidFill>
                <a:latin typeface="Sukhumvit Set" panose="02000506000000020004" pitchFamily="2" charset="-34"/>
                <a:cs typeface="Sukhumvit Set" panose="02000506000000020004" pitchFamily="2" charset="-34"/>
              </a:rPr>
              <a:t> root zone</a:t>
            </a:r>
          </a:p>
          <a:p>
            <a:pPr>
              <a:spcAft>
                <a:spcPts val="1200"/>
              </a:spcAft>
              <a:buClr>
                <a:srgbClr val="43ACDA"/>
              </a:buClr>
              <a:buFont typeface="Wingdings" panose="05000000000000000000" pitchFamily="2" charset="2"/>
              <a:buChar char="§"/>
            </a:pPr>
            <a:r>
              <a:rPr lang="th-TH" dirty="0">
                <a:solidFill>
                  <a:srgbClr val="4C4D50"/>
                </a:solidFill>
                <a:latin typeface="Sukhumvit Set" panose="02000506000000020004" pitchFamily="2" charset="-34"/>
                <a:cs typeface="Sukhumvit Set" panose="02000506000000020004" pitchFamily="2" charset="-34"/>
              </a:rPr>
              <a:t>ภารกิจของ </a:t>
            </a:r>
            <a:r>
              <a:rPr lang="en-US" dirty="0">
                <a:solidFill>
                  <a:srgbClr val="4C4D50"/>
                </a:solidFill>
                <a:latin typeface="Sukhumvit Set" panose="02000506000000020004" pitchFamily="2" charset="-34"/>
                <a:cs typeface="Sukhumvit Set" panose="02000506000000020004" pitchFamily="2" charset="-34"/>
              </a:rPr>
              <a:t>IANA </a:t>
            </a:r>
            <a:r>
              <a:rPr lang="th-TH" dirty="0">
                <a:solidFill>
                  <a:srgbClr val="4C4D50"/>
                </a:solidFill>
                <a:latin typeface="Sukhumvit Set" panose="02000506000000020004" pitchFamily="2" charset="-34"/>
                <a:cs typeface="Sukhumvit Set" panose="02000506000000020004" pitchFamily="2" charset="-34"/>
              </a:rPr>
              <a:t>ได้รับการกำหนดภายใต้สัญญากับรัฐบาลสหรัฐอเมริกา</a:t>
            </a:r>
            <a:endParaRPr lang="en-US" dirty="0">
              <a:solidFill>
                <a:srgbClr val="4C4D50"/>
              </a:solidFill>
              <a:latin typeface="Sukhumvit Set" panose="02000506000000020004" pitchFamily="2" charset="-34"/>
              <a:cs typeface="Sukhumvit Set" panose="02000506000000020004" pitchFamily="2" charset="-34"/>
            </a:endParaRPr>
          </a:p>
          <a:p>
            <a:pPr>
              <a:spcAft>
                <a:spcPts val="1200"/>
              </a:spcAft>
              <a:buClr>
                <a:srgbClr val="43ACDA"/>
              </a:buClr>
              <a:buFont typeface="Wingdings" panose="05000000000000000000" pitchFamily="2" charset="2"/>
              <a:buChar char="§"/>
            </a:pPr>
            <a:r>
              <a:rPr lang="th-TH" dirty="0">
                <a:solidFill>
                  <a:srgbClr val="4C4D50"/>
                </a:solidFill>
                <a:latin typeface="Sukhumvit Set" panose="02000506000000020004" pitchFamily="2" charset="-34"/>
                <a:cs typeface="Sukhumvit Set" panose="02000506000000020004" pitchFamily="2" charset="-34"/>
              </a:rPr>
              <a:t>พัฒนานโยบายตามความเหมาะสม สอดคล้องกับแนวทางด้านเทคนิคข้างต้น</a:t>
            </a:r>
            <a:endParaRPr lang="en-US" dirty="0">
              <a:solidFill>
                <a:srgbClr val="595959"/>
              </a:solidFill>
              <a:latin typeface="Sukhumvit Set" panose="02000506000000020004" pitchFamily="2" charset="-34"/>
              <a:cs typeface="Sukhumvit Set" panose="02000506000000020004" pitchFamily="2" charset="-34"/>
            </a:endParaRPr>
          </a:p>
        </p:txBody>
      </p:sp>
      <p:sp>
        <p:nvSpPr>
          <p:cNvPr id="3" name="Text Placeholder 2"/>
          <p:cNvSpPr>
            <a:spLocks noGrp="1"/>
          </p:cNvSpPr>
          <p:nvPr>
            <p:ph type="body" sz="quarter" idx="10"/>
          </p:nvPr>
        </p:nvSpPr>
        <p:spPr/>
        <p:txBody>
          <a:bodyPr/>
          <a:lstStyle/>
          <a:p>
            <a:r>
              <a:rPr lang="en-US" dirty="0">
                <a:latin typeface="Sukhumvit Set" panose="02000506000000020004" pitchFamily="2" charset="-34"/>
                <a:cs typeface="Sukhumvit Set" panose="02000506000000020004" pitchFamily="2" charset="-34"/>
              </a:rPr>
              <a:t>ICANN </a:t>
            </a:r>
            <a:r>
              <a:rPr lang="th-TH" dirty="0">
                <a:latin typeface="Sukhumvit Set" panose="02000506000000020004" pitchFamily="2" charset="-34"/>
                <a:cs typeface="Sukhumvit Set" panose="02000506000000020004" pitchFamily="2" charset="-34"/>
              </a:rPr>
              <a:t>ประสานงาน...</a:t>
            </a:r>
            <a:endParaRPr lang="en-US" dirty="0">
              <a:latin typeface="Sukhumvit Set" panose="02000506000000020004" pitchFamily="2" charset="-34"/>
              <a:cs typeface="Sukhumvit Set" panose="02000506000000020004" pitchFamily="2" charset="-34"/>
            </a:endParaRPr>
          </a:p>
        </p:txBody>
      </p:sp>
    </p:spTree>
    <p:extLst>
      <p:ext uri="{BB962C8B-B14F-4D97-AF65-F5344CB8AC3E}">
        <p14:creationId xmlns:p14="http://schemas.microsoft.com/office/powerpoint/2010/main" val="3133603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a:latin typeface="Sukhumvit Set" panose="02000506000000020004" pitchFamily="2" charset="-34"/>
                <a:cs typeface="Sukhumvit Set" panose="02000506000000020004" pitchFamily="2" charset="-34"/>
              </a:rPr>
              <a:t>ICANN </a:t>
            </a:r>
            <a:r>
              <a:rPr lang="th-TH" dirty="0">
                <a:latin typeface="Sukhumvit Set" panose="02000506000000020004" pitchFamily="2" charset="-34"/>
                <a:cs typeface="Sukhumvit Set" panose="02000506000000020004" pitchFamily="2" charset="-34"/>
              </a:rPr>
              <a:t>ทำงานอย่างไร</a:t>
            </a:r>
            <a:r>
              <a:rPr lang="en-US" dirty="0">
                <a:latin typeface="Sukhumvit Set" panose="02000506000000020004" pitchFamily="2" charset="-34"/>
                <a:cs typeface="Sukhumvit Set" panose="02000506000000020004" pitchFamily="2" charset="-34"/>
              </a:rPr>
              <a:t>?</a:t>
            </a:r>
          </a:p>
        </p:txBody>
      </p:sp>
      <p:sp>
        <p:nvSpPr>
          <p:cNvPr id="5" name="Content Placeholder 1"/>
          <p:cNvSpPr>
            <a:spLocks noGrp="1"/>
          </p:cNvSpPr>
          <p:nvPr>
            <p:ph idx="1"/>
          </p:nvPr>
        </p:nvSpPr>
        <p:spPr>
          <a:xfrm>
            <a:off x="539989" y="1282082"/>
            <a:ext cx="9719787" cy="4850139"/>
          </a:xfrm>
        </p:spPr>
        <p:txBody>
          <a:bodyPr>
            <a:normAutofit fontScale="85000" lnSpcReduction="20000"/>
          </a:bodyPr>
          <a:lstStyle/>
          <a:p>
            <a:pPr>
              <a:spcAft>
                <a:spcPts val="1200"/>
              </a:spcAft>
              <a:buClr>
                <a:srgbClr val="43ACDA"/>
              </a:buClr>
              <a:buFont typeface="Wingdings" panose="05000000000000000000" pitchFamily="2" charset="2"/>
              <a:buChar char="§"/>
            </a:pPr>
            <a:r>
              <a:rPr lang="th-TH" dirty="0">
                <a:solidFill>
                  <a:srgbClr val="595959"/>
                </a:solidFill>
                <a:latin typeface="Sukhumvit Set" panose="02000506000000020004" pitchFamily="2" charset="-34"/>
                <a:cs typeface="Sukhumvit Set" panose="02000506000000020004" pitchFamily="2" charset="-34"/>
              </a:rPr>
              <a:t>นอกจากการทำงานเชิงเทคนิค </a:t>
            </a:r>
            <a:r>
              <a:rPr lang="en-US" dirty="0">
                <a:solidFill>
                  <a:srgbClr val="595959"/>
                </a:solidFill>
                <a:latin typeface="Sukhumvit Set" panose="02000506000000020004" pitchFamily="2" charset="-34"/>
                <a:cs typeface="Sukhumvit Set" panose="02000506000000020004" pitchFamily="2" charset="-34"/>
              </a:rPr>
              <a:t>ICANN </a:t>
            </a:r>
            <a:r>
              <a:rPr lang="th-TH" dirty="0">
                <a:solidFill>
                  <a:srgbClr val="595959"/>
                </a:solidFill>
                <a:latin typeface="Sukhumvit Set" panose="02000506000000020004" pitchFamily="2" charset="-34"/>
                <a:cs typeface="Sukhumvit Set" panose="02000506000000020004" pitchFamily="2" charset="-34"/>
              </a:rPr>
              <a:t>ยังร่วมพัฒนานโยบาย สำหรับ </a:t>
            </a:r>
            <a:br>
              <a:rPr lang="th-TH" dirty="0">
                <a:solidFill>
                  <a:srgbClr val="595959"/>
                </a:solidFill>
                <a:latin typeface="Sukhumvit Set" panose="02000506000000020004" pitchFamily="2" charset="-34"/>
                <a:cs typeface="Sukhumvit Set" panose="02000506000000020004" pitchFamily="2" charset="-34"/>
              </a:rPr>
            </a:br>
            <a:r>
              <a:rPr lang="en-US" dirty="0">
                <a:solidFill>
                  <a:srgbClr val="595959"/>
                </a:solidFill>
                <a:latin typeface="Sukhumvit Set" panose="02000506000000020004" pitchFamily="2" charset="-34"/>
                <a:cs typeface="Sukhumvit Set" panose="02000506000000020004" pitchFamily="2" charset="-34"/>
              </a:rPr>
              <a:t>“</a:t>
            </a:r>
            <a:r>
              <a:rPr lang="th-TH" dirty="0">
                <a:solidFill>
                  <a:srgbClr val="595959"/>
                </a:solidFill>
                <a:latin typeface="Sukhumvit Set" panose="02000506000000020004" pitchFamily="2" charset="-34"/>
                <a:cs typeface="Sukhumvit Set" panose="02000506000000020004" pitchFamily="2" charset="-34"/>
              </a:rPr>
              <a:t>ชื่อ และ ตัวเลข</a:t>
            </a:r>
            <a:r>
              <a:rPr lang="en-US" dirty="0">
                <a:solidFill>
                  <a:srgbClr val="595959"/>
                </a:solidFill>
                <a:latin typeface="Sukhumvit Set" panose="02000506000000020004" pitchFamily="2" charset="-34"/>
                <a:cs typeface="Sukhumvit Set" panose="02000506000000020004" pitchFamily="2" charset="-34"/>
              </a:rPr>
              <a:t>” </a:t>
            </a:r>
            <a:r>
              <a:rPr lang="th-TH" dirty="0">
                <a:solidFill>
                  <a:srgbClr val="595959"/>
                </a:solidFill>
                <a:latin typeface="Sukhumvit Set" panose="02000506000000020004" pitchFamily="2" charset="-34"/>
                <a:cs typeface="Sukhumvit Set" panose="02000506000000020004" pitchFamily="2" charset="-34"/>
              </a:rPr>
              <a:t>บนโลกอินเทอร์เน็ต</a:t>
            </a:r>
            <a:endParaRPr lang="en-US" dirty="0">
              <a:solidFill>
                <a:srgbClr val="595959"/>
              </a:solidFill>
              <a:latin typeface="Sukhumvit Set" panose="02000506000000020004" pitchFamily="2" charset="-34"/>
              <a:cs typeface="Sukhumvit Set" panose="02000506000000020004" pitchFamily="2" charset="-34"/>
            </a:endParaRPr>
          </a:p>
          <a:p>
            <a:pPr>
              <a:spcAft>
                <a:spcPts val="1200"/>
              </a:spcAft>
              <a:buClr>
                <a:srgbClr val="43ACDA"/>
              </a:buClr>
              <a:buFont typeface="Wingdings" panose="05000000000000000000" pitchFamily="2" charset="2"/>
              <a:buChar char="§"/>
            </a:pPr>
            <a:r>
              <a:rPr lang="th-TH" dirty="0">
                <a:solidFill>
                  <a:srgbClr val="595959"/>
                </a:solidFill>
                <a:latin typeface="Sukhumvit Set" panose="02000506000000020004" pitchFamily="2" charset="-34"/>
                <a:cs typeface="Sukhumvit Set" panose="02000506000000020004" pitchFamily="2" charset="-34"/>
              </a:rPr>
              <a:t>ขับเคลื่อนการทำงานโดย</a:t>
            </a:r>
            <a:r>
              <a:rPr lang="en-US" dirty="0">
                <a:solidFill>
                  <a:srgbClr val="595959"/>
                </a:solidFill>
                <a:latin typeface="Sukhumvit Set" panose="02000506000000020004" pitchFamily="2" charset="-34"/>
                <a:cs typeface="Sukhumvit Set" panose="02000506000000020004" pitchFamily="2" charset="-34"/>
              </a:rPr>
              <a:t>:</a:t>
            </a:r>
          </a:p>
          <a:p>
            <a:pPr lvl="1">
              <a:spcAft>
                <a:spcPts val="1200"/>
              </a:spcAft>
              <a:buClr>
                <a:srgbClr val="43ACDA"/>
              </a:buClr>
              <a:buFont typeface="Wingdings" panose="05000000000000000000" pitchFamily="2" charset="2"/>
              <a:buChar char="§"/>
            </a:pPr>
            <a:r>
              <a:rPr lang="th-TH" sz="2400" b="1" dirty="0">
                <a:solidFill>
                  <a:srgbClr val="595959"/>
                </a:solidFill>
                <a:latin typeface="Sukhumvit Set" panose="02000506000000020004" pitchFamily="2" charset="-34"/>
                <a:cs typeface="Sukhumvit Set" panose="02000506000000020004" pitchFamily="2" charset="-34"/>
              </a:rPr>
              <a:t>รูปแบบจากล่างขึ้นบน </a:t>
            </a:r>
            <a:r>
              <a:rPr lang="en-US" sz="2400" b="1" dirty="0">
                <a:solidFill>
                  <a:srgbClr val="595959"/>
                </a:solidFill>
                <a:latin typeface="Sukhumvit Set" panose="02000506000000020004" pitchFamily="2" charset="-34"/>
                <a:cs typeface="Sukhumvit Set" panose="02000506000000020004" pitchFamily="2" charset="-34"/>
              </a:rPr>
              <a:t>(Bottom-up)</a:t>
            </a:r>
            <a:endParaRPr lang="th-TH" sz="2400" b="1" dirty="0">
              <a:solidFill>
                <a:srgbClr val="595959"/>
              </a:solidFill>
              <a:latin typeface="Sukhumvit Set" panose="02000506000000020004" pitchFamily="2" charset="-34"/>
              <a:cs typeface="Sukhumvit Set" panose="02000506000000020004" pitchFamily="2" charset="-34"/>
            </a:endParaRPr>
          </a:p>
          <a:p>
            <a:pPr lvl="2">
              <a:spcAft>
                <a:spcPts val="1200"/>
              </a:spcAft>
              <a:buClr>
                <a:srgbClr val="43ACDA"/>
              </a:buClr>
              <a:buFont typeface="Wingdings" panose="05000000000000000000" pitchFamily="2" charset="2"/>
              <a:buChar char="§"/>
            </a:pPr>
            <a:r>
              <a:rPr lang="th-TH" sz="2200" dirty="0">
                <a:solidFill>
                  <a:srgbClr val="595959"/>
                </a:solidFill>
                <a:latin typeface="Sukhumvit Set" panose="02000506000000020004" pitchFamily="2" charset="-34"/>
                <a:cs typeface="Sukhumvit Set" panose="02000506000000020004" pitchFamily="2" charset="-34"/>
              </a:rPr>
              <a:t>ยกประเด็นพิจารณาจากระดับชุมชน/รากหญ้าขึ้นไป</a:t>
            </a:r>
            <a:endParaRPr lang="en-US" sz="2200" dirty="0">
              <a:solidFill>
                <a:srgbClr val="595959"/>
              </a:solidFill>
              <a:latin typeface="Sukhumvit Set" panose="02000506000000020004" pitchFamily="2" charset="-34"/>
              <a:cs typeface="Sukhumvit Set" panose="02000506000000020004" pitchFamily="2" charset="-34"/>
            </a:endParaRPr>
          </a:p>
          <a:p>
            <a:pPr lvl="1">
              <a:spcAft>
                <a:spcPts val="1200"/>
              </a:spcAft>
              <a:buClr>
                <a:srgbClr val="43ACDA"/>
              </a:buClr>
              <a:buFont typeface="Wingdings" panose="05000000000000000000" pitchFamily="2" charset="2"/>
              <a:buChar char="§"/>
            </a:pPr>
            <a:r>
              <a:rPr lang="th-TH" sz="2400" b="1" dirty="0">
                <a:solidFill>
                  <a:srgbClr val="595959"/>
                </a:solidFill>
                <a:latin typeface="Sukhumvit Set" panose="02000506000000020004" pitchFamily="2" charset="-34"/>
                <a:cs typeface="Sukhumvit Set" panose="02000506000000020004" pitchFamily="2" charset="-34"/>
              </a:rPr>
              <a:t>การขับเคลื่อนโดยฉันทามติ</a:t>
            </a:r>
            <a:endParaRPr lang="en-US" sz="2400" b="1" dirty="0">
              <a:solidFill>
                <a:srgbClr val="595959"/>
              </a:solidFill>
              <a:latin typeface="Sukhumvit Set" panose="02000506000000020004" pitchFamily="2" charset="-34"/>
              <a:cs typeface="Sukhumvit Set" panose="02000506000000020004" pitchFamily="2" charset="-34"/>
            </a:endParaRPr>
          </a:p>
          <a:p>
            <a:pPr lvl="2">
              <a:spcAft>
                <a:spcPts val="1200"/>
              </a:spcAft>
              <a:buClr>
                <a:srgbClr val="43ACDA"/>
              </a:buClr>
              <a:buFont typeface="Wingdings" panose="05000000000000000000" pitchFamily="2" charset="2"/>
              <a:buChar char="§"/>
            </a:pPr>
            <a:r>
              <a:rPr lang="th-TH" sz="2100" dirty="0">
                <a:solidFill>
                  <a:srgbClr val="595959"/>
                </a:solidFill>
                <a:latin typeface="Sukhumvit Set" panose="02000506000000020004" pitchFamily="2" charset="-34"/>
                <a:cs typeface="Sukhumvit Set" panose="02000506000000020004" pitchFamily="2" charset="-34"/>
              </a:rPr>
              <a:t>ทุกคนสามารถอาสาร่วมเป็นส่วนหนึ่งของคณะทำงาน </a:t>
            </a:r>
            <a:r>
              <a:rPr lang="en-US" sz="2100" dirty="0">
                <a:solidFill>
                  <a:srgbClr val="595959"/>
                </a:solidFill>
                <a:latin typeface="Sukhumvit Set" panose="02000506000000020004" pitchFamily="2" charset="-34"/>
                <a:cs typeface="Sukhumvit Set" panose="02000506000000020004" pitchFamily="2" charset="-34"/>
              </a:rPr>
              <a:t>ICANN</a:t>
            </a:r>
          </a:p>
          <a:p>
            <a:pPr lvl="2">
              <a:spcAft>
                <a:spcPts val="1200"/>
              </a:spcAft>
              <a:buClr>
                <a:srgbClr val="43ACDA"/>
              </a:buClr>
              <a:buFont typeface="Wingdings" panose="05000000000000000000" pitchFamily="2" charset="2"/>
              <a:buChar char="§"/>
            </a:pPr>
            <a:r>
              <a:rPr lang="th-TH" sz="2200" dirty="0">
                <a:solidFill>
                  <a:srgbClr val="595959"/>
                </a:solidFill>
                <a:latin typeface="Sukhumvit Set" panose="02000506000000020004" pitchFamily="2" charset="-34"/>
                <a:cs typeface="Sukhumvit Set" panose="02000506000000020004" pitchFamily="2" charset="-34"/>
              </a:rPr>
              <a:t>ค้นหาสิ่งที่สนใจร่วมกัน</a:t>
            </a:r>
            <a:r>
              <a:rPr lang="en-US" sz="2200" dirty="0">
                <a:solidFill>
                  <a:srgbClr val="595959"/>
                </a:solidFill>
                <a:latin typeface="Sukhumvit Set" panose="02000506000000020004" pitchFamily="2" charset="-34"/>
                <a:cs typeface="Sukhumvit Set" panose="02000506000000020004" pitchFamily="2" charset="-34"/>
              </a:rPr>
              <a:t> </a:t>
            </a:r>
            <a:r>
              <a:rPr lang="th-TH" sz="2200" dirty="0">
                <a:solidFill>
                  <a:srgbClr val="595959"/>
                </a:solidFill>
                <a:latin typeface="Sukhumvit Set" panose="02000506000000020004" pitchFamily="2" charset="-34"/>
                <a:cs typeface="Sukhumvit Set" panose="02000506000000020004" pitchFamily="2" charset="-34"/>
              </a:rPr>
              <a:t>ลดการนำโดยกลุ่มใดกลุ่มเดียว</a:t>
            </a:r>
            <a:endParaRPr lang="en-US" sz="2200" dirty="0">
              <a:solidFill>
                <a:srgbClr val="595959"/>
              </a:solidFill>
              <a:latin typeface="Sukhumvit Set" panose="02000506000000020004" pitchFamily="2" charset="-34"/>
              <a:cs typeface="Sukhumvit Set" panose="02000506000000020004" pitchFamily="2" charset="-34"/>
            </a:endParaRPr>
          </a:p>
          <a:p>
            <a:pPr lvl="1">
              <a:spcAft>
                <a:spcPts val="1200"/>
              </a:spcAft>
              <a:buClr>
                <a:srgbClr val="43ACDA"/>
              </a:buClr>
              <a:buFont typeface="Wingdings" panose="05000000000000000000" pitchFamily="2" charset="2"/>
              <a:buChar char="§"/>
            </a:pPr>
            <a:r>
              <a:rPr lang="th-TH" sz="2400" b="1" dirty="0">
                <a:solidFill>
                  <a:srgbClr val="595959"/>
                </a:solidFill>
                <a:latin typeface="Sukhumvit Set" panose="02000506000000020004" pitchFamily="2" charset="-34"/>
                <a:cs typeface="Sukhumvit Set" panose="02000506000000020004" pitchFamily="2" charset="-34"/>
              </a:rPr>
              <a:t>การให้ทุกภาคส่วนที่มีส่วนได้ส่วนเสียมาร่วมออกแบบการกำกับดูแลร่วมกัน </a:t>
            </a:r>
            <a:endParaRPr lang="en-US" sz="2400" b="1" dirty="0">
              <a:solidFill>
                <a:srgbClr val="595959"/>
              </a:solidFill>
              <a:latin typeface="Sukhumvit Set" panose="02000506000000020004" pitchFamily="2" charset="-34"/>
              <a:cs typeface="Sukhumvit Set" panose="02000506000000020004" pitchFamily="2" charset="-34"/>
            </a:endParaRPr>
          </a:p>
          <a:p>
            <a:pPr lvl="2">
              <a:spcAft>
                <a:spcPts val="1200"/>
              </a:spcAft>
              <a:buClr>
                <a:srgbClr val="43ACDA"/>
              </a:buClr>
              <a:buFont typeface="Wingdings" panose="05000000000000000000" pitchFamily="2" charset="2"/>
              <a:buChar char="§"/>
            </a:pPr>
            <a:r>
              <a:rPr lang="th-TH" sz="2100" dirty="0">
                <a:solidFill>
                  <a:srgbClr val="595959"/>
                </a:solidFill>
                <a:latin typeface="Sukhumvit Set" panose="02000506000000020004" pitchFamily="2" charset="-34"/>
                <a:cs typeface="Sukhumvit Set" panose="02000506000000020004" pitchFamily="2" charset="-34"/>
              </a:rPr>
              <a:t>รวมถึง</a:t>
            </a:r>
            <a:r>
              <a:rPr lang="en-US" sz="2100" dirty="0">
                <a:solidFill>
                  <a:srgbClr val="595959"/>
                </a:solidFill>
                <a:latin typeface="Sukhumvit Set" panose="02000506000000020004" pitchFamily="2" charset="-34"/>
                <a:cs typeface="Sukhumvit Set" panose="02000506000000020004" pitchFamily="2" charset="-34"/>
              </a:rPr>
              <a:t>– </a:t>
            </a:r>
            <a:r>
              <a:rPr lang="th-TH" sz="2100" dirty="0">
                <a:solidFill>
                  <a:srgbClr val="595959"/>
                </a:solidFill>
                <a:latin typeface="Sukhumvit Set" panose="02000506000000020004" pitchFamily="2" charset="-34"/>
                <a:cs typeface="Sukhumvit Set" panose="02000506000000020004" pitchFamily="2" charset="-34"/>
              </a:rPr>
              <a:t>ภาครัฐบาล</a:t>
            </a:r>
            <a:r>
              <a:rPr lang="en-US" sz="2100" dirty="0">
                <a:solidFill>
                  <a:srgbClr val="595959"/>
                </a:solidFill>
                <a:latin typeface="Sukhumvit Set" panose="02000506000000020004" pitchFamily="2" charset="-34"/>
                <a:cs typeface="Sukhumvit Set" panose="02000506000000020004" pitchFamily="2" charset="-34"/>
              </a:rPr>
              <a:t>, </a:t>
            </a:r>
            <a:r>
              <a:rPr lang="th-TH" sz="2100" dirty="0">
                <a:latin typeface="Sukhumvit Set" panose="02000506000000020004" pitchFamily="2" charset="-34"/>
                <a:cs typeface="Sukhumvit Set" panose="02000506000000020004" pitchFamily="2" charset="-34"/>
              </a:rPr>
              <a:t>ภาคเอกชน</a:t>
            </a:r>
            <a:r>
              <a:rPr lang="en-US" sz="2100" dirty="0">
                <a:solidFill>
                  <a:srgbClr val="595959"/>
                </a:solidFill>
                <a:latin typeface="Sukhumvit Set" panose="02000506000000020004" pitchFamily="2" charset="-34"/>
                <a:cs typeface="Sukhumvit Set" panose="02000506000000020004" pitchFamily="2" charset="-34"/>
              </a:rPr>
              <a:t>, </a:t>
            </a:r>
            <a:r>
              <a:rPr lang="th-TH" sz="2100" dirty="0">
                <a:solidFill>
                  <a:srgbClr val="595959"/>
                </a:solidFill>
                <a:latin typeface="Sukhumvit Set" panose="02000506000000020004" pitchFamily="2" charset="-34"/>
                <a:cs typeface="Sukhumvit Set" panose="02000506000000020004" pitchFamily="2" charset="-34"/>
              </a:rPr>
              <a:t>ผู้ชำนาญเชิงเทคนิค</a:t>
            </a:r>
            <a:endParaRPr lang="en-US" sz="2100" dirty="0">
              <a:solidFill>
                <a:srgbClr val="595959"/>
              </a:solidFill>
              <a:latin typeface="Sukhumvit Set" panose="02000506000000020004" pitchFamily="2" charset="-34"/>
              <a:cs typeface="Sukhumvit Set" panose="02000506000000020004" pitchFamily="2" charset="-34"/>
            </a:endParaRPr>
          </a:p>
          <a:p>
            <a:pPr lvl="2">
              <a:spcAft>
                <a:spcPts val="1200"/>
              </a:spcAft>
              <a:buClr>
                <a:srgbClr val="43ACDA"/>
              </a:buClr>
              <a:buFont typeface="Wingdings" panose="05000000000000000000" pitchFamily="2" charset="2"/>
              <a:buChar char="§"/>
            </a:pPr>
            <a:r>
              <a:rPr lang="th-TH" sz="2200" dirty="0">
                <a:solidFill>
                  <a:srgbClr val="595959"/>
                </a:solidFill>
                <a:latin typeface="Sukhumvit Set" panose="02000506000000020004" pitchFamily="2" charset="-34"/>
                <a:cs typeface="Sukhumvit Set" panose="02000506000000020004" pitchFamily="2" charset="-34"/>
              </a:rPr>
              <a:t>ผู้ใช้อินเทอร์เน็ตทุกคนมีสิทธิ์ในการแสดงความคิดเห็น</a:t>
            </a:r>
            <a:endParaRPr lang="en-US" sz="2200" dirty="0">
              <a:solidFill>
                <a:srgbClr val="595959"/>
              </a:solidFill>
              <a:latin typeface="Sukhumvit Set" panose="02000506000000020004" pitchFamily="2" charset="-34"/>
              <a:cs typeface="Sukhumvit Set" panose="02000506000000020004" pitchFamily="2" charset="-34"/>
            </a:endParaRPr>
          </a:p>
          <a:p>
            <a:pPr lvl="2">
              <a:spcAft>
                <a:spcPts val="1200"/>
              </a:spcAft>
              <a:buClr>
                <a:srgbClr val="43ACDA"/>
              </a:buClr>
              <a:buFont typeface="Wingdings" panose="05000000000000000000" pitchFamily="2" charset="2"/>
              <a:buChar char="§"/>
            </a:pPr>
            <a:endParaRPr lang="en-US" sz="2200" b="1" dirty="0">
              <a:solidFill>
                <a:srgbClr val="595959"/>
              </a:solidFill>
              <a:latin typeface="Sukhumvit Set" panose="02000506000000020004" pitchFamily="2" charset="-34"/>
              <a:cs typeface="Sukhumvit Set" panose="02000506000000020004" pitchFamily="2" charset="-34"/>
            </a:endParaRPr>
          </a:p>
        </p:txBody>
      </p:sp>
    </p:spTree>
    <p:extLst>
      <p:ext uri="{BB962C8B-B14F-4D97-AF65-F5344CB8AC3E}">
        <p14:creationId xmlns:p14="http://schemas.microsoft.com/office/powerpoint/2010/main" val="119068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fontScale="85000" lnSpcReduction="10000"/>
          </a:bodyPr>
          <a:lstStyle/>
          <a:p>
            <a:r>
              <a:rPr lang="en-US" dirty="0"/>
              <a:t>How does ICANN Work? Community-Driven, Consensus-based Policy</a:t>
            </a:r>
          </a:p>
        </p:txBody>
      </p:sp>
      <p:pic>
        <p:nvPicPr>
          <p:cNvPr id="4" name="Content Placeholder 3" descr="Diagram1.2-05.png"/>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74800" y="48173"/>
            <a:ext cx="7658099" cy="5994400"/>
          </a:xfrm>
          <a:prstGeom prst="rect">
            <a:avLst/>
          </a:prstGeom>
        </p:spPr>
      </p:pic>
      <p:sp>
        <p:nvSpPr>
          <p:cNvPr id="5" name="Content Placeholder 1"/>
          <p:cNvSpPr txBox="1">
            <a:spLocks/>
          </p:cNvSpPr>
          <p:nvPr/>
        </p:nvSpPr>
        <p:spPr>
          <a:xfrm>
            <a:off x="3447191" y="1193994"/>
            <a:ext cx="1355398" cy="1342472"/>
          </a:xfrm>
          <a:prstGeom prst="rect">
            <a:avLst/>
          </a:prstGeom>
          <a:solidFill>
            <a:schemeClr val="bg1"/>
          </a:solidFill>
          <a:ln>
            <a:solidFill>
              <a:schemeClr val="tx1"/>
            </a:solidFill>
          </a:ln>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400" kern="1200">
                <a:solidFill>
                  <a:schemeClr val="tx1">
                    <a:lumMod val="65000"/>
                    <a:lumOff val="35000"/>
                  </a:schemeClr>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900" b="1" dirty="0">
                <a:solidFill>
                  <a:srgbClr val="595959"/>
                </a:solidFill>
                <a:latin typeface="Sukhumvit Set" panose="02000506000000020004" pitchFamily="2" charset="-34"/>
                <a:cs typeface="Sukhumvit Set" panose="02000506000000020004" pitchFamily="2" charset="-34"/>
              </a:rPr>
              <a:t>Multi-stakeholder Model:</a:t>
            </a:r>
          </a:p>
          <a:p>
            <a:pPr marL="0" indent="0">
              <a:buFont typeface="Arial"/>
              <a:buNone/>
            </a:pPr>
            <a:r>
              <a:rPr lang="th-TH" sz="900" dirty="0">
                <a:latin typeface="Sukhumvit Set" panose="02000506000000020004" pitchFamily="2" charset="-34"/>
                <a:cs typeface="Sukhumvit Set" panose="02000506000000020004" pitchFamily="2" charset="-34"/>
              </a:rPr>
              <a:t>ผู้แทนจากภาคประชาสังคม ผู้ใช้อินเทอร์เน็ต ภาคเอกชน องค์กรระหว่างประเทศ รัฐบาล ฝ่ายศึกษาวิจัย ฝ่ายวิชาการและชุมชนทางเทคนิค</a:t>
            </a:r>
            <a:endParaRPr lang="en-US" sz="900" dirty="0">
              <a:latin typeface="Sukhumvit Set" panose="02000506000000020004" pitchFamily="2" charset="-34"/>
              <a:cs typeface="Sukhumvit Set" panose="02000506000000020004" pitchFamily="2" charset="-34"/>
            </a:endParaRPr>
          </a:p>
        </p:txBody>
      </p:sp>
      <p:sp>
        <p:nvSpPr>
          <p:cNvPr id="6" name="Content Placeholder 1"/>
          <p:cNvSpPr txBox="1">
            <a:spLocks/>
          </p:cNvSpPr>
          <p:nvPr/>
        </p:nvSpPr>
        <p:spPr>
          <a:xfrm>
            <a:off x="4896651" y="3339784"/>
            <a:ext cx="2461080" cy="2837731"/>
          </a:xfrm>
          <a:prstGeom prst="rect">
            <a:avLst/>
          </a:prstGeom>
          <a:solidFill>
            <a:schemeClr val="bg1"/>
          </a:solidFill>
          <a:ln>
            <a:solidFill>
              <a:schemeClr val="tx1"/>
            </a:solidFill>
          </a:ln>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400" kern="1200">
                <a:solidFill>
                  <a:schemeClr val="tx1">
                    <a:lumMod val="65000"/>
                    <a:lumOff val="35000"/>
                  </a:schemeClr>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th-TH" sz="1200" b="1" dirty="0">
                <a:latin typeface="Sukhumvit Set" panose="02000506000000020004" pitchFamily="2" charset="-34"/>
                <a:cs typeface="Sukhumvit Set" panose="02000506000000020004" pitchFamily="2" charset="-34"/>
              </a:rPr>
              <a:t>นโยบายที่ขับเคลื่อนโดยชุมชน</a:t>
            </a:r>
          </a:p>
          <a:p>
            <a:pPr marL="0" indent="0">
              <a:buFont typeface="Arial"/>
              <a:buNone/>
            </a:pPr>
            <a:r>
              <a:rPr lang="th-TH" sz="1200" dirty="0">
                <a:latin typeface="Sukhumvit Set" panose="02000506000000020004" pitchFamily="2" charset="-34"/>
                <a:cs typeface="Sukhumvit Set" panose="02000506000000020004" pitchFamily="2" charset="-34"/>
              </a:rPr>
              <a:t>เพื่อให้ทันกับเทคโนโลยีที่ปรับเปลี่ยนอย่างรวดเร็วและนวัตกรรมใหม่ที่เกิดขึ้น </a:t>
            </a:r>
            <a:r>
              <a:rPr lang="en-US" sz="1200" dirty="0">
                <a:latin typeface="Sukhumvit Set" panose="02000506000000020004" pitchFamily="2" charset="-34"/>
                <a:cs typeface="Sukhumvit Set" panose="02000506000000020004" pitchFamily="2" charset="-34"/>
              </a:rPr>
              <a:t>ICANN</a:t>
            </a:r>
            <a:r>
              <a:rPr lang="th-TH" sz="1200" dirty="0">
                <a:latin typeface="Sukhumvit Set" panose="02000506000000020004" pitchFamily="2" charset="-34"/>
                <a:cs typeface="Sukhumvit Set" panose="02000506000000020004" pitchFamily="2" charset="-34"/>
              </a:rPr>
              <a:t> ช่วยผลักดันให้การพัฒนานโยบายเป็นแบบมติของส่วนรวม โดยผู้มีส่วนได้ส่วนเสียจากชุมชนอินเทอร์เน็ตทั่วโลก</a:t>
            </a:r>
          </a:p>
          <a:p>
            <a:pPr marL="0" indent="0">
              <a:buFont typeface="Arial"/>
              <a:buNone/>
            </a:pPr>
            <a:endParaRPr lang="th-TH" sz="1200" dirty="0">
              <a:latin typeface="Sukhumvit Set" panose="02000506000000020004" pitchFamily="2" charset="-34"/>
              <a:cs typeface="Sukhumvit Set" panose="02000506000000020004" pitchFamily="2" charset="-34"/>
            </a:endParaRPr>
          </a:p>
          <a:p>
            <a:pPr marL="0" indent="0">
              <a:buNone/>
            </a:pPr>
            <a:r>
              <a:rPr lang="th-TH" sz="1200" b="1" dirty="0">
                <a:latin typeface="Sukhumvit Set" panose="02000506000000020004" pitchFamily="2" charset="-34"/>
                <a:cs typeface="Sukhumvit Set" panose="02000506000000020004" pitchFamily="2" charset="-34"/>
              </a:rPr>
              <a:t>ใครคือผู้มีส่วนร่วม</a:t>
            </a:r>
          </a:p>
          <a:p>
            <a:pPr marL="0" indent="0">
              <a:buNone/>
            </a:pPr>
            <a:r>
              <a:rPr lang="th-TH" sz="1200" dirty="0">
                <a:latin typeface="Sukhumvit Set" panose="02000506000000020004" pitchFamily="2" charset="-34"/>
                <a:cs typeface="Sukhumvit Set" panose="02000506000000020004" pitchFamily="2" charset="-34"/>
              </a:rPr>
              <a:t>ประกอบด้วยผู้แทนจากหลายภาคส่วน: องค์กรฝ่ายสนับสนุน, คณะกรรมการที่ปรึกษา, หน่วยงานที่ปรึกษาด้านเทคนิคและคณะกรรมการบริหาร</a:t>
            </a:r>
            <a:endParaRPr lang="en-US" sz="1200" dirty="0">
              <a:latin typeface="Sukhumvit Set" panose="02000506000000020004" pitchFamily="2" charset="-34"/>
              <a:cs typeface="Sukhumvit Set" panose="02000506000000020004" pitchFamily="2" charset="-34"/>
            </a:endParaRPr>
          </a:p>
          <a:p>
            <a:pPr marL="0" indent="0">
              <a:buFont typeface="Arial"/>
              <a:buNone/>
            </a:pPr>
            <a:endParaRPr lang="en-US" sz="1800" dirty="0">
              <a:latin typeface="Sukhumvit Set" panose="02000506000000020004" pitchFamily="2" charset="-34"/>
              <a:cs typeface="Sukhumvit Set" panose="02000506000000020004" pitchFamily="2" charset="-34"/>
            </a:endParaRPr>
          </a:p>
        </p:txBody>
      </p:sp>
      <p:sp>
        <p:nvSpPr>
          <p:cNvPr id="10" name="TextBox 9"/>
          <p:cNvSpPr txBox="1"/>
          <p:nvPr/>
        </p:nvSpPr>
        <p:spPr>
          <a:xfrm>
            <a:off x="1435186" y="1139553"/>
            <a:ext cx="1970257" cy="1754326"/>
          </a:xfrm>
          <a:prstGeom prst="rect">
            <a:avLst/>
          </a:prstGeom>
          <a:solidFill>
            <a:schemeClr val="bg1"/>
          </a:solidFill>
          <a:ln>
            <a:solidFill>
              <a:schemeClr val="tx1"/>
            </a:solidFill>
          </a:ln>
        </p:spPr>
        <p:txBody>
          <a:bodyPr wrap="square" rtlCol="0">
            <a:spAutoFit/>
          </a:bodyPr>
          <a:lstStyle/>
          <a:p>
            <a:r>
              <a:rPr lang="en-US" sz="900" b="1" dirty="0">
                <a:latin typeface="Sukhumvit Set" panose="02000506000000020004" pitchFamily="2" charset="-34"/>
                <a:cs typeface="Sukhumvit Set" panose="02000506000000020004" pitchFamily="2" charset="-34"/>
              </a:rPr>
              <a:t>ICANN </a:t>
            </a:r>
            <a:r>
              <a:rPr lang="th-TH" sz="900" b="1" dirty="0">
                <a:latin typeface="Sukhumvit Set" panose="02000506000000020004" pitchFamily="2" charset="-34"/>
                <a:cs typeface="Sukhumvit Set" panose="02000506000000020004" pitchFamily="2" charset="-34"/>
              </a:rPr>
              <a:t>ทำอะไร</a:t>
            </a:r>
            <a:r>
              <a:rPr lang="en-US" sz="900" b="1" dirty="0">
                <a:latin typeface="Sukhumvit Set" panose="02000506000000020004" pitchFamily="2" charset="-34"/>
                <a:cs typeface="Sukhumvit Set" panose="02000506000000020004" pitchFamily="2" charset="-34"/>
              </a:rPr>
              <a:t> ?</a:t>
            </a:r>
          </a:p>
          <a:p>
            <a:r>
              <a:rPr lang="th-TH" sz="900" dirty="0">
                <a:latin typeface="Sukhumvit Set" panose="02000506000000020004" pitchFamily="2" charset="-34"/>
                <a:cs typeface="Sukhumvit Set" panose="02000506000000020004" pitchFamily="2" charset="-34"/>
              </a:rPr>
              <a:t>การสื่อสารกับบุคคลอื่นในอินเทอร์เน็ต จะต้องระบุที่อยู่ปลายทางในอุปกรณ์ที่ใช้ ซึ่งต้องเป็นชื่อหรือตัวเลขที่มีความเฉพาะเจาะจง เพื่อให้หากันได้  </a:t>
            </a:r>
            <a:r>
              <a:rPr lang="en-US" sz="900" dirty="0">
                <a:latin typeface="Sukhumvit Set" panose="02000506000000020004" pitchFamily="2" charset="-34"/>
                <a:cs typeface="Sukhumvit Set" panose="02000506000000020004" pitchFamily="2" charset="-34"/>
              </a:rPr>
              <a:t>ICANN </a:t>
            </a:r>
            <a:r>
              <a:rPr lang="th-TH" sz="900" dirty="0">
                <a:latin typeface="Sukhumvit Set" panose="02000506000000020004" pitchFamily="2" charset="-34"/>
                <a:cs typeface="Sukhumvit Set" panose="02000506000000020004" pitchFamily="2" charset="-34"/>
              </a:rPr>
              <a:t>มีหน้าที่ดูแลและบริหารการยืนยันตัวตนด้วยชื่อหรือตัวเลขเหล่านี้ที่ไม่ซ้ำกันทั่วโลก หากไม่มี </a:t>
            </a:r>
            <a:r>
              <a:rPr lang="en-US" sz="900" dirty="0">
                <a:latin typeface="Sukhumvit Set" panose="02000506000000020004" pitchFamily="2" charset="-34"/>
                <a:cs typeface="Sukhumvit Set" panose="02000506000000020004" pitchFamily="2" charset="-34"/>
              </a:rPr>
              <a:t>ICANN</a:t>
            </a:r>
            <a:r>
              <a:rPr lang="th-TH" sz="900" dirty="0">
                <a:latin typeface="Sukhumvit Set" panose="02000506000000020004" pitchFamily="2" charset="-34"/>
                <a:cs typeface="Sukhumvit Set" panose="02000506000000020004" pitchFamily="2" charset="-34"/>
              </a:rPr>
              <a:t> บริหารจัดการระบบเครื่องแม่ข่ายชื่อโดเมน หรือ</a:t>
            </a:r>
            <a:r>
              <a:rPr lang="en-US" sz="900" dirty="0">
                <a:latin typeface="Sukhumvit Set" panose="02000506000000020004" pitchFamily="2" charset="-34"/>
                <a:cs typeface="Sukhumvit Set" panose="02000506000000020004" pitchFamily="2" charset="-34"/>
              </a:rPr>
              <a:t> Domain Name Server (DNS) </a:t>
            </a:r>
            <a:r>
              <a:rPr lang="th-TH" sz="900" dirty="0">
                <a:latin typeface="Sukhumvit Set" panose="02000506000000020004" pitchFamily="2" charset="-34"/>
                <a:cs typeface="Sukhumvit Set" panose="02000506000000020004" pitchFamily="2" charset="-34"/>
              </a:rPr>
              <a:t>เราจะไม่สามารถค้นหากันเจอหรือสื่อสารกันในอินเทอร์เน็ตที่เติบโตและขยายไปทั่วโลกได้</a:t>
            </a:r>
            <a:endParaRPr lang="en-US" sz="900" dirty="0">
              <a:latin typeface="Sukhumvit Set" panose="02000506000000020004" pitchFamily="2" charset="-34"/>
              <a:cs typeface="Sukhumvit Set" panose="02000506000000020004" pitchFamily="2" charset="-34"/>
            </a:endParaRPr>
          </a:p>
        </p:txBody>
      </p:sp>
    </p:spTree>
    <p:extLst>
      <p:ext uri="{BB962C8B-B14F-4D97-AF65-F5344CB8AC3E}">
        <p14:creationId xmlns:p14="http://schemas.microsoft.com/office/powerpoint/2010/main" val="1609333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39987" y="24618"/>
            <a:ext cx="10385187" cy="585460"/>
          </a:xfrm>
        </p:spPr>
        <p:txBody>
          <a:bodyPr>
            <a:noAutofit/>
          </a:bodyPr>
          <a:lstStyle/>
          <a:p>
            <a:r>
              <a:rPr lang="en-US" dirty="0">
                <a:latin typeface="Sukhumvit Set" panose="02000506000000020004" pitchFamily="2" charset="-34"/>
                <a:cs typeface="Sukhumvit Set" panose="02000506000000020004" pitchFamily="2" charset="-34"/>
              </a:rPr>
              <a:t>ICANN </a:t>
            </a:r>
            <a:r>
              <a:rPr lang="th-TH" dirty="0">
                <a:latin typeface="Sukhumvit Set" panose="02000506000000020004" pitchFamily="2" charset="-34"/>
                <a:cs typeface="Sukhumvit Set" panose="02000506000000020004" pitchFamily="2" charset="-34"/>
              </a:rPr>
              <a:t>ทำงานอย่างไร? </a:t>
            </a:r>
            <a:r>
              <a:rPr lang="en-US" dirty="0">
                <a:latin typeface="Sukhumvit Set" panose="02000506000000020004" pitchFamily="2" charset="-34"/>
                <a:cs typeface="Sukhumvit Set" panose="02000506000000020004" pitchFamily="2" charset="-34"/>
              </a:rPr>
              <a:t>  </a:t>
            </a:r>
            <a:endParaRPr lang="th-TH" dirty="0">
              <a:latin typeface="Sukhumvit Set" panose="02000506000000020004" pitchFamily="2" charset="-34"/>
              <a:cs typeface="Sukhumvit Set" panose="02000506000000020004" pitchFamily="2" charset="-34"/>
            </a:endParaRPr>
          </a:p>
          <a:p>
            <a:r>
              <a:rPr lang="th-TH" dirty="0">
                <a:latin typeface="Sukhumvit Set" panose="02000506000000020004" pitchFamily="2" charset="-34"/>
                <a:cs typeface="Sukhumvit Set" panose="02000506000000020004" pitchFamily="2" charset="-34"/>
              </a:rPr>
              <a:t>รูปแบบผู้มีส่วนได้ส่วนเสียหลายภาคส่วน </a:t>
            </a:r>
            <a:r>
              <a:rPr lang="en-US" dirty="0">
                <a:latin typeface="Sukhumvit Set" panose="02000506000000020004" pitchFamily="2" charset="-34"/>
                <a:cs typeface="Sukhumvit Set" panose="02000506000000020004" pitchFamily="2" charset="-34"/>
              </a:rPr>
              <a:t>(Multi-stakeholder</a:t>
            </a:r>
            <a:r>
              <a:rPr lang="th-TH" dirty="0">
                <a:latin typeface="Sukhumvit Set" panose="02000506000000020004" pitchFamily="2" charset="-34"/>
                <a:cs typeface="Sukhumvit Set" panose="02000506000000020004" pitchFamily="2" charset="-34"/>
              </a:rPr>
              <a:t> </a:t>
            </a:r>
            <a:r>
              <a:rPr lang="en-US" dirty="0">
                <a:latin typeface="Sukhumvit Set" panose="02000506000000020004" pitchFamily="2" charset="-34"/>
                <a:cs typeface="Sukhumvit Set" panose="02000506000000020004" pitchFamily="2" charset="-34"/>
              </a:rPr>
              <a:t>Model)</a:t>
            </a:r>
          </a:p>
        </p:txBody>
      </p:sp>
      <p:sp>
        <p:nvSpPr>
          <p:cNvPr id="4" name="object 2"/>
          <p:cNvSpPr txBox="1">
            <a:spLocks noGrp="1"/>
          </p:cNvSpPr>
          <p:nvPr>
            <p:ph idx="1"/>
          </p:nvPr>
        </p:nvSpPr>
        <p:spPr>
          <a:xfrm>
            <a:off x="628334" y="2128175"/>
            <a:ext cx="3109478" cy="1969770"/>
          </a:xfrm>
          <a:prstGeom prst="rect">
            <a:avLst/>
          </a:prstGeom>
        </p:spPr>
        <p:txBody>
          <a:bodyPr vert="horz" wrap="square" lIns="0" tIns="0" rIns="0" bIns="0" rtlCol="0">
            <a:spAutoFit/>
          </a:bodyPr>
          <a:lstStyle/>
          <a:p>
            <a:r>
              <a:rPr lang="th-TH" sz="2000" b="1" dirty="0">
                <a:solidFill>
                  <a:schemeClr val="tx1"/>
                </a:solidFill>
                <a:latin typeface="Sukhumvit Set" panose="02000506000000020004" pitchFamily="2" charset="-34"/>
                <a:cs typeface="Sukhumvit Set" panose="02000506000000020004" pitchFamily="2" charset="-34"/>
              </a:rPr>
              <a:t>ผู้มีส่วนได้ส่วนเสียทุกคนมีส่วนร่วมกับการพัฒนาอินเทอร์เน็ต</a:t>
            </a:r>
          </a:p>
          <a:p>
            <a:endParaRPr lang="th-TH" sz="2000" b="1" dirty="0">
              <a:solidFill>
                <a:schemeClr val="tx1"/>
              </a:solidFill>
              <a:latin typeface="Sukhumvit Set" panose="02000506000000020004" pitchFamily="2" charset="-34"/>
              <a:cs typeface="Sukhumvit Set" panose="02000506000000020004" pitchFamily="2" charset="-34"/>
            </a:endParaRPr>
          </a:p>
          <a:p>
            <a:r>
              <a:rPr lang="th-TH" sz="2000" b="1" dirty="0">
                <a:solidFill>
                  <a:schemeClr val="tx1"/>
                </a:solidFill>
                <a:latin typeface="Sukhumvit Set" panose="02000506000000020004" pitchFamily="2" charset="-34"/>
                <a:cs typeface="Sukhumvit Set" panose="02000506000000020004" pitchFamily="2" charset="-34"/>
              </a:rPr>
              <a:t>ไม่มีภาคส่วนใดสำคัญมากกว่าภาคส่วนอื่น</a:t>
            </a:r>
          </a:p>
        </p:txBody>
      </p:sp>
      <p:sp>
        <p:nvSpPr>
          <p:cNvPr id="5" name="object 5"/>
          <p:cNvSpPr/>
          <p:nvPr/>
        </p:nvSpPr>
        <p:spPr>
          <a:xfrm>
            <a:off x="4107642" y="1282082"/>
            <a:ext cx="6152133" cy="4293196"/>
          </a:xfrm>
          <a:prstGeom prst="rect">
            <a:avLst/>
          </a:prstGeom>
          <a:blipFill>
            <a:blip r:embed="rId3" cstate="print"/>
            <a:stretch>
              <a:fillRect/>
            </a:stretch>
          </a:blipFill>
        </p:spPr>
        <p:txBody>
          <a:bodyPr wrap="square" lIns="0" tIns="0" rIns="0" bIns="0" rtlCol="0">
            <a:spAutoFit/>
          </a:bodyPr>
          <a:lstStyle/>
          <a:p>
            <a:endParaRPr dirty="0"/>
          </a:p>
        </p:txBody>
      </p:sp>
      <p:sp>
        <p:nvSpPr>
          <p:cNvPr id="2" name="Oval 1"/>
          <p:cNvSpPr/>
          <p:nvPr/>
        </p:nvSpPr>
        <p:spPr>
          <a:xfrm>
            <a:off x="5833714" y="1360449"/>
            <a:ext cx="2567336" cy="401444"/>
          </a:xfrm>
          <a:prstGeom prst="ellipse">
            <a:avLst/>
          </a:prstGeom>
          <a:solidFill>
            <a:schemeClr val="accent5">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th-TH" dirty="0">
                <a:latin typeface="Sukhumvit Set" panose="02000506000000020004" pitchFamily="2" charset="-34"/>
                <a:cs typeface="Sukhumvit Set" panose="02000506000000020004" pitchFamily="2" charset="-34"/>
              </a:rPr>
              <a:t>ผู้บริหาร </a:t>
            </a:r>
            <a:r>
              <a:rPr lang="en-US" dirty="0">
                <a:latin typeface="Sukhumvit Set" panose="02000506000000020004" pitchFamily="2" charset="-34"/>
                <a:cs typeface="Sukhumvit Set" panose="02000506000000020004" pitchFamily="2" charset="-34"/>
              </a:rPr>
              <a:t>ICANN</a:t>
            </a:r>
            <a:endParaRPr lang="th-TH" dirty="0">
              <a:latin typeface="Sukhumvit Set" panose="02000506000000020004" pitchFamily="2" charset="-34"/>
              <a:cs typeface="Sukhumvit Set" panose="02000506000000020004" pitchFamily="2" charset="-34"/>
            </a:endParaRPr>
          </a:p>
        </p:txBody>
      </p:sp>
      <p:sp>
        <p:nvSpPr>
          <p:cNvPr id="10" name="Oval 9"/>
          <p:cNvSpPr/>
          <p:nvPr/>
        </p:nvSpPr>
        <p:spPr>
          <a:xfrm>
            <a:off x="3956316" y="2684518"/>
            <a:ext cx="1391580" cy="1186219"/>
          </a:xfrm>
          <a:prstGeom prst="ellipse">
            <a:avLst/>
          </a:prstGeom>
          <a:solidFill>
            <a:schemeClr val="accent5">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th-TH" sz="1100" dirty="0">
                <a:solidFill>
                  <a:schemeClr val="tx1"/>
                </a:solidFill>
                <a:latin typeface="Sukhumvit Set" panose="02000506000000020004" pitchFamily="2" charset="-34"/>
                <a:cs typeface="Sukhumvit Set" panose="02000506000000020004" pitchFamily="2" charset="-34"/>
              </a:rPr>
              <a:t>รัฐบาลและองค์กรระหว่างประเทศ </a:t>
            </a:r>
            <a:r>
              <a:rPr lang="en-US" sz="1100" dirty="0">
                <a:solidFill>
                  <a:schemeClr val="tx1"/>
                </a:solidFill>
                <a:latin typeface="Sukhumvit Set" panose="02000506000000020004" pitchFamily="2" charset="-34"/>
                <a:cs typeface="Sukhumvit Set" panose="02000506000000020004" pitchFamily="2" charset="-34"/>
              </a:rPr>
              <a:t>(IGOs) </a:t>
            </a:r>
            <a:r>
              <a:rPr lang="th-TH" sz="1100" dirty="0">
                <a:solidFill>
                  <a:schemeClr val="tx1"/>
                </a:solidFill>
                <a:latin typeface="Sukhumvit Set" panose="02000506000000020004" pitchFamily="2" charset="-34"/>
                <a:cs typeface="Sukhumvit Set" panose="02000506000000020004" pitchFamily="2" charset="-34"/>
              </a:rPr>
              <a:t>ผ่าน </a:t>
            </a:r>
            <a:r>
              <a:rPr lang="en-US" sz="1100" dirty="0">
                <a:solidFill>
                  <a:schemeClr val="tx1"/>
                </a:solidFill>
                <a:latin typeface="Sukhumvit Set" panose="02000506000000020004" pitchFamily="2" charset="-34"/>
                <a:cs typeface="Sukhumvit Set" panose="02000506000000020004" pitchFamily="2" charset="-34"/>
              </a:rPr>
              <a:t>GAC</a:t>
            </a:r>
            <a:endParaRPr lang="th-TH" sz="1100" dirty="0">
              <a:solidFill>
                <a:schemeClr val="tx1"/>
              </a:solidFill>
              <a:latin typeface="Sukhumvit Set" panose="02000506000000020004" pitchFamily="2" charset="-34"/>
              <a:cs typeface="Sukhumvit Set" panose="02000506000000020004" pitchFamily="2" charset="-34"/>
            </a:endParaRPr>
          </a:p>
        </p:txBody>
      </p:sp>
      <p:sp>
        <p:nvSpPr>
          <p:cNvPr id="12" name="Oval 11"/>
          <p:cNvSpPr/>
          <p:nvPr/>
        </p:nvSpPr>
        <p:spPr>
          <a:xfrm>
            <a:off x="4078275" y="4312794"/>
            <a:ext cx="1304078" cy="1262483"/>
          </a:xfrm>
          <a:prstGeom prst="ellipse">
            <a:avLst/>
          </a:prstGeom>
          <a:solidFill>
            <a:schemeClr val="accent5">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th-TH" sz="1100" dirty="0">
                <a:solidFill>
                  <a:schemeClr val="tx1"/>
                </a:solidFill>
                <a:latin typeface="Sukhumvit Set" panose="02000506000000020004" pitchFamily="2" charset="-34"/>
                <a:cs typeface="Sukhumvit Set" panose="02000506000000020004" pitchFamily="2" charset="-34"/>
              </a:rPr>
              <a:t>ภาคธุรกิจ </a:t>
            </a:r>
            <a:r>
              <a:rPr lang="en-US" sz="1100" dirty="0">
                <a:solidFill>
                  <a:schemeClr val="tx1"/>
                </a:solidFill>
                <a:latin typeface="Sukhumvit Set" panose="02000506000000020004" pitchFamily="2" charset="-34"/>
                <a:cs typeface="Sukhumvit Set" panose="02000506000000020004" pitchFamily="2" charset="-34"/>
              </a:rPr>
              <a:t>NGO </a:t>
            </a:r>
            <a:r>
              <a:rPr lang="th-TH" sz="1100" dirty="0">
                <a:solidFill>
                  <a:schemeClr val="tx1"/>
                </a:solidFill>
                <a:latin typeface="Sukhumvit Set" panose="02000506000000020004" pitchFamily="2" charset="-34"/>
                <a:cs typeface="Sukhumvit Set" panose="02000506000000020004" pitchFamily="2" charset="-34"/>
              </a:rPr>
              <a:t>และองค์กรที่ไม่แสวงหากำไร</a:t>
            </a:r>
          </a:p>
        </p:txBody>
      </p:sp>
      <p:sp>
        <p:nvSpPr>
          <p:cNvPr id="13" name="Oval 12"/>
          <p:cNvSpPr/>
          <p:nvPr/>
        </p:nvSpPr>
        <p:spPr>
          <a:xfrm>
            <a:off x="5341433" y="3428680"/>
            <a:ext cx="1237785" cy="1392590"/>
          </a:xfrm>
          <a:prstGeom prst="ellipse">
            <a:avLst/>
          </a:prstGeom>
          <a:solidFill>
            <a:schemeClr val="accent5">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th-TH" sz="1100" dirty="0">
                <a:solidFill>
                  <a:schemeClr val="tx1"/>
                </a:solidFill>
                <a:latin typeface="Sukhumvit Set" panose="02000506000000020004" pitchFamily="2" charset="-34"/>
                <a:cs typeface="Sukhumvit Set" panose="02000506000000020004" pitchFamily="2" charset="-34"/>
              </a:rPr>
              <a:t>ภาคประชาสังคม เช่น </a:t>
            </a:r>
            <a:r>
              <a:rPr lang="en-US" sz="1100" dirty="0">
                <a:solidFill>
                  <a:schemeClr val="tx1"/>
                </a:solidFill>
                <a:latin typeface="Sukhumvit Set" panose="02000506000000020004" pitchFamily="2" charset="-34"/>
                <a:cs typeface="Sukhumvit Set" panose="02000506000000020004" pitchFamily="2" charset="-34"/>
              </a:rPr>
              <a:t>At-Large</a:t>
            </a:r>
            <a:endParaRPr lang="th-TH" sz="1100" dirty="0">
              <a:solidFill>
                <a:schemeClr val="tx1"/>
              </a:solidFill>
              <a:latin typeface="Sukhumvit Set" panose="02000506000000020004" pitchFamily="2" charset="-34"/>
              <a:cs typeface="Sukhumvit Set" panose="02000506000000020004" pitchFamily="2" charset="-34"/>
            </a:endParaRPr>
          </a:p>
        </p:txBody>
      </p:sp>
      <p:sp>
        <p:nvSpPr>
          <p:cNvPr id="14" name="Oval 13"/>
          <p:cNvSpPr/>
          <p:nvPr/>
        </p:nvSpPr>
        <p:spPr>
          <a:xfrm>
            <a:off x="6468203" y="4299168"/>
            <a:ext cx="1466122" cy="1276109"/>
          </a:xfrm>
          <a:prstGeom prst="ellipse">
            <a:avLst/>
          </a:prstGeom>
          <a:solidFill>
            <a:schemeClr val="accent5">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th-TH" sz="1100" dirty="0">
                <a:solidFill>
                  <a:schemeClr val="tx1"/>
                </a:solidFill>
                <a:latin typeface="Sukhumvit Set" panose="02000506000000020004" pitchFamily="2" charset="-34"/>
                <a:cs typeface="Sukhumvit Set" panose="02000506000000020004" pitchFamily="2" charset="-34"/>
              </a:rPr>
              <a:t>ที่ปรึกษาด้านความมั่นคงปลอดภัยและ</a:t>
            </a:r>
          </a:p>
          <a:p>
            <a:pPr algn="ctr"/>
            <a:r>
              <a:rPr lang="th-TH" sz="1100" dirty="0">
                <a:solidFill>
                  <a:schemeClr val="tx1"/>
                </a:solidFill>
                <a:latin typeface="Sukhumvit Set" panose="02000506000000020004" pitchFamily="2" charset="-34"/>
                <a:cs typeface="Sukhumvit Set" panose="02000506000000020004" pitchFamily="2" charset="-34"/>
              </a:rPr>
              <a:t>เสถียรภาพ</a:t>
            </a:r>
          </a:p>
        </p:txBody>
      </p:sp>
      <p:sp>
        <p:nvSpPr>
          <p:cNvPr id="15" name="Oval 14"/>
          <p:cNvSpPr/>
          <p:nvPr/>
        </p:nvSpPr>
        <p:spPr>
          <a:xfrm>
            <a:off x="9020175" y="2531325"/>
            <a:ext cx="1239600" cy="1293541"/>
          </a:xfrm>
          <a:prstGeom prst="ellipse">
            <a:avLst/>
          </a:prstGeom>
          <a:solidFill>
            <a:schemeClr val="accent5">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th-TH" sz="1100" dirty="0">
                <a:solidFill>
                  <a:schemeClr val="tx1"/>
                </a:solidFill>
                <a:latin typeface="Sukhumvit Set" panose="02000506000000020004" pitchFamily="2" charset="-34"/>
                <a:cs typeface="Sukhumvit Set" panose="02000506000000020004" pitchFamily="2" charset="-34"/>
              </a:rPr>
              <a:t>วิศวกร และชุมชนด้านเทคนิค</a:t>
            </a:r>
            <a:r>
              <a:rPr lang="en-US" sz="1100" dirty="0">
                <a:solidFill>
                  <a:schemeClr val="tx1"/>
                </a:solidFill>
                <a:latin typeface="Sukhumvit Set" panose="02000506000000020004" pitchFamily="2" charset="-34"/>
                <a:cs typeface="Sukhumvit Set" panose="02000506000000020004" pitchFamily="2" charset="-34"/>
              </a:rPr>
              <a:t> </a:t>
            </a:r>
            <a:r>
              <a:rPr lang="th-TH" sz="1100" dirty="0">
                <a:solidFill>
                  <a:schemeClr val="tx1"/>
                </a:solidFill>
                <a:latin typeface="Sukhumvit Set" panose="02000506000000020004" pitchFamily="2" charset="-34"/>
                <a:cs typeface="Sukhumvit Set" panose="02000506000000020004" pitchFamily="2" charset="-34"/>
              </a:rPr>
              <a:t>เช่น </a:t>
            </a:r>
            <a:r>
              <a:rPr lang="en-US" sz="1100" dirty="0">
                <a:solidFill>
                  <a:schemeClr val="tx1"/>
                </a:solidFill>
                <a:latin typeface="Sukhumvit Set" panose="02000506000000020004" pitchFamily="2" charset="-34"/>
                <a:cs typeface="Sukhumvit Set" panose="02000506000000020004" pitchFamily="2" charset="-34"/>
              </a:rPr>
              <a:t>IETF</a:t>
            </a:r>
            <a:endParaRPr lang="th-TH" sz="1100" dirty="0">
              <a:solidFill>
                <a:schemeClr val="tx1"/>
              </a:solidFill>
              <a:latin typeface="Sukhumvit Set" panose="02000506000000020004" pitchFamily="2" charset="-34"/>
              <a:cs typeface="Sukhumvit Set" panose="02000506000000020004" pitchFamily="2" charset="-34"/>
            </a:endParaRPr>
          </a:p>
        </p:txBody>
      </p:sp>
      <p:sp>
        <p:nvSpPr>
          <p:cNvPr id="16" name="Oval 15"/>
          <p:cNvSpPr/>
          <p:nvPr/>
        </p:nvSpPr>
        <p:spPr>
          <a:xfrm>
            <a:off x="9020175" y="3980983"/>
            <a:ext cx="1352549" cy="1293539"/>
          </a:xfrm>
          <a:prstGeom prst="ellipse">
            <a:avLst/>
          </a:prstGeom>
          <a:solidFill>
            <a:schemeClr val="accent5">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th-TH" sz="1100" dirty="0">
                <a:solidFill>
                  <a:schemeClr val="tx1"/>
                </a:solidFill>
                <a:latin typeface="Sukhumvit Set" panose="02000506000000020004" pitchFamily="2" charset="-34"/>
                <a:cs typeface="Sukhumvit Set" panose="02000506000000020004" pitchFamily="2" charset="-34"/>
              </a:rPr>
              <a:t>องค์กรที่ดูแลหมายเลขและ</a:t>
            </a:r>
          </a:p>
          <a:p>
            <a:pPr algn="ctr"/>
            <a:r>
              <a:rPr lang="th-TH" sz="1100" dirty="0">
                <a:solidFill>
                  <a:schemeClr val="tx1"/>
                </a:solidFill>
                <a:latin typeface="Sukhumvit Set" panose="02000506000000020004" pitchFamily="2" charset="-34"/>
                <a:cs typeface="Sukhumvit Set" panose="02000506000000020004" pitchFamily="2" charset="-34"/>
              </a:rPr>
              <a:t>ที่อยู่</a:t>
            </a:r>
          </a:p>
        </p:txBody>
      </p:sp>
      <p:sp>
        <p:nvSpPr>
          <p:cNvPr id="6" name="Oval 5"/>
          <p:cNvSpPr/>
          <p:nvPr/>
        </p:nvSpPr>
        <p:spPr>
          <a:xfrm>
            <a:off x="5308865" y="1966643"/>
            <a:ext cx="3598361" cy="1063887"/>
          </a:xfrm>
          <a:prstGeom prst="ellipse">
            <a:avLst/>
          </a:prstGeom>
          <a:solidFill>
            <a:schemeClr val="accent5">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th-TH" sz="2000" dirty="0">
                <a:latin typeface="Sukhumvit Set" panose="02000506000000020004" pitchFamily="2" charset="-34"/>
                <a:cs typeface="Sukhumvit Set" panose="02000506000000020004" pitchFamily="2" charset="-34"/>
              </a:rPr>
              <a:t>เจ้าหน้าที่และกระบวนการพัฒนานโยบายของ </a:t>
            </a:r>
            <a:r>
              <a:rPr lang="en-US" sz="2000" dirty="0">
                <a:latin typeface="Sukhumvit Set" panose="02000506000000020004" pitchFamily="2" charset="-34"/>
                <a:cs typeface="Sukhumvit Set" panose="02000506000000020004" pitchFamily="2" charset="-34"/>
              </a:rPr>
              <a:t>ICANN</a:t>
            </a:r>
            <a:endParaRPr lang="th-TH" sz="2000" dirty="0">
              <a:latin typeface="Sukhumvit Set" panose="02000506000000020004" pitchFamily="2" charset="-34"/>
              <a:cs typeface="Sukhumvit Set" panose="02000506000000020004" pitchFamily="2" charset="-34"/>
            </a:endParaRPr>
          </a:p>
        </p:txBody>
      </p:sp>
      <p:sp>
        <p:nvSpPr>
          <p:cNvPr id="7" name="Oval 6"/>
          <p:cNvSpPr/>
          <p:nvPr/>
        </p:nvSpPr>
        <p:spPr>
          <a:xfrm>
            <a:off x="7561520" y="3650071"/>
            <a:ext cx="1458655" cy="1179210"/>
          </a:xfrm>
          <a:prstGeom prst="ellipse">
            <a:avLst/>
          </a:prstGeom>
          <a:solidFill>
            <a:schemeClr val="accent5">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th-TH" sz="1100" dirty="0">
                <a:latin typeface="Sukhumvit Set" panose="02000506000000020004" pitchFamily="2" charset="-34"/>
                <a:cs typeface="Sukhumvit Set" panose="02000506000000020004" pitchFamily="2" charset="-34"/>
              </a:rPr>
              <a:t>ผู้ประกอบกิจการ</a:t>
            </a:r>
          </a:p>
          <a:p>
            <a:pPr algn="ctr"/>
            <a:r>
              <a:rPr lang="th-TH" sz="1100" dirty="0">
                <a:latin typeface="Sukhumvit Set" panose="02000506000000020004" pitchFamily="2" charset="-34"/>
                <a:cs typeface="Sukhumvit Set" panose="02000506000000020004" pitchFamily="2" charset="-34"/>
              </a:rPr>
              <a:t>นายทะเบียนและผู้ดูแลทะเบียน</a:t>
            </a:r>
            <a:r>
              <a:rPr lang="en-US" sz="1100" dirty="0">
                <a:latin typeface="Sukhumvit Set" panose="02000506000000020004" pitchFamily="2" charset="-34"/>
                <a:cs typeface="Sukhumvit Set" panose="02000506000000020004" pitchFamily="2" charset="-34"/>
              </a:rPr>
              <a:t> </a:t>
            </a:r>
            <a:r>
              <a:rPr lang="th-TH" sz="1100" dirty="0">
                <a:latin typeface="Sukhumvit Set" panose="02000506000000020004" pitchFamily="2" charset="-34"/>
                <a:cs typeface="Sukhumvit Set" panose="02000506000000020004" pitchFamily="2" charset="-34"/>
              </a:rPr>
              <a:t>เช่น </a:t>
            </a:r>
            <a:r>
              <a:rPr lang="en-US" sz="1100" dirty="0">
                <a:latin typeface="Sukhumvit Set" panose="02000506000000020004" pitchFamily="2" charset="-34"/>
                <a:cs typeface="Sukhumvit Set" panose="02000506000000020004" pitchFamily="2" charset="-34"/>
              </a:rPr>
              <a:t>ccTLDs </a:t>
            </a:r>
            <a:r>
              <a:rPr lang="th-TH" sz="1100" dirty="0">
                <a:latin typeface="Sukhumvit Set" panose="02000506000000020004" pitchFamily="2" charset="-34"/>
                <a:cs typeface="Sukhumvit Set" panose="02000506000000020004" pitchFamily="2" charset="-34"/>
              </a:rPr>
              <a:t>และ </a:t>
            </a:r>
            <a:r>
              <a:rPr lang="en-US" sz="1100" dirty="0" err="1">
                <a:latin typeface="Sukhumvit Set" panose="02000506000000020004" pitchFamily="2" charset="-34"/>
                <a:cs typeface="Sukhumvit Set" panose="02000506000000020004" pitchFamily="2" charset="-34"/>
              </a:rPr>
              <a:t>gTLDs</a:t>
            </a:r>
            <a:endParaRPr lang="th-TH" sz="1100" dirty="0">
              <a:latin typeface="Sukhumvit Set" panose="02000506000000020004" pitchFamily="2" charset="-34"/>
              <a:cs typeface="Sukhumvit Set" panose="02000506000000020004" pitchFamily="2" charset="-34"/>
            </a:endParaRPr>
          </a:p>
        </p:txBody>
      </p:sp>
    </p:spTree>
    <p:extLst>
      <p:ext uri="{BB962C8B-B14F-4D97-AF65-F5344CB8AC3E}">
        <p14:creationId xmlns:p14="http://schemas.microsoft.com/office/powerpoint/2010/main" val="1967555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39988" y="326041"/>
            <a:ext cx="10098275" cy="585460"/>
          </a:xfrm>
        </p:spPr>
        <p:txBody>
          <a:bodyPr>
            <a:normAutofit/>
          </a:bodyPr>
          <a:lstStyle/>
          <a:p>
            <a:r>
              <a:rPr lang="th-TH" dirty="0">
                <a:latin typeface="Sukhumvit Set" panose="02000506000000020004" pitchFamily="2" charset="-34"/>
                <a:cs typeface="Sukhumvit Set" panose="02000506000000020004" pitchFamily="2" charset="-34"/>
              </a:rPr>
              <a:t>โครงสร้างการอภิบาลโดย </a:t>
            </a:r>
            <a:r>
              <a:rPr lang="en-US" dirty="0">
                <a:latin typeface="Sukhumvit Set" panose="02000506000000020004" pitchFamily="2" charset="-34"/>
                <a:cs typeface="Sukhumvit Set" panose="02000506000000020004" pitchFamily="2" charset="-34"/>
              </a:rPr>
              <a:t>ICANN Multi-stakeholder </a:t>
            </a:r>
          </a:p>
        </p:txBody>
      </p:sp>
      <p:pic>
        <p:nvPicPr>
          <p:cNvPr id="2" name="Picture 1" descr="Screen Shot 2014-07-21 at 2.15.5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7599" y="1134475"/>
            <a:ext cx="9348372" cy="5265817"/>
          </a:xfrm>
          <a:prstGeom prst="rect">
            <a:avLst/>
          </a:prstGeom>
        </p:spPr>
      </p:pic>
      <p:sp>
        <p:nvSpPr>
          <p:cNvPr id="7" name="Rectangle 6"/>
          <p:cNvSpPr/>
          <p:nvPr/>
        </p:nvSpPr>
        <p:spPr>
          <a:xfrm>
            <a:off x="8174340" y="4845204"/>
            <a:ext cx="1998359" cy="574521"/>
          </a:xfrm>
          <a:prstGeom prst="rect">
            <a:avLst/>
          </a:prstGeom>
          <a:solidFill>
            <a:schemeClr val="bg1">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r>
              <a:rPr lang="th-TH" sz="1200" dirty="0">
                <a:solidFill>
                  <a:schemeClr val="bg1"/>
                </a:solidFill>
                <a:latin typeface="Sukhumvit Set" panose="02000506000000020004" pitchFamily="2" charset="-34"/>
                <a:cs typeface="Sukhumvit Set" panose="02000506000000020004" pitchFamily="2" charset="-34"/>
              </a:rPr>
              <a:t>คณะกรรมการที่ปรึกษาฝ่ายภาครัฐ </a:t>
            </a:r>
            <a:r>
              <a:rPr lang="en-US" sz="1200" dirty="0">
                <a:solidFill>
                  <a:schemeClr val="bg1"/>
                </a:solidFill>
                <a:latin typeface="Sukhumvit Set" panose="02000506000000020004" pitchFamily="2" charset="-34"/>
                <a:cs typeface="Sukhumvit Set" panose="02000506000000020004" pitchFamily="2" charset="-34"/>
              </a:rPr>
              <a:t>(GAC)</a:t>
            </a:r>
            <a:endParaRPr lang="th-TH" sz="1200" dirty="0">
              <a:solidFill>
                <a:schemeClr val="bg1"/>
              </a:solidFill>
              <a:latin typeface="Sukhumvit Set" panose="02000506000000020004" pitchFamily="2" charset="-34"/>
              <a:cs typeface="Sukhumvit Set" panose="02000506000000020004" pitchFamily="2" charset="-34"/>
            </a:endParaRPr>
          </a:p>
        </p:txBody>
      </p:sp>
      <p:sp>
        <p:nvSpPr>
          <p:cNvPr id="9" name="Rectangle 8"/>
          <p:cNvSpPr/>
          <p:nvPr/>
        </p:nvSpPr>
        <p:spPr>
          <a:xfrm>
            <a:off x="8174339" y="3162850"/>
            <a:ext cx="1998359" cy="661768"/>
          </a:xfrm>
          <a:prstGeom prst="rect">
            <a:avLst/>
          </a:prstGeom>
          <a:solidFill>
            <a:schemeClr val="bg1">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r>
              <a:rPr lang="th-TH" sz="1200" dirty="0">
                <a:solidFill>
                  <a:schemeClr val="bg1"/>
                </a:solidFill>
                <a:latin typeface="Sukhumvit Set" panose="02000506000000020004" pitchFamily="2" charset="-34"/>
                <a:cs typeface="Sukhumvit Set" panose="02000506000000020004" pitchFamily="2" charset="-34"/>
              </a:rPr>
              <a:t>คณะกรรมการผู้ดูแลความมั่นคงปลอดภัยและเสถียรภาพ</a:t>
            </a:r>
            <a:r>
              <a:rPr lang="en-US" sz="1200" dirty="0">
                <a:solidFill>
                  <a:schemeClr val="bg1"/>
                </a:solidFill>
                <a:latin typeface="Sukhumvit Set" panose="02000506000000020004" pitchFamily="2" charset="-34"/>
                <a:cs typeface="Sukhumvit Set" panose="02000506000000020004" pitchFamily="2" charset="-34"/>
              </a:rPr>
              <a:t> (SSAC)</a:t>
            </a:r>
            <a:endParaRPr lang="th-TH" sz="1200" dirty="0">
              <a:solidFill>
                <a:schemeClr val="bg1"/>
              </a:solidFill>
              <a:latin typeface="Sukhumvit Set" panose="02000506000000020004" pitchFamily="2" charset="-34"/>
              <a:cs typeface="Sukhumvit Set" panose="02000506000000020004" pitchFamily="2" charset="-34"/>
            </a:endParaRPr>
          </a:p>
        </p:txBody>
      </p:sp>
      <p:sp>
        <p:nvSpPr>
          <p:cNvPr id="10" name="Rectangle 9"/>
          <p:cNvSpPr/>
          <p:nvPr/>
        </p:nvSpPr>
        <p:spPr>
          <a:xfrm>
            <a:off x="8174340" y="2319869"/>
            <a:ext cx="1998359" cy="608134"/>
          </a:xfrm>
          <a:prstGeom prst="rect">
            <a:avLst/>
          </a:prstGeom>
          <a:solidFill>
            <a:schemeClr val="bg1">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r>
              <a:rPr lang="th-TH" sz="1200" dirty="0">
                <a:solidFill>
                  <a:schemeClr val="bg1"/>
                </a:solidFill>
                <a:latin typeface="Sukhumvit Set" panose="02000506000000020004" pitchFamily="2" charset="-34"/>
                <a:cs typeface="Sukhumvit Set" panose="02000506000000020004" pitchFamily="2" charset="-34"/>
              </a:rPr>
              <a:t>คณะทำงานเฉพาะกิจด้านวิศวกรรมอินเทอร์เน็ต </a:t>
            </a:r>
            <a:r>
              <a:rPr lang="en-US" sz="1200" dirty="0">
                <a:solidFill>
                  <a:schemeClr val="bg1"/>
                </a:solidFill>
                <a:latin typeface="Sukhumvit Set" panose="02000506000000020004" pitchFamily="2" charset="-34"/>
                <a:cs typeface="Sukhumvit Set" panose="02000506000000020004" pitchFamily="2" charset="-34"/>
              </a:rPr>
              <a:t>(IETF)</a:t>
            </a:r>
            <a:endParaRPr lang="th-TH" sz="1200" dirty="0">
              <a:solidFill>
                <a:schemeClr val="bg1"/>
              </a:solidFill>
              <a:latin typeface="Sukhumvit Set" panose="02000506000000020004" pitchFamily="2" charset="-34"/>
              <a:cs typeface="Sukhumvit Set" panose="02000506000000020004" pitchFamily="2" charset="-34"/>
            </a:endParaRPr>
          </a:p>
        </p:txBody>
      </p:sp>
      <p:sp>
        <p:nvSpPr>
          <p:cNvPr id="17" name="Rectangle 16"/>
          <p:cNvSpPr/>
          <p:nvPr/>
        </p:nvSpPr>
        <p:spPr>
          <a:xfrm>
            <a:off x="8174340" y="4014114"/>
            <a:ext cx="1998359" cy="596243"/>
          </a:xfrm>
          <a:prstGeom prst="rect">
            <a:avLst/>
          </a:prstGeom>
          <a:solidFill>
            <a:schemeClr val="bg1">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r>
              <a:rPr lang="th-TH" sz="1200" dirty="0">
                <a:solidFill>
                  <a:schemeClr val="bg1"/>
                </a:solidFill>
                <a:latin typeface="Sukhumvit Set" panose="02000506000000020004" pitchFamily="2" charset="-34"/>
                <a:cs typeface="Sukhumvit Set" panose="02000506000000020004" pitchFamily="2" charset="-34"/>
              </a:rPr>
              <a:t>คณะกรรมการผู้ดูแล </a:t>
            </a:r>
            <a:r>
              <a:rPr lang="en-US" sz="1200" dirty="0">
                <a:solidFill>
                  <a:schemeClr val="bg1"/>
                </a:solidFill>
                <a:latin typeface="Sukhumvit Set" panose="02000506000000020004" pitchFamily="2" charset="-34"/>
                <a:cs typeface="Sukhumvit Set" panose="02000506000000020004" pitchFamily="2" charset="-34"/>
              </a:rPr>
              <a:t>Root Server System (RSSAC)</a:t>
            </a:r>
          </a:p>
        </p:txBody>
      </p:sp>
      <p:sp>
        <p:nvSpPr>
          <p:cNvPr id="19" name="Rectangle 18"/>
          <p:cNvSpPr/>
          <p:nvPr/>
        </p:nvSpPr>
        <p:spPr>
          <a:xfrm>
            <a:off x="5736374" y="1632220"/>
            <a:ext cx="1959826" cy="323387"/>
          </a:xfrm>
          <a:prstGeom prst="rect">
            <a:avLst/>
          </a:prstGeom>
          <a:solidFill>
            <a:schemeClr val="accent1">
              <a:lumMod val="75000"/>
            </a:schemeClr>
          </a:solidFill>
          <a:ln>
            <a:noFill/>
          </a:ln>
        </p:spPr>
        <p:style>
          <a:lnRef idx="1">
            <a:schemeClr val="accent3"/>
          </a:lnRef>
          <a:fillRef idx="2">
            <a:schemeClr val="accent3"/>
          </a:fillRef>
          <a:effectRef idx="1">
            <a:schemeClr val="accent3"/>
          </a:effectRef>
          <a:fontRef idx="minor">
            <a:schemeClr val="dk1"/>
          </a:fontRef>
        </p:style>
        <p:txBody>
          <a:bodyPr rtlCol="0" anchor="ctr"/>
          <a:lstStyle/>
          <a:p>
            <a:r>
              <a:rPr lang="th-TH" sz="1600" b="1" dirty="0">
                <a:solidFill>
                  <a:schemeClr val="bg1"/>
                </a:solidFill>
                <a:latin typeface="Sukhumvit Set" panose="02000506000000020004" pitchFamily="2" charset="-34"/>
                <a:cs typeface="Sukhumvit Set" panose="02000506000000020004" pitchFamily="2" charset="-34"/>
              </a:rPr>
              <a:t>คณะกรรมการบริหาร</a:t>
            </a:r>
            <a:endParaRPr lang="en-US" sz="1600" b="1" dirty="0">
              <a:solidFill>
                <a:schemeClr val="bg1"/>
              </a:solidFill>
              <a:latin typeface="Sukhumvit Set" panose="02000506000000020004" pitchFamily="2" charset="-34"/>
              <a:cs typeface="Sukhumvit Set" panose="02000506000000020004" pitchFamily="2" charset="-34"/>
            </a:endParaRPr>
          </a:p>
        </p:txBody>
      </p:sp>
      <p:sp>
        <p:nvSpPr>
          <p:cNvPr id="6" name="Rectangle 5"/>
          <p:cNvSpPr/>
          <p:nvPr/>
        </p:nvSpPr>
        <p:spPr>
          <a:xfrm>
            <a:off x="4105158" y="1127602"/>
            <a:ext cx="1103971" cy="259427"/>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th-TH" sz="1200" dirty="0">
                <a:latin typeface="Sukhumvit Set" panose="02000506000000020004" pitchFamily="2" charset="-34"/>
                <a:cs typeface="Sukhumvit Set" panose="02000506000000020004" pitchFamily="2" charset="-34"/>
              </a:rPr>
              <a:t>มีสิทธิ์โหวต</a:t>
            </a:r>
          </a:p>
        </p:txBody>
      </p:sp>
      <p:sp>
        <p:nvSpPr>
          <p:cNvPr id="8" name="Rectangle 7"/>
          <p:cNvSpPr/>
          <p:nvPr/>
        </p:nvSpPr>
        <p:spPr>
          <a:xfrm>
            <a:off x="7486884" y="1108235"/>
            <a:ext cx="1115122" cy="298161"/>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th-TH" sz="1200" dirty="0">
                <a:latin typeface="Sukhumvit Set" panose="02000506000000020004" pitchFamily="2" charset="-34"/>
                <a:cs typeface="Sukhumvit Set" panose="02000506000000020004" pitchFamily="2" charset="-34"/>
              </a:rPr>
              <a:t>ไม่มีสิทธิ์โหวต</a:t>
            </a:r>
          </a:p>
        </p:txBody>
      </p:sp>
      <p:sp>
        <p:nvSpPr>
          <p:cNvPr id="20" name="Rectangle 19"/>
          <p:cNvSpPr/>
          <p:nvPr/>
        </p:nvSpPr>
        <p:spPr>
          <a:xfrm>
            <a:off x="1086314" y="1632220"/>
            <a:ext cx="1218735" cy="323387"/>
          </a:xfrm>
          <a:prstGeom prst="rect">
            <a:avLst/>
          </a:prstGeom>
          <a:solidFill>
            <a:schemeClr val="accent1">
              <a:lumMod val="75000"/>
            </a:schemeClr>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th-TH" sz="1600" b="1" dirty="0">
                <a:solidFill>
                  <a:schemeClr val="bg1"/>
                </a:solidFill>
                <a:latin typeface="Sukhumvit Set" panose="02000506000000020004" pitchFamily="2" charset="-34"/>
                <a:cs typeface="Sukhumvit Set" panose="02000506000000020004" pitchFamily="2" charset="-34"/>
              </a:rPr>
              <a:t>ผู้ตรวจการ</a:t>
            </a:r>
            <a:endParaRPr lang="en-US" sz="1600" b="1" dirty="0">
              <a:solidFill>
                <a:schemeClr val="bg1"/>
              </a:solidFill>
              <a:latin typeface="Sukhumvit Set" panose="02000506000000020004" pitchFamily="2" charset="-34"/>
              <a:cs typeface="Sukhumvit Set" panose="02000506000000020004" pitchFamily="2" charset="-34"/>
            </a:endParaRPr>
          </a:p>
        </p:txBody>
      </p:sp>
    </p:spTree>
    <p:extLst>
      <p:ext uri="{BB962C8B-B14F-4D97-AF65-F5344CB8AC3E}">
        <p14:creationId xmlns:p14="http://schemas.microsoft.com/office/powerpoint/2010/main" val="379906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1441</TotalTime>
  <Words>2422</Words>
  <Application>Microsoft Office PowerPoint</Application>
  <PresentationFormat>Custom</PresentationFormat>
  <Paragraphs>148</Paragraphs>
  <Slides>11</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Cordia New</vt:lpstr>
      <vt:lpstr>Sukhumvit Set</vt:lpstr>
      <vt:lpstr>Calibri</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ขอบคุณ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Shalley</dc:creator>
  <cp:lastModifiedBy>Thongchai Sangsiri</cp:lastModifiedBy>
  <cp:revision>217</cp:revision>
  <dcterms:created xsi:type="dcterms:W3CDTF">2014-05-05T08:46:27Z</dcterms:created>
  <dcterms:modified xsi:type="dcterms:W3CDTF">2017-06-20T05:17:53Z</dcterms:modified>
</cp:coreProperties>
</file>