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56" r:id="rId2"/>
    <p:sldId id="264" r:id="rId3"/>
    <p:sldId id="262" r:id="rId4"/>
    <p:sldId id="263" r:id="rId5"/>
    <p:sldId id="265" r:id="rId6"/>
    <p:sldId id="267" r:id="rId7"/>
    <p:sldId id="283" r:id="rId8"/>
    <p:sldId id="284" r:id="rId9"/>
    <p:sldId id="269" r:id="rId10"/>
    <p:sldId id="285" r:id="rId11"/>
    <p:sldId id="260" r:id="rId12"/>
  </p:sldIdLst>
  <p:sldSz cx="10799763" cy="72056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70">
          <p15:clr>
            <a:srgbClr val="A4A3A4"/>
          </p15:clr>
        </p15:guide>
        <p15:guide id="2" pos="34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iana Middleton" initials="DM" lastIdx="7" clrIdx="0"/>
  <p:cmAuthor id="1" name="Samantha Eisner" initials="" lastIdx="3" clrIdx="1"/>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A0E1"/>
    <a:srgbClr val="CE0238"/>
    <a:srgbClr val="25BB83"/>
    <a:srgbClr val="22CD4D"/>
    <a:srgbClr val="1AB8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416" autoAdjust="0"/>
  </p:normalViewPr>
  <p:slideViewPr>
    <p:cSldViewPr snapToGrid="0" snapToObjects="1">
      <p:cViewPr varScale="1">
        <p:scale>
          <a:sx n="95" d="100"/>
          <a:sy n="95" d="100"/>
        </p:scale>
        <p:origin x="846" y="114"/>
      </p:cViewPr>
      <p:guideLst>
        <p:guide orient="horz" pos="2270"/>
        <p:guide pos="3402"/>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969D6A-2431-4AF1-A7B9-0B954965D6DC}" type="datetimeFigureOut">
              <a:rPr lang="en-US" smtClean="0"/>
              <a:pPr/>
              <a:t>11/6/2016</a:t>
            </a:fld>
            <a:endParaRPr lang="en-US"/>
          </a:p>
        </p:txBody>
      </p:sp>
      <p:sp>
        <p:nvSpPr>
          <p:cNvPr id="4" name="Slide Image Placeholder 3"/>
          <p:cNvSpPr>
            <a:spLocks noGrp="1" noRot="1" noChangeAspect="1"/>
          </p:cNvSpPr>
          <p:nvPr>
            <p:ph type="sldImg" idx="2"/>
          </p:nvPr>
        </p:nvSpPr>
        <p:spPr>
          <a:xfrm>
            <a:off x="860425" y="685800"/>
            <a:ext cx="51371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650B7D-728F-4938-B90C-E0859481EBDC}" type="slidenum">
              <a:rPr lang="en-US" smtClean="0"/>
              <a:pPr/>
              <a:t>‹#›</a:t>
            </a:fld>
            <a:endParaRPr lang="en-US"/>
          </a:p>
        </p:txBody>
      </p:sp>
    </p:spTree>
    <p:extLst>
      <p:ext uri="{BB962C8B-B14F-4D97-AF65-F5344CB8AC3E}">
        <p14:creationId xmlns:p14="http://schemas.microsoft.com/office/powerpoint/2010/main" val="1796928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bn-BD" sz="1200" kern="1200" dirty="0">
                <a:solidFill>
                  <a:schemeClr val="tx1"/>
                </a:solidFill>
                <a:latin typeface="+mn-lt"/>
                <a:ea typeface="+mn-ea"/>
                <a:cs typeface="+mn-cs"/>
              </a:rPr>
              <a:t>ইন্টারনেটে কোন একজন ব্যক্তির কাছে পৌছানোর জন্য আপনাকে আপনার কম্পিউটারে অবশ্যই একটি ঠিকানা লিখতে হবে- একটি নাম অথবা একটি নম্বর। ঐ ঠিকানাটি অবশ্যই স্বতন্ত্র হতে হবে যাতে কম্পিউটারসমূহ জানতে পারে কিভাবে তারা একে অপরকে খুঁজবে। </a:t>
            </a:r>
            <a:r>
              <a:rPr lang="en-US" sz="1200" kern="1200" dirty="0">
                <a:solidFill>
                  <a:schemeClr val="tx1"/>
                </a:solidFill>
                <a:latin typeface="+mn-lt"/>
                <a:ea typeface="+mn-ea"/>
                <a:cs typeface="+mn-cs"/>
              </a:rPr>
              <a:t>ICANN </a:t>
            </a:r>
            <a:r>
              <a:rPr lang="bn-BD" sz="1200" kern="1200" dirty="0">
                <a:solidFill>
                  <a:schemeClr val="tx1"/>
                </a:solidFill>
                <a:latin typeface="+mn-lt"/>
                <a:ea typeface="+mn-ea"/>
                <a:cs typeface="+mn-cs"/>
              </a:rPr>
              <a:t>বিশ্বজুড়ে ইন্টারনেটের গ্লোবাল ডোমেইন নেম সিস্টেম (</a:t>
            </a:r>
            <a:r>
              <a:rPr lang="en-US" sz="1200" kern="1200" dirty="0">
                <a:solidFill>
                  <a:schemeClr val="tx1"/>
                </a:solidFill>
                <a:latin typeface="+mn-lt"/>
                <a:ea typeface="+mn-ea"/>
                <a:cs typeface="+mn-cs"/>
              </a:rPr>
              <a:t>DNS) </a:t>
            </a:r>
            <a:r>
              <a:rPr lang="bn-BD" sz="1200" kern="1200" dirty="0">
                <a:solidFill>
                  <a:schemeClr val="tx1"/>
                </a:solidFill>
                <a:latin typeface="+mn-lt"/>
                <a:ea typeface="+mn-ea"/>
                <a:cs typeface="+mn-cs"/>
              </a:rPr>
              <a:t> এর সমন্বয়ের কাজ করে। </a:t>
            </a:r>
            <a:r>
              <a:rPr lang="en-US" sz="1200" kern="1200" dirty="0">
                <a:solidFill>
                  <a:schemeClr val="tx1"/>
                </a:solidFill>
                <a:latin typeface="+mn-lt"/>
                <a:ea typeface="+mn-ea"/>
                <a:cs typeface="+mn-cs"/>
              </a:rPr>
              <a:t>DNS </a:t>
            </a:r>
            <a:r>
              <a:rPr lang="bn-BD" sz="1200" kern="1200" dirty="0">
                <a:solidFill>
                  <a:schemeClr val="tx1"/>
                </a:solidFill>
                <a:latin typeface="+mn-lt"/>
                <a:ea typeface="+mn-ea"/>
                <a:cs typeface="+mn-cs"/>
              </a:rPr>
              <a:t>হলো ইন্টারনেট অবকাঠামোর একটি গুরুত্বপূর্ণ অংশ। </a:t>
            </a:r>
            <a:r>
              <a:rPr lang="en-US" sz="1200" kern="1200" dirty="0">
                <a:solidFill>
                  <a:schemeClr val="tx1"/>
                </a:solidFill>
                <a:latin typeface="+mn-lt"/>
                <a:ea typeface="+mn-ea"/>
                <a:cs typeface="+mn-cs"/>
              </a:rPr>
              <a:t>DNS </a:t>
            </a:r>
            <a:r>
              <a:rPr lang="en-US" sz="1200" kern="1200" dirty="0" err="1">
                <a:solidFill>
                  <a:schemeClr val="tx1"/>
                </a:solidFill>
                <a:latin typeface="+mn-lt"/>
                <a:ea typeface="+mn-ea"/>
                <a:cs typeface="+mn-cs"/>
              </a:rPr>
              <a:t>হলো</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ইন্টারনেটের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ভিত্তি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এবং</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এটি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সহজেই</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বলা</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যায়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যে</a:t>
            </a:r>
            <a:r>
              <a:rPr lang="en-US" sz="1200" kern="1200" dirty="0">
                <a:solidFill>
                  <a:schemeClr val="tx1"/>
                </a:solidFill>
                <a:latin typeface="+mn-lt"/>
                <a:ea typeface="+mn-ea"/>
                <a:cs typeface="+mn-cs"/>
              </a:rPr>
              <a:t>, DNS </a:t>
            </a:r>
            <a:r>
              <a:rPr lang="en-US" sz="1200" kern="1200" dirty="0" err="1">
                <a:solidFill>
                  <a:schemeClr val="tx1"/>
                </a:solidFill>
                <a:latin typeface="+mn-lt"/>
                <a:ea typeface="+mn-ea"/>
                <a:cs typeface="+mn-cs"/>
              </a:rPr>
              <a:t>ছাড়া</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ইন্টারনেট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চলতে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না</a:t>
            </a:r>
            <a:r>
              <a:rPr lang="en-US" sz="1200" kern="1200" dirty="0">
                <a:solidFill>
                  <a:schemeClr val="tx1"/>
                </a:solidFill>
                <a:latin typeface="+mn-lt"/>
                <a:ea typeface="+mn-ea"/>
                <a:cs typeface="+mn-cs"/>
              </a:rPr>
              <a:t>। ১৯৮৮ </a:t>
            </a:r>
            <a:r>
              <a:rPr lang="en-US" sz="1200" kern="1200" dirty="0" err="1">
                <a:solidFill>
                  <a:schemeClr val="tx1"/>
                </a:solidFill>
                <a:latin typeface="+mn-lt"/>
                <a:ea typeface="+mn-ea"/>
                <a:cs typeface="+mn-cs"/>
              </a:rPr>
              <a:t>সালে</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বিশ্বের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নানা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প্রান্তের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একদল</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ব্যক্তির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অংশগ্রহনে</a:t>
            </a:r>
            <a:r>
              <a:rPr lang="en-US" sz="1200" kern="1200" dirty="0">
                <a:solidFill>
                  <a:schemeClr val="tx1"/>
                </a:solidFill>
                <a:latin typeface="+mn-lt"/>
                <a:ea typeface="+mn-ea"/>
                <a:cs typeface="+mn-cs"/>
              </a:rPr>
              <a:t> ICANN </a:t>
            </a:r>
            <a:r>
              <a:rPr lang="en-US" sz="1200" kern="1200" dirty="0" err="1">
                <a:solidFill>
                  <a:schemeClr val="tx1"/>
                </a:solidFill>
                <a:latin typeface="+mn-lt"/>
                <a:ea typeface="+mn-ea"/>
                <a:cs typeface="+mn-cs"/>
              </a:rPr>
              <a:t>একটি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অলাভজনক</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প্রতিষ্ঠান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হিসেবে</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যাত্রা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শুরু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যার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মূল</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উদ্দেশ্যই</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ছিল</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ইন্টারনেটকে</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নিরাপদ</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স্থিতিশীল</a:t>
            </a:r>
            <a:r>
              <a:rPr lang="en-US" sz="1200" kern="1200" dirty="0">
                <a:solidFill>
                  <a:schemeClr val="tx1"/>
                </a:solidFill>
                <a:latin typeface="+mn-lt"/>
                <a:ea typeface="+mn-ea"/>
                <a:cs typeface="+mn-cs"/>
              </a:rPr>
              <a:t> ও </a:t>
            </a:r>
            <a:r>
              <a:rPr lang="en-US" sz="1200" kern="1200" dirty="0" err="1">
                <a:solidFill>
                  <a:schemeClr val="tx1"/>
                </a:solidFill>
                <a:latin typeface="+mn-lt"/>
                <a:ea typeface="+mn-ea"/>
                <a:cs typeface="+mn-cs"/>
              </a:rPr>
              <a:t>বিনিময়যোগ্য</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হিসেবে</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গড়ে</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তোলা</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ইহা</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ইন্টারনেটের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স্বতন্ত্র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পরিচিতির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উপর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নীতিমালা</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প্রণয়ন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থাকে</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যদিও</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ইন্টারনেটের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নেমিং</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সিস্টেম</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সমন্বয়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এর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মূল</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দায়িত্ব</a:t>
            </a:r>
            <a:r>
              <a:rPr lang="bn-BD" sz="1200" kern="1200" dirty="0">
                <a:solidFill>
                  <a:schemeClr val="tx1"/>
                </a:solidFill>
                <a:latin typeface="+mn-lt"/>
                <a:ea typeface="+mn-ea"/>
                <a:cs typeface="+mn-cs"/>
              </a:rPr>
              <a:t>,</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তারপরও</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ইন্টারনেটের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বিবর্তন</a:t>
            </a:r>
            <a:r>
              <a:rPr lang="en-US" sz="1200" kern="1200" dirty="0">
                <a:solidFill>
                  <a:schemeClr val="tx1"/>
                </a:solidFill>
                <a:latin typeface="+mn-lt"/>
                <a:ea typeface="+mn-ea"/>
                <a:cs typeface="+mn-cs"/>
              </a:rPr>
              <a:t> ও </a:t>
            </a:r>
            <a:r>
              <a:rPr lang="en-US" sz="1200" kern="1200" dirty="0" err="1">
                <a:solidFill>
                  <a:schemeClr val="tx1"/>
                </a:solidFill>
                <a:latin typeface="+mn-lt"/>
                <a:ea typeface="+mn-ea"/>
                <a:cs typeface="+mn-cs"/>
              </a:rPr>
              <a:t>সম্প্রসারনের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ক্ষেত্রে</a:t>
            </a:r>
            <a:r>
              <a:rPr lang="en-US" sz="1200" kern="1200" dirty="0">
                <a:solidFill>
                  <a:schemeClr val="tx1"/>
                </a:solidFill>
                <a:latin typeface="+mn-lt"/>
                <a:ea typeface="+mn-ea"/>
                <a:cs typeface="+mn-cs"/>
              </a:rPr>
              <a:t> ICANN </a:t>
            </a:r>
            <a:r>
              <a:rPr lang="en-US" sz="1200" kern="1200" dirty="0" err="1">
                <a:solidFill>
                  <a:schemeClr val="tx1"/>
                </a:solidFill>
                <a:latin typeface="+mn-lt"/>
                <a:ea typeface="+mn-ea"/>
                <a:cs typeface="+mn-cs"/>
              </a:rPr>
              <a:t>এর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বিশেষ</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ভূমিকা</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রয়েছে</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এতে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বিভিন্ন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সরকার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রিজিষ্ট্রি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রেজিষ্ট্রার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বাণিজ্যিক</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অবাণিজ্যিক</a:t>
            </a:r>
            <a:r>
              <a:rPr lang="en-US" sz="1200" kern="1200" dirty="0">
                <a:solidFill>
                  <a:schemeClr val="tx1"/>
                </a:solidFill>
                <a:latin typeface="+mn-lt"/>
                <a:ea typeface="+mn-ea"/>
                <a:cs typeface="+mn-cs"/>
              </a:rPr>
              <a:t> ও </a:t>
            </a:r>
            <a:r>
              <a:rPr lang="en-US" sz="1200" kern="1200" dirty="0" err="1">
                <a:solidFill>
                  <a:schemeClr val="tx1"/>
                </a:solidFill>
                <a:latin typeface="+mn-lt"/>
                <a:ea typeface="+mn-ea"/>
                <a:cs typeface="+mn-cs"/>
              </a:rPr>
              <a:t>ব্যক্তিগত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ইন্টারনেট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ব্যবহারকারীদের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প্রতিনিধিত্ব</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রয়েছে</a:t>
            </a:r>
            <a:r>
              <a:rPr lang="en-US" sz="1200" kern="1200" dirty="0">
                <a:solidFill>
                  <a:schemeClr val="tx1"/>
                </a:solidFill>
                <a:latin typeface="+mn-lt"/>
                <a:ea typeface="+mn-ea"/>
                <a:cs typeface="+mn-cs"/>
              </a:rPr>
              <a:t>। ICANN </a:t>
            </a:r>
            <a:r>
              <a:rPr lang="en-US" sz="1200" kern="1200" dirty="0" err="1">
                <a:solidFill>
                  <a:schemeClr val="tx1"/>
                </a:solidFill>
                <a:latin typeface="+mn-lt"/>
                <a:ea typeface="+mn-ea"/>
                <a:cs typeface="+mn-cs"/>
              </a:rPr>
              <a:t>তার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জনবলের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মাধ্যমে</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বিশ্বজুড়ে</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বিভিন্ন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সেচ্ছাসেবীদের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একত্রিত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যারা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একটি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সমন্বিত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ইন্টারনেট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গড়ে</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তুলতে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বদ্ধপরিকর</a:t>
            </a:r>
            <a:r>
              <a:rPr lang="en-US" sz="1200" kern="1200" dirty="0">
                <a:solidFill>
                  <a:schemeClr val="tx1"/>
                </a:solidFill>
                <a:latin typeface="+mn-lt"/>
                <a:ea typeface="+mn-ea"/>
                <a:cs typeface="+mn-cs"/>
              </a:rPr>
              <a:t>।</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3C650B7D-728F-4938-B90C-E0859481EBDC}" type="slidenum">
              <a:rPr lang="en-US" smtClean="0"/>
              <a:pPr/>
              <a:t>3</a:t>
            </a:fld>
            <a:endParaRPr lang="en-US"/>
          </a:p>
        </p:txBody>
      </p:sp>
    </p:spTree>
    <p:extLst>
      <p:ext uri="{BB962C8B-B14F-4D97-AF65-F5344CB8AC3E}">
        <p14:creationId xmlns:p14="http://schemas.microsoft.com/office/powerpoint/2010/main" val="30632693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ICANN </a:t>
            </a:r>
            <a:r>
              <a:rPr lang="en-US" sz="1200" kern="1200" dirty="0" err="1">
                <a:solidFill>
                  <a:schemeClr val="tx1"/>
                </a:solidFill>
                <a:latin typeface="+mn-lt"/>
                <a:ea typeface="+mn-ea"/>
                <a:cs typeface="+mn-cs"/>
              </a:rPr>
              <a:t>ইন্টারনেট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এ্যাসাইনড</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নাম্বারস</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অথোরিটি</a:t>
            </a:r>
            <a:r>
              <a:rPr lang="en-US" sz="1200" kern="1200" dirty="0">
                <a:solidFill>
                  <a:schemeClr val="tx1"/>
                </a:solidFill>
                <a:latin typeface="+mn-lt"/>
                <a:ea typeface="+mn-ea"/>
                <a:cs typeface="+mn-cs"/>
              </a:rPr>
              <a:t> (IANA) </a:t>
            </a:r>
            <a:r>
              <a:rPr lang="bn-BD" sz="1200" kern="1200" dirty="0">
                <a:solidFill>
                  <a:schemeClr val="tx1"/>
                </a:solidFill>
                <a:latin typeface="+mn-lt"/>
                <a:ea typeface="+mn-ea"/>
                <a:cs typeface="+mn-cs"/>
              </a:rPr>
              <a:t>এর কাজ সমন্বয় করে যা ইন্টারনেটের ডোমেইন নেম সিস্টেম (</a:t>
            </a:r>
            <a:r>
              <a:rPr lang="en-US" sz="1200" kern="1200" dirty="0">
                <a:solidFill>
                  <a:schemeClr val="tx1"/>
                </a:solidFill>
                <a:latin typeface="+mn-lt"/>
                <a:ea typeface="+mn-ea"/>
                <a:cs typeface="+mn-cs"/>
              </a:rPr>
              <a:t>DNS) </a:t>
            </a:r>
            <a:r>
              <a:rPr lang="bn-BD" sz="1200" kern="1200" dirty="0">
                <a:solidFill>
                  <a:schemeClr val="tx1"/>
                </a:solidFill>
                <a:latin typeface="+mn-lt"/>
                <a:ea typeface="+mn-ea"/>
                <a:cs typeface="+mn-cs"/>
              </a:rPr>
              <a:t>এর অব্যাহত কার্যক্রম পরিচালনার ক্ষেত্রে মূল চাবি-কাঠি হিসেবে কাজ করে।</a:t>
            </a:r>
          </a:p>
          <a:p>
            <a:endParaRPr lang="en-US" sz="1200" kern="1200" dirty="0">
              <a:solidFill>
                <a:schemeClr val="tx1"/>
              </a:solidFill>
              <a:latin typeface="+mn-lt"/>
              <a:ea typeface="+mn-ea"/>
              <a:cs typeface="+mn-cs"/>
            </a:endParaRPr>
          </a:p>
          <a:p>
            <a:r>
              <a:rPr lang="bn-BD" sz="1200" kern="1200" dirty="0">
                <a:solidFill>
                  <a:schemeClr val="tx1"/>
                </a:solidFill>
                <a:latin typeface="+mn-lt"/>
                <a:ea typeface="+mn-ea"/>
                <a:cs typeface="+mn-cs"/>
              </a:rPr>
              <a:t>যুক্তরাষ্ট্রের বাণিজ্য বিভাগের অধীনের থাকা সংস্থা জাতীয় টেলিযোগাযোগ ও তথ্য প্রশাসন (</a:t>
            </a:r>
            <a:r>
              <a:rPr lang="en-US" sz="1200" kern="1200" dirty="0">
                <a:solidFill>
                  <a:schemeClr val="tx1"/>
                </a:solidFill>
                <a:latin typeface="+mn-lt"/>
                <a:ea typeface="+mn-ea"/>
                <a:cs typeface="+mn-cs"/>
              </a:rPr>
              <a:t>NTIA) </a:t>
            </a:r>
            <a:r>
              <a:rPr lang="bn-BD" sz="1200" kern="1200" dirty="0">
                <a:solidFill>
                  <a:schemeClr val="tx1"/>
                </a:solidFill>
                <a:latin typeface="+mn-lt"/>
                <a:ea typeface="+mn-ea"/>
                <a:cs typeface="+mn-cs"/>
              </a:rPr>
              <a:t>এর নিয়মানুযায়ী </a:t>
            </a:r>
            <a:r>
              <a:rPr lang="en-US" sz="1200" kern="1200" dirty="0">
                <a:solidFill>
                  <a:schemeClr val="tx1"/>
                </a:solidFill>
                <a:latin typeface="+mn-lt"/>
                <a:ea typeface="+mn-ea"/>
                <a:cs typeface="+mn-cs"/>
              </a:rPr>
              <a:t>IANA </a:t>
            </a:r>
            <a:r>
              <a:rPr lang="en-US" sz="1200" kern="1200" dirty="0" err="1">
                <a:solidFill>
                  <a:schemeClr val="tx1"/>
                </a:solidFill>
                <a:latin typeface="+mn-lt"/>
                <a:ea typeface="+mn-ea"/>
                <a:cs typeface="+mn-cs"/>
              </a:rPr>
              <a:t>এর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কার্যক্রম</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পরিচালিত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হয়</a:t>
            </a:r>
            <a:r>
              <a:rPr lang="en-US" sz="1200" kern="1200" dirty="0">
                <a:solidFill>
                  <a:schemeClr val="tx1"/>
                </a:solidFill>
                <a:latin typeface="+mn-lt"/>
                <a:ea typeface="+mn-ea"/>
                <a:cs typeface="+mn-cs"/>
              </a:rPr>
              <a:t>।</a:t>
            </a:r>
            <a:endParaRPr lang="bn-BD" sz="1200" kern="1200" dirty="0">
              <a:solidFill>
                <a:schemeClr val="tx1"/>
              </a:solidFill>
              <a:latin typeface="+mn-lt"/>
              <a:ea typeface="+mn-ea"/>
              <a:cs typeface="+mn-cs"/>
            </a:endParaRPr>
          </a:p>
          <a:p>
            <a:endParaRPr lang="bn-BD" sz="1200" kern="1200" dirty="0">
              <a:solidFill>
                <a:schemeClr val="tx1"/>
              </a:solidFill>
              <a:latin typeface="+mn-lt"/>
              <a:ea typeface="+mn-ea"/>
              <a:cs typeface="+mn-cs"/>
            </a:endParaRPr>
          </a:p>
          <a:p>
            <a:r>
              <a:rPr lang="bn-BD" sz="1200" kern="1200" dirty="0">
                <a:solidFill>
                  <a:schemeClr val="tx1"/>
                </a:solidFill>
                <a:latin typeface="+mn-lt"/>
                <a:ea typeface="+mn-ea"/>
                <a:cs typeface="+mn-cs"/>
              </a:rPr>
              <a:t>এছাড়াও </a:t>
            </a:r>
            <a:r>
              <a:rPr lang="en-US" sz="1200" kern="1200" dirty="0">
                <a:solidFill>
                  <a:schemeClr val="tx1"/>
                </a:solidFill>
                <a:latin typeface="+mn-lt"/>
                <a:ea typeface="+mn-ea"/>
                <a:cs typeface="+mn-cs"/>
              </a:rPr>
              <a:t>ICANN </a:t>
            </a:r>
            <a:r>
              <a:rPr lang="en-US" sz="1200" kern="1200" dirty="0" err="1">
                <a:solidFill>
                  <a:schemeClr val="tx1"/>
                </a:solidFill>
                <a:latin typeface="+mn-lt"/>
                <a:ea typeface="+mn-ea"/>
                <a:cs typeface="+mn-cs"/>
              </a:rPr>
              <a:t>বিভিন্ন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নীতিমালা</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প্রণয়নের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কাজ</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সমন্বয়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যা</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যৌক্তিক</a:t>
            </a:r>
            <a:r>
              <a:rPr lang="en-US" sz="1200" kern="1200" dirty="0">
                <a:solidFill>
                  <a:schemeClr val="tx1"/>
                </a:solidFill>
                <a:latin typeface="+mn-lt"/>
                <a:ea typeface="+mn-ea"/>
                <a:cs typeface="+mn-cs"/>
              </a:rPr>
              <a:t> ও </a:t>
            </a:r>
            <a:r>
              <a:rPr lang="en-US" sz="1200" kern="1200" dirty="0" err="1">
                <a:solidFill>
                  <a:schemeClr val="tx1"/>
                </a:solidFill>
                <a:latin typeface="+mn-lt"/>
                <a:ea typeface="+mn-ea"/>
                <a:cs typeface="+mn-cs"/>
              </a:rPr>
              <a:t>সম্পূর্ণরূপে</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এই</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সকল</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কারিগরী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কাজের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সাথে</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সম্পর্কিত</a:t>
            </a:r>
            <a:r>
              <a:rPr lang="en-US" sz="1200" kern="1200" dirty="0">
                <a:solidFill>
                  <a:schemeClr val="tx1"/>
                </a:solidFill>
                <a:latin typeface="+mn-lt"/>
                <a:ea typeface="+mn-ea"/>
                <a:cs typeface="+mn-cs"/>
              </a:rPr>
              <a:t>।</a:t>
            </a:r>
          </a:p>
        </p:txBody>
      </p:sp>
      <p:sp>
        <p:nvSpPr>
          <p:cNvPr id="4" name="Slide Number Placeholder 3"/>
          <p:cNvSpPr>
            <a:spLocks noGrp="1"/>
          </p:cNvSpPr>
          <p:nvPr>
            <p:ph type="sldNum" sz="quarter" idx="10"/>
          </p:nvPr>
        </p:nvSpPr>
        <p:spPr/>
        <p:txBody>
          <a:bodyPr/>
          <a:lstStyle/>
          <a:p>
            <a:fld id="{3C650B7D-728F-4938-B90C-E0859481EBDC}" type="slidenum">
              <a:rPr lang="en-US" smtClean="0"/>
              <a:pPr/>
              <a:t>5</a:t>
            </a:fld>
            <a:endParaRPr lang="en-US"/>
          </a:p>
        </p:txBody>
      </p:sp>
    </p:spTree>
    <p:extLst>
      <p:ext uri="{BB962C8B-B14F-4D97-AF65-F5344CB8AC3E}">
        <p14:creationId xmlns:p14="http://schemas.microsoft.com/office/powerpoint/2010/main" val="3962157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n-BD" sz="1200" kern="1200" dirty="0">
                <a:solidFill>
                  <a:schemeClr val="tx1"/>
                </a:solidFill>
                <a:latin typeface="+mj-lt"/>
                <a:ea typeface="+mn-ea"/>
                <a:cs typeface="+mn-cs"/>
              </a:rPr>
              <a:t>গূরুত্বপূর্ণ </a:t>
            </a:r>
            <a:r>
              <a:rPr lang="en-US" sz="1200" kern="1200" dirty="0">
                <a:solidFill>
                  <a:schemeClr val="tx1"/>
                </a:solidFill>
                <a:latin typeface="+mj-lt"/>
                <a:ea typeface="+mn-ea"/>
                <a:cs typeface="+mn-cs"/>
              </a:rPr>
              <a:t>DNS </a:t>
            </a:r>
            <a:r>
              <a:rPr lang="en-US" sz="1200" kern="1200" dirty="0" err="1">
                <a:solidFill>
                  <a:schemeClr val="tx1"/>
                </a:solidFill>
                <a:latin typeface="+mj-lt"/>
                <a:ea typeface="+mn-ea"/>
                <a:cs typeface="+mn-cs"/>
              </a:rPr>
              <a:t>রিসোর্সের</a:t>
            </a:r>
            <a:r>
              <a:rPr lang="en-US" sz="1200" kern="1200" dirty="0">
                <a:solidFill>
                  <a:schemeClr val="tx1"/>
                </a:solidFill>
                <a:latin typeface="+mj-lt"/>
                <a:ea typeface="+mn-ea"/>
                <a:cs typeface="+mn-cs"/>
              </a:rPr>
              <a:t> </a:t>
            </a:r>
            <a:r>
              <a:rPr lang="en-US" sz="1200" kern="1200" dirty="0" err="1">
                <a:solidFill>
                  <a:schemeClr val="tx1"/>
                </a:solidFill>
                <a:latin typeface="+mj-lt"/>
                <a:ea typeface="+mn-ea"/>
                <a:cs typeface="+mn-cs"/>
              </a:rPr>
              <a:t>জন্য</a:t>
            </a:r>
            <a:r>
              <a:rPr lang="en-US" sz="1200" kern="1200" dirty="0">
                <a:solidFill>
                  <a:schemeClr val="tx1"/>
                </a:solidFill>
                <a:latin typeface="+mj-lt"/>
                <a:ea typeface="+mn-ea"/>
                <a:cs typeface="+mn-cs"/>
              </a:rPr>
              <a:t> </a:t>
            </a:r>
            <a:r>
              <a:rPr lang="en-US" sz="1200" kern="1200" dirty="0" err="1">
                <a:solidFill>
                  <a:schemeClr val="tx1"/>
                </a:solidFill>
                <a:latin typeface="+mj-lt"/>
                <a:ea typeface="+mn-ea"/>
                <a:cs typeface="+mn-cs"/>
              </a:rPr>
              <a:t>কারিগরী</a:t>
            </a:r>
            <a:r>
              <a:rPr lang="en-US" sz="1200" kern="1200" dirty="0">
                <a:solidFill>
                  <a:schemeClr val="tx1"/>
                </a:solidFill>
                <a:latin typeface="+mj-lt"/>
                <a:ea typeface="+mn-ea"/>
                <a:cs typeface="+mn-cs"/>
              </a:rPr>
              <a:t> </a:t>
            </a:r>
            <a:r>
              <a:rPr lang="en-US" sz="1200" kern="1200" dirty="0" err="1">
                <a:solidFill>
                  <a:schemeClr val="tx1"/>
                </a:solidFill>
                <a:latin typeface="+mj-lt"/>
                <a:ea typeface="+mn-ea"/>
                <a:cs typeface="+mn-cs"/>
              </a:rPr>
              <a:t>সহায়তা</a:t>
            </a:r>
            <a:r>
              <a:rPr lang="en-US" sz="1200" kern="1200" dirty="0">
                <a:solidFill>
                  <a:schemeClr val="tx1"/>
                </a:solidFill>
                <a:latin typeface="+mj-lt"/>
                <a:ea typeface="+mn-ea"/>
                <a:cs typeface="+mn-cs"/>
              </a:rPr>
              <a:t> </a:t>
            </a:r>
            <a:r>
              <a:rPr lang="en-US" sz="1200" kern="1200" dirty="0" err="1">
                <a:solidFill>
                  <a:schemeClr val="tx1"/>
                </a:solidFill>
                <a:latin typeface="+mj-lt"/>
                <a:ea typeface="+mn-ea"/>
                <a:cs typeface="+mn-cs"/>
              </a:rPr>
              <a:t>প্রদানের</a:t>
            </a:r>
            <a:r>
              <a:rPr lang="en-US" sz="1200" kern="1200" dirty="0">
                <a:solidFill>
                  <a:schemeClr val="tx1"/>
                </a:solidFill>
                <a:latin typeface="+mj-lt"/>
                <a:ea typeface="+mn-ea"/>
                <a:cs typeface="+mn-cs"/>
              </a:rPr>
              <a:t> </a:t>
            </a:r>
            <a:r>
              <a:rPr lang="en-US" sz="1200" kern="1200" dirty="0" err="1">
                <a:solidFill>
                  <a:schemeClr val="tx1"/>
                </a:solidFill>
                <a:latin typeface="+mj-lt"/>
                <a:ea typeface="+mn-ea"/>
                <a:cs typeface="+mn-cs"/>
              </a:rPr>
              <a:t>পাশাপাশি</a:t>
            </a:r>
            <a:r>
              <a:rPr lang="en-US" sz="1200" kern="1200" dirty="0">
                <a:solidFill>
                  <a:schemeClr val="tx1"/>
                </a:solidFill>
                <a:latin typeface="+mj-lt"/>
                <a:ea typeface="+mn-ea"/>
                <a:cs typeface="+mn-cs"/>
              </a:rPr>
              <a:t> ICANN </a:t>
            </a:r>
            <a:r>
              <a:rPr lang="en-US" sz="1200" kern="1200" dirty="0" err="1">
                <a:solidFill>
                  <a:schemeClr val="tx1"/>
                </a:solidFill>
                <a:latin typeface="+mj-lt"/>
                <a:ea typeface="+mn-ea"/>
                <a:cs typeface="+mn-cs"/>
              </a:rPr>
              <a:t>নীতিমালা</a:t>
            </a:r>
            <a:r>
              <a:rPr lang="en-US" sz="1200" kern="1200" dirty="0">
                <a:solidFill>
                  <a:schemeClr val="tx1"/>
                </a:solidFill>
                <a:latin typeface="+mj-lt"/>
                <a:ea typeface="+mn-ea"/>
                <a:cs typeface="+mn-cs"/>
              </a:rPr>
              <a:t> </a:t>
            </a:r>
            <a:r>
              <a:rPr lang="en-US" sz="1200" kern="1200" dirty="0" err="1">
                <a:solidFill>
                  <a:schemeClr val="tx1"/>
                </a:solidFill>
                <a:latin typeface="+mj-lt"/>
                <a:ea typeface="+mn-ea"/>
                <a:cs typeface="+mn-cs"/>
              </a:rPr>
              <a:t>প্রণয়ন</a:t>
            </a:r>
            <a:r>
              <a:rPr lang="en-US" sz="1200" kern="1200" dirty="0">
                <a:solidFill>
                  <a:schemeClr val="tx1"/>
                </a:solidFill>
                <a:latin typeface="+mj-lt"/>
                <a:ea typeface="+mn-ea"/>
                <a:cs typeface="+mn-cs"/>
              </a:rPr>
              <a:t> </a:t>
            </a:r>
            <a:r>
              <a:rPr lang="en-US" sz="1200" kern="1200" dirty="0" err="1">
                <a:solidFill>
                  <a:schemeClr val="tx1"/>
                </a:solidFill>
                <a:latin typeface="+mj-lt"/>
                <a:ea typeface="+mn-ea"/>
                <a:cs typeface="+mn-cs"/>
              </a:rPr>
              <a:t>করে</a:t>
            </a:r>
            <a:r>
              <a:rPr lang="en-US" sz="1200" kern="1200" dirty="0">
                <a:solidFill>
                  <a:schemeClr val="tx1"/>
                </a:solidFill>
                <a:latin typeface="+mj-lt"/>
                <a:ea typeface="+mn-ea"/>
                <a:cs typeface="+mn-cs"/>
              </a:rPr>
              <a:t> </a:t>
            </a:r>
            <a:r>
              <a:rPr lang="en-US" sz="1200" kern="1200" dirty="0" err="1">
                <a:solidFill>
                  <a:schemeClr val="tx1"/>
                </a:solidFill>
                <a:latin typeface="+mj-lt"/>
                <a:ea typeface="+mn-ea"/>
                <a:cs typeface="+mn-cs"/>
              </a:rPr>
              <a:t>যে</a:t>
            </a:r>
            <a:r>
              <a:rPr lang="en-US" sz="1200" kern="1200" dirty="0">
                <a:solidFill>
                  <a:schemeClr val="tx1"/>
                </a:solidFill>
                <a:latin typeface="+mj-lt"/>
                <a:ea typeface="+mn-ea"/>
                <a:cs typeface="+mn-cs"/>
              </a:rPr>
              <a:t>, </a:t>
            </a:r>
            <a:r>
              <a:rPr lang="en-US" sz="1200" kern="1200" dirty="0" err="1">
                <a:solidFill>
                  <a:schemeClr val="tx1"/>
                </a:solidFill>
                <a:latin typeface="+mj-lt"/>
                <a:ea typeface="+mn-ea"/>
                <a:cs typeface="+mn-cs"/>
              </a:rPr>
              <a:t>কিভাবে</a:t>
            </a:r>
            <a:r>
              <a:rPr lang="en-US" sz="1200" kern="1200" dirty="0">
                <a:solidFill>
                  <a:schemeClr val="tx1"/>
                </a:solidFill>
                <a:latin typeface="+mj-lt"/>
                <a:ea typeface="+mn-ea"/>
                <a:cs typeface="+mn-cs"/>
              </a:rPr>
              <a:t> </a:t>
            </a:r>
            <a:r>
              <a:rPr lang="en-US" sz="1200" kern="1200" dirty="0" err="1">
                <a:solidFill>
                  <a:schemeClr val="tx1"/>
                </a:solidFill>
                <a:latin typeface="+mj-lt"/>
                <a:ea typeface="+mn-ea"/>
                <a:cs typeface="+mn-cs"/>
              </a:rPr>
              <a:t>ইন্টারনেটের</a:t>
            </a:r>
            <a:r>
              <a:rPr lang="en-US" sz="1200" kern="1200" dirty="0">
                <a:solidFill>
                  <a:schemeClr val="tx1"/>
                </a:solidFill>
                <a:latin typeface="+mj-lt"/>
                <a:ea typeface="+mn-ea"/>
                <a:cs typeface="+mn-cs"/>
              </a:rPr>
              <a:t> “</a:t>
            </a:r>
            <a:r>
              <a:rPr lang="en-US" sz="1200" kern="1200" dirty="0" err="1">
                <a:solidFill>
                  <a:schemeClr val="tx1"/>
                </a:solidFill>
                <a:latin typeface="+mj-lt"/>
                <a:ea typeface="+mn-ea"/>
                <a:cs typeface="+mn-cs"/>
              </a:rPr>
              <a:t>নাম</a:t>
            </a:r>
            <a:r>
              <a:rPr lang="en-US" sz="1200" kern="1200" dirty="0">
                <a:solidFill>
                  <a:schemeClr val="tx1"/>
                </a:solidFill>
                <a:latin typeface="+mj-lt"/>
                <a:ea typeface="+mn-ea"/>
                <a:cs typeface="+mn-cs"/>
              </a:rPr>
              <a:t> ও </a:t>
            </a:r>
            <a:r>
              <a:rPr lang="en-US" sz="1200" kern="1200" dirty="0" err="1">
                <a:solidFill>
                  <a:schemeClr val="tx1"/>
                </a:solidFill>
                <a:latin typeface="+mj-lt"/>
                <a:ea typeface="+mn-ea"/>
                <a:cs typeface="+mn-cs"/>
              </a:rPr>
              <a:t>নম্বরসমূহ</a:t>
            </a:r>
            <a:r>
              <a:rPr lang="en-US" sz="1200" kern="1200" dirty="0">
                <a:solidFill>
                  <a:schemeClr val="tx1"/>
                </a:solidFill>
                <a:latin typeface="+mj-lt"/>
                <a:ea typeface="+mn-ea"/>
                <a:cs typeface="+mn-cs"/>
              </a:rPr>
              <a:t>” </a:t>
            </a:r>
            <a:r>
              <a:rPr lang="bn-BD" sz="1200" kern="1200" dirty="0">
                <a:solidFill>
                  <a:schemeClr val="tx1"/>
                </a:solidFill>
                <a:latin typeface="+mj-lt"/>
                <a:ea typeface="+mn-ea"/>
                <a:cs typeface="+mn-cs"/>
              </a:rPr>
              <a:t>কাজ করবে।</a:t>
            </a:r>
            <a:r>
              <a:rPr lang="en-US" sz="1200" kern="1200" dirty="0">
                <a:solidFill>
                  <a:schemeClr val="tx1"/>
                </a:solidFill>
                <a:latin typeface="+mj-lt"/>
                <a:ea typeface="+mn-ea"/>
                <a:cs typeface="+mn-cs"/>
              </a:rPr>
              <a:t> </a:t>
            </a:r>
            <a:r>
              <a:rPr lang="en-US" sz="1200" kern="1200" dirty="0" err="1">
                <a:solidFill>
                  <a:schemeClr val="tx1"/>
                </a:solidFill>
                <a:latin typeface="+mj-lt"/>
                <a:ea typeface="+mn-ea"/>
                <a:cs typeface="+mn-cs"/>
              </a:rPr>
              <a:t>এই</a:t>
            </a:r>
            <a:r>
              <a:rPr lang="en-US" sz="1200" kern="1200" dirty="0">
                <a:solidFill>
                  <a:schemeClr val="tx1"/>
                </a:solidFill>
                <a:latin typeface="+mj-lt"/>
                <a:ea typeface="+mn-ea"/>
                <a:cs typeface="+mn-cs"/>
              </a:rPr>
              <a:t> </a:t>
            </a:r>
            <a:r>
              <a:rPr lang="en-US" sz="1200" kern="1200" dirty="0" err="1">
                <a:solidFill>
                  <a:schemeClr val="tx1"/>
                </a:solidFill>
                <a:latin typeface="+mj-lt"/>
                <a:ea typeface="+mn-ea"/>
                <a:cs typeface="+mn-cs"/>
              </a:rPr>
              <a:t>কাজটি</a:t>
            </a:r>
            <a:r>
              <a:rPr lang="en-US" sz="1200" kern="1200" dirty="0">
                <a:solidFill>
                  <a:schemeClr val="tx1"/>
                </a:solidFill>
                <a:latin typeface="+mj-lt"/>
                <a:ea typeface="+mn-ea"/>
                <a:cs typeface="+mn-cs"/>
              </a:rPr>
              <a:t> </a:t>
            </a:r>
            <a:r>
              <a:rPr lang="en-US" sz="1200" kern="1200" dirty="0" err="1">
                <a:solidFill>
                  <a:schemeClr val="tx1"/>
                </a:solidFill>
                <a:latin typeface="+mj-lt"/>
                <a:ea typeface="+mn-ea"/>
                <a:cs typeface="+mn-cs"/>
              </a:rPr>
              <a:t>নিম্নোক্ত</a:t>
            </a:r>
            <a:r>
              <a:rPr lang="en-US" sz="1200" kern="1200" dirty="0">
                <a:solidFill>
                  <a:schemeClr val="tx1"/>
                </a:solidFill>
                <a:latin typeface="+mj-lt"/>
                <a:ea typeface="+mn-ea"/>
                <a:cs typeface="+mn-cs"/>
              </a:rPr>
              <a:t> </a:t>
            </a:r>
            <a:r>
              <a:rPr lang="en-US" sz="1200" kern="1200" dirty="0" err="1">
                <a:solidFill>
                  <a:schemeClr val="tx1"/>
                </a:solidFill>
                <a:latin typeface="+mj-lt"/>
                <a:ea typeface="+mn-ea"/>
                <a:cs typeface="+mn-cs"/>
              </a:rPr>
              <a:t>কয়েকটি</a:t>
            </a:r>
            <a:r>
              <a:rPr lang="en-US" sz="1200" kern="1200" dirty="0">
                <a:solidFill>
                  <a:schemeClr val="tx1"/>
                </a:solidFill>
                <a:latin typeface="+mj-lt"/>
                <a:ea typeface="+mn-ea"/>
                <a:cs typeface="+mn-cs"/>
              </a:rPr>
              <a:t> </a:t>
            </a:r>
            <a:r>
              <a:rPr lang="en-US" sz="1200" kern="1200" dirty="0" err="1">
                <a:solidFill>
                  <a:schemeClr val="tx1"/>
                </a:solidFill>
                <a:latin typeface="+mj-lt"/>
                <a:ea typeface="+mn-ea"/>
                <a:cs typeface="+mn-cs"/>
              </a:rPr>
              <a:t>পদ্ধতিতে</a:t>
            </a:r>
            <a:r>
              <a:rPr lang="en-US" sz="1200" kern="1200" dirty="0">
                <a:solidFill>
                  <a:schemeClr val="tx1"/>
                </a:solidFill>
                <a:latin typeface="+mj-lt"/>
                <a:ea typeface="+mn-ea"/>
                <a:cs typeface="+mn-cs"/>
              </a:rPr>
              <a:t> </a:t>
            </a:r>
            <a:r>
              <a:rPr lang="en-US" sz="1200" kern="1200" dirty="0" err="1">
                <a:solidFill>
                  <a:schemeClr val="tx1"/>
                </a:solidFill>
                <a:latin typeface="+mj-lt"/>
                <a:ea typeface="+mn-ea"/>
                <a:cs typeface="+mn-cs"/>
              </a:rPr>
              <a:t>সম্পাদিত</a:t>
            </a:r>
            <a:r>
              <a:rPr lang="en-US" sz="1200" kern="1200" dirty="0">
                <a:solidFill>
                  <a:schemeClr val="tx1"/>
                </a:solidFill>
                <a:latin typeface="+mj-lt"/>
                <a:ea typeface="+mn-ea"/>
                <a:cs typeface="+mn-cs"/>
              </a:rPr>
              <a:t> </a:t>
            </a:r>
            <a:r>
              <a:rPr lang="en-US" sz="1200" kern="1200" dirty="0" err="1">
                <a:solidFill>
                  <a:schemeClr val="tx1"/>
                </a:solidFill>
                <a:latin typeface="+mj-lt"/>
                <a:ea typeface="+mn-ea"/>
                <a:cs typeface="+mn-cs"/>
              </a:rPr>
              <a:t>হয়</a:t>
            </a:r>
            <a:r>
              <a:rPr lang="bn-BD" sz="1200" kern="1200" dirty="0">
                <a:solidFill>
                  <a:schemeClr val="tx1"/>
                </a:solidFill>
                <a:latin typeface="+mj-lt"/>
                <a:ea typeface="+mn-ea"/>
                <a:cs typeface="+mn-cs"/>
              </a:rPr>
              <a:t>:</a:t>
            </a:r>
            <a:r>
              <a:rPr lang="bn-BD" sz="1200" kern="1200" baseline="0" dirty="0">
                <a:solidFill>
                  <a:schemeClr val="tx1"/>
                </a:solidFill>
                <a:latin typeface="+mj-lt"/>
                <a:ea typeface="+mn-ea"/>
                <a:cs typeface="+mn-cs"/>
              </a:rPr>
              <a:t> </a:t>
            </a:r>
            <a:r>
              <a:rPr lang="bn-BD" sz="1200" b="0" kern="1200" baseline="0" dirty="0">
                <a:solidFill>
                  <a:schemeClr val="tx1"/>
                </a:solidFill>
                <a:latin typeface="+mj-lt"/>
                <a:ea typeface="+mn-ea"/>
                <a:cs typeface="+mn-cs"/>
              </a:rPr>
              <a:t>“</a:t>
            </a:r>
            <a:r>
              <a:rPr lang="en-US" sz="1200" b="0" kern="1200" dirty="0" err="1">
                <a:solidFill>
                  <a:schemeClr val="tx1"/>
                </a:solidFill>
                <a:latin typeface="+mj-lt"/>
                <a:ea typeface="+mn-ea"/>
                <a:cs typeface="+mn-cs"/>
              </a:rPr>
              <a:t>বটম-আপ</a:t>
            </a:r>
            <a:r>
              <a:rPr lang="bn-BD" sz="1200" b="0" kern="1200" dirty="0">
                <a:solidFill>
                  <a:schemeClr val="tx1"/>
                </a:solidFill>
                <a:latin typeface="+mj-lt"/>
                <a:ea typeface="+mn-ea"/>
                <a:cs typeface="+mn-cs"/>
              </a:rPr>
              <a:t>, </a:t>
            </a:r>
            <a:r>
              <a:rPr lang="en-US" sz="1200" b="0" kern="1200" dirty="0" err="1">
                <a:solidFill>
                  <a:schemeClr val="tx1"/>
                </a:solidFill>
                <a:latin typeface="+mj-lt"/>
                <a:ea typeface="+mn-ea"/>
                <a:cs typeface="+mn-cs"/>
              </a:rPr>
              <a:t>ঐক্যমতের</a:t>
            </a:r>
            <a:r>
              <a:rPr lang="en-US" sz="1200" b="0" kern="1200" dirty="0">
                <a:solidFill>
                  <a:schemeClr val="tx1"/>
                </a:solidFill>
                <a:latin typeface="+mj-lt"/>
                <a:ea typeface="+mn-ea"/>
                <a:cs typeface="+mn-cs"/>
              </a:rPr>
              <a:t> </a:t>
            </a:r>
            <a:r>
              <a:rPr lang="en-US" sz="1200" b="0" kern="1200" dirty="0" err="1">
                <a:solidFill>
                  <a:schemeClr val="tx1"/>
                </a:solidFill>
                <a:latin typeface="+mj-lt"/>
                <a:ea typeface="+mn-ea"/>
                <a:cs typeface="+mn-cs"/>
              </a:rPr>
              <a:t>ভিত্তিতে</a:t>
            </a:r>
            <a:r>
              <a:rPr lang="en-US" sz="1200" b="0" kern="1200" dirty="0">
                <a:solidFill>
                  <a:schemeClr val="tx1"/>
                </a:solidFill>
                <a:latin typeface="+mj-lt"/>
                <a:ea typeface="+mn-ea"/>
                <a:cs typeface="+mn-cs"/>
              </a:rPr>
              <a:t> </a:t>
            </a:r>
            <a:r>
              <a:rPr lang="en-US" sz="1200" b="0" kern="1200" dirty="0" err="1">
                <a:solidFill>
                  <a:schemeClr val="tx1"/>
                </a:solidFill>
                <a:latin typeface="+mj-lt"/>
                <a:ea typeface="+mn-ea"/>
                <a:cs typeface="+mn-cs"/>
              </a:rPr>
              <a:t>পরিচালনা</a:t>
            </a:r>
            <a:r>
              <a:rPr lang="bn-BD" sz="1200" b="0" kern="1200" dirty="0">
                <a:solidFill>
                  <a:schemeClr val="tx1"/>
                </a:solidFill>
                <a:latin typeface="+mj-lt"/>
                <a:ea typeface="+mn-ea"/>
                <a:cs typeface="+mn-cs"/>
              </a:rPr>
              <a:t>, </a:t>
            </a:r>
            <a:r>
              <a:rPr lang="en-US" sz="1200" b="0" kern="1200" dirty="0" err="1">
                <a:solidFill>
                  <a:schemeClr val="tx1"/>
                </a:solidFill>
                <a:latin typeface="+mj-lt"/>
                <a:ea typeface="+mn-ea"/>
                <a:cs typeface="+mn-cs"/>
              </a:rPr>
              <a:t>বহু-সহযোগী</a:t>
            </a:r>
            <a:r>
              <a:rPr lang="en-US" sz="1200" b="0" kern="1200" dirty="0">
                <a:solidFill>
                  <a:schemeClr val="tx1"/>
                </a:solidFill>
                <a:latin typeface="+mj-lt"/>
                <a:ea typeface="+mn-ea"/>
                <a:cs typeface="+mn-cs"/>
              </a:rPr>
              <a:t> </a:t>
            </a:r>
            <a:r>
              <a:rPr lang="en-US" sz="1200" b="0" kern="1200" dirty="0" err="1">
                <a:solidFill>
                  <a:schemeClr val="tx1"/>
                </a:solidFill>
                <a:latin typeface="+mj-lt"/>
                <a:ea typeface="+mn-ea"/>
                <a:cs typeface="+mn-cs"/>
              </a:rPr>
              <a:t>মডেল</a:t>
            </a:r>
            <a:r>
              <a:rPr lang="bn-BD" sz="1200" b="0" kern="1200" dirty="0">
                <a:solidFill>
                  <a:schemeClr val="tx1"/>
                </a:solidFill>
                <a:latin typeface="+mj-lt"/>
                <a:ea typeface="+mn-ea"/>
                <a:cs typeface="+mn-cs"/>
              </a:rPr>
              <a:t>”।</a:t>
            </a:r>
          </a:p>
          <a:p>
            <a:r>
              <a:rPr lang="en-US" sz="1200" b="1" kern="1200" dirty="0" err="1">
                <a:solidFill>
                  <a:schemeClr val="tx1"/>
                </a:solidFill>
                <a:latin typeface="+mn-lt"/>
                <a:ea typeface="+mn-ea"/>
                <a:cs typeface="+mn-cs"/>
              </a:rPr>
              <a:t>বটম-আপ</a:t>
            </a:r>
            <a:r>
              <a:rPr lang="en-US" sz="1200" b="1" kern="1200" dirty="0">
                <a:solidFill>
                  <a:schemeClr val="tx1"/>
                </a:solidFill>
                <a:latin typeface="+mn-lt"/>
                <a:ea typeface="+mn-ea"/>
                <a:cs typeface="+mn-cs"/>
              </a:rPr>
              <a:t>:</a:t>
            </a:r>
            <a:r>
              <a:rPr lang="en-US" sz="1200" kern="1200" dirty="0">
                <a:solidFill>
                  <a:schemeClr val="tx1"/>
                </a:solidFill>
                <a:latin typeface="+mn-lt"/>
                <a:ea typeface="+mn-ea"/>
                <a:cs typeface="+mn-cs"/>
              </a:rPr>
              <a:t> ICANN </a:t>
            </a:r>
            <a:r>
              <a:rPr lang="en-US" sz="1200" kern="1200" dirty="0" err="1">
                <a:solidFill>
                  <a:schemeClr val="tx1"/>
                </a:solidFill>
                <a:latin typeface="+mn-lt"/>
                <a:ea typeface="+mn-ea"/>
                <a:cs typeface="+mn-cs"/>
              </a:rPr>
              <a:t>কোন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বিষয়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নিয়ে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কাজ</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করবে</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তা</a:t>
            </a:r>
            <a:r>
              <a:rPr lang="en-US" sz="1200" kern="1200" dirty="0">
                <a:solidFill>
                  <a:schemeClr val="tx1"/>
                </a:solidFill>
                <a:latin typeface="+mn-lt"/>
                <a:ea typeface="+mn-ea"/>
                <a:cs typeface="+mn-cs"/>
              </a:rPr>
              <a:t> ICANN </a:t>
            </a:r>
            <a:r>
              <a:rPr lang="en-US" sz="1200" kern="1200" dirty="0" err="1">
                <a:solidFill>
                  <a:schemeClr val="tx1"/>
                </a:solidFill>
                <a:latin typeface="+mn-lt"/>
                <a:ea typeface="+mn-ea"/>
                <a:cs typeface="+mn-cs"/>
              </a:rPr>
              <a:t>এর</a:t>
            </a:r>
            <a:r>
              <a:rPr lang="en-US" sz="1200" kern="1200" dirty="0">
                <a:solidFill>
                  <a:schemeClr val="tx1"/>
                </a:solidFill>
                <a:latin typeface="+mn-lt"/>
                <a:ea typeface="+mn-ea"/>
                <a:cs typeface="+mn-cs"/>
              </a:rPr>
              <a:t> </a:t>
            </a:r>
            <a:r>
              <a:rPr lang="bn-BD" sz="1200" kern="1200" dirty="0">
                <a:solidFill>
                  <a:schemeClr val="tx1"/>
                </a:solidFill>
                <a:latin typeface="+mn-lt"/>
                <a:ea typeface="+mn-ea"/>
                <a:cs typeface="+mn-cs"/>
              </a:rPr>
              <a:t>পরিচালনা পর্ষদ</a:t>
            </a:r>
            <a:r>
              <a:rPr lang="bn-BD" sz="1200" kern="1200" baseline="0" dirty="0">
                <a:solidFill>
                  <a:schemeClr val="tx1"/>
                </a:solidFill>
                <a:latin typeface="+mn-lt"/>
                <a:ea typeface="+mn-ea"/>
                <a:cs typeface="+mn-cs"/>
              </a:rPr>
              <a:t> </a:t>
            </a:r>
            <a:r>
              <a:rPr lang="en-US" sz="1200" kern="1200" dirty="0" err="1">
                <a:solidFill>
                  <a:schemeClr val="tx1"/>
                </a:solidFill>
                <a:latin typeface="+mn-lt"/>
                <a:ea typeface="+mn-ea"/>
                <a:cs typeface="+mn-cs"/>
              </a:rPr>
              <a:t>সম্পূর্নরূপে</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নিয়ন্ত্রণ</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এর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সদস্যদের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মাধ্যমে</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তৃণমূল</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পর্যায়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থেকে</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উত্থাপিত</a:t>
            </a:r>
            <a:r>
              <a:rPr lang="en-US" sz="1200" kern="1200" dirty="0">
                <a:solidFill>
                  <a:schemeClr val="tx1"/>
                </a:solidFill>
                <a:latin typeface="+mn-lt"/>
                <a:ea typeface="+mn-ea"/>
                <a:cs typeface="+mn-cs"/>
              </a:rPr>
              <a:t> হ</a:t>
            </a:r>
            <a:r>
              <a:rPr lang="bn-BD" sz="1200" kern="1200" dirty="0">
                <a:solidFill>
                  <a:schemeClr val="tx1"/>
                </a:solidFill>
                <a:latin typeface="+mn-lt"/>
                <a:ea typeface="+mn-ea"/>
                <a:cs typeface="+mn-cs"/>
              </a:rPr>
              <a:t>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উত্থাপিত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বিষয়টি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যদি</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গুরুত্বপূর্ণ</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হয়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এবং</a:t>
            </a:r>
            <a:r>
              <a:rPr lang="en-US" sz="1200" kern="1200" dirty="0">
                <a:solidFill>
                  <a:schemeClr val="tx1"/>
                </a:solidFill>
                <a:latin typeface="+mn-lt"/>
                <a:ea typeface="+mn-ea"/>
                <a:cs typeface="+mn-cs"/>
              </a:rPr>
              <a:t> ICANN </a:t>
            </a:r>
            <a:r>
              <a:rPr lang="en-US" sz="1200" kern="1200" dirty="0" err="1">
                <a:solidFill>
                  <a:schemeClr val="tx1"/>
                </a:solidFill>
                <a:latin typeface="+mn-lt"/>
                <a:ea typeface="+mn-ea"/>
                <a:cs typeface="+mn-cs"/>
              </a:rPr>
              <a:t>এর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কাজের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সাথে</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এর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সামঞ্জস্য</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থাকে</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তাহলে</a:t>
            </a:r>
            <a:r>
              <a:rPr lang="en-US" sz="1200" kern="1200" dirty="0">
                <a:solidFill>
                  <a:schemeClr val="tx1"/>
                </a:solidFill>
                <a:latin typeface="+mn-lt"/>
                <a:ea typeface="+mn-ea"/>
                <a:cs typeface="+mn-cs"/>
              </a:rPr>
              <a:t> </a:t>
            </a:r>
            <a:r>
              <a:rPr lang="bn-BD" sz="1200" kern="1200" dirty="0">
                <a:solidFill>
                  <a:schemeClr val="tx1"/>
                </a:solidFill>
                <a:latin typeface="+mn-lt"/>
                <a:ea typeface="+mn-ea"/>
                <a:cs typeface="+mn-cs"/>
              </a:rPr>
              <a:t>পরিচালনা পর্ষদের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মতামত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প্রদানের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আগে</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উক্ত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বিষয়টির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উপর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বিভিন্ন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পরামর্শক</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কমিটি</a:t>
            </a:r>
            <a:r>
              <a:rPr lang="en-US" sz="1200" kern="1200" dirty="0">
                <a:solidFill>
                  <a:schemeClr val="tx1"/>
                </a:solidFill>
                <a:latin typeface="+mn-lt"/>
                <a:ea typeface="+mn-ea"/>
                <a:cs typeface="+mn-cs"/>
              </a:rPr>
              <a:t> ও </a:t>
            </a:r>
            <a:r>
              <a:rPr lang="en-US" sz="1200" kern="1200" dirty="0" err="1">
                <a:solidFill>
                  <a:schemeClr val="tx1"/>
                </a:solidFill>
                <a:latin typeface="+mn-lt"/>
                <a:ea typeface="+mn-ea"/>
                <a:cs typeface="+mn-cs"/>
              </a:rPr>
              <a:t>সহযোগী</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সংগঠনের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সুপারিশ</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গ্রহণ</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হয়</a:t>
            </a:r>
            <a:r>
              <a:rPr lang="en-US" sz="1200" kern="1200" dirty="0">
                <a:solidFill>
                  <a:schemeClr val="tx1"/>
                </a:solidFill>
                <a:latin typeface="+mn-lt"/>
                <a:ea typeface="+mn-ea"/>
                <a:cs typeface="+mn-cs"/>
              </a:rPr>
              <a:t>।</a:t>
            </a:r>
            <a:endParaRPr lang="bn-BD" sz="1200" kern="1200" dirty="0">
              <a:solidFill>
                <a:schemeClr val="tx1"/>
              </a:solidFill>
              <a:latin typeface="+mn-lt"/>
              <a:ea typeface="+mn-ea"/>
              <a:cs typeface="+mn-cs"/>
            </a:endParaRPr>
          </a:p>
          <a:p>
            <a:r>
              <a:rPr lang="en-US" sz="1200" b="1" kern="1200" dirty="0" err="1">
                <a:solidFill>
                  <a:schemeClr val="tx1"/>
                </a:solidFill>
                <a:latin typeface="+mn-lt"/>
                <a:ea typeface="+mn-ea"/>
                <a:cs typeface="+mn-cs"/>
              </a:rPr>
              <a:t>ঐক্যমতের</a:t>
            </a:r>
            <a:r>
              <a:rPr lang="en-US" sz="1200" b="1" kern="1200" dirty="0">
                <a:solidFill>
                  <a:schemeClr val="tx1"/>
                </a:solidFill>
                <a:latin typeface="+mn-lt"/>
                <a:ea typeface="+mn-ea"/>
                <a:cs typeface="+mn-cs"/>
              </a:rPr>
              <a:t> </a:t>
            </a:r>
            <a:r>
              <a:rPr lang="en-US" sz="1200" b="1" kern="1200" dirty="0" err="1">
                <a:solidFill>
                  <a:schemeClr val="tx1"/>
                </a:solidFill>
                <a:latin typeface="+mn-lt"/>
                <a:ea typeface="+mn-ea"/>
                <a:cs typeface="+mn-cs"/>
              </a:rPr>
              <a:t>ভিত্তিতে</a:t>
            </a:r>
            <a:r>
              <a:rPr lang="en-US" sz="1200" b="1" kern="1200" dirty="0">
                <a:solidFill>
                  <a:schemeClr val="tx1"/>
                </a:solidFill>
                <a:latin typeface="+mn-lt"/>
                <a:ea typeface="+mn-ea"/>
                <a:cs typeface="+mn-cs"/>
              </a:rPr>
              <a:t> </a:t>
            </a:r>
            <a:r>
              <a:rPr lang="en-US" sz="1200" b="1" kern="1200" dirty="0" err="1">
                <a:solidFill>
                  <a:schemeClr val="tx1"/>
                </a:solidFill>
                <a:latin typeface="+mn-lt"/>
                <a:ea typeface="+mn-ea"/>
                <a:cs typeface="+mn-cs"/>
              </a:rPr>
              <a:t>পরিচালনা</a:t>
            </a:r>
            <a:r>
              <a:rPr lang="en-US" sz="1200" b="1" kern="1200" dirty="0">
                <a:solidFill>
                  <a:schemeClr val="tx1"/>
                </a:solidFill>
                <a:latin typeface="+mn-lt"/>
                <a:ea typeface="+mn-ea"/>
                <a:cs typeface="+mn-cs"/>
              </a:rPr>
              <a:t>:</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নিজস্ব</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নিয়ম</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প্রক্রিয়া</a:t>
            </a:r>
            <a:r>
              <a:rPr lang="en-US" sz="1200" kern="1200" dirty="0">
                <a:solidFill>
                  <a:schemeClr val="tx1"/>
                </a:solidFill>
                <a:latin typeface="+mn-lt"/>
                <a:ea typeface="+mn-ea"/>
                <a:cs typeface="+mn-cs"/>
              </a:rPr>
              <a:t> ও </a:t>
            </a:r>
            <a:r>
              <a:rPr lang="en-US" sz="1200" kern="1200" dirty="0" err="1">
                <a:solidFill>
                  <a:schemeClr val="tx1"/>
                </a:solidFill>
                <a:latin typeface="+mn-lt"/>
                <a:ea typeface="+mn-ea"/>
                <a:cs typeface="+mn-cs"/>
              </a:rPr>
              <a:t>আন্তর্জাতিক</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সভার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মাধ্যমে</a:t>
            </a:r>
            <a:r>
              <a:rPr lang="en-US" sz="1200" kern="1200" dirty="0">
                <a:solidFill>
                  <a:schemeClr val="tx1"/>
                </a:solidFill>
                <a:latin typeface="+mn-lt"/>
                <a:ea typeface="+mn-ea"/>
                <a:cs typeface="+mn-cs"/>
              </a:rPr>
              <a:t> ICANN </a:t>
            </a:r>
            <a:r>
              <a:rPr lang="en-US" sz="1200" kern="1200" dirty="0" err="1">
                <a:solidFill>
                  <a:schemeClr val="tx1"/>
                </a:solidFill>
                <a:latin typeface="+mn-lt"/>
                <a:ea typeface="+mn-ea"/>
                <a:cs typeface="+mn-cs"/>
              </a:rPr>
              <a:t>তার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সকল</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সদস্যকে</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ইন্টারনেট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নীতিমালার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উপর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আলোচনা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করার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সুযোগ</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প্রদান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সকলেই</a:t>
            </a:r>
            <a:r>
              <a:rPr lang="en-US" sz="1200" kern="1200" dirty="0">
                <a:solidFill>
                  <a:schemeClr val="tx1"/>
                </a:solidFill>
                <a:latin typeface="+mn-lt"/>
                <a:ea typeface="+mn-ea"/>
                <a:cs typeface="+mn-cs"/>
              </a:rPr>
              <a:t> ICANN </a:t>
            </a:r>
            <a:r>
              <a:rPr lang="en-US" sz="1200" kern="1200" dirty="0" err="1">
                <a:solidFill>
                  <a:schemeClr val="tx1"/>
                </a:solidFill>
                <a:latin typeface="+mn-lt"/>
                <a:ea typeface="+mn-ea"/>
                <a:cs typeface="+mn-cs"/>
              </a:rPr>
              <a:t>এর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স্বেচ্ছাসেবী</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কার্যকরী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দলে</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যুক্ত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হতে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যার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মাধ্যমে</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সার্বজনীন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দৃষ্টিভঙ্গির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ব্যাপক</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প্রতিনিধিত্ব</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নিশ্চিত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হয়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সকলের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কথা</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শুনা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পারষ্পরিক</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স্বার্থ</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সংরক্ষণ</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ঐক্যমতের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ভিত্তিতে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সিদ্ধান্ত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গ্রহণ</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এবং</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একক</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মতামতকে</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উপেক্ষা</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করাই</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হল</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গ্লোবাল</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ইন্টারনেটের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মতো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গুরুত্বপূর্ণ</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বিষয়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ব্যবস্থাপনার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মূল</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বিবেচ্য</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বিষয়</a:t>
            </a:r>
            <a:r>
              <a:rPr lang="en-US" sz="1200" kern="1200" dirty="0">
                <a:solidFill>
                  <a:schemeClr val="tx1"/>
                </a:solidFill>
                <a:latin typeface="+mn-lt"/>
                <a:ea typeface="+mn-ea"/>
                <a:cs typeface="+mn-cs"/>
              </a:rPr>
              <a:t>।</a:t>
            </a:r>
          </a:p>
          <a:p>
            <a:r>
              <a:rPr lang="en-US" sz="1200" b="1" kern="1200" dirty="0" err="1">
                <a:solidFill>
                  <a:schemeClr val="tx1"/>
                </a:solidFill>
                <a:latin typeface="+mn-lt"/>
                <a:ea typeface="+mn-ea"/>
                <a:cs typeface="+mn-cs"/>
              </a:rPr>
              <a:t>বহু-সহযোগী</a:t>
            </a:r>
            <a:r>
              <a:rPr lang="en-US" sz="1200" b="1" kern="1200" dirty="0">
                <a:solidFill>
                  <a:schemeClr val="tx1"/>
                </a:solidFill>
                <a:latin typeface="+mn-lt"/>
                <a:ea typeface="+mn-ea"/>
                <a:cs typeface="+mn-cs"/>
              </a:rPr>
              <a:t> </a:t>
            </a:r>
            <a:r>
              <a:rPr lang="en-US" sz="1200" b="1" kern="1200" dirty="0" err="1">
                <a:solidFill>
                  <a:schemeClr val="tx1"/>
                </a:solidFill>
                <a:latin typeface="+mn-lt"/>
                <a:ea typeface="+mn-ea"/>
                <a:cs typeface="+mn-cs"/>
              </a:rPr>
              <a:t>মডেল</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ICANN </a:t>
            </a:r>
            <a:r>
              <a:rPr lang="en-US" sz="1200" kern="1200" dirty="0" err="1">
                <a:solidFill>
                  <a:schemeClr val="tx1"/>
                </a:solidFill>
                <a:latin typeface="+mn-lt"/>
                <a:ea typeface="+mn-ea"/>
                <a:cs typeface="+mn-cs"/>
              </a:rPr>
              <a:t>তার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সমন্বিত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ব্যবস্থপনার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মাধ্যমে</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সরকারী-বেসরকারী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বিভাগ</a:t>
            </a:r>
            <a:r>
              <a:rPr lang="en-US" sz="1200" kern="1200" dirty="0">
                <a:solidFill>
                  <a:schemeClr val="tx1"/>
                </a:solidFill>
                <a:latin typeface="+mn-lt"/>
                <a:ea typeface="+mn-ea"/>
                <a:cs typeface="+mn-cs"/>
              </a:rPr>
              <a:t> ও </a:t>
            </a:r>
            <a:r>
              <a:rPr lang="en-US" sz="1200" kern="1200" dirty="0" err="1">
                <a:solidFill>
                  <a:schemeClr val="tx1"/>
                </a:solidFill>
                <a:latin typeface="+mn-lt"/>
                <a:ea typeface="+mn-ea"/>
                <a:cs typeface="+mn-cs"/>
              </a:rPr>
              <a:t>কারিগরী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বিশেষজ্ঞদের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একত্রিত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করে</a:t>
            </a:r>
            <a:r>
              <a:rPr lang="en-US" sz="1200" kern="1200" dirty="0">
                <a:solidFill>
                  <a:schemeClr val="tx1"/>
                </a:solidFill>
                <a:latin typeface="+mn-lt"/>
                <a:ea typeface="+mn-ea"/>
                <a:cs typeface="+mn-cs"/>
              </a:rPr>
              <a:t>। ICANN </a:t>
            </a:r>
            <a:r>
              <a:rPr lang="en-US" sz="1200" kern="1200" dirty="0" err="1">
                <a:solidFill>
                  <a:schemeClr val="tx1"/>
                </a:solidFill>
                <a:latin typeface="+mn-lt"/>
                <a:ea typeface="+mn-ea"/>
                <a:cs typeface="+mn-cs"/>
              </a:rPr>
              <a:t>কমিউনিটির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মধ্যে</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আপনি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বিভিন্ন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রেজিষ্ট্রি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রেজিষ্ট্রার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আই.এস.পি</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বাণিজ্যিক</a:t>
            </a:r>
            <a:r>
              <a:rPr lang="en-US" sz="1200" kern="1200" dirty="0">
                <a:solidFill>
                  <a:schemeClr val="tx1"/>
                </a:solidFill>
                <a:latin typeface="+mn-lt"/>
                <a:ea typeface="+mn-ea"/>
                <a:cs typeface="+mn-cs"/>
              </a:rPr>
              <a:t>/</a:t>
            </a:r>
            <a:r>
              <a:rPr lang="en-US" sz="1200" kern="1200" dirty="0" err="1">
                <a:solidFill>
                  <a:schemeClr val="tx1"/>
                </a:solidFill>
                <a:latin typeface="+mn-lt"/>
                <a:ea typeface="+mn-ea"/>
                <a:cs typeface="+mn-cs"/>
              </a:rPr>
              <a:t>অবাণিজ্যিক</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লাভজনক</a:t>
            </a:r>
            <a:r>
              <a:rPr lang="en-US" sz="1200" kern="1200" dirty="0">
                <a:solidFill>
                  <a:schemeClr val="tx1"/>
                </a:solidFill>
                <a:latin typeface="+mn-lt"/>
                <a:ea typeface="+mn-ea"/>
                <a:cs typeface="+mn-cs"/>
              </a:rPr>
              <a:t>/</a:t>
            </a:r>
            <a:r>
              <a:rPr lang="en-US" sz="1200" kern="1200" dirty="0" err="1">
                <a:solidFill>
                  <a:schemeClr val="tx1"/>
                </a:solidFill>
                <a:latin typeface="+mn-lt"/>
                <a:ea typeface="+mn-ea"/>
                <a:cs typeface="+mn-cs"/>
              </a:rPr>
              <a:t>অলাভজনক</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বিভিন্ন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গোষ্ঠীকে</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পাবেন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এতে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শতাধিক</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সরকার</a:t>
            </a:r>
            <a:r>
              <a:rPr lang="en-US" sz="1200" kern="1200" dirty="0">
                <a:solidFill>
                  <a:schemeClr val="tx1"/>
                </a:solidFill>
                <a:latin typeface="+mn-lt"/>
                <a:ea typeface="+mn-ea"/>
                <a:cs typeface="+mn-cs"/>
              </a:rPr>
              <a:t> ও </a:t>
            </a:r>
            <a:r>
              <a:rPr lang="en-US" sz="1200" kern="1200" dirty="0" err="1">
                <a:solidFill>
                  <a:schemeClr val="tx1"/>
                </a:solidFill>
                <a:latin typeface="+mn-lt"/>
                <a:ea typeface="+mn-ea"/>
                <a:cs typeface="+mn-cs"/>
              </a:rPr>
              <a:t>অসংখ্য</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একক</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ইন্টারনেট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ব্যবহারীর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প্রতিনিধিত্ব</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রয়েছে</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সকল</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মতামতকেই</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তার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মানের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ভিত্তিতে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বিবেচনা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হয়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সকল</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ইন্টারনেট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ব্যবহারকারীই</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বলতে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পারবে</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যে</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ইন্টারনেট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কিভাবে</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চলবে</a:t>
            </a:r>
            <a:r>
              <a:rPr lang="bn-BD" sz="1200" kern="1200" dirty="0">
                <a:solidFill>
                  <a:schemeClr val="tx1"/>
                </a:solidFill>
                <a:latin typeface="+mn-lt"/>
                <a:ea typeface="+mn-ea"/>
                <a:cs typeface="+mn-cs"/>
              </a:rPr>
              <a:t>,</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এটাই</a:t>
            </a:r>
            <a:r>
              <a:rPr lang="en-US" sz="1200" kern="1200" dirty="0">
                <a:solidFill>
                  <a:schemeClr val="tx1"/>
                </a:solidFill>
                <a:latin typeface="+mn-lt"/>
                <a:ea typeface="+mn-ea"/>
                <a:cs typeface="+mn-cs"/>
              </a:rPr>
              <a:t> ICANN </a:t>
            </a:r>
            <a:r>
              <a:rPr lang="en-US" sz="1200" kern="1200" dirty="0" err="1">
                <a:solidFill>
                  <a:schemeClr val="tx1"/>
                </a:solidFill>
                <a:latin typeface="+mn-lt"/>
                <a:ea typeface="+mn-ea"/>
                <a:cs typeface="+mn-cs"/>
              </a:rPr>
              <a:t>এর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মূল</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বিশ্বাস</a:t>
            </a:r>
            <a:r>
              <a:rPr lang="en-US" sz="1200" kern="1200" dirty="0">
                <a:solidFill>
                  <a:schemeClr val="tx1"/>
                </a:solidFill>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3C650B7D-728F-4938-B90C-E0859481EBDC}" type="slidenum">
              <a:rPr lang="en-US" smtClean="0"/>
              <a:pPr/>
              <a:t>6</a:t>
            </a:fld>
            <a:endParaRPr lang="en-US"/>
          </a:p>
        </p:txBody>
      </p:sp>
    </p:spTree>
    <p:extLst>
      <p:ext uri="{BB962C8B-B14F-4D97-AF65-F5344CB8AC3E}">
        <p14:creationId xmlns:p14="http://schemas.microsoft.com/office/powerpoint/2010/main" val="24444256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n-BD" sz="1200" b="0" kern="1200" dirty="0">
                <a:solidFill>
                  <a:schemeClr val="tx1"/>
                </a:solidFill>
                <a:latin typeface="+mn-lt"/>
                <a:ea typeface="+mn-ea"/>
                <a:cs typeface="+mn-cs"/>
              </a:rPr>
              <a:t>সমন্বিত পরিচালনার নীতি</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ICANN</a:t>
            </a:r>
            <a:r>
              <a:rPr lang="bn-BD" sz="1200" kern="1200" dirty="0">
                <a:solidFill>
                  <a:schemeClr val="tx1"/>
                </a:solidFill>
                <a:latin typeface="+mn-lt"/>
                <a:ea typeface="+mn-ea"/>
                <a:cs typeface="+mn-cs"/>
              </a:rPr>
              <a:t> এর লক্ষ্য ও উদ্দেশ্যের একটি গুরুত্বপূর্ণ অংশ হলো এর কারিগরী কাজের সাথে সম্পর্কিত নীতিসমূহের সমন্বয় করা। প্রযুক্তিক্ষেত্রে দ্রুত অগ্রসরমান আবিষ্কারের সাথে পাল্লা দিয়ে </a:t>
            </a:r>
            <a:r>
              <a:rPr lang="en-US" sz="1200" kern="1200" dirty="0">
                <a:solidFill>
                  <a:schemeClr val="tx1"/>
                </a:solidFill>
                <a:latin typeface="+mn-lt"/>
                <a:ea typeface="+mn-ea"/>
                <a:cs typeface="+mn-cs"/>
              </a:rPr>
              <a:t>ICANN</a:t>
            </a:r>
            <a:r>
              <a:rPr lang="bn-BD" sz="1200" kern="1200" dirty="0">
                <a:solidFill>
                  <a:schemeClr val="tx1"/>
                </a:solidFill>
                <a:latin typeface="+mn-lt"/>
                <a:ea typeface="+mn-ea"/>
                <a:cs typeface="+mn-cs"/>
              </a:rPr>
              <a:t> গ্লোবাল ইন্টারনেট কমিউনিটির প্রতিনিধিত্বের ভিত্তিতে সমন্বিত পরিচালনার মধ্য দিয়ে তার নীতিমালা প্রণয়ন করে। সহযোগী সংগঠন ও পরামর্শক কমিটির মতামতের ভিত্তিতে </a:t>
            </a:r>
            <a:r>
              <a:rPr lang="en-US" sz="1200" kern="1200" dirty="0">
                <a:solidFill>
                  <a:schemeClr val="tx1"/>
                </a:solidFill>
                <a:latin typeface="+mn-lt"/>
                <a:ea typeface="+mn-ea"/>
                <a:cs typeface="+mn-cs"/>
              </a:rPr>
              <a:t>ICANN</a:t>
            </a:r>
            <a:r>
              <a:rPr lang="bn-BD" sz="1200" kern="1200" dirty="0">
                <a:solidFill>
                  <a:schemeClr val="tx1"/>
                </a:solidFill>
                <a:latin typeface="+mn-lt"/>
                <a:ea typeface="+mn-ea"/>
                <a:cs typeface="+mn-cs"/>
              </a:rPr>
              <a:t> কমিউনিটি বিভিন্ন নীতিমালার সুপারিশ গঠন ও সংশোধন করে। সকল </a:t>
            </a:r>
            <a:r>
              <a:rPr lang="en-US" sz="1200" kern="1200" dirty="0">
                <a:solidFill>
                  <a:schemeClr val="tx1"/>
                </a:solidFill>
                <a:latin typeface="+mn-lt"/>
                <a:ea typeface="+mn-ea"/>
                <a:cs typeface="+mn-cs"/>
              </a:rPr>
              <a:t>SO </a:t>
            </a:r>
            <a:r>
              <a:rPr lang="bn-BD" sz="1200" kern="1200" dirty="0">
                <a:solidFill>
                  <a:schemeClr val="tx1"/>
                </a:solidFill>
                <a:latin typeface="+mn-lt"/>
                <a:ea typeface="+mn-ea"/>
                <a:cs typeface="+mn-cs"/>
              </a:rPr>
              <a:t>এবং </a:t>
            </a:r>
            <a:r>
              <a:rPr lang="en-US" sz="1200" kern="1200" dirty="0">
                <a:solidFill>
                  <a:schemeClr val="tx1"/>
                </a:solidFill>
                <a:latin typeface="+mn-lt"/>
                <a:ea typeface="+mn-ea"/>
                <a:cs typeface="+mn-cs"/>
              </a:rPr>
              <a:t>AC</a:t>
            </a:r>
            <a:r>
              <a:rPr lang="bn-BD" sz="1200" kern="1200" dirty="0">
                <a:solidFill>
                  <a:schemeClr val="tx1"/>
                </a:solidFill>
                <a:latin typeface="+mn-lt"/>
                <a:ea typeface="+mn-ea"/>
                <a:cs typeface="+mn-cs"/>
              </a:rPr>
              <a:t> সমূহ ২০০টিরও বেশি দেশ ও অঞ্চলের স্বেচ্ছাসেবীদের নিয়ে বটম-আপ পদ্ধতিতে, উন্মুক্ত ও স্বচ্ছ প্রক্রিয়ায় গঠিত। </a:t>
            </a:r>
            <a:r>
              <a:rPr lang="en-US" sz="1200" kern="1200" dirty="0">
                <a:solidFill>
                  <a:schemeClr val="tx1"/>
                </a:solidFill>
                <a:latin typeface="+mn-lt"/>
                <a:ea typeface="+mn-ea"/>
                <a:cs typeface="+mn-cs"/>
              </a:rPr>
              <a:t>SO</a:t>
            </a:r>
            <a:r>
              <a:rPr lang="bn-BD" sz="1200" kern="1200" dirty="0">
                <a:solidFill>
                  <a:schemeClr val="tx1"/>
                </a:solidFill>
                <a:latin typeface="+mn-lt"/>
                <a:ea typeface="+mn-ea"/>
                <a:cs typeface="+mn-cs"/>
              </a:rPr>
              <a:t> এবং </a:t>
            </a:r>
            <a:r>
              <a:rPr lang="en-US" sz="1200" kern="1200" dirty="0">
                <a:solidFill>
                  <a:schemeClr val="tx1"/>
                </a:solidFill>
                <a:latin typeface="+mn-lt"/>
                <a:ea typeface="+mn-ea"/>
                <a:cs typeface="+mn-cs"/>
              </a:rPr>
              <a:t> AC</a:t>
            </a:r>
            <a:r>
              <a:rPr lang="bn-BD" sz="1200" kern="1200" dirty="0">
                <a:solidFill>
                  <a:schemeClr val="tx1"/>
                </a:solidFill>
                <a:latin typeface="+mn-lt"/>
                <a:ea typeface="+mn-ea"/>
                <a:cs typeface="+mn-cs"/>
              </a:rPr>
              <a:t> এর যেকোন সদস্য এবং </a:t>
            </a:r>
            <a:r>
              <a:rPr lang="en-US" sz="1200" kern="1200" dirty="0">
                <a:solidFill>
                  <a:schemeClr val="tx1"/>
                </a:solidFill>
                <a:latin typeface="+mn-lt"/>
                <a:ea typeface="+mn-ea"/>
                <a:cs typeface="+mn-cs"/>
              </a:rPr>
              <a:t>ICANN</a:t>
            </a:r>
            <a:r>
              <a:rPr lang="bn-BD" sz="1200" kern="1200" dirty="0">
                <a:solidFill>
                  <a:schemeClr val="tx1"/>
                </a:solidFill>
                <a:latin typeface="+mn-lt"/>
                <a:ea typeface="+mn-ea"/>
                <a:cs typeface="+mn-cs"/>
              </a:rPr>
              <a:t> এর পরিচালনা পর্ষদ নীতি প্রণয়নের ক্ষেত্রে প্রয়োজনীয় বিষয়াদি উত্থাপন করতে পারে। অতঃপর স্বেচ্ছাসেবক কার্যকরী দলের সদস্যরা বিষয়টির বিভিন্ন দিক বিবেচনা করেন এবং যথাসম্ভব ঐক্যমতের ভিত্তিতে সিদ্ধান্ত গ্রহণ করেন। এই কার্যকরী দলটি </a:t>
            </a:r>
            <a:r>
              <a:rPr lang="en-US" sz="1200" kern="1200" dirty="0">
                <a:solidFill>
                  <a:schemeClr val="tx1"/>
                </a:solidFill>
                <a:latin typeface="+mn-lt"/>
                <a:ea typeface="+mn-ea"/>
                <a:cs typeface="+mn-cs"/>
              </a:rPr>
              <a:t>ICANN</a:t>
            </a:r>
            <a:r>
              <a:rPr lang="bn-BD" sz="1200" kern="1200" dirty="0">
                <a:solidFill>
                  <a:schemeClr val="tx1"/>
                </a:solidFill>
                <a:latin typeface="+mn-lt"/>
                <a:ea typeface="+mn-ea"/>
                <a:cs typeface="+mn-cs"/>
              </a:rPr>
              <a:t> স্বেচ্ছাসেবক কমিউনিটির সকলের নিকট উন্মুক্ত থাকে। কার্যকরী দলের আলোচনাসমূহ রেকর্ড করা হয় এবং তার প্রতিলিপি তৈরী করা হয় যাতে জনসাধারণ এই আলোচনাগুলো জানতে পারে। বেশিরভাগ ডকুমেন্ট ও নির্বাহী তথ্যসমূহ জাতিসংঘের অধিভূক্ত পাঁচটি ভাষায় (ইংরেজী নয় এমন) অনুবাদ করা হয়। নীতি প্রণয়ন প্রক্রিয়ার বিভিন্ন পর্যায়ে জনসাধারণের মন্তব্য চাওয়া হয় যাতে নীতিমালার সুপারিশে একটি বৃহৎ অংশের মানুষের অংশগ্রহণের সুযোগ থাকে এবং তাদের মতামতের প্রতিফলন ঘটে। কার্যকরী দলের সিদ্ধান্ত বা সুপারিশসমূহ প্রথমে সংশ্লিষ্ট সহযোগী সংগঠনের এবং পরবর্তীতে পরিচালনা পর্ষদের বিবেচনায় আনা হয়। নীতিমালা সুপারিশসমূহ অনুমোদন বা বাতিলের চূড়ান্ত ক্ষমতা একমাত্র পরিচালনা পর্ষদের কাছেই সংরক্ষিত। </a:t>
            </a:r>
            <a:r>
              <a:rPr lang="en-US" sz="1200" kern="1200" dirty="0">
                <a:solidFill>
                  <a:schemeClr val="tx1"/>
                </a:solidFill>
                <a:latin typeface="+mn-lt"/>
                <a:ea typeface="+mn-ea"/>
                <a:cs typeface="+mn-cs"/>
              </a:rPr>
              <a:t>ICANN</a:t>
            </a:r>
            <a:r>
              <a:rPr lang="bn-BD" sz="1200" kern="1200" dirty="0">
                <a:solidFill>
                  <a:schemeClr val="tx1"/>
                </a:solidFill>
                <a:latin typeface="+mn-lt"/>
                <a:ea typeface="+mn-ea"/>
                <a:cs typeface="+mn-cs"/>
              </a:rPr>
              <a:t> কমিউনিটির মাধ্যমে গৃহীত নীতিসমূহ বাস্তবায়ন ও কার্যকর করার দায়িত্ব </a:t>
            </a:r>
            <a:r>
              <a:rPr lang="en-US" sz="1200" kern="1200" dirty="0">
                <a:solidFill>
                  <a:schemeClr val="tx1"/>
                </a:solidFill>
                <a:latin typeface="+mn-lt"/>
                <a:ea typeface="+mn-ea"/>
                <a:cs typeface="+mn-cs"/>
              </a:rPr>
              <a:t>ICANN</a:t>
            </a:r>
            <a:r>
              <a:rPr lang="bn-BD" sz="1200" kern="1200" dirty="0">
                <a:solidFill>
                  <a:schemeClr val="tx1"/>
                </a:solidFill>
                <a:latin typeface="+mn-lt"/>
                <a:ea typeface="+mn-ea"/>
                <a:cs typeface="+mn-cs"/>
              </a:rPr>
              <a:t> এর জনবলের।</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C650B7D-728F-4938-B90C-E0859481EBDC}" type="slidenum">
              <a:rPr lang="en-US" smtClean="0"/>
              <a:pPr/>
              <a:t>7</a:t>
            </a:fld>
            <a:endParaRPr lang="en-US"/>
          </a:p>
        </p:txBody>
      </p:sp>
    </p:spTree>
    <p:extLst>
      <p:ext uri="{BB962C8B-B14F-4D97-AF65-F5344CB8AC3E}">
        <p14:creationId xmlns:p14="http://schemas.microsoft.com/office/powerpoint/2010/main" val="35592597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n-BD" sz="1200" b="0" kern="1200" dirty="0">
                <a:solidFill>
                  <a:schemeClr val="tx1"/>
                </a:solidFill>
                <a:latin typeface="+mn-lt"/>
                <a:ea typeface="+mn-ea"/>
                <a:cs typeface="+mn-cs"/>
              </a:rPr>
              <a:t>বহু-সহযোগী মডেল</a:t>
            </a:r>
          </a:p>
          <a:p>
            <a:endParaRPr lang="en-US" sz="1200" b="0" kern="1200" dirty="0">
              <a:solidFill>
                <a:schemeClr val="tx1"/>
              </a:solidFill>
              <a:latin typeface="+mn-lt"/>
              <a:ea typeface="+mn-ea"/>
              <a:cs typeface="+mn-cs"/>
            </a:endParaRPr>
          </a:p>
          <a:p>
            <a:r>
              <a:rPr lang="bn-BD" sz="1200" kern="1200" dirty="0">
                <a:solidFill>
                  <a:schemeClr val="tx1"/>
                </a:solidFill>
                <a:latin typeface="+mn-lt"/>
                <a:ea typeface="+mn-ea"/>
                <a:cs typeface="+mn-cs"/>
              </a:rPr>
              <a:t>ইন্টারনেটের উৎপত্তি হয়েছিল যুক্তরাষ্ট্রে কিন্তু আজ এটি একটি বিশ্বজনীন সম্পদ যা ইহার প্রতিটি ব্যবহারকারীর জন্য উন্মুক্ত। ইন্টারনেট নিয়ে উৎসাহ আছে এমন সকল ব্যক্তিরই </a:t>
            </a:r>
            <a:r>
              <a:rPr lang="en-US" sz="1200" kern="1200" dirty="0">
                <a:solidFill>
                  <a:schemeClr val="tx1"/>
                </a:solidFill>
                <a:latin typeface="+mn-lt"/>
                <a:ea typeface="+mn-ea"/>
                <a:cs typeface="+mn-cs"/>
              </a:rPr>
              <a:t>ICANN</a:t>
            </a:r>
            <a:r>
              <a:rPr lang="bn-BD" sz="1200" kern="1200" dirty="0">
                <a:solidFill>
                  <a:schemeClr val="tx1"/>
                </a:solidFill>
                <a:latin typeface="+mn-lt"/>
                <a:ea typeface="+mn-ea"/>
                <a:cs typeface="+mn-cs"/>
              </a:rPr>
              <a:t> এ তাদের মতামত দেওয়ার অধিকার আছে।</a:t>
            </a:r>
          </a:p>
          <a:p>
            <a:endParaRPr lang="en-US" sz="1200" kern="1200" dirty="0">
              <a:solidFill>
                <a:schemeClr val="tx1"/>
              </a:solidFill>
              <a:latin typeface="+mn-lt"/>
              <a:ea typeface="+mn-ea"/>
              <a:cs typeface="+mn-cs"/>
            </a:endParaRPr>
          </a:p>
          <a:p>
            <a:r>
              <a:rPr lang="bn-BD" sz="1200" kern="1200" dirty="0">
                <a:solidFill>
                  <a:schemeClr val="tx1"/>
                </a:solidFill>
                <a:latin typeface="+mn-lt"/>
                <a:ea typeface="+mn-ea"/>
                <a:cs typeface="+mn-cs"/>
              </a:rPr>
              <a:t>এই “বহু-সহযোগী” মডেলকে </a:t>
            </a:r>
            <a:r>
              <a:rPr lang="en-US" sz="1200" kern="1200" dirty="0">
                <a:solidFill>
                  <a:schemeClr val="tx1"/>
                </a:solidFill>
                <a:latin typeface="+mn-lt"/>
                <a:ea typeface="+mn-ea"/>
                <a:cs typeface="+mn-cs"/>
              </a:rPr>
              <a:t>ICANN</a:t>
            </a:r>
            <a:r>
              <a:rPr lang="bn-BD" sz="1200" kern="1200" dirty="0">
                <a:solidFill>
                  <a:schemeClr val="tx1"/>
                </a:solidFill>
                <a:latin typeface="+mn-lt"/>
                <a:ea typeface="+mn-ea"/>
                <a:cs typeface="+mn-cs"/>
              </a:rPr>
              <a:t> এর নীতিমালা প্রণয়নের হৃদপিন্ড হিসেবে বিবেচনা করা হয়। আমরা এই সকল অংশগ্রহণকারীদের “সহযোগী” বলে থাকি যাদের প্রত্যেকেরই ইন্টারনেটের উন্নয়নের জন্য কাজ করার আগ্রহ বা প্রত্যয় রয়েছে।</a:t>
            </a:r>
          </a:p>
          <a:p>
            <a:endParaRPr lang="en-US" sz="1200" kern="1200" dirty="0">
              <a:solidFill>
                <a:schemeClr val="tx1"/>
              </a:solidFill>
              <a:latin typeface="+mn-lt"/>
              <a:ea typeface="+mn-ea"/>
              <a:cs typeface="+mn-cs"/>
            </a:endParaRPr>
          </a:p>
          <a:p>
            <a:r>
              <a:rPr lang="bn-BD" sz="1200" kern="1200" dirty="0">
                <a:solidFill>
                  <a:schemeClr val="tx1"/>
                </a:solidFill>
                <a:latin typeface="+mn-lt"/>
                <a:ea typeface="+mn-ea"/>
                <a:cs typeface="+mn-cs"/>
              </a:rPr>
              <a:t>এই বিকেন্দ্রিক নিয়ন্ত্রন মডেল প্রত্যেক ব্যক্তি, প্রতিষ্ঠান, অবাণিজ্যিক সংগঠন এবং সরকারের জন্য সমান সুযোগ প্রদান করে। বহু-সহযোগী মডেল বিভিন্ন ধরণের সহযোগীদের একত্রিত করে। অকপটতা, অর্ন্তভূক্তি, বিশ্বাস ও সহযোগীতা হলো বহু-সহযোগী মডেলের মৌলিক অংশ। এই মডেল ব্যবহারের মাধ্যমে বহু ক্ষেত্রেই উন্নতি, উদ্ভাবন ও প্রসারতার সুযোগ সৃষ্টি হয়েছে। যেমন সাম্প্রতিক সময়ের </a:t>
            </a:r>
            <a:r>
              <a:rPr lang="en-US" sz="1200" kern="1200" dirty="0">
                <a:solidFill>
                  <a:schemeClr val="tx1"/>
                </a:solidFill>
                <a:latin typeface="+mn-lt"/>
                <a:ea typeface="+mn-ea"/>
                <a:cs typeface="+mn-cs"/>
              </a:rPr>
              <a:t>IPv4 </a:t>
            </a:r>
            <a:r>
              <a:rPr lang="bn-BD" sz="1200" kern="1200" dirty="0">
                <a:solidFill>
                  <a:schemeClr val="tx1"/>
                </a:solidFill>
                <a:latin typeface="+mn-lt"/>
                <a:ea typeface="+mn-ea"/>
                <a:cs typeface="+mn-cs"/>
              </a:rPr>
              <a:t>থেকে </a:t>
            </a:r>
            <a:r>
              <a:rPr lang="en-US" sz="1200" kern="1200" dirty="0">
                <a:solidFill>
                  <a:schemeClr val="tx1"/>
                </a:solidFill>
                <a:latin typeface="+mn-lt"/>
                <a:ea typeface="+mn-ea"/>
                <a:cs typeface="+mn-cs"/>
              </a:rPr>
              <a:t>IPv6</a:t>
            </a:r>
            <a:r>
              <a:rPr lang="bn-BD" sz="1200" kern="1200" dirty="0">
                <a:solidFill>
                  <a:schemeClr val="tx1"/>
                </a:solidFill>
                <a:latin typeface="+mn-lt"/>
                <a:ea typeface="+mn-ea"/>
                <a:cs typeface="+mn-cs"/>
              </a:rPr>
              <a:t> এ রূপান্তরকরণ, নতুন জেনেরিক টপ লেভেল ডোমেইন এবং ডোমেইন নেম এর আন্তর্জাতিকীকরণ।</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C650B7D-728F-4938-B90C-E0859481EBDC}" type="slidenum">
              <a:rPr lang="en-US" smtClean="0"/>
              <a:pPr/>
              <a:t>8</a:t>
            </a:fld>
            <a:endParaRPr lang="en-US"/>
          </a:p>
        </p:txBody>
      </p:sp>
    </p:spTree>
    <p:extLst>
      <p:ext uri="{BB962C8B-B14F-4D97-AF65-F5344CB8AC3E}">
        <p14:creationId xmlns:p14="http://schemas.microsoft.com/office/powerpoint/2010/main" val="13445892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n-BD" sz="1200" kern="1200" dirty="0">
                <a:solidFill>
                  <a:schemeClr val="tx1"/>
                </a:solidFill>
                <a:latin typeface="+mn-lt"/>
                <a:ea typeface="+mn-ea"/>
                <a:cs typeface="+mn-cs"/>
              </a:rPr>
              <a:t>এই স্লাইডে প্রদত্ত প্রশাসনিক কাঠামো অনুযায়ী </a:t>
            </a:r>
            <a:r>
              <a:rPr lang="en-US" sz="1200" kern="1200" dirty="0">
                <a:solidFill>
                  <a:schemeClr val="tx1"/>
                </a:solidFill>
                <a:latin typeface="+mn-lt"/>
                <a:ea typeface="+mn-ea"/>
                <a:cs typeface="+mn-cs"/>
              </a:rPr>
              <a:t>ICANN </a:t>
            </a:r>
            <a:r>
              <a:rPr lang="en-US" sz="1200" kern="1200" dirty="0" err="1">
                <a:solidFill>
                  <a:schemeClr val="tx1"/>
                </a:solidFill>
                <a:latin typeface="+mn-lt"/>
                <a:ea typeface="+mn-ea"/>
                <a:cs typeface="+mn-cs"/>
              </a:rPr>
              <a:t>তার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কাজকর্ম</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পরিচালনা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যা</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ইন্টারনেট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ইকো-সিস্টেমের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বৃদ্ধি</a:t>
            </a:r>
            <a:r>
              <a:rPr lang="en-US" sz="1200" kern="1200" dirty="0">
                <a:solidFill>
                  <a:schemeClr val="tx1"/>
                </a:solidFill>
                <a:latin typeface="+mn-lt"/>
                <a:ea typeface="+mn-ea"/>
                <a:cs typeface="+mn-cs"/>
              </a:rPr>
              <a:t> </a:t>
            </a:r>
            <a:r>
              <a:rPr lang="bn-BD" sz="1200" kern="1200" dirty="0">
                <a:solidFill>
                  <a:schemeClr val="tx1"/>
                </a:solidFill>
                <a:latin typeface="+mn-lt"/>
                <a:ea typeface="+mn-ea"/>
                <a:cs typeface="+mn-cs"/>
              </a:rPr>
              <a:t>ও</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স্থিতিশীলতা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নিশ্চিত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করতঃ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নির্দিষ্ট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কার্যাবলী</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ফলপ্রসুভাবে</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সম্পন্ন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করতে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সহায়তা</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করে</a:t>
            </a:r>
            <a:r>
              <a:rPr lang="en-US" sz="1200" kern="1200" dirty="0">
                <a:solidFill>
                  <a:schemeClr val="tx1"/>
                </a:solidFill>
                <a:latin typeface="+mn-lt"/>
                <a:ea typeface="+mn-ea"/>
                <a:cs typeface="+mn-cs"/>
              </a:rPr>
              <a:t>।</a:t>
            </a:r>
            <a:endParaRPr lang="bn-BD"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ICANN </a:t>
            </a:r>
            <a:r>
              <a:rPr lang="en-US" sz="1200" kern="1200" dirty="0" err="1">
                <a:solidFill>
                  <a:schemeClr val="tx1"/>
                </a:solidFill>
                <a:latin typeface="+mn-lt"/>
                <a:ea typeface="+mn-ea"/>
                <a:cs typeface="+mn-cs"/>
              </a:rPr>
              <a:t>এর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আন্তর্জাতিকভাবে</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বৈচিত্রময়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একটি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পরিচালনা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পর্ষদ</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রয়েছে</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যারা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নীতিমালা</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প্রণয়ন</a:t>
            </a:r>
            <a:r>
              <a:rPr lang="en-US" sz="1200" kern="1200" dirty="0">
                <a:solidFill>
                  <a:schemeClr val="tx1"/>
                </a:solidFill>
                <a:latin typeface="+mn-lt"/>
                <a:ea typeface="+mn-ea"/>
                <a:cs typeface="+mn-cs"/>
              </a:rPr>
              <a:t> ও ICANN </a:t>
            </a:r>
            <a:r>
              <a:rPr lang="en-US" sz="1200" kern="1200" dirty="0" err="1">
                <a:solidFill>
                  <a:schemeClr val="tx1"/>
                </a:solidFill>
                <a:latin typeface="+mn-lt"/>
                <a:ea typeface="+mn-ea"/>
                <a:cs typeface="+mn-cs"/>
              </a:rPr>
              <a:t>এর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কার্যাবলী</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পরিচালনা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থাকে</a:t>
            </a:r>
            <a:r>
              <a:rPr lang="en-US" sz="1200" kern="1200" dirty="0">
                <a:solidFill>
                  <a:schemeClr val="tx1"/>
                </a:solidFill>
                <a:latin typeface="+mn-lt"/>
                <a:ea typeface="+mn-ea"/>
                <a:cs typeface="+mn-cs"/>
              </a:rPr>
              <a:t>।</a:t>
            </a:r>
            <a:endParaRPr lang="bn-BD"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ICANN </a:t>
            </a:r>
            <a:r>
              <a:rPr lang="en-US" sz="1200" kern="1200" dirty="0" err="1">
                <a:solidFill>
                  <a:schemeClr val="tx1"/>
                </a:solidFill>
                <a:latin typeface="+mn-lt"/>
                <a:ea typeface="+mn-ea"/>
                <a:cs typeface="+mn-cs"/>
              </a:rPr>
              <a:t>এর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তিনটি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সাপোর্টিং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অর্গানাইজেশন</a:t>
            </a:r>
            <a:r>
              <a:rPr lang="en-US" sz="1200" kern="1200" dirty="0">
                <a:solidFill>
                  <a:schemeClr val="tx1"/>
                </a:solidFill>
                <a:latin typeface="+mn-lt"/>
                <a:ea typeface="+mn-ea"/>
                <a:cs typeface="+mn-cs"/>
              </a:rPr>
              <a:t> (SOs) </a:t>
            </a:r>
            <a:r>
              <a:rPr lang="bn-BD" sz="1200" kern="1200" dirty="0">
                <a:solidFill>
                  <a:schemeClr val="tx1"/>
                </a:solidFill>
                <a:latin typeface="+mn-lt"/>
                <a:ea typeface="+mn-ea"/>
                <a:cs typeface="+mn-cs"/>
              </a:rPr>
              <a:t>রয়েছে যারা তাদের দক্ষতা অনুযায়ী ইন্টারনেটের কারিগরী ব্যবস্থাপনা সংক্রান্ত নীতিমালা তৈরী ও সুপারিশ করে থাকে। এগুলো হলো এ্যাড্রেস সাপোর্টিং অর্গানাইজেশন (</a:t>
            </a:r>
            <a:r>
              <a:rPr lang="en-US" sz="1200" kern="1200" dirty="0">
                <a:solidFill>
                  <a:schemeClr val="tx1"/>
                </a:solidFill>
                <a:latin typeface="+mn-lt"/>
                <a:ea typeface="+mn-ea"/>
                <a:cs typeface="+mn-cs"/>
              </a:rPr>
              <a:t>ASO</a:t>
            </a:r>
            <a:r>
              <a:rPr lang="bn-BD" sz="1200" kern="1200" dirty="0">
                <a:solidFill>
                  <a:schemeClr val="tx1"/>
                </a:solidFill>
                <a:latin typeface="+mn-lt"/>
                <a:ea typeface="+mn-ea"/>
                <a:cs typeface="+mn-cs"/>
              </a:rPr>
              <a:t>) যার মধ্যে রিজিওনাল ইন্টারনেট রেজিষ্ট্রিসমূহ অন্তর্ভূক্ত। এছাড়াও রয়েছে কান্ট্রি কোড নেমস সাপোর্টিং অর্গানাইজেশন (</a:t>
            </a:r>
            <a:r>
              <a:rPr lang="en-US" sz="1200" kern="1200" dirty="0" err="1">
                <a:solidFill>
                  <a:schemeClr val="tx1"/>
                </a:solidFill>
                <a:latin typeface="+mn-lt"/>
                <a:ea typeface="+mn-ea"/>
                <a:cs typeface="+mn-cs"/>
              </a:rPr>
              <a:t>ccNSO</a:t>
            </a:r>
            <a:r>
              <a:rPr lang="en-US" sz="1200" kern="1200" dirty="0">
                <a:solidFill>
                  <a:schemeClr val="tx1"/>
                </a:solidFill>
                <a:latin typeface="+mn-lt"/>
                <a:ea typeface="+mn-ea"/>
                <a:cs typeface="+mn-cs"/>
              </a:rPr>
              <a:t>) </a:t>
            </a:r>
            <a:r>
              <a:rPr lang="bn-BD" sz="1200" kern="1200" dirty="0">
                <a:solidFill>
                  <a:schemeClr val="tx1"/>
                </a:solidFill>
                <a:latin typeface="+mn-lt"/>
                <a:ea typeface="+mn-ea"/>
                <a:cs typeface="+mn-cs"/>
              </a:rPr>
              <a:t>এবং জেনেরিক নেমস সাপোর্টিং অর্গানাইজেশন (</a:t>
            </a:r>
            <a:r>
              <a:rPr lang="en-US" sz="1200" kern="1200" dirty="0" err="1">
                <a:solidFill>
                  <a:schemeClr val="tx1"/>
                </a:solidFill>
                <a:latin typeface="+mn-lt"/>
                <a:ea typeface="+mn-ea"/>
                <a:cs typeface="+mn-cs"/>
              </a:rPr>
              <a:t>gNSO</a:t>
            </a:r>
            <a:r>
              <a:rPr lang="bn-BD"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ICANN </a:t>
            </a:r>
            <a:r>
              <a:rPr lang="en-US" sz="1200" kern="1200" dirty="0" err="1">
                <a:solidFill>
                  <a:schemeClr val="tx1"/>
                </a:solidFill>
                <a:latin typeface="+mn-lt"/>
                <a:ea typeface="+mn-ea"/>
                <a:cs typeface="+mn-cs"/>
              </a:rPr>
              <a:t>এর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চারটি</a:t>
            </a:r>
            <a:r>
              <a:rPr lang="en-US" sz="1200" kern="1200" dirty="0">
                <a:solidFill>
                  <a:schemeClr val="tx1"/>
                </a:solidFill>
                <a:latin typeface="+mn-lt"/>
                <a:ea typeface="+mn-ea"/>
                <a:cs typeface="+mn-cs"/>
              </a:rPr>
              <a:t> </a:t>
            </a:r>
            <a:r>
              <a:rPr lang="bn-BD" sz="1200" kern="1200" dirty="0">
                <a:solidFill>
                  <a:schemeClr val="tx1"/>
                </a:solidFill>
                <a:latin typeface="+mn-lt"/>
                <a:ea typeface="+mn-ea"/>
                <a:cs typeface="+mn-cs"/>
              </a:rPr>
              <a:t>এ্যাডভাইসরী কমিটি (</a:t>
            </a:r>
            <a:r>
              <a:rPr lang="en-US" sz="1200" kern="1200" dirty="0">
                <a:solidFill>
                  <a:schemeClr val="tx1"/>
                </a:solidFill>
                <a:latin typeface="+mn-lt"/>
                <a:ea typeface="+mn-ea"/>
                <a:cs typeface="+mn-cs"/>
              </a:rPr>
              <a:t>ACs</a:t>
            </a:r>
            <a:r>
              <a:rPr lang="bn-BD" sz="1200" kern="1200" dirty="0">
                <a:solidFill>
                  <a:schemeClr val="tx1"/>
                </a:solidFill>
                <a:latin typeface="+mn-lt"/>
                <a:ea typeface="+mn-ea"/>
                <a:cs typeface="+mn-cs"/>
              </a:rPr>
              <a:t>)রয়েছে যারা </a:t>
            </a:r>
            <a:r>
              <a:rPr lang="en-US" sz="1200" kern="1200" dirty="0">
                <a:solidFill>
                  <a:schemeClr val="tx1"/>
                </a:solidFill>
                <a:latin typeface="+mn-lt"/>
                <a:ea typeface="+mn-ea"/>
                <a:cs typeface="+mn-cs"/>
              </a:rPr>
              <a:t>ICANN </a:t>
            </a:r>
            <a:r>
              <a:rPr lang="en-US" sz="1200" kern="1200" dirty="0" err="1">
                <a:solidFill>
                  <a:schemeClr val="tx1"/>
                </a:solidFill>
                <a:latin typeface="+mn-lt"/>
                <a:ea typeface="+mn-ea"/>
                <a:cs typeface="+mn-cs"/>
              </a:rPr>
              <a:t>এর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পরিচালনা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পর্ষদকে</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বিভিন্ন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আনুষ্ঠানিক</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তথ্য</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প্রদান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নির্দিষ্ট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বিষয়াদির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উপর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পরামর্শ</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প্রদানের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জন্য</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এই</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কমিটিগুলো</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ইন্টারনেট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কমিউনিটির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প্রতিনিধিদের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নিয়ে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গঠন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করা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হয়</a:t>
            </a:r>
            <a:r>
              <a:rPr lang="en-US" sz="1200" kern="1200" dirty="0">
                <a:solidFill>
                  <a:schemeClr val="tx1"/>
                </a:solidFill>
                <a:latin typeface="+mn-lt"/>
                <a:ea typeface="+mn-ea"/>
                <a:cs typeface="+mn-cs"/>
              </a:rPr>
              <a:t>। </a:t>
            </a:r>
            <a:r>
              <a:rPr lang="bn-BD" sz="1200" kern="1200" dirty="0">
                <a:solidFill>
                  <a:schemeClr val="tx1"/>
                </a:solidFill>
                <a:latin typeface="+mn-lt"/>
                <a:ea typeface="+mn-ea"/>
                <a:cs typeface="+mn-cs"/>
              </a:rPr>
              <a:t>বর্ণানুক্রমিকভাবে এগুলো হলো: </a:t>
            </a:r>
            <a:r>
              <a:rPr lang="en-US" sz="1200" kern="1200" dirty="0">
                <a:solidFill>
                  <a:schemeClr val="tx1"/>
                </a:solidFill>
                <a:latin typeface="+mn-lt"/>
                <a:ea typeface="+mn-ea"/>
                <a:cs typeface="+mn-cs"/>
              </a:rPr>
              <a:t>At-large </a:t>
            </a:r>
            <a:r>
              <a:rPr lang="bn-BD" sz="1200" kern="1200" dirty="0">
                <a:solidFill>
                  <a:schemeClr val="tx1"/>
                </a:solidFill>
                <a:latin typeface="+mn-lt"/>
                <a:ea typeface="+mn-ea"/>
                <a:cs typeface="+mn-cs"/>
              </a:rPr>
              <a:t>এ্যাডভাইসরী কমিটি যারা বিশ্বের নানা প্রান্তের ইন্টারনেট ব্যবহারকারীদের প্রতিনিধিত্ব করে। এছাড়াও রয়েছে </a:t>
            </a:r>
            <a:r>
              <a:rPr lang="en-US" sz="1200" kern="1200" dirty="0">
                <a:solidFill>
                  <a:schemeClr val="tx1"/>
                </a:solidFill>
                <a:latin typeface="+mn-lt"/>
                <a:ea typeface="+mn-ea"/>
                <a:cs typeface="+mn-cs"/>
              </a:rPr>
              <a:t>DNS </a:t>
            </a:r>
            <a:r>
              <a:rPr lang="bn-BD" sz="1200" kern="1200" dirty="0">
                <a:solidFill>
                  <a:schemeClr val="tx1"/>
                </a:solidFill>
                <a:latin typeface="+mn-lt"/>
                <a:ea typeface="+mn-ea"/>
                <a:cs typeface="+mn-cs"/>
              </a:rPr>
              <a:t>রুট সার্ভার সিস্টেম এ্যাডভাইসরী কমিটি (</a:t>
            </a:r>
            <a:r>
              <a:rPr lang="en-US" sz="1200" kern="1200" dirty="0">
                <a:solidFill>
                  <a:schemeClr val="tx1"/>
                </a:solidFill>
                <a:latin typeface="+mn-lt"/>
                <a:ea typeface="+mn-ea"/>
                <a:cs typeface="+mn-cs"/>
              </a:rPr>
              <a:t>RSSAC</a:t>
            </a:r>
            <a:r>
              <a:rPr lang="bn-BD" sz="1200" kern="1200" dirty="0">
                <a:solidFill>
                  <a:schemeClr val="tx1"/>
                </a:solidFill>
                <a:latin typeface="+mn-lt"/>
                <a:ea typeface="+mn-ea"/>
                <a:cs typeface="+mn-cs"/>
              </a:rPr>
              <a:t>), গভর্নমেন্টাল এ্যাডভাইসরী কমিটি (</a:t>
            </a:r>
            <a:r>
              <a:rPr lang="en-US" sz="1200" kern="1200" dirty="0">
                <a:solidFill>
                  <a:schemeClr val="tx1"/>
                </a:solidFill>
                <a:latin typeface="+mn-lt"/>
                <a:ea typeface="+mn-ea"/>
                <a:cs typeface="+mn-cs"/>
              </a:rPr>
              <a:t>GAC</a:t>
            </a:r>
            <a:r>
              <a:rPr lang="bn-BD" sz="1200" kern="1200" dirty="0">
                <a:solidFill>
                  <a:schemeClr val="tx1"/>
                </a:solidFill>
                <a:latin typeface="+mn-lt"/>
                <a:ea typeface="+mn-ea"/>
                <a:cs typeface="+mn-cs"/>
              </a:rPr>
              <a:t>), এবং সিকিউরিটি এন্ড স্ট্যাবিলিটি এ্যাডভাইসরী কমিটি (</a:t>
            </a:r>
            <a:r>
              <a:rPr lang="en-US" sz="1200" kern="1200" dirty="0">
                <a:solidFill>
                  <a:schemeClr val="tx1"/>
                </a:solidFill>
                <a:latin typeface="+mn-lt"/>
                <a:ea typeface="+mn-ea"/>
                <a:cs typeface="+mn-cs"/>
              </a:rPr>
              <a:t>SSAC)।</a:t>
            </a:r>
            <a:endParaRPr lang="bn-BD"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err="1">
                <a:solidFill>
                  <a:schemeClr val="tx1"/>
                </a:solidFill>
                <a:latin typeface="+mn-lt"/>
                <a:ea typeface="+mn-ea"/>
                <a:cs typeface="+mn-cs"/>
              </a:rPr>
              <a:t>ইন্টারনেট</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ইঞ্জিনিয়ারিং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টাস্ক</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ফোর্স</a:t>
            </a:r>
            <a:r>
              <a:rPr lang="en-US" sz="1200" kern="1200" dirty="0">
                <a:solidFill>
                  <a:schemeClr val="tx1"/>
                </a:solidFill>
                <a:latin typeface="+mn-lt"/>
                <a:ea typeface="+mn-ea"/>
                <a:cs typeface="+mn-cs"/>
              </a:rPr>
              <a:t> (IETF) </a:t>
            </a:r>
            <a:r>
              <a:rPr lang="bn-BD" sz="1200" kern="1200" dirty="0">
                <a:solidFill>
                  <a:schemeClr val="tx1"/>
                </a:solidFill>
                <a:latin typeface="+mn-lt"/>
                <a:ea typeface="+mn-ea"/>
                <a:cs typeface="+mn-cs"/>
              </a:rPr>
              <a:t>যার কারিগরী তথ্যসমূহ জনসাধারণের জন্য</a:t>
            </a:r>
            <a:r>
              <a:rPr lang="bn-BD" sz="1200" kern="1200" baseline="0" dirty="0">
                <a:solidFill>
                  <a:schemeClr val="tx1"/>
                </a:solidFill>
                <a:latin typeface="+mn-lt"/>
                <a:ea typeface="+mn-ea"/>
                <a:cs typeface="+mn-cs"/>
              </a:rPr>
              <a:t> </a:t>
            </a:r>
            <a:r>
              <a:rPr lang="bn-BD" sz="1200" kern="1200" dirty="0">
                <a:solidFill>
                  <a:schemeClr val="tx1"/>
                </a:solidFill>
                <a:latin typeface="+mn-lt"/>
                <a:ea typeface="+mn-ea"/>
                <a:cs typeface="+mn-cs"/>
              </a:rPr>
              <a:t>ইন্টারনেট ডিজাইন, ব্যবহার ও ব্যবস্থাপনাকে প্রভাবিত করে, ইহা </a:t>
            </a:r>
            <a:r>
              <a:rPr lang="en-US" sz="1200" kern="1200" dirty="0">
                <a:solidFill>
                  <a:schemeClr val="tx1"/>
                </a:solidFill>
                <a:latin typeface="+mn-lt"/>
                <a:ea typeface="+mn-ea"/>
                <a:cs typeface="+mn-cs"/>
              </a:rPr>
              <a:t>ICANN </a:t>
            </a:r>
            <a:r>
              <a:rPr lang="en-US" sz="1200" kern="1200" dirty="0" err="1">
                <a:solidFill>
                  <a:schemeClr val="tx1"/>
                </a:solidFill>
                <a:latin typeface="+mn-lt"/>
                <a:ea typeface="+mn-ea"/>
                <a:cs typeface="+mn-cs"/>
              </a:rPr>
              <a:t>এর</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পরিচালনা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পর্ষদে</a:t>
            </a:r>
            <a:r>
              <a:rPr lang="en-US" sz="1200" kern="1200" dirty="0">
                <a:solidFill>
                  <a:schemeClr val="tx1"/>
                </a:solidFill>
                <a:latin typeface="+mn-lt"/>
                <a:ea typeface="+mn-ea"/>
                <a:cs typeface="+mn-cs"/>
              </a:rPr>
              <a:t> Non-voting </a:t>
            </a:r>
            <a:r>
              <a:rPr lang="bn-BD" sz="1200" kern="1200" dirty="0">
                <a:solidFill>
                  <a:schemeClr val="tx1"/>
                </a:solidFill>
                <a:latin typeface="+mn-lt"/>
                <a:ea typeface="+mn-ea"/>
                <a:cs typeface="+mn-cs"/>
              </a:rPr>
              <a:t>প্রতিনিধি হিসেবে দায়িত্ব পালন করে।</a:t>
            </a:r>
            <a:endParaRPr lang="en-US" dirty="0"/>
          </a:p>
        </p:txBody>
      </p:sp>
      <p:sp>
        <p:nvSpPr>
          <p:cNvPr id="4" name="Slide Number Placeholder 3"/>
          <p:cNvSpPr>
            <a:spLocks noGrp="1"/>
          </p:cNvSpPr>
          <p:nvPr>
            <p:ph type="sldNum" sz="quarter" idx="10"/>
          </p:nvPr>
        </p:nvSpPr>
        <p:spPr/>
        <p:txBody>
          <a:bodyPr/>
          <a:lstStyle/>
          <a:p>
            <a:fld id="{3C650B7D-728F-4938-B90C-E0859481EBDC}" type="slidenum">
              <a:rPr lang="en-US" smtClean="0"/>
              <a:pPr/>
              <a:t>9</a:t>
            </a:fld>
            <a:endParaRPr lang="en-US"/>
          </a:p>
        </p:txBody>
      </p:sp>
    </p:spTree>
    <p:extLst>
      <p:ext uri="{BB962C8B-B14F-4D97-AF65-F5344CB8AC3E}">
        <p14:creationId xmlns:p14="http://schemas.microsoft.com/office/powerpoint/2010/main" val="18513076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n-BD" sz="1200" kern="1200" dirty="0">
                <a:solidFill>
                  <a:schemeClr val="tx1"/>
                </a:solidFill>
                <a:latin typeface="+mn-lt"/>
                <a:ea typeface="+mn-ea"/>
                <a:cs typeface="+mn-cs"/>
              </a:rPr>
              <a:t>এখানে বটম-আপ, ঐক্যমতের ভিত্তিতে পরিচালনা ও বহু-সহযোগী মডেলের কার্যকারীতার কিছু চুম্বক অংশ উল্লেখ করা হলোঃ</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ICANN </a:t>
            </a:r>
            <a:r>
              <a:rPr lang="bn-BD" sz="1200" kern="1200" dirty="0">
                <a:solidFill>
                  <a:schemeClr val="tx1"/>
                </a:solidFill>
                <a:latin typeface="+mn-lt"/>
                <a:ea typeface="+mn-ea"/>
                <a:cs typeface="+mn-cs"/>
              </a:rPr>
              <a:t>জেনেরিক টপ লেভেল ডোমেইন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gTLD</a:t>
            </a:r>
            <a:r>
              <a:rPr lang="en-US" sz="1200" kern="1200" dirty="0">
                <a:solidFill>
                  <a:schemeClr val="tx1"/>
                </a:solidFill>
                <a:latin typeface="+mn-lt"/>
                <a:ea typeface="+mn-ea"/>
                <a:cs typeface="+mn-cs"/>
              </a:rPr>
              <a:t>) </a:t>
            </a:r>
            <a:r>
              <a:rPr lang="bn-BD" sz="1200" kern="1200" dirty="0">
                <a:solidFill>
                  <a:schemeClr val="tx1"/>
                </a:solidFill>
                <a:latin typeface="+mn-lt"/>
                <a:ea typeface="+mn-ea"/>
                <a:cs typeface="+mn-cs"/>
              </a:rPr>
              <a:t>রেজিষ্ট্রেশনের ক্ষেত্রে প্রতিযোগীতামূলক বাজার সৃষ্টি করেছে যার ফলে ডোমেইন নেম এর খরচ ৮০ ভাগ পর্যন্ত হ্রাস পেয়েছে এবং ভোক্তা ও ব্যবসায়ীদের ডোমেইন রেজিষ্ট্রেশন ফি বাবদ বার্ষিক এক বিলিয়ন মার্কিন ডলার সাশ্রয় হয়েছে।</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ICANN </a:t>
            </a:r>
            <a:r>
              <a:rPr lang="bn-BD" sz="1200" kern="1200" dirty="0">
                <a:solidFill>
                  <a:schemeClr val="tx1"/>
                </a:solidFill>
                <a:latin typeface="+mn-lt"/>
                <a:ea typeface="+mn-ea"/>
                <a:cs typeface="+mn-cs"/>
              </a:rPr>
              <a:t>একটি কার্যক্ষম ও সাশ্রয়ী ইউনিফর্ম ডোমেইন নেম ডিসপুট রেজ্যুলেশন পলিসি</a:t>
            </a:r>
            <a:r>
              <a:rPr lang="en-US" sz="1200" kern="1200" dirty="0">
                <a:solidFill>
                  <a:schemeClr val="tx1"/>
                </a:solidFill>
                <a:latin typeface="+mn-lt"/>
                <a:ea typeface="+mn-ea"/>
                <a:cs typeface="+mn-cs"/>
              </a:rPr>
              <a:t> (UDRP) </a:t>
            </a:r>
            <a:r>
              <a:rPr lang="bn-BD" sz="1200" kern="1200" dirty="0">
                <a:solidFill>
                  <a:schemeClr val="tx1"/>
                </a:solidFill>
                <a:latin typeface="+mn-lt"/>
                <a:ea typeface="+mn-ea"/>
                <a:cs typeface="+mn-cs"/>
              </a:rPr>
              <a:t>তৈরী করেছে যার মাধ্যমে ডোমেইন নেম এর মালিকানা নিয়ে হাজার হাজার বির্তকের অবসান হয়েছে।</a:t>
            </a:r>
            <a:endParaRPr lang="en-US" sz="1200" kern="1200" dirty="0">
              <a:solidFill>
                <a:schemeClr val="tx1"/>
              </a:solidFill>
              <a:latin typeface="+mn-lt"/>
              <a:ea typeface="+mn-ea"/>
              <a:cs typeface="+mn-cs"/>
            </a:endParaRPr>
          </a:p>
          <a:p>
            <a:r>
              <a:rPr lang="bn-BD" sz="1200" kern="1200" dirty="0">
                <a:solidFill>
                  <a:schemeClr val="tx1"/>
                </a:solidFill>
                <a:latin typeface="+mn-lt"/>
                <a:ea typeface="+mn-ea"/>
                <a:cs typeface="+mn-cs"/>
              </a:rPr>
              <a:t>যথাযথ কারিগরী কমিটি ও সহযোগীদের সাথে সমন্বয় কাজের মাধ্যমে </a:t>
            </a:r>
            <a:r>
              <a:rPr lang="en-US" sz="1200" kern="1200" dirty="0">
                <a:solidFill>
                  <a:schemeClr val="tx1"/>
                </a:solidFill>
                <a:latin typeface="+mn-lt"/>
                <a:ea typeface="+mn-ea"/>
                <a:cs typeface="+mn-cs"/>
              </a:rPr>
              <a:t>ICANN </a:t>
            </a:r>
            <a:r>
              <a:rPr lang="bn-BD" sz="1200" kern="1200" dirty="0">
                <a:solidFill>
                  <a:schemeClr val="tx1"/>
                </a:solidFill>
                <a:latin typeface="+mn-lt"/>
                <a:ea typeface="+mn-ea"/>
                <a:cs typeface="+mn-cs"/>
              </a:rPr>
              <a:t>ইন্টারন্যাশনালাইজড ডোমেইন নেম</a:t>
            </a:r>
            <a:r>
              <a:rPr lang="en-US" sz="1200" kern="1200" dirty="0">
                <a:solidFill>
                  <a:schemeClr val="tx1"/>
                </a:solidFill>
                <a:latin typeface="+mn-lt"/>
                <a:ea typeface="+mn-ea"/>
                <a:cs typeface="+mn-cs"/>
              </a:rPr>
              <a:t> (IDN) </a:t>
            </a:r>
            <a:r>
              <a:rPr lang="bn-BD" sz="1200" kern="1200" dirty="0">
                <a:solidFill>
                  <a:schemeClr val="tx1"/>
                </a:solidFill>
                <a:latin typeface="+mn-lt"/>
                <a:ea typeface="+mn-ea"/>
                <a:cs typeface="+mn-cs"/>
              </a:rPr>
              <a:t>এর ব্যবহারিক প্রয়োগের ব্যাপারে কিছু গাইডলাইন তৈরী করেছে যা বিশ্বের শত শত ভাষায় ডোমেইন নেম রেজিষ্ট্রেশনের পথ উন্মুক্ত করেছে।</a:t>
            </a:r>
            <a:endParaRPr lang="en-US" sz="1200" kern="1200" dirty="0">
              <a:solidFill>
                <a:schemeClr val="tx1"/>
              </a:solidFill>
              <a:latin typeface="+mn-lt"/>
              <a:ea typeface="+mn-ea"/>
              <a:cs typeface="+mn-cs"/>
            </a:endParaRPr>
          </a:p>
          <a:p>
            <a:r>
              <a:rPr lang="bn-BD" sz="1200" kern="1200" dirty="0">
                <a:solidFill>
                  <a:schemeClr val="tx1"/>
                </a:solidFill>
                <a:latin typeface="+mn-lt"/>
                <a:ea typeface="+mn-ea"/>
                <a:cs typeface="+mn-cs"/>
              </a:rPr>
              <a:t>২০১০ সালে </a:t>
            </a:r>
            <a:r>
              <a:rPr lang="en-US" sz="1200" kern="1200" dirty="0">
                <a:solidFill>
                  <a:schemeClr val="tx1"/>
                </a:solidFill>
                <a:latin typeface="+mn-lt"/>
                <a:ea typeface="+mn-ea"/>
                <a:cs typeface="+mn-cs"/>
              </a:rPr>
              <a:t>ICANN </a:t>
            </a:r>
            <a:r>
              <a:rPr lang="bn-BD" sz="1200" kern="1200" dirty="0">
                <a:solidFill>
                  <a:schemeClr val="tx1"/>
                </a:solidFill>
                <a:latin typeface="+mn-lt"/>
                <a:ea typeface="+mn-ea"/>
                <a:cs typeface="+mn-cs"/>
              </a:rPr>
              <a:t>ও </a:t>
            </a:r>
            <a:r>
              <a:rPr lang="en-US" sz="1200" kern="1200" dirty="0">
                <a:solidFill>
                  <a:schemeClr val="tx1"/>
                </a:solidFill>
                <a:latin typeface="+mn-lt"/>
                <a:ea typeface="+mn-ea"/>
                <a:cs typeface="+mn-cs"/>
              </a:rPr>
              <a:t>NTIA </a:t>
            </a:r>
            <a:r>
              <a:rPr lang="bn-BD" sz="1200" kern="1200" dirty="0">
                <a:solidFill>
                  <a:schemeClr val="tx1"/>
                </a:solidFill>
                <a:latin typeface="+mn-lt"/>
                <a:ea typeface="+mn-ea"/>
                <a:cs typeface="+mn-cs"/>
              </a:rPr>
              <a:t>যৌথভাবে রুট জোন এর জন্য ডোমেইন নেম সিস্টেম সিকিউরিটি এক্সটেনশন (</a:t>
            </a:r>
            <a:r>
              <a:rPr lang="en-US" sz="1200" kern="1200" dirty="0">
                <a:solidFill>
                  <a:schemeClr val="tx1"/>
                </a:solidFill>
                <a:latin typeface="+mn-lt"/>
                <a:ea typeface="+mn-ea"/>
                <a:cs typeface="+mn-cs"/>
              </a:rPr>
              <a:t>DNSSEC) </a:t>
            </a:r>
            <a:r>
              <a:rPr lang="bn-BD" sz="1200" kern="1200" dirty="0">
                <a:solidFill>
                  <a:schemeClr val="tx1"/>
                </a:solidFill>
                <a:latin typeface="+mn-lt"/>
                <a:ea typeface="+mn-ea"/>
                <a:cs typeface="+mn-cs"/>
              </a:rPr>
              <a:t>এর প্রয়োগ সম্পন্ন করেছে</a:t>
            </a:r>
            <a:r>
              <a:rPr lang="hi-IN" sz="1200" kern="1200" dirty="0">
                <a:solidFill>
                  <a:schemeClr val="tx1"/>
                </a:solidFill>
                <a:latin typeface="+mn-lt"/>
                <a:ea typeface="+mn-ea"/>
                <a:cs typeface="+mn-cs"/>
              </a:rPr>
              <a:t>। </a:t>
            </a:r>
            <a:r>
              <a:rPr lang="bn-BD" sz="1200" kern="1200" dirty="0">
                <a:solidFill>
                  <a:schemeClr val="tx1"/>
                </a:solidFill>
                <a:latin typeface="+mn-lt"/>
                <a:ea typeface="+mn-ea"/>
                <a:cs typeface="+mn-cs"/>
              </a:rPr>
              <a:t>এই এক্সটেনশনসমূহ কয়েক ধরণের সাইবার প্রতারণার কাজকে আরো কঠিন করে দিয়েছে। ২০১১ সালের ৩০ জুন পর্যন্ত দুইটি অন্যতম বড় </a:t>
            </a:r>
            <a:r>
              <a:rPr lang="en-US" sz="1200" kern="1200" dirty="0">
                <a:solidFill>
                  <a:schemeClr val="tx1"/>
                </a:solidFill>
                <a:latin typeface="+mn-lt"/>
                <a:ea typeface="+mn-ea"/>
                <a:cs typeface="+mn-cs"/>
              </a:rPr>
              <a:t>TLD .com </a:t>
            </a:r>
            <a:r>
              <a:rPr lang="bn-BD" sz="1200" kern="1200" dirty="0">
                <a:solidFill>
                  <a:schemeClr val="tx1"/>
                </a:solidFill>
                <a:latin typeface="+mn-lt"/>
                <a:ea typeface="+mn-ea"/>
                <a:cs typeface="+mn-cs"/>
              </a:rPr>
              <a:t>ও</a:t>
            </a:r>
            <a:r>
              <a:rPr lang="en-US" sz="1200" kern="1200" dirty="0">
                <a:solidFill>
                  <a:schemeClr val="tx1"/>
                </a:solidFill>
                <a:latin typeface="+mn-lt"/>
                <a:ea typeface="+mn-ea"/>
                <a:cs typeface="+mn-cs"/>
              </a:rPr>
              <a:t> .de </a:t>
            </a:r>
            <a:r>
              <a:rPr lang="bn-BD" sz="1200" kern="1200" dirty="0">
                <a:solidFill>
                  <a:schemeClr val="tx1"/>
                </a:solidFill>
                <a:latin typeface="+mn-lt"/>
                <a:ea typeface="+mn-ea"/>
                <a:cs typeface="+mn-cs"/>
              </a:rPr>
              <a:t>সহ প্রায় ৭০টি </a:t>
            </a:r>
            <a:r>
              <a:rPr lang="en-US" sz="1200" kern="1200" dirty="0">
                <a:solidFill>
                  <a:schemeClr val="tx1"/>
                </a:solidFill>
                <a:latin typeface="+mn-lt"/>
                <a:ea typeface="+mn-ea"/>
                <a:cs typeface="+mn-cs"/>
              </a:rPr>
              <a:t>TLD </a:t>
            </a:r>
            <a:r>
              <a:rPr lang="bn-BD" sz="1200" kern="1200" dirty="0">
                <a:solidFill>
                  <a:schemeClr val="tx1"/>
                </a:solidFill>
                <a:latin typeface="+mn-lt"/>
                <a:ea typeface="+mn-ea"/>
                <a:cs typeface="+mn-cs"/>
              </a:rPr>
              <a:t>এই </a:t>
            </a:r>
            <a:r>
              <a:rPr lang="en-US" sz="1200" kern="1200" dirty="0">
                <a:solidFill>
                  <a:schemeClr val="tx1"/>
                </a:solidFill>
                <a:latin typeface="+mn-lt"/>
                <a:ea typeface="+mn-ea"/>
                <a:cs typeface="+mn-cs"/>
              </a:rPr>
              <a:t>DNSSEC </a:t>
            </a:r>
            <a:r>
              <a:rPr lang="bn-BD" sz="1200" kern="1200" dirty="0">
                <a:solidFill>
                  <a:schemeClr val="tx1"/>
                </a:solidFill>
                <a:latin typeface="+mn-lt"/>
                <a:ea typeface="+mn-ea"/>
                <a:cs typeface="+mn-cs"/>
              </a:rPr>
              <a:t>গ্রহণ করেছে।</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ICANN </a:t>
            </a:r>
            <a:r>
              <a:rPr lang="bn-BD" sz="1200" kern="1200" dirty="0">
                <a:solidFill>
                  <a:schemeClr val="tx1"/>
                </a:solidFill>
                <a:latin typeface="+mn-lt"/>
                <a:ea typeface="+mn-ea"/>
                <a:cs typeface="+mn-cs"/>
              </a:rPr>
              <a:t>নতুন </a:t>
            </a:r>
            <a:r>
              <a:rPr lang="en-US" sz="1200" kern="1200" dirty="0" err="1">
                <a:solidFill>
                  <a:schemeClr val="tx1"/>
                </a:solidFill>
                <a:latin typeface="+mn-lt"/>
                <a:ea typeface="+mn-ea"/>
                <a:cs typeface="+mn-cs"/>
              </a:rPr>
              <a:t>gTLD</a:t>
            </a:r>
            <a:r>
              <a:rPr lang="en-US" sz="1200" kern="1200" dirty="0">
                <a:solidFill>
                  <a:schemeClr val="tx1"/>
                </a:solidFill>
                <a:latin typeface="+mn-lt"/>
                <a:ea typeface="+mn-ea"/>
                <a:cs typeface="+mn-cs"/>
              </a:rPr>
              <a:t> </a:t>
            </a:r>
            <a:r>
              <a:rPr lang="bn-BD" sz="1200" kern="1200" dirty="0">
                <a:solidFill>
                  <a:schemeClr val="tx1"/>
                </a:solidFill>
                <a:latin typeface="+mn-lt"/>
                <a:ea typeface="+mn-ea"/>
                <a:cs typeface="+mn-cs"/>
              </a:rPr>
              <a:t>কার্যক্রম শুরু করেছে, এর ফলে বিশ্বের যেকোন প্রতিষ্ঠিত </a:t>
            </a:r>
            <a:r>
              <a:rPr lang="en-US" sz="1200" kern="1200" dirty="0">
                <a:solidFill>
                  <a:schemeClr val="tx1"/>
                </a:solidFill>
                <a:latin typeface="+mn-lt"/>
                <a:ea typeface="+mn-ea"/>
                <a:cs typeface="+mn-cs"/>
              </a:rPr>
              <a:t>Entity </a:t>
            </a:r>
            <a:r>
              <a:rPr lang="bn-BD" sz="1200" kern="1200" dirty="0">
                <a:solidFill>
                  <a:schemeClr val="tx1"/>
                </a:solidFill>
                <a:latin typeface="+mn-lt"/>
                <a:ea typeface="+mn-ea"/>
                <a:cs typeface="+mn-cs"/>
              </a:rPr>
              <a:t>নিজস্ব টপ লেভেল ডোমেইন পরিচালনার জন্য আবেদন করতে পারে। এই সকল </a:t>
            </a:r>
            <a:r>
              <a:rPr lang="en-US" sz="1200" kern="1200" dirty="0" err="1">
                <a:solidFill>
                  <a:schemeClr val="tx1"/>
                </a:solidFill>
                <a:latin typeface="+mn-lt"/>
                <a:ea typeface="+mn-ea"/>
                <a:cs typeface="+mn-cs"/>
              </a:rPr>
              <a:t>gTLD</a:t>
            </a:r>
            <a:r>
              <a:rPr lang="en-US" sz="1200" kern="1200" dirty="0">
                <a:solidFill>
                  <a:schemeClr val="tx1"/>
                </a:solidFill>
                <a:latin typeface="+mn-lt"/>
                <a:ea typeface="+mn-ea"/>
                <a:cs typeface="+mn-cs"/>
              </a:rPr>
              <a:t> </a:t>
            </a:r>
            <a:r>
              <a:rPr lang="bn-BD" sz="1200" kern="1200" dirty="0">
                <a:solidFill>
                  <a:schemeClr val="tx1"/>
                </a:solidFill>
                <a:latin typeface="+mn-lt"/>
                <a:ea typeface="+mn-ea"/>
                <a:cs typeface="+mn-cs"/>
              </a:rPr>
              <a:t>সমূহের অনেকেই ২০১৩ সাল নাগাদ অনলাইনে আসবে</a:t>
            </a:r>
            <a:r>
              <a:rPr lang="hi-IN" sz="1200" kern="1200" dirty="0">
                <a:solidFill>
                  <a:schemeClr val="tx1"/>
                </a:solidFill>
                <a:latin typeface="+mn-lt"/>
                <a:ea typeface="+mn-ea"/>
                <a:cs typeface="+mn-cs"/>
              </a:rPr>
              <a:t>। </a:t>
            </a:r>
            <a:r>
              <a:rPr lang="bn-BD" sz="1200" kern="1200" dirty="0">
                <a:solidFill>
                  <a:schemeClr val="tx1"/>
                </a:solidFill>
                <a:latin typeface="+mn-lt"/>
                <a:ea typeface="+mn-ea"/>
                <a:cs typeface="+mn-cs"/>
              </a:rPr>
              <a:t>ডোমেইন নেম ইন্ডাষ্ট্রিতে প্রতিযোগীতা</a:t>
            </a:r>
            <a:r>
              <a:rPr lang="en-US" sz="1200" kern="1200" dirty="0">
                <a:solidFill>
                  <a:schemeClr val="tx1"/>
                </a:solidFill>
                <a:latin typeface="+mn-lt"/>
                <a:ea typeface="+mn-ea"/>
                <a:cs typeface="+mn-cs"/>
              </a:rPr>
              <a:t>, </a:t>
            </a:r>
            <a:r>
              <a:rPr lang="bn-BD" sz="1200" kern="1200" dirty="0">
                <a:solidFill>
                  <a:schemeClr val="tx1"/>
                </a:solidFill>
                <a:latin typeface="+mn-lt"/>
                <a:ea typeface="+mn-ea"/>
                <a:cs typeface="+mn-cs"/>
              </a:rPr>
              <a:t>উদ্ভাবন ও বিকল্প তৈরী করাই এই নতুন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gTLD</a:t>
            </a:r>
            <a:r>
              <a:rPr lang="en-US" sz="1200" kern="1200" dirty="0">
                <a:solidFill>
                  <a:schemeClr val="tx1"/>
                </a:solidFill>
                <a:latin typeface="+mn-lt"/>
                <a:ea typeface="+mn-ea"/>
                <a:cs typeface="+mn-cs"/>
              </a:rPr>
              <a:t> </a:t>
            </a:r>
            <a:r>
              <a:rPr lang="bn-BD" sz="1200" kern="1200" dirty="0">
                <a:solidFill>
                  <a:schemeClr val="tx1"/>
                </a:solidFill>
                <a:latin typeface="+mn-lt"/>
                <a:ea typeface="+mn-ea"/>
                <a:cs typeface="+mn-cs"/>
              </a:rPr>
              <a:t>কার্যক্রমের মূল উদ্দেশ্য</a:t>
            </a:r>
            <a:r>
              <a:rPr lang="hi-IN" sz="1200" kern="1200" dirty="0">
                <a:solidFill>
                  <a:schemeClr val="tx1"/>
                </a:solidFill>
                <a:latin typeface="+mn-lt"/>
                <a:ea typeface="+mn-ea"/>
                <a:cs typeface="+mn-cs"/>
              </a:rPr>
              <a:t>।</a:t>
            </a:r>
            <a:endParaRPr lang="en-US" sz="1200" kern="1200" dirty="0">
              <a:solidFill>
                <a:schemeClr val="tx1"/>
              </a:solidFill>
              <a:latin typeface="+mn-lt"/>
              <a:ea typeface="+mn-ea"/>
              <a:cs typeface="+mn-cs"/>
            </a:endParaRPr>
          </a:p>
          <a:p>
            <a:r>
              <a:rPr lang="bn-BD" sz="1200" kern="1200" dirty="0">
                <a:solidFill>
                  <a:schemeClr val="tx1"/>
                </a:solidFill>
                <a:latin typeface="+mn-lt"/>
                <a:ea typeface="+mn-ea"/>
                <a:cs typeface="+mn-cs"/>
              </a:rPr>
              <a:t>ইন্টারনেট পরিচালনার নীতি নিয়ে কাজ করার ক্ষেত্র হিসেবে </a:t>
            </a:r>
            <a:r>
              <a:rPr lang="en-US" sz="1200" kern="1200" dirty="0">
                <a:solidFill>
                  <a:schemeClr val="tx1"/>
                </a:solidFill>
                <a:latin typeface="+mn-lt"/>
                <a:ea typeface="+mn-ea"/>
                <a:cs typeface="+mn-cs"/>
              </a:rPr>
              <a:t>ICANN </a:t>
            </a:r>
            <a:r>
              <a:rPr lang="bn-BD" sz="1200" kern="1200" dirty="0">
                <a:solidFill>
                  <a:schemeClr val="tx1"/>
                </a:solidFill>
                <a:latin typeface="+mn-lt"/>
                <a:ea typeface="+mn-ea"/>
                <a:cs typeface="+mn-cs"/>
              </a:rPr>
              <a:t>বিশ্বব্যাপী সমাদৃত হয়েছে</a:t>
            </a:r>
            <a:r>
              <a:rPr lang="hi-IN" sz="1200" kern="1200" dirty="0">
                <a:solidFill>
                  <a:schemeClr val="tx1"/>
                </a:solidFill>
                <a:latin typeface="+mn-lt"/>
                <a:ea typeface="+mn-ea"/>
                <a:cs typeface="+mn-cs"/>
              </a:rPr>
              <a:t>। </a:t>
            </a:r>
            <a:r>
              <a:rPr lang="bn-BD" sz="1200" kern="1200" dirty="0">
                <a:solidFill>
                  <a:schemeClr val="tx1"/>
                </a:solidFill>
                <a:latin typeface="+mn-lt"/>
                <a:ea typeface="+mn-ea"/>
                <a:cs typeface="+mn-cs"/>
              </a:rPr>
              <a:t>২০১১ সাল পর্যন্ত বিশ্বের ১০৯টি দেশ</a:t>
            </a:r>
            <a:r>
              <a:rPr lang="en-US" sz="1200" kern="1200" dirty="0">
                <a:solidFill>
                  <a:schemeClr val="tx1"/>
                </a:solidFill>
                <a:latin typeface="+mn-lt"/>
                <a:ea typeface="+mn-ea"/>
                <a:cs typeface="+mn-cs"/>
              </a:rPr>
              <a:t> (</a:t>
            </a:r>
            <a:r>
              <a:rPr lang="bn-BD" sz="1200" kern="1200" dirty="0">
                <a:solidFill>
                  <a:schemeClr val="tx1"/>
                </a:solidFill>
                <a:latin typeface="+mn-lt"/>
                <a:ea typeface="+mn-ea"/>
                <a:cs typeface="+mn-cs"/>
              </a:rPr>
              <a:t>ইউরোপিয়ান ইউনিয়ন ও ভ্যাটিকানসহ</a:t>
            </a:r>
            <a:r>
              <a:rPr lang="en-US" sz="1200" kern="1200" dirty="0">
                <a:solidFill>
                  <a:schemeClr val="tx1"/>
                </a:solidFill>
                <a:latin typeface="+mn-lt"/>
                <a:ea typeface="+mn-ea"/>
                <a:cs typeface="+mn-cs"/>
              </a:rPr>
              <a:t>) </a:t>
            </a:r>
            <a:r>
              <a:rPr lang="bn-BD" sz="1200" kern="1200" dirty="0">
                <a:solidFill>
                  <a:schemeClr val="tx1"/>
                </a:solidFill>
                <a:latin typeface="+mn-lt"/>
                <a:ea typeface="+mn-ea"/>
                <a:cs typeface="+mn-cs"/>
              </a:rPr>
              <a:t>গভর্নমেন্টাল এ্যাডভাইসরী কমিটিতে প্রতিনিধিত্ব করছে</a:t>
            </a:r>
            <a:r>
              <a:rPr lang="hi-IN" sz="1200" kern="1200" dirty="0">
                <a:solidFill>
                  <a:schemeClr val="tx1"/>
                </a:solidFill>
                <a:latin typeface="+mn-lt"/>
                <a:ea typeface="+mn-ea"/>
                <a:cs typeface="+mn-cs"/>
              </a:rPr>
              <a:t>। </a:t>
            </a:r>
            <a:r>
              <a:rPr lang="bn-BD" sz="1200" kern="1200" dirty="0">
                <a:solidFill>
                  <a:schemeClr val="tx1"/>
                </a:solidFill>
                <a:latin typeface="+mn-lt"/>
                <a:ea typeface="+mn-ea"/>
                <a:cs typeface="+mn-cs"/>
              </a:rPr>
              <a:t>কান্ট্রি কোড নেমস সাপোর্টিং অর্গানাইজেশেন</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ccNSO</a:t>
            </a:r>
            <a:r>
              <a:rPr lang="en-US" sz="1200" kern="1200" dirty="0">
                <a:solidFill>
                  <a:schemeClr val="tx1"/>
                </a:solidFill>
                <a:latin typeface="+mn-lt"/>
                <a:ea typeface="+mn-ea"/>
                <a:cs typeface="+mn-cs"/>
              </a:rPr>
              <a:t>) </a:t>
            </a:r>
            <a:r>
              <a:rPr lang="bn-BD" sz="1200" kern="1200" dirty="0">
                <a:solidFill>
                  <a:schemeClr val="tx1"/>
                </a:solidFill>
                <a:latin typeface="+mn-lt"/>
                <a:ea typeface="+mn-ea"/>
                <a:cs typeface="+mn-cs"/>
              </a:rPr>
              <a:t>১২০টিরও বেশি দেশের কান্ট্রি কোড ডোমেইনের প্রতিনিধিত্ব করছে</a:t>
            </a:r>
            <a:r>
              <a:rPr lang="hi-IN" sz="1200" kern="1200" dirty="0">
                <a:solidFill>
                  <a:schemeClr val="tx1"/>
                </a:solidFill>
                <a:latin typeface="+mn-lt"/>
                <a:ea typeface="+mn-ea"/>
                <a:cs typeface="+mn-cs"/>
              </a:rPr>
              <a:t>। </a:t>
            </a:r>
            <a:r>
              <a:rPr lang="en-US" sz="1200" kern="1200" dirty="0">
                <a:solidFill>
                  <a:schemeClr val="tx1"/>
                </a:solidFill>
                <a:latin typeface="+mn-lt"/>
                <a:ea typeface="+mn-ea"/>
                <a:cs typeface="+mn-cs"/>
              </a:rPr>
              <a:t>At-large </a:t>
            </a:r>
            <a:r>
              <a:rPr lang="bn-BD" sz="1200" kern="1200" dirty="0">
                <a:solidFill>
                  <a:schemeClr val="tx1"/>
                </a:solidFill>
                <a:latin typeface="+mn-lt"/>
                <a:ea typeface="+mn-ea"/>
                <a:cs typeface="+mn-cs"/>
              </a:rPr>
              <a:t>এ্যাডভাইসরী কমিটি সকল ভৌগলিক অঞ্চল থেকে ১৩৪টি </a:t>
            </a:r>
            <a:r>
              <a:rPr lang="en-US" sz="1200" kern="1200" dirty="0">
                <a:solidFill>
                  <a:schemeClr val="tx1"/>
                </a:solidFill>
                <a:latin typeface="+mn-lt"/>
                <a:ea typeface="+mn-ea"/>
                <a:cs typeface="+mn-cs"/>
              </a:rPr>
              <a:t>At-large </a:t>
            </a:r>
            <a:r>
              <a:rPr lang="bn-BD" sz="1200" kern="1200" dirty="0">
                <a:solidFill>
                  <a:schemeClr val="tx1"/>
                </a:solidFill>
                <a:latin typeface="+mn-lt"/>
                <a:ea typeface="+mn-ea"/>
                <a:cs typeface="+mn-cs"/>
              </a:rPr>
              <a:t>স্ট্রাকচারস</a:t>
            </a:r>
            <a:r>
              <a:rPr lang="en-US" sz="1200" kern="1200" dirty="0">
                <a:solidFill>
                  <a:schemeClr val="tx1"/>
                </a:solidFill>
                <a:latin typeface="+mn-lt"/>
                <a:ea typeface="+mn-ea"/>
                <a:cs typeface="+mn-cs"/>
              </a:rPr>
              <a:t> (</a:t>
            </a:r>
            <a:r>
              <a:rPr lang="bn-BD" sz="1200" kern="1200" dirty="0">
                <a:solidFill>
                  <a:schemeClr val="tx1"/>
                </a:solidFill>
                <a:latin typeface="+mn-lt"/>
                <a:ea typeface="+mn-ea"/>
                <a:cs typeface="+mn-cs"/>
              </a:rPr>
              <a:t>ALS</a:t>
            </a:r>
            <a:r>
              <a:rPr lang="en-US" sz="1200" kern="1200" dirty="0" err="1">
                <a:solidFill>
                  <a:schemeClr val="tx1"/>
                </a:solidFill>
                <a:latin typeface="+mn-lt"/>
                <a:ea typeface="+mn-ea"/>
                <a:cs typeface="+mn-cs"/>
              </a:rPr>
              <a:t>es</a:t>
            </a:r>
            <a:r>
              <a:rPr lang="en-US" sz="1200" kern="1200" dirty="0">
                <a:solidFill>
                  <a:schemeClr val="tx1"/>
                </a:solidFill>
                <a:latin typeface="+mn-lt"/>
                <a:ea typeface="+mn-ea"/>
                <a:cs typeface="+mn-cs"/>
              </a:rPr>
              <a:t>) </a:t>
            </a:r>
            <a:r>
              <a:rPr lang="bn-BD" sz="1200" kern="1200" dirty="0">
                <a:solidFill>
                  <a:schemeClr val="tx1"/>
                </a:solidFill>
                <a:latin typeface="+mn-lt"/>
                <a:ea typeface="+mn-ea"/>
                <a:cs typeface="+mn-cs"/>
              </a:rPr>
              <a:t>এর প্রতিনিধিত্ব করছে</a:t>
            </a:r>
            <a:r>
              <a:rPr lang="hi-IN" sz="1200" kern="1200" dirty="0">
                <a:solidFill>
                  <a:schemeClr val="tx1"/>
                </a:solidFill>
                <a:latin typeface="+mn-lt"/>
                <a:ea typeface="+mn-ea"/>
                <a:cs typeface="+mn-cs"/>
              </a:rPr>
              <a: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C650B7D-728F-4938-B90C-E0859481EBDC}" type="slidenum">
              <a:rPr lang="en-US" smtClean="0"/>
              <a:pPr/>
              <a:t>10</a:t>
            </a:fld>
            <a:endParaRPr lang="en-US"/>
          </a:p>
        </p:txBody>
      </p:sp>
    </p:spTree>
    <p:extLst>
      <p:ext uri="{BB962C8B-B14F-4D97-AF65-F5344CB8AC3E}">
        <p14:creationId xmlns:p14="http://schemas.microsoft.com/office/powerpoint/2010/main" val="18513076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descr="ICANN_image.png"/>
          <p:cNvPicPr>
            <a:picLocks noChangeAspect="1"/>
          </p:cNvPicPr>
          <p:nvPr userDrawn="1"/>
        </p:nvPicPr>
        <p:blipFill rotWithShape="1">
          <a:blip r:embed="rId2">
            <a:extLst>
              <a:ext uri="{28A0092B-C50C-407E-A947-70E740481C1C}">
                <a14:useLocalDpi xmlns:a14="http://schemas.microsoft.com/office/drawing/2010/main" val="0"/>
              </a:ext>
            </a:extLst>
          </a:blip>
          <a:srcRect b="6844"/>
          <a:stretch/>
        </p:blipFill>
        <p:spPr>
          <a:xfrm>
            <a:off x="-1470" y="0"/>
            <a:ext cx="10810905" cy="7205663"/>
          </a:xfrm>
          <a:prstGeom prst="rect">
            <a:avLst/>
          </a:prstGeom>
        </p:spPr>
      </p:pic>
      <p:sp>
        <p:nvSpPr>
          <p:cNvPr id="17" name="Rectangle 16"/>
          <p:cNvSpPr/>
          <p:nvPr userDrawn="1"/>
        </p:nvSpPr>
        <p:spPr>
          <a:xfrm>
            <a:off x="0" y="2945932"/>
            <a:ext cx="5699544" cy="600472"/>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5794806" y="2945932"/>
            <a:ext cx="587418" cy="617197"/>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6471120" y="2945932"/>
            <a:ext cx="587418" cy="617197"/>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7147434" y="2945932"/>
            <a:ext cx="587418" cy="617197"/>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2" name="Text Placeholder 31"/>
          <p:cNvSpPr>
            <a:spLocks noGrp="1"/>
          </p:cNvSpPr>
          <p:nvPr>
            <p:ph type="body" sz="quarter" idx="10" hasCustomPrompt="1"/>
          </p:nvPr>
        </p:nvSpPr>
        <p:spPr>
          <a:xfrm>
            <a:off x="5715426" y="3611500"/>
            <a:ext cx="4381500" cy="585460"/>
          </a:xfrm>
        </p:spPr>
        <p:txBody>
          <a:bodyPr>
            <a:normAutofit/>
          </a:bodyPr>
          <a:lstStyle>
            <a:lvl1pPr marL="0" indent="0">
              <a:buNone/>
              <a:defRPr lang="en-US" sz="2400" b="0" i="0" kern="1200" dirty="0">
                <a:solidFill>
                  <a:schemeClr val="tx1"/>
                </a:solidFill>
                <a:latin typeface="Canaro Light DEMO"/>
                <a:ea typeface="+mn-ea"/>
                <a:cs typeface="Canaro Light DEMO"/>
              </a:defRPr>
            </a:lvl1pPr>
          </a:lstStyle>
          <a:p>
            <a:pPr lvl="0"/>
            <a:r>
              <a:rPr lang="en-US" dirty="0"/>
              <a:t>Main Heading</a:t>
            </a:r>
          </a:p>
        </p:txBody>
      </p:sp>
      <p:sp>
        <p:nvSpPr>
          <p:cNvPr id="34" name="Text Placeholder 33"/>
          <p:cNvSpPr>
            <a:spLocks noGrp="1"/>
          </p:cNvSpPr>
          <p:nvPr>
            <p:ph type="body" sz="quarter" idx="11" hasCustomPrompt="1"/>
          </p:nvPr>
        </p:nvSpPr>
        <p:spPr>
          <a:xfrm>
            <a:off x="5715427" y="4167594"/>
            <a:ext cx="2778613" cy="450354"/>
          </a:xfrm>
        </p:spPr>
        <p:txBody>
          <a:bodyPr>
            <a:normAutofit/>
          </a:bodyPr>
          <a:lstStyle>
            <a:lvl1pPr marL="0" indent="0">
              <a:buNone/>
              <a:defRPr lang="en-US" sz="1800" b="0" i="0" kern="1200" dirty="0">
                <a:solidFill>
                  <a:schemeClr val="tx1">
                    <a:lumMod val="65000"/>
                    <a:lumOff val="35000"/>
                  </a:schemeClr>
                </a:solidFill>
                <a:latin typeface="Canaro Light DEMO"/>
                <a:ea typeface="+mn-ea"/>
                <a:cs typeface="Canaro Light DEMO"/>
              </a:defRPr>
            </a:lvl1pPr>
          </a:lstStyle>
          <a:p>
            <a:pPr lvl="0"/>
            <a:r>
              <a:rPr lang="en-US" dirty="0"/>
              <a:t>Sub Heading</a:t>
            </a:r>
          </a:p>
        </p:txBody>
      </p:sp>
      <p:sp>
        <p:nvSpPr>
          <p:cNvPr id="43" name="Rectangle 42"/>
          <p:cNvSpPr/>
          <p:nvPr userDrawn="1"/>
        </p:nvSpPr>
        <p:spPr>
          <a:xfrm>
            <a:off x="-1470" y="6122977"/>
            <a:ext cx="10810906" cy="1099606"/>
          </a:xfrm>
          <a:prstGeom prst="rect">
            <a:avLst/>
          </a:prstGeom>
          <a:solidFill>
            <a:schemeClr val="bg1">
              <a:lumMod val="95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ICANNlogo copy_test.tif"/>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48223" y="6305999"/>
            <a:ext cx="945275" cy="756220"/>
          </a:xfrm>
          <a:prstGeom prst="rect">
            <a:avLst/>
          </a:prstGeom>
        </p:spPr>
      </p:pic>
      <p:pic>
        <p:nvPicPr>
          <p:cNvPr id="15" name="Picture 14" descr="KISA_Logo.tif"/>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389126" y="6536622"/>
            <a:ext cx="1013732" cy="309752"/>
          </a:xfrm>
          <a:prstGeom prst="rect">
            <a:avLst/>
          </a:prstGeom>
        </p:spPr>
      </p:pic>
      <p:sp>
        <p:nvSpPr>
          <p:cNvPr id="12" name="Text Placeholder 1"/>
          <p:cNvSpPr txBox="1">
            <a:spLocks/>
          </p:cNvSpPr>
          <p:nvPr userDrawn="1"/>
        </p:nvSpPr>
        <p:spPr>
          <a:xfrm>
            <a:off x="7902016" y="-65622"/>
            <a:ext cx="3361382" cy="869094"/>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lang="en-US" sz="1800" b="0" i="0" kern="1200" dirty="0">
                <a:solidFill>
                  <a:schemeClr val="tx1">
                    <a:lumMod val="65000"/>
                    <a:lumOff val="35000"/>
                  </a:schemeClr>
                </a:solidFill>
                <a:latin typeface="Canaro Light DEMO"/>
                <a:ea typeface="+mn-ea"/>
                <a:cs typeface="Canaro Light DEMO"/>
              </a:defRPr>
            </a:lvl1pPr>
            <a:lvl2pPr marL="742950" indent="-285750" algn="l" defTabSz="457200" rtl="0" eaLnBrk="1" latinLnBrk="0" hangingPunct="1">
              <a:spcBef>
                <a:spcPct val="20000"/>
              </a:spcBef>
              <a:buFont typeface="Arial"/>
              <a:buChar char="–"/>
              <a:defRPr sz="2000" kern="1200">
                <a:solidFill>
                  <a:schemeClr val="tx1">
                    <a:lumMod val="65000"/>
                    <a:lumOff val="35000"/>
                  </a:schemeClr>
                </a:solidFill>
                <a:latin typeface="Canaro Light DEMO"/>
                <a:ea typeface="+mn-ea"/>
                <a:cs typeface="Canaro Light DEMO"/>
              </a:defRPr>
            </a:lvl2pPr>
            <a:lvl3pPr marL="1143000" indent="-228600" algn="l" defTabSz="457200" rtl="0" eaLnBrk="1" latinLnBrk="0" hangingPunct="1">
              <a:spcBef>
                <a:spcPct val="20000"/>
              </a:spcBef>
              <a:buFont typeface="Arial"/>
              <a:buChar char="•"/>
              <a:defRPr sz="1800" kern="1200">
                <a:solidFill>
                  <a:schemeClr val="tx1">
                    <a:lumMod val="65000"/>
                    <a:lumOff val="35000"/>
                  </a:schemeClr>
                </a:solidFill>
                <a:latin typeface="Canaro Light DEMO"/>
                <a:ea typeface="+mn-ea"/>
                <a:cs typeface="Canaro Light DEMO"/>
              </a:defRPr>
            </a:lvl3pPr>
            <a:lvl4pPr marL="16002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dirty="0">
                <a:solidFill>
                  <a:srgbClr val="3366FF"/>
                </a:solidFill>
              </a:rPr>
              <a:t>Updated as of 1 July 2014</a:t>
            </a:r>
          </a:p>
        </p:txBody>
      </p:sp>
    </p:spTree>
    <p:extLst>
      <p:ext uri="{BB962C8B-B14F-4D97-AF65-F5344CB8AC3E}">
        <p14:creationId xmlns:p14="http://schemas.microsoft.com/office/powerpoint/2010/main" val="1726995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16829" y="4751864"/>
            <a:ext cx="6479858" cy="595469"/>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2116829" y="643839"/>
            <a:ext cx="6479858" cy="394086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116829" y="5347333"/>
            <a:ext cx="6479858" cy="456503"/>
          </a:xfrm>
        </p:spPr>
        <p:txBody>
          <a:bodyPr/>
          <a:lstStyle>
            <a:lvl1pPr marL="0" indent="0">
              <a:buNone/>
              <a:defRPr sz="14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grpSp>
        <p:nvGrpSpPr>
          <p:cNvPr id="15" name="Group 14"/>
          <p:cNvGrpSpPr/>
          <p:nvPr userDrawn="1"/>
        </p:nvGrpSpPr>
        <p:grpSpPr>
          <a:xfrm>
            <a:off x="2080544" y="4590005"/>
            <a:ext cx="6579830" cy="161859"/>
            <a:chOff x="0" y="1020776"/>
            <a:chExt cx="7734852" cy="154607"/>
          </a:xfrm>
        </p:grpSpPr>
        <p:sp>
          <p:nvSpPr>
            <p:cNvPr id="16" name="Rectangle 15"/>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2433297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userDrawn="1"/>
        </p:nvGrpSpPr>
        <p:grpSpPr>
          <a:xfrm>
            <a:off x="516768" y="1338487"/>
            <a:ext cx="9767197" cy="163113"/>
            <a:chOff x="-904938" y="1157758"/>
            <a:chExt cx="9767197" cy="163113"/>
          </a:xfrm>
        </p:grpSpPr>
        <p:grpSp>
          <p:nvGrpSpPr>
            <p:cNvPr id="15" name="Group 14"/>
            <p:cNvGrpSpPr/>
            <p:nvPr userDrawn="1"/>
          </p:nvGrpSpPr>
          <p:grpSpPr>
            <a:xfrm>
              <a:off x="1127407" y="1166264"/>
              <a:ext cx="7734852" cy="154607"/>
              <a:chOff x="0" y="1020776"/>
              <a:chExt cx="7734852" cy="154607"/>
            </a:xfrm>
          </p:grpSpPr>
          <p:sp>
            <p:nvSpPr>
              <p:cNvPr id="19" name="Rectangle 18"/>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1" name="Rectangle 20"/>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2" name="Rectangle 21"/>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6" name="Rectangle 15"/>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27194549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24839" y="288563"/>
            <a:ext cx="2434938" cy="5819468"/>
          </a:xfrm>
        </p:spPr>
        <p:txBody>
          <a:bodyPr vert="eaVert"/>
          <a:lstStyle>
            <a:lvl1pPr>
              <a:defRPr>
                <a:solidFill>
                  <a:schemeClr val="tx1"/>
                </a:solidFill>
              </a:defRPr>
            </a:lvl1pPr>
          </a:lstStyle>
          <a:p>
            <a:r>
              <a:rPr lang="en-US" dirty="0"/>
              <a:t>Click to edit Master title style</a:t>
            </a:r>
          </a:p>
        </p:txBody>
      </p:sp>
      <p:sp>
        <p:nvSpPr>
          <p:cNvPr id="3" name="Vertical Text Placeholder 2"/>
          <p:cNvSpPr>
            <a:spLocks noGrp="1"/>
          </p:cNvSpPr>
          <p:nvPr>
            <p:ph type="body" orient="vert" idx="1"/>
          </p:nvPr>
        </p:nvSpPr>
        <p:spPr>
          <a:xfrm>
            <a:off x="525385" y="288563"/>
            <a:ext cx="7124447" cy="5819468"/>
          </a:xfrm>
        </p:spPr>
        <p:txBody>
          <a:bodyPr vert="eaVert"/>
          <a:lstStyle>
            <a:lvl1pPr>
              <a:defRPr>
                <a:solidFill>
                  <a:srgbClr val="595959"/>
                </a:solidFill>
              </a:defRPr>
            </a:lvl1pPr>
            <a:lvl2pPr>
              <a:defRPr>
                <a:solidFill>
                  <a:srgbClr val="595959"/>
                </a:solidFill>
              </a:defRPr>
            </a:lvl2pPr>
            <a:lvl3pPr>
              <a:defRPr>
                <a:solidFill>
                  <a:srgbClr val="595959"/>
                </a:solidFill>
              </a:defRPr>
            </a:lvl3pPr>
            <a:lvl4pPr>
              <a:defRPr>
                <a:solidFill>
                  <a:srgbClr val="595959"/>
                </a:solidFill>
              </a:defRPr>
            </a:lvl4pPr>
            <a:lvl5pPr>
              <a:defRPr>
                <a:solidFill>
                  <a:srgbClr val="595959"/>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userDrawn="1"/>
        </p:nvGrpSpPr>
        <p:grpSpPr>
          <a:xfrm rot="5400000">
            <a:off x="4989611" y="3121831"/>
            <a:ext cx="5821142" cy="154607"/>
            <a:chOff x="-904938" y="1157758"/>
            <a:chExt cx="5264582" cy="154607"/>
          </a:xfrm>
        </p:grpSpPr>
        <p:sp>
          <p:nvSpPr>
            <p:cNvPr id="15" name="Rectangle 14"/>
            <p:cNvSpPr/>
            <p:nvPr userDrawn="1"/>
          </p:nvSpPr>
          <p:spPr>
            <a:xfrm>
              <a:off x="1127408" y="1166265"/>
              <a:ext cx="3232236" cy="146100"/>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6" name="Rectangle 15"/>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1506648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8" name="Text Placeholder 31"/>
          <p:cNvSpPr>
            <a:spLocks noGrp="1"/>
          </p:cNvSpPr>
          <p:nvPr>
            <p:ph type="body" sz="quarter" idx="10" hasCustomPrompt="1"/>
          </p:nvPr>
        </p:nvSpPr>
        <p:spPr>
          <a:xfrm>
            <a:off x="5699544" y="3633333"/>
            <a:ext cx="4381500" cy="585460"/>
          </a:xfrm>
        </p:spPr>
        <p:txBody>
          <a:bodyPr>
            <a:normAutofit/>
          </a:bodyPr>
          <a:lstStyle>
            <a:lvl1pPr marL="0" indent="0">
              <a:buNone/>
              <a:defRPr lang="en-US" sz="2400" b="0" i="0" kern="1200" dirty="0">
                <a:solidFill>
                  <a:schemeClr val="tx1"/>
                </a:solidFill>
                <a:latin typeface="Canaro Light DEMO"/>
                <a:ea typeface="+mn-ea"/>
                <a:cs typeface="Canaro Light DEMO"/>
              </a:defRPr>
            </a:lvl1pPr>
          </a:lstStyle>
          <a:p>
            <a:pPr lvl="0"/>
            <a:r>
              <a:rPr lang="en-US" dirty="0"/>
              <a:t>Section Heading</a:t>
            </a:r>
          </a:p>
        </p:txBody>
      </p:sp>
      <p:sp>
        <p:nvSpPr>
          <p:cNvPr id="59" name="Text Placeholder 33"/>
          <p:cNvSpPr>
            <a:spLocks noGrp="1"/>
          </p:cNvSpPr>
          <p:nvPr>
            <p:ph type="body" sz="quarter" idx="11" hasCustomPrompt="1"/>
          </p:nvPr>
        </p:nvSpPr>
        <p:spPr>
          <a:xfrm>
            <a:off x="5699545" y="4189427"/>
            <a:ext cx="2778613" cy="450354"/>
          </a:xfrm>
          <a:ln>
            <a:solidFill>
              <a:schemeClr val="tx1">
                <a:lumMod val="50000"/>
                <a:lumOff val="50000"/>
              </a:schemeClr>
            </a:solidFill>
          </a:ln>
        </p:spPr>
        <p:txBody>
          <a:bodyPr>
            <a:normAutofit/>
          </a:bodyPr>
          <a:lstStyle>
            <a:lvl1pPr marL="0" indent="0">
              <a:buNone/>
              <a:defRPr lang="en-US" sz="1800" b="0" i="0" kern="1200" dirty="0">
                <a:solidFill>
                  <a:schemeClr val="tx1">
                    <a:lumMod val="65000"/>
                    <a:lumOff val="35000"/>
                  </a:schemeClr>
                </a:solidFill>
                <a:latin typeface="Canaro Light DEMO"/>
                <a:ea typeface="+mn-ea"/>
                <a:cs typeface="Canaro Light DEMO"/>
              </a:defRPr>
            </a:lvl1pPr>
          </a:lstStyle>
          <a:p>
            <a:pPr lvl="0"/>
            <a:r>
              <a:rPr lang="en-US" dirty="0"/>
              <a:t>Sub Heading</a:t>
            </a:r>
          </a:p>
        </p:txBody>
      </p:sp>
      <p:sp>
        <p:nvSpPr>
          <p:cNvPr id="68" name="Rectangle 67"/>
          <p:cNvSpPr/>
          <p:nvPr userDrawn="1"/>
        </p:nvSpPr>
        <p:spPr>
          <a:xfrm>
            <a:off x="0" y="2945932"/>
            <a:ext cx="5699544" cy="600472"/>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69" name="Rectangle 68"/>
          <p:cNvSpPr/>
          <p:nvPr userDrawn="1"/>
        </p:nvSpPr>
        <p:spPr>
          <a:xfrm>
            <a:off x="5794806" y="2945932"/>
            <a:ext cx="587418" cy="617197"/>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70" name="Rectangle 69"/>
          <p:cNvSpPr/>
          <p:nvPr userDrawn="1"/>
        </p:nvSpPr>
        <p:spPr>
          <a:xfrm>
            <a:off x="6471120" y="2945932"/>
            <a:ext cx="587418" cy="617197"/>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71" name="Rectangle 70"/>
          <p:cNvSpPr/>
          <p:nvPr userDrawn="1"/>
        </p:nvSpPr>
        <p:spPr>
          <a:xfrm>
            <a:off x="7147434" y="2945932"/>
            <a:ext cx="587418" cy="617197"/>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73" name="Rectangle 72"/>
          <p:cNvSpPr/>
          <p:nvPr userDrawn="1"/>
        </p:nvSpPr>
        <p:spPr>
          <a:xfrm>
            <a:off x="0" y="5866129"/>
            <a:ext cx="10799763" cy="135162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 name="Rectangle 73"/>
          <p:cNvSpPr/>
          <p:nvPr userDrawn="1"/>
        </p:nvSpPr>
        <p:spPr>
          <a:xfrm>
            <a:off x="9672" y="6122977"/>
            <a:ext cx="10799764" cy="1099606"/>
          </a:xfrm>
          <a:prstGeom prst="rect">
            <a:avLst/>
          </a:prstGeom>
          <a:solidFill>
            <a:schemeClr val="bg1">
              <a:lumMod val="95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ICANNlogo copy_test.ti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8223" y="6305999"/>
            <a:ext cx="945275" cy="756220"/>
          </a:xfrm>
          <a:prstGeom prst="rect">
            <a:avLst/>
          </a:prstGeom>
        </p:spPr>
      </p:pic>
      <p:pic>
        <p:nvPicPr>
          <p:cNvPr id="15" name="Picture 14" descr="KISA_Logo.tif"/>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389126" y="6536622"/>
            <a:ext cx="1013732" cy="309752"/>
          </a:xfrm>
          <a:prstGeom prst="rect">
            <a:avLst/>
          </a:prstGeom>
        </p:spPr>
      </p:pic>
    </p:spTree>
    <p:extLst>
      <p:ext uri="{BB962C8B-B14F-4D97-AF65-F5344CB8AC3E}">
        <p14:creationId xmlns:p14="http://schemas.microsoft.com/office/powerpoint/2010/main" val="2279471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20" name="Group 19"/>
          <p:cNvGrpSpPr/>
          <p:nvPr userDrawn="1"/>
        </p:nvGrpSpPr>
        <p:grpSpPr>
          <a:xfrm>
            <a:off x="544275" y="924016"/>
            <a:ext cx="7734852" cy="154607"/>
            <a:chOff x="0" y="1020776"/>
            <a:chExt cx="7734852" cy="154607"/>
          </a:xfrm>
        </p:grpSpPr>
        <p:sp>
          <p:nvSpPr>
            <p:cNvPr id="16" name="Rectangle 15"/>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3" name="Content Placeholder 2"/>
          <p:cNvSpPr>
            <a:spLocks noGrp="1"/>
          </p:cNvSpPr>
          <p:nvPr>
            <p:ph idx="1"/>
          </p:nvPr>
        </p:nvSpPr>
        <p:spPr>
          <a:xfrm>
            <a:off x="539989" y="1294177"/>
            <a:ext cx="9719787" cy="4814523"/>
          </a:xfrm>
        </p:spPr>
        <p:txBody>
          <a:bodyPr/>
          <a:lstStyle>
            <a:lvl1pPr>
              <a:defRPr>
                <a:solidFill>
                  <a:schemeClr val="tx1">
                    <a:lumMod val="65000"/>
                    <a:lumOff val="35000"/>
                  </a:schemeClr>
                </a:solidFill>
                <a:latin typeface="Canaro Light DEMO"/>
                <a:cs typeface="Canaro Light DEMO"/>
              </a:defRPr>
            </a:lvl1pPr>
            <a:lvl2pPr>
              <a:defRPr>
                <a:solidFill>
                  <a:schemeClr val="tx1">
                    <a:lumMod val="65000"/>
                    <a:lumOff val="35000"/>
                  </a:schemeClr>
                </a:solidFill>
                <a:latin typeface="Canaro Light DEMO"/>
                <a:cs typeface="Canaro Light DEMO"/>
              </a:defRPr>
            </a:lvl2pPr>
            <a:lvl3pPr>
              <a:defRPr>
                <a:solidFill>
                  <a:schemeClr val="tx1">
                    <a:lumMod val="65000"/>
                    <a:lumOff val="35000"/>
                  </a:schemeClr>
                </a:solidFill>
                <a:latin typeface="Canaro Light DEMO"/>
                <a:cs typeface="Canaro Light DEMO"/>
              </a:defRPr>
            </a:lvl3pPr>
            <a:lvl4pPr>
              <a:defRPr>
                <a:solidFill>
                  <a:schemeClr val="tx1">
                    <a:lumMod val="65000"/>
                    <a:lumOff val="35000"/>
                  </a:schemeClr>
                </a:solidFill>
                <a:latin typeface="Canaro Light DEMO"/>
                <a:cs typeface="Canaro Light DEMO"/>
              </a:defRPr>
            </a:lvl4pPr>
            <a:lvl5pPr>
              <a:defRPr>
                <a:solidFill>
                  <a:schemeClr val="tx1">
                    <a:lumMod val="65000"/>
                    <a:lumOff val="35000"/>
                  </a:schemeClr>
                </a:solidFill>
                <a:latin typeface="Canaro Light DEMO"/>
                <a:cs typeface="Canaro Light DEM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31"/>
          <p:cNvSpPr>
            <a:spLocks noGrp="1"/>
          </p:cNvSpPr>
          <p:nvPr>
            <p:ph type="body" sz="quarter" idx="10" hasCustomPrompt="1"/>
          </p:nvPr>
        </p:nvSpPr>
        <p:spPr>
          <a:xfrm>
            <a:off x="539988" y="326041"/>
            <a:ext cx="9719787" cy="585460"/>
          </a:xfrm>
        </p:spPr>
        <p:txBody>
          <a:bodyPr>
            <a:normAutofit/>
          </a:bodyPr>
          <a:lstStyle>
            <a:lvl1pPr marL="0" indent="0">
              <a:buNone/>
              <a:defRPr lang="en-US" sz="2800" b="1" i="0" kern="1200" dirty="0">
                <a:solidFill>
                  <a:schemeClr val="tx1"/>
                </a:solidFill>
                <a:latin typeface="Canaro Light DEMO"/>
                <a:ea typeface="+mn-ea"/>
                <a:cs typeface="Canaro Light DEMO"/>
              </a:defRPr>
            </a:lvl1pPr>
          </a:lstStyle>
          <a:p>
            <a:pPr lvl="0"/>
            <a:r>
              <a:rPr lang="en-US" dirty="0"/>
              <a:t>Main Heading</a:t>
            </a:r>
          </a:p>
        </p:txBody>
      </p:sp>
    </p:spTree>
    <p:extLst>
      <p:ext uri="{BB962C8B-B14F-4D97-AF65-F5344CB8AC3E}">
        <p14:creationId xmlns:p14="http://schemas.microsoft.com/office/powerpoint/2010/main" val="2988655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989" y="1282082"/>
            <a:ext cx="9719787" cy="4850139"/>
          </a:xfrm>
        </p:spPr>
        <p:txBody>
          <a:bodyPr/>
          <a:lstStyle>
            <a:lvl1pPr>
              <a:defRPr>
                <a:latin typeface="Canaro Light DEMO"/>
                <a:cs typeface="Canaro Light DEMO"/>
              </a:defRPr>
            </a:lvl1pPr>
            <a:lvl2pPr>
              <a:defRPr>
                <a:latin typeface="Canaro Light DEMO"/>
                <a:cs typeface="Canaro Light DEMO"/>
              </a:defRPr>
            </a:lvl2pPr>
            <a:lvl3pPr>
              <a:defRPr>
                <a:latin typeface="Canaro Light DEMO"/>
                <a:cs typeface="Canaro Light DEMO"/>
              </a:defRPr>
            </a:lvl3pPr>
            <a:lvl4pPr>
              <a:defRPr>
                <a:latin typeface="Canaro Light DEMO"/>
                <a:cs typeface="Canaro Light DEMO"/>
              </a:defRPr>
            </a:lvl4pPr>
            <a:lvl5pPr>
              <a:defRPr>
                <a:latin typeface="Canaro Light DEMO"/>
                <a:cs typeface="Canaro Light DEM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31"/>
          <p:cNvSpPr>
            <a:spLocks noGrp="1"/>
          </p:cNvSpPr>
          <p:nvPr>
            <p:ph type="body" sz="quarter" idx="10" hasCustomPrompt="1"/>
          </p:nvPr>
        </p:nvSpPr>
        <p:spPr>
          <a:xfrm>
            <a:off x="539988" y="326041"/>
            <a:ext cx="9719787" cy="585460"/>
          </a:xfrm>
        </p:spPr>
        <p:txBody>
          <a:bodyPr>
            <a:normAutofit/>
          </a:bodyPr>
          <a:lstStyle>
            <a:lvl1pPr marL="0" indent="0">
              <a:buNone/>
              <a:defRPr lang="en-US" sz="2800" b="1" i="0" kern="1200" dirty="0">
                <a:solidFill>
                  <a:schemeClr val="tx1"/>
                </a:solidFill>
                <a:latin typeface="Canaro Light DEMO"/>
                <a:ea typeface="+mn-ea"/>
                <a:cs typeface="Canaro Light DEMO"/>
              </a:defRPr>
            </a:lvl1pPr>
          </a:lstStyle>
          <a:p>
            <a:pPr lvl="0"/>
            <a:r>
              <a:rPr lang="en-US" dirty="0"/>
              <a:t>Main Heading</a:t>
            </a:r>
          </a:p>
        </p:txBody>
      </p:sp>
      <p:grpSp>
        <p:nvGrpSpPr>
          <p:cNvPr id="2" name="Group 1"/>
          <p:cNvGrpSpPr/>
          <p:nvPr userDrawn="1"/>
        </p:nvGrpSpPr>
        <p:grpSpPr>
          <a:xfrm>
            <a:off x="516768" y="923596"/>
            <a:ext cx="9767197" cy="163113"/>
            <a:chOff x="-904938" y="1157758"/>
            <a:chExt cx="9767197" cy="163113"/>
          </a:xfrm>
        </p:grpSpPr>
        <p:grpSp>
          <p:nvGrpSpPr>
            <p:cNvPr id="27" name="Group 26"/>
            <p:cNvGrpSpPr/>
            <p:nvPr userDrawn="1"/>
          </p:nvGrpSpPr>
          <p:grpSpPr>
            <a:xfrm>
              <a:off x="1127407" y="1166264"/>
              <a:ext cx="7734852" cy="154607"/>
              <a:chOff x="0" y="1020776"/>
              <a:chExt cx="7734852" cy="154607"/>
            </a:xfrm>
          </p:grpSpPr>
          <p:sp>
            <p:nvSpPr>
              <p:cNvPr id="28" name="Rectangle 27"/>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9" name="Rectangle 28"/>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0" name="Rectangle 29"/>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1" name="Rectangle 30"/>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32" name="Rectangle 31"/>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3" name="Rectangle 32"/>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4" name="Rectangle 33"/>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1265412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sz="half" idx="1"/>
          </p:nvPr>
        </p:nvSpPr>
        <p:spPr>
          <a:xfrm>
            <a:off x="539989" y="1681323"/>
            <a:ext cx="4769895" cy="445277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89881" y="1681323"/>
            <a:ext cx="4769895" cy="445277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7" name="Group 16"/>
          <p:cNvGrpSpPr/>
          <p:nvPr userDrawn="1"/>
        </p:nvGrpSpPr>
        <p:grpSpPr>
          <a:xfrm>
            <a:off x="516768" y="1327171"/>
            <a:ext cx="9767197" cy="163113"/>
            <a:chOff x="-904938" y="1157758"/>
            <a:chExt cx="9767197" cy="163113"/>
          </a:xfrm>
        </p:grpSpPr>
        <p:grpSp>
          <p:nvGrpSpPr>
            <p:cNvPr id="18" name="Group 17"/>
            <p:cNvGrpSpPr/>
            <p:nvPr userDrawn="1"/>
          </p:nvGrpSpPr>
          <p:grpSpPr>
            <a:xfrm>
              <a:off x="1127407" y="1166264"/>
              <a:ext cx="7734852" cy="154607"/>
              <a:chOff x="0" y="1020776"/>
              <a:chExt cx="7734852" cy="154607"/>
            </a:xfrm>
          </p:grpSpPr>
          <p:sp>
            <p:nvSpPr>
              <p:cNvPr id="22" name="Rectangle 21"/>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3" name="Rectangle 22"/>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4" name="Rectangle 23"/>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5" name="Rectangle 24"/>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9" name="Rectangle 18"/>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1" name="Rectangle 20"/>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18190306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539989" y="1612935"/>
            <a:ext cx="4771771" cy="67219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39989" y="2285130"/>
            <a:ext cx="4771771" cy="38470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486131" y="1612935"/>
            <a:ext cx="4773645" cy="67219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486131" y="2285130"/>
            <a:ext cx="4773645" cy="38470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7" name="Group 16"/>
          <p:cNvGrpSpPr/>
          <p:nvPr userDrawn="1"/>
        </p:nvGrpSpPr>
        <p:grpSpPr>
          <a:xfrm>
            <a:off x="516768" y="1326392"/>
            <a:ext cx="9767197" cy="163113"/>
            <a:chOff x="-904938" y="1157758"/>
            <a:chExt cx="9767197" cy="163113"/>
          </a:xfrm>
        </p:grpSpPr>
        <p:grpSp>
          <p:nvGrpSpPr>
            <p:cNvPr id="18" name="Group 17"/>
            <p:cNvGrpSpPr/>
            <p:nvPr userDrawn="1"/>
          </p:nvGrpSpPr>
          <p:grpSpPr>
            <a:xfrm>
              <a:off x="1127407" y="1166264"/>
              <a:ext cx="7734852" cy="154607"/>
              <a:chOff x="0" y="1020776"/>
              <a:chExt cx="7734852" cy="154607"/>
            </a:xfrm>
          </p:grpSpPr>
          <p:sp>
            <p:nvSpPr>
              <p:cNvPr id="22" name="Rectangle 21"/>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3" name="Rectangle 22"/>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4" name="Rectangle 23"/>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5" name="Rectangle 24"/>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9" name="Rectangle 18"/>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1" name="Rectangle 20"/>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27" name="Rectangle 26"/>
          <p:cNvSpPr/>
          <p:nvPr userDrawn="1"/>
        </p:nvSpPr>
        <p:spPr>
          <a:xfrm>
            <a:off x="539988" y="2268332"/>
            <a:ext cx="4771772" cy="45719"/>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
        <p:nvSpPr>
          <p:cNvPr id="28" name="Rectangle 27"/>
          <p:cNvSpPr/>
          <p:nvPr userDrawn="1"/>
        </p:nvSpPr>
        <p:spPr>
          <a:xfrm>
            <a:off x="5500098" y="2273034"/>
            <a:ext cx="4771772" cy="45719"/>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Tree>
    <p:extLst>
      <p:ext uri="{BB962C8B-B14F-4D97-AF65-F5344CB8AC3E}">
        <p14:creationId xmlns:p14="http://schemas.microsoft.com/office/powerpoint/2010/main" val="4060890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grpSp>
        <p:nvGrpSpPr>
          <p:cNvPr id="13" name="Group 12"/>
          <p:cNvGrpSpPr/>
          <p:nvPr userDrawn="1"/>
        </p:nvGrpSpPr>
        <p:grpSpPr>
          <a:xfrm>
            <a:off x="516768" y="1326392"/>
            <a:ext cx="9767197" cy="163113"/>
            <a:chOff x="-904938" y="1157758"/>
            <a:chExt cx="9767197" cy="163113"/>
          </a:xfrm>
        </p:grpSpPr>
        <p:grpSp>
          <p:nvGrpSpPr>
            <p:cNvPr id="14" name="Group 13"/>
            <p:cNvGrpSpPr/>
            <p:nvPr userDrawn="1"/>
          </p:nvGrpSpPr>
          <p:grpSpPr>
            <a:xfrm>
              <a:off x="1127407" y="1166264"/>
              <a:ext cx="7734852" cy="154607"/>
              <a:chOff x="0" y="1020776"/>
              <a:chExt cx="7734852" cy="154607"/>
            </a:xfrm>
          </p:grpSpPr>
          <p:sp>
            <p:nvSpPr>
              <p:cNvPr id="18" name="Rectangle 17"/>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1" name="Rectangle 20"/>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5" name="Rectangle 14"/>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6" name="Rectangle 15"/>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1398581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12" name="Group 11"/>
          <p:cNvGrpSpPr/>
          <p:nvPr userDrawn="1"/>
        </p:nvGrpSpPr>
        <p:grpSpPr>
          <a:xfrm>
            <a:off x="0" y="5970914"/>
            <a:ext cx="10799763" cy="163113"/>
            <a:chOff x="-904938" y="1157758"/>
            <a:chExt cx="9767197" cy="163113"/>
          </a:xfrm>
        </p:grpSpPr>
        <p:grpSp>
          <p:nvGrpSpPr>
            <p:cNvPr id="13" name="Group 12"/>
            <p:cNvGrpSpPr/>
            <p:nvPr userDrawn="1"/>
          </p:nvGrpSpPr>
          <p:grpSpPr>
            <a:xfrm>
              <a:off x="1127407" y="1166264"/>
              <a:ext cx="7734852" cy="154607"/>
              <a:chOff x="0" y="1020776"/>
              <a:chExt cx="7734852" cy="154607"/>
            </a:xfrm>
          </p:grpSpPr>
          <p:sp>
            <p:nvSpPr>
              <p:cNvPr id="17" name="Rectangle 16"/>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4" name="Rectangle 13"/>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5" name="Rectangle 14"/>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6" name="Rectangle 15"/>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74281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2" name="Rectangle 21"/>
          <p:cNvSpPr/>
          <p:nvPr userDrawn="1"/>
        </p:nvSpPr>
        <p:spPr>
          <a:xfrm rot="5400000">
            <a:off x="-240336" y="1802446"/>
            <a:ext cx="5082437" cy="3533834"/>
          </a:xfrm>
          <a:prstGeom prst="rect">
            <a:avLst/>
          </a:prstGeom>
          <a:solidFill>
            <a:srgbClr val="16A0E1">
              <a:alpha val="8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1AB8FF"/>
              </a:solidFill>
            </a:endParaRPr>
          </a:p>
        </p:txBody>
      </p:sp>
      <p:sp>
        <p:nvSpPr>
          <p:cNvPr id="23" name="Rectangle 22"/>
          <p:cNvSpPr/>
          <p:nvPr userDrawn="1"/>
        </p:nvSpPr>
        <p:spPr>
          <a:xfrm rot="5400000">
            <a:off x="1977481" y="-1171902"/>
            <a:ext cx="650658" cy="3547927"/>
          </a:xfrm>
          <a:prstGeom prst="rect">
            <a:avLst/>
          </a:prstGeom>
          <a:solidFill>
            <a:srgbClr val="16A0E1">
              <a:alpha val="8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1AB8FF"/>
              </a:solidFill>
            </a:endParaRPr>
          </a:p>
        </p:txBody>
      </p:sp>
      <p:sp>
        <p:nvSpPr>
          <p:cNvPr id="2" name="Title 1"/>
          <p:cNvSpPr>
            <a:spLocks noGrp="1"/>
          </p:cNvSpPr>
          <p:nvPr>
            <p:ph type="title"/>
          </p:nvPr>
        </p:nvSpPr>
        <p:spPr>
          <a:xfrm>
            <a:off x="539989" y="391033"/>
            <a:ext cx="3527811" cy="421767"/>
          </a:xfrm>
        </p:spPr>
        <p:txBody>
          <a:bodyPr anchor="b">
            <a:normAutofit/>
          </a:bodyPr>
          <a:lstStyle>
            <a:lvl1pPr algn="l">
              <a:defRPr sz="1800" b="1">
                <a:solidFill>
                  <a:srgbClr val="FFFFFF"/>
                </a:solidFill>
              </a:defRPr>
            </a:lvl1pPr>
          </a:lstStyle>
          <a:p>
            <a:r>
              <a:rPr lang="en-US" dirty="0"/>
              <a:t>Click to edit Master title style</a:t>
            </a:r>
          </a:p>
        </p:txBody>
      </p:sp>
      <p:sp>
        <p:nvSpPr>
          <p:cNvPr id="3" name="Content Placeholder 2"/>
          <p:cNvSpPr>
            <a:spLocks noGrp="1"/>
          </p:cNvSpPr>
          <p:nvPr>
            <p:ph idx="1"/>
          </p:nvPr>
        </p:nvSpPr>
        <p:spPr>
          <a:xfrm>
            <a:off x="4467063" y="286894"/>
            <a:ext cx="5814993" cy="58211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539989" y="1028143"/>
            <a:ext cx="3527811" cy="5079891"/>
          </a:xfrm>
        </p:spPr>
        <p:txBody>
          <a:bodyPr/>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grpSp>
        <p:nvGrpSpPr>
          <p:cNvPr id="12" name="Group 11"/>
          <p:cNvGrpSpPr/>
          <p:nvPr userDrawn="1"/>
        </p:nvGrpSpPr>
        <p:grpSpPr>
          <a:xfrm rot="5400000">
            <a:off x="1362438" y="3091999"/>
            <a:ext cx="5831300" cy="200774"/>
            <a:chOff x="-904938" y="1157758"/>
            <a:chExt cx="5264582" cy="154607"/>
          </a:xfrm>
        </p:grpSpPr>
        <p:sp>
          <p:nvSpPr>
            <p:cNvPr id="17" name="Rectangle 16"/>
            <p:cNvSpPr/>
            <p:nvPr userDrawn="1"/>
          </p:nvSpPr>
          <p:spPr>
            <a:xfrm>
              <a:off x="1127408" y="1166265"/>
              <a:ext cx="3232236" cy="146100"/>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4" name="Rectangle 13"/>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5" name="Rectangle 14"/>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6" name="Rectangle 15"/>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24" name="TextBox 23"/>
          <p:cNvSpPr txBox="1"/>
          <p:nvPr userDrawn="1"/>
        </p:nvSpPr>
        <p:spPr>
          <a:xfrm>
            <a:off x="-635000" y="13716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227259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9989" y="288561"/>
            <a:ext cx="9719787" cy="120094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539989" y="1681323"/>
            <a:ext cx="9719787" cy="475540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39988" y="6678584"/>
            <a:ext cx="2519945" cy="383635"/>
          </a:xfrm>
          <a:prstGeom prst="rect">
            <a:avLst/>
          </a:prstGeom>
        </p:spPr>
        <p:txBody>
          <a:bodyPr vert="horz" lIns="91440" tIns="45720" rIns="91440" bIns="45720" rtlCol="0" anchor="ctr"/>
          <a:lstStyle>
            <a:lvl1pPr algn="l">
              <a:defRPr sz="1200">
                <a:solidFill>
                  <a:schemeClr val="tx1">
                    <a:tint val="75000"/>
                  </a:schemeClr>
                </a:solidFill>
              </a:defRPr>
            </a:lvl1pPr>
          </a:lstStyle>
          <a:p>
            <a:fld id="{ED53F868-41C0-4F45-A040-CE138DD0E4BC}" type="datetimeFigureOut">
              <a:rPr lang="en-US" smtClean="0"/>
              <a:pPr/>
              <a:t>11/6/2016</a:t>
            </a:fld>
            <a:endParaRPr lang="en-US"/>
          </a:p>
        </p:txBody>
      </p:sp>
      <p:sp>
        <p:nvSpPr>
          <p:cNvPr id="5" name="Footer Placeholder 4"/>
          <p:cNvSpPr>
            <a:spLocks noGrp="1"/>
          </p:cNvSpPr>
          <p:nvPr>
            <p:ph type="ftr" sz="quarter" idx="3"/>
          </p:nvPr>
        </p:nvSpPr>
        <p:spPr>
          <a:xfrm>
            <a:off x="3689920" y="6678584"/>
            <a:ext cx="3419925" cy="38363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739831" y="6678584"/>
            <a:ext cx="2519945" cy="383635"/>
          </a:xfrm>
          <a:prstGeom prst="rect">
            <a:avLst/>
          </a:prstGeom>
        </p:spPr>
        <p:txBody>
          <a:bodyPr vert="horz" lIns="91440" tIns="45720" rIns="91440" bIns="45720" rtlCol="0" anchor="ctr"/>
          <a:lstStyle>
            <a:lvl1pPr algn="r">
              <a:defRPr sz="1200">
                <a:solidFill>
                  <a:schemeClr val="tx1">
                    <a:tint val="75000"/>
                  </a:schemeClr>
                </a:solidFill>
              </a:defRPr>
            </a:lvl1pPr>
          </a:lstStyle>
          <a:p>
            <a:fld id="{8E83ECF3-C502-7243-950C-0289504237AB}" type="slidenum">
              <a:rPr lang="en-US" smtClean="0"/>
              <a:pPr/>
              <a:t>‹#›</a:t>
            </a:fld>
            <a:endParaRPr lang="en-US"/>
          </a:p>
        </p:txBody>
      </p:sp>
      <p:sp>
        <p:nvSpPr>
          <p:cNvPr id="7" name="Rectangle 6"/>
          <p:cNvSpPr/>
          <p:nvPr userDrawn="1"/>
        </p:nvSpPr>
        <p:spPr>
          <a:xfrm>
            <a:off x="9672" y="6122977"/>
            <a:ext cx="10799764" cy="1099606"/>
          </a:xfrm>
          <a:prstGeom prst="rect">
            <a:avLst/>
          </a:prstGeom>
          <a:solidFill>
            <a:schemeClr val="bg1">
              <a:lumMod val="95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Slide Number Placeholder 5"/>
          <p:cNvSpPr txBox="1">
            <a:spLocks/>
          </p:cNvSpPr>
          <p:nvPr userDrawn="1"/>
        </p:nvSpPr>
        <p:spPr>
          <a:xfrm>
            <a:off x="10087640" y="152052"/>
            <a:ext cx="513608" cy="38363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E83ECF3-C502-7243-950C-0289504237AB}" type="slidenum">
              <a:rPr lang="en-US" sz="1200" smtClean="0"/>
              <a:pPr algn="r"/>
              <a:t>‹#›</a:t>
            </a:fld>
            <a:endParaRPr lang="en-US" sz="1200" dirty="0"/>
          </a:p>
        </p:txBody>
      </p:sp>
      <p:pic>
        <p:nvPicPr>
          <p:cNvPr id="12" name="Picture 11" descr="ICANNlogo copy_test.tif"/>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348223" y="6305999"/>
            <a:ext cx="945275" cy="756220"/>
          </a:xfrm>
          <a:prstGeom prst="rect">
            <a:avLst/>
          </a:prstGeom>
        </p:spPr>
      </p:pic>
      <p:pic>
        <p:nvPicPr>
          <p:cNvPr id="13" name="Picture 12" descr="KISA_Logo.tif"/>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9389126" y="6536622"/>
            <a:ext cx="1013732" cy="309752"/>
          </a:xfrm>
          <a:prstGeom prst="rect">
            <a:avLst/>
          </a:prstGeom>
        </p:spPr>
      </p:pic>
      <p:pic>
        <p:nvPicPr>
          <p:cNvPr id="15" name="Picture 14" descr="Screen Shot 2014-05-07 at 9.50.46 am.png"/>
          <p:cNvPicPr>
            <a:picLocks noChangeAspect="1"/>
          </p:cNvPicPr>
          <p:nvPr userDrawn="1"/>
        </p:nvPicPr>
        <p:blipFill>
          <a:blip r:embed="rId16">
            <a:alphaModFix amt="25000"/>
            <a:extLst>
              <a:ext uri="{28A0092B-C50C-407E-A947-70E740481C1C}">
                <a14:useLocalDpi xmlns:a14="http://schemas.microsoft.com/office/drawing/2010/main" val="0"/>
              </a:ext>
            </a:extLst>
          </a:blip>
          <a:stretch>
            <a:fillRect/>
          </a:stretch>
        </p:blipFill>
        <p:spPr>
          <a:xfrm>
            <a:off x="9672" y="2043201"/>
            <a:ext cx="10799764" cy="2819400"/>
          </a:xfrm>
          <a:prstGeom prst="rect">
            <a:avLst/>
          </a:prstGeom>
        </p:spPr>
      </p:pic>
      <p:sp>
        <p:nvSpPr>
          <p:cNvPr id="14" name="Text Placeholder 1"/>
          <p:cNvSpPr txBox="1">
            <a:spLocks/>
          </p:cNvSpPr>
          <p:nvPr userDrawn="1"/>
        </p:nvSpPr>
        <p:spPr>
          <a:xfrm>
            <a:off x="7902016" y="-50680"/>
            <a:ext cx="3361382" cy="869094"/>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lang="en-US" sz="1800" b="0" i="0" kern="1200" dirty="0">
                <a:solidFill>
                  <a:schemeClr val="tx1">
                    <a:lumMod val="65000"/>
                    <a:lumOff val="35000"/>
                  </a:schemeClr>
                </a:solidFill>
                <a:latin typeface="Canaro Light DEMO"/>
                <a:ea typeface="+mn-ea"/>
                <a:cs typeface="Canaro Light DEMO"/>
              </a:defRPr>
            </a:lvl1pPr>
            <a:lvl2pPr marL="742950" indent="-285750" algn="l" defTabSz="457200" rtl="0" eaLnBrk="1" latinLnBrk="0" hangingPunct="1">
              <a:spcBef>
                <a:spcPct val="20000"/>
              </a:spcBef>
              <a:buFont typeface="Arial"/>
              <a:buChar char="–"/>
              <a:defRPr sz="2000" kern="1200">
                <a:solidFill>
                  <a:schemeClr val="tx1">
                    <a:lumMod val="65000"/>
                    <a:lumOff val="35000"/>
                  </a:schemeClr>
                </a:solidFill>
                <a:latin typeface="Canaro Light DEMO"/>
                <a:ea typeface="+mn-ea"/>
                <a:cs typeface="Canaro Light DEMO"/>
              </a:defRPr>
            </a:lvl2pPr>
            <a:lvl3pPr marL="1143000" indent="-228600" algn="l" defTabSz="457200" rtl="0" eaLnBrk="1" latinLnBrk="0" hangingPunct="1">
              <a:spcBef>
                <a:spcPct val="20000"/>
              </a:spcBef>
              <a:buFont typeface="Arial"/>
              <a:buChar char="•"/>
              <a:defRPr sz="1800" kern="1200">
                <a:solidFill>
                  <a:schemeClr val="tx1">
                    <a:lumMod val="65000"/>
                    <a:lumOff val="35000"/>
                  </a:schemeClr>
                </a:solidFill>
                <a:latin typeface="Canaro Light DEMO"/>
                <a:ea typeface="+mn-ea"/>
                <a:cs typeface="Canaro Light DEMO"/>
              </a:defRPr>
            </a:lvl3pPr>
            <a:lvl4pPr marL="16002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dirty="0">
                <a:solidFill>
                  <a:srgbClr val="3366FF"/>
                </a:solidFill>
              </a:rPr>
              <a:t>Updated as of 1 July 2014</a:t>
            </a:r>
          </a:p>
        </p:txBody>
      </p:sp>
    </p:spTree>
    <p:extLst>
      <p:ext uri="{BB962C8B-B14F-4D97-AF65-F5344CB8AC3E}">
        <p14:creationId xmlns:p14="http://schemas.microsoft.com/office/powerpoint/2010/main" val="1716968169"/>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62"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457200" rtl="0" eaLnBrk="1" latinLnBrk="0" hangingPunct="1">
        <a:spcBef>
          <a:spcPct val="0"/>
        </a:spcBef>
        <a:buNone/>
        <a:defRPr sz="3600" kern="1200">
          <a:solidFill>
            <a:schemeClr val="tx1"/>
          </a:solidFill>
          <a:latin typeface="Canaro Light DEMO"/>
          <a:ea typeface="+mj-ea"/>
          <a:cs typeface="Canaro Light DEMO"/>
        </a:defRPr>
      </a:lvl1pPr>
    </p:titleStyle>
    <p:bodyStyle>
      <a:lvl1pPr marL="342900" indent="-342900" algn="l" defTabSz="457200" rtl="0" eaLnBrk="1" latinLnBrk="0" hangingPunct="1">
        <a:spcBef>
          <a:spcPct val="20000"/>
        </a:spcBef>
        <a:buFont typeface="Arial"/>
        <a:buChar char="•"/>
        <a:defRPr sz="2400" kern="1200">
          <a:solidFill>
            <a:schemeClr val="tx1">
              <a:lumMod val="65000"/>
              <a:lumOff val="35000"/>
            </a:schemeClr>
          </a:solidFill>
          <a:latin typeface="Canaro Light DEMO"/>
          <a:ea typeface="+mn-ea"/>
          <a:cs typeface="Canaro Light DEMO"/>
        </a:defRPr>
      </a:lvl1pPr>
      <a:lvl2pPr marL="742950" indent="-285750" algn="l" defTabSz="457200" rtl="0" eaLnBrk="1" latinLnBrk="0" hangingPunct="1">
        <a:spcBef>
          <a:spcPct val="20000"/>
        </a:spcBef>
        <a:buFont typeface="Arial"/>
        <a:buChar char="–"/>
        <a:defRPr sz="2000" kern="1200">
          <a:solidFill>
            <a:schemeClr val="tx1">
              <a:lumMod val="65000"/>
              <a:lumOff val="35000"/>
            </a:schemeClr>
          </a:solidFill>
          <a:latin typeface="Canaro Light DEMO"/>
          <a:ea typeface="+mn-ea"/>
          <a:cs typeface="Canaro Light DEMO"/>
        </a:defRPr>
      </a:lvl2pPr>
      <a:lvl3pPr marL="1143000" indent="-228600" algn="l" defTabSz="457200" rtl="0" eaLnBrk="1" latinLnBrk="0" hangingPunct="1">
        <a:spcBef>
          <a:spcPct val="20000"/>
        </a:spcBef>
        <a:buFont typeface="Arial"/>
        <a:buChar char="•"/>
        <a:defRPr sz="1800" kern="1200">
          <a:solidFill>
            <a:schemeClr val="tx1">
              <a:lumMod val="65000"/>
              <a:lumOff val="35000"/>
            </a:schemeClr>
          </a:solidFill>
          <a:latin typeface="Canaro Light DEMO"/>
          <a:ea typeface="+mn-ea"/>
          <a:cs typeface="Canaro Light DEMO"/>
        </a:defRPr>
      </a:lvl3pPr>
      <a:lvl4pPr marL="16002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gif"/></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5.gif"/></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5.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noAutofit/>
          </a:bodyPr>
          <a:lstStyle/>
          <a:p>
            <a:r>
              <a:rPr lang="en-US" sz="2800" dirty="0"/>
              <a:t>ICANN</a:t>
            </a:r>
            <a:r>
              <a:rPr lang="x-none" sz="2800"/>
              <a:t> </a:t>
            </a:r>
            <a:r>
              <a:rPr lang="bn-BD" sz="2800" dirty="0"/>
              <a:t>সম্পর্কে</a:t>
            </a:r>
            <a:endParaRPr lang="en-US" sz="2800" dirty="0">
              <a:latin typeface="SutonnyMJ" pitchFamily="2" charset="0"/>
              <a:cs typeface="SutonnyMJ" pitchFamily="2" charset="0"/>
            </a:endParaRPr>
          </a:p>
        </p:txBody>
      </p:sp>
      <p:sp>
        <p:nvSpPr>
          <p:cNvPr id="2" name="Text Placeholder 1"/>
          <p:cNvSpPr>
            <a:spLocks noGrp="1"/>
          </p:cNvSpPr>
          <p:nvPr>
            <p:ph type="body" sz="quarter" idx="11"/>
          </p:nvPr>
        </p:nvSpPr>
        <p:spPr>
          <a:xfrm>
            <a:off x="5715427" y="4617948"/>
            <a:ext cx="2778613" cy="1020852"/>
          </a:xfrm>
        </p:spPr>
        <p:txBody>
          <a:bodyPr>
            <a:noAutofit/>
          </a:bodyPr>
          <a:lstStyle/>
          <a:p>
            <a:r>
              <a:rPr lang="en-US" dirty="0"/>
              <a:t>KISA-ICANN </a:t>
            </a:r>
            <a:r>
              <a:rPr lang="bn-BD" dirty="0">
                <a:latin typeface="SutonnyMJ" pitchFamily="2" charset="0"/>
                <a:cs typeface="SutonnyMJ" pitchFamily="2" charset="0"/>
              </a:rPr>
              <a:t>ভাষা</a:t>
            </a:r>
            <a:r>
              <a:rPr lang="en-US" dirty="0"/>
              <a:t> </a:t>
            </a:r>
            <a:endParaRPr lang="x-none" dirty="0"/>
          </a:p>
          <a:p>
            <a:r>
              <a:rPr lang="bn-BD" dirty="0">
                <a:latin typeface="SutonnyMJ" pitchFamily="2" charset="0"/>
                <a:cs typeface="SutonnyMJ" pitchFamily="2" charset="0"/>
              </a:rPr>
              <a:t>স্থানীয়করণ প্রকল্প</a:t>
            </a:r>
            <a:endParaRPr lang="en-US" dirty="0">
              <a:latin typeface="SutonnyMJ" pitchFamily="2" charset="0"/>
              <a:cs typeface="SutonnyMJ" pitchFamily="2" charset="0"/>
            </a:endParaRPr>
          </a:p>
          <a:p>
            <a:r>
              <a:rPr lang="bn-BD" dirty="0">
                <a:latin typeface="SutonnyMJ" pitchFamily="2" charset="0"/>
                <a:cs typeface="SutonnyMJ" pitchFamily="2" charset="0"/>
              </a:rPr>
              <a:t>মডিউল </a:t>
            </a:r>
            <a:r>
              <a:rPr>
                <a:latin typeface="SutonnyMJ" pitchFamily="2" charset="0"/>
                <a:cs typeface="SutonnyMJ" pitchFamily="2" charset="0"/>
              </a:rPr>
              <a:t>1.1</a:t>
            </a:r>
            <a:endParaRPr lang="en-US" dirty="0">
              <a:latin typeface="SutonnyMJ" pitchFamily="2" charset="0"/>
              <a:cs typeface="SutonnyMJ" pitchFamily="2" charset="0"/>
            </a:endParaRPr>
          </a:p>
        </p:txBody>
      </p:sp>
      <p:pic>
        <p:nvPicPr>
          <p:cNvPr id="1026" name="Picture 2" descr="E:\ISOC\ISOC Bangladesh Dhaka Chapter.gif"/>
          <p:cNvPicPr>
            <a:picLocks noChangeAspect="1" noChangeArrowheads="1"/>
          </p:cNvPicPr>
          <p:nvPr/>
        </p:nvPicPr>
        <p:blipFill>
          <a:blip r:embed="rId2"/>
          <a:srcRect/>
          <a:stretch>
            <a:fillRect/>
          </a:stretch>
        </p:blipFill>
        <p:spPr bwMode="auto">
          <a:xfrm>
            <a:off x="4181346" y="6379198"/>
            <a:ext cx="2857500" cy="533400"/>
          </a:xfrm>
          <a:prstGeom prst="rect">
            <a:avLst/>
          </a:prstGeom>
          <a:noFill/>
        </p:spPr>
      </p:pic>
    </p:spTree>
    <p:extLst>
      <p:ext uri="{BB962C8B-B14F-4D97-AF65-F5344CB8AC3E}">
        <p14:creationId xmlns:p14="http://schemas.microsoft.com/office/powerpoint/2010/main" val="1042770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ICANN </a:t>
            </a:r>
            <a:r>
              <a:rPr lang="bn-BD" dirty="0"/>
              <a:t>কি কি করেছে?</a:t>
            </a:r>
            <a:endParaRPr/>
          </a:p>
          <a:p>
            <a:endParaRPr lang="en-US" dirty="0"/>
          </a:p>
        </p:txBody>
      </p:sp>
      <p:sp>
        <p:nvSpPr>
          <p:cNvPr id="4" name="Content Placeholder 1"/>
          <p:cNvSpPr>
            <a:spLocks noGrp="1"/>
          </p:cNvSpPr>
          <p:nvPr>
            <p:ph idx="1"/>
          </p:nvPr>
        </p:nvSpPr>
        <p:spPr>
          <a:xfrm>
            <a:off x="539989" y="1282082"/>
            <a:ext cx="9962841" cy="5187699"/>
          </a:xfrm>
        </p:spPr>
        <p:txBody>
          <a:bodyPr>
            <a:normAutofit fontScale="92500"/>
          </a:bodyPr>
          <a:lstStyle/>
          <a:p>
            <a:pPr marL="0" indent="0">
              <a:spcAft>
                <a:spcPts val="1200"/>
              </a:spcAft>
              <a:buClr>
                <a:srgbClr val="43ACDA"/>
              </a:buClr>
              <a:buNone/>
            </a:pPr>
            <a:r>
              <a:rPr lang="bn-BD" sz="2600" b="1" dirty="0"/>
              <a:t>বটম-আপ, ঐক্যমতের ভিত্তিতে পরিচালনা ও বহু-সহযোগী মডেলের মাধ্যমে যা অর্জিত হয়েছে তার উল্লেখযোগ্য অংশ</a:t>
            </a:r>
            <a:r>
              <a:rPr lang="en-US" sz="2600" b="1" dirty="0">
                <a:solidFill>
                  <a:srgbClr val="595959"/>
                </a:solidFill>
              </a:rPr>
              <a:t>:</a:t>
            </a:r>
          </a:p>
          <a:p>
            <a:pPr>
              <a:spcAft>
                <a:spcPts val="1200"/>
              </a:spcAft>
              <a:buClr>
                <a:srgbClr val="43ACDA"/>
              </a:buClr>
              <a:buFont typeface="Wingdings" panose="05000000000000000000" pitchFamily="2" charset="2"/>
              <a:buChar char="§"/>
            </a:pPr>
            <a:r>
              <a:rPr lang="bn-BD" sz="2600" dirty="0"/>
              <a:t>জেনেরিক টপ লেভেল ডোমেইন (</a:t>
            </a:r>
            <a:r>
              <a:rPr lang="en-US" sz="2600" dirty="0" err="1"/>
              <a:t>gTLD</a:t>
            </a:r>
            <a:r>
              <a:rPr lang="en-US" sz="2600" dirty="0"/>
              <a:t>)</a:t>
            </a:r>
            <a:r>
              <a:rPr lang="bn-BD" sz="2600" dirty="0"/>
              <a:t> রেজিষ্ট্রেশনের ক্ষেত্রে প্রতিযোগীতামূলক বাজার তৈরী হয়েছে</a:t>
            </a:r>
            <a:endParaRPr lang="en-US" sz="2600" dirty="0">
              <a:solidFill>
                <a:srgbClr val="595959"/>
              </a:solidFill>
            </a:endParaRPr>
          </a:p>
          <a:p>
            <a:pPr lvl="1">
              <a:spcAft>
                <a:spcPts val="1200"/>
              </a:spcAft>
              <a:buClr>
                <a:srgbClr val="43ACDA"/>
              </a:buClr>
              <a:buFont typeface="Wingdings" panose="05000000000000000000" pitchFamily="2" charset="2"/>
              <a:buChar char="§"/>
            </a:pPr>
            <a:r>
              <a:rPr lang="bn-BD" sz="2200" dirty="0"/>
              <a:t>ডোমেইন নেম এর খরচ ৮০% হ্রাস পেয়েছে, ভোক্তা ও ব্যবসায়ীদের বার্ষিক ১ বিলিয়ন মার্কিন ডলার সাশ্রয় হয়েছে</a:t>
            </a:r>
            <a:endParaRPr lang="en-US" sz="2200" dirty="0">
              <a:solidFill>
                <a:srgbClr val="595959"/>
              </a:solidFill>
            </a:endParaRPr>
          </a:p>
          <a:p>
            <a:pPr>
              <a:spcAft>
                <a:spcPts val="1200"/>
              </a:spcAft>
              <a:buClr>
                <a:srgbClr val="43ACDA"/>
              </a:buClr>
              <a:buFont typeface="Wingdings" panose="05000000000000000000" pitchFamily="2" charset="2"/>
              <a:buChar char="§"/>
            </a:pPr>
            <a:r>
              <a:rPr lang="bn-BD" sz="2600" dirty="0"/>
              <a:t>ইউনিফর্ম ডোমেইন নেম ডিসপুট রেজ্যুলেশন পলিসি (</a:t>
            </a:r>
            <a:r>
              <a:rPr lang="en-US" sz="2600" dirty="0"/>
              <a:t>UDRP) </a:t>
            </a:r>
            <a:r>
              <a:rPr lang="bn-BD" sz="2600" dirty="0"/>
              <a:t>প্রণীত হয়েছে</a:t>
            </a:r>
            <a:endParaRPr lang="en-US" sz="2600" dirty="0">
              <a:solidFill>
                <a:srgbClr val="595959"/>
              </a:solidFill>
            </a:endParaRPr>
          </a:p>
          <a:p>
            <a:pPr lvl="1">
              <a:spcAft>
                <a:spcPts val="1200"/>
              </a:spcAft>
              <a:buClr>
                <a:srgbClr val="43ACDA"/>
              </a:buClr>
              <a:buFont typeface="Wingdings" panose="05000000000000000000" pitchFamily="2" charset="2"/>
              <a:buChar char="§"/>
            </a:pPr>
            <a:r>
              <a:rPr lang="bn-BD" sz="2200" dirty="0"/>
              <a:t>ডোমেইন নেম এর মালিকানা নিয়ে হাজার হাজার বিতর্কের সমাধান হয়েছে</a:t>
            </a:r>
            <a:endParaRPr lang="en-US" sz="2200" dirty="0">
              <a:solidFill>
                <a:srgbClr val="595959"/>
              </a:solidFill>
            </a:endParaRPr>
          </a:p>
          <a:p>
            <a:pPr>
              <a:spcAft>
                <a:spcPts val="1200"/>
              </a:spcAft>
              <a:buClr>
                <a:srgbClr val="43ACDA"/>
              </a:buClr>
              <a:buFont typeface="Wingdings" panose="05000000000000000000" pitchFamily="2" charset="2"/>
              <a:buChar char="§"/>
            </a:pPr>
            <a:r>
              <a:rPr lang="bn-BD" sz="2600" dirty="0"/>
              <a:t>ডোমেইন নেম সিস্টেম সিকিউরিটি এক্সটেনশন (</a:t>
            </a:r>
            <a:r>
              <a:rPr lang="en-US" sz="2600" dirty="0"/>
              <a:t>DNSSEC)</a:t>
            </a:r>
            <a:endParaRPr lang="en-US" sz="2600" b="1" dirty="0">
              <a:solidFill>
                <a:srgbClr val="595959"/>
              </a:solidFill>
            </a:endParaRPr>
          </a:p>
          <a:p>
            <a:pPr>
              <a:spcAft>
                <a:spcPts val="1200"/>
              </a:spcAft>
              <a:buClr>
                <a:srgbClr val="43ACDA"/>
              </a:buClr>
              <a:buFont typeface="Wingdings" panose="05000000000000000000" pitchFamily="2" charset="2"/>
              <a:buChar char="§"/>
            </a:pPr>
            <a:r>
              <a:rPr lang="bn-BD" sz="2600" dirty="0"/>
              <a:t>নতুন </a:t>
            </a:r>
            <a:r>
              <a:rPr lang="en-US" sz="2600" dirty="0" err="1"/>
              <a:t>gTLD</a:t>
            </a:r>
            <a:r>
              <a:rPr lang="en-US" sz="2600" dirty="0"/>
              <a:t> </a:t>
            </a:r>
            <a:r>
              <a:rPr lang="bn-BD" sz="2600" dirty="0"/>
              <a:t>কার্যক্রম – প্রতিযোগীতা, আবিষ্কার এবং বিকল্প</a:t>
            </a:r>
            <a:endParaRPr lang="en-US" sz="2600" dirty="0">
              <a:solidFill>
                <a:srgbClr val="595959"/>
              </a:solidFill>
            </a:endParaRPr>
          </a:p>
          <a:p>
            <a:pPr>
              <a:spcAft>
                <a:spcPts val="1200"/>
              </a:spcAft>
              <a:buClr>
                <a:srgbClr val="43ACDA"/>
              </a:buClr>
              <a:buFont typeface="Wingdings" panose="05000000000000000000" pitchFamily="2" charset="2"/>
              <a:buChar char="§"/>
            </a:pPr>
            <a:r>
              <a:rPr lang="bn-BD" sz="2600" dirty="0"/>
              <a:t>ইন্টারনেট পরিচালনাসংক্রান্ত নীতিমালাসমূহ বিশ্বব্যাপী সমাদৃত হয়েছে</a:t>
            </a:r>
            <a:endParaRPr lang="en-US" sz="2600" dirty="0">
              <a:solidFill>
                <a:srgbClr val="595959"/>
              </a:solidFill>
            </a:endParaRPr>
          </a:p>
          <a:p>
            <a:pPr lvl="2">
              <a:spcAft>
                <a:spcPts val="1200"/>
              </a:spcAft>
              <a:buClr>
                <a:srgbClr val="43ACDA"/>
              </a:buClr>
              <a:buFont typeface="Wingdings" panose="05000000000000000000" pitchFamily="2" charset="2"/>
              <a:buChar char="§"/>
            </a:pPr>
            <a:endParaRPr lang="en-US" sz="2200" b="1" dirty="0">
              <a:solidFill>
                <a:srgbClr val="595959"/>
              </a:solidFill>
            </a:endParaRPr>
          </a:p>
        </p:txBody>
      </p:sp>
      <p:pic>
        <p:nvPicPr>
          <p:cNvPr id="9218" name="Picture 2" descr="E:\ISOC\ISOC Bangladesh Dhaka Chapter.gif"/>
          <p:cNvPicPr>
            <a:picLocks noChangeAspect="1" noChangeArrowheads="1"/>
          </p:cNvPicPr>
          <p:nvPr/>
        </p:nvPicPr>
        <p:blipFill>
          <a:blip r:embed="rId3"/>
          <a:srcRect/>
          <a:stretch>
            <a:fillRect/>
          </a:stretch>
        </p:blipFill>
        <p:spPr bwMode="auto">
          <a:xfrm>
            <a:off x="3970338" y="6331613"/>
            <a:ext cx="2857500" cy="533400"/>
          </a:xfrm>
          <a:prstGeom prst="rect">
            <a:avLst/>
          </a:prstGeom>
          <a:noFill/>
        </p:spPr>
      </p:pic>
    </p:spTree>
    <p:extLst>
      <p:ext uri="{BB962C8B-B14F-4D97-AF65-F5344CB8AC3E}">
        <p14:creationId xmlns:p14="http://schemas.microsoft.com/office/powerpoint/2010/main" val="3018875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6829" y="2021996"/>
            <a:ext cx="6479858" cy="595469"/>
          </a:xfrm>
        </p:spPr>
        <p:txBody>
          <a:bodyPr>
            <a:normAutofit/>
          </a:bodyPr>
          <a:lstStyle/>
          <a:p>
            <a:pPr algn="ctr"/>
            <a:r>
              <a:rPr lang="bn-BD" sz="2800" dirty="0"/>
              <a:t>ধন্যবাদ</a:t>
            </a:r>
            <a:endParaRPr lang="en-US" sz="2800" dirty="0"/>
          </a:p>
        </p:txBody>
      </p:sp>
      <p:sp>
        <p:nvSpPr>
          <p:cNvPr id="4" name="Text Placeholder 3"/>
          <p:cNvSpPr>
            <a:spLocks noGrp="1"/>
          </p:cNvSpPr>
          <p:nvPr>
            <p:ph type="body" sz="half" idx="2"/>
          </p:nvPr>
        </p:nvSpPr>
        <p:spPr>
          <a:xfrm>
            <a:off x="2116829" y="3390836"/>
            <a:ext cx="6479858" cy="456503"/>
          </a:xfrm>
        </p:spPr>
        <p:txBody>
          <a:bodyPr>
            <a:normAutofit/>
          </a:bodyPr>
          <a:lstStyle/>
          <a:p>
            <a:pPr algn="ctr"/>
            <a:r>
              <a:rPr lang="bn-BD" sz="1800" b="1" dirty="0"/>
              <a:t>কোন জিজ্ঞাসা?</a:t>
            </a:r>
            <a:endParaRPr lang="en-US" sz="1800" b="1" dirty="0"/>
          </a:p>
        </p:txBody>
      </p:sp>
      <p:sp>
        <p:nvSpPr>
          <p:cNvPr id="5" name="Text Placeholder 3"/>
          <p:cNvSpPr txBox="1">
            <a:spLocks/>
          </p:cNvSpPr>
          <p:nvPr/>
        </p:nvSpPr>
        <p:spPr>
          <a:xfrm>
            <a:off x="4319905" y="5701064"/>
            <a:ext cx="6479858" cy="456503"/>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1400" kern="1200">
                <a:solidFill>
                  <a:schemeClr val="tx1">
                    <a:lumMod val="65000"/>
                    <a:lumOff val="35000"/>
                  </a:schemeClr>
                </a:solidFill>
                <a:latin typeface="Canaro Light DEMO"/>
                <a:ea typeface="+mn-ea"/>
                <a:cs typeface="Canaro Light DEMO"/>
              </a:defRPr>
            </a:lvl1pPr>
            <a:lvl2pPr marL="457200" indent="0" algn="l" defTabSz="457200" rtl="0" eaLnBrk="1" latinLnBrk="0" hangingPunct="1">
              <a:spcBef>
                <a:spcPct val="20000"/>
              </a:spcBef>
              <a:buFont typeface="Arial"/>
              <a:buNone/>
              <a:defRPr sz="1200" kern="1200">
                <a:solidFill>
                  <a:schemeClr val="tx1">
                    <a:lumMod val="65000"/>
                    <a:lumOff val="35000"/>
                  </a:schemeClr>
                </a:solidFill>
                <a:latin typeface="Canaro Light DEMO"/>
                <a:ea typeface="+mn-ea"/>
                <a:cs typeface="Canaro Light DEMO"/>
              </a:defRPr>
            </a:lvl2pPr>
            <a:lvl3pPr marL="914400" indent="0" algn="l" defTabSz="457200" rtl="0" eaLnBrk="1" latinLnBrk="0" hangingPunct="1">
              <a:spcBef>
                <a:spcPct val="20000"/>
              </a:spcBef>
              <a:buFont typeface="Arial"/>
              <a:buNone/>
              <a:defRPr sz="1000" kern="1200">
                <a:solidFill>
                  <a:schemeClr val="tx1">
                    <a:lumMod val="65000"/>
                    <a:lumOff val="35000"/>
                  </a:schemeClr>
                </a:solidFill>
                <a:latin typeface="Canaro Light DEMO"/>
                <a:ea typeface="+mn-ea"/>
                <a:cs typeface="Canaro Light DEMO"/>
              </a:defRPr>
            </a:lvl3pPr>
            <a:lvl4pPr marL="1371600" indent="0" algn="l" defTabSz="457200" rtl="0" eaLnBrk="1" latinLnBrk="0" hangingPunct="1">
              <a:spcBef>
                <a:spcPct val="20000"/>
              </a:spcBef>
              <a:buFont typeface="Arial"/>
              <a:buNone/>
              <a:defRPr sz="900" kern="1200">
                <a:solidFill>
                  <a:schemeClr val="tx1">
                    <a:lumMod val="65000"/>
                    <a:lumOff val="35000"/>
                  </a:schemeClr>
                </a:solidFill>
                <a:latin typeface="Canaro Light DEMO"/>
                <a:ea typeface="+mn-ea"/>
                <a:cs typeface="Canaro Light DEMO"/>
              </a:defRPr>
            </a:lvl4pPr>
            <a:lvl5pPr marL="1828800" indent="0" algn="l" defTabSz="457200" rtl="0" eaLnBrk="1" latinLnBrk="0" hangingPunct="1">
              <a:spcBef>
                <a:spcPct val="20000"/>
              </a:spcBef>
              <a:buFont typeface="Arial"/>
              <a:buNone/>
              <a:defRPr sz="900" kern="1200">
                <a:solidFill>
                  <a:schemeClr val="tx1">
                    <a:lumMod val="65000"/>
                    <a:lumOff val="35000"/>
                  </a:schemeClr>
                </a:solidFill>
                <a:latin typeface="Canaro Light DEMO"/>
                <a:ea typeface="+mn-ea"/>
                <a:cs typeface="Canaro Light DEMO"/>
              </a:defRPr>
            </a:lvl5pPr>
            <a:lvl6pPr marL="2286000" indent="0" algn="l" defTabSz="457200" rtl="0" eaLnBrk="1" latinLnBrk="0" hangingPunct="1">
              <a:spcBef>
                <a:spcPct val="20000"/>
              </a:spcBef>
              <a:buFont typeface="Arial"/>
              <a:buNone/>
              <a:defRPr sz="900"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900"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900"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900" kern="1200">
                <a:solidFill>
                  <a:schemeClr val="tx1"/>
                </a:solidFill>
                <a:latin typeface="+mn-lt"/>
                <a:ea typeface="+mn-ea"/>
                <a:cs typeface="+mn-cs"/>
              </a:defRPr>
            </a:lvl9pPr>
          </a:lstStyle>
          <a:p>
            <a:pPr algn="r"/>
            <a:r>
              <a:rPr lang="en-US" sz="1800" b="1" dirty="0" err="1"/>
              <a:t>apachub@icann.org</a:t>
            </a:r>
            <a:endParaRPr lang="en-US" sz="1800" b="1" dirty="0"/>
          </a:p>
        </p:txBody>
      </p:sp>
      <p:pic>
        <p:nvPicPr>
          <p:cNvPr id="10242" name="Picture 2" descr="E:\ISOC\ISOC Bangladesh Dhaka Chapter.gif"/>
          <p:cNvPicPr>
            <a:picLocks noChangeAspect="1" noChangeArrowheads="1"/>
          </p:cNvPicPr>
          <p:nvPr/>
        </p:nvPicPr>
        <p:blipFill>
          <a:blip r:embed="rId2"/>
          <a:srcRect/>
          <a:stretch>
            <a:fillRect/>
          </a:stretch>
        </p:blipFill>
        <p:spPr bwMode="auto">
          <a:xfrm>
            <a:off x="3970338" y="6324582"/>
            <a:ext cx="2857500" cy="533400"/>
          </a:xfrm>
          <a:prstGeom prst="rect">
            <a:avLst/>
          </a:prstGeom>
          <a:noFill/>
        </p:spPr>
      </p:pic>
    </p:spTree>
    <p:extLst>
      <p:ext uri="{BB962C8B-B14F-4D97-AF65-F5344CB8AC3E}">
        <p14:creationId xmlns:p14="http://schemas.microsoft.com/office/powerpoint/2010/main" val="3709751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dirty="0"/>
              <a:t>ICANN</a:t>
            </a:r>
            <a:r>
              <a:rPr lang="x-none"/>
              <a:t> </a:t>
            </a:r>
            <a:r>
              <a:rPr lang="bn-BD" dirty="0"/>
              <a:t>কি করে?</a:t>
            </a:r>
            <a:endParaRPr lang="en-US" dirty="0"/>
          </a:p>
        </p:txBody>
      </p:sp>
      <p:pic>
        <p:nvPicPr>
          <p:cNvPr id="4" name="Content Placeholder 3" descr="Diagram1.2-07.p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01784" y="629920"/>
            <a:ext cx="8335738" cy="6441252"/>
          </a:xfrm>
          <a:prstGeom prst="rect">
            <a:avLst/>
          </a:prstGeom>
          <a:noFill/>
        </p:spPr>
      </p:pic>
      <p:sp>
        <p:nvSpPr>
          <p:cNvPr id="2" name="Rectangle 1"/>
          <p:cNvSpPr/>
          <p:nvPr/>
        </p:nvSpPr>
        <p:spPr>
          <a:xfrm>
            <a:off x="3440291" y="1594624"/>
            <a:ext cx="3077736" cy="2152186"/>
          </a:xfrm>
          <a:prstGeom prst="rect">
            <a:avLst/>
          </a:prstGeom>
          <a:solidFill>
            <a:schemeClr val="tx1">
              <a:lumMod val="50000"/>
              <a:lumOff val="50000"/>
            </a:schemeClr>
          </a:solidFill>
          <a:ln>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t"/>
          <a:lstStyle/>
          <a:p>
            <a:r>
              <a:rPr lang="en-US" sz="1100" b="1" dirty="0">
                <a:latin typeface="Arial" pitchFamily="34" charset="0"/>
                <a:cs typeface="+mj-cs"/>
              </a:rPr>
              <a:t>ICANN </a:t>
            </a:r>
            <a:r>
              <a:rPr lang="bn-BD" sz="1100" b="1" dirty="0">
                <a:latin typeface="Arial" pitchFamily="34" charset="0"/>
                <a:cs typeface="+mj-cs"/>
              </a:rPr>
              <a:t>কি করে?</a:t>
            </a:r>
            <a:endParaRPr lang="en-US" sz="1100" b="1" dirty="0">
              <a:latin typeface="Arial" pitchFamily="34" charset="0"/>
              <a:cs typeface="+mj-cs"/>
            </a:endParaRPr>
          </a:p>
          <a:p>
            <a:endParaRPr lang="en-US" sz="300" dirty="0">
              <a:latin typeface="Arial" pitchFamily="34" charset="0"/>
              <a:cs typeface="+mj-cs"/>
            </a:endParaRPr>
          </a:p>
          <a:p>
            <a:r>
              <a:rPr lang="bn-BD" sz="1100" dirty="0">
                <a:latin typeface="Arial" pitchFamily="34" charset="0"/>
                <a:cs typeface="+mj-cs"/>
              </a:rPr>
              <a:t>ইন্টারনেটে কোন একজন ব্যক্তির কাছে পৌছানোর জন্য আপনাকে আপনার ডিভাইসে একটি ঠিকানা লিখতে হবে- একটি নাম অথবা একটি নম্বর। ঐ ঠিকানাটি অবশ্যই স্বতন্ত্র হতে হবে, যাতে কম্পিউটারসমূহ জানতে পারে কোথায় একজন আরেকজনকে খুঁজবে। </a:t>
            </a:r>
            <a:r>
              <a:rPr lang="en-US" sz="1100" dirty="0">
                <a:latin typeface="Arial" pitchFamily="34" charset="0"/>
                <a:cs typeface="+mj-cs"/>
              </a:rPr>
              <a:t>ICANN </a:t>
            </a:r>
            <a:r>
              <a:rPr lang="bn-BD" sz="1100" dirty="0">
                <a:latin typeface="Arial" pitchFamily="34" charset="0"/>
                <a:cs typeface="+mj-cs"/>
              </a:rPr>
              <a:t>বিশ্বজুড়ে এই স্বতন্ত্র ঠিকানাসমূহের ব্যবস্থাপনার কাজ করে। </a:t>
            </a:r>
            <a:r>
              <a:rPr lang="en-US" sz="1100" dirty="0">
                <a:latin typeface="Arial" pitchFamily="34" charset="0"/>
                <a:cs typeface="+mj-cs"/>
              </a:rPr>
              <a:t>ICANN </a:t>
            </a:r>
            <a:r>
              <a:rPr lang="en-US" sz="1100" dirty="0" err="1">
                <a:latin typeface="Arial" pitchFamily="34" charset="0"/>
                <a:cs typeface="+mj-cs"/>
              </a:rPr>
              <a:t>এর</a:t>
            </a:r>
            <a:r>
              <a:rPr lang="en-US" sz="1100" dirty="0">
                <a:latin typeface="Arial" pitchFamily="34" charset="0"/>
                <a:cs typeface="+mj-cs"/>
              </a:rPr>
              <a:t> </a:t>
            </a:r>
            <a:r>
              <a:rPr lang="en-US" sz="1100" dirty="0" err="1">
                <a:latin typeface="Arial" pitchFamily="34" charset="0"/>
                <a:cs typeface="+mj-cs"/>
              </a:rPr>
              <a:t>এই</a:t>
            </a:r>
            <a:r>
              <a:rPr lang="en-US" sz="1100" dirty="0">
                <a:latin typeface="Arial" pitchFamily="34" charset="0"/>
                <a:cs typeface="+mj-cs"/>
              </a:rPr>
              <a:t> </a:t>
            </a:r>
            <a:r>
              <a:rPr lang="en-US" sz="1100" dirty="0" err="1">
                <a:latin typeface="Arial" pitchFamily="34" charset="0"/>
                <a:cs typeface="+mj-cs"/>
              </a:rPr>
              <a:t>সিস্টেম</a:t>
            </a:r>
            <a:r>
              <a:rPr lang="en-US" sz="1100" dirty="0">
                <a:latin typeface="Arial" pitchFamily="34" charset="0"/>
                <a:cs typeface="+mj-cs"/>
              </a:rPr>
              <a:t> </a:t>
            </a:r>
            <a:r>
              <a:rPr lang="en-US" sz="1100" dirty="0" err="1">
                <a:latin typeface="Arial" pitchFamily="34" charset="0"/>
                <a:cs typeface="+mj-cs"/>
              </a:rPr>
              <a:t>ব্যবস্থাপনা</a:t>
            </a:r>
            <a:r>
              <a:rPr lang="en-US" sz="1100" dirty="0">
                <a:latin typeface="Arial" pitchFamily="34" charset="0"/>
                <a:cs typeface="+mj-cs"/>
              </a:rPr>
              <a:t> </a:t>
            </a:r>
            <a:r>
              <a:rPr lang="en-US" sz="1100" dirty="0" err="1">
                <a:latin typeface="Arial" pitchFamily="34" charset="0"/>
                <a:cs typeface="+mj-cs"/>
              </a:rPr>
              <a:t>ব্যতীত</a:t>
            </a:r>
            <a:r>
              <a:rPr lang="en-US" sz="1100" dirty="0">
                <a:latin typeface="Arial" pitchFamily="34" charset="0"/>
                <a:cs typeface="+mj-cs"/>
              </a:rPr>
              <a:t>, </a:t>
            </a:r>
            <a:r>
              <a:rPr lang="en-US" sz="1100" dirty="0" err="1">
                <a:latin typeface="Arial" pitchFamily="34" charset="0"/>
                <a:cs typeface="+mj-cs"/>
              </a:rPr>
              <a:t>যা</a:t>
            </a:r>
            <a:r>
              <a:rPr lang="en-US" sz="1100" dirty="0">
                <a:latin typeface="Arial" pitchFamily="34" charset="0"/>
                <a:cs typeface="+mj-cs"/>
              </a:rPr>
              <a:t> </a:t>
            </a:r>
            <a:r>
              <a:rPr lang="en-US" sz="1100" dirty="0" err="1">
                <a:latin typeface="Arial" pitchFamily="34" charset="0"/>
                <a:cs typeface="+mj-cs"/>
              </a:rPr>
              <a:t>ডোমেইন</a:t>
            </a:r>
            <a:r>
              <a:rPr lang="en-US" sz="1100" dirty="0">
                <a:latin typeface="Arial" pitchFamily="34" charset="0"/>
                <a:cs typeface="+mj-cs"/>
              </a:rPr>
              <a:t> </a:t>
            </a:r>
            <a:r>
              <a:rPr lang="en-US" sz="1100" dirty="0" err="1">
                <a:latin typeface="Arial" pitchFamily="34" charset="0"/>
                <a:cs typeface="+mj-cs"/>
              </a:rPr>
              <a:t>নেম</a:t>
            </a:r>
            <a:r>
              <a:rPr lang="en-US" sz="1100" dirty="0">
                <a:latin typeface="Arial" pitchFamily="34" charset="0"/>
                <a:cs typeface="+mj-cs"/>
              </a:rPr>
              <a:t> </a:t>
            </a:r>
            <a:r>
              <a:rPr lang="en-US" sz="1100" dirty="0" err="1">
                <a:latin typeface="Arial" pitchFamily="34" charset="0"/>
                <a:cs typeface="+mj-cs"/>
              </a:rPr>
              <a:t>সিস্টেম</a:t>
            </a:r>
            <a:r>
              <a:rPr lang="en-US" sz="1100" dirty="0">
                <a:latin typeface="Arial" pitchFamily="34" charset="0"/>
                <a:cs typeface="+mj-cs"/>
              </a:rPr>
              <a:t> (DNS) </a:t>
            </a:r>
            <a:r>
              <a:rPr lang="bn-BD" sz="1100" dirty="0">
                <a:latin typeface="Arial" pitchFamily="34" charset="0"/>
                <a:cs typeface="+mj-cs"/>
              </a:rPr>
              <a:t>নামে পরিচিত</a:t>
            </a:r>
            <a:r>
              <a:rPr lang="en-US" sz="1100" dirty="0">
                <a:latin typeface="Arial" pitchFamily="34" charset="0"/>
                <a:cs typeface="+mj-cs"/>
              </a:rPr>
              <a:t>,</a:t>
            </a:r>
            <a:r>
              <a:rPr lang="bn-BD" sz="1100" dirty="0">
                <a:latin typeface="Arial" pitchFamily="34" charset="0"/>
                <a:cs typeface="+mj-cs"/>
              </a:rPr>
              <a:t> আমরা একটি বৈশ্বিক ও পরিবর্তনযোগ্য ইন্টারনেট পেতাম না যার মাধ্যমে আমরা একে অন্যকে খুঁজতে পারতাম।</a:t>
            </a:r>
            <a:endParaRPr lang="en-US" sz="1100" dirty="0">
              <a:latin typeface="Arial" pitchFamily="34" charset="0"/>
              <a:cs typeface="+mj-cs"/>
            </a:endParaRPr>
          </a:p>
        </p:txBody>
      </p:sp>
      <p:pic>
        <p:nvPicPr>
          <p:cNvPr id="2050" name="Picture 2" descr="E:\ISOC\ISOC Bangladesh Dhaka Chapter.gif"/>
          <p:cNvPicPr>
            <a:picLocks noChangeAspect="1" noChangeArrowheads="1"/>
          </p:cNvPicPr>
          <p:nvPr/>
        </p:nvPicPr>
        <p:blipFill>
          <a:blip r:embed="rId3"/>
          <a:srcRect/>
          <a:stretch>
            <a:fillRect/>
          </a:stretch>
        </p:blipFill>
        <p:spPr bwMode="auto">
          <a:xfrm>
            <a:off x="4173538" y="6366884"/>
            <a:ext cx="2857500" cy="533400"/>
          </a:xfrm>
          <a:prstGeom prst="rect">
            <a:avLst/>
          </a:prstGeom>
          <a:noFill/>
        </p:spPr>
      </p:pic>
    </p:spTree>
    <p:extLst>
      <p:ext uri="{BB962C8B-B14F-4D97-AF65-F5344CB8AC3E}">
        <p14:creationId xmlns:p14="http://schemas.microsoft.com/office/powerpoint/2010/main" val="2897298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spcAft>
                <a:spcPts val="1200"/>
              </a:spcAft>
              <a:buClr>
                <a:srgbClr val="43ACDA"/>
              </a:buClr>
              <a:buFont typeface="Wingdings" panose="05000000000000000000" pitchFamily="2" charset="2"/>
              <a:buChar char="§"/>
            </a:pPr>
            <a:r>
              <a:rPr lang="bn-BD" dirty="0"/>
              <a:t>ইন্টারনেট প্রটোকল (</a:t>
            </a:r>
            <a:r>
              <a:rPr lang="en-US" dirty="0"/>
              <a:t>IP</a:t>
            </a:r>
            <a:r>
              <a:rPr lang="bn-BD" dirty="0"/>
              <a:t>) এ্যাড্রেসসমূহ হলো স্বতন্ত্র ঠিকানা যা একটি কম্পিউটারকে আরেকটি কম্পিউটার খুঁজতে সহায়তা করে</a:t>
            </a:r>
            <a:endParaRPr lang="en-US" dirty="0">
              <a:solidFill>
                <a:srgbClr val="595959"/>
              </a:solidFill>
            </a:endParaRPr>
          </a:p>
          <a:p>
            <a:pPr>
              <a:spcAft>
                <a:spcPts val="1200"/>
              </a:spcAft>
              <a:buClr>
                <a:srgbClr val="43ACDA"/>
              </a:buClr>
              <a:buFont typeface="Wingdings" panose="05000000000000000000" pitchFamily="2" charset="2"/>
              <a:buChar char="§"/>
            </a:pPr>
            <a:r>
              <a:rPr lang="bn-BD" dirty="0"/>
              <a:t>ডোমেইন নেম সিস্টেম একটি IP এ্যাড্রেসকে একটি নামের সাথে মেলায়</a:t>
            </a:r>
            <a:endParaRPr lang="en-US" dirty="0">
              <a:solidFill>
                <a:srgbClr val="595959"/>
              </a:solidFill>
            </a:endParaRPr>
          </a:p>
          <a:p>
            <a:pPr>
              <a:spcAft>
                <a:spcPts val="1200"/>
              </a:spcAft>
              <a:buClr>
                <a:srgbClr val="43ACDA"/>
              </a:buClr>
              <a:buFont typeface="Wingdings" panose="05000000000000000000" pitchFamily="2" charset="2"/>
              <a:buChar char="§"/>
            </a:pPr>
            <a:r>
              <a:rPr lang="en-US" dirty="0"/>
              <a:t>DNS </a:t>
            </a:r>
            <a:r>
              <a:rPr lang="bn-BD" dirty="0"/>
              <a:t>হলো একত্রিত ইন্টারনেটের একটি ভিত্তি</a:t>
            </a:r>
            <a:endParaRPr lang="en-US" dirty="0"/>
          </a:p>
          <a:p>
            <a:pPr>
              <a:spcAft>
                <a:spcPts val="1200"/>
              </a:spcAft>
              <a:buClr>
                <a:srgbClr val="43ACDA"/>
              </a:buClr>
              <a:buFont typeface="Wingdings" panose="05000000000000000000" pitchFamily="2" charset="2"/>
              <a:buChar char="§"/>
            </a:pPr>
            <a:r>
              <a:rPr lang="en-US" dirty="0"/>
              <a:t>DNS </a:t>
            </a:r>
            <a:r>
              <a:rPr lang="bn-BD" dirty="0"/>
              <a:t>ইন্টারনেটকে নিরাপদ, স্থিতিশীল ও বিনিময়যোগ্য রাখতে সহায়তা করে</a:t>
            </a:r>
            <a:endParaRPr lang="en-US" dirty="0">
              <a:solidFill>
                <a:srgbClr val="595959"/>
              </a:solidFill>
            </a:endParaRPr>
          </a:p>
          <a:p>
            <a:pPr>
              <a:spcAft>
                <a:spcPts val="1200"/>
              </a:spcAft>
              <a:buClr>
                <a:srgbClr val="43ACDA"/>
              </a:buClr>
              <a:buFont typeface="Wingdings" panose="05000000000000000000" pitchFamily="2" charset="2"/>
              <a:buChar char="§"/>
            </a:pPr>
            <a:r>
              <a:rPr lang="en-US" dirty="0"/>
              <a:t>DNS </a:t>
            </a:r>
            <a:r>
              <a:rPr lang="bn-BD" dirty="0"/>
              <a:t>নীতিমালা সমন্বয় করার জন্য </a:t>
            </a:r>
            <a:r>
              <a:rPr lang="en-US" dirty="0"/>
              <a:t>1998 </a:t>
            </a:r>
            <a:r>
              <a:rPr lang="bn-BD" dirty="0"/>
              <a:t>সালে </a:t>
            </a:r>
            <a:r>
              <a:rPr lang="en-US" dirty="0"/>
              <a:t>ICANN </a:t>
            </a:r>
            <a:r>
              <a:rPr lang="bn-BD" dirty="0"/>
              <a:t>গঠন করা হয়েছে</a:t>
            </a:r>
            <a:r>
              <a:rPr lang="en-US" dirty="0">
                <a:solidFill>
                  <a:srgbClr val="595959"/>
                </a:solidFill>
              </a:rPr>
              <a:t> </a:t>
            </a:r>
          </a:p>
          <a:p>
            <a:pPr>
              <a:buFont typeface="Wingdings" panose="05000000000000000000" pitchFamily="2" charset="2"/>
              <a:buChar char="§"/>
            </a:pPr>
            <a:endParaRPr lang="en-US" dirty="0"/>
          </a:p>
          <a:p>
            <a:pPr>
              <a:buFont typeface="Wingdings" panose="05000000000000000000" pitchFamily="2" charset="2"/>
              <a:buChar char="§"/>
            </a:pPr>
            <a:endParaRPr lang="en-US" dirty="0"/>
          </a:p>
        </p:txBody>
      </p:sp>
      <p:sp>
        <p:nvSpPr>
          <p:cNvPr id="3" name="Text Placeholder 2"/>
          <p:cNvSpPr>
            <a:spLocks noGrp="1"/>
          </p:cNvSpPr>
          <p:nvPr>
            <p:ph type="body" sz="quarter" idx="10"/>
          </p:nvPr>
        </p:nvSpPr>
        <p:spPr/>
        <p:txBody>
          <a:bodyPr/>
          <a:lstStyle/>
          <a:p>
            <a:r>
              <a:rPr lang="bn-IN" dirty="0"/>
              <a:t>বিশ্বের </a:t>
            </a:r>
            <a:r>
              <a:rPr lang="bn-BD" dirty="0"/>
              <a:t>নেটওয়ার্ক</a:t>
            </a:r>
            <a:r>
              <a:rPr/>
              <a:t> </a:t>
            </a:r>
            <a:r>
              <a:rPr lang="bn-BD" dirty="0"/>
              <a:t>- ডোমেইন নেম সিস্টেম</a:t>
            </a:r>
            <a:r>
              <a:rPr lang="x-none">
                <a:latin typeface="Calibri"/>
              </a:rPr>
              <a:t> </a:t>
            </a:r>
            <a:endParaRPr lang="en-US" dirty="0"/>
          </a:p>
        </p:txBody>
      </p:sp>
      <p:pic>
        <p:nvPicPr>
          <p:cNvPr id="4" name="Picture 3" descr="dns.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00" y="4822473"/>
            <a:ext cx="5448300" cy="2120900"/>
          </a:xfrm>
          <a:prstGeom prst="rect">
            <a:avLst/>
          </a:prstGeom>
        </p:spPr>
      </p:pic>
    </p:spTree>
    <p:extLst>
      <p:ext uri="{BB962C8B-B14F-4D97-AF65-F5344CB8AC3E}">
        <p14:creationId xmlns:p14="http://schemas.microsoft.com/office/powerpoint/2010/main" val="1365247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bn-IN" dirty="0"/>
              <a:t>বিশ্বের নেটওয়ার্ক - ডোমেইন নেম সিস্টেম</a:t>
            </a:r>
            <a:r>
              <a:rPr lang="bn-IN" dirty="0">
                <a:latin typeface="Calibri"/>
              </a:rPr>
              <a:t> </a:t>
            </a:r>
            <a:endParaRPr lang="bn-IN" dirty="0"/>
          </a:p>
        </p:txBody>
      </p:sp>
      <p:sp>
        <p:nvSpPr>
          <p:cNvPr id="2" name="Rectangle 1"/>
          <p:cNvSpPr/>
          <p:nvPr/>
        </p:nvSpPr>
        <p:spPr>
          <a:xfrm>
            <a:off x="8833123" y="1120330"/>
            <a:ext cx="1100239" cy="74238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28" name="Picture 4" descr="C:\Users\User\Desktop\ICANN\Naser-2.jpg"/>
          <p:cNvPicPr>
            <a:picLocks noChangeAspect="1" noChangeArrowheads="1"/>
          </p:cNvPicPr>
          <p:nvPr/>
        </p:nvPicPr>
        <p:blipFill>
          <a:blip r:embed="rId2"/>
          <a:srcRect/>
          <a:stretch>
            <a:fillRect/>
          </a:stretch>
        </p:blipFill>
        <p:spPr bwMode="auto">
          <a:xfrm>
            <a:off x="931863" y="1128713"/>
            <a:ext cx="8934450" cy="4979987"/>
          </a:xfrm>
          <a:prstGeom prst="rect">
            <a:avLst/>
          </a:prstGeom>
          <a:noFill/>
        </p:spPr>
      </p:pic>
      <p:pic>
        <p:nvPicPr>
          <p:cNvPr id="3074" name="Picture 2" descr="E:\ISOC\ISOC Bangladesh Dhaka Chapter.gif"/>
          <p:cNvPicPr>
            <a:picLocks noChangeAspect="1" noChangeArrowheads="1"/>
          </p:cNvPicPr>
          <p:nvPr/>
        </p:nvPicPr>
        <p:blipFill>
          <a:blip r:embed="rId3"/>
          <a:srcRect/>
          <a:stretch>
            <a:fillRect/>
          </a:stretch>
        </p:blipFill>
        <p:spPr bwMode="auto">
          <a:xfrm>
            <a:off x="3990434" y="6388100"/>
            <a:ext cx="2857500" cy="533400"/>
          </a:xfrm>
          <a:prstGeom prst="rect">
            <a:avLst/>
          </a:prstGeom>
          <a:noFill/>
        </p:spPr>
      </p:pic>
    </p:spTree>
    <p:extLst>
      <p:ext uri="{BB962C8B-B14F-4D97-AF65-F5344CB8AC3E}">
        <p14:creationId xmlns:p14="http://schemas.microsoft.com/office/powerpoint/2010/main" val="976851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spcAft>
                <a:spcPts val="1200"/>
              </a:spcAft>
              <a:buClr>
                <a:srgbClr val="43ACDA"/>
              </a:buClr>
              <a:buFont typeface="Wingdings" panose="05000000000000000000" pitchFamily="2" charset="2"/>
              <a:buChar char="§"/>
            </a:pPr>
            <a:r>
              <a:rPr lang="bn-BD" dirty="0"/>
              <a:t>ইন্টারনেট এ্যাসাইনড নাম্বারস অথোরিটি (</a:t>
            </a:r>
            <a:r>
              <a:rPr lang="en-US" dirty="0"/>
              <a:t>IANA</a:t>
            </a:r>
            <a:r>
              <a:rPr lang="bn-BD" dirty="0"/>
              <a:t>) এর কার্যাবলী:</a:t>
            </a:r>
            <a:endParaRPr lang="en-US" dirty="0">
              <a:solidFill>
                <a:srgbClr val="595959"/>
              </a:solidFill>
            </a:endParaRPr>
          </a:p>
          <a:p>
            <a:pPr lvl="1">
              <a:spcAft>
                <a:spcPts val="1200"/>
              </a:spcAft>
              <a:buClr>
                <a:srgbClr val="43ACDA"/>
              </a:buClr>
              <a:buFont typeface="Wingdings" panose="05000000000000000000" pitchFamily="2" charset="2"/>
              <a:buChar char="§"/>
            </a:pPr>
            <a:r>
              <a:rPr lang="en-US" dirty="0"/>
              <a:t>IETF </a:t>
            </a:r>
            <a:r>
              <a:rPr lang="bn-BD" dirty="0"/>
              <a:t>এর পক্ষ হয়ে প্রটোকল প্যারামিটার রেজিষ্ট্রিসমূহ মেইনটেইন করা</a:t>
            </a:r>
            <a:endParaRPr lang="en-US" dirty="0">
              <a:solidFill>
                <a:srgbClr val="595959"/>
              </a:solidFill>
            </a:endParaRPr>
          </a:p>
          <a:p>
            <a:pPr lvl="1">
              <a:spcAft>
                <a:spcPts val="1200"/>
              </a:spcAft>
              <a:buClr>
                <a:srgbClr val="43ACDA"/>
              </a:buClr>
              <a:buFont typeface="Wingdings" panose="05000000000000000000" pitchFamily="2" charset="2"/>
              <a:buChar char="§"/>
            </a:pPr>
            <a:r>
              <a:rPr lang="bn-BD" dirty="0"/>
              <a:t>রিজিওনাল ইন্টারনেট রেজিষ্ট্রিসমূহের সহায়তায় ইন্টারনেট নম্বরসমূহ বরাদ্দ প্রদান</a:t>
            </a:r>
            <a:endParaRPr lang="en-US" dirty="0"/>
          </a:p>
          <a:p>
            <a:pPr lvl="1">
              <a:spcAft>
                <a:spcPts val="1200"/>
              </a:spcAft>
              <a:buClr>
                <a:srgbClr val="43ACDA"/>
              </a:buClr>
              <a:buFont typeface="Wingdings" panose="05000000000000000000" pitchFamily="2" charset="2"/>
              <a:buChar char="§"/>
            </a:pPr>
            <a:r>
              <a:rPr lang="en-US" dirty="0"/>
              <a:t>.ARPA </a:t>
            </a:r>
            <a:r>
              <a:rPr lang="bn-BD" dirty="0"/>
              <a:t>এবং </a:t>
            </a:r>
            <a:r>
              <a:rPr lang="en-US" dirty="0"/>
              <a:t>.INT </a:t>
            </a:r>
            <a:r>
              <a:rPr lang="bn-BD" dirty="0"/>
              <a:t>ডোমেইনসমূহের ব্যবস্থাপনা</a:t>
            </a:r>
            <a:endParaRPr lang="en-US" dirty="0">
              <a:solidFill>
                <a:srgbClr val="595959"/>
              </a:solidFill>
            </a:endParaRPr>
          </a:p>
          <a:p>
            <a:pPr lvl="1">
              <a:spcAft>
                <a:spcPts val="1200"/>
              </a:spcAft>
              <a:buClr>
                <a:srgbClr val="43ACDA"/>
              </a:buClr>
              <a:buFont typeface="Wingdings" panose="05000000000000000000" pitchFamily="2" charset="2"/>
              <a:buChar char="§"/>
            </a:pPr>
            <a:r>
              <a:rPr lang="en-US" dirty="0"/>
              <a:t>DNS </a:t>
            </a:r>
            <a:r>
              <a:rPr lang="bn-BD" dirty="0"/>
              <a:t>রুট জোন এর প্রশাসনিক দায়িত্ব পালন</a:t>
            </a:r>
            <a:endParaRPr lang="en-US" dirty="0"/>
          </a:p>
          <a:p>
            <a:pPr lvl="1">
              <a:spcAft>
                <a:spcPts val="1200"/>
              </a:spcAft>
              <a:buClr>
                <a:srgbClr val="43ACDA"/>
              </a:buClr>
              <a:buFont typeface="Wingdings" panose="05000000000000000000" pitchFamily="2" charset="2"/>
              <a:buChar char="§"/>
            </a:pPr>
            <a:r>
              <a:rPr lang="bn-BD" dirty="0"/>
              <a:t>রুট জোন ব্যবস্থাপনার কাজ সমন্বয় করা</a:t>
            </a:r>
            <a:endParaRPr lang="en-US" dirty="0">
              <a:solidFill>
                <a:srgbClr val="595959"/>
              </a:solidFill>
            </a:endParaRPr>
          </a:p>
          <a:p>
            <a:pPr>
              <a:spcAft>
                <a:spcPts val="1200"/>
              </a:spcAft>
              <a:buClr>
                <a:srgbClr val="43ACDA"/>
              </a:buClr>
              <a:buFont typeface="Wingdings" panose="05000000000000000000" pitchFamily="2" charset="2"/>
              <a:buChar char="§"/>
            </a:pPr>
            <a:r>
              <a:rPr lang="en-US" dirty="0"/>
              <a:t>IANA </a:t>
            </a:r>
            <a:r>
              <a:rPr lang="bn-BD" dirty="0"/>
              <a:t>এর কাজসমূহ যুক্তরাষ্ট্রের সরকারী নিয়মের অধীনে সম্পাদিত হয়</a:t>
            </a:r>
            <a:endParaRPr lang="en-US" dirty="0">
              <a:solidFill>
                <a:srgbClr val="4C4D50"/>
              </a:solidFill>
            </a:endParaRPr>
          </a:p>
          <a:p>
            <a:pPr>
              <a:spcAft>
                <a:spcPts val="1200"/>
              </a:spcAft>
              <a:buClr>
                <a:srgbClr val="43ACDA"/>
              </a:buClr>
              <a:buFont typeface="Wingdings" panose="05000000000000000000" pitchFamily="2" charset="2"/>
              <a:buChar char="§"/>
            </a:pPr>
            <a:r>
              <a:rPr lang="bn-BD" dirty="0"/>
              <a:t>নীতিমালার উন্নয়ন যা যৌক্তিক ও সম্পূর্ণরূপে উপরিউল্লেখিত কারিগরী কার্যাবলীর সাথে সম্পর্কিত</a:t>
            </a:r>
            <a:r>
              <a:rPr lang="en-US" dirty="0">
                <a:solidFill>
                  <a:srgbClr val="4C4D50"/>
                </a:solidFill>
              </a:rPr>
              <a:t> </a:t>
            </a:r>
            <a:endParaRPr lang="en-US" dirty="0">
              <a:solidFill>
                <a:srgbClr val="595959"/>
              </a:solidFill>
            </a:endParaRPr>
          </a:p>
          <a:p>
            <a:pPr>
              <a:spcAft>
                <a:spcPts val="1200"/>
              </a:spcAft>
              <a:buClr>
                <a:srgbClr val="43ACDA"/>
              </a:buClr>
              <a:buFont typeface="Wingdings" panose="05000000000000000000" pitchFamily="2" charset="2"/>
              <a:buChar char="§"/>
            </a:pPr>
            <a:endParaRPr lang="en-US" dirty="0">
              <a:solidFill>
                <a:srgbClr val="595959"/>
              </a:solidFill>
            </a:endParaRPr>
          </a:p>
        </p:txBody>
      </p:sp>
      <p:sp>
        <p:nvSpPr>
          <p:cNvPr id="3" name="Text Placeholder 2"/>
          <p:cNvSpPr>
            <a:spLocks noGrp="1"/>
          </p:cNvSpPr>
          <p:nvPr>
            <p:ph type="body" sz="quarter" idx="10"/>
          </p:nvPr>
        </p:nvSpPr>
        <p:spPr/>
        <p:txBody>
          <a:bodyPr/>
          <a:lstStyle/>
          <a:p>
            <a:r>
              <a:rPr/>
              <a:t>ICANN </a:t>
            </a:r>
            <a:r>
              <a:rPr lang="bn-BD" dirty="0"/>
              <a:t>নিম্নলিখিত বিষয়গুলো সমন্বয় করে...</a:t>
            </a:r>
            <a:endParaRPr lang="en-US" dirty="0"/>
          </a:p>
        </p:txBody>
      </p:sp>
      <p:pic>
        <p:nvPicPr>
          <p:cNvPr id="4098" name="Picture 2" descr="E:\ISOC\ISOC Bangladesh Dhaka Chapter.gif"/>
          <p:cNvPicPr>
            <a:picLocks noChangeAspect="1" noChangeArrowheads="1"/>
          </p:cNvPicPr>
          <p:nvPr/>
        </p:nvPicPr>
        <p:blipFill>
          <a:blip r:embed="rId3"/>
          <a:srcRect/>
          <a:stretch>
            <a:fillRect/>
          </a:stretch>
        </p:blipFill>
        <p:spPr bwMode="auto">
          <a:xfrm>
            <a:off x="3990434" y="6362353"/>
            <a:ext cx="2857500" cy="533400"/>
          </a:xfrm>
          <a:prstGeom prst="rect">
            <a:avLst/>
          </a:prstGeom>
          <a:noFill/>
        </p:spPr>
      </p:pic>
    </p:spTree>
    <p:extLst>
      <p:ext uri="{BB962C8B-B14F-4D97-AF65-F5344CB8AC3E}">
        <p14:creationId xmlns:p14="http://schemas.microsoft.com/office/powerpoint/2010/main" val="2362863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a:t>ICANN </a:t>
            </a:r>
            <a:r>
              <a:rPr lang="bn-BD" dirty="0"/>
              <a:t>কিভাবে কাজ করে?</a:t>
            </a:r>
            <a:endParaRPr lang="en-US" dirty="0"/>
          </a:p>
        </p:txBody>
      </p:sp>
      <p:sp>
        <p:nvSpPr>
          <p:cNvPr id="5" name="Content Placeholder 1"/>
          <p:cNvSpPr>
            <a:spLocks noGrp="1"/>
          </p:cNvSpPr>
          <p:nvPr>
            <p:ph idx="1"/>
          </p:nvPr>
        </p:nvSpPr>
        <p:spPr>
          <a:xfrm>
            <a:off x="539989" y="1282082"/>
            <a:ext cx="9719787" cy="4850139"/>
          </a:xfrm>
        </p:spPr>
        <p:txBody>
          <a:bodyPr>
            <a:normAutofit fontScale="92500" lnSpcReduction="10000"/>
          </a:bodyPr>
          <a:lstStyle/>
          <a:p>
            <a:pPr>
              <a:spcAft>
                <a:spcPts val="1200"/>
              </a:spcAft>
              <a:buClr>
                <a:srgbClr val="43ACDA"/>
              </a:buClr>
              <a:buFont typeface="Wingdings" panose="05000000000000000000" pitchFamily="2" charset="2"/>
              <a:buChar char="§"/>
            </a:pPr>
            <a:r>
              <a:rPr lang="bn-BD" sz="2200" dirty="0"/>
              <a:t>কারিগরী কার্যাবলীর পাশাপাশি </a:t>
            </a:r>
            <a:r>
              <a:rPr lang="en-US" sz="2200" dirty="0"/>
              <a:t>ICANN </a:t>
            </a:r>
            <a:r>
              <a:rPr lang="bn-BD" sz="2200" dirty="0"/>
              <a:t>ইন্টারনেটের “নাম ও নম্বরসমূহের” নীতিমালা তৈরীর কাজ সমন্বয় করে</a:t>
            </a:r>
            <a:endParaRPr lang="en-US" sz="2200" dirty="0">
              <a:solidFill>
                <a:srgbClr val="595959"/>
              </a:solidFill>
            </a:endParaRPr>
          </a:p>
          <a:p>
            <a:pPr>
              <a:spcAft>
                <a:spcPts val="1200"/>
              </a:spcAft>
              <a:buClr>
                <a:srgbClr val="43ACDA"/>
              </a:buClr>
              <a:buFont typeface="Wingdings" panose="05000000000000000000" pitchFamily="2" charset="2"/>
              <a:buChar char="§"/>
            </a:pPr>
            <a:r>
              <a:rPr lang="bn-BD" sz="2200" dirty="0"/>
              <a:t>নিম্নবর্ণিত উপায়ে কাজগুলো পরিচালিত হয়:</a:t>
            </a:r>
            <a:endParaRPr lang="en-US" sz="2200" dirty="0">
              <a:solidFill>
                <a:srgbClr val="595959"/>
              </a:solidFill>
            </a:endParaRPr>
          </a:p>
          <a:p>
            <a:pPr lvl="1">
              <a:spcAft>
                <a:spcPts val="1200"/>
              </a:spcAft>
              <a:buClr>
                <a:srgbClr val="43ACDA"/>
              </a:buClr>
              <a:buFont typeface="Wingdings" panose="05000000000000000000" pitchFamily="2" charset="2"/>
              <a:buChar char="§"/>
            </a:pPr>
            <a:r>
              <a:rPr lang="bn-BD" sz="1900" b="1" dirty="0"/>
              <a:t>বটম-আপ</a:t>
            </a:r>
            <a:endParaRPr lang="en-US" sz="1900" b="1" dirty="0">
              <a:solidFill>
                <a:srgbClr val="595959"/>
              </a:solidFill>
            </a:endParaRPr>
          </a:p>
          <a:p>
            <a:pPr lvl="2">
              <a:spcAft>
                <a:spcPts val="1200"/>
              </a:spcAft>
              <a:buClr>
                <a:srgbClr val="43ACDA"/>
              </a:buClr>
              <a:buFont typeface="Wingdings" panose="05000000000000000000" pitchFamily="2" charset="2"/>
              <a:buChar char="§"/>
            </a:pPr>
            <a:r>
              <a:rPr lang="bn-BD" sz="1900" dirty="0"/>
              <a:t>কমিউনিটি/তৃণমূল পর্যায় থেকে বিভিন্ন বিষয় উত্থাপিত হয়</a:t>
            </a:r>
            <a:endParaRPr lang="en-US" sz="1900" dirty="0">
              <a:solidFill>
                <a:srgbClr val="595959"/>
              </a:solidFill>
            </a:endParaRPr>
          </a:p>
          <a:p>
            <a:pPr lvl="1">
              <a:spcAft>
                <a:spcPts val="1200"/>
              </a:spcAft>
              <a:buClr>
                <a:srgbClr val="43ACDA"/>
              </a:buClr>
              <a:buFont typeface="Wingdings" panose="05000000000000000000" pitchFamily="2" charset="2"/>
              <a:buChar char="§"/>
            </a:pPr>
            <a:r>
              <a:rPr lang="bn-BD" sz="1900" b="1" dirty="0"/>
              <a:t>ঐক্যমতের ভিত্তিতে পরিচালনা</a:t>
            </a:r>
            <a:endParaRPr lang="en-US" sz="1900" b="1" dirty="0">
              <a:solidFill>
                <a:srgbClr val="595959"/>
              </a:solidFill>
            </a:endParaRPr>
          </a:p>
          <a:p>
            <a:pPr lvl="2">
              <a:spcAft>
                <a:spcPts val="1200"/>
              </a:spcAft>
              <a:buClr>
                <a:srgbClr val="43ACDA"/>
              </a:buClr>
              <a:buFont typeface="Wingdings" panose="05000000000000000000" pitchFamily="2" charset="2"/>
              <a:buChar char="§"/>
            </a:pPr>
            <a:r>
              <a:rPr lang="bn-BD" sz="1900" dirty="0"/>
              <a:t>যেকোন ব্যক্তি </a:t>
            </a:r>
            <a:r>
              <a:rPr lang="en-US" sz="1900" dirty="0"/>
              <a:t>ICANN </a:t>
            </a:r>
            <a:r>
              <a:rPr lang="bn-BD" sz="1900" dirty="0"/>
              <a:t>এর সেচ্ছাসেবী কার্যকরী দলে যুক্ত হতে পারে</a:t>
            </a:r>
            <a:endParaRPr lang="en-US" sz="1900" dirty="0">
              <a:solidFill>
                <a:srgbClr val="595959"/>
              </a:solidFill>
            </a:endParaRPr>
          </a:p>
          <a:p>
            <a:pPr lvl="2">
              <a:spcAft>
                <a:spcPts val="1200"/>
              </a:spcAft>
              <a:buClr>
                <a:srgbClr val="43ACDA"/>
              </a:buClr>
              <a:buFont typeface="Wingdings" panose="05000000000000000000" pitchFamily="2" charset="2"/>
              <a:buChar char="§"/>
            </a:pPr>
            <a:r>
              <a:rPr lang="bn-BD" sz="1900" dirty="0"/>
              <a:t>পারষ্পরিক স্বার্থ সংরক্ষণ করে, একক কর্তৃত্ব প্রতিরোধ করে</a:t>
            </a:r>
            <a:endParaRPr lang="en-US" sz="1900" dirty="0">
              <a:solidFill>
                <a:srgbClr val="595959"/>
              </a:solidFill>
            </a:endParaRPr>
          </a:p>
          <a:p>
            <a:pPr lvl="1">
              <a:spcAft>
                <a:spcPts val="1200"/>
              </a:spcAft>
              <a:buClr>
                <a:srgbClr val="43ACDA"/>
              </a:buClr>
              <a:buFont typeface="Wingdings" panose="05000000000000000000" pitchFamily="2" charset="2"/>
              <a:buChar char="§"/>
            </a:pPr>
            <a:r>
              <a:rPr lang="bn-BD" sz="1900" b="1" dirty="0"/>
              <a:t>বহু</a:t>
            </a:r>
            <a:r>
              <a:rPr lang="en-US" sz="1900" b="1" dirty="0"/>
              <a:t>-</a:t>
            </a:r>
            <a:r>
              <a:rPr lang="bn-BD" sz="1900" b="1" dirty="0"/>
              <a:t>সহযোগী মডেল</a:t>
            </a:r>
            <a:endParaRPr lang="en-US" sz="1900" b="1" dirty="0">
              <a:solidFill>
                <a:srgbClr val="595959"/>
              </a:solidFill>
            </a:endParaRPr>
          </a:p>
          <a:p>
            <a:pPr lvl="2">
              <a:spcAft>
                <a:spcPts val="1200"/>
              </a:spcAft>
              <a:buClr>
                <a:srgbClr val="43ACDA"/>
              </a:buClr>
              <a:buFont typeface="Wingdings" panose="05000000000000000000" pitchFamily="2" charset="2"/>
              <a:buChar char="§"/>
            </a:pPr>
            <a:r>
              <a:rPr lang="bn-BD" sz="1900" dirty="0"/>
              <a:t>সমন্বিত ব্যবস্থা – সরকারী</a:t>
            </a:r>
            <a:r>
              <a:rPr lang="en-US" sz="1900" dirty="0"/>
              <a:t>-</a:t>
            </a:r>
            <a:r>
              <a:rPr lang="bn-BD" sz="1900" dirty="0"/>
              <a:t>বেসরকারী</a:t>
            </a:r>
            <a:r>
              <a:rPr lang="en-US" sz="1900" dirty="0"/>
              <a:t> </a:t>
            </a:r>
            <a:r>
              <a:rPr lang="bn-BD" sz="1900" dirty="0"/>
              <a:t>বিভাগ ও টেকনিক্যাল বিশেষজ্ঞদের একত্রিত করে</a:t>
            </a:r>
            <a:endParaRPr lang="en-US" sz="1900" dirty="0">
              <a:solidFill>
                <a:srgbClr val="595959"/>
              </a:solidFill>
            </a:endParaRPr>
          </a:p>
          <a:p>
            <a:pPr lvl="2">
              <a:spcAft>
                <a:spcPts val="1200"/>
              </a:spcAft>
              <a:buClr>
                <a:srgbClr val="43ACDA"/>
              </a:buClr>
              <a:buFont typeface="Wingdings" panose="05000000000000000000" pitchFamily="2" charset="2"/>
              <a:buChar char="§"/>
            </a:pPr>
            <a:r>
              <a:rPr lang="bn-BD" sz="1900" dirty="0"/>
              <a:t>ইন্টারনেট কিভাবে চলবে সে সম্পর্কে সকল ব্যবহারকারী তাদের মতামত দিতে পারে</a:t>
            </a:r>
            <a:endParaRPr lang="en-US" sz="1900" dirty="0">
              <a:solidFill>
                <a:srgbClr val="595959"/>
              </a:solidFill>
            </a:endParaRPr>
          </a:p>
          <a:p>
            <a:pPr lvl="2">
              <a:spcAft>
                <a:spcPts val="1200"/>
              </a:spcAft>
              <a:buClr>
                <a:srgbClr val="43ACDA"/>
              </a:buClr>
              <a:buFont typeface="Wingdings" panose="05000000000000000000" pitchFamily="2" charset="2"/>
              <a:buChar char="§"/>
            </a:pPr>
            <a:endParaRPr lang="en-US" sz="2200" b="1" dirty="0">
              <a:solidFill>
                <a:srgbClr val="595959"/>
              </a:solidFill>
            </a:endParaRPr>
          </a:p>
        </p:txBody>
      </p:sp>
      <p:pic>
        <p:nvPicPr>
          <p:cNvPr id="5122" name="Picture 2" descr="E:\ISOC\ISOC Bangladesh Dhaka Chapter.gif"/>
          <p:cNvPicPr>
            <a:picLocks noChangeAspect="1" noChangeArrowheads="1"/>
          </p:cNvPicPr>
          <p:nvPr/>
        </p:nvPicPr>
        <p:blipFill>
          <a:blip r:embed="rId3"/>
          <a:srcRect/>
          <a:stretch>
            <a:fillRect/>
          </a:stretch>
        </p:blipFill>
        <p:spPr bwMode="auto">
          <a:xfrm>
            <a:off x="3990434" y="6357938"/>
            <a:ext cx="2857500" cy="533400"/>
          </a:xfrm>
          <a:prstGeom prst="rect">
            <a:avLst/>
          </a:prstGeom>
          <a:noFill/>
        </p:spPr>
      </p:pic>
    </p:spTree>
    <p:extLst>
      <p:ext uri="{BB962C8B-B14F-4D97-AF65-F5344CB8AC3E}">
        <p14:creationId xmlns:p14="http://schemas.microsoft.com/office/powerpoint/2010/main" val="1828108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sz="2000"/>
              <a:t>ICANN </a:t>
            </a:r>
            <a:r>
              <a:rPr lang="bn-BD" sz="2000" dirty="0"/>
              <a:t>কিভাবে কাজ করে? সমন্বিত পরিচালনা ও ঐক্যমতের নীতি</a:t>
            </a:r>
            <a:endParaRPr lang="en-US" sz="2000" dirty="0"/>
          </a:p>
        </p:txBody>
      </p:sp>
      <p:pic>
        <p:nvPicPr>
          <p:cNvPr id="4" name="Content Placeholder 3" descr="Diagram1.2-05.png"/>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74800" y="127000"/>
            <a:ext cx="7658099" cy="5994400"/>
          </a:xfrm>
          <a:prstGeom prst="rect">
            <a:avLst/>
          </a:prstGeom>
        </p:spPr>
      </p:pic>
      <p:sp useBgFill="1">
        <p:nvSpPr>
          <p:cNvPr id="2" name="Rectangle 1"/>
          <p:cNvSpPr/>
          <p:nvPr/>
        </p:nvSpPr>
        <p:spPr>
          <a:xfrm>
            <a:off x="1162050" y="1290264"/>
            <a:ext cx="2236553" cy="1576760"/>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sz="800" b="1" dirty="0">
                <a:solidFill>
                  <a:schemeClr val="tx1"/>
                </a:solidFill>
                <a:latin typeface="Canaro Light DEMO"/>
              </a:rPr>
              <a:t>ICANN </a:t>
            </a:r>
            <a:r>
              <a:rPr lang="bn-BD" sz="800" b="1" dirty="0">
                <a:solidFill>
                  <a:schemeClr val="tx1"/>
                </a:solidFill>
                <a:latin typeface="Canaro Light DEMO"/>
              </a:rPr>
              <a:t>কি করে?</a:t>
            </a:r>
            <a:endParaRPr lang="en-US" sz="800" b="1" dirty="0">
              <a:solidFill>
                <a:schemeClr val="tx1"/>
              </a:solidFill>
              <a:latin typeface="Canaro Light DEMO"/>
            </a:endParaRPr>
          </a:p>
          <a:p>
            <a:endParaRPr lang="en-US" sz="100" dirty="0">
              <a:solidFill>
                <a:schemeClr val="tx1"/>
              </a:solidFill>
              <a:latin typeface="Canaro Light DEMO"/>
            </a:endParaRPr>
          </a:p>
          <a:p>
            <a:r>
              <a:rPr lang="bn-BD" sz="800" dirty="0">
                <a:solidFill>
                  <a:schemeClr val="tx1"/>
                </a:solidFill>
                <a:latin typeface="Canaro Light DEMO"/>
              </a:rPr>
              <a:t>ইন্টারনেটে কোন একজন ব্যক্তির কাছে পৌছানোর জন্য আপনাকে আপনার ডিভাইসে একটি ঠিকানা লিখতে হবে- একটি নাম অথবা একটি নম্বর। ঐ ঠিকানাটি অবশ্যই স্বতন্ত্র হতে হবে, যাতে কম্পিউটারসমূহ জানতে পারে কোথায় একজন আরেকজনকে খুঁজবে। </a:t>
            </a:r>
            <a:r>
              <a:rPr lang="en-US" sz="800" dirty="0">
                <a:solidFill>
                  <a:schemeClr val="tx1"/>
                </a:solidFill>
                <a:latin typeface="Canaro Light DEMO"/>
              </a:rPr>
              <a:t>ICANN </a:t>
            </a:r>
            <a:r>
              <a:rPr lang="bn-BD" sz="800" dirty="0">
                <a:solidFill>
                  <a:schemeClr val="tx1"/>
                </a:solidFill>
                <a:latin typeface="Canaro Light DEMO"/>
              </a:rPr>
              <a:t>বিশ্বজুড়ে এই স্বতন্ত্র ঠিকানাসমূহের ব্যবস্থাপনার কাজ করে। </a:t>
            </a:r>
            <a:r>
              <a:rPr lang="en-US" sz="800" dirty="0">
                <a:solidFill>
                  <a:schemeClr val="tx1"/>
                </a:solidFill>
                <a:latin typeface="Canaro Light DEMO"/>
              </a:rPr>
              <a:t>ICANN </a:t>
            </a:r>
            <a:r>
              <a:rPr lang="en-US" sz="800" dirty="0" err="1">
                <a:solidFill>
                  <a:schemeClr val="tx1"/>
                </a:solidFill>
                <a:latin typeface="Canaro Light DEMO"/>
              </a:rPr>
              <a:t>এর</a:t>
            </a:r>
            <a:r>
              <a:rPr lang="en-US" sz="800" dirty="0">
                <a:solidFill>
                  <a:schemeClr val="tx1"/>
                </a:solidFill>
                <a:latin typeface="Canaro Light DEMO"/>
              </a:rPr>
              <a:t> </a:t>
            </a:r>
            <a:r>
              <a:rPr lang="en-US" sz="800" dirty="0" err="1">
                <a:solidFill>
                  <a:schemeClr val="tx1"/>
                </a:solidFill>
                <a:latin typeface="Canaro Light DEMO"/>
              </a:rPr>
              <a:t>এই</a:t>
            </a:r>
            <a:r>
              <a:rPr lang="en-US" sz="800" dirty="0">
                <a:solidFill>
                  <a:schemeClr val="tx1"/>
                </a:solidFill>
                <a:latin typeface="Canaro Light DEMO"/>
              </a:rPr>
              <a:t> </a:t>
            </a:r>
            <a:r>
              <a:rPr lang="en-US" sz="800" dirty="0" err="1">
                <a:solidFill>
                  <a:schemeClr val="tx1"/>
                </a:solidFill>
                <a:latin typeface="Canaro Light DEMO"/>
              </a:rPr>
              <a:t>সিস্টেম</a:t>
            </a:r>
            <a:r>
              <a:rPr lang="en-US" sz="800" dirty="0">
                <a:solidFill>
                  <a:schemeClr val="tx1"/>
                </a:solidFill>
                <a:latin typeface="Canaro Light DEMO"/>
              </a:rPr>
              <a:t> </a:t>
            </a:r>
            <a:r>
              <a:rPr lang="en-US" sz="800" dirty="0" err="1">
                <a:solidFill>
                  <a:schemeClr val="tx1"/>
                </a:solidFill>
                <a:latin typeface="Canaro Light DEMO"/>
              </a:rPr>
              <a:t>ব্যবস্থাপনা</a:t>
            </a:r>
            <a:r>
              <a:rPr lang="en-US" sz="800" dirty="0">
                <a:solidFill>
                  <a:schemeClr val="tx1"/>
                </a:solidFill>
                <a:latin typeface="Canaro Light DEMO"/>
              </a:rPr>
              <a:t> </a:t>
            </a:r>
            <a:r>
              <a:rPr lang="en-US" sz="800" dirty="0" err="1">
                <a:solidFill>
                  <a:schemeClr val="tx1"/>
                </a:solidFill>
                <a:latin typeface="Canaro Light DEMO"/>
              </a:rPr>
              <a:t>ব্যতীত</a:t>
            </a:r>
            <a:r>
              <a:rPr lang="en-US" sz="800" dirty="0">
                <a:solidFill>
                  <a:schemeClr val="tx1"/>
                </a:solidFill>
                <a:latin typeface="Canaro Light DEMO"/>
              </a:rPr>
              <a:t>, </a:t>
            </a:r>
            <a:r>
              <a:rPr lang="en-US" sz="800" dirty="0" err="1">
                <a:solidFill>
                  <a:schemeClr val="tx1"/>
                </a:solidFill>
                <a:latin typeface="Canaro Light DEMO"/>
              </a:rPr>
              <a:t>যা</a:t>
            </a:r>
            <a:r>
              <a:rPr lang="en-US" sz="800" dirty="0">
                <a:solidFill>
                  <a:schemeClr val="tx1"/>
                </a:solidFill>
                <a:latin typeface="Canaro Light DEMO"/>
              </a:rPr>
              <a:t> </a:t>
            </a:r>
            <a:r>
              <a:rPr lang="en-US" sz="800" dirty="0" err="1">
                <a:solidFill>
                  <a:schemeClr val="tx1"/>
                </a:solidFill>
                <a:latin typeface="Canaro Light DEMO"/>
              </a:rPr>
              <a:t>ডোমেইন</a:t>
            </a:r>
            <a:r>
              <a:rPr lang="en-US" sz="800" dirty="0">
                <a:solidFill>
                  <a:schemeClr val="tx1"/>
                </a:solidFill>
                <a:latin typeface="Canaro Light DEMO"/>
              </a:rPr>
              <a:t> </a:t>
            </a:r>
            <a:r>
              <a:rPr lang="en-US" sz="800" dirty="0" err="1">
                <a:solidFill>
                  <a:schemeClr val="tx1"/>
                </a:solidFill>
                <a:latin typeface="Canaro Light DEMO"/>
              </a:rPr>
              <a:t>নেম</a:t>
            </a:r>
            <a:r>
              <a:rPr lang="en-US" sz="800" dirty="0">
                <a:solidFill>
                  <a:schemeClr val="tx1"/>
                </a:solidFill>
                <a:latin typeface="Canaro Light DEMO"/>
              </a:rPr>
              <a:t> </a:t>
            </a:r>
            <a:r>
              <a:rPr lang="en-US" sz="800" dirty="0" err="1">
                <a:solidFill>
                  <a:schemeClr val="tx1"/>
                </a:solidFill>
                <a:latin typeface="Canaro Light DEMO"/>
              </a:rPr>
              <a:t>সিস্টেম</a:t>
            </a:r>
            <a:r>
              <a:rPr lang="en-US" sz="800" dirty="0">
                <a:solidFill>
                  <a:schemeClr val="tx1"/>
                </a:solidFill>
                <a:latin typeface="Canaro Light DEMO"/>
              </a:rPr>
              <a:t> (DNS) </a:t>
            </a:r>
            <a:r>
              <a:rPr lang="bn-BD" sz="800" dirty="0">
                <a:solidFill>
                  <a:schemeClr val="tx1"/>
                </a:solidFill>
                <a:latin typeface="Canaro Light DEMO"/>
              </a:rPr>
              <a:t>নামে পরিচিত, আমরা একটি বৈশ্বিক ও পরিবর্তনযোগ্য ইন্টারনেট পেতাম না যার মাধ্যমে আমরা একে অন্যকে খুঁজতে পারতাম।</a:t>
            </a:r>
            <a:endParaRPr lang="en-US" sz="800" dirty="0">
              <a:solidFill>
                <a:schemeClr val="tx1"/>
              </a:solidFill>
              <a:latin typeface="Canaro Light DEMO"/>
            </a:endParaRPr>
          </a:p>
          <a:p>
            <a:endParaRPr lang="en-US" sz="800" dirty="0">
              <a:solidFill>
                <a:schemeClr val="tx1"/>
              </a:solidFill>
            </a:endParaRPr>
          </a:p>
        </p:txBody>
      </p:sp>
      <p:sp>
        <p:nvSpPr>
          <p:cNvPr id="5" name="Rectangle 4"/>
          <p:cNvSpPr/>
          <p:nvPr/>
        </p:nvSpPr>
        <p:spPr>
          <a:xfrm>
            <a:off x="3504123" y="1214064"/>
            <a:ext cx="1097197" cy="1224502"/>
          </a:xfrm>
          <a:prstGeom prst="rect">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t"/>
          <a:lstStyle/>
          <a:p>
            <a:r>
              <a:rPr lang="bn-BD" sz="800" b="1" dirty="0">
                <a:solidFill>
                  <a:schemeClr val="tx1"/>
                </a:solidFill>
                <a:latin typeface="Canaro Light DEMO"/>
              </a:rPr>
              <a:t>বহু-সহযোগী মডেল:</a:t>
            </a:r>
            <a:endParaRPr lang="bn-BD" sz="800" dirty="0">
              <a:solidFill>
                <a:schemeClr val="tx1"/>
              </a:solidFill>
              <a:latin typeface="Canaro Light DEMO"/>
            </a:endParaRPr>
          </a:p>
          <a:p>
            <a:endParaRPr lang="bn-BD" sz="300" dirty="0">
              <a:solidFill>
                <a:schemeClr val="tx1"/>
              </a:solidFill>
              <a:latin typeface="Canaro Light DEMO"/>
            </a:endParaRPr>
          </a:p>
          <a:p>
            <a:r>
              <a:rPr lang="bn-BD" sz="800" dirty="0">
                <a:solidFill>
                  <a:schemeClr val="tx1"/>
                </a:solidFill>
                <a:latin typeface="Canaro Light DEMO"/>
              </a:rPr>
              <a:t>সুশীল সমাজ, ইন্টারনেট ব্যবহারকারী, বেসরকারী সেক্টর, জাতীয় ও আন্তর্জাতিক সংস্থা, সরকার, গবেষক এবং কারিগরী কমিউনিটি সকলেই প্রতিনিধিত্ব করে।</a:t>
            </a:r>
            <a:endParaRPr lang="en-US" sz="800" dirty="0">
              <a:solidFill>
                <a:schemeClr val="tx1"/>
              </a:solidFill>
              <a:latin typeface="Canaro Light DEMO"/>
            </a:endParaRPr>
          </a:p>
          <a:p>
            <a:endParaRPr lang="en-US" sz="800" dirty="0">
              <a:solidFill>
                <a:schemeClr val="tx1"/>
              </a:solidFill>
            </a:endParaRPr>
          </a:p>
        </p:txBody>
      </p:sp>
      <p:sp>
        <p:nvSpPr>
          <p:cNvPr id="6" name="Rectangle 5"/>
          <p:cNvSpPr/>
          <p:nvPr/>
        </p:nvSpPr>
        <p:spPr>
          <a:xfrm>
            <a:off x="5171494" y="3419475"/>
            <a:ext cx="2162755" cy="2425148"/>
          </a:xfrm>
          <a:prstGeom prst="rect">
            <a:avLst/>
          </a:prstGeom>
          <a:solidFill>
            <a:schemeClr val="tx1">
              <a:lumMod val="50000"/>
              <a:lumOff val="50000"/>
            </a:schemeClr>
          </a:solidFill>
          <a:ln>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t"/>
          <a:lstStyle/>
          <a:p>
            <a:endParaRPr lang="bn-BD" sz="400" b="1" dirty="0">
              <a:latin typeface="Canaro Light DEMO"/>
            </a:endParaRPr>
          </a:p>
          <a:p>
            <a:r>
              <a:rPr lang="bn-BD" sz="1000" b="1" dirty="0">
                <a:latin typeface="Canaro Light DEMO"/>
              </a:rPr>
              <a:t>সমন্বিত পরিচালনার নীতি:</a:t>
            </a:r>
          </a:p>
          <a:p>
            <a:endParaRPr lang="en-US" sz="1000" b="1" dirty="0">
              <a:latin typeface="Canaro Light DEMO"/>
            </a:endParaRPr>
          </a:p>
          <a:p>
            <a:r>
              <a:rPr lang="bn-BD" sz="1000" dirty="0">
                <a:latin typeface="Canaro Light DEMO"/>
              </a:rPr>
              <a:t>ক্রমবর্ধমান প্রযুক্তি ও দ্রুত আবিষ্কারের সাথে তাল মিলিয়ে চলার জন্য </a:t>
            </a:r>
            <a:r>
              <a:rPr lang="en-US" sz="1000" dirty="0">
                <a:latin typeface="Canaro Light DEMO"/>
              </a:rPr>
              <a:t>ICANN </a:t>
            </a:r>
            <a:r>
              <a:rPr lang="en-US" sz="1000" dirty="0" err="1">
                <a:latin typeface="Canaro Light DEMO"/>
              </a:rPr>
              <a:t>সমন্বিত</a:t>
            </a:r>
            <a:r>
              <a:rPr lang="en-US" sz="1000" dirty="0">
                <a:latin typeface="Canaro Light DEMO"/>
              </a:rPr>
              <a:t> </a:t>
            </a:r>
            <a:r>
              <a:rPr lang="en-US" sz="1000" dirty="0" err="1">
                <a:latin typeface="Canaro Light DEMO"/>
              </a:rPr>
              <a:t>পরিচালনা</a:t>
            </a:r>
            <a:r>
              <a:rPr lang="en-US" sz="1000" dirty="0">
                <a:latin typeface="Canaro Light DEMO"/>
              </a:rPr>
              <a:t> ও </a:t>
            </a:r>
            <a:r>
              <a:rPr lang="en-US" sz="1000" dirty="0" err="1">
                <a:latin typeface="Canaro Light DEMO"/>
              </a:rPr>
              <a:t>বহু-সহযোগী</a:t>
            </a:r>
            <a:r>
              <a:rPr lang="en-US" sz="1000" dirty="0">
                <a:latin typeface="Canaro Light DEMO"/>
              </a:rPr>
              <a:t> </a:t>
            </a:r>
            <a:r>
              <a:rPr lang="en-US" sz="1000" dirty="0" err="1">
                <a:latin typeface="Canaro Light DEMO"/>
              </a:rPr>
              <a:t>নীতি</a:t>
            </a:r>
            <a:r>
              <a:rPr lang="en-US" sz="1000" dirty="0">
                <a:latin typeface="Canaro Light DEMO"/>
              </a:rPr>
              <a:t> </a:t>
            </a:r>
            <a:r>
              <a:rPr lang="en-US" sz="1000" dirty="0" err="1">
                <a:latin typeface="Canaro Light DEMO"/>
              </a:rPr>
              <a:t>গ্রহন</a:t>
            </a:r>
            <a:r>
              <a:rPr lang="en-US" sz="1000" dirty="0">
                <a:latin typeface="Canaro Light DEMO"/>
              </a:rPr>
              <a:t> </a:t>
            </a:r>
            <a:r>
              <a:rPr lang="en-US" sz="1000" dirty="0" err="1">
                <a:latin typeface="Canaro Light DEMO"/>
              </a:rPr>
              <a:t>করেছে</a:t>
            </a:r>
            <a:r>
              <a:rPr lang="en-US" sz="1000" dirty="0">
                <a:latin typeface="Canaro Light DEMO"/>
              </a:rPr>
              <a:t>, </a:t>
            </a:r>
            <a:r>
              <a:rPr lang="en-US" sz="1000" dirty="0" err="1">
                <a:latin typeface="Canaro Light DEMO"/>
              </a:rPr>
              <a:t>যার</a:t>
            </a:r>
            <a:r>
              <a:rPr lang="en-US" sz="1000" dirty="0">
                <a:latin typeface="Canaro Light DEMO"/>
              </a:rPr>
              <a:t> </a:t>
            </a:r>
            <a:r>
              <a:rPr lang="en-US" sz="1000" dirty="0" err="1">
                <a:latin typeface="Canaro Light DEMO"/>
              </a:rPr>
              <a:t>সাথে</a:t>
            </a:r>
            <a:r>
              <a:rPr lang="en-US" sz="1000" dirty="0">
                <a:latin typeface="Canaro Light DEMO"/>
              </a:rPr>
              <a:t> </a:t>
            </a:r>
            <a:r>
              <a:rPr lang="en-US" sz="1000" dirty="0" err="1">
                <a:latin typeface="Canaro Light DEMO"/>
              </a:rPr>
              <a:t>গ্লোবাল</a:t>
            </a:r>
            <a:r>
              <a:rPr lang="en-US" sz="1000" dirty="0">
                <a:latin typeface="Canaro Light DEMO"/>
              </a:rPr>
              <a:t> </a:t>
            </a:r>
            <a:r>
              <a:rPr lang="en-US" sz="1000" dirty="0" err="1">
                <a:latin typeface="Canaro Light DEMO"/>
              </a:rPr>
              <a:t>ইন্টারনেট</a:t>
            </a:r>
            <a:r>
              <a:rPr lang="en-US" sz="1000" dirty="0">
                <a:latin typeface="Canaro Light DEMO"/>
              </a:rPr>
              <a:t> </a:t>
            </a:r>
            <a:r>
              <a:rPr lang="en-US" sz="1000" dirty="0" err="1">
                <a:latin typeface="Canaro Light DEMO"/>
              </a:rPr>
              <a:t>কমিউনিটির</a:t>
            </a:r>
            <a:r>
              <a:rPr lang="en-US" sz="1000" dirty="0">
                <a:latin typeface="Canaro Light DEMO"/>
              </a:rPr>
              <a:t> </a:t>
            </a:r>
            <a:r>
              <a:rPr lang="en-US" sz="1000" dirty="0" err="1">
                <a:latin typeface="Canaro Light DEMO"/>
              </a:rPr>
              <a:t>ব্যাপক</a:t>
            </a:r>
            <a:r>
              <a:rPr lang="en-US" sz="1000" dirty="0">
                <a:latin typeface="Canaro Light DEMO"/>
              </a:rPr>
              <a:t> </a:t>
            </a:r>
            <a:r>
              <a:rPr lang="en-US" sz="1000" dirty="0" err="1">
                <a:latin typeface="Canaro Light DEMO"/>
              </a:rPr>
              <a:t>প্রতিনিধিত্ব</a:t>
            </a:r>
            <a:r>
              <a:rPr lang="en-US" sz="1000" dirty="0">
                <a:latin typeface="Canaro Light DEMO"/>
              </a:rPr>
              <a:t> </a:t>
            </a:r>
            <a:r>
              <a:rPr lang="en-US" sz="1000" dirty="0" err="1">
                <a:latin typeface="Canaro Light DEMO"/>
              </a:rPr>
              <a:t>রয়েছে</a:t>
            </a:r>
            <a:endParaRPr lang="bn-BD" sz="1000" dirty="0">
              <a:latin typeface="Canaro Light DEMO"/>
            </a:endParaRPr>
          </a:p>
          <a:p>
            <a:endParaRPr lang="en-US" sz="1000" dirty="0">
              <a:latin typeface="Canaro Light DEMO"/>
            </a:endParaRPr>
          </a:p>
          <a:p>
            <a:r>
              <a:rPr lang="en-US" sz="1000" b="1" dirty="0" err="1">
                <a:latin typeface="Canaro Light DEMO"/>
              </a:rPr>
              <a:t>কে</a:t>
            </a:r>
            <a:r>
              <a:rPr lang="en-US" sz="1000" b="1" dirty="0">
                <a:latin typeface="Canaro Light DEMO"/>
              </a:rPr>
              <a:t> </a:t>
            </a:r>
            <a:r>
              <a:rPr lang="en-US" sz="1000" b="1" dirty="0" err="1">
                <a:latin typeface="Canaro Light DEMO"/>
              </a:rPr>
              <a:t>কে</a:t>
            </a:r>
            <a:r>
              <a:rPr lang="en-US" sz="1000" b="1" dirty="0">
                <a:latin typeface="Canaro Light DEMO"/>
              </a:rPr>
              <a:t> </a:t>
            </a:r>
            <a:r>
              <a:rPr lang="en-US" sz="1000" b="1" dirty="0" err="1">
                <a:latin typeface="Canaro Light DEMO"/>
              </a:rPr>
              <a:t>যুক্ত</a:t>
            </a:r>
            <a:r>
              <a:rPr lang="en-US" sz="1000" b="1" dirty="0">
                <a:latin typeface="Canaro Light DEMO"/>
              </a:rPr>
              <a:t>:</a:t>
            </a:r>
            <a:endParaRPr lang="bn-BD" sz="1000" b="1" dirty="0">
              <a:latin typeface="Canaro Light DEMO"/>
            </a:endParaRPr>
          </a:p>
          <a:p>
            <a:endParaRPr lang="en-US" sz="1000" b="1" dirty="0">
              <a:latin typeface="Canaro Light DEMO"/>
            </a:endParaRPr>
          </a:p>
          <a:p>
            <a:r>
              <a:rPr lang="en-US" sz="1000" dirty="0" err="1">
                <a:latin typeface="Canaro Light DEMO"/>
              </a:rPr>
              <a:t>অসংখ্য</a:t>
            </a:r>
            <a:r>
              <a:rPr lang="en-US" sz="1000" dirty="0">
                <a:latin typeface="Canaro Light DEMO"/>
              </a:rPr>
              <a:t> </a:t>
            </a:r>
            <a:r>
              <a:rPr lang="en-US" sz="1000" dirty="0" err="1">
                <a:latin typeface="Canaro Light DEMO"/>
              </a:rPr>
              <a:t>গ্রুপ</a:t>
            </a:r>
            <a:r>
              <a:rPr lang="en-US" sz="1000" dirty="0">
                <a:latin typeface="Canaro Light DEMO"/>
              </a:rPr>
              <a:t>: </a:t>
            </a:r>
            <a:r>
              <a:rPr lang="en-US" sz="1000" dirty="0" err="1">
                <a:latin typeface="Canaro Light DEMO"/>
              </a:rPr>
              <a:t>সহযোগী</a:t>
            </a:r>
            <a:r>
              <a:rPr lang="en-US" sz="1000" dirty="0">
                <a:latin typeface="Canaro Light DEMO"/>
              </a:rPr>
              <a:t> </a:t>
            </a:r>
            <a:r>
              <a:rPr lang="en-US" sz="1000" dirty="0" err="1">
                <a:latin typeface="Canaro Light DEMO"/>
              </a:rPr>
              <a:t>সংগঠন</a:t>
            </a:r>
            <a:r>
              <a:rPr lang="en-US" sz="1000" dirty="0">
                <a:latin typeface="Canaro Light DEMO"/>
              </a:rPr>
              <a:t>, </a:t>
            </a:r>
            <a:r>
              <a:rPr lang="en-US" sz="1000" dirty="0" err="1">
                <a:latin typeface="Canaro Light DEMO"/>
              </a:rPr>
              <a:t>পরামর্শক</a:t>
            </a:r>
            <a:r>
              <a:rPr lang="en-US" sz="1000" dirty="0">
                <a:latin typeface="Canaro Light DEMO"/>
              </a:rPr>
              <a:t> </a:t>
            </a:r>
            <a:r>
              <a:rPr lang="en-US" sz="1000" dirty="0" err="1">
                <a:latin typeface="Canaro Light DEMO"/>
              </a:rPr>
              <a:t>কমিটি</a:t>
            </a:r>
            <a:r>
              <a:rPr lang="en-US" sz="1000" dirty="0">
                <a:latin typeface="Canaro Light DEMO"/>
              </a:rPr>
              <a:t>, </a:t>
            </a:r>
            <a:r>
              <a:rPr lang="en-US" sz="1000" dirty="0" err="1">
                <a:latin typeface="Canaro Light DEMO"/>
              </a:rPr>
              <a:t>কারিগরী</a:t>
            </a:r>
            <a:r>
              <a:rPr lang="en-US" sz="1000" dirty="0">
                <a:latin typeface="Canaro Light DEMO"/>
              </a:rPr>
              <a:t> </a:t>
            </a:r>
            <a:r>
              <a:rPr lang="en-US" sz="1000" dirty="0" err="1">
                <a:latin typeface="Canaro Light DEMO"/>
              </a:rPr>
              <a:t>দল</a:t>
            </a:r>
            <a:r>
              <a:rPr lang="en-US" sz="1000" dirty="0">
                <a:latin typeface="Canaro Light DEMO"/>
              </a:rPr>
              <a:t> ও </a:t>
            </a:r>
            <a:r>
              <a:rPr lang="en-US" sz="1000" dirty="0" err="1">
                <a:latin typeface="Canaro Light DEMO"/>
              </a:rPr>
              <a:t>বোর্ড</a:t>
            </a:r>
            <a:r>
              <a:rPr lang="en-US" sz="1000" dirty="0">
                <a:latin typeface="Canaro Light DEMO"/>
              </a:rPr>
              <a:t> </a:t>
            </a:r>
            <a:r>
              <a:rPr lang="en-US" sz="1000" dirty="0" err="1">
                <a:latin typeface="Canaro Light DEMO"/>
              </a:rPr>
              <a:t>অব</a:t>
            </a:r>
            <a:r>
              <a:rPr lang="en-US" sz="1000" dirty="0">
                <a:latin typeface="Canaro Light DEMO"/>
              </a:rPr>
              <a:t> </a:t>
            </a:r>
            <a:r>
              <a:rPr lang="en-US" sz="1000" dirty="0" err="1">
                <a:latin typeface="Canaro Light DEMO"/>
              </a:rPr>
              <a:t>ডিরেক্টর</a:t>
            </a:r>
            <a:endParaRPr lang="en-US" sz="1000" dirty="0">
              <a:latin typeface="Canaro Light DEMO"/>
            </a:endParaRPr>
          </a:p>
          <a:p>
            <a:endParaRPr lang="en-US" sz="800" dirty="0">
              <a:solidFill>
                <a:schemeClr val="tx1"/>
              </a:solidFill>
              <a:latin typeface="Canaro Light DEMO"/>
            </a:endParaRPr>
          </a:p>
        </p:txBody>
      </p:sp>
      <p:sp>
        <p:nvSpPr>
          <p:cNvPr id="7" name="Rectangle 6"/>
          <p:cNvSpPr/>
          <p:nvPr/>
        </p:nvSpPr>
        <p:spPr>
          <a:xfrm>
            <a:off x="4887070" y="1767011"/>
            <a:ext cx="993913" cy="186111"/>
          </a:xfrm>
          <a:prstGeom prst="rect">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t"/>
          <a:lstStyle/>
          <a:p>
            <a:r>
              <a:rPr lang="bn-BD" sz="900" dirty="0">
                <a:solidFill>
                  <a:schemeClr val="tx1"/>
                </a:solidFill>
              </a:rPr>
              <a:t>সমন্বিত পরিচালনা</a:t>
            </a:r>
            <a:endParaRPr lang="en-US" sz="900" dirty="0">
              <a:solidFill>
                <a:schemeClr val="tx1"/>
              </a:solidFill>
            </a:endParaRPr>
          </a:p>
        </p:txBody>
      </p:sp>
      <p:sp>
        <p:nvSpPr>
          <p:cNvPr id="8" name="Rectangle 7"/>
          <p:cNvSpPr/>
          <p:nvPr/>
        </p:nvSpPr>
        <p:spPr>
          <a:xfrm>
            <a:off x="4780141" y="2095498"/>
            <a:ext cx="1188720" cy="228600"/>
          </a:xfrm>
          <a:prstGeom prst="rect">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t"/>
          <a:lstStyle/>
          <a:p>
            <a:r>
              <a:rPr lang="bn-BD" sz="1000" b="1" dirty="0">
                <a:solidFill>
                  <a:schemeClr val="tx1"/>
                </a:solidFill>
              </a:rPr>
              <a:t> নীতিমালা প্রণয়ন</a:t>
            </a:r>
            <a:endParaRPr lang="en-US" sz="1000" b="1" dirty="0">
              <a:solidFill>
                <a:schemeClr val="tx1"/>
              </a:solidFill>
            </a:endParaRPr>
          </a:p>
        </p:txBody>
      </p:sp>
      <p:pic>
        <p:nvPicPr>
          <p:cNvPr id="6146" name="Picture 2" descr="E:\ISOC\ISOC Bangladesh Dhaka Chapter.gif"/>
          <p:cNvPicPr>
            <a:picLocks noChangeAspect="1" noChangeArrowheads="1"/>
          </p:cNvPicPr>
          <p:nvPr/>
        </p:nvPicPr>
        <p:blipFill>
          <a:blip r:embed="rId4"/>
          <a:srcRect/>
          <a:stretch>
            <a:fillRect/>
          </a:stretch>
        </p:blipFill>
        <p:spPr bwMode="auto">
          <a:xfrm>
            <a:off x="4000482" y="6370638"/>
            <a:ext cx="2857500" cy="533400"/>
          </a:xfrm>
          <a:prstGeom prst="rect">
            <a:avLst/>
          </a:prstGeom>
          <a:noFill/>
        </p:spPr>
      </p:pic>
    </p:spTree>
    <p:extLst>
      <p:ext uri="{BB962C8B-B14F-4D97-AF65-F5344CB8AC3E}">
        <p14:creationId xmlns:p14="http://schemas.microsoft.com/office/powerpoint/2010/main" val="1944992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 </a:t>
            </a:r>
            <a:r>
              <a:rPr sz="2000"/>
              <a:t>ICANN </a:t>
            </a:r>
            <a:r>
              <a:rPr lang="bn-BD" sz="2000" dirty="0"/>
              <a:t>কিভাবে কাজ করে? বহু-সহযোগী মডেল</a:t>
            </a:r>
            <a:endParaRPr lang="en-US" dirty="0"/>
          </a:p>
          <a:p>
            <a:endParaRPr lang="en-US" dirty="0"/>
          </a:p>
        </p:txBody>
      </p:sp>
      <p:sp>
        <p:nvSpPr>
          <p:cNvPr id="4" name="object 2"/>
          <p:cNvSpPr txBox="1">
            <a:spLocks noGrp="1"/>
          </p:cNvSpPr>
          <p:nvPr>
            <p:ph idx="1"/>
          </p:nvPr>
        </p:nvSpPr>
        <p:spPr>
          <a:xfrm>
            <a:off x="539988" y="1552363"/>
            <a:ext cx="3282711" cy="2489399"/>
          </a:xfrm>
          <a:prstGeom prst="rect">
            <a:avLst/>
          </a:prstGeom>
        </p:spPr>
        <p:txBody>
          <a:bodyPr vert="horz" wrap="square" lIns="0" tIns="0" rIns="0" bIns="0" rtlCol="0">
            <a:spAutoFit/>
          </a:bodyPr>
          <a:lstStyle/>
          <a:p>
            <a:pPr marL="356400" indent="-342000">
              <a:buClr>
                <a:srgbClr val="16A0E1"/>
              </a:buClr>
              <a:buFont typeface="Wingdings" panose="05000000000000000000" pitchFamily="2" charset="2"/>
              <a:buChar char="§"/>
            </a:pPr>
            <a:r>
              <a:rPr lang="bn-BD" sz="2000" dirty="0"/>
              <a:t>কিভাবে ইন্টারনেটের উন্নয়ন হবে তা নিয়ে প্রত্যেক সহযোগীরই আগ্রহ রয়েছে</a:t>
            </a:r>
            <a:endParaRPr sz="2000" dirty="0">
              <a:solidFill>
                <a:srgbClr val="595959"/>
              </a:solidFill>
              <a:latin typeface="Canaro Light DEMO" pitchFamily="50" charset="0"/>
              <a:cs typeface="Arial"/>
            </a:endParaRPr>
          </a:p>
          <a:p>
            <a:pPr>
              <a:lnSpc>
                <a:spcPts val="1650"/>
              </a:lnSpc>
              <a:spcBef>
                <a:spcPts val="39"/>
              </a:spcBef>
              <a:buClr>
                <a:srgbClr val="16A0E1"/>
              </a:buClr>
              <a:buFont typeface="Wingdings" panose="05000000000000000000" pitchFamily="2" charset="2"/>
              <a:buChar char="q"/>
            </a:pPr>
            <a:endParaRPr dirty="0">
              <a:latin typeface="Canaro Light DEMO" pitchFamily="50" charset="0"/>
            </a:endParaRPr>
          </a:p>
          <a:p>
            <a:pPr>
              <a:lnSpc>
                <a:spcPts val="2400"/>
              </a:lnSpc>
              <a:buClr>
                <a:srgbClr val="16A0E1"/>
              </a:buClr>
              <a:buFont typeface="Wingdings" panose="05000000000000000000" pitchFamily="2" charset="2"/>
              <a:buChar char="q"/>
            </a:pPr>
            <a:endParaRPr dirty="0">
              <a:latin typeface="Canaro Light DEMO" pitchFamily="50" charset="0"/>
            </a:endParaRPr>
          </a:p>
          <a:p>
            <a:pPr marL="355600" marR="6350">
              <a:lnSpc>
                <a:spcPct val="97700"/>
              </a:lnSpc>
              <a:buClr>
                <a:srgbClr val="16A0E1"/>
              </a:buClr>
              <a:buFont typeface="Wingdings" panose="05000000000000000000" pitchFamily="2" charset="2"/>
              <a:buChar char="§"/>
            </a:pPr>
            <a:r>
              <a:rPr lang="bn-BD" sz="2000" dirty="0"/>
              <a:t>কোন একজন সহযোগী অন্য আরেকজনের চেয়ে অধিক গুরুত্বপূর্ণ নয়</a:t>
            </a:r>
            <a:endParaRPr sz="2000" dirty="0">
              <a:solidFill>
                <a:srgbClr val="595959"/>
              </a:solidFill>
              <a:latin typeface="Canaro Light DEMO" pitchFamily="50" charset="0"/>
              <a:cs typeface="Arial"/>
            </a:endParaRPr>
          </a:p>
        </p:txBody>
      </p:sp>
      <p:pic>
        <p:nvPicPr>
          <p:cNvPr id="2050" name="Picture 2" descr="C:\Users\User\Desktop\ICANN\Naser-1.jpg"/>
          <p:cNvPicPr>
            <a:picLocks noChangeAspect="1" noChangeArrowheads="1"/>
          </p:cNvPicPr>
          <p:nvPr/>
        </p:nvPicPr>
        <p:blipFill>
          <a:blip r:embed="rId3"/>
          <a:srcRect/>
          <a:stretch>
            <a:fillRect/>
          </a:stretch>
        </p:blipFill>
        <p:spPr bwMode="auto">
          <a:xfrm>
            <a:off x="4052650" y="1292212"/>
            <a:ext cx="6181725" cy="4305300"/>
          </a:xfrm>
          <a:prstGeom prst="rect">
            <a:avLst/>
          </a:prstGeom>
          <a:noFill/>
        </p:spPr>
      </p:pic>
      <p:pic>
        <p:nvPicPr>
          <p:cNvPr id="7170" name="Picture 2" descr="E:\ISOC\ISOC Bangladesh Dhaka Chapter.gif"/>
          <p:cNvPicPr>
            <a:picLocks noChangeAspect="1" noChangeArrowheads="1"/>
          </p:cNvPicPr>
          <p:nvPr/>
        </p:nvPicPr>
        <p:blipFill>
          <a:blip r:embed="rId4"/>
          <a:srcRect/>
          <a:stretch>
            <a:fillRect/>
          </a:stretch>
        </p:blipFill>
        <p:spPr bwMode="auto">
          <a:xfrm>
            <a:off x="4052650" y="6382236"/>
            <a:ext cx="2857500" cy="533400"/>
          </a:xfrm>
          <a:prstGeom prst="rect">
            <a:avLst/>
          </a:prstGeom>
          <a:noFill/>
        </p:spPr>
      </p:pic>
    </p:spTree>
    <p:extLst>
      <p:ext uri="{BB962C8B-B14F-4D97-AF65-F5344CB8AC3E}">
        <p14:creationId xmlns:p14="http://schemas.microsoft.com/office/powerpoint/2010/main" val="2380415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sz="2000" dirty="0"/>
              <a:t>ICANN </a:t>
            </a:r>
            <a:r>
              <a:rPr lang="bn-BD" sz="2000" dirty="0"/>
              <a:t>এর বহু-সহযোগী পরিচালনা কাঠামো</a:t>
            </a:r>
            <a:endParaRPr sz="2000"/>
          </a:p>
          <a:p>
            <a:endParaRPr lang="en-US" sz="2000" dirty="0"/>
          </a:p>
        </p:txBody>
      </p:sp>
      <p:pic>
        <p:nvPicPr>
          <p:cNvPr id="2" name="Picture 2" descr="C:\Users\User\Desktop\ICANN\Naser-3.jpg"/>
          <p:cNvPicPr>
            <a:picLocks noChangeAspect="1" noChangeArrowheads="1"/>
          </p:cNvPicPr>
          <p:nvPr/>
        </p:nvPicPr>
        <p:blipFill>
          <a:blip r:embed="rId3"/>
          <a:srcRect/>
          <a:stretch>
            <a:fillRect/>
          </a:stretch>
        </p:blipFill>
        <p:spPr bwMode="auto">
          <a:xfrm>
            <a:off x="895350" y="1136650"/>
            <a:ext cx="9363075" cy="5286375"/>
          </a:xfrm>
          <a:prstGeom prst="rect">
            <a:avLst/>
          </a:prstGeom>
          <a:noFill/>
        </p:spPr>
      </p:pic>
      <p:pic>
        <p:nvPicPr>
          <p:cNvPr id="8194" name="Picture 2" descr="E:\ISOC\ISOC Bangladesh Dhaka Chapter.gif"/>
          <p:cNvPicPr>
            <a:picLocks noChangeAspect="1" noChangeArrowheads="1"/>
          </p:cNvPicPr>
          <p:nvPr/>
        </p:nvPicPr>
        <p:blipFill>
          <a:blip r:embed="rId4"/>
          <a:srcRect/>
          <a:stretch>
            <a:fillRect/>
          </a:stretch>
        </p:blipFill>
        <p:spPr bwMode="auto">
          <a:xfrm>
            <a:off x="4211638" y="6519863"/>
            <a:ext cx="2857500" cy="533400"/>
          </a:xfrm>
          <a:prstGeom prst="rect">
            <a:avLst/>
          </a:prstGeom>
          <a:noFill/>
        </p:spPr>
      </p:pic>
    </p:spTree>
    <p:extLst>
      <p:ext uri="{BB962C8B-B14F-4D97-AF65-F5344CB8AC3E}">
        <p14:creationId xmlns:p14="http://schemas.microsoft.com/office/powerpoint/2010/main" val="3038879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2622</TotalTime>
  <Words>2020</Words>
  <Application>Microsoft Office PowerPoint</Application>
  <PresentationFormat>Custom</PresentationFormat>
  <Paragraphs>114</Paragraphs>
  <Slides>11</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Calibri</vt:lpstr>
      <vt:lpstr>Canaro Light DEMO</vt:lpstr>
      <vt:lpstr>Mangal</vt:lpstr>
      <vt:lpstr>SutonnyMJ</vt:lpstr>
      <vt:lpstr>Vrinda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ধন্যবাদ</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Shalley</dc:creator>
  <cp:lastModifiedBy>Butch Pfremmer</cp:lastModifiedBy>
  <cp:revision>354</cp:revision>
  <dcterms:created xsi:type="dcterms:W3CDTF">2014-05-05T08:46:27Z</dcterms:created>
  <dcterms:modified xsi:type="dcterms:W3CDTF">2016-11-06T10:22:45Z</dcterms:modified>
</cp:coreProperties>
</file>