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3E452-3D57-4E67-9AEB-720B71D4AD68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A9689-8EB0-448F-A030-64A1F8D6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103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738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54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16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43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64221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2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7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049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7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32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6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4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2D0D1-0E26-4AD7-A737-26C522E281F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6DF58-98D8-4C29-AC3F-400E42729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365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display/ALRW/Documents+and+Review+Background+Informatio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otched Right Arrow 5"/>
          <p:cNvSpPr/>
          <p:nvPr/>
        </p:nvSpPr>
        <p:spPr>
          <a:xfrm>
            <a:off x="544105" y="2859875"/>
            <a:ext cx="7023639" cy="183835"/>
          </a:xfrm>
          <a:prstGeom prst="notchedRightArrow">
            <a:avLst/>
          </a:prstGeom>
          <a:solidFill>
            <a:srgbClr val="7F7F7F"/>
          </a:solidFill>
          <a:ln>
            <a:solidFill>
              <a:srgbClr val="C5C5C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62872" y="2868055"/>
            <a:ext cx="166258" cy="166258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942004" y="2868055"/>
            <a:ext cx="166258" cy="166258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5492479" y="2868055"/>
            <a:ext cx="166258" cy="166258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7030625" y="2868055"/>
            <a:ext cx="166258" cy="166258"/>
          </a:xfrm>
          <a:prstGeom prst="ellipse">
            <a:avLst/>
          </a:prstGeom>
          <a:solidFill>
            <a:srgbClr val="0D43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316226" y="1224467"/>
            <a:ext cx="1259550" cy="1259548"/>
            <a:chOff x="569487" y="2043501"/>
            <a:chExt cx="1346792" cy="1346792"/>
          </a:xfrm>
        </p:grpSpPr>
        <p:sp>
          <p:nvSpPr>
            <p:cNvPr id="11" name="Teardrop 1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800" y="2342240"/>
              <a:ext cx="1273358" cy="756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Jan-Jun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2015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852554" y="1260116"/>
            <a:ext cx="1259550" cy="1774198"/>
            <a:chOff x="2105815" y="2043501"/>
            <a:chExt cx="1346792" cy="1897087"/>
          </a:xfrm>
        </p:grpSpPr>
        <p:sp>
          <p:nvSpPr>
            <p:cNvPr id="13" name="Oval 12"/>
            <p:cNvSpPr/>
            <p:nvPr/>
          </p:nvSpPr>
          <p:spPr>
            <a:xfrm>
              <a:off x="2690831" y="3762814"/>
              <a:ext cx="177774" cy="177774"/>
            </a:xfrm>
            <a:prstGeom prst="ellipse">
              <a:avLst/>
            </a:prstGeom>
            <a:solidFill>
              <a:srgbClr val="1B6F7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105815" y="2043501"/>
              <a:ext cx="1346792" cy="1346792"/>
              <a:chOff x="569487" y="2043501"/>
              <a:chExt cx="1346792" cy="1346792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ource Sans Pro"/>
                  <a:cs typeface="Source Sans Pro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06204" y="2327646"/>
                <a:ext cx="1273358" cy="756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Jul-Oct 2015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3372967" y="1224467"/>
            <a:ext cx="1312004" cy="1259548"/>
            <a:chOff x="545545" y="2043501"/>
            <a:chExt cx="1402879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5545" y="2342240"/>
              <a:ext cx="1402879" cy="756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Nov ‘15-Mar ‘16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45833" y="1224469"/>
            <a:ext cx="1259550" cy="1259550"/>
            <a:chOff x="569487" y="2043501"/>
            <a:chExt cx="1346792" cy="1346792"/>
          </a:xfrm>
        </p:grpSpPr>
        <p:sp>
          <p:nvSpPr>
            <p:cNvPr id="31" name="Teardrop 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800" y="2386020"/>
              <a:ext cx="1273358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Apr ’16-Dec ‘16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483979" y="1224468"/>
            <a:ext cx="1259550" cy="1259549"/>
            <a:chOff x="569487" y="2043501"/>
            <a:chExt cx="1346792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800" y="2386021"/>
              <a:ext cx="1273358" cy="756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Jan ‘17-TBD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593575" y="2515533"/>
            <a:ext cx="128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154A78"/>
                </a:solidFill>
              </a:rPr>
              <a:t>Next</a:t>
            </a:r>
          </a:p>
          <a:p>
            <a:pPr algn="ctr"/>
            <a:r>
              <a:rPr lang="en-US" sz="2400" dirty="0" smtClean="0">
                <a:solidFill>
                  <a:srgbClr val="154A78"/>
                </a:solidFill>
              </a:rPr>
              <a:t>Steps</a:t>
            </a:r>
            <a:endParaRPr lang="en-US" sz="2400" dirty="0">
              <a:solidFill>
                <a:srgbClr val="154A78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0565" y="3197790"/>
            <a:ext cx="11908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Plan for At-Large Review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86893" y="3197790"/>
            <a:ext cx="11908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Conduct Self-Assessment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29697" y="3197790"/>
            <a:ext cx="11908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Conduct Competitive Bidding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80172" y="3197790"/>
            <a:ext cx="1190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Conduct Review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68190" y="3197790"/>
            <a:ext cx="14860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Plan Implementation and implement improvements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0003" y="4507120"/>
            <a:ext cx="8103993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198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The At-Large Review Working Party will be engaged from May 2015 through Implementation phase.</a:t>
            </a:r>
          </a:p>
          <a:p>
            <a:pPr marL="285750" indent="-285750">
              <a:lnSpc>
                <a:spcPts val="198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The </a:t>
            </a: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  <a:hlinkClick r:id="rId3"/>
              </a:rPr>
              <a:t>At-Large Review Preparatory Questions</a:t>
            </a: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 are posted on the wiki.</a:t>
            </a:r>
          </a:p>
          <a:p>
            <a:pPr marL="285750" indent="-285750">
              <a:lnSpc>
                <a:spcPts val="198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The independent examiner will be appointed </a:t>
            </a:r>
            <a:r>
              <a:rPr lang="en-US" sz="140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in March </a:t>
            </a: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2016.</a:t>
            </a:r>
          </a:p>
          <a:p>
            <a:pPr marL="285750" indent="-285750">
              <a:lnSpc>
                <a:spcPts val="198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Planning for implementation will start in 2017; implementation improvements will start upon completion of the planning phase – duration will depend on nature of findings and recommendations.</a:t>
            </a:r>
            <a:endParaRPr lang="en-US" sz="1400" dirty="0">
              <a:solidFill>
                <a:srgbClr val="154A78"/>
              </a:solidFill>
              <a:latin typeface="Source Sans Pro Light"/>
              <a:cs typeface="Source Sans Pro Ligh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0004" y="4211616"/>
            <a:ext cx="7175410" cy="350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80"/>
              </a:lnSpc>
            </a:pPr>
            <a:r>
              <a:rPr lang="en-US" b="1" dirty="0" smtClean="0">
                <a:solidFill>
                  <a:srgbClr val="154A78"/>
                </a:solidFill>
                <a:latin typeface="Source Sans Pro"/>
                <a:cs typeface="Source Sans Pro"/>
              </a:rPr>
              <a:t>To Summarize</a:t>
            </a:r>
            <a:endParaRPr lang="en-US" b="1" dirty="0">
              <a:solidFill>
                <a:srgbClr val="154A78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32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Proposed Timeline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Timeline</dc:title>
  <dc:creator>Charla K. Shambley</dc:creator>
  <cp:lastModifiedBy>Charla K. Shambley</cp:lastModifiedBy>
  <cp:revision>1</cp:revision>
  <dcterms:created xsi:type="dcterms:W3CDTF">2015-07-08T16:30:35Z</dcterms:created>
  <dcterms:modified xsi:type="dcterms:W3CDTF">2015-07-08T16:30:49Z</dcterms:modified>
</cp:coreProperties>
</file>