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43"/>
  </p:normalViewPr>
  <p:slideViewPr>
    <p:cSldViewPr snapToGrid="0" snapToObjects="1">
      <p:cViewPr varScale="1">
        <p:scale>
          <a:sx n="122" d="100"/>
          <a:sy n="122" d="100"/>
        </p:scale>
        <p:origin x="126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FBEB34-6E86-3545-BFBD-F3942B73E627}" type="datetimeFigureOut">
              <a:rPr lang="en-US" smtClean="0"/>
              <a:t>5/14/19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A000C1-589A-7049-9927-126E31724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1486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478158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5 minutes (end 10:35)</a:t>
            </a:r>
            <a:endParaRPr/>
          </a:p>
        </p:txBody>
      </p:sp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08521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7"/>
            <a:ext cx="6858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925AA-EED5-6F40-8755-EA59A065337A}" type="datetimeFigureOut">
              <a:rPr lang="en-US" smtClean="0"/>
              <a:t>5/14/19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2B9FF-5CF9-2948-8F7C-3B65B59540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155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925AA-EED5-6F40-8755-EA59A065337A}" type="datetimeFigureOut">
              <a:rPr lang="en-US" smtClean="0"/>
              <a:t>5/14/19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2B9FF-5CF9-2948-8F7C-3B65B59540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249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6"/>
            <a:ext cx="1971675" cy="58118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6"/>
            <a:ext cx="5800725" cy="581183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925AA-EED5-6F40-8755-EA59A065337A}" type="datetimeFigureOut">
              <a:rPr lang="en-US" smtClean="0"/>
              <a:t>5/14/19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2B9FF-5CF9-2948-8F7C-3B65B59540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089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925AA-EED5-6F40-8755-EA59A065337A}" type="datetimeFigureOut">
              <a:rPr lang="en-US" smtClean="0"/>
              <a:t>5/14/19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2B9FF-5CF9-2948-8F7C-3B65B59540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841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0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925AA-EED5-6F40-8755-EA59A065337A}" type="datetimeFigureOut">
              <a:rPr lang="en-US" smtClean="0"/>
              <a:t>5/14/19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2B9FF-5CF9-2948-8F7C-3B65B59540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467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925AA-EED5-6F40-8755-EA59A065337A}" type="datetimeFigureOut">
              <a:rPr lang="en-US" smtClean="0"/>
              <a:t>5/14/19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2B9FF-5CF9-2948-8F7C-3B65B59540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644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925AA-EED5-6F40-8755-EA59A065337A}" type="datetimeFigureOut">
              <a:rPr lang="en-US" smtClean="0"/>
              <a:t>5/14/19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2B9FF-5CF9-2948-8F7C-3B65B59540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555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925AA-EED5-6F40-8755-EA59A065337A}" type="datetimeFigureOut">
              <a:rPr lang="en-US" smtClean="0"/>
              <a:t>5/14/19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2B9FF-5CF9-2948-8F7C-3B65B59540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983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925AA-EED5-6F40-8755-EA59A065337A}" type="datetimeFigureOut">
              <a:rPr lang="en-US" smtClean="0"/>
              <a:t>5/14/19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2B9FF-5CF9-2948-8F7C-3B65B59540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293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925AA-EED5-6F40-8755-EA59A065337A}" type="datetimeFigureOut">
              <a:rPr lang="en-US" smtClean="0"/>
              <a:t>5/14/19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2B9FF-5CF9-2948-8F7C-3B65B59540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37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925AA-EED5-6F40-8755-EA59A065337A}" type="datetimeFigureOut">
              <a:rPr lang="en-US" smtClean="0"/>
              <a:t>5/14/19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2B9FF-5CF9-2948-8F7C-3B65B59540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234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925AA-EED5-6F40-8755-EA59A065337A}" type="datetimeFigureOut">
              <a:rPr lang="en-US" smtClean="0"/>
              <a:t>5/14/19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2B9FF-5CF9-2948-8F7C-3B65B59540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434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 txBox="1">
            <a:spLocks noGrp="1"/>
          </p:cNvSpPr>
          <p:nvPr>
            <p:ph type="ctrTitle"/>
          </p:nvPr>
        </p:nvSpPr>
        <p:spPr>
          <a:xfrm>
            <a:off x="3530009" y="1945764"/>
            <a:ext cx="4960087" cy="14685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lang="en-US" sz="3300"/>
              <a:t>Cross-Community </a:t>
            </a:r>
            <a:br>
              <a:rPr lang="en-US" sz="3300"/>
            </a:br>
            <a:r>
              <a:rPr lang="en-US" sz="3300"/>
              <a:t>Working Party on ICANN </a:t>
            </a:r>
            <a:br>
              <a:rPr lang="en-US" sz="3300"/>
            </a:br>
            <a:r>
              <a:rPr lang="en-US" sz="3300"/>
              <a:t>and Human Rights</a:t>
            </a:r>
            <a:endParaRPr/>
          </a:p>
        </p:txBody>
      </p:sp>
      <p:sp>
        <p:nvSpPr>
          <p:cNvPr id="89" name="Google Shape;89;p13"/>
          <p:cNvSpPr txBox="1">
            <a:spLocks noGrp="1"/>
          </p:cNvSpPr>
          <p:nvPr>
            <p:ph type="subTitle" idx="1"/>
          </p:nvPr>
        </p:nvSpPr>
        <p:spPr>
          <a:xfrm>
            <a:off x="1143000" y="4380613"/>
            <a:ext cx="6858000" cy="10632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dirty="0"/>
              <a:t>May 2019 Meeting</a:t>
            </a:r>
            <a:endParaRPr dirty="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dirty="0"/>
              <a:t>Co-Chairs:</a:t>
            </a:r>
            <a:endParaRPr dirty="0"/>
          </a:p>
        </p:txBody>
      </p:sp>
      <p:pic>
        <p:nvPicPr>
          <p:cNvPr id="90" name="Google Shape;90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87820" y="923200"/>
            <a:ext cx="2450804" cy="245080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1" name="Google Shape;91;p13"/>
          <p:cNvCxnSpPr/>
          <p:nvPr/>
        </p:nvCxnSpPr>
        <p:spPr>
          <a:xfrm>
            <a:off x="-53163" y="209105"/>
            <a:ext cx="9250326" cy="0"/>
          </a:xfrm>
          <a:prstGeom prst="straightConnector1">
            <a:avLst/>
          </a:prstGeom>
          <a:noFill/>
          <a:ln w="76200" cap="flat" cmpd="sng">
            <a:solidFill>
              <a:srgbClr val="33BABE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92" name="Google Shape;92;p13"/>
          <p:cNvCxnSpPr/>
          <p:nvPr/>
        </p:nvCxnSpPr>
        <p:spPr>
          <a:xfrm>
            <a:off x="-53163" y="6648895"/>
            <a:ext cx="9250326" cy="0"/>
          </a:xfrm>
          <a:prstGeom prst="straightConnector1">
            <a:avLst/>
          </a:prstGeom>
          <a:noFill/>
          <a:ln w="76200" cap="flat" cmpd="sng">
            <a:solidFill>
              <a:srgbClr val="33BABE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3" name="Google Shape;93;p13"/>
          <p:cNvSpPr/>
          <p:nvPr/>
        </p:nvSpPr>
        <p:spPr>
          <a:xfrm>
            <a:off x="4388903" y="1018895"/>
            <a:ext cx="3242299" cy="1015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1" i="0" u="none" strike="noStrike" cap="none">
                <a:solidFill>
                  <a:srgbClr val="FF7060"/>
                </a:solidFill>
                <a:latin typeface="Calibri"/>
                <a:ea typeface="Calibri"/>
                <a:cs typeface="Calibri"/>
                <a:sym typeface="Calibri"/>
              </a:rPr>
              <a:t>CCWP-HR</a:t>
            </a:r>
            <a:endParaRPr sz="6000" b="0" i="0" u="none" strike="noStrike" cap="none">
              <a:solidFill>
                <a:srgbClr val="FF7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13"/>
          <p:cNvSpPr txBox="1"/>
          <p:nvPr/>
        </p:nvSpPr>
        <p:spPr>
          <a:xfrm>
            <a:off x="2436450" y="5419400"/>
            <a:ext cx="1777500" cy="9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Collin Kurre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ARTICLE 19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3"/>
          <p:cNvSpPr txBox="1"/>
          <p:nvPr/>
        </p:nvSpPr>
        <p:spPr>
          <a:xfrm>
            <a:off x="5092225" y="5419400"/>
            <a:ext cx="1777500" cy="9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Akriti Bopanna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CIS India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26455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6192" y="508530"/>
            <a:ext cx="1015654" cy="101565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1" name="Google Shape;101;p14"/>
          <p:cNvCxnSpPr/>
          <p:nvPr/>
        </p:nvCxnSpPr>
        <p:spPr>
          <a:xfrm>
            <a:off x="-53163" y="209105"/>
            <a:ext cx="9250326" cy="0"/>
          </a:xfrm>
          <a:prstGeom prst="straightConnector1">
            <a:avLst/>
          </a:prstGeom>
          <a:noFill/>
          <a:ln w="76200" cap="flat" cmpd="sng">
            <a:solidFill>
              <a:srgbClr val="33BABE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02" name="Google Shape;102;p14"/>
          <p:cNvCxnSpPr/>
          <p:nvPr/>
        </p:nvCxnSpPr>
        <p:spPr>
          <a:xfrm>
            <a:off x="-53163" y="6648895"/>
            <a:ext cx="9250326" cy="0"/>
          </a:xfrm>
          <a:prstGeom prst="straightConnector1">
            <a:avLst/>
          </a:prstGeom>
          <a:noFill/>
          <a:ln w="76200" cap="flat" cmpd="sng">
            <a:solidFill>
              <a:srgbClr val="33BABE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03" name="Google Shape;103;p14"/>
          <p:cNvSpPr/>
          <p:nvPr/>
        </p:nvSpPr>
        <p:spPr>
          <a:xfrm>
            <a:off x="1552443" y="662414"/>
            <a:ext cx="1796582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i="0" u="none" strike="noStrike" cap="none">
                <a:solidFill>
                  <a:srgbClr val="EB3927"/>
                </a:solidFill>
                <a:latin typeface="Calibri"/>
                <a:ea typeface="Calibri"/>
                <a:cs typeface="Calibri"/>
                <a:sym typeface="Calibri"/>
              </a:rPr>
              <a:t>Agenda</a:t>
            </a:r>
            <a:endParaRPr sz="4000" b="0" i="0" u="none" strike="noStrike" cap="none">
              <a:solidFill>
                <a:srgbClr val="EB392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14"/>
          <p:cNvSpPr txBox="1"/>
          <p:nvPr/>
        </p:nvSpPr>
        <p:spPr>
          <a:xfrm>
            <a:off x="1020025" y="1770425"/>
            <a:ext cx="7459200" cy="424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82613" marR="0" lvl="0" indent="-312738" algn="l" rtl="0">
              <a:spcBef>
                <a:spcPts val="600"/>
              </a:spcBef>
              <a:spcAft>
                <a:spcPts val="0"/>
              </a:spcAft>
              <a:buClr>
                <a:srgbClr val="EA3A28"/>
              </a:buClr>
              <a:buSzPts val="2000"/>
              <a:buFont typeface="+mj-lt"/>
              <a:buAutoNum type="arabicPeriod"/>
            </a:pPr>
            <a:r>
              <a:rPr lang="en-US" sz="2000" b="1" dirty="0">
                <a:latin typeface="Calibri"/>
                <a:ea typeface="Calibri"/>
                <a:cs typeface="Calibri"/>
                <a:sym typeface="Calibri"/>
              </a:rPr>
              <a:t>Updates</a:t>
            </a:r>
            <a:endParaRPr sz="2000" b="1" dirty="0">
              <a:latin typeface="Calibri"/>
              <a:ea typeface="Calibri"/>
              <a:cs typeface="Calibri"/>
              <a:sym typeface="Calibri"/>
            </a:endParaRPr>
          </a:p>
          <a:p>
            <a:pPr marL="1069975" marR="0" lvl="1" indent="-277812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3E2A"/>
              </a:buClr>
              <a:buSzPts val="2000"/>
              <a:buFont typeface="Calibri"/>
              <a:buAutoNum type="alphaLcPeriod"/>
            </a:pPr>
            <a:r>
              <a:rPr lang="en-US" sz="2000" dirty="0">
                <a:latin typeface="Calibri"/>
                <a:ea typeface="Calibri"/>
                <a:cs typeface="Calibri"/>
                <a:sym typeface="Calibri"/>
              </a:rPr>
              <a:t>PIR and .org discussion</a:t>
            </a:r>
            <a:endParaRPr sz="2000" dirty="0">
              <a:latin typeface="Calibri"/>
              <a:ea typeface="Calibri"/>
              <a:cs typeface="Calibri"/>
              <a:sym typeface="Calibri"/>
            </a:endParaRPr>
          </a:p>
          <a:p>
            <a:pPr marL="419100" marR="0" lvl="0" indent="-127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A3A28"/>
              </a:buClr>
              <a:buSzPts val="2000"/>
              <a:buFont typeface="Calibri"/>
              <a:buAutoNum type="arabicPeriod"/>
            </a:pPr>
            <a:r>
              <a:rPr lang="en-US" sz="20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Discussion</a:t>
            </a:r>
            <a:endParaRPr sz="2000" dirty="0"/>
          </a:p>
          <a:p>
            <a:pPr marL="1069975" marR="0" lvl="1" indent="-277813" algn="l" rtl="0">
              <a:spcBef>
                <a:spcPts val="600"/>
              </a:spcBef>
              <a:spcAft>
                <a:spcPts val="0"/>
              </a:spcAft>
              <a:buClr>
                <a:srgbClr val="FF3E2A"/>
              </a:buClr>
              <a:buSzPts val="2000"/>
              <a:buFont typeface="Calibri"/>
              <a:buAutoNum type="alphaLcPeriod"/>
            </a:pPr>
            <a:r>
              <a:rPr lang="en-US" sz="2000" dirty="0">
                <a:latin typeface="Calibri"/>
                <a:ea typeface="Calibri"/>
                <a:cs typeface="Calibri"/>
                <a:sym typeface="Calibri"/>
              </a:rPr>
              <a:t>ICANN Multistakeholder model public comment</a:t>
            </a:r>
          </a:p>
          <a:p>
            <a:pPr marL="1069975" marR="0" lvl="1" indent="-277813" algn="l" rtl="0">
              <a:spcBef>
                <a:spcPts val="600"/>
              </a:spcBef>
              <a:spcAft>
                <a:spcPts val="0"/>
              </a:spcAft>
              <a:buClr>
                <a:srgbClr val="FF3E2A"/>
              </a:buClr>
              <a:buSzPts val="2000"/>
              <a:buFont typeface="Calibri"/>
              <a:buAutoNum type="alphaLcPeriod"/>
            </a:pPr>
            <a:r>
              <a:rPr lang="en-US" sz="2000" dirty="0">
                <a:latin typeface="Calibri"/>
                <a:cs typeface="Calibri"/>
                <a:sym typeface="Calibri"/>
              </a:rPr>
              <a:t>Policy Development Process HRIAs</a:t>
            </a:r>
          </a:p>
          <a:p>
            <a:pPr marL="1527175" lvl="2" indent="-277813">
              <a:spcBef>
                <a:spcPts val="600"/>
              </a:spcBef>
              <a:buClr>
                <a:srgbClr val="FF3E2A"/>
              </a:buClr>
              <a:buSzPts val="2000"/>
              <a:buFont typeface="Calibri"/>
              <a:buAutoNum type="alphaLcPeriod"/>
            </a:pPr>
            <a:r>
              <a:rPr lang="en-US" sz="1600" dirty="0">
                <a:latin typeface="Calibri"/>
                <a:cs typeface="Calibri"/>
                <a:sym typeface="Calibri"/>
              </a:rPr>
              <a:t>Sub Pros report</a:t>
            </a:r>
          </a:p>
          <a:p>
            <a:pPr marL="1527175" lvl="2" indent="-277813">
              <a:spcBef>
                <a:spcPts val="600"/>
              </a:spcBef>
              <a:buClr>
                <a:srgbClr val="FF3E2A"/>
              </a:buClr>
              <a:buSzPts val="2000"/>
              <a:buFont typeface="Calibri"/>
              <a:buAutoNum type="alphaLcPeriod"/>
            </a:pPr>
            <a:r>
              <a:rPr lang="en-US" sz="1600" dirty="0">
                <a:latin typeface="Calibri"/>
                <a:cs typeface="Calibri"/>
                <a:sym typeface="Calibri"/>
              </a:rPr>
              <a:t>Which PDP to assess next?</a:t>
            </a:r>
            <a:endParaRPr sz="1600" dirty="0"/>
          </a:p>
          <a:p>
            <a:pPr marL="419100" marR="0" lvl="0" indent="-127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A3A28"/>
              </a:buClr>
              <a:buSzPts val="2000"/>
              <a:buFont typeface="Calibri"/>
              <a:buAutoNum type="arabicPeriod"/>
            </a:pPr>
            <a:r>
              <a:rPr lang="en-US" sz="20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dirty="0">
                <a:latin typeface="Calibri"/>
                <a:ea typeface="Calibri"/>
                <a:cs typeface="Calibri"/>
                <a:sym typeface="Calibri"/>
              </a:rPr>
              <a:t>Open C</a:t>
            </a:r>
            <a:r>
              <a:rPr lang="en-US" sz="20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ommunity </a:t>
            </a:r>
            <a:r>
              <a:rPr lang="en-US" sz="2000" b="1" dirty="0">
                <a:latin typeface="Calibri"/>
                <a:ea typeface="Calibri"/>
                <a:cs typeface="Calibri"/>
                <a:sym typeface="Calibri"/>
              </a:rPr>
              <a:t>D</a:t>
            </a:r>
            <a:r>
              <a:rPr lang="en-US" sz="20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iscussion</a:t>
            </a:r>
            <a:endParaRPr sz="2000" dirty="0"/>
          </a:p>
          <a:p>
            <a:pPr marL="419100" marR="0" lvl="0" indent="-127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A3A28"/>
              </a:buClr>
              <a:buSzPts val="2000"/>
              <a:buFont typeface="Calibri"/>
              <a:buAutoNum type="arabicPeriod"/>
            </a:pPr>
            <a:r>
              <a:rPr lang="en-US" sz="20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AOB</a:t>
            </a:r>
            <a:endParaRPr sz="2000" b="1" dirty="0"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864101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54</Words>
  <Application>Microsoft Macintosh PowerPoint</Application>
  <PresentationFormat>On-screen Show (4:3)</PresentationFormat>
  <Paragraphs>19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Cross-Community  Working Party on ICANN  and Human Rights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Cross-Community  Working Party on ICANN  and Human Rights</dc:title>
  <dc:creator>Collin Kurre</dc:creator>
  <cp:lastModifiedBy>Collin Kurre</cp:lastModifiedBy>
  <cp:revision>1</cp:revision>
  <dcterms:created xsi:type="dcterms:W3CDTF">2019-05-14T16:34:33Z</dcterms:created>
  <dcterms:modified xsi:type="dcterms:W3CDTF">2019-05-14T16:39:12Z</dcterms:modified>
</cp:coreProperties>
</file>