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343" r:id="rId2"/>
    <p:sldId id="340" r:id="rId3"/>
    <p:sldId id="341" r:id="rId4"/>
    <p:sldId id="342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9C240F"/>
    <a:srgbClr val="CB460F"/>
    <a:srgbClr val="FA5B36"/>
    <a:srgbClr val="0E4B91"/>
    <a:srgbClr val="18548A"/>
    <a:srgbClr val="15538C"/>
    <a:srgbClr val="0B2F49"/>
    <a:srgbClr val="092F4B"/>
    <a:srgbClr val="A1472D"/>
    <a:srgbClr val="A347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45" autoAdjust="0"/>
    <p:restoredTop sz="99669" autoAdjust="0"/>
  </p:normalViewPr>
  <p:slideViewPr>
    <p:cSldViewPr snapToGrid="0" snapToObjects="1">
      <p:cViewPr>
        <p:scale>
          <a:sx n="100" d="100"/>
          <a:sy n="100" d="100"/>
        </p:scale>
        <p:origin x="-960" y="-160"/>
      </p:cViewPr>
      <p:guideLst>
        <p:guide orient="horz" pos="142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7" d="100"/>
          <a:sy n="77" d="100"/>
        </p:scale>
        <p:origin x="-3056" y="-11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11/4/15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11/4/15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6540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0074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0074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0074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4.emf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4.em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4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0" y="-67733"/>
            <a:ext cx="9309518" cy="6954090"/>
            <a:chOff x="0" y="-67733"/>
            <a:chExt cx="9309518" cy="695409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246474"/>
              <a:ext cx="9309518" cy="6368988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 userDrawn="1"/>
          </p:nvSpPr>
          <p:spPr>
            <a:xfrm>
              <a:off x="0" y="-67733"/>
              <a:ext cx="9309518" cy="351829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6602262"/>
              <a:ext cx="9309518" cy="284095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 userDrawn="1"/>
        </p:nvSpPr>
        <p:spPr>
          <a:xfrm>
            <a:off x="0" y="4130514"/>
            <a:ext cx="9309518" cy="1898497"/>
          </a:xfrm>
          <a:prstGeom prst="rect">
            <a:avLst/>
          </a:prstGeom>
          <a:solidFill>
            <a:srgbClr val="1768B1">
              <a:alpha val="8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130514"/>
            <a:ext cx="1697789" cy="189849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CANN_Logo_W.eps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66" y="4566371"/>
            <a:ext cx="1253416" cy="97283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 flipV="1">
            <a:off x="-1" y="4130513"/>
            <a:ext cx="9309519" cy="116253"/>
          </a:xfrm>
          <a:prstGeom prst="rect">
            <a:avLst/>
          </a:prstGeom>
          <a:solidFill>
            <a:srgbClr val="0C1F24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 userDrawn="1"/>
        </p:nvGrpSpPr>
        <p:grpSpPr>
          <a:xfrm>
            <a:off x="0" y="2110371"/>
            <a:ext cx="9198524" cy="4759071"/>
            <a:chOff x="0" y="2110371"/>
            <a:chExt cx="9198524" cy="4759071"/>
          </a:xfrm>
        </p:grpSpPr>
        <p:sp>
          <p:nvSpPr>
            <p:cNvPr id="3" name="Freeform 2"/>
            <p:cNvSpPr/>
            <p:nvPr userDrawn="1"/>
          </p:nvSpPr>
          <p:spPr>
            <a:xfrm>
              <a:off x="0" y="2110371"/>
              <a:ext cx="9198524" cy="4759071"/>
            </a:xfrm>
            <a:custGeom>
              <a:avLst/>
              <a:gdLst>
                <a:gd name="connsiteX0" fmla="*/ 0 w 9198524"/>
                <a:gd name="connsiteY0" fmla="*/ 0 h 5515904"/>
                <a:gd name="connsiteX1" fmla="*/ 9198524 w 9198524"/>
                <a:gd name="connsiteY1" fmla="*/ 3014506 h 5515904"/>
                <a:gd name="connsiteX2" fmla="*/ 9198524 w 9198524"/>
                <a:gd name="connsiteY2" fmla="*/ 5477421 h 5515904"/>
                <a:gd name="connsiteX3" fmla="*/ 0 w 9198524"/>
                <a:gd name="connsiteY3" fmla="*/ 5515904 h 5515904"/>
                <a:gd name="connsiteX4" fmla="*/ 0 w 9198524"/>
                <a:gd name="connsiteY4" fmla="*/ 0 h 551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98524" h="5515904">
                  <a:moveTo>
                    <a:pt x="0" y="0"/>
                  </a:moveTo>
                  <a:lnTo>
                    <a:pt x="9198524" y="3014506"/>
                  </a:lnTo>
                  <a:lnTo>
                    <a:pt x="9198524" y="5477421"/>
                  </a:lnTo>
                  <a:lnTo>
                    <a:pt x="0" y="5515904"/>
                  </a:lnTo>
                  <a:cubicBezTo>
                    <a:pt x="4276" y="3685821"/>
                    <a:pt x="8553" y="1855738"/>
                    <a:pt x="0" y="0"/>
                  </a:cubicBezTo>
                  <a:close/>
                </a:path>
              </a:pathLst>
            </a:custGeom>
            <a:solidFill>
              <a:srgbClr val="1768B1">
                <a:alpha val="1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Freeform 3"/>
            <p:cNvSpPr/>
            <p:nvPr userDrawn="1"/>
          </p:nvSpPr>
          <p:spPr>
            <a:xfrm>
              <a:off x="1" y="3174865"/>
              <a:ext cx="9144000" cy="3694577"/>
            </a:xfrm>
            <a:custGeom>
              <a:avLst/>
              <a:gdLst>
                <a:gd name="connsiteX0" fmla="*/ 6029715 w 6029715"/>
                <a:gd name="connsiteY0" fmla="*/ 0 h 6875638"/>
                <a:gd name="connsiteX1" fmla="*/ 6029715 w 6029715"/>
                <a:gd name="connsiteY1" fmla="*/ 6875638 h 6875638"/>
                <a:gd name="connsiteX2" fmla="*/ 0 w 6029715"/>
                <a:gd name="connsiteY2" fmla="*/ 6875638 h 6875638"/>
                <a:gd name="connsiteX3" fmla="*/ 6029715 w 6029715"/>
                <a:gd name="connsiteY3" fmla="*/ 0 h 6875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29715" h="6875638">
                  <a:moveTo>
                    <a:pt x="6029715" y="0"/>
                  </a:moveTo>
                  <a:lnTo>
                    <a:pt x="6029715" y="6875638"/>
                  </a:lnTo>
                  <a:lnTo>
                    <a:pt x="0" y="6875638"/>
                  </a:lnTo>
                  <a:lnTo>
                    <a:pt x="6029715" y="0"/>
                  </a:lnTo>
                  <a:close/>
                </a:path>
              </a:pathLst>
            </a:custGeom>
            <a:solidFill>
              <a:srgbClr val="1768B1">
                <a:alpha val="1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" name="Picture 1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34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5" name="Title 19"/>
          <p:cNvSpPr>
            <a:spLocks noGrp="1"/>
          </p:cNvSpPr>
          <p:nvPr userDrawn="1"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51123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36" name="Text Placeholder 35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6" name="Picture 5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9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4" name="Picture 3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09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4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chemeClr val="bg1"/>
                </a:solidFill>
                <a:latin typeface="Source Sans Pro"/>
                <a:cs typeface="Source Sans Pro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6" name="Picture 5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330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64" r:id="rId4"/>
    <p:sldLayoutId id="2147483655" r:id="rId5"/>
    <p:sldLayoutId id="2147483663" r:id="rId6"/>
    <p:sldLayoutId id="2147483662" r:id="rId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image" Target="../media/image6.em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5.em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76115" y="4471954"/>
            <a:ext cx="4957765" cy="6971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700"/>
              </a:lnSpc>
            </a:pPr>
            <a:r>
              <a:rPr lang="en-US" sz="40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FY17 Planning process</a:t>
            </a:r>
            <a:endParaRPr lang="en-US" sz="4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76114" y="5152820"/>
            <a:ext cx="69557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Xavier Calvez |  Meeting with CWG DT-O team </a:t>
            </a:r>
            <a:r>
              <a:rPr lang="en-US" sz="2000" dirty="0" smtClean="0">
                <a:solidFill>
                  <a:srgbClr val="FFFFFF"/>
                </a:solidFill>
                <a:latin typeface="Source Sans Pro"/>
                <a:ea typeface="Wingdings"/>
                <a:cs typeface="Source Sans Pro"/>
                <a:sym typeface="Wingdings"/>
              </a:rPr>
              <a:t>|  4 November 2015</a:t>
            </a:r>
            <a:endParaRPr lang="en-US" sz="2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5808692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ntagon 3"/>
          <p:cNvSpPr/>
          <p:nvPr/>
        </p:nvSpPr>
        <p:spPr>
          <a:xfrm>
            <a:off x="8102728" y="4013900"/>
            <a:ext cx="482471" cy="170242"/>
          </a:xfrm>
          <a:prstGeom prst="homePlate">
            <a:avLst/>
          </a:prstGeom>
          <a:solidFill>
            <a:srgbClr val="008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Chevron 48"/>
          <p:cNvSpPr/>
          <p:nvPr/>
        </p:nvSpPr>
        <p:spPr>
          <a:xfrm>
            <a:off x="1699804" y="2625929"/>
            <a:ext cx="6885395" cy="91440"/>
          </a:xfrm>
          <a:prstGeom prst="chevron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3803768" y="2581267"/>
            <a:ext cx="166258" cy="166258"/>
          </a:xfrm>
          <a:prstGeom prst="ellipse">
            <a:avLst/>
          </a:prstGeom>
          <a:solidFill>
            <a:srgbClr val="EA90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5052370" y="2581267"/>
            <a:ext cx="166258" cy="166258"/>
          </a:xfrm>
          <a:prstGeom prst="ellipse">
            <a:avLst/>
          </a:prstGeom>
          <a:solidFill>
            <a:srgbClr val="DB6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7487825" y="2581267"/>
            <a:ext cx="166258" cy="166258"/>
          </a:xfrm>
          <a:prstGeom prst="ellipse">
            <a:avLst/>
          </a:prstGeom>
          <a:solidFill>
            <a:srgbClr val="1768B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2543666" y="2596713"/>
            <a:ext cx="164592" cy="164592"/>
          </a:xfrm>
          <a:prstGeom prst="ellipse">
            <a:avLst/>
          </a:prstGeom>
          <a:solidFill>
            <a:srgbClr val="1B6F7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ource Sans Pro"/>
              <a:cs typeface="Source Sans Pro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2197477" y="1557528"/>
            <a:ext cx="856621" cy="865720"/>
            <a:chOff x="569487" y="2043501"/>
            <a:chExt cx="1346792" cy="1346792"/>
          </a:xfrm>
        </p:grpSpPr>
        <p:sp>
          <p:nvSpPr>
            <p:cNvPr id="23" name="Teardrop 22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ource Sans Pro"/>
                <a:cs typeface="Source Sans Pro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94800" y="2148932"/>
              <a:ext cx="1273359" cy="11012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1 Dec 2015</a:t>
              </a:r>
              <a:endParaRPr lang="en-US" sz="2000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376299" y="1545720"/>
            <a:ext cx="1021150" cy="865719"/>
            <a:chOff x="455030" y="2043501"/>
            <a:chExt cx="1605467" cy="1346792"/>
          </a:xfrm>
        </p:grpSpPr>
        <p:sp>
          <p:nvSpPr>
            <p:cNvPr id="26" name="Teardrop 25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ource Sans Pro"/>
                <a:cs typeface="Source Sans Pro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55030" y="2188446"/>
              <a:ext cx="1605467" cy="11012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15 Jan</a:t>
              </a:r>
            </a:p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2016</a:t>
              </a:r>
              <a:endParaRPr lang="en-US" sz="2000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702679" y="1547281"/>
            <a:ext cx="856621" cy="865719"/>
            <a:chOff x="569487" y="2043501"/>
            <a:chExt cx="1346792" cy="1346792"/>
          </a:xfrm>
        </p:grpSpPr>
        <p:sp>
          <p:nvSpPr>
            <p:cNvPr id="31" name="Teardrop 30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ource Sans Pro"/>
                <a:cs typeface="Source Sans Pro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94800" y="2208204"/>
              <a:ext cx="1273359" cy="7569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5 Mar</a:t>
              </a:r>
            </a:p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2016</a:t>
              </a:r>
              <a:endParaRPr lang="en-US" sz="2000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7144379" y="1547281"/>
            <a:ext cx="856621" cy="865719"/>
            <a:chOff x="569487" y="2043501"/>
            <a:chExt cx="1346792" cy="1346792"/>
          </a:xfrm>
        </p:grpSpPr>
        <p:sp>
          <p:nvSpPr>
            <p:cNvPr id="36" name="Teardrop 35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rgbClr val="1768B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ource Sans Pro"/>
                <a:cs typeface="Source Sans Pro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94800" y="2188446"/>
              <a:ext cx="1273359" cy="7569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Jun</a:t>
              </a:r>
            </a:p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2016</a:t>
              </a:r>
              <a:endParaRPr lang="en-US" sz="2000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2574035" y="2834802"/>
            <a:ext cx="13213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>
                <a:latin typeface="Source Sans Pro Black"/>
                <a:cs typeface="Source Sans Pro Black"/>
              </a:defRPr>
            </a:lvl1pPr>
          </a:lstStyle>
          <a:p>
            <a:r>
              <a:rPr lang="en-US" dirty="0"/>
              <a:t>Departmental budgeting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892866" y="2834802"/>
            <a:ext cx="11908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Source Sans Pro Black"/>
                <a:cs typeface="Source Sans Pro Black"/>
              </a:rPr>
              <a:t>Production</a:t>
            </a:r>
          </a:p>
          <a:p>
            <a:pPr algn="ctr"/>
            <a:r>
              <a:rPr lang="en-US" sz="1400" dirty="0" smtClean="0">
                <a:latin typeface="Source Sans Pro Black"/>
                <a:cs typeface="Source Sans Pro Black"/>
              </a:rPr>
              <a:t>Final Draft</a:t>
            </a:r>
            <a:endParaRPr lang="en-US" sz="1400" dirty="0">
              <a:latin typeface="Source Sans Pro Black"/>
              <a:cs typeface="Source Sans Pro Black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951089" y="2834802"/>
            <a:ext cx="15767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1400">
                <a:latin typeface="Source Sans Pro Black"/>
                <a:cs typeface="Source Sans Pro Black"/>
              </a:defRPr>
            </a:lvl1pPr>
          </a:lstStyle>
          <a:p>
            <a:r>
              <a:rPr lang="en-US" dirty="0" smtClean="0"/>
              <a:t>Public comment on final draft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664803" y="4657260"/>
            <a:ext cx="7854393" cy="1567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80"/>
              </a:lnSpc>
            </a:pPr>
            <a:r>
              <a:rPr lang="en-US" sz="2400" b="1" dirty="0" smtClean="0">
                <a:solidFill>
                  <a:srgbClr val="154A78"/>
                </a:solidFill>
                <a:latin typeface="Source Sans Pro"/>
                <a:cs typeface="Source Sans Pro"/>
              </a:rPr>
              <a:t>To Summarize:</a:t>
            </a:r>
          </a:p>
          <a:p>
            <a:pPr>
              <a:lnSpc>
                <a:spcPts val="2280"/>
              </a:lnSpc>
            </a:pPr>
            <a:r>
              <a:rPr lang="en-US" sz="2400" dirty="0" smtClean="0">
                <a:solidFill>
                  <a:srgbClr val="154A78"/>
                </a:solidFill>
                <a:latin typeface="Source Sans Pro"/>
                <a:cs typeface="Source Sans Pro"/>
              </a:rPr>
              <a:t>We will keep the process on time, and will keep assumptions simple.</a:t>
            </a:r>
          </a:p>
          <a:p>
            <a:pPr>
              <a:lnSpc>
                <a:spcPts val="2280"/>
              </a:lnSpc>
            </a:pPr>
            <a:r>
              <a:rPr lang="en-US" sz="2400" dirty="0" smtClean="0">
                <a:solidFill>
                  <a:srgbClr val="154A78"/>
                </a:solidFill>
                <a:latin typeface="Source Sans Pro"/>
                <a:cs typeface="Source Sans Pro"/>
              </a:rPr>
              <a:t>ICANN Management will finalize assumptions on Transition/PTI by 15 January 2016. </a:t>
            </a:r>
            <a:endParaRPr lang="en-US" sz="2400" dirty="0">
              <a:solidFill>
                <a:srgbClr val="154A78"/>
              </a:solidFill>
              <a:latin typeface="Source Sans Pro"/>
              <a:cs typeface="Source Sans Pro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FY17 Planning: Critical path with Transition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6965377" y="2834802"/>
            <a:ext cx="11908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Source Sans Pro Black"/>
                <a:cs typeface="Source Sans Pro Black"/>
              </a:rPr>
              <a:t>Board Approval</a:t>
            </a:r>
            <a:endParaRPr lang="en-US" sz="1400" dirty="0">
              <a:latin typeface="Source Sans Pro Black"/>
              <a:cs typeface="Source Sans Pro Black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6271570" y="2581267"/>
            <a:ext cx="166258" cy="166258"/>
          </a:xfrm>
          <a:prstGeom prst="ellipse">
            <a:avLst/>
          </a:prstGeom>
          <a:solidFill>
            <a:srgbClr val="DB60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1" name="Group 50"/>
          <p:cNvGrpSpPr/>
          <p:nvPr/>
        </p:nvGrpSpPr>
        <p:grpSpPr>
          <a:xfrm>
            <a:off x="5849078" y="1547281"/>
            <a:ext cx="1021151" cy="865719"/>
            <a:chOff x="455029" y="2043501"/>
            <a:chExt cx="1605468" cy="1346792"/>
          </a:xfrm>
        </p:grpSpPr>
        <p:sp>
          <p:nvSpPr>
            <p:cNvPr id="52" name="Teardrop 51"/>
            <p:cNvSpPr/>
            <p:nvPr/>
          </p:nvSpPr>
          <p:spPr>
            <a:xfrm rot="8100000">
              <a:off x="569487" y="2043501"/>
              <a:ext cx="1346792" cy="1346792"/>
            </a:xfrm>
            <a:prstGeom prst="teardrop">
              <a:avLst>
                <a:gd name="adj" fmla="val 96125"/>
              </a:avLst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Source Sans Pro"/>
                <a:cs typeface="Source Sans Pro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455029" y="2188446"/>
              <a:ext cx="1605468" cy="11012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30 Apr</a:t>
              </a:r>
            </a:p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Source Sans Pro"/>
                  <a:cs typeface="Source Sans Pro"/>
                </a:rPr>
                <a:t>2016</a:t>
              </a:r>
              <a:endParaRPr lang="en-US" sz="2000" dirty="0">
                <a:solidFill>
                  <a:schemeClr val="bg1"/>
                </a:solidFill>
                <a:latin typeface="Source Sans Pro"/>
                <a:cs typeface="Source Sans Pro"/>
              </a:endParaRPr>
            </a:p>
          </p:txBody>
        </p:sp>
      </p:grpSp>
      <p:sp>
        <p:nvSpPr>
          <p:cNvPr id="54" name="Rounded Rectangle 53"/>
          <p:cNvSpPr/>
          <p:nvPr/>
        </p:nvSpPr>
        <p:spPr>
          <a:xfrm>
            <a:off x="5213805" y="2561280"/>
            <a:ext cx="1058863" cy="235421"/>
          </a:xfrm>
          <a:prstGeom prst="roundRect">
            <a:avLst>
              <a:gd name="adj" fmla="val 50000"/>
            </a:avLst>
          </a:prstGeom>
          <a:solidFill>
            <a:srgbClr val="DE60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5" name="Rounded Rectangle 54"/>
          <p:cNvSpPr/>
          <p:nvPr/>
        </p:nvSpPr>
        <p:spPr>
          <a:xfrm>
            <a:off x="3918090" y="2558612"/>
            <a:ext cx="1146980" cy="238089"/>
          </a:xfrm>
          <a:prstGeom prst="roundRect">
            <a:avLst>
              <a:gd name="adj" fmla="val 50000"/>
            </a:avLst>
          </a:prstGeom>
          <a:solidFill>
            <a:srgbClr val="EB91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6" name="Rounded Rectangle 55"/>
          <p:cNvSpPr/>
          <p:nvPr/>
        </p:nvSpPr>
        <p:spPr>
          <a:xfrm>
            <a:off x="2695558" y="2560200"/>
            <a:ext cx="1108210" cy="236502"/>
          </a:xfrm>
          <a:prstGeom prst="roundRect">
            <a:avLst>
              <a:gd name="adj" fmla="val 50000"/>
            </a:avLst>
          </a:prstGeom>
          <a:solidFill>
            <a:srgbClr val="1F6F7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644845" y="3645809"/>
            <a:ext cx="63466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venir Next Demi Bold"/>
                <a:cs typeface="Avenir Next Demi Bold"/>
              </a:rPr>
              <a:t>Delivery to ICANN Board/NTIA in Dec 2015</a:t>
            </a:r>
          </a:p>
        </p:txBody>
      </p:sp>
      <p:sp>
        <p:nvSpPr>
          <p:cNvPr id="58" name="Rounded Rectangle 57"/>
          <p:cNvSpPr/>
          <p:nvPr/>
        </p:nvSpPr>
        <p:spPr>
          <a:xfrm>
            <a:off x="3417347" y="4011468"/>
            <a:ext cx="3637245" cy="177021"/>
          </a:xfrm>
          <a:prstGeom prst="roundRect">
            <a:avLst>
              <a:gd name="adj" fmla="val 50000"/>
            </a:avLst>
          </a:prstGeom>
          <a:solidFill>
            <a:srgbClr val="1B164E"/>
          </a:solidFill>
          <a:ln>
            <a:solidFill>
              <a:srgbClr val="1B16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  <a:latin typeface="Avenir Next Medium"/>
              <a:cs typeface="Avenir Next Medium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901734" y="3950524"/>
            <a:ext cx="67197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solidFill>
                  <a:schemeClr val="bg1"/>
                </a:solidFill>
                <a:latin typeface="Avenir Next Medium"/>
                <a:cs typeface="Avenir Next Medium"/>
              </a:rPr>
              <a:t>Phase 2</a:t>
            </a:r>
            <a:endParaRPr lang="en-US" sz="1050" b="1" dirty="0">
              <a:solidFill>
                <a:schemeClr val="bg1"/>
              </a:solidFill>
              <a:latin typeface="Avenir Next Medium"/>
              <a:cs typeface="Avenir Next Medium"/>
            </a:endParaRPr>
          </a:p>
        </p:txBody>
      </p:sp>
      <p:sp>
        <p:nvSpPr>
          <p:cNvPr id="60" name="Rounded Rectangle 59"/>
          <p:cNvSpPr/>
          <p:nvPr/>
        </p:nvSpPr>
        <p:spPr>
          <a:xfrm>
            <a:off x="7210214" y="4013900"/>
            <a:ext cx="1308982" cy="170241"/>
          </a:xfrm>
          <a:prstGeom prst="roundRect">
            <a:avLst>
              <a:gd name="adj" fmla="val 50000"/>
            </a:avLst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  <a:latin typeface="Avenir Next Medium"/>
              <a:cs typeface="Avenir Next Medium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557750" y="3958291"/>
            <a:ext cx="67197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solidFill>
                  <a:schemeClr val="bg1"/>
                </a:solidFill>
                <a:latin typeface="Avenir Next Medium"/>
                <a:cs typeface="Avenir Next Medium"/>
              </a:rPr>
              <a:t>Phase 3</a:t>
            </a:r>
            <a:endParaRPr lang="en-US" sz="1050" b="1" dirty="0">
              <a:solidFill>
                <a:schemeClr val="bg1"/>
              </a:solidFill>
              <a:latin typeface="Avenir Next Medium"/>
              <a:cs typeface="Avenir Next Medium"/>
            </a:endParaRPr>
          </a:p>
        </p:txBody>
      </p:sp>
      <p:sp>
        <p:nvSpPr>
          <p:cNvPr id="62" name="Isosceles Triangle 61"/>
          <p:cNvSpPr/>
          <p:nvPr/>
        </p:nvSpPr>
        <p:spPr>
          <a:xfrm>
            <a:off x="7039058" y="4013901"/>
            <a:ext cx="185425" cy="183762"/>
          </a:xfrm>
          <a:prstGeom prst="triangle">
            <a:avLst/>
          </a:prstGeom>
          <a:solidFill>
            <a:schemeClr val="accent5"/>
          </a:solidFill>
          <a:ln>
            <a:solidFill>
              <a:schemeClr val="accent5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venir Next Medium"/>
              <a:cs typeface="Avenir Next Medium"/>
            </a:endParaRPr>
          </a:p>
        </p:txBody>
      </p:sp>
      <p:sp>
        <p:nvSpPr>
          <p:cNvPr id="65" name="Rounded Rectangle 64"/>
          <p:cNvSpPr/>
          <p:nvPr/>
        </p:nvSpPr>
        <p:spPr>
          <a:xfrm>
            <a:off x="1700427" y="4018453"/>
            <a:ext cx="1560369" cy="164898"/>
          </a:xfrm>
          <a:prstGeom prst="roundRect">
            <a:avLst>
              <a:gd name="adj" fmla="val 50000"/>
            </a:avLst>
          </a:prstGeom>
          <a:solidFill>
            <a:srgbClr val="EB9132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>
              <a:solidFill>
                <a:prstClr val="white"/>
              </a:solidFill>
              <a:latin typeface="Avenir Next Medium"/>
              <a:cs typeface="Avenir Next Medium"/>
            </a:endParaRPr>
          </a:p>
        </p:txBody>
      </p:sp>
      <p:sp>
        <p:nvSpPr>
          <p:cNvPr id="66" name="Diamond 65"/>
          <p:cNvSpPr/>
          <p:nvPr/>
        </p:nvSpPr>
        <p:spPr>
          <a:xfrm>
            <a:off x="3260796" y="3979047"/>
            <a:ext cx="143934" cy="248557"/>
          </a:xfrm>
          <a:prstGeom prst="diamond">
            <a:avLst/>
          </a:prstGeom>
          <a:solidFill>
            <a:srgbClr val="4BACC6"/>
          </a:solidFill>
          <a:ln>
            <a:solidFill>
              <a:schemeClr val="accent5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venir Next Medium"/>
              <a:cs typeface="Avenir Next Medium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147053" y="3956026"/>
            <a:ext cx="66711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solidFill>
                  <a:schemeClr val="bg1"/>
                </a:solidFill>
                <a:latin typeface="Avenir Next Medium"/>
                <a:cs typeface="Avenir Next Medium"/>
              </a:rPr>
              <a:t>Phase 1</a:t>
            </a:r>
            <a:endParaRPr lang="en-US" sz="1050" b="1" dirty="0">
              <a:solidFill>
                <a:schemeClr val="bg1"/>
              </a:solidFill>
              <a:latin typeface="Avenir Next Medium"/>
              <a:cs typeface="Avenir Next Medium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3338199" y="1219200"/>
            <a:ext cx="0" cy="330695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7133178" y="1219200"/>
            <a:ext cx="0" cy="3306952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139700" y="2355600"/>
            <a:ext cx="1522004" cy="57766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FY17 Planning process</a:t>
            </a:r>
            <a:endParaRPr lang="en-US" sz="1600" dirty="0"/>
          </a:p>
        </p:txBody>
      </p:sp>
      <p:sp>
        <p:nvSpPr>
          <p:cNvPr id="69" name="Rounded Rectangle 68"/>
          <p:cNvSpPr/>
          <p:nvPr/>
        </p:nvSpPr>
        <p:spPr>
          <a:xfrm>
            <a:off x="139700" y="3676400"/>
            <a:ext cx="1522004" cy="57766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Transition process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536427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FY17 Planning: </a:t>
            </a:r>
            <a:r>
              <a:rPr lang="en-US" dirty="0" smtClean="0"/>
              <a:t>pragmatic approach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07999" y="927100"/>
            <a:ext cx="6629401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>
                <a:solidFill>
                  <a:schemeClr val="tx2">
                    <a:lumMod val="75000"/>
                  </a:schemeClr>
                </a:solidFill>
                <a:latin typeface="Source Sans Pro"/>
                <a:cs typeface="Source Sans Pro"/>
              </a:rPr>
              <a:t>Feedback from Planning working group (Dublin – Sunday 18</a:t>
            </a:r>
            <a:r>
              <a:rPr lang="en-US" sz="2800" i="1" baseline="30000" dirty="0" smtClean="0">
                <a:solidFill>
                  <a:schemeClr val="tx2">
                    <a:lumMod val="75000"/>
                  </a:schemeClr>
                </a:solidFill>
                <a:latin typeface="Source Sans Pro"/>
                <a:cs typeface="Source Sans Pro"/>
              </a:rPr>
              <a:t>th</a:t>
            </a:r>
            <a:r>
              <a:rPr lang="en-US" sz="2800" i="1" dirty="0" smtClean="0">
                <a:solidFill>
                  <a:schemeClr val="tx2">
                    <a:lumMod val="75000"/>
                  </a:schemeClr>
                </a:solidFill>
                <a:latin typeface="Source Sans Pro"/>
                <a:cs typeface="Source Sans Pro"/>
              </a:rPr>
              <a:t>):</a:t>
            </a:r>
            <a:endParaRPr lang="en-US" sz="2800" dirty="0" smtClean="0">
              <a:solidFill>
                <a:schemeClr val="tx2">
                  <a:lumMod val="75000"/>
                </a:schemeClr>
              </a:solidFill>
              <a:latin typeface="Source Sans Pro"/>
              <a:cs typeface="Source Sans Pro"/>
            </a:endParaRP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Source Sans Pro"/>
                <a:cs typeface="Source Sans Pro"/>
              </a:rPr>
              <a:t>“Keep things simple”</a:t>
            </a:r>
          </a:p>
          <a:p>
            <a:pPr marL="800100" lvl="1" indent="-342900">
              <a:buFont typeface="Wingdings" charset="0"/>
              <a:buChar char="Ø"/>
            </a:pP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Source Sans Pro"/>
                <a:cs typeface="Source Sans Pro"/>
              </a:rPr>
              <a:t>To let all understand easily the OP&amp;B (Staff/Board/Stakeholders/Public)</a:t>
            </a:r>
          </a:p>
          <a:p>
            <a:pPr marL="800100" lvl="1" indent="-342900">
              <a:buFont typeface="Wingdings" charset="0"/>
              <a:buChar char="Ø"/>
            </a:pP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Source Sans Pro"/>
                <a:cs typeface="Source Sans Pro"/>
              </a:rPr>
              <a:t>To be efficient in producing the OP&amp;B</a:t>
            </a: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Source Sans Pro"/>
                <a:cs typeface="Source Sans Pro"/>
              </a:rPr>
              <a:t>“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Source Sans Pro"/>
                <a:cs typeface="Source Sans Pro"/>
              </a:rPr>
              <a:t>Keep the proces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Source Sans Pro"/>
                <a:cs typeface="Source Sans Pro"/>
              </a:rPr>
              <a:t>s on time”</a:t>
            </a:r>
          </a:p>
          <a:p>
            <a:pPr marL="1257300" lvl="2" indent="-342900">
              <a:buFont typeface="Wingdings" charset="0"/>
              <a:buChar char="Ø"/>
            </a:pP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Source Sans Pro"/>
                <a:cs typeface="Source Sans Pro"/>
              </a:rPr>
              <a:t>For accountability, critical now</a:t>
            </a:r>
            <a:endParaRPr lang="en-US" sz="2800" dirty="0">
              <a:solidFill>
                <a:schemeClr val="tx2">
                  <a:lumMod val="75000"/>
                </a:schemeClr>
              </a:solidFill>
              <a:latin typeface="Source Sans Pro"/>
              <a:cs typeface="Source Sans Pro"/>
            </a:endParaRPr>
          </a:p>
          <a:p>
            <a:pPr marL="1257300" lvl="2" indent="-342900">
              <a:buFont typeface="Wingdings" charset="0"/>
              <a:buChar char="Ø"/>
            </a:pP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  <a:latin typeface="Source Sans Pro"/>
                <a:cs typeface="Source Sans Pro"/>
              </a:rPr>
              <a:t>Best practice + efficiency</a:t>
            </a:r>
            <a:endParaRPr lang="en-US" sz="2800" dirty="0" smtClean="0">
              <a:solidFill>
                <a:schemeClr val="tx2">
                  <a:lumMod val="75000"/>
                </a:schemeClr>
              </a:solidFill>
              <a:latin typeface="Source Sans Pro"/>
              <a:cs typeface="Source Sans Pro"/>
            </a:endParaRPr>
          </a:p>
        </p:txBody>
      </p:sp>
      <p:pic>
        <p:nvPicPr>
          <p:cNvPr id="47" name="Picture 46" descr="0081-alarm.eps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4785" y="4012253"/>
            <a:ext cx="1219285" cy="1436047"/>
          </a:xfrm>
          <a:prstGeom prst="rect">
            <a:avLst/>
          </a:prstGeom>
        </p:spPr>
      </p:pic>
      <p:pic>
        <p:nvPicPr>
          <p:cNvPr id="63" name="Picture 62" descr="0178-road.eps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4787" y="2462854"/>
            <a:ext cx="1217414" cy="1240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494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FY17 Planning: </a:t>
            </a:r>
            <a:r>
              <a:rPr lang="en-US" dirty="0" smtClean="0"/>
              <a:t>Suggested option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07999" y="876300"/>
            <a:ext cx="7226301" cy="4909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Source Sans Pro"/>
                <a:cs typeface="Source Sans Pro"/>
              </a:rPr>
              <a:t>BASE scenario into the OP&amp;B 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Source Sans Pro"/>
                <a:cs typeface="Source Sans Pro"/>
              </a:rPr>
              <a:t>(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Source Sans Pro"/>
                <a:cs typeface="Source Sans Pro"/>
              </a:rPr>
              <a:t>fully described) + High level description of alternative scenarios,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Source Sans Pro"/>
                <a:cs typeface="Source Sans Pro"/>
              </a:rPr>
              <a:t>BASE scenario: PTI is implemented, no change to operational separation of the IANA functions (specific staff/processes + shared infrastructure/overheads)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Source Sans Pro"/>
                <a:cs typeface="Source Sans Pro"/>
              </a:rPr>
              <a:t>Open questions, requiring assumptions:</a:t>
            </a:r>
          </a:p>
          <a:p>
            <a:pPr marL="800100" lvl="1" indent="-342900">
              <a:spcBef>
                <a:spcPts val="600"/>
              </a:spcBef>
              <a:buFont typeface="Arial"/>
              <a:buChar char="•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Source Sans Pro"/>
                <a:cs typeface="Source Sans Pro"/>
              </a:rPr>
              <a:t>When can implementation start?</a:t>
            </a:r>
          </a:p>
          <a:p>
            <a:pPr marL="800100" lvl="1" indent="-342900">
              <a:spcBef>
                <a:spcPts val="600"/>
              </a:spcBef>
              <a:buFont typeface="Arial"/>
              <a:buChar char="•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Source Sans Pro"/>
                <a:cs typeface="Source Sans Pro"/>
              </a:rPr>
              <a:t>How long will implementation take?</a:t>
            </a:r>
          </a:p>
          <a:p>
            <a:pPr marL="800100" lvl="1" indent="-342900">
              <a:spcBef>
                <a:spcPts val="600"/>
              </a:spcBef>
              <a:buFont typeface="Wingdings" charset="0"/>
              <a:buChar char="è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  <a:latin typeface="Source Sans Pro"/>
                <a:cs typeface="Source Sans Pro"/>
                <a:sym typeface="Wingdings"/>
              </a:rPr>
              <a:t>Advantage of BASE approach (i.e. “no change to operational separation”) limits impact of timing for planning purposes.</a:t>
            </a:r>
            <a:endParaRPr lang="en-US" sz="2400" dirty="0">
              <a:solidFill>
                <a:schemeClr val="tx2">
                  <a:lumMod val="75000"/>
                </a:schemeClr>
              </a:solidFill>
              <a:latin typeface="Source Sans Pro"/>
              <a:cs typeface="Source Sans Pro"/>
            </a:endParaRPr>
          </a:p>
        </p:txBody>
      </p:sp>
      <p:pic>
        <p:nvPicPr>
          <p:cNvPr id="6" name="Picture 5" descr="0178-road.eps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2787" y="1079500"/>
            <a:ext cx="544313" cy="554781"/>
          </a:xfrm>
          <a:prstGeom prst="rect">
            <a:avLst/>
          </a:prstGeom>
        </p:spPr>
      </p:pic>
      <p:pic>
        <p:nvPicPr>
          <p:cNvPr id="7" name="Picture 6" descr="0178-road.eps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0987" y="2245890"/>
            <a:ext cx="544313" cy="554781"/>
          </a:xfrm>
          <a:prstGeom prst="rect">
            <a:avLst/>
          </a:prstGeom>
        </p:spPr>
      </p:pic>
      <p:pic>
        <p:nvPicPr>
          <p:cNvPr id="8" name="Picture 7" descr="0081-alarm.eps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3485" y="2207790"/>
            <a:ext cx="518915" cy="611167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 flipH="1">
            <a:off x="8204200" y="2207790"/>
            <a:ext cx="190500" cy="592881"/>
          </a:xfrm>
          <a:prstGeom prst="line">
            <a:avLst/>
          </a:prstGeom>
          <a:ln w="4762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0081-alarm.eps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9100" y="3808773"/>
            <a:ext cx="518915" cy="611167"/>
          </a:xfrm>
          <a:prstGeom prst="rect">
            <a:avLst/>
          </a:prstGeom>
        </p:spPr>
      </p:pic>
      <p:pic>
        <p:nvPicPr>
          <p:cNvPr id="13" name="Picture 12" descr="0178-road.eps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2787" y="4953000"/>
            <a:ext cx="544313" cy="554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004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ICANN Template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latin typeface="Source Sans Pro"/>
            <a:cs typeface="Source Sans Pro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7372</TotalTime>
  <Words>261</Words>
  <Application>Microsoft Macintosh PowerPoint</Application>
  <PresentationFormat>On-screen Show (4:3)</PresentationFormat>
  <Paragraphs>45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FY17 Planning: Critical path with Transition</vt:lpstr>
      <vt:lpstr>FY17 Planning: pragmatic approach</vt:lpstr>
      <vt:lpstr>FY17 Planning: Suggested option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Abigail</dc:creator>
  <cp:lastModifiedBy>Xavier Calvez</cp:lastModifiedBy>
  <cp:revision>214</cp:revision>
  <cp:lastPrinted>2015-04-13T15:10:57Z</cp:lastPrinted>
  <dcterms:created xsi:type="dcterms:W3CDTF">2015-01-07T16:11:05Z</dcterms:created>
  <dcterms:modified xsi:type="dcterms:W3CDTF">2015-11-04T18:13:43Z</dcterms:modified>
</cp:coreProperties>
</file>