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drawings/drawing1.xml" ContentType="application/vnd.openxmlformats-officedocument.drawingml.chartshapes+xml"/>
  <Override PartName="/ppt/notesSlides/notesSlide2.xml" ContentType="application/vnd.openxmlformats-officedocument.presentationml.notesSlide+xml"/>
  <Override PartName="/ppt/charts/chart2.xml" ContentType="application/vnd.openxmlformats-officedocument.drawingml.chart+xml"/>
  <Override PartName="/ppt/drawings/drawing2.xml" ContentType="application/vnd.openxmlformats-officedocument.drawingml.chartshapes+xml"/>
  <Override PartName="/ppt/notesSlides/notesSlide3.xml" ContentType="application/vnd.openxmlformats-officedocument.presentationml.notesSlide+xml"/>
  <Override PartName="/ppt/charts/chart3.xml" ContentType="application/vnd.openxmlformats-officedocument.drawingml.chart+xml"/>
  <Override PartName="/ppt/drawings/drawing3.xml" ContentType="application/vnd.openxmlformats-officedocument.drawingml.chartshapes+xml"/>
  <Override PartName="/ppt/notesSlides/notesSlide4.xml" ContentType="application/vnd.openxmlformats-officedocument.presentationml.notesSlide+xml"/>
  <Override PartName="/ppt/charts/chart4.xml" ContentType="application/vnd.openxmlformats-officedocument.drawingml.chart+xml"/>
  <Override PartName="/ppt/drawings/drawing4.xml" ContentType="application/vnd.openxmlformats-officedocument.drawingml.chartshapes+xml"/>
  <Override PartName="/ppt/notesSlides/notesSlide5.xml" ContentType="application/vnd.openxmlformats-officedocument.presentationml.notesSlide+xml"/>
  <Override PartName="/ppt/charts/chart5.xml" ContentType="application/vnd.openxmlformats-officedocument.drawingml.chart+xml"/>
  <Override PartName="/ppt/drawings/drawing5.xml" ContentType="application/vnd.openxmlformats-officedocument.drawingml.chartshapes+xml"/>
  <Override PartName="/ppt/charts/chart6.xml" ContentType="application/vnd.openxmlformats-officedocument.drawingml.chart+xml"/>
  <Override PartName="/ppt/drawings/drawing6.xml" ContentType="application/vnd.openxmlformats-officedocument.drawingml.chartshapes+xml"/>
  <Override PartName="/ppt/notesSlides/notesSlide6.xml" ContentType="application/vnd.openxmlformats-officedocument.presentationml.notesSlide+xml"/>
  <Override PartName="/ppt/charts/chart7.xml" ContentType="application/vnd.openxmlformats-officedocument.drawingml.chart+xml"/>
  <Override PartName="/docProps/core.xml" ContentType="application/vnd.openxmlformats-package.core-properties+xml"/>
  <Override PartName="/docProps/app.xml" ContentType="application/vnd.openxmlformats-officedocument.extended-properties+xml"/>
  <Override PartName="/ppt/charts/style1.xml" ContentType="application/vnd.ms-office.chartstyle+xml"/>
  <Override PartName="/ppt/charts/colors1.xml" ContentType="application/vnd.ms-office.chartcolorstyle+xml"/>
  <Override PartName="/ppt/charts/style2.xml" ContentType="application/vnd.ms-office.chartstyle+xml"/>
  <Override PartName="/ppt/charts/colors2.xml" ContentType="application/vnd.ms-office.chartcolorstyle+xml"/>
  <Override PartName="/ppt/charts/style3.xml" ContentType="application/vnd.ms-office.chartstyle+xml"/>
  <Override PartName="/ppt/charts/colors3.xml" ContentType="application/vnd.ms-office.chartcolorstyle+xml"/>
  <Override PartName="/ppt/charts/style4.xml" ContentType="application/vnd.ms-office.chartstyle+xml"/>
  <Override PartName="/ppt/charts/colors4.xml" ContentType="application/vnd.ms-office.chartcolorstyle+xml"/>
  <Override PartName="/ppt/charts/style5.xml" ContentType="application/vnd.ms-office.chartstyle+xml"/>
  <Override PartName="/ppt/charts/colors5.xml" ContentType="application/vnd.ms-office.chartcolorstyle+xml"/>
  <Override PartName="/ppt/charts/style6.xml" ContentType="application/vnd.ms-office.chartstyle+xml"/>
  <Override PartName="/ppt/charts/colors6.xml" ContentType="application/vnd.ms-office.chartcolorstyle+xml"/>
  <Override PartName="/ppt/charts/style7.xml" ContentType="application/vnd.ms-office.chartstyle+xml"/>
  <Override PartName="/ppt/charts/colors7.xml" ContentType="application/vnd.ms-office.chartcolorstyl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7"/>
  </p:notesMasterIdLst>
  <p:sldIdLst>
    <p:sldId id="273" r:id="rId2"/>
    <p:sldId id="276" r:id="rId3"/>
    <p:sldId id="282" r:id="rId4"/>
    <p:sldId id="277" r:id="rId5"/>
    <p:sldId id="281" r:id="rId6"/>
    <p:sldId id="278" r:id="rId7"/>
    <p:sldId id="279" r:id="rId8"/>
    <p:sldId id="280" r:id="rId9"/>
    <p:sldId id="256" r:id="rId10"/>
    <p:sldId id="263" r:id="rId11"/>
    <p:sldId id="259" r:id="rId12"/>
    <p:sldId id="264" r:id="rId13"/>
    <p:sldId id="257" r:id="rId14"/>
    <p:sldId id="265" r:id="rId15"/>
    <p:sldId id="258" r:id="rId16"/>
    <p:sldId id="266" r:id="rId17"/>
    <p:sldId id="260" r:id="rId18"/>
    <p:sldId id="267" r:id="rId19"/>
    <p:sldId id="269" r:id="rId20"/>
    <p:sldId id="270" r:id="rId21"/>
    <p:sldId id="271" r:id="rId22"/>
    <p:sldId id="272" r:id="rId23"/>
    <p:sldId id="262" r:id="rId24"/>
    <p:sldId id="268" r:id="rId25"/>
    <p:sldId id="261" r:id="rId2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4" autoAdjust="0"/>
    <p:restoredTop sz="94127" autoAdjust="0"/>
  </p:normalViewPr>
  <p:slideViewPr>
    <p:cSldViewPr snapToGrid="0">
      <p:cViewPr varScale="1">
        <p:scale>
          <a:sx n="61" d="100"/>
          <a:sy n="61" d="100"/>
        </p:scale>
        <p:origin x="-120" y="-792"/>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notesMaster" Target="notesMasters/notesMaster1.xml"/><Relationship Id="rId28" Type="http://schemas.openxmlformats.org/officeDocument/2006/relationships/printerSettings" Target="printerSettings/printerSettings1.bin"/><Relationship Id="rId29" Type="http://schemas.openxmlformats.org/officeDocument/2006/relationships/presProps" Target="presProps.xml"/><Relationship Id="rId30" Type="http://schemas.openxmlformats.org/officeDocument/2006/relationships/viewProps" Target="viewProps.xml"/><Relationship Id="rId31" Type="http://schemas.openxmlformats.org/officeDocument/2006/relationships/theme" Target="theme/theme1.xml"/><Relationship Id="rId32"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charts/_rels/chart1.xml.rels><?xml version="1.0" encoding="UTF-8" standalone="yes"?>
<Relationships xmlns="http://schemas.openxmlformats.org/package/2006/relationships"><Relationship Id="rId3" Type="http://schemas.microsoft.com/office/2011/relationships/chartStyle" Target="style1.xml"/><Relationship Id="rId4" Type="http://schemas.microsoft.com/office/2011/relationships/chartColorStyle" Target="colors1.xml"/><Relationship Id="rId1" Type="http://schemas.openxmlformats.org/officeDocument/2006/relationships/oleObject" Target="file:///C:\Users\adams_000\Desktop\IANA\IANA%20Data_Master.xlsx" TargetMode="External"/><Relationship Id="rId2" Type="http://schemas.openxmlformats.org/officeDocument/2006/relationships/chartUserShapes" Target="../drawings/drawing1.xml"/></Relationships>
</file>

<file path=ppt/charts/_rels/chart2.xml.rels><?xml version="1.0" encoding="UTF-8" standalone="yes"?>
<Relationships xmlns="http://schemas.openxmlformats.org/package/2006/relationships"><Relationship Id="rId3" Type="http://schemas.microsoft.com/office/2011/relationships/chartStyle" Target="style2.xml"/><Relationship Id="rId4" Type="http://schemas.microsoft.com/office/2011/relationships/chartColorStyle" Target="colors2.xml"/><Relationship Id="rId1" Type="http://schemas.openxmlformats.org/officeDocument/2006/relationships/oleObject" Target="file:///C:\Users\adams_000\Desktop\IANA\c292ab_wc.xlsx" TargetMode="External"/><Relationship Id="rId2" Type="http://schemas.openxmlformats.org/officeDocument/2006/relationships/chartUserShapes" Target="../drawings/drawing2.xml"/></Relationships>
</file>

<file path=ppt/charts/_rels/chart3.xml.rels><?xml version="1.0" encoding="UTF-8" standalone="yes"?>
<Relationships xmlns="http://schemas.openxmlformats.org/package/2006/relationships"><Relationship Id="rId3" Type="http://schemas.microsoft.com/office/2011/relationships/chartStyle" Target="style3.xml"/><Relationship Id="rId4" Type="http://schemas.microsoft.com/office/2011/relationships/chartColorStyle" Target="colors3.xml"/><Relationship Id="rId1" Type="http://schemas.openxmlformats.org/officeDocument/2006/relationships/oleObject" Target="file:///C:\Users\adams_000\Desktop\IANA\c292ab_wc.xlsx" TargetMode="External"/><Relationship Id="rId2" Type="http://schemas.openxmlformats.org/officeDocument/2006/relationships/chartUserShapes" Target="../drawings/drawing3.xml"/></Relationships>
</file>

<file path=ppt/charts/_rels/chart4.xml.rels><?xml version="1.0" encoding="UTF-8" standalone="yes"?>
<Relationships xmlns="http://schemas.openxmlformats.org/package/2006/relationships"><Relationship Id="rId3" Type="http://schemas.microsoft.com/office/2011/relationships/chartStyle" Target="style4.xml"/><Relationship Id="rId4" Type="http://schemas.microsoft.com/office/2011/relationships/chartColorStyle" Target="colors4.xml"/><Relationship Id="rId1" Type="http://schemas.openxmlformats.org/officeDocument/2006/relationships/oleObject" Target="file:///C:\Users\adams_000\Desktop\IANA\c292ab_wc.xlsx" TargetMode="External"/><Relationship Id="rId2" Type="http://schemas.openxmlformats.org/officeDocument/2006/relationships/chartUserShapes" Target="../drawings/drawing4.xml"/></Relationships>
</file>

<file path=ppt/charts/_rels/chart5.xml.rels><?xml version="1.0" encoding="UTF-8" standalone="yes"?>
<Relationships xmlns="http://schemas.openxmlformats.org/package/2006/relationships"><Relationship Id="rId3" Type="http://schemas.microsoft.com/office/2011/relationships/chartStyle" Target="style5.xml"/><Relationship Id="rId4" Type="http://schemas.microsoft.com/office/2011/relationships/chartColorStyle" Target="colors5.xml"/><Relationship Id="rId1" Type="http://schemas.openxmlformats.org/officeDocument/2006/relationships/oleObject" Target="file:///C:\Users\adams_000\AppData\Local\Microsoft\Windows\INetCache\Content.Outlook\IER1U2B0\c292d.csv" TargetMode="External"/><Relationship Id="rId2" Type="http://schemas.openxmlformats.org/officeDocument/2006/relationships/chartUserShapes" Target="../drawings/drawing5.xml"/></Relationships>
</file>

<file path=ppt/charts/_rels/chart6.xml.rels><?xml version="1.0" encoding="UTF-8" standalone="yes"?>
<Relationships xmlns="http://schemas.openxmlformats.org/package/2006/relationships"><Relationship Id="rId3" Type="http://schemas.microsoft.com/office/2011/relationships/chartStyle" Target="style6.xml"/><Relationship Id="rId4" Type="http://schemas.microsoft.com/office/2011/relationships/chartColorStyle" Target="colors6.xml"/><Relationship Id="rId1" Type="http://schemas.openxmlformats.org/officeDocument/2006/relationships/oleObject" Target="file:///C:\Users\adams_000\Desktop\IANA\IANA%20Data_Master.xlsx" TargetMode="External"/><Relationship Id="rId2" Type="http://schemas.openxmlformats.org/officeDocument/2006/relationships/chartUserShapes" Target="../drawings/drawing6.xml"/></Relationships>
</file>

<file path=ppt/charts/_rels/chart7.xml.rels><?xml version="1.0" encoding="UTF-8" standalone="yes"?>
<Relationships xmlns="http://schemas.openxmlformats.org/package/2006/relationships"><Relationship Id="rId1" Type="http://schemas.openxmlformats.org/officeDocument/2006/relationships/oleObject" Target="file:///C:\Users\adams_000\AppData\Local\Microsoft\Windows\INetCache\Content.Outlook\IER1U2B0\graphs%20for%20dad.xlsx" TargetMode="External"/><Relationship Id="rId2" Type="http://schemas.microsoft.com/office/2011/relationships/chartStyle" Target="style7.xml"/><Relationship Id="rId3" Type="http://schemas.microsoft.com/office/2011/relationships/chartColorStyle" Target="colors7.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3"/>
    </mc:Choice>
    <mc:Fallback>
      <c:style val="3"/>
    </mc:Fallback>
  </mc:AlternateContent>
  <c:chart>
    <c:title>
      <c:tx>
        <c:rich>
          <a:bodyPr rot="0" spcFirstLastPara="1" vertOverflow="ellipsis" vert="horz" wrap="square" anchor="ctr" anchorCtr="1"/>
          <a:lstStyle/>
          <a:p>
            <a:pPr>
              <a:defRPr sz="2400" b="1" i="0" u="none" strike="noStrike" kern="1200" baseline="0">
                <a:solidFill>
                  <a:schemeClr val="dk1">
                    <a:lumMod val="65000"/>
                    <a:lumOff val="35000"/>
                  </a:schemeClr>
                </a:solidFill>
                <a:effectLst/>
                <a:latin typeface="+mn-lt"/>
                <a:ea typeface="+mn-ea"/>
                <a:cs typeface="+mn-cs"/>
              </a:defRPr>
            </a:pPr>
            <a:r>
              <a:rPr lang="en-US" sz="2400" b="1"/>
              <a:t>Root Zone and WHOIS Database Changes</a:t>
            </a:r>
          </a:p>
          <a:p>
            <a:pPr>
              <a:defRPr sz="2400" b="1" i="0" u="none" strike="noStrike" kern="1200" baseline="0">
                <a:solidFill>
                  <a:schemeClr val="dk1">
                    <a:lumMod val="65000"/>
                    <a:lumOff val="35000"/>
                  </a:schemeClr>
                </a:solidFill>
                <a:effectLst/>
                <a:latin typeface="+mn-lt"/>
                <a:ea typeface="+mn-ea"/>
                <a:cs typeface="+mn-cs"/>
              </a:defRPr>
            </a:pPr>
            <a:r>
              <a:rPr lang="en-US" sz="2400" b="1"/>
              <a:t>(09/13 -01/2015*)</a:t>
            </a:r>
          </a:p>
        </c:rich>
      </c:tx>
      <c:layout/>
      <c:overlay val="0"/>
      <c:spPr>
        <a:noFill/>
        <a:ln>
          <a:noFill/>
        </a:ln>
        <a:effectLst/>
      </c:spPr>
    </c:title>
    <c:autoTitleDeleted val="0"/>
    <c:plotArea>
      <c:layout/>
      <c:barChart>
        <c:barDir val="col"/>
        <c:grouping val="clustered"/>
        <c:varyColors val="0"/>
        <c:ser>
          <c:idx val="1"/>
          <c:order val="0"/>
          <c:tx>
            <c:strRef>
              <c:f>'c292ab'!$K$2</c:f>
              <c:strCache>
                <c:ptCount val="1"/>
                <c:pt idx="0">
                  <c:v>Numberof Occurances</c:v>
                </c:pt>
              </c:strCache>
            </c:strRef>
          </c:tx>
          <c:spPr>
            <a:gradFill>
              <a:gsLst>
                <a:gs pos="0">
                  <a:schemeClr val="accent1">
                    <a:shade val="76000"/>
                  </a:schemeClr>
                </a:gs>
                <a:gs pos="100000">
                  <a:schemeClr val="accent1">
                    <a:shade val="76000"/>
                    <a:lumMod val="84000"/>
                  </a:schemeClr>
                </a:gs>
              </a:gsLst>
              <a:lin ang="5400000" scaled="1"/>
            </a:gradFill>
            <a:ln>
              <a:noFill/>
            </a:ln>
            <a:effectLst>
              <a:outerShdw blurRad="76200" dir="18900000" sy="23000" kx="-1200000" algn="bl" rotWithShape="0">
                <a:prstClr val="black">
                  <a:alpha val="20000"/>
                </a:prstClr>
              </a:outerShdw>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000" b="1" i="0" u="none" strike="noStrike" kern="1200" baseline="0">
                    <a:solidFill>
                      <a:schemeClr val="lt1"/>
                    </a:solidFill>
                    <a:latin typeface="+mn-lt"/>
                    <a:ea typeface="+mn-ea"/>
                    <a:cs typeface="+mn-cs"/>
                  </a:defRPr>
                </a:pPr>
                <a:endParaRPr lang="en-US"/>
              </a:p>
            </c:txPr>
            <c:dLblPos val="inEnd"/>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a:solidFill>
                        <a:schemeClr val="dk1">
                          <a:lumMod val="50000"/>
                          <a:lumOff val="50000"/>
                        </a:schemeClr>
                      </a:solidFill>
                    </a:ln>
                    <a:effectLst/>
                  </c:spPr>
                </c15:leaderLines>
              </c:ext>
            </c:extLst>
          </c:dLbls>
          <c:cat>
            <c:numRef>
              <c:f>'c292ab'!$J$3:$J$15</c:f>
              <c:numCache>
                <c:formatCode>General</c:formatCode>
                <c:ptCount val="13"/>
                <c:pt idx="0">
                  <c:v>0.0</c:v>
                </c:pt>
                <c:pt idx="1">
                  <c:v>1.0</c:v>
                </c:pt>
                <c:pt idx="2">
                  <c:v>2.0</c:v>
                </c:pt>
                <c:pt idx="3">
                  <c:v>3.0</c:v>
                </c:pt>
                <c:pt idx="4">
                  <c:v>4.0</c:v>
                </c:pt>
                <c:pt idx="5">
                  <c:v>5.0</c:v>
                </c:pt>
                <c:pt idx="6">
                  <c:v>6.0</c:v>
                </c:pt>
                <c:pt idx="7">
                  <c:v>7.0</c:v>
                </c:pt>
                <c:pt idx="8">
                  <c:v>8.0</c:v>
                </c:pt>
                <c:pt idx="9">
                  <c:v>9.0</c:v>
                </c:pt>
                <c:pt idx="10">
                  <c:v>10.0</c:v>
                </c:pt>
                <c:pt idx="11">
                  <c:v>11.0</c:v>
                </c:pt>
                <c:pt idx="12">
                  <c:v>12.0</c:v>
                </c:pt>
              </c:numCache>
            </c:numRef>
          </c:cat>
          <c:val>
            <c:numRef>
              <c:f>'c292ab'!$K$3:$K$15</c:f>
              <c:numCache>
                <c:formatCode>General</c:formatCode>
                <c:ptCount val="13"/>
                <c:pt idx="0">
                  <c:v>48.0</c:v>
                </c:pt>
                <c:pt idx="1">
                  <c:v>102.0</c:v>
                </c:pt>
                <c:pt idx="2">
                  <c:v>108.0</c:v>
                </c:pt>
                <c:pt idx="3">
                  <c:v>64.0</c:v>
                </c:pt>
                <c:pt idx="4">
                  <c:v>70.0</c:v>
                </c:pt>
                <c:pt idx="5">
                  <c:v>55.0</c:v>
                </c:pt>
                <c:pt idx="6">
                  <c:v>46.0</c:v>
                </c:pt>
                <c:pt idx="7">
                  <c:v>22.0</c:v>
                </c:pt>
                <c:pt idx="8">
                  <c:v>14.0</c:v>
                </c:pt>
                <c:pt idx="9">
                  <c:v>4.0</c:v>
                </c:pt>
                <c:pt idx="10">
                  <c:v>5.0</c:v>
                </c:pt>
                <c:pt idx="11">
                  <c:v>4.0</c:v>
                </c:pt>
                <c:pt idx="12">
                  <c:v>1.0</c:v>
                </c:pt>
              </c:numCache>
            </c:numRef>
          </c:val>
        </c:ser>
        <c:dLbls>
          <c:dLblPos val="inEnd"/>
          <c:showLegendKey val="0"/>
          <c:showVal val="1"/>
          <c:showCatName val="0"/>
          <c:showSerName val="0"/>
          <c:showPercent val="0"/>
          <c:showBubbleSize val="0"/>
        </c:dLbls>
        <c:gapWidth val="41"/>
        <c:axId val="-2143634328"/>
        <c:axId val="-2144490952"/>
        <c:extLst>
          <c:ext xmlns:c15="http://schemas.microsoft.com/office/drawing/2012/chart" uri="{02D57815-91ED-43cb-92C2-25804820EDAC}">
            <c15:filteredBarSeries>
              <c15:ser>
                <c:idx val="0"/>
                <c:order val="0"/>
                <c:tx>
                  <c:strRef>
                    <c:extLst>
                      <c:ext uri="{02D57815-91ED-43cb-92C2-25804820EDAC}">
                        <c15:formulaRef>
                          <c15:sqref>'c292ab'!$J$2</c15:sqref>
                        </c15:formulaRef>
                      </c:ext>
                    </c:extLst>
                    <c:strCache>
                      <c:ptCount val="1"/>
                      <c:pt idx="0">
                        <c:v>Number of Days to Implement Change</c:v>
                      </c:pt>
                    </c:strCache>
                  </c:strRef>
                </c:tx>
                <c:spPr>
                  <a:gradFill>
                    <a:gsLst>
                      <a:gs pos="0">
                        <a:schemeClr val="accent1">
                          <a:tint val="77000"/>
                        </a:schemeClr>
                      </a:gs>
                      <a:gs pos="100000">
                        <a:schemeClr val="accent1">
                          <a:tint val="77000"/>
                          <a:lumMod val="84000"/>
                        </a:schemeClr>
                      </a:gs>
                    </a:gsLst>
                    <a:lin ang="5400000" scaled="1"/>
                  </a:gradFill>
                  <a:ln>
                    <a:noFill/>
                  </a:ln>
                  <a:effectLst>
                    <a:outerShdw blurRad="76200" dir="18900000" sy="23000" kx="-1200000" algn="bl" rotWithShape="0">
                      <a:prstClr val="black">
                        <a:alpha val="20000"/>
                      </a:prstClr>
                    </a:outerShdw>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000" b="1" i="0" u="none" strike="noStrike" kern="1200" baseline="0">
                          <a:solidFill>
                            <a:schemeClr val="lt1"/>
                          </a:solidFill>
                          <a:latin typeface="+mn-lt"/>
                          <a:ea typeface="+mn-ea"/>
                          <a:cs typeface="+mn-cs"/>
                        </a:defRPr>
                      </a:pPr>
                      <a:endParaRPr lang="en-US"/>
                    </a:p>
                  </c:txPr>
                  <c:dLblPos val="inEnd"/>
                  <c:showLegendKey val="0"/>
                  <c:showVal val="1"/>
                  <c:showCatName val="0"/>
                  <c:showSerName val="0"/>
                  <c:showPercent val="0"/>
                  <c:showBubbleSize val="0"/>
                  <c:showLeaderLines val="0"/>
                  <c:extLst>
                    <c:ext uri="{CE6537A1-D6FC-4f65-9D91-7224C49458BB}">
                      <c15:showLeaderLines val="1"/>
                      <c15:leaderLines>
                        <c:spPr>
                          <a:ln w="9525">
                            <a:solidFill>
                              <a:schemeClr val="dk1">
                                <a:lumMod val="50000"/>
                                <a:lumOff val="50000"/>
                              </a:schemeClr>
                            </a:solidFill>
                          </a:ln>
                          <a:effectLst/>
                        </c:spPr>
                      </c15:leaderLines>
                    </c:ext>
                  </c:extLst>
                </c:dLbls>
                <c:cat>
                  <c:numRef>
                    <c:extLst>
                      <c:ext uri="{02D57815-91ED-43cb-92C2-25804820EDAC}">
                        <c15:formulaRef>
                          <c15:sqref>'c292ab'!$J$3:$J$15</c15:sqref>
                        </c15:formulaRef>
                      </c:ext>
                    </c:extLst>
                    <c:numCache>
                      <c:formatCode>General</c:formatCode>
                      <c:ptCount val="13"/>
                      <c:pt idx="0">
                        <c:v>0</c:v>
                      </c:pt>
                      <c:pt idx="1">
                        <c:v>1</c:v>
                      </c:pt>
                      <c:pt idx="2">
                        <c:v>2</c:v>
                      </c:pt>
                      <c:pt idx="3">
                        <c:v>3</c:v>
                      </c:pt>
                      <c:pt idx="4">
                        <c:v>4</c:v>
                      </c:pt>
                      <c:pt idx="5">
                        <c:v>5</c:v>
                      </c:pt>
                      <c:pt idx="6">
                        <c:v>6</c:v>
                      </c:pt>
                      <c:pt idx="7">
                        <c:v>7</c:v>
                      </c:pt>
                      <c:pt idx="8">
                        <c:v>8</c:v>
                      </c:pt>
                      <c:pt idx="9">
                        <c:v>9</c:v>
                      </c:pt>
                      <c:pt idx="10">
                        <c:v>10</c:v>
                      </c:pt>
                      <c:pt idx="11">
                        <c:v>11</c:v>
                      </c:pt>
                      <c:pt idx="12">
                        <c:v>12</c:v>
                      </c:pt>
                    </c:numCache>
                  </c:numRef>
                </c:cat>
                <c:val>
                  <c:numRef>
                    <c:extLst>
                      <c:ext uri="{02D57815-91ED-43cb-92C2-25804820EDAC}">
                        <c15:formulaRef>
                          <c15:sqref>'c292ab'!$J$3:$J$15</c15:sqref>
                        </c15:formulaRef>
                      </c:ext>
                    </c:extLst>
                    <c:numCache>
                      <c:formatCode>General</c:formatCode>
                      <c:ptCount val="13"/>
                      <c:pt idx="0">
                        <c:v>0</c:v>
                      </c:pt>
                      <c:pt idx="1">
                        <c:v>1</c:v>
                      </c:pt>
                      <c:pt idx="2">
                        <c:v>2</c:v>
                      </c:pt>
                      <c:pt idx="3">
                        <c:v>3</c:v>
                      </c:pt>
                      <c:pt idx="4">
                        <c:v>4</c:v>
                      </c:pt>
                      <c:pt idx="5">
                        <c:v>5</c:v>
                      </c:pt>
                      <c:pt idx="6">
                        <c:v>6</c:v>
                      </c:pt>
                      <c:pt idx="7">
                        <c:v>7</c:v>
                      </c:pt>
                      <c:pt idx="8">
                        <c:v>8</c:v>
                      </c:pt>
                      <c:pt idx="9">
                        <c:v>9</c:v>
                      </c:pt>
                      <c:pt idx="10">
                        <c:v>10</c:v>
                      </c:pt>
                      <c:pt idx="11">
                        <c:v>11</c:v>
                      </c:pt>
                      <c:pt idx="12">
                        <c:v>12</c:v>
                      </c:pt>
                    </c:numCache>
                  </c:numRef>
                </c:val>
              </c15:ser>
            </c15:filteredBarSeries>
          </c:ext>
        </c:extLst>
      </c:barChart>
      <c:catAx>
        <c:axId val="-2143634328"/>
        <c:scaling>
          <c:orientation val="minMax"/>
        </c:scaling>
        <c:delete val="0"/>
        <c:axPos val="b"/>
        <c:title>
          <c:tx>
            <c:rich>
              <a:bodyPr rot="0" spcFirstLastPara="1" vertOverflow="ellipsis" vert="horz" wrap="square" anchor="ctr" anchorCtr="1"/>
              <a:lstStyle/>
              <a:p>
                <a:pPr>
                  <a:defRPr sz="1400" b="1" i="0" u="none" strike="noStrike" kern="1200" baseline="0">
                    <a:solidFill>
                      <a:schemeClr val="dk1">
                        <a:lumMod val="65000"/>
                        <a:lumOff val="35000"/>
                      </a:schemeClr>
                    </a:solidFill>
                    <a:latin typeface="+mn-lt"/>
                    <a:ea typeface="+mn-ea"/>
                    <a:cs typeface="+mn-cs"/>
                  </a:defRPr>
                </a:pPr>
                <a:r>
                  <a:rPr lang="en-US" sz="1400" b="1"/>
                  <a:t>Number of Days to Implement Change</a:t>
                </a:r>
              </a:p>
            </c:rich>
          </c:tx>
          <c:layout/>
          <c:overlay val="0"/>
          <c:spPr>
            <a:noFill/>
            <a:ln>
              <a:noFill/>
            </a:ln>
            <a:effectLst/>
          </c:sp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200" b="1" i="0" u="none" strike="noStrike" kern="1200" baseline="0">
                <a:solidFill>
                  <a:schemeClr val="dk1">
                    <a:lumMod val="65000"/>
                    <a:lumOff val="35000"/>
                  </a:schemeClr>
                </a:solidFill>
                <a:effectLst/>
                <a:latin typeface="+mn-lt"/>
                <a:ea typeface="+mn-ea"/>
                <a:cs typeface="+mn-cs"/>
              </a:defRPr>
            </a:pPr>
            <a:endParaRPr lang="en-US"/>
          </a:p>
        </c:txPr>
        <c:crossAx val="-2144490952"/>
        <c:crosses val="autoZero"/>
        <c:auto val="1"/>
        <c:lblAlgn val="ctr"/>
        <c:lblOffset val="100"/>
        <c:noMultiLvlLbl val="0"/>
      </c:catAx>
      <c:valAx>
        <c:axId val="-2144490952"/>
        <c:scaling>
          <c:orientation val="minMax"/>
        </c:scaling>
        <c:delete val="1"/>
        <c:axPos val="l"/>
        <c:numFmt formatCode="General" sourceLinked="1"/>
        <c:majorTickMark val="none"/>
        <c:minorTickMark val="none"/>
        <c:tickLblPos val="nextTo"/>
        <c:crossAx val="-2143634328"/>
        <c:crosses val="autoZero"/>
        <c:crossBetween val="between"/>
      </c:valAx>
      <c:spPr>
        <a:noFill/>
        <a:ln>
          <a:noFill/>
        </a:ln>
        <a:effectLst/>
      </c:spPr>
    </c:plotArea>
    <c:legend>
      <c:legendPos val="t"/>
      <c:legendEntry>
        <c:idx val="0"/>
        <c:txPr>
          <a:bodyPr rot="0" spcFirstLastPara="1" vertOverflow="ellipsis" vert="horz" wrap="square" anchor="ctr" anchorCtr="1"/>
          <a:lstStyle/>
          <a:p>
            <a:pPr>
              <a:defRPr sz="1400" b="1" i="0" u="none" strike="noStrike" kern="1200" baseline="0">
                <a:solidFill>
                  <a:schemeClr val="dk1">
                    <a:lumMod val="65000"/>
                    <a:lumOff val="35000"/>
                  </a:schemeClr>
                </a:solidFill>
                <a:latin typeface="+mn-lt"/>
                <a:ea typeface="+mn-ea"/>
                <a:cs typeface="+mn-cs"/>
              </a:defRPr>
            </a:pPr>
            <a:endParaRPr lang="en-US"/>
          </a:p>
        </c:txPr>
      </c:legendEntry>
      <c:layout>
        <c:manualLayout>
          <c:xMode val="edge"/>
          <c:yMode val="edge"/>
          <c:x val="0.100788532898905"/>
          <c:y val="0.189328537170264"/>
          <c:w val="0.175817570217516"/>
          <c:h val="0.0404679091372571"/>
        </c:manualLayout>
      </c:layout>
      <c:overlay val="0"/>
      <c:spPr>
        <a:noFill/>
        <a:ln>
          <a:noFill/>
        </a:ln>
        <a:effectLst/>
      </c:spPr>
      <c:txPr>
        <a:bodyPr rot="0" spcFirstLastPara="1" vertOverflow="ellipsis" vert="horz" wrap="square" anchor="ctr" anchorCtr="1"/>
        <a:lstStyle/>
        <a:p>
          <a:pPr>
            <a:defRPr sz="1200" b="1" i="0" u="none" strike="noStrike" kern="1200" baseline="0">
              <a:solidFill>
                <a:schemeClr val="dk1">
                  <a:lumMod val="65000"/>
                  <a:lumOff val="35000"/>
                </a:schemeClr>
              </a:solidFill>
              <a:latin typeface="+mn-lt"/>
              <a:ea typeface="+mn-ea"/>
              <a:cs typeface="+mn-cs"/>
            </a:defRPr>
          </a:pPr>
          <a:endParaRPr lang="en-US"/>
        </a:p>
      </c:txPr>
    </c:legend>
    <c:plotVisOnly val="1"/>
    <c:dispBlanksAs val="gap"/>
    <c:showDLblsOverMax val="0"/>
  </c:chart>
  <c:spPr>
    <a:gradFill flip="none" rotWithShape="1">
      <a:gsLst>
        <a:gs pos="0">
          <a:schemeClr val="lt1"/>
        </a:gs>
        <a:gs pos="68000">
          <a:schemeClr val="lt1">
            <a:lumMod val="85000"/>
          </a:schemeClr>
        </a:gs>
        <a:gs pos="100000">
          <a:schemeClr val="lt1"/>
        </a:gs>
      </a:gsLst>
      <a:lin ang="5400000" scaled="1"/>
      <a:tileRect/>
    </a:gradFill>
    <a:ln w="9525" cap="flat" cmpd="sng" algn="ctr">
      <a:solidFill>
        <a:schemeClr val="dk1">
          <a:lumMod val="15000"/>
          <a:lumOff val="85000"/>
        </a:schemeClr>
      </a:solidFill>
      <a:round/>
    </a:ln>
    <a:effectLst/>
  </c:spPr>
  <c:txPr>
    <a:bodyPr/>
    <a:lstStyle/>
    <a:p>
      <a:pPr>
        <a:defRPr/>
      </a:pPr>
      <a:endParaRPr lang="en-US"/>
    </a:p>
  </c:txPr>
  <c:externalData r:id="rId1">
    <c:autoUpdate val="0"/>
  </c:externalData>
  <c:userShapes r:id="rId2"/>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3"/>
    </mc:Choice>
    <mc:Fallback>
      <c:style val="3"/>
    </mc:Fallback>
  </mc:AlternateContent>
  <c:chart>
    <c:title>
      <c:tx>
        <c:rich>
          <a:bodyPr rot="0" spcFirstLastPara="1" vertOverflow="ellipsis" vert="horz" wrap="square" anchor="ctr" anchorCtr="1"/>
          <a:lstStyle/>
          <a:p>
            <a:pPr>
              <a:defRPr sz="2000" b="1" i="0" u="none" strike="noStrike" kern="1200" baseline="0">
                <a:solidFill>
                  <a:schemeClr val="dk1">
                    <a:lumMod val="65000"/>
                    <a:lumOff val="35000"/>
                  </a:schemeClr>
                </a:solidFill>
                <a:effectLst/>
                <a:latin typeface="+mn-lt"/>
                <a:ea typeface="+mn-ea"/>
                <a:cs typeface="+mn-cs"/>
              </a:defRPr>
            </a:pPr>
            <a:r>
              <a:rPr lang="en-US" sz="2000" b="1"/>
              <a:t>Root Zone and WHOIS Database Changes</a:t>
            </a:r>
          </a:p>
          <a:p>
            <a:pPr>
              <a:defRPr sz="2000" b="1" i="0" u="none" strike="noStrike" kern="1200" baseline="0">
                <a:solidFill>
                  <a:schemeClr val="dk1">
                    <a:lumMod val="65000"/>
                    <a:lumOff val="35000"/>
                  </a:schemeClr>
                </a:solidFill>
                <a:effectLst/>
                <a:latin typeface="+mn-lt"/>
                <a:ea typeface="+mn-ea"/>
                <a:cs typeface="+mn-cs"/>
              </a:defRPr>
            </a:pPr>
            <a:r>
              <a:rPr lang="en-US" sz="2000" b="1"/>
              <a:t>ccTLDs</a:t>
            </a:r>
          </a:p>
          <a:p>
            <a:pPr>
              <a:defRPr sz="2000" b="1" i="0" u="none" strike="noStrike" kern="1200" baseline="0">
                <a:solidFill>
                  <a:schemeClr val="dk1">
                    <a:lumMod val="65000"/>
                    <a:lumOff val="35000"/>
                  </a:schemeClr>
                </a:solidFill>
                <a:effectLst/>
                <a:latin typeface="+mn-lt"/>
                <a:ea typeface="+mn-ea"/>
                <a:cs typeface="+mn-cs"/>
              </a:defRPr>
            </a:pPr>
            <a:r>
              <a:rPr lang="en-US" sz="2000" b="1"/>
              <a:t>(09/13 -01/2015*)</a:t>
            </a:r>
          </a:p>
        </c:rich>
      </c:tx>
      <c:layout/>
      <c:overlay val="0"/>
      <c:spPr>
        <a:noFill/>
        <a:ln>
          <a:noFill/>
        </a:ln>
        <a:effectLst/>
      </c:spPr>
    </c:title>
    <c:autoTitleDeleted val="0"/>
    <c:plotArea>
      <c:layout/>
      <c:barChart>
        <c:barDir val="col"/>
        <c:grouping val="clustered"/>
        <c:varyColors val="0"/>
        <c:ser>
          <c:idx val="1"/>
          <c:order val="0"/>
          <c:tx>
            <c:strRef>
              <c:f>'c292ab'!$CV$2</c:f>
              <c:strCache>
                <c:ptCount val="1"/>
                <c:pt idx="0">
                  <c:v>Number of Occurances</c:v>
                </c:pt>
              </c:strCache>
            </c:strRef>
          </c:tx>
          <c:spPr>
            <a:gradFill>
              <a:gsLst>
                <a:gs pos="0">
                  <a:schemeClr val="accent2">
                    <a:lumMod val="60000"/>
                    <a:lumOff val="40000"/>
                  </a:schemeClr>
                </a:gs>
                <a:gs pos="100000">
                  <a:schemeClr val="accent2">
                    <a:lumMod val="75000"/>
                  </a:schemeClr>
                </a:gs>
              </a:gsLst>
              <a:lin ang="5400000" scaled="1"/>
            </a:gradFill>
            <a:ln>
              <a:noFill/>
            </a:ln>
            <a:effectLst>
              <a:outerShdw blurRad="76200" dir="18900000" sy="23000" kx="-1200000" algn="bl" rotWithShape="0">
                <a:prstClr val="black">
                  <a:alpha val="20000"/>
                </a:prstClr>
              </a:outerShdw>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000" b="1" i="0" u="none" strike="noStrike" kern="1200" baseline="0">
                    <a:solidFill>
                      <a:schemeClr val="lt1"/>
                    </a:solidFill>
                    <a:latin typeface="+mn-lt"/>
                    <a:ea typeface="+mn-ea"/>
                    <a:cs typeface="+mn-cs"/>
                  </a:defRPr>
                </a:pPr>
                <a:endParaRPr lang="en-US"/>
              </a:p>
            </c:txPr>
            <c:dLblPos val="inEnd"/>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a:solidFill>
                        <a:schemeClr val="dk1">
                          <a:lumMod val="50000"/>
                          <a:lumOff val="50000"/>
                        </a:schemeClr>
                      </a:solidFill>
                    </a:ln>
                    <a:effectLst/>
                  </c:spPr>
                </c15:leaderLines>
              </c:ext>
            </c:extLst>
          </c:dLbls>
          <c:cat>
            <c:numRef>
              <c:f>'c292ab'!$CU$3:$CU$15</c:f>
              <c:numCache>
                <c:formatCode>General</c:formatCode>
                <c:ptCount val="13"/>
                <c:pt idx="0">
                  <c:v>0.0</c:v>
                </c:pt>
                <c:pt idx="1">
                  <c:v>1.0</c:v>
                </c:pt>
                <c:pt idx="2">
                  <c:v>2.0</c:v>
                </c:pt>
                <c:pt idx="3">
                  <c:v>3.0</c:v>
                </c:pt>
                <c:pt idx="4">
                  <c:v>4.0</c:v>
                </c:pt>
                <c:pt idx="5">
                  <c:v>5.0</c:v>
                </c:pt>
                <c:pt idx="6">
                  <c:v>6.0</c:v>
                </c:pt>
                <c:pt idx="7">
                  <c:v>7.0</c:v>
                </c:pt>
                <c:pt idx="8">
                  <c:v>8.0</c:v>
                </c:pt>
                <c:pt idx="9">
                  <c:v>9.0</c:v>
                </c:pt>
                <c:pt idx="10">
                  <c:v>10.0</c:v>
                </c:pt>
                <c:pt idx="11">
                  <c:v>11.0</c:v>
                </c:pt>
                <c:pt idx="12">
                  <c:v>12.0</c:v>
                </c:pt>
              </c:numCache>
            </c:numRef>
          </c:cat>
          <c:val>
            <c:numRef>
              <c:f>'c292ab'!$CV$3:$CV$15</c:f>
              <c:numCache>
                <c:formatCode>General</c:formatCode>
                <c:ptCount val="13"/>
                <c:pt idx="0">
                  <c:v>5.0</c:v>
                </c:pt>
                <c:pt idx="1">
                  <c:v>56.0</c:v>
                </c:pt>
                <c:pt idx="2">
                  <c:v>70.0</c:v>
                </c:pt>
                <c:pt idx="3">
                  <c:v>48.0</c:v>
                </c:pt>
                <c:pt idx="4">
                  <c:v>48.0</c:v>
                </c:pt>
                <c:pt idx="5">
                  <c:v>32.0</c:v>
                </c:pt>
                <c:pt idx="6">
                  <c:v>30.0</c:v>
                </c:pt>
                <c:pt idx="7">
                  <c:v>6.0</c:v>
                </c:pt>
                <c:pt idx="8">
                  <c:v>10.0</c:v>
                </c:pt>
                <c:pt idx="9">
                  <c:v>3.0</c:v>
                </c:pt>
                <c:pt idx="10">
                  <c:v>4.0</c:v>
                </c:pt>
                <c:pt idx="11">
                  <c:v>4.0</c:v>
                </c:pt>
                <c:pt idx="12">
                  <c:v>0.0</c:v>
                </c:pt>
              </c:numCache>
            </c:numRef>
          </c:val>
        </c:ser>
        <c:dLbls>
          <c:dLblPos val="inEnd"/>
          <c:showLegendKey val="0"/>
          <c:showVal val="1"/>
          <c:showCatName val="0"/>
          <c:showSerName val="0"/>
          <c:showPercent val="0"/>
          <c:showBubbleSize val="0"/>
        </c:dLbls>
        <c:gapWidth val="41"/>
        <c:axId val="2119029944"/>
        <c:axId val="2116667960"/>
        <c:extLst>
          <c:ext xmlns:c15="http://schemas.microsoft.com/office/drawing/2012/chart" uri="{02D57815-91ED-43cb-92C2-25804820EDAC}">
            <c15:filteredBarSeries>
              <c15:ser>
                <c:idx val="0"/>
                <c:order val="0"/>
                <c:tx>
                  <c:strRef>
                    <c:extLst>
                      <c:ext uri="{02D57815-91ED-43cb-92C2-25804820EDAC}">
                        <c15:formulaRef>
                          <c15:sqref>'c292ab'!$CU$2</c15:sqref>
                        </c15:formulaRef>
                      </c:ext>
                    </c:extLst>
                    <c:strCache>
                      <c:ptCount val="1"/>
                      <c:pt idx="0">
                        <c:v>Number of Days to Implement Change</c:v>
                      </c:pt>
                    </c:strCache>
                  </c:strRef>
                </c:tx>
                <c:spPr>
                  <a:gradFill>
                    <a:gsLst>
                      <a:gs pos="0">
                        <a:schemeClr val="accent1">
                          <a:tint val="77000"/>
                        </a:schemeClr>
                      </a:gs>
                      <a:gs pos="100000">
                        <a:schemeClr val="accent1">
                          <a:tint val="77000"/>
                          <a:lumMod val="84000"/>
                        </a:schemeClr>
                      </a:gs>
                    </a:gsLst>
                    <a:lin ang="5400000" scaled="1"/>
                  </a:gradFill>
                  <a:ln>
                    <a:noFill/>
                  </a:ln>
                  <a:effectLst>
                    <a:outerShdw blurRad="76200" dir="18900000" sy="23000" kx="-1200000" algn="bl" rotWithShape="0">
                      <a:prstClr val="black">
                        <a:alpha val="20000"/>
                      </a:prstClr>
                    </a:outerShdw>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000" b="1" i="0" u="none" strike="noStrike" kern="1200" baseline="0">
                          <a:solidFill>
                            <a:schemeClr val="lt1"/>
                          </a:solidFill>
                          <a:latin typeface="+mn-lt"/>
                          <a:ea typeface="+mn-ea"/>
                          <a:cs typeface="+mn-cs"/>
                        </a:defRPr>
                      </a:pPr>
                      <a:endParaRPr lang="en-US"/>
                    </a:p>
                  </c:txPr>
                  <c:dLblPos val="inEnd"/>
                  <c:showLegendKey val="0"/>
                  <c:showVal val="1"/>
                  <c:showCatName val="0"/>
                  <c:showSerName val="0"/>
                  <c:showPercent val="0"/>
                  <c:showBubbleSize val="0"/>
                  <c:showLeaderLines val="0"/>
                  <c:extLst>
                    <c:ext uri="{CE6537A1-D6FC-4f65-9D91-7224C49458BB}">
                      <c15:showLeaderLines val="1"/>
                      <c15:leaderLines>
                        <c:spPr>
                          <a:ln w="9525">
                            <a:solidFill>
                              <a:schemeClr val="dk1">
                                <a:lumMod val="50000"/>
                                <a:lumOff val="50000"/>
                              </a:schemeClr>
                            </a:solidFill>
                          </a:ln>
                          <a:effectLst/>
                        </c:spPr>
                      </c15:leaderLines>
                    </c:ext>
                  </c:extLst>
                </c:dLbls>
                <c:cat>
                  <c:numRef>
                    <c:extLst>
                      <c:ext uri="{02D57815-91ED-43cb-92C2-25804820EDAC}">
                        <c15:formulaRef>
                          <c15:sqref>'c292ab'!$CU$3:$CU$15</c15:sqref>
                        </c15:formulaRef>
                      </c:ext>
                    </c:extLst>
                    <c:numCache>
                      <c:formatCode>General</c:formatCode>
                      <c:ptCount val="13"/>
                      <c:pt idx="0">
                        <c:v>0</c:v>
                      </c:pt>
                      <c:pt idx="1">
                        <c:v>1</c:v>
                      </c:pt>
                      <c:pt idx="2">
                        <c:v>2</c:v>
                      </c:pt>
                      <c:pt idx="3">
                        <c:v>3</c:v>
                      </c:pt>
                      <c:pt idx="4">
                        <c:v>4</c:v>
                      </c:pt>
                      <c:pt idx="5">
                        <c:v>5</c:v>
                      </c:pt>
                      <c:pt idx="6">
                        <c:v>6</c:v>
                      </c:pt>
                      <c:pt idx="7">
                        <c:v>7</c:v>
                      </c:pt>
                      <c:pt idx="8">
                        <c:v>8</c:v>
                      </c:pt>
                      <c:pt idx="9">
                        <c:v>9</c:v>
                      </c:pt>
                      <c:pt idx="10">
                        <c:v>10</c:v>
                      </c:pt>
                      <c:pt idx="11">
                        <c:v>11</c:v>
                      </c:pt>
                      <c:pt idx="12">
                        <c:v>12</c:v>
                      </c:pt>
                    </c:numCache>
                  </c:numRef>
                </c:cat>
                <c:val>
                  <c:numRef>
                    <c:extLst>
                      <c:ext uri="{02D57815-91ED-43cb-92C2-25804820EDAC}">
                        <c15:formulaRef>
                          <c15:sqref>'c292ab'!$CU$3:$CU$15</c15:sqref>
                        </c15:formulaRef>
                      </c:ext>
                    </c:extLst>
                    <c:numCache>
                      <c:formatCode>General</c:formatCode>
                      <c:ptCount val="13"/>
                      <c:pt idx="0">
                        <c:v>0</c:v>
                      </c:pt>
                      <c:pt idx="1">
                        <c:v>1</c:v>
                      </c:pt>
                      <c:pt idx="2">
                        <c:v>2</c:v>
                      </c:pt>
                      <c:pt idx="3">
                        <c:v>3</c:v>
                      </c:pt>
                      <c:pt idx="4">
                        <c:v>4</c:v>
                      </c:pt>
                      <c:pt idx="5">
                        <c:v>5</c:v>
                      </c:pt>
                      <c:pt idx="6">
                        <c:v>6</c:v>
                      </c:pt>
                      <c:pt idx="7">
                        <c:v>7</c:v>
                      </c:pt>
                      <c:pt idx="8">
                        <c:v>8</c:v>
                      </c:pt>
                      <c:pt idx="9">
                        <c:v>9</c:v>
                      </c:pt>
                      <c:pt idx="10">
                        <c:v>10</c:v>
                      </c:pt>
                      <c:pt idx="11">
                        <c:v>11</c:v>
                      </c:pt>
                      <c:pt idx="12">
                        <c:v>12</c:v>
                      </c:pt>
                    </c:numCache>
                  </c:numRef>
                </c:val>
              </c15:ser>
            </c15:filteredBarSeries>
          </c:ext>
        </c:extLst>
      </c:barChart>
      <c:catAx>
        <c:axId val="2119029944"/>
        <c:scaling>
          <c:orientation val="minMax"/>
        </c:scaling>
        <c:delete val="0"/>
        <c:axPos val="b"/>
        <c:title>
          <c:tx>
            <c:rich>
              <a:bodyPr rot="0" spcFirstLastPara="1" vertOverflow="ellipsis" vert="horz" wrap="square" anchor="ctr" anchorCtr="1"/>
              <a:lstStyle/>
              <a:p>
                <a:pPr>
                  <a:defRPr sz="1400" b="1" i="0" u="none" strike="noStrike" kern="1200" baseline="0">
                    <a:solidFill>
                      <a:schemeClr val="dk1">
                        <a:lumMod val="65000"/>
                        <a:lumOff val="35000"/>
                      </a:schemeClr>
                    </a:solidFill>
                    <a:latin typeface="+mn-lt"/>
                    <a:ea typeface="+mn-ea"/>
                    <a:cs typeface="+mn-cs"/>
                  </a:defRPr>
                </a:pPr>
                <a:r>
                  <a:rPr lang="en-US" sz="1400"/>
                  <a:t>Number of Days to Implement Change</a:t>
                </a:r>
              </a:p>
            </c:rich>
          </c:tx>
          <c:layout/>
          <c:overlay val="0"/>
          <c:spPr>
            <a:noFill/>
            <a:ln>
              <a:noFill/>
            </a:ln>
            <a:effectLst/>
          </c:sp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200" b="0" i="0" u="none" strike="noStrike" kern="1200" baseline="0">
                <a:solidFill>
                  <a:schemeClr val="dk1">
                    <a:lumMod val="65000"/>
                    <a:lumOff val="35000"/>
                  </a:schemeClr>
                </a:solidFill>
                <a:effectLst/>
                <a:latin typeface="+mn-lt"/>
                <a:ea typeface="+mn-ea"/>
                <a:cs typeface="+mn-cs"/>
              </a:defRPr>
            </a:pPr>
            <a:endParaRPr lang="en-US"/>
          </a:p>
        </c:txPr>
        <c:crossAx val="2116667960"/>
        <c:crosses val="autoZero"/>
        <c:auto val="1"/>
        <c:lblAlgn val="ctr"/>
        <c:lblOffset val="100"/>
        <c:noMultiLvlLbl val="0"/>
      </c:catAx>
      <c:valAx>
        <c:axId val="2116667960"/>
        <c:scaling>
          <c:orientation val="minMax"/>
        </c:scaling>
        <c:delete val="1"/>
        <c:axPos val="l"/>
        <c:numFmt formatCode="General" sourceLinked="1"/>
        <c:majorTickMark val="none"/>
        <c:minorTickMark val="none"/>
        <c:tickLblPos val="nextTo"/>
        <c:crossAx val="2119029944"/>
        <c:crosses val="autoZero"/>
        <c:crossBetween val="between"/>
      </c:valAx>
      <c:spPr>
        <a:noFill/>
        <a:ln>
          <a:noFill/>
        </a:ln>
        <a:effectLst/>
      </c:spPr>
    </c:plotArea>
    <c:legend>
      <c:legendPos val="t"/>
      <c:layout>
        <c:manualLayout>
          <c:xMode val="edge"/>
          <c:yMode val="edge"/>
          <c:x val="0.0247009514435695"/>
          <c:y val="0.248601924759405"/>
          <c:w val="0.181848097112861"/>
          <c:h val="0.0312502187226597"/>
        </c:manualLayout>
      </c:layout>
      <c:overlay val="0"/>
      <c:spPr>
        <a:noFill/>
        <a:ln>
          <a:noFill/>
        </a:ln>
        <a:effectLst/>
      </c:spPr>
      <c:txPr>
        <a:bodyPr rot="0" spcFirstLastPara="1" vertOverflow="ellipsis" vert="horz" wrap="square" anchor="ctr" anchorCtr="1"/>
        <a:lstStyle/>
        <a:p>
          <a:pPr rtl="0">
            <a:defRPr sz="1400" b="1" i="0" u="none" strike="noStrike" kern="1200" baseline="0">
              <a:solidFill>
                <a:schemeClr val="dk1">
                  <a:lumMod val="65000"/>
                  <a:lumOff val="35000"/>
                </a:schemeClr>
              </a:solidFill>
              <a:latin typeface="+mn-lt"/>
              <a:ea typeface="+mn-ea"/>
              <a:cs typeface="+mn-cs"/>
            </a:defRPr>
          </a:pPr>
          <a:endParaRPr lang="en-US"/>
        </a:p>
      </c:txPr>
    </c:legend>
    <c:plotVisOnly val="1"/>
    <c:dispBlanksAs val="gap"/>
    <c:showDLblsOverMax val="0"/>
  </c:chart>
  <c:spPr>
    <a:gradFill flip="none" rotWithShape="1">
      <a:gsLst>
        <a:gs pos="0">
          <a:schemeClr val="lt1"/>
        </a:gs>
        <a:gs pos="68000">
          <a:schemeClr val="lt1">
            <a:lumMod val="85000"/>
          </a:schemeClr>
        </a:gs>
        <a:gs pos="100000">
          <a:schemeClr val="lt1"/>
        </a:gs>
      </a:gsLst>
      <a:lin ang="5400000" scaled="1"/>
      <a:tileRect/>
    </a:gradFill>
    <a:ln w="9525" cap="flat" cmpd="sng" algn="ctr">
      <a:solidFill>
        <a:schemeClr val="dk1">
          <a:lumMod val="15000"/>
          <a:lumOff val="85000"/>
        </a:schemeClr>
      </a:solidFill>
      <a:round/>
    </a:ln>
    <a:effectLst/>
  </c:spPr>
  <c:txPr>
    <a:bodyPr/>
    <a:lstStyle/>
    <a:p>
      <a:pPr>
        <a:defRPr/>
      </a:pPr>
      <a:endParaRPr lang="en-US"/>
    </a:p>
  </c:txPr>
  <c:externalData r:id="rId1">
    <c:autoUpdate val="0"/>
  </c:externalData>
  <c:userShapes r:id="rId2"/>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3"/>
    </mc:Choice>
    <mc:Fallback>
      <c:style val="3"/>
    </mc:Fallback>
  </mc:AlternateContent>
  <c:chart>
    <c:title>
      <c:tx>
        <c:rich>
          <a:bodyPr rot="0" spcFirstLastPara="1" vertOverflow="ellipsis" vert="horz" wrap="square" anchor="ctr" anchorCtr="1"/>
          <a:lstStyle/>
          <a:p>
            <a:pPr>
              <a:defRPr sz="2000" b="1" i="0" u="none" strike="noStrike" kern="1200" baseline="0">
                <a:solidFill>
                  <a:schemeClr val="dk1">
                    <a:lumMod val="65000"/>
                    <a:lumOff val="35000"/>
                  </a:schemeClr>
                </a:solidFill>
                <a:effectLst/>
                <a:latin typeface="+mn-lt"/>
                <a:ea typeface="+mn-ea"/>
                <a:cs typeface="+mn-cs"/>
              </a:defRPr>
            </a:pPr>
            <a:r>
              <a:rPr lang="en-US" sz="2000" b="1"/>
              <a:t>Root Zone and WHOIS Database Changes</a:t>
            </a:r>
          </a:p>
          <a:p>
            <a:pPr>
              <a:defRPr sz="2000" b="1" i="0" u="none" strike="noStrike" kern="1200" baseline="0">
                <a:solidFill>
                  <a:schemeClr val="dk1">
                    <a:lumMod val="65000"/>
                    <a:lumOff val="35000"/>
                  </a:schemeClr>
                </a:solidFill>
                <a:effectLst/>
                <a:latin typeface="+mn-lt"/>
                <a:ea typeface="+mn-ea"/>
                <a:cs typeface="+mn-cs"/>
              </a:defRPr>
            </a:pPr>
            <a:r>
              <a:rPr lang="en-US" sz="2000" b="1"/>
              <a:t>IDNs</a:t>
            </a:r>
          </a:p>
          <a:p>
            <a:pPr>
              <a:defRPr sz="2000" b="1" i="0" u="none" strike="noStrike" kern="1200" baseline="0">
                <a:solidFill>
                  <a:schemeClr val="dk1">
                    <a:lumMod val="65000"/>
                    <a:lumOff val="35000"/>
                  </a:schemeClr>
                </a:solidFill>
                <a:effectLst/>
                <a:latin typeface="+mn-lt"/>
                <a:ea typeface="+mn-ea"/>
                <a:cs typeface="+mn-cs"/>
              </a:defRPr>
            </a:pPr>
            <a:r>
              <a:rPr lang="en-US" sz="2000" b="1"/>
              <a:t>(09/13 -01/2015*)</a:t>
            </a:r>
          </a:p>
        </c:rich>
      </c:tx>
      <c:layout/>
      <c:overlay val="0"/>
      <c:spPr>
        <a:noFill/>
        <a:ln>
          <a:noFill/>
        </a:ln>
        <a:effectLst/>
      </c:spPr>
    </c:title>
    <c:autoTitleDeleted val="0"/>
    <c:plotArea>
      <c:layout/>
      <c:barChart>
        <c:barDir val="col"/>
        <c:grouping val="clustered"/>
        <c:varyColors val="0"/>
        <c:ser>
          <c:idx val="1"/>
          <c:order val="0"/>
          <c:tx>
            <c:strRef>
              <c:f>'c292ab'!$AS$2</c:f>
              <c:strCache>
                <c:ptCount val="1"/>
                <c:pt idx="0">
                  <c:v>Numberof Occurances</c:v>
                </c:pt>
              </c:strCache>
            </c:strRef>
          </c:tx>
          <c:spPr>
            <a:gradFill>
              <a:gsLst>
                <a:gs pos="0">
                  <a:schemeClr val="accent2">
                    <a:lumMod val="60000"/>
                    <a:lumOff val="40000"/>
                  </a:schemeClr>
                </a:gs>
                <a:gs pos="100000">
                  <a:schemeClr val="accent2">
                    <a:lumMod val="60000"/>
                    <a:lumOff val="40000"/>
                  </a:schemeClr>
                </a:gs>
              </a:gsLst>
              <a:lin ang="5400000" scaled="1"/>
            </a:gradFill>
            <a:ln>
              <a:noFill/>
            </a:ln>
            <a:effectLst>
              <a:outerShdw blurRad="76200" dir="18900000" sy="23000" kx="-1200000" algn="bl" rotWithShape="0">
                <a:prstClr val="black">
                  <a:alpha val="20000"/>
                </a:prstClr>
              </a:outerShdw>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000" b="1" i="0" u="none" strike="noStrike" kern="1200" baseline="0">
                    <a:solidFill>
                      <a:schemeClr val="lt1"/>
                    </a:solidFill>
                    <a:latin typeface="+mn-lt"/>
                    <a:ea typeface="+mn-ea"/>
                    <a:cs typeface="+mn-cs"/>
                  </a:defRPr>
                </a:pPr>
                <a:endParaRPr lang="en-US"/>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dk1">
                          <a:lumMod val="50000"/>
                          <a:lumOff val="50000"/>
                        </a:schemeClr>
                      </a:solidFill>
                    </a:ln>
                    <a:effectLst/>
                  </c:spPr>
                </c15:leaderLines>
              </c:ext>
            </c:extLst>
          </c:dLbls>
          <c:cat>
            <c:numRef>
              <c:f>'c292ab'!$AR$3:$AR$15</c:f>
              <c:numCache>
                <c:formatCode>General</c:formatCode>
                <c:ptCount val="13"/>
                <c:pt idx="0">
                  <c:v>0.0</c:v>
                </c:pt>
                <c:pt idx="1">
                  <c:v>1.0</c:v>
                </c:pt>
                <c:pt idx="2">
                  <c:v>2.0</c:v>
                </c:pt>
                <c:pt idx="3">
                  <c:v>3.0</c:v>
                </c:pt>
                <c:pt idx="4">
                  <c:v>4.0</c:v>
                </c:pt>
                <c:pt idx="5">
                  <c:v>5.0</c:v>
                </c:pt>
                <c:pt idx="6">
                  <c:v>6.0</c:v>
                </c:pt>
                <c:pt idx="7">
                  <c:v>7.0</c:v>
                </c:pt>
                <c:pt idx="8">
                  <c:v>8.0</c:v>
                </c:pt>
                <c:pt idx="9">
                  <c:v>9.0</c:v>
                </c:pt>
                <c:pt idx="10">
                  <c:v>10.0</c:v>
                </c:pt>
                <c:pt idx="11">
                  <c:v>11.0</c:v>
                </c:pt>
                <c:pt idx="12">
                  <c:v>12.0</c:v>
                </c:pt>
              </c:numCache>
            </c:numRef>
          </c:cat>
          <c:val>
            <c:numRef>
              <c:f>'c292ab'!$AS$3:$AS$15</c:f>
              <c:numCache>
                <c:formatCode>General</c:formatCode>
                <c:ptCount val="13"/>
                <c:pt idx="0">
                  <c:v>8.0</c:v>
                </c:pt>
                <c:pt idx="1">
                  <c:v>7.0</c:v>
                </c:pt>
                <c:pt idx="2">
                  <c:v>5.0</c:v>
                </c:pt>
                <c:pt idx="3">
                  <c:v>10.0</c:v>
                </c:pt>
                <c:pt idx="4">
                  <c:v>4.0</c:v>
                </c:pt>
                <c:pt idx="5">
                  <c:v>5.0</c:v>
                </c:pt>
                <c:pt idx="6">
                  <c:v>1.0</c:v>
                </c:pt>
                <c:pt idx="7">
                  <c:v>7.0</c:v>
                </c:pt>
                <c:pt idx="8">
                  <c:v>4.0</c:v>
                </c:pt>
                <c:pt idx="9">
                  <c:v>0.0</c:v>
                </c:pt>
                <c:pt idx="10">
                  <c:v>0.0</c:v>
                </c:pt>
                <c:pt idx="11">
                  <c:v>0.0</c:v>
                </c:pt>
                <c:pt idx="12">
                  <c:v>0.0</c:v>
                </c:pt>
              </c:numCache>
            </c:numRef>
          </c:val>
        </c:ser>
        <c:dLbls>
          <c:dLblPos val="inEnd"/>
          <c:showLegendKey val="0"/>
          <c:showVal val="1"/>
          <c:showCatName val="0"/>
          <c:showSerName val="0"/>
          <c:showPercent val="0"/>
          <c:showBubbleSize val="0"/>
        </c:dLbls>
        <c:gapWidth val="41"/>
        <c:axId val="2119577064"/>
        <c:axId val="2115287352"/>
        <c:extLst>
          <c:ext xmlns:c15="http://schemas.microsoft.com/office/drawing/2012/chart" uri="{02D57815-91ED-43cb-92C2-25804820EDAC}">
            <c15:filteredBarSeries>
              <c15:ser>
                <c:idx val="0"/>
                <c:order val="0"/>
                <c:tx>
                  <c:strRef>
                    <c:extLst>
                      <c:ext uri="{02D57815-91ED-43cb-92C2-25804820EDAC}">
                        <c15:formulaRef>
                          <c15:sqref>'c292ab'!$AR$2</c15:sqref>
                        </c15:formulaRef>
                      </c:ext>
                    </c:extLst>
                    <c:strCache>
                      <c:ptCount val="1"/>
                      <c:pt idx="0">
                        <c:v>Number of Days to Implement Change</c:v>
                      </c:pt>
                    </c:strCache>
                  </c:strRef>
                </c:tx>
                <c:spPr>
                  <a:gradFill>
                    <a:gsLst>
                      <a:gs pos="0">
                        <a:schemeClr val="accent1">
                          <a:tint val="77000"/>
                        </a:schemeClr>
                      </a:gs>
                      <a:gs pos="100000">
                        <a:schemeClr val="accent1">
                          <a:tint val="77000"/>
                          <a:lumMod val="84000"/>
                        </a:schemeClr>
                      </a:gs>
                    </a:gsLst>
                    <a:lin ang="5400000" scaled="1"/>
                  </a:gradFill>
                  <a:ln>
                    <a:noFill/>
                  </a:ln>
                  <a:effectLst>
                    <a:outerShdw blurRad="76200" dir="18900000" sy="23000" kx="-1200000" algn="bl" rotWithShape="0">
                      <a:prstClr val="black">
                        <a:alpha val="20000"/>
                      </a:prstClr>
                    </a:outerShdw>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000" b="1" i="0" u="none" strike="noStrike" kern="1200" baseline="0">
                          <a:solidFill>
                            <a:schemeClr val="lt1"/>
                          </a:solidFill>
                          <a:latin typeface="+mn-lt"/>
                          <a:ea typeface="+mn-ea"/>
                          <a:cs typeface="+mn-cs"/>
                        </a:defRPr>
                      </a:pPr>
                      <a:endParaRPr lang="en-US"/>
                    </a:p>
                  </c:txPr>
                  <c:dLblPos val="inEnd"/>
                  <c:showLegendKey val="0"/>
                  <c:showVal val="1"/>
                  <c:showCatName val="0"/>
                  <c:showSerName val="0"/>
                  <c:showPercent val="0"/>
                  <c:showBubbleSize val="0"/>
                  <c:showLeaderLines val="0"/>
                  <c:extLst>
                    <c:ext uri="{CE6537A1-D6FC-4f65-9D91-7224C49458BB}">
                      <c15:showLeaderLines val="1"/>
                      <c15:leaderLines>
                        <c:spPr>
                          <a:ln w="9525">
                            <a:solidFill>
                              <a:schemeClr val="dk1">
                                <a:lumMod val="50000"/>
                                <a:lumOff val="50000"/>
                              </a:schemeClr>
                            </a:solidFill>
                          </a:ln>
                          <a:effectLst/>
                        </c:spPr>
                      </c15:leaderLines>
                    </c:ext>
                  </c:extLst>
                </c:dLbls>
                <c:cat>
                  <c:numRef>
                    <c:extLst>
                      <c:ext uri="{02D57815-91ED-43cb-92C2-25804820EDAC}">
                        <c15:formulaRef>
                          <c15:sqref>'c292ab'!$AR$3:$AR$15</c15:sqref>
                        </c15:formulaRef>
                      </c:ext>
                    </c:extLst>
                    <c:numCache>
                      <c:formatCode>General</c:formatCode>
                      <c:ptCount val="13"/>
                      <c:pt idx="0">
                        <c:v>0</c:v>
                      </c:pt>
                      <c:pt idx="1">
                        <c:v>1</c:v>
                      </c:pt>
                      <c:pt idx="2">
                        <c:v>2</c:v>
                      </c:pt>
                      <c:pt idx="3">
                        <c:v>3</c:v>
                      </c:pt>
                      <c:pt idx="4">
                        <c:v>4</c:v>
                      </c:pt>
                      <c:pt idx="5">
                        <c:v>5</c:v>
                      </c:pt>
                      <c:pt idx="6">
                        <c:v>6</c:v>
                      </c:pt>
                      <c:pt idx="7">
                        <c:v>7</c:v>
                      </c:pt>
                      <c:pt idx="8">
                        <c:v>8</c:v>
                      </c:pt>
                      <c:pt idx="9">
                        <c:v>9</c:v>
                      </c:pt>
                      <c:pt idx="10">
                        <c:v>10</c:v>
                      </c:pt>
                      <c:pt idx="11">
                        <c:v>11</c:v>
                      </c:pt>
                      <c:pt idx="12">
                        <c:v>12</c:v>
                      </c:pt>
                    </c:numCache>
                  </c:numRef>
                </c:cat>
                <c:val>
                  <c:numRef>
                    <c:extLst>
                      <c:ext uri="{02D57815-91ED-43cb-92C2-25804820EDAC}">
                        <c15:formulaRef>
                          <c15:sqref>'c292ab'!$AR$3:$AR$15</c15:sqref>
                        </c15:formulaRef>
                      </c:ext>
                    </c:extLst>
                    <c:numCache>
                      <c:formatCode>General</c:formatCode>
                      <c:ptCount val="13"/>
                      <c:pt idx="0">
                        <c:v>0</c:v>
                      </c:pt>
                      <c:pt idx="1">
                        <c:v>1</c:v>
                      </c:pt>
                      <c:pt idx="2">
                        <c:v>2</c:v>
                      </c:pt>
                      <c:pt idx="3">
                        <c:v>3</c:v>
                      </c:pt>
                      <c:pt idx="4">
                        <c:v>4</c:v>
                      </c:pt>
                      <c:pt idx="5">
                        <c:v>5</c:v>
                      </c:pt>
                      <c:pt idx="6">
                        <c:v>6</c:v>
                      </c:pt>
                      <c:pt idx="7">
                        <c:v>7</c:v>
                      </c:pt>
                      <c:pt idx="8">
                        <c:v>8</c:v>
                      </c:pt>
                      <c:pt idx="9">
                        <c:v>9</c:v>
                      </c:pt>
                      <c:pt idx="10">
                        <c:v>10</c:v>
                      </c:pt>
                      <c:pt idx="11">
                        <c:v>11</c:v>
                      </c:pt>
                      <c:pt idx="12">
                        <c:v>12</c:v>
                      </c:pt>
                    </c:numCache>
                  </c:numRef>
                </c:val>
              </c15:ser>
            </c15:filteredBarSeries>
          </c:ext>
        </c:extLst>
      </c:barChart>
      <c:catAx>
        <c:axId val="2119577064"/>
        <c:scaling>
          <c:orientation val="minMax"/>
        </c:scaling>
        <c:delete val="0"/>
        <c:axPos val="b"/>
        <c:title>
          <c:tx>
            <c:rich>
              <a:bodyPr rot="0" spcFirstLastPara="1" vertOverflow="ellipsis" vert="horz" wrap="square" anchor="ctr" anchorCtr="1"/>
              <a:lstStyle/>
              <a:p>
                <a:pPr>
                  <a:defRPr sz="1200" b="1" i="0" u="none" strike="noStrike" kern="1200" baseline="0">
                    <a:solidFill>
                      <a:schemeClr val="dk1">
                        <a:lumMod val="65000"/>
                        <a:lumOff val="35000"/>
                      </a:schemeClr>
                    </a:solidFill>
                    <a:latin typeface="+mn-lt"/>
                    <a:ea typeface="+mn-ea"/>
                    <a:cs typeface="+mn-cs"/>
                  </a:defRPr>
                </a:pPr>
                <a:r>
                  <a:rPr lang="en-US" sz="1200"/>
                  <a:t>Number of Days to Implement Change</a:t>
                </a:r>
              </a:p>
            </c:rich>
          </c:tx>
          <c:layout/>
          <c:overlay val="0"/>
          <c:spPr>
            <a:noFill/>
            <a:ln>
              <a:noFill/>
            </a:ln>
            <a:effectLst/>
          </c:sp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dk1">
                    <a:lumMod val="65000"/>
                    <a:lumOff val="35000"/>
                  </a:schemeClr>
                </a:solidFill>
                <a:effectLst/>
                <a:latin typeface="+mn-lt"/>
                <a:ea typeface="+mn-ea"/>
                <a:cs typeface="+mn-cs"/>
              </a:defRPr>
            </a:pPr>
            <a:endParaRPr lang="en-US"/>
          </a:p>
        </c:txPr>
        <c:crossAx val="2115287352"/>
        <c:crosses val="autoZero"/>
        <c:auto val="1"/>
        <c:lblAlgn val="ctr"/>
        <c:lblOffset val="100"/>
        <c:noMultiLvlLbl val="0"/>
      </c:catAx>
      <c:valAx>
        <c:axId val="2115287352"/>
        <c:scaling>
          <c:orientation val="minMax"/>
        </c:scaling>
        <c:delete val="1"/>
        <c:axPos val="l"/>
        <c:numFmt formatCode="General" sourceLinked="1"/>
        <c:majorTickMark val="none"/>
        <c:minorTickMark val="none"/>
        <c:tickLblPos val="nextTo"/>
        <c:crossAx val="2119577064"/>
        <c:crosses val="autoZero"/>
        <c:crossBetween val="between"/>
      </c:valAx>
      <c:spPr>
        <a:noFill/>
        <a:ln>
          <a:noFill/>
        </a:ln>
        <a:effectLst/>
      </c:spPr>
    </c:plotArea>
    <c:legend>
      <c:legendPos val="t"/>
      <c:layout>
        <c:manualLayout>
          <c:xMode val="edge"/>
          <c:yMode val="edge"/>
          <c:x val="0.100788532898905"/>
          <c:y val="0.189328537170264"/>
          <c:w val="0.175817570217516"/>
          <c:h val="0.0404679091372571"/>
        </c:manualLayout>
      </c:layout>
      <c:overlay val="0"/>
      <c:spPr>
        <a:noFill/>
        <a:ln>
          <a:noFill/>
        </a:ln>
        <a:effectLst/>
      </c:spPr>
      <c:txPr>
        <a:bodyPr rot="0" spcFirstLastPara="1" vertOverflow="ellipsis" vert="horz" wrap="square" anchor="ctr" anchorCtr="1"/>
        <a:lstStyle/>
        <a:p>
          <a:pPr rtl="0">
            <a:defRPr sz="1200" b="1" i="0" u="none" strike="noStrike" kern="1200" baseline="0">
              <a:solidFill>
                <a:schemeClr val="dk1">
                  <a:lumMod val="65000"/>
                  <a:lumOff val="35000"/>
                </a:schemeClr>
              </a:solidFill>
              <a:latin typeface="+mn-lt"/>
              <a:ea typeface="+mn-ea"/>
              <a:cs typeface="+mn-cs"/>
            </a:defRPr>
          </a:pPr>
          <a:endParaRPr lang="en-US"/>
        </a:p>
      </c:txPr>
    </c:legend>
    <c:plotVisOnly val="1"/>
    <c:dispBlanksAs val="gap"/>
    <c:showDLblsOverMax val="0"/>
  </c:chart>
  <c:spPr>
    <a:gradFill flip="none" rotWithShape="1">
      <a:gsLst>
        <a:gs pos="0">
          <a:schemeClr val="lt1"/>
        </a:gs>
        <a:gs pos="68000">
          <a:schemeClr val="lt1">
            <a:lumMod val="85000"/>
          </a:schemeClr>
        </a:gs>
        <a:gs pos="100000">
          <a:schemeClr val="lt1"/>
        </a:gs>
      </a:gsLst>
      <a:lin ang="5400000" scaled="1"/>
      <a:tileRect/>
    </a:gradFill>
    <a:ln w="9525" cap="flat" cmpd="sng" algn="ctr">
      <a:solidFill>
        <a:schemeClr val="dk1">
          <a:lumMod val="15000"/>
          <a:lumOff val="85000"/>
        </a:schemeClr>
      </a:solidFill>
      <a:round/>
    </a:ln>
    <a:effectLst/>
  </c:spPr>
  <c:txPr>
    <a:bodyPr/>
    <a:lstStyle/>
    <a:p>
      <a:pPr>
        <a:defRPr/>
      </a:pPr>
      <a:endParaRPr lang="en-US"/>
    </a:p>
  </c:txPr>
  <c:externalData r:id="rId1">
    <c:autoUpdate val="0"/>
  </c:externalData>
  <c:userShapes r:id="rId2"/>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3"/>
    </mc:Choice>
    <mc:Fallback>
      <c:style val="3"/>
    </mc:Fallback>
  </mc:AlternateContent>
  <c:chart>
    <c:title>
      <c:tx>
        <c:rich>
          <a:bodyPr rot="0" spcFirstLastPara="1" vertOverflow="ellipsis" vert="horz" wrap="square" anchor="ctr" anchorCtr="1"/>
          <a:lstStyle/>
          <a:p>
            <a:pPr>
              <a:defRPr sz="2000" b="1" i="0" u="none" strike="noStrike" kern="1200" baseline="0">
                <a:solidFill>
                  <a:schemeClr val="dk1">
                    <a:lumMod val="65000"/>
                    <a:lumOff val="35000"/>
                  </a:schemeClr>
                </a:solidFill>
                <a:effectLst/>
                <a:latin typeface="+mn-lt"/>
                <a:ea typeface="+mn-ea"/>
                <a:cs typeface="+mn-cs"/>
              </a:defRPr>
            </a:pPr>
            <a:r>
              <a:rPr lang="en-US" sz="2000" b="1"/>
              <a:t>Root Zone and WHOIS Database Changes</a:t>
            </a:r>
          </a:p>
          <a:p>
            <a:pPr>
              <a:defRPr sz="2000" b="1" i="0" u="none" strike="noStrike" kern="1200" baseline="0">
                <a:solidFill>
                  <a:schemeClr val="dk1">
                    <a:lumMod val="65000"/>
                    <a:lumOff val="35000"/>
                  </a:schemeClr>
                </a:solidFill>
                <a:effectLst/>
                <a:latin typeface="+mn-lt"/>
                <a:ea typeface="+mn-ea"/>
                <a:cs typeface="+mn-cs"/>
              </a:defRPr>
            </a:pPr>
            <a:r>
              <a:rPr lang="en-US" sz="2000" b="1"/>
              <a:t>gTLDs</a:t>
            </a:r>
          </a:p>
          <a:p>
            <a:pPr>
              <a:defRPr sz="2000" b="1" i="0" u="none" strike="noStrike" kern="1200" baseline="0">
                <a:solidFill>
                  <a:schemeClr val="dk1">
                    <a:lumMod val="65000"/>
                    <a:lumOff val="35000"/>
                  </a:schemeClr>
                </a:solidFill>
                <a:effectLst/>
                <a:latin typeface="+mn-lt"/>
                <a:ea typeface="+mn-ea"/>
                <a:cs typeface="+mn-cs"/>
              </a:defRPr>
            </a:pPr>
            <a:r>
              <a:rPr lang="en-US" sz="2000" b="1"/>
              <a:t>(09/13 -01/2015*)</a:t>
            </a:r>
          </a:p>
        </c:rich>
      </c:tx>
      <c:layout/>
      <c:overlay val="0"/>
      <c:spPr>
        <a:noFill/>
        <a:ln>
          <a:noFill/>
        </a:ln>
        <a:effectLst/>
      </c:spPr>
    </c:title>
    <c:autoTitleDeleted val="0"/>
    <c:plotArea>
      <c:layout/>
      <c:barChart>
        <c:barDir val="col"/>
        <c:grouping val="clustered"/>
        <c:varyColors val="0"/>
        <c:ser>
          <c:idx val="1"/>
          <c:order val="0"/>
          <c:tx>
            <c:strRef>
              <c:f>'c292ab'!$BU$2</c:f>
              <c:strCache>
                <c:ptCount val="1"/>
                <c:pt idx="0">
                  <c:v>Numberof Occurances</c:v>
                </c:pt>
              </c:strCache>
            </c:strRef>
          </c:tx>
          <c:spPr>
            <a:gradFill>
              <a:gsLst>
                <a:gs pos="0">
                  <a:schemeClr val="accent6">
                    <a:lumMod val="60000"/>
                    <a:lumOff val="40000"/>
                  </a:schemeClr>
                </a:gs>
                <a:gs pos="100000">
                  <a:schemeClr val="accent6">
                    <a:lumMod val="60000"/>
                    <a:lumOff val="40000"/>
                  </a:schemeClr>
                </a:gs>
              </a:gsLst>
              <a:lin ang="5400000" scaled="1"/>
            </a:gradFill>
            <a:ln>
              <a:noFill/>
            </a:ln>
            <a:effectLst>
              <a:outerShdw blurRad="76200" dir="18900000" sy="23000" kx="-1200000" algn="bl" rotWithShape="0">
                <a:prstClr val="black">
                  <a:alpha val="20000"/>
                </a:prstClr>
              </a:outerShdw>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000" b="1" i="0" u="none" strike="noStrike" kern="1200" baseline="0">
                    <a:solidFill>
                      <a:schemeClr val="lt1"/>
                    </a:solidFill>
                    <a:latin typeface="+mn-lt"/>
                    <a:ea typeface="+mn-ea"/>
                    <a:cs typeface="+mn-cs"/>
                  </a:defRPr>
                </a:pPr>
                <a:endParaRPr lang="en-US"/>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dk1">
                          <a:lumMod val="50000"/>
                          <a:lumOff val="50000"/>
                        </a:schemeClr>
                      </a:solidFill>
                    </a:ln>
                    <a:effectLst/>
                  </c:spPr>
                </c15:leaderLines>
              </c:ext>
            </c:extLst>
          </c:dLbls>
          <c:cat>
            <c:numRef>
              <c:f>'c292ab'!$BT$3:$BT$11</c:f>
              <c:numCache>
                <c:formatCode>General</c:formatCode>
                <c:ptCount val="9"/>
                <c:pt idx="0">
                  <c:v>0.0</c:v>
                </c:pt>
                <c:pt idx="1">
                  <c:v>1.0</c:v>
                </c:pt>
                <c:pt idx="2">
                  <c:v>2.0</c:v>
                </c:pt>
                <c:pt idx="3">
                  <c:v>3.0</c:v>
                </c:pt>
                <c:pt idx="4">
                  <c:v>4.0</c:v>
                </c:pt>
                <c:pt idx="5">
                  <c:v>5.0</c:v>
                </c:pt>
                <c:pt idx="6">
                  <c:v>6.0</c:v>
                </c:pt>
                <c:pt idx="7">
                  <c:v>7.0</c:v>
                </c:pt>
                <c:pt idx="8">
                  <c:v>8.0</c:v>
                </c:pt>
              </c:numCache>
            </c:numRef>
          </c:cat>
          <c:val>
            <c:numRef>
              <c:f>'c292ab'!$BU$3:$BU$11</c:f>
              <c:numCache>
                <c:formatCode>General</c:formatCode>
                <c:ptCount val="9"/>
                <c:pt idx="0">
                  <c:v>36.0</c:v>
                </c:pt>
                <c:pt idx="1">
                  <c:v>39.0</c:v>
                </c:pt>
                <c:pt idx="2">
                  <c:v>32.0</c:v>
                </c:pt>
                <c:pt idx="3">
                  <c:v>5.0</c:v>
                </c:pt>
                <c:pt idx="4">
                  <c:v>18.0</c:v>
                </c:pt>
                <c:pt idx="5">
                  <c:v>17.0</c:v>
                </c:pt>
                <c:pt idx="6">
                  <c:v>15.0</c:v>
                </c:pt>
                <c:pt idx="7">
                  <c:v>10.0</c:v>
                </c:pt>
                <c:pt idx="8">
                  <c:v>0.0</c:v>
                </c:pt>
              </c:numCache>
            </c:numRef>
          </c:val>
        </c:ser>
        <c:dLbls>
          <c:dLblPos val="inEnd"/>
          <c:showLegendKey val="0"/>
          <c:showVal val="1"/>
          <c:showCatName val="0"/>
          <c:showSerName val="0"/>
          <c:showPercent val="0"/>
          <c:showBubbleSize val="0"/>
        </c:dLbls>
        <c:gapWidth val="41"/>
        <c:axId val="2028476920"/>
        <c:axId val="2045459656"/>
        <c:extLst>
          <c:ext xmlns:c15="http://schemas.microsoft.com/office/drawing/2012/chart" uri="{02D57815-91ED-43cb-92C2-25804820EDAC}">
            <c15:filteredBarSeries>
              <c15:ser>
                <c:idx val="0"/>
                <c:order val="0"/>
                <c:tx>
                  <c:strRef>
                    <c:extLst>
                      <c:ext uri="{02D57815-91ED-43cb-92C2-25804820EDAC}">
                        <c15:formulaRef>
                          <c15:sqref>'c292ab'!$BT$2</c15:sqref>
                        </c15:formulaRef>
                      </c:ext>
                    </c:extLst>
                    <c:strCache>
                      <c:ptCount val="1"/>
                      <c:pt idx="0">
                        <c:v>Number of Days to Implement Change</c:v>
                      </c:pt>
                    </c:strCache>
                  </c:strRef>
                </c:tx>
                <c:spPr>
                  <a:gradFill>
                    <a:gsLst>
                      <a:gs pos="0">
                        <a:schemeClr val="accent1">
                          <a:tint val="77000"/>
                        </a:schemeClr>
                      </a:gs>
                      <a:gs pos="100000">
                        <a:schemeClr val="accent1">
                          <a:tint val="77000"/>
                          <a:lumMod val="84000"/>
                        </a:schemeClr>
                      </a:gs>
                    </a:gsLst>
                    <a:lin ang="5400000" scaled="1"/>
                  </a:gradFill>
                  <a:ln>
                    <a:noFill/>
                  </a:ln>
                  <a:effectLst>
                    <a:outerShdw blurRad="76200" dir="18900000" sy="23000" kx="-1200000" algn="bl" rotWithShape="0">
                      <a:prstClr val="black">
                        <a:alpha val="20000"/>
                      </a:prstClr>
                    </a:outerShdw>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000" b="1" i="0" u="none" strike="noStrike" kern="1200" baseline="0">
                          <a:solidFill>
                            <a:schemeClr val="lt1"/>
                          </a:solidFill>
                          <a:latin typeface="+mn-lt"/>
                          <a:ea typeface="+mn-ea"/>
                          <a:cs typeface="+mn-cs"/>
                        </a:defRPr>
                      </a:pPr>
                      <a:endParaRPr lang="en-US"/>
                    </a:p>
                  </c:txPr>
                  <c:dLblPos val="inEnd"/>
                  <c:showLegendKey val="0"/>
                  <c:showVal val="1"/>
                  <c:showCatName val="0"/>
                  <c:showSerName val="0"/>
                  <c:showPercent val="0"/>
                  <c:showBubbleSize val="0"/>
                  <c:showLeaderLines val="0"/>
                  <c:extLst>
                    <c:ext uri="{CE6537A1-D6FC-4f65-9D91-7224C49458BB}">
                      <c15:showLeaderLines val="1"/>
                      <c15:leaderLines>
                        <c:spPr>
                          <a:ln w="9525">
                            <a:solidFill>
                              <a:schemeClr val="dk1">
                                <a:lumMod val="50000"/>
                                <a:lumOff val="50000"/>
                              </a:schemeClr>
                            </a:solidFill>
                          </a:ln>
                          <a:effectLst/>
                        </c:spPr>
                      </c15:leaderLines>
                    </c:ext>
                  </c:extLst>
                </c:dLbls>
                <c:cat>
                  <c:numRef>
                    <c:extLst>
                      <c:ext uri="{02D57815-91ED-43cb-92C2-25804820EDAC}">
                        <c15:formulaRef>
                          <c15:sqref>'c292ab'!$BT$3:$BT$11</c15:sqref>
                        </c15:formulaRef>
                      </c:ext>
                    </c:extLst>
                    <c:numCache>
                      <c:formatCode>General</c:formatCode>
                      <c:ptCount val="9"/>
                      <c:pt idx="0">
                        <c:v>0</c:v>
                      </c:pt>
                      <c:pt idx="1">
                        <c:v>1</c:v>
                      </c:pt>
                      <c:pt idx="2">
                        <c:v>2</c:v>
                      </c:pt>
                      <c:pt idx="3">
                        <c:v>3</c:v>
                      </c:pt>
                      <c:pt idx="4">
                        <c:v>4</c:v>
                      </c:pt>
                      <c:pt idx="5">
                        <c:v>5</c:v>
                      </c:pt>
                      <c:pt idx="6">
                        <c:v>6</c:v>
                      </c:pt>
                      <c:pt idx="7">
                        <c:v>7</c:v>
                      </c:pt>
                      <c:pt idx="8">
                        <c:v>8</c:v>
                      </c:pt>
                    </c:numCache>
                  </c:numRef>
                </c:cat>
                <c:val>
                  <c:numRef>
                    <c:extLst>
                      <c:ext uri="{02D57815-91ED-43cb-92C2-25804820EDAC}">
                        <c15:formulaRef>
                          <c15:sqref>'c292ab'!$BT$3:$BT$11</c15:sqref>
                        </c15:formulaRef>
                      </c:ext>
                    </c:extLst>
                    <c:numCache>
                      <c:formatCode>General</c:formatCode>
                      <c:ptCount val="9"/>
                      <c:pt idx="0">
                        <c:v>0</c:v>
                      </c:pt>
                      <c:pt idx="1">
                        <c:v>1</c:v>
                      </c:pt>
                      <c:pt idx="2">
                        <c:v>2</c:v>
                      </c:pt>
                      <c:pt idx="3">
                        <c:v>3</c:v>
                      </c:pt>
                      <c:pt idx="4">
                        <c:v>4</c:v>
                      </c:pt>
                      <c:pt idx="5">
                        <c:v>5</c:v>
                      </c:pt>
                      <c:pt idx="6">
                        <c:v>6</c:v>
                      </c:pt>
                      <c:pt idx="7">
                        <c:v>7</c:v>
                      </c:pt>
                      <c:pt idx="8">
                        <c:v>8</c:v>
                      </c:pt>
                    </c:numCache>
                  </c:numRef>
                </c:val>
              </c15:ser>
            </c15:filteredBarSeries>
          </c:ext>
        </c:extLst>
      </c:barChart>
      <c:catAx>
        <c:axId val="2028476920"/>
        <c:scaling>
          <c:orientation val="minMax"/>
        </c:scaling>
        <c:delete val="0"/>
        <c:axPos val="b"/>
        <c:title>
          <c:tx>
            <c:rich>
              <a:bodyPr rot="0" spcFirstLastPara="1" vertOverflow="ellipsis" vert="horz" wrap="square" anchor="ctr" anchorCtr="1"/>
              <a:lstStyle/>
              <a:p>
                <a:pPr>
                  <a:defRPr sz="1400" b="1" i="0" u="none" strike="noStrike" kern="1200" baseline="0">
                    <a:solidFill>
                      <a:schemeClr val="dk1">
                        <a:lumMod val="65000"/>
                        <a:lumOff val="35000"/>
                      </a:schemeClr>
                    </a:solidFill>
                    <a:latin typeface="+mn-lt"/>
                    <a:ea typeface="+mn-ea"/>
                    <a:cs typeface="+mn-cs"/>
                  </a:defRPr>
                </a:pPr>
                <a:r>
                  <a:rPr lang="en-US" sz="1400"/>
                  <a:t>Number of Days to Implement Change</a:t>
                </a:r>
              </a:p>
            </c:rich>
          </c:tx>
          <c:layout/>
          <c:overlay val="0"/>
          <c:spPr>
            <a:noFill/>
            <a:ln>
              <a:noFill/>
            </a:ln>
            <a:effectLst/>
          </c:sp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200" b="0" i="0" u="none" strike="noStrike" kern="1200" baseline="0">
                <a:solidFill>
                  <a:schemeClr val="dk1">
                    <a:lumMod val="65000"/>
                    <a:lumOff val="35000"/>
                  </a:schemeClr>
                </a:solidFill>
                <a:effectLst/>
                <a:latin typeface="+mn-lt"/>
                <a:ea typeface="+mn-ea"/>
                <a:cs typeface="+mn-cs"/>
              </a:defRPr>
            </a:pPr>
            <a:endParaRPr lang="en-US"/>
          </a:p>
        </c:txPr>
        <c:crossAx val="2045459656"/>
        <c:crosses val="autoZero"/>
        <c:auto val="1"/>
        <c:lblAlgn val="ctr"/>
        <c:lblOffset val="100"/>
        <c:noMultiLvlLbl val="0"/>
      </c:catAx>
      <c:valAx>
        <c:axId val="2045459656"/>
        <c:scaling>
          <c:orientation val="minMax"/>
        </c:scaling>
        <c:delete val="1"/>
        <c:axPos val="l"/>
        <c:numFmt formatCode="General" sourceLinked="1"/>
        <c:majorTickMark val="none"/>
        <c:minorTickMark val="none"/>
        <c:tickLblPos val="nextTo"/>
        <c:crossAx val="2028476920"/>
        <c:crosses val="autoZero"/>
        <c:crossBetween val="between"/>
      </c:valAx>
      <c:spPr>
        <a:noFill/>
        <a:ln>
          <a:noFill/>
        </a:ln>
        <a:effectLst/>
      </c:spPr>
    </c:plotArea>
    <c:legend>
      <c:legendPos val="t"/>
      <c:layout>
        <c:manualLayout>
          <c:xMode val="edge"/>
          <c:yMode val="edge"/>
          <c:x val="0.0332645177165354"/>
          <c:y val="0.235638961796442"/>
          <c:w val="0.179304297900262"/>
          <c:h val="0.0312502187226597"/>
        </c:manualLayout>
      </c:layout>
      <c:overlay val="0"/>
      <c:spPr>
        <a:noFill/>
        <a:ln>
          <a:noFill/>
        </a:ln>
        <a:effectLst/>
      </c:spPr>
      <c:txPr>
        <a:bodyPr rot="0" spcFirstLastPara="1" vertOverflow="ellipsis" vert="horz" wrap="square" anchor="ctr" anchorCtr="1"/>
        <a:lstStyle/>
        <a:p>
          <a:pPr rtl="0">
            <a:defRPr sz="1400" b="1" i="0" u="none" strike="noStrike" kern="1200" baseline="0">
              <a:solidFill>
                <a:schemeClr val="dk1">
                  <a:lumMod val="65000"/>
                  <a:lumOff val="35000"/>
                </a:schemeClr>
              </a:solidFill>
              <a:latin typeface="+mn-lt"/>
              <a:ea typeface="+mn-ea"/>
              <a:cs typeface="+mn-cs"/>
            </a:defRPr>
          </a:pPr>
          <a:endParaRPr lang="en-US"/>
        </a:p>
      </c:txPr>
    </c:legend>
    <c:plotVisOnly val="1"/>
    <c:dispBlanksAs val="gap"/>
    <c:showDLblsOverMax val="0"/>
  </c:chart>
  <c:spPr>
    <a:gradFill flip="none" rotWithShape="1">
      <a:gsLst>
        <a:gs pos="0">
          <a:schemeClr val="lt1"/>
        </a:gs>
        <a:gs pos="68000">
          <a:schemeClr val="lt1">
            <a:lumMod val="85000"/>
          </a:schemeClr>
        </a:gs>
        <a:gs pos="100000">
          <a:schemeClr val="lt1"/>
        </a:gs>
      </a:gsLst>
      <a:lin ang="5400000" scaled="1"/>
      <a:tileRect/>
    </a:gradFill>
    <a:ln w="9525" cap="flat" cmpd="sng" algn="ctr">
      <a:solidFill>
        <a:schemeClr val="dk1">
          <a:lumMod val="15000"/>
          <a:lumOff val="85000"/>
        </a:schemeClr>
      </a:solidFill>
      <a:round/>
    </a:ln>
    <a:effectLst/>
  </c:spPr>
  <c:txPr>
    <a:bodyPr/>
    <a:lstStyle/>
    <a:p>
      <a:pPr>
        <a:defRPr/>
      </a:pPr>
      <a:endParaRPr lang="en-US"/>
    </a:p>
  </c:txPr>
  <c:externalData r:id="rId1">
    <c:autoUpdate val="0"/>
  </c:externalData>
  <c:userShapes r:id="rId2"/>
</c:chartSpace>
</file>

<file path=ppt/charts/chart5.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3"/>
    </mc:Choice>
    <mc:Fallback>
      <c:style val="3"/>
    </mc:Fallback>
  </mc:AlternateContent>
  <c:chart>
    <c:title>
      <c:tx>
        <c:rich>
          <a:bodyPr rot="0" spcFirstLastPara="1" vertOverflow="ellipsis" vert="horz" wrap="square" anchor="ctr" anchorCtr="1"/>
          <a:lstStyle/>
          <a:p>
            <a:pPr>
              <a:defRPr sz="2000" b="1" i="0" u="none" strike="noStrike" kern="1200" baseline="0">
                <a:solidFill>
                  <a:schemeClr val="dk1">
                    <a:lumMod val="65000"/>
                    <a:lumOff val="35000"/>
                  </a:schemeClr>
                </a:solidFill>
                <a:effectLst/>
                <a:latin typeface="+mn-lt"/>
                <a:ea typeface="+mn-ea"/>
                <a:cs typeface="+mn-cs"/>
              </a:defRPr>
            </a:pPr>
            <a:r>
              <a:rPr lang="en-US" sz="2000" b="1" dirty="0" smtClean="0"/>
              <a:t>Delegation </a:t>
            </a:r>
            <a:r>
              <a:rPr lang="en-US" sz="2000" b="1" dirty="0"/>
              <a:t>for</a:t>
            </a:r>
            <a:r>
              <a:rPr lang="en-US" sz="2000" b="1" baseline="0" dirty="0"/>
              <a:t> </a:t>
            </a:r>
            <a:r>
              <a:rPr lang="en-US" sz="2000" b="1" dirty="0"/>
              <a:t> </a:t>
            </a:r>
          </a:p>
          <a:p>
            <a:pPr>
              <a:defRPr sz="2000" b="1" i="0" u="none" strike="noStrike" kern="1200" baseline="0">
                <a:solidFill>
                  <a:schemeClr val="dk1">
                    <a:lumMod val="65000"/>
                    <a:lumOff val="35000"/>
                  </a:schemeClr>
                </a:solidFill>
                <a:effectLst/>
                <a:latin typeface="+mn-lt"/>
                <a:ea typeface="+mn-ea"/>
                <a:cs typeface="+mn-cs"/>
              </a:defRPr>
            </a:pPr>
            <a:r>
              <a:rPr lang="en-US" sz="2000" b="1" dirty="0" err="1" smtClean="0"/>
              <a:t>gTLDs</a:t>
            </a:r>
            <a:r>
              <a:rPr lang="en-US" sz="2000" b="1" baseline="0" dirty="0"/>
              <a:t> </a:t>
            </a:r>
            <a:r>
              <a:rPr lang="en-US" sz="2000" b="1" baseline="0" dirty="0" smtClean="0"/>
              <a:t>and </a:t>
            </a:r>
            <a:r>
              <a:rPr lang="en-US" sz="2000" b="1" dirty="0" smtClean="0"/>
              <a:t>IDNs </a:t>
            </a:r>
            <a:endParaRPr lang="en-US" sz="2000" b="1" dirty="0"/>
          </a:p>
          <a:p>
            <a:pPr>
              <a:defRPr sz="2000" b="1" i="0" u="none" strike="noStrike" kern="1200" baseline="0">
                <a:solidFill>
                  <a:schemeClr val="dk1">
                    <a:lumMod val="65000"/>
                    <a:lumOff val="35000"/>
                  </a:schemeClr>
                </a:solidFill>
                <a:effectLst/>
                <a:latin typeface="+mn-lt"/>
                <a:ea typeface="+mn-ea"/>
                <a:cs typeface="+mn-cs"/>
              </a:defRPr>
            </a:pPr>
            <a:r>
              <a:rPr lang="en-US" sz="2000" b="1" dirty="0"/>
              <a:t>(09/13 -01/2015*)</a:t>
            </a:r>
          </a:p>
        </c:rich>
      </c:tx>
      <c:layout/>
      <c:overlay val="0"/>
      <c:spPr>
        <a:noFill/>
        <a:ln>
          <a:noFill/>
        </a:ln>
        <a:effectLst/>
      </c:spPr>
    </c:title>
    <c:autoTitleDeleted val="0"/>
    <c:plotArea>
      <c:layout/>
      <c:barChart>
        <c:barDir val="col"/>
        <c:grouping val="clustered"/>
        <c:varyColors val="0"/>
        <c:ser>
          <c:idx val="1"/>
          <c:order val="0"/>
          <c:tx>
            <c:strRef>
              <c:f>'c292d'!$J$2</c:f>
              <c:strCache>
                <c:ptCount val="1"/>
                <c:pt idx="0">
                  <c:v>Number of Occurances</c:v>
                </c:pt>
              </c:strCache>
            </c:strRef>
          </c:tx>
          <c:spPr>
            <a:gradFill>
              <a:gsLst>
                <a:gs pos="0">
                  <a:schemeClr val="accent3">
                    <a:lumMod val="75000"/>
                  </a:schemeClr>
                </a:gs>
                <a:gs pos="100000">
                  <a:schemeClr val="accent3">
                    <a:lumMod val="60000"/>
                    <a:lumOff val="40000"/>
                  </a:schemeClr>
                </a:gs>
              </a:gsLst>
              <a:lin ang="5400000" scaled="1"/>
            </a:gradFill>
            <a:ln>
              <a:noFill/>
            </a:ln>
            <a:effectLst>
              <a:outerShdw blurRad="76200" dir="18900000" sy="23000" kx="-1200000" algn="bl" rotWithShape="0">
                <a:prstClr val="black">
                  <a:alpha val="20000"/>
                </a:prstClr>
              </a:outerShdw>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000" b="1" i="0" u="none" strike="noStrike" kern="1200" baseline="0">
                    <a:solidFill>
                      <a:schemeClr val="lt1"/>
                    </a:solidFill>
                    <a:latin typeface="+mn-lt"/>
                    <a:ea typeface="+mn-ea"/>
                    <a:cs typeface="+mn-cs"/>
                  </a:defRPr>
                </a:pPr>
                <a:endParaRPr lang="en-US"/>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dk1">
                          <a:lumMod val="50000"/>
                          <a:lumOff val="50000"/>
                        </a:schemeClr>
                      </a:solidFill>
                    </a:ln>
                    <a:effectLst/>
                  </c:spPr>
                </c15:leaderLines>
              </c:ext>
            </c:extLst>
          </c:dLbls>
          <c:cat>
            <c:numRef>
              <c:f>'c292d'!$I$3:$I$23</c:f>
              <c:numCache>
                <c:formatCode>General</c:formatCode>
                <c:ptCount val="21"/>
                <c:pt idx="0">
                  <c:v>0.0</c:v>
                </c:pt>
                <c:pt idx="1">
                  <c:v>1.0</c:v>
                </c:pt>
                <c:pt idx="2">
                  <c:v>2.0</c:v>
                </c:pt>
                <c:pt idx="3">
                  <c:v>3.0</c:v>
                </c:pt>
                <c:pt idx="4">
                  <c:v>4.0</c:v>
                </c:pt>
                <c:pt idx="5">
                  <c:v>5.0</c:v>
                </c:pt>
                <c:pt idx="6">
                  <c:v>6.0</c:v>
                </c:pt>
                <c:pt idx="7">
                  <c:v>7.0</c:v>
                </c:pt>
                <c:pt idx="8">
                  <c:v>8.0</c:v>
                </c:pt>
                <c:pt idx="9">
                  <c:v>9.0</c:v>
                </c:pt>
                <c:pt idx="10">
                  <c:v>10.0</c:v>
                </c:pt>
                <c:pt idx="11">
                  <c:v>11.0</c:v>
                </c:pt>
                <c:pt idx="12">
                  <c:v>12.0</c:v>
                </c:pt>
                <c:pt idx="13">
                  <c:v>13.0</c:v>
                </c:pt>
                <c:pt idx="14">
                  <c:v>14.0</c:v>
                </c:pt>
                <c:pt idx="15">
                  <c:v>15.0</c:v>
                </c:pt>
                <c:pt idx="16">
                  <c:v>16.0</c:v>
                </c:pt>
                <c:pt idx="17">
                  <c:v>17.0</c:v>
                </c:pt>
                <c:pt idx="18">
                  <c:v>18.0</c:v>
                </c:pt>
                <c:pt idx="19">
                  <c:v>19.0</c:v>
                </c:pt>
                <c:pt idx="20">
                  <c:v>20.0</c:v>
                </c:pt>
              </c:numCache>
            </c:numRef>
          </c:cat>
          <c:val>
            <c:numRef>
              <c:f>'c292d'!$J$3:$J$23</c:f>
              <c:numCache>
                <c:formatCode>General</c:formatCode>
                <c:ptCount val="21"/>
                <c:pt idx="0">
                  <c:v>3.0</c:v>
                </c:pt>
                <c:pt idx="1">
                  <c:v>12.0</c:v>
                </c:pt>
                <c:pt idx="2">
                  <c:v>57.0</c:v>
                </c:pt>
                <c:pt idx="3">
                  <c:v>71.0</c:v>
                </c:pt>
                <c:pt idx="4">
                  <c:v>77.0</c:v>
                </c:pt>
                <c:pt idx="5">
                  <c:v>103.0</c:v>
                </c:pt>
                <c:pt idx="6">
                  <c:v>65.0</c:v>
                </c:pt>
                <c:pt idx="7">
                  <c:v>43.0</c:v>
                </c:pt>
                <c:pt idx="8">
                  <c:v>36.0</c:v>
                </c:pt>
                <c:pt idx="9">
                  <c:v>15.0</c:v>
                </c:pt>
                <c:pt idx="10">
                  <c:v>4.0</c:v>
                </c:pt>
                <c:pt idx="11">
                  <c:v>5.0</c:v>
                </c:pt>
                <c:pt idx="12">
                  <c:v>1.0</c:v>
                </c:pt>
                <c:pt idx="13">
                  <c:v>2.0</c:v>
                </c:pt>
                <c:pt idx="14">
                  <c:v>3.0</c:v>
                </c:pt>
                <c:pt idx="15">
                  <c:v>1.0</c:v>
                </c:pt>
                <c:pt idx="16">
                  <c:v>0.0</c:v>
                </c:pt>
                <c:pt idx="17">
                  <c:v>0.0</c:v>
                </c:pt>
                <c:pt idx="18">
                  <c:v>0.0</c:v>
                </c:pt>
                <c:pt idx="19">
                  <c:v>0.0</c:v>
                </c:pt>
                <c:pt idx="20">
                  <c:v>0.0</c:v>
                </c:pt>
              </c:numCache>
            </c:numRef>
          </c:val>
        </c:ser>
        <c:dLbls>
          <c:dLblPos val="inEnd"/>
          <c:showLegendKey val="0"/>
          <c:showVal val="1"/>
          <c:showCatName val="0"/>
          <c:showSerName val="0"/>
          <c:showPercent val="0"/>
          <c:showBubbleSize val="0"/>
        </c:dLbls>
        <c:gapWidth val="41"/>
        <c:axId val="2116908600"/>
        <c:axId val="2120848568"/>
        <c:extLst>
          <c:ext xmlns:c15="http://schemas.microsoft.com/office/drawing/2012/chart" uri="{02D57815-91ED-43cb-92C2-25804820EDAC}">
            <c15:filteredBarSeries>
              <c15:ser>
                <c:idx val="0"/>
                <c:order val="0"/>
                <c:tx>
                  <c:strRef>
                    <c:extLst>
                      <c:ext uri="{02D57815-91ED-43cb-92C2-25804820EDAC}">
                        <c15:formulaRef>
                          <c15:sqref>'c292d'!$I$2</c15:sqref>
                        </c15:formulaRef>
                      </c:ext>
                    </c:extLst>
                    <c:strCache>
                      <c:ptCount val="1"/>
                      <c:pt idx="0">
                        <c:v>Number of Days to Implement Change</c:v>
                      </c:pt>
                    </c:strCache>
                  </c:strRef>
                </c:tx>
                <c:spPr>
                  <a:gradFill>
                    <a:gsLst>
                      <a:gs pos="0">
                        <a:schemeClr val="accent1">
                          <a:tint val="77000"/>
                        </a:schemeClr>
                      </a:gs>
                      <a:gs pos="100000">
                        <a:schemeClr val="accent1">
                          <a:tint val="77000"/>
                          <a:lumMod val="84000"/>
                        </a:schemeClr>
                      </a:gs>
                    </a:gsLst>
                    <a:lin ang="5400000" scaled="1"/>
                  </a:gradFill>
                  <a:ln>
                    <a:noFill/>
                  </a:ln>
                  <a:effectLst>
                    <a:outerShdw blurRad="76200" dir="18900000" sy="23000" kx="-1200000" algn="bl" rotWithShape="0">
                      <a:prstClr val="black">
                        <a:alpha val="20000"/>
                      </a:prstClr>
                    </a:outerShdw>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000" b="1" i="0" u="none" strike="noStrike" kern="1200" baseline="0">
                          <a:solidFill>
                            <a:schemeClr val="lt1"/>
                          </a:solidFill>
                          <a:latin typeface="+mn-lt"/>
                          <a:ea typeface="+mn-ea"/>
                          <a:cs typeface="+mn-cs"/>
                        </a:defRPr>
                      </a:pPr>
                      <a:endParaRPr lang="en-US"/>
                    </a:p>
                  </c:txPr>
                  <c:dLblPos val="inEnd"/>
                  <c:showLegendKey val="0"/>
                  <c:showVal val="1"/>
                  <c:showCatName val="0"/>
                  <c:showSerName val="0"/>
                  <c:showPercent val="0"/>
                  <c:showBubbleSize val="0"/>
                  <c:showLeaderLines val="0"/>
                  <c:extLst>
                    <c:ext uri="{CE6537A1-D6FC-4f65-9D91-7224C49458BB}">
                      <c15:showLeaderLines val="1"/>
                      <c15:leaderLines>
                        <c:spPr>
                          <a:ln w="9525">
                            <a:solidFill>
                              <a:schemeClr val="dk1">
                                <a:lumMod val="50000"/>
                                <a:lumOff val="50000"/>
                              </a:schemeClr>
                            </a:solidFill>
                          </a:ln>
                          <a:effectLst/>
                        </c:spPr>
                      </c15:leaderLines>
                    </c:ext>
                  </c:extLst>
                </c:dLbls>
                <c:cat>
                  <c:numRef>
                    <c:extLst>
                      <c:ext uri="{02D57815-91ED-43cb-92C2-25804820EDAC}">
                        <c15:formulaRef>
                          <c15:sqref>'c292d'!$I$3:$I$23</c15:sqref>
                        </c15:formulaRef>
                      </c:ext>
                    </c:extLst>
                    <c:numCache>
                      <c:formatCode>General</c:formatCode>
                      <c:ptCount val="21"/>
                      <c:pt idx="0">
                        <c:v>0</c:v>
                      </c:pt>
                      <c:pt idx="1">
                        <c:v>1</c:v>
                      </c:pt>
                      <c:pt idx="2">
                        <c:v>2</c:v>
                      </c:pt>
                      <c:pt idx="3">
                        <c:v>3</c:v>
                      </c:pt>
                      <c:pt idx="4">
                        <c:v>4</c:v>
                      </c:pt>
                      <c:pt idx="5">
                        <c:v>5</c:v>
                      </c:pt>
                      <c:pt idx="6">
                        <c:v>6</c:v>
                      </c:pt>
                      <c:pt idx="7">
                        <c:v>7</c:v>
                      </c:pt>
                      <c:pt idx="8">
                        <c:v>8</c:v>
                      </c:pt>
                      <c:pt idx="9">
                        <c:v>9</c:v>
                      </c:pt>
                      <c:pt idx="10">
                        <c:v>10</c:v>
                      </c:pt>
                      <c:pt idx="11">
                        <c:v>11</c:v>
                      </c:pt>
                      <c:pt idx="12">
                        <c:v>12</c:v>
                      </c:pt>
                      <c:pt idx="13">
                        <c:v>13</c:v>
                      </c:pt>
                      <c:pt idx="14">
                        <c:v>14</c:v>
                      </c:pt>
                      <c:pt idx="15">
                        <c:v>15</c:v>
                      </c:pt>
                      <c:pt idx="16">
                        <c:v>16</c:v>
                      </c:pt>
                      <c:pt idx="17">
                        <c:v>17</c:v>
                      </c:pt>
                      <c:pt idx="18">
                        <c:v>18</c:v>
                      </c:pt>
                      <c:pt idx="19">
                        <c:v>19</c:v>
                      </c:pt>
                      <c:pt idx="20">
                        <c:v>20</c:v>
                      </c:pt>
                    </c:numCache>
                  </c:numRef>
                </c:cat>
                <c:val>
                  <c:numRef>
                    <c:extLst>
                      <c:ext uri="{02D57815-91ED-43cb-92C2-25804820EDAC}">
                        <c15:formulaRef>
                          <c15:sqref>'c292d'!$I$3:$I$23</c15:sqref>
                        </c15:formulaRef>
                      </c:ext>
                    </c:extLst>
                    <c:numCache>
                      <c:formatCode>General</c:formatCode>
                      <c:ptCount val="21"/>
                      <c:pt idx="0">
                        <c:v>0</c:v>
                      </c:pt>
                      <c:pt idx="1">
                        <c:v>1</c:v>
                      </c:pt>
                      <c:pt idx="2">
                        <c:v>2</c:v>
                      </c:pt>
                      <c:pt idx="3">
                        <c:v>3</c:v>
                      </c:pt>
                      <c:pt idx="4">
                        <c:v>4</c:v>
                      </c:pt>
                      <c:pt idx="5">
                        <c:v>5</c:v>
                      </c:pt>
                      <c:pt idx="6">
                        <c:v>6</c:v>
                      </c:pt>
                      <c:pt idx="7">
                        <c:v>7</c:v>
                      </c:pt>
                      <c:pt idx="8">
                        <c:v>8</c:v>
                      </c:pt>
                      <c:pt idx="9">
                        <c:v>9</c:v>
                      </c:pt>
                      <c:pt idx="10">
                        <c:v>10</c:v>
                      </c:pt>
                      <c:pt idx="11">
                        <c:v>11</c:v>
                      </c:pt>
                      <c:pt idx="12">
                        <c:v>12</c:v>
                      </c:pt>
                      <c:pt idx="13">
                        <c:v>13</c:v>
                      </c:pt>
                      <c:pt idx="14">
                        <c:v>14</c:v>
                      </c:pt>
                      <c:pt idx="15">
                        <c:v>15</c:v>
                      </c:pt>
                      <c:pt idx="16">
                        <c:v>16</c:v>
                      </c:pt>
                      <c:pt idx="17">
                        <c:v>17</c:v>
                      </c:pt>
                      <c:pt idx="18">
                        <c:v>18</c:v>
                      </c:pt>
                      <c:pt idx="19">
                        <c:v>19</c:v>
                      </c:pt>
                      <c:pt idx="20">
                        <c:v>20</c:v>
                      </c:pt>
                    </c:numCache>
                  </c:numRef>
                </c:val>
              </c15:ser>
            </c15:filteredBarSeries>
          </c:ext>
        </c:extLst>
      </c:barChart>
      <c:catAx>
        <c:axId val="2116908600"/>
        <c:scaling>
          <c:orientation val="minMax"/>
        </c:scaling>
        <c:delete val="0"/>
        <c:axPos val="b"/>
        <c:title>
          <c:tx>
            <c:rich>
              <a:bodyPr rot="0" spcFirstLastPara="1" vertOverflow="ellipsis" vert="horz" wrap="square" anchor="ctr" anchorCtr="1"/>
              <a:lstStyle/>
              <a:p>
                <a:pPr>
                  <a:defRPr sz="1400" b="1" i="0" u="none" strike="noStrike" kern="1200" baseline="0">
                    <a:solidFill>
                      <a:schemeClr val="dk1">
                        <a:lumMod val="65000"/>
                        <a:lumOff val="35000"/>
                      </a:schemeClr>
                    </a:solidFill>
                    <a:latin typeface="+mn-lt"/>
                    <a:ea typeface="+mn-ea"/>
                    <a:cs typeface="+mn-cs"/>
                  </a:defRPr>
                </a:pPr>
                <a:r>
                  <a:rPr lang="en-US" sz="1400"/>
                  <a:t>Number of Days to Implement Change</a:t>
                </a:r>
              </a:p>
            </c:rich>
          </c:tx>
          <c:layout/>
          <c:overlay val="0"/>
          <c:spPr>
            <a:noFill/>
            <a:ln>
              <a:noFill/>
            </a:ln>
            <a:effectLst/>
          </c:sp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200" b="0" i="0" u="none" strike="noStrike" kern="1200" baseline="0">
                <a:solidFill>
                  <a:schemeClr val="dk1">
                    <a:lumMod val="65000"/>
                    <a:lumOff val="35000"/>
                  </a:schemeClr>
                </a:solidFill>
                <a:effectLst/>
                <a:latin typeface="+mn-lt"/>
                <a:ea typeface="+mn-ea"/>
                <a:cs typeface="+mn-cs"/>
              </a:defRPr>
            </a:pPr>
            <a:endParaRPr lang="en-US"/>
          </a:p>
        </c:txPr>
        <c:crossAx val="2120848568"/>
        <c:crosses val="autoZero"/>
        <c:auto val="1"/>
        <c:lblAlgn val="ctr"/>
        <c:lblOffset val="100"/>
        <c:noMultiLvlLbl val="0"/>
      </c:catAx>
      <c:valAx>
        <c:axId val="2120848568"/>
        <c:scaling>
          <c:orientation val="minMax"/>
        </c:scaling>
        <c:delete val="1"/>
        <c:axPos val="l"/>
        <c:numFmt formatCode="General" sourceLinked="1"/>
        <c:majorTickMark val="none"/>
        <c:minorTickMark val="none"/>
        <c:tickLblPos val="nextTo"/>
        <c:crossAx val="2116908600"/>
        <c:crosses val="autoZero"/>
        <c:crossBetween val="between"/>
      </c:valAx>
      <c:spPr>
        <a:noFill/>
        <a:ln>
          <a:noFill/>
        </a:ln>
        <a:effectLst/>
      </c:spPr>
    </c:plotArea>
    <c:legend>
      <c:legendPos val="t"/>
      <c:layout>
        <c:manualLayout>
          <c:xMode val="edge"/>
          <c:yMode val="edge"/>
          <c:x val="0.0403259514435696"/>
          <c:y val="0.341194517351998"/>
          <c:w val="0.163098097112861"/>
          <c:h val="0.0312502187226597"/>
        </c:manualLayout>
      </c:layout>
      <c:overlay val="0"/>
      <c:spPr>
        <a:noFill/>
        <a:ln>
          <a:noFill/>
        </a:ln>
        <a:effectLst/>
      </c:spPr>
      <c:txPr>
        <a:bodyPr rot="0" spcFirstLastPara="1" vertOverflow="ellipsis" vert="horz" wrap="square" anchor="ctr" anchorCtr="1"/>
        <a:lstStyle/>
        <a:p>
          <a:pPr rtl="0">
            <a:defRPr sz="1400" b="0" i="0" u="none" strike="noStrike" kern="1200" baseline="0">
              <a:solidFill>
                <a:schemeClr val="dk1">
                  <a:lumMod val="65000"/>
                  <a:lumOff val="35000"/>
                </a:schemeClr>
              </a:solidFill>
              <a:latin typeface="+mn-lt"/>
              <a:ea typeface="+mn-ea"/>
              <a:cs typeface="+mn-cs"/>
            </a:defRPr>
          </a:pPr>
          <a:endParaRPr lang="en-US"/>
        </a:p>
      </c:txPr>
    </c:legend>
    <c:plotVisOnly val="1"/>
    <c:dispBlanksAs val="gap"/>
    <c:showDLblsOverMax val="0"/>
  </c:chart>
  <c:spPr>
    <a:gradFill flip="none" rotWithShape="1">
      <a:gsLst>
        <a:gs pos="0">
          <a:schemeClr val="lt1"/>
        </a:gs>
        <a:gs pos="68000">
          <a:schemeClr val="lt1">
            <a:lumMod val="85000"/>
          </a:schemeClr>
        </a:gs>
        <a:gs pos="100000">
          <a:schemeClr val="lt1"/>
        </a:gs>
      </a:gsLst>
      <a:lin ang="5400000" scaled="1"/>
      <a:tileRect/>
    </a:gradFill>
    <a:ln w="9525" cap="flat" cmpd="sng" algn="ctr">
      <a:solidFill>
        <a:schemeClr val="dk1">
          <a:lumMod val="15000"/>
          <a:lumOff val="85000"/>
        </a:schemeClr>
      </a:solidFill>
      <a:round/>
    </a:ln>
    <a:effectLst/>
  </c:spPr>
  <c:txPr>
    <a:bodyPr/>
    <a:lstStyle/>
    <a:p>
      <a:pPr>
        <a:defRPr/>
      </a:pPr>
      <a:endParaRPr lang="en-US"/>
    </a:p>
  </c:txPr>
  <c:externalData r:id="rId1">
    <c:autoUpdate val="0"/>
  </c:externalData>
  <c:userShapes r:id="rId2"/>
</c:chartSpace>
</file>

<file path=ppt/charts/chart6.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3"/>
    </mc:Choice>
    <mc:Fallback>
      <c:style val="3"/>
    </mc:Fallback>
  </mc:AlternateContent>
  <c:chart>
    <c:title>
      <c:tx>
        <c:rich>
          <a:bodyPr rot="0" spcFirstLastPara="1" vertOverflow="ellipsis" vert="horz" wrap="square" anchor="ctr" anchorCtr="1"/>
          <a:lstStyle/>
          <a:p>
            <a:pPr>
              <a:defRPr sz="2000" b="1" i="0" u="none" strike="noStrike" kern="1200" baseline="0">
                <a:solidFill>
                  <a:schemeClr val="dk1">
                    <a:lumMod val="65000"/>
                    <a:lumOff val="35000"/>
                  </a:schemeClr>
                </a:solidFill>
                <a:effectLst/>
                <a:latin typeface="+mn-lt"/>
                <a:ea typeface="+mn-ea"/>
                <a:cs typeface="+mn-cs"/>
              </a:defRPr>
            </a:pPr>
            <a:r>
              <a:rPr lang="en-US" sz="2000" b="1"/>
              <a:t>Number of Days for Registries</a:t>
            </a:r>
            <a:r>
              <a:rPr lang="en-US" sz="2000" b="1" baseline="0"/>
              <a:t> to Validate Requests</a:t>
            </a:r>
            <a:endParaRPr lang="en-US" sz="2000" b="1"/>
          </a:p>
          <a:p>
            <a:pPr>
              <a:defRPr sz="2000" b="1" i="0" u="none" strike="noStrike" kern="1200" baseline="0">
                <a:solidFill>
                  <a:schemeClr val="dk1">
                    <a:lumMod val="65000"/>
                    <a:lumOff val="35000"/>
                  </a:schemeClr>
                </a:solidFill>
                <a:effectLst/>
                <a:latin typeface="+mn-lt"/>
                <a:ea typeface="+mn-ea"/>
                <a:cs typeface="+mn-cs"/>
              </a:defRPr>
            </a:pPr>
            <a:r>
              <a:rPr lang="en-US" sz="2000" b="1"/>
              <a:t>(09/13 -01/2015*)</a:t>
            </a:r>
          </a:p>
        </c:rich>
      </c:tx>
      <c:layout/>
      <c:overlay val="0"/>
      <c:spPr>
        <a:noFill/>
        <a:ln>
          <a:noFill/>
        </a:ln>
        <a:effectLst/>
      </c:spPr>
    </c:title>
    <c:autoTitleDeleted val="0"/>
    <c:plotArea>
      <c:layout/>
      <c:barChart>
        <c:barDir val="col"/>
        <c:grouping val="clustered"/>
        <c:varyColors val="0"/>
        <c:ser>
          <c:idx val="1"/>
          <c:order val="0"/>
          <c:tx>
            <c:strRef>
              <c:f>'c292ab'!$P$2</c:f>
              <c:strCache>
                <c:ptCount val="1"/>
                <c:pt idx="0">
                  <c:v>Numberof Occurances</c:v>
                </c:pt>
              </c:strCache>
            </c:strRef>
          </c:tx>
          <c:spPr>
            <a:gradFill>
              <a:gsLst>
                <a:gs pos="0">
                  <a:schemeClr val="accent1">
                    <a:shade val="76000"/>
                  </a:schemeClr>
                </a:gs>
                <a:gs pos="100000">
                  <a:schemeClr val="accent1">
                    <a:shade val="76000"/>
                    <a:lumMod val="84000"/>
                  </a:schemeClr>
                </a:gs>
              </a:gsLst>
              <a:lin ang="5400000" scaled="1"/>
            </a:gradFill>
            <a:ln>
              <a:noFill/>
            </a:ln>
            <a:effectLst>
              <a:outerShdw blurRad="76200" dir="18900000" sy="23000" kx="-1200000" algn="bl" rotWithShape="0">
                <a:prstClr val="black">
                  <a:alpha val="20000"/>
                </a:prstClr>
              </a:outerShdw>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000" b="1" i="0" u="none" strike="noStrike" kern="1200" baseline="0">
                    <a:solidFill>
                      <a:schemeClr val="lt1"/>
                    </a:solidFill>
                    <a:latin typeface="+mn-lt"/>
                    <a:ea typeface="+mn-ea"/>
                    <a:cs typeface="+mn-cs"/>
                  </a:defRPr>
                </a:pPr>
                <a:endParaRPr lang="en-US"/>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dk1">
                          <a:lumMod val="50000"/>
                          <a:lumOff val="50000"/>
                        </a:schemeClr>
                      </a:solidFill>
                    </a:ln>
                    <a:effectLst/>
                  </c:spPr>
                </c15:leaderLines>
              </c:ext>
            </c:extLst>
          </c:dLbls>
          <c:cat>
            <c:numRef>
              <c:f>'c292ab'!$O$3:$O$23</c:f>
              <c:numCache>
                <c:formatCode>General</c:formatCode>
                <c:ptCount val="21"/>
                <c:pt idx="0">
                  <c:v>0.0</c:v>
                </c:pt>
                <c:pt idx="1">
                  <c:v>1.0</c:v>
                </c:pt>
                <c:pt idx="2">
                  <c:v>2.0</c:v>
                </c:pt>
                <c:pt idx="3">
                  <c:v>3.0</c:v>
                </c:pt>
                <c:pt idx="4">
                  <c:v>4.0</c:v>
                </c:pt>
                <c:pt idx="5">
                  <c:v>5.0</c:v>
                </c:pt>
                <c:pt idx="6">
                  <c:v>6.0</c:v>
                </c:pt>
                <c:pt idx="7">
                  <c:v>7.0</c:v>
                </c:pt>
                <c:pt idx="8">
                  <c:v>8.0</c:v>
                </c:pt>
                <c:pt idx="9">
                  <c:v>9.0</c:v>
                </c:pt>
                <c:pt idx="10">
                  <c:v>10.0</c:v>
                </c:pt>
                <c:pt idx="11">
                  <c:v>11.0</c:v>
                </c:pt>
                <c:pt idx="12">
                  <c:v>12.0</c:v>
                </c:pt>
                <c:pt idx="13">
                  <c:v>13.0</c:v>
                </c:pt>
                <c:pt idx="14">
                  <c:v>14.0</c:v>
                </c:pt>
                <c:pt idx="15">
                  <c:v>15.0</c:v>
                </c:pt>
                <c:pt idx="16">
                  <c:v>16.0</c:v>
                </c:pt>
                <c:pt idx="17">
                  <c:v>17.0</c:v>
                </c:pt>
                <c:pt idx="18">
                  <c:v>18.0</c:v>
                </c:pt>
                <c:pt idx="19">
                  <c:v>19.0</c:v>
                </c:pt>
                <c:pt idx="20">
                  <c:v>20.0</c:v>
                </c:pt>
              </c:numCache>
              <c:extLst>
                <c:ext xmlns:c15="http://schemas.microsoft.com/office/drawing/2012/chart" uri="{02D57815-91ED-43cb-92C2-25804820EDAC}">
                  <c15:fullRef>
                    <c15:sqref>'c292ab'!$O$3:$O$23</c15:sqref>
                  </c15:fullRef>
                </c:ext>
              </c:extLst>
            </c:numRef>
          </c:cat>
          <c:val>
            <c:numRef>
              <c:f>'c292ab'!$P$3:$P$23</c:f>
              <c:numCache>
                <c:formatCode>General</c:formatCode>
                <c:ptCount val="21"/>
                <c:pt idx="0">
                  <c:v>244.0</c:v>
                </c:pt>
                <c:pt idx="1">
                  <c:v>116.0</c:v>
                </c:pt>
                <c:pt idx="2">
                  <c:v>37.0</c:v>
                </c:pt>
                <c:pt idx="3">
                  <c:v>20.0</c:v>
                </c:pt>
                <c:pt idx="4">
                  <c:v>6.0</c:v>
                </c:pt>
                <c:pt idx="5">
                  <c:v>14.0</c:v>
                </c:pt>
                <c:pt idx="6">
                  <c:v>10.0</c:v>
                </c:pt>
                <c:pt idx="7">
                  <c:v>23.0</c:v>
                </c:pt>
                <c:pt idx="8">
                  <c:v>14.0</c:v>
                </c:pt>
                <c:pt idx="9">
                  <c:v>6.0</c:v>
                </c:pt>
                <c:pt idx="10">
                  <c:v>4.0</c:v>
                </c:pt>
                <c:pt idx="11">
                  <c:v>10.0</c:v>
                </c:pt>
                <c:pt idx="12">
                  <c:v>1.0</c:v>
                </c:pt>
                <c:pt idx="13">
                  <c:v>9.0</c:v>
                </c:pt>
                <c:pt idx="14">
                  <c:v>3.0</c:v>
                </c:pt>
                <c:pt idx="15">
                  <c:v>4.0</c:v>
                </c:pt>
                <c:pt idx="16">
                  <c:v>3.0</c:v>
                </c:pt>
                <c:pt idx="17">
                  <c:v>4.0</c:v>
                </c:pt>
                <c:pt idx="18">
                  <c:v>1.0</c:v>
                </c:pt>
                <c:pt idx="19">
                  <c:v>2.0</c:v>
                </c:pt>
                <c:pt idx="20">
                  <c:v>6.0</c:v>
                </c:pt>
              </c:numCache>
              <c:extLst>
                <c:ext xmlns:c15="http://schemas.microsoft.com/office/drawing/2012/chart" uri="{02D57815-91ED-43cb-92C2-25804820EDAC}">
                  <c15:fullRef>
                    <c15:sqref>'c292ab'!$P$3:$P$33</c15:sqref>
                  </c15:fullRef>
                </c:ext>
              </c:extLst>
            </c:numRef>
          </c:val>
        </c:ser>
        <c:dLbls>
          <c:dLblPos val="inEnd"/>
          <c:showLegendKey val="0"/>
          <c:showVal val="1"/>
          <c:showCatName val="0"/>
          <c:showSerName val="0"/>
          <c:showPercent val="0"/>
          <c:showBubbleSize val="0"/>
        </c:dLbls>
        <c:gapWidth val="41"/>
        <c:axId val="2072262472"/>
        <c:axId val="2072421208"/>
        <c:extLst>
          <c:ext xmlns:c15="http://schemas.microsoft.com/office/drawing/2012/chart" uri="{02D57815-91ED-43cb-92C2-25804820EDAC}">
            <c15:filteredBarSeries>
              <c15:ser>
                <c:idx val="0"/>
                <c:order val="0"/>
                <c:tx>
                  <c:strRef>
                    <c:extLst>
                      <c:ext uri="{02D57815-91ED-43cb-92C2-25804820EDAC}">
                        <c15:formulaRef>
                          <c15:sqref>'c292ab'!$O$2</c15:sqref>
                        </c15:formulaRef>
                      </c:ext>
                    </c:extLst>
                    <c:strCache>
                      <c:ptCount val="1"/>
                      <c:pt idx="0">
                        <c:v>Number of Days for Registry to Validate Request</c:v>
                      </c:pt>
                    </c:strCache>
                  </c:strRef>
                </c:tx>
                <c:spPr>
                  <a:gradFill>
                    <a:gsLst>
                      <a:gs pos="0">
                        <a:schemeClr val="accent1">
                          <a:tint val="77000"/>
                        </a:schemeClr>
                      </a:gs>
                      <a:gs pos="100000">
                        <a:schemeClr val="accent1">
                          <a:tint val="77000"/>
                          <a:lumMod val="84000"/>
                        </a:schemeClr>
                      </a:gs>
                    </a:gsLst>
                    <a:lin ang="5400000" scaled="1"/>
                  </a:gradFill>
                  <a:ln>
                    <a:noFill/>
                  </a:ln>
                  <a:effectLst>
                    <a:outerShdw blurRad="76200" dir="18900000" sy="23000" kx="-1200000" algn="bl" rotWithShape="0">
                      <a:prstClr val="black">
                        <a:alpha val="20000"/>
                      </a:prstClr>
                    </a:outerShdw>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000" b="1" i="0" u="none" strike="noStrike" kern="1200" baseline="0">
                          <a:solidFill>
                            <a:schemeClr val="lt1"/>
                          </a:solidFill>
                          <a:latin typeface="+mn-lt"/>
                          <a:ea typeface="+mn-ea"/>
                          <a:cs typeface="+mn-cs"/>
                        </a:defRPr>
                      </a:pPr>
                      <a:endParaRPr lang="en-US"/>
                    </a:p>
                  </c:txPr>
                  <c:dLblPos val="inEnd"/>
                  <c:showLegendKey val="0"/>
                  <c:showVal val="1"/>
                  <c:showCatName val="0"/>
                  <c:showSerName val="0"/>
                  <c:showPercent val="0"/>
                  <c:showBubbleSize val="0"/>
                  <c:showLeaderLines val="0"/>
                  <c:extLst>
                    <c:ext uri="{CE6537A1-D6FC-4f65-9D91-7224C49458BB}">
                      <c15:showLeaderLines val="1"/>
                      <c15:leaderLines>
                        <c:spPr>
                          <a:ln w="9525">
                            <a:solidFill>
                              <a:schemeClr val="dk1">
                                <a:lumMod val="50000"/>
                                <a:lumOff val="50000"/>
                              </a:schemeClr>
                            </a:solidFill>
                          </a:ln>
                          <a:effectLst/>
                        </c:spPr>
                      </c15:leaderLines>
                    </c:ext>
                  </c:extLst>
                </c:dLbls>
                <c:cat>
                  <c:numRef>
                    <c:extLst>
                      <c:ext uri="{02D57815-91ED-43cb-92C2-25804820EDAC}">
                        <c15:fullRef>
                          <c15:sqref>'c292ab'!$O$3:$O$23</c15:sqref>
                        </c15:fullRef>
                        <c15:formulaRef>
                          <c15:sqref>'c292ab'!$O$3:$O$23</c15:sqref>
                        </c15:formulaRef>
                      </c:ext>
                    </c:extLst>
                    <c:numCache>
                      <c:formatCode>General</c:formatCode>
                      <c:ptCount val="21"/>
                      <c:pt idx="0">
                        <c:v>0</c:v>
                      </c:pt>
                      <c:pt idx="1">
                        <c:v>1</c:v>
                      </c:pt>
                      <c:pt idx="2">
                        <c:v>2</c:v>
                      </c:pt>
                      <c:pt idx="3">
                        <c:v>3</c:v>
                      </c:pt>
                      <c:pt idx="4">
                        <c:v>4</c:v>
                      </c:pt>
                      <c:pt idx="5">
                        <c:v>5</c:v>
                      </c:pt>
                      <c:pt idx="6">
                        <c:v>6</c:v>
                      </c:pt>
                      <c:pt idx="7">
                        <c:v>7</c:v>
                      </c:pt>
                      <c:pt idx="8">
                        <c:v>8</c:v>
                      </c:pt>
                      <c:pt idx="9">
                        <c:v>9</c:v>
                      </c:pt>
                      <c:pt idx="10">
                        <c:v>10</c:v>
                      </c:pt>
                      <c:pt idx="11">
                        <c:v>11</c:v>
                      </c:pt>
                      <c:pt idx="12">
                        <c:v>12</c:v>
                      </c:pt>
                      <c:pt idx="13">
                        <c:v>13</c:v>
                      </c:pt>
                      <c:pt idx="14">
                        <c:v>14</c:v>
                      </c:pt>
                      <c:pt idx="15">
                        <c:v>15</c:v>
                      </c:pt>
                      <c:pt idx="16">
                        <c:v>16</c:v>
                      </c:pt>
                      <c:pt idx="17">
                        <c:v>17</c:v>
                      </c:pt>
                      <c:pt idx="18">
                        <c:v>18</c:v>
                      </c:pt>
                      <c:pt idx="19">
                        <c:v>19</c:v>
                      </c:pt>
                      <c:pt idx="20">
                        <c:v>20</c:v>
                      </c:pt>
                    </c:numCache>
                  </c:numRef>
                </c:cat>
                <c:val>
                  <c:numRef>
                    <c:extLst>
                      <c:ext uri="{02D57815-91ED-43cb-92C2-25804820EDAC}">
                        <c15:fullRef>
                          <c15:sqref>('c292ab'!$O$3:$O$33,'c292ab'!$M$567:$M$570)</c15:sqref>
                        </c15:fullRef>
                        <c15:formulaRef>
                          <c15:sqref>('c292ab'!$O$3:$O$23,'c292ab'!$M$567:$M$570)</c15:sqref>
                        </c15:formulaRef>
                      </c:ext>
                    </c:extLst>
                    <c:numCache>
                      <c:formatCode>General</c:formatCode>
                      <c:ptCount val="25"/>
                      <c:pt idx="0">
                        <c:v>0</c:v>
                      </c:pt>
                      <c:pt idx="1">
                        <c:v>1</c:v>
                      </c:pt>
                      <c:pt idx="2">
                        <c:v>2</c:v>
                      </c:pt>
                      <c:pt idx="3">
                        <c:v>3</c:v>
                      </c:pt>
                      <c:pt idx="4">
                        <c:v>4</c:v>
                      </c:pt>
                      <c:pt idx="5">
                        <c:v>5</c:v>
                      </c:pt>
                      <c:pt idx="6">
                        <c:v>6</c:v>
                      </c:pt>
                      <c:pt idx="7">
                        <c:v>7</c:v>
                      </c:pt>
                      <c:pt idx="8">
                        <c:v>8</c:v>
                      </c:pt>
                      <c:pt idx="9">
                        <c:v>9</c:v>
                      </c:pt>
                      <c:pt idx="10">
                        <c:v>10</c:v>
                      </c:pt>
                      <c:pt idx="11">
                        <c:v>11</c:v>
                      </c:pt>
                      <c:pt idx="12">
                        <c:v>12</c:v>
                      </c:pt>
                      <c:pt idx="13">
                        <c:v>13</c:v>
                      </c:pt>
                      <c:pt idx="14">
                        <c:v>14</c:v>
                      </c:pt>
                      <c:pt idx="15">
                        <c:v>15</c:v>
                      </c:pt>
                      <c:pt idx="16">
                        <c:v>16</c:v>
                      </c:pt>
                      <c:pt idx="17">
                        <c:v>17</c:v>
                      </c:pt>
                      <c:pt idx="18">
                        <c:v>18</c:v>
                      </c:pt>
                      <c:pt idx="19">
                        <c:v>19</c:v>
                      </c:pt>
                      <c:pt idx="20">
                        <c:v>20</c:v>
                      </c:pt>
                      <c:pt idx="21">
                        <c:v>3.1972789115646258</c:v>
                      </c:pt>
                      <c:pt idx="22">
                        <c:v>6.3113250080970493</c:v>
                      </c:pt>
                      <c:pt idx="23">
                        <c:v>0</c:v>
                      </c:pt>
                      <c:pt idx="24">
                        <c:v>1</c:v>
                      </c:pt>
                    </c:numCache>
                  </c:numRef>
                </c:val>
              </c15:ser>
            </c15:filteredBarSeries>
          </c:ext>
        </c:extLst>
      </c:barChart>
      <c:catAx>
        <c:axId val="2072262472"/>
        <c:scaling>
          <c:orientation val="minMax"/>
        </c:scaling>
        <c:delete val="0"/>
        <c:axPos val="b"/>
        <c:title>
          <c:tx>
            <c:rich>
              <a:bodyPr rot="0" spcFirstLastPara="1" vertOverflow="ellipsis" vert="horz" wrap="square" anchor="ctr" anchorCtr="1"/>
              <a:lstStyle/>
              <a:p>
                <a:pPr>
                  <a:defRPr sz="1200" b="1" i="0" u="none" strike="noStrike" kern="1200" baseline="0">
                    <a:solidFill>
                      <a:schemeClr val="dk1">
                        <a:lumMod val="65000"/>
                        <a:lumOff val="35000"/>
                      </a:schemeClr>
                    </a:solidFill>
                    <a:latin typeface="+mn-lt"/>
                    <a:ea typeface="+mn-ea"/>
                    <a:cs typeface="+mn-cs"/>
                  </a:defRPr>
                </a:pPr>
                <a:r>
                  <a:rPr lang="en-US" sz="1200"/>
                  <a:t>Number of Days to Implement Change</a:t>
                </a:r>
              </a:p>
            </c:rich>
          </c:tx>
          <c:layout/>
          <c:overlay val="0"/>
          <c:spPr>
            <a:noFill/>
            <a:ln>
              <a:noFill/>
            </a:ln>
            <a:effectLst/>
          </c:sp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200" b="1" i="0" u="none" strike="noStrike" kern="1200" baseline="0">
                <a:solidFill>
                  <a:schemeClr val="dk1">
                    <a:lumMod val="65000"/>
                    <a:lumOff val="35000"/>
                  </a:schemeClr>
                </a:solidFill>
                <a:effectLst/>
                <a:latin typeface="+mn-lt"/>
                <a:ea typeface="+mn-ea"/>
                <a:cs typeface="+mn-cs"/>
              </a:defRPr>
            </a:pPr>
            <a:endParaRPr lang="en-US"/>
          </a:p>
        </c:txPr>
        <c:crossAx val="2072421208"/>
        <c:crosses val="autoZero"/>
        <c:auto val="1"/>
        <c:lblAlgn val="ctr"/>
        <c:lblOffset val="100"/>
        <c:noMultiLvlLbl val="0"/>
      </c:catAx>
      <c:valAx>
        <c:axId val="2072421208"/>
        <c:scaling>
          <c:orientation val="minMax"/>
        </c:scaling>
        <c:delete val="1"/>
        <c:axPos val="l"/>
        <c:numFmt formatCode="General" sourceLinked="1"/>
        <c:majorTickMark val="none"/>
        <c:minorTickMark val="none"/>
        <c:tickLblPos val="nextTo"/>
        <c:crossAx val="2072262472"/>
        <c:crosses val="autoZero"/>
        <c:crossBetween val="between"/>
      </c:valAx>
      <c:spPr>
        <a:noFill/>
        <a:ln>
          <a:noFill/>
        </a:ln>
        <a:effectLst/>
      </c:spPr>
    </c:plotArea>
    <c:legend>
      <c:legendPos val="t"/>
      <c:layout>
        <c:manualLayout>
          <c:xMode val="edge"/>
          <c:yMode val="edge"/>
          <c:x val="0.0976635498687664"/>
          <c:y val="0.244884076990376"/>
          <c:w val="0.314706459106405"/>
          <c:h val="0.0404679091372571"/>
        </c:manualLayout>
      </c:layout>
      <c:overlay val="0"/>
      <c:spPr>
        <a:noFill/>
        <a:ln>
          <a:noFill/>
        </a:ln>
        <a:effectLst/>
      </c:spPr>
      <c:txPr>
        <a:bodyPr rot="0" spcFirstLastPara="1" vertOverflow="ellipsis" vert="horz" wrap="square" anchor="ctr" anchorCtr="1"/>
        <a:lstStyle/>
        <a:p>
          <a:pPr>
            <a:defRPr sz="1400" b="1" i="0" u="none" strike="noStrike" kern="1200" baseline="0">
              <a:solidFill>
                <a:schemeClr val="dk1">
                  <a:lumMod val="65000"/>
                  <a:lumOff val="35000"/>
                </a:schemeClr>
              </a:solidFill>
              <a:latin typeface="+mn-lt"/>
              <a:ea typeface="+mn-ea"/>
              <a:cs typeface="+mn-cs"/>
            </a:defRPr>
          </a:pPr>
          <a:endParaRPr lang="en-US"/>
        </a:p>
      </c:txPr>
    </c:legend>
    <c:plotVisOnly val="1"/>
    <c:dispBlanksAs val="gap"/>
    <c:showDLblsOverMax val="0"/>
  </c:chart>
  <c:spPr>
    <a:gradFill flip="none" rotWithShape="1">
      <a:gsLst>
        <a:gs pos="0">
          <a:schemeClr val="lt1"/>
        </a:gs>
        <a:gs pos="68000">
          <a:schemeClr val="lt1">
            <a:lumMod val="85000"/>
          </a:schemeClr>
        </a:gs>
        <a:gs pos="100000">
          <a:schemeClr val="lt1"/>
        </a:gs>
      </a:gsLst>
      <a:lin ang="5400000" scaled="1"/>
      <a:tileRect/>
    </a:gradFill>
    <a:ln w="9525" cap="flat" cmpd="sng" algn="ctr">
      <a:solidFill>
        <a:schemeClr val="dk1">
          <a:lumMod val="15000"/>
          <a:lumOff val="85000"/>
        </a:schemeClr>
      </a:solidFill>
      <a:round/>
    </a:ln>
    <a:effectLst/>
  </c:spPr>
  <c:txPr>
    <a:bodyPr/>
    <a:lstStyle/>
    <a:p>
      <a:pPr>
        <a:defRPr/>
      </a:pPr>
      <a:endParaRPr lang="en-US"/>
    </a:p>
  </c:txPr>
  <c:externalData r:id="rId1">
    <c:autoUpdate val="0"/>
  </c:externalData>
  <c:userShapes r:id="rId2"/>
</c:chartSpace>
</file>

<file path=ppt/charts/chart7.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400" b="1" i="0" u="none" strike="noStrike" kern="1200" baseline="0">
                <a:solidFill>
                  <a:schemeClr val="dk1">
                    <a:lumMod val="75000"/>
                    <a:lumOff val="25000"/>
                  </a:schemeClr>
                </a:solidFill>
                <a:latin typeface="+mn-lt"/>
                <a:ea typeface="+mn-ea"/>
                <a:cs typeface="+mn-cs"/>
              </a:defRPr>
            </a:pPr>
            <a:r>
              <a:rPr lang="en-GB" sz="2400"/>
              <a:t>IANA Transactions Completed vs. Weekday</a:t>
            </a:r>
            <a:r>
              <a:rPr lang="en-GB" sz="2400" baseline="0"/>
              <a:t> </a:t>
            </a:r>
            <a:endParaRPr lang="en-GB" sz="2400"/>
          </a:p>
        </c:rich>
      </c:tx>
      <c:layout/>
      <c:overlay val="0"/>
      <c:spPr>
        <a:noFill/>
        <a:ln>
          <a:noFill/>
        </a:ln>
        <a:effectLst/>
      </c:spPr>
    </c:title>
    <c:autoTitleDeleted val="0"/>
    <c:plotArea>
      <c:layout/>
      <c:barChart>
        <c:barDir val="col"/>
        <c:grouping val="clustered"/>
        <c:varyColors val="0"/>
        <c:ser>
          <c:idx val="0"/>
          <c:order val="0"/>
          <c:tx>
            <c:strRef>
              <c:f>'[graphs for dad.xlsx]Sheet1'!$B$3</c:f>
              <c:strCache>
                <c:ptCount val="1"/>
                <c:pt idx="0">
                  <c:v>Requested</c:v>
                </c:pt>
              </c:strCache>
            </c:strRef>
          </c:tx>
          <c:spPr>
            <a:solidFill>
              <a:schemeClr val="accent1">
                <a:alpha val="85000"/>
              </a:schemeClr>
            </a:solidFill>
            <a:ln w="9525" cap="flat" cmpd="sng" algn="ctr">
              <a:solidFill>
                <a:schemeClr val="lt1">
                  <a:alpha val="50000"/>
                </a:schemeClr>
              </a:solidFill>
              <a:round/>
            </a:ln>
            <a:effectLst/>
          </c:spPr>
          <c:invertIfNegative val="0"/>
          <c:dPt>
            <c:idx val="0"/>
            <c:invertIfNegative val="0"/>
            <c:bubble3D val="0"/>
            <c:spPr>
              <a:solidFill>
                <a:schemeClr val="accent1">
                  <a:alpha val="85000"/>
                </a:schemeClr>
              </a:solidFill>
              <a:ln w="9525" cap="flat" cmpd="sng" algn="ctr">
                <a:solidFill>
                  <a:schemeClr val="lt1">
                    <a:alpha val="50000"/>
                  </a:schemeClr>
                </a:solidFill>
                <a:round/>
              </a:ln>
              <a:effectLst>
                <a:outerShdw blurRad="76200" dir="18900000" sy="23000" kx="-1200000" algn="bl" rotWithShape="0">
                  <a:prstClr val="black">
                    <a:alpha val="20000"/>
                  </a:prstClr>
                </a:outerShdw>
              </a:effectLst>
            </c:spPr>
          </c:dPt>
          <c:dLbls>
            <c:spPr>
              <a:noFill/>
              <a:ln>
                <a:noFill/>
              </a:ln>
              <a:effectLst/>
            </c:spPr>
            <c:txPr>
              <a:bodyPr rot="0" spcFirstLastPara="1" vertOverflow="ellipsis" vert="horz" wrap="square" lIns="38100" tIns="19050" rIns="38100" bIns="19050" anchor="ctr" anchorCtr="1">
                <a:spAutoFit/>
              </a:bodyPr>
              <a:lstStyle/>
              <a:p>
                <a:pPr>
                  <a:defRPr sz="900" b="1" i="0" u="none" strike="noStrike" kern="1200" baseline="0">
                    <a:solidFill>
                      <a:schemeClr val="lt1"/>
                    </a:solidFill>
                    <a:latin typeface="+mn-lt"/>
                    <a:ea typeface="+mn-ea"/>
                    <a:cs typeface="+mn-cs"/>
                  </a:defRPr>
                </a:pPr>
                <a:endParaRPr lang="en-US"/>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dk1">
                          <a:lumMod val="50000"/>
                          <a:lumOff val="50000"/>
                        </a:schemeClr>
                      </a:solidFill>
                    </a:ln>
                    <a:effectLst/>
                  </c:spPr>
                </c15:leaderLines>
              </c:ext>
            </c:extLst>
          </c:dLbls>
          <c:cat>
            <c:strRef>
              <c:f>'[graphs for dad.xlsx]Sheet1'!$A$4:$A$10</c:f>
              <c:strCache>
                <c:ptCount val="7"/>
                <c:pt idx="0">
                  <c:v>Monday</c:v>
                </c:pt>
                <c:pt idx="1">
                  <c:v>Tuesday</c:v>
                </c:pt>
                <c:pt idx="2">
                  <c:v>Wednesday</c:v>
                </c:pt>
                <c:pt idx="3">
                  <c:v>Thursday</c:v>
                </c:pt>
                <c:pt idx="4">
                  <c:v>Friday</c:v>
                </c:pt>
                <c:pt idx="5">
                  <c:v>Saturday</c:v>
                </c:pt>
                <c:pt idx="6">
                  <c:v>Sunday</c:v>
                </c:pt>
              </c:strCache>
            </c:strRef>
          </c:cat>
          <c:val>
            <c:numRef>
              <c:f>'[graphs for dad.xlsx]Sheet1'!$B$4:$B$10</c:f>
              <c:numCache>
                <c:formatCode>General</c:formatCode>
                <c:ptCount val="7"/>
                <c:pt idx="0">
                  <c:v>106.0</c:v>
                </c:pt>
                <c:pt idx="1">
                  <c:v>140.0</c:v>
                </c:pt>
                <c:pt idx="2">
                  <c:v>95.0</c:v>
                </c:pt>
                <c:pt idx="3">
                  <c:v>120.0</c:v>
                </c:pt>
                <c:pt idx="4">
                  <c:v>67.0</c:v>
                </c:pt>
                <c:pt idx="5">
                  <c:v>8.0</c:v>
                </c:pt>
                <c:pt idx="6">
                  <c:v>27.0</c:v>
                </c:pt>
              </c:numCache>
            </c:numRef>
          </c:val>
        </c:ser>
        <c:ser>
          <c:idx val="2"/>
          <c:order val="1"/>
          <c:tx>
            <c:strRef>
              <c:f>'[graphs for dad.xlsx]Sheet1'!$C$3</c:f>
              <c:strCache>
                <c:ptCount val="1"/>
                <c:pt idx="0">
                  <c:v>Validated</c:v>
                </c:pt>
              </c:strCache>
            </c:strRef>
          </c:tx>
          <c:spPr>
            <a:solidFill>
              <a:schemeClr val="accent3">
                <a:alpha val="85000"/>
              </a:schemeClr>
            </a:solidFill>
            <a:ln w="9525" cap="flat" cmpd="sng" algn="ctr">
              <a:solidFill>
                <a:schemeClr val="lt1">
                  <a:alpha val="50000"/>
                </a:schemeClr>
              </a:solidFill>
              <a:round/>
            </a:ln>
            <a:effectLst>
              <a:outerShdw blurRad="76200" dir="18900000" sy="23000" kx="-1200000" algn="bl" rotWithShape="0">
                <a:prstClr val="black">
                  <a:alpha val="20000"/>
                </a:prstClr>
              </a:outerShdw>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1" i="0" u="none" strike="noStrike" kern="1200" baseline="0">
                    <a:solidFill>
                      <a:schemeClr val="lt1"/>
                    </a:solidFill>
                    <a:latin typeface="+mn-lt"/>
                    <a:ea typeface="+mn-ea"/>
                    <a:cs typeface="+mn-cs"/>
                  </a:defRPr>
                </a:pPr>
                <a:endParaRPr lang="en-US"/>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dk1">
                          <a:lumMod val="50000"/>
                          <a:lumOff val="50000"/>
                        </a:schemeClr>
                      </a:solidFill>
                    </a:ln>
                    <a:effectLst/>
                  </c:spPr>
                </c15:leaderLines>
              </c:ext>
            </c:extLst>
          </c:dLbls>
          <c:cat>
            <c:strRef>
              <c:f>'[graphs for dad.xlsx]Sheet1'!$A$4:$A$10</c:f>
              <c:strCache>
                <c:ptCount val="7"/>
                <c:pt idx="0">
                  <c:v>Monday</c:v>
                </c:pt>
                <c:pt idx="1">
                  <c:v>Tuesday</c:v>
                </c:pt>
                <c:pt idx="2">
                  <c:v>Wednesday</c:v>
                </c:pt>
                <c:pt idx="3">
                  <c:v>Thursday</c:v>
                </c:pt>
                <c:pt idx="4">
                  <c:v>Friday</c:v>
                </c:pt>
                <c:pt idx="5">
                  <c:v>Saturday</c:v>
                </c:pt>
                <c:pt idx="6">
                  <c:v>Sunday</c:v>
                </c:pt>
              </c:strCache>
            </c:strRef>
          </c:cat>
          <c:val>
            <c:numRef>
              <c:f>'[graphs for dad.xlsx]Sheet1'!$C$4:$C$10</c:f>
              <c:numCache>
                <c:formatCode>General</c:formatCode>
                <c:ptCount val="7"/>
                <c:pt idx="0">
                  <c:v>95.0</c:v>
                </c:pt>
                <c:pt idx="1">
                  <c:v>143.0</c:v>
                </c:pt>
                <c:pt idx="2">
                  <c:v>100.0</c:v>
                </c:pt>
                <c:pt idx="3">
                  <c:v>105.0</c:v>
                </c:pt>
                <c:pt idx="4">
                  <c:v>95.0</c:v>
                </c:pt>
                <c:pt idx="5">
                  <c:v>8.0</c:v>
                </c:pt>
                <c:pt idx="6">
                  <c:v>17.0</c:v>
                </c:pt>
              </c:numCache>
            </c:numRef>
          </c:val>
        </c:ser>
        <c:ser>
          <c:idx val="1"/>
          <c:order val="2"/>
          <c:tx>
            <c:strRef>
              <c:f>'[graphs for dad.xlsx]Sheet1'!$D$3</c:f>
              <c:strCache>
                <c:ptCount val="1"/>
                <c:pt idx="0">
                  <c:v>Dispatched</c:v>
                </c:pt>
              </c:strCache>
            </c:strRef>
          </c:tx>
          <c:spPr>
            <a:solidFill>
              <a:schemeClr val="accent2">
                <a:alpha val="85000"/>
              </a:schemeClr>
            </a:solidFill>
            <a:ln w="9525" cap="flat" cmpd="sng" algn="ctr">
              <a:solidFill>
                <a:schemeClr val="lt1">
                  <a:alpha val="50000"/>
                </a:schemeClr>
              </a:solidFill>
              <a:round/>
            </a:ln>
            <a:effectLst>
              <a:outerShdw blurRad="76200" dir="18900000" sy="23000" kx="-1200000" algn="bl" rotWithShape="0">
                <a:prstClr val="black">
                  <a:alpha val="20000"/>
                </a:prstClr>
              </a:outerShdw>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1" i="0" u="none" strike="noStrike" kern="1200" baseline="0">
                    <a:solidFill>
                      <a:schemeClr val="lt1"/>
                    </a:solidFill>
                    <a:latin typeface="+mn-lt"/>
                    <a:ea typeface="+mn-ea"/>
                    <a:cs typeface="+mn-cs"/>
                  </a:defRPr>
                </a:pPr>
                <a:endParaRPr lang="en-US"/>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dk1">
                          <a:lumMod val="50000"/>
                          <a:lumOff val="50000"/>
                        </a:schemeClr>
                      </a:solidFill>
                    </a:ln>
                    <a:effectLst/>
                  </c:spPr>
                </c15:leaderLines>
              </c:ext>
            </c:extLst>
          </c:dLbls>
          <c:cat>
            <c:strRef>
              <c:f>'[graphs for dad.xlsx]Sheet1'!$A$4:$A$10</c:f>
              <c:strCache>
                <c:ptCount val="7"/>
                <c:pt idx="0">
                  <c:v>Monday</c:v>
                </c:pt>
                <c:pt idx="1">
                  <c:v>Tuesday</c:v>
                </c:pt>
                <c:pt idx="2">
                  <c:v>Wednesday</c:v>
                </c:pt>
                <c:pt idx="3">
                  <c:v>Thursday</c:v>
                </c:pt>
                <c:pt idx="4">
                  <c:v>Friday</c:v>
                </c:pt>
                <c:pt idx="5">
                  <c:v>Saturday</c:v>
                </c:pt>
                <c:pt idx="6">
                  <c:v>Sunday</c:v>
                </c:pt>
              </c:strCache>
            </c:strRef>
          </c:cat>
          <c:val>
            <c:numRef>
              <c:f>'[graphs for dad.xlsx]Sheet1'!$D$4:$D$10</c:f>
              <c:numCache>
                <c:formatCode>General</c:formatCode>
                <c:ptCount val="7"/>
                <c:pt idx="0">
                  <c:v>96.0</c:v>
                </c:pt>
                <c:pt idx="1">
                  <c:v>142.0</c:v>
                </c:pt>
                <c:pt idx="2">
                  <c:v>112.0</c:v>
                </c:pt>
                <c:pt idx="3">
                  <c:v>106.0</c:v>
                </c:pt>
                <c:pt idx="4">
                  <c:v>106.0</c:v>
                </c:pt>
                <c:pt idx="5">
                  <c:v>0.0</c:v>
                </c:pt>
                <c:pt idx="6">
                  <c:v>1.0</c:v>
                </c:pt>
              </c:numCache>
            </c:numRef>
          </c:val>
        </c:ser>
        <c:ser>
          <c:idx val="3"/>
          <c:order val="3"/>
          <c:tx>
            <c:strRef>
              <c:f>'[graphs for dad.xlsx]Sheet1'!$E$3</c:f>
              <c:strCache>
                <c:ptCount val="1"/>
                <c:pt idx="0">
                  <c:v>Completed</c:v>
                </c:pt>
              </c:strCache>
            </c:strRef>
          </c:tx>
          <c:spPr>
            <a:solidFill>
              <a:schemeClr val="accent4">
                <a:alpha val="85000"/>
              </a:schemeClr>
            </a:solidFill>
            <a:ln w="9525" cap="flat" cmpd="sng" algn="ctr">
              <a:solidFill>
                <a:schemeClr val="lt1">
                  <a:alpha val="50000"/>
                </a:schemeClr>
              </a:solidFill>
              <a:round/>
            </a:ln>
            <a:effectLst>
              <a:outerShdw blurRad="76200" dir="18900000" sy="23000" kx="-1200000" algn="bl" rotWithShape="0">
                <a:prstClr val="black">
                  <a:alpha val="20000"/>
                </a:prstClr>
              </a:outerShdw>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1" i="0" u="none" strike="noStrike" kern="1200" baseline="0">
                    <a:solidFill>
                      <a:schemeClr val="lt1"/>
                    </a:solidFill>
                    <a:latin typeface="+mn-lt"/>
                    <a:ea typeface="+mn-ea"/>
                    <a:cs typeface="+mn-cs"/>
                  </a:defRPr>
                </a:pPr>
                <a:endParaRPr lang="en-US"/>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dk1">
                          <a:lumMod val="50000"/>
                          <a:lumOff val="50000"/>
                        </a:schemeClr>
                      </a:solidFill>
                    </a:ln>
                    <a:effectLst/>
                  </c:spPr>
                </c15:leaderLines>
              </c:ext>
            </c:extLst>
          </c:dLbls>
          <c:cat>
            <c:strRef>
              <c:f>'[graphs for dad.xlsx]Sheet1'!$A$4:$A$10</c:f>
              <c:strCache>
                <c:ptCount val="7"/>
                <c:pt idx="0">
                  <c:v>Monday</c:v>
                </c:pt>
                <c:pt idx="1">
                  <c:v>Tuesday</c:v>
                </c:pt>
                <c:pt idx="2">
                  <c:v>Wednesday</c:v>
                </c:pt>
                <c:pt idx="3">
                  <c:v>Thursday</c:v>
                </c:pt>
                <c:pt idx="4">
                  <c:v>Friday</c:v>
                </c:pt>
                <c:pt idx="5">
                  <c:v>Saturday</c:v>
                </c:pt>
                <c:pt idx="6">
                  <c:v>Sunday</c:v>
                </c:pt>
              </c:strCache>
            </c:strRef>
          </c:cat>
          <c:val>
            <c:numRef>
              <c:f>'[graphs for dad.xlsx]Sheet1'!$E$4:$E$10</c:f>
              <c:numCache>
                <c:formatCode>General</c:formatCode>
                <c:ptCount val="7"/>
                <c:pt idx="0">
                  <c:v>75.0</c:v>
                </c:pt>
                <c:pt idx="1">
                  <c:v>117.0</c:v>
                </c:pt>
                <c:pt idx="2">
                  <c:v>123.0</c:v>
                </c:pt>
                <c:pt idx="3">
                  <c:v>98.0</c:v>
                </c:pt>
                <c:pt idx="4">
                  <c:v>108.0</c:v>
                </c:pt>
                <c:pt idx="5">
                  <c:v>33.0</c:v>
                </c:pt>
                <c:pt idx="6">
                  <c:v>9.0</c:v>
                </c:pt>
              </c:numCache>
            </c:numRef>
          </c:val>
        </c:ser>
        <c:dLbls>
          <c:dLblPos val="inEnd"/>
          <c:showLegendKey val="0"/>
          <c:showVal val="1"/>
          <c:showCatName val="0"/>
          <c:showSerName val="0"/>
          <c:showPercent val="0"/>
          <c:showBubbleSize val="0"/>
        </c:dLbls>
        <c:gapWidth val="65"/>
        <c:axId val="2117578968"/>
        <c:axId val="-2147433272"/>
      </c:barChart>
      <c:catAx>
        <c:axId val="2117578968"/>
        <c:scaling>
          <c:orientation val="minMax"/>
        </c:scaling>
        <c:delete val="0"/>
        <c:axPos val="b"/>
        <c:numFmt formatCode="General" sourceLinked="1"/>
        <c:majorTickMark val="none"/>
        <c:minorTickMark val="none"/>
        <c:tickLblPos val="nextTo"/>
        <c:spPr>
          <a:noFill/>
          <a:ln w="19050" cap="flat" cmpd="sng" algn="ctr">
            <a:solidFill>
              <a:schemeClr val="dk1">
                <a:lumMod val="75000"/>
                <a:lumOff val="25000"/>
              </a:schemeClr>
            </a:solidFill>
            <a:round/>
          </a:ln>
          <a:effectLst/>
        </c:spPr>
        <c:txPr>
          <a:bodyPr rot="-60000000" spcFirstLastPara="1" vertOverflow="ellipsis" vert="horz" wrap="square" anchor="ctr" anchorCtr="1"/>
          <a:lstStyle/>
          <a:p>
            <a:pPr>
              <a:defRPr sz="1200" b="0" i="0" u="none" strike="noStrike" kern="1200" cap="all" baseline="0">
                <a:solidFill>
                  <a:schemeClr val="dk1">
                    <a:lumMod val="75000"/>
                    <a:lumOff val="25000"/>
                  </a:schemeClr>
                </a:solidFill>
                <a:latin typeface="+mn-lt"/>
                <a:ea typeface="+mn-ea"/>
                <a:cs typeface="+mn-cs"/>
              </a:defRPr>
            </a:pPr>
            <a:endParaRPr lang="en-US"/>
          </a:p>
        </c:txPr>
        <c:crossAx val="-2147433272"/>
        <c:crosses val="autoZero"/>
        <c:auto val="1"/>
        <c:lblAlgn val="ctr"/>
        <c:lblOffset val="100"/>
        <c:noMultiLvlLbl val="0"/>
      </c:catAx>
      <c:valAx>
        <c:axId val="-2147433272"/>
        <c:scaling>
          <c:orientation val="minMax"/>
        </c:scaling>
        <c:delete val="1"/>
        <c:axPos val="l"/>
        <c:majorGridlines>
          <c:spPr>
            <a:ln w="9525" cap="flat" cmpd="sng" algn="ctr">
              <a:noFill/>
              <a:round/>
            </a:ln>
            <a:effectLst/>
          </c:spPr>
        </c:majorGridlines>
        <c:numFmt formatCode="General" sourceLinked="1"/>
        <c:majorTickMark val="none"/>
        <c:minorTickMark val="none"/>
        <c:tickLblPos val="nextTo"/>
        <c:crossAx val="2117578968"/>
        <c:crosses val="autoZero"/>
        <c:crossBetween val="between"/>
      </c:valAx>
      <c:spPr>
        <a:noFill/>
        <a:ln>
          <a:noFill/>
        </a:ln>
        <a:effectLst/>
      </c:spPr>
    </c:plotArea>
    <c:legend>
      <c:legendPos val="b"/>
      <c:layout/>
      <c:overlay val="0"/>
      <c:spPr>
        <a:solidFill>
          <a:schemeClr val="lt1">
            <a:lumMod val="95000"/>
            <a:alpha val="39000"/>
          </a:schemeClr>
        </a:solidFill>
        <a:ln>
          <a:noFill/>
        </a:ln>
        <a:effectLst/>
      </c:spPr>
      <c:txPr>
        <a:bodyPr rot="0" spcFirstLastPara="1" vertOverflow="ellipsis" vert="horz" wrap="square" anchor="ctr" anchorCtr="1"/>
        <a:lstStyle/>
        <a:p>
          <a:pPr>
            <a:defRPr sz="1200" b="0" i="0" u="none" strike="noStrike" kern="1200" baseline="0">
              <a:solidFill>
                <a:schemeClr val="dk1">
                  <a:lumMod val="75000"/>
                  <a:lumOff val="25000"/>
                </a:schemeClr>
              </a:solidFill>
              <a:latin typeface="+mn-lt"/>
              <a:ea typeface="+mn-ea"/>
              <a:cs typeface="+mn-cs"/>
            </a:defRPr>
          </a:pPr>
          <a:endParaRPr lang="en-US"/>
        </a:p>
      </c:txPr>
    </c:legend>
    <c:plotVisOnly val="1"/>
    <c:dispBlanksAs val="gap"/>
    <c:showDLblsOverMax val="0"/>
  </c:chart>
  <c: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a:effectLst/>
  </c:spPr>
  <c:txPr>
    <a:bodyPr/>
    <a:lstStyle/>
    <a:p>
      <a:pPr>
        <a:defRPr/>
      </a:pPr>
      <a:endParaRPr lang="en-US"/>
    </a:p>
  </c:txPr>
  <c:externalData r:id="rId1">
    <c:autoUpdate val="0"/>
  </c:externalData>
</c:chartSpace>
</file>

<file path=ppt/charts/colors1.xml><?xml version="1.0" encoding="utf-8"?>
<cs:colorStyle xmlns:cs="http://schemas.microsoft.com/office/drawing/2012/chartStyle" xmlns:a="http://schemas.openxmlformats.org/drawingml/2006/main" meth="withinLinearReversed" id="21">
  <a:schemeClr val="accent1"/>
</cs:colorStyle>
</file>

<file path=ppt/charts/colors2.xml><?xml version="1.0" encoding="utf-8"?>
<cs:colorStyle xmlns:cs="http://schemas.microsoft.com/office/drawing/2012/chartStyle" xmlns:a="http://schemas.openxmlformats.org/drawingml/2006/main" meth="withinLinearReversed" id="21">
  <a:schemeClr val="accent1"/>
</cs:colorStyle>
</file>

<file path=ppt/charts/colors3.xml><?xml version="1.0" encoding="utf-8"?>
<cs:colorStyle xmlns:cs="http://schemas.microsoft.com/office/drawing/2012/chartStyle" xmlns:a="http://schemas.openxmlformats.org/drawingml/2006/main" meth="withinLinearReversed" id="21">
  <a:schemeClr val="accent1"/>
</cs:colorStyle>
</file>

<file path=ppt/charts/colors4.xml><?xml version="1.0" encoding="utf-8"?>
<cs:colorStyle xmlns:cs="http://schemas.microsoft.com/office/drawing/2012/chartStyle" xmlns:a="http://schemas.openxmlformats.org/drawingml/2006/main" meth="withinLinearReversed" id="21">
  <a:schemeClr val="accent1"/>
</cs:colorStyle>
</file>

<file path=ppt/charts/colors5.xml><?xml version="1.0" encoding="utf-8"?>
<cs:colorStyle xmlns:cs="http://schemas.microsoft.com/office/drawing/2012/chartStyle" xmlns:a="http://schemas.openxmlformats.org/drawingml/2006/main" meth="withinLinearReversed" id="21">
  <a:schemeClr val="accent1"/>
</cs:colorStyle>
</file>

<file path=ppt/charts/colors6.xml><?xml version="1.0" encoding="utf-8"?>
<cs:colorStyle xmlns:cs="http://schemas.microsoft.com/office/drawing/2012/chartStyle" xmlns:a="http://schemas.openxmlformats.org/drawingml/2006/main" meth="withinLinearReversed" id="21">
  <a:schemeClr val="accent1"/>
</cs:colorStyle>
</file>

<file path=ppt/charts/colors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4">
  <cs:axisTitle>
    <cs:lnRef idx="0"/>
    <cs:fillRef idx="0"/>
    <cs:effectRef idx="0"/>
    <cs:fontRef idx="minor">
      <a:schemeClr val="dk1">
        <a:lumMod val="65000"/>
        <a:lumOff val="35000"/>
      </a:schemeClr>
    </cs:fontRef>
    <cs:defRPr sz="900" b="1" kern="1200"/>
  </cs:axisTitle>
  <cs:categoryAxis>
    <cs:lnRef idx="0"/>
    <cs:fillRef idx="0"/>
    <cs:effectRef idx="0"/>
    <cs:fontRef idx="minor">
      <a:schemeClr val="dk1">
        <a:lumMod val="65000"/>
        <a:lumOff val="35000"/>
      </a:schemeClr>
    </cs:fontRef>
    <cs:defRPr sz="900" kern="1200">
      <a:effectLst/>
    </cs:defRPr>
  </cs:categoryAxis>
  <cs:chartArea>
    <cs:lnRef idx="0"/>
    <cs:fillRef idx="0"/>
    <cs:effectRef idx="0"/>
    <cs:fontRef idx="minor">
      <a:schemeClr val="dk1"/>
    </cs:fontRef>
    <cs:spPr>
      <a:gradFill flip="none" rotWithShape="1">
        <a:gsLst>
          <a:gs pos="0">
            <a:schemeClr val="lt1"/>
          </a:gs>
          <a:gs pos="68000">
            <a:schemeClr val="lt1">
              <a:lumMod val="85000"/>
            </a:schemeClr>
          </a:gs>
          <a:gs pos="100000">
            <a:schemeClr val="lt1"/>
          </a:gs>
        </a:gsLst>
        <a:lin ang="5400000" scaled="1"/>
        <a:tileRect/>
      </a:gradFill>
      <a:ln w="9525" cap="flat" cmpd="sng" algn="ctr">
        <a:solidFill>
          <a:schemeClr val="dk1">
            <a:lumMod val="15000"/>
            <a:lumOff val="85000"/>
          </a:schemeClr>
        </a:solidFill>
        <a:round/>
      </a:ln>
    </cs:spPr>
    <cs:defRPr sz="1000" kern="1200"/>
  </cs:chartArea>
  <cs:dataLabel>
    <cs:lnRef idx="0"/>
    <cs:fillRef idx="0"/>
    <cs:effectRef idx="0"/>
    <cs:fontRef idx="minor">
      <a:schemeClr val="lt1"/>
    </cs:fontRef>
    <cs:spPr/>
    <cs:defRPr sz="1000" b="1" i="0" u="none" strike="noStrike" kern="1200" baseline="0"/>
  </cs:dataLabel>
  <cs:dataLabelCallout>
    <cs:lnRef idx="0"/>
    <cs:fillRef idx="0"/>
    <cs:effectRef idx="0"/>
    <cs:fontRef idx="minor">
      <a:schemeClr val="lt1"/>
    </cs:fontRef>
    <cs:spPr>
      <a:solidFill>
        <a:schemeClr val="dk1">
          <a:lumMod val="65000"/>
          <a:lumOff val="35000"/>
          <a:alpha val="75000"/>
        </a:schemeClr>
      </a:solidFill>
    </cs:spPr>
    <cs:defRPr sz="1000" b="1" kern="1200"/>
    <cs:bodyPr rot="0" spcFirstLastPara="1" vertOverflow="clip" horzOverflow="clip" vert="horz" wrap="square" lIns="36576" tIns="18288" rIns="36576" bIns="18288" anchor="ctr" anchorCtr="1">
      <a:spAutoFit/>
    </cs:bodyPr>
  </cs:dataLabelCallout>
  <cs:dataPoint>
    <cs:lnRef idx="0">
      <cs:styleClr val="auto"/>
    </cs:lnRef>
    <cs:fillRef idx="0">
      <cs:styleClr val="auto"/>
    </cs:fillRef>
    <cs:effectRef idx="0"/>
    <cs:fontRef idx="minor">
      <a:schemeClr val="dk1"/>
    </cs:fontRef>
    <cs:spPr>
      <a:gradFill>
        <a:gsLst>
          <a:gs pos="0">
            <a:schemeClr val="phClr"/>
          </a:gs>
          <a:gs pos="100000">
            <a:schemeClr val="phClr">
              <a:lumMod val="84000"/>
            </a:schemeClr>
          </a:gs>
        </a:gsLst>
        <a:lin ang="5400000" scaled="1"/>
      </a:gradFill>
      <a:effectLst>
        <a:outerShdw blurRad="76200" dir="18900000" sy="23000" kx="-1200000" algn="bl" rotWithShape="0">
          <a:prstClr val="black">
            <a:alpha val="20000"/>
          </a:prstClr>
        </a:outerShdw>
      </a:effectLst>
    </cs:spPr>
  </cs:dataPoint>
  <cs:dataPoint3D>
    <cs:lnRef idx="0"/>
    <cs:fillRef idx="0">
      <cs:styleClr val="auto"/>
    </cs:fillRef>
    <cs:effectRef idx="0"/>
    <cs:fontRef idx="minor">
      <a:schemeClr val="dk1"/>
    </cs:fontRef>
    <cs:spPr>
      <a:gradFill>
        <a:gsLst>
          <a:gs pos="0">
            <a:schemeClr val="phClr"/>
          </a:gs>
          <a:gs pos="100000">
            <a:schemeClr val="phClr">
              <a:lumMod val="84000"/>
            </a:schemeClr>
          </a:gs>
        </a:gsLst>
        <a:lin ang="5400000" scaled="1"/>
      </a:gradFill>
      <a:effectLst>
        <a:outerShdw blurRad="76200" dir="18900000" sy="23000" kx="-1200000" algn="bl" rotWithShape="0">
          <a:prstClr val="black">
            <a:alpha val="20000"/>
          </a:prstClr>
        </a:outerShdw>
      </a:effectLst>
    </cs:spPr>
  </cs:dataPoint3D>
  <cs:dataPointLine>
    <cs:lnRef idx="0">
      <cs:styleClr val="auto"/>
    </cs:lnRef>
    <cs:fillRef idx="0"/>
    <cs:effectRef idx="0"/>
    <cs:fontRef idx="minor">
      <a:schemeClr val="dk1"/>
    </cs:fontRef>
    <cs:spPr>
      <a:ln w="28575" cap="rnd">
        <a:gradFill>
          <a:gsLst>
            <a:gs pos="0">
              <a:schemeClr val="phClr"/>
            </a:gs>
            <a:gs pos="100000">
              <a:schemeClr val="phClr">
                <a:lumMod val="84000"/>
              </a:schemeClr>
            </a:gs>
          </a:gsLst>
          <a:lin ang="5400000" scaled="1"/>
        </a:gradFill>
        <a:round/>
      </a:ln>
    </cs:spPr>
  </cs:dataPointLine>
  <cs:dataPointMarker>
    <cs:lnRef idx="0"/>
    <cs:fillRef idx="0">
      <cs:styleClr val="auto"/>
    </cs:fillRef>
    <cs:effectRef idx="0"/>
    <cs:fontRef idx="minor">
      <a:schemeClr val="dk1"/>
    </cs:fontRef>
    <cs:spPr>
      <a:gradFill>
        <a:gsLst>
          <a:gs pos="0">
            <a:schemeClr val="phClr"/>
          </a:gs>
          <a:gs pos="100000">
            <a:schemeClr val="phClr">
              <a:lumMod val="84000"/>
            </a:schemeClr>
          </a:gs>
        </a:gsLst>
        <a:lin ang="5400000" scaled="1"/>
      </a:gradFill>
      <a:effectLst>
        <a:outerShdw blurRad="76200" dir="18900000" sy="23000" kx="-1200000" algn="bl" rotWithShape="0">
          <a:prstClr val="black">
            <a:alpha val="20000"/>
          </a:prstClr>
        </a:outerShdw>
      </a:effectLst>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65000"/>
        <a:lumOff val="35000"/>
      </a:schemeClr>
    </cs:fontRef>
    <cs:spPr>
      <a:ln w="9525">
        <a:solidFill>
          <a:schemeClr val="dk1">
            <a:lumMod val="15000"/>
            <a:lumOff val="85000"/>
          </a:schemeClr>
        </a:solidFill>
      </a:ln>
    </cs:spPr>
    <cs:defRPr sz="900" kern="1200"/>
  </cs:dataTable>
  <cs:downBar>
    <cs:lnRef idx="0"/>
    <cs:fillRef idx="0"/>
    <cs:effectRef idx="0"/>
    <cs:fontRef idx="minor">
      <a:schemeClr val="dk1"/>
    </cs:fontRef>
    <cs:spPr>
      <a:solidFill>
        <a:schemeClr val="dk1">
          <a:lumMod val="35000"/>
          <a:lumOff val="65000"/>
        </a:schemeClr>
      </a:solidFill>
      <a:ln w="9525">
        <a:solidFill>
          <a:schemeClr val="dk1">
            <a:lumMod val="50000"/>
            <a:lumOff val="50000"/>
          </a:schemeClr>
        </a:solidFill>
      </a:ln>
    </cs:spPr>
  </cs:downBar>
  <cs:dropLine>
    <cs:lnRef idx="0"/>
    <cs:fillRef idx="0"/>
    <cs:effectRef idx="0"/>
    <cs:fontRef idx="minor">
      <a:schemeClr val="dk1"/>
    </cs:fontRef>
    <cs:spPr>
      <a:ln w="9525">
        <a:solidFill>
          <a:schemeClr val="dk1">
            <a:lumMod val="50000"/>
            <a:lumOff val="50000"/>
          </a:schemeClr>
        </a:solidFill>
        <a:round/>
      </a:ln>
    </cs:spPr>
  </cs:dropLine>
  <cs:errorBar>
    <cs:lnRef idx="0"/>
    <cs:fillRef idx="0"/>
    <cs:effectRef idx="0"/>
    <cs:fontRef idx="minor">
      <a:schemeClr val="dk1"/>
    </cs:fontRef>
    <cs:spPr>
      <a:ln w="9525">
        <a:solidFill>
          <a:schemeClr val="dk1">
            <a:lumMod val="50000"/>
            <a:lumOff val="50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solidFill>
          <a:schemeClr val="dk1">
            <a:lumMod val="15000"/>
            <a:lumOff val="85000"/>
          </a:schemeClr>
        </a:solidFill>
        <a:round/>
      </a:ln>
    </cs:spPr>
  </cs:gridlineMajor>
  <cs:gridlineMinor>
    <cs:lnRef idx="0"/>
    <cs:fillRef idx="0"/>
    <cs:effectRef idx="0"/>
    <cs:fontRef idx="minor">
      <a:schemeClr val="dk1"/>
    </cs:fontRef>
    <cs:spPr>
      <a:ln>
        <a:solidFill>
          <a:schemeClr val="dk1">
            <a:lumMod val="5000"/>
            <a:lumOff val="95000"/>
          </a:schemeClr>
        </a:solidFill>
      </a:ln>
    </cs:spPr>
  </cs:gridlineMinor>
  <cs:hiLoLine>
    <cs:lnRef idx="0"/>
    <cs:fillRef idx="0"/>
    <cs:effectRef idx="0"/>
    <cs:fontRef idx="minor">
      <a:schemeClr val="dk1"/>
    </cs:fontRef>
    <cs:spPr>
      <a:ln w="9525">
        <a:solidFill>
          <a:schemeClr val="dk1">
            <a:lumMod val="50000"/>
            <a:lumOff val="50000"/>
          </a:schemeClr>
        </a:solidFill>
        <a:round/>
      </a:ln>
    </cs:spPr>
  </cs:hiLoLine>
  <cs:leaderLine>
    <cs:lnRef idx="0"/>
    <cs:fillRef idx="0"/>
    <cs:effectRef idx="0"/>
    <cs:fontRef idx="minor">
      <a:schemeClr val="dk1"/>
    </cs:fontRef>
    <cs:spPr>
      <a:ln w="9525">
        <a:solidFill>
          <a:schemeClr val="dk1">
            <a:lumMod val="50000"/>
            <a:lumOff val="50000"/>
          </a:schemeClr>
        </a:solidFill>
      </a:ln>
    </cs:spPr>
  </cs:leaderLine>
  <cs:legend>
    <cs:lnRef idx="0"/>
    <cs:fillRef idx="0"/>
    <cs:effectRef idx="0"/>
    <cs:fontRef idx="minor">
      <a:schemeClr val="dk1">
        <a:lumMod val="65000"/>
        <a:lumOff val="35000"/>
      </a:schemeClr>
    </cs:fontRef>
    <cs:defRPr sz="900" kern="1200"/>
  </cs:legend>
  <cs:plotArea>
    <cs:lnRef idx="0"/>
    <cs:fillRef idx="0"/>
    <cs:effectRef idx="0"/>
    <cs:fontRef idx="minor">
      <a:schemeClr val="dk1"/>
    </cs:fontRef>
  </cs:plotArea>
  <cs:plotArea3D>
    <cs:lnRef idx="0"/>
    <cs:fillRef idx="0"/>
    <cs:effectRef idx="0"/>
    <cs:fontRef idx="minor">
      <a:schemeClr val="dk1"/>
    </cs:fontRef>
  </cs:plotArea3D>
  <cs:seriesAxis>
    <cs:lnRef idx="0"/>
    <cs:fillRef idx="0"/>
    <cs:effectRef idx="0"/>
    <cs:fontRef idx="minor">
      <a:schemeClr val="dk1">
        <a:lumMod val="65000"/>
        <a:lumOff val="35000"/>
      </a:schemeClr>
    </cs:fontRef>
    <cs:spPr>
      <a:ln w="9525" cap="flat" cmpd="sng" algn="ctr">
        <a:solidFill>
          <a:schemeClr val="dk1">
            <a:lumMod val="15000"/>
            <a:lumOff val="85000"/>
          </a:schemeClr>
        </a:solidFill>
        <a:round/>
      </a:ln>
    </cs:spPr>
    <cs:defRPr sz="900" kern="1200"/>
  </cs:seriesAxis>
  <cs:seriesLine>
    <cs:lnRef idx="0"/>
    <cs:fillRef idx="0"/>
    <cs:effectRef idx="0"/>
    <cs:fontRef idx="minor">
      <a:schemeClr val="dk1"/>
    </cs:fontRef>
    <cs:spPr>
      <a:ln w="9525">
        <a:solidFill>
          <a:schemeClr val="dk1">
            <a:lumMod val="50000"/>
            <a:lumOff val="50000"/>
          </a:schemeClr>
        </a:solidFill>
        <a:round/>
      </a:ln>
    </cs:spPr>
  </cs:seriesLine>
  <cs:title>
    <cs:lnRef idx="0"/>
    <cs:fillRef idx="0"/>
    <cs:effectRef idx="0"/>
    <cs:fontRef idx="minor">
      <a:schemeClr val="dk1">
        <a:lumMod val="65000"/>
        <a:lumOff val="35000"/>
      </a:schemeClr>
    </cs:fontRef>
    <cs:defRPr kern="1200">
      <a:effectLst/>
    </cs:defRPr>
  </cs:title>
  <cs:trendline>
    <cs:lnRef idx="0">
      <cs:styleClr val="auto"/>
    </cs:lnRef>
    <cs:fillRef idx="0"/>
    <cs:effectRef idx="0"/>
    <cs:fontRef idx="minor">
      <a:schemeClr val="dk1"/>
    </cs:fontRef>
    <cs:spPr>
      <a:ln w="19050" cap="rnd">
        <a:solidFill>
          <a:schemeClr val="phClr"/>
        </a:solidFill>
        <a:prstDash val="sysDash"/>
      </a:ln>
    </cs:spPr>
  </cs:trendline>
  <cs:trendlineLabel>
    <cs:lnRef idx="0"/>
    <cs:fillRef idx="0"/>
    <cs:effectRef idx="0"/>
    <cs:fontRef idx="minor">
      <a:schemeClr val="dk1">
        <a:lumMod val="65000"/>
        <a:lumOff val="35000"/>
      </a:schemeClr>
    </cs:fontRef>
    <cs:defRPr sz="900" kern="1200"/>
  </cs:trendlineLabel>
  <cs:upBar>
    <cs:lnRef idx="0"/>
    <cs:fillRef idx="0"/>
    <cs:effectRef idx="0"/>
    <cs:fontRef idx="minor">
      <a:schemeClr val="dk1"/>
    </cs:fontRef>
    <cs:spPr>
      <a:solidFill>
        <a:schemeClr val="lt1">
          <a:lumMod val="95000"/>
        </a:schemeClr>
      </a:solidFill>
      <a:ln w="9525">
        <a:solidFill>
          <a:schemeClr val="dk1">
            <a:lumMod val="15000"/>
            <a:lumOff val="85000"/>
          </a:schemeClr>
        </a:solidFill>
      </a:ln>
    </cs:spPr>
  </cs:upBar>
  <cs:valueAxis>
    <cs:lnRef idx="0"/>
    <cs:fillRef idx="0"/>
    <cs:effectRef idx="0"/>
    <cs:fontRef idx="minor">
      <a:schemeClr val="dk1">
        <a:lumMod val="65000"/>
        <a:lumOff val="35000"/>
      </a:schemeClr>
    </cs:fontRef>
    <cs:defRPr sz="900" kern="1200"/>
  </cs:valueAxis>
  <cs:wall>
    <cs:lnRef idx="0"/>
    <cs:fillRef idx="0"/>
    <cs:effectRef idx="0"/>
    <cs:fontRef idx="minor">
      <a:schemeClr val="dk1"/>
    </cs:fontRef>
  </cs:wall>
</cs:chartStyle>
</file>

<file path=ppt/charts/style2.xml><?xml version="1.0" encoding="utf-8"?>
<cs:chartStyle xmlns:cs="http://schemas.microsoft.com/office/drawing/2012/chartStyle" xmlns:a="http://schemas.openxmlformats.org/drawingml/2006/main" id="204">
  <cs:axisTitle>
    <cs:lnRef idx="0"/>
    <cs:fillRef idx="0"/>
    <cs:effectRef idx="0"/>
    <cs:fontRef idx="minor">
      <a:schemeClr val="dk1">
        <a:lumMod val="65000"/>
        <a:lumOff val="35000"/>
      </a:schemeClr>
    </cs:fontRef>
    <cs:defRPr sz="900" b="1" kern="1200"/>
  </cs:axisTitle>
  <cs:categoryAxis>
    <cs:lnRef idx="0"/>
    <cs:fillRef idx="0"/>
    <cs:effectRef idx="0"/>
    <cs:fontRef idx="minor">
      <a:schemeClr val="dk1">
        <a:lumMod val="65000"/>
        <a:lumOff val="35000"/>
      </a:schemeClr>
    </cs:fontRef>
    <cs:defRPr sz="900" kern="1200">
      <a:effectLst/>
    </cs:defRPr>
  </cs:categoryAxis>
  <cs:chartArea>
    <cs:lnRef idx="0"/>
    <cs:fillRef idx="0"/>
    <cs:effectRef idx="0"/>
    <cs:fontRef idx="minor">
      <a:schemeClr val="dk1"/>
    </cs:fontRef>
    <cs:spPr>
      <a:gradFill flip="none" rotWithShape="1">
        <a:gsLst>
          <a:gs pos="0">
            <a:schemeClr val="lt1"/>
          </a:gs>
          <a:gs pos="68000">
            <a:schemeClr val="lt1">
              <a:lumMod val="85000"/>
            </a:schemeClr>
          </a:gs>
          <a:gs pos="100000">
            <a:schemeClr val="lt1"/>
          </a:gs>
        </a:gsLst>
        <a:lin ang="5400000" scaled="1"/>
        <a:tileRect/>
      </a:gradFill>
      <a:ln w="9525" cap="flat" cmpd="sng" algn="ctr">
        <a:solidFill>
          <a:schemeClr val="dk1">
            <a:lumMod val="15000"/>
            <a:lumOff val="85000"/>
          </a:schemeClr>
        </a:solidFill>
        <a:round/>
      </a:ln>
    </cs:spPr>
    <cs:defRPr sz="1000" kern="1200"/>
  </cs:chartArea>
  <cs:dataLabel>
    <cs:lnRef idx="0"/>
    <cs:fillRef idx="0"/>
    <cs:effectRef idx="0"/>
    <cs:fontRef idx="minor">
      <a:schemeClr val="lt1"/>
    </cs:fontRef>
    <cs:spPr/>
    <cs:defRPr sz="1000" b="1" i="0" u="none" strike="noStrike" kern="1200" baseline="0"/>
  </cs:dataLabel>
  <cs:dataLabelCallout>
    <cs:lnRef idx="0"/>
    <cs:fillRef idx="0"/>
    <cs:effectRef idx="0"/>
    <cs:fontRef idx="minor">
      <a:schemeClr val="lt1"/>
    </cs:fontRef>
    <cs:spPr>
      <a:solidFill>
        <a:schemeClr val="dk1">
          <a:lumMod val="65000"/>
          <a:lumOff val="35000"/>
          <a:alpha val="75000"/>
        </a:schemeClr>
      </a:solidFill>
    </cs:spPr>
    <cs:defRPr sz="1000" b="1" kern="1200"/>
    <cs:bodyPr rot="0" spcFirstLastPara="1" vertOverflow="clip" horzOverflow="clip" vert="horz" wrap="square" lIns="36576" tIns="18288" rIns="36576" bIns="18288" anchor="ctr" anchorCtr="1">
      <a:spAutoFit/>
    </cs:bodyPr>
  </cs:dataLabelCallout>
  <cs:dataPoint>
    <cs:lnRef idx="0">
      <cs:styleClr val="auto"/>
    </cs:lnRef>
    <cs:fillRef idx="0">
      <cs:styleClr val="auto"/>
    </cs:fillRef>
    <cs:effectRef idx="0"/>
    <cs:fontRef idx="minor">
      <a:schemeClr val="dk1"/>
    </cs:fontRef>
    <cs:spPr>
      <a:gradFill>
        <a:gsLst>
          <a:gs pos="0">
            <a:schemeClr val="phClr"/>
          </a:gs>
          <a:gs pos="100000">
            <a:schemeClr val="phClr">
              <a:lumMod val="84000"/>
            </a:schemeClr>
          </a:gs>
        </a:gsLst>
        <a:lin ang="5400000" scaled="1"/>
      </a:gradFill>
      <a:effectLst>
        <a:outerShdw blurRad="76200" dir="18900000" sy="23000" kx="-1200000" algn="bl" rotWithShape="0">
          <a:prstClr val="black">
            <a:alpha val="20000"/>
          </a:prstClr>
        </a:outerShdw>
      </a:effectLst>
    </cs:spPr>
  </cs:dataPoint>
  <cs:dataPoint3D>
    <cs:lnRef idx="0"/>
    <cs:fillRef idx="0">
      <cs:styleClr val="auto"/>
    </cs:fillRef>
    <cs:effectRef idx="0"/>
    <cs:fontRef idx="minor">
      <a:schemeClr val="dk1"/>
    </cs:fontRef>
    <cs:spPr>
      <a:gradFill>
        <a:gsLst>
          <a:gs pos="0">
            <a:schemeClr val="phClr"/>
          </a:gs>
          <a:gs pos="100000">
            <a:schemeClr val="phClr">
              <a:lumMod val="84000"/>
            </a:schemeClr>
          </a:gs>
        </a:gsLst>
        <a:lin ang="5400000" scaled="1"/>
      </a:gradFill>
      <a:effectLst>
        <a:outerShdw blurRad="76200" dir="18900000" sy="23000" kx="-1200000" algn="bl" rotWithShape="0">
          <a:prstClr val="black">
            <a:alpha val="20000"/>
          </a:prstClr>
        </a:outerShdw>
      </a:effectLst>
    </cs:spPr>
  </cs:dataPoint3D>
  <cs:dataPointLine>
    <cs:lnRef idx="0">
      <cs:styleClr val="auto"/>
    </cs:lnRef>
    <cs:fillRef idx="0"/>
    <cs:effectRef idx="0"/>
    <cs:fontRef idx="minor">
      <a:schemeClr val="dk1"/>
    </cs:fontRef>
    <cs:spPr>
      <a:ln w="28575" cap="rnd">
        <a:gradFill>
          <a:gsLst>
            <a:gs pos="0">
              <a:schemeClr val="phClr"/>
            </a:gs>
            <a:gs pos="100000">
              <a:schemeClr val="phClr">
                <a:lumMod val="84000"/>
              </a:schemeClr>
            </a:gs>
          </a:gsLst>
          <a:lin ang="5400000" scaled="1"/>
        </a:gradFill>
        <a:round/>
      </a:ln>
    </cs:spPr>
  </cs:dataPointLine>
  <cs:dataPointMarker>
    <cs:lnRef idx="0"/>
    <cs:fillRef idx="0">
      <cs:styleClr val="auto"/>
    </cs:fillRef>
    <cs:effectRef idx="0"/>
    <cs:fontRef idx="minor">
      <a:schemeClr val="dk1"/>
    </cs:fontRef>
    <cs:spPr>
      <a:gradFill>
        <a:gsLst>
          <a:gs pos="0">
            <a:schemeClr val="phClr"/>
          </a:gs>
          <a:gs pos="100000">
            <a:schemeClr val="phClr">
              <a:lumMod val="84000"/>
            </a:schemeClr>
          </a:gs>
        </a:gsLst>
        <a:lin ang="5400000" scaled="1"/>
      </a:gradFill>
      <a:effectLst>
        <a:outerShdw blurRad="76200" dir="18900000" sy="23000" kx="-1200000" algn="bl" rotWithShape="0">
          <a:prstClr val="black">
            <a:alpha val="20000"/>
          </a:prstClr>
        </a:outerShdw>
      </a:effectLst>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65000"/>
        <a:lumOff val="35000"/>
      </a:schemeClr>
    </cs:fontRef>
    <cs:spPr>
      <a:ln w="9525">
        <a:solidFill>
          <a:schemeClr val="dk1">
            <a:lumMod val="15000"/>
            <a:lumOff val="85000"/>
          </a:schemeClr>
        </a:solidFill>
      </a:ln>
    </cs:spPr>
    <cs:defRPr sz="900" kern="1200"/>
  </cs:dataTable>
  <cs:downBar>
    <cs:lnRef idx="0"/>
    <cs:fillRef idx="0"/>
    <cs:effectRef idx="0"/>
    <cs:fontRef idx="minor">
      <a:schemeClr val="dk1"/>
    </cs:fontRef>
    <cs:spPr>
      <a:solidFill>
        <a:schemeClr val="dk1">
          <a:lumMod val="35000"/>
          <a:lumOff val="65000"/>
        </a:schemeClr>
      </a:solidFill>
      <a:ln w="9525">
        <a:solidFill>
          <a:schemeClr val="dk1">
            <a:lumMod val="50000"/>
            <a:lumOff val="50000"/>
          </a:schemeClr>
        </a:solidFill>
      </a:ln>
    </cs:spPr>
  </cs:downBar>
  <cs:dropLine>
    <cs:lnRef idx="0"/>
    <cs:fillRef idx="0"/>
    <cs:effectRef idx="0"/>
    <cs:fontRef idx="minor">
      <a:schemeClr val="dk1"/>
    </cs:fontRef>
    <cs:spPr>
      <a:ln w="9525">
        <a:solidFill>
          <a:schemeClr val="dk1">
            <a:lumMod val="50000"/>
            <a:lumOff val="50000"/>
          </a:schemeClr>
        </a:solidFill>
        <a:round/>
      </a:ln>
    </cs:spPr>
  </cs:dropLine>
  <cs:errorBar>
    <cs:lnRef idx="0"/>
    <cs:fillRef idx="0"/>
    <cs:effectRef idx="0"/>
    <cs:fontRef idx="minor">
      <a:schemeClr val="dk1"/>
    </cs:fontRef>
    <cs:spPr>
      <a:ln w="9525">
        <a:solidFill>
          <a:schemeClr val="dk1">
            <a:lumMod val="50000"/>
            <a:lumOff val="50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solidFill>
          <a:schemeClr val="dk1">
            <a:lumMod val="15000"/>
            <a:lumOff val="85000"/>
          </a:schemeClr>
        </a:solidFill>
        <a:round/>
      </a:ln>
    </cs:spPr>
  </cs:gridlineMajor>
  <cs:gridlineMinor>
    <cs:lnRef idx="0"/>
    <cs:fillRef idx="0"/>
    <cs:effectRef idx="0"/>
    <cs:fontRef idx="minor">
      <a:schemeClr val="dk1"/>
    </cs:fontRef>
    <cs:spPr>
      <a:ln>
        <a:solidFill>
          <a:schemeClr val="dk1">
            <a:lumMod val="5000"/>
            <a:lumOff val="95000"/>
          </a:schemeClr>
        </a:solidFill>
      </a:ln>
    </cs:spPr>
  </cs:gridlineMinor>
  <cs:hiLoLine>
    <cs:lnRef idx="0"/>
    <cs:fillRef idx="0"/>
    <cs:effectRef idx="0"/>
    <cs:fontRef idx="minor">
      <a:schemeClr val="dk1"/>
    </cs:fontRef>
    <cs:spPr>
      <a:ln w="9525">
        <a:solidFill>
          <a:schemeClr val="dk1">
            <a:lumMod val="50000"/>
            <a:lumOff val="50000"/>
          </a:schemeClr>
        </a:solidFill>
        <a:round/>
      </a:ln>
    </cs:spPr>
  </cs:hiLoLine>
  <cs:leaderLine>
    <cs:lnRef idx="0"/>
    <cs:fillRef idx="0"/>
    <cs:effectRef idx="0"/>
    <cs:fontRef idx="minor">
      <a:schemeClr val="dk1"/>
    </cs:fontRef>
    <cs:spPr>
      <a:ln w="9525">
        <a:solidFill>
          <a:schemeClr val="dk1">
            <a:lumMod val="50000"/>
            <a:lumOff val="50000"/>
          </a:schemeClr>
        </a:solidFill>
      </a:ln>
    </cs:spPr>
  </cs:leaderLine>
  <cs:legend>
    <cs:lnRef idx="0"/>
    <cs:fillRef idx="0"/>
    <cs:effectRef idx="0"/>
    <cs:fontRef idx="minor">
      <a:schemeClr val="dk1">
        <a:lumMod val="65000"/>
        <a:lumOff val="35000"/>
      </a:schemeClr>
    </cs:fontRef>
    <cs:defRPr sz="900" kern="1200"/>
  </cs:legend>
  <cs:plotArea>
    <cs:lnRef idx="0"/>
    <cs:fillRef idx="0"/>
    <cs:effectRef idx="0"/>
    <cs:fontRef idx="minor">
      <a:schemeClr val="dk1"/>
    </cs:fontRef>
  </cs:plotArea>
  <cs:plotArea3D>
    <cs:lnRef idx="0"/>
    <cs:fillRef idx="0"/>
    <cs:effectRef idx="0"/>
    <cs:fontRef idx="minor">
      <a:schemeClr val="dk1"/>
    </cs:fontRef>
  </cs:plotArea3D>
  <cs:seriesAxis>
    <cs:lnRef idx="0"/>
    <cs:fillRef idx="0"/>
    <cs:effectRef idx="0"/>
    <cs:fontRef idx="minor">
      <a:schemeClr val="dk1">
        <a:lumMod val="65000"/>
        <a:lumOff val="35000"/>
      </a:schemeClr>
    </cs:fontRef>
    <cs:spPr>
      <a:ln w="9525" cap="flat" cmpd="sng" algn="ctr">
        <a:solidFill>
          <a:schemeClr val="dk1">
            <a:lumMod val="15000"/>
            <a:lumOff val="85000"/>
          </a:schemeClr>
        </a:solidFill>
        <a:round/>
      </a:ln>
    </cs:spPr>
    <cs:defRPr sz="900" kern="1200"/>
  </cs:seriesAxis>
  <cs:seriesLine>
    <cs:lnRef idx="0"/>
    <cs:fillRef idx="0"/>
    <cs:effectRef idx="0"/>
    <cs:fontRef idx="minor">
      <a:schemeClr val="dk1"/>
    </cs:fontRef>
    <cs:spPr>
      <a:ln w="9525">
        <a:solidFill>
          <a:schemeClr val="dk1">
            <a:lumMod val="50000"/>
            <a:lumOff val="50000"/>
          </a:schemeClr>
        </a:solidFill>
        <a:round/>
      </a:ln>
    </cs:spPr>
  </cs:seriesLine>
  <cs:title>
    <cs:lnRef idx="0"/>
    <cs:fillRef idx="0"/>
    <cs:effectRef idx="0"/>
    <cs:fontRef idx="minor">
      <a:schemeClr val="dk1">
        <a:lumMod val="65000"/>
        <a:lumOff val="35000"/>
      </a:schemeClr>
    </cs:fontRef>
    <cs:defRPr kern="1200">
      <a:effectLst/>
    </cs:defRPr>
  </cs:title>
  <cs:trendline>
    <cs:lnRef idx="0">
      <cs:styleClr val="auto"/>
    </cs:lnRef>
    <cs:fillRef idx="0"/>
    <cs:effectRef idx="0"/>
    <cs:fontRef idx="minor">
      <a:schemeClr val="dk1"/>
    </cs:fontRef>
    <cs:spPr>
      <a:ln w="19050" cap="rnd">
        <a:solidFill>
          <a:schemeClr val="phClr"/>
        </a:solidFill>
        <a:prstDash val="sysDash"/>
      </a:ln>
    </cs:spPr>
  </cs:trendline>
  <cs:trendlineLabel>
    <cs:lnRef idx="0"/>
    <cs:fillRef idx="0"/>
    <cs:effectRef idx="0"/>
    <cs:fontRef idx="minor">
      <a:schemeClr val="dk1">
        <a:lumMod val="65000"/>
        <a:lumOff val="35000"/>
      </a:schemeClr>
    </cs:fontRef>
    <cs:defRPr sz="900" kern="1200"/>
  </cs:trendlineLabel>
  <cs:upBar>
    <cs:lnRef idx="0"/>
    <cs:fillRef idx="0"/>
    <cs:effectRef idx="0"/>
    <cs:fontRef idx="minor">
      <a:schemeClr val="dk1"/>
    </cs:fontRef>
    <cs:spPr>
      <a:solidFill>
        <a:schemeClr val="lt1">
          <a:lumMod val="95000"/>
        </a:schemeClr>
      </a:solidFill>
      <a:ln w="9525">
        <a:solidFill>
          <a:schemeClr val="dk1">
            <a:lumMod val="15000"/>
            <a:lumOff val="85000"/>
          </a:schemeClr>
        </a:solidFill>
      </a:ln>
    </cs:spPr>
  </cs:upBar>
  <cs:valueAxis>
    <cs:lnRef idx="0"/>
    <cs:fillRef idx="0"/>
    <cs:effectRef idx="0"/>
    <cs:fontRef idx="minor">
      <a:schemeClr val="dk1">
        <a:lumMod val="65000"/>
        <a:lumOff val="35000"/>
      </a:schemeClr>
    </cs:fontRef>
    <cs:defRPr sz="900" kern="1200"/>
  </cs:valueAxis>
  <cs:wall>
    <cs:lnRef idx="0"/>
    <cs:fillRef idx="0"/>
    <cs:effectRef idx="0"/>
    <cs:fontRef idx="minor">
      <a:schemeClr val="dk1"/>
    </cs:fontRef>
  </cs:wall>
</cs:chartStyle>
</file>

<file path=ppt/charts/style3.xml><?xml version="1.0" encoding="utf-8"?>
<cs:chartStyle xmlns:cs="http://schemas.microsoft.com/office/drawing/2012/chartStyle" xmlns:a="http://schemas.openxmlformats.org/drawingml/2006/main" id="204">
  <cs:axisTitle>
    <cs:lnRef idx="0"/>
    <cs:fillRef idx="0"/>
    <cs:effectRef idx="0"/>
    <cs:fontRef idx="minor">
      <a:schemeClr val="dk1">
        <a:lumMod val="65000"/>
        <a:lumOff val="35000"/>
      </a:schemeClr>
    </cs:fontRef>
    <cs:defRPr sz="900" b="1" kern="1200"/>
  </cs:axisTitle>
  <cs:categoryAxis>
    <cs:lnRef idx="0"/>
    <cs:fillRef idx="0"/>
    <cs:effectRef idx="0"/>
    <cs:fontRef idx="minor">
      <a:schemeClr val="dk1">
        <a:lumMod val="65000"/>
        <a:lumOff val="35000"/>
      </a:schemeClr>
    </cs:fontRef>
    <cs:defRPr sz="900" kern="1200">
      <a:effectLst/>
    </cs:defRPr>
  </cs:categoryAxis>
  <cs:chartArea>
    <cs:lnRef idx="0"/>
    <cs:fillRef idx="0"/>
    <cs:effectRef idx="0"/>
    <cs:fontRef idx="minor">
      <a:schemeClr val="dk1"/>
    </cs:fontRef>
    <cs:spPr>
      <a:gradFill flip="none" rotWithShape="1">
        <a:gsLst>
          <a:gs pos="0">
            <a:schemeClr val="lt1"/>
          </a:gs>
          <a:gs pos="68000">
            <a:schemeClr val="lt1">
              <a:lumMod val="85000"/>
            </a:schemeClr>
          </a:gs>
          <a:gs pos="100000">
            <a:schemeClr val="lt1"/>
          </a:gs>
        </a:gsLst>
        <a:lin ang="5400000" scaled="1"/>
        <a:tileRect/>
      </a:gradFill>
      <a:ln w="9525" cap="flat" cmpd="sng" algn="ctr">
        <a:solidFill>
          <a:schemeClr val="dk1">
            <a:lumMod val="15000"/>
            <a:lumOff val="85000"/>
          </a:schemeClr>
        </a:solidFill>
        <a:round/>
      </a:ln>
    </cs:spPr>
    <cs:defRPr sz="1000" kern="1200"/>
  </cs:chartArea>
  <cs:dataLabel>
    <cs:lnRef idx="0"/>
    <cs:fillRef idx="0"/>
    <cs:effectRef idx="0"/>
    <cs:fontRef idx="minor">
      <a:schemeClr val="lt1"/>
    </cs:fontRef>
    <cs:spPr/>
    <cs:defRPr sz="1000" b="1" i="0" u="none" strike="noStrike" kern="1200" baseline="0"/>
  </cs:dataLabel>
  <cs:dataLabelCallout>
    <cs:lnRef idx="0"/>
    <cs:fillRef idx="0"/>
    <cs:effectRef idx="0"/>
    <cs:fontRef idx="minor">
      <a:schemeClr val="lt1"/>
    </cs:fontRef>
    <cs:spPr>
      <a:solidFill>
        <a:schemeClr val="dk1">
          <a:lumMod val="65000"/>
          <a:lumOff val="35000"/>
          <a:alpha val="75000"/>
        </a:schemeClr>
      </a:solidFill>
    </cs:spPr>
    <cs:defRPr sz="1000" b="1" kern="1200"/>
    <cs:bodyPr rot="0" spcFirstLastPara="1" vertOverflow="clip" horzOverflow="clip" vert="horz" wrap="square" lIns="36576" tIns="18288" rIns="36576" bIns="18288" anchor="ctr" anchorCtr="1">
      <a:spAutoFit/>
    </cs:bodyPr>
  </cs:dataLabelCallout>
  <cs:dataPoint>
    <cs:lnRef idx="0">
      <cs:styleClr val="auto"/>
    </cs:lnRef>
    <cs:fillRef idx="0">
      <cs:styleClr val="auto"/>
    </cs:fillRef>
    <cs:effectRef idx="0"/>
    <cs:fontRef idx="minor">
      <a:schemeClr val="dk1"/>
    </cs:fontRef>
    <cs:spPr>
      <a:gradFill>
        <a:gsLst>
          <a:gs pos="0">
            <a:schemeClr val="phClr"/>
          </a:gs>
          <a:gs pos="100000">
            <a:schemeClr val="phClr">
              <a:lumMod val="84000"/>
            </a:schemeClr>
          </a:gs>
        </a:gsLst>
        <a:lin ang="5400000" scaled="1"/>
      </a:gradFill>
      <a:effectLst>
        <a:outerShdw blurRad="76200" dir="18900000" sy="23000" kx="-1200000" algn="bl" rotWithShape="0">
          <a:prstClr val="black">
            <a:alpha val="20000"/>
          </a:prstClr>
        </a:outerShdw>
      </a:effectLst>
    </cs:spPr>
  </cs:dataPoint>
  <cs:dataPoint3D>
    <cs:lnRef idx="0"/>
    <cs:fillRef idx="0">
      <cs:styleClr val="auto"/>
    </cs:fillRef>
    <cs:effectRef idx="0"/>
    <cs:fontRef idx="minor">
      <a:schemeClr val="dk1"/>
    </cs:fontRef>
    <cs:spPr>
      <a:gradFill>
        <a:gsLst>
          <a:gs pos="0">
            <a:schemeClr val="phClr"/>
          </a:gs>
          <a:gs pos="100000">
            <a:schemeClr val="phClr">
              <a:lumMod val="84000"/>
            </a:schemeClr>
          </a:gs>
        </a:gsLst>
        <a:lin ang="5400000" scaled="1"/>
      </a:gradFill>
      <a:effectLst>
        <a:outerShdw blurRad="76200" dir="18900000" sy="23000" kx="-1200000" algn="bl" rotWithShape="0">
          <a:prstClr val="black">
            <a:alpha val="20000"/>
          </a:prstClr>
        </a:outerShdw>
      </a:effectLst>
    </cs:spPr>
  </cs:dataPoint3D>
  <cs:dataPointLine>
    <cs:lnRef idx="0">
      <cs:styleClr val="auto"/>
    </cs:lnRef>
    <cs:fillRef idx="0"/>
    <cs:effectRef idx="0"/>
    <cs:fontRef idx="minor">
      <a:schemeClr val="dk1"/>
    </cs:fontRef>
    <cs:spPr>
      <a:ln w="28575" cap="rnd">
        <a:gradFill>
          <a:gsLst>
            <a:gs pos="0">
              <a:schemeClr val="phClr"/>
            </a:gs>
            <a:gs pos="100000">
              <a:schemeClr val="phClr">
                <a:lumMod val="84000"/>
              </a:schemeClr>
            </a:gs>
          </a:gsLst>
          <a:lin ang="5400000" scaled="1"/>
        </a:gradFill>
        <a:round/>
      </a:ln>
    </cs:spPr>
  </cs:dataPointLine>
  <cs:dataPointMarker>
    <cs:lnRef idx="0"/>
    <cs:fillRef idx="0">
      <cs:styleClr val="auto"/>
    </cs:fillRef>
    <cs:effectRef idx="0"/>
    <cs:fontRef idx="minor">
      <a:schemeClr val="dk1"/>
    </cs:fontRef>
    <cs:spPr>
      <a:gradFill>
        <a:gsLst>
          <a:gs pos="0">
            <a:schemeClr val="phClr"/>
          </a:gs>
          <a:gs pos="100000">
            <a:schemeClr val="phClr">
              <a:lumMod val="84000"/>
            </a:schemeClr>
          </a:gs>
        </a:gsLst>
        <a:lin ang="5400000" scaled="1"/>
      </a:gradFill>
      <a:effectLst>
        <a:outerShdw blurRad="76200" dir="18900000" sy="23000" kx="-1200000" algn="bl" rotWithShape="0">
          <a:prstClr val="black">
            <a:alpha val="20000"/>
          </a:prstClr>
        </a:outerShdw>
      </a:effectLst>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65000"/>
        <a:lumOff val="35000"/>
      </a:schemeClr>
    </cs:fontRef>
    <cs:spPr>
      <a:ln w="9525">
        <a:solidFill>
          <a:schemeClr val="dk1">
            <a:lumMod val="15000"/>
            <a:lumOff val="85000"/>
          </a:schemeClr>
        </a:solidFill>
      </a:ln>
    </cs:spPr>
    <cs:defRPr sz="900" kern="1200"/>
  </cs:dataTable>
  <cs:downBar>
    <cs:lnRef idx="0"/>
    <cs:fillRef idx="0"/>
    <cs:effectRef idx="0"/>
    <cs:fontRef idx="minor">
      <a:schemeClr val="dk1"/>
    </cs:fontRef>
    <cs:spPr>
      <a:solidFill>
        <a:schemeClr val="dk1">
          <a:lumMod val="35000"/>
          <a:lumOff val="65000"/>
        </a:schemeClr>
      </a:solidFill>
      <a:ln w="9525">
        <a:solidFill>
          <a:schemeClr val="dk1">
            <a:lumMod val="50000"/>
            <a:lumOff val="50000"/>
          </a:schemeClr>
        </a:solidFill>
      </a:ln>
    </cs:spPr>
  </cs:downBar>
  <cs:dropLine>
    <cs:lnRef idx="0"/>
    <cs:fillRef idx="0"/>
    <cs:effectRef idx="0"/>
    <cs:fontRef idx="minor">
      <a:schemeClr val="dk1"/>
    </cs:fontRef>
    <cs:spPr>
      <a:ln w="9525">
        <a:solidFill>
          <a:schemeClr val="dk1">
            <a:lumMod val="50000"/>
            <a:lumOff val="50000"/>
          </a:schemeClr>
        </a:solidFill>
        <a:round/>
      </a:ln>
    </cs:spPr>
  </cs:dropLine>
  <cs:errorBar>
    <cs:lnRef idx="0"/>
    <cs:fillRef idx="0"/>
    <cs:effectRef idx="0"/>
    <cs:fontRef idx="minor">
      <a:schemeClr val="dk1"/>
    </cs:fontRef>
    <cs:spPr>
      <a:ln w="9525">
        <a:solidFill>
          <a:schemeClr val="dk1">
            <a:lumMod val="50000"/>
            <a:lumOff val="50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solidFill>
          <a:schemeClr val="dk1">
            <a:lumMod val="15000"/>
            <a:lumOff val="85000"/>
          </a:schemeClr>
        </a:solidFill>
        <a:round/>
      </a:ln>
    </cs:spPr>
  </cs:gridlineMajor>
  <cs:gridlineMinor>
    <cs:lnRef idx="0"/>
    <cs:fillRef idx="0"/>
    <cs:effectRef idx="0"/>
    <cs:fontRef idx="minor">
      <a:schemeClr val="dk1"/>
    </cs:fontRef>
    <cs:spPr>
      <a:ln>
        <a:solidFill>
          <a:schemeClr val="dk1">
            <a:lumMod val="5000"/>
            <a:lumOff val="95000"/>
          </a:schemeClr>
        </a:solidFill>
      </a:ln>
    </cs:spPr>
  </cs:gridlineMinor>
  <cs:hiLoLine>
    <cs:lnRef idx="0"/>
    <cs:fillRef idx="0"/>
    <cs:effectRef idx="0"/>
    <cs:fontRef idx="minor">
      <a:schemeClr val="dk1"/>
    </cs:fontRef>
    <cs:spPr>
      <a:ln w="9525">
        <a:solidFill>
          <a:schemeClr val="dk1">
            <a:lumMod val="50000"/>
            <a:lumOff val="50000"/>
          </a:schemeClr>
        </a:solidFill>
        <a:round/>
      </a:ln>
    </cs:spPr>
  </cs:hiLoLine>
  <cs:leaderLine>
    <cs:lnRef idx="0"/>
    <cs:fillRef idx="0"/>
    <cs:effectRef idx="0"/>
    <cs:fontRef idx="minor">
      <a:schemeClr val="dk1"/>
    </cs:fontRef>
    <cs:spPr>
      <a:ln w="9525">
        <a:solidFill>
          <a:schemeClr val="dk1">
            <a:lumMod val="50000"/>
            <a:lumOff val="50000"/>
          </a:schemeClr>
        </a:solidFill>
      </a:ln>
    </cs:spPr>
  </cs:leaderLine>
  <cs:legend>
    <cs:lnRef idx="0"/>
    <cs:fillRef idx="0"/>
    <cs:effectRef idx="0"/>
    <cs:fontRef idx="minor">
      <a:schemeClr val="dk1">
        <a:lumMod val="65000"/>
        <a:lumOff val="35000"/>
      </a:schemeClr>
    </cs:fontRef>
    <cs:defRPr sz="900" kern="1200"/>
  </cs:legend>
  <cs:plotArea>
    <cs:lnRef idx="0"/>
    <cs:fillRef idx="0"/>
    <cs:effectRef idx="0"/>
    <cs:fontRef idx="minor">
      <a:schemeClr val="dk1"/>
    </cs:fontRef>
  </cs:plotArea>
  <cs:plotArea3D>
    <cs:lnRef idx="0"/>
    <cs:fillRef idx="0"/>
    <cs:effectRef idx="0"/>
    <cs:fontRef idx="minor">
      <a:schemeClr val="dk1"/>
    </cs:fontRef>
  </cs:plotArea3D>
  <cs:seriesAxis>
    <cs:lnRef idx="0"/>
    <cs:fillRef idx="0"/>
    <cs:effectRef idx="0"/>
    <cs:fontRef idx="minor">
      <a:schemeClr val="dk1">
        <a:lumMod val="65000"/>
        <a:lumOff val="35000"/>
      </a:schemeClr>
    </cs:fontRef>
    <cs:spPr>
      <a:ln w="9525" cap="flat" cmpd="sng" algn="ctr">
        <a:solidFill>
          <a:schemeClr val="dk1">
            <a:lumMod val="15000"/>
            <a:lumOff val="85000"/>
          </a:schemeClr>
        </a:solidFill>
        <a:round/>
      </a:ln>
    </cs:spPr>
    <cs:defRPr sz="900" kern="1200"/>
  </cs:seriesAxis>
  <cs:seriesLine>
    <cs:lnRef idx="0"/>
    <cs:fillRef idx="0"/>
    <cs:effectRef idx="0"/>
    <cs:fontRef idx="minor">
      <a:schemeClr val="dk1"/>
    </cs:fontRef>
    <cs:spPr>
      <a:ln w="9525">
        <a:solidFill>
          <a:schemeClr val="dk1">
            <a:lumMod val="50000"/>
            <a:lumOff val="50000"/>
          </a:schemeClr>
        </a:solidFill>
        <a:round/>
      </a:ln>
    </cs:spPr>
  </cs:seriesLine>
  <cs:title>
    <cs:lnRef idx="0"/>
    <cs:fillRef idx="0"/>
    <cs:effectRef idx="0"/>
    <cs:fontRef idx="minor">
      <a:schemeClr val="dk1">
        <a:lumMod val="65000"/>
        <a:lumOff val="35000"/>
      </a:schemeClr>
    </cs:fontRef>
    <cs:defRPr kern="1200">
      <a:effectLst/>
    </cs:defRPr>
  </cs:title>
  <cs:trendline>
    <cs:lnRef idx="0">
      <cs:styleClr val="auto"/>
    </cs:lnRef>
    <cs:fillRef idx="0"/>
    <cs:effectRef idx="0"/>
    <cs:fontRef idx="minor">
      <a:schemeClr val="dk1"/>
    </cs:fontRef>
    <cs:spPr>
      <a:ln w="19050" cap="rnd">
        <a:solidFill>
          <a:schemeClr val="phClr"/>
        </a:solidFill>
        <a:prstDash val="sysDash"/>
      </a:ln>
    </cs:spPr>
  </cs:trendline>
  <cs:trendlineLabel>
    <cs:lnRef idx="0"/>
    <cs:fillRef idx="0"/>
    <cs:effectRef idx="0"/>
    <cs:fontRef idx="minor">
      <a:schemeClr val="dk1">
        <a:lumMod val="65000"/>
        <a:lumOff val="35000"/>
      </a:schemeClr>
    </cs:fontRef>
    <cs:defRPr sz="900" kern="1200"/>
  </cs:trendlineLabel>
  <cs:upBar>
    <cs:lnRef idx="0"/>
    <cs:fillRef idx="0"/>
    <cs:effectRef idx="0"/>
    <cs:fontRef idx="minor">
      <a:schemeClr val="dk1"/>
    </cs:fontRef>
    <cs:spPr>
      <a:solidFill>
        <a:schemeClr val="lt1">
          <a:lumMod val="95000"/>
        </a:schemeClr>
      </a:solidFill>
      <a:ln w="9525">
        <a:solidFill>
          <a:schemeClr val="dk1">
            <a:lumMod val="15000"/>
            <a:lumOff val="85000"/>
          </a:schemeClr>
        </a:solidFill>
      </a:ln>
    </cs:spPr>
  </cs:upBar>
  <cs:valueAxis>
    <cs:lnRef idx="0"/>
    <cs:fillRef idx="0"/>
    <cs:effectRef idx="0"/>
    <cs:fontRef idx="minor">
      <a:schemeClr val="dk1">
        <a:lumMod val="65000"/>
        <a:lumOff val="35000"/>
      </a:schemeClr>
    </cs:fontRef>
    <cs:defRPr sz="900" kern="1200"/>
  </cs:valueAxis>
  <cs:wall>
    <cs:lnRef idx="0"/>
    <cs:fillRef idx="0"/>
    <cs:effectRef idx="0"/>
    <cs:fontRef idx="minor">
      <a:schemeClr val="dk1"/>
    </cs:fontRef>
  </cs:wall>
</cs:chartStyle>
</file>

<file path=ppt/charts/style4.xml><?xml version="1.0" encoding="utf-8"?>
<cs:chartStyle xmlns:cs="http://schemas.microsoft.com/office/drawing/2012/chartStyle" xmlns:a="http://schemas.openxmlformats.org/drawingml/2006/main" id="204">
  <cs:axisTitle>
    <cs:lnRef idx="0"/>
    <cs:fillRef idx="0"/>
    <cs:effectRef idx="0"/>
    <cs:fontRef idx="minor">
      <a:schemeClr val="dk1">
        <a:lumMod val="65000"/>
        <a:lumOff val="35000"/>
      </a:schemeClr>
    </cs:fontRef>
    <cs:defRPr sz="900" b="1" kern="1200"/>
  </cs:axisTitle>
  <cs:categoryAxis>
    <cs:lnRef idx="0"/>
    <cs:fillRef idx="0"/>
    <cs:effectRef idx="0"/>
    <cs:fontRef idx="minor">
      <a:schemeClr val="dk1">
        <a:lumMod val="65000"/>
        <a:lumOff val="35000"/>
      </a:schemeClr>
    </cs:fontRef>
    <cs:defRPr sz="900" kern="1200">
      <a:effectLst/>
    </cs:defRPr>
  </cs:categoryAxis>
  <cs:chartArea>
    <cs:lnRef idx="0"/>
    <cs:fillRef idx="0"/>
    <cs:effectRef idx="0"/>
    <cs:fontRef idx="minor">
      <a:schemeClr val="dk1"/>
    </cs:fontRef>
    <cs:spPr>
      <a:gradFill flip="none" rotWithShape="1">
        <a:gsLst>
          <a:gs pos="0">
            <a:schemeClr val="lt1"/>
          </a:gs>
          <a:gs pos="68000">
            <a:schemeClr val="lt1">
              <a:lumMod val="85000"/>
            </a:schemeClr>
          </a:gs>
          <a:gs pos="100000">
            <a:schemeClr val="lt1"/>
          </a:gs>
        </a:gsLst>
        <a:lin ang="5400000" scaled="1"/>
        <a:tileRect/>
      </a:gradFill>
      <a:ln w="9525" cap="flat" cmpd="sng" algn="ctr">
        <a:solidFill>
          <a:schemeClr val="dk1">
            <a:lumMod val="15000"/>
            <a:lumOff val="85000"/>
          </a:schemeClr>
        </a:solidFill>
        <a:round/>
      </a:ln>
    </cs:spPr>
    <cs:defRPr sz="1000" kern="1200"/>
  </cs:chartArea>
  <cs:dataLabel>
    <cs:lnRef idx="0"/>
    <cs:fillRef idx="0"/>
    <cs:effectRef idx="0"/>
    <cs:fontRef idx="minor">
      <a:schemeClr val="lt1"/>
    </cs:fontRef>
    <cs:spPr/>
    <cs:defRPr sz="1000" b="1" i="0" u="none" strike="noStrike" kern="1200" baseline="0"/>
  </cs:dataLabel>
  <cs:dataLabelCallout>
    <cs:lnRef idx="0"/>
    <cs:fillRef idx="0"/>
    <cs:effectRef idx="0"/>
    <cs:fontRef idx="minor">
      <a:schemeClr val="lt1"/>
    </cs:fontRef>
    <cs:spPr>
      <a:solidFill>
        <a:schemeClr val="dk1">
          <a:lumMod val="65000"/>
          <a:lumOff val="35000"/>
          <a:alpha val="75000"/>
        </a:schemeClr>
      </a:solidFill>
    </cs:spPr>
    <cs:defRPr sz="1000" b="1" kern="1200"/>
    <cs:bodyPr rot="0" spcFirstLastPara="1" vertOverflow="clip" horzOverflow="clip" vert="horz" wrap="square" lIns="36576" tIns="18288" rIns="36576" bIns="18288" anchor="ctr" anchorCtr="1">
      <a:spAutoFit/>
    </cs:bodyPr>
  </cs:dataLabelCallout>
  <cs:dataPoint>
    <cs:lnRef idx="0">
      <cs:styleClr val="auto"/>
    </cs:lnRef>
    <cs:fillRef idx="0">
      <cs:styleClr val="auto"/>
    </cs:fillRef>
    <cs:effectRef idx="0"/>
    <cs:fontRef idx="minor">
      <a:schemeClr val="dk1"/>
    </cs:fontRef>
    <cs:spPr>
      <a:gradFill>
        <a:gsLst>
          <a:gs pos="0">
            <a:schemeClr val="phClr"/>
          </a:gs>
          <a:gs pos="100000">
            <a:schemeClr val="phClr">
              <a:lumMod val="84000"/>
            </a:schemeClr>
          </a:gs>
        </a:gsLst>
        <a:lin ang="5400000" scaled="1"/>
      </a:gradFill>
      <a:effectLst>
        <a:outerShdw blurRad="76200" dir="18900000" sy="23000" kx="-1200000" algn="bl" rotWithShape="0">
          <a:prstClr val="black">
            <a:alpha val="20000"/>
          </a:prstClr>
        </a:outerShdw>
      </a:effectLst>
    </cs:spPr>
  </cs:dataPoint>
  <cs:dataPoint3D>
    <cs:lnRef idx="0"/>
    <cs:fillRef idx="0">
      <cs:styleClr val="auto"/>
    </cs:fillRef>
    <cs:effectRef idx="0"/>
    <cs:fontRef idx="minor">
      <a:schemeClr val="dk1"/>
    </cs:fontRef>
    <cs:spPr>
      <a:gradFill>
        <a:gsLst>
          <a:gs pos="0">
            <a:schemeClr val="phClr"/>
          </a:gs>
          <a:gs pos="100000">
            <a:schemeClr val="phClr">
              <a:lumMod val="84000"/>
            </a:schemeClr>
          </a:gs>
        </a:gsLst>
        <a:lin ang="5400000" scaled="1"/>
      </a:gradFill>
      <a:effectLst>
        <a:outerShdw blurRad="76200" dir="18900000" sy="23000" kx="-1200000" algn="bl" rotWithShape="0">
          <a:prstClr val="black">
            <a:alpha val="20000"/>
          </a:prstClr>
        </a:outerShdw>
      </a:effectLst>
    </cs:spPr>
  </cs:dataPoint3D>
  <cs:dataPointLine>
    <cs:lnRef idx="0">
      <cs:styleClr val="auto"/>
    </cs:lnRef>
    <cs:fillRef idx="0"/>
    <cs:effectRef idx="0"/>
    <cs:fontRef idx="minor">
      <a:schemeClr val="dk1"/>
    </cs:fontRef>
    <cs:spPr>
      <a:ln w="28575" cap="rnd">
        <a:gradFill>
          <a:gsLst>
            <a:gs pos="0">
              <a:schemeClr val="phClr"/>
            </a:gs>
            <a:gs pos="100000">
              <a:schemeClr val="phClr">
                <a:lumMod val="84000"/>
              </a:schemeClr>
            </a:gs>
          </a:gsLst>
          <a:lin ang="5400000" scaled="1"/>
        </a:gradFill>
        <a:round/>
      </a:ln>
    </cs:spPr>
  </cs:dataPointLine>
  <cs:dataPointMarker>
    <cs:lnRef idx="0"/>
    <cs:fillRef idx="0">
      <cs:styleClr val="auto"/>
    </cs:fillRef>
    <cs:effectRef idx="0"/>
    <cs:fontRef idx="minor">
      <a:schemeClr val="dk1"/>
    </cs:fontRef>
    <cs:spPr>
      <a:gradFill>
        <a:gsLst>
          <a:gs pos="0">
            <a:schemeClr val="phClr"/>
          </a:gs>
          <a:gs pos="100000">
            <a:schemeClr val="phClr">
              <a:lumMod val="84000"/>
            </a:schemeClr>
          </a:gs>
        </a:gsLst>
        <a:lin ang="5400000" scaled="1"/>
      </a:gradFill>
      <a:effectLst>
        <a:outerShdw blurRad="76200" dir="18900000" sy="23000" kx="-1200000" algn="bl" rotWithShape="0">
          <a:prstClr val="black">
            <a:alpha val="20000"/>
          </a:prstClr>
        </a:outerShdw>
      </a:effectLst>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65000"/>
        <a:lumOff val="35000"/>
      </a:schemeClr>
    </cs:fontRef>
    <cs:spPr>
      <a:ln w="9525">
        <a:solidFill>
          <a:schemeClr val="dk1">
            <a:lumMod val="15000"/>
            <a:lumOff val="85000"/>
          </a:schemeClr>
        </a:solidFill>
      </a:ln>
    </cs:spPr>
    <cs:defRPr sz="900" kern="1200"/>
  </cs:dataTable>
  <cs:downBar>
    <cs:lnRef idx="0"/>
    <cs:fillRef idx="0"/>
    <cs:effectRef idx="0"/>
    <cs:fontRef idx="minor">
      <a:schemeClr val="dk1"/>
    </cs:fontRef>
    <cs:spPr>
      <a:solidFill>
        <a:schemeClr val="dk1">
          <a:lumMod val="35000"/>
          <a:lumOff val="65000"/>
        </a:schemeClr>
      </a:solidFill>
      <a:ln w="9525">
        <a:solidFill>
          <a:schemeClr val="dk1">
            <a:lumMod val="50000"/>
            <a:lumOff val="50000"/>
          </a:schemeClr>
        </a:solidFill>
      </a:ln>
    </cs:spPr>
  </cs:downBar>
  <cs:dropLine>
    <cs:lnRef idx="0"/>
    <cs:fillRef idx="0"/>
    <cs:effectRef idx="0"/>
    <cs:fontRef idx="minor">
      <a:schemeClr val="dk1"/>
    </cs:fontRef>
    <cs:spPr>
      <a:ln w="9525">
        <a:solidFill>
          <a:schemeClr val="dk1">
            <a:lumMod val="50000"/>
            <a:lumOff val="50000"/>
          </a:schemeClr>
        </a:solidFill>
        <a:round/>
      </a:ln>
    </cs:spPr>
  </cs:dropLine>
  <cs:errorBar>
    <cs:lnRef idx="0"/>
    <cs:fillRef idx="0"/>
    <cs:effectRef idx="0"/>
    <cs:fontRef idx="minor">
      <a:schemeClr val="dk1"/>
    </cs:fontRef>
    <cs:spPr>
      <a:ln w="9525">
        <a:solidFill>
          <a:schemeClr val="dk1">
            <a:lumMod val="50000"/>
            <a:lumOff val="50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solidFill>
          <a:schemeClr val="dk1">
            <a:lumMod val="15000"/>
            <a:lumOff val="85000"/>
          </a:schemeClr>
        </a:solidFill>
        <a:round/>
      </a:ln>
    </cs:spPr>
  </cs:gridlineMajor>
  <cs:gridlineMinor>
    <cs:lnRef idx="0"/>
    <cs:fillRef idx="0"/>
    <cs:effectRef idx="0"/>
    <cs:fontRef idx="minor">
      <a:schemeClr val="dk1"/>
    </cs:fontRef>
    <cs:spPr>
      <a:ln>
        <a:solidFill>
          <a:schemeClr val="dk1">
            <a:lumMod val="5000"/>
            <a:lumOff val="95000"/>
          </a:schemeClr>
        </a:solidFill>
      </a:ln>
    </cs:spPr>
  </cs:gridlineMinor>
  <cs:hiLoLine>
    <cs:lnRef idx="0"/>
    <cs:fillRef idx="0"/>
    <cs:effectRef idx="0"/>
    <cs:fontRef idx="minor">
      <a:schemeClr val="dk1"/>
    </cs:fontRef>
    <cs:spPr>
      <a:ln w="9525">
        <a:solidFill>
          <a:schemeClr val="dk1">
            <a:lumMod val="50000"/>
            <a:lumOff val="50000"/>
          </a:schemeClr>
        </a:solidFill>
        <a:round/>
      </a:ln>
    </cs:spPr>
  </cs:hiLoLine>
  <cs:leaderLine>
    <cs:lnRef idx="0"/>
    <cs:fillRef idx="0"/>
    <cs:effectRef idx="0"/>
    <cs:fontRef idx="minor">
      <a:schemeClr val="dk1"/>
    </cs:fontRef>
    <cs:spPr>
      <a:ln w="9525">
        <a:solidFill>
          <a:schemeClr val="dk1">
            <a:lumMod val="50000"/>
            <a:lumOff val="50000"/>
          </a:schemeClr>
        </a:solidFill>
      </a:ln>
    </cs:spPr>
  </cs:leaderLine>
  <cs:legend>
    <cs:lnRef idx="0"/>
    <cs:fillRef idx="0"/>
    <cs:effectRef idx="0"/>
    <cs:fontRef idx="minor">
      <a:schemeClr val="dk1">
        <a:lumMod val="65000"/>
        <a:lumOff val="35000"/>
      </a:schemeClr>
    </cs:fontRef>
    <cs:defRPr sz="900" kern="1200"/>
  </cs:legend>
  <cs:plotArea>
    <cs:lnRef idx="0"/>
    <cs:fillRef idx="0"/>
    <cs:effectRef idx="0"/>
    <cs:fontRef idx="minor">
      <a:schemeClr val="dk1"/>
    </cs:fontRef>
  </cs:plotArea>
  <cs:plotArea3D>
    <cs:lnRef idx="0"/>
    <cs:fillRef idx="0"/>
    <cs:effectRef idx="0"/>
    <cs:fontRef idx="minor">
      <a:schemeClr val="dk1"/>
    </cs:fontRef>
  </cs:plotArea3D>
  <cs:seriesAxis>
    <cs:lnRef idx="0"/>
    <cs:fillRef idx="0"/>
    <cs:effectRef idx="0"/>
    <cs:fontRef idx="minor">
      <a:schemeClr val="dk1">
        <a:lumMod val="65000"/>
        <a:lumOff val="35000"/>
      </a:schemeClr>
    </cs:fontRef>
    <cs:spPr>
      <a:ln w="9525" cap="flat" cmpd="sng" algn="ctr">
        <a:solidFill>
          <a:schemeClr val="dk1">
            <a:lumMod val="15000"/>
            <a:lumOff val="85000"/>
          </a:schemeClr>
        </a:solidFill>
        <a:round/>
      </a:ln>
    </cs:spPr>
    <cs:defRPr sz="900" kern="1200"/>
  </cs:seriesAxis>
  <cs:seriesLine>
    <cs:lnRef idx="0"/>
    <cs:fillRef idx="0"/>
    <cs:effectRef idx="0"/>
    <cs:fontRef idx="minor">
      <a:schemeClr val="dk1"/>
    </cs:fontRef>
    <cs:spPr>
      <a:ln w="9525">
        <a:solidFill>
          <a:schemeClr val="dk1">
            <a:lumMod val="50000"/>
            <a:lumOff val="50000"/>
          </a:schemeClr>
        </a:solidFill>
        <a:round/>
      </a:ln>
    </cs:spPr>
  </cs:seriesLine>
  <cs:title>
    <cs:lnRef idx="0"/>
    <cs:fillRef idx="0"/>
    <cs:effectRef idx="0"/>
    <cs:fontRef idx="minor">
      <a:schemeClr val="dk1">
        <a:lumMod val="65000"/>
        <a:lumOff val="35000"/>
      </a:schemeClr>
    </cs:fontRef>
    <cs:defRPr kern="1200">
      <a:effectLst/>
    </cs:defRPr>
  </cs:title>
  <cs:trendline>
    <cs:lnRef idx="0">
      <cs:styleClr val="auto"/>
    </cs:lnRef>
    <cs:fillRef idx="0"/>
    <cs:effectRef idx="0"/>
    <cs:fontRef idx="minor">
      <a:schemeClr val="dk1"/>
    </cs:fontRef>
    <cs:spPr>
      <a:ln w="19050" cap="rnd">
        <a:solidFill>
          <a:schemeClr val="phClr"/>
        </a:solidFill>
        <a:prstDash val="sysDash"/>
      </a:ln>
    </cs:spPr>
  </cs:trendline>
  <cs:trendlineLabel>
    <cs:lnRef idx="0"/>
    <cs:fillRef idx="0"/>
    <cs:effectRef idx="0"/>
    <cs:fontRef idx="minor">
      <a:schemeClr val="dk1">
        <a:lumMod val="65000"/>
        <a:lumOff val="35000"/>
      </a:schemeClr>
    </cs:fontRef>
    <cs:defRPr sz="900" kern="1200"/>
  </cs:trendlineLabel>
  <cs:upBar>
    <cs:lnRef idx="0"/>
    <cs:fillRef idx="0"/>
    <cs:effectRef idx="0"/>
    <cs:fontRef idx="minor">
      <a:schemeClr val="dk1"/>
    </cs:fontRef>
    <cs:spPr>
      <a:solidFill>
        <a:schemeClr val="lt1">
          <a:lumMod val="95000"/>
        </a:schemeClr>
      </a:solidFill>
      <a:ln w="9525">
        <a:solidFill>
          <a:schemeClr val="dk1">
            <a:lumMod val="15000"/>
            <a:lumOff val="85000"/>
          </a:schemeClr>
        </a:solidFill>
      </a:ln>
    </cs:spPr>
  </cs:upBar>
  <cs:valueAxis>
    <cs:lnRef idx="0"/>
    <cs:fillRef idx="0"/>
    <cs:effectRef idx="0"/>
    <cs:fontRef idx="minor">
      <a:schemeClr val="dk1">
        <a:lumMod val="65000"/>
        <a:lumOff val="35000"/>
      </a:schemeClr>
    </cs:fontRef>
    <cs:defRPr sz="900" kern="1200"/>
  </cs:valueAxis>
  <cs:wall>
    <cs:lnRef idx="0"/>
    <cs:fillRef idx="0"/>
    <cs:effectRef idx="0"/>
    <cs:fontRef idx="minor">
      <a:schemeClr val="dk1"/>
    </cs:fontRef>
  </cs:wall>
</cs:chartStyle>
</file>

<file path=ppt/charts/style5.xml><?xml version="1.0" encoding="utf-8"?>
<cs:chartStyle xmlns:cs="http://schemas.microsoft.com/office/drawing/2012/chartStyle" xmlns:a="http://schemas.openxmlformats.org/drawingml/2006/main" id="204">
  <cs:axisTitle>
    <cs:lnRef idx="0"/>
    <cs:fillRef idx="0"/>
    <cs:effectRef idx="0"/>
    <cs:fontRef idx="minor">
      <a:schemeClr val="dk1">
        <a:lumMod val="65000"/>
        <a:lumOff val="35000"/>
      </a:schemeClr>
    </cs:fontRef>
    <cs:defRPr sz="900" b="1" kern="1200"/>
  </cs:axisTitle>
  <cs:categoryAxis>
    <cs:lnRef idx="0"/>
    <cs:fillRef idx="0"/>
    <cs:effectRef idx="0"/>
    <cs:fontRef idx="minor">
      <a:schemeClr val="dk1">
        <a:lumMod val="65000"/>
        <a:lumOff val="35000"/>
      </a:schemeClr>
    </cs:fontRef>
    <cs:defRPr sz="900" kern="1200">
      <a:effectLst/>
    </cs:defRPr>
  </cs:categoryAxis>
  <cs:chartArea>
    <cs:lnRef idx="0"/>
    <cs:fillRef idx="0"/>
    <cs:effectRef idx="0"/>
    <cs:fontRef idx="minor">
      <a:schemeClr val="dk1"/>
    </cs:fontRef>
    <cs:spPr>
      <a:gradFill flip="none" rotWithShape="1">
        <a:gsLst>
          <a:gs pos="0">
            <a:schemeClr val="lt1"/>
          </a:gs>
          <a:gs pos="68000">
            <a:schemeClr val="lt1">
              <a:lumMod val="85000"/>
            </a:schemeClr>
          </a:gs>
          <a:gs pos="100000">
            <a:schemeClr val="lt1"/>
          </a:gs>
        </a:gsLst>
        <a:lin ang="5400000" scaled="1"/>
        <a:tileRect/>
      </a:gradFill>
      <a:ln w="9525" cap="flat" cmpd="sng" algn="ctr">
        <a:solidFill>
          <a:schemeClr val="dk1">
            <a:lumMod val="15000"/>
            <a:lumOff val="85000"/>
          </a:schemeClr>
        </a:solidFill>
        <a:round/>
      </a:ln>
    </cs:spPr>
    <cs:defRPr sz="1000" kern="1200"/>
  </cs:chartArea>
  <cs:dataLabel>
    <cs:lnRef idx="0"/>
    <cs:fillRef idx="0"/>
    <cs:effectRef idx="0"/>
    <cs:fontRef idx="minor">
      <a:schemeClr val="lt1"/>
    </cs:fontRef>
    <cs:spPr/>
    <cs:defRPr sz="1000" b="1" i="0" u="none" strike="noStrike" kern="1200" baseline="0"/>
  </cs:dataLabel>
  <cs:dataLabelCallout>
    <cs:lnRef idx="0"/>
    <cs:fillRef idx="0"/>
    <cs:effectRef idx="0"/>
    <cs:fontRef idx="minor">
      <a:schemeClr val="lt1"/>
    </cs:fontRef>
    <cs:spPr>
      <a:solidFill>
        <a:schemeClr val="dk1">
          <a:lumMod val="65000"/>
          <a:lumOff val="35000"/>
          <a:alpha val="75000"/>
        </a:schemeClr>
      </a:solidFill>
    </cs:spPr>
    <cs:defRPr sz="1000" b="1" kern="1200"/>
    <cs:bodyPr rot="0" spcFirstLastPara="1" vertOverflow="clip" horzOverflow="clip" vert="horz" wrap="square" lIns="36576" tIns="18288" rIns="36576" bIns="18288" anchor="ctr" anchorCtr="1">
      <a:spAutoFit/>
    </cs:bodyPr>
  </cs:dataLabelCallout>
  <cs:dataPoint>
    <cs:lnRef idx="0">
      <cs:styleClr val="auto"/>
    </cs:lnRef>
    <cs:fillRef idx="0">
      <cs:styleClr val="auto"/>
    </cs:fillRef>
    <cs:effectRef idx="0"/>
    <cs:fontRef idx="minor">
      <a:schemeClr val="dk1"/>
    </cs:fontRef>
    <cs:spPr>
      <a:gradFill>
        <a:gsLst>
          <a:gs pos="0">
            <a:schemeClr val="phClr"/>
          </a:gs>
          <a:gs pos="100000">
            <a:schemeClr val="phClr">
              <a:lumMod val="84000"/>
            </a:schemeClr>
          </a:gs>
        </a:gsLst>
        <a:lin ang="5400000" scaled="1"/>
      </a:gradFill>
      <a:effectLst>
        <a:outerShdw blurRad="76200" dir="18900000" sy="23000" kx="-1200000" algn="bl" rotWithShape="0">
          <a:prstClr val="black">
            <a:alpha val="20000"/>
          </a:prstClr>
        </a:outerShdw>
      </a:effectLst>
    </cs:spPr>
  </cs:dataPoint>
  <cs:dataPoint3D>
    <cs:lnRef idx="0"/>
    <cs:fillRef idx="0">
      <cs:styleClr val="auto"/>
    </cs:fillRef>
    <cs:effectRef idx="0"/>
    <cs:fontRef idx="minor">
      <a:schemeClr val="dk1"/>
    </cs:fontRef>
    <cs:spPr>
      <a:gradFill>
        <a:gsLst>
          <a:gs pos="0">
            <a:schemeClr val="phClr"/>
          </a:gs>
          <a:gs pos="100000">
            <a:schemeClr val="phClr">
              <a:lumMod val="84000"/>
            </a:schemeClr>
          </a:gs>
        </a:gsLst>
        <a:lin ang="5400000" scaled="1"/>
      </a:gradFill>
      <a:effectLst>
        <a:outerShdw blurRad="76200" dir="18900000" sy="23000" kx="-1200000" algn="bl" rotWithShape="0">
          <a:prstClr val="black">
            <a:alpha val="20000"/>
          </a:prstClr>
        </a:outerShdw>
      </a:effectLst>
    </cs:spPr>
  </cs:dataPoint3D>
  <cs:dataPointLine>
    <cs:lnRef idx="0">
      <cs:styleClr val="auto"/>
    </cs:lnRef>
    <cs:fillRef idx="0"/>
    <cs:effectRef idx="0"/>
    <cs:fontRef idx="minor">
      <a:schemeClr val="dk1"/>
    </cs:fontRef>
    <cs:spPr>
      <a:ln w="28575" cap="rnd">
        <a:gradFill>
          <a:gsLst>
            <a:gs pos="0">
              <a:schemeClr val="phClr"/>
            </a:gs>
            <a:gs pos="100000">
              <a:schemeClr val="phClr">
                <a:lumMod val="84000"/>
              </a:schemeClr>
            </a:gs>
          </a:gsLst>
          <a:lin ang="5400000" scaled="1"/>
        </a:gradFill>
        <a:round/>
      </a:ln>
    </cs:spPr>
  </cs:dataPointLine>
  <cs:dataPointMarker>
    <cs:lnRef idx="0"/>
    <cs:fillRef idx="0">
      <cs:styleClr val="auto"/>
    </cs:fillRef>
    <cs:effectRef idx="0"/>
    <cs:fontRef idx="minor">
      <a:schemeClr val="dk1"/>
    </cs:fontRef>
    <cs:spPr>
      <a:gradFill>
        <a:gsLst>
          <a:gs pos="0">
            <a:schemeClr val="phClr"/>
          </a:gs>
          <a:gs pos="100000">
            <a:schemeClr val="phClr">
              <a:lumMod val="84000"/>
            </a:schemeClr>
          </a:gs>
        </a:gsLst>
        <a:lin ang="5400000" scaled="1"/>
      </a:gradFill>
      <a:effectLst>
        <a:outerShdw blurRad="76200" dir="18900000" sy="23000" kx="-1200000" algn="bl" rotWithShape="0">
          <a:prstClr val="black">
            <a:alpha val="20000"/>
          </a:prstClr>
        </a:outerShdw>
      </a:effectLst>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65000"/>
        <a:lumOff val="35000"/>
      </a:schemeClr>
    </cs:fontRef>
    <cs:spPr>
      <a:ln w="9525">
        <a:solidFill>
          <a:schemeClr val="dk1">
            <a:lumMod val="15000"/>
            <a:lumOff val="85000"/>
          </a:schemeClr>
        </a:solidFill>
      </a:ln>
    </cs:spPr>
    <cs:defRPr sz="900" kern="1200"/>
  </cs:dataTable>
  <cs:downBar>
    <cs:lnRef idx="0"/>
    <cs:fillRef idx="0"/>
    <cs:effectRef idx="0"/>
    <cs:fontRef idx="minor">
      <a:schemeClr val="dk1"/>
    </cs:fontRef>
    <cs:spPr>
      <a:solidFill>
        <a:schemeClr val="dk1">
          <a:lumMod val="35000"/>
          <a:lumOff val="65000"/>
        </a:schemeClr>
      </a:solidFill>
      <a:ln w="9525">
        <a:solidFill>
          <a:schemeClr val="dk1">
            <a:lumMod val="50000"/>
            <a:lumOff val="50000"/>
          </a:schemeClr>
        </a:solidFill>
      </a:ln>
    </cs:spPr>
  </cs:downBar>
  <cs:dropLine>
    <cs:lnRef idx="0"/>
    <cs:fillRef idx="0"/>
    <cs:effectRef idx="0"/>
    <cs:fontRef idx="minor">
      <a:schemeClr val="dk1"/>
    </cs:fontRef>
    <cs:spPr>
      <a:ln w="9525">
        <a:solidFill>
          <a:schemeClr val="dk1">
            <a:lumMod val="50000"/>
            <a:lumOff val="50000"/>
          </a:schemeClr>
        </a:solidFill>
        <a:round/>
      </a:ln>
    </cs:spPr>
  </cs:dropLine>
  <cs:errorBar>
    <cs:lnRef idx="0"/>
    <cs:fillRef idx="0"/>
    <cs:effectRef idx="0"/>
    <cs:fontRef idx="minor">
      <a:schemeClr val="dk1"/>
    </cs:fontRef>
    <cs:spPr>
      <a:ln w="9525">
        <a:solidFill>
          <a:schemeClr val="dk1">
            <a:lumMod val="50000"/>
            <a:lumOff val="50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solidFill>
          <a:schemeClr val="dk1">
            <a:lumMod val="15000"/>
            <a:lumOff val="85000"/>
          </a:schemeClr>
        </a:solidFill>
        <a:round/>
      </a:ln>
    </cs:spPr>
  </cs:gridlineMajor>
  <cs:gridlineMinor>
    <cs:lnRef idx="0"/>
    <cs:fillRef idx="0"/>
    <cs:effectRef idx="0"/>
    <cs:fontRef idx="minor">
      <a:schemeClr val="dk1"/>
    </cs:fontRef>
    <cs:spPr>
      <a:ln>
        <a:solidFill>
          <a:schemeClr val="dk1">
            <a:lumMod val="5000"/>
            <a:lumOff val="95000"/>
          </a:schemeClr>
        </a:solidFill>
      </a:ln>
    </cs:spPr>
  </cs:gridlineMinor>
  <cs:hiLoLine>
    <cs:lnRef idx="0"/>
    <cs:fillRef idx="0"/>
    <cs:effectRef idx="0"/>
    <cs:fontRef idx="minor">
      <a:schemeClr val="dk1"/>
    </cs:fontRef>
    <cs:spPr>
      <a:ln w="9525">
        <a:solidFill>
          <a:schemeClr val="dk1">
            <a:lumMod val="50000"/>
            <a:lumOff val="50000"/>
          </a:schemeClr>
        </a:solidFill>
        <a:round/>
      </a:ln>
    </cs:spPr>
  </cs:hiLoLine>
  <cs:leaderLine>
    <cs:lnRef idx="0"/>
    <cs:fillRef idx="0"/>
    <cs:effectRef idx="0"/>
    <cs:fontRef idx="minor">
      <a:schemeClr val="dk1"/>
    </cs:fontRef>
    <cs:spPr>
      <a:ln w="9525">
        <a:solidFill>
          <a:schemeClr val="dk1">
            <a:lumMod val="50000"/>
            <a:lumOff val="50000"/>
          </a:schemeClr>
        </a:solidFill>
      </a:ln>
    </cs:spPr>
  </cs:leaderLine>
  <cs:legend>
    <cs:lnRef idx="0"/>
    <cs:fillRef idx="0"/>
    <cs:effectRef idx="0"/>
    <cs:fontRef idx="minor">
      <a:schemeClr val="dk1">
        <a:lumMod val="65000"/>
        <a:lumOff val="35000"/>
      </a:schemeClr>
    </cs:fontRef>
    <cs:defRPr sz="900" kern="1200"/>
  </cs:legend>
  <cs:plotArea>
    <cs:lnRef idx="0"/>
    <cs:fillRef idx="0"/>
    <cs:effectRef idx="0"/>
    <cs:fontRef idx="minor">
      <a:schemeClr val="dk1"/>
    </cs:fontRef>
  </cs:plotArea>
  <cs:plotArea3D>
    <cs:lnRef idx="0"/>
    <cs:fillRef idx="0"/>
    <cs:effectRef idx="0"/>
    <cs:fontRef idx="minor">
      <a:schemeClr val="dk1"/>
    </cs:fontRef>
  </cs:plotArea3D>
  <cs:seriesAxis>
    <cs:lnRef idx="0"/>
    <cs:fillRef idx="0"/>
    <cs:effectRef idx="0"/>
    <cs:fontRef idx="minor">
      <a:schemeClr val="dk1">
        <a:lumMod val="65000"/>
        <a:lumOff val="35000"/>
      </a:schemeClr>
    </cs:fontRef>
    <cs:spPr>
      <a:ln w="9525" cap="flat" cmpd="sng" algn="ctr">
        <a:solidFill>
          <a:schemeClr val="dk1">
            <a:lumMod val="15000"/>
            <a:lumOff val="85000"/>
          </a:schemeClr>
        </a:solidFill>
        <a:round/>
      </a:ln>
    </cs:spPr>
    <cs:defRPr sz="900" kern="1200"/>
  </cs:seriesAxis>
  <cs:seriesLine>
    <cs:lnRef idx="0"/>
    <cs:fillRef idx="0"/>
    <cs:effectRef idx="0"/>
    <cs:fontRef idx="minor">
      <a:schemeClr val="dk1"/>
    </cs:fontRef>
    <cs:spPr>
      <a:ln w="9525">
        <a:solidFill>
          <a:schemeClr val="dk1">
            <a:lumMod val="50000"/>
            <a:lumOff val="50000"/>
          </a:schemeClr>
        </a:solidFill>
        <a:round/>
      </a:ln>
    </cs:spPr>
  </cs:seriesLine>
  <cs:title>
    <cs:lnRef idx="0"/>
    <cs:fillRef idx="0"/>
    <cs:effectRef idx="0"/>
    <cs:fontRef idx="minor">
      <a:schemeClr val="dk1">
        <a:lumMod val="65000"/>
        <a:lumOff val="35000"/>
      </a:schemeClr>
    </cs:fontRef>
    <cs:defRPr kern="1200">
      <a:effectLst/>
    </cs:defRPr>
  </cs:title>
  <cs:trendline>
    <cs:lnRef idx="0">
      <cs:styleClr val="auto"/>
    </cs:lnRef>
    <cs:fillRef idx="0"/>
    <cs:effectRef idx="0"/>
    <cs:fontRef idx="minor">
      <a:schemeClr val="dk1"/>
    </cs:fontRef>
    <cs:spPr>
      <a:ln w="19050" cap="rnd">
        <a:solidFill>
          <a:schemeClr val="phClr"/>
        </a:solidFill>
        <a:prstDash val="sysDash"/>
      </a:ln>
    </cs:spPr>
  </cs:trendline>
  <cs:trendlineLabel>
    <cs:lnRef idx="0"/>
    <cs:fillRef idx="0"/>
    <cs:effectRef idx="0"/>
    <cs:fontRef idx="minor">
      <a:schemeClr val="dk1">
        <a:lumMod val="65000"/>
        <a:lumOff val="35000"/>
      </a:schemeClr>
    </cs:fontRef>
    <cs:defRPr sz="900" kern="1200"/>
  </cs:trendlineLabel>
  <cs:upBar>
    <cs:lnRef idx="0"/>
    <cs:fillRef idx="0"/>
    <cs:effectRef idx="0"/>
    <cs:fontRef idx="minor">
      <a:schemeClr val="dk1"/>
    </cs:fontRef>
    <cs:spPr>
      <a:solidFill>
        <a:schemeClr val="lt1">
          <a:lumMod val="95000"/>
        </a:schemeClr>
      </a:solidFill>
      <a:ln w="9525">
        <a:solidFill>
          <a:schemeClr val="dk1">
            <a:lumMod val="15000"/>
            <a:lumOff val="85000"/>
          </a:schemeClr>
        </a:solidFill>
      </a:ln>
    </cs:spPr>
  </cs:upBar>
  <cs:valueAxis>
    <cs:lnRef idx="0"/>
    <cs:fillRef idx="0"/>
    <cs:effectRef idx="0"/>
    <cs:fontRef idx="minor">
      <a:schemeClr val="dk1">
        <a:lumMod val="65000"/>
        <a:lumOff val="35000"/>
      </a:schemeClr>
    </cs:fontRef>
    <cs:defRPr sz="900" kern="1200"/>
  </cs:valueAxis>
  <cs:wall>
    <cs:lnRef idx="0"/>
    <cs:fillRef idx="0"/>
    <cs:effectRef idx="0"/>
    <cs:fontRef idx="minor">
      <a:schemeClr val="dk1"/>
    </cs:fontRef>
  </cs:wall>
</cs:chartStyle>
</file>

<file path=ppt/charts/style6.xml><?xml version="1.0" encoding="utf-8"?>
<cs:chartStyle xmlns:cs="http://schemas.microsoft.com/office/drawing/2012/chartStyle" xmlns:a="http://schemas.openxmlformats.org/drawingml/2006/main" id="204">
  <cs:axisTitle>
    <cs:lnRef idx="0"/>
    <cs:fillRef idx="0"/>
    <cs:effectRef idx="0"/>
    <cs:fontRef idx="minor">
      <a:schemeClr val="dk1">
        <a:lumMod val="65000"/>
        <a:lumOff val="35000"/>
      </a:schemeClr>
    </cs:fontRef>
    <cs:defRPr sz="900" b="1" kern="1200"/>
  </cs:axisTitle>
  <cs:categoryAxis>
    <cs:lnRef idx="0"/>
    <cs:fillRef idx="0"/>
    <cs:effectRef idx="0"/>
    <cs:fontRef idx="minor">
      <a:schemeClr val="dk1">
        <a:lumMod val="65000"/>
        <a:lumOff val="35000"/>
      </a:schemeClr>
    </cs:fontRef>
    <cs:defRPr sz="900" kern="1200">
      <a:effectLst/>
    </cs:defRPr>
  </cs:categoryAxis>
  <cs:chartArea>
    <cs:lnRef idx="0"/>
    <cs:fillRef idx="0"/>
    <cs:effectRef idx="0"/>
    <cs:fontRef idx="minor">
      <a:schemeClr val="dk1"/>
    </cs:fontRef>
    <cs:spPr>
      <a:gradFill flip="none" rotWithShape="1">
        <a:gsLst>
          <a:gs pos="0">
            <a:schemeClr val="lt1"/>
          </a:gs>
          <a:gs pos="68000">
            <a:schemeClr val="lt1">
              <a:lumMod val="85000"/>
            </a:schemeClr>
          </a:gs>
          <a:gs pos="100000">
            <a:schemeClr val="lt1"/>
          </a:gs>
        </a:gsLst>
        <a:lin ang="5400000" scaled="1"/>
        <a:tileRect/>
      </a:gradFill>
      <a:ln w="9525" cap="flat" cmpd="sng" algn="ctr">
        <a:solidFill>
          <a:schemeClr val="dk1">
            <a:lumMod val="15000"/>
            <a:lumOff val="85000"/>
          </a:schemeClr>
        </a:solidFill>
        <a:round/>
      </a:ln>
    </cs:spPr>
    <cs:defRPr sz="1000" kern="1200"/>
  </cs:chartArea>
  <cs:dataLabel>
    <cs:lnRef idx="0"/>
    <cs:fillRef idx="0"/>
    <cs:effectRef idx="0"/>
    <cs:fontRef idx="minor">
      <a:schemeClr val="lt1"/>
    </cs:fontRef>
    <cs:spPr/>
    <cs:defRPr sz="1000" b="1" i="0" u="none" strike="noStrike" kern="1200" baseline="0"/>
  </cs:dataLabel>
  <cs:dataLabelCallout>
    <cs:lnRef idx="0"/>
    <cs:fillRef idx="0"/>
    <cs:effectRef idx="0"/>
    <cs:fontRef idx="minor">
      <a:schemeClr val="lt1"/>
    </cs:fontRef>
    <cs:spPr>
      <a:solidFill>
        <a:schemeClr val="dk1">
          <a:lumMod val="65000"/>
          <a:lumOff val="35000"/>
          <a:alpha val="75000"/>
        </a:schemeClr>
      </a:solidFill>
    </cs:spPr>
    <cs:defRPr sz="1000" b="1" kern="1200"/>
    <cs:bodyPr rot="0" spcFirstLastPara="1" vertOverflow="clip" horzOverflow="clip" vert="horz" wrap="square" lIns="36576" tIns="18288" rIns="36576" bIns="18288" anchor="ctr" anchorCtr="1">
      <a:spAutoFit/>
    </cs:bodyPr>
  </cs:dataLabelCallout>
  <cs:dataPoint>
    <cs:lnRef idx="0">
      <cs:styleClr val="auto"/>
    </cs:lnRef>
    <cs:fillRef idx="0">
      <cs:styleClr val="auto"/>
    </cs:fillRef>
    <cs:effectRef idx="0"/>
    <cs:fontRef idx="minor">
      <a:schemeClr val="dk1"/>
    </cs:fontRef>
    <cs:spPr>
      <a:gradFill>
        <a:gsLst>
          <a:gs pos="0">
            <a:schemeClr val="phClr"/>
          </a:gs>
          <a:gs pos="100000">
            <a:schemeClr val="phClr">
              <a:lumMod val="84000"/>
            </a:schemeClr>
          </a:gs>
        </a:gsLst>
        <a:lin ang="5400000" scaled="1"/>
      </a:gradFill>
      <a:effectLst>
        <a:outerShdw blurRad="76200" dir="18900000" sy="23000" kx="-1200000" algn="bl" rotWithShape="0">
          <a:prstClr val="black">
            <a:alpha val="20000"/>
          </a:prstClr>
        </a:outerShdw>
      </a:effectLst>
    </cs:spPr>
  </cs:dataPoint>
  <cs:dataPoint3D>
    <cs:lnRef idx="0"/>
    <cs:fillRef idx="0">
      <cs:styleClr val="auto"/>
    </cs:fillRef>
    <cs:effectRef idx="0"/>
    <cs:fontRef idx="minor">
      <a:schemeClr val="dk1"/>
    </cs:fontRef>
    <cs:spPr>
      <a:gradFill>
        <a:gsLst>
          <a:gs pos="0">
            <a:schemeClr val="phClr"/>
          </a:gs>
          <a:gs pos="100000">
            <a:schemeClr val="phClr">
              <a:lumMod val="84000"/>
            </a:schemeClr>
          </a:gs>
        </a:gsLst>
        <a:lin ang="5400000" scaled="1"/>
      </a:gradFill>
      <a:effectLst>
        <a:outerShdw blurRad="76200" dir="18900000" sy="23000" kx="-1200000" algn="bl" rotWithShape="0">
          <a:prstClr val="black">
            <a:alpha val="20000"/>
          </a:prstClr>
        </a:outerShdw>
      </a:effectLst>
    </cs:spPr>
  </cs:dataPoint3D>
  <cs:dataPointLine>
    <cs:lnRef idx="0">
      <cs:styleClr val="auto"/>
    </cs:lnRef>
    <cs:fillRef idx="0"/>
    <cs:effectRef idx="0"/>
    <cs:fontRef idx="minor">
      <a:schemeClr val="dk1"/>
    </cs:fontRef>
    <cs:spPr>
      <a:ln w="28575" cap="rnd">
        <a:gradFill>
          <a:gsLst>
            <a:gs pos="0">
              <a:schemeClr val="phClr"/>
            </a:gs>
            <a:gs pos="100000">
              <a:schemeClr val="phClr">
                <a:lumMod val="84000"/>
              </a:schemeClr>
            </a:gs>
          </a:gsLst>
          <a:lin ang="5400000" scaled="1"/>
        </a:gradFill>
        <a:round/>
      </a:ln>
    </cs:spPr>
  </cs:dataPointLine>
  <cs:dataPointMarker>
    <cs:lnRef idx="0"/>
    <cs:fillRef idx="0">
      <cs:styleClr val="auto"/>
    </cs:fillRef>
    <cs:effectRef idx="0"/>
    <cs:fontRef idx="minor">
      <a:schemeClr val="dk1"/>
    </cs:fontRef>
    <cs:spPr>
      <a:gradFill>
        <a:gsLst>
          <a:gs pos="0">
            <a:schemeClr val="phClr"/>
          </a:gs>
          <a:gs pos="100000">
            <a:schemeClr val="phClr">
              <a:lumMod val="84000"/>
            </a:schemeClr>
          </a:gs>
        </a:gsLst>
        <a:lin ang="5400000" scaled="1"/>
      </a:gradFill>
      <a:effectLst>
        <a:outerShdw blurRad="76200" dir="18900000" sy="23000" kx="-1200000" algn="bl" rotWithShape="0">
          <a:prstClr val="black">
            <a:alpha val="20000"/>
          </a:prstClr>
        </a:outerShdw>
      </a:effectLst>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65000"/>
        <a:lumOff val="35000"/>
      </a:schemeClr>
    </cs:fontRef>
    <cs:spPr>
      <a:ln w="9525">
        <a:solidFill>
          <a:schemeClr val="dk1">
            <a:lumMod val="15000"/>
            <a:lumOff val="85000"/>
          </a:schemeClr>
        </a:solidFill>
      </a:ln>
    </cs:spPr>
    <cs:defRPr sz="900" kern="1200"/>
  </cs:dataTable>
  <cs:downBar>
    <cs:lnRef idx="0"/>
    <cs:fillRef idx="0"/>
    <cs:effectRef idx="0"/>
    <cs:fontRef idx="minor">
      <a:schemeClr val="dk1"/>
    </cs:fontRef>
    <cs:spPr>
      <a:solidFill>
        <a:schemeClr val="dk1">
          <a:lumMod val="35000"/>
          <a:lumOff val="65000"/>
        </a:schemeClr>
      </a:solidFill>
      <a:ln w="9525">
        <a:solidFill>
          <a:schemeClr val="dk1">
            <a:lumMod val="50000"/>
            <a:lumOff val="50000"/>
          </a:schemeClr>
        </a:solidFill>
      </a:ln>
    </cs:spPr>
  </cs:downBar>
  <cs:dropLine>
    <cs:lnRef idx="0"/>
    <cs:fillRef idx="0"/>
    <cs:effectRef idx="0"/>
    <cs:fontRef idx="minor">
      <a:schemeClr val="dk1"/>
    </cs:fontRef>
    <cs:spPr>
      <a:ln w="9525">
        <a:solidFill>
          <a:schemeClr val="dk1">
            <a:lumMod val="50000"/>
            <a:lumOff val="50000"/>
          </a:schemeClr>
        </a:solidFill>
        <a:round/>
      </a:ln>
    </cs:spPr>
  </cs:dropLine>
  <cs:errorBar>
    <cs:lnRef idx="0"/>
    <cs:fillRef idx="0"/>
    <cs:effectRef idx="0"/>
    <cs:fontRef idx="minor">
      <a:schemeClr val="dk1"/>
    </cs:fontRef>
    <cs:spPr>
      <a:ln w="9525">
        <a:solidFill>
          <a:schemeClr val="dk1">
            <a:lumMod val="50000"/>
            <a:lumOff val="50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solidFill>
          <a:schemeClr val="dk1">
            <a:lumMod val="15000"/>
            <a:lumOff val="85000"/>
          </a:schemeClr>
        </a:solidFill>
        <a:round/>
      </a:ln>
    </cs:spPr>
  </cs:gridlineMajor>
  <cs:gridlineMinor>
    <cs:lnRef idx="0"/>
    <cs:fillRef idx="0"/>
    <cs:effectRef idx="0"/>
    <cs:fontRef idx="minor">
      <a:schemeClr val="dk1"/>
    </cs:fontRef>
    <cs:spPr>
      <a:ln>
        <a:solidFill>
          <a:schemeClr val="dk1">
            <a:lumMod val="5000"/>
            <a:lumOff val="95000"/>
          </a:schemeClr>
        </a:solidFill>
      </a:ln>
    </cs:spPr>
  </cs:gridlineMinor>
  <cs:hiLoLine>
    <cs:lnRef idx="0"/>
    <cs:fillRef idx="0"/>
    <cs:effectRef idx="0"/>
    <cs:fontRef idx="minor">
      <a:schemeClr val="dk1"/>
    </cs:fontRef>
    <cs:spPr>
      <a:ln w="9525">
        <a:solidFill>
          <a:schemeClr val="dk1">
            <a:lumMod val="50000"/>
            <a:lumOff val="50000"/>
          </a:schemeClr>
        </a:solidFill>
        <a:round/>
      </a:ln>
    </cs:spPr>
  </cs:hiLoLine>
  <cs:leaderLine>
    <cs:lnRef idx="0"/>
    <cs:fillRef idx="0"/>
    <cs:effectRef idx="0"/>
    <cs:fontRef idx="minor">
      <a:schemeClr val="dk1"/>
    </cs:fontRef>
    <cs:spPr>
      <a:ln w="9525">
        <a:solidFill>
          <a:schemeClr val="dk1">
            <a:lumMod val="50000"/>
            <a:lumOff val="50000"/>
          </a:schemeClr>
        </a:solidFill>
      </a:ln>
    </cs:spPr>
  </cs:leaderLine>
  <cs:legend>
    <cs:lnRef idx="0"/>
    <cs:fillRef idx="0"/>
    <cs:effectRef idx="0"/>
    <cs:fontRef idx="minor">
      <a:schemeClr val="dk1">
        <a:lumMod val="65000"/>
        <a:lumOff val="35000"/>
      </a:schemeClr>
    </cs:fontRef>
    <cs:defRPr sz="900" kern="1200"/>
  </cs:legend>
  <cs:plotArea>
    <cs:lnRef idx="0"/>
    <cs:fillRef idx="0"/>
    <cs:effectRef idx="0"/>
    <cs:fontRef idx="minor">
      <a:schemeClr val="dk1"/>
    </cs:fontRef>
  </cs:plotArea>
  <cs:plotArea3D>
    <cs:lnRef idx="0"/>
    <cs:fillRef idx="0"/>
    <cs:effectRef idx="0"/>
    <cs:fontRef idx="minor">
      <a:schemeClr val="dk1"/>
    </cs:fontRef>
  </cs:plotArea3D>
  <cs:seriesAxis>
    <cs:lnRef idx="0"/>
    <cs:fillRef idx="0"/>
    <cs:effectRef idx="0"/>
    <cs:fontRef idx="minor">
      <a:schemeClr val="dk1">
        <a:lumMod val="65000"/>
        <a:lumOff val="35000"/>
      </a:schemeClr>
    </cs:fontRef>
    <cs:spPr>
      <a:ln w="9525" cap="flat" cmpd="sng" algn="ctr">
        <a:solidFill>
          <a:schemeClr val="dk1">
            <a:lumMod val="15000"/>
            <a:lumOff val="85000"/>
          </a:schemeClr>
        </a:solidFill>
        <a:round/>
      </a:ln>
    </cs:spPr>
    <cs:defRPr sz="900" kern="1200"/>
  </cs:seriesAxis>
  <cs:seriesLine>
    <cs:lnRef idx="0"/>
    <cs:fillRef idx="0"/>
    <cs:effectRef idx="0"/>
    <cs:fontRef idx="minor">
      <a:schemeClr val="dk1"/>
    </cs:fontRef>
    <cs:spPr>
      <a:ln w="9525">
        <a:solidFill>
          <a:schemeClr val="dk1">
            <a:lumMod val="50000"/>
            <a:lumOff val="50000"/>
          </a:schemeClr>
        </a:solidFill>
        <a:round/>
      </a:ln>
    </cs:spPr>
  </cs:seriesLine>
  <cs:title>
    <cs:lnRef idx="0"/>
    <cs:fillRef idx="0"/>
    <cs:effectRef idx="0"/>
    <cs:fontRef idx="minor">
      <a:schemeClr val="dk1">
        <a:lumMod val="65000"/>
        <a:lumOff val="35000"/>
      </a:schemeClr>
    </cs:fontRef>
    <cs:defRPr kern="1200">
      <a:effectLst/>
    </cs:defRPr>
  </cs:title>
  <cs:trendline>
    <cs:lnRef idx="0">
      <cs:styleClr val="auto"/>
    </cs:lnRef>
    <cs:fillRef idx="0"/>
    <cs:effectRef idx="0"/>
    <cs:fontRef idx="minor">
      <a:schemeClr val="dk1"/>
    </cs:fontRef>
    <cs:spPr>
      <a:ln w="19050" cap="rnd">
        <a:solidFill>
          <a:schemeClr val="phClr"/>
        </a:solidFill>
        <a:prstDash val="sysDash"/>
      </a:ln>
    </cs:spPr>
  </cs:trendline>
  <cs:trendlineLabel>
    <cs:lnRef idx="0"/>
    <cs:fillRef idx="0"/>
    <cs:effectRef idx="0"/>
    <cs:fontRef idx="minor">
      <a:schemeClr val="dk1">
        <a:lumMod val="65000"/>
        <a:lumOff val="35000"/>
      </a:schemeClr>
    </cs:fontRef>
    <cs:defRPr sz="900" kern="1200"/>
  </cs:trendlineLabel>
  <cs:upBar>
    <cs:lnRef idx="0"/>
    <cs:fillRef idx="0"/>
    <cs:effectRef idx="0"/>
    <cs:fontRef idx="minor">
      <a:schemeClr val="dk1"/>
    </cs:fontRef>
    <cs:spPr>
      <a:solidFill>
        <a:schemeClr val="lt1">
          <a:lumMod val="95000"/>
        </a:schemeClr>
      </a:solidFill>
      <a:ln w="9525">
        <a:solidFill>
          <a:schemeClr val="dk1">
            <a:lumMod val="15000"/>
            <a:lumOff val="85000"/>
          </a:schemeClr>
        </a:solidFill>
      </a:ln>
    </cs:spPr>
  </cs:upBar>
  <cs:valueAxis>
    <cs:lnRef idx="0"/>
    <cs:fillRef idx="0"/>
    <cs:effectRef idx="0"/>
    <cs:fontRef idx="minor">
      <a:schemeClr val="dk1">
        <a:lumMod val="65000"/>
        <a:lumOff val="35000"/>
      </a:schemeClr>
    </cs:fontRef>
    <cs:defRPr sz="900" kern="1200"/>
  </cs:valueAxis>
  <cs:wall>
    <cs:lnRef idx="0"/>
    <cs:fillRef idx="0"/>
    <cs:effectRef idx="0"/>
    <cs:fontRef idx="minor">
      <a:schemeClr val="dk1"/>
    </cs:fontRef>
  </cs:wall>
</cs:chartStyle>
</file>

<file path=ppt/charts/style7.xml><?xml version="1.0" encoding="utf-8"?>
<cs:chartStyle xmlns:cs="http://schemas.microsoft.com/office/drawing/2012/chartStyle" xmlns:a="http://schemas.openxmlformats.org/drawingml/2006/main" id="205">
  <cs:axisTitle>
    <cs:lnRef idx="0"/>
    <cs:fillRef idx="0"/>
    <cs:effectRef idx="0"/>
    <cs:fontRef idx="minor">
      <a:schemeClr val="dk1">
        <a:lumMod val="75000"/>
        <a:lumOff val="25000"/>
      </a:schemeClr>
    </cs:fontRef>
    <cs:defRPr sz="900" b="1" kern="1200"/>
  </cs:axisTitle>
  <cs:categoryAxis>
    <cs:lnRef idx="0"/>
    <cs:fillRef idx="0"/>
    <cs:effectRef idx="0"/>
    <cs:fontRef idx="minor">
      <a:schemeClr val="dk1">
        <a:lumMod val="75000"/>
        <a:lumOff val="25000"/>
      </a:schemeClr>
    </cs:fontRef>
    <cs:spPr>
      <a:ln w="19050" cap="flat" cmpd="sng" algn="ctr">
        <a:solidFill>
          <a:schemeClr val="dk1">
            <a:lumMod val="75000"/>
            <a:lumOff val="25000"/>
          </a:schemeClr>
        </a:solidFill>
        <a:round/>
      </a:ln>
    </cs:spPr>
    <cs:defRPr sz="900" kern="1200" cap="all" baseline="0"/>
  </cs:categoryAxis>
  <cs:chartArea>
    <cs:lnRef idx="0"/>
    <cs:fillRef idx="0"/>
    <cs:effectRef idx="0"/>
    <cs:fontRef idx="minor">
      <a:schemeClr val="dk1"/>
    </cs:fontRef>
    <cs: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cs:spPr>
    <cs:defRPr sz="900" kern="1200"/>
  </cs:chartArea>
  <cs:dataLabel>
    <cs:lnRef idx="0"/>
    <cs:fillRef idx="0"/>
    <cs:effectRef idx="0"/>
    <cs:fontRef idx="minor">
      <a:schemeClr val="lt1"/>
    </cs:fontRef>
    <cs:defRPr sz="900" b="1" i="0" u="none" strike="noStrike" kern="1200" baseline="0"/>
  </cs:dataLabel>
  <cs:dataLabelCallout>
    <cs:lnRef idx="0"/>
    <cs:fillRef idx="0"/>
    <cs:effectRef idx="0"/>
    <cs:fontRef idx="minor">
      <a:schemeClr val="lt1"/>
    </cs:fontRef>
    <cs:spPr>
      <a:solidFill>
        <a:schemeClr val="dk1">
          <a:lumMod val="65000"/>
          <a:lumOff val="35000"/>
          <a:alpha val="75000"/>
        </a:schemeClr>
      </a:solidFill>
    </cs:spPr>
    <cs:defRPr sz="900" b="1"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alpha val="85000"/>
        </a:schemeClr>
      </a:solidFill>
      <a:ln w="9525" cap="flat" cmpd="sng" algn="ctr">
        <a:solidFill>
          <a:schemeClr val="lt1">
            <a:alpha val="50000"/>
          </a:schemeClr>
        </a:solidFill>
        <a:round/>
      </a:ln>
    </cs:spPr>
  </cs:dataPoint>
  <cs:dataPoint3D>
    <cs:lnRef idx="0"/>
    <cs:fillRef idx="0">
      <cs:styleClr val="auto"/>
    </cs:fillRef>
    <cs:effectRef idx="0"/>
    <cs:fontRef idx="minor">
      <a:schemeClr val="dk1"/>
    </cs:fontRef>
    <cs:spPr>
      <a:solidFill>
        <a:schemeClr val="phClr">
          <a:alpha val="85000"/>
        </a:schemeClr>
      </a:solidFill>
      <a:ln w="9525" cap="flat" cmpd="sng" algn="ctr">
        <a:solidFill>
          <a:schemeClr val="lt1">
            <a:alpha val="50000"/>
          </a:schemeClr>
        </a:solidFill>
        <a:round/>
      </a:ln>
    </cs:spPr>
  </cs:dataPoint3D>
  <cs:dataPointLine>
    <cs:lnRef idx="0">
      <cs:styleClr val="auto"/>
    </cs:lnRef>
    <cs:fillRef idx="0"/>
    <cs:effectRef idx="0"/>
    <cs:fontRef idx="minor">
      <a:schemeClr val="dk1"/>
    </cs:fontRef>
    <cs:spPr>
      <a:ln w="31750" cap="rnd">
        <a:solidFill>
          <a:schemeClr val="phClr">
            <a:alpha val="85000"/>
          </a:schemeClr>
        </a:solidFill>
        <a:round/>
      </a:ln>
    </cs:spPr>
  </cs:dataPointLine>
  <cs:dataPointMarker>
    <cs:lnRef idx="0"/>
    <cs:fillRef idx="0">
      <cs:styleClr val="auto"/>
    </cs:fillRef>
    <cs:effectRef idx="0"/>
    <cs:fontRef idx="minor">
      <a:schemeClr val="dk1"/>
    </cs:fontRef>
    <cs:spPr>
      <a:solidFill>
        <a:schemeClr val="phClr">
          <a:alpha val="85000"/>
        </a:schemeClr>
      </a:solidFill>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75000"/>
        <a:lumOff val="25000"/>
      </a:schemeClr>
    </cs:fontRef>
    <cs:spPr>
      <a:ln w="9525">
        <a:solidFill>
          <a:schemeClr val="dk1">
            <a:lumMod val="35000"/>
            <a:lumOff val="65000"/>
          </a:schemeClr>
        </a:solidFill>
      </a:ln>
    </cs:spPr>
    <cs:defRPr sz="900" kern="1200"/>
  </cs:dataTable>
  <cs:downBar>
    <cs:lnRef idx="0"/>
    <cs:fillRef idx="0"/>
    <cs:effectRef idx="0"/>
    <cs:fontRef idx="minor">
      <a:schemeClr val="dk1"/>
    </cs:fontRef>
    <cs:spPr>
      <a:solidFill>
        <a:schemeClr val="dk1">
          <a:lumMod val="50000"/>
          <a:lumOff val="50000"/>
        </a:schemeClr>
      </a:solidFill>
      <a:ln w="9525">
        <a:solidFill>
          <a:schemeClr val="dk1">
            <a:lumMod val="65000"/>
            <a:lumOff val="35000"/>
          </a:schemeClr>
        </a:solidFill>
      </a:ln>
    </cs:spPr>
  </cs:downBar>
  <cs:dropLine>
    <cs:lnRef idx="0"/>
    <cs:fillRef idx="0"/>
    <cs:effectRef idx="0"/>
    <cs:fontRef idx="minor">
      <a:schemeClr val="dk1"/>
    </cs:fontRef>
    <cs:spPr>
      <a:ln w="9525">
        <a:solidFill>
          <a:schemeClr val="dk1">
            <a:lumMod val="35000"/>
            <a:lumOff val="65000"/>
          </a:schemeClr>
        </a:solidFill>
        <a:prstDash val="dash"/>
      </a:ln>
    </cs:spPr>
  </cs:dropLine>
  <cs:errorBar>
    <cs:lnRef idx="0"/>
    <cs:fillRef idx="0"/>
    <cs:effectRef idx="0"/>
    <cs:fontRef idx="minor">
      <a:schemeClr val="dk1"/>
    </cs:fontRef>
    <cs:spPr>
      <a:ln w="9525">
        <a:solidFill>
          <a:schemeClr val="dk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gradFill>
          <a:gsLst>
            <a:gs pos="100000">
              <a:schemeClr val="dk1">
                <a:lumMod val="95000"/>
                <a:lumOff val="5000"/>
                <a:alpha val="42000"/>
              </a:schemeClr>
            </a:gs>
            <a:gs pos="0">
              <a:schemeClr val="lt1">
                <a:lumMod val="75000"/>
                <a:alpha val="36000"/>
              </a:schemeClr>
            </a:gs>
          </a:gsLst>
          <a:lin ang="5400000" scaled="0"/>
        </a:gradFill>
        <a:round/>
      </a:ln>
    </cs:spPr>
  </cs:gridlineMajor>
  <cs:gridlineMinor>
    <cs:lnRef idx="0"/>
    <cs:fillRef idx="0"/>
    <cs:effectRef idx="0"/>
    <cs:fontRef idx="minor">
      <a:schemeClr val="dk1"/>
    </cs:fontRef>
    <cs:spPr>
      <a:ln>
        <a:gradFill>
          <a:gsLst>
            <a:gs pos="100000">
              <a:schemeClr val="dk1">
                <a:lumMod val="95000"/>
                <a:lumOff val="5000"/>
                <a:alpha val="42000"/>
              </a:schemeClr>
            </a:gs>
            <a:gs pos="0">
              <a:schemeClr val="lt1">
                <a:lumMod val="75000"/>
                <a:alpha val="36000"/>
              </a:schemeClr>
            </a:gs>
          </a:gsLst>
          <a:lin ang="5400000" scaled="0"/>
        </a:gradFill>
      </a:ln>
    </cs:spPr>
  </cs:gridlineMinor>
  <cs:hiLoLine>
    <cs:lnRef idx="0"/>
    <cs:fillRef idx="0"/>
    <cs:effectRef idx="0"/>
    <cs:fontRef idx="minor">
      <a:schemeClr val="dk1"/>
    </cs:fontRef>
    <cs:spPr>
      <a:ln w="9525">
        <a:solidFill>
          <a:schemeClr val="dk1">
            <a:lumMod val="35000"/>
            <a:lumOff val="65000"/>
          </a:schemeClr>
        </a:solidFill>
        <a:prstDash val="dash"/>
      </a:ln>
    </cs:spPr>
  </cs:hiLoLine>
  <cs:leaderLine>
    <cs:lnRef idx="0"/>
    <cs:fillRef idx="0"/>
    <cs:effectRef idx="0"/>
    <cs:fontRef idx="minor">
      <a:schemeClr val="dk1"/>
    </cs:fontRef>
    <cs:spPr>
      <a:ln w="9525">
        <a:solidFill>
          <a:schemeClr val="dk1">
            <a:lumMod val="50000"/>
            <a:lumOff val="50000"/>
          </a:schemeClr>
        </a:solidFill>
      </a:ln>
    </cs:spPr>
  </cs:leaderLine>
  <cs:legend>
    <cs:lnRef idx="0"/>
    <cs:fillRef idx="0"/>
    <cs:effectRef idx="0"/>
    <cs:fontRef idx="minor">
      <a:schemeClr val="dk1">
        <a:lumMod val="75000"/>
        <a:lumOff val="25000"/>
      </a:schemeClr>
    </cs:fontRef>
    <cs:spPr>
      <a:solidFill>
        <a:schemeClr val="lt1">
          <a:lumMod val="95000"/>
          <a:alpha val="39000"/>
        </a:schemeClr>
      </a:solidFill>
    </cs:spPr>
    <cs:defRPr sz="900" kern="1200"/>
  </cs:legend>
  <cs:plotArea>
    <cs:lnRef idx="0"/>
    <cs:fillRef idx="0"/>
    <cs:effectRef idx="0"/>
    <cs:fontRef idx="minor">
      <a:schemeClr val="dk1"/>
    </cs:fontRef>
  </cs:plotArea>
  <cs:plotArea3D>
    <cs:lnRef idx="0"/>
    <cs:fillRef idx="0"/>
    <cs:effectRef idx="0"/>
    <cs:fontRef idx="minor">
      <a:schemeClr val="dk1"/>
    </cs:fontRef>
  </cs:plotArea3D>
  <cs:seriesAxis>
    <cs:lnRef idx="0"/>
    <cs:fillRef idx="0"/>
    <cs:effectRef idx="0"/>
    <cs:fontRef idx="minor">
      <a:schemeClr val="dk1">
        <a:lumMod val="75000"/>
        <a:lumOff val="25000"/>
      </a:schemeClr>
    </cs:fontRef>
    <cs:spPr>
      <a:ln w="31750" cap="flat" cmpd="sng" algn="ctr">
        <a:solidFill>
          <a:schemeClr val="dk1">
            <a:lumMod val="75000"/>
            <a:lumOff val="25000"/>
          </a:schemeClr>
        </a:solidFill>
        <a:round/>
      </a:ln>
    </cs:spPr>
    <cs:defRPr sz="900" kern="1200"/>
  </cs:seriesAxis>
  <cs:seriesLine>
    <cs:lnRef idx="0"/>
    <cs:fillRef idx="0"/>
    <cs:effectRef idx="0"/>
    <cs:fontRef idx="minor">
      <a:schemeClr val="dk1"/>
    </cs:fontRef>
    <cs:spPr>
      <a:ln w="9525">
        <a:solidFill>
          <a:schemeClr val="dk1">
            <a:lumMod val="50000"/>
            <a:lumOff val="50000"/>
          </a:schemeClr>
        </a:solidFill>
        <a:round/>
      </a:ln>
    </cs:spPr>
  </cs:seriesLine>
  <cs:title>
    <cs:lnRef idx="0"/>
    <cs:fillRef idx="0"/>
    <cs:effectRef idx="0"/>
    <cs:fontRef idx="minor">
      <a:schemeClr val="dk1">
        <a:lumMod val="75000"/>
        <a:lumOff val="25000"/>
      </a:schemeClr>
    </cs:fontRef>
    <cs:defRPr sz="1800" b="1" kern="120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dk1">
        <a:lumMod val="75000"/>
        <a:lumOff val="25000"/>
      </a:schemeClr>
    </cs:fontRef>
    <cs:defRPr sz="900" kern="1200"/>
  </cs:trendlineLabel>
  <cs:upBar>
    <cs:lnRef idx="0"/>
    <cs:fillRef idx="0"/>
    <cs:effectRef idx="0"/>
    <cs:fontRef idx="minor">
      <a:schemeClr val="dk1"/>
    </cs:fontRef>
    <cs:spPr>
      <a:solidFill>
        <a:schemeClr val="lt1"/>
      </a:solidFill>
      <a:ln w="9525">
        <a:solidFill>
          <a:schemeClr val="dk1">
            <a:lumMod val="65000"/>
            <a:lumOff val="35000"/>
          </a:schemeClr>
        </a:solidFill>
      </a:ln>
    </cs:spPr>
  </cs:upBar>
  <cs:valueAxis>
    <cs:lnRef idx="0"/>
    <cs:fillRef idx="0"/>
    <cs:effectRef idx="0"/>
    <cs:fontRef idx="minor">
      <a:schemeClr val="dk1">
        <a:lumMod val="75000"/>
        <a:lumOff val="25000"/>
      </a:schemeClr>
    </cs:fontRef>
    <cs:spPr>
      <a:ln>
        <a:noFill/>
      </a:ln>
    </cs:spPr>
    <cs:defRPr sz="900" kern="1200"/>
  </cs:valueAxis>
  <cs:wall>
    <cs:lnRef idx="0"/>
    <cs:fillRef idx="0"/>
    <cs:effectRef idx="0"/>
    <cs:fontRef idx="minor">
      <a:schemeClr val="dk1"/>
    </cs:fontRef>
  </cs:wall>
</cs:chartStyle>
</file>

<file path=ppt/drawings/drawing1.xml><?xml version="1.0" encoding="utf-8"?>
<c:userShapes xmlns:c="http://schemas.openxmlformats.org/drawingml/2006/chart">
  <cdr:relSizeAnchor xmlns:cdr="http://schemas.openxmlformats.org/drawingml/2006/chartDrawing">
    <cdr:from>
      <cdr:x>0.14751</cdr:x>
      <cdr:y>0.40719</cdr:y>
    </cdr:from>
    <cdr:to>
      <cdr:x>0.26245</cdr:x>
      <cdr:y>0.43597</cdr:y>
    </cdr:to>
    <cdr:sp macro="" textlink="">
      <cdr:nvSpPr>
        <cdr:cNvPr id="3" name="TextBox 2"/>
        <cdr:cNvSpPr txBox="1"/>
      </cdr:nvSpPr>
      <cdr:spPr>
        <a:xfrm xmlns:a="http://schemas.openxmlformats.org/drawingml/2006/main">
          <a:off x="1173480" y="2156460"/>
          <a:ext cx="914400" cy="152400"/>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endParaRPr lang="en-US" sz="1100"/>
        </a:p>
      </cdr:txBody>
    </cdr:sp>
  </cdr:relSizeAnchor>
  <cdr:relSizeAnchor xmlns:cdr="http://schemas.openxmlformats.org/drawingml/2006/chartDrawing">
    <cdr:from>
      <cdr:x>0.26604</cdr:x>
      <cdr:y>0.32651</cdr:y>
    </cdr:from>
    <cdr:to>
      <cdr:x>0.53041</cdr:x>
      <cdr:y>0.47556</cdr:y>
    </cdr:to>
    <cdr:sp macro="" textlink="">
      <cdr:nvSpPr>
        <cdr:cNvPr id="4" name="TextBox 3"/>
        <cdr:cNvSpPr txBox="1"/>
      </cdr:nvSpPr>
      <cdr:spPr>
        <a:xfrm xmlns:a="http://schemas.openxmlformats.org/drawingml/2006/main">
          <a:off x="3243560" y="2239212"/>
          <a:ext cx="3223199" cy="1022147"/>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r>
            <a:rPr lang="en-US" sz="1400" b="1" dirty="0"/>
            <a:t>Mean</a:t>
          </a:r>
          <a:r>
            <a:rPr lang="en-US" sz="1400" b="1" baseline="0" dirty="0"/>
            <a:t> = 3.721 days</a:t>
          </a:r>
        </a:p>
        <a:p xmlns:a="http://schemas.openxmlformats.org/drawingml/2006/main">
          <a:r>
            <a:rPr lang="en-US" sz="1400" b="1" baseline="0" dirty="0"/>
            <a:t>Mode = 2 </a:t>
          </a:r>
          <a:r>
            <a:rPr lang="en-US" sz="1400" b="1" baseline="0" dirty="0" smtClean="0"/>
            <a:t>days</a:t>
          </a:r>
        </a:p>
        <a:p xmlns:a="http://schemas.openxmlformats.org/drawingml/2006/main">
          <a:r>
            <a:rPr lang="en-US" sz="1400" b="1" dirty="0" smtClean="0"/>
            <a:t>Median= 3 days</a:t>
          </a:r>
          <a:endParaRPr lang="en-US" sz="1400" b="1" baseline="0" dirty="0"/>
        </a:p>
        <a:p xmlns:a="http://schemas.openxmlformats.org/drawingml/2006/main">
          <a:r>
            <a:rPr lang="en-US" sz="1400" b="1" baseline="0" dirty="0"/>
            <a:t>Standard Deviations - 3.939 Days</a:t>
          </a:r>
          <a:endParaRPr lang="en-US" sz="1400" b="1" dirty="0"/>
        </a:p>
      </cdr:txBody>
    </cdr:sp>
  </cdr:relSizeAnchor>
  <cdr:relSizeAnchor xmlns:cdr="http://schemas.openxmlformats.org/drawingml/2006/chartDrawing">
    <cdr:from>
      <cdr:x>0.24022</cdr:x>
      <cdr:y>0.40787</cdr:y>
    </cdr:from>
    <cdr:to>
      <cdr:x>0.24117</cdr:x>
      <cdr:y>0.89852</cdr:y>
    </cdr:to>
    <cdr:cxnSp macro="">
      <cdr:nvCxnSpPr>
        <cdr:cNvPr id="6" name="Straight Connector 5"/>
        <cdr:cNvCxnSpPr/>
      </cdr:nvCxnSpPr>
      <cdr:spPr>
        <a:xfrm xmlns:a="http://schemas.openxmlformats.org/drawingml/2006/main">
          <a:off x="2928736" y="2797148"/>
          <a:ext cx="11582" cy="3364878"/>
        </a:xfrm>
        <a:prstGeom xmlns:a="http://schemas.openxmlformats.org/drawingml/2006/main" prst="line">
          <a:avLst/>
        </a:prstGeom>
        <a:ln xmlns:a="http://schemas.openxmlformats.org/drawingml/2006/main" w="28575">
          <a:solidFill>
            <a:srgbClr val="FF0000"/>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cxnSp>
  </cdr:relSizeAnchor>
  <cdr:relSizeAnchor xmlns:cdr="http://schemas.openxmlformats.org/drawingml/2006/chartDrawing">
    <cdr:from>
      <cdr:x>0.76437</cdr:x>
      <cdr:y>0.9482</cdr:y>
    </cdr:from>
    <cdr:to>
      <cdr:x>0.87931</cdr:x>
      <cdr:y>1</cdr:y>
    </cdr:to>
    <cdr:sp macro="" textlink="">
      <cdr:nvSpPr>
        <cdr:cNvPr id="9" name="TextBox 8"/>
        <cdr:cNvSpPr txBox="1"/>
      </cdr:nvSpPr>
      <cdr:spPr>
        <a:xfrm xmlns:a="http://schemas.openxmlformats.org/drawingml/2006/main">
          <a:off x="6080760" y="5021580"/>
          <a:ext cx="914400" cy="274320"/>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r>
            <a:rPr lang="en-US" sz="1400" b="1" dirty="0"/>
            <a:t>*</a:t>
          </a:r>
          <a:r>
            <a:rPr lang="en-US" sz="1400" b="1" baseline="0" dirty="0"/>
            <a:t>IANA published performance data.</a:t>
          </a:r>
          <a:endParaRPr lang="en-US" sz="1400" b="1" dirty="0"/>
        </a:p>
      </cdr:txBody>
    </cdr:sp>
  </cdr:relSizeAnchor>
</c:userShapes>
</file>

<file path=ppt/drawings/drawing2.xml><?xml version="1.0" encoding="utf-8"?>
<c:userShapes xmlns:c="http://schemas.openxmlformats.org/drawingml/2006/chart">
  <cdr:relSizeAnchor xmlns:cdr="http://schemas.openxmlformats.org/drawingml/2006/chartDrawing">
    <cdr:from>
      <cdr:x>0.14751</cdr:x>
      <cdr:y>0.40719</cdr:y>
    </cdr:from>
    <cdr:to>
      <cdr:x>0.26245</cdr:x>
      <cdr:y>0.43597</cdr:y>
    </cdr:to>
    <cdr:sp macro="" textlink="">
      <cdr:nvSpPr>
        <cdr:cNvPr id="3" name="TextBox 2"/>
        <cdr:cNvSpPr txBox="1"/>
      </cdr:nvSpPr>
      <cdr:spPr>
        <a:xfrm xmlns:a="http://schemas.openxmlformats.org/drawingml/2006/main">
          <a:off x="1173480" y="2156460"/>
          <a:ext cx="914400" cy="152400"/>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endParaRPr lang="en-US" sz="1100"/>
        </a:p>
      </cdr:txBody>
    </cdr:sp>
  </cdr:relSizeAnchor>
  <cdr:relSizeAnchor xmlns:cdr="http://schemas.openxmlformats.org/drawingml/2006/chartDrawing">
    <cdr:from>
      <cdr:x>0.35536</cdr:x>
      <cdr:y>0.3554</cdr:y>
    </cdr:from>
    <cdr:to>
      <cdr:x>0.61973</cdr:x>
      <cdr:y>0.50791</cdr:y>
    </cdr:to>
    <cdr:sp macro="" textlink="">
      <cdr:nvSpPr>
        <cdr:cNvPr id="4" name="TextBox 3"/>
        <cdr:cNvSpPr txBox="1"/>
      </cdr:nvSpPr>
      <cdr:spPr>
        <a:xfrm xmlns:a="http://schemas.openxmlformats.org/drawingml/2006/main">
          <a:off x="2826988" y="1882162"/>
          <a:ext cx="2103138" cy="807697"/>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r>
            <a:rPr lang="en-US" sz="1400" b="1" dirty="0"/>
            <a:t>Mean</a:t>
          </a:r>
          <a:r>
            <a:rPr lang="en-US" sz="1400" b="1" baseline="0" dirty="0"/>
            <a:t> 3.975days</a:t>
          </a:r>
        </a:p>
        <a:p xmlns:a="http://schemas.openxmlformats.org/drawingml/2006/main">
          <a:r>
            <a:rPr lang="en-US" sz="1400" b="1" baseline="0" dirty="0"/>
            <a:t>Mode = 2 days</a:t>
          </a:r>
        </a:p>
        <a:p xmlns:a="http://schemas.openxmlformats.org/drawingml/2006/main">
          <a:r>
            <a:rPr lang="en-US" sz="1400" b="1" baseline="0" dirty="0"/>
            <a:t>Median = 3 days</a:t>
          </a:r>
        </a:p>
        <a:p xmlns:a="http://schemas.openxmlformats.org/drawingml/2006/main">
          <a:r>
            <a:rPr lang="en-US" sz="1400" b="1" baseline="0" dirty="0"/>
            <a:t>Standard Deviations - 4.107 Days</a:t>
          </a:r>
          <a:endParaRPr lang="en-US" sz="1400" b="1" dirty="0"/>
        </a:p>
      </cdr:txBody>
    </cdr:sp>
  </cdr:relSizeAnchor>
  <cdr:relSizeAnchor xmlns:cdr="http://schemas.openxmlformats.org/drawingml/2006/chartDrawing">
    <cdr:from>
      <cdr:x>0.32567</cdr:x>
      <cdr:y>0.4046</cdr:y>
    </cdr:from>
    <cdr:to>
      <cdr:x>0.32662</cdr:x>
      <cdr:y>0.89525</cdr:y>
    </cdr:to>
    <cdr:cxnSp macro="">
      <cdr:nvCxnSpPr>
        <cdr:cNvPr id="6" name="Straight Connector 5"/>
        <cdr:cNvCxnSpPr/>
      </cdr:nvCxnSpPr>
      <cdr:spPr>
        <a:xfrm xmlns:a="http://schemas.openxmlformats.org/drawingml/2006/main">
          <a:off x="2590819" y="2139623"/>
          <a:ext cx="7558" cy="2594695"/>
        </a:xfrm>
        <a:prstGeom xmlns:a="http://schemas.openxmlformats.org/drawingml/2006/main" prst="line">
          <a:avLst/>
        </a:prstGeom>
        <a:ln xmlns:a="http://schemas.openxmlformats.org/drawingml/2006/main" w="28575">
          <a:solidFill>
            <a:srgbClr val="FF0000"/>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cxnSp>
  </cdr:relSizeAnchor>
  <cdr:relSizeAnchor xmlns:cdr="http://schemas.openxmlformats.org/drawingml/2006/chartDrawing">
    <cdr:from>
      <cdr:x>0.76437</cdr:x>
      <cdr:y>0.9482</cdr:y>
    </cdr:from>
    <cdr:to>
      <cdr:x>0.87931</cdr:x>
      <cdr:y>1</cdr:y>
    </cdr:to>
    <cdr:sp macro="" textlink="">
      <cdr:nvSpPr>
        <cdr:cNvPr id="9" name="TextBox 8"/>
        <cdr:cNvSpPr txBox="1"/>
      </cdr:nvSpPr>
      <cdr:spPr>
        <a:xfrm xmlns:a="http://schemas.openxmlformats.org/drawingml/2006/main">
          <a:off x="6080760" y="5021580"/>
          <a:ext cx="914400" cy="274320"/>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r>
            <a:rPr lang="en-US" sz="1200" b="1" dirty="0"/>
            <a:t>*</a:t>
          </a:r>
          <a:r>
            <a:rPr lang="en-US" sz="1200" b="1" baseline="0" dirty="0"/>
            <a:t>IANA published performance data.</a:t>
          </a:r>
          <a:endParaRPr lang="en-US" sz="1200" b="1" dirty="0"/>
        </a:p>
      </cdr:txBody>
    </cdr:sp>
  </cdr:relSizeAnchor>
</c:userShapes>
</file>

<file path=ppt/drawings/drawing3.xml><?xml version="1.0" encoding="utf-8"?>
<c:userShapes xmlns:c="http://schemas.openxmlformats.org/drawingml/2006/chart">
  <cdr:relSizeAnchor xmlns:cdr="http://schemas.openxmlformats.org/drawingml/2006/chartDrawing">
    <cdr:from>
      <cdr:x>0.14751</cdr:x>
      <cdr:y>0.40719</cdr:y>
    </cdr:from>
    <cdr:to>
      <cdr:x>0.26245</cdr:x>
      <cdr:y>0.43597</cdr:y>
    </cdr:to>
    <cdr:sp macro="" textlink="">
      <cdr:nvSpPr>
        <cdr:cNvPr id="3" name="TextBox 2"/>
        <cdr:cNvSpPr txBox="1"/>
      </cdr:nvSpPr>
      <cdr:spPr>
        <a:xfrm xmlns:a="http://schemas.openxmlformats.org/drawingml/2006/main">
          <a:off x="1173480" y="2156460"/>
          <a:ext cx="914400" cy="152400"/>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endParaRPr lang="en-US" sz="1100"/>
        </a:p>
      </cdr:txBody>
    </cdr:sp>
  </cdr:relSizeAnchor>
  <cdr:relSizeAnchor xmlns:cdr="http://schemas.openxmlformats.org/drawingml/2006/chartDrawing">
    <cdr:from>
      <cdr:x>0.32213</cdr:x>
      <cdr:y>0.41616</cdr:y>
    </cdr:from>
    <cdr:to>
      <cdr:x>0.5865</cdr:x>
      <cdr:y>0.56986</cdr:y>
    </cdr:to>
    <cdr:sp macro="" textlink="">
      <cdr:nvSpPr>
        <cdr:cNvPr id="4" name="TextBox 3"/>
        <cdr:cNvSpPr txBox="1"/>
      </cdr:nvSpPr>
      <cdr:spPr>
        <a:xfrm xmlns:a="http://schemas.openxmlformats.org/drawingml/2006/main">
          <a:off x="3927409" y="2854025"/>
          <a:ext cx="3223199" cy="1054096"/>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r>
            <a:rPr lang="en-US" sz="1400" b="1" dirty="0"/>
            <a:t>Mean</a:t>
          </a:r>
          <a:r>
            <a:rPr lang="en-US" sz="1400" b="1" baseline="0" dirty="0"/>
            <a:t> = 4.364 days</a:t>
          </a:r>
        </a:p>
        <a:p xmlns:a="http://schemas.openxmlformats.org/drawingml/2006/main">
          <a:r>
            <a:rPr lang="en-US" sz="1400" b="1" baseline="0" dirty="0"/>
            <a:t>Mode = 3 days</a:t>
          </a:r>
        </a:p>
        <a:p xmlns:a="http://schemas.openxmlformats.org/drawingml/2006/main">
          <a:r>
            <a:rPr lang="en-US" sz="1400" b="1" baseline="0" dirty="0"/>
            <a:t>Median = 3 days</a:t>
          </a:r>
        </a:p>
        <a:p xmlns:a="http://schemas.openxmlformats.org/drawingml/2006/main">
          <a:r>
            <a:rPr lang="en-US" sz="1400" b="1" baseline="0" dirty="0"/>
            <a:t>Standard Deviations - 4.184 Days</a:t>
          </a:r>
          <a:endParaRPr lang="en-US" sz="1400" b="1" dirty="0"/>
        </a:p>
      </cdr:txBody>
    </cdr:sp>
  </cdr:relSizeAnchor>
  <cdr:relSizeAnchor xmlns:cdr="http://schemas.openxmlformats.org/drawingml/2006/chartDrawing">
    <cdr:from>
      <cdr:x>0.31131</cdr:x>
      <cdr:y>0.42798</cdr:y>
    </cdr:from>
    <cdr:to>
      <cdr:x>0.31226</cdr:x>
      <cdr:y>0.91863</cdr:y>
    </cdr:to>
    <cdr:cxnSp macro="">
      <cdr:nvCxnSpPr>
        <cdr:cNvPr id="6" name="Straight Connector 5"/>
        <cdr:cNvCxnSpPr/>
      </cdr:nvCxnSpPr>
      <cdr:spPr>
        <a:xfrm xmlns:a="http://schemas.openxmlformats.org/drawingml/2006/main">
          <a:off x="3795492" y="2935093"/>
          <a:ext cx="11582" cy="3364878"/>
        </a:xfrm>
        <a:prstGeom xmlns:a="http://schemas.openxmlformats.org/drawingml/2006/main" prst="line">
          <a:avLst/>
        </a:prstGeom>
        <a:ln xmlns:a="http://schemas.openxmlformats.org/drawingml/2006/main" w="28575">
          <a:solidFill>
            <a:srgbClr val="FF0000"/>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cxnSp>
  </cdr:relSizeAnchor>
  <cdr:relSizeAnchor xmlns:cdr="http://schemas.openxmlformats.org/drawingml/2006/chartDrawing">
    <cdr:from>
      <cdr:x>0.76437</cdr:x>
      <cdr:y>0.9482</cdr:y>
    </cdr:from>
    <cdr:to>
      <cdr:x>0.87931</cdr:x>
      <cdr:y>1</cdr:y>
    </cdr:to>
    <cdr:sp macro="" textlink="">
      <cdr:nvSpPr>
        <cdr:cNvPr id="9" name="TextBox 8"/>
        <cdr:cNvSpPr txBox="1"/>
      </cdr:nvSpPr>
      <cdr:spPr>
        <a:xfrm xmlns:a="http://schemas.openxmlformats.org/drawingml/2006/main">
          <a:off x="6080760" y="5021580"/>
          <a:ext cx="914400" cy="274320"/>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r>
            <a:rPr lang="en-US" sz="1400" b="1" dirty="0"/>
            <a:t>*</a:t>
          </a:r>
          <a:r>
            <a:rPr lang="en-US" sz="1400" b="1" baseline="0" dirty="0"/>
            <a:t>IANA published performance data.</a:t>
          </a:r>
          <a:endParaRPr lang="en-US" sz="1400" b="1" dirty="0"/>
        </a:p>
      </cdr:txBody>
    </cdr:sp>
  </cdr:relSizeAnchor>
</c:userShapes>
</file>

<file path=ppt/drawings/drawing4.xml><?xml version="1.0" encoding="utf-8"?>
<c:userShapes xmlns:c="http://schemas.openxmlformats.org/drawingml/2006/chart">
  <cdr:relSizeAnchor xmlns:cdr="http://schemas.openxmlformats.org/drawingml/2006/chartDrawing">
    <cdr:from>
      <cdr:x>0.14751</cdr:x>
      <cdr:y>0.40719</cdr:y>
    </cdr:from>
    <cdr:to>
      <cdr:x>0.26245</cdr:x>
      <cdr:y>0.43597</cdr:y>
    </cdr:to>
    <cdr:sp macro="" textlink="">
      <cdr:nvSpPr>
        <cdr:cNvPr id="3" name="TextBox 2"/>
        <cdr:cNvSpPr txBox="1"/>
      </cdr:nvSpPr>
      <cdr:spPr>
        <a:xfrm xmlns:a="http://schemas.openxmlformats.org/drawingml/2006/main">
          <a:off x="1173480" y="2156460"/>
          <a:ext cx="914400" cy="152400"/>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endParaRPr lang="en-US" sz="1100"/>
        </a:p>
      </cdr:txBody>
    </cdr:sp>
  </cdr:relSizeAnchor>
  <cdr:relSizeAnchor xmlns:cdr="http://schemas.openxmlformats.org/drawingml/2006/chartDrawing">
    <cdr:from>
      <cdr:x>0.35536</cdr:x>
      <cdr:y>0.3554</cdr:y>
    </cdr:from>
    <cdr:to>
      <cdr:x>0.61973</cdr:x>
      <cdr:y>0.50791</cdr:y>
    </cdr:to>
    <cdr:sp macro="" textlink="">
      <cdr:nvSpPr>
        <cdr:cNvPr id="4" name="TextBox 3"/>
        <cdr:cNvSpPr txBox="1"/>
      </cdr:nvSpPr>
      <cdr:spPr>
        <a:xfrm xmlns:a="http://schemas.openxmlformats.org/drawingml/2006/main">
          <a:off x="2826988" y="1882162"/>
          <a:ext cx="2103138" cy="807697"/>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r>
            <a:rPr lang="en-US" sz="1400" b="1" dirty="0"/>
            <a:t>Mean</a:t>
          </a:r>
          <a:r>
            <a:rPr lang="en-US" sz="1400" b="1" baseline="0" dirty="0"/>
            <a:t> 2.870days</a:t>
          </a:r>
        </a:p>
        <a:p xmlns:a="http://schemas.openxmlformats.org/drawingml/2006/main">
          <a:r>
            <a:rPr lang="en-US" sz="1400" b="1" baseline="0" dirty="0"/>
            <a:t>Mode = 1 days</a:t>
          </a:r>
        </a:p>
        <a:p xmlns:a="http://schemas.openxmlformats.org/drawingml/2006/main">
          <a:r>
            <a:rPr lang="en-US" sz="1400" b="1" baseline="0" dirty="0"/>
            <a:t>Median = 2 days</a:t>
          </a:r>
        </a:p>
        <a:p xmlns:a="http://schemas.openxmlformats.org/drawingml/2006/main">
          <a:r>
            <a:rPr lang="en-US" sz="1400" b="1" baseline="0" dirty="0"/>
            <a:t>Standard Deviations - 3.198 Days</a:t>
          </a:r>
          <a:endParaRPr lang="en-US" sz="1400" b="1" dirty="0"/>
        </a:p>
      </cdr:txBody>
    </cdr:sp>
  </cdr:relSizeAnchor>
  <cdr:relSizeAnchor xmlns:cdr="http://schemas.openxmlformats.org/drawingml/2006/chartDrawing">
    <cdr:from>
      <cdr:x>0.34388</cdr:x>
      <cdr:y>0.41086</cdr:y>
    </cdr:from>
    <cdr:to>
      <cdr:x>0.34483</cdr:x>
      <cdr:y>0.90151</cdr:y>
    </cdr:to>
    <cdr:cxnSp macro="">
      <cdr:nvCxnSpPr>
        <cdr:cNvPr id="6" name="Straight Connector 5"/>
        <cdr:cNvCxnSpPr/>
      </cdr:nvCxnSpPr>
      <cdr:spPr>
        <a:xfrm xmlns:a="http://schemas.openxmlformats.org/drawingml/2006/main">
          <a:off x="4192585" y="2817678"/>
          <a:ext cx="11582" cy="3364878"/>
        </a:xfrm>
        <a:prstGeom xmlns:a="http://schemas.openxmlformats.org/drawingml/2006/main" prst="line">
          <a:avLst/>
        </a:prstGeom>
        <a:ln xmlns:a="http://schemas.openxmlformats.org/drawingml/2006/main" w="28575">
          <a:solidFill>
            <a:srgbClr val="FF0000"/>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cxnSp>
  </cdr:relSizeAnchor>
  <cdr:relSizeAnchor xmlns:cdr="http://schemas.openxmlformats.org/drawingml/2006/chartDrawing">
    <cdr:from>
      <cdr:x>0.76437</cdr:x>
      <cdr:y>0.9482</cdr:y>
    </cdr:from>
    <cdr:to>
      <cdr:x>0.87931</cdr:x>
      <cdr:y>1</cdr:y>
    </cdr:to>
    <cdr:sp macro="" textlink="">
      <cdr:nvSpPr>
        <cdr:cNvPr id="9" name="TextBox 8"/>
        <cdr:cNvSpPr txBox="1"/>
      </cdr:nvSpPr>
      <cdr:spPr>
        <a:xfrm xmlns:a="http://schemas.openxmlformats.org/drawingml/2006/main">
          <a:off x="6080760" y="5021580"/>
          <a:ext cx="914400" cy="274320"/>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r>
            <a:rPr lang="en-US" sz="1400" b="1" dirty="0"/>
            <a:t>*</a:t>
          </a:r>
          <a:r>
            <a:rPr lang="en-US" sz="1400" b="1" baseline="0" dirty="0"/>
            <a:t>IANA published performance data.</a:t>
          </a:r>
          <a:endParaRPr lang="en-US" sz="1400" b="1" dirty="0"/>
        </a:p>
      </cdr:txBody>
    </cdr:sp>
  </cdr:relSizeAnchor>
</c:userShapes>
</file>

<file path=ppt/drawings/drawing5.xml><?xml version="1.0" encoding="utf-8"?>
<c:userShapes xmlns:c="http://schemas.openxmlformats.org/drawingml/2006/chart">
  <cdr:relSizeAnchor xmlns:cdr="http://schemas.openxmlformats.org/drawingml/2006/chartDrawing">
    <cdr:from>
      <cdr:x>0.14751</cdr:x>
      <cdr:y>0.40719</cdr:y>
    </cdr:from>
    <cdr:to>
      <cdr:x>0.26245</cdr:x>
      <cdr:y>0.43597</cdr:y>
    </cdr:to>
    <cdr:sp macro="" textlink="">
      <cdr:nvSpPr>
        <cdr:cNvPr id="3" name="TextBox 2"/>
        <cdr:cNvSpPr txBox="1"/>
      </cdr:nvSpPr>
      <cdr:spPr>
        <a:xfrm xmlns:a="http://schemas.openxmlformats.org/drawingml/2006/main">
          <a:off x="1173480" y="2156460"/>
          <a:ext cx="914400" cy="152400"/>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endParaRPr lang="en-US" sz="1100"/>
        </a:p>
      </cdr:txBody>
    </cdr:sp>
  </cdr:relSizeAnchor>
  <cdr:relSizeAnchor xmlns:cdr="http://schemas.openxmlformats.org/drawingml/2006/chartDrawing">
    <cdr:from>
      <cdr:x>0.35536</cdr:x>
      <cdr:y>0.3554</cdr:y>
    </cdr:from>
    <cdr:to>
      <cdr:x>0.61973</cdr:x>
      <cdr:y>0.50791</cdr:y>
    </cdr:to>
    <cdr:sp macro="" textlink="">
      <cdr:nvSpPr>
        <cdr:cNvPr id="4" name="TextBox 3"/>
        <cdr:cNvSpPr txBox="1"/>
      </cdr:nvSpPr>
      <cdr:spPr>
        <a:xfrm xmlns:a="http://schemas.openxmlformats.org/drawingml/2006/main">
          <a:off x="2826988" y="1882162"/>
          <a:ext cx="2103138" cy="807697"/>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r>
            <a:rPr lang="en-US" sz="1400" b="1" dirty="0"/>
            <a:t>Mean</a:t>
          </a:r>
          <a:r>
            <a:rPr lang="en-US" sz="1400" b="1" baseline="0" dirty="0"/>
            <a:t> 4.95 days</a:t>
          </a:r>
        </a:p>
        <a:p xmlns:a="http://schemas.openxmlformats.org/drawingml/2006/main">
          <a:r>
            <a:rPr lang="en-US" sz="1400" b="1" baseline="0" dirty="0"/>
            <a:t>Mode = 5 days</a:t>
          </a:r>
        </a:p>
        <a:p xmlns:a="http://schemas.openxmlformats.org/drawingml/2006/main">
          <a:r>
            <a:rPr lang="en-US" sz="1400" b="1" baseline="0" dirty="0"/>
            <a:t>Median = 5 days</a:t>
          </a:r>
        </a:p>
        <a:p xmlns:a="http://schemas.openxmlformats.org/drawingml/2006/main">
          <a:r>
            <a:rPr lang="en-US" sz="1400" b="1" baseline="0" dirty="0"/>
            <a:t>Standard Deviations - 2.346 Days</a:t>
          </a:r>
          <a:endParaRPr lang="en-US" sz="1400" b="1" dirty="0"/>
        </a:p>
      </cdr:txBody>
    </cdr:sp>
  </cdr:relSizeAnchor>
  <cdr:relSizeAnchor xmlns:cdr="http://schemas.openxmlformats.org/drawingml/2006/chartDrawing">
    <cdr:from>
      <cdr:x>0.29598</cdr:x>
      <cdr:y>0.41449</cdr:y>
    </cdr:from>
    <cdr:to>
      <cdr:x>0.29693</cdr:x>
      <cdr:y>0.90514</cdr:y>
    </cdr:to>
    <cdr:cxnSp macro="">
      <cdr:nvCxnSpPr>
        <cdr:cNvPr id="6" name="Straight Connector 5"/>
        <cdr:cNvCxnSpPr/>
      </cdr:nvCxnSpPr>
      <cdr:spPr>
        <a:xfrm xmlns:a="http://schemas.openxmlformats.org/drawingml/2006/main">
          <a:off x="3608588" y="2842600"/>
          <a:ext cx="11583" cy="3364878"/>
        </a:xfrm>
        <a:prstGeom xmlns:a="http://schemas.openxmlformats.org/drawingml/2006/main" prst="line">
          <a:avLst/>
        </a:prstGeom>
        <a:ln xmlns:a="http://schemas.openxmlformats.org/drawingml/2006/main" w="28575">
          <a:solidFill>
            <a:srgbClr val="FF0000"/>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cxnSp>
  </cdr:relSizeAnchor>
  <cdr:relSizeAnchor xmlns:cdr="http://schemas.openxmlformats.org/drawingml/2006/chartDrawing">
    <cdr:from>
      <cdr:x>0.76437</cdr:x>
      <cdr:y>0.9482</cdr:y>
    </cdr:from>
    <cdr:to>
      <cdr:x>0.87931</cdr:x>
      <cdr:y>1</cdr:y>
    </cdr:to>
    <cdr:sp macro="" textlink="">
      <cdr:nvSpPr>
        <cdr:cNvPr id="9" name="TextBox 8"/>
        <cdr:cNvSpPr txBox="1"/>
      </cdr:nvSpPr>
      <cdr:spPr>
        <a:xfrm xmlns:a="http://schemas.openxmlformats.org/drawingml/2006/main">
          <a:off x="6080760" y="5021580"/>
          <a:ext cx="914400" cy="274320"/>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r>
            <a:rPr lang="en-US" sz="1400" b="1" dirty="0"/>
            <a:t>*</a:t>
          </a:r>
          <a:r>
            <a:rPr lang="en-US" sz="1400" b="1" baseline="0" dirty="0"/>
            <a:t>IANA published performance data.</a:t>
          </a:r>
          <a:endParaRPr lang="en-US" sz="1400" b="1" dirty="0"/>
        </a:p>
      </cdr:txBody>
    </cdr:sp>
  </cdr:relSizeAnchor>
</c:userShapes>
</file>

<file path=ppt/drawings/drawing6.xml><?xml version="1.0" encoding="utf-8"?>
<c:userShapes xmlns:c="http://schemas.openxmlformats.org/drawingml/2006/chart">
  <cdr:relSizeAnchor xmlns:cdr="http://schemas.openxmlformats.org/drawingml/2006/chartDrawing">
    <cdr:from>
      <cdr:x>0.14751</cdr:x>
      <cdr:y>0.40719</cdr:y>
    </cdr:from>
    <cdr:to>
      <cdr:x>0.26245</cdr:x>
      <cdr:y>0.43597</cdr:y>
    </cdr:to>
    <cdr:sp macro="" textlink="">
      <cdr:nvSpPr>
        <cdr:cNvPr id="3" name="TextBox 2"/>
        <cdr:cNvSpPr txBox="1"/>
      </cdr:nvSpPr>
      <cdr:spPr>
        <a:xfrm xmlns:a="http://schemas.openxmlformats.org/drawingml/2006/main">
          <a:off x="1173480" y="2156460"/>
          <a:ext cx="914400" cy="152400"/>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endParaRPr lang="en-US" sz="1100"/>
        </a:p>
      </cdr:txBody>
    </cdr:sp>
  </cdr:relSizeAnchor>
  <cdr:relSizeAnchor xmlns:cdr="http://schemas.openxmlformats.org/drawingml/2006/chartDrawing">
    <cdr:from>
      <cdr:x>0.25479</cdr:x>
      <cdr:y>0.3554</cdr:y>
    </cdr:from>
    <cdr:to>
      <cdr:x>0.51916</cdr:x>
      <cdr:y>0.52086</cdr:y>
    </cdr:to>
    <cdr:sp macro="" textlink="">
      <cdr:nvSpPr>
        <cdr:cNvPr id="4" name="TextBox 3"/>
        <cdr:cNvSpPr txBox="1"/>
      </cdr:nvSpPr>
      <cdr:spPr>
        <a:xfrm xmlns:a="http://schemas.openxmlformats.org/drawingml/2006/main">
          <a:off x="2026926" y="1882162"/>
          <a:ext cx="2103137" cy="876277"/>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r>
            <a:rPr lang="en-US" sz="1400" b="1" dirty="0"/>
            <a:t>Mean</a:t>
          </a:r>
          <a:r>
            <a:rPr lang="en-US" sz="1400" b="1" baseline="0" dirty="0"/>
            <a:t> = 3.1973 days</a:t>
          </a:r>
        </a:p>
        <a:p xmlns:a="http://schemas.openxmlformats.org/drawingml/2006/main">
          <a:r>
            <a:rPr lang="en-US" sz="1400" b="1" baseline="0" dirty="0"/>
            <a:t>Mode = 0 days</a:t>
          </a:r>
        </a:p>
        <a:p xmlns:a="http://schemas.openxmlformats.org/drawingml/2006/main">
          <a:r>
            <a:rPr lang="en-US" sz="1400" b="1" baseline="0" dirty="0"/>
            <a:t>Median = 1 day</a:t>
          </a:r>
        </a:p>
        <a:p xmlns:a="http://schemas.openxmlformats.org/drawingml/2006/main">
          <a:r>
            <a:rPr lang="en-US" sz="1400" b="1" baseline="0" dirty="0"/>
            <a:t>Standard Deviation - 6.311 Days</a:t>
          </a:r>
          <a:endParaRPr lang="en-US" sz="1400" b="1" dirty="0"/>
        </a:p>
      </cdr:txBody>
    </cdr:sp>
  </cdr:relSizeAnchor>
  <cdr:relSizeAnchor xmlns:cdr="http://schemas.openxmlformats.org/drawingml/2006/chartDrawing">
    <cdr:from>
      <cdr:x>0.19417</cdr:x>
      <cdr:y>0.41004</cdr:y>
    </cdr:from>
    <cdr:to>
      <cdr:x>0.19512</cdr:x>
      <cdr:y>0.90069</cdr:y>
    </cdr:to>
    <cdr:cxnSp macro="">
      <cdr:nvCxnSpPr>
        <cdr:cNvPr id="6" name="Straight Connector 5"/>
        <cdr:cNvCxnSpPr/>
      </cdr:nvCxnSpPr>
      <cdr:spPr>
        <a:xfrm xmlns:a="http://schemas.openxmlformats.org/drawingml/2006/main">
          <a:off x="2367326" y="2812085"/>
          <a:ext cx="11582" cy="3364878"/>
        </a:xfrm>
        <a:prstGeom xmlns:a="http://schemas.openxmlformats.org/drawingml/2006/main" prst="line">
          <a:avLst/>
        </a:prstGeom>
        <a:ln xmlns:a="http://schemas.openxmlformats.org/drawingml/2006/main" w="28575">
          <a:solidFill>
            <a:srgbClr val="FF0000"/>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cxnSp>
  </cdr:relSizeAnchor>
  <cdr:relSizeAnchor xmlns:cdr="http://schemas.openxmlformats.org/drawingml/2006/chartDrawing">
    <cdr:from>
      <cdr:x>0.7069</cdr:x>
      <cdr:y>0.93957</cdr:y>
    </cdr:from>
    <cdr:to>
      <cdr:x>0.87356</cdr:x>
      <cdr:y>0.99137</cdr:y>
    </cdr:to>
    <cdr:sp macro="" textlink="">
      <cdr:nvSpPr>
        <cdr:cNvPr id="9" name="TextBox 8"/>
        <cdr:cNvSpPr txBox="1"/>
      </cdr:nvSpPr>
      <cdr:spPr>
        <a:xfrm xmlns:a="http://schemas.openxmlformats.org/drawingml/2006/main">
          <a:off x="5623576" y="4975852"/>
          <a:ext cx="1325863" cy="274328"/>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r>
            <a:rPr lang="en-US" sz="1200" b="1" dirty="0"/>
            <a:t>*</a:t>
          </a:r>
          <a:r>
            <a:rPr lang="en-US" sz="1200" b="1" baseline="0" dirty="0"/>
            <a:t>IANA published performance data.</a:t>
          </a:r>
          <a:endParaRPr lang="en-US" sz="1200" b="1" dirty="0"/>
        </a:p>
      </cdr:txBody>
    </cdr:sp>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1860A03-28C2-4272-A67D-54092E5D0835}" type="datetimeFigureOut">
              <a:rPr lang="en-US" smtClean="0"/>
              <a:t>7/13/15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3AAA4EB-F570-4F57-95D4-5CC3A807E7CF}" type="slidenum">
              <a:rPr lang="en-US" smtClean="0"/>
              <a:t>‹#›</a:t>
            </a:fld>
            <a:endParaRPr lang="en-US"/>
          </a:p>
        </p:txBody>
      </p:sp>
    </p:spTree>
    <p:extLst>
      <p:ext uri="{BB962C8B-B14F-4D97-AF65-F5344CB8AC3E}">
        <p14:creationId xmlns:p14="http://schemas.microsoft.com/office/powerpoint/2010/main" val="154318864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smtClean="0"/>
          </a:p>
          <a:p>
            <a:endParaRPr lang="en-US" dirty="0"/>
          </a:p>
        </p:txBody>
      </p:sp>
      <p:sp>
        <p:nvSpPr>
          <p:cNvPr id="4" name="Slide Number Placeholder 3"/>
          <p:cNvSpPr>
            <a:spLocks noGrp="1"/>
          </p:cNvSpPr>
          <p:nvPr>
            <p:ph type="sldNum" sz="quarter" idx="10"/>
          </p:nvPr>
        </p:nvSpPr>
        <p:spPr/>
        <p:txBody>
          <a:bodyPr/>
          <a:lstStyle/>
          <a:p>
            <a:fld id="{13AAA4EB-F570-4F57-95D4-5CC3A807E7CF}" type="slidenum">
              <a:rPr lang="en-US" smtClean="0"/>
              <a:t>9</a:t>
            </a:fld>
            <a:endParaRPr lang="en-US"/>
          </a:p>
        </p:txBody>
      </p:sp>
    </p:spTree>
    <p:extLst>
      <p:ext uri="{BB962C8B-B14F-4D97-AF65-F5344CB8AC3E}">
        <p14:creationId xmlns:p14="http://schemas.microsoft.com/office/powerpoint/2010/main" val="425845991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3AAA4EB-F570-4F57-95D4-5CC3A807E7CF}" type="slidenum">
              <a:rPr lang="en-US" smtClean="0"/>
              <a:t>11</a:t>
            </a:fld>
            <a:endParaRPr lang="en-US"/>
          </a:p>
        </p:txBody>
      </p:sp>
    </p:spTree>
    <p:extLst>
      <p:ext uri="{BB962C8B-B14F-4D97-AF65-F5344CB8AC3E}">
        <p14:creationId xmlns:p14="http://schemas.microsoft.com/office/powerpoint/2010/main" val="116437254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3AAA4EB-F570-4F57-95D4-5CC3A807E7CF}" type="slidenum">
              <a:rPr lang="en-US" smtClean="0"/>
              <a:t>13</a:t>
            </a:fld>
            <a:endParaRPr lang="en-US"/>
          </a:p>
        </p:txBody>
      </p:sp>
    </p:spTree>
    <p:extLst>
      <p:ext uri="{BB962C8B-B14F-4D97-AF65-F5344CB8AC3E}">
        <p14:creationId xmlns:p14="http://schemas.microsoft.com/office/powerpoint/2010/main" val="94528012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3AAA4EB-F570-4F57-95D4-5CC3A807E7CF}" type="slidenum">
              <a:rPr lang="en-US" smtClean="0"/>
              <a:t>15</a:t>
            </a:fld>
            <a:endParaRPr lang="en-US"/>
          </a:p>
        </p:txBody>
      </p:sp>
    </p:spTree>
    <p:extLst>
      <p:ext uri="{BB962C8B-B14F-4D97-AF65-F5344CB8AC3E}">
        <p14:creationId xmlns:p14="http://schemas.microsoft.com/office/powerpoint/2010/main" val="58951537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smtClean="0"/>
          </a:p>
          <a:p>
            <a:endParaRPr lang="en-US" dirty="0"/>
          </a:p>
        </p:txBody>
      </p:sp>
      <p:sp>
        <p:nvSpPr>
          <p:cNvPr id="4" name="Slide Number Placeholder 3"/>
          <p:cNvSpPr>
            <a:spLocks noGrp="1"/>
          </p:cNvSpPr>
          <p:nvPr>
            <p:ph type="sldNum" sz="quarter" idx="10"/>
          </p:nvPr>
        </p:nvSpPr>
        <p:spPr/>
        <p:txBody>
          <a:bodyPr/>
          <a:lstStyle/>
          <a:p>
            <a:fld id="{13AAA4EB-F570-4F57-95D4-5CC3A807E7CF}" type="slidenum">
              <a:rPr lang="en-US" smtClean="0"/>
              <a:t>17</a:t>
            </a:fld>
            <a:endParaRPr lang="en-US"/>
          </a:p>
        </p:txBody>
      </p:sp>
    </p:spTree>
    <p:extLst>
      <p:ext uri="{BB962C8B-B14F-4D97-AF65-F5344CB8AC3E}">
        <p14:creationId xmlns:p14="http://schemas.microsoft.com/office/powerpoint/2010/main" val="70528241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endParaRPr lang="en-US" baseline="0" dirty="0" smtClean="0"/>
          </a:p>
        </p:txBody>
      </p:sp>
      <p:sp>
        <p:nvSpPr>
          <p:cNvPr id="4" name="Slide Number Placeholder 3"/>
          <p:cNvSpPr>
            <a:spLocks noGrp="1"/>
          </p:cNvSpPr>
          <p:nvPr>
            <p:ph type="sldNum" sz="quarter" idx="10"/>
          </p:nvPr>
        </p:nvSpPr>
        <p:spPr/>
        <p:txBody>
          <a:bodyPr/>
          <a:lstStyle/>
          <a:p>
            <a:fld id="{13AAA4EB-F570-4F57-95D4-5CC3A807E7CF}" type="slidenum">
              <a:rPr lang="en-US" smtClean="0"/>
              <a:t>23</a:t>
            </a:fld>
            <a:endParaRPr lang="en-US"/>
          </a:p>
        </p:txBody>
      </p:sp>
    </p:spTree>
    <p:extLst>
      <p:ext uri="{BB962C8B-B14F-4D97-AF65-F5344CB8AC3E}">
        <p14:creationId xmlns:p14="http://schemas.microsoft.com/office/powerpoint/2010/main" val="177252688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57EED961-1426-42ED-8EB2-C26E24315722}" type="datetimeFigureOut">
              <a:rPr lang="en-US" smtClean="0"/>
              <a:t>7/13/15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C24A4FC-2636-48E0-80D1-2A60BF64AEAD}" type="slidenum">
              <a:rPr lang="en-US" smtClean="0"/>
              <a:t>‹#›</a:t>
            </a:fld>
            <a:endParaRPr lang="en-US"/>
          </a:p>
        </p:txBody>
      </p:sp>
    </p:spTree>
    <p:extLst>
      <p:ext uri="{BB962C8B-B14F-4D97-AF65-F5344CB8AC3E}">
        <p14:creationId xmlns:p14="http://schemas.microsoft.com/office/powerpoint/2010/main" val="16333438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7EED961-1426-42ED-8EB2-C26E24315722}" type="datetimeFigureOut">
              <a:rPr lang="en-US" smtClean="0"/>
              <a:t>7/13/15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C24A4FC-2636-48E0-80D1-2A60BF64AEAD}" type="slidenum">
              <a:rPr lang="en-US" smtClean="0"/>
              <a:t>‹#›</a:t>
            </a:fld>
            <a:endParaRPr lang="en-US"/>
          </a:p>
        </p:txBody>
      </p:sp>
    </p:spTree>
    <p:extLst>
      <p:ext uri="{BB962C8B-B14F-4D97-AF65-F5344CB8AC3E}">
        <p14:creationId xmlns:p14="http://schemas.microsoft.com/office/powerpoint/2010/main" val="278284427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7EED961-1426-42ED-8EB2-C26E24315722}" type="datetimeFigureOut">
              <a:rPr lang="en-US" smtClean="0"/>
              <a:t>7/13/15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C24A4FC-2636-48E0-80D1-2A60BF64AEAD}" type="slidenum">
              <a:rPr lang="en-US" smtClean="0"/>
              <a:t>‹#›</a:t>
            </a:fld>
            <a:endParaRPr lang="en-US"/>
          </a:p>
        </p:txBody>
      </p:sp>
    </p:spTree>
    <p:extLst>
      <p:ext uri="{BB962C8B-B14F-4D97-AF65-F5344CB8AC3E}">
        <p14:creationId xmlns:p14="http://schemas.microsoft.com/office/powerpoint/2010/main" val="288804550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7EED961-1426-42ED-8EB2-C26E24315722}" type="datetimeFigureOut">
              <a:rPr lang="en-US" smtClean="0"/>
              <a:t>7/13/15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C24A4FC-2636-48E0-80D1-2A60BF64AEAD}" type="slidenum">
              <a:rPr lang="en-US" smtClean="0"/>
              <a:t>‹#›</a:t>
            </a:fld>
            <a:endParaRPr lang="en-US"/>
          </a:p>
        </p:txBody>
      </p:sp>
    </p:spTree>
    <p:extLst>
      <p:ext uri="{BB962C8B-B14F-4D97-AF65-F5344CB8AC3E}">
        <p14:creationId xmlns:p14="http://schemas.microsoft.com/office/powerpoint/2010/main" val="289008156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7EED961-1426-42ED-8EB2-C26E24315722}" type="datetimeFigureOut">
              <a:rPr lang="en-US" smtClean="0"/>
              <a:t>7/13/15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C24A4FC-2636-48E0-80D1-2A60BF64AEAD}" type="slidenum">
              <a:rPr lang="en-US" smtClean="0"/>
              <a:t>‹#›</a:t>
            </a:fld>
            <a:endParaRPr lang="en-US"/>
          </a:p>
        </p:txBody>
      </p:sp>
    </p:spTree>
    <p:extLst>
      <p:ext uri="{BB962C8B-B14F-4D97-AF65-F5344CB8AC3E}">
        <p14:creationId xmlns:p14="http://schemas.microsoft.com/office/powerpoint/2010/main" val="74797339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57EED961-1426-42ED-8EB2-C26E24315722}" type="datetimeFigureOut">
              <a:rPr lang="en-US" smtClean="0"/>
              <a:t>7/13/15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C24A4FC-2636-48E0-80D1-2A60BF64AEAD}" type="slidenum">
              <a:rPr lang="en-US" smtClean="0"/>
              <a:t>‹#›</a:t>
            </a:fld>
            <a:endParaRPr lang="en-US"/>
          </a:p>
        </p:txBody>
      </p:sp>
    </p:spTree>
    <p:extLst>
      <p:ext uri="{BB962C8B-B14F-4D97-AF65-F5344CB8AC3E}">
        <p14:creationId xmlns:p14="http://schemas.microsoft.com/office/powerpoint/2010/main" val="249812832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57EED961-1426-42ED-8EB2-C26E24315722}" type="datetimeFigureOut">
              <a:rPr lang="en-US" smtClean="0"/>
              <a:t>7/13/15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C24A4FC-2636-48E0-80D1-2A60BF64AEAD}" type="slidenum">
              <a:rPr lang="en-US" smtClean="0"/>
              <a:t>‹#›</a:t>
            </a:fld>
            <a:endParaRPr lang="en-US"/>
          </a:p>
        </p:txBody>
      </p:sp>
    </p:spTree>
    <p:extLst>
      <p:ext uri="{BB962C8B-B14F-4D97-AF65-F5344CB8AC3E}">
        <p14:creationId xmlns:p14="http://schemas.microsoft.com/office/powerpoint/2010/main" val="214904012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57EED961-1426-42ED-8EB2-C26E24315722}" type="datetimeFigureOut">
              <a:rPr lang="en-US" smtClean="0"/>
              <a:t>7/13/15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C24A4FC-2636-48E0-80D1-2A60BF64AEAD}" type="slidenum">
              <a:rPr lang="en-US" smtClean="0"/>
              <a:t>‹#›</a:t>
            </a:fld>
            <a:endParaRPr lang="en-US"/>
          </a:p>
        </p:txBody>
      </p:sp>
    </p:spTree>
    <p:extLst>
      <p:ext uri="{BB962C8B-B14F-4D97-AF65-F5344CB8AC3E}">
        <p14:creationId xmlns:p14="http://schemas.microsoft.com/office/powerpoint/2010/main" val="26034989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7EED961-1426-42ED-8EB2-C26E24315722}" type="datetimeFigureOut">
              <a:rPr lang="en-US" smtClean="0"/>
              <a:t>7/13/15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C24A4FC-2636-48E0-80D1-2A60BF64AEAD}" type="slidenum">
              <a:rPr lang="en-US" smtClean="0"/>
              <a:t>‹#›</a:t>
            </a:fld>
            <a:endParaRPr lang="en-US"/>
          </a:p>
        </p:txBody>
      </p:sp>
    </p:spTree>
    <p:extLst>
      <p:ext uri="{BB962C8B-B14F-4D97-AF65-F5344CB8AC3E}">
        <p14:creationId xmlns:p14="http://schemas.microsoft.com/office/powerpoint/2010/main" val="295950491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7EED961-1426-42ED-8EB2-C26E24315722}" type="datetimeFigureOut">
              <a:rPr lang="en-US" smtClean="0"/>
              <a:t>7/13/15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C24A4FC-2636-48E0-80D1-2A60BF64AEAD}" type="slidenum">
              <a:rPr lang="en-US" smtClean="0"/>
              <a:t>‹#›</a:t>
            </a:fld>
            <a:endParaRPr lang="en-US"/>
          </a:p>
        </p:txBody>
      </p:sp>
    </p:spTree>
    <p:extLst>
      <p:ext uri="{BB962C8B-B14F-4D97-AF65-F5344CB8AC3E}">
        <p14:creationId xmlns:p14="http://schemas.microsoft.com/office/powerpoint/2010/main" val="21006484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7EED961-1426-42ED-8EB2-C26E24315722}" type="datetimeFigureOut">
              <a:rPr lang="en-US" smtClean="0"/>
              <a:t>7/13/15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C24A4FC-2636-48E0-80D1-2A60BF64AEAD}" type="slidenum">
              <a:rPr lang="en-US" smtClean="0"/>
              <a:t>‹#›</a:t>
            </a:fld>
            <a:endParaRPr lang="en-US"/>
          </a:p>
        </p:txBody>
      </p:sp>
    </p:spTree>
    <p:extLst>
      <p:ext uri="{BB962C8B-B14F-4D97-AF65-F5344CB8AC3E}">
        <p14:creationId xmlns:p14="http://schemas.microsoft.com/office/powerpoint/2010/main" val="1776716151"/>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7EED961-1426-42ED-8EB2-C26E24315722}" type="datetimeFigureOut">
              <a:rPr lang="en-US" smtClean="0"/>
              <a:t>7/13/15</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C24A4FC-2636-48E0-80D1-2A60BF64AEAD}" type="slidenum">
              <a:rPr lang="en-US" smtClean="0"/>
              <a:t>‹#›</a:t>
            </a:fld>
            <a:endParaRPr lang="en-US"/>
          </a:p>
        </p:txBody>
      </p:sp>
    </p:spTree>
    <p:extLst>
      <p:ext uri="{BB962C8B-B14F-4D97-AF65-F5344CB8AC3E}">
        <p14:creationId xmlns:p14="http://schemas.microsoft.com/office/powerpoint/2010/main" val="346784089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chart" Target="../charts/char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chart" Target="../charts/char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chart" Target="../charts/chart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chart" Target="../charts/chart5.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chart" Target="../charts/char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chart" Target="../charts/char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chart" Target="../charts/char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dirty="0" smtClean="0"/>
              <a:t>Design Team A</a:t>
            </a:r>
            <a:br>
              <a:rPr lang="en-US" dirty="0" smtClean="0"/>
            </a:br>
            <a:r>
              <a:rPr lang="en-US" dirty="0" smtClean="0"/>
              <a:t>Service Level Expectation (SLE) Update</a:t>
            </a:r>
            <a:endParaRPr lang="en-US" dirty="0"/>
          </a:p>
        </p:txBody>
      </p:sp>
      <p:sp>
        <p:nvSpPr>
          <p:cNvPr id="3" name="Subtitle 2"/>
          <p:cNvSpPr>
            <a:spLocks noGrp="1"/>
          </p:cNvSpPr>
          <p:nvPr>
            <p:ph type="subTitle" idx="1"/>
          </p:nvPr>
        </p:nvSpPr>
        <p:spPr/>
        <p:txBody>
          <a:bodyPr/>
          <a:lstStyle/>
          <a:p>
            <a:r>
              <a:rPr lang="en-US" dirty="0" smtClean="0"/>
              <a:t>CWG – Working Group</a:t>
            </a:r>
          </a:p>
        </p:txBody>
      </p:sp>
    </p:spTree>
    <p:extLst>
      <p:ext uri="{BB962C8B-B14F-4D97-AF65-F5344CB8AC3E}">
        <p14:creationId xmlns:p14="http://schemas.microsoft.com/office/powerpoint/2010/main" val="2292575113"/>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Notes to All Data Slide </a:t>
            </a:r>
            <a:endParaRPr lang="en-US" b="1" dirty="0"/>
          </a:p>
        </p:txBody>
      </p:sp>
      <p:sp>
        <p:nvSpPr>
          <p:cNvPr id="3" name="Content Placeholder 2"/>
          <p:cNvSpPr>
            <a:spLocks noGrp="1"/>
          </p:cNvSpPr>
          <p:nvPr>
            <p:ph idx="1"/>
          </p:nvPr>
        </p:nvSpPr>
        <p:spPr/>
        <p:txBody>
          <a:bodyPr>
            <a:normAutofit fontScale="85000" lnSpcReduction="20000"/>
          </a:bodyPr>
          <a:lstStyle/>
          <a:p>
            <a:pPr marL="171450" indent="-171450"/>
            <a:r>
              <a:rPr lang="en-US" dirty="0"/>
              <a:t>All Root Zone and WHOIS Database Changes – </a:t>
            </a:r>
            <a:r>
              <a:rPr lang="en-US" dirty="0" err="1"/>
              <a:t>ccTLD</a:t>
            </a:r>
            <a:r>
              <a:rPr lang="en-US" dirty="0"/>
              <a:t>, </a:t>
            </a:r>
            <a:r>
              <a:rPr lang="en-US" dirty="0" err="1"/>
              <a:t>gTLDs</a:t>
            </a:r>
            <a:r>
              <a:rPr lang="en-US" dirty="0"/>
              <a:t>, &amp; IDNs</a:t>
            </a:r>
          </a:p>
          <a:p>
            <a:pPr marL="171450" indent="-171450"/>
            <a:r>
              <a:rPr lang="en-US" dirty="0"/>
              <a:t>Calculating the time it took from receipt of registry validation to completion verification</a:t>
            </a:r>
          </a:p>
          <a:p>
            <a:pPr marL="171450" indent="-171450"/>
            <a:r>
              <a:rPr lang="en-US" dirty="0"/>
              <a:t>Measured in total number of days (including weekends)</a:t>
            </a:r>
          </a:p>
          <a:p>
            <a:pPr marL="171450" indent="-171450"/>
            <a:r>
              <a:rPr lang="en-US" dirty="0"/>
              <a:t>Approximately </a:t>
            </a:r>
            <a:r>
              <a:rPr lang="en-US" dirty="0" smtClean="0"/>
              <a:t>565 </a:t>
            </a:r>
            <a:r>
              <a:rPr lang="en-US" dirty="0"/>
              <a:t>total data points – only 27 transactions took longer than 9 days and 13 took longer than 12 days (not on graph)</a:t>
            </a:r>
          </a:p>
          <a:p>
            <a:pPr marL="171450" indent="-171450"/>
            <a:r>
              <a:rPr lang="en-US" dirty="0"/>
              <a:t>4 transaction took longer than 1 year – data points were thrown out because could not confirm date that request was received</a:t>
            </a:r>
          </a:p>
          <a:p>
            <a:pPr marL="171450" indent="-171450"/>
            <a:r>
              <a:rPr lang="en-US" dirty="0"/>
              <a:t>Overall Mean = </a:t>
            </a:r>
            <a:r>
              <a:rPr lang="en-US" dirty="0" smtClean="0"/>
              <a:t>3.721 </a:t>
            </a:r>
            <a:r>
              <a:rPr lang="en-US" dirty="0"/>
              <a:t>days</a:t>
            </a:r>
          </a:p>
          <a:p>
            <a:pPr marL="171450" indent="-171450"/>
            <a:r>
              <a:rPr lang="en-US" dirty="0"/>
              <a:t>Mode = 2 </a:t>
            </a:r>
            <a:r>
              <a:rPr lang="en-US" dirty="0" smtClean="0"/>
              <a:t>days</a:t>
            </a:r>
          </a:p>
          <a:p>
            <a:pPr marL="171450" indent="-171450"/>
            <a:r>
              <a:rPr lang="en-US" dirty="0" smtClean="0"/>
              <a:t>Median = 3 days</a:t>
            </a:r>
            <a:endParaRPr lang="en-US" dirty="0"/>
          </a:p>
          <a:p>
            <a:pPr marL="171450" indent="-171450"/>
            <a:r>
              <a:rPr lang="en-US" dirty="0"/>
              <a:t>Standard Deviations - 3.939 Days</a:t>
            </a:r>
          </a:p>
          <a:p>
            <a:endParaRPr lang="en-US" dirty="0"/>
          </a:p>
        </p:txBody>
      </p:sp>
    </p:spTree>
    <p:extLst>
      <p:ext uri="{BB962C8B-B14F-4D97-AF65-F5344CB8AC3E}">
        <p14:creationId xmlns:p14="http://schemas.microsoft.com/office/powerpoint/2010/main" val="315757284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hart 3"/>
          <p:cNvGraphicFramePr>
            <a:graphicFrameLocks/>
          </p:cNvGraphicFramePr>
          <p:nvPr>
            <p:extLst>
              <p:ext uri="{D42A27DB-BD31-4B8C-83A1-F6EECF244321}">
                <p14:modId xmlns:p14="http://schemas.microsoft.com/office/powerpoint/2010/main" val="3424624909"/>
              </p:ext>
            </p:extLst>
          </p:nvPr>
        </p:nvGraphicFramePr>
        <p:xfrm>
          <a:off x="0" y="0"/>
          <a:ext cx="12192000" cy="685800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148813126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Notes to </a:t>
            </a:r>
            <a:r>
              <a:rPr lang="en-US" b="1" dirty="0" err="1" smtClean="0"/>
              <a:t>ccTLD</a:t>
            </a:r>
            <a:r>
              <a:rPr lang="en-US" b="1" dirty="0" smtClean="0"/>
              <a:t> Slide </a:t>
            </a:r>
            <a:endParaRPr lang="en-US" b="1" dirty="0"/>
          </a:p>
        </p:txBody>
      </p:sp>
      <p:sp>
        <p:nvSpPr>
          <p:cNvPr id="3" name="Content Placeholder 2"/>
          <p:cNvSpPr>
            <a:spLocks noGrp="1"/>
          </p:cNvSpPr>
          <p:nvPr>
            <p:ph idx="1"/>
          </p:nvPr>
        </p:nvSpPr>
        <p:spPr/>
        <p:txBody>
          <a:bodyPr>
            <a:normAutofit fontScale="92500" lnSpcReduction="10000"/>
          </a:bodyPr>
          <a:lstStyle/>
          <a:p>
            <a:pPr marL="171450" indent="-171450"/>
            <a:r>
              <a:rPr lang="en-US" dirty="0"/>
              <a:t>Root Zone and WHOIS Database Changes for </a:t>
            </a:r>
            <a:r>
              <a:rPr lang="en-US" dirty="0" err="1"/>
              <a:t>ccTLDs</a:t>
            </a:r>
            <a:endParaRPr lang="en-US" dirty="0"/>
          </a:p>
          <a:p>
            <a:pPr marL="171450" indent="-171450"/>
            <a:r>
              <a:rPr lang="en-US" dirty="0"/>
              <a:t>Calculating the time it took from receipt of registry validation to completion verification</a:t>
            </a:r>
          </a:p>
          <a:p>
            <a:pPr marL="171450" indent="-171450"/>
            <a:r>
              <a:rPr lang="en-US" dirty="0"/>
              <a:t>Measured in total number of days (including weekends)</a:t>
            </a:r>
          </a:p>
          <a:p>
            <a:pPr marL="171450" indent="-171450"/>
            <a:r>
              <a:rPr lang="en-US" dirty="0"/>
              <a:t>323 data points – a total on of only 7 transactions took longer than 11 days and only18 took longer than 8 days to complete (not on graph)</a:t>
            </a:r>
          </a:p>
          <a:p>
            <a:pPr marL="171450" indent="-171450"/>
            <a:r>
              <a:rPr lang="en-US" dirty="0"/>
              <a:t>Mean 3.975days</a:t>
            </a:r>
          </a:p>
          <a:p>
            <a:pPr marL="171450" indent="-171450"/>
            <a:r>
              <a:rPr lang="en-US" dirty="0"/>
              <a:t>Mode = 2 days</a:t>
            </a:r>
          </a:p>
          <a:p>
            <a:pPr marL="171450" indent="-171450"/>
            <a:r>
              <a:rPr lang="en-US" dirty="0"/>
              <a:t>Median = 3 days</a:t>
            </a:r>
          </a:p>
          <a:p>
            <a:pPr marL="171450" indent="-171450"/>
            <a:r>
              <a:rPr lang="en-US" dirty="0"/>
              <a:t>Standard Deviations - 4.107 Days</a:t>
            </a:r>
          </a:p>
          <a:p>
            <a:endParaRPr lang="en-US" dirty="0"/>
          </a:p>
          <a:p>
            <a:endParaRPr lang="en-US" dirty="0"/>
          </a:p>
        </p:txBody>
      </p:sp>
    </p:spTree>
    <p:extLst>
      <p:ext uri="{BB962C8B-B14F-4D97-AF65-F5344CB8AC3E}">
        <p14:creationId xmlns:p14="http://schemas.microsoft.com/office/powerpoint/2010/main" val="7829867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hart 4"/>
          <p:cNvGraphicFramePr>
            <a:graphicFrameLocks/>
          </p:cNvGraphicFramePr>
          <p:nvPr>
            <p:extLst>
              <p:ext uri="{D42A27DB-BD31-4B8C-83A1-F6EECF244321}">
                <p14:modId xmlns:p14="http://schemas.microsoft.com/office/powerpoint/2010/main" val="1211668408"/>
              </p:ext>
            </p:extLst>
          </p:nvPr>
        </p:nvGraphicFramePr>
        <p:xfrm>
          <a:off x="0" y="0"/>
          <a:ext cx="12192000" cy="685800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4228975692"/>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Notes to IDN Slide </a:t>
            </a:r>
            <a:endParaRPr lang="en-US" b="1" dirty="0"/>
          </a:p>
        </p:txBody>
      </p:sp>
      <p:sp>
        <p:nvSpPr>
          <p:cNvPr id="3" name="Content Placeholder 2"/>
          <p:cNvSpPr>
            <a:spLocks noGrp="1"/>
          </p:cNvSpPr>
          <p:nvPr>
            <p:ph idx="1"/>
          </p:nvPr>
        </p:nvSpPr>
        <p:spPr/>
        <p:txBody>
          <a:bodyPr>
            <a:normAutofit fontScale="92500" lnSpcReduction="10000"/>
          </a:bodyPr>
          <a:lstStyle/>
          <a:p>
            <a:pPr marL="171450" indent="-171450"/>
            <a:r>
              <a:rPr lang="en-US" dirty="0"/>
              <a:t>Root Zone and WHOIS Database Changes for IDNs</a:t>
            </a:r>
          </a:p>
          <a:p>
            <a:pPr marL="171450" indent="-171450"/>
            <a:r>
              <a:rPr lang="en-US" dirty="0"/>
              <a:t>Calculating the time it took from receipt of registry validation to completion verification</a:t>
            </a:r>
          </a:p>
          <a:p>
            <a:pPr marL="171450" indent="-171450"/>
            <a:r>
              <a:rPr lang="en-US" dirty="0"/>
              <a:t>Measured in total number of days (including weekends)</a:t>
            </a:r>
          </a:p>
          <a:p>
            <a:pPr marL="171450" indent="-171450"/>
            <a:r>
              <a:rPr lang="en-US" dirty="0"/>
              <a:t>55 data points – a total on of only 4 transactions took longer than 8 days to complete (not on graph)…the tail</a:t>
            </a:r>
          </a:p>
          <a:p>
            <a:pPr marL="171450" indent="-171450"/>
            <a:r>
              <a:rPr lang="en-US" dirty="0"/>
              <a:t>Mean = 4.364 days</a:t>
            </a:r>
          </a:p>
          <a:p>
            <a:pPr marL="171450" indent="-171450"/>
            <a:r>
              <a:rPr lang="en-US" dirty="0"/>
              <a:t>Mode = 3 days</a:t>
            </a:r>
          </a:p>
          <a:p>
            <a:pPr marL="171450" indent="-171450"/>
            <a:r>
              <a:rPr lang="en-US" dirty="0"/>
              <a:t>Median = 3 days</a:t>
            </a:r>
          </a:p>
          <a:p>
            <a:pPr marL="171450" indent="-171450"/>
            <a:r>
              <a:rPr lang="en-US" dirty="0"/>
              <a:t>Standard Deviations - 4.184 Days</a:t>
            </a:r>
          </a:p>
          <a:p>
            <a:endParaRPr lang="en-US" dirty="0"/>
          </a:p>
          <a:p>
            <a:endParaRPr lang="en-US" dirty="0"/>
          </a:p>
        </p:txBody>
      </p:sp>
    </p:spTree>
    <p:extLst>
      <p:ext uri="{BB962C8B-B14F-4D97-AF65-F5344CB8AC3E}">
        <p14:creationId xmlns:p14="http://schemas.microsoft.com/office/powerpoint/2010/main" val="239171930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hart 3"/>
          <p:cNvGraphicFramePr>
            <a:graphicFrameLocks/>
          </p:cNvGraphicFramePr>
          <p:nvPr>
            <p:extLst>
              <p:ext uri="{D42A27DB-BD31-4B8C-83A1-F6EECF244321}">
                <p14:modId xmlns:p14="http://schemas.microsoft.com/office/powerpoint/2010/main" val="1774154436"/>
              </p:ext>
            </p:extLst>
          </p:nvPr>
        </p:nvGraphicFramePr>
        <p:xfrm>
          <a:off x="0" y="0"/>
          <a:ext cx="12192000" cy="685800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4273622037"/>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Notes to </a:t>
            </a:r>
            <a:r>
              <a:rPr lang="en-US" b="1" dirty="0" err="1" smtClean="0"/>
              <a:t>gTLD</a:t>
            </a:r>
            <a:r>
              <a:rPr lang="en-US" b="1" dirty="0" smtClean="0"/>
              <a:t> Delegation Slide </a:t>
            </a:r>
            <a:endParaRPr lang="en-US" b="1" dirty="0"/>
          </a:p>
        </p:txBody>
      </p:sp>
      <p:sp>
        <p:nvSpPr>
          <p:cNvPr id="3" name="Content Placeholder 2"/>
          <p:cNvSpPr>
            <a:spLocks noGrp="1"/>
          </p:cNvSpPr>
          <p:nvPr>
            <p:ph idx="1"/>
          </p:nvPr>
        </p:nvSpPr>
        <p:spPr/>
        <p:txBody>
          <a:bodyPr>
            <a:normAutofit fontScale="92500" lnSpcReduction="10000"/>
          </a:bodyPr>
          <a:lstStyle/>
          <a:p>
            <a:pPr marL="171450" indent="-171450"/>
            <a:r>
              <a:rPr lang="en-US" dirty="0"/>
              <a:t>Root Zone and WHOIS Database Changes for </a:t>
            </a:r>
            <a:r>
              <a:rPr lang="en-US" dirty="0" err="1"/>
              <a:t>gTLDs</a:t>
            </a:r>
            <a:endParaRPr lang="en-US" dirty="0"/>
          </a:p>
          <a:p>
            <a:pPr marL="171450" indent="-171450"/>
            <a:r>
              <a:rPr lang="en-US" dirty="0"/>
              <a:t>Calculating the time it took from receipt of registry validation to completion verification</a:t>
            </a:r>
          </a:p>
          <a:p>
            <a:pPr marL="171450" indent="-171450"/>
            <a:r>
              <a:rPr lang="en-US" dirty="0"/>
              <a:t>Measured in total number of days (including weekends)</a:t>
            </a:r>
          </a:p>
          <a:p>
            <a:pPr marL="171450" indent="-171450"/>
            <a:r>
              <a:rPr lang="en-US" dirty="0"/>
              <a:t>176 data points – a total on of only 4 transactions took longer than 7 days to complete (not on graph)…the tail</a:t>
            </a:r>
          </a:p>
          <a:p>
            <a:pPr marL="171450" indent="-171450"/>
            <a:r>
              <a:rPr lang="en-US" dirty="0"/>
              <a:t>Mean 2.870days</a:t>
            </a:r>
          </a:p>
          <a:p>
            <a:pPr marL="171450" indent="-171450"/>
            <a:r>
              <a:rPr lang="en-US" dirty="0"/>
              <a:t>Mode = 1 days</a:t>
            </a:r>
          </a:p>
          <a:p>
            <a:pPr marL="171450" indent="-171450"/>
            <a:r>
              <a:rPr lang="en-US" dirty="0"/>
              <a:t>Median = 2 days</a:t>
            </a:r>
          </a:p>
          <a:p>
            <a:pPr marL="171450" indent="-171450"/>
            <a:r>
              <a:rPr lang="en-US" dirty="0"/>
              <a:t>Standard Deviations - 3.198 Days</a:t>
            </a:r>
          </a:p>
          <a:p>
            <a:endParaRPr lang="en-US" dirty="0"/>
          </a:p>
          <a:p>
            <a:endParaRPr lang="en-US" dirty="0"/>
          </a:p>
          <a:p>
            <a:endParaRPr lang="en-US" dirty="0"/>
          </a:p>
        </p:txBody>
      </p:sp>
    </p:spTree>
    <p:extLst>
      <p:ext uri="{BB962C8B-B14F-4D97-AF65-F5344CB8AC3E}">
        <p14:creationId xmlns:p14="http://schemas.microsoft.com/office/powerpoint/2010/main" val="380277925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hart 4"/>
          <p:cNvGraphicFramePr>
            <a:graphicFrameLocks/>
          </p:cNvGraphicFramePr>
          <p:nvPr>
            <p:extLst>
              <p:ext uri="{D42A27DB-BD31-4B8C-83A1-F6EECF244321}">
                <p14:modId xmlns:p14="http://schemas.microsoft.com/office/powerpoint/2010/main" val="1709721320"/>
              </p:ext>
            </p:extLst>
          </p:nvPr>
        </p:nvGraphicFramePr>
        <p:xfrm>
          <a:off x="0" y="0"/>
          <a:ext cx="12192000" cy="685800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188190419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Notes to </a:t>
            </a:r>
            <a:r>
              <a:rPr lang="en-US" dirty="0" err="1" smtClean="0"/>
              <a:t>gTLD</a:t>
            </a:r>
            <a:r>
              <a:rPr lang="en-US" dirty="0" smtClean="0"/>
              <a:t> Slide </a:t>
            </a:r>
            <a:endParaRPr lang="en-US" dirty="0"/>
          </a:p>
        </p:txBody>
      </p:sp>
      <p:sp>
        <p:nvSpPr>
          <p:cNvPr id="3" name="Content Placeholder 2"/>
          <p:cNvSpPr>
            <a:spLocks noGrp="1"/>
          </p:cNvSpPr>
          <p:nvPr>
            <p:ph idx="1"/>
          </p:nvPr>
        </p:nvSpPr>
        <p:spPr/>
        <p:txBody>
          <a:bodyPr>
            <a:normAutofit fontScale="92500" lnSpcReduction="10000"/>
          </a:bodyPr>
          <a:lstStyle/>
          <a:p>
            <a:pPr marL="171450" indent="-171450"/>
            <a:r>
              <a:rPr lang="en-US" dirty="0"/>
              <a:t>Delegation times for </a:t>
            </a:r>
            <a:r>
              <a:rPr lang="en-US" dirty="0" err="1"/>
              <a:t>gTLDs</a:t>
            </a:r>
            <a:endParaRPr lang="en-US" dirty="0"/>
          </a:p>
          <a:p>
            <a:pPr marL="171450" indent="-171450"/>
            <a:r>
              <a:rPr lang="en-US" dirty="0"/>
              <a:t>Calculating the time it took from receipt of registry validation to completion verification</a:t>
            </a:r>
          </a:p>
          <a:p>
            <a:pPr marL="171450" indent="-171450"/>
            <a:r>
              <a:rPr lang="en-US" dirty="0"/>
              <a:t>Measured in total number of days (including weekends)</a:t>
            </a:r>
          </a:p>
          <a:p>
            <a:pPr marL="171450" indent="-171450"/>
            <a:r>
              <a:rPr lang="en-US" dirty="0"/>
              <a:t>176 data points – a total on of only 4 transactions took longer than 7 days to complete (not on graph)…the tail</a:t>
            </a:r>
          </a:p>
          <a:p>
            <a:pPr marL="171450" indent="-171450"/>
            <a:r>
              <a:rPr lang="en-US" dirty="0"/>
              <a:t>Mean 4.95 days</a:t>
            </a:r>
          </a:p>
          <a:p>
            <a:pPr marL="171450" indent="-171450"/>
            <a:r>
              <a:rPr lang="en-US" dirty="0"/>
              <a:t>Mode = 5 days</a:t>
            </a:r>
          </a:p>
          <a:p>
            <a:pPr marL="171450" indent="-171450"/>
            <a:r>
              <a:rPr lang="en-US" dirty="0"/>
              <a:t>Median = 5 days</a:t>
            </a:r>
          </a:p>
          <a:p>
            <a:pPr marL="171450" indent="-171450"/>
            <a:r>
              <a:rPr lang="en-US" dirty="0"/>
              <a:t>Standard Deviations - 2.346 Days</a:t>
            </a:r>
          </a:p>
          <a:p>
            <a:endParaRPr lang="en-US" dirty="0"/>
          </a:p>
          <a:p>
            <a:endParaRPr lang="en-US" dirty="0"/>
          </a:p>
          <a:p>
            <a:endParaRPr lang="en-US" dirty="0"/>
          </a:p>
        </p:txBody>
      </p:sp>
    </p:spTree>
    <p:extLst>
      <p:ext uri="{BB962C8B-B14F-4D97-AF65-F5344CB8AC3E}">
        <p14:creationId xmlns:p14="http://schemas.microsoft.com/office/powerpoint/2010/main" val="375349774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graphicFrame>
        <p:nvGraphicFramePr>
          <p:cNvPr id="4" name="Chart 3"/>
          <p:cNvGraphicFramePr>
            <a:graphicFrameLocks/>
          </p:cNvGraphicFramePr>
          <p:nvPr>
            <p:extLst>
              <p:ext uri="{D42A27DB-BD31-4B8C-83A1-F6EECF244321}">
                <p14:modId xmlns:p14="http://schemas.microsoft.com/office/powerpoint/2010/main" val="84885102"/>
              </p:ext>
            </p:extLst>
          </p:nvPr>
        </p:nvGraphicFramePr>
        <p:xfrm>
          <a:off x="0" y="0"/>
          <a:ext cx="12192000" cy="685800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203036950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Background</a:t>
            </a:r>
            <a:endParaRPr lang="en-US" dirty="0"/>
          </a:p>
        </p:txBody>
      </p:sp>
      <p:sp>
        <p:nvSpPr>
          <p:cNvPr id="3" name="Content Placeholder 2"/>
          <p:cNvSpPr>
            <a:spLocks noGrp="1"/>
          </p:cNvSpPr>
          <p:nvPr>
            <p:ph idx="1"/>
          </p:nvPr>
        </p:nvSpPr>
        <p:spPr/>
        <p:txBody>
          <a:bodyPr>
            <a:normAutofit/>
          </a:bodyPr>
          <a:lstStyle/>
          <a:p>
            <a:r>
              <a:rPr lang="en-US" dirty="0"/>
              <a:t>Service Level Expectation (SLE) Design Team (DT) is comprised of 3 </a:t>
            </a:r>
            <a:r>
              <a:rPr lang="en-US" dirty="0" err="1"/>
              <a:t>gTLD</a:t>
            </a:r>
            <a:r>
              <a:rPr lang="en-US" dirty="0"/>
              <a:t> Registry representatives and 3 </a:t>
            </a:r>
            <a:r>
              <a:rPr lang="en-US" dirty="0" err="1"/>
              <a:t>ccTLD</a:t>
            </a:r>
            <a:r>
              <a:rPr lang="en-US" dirty="0"/>
              <a:t> </a:t>
            </a:r>
            <a:r>
              <a:rPr lang="en-US" dirty="0" smtClean="0"/>
              <a:t>Representatives</a:t>
            </a:r>
          </a:p>
          <a:p>
            <a:r>
              <a:rPr lang="en-US" dirty="0"/>
              <a:t>The DT was </a:t>
            </a:r>
            <a:r>
              <a:rPr lang="en-US" dirty="0" smtClean="0"/>
              <a:t>asked: </a:t>
            </a:r>
          </a:p>
          <a:p>
            <a:pPr lvl="1"/>
            <a:r>
              <a:rPr lang="en-US" dirty="0"/>
              <a:t>T</a:t>
            </a:r>
            <a:r>
              <a:rPr lang="en-US" dirty="0" smtClean="0"/>
              <a:t>o </a:t>
            </a:r>
            <a:r>
              <a:rPr lang="en-US" dirty="0"/>
              <a:t>review the current IANA functions </a:t>
            </a:r>
            <a:r>
              <a:rPr lang="en-US" dirty="0" smtClean="0"/>
              <a:t>operations</a:t>
            </a:r>
          </a:p>
          <a:p>
            <a:pPr lvl="1"/>
            <a:r>
              <a:rPr lang="en-US" dirty="0" smtClean="0"/>
              <a:t>To review and evaluate existing SLEs between IANA and NTIA</a:t>
            </a:r>
          </a:p>
          <a:p>
            <a:pPr lvl="1"/>
            <a:r>
              <a:rPr lang="en-US" dirty="0"/>
              <a:t>W</a:t>
            </a:r>
            <a:r>
              <a:rPr lang="en-US" dirty="0" smtClean="0"/>
              <a:t>ork </a:t>
            </a:r>
            <a:r>
              <a:rPr lang="en-US" dirty="0"/>
              <a:t>with IANA staff to capture the current work flow </a:t>
            </a:r>
            <a:r>
              <a:rPr lang="en-US" dirty="0" smtClean="0"/>
              <a:t>processes</a:t>
            </a:r>
          </a:p>
          <a:p>
            <a:pPr lvl="1"/>
            <a:r>
              <a:rPr lang="en-US" dirty="0" smtClean="0"/>
              <a:t>Develop new SLEs that reflect both the current work flow and customer performance</a:t>
            </a:r>
          </a:p>
          <a:p>
            <a:endParaRPr lang="en-US" dirty="0" smtClean="0"/>
          </a:p>
          <a:p>
            <a:endParaRPr lang="en-US" dirty="0"/>
          </a:p>
        </p:txBody>
      </p:sp>
    </p:spTree>
    <p:extLst>
      <p:ext uri="{BB962C8B-B14F-4D97-AF65-F5344CB8AC3E}">
        <p14:creationId xmlns:p14="http://schemas.microsoft.com/office/powerpoint/2010/main" val="22137849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Notes to Registry Validation Slide </a:t>
            </a:r>
            <a:endParaRPr lang="en-US" b="1" dirty="0"/>
          </a:p>
        </p:txBody>
      </p:sp>
      <p:sp>
        <p:nvSpPr>
          <p:cNvPr id="3" name="Content Placeholder 2"/>
          <p:cNvSpPr>
            <a:spLocks noGrp="1"/>
          </p:cNvSpPr>
          <p:nvPr>
            <p:ph idx="1"/>
          </p:nvPr>
        </p:nvSpPr>
        <p:spPr/>
        <p:txBody>
          <a:bodyPr>
            <a:normAutofit fontScale="77500" lnSpcReduction="20000"/>
          </a:bodyPr>
          <a:lstStyle/>
          <a:p>
            <a:pPr marL="171450" indent="-171450"/>
            <a:r>
              <a:rPr lang="en-US" dirty="0" smtClean="0"/>
              <a:t>Validation times for all TLDs</a:t>
            </a:r>
            <a:endParaRPr lang="en-US" dirty="0"/>
          </a:p>
          <a:p>
            <a:pPr marL="171450" indent="-171450"/>
            <a:r>
              <a:rPr lang="en-US" dirty="0"/>
              <a:t>Calculating the time it took from </a:t>
            </a:r>
            <a:r>
              <a:rPr lang="en-US" dirty="0" smtClean="0"/>
              <a:t>registry request </a:t>
            </a:r>
            <a:r>
              <a:rPr lang="en-US" dirty="0"/>
              <a:t>to </a:t>
            </a:r>
            <a:r>
              <a:rPr lang="en-US" dirty="0" smtClean="0"/>
              <a:t>IANA’s receipt of validation</a:t>
            </a:r>
          </a:p>
          <a:p>
            <a:pPr marL="171450" indent="-171450"/>
            <a:r>
              <a:rPr lang="en-US" dirty="0" smtClean="0"/>
              <a:t>Note calculation was based registry request because IANA has an automated email response for validation, and actual times for the receipt of the email has been &lt; 1 min; so the time difference is negligible. </a:t>
            </a:r>
            <a:endParaRPr lang="en-US" dirty="0"/>
          </a:p>
          <a:p>
            <a:pPr marL="171450" indent="-171450"/>
            <a:r>
              <a:rPr lang="en-US" dirty="0"/>
              <a:t>Measured in total number of days </a:t>
            </a:r>
            <a:r>
              <a:rPr lang="en-US" dirty="0" smtClean="0"/>
              <a:t>for response</a:t>
            </a:r>
            <a:endParaRPr lang="en-US" dirty="0"/>
          </a:p>
          <a:p>
            <a:pPr marL="171450" indent="-171450"/>
            <a:r>
              <a:rPr lang="en-US" dirty="0" smtClean="0"/>
              <a:t>563 </a:t>
            </a:r>
            <a:r>
              <a:rPr lang="en-US" dirty="0"/>
              <a:t>data </a:t>
            </a:r>
            <a:r>
              <a:rPr lang="en-US" dirty="0" smtClean="0"/>
              <a:t>points – long tail – large Standard Deviation in comparison to the Mean</a:t>
            </a:r>
          </a:p>
          <a:p>
            <a:r>
              <a:rPr lang="en-US" dirty="0"/>
              <a:t>Mean = 3.1973 days</a:t>
            </a:r>
          </a:p>
          <a:p>
            <a:r>
              <a:rPr lang="en-US" dirty="0"/>
              <a:t>Mode = 0 days</a:t>
            </a:r>
          </a:p>
          <a:p>
            <a:r>
              <a:rPr lang="en-US" dirty="0"/>
              <a:t>Median = 1 day</a:t>
            </a:r>
          </a:p>
          <a:p>
            <a:r>
              <a:rPr lang="en-US" dirty="0"/>
              <a:t>Standard Deviation - 6.311 Days</a:t>
            </a:r>
          </a:p>
          <a:p>
            <a:r>
              <a:rPr lang="en-US" b="1" i="1" dirty="0" smtClean="0"/>
              <a:t>It takes registries just as long or longer to respond to the validation email vs. IANA, NTIA, and VeriSign to implement the change.</a:t>
            </a:r>
            <a:endParaRPr lang="en-US" b="1" i="1" dirty="0"/>
          </a:p>
          <a:p>
            <a:endParaRPr lang="en-US" dirty="0"/>
          </a:p>
          <a:p>
            <a:endParaRPr lang="en-US" dirty="0"/>
          </a:p>
        </p:txBody>
      </p:sp>
    </p:spTree>
    <p:extLst>
      <p:ext uri="{BB962C8B-B14F-4D97-AF65-F5344CB8AC3E}">
        <p14:creationId xmlns:p14="http://schemas.microsoft.com/office/powerpoint/2010/main" val="327316850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Representative Transactions</a:t>
            </a:r>
            <a:endParaRPr lang="en-US" b="1" dirty="0"/>
          </a:p>
        </p:txBody>
      </p:sp>
      <p:graphicFrame>
        <p:nvGraphicFramePr>
          <p:cNvPr id="5" name="Table 4"/>
          <p:cNvGraphicFramePr>
            <a:graphicFrameLocks noGrp="1"/>
          </p:cNvGraphicFramePr>
          <p:nvPr>
            <p:extLst>
              <p:ext uri="{D42A27DB-BD31-4B8C-83A1-F6EECF244321}">
                <p14:modId xmlns:p14="http://schemas.microsoft.com/office/powerpoint/2010/main" val="949744979"/>
              </p:ext>
            </p:extLst>
          </p:nvPr>
        </p:nvGraphicFramePr>
        <p:xfrm>
          <a:off x="838200" y="1997321"/>
          <a:ext cx="10515600" cy="4463904"/>
        </p:xfrm>
        <a:graphic>
          <a:graphicData uri="http://schemas.openxmlformats.org/drawingml/2006/table">
            <a:tbl>
              <a:tblPr firstRow="1" bandRow="1">
                <a:tableStyleId>{5C22544A-7EE6-4342-B048-85BDC9FD1C3A}</a:tableStyleId>
              </a:tblPr>
              <a:tblGrid>
                <a:gridCol w="854676"/>
                <a:gridCol w="1651574"/>
                <a:gridCol w="1684750"/>
                <a:gridCol w="1927654"/>
                <a:gridCol w="1952368"/>
                <a:gridCol w="197708"/>
                <a:gridCol w="2246870"/>
              </a:tblGrid>
              <a:tr h="557988">
                <a:tc>
                  <a:txBody>
                    <a:bodyPr/>
                    <a:lstStyle/>
                    <a:p>
                      <a:pPr algn="ctr" fontAlgn="b"/>
                      <a:r>
                        <a:rPr lang="en-US" sz="1600" b="1" i="0" u="none" strike="noStrike" dirty="0">
                          <a:solidFill>
                            <a:srgbClr val="000000"/>
                          </a:solidFill>
                          <a:effectLst/>
                          <a:latin typeface="Calibri" panose="020F0502020204030204" pitchFamily="34" charset="0"/>
                        </a:rPr>
                        <a:t>TLD</a:t>
                      </a:r>
                    </a:p>
                  </a:txBody>
                  <a:tcPr marL="7620" marR="7620" marT="7620" marB="0" anchor="b"/>
                </a:tc>
                <a:tc>
                  <a:txBody>
                    <a:bodyPr/>
                    <a:lstStyle/>
                    <a:p>
                      <a:pPr algn="ctr" fontAlgn="b"/>
                      <a:r>
                        <a:rPr lang="en-US" sz="1600" b="1" i="0" u="none" strike="noStrike" dirty="0" smtClean="0">
                          <a:solidFill>
                            <a:srgbClr val="000000"/>
                          </a:solidFill>
                          <a:effectLst/>
                          <a:latin typeface="Calibri" panose="020F0502020204030204" pitchFamily="34" charset="0"/>
                        </a:rPr>
                        <a:t>Request</a:t>
                      </a:r>
                      <a:r>
                        <a:rPr lang="en-US" sz="1600" b="1" i="0" u="none" strike="noStrike" baseline="0" dirty="0" smtClean="0">
                          <a:solidFill>
                            <a:srgbClr val="000000"/>
                          </a:solidFill>
                          <a:effectLst/>
                          <a:latin typeface="Calibri" panose="020F0502020204030204" pitchFamily="34" charset="0"/>
                        </a:rPr>
                        <a:t> R</a:t>
                      </a:r>
                      <a:r>
                        <a:rPr lang="en-US" sz="1600" b="1" i="0" u="none" strike="noStrike" dirty="0" smtClean="0">
                          <a:solidFill>
                            <a:srgbClr val="000000"/>
                          </a:solidFill>
                          <a:effectLst/>
                          <a:latin typeface="Calibri" panose="020F0502020204030204" pitchFamily="34" charset="0"/>
                        </a:rPr>
                        <a:t>eceived</a:t>
                      </a:r>
                      <a:endParaRPr lang="en-US" sz="1600" b="1" i="0" u="none" strike="noStrike" dirty="0">
                        <a:solidFill>
                          <a:srgbClr val="000000"/>
                        </a:solidFill>
                        <a:effectLst/>
                        <a:latin typeface="Calibri" panose="020F0502020204030204" pitchFamily="34" charset="0"/>
                      </a:endParaRPr>
                    </a:p>
                  </a:txBody>
                  <a:tcPr marL="7620" marR="7620" marT="7620" marB="0" anchor="b"/>
                </a:tc>
                <a:tc>
                  <a:txBody>
                    <a:bodyPr/>
                    <a:lstStyle/>
                    <a:p>
                      <a:pPr algn="ctr" fontAlgn="b"/>
                      <a:r>
                        <a:rPr lang="en-US" sz="1600" b="1" i="0" u="none" strike="noStrike" dirty="0" smtClean="0">
                          <a:solidFill>
                            <a:srgbClr val="000000"/>
                          </a:solidFill>
                          <a:effectLst/>
                          <a:latin typeface="Calibri" panose="020F0502020204030204" pitchFamily="34" charset="0"/>
                        </a:rPr>
                        <a:t>Request</a:t>
                      </a:r>
                      <a:r>
                        <a:rPr lang="en-US" sz="1600" b="1" i="0" u="none" strike="noStrike" baseline="0" dirty="0" smtClean="0">
                          <a:solidFill>
                            <a:srgbClr val="000000"/>
                          </a:solidFill>
                          <a:effectLst/>
                          <a:latin typeface="Calibri" panose="020F0502020204030204" pitchFamily="34" charset="0"/>
                        </a:rPr>
                        <a:t> V</a:t>
                      </a:r>
                      <a:r>
                        <a:rPr lang="en-US" sz="1600" b="1" i="0" u="none" strike="noStrike" dirty="0" smtClean="0">
                          <a:solidFill>
                            <a:srgbClr val="000000"/>
                          </a:solidFill>
                          <a:effectLst/>
                          <a:latin typeface="Calibri" panose="020F0502020204030204" pitchFamily="34" charset="0"/>
                        </a:rPr>
                        <a:t>alidated</a:t>
                      </a:r>
                      <a:endParaRPr lang="en-US" sz="1600" b="1" i="0" u="none" strike="noStrike" dirty="0">
                        <a:solidFill>
                          <a:srgbClr val="000000"/>
                        </a:solidFill>
                        <a:effectLst/>
                        <a:latin typeface="Calibri" panose="020F0502020204030204" pitchFamily="34" charset="0"/>
                      </a:endParaRPr>
                    </a:p>
                  </a:txBody>
                  <a:tcPr marL="7620" marR="7620" marT="7620" marB="0" anchor="b"/>
                </a:tc>
                <a:tc>
                  <a:txBody>
                    <a:bodyPr/>
                    <a:lstStyle/>
                    <a:p>
                      <a:pPr algn="ctr" fontAlgn="b"/>
                      <a:r>
                        <a:rPr lang="en-US" sz="1600" b="1" i="0" u="none" strike="noStrike" dirty="0" smtClean="0">
                          <a:solidFill>
                            <a:srgbClr val="000000"/>
                          </a:solidFill>
                          <a:effectLst/>
                          <a:latin typeface="Calibri" panose="020F0502020204030204" pitchFamily="34" charset="0"/>
                        </a:rPr>
                        <a:t>Request</a:t>
                      </a:r>
                      <a:r>
                        <a:rPr lang="en-US" sz="1600" b="1" i="0" u="none" strike="noStrike" baseline="0" dirty="0" smtClean="0">
                          <a:solidFill>
                            <a:srgbClr val="000000"/>
                          </a:solidFill>
                          <a:effectLst/>
                          <a:latin typeface="Calibri" panose="020F0502020204030204" pitchFamily="34" charset="0"/>
                        </a:rPr>
                        <a:t> D</a:t>
                      </a:r>
                      <a:r>
                        <a:rPr lang="en-US" sz="1600" b="1" i="0" u="none" strike="noStrike" dirty="0" smtClean="0">
                          <a:solidFill>
                            <a:srgbClr val="000000"/>
                          </a:solidFill>
                          <a:effectLst/>
                          <a:latin typeface="Calibri" panose="020F0502020204030204" pitchFamily="34" charset="0"/>
                        </a:rPr>
                        <a:t>ispatched</a:t>
                      </a:r>
                      <a:endParaRPr lang="en-US" sz="1600" b="1" i="0" u="none" strike="noStrike" dirty="0">
                        <a:solidFill>
                          <a:srgbClr val="000000"/>
                        </a:solidFill>
                        <a:effectLst/>
                        <a:latin typeface="Calibri" panose="020F0502020204030204" pitchFamily="34" charset="0"/>
                      </a:endParaRPr>
                    </a:p>
                  </a:txBody>
                  <a:tcPr marL="7620" marR="7620" marT="7620" marB="0" anchor="b"/>
                </a:tc>
                <a:tc>
                  <a:txBody>
                    <a:bodyPr/>
                    <a:lstStyle/>
                    <a:p>
                      <a:pPr algn="ctr" fontAlgn="b"/>
                      <a:r>
                        <a:rPr lang="en-US" sz="1600" b="1" i="0" u="none" strike="noStrike" dirty="0" smtClean="0">
                          <a:solidFill>
                            <a:srgbClr val="000000"/>
                          </a:solidFill>
                          <a:effectLst/>
                          <a:latin typeface="Calibri" panose="020F0502020204030204" pitchFamily="34" charset="0"/>
                        </a:rPr>
                        <a:t>Request</a:t>
                      </a:r>
                      <a:r>
                        <a:rPr lang="en-US" sz="1600" b="1" i="0" u="none" strike="noStrike" baseline="0" dirty="0" smtClean="0">
                          <a:solidFill>
                            <a:srgbClr val="000000"/>
                          </a:solidFill>
                          <a:effectLst/>
                          <a:latin typeface="Calibri" panose="020F0502020204030204" pitchFamily="34" charset="0"/>
                        </a:rPr>
                        <a:t> C</a:t>
                      </a:r>
                      <a:r>
                        <a:rPr lang="en-US" sz="1600" b="1" i="0" u="none" strike="noStrike" dirty="0" smtClean="0">
                          <a:solidFill>
                            <a:srgbClr val="000000"/>
                          </a:solidFill>
                          <a:effectLst/>
                          <a:latin typeface="Calibri" panose="020F0502020204030204" pitchFamily="34" charset="0"/>
                        </a:rPr>
                        <a:t>ompleted</a:t>
                      </a:r>
                      <a:endParaRPr lang="en-US" sz="1600" b="1" i="0" u="none" strike="noStrike" dirty="0">
                        <a:solidFill>
                          <a:srgbClr val="000000"/>
                        </a:solidFill>
                        <a:effectLst/>
                        <a:latin typeface="Calibri" panose="020F0502020204030204" pitchFamily="34" charset="0"/>
                      </a:endParaRPr>
                    </a:p>
                  </a:txBody>
                  <a:tcPr marL="7620" marR="7620" marT="7620" marB="0" anchor="b"/>
                </a:tc>
                <a:tc>
                  <a:txBody>
                    <a:bodyPr/>
                    <a:lstStyle/>
                    <a:p>
                      <a:pPr algn="ctr" fontAlgn="b"/>
                      <a:endParaRPr lang="en-US" sz="1600" b="1" i="0" u="none" strike="noStrike" dirty="0">
                        <a:solidFill>
                          <a:srgbClr val="000000"/>
                        </a:solidFill>
                        <a:effectLst/>
                        <a:latin typeface="Calibri" panose="020F0502020204030204" pitchFamily="34" charset="0"/>
                      </a:endParaRPr>
                    </a:p>
                  </a:txBody>
                  <a:tcPr marL="7620" marR="7620" marT="7620" marB="0" anchor="b"/>
                </a:tc>
                <a:tc>
                  <a:txBody>
                    <a:bodyPr/>
                    <a:lstStyle/>
                    <a:p>
                      <a:pPr algn="ctr" fontAlgn="b"/>
                      <a:r>
                        <a:rPr lang="en-US" sz="1600" b="1" i="0" u="none" strike="noStrike" dirty="0">
                          <a:solidFill>
                            <a:srgbClr val="000000"/>
                          </a:solidFill>
                          <a:effectLst/>
                          <a:latin typeface="Calibri" panose="020F0502020204030204" pitchFamily="34" charset="0"/>
                        </a:rPr>
                        <a:t>Days to Completed</a:t>
                      </a:r>
                    </a:p>
                  </a:txBody>
                  <a:tcPr marL="7620" marR="7620" marT="7620" marB="0" anchor="b"/>
                </a:tc>
              </a:tr>
              <a:tr h="557988">
                <a:tc>
                  <a:txBody>
                    <a:bodyPr/>
                    <a:lstStyle/>
                    <a:p>
                      <a:pPr algn="l" fontAlgn="b"/>
                      <a:r>
                        <a:rPr lang="en-US" sz="1600" b="0" i="0" u="none" strike="noStrike" dirty="0" err="1">
                          <a:solidFill>
                            <a:srgbClr val="000000"/>
                          </a:solidFill>
                          <a:effectLst/>
                          <a:latin typeface="Calibri" panose="020F0502020204030204" pitchFamily="34" charset="0"/>
                        </a:rPr>
                        <a:t>gov</a:t>
                      </a:r>
                      <a:endParaRPr lang="en-US" sz="1600" b="0" i="0" u="none" strike="noStrike" dirty="0">
                        <a:solidFill>
                          <a:srgbClr val="000000"/>
                        </a:solidFill>
                        <a:effectLst/>
                        <a:latin typeface="Calibri" panose="020F0502020204030204" pitchFamily="34" charset="0"/>
                      </a:endParaRPr>
                    </a:p>
                  </a:txBody>
                  <a:tcPr marL="7620" marR="7620" marT="7620" marB="0" anchor="b"/>
                </a:tc>
                <a:tc>
                  <a:txBody>
                    <a:bodyPr/>
                    <a:lstStyle/>
                    <a:p>
                      <a:pPr algn="r" fontAlgn="b"/>
                      <a:r>
                        <a:rPr lang="en-US" sz="1600" b="0" i="0" u="none" strike="noStrike" dirty="0">
                          <a:solidFill>
                            <a:srgbClr val="000000"/>
                          </a:solidFill>
                          <a:effectLst/>
                          <a:latin typeface="Calibri" panose="020F0502020204030204" pitchFamily="34" charset="0"/>
                        </a:rPr>
                        <a:t>8/29/2013</a:t>
                      </a:r>
                    </a:p>
                  </a:txBody>
                  <a:tcPr marL="7620" marR="7620" marT="7620" marB="0" anchor="b"/>
                </a:tc>
                <a:tc>
                  <a:txBody>
                    <a:bodyPr/>
                    <a:lstStyle/>
                    <a:p>
                      <a:pPr algn="r" fontAlgn="b"/>
                      <a:r>
                        <a:rPr lang="en-US" sz="1600" b="0" i="0" u="none" strike="noStrike">
                          <a:solidFill>
                            <a:srgbClr val="000000"/>
                          </a:solidFill>
                          <a:effectLst/>
                          <a:latin typeface="Calibri" panose="020F0502020204030204" pitchFamily="34" charset="0"/>
                        </a:rPr>
                        <a:t>9/10/2013</a:t>
                      </a:r>
                    </a:p>
                  </a:txBody>
                  <a:tcPr marL="7620" marR="7620" marT="7620" marB="0" anchor="b"/>
                </a:tc>
                <a:tc>
                  <a:txBody>
                    <a:bodyPr/>
                    <a:lstStyle/>
                    <a:p>
                      <a:pPr algn="r" fontAlgn="b"/>
                      <a:r>
                        <a:rPr lang="en-US" sz="1600" b="0" i="0" u="none" strike="noStrike">
                          <a:solidFill>
                            <a:srgbClr val="000000"/>
                          </a:solidFill>
                          <a:effectLst/>
                          <a:latin typeface="Calibri" panose="020F0502020204030204" pitchFamily="34" charset="0"/>
                        </a:rPr>
                        <a:t>9/10/2013</a:t>
                      </a:r>
                    </a:p>
                  </a:txBody>
                  <a:tcPr marL="7620" marR="7620" marT="7620" marB="0" anchor="b"/>
                </a:tc>
                <a:tc>
                  <a:txBody>
                    <a:bodyPr/>
                    <a:lstStyle/>
                    <a:p>
                      <a:pPr algn="r" fontAlgn="b"/>
                      <a:r>
                        <a:rPr lang="en-US" sz="1600" b="0" i="0" u="none" strike="noStrike">
                          <a:solidFill>
                            <a:srgbClr val="000000"/>
                          </a:solidFill>
                          <a:effectLst/>
                          <a:latin typeface="Calibri" panose="020F0502020204030204" pitchFamily="34" charset="0"/>
                        </a:rPr>
                        <a:t>9/10/2013</a:t>
                      </a:r>
                    </a:p>
                  </a:txBody>
                  <a:tcPr marL="7620" marR="7620" marT="7620" marB="0" anchor="b"/>
                </a:tc>
                <a:tc>
                  <a:txBody>
                    <a:bodyPr/>
                    <a:lstStyle/>
                    <a:p>
                      <a:pPr algn="l" fontAlgn="b"/>
                      <a:endParaRPr lang="en-US" sz="1600" b="0" i="0" u="none" strike="noStrike">
                        <a:solidFill>
                          <a:srgbClr val="000000"/>
                        </a:solidFill>
                        <a:effectLst/>
                        <a:latin typeface="Calibri" panose="020F0502020204030204" pitchFamily="34" charset="0"/>
                      </a:endParaRPr>
                    </a:p>
                  </a:txBody>
                  <a:tcPr marL="7620" marR="7620" marT="7620" marB="0" anchor="b"/>
                </a:tc>
                <a:tc>
                  <a:txBody>
                    <a:bodyPr/>
                    <a:lstStyle/>
                    <a:p>
                      <a:pPr algn="r" fontAlgn="b"/>
                      <a:r>
                        <a:rPr lang="en-US" sz="1600" b="0" i="0" u="none" strike="noStrike" dirty="0">
                          <a:solidFill>
                            <a:srgbClr val="000000"/>
                          </a:solidFill>
                          <a:effectLst/>
                          <a:latin typeface="Calibri" panose="020F0502020204030204" pitchFamily="34" charset="0"/>
                        </a:rPr>
                        <a:t>0</a:t>
                      </a:r>
                    </a:p>
                  </a:txBody>
                  <a:tcPr marL="7620" marR="7620" marT="7620" marB="0" anchor="b"/>
                </a:tc>
              </a:tr>
              <a:tr h="557988">
                <a:tc>
                  <a:txBody>
                    <a:bodyPr/>
                    <a:lstStyle/>
                    <a:p>
                      <a:pPr algn="l" fontAlgn="b"/>
                      <a:r>
                        <a:rPr lang="en-US" sz="1600" b="0" i="0" u="none" strike="noStrike" dirty="0">
                          <a:solidFill>
                            <a:srgbClr val="000000"/>
                          </a:solidFill>
                          <a:effectLst/>
                          <a:latin typeface="Calibri" panose="020F0502020204030204" pitchFamily="34" charset="0"/>
                        </a:rPr>
                        <a:t>md</a:t>
                      </a:r>
                    </a:p>
                  </a:txBody>
                  <a:tcPr marL="7620" marR="7620" marT="7620" marB="0" anchor="b"/>
                </a:tc>
                <a:tc>
                  <a:txBody>
                    <a:bodyPr/>
                    <a:lstStyle/>
                    <a:p>
                      <a:pPr algn="r" fontAlgn="b"/>
                      <a:r>
                        <a:rPr lang="en-US" sz="1600" b="0" i="0" u="none" strike="noStrike" dirty="0">
                          <a:solidFill>
                            <a:srgbClr val="000000"/>
                          </a:solidFill>
                          <a:effectLst/>
                          <a:latin typeface="Calibri" panose="020F0502020204030204" pitchFamily="34" charset="0"/>
                        </a:rPr>
                        <a:t>9/2/2013</a:t>
                      </a:r>
                    </a:p>
                  </a:txBody>
                  <a:tcPr marL="7620" marR="7620" marT="7620" marB="0" anchor="b"/>
                </a:tc>
                <a:tc>
                  <a:txBody>
                    <a:bodyPr/>
                    <a:lstStyle/>
                    <a:p>
                      <a:pPr algn="r" fontAlgn="b"/>
                      <a:r>
                        <a:rPr lang="en-US" sz="1600" b="0" i="0" u="none" strike="noStrike" dirty="0">
                          <a:solidFill>
                            <a:srgbClr val="000000"/>
                          </a:solidFill>
                          <a:effectLst/>
                          <a:latin typeface="Calibri" panose="020F0502020204030204" pitchFamily="34" charset="0"/>
                        </a:rPr>
                        <a:t>9/10/2013</a:t>
                      </a:r>
                    </a:p>
                  </a:txBody>
                  <a:tcPr marL="7620" marR="7620" marT="7620" marB="0" anchor="b"/>
                </a:tc>
                <a:tc>
                  <a:txBody>
                    <a:bodyPr/>
                    <a:lstStyle/>
                    <a:p>
                      <a:pPr algn="r" fontAlgn="b"/>
                      <a:r>
                        <a:rPr lang="en-US" sz="1600" b="0" i="0" u="none" strike="noStrike" dirty="0">
                          <a:solidFill>
                            <a:srgbClr val="000000"/>
                          </a:solidFill>
                          <a:effectLst/>
                          <a:latin typeface="Calibri" panose="020F0502020204030204" pitchFamily="34" charset="0"/>
                        </a:rPr>
                        <a:t>9/10/2013</a:t>
                      </a:r>
                    </a:p>
                  </a:txBody>
                  <a:tcPr marL="7620" marR="7620" marT="7620" marB="0" anchor="b"/>
                </a:tc>
                <a:tc>
                  <a:txBody>
                    <a:bodyPr/>
                    <a:lstStyle/>
                    <a:p>
                      <a:pPr algn="r" fontAlgn="b"/>
                      <a:r>
                        <a:rPr lang="en-US" sz="1600" b="0" i="0" u="none" strike="noStrike" dirty="0">
                          <a:solidFill>
                            <a:srgbClr val="000000"/>
                          </a:solidFill>
                          <a:effectLst/>
                          <a:latin typeface="Calibri" panose="020F0502020204030204" pitchFamily="34" charset="0"/>
                        </a:rPr>
                        <a:t>9/10/2013</a:t>
                      </a:r>
                    </a:p>
                  </a:txBody>
                  <a:tcPr marL="7620" marR="7620" marT="7620" marB="0" anchor="b"/>
                </a:tc>
                <a:tc>
                  <a:txBody>
                    <a:bodyPr/>
                    <a:lstStyle/>
                    <a:p>
                      <a:pPr algn="l" fontAlgn="b"/>
                      <a:endParaRPr lang="en-US" sz="1600" b="0" i="0" u="none" strike="noStrike" dirty="0">
                        <a:solidFill>
                          <a:srgbClr val="000000"/>
                        </a:solidFill>
                        <a:effectLst/>
                        <a:latin typeface="Calibri" panose="020F0502020204030204" pitchFamily="34" charset="0"/>
                      </a:endParaRPr>
                    </a:p>
                  </a:txBody>
                  <a:tcPr marL="7620" marR="7620" marT="7620" marB="0" anchor="b"/>
                </a:tc>
                <a:tc>
                  <a:txBody>
                    <a:bodyPr/>
                    <a:lstStyle/>
                    <a:p>
                      <a:pPr algn="r" fontAlgn="b"/>
                      <a:r>
                        <a:rPr lang="en-US" sz="1600" b="0" i="0" u="none" strike="noStrike" dirty="0">
                          <a:solidFill>
                            <a:srgbClr val="000000"/>
                          </a:solidFill>
                          <a:effectLst/>
                          <a:latin typeface="Calibri" panose="020F0502020204030204" pitchFamily="34" charset="0"/>
                        </a:rPr>
                        <a:t>0</a:t>
                      </a:r>
                    </a:p>
                  </a:txBody>
                  <a:tcPr marL="7620" marR="7620" marT="7620" marB="0" anchor="b"/>
                </a:tc>
              </a:tr>
              <a:tr h="557988">
                <a:tc>
                  <a:txBody>
                    <a:bodyPr/>
                    <a:lstStyle/>
                    <a:p>
                      <a:pPr algn="l" fontAlgn="b"/>
                      <a:r>
                        <a:rPr lang="en-US" sz="1600" b="0" i="0" u="none" strike="noStrike" dirty="0" err="1">
                          <a:solidFill>
                            <a:srgbClr val="000000"/>
                          </a:solidFill>
                          <a:effectLst/>
                          <a:latin typeface="Calibri" panose="020F0502020204030204" pitchFamily="34" charset="0"/>
                        </a:rPr>
                        <a:t>monash</a:t>
                      </a:r>
                      <a:endParaRPr lang="en-US" sz="1600" b="0" i="0" u="none" strike="noStrike" dirty="0">
                        <a:solidFill>
                          <a:srgbClr val="000000"/>
                        </a:solidFill>
                        <a:effectLst/>
                        <a:latin typeface="Calibri" panose="020F0502020204030204" pitchFamily="34" charset="0"/>
                      </a:endParaRPr>
                    </a:p>
                  </a:txBody>
                  <a:tcPr marL="7620" marR="7620" marT="7620" marB="0" anchor="b"/>
                </a:tc>
                <a:tc>
                  <a:txBody>
                    <a:bodyPr/>
                    <a:lstStyle/>
                    <a:p>
                      <a:pPr algn="r" fontAlgn="b"/>
                      <a:r>
                        <a:rPr lang="en-US" sz="1600" b="0" i="0" u="none" strike="noStrike">
                          <a:solidFill>
                            <a:srgbClr val="000000"/>
                          </a:solidFill>
                          <a:effectLst/>
                          <a:latin typeface="Calibri" panose="020F0502020204030204" pitchFamily="34" charset="0"/>
                        </a:rPr>
                        <a:t>2/4/2014</a:t>
                      </a:r>
                    </a:p>
                  </a:txBody>
                  <a:tcPr marL="7620" marR="7620" marT="7620" marB="0" anchor="b"/>
                </a:tc>
                <a:tc>
                  <a:txBody>
                    <a:bodyPr/>
                    <a:lstStyle/>
                    <a:p>
                      <a:pPr algn="r" fontAlgn="b"/>
                      <a:r>
                        <a:rPr lang="en-US" sz="1600" b="0" i="0" u="none" strike="noStrike">
                          <a:solidFill>
                            <a:srgbClr val="000000"/>
                          </a:solidFill>
                          <a:effectLst/>
                          <a:latin typeface="Calibri" panose="020F0502020204030204" pitchFamily="34" charset="0"/>
                        </a:rPr>
                        <a:t>2/5/2014</a:t>
                      </a:r>
                    </a:p>
                  </a:txBody>
                  <a:tcPr marL="7620" marR="7620" marT="7620" marB="0" anchor="b"/>
                </a:tc>
                <a:tc>
                  <a:txBody>
                    <a:bodyPr/>
                    <a:lstStyle/>
                    <a:p>
                      <a:pPr algn="r" fontAlgn="b"/>
                      <a:r>
                        <a:rPr lang="en-US" sz="1600" b="0" i="0" u="none" strike="noStrike">
                          <a:solidFill>
                            <a:srgbClr val="000000"/>
                          </a:solidFill>
                          <a:effectLst/>
                          <a:latin typeface="Calibri" panose="020F0502020204030204" pitchFamily="34" charset="0"/>
                        </a:rPr>
                        <a:t>2/5/2014</a:t>
                      </a:r>
                    </a:p>
                  </a:txBody>
                  <a:tcPr marL="7620" marR="7620" marT="7620" marB="0" anchor="b"/>
                </a:tc>
                <a:tc>
                  <a:txBody>
                    <a:bodyPr/>
                    <a:lstStyle/>
                    <a:p>
                      <a:pPr algn="r" fontAlgn="b"/>
                      <a:r>
                        <a:rPr lang="en-US" sz="1600" b="0" i="0" u="none" strike="noStrike">
                          <a:solidFill>
                            <a:srgbClr val="000000"/>
                          </a:solidFill>
                          <a:effectLst/>
                          <a:latin typeface="Calibri" panose="020F0502020204030204" pitchFamily="34" charset="0"/>
                        </a:rPr>
                        <a:t>2/5/2014</a:t>
                      </a:r>
                    </a:p>
                  </a:txBody>
                  <a:tcPr marL="7620" marR="7620" marT="7620" marB="0" anchor="b"/>
                </a:tc>
                <a:tc>
                  <a:txBody>
                    <a:bodyPr/>
                    <a:lstStyle/>
                    <a:p>
                      <a:pPr algn="l" fontAlgn="b"/>
                      <a:endParaRPr lang="en-US" sz="1600" b="0" i="0" u="none" strike="noStrike">
                        <a:solidFill>
                          <a:srgbClr val="000000"/>
                        </a:solidFill>
                        <a:effectLst/>
                        <a:latin typeface="Calibri" panose="020F0502020204030204" pitchFamily="34" charset="0"/>
                      </a:endParaRPr>
                    </a:p>
                  </a:txBody>
                  <a:tcPr marL="7620" marR="7620" marT="7620" marB="0" anchor="b"/>
                </a:tc>
                <a:tc>
                  <a:txBody>
                    <a:bodyPr/>
                    <a:lstStyle/>
                    <a:p>
                      <a:pPr algn="r" fontAlgn="b"/>
                      <a:r>
                        <a:rPr lang="en-US" sz="1600" b="0" i="0" u="none" strike="noStrike" dirty="0">
                          <a:solidFill>
                            <a:srgbClr val="000000"/>
                          </a:solidFill>
                          <a:effectLst/>
                          <a:latin typeface="Calibri" panose="020F0502020204030204" pitchFamily="34" charset="0"/>
                        </a:rPr>
                        <a:t>0</a:t>
                      </a:r>
                    </a:p>
                  </a:txBody>
                  <a:tcPr marL="7620" marR="7620" marT="7620" marB="0" anchor="b"/>
                </a:tc>
              </a:tr>
              <a:tr h="557988">
                <a:tc>
                  <a:txBody>
                    <a:bodyPr/>
                    <a:lstStyle/>
                    <a:p>
                      <a:pPr algn="l" fontAlgn="b"/>
                      <a:r>
                        <a:rPr lang="en-US" sz="1600" b="0" i="0" u="none" strike="noStrike" dirty="0" err="1">
                          <a:solidFill>
                            <a:srgbClr val="000000"/>
                          </a:solidFill>
                          <a:effectLst/>
                          <a:latin typeface="Calibri" panose="020F0502020204030204" pitchFamily="34" charset="0"/>
                        </a:rPr>
                        <a:t>hk</a:t>
                      </a:r>
                      <a:endParaRPr lang="en-US" sz="1600" b="0" i="0" u="none" strike="noStrike" dirty="0">
                        <a:solidFill>
                          <a:srgbClr val="000000"/>
                        </a:solidFill>
                        <a:effectLst/>
                        <a:latin typeface="Calibri" panose="020F0502020204030204" pitchFamily="34" charset="0"/>
                      </a:endParaRPr>
                    </a:p>
                  </a:txBody>
                  <a:tcPr marL="7620" marR="7620" marT="7620" marB="0" anchor="b"/>
                </a:tc>
                <a:tc>
                  <a:txBody>
                    <a:bodyPr/>
                    <a:lstStyle/>
                    <a:p>
                      <a:pPr algn="r" fontAlgn="b"/>
                      <a:r>
                        <a:rPr lang="en-US" sz="1600" b="0" i="0" u="none" strike="noStrike">
                          <a:solidFill>
                            <a:srgbClr val="000000"/>
                          </a:solidFill>
                          <a:effectLst/>
                          <a:latin typeface="Calibri" panose="020F0502020204030204" pitchFamily="34" charset="0"/>
                        </a:rPr>
                        <a:t>6/27/2014</a:t>
                      </a:r>
                    </a:p>
                  </a:txBody>
                  <a:tcPr marL="7620" marR="7620" marT="7620" marB="0" anchor="b"/>
                </a:tc>
                <a:tc>
                  <a:txBody>
                    <a:bodyPr/>
                    <a:lstStyle/>
                    <a:p>
                      <a:pPr algn="r" fontAlgn="b"/>
                      <a:r>
                        <a:rPr lang="en-US" sz="1600" b="0" i="0" u="none" strike="noStrike">
                          <a:solidFill>
                            <a:srgbClr val="000000"/>
                          </a:solidFill>
                          <a:effectLst/>
                          <a:latin typeface="Calibri" panose="020F0502020204030204" pitchFamily="34" charset="0"/>
                        </a:rPr>
                        <a:t>6/27/2014</a:t>
                      </a:r>
                    </a:p>
                  </a:txBody>
                  <a:tcPr marL="7620" marR="7620" marT="7620" marB="0" anchor="b"/>
                </a:tc>
                <a:tc>
                  <a:txBody>
                    <a:bodyPr/>
                    <a:lstStyle/>
                    <a:p>
                      <a:pPr algn="r" fontAlgn="b"/>
                      <a:r>
                        <a:rPr lang="en-US" sz="1600" b="0" i="0" u="none" strike="noStrike">
                          <a:solidFill>
                            <a:srgbClr val="000000"/>
                          </a:solidFill>
                          <a:effectLst/>
                          <a:latin typeface="Calibri" panose="020F0502020204030204" pitchFamily="34" charset="0"/>
                        </a:rPr>
                        <a:t>6/27/2014</a:t>
                      </a:r>
                    </a:p>
                  </a:txBody>
                  <a:tcPr marL="7620" marR="7620" marT="7620" marB="0" anchor="b"/>
                </a:tc>
                <a:tc>
                  <a:txBody>
                    <a:bodyPr/>
                    <a:lstStyle/>
                    <a:p>
                      <a:pPr algn="r" fontAlgn="b"/>
                      <a:r>
                        <a:rPr lang="en-US" sz="1600" b="0" i="0" u="none" strike="noStrike">
                          <a:solidFill>
                            <a:srgbClr val="000000"/>
                          </a:solidFill>
                          <a:effectLst/>
                          <a:latin typeface="Calibri" panose="020F0502020204030204" pitchFamily="34" charset="0"/>
                        </a:rPr>
                        <a:t>6/27/2014</a:t>
                      </a:r>
                    </a:p>
                  </a:txBody>
                  <a:tcPr marL="7620" marR="7620" marT="7620" marB="0" anchor="b"/>
                </a:tc>
                <a:tc>
                  <a:txBody>
                    <a:bodyPr/>
                    <a:lstStyle/>
                    <a:p>
                      <a:pPr algn="l" fontAlgn="b"/>
                      <a:endParaRPr lang="en-US" sz="1600" b="0" i="0" u="none" strike="noStrike">
                        <a:solidFill>
                          <a:srgbClr val="000000"/>
                        </a:solidFill>
                        <a:effectLst/>
                        <a:latin typeface="Calibri" panose="020F0502020204030204" pitchFamily="34" charset="0"/>
                      </a:endParaRPr>
                    </a:p>
                  </a:txBody>
                  <a:tcPr marL="7620" marR="7620" marT="7620" marB="0" anchor="b"/>
                </a:tc>
                <a:tc>
                  <a:txBody>
                    <a:bodyPr/>
                    <a:lstStyle/>
                    <a:p>
                      <a:pPr algn="r" fontAlgn="b"/>
                      <a:r>
                        <a:rPr lang="en-US" sz="1600" b="0" i="0" u="none" strike="noStrike" dirty="0">
                          <a:solidFill>
                            <a:srgbClr val="000000"/>
                          </a:solidFill>
                          <a:effectLst/>
                          <a:latin typeface="Calibri" panose="020F0502020204030204" pitchFamily="34" charset="0"/>
                        </a:rPr>
                        <a:t>0</a:t>
                      </a:r>
                    </a:p>
                  </a:txBody>
                  <a:tcPr marL="7620" marR="7620" marT="7620" marB="0" anchor="b"/>
                </a:tc>
              </a:tr>
              <a:tr h="557988">
                <a:tc>
                  <a:txBody>
                    <a:bodyPr/>
                    <a:lstStyle/>
                    <a:p>
                      <a:pPr algn="l" fontAlgn="b"/>
                      <a:r>
                        <a:rPr lang="en-US" sz="1600" b="0" i="0" u="none" strike="noStrike" dirty="0">
                          <a:solidFill>
                            <a:srgbClr val="000000"/>
                          </a:solidFill>
                          <a:effectLst/>
                          <a:latin typeface="Calibri" panose="020F0502020204030204" pitchFamily="34" charset="0"/>
                        </a:rPr>
                        <a:t>bio</a:t>
                      </a:r>
                    </a:p>
                  </a:txBody>
                  <a:tcPr marL="7620" marR="7620" marT="7620" marB="0" anchor="b"/>
                </a:tc>
                <a:tc>
                  <a:txBody>
                    <a:bodyPr/>
                    <a:lstStyle/>
                    <a:p>
                      <a:pPr algn="r" fontAlgn="b"/>
                      <a:r>
                        <a:rPr lang="en-US" sz="1600" b="0" i="0" u="none" strike="noStrike">
                          <a:solidFill>
                            <a:srgbClr val="000000"/>
                          </a:solidFill>
                          <a:effectLst/>
                          <a:latin typeface="Calibri" panose="020F0502020204030204" pitchFamily="34" charset="0"/>
                        </a:rPr>
                        <a:t>7/11/2014</a:t>
                      </a:r>
                    </a:p>
                  </a:txBody>
                  <a:tcPr marL="7620" marR="7620" marT="7620" marB="0" anchor="b"/>
                </a:tc>
                <a:tc>
                  <a:txBody>
                    <a:bodyPr/>
                    <a:lstStyle/>
                    <a:p>
                      <a:pPr algn="r" fontAlgn="b"/>
                      <a:r>
                        <a:rPr lang="en-US" sz="1600" b="0" i="0" u="none" strike="noStrike">
                          <a:solidFill>
                            <a:srgbClr val="000000"/>
                          </a:solidFill>
                          <a:effectLst/>
                          <a:latin typeface="Calibri" panose="020F0502020204030204" pitchFamily="34" charset="0"/>
                        </a:rPr>
                        <a:t>7/11/2014</a:t>
                      </a:r>
                    </a:p>
                  </a:txBody>
                  <a:tcPr marL="7620" marR="7620" marT="7620" marB="0" anchor="b"/>
                </a:tc>
                <a:tc>
                  <a:txBody>
                    <a:bodyPr/>
                    <a:lstStyle/>
                    <a:p>
                      <a:pPr algn="r" fontAlgn="b"/>
                      <a:r>
                        <a:rPr lang="en-US" sz="1600" b="0" i="0" u="none" strike="noStrike">
                          <a:solidFill>
                            <a:srgbClr val="000000"/>
                          </a:solidFill>
                          <a:effectLst/>
                          <a:latin typeface="Calibri" panose="020F0502020204030204" pitchFamily="34" charset="0"/>
                        </a:rPr>
                        <a:t>7/11/2014</a:t>
                      </a:r>
                    </a:p>
                  </a:txBody>
                  <a:tcPr marL="7620" marR="7620" marT="7620" marB="0" anchor="b"/>
                </a:tc>
                <a:tc>
                  <a:txBody>
                    <a:bodyPr/>
                    <a:lstStyle/>
                    <a:p>
                      <a:pPr algn="r" fontAlgn="b"/>
                      <a:r>
                        <a:rPr lang="en-US" sz="1600" b="0" i="0" u="none" strike="noStrike">
                          <a:solidFill>
                            <a:srgbClr val="000000"/>
                          </a:solidFill>
                          <a:effectLst/>
                          <a:latin typeface="Calibri" panose="020F0502020204030204" pitchFamily="34" charset="0"/>
                        </a:rPr>
                        <a:t>7/11/2014</a:t>
                      </a:r>
                    </a:p>
                  </a:txBody>
                  <a:tcPr marL="7620" marR="7620" marT="7620" marB="0" anchor="b"/>
                </a:tc>
                <a:tc>
                  <a:txBody>
                    <a:bodyPr/>
                    <a:lstStyle/>
                    <a:p>
                      <a:pPr algn="l" fontAlgn="b"/>
                      <a:endParaRPr lang="en-US" sz="1600" b="0" i="0" u="none" strike="noStrike">
                        <a:solidFill>
                          <a:srgbClr val="000000"/>
                        </a:solidFill>
                        <a:effectLst/>
                        <a:latin typeface="Calibri" panose="020F0502020204030204" pitchFamily="34" charset="0"/>
                      </a:endParaRPr>
                    </a:p>
                  </a:txBody>
                  <a:tcPr marL="7620" marR="7620" marT="7620" marB="0" anchor="b"/>
                </a:tc>
                <a:tc>
                  <a:txBody>
                    <a:bodyPr/>
                    <a:lstStyle/>
                    <a:p>
                      <a:pPr algn="r" fontAlgn="b"/>
                      <a:r>
                        <a:rPr lang="en-US" sz="1600" b="0" i="0" u="none" strike="noStrike" dirty="0">
                          <a:solidFill>
                            <a:srgbClr val="000000"/>
                          </a:solidFill>
                          <a:effectLst/>
                          <a:latin typeface="Calibri" panose="020F0502020204030204" pitchFamily="34" charset="0"/>
                        </a:rPr>
                        <a:t>0</a:t>
                      </a:r>
                    </a:p>
                  </a:txBody>
                  <a:tcPr marL="7620" marR="7620" marT="7620" marB="0" anchor="b"/>
                </a:tc>
              </a:tr>
              <a:tr h="557988">
                <a:tc>
                  <a:txBody>
                    <a:bodyPr/>
                    <a:lstStyle/>
                    <a:p>
                      <a:pPr algn="l" fontAlgn="b"/>
                      <a:r>
                        <a:rPr lang="en-US" sz="1600" b="0" i="0" u="none" strike="noStrike" dirty="0" err="1">
                          <a:solidFill>
                            <a:srgbClr val="000000"/>
                          </a:solidFill>
                          <a:effectLst/>
                          <a:latin typeface="Calibri" panose="020F0502020204030204" pitchFamily="34" charset="0"/>
                        </a:rPr>
                        <a:t>youtube</a:t>
                      </a:r>
                      <a:endParaRPr lang="en-US" sz="1600" b="0" i="0" u="none" strike="noStrike" dirty="0">
                        <a:solidFill>
                          <a:srgbClr val="000000"/>
                        </a:solidFill>
                        <a:effectLst/>
                        <a:latin typeface="Calibri" panose="020F0502020204030204" pitchFamily="34" charset="0"/>
                      </a:endParaRPr>
                    </a:p>
                  </a:txBody>
                  <a:tcPr marL="7620" marR="7620" marT="7620" marB="0" anchor="b"/>
                </a:tc>
                <a:tc>
                  <a:txBody>
                    <a:bodyPr/>
                    <a:lstStyle/>
                    <a:p>
                      <a:pPr algn="r" fontAlgn="b"/>
                      <a:r>
                        <a:rPr lang="en-US" sz="1600" b="0" i="0" u="none" strike="noStrike">
                          <a:solidFill>
                            <a:srgbClr val="000000"/>
                          </a:solidFill>
                          <a:effectLst/>
                          <a:latin typeface="Calibri" panose="020F0502020204030204" pitchFamily="34" charset="0"/>
                        </a:rPr>
                        <a:t>1/6/2015</a:t>
                      </a:r>
                    </a:p>
                  </a:txBody>
                  <a:tcPr marL="7620" marR="7620" marT="7620" marB="0" anchor="b"/>
                </a:tc>
                <a:tc>
                  <a:txBody>
                    <a:bodyPr/>
                    <a:lstStyle/>
                    <a:p>
                      <a:pPr algn="r" fontAlgn="b"/>
                      <a:r>
                        <a:rPr lang="en-US" sz="1600" b="0" i="0" u="none" strike="noStrike" dirty="0">
                          <a:solidFill>
                            <a:srgbClr val="000000"/>
                          </a:solidFill>
                          <a:effectLst/>
                          <a:latin typeface="Calibri" panose="020F0502020204030204" pitchFamily="34" charset="0"/>
                        </a:rPr>
                        <a:t>1/6/2015</a:t>
                      </a:r>
                    </a:p>
                  </a:txBody>
                  <a:tcPr marL="7620" marR="7620" marT="7620" marB="0" anchor="b"/>
                </a:tc>
                <a:tc>
                  <a:txBody>
                    <a:bodyPr/>
                    <a:lstStyle/>
                    <a:p>
                      <a:pPr algn="r" fontAlgn="b"/>
                      <a:r>
                        <a:rPr lang="en-US" sz="1600" b="0" i="0" u="none" strike="noStrike" dirty="0">
                          <a:solidFill>
                            <a:srgbClr val="000000"/>
                          </a:solidFill>
                          <a:effectLst/>
                          <a:latin typeface="Calibri" panose="020F0502020204030204" pitchFamily="34" charset="0"/>
                        </a:rPr>
                        <a:t>1/6/2015</a:t>
                      </a:r>
                    </a:p>
                  </a:txBody>
                  <a:tcPr marL="7620" marR="7620" marT="7620" marB="0" anchor="b"/>
                </a:tc>
                <a:tc>
                  <a:txBody>
                    <a:bodyPr/>
                    <a:lstStyle/>
                    <a:p>
                      <a:pPr algn="r" fontAlgn="b"/>
                      <a:r>
                        <a:rPr lang="en-US" sz="1600" b="0" i="0" u="none" strike="noStrike">
                          <a:solidFill>
                            <a:srgbClr val="000000"/>
                          </a:solidFill>
                          <a:effectLst/>
                          <a:latin typeface="Calibri" panose="020F0502020204030204" pitchFamily="34" charset="0"/>
                        </a:rPr>
                        <a:t>1/6/2015</a:t>
                      </a:r>
                    </a:p>
                  </a:txBody>
                  <a:tcPr marL="7620" marR="7620" marT="7620" marB="0" anchor="b"/>
                </a:tc>
                <a:tc>
                  <a:txBody>
                    <a:bodyPr/>
                    <a:lstStyle/>
                    <a:p>
                      <a:pPr algn="l" fontAlgn="b"/>
                      <a:endParaRPr lang="en-US" sz="1600" b="0" i="0" u="none" strike="noStrike">
                        <a:solidFill>
                          <a:srgbClr val="000000"/>
                        </a:solidFill>
                        <a:effectLst/>
                        <a:latin typeface="Calibri" panose="020F0502020204030204" pitchFamily="34" charset="0"/>
                      </a:endParaRPr>
                    </a:p>
                  </a:txBody>
                  <a:tcPr marL="7620" marR="7620" marT="7620" marB="0" anchor="b"/>
                </a:tc>
                <a:tc>
                  <a:txBody>
                    <a:bodyPr/>
                    <a:lstStyle/>
                    <a:p>
                      <a:pPr algn="r" fontAlgn="b"/>
                      <a:r>
                        <a:rPr lang="en-US" sz="1600" b="0" i="0" u="none" strike="noStrike" dirty="0">
                          <a:solidFill>
                            <a:srgbClr val="000000"/>
                          </a:solidFill>
                          <a:effectLst/>
                          <a:latin typeface="Calibri" panose="020F0502020204030204" pitchFamily="34" charset="0"/>
                        </a:rPr>
                        <a:t>0</a:t>
                      </a:r>
                    </a:p>
                  </a:txBody>
                  <a:tcPr marL="7620" marR="7620" marT="7620" marB="0" anchor="b"/>
                </a:tc>
              </a:tr>
              <a:tr h="557988">
                <a:tc>
                  <a:txBody>
                    <a:bodyPr/>
                    <a:lstStyle/>
                    <a:p>
                      <a:pPr algn="l" fontAlgn="b"/>
                      <a:r>
                        <a:rPr lang="en-US" sz="1600" b="0" i="0" u="none" strike="noStrike" dirty="0">
                          <a:solidFill>
                            <a:srgbClr val="000000"/>
                          </a:solidFill>
                          <a:effectLst/>
                          <a:latin typeface="Calibri" panose="020F0502020204030204" pitchFamily="34" charset="0"/>
                        </a:rPr>
                        <a:t>zip</a:t>
                      </a:r>
                    </a:p>
                  </a:txBody>
                  <a:tcPr marL="7620" marR="7620" marT="7620" marB="0" anchor="b"/>
                </a:tc>
                <a:tc>
                  <a:txBody>
                    <a:bodyPr/>
                    <a:lstStyle/>
                    <a:p>
                      <a:pPr algn="r" fontAlgn="b"/>
                      <a:r>
                        <a:rPr lang="en-US" sz="1600" b="0" i="0" u="none" strike="noStrike">
                          <a:solidFill>
                            <a:srgbClr val="000000"/>
                          </a:solidFill>
                          <a:effectLst/>
                          <a:latin typeface="Calibri" panose="020F0502020204030204" pitchFamily="34" charset="0"/>
                        </a:rPr>
                        <a:t>1/6/2015</a:t>
                      </a:r>
                    </a:p>
                  </a:txBody>
                  <a:tcPr marL="7620" marR="7620" marT="7620" marB="0" anchor="b"/>
                </a:tc>
                <a:tc>
                  <a:txBody>
                    <a:bodyPr/>
                    <a:lstStyle/>
                    <a:p>
                      <a:pPr algn="r" fontAlgn="b"/>
                      <a:r>
                        <a:rPr lang="en-US" sz="1600" b="0" i="0" u="none" strike="noStrike">
                          <a:solidFill>
                            <a:srgbClr val="000000"/>
                          </a:solidFill>
                          <a:effectLst/>
                          <a:latin typeface="Calibri" panose="020F0502020204030204" pitchFamily="34" charset="0"/>
                        </a:rPr>
                        <a:t>1/6/2015</a:t>
                      </a:r>
                    </a:p>
                  </a:txBody>
                  <a:tcPr marL="7620" marR="7620" marT="7620" marB="0" anchor="b"/>
                </a:tc>
                <a:tc>
                  <a:txBody>
                    <a:bodyPr/>
                    <a:lstStyle/>
                    <a:p>
                      <a:pPr algn="r" fontAlgn="b"/>
                      <a:r>
                        <a:rPr lang="en-US" sz="1600" b="0" i="0" u="none" strike="noStrike">
                          <a:solidFill>
                            <a:srgbClr val="000000"/>
                          </a:solidFill>
                          <a:effectLst/>
                          <a:latin typeface="Calibri" panose="020F0502020204030204" pitchFamily="34" charset="0"/>
                        </a:rPr>
                        <a:t>1/6/2015</a:t>
                      </a:r>
                    </a:p>
                  </a:txBody>
                  <a:tcPr marL="7620" marR="7620" marT="7620" marB="0" anchor="b"/>
                </a:tc>
                <a:tc>
                  <a:txBody>
                    <a:bodyPr/>
                    <a:lstStyle/>
                    <a:p>
                      <a:pPr algn="r" fontAlgn="b"/>
                      <a:r>
                        <a:rPr lang="en-US" sz="1600" b="0" i="0" u="none" strike="noStrike">
                          <a:solidFill>
                            <a:srgbClr val="000000"/>
                          </a:solidFill>
                          <a:effectLst/>
                          <a:latin typeface="Calibri" panose="020F0502020204030204" pitchFamily="34" charset="0"/>
                        </a:rPr>
                        <a:t>1/6/2015</a:t>
                      </a:r>
                    </a:p>
                  </a:txBody>
                  <a:tcPr marL="7620" marR="7620" marT="7620" marB="0" anchor="b"/>
                </a:tc>
                <a:tc>
                  <a:txBody>
                    <a:bodyPr/>
                    <a:lstStyle/>
                    <a:p>
                      <a:pPr algn="l" fontAlgn="b"/>
                      <a:endParaRPr lang="en-US" sz="1600" b="0" i="0" u="none" strike="noStrike">
                        <a:solidFill>
                          <a:srgbClr val="000000"/>
                        </a:solidFill>
                        <a:effectLst/>
                        <a:latin typeface="Calibri" panose="020F0502020204030204" pitchFamily="34" charset="0"/>
                      </a:endParaRPr>
                    </a:p>
                  </a:txBody>
                  <a:tcPr marL="7620" marR="7620" marT="7620" marB="0" anchor="b"/>
                </a:tc>
                <a:tc>
                  <a:txBody>
                    <a:bodyPr/>
                    <a:lstStyle/>
                    <a:p>
                      <a:pPr algn="r" fontAlgn="b"/>
                      <a:r>
                        <a:rPr lang="en-US" sz="1600" b="0" i="0" u="none" strike="noStrike" dirty="0">
                          <a:solidFill>
                            <a:srgbClr val="000000"/>
                          </a:solidFill>
                          <a:effectLst/>
                          <a:latin typeface="Calibri" panose="020F0502020204030204" pitchFamily="34" charset="0"/>
                        </a:rPr>
                        <a:t>0</a:t>
                      </a:r>
                    </a:p>
                  </a:txBody>
                  <a:tcPr marL="7620" marR="7620" marT="7620" marB="0" anchor="b"/>
                </a:tc>
              </a:tr>
            </a:tbl>
          </a:graphicData>
        </a:graphic>
      </p:graphicFrame>
    </p:spTree>
    <p:extLst>
      <p:ext uri="{BB962C8B-B14F-4D97-AF65-F5344CB8AC3E}">
        <p14:creationId xmlns:p14="http://schemas.microsoft.com/office/powerpoint/2010/main" val="96640425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Notes to Representative Transaction Slide</a:t>
            </a:r>
            <a:endParaRPr lang="en-US" b="1" dirty="0"/>
          </a:p>
        </p:txBody>
      </p:sp>
      <p:sp>
        <p:nvSpPr>
          <p:cNvPr id="3" name="Content Placeholder 2"/>
          <p:cNvSpPr>
            <a:spLocks noGrp="1"/>
          </p:cNvSpPr>
          <p:nvPr>
            <p:ph idx="1"/>
          </p:nvPr>
        </p:nvSpPr>
        <p:spPr/>
        <p:txBody>
          <a:bodyPr>
            <a:normAutofit/>
          </a:bodyPr>
          <a:lstStyle/>
          <a:p>
            <a:pPr marL="171450" indent="-171450"/>
            <a:r>
              <a:rPr lang="en-US" dirty="0" smtClean="0"/>
              <a:t>First two instances, .</a:t>
            </a:r>
            <a:r>
              <a:rPr lang="en-US" dirty="0" err="1" smtClean="0"/>
              <a:t>gov</a:t>
            </a:r>
            <a:r>
              <a:rPr lang="en-US" dirty="0" smtClean="0"/>
              <a:t> and .md, the response time to the validation email was longer than the completion of the request.</a:t>
            </a:r>
            <a:endParaRPr lang="en-US" dirty="0"/>
          </a:p>
          <a:p>
            <a:r>
              <a:rPr lang="en-US" dirty="0" smtClean="0"/>
              <a:t>One request took one day, .</a:t>
            </a:r>
            <a:r>
              <a:rPr lang="en-US" dirty="0" err="1" smtClean="0"/>
              <a:t>monash</a:t>
            </a:r>
            <a:r>
              <a:rPr lang="en-US" dirty="0" smtClean="0"/>
              <a:t>, for the reply to the validation email and the remaining transactions were completed in less than one day, from request to confirmation.</a:t>
            </a:r>
            <a:endParaRPr lang="en-US" dirty="0"/>
          </a:p>
          <a:p>
            <a:endParaRPr lang="en-US" dirty="0"/>
          </a:p>
        </p:txBody>
      </p:sp>
    </p:spTree>
    <p:extLst>
      <p:ext uri="{BB962C8B-B14F-4D97-AF65-F5344CB8AC3E}">
        <p14:creationId xmlns:p14="http://schemas.microsoft.com/office/powerpoint/2010/main" val="226745011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graphicFrame>
        <p:nvGraphicFramePr>
          <p:cNvPr id="4" name="Chart 3"/>
          <p:cNvGraphicFramePr>
            <a:graphicFrameLocks/>
          </p:cNvGraphicFramePr>
          <p:nvPr>
            <p:extLst>
              <p:ext uri="{D42A27DB-BD31-4B8C-83A1-F6EECF244321}">
                <p14:modId xmlns:p14="http://schemas.microsoft.com/office/powerpoint/2010/main" val="3148780010"/>
              </p:ext>
            </p:extLst>
          </p:nvPr>
        </p:nvGraphicFramePr>
        <p:xfrm>
          <a:off x="0" y="0"/>
          <a:ext cx="12192000" cy="685800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16939437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Notes to Days of the week slide</a:t>
            </a:r>
            <a:endParaRPr lang="en-US" b="1" dirty="0"/>
          </a:p>
        </p:txBody>
      </p:sp>
      <p:sp>
        <p:nvSpPr>
          <p:cNvPr id="3" name="Content Placeholder 2"/>
          <p:cNvSpPr>
            <a:spLocks noGrp="1"/>
          </p:cNvSpPr>
          <p:nvPr>
            <p:ph idx="1"/>
          </p:nvPr>
        </p:nvSpPr>
        <p:spPr/>
        <p:txBody>
          <a:bodyPr>
            <a:normAutofit/>
          </a:bodyPr>
          <a:lstStyle/>
          <a:p>
            <a:pPr marL="171450" indent="-171450"/>
            <a:r>
              <a:rPr lang="en-US" dirty="0"/>
              <a:t>Graph shows on which day the transaction was completed</a:t>
            </a:r>
          </a:p>
          <a:p>
            <a:pPr marL="171450" indent="-171450"/>
            <a:r>
              <a:rPr lang="en-US" dirty="0"/>
              <a:t>Importance is to show that measurements shown in the previous slides include weekend time and the mean is skewed to include the weekend</a:t>
            </a:r>
          </a:p>
          <a:p>
            <a:pPr marL="171450" indent="-171450"/>
            <a:r>
              <a:rPr lang="en-US" dirty="0"/>
              <a:t>Depending on when the request is received, the processing time will be delayed for up to two days (because of the manual process)</a:t>
            </a:r>
          </a:p>
          <a:p>
            <a:endParaRPr lang="en-US" dirty="0"/>
          </a:p>
          <a:p>
            <a:endParaRPr lang="en-US" dirty="0"/>
          </a:p>
          <a:p>
            <a:endParaRPr lang="en-US" dirty="0"/>
          </a:p>
        </p:txBody>
      </p:sp>
    </p:spTree>
    <p:extLst>
      <p:ext uri="{BB962C8B-B14F-4D97-AF65-F5344CB8AC3E}">
        <p14:creationId xmlns:p14="http://schemas.microsoft.com/office/powerpoint/2010/main" val="110877344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Data Notes</a:t>
            </a:r>
            <a:endParaRPr lang="en-US" b="1" dirty="0"/>
          </a:p>
        </p:txBody>
      </p:sp>
      <p:sp>
        <p:nvSpPr>
          <p:cNvPr id="3" name="Content Placeholder 2"/>
          <p:cNvSpPr>
            <a:spLocks noGrp="1"/>
          </p:cNvSpPr>
          <p:nvPr>
            <p:ph idx="1"/>
          </p:nvPr>
        </p:nvSpPr>
        <p:spPr/>
        <p:txBody>
          <a:bodyPr>
            <a:normAutofit lnSpcReduction="10000"/>
          </a:bodyPr>
          <a:lstStyle/>
          <a:p>
            <a:r>
              <a:rPr lang="en-US" dirty="0" smtClean="0"/>
              <a:t>Time to Implement Change is defined from the receipt of the validated request to the completed request verification received from VeriSign.</a:t>
            </a:r>
          </a:p>
          <a:p>
            <a:r>
              <a:rPr lang="en-US" dirty="0" smtClean="0"/>
              <a:t>Four database change entries had time for change &gt; 365 days.  Could not confirm the original date of the request, so the data points were deem anomalies and removed.</a:t>
            </a:r>
          </a:p>
          <a:p>
            <a:r>
              <a:rPr lang="en-US" dirty="0" smtClean="0"/>
              <a:t> All tails on the graphs are approximately &gt;= 97.5% of the total population, numbers beyond that are outliers and statistically insignificant in comparison to entire population.</a:t>
            </a:r>
          </a:p>
          <a:p>
            <a:r>
              <a:rPr lang="en-US" dirty="0" smtClean="0"/>
              <a:t>All entries with a negative time to implement change were removed from the data population.</a:t>
            </a:r>
            <a:endParaRPr lang="en-US" dirty="0"/>
          </a:p>
        </p:txBody>
      </p:sp>
    </p:spTree>
    <p:extLst>
      <p:ext uri="{BB962C8B-B14F-4D97-AF65-F5344CB8AC3E}">
        <p14:creationId xmlns:p14="http://schemas.microsoft.com/office/powerpoint/2010/main" val="173113938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Summary of Recommendations so far</a:t>
            </a:r>
            <a:endParaRPr lang="en-US" dirty="0"/>
          </a:p>
        </p:txBody>
      </p:sp>
      <p:sp>
        <p:nvSpPr>
          <p:cNvPr id="3" name="Content Placeholder 2"/>
          <p:cNvSpPr>
            <a:spLocks noGrp="1"/>
          </p:cNvSpPr>
          <p:nvPr>
            <p:ph idx="1"/>
          </p:nvPr>
        </p:nvSpPr>
        <p:spPr/>
        <p:txBody>
          <a:bodyPr>
            <a:normAutofit/>
          </a:bodyPr>
          <a:lstStyle/>
          <a:p>
            <a:r>
              <a:rPr lang="en-US" dirty="0" smtClean="0"/>
              <a:t>Current performance standards in NTIA/IANA agreement </a:t>
            </a:r>
            <a:r>
              <a:rPr lang="en-US" u="sng" dirty="0" smtClean="0"/>
              <a:t>inadequate</a:t>
            </a:r>
            <a:r>
              <a:rPr lang="en-US" dirty="0" smtClean="0"/>
              <a:t> for registry service of global importance.</a:t>
            </a:r>
          </a:p>
          <a:p>
            <a:r>
              <a:rPr lang="en-US" dirty="0" smtClean="0"/>
              <a:t>Appropriate </a:t>
            </a:r>
            <a:r>
              <a:rPr lang="en-US" dirty="0"/>
              <a:t>time for customers to </a:t>
            </a:r>
            <a:r>
              <a:rPr lang="en-US" dirty="0" smtClean="0"/>
              <a:t>determine </a:t>
            </a:r>
            <a:r>
              <a:rPr lang="en-US" dirty="0"/>
              <a:t>minimally acceptable service levels, reporting requirements and breach levels</a:t>
            </a:r>
            <a:endParaRPr lang="en-US" dirty="0" smtClean="0"/>
          </a:p>
          <a:p>
            <a:r>
              <a:rPr lang="en-US" dirty="0" smtClean="0"/>
              <a:t>Not recommending any changes to the process</a:t>
            </a:r>
            <a:endParaRPr lang="en-US" dirty="0"/>
          </a:p>
          <a:p>
            <a:r>
              <a:rPr lang="en-US" dirty="0" smtClean="0"/>
              <a:t>Recommending mechanisms put in place prior to transition that measure, record, and extract transaction times</a:t>
            </a:r>
          </a:p>
          <a:p>
            <a:r>
              <a:rPr lang="en-US" dirty="0" smtClean="0"/>
              <a:t>Recommend additional reporting mechanisms that promote transparency for IANA process</a:t>
            </a:r>
          </a:p>
          <a:p>
            <a:endParaRPr lang="en-US" dirty="0" smtClean="0"/>
          </a:p>
          <a:p>
            <a:endParaRPr lang="en-US" dirty="0" smtClean="0"/>
          </a:p>
          <a:p>
            <a:endParaRPr lang="en-US" dirty="0"/>
          </a:p>
        </p:txBody>
      </p:sp>
    </p:spTree>
    <p:extLst>
      <p:ext uri="{BB962C8B-B14F-4D97-AF65-F5344CB8AC3E}">
        <p14:creationId xmlns:p14="http://schemas.microsoft.com/office/powerpoint/2010/main" val="237126057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Guiding Principles of the Process (1)</a:t>
            </a:r>
            <a:endParaRPr lang="en-US" dirty="0"/>
          </a:p>
        </p:txBody>
      </p:sp>
      <p:sp>
        <p:nvSpPr>
          <p:cNvPr id="3" name="Content Placeholder 2"/>
          <p:cNvSpPr>
            <a:spLocks noGrp="1"/>
          </p:cNvSpPr>
          <p:nvPr>
            <p:ph idx="1"/>
          </p:nvPr>
        </p:nvSpPr>
        <p:spPr>
          <a:xfrm>
            <a:off x="838200" y="1553779"/>
            <a:ext cx="10515600" cy="4351338"/>
          </a:xfrm>
        </p:spPr>
        <p:txBody>
          <a:bodyPr>
            <a:noAutofit/>
          </a:bodyPr>
          <a:lstStyle/>
          <a:p>
            <a:pPr lvl="0"/>
            <a:r>
              <a:rPr lang="en-US" sz="2000" b="1" dirty="0"/>
              <a:t>Attributable measures.</a:t>
            </a:r>
            <a:r>
              <a:rPr lang="en-US" sz="2000" dirty="0"/>
              <a:t> Unless clearly impractical, individual metrics should be reported attributing time taken to the party responsible. For example, time spent by IANA staff processing a change request should be accounted for distinctly from time spent waiting for customer action during a change request.</a:t>
            </a:r>
            <a:endParaRPr lang="en-NZ" sz="2000" dirty="0"/>
          </a:p>
          <a:p>
            <a:pPr lvl="0"/>
            <a:r>
              <a:rPr lang="en-US" sz="2000" b="1" dirty="0"/>
              <a:t>Overall metrics.</a:t>
            </a:r>
            <a:r>
              <a:rPr lang="en-US" sz="2000" dirty="0"/>
              <a:t> In addition to the previous principle, overall metrics should be reported to identify general trends associated with end-to-end processing times and processing volumes. The raw performance data  should continue to be freely available  to third parties to conduct their own analysis.</a:t>
            </a:r>
            <a:endParaRPr lang="en-NZ" sz="2000" dirty="0"/>
          </a:p>
          <a:p>
            <a:pPr lvl="0"/>
            <a:r>
              <a:rPr lang="en-US" sz="2000" b="1" dirty="0"/>
              <a:t>Relevance.</a:t>
            </a:r>
            <a:r>
              <a:rPr lang="en-US" sz="2000" dirty="0"/>
              <a:t> All metrics to be collected should be relevant to the validation of customer service.  In addition some are customer critical metrics that are considered important to set specific thresholds for judging breaches in ICANN’s ability to provide an appropriate level of service.</a:t>
            </a:r>
            <a:endParaRPr lang="en-NZ" sz="2000" dirty="0"/>
          </a:p>
          <a:p>
            <a:pPr lvl="0"/>
            <a:r>
              <a:rPr lang="en-US" sz="2000" b="1" dirty="0"/>
              <a:t>Clear definition.</a:t>
            </a:r>
            <a:r>
              <a:rPr lang="en-US" sz="2000" dirty="0"/>
              <a:t> Each metric should be sufficiently defined such that there is a commonly held understanding on what is being measured, and how an automated approach would be implemented to measure against the standard</a:t>
            </a:r>
            <a:r>
              <a:rPr lang="en-US" sz="2000" dirty="0" smtClean="0"/>
              <a:t>.</a:t>
            </a:r>
            <a:endParaRPr lang="en-NZ" sz="2000" dirty="0"/>
          </a:p>
        </p:txBody>
      </p:sp>
    </p:spTree>
    <p:extLst>
      <p:ext uri="{BB962C8B-B14F-4D97-AF65-F5344CB8AC3E}">
        <p14:creationId xmlns:p14="http://schemas.microsoft.com/office/powerpoint/2010/main" val="8804005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Guiding Principles of the Process (cont’d)</a:t>
            </a:r>
            <a:endParaRPr lang="en-US" dirty="0"/>
          </a:p>
        </p:txBody>
      </p:sp>
      <p:sp>
        <p:nvSpPr>
          <p:cNvPr id="3" name="Content Placeholder 2"/>
          <p:cNvSpPr>
            <a:spLocks noGrp="1"/>
          </p:cNvSpPr>
          <p:nvPr>
            <p:ph idx="1"/>
          </p:nvPr>
        </p:nvSpPr>
        <p:spPr>
          <a:xfrm>
            <a:off x="838200" y="1553779"/>
            <a:ext cx="10515600" cy="4351338"/>
          </a:xfrm>
        </p:spPr>
        <p:txBody>
          <a:bodyPr>
            <a:noAutofit/>
          </a:bodyPr>
          <a:lstStyle/>
          <a:p>
            <a:pPr lvl="0"/>
            <a:r>
              <a:rPr lang="en-US" sz="2000" b="1" dirty="0" smtClean="0"/>
              <a:t>Definition </a:t>
            </a:r>
            <a:r>
              <a:rPr lang="en-US" sz="2000" b="1" dirty="0"/>
              <a:t>of thresholds.</a:t>
            </a:r>
            <a:r>
              <a:rPr lang="en-US" sz="2000" dirty="0"/>
              <a:t> The definition of specific thresholds for performance criteria should be set to ensure minimally acceptable service levels.  Thresholds are expected to change over time to drive improvements in service levels.  Initial thresholds may be based on analysis of actual data or this may require first the definition of a metric, a period of data collection, and later analysis by IANA customers before defining the threshold.</a:t>
            </a:r>
            <a:endParaRPr lang="en-NZ" sz="2000" dirty="0"/>
          </a:p>
          <a:p>
            <a:pPr lvl="0"/>
            <a:r>
              <a:rPr lang="en-US" sz="2000" b="1" dirty="0"/>
              <a:t>Review process.</a:t>
            </a:r>
            <a:r>
              <a:rPr lang="en-US" sz="2000" dirty="0"/>
              <a:t> The service level expectations should be reviewed periodically, and adapted based on the revised expectations of IANA’s customers and relevant updates to the environment. They should be mutually agreed between the community and the IANA Functions Operator.</a:t>
            </a:r>
            <a:endParaRPr lang="en-NZ" sz="2000" dirty="0"/>
          </a:p>
          <a:p>
            <a:pPr lvl="0"/>
            <a:r>
              <a:rPr lang="en-US" sz="2000" b="1" dirty="0"/>
              <a:t>Regular reporting.</a:t>
            </a:r>
            <a:r>
              <a:rPr lang="en-US" sz="2000" dirty="0"/>
              <a:t> To the extent practical, metrics should be regularly reported automatically and without delay as and when collected.</a:t>
            </a:r>
            <a:endParaRPr lang="en-NZ" sz="2000" dirty="0"/>
          </a:p>
        </p:txBody>
      </p:sp>
    </p:spTree>
    <p:extLst>
      <p:ext uri="{BB962C8B-B14F-4D97-AF65-F5344CB8AC3E}">
        <p14:creationId xmlns:p14="http://schemas.microsoft.com/office/powerpoint/2010/main" val="374848499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Process</a:t>
            </a:r>
            <a:endParaRPr lang="en-US" dirty="0"/>
          </a:p>
        </p:txBody>
      </p:sp>
      <p:sp>
        <p:nvSpPr>
          <p:cNvPr id="3" name="Content Placeholder 2"/>
          <p:cNvSpPr>
            <a:spLocks noGrp="1"/>
          </p:cNvSpPr>
          <p:nvPr>
            <p:ph idx="1"/>
          </p:nvPr>
        </p:nvSpPr>
        <p:spPr/>
        <p:txBody>
          <a:bodyPr>
            <a:normAutofit/>
          </a:bodyPr>
          <a:lstStyle/>
          <a:p>
            <a:r>
              <a:rPr lang="en-US" dirty="0" smtClean="0"/>
              <a:t>Collected and statistically processed historical processing times (attached in the presentation)</a:t>
            </a:r>
            <a:endParaRPr lang="en-US" dirty="0"/>
          </a:p>
          <a:p>
            <a:r>
              <a:rPr lang="en-US" dirty="0" smtClean="0"/>
              <a:t>The numbers showed IANA was much better than its SLEs but more granularity and transparency was needed.</a:t>
            </a:r>
          </a:p>
          <a:p>
            <a:r>
              <a:rPr lang="en-US" dirty="0" smtClean="0"/>
              <a:t>DT-A began working with IANA to map out their process in more detail and develop more detailed SLEs</a:t>
            </a:r>
          </a:p>
          <a:p>
            <a:r>
              <a:rPr lang="en-US" dirty="0" smtClean="0"/>
              <a:t>In realizing that the process is going to require more time to develop SLEs with transparency; the DT-A issued a statement to the CWG that it will continue to work in parallel to the transition, and ensure a robust SLE is in place post transition</a:t>
            </a:r>
            <a:endParaRPr lang="en-US" dirty="0"/>
          </a:p>
        </p:txBody>
      </p:sp>
    </p:spTree>
    <p:extLst>
      <p:ext uri="{BB962C8B-B14F-4D97-AF65-F5344CB8AC3E}">
        <p14:creationId xmlns:p14="http://schemas.microsoft.com/office/powerpoint/2010/main" val="334783920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Next Steps</a:t>
            </a:r>
            <a:endParaRPr lang="en-US" dirty="0"/>
          </a:p>
        </p:txBody>
      </p:sp>
      <p:sp>
        <p:nvSpPr>
          <p:cNvPr id="3" name="Content Placeholder 2"/>
          <p:cNvSpPr>
            <a:spLocks noGrp="1"/>
          </p:cNvSpPr>
          <p:nvPr>
            <p:ph idx="1"/>
          </p:nvPr>
        </p:nvSpPr>
        <p:spPr/>
        <p:txBody>
          <a:bodyPr>
            <a:normAutofit fontScale="62500" lnSpcReduction="20000"/>
          </a:bodyPr>
          <a:lstStyle/>
          <a:p>
            <a:r>
              <a:rPr lang="en-US" dirty="0" smtClean="0"/>
              <a:t>IANA </a:t>
            </a:r>
            <a:r>
              <a:rPr lang="en-US" dirty="0"/>
              <a:t>and </a:t>
            </a:r>
            <a:r>
              <a:rPr lang="en-US" dirty="0" smtClean="0"/>
              <a:t>Adam Smith (Community DNS) will refine </a:t>
            </a:r>
            <a:r>
              <a:rPr lang="en-US" dirty="0"/>
              <a:t>the </a:t>
            </a:r>
            <a:r>
              <a:rPr lang="en-US" dirty="0" smtClean="0"/>
              <a:t>processes and SLEs </a:t>
            </a:r>
            <a:r>
              <a:rPr lang="en-US" dirty="0"/>
              <a:t>and </a:t>
            </a:r>
            <a:r>
              <a:rPr lang="en-US" dirty="0" smtClean="0"/>
              <a:t>present weekly to DT-A </a:t>
            </a:r>
            <a:r>
              <a:rPr lang="en-US" dirty="0"/>
              <a:t>for </a:t>
            </a:r>
            <a:r>
              <a:rPr lang="en-US" dirty="0" smtClean="0"/>
              <a:t>comment. – (4 weeks)</a:t>
            </a:r>
          </a:p>
          <a:p>
            <a:r>
              <a:rPr lang="en-US" dirty="0" smtClean="0"/>
              <a:t>Once </a:t>
            </a:r>
            <a:r>
              <a:rPr lang="en-US" dirty="0"/>
              <a:t>agreed, IANA will develop an Implementation </a:t>
            </a:r>
            <a:r>
              <a:rPr lang="en-US" dirty="0" smtClean="0"/>
              <a:t>plan (2 weeks) including </a:t>
            </a:r>
            <a:r>
              <a:rPr lang="en-US" dirty="0"/>
              <a:t>an internal ICANN request for Technical </a:t>
            </a:r>
            <a:r>
              <a:rPr lang="en-US" dirty="0" smtClean="0"/>
              <a:t>Resources.</a:t>
            </a:r>
          </a:p>
          <a:p>
            <a:r>
              <a:rPr lang="en-US" dirty="0" smtClean="0"/>
              <a:t>Request approval from NTIA (2 weeks)</a:t>
            </a:r>
          </a:p>
          <a:p>
            <a:r>
              <a:rPr lang="en-US" dirty="0" smtClean="0"/>
              <a:t>Deploy resources to capture actual data (1 month)</a:t>
            </a:r>
          </a:p>
          <a:p>
            <a:r>
              <a:rPr lang="en-US" dirty="0"/>
              <a:t>IANA will then for 2 to 3 months run a trial capturing real world transaction information and provide that to the DT</a:t>
            </a:r>
            <a:endParaRPr lang="en-US" dirty="0" smtClean="0"/>
          </a:p>
          <a:p>
            <a:r>
              <a:rPr lang="en-US" dirty="0"/>
              <a:t>P</a:t>
            </a:r>
            <a:r>
              <a:rPr lang="en-US" dirty="0" smtClean="0"/>
              <a:t>opulate </a:t>
            </a:r>
            <a:r>
              <a:rPr lang="en-US" dirty="0"/>
              <a:t>the agreed thresholds for the </a:t>
            </a:r>
            <a:r>
              <a:rPr lang="en-US" dirty="0" smtClean="0"/>
              <a:t>SLEs based upon real world data</a:t>
            </a:r>
            <a:endParaRPr lang="en-US" dirty="0"/>
          </a:p>
          <a:p>
            <a:r>
              <a:rPr lang="en-US" dirty="0" smtClean="0"/>
              <a:t>With </a:t>
            </a:r>
            <a:r>
              <a:rPr lang="en-US" dirty="0"/>
              <a:t>the SLE data specified </a:t>
            </a:r>
            <a:r>
              <a:rPr lang="en-US" dirty="0" smtClean="0"/>
              <a:t>the </a:t>
            </a:r>
            <a:r>
              <a:rPr lang="en-US" dirty="0"/>
              <a:t>SLE will be in </a:t>
            </a:r>
            <a:r>
              <a:rPr lang="en-US" dirty="0" smtClean="0"/>
              <a:t>place for </a:t>
            </a:r>
            <a:r>
              <a:rPr lang="en-US" dirty="0"/>
              <a:t>the Implementation Phase</a:t>
            </a:r>
            <a:r>
              <a:rPr lang="en-US" dirty="0" smtClean="0"/>
              <a:t>. (Jan/Feb 2016)</a:t>
            </a:r>
            <a:endParaRPr lang="en-US" dirty="0"/>
          </a:p>
          <a:p>
            <a:r>
              <a:rPr lang="en-US" dirty="0" smtClean="0"/>
              <a:t>Checking </a:t>
            </a:r>
            <a:r>
              <a:rPr lang="en-US" dirty="0"/>
              <a:t>of the SLE during the Implementation </a:t>
            </a:r>
            <a:r>
              <a:rPr lang="en-US" dirty="0" smtClean="0"/>
              <a:t>Phase </a:t>
            </a:r>
            <a:endParaRPr lang="en-US" dirty="0"/>
          </a:p>
          <a:p>
            <a:r>
              <a:rPr lang="en-US" dirty="0" smtClean="0"/>
              <a:t>SLE </a:t>
            </a:r>
            <a:r>
              <a:rPr lang="en-US" dirty="0"/>
              <a:t>in place from the date of </a:t>
            </a:r>
            <a:r>
              <a:rPr lang="en-US" dirty="0" smtClean="0"/>
              <a:t>Transition</a:t>
            </a:r>
          </a:p>
          <a:p>
            <a:endParaRPr lang="en-US" dirty="0"/>
          </a:p>
          <a:p>
            <a:pPr marL="0" indent="0">
              <a:buNone/>
            </a:pPr>
            <a:r>
              <a:rPr lang="en-US" dirty="0" smtClean="0"/>
              <a:t>Note:  </a:t>
            </a:r>
            <a:r>
              <a:rPr lang="en-US" dirty="0"/>
              <a:t>ICANN have not formally agreed to the draft Timetable, IANA have indicated that subject </a:t>
            </a:r>
            <a:r>
              <a:rPr lang="en-US" dirty="0" smtClean="0"/>
              <a:t>to management </a:t>
            </a:r>
            <a:r>
              <a:rPr lang="en-US" dirty="0"/>
              <a:t>approval they could work with</a:t>
            </a:r>
            <a:r>
              <a:rPr lang="en-US" dirty="0" smtClean="0"/>
              <a:t> </a:t>
            </a:r>
            <a:endParaRPr lang="en-US" dirty="0"/>
          </a:p>
        </p:txBody>
      </p:sp>
    </p:spTree>
    <p:extLst>
      <p:ext uri="{BB962C8B-B14F-4D97-AF65-F5344CB8AC3E}">
        <p14:creationId xmlns:p14="http://schemas.microsoft.com/office/powerpoint/2010/main" val="322540153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dirty="0" smtClean="0"/>
              <a:t>Backup Data Slides</a:t>
            </a:r>
            <a:endParaRPr lang="en-US" dirty="0"/>
          </a:p>
        </p:txBody>
      </p:sp>
      <p:sp>
        <p:nvSpPr>
          <p:cNvPr id="3" name="Subtitle 2"/>
          <p:cNvSpPr>
            <a:spLocks noGrp="1"/>
          </p:cNvSpPr>
          <p:nvPr>
            <p:ph type="subTitle" idx="1"/>
          </p:nvPr>
        </p:nvSpPr>
        <p:spPr/>
        <p:txBody>
          <a:bodyPr/>
          <a:lstStyle/>
          <a:p>
            <a:r>
              <a:rPr lang="en-US" dirty="0" smtClean="0"/>
              <a:t>DT-A Subgroup</a:t>
            </a:r>
          </a:p>
        </p:txBody>
      </p:sp>
    </p:spTree>
    <p:extLst>
      <p:ext uri="{BB962C8B-B14F-4D97-AF65-F5344CB8AC3E}">
        <p14:creationId xmlns:p14="http://schemas.microsoft.com/office/powerpoint/2010/main" val="2357729075"/>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Chart 2"/>
          <p:cNvGraphicFramePr>
            <a:graphicFrameLocks/>
          </p:cNvGraphicFramePr>
          <p:nvPr>
            <p:extLst>
              <p:ext uri="{D42A27DB-BD31-4B8C-83A1-F6EECF244321}">
                <p14:modId xmlns:p14="http://schemas.microsoft.com/office/powerpoint/2010/main" val="2678100179"/>
              </p:ext>
            </p:extLst>
          </p:nvPr>
        </p:nvGraphicFramePr>
        <p:xfrm>
          <a:off x="0" y="0"/>
          <a:ext cx="12192000" cy="685800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3463306413"/>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1180</TotalTime>
  <Words>1985</Words>
  <Application>Microsoft Macintosh PowerPoint</Application>
  <PresentationFormat>Custom</PresentationFormat>
  <Paragraphs>224</Paragraphs>
  <Slides>25</Slides>
  <Notes>6</Notes>
  <HiddenSlides>0</HiddenSlides>
  <MMClips>0</MMClips>
  <ScaleCrop>false</ScaleCrop>
  <HeadingPairs>
    <vt:vector size="4" baseType="variant">
      <vt:variant>
        <vt:lpstr>Theme</vt:lpstr>
      </vt:variant>
      <vt:variant>
        <vt:i4>1</vt:i4>
      </vt:variant>
      <vt:variant>
        <vt:lpstr>Slide Titles</vt:lpstr>
      </vt:variant>
      <vt:variant>
        <vt:i4>25</vt:i4>
      </vt:variant>
    </vt:vector>
  </HeadingPairs>
  <TitlesOfParts>
    <vt:vector size="26" baseType="lpstr">
      <vt:lpstr>Office Theme</vt:lpstr>
      <vt:lpstr>Design Team A Service Level Expectation (SLE) Update</vt:lpstr>
      <vt:lpstr>Background</vt:lpstr>
      <vt:lpstr>Summary of Recommendations so far</vt:lpstr>
      <vt:lpstr>Guiding Principles of the Process (1)</vt:lpstr>
      <vt:lpstr>Guiding Principles of the Process (cont’d)</vt:lpstr>
      <vt:lpstr>Process</vt:lpstr>
      <vt:lpstr>Next Steps</vt:lpstr>
      <vt:lpstr>Backup Data Slides</vt:lpstr>
      <vt:lpstr>PowerPoint Presentation</vt:lpstr>
      <vt:lpstr>Notes to All Data Slide </vt:lpstr>
      <vt:lpstr>PowerPoint Presentation</vt:lpstr>
      <vt:lpstr>Notes to ccTLD Slide </vt:lpstr>
      <vt:lpstr>PowerPoint Presentation</vt:lpstr>
      <vt:lpstr>Notes to IDN Slide </vt:lpstr>
      <vt:lpstr>PowerPoint Presentation</vt:lpstr>
      <vt:lpstr>Notes to gTLD Delegation Slide </vt:lpstr>
      <vt:lpstr>PowerPoint Presentation</vt:lpstr>
      <vt:lpstr>Notes to gTLD Slide </vt:lpstr>
      <vt:lpstr>PowerPoint Presentation</vt:lpstr>
      <vt:lpstr>Notes to Registry Validation Slide </vt:lpstr>
      <vt:lpstr>Representative Transactions</vt:lpstr>
      <vt:lpstr>Notes to Representative Transaction Slide</vt:lpstr>
      <vt:lpstr>PowerPoint Presentation</vt:lpstr>
      <vt:lpstr>Notes to Days of the week slide</vt:lpstr>
      <vt:lpstr>Data Notes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Microsoft account</dc:creator>
  <cp:lastModifiedBy>Grace Abuhamad</cp:lastModifiedBy>
  <cp:revision>53</cp:revision>
  <dcterms:created xsi:type="dcterms:W3CDTF">2015-03-03T01:08:21Z</dcterms:created>
  <dcterms:modified xsi:type="dcterms:W3CDTF">2015-07-13T13:19:40Z</dcterms:modified>
</cp:coreProperties>
</file>