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8"/>
  </p:notesMasterIdLst>
  <p:sldIdLst>
    <p:sldId id="257" r:id="rId2"/>
    <p:sldId id="258" r:id="rId3"/>
    <p:sldId id="259" r:id="rId4"/>
    <p:sldId id="260" r:id="rId5"/>
    <p:sldId id="261" r:id="rId6"/>
    <p:sldId id="307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0"/>
    <p:restoredTop sz="94695"/>
  </p:normalViewPr>
  <p:slideViewPr>
    <p:cSldViewPr snapToGrid="0" snapToObjects="1">
      <p:cViewPr varScale="1">
        <p:scale>
          <a:sx n="120" d="100"/>
          <a:sy n="120" d="100"/>
        </p:scale>
        <p:origin x="256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2539F27-18F0-FF4F-9B2E-9EE650F20588}" type="datetimeFigureOut">
              <a:rPr lang="en-US" smtClean="0"/>
              <a:t>8/15/18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E4F11E-8031-3344-817A-0787E638E0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580718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6" name="Google Shape;876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77" name="Google Shape;877;p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878" name="Google Shape;878;p3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1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50882101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4" name="Google Shape;884;p5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85" name="Google Shape;885;p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86" name="Google Shape;886;p5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2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1949414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0" name="Google Shape;920;p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21" name="Google Shape;921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35612192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0" name="Google Shape;950;p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51" name="Google Shape;951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7097783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9" name="Google Shape;989;p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90" name="Google Shape;990;p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94317338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6" name="Google Shape;1486;p2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87" name="Google Shape;1487;p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14280753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10A1BC-E84B-1844-BB3B-416C742EE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4FBCD47-7AAC-B044-8FEF-38D14AF08A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2D1786-53B3-3D4A-AB83-94EC71277B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FD58E-597C-D644-991A-3F9B6C719EFF}" type="datetimeFigureOut">
              <a:rPr lang="en-US" smtClean="0"/>
              <a:t>8/15/18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32CAFB-66B5-C041-AD86-B1E63B0245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DDCF7F-C866-1C41-8B3B-EBD1D46983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1933A-6524-E04A-AAD3-AD7200287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3009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15DB08-9A9B-A942-843A-955663544C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FA9033D-92F3-9246-B19C-6F068825031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6D12C32-DD91-2B43-8BAA-2B94A8069D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FD58E-597C-D644-991A-3F9B6C719EFF}" type="datetimeFigureOut">
              <a:rPr lang="en-US" smtClean="0"/>
              <a:t>8/15/18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A7071E5-6EB0-8F48-9479-80FEDE9FEA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67F1A1-1680-084A-96BD-C7CB06A513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1933A-6524-E04A-AAD3-AD7200287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7778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716232B2-8665-274D-85EF-ECE81ACDAF2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9ABA401-F42B-E94E-8A5B-A3EA234D371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0A0B4DD-F1BE-2741-8E78-0C03D27779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FD58E-597C-D644-991A-3F9B6C719EFF}" type="datetimeFigureOut">
              <a:rPr lang="en-US" smtClean="0"/>
              <a:t>8/15/18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50721E7-F770-B849-9C3A-78C39D21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DA1FAA-E96C-1447-815E-805B9950FC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1933A-6524-E04A-AAD3-AD7200287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3599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>
  <p:cSld name="1_Title Slide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Google Shape;21;p2"/>
          <p:cNvGrpSpPr/>
          <p:nvPr/>
        </p:nvGrpSpPr>
        <p:grpSpPr>
          <a:xfrm>
            <a:off x="0" y="-67733"/>
            <a:ext cx="12412691" cy="6954090"/>
            <a:chOff x="0" y="-67733"/>
            <a:chExt cx="9309518" cy="6954090"/>
          </a:xfrm>
        </p:grpSpPr>
        <p:pic>
          <p:nvPicPr>
            <p:cNvPr id="22" name="Google Shape;22;p2"/>
            <p:cNvPicPr preferRelativeResize="0"/>
            <p:nvPr/>
          </p:nvPicPr>
          <p:blipFill rotWithShape="1">
            <a:blip r:embed="rId2">
              <a:alphaModFix/>
            </a:blip>
            <a:srcRect/>
            <a:stretch/>
          </p:blipFill>
          <p:spPr>
            <a:xfrm>
              <a:off x="0" y="246474"/>
              <a:ext cx="9309518" cy="6368988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3" name="Google Shape;23;p2"/>
            <p:cNvSpPr/>
            <p:nvPr/>
          </p:nvSpPr>
          <p:spPr>
            <a:xfrm>
              <a:off x="0" y="-67733"/>
              <a:ext cx="9309518" cy="351829"/>
            </a:xfrm>
            <a:prstGeom prst="rect">
              <a:avLst/>
            </a:prstGeom>
            <a:solidFill>
              <a:srgbClr val="06243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24" name="Google Shape;24;p2"/>
            <p:cNvSpPr/>
            <p:nvPr/>
          </p:nvSpPr>
          <p:spPr>
            <a:xfrm>
              <a:off x="0" y="6602262"/>
              <a:ext cx="9309518" cy="284095"/>
            </a:xfrm>
            <a:prstGeom prst="rect">
              <a:avLst/>
            </a:prstGeom>
            <a:solidFill>
              <a:srgbClr val="06243B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ctr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25" name="Google Shape;25;p2"/>
          <p:cNvSpPr/>
          <p:nvPr/>
        </p:nvSpPr>
        <p:spPr>
          <a:xfrm>
            <a:off x="0" y="4130515"/>
            <a:ext cx="12412691" cy="1898497"/>
          </a:xfrm>
          <a:prstGeom prst="rect">
            <a:avLst/>
          </a:prstGeom>
          <a:solidFill>
            <a:srgbClr val="1768B1">
              <a:alpha val="83921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6" name="Google Shape;26;p2"/>
          <p:cNvSpPr/>
          <p:nvPr/>
        </p:nvSpPr>
        <p:spPr>
          <a:xfrm>
            <a:off x="1" y="4130515"/>
            <a:ext cx="2263719" cy="189849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7" name="Google Shape;27;p2" descr="ICANN_Logo_W.eps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14088" y="4566371"/>
            <a:ext cx="1671221" cy="972830"/>
          </a:xfrm>
          <a:prstGeom prst="rect">
            <a:avLst/>
          </a:prstGeom>
          <a:noFill/>
          <a:ln>
            <a:noFill/>
          </a:ln>
        </p:spPr>
      </p:pic>
      <p:sp>
        <p:nvSpPr>
          <p:cNvPr id="28" name="Google Shape;28;p2"/>
          <p:cNvSpPr/>
          <p:nvPr/>
        </p:nvSpPr>
        <p:spPr>
          <a:xfrm rot="10800000" flipH="1">
            <a:off x="-1" y="4130514"/>
            <a:ext cx="12412692" cy="116253"/>
          </a:xfrm>
          <a:prstGeom prst="rect">
            <a:avLst/>
          </a:prstGeom>
          <a:solidFill>
            <a:srgbClr val="0C1F24">
              <a:alpha val="35686"/>
            </a:srgbClr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01048129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Background Slide">
  <p:cSld name="Blank Background Slide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3"/>
          <p:cNvSpPr txBox="1">
            <a:spLocks noGrp="1"/>
          </p:cNvSpPr>
          <p:nvPr>
            <p:ph type="title"/>
          </p:nvPr>
        </p:nvSpPr>
        <p:spPr>
          <a:xfrm>
            <a:off x="499873" y="46180"/>
            <a:ext cx="10683935" cy="4506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rgbClr val="0B3458"/>
              </a:buClr>
              <a:buSzPts val="2800"/>
              <a:buFont typeface="Arial"/>
              <a:buNone/>
              <a:defRPr sz="2800" b="1" i="0" u="none" strike="noStrike" cap="none">
                <a:solidFill>
                  <a:srgbClr val="0B345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1914005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Full-Width Photo">
  <p:cSld name="Full-Width Photo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4"/>
          <p:cNvSpPr>
            <a:spLocks noGrp="1"/>
          </p:cNvSpPr>
          <p:nvPr>
            <p:ph type="pic" idx="2"/>
          </p:nvPr>
        </p:nvSpPr>
        <p:spPr>
          <a:xfrm>
            <a:off x="-24384" y="615707"/>
            <a:ext cx="12240768" cy="5705856"/>
          </a:xfrm>
          <a:prstGeom prst="rect">
            <a:avLst/>
          </a:prstGeom>
          <a:noFill/>
          <a:ln w="19050" cap="flat" cmpd="sng">
            <a:solidFill>
              <a:srgbClr val="0B3458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sz="3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33" name="Google Shape;33;p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16993" y="6460580"/>
            <a:ext cx="491361" cy="293992"/>
          </a:xfrm>
          <a:prstGeom prst="rect">
            <a:avLst/>
          </a:prstGeom>
          <a:noFill/>
          <a:ln>
            <a:noFill/>
          </a:ln>
        </p:spPr>
      </p:pic>
      <p:sp>
        <p:nvSpPr>
          <p:cNvPr id="34" name="Google Shape;34;p4"/>
          <p:cNvSpPr txBox="1"/>
          <p:nvPr/>
        </p:nvSpPr>
        <p:spPr>
          <a:xfrm>
            <a:off x="11325305" y="6445466"/>
            <a:ext cx="105983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002B49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US" sz="1200">
                <a:solidFill>
                  <a:srgbClr val="002B49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sz="1200">
              <a:solidFill>
                <a:srgbClr val="002B4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5" name="Google Shape;35;p4"/>
          <p:cNvSpPr txBox="1">
            <a:spLocks noGrp="1"/>
          </p:cNvSpPr>
          <p:nvPr>
            <p:ph type="title"/>
          </p:nvPr>
        </p:nvSpPr>
        <p:spPr>
          <a:xfrm>
            <a:off x="499873" y="46180"/>
            <a:ext cx="10683935" cy="4506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rgbClr val="0B3458"/>
              </a:buClr>
              <a:buSzPts val="2800"/>
              <a:buFont typeface="Arial"/>
              <a:buNone/>
              <a:defRPr sz="2800" b="1" i="0" u="none" strike="noStrike" cap="none">
                <a:solidFill>
                  <a:srgbClr val="0B3458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480312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Agenda 1.1">
  <p:cSld name="Agenda 1.1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Google Shape;60;p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p7"/>
          <p:cNvSpPr txBox="1"/>
          <p:nvPr/>
        </p:nvSpPr>
        <p:spPr>
          <a:xfrm>
            <a:off x="11325305" y="6445466"/>
            <a:ext cx="1059836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  | </a:t>
            </a:r>
            <a:fld id="{00000000-1234-1234-1234-123412341234}" type="slidenum">
              <a:rPr lang="en-US" sz="12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t>‹#›</a:t>
            </a:fld>
            <a:endParaRPr sz="12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2" name="Google Shape;62;p7"/>
          <p:cNvSpPr/>
          <p:nvPr/>
        </p:nvSpPr>
        <p:spPr>
          <a:xfrm>
            <a:off x="527320" y="6297687"/>
            <a:ext cx="60960" cy="45720"/>
          </a:xfrm>
          <a:prstGeom prst="ellipse">
            <a:avLst/>
          </a:prstGeom>
          <a:solidFill>
            <a:srgbClr val="0B345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3" name="Google Shape;63;p7"/>
          <p:cNvCxnSpPr/>
          <p:nvPr/>
        </p:nvCxnSpPr>
        <p:spPr>
          <a:xfrm rot="10800000">
            <a:off x="3230" y="6320547"/>
            <a:ext cx="495719" cy="0"/>
          </a:xfrm>
          <a:prstGeom prst="straightConnector1">
            <a:avLst/>
          </a:prstGeom>
          <a:noFill/>
          <a:ln w="12700" cap="flat" cmpd="sng">
            <a:solidFill>
              <a:srgbClr val="0B3458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64" name="Google Shape;64;p7"/>
          <p:cNvCxnSpPr/>
          <p:nvPr/>
        </p:nvCxnSpPr>
        <p:spPr>
          <a:xfrm rot="10800000">
            <a:off x="616655" y="6320547"/>
            <a:ext cx="10957279" cy="0"/>
          </a:xfrm>
          <a:prstGeom prst="straightConnector1">
            <a:avLst/>
          </a:prstGeom>
          <a:noFill/>
          <a:ln w="12700" cap="flat" cmpd="sng">
            <a:solidFill>
              <a:srgbClr val="0B3458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5" name="Google Shape;65;p7"/>
          <p:cNvSpPr/>
          <p:nvPr/>
        </p:nvSpPr>
        <p:spPr>
          <a:xfrm flipH="1">
            <a:off x="11606949" y="6297687"/>
            <a:ext cx="60960" cy="45720"/>
          </a:xfrm>
          <a:prstGeom prst="ellipse">
            <a:avLst/>
          </a:prstGeom>
          <a:solidFill>
            <a:srgbClr val="0B3458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6" name="Google Shape;66;p7"/>
          <p:cNvCxnSpPr/>
          <p:nvPr/>
        </p:nvCxnSpPr>
        <p:spPr>
          <a:xfrm>
            <a:off x="11696282" y="6320547"/>
            <a:ext cx="495719" cy="0"/>
          </a:xfrm>
          <a:prstGeom prst="straightConnector1">
            <a:avLst/>
          </a:prstGeom>
          <a:noFill/>
          <a:ln w="12700" cap="flat" cmpd="sng">
            <a:solidFill>
              <a:srgbClr val="0B3458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7" name="Google Shape;67;p7"/>
          <p:cNvSpPr/>
          <p:nvPr/>
        </p:nvSpPr>
        <p:spPr>
          <a:xfrm>
            <a:off x="527320" y="6297687"/>
            <a:ext cx="6096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68" name="Google Shape;68;p7"/>
          <p:cNvCxnSpPr/>
          <p:nvPr/>
        </p:nvCxnSpPr>
        <p:spPr>
          <a:xfrm rot="10800000">
            <a:off x="3230" y="6320547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69" name="Google Shape;69;p7"/>
          <p:cNvCxnSpPr/>
          <p:nvPr/>
        </p:nvCxnSpPr>
        <p:spPr>
          <a:xfrm rot="10800000">
            <a:off x="616655" y="6320547"/>
            <a:ext cx="1095727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0" name="Google Shape;70;p7"/>
          <p:cNvSpPr/>
          <p:nvPr/>
        </p:nvSpPr>
        <p:spPr>
          <a:xfrm flipH="1">
            <a:off x="11606949" y="6297687"/>
            <a:ext cx="6096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1" name="Google Shape;71;p7"/>
          <p:cNvCxnSpPr/>
          <p:nvPr/>
        </p:nvCxnSpPr>
        <p:spPr>
          <a:xfrm>
            <a:off x="11696282" y="6320547"/>
            <a:ext cx="495719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2" name="Google Shape;72;p7"/>
          <p:cNvSpPr/>
          <p:nvPr/>
        </p:nvSpPr>
        <p:spPr>
          <a:xfrm flipH="1">
            <a:off x="11606949" y="2649757"/>
            <a:ext cx="60960" cy="45720"/>
          </a:xfrm>
          <a:prstGeom prst="ellipse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3" name="Google Shape;73;p7"/>
          <p:cNvCxnSpPr>
            <a:endCxn id="74" idx="0"/>
          </p:cNvCxnSpPr>
          <p:nvPr/>
        </p:nvCxnSpPr>
        <p:spPr>
          <a:xfrm rot="10800000">
            <a:off x="557799" y="2734410"/>
            <a:ext cx="0" cy="354450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4" name="Google Shape;74;p7"/>
          <p:cNvSpPr/>
          <p:nvPr/>
        </p:nvSpPr>
        <p:spPr>
          <a:xfrm rot="-5400000">
            <a:off x="578093" y="2653234"/>
            <a:ext cx="121764" cy="162352"/>
          </a:xfrm>
          <a:prstGeom prst="arc">
            <a:avLst>
              <a:gd name="adj1" fmla="val 16200000"/>
              <a:gd name="adj2" fmla="val 0"/>
            </a:avLst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8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cxnSp>
        <p:nvCxnSpPr>
          <p:cNvPr id="75" name="Google Shape;75;p7"/>
          <p:cNvCxnSpPr/>
          <p:nvPr/>
        </p:nvCxnSpPr>
        <p:spPr>
          <a:xfrm rot="10800000">
            <a:off x="638978" y="2673528"/>
            <a:ext cx="10934956" cy="0"/>
          </a:xfrm>
          <a:prstGeom prst="straightConnector1">
            <a:avLst/>
          </a:prstGeom>
          <a:noFill/>
          <a:ln w="127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76" name="Google Shape;76;p7"/>
          <p:cNvSpPr txBox="1">
            <a:spLocks noGrp="1"/>
          </p:cNvSpPr>
          <p:nvPr>
            <p:ph type="title"/>
          </p:nvPr>
        </p:nvSpPr>
        <p:spPr>
          <a:xfrm>
            <a:off x="779917" y="824754"/>
            <a:ext cx="10576000" cy="176831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/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1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pic>
        <p:nvPicPr>
          <p:cNvPr id="77" name="Google Shape;77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11567" y="6462763"/>
            <a:ext cx="487680" cy="291830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Google Shape;78;p7"/>
          <p:cNvSpPr txBox="1">
            <a:spLocks noGrp="1"/>
          </p:cNvSpPr>
          <p:nvPr>
            <p:ph type="body" idx="1"/>
          </p:nvPr>
        </p:nvSpPr>
        <p:spPr>
          <a:xfrm>
            <a:off x="800099" y="2765533"/>
            <a:ext cx="10543117" cy="9279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/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spcBef>
                <a:spcPts val="560"/>
              </a:spcBef>
              <a:spcAft>
                <a:spcPts val="0"/>
              </a:spcAft>
              <a:buClr>
                <a:schemeClr val="lt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spcBef>
                <a:spcPts val="480"/>
              </a:spcBef>
              <a:spcAft>
                <a:spcPts val="0"/>
              </a:spcAft>
              <a:buClr>
                <a:schemeClr val="lt1"/>
              </a:buClr>
              <a:buSzPts val="2400"/>
              <a:buFont typeface="Arial"/>
              <a:buNone/>
              <a:defRPr sz="24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spcBef>
                <a:spcPts val="40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Arial"/>
              <a:buNone/>
              <a:defRPr sz="2000" b="0" i="0" u="none" strike="noStrike" cap="non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1811346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EBCB2E-8069-CC44-BF82-617C6B8E6A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B380FB-3E2A-3D4D-A01D-FD644B7880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00DEFC6-0EDA-CD40-874E-C033594A2A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FD58E-597C-D644-991A-3F9B6C719EFF}" type="datetimeFigureOut">
              <a:rPr lang="en-US" smtClean="0"/>
              <a:t>8/15/18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29DEEA-D55F-4A41-A5D8-E69E3AA861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C88F3B-FF51-0741-92DE-EF24CD9B5D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1933A-6524-E04A-AAD3-AD7200287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96507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B8A603-F865-CF44-ADB3-E7B0B39641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141FDC8-E301-F44B-8F0B-1AC835040E0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361F5F6-1AEE-4248-9A1C-9DC821CA63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FD58E-597C-D644-991A-3F9B6C719EFF}" type="datetimeFigureOut">
              <a:rPr lang="en-US" smtClean="0"/>
              <a:t>8/15/18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5979E9-2E49-324F-8901-CA97247D5D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6DF909-0C98-754E-9090-9CEB2F08F5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1933A-6524-E04A-AAD3-AD7200287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791722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9AF84B-6427-734B-84B1-D9319C34C85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521970-0FAA-EF45-A68D-9C8CBC68C48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4F3AE62-45B1-2147-844B-C8C5CC7072B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E2E0C9D-BF36-3646-B58B-48B0E18164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FD58E-597C-D644-991A-3F9B6C719EFF}" type="datetimeFigureOut">
              <a:rPr lang="en-US" smtClean="0"/>
              <a:t>8/15/18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0E1456D-9240-3A4D-B3A5-341598D72D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4236A3B-6879-D043-A966-4AC3FDDCA8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1933A-6524-E04A-AAD3-AD7200287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5295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34E8FD-388A-B14E-A660-DD34D2800C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D5A053-8620-5249-B4B3-0F351DEC9D9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D3FBC0-4DC8-DC48-9903-93588B2712D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94313D4-3393-2748-A9E2-FCA45C9567D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9DF4B79-4514-9747-BD13-45801D5589A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CB3B695-7682-9B45-86D8-51BFD713A6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FD58E-597C-D644-991A-3F9B6C719EFF}" type="datetimeFigureOut">
              <a:rPr lang="en-US" smtClean="0"/>
              <a:t>8/15/18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4A84DD7-0653-B647-A301-D2FF83C10A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3EDF443-7C04-4942-AB50-EC125A551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1933A-6524-E04A-AAD3-AD7200287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52092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6C4561-7C51-344E-B17D-D3B4B98BE8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1801943-A721-F443-B715-88858D969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FD58E-597C-D644-991A-3F9B6C719EFF}" type="datetimeFigureOut">
              <a:rPr lang="en-US" smtClean="0"/>
              <a:t>8/15/18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84AB2A9-1DE1-8447-9489-2072966E9A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3715A53-AE3A-4746-ABAB-703678A547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1933A-6524-E04A-AAD3-AD7200287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3498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CF2D7D2-33AE-2D41-A076-4B1BAC8097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FD58E-597C-D644-991A-3F9B6C719EFF}" type="datetimeFigureOut">
              <a:rPr lang="en-US" smtClean="0"/>
              <a:t>8/15/18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8B292E6-FEAC-BA45-B315-27545327E7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E89F845-E024-094C-AF6E-9AE744D51B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1933A-6524-E04A-AAD3-AD7200287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89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C7F4C2-15BE-024D-9CBB-77500D98185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FDE55D-522D-7D4B-AE04-AEA68B323E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BD7C1C7-AA09-9E4E-9261-1D154CAFF9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7FC4ACE-0307-B04D-A3BD-B08DFFAF93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FD58E-597C-D644-991A-3F9B6C719EFF}" type="datetimeFigureOut">
              <a:rPr lang="en-US" smtClean="0"/>
              <a:t>8/15/18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D34AA03-1772-4E45-9677-F6FFD6D2F7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EF6C23-FA3D-064A-8117-B6EB3813C0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1933A-6524-E04A-AAD3-AD7200287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656716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A9F5D5-9674-6A4C-BF8D-97BA92DE88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4B2F77C-A08B-F347-A1AF-6842FA0780D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B3FD53F-9895-1141-81C1-EC0A4E7600D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FCD911-96CA-F041-85FC-3FAB230973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6FD58E-597C-D644-991A-3F9B6C719EFF}" type="datetimeFigureOut">
              <a:rPr lang="en-US" smtClean="0"/>
              <a:t>8/15/18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AA8265-F8A8-AB4D-8B96-771E92979E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B418F01-474E-E14F-8188-5D341F9E60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21933A-6524-E04A-AAD3-AD7200287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00521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C38C68B-D820-6343-9488-601F7F68B36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2B0A1DB-9A7B-554B-B75C-4689AF51E91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C19E9CA-7A84-744F-93E1-8B2B2BD30D0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76FD58E-597C-D644-991A-3F9B6C719EFF}" type="datetimeFigureOut">
              <a:rPr lang="en-US" smtClean="0"/>
              <a:t>8/15/18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8D9E32-0995-2C47-A09C-49794202F82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10DAFE-EDEC-3342-AFD2-89B157A7CCF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21933A-6524-E04A-AAD3-AD72002871F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68281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cann.org/news/multimedia/729" TargetMode="External"/><Relationship Id="rId7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" name="Google Shape;880;p59"/>
          <p:cNvSpPr txBox="1"/>
          <p:nvPr/>
        </p:nvSpPr>
        <p:spPr>
          <a:xfrm>
            <a:off x="3289350" y="4471950"/>
            <a:ext cx="8287200" cy="697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>
              <a:lnSpc>
                <a:spcPct val="117499"/>
              </a:lnSpc>
            </a:pPr>
            <a:r>
              <a:rPr lang="en-US" sz="4000" dirty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SSAC Activities Update  </a:t>
            </a:r>
            <a:endParaRPr dirty="0"/>
          </a:p>
        </p:txBody>
      </p:sp>
      <p:sp>
        <p:nvSpPr>
          <p:cNvPr id="881" name="Google Shape;881;p59"/>
          <p:cNvSpPr txBox="1"/>
          <p:nvPr/>
        </p:nvSpPr>
        <p:spPr>
          <a:xfrm>
            <a:off x="3316362" y="5152821"/>
            <a:ext cx="8496409" cy="73761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en-US" sz="2200" dirty="0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Rod Rasmussen, SSAC Chair  |  ICANN62 |  June  2018</a:t>
            </a:r>
          </a:p>
          <a:p>
            <a:r>
              <a:rPr lang="en-US" sz="2200" i="1" dirty="0">
                <a:solidFill>
                  <a:srgbClr val="FFFF00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Presented by Carlos Martinez, ICANN LAC-I Roadshow Montevideo 2018</a:t>
            </a:r>
            <a:endParaRPr sz="2200" i="1" dirty="0">
              <a:solidFill>
                <a:srgbClr val="FFFF00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</p:txBody>
      </p:sp>
      <p:sp>
        <p:nvSpPr>
          <p:cNvPr id="882" name="Google Shape;882;p59"/>
          <p:cNvSpPr txBox="1"/>
          <p:nvPr/>
        </p:nvSpPr>
        <p:spPr>
          <a:xfrm>
            <a:off x="7669646" y="627196"/>
            <a:ext cx="184666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8592070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8" name="Google Shape;888;p60"/>
          <p:cNvSpPr txBox="1">
            <a:spLocks noGrp="1"/>
          </p:cNvSpPr>
          <p:nvPr>
            <p:ph type="title"/>
          </p:nvPr>
        </p:nvSpPr>
        <p:spPr>
          <a:xfrm>
            <a:off x="1898905" y="46180"/>
            <a:ext cx="8012951" cy="450663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0" tIns="45700" rIns="0" bIns="45700" rtlCol="0" anchor="t" anchorCtr="0">
            <a:noAutofit/>
          </a:bodyPr>
          <a:lstStyle/>
          <a:p>
            <a:r>
              <a:rPr lang="en-US"/>
              <a:t>Agenda</a:t>
            </a:r>
            <a:endParaRPr/>
          </a:p>
        </p:txBody>
      </p:sp>
      <p:sp>
        <p:nvSpPr>
          <p:cNvPr id="889" name="Google Shape;889;p60"/>
          <p:cNvSpPr/>
          <p:nvPr/>
        </p:nvSpPr>
        <p:spPr>
          <a:xfrm>
            <a:off x="5150213" y="1159632"/>
            <a:ext cx="2539800" cy="2175300"/>
          </a:xfrm>
          <a:prstGeom prst="rect">
            <a:avLst/>
          </a:prstGeom>
          <a:solidFill>
            <a:schemeClr val="accent4">
              <a:alpha val="62745"/>
            </a:schemeClr>
          </a:solidFill>
          <a:ln w="25400" cap="flat" cmpd="sng">
            <a:solidFill>
              <a:srgbClr val="AA692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endParaRPr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0" name="Google Shape;890;p60"/>
          <p:cNvSpPr/>
          <p:nvPr/>
        </p:nvSpPr>
        <p:spPr>
          <a:xfrm>
            <a:off x="5162242" y="1147600"/>
            <a:ext cx="2539800" cy="87600"/>
          </a:xfrm>
          <a:prstGeom prst="rect">
            <a:avLst/>
          </a:prstGeom>
          <a:solidFill>
            <a:srgbClr val="EA903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endParaRPr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1" name="Google Shape;891;p60"/>
          <p:cNvSpPr/>
          <p:nvPr/>
        </p:nvSpPr>
        <p:spPr>
          <a:xfrm>
            <a:off x="2363836" y="3554314"/>
            <a:ext cx="2539800" cy="2175300"/>
          </a:xfrm>
          <a:prstGeom prst="rect">
            <a:avLst/>
          </a:prstGeom>
          <a:solidFill>
            <a:schemeClr val="accent5"/>
          </a:solidFill>
          <a:ln w="25400" cap="flat" cmpd="sng">
            <a:solidFill>
              <a:srgbClr val="9F462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endParaRPr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2" name="Google Shape;892;p60"/>
          <p:cNvSpPr/>
          <p:nvPr/>
        </p:nvSpPr>
        <p:spPr>
          <a:xfrm>
            <a:off x="5174274" y="3542286"/>
            <a:ext cx="2539800" cy="2175300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104B8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endParaRPr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3" name="Google Shape;893;p60"/>
          <p:cNvSpPr/>
          <p:nvPr/>
        </p:nvSpPr>
        <p:spPr>
          <a:xfrm>
            <a:off x="2363836" y="3554314"/>
            <a:ext cx="2539800" cy="87600"/>
          </a:xfrm>
          <a:prstGeom prst="rect">
            <a:avLst/>
          </a:prstGeom>
          <a:solidFill>
            <a:srgbClr val="AC441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endParaRPr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4" name="Google Shape;894;p60"/>
          <p:cNvSpPr/>
          <p:nvPr/>
        </p:nvSpPr>
        <p:spPr>
          <a:xfrm>
            <a:off x="5174274" y="3542286"/>
            <a:ext cx="2539800" cy="87600"/>
          </a:xfrm>
          <a:prstGeom prst="rect">
            <a:avLst/>
          </a:prstGeom>
          <a:solidFill>
            <a:srgbClr val="114E8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endParaRPr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5" name="Google Shape;895;p60"/>
          <p:cNvSpPr/>
          <p:nvPr/>
        </p:nvSpPr>
        <p:spPr>
          <a:xfrm>
            <a:off x="6188411" y="1303487"/>
            <a:ext cx="498900" cy="4989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endParaRPr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6" name="Google Shape;896;p60"/>
          <p:cNvSpPr/>
          <p:nvPr/>
        </p:nvSpPr>
        <p:spPr>
          <a:xfrm>
            <a:off x="6200444" y="3682745"/>
            <a:ext cx="498900" cy="498900"/>
          </a:xfrm>
          <a:prstGeom prst="ellipse">
            <a:avLst/>
          </a:prstGeom>
          <a:solidFill>
            <a:srgbClr val="114E8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endParaRPr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7" name="Google Shape;897;p60"/>
          <p:cNvSpPr/>
          <p:nvPr/>
        </p:nvSpPr>
        <p:spPr>
          <a:xfrm>
            <a:off x="3387607" y="3709373"/>
            <a:ext cx="498900" cy="498900"/>
          </a:xfrm>
          <a:prstGeom prst="ellipse">
            <a:avLst/>
          </a:prstGeom>
          <a:solidFill>
            <a:srgbClr val="AC441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endParaRPr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8" name="Google Shape;898;p60"/>
          <p:cNvSpPr/>
          <p:nvPr/>
        </p:nvSpPr>
        <p:spPr>
          <a:xfrm>
            <a:off x="2339776" y="1184782"/>
            <a:ext cx="2539800" cy="2162700"/>
          </a:xfrm>
          <a:prstGeom prst="rect">
            <a:avLst/>
          </a:prstGeom>
          <a:solidFill>
            <a:schemeClr val="accent1">
              <a:alpha val="71764"/>
            </a:schemeClr>
          </a:solidFill>
          <a:ln w="25400" cap="flat" cmpd="sng">
            <a:solidFill>
              <a:srgbClr val="12629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endParaRPr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899" name="Google Shape;899;p60"/>
          <p:cNvSpPr/>
          <p:nvPr/>
        </p:nvSpPr>
        <p:spPr>
          <a:xfrm>
            <a:off x="2339776" y="1140984"/>
            <a:ext cx="2539800" cy="87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endParaRPr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0" name="Google Shape;900;p60"/>
          <p:cNvSpPr/>
          <p:nvPr/>
        </p:nvSpPr>
        <p:spPr>
          <a:xfrm>
            <a:off x="3355192" y="1327471"/>
            <a:ext cx="498900" cy="4989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endParaRPr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01" name="Google Shape;901;p60"/>
          <p:cNvSpPr txBox="1"/>
          <p:nvPr/>
        </p:nvSpPr>
        <p:spPr>
          <a:xfrm>
            <a:off x="2575024" y="1755176"/>
            <a:ext cx="20799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endParaRPr sz="1900">
              <a:solidFill>
                <a:srgbClr val="FFFFFF"/>
              </a:solidFill>
            </a:endParaRPr>
          </a:p>
          <a:p>
            <a:pPr algn="ctr"/>
            <a:r>
              <a:rPr lang="en-US" sz="1900">
                <a:solidFill>
                  <a:srgbClr val="FFFFFF"/>
                </a:solidFill>
              </a:rPr>
              <a:t>SSAC </a:t>
            </a:r>
            <a:endParaRPr sz="1900">
              <a:solidFill>
                <a:srgbClr val="FFFFFF"/>
              </a:solidFill>
            </a:endParaRPr>
          </a:p>
          <a:p>
            <a:pPr algn="ctr"/>
            <a:r>
              <a:rPr lang="en-US" sz="1900">
                <a:solidFill>
                  <a:srgbClr val="FFFFFF"/>
                </a:solidFill>
              </a:rPr>
              <a:t>Overview</a:t>
            </a:r>
            <a:endParaRPr sz="1900"/>
          </a:p>
        </p:txBody>
      </p:sp>
      <p:sp>
        <p:nvSpPr>
          <p:cNvPr id="902" name="Google Shape;902;p60"/>
          <p:cNvSpPr txBox="1"/>
          <p:nvPr/>
        </p:nvSpPr>
        <p:spPr>
          <a:xfrm>
            <a:off x="5132955" y="1784373"/>
            <a:ext cx="2465100" cy="156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endParaRPr sz="1900">
              <a:solidFill>
                <a:srgbClr val="FFFFFF"/>
              </a:solidFill>
            </a:endParaRPr>
          </a:p>
          <a:p>
            <a:pPr algn="ctr"/>
            <a:r>
              <a:rPr lang="en-US" sz="1900">
                <a:solidFill>
                  <a:srgbClr val="FFFFFF"/>
                </a:solidFill>
              </a:rPr>
              <a:t>Name Collision Analysis </a:t>
            </a:r>
            <a:endParaRPr sz="1900">
              <a:solidFill>
                <a:srgbClr val="FFFFFF"/>
              </a:solidFill>
            </a:endParaRPr>
          </a:p>
          <a:p>
            <a:pPr algn="ctr"/>
            <a:r>
              <a:rPr lang="en-US" sz="1900">
                <a:solidFill>
                  <a:srgbClr val="FFFFFF"/>
                </a:solidFill>
              </a:rPr>
              <a:t>Project (NCAP)</a:t>
            </a:r>
            <a:endParaRPr sz="1900"/>
          </a:p>
        </p:txBody>
      </p:sp>
      <p:sp>
        <p:nvSpPr>
          <p:cNvPr id="903" name="Google Shape;903;p60"/>
          <p:cNvSpPr txBox="1"/>
          <p:nvPr/>
        </p:nvSpPr>
        <p:spPr>
          <a:xfrm>
            <a:off x="2313136" y="4179057"/>
            <a:ext cx="2422800" cy="83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endParaRPr>
              <a:solidFill>
                <a:schemeClr val="lt1"/>
              </a:solidFill>
            </a:endParaRPr>
          </a:p>
          <a:p>
            <a:pPr algn="ctr"/>
            <a:r>
              <a:rPr lang="en-US">
                <a:solidFill>
                  <a:schemeClr val="lt1"/>
                </a:solidFill>
              </a:rPr>
              <a:t>An IoT Security Lab for the DNS (work in progress)</a:t>
            </a:r>
            <a:endParaRPr/>
          </a:p>
        </p:txBody>
      </p:sp>
      <p:sp>
        <p:nvSpPr>
          <p:cNvPr id="904" name="Google Shape;904;p60"/>
          <p:cNvSpPr txBox="1"/>
          <p:nvPr/>
        </p:nvSpPr>
        <p:spPr>
          <a:xfrm>
            <a:off x="5409524" y="4137830"/>
            <a:ext cx="2079900" cy="83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endParaRPr sz="1900">
              <a:solidFill>
                <a:schemeClr val="lt1"/>
              </a:solidFill>
            </a:endParaRPr>
          </a:p>
          <a:p>
            <a:pPr algn="ctr"/>
            <a:r>
              <a:rPr lang="en-US" sz="1900">
                <a:solidFill>
                  <a:schemeClr val="lt1"/>
                </a:solidFill>
              </a:rPr>
              <a:t>Other Publications</a:t>
            </a:r>
            <a:endParaRPr sz="1900"/>
          </a:p>
        </p:txBody>
      </p:sp>
      <p:sp>
        <p:nvSpPr>
          <p:cNvPr id="905" name="Google Shape;905;p60"/>
          <p:cNvSpPr txBox="1"/>
          <p:nvPr/>
        </p:nvSpPr>
        <p:spPr>
          <a:xfrm>
            <a:off x="2339776" y="1305726"/>
            <a:ext cx="25398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en-US" sz="24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1</a:t>
            </a:r>
            <a:endParaRPr/>
          </a:p>
        </p:txBody>
      </p:sp>
      <p:sp>
        <p:nvSpPr>
          <p:cNvPr id="906" name="Google Shape;906;p60"/>
          <p:cNvSpPr txBox="1"/>
          <p:nvPr/>
        </p:nvSpPr>
        <p:spPr>
          <a:xfrm>
            <a:off x="5150213" y="1306809"/>
            <a:ext cx="25398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en-US" sz="2400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2</a:t>
            </a:r>
            <a:endParaRPr/>
          </a:p>
        </p:txBody>
      </p:sp>
      <p:sp>
        <p:nvSpPr>
          <p:cNvPr id="907" name="Google Shape;907;p60"/>
          <p:cNvSpPr txBox="1"/>
          <p:nvPr/>
        </p:nvSpPr>
        <p:spPr>
          <a:xfrm>
            <a:off x="2363836" y="3694775"/>
            <a:ext cx="25398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en-US" sz="2400" b="1">
                <a:solidFill>
                  <a:srgbClr val="FFFFFF"/>
                </a:solidFill>
              </a:rPr>
              <a:t>4</a:t>
            </a:r>
            <a:endParaRPr/>
          </a:p>
        </p:txBody>
      </p:sp>
      <p:sp>
        <p:nvSpPr>
          <p:cNvPr id="908" name="Google Shape;908;p60"/>
          <p:cNvSpPr txBox="1"/>
          <p:nvPr/>
        </p:nvSpPr>
        <p:spPr>
          <a:xfrm>
            <a:off x="5174274" y="3653548"/>
            <a:ext cx="25398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en-US" sz="2400" b="1">
                <a:solidFill>
                  <a:srgbClr val="FFFFFF"/>
                </a:solidFill>
              </a:rPr>
              <a:t>5</a:t>
            </a:r>
            <a:endParaRPr/>
          </a:p>
        </p:txBody>
      </p:sp>
      <p:sp>
        <p:nvSpPr>
          <p:cNvPr id="909" name="Google Shape;909;p60"/>
          <p:cNvSpPr/>
          <p:nvPr/>
        </p:nvSpPr>
        <p:spPr>
          <a:xfrm>
            <a:off x="7851426" y="1165932"/>
            <a:ext cx="2539800" cy="2162700"/>
          </a:xfrm>
          <a:prstGeom prst="rect">
            <a:avLst/>
          </a:prstGeom>
          <a:solidFill>
            <a:schemeClr val="accent1">
              <a:alpha val="71760"/>
            </a:schemeClr>
          </a:solidFill>
          <a:ln w="25400" cap="flat" cmpd="sng">
            <a:solidFill>
              <a:srgbClr val="12629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endParaRPr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0" name="Google Shape;910;p60"/>
          <p:cNvSpPr/>
          <p:nvPr/>
        </p:nvSpPr>
        <p:spPr>
          <a:xfrm>
            <a:off x="7851426" y="1140972"/>
            <a:ext cx="2539800" cy="87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endParaRPr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1" name="Google Shape;911;p60"/>
          <p:cNvSpPr/>
          <p:nvPr/>
        </p:nvSpPr>
        <p:spPr>
          <a:xfrm>
            <a:off x="8804892" y="1314871"/>
            <a:ext cx="498900" cy="498900"/>
          </a:xfrm>
          <a:prstGeom prst="ellipse">
            <a:avLst/>
          </a:prstGeom>
          <a:solidFill>
            <a:schemeClr val="dk2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endParaRPr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2" name="Google Shape;912;p60"/>
          <p:cNvSpPr txBox="1"/>
          <p:nvPr/>
        </p:nvSpPr>
        <p:spPr>
          <a:xfrm>
            <a:off x="8024724" y="1742576"/>
            <a:ext cx="20799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en-US" sz="1900">
                <a:solidFill>
                  <a:schemeClr val="lt1"/>
                </a:solidFill>
              </a:rPr>
              <a:t>Advisory Regarding Access to Domain Name Registration Data </a:t>
            </a:r>
            <a:endParaRPr sz="1900">
              <a:solidFill>
                <a:schemeClr val="lt1"/>
              </a:solidFill>
            </a:endParaRPr>
          </a:p>
          <a:p>
            <a:pPr algn="ctr"/>
            <a:endParaRPr sz="2400">
              <a:solidFill>
                <a:srgbClr val="FFFFFF"/>
              </a:solidFill>
            </a:endParaRPr>
          </a:p>
        </p:txBody>
      </p:sp>
      <p:sp>
        <p:nvSpPr>
          <p:cNvPr id="913" name="Google Shape;913;p60"/>
          <p:cNvSpPr txBox="1"/>
          <p:nvPr/>
        </p:nvSpPr>
        <p:spPr>
          <a:xfrm>
            <a:off x="7789476" y="1293126"/>
            <a:ext cx="25398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en-US" sz="2400" b="1">
                <a:solidFill>
                  <a:srgbClr val="FFFFFF"/>
                </a:solidFill>
              </a:rPr>
              <a:t>3</a:t>
            </a:r>
            <a:endParaRPr/>
          </a:p>
        </p:txBody>
      </p:sp>
      <p:sp>
        <p:nvSpPr>
          <p:cNvPr id="914" name="Google Shape;914;p60"/>
          <p:cNvSpPr/>
          <p:nvPr/>
        </p:nvSpPr>
        <p:spPr>
          <a:xfrm>
            <a:off x="7867088" y="3538769"/>
            <a:ext cx="2539800" cy="2175300"/>
          </a:xfrm>
          <a:prstGeom prst="rect">
            <a:avLst/>
          </a:prstGeom>
          <a:solidFill>
            <a:schemeClr val="accent4">
              <a:alpha val="62750"/>
            </a:schemeClr>
          </a:solidFill>
          <a:ln w="25400" cap="flat" cmpd="sng">
            <a:solidFill>
              <a:srgbClr val="AA692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endParaRPr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5" name="Google Shape;915;p60"/>
          <p:cNvSpPr/>
          <p:nvPr/>
        </p:nvSpPr>
        <p:spPr>
          <a:xfrm>
            <a:off x="7879117" y="3526737"/>
            <a:ext cx="2539800" cy="87600"/>
          </a:xfrm>
          <a:prstGeom prst="rect">
            <a:avLst/>
          </a:prstGeom>
          <a:solidFill>
            <a:srgbClr val="EA903A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endParaRPr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6" name="Google Shape;916;p60"/>
          <p:cNvSpPr/>
          <p:nvPr/>
        </p:nvSpPr>
        <p:spPr>
          <a:xfrm>
            <a:off x="8905286" y="3682624"/>
            <a:ext cx="498900" cy="49890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endParaRPr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17" name="Google Shape;917;p60"/>
          <p:cNvSpPr txBox="1"/>
          <p:nvPr/>
        </p:nvSpPr>
        <p:spPr>
          <a:xfrm>
            <a:off x="7849830" y="4163511"/>
            <a:ext cx="2465100" cy="156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endParaRPr sz="1900">
              <a:solidFill>
                <a:schemeClr val="lt1"/>
              </a:solidFill>
            </a:endParaRPr>
          </a:p>
          <a:p>
            <a:pPr algn="ctr"/>
            <a:r>
              <a:rPr lang="en-US" sz="1900">
                <a:solidFill>
                  <a:schemeClr val="lt1"/>
                </a:solidFill>
              </a:rPr>
              <a:t>Community Interaction</a:t>
            </a:r>
            <a:endParaRPr sz="1900"/>
          </a:p>
        </p:txBody>
      </p:sp>
      <p:sp>
        <p:nvSpPr>
          <p:cNvPr id="918" name="Google Shape;918;p60"/>
          <p:cNvSpPr txBox="1"/>
          <p:nvPr/>
        </p:nvSpPr>
        <p:spPr>
          <a:xfrm>
            <a:off x="7867088" y="3685947"/>
            <a:ext cx="2539800" cy="461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en-US" sz="2400" b="1">
                <a:solidFill>
                  <a:srgbClr val="FFFFFF"/>
                </a:solidFill>
              </a:rPr>
              <a:t>6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0486945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3" name="Google Shape;923;p61"/>
          <p:cNvSpPr txBox="1">
            <a:spLocks noGrp="1"/>
          </p:cNvSpPr>
          <p:nvPr>
            <p:ph type="title"/>
          </p:nvPr>
        </p:nvSpPr>
        <p:spPr>
          <a:xfrm>
            <a:off x="1536357" y="105793"/>
            <a:ext cx="9144000" cy="7107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0" tIns="45700" rIns="0" bIns="45700" rtlCol="0" anchor="t" anchorCtr="0">
            <a:noAutofit/>
          </a:bodyPr>
          <a:lstStyle/>
          <a:p>
            <a:pPr algn="ctr">
              <a:buSzPts val="3000"/>
            </a:pPr>
            <a:r>
              <a:rPr lang="en-US" b="1" i="0" u="none" strike="noStrike" cap="none">
                <a:solidFill>
                  <a:srgbClr val="0B3458"/>
                </a:solidFill>
                <a:latin typeface="Arial"/>
                <a:ea typeface="Arial"/>
                <a:cs typeface="Arial"/>
                <a:sym typeface="Arial"/>
              </a:rPr>
              <a:t>Security and Stability Advisory Committee (SSAC)</a:t>
            </a:r>
            <a:endParaRPr/>
          </a:p>
        </p:txBody>
      </p:sp>
      <p:sp>
        <p:nvSpPr>
          <p:cNvPr id="924" name="Google Shape;924;p61"/>
          <p:cNvSpPr/>
          <p:nvPr/>
        </p:nvSpPr>
        <p:spPr>
          <a:xfrm>
            <a:off x="1940851" y="917115"/>
            <a:ext cx="3383330" cy="2073159"/>
          </a:xfrm>
          <a:prstGeom prst="rect">
            <a:avLst/>
          </a:prstGeom>
          <a:solidFill>
            <a:schemeClr val="accent2">
              <a:alpha val="85882"/>
            </a:schemeClr>
          </a:solidFill>
          <a:ln w="25400" cap="flat" cmpd="sng">
            <a:solidFill>
              <a:srgbClr val="09304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endParaRPr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5" name="Google Shape;925;p61"/>
          <p:cNvSpPr/>
          <p:nvPr/>
        </p:nvSpPr>
        <p:spPr>
          <a:xfrm>
            <a:off x="1940851" y="917115"/>
            <a:ext cx="3383330" cy="408971"/>
          </a:xfrm>
          <a:prstGeom prst="rect">
            <a:avLst/>
          </a:prstGeom>
          <a:solidFill>
            <a:srgbClr val="09325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endParaRPr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6" name="Google Shape;926;p61"/>
          <p:cNvSpPr txBox="1"/>
          <p:nvPr/>
        </p:nvSpPr>
        <p:spPr>
          <a:xfrm>
            <a:off x="2241949" y="928329"/>
            <a:ext cx="2770884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en-US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Who We Are</a:t>
            </a:r>
            <a:endParaRPr/>
          </a:p>
        </p:txBody>
      </p:sp>
      <p:sp>
        <p:nvSpPr>
          <p:cNvPr id="927" name="Google Shape;927;p61"/>
          <p:cNvSpPr/>
          <p:nvPr/>
        </p:nvSpPr>
        <p:spPr>
          <a:xfrm>
            <a:off x="5437910" y="917114"/>
            <a:ext cx="4818477" cy="2073158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104B8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endParaRPr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8" name="Google Shape;928;p61"/>
          <p:cNvSpPr/>
          <p:nvPr/>
        </p:nvSpPr>
        <p:spPr>
          <a:xfrm>
            <a:off x="5437910" y="917114"/>
            <a:ext cx="4818477" cy="408971"/>
          </a:xfrm>
          <a:prstGeom prst="rect">
            <a:avLst/>
          </a:prstGeom>
          <a:solidFill>
            <a:srgbClr val="114E8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endParaRPr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29" name="Google Shape;929;p61"/>
          <p:cNvSpPr txBox="1"/>
          <p:nvPr/>
        </p:nvSpPr>
        <p:spPr>
          <a:xfrm>
            <a:off x="5645530" y="928329"/>
            <a:ext cx="4356026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en-US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What We Do</a:t>
            </a:r>
            <a:endParaRPr/>
          </a:p>
        </p:txBody>
      </p:sp>
      <p:sp>
        <p:nvSpPr>
          <p:cNvPr id="930" name="Google Shape;930;p61"/>
          <p:cNvSpPr/>
          <p:nvPr/>
        </p:nvSpPr>
        <p:spPr>
          <a:xfrm>
            <a:off x="1940851" y="3097696"/>
            <a:ext cx="3383330" cy="2998305"/>
          </a:xfrm>
          <a:prstGeom prst="rect">
            <a:avLst/>
          </a:prstGeom>
          <a:solidFill>
            <a:schemeClr val="accent5">
              <a:alpha val="76862"/>
            </a:schemeClr>
          </a:solidFill>
          <a:ln w="25400" cap="flat" cmpd="sng">
            <a:solidFill>
              <a:srgbClr val="9F462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endParaRPr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1" name="Google Shape;931;p61"/>
          <p:cNvSpPr/>
          <p:nvPr/>
        </p:nvSpPr>
        <p:spPr>
          <a:xfrm>
            <a:off x="1940851" y="3097696"/>
            <a:ext cx="3383330" cy="408970"/>
          </a:xfrm>
          <a:prstGeom prst="rect">
            <a:avLst/>
          </a:prstGeom>
          <a:solidFill>
            <a:srgbClr val="AC441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endParaRPr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2" name="Google Shape;932;p61"/>
          <p:cNvSpPr txBox="1"/>
          <p:nvPr/>
        </p:nvSpPr>
        <p:spPr>
          <a:xfrm>
            <a:off x="2176099" y="3114209"/>
            <a:ext cx="2770883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en-US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What is Our Expertise</a:t>
            </a:r>
            <a:endParaRPr/>
          </a:p>
        </p:txBody>
      </p:sp>
      <p:sp>
        <p:nvSpPr>
          <p:cNvPr id="933" name="Google Shape;933;p61"/>
          <p:cNvSpPr/>
          <p:nvPr/>
        </p:nvSpPr>
        <p:spPr>
          <a:xfrm>
            <a:off x="5437910" y="3097696"/>
            <a:ext cx="4818477" cy="2998305"/>
          </a:xfrm>
          <a:prstGeom prst="rect">
            <a:avLst/>
          </a:prstGeom>
          <a:solidFill>
            <a:schemeClr val="accent4">
              <a:alpha val="49803"/>
            </a:schemeClr>
          </a:solidFill>
          <a:ln w="25400" cap="flat" cmpd="sng">
            <a:solidFill>
              <a:srgbClr val="AA692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endParaRPr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4" name="Google Shape;934;p61"/>
          <p:cNvSpPr/>
          <p:nvPr/>
        </p:nvSpPr>
        <p:spPr>
          <a:xfrm>
            <a:off x="5437910" y="3097696"/>
            <a:ext cx="4818477" cy="408970"/>
          </a:xfrm>
          <a:prstGeom prst="rect">
            <a:avLst/>
          </a:prstGeom>
          <a:solidFill>
            <a:srgbClr val="BA723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endParaRPr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35" name="Google Shape;935;p61"/>
          <p:cNvSpPr txBox="1"/>
          <p:nvPr/>
        </p:nvSpPr>
        <p:spPr>
          <a:xfrm>
            <a:off x="5872320" y="3114209"/>
            <a:ext cx="3946241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en-US" b="1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How We Advise</a:t>
            </a:r>
            <a:endParaRPr/>
          </a:p>
        </p:txBody>
      </p:sp>
      <p:sp>
        <p:nvSpPr>
          <p:cNvPr id="936" name="Google Shape;936;p61"/>
          <p:cNvSpPr txBox="1"/>
          <p:nvPr/>
        </p:nvSpPr>
        <p:spPr>
          <a:xfrm>
            <a:off x="2967182" y="1619911"/>
            <a:ext cx="2209442" cy="10772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5750" indent="-285750">
              <a:buClr>
                <a:srgbClr val="FFFFFF"/>
              </a:buClr>
              <a:buSzPts val="1600"/>
              <a:buFont typeface="Noto Sans Symbols"/>
              <a:buChar char="◉"/>
            </a:pPr>
            <a:r>
              <a:rPr lang="en-US" sz="1600" b="1">
                <a:solidFill>
                  <a:srgbClr val="FFFFFF"/>
                </a:solidFill>
              </a:rPr>
              <a:t>38</a:t>
            </a:r>
            <a:r>
              <a:rPr lang="en-US" sz="16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 Members</a:t>
            </a:r>
            <a:endParaRPr/>
          </a:p>
          <a:p>
            <a:pPr marL="285750" indent="-184150">
              <a:buClr>
                <a:schemeClr val="dk1"/>
              </a:buClr>
              <a:buSzPts val="1600"/>
            </a:pPr>
            <a:endParaRPr sz="1600">
              <a:solidFill>
                <a:srgbClr val="FFFFFF"/>
              </a:solidFill>
              <a:latin typeface="Source Sans Pro"/>
              <a:ea typeface="Source Sans Pro"/>
              <a:cs typeface="Source Sans Pro"/>
              <a:sym typeface="Source Sans Pro"/>
            </a:endParaRPr>
          </a:p>
          <a:p>
            <a:pPr marL="285750" indent="-285750">
              <a:buClr>
                <a:srgbClr val="FFFFFF"/>
              </a:buClr>
              <a:buSzPts val="1600"/>
              <a:buFont typeface="Noto Sans Symbols"/>
              <a:buChar char="◉"/>
            </a:pPr>
            <a:r>
              <a:rPr lang="en-US" sz="16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Appointed by the ICANN Board</a:t>
            </a:r>
            <a:endParaRPr/>
          </a:p>
        </p:txBody>
      </p:sp>
      <p:sp>
        <p:nvSpPr>
          <p:cNvPr id="937" name="Google Shape;937;p61"/>
          <p:cNvSpPr txBox="1"/>
          <p:nvPr/>
        </p:nvSpPr>
        <p:spPr>
          <a:xfrm>
            <a:off x="6468746" y="1611914"/>
            <a:ext cx="3687024" cy="13234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en-US" sz="16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Charter: Advise the ICANN community and Board on matters relating to the security and integrity of the Internet’s naming and address allocation systems.</a:t>
            </a:r>
            <a:endParaRPr/>
          </a:p>
        </p:txBody>
      </p:sp>
      <p:pic>
        <p:nvPicPr>
          <p:cNvPr id="938" name="Google Shape;938;p61" descr="0114-user.eps"/>
          <p:cNvPicPr preferRelativeResize="0"/>
          <p:nvPr/>
        </p:nvPicPr>
        <p:blipFill rotWithShape="1">
          <a:blip r:embed="rId3">
            <a:alphaModFix amt="60000"/>
          </a:blip>
          <a:srcRect/>
          <a:stretch/>
        </p:blipFill>
        <p:spPr>
          <a:xfrm>
            <a:off x="2286750" y="1552839"/>
            <a:ext cx="453034" cy="432902"/>
          </a:xfrm>
          <a:prstGeom prst="rect">
            <a:avLst/>
          </a:prstGeom>
          <a:noFill/>
          <a:ln>
            <a:noFill/>
          </a:ln>
        </p:spPr>
      </p:pic>
      <p:pic>
        <p:nvPicPr>
          <p:cNvPr id="939" name="Google Shape;939;p61" descr="0032-book.eps"/>
          <p:cNvPicPr preferRelativeResize="0"/>
          <p:nvPr/>
        </p:nvPicPr>
        <p:blipFill rotWithShape="1">
          <a:blip r:embed="rId4">
            <a:alphaModFix amt="60000"/>
          </a:blip>
          <a:srcRect/>
          <a:stretch/>
        </p:blipFill>
        <p:spPr>
          <a:xfrm>
            <a:off x="5819342" y="3751591"/>
            <a:ext cx="803667" cy="946540"/>
          </a:xfrm>
          <a:prstGeom prst="rect">
            <a:avLst/>
          </a:prstGeom>
          <a:noFill/>
          <a:ln>
            <a:noFill/>
          </a:ln>
        </p:spPr>
      </p:pic>
      <p:sp>
        <p:nvSpPr>
          <p:cNvPr id="940" name="Google Shape;940;p61"/>
          <p:cNvSpPr txBox="1"/>
          <p:nvPr/>
        </p:nvSpPr>
        <p:spPr>
          <a:xfrm>
            <a:off x="6501222" y="3773824"/>
            <a:ext cx="3584685" cy="8802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>
              <a:lnSpc>
                <a:spcPct val="80000"/>
              </a:lnSpc>
            </a:pPr>
            <a:r>
              <a:rPr lang="en-US" sz="3200" b="1">
                <a:solidFill>
                  <a:srgbClr val="BD7536"/>
                </a:solidFill>
                <a:latin typeface="Arial"/>
                <a:ea typeface="Arial"/>
                <a:cs typeface="Arial"/>
                <a:sym typeface="Arial"/>
              </a:rPr>
              <a:t>10</a:t>
            </a:r>
            <a:r>
              <a:rPr lang="en-US" sz="3200" b="1">
                <a:solidFill>
                  <a:srgbClr val="BD7536"/>
                </a:solidFill>
              </a:rPr>
              <a:t>1</a:t>
            </a:r>
            <a:r>
              <a:rPr lang="en-US" sz="3200" b="1">
                <a:solidFill>
                  <a:srgbClr val="BD7536"/>
                </a:solidFill>
                <a:latin typeface="Arial"/>
                <a:ea typeface="Arial"/>
                <a:cs typeface="Arial"/>
                <a:sym typeface="Arial"/>
              </a:rPr>
              <a:t> Publications since 2002</a:t>
            </a:r>
            <a:endParaRPr/>
          </a:p>
        </p:txBody>
      </p:sp>
      <p:sp>
        <p:nvSpPr>
          <p:cNvPr id="941" name="Google Shape;941;p61"/>
          <p:cNvSpPr txBox="1"/>
          <p:nvPr/>
        </p:nvSpPr>
        <p:spPr>
          <a:xfrm>
            <a:off x="5560290" y="4834404"/>
            <a:ext cx="14253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5750" indent="-285750">
              <a:buClr>
                <a:srgbClr val="BA7234"/>
              </a:buClr>
              <a:buSzPts val="1500"/>
              <a:buFont typeface="Noto Sans Symbols"/>
              <a:buChar char="◉"/>
            </a:pPr>
            <a:r>
              <a:rPr lang="en-US" sz="1500" b="1">
                <a:solidFill>
                  <a:srgbClr val="BA7234"/>
                </a:solidFill>
                <a:latin typeface="Arial"/>
                <a:ea typeface="Arial"/>
                <a:cs typeface="Arial"/>
                <a:sym typeface="Arial"/>
              </a:rPr>
              <a:t>REPORTS</a:t>
            </a:r>
            <a:endParaRPr/>
          </a:p>
        </p:txBody>
      </p:sp>
      <p:sp>
        <p:nvSpPr>
          <p:cNvPr id="942" name="Google Shape;942;p61"/>
          <p:cNvSpPr txBox="1"/>
          <p:nvPr/>
        </p:nvSpPr>
        <p:spPr>
          <a:xfrm>
            <a:off x="6946074" y="4834404"/>
            <a:ext cx="17388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5750" indent="-285750">
              <a:buClr>
                <a:srgbClr val="BA7234"/>
              </a:buClr>
              <a:buSzPts val="1500"/>
              <a:buFont typeface="Noto Sans Symbols"/>
              <a:buChar char="◉"/>
            </a:pPr>
            <a:r>
              <a:rPr lang="en-US" sz="1500" b="1">
                <a:solidFill>
                  <a:srgbClr val="BA7234"/>
                </a:solidFill>
                <a:latin typeface="Arial"/>
                <a:ea typeface="Arial"/>
                <a:cs typeface="Arial"/>
                <a:sym typeface="Arial"/>
              </a:rPr>
              <a:t>ADVISORIE</a:t>
            </a:r>
            <a:r>
              <a:rPr lang="en-US" sz="1600" b="1">
                <a:solidFill>
                  <a:srgbClr val="BA7234"/>
                </a:solidFill>
                <a:latin typeface="Arial"/>
                <a:ea typeface="Arial"/>
                <a:cs typeface="Arial"/>
                <a:sym typeface="Arial"/>
              </a:rPr>
              <a:t>S</a:t>
            </a:r>
            <a:endParaRPr/>
          </a:p>
        </p:txBody>
      </p:sp>
      <p:sp>
        <p:nvSpPr>
          <p:cNvPr id="943" name="Google Shape;943;p61"/>
          <p:cNvSpPr txBox="1"/>
          <p:nvPr/>
        </p:nvSpPr>
        <p:spPr>
          <a:xfrm>
            <a:off x="8645451" y="4834404"/>
            <a:ext cx="1605300" cy="323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5750" indent="-285750">
              <a:buClr>
                <a:srgbClr val="BA7234"/>
              </a:buClr>
              <a:buSzPts val="1500"/>
              <a:buFont typeface="Noto Sans Symbols"/>
              <a:buChar char="◉"/>
            </a:pPr>
            <a:r>
              <a:rPr lang="en-US" sz="1500" b="1">
                <a:solidFill>
                  <a:srgbClr val="BA7234"/>
                </a:solidFill>
                <a:latin typeface="Arial"/>
                <a:ea typeface="Arial"/>
                <a:cs typeface="Arial"/>
                <a:sym typeface="Arial"/>
              </a:rPr>
              <a:t>COMMENTS</a:t>
            </a:r>
            <a:endParaRPr/>
          </a:p>
        </p:txBody>
      </p:sp>
      <p:sp>
        <p:nvSpPr>
          <p:cNvPr id="944" name="Google Shape;944;p61"/>
          <p:cNvSpPr/>
          <p:nvPr/>
        </p:nvSpPr>
        <p:spPr>
          <a:xfrm>
            <a:off x="5746772" y="5216413"/>
            <a:ext cx="4210029" cy="302165"/>
          </a:xfrm>
          <a:prstGeom prst="downArrowCallout">
            <a:avLst>
              <a:gd name="adj1" fmla="val 59340"/>
              <a:gd name="adj2" fmla="val 53487"/>
              <a:gd name="adj3" fmla="val 38076"/>
              <a:gd name="adj4" fmla="val 40693"/>
            </a:avLst>
          </a:prstGeom>
          <a:solidFill>
            <a:srgbClr val="BD753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endParaRPr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45" name="Google Shape;945;p61"/>
          <p:cNvSpPr txBox="1"/>
          <p:nvPr/>
        </p:nvSpPr>
        <p:spPr>
          <a:xfrm>
            <a:off x="5746772" y="5505354"/>
            <a:ext cx="4210029" cy="502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>
              <a:lnSpc>
                <a:spcPct val="80000"/>
              </a:lnSpc>
            </a:pPr>
            <a:r>
              <a:rPr lang="en-US" sz="3200" b="1">
                <a:solidFill>
                  <a:srgbClr val="BD7536"/>
                </a:solidFill>
                <a:latin typeface="Arial"/>
                <a:ea typeface="Arial"/>
                <a:cs typeface="Arial"/>
                <a:sym typeface="Arial"/>
              </a:rPr>
              <a:t>OUTREACH</a:t>
            </a:r>
            <a:endParaRPr/>
          </a:p>
        </p:txBody>
      </p:sp>
      <p:pic>
        <p:nvPicPr>
          <p:cNvPr id="946" name="Google Shape;946;p61" descr="ICANN Logo-06.eps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2224823" y="2167014"/>
            <a:ext cx="603504" cy="480568"/>
          </a:xfrm>
          <a:prstGeom prst="rect">
            <a:avLst/>
          </a:prstGeom>
          <a:noFill/>
          <a:ln>
            <a:noFill/>
          </a:ln>
        </p:spPr>
      </p:pic>
      <p:pic>
        <p:nvPicPr>
          <p:cNvPr id="947" name="Google Shape;947;p61" descr="0027-bullhorn.eps"/>
          <p:cNvPicPr preferRelativeResize="0"/>
          <p:nvPr/>
        </p:nvPicPr>
        <p:blipFill rotWithShape="1">
          <a:blip r:embed="rId6">
            <a:alphaModFix amt="60000"/>
          </a:blip>
          <a:srcRect/>
          <a:stretch/>
        </p:blipFill>
        <p:spPr>
          <a:xfrm>
            <a:off x="5730195" y="1656196"/>
            <a:ext cx="660400" cy="584200"/>
          </a:xfrm>
          <a:prstGeom prst="rect">
            <a:avLst/>
          </a:prstGeom>
          <a:noFill/>
          <a:ln>
            <a:noFill/>
          </a:ln>
        </p:spPr>
      </p:pic>
      <p:sp>
        <p:nvSpPr>
          <p:cNvPr id="948" name="Google Shape;948;p61"/>
          <p:cNvSpPr/>
          <p:nvPr/>
        </p:nvSpPr>
        <p:spPr>
          <a:xfrm>
            <a:off x="2029033" y="3578798"/>
            <a:ext cx="3235773" cy="24929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5750" indent="-285750">
              <a:lnSpc>
                <a:spcPct val="120000"/>
              </a:lnSpc>
              <a:buClr>
                <a:schemeClr val="lt1"/>
              </a:buClr>
              <a:buSzPts val="1300"/>
              <a:buFont typeface="Arial"/>
              <a:buChar char="•"/>
            </a:pPr>
            <a:r>
              <a:rPr lang="en-US" sz="13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Addressing and Routing</a:t>
            </a:r>
            <a:endParaRPr/>
          </a:p>
          <a:p>
            <a:pPr marL="285750" indent="-285750">
              <a:lnSpc>
                <a:spcPct val="120000"/>
              </a:lnSpc>
              <a:buClr>
                <a:schemeClr val="lt1"/>
              </a:buClr>
              <a:buSzPts val="1300"/>
              <a:buFont typeface="Arial"/>
              <a:buChar char="•"/>
            </a:pPr>
            <a:r>
              <a:rPr lang="en-US" sz="13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Domain Name System (DNS)</a:t>
            </a:r>
            <a:endParaRPr/>
          </a:p>
          <a:p>
            <a:pPr marL="285750" indent="-285750">
              <a:lnSpc>
                <a:spcPct val="120000"/>
              </a:lnSpc>
              <a:buClr>
                <a:schemeClr val="lt1"/>
              </a:buClr>
              <a:buSzPts val="1300"/>
              <a:buFont typeface="Arial"/>
              <a:buChar char="•"/>
            </a:pPr>
            <a:r>
              <a:rPr lang="en-US" sz="13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DNS Security Extensions (DNSSEC)</a:t>
            </a:r>
            <a:endParaRPr/>
          </a:p>
          <a:p>
            <a:pPr marL="285750" indent="-285750">
              <a:lnSpc>
                <a:spcPct val="120000"/>
              </a:lnSpc>
              <a:buClr>
                <a:schemeClr val="lt1"/>
              </a:buClr>
              <a:buSzPts val="1300"/>
              <a:buFont typeface="Arial"/>
              <a:buChar char="•"/>
            </a:pPr>
            <a:r>
              <a:rPr lang="en-US" sz="13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Domain Registry/Registrar Operations</a:t>
            </a:r>
            <a:endParaRPr/>
          </a:p>
          <a:p>
            <a:pPr marL="285750" indent="-285750">
              <a:lnSpc>
                <a:spcPct val="120000"/>
              </a:lnSpc>
              <a:buClr>
                <a:schemeClr val="lt1"/>
              </a:buClr>
              <a:buSzPts val="1300"/>
              <a:buFont typeface="Arial"/>
              <a:buChar char="•"/>
            </a:pPr>
            <a:r>
              <a:rPr lang="en-US" sz="13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DNS Abuse &amp; Cybercrime</a:t>
            </a:r>
            <a:endParaRPr/>
          </a:p>
          <a:p>
            <a:pPr marL="285750" indent="-285750">
              <a:lnSpc>
                <a:spcPct val="120000"/>
              </a:lnSpc>
              <a:buClr>
                <a:schemeClr val="lt1"/>
              </a:buClr>
              <a:buSzPts val="1300"/>
              <a:buFont typeface="Arial"/>
              <a:buChar char="•"/>
            </a:pPr>
            <a:r>
              <a:rPr lang="en-US" sz="13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Internationalization </a:t>
            </a:r>
            <a:br>
              <a:rPr lang="en-US" sz="13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</a:br>
            <a:r>
              <a:rPr lang="en-US" sz="13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(Domain Names and Data)</a:t>
            </a:r>
            <a:endParaRPr/>
          </a:p>
          <a:p>
            <a:pPr marL="285750" indent="-285750">
              <a:lnSpc>
                <a:spcPct val="120000"/>
              </a:lnSpc>
              <a:buClr>
                <a:schemeClr val="lt1"/>
              </a:buClr>
              <a:buSzPts val="1300"/>
              <a:buFont typeface="Arial"/>
              <a:buChar char="•"/>
            </a:pPr>
            <a:r>
              <a:rPr lang="en-US" sz="13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Internet Service/Access Provider</a:t>
            </a:r>
            <a:endParaRPr/>
          </a:p>
          <a:p>
            <a:pPr marL="285750" indent="-285750">
              <a:lnSpc>
                <a:spcPct val="120000"/>
              </a:lnSpc>
              <a:buClr>
                <a:schemeClr val="lt1"/>
              </a:buClr>
              <a:buSzPts val="1300"/>
              <a:buFont typeface="Arial"/>
              <a:buChar char="•"/>
            </a:pPr>
            <a:r>
              <a:rPr lang="en-US" sz="13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ICANN Policy and Operations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8685162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3" name="Google Shape;953;p62"/>
          <p:cNvSpPr/>
          <p:nvPr/>
        </p:nvSpPr>
        <p:spPr>
          <a:xfrm>
            <a:off x="1940851" y="917115"/>
            <a:ext cx="4155149" cy="2246341"/>
          </a:xfrm>
          <a:prstGeom prst="rect">
            <a:avLst/>
          </a:prstGeom>
          <a:solidFill>
            <a:schemeClr val="accent2">
              <a:alpha val="85882"/>
            </a:schemeClr>
          </a:solidFill>
          <a:ln w="25400" cap="flat" cmpd="sng">
            <a:solidFill>
              <a:srgbClr val="09304E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endParaRPr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4" name="Google Shape;954;p62"/>
          <p:cNvSpPr/>
          <p:nvPr/>
        </p:nvSpPr>
        <p:spPr>
          <a:xfrm>
            <a:off x="1940851" y="917115"/>
            <a:ext cx="4155148" cy="408971"/>
          </a:xfrm>
          <a:prstGeom prst="rect">
            <a:avLst/>
          </a:prstGeom>
          <a:solidFill>
            <a:srgbClr val="093251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endParaRPr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5" name="Google Shape;955;p62"/>
          <p:cNvSpPr txBox="1"/>
          <p:nvPr/>
        </p:nvSpPr>
        <p:spPr>
          <a:xfrm>
            <a:off x="2133602" y="928329"/>
            <a:ext cx="3824402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en-US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ICANN’s Mission &amp; Commitments</a:t>
            </a:r>
            <a:endParaRPr/>
          </a:p>
        </p:txBody>
      </p:sp>
      <p:sp>
        <p:nvSpPr>
          <p:cNvPr id="956" name="Google Shape;956;p62"/>
          <p:cNvSpPr txBox="1"/>
          <p:nvPr/>
        </p:nvSpPr>
        <p:spPr>
          <a:xfrm>
            <a:off x="2124365" y="1516003"/>
            <a:ext cx="3802715" cy="14619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285750" indent="-285750">
              <a:buClr>
                <a:srgbClr val="FFFFFF"/>
              </a:buClr>
              <a:buSzPts val="1400"/>
              <a:buFont typeface="Noto Sans Symbols"/>
              <a:buChar char="◉"/>
            </a:pPr>
            <a:r>
              <a:rPr lang="en-US" sz="1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To ensure the stable and secure operation of the Internet's unique identifier systems. </a:t>
            </a:r>
            <a:endParaRPr/>
          </a:p>
          <a:p>
            <a:pPr marL="285750" indent="-285750">
              <a:spcBef>
                <a:spcPts val="600"/>
              </a:spcBef>
              <a:buClr>
                <a:srgbClr val="FFFFFF"/>
              </a:buClr>
              <a:buSzPts val="1400"/>
              <a:buFont typeface="Noto Sans Symbols"/>
              <a:buChar char="◉"/>
            </a:pPr>
            <a:r>
              <a:rPr lang="en-US" sz="140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Preserving and enhancing the operational stability, reliability, security and global interoperability, </a:t>
            </a:r>
            <a:r>
              <a:rPr lang="en-US" sz="140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resilience, and openness of the DNS and the Internet.</a:t>
            </a:r>
            <a:endParaRPr/>
          </a:p>
        </p:txBody>
      </p:sp>
      <p:sp>
        <p:nvSpPr>
          <p:cNvPr id="957" name="Google Shape;957;p62"/>
          <p:cNvSpPr/>
          <p:nvPr/>
        </p:nvSpPr>
        <p:spPr>
          <a:xfrm>
            <a:off x="1940851" y="3259326"/>
            <a:ext cx="4155148" cy="2859765"/>
          </a:xfrm>
          <a:prstGeom prst="rect">
            <a:avLst/>
          </a:prstGeom>
          <a:solidFill>
            <a:schemeClr val="accent5">
              <a:alpha val="76862"/>
            </a:schemeClr>
          </a:solidFill>
          <a:ln w="25400" cap="flat" cmpd="sng">
            <a:solidFill>
              <a:srgbClr val="9F462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endParaRPr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8" name="Google Shape;958;p62"/>
          <p:cNvSpPr/>
          <p:nvPr/>
        </p:nvSpPr>
        <p:spPr>
          <a:xfrm>
            <a:off x="1940851" y="3259326"/>
            <a:ext cx="4155148" cy="408970"/>
          </a:xfrm>
          <a:prstGeom prst="rect">
            <a:avLst/>
          </a:prstGeom>
          <a:solidFill>
            <a:srgbClr val="AC441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endParaRPr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59" name="Google Shape;959;p62"/>
          <p:cNvSpPr txBox="1"/>
          <p:nvPr/>
        </p:nvSpPr>
        <p:spPr>
          <a:xfrm>
            <a:off x="2216727" y="3275839"/>
            <a:ext cx="3603396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en-US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SSAC Publication Process</a:t>
            </a:r>
            <a:endParaRPr/>
          </a:p>
        </p:txBody>
      </p:sp>
      <p:sp>
        <p:nvSpPr>
          <p:cNvPr id="960" name="Google Shape;960;p62"/>
          <p:cNvSpPr/>
          <p:nvPr/>
        </p:nvSpPr>
        <p:spPr>
          <a:xfrm>
            <a:off x="6199910" y="911816"/>
            <a:ext cx="4039266" cy="5207275"/>
          </a:xfrm>
          <a:prstGeom prst="rect">
            <a:avLst/>
          </a:prstGeom>
          <a:solidFill>
            <a:schemeClr val="accent4">
              <a:alpha val="49803"/>
            </a:schemeClr>
          </a:solidFill>
          <a:ln w="25400" cap="flat" cmpd="sng">
            <a:solidFill>
              <a:srgbClr val="AA692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endParaRPr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1" name="Google Shape;961;p62"/>
          <p:cNvSpPr/>
          <p:nvPr/>
        </p:nvSpPr>
        <p:spPr>
          <a:xfrm>
            <a:off x="6199910" y="916234"/>
            <a:ext cx="4039267" cy="408970"/>
          </a:xfrm>
          <a:prstGeom prst="rect">
            <a:avLst/>
          </a:prstGeom>
          <a:solidFill>
            <a:srgbClr val="BA723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endParaRPr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2" name="Google Shape;962;p62"/>
          <p:cNvSpPr txBox="1"/>
          <p:nvPr/>
        </p:nvSpPr>
        <p:spPr>
          <a:xfrm>
            <a:off x="6477000" y="928329"/>
            <a:ext cx="3603396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en-US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Consideration of SSAC Advice</a:t>
            </a:r>
            <a:endParaRPr/>
          </a:p>
        </p:txBody>
      </p:sp>
      <p:sp>
        <p:nvSpPr>
          <p:cNvPr id="963" name="Google Shape;963;p62"/>
          <p:cNvSpPr txBox="1"/>
          <p:nvPr/>
        </p:nvSpPr>
        <p:spPr>
          <a:xfrm>
            <a:off x="6477000" y="1367059"/>
            <a:ext cx="3603396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en-US" b="1">
                <a:solidFill>
                  <a:srgbClr val="BA7234"/>
                </a:solidFill>
                <a:latin typeface="Arial"/>
                <a:ea typeface="Arial"/>
                <a:cs typeface="Arial"/>
                <a:sym typeface="Arial"/>
              </a:rPr>
              <a:t>(to the ICANN Board)</a:t>
            </a:r>
            <a:endParaRPr/>
          </a:p>
        </p:txBody>
      </p:sp>
      <p:sp>
        <p:nvSpPr>
          <p:cNvPr id="964" name="Google Shape;964;p62"/>
          <p:cNvSpPr txBox="1"/>
          <p:nvPr/>
        </p:nvSpPr>
        <p:spPr>
          <a:xfrm>
            <a:off x="6425110" y="1974912"/>
            <a:ext cx="3564691" cy="307777"/>
          </a:xfrm>
          <a:prstGeom prst="rect">
            <a:avLst/>
          </a:prstGeom>
          <a:solidFill>
            <a:schemeClr val="lt1">
              <a:alpha val="57647"/>
            </a:schemeClr>
          </a:solidFill>
          <a:ln w="28575" cap="flat" cmpd="sng">
            <a:solidFill>
              <a:srgbClr val="BA723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en-US" sz="1400" b="1">
                <a:solidFill>
                  <a:srgbClr val="BD7536"/>
                </a:solidFill>
                <a:latin typeface="Arial"/>
                <a:ea typeface="Arial"/>
                <a:cs typeface="Arial"/>
                <a:sym typeface="Arial"/>
              </a:rPr>
              <a:t>SSAC Submits Advice to ICANN Board</a:t>
            </a:r>
            <a:endParaRPr/>
          </a:p>
        </p:txBody>
      </p:sp>
      <p:sp>
        <p:nvSpPr>
          <p:cNvPr id="965" name="Google Shape;965;p62"/>
          <p:cNvSpPr/>
          <p:nvPr/>
        </p:nvSpPr>
        <p:spPr>
          <a:xfrm>
            <a:off x="8056691" y="2282688"/>
            <a:ext cx="440085" cy="32973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BD753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endParaRPr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6" name="Google Shape;966;p62"/>
          <p:cNvSpPr txBox="1"/>
          <p:nvPr/>
        </p:nvSpPr>
        <p:spPr>
          <a:xfrm>
            <a:off x="6289636" y="2693871"/>
            <a:ext cx="3854540" cy="307777"/>
          </a:xfrm>
          <a:prstGeom prst="rect">
            <a:avLst/>
          </a:prstGeom>
          <a:solidFill>
            <a:schemeClr val="lt1">
              <a:alpha val="57647"/>
            </a:schemeClr>
          </a:solidFill>
          <a:ln w="28575" cap="flat" cmpd="sng">
            <a:solidFill>
              <a:srgbClr val="BA723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en-US" sz="1400" b="1">
                <a:solidFill>
                  <a:srgbClr val="BD7536"/>
                </a:solidFill>
                <a:latin typeface="Arial"/>
                <a:ea typeface="Arial"/>
                <a:cs typeface="Arial"/>
                <a:sym typeface="Arial"/>
              </a:rPr>
              <a:t>Board Acknowledges &amp; Studies the Advice</a:t>
            </a:r>
            <a:endParaRPr/>
          </a:p>
        </p:txBody>
      </p:sp>
      <p:sp>
        <p:nvSpPr>
          <p:cNvPr id="967" name="Google Shape;967;p62"/>
          <p:cNvSpPr/>
          <p:nvPr/>
        </p:nvSpPr>
        <p:spPr>
          <a:xfrm>
            <a:off x="8056691" y="3001647"/>
            <a:ext cx="440085" cy="32973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BD753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endParaRPr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68" name="Google Shape;968;p62"/>
          <p:cNvSpPr txBox="1"/>
          <p:nvPr/>
        </p:nvSpPr>
        <p:spPr>
          <a:xfrm>
            <a:off x="6346044" y="3406700"/>
            <a:ext cx="3750632" cy="307777"/>
          </a:xfrm>
          <a:prstGeom prst="rect">
            <a:avLst/>
          </a:prstGeom>
          <a:solidFill>
            <a:schemeClr val="lt1">
              <a:alpha val="57647"/>
            </a:schemeClr>
          </a:solidFill>
          <a:ln w="28575" cap="flat" cmpd="sng">
            <a:solidFill>
              <a:srgbClr val="BA723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en-US" sz="1400" b="1">
                <a:solidFill>
                  <a:srgbClr val="BD7536"/>
                </a:solidFill>
                <a:latin typeface="Arial"/>
                <a:ea typeface="Arial"/>
                <a:cs typeface="Arial"/>
                <a:sym typeface="Arial"/>
              </a:rPr>
              <a:t>Board Takes Formal Action on the Advice</a:t>
            </a:r>
            <a:endParaRPr/>
          </a:p>
        </p:txBody>
      </p:sp>
      <p:sp>
        <p:nvSpPr>
          <p:cNvPr id="969" name="Google Shape;969;p62"/>
          <p:cNvSpPr/>
          <p:nvPr/>
        </p:nvSpPr>
        <p:spPr>
          <a:xfrm>
            <a:off x="6674486" y="3714476"/>
            <a:ext cx="440085" cy="32973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BD753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endParaRPr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0" name="Google Shape;970;p62"/>
          <p:cNvSpPr/>
          <p:nvPr/>
        </p:nvSpPr>
        <p:spPr>
          <a:xfrm>
            <a:off x="7601114" y="3714477"/>
            <a:ext cx="440085" cy="1384577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BD7536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endParaRPr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1" name="Google Shape;971;p62"/>
          <p:cNvSpPr/>
          <p:nvPr/>
        </p:nvSpPr>
        <p:spPr>
          <a:xfrm>
            <a:off x="9454371" y="3714477"/>
            <a:ext cx="440085" cy="1384577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B8713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endParaRPr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2" name="Google Shape;972;p62"/>
          <p:cNvSpPr/>
          <p:nvPr/>
        </p:nvSpPr>
        <p:spPr>
          <a:xfrm>
            <a:off x="8527742" y="3714476"/>
            <a:ext cx="440085" cy="32973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B87137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endParaRPr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3" name="Google Shape;973;p62"/>
          <p:cNvSpPr txBox="1"/>
          <p:nvPr/>
        </p:nvSpPr>
        <p:spPr>
          <a:xfrm>
            <a:off x="6384637" y="4126443"/>
            <a:ext cx="1216477" cy="646331"/>
          </a:xfrm>
          <a:prstGeom prst="rect">
            <a:avLst/>
          </a:prstGeom>
          <a:solidFill>
            <a:schemeClr val="lt1">
              <a:alpha val="57647"/>
            </a:schemeClr>
          </a:solidFill>
          <a:ln w="28575" cap="flat" cmpd="sng">
            <a:solidFill>
              <a:srgbClr val="BA723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en-US" sz="1200" b="1">
                <a:solidFill>
                  <a:srgbClr val="BD7536"/>
                </a:solidFill>
                <a:latin typeface="Arial"/>
                <a:ea typeface="Arial"/>
                <a:cs typeface="Arial"/>
                <a:sym typeface="Arial"/>
              </a:rPr>
              <a:t>1. Policy Development Process</a:t>
            </a:r>
            <a:endParaRPr/>
          </a:p>
        </p:txBody>
      </p:sp>
      <p:sp>
        <p:nvSpPr>
          <p:cNvPr id="974" name="Google Shape;974;p62"/>
          <p:cNvSpPr txBox="1"/>
          <p:nvPr/>
        </p:nvSpPr>
        <p:spPr>
          <a:xfrm>
            <a:off x="8041198" y="4126443"/>
            <a:ext cx="1413172" cy="646331"/>
          </a:xfrm>
          <a:prstGeom prst="rect">
            <a:avLst/>
          </a:prstGeom>
          <a:solidFill>
            <a:schemeClr val="lt1">
              <a:alpha val="57647"/>
            </a:schemeClr>
          </a:solidFill>
          <a:ln w="28575" cap="flat" cmpd="sng">
            <a:solidFill>
              <a:srgbClr val="BA723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en-US" sz="1200" b="1">
                <a:solidFill>
                  <a:srgbClr val="BD7536"/>
                </a:solidFill>
                <a:latin typeface="Arial"/>
                <a:ea typeface="Arial"/>
                <a:cs typeface="Arial"/>
                <a:sym typeface="Arial"/>
              </a:rPr>
              <a:t>3. Dissemination of Advice to Affected Parties</a:t>
            </a:r>
            <a:endParaRPr/>
          </a:p>
        </p:txBody>
      </p:sp>
      <p:sp>
        <p:nvSpPr>
          <p:cNvPr id="975" name="Google Shape;975;p62"/>
          <p:cNvSpPr txBox="1"/>
          <p:nvPr/>
        </p:nvSpPr>
        <p:spPr>
          <a:xfrm>
            <a:off x="6384637" y="5181339"/>
            <a:ext cx="1656562" cy="836689"/>
          </a:xfrm>
          <a:prstGeom prst="rect">
            <a:avLst/>
          </a:prstGeom>
          <a:solidFill>
            <a:schemeClr val="lt1">
              <a:alpha val="57647"/>
            </a:schemeClr>
          </a:solidFill>
          <a:ln w="28575" cap="flat" cmpd="sng">
            <a:solidFill>
              <a:srgbClr val="BA723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en-US" sz="1200" b="1" dirty="0">
                <a:solidFill>
                  <a:srgbClr val="BD7536"/>
                </a:solidFill>
                <a:latin typeface="Arial"/>
                <a:ea typeface="Arial"/>
                <a:cs typeface="Arial"/>
                <a:sym typeface="Arial"/>
              </a:rPr>
              <a:t>2. Staff Implementation with Public Consultation</a:t>
            </a:r>
            <a:endParaRPr dirty="0"/>
          </a:p>
        </p:txBody>
      </p:sp>
      <p:sp>
        <p:nvSpPr>
          <p:cNvPr id="976" name="Google Shape;976;p62"/>
          <p:cNvSpPr txBox="1"/>
          <p:nvPr/>
        </p:nvSpPr>
        <p:spPr>
          <a:xfrm>
            <a:off x="8208818" y="5181339"/>
            <a:ext cx="1883122" cy="836689"/>
          </a:xfrm>
          <a:prstGeom prst="rect">
            <a:avLst/>
          </a:prstGeom>
          <a:solidFill>
            <a:schemeClr val="lt1">
              <a:alpha val="57647"/>
            </a:schemeClr>
          </a:solidFill>
          <a:ln w="28575" cap="flat" cmpd="sng">
            <a:solidFill>
              <a:srgbClr val="BA7234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en-US" sz="1200" b="1" dirty="0">
                <a:solidFill>
                  <a:srgbClr val="BD7536"/>
                </a:solidFill>
                <a:latin typeface="Arial"/>
                <a:ea typeface="Arial"/>
                <a:cs typeface="Arial"/>
                <a:sym typeface="Arial"/>
              </a:rPr>
              <a:t>4. Chose different solutions (explain why advice is not followed)</a:t>
            </a:r>
            <a:endParaRPr dirty="0"/>
          </a:p>
        </p:txBody>
      </p:sp>
      <p:grpSp>
        <p:nvGrpSpPr>
          <p:cNvPr id="977" name="Google Shape;977;p62"/>
          <p:cNvGrpSpPr/>
          <p:nvPr/>
        </p:nvGrpSpPr>
        <p:grpSpPr>
          <a:xfrm>
            <a:off x="2374632" y="3920483"/>
            <a:ext cx="3336637" cy="1951276"/>
            <a:chOff x="959486" y="3872103"/>
            <a:chExt cx="3336637" cy="1951276"/>
          </a:xfrm>
        </p:grpSpPr>
        <p:grpSp>
          <p:nvGrpSpPr>
            <p:cNvPr id="978" name="Google Shape;978;p62"/>
            <p:cNvGrpSpPr/>
            <p:nvPr/>
          </p:nvGrpSpPr>
          <p:grpSpPr>
            <a:xfrm>
              <a:off x="1226245" y="4772773"/>
              <a:ext cx="892024" cy="1050606"/>
              <a:chOff x="3171975" y="4803269"/>
              <a:chExt cx="892024" cy="1050606"/>
            </a:xfrm>
          </p:grpSpPr>
          <p:pic>
            <p:nvPicPr>
              <p:cNvPr id="979" name="Google Shape;979;p62" descr="0032-book.eps"/>
              <p:cNvPicPr preferRelativeResize="0"/>
              <p:nvPr/>
            </p:nvPicPr>
            <p:blipFill rotWithShape="1">
              <a:blip r:embed="rId3">
                <a:alphaModFix amt="60000"/>
              </a:blip>
              <a:srcRect/>
              <a:stretch/>
            </p:blipFill>
            <p:spPr>
              <a:xfrm>
                <a:off x="3171975" y="4803269"/>
                <a:ext cx="892024" cy="1050606"/>
              </a:xfrm>
              <a:prstGeom prst="rect">
                <a:avLst/>
              </a:prstGeom>
              <a:noFill/>
              <a:ln>
                <a:noFill/>
              </a:ln>
            </p:spPr>
          </p:pic>
          <p:sp>
            <p:nvSpPr>
              <p:cNvPr id="980" name="Google Shape;980;p62"/>
              <p:cNvSpPr txBox="1"/>
              <p:nvPr/>
            </p:nvSpPr>
            <p:spPr>
              <a:xfrm>
                <a:off x="3171975" y="5129539"/>
                <a:ext cx="892024" cy="26468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91425" tIns="45700" rIns="91425" bIns="45700" anchor="t" anchorCtr="0">
                <a:noAutofit/>
              </a:bodyPr>
              <a:lstStyle/>
              <a:p>
                <a:pPr>
                  <a:lnSpc>
                    <a:spcPct val="80000"/>
                  </a:lnSpc>
                </a:pPr>
                <a:r>
                  <a:rPr lang="en-US" sz="1400" b="1">
                    <a:solidFill>
                      <a:srgbClr val="AD4723"/>
                    </a:solidFill>
                    <a:latin typeface="Arial"/>
                    <a:ea typeface="Arial"/>
                    <a:cs typeface="Arial"/>
                    <a:sym typeface="Arial"/>
                  </a:rPr>
                  <a:t>Publish</a:t>
                </a:r>
                <a:endParaRPr/>
              </a:p>
            </p:txBody>
          </p:sp>
        </p:grpSp>
        <p:sp>
          <p:nvSpPr>
            <p:cNvPr id="981" name="Google Shape;981;p62"/>
            <p:cNvSpPr txBox="1"/>
            <p:nvPr/>
          </p:nvSpPr>
          <p:spPr>
            <a:xfrm>
              <a:off x="959486" y="3872103"/>
              <a:ext cx="1158783" cy="523220"/>
            </a:xfrm>
            <a:prstGeom prst="rect">
              <a:avLst/>
            </a:prstGeom>
            <a:solidFill>
              <a:schemeClr val="lt1">
                <a:alpha val="57647"/>
              </a:schemeClr>
            </a:solidFill>
            <a:ln w="28575" cap="flat" cmpd="sng">
              <a:solidFill>
                <a:srgbClr val="AC441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algn="ctr"/>
              <a:r>
                <a:rPr lang="en-US" sz="1400" b="1">
                  <a:solidFill>
                    <a:srgbClr val="AC441D"/>
                  </a:solidFill>
                  <a:latin typeface="Arial"/>
                  <a:ea typeface="Arial"/>
                  <a:cs typeface="Arial"/>
                  <a:sym typeface="Arial"/>
                </a:rPr>
                <a:t>Form </a:t>
              </a:r>
              <a:endParaRPr/>
            </a:p>
            <a:p>
              <a:pPr algn="ctr"/>
              <a:r>
                <a:rPr lang="en-US" sz="1400" b="1">
                  <a:solidFill>
                    <a:srgbClr val="AC441D"/>
                  </a:solidFill>
                  <a:latin typeface="Arial"/>
                  <a:ea typeface="Arial"/>
                  <a:cs typeface="Arial"/>
                  <a:sym typeface="Arial"/>
                </a:rPr>
                <a:t>Work Party</a:t>
              </a:r>
              <a:endParaRPr/>
            </a:p>
          </p:txBody>
        </p:sp>
        <p:sp>
          <p:nvSpPr>
            <p:cNvPr id="982" name="Google Shape;982;p62"/>
            <p:cNvSpPr txBox="1"/>
            <p:nvPr/>
          </p:nvSpPr>
          <p:spPr>
            <a:xfrm>
              <a:off x="3031367" y="5099053"/>
              <a:ext cx="1264756" cy="523220"/>
            </a:xfrm>
            <a:prstGeom prst="rect">
              <a:avLst/>
            </a:prstGeom>
            <a:solidFill>
              <a:schemeClr val="lt1">
                <a:alpha val="57647"/>
              </a:schemeClr>
            </a:solidFill>
            <a:ln w="28575" cap="flat" cmpd="sng">
              <a:solidFill>
                <a:srgbClr val="AC441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algn="ctr"/>
              <a:r>
                <a:rPr lang="en-US" sz="1400" b="1">
                  <a:solidFill>
                    <a:srgbClr val="AC441D"/>
                  </a:solidFill>
                  <a:latin typeface="Arial"/>
                  <a:ea typeface="Arial"/>
                  <a:cs typeface="Arial"/>
                  <a:sym typeface="Arial"/>
                </a:rPr>
                <a:t>Review and Approve</a:t>
              </a:r>
              <a:endParaRPr/>
            </a:p>
          </p:txBody>
        </p:sp>
        <p:sp>
          <p:nvSpPr>
            <p:cNvPr id="983" name="Google Shape;983;p62"/>
            <p:cNvSpPr/>
            <p:nvPr/>
          </p:nvSpPr>
          <p:spPr>
            <a:xfrm>
              <a:off x="3368136" y="4613685"/>
              <a:ext cx="440085" cy="329730"/>
            </a:xfrm>
            <a:prstGeom prst="downArrow">
              <a:avLst>
                <a:gd name="adj1" fmla="val 50000"/>
                <a:gd name="adj2" fmla="val 50000"/>
              </a:avLst>
            </a:prstGeom>
            <a:gradFill>
              <a:gsLst>
                <a:gs pos="0">
                  <a:srgbClr val="BA7132">
                    <a:alpha val="60784"/>
                  </a:srgbClr>
                </a:gs>
                <a:gs pos="100000">
                  <a:srgbClr val="A34729"/>
                </a:gs>
              </a:gsLst>
              <a:lin ang="5400000" scaled="0"/>
            </a:gradFill>
            <a:ln w="9525" cap="flat" cmpd="sng">
              <a:solidFill>
                <a:schemeClr val="accent1"/>
              </a:solidFill>
              <a:prstDash val="dash"/>
              <a:round/>
              <a:headEnd type="none" w="sm" len="sm"/>
              <a:tailEnd type="none" w="sm" len="sm"/>
            </a:ln>
            <a:effectLst>
              <a:outerShdw blurRad="546100" dist="50800" dir="5400000" algn="ctr" rotWithShape="0">
                <a:srgbClr val="000000">
                  <a:alpha val="13725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algn="ctr"/>
              <a:endParaRPr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4" name="Google Shape;984;p62"/>
            <p:cNvSpPr/>
            <p:nvPr/>
          </p:nvSpPr>
          <p:spPr>
            <a:xfrm rot="5400000">
              <a:off x="2316730" y="5154230"/>
              <a:ext cx="440085" cy="329730"/>
            </a:xfrm>
            <a:prstGeom prst="downArrow">
              <a:avLst>
                <a:gd name="adj1" fmla="val 50000"/>
                <a:gd name="adj2" fmla="val 50000"/>
              </a:avLst>
            </a:prstGeom>
            <a:gradFill>
              <a:gsLst>
                <a:gs pos="0">
                  <a:srgbClr val="BA7132">
                    <a:alpha val="60784"/>
                  </a:srgbClr>
                </a:gs>
                <a:gs pos="100000">
                  <a:srgbClr val="A34729"/>
                </a:gs>
              </a:gsLst>
              <a:lin ang="5400000" scaled="0"/>
            </a:gradFill>
            <a:ln w="9525" cap="flat" cmpd="sng">
              <a:solidFill>
                <a:schemeClr val="accent1"/>
              </a:solidFill>
              <a:prstDash val="dash"/>
              <a:round/>
              <a:headEnd type="none" w="sm" len="sm"/>
              <a:tailEnd type="none" w="sm" len="sm"/>
            </a:ln>
            <a:effectLst>
              <a:outerShdw blurRad="546100" dist="50800" dir="5400000" algn="ctr" rotWithShape="0">
                <a:srgbClr val="000000">
                  <a:alpha val="13725"/>
                </a:srgbClr>
              </a:outerShdw>
            </a:effectLst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algn="ctr"/>
              <a:endParaRPr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985" name="Google Shape;985;p62"/>
            <p:cNvSpPr txBox="1"/>
            <p:nvPr/>
          </p:nvSpPr>
          <p:spPr>
            <a:xfrm>
              <a:off x="2949955" y="3872103"/>
              <a:ext cx="1346168" cy="523220"/>
            </a:xfrm>
            <a:prstGeom prst="rect">
              <a:avLst/>
            </a:prstGeom>
            <a:solidFill>
              <a:schemeClr val="lt1">
                <a:alpha val="57647"/>
              </a:schemeClr>
            </a:solidFill>
            <a:ln w="28575" cap="flat" cmpd="sng">
              <a:solidFill>
                <a:srgbClr val="AC441D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t" anchorCtr="0">
              <a:noAutofit/>
            </a:bodyPr>
            <a:lstStyle/>
            <a:p>
              <a:pPr algn="ctr"/>
              <a:r>
                <a:rPr lang="en-US" sz="1400" b="1">
                  <a:solidFill>
                    <a:srgbClr val="AC441D"/>
                  </a:solidFill>
                  <a:latin typeface="Arial"/>
                  <a:ea typeface="Arial"/>
                  <a:cs typeface="Arial"/>
                  <a:sym typeface="Arial"/>
                </a:rPr>
                <a:t>Research and Writing</a:t>
              </a:r>
              <a:endParaRPr/>
            </a:p>
          </p:txBody>
        </p:sp>
        <p:sp>
          <p:nvSpPr>
            <p:cNvPr id="986" name="Google Shape;986;p62"/>
            <p:cNvSpPr/>
            <p:nvPr/>
          </p:nvSpPr>
          <p:spPr>
            <a:xfrm rot="-5400000">
              <a:off x="2316729" y="3954596"/>
              <a:ext cx="440085" cy="329730"/>
            </a:xfrm>
            <a:prstGeom prst="downArrow">
              <a:avLst>
                <a:gd name="adj1" fmla="val 50000"/>
                <a:gd name="adj2" fmla="val 50000"/>
              </a:avLst>
            </a:prstGeom>
            <a:solidFill>
              <a:srgbClr val="AD4723"/>
            </a:solidFill>
            <a:ln>
              <a:noFill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algn="ctr"/>
              <a:endParaRPr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</p:grpSp>
      <p:sp>
        <p:nvSpPr>
          <p:cNvPr id="987" name="Google Shape;987;p62"/>
          <p:cNvSpPr txBox="1">
            <a:spLocks noGrp="1"/>
          </p:cNvSpPr>
          <p:nvPr>
            <p:ph type="title"/>
          </p:nvPr>
        </p:nvSpPr>
        <p:spPr>
          <a:xfrm>
            <a:off x="1536357" y="105793"/>
            <a:ext cx="9144000" cy="7107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0" tIns="45700" rIns="0" bIns="45700" rtlCol="0" anchor="t" anchorCtr="0">
            <a:noAutofit/>
          </a:bodyPr>
          <a:lstStyle/>
          <a:p>
            <a:pPr algn="ctr">
              <a:buSzPts val="3000"/>
            </a:pPr>
            <a:r>
              <a:rPr lang="en-US" b="1" i="0" u="none" strike="noStrike" cap="none">
                <a:solidFill>
                  <a:srgbClr val="0B3458"/>
                </a:solidFill>
                <a:latin typeface="Arial"/>
                <a:ea typeface="Arial"/>
                <a:cs typeface="Arial"/>
                <a:sym typeface="Arial"/>
              </a:rPr>
              <a:t>Security and Stability Advisory Committee (SSAC)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3122983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2" name="Google Shape;992;p63"/>
          <p:cNvSpPr txBox="1"/>
          <p:nvPr/>
        </p:nvSpPr>
        <p:spPr>
          <a:xfrm>
            <a:off x="2063822" y="928329"/>
            <a:ext cx="2770884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en-US" b="1">
                <a:solidFill>
                  <a:srgbClr val="FFFFFF"/>
                </a:solidFill>
                <a:latin typeface="Source Sans Pro"/>
                <a:ea typeface="Source Sans Pro"/>
                <a:cs typeface="Source Sans Pro"/>
                <a:sym typeface="Source Sans Pro"/>
              </a:rPr>
              <a:t>Publication Process</a:t>
            </a:r>
            <a:endParaRPr/>
          </a:p>
        </p:txBody>
      </p:sp>
      <p:sp>
        <p:nvSpPr>
          <p:cNvPr id="993" name="Google Shape;993;p63"/>
          <p:cNvSpPr/>
          <p:nvPr/>
        </p:nvSpPr>
        <p:spPr>
          <a:xfrm>
            <a:off x="5437910" y="917112"/>
            <a:ext cx="4818477" cy="3255909"/>
          </a:xfrm>
          <a:prstGeom prst="rect">
            <a:avLst/>
          </a:prstGeom>
          <a:solidFill>
            <a:schemeClr val="accent6"/>
          </a:solidFill>
          <a:ln w="25400" cap="flat" cmpd="sng">
            <a:solidFill>
              <a:srgbClr val="104B8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endParaRPr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4" name="Google Shape;994;p63"/>
          <p:cNvSpPr/>
          <p:nvPr/>
        </p:nvSpPr>
        <p:spPr>
          <a:xfrm>
            <a:off x="5437910" y="917114"/>
            <a:ext cx="4818477" cy="408971"/>
          </a:xfrm>
          <a:prstGeom prst="rect">
            <a:avLst/>
          </a:prstGeom>
          <a:solidFill>
            <a:srgbClr val="114E85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endParaRPr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5" name="Google Shape;995;p63"/>
          <p:cNvSpPr txBox="1"/>
          <p:nvPr/>
        </p:nvSpPr>
        <p:spPr>
          <a:xfrm>
            <a:off x="5645530" y="928329"/>
            <a:ext cx="4356026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en-US" b="1" dirty="0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Select Recent Publications</a:t>
            </a:r>
            <a:endParaRPr dirty="0"/>
          </a:p>
        </p:txBody>
      </p:sp>
      <p:sp>
        <p:nvSpPr>
          <p:cNvPr id="996" name="Google Shape;996;p63"/>
          <p:cNvSpPr/>
          <p:nvPr/>
        </p:nvSpPr>
        <p:spPr>
          <a:xfrm>
            <a:off x="1762724" y="917114"/>
            <a:ext cx="3656573" cy="3346542"/>
          </a:xfrm>
          <a:prstGeom prst="rect">
            <a:avLst/>
          </a:prstGeom>
          <a:solidFill>
            <a:schemeClr val="accent5">
              <a:alpha val="76862"/>
            </a:schemeClr>
          </a:solidFill>
          <a:ln w="25400" cap="flat" cmpd="sng">
            <a:solidFill>
              <a:srgbClr val="9F4625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endParaRPr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7" name="Google Shape;997;p63"/>
          <p:cNvSpPr/>
          <p:nvPr/>
        </p:nvSpPr>
        <p:spPr>
          <a:xfrm>
            <a:off x="1762724" y="928329"/>
            <a:ext cx="3656572" cy="434243"/>
          </a:xfrm>
          <a:prstGeom prst="rect">
            <a:avLst/>
          </a:prstGeom>
          <a:solidFill>
            <a:srgbClr val="AC441E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endParaRPr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98" name="Google Shape;998;p63"/>
          <p:cNvSpPr txBox="1"/>
          <p:nvPr/>
        </p:nvSpPr>
        <p:spPr>
          <a:xfrm>
            <a:off x="1856512" y="1491986"/>
            <a:ext cx="3427760" cy="2693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r>
              <a:rPr lang="en-US" dirty="0">
                <a:solidFill>
                  <a:schemeClr val="lt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Name Collision Analysis Project</a:t>
            </a:r>
            <a:endParaRPr dirty="0">
              <a:solidFill>
                <a:srgbClr val="FFFFFF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  <a:p>
            <a:pPr>
              <a:spcBef>
                <a:spcPts val="600"/>
              </a:spcBef>
            </a:pPr>
            <a:r>
              <a:rPr lang="en-US" dirty="0">
                <a:solidFill>
                  <a:srgbClr val="FFFFFF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SSAC Organizational Review</a:t>
            </a: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600"/>
              </a:spcBef>
            </a:pPr>
            <a:r>
              <a:rPr lang="en-US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KSK Roll </a:t>
            </a: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600"/>
              </a:spcBef>
            </a:pPr>
            <a:r>
              <a:rPr lang="en-US" dirty="0">
                <a:solidFill>
                  <a:srgbClr val="FFFFFF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Internet of Things</a:t>
            </a:r>
            <a:endParaRPr dirty="0">
              <a:solidFill>
                <a:srgbClr val="FFFFFF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  <a:p>
            <a:pPr>
              <a:spcBef>
                <a:spcPts val="600"/>
              </a:spcBef>
            </a:pPr>
            <a:r>
              <a:rPr lang="en-US" dirty="0">
                <a:solidFill>
                  <a:srgbClr val="FFFFFF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Emerging Security Topics (Ongoing)</a:t>
            </a:r>
            <a:endParaRPr dirty="0">
              <a:solidFill>
                <a:srgbClr val="FFFFFF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600"/>
              </a:spcBef>
            </a:pPr>
            <a:r>
              <a:rPr lang="en-US" dirty="0">
                <a:solidFill>
                  <a:srgbClr val="FFFFFF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DNSSEC Workshops (Ongoing)</a:t>
            </a:r>
            <a:endParaRPr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Bef>
                <a:spcPts val="600"/>
              </a:spcBef>
            </a:pPr>
            <a:r>
              <a:rPr lang="en-US" dirty="0">
                <a:solidFill>
                  <a:srgbClr val="FFFFFF"/>
                </a:solidFill>
                <a:latin typeface="Calibri" panose="020F0502020204030204" pitchFamily="34" charset="0"/>
                <a:ea typeface="Arial"/>
                <a:cs typeface="Calibri" panose="020F0502020204030204" pitchFamily="34" charset="0"/>
                <a:sym typeface="Arial"/>
              </a:rPr>
              <a:t>Membership Committee (Ongoing)</a:t>
            </a:r>
            <a:endParaRPr dirty="0">
              <a:solidFill>
                <a:srgbClr val="FFFFFF"/>
              </a:solidFill>
              <a:latin typeface="Calibri" panose="020F0502020204030204" pitchFamily="34" charset="0"/>
              <a:ea typeface="Arial"/>
              <a:cs typeface="Calibri" panose="020F0502020204030204" pitchFamily="34" charset="0"/>
              <a:sym typeface="Arial"/>
            </a:endParaRPr>
          </a:p>
        </p:txBody>
      </p:sp>
      <p:sp>
        <p:nvSpPr>
          <p:cNvPr id="999" name="Google Shape;999;p63"/>
          <p:cNvSpPr/>
          <p:nvPr/>
        </p:nvSpPr>
        <p:spPr>
          <a:xfrm>
            <a:off x="5437910" y="4185118"/>
            <a:ext cx="4818477" cy="2252589"/>
          </a:xfrm>
          <a:prstGeom prst="rect">
            <a:avLst/>
          </a:prstGeom>
          <a:solidFill>
            <a:schemeClr val="accent4">
              <a:alpha val="49803"/>
            </a:schemeClr>
          </a:solidFill>
          <a:ln w="25400" cap="flat" cmpd="sng">
            <a:solidFill>
              <a:srgbClr val="AA692A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endParaRPr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0" name="Google Shape;1000;p63"/>
          <p:cNvSpPr/>
          <p:nvPr/>
        </p:nvSpPr>
        <p:spPr>
          <a:xfrm>
            <a:off x="5437910" y="4185118"/>
            <a:ext cx="4818477" cy="385845"/>
          </a:xfrm>
          <a:prstGeom prst="rect">
            <a:avLst/>
          </a:prstGeom>
          <a:solidFill>
            <a:srgbClr val="BA7234"/>
          </a:solidFill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algn="ctr"/>
            <a:endParaRPr>
              <a:solidFill>
                <a:schemeClr val="lt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01" name="Google Shape;1001;p63"/>
          <p:cNvSpPr txBox="1"/>
          <p:nvPr/>
        </p:nvSpPr>
        <p:spPr>
          <a:xfrm>
            <a:off x="5872320" y="4189535"/>
            <a:ext cx="3946241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en-US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Outreach</a:t>
            </a:r>
            <a:endParaRPr/>
          </a:p>
        </p:txBody>
      </p:sp>
      <p:sp>
        <p:nvSpPr>
          <p:cNvPr id="1002" name="Google Shape;1002;p63"/>
          <p:cNvSpPr txBox="1"/>
          <p:nvPr/>
        </p:nvSpPr>
        <p:spPr>
          <a:xfrm>
            <a:off x="5977908" y="4666936"/>
            <a:ext cx="4187029" cy="17051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buClr>
                <a:srgbClr val="B77135"/>
              </a:buClr>
              <a:buSzPts val="1300"/>
            </a:pPr>
            <a:r>
              <a:rPr lang="en-US" sz="1300">
                <a:solidFill>
                  <a:srgbClr val="B77135"/>
                </a:solidFill>
                <a:latin typeface="Arial"/>
                <a:ea typeface="Arial"/>
                <a:cs typeface="Arial"/>
                <a:sym typeface="Arial"/>
              </a:rPr>
              <a:t>ssac.icann.org and SSAC Intro: www.icann.org/news/multimedia/621 </a:t>
            </a:r>
            <a:endParaRPr/>
          </a:p>
          <a:p>
            <a:pPr>
              <a:spcBef>
                <a:spcPts val="600"/>
              </a:spcBef>
              <a:buClr>
                <a:srgbClr val="B77135"/>
              </a:buClr>
              <a:buSzPts val="1300"/>
            </a:pPr>
            <a:r>
              <a:rPr lang="en-US" sz="1300">
                <a:solidFill>
                  <a:srgbClr val="B77135"/>
                </a:solidFill>
                <a:latin typeface="Arial"/>
                <a:ea typeface="Arial"/>
                <a:cs typeface="Arial"/>
                <a:sym typeface="Arial"/>
              </a:rPr>
              <a:t>www.facebook.com/pages/SSAC/432173130235645</a:t>
            </a:r>
            <a:endParaRPr/>
          </a:p>
          <a:p>
            <a:pPr>
              <a:spcBef>
                <a:spcPts val="600"/>
              </a:spcBef>
              <a:buClr>
                <a:srgbClr val="B77135"/>
              </a:buClr>
              <a:buSzPts val="1300"/>
            </a:pPr>
            <a:r>
              <a:rPr lang="en-US" sz="1300">
                <a:solidFill>
                  <a:srgbClr val="B77135"/>
                </a:solidFill>
                <a:latin typeface="Arial"/>
                <a:ea typeface="Arial"/>
                <a:cs typeface="Arial"/>
                <a:sym typeface="Arial"/>
              </a:rPr>
              <a:t>SAC067 </a:t>
            </a:r>
            <a:r>
              <a:rPr lang="en-US" sz="1300">
                <a:solidFill>
                  <a:srgbClr val="C56B15"/>
                </a:solidFill>
                <a:latin typeface="Arial"/>
                <a:ea typeface="Arial"/>
                <a:cs typeface="Arial"/>
                <a:sym typeface="Arial"/>
              </a:rPr>
              <a:t>SSAC Advisory on Maintaining the Security and Stability of the IANA Functions Through the Stewardship Transition and SAC068 SSAC Report on the IANA Functions Contract: </a:t>
            </a:r>
            <a:r>
              <a:rPr lang="en-US" sz="1300" u="sng">
                <a:solidFill>
                  <a:schemeClr val="hlink"/>
                </a:solidFill>
                <a:latin typeface="Arial"/>
                <a:ea typeface="Arial"/>
                <a:cs typeface="Arial"/>
                <a:sym typeface="Arial"/>
                <a:hlinkClick r:id="rId3"/>
              </a:rPr>
              <a:t>www.icann.org/news/multimedia/729</a:t>
            </a:r>
            <a:endParaRPr sz="1300">
              <a:solidFill>
                <a:srgbClr val="B77135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03" name="Google Shape;1003;p63" descr="0397-facebook.eps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5638533" y="5119102"/>
            <a:ext cx="163249" cy="305207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4" name="Google Shape;1004;p63" descr="0020-film.eps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5564709" y="5564319"/>
            <a:ext cx="310894" cy="239148"/>
          </a:xfrm>
          <a:prstGeom prst="rect">
            <a:avLst/>
          </a:prstGeom>
          <a:noFill/>
          <a:ln>
            <a:noFill/>
          </a:ln>
        </p:spPr>
      </p:pic>
      <p:pic>
        <p:nvPicPr>
          <p:cNvPr id="1005" name="Google Shape;1005;p63" descr="0202-sphere.eps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5564710" y="4652953"/>
            <a:ext cx="310892" cy="310892"/>
          </a:xfrm>
          <a:prstGeom prst="rect">
            <a:avLst/>
          </a:prstGeom>
          <a:noFill/>
          <a:ln>
            <a:noFill/>
          </a:ln>
        </p:spPr>
      </p:pic>
      <p:sp>
        <p:nvSpPr>
          <p:cNvPr id="1006" name="Google Shape;1006;p63"/>
          <p:cNvSpPr txBox="1"/>
          <p:nvPr/>
        </p:nvSpPr>
        <p:spPr>
          <a:xfrm>
            <a:off x="2212524" y="928329"/>
            <a:ext cx="2483730" cy="36933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algn="ctr"/>
            <a:r>
              <a:rPr lang="en-US" b="1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rPr>
              <a:t>Current Work Parties</a:t>
            </a:r>
            <a:endParaRPr/>
          </a:p>
        </p:txBody>
      </p:sp>
      <p:pic>
        <p:nvPicPr>
          <p:cNvPr id="1007" name="Google Shape;1007;p63" descr="SSAC_Lockup_B_RGB_words.png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1781337" y="4544171"/>
            <a:ext cx="3383330" cy="977808"/>
          </a:xfrm>
          <a:prstGeom prst="rect">
            <a:avLst/>
          </a:prstGeom>
          <a:noFill/>
          <a:ln>
            <a:noFill/>
          </a:ln>
        </p:spPr>
      </p:pic>
      <p:sp>
        <p:nvSpPr>
          <p:cNvPr id="1008" name="Google Shape;1008;p63"/>
          <p:cNvSpPr txBox="1"/>
          <p:nvPr/>
        </p:nvSpPr>
        <p:spPr>
          <a:xfrm>
            <a:off x="5513084" y="1379651"/>
            <a:ext cx="4762022" cy="26390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0" rIns="0" bIns="0" anchor="t" anchorCtr="0">
            <a:noAutofit/>
          </a:bodyPr>
          <a:lstStyle/>
          <a:p>
            <a:pPr>
              <a:lnSpc>
                <a:spcPct val="90000"/>
              </a:lnSpc>
              <a:spcBef>
                <a:spcPts val="600"/>
              </a:spcBef>
              <a:buClr>
                <a:schemeClr val="lt1"/>
              </a:buClr>
              <a:buSzPts val="1400"/>
            </a:pPr>
            <a:r>
              <a:rPr lang="en-US" sz="14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[SAC10</a:t>
            </a:r>
            <a:r>
              <a:rPr lang="en-US" dirty="0">
                <a:solidFill>
                  <a:schemeClr val="lt1"/>
                </a:solidFill>
              </a:rPr>
              <a:t>1</a:t>
            </a:r>
            <a:r>
              <a:rPr lang="en-US" sz="14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]: </a:t>
            </a:r>
            <a:r>
              <a:rPr lang="en-US" dirty="0">
                <a:solidFill>
                  <a:schemeClr val="lt1"/>
                </a:solidFill>
              </a:rPr>
              <a:t>SSAC Advisory Regarding Access to Domain Name Registration Data </a:t>
            </a:r>
            <a:r>
              <a:rPr lang="en-US" sz="14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(</a:t>
            </a:r>
            <a:r>
              <a:rPr lang="en-US" dirty="0">
                <a:solidFill>
                  <a:schemeClr val="lt1"/>
                </a:solidFill>
              </a:rPr>
              <a:t>18</a:t>
            </a:r>
            <a:r>
              <a:rPr lang="en-US" sz="14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en-US" dirty="0">
                <a:solidFill>
                  <a:schemeClr val="lt1"/>
                </a:solidFill>
              </a:rPr>
              <a:t>June </a:t>
            </a:r>
            <a:r>
              <a:rPr lang="en-US" sz="14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201</a:t>
            </a:r>
            <a:r>
              <a:rPr lang="en-US" dirty="0">
                <a:solidFill>
                  <a:schemeClr val="lt1"/>
                </a:solidFill>
              </a:rPr>
              <a:t>8</a:t>
            </a:r>
            <a:r>
              <a:rPr lang="en-US" sz="1400" dirty="0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)</a:t>
            </a:r>
            <a:endParaRPr dirty="0"/>
          </a:p>
          <a:p>
            <a:pPr>
              <a:lnSpc>
                <a:spcPct val="90000"/>
              </a:lnSpc>
              <a:buClr>
                <a:schemeClr val="lt1"/>
              </a:buClr>
              <a:buSzPts val="1400"/>
            </a:pPr>
            <a:endParaRPr lang="en-US" dirty="0">
              <a:solidFill>
                <a:schemeClr val="lt1"/>
              </a:solidFill>
            </a:endParaRPr>
          </a:p>
          <a:p>
            <a:pPr>
              <a:lnSpc>
                <a:spcPct val="90000"/>
              </a:lnSpc>
              <a:buClr>
                <a:schemeClr val="lt1"/>
              </a:buClr>
              <a:buSzPts val="1400"/>
            </a:pPr>
            <a:r>
              <a:rPr lang="en-US" dirty="0">
                <a:solidFill>
                  <a:schemeClr val="lt1"/>
                </a:solidFill>
              </a:rPr>
              <a:t>[SSAC2018-15]: Review of IDN Implementation Guidelines (11 June 2018)</a:t>
            </a:r>
            <a:endParaRPr dirty="0">
              <a:solidFill>
                <a:schemeClr val="lt1"/>
              </a:solidFill>
            </a:endParaRPr>
          </a:p>
          <a:p>
            <a:pPr>
              <a:lnSpc>
                <a:spcPct val="90000"/>
              </a:lnSpc>
              <a:buClr>
                <a:schemeClr val="lt1"/>
              </a:buClr>
              <a:buSzPts val="1400"/>
            </a:pPr>
            <a:endParaRPr lang="en-US" dirty="0">
              <a:solidFill>
                <a:schemeClr val="lt1"/>
              </a:solidFill>
            </a:endParaRPr>
          </a:p>
          <a:p>
            <a:pPr>
              <a:lnSpc>
                <a:spcPct val="90000"/>
              </a:lnSpc>
              <a:buClr>
                <a:schemeClr val="lt1"/>
              </a:buClr>
              <a:buSzPts val="1400"/>
            </a:pPr>
            <a:r>
              <a:rPr lang="en-US" dirty="0">
                <a:solidFill>
                  <a:schemeClr val="lt1"/>
                </a:solidFill>
              </a:rPr>
              <a:t>[SSAC2018-12]: SSAC Comments on the Independent Review of the ICANN Nominating Committee Draft Final Report (07 May 2018)</a:t>
            </a:r>
            <a:endParaRPr dirty="0">
              <a:solidFill>
                <a:schemeClr val="lt1"/>
              </a:solidFill>
            </a:endParaRPr>
          </a:p>
        </p:txBody>
      </p:sp>
      <p:sp>
        <p:nvSpPr>
          <p:cNvPr id="1009" name="Google Shape;1009;p63"/>
          <p:cNvSpPr txBox="1">
            <a:spLocks noGrp="1"/>
          </p:cNvSpPr>
          <p:nvPr>
            <p:ph type="title"/>
          </p:nvPr>
        </p:nvSpPr>
        <p:spPr>
          <a:xfrm>
            <a:off x="1536357" y="105793"/>
            <a:ext cx="9144000" cy="710700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0" tIns="45700" rIns="0" bIns="45700" rtlCol="0" anchor="t" anchorCtr="0">
            <a:noAutofit/>
          </a:bodyPr>
          <a:lstStyle/>
          <a:p>
            <a:pPr algn="ctr">
              <a:buSzPts val="3000"/>
            </a:pPr>
            <a:r>
              <a:rPr lang="en-US" b="1" i="0" u="none" strike="noStrike" cap="none">
                <a:solidFill>
                  <a:srgbClr val="0B3458"/>
                </a:solidFill>
                <a:latin typeface="Arial"/>
                <a:ea typeface="Arial"/>
                <a:cs typeface="Arial"/>
                <a:sym typeface="Arial"/>
              </a:rPr>
              <a:t>Security and Stability Advisory Committee (SSAC)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20718735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9" name="Google Shape;1489;p110"/>
          <p:cNvSpPr txBox="1">
            <a:spLocks noGrp="1"/>
          </p:cNvSpPr>
          <p:nvPr>
            <p:ph type="title"/>
          </p:nvPr>
        </p:nvSpPr>
        <p:spPr>
          <a:xfrm>
            <a:off x="2108938" y="824754"/>
            <a:ext cx="7932000" cy="1768314"/>
          </a:xfrm>
          <a:prstGeom prst="rect">
            <a:avLst/>
          </a:prstGeom>
          <a:noFill/>
          <a:ln>
            <a:noFill/>
          </a:ln>
        </p:spPr>
        <p:txBody>
          <a:bodyPr spcFirstLastPara="1" vert="horz" wrap="square" lIns="91425" tIns="45700" rIns="91425" bIns="45700" rtlCol="0" anchor="b" anchorCtr="0">
            <a:noAutofit/>
          </a:bodyPr>
          <a:lstStyle/>
          <a:p>
            <a:r>
              <a:rPr lang="en-US"/>
              <a:t>Thank you</a:t>
            </a:r>
            <a:endParaRPr/>
          </a:p>
        </p:txBody>
      </p:sp>
    </p:spTree>
    <p:extLst>
      <p:ext uri="{BB962C8B-B14F-4D97-AF65-F5344CB8AC3E}">
        <p14:creationId xmlns:p14="http://schemas.microsoft.com/office/powerpoint/2010/main" val="14916948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445</Words>
  <Application>Microsoft Macintosh PowerPoint</Application>
  <PresentationFormat>Widescreen</PresentationFormat>
  <Paragraphs>87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Noto Sans Symbols</vt:lpstr>
      <vt:lpstr>Source Sans Pro</vt:lpstr>
      <vt:lpstr>Office Theme</vt:lpstr>
      <vt:lpstr>PowerPoint Presentation</vt:lpstr>
      <vt:lpstr>Agenda</vt:lpstr>
      <vt:lpstr>Security and Stability Advisory Committee (SSAC)</vt:lpstr>
      <vt:lpstr>Security and Stability Advisory Committee (SSAC)</vt:lpstr>
      <vt:lpstr>Security and Stability Advisory Committee (SSAC)</vt:lpstr>
      <vt:lpstr>Thank you</vt:lpstr>
    </vt:vector>
  </TitlesOfParts>
  <Company/>
  <LinksUpToDate>false</LinksUpToDate>
  <SharedDoc>false</SharedDoc>
  <HyperlinksChanged>false</HyperlinksChanged>
  <AppVersion>16.0011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4</cp:revision>
  <dcterms:created xsi:type="dcterms:W3CDTF">2018-08-16T02:00:31Z</dcterms:created>
  <dcterms:modified xsi:type="dcterms:W3CDTF">2018-08-16T02:12:12Z</dcterms:modified>
</cp:coreProperties>
</file>