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oboto Black"/>
      <p:bold r:id="rId13"/>
      <p:boldItalic r:id="rId14"/>
    </p:embeddedFont>
    <p:embeddedFont>
      <p:font typeface="Roboto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obotoBlack-bold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font" Target="fonts/RobotoBlack-boldItalic.fntdata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382f31a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382f31a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e382f31a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e382f31a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fb3025927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fb3025927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fb3025927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fb3025927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a1e245a4c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a1e245a4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e382f31ad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e382f31a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hyperlink" Target="http://www.lactld.org" TargetMode="External"/><Relationship Id="rId5" Type="http://schemas.openxmlformats.org/officeDocument/2006/relationships/hyperlink" Target="https://twitter.com/LACTLD" TargetMode="External"/><Relationship Id="rId6" Type="http://schemas.openxmlformats.org/officeDocument/2006/relationships/hyperlink" Target="https://www.facebook.com/LACTL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532075" y="772800"/>
            <a:ext cx="8417100" cy="214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70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LACTLD,</a:t>
            </a:r>
            <a:endParaRPr sz="7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0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¿Quiénes somos?</a:t>
            </a:r>
            <a:endParaRPr sz="5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55" name="Google Shape;55;p13"/>
          <p:cNvSpPr txBox="1"/>
          <p:nvPr>
            <p:ph type="ctrTitle"/>
          </p:nvPr>
        </p:nvSpPr>
        <p:spPr>
          <a:xfrm>
            <a:off x="794925" y="3436950"/>
            <a:ext cx="7038900" cy="149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Rocío de la Fuente</a:t>
            </a:r>
            <a:endParaRPr sz="1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Oficial de Comunicaciones</a:t>
            </a:r>
            <a:endParaRPr sz="1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1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Agosto 2018</a:t>
            </a:r>
            <a:endParaRPr sz="1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0" y="4439700"/>
            <a:ext cx="742200" cy="703800"/>
          </a:xfrm>
          <a:prstGeom prst="rtTriangl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/>
        </p:nvSpPr>
        <p:spPr>
          <a:xfrm>
            <a:off x="291375" y="1307750"/>
            <a:ext cx="4725300" cy="29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Asociación de administradores de ccTLD de Latinoamérica y el Caribe.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Fundada en Buenos Aires en 1998 (20 años).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Sede en Montevideo. Oficinas en la Casa de Internet de Latinoamérica y El Caribe.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6375" y="0"/>
            <a:ext cx="385762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>
            <p:ph idx="4294967295" type="ctrTitle"/>
          </p:nvPr>
        </p:nvSpPr>
        <p:spPr>
          <a:xfrm>
            <a:off x="532875" y="188800"/>
            <a:ext cx="3749100" cy="88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LACTLD</a:t>
            </a:r>
            <a:endParaRPr sz="4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D1F36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159300" y="1359425"/>
            <a:ext cx="2235000" cy="321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LACTLD</a:t>
            </a:r>
            <a:endParaRPr b="1" sz="5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2483075" y="-99725"/>
            <a:ext cx="6493200" cy="53856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419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Lorem ipsum dolor sit amet, consectetur adipiscing elit</a:t>
            </a:r>
            <a:endParaRPr sz="14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0" y="4439700"/>
            <a:ext cx="742200" cy="7038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type="title"/>
          </p:nvPr>
        </p:nvSpPr>
        <p:spPr>
          <a:xfrm>
            <a:off x="2863125" y="356400"/>
            <a:ext cx="6113100" cy="2608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419" sz="26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MISIÓN</a:t>
            </a:r>
            <a:endParaRPr b="1" sz="26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Fortalecer el desarrollo de capacidades y competencias de los miembros y afianzar la cooperación entre ellos. Participar en la construcción y gestión de las instancias regionales y globales relacionadas con la gobernanza de los nombres en Internet.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CD1F36"/>
              </a:solidFill>
            </a:endParaRPr>
          </a:p>
        </p:txBody>
      </p:sp>
      <p:sp>
        <p:nvSpPr>
          <p:cNvPr id="72" name="Google Shape;72;p15"/>
          <p:cNvSpPr txBox="1"/>
          <p:nvPr>
            <p:ph type="title"/>
          </p:nvPr>
        </p:nvSpPr>
        <p:spPr>
          <a:xfrm>
            <a:off x="2863025" y="3116700"/>
            <a:ext cx="5941800" cy="1551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26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VISIÓN</a:t>
            </a:r>
            <a:endParaRPr b="1" sz="26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Ser la organización regional que represente los intereses y promueva el desarrollo de los ccTLD de América Latina y el Caribe.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CD1F3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/>
          <p:nvPr/>
        </p:nvSpPr>
        <p:spPr>
          <a:xfrm>
            <a:off x="0" y="4439700"/>
            <a:ext cx="742200" cy="703800"/>
          </a:xfrm>
          <a:prstGeom prst="rtTriangle">
            <a:avLst/>
          </a:prstGeom>
          <a:solidFill>
            <a:srgbClr val="CC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7969" y="0"/>
            <a:ext cx="476855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/>
        </p:nvSpPr>
        <p:spPr>
          <a:xfrm>
            <a:off x="253350" y="1244950"/>
            <a:ext cx="4066800" cy="37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32 miembros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Consejo Directivo, Comisión Fiscal y Staff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4572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Cuatro Grupos de Trabajo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Comercial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Legal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Políticas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9250" lvl="0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900"/>
              <a:buFont typeface="Roboto"/>
              <a:buChar char="●"/>
            </a:pPr>
            <a:r>
              <a:rPr b="1" lang="es-419" sz="19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Técnico</a:t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Google Shape;80;p16"/>
          <p:cNvSpPr txBox="1"/>
          <p:nvPr>
            <p:ph idx="4294967295" type="ctrTitle"/>
          </p:nvPr>
        </p:nvSpPr>
        <p:spPr>
          <a:xfrm>
            <a:off x="499214" y="188800"/>
            <a:ext cx="3226500" cy="88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L</a:t>
            </a:r>
            <a:r>
              <a:rPr lang="es-419" sz="4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ACTLD</a:t>
            </a:r>
            <a:endParaRPr sz="4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D1F36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83100" y="1359425"/>
            <a:ext cx="3540000" cy="3216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4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ACTIVIDADES</a:t>
            </a:r>
            <a:endParaRPr b="1" sz="5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483900" y="-99725"/>
            <a:ext cx="5492400" cy="5385600"/>
          </a:xfrm>
          <a:prstGeom prst="rect">
            <a:avLst/>
          </a:prstGeom>
          <a:solidFill>
            <a:srgbClr val="FFFFFF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s-419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Lorem ipsum dolor sit amet, consectetur adipiscing elit</a:t>
            </a:r>
            <a:endParaRPr sz="14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87;p17"/>
          <p:cNvSpPr/>
          <p:nvPr/>
        </p:nvSpPr>
        <p:spPr>
          <a:xfrm>
            <a:off x="0" y="4439700"/>
            <a:ext cx="742200" cy="7038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7"/>
          <p:cNvSpPr txBox="1"/>
          <p:nvPr>
            <p:ph type="title"/>
          </p:nvPr>
        </p:nvSpPr>
        <p:spPr>
          <a:xfrm>
            <a:off x="3937050" y="164700"/>
            <a:ext cx="4829700" cy="48396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Talleres anuales de los Grupos de Trabajo.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Webinars organizados por los Grupos de Trabajo.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Reporte LACTLD.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Informes del mercado de dominios.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Newsletters.</a:t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CD1F3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Clr>
                <a:srgbClr val="CD1F36"/>
              </a:buClr>
              <a:buSzPts val="2000"/>
              <a:buFont typeface="Roboto"/>
              <a:buChar char="●"/>
            </a:pPr>
            <a:r>
              <a:rPr b="1" lang="es-419" sz="2000">
                <a:solidFill>
                  <a:srgbClr val="CD1F36"/>
                </a:solidFill>
                <a:latin typeface="Roboto"/>
                <a:ea typeface="Roboto"/>
                <a:cs typeface="Roboto"/>
                <a:sym typeface="Roboto"/>
              </a:rPr>
              <a:t>Informes de reuniones regionales y globales: ICANN, IETF, LACIGF, IGF.</a:t>
            </a:r>
            <a:endParaRPr b="1">
              <a:solidFill>
                <a:srgbClr val="CD1F3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ctrTitle"/>
          </p:nvPr>
        </p:nvSpPr>
        <p:spPr>
          <a:xfrm>
            <a:off x="1063075" y="1016175"/>
            <a:ext cx="4587900" cy="11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 Nube Anycast de LACTLD</a:t>
            </a:r>
            <a:endParaRPr sz="4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94" name="Google Shape;94;p18"/>
          <p:cNvSpPr txBox="1"/>
          <p:nvPr>
            <p:ph type="ctrTitle"/>
          </p:nvPr>
        </p:nvSpPr>
        <p:spPr>
          <a:xfrm>
            <a:off x="3628550" y="2870325"/>
            <a:ext cx="4587900" cy="118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4500">
                <a:solidFill>
                  <a:srgbClr val="009BDE"/>
                </a:solidFill>
                <a:latin typeface="Roboto Black"/>
                <a:ea typeface="Roboto Black"/>
                <a:cs typeface="Roboto Black"/>
                <a:sym typeface="Roboto Black"/>
              </a:rPr>
              <a:t>Observatorio del DNS</a:t>
            </a:r>
            <a:endParaRPr sz="4500">
              <a:solidFill>
                <a:srgbClr val="009BDE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ctrTitle"/>
          </p:nvPr>
        </p:nvSpPr>
        <p:spPr>
          <a:xfrm>
            <a:off x="311700" y="781525"/>
            <a:ext cx="8520600" cy="156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6000">
                <a:solidFill>
                  <a:srgbClr val="CD1F36"/>
                </a:solidFill>
                <a:latin typeface="Roboto Black"/>
                <a:ea typeface="Roboto Black"/>
                <a:cs typeface="Roboto Black"/>
                <a:sym typeface="Roboto Black"/>
              </a:rPr>
              <a:t>Gracias</a:t>
            </a:r>
            <a:endParaRPr sz="60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sp>
        <p:nvSpPr>
          <p:cNvPr id="100" name="Google Shape;100;p19"/>
          <p:cNvSpPr txBox="1"/>
          <p:nvPr>
            <p:ph idx="1" type="subTitle"/>
          </p:nvPr>
        </p:nvSpPr>
        <p:spPr>
          <a:xfrm>
            <a:off x="2571850" y="3476350"/>
            <a:ext cx="4536300" cy="13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700" u="sng">
                <a:solidFill>
                  <a:schemeClr val="hlink"/>
                </a:solidFill>
                <a:latin typeface="Roboto Black"/>
                <a:ea typeface="Roboto Black"/>
                <a:cs typeface="Roboto Black"/>
                <a:sym typeface="Roboto Black"/>
                <a:hlinkClick r:id="rId4"/>
              </a:rPr>
              <a:t>www.lactld.org</a:t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700" u="sng">
                <a:solidFill>
                  <a:schemeClr val="hlink"/>
                </a:solidFill>
                <a:latin typeface="Roboto Black"/>
                <a:ea typeface="Roboto Black"/>
                <a:cs typeface="Roboto Black"/>
                <a:sym typeface="Roboto Black"/>
                <a:hlinkClick r:id="rId5"/>
              </a:rPr>
              <a:t>https://twitter.com/LACTLD</a:t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700" u="sng">
                <a:solidFill>
                  <a:schemeClr val="hlink"/>
                </a:solidFill>
                <a:latin typeface="Roboto Black"/>
                <a:ea typeface="Roboto Black"/>
                <a:cs typeface="Roboto Black"/>
                <a:sym typeface="Roboto Black"/>
                <a:hlinkClick r:id="rId6"/>
              </a:rPr>
              <a:t>https://www.facebook.com/LACTLD/</a:t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 sz="1700">
                <a:solidFill>
                  <a:srgbClr val="CD1F36"/>
                </a:solidFill>
                <a:latin typeface="Roboto Black"/>
                <a:ea typeface="Roboto Black"/>
                <a:cs typeface="Roboto Black"/>
                <a:sym typeface="Roboto Black"/>
              </a:rPr>
              <a:t>rocio@staff.lactld.org</a:t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700">
              <a:solidFill>
                <a:srgbClr val="CD1F36"/>
              </a:solidFill>
              <a:latin typeface="Roboto Black"/>
              <a:ea typeface="Roboto Black"/>
              <a:cs typeface="Roboto Black"/>
              <a:sym typeface="Roboto Black"/>
            </a:endParaRPr>
          </a:p>
        </p:txBody>
      </p:sp>
      <p:cxnSp>
        <p:nvCxnSpPr>
          <p:cNvPr id="101" name="Google Shape;101;p19"/>
          <p:cNvCxnSpPr/>
          <p:nvPr/>
        </p:nvCxnSpPr>
        <p:spPr>
          <a:xfrm>
            <a:off x="322275" y="2496550"/>
            <a:ext cx="2616900" cy="0"/>
          </a:xfrm>
          <a:prstGeom prst="straightConnector1">
            <a:avLst/>
          </a:prstGeom>
          <a:noFill/>
          <a:ln cap="flat" cmpd="sng" w="9525">
            <a:solidFill>
              <a:srgbClr val="99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