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jpg" ContentType="image/jpeg"/>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7"/>
  </p:notesMasterIdLst>
  <p:handoutMasterIdLst>
    <p:handoutMasterId r:id="rId8"/>
  </p:handoutMasterIdLst>
  <p:sldIdLst>
    <p:sldId id="291" r:id="rId2"/>
    <p:sldId id="292" r:id="rId3"/>
    <p:sldId id="293" r:id="rId4"/>
    <p:sldId id="294" r:id="rId5"/>
    <p:sldId id="305" r:id="rId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1422">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clrMode="bw"/>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E4B91"/>
    <a:srgbClr val="18548A"/>
    <a:srgbClr val="15538C"/>
    <a:srgbClr val="0B2F49"/>
    <a:srgbClr val="092F4B"/>
    <a:srgbClr val="A1472D"/>
    <a:srgbClr val="A34729"/>
    <a:srgbClr val="B87137"/>
    <a:srgbClr val="BA7132"/>
    <a:srgbClr val="17505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04" autoAdjust="0"/>
    <p:restoredTop sz="94686" autoAdjust="0"/>
  </p:normalViewPr>
  <p:slideViewPr>
    <p:cSldViewPr snapToGrid="0" snapToObjects="1">
      <p:cViewPr varScale="1">
        <p:scale>
          <a:sx n="89" d="100"/>
          <a:sy n="89" d="100"/>
        </p:scale>
        <p:origin x="-136" y="-112"/>
      </p:cViewPr>
      <p:guideLst>
        <p:guide orient="horz" pos="1422"/>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viewProps" Target="viewProps.xml"/><Relationship Id="rId12" Type="http://schemas.openxmlformats.org/officeDocument/2006/relationships/theme" Target="theme/theme1.xml"/><Relationship Id="rId13"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notesMaster" Target="notesMasters/notesMaster1.xml"/><Relationship Id="rId8" Type="http://schemas.openxmlformats.org/officeDocument/2006/relationships/handoutMaster" Target="handoutMasters/handoutMaster1.xml"/><Relationship Id="rId9" Type="http://schemas.openxmlformats.org/officeDocument/2006/relationships/printerSettings" Target="printerSettings/printerSettings1.bin"/><Relationship Id="rId1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68F13CC-A6A6-524A-A0F8-DAB9B298E3B6}" type="datetimeFigureOut">
              <a:rPr lang="en-US" smtClean="0"/>
              <a:t>15-02-11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7CED518-EFD6-E34B-989E-6B6564A75595}" type="slidenum">
              <a:rPr lang="en-US" smtClean="0"/>
              <a:t>‹Nr.›</a:t>
            </a:fld>
            <a:endParaRPr lang="en-US"/>
          </a:p>
        </p:txBody>
      </p:sp>
    </p:spTree>
    <p:extLst>
      <p:ext uri="{BB962C8B-B14F-4D97-AF65-F5344CB8AC3E}">
        <p14:creationId xmlns:p14="http://schemas.microsoft.com/office/powerpoint/2010/main" val="231400049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2A614CD-FA73-DF49-AA13-A5EF746D725A}" type="datetimeFigureOut">
              <a:rPr lang="en-US" smtClean="0"/>
              <a:t>15-02-11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E002FF9-4628-B146-9948-95257A430692}" type="slidenum">
              <a:rPr lang="en-US" smtClean="0"/>
              <a:t>‹Nr.›</a:t>
            </a:fld>
            <a:endParaRPr lang="en-US"/>
          </a:p>
        </p:txBody>
      </p:sp>
    </p:spTree>
    <p:extLst>
      <p:ext uri="{BB962C8B-B14F-4D97-AF65-F5344CB8AC3E}">
        <p14:creationId xmlns:p14="http://schemas.microsoft.com/office/powerpoint/2010/main" val="215689949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Breakup</a:t>
            </a:r>
            <a:r>
              <a:rPr lang="en-US" baseline="0" dirty="0" smtClean="0"/>
              <a:t> your presentation, divide it into sections.  This is especially useful if most of your presentation is text.</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a:t>
            </a:fld>
            <a:endParaRPr lang="en-US"/>
          </a:p>
        </p:txBody>
      </p:sp>
    </p:spTree>
    <p:extLst>
      <p:ext uri="{BB962C8B-B14F-4D97-AF65-F5344CB8AC3E}">
        <p14:creationId xmlns:p14="http://schemas.microsoft.com/office/powerpoint/2010/main" val="24027699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2</a:t>
            </a:fld>
            <a:endParaRPr lang="en-US"/>
          </a:p>
        </p:txBody>
      </p:sp>
    </p:spTree>
    <p:extLst>
      <p:ext uri="{BB962C8B-B14F-4D97-AF65-F5344CB8AC3E}">
        <p14:creationId xmlns:p14="http://schemas.microsoft.com/office/powerpoint/2010/main" val="229532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3</a:t>
            </a:fld>
            <a:endParaRPr lang="en-US"/>
          </a:p>
        </p:txBody>
      </p:sp>
    </p:spTree>
    <p:extLst>
      <p:ext uri="{BB962C8B-B14F-4D97-AF65-F5344CB8AC3E}">
        <p14:creationId xmlns:p14="http://schemas.microsoft.com/office/powerpoint/2010/main" val="229532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4</a:t>
            </a:fld>
            <a:endParaRPr lang="en-US"/>
          </a:p>
        </p:txBody>
      </p:sp>
    </p:spTree>
    <p:extLst>
      <p:ext uri="{BB962C8B-B14F-4D97-AF65-F5344CB8AC3E}">
        <p14:creationId xmlns:p14="http://schemas.microsoft.com/office/powerpoint/2010/main" val="229532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5</a:t>
            </a:fld>
            <a:endParaRPr lang="en-US"/>
          </a:p>
        </p:txBody>
      </p:sp>
    </p:spTree>
    <p:extLst>
      <p:ext uri="{BB962C8B-B14F-4D97-AF65-F5344CB8AC3E}">
        <p14:creationId xmlns:p14="http://schemas.microsoft.com/office/powerpoint/2010/main" val="229532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 Id="rId3" Type="http://schemas.openxmlformats.org/officeDocument/2006/relationships/image" Target="../media/image2.em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grpSp>
        <p:nvGrpSpPr>
          <p:cNvPr id="3" name="Group 2"/>
          <p:cNvGrpSpPr/>
          <p:nvPr userDrawn="1"/>
        </p:nvGrpSpPr>
        <p:grpSpPr>
          <a:xfrm>
            <a:off x="0" y="-67733"/>
            <a:ext cx="9309518" cy="6954090"/>
            <a:chOff x="0" y="-67733"/>
            <a:chExt cx="9309518" cy="6954090"/>
          </a:xfrm>
        </p:grpSpPr>
        <p:pic>
          <p:nvPicPr>
            <p:cNvPr id="11" name="Picture 10"/>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246474"/>
              <a:ext cx="9309518" cy="6368988"/>
            </a:xfrm>
            <a:prstGeom prst="rect">
              <a:avLst/>
            </a:prstGeom>
          </p:spPr>
        </p:pic>
        <p:sp>
          <p:nvSpPr>
            <p:cNvPr id="2" name="Rectangle 1"/>
            <p:cNvSpPr/>
            <p:nvPr userDrawn="1"/>
          </p:nvSpPr>
          <p:spPr>
            <a:xfrm>
              <a:off x="0" y="-67733"/>
              <a:ext cx="9309518" cy="351829"/>
            </a:xfrm>
            <a:prstGeom prst="rect">
              <a:avLst/>
            </a:prstGeom>
            <a:solidFill>
              <a:srgbClr val="06243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userDrawn="1"/>
          </p:nvSpPr>
          <p:spPr>
            <a:xfrm>
              <a:off x="0" y="6602262"/>
              <a:ext cx="9309518" cy="284095"/>
            </a:xfrm>
            <a:prstGeom prst="rect">
              <a:avLst/>
            </a:prstGeom>
            <a:solidFill>
              <a:srgbClr val="06243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7" name="Rectangle 6"/>
          <p:cNvSpPr/>
          <p:nvPr userDrawn="1"/>
        </p:nvSpPr>
        <p:spPr>
          <a:xfrm>
            <a:off x="0" y="4130514"/>
            <a:ext cx="9309518" cy="1898497"/>
          </a:xfrm>
          <a:prstGeom prst="rect">
            <a:avLst/>
          </a:prstGeom>
          <a:solidFill>
            <a:srgbClr val="1768B1">
              <a:alpha val="84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userDrawn="1"/>
        </p:nvSpPr>
        <p:spPr>
          <a:xfrm>
            <a:off x="0" y="4130514"/>
            <a:ext cx="1697789" cy="1898497"/>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9" name="Picture 8" descr="ICANN_Logo_W.eps"/>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5566" y="4566371"/>
            <a:ext cx="1253416" cy="972830"/>
          </a:xfrm>
          <a:prstGeom prst="rect">
            <a:avLst/>
          </a:prstGeom>
        </p:spPr>
      </p:pic>
      <p:sp>
        <p:nvSpPr>
          <p:cNvPr id="10" name="Rectangle 9"/>
          <p:cNvSpPr/>
          <p:nvPr userDrawn="1"/>
        </p:nvSpPr>
        <p:spPr>
          <a:xfrm flipV="1">
            <a:off x="-1" y="4130513"/>
            <a:ext cx="9309519" cy="116253"/>
          </a:xfrm>
          <a:prstGeom prst="rect">
            <a:avLst/>
          </a:prstGeom>
          <a:solidFill>
            <a:srgbClr val="0C1F24">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20340448"/>
      </p:ext>
    </p:extLst>
  </p:cSld>
  <p:clrMapOvr>
    <a:masterClrMapping/>
  </p:clrMapOvr>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grpSp>
        <p:nvGrpSpPr>
          <p:cNvPr id="11" name="Group 10"/>
          <p:cNvGrpSpPr/>
          <p:nvPr userDrawn="1"/>
        </p:nvGrpSpPr>
        <p:grpSpPr>
          <a:xfrm>
            <a:off x="0" y="2110371"/>
            <a:ext cx="9198524" cy="4759071"/>
            <a:chOff x="0" y="2110371"/>
            <a:chExt cx="9198524" cy="4759071"/>
          </a:xfrm>
        </p:grpSpPr>
        <p:sp>
          <p:nvSpPr>
            <p:cNvPr id="3" name="Freeform 2"/>
            <p:cNvSpPr/>
            <p:nvPr userDrawn="1"/>
          </p:nvSpPr>
          <p:spPr>
            <a:xfrm>
              <a:off x="0" y="2110371"/>
              <a:ext cx="9198524" cy="4759071"/>
            </a:xfrm>
            <a:custGeom>
              <a:avLst/>
              <a:gdLst>
                <a:gd name="connsiteX0" fmla="*/ 0 w 9198524"/>
                <a:gd name="connsiteY0" fmla="*/ 0 h 5515904"/>
                <a:gd name="connsiteX1" fmla="*/ 9198524 w 9198524"/>
                <a:gd name="connsiteY1" fmla="*/ 3014506 h 5515904"/>
                <a:gd name="connsiteX2" fmla="*/ 9198524 w 9198524"/>
                <a:gd name="connsiteY2" fmla="*/ 5477421 h 5515904"/>
                <a:gd name="connsiteX3" fmla="*/ 0 w 9198524"/>
                <a:gd name="connsiteY3" fmla="*/ 5515904 h 5515904"/>
                <a:gd name="connsiteX4" fmla="*/ 0 w 9198524"/>
                <a:gd name="connsiteY4" fmla="*/ 0 h 55159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98524" h="5515904">
                  <a:moveTo>
                    <a:pt x="0" y="0"/>
                  </a:moveTo>
                  <a:lnTo>
                    <a:pt x="9198524" y="3014506"/>
                  </a:lnTo>
                  <a:lnTo>
                    <a:pt x="9198524" y="5477421"/>
                  </a:lnTo>
                  <a:lnTo>
                    <a:pt x="0" y="5515904"/>
                  </a:lnTo>
                  <a:cubicBezTo>
                    <a:pt x="4276" y="3685821"/>
                    <a:pt x="8553" y="1855738"/>
                    <a:pt x="0" y="0"/>
                  </a:cubicBezTo>
                  <a:close/>
                </a:path>
              </a:pathLst>
            </a:custGeom>
            <a:solidFill>
              <a:srgbClr val="1768B1">
                <a:alpha val="1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 name="Freeform 3"/>
            <p:cNvSpPr/>
            <p:nvPr userDrawn="1"/>
          </p:nvSpPr>
          <p:spPr>
            <a:xfrm>
              <a:off x="1" y="3174865"/>
              <a:ext cx="9144000" cy="3694577"/>
            </a:xfrm>
            <a:custGeom>
              <a:avLst/>
              <a:gdLst>
                <a:gd name="connsiteX0" fmla="*/ 6029715 w 6029715"/>
                <a:gd name="connsiteY0" fmla="*/ 0 h 6875638"/>
                <a:gd name="connsiteX1" fmla="*/ 6029715 w 6029715"/>
                <a:gd name="connsiteY1" fmla="*/ 6875638 h 6875638"/>
                <a:gd name="connsiteX2" fmla="*/ 0 w 6029715"/>
                <a:gd name="connsiteY2" fmla="*/ 6875638 h 6875638"/>
                <a:gd name="connsiteX3" fmla="*/ 6029715 w 6029715"/>
                <a:gd name="connsiteY3" fmla="*/ 0 h 6875638"/>
              </a:gdLst>
              <a:ahLst/>
              <a:cxnLst>
                <a:cxn ang="0">
                  <a:pos x="connsiteX0" y="connsiteY0"/>
                </a:cxn>
                <a:cxn ang="0">
                  <a:pos x="connsiteX1" y="connsiteY1"/>
                </a:cxn>
                <a:cxn ang="0">
                  <a:pos x="connsiteX2" y="connsiteY2"/>
                </a:cxn>
                <a:cxn ang="0">
                  <a:pos x="connsiteX3" y="connsiteY3"/>
                </a:cxn>
              </a:cxnLst>
              <a:rect l="l" t="t" r="r" b="b"/>
              <a:pathLst>
                <a:path w="6029715" h="6875638">
                  <a:moveTo>
                    <a:pt x="6029715" y="0"/>
                  </a:moveTo>
                  <a:lnTo>
                    <a:pt x="6029715" y="6875638"/>
                  </a:lnTo>
                  <a:lnTo>
                    <a:pt x="0" y="6875638"/>
                  </a:lnTo>
                  <a:lnTo>
                    <a:pt x="6029715" y="0"/>
                  </a:lnTo>
                  <a:close/>
                </a:path>
              </a:pathLst>
            </a:custGeom>
            <a:solidFill>
              <a:srgbClr val="1768B1">
                <a:alpha val="1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pic>
        <p:nvPicPr>
          <p:cNvPr id="2" name="Picture 1" descr="foote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6318497"/>
            <a:ext cx="9152141" cy="547644"/>
          </a:xfrm>
          <a:prstGeom prst="rect">
            <a:avLst/>
          </a:prstGeom>
        </p:spPr>
      </p:pic>
      <p:sp>
        <p:nvSpPr>
          <p:cNvPr id="34" name="Slide Number Placeholder 5"/>
          <p:cNvSpPr txBox="1">
            <a:spLocks/>
          </p:cNvSpPr>
          <p:nvPr userDrawn="1"/>
        </p:nvSpPr>
        <p:spPr>
          <a:xfrm>
            <a:off x="6826732" y="6414964"/>
            <a:ext cx="21336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1400" dirty="0" smtClean="0">
                <a:solidFill>
                  <a:srgbClr val="FFFFFF"/>
                </a:solidFill>
                <a:latin typeface="Source Sans Pro"/>
                <a:cs typeface="Source Sans Pro"/>
              </a:rPr>
              <a:t>   |   </a:t>
            </a:r>
            <a:fld id="{D43A6F16-D3CF-4F46-B6D9-B3CAB1B87938}" type="slidenum">
              <a:rPr lang="en-US" sz="1400" smtClean="0">
                <a:solidFill>
                  <a:srgbClr val="FFFFFF"/>
                </a:solidFill>
                <a:latin typeface="Source Sans Pro"/>
                <a:cs typeface="Source Sans Pro"/>
              </a:rPr>
              <a:pPr algn="r"/>
              <a:t>‹Nr.›</a:t>
            </a:fld>
            <a:endParaRPr lang="en-US" sz="1400" dirty="0">
              <a:solidFill>
                <a:srgbClr val="FFFFFF"/>
              </a:solidFill>
              <a:latin typeface="Source Sans Pro"/>
              <a:cs typeface="Source Sans Pro"/>
            </a:endParaRPr>
          </a:p>
        </p:txBody>
      </p:sp>
      <p:sp>
        <p:nvSpPr>
          <p:cNvPr id="35" name="Title 19"/>
          <p:cNvSpPr>
            <a:spLocks noGrp="1"/>
          </p:cNvSpPr>
          <p:nvPr userDrawn="1">
            <p:ph type="title" hasCustomPrompt="1"/>
          </p:nvPr>
        </p:nvSpPr>
        <p:spPr>
          <a:xfrm>
            <a:off x="0" y="-7478"/>
            <a:ext cx="9144000" cy="710655"/>
          </a:xfrm>
          <a:prstGeom prst="rect">
            <a:avLst/>
          </a:prstGeom>
          <a:solidFill>
            <a:srgbClr val="1768B1"/>
          </a:solidFill>
        </p:spPr>
        <p:txBody>
          <a:bodyPr vert="horz"/>
          <a:lstStyle>
            <a:lvl1pPr marL="292100" algn="l">
              <a:lnSpc>
                <a:spcPts val="3980"/>
              </a:lnSpc>
              <a:defRPr sz="3200" b="0" i="0" baseline="0">
                <a:solidFill>
                  <a:schemeClr val="bg1"/>
                </a:solidFill>
                <a:latin typeface="Source Sans Pro"/>
                <a:cs typeface="Source Sans Pro"/>
              </a:defRPr>
            </a:lvl1pPr>
          </a:lstStyle>
          <a:p>
            <a:r>
              <a:rPr lang="en-US" dirty="0" smtClean="0"/>
              <a:t>Click to edit title</a:t>
            </a:r>
            <a:endParaRPr lang="en-US" dirty="0"/>
          </a:p>
        </p:txBody>
      </p:sp>
    </p:spTree>
    <p:extLst>
      <p:ext uri="{BB962C8B-B14F-4D97-AF65-F5344CB8AC3E}">
        <p14:creationId xmlns:p14="http://schemas.microsoft.com/office/powerpoint/2010/main" val="1305372632"/>
      </p:ext>
    </p:extLst>
  </p:cSld>
  <p:clrMapOvr>
    <a:masterClrMapping/>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3" name="Title 19"/>
          <p:cNvSpPr>
            <a:spLocks noGrp="1"/>
          </p:cNvSpPr>
          <p:nvPr>
            <p:ph type="title" hasCustomPrompt="1"/>
          </p:nvPr>
        </p:nvSpPr>
        <p:spPr>
          <a:xfrm>
            <a:off x="0" y="-7478"/>
            <a:ext cx="9144000" cy="710655"/>
          </a:xfrm>
          <a:prstGeom prst="rect">
            <a:avLst/>
          </a:prstGeom>
          <a:solidFill>
            <a:srgbClr val="1768B1"/>
          </a:solidFill>
        </p:spPr>
        <p:txBody>
          <a:bodyPr vert="horz"/>
          <a:lstStyle>
            <a:lvl1pPr marL="292100" algn="l">
              <a:lnSpc>
                <a:spcPts val="3980"/>
              </a:lnSpc>
              <a:defRPr sz="3200" b="0" i="0" baseline="0">
                <a:solidFill>
                  <a:schemeClr val="bg1"/>
                </a:solidFill>
                <a:latin typeface="Source Sans Pro"/>
                <a:cs typeface="Source Sans Pro"/>
              </a:defRPr>
            </a:lvl1pPr>
          </a:lstStyle>
          <a:p>
            <a:r>
              <a:rPr lang="en-US" dirty="0" smtClean="0"/>
              <a:t>Click to edit title</a:t>
            </a:r>
            <a:endParaRPr lang="en-US" dirty="0"/>
          </a:p>
        </p:txBody>
      </p:sp>
      <p:pic>
        <p:nvPicPr>
          <p:cNvPr id="15" name="Picture 14" descr="foote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6318497"/>
            <a:ext cx="9152141" cy="547644"/>
          </a:xfrm>
          <a:prstGeom prst="rect">
            <a:avLst/>
          </a:prstGeom>
        </p:spPr>
      </p:pic>
      <p:sp>
        <p:nvSpPr>
          <p:cNvPr id="16" name="Slide Number Placeholder 5"/>
          <p:cNvSpPr txBox="1">
            <a:spLocks/>
          </p:cNvSpPr>
          <p:nvPr userDrawn="1"/>
        </p:nvSpPr>
        <p:spPr>
          <a:xfrm>
            <a:off x="6826732" y="6414964"/>
            <a:ext cx="21336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1400" dirty="0" smtClean="0">
                <a:solidFill>
                  <a:srgbClr val="FFFFFF"/>
                </a:solidFill>
                <a:latin typeface="Source Sans Pro"/>
                <a:cs typeface="Source Sans Pro"/>
              </a:rPr>
              <a:t>   |   </a:t>
            </a:r>
            <a:fld id="{D43A6F16-D3CF-4F46-B6D9-B3CAB1B87938}" type="slidenum">
              <a:rPr lang="en-US" sz="1400" smtClean="0">
                <a:solidFill>
                  <a:srgbClr val="FFFFFF"/>
                </a:solidFill>
                <a:latin typeface="Source Sans Pro"/>
                <a:cs typeface="Source Sans Pro"/>
              </a:rPr>
              <a:pPr algn="r"/>
              <a:t>‹Nr.›</a:t>
            </a:fld>
            <a:endParaRPr lang="en-US" sz="1400" dirty="0">
              <a:solidFill>
                <a:srgbClr val="FFFFFF"/>
              </a:solidFill>
              <a:latin typeface="Source Sans Pro"/>
              <a:cs typeface="Source Sans Pro"/>
            </a:endParaRPr>
          </a:p>
        </p:txBody>
      </p:sp>
    </p:spTree>
    <p:extLst>
      <p:ext uri="{BB962C8B-B14F-4D97-AF65-F5344CB8AC3E}">
        <p14:creationId xmlns:p14="http://schemas.microsoft.com/office/powerpoint/2010/main" val="2083083298"/>
      </p:ext>
    </p:extLst>
  </p:cSld>
  <p:clrMapOvr>
    <a:masterClrMapping/>
  </p:clrMapOvr>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spTree>
    <p:extLst>
      <p:ext uri="{BB962C8B-B14F-4D97-AF65-F5344CB8AC3E}">
        <p14:creationId xmlns:p14="http://schemas.microsoft.com/office/powerpoint/2010/main" val="3365112382"/>
      </p:ext>
    </p:extLst>
  </p:cSld>
  <p:clrMapOvr>
    <a:masterClrMapping/>
  </p:clrMapOvr>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pic>
        <p:nvPicPr>
          <p:cNvPr id="14" name="Picture 13"/>
          <p:cNvPicPr>
            <a:picLocks noChangeAspect="1"/>
          </p:cNvPicPr>
          <p:nvPr userDrawn="1"/>
        </p:nvPicPr>
        <p:blipFill rotWithShape="1">
          <a:blip r:embed="rId2" cstate="email">
            <a:extLst>
              <a:ext uri="{28A0092B-C50C-407E-A947-70E740481C1C}">
                <a14:useLocalDpi xmlns:a14="http://schemas.microsoft.com/office/drawing/2010/main"/>
              </a:ext>
            </a:extLst>
          </a:blip>
          <a:srcRect l="5219" r="3872"/>
          <a:stretch/>
        </p:blipFill>
        <p:spPr>
          <a:xfrm>
            <a:off x="-60960" y="-8390"/>
            <a:ext cx="9296400" cy="6881326"/>
          </a:xfrm>
          <a:prstGeom prst="rect">
            <a:avLst/>
          </a:prstGeom>
        </p:spPr>
      </p:pic>
      <p:sp>
        <p:nvSpPr>
          <p:cNvPr id="36" name="Text Placeholder 35"/>
          <p:cNvSpPr>
            <a:spLocks noGrp="1"/>
          </p:cNvSpPr>
          <p:nvPr userDrawn="1">
            <p:ph type="body" sz="quarter" idx="13" hasCustomPrompt="1"/>
          </p:nvPr>
        </p:nvSpPr>
        <p:spPr>
          <a:xfrm>
            <a:off x="569913" y="2377590"/>
            <a:ext cx="6256337" cy="1728788"/>
          </a:xfrm>
          <a:prstGeom prst="rect">
            <a:avLst/>
          </a:prstGeom>
        </p:spPr>
        <p:txBody>
          <a:bodyPr vert="horz"/>
          <a:lstStyle>
            <a:lvl1pPr marL="0" indent="0">
              <a:buNone/>
              <a:defRPr sz="3600">
                <a:solidFill>
                  <a:schemeClr val="bg1"/>
                </a:solidFill>
                <a:latin typeface="Source Sans Pro Light"/>
                <a:cs typeface="Source Sans Pro Ligh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Name of an Agenda Item</a:t>
            </a:r>
          </a:p>
          <a:p>
            <a:pPr lvl="0"/>
            <a:r>
              <a:rPr lang="en-US" dirty="0" smtClean="0"/>
              <a:t>Section Divider</a:t>
            </a:r>
          </a:p>
        </p:txBody>
      </p:sp>
    </p:spTree>
    <p:extLst>
      <p:ext uri="{BB962C8B-B14F-4D97-AF65-F5344CB8AC3E}">
        <p14:creationId xmlns:p14="http://schemas.microsoft.com/office/powerpoint/2010/main" val="4988375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Agenda">
    <p:spTree>
      <p:nvGrpSpPr>
        <p:cNvPr id="1" name=""/>
        <p:cNvGrpSpPr/>
        <p:nvPr/>
      </p:nvGrpSpPr>
      <p:grpSpPr>
        <a:xfrm>
          <a:off x="0" y="0"/>
          <a:ext cx="0" cy="0"/>
          <a:chOff x="0" y="0"/>
          <a:chExt cx="0" cy="0"/>
        </a:xfrm>
      </p:grpSpPr>
      <p:pic>
        <p:nvPicPr>
          <p:cNvPr id="4" name="Picture 3" descr="agenda2.jpg"/>
          <p:cNvPicPr>
            <a:picLocks noChangeAspect="1"/>
          </p:cNvPicPr>
          <p:nvPr userDrawn="1"/>
        </p:nvPicPr>
        <p:blipFill rotWithShape="1">
          <a:blip r:embed="rId2">
            <a:extLst>
              <a:ext uri="{28A0092B-C50C-407E-A947-70E740481C1C}">
                <a14:useLocalDpi xmlns:a14="http://schemas.microsoft.com/office/drawing/2010/main" val="0"/>
              </a:ext>
            </a:extLst>
          </a:blip>
          <a:srcRect l="19229" r="19889"/>
          <a:stretch/>
        </p:blipFill>
        <p:spPr>
          <a:xfrm>
            <a:off x="0" y="-2541"/>
            <a:ext cx="9144000" cy="6869049"/>
          </a:xfrm>
          <a:prstGeom prst="rect">
            <a:avLst/>
          </a:prstGeom>
        </p:spPr>
      </p:pic>
      <p:sp>
        <p:nvSpPr>
          <p:cNvPr id="9" name="Text Placeholder 35"/>
          <p:cNvSpPr>
            <a:spLocks noGrp="1"/>
          </p:cNvSpPr>
          <p:nvPr>
            <p:ph type="body" sz="quarter" idx="13" hasCustomPrompt="1"/>
          </p:nvPr>
        </p:nvSpPr>
        <p:spPr>
          <a:xfrm>
            <a:off x="569913" y="2377590"/>
            <a:ext cx="6256337" cy="1728788"/>
          </a:xfrm>
          <a:prstGeom prst="rect">
            <a:avLst/>
          </a:prstGeom>
        </p:spPr>
        <p:txBody>
          <a:bodyPr vert="horz"/>
          <a:lstStyle>
            <a:lvl1pPr marL="0" indent="0">
              <a:buNone/>
              <a:defRPr sz="3600">
                <a:solidFill>
                  <a:schemeClr val="bg1"/>
                </a:solidFill>
                <a:latin typeface="Source Sans Pro Light"/>
                <a:cs typeface="Source Sans Pro Ligh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Name of an Agenda Item</a:t>
            </a:r>
          </a:p>
          <a:p>
            <a:pPr lvl="0"/>
            <a:r>
              <a:rPr lang="en-US" dirty="0" smtClean="0"/>
              <a:t>Section Divider</a:t>
            </a:r>
          </a:p>
        </p:txBody>
      </p:sp>
    </p:spTree>
    <p:extLst>
      <p:ext uri="{BB962C8B-B14F-4D97-AF65-F5344CB8AC3E}">
        <p14:creationId xmlns:p14="http://schemas.microsoft.com/office/powerpoint/2010/main" val="1867095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descr="agenda3.jpg"/>
          <p:cNvPicPr>
            <a:picLocks noChangeAspect="1"/>
          </p:cNvPicPr>
          <p:nvPr userDrawn="1"/>
        </p:nvPicPr>
        <p:blipFill rotWithShape="1">
          <a:blip r:embed="rId2">
            <a:extLst>
              <a:ext uri="{28A0092B-C50C-407E-A947-70E740481C1C}">
                <a14:useLocalDpi xmlns:a14="http://schemas.microsoft.com/office/drawing/2010/main" val="0"/>
              </a:ext>
            </a:extLst>
          </a:blip>
          <a:srcRect l="19206" r="19518"/>
          <a:stretch/>
        </p:blipFill>
        <p:spPr>
          <a:xfrm>
            <a:off x="0" y="0"/>
            <a:ext cx="9155981" cy="6876852"/>
          </a:xfrm>
          <a:prstGeom prst="rect">
            <a:avLst/>
          </a:prstGeom>
        </p:spPr>
      </p:pic>
      <p:sp>
        <p:nvSpPr>
          <p:cNvPr id="4" name="Text Placeholder 35"/>
          <p:cNvSpPr>
            <a:spLocks noGrp="1"/>
          </p:cNvSpPr>
          <p:nvPr>
            <p:ph type="body" sz="quarter" idx="13" hasCustomPrompt="1"/>
          </p:nvPr>
        </p:nvSpPr>
        <p:spPr>
          <a:xfrm>
            <a:off x="569913" y="2377590"/>
            <a:ext cx="6256337" cy="1728788"/>
          </a:xfrm>
          <a:prstGeom prst="rect">
            <a:avLst/>
          </a:prstGeom>
        </p:spPr>
        <p:txBody>
          <a:bodyPr vert="horz"/>
          <a:lstStyle>
            <a:lvl1pPr marL="0" indent="0">
              <a:buNone/>
              <a:defRPr sz="3600">
                <a:solidFill>
                  <a:schemeClr val="bg1"/>
                </a:solidFill>
                <a:latin typeface="Source Sans Pro Light"/>
                <a:cs typeface="Source Sans Pro Ligh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Name of an Agenda Item</a:t>
            </a:r>
          </a:p>
          <a:p>
            <a:pPr lvl="0"/>
            <a:r>
              <a:rPr lang="en-US" dirty="0" smtClean="0"/>
              <a:t>Section Divider</a:t>
            </a:r>
          </a:p>
        </p:txBody>
      </p:sp>
    </p:spTree>
    <p:extLst>
      <p:ext uri="{BB962C8B-B14F-4D97-AF65-F5344CB8AC3E}">
        <p14:creationId xmlns:p14="http://schemas.microsoft.com/office/powerpoint/2010/main" val="408033083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7271243"/>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51" r:id="rId3"/>
    <p:sldLayoutId id="2147483664" r:id="rId4"/>
    <p:sldLayoutId id="2147483655" r:id="rId5"/>
    <p:sldLayoutId id="2147483663" r:id="rId6"/>
    <p:sldLayoutId id="2147483662" r:id="rId7"/>
  </p:sldLayoutIdLst>
  <p:hf hdr="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US" b="1" dirty="0" smtClean="0">
                <a:latin typeface="Source Sans Pro"/>
                <a:cs typeface="Source Sans Pro"/>
              </a:rPr>
              <a:t>IANA Functions Stewardship Transition</a:t>
            </a:r>
          </a:p>
          <a:p>
            <a:r>
              <a:rPr lang="en-US" dirty="0" err="1" smtClean="0"/>
              <a:t>Patrik</a:t>
            </a:r>
            <a:r>
              <a:rPr lang="en-US" dirty="0" smtClean="0"/>
              <a:t> </a:t>
            </a:r>
            <a:r>
              <a:rPr lang="en-US" dirty="0" err="1" smtClean="0"/>
              <a:t>Fältström</a:t>
            </a:r>
            <a:endParaRPr lang="en-US" dirty="0"/>
          </a:p>
        </p:txBody>
      </p:sp>
      <p:sp>
        <p:nvSpPr>
          <p:cNvPr id="3" name="TextBox 2"/>
          <p:cNvSpPr txBox="1"/>
          <p:nvPr/>
        </p:nvSpPr>
        <p:spPr>
          <a:xfrm>
            <a:off x="843280" y="1219200"/>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2290218901"/>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4601" y="1580499"/>
            <a:ext cx="8103072" cy="4785925"/>
          </a:xfrm>
          <a:prstGeom prst="rect">
            <a:avLst/>
          </a:prstGeom>
        </p:spPr>
        <p:txBody>
          <a:bodyPr wrap="square">
            <a:spAutoFit/>
          </a:bodyPr>
          <a:lstStyle/>
          <a:p>
            <a:pPr marL="285750" indent="-285750">
              <a:spcBef>
                <a:spcPts val="600"/>
              </a:spcBef>
              <a:spcAft>
                <a:spcPts val="600"/>
              </a:spcAft>
              <a:buSzPct val="75000"/>
              <a:buFont typeface="Wingdings" charset="2"/>
              <a:buChar char=""/>
            </a:pPr>
            <a:r>
              <a:rPr lang="en-US" sz="2400" dirty="0" smtClean="0">
                <a:solidFill>
                  <a:srgbClr val="0E4B91"/>
                </a:solidFill>
                <a:latin typeface="Source Sans Pro Light"/>
                <a:cs typeface="Source Sans Pro Light"/>
              </a:rPr>
              <a:t>Complements </a:t>
            </a:r>
            <a:r>
              <a:rPr lang="en-US" sz="2400" dirty="0">
                <a:solidFill>
                  <a:srgbClr val="0E4B91"/>
                </a:solidFill>
                <a:latin typeface="Source Sans Pro Light"/>
                <a:cs typeface="Source Sans Pro Light"/>
              </a:rPr>
              <a:t>SAC067, “</a:t>
            </a:r>
            <a:r>
              <a:rPr lang="en-US" sz="2400" i="1" dirty="0">
                <a:solidFill>
                  <a:srgbClr val="0E4B91"/>
                </a:solidFill>
                <a:latin typeface="Source Sans Pro Light"/>
                <a:cs typeface="Source Sans Pro Light"/>
              </a:rPr>
              <a:t>Overview and History of the IANA Functions</a:t>
            </a:r>
            <a:r>
              <a:rPr lang="en-US" sz="2400" dirty="0">
                <a:solidFill>
                  <a:srgbClr val="0E4B91"/>
                </a:solidFill>
                <a:latin typeface="Source Sans Pro Light"/>
                <a:cs typeface="Source Sans Pro Light"/>
              </a:rPr>
              <a:t>,” and SAC068, “</a:t>
            </a:r>
            <a:r>
              <a:rPr lang="en-US" sz="2400" i="1" dirty="0">
                <a:solidFill>
                  <a:srgbClr val="0E4B91"/>
                </a:solidFill>
                <a:latin typeface="Source Sans Pro Light"/>
                <a:cs typeface="Source Sans Pro Light"/>
              </a:rPr>
              <a:t>Report on the IANA Functions Contract</a:t>
            </a:r>
            <a:r>
              <a:rPr lang="en-US" sz="2400" dirty="0">
                <a:solidFill>
                  <a:srgbClr val="0E4B91"/>
                </a:solidFill>
                <a:latin typeface="Source Sans Pro Light"/>
                <a:cs typeface="Source Sans Pro Light"/>
              </a:rPr>
              <a:t>.” </a:t>
            </a:r>
            <a:endParaRPr lang="en-US" sz="2400" dirty="0" smtClean="0">
              <a:solidFill>
                <a:srgbClr val="1A87C9"/>
              </a:solidFill>
              <a:latin typeface="Source Sans Pro Light"/>
              <a:cs typeface="Source Sans Pro Light"/>
            </a:endParaRPr>
          </a:p>
          <a:p>
            <a:pPr marL="742950" lvl="1" indent="-285750">
              <a:spcBef>
                <a:spcPts val="600"/>
              </a:spcBef>
              <a:spcAft>
                <a:spcPts val="600"/>
              </a:spcAft>
              <a:buSzPct val="75000"/>
              <a:buFont typeface="Wingdings" charset="2"/>
              <a:buChar char=""/>
            </a:pPr>
            <a:r>
              <a:rPr lang="en-US" sz="2200" dirty="0" smtClean="0">
                <a:solidFill>
                  <a:srgbClr val="0C1F24"/>
                </a:solidFill>
                <a:latin typeface="Source Sans Pro Light"/>
                <a:cs typeface="Source Sans Pro Light"/>
              </a:rPr>
              <a:t>Describes the way in which NTIA currently contributes to the security, stability and resiliency of the IANA Function Activities.</a:t>
            </a:r>
          </a:p>
          <a:p>
            <a:pPr marL="742950" lvl="1" indent="-285750">
              <a:spcBef>
                <a:spcPts val="600"/>
              </a:spcBef>
              <a:spcAft>
                <a:spcPts val="600"/>
              </a:spcAft>
              <a:buSzPct val="75000"/>
              <a:buFont typeface="Wingdings" charset="2"/>
              <a:buChar char=""/>
            </a:pPr>
            <a:r>
              <a:rPr lang="en-US" sz="2200" dirty="0" smtClean="0">
                <a:solidFill>
                  <a:srgbClr val="0C1F24"/>
                </a:solidFill>
                <a:latin typeface="Source Sans Pro Light"/>
                <a:cs typeface="Source Sans Pro Light"/>
              </a:rPr>
              <a:t>Presents questions and issues that must be addressed by the Internet community in order to </a:t>
            </a:r>
            <a:r>
              <a:rPr lang="en-US" sz="2200" dirty="0">
                <a:solidFill>
                  <a:srgbClr val="0C1F24"/>
                </a:solidFill>
                <a:latin typeface="Source Sans Pro Light"/>
                <a:cs typeface="Source Sans Pro Light"/>
              </a:rPr>
              <a:t>preserve </a:t>
            </a:r>
            <a:r>
              <a:rPr lang="en-US" sz="2200" dirty="0" smtClean="0">
                <a:solidFill>
                  <a:srgbClr val="0C1F24"/>
                </a:solidFill>
                <a:latin typeface="Source Sans Pro Light"/>
                <a:cs typeface="Source Sans Pro Light"/>
              </a:rPr>
              <a:t>the security</a:t>
            </a:r>
            <a:r>
              <a:rPr lang="en-US" sz="2200" dirty="0">
                <a:solidFill>
                  <a:srgbClr val="0C1F24"/>
                </a:solidFill>
                <a:latin typeface="Source Sans Pro Light"/>
                <a:cs typeface="Source Sans Pro Light"/>
              </a:rPr>
              <a:t>, stability, and resiliency of the IANA Functions activities through (and beyond</a:t>
            </a:r>
            <a:r>
              <a:rPr lang="en-US" sz="2200" dirty="0" smtClean="0">
                <a:solidFill>
                  <a:srgbClr val="0C1F24"/>
                </a:solidFill>
                <a:latin typeface="Source Sans Pro Light"/>
                <a:cs typeface="Source Sans Pro Light"/>
              </a:rPr>
              <a:t>) the </a:t>
            </a:r>
            <a:r>
              <a:rPr lang="en-US" sz="2200" dirty="0">
                <a:solidFill>
                  <a:srgbClr val="0C1F24"/>
                </a:solidFill>
                <a:latin typeface="Source Sans Pro Light"/>
                <a:cs typeface="Source Sans Pro Light"/>
              </a:rPr>
              <a:t>transition</a:t>
            </a:r>
            <a:r>
              <a:rPr lang="en-US" sz="2200" dirty="0" smtClean="0">
                <a:solidFill>
                  <a:srgbClr val="0C1F24"/>
                </a:solidFill>
                <a:latin typeface="Source Sans Pro Light"/>
                <a:cs typeface="Source Sans Pro Light"/>
              </a:rPr>
              <a:t>.</a:t>
            </a:r>
            <a:endParaRPr lang="en-US" sz="2200" dirty="0">
              <a:solidFill>
                <a:srgbClr val="0C1F24"/>
              </a:solidFill>
              <a:latin typeface="Source Sans Pro Light"/>
              <a:cs typeface="Source Sans Pro Light"/>
            </a:endParaRPr>
          </a:p>
          <a:p>
            <a:pPr marL="742950" lvl="1" indent="-285750">
              <a:spcBef>
                <a:spcPts val="600"/>
              </a:spcBef>
              <a:spcAft>
                <a:spcPts val="600"/>
              </a:spcAft>
              <a:buSzPct val="75000"/>
              <a:buFont typeface="Wingdings" charset="2"/>
              <a:buChar char=""/>
            </a:pPr>
            <a:r>
              <a:rPr lang="en-US" sz="2200" dirty="0" smtClean="0">
                <a:solidFill>
                  <a:srgbClr val="0C1F24"/>
                </a:solidFill>
                <a:latin typeface="Source Sans Pro Light"/>
                <a:cs typeface="Source Sans Pro Light"/>
              </a:rPr>
              <a:t>Makes recommendations to each of the questions and issues raised.</a:t>
            </a:r>
          </a:p>
          <a:p>
            <a:pPr>
              <a:buSzPct val="75000"/>
            </a:pPr>
            <a:endParaRPr lang="en-US" sz="2200" dirty="0">
              <a:solidFill>
                <a:srgbClr val="0C1F24"/>
              </a:solidFill>
              <a:latin typeface="Source Sans Pro Light"/>
              <a:cs typeface="Source Sans Pro Light"/>
            </a:endParaRPr>
          </a:p>
        </p:txBody>
      </p:sp>
      <p:sp>
        <p:nvSpPr>
          <p:cNvPr id="4" name="Title 3"/>
          <p:cNvSpPr>
            <a:spLocks noGrp="1"/>
          </p:cNvSpPr>
          <p:nvPr>
            <p:ph type="title"/>
          </p:nvPr>
        </p:nvSpPr>
        <p:spPr>
          <a:xfrm>
            <a:off x="0" y="-7477"/>
            <a:ext cx="9144000" cy="1175878"/>
          </a:xfrm>
          <a:prstGeom prst="rect">
            <a:avLst/>
          </a:prstGeom>
        </p:spPr>
        <p:txBody>
          <a:bodyPr/>
          <a:lstStyle/>
          <a:p>
            <a:r>
              <a:rPr lang="en-US" sz="3000" dirty="0" smtClean="0"/>
              <a:t>SAC069:  </a:t>
            </a:r>
            <a:r>
              <a:rPr lang="en-US" sz="3000" dirty="0"/>
              <a:t>Maintaining the Security </a:t>
            </a:r>
            <a:r>
              <a:rPr lang="en-US" sz="3000" dirty="0" smtClean="0"/>
              <a:t>and Stability </a:t>
            </a:r>
            <a:r>
              <a:rPr lang="en-US" sz="3000" dirty="0"/>
              <a:t>of the IANA Functions Through </a:t>
            </a:r>
            <a:r>
              <a:rPr lang="en-US" sz="3000" dirty="0" smtClean="0"/>
              <a:t>the Stewardship </a:t>
            </a:r>
            <a:r>
              <a:rPr lang="en-US" sz="3000" dirty="0"/>
              <a:t>Transition</a:t>
            </a:r>
          </a:p>
        </p:txBody>
      </p:sp>
    </p:spTree>
    <p:extLst>
      <p:ext uri="{BB962C8B-B14F-4D97-AF65-F5344CB8AC3E}">
        <p14:creationId xmlns:p14="http://schemas.microsoft.com/office/powerpoint/2010/main" val="1940756224"/>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4601" y="1367684"/>
            <a:ext cx="8103072" cy="4816703"/>
          </a:xfrm>
          <a:prstGeom prst="rect">
            <a:avLst/>
          </a:prstGeom>
        </p:spPr>
        <p:txBody>
          <a:bodyPr wrap="square">
            <a:spAutoFit/>
          </a:bodyPr>
          <a:lstStyle/>
          <a:p>
            <a:pPr marL="285750" indent="-285750">
              <a:spcBef>
                <a:spcPts val="600"/>
              </a:spcBef>
              <a:spcAft>
                <a:spcPts val="600"/>
              </a:spcAft>
              <a:buSzPct val="75000"/>
              <a:buFont typeface="Wingdings" charset="2"/>
              <a:buChar char=""/>
            </a:pPr>
            <a:r>
              <a:rPr lang="en-US" sz="2400" dirty="0" smtClean="0">
                <a:solidFill>
                  <a:srgbClr val="1768B1"/>
                </a:solidFill>
                <a:latin typeface="Source Sans Pro Light"/>
                <a:cs typeface="Source Sans Pro Light"/>
              </a:rPr>
              <a:t>Any proposal </a:t>
            </a:r>
            <a:r>
              <a:rPr lang="en-US" sz="2400" dirty="0">
                <a:solidFill>
                  <a:srgbClr val="1768B1"/>
                </a:solidFill>
                <a:latin typeface="Source Sans Pro Light"/>
                <a:cs typeface="Source Sans Pro Light"/>
              </a:rPr>
              <a:t>to replace NTIA’s final authorization of root zone changes with an alternative be at least as reliable, resilient, and efficient as the current process</a:t>
            </a:r>
            <a:r>
              <a:rPr lang="en-US" sz="2400" dirty="0" smtClean="0">
                <a:solidFill>
                  <a:srgbClr val="1768B1"/>
                </a:solidFill>
                <a:latin typeface="Source Sans Pro Light"/>
                <a:cs typeface="Source Sans Pro Light"/>
              </a:rPr>
              <a:t>.</a:t>
            </a:r>
            <a:endParaRPr lang="en-US" sz="2400" dirty="0">
              <a:solidFill>
                <a:srgbClr val="1768B1"/>
              </a:solidFill>
              <a:latin typeface="Source Sans Pro Light"/>
              <a:cs typeface="Source Sans Pro Light"/>
            </a:endParaRPr>
          </a:p>
          <a:p>
            <a:pPr marL="285750" indent="-285750">
              <a:spcBef>
                <a:spcPts val="600"/>
              </a:spcBef>
              <a:spcAft>
                <a:spcPts val="600"/>
              </a:spcAft>
              <a:buSzPct val="75000"/>
              <a:buFont typeface="Wingdings" charset="2"/>
              <a:buChar char=""/>
            </a:pPr>
            <a:r>
              <a:rPr lang="en-US" sz="2400" dirty="0" smtClean="0">
                <a:solidFill>
                  <a:srgbClr val="1768B1"/>
                </a:solidFill>
                <a:latin typeface="Source Sans Pro Light"/>
                <a:cs typeface="Source Sans Pro Light"/>
              </a:rPr>
              <a:t>Effective </a:t>
            </a:r>
            <a:r>
              <a:rPr lang="en-US" sz="2400" dirty="0">
                <a:solidFill>
                  <a:srgbClr val="1768B1"/>
                </a:solidFill>
                <a:latin typeface="Source Sans Pro Light"/>
                <a:cs typeface="Source Sans Pro Light"/>
              </a:rPr>
              <a:t>arrangements should be made for the reliable and timely performance of all aspects of the root zone management process post-transition, including inter-organization coordination if the post-transition RZM process involves more than one root zone management partner</a:t>
            </a:r>
            <a:r>
              <a:rPr lang="en-US" sz="2400" dirty="0" smtClean="0">
                <a:solidFill>
                  <a:srgbClr val="1768B1"/>
                </a:solidFill>
                <a:latin typeface="Source Sans Pro Light"/>
                <a:cs typeface="Source Sans Pro Light"/>
              </a:rPr>
              <a:t>.</a:t>
            </a:r>
            <a:endParaRPr lang="en-US" sz="2400" dirty="0">
              <a:solidFill>
                <a:srgbClr val="1768B1"/>
              </a:solidFill>
              <a:latin typeface="Source Sans Pro Light"/>
              <a:cs typeface="Source Sans Pro Light"/>
            </a:endParaRPr>
          </a:p>
          <a:p>
            <a:pPr marL="285750" indent="-285750">
              <a:spcBef>
                <a:spcPts val="600"/>
              </a:spcBef>
              <a:spcAft>
                <a:spcPts val="600"/>
              </a:spcAft>
              <a:buSzPct val="75000"/>
              <a:buFont typeface="Wingdings" charset="2"/>
              <a:buChar char=""/>
            </a:pPr>
            <a:r>
              <a:rPr lang="en-US" sz="2400" dirty="0" smtClean="0">
                <a:solidFill>
                  <a:srgbClr val="1768B1"/>
                </a:solidFill>
                <a:latin typeface="Source Sans Pro Light"/>
                <a:cs typeface="Source Sans Pro Light"/>
              </a:rPr>
              <a:t>NTIA </a:t>
            </a:r>
            <a:r>
              <a:rPr lang="en-US" sz="2400" dirty="0">
                <a:solidFill>
                  <a:srgbClr val="1768B1"/>
                </a:solidFill>
                <a:latin typeface="Source Sans Pro Light"/>
                <a:cs typeface="Source Sans Pro Light"/>
              </a:rPr>
              <a:t>should clarify the processes and legal </a:t>
            </a:r>
            <a:r>
              <a:rPr lang="en-US" sz="2400" dirty="0" smtClean="0">
                <a:solidFill>
                  <a:srgbClr val="1768B1"/>
                </a:solidFill>
                <a:latin typeface="Source Sans Pro Light"/>
                <a:cs typeface="Source Sans Pro Light"/>
              </a:rPr>
              <a:t>framework associated </a:t>
            </a:r>
            <a:r>
              <a:rPr lang="en-US" sz="2400" dirty="0">
                <a:solidFill>
                  <a:srgbClr val="1768B1"/>
                </a:solidFill>
                <a:latin typeface="Source Sans Pro Light"/>
                <a:cs typeface="Source Sans Pro Light"/>
              </a:rPr>
              <a:t>with the role of the Root Zone Maintainer after transition.</a:t>
            </a:r>
          </a:p>
          <a:p>
            <a:pPr>
              <a:buSzPct val="75000"/>
            </a:pPr>
            <a:endParaRPr lang="en-US" dirty="0">
              <a:latin typeface="Source Sans Pro Light"/>
              <a:cs typeface="Source Sans Pro Light"/>
            </a:endParaRPr>
          </a:p>
        </p:txBody>
      </p:sp>
      <p:sp>
        <p:nvSpPr>
          <p:cNvPr id="4" name="Title 3"/>
          <p:cNvSpPr>
            <a:spLocks noGrp="1"/>
          </p:cNvSpPr>
          <p:nvPr>
            <p:ph type="title"/>
          </p:nvPr>
        </p:nvSpPr>
        <p:spPr>
          <a:xfrm>
            <a:off x="0" y="-7477"/>
            <a:ext cx="9144000" cy="1156176"/>
          </a:xfrm>
          <a:prstGeom prst="rect">
            <a:avLst/>
          </a:prstGeom>
        </p:spPr>
        <p:txBody>
          <a:bodyPr/>
          <a:lstStyle/>
          <a:p>
            <a:r>
              <a:rPr lang="en-US" sz="3000" dirty="0" smtClean="0"/>
              <a:t>SAC069 Recommendations – Root Zone Management</a:t>
            </a:r>
            <a:endParaRPr lang="en-US" sz="3000" dirty="0"/>
          </a:p>
        </p:txBody>
      </p:sp>
    </p:spTree>
    <p:extLst>
      <p:ext uri="{BB962C8B-B14F-4D97-AF65-F5344CB8AC3E}">
        <p14:creationId xmlns:p14="http://schemas.microsoft.com/office/powerpoint/2010/main" val="2701474070"/>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0500" y="1468571"/>
            <a:ext cx="8648700" cy="3816429"/>
          </a:xfrm>
          <a:prstGeom prst="rect">
            <a:avLst/>
          </a:prstGeom>
        </p:spPr>
        <p:txBody>
          <a:bodyPr wrap="square">
            <a:spAutoFit/>
          </a:bodyPr>
          <a:lstStyle/>
          <a:p>
            <a:pPr marL="285750" indent="-285750">
              <a:spcBef>
                <a:spcPts val="600"/>
              </a:spcBef>
              <a:spcAft>
                <a:spcPts val="600"/>
              </a:spcAft>
              <a:buSzPct val="75000"/>
              <a:buFont typeface="Wingdings" charset="2"/>
              <a:buChar char=""/>
            </a:pPr>
            <a:r>
              <a:rPr lang="en-US" sz="2400" dirty="0" smtClean="0">
                <a:solidFill>
                  <a:srgbClr val="0E4B91"/>
                </a:solidFill>
                <a:latin typeface="Source Sans Pro Light"/>
                <a:cs typeface="Source Sans Pro Light"/>
              </a:rPr>
              <a:t>Determine whether or not:</a:t>
            </a:r>
          </a:p>
          <a:p>
            <a:pPr marL="742950" lvl="1" indent="-285750">
              <a:spcBef>
                <a:spcPts val="600"/>
              </a:spcBef>
              <a:spcAft>
                <a:spcPts val="600"/>
              </a:spcAft>
              <a:buSzPct val="75000"/>
              <a:buFont typeface="Wingdings" charset="2"/>
              <a:buChar char=""/>
            </a:pPr>
            <a:r>
              <a:rPr lang="en-US" sz="2200" dirty="0">
                <a:solidFill>
                  <a:srgbClr val="0C1F24"/>
                </a:solidFill>
                <a:latin typeface="Source Sans Pro Light"/>
                <a:cs typeface="Source Sans Pro Light"/>
              </a:rPr>
              <a:t>T</a:t>
            </a:r>
            <a:r>
              <a:rPr lang="en-US" sz="2200" dirty="0" smtClean="0">
                <a:solidFill>
                  <a:srgbClr val="0C1F24"/>
                </a:solidFill>
                <a:latin typeface="Source Sans Pro Light"/>
                <a:cs typeface="Source Sans Pro Light"/>
              </a:rPr>
              <a:t>he </a:t>
            </a:r>
            <a:r>
              <a:rPr lang="en-US" sz="2200" dirty="0">
                <a:solidFill>
                  <a:srgbClr val="0C1F24"/>
                </a:solidFill>
                <a:latin typeface="Source Sans Pro Light"/>
                <a:cs typeface="Source Sans Pro Light"/>
              </a:rPr>
              <a:t>requirements and deliverables defined in the IANA Functions Contract should be retained, </a:t>
            </a:r>
            <a:r>
              <a:rPr lang="en-US" sz="2200" dirty="0" smtClean="0">
                <a:solidFill>
                  <a:srgbClr val="0C1F24"/>
                </a:solidFill>
                <a:latin typeface="Source Sans Pro Light"/>
                <a:cs typeface="Source Sans Pro Light"/>
              </a:rPr>
              <a:t>and if </a:t>
            </a:r>
            <a:r>
              <a:rPr lang="en-US" sz="2200" dirty="0">
                <a:solidFill>
                  <a:srgbClr val="0C1F24"/>
                </a:solidFill>
                <a:latin typeface="Source Sans Pro Light"/>
                <a:cs typeface="Source Sans Pro Light"/>
              </a:rPr>
              <a:t>additional external controls are necessary, how and by whom they should be administered</a:t>
            </a:r>
            <a:r>
              <a:rPr lang="en-US" sz="2200" dirty="0" smtClean="0">
                <a:solidFill>
                  <a:srgbClr val="0C1F24"/>
                </a:solidFill>
                <a:latin typeface="Source Sans Pro Light"/>
                <a:cs typeface="Source Sans Pro Light"/>
              </a:rPr>
              <a:t>.</a:t>
            </a:r>
          </a:p>
          <a:p>
            <a:pPr marL="742950" lvl="1" indent="-285750">
              <a:spcBef>
                <a:spcPts val="600"/>
              </a:spcBef>
              <a:spcAft>
                <a:spcPts val="600"/>
              </a:spcAft>
              <a:buSzPct val="75000"/>
              <a:buFont typeface="Wingdings" charset="2"/>
              <a:buChar char=""/>
            </a:pPr>
            <a:r>
              <a:rPr lang="en-US" sz="2200" dirty="0">
                <a:solidFill>
                  <a:srgbClr val="0C1F24"/>
                </a:solidFill>
                <a:latin typeface="Source Sans Pro Light"/>
                <a:cs typeface="Source Sans Pro Light"/>
              </a:rPr>
              <a:t>E</a:t>
            </a:r>
            <a:r>
              <a:rPr lang="en-US" sz="2200" dirty="0" smtClean="0">
                <a:solidFill>
                  <a:srgbClr val="0C1F24"/>
                </a:solidFill>
                <a:latin typeface="Source Sans Pro Light"/>
                <a:cs typeface="Source Sans Pro Light"/>
              </a:rPr>
              <a:t>xisting </a:t>
            </a:r>
            <a:r>
              <a:rPr lang="en-US" sz="2200" dirty="0">
                <a:solidFill>
                  <a:srgbClr val="0C1F24"/>
                </a:solidFill>
                <a:latin typeface="Source Sans Pro Light"/>
                <a:cs typeface="Source Sans Pro Light"/>
              </a:rPr>
              <a:t>mechanisms outside of the IANA Functions Contract are sufficiently robust to hold the IANA Functions Operator accountable to the affected communities for the proper performance of the IANA Functions after the IANA Functions Contract expires; and if they are not, the communities should determine what additional accountability mechanisms will be needed</a:t>
            </a:r>
            <a:r>
              <a:rPr lang="en-US" sz="2200" dirty="0" smtClean="0">
                <a:solidFill>
                  <a:srgbClr val="0C1F24"/>
                </a:solidFill>
                <a:latin typeface="Source Sans Pro Light"/>
                <a:cs typeface="Source Sans Pro Light"/>
              </a:rPr>
              <a:t>.</a:t>
            </a:r>
            <a:endParaRPr lang="en-US" sz="2200" dirty="0">
              <a:solidFill>
                <a:srgbClr val="0C1F24"/>
              </a:solidFill>
              <a:latin typeface="Source Sans Pro Light"/>
              <a:cs typeface="Source Sans Pro Light"/>
            </a:endParaRPr>
          </a:p>
        </p:txBody>
      </p:sp>
      <p:sp>
        <p:nvSpPr>
          <p:cNvPr id="4" name="Title 3"/>
          <p:cNvSpPr>
            <a:spLocks noGrp="1"/>
          </p:cNvSpPr>
          <p:nvPr>
            <p:ph type="title"/>
          </p:nvPr>
        </p:nvSpPr>
        <p:spPr>
          <a:xfrm>
            <a:off x="0" y="0"/>
            <a:ext cx="9144000" cy="1059799"/>
          </a:xfrm>
          <a:prstGeom prst="rect">
            <a:avLst/>
          </a:prstGeom>
        </p:spPr>
        <p:txBody>
          <a:bodyPr/>
          <a:lstStyle/>
          <a:p>
            <a:r>
              <a:rPr lang="en-US" sz="3000" dirty="0" smtClean="0"/>
              <a:t>SAC069 Recommendations – Operational Communities</a:t>
            </a:r>
            <a:endParaRPr lang="en-US" sz="3000" dirty="0"/>
          </a:p>
        </p:txBody>
      </p:sp>
    </p:spTree>
    <p:extLst>
      <p:ext uri="{BB962C8B-B14F-4D97-AF65-F5344CB8AC3E}">
        <p14:creationId xmlns:p14="http://schemas.microsoft.com/office/powerpoint/2010/main" val="4181214365"/>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52419" y="1441865"/>
            <a:ext cx="8103072" cy="4816703"/>
          </a:xfrm>
          <a:prstGeom prst="rect">
            <a:avLst/>
          </a:prstGeom>
        </p:spPr>
        <p:txBody>
          <a:bodyPr wrap="square">
            <a:spAutoFit/>
          </a:bodyPr>
          <a:lstStyle/>
          <a:p>
            <a:pPr marL="742950" lvl="1" indent="-285750">
              <a:spcBef>
                <a:spcPts val="600"/>
              </a:spcBef>
              <a:spcAft>
                <a:spcPts val="600"/>
              </a:spcAft>
              <a:buSzPct val="75000"/>
              <a:buFont typeface="Wingdings" charset="2"/>
              <a:buChar char=""/>
            </a:pPr>
            <a:r>
              <a:rPr lang="en-US" sz="2200" dirty="0" smtClean="0">
                <a:solidFill>
                  <a:srgbClr val="0C1F24"/>
                </a:solidFill>
                <a:latin typeface="Source Sans Pro Light"/>
                <a:cs typeface="Source Sans Pro Light"/>
              </a:rPr>
              <a:t>Investigate </a:t>
            </a:r>
            <a:r>
              <a:rPr lang="en-US" sz="2200" dirty="0">
                <a:solidFill>
                  <a:srgbClr val="0C1F24"/>
                </a:solidFill>
                <a:latin typeface="Source Sans Pro Light"/>
                <a:cs typeface="Source Sans Pro Light"/>
              </a:rPr>
              <a:t>and clarify the process for handling the possibility of governmental sanctions and restrictions (e.g., the protocol for obtaining OFAC licenses where US sanctions might interfere with the ability to execute proper instructions to IANA) following the stewardship transition</a:t>
            </a:r>
            <a:r>
              <a:rPr lang="en-US" sz="2200" dirty="0" smtClean="0">
                <a:solidFill>
                  <a:srgbClr val="0C1F24"/>
                </a:solidFill>
                <a:latin typeface="Source Sans Pro Light"/>
                <a:cs typeface="Source Sans Pro Light"/>
              </a:rPr>
              <a:t>.</a:t>
            </a:r>
            <a:endParaRPr lang="en-US" sz="2200" dirty="0">
              <a:solidFill>
                <a:srgbClr val="0C1F24"/>
              </a:solidFill>
              <a:latin typeface="Source Sans Pro Light"/>
              <a:cs typeface="Source Sans Pro Light"/>
            </a:endParaRPr>
          </a:p>
          <a:p>
            <a:pPr marL="742950" lvl="1" indent="-285750">
              <a:spcBef>
                <a:spcPts val="600"/>
              </a:spcBef>
              <a:spcAft>
                <a:spcPts val="600"/>
              </a:spcAft>
              <a:buSzPct val="75000"/>
              <a:buFont typeface="Wingdings" charset="2"/>
              <a:buChar char=""/>
            </a:pPr>
            <a:r>
              <a:rPr lang="en-US" sz="2200" dirty="0">
                <a:solidFill>
                  <a:srgbClr val="0C1F24"/>
                </a:solidFill>
                <a:latin typeface="Source Sans Pro Light"/>
                <a:cs typeface="Source Sans Pro Light"/>
              </a:rPr>
              <a:t>Consider the extent to which the importance of transparency and freedom from improper influence in the performance of the IANA Functions might require additional mechanisms or other safeguards.</a:t>
            </a:r>
          </a:p>
          <a:p>
            <a:pPr marL="742950" lvl="1" indent="-285750">
              <a:spcBef>
                <a:spcPts val="600"/>
              </a:spcBef>
              <a:spcAft>
                <a:spcPts val="600"/>
              </a:spcAft>
              <a:buSzPct val="75000"/>
              <a:buFont typeface="Wingdings" charset="2"/>
              <a:buChar char=""/>
            </a:pPr>
            <a:r>
              <a:rPr lang="en-US" sz="2200" dirty="0" smtClean="0">
                <a:solidFill>
                  <a:srgbClr val="0C1F24"/>
                </a:solidFill>
                <a:latin typeface="Source Sans Pro Light"/>
                <a:cs typeface="Source Sans Pro Light"/>
              </a:rPr>
              <a:t>Review </a:t>
            </a:r>
            <a:r>
              <a:rPr lang="en-US" sz="2200" dirty="0">
                <a:solidFill>
                  <a:srgbClr val="0C1F24"/>
                </a:solidFill>
                <a:latin typeface="Source Sans Pro Light"/>
                <a:cs typeface="Source Sans Pro Light"/>
              </a:rPr>
              <a:t>and (if necessary) enhance its policy development process to ensure that all of the instructions that it provides to the IANA Functions Operator are clear and implementable</a:t>
            </a:r>
            <a:r>
              <a:rPr lang="en-US" sz="2200" dirty="0" smtClean="0">
                <a:solidFill>
                  <a:srgbClr val="0C1F24"/>
                </a:solidFill>
                <a:latin typeface="Source Sans Pro Light"/>
                <a:cs typeface="Source Sans Pro Light"/>
              </a:rPr>
              <a:t>.</a:t>
            </a:r>
            <a:endParaRPr lang="en-US" sz="2200" dirty="0">
              <a:solidFill>
                <a:srgbClr val="0C1F24"/>
              </a:solidFill>
              <a:latin typeface="Source Sans Pro Light"/>
              <a:cs typeface="Source Sans Pro Light"/>
            </a:endParaRPr>
          </a:p>
          <a:p>
            <a:pPr>
              <a:buSzPct val="75000"/>
            </a:pPr>
            <a:endParaRPr lang="en-US" dirty="0">
              <a:solidFill>
                <a:srgbClr val="0C1F24"/>
              </a:solidFill>
              <a:latin typeface="Source Sans Pro Light"/>
              <a:cs typeface="Source Sans Pro Light"/>
            </a:endParaRPr>
          </a:p>
        </p:txBody>
      </p:sp>
      <p:sp>
        <p:nvSpPr>
          <p:cNvPr id="4" name="Title 3"/>
          <p:cNvSpPr>
            <a:spLocks noGrp="1"/>
          </p:cNvSpPr>
          <p:nvPr>
            <p:ph type="title"/>
          </p:nvPr>
        </p:nvSpPr>
        <p:spPr>
          <a:xfrm>
            <a:off x="0" y="-7477"/>
            <a:ext cx="9144000" cy="1073223"/>
          </a:xfrm>
          <a:prstGeom prst="rect">
            <a:avLst/>
          </a:prstGeom>
        </p:spPr>
        <p:txBody>
          <a:bodyPr/>
          <a:lstStyle/>
          <a:p>
            <a:r>
              <a:rPr lang="en-US" sz="3000" dirty="0" smtClean="0"/>
              <a:t>SAC069 Recommendations – Operational Communities, Continued</a:t>
            </a:r>
            <a:endParaRPr lang="en-US" sz="3000" dirty="0"/>
          </a:p>
        </p:txBody>
      </p:sp>
    </p:spTree>
    <p:extLst>
      <p:ext uri="{BB962C8B-B14F-4D97-AF65-F5344CB8AC3E}">
        <p14:creationId xmlns:p14="http://schemas.microsoft.com/office/powerpoint/2010/main" val="3536505318"/>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ICANN Template">
      <a:dk1>
        <a:srgbClr val="0A1F24"/>
      </a:dk1>
      <a:lt1>
        <a:sysClr val="window" lastClr="FFFFFF"/>
      </a:lt1>
      <a:dk2>
        <a:srgbClr val="1A87C9"/>
      </a:dk2>
      <a:lt2>
        <a:srgbClr val="EEECE1"/>
      </a:lt2>
      <a:accent1>
        <a:srgbClr val="1A87C9"/>
      </a:accent1>
      <a:accent2>
        <a:srgbClr val="0D436C"/>
      </a:accent2>
      <a:accent3>
        <a:srgbClr val="1B6F74"/>
      </a:accent3>
      <a:accent4>
        <a:srgbClr val="EA903A"/>
      </a:accent4>
      <a:accent5>
        <a:srgbClr val="DB6033"/>
      </a:accent5>
      <a:accent6>
        <a:srgbClr val="1768B1"/>
      </a:accent6>
      <a:hlink>
        <a:srgbClr val="1D98D3"/>
      </a:hlink>
      <a:folHlink>
        <a:srgbClr val="427BBD"/>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defRPr dirty="0" smtClean="0">
            <a:latin typeface="Source Sans Pro"/>
            <a:cs typeface="Source Sans Pro"/>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8009</TotalTime>
  <Words>371</Words>
  <Application>Microsoft Macintosh PowerPoint</Application>
  <PresentationFormat>Bildspel på skärmen (4:3)</PresentationFormat>
  <Paragraphs>25</Paragraphs>
  <Slides>5</Slides>
  <Notes>5</Notes>
  <HiddenSlides>0</HiddenSlides>
  <MMClips>0</MMClips>
  <ScaleCrop>false</ScaleCrop>
  <HeadingPairs>
    <vt:vector size="4" baseType="variant">
      <vt:variant>
        <vt:lpstr>Tema</vt:lpstr>
      </vt:variant>
      <vt:variant>
        <vt:i4>1</vt:i4>
      </vt:variant>
      <vt:variant>
        <vt:lpstr>Bildrubriker</vt:lpstr>
      </vt:variant>
      <vt:variant>
        <vt:i4>5</vt:i4>
      </vt:variant>
    </vt:vector>
  </HeadingPairs>
  <TitlesOfParts>
    <vt:vector size="6" baseType="lpstr">
      <vt:lpstr>Office Theme</vt:lpstr>
      <vt:lpstr>PowerPoint-presentation</vt:lpstr>
      <vt:lpstr>SAC069:  Maintaining the Security and Stability of the IANA Functions Through the Stewardship Transition</vt:lpstr>
      <vt:lpstr>SAC069 Recommendations – Root Zone Management</vt:lpstr>
      <vt:lpstr>SAC069 Recommendations – Operational Communities</vt:lpstr>
      <vt:lpstr>SAC069 Recommendations – Operational Communities, Continued</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Abigail</dc:creator>
  <cp:lastModifiedBy>Patrik Fältström</cp:lastModifiedBy>
  <cp:revision>211</cp:revision>
  <cp:lastPrinted>2015-01-21T21:52:18Z</cp:lastPrinted>
  <dcterms:created xsi:type="dcterms:W3CDTF">2015-01-07T16:11:05Z</dcterms:created>
  <dcterms:modified xsi:type="dcterms:W3CDTF">2015-02-11T09:16:38Z</dcterms:modified>
</cp:coreProperties>
</file>