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7559675" cy="106918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424" y="-6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63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046360" cy="397764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345132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57200" y="36817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579920" y="36817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579920" y="1604520"/>
            <a:ext cx="392616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1720"/>
            <a:ext cx="8045640" cy="189684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fr-FR" sz="4400">
                <a:solidFill>
                  <a:srgbClr val="000000"/>
                </a:solidFill>
                <a:latin typeface="Calibri"/>
              </a:rPr>
              <a:t>Click to edit the title text formatCliquez pour modifier le style du titre</a:t>
            </a:r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0" y="0"/>
            <a:ext cx="0" cy="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GB">
                <a:solidFill>
                  <a:srgbClr val="000000"/>
                </a:solidFill>
                <a:latin typeface="Calibri"/>
              </a:rPr>
              <a:t>05/01/15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0" y="0"/>
            <a:ext cx="0" cy="0"/>
          </a:xfrm>
          <a:prstGeom prst="rect">
            <a:avLst/>
          </a:prstGeom>
        </p:spPr>
        <p:txBody>
          <a:bodyPr lIns="90000" tIns="45000" rIns="90000" bIns="45000"/>
          <a:lstStyle/>
          <a:p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0" y="0"/>
            <a:ext cx="0" cy="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fld id="{D151B111-5101-4161-A121-11A191F12181}" type="slidenum">
              <a:rPr lang="en-GB">
                <a:solidFill>
                  <a:srgbClr val="000000"/>
                </a:solidFill>
                <a:latin typeface="Calibri"/>
              </a:rPr>
              <a:t>‹#›</a:t>
            </a:fld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wrap="none" lIns="0" tIns="0" rIns="0" bIns="0"/>
          <a:lstStyle/>
          <a:p>
            <a:pPr>
              <a:buSzPct val="45000"/>
              <a:buFont typeface="StarSymbol"/>
              <a:buChar char=""/>
            </a:pPr>
            <a:r>
              <a:rPr lang="fr-FR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fr-FR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fr-FR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fr-FR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fr-FR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fr-FR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fr-FR"/>
              <a:t>Seventh Outline Level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428760" y="1714320"/>
            <a:ext cx="2171160" cy="7268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fr-FR" sz="2000">
                <a:solidFill>
                  <a:srgbClr val="000000"/>
                </a:solidFill>
                <a:latin typeface="Calibri"/>
              </a:rPr>
              <a:t>Naming Function</a:t>
            </a:r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164160" y="5679360"/>
            <a:ext cx="2499840" cy="428400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100000"/>
              </a:lnSpc>
            </a:pPr>
            <a:r>
              <a:rPr lang="en-GB" sz="2000" dirty="0">
                <a:solidFill>
                  <a:srgbClr val="000000"/>
                </a:solidFill>
                <a:latin typeface="Calibri"/>
              </a:rPr>
              <a:t>ICANN Accountability</a:t>
            </a:r>
            <a:endParaRPr dirty="0"/>
          </a:p>
        </p:txBody>
      </p:sp>
      <p:sp>
        <p:nvSpPr>
          <p:cNvPr id="39" name="CustomShape 3"/>
          <p:cNvSpPr/>
          <p:nvPr/>
        </p:nvSpPr>
        <p:spPr>
          <a:xfrm>
            <a:off x="428760" y="2558880"/>
            <a:ext cx="2356920" cy="7268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2000">
                <a:solidFill>
                  <a:srgbClr val="000000"/>
                </a:solidFill>
                <a:latin typeface="Calibri"/>
              </a:rPr>
              <a:t>Numbering Function</a:t>
            </a:r>
            <a:endParaRPr/>
          </a:p>
        </p:txBody>
      </p:sp>
      <p:sp>
        <p:nvSpPr>
          <p:cNvPr id="40" name="CustomShape 4"/>
          <p:cNvSpPr/>
          <p:nvPr/>
        </p:nvSpPr>
        <p:spPr>
          <a:xfrm>
            <a:off x="428760" y="3416400"/>
            <a:ext cx="2356920" cy="7268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2000">
                <a:solidFill>
                  <a:srgbClr val="000000"/>
                </a:solidFill>
                <a:latin typeface="Calibri"/>
              </a:rPr>
              <a:t>Protocol Function</a:t>
            </a:r>
            <a:endParaRPr/>
          </a:p>
        </p:txBody>
      </p:sp>
      <p:sp>
        <p:nvSpPr>
          <p:cNvPr id="41" name="CustomShape 5"/>
          <p:cNvSpPr/>
          <p:nvPr/>
        </p:nvSpPr>
        <p:spPr>
          <a:xfrm>
            <a:off x="0" y="4714920"/>
            <a:ext cx="9143640" cy="428400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100000"/>
              </a:lnSpc>
            </a:pPr>
            <a:r>
              <a:rPr lang="en-GB" sz="2000" dirty="0" smtClean="0">
                <a:solidFill>
                  <a:srgbClr val="8B8B8B"/>
                </a:solidFill>
                <a:latin typeface="Calibri"/>
              </a:rPr>
              <a:t>-------------------------------------------------------------------------------------------------------------------</a:t>
            </a:r>
            <a:endParaRPr dirty="0"/>
          </a:p>
        </p:txBody>
      </p:sp>
      <p:sp>
        <p:nvSpPr>
          <p:cNvPr id="42" name="CustomShape 6"/>
          <p:cNvSpPr/>
          <p:nvPr/>
        </p:nvSpPr>
        <p:spPr>
          <a:xfrm>
            <a:off x="2828880" y="1714320"/>
            <a:ext cx="88560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000000"/>
            </a:solidFill>
            <a:round/>
          </a:ln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en-GB" sz="2000" b="1">
                <a:solidFill>
                  <a:srgbClr val="000000"/>
                </a:solidFill>
                <a:latin typeface="Calibri"/>
              </a:rPr>
              <a:t>CWG</a:t>
            </a:r>
            <a:endParaRPr/>
          </a:p>
        </p:txBody>
      </p:sp>
      <p:sp>
        <p:nvSpPr>
          <p:cNvPr id="43" name="CustomShape 7"/>
          <p:cNvSpPr/>
          <p:nvPr/>
        </p:nvSpPr>
        <p:spPr>
          <a:xfrm>
            <a:off x="2828880" y="2558880"/>
            <a:ext cx="88560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000000"/>
            </a:solidFill>
            <a:round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2000" b="1">
                <a:solidFill>
                  <a:srgbClr val="000000"/>
                </a:solidFill>
                <a:latin typeface="Calibri"/>
              </a:rPr>
              <a:t>CRISP</a:t>
            </a:r>
            <a:endParaRPr/>
          </a:p>
        </p:txBody>
      </p:sp>
      <p:sp>
        <p:nvSpPr>
          <p:cNvPr id="44" name="CustomShape 8"/>
          <p:cNvSpPr/>
          <p:nvPr/>
        </p:nvSpPr>
        <p:spPr>
          <a:xfrm>
            <a:off x="2828880" y="3416400"/>
            <a:ext cx="88560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000000"/>
            </a:solidFill>
            <a:round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2000" b="1">
                <a:solidFill>
                  <a:srgbClr val="000000"/>
                </a:solidFill>
                <a:latin typeface="Calibri"/>
              </a:rPr>
              <a:t>IETF</a:t>
            </a:r>
            <a:endParaRPr/>
          </a:p>
        </p:txBody>
      </p:sp>
      <p:sp>
        <p:nvSpPr>
          <p:cNvPr id="45" name="CustomShape 9"/>
          <p:cNvSpPr/>
          <p:nvPr/>
        </p:nvSpPr>
        <p:spPr>
          <a:xfrm>
            <a:off x="2664000" y="5559480"/>
            <a:ext cx="88560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000000"/>
            </a:solidFill>
            <a:round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2000" b="1">
                <a:solidFill>
                  <a:srgbClr val="000000"/>
                </a:solidFill>
                <a:latin typeface="Calibri"/>
              </a:rPr>
              <a:t>CCWG</a:t>
            </a:r>
            <a:endParaRPr/>
          </a:p>
        </p:txBody>
      </p:sp>
      <p:sp>
        <p:nvSpPr>
          <p:cNvPr id="46" name="CustomShape 10"/>
          <p:cNvSpPr/>
          <p:nvPr/>
        </p:nvSpPr>
        <p:spPr>
          <a:xfrm>
            <a:off x="3714840" y="1714320"/>
            <a:ext cx="214272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C0504D"/>
            </a:solidFill>
            <a:round/>
          </a:ln>
        </p:spPr>
        <p:txBody>
          <a:bodyPr anchor="ctr"/>
          <a:lstStyle/>
          <a:p>
            <a:pPr algn="just">
              <a:lnSpc>
                <a:spcPct val="100000"/>
              </a:lnSpc>
            </a:pPr>
            <a:r>
              <a:rPr lang="en-GB" sz="1000">
                <a:solidFill>
                  <a:srgbClr val="000000"/>
                </a:solidFill>
                <a:latin typeface="Calibri"/>
              </a:rPr>
              <a:t>Cross Community Working Group (CWG) to Develop Stewardship Transition Proposal on </a:t>
            </a:r>
            <a:r>
              <a:rPr lang="en-GB" sz="1000" b="1">
                <a:solidFill>
                  <a:srgbClr val="000000"/>
                </a:solidFill>
                <a:latin typeface="Calibri"/>
              </a:rPr>
              <a:t>Global Naming Registry Functions </a:t>
            </a:r>
            <a:r>
              <a:rPr lang="en-GB" sz="1000">
                <a:solidFill>
                  <a:srgbClr val="000000"/>
                </a:solidFill>
                <a:latin typeface="Calibri"/>
              </a:rPr>
              <a:t>of IANA</a:t>
            </a:r>
            <a:endParaRPr/>
          </a:p>
        </p:txBody>
      </p:sp>
      <p:sp>
        <p:nvSpPr>
          <p:cNvPr id="47" name="CustomShape 11"/>
          <p:cNvSpPr/>
          <p:nvPr/>
        </p:nvSpPr>
        <p:spPr>
          <a:xfrm>
            <a:off x="3714840" y="2571840"/>
            <a:ext cx="217116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C0504D"/>
            </a:solidFill>
            <a:round/>
          </a:ln>
        </p:spPr>
        <p:txBody>
          <a:bodyPr anchor="ctr"/>
          <a:lstStyle/>
          <a:p>
            <a:pPr algn="just">
              <a:lnSpc>
                <a:spcPct val="100000"/>
              </a:lnSpc>
            </a:pPr>
            <a:r>
              <a:rPr lang="en-GB" sz="1000">
                <a:solidFill>
                  <a:srgbClr val="000000"/>
                </a:solidFill>
                <a:latin typeface="Calibri"/>
              </a:rPr>
              <a:t>Consolidated RIR IANA Stewardship Proposal Team to Develop Stewardship Transition Proposal on </a:t>
            </a:r>
            <a:r>
              <a:rPr lang="en-GB" sz="1000" b="1">
                <a:solidFill>
                  <a:srgbClr val="000000"/>
                </a:solidFill>
                <a:latin typeface="Calibri"/>
              </a:rPr>
              <a:t>Numbering Registry Functions </a:t>
            </a:r>
            <a:r>
              <a:rPr lang="en-GB" sz="1000">
                <a:solidFill>
                  <a:srgbClr val="000000"/>
                </a:solidFill>
                <a:latin typeface="Calibri"/>
              </a:rPr>
              <a:t>of IANA</a:t>
            </a:r>
            <a:endParaRPr/>
          </a:p>
        </p:txBody>
      </p:sp>
      <p:sp>
        <p:nvSpPr>
          <p:cNvPr id="48" name="CustomShape 12"/>
          <p:cNvSpPr/>
          <p:nvPr/>
        </p:nvSpPr>
        <p:spPr>
          <a:xfrm>
            <a:off x="3714840" y="3416400"/>
            <a:ext cx="217116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C0504D"/>
            </a:solidFill>
            <a:round/>
          </a:ln>
        </p:spPr>
        <p:txBody>
          <a:bodyPr anchor="ctr"/>
          <a:lstStyle/>
          <a:p>
            <a:pPr algn="just">
              <a:lnSpc>
                <a:spcPct val="100000"/>
              </a:lnSpc>
            </a:pPr>
            <a:r>
              <a:rPr lang="en-GB" sz="1000">
                <a:solidFill>
                  <a:srgbClr val="000000"/>
                </a:solidFill>
                <a:latin typeface="Calibri"/>
              </a:rPr>
              <a:t>IANA PLAN Working Group formed to develop Stewardship Transition proposal for </a:t>
            </a:r>
            <a:r>
              <a:rPr lang="en-GB" sz="1000" b="1">
                <a:solidFill>
                  <a:srgbClr val="000000"/>
                </a:solidFill>
                <a:latin typeface="Calibri"/>
              </a:rPr>
              <a:t>protocol parameters registries </a:t>
            </a:r>
            <a:r>
              <a:rPr lang="en-GB" sz="1000">
                <a:solidFill>
                  <a:srgbClr val="000000"/>
                </a:solidFill>
                <a:latin typeface="Calibri"/>
              </a:rPr>
              <a:t>of IANA</a:t>
            </a:r>
            <a:endParaRPr/>
          </a:p>
        </p:txBody>
      </p:sp>
      <p:sp>
        <p:nvSpPr>
          <p:cNvPr id="49" name="CustomShape 13"/>
          <p:cNvSpPr/>
          <p:nvPr/>
        </p:nvSpPr>
        <p:spPr>
          <a:xfrm>
            <a:off x="614520" y="500040"/>
            <a:ext cx="7886520" cy="7268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GB" sz="3200" b="1">
                <a:solidFill>
                  <a:srgbClr val="0070C0"/>
                </a:solidFill>
                <a:latin typeface="Calibri"/>
              </a:rPr>
              <a:t>Stewardship Transition of IANA Functions &amp; ICANN Accountability</a:t>
            </a:r>
            <a:endParaRPr/>
          </a:p>
        </p:txBody>
      </p:sp>
      <p:sp>
        <p:nvSpPr>
          <p:cNvPr id="50" name="CustomShape 14"/>
          <p:cNvSpPr/>
          <p:nvPr/>
        </p:nvSpPr>
        <p:spPr>
          <a:xfrm>
            <a:off x="3549600" y="5559480"/>
            <a:ext cx="2214360" cy="726840"/>
          </a:xfrm>
          <a:prstGeom prst="rect">
            <a:avLst/>
          </a:prstGeom>
          <a:solidFill>
            <a:srgbClr val="FFFFFF"/>
          </a:solidFill>
          <a:ln w="25560">
            <a:solidFill>
              <a:srgbClr val="4F81BD"/>
            </a:solidFill>
            <a:round/>
          </a:ln>
        </p:spPr>
        <p:txBody>
          <a:bodyPr anchor="ctr"/>
          <a:lstStyle/>
          <a:p>
            <a:pPr algn="just">
              <a:lnSpc>
                <a:spcPct val="100000"/>
              </a:lnSpc>
            </a:pPr>
            <a:r>
              <a:rPr lang="en-GB" sz="1000" dirty="0">
                <a:solidFill>
                  <a:srgbClr val="000000"/>
                </a:solidFill>
                <a:latin typeface="Calibri"/>
              </a:rPr>
              <a:t>Cross Community Working Group (CCWG) </a:t>
            </a:r>
            <a:r>
              <a:rPr lang="en-GB" sz="1000" dirty="0" smtClean="0">
                <a:solidFill>
                  <a:srgbClr val="000000"/>
                </a:solidFill>
                <a:latin typeface="Calibri"/>
              </a:rPr>
              <a:t>to </a:t>
            </a:r>
            <a:r>
              <a:rPr lang="en-GB" sz="1000" dirty="0">
                <a:solidFill>
                  <a:srgbClr val="000000"/>
                </a:solidFill>
                <a:latin typeface="Calibri"/>
              </a:rPr>
              <a:t>deliver proposals that would enhance ICANN’s accountability towards all stakeholders</a:t>
            </a:r>
            <a:endParaRPr dirty="0"/>
          </a:p>
        </p:txBody>
      </p:sp>
      <p:sp>
        <p:nvSpPr>
          <p:cNvPr id="51" name="CustomShape 15"/>
          <p:cNvSpPr/>
          <p:nvPr/>
        </p:nvSpPr>
        <p:spPr>
          <a:xfrm>
            <a:off x="7220160" y="2773800"/>
            <a:ext cx="619920" cy="364680"/>
          </a:xfrm>
          <a:prstGeom prst="rect">
            <a:avLst/>
          </a:prstGeom>
        </p:spPr>
        <p:txBody>
          <a:bodyPr wrap="none" lIns="90000" tIns="45000" rIns="90000" bIns="45000"/>
          <a:lstStyle/>
          <a:p>
            <a:pPr>
              <a:lnSpc>
                <a:spcPct val="100000"/>
              </a:lnSpc>
            </a:pPr>
            <a:r>
              <a:rPr lang="en-GB" b="1">
                <a:solidFill>
                  <a:srgbClr val="000000"/>
                </a:solidFill>
                <a:latin typeface="Calibri"/>
              </a:rPr>
              <a:t>ICG</a:t>
            </a:r>
            <a:endParaRPr/>
          </a:p>
        </p:txBody>
      </p:sp>
      <p:sp>
        <p:nvSpPr>
          <p:cNvPr id="52" name="CustomShape 16"/>
          <p:cNvSpPr/>
          <p:nvPr/>
        </p:nvSpPr>
        <p:spPr>
          <a:xfrm>
            <a:off x="7429680" y="2357280"/>
            <a:ext cx="1071360" cy="1213920"/>
          </a:xfrm>
          <a:prstGeom prst="rect">
            <a:avLst/>
          </a:prstGeom>
          <a:solidFill>
            <a:srgbClr val="000000"/>
          </a:solidFill>
          <a:ln w="25560">
            <a:solidFill>
              <a:srgbClr val="000000"/>
            </a:solidFill>
            <a:round/>
          </a:ln>
        </p:spPr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r>
              <a:rPr lang="en-GB" sz="2800" b="1">
                <a:solidFill>
                  <a:srgbClr val="FFFFFF"/>
                </a:solidFill>
                <a:latin typeface="Calibri"/>
              </a:rPr>
              <a:t>ICG</a:t>
            </a:r>
            <a:endParaRPr/>
          </a:p>
        </p:txBody>
      </p:sp>
      <p:sp>
        <p:nvSpPr>
          <p:cNvPr id="53" name="CustomShape 17"/>
          <p:cNvSpPr/>
          <p:nvPr/>
        </p:nvSpPr>
        <p:spPr>
          <a:xfrm>
            <a:off x="5857920" y="2077920"/>
            <a:ext cx="1571400" cy="886320"/>
          </a:xfrm>
          <a:prstGeom prst="straightConnector1">
            <a:avLst/>
          </a:prstGeom>
          <a:ln w="9360">
            <a:solidFill>
              <a:srgbClr val="BE4B48"/>
            </a:solidFill>
            <a:round/>
            <a:tailEnd type="triangle" w="med" len="med"/>
          </a:ln>
        </p:spPr>
      </p:sp>
      <p:sp>
        <p:nvSpPr>
          <p:cNvPr id="54" name="CustomShape 18"/>
          <p:cNvSpPr/>
          <p:nvPr/>
        </p:nvSpPr>
        <p:spPr>
          <a:xfrm>
            <a:off x="5886360" y="2935440"/>
            <a:ext cx="1542600" cy="29160"/>
          </a:xfrm>
          <a:prstGeom prst="straightConnector1">
            <a:avLst/>
          </a:prstGeom>
          <a:ln w="9360">
            <a:solidFill>
              <a:srgbClr val="BE4B48"/>
            </a:solidFill>
            <a:round/>
            <a:tailEnd type="triangle" w="med" len="med"/>
          </a:ln>
        </p:spPr>
      </p:sp>
      <p:sp>
        <p:nvSpPr>
          <p:cNvPr id="55" name="CustomShape 19"/>
          <p:cNvSpPr/>
          <p:nvPr/>
        </p:nvSpPr>
        <p:spPr>
          <a:xfrm flipV="1">
            <a:off x="5904227" y="3138480"/>
            <a:ext cx="1506866" cy="450180"/>
          </a:xfrm>
          <a:prstGeom prst="straightConnector1">
            <a:avLst/>
          </a:prstGeom>
          <a:ln w="9360">
            <a:solidFill>
              <a:srgbClr val="BE4B48"/>
            </a:solidFill>
            <a:round/>
            <a:tailEnd type="triangle" w="med" len="med"/>
          </a:ln>
        </p:spPr>
      </p:sp>
      <p:sp>
        <p:nvSpPr>
          <p:cNvPr id="56" name="CustomShape 20"/>
          <p:cNvSpPr/>
          <p:nvPr/>
        </p:nvSpPr>
        <p:spPr>
          <a:xfrm>
            <a:off x="6408000" y="5357880"/>
            <a:ext cx="2520000" cy="1071360"/>
          </a:xfrm>
          <a:prstGeom prst="rect">
            <a:avLst/>
          </a:prstGeom>
          <a:solidFill>
            <a:srgbClr val="4F81BD"/>
          </a:solidFill>
          <a:ln w="25560">
            <a:solidFill>
              <a:srgbClr val="3A5F8B"/>
            </a:solidFill>
            <a:round/>
          </a:ln>
        </p:spPr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r>
              <a:rPr lang="en-GB" sz="2800" b="1">
                <a:solidFill>
                  <a:srgbClr val="FFFFFF"/>
                </a:solidFill>
                <a:latin typeface="Calibri"/>
              </a:rPr>
              <a:t>BOARD</a:t>
            </a:r>
            <a:endParaRPr/>
          </a:p>
        </p:txBody>
      </p:sp>
      <p:sp>
        <p:nvSpPr>
          <p:cNvPr id="57" name="CustomShape 21"/>
          <p:cNvSpPr/>
          <p:nvPr/>
        </p:nvSpPr>
        <p:spPr>
          <a:xfrm>
            <a:off x="5763960" y="5903640"/>
            <a:ext cx="1665360" cy="18360"/>
          </a:xfrm>
          <a:prstGeom prst="straightConnector1">
            <a:avLst/>
          </a:prstGeom>
          <a:ln w="9360">
            <a:solidFill>
              <a:srgbClr val="4A7EBB"/>
            </a:solidFill>
            <a:round/>
            <a:tailEnd type="triangle" w="med" len="med"/>
          </a:ln>
        </p:spPr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>
              <p:cTn id="2" nodeType="mainSeq">
                <p:childTnLst>
                  <p:par>
                    <p:cTn id="3"/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208</Words>
  <Application>Microsoft Macintosh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Fatimata</dc:creator>
  <cp:lastModifiedBy>Gisella Gruber</cp:lastModifiedBy>
  <cp:revision>3</cp:revision>
  <dcterms:modified xsi:type="dcterms:W3CDTF">2015-01-05T12:24:44Z</dcterms:modified>
</cp:coreProperties>
</file>