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1" r:id="rId3"/>
    <p:sldId id="257" r:id="rId4"/>
    <p:sldId id="284" r:id="rId5"/>
    <p:sldId id="296" r:id="rId6"/>
    <p:sldId id="294" r:id="rId7"/>
    <p:sldId id="264" r:id="rId8"/>
    <p:sldId id="265" r:id="rId9"/>
    <p:sldId id="297" r:id="rId10"/>
    <p:sldId id="298" r:id="rId11"/>
    <p:sldId id="299" r:id="rId12"/>
    <p:sldId id="300" r:id="rId13"/>
    <p:sldId id="301" r:id="rId14"/>
    <p:sldId id="28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8D9B5-29C9-E94A-91E3-E5B7381390BC}" type="datetimeFigureOut">
              <a:rPr lang="en-US" smtClean="0"/>
              <a:t>12/23/14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920F9-1DAC-DD4A-B52A-7E27CA8A6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301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E5909-9CB3-D648-A878-C3EEAC2104B2}" type="datetimeFigureOut">
              <a:rPr lang="en-US" smtClean="0"/>
              <a:t>12/23/14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D16CA-8F4D-1749-8844-1294EF22CE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854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BD16CA-8F4D-1749-8844-1294EF22CE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62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BD16CA-8F4D-1749-8844-1294EF22CE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931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F14A6-3806-BA40-AB2E-09E75A98F78B}" type="datetime1">
              <a:rPr lang="en-US" smtClean="0"/>
              <a:t>12/23/14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67E0A-E663-7B4A-BE78-BB182F2A48B8}" type="datetime1">
              <a:rPr lang="en-US" smtClean="0"/>
              <a:t>12/23/14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A8AB35-4387-E848-8BA9-90004388C3D3}" type="datetime1">
              <a:rPr lang="en-US" smtClean="0"/>
              <a:t>12/23/14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FEEA73B-A919-CD49-94B5-930E51F7F704}" type="datetime1">
              <a:rPr lang="en-US" smtClean="0"/>
              <a:t>12/23/14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DDB4B0-6746-FD4B-9C0E-01EA62F3DBA1}" type="datetime1">
              <a:rPr lang="en-US" smtClean="0"/>
              <a:t>12/23/14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3477C-7680-6A48-A23D-228A0539FCF4}" type="datetime1">
              <a:rPr lang="en-US" smtClean="0"/>
              <a:t>12/23/14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14787-7DC1-B340-A5EE-219297A106F8}" type="datetime1">
              <a:rPr lang="en-US" smtClean="0"/>
              <a:t>12/23/14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1E3A0-9A4E-4A49-A261-0B7AD6E5D51A}" type="datetime1">
              <a:rPr lang="en-US" smtClean="0"/>
              <a:t>12/23/14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5DECB-F7DE-3143-B85A-A2930BE3F91D}" type="datetime1">
              <a:rPr lang="en-US" smtClean="0"/>
              <a:t>12/23/14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6F83DA-3ED4-F14A-911C-2A37E30EE25C}" type="datetime1">
              <a:rPr lang="en-US" smtClean="0"/>
              <a:t>12/23/14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3DB89-43AE-B042-801F-4BDABF38BE93}" type="datetime1">
              <a:rPr lang="en-US" smtClean="0"/>
              <a:t>12/23/14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378E-F0EA-544E-A2AD-4CA11FBA0BEF}" type="datetime1">
              <a:rPr lang="en-US" smtClean="0"/>
              <a:t>12/23/14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6D574-1269-A046-B4B9-F4F27F0E22C2}" type="datetime1">
              <a:rPr lang="en-US" smtClean="0"/>
              <a:t>12/23/14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754D4-1266-494B-8686-796BD4701608}" type="datetime1">
              <a:rPr lang="en-US" smtClean="0"/>
              <a:t>12/23/14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8E2E-179A-5F41-BBD0-362D748D0D40}" type="datetime1">
              <a:rPr lang="en-US" smtClean="0"/>
              <a:t>12/23/14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20D9E-1312-EE4E-A714-49D119C63ABC}" type="datetime1">
              <a:rPr lang="en-US" smtClean="0"/>
              <a:t>12/23/14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40BB1D-E789-0E40-9C42-0B60965AD7EB}" type="datetime1">
              <a:rPr lang="en-US" smtClean="0"/>
              <a:t>12/23/14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2F5E10-5301-4EE6-90D2-A6C4A3F62B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2a.doc.gov/files/n2a/publica2ons/%20icann_volume_i_elecsub_part_1_of_3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400" b="1" dirty="0">
                <a:latin typeface="Calibri"/>
                <a:cs typeface="Calibri"/>
              </a:rPr>
              <a:t>IANA Stewardship Transition Cross Community Working Group (CWG) on Naming Related Functions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CWG RFP 4 </a:t>
            </a:r>
          </a:p>
          <a:p>
            <a:r>
              <a:rPr lang="en-US" dirty="0" smtClean="0">
                <a:latin typeface="Calibri"/>
                <a:cs typeface="Calibri"/>
              </a:rPr>
              <a:t>Transition Implications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5567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Work stream 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618808"/>
            <a:ext cx="7662864" cy="3757986"/>
          </a:xfrm>
        </p:spPr>
        <p:txBody>
          <a:bodyPr>
            <a:normAutofit fontScale="85000" lnSpcReduction="20000"/>
          </a:bodyPr>
          <a:lstStyle/>
          <a:p>
            <a:pPr>
              <a:buClrTx/>
              <a:buFont typeface="Arial"/>
              <a:buChar char="•"/>
            </a:pPr>
            <a:r>
              <a:rPr lang="en-CA" b="1" dirty="0" smtClean="0">
                <a:latin typeface="Calibri"/>
                <a:cs typeface="Calibri"/>
              </a:rPr>
              <a:t>2. Transition path</a:t>
            </a:r>
          </a:p>
          <a:p>
            <a:pPr lvl="1">
              <a:buClrTx/>
              <a:buFont typeface="Arial"/>
              <a:buChar char="•"/>
            </a:pPr>
            <a:r>
              <a:rPr lang="en-CA" b="1" dirty="0">
                <a:latin typeface="Calibri"/>
                <a:cs typeface="Calibri"/>
              </a:rPr>
              <a:t>2.1 Discussion occurred on how to describe the transition path for the different proposals from RFP 3</a:t>
            </a:r>
          </a:p>
          <a:p>
            <a:pPr lvl="1">
              <a:buClrTx/>
              <a:buFont typeface="Arial"/>
              <a:buChar char="•"/>
            </a:pPr>
            <a:r>
              <a:rPr lang="en-CA" b="1" dirty="0">
                <a:latin typeface="Calibri"/>
                <a:cs typeface="Calibri"/>
              </a:rPr>
              <a:t>2.2 Draft text was presented on how to describe changes</a:t>
            </a:r>
          </a:p>
          <a:p>
            <a:pPr lvl="1">
              <a:buClrTx/>
              <a:buFont typeface="Arial"/>
              <a:buChar char="•"/>
            </a:pPr>
            <a:r>
              <a:rPr lang="en-CA" b="1" dirty="0">
                <a:latin typeface="Calibri"/>
                <a:cs typeface="Calibri"/>
              </a:rPr>
              <a:t>2.3 Transition path for alternate proposals (</a:t>
            </a:r>
            <a:r>
              <a:rPr lang="en-CA" b="1" dirty="0" err="1">
                <a:latin typeface="Calibri"/>
                <a:cs typeface="Calibri"/>
              </a:rPr>
              <a:t>ie</a:t>
            </a:r>
            <a:r>
              <a:rPr lang="en-CA" b="1" dirty="0">
                <a:latin typeface="Calibri"/>
                <a:cs typeface="Calibri"/>
              </a:rPr>
              <a:t>. ALAC)</a:t>
            </a:r>
          </a:p>
          <a:p>
            <a:pPr lvl="1">
              <a:buClrTx/>
              <a:buFont typeface="Arial"/>
              <a:buChar char="•"/>
            </a:pPr>
            <a:endParaRPr lang="en-CA" b="1" dirty="0">
              <a:latin typeface="Calibri"/>
              <a:cs typeface="Calibri"/>
            </a:endParaRPr>
          </a:p>
          <a:p>
            <a:pPr marL="349250" lvl="1" indent="0">
              <a:buClrTx/>
              <a:buNone/>
            </a:pPr>
            <a:r>
              <a:rPr lang="en-CA" b="1" dirty="0">
                <a:latin typeface="Calibri"/>
                <a:cs typeface="Calibri"/>
              </a:rPr>
              <a:t>AGENDA ITEM FROM Co-Chair / Robert : </a:t>
            </a:r>
          </a:p>
          <a:p>
            <a:pPr lvl="1">
              <a:buClrTx/>
              <a:buFont typeface="Arial"/>
              <a:buChar char="•"/>
            </a:pPr>
            <a:r>
              <a:rPr lang="en-CA" b="1" dirty="0" smtClean="0">
                <a:latin typeface="Calibri"/>
                <a:cs typeface="Calibri"/>
              </a:rPr>
              <a:t>2.1 </a:t>
            </a:r>
            <a:r>
              <a:rPr lang="en-CA" b="1" dirty="0">
                <a:latin typeface="Calibri"/>
                <a:cs typeface="Calibri"/>
              </a:rPr>
              <a:t>&amp; 2.2  Is there any comment on ways to best ways describe the transition changes. A draft text was presented. Is there a consensus on using that as a format? Are there elements missing? Should a summary of changes be presented in some way?</a:t>
            </a:r>
          </a:p>
          <a:p>
            <a:pPr lvl="1">
              <a:buClrTx/>
              <a:buFont typeface="Arial"/>
              <a:buChar char="•"/>
            </a:pPr>
            <a:r>
              <a:rPr lang="en-CA" b="1" dirty="0" smtClean="0">
                <a:latin typeface="Calibri"/>
                <a:cs typeface="Calibri"/>
              </a:rPr>
              <a:t>2.3</a:t>
            </a:r>
            <a:r>
              <a:rPr lang="en-CA" b="1" dirty="0">
                <a:latin typeface="Calibri"/>
                <a:cs typeface="Calibri"/>
              </a:rPr>
              <a:t>. Ask for update from ALAC an others who are suggesting/proposing alternate proposals and how (or not) they are including details on transition path from existing contract to new one.</a:t>
            </a:r>
            <a:endParaRPr lang="en-CA" b="1" dirty="0" smtClean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latin typeface="Calibri"/>
                <a:cs typeface="Calibri"/>
              </a:rPr>
              <a:t>10</a:t>
            </a:fld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1589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Work stream 3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618808"/>
            <a:ext cx="7662864" cy="3757986"/>
          </a:xfrm>
        </p:spPr>
        <p:txBody>
          <a:bodyPr>
            <a:normAutofit/>
          </a:bodyPr>
          <a:lstStyle/>
          <a:p>
            <a:pPr>
              <a:buClrTx/>
              <a:buFont typeface="Arial"/>
              <a:buChar char="•"/>
            </a:pPr>
            <a:r>
              <a:rPr lang="en-CA" b="1" dirty="0" smtClean="0">
                <a:latin typeface="Calibri"/>
                <a:cs typeface="Calibri"/>
              </a:rPr>
              <a:t>3. Testing the new proposal</a:t>
            </a:r>
          </a:p>
          <a:p>
            <a:pPr lvl="1">
              <a:buClrTx/>
              <a:buFont typeface="Arial"/>
              <a:buChar char="•"/>
            </a:pPr>
            <a:r>
              <a:rPr lang="en-CA" sz="1700" b="1" dirty="0">
                <a:latin typeface="Calibri"/>
                <a:cs typeface="Calibri"/>
              </a:rPr>
              <a:t>3.1 Need to document and discuss risks/treats and issues that might arise to maintain security &amp; stability</a:t>
            </a:r>
          </a:p>
          <a:p>
            <a:pPr lvl="1">
              <a:buClrTx/>
              <a:buFont typeface="Arial"/>
              <a:buChar char="•"/>
            </a:pPr>
            <a:endParaRPr lang="en-CA" sz="1700" b="1" dirty="0">
              <a:latin typeface="Calibri"/>
              <a:cs typeface="Calibri"/>
            </a:endParaRPr>
          </a:p>
          <a:p>
            <a:pPr marL="349250" lvl="1" indent="0">
              <a:buClrTx/>
              <a:buNone/>
            </a:pPr>
            <a:r>
              <a:rPr lang="en-CA" sz="1700" b="1" dirty="0">
                <a:latin typeface="Calibri"/>
                <a:cs typeface="Calibri"/>
              </a:rPr>
              <a:t>AGENDA ITEM FROM Co-Chair / Robert : </a:t>
            </a:r>
          </a:p>
          <a:p>
            <a:pPr marL="349250" lvl="1" indent="0">
              <a:buClrTx/>
              <a:buNone/>
            </a:pPr>
            <a:r>
              <a:rPr lang="en-CA" sz="1700" b="1" dirty="0" smtClean="0">
                <a:latin typeface="Calibri"/>
                <a:cs typeface="Calibri"/>
              </a:rPr>
              <a:t>3.1 </a:t>
            </a:r>
            <a:r>
              <a:rPr lang="en-CA" sz="1700" b="1" dirty="0">
                <a:latin typeface="Calibri"/>
                <a:cs typeface="Calibri"/>
              </a:rPr>
              <a:t>Ask that discussion start on the list and continue on the call on Dec 23 on compiling a list of risks/threats. Ask for feedback from everyone on the call tomorrow, especially those with security/stability (</a:t>
            </a:r>
            <a:r>
              <a:rPr lang="en-CA" sz="1700" b="1" dirty="0" err="1">
                <a:latin typeface="Calibri"/>
                <a:cs typeface="Calibri"/>
              </a:rPr>
              <a:t>ie</a:t>
            </a:r>
            <a:r>
              <a:rPr lang="en-CA" sz="1700" b="1" dirty="0">
                <a:latin typeface="Calibri"/>
                <a:cs typeface="Calibri"/>
              </a:rPr>
              <a:t>. </a:t>
            </a:r>
            <a:r>
              <a:rPr lang="en-CA" sz="1700" b="1" dirty="0" err="1">
                <a:latin typeface="Calibri"/>
                <a:cs typeface="Calibri"/>
              </a:rPr>
              <a:t>ssac</a:t>
            </a:r>
            <a:r>
              <a:rPr lang="en-CA" sz="1700" b="1" dirty="0">
                <a:latin typeface="Calibri"/>
                <a:cs typeface="Calibri"/>
              </a:rPr>
              <a:t>) expertise and others.. After call, will ask for staff to summarize the threats mentioned and how proposals might be tested.</a:t>
            </a:r>
            <a:r>
              <a:rPr lang="en-US" sz="1700" dirty="0" smtClean="0">
                <a:latin typeface="Calibri"/>
                <a:cs typeface="Calibri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latin typeface="Calibri"/>
                <a:cs typeface="Calibri"/>
              </a:rPr>
              <a:t>11</a:t>
            </a:fld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97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Work stream 3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618808"/>
            <a:ext cx="7662864" cy="3757986"/>
          </a:xfrm>
        </p:spPr>
        <p:txBody>
          <a:bodyPr>
            <a:normAutofit/>
          </a:bodyPr>
          <a:lstStyle/>
          <a:p>
            <a:pPr>
              <a:buClrTx/>
              <a:buFont typeface="Arial"/>
              <a:buChar char="•"/>
            </a:pPr>
            <a:r>
              <a:rPr lang="en-CA" b="1" dirty="0" smtClean="0">
                <a:latin typeface="Calibri"/>
                <a:cs typeface="Calibri"/>
              </a:rPr>
              <a:t>3. Testing the new proposal (continued)</a:t>
            </a:r>
          </a:p>
          <a:p>
            <a:pPr lvl="1">
              <a:buClrTx/>
              <a:buFont typeface="Arial"/>
              <a:buChar char="•"/>
            </a:pPr>
            <a:r>
              <a:rPr lang="en-CA" sz="1700" b="1" dirty="0">
                <a:latin typeface="Calibri"/>
                <a:cs typeface="Calibri"/>
              </a:rPr>
              <a:t>3.2 Need to develop (detailed) list of key periods where testing of proposals is needed. Mention that “transition period” is a critical period  where specific and detailed tests will need to be conducted</a:t>
            </a:r>
            <a:r>
              <a:rPr lang="en-CA" sz="1700" b="1" dirty="0" smtClean="0">
                <a:latin typeface="Calibri"/>
                <a:cs typeface="Calibri"/>
              </a:rPr>
              <a:t>.</a:t>
            </a:r>
            <a:endParaRPr lang="en-CA" sz="1700" b="1" dirty="0">
              <a:latin typeface="Calibri"/>
              <a:cs typeface="Calibri"/>
            </a:endParaRPr>
          </a:p>
          <a:p>
            <a:pPr marL="0" indent="0">
              <a:buClrTx/>
              <a:buNone/>
            </a:pPr>
            <a:r>
              <a:rPr lang="en-CA" sz="1700" b="1" dirty="0">
                <a:latin typeface="Calibri"/>
                <a:cs typeface="Calibri"/>
              </a:rPr>
              <a:t>AGENDA ITEM FROM Co-Chair / Robert : </a:t>
            </a:r>
          </a:p>
          <a:p>
            <a:pPr>
              <a:buClrTx/>
              <a:buFont typeface="Arial"/>
              <a:buChar char="•"/>
            </a:pPr>
            <a:r>
              <a:rPr lang="en-CA" sz="1700" b="1" dirty="0" smtClean="0">
                <a:latin typeface="Calibri"/>
                <a:cs typeface="Calibri"/>
              </a:rPr>
              <a:t>3.2 </a:t>
            </a:r>
            <a:r>
              <a:rPr lang="en-CA" sz="1700" b="1" dirty="0">
                <a:latin typeface="Calibri"/>
                <a:cs typeface="Calibri"/>
              </a:rPr>
              <a:t>adding on what mentioned in 3.1, ask that conversation take place on the list and on the call on Dec 23 to develop a list of key periods where proposal should be  tested (&amp; how)</a:t>
            </a:r>
            <a:endParaRPr lang="en-US" sz="1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latin typeface="Calibri"/>
                <a:cs typeface="Calibri"/>
              </a:rPr>
              <a:t>12</a:t>
            </a:fld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5268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Next steps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618808"/>
            <a:ext cx="7662864" cy="3757986"/>
          </a:xfrm>
        </p:spPr>
        <p:txBody>
          <a:bodyPr>
            <a:normAutofit/>
          </a:bodyPr>
          <a:lstStyle/>
          <a:p>
            <a:pPr>
              <a:buClrTx/>
              <a:buFont typeface="Arial"/>
              <a:buChar char="•"/>
            </a:pPr>
            <a:r>
              <a:rPr lang="en-CA" b="1" dirty="0" smtClean="0">
                <a:latin typeface="Calibri"/>
                <a:cs typeface="Calibri"/>
              </a:rPr>
              <a:t>4. Review of timeline</a:t>
            </a:r>
          </a:p>
          <a:p>
            <a:pPr>
              <a:buClrTx/>
              <a:buFont typeface="Arial"/>
              <a:buChar char="•"/>
            </a:pPr>
            <a:r>
              <a:rPr lang="en-CA" b="1" dirty="0" smtClean="0">
                <a:latin typeface="Calibri"/>
                <a:cs typeface="Calibri"/>
              </a:rPr>
              <a:t>5. Next call</a:t>
            </a:r>
          </a:p>
          <a:p>
            <a:pPr>
              <a:buClrTx/>
              <a:buFont typeface="Arial"/>
              <a:buChar char="•"/>
            </a:pPr>
            <a:endParaRPr lang="en-CA" b="1" dirty="0" smtClean="0">
              <a:latin typeface="Calibri"/>
              <a:cs typeface="Calibri"/>
            </a:endParaRPr>
          </a:p>
          <a:p>
            <a:pPr lvl="1">
              <a:buClrTx/>
              <a:buFont typeface="Arial"/>
              <a:buChar char="•"/>
            </a:pPr>
            <a:r>
              <a:rPr lang="en-CA" sz="2200" b="1" dirty="0" smtClean="0">
                <a:latin typeface="Calibri"/>
                <a:cs typeface="Calibri"/>
              </a:rPr>
              <a:t>December 29 (2100 UTC)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latin typeface="Calibri"/>
                <a:cs typeface="Calibri"/>
              </a:rPr>
              <a:t>13</a:t>
            </a:fld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9865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55702"/>
            <a:ext cx="6400800" cy="1362075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THANK YOU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8898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Agenda</a:t>
            </a:r>
            <a:br>
              <a:rPr lang="en-US" dirty="0" smtClean="0">
                <a:latin typeface="Calibri"/>
                <a:cs typeface="Calibri"/>
              </a:rPr>
            </a:br>
            <a:r>
              <a:rPr lang="en-US" dirty="0" smtClean="0">
                <a:latin typeface="Calibri"/>
                <a:cs typeface="Calibri"/>
              </a:rPr>
              <a:t>Dec 23, 2014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"/>
            </a:pPr>
            <a:r>
              <a:rPr lang="en-US" dirty="0" smtClean="0">
                <a:latin typeface="Calibri"/>
                <a:cs typeface="Calibri"/>
              </a:rPr>
              <a:t>1. Background</a:t>
            </a:r>
          </a:p>
          <a:p>
            <a:pPr>
              <a:buFont typeface="Wingdings" charset="2"/>
              <a:buChar char=""/>
            </a:pPr>
            <a:r>
              <a:rPr lang="en-US" dirty="0" smtClean="0">
                <a:latin typeface="Calibri"/>
                <a:cs typeface="Calibri"/>
              </a:rPr>
              <a:t>2. Work stream #1 – Current Situation</a:t>
            </a:r>
          </a:p>
          <a:p>
            <a:pPr>
              <a:buFont typeface="Wingdings" charset="2"/>
              <a:buChar char=""/>
            </a:pPr>
            <a:r>
              <a:rPr lang="en-US" dirty="0" smtClean="0">
                <a:latin typeface="Calibri"/>
                <a:cs typeface="Calibri"/>
              </a:rPr>
              <a:t>3. </a:t>
            </a:r>
            <a:r>
              <a:rPr lang="en-US" dirty="0">
                <a:latin typeface="Calibri"/>
                <a:cs typeface="Calibri"/>
              </a:rPr>
              <a:t>Work stream </a:t>
            </a:r>
            <a:r>
              <a:rPr lang="en-US" dirty="0" smtClean="0">
                <a:latin typeface="Calibri"/>
                <a:cs typeface="Calibri"/>
              </a:rPr>
              <a:t>#2 </a:t>
            </a:r>
            <a:r>
              <a:rPr lang="en-US" dirty="0">
                <a:latin typeface="Calibri"/>
                <a:cs typeface="Calibri"/>
              </a:rPr>
              <a:t>– </a:t>
            </a:r>
            <a:r>
              <a:rPr lang="en-US" dirty="0" smtClean="0">
                <a:latin typeface="Calibri"/>
                <a:cs typeface="Calibri"/>
              </a:rPr>
              <a:t>Describing the transition path</a:t>
            </a:r>
          </a:p>
          <a:p>
            <a:pPr>
              <a:buFont typeface="Wingdings" charset="2"/>
              <a:buChar char=""/>
            </a:pPr>
            <a:r>
              <a:rPr lang="en-US" dirty="0" smtClean="0">
                <a:latin typeface="Calibri"/>
                <a:cs typeface="Calibri"/>
              </a:rPr>
              <a:t>4. </a:t>
            </a:r>
            <a:r>
              <a:rPr lang="en-US" dirty="0">
                <a:latin typeface="Calibri"/>
                <a:cs typeface="Calibri"/>
              </a:rPr>
              <a:t>Work stream </a:t>
            </a:r>
            <a:r>
              <a:rPr lang="en-US" dirty="0" smtClean="0">
                <a:latin typeface="Calibri"/>
                <a:cs typeface="Calibri"/>
              </a:rPr>
              <a:t>#3 </a:t>
            </a:r>
            <a:r>
              <a:rPr lang="en-US" dirty="0">
                <a:latin typeface="Calibri"/>
                <a:cs typeface="Calibri"/>
              </a:rPr>
              <a:t>– </a:t>
            </a:r>
            <a:r>
              <a:rPr lang="en-US" dirty="0" smtClean="0">
                <a:latin typeface="Calibri"/>
                <a:cs typeface="Calibri"/>
              </a:rPr>
              <a:t>Testing the proposal</a:t>
            </a:r>
            <a:endParaRPr lang="en-US" dirty="0">
              <a:latin typeface="Calibri"/>
              <a:cs typeface="Calibri"/>
            </a:endParaRPr>
          </a:p>
          <a:p>
            <a:pPr>
              <a:buFont typeface="Wingdings" charset="2"/>
              <a:buChar char=""/>
            </a:pPr>
            <a:r>
              <a:rPr lang="en-US" dirty="0" smtClean="0">
                <a:latin typeface="Calibri"/>
                <a:cs typeface="Calibri"/>
              </a:rPr>
              <a:t>5. Review of timeline &amp; next steps </a:t>
            </a:r>
          </a:p>
        </p:txBody>
      </p:sp>
    </p:spTree>
    <p:extLst>
      <p:ext uri="{BB962C8B-B14F-4D97-AF65-F5344CB8AC3E}">
        <p14:creationId xmlns:p14="http://schemas.microsoft.com/office/powerpoint/2010/main" val="3900761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Background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287"/>
            <a:ext cx="8367224" cy="4090881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"/>
            </a:pPr>
            <a:r>
              <a:rPr lang="en-US" sz="2000" dirty="0" smtClean="0">
                <a:latin typeface="Calibri"/>
                <a:cs typeface="Calibri"/>
              </a:rPr>
              <a:t>Important </a:t>
            </a:r>
            <a:r>
              <a:rPr lang="en-US" sz="2000" dirty="0">
                <a:latin typeface="Calibri"/>
                <a:cs typeface="Calibri"/>
              </a:rPr>
              <a:t>to describe existing arrangements and how changes proposed in RFP 3 are implemented. That is, what needs to change</a:t>
            </a:r>
            <a:r>
              <a:rPr lang="en-US" sz="2000" dirty="0" smtClean="0">
                <a:latin typeface="Calibri"/>
                <a:cs typeface="Calibri"/>
              </a:rPr>
              <a:t>.</a:t>
            </a:r>
            <a:endParaRPr lang="en-US" sz="2000" dirty="0">
              <a:latin typeface="Calibri"/>
              <a:cs typeface="Calibri"/>
            </a:endParaRPr>
          </a:p>
          <a:p>
            <a:pPr>
              <a:buFont typeface="Wingdings" charset="2"/>
              <a:buChar char=""/>
            </a:pPr>
            <a:r>
              <a:rPr lang="en-US" sz="2000" dirty="0" smtClean="0">
                <a:latin typeface="Calibri"/>
                <a:cs typeface="Calibri"/>
              </a:rPr>
              <a:t>The </a:t>
            </a:r>
            <a:r>
              <a:rPr lang="en-US" sz="2000" dirty="0">
                <a:latin typeface="Calibri"/>
                <a:cs typeface="Calibri"/>
              </a:rPr>
              <a:t>aim of this group is to insure the security and stability of the proposal</a:t>
            </a:r>
            <a:endParaRPr lang="en-US" sz="2000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"/>
            </a:pPr>
            <a:endParaRPr lang="en-US" dirty="0">
              <a:latin typeface="Calibri"/>
              <a:cs typeface="Calibri"/>
            </a:endParaRPr>
          </a:p>
          <a:p>
            <a:pPr>
              <a:buFont typeface="Wingdings" charset="2"/>
              <a:buChar char=""/>
            </a:pP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644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Previous call items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287"/>
            <a:ext cx="8367224" cy="4090881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"/>
            </a:pPr>
            <a:endParaRPr lang="en-US" dirty="0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6348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Timeline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287"/>
            <a:ext cx="8367224" cy="4090881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"/>
            </a:pPr>
            <a:r>
              <a:rPr lang="en-US" sz="2000" dirty="0" smtClean="0">
                <a:latin typeface="Calibri"/>
                <a:cs typeface="Calibri"/>
              </a:rPr>
              <a:t>December </a:t>
            </a:r>
            <a:r>
              <a:rPr lang="en-US" sz="2000" dirty="0">
                <a:latin typeface="Calibri"/>
                <a:cs typeface="Calibri"/>
              </a:rPr>
              <a:t>22 : Deadline for submission of public comments</a:t>
            </a:r>
          </a:p>
          <a:p>
            <a:pPr>
              <a:buFont typeface="Wingdings" charset="2"/>
              <a:buChar char=""/>
            </a:pPr>
            <a:r>
              <a:rPr lang="en-US" sz="2000" dirty="0" smtClean="0">
                <a:latin typeface="Calibri"/>
                <a:cs typeface="Calibri"/>
              </a:rPr>
              <a:t>December </a:t>
            </a:r>
            <a:r>
              <a:rPr lang="en-US" sz="2000" dirty="0">
                <a:latin typeface="Calibri"/>
                <a:cs typeface="Calibri"/>
              </a:rPr>
              <a:t>22- 30 : Discussion on how to include public comments into CWG proposal</a:t>
            </a:r>
          </a:p>
          <a:p>
            <a:pPr>
              <a:buFont typeface="Wingdings" charset="2"/>
              <a:buChar char=""/>
            </a:pPr>
            <a:r>
              <a:rPr lang="en-US" sz="2000" dirty="0" smtClean="0">
                <a:latin typeface="Calibri"/>
                <a:cs typeface="Calibri"/>
              </a:rPr>
              <a:t>January 2 </a:t>
            </a:r>
            <a:r>
              <a:rPr lang="en-US" sz="2000" dirty="0">
                <a:latin typeface="Calibri"/>
                <a:cs typeface="Calibri"/>
              </a:rPr>
              <a:t>: Revisit CWG proposal </a:t>
            </a:r>
          </a:p>
          <a:p>
            <a:pPr>
              <a:buFont typeface="Wingdings" charset="2"/>
              <a:buChar char=""/>
            </a:pPr>
            <a:r>
              <a:rPr lang="en-US" sz="2000" dirty="0" smtClean="0">
                <a:latin typeface="Calibri"/>
                <a:cs typeface="Calibri"/>
              </a:rPr>
              <a:t>January </a:t>
            </a:r>
            <a:r>
              <a:rPr lang="en-US" sz="2000" dirty="0">
                <a:latin typeface="Calibri"/>
                <a:cs typeface="Calibri"/>
              </a:rPr>
              <a:t>10 - RFP 4 needs to be completed by this date.</a:t>
            </a:r>
          </a:p>
          <a:p>
            <a:pPr>
              <a:buFont typeface="Wingdings" charset="2"/>
              <a:buChar char=""/>
            </a:pPr>
            <a:r>
              <a:rPr lang="en-US" sz="2000" dirty="0" smtClean="0">
                <a:latin typeface="Calibri"/>
                <a:cs typeface="Calibri"/>
              </a:rPr>
              <a:t>January </a:t>
            </a:r>
            <a:r>
              <a:rPr lang="en-US" sz="2000" dirty="0">
                <a:latin typeface="Calibri"/>
                <a:cs typeface="Calibri"/>
              </a:rPr>
              <a:t>10-12 Final drafting of the CWG proposal</a:t>
            </a:r>
          </a:p>
          <a:p>
            <a:pPr>
              <a:buFont typeface="Wingdings" charset="2"/>
              <a:buChar char=""/>
            </a:pPr>
            <a:r>
              <a:rPr lang="en-US" sz="2000" dirty="0" smtClean="0">
                <a:latin typeface="Calibri"/>
                <a:cs typeface="Calibri"/>
              </a:rPr>
              <a:t>January </a:t>
            </a:r>
            <a:r>
              <a:rPr lang="en-US" sz="2000" dirty="0">
                <a:latin typeface="Calibri"/>
                <a:cs typeface="Calibri"/>
              </a:rPr>
              <a:t>19th, CWG proposal will have to be complete. </a:t>
            </a:r>
            <a:endParaRPr lang="en-US" sz="2000" dirty="0" smtClean="0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8764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995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Timeline (II)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latin typeface="Calibri"/>
                <a:cs typeface="Calibri"/>
              </a:rPr>
              <a:t>6</a:t>
            </a:fld>
            <a:endParaRPr lang="en-US" dirty="0">
              <a:latin typeface="Calibri"/>
              <a:cs typeface="Calibri"/>
            </a:endParaRPr>
          </a:p>
        </p:txBody>
      </p:sp>
      <p:pic>
        <p:nvPicPr>
          <p:cNvPr id="6" name="Picture 5" descr="Screen Shot 2014-12-15 at 8.11.1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2606675"/>
            <a:ext cx="89281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055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Proposed Work Streams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319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Proposed Work Streams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39775" y="2579525"/>
            <a:ext cx="7662864" cy="3836551"/>
          </a:xfrm>
        </p:spPr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eriod"/>
            </a:pPr>
            <a:r>
              <a:rPr lang="en-US" b="1" u="sng" dirty="0" smtClean="0">
                <a:latin typeface="Calibri"/>
                <a:cs typeface="Calibri"/>
              </a:rPr>
              <a:t>Describe the current situation</a:t>
            </a:r>
          </a:p>
          <a:p>
            <a:pPr marL="800100" lvl="1" indent="-457200">
              <a:buClrTx/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Need to have a better understanding of the current situation with the existing IANA contract</a:t>
            </a:r>
            <a:r>
              <a:rPr lang="en-US" dirty="0" smtClean="0">
                <a:latin typeface="Calibri"/>
                <a:cs typeface="Calibri"/>
              </a:rPr>
              <a:t>. Review technical proposal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b="1" u="sng" dirty="0" smtClean="0">
                <a:latin typeface="Calibri"/>
                <a:cs typeface="Calibri"/>
              </a:rPr>
              <a:t>Describe </a:t>
            </a:r>
            <a:r>
              <a:rPr lang="en-US" b="1" u="sng" dirty="0">
                <a:latin typeface="Calibri"/>
                <a:cs typeface="Calibri"/>
              </a:rPr>
              <a:t>the Transition </a:t>
            </a:r>
            <a:r>
              <a:rPr lang="en-US" b="1" u="sng" dirty="0" smtClean="0">
                <a:latin typeface="Calibri"/>
                <a:cs typeface="Calibri"/>
              </a:rPr>
              <a:t>Path</a:t>
            </a:r>
          </a:p>
          <a:p>
            <a:pPr marL="800100" lvl="1" indent="-457200">
              <a:buClrTx/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Assume that we are going forward with the Contract Co. </a:t>
            </a:r>
            <a:r>
              <a:rPr lang="en-US" dirty="0" smtClean="0">
                <a:latin typeface="Calibri"/>
                <a:cs typeface="Calibri"/>
              </a:rPr>
              <a:t>option</a:t>
            </a:r>
          </a:p>
          <a:p>
            <a:pPr marL="800100" lvl="1" indent="-457200">
              <a:buClrTx/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Describe the transition path that is needed to implement Contract Co.</a:t>
            </a:r>
            <a:endParaRPr lang="en-US" dirty="0" smtClean="0">
              <a:latin typeface="Calibri"/>
              <a:cs typeface="Calibri"/>
            </a:endParaRP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b="1" u="sng" dirty="0" smtClean="0">
                <a:latin typeface="Calibri"/>
                <a:cs typeface="Calibri"/>
              </a:rPr>
              <a:t>Testing </a:t>
            </a:r>
            <a:r>
              <a:rPr lang="en-US" b="1" u="sng" dirty="0">
                <a:latin typeface="Calibri"/>
                <a:cs typeface="Calibri"/>
              </a:rPr>
              <a:t>the new </a:t>
            </a:r>
            <a:r>
              <a:rPr lang="en-US" b="1" u="sng" dirty="0" smtClean="0">
                <a:latin typeface="Calibri"/>
                <a:cs typeface="Calibri"/>
              </a:rPr>
              <a:t>Proposal</a:t>
            </a:r>
          </a:p>
          <a:p>
            <a:pPr marL="800100" lvl="1" indent="-457200">
              <a:buClrTx/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Need to identify the risks, especially during the transition period</a:t>
            </a:r>
            <a:endParaRPr lang="en-US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dirty="0">
              <a:latin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latin typeface="Calibri"/>
                <a:cs typeface="Calibri"/>
              </a:rPr>
              <a:t>8</a:t>
            </a:fld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5669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Work stream 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618808"/>
            <a:ext cx="7662864" cy="3757986"/>
          </a:xfrm>
        </p:spPr>
        <p:txBody>
          <a:bodyPr>
            <a:normAutofit fontScale="92500" lnSpcReduction="10000"/>
          </a:bodyPr>
          <a:lstStyle/>
          <a:p>
            <a:pPr>
              <a:buClrTx/>
              <a:buFont typeface="Arial"/>
              <a:buChar char="•"/>
            </a:pPr>
            <a:r>
              <a:rPr lang="en-CA" b="1" dirty="0" smtClean="0">
                <a:latin typeface="Calibri"/>
                <a:cs typeface="Calibri"/>
              </a:rPr>
              <a:t>1. Current situation</a:t>
            </a:r>
          </a:p>
          <a:p>
            <a:pPr lvl="1">
              <a:buClrTx/>
              <a:buFont typeface="Arial"/>
              <a:buChar char="•"/>
            </a:pPr>
            <a:r>
              <a:rPr lang="en-CA" b="1" dirty="0" smtClean="0">
                <a:latin typeface="Calibri"/>
                <a:cs typeface="Calibri"/>
              </a:rPr>
              <a:t>1.1 </a:t>
            </a:r>
            <a:r>
              <a:rPr lang="en-CA" b="1" dirty="0">
                <a:latin typeface="Calibri"/>
                <a:cs typeface="Calibri"/>
                <a:hlinkClick r:id="rId2"/>
              </a:rPr>
              <a:t>Review of existing ICANN/IANA </a:t>
            </a:r>
            <a:r>
              <a:rPr lang="en-CA" b="1" dirty="0" smtClean="0">
                <a:latin typeface="Calibri"/>
                <a:cs typeface="Calibri"/>
                <a:hlinkClick r:id="rId2"/>
              </a:rPr>
              <a:t>Technical</a:t>
            </a:r>
            <a:r>
              <a:rPr lang="en-CA" b="1" dirty="0" smtClean="0">
                <a:latin typeface="Calibri"/>
                <a:cs typeface="Calibri"/>
              </a:rPr>
              <a:t> proposal</a:t>
            </a:r>
            <a:endParaRPr lang="en-CA" b="1" dirty="0">
              <a:latin typeface="Calibri"/>
              <a:cs typeface="Calibri"/>
            </a:endParaRPr>
          </a:p>
          <a:p>
            <a:pPr lvl="1">
              <a:buClrTx/>
              <a:buFont typeface="Arial"/>
              <a:buChar char="•"/>
            </a:pPr>
            <a:r>
              <a:rPr lang="en-CA" b="1" dirty="0" smtClean="0">
                <a:latin typeface="Calibri"/>
                <a:cs typeface="Calibri"/>
              </a:rPr>
              <a:t>1.2 </a:t>
            </a:r>
            <a:r>
              <a:rPr lang="en-CA" b="1" dirty="0">
                <a:latin typeface="Calibri"/>
                <a:cs typeface="Calibri"/>
              </a:rPr>
              <a:t>Discussion of using table of contents from ICANN/IANA Technical proposal as a </a:t>
            </a:r>
            <a:r>
              <a:rPr lang="en-CA" b="1" dirty="0" err="1">
                <a:latin typeface="Calibri"/>
                <a:cs typeface="Calibri"/>
              </a:rPr>
              <a:t>templete</a:t>
            </a:r>
            <a:r>
              <a:rPr lang="en-CA" b="1" dirty="0">
                <a:latin typeface="Calibri"/>
                <a:cs typeface="Calibri"/>
              </a:rPr>
              <a:t> to develop text on how this will change depending on RFP 3 ( Contract Co. &lt;-&gt; all internal, inclusion of IAP etc. ).</a:t>
            </a:r>
          </a:p>
          <a:p>
            <a:pPr lvl="1">
              <a:buClrTx/>
              <a:buFont typeface="Arial"/>
              <a:buChar char="•"/>
            </a:pPr>
            <a:r>
              <a:rPr lang="en-CA" b="1" dirty="0" smtClean="0">
                <a:latin typeface="Calibri"/>
                <a:cs typeface="Calibri"/>
              </a:rPr>
              <a:t>1.3 </a:t>
            </a:r>
            <a:r>
              <a:rPr lang="en-CA" b="1" dirty="0">
                <a:latin typeface="Calibri"/>
                <a:cs typeface="Calibri"/>
              </a:rPr>
              <a:t>Identify relevant terms in the ICANN proposal as well</a:t>
            </a:r>
          </a:p>
          <a:p>
            <a:pPr lvl="1">
              <a:buClrTx/>
              <a:buFont typeface="Arial"/>
              <a:buChar char="•"/>
            </a:pPr>
            <a:endParaRPr lang="en-CA" b="1" dirty="0">
              <a:latin typeface="Calibri"/>
              <a:cs typeface="Calibri"/>
            </a:endParaRPr>
          </a:p>
          <a:p>
            <a:pPr marL="349250" lvl="1" indent="0">
              <a:buClrTx/>
              <a:buNone/>
            </a:pPr>
            <a:r>
              <a:rPr lang="en-CA" b="1" u="sng" dirty="0">
                <a:latin typeface="Calibri"/>
                <a:cs typeface="Calibri"/>
              </a:rPr>
              <a:t>AGENDA ITEM FROM Co-Chair / Robert : </a:t>
            </a:r>
          </a:p>
          <a:p>
            <a:pPr lvl="1">
              <a:buClrTx/>
              <a:buFont typeface="Arial"/>
              <a:buChar char="•"/>
            </a:pPr>
            <a:r>
              <a:rPr lang="en-CA" b="1" dirty="0">
                <a:latin typeface="Calibri"/>
                <a:cs typeface="Calibri"/>
              </a:rPr>
              <a:t>C</a:t>
            </a:r>
            <a:r>
              <a:rPr lang="en-CA" b="1" dirty="0" smtClean="0">
                <a:latin typeface="Calibri"/>
                <a:cs typeface="Calibri"/>
              </a:rPr>
              <a:t>omments </a:t>
            </a:r>
            <a:r>
              <a:rPr lang="en-CA" b="1" dirty="0">
                <a:latin typeface="Calibri"/>
                <a:cs typeface="Calibri"/>
              </a:rPr>
              <a:t>on 1.1, 1.2, 1.3  please. Lack of comments, will be interpreted as consensus to proceed using the existing ICANN/IANA Technical proposal as a template.</a:t>
            </a:r>
            <a:endParaRPr lang="en-CA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>
                <a:latin typeface="Calibri"/>
                <a:cs typeface="Calibri"/>
              </a:rPr>
              <a:t>9</a:t>
            </a:fld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6721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7266</TotalTime>
  <Words>731</Words>
  <Application>Microsoft Macintosh PowerPoint</Application>
  <PresentationFormat>On-screen Show (4:3)</PresentationFormat>
  <Paragraphs>73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Genesis</vt:lpstr>
      <vt:lpstr>IANA Stewardship Transition Cross Community Working Group (CWG) on Naming Related Functions </vt:lpstr>
      <vt:lpstr>Agenda Dec 23, 2014</vt:lpstr>
      <vt:lpstr>Background</vt:lpstr>
      <vt:lpstr>Previous call items</vt:lpstr>
      <vt:lpstr>Timeline</vt:lpstr>
      <vt:lpstr>Timeline (II)</vt:lpstr>
      <vt:lpstr>Proposed Work Streams</vt:lpstr>
      <vt:lpstr>Proposed Work Streams</vt:lpstr>
      <vt:lpstr>Work stream 1</vt:lpstr>
      <vt:lpstr>Work stream 2</vt:lpstr>
      <vt:lpstr>Work stream 3</vt:lpstr>
      <vt:lpstr>Work stream 3</vt:lpstr>
      <vt:lpstr>Next steps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IANA Stewardship Transition Cross Community Working Group (CWG) on Naming Related Functions </dc:title>
  <dc:creator>Marika Konings</dc:creator>
  <cp:lastModifiedBy>Grace Abuhamad</cp:lastModifiedBy>
  <cp:revision>47</cp:revision>
  <dcterms:created xsi:type="dcterms:W3CDTF">2014-11-27T15:26:44Z</dcterms:created>
  <dcterms:modified xsi:type="dcterms:W3CDTF">2014-12-23T13:59:49Z</dcterms:modified>
</cp:coreProperties>
</file>