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handoutMasterIdLst>
    <p:handoutMasterId r:id="rId25"/>
  </p:handoutMasterIdLst>
  <p:sldIdLst>
    <p:sldId id="256" r:id="rId2"/>
    <p:sldId id="257" r:id="rId3"/>
    <p:sldId id="281" r:id="rId4"/>
    <p:sldId id="289" r:id="rId5"/>
    <p:sldId id="296" r:id="rId6"/>
    <p:sldId id="297" r:id="rId7"/>
    <p:sldId id="304" r:id="rId8"/>
    <p:sldId id="291" r:id="rId9"/>
    <p:sldId id="292" r:id="rId10"/>
    <p:sldId id="293" r:id="rId11"/>
    <p:sldId id="294" r:id="rId12"/>
    <p:sldId id="305" r:id="rId13"/>
    <p:sldId id="299" r:id="rId14"/>
    <p:sldId id="300" r:id="rId15"/>
    <p:sldId id="311" r:id="rId16"/>
    <p:sldId id="312" r:id="rId17"/>
    <p:sldId id="306" r:id="rId18"/>
    <p:sldId id="303" r:id="rId19"/>
    <p:sldId id="307" r:id="rId20"/>
    <p:sldId id="308" r:id="rId21"/>
    <p:sldId id="309" r:id="rId22"/>
    <p:sldId id="31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804" autoAdjust="0"/>
    <p:restoredTop sz="94686" autoAdjust="0"/>
  </p:normalViewPr>
  <p:slideViewPr>
    <p:cSldViewPr snapToGrid="0" snapToObjects="1">
      <p:cViewPr varScale="1">
        <p:scale>
          <a:sx n="87" d="100"/>
          <a:sy n="87" d="100"/>
        </p:scale>
        <p:origin x="-1560" y="-96"/>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2/6/15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2/6/15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Breakup</a:t>
            </a:r>
            <a:r>
              <a:rPr lang="en-US" baseline="0" dirty="0" smtClean="0"/>
              <a:t> your presentation, divide it into sections.  This is especially useful if most of your presentation is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402769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295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5032145" cy="697199"/>
          </a:xfrm>
          <a:prstGeom prst="rect">
            <a:avLst/>
          </a:prstGeom>
          <a:noFill/>
        </p:spPr>
        <p:txBody>
          <a:bodyPr wrap="none" rtlCol="0">
            <a:spAutoFit/>
          </a:bodyPr>
          <a:lstStyle/>
          <a:p>
            <a:pPr>
              <a:lnSpc>
                <a:spcPts val="4700"/>
              </a:lnSpc>
            </a:pPr>
            <a:r>
              <a:rPr lang="en-US" sz="4000" dirty="0" smtClean="0">
                <a:solidFill>
                  <a:srgbClr val="FFFFFF"/>
                </a:solidFill>
                <a:latin typeface="Source Sans Pro"/>
                <a:cs typeface="Source Sans Pro"/>
              </a:rPr>
              <a:t>SSAC Activities Update</a:t>
            </a:r>
            <a:endParaRPr lang="en-US" sz="4000" dirty="0">
              <a:solidFill>
                <a:srgbClr val="FFFFFF"/>
              </a:solidFill>
              <a:latin typeface="Source Sans Pro"/>
              <a:cs typeface="Source Sans Pro"/>
            </a:endParaRPr>
          </a:p>
        </p:txBody>
      </p:sp>
      <p:sp>
        <p:nvSpPr>
          <p:cNvPr id="4" name="TextBox 3"/>
          <p:cNvSpPr txBox="1"/>
          <p:nvPr/>
        </p:nvSpPr>
        <p:spPr>
          <a:xfrm>
            <a:off x="2076114" y="5152820"/>
            <a:ext cx="6200666" cy="400110"/>
          </a:xfrm>
          <a:prstGeom prst="rect">
            <a:avLst/>
          </a:prstGeom>
          <a:noFill/>
        </p:spPr>
        <p:txBody>
          <a:bodyPr wrap="none" rtlCol="0">
            <a:spAutoFit/>
          </a:bodyPr>
          <a:lstStyle/>
          <a:p>
            <a:r>
              <a:rPr lang="en-US" sz="2000" dirty="0" err="1" smtClean="0">
                <a:solidFill>
                  <a:srgbClr val="FFFFFF"/>
                </a:solidFill>
                <a:latin typeface="Source Sans Pro"/>
                <a:cs typeface="Source Sans Pro"/>
              </a:rPr>
              <a:t>Patrik</a:t>
            </a:r>
            <a:r>
              <a:rPr lang="en-US" sz="2000" dirty="0" smtClean="0">
                <a:solidFill>
                  <a:srgbClr val="FFFFFF"/>
                </a:solidFill>
                <a:latin typeface="Source Sans Pro"/>
                <a:cs typeface="Source Sans Pro"/>
              </a:rPr>
              <a:t> </a:t>
            </a:r>
            <a:r>
              <a:rPr lang="en-US" sz="2000" dirty="0" err="1" smtClean="0">
                <a:solidFill>
                  <a:srgbClr val="FFFFFF"/>
                </a:solidFill>
                <a:latin typeface="Source Sans Pro"/>
                <a:cs typeface="Source Sans Pro"/>
              </a:rPr>
              <a:t>Fältström</a:t>
            </a:r>
            <a:r>
              <a:rPr lang="en-US" sz="2000" dirty="0" smtClean="0">
                <a:solidFill>
                  <a:srgbClr val="FFFFFF"/>
                </a:solidFill>
                <a:latin typeface="Source Sans Pro"/>
                <a:cs typeface="Source Sans Pro"/>
              </a:rPr>
              <a:t>, SSAC Chair  |  ICANN-52 </a:t>
            </a:r>
            <a:r>
              <a:rPr lang="en-US" sz="2000" dirty="0" smtClean="0">
                <a:solidFill>
                  <a:srgbClr val="FFFFFF"/>
                </a:solidFill>
                <a:latin typeface="Source Sans Pro"/>
                <a:ea typeface="Wingdings"/>
                <a:cs typeface="Source Sans Pro"/>
                <a:sym typeface="Wingdings"/>
              </a:rPr>
              <a:t>|  February 2015</a:t>
            </a:r>
            <a:endParaRPr lang="en-US" sz="2000"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367684"/>
            <a:ext cx="8103072" cy="4816703"/>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Any proposal </a:t>
            </a:r>
            <a:r>
              <a:rPr lang="en-US" sz="2400" dirty="0">
                <a:solidFill>
                  <a:srgbClr val="1768B1"/>
                </a:solidFill>
                <a:latin typeface="Source Sans Pro Light"/>
                <a:cs typeface="Source Sans Pro Light"/>
              </a:rPr>
              <a:t>to replace NTIA’s final authorization of root zone changes with an alternative be at least as reliable, resilient, and efficient as the current process</a:t>
            </a:r>
            <a:r>
              <a:rPr lang="en-US" sz="2400" dirty="0" smtClean="0">
                <a:solidFill>
                  <a:srgbClr val="1768B1"/>
                </a:solidFill>
                <a:latin typeface="Source Sans Pro Light"/>
                <a:cs typeface="Source Sans Pro Light"/>
              </a:rPr>
              <a:t>.</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Effective </a:t>
            </a:r>
            <a:r>
              <a:rPr lang="en-US" sz="2400" dirty="0">
                <a:solidFill>
                  <a:srgbClr val="1768B1"/>
                </a:solidFill>
                <a:latin typeface="Source Sans Pro Light"/>
                <a:cs typeface="Source Sans Pro Light"/>
              </a:rPr>
              <a:t>arrangements should be made for the reliable and timely performance of all aspects of the root zone management process post-transition, including inter-organization coordination if the post-transition RZM process involves more than one root zone management partner</a:t>
            </a:r>
            <a:r>
              <a:rPr lang="en-US" sz="2400" dirty="0" smtClean="0">
                <a:solidFill>
                  <a:srgbClr val="1768B1"/>
                </a:solidFill>
                <a:latin typeface="Source Sans Pro Light"/>
                <a:cs typeface="Source Sans Pro Light"/>
              </a:rPr>
              <a:t>.</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NTIA </a:t>
            </a:r>
            <a:r>
              <a:rPr lang="en-US" sz="2400" dirty="0">
                <a:solidFill>
                  <a:srgbClr val="1768B1"/>
                </a:solidFill>
                <a:latin typeface="Source Sans Pro Light"/>
                <a:cs typeface="Source Sans Pro Light"/>
              </a:rPr>
              <a:t>should clarify the processes and legal </a:t>
            </a:r>
            <a:r>
              <a:rPr lang="en-US" sz="2400" dirty="0" smtClean="0">
                <a:solidFill>
                  <a:srgbClr val="1768B1"/>
                </a:solidFill>
                <a:latin typeface="Source Sans Pro Light"/>
                <a:cs typeface="Source Sans Pro Light"/>
              </a:rPr>
              <a:t>framework associated </a:t>
            </a:r>
            <a:r>
              <a:rPr lang="en-US" sz="2400" dirty="0">
                <a:solidFill>
                  <a:srgbClr val="1768B1"/>
                </a:solidFill>
                <a:latin typeface="Source Sans Pro Light"/>
                <a:cs typeface="Source Sans Pro Light"/>
              </a:rPr>
              <a:t>with the role of the Root Zone Maintainer after transition.</a:t>
            </a:r>
          </a:p>
          <a:p>
            <a:pPr>
              <a:buSzPct val="75000"/>
            </a:pPr>
            <a:endParaRPr lang="en-US" dirty="0">
              <a:latin typeface="Source Sans Pro Light"/>
              <a:cs typeface="Source Sans Pro Light"/>
            </a:endParaRPr>
          </a:p>
        </p:txBody>
      </p:sp>
      <p:sp>
        <p:nvSpPr>
          <p:cNvPr id="4" name="Title 3"/>
          <p:cNvSpPr>
            <a:spLocks noGrp="1"/>
          </p:cNvSpPr>
          <p:nvPr>
            <p:ph type="title"/>
          </p:nvPr>
        </p:nvSpPr>
        <p:spPr>
          <a:xfrm>
            <a:off x="0" y="-7477"/>
            <a:ext cx="9144000" cy="1156176"/>
          </a:xfrm>
          <a:prstGeom prst="rect">
            <a:avLst/>
          </a:prstGeom>
        </p:spPr>
        <p:txBody>
          <a:bodyPr/>
          <a:lstStyle/>
          <a:p>
            <a:r>
              <a:rPr lang="en-US" sz="3000" dirty="0" smtClean="0"/>
              <a:t>SAC069 Recommendations – Root Zone Management</a:t>
            </a:r>
            <a:endParaRPr lang="en-US" sz="3000" dirty="0"/>
          </a:p>
        </p:txBody>
      </p:sp>
    </p:spTree>
    <p:extLst>
      <p:ext uri="{BB962C8B-B14F-4D97-AF65-F5344CB8AC3E}">
        <p14:creationId xmlns:p14="http://schemas.microsoft.com/office/powerpoint/2010/main" val="27014740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 y="1468571"/>
            <a:ext cx="8648700" cy="3816429"/>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0E4B91"/>
                </a:solidFill>
                <a:latin typeface="Source Sans Pro Light"/>
                <a:cs typeface="Source Sans Pro Light"/>
              </a:rPr>
              <a:t>Determine whether or not:</a:t>
            </a: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T</a:t>
            </a:r>
            <a:r>
              <a:rPr lang="en-US" sz="2200" dirty="0" smtClean="0">
                <a:solidFill>
                  <a:srgbClr val="0C1F24"/>
                </a:solidFill>
                <a:latin typeface="Source Sans Pro Light"/>
                <a:cs typeface="Source Sans Pro Light"/>
              </a:rPr>
              <a:t>he </a:t>
            </a:r>
            <a:r>
              <a:rPr lang="en-US" sz="2200" dirty="0">
                <a:solidFill>
                  <a:srgbClr val="0C1F24"/>
                </a:solidFill>
                <a:latin typeface="Source Sans Pro Light"/>
                <a:cs typeface="Source Sans Pro Light"/>
              </a:rPr>
              <a:t>requirements and deliverables defined in the IANA Functions Contract should be retained, </a:t>
            </a:r>
            <a:r>
              <a:rPr lang="en-US" sz="2200" dirty="0" smtClean="0">
                <a:solidFill>
                  <a:srgbClr val="0C1F24"/>
                </a:solidFill>
                <a:latin typeface="Source Sans Pro Light"/>
                <a:cs typeface="Source Sans Pro Light"/>
              </a:rPr>
              <a:t>and if </a:t>
            </a:r>
            <a:r>
              <a:rPr lang="en-US" sz="2200" dirty="0">
                <a:solidFill>
                  <a:srgbClr val="0C1F24"/>
                </a:solidFill>
                <a:latin typeface="Source Sans Pro Light"/>
                <a:cs typeface="Source Sans Pro Light"/>
              </a:rPr>
              <a:t>additional external controls are necessary, how and by whom they should be administered</a:t>
            </a:r>
            <a:r>
              <a:rPr lang="en-US" sz="2200" dirty="0" smtClean="0">
                <a:solidFill>
                  <a:srgbClr val="0C1F24"/>
                </a:solidFill>
                <a:latin typeface="Source Sans Pro Light"/>
                <a:cs typeface="Source Sans Pro Light"/>
              </a:rPr>
              <a:t>.</a:t>
            </a: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E</a:t>
            </a:r>
            <a:r>
              <a:rPr lang="en-US" sz="2200" dirty="0" smtClean="0">
                <a:solidFill>
                  <a:srgbClr val="0C1F24"/>
                </a:solidFill>
                <a:latin typeface="Source Sans Pro Light"/>
                <a:cs typeface="Source Sans Pro Light"/>
              </a:rPr>
              <a:t>xisting </a:t>
            </a:r>
            <a:r>
              <a:rPr lang="en-US" sz="2200" dirty="0">
                <a:solidFill>
                  <a:srgbClr val="0C1F24"/>
                </a:solidFill>
                <a:latin typeface="Source Sans Pro Light"/>
                <a:cs typeface="Source Sans Pro Light"/>
              </a:rPr>
              <a:t>mechanisms outside of the IANA Functions Contract are sufficiently robust to hold the IANA Functions Operator accountable to the affected communities for the proper performance of the IANA Functions after the IANA Functions Contract expires; and if they are not, the communities should determine what additional accountability mechanisms will be needed</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0"/>
            <a:ext cx="9144000" cy="1059799"/>
          </a:xfrm>
          <a:prstGeom prst="rect">
            <a:avLst/>
          </a:prstGeom>
        </p:spPr>
        <p:txBody>
          <a:bodyPr/>
          <a:lstStyle/>
          <a:p>
            <a:r>
              <a:rPr lang="en-US" sz="3000" dirty="0" smtClean="0"/>
              <a:t>SAC069 Recommendations – Operational Communities</a:t>
            </a:r>
            <a:endParaRPr lang="en-US" sz="3000" dirty="0"/>
          </a:p>
        </p:txBody>
      </p:sp>
    </p:spTree>
    <p:extLst>
      <p:ext uri="{BB962C8B-B14F-4D97-AF65-F5344CB8AC3E}">
        <p14:creationId xmlns:p14="http://schemas.microsoft.com/office/powerpoint/2010/main" val="418121436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419" y="1441865"/>
            <a:ext cx="8103072" cy="4816703"/>
          </a:xfrm>
          <a:prstGeom prst="rect">
            <a:avLst/>
          </a:prstGeom>
        </p:spPr>
        <p:txBody>
          <a:bodyPr wrap="square">
            <a:spAutoFit/>
          </a:bodyPr>
          <a:lstStyle/>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Investigate </a:t>
            </a:r>
            <a:r>
              <a:rPr lang="en-US" sz="2200" dirty="0">
                <a:solidFill>
                  <a:srgbClr val="0C1F24"/>
                </a:solidFill>
                <a:latin typeface="Source Sans Pro Light"/>
                <a:cs typeface="Source Sans Pro Light"/>
              </a:rPr>
              <a:t>and clarify the process for handling the possibility of governmental sanctions and restrictions (e.g., the protocol for obtaining OFAC licenses where US sanctions might interfere with the ability to execute proper instructions to IANA) following the stewardship transition</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a:solidFill>
                  <a:srgbClr val="0C1F24"/>
                </a:solidFill>
                <a:latin typeface="Source Sans Pro Light"/>
                <a:cs typeface="Source Sans Pro Light"/>
              </a:rPr>
              <a:t>Consider the extent to which the importance of transparency and freedom from improper influence in the performance of the IANA Functions might require additional mechanisms or other safeguards.</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Review </a:t>
            </a:r>
            <a:r>
              <a:rPr lang="en-US" sz="2200" dirty="0">
                <a:solidFill>
                  <a:srgbClr val="0C1F24"/>
                </a:solidFill>
                <a:latin typeface="Source Sans Pro Light"/>
                <a:cs typeface="Source Sans Pro Light"/>
              </a:rPr>
              <a:t>and (if necessary) enhance its policy development process to ensure that all of the instructions that it provides to the IANA Functions Operator are clear and implementable</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a:buSzPct val="75000"/>
            </a:pPr>
            <a:endParaRPr lang="en-US"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1073223"/>
          </a:xfrm>
          <a:prstGeom prst="rect">
            <a:avLst/>
          </a:prstGeom>
        </p:spPr>
        <p:txBody>
          <a:bodyPr/>
          <a:lstStyle/>
          <a:p>
            <a:r>
              <a:rPr lang="en-US" sz="3000" dirty="0" smtClean="0"/>
              <a:t>SAC069 Recommendations – Operational Communities, Continued</a:t>
            </a:r>
            <a:endParaRPr lang="en-US" sz="3000" dirty="0"/>
          </a:p>
        </p:txBody>
      </p:sp>
    </p:spTree>
    <p:extLst>
      <p:ext uri="{BB962C8B-B14F-4D97-AF65-F5344CB8AC3E}">
        <p14:creationId xmlns:p14="http://schemas.microsoft.com/office/powerpoint/2010/main" val="35365053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Registrant Protection/Credential Management</a:t>
            </a:r>
          </a:p>
          <a:p>
            <a:r>
              <a:rPr lang="en-US" dirty="0" smtClean="0"/>
              <a:t>Ben Butler and </a:t>
            </a:r>
            <a:r>
              <a:rPr lang="en-US" dirty="0" err="1" smtClean="0"/>
              <a:t>Merike</a:t>
            </a:r>
            <a:r>
              <a:rPr lang="en-US" dirty="0" smtClean="0"/>
              <a:t> </a:t>
            </a:r>
            <a:r>
              <a:rPr lang="en-US" dirty="0" err="1" smtClean="0"/>
              <a:t>Kaeo</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86705062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278071"/>
            <a:ext cx="8103072" cy="4508926"/>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800" dirty="0">
                <a:solidFill>
                  <a:schemeClr val="accent6"/>
                </a:solidFill>
                <a:latin typeface="Source Sans Pro Light"/>
                <a:cs typeface="Source Sans Pro Light"/>
              </a:rPr>
              <a:t>A</a:t>
            </a:r>
            <a:r>
              <a:rPr lang="en-US" sz="2800" dirty="0" smtClean="0">
                <a:solidFill>
                  <a:schemeClr val="accent6"/>
                </a:solidFill>
                <a:latin typeface="Source Sans Pro Light"/>
                <a:cs typeface="Source Sans Pro Light"/>
              </a:rPr>
              <a:t>ugment previous work done in SAC040 and SAC044 by defining best practice guidelines for comprehensive credential lifecycle management of domain names.</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Target audience: </a:t>
            </a:r>
          </a:p>
          <a:p>
            <a:pPr marL="742950" lvl="1" indent="-285750">
              <a:buSzPct val="75000"/>
              <a:buFont typeface="Wingdings" charset="2"/>
              <a:buChar char=""/>
            </a:pPr>
            <a:r>
              <a:rPr lang="en-US" sz="2200" dirty="0" smtClean="0">
                <a:solidFill>
                  <a:srgbClr val="0A1F24"/>
                </a:solidFill>
                <a:latin typeface="Source Sans Pro Light"/>
                <a:cs typeface="Source Sans Pro Light"/>
              </a:rPr>
              <a:t>Wider ICANN community;</a:t>
            </a:r>
          </a:p>
          <a:p>
            <a:pPr marL="742950" lvl="1" indent="-285750">
              <a:buSzPct val="75000"/>
              <a:buFont typeface="Wingdings" charset="2"/>
              <a:buChar char=""/>
            </a:pPr>
            <a:r>
              <a:rPr lang="en-US" sz="2200" dirty="0">
                <a:solidFill>
                  <a:srgbClr val="0A1F24"/>
                </a:solidFill>
                <a:latin typeface="Source Sans Pro Light"/>
                <a:cs typeface="Source Sans Pro Light"/>
              </a:rPr>
              <a:t>R</a:t>
            </a:r>
            <a:r>
              <a:rPr lang="en-US" sz="2200" dirty="0" smtClean="0">
                <a:solidFill>
                  <a:srgbClr val="0A1F24"/>
                </a:solidFill>
                <a:latin typeface="Source Sans Pro Light"/>
                <a:cs typeface="Source Sans Pro Light"/>
              </a:rPr>
              <a:t>egistrars, registries, registrants;</a:t>
            </a:r>
          </a:p>
          <a:p>
            <a:pPr marL="742950" lvl="1" indent="-285750">
              <a:buSzPct val="75000"/>
              <a:buFont typeface="Wingdings" charset="2"/>
              <a:buChar char=""/>
            </a:pPr>
            <a:r>
              <a:rPr lang="en-US" sz="2200" dirty="0">
                <a:solidFill>
                  <a:srgbClr val="0A1F24"/>
                </a:solidFill>
                <a:latin typeface="Source Sans Pro Light"/>
                <a:cs typeface="Source Sans Pro Light"/>
              </a:rPr>
              <a:t>S</a:t>
            </a:r>
            <a:r>
              <a:rPr lang="en-US" sz="2200" dirty="0" smtClean="0">
                <a:solidFill>
                  <a:srgbClr val="0A1F24"/>
                </a:solidFill>
                <a:latin typeface="Source Sans Pro Light"/>
                <a:cs typeface="Source Sans Pro Light"/>
              </a:rPr>
              <a:t>oftware developers of applications/tools;</a:t>
            </a:r>
          </a:p>
          <a:p>
            <a:pPr marL="742950" lvl="1" indent="-285750">
              <a:buSzPct val="75000"/>
              <a:buFont typeface="Wingdings" charset="2"/>
              <a:buChar char=""/>
            </a:pPr>
            <a:r>
              <a:rPr lang="en-US" sz="2200" dirty="0" smtClean="0">
                <a:solidFill>
                  <a:srgbClr val="0A1F24"/>
                </a:solidFill>
                <a:latin typeface="Source Sans Pro Light"/>
                <a:cs typeface="Source Sans Pro Light"/>
              </a:rPr>
              <a:t>DNS service providers; and</a:t>
            </a:r>
          </a:p>
          <a:p>
            <a:pPr marL="742950" lvl="1" indent="-285750">
              <a:buSzPct val="75000"/>
              <a:buFont typeface="Wingdings" charset="2"/>
              <a:buChar char=""/>
            </a:pPr>
            <a:r>
              <a:rPr lang="en-US" sz="2200" dirty="0" smtClean="0">
                <a:solidFill>
                  <a:srgbClr val="0A1F24"/>
                </a:solidFill>
                <a:latin typeface="Source Sans Pro Light"/>
                <a:cs typeface="Source Sans Pro Light"/>
              </a:rPr>
              <a:t>Webhosting and email service providers.</a:t>
            </a:r>
          </a:p>
          <a:p>
            <a:pPr>
              <a:buSzPct val="75000"/>
            </a:pP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642477"/>
          </a:xfrm>
          <a:prstGeom prst="rect">
            <a:avLst/>
          </a:prstGeom>
        </p:spPr>
        <p:txBody>
          <a:bodyPr/>
          <a:lstStyle/>
          <a:p>
            <a:r>
              <a:rPr lang="en-US" sz="3000" dirty="0" smtClean="0"/>
              <a:t>Charter</a:t>
            </a:r>
            <a:endParaRPr lang="en-US" sz="3000" dirty="0"/>
          </a:p>
        </p:txBody>
      </p:sp>
    </p:spTree>
    <p:extLst>
      <p:ext uri="{BB962C8B-B14F-4D97-AF65-F5344CB8AC3E}">
        <p14:creationId xmlns:p14="http://schemas.microsoft.com/office/powerpoint/2010/main" val="22705307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278071"/>
            <a:ext cx="8103072" cy="4355038"/>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Will address:</a:t>
            </a:r>
          </a:p>
          <a:p>
            <a:pPr marL="742950" lvl="1" indent="-285750">
              <a:spcBef>
                <a:spcPts val="600"/>
              </a:spcBef>
              <a:spcAft>
                <a:spcPts val="600"/>
              </a:spcAft>
              <a:buSzPct val="75000"/>
              <a:buFont typeface="Wingdings" charset="2"/>
              <a:buChar char=""/>
            </a:pPr>
            <a:r>
              <a:rPr lang="en-US" sz="2400" dirty="0" smtClean="0">
                <a:solidFill>
                  <a:srgbClr val="0C1F24"/>
                </a:solidFill>
                <a:latin typeface="Source Sans Pro Light"/>
                <a:cs typeface="Source Sans Pro Light"/>
              </a:rPr>
              <a:t>Credential lifecycle best practices for creating, distributing, storing, renewing, transferring, revoking and recovering name credentials;</a:t>
            </a:r>
          </a:p>
          <a:p>
            <a:pPr marL="742950" lvl="1" indent="-285750">
              <a:spcBef>
                <a:spcPts val="600"/>
              </a:spcBef>
              <a:spcAft>
                <a:spcPts val="600"/>
              </a:spcAft>
              <a:buSzPct val="75000"/>
              <a:buFont typeface="Wingdings" charset="2"/>
              <a:buChar char=""/>
            </a:pPr>
            <a:r>
              <a:rPr lang="en-US" sz="2400" dirty="0" smtClean="0">
                <a:solidFill>
                  <a:srgbClr val="0C1F24"/>
                </a:solidFill>
                <a:latin typeface="Source Sans Pro Light"/>
                <a:cs typeface="Source Sans Pro Light"/>
              </a:rPr>
              <a:t>All credentials used to provide authentication of an identity (registrant or authorized administrator of registrar or registry); and</a:t>
            </a:r>
          </a:p>
          <a:p>
            <a:pPr marL="742950" lvl="1" indent="-285750">
              <a:spcBef>
                <a:spcPts val="600"/>
              </a:spcBef>
              <a:spcAft>
                <a:spcPts val="600"/>
              </a:spcAft>
              <a:buSzPct val="75000"/>
              <a:buFont typeface="Wingdings" charset="2"/>
              <a:buChar char=""/>
            </a:pPr>
            <a:r>
              <a:rPr lang="en-US" sz="2400" dirty="0" smtClean="0">
                <a:solidFill>
                  <a:srgbClr val="0C1F24"/>
                </a:solidFill>
                <a:latin typeface="Source Sans Pro Light"/>
                <a:cs typeface="Source Sans Pro Light"/>
              </a:rPr>
              <a:t>Any relevant policy issues that can support or hinder credential management.</a:t>
            </a:r>
          </a:p>
          <a:p>
            <a:pPr>
              <a:buSzPct val="75000"/>
            </a:pP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642477"/>
          </a:xfrm>
          <a:prstGeom prst="rect">
            <a:avLst/>
          </a:prstGeom>
        </p:spPr>
        <p:txBody>
          <a:bodyPr/>
          <a:lstStyle/>
          <a:p>
            <a:r>
              <a:rPr lang="en-US" sz="3000" dirty="0" smtClean="0"/>
              <a:t>Charter, Continued</a:t>
            </a:r>
            <a:endParaRPr lang="en-US" sz="3000" dirty="0"/>
          </a:p>
        </p:txBody>
      </p:sp>
    </p:spTree>
    <p:extLst>
      <p:ext uri="{BB962C8B-B14F-4D97-AF65-F5344CB8AC3E}">
        <p14:creationId xmlns:p14="http://schemas.microsoft.com/office/powerpoint/2010/main" val="18219091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767106"/>
            <a:ext cx="8103072" cy="5940087"/>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What is the problem?</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Recent attack issues</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Credential types</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Credential use:</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Entity using credential;</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Credential validator;</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Purpose of credential.</a:t>
            </a: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Credential </a:t>
            </a:r>
            <a:r>
              <a:rPr lang="en-US" sz="2400" dirty="0" smtClean="0">
                <a:solidFill>
                  <a:srgbClr val="1768B1"/>
                </a:solidFill>
                <a:latin typeface="Source Sans Pro Light"/>
                <a:cs typeface="Source Sans Pro Light"/>
              </a:rPr>
              <a:t>management life cycle today</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Practical checklist/credential management life cycle best current practices</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Recommendations</a:t>
            </a:r>
            <a:endParaRPr lang="en-US" sz="2400" dirty="0">
              <a:solidFill>
                <a:srgbClr val="1768B1"/>
              </a:solidFill>
              <a:latin typeface="Source Sans Pro Light"/>
              <a:cs typeface="Source Sans Pro Light"/>
            </a:endParaRPr>
          </a:p>
          <a:p>
            <a:pPr>
              <a:buSzPct val="75000"/>
            </a:pP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642477"/>
          </a:xfrm>
          <a:prstGeom prst="rect">
            <a:avLst/>
          </a:prstGeom>
        </p:spPr>
        <p:txBody>
          <a:bodyPr/>
          <a:lstStyle/>
          <a:p>
            <a:r>
              <a:rPr lang="en-US" sz="3000" dirty="0" smtClean="0"/>
              <a:t>Document Content</a:t>
            </a:r>
            <a:endParaRPr lang="en-US" sz="3000" dirty="0"/>
          </a:p>
        </p:txBody>
      </p:sp>
    </p:spTree>
    <p:extLst>
      <p:ext uri="{BB962C8B-B14F-4D97-AF65-F5344CB8AC3E}">
        <p14:creationId xmlns:p14="http://schemas.microsoft.com/office/powerpoint/2010/main" val="21387989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ched Right Arrow 5"/>
          <p:cNvSpPr/>
          <p:nvPr/>
        </p:nvSpPr>
        <p:spPr>
          <a:xfrm>
            <a:off x="1598205" y="3322388"/>
            <a:ext cx="5081995" cy="45719"/>
          </a:xfrm>
          <a:prstGeom prst="notchedRightArrow">
            <a:avLst/>
          </a:prstGeom>
          <a:solidFill>
            <a:srgbClr val="7F7F7F"/>
          </a:solidFill>
          <a:ln>
            <a:solidFill>
              <a:srgbClr val="C5C5C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916972" y="33305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1370326" y="16869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Q1 2015</a:t>
              </a:r>
              <a:endParaRPr lang="en-US" sz="2000" dirty="0">
                <a:solidFill>
                  <a:schemeClr val="bg1"/>
                </a:solidFill>
                <a:latin typeface="Source Sans Pro"/>
                <a:cs typeface="Source Sans Pro"/>
              </a:endParaRPr>
            </a:p>
          </p:txBody>
        </p:sp>
      </p:grpSp>
      <p:grpSp>
        <p:nvGrpSpPr>
          <p:cNvPr id="18" name="Group 17"/>
          <p:cNvGrpSpPr/>
          <p:nvPr/>
        </p:nvGrpSpPr>
        <p:grpSpPr>
          <a:xfrm>
            <a:off x="5433954" y="1722628"/>
            <a:ext cx="1259550" cy="1774198"/>
            <a:chOff x="2105815" y="2043501"/>
            <a:chExt cx="1346792" cy="1897087"/>
          </a:xfrm>
        </p:grpSpPr>
        <p:sp>
          <p:nvSpPr>
            <p:cNvPr id="13" name="Oval 12"/>
            <p:cNvSpPr/>
            <p:nvPr/>
          </p:nvSpPr>
          <p:spPr>
            <a:xfrm>
              <a:off x="2703172"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Q2 2015</a:t>
                </a:r>
                <a:endParaRPr lang="en-US" sz="2000" dirty="0">
                  <a:solidFill>
                    <a:schemeClr val="bg1"/>
                  </a:solidFill>
                  <a:latin typeface="Source Sans Pro"/>
                  <a:cs typeface="Source Sans Pro"/>
                </a:endParaRPr>
              </a:p>
            </p:txBody>
          </p:sp>
        </p:grpSp>
      </p:grpSp>
      <p:sp>
        <p:nvSpPr>
          <p:cNvPr id="38" name="TextBox 37"/>
          <p:cNvSpPr txBox="1"/>
          <p:nvPr/>
        </p:nvSpPr>
        <p:spPr>
          <a:xfrm>
            <a:off x="889000" y="3660302"/>
            <a:ext cx="3937000" cy="1107996"/>
          </a:xfrm>
          <a:prstGeom prst="rect">
            <a:avLst/>
          </a:prstGeom>
          <a:noFill/>
        </p:spPr>
        <p:txBody>
          <a:bodyPr wrap="square" rtlCol="0">
            <a:spAutoFit/>
          </a:bodyPr>
          <a:lstStyle/>
          <a:p>
            <a:pPr marL="285750" indent="-285750">
              <a:buFont typeface="Wingdings" charset="2"/>
              <a:buChar char="Ø"/>
            </a:pPr>
            <a:r>
              <a:rPr lang="en-US" sz="2200" dirty="0" smtClean="0">
                <a:latin typeface="Source Sans Pro Light"/>
                <a:cs typeface="Source Sans Pro Light"/>
              </a:rPr>
              <a:t>Develop first draft</a:t>
            </a:r>
          </a:p>
          <a:p>
            <a:pPr marL="285750" indent="-285750">
              <a:buFont typeface="Wingdings" charset="2"/>
              <a:buChar char="Ø"/>
            </a:pPr>
            <a:r>
              <a:rPr lang="en-US" sz="2200" dirty="0" smtClean="0">
                <a:latin typeface="Source Sans Pro Light"/>
                <a:cs typeface="Source Sans Pro Light"/>
              </a:rPr>
              <a:t>Consult with community at ICANN 52</a:t>
            </a:r>
            <a:endParaRPr lang="en-US" sz="2200" dirty="0">
              <a:latin typeface="Source Sans Pro Light"/>
              <a:cs typeface="Source Sans Pro Light"/>
            </a:endParaRPr>
          </a:p>
        </p:txBody>
      </p:sp>
      <p:sp>
        <p:nvSpPr>
          <p:cNvPr id="39" name="TextBox 38"/>
          <p:cNvSpPr txBox="1"/>
          <p:nvPr/>
        </p:nvSpPr>
        <p:spPr>
          <a:xfrm>
            <a:off x="5201593" y="3660302"/>
            <a:ext cx="3548708" cy="1446550"/>
          </a:xfrm>
          <a:prstGeom prst="rect">
            <a:avLst/>
          </a:prstGeom>
          <a:noFill/>
        </p:spPr>
        <p:txBody>
          <a:bodyPr wrap="square" rtlCol="0">
            <a:spAutoFit/>
          </a:bodyPr>
          <a:lstStyle/>
          <a:p>
            <a:pPr marL="285750" indent="-285750">
              <a:buFont typeface="Wingdings" charset="2"/>
              <a:buChar char="Ø"/>
            </a:pPr>
            <a:r>
              <a:rPr lang="en-US" sz="2200" dirty="0" smtClean="0">
                <a:latin typeface="Source Sans Pro Light"/>
                <a:cs typeface="Source Sans Pro Light"/>
              </a:rPr>
              <a:t>Develop Final draft</a:t>
            </a:r>
          </a:p>
          <a:p>
            <a:pPr marL="285750" indent="-285750">
              <a:buFont typeface="Wingdings" charset="2"/>
              <a:buChar char="Ø"/>
            </a:pPr>
            <a:r>
              <a:rPr lang="en-US" sz="2200" dirty="0" smtClean="0">
                <a:latin typeface="Source Sans Pro Light"/>
                <a:cs typeface="Source Sans Pro Light"/>
              </a:rPr>
              <a:t>Possible further consultation</a:t>
            </a:r>
          </a:p>
          <a:p>
            <a:pPr marL="285750" indent="-285750">
              <a:buFont typeface="Wingdings" charset="2"/>
              <a:buChar char="Ø"/>
            </a:pPr>
            <a:r>
              <a:rPr lang="en-US" sz="2200" dirty="0" smtClean="0">
                <a:latin typeface="Source Sans Pro Light"/>
                <a:cs typeface="Source Sans Pro Light"/>
              </a:rPr>
              <a:t>Publish Advisory</a:t>
            </a:r>
            <a:endParaRPr lang="en-US" sz="2200" dirty="0">
              <a:latin typeface="Source Sans Pro Light"/>
              <a:cs typeface="Source Sans Pro Light"/>
            </a:endParaRPr>
          </a:p>
        </p:txBody>
      </p:sp>
      <p:sp>
        <p:nvSpPr>
          <p:cNvPr id="2" name="Title 1"/>
          <p:cNvSpPr>
            <a:spLocks noGrp="1"/>
          </p:cNvSpPr>
          <p:nvPr>
            <p:ph type="title"/>
          </p:nvPr>
        </p:nvSpPr>
        <p:spPr/>
        <p:txBody>
          <a:bodyPr/>
          <a:lstStyle/>
          <a:p>
            <a:r>
              <a:rPr lang="en-US" dirty="0" smtClean="0"/>
              <a:t>Timeline</a:t>
            </a:r>
            <a:endParaRPr lang="en-US" dirty="0"/>
          </a:p>
        </p:txBody>
      </p:sp>
    </p:spTree>
    <p:extLst>
      <p:ext uri="{BB962C8B-B14F-4D97-AF65-F5344CB8AC3E}">
        <p14:creationId xmlns:p14="http://schemas.microsoft.com/office/powerpoint/2010/main" val="126476465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996299"/>
            <a:ext cx="8103072" cy="5509200"/>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How do you manage your credentials today?</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What issues or problems do you encounter?</a:t>
            </a:r>
          </a:p>
          <a:p>
            <a:pPr marL="742950" lvl="1" indent="-285750">
              <a:spcBef>
                <a:spcPts val="600"/>
              </a:spcBef>
              <a:spcAft>
                <a:spcPts val="600"/>
              </a:spcAft>
              <a:buSzPct val="75000"/>
              <a:buFont typeface="Wingdings" charset="2"/>
              <a:buChar char=""/>
            </a:pPr>
            <a:r>
              <a:rPr lang="en-US" sz="2200" dirty="0">
                <a:latin typeface="Source Sans Pro Light"/>
                <a:cs typeface="Source Sans Pro Light"/>
              </a:rPr>
              <a:t>Successes / challenges implementing 2FA</a:t>
            </a:r>
          </a:p>
          <a:p>
            <a:pPr marL="742950" lvl="1" indent="-285750">
              <a:spcBef>
                <a:spcPts val="600"/>
              </a:spcBef>
              <a:spcAft>
                <a:spcPts val="600"/>
              </a:spcAft>
              <a:buSzPct val="75000"/>
              <a:buFont typeface="Wingdings" charset="2"/>
              <a:buChar char=""/>
            </a:pPr>
            <a:r>
              <a:rPr lang="en-US" sz="2200" dirty="0">
                <a:latin typeface="Source Sans Pro Light"/>
                <a:cs typeface="Source Sans Pro Light"/>
              </a:rPr>
              <a:t>Successes / </a:t>
            </a:r>
            <a:r>
              <a:rPr lang="en-US" sz="2200" dirty="0" smtClean="0">
                <a:latin typeface="Source Sans Pro Light"/>
                <a:cs typeface="Source Sans Pro Light"/>
              </a:rPr>
              <a:t>challenges </a:t>
            </a:r>
            <a:r>
              <a:rPr lang="en-US" sz="2200" dirty="0">
                <a:latin typeface="Source Sans Pro Light"/>
                <a:cs typeface="Source Sans Pro Light"/>
              </a:rPr>
              <a:t>with </a:t>
            </a:r>
            <a:r>
              <a:rPr lang="en-US" sz="2200" dirty="0" smtClean="0">
                <a:latin typeface="Source Sans Pro Light"/>
                <a:cs typeface="Source Sans Pro Light"/>
              </a:rPr>
              <a:t>registrant </a:t>
            </a:r>
            <a:r>
              <a:rPr lang="en-US" sz="2200" dirty="0">
                <a:latin typeface="Source Sans Pro Light"/>
                <a:cs typeface="Source Sans Pro Light"/>
              </a:rPr>
              <a:t>engagement and password strength</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Would you be willing to share specific examples with the SSAC Work Party that could be used to inform the document, but which will not be cited?</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Are there areas where tools or software development would aid in credential security / management?</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What are the challenges for small registrars?</a:t>
            </a:r>
            <a:endParaRPr lang="en-US" sz="2400" dirty="0">
              <a:solidFill>
                <a:srgbClr val="1768B1"/>
              </a:solidFill>
              <a:latin typeface="Source Sans Pro Light"/>
              <a:cs typeface="Source Sans Pro Light"/>
            </a:endParaRPr>
          </a:p>
          <a:p>
            <a:pPr>
              <a:buSzPct val="75000"/>
            </a:pPr>
            <a:endParaRPr lang="en-US" dirty="0">
              <a:solidFill>
                <a:srgbClr val="0C1F24"/>
              </a:solidFill>
              <a:latin typeface="Source Sans Pro Light"/>
              <a:cs typeface="Source Sans Pro Light"/>
            </a:endParaRPr>
          </a:p>
        </p:txBody>
      </p:sp>
      <p:sp>
        <p:nvSpPr>
          <p:cNvPr id="4" name="Title 3"/>
          <p:cNvSpPr>
            <a:spLocks noGrp="1"/>
          </p:cNvSpPr>
          <p:nvPr>
            <p:ph type="title"/>
          </p:nvPr>
        </p:nvSpPr>
        <p:spPr>
          <a:xfrm>
            <a:off x="0" y="-5488"/>
            <a:ext cx="9144000" cy="718677"/>
          </a:xfrm>
          <a:prstGeom prst="rect">
            <a:avLst/>
          </a:prstGeom>
        </p:spPr>
        <p:txBody>
          <a:bodyPr/>
          <a:lstStyle/>
          <a:p>
            <a:r>
              <a:rPr lang="en-US" sz="3000" dirty="0" smtClean="0"/>
              <a:t>Questions</a:t>
            </a:r>
            <a:endParaRPr lang="en-US" sz="3000" dirty="0"/>
          </a:p>
        </p:txBody>
      </p:sp>
    </p:spTree>
    <p:extLst>
      <p:ext uri="{BB962C8B-B14F-4D97-AF65-F5344CB8AC3E}">
        <p14:creationId xmlns:p14="http://schemas.microsoft.com/office/powerpoint/2010/main" val="20210648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8313" y="2377590"/>
            <a:ext cx="8574087" cy="1728788"/>
          </a:xfrm>
        </p:spPr>
        <p:txBody>
          <a:bodyPr/>
          <a:lstStyle/>
          <a:p>
            <a:r>
              <a:rPr lang="en-US" b="1" dirty="0" smtClean="0">
                <a:latin typeface="Source Sans Pro"/>
                <a:cs typeface="Source Sans Pro"/>
              </a:rPr>
              <a:t>Community Interaction</a:t>
            </a:r>
          </a:p>
          <a:p>
            <a:r>
              <a:rPr lang="en-US" dirty="0" err="1" smtClean="0"/>
              <a:t>Patrik</a:t>
            </a:r>
            <a:r>
              <a:rPr lang="en-US" dirty="0" smtClean="0"/>
              <a:t> </a:t>
            </a:r>
            <a:r>
              <a:rPr lang="en-US" dirty="0" err="1" smtClean="0"/>
              <a:t>Fältström</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1206049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430887"/>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Overview</a:t>
            </a:r>
            <a:endParaRPr lang="en-US" sz="2200" dirty="0">
              <a:solidFill>
                <a:srgbClr val="FFFFFF"/>
              </a:solidFill>
              <a:latin typeface="Source Sans Pro"/>
              <a:cs typeface="Source Sans Pro"/>
            </a:endParaRPr>
          </a:p>
        </p:txBody>
      </p:sp>
      <p:sp>
        <p:nvSpPr>
          <p:cNvPr id="28" name="TextBox 27"/>
          <p:cNvSpPr txBox="1"/>
          <p:nvPr/>
        </p:nvSpPr>
        <p:spPr>
          <a:xfrm>
            <a:off x="3579874" y="1982152"/>
            <a:ext cx="2080048" cy="769441"/>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Recent Achievements</a:t>
            </a:r>
            <a:endParaRPr lang="en-US" sz="2200" dirty="0">
              <a:solidFill>
                <a:srgbClr val="FFFFFF"/>
              </a:solidFill>
              <a:latin typeface="Source Sans Pro"/>
              <a:cs typeface="Source Sans Pro"/>
            </a:endParaRPr>
          </a:p>
        </p:txBody>
      </p:sp>
      <p:sp>
        <p:nvSpPr>
          <p:cNvPr id="29" name="TextBox 28"/>
          <p:cNvSpPr txBox="1"/>
          <p:nvPr/>
        </p:nvSpPr>
        <p:spPr>
          <a:xfrm>
            <a:off x="6123410" y="1982152"/>
            <a:ext cx="2304550" cy="1107996"/>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Work in Progress and Future Milestones</a:t>
            </a:r>
            <a:endParaRPr lang="en-US" sz="2200" dirty="0">
              <a:solidFill>
                <a:srgbClr val="FFFFFF"/>
              </a:solidFill>
              <a:latin typeface="Source Sans Pro"/>
              <a:cs typeface="Source Sans Pro"/>
            </a:endParaRPr>
          </a:p>
        </p:txBody>
      </p:sp>
      <p:sp>
        <p:nvSpPr>
          <p:cNvPr id="43" name="TextBox 42"/>
          <p:cNvSpPr txBox="1"/>
          <p:nvPr/>
        </p:nvSpPr>
        <p:spPr>
          <a:xfrm>
            <a:off x="886759" y="4364806"/>
            <a:ext cx="2080048" cy="1107996"/>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IANA Stewardship Transition</a:t>
            </a:r>
            <a:endParaRPr lang="en-US" sz="2200" dirty="0">
              <a:solidFill>
                <a:srgbClr val="FFFFFF"/>
              </a:solidFill>
              <a:latin typeface="Source Sans Pro"/>
              <a:cs typeface="Source Sans Pro"/>
            </a:endParaRPr>
          </a:p>
        </p:txBody>
      </p:sp>
      <p:sp>
        <p:nvSpPr>
          <p:cNvPr id="44" name="TextBox 43"/>
          <p:cNvSpPr txBox="1"/>
          <p:nvPr/>
        </p:nvSpPr>
        <p:spPr>
          <a:xfrm>
            <a:off x="3579874" y="4364806"/>
            <a:ext cx="2080048" cy="1446550"/>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Registrant Protection/Credential Management</a:t>
            </a:r>
            <a:endParaRPr lang="en-US" sz="2200" dirty="0">
              <a:solidFill>
                <a:srgbClr val="FFFFFF"/>
              </a:solidFill>
              <a:latin typeface="Source Sans Pro"/>
              <a:cs typeface="Source Sans Pro"/>
            </a:endParaRPr>
          </a:p>
        </p:txBody>
      </p:sp>
      <p:sp>
        <p:nvSpPr>
          <p:cNvPr id="45" name="TextBox 44"/>
          <p:cNvSpPr txBox="1"/>
          <p:nvPr/>
        </p:nvSpPr>
        <p:spPr>
          <a:xfrm>
            <a:off x="6283988" y="4364806"/>
            <a:ext cx="2080048" cy="769441"/>
          </a:xfrm>
          <a:prstGeom prst="rect">
            <a:avLst/>
          </a:prstGeom>
          <a:noFill/>
        </p:spPr>
        <p:txBody>
          <a:bodyPr wrap="square" rtlCol="0">
            <a:spAutoFit/>
          </a:bodyPr>
          <a:lstStyle/>
          <a:p>
            <a:pPr algn="ctr"/>
            <a:r>
              <a:rPr lang="en-US" sz="2200" dirty="0" smtClean="0">
                <a:solidFill>
                  <a:srgbClr val="FFFFFF"/>
                </a:solidFill>
                <a:latin typeface="Source Sans Pro"/>
                <a:cs typeface="Source Sans Pro"/>
              </a:rPr>
              <a:t>Community Interaction</a:t>
            </a:r>
            <a:endParaRPr lang="en-US" sz="2200"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a:t>
            </a:r>
            <a:endParaRPr lang="en-US" dirty="0"/>
          </a:p>
        </p:txBody>
      </p:sp>
    </p:spTree>
    <p:extLst>
      <p:ext uri="{BB962C8B-B14F-4D97-AF65-F5344CB8AC3E}">
        <p14:creationId xmlns:p14="http://schemas.microsoft.com/office/powerpoint/2010/main" val="16297220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50887"/>
            <a:ext cx="8103072" cy="4062651"/>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How does the SSAC prioritize new work?</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How does the SSAC address requests from the ICANN Board and the community?</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How does the SSAC track the Board’s response to SSAC advice?</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How does the SSAC inform the community of its work?</a:t>
            </a:r>
            <a:endParaRPr lang="en-US" sz="28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endParaRPr lang="en-US" sz="2200" dirty="0">
              <a:solidFill>
                <a:srgbClr val="0A1F24"/>
              </a:solidFill>
              <a:latin typeface="Source Sans Pro Light"/>
              <a:cs typeface="Source Sans Pro Light"/>
            </a:endParaRPr>
          </a:p>
        </p:txBody>
      </p:sp>
      <p:sp>
        <p:nvSpPr>
          <p:cNvPr id="4" name="Title 3"/>
          <p:cNvSpPr>
            <a:spLocks noGrp="1"/>
          </p:cNvSpPr>
          <p:nvPr>
            <p:ph type="title"/>
          </p:nvPr>
        </p:nvSpPr>
        <p:spPr>
          <a:xfrm>
            <a:off x="0" y="-7477"/>
            <a:ext cx="9144000" cy="756777"/>
          </a:xfrm>
          <a:prstGeom prst="rect">
            <a:avLst/>
          </a:prstGeom>
        </p:spPr>
        <p:txBody>
          <a:bodyPr/>
          <a:lstStyle/>
          <a:p>
            <a:r>
              <a:rPr lang="en-US" sz="3000" dirty="0" smtClean="0"/>
              <a:t>Questions from the Community</a:t>
            </a:r>
            <a:endParaRPr lang="en-US" sz="3000" dirty="0"/>
          </a:p>
        </p:txBody>
      </p:sp>
    </p:spTree>
    <p:extLst>
      <p:ext uri="{BB962C8B-B14F-4D97-AF65-F5344CB8AC3E}">
        <p14:creationId xmlns:p14="http://schemas.microsoft.com/office/powerpoint/2010/main" val="7275539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013" y="1222880"/>
            <a:ext cx="8472540" cy="4708982"/>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Are the SSAC publications accessible and understandable:</a:t>
            </a:r>
          </a:p>
          <a:p>
            <a:pPr marL="742950" lvl="1" indent="-285750">
              <a:spcBef>
                <a:spcPts val="600"/>
              </a:spcBef>
              <a:spcAft>
                <a:spcPts val="600"/>
              </a:spcAft>
              <a:buSzPct val="75000"/>
              <a:buFont typeface="Wingdings" charset="2"/>
              <a:buChar char=""/>
            </a:pPr>
            <a:r>
              <a:rPr lang="en-US" sz="2400" dirty="0" smtClean="0">
                <a:solidFill>
                  <a:srgbClr val="0A1F24"/>
                </a:solidFill>
                <a:latin typeface="Source Sans Pro Light"/>
                <a:cs typeface="Source Sans Pro Light"/>
              </a:rPr>
              <a:t>How is the length (long, short, just right?)</a:t>
            </a:r>
          </a:p>
          <a:p>
            <a:pPr marL="742950" lvl="1" indent="-285750">
              <a:spcBef>
                <a:spcPts val="600"/>
              </a:spcBef>
              <a:spcAft>
                <a:spcPts val="600"/>
              </a:spcAft>
              <a:buSzPct val="75000"/>
              <a:buFont typeface="Wingdings" charset="2"/>
              <a:buChar char=""/>
            </a:pPr>
            <a:r>
              <a:rPr lang="en-US" sz="2400" dirty="0" smtClean="0">
                <a:solidFill>
                  <a:srgbClr val="0A1F24"/>
                </a:solidFill>
                <a:latin typeface="Source Sans Pro Light"/>
                <a:cs typeface="Source Sans Pro Light"/>
              </a:rPr>
              <a:t>How is the level of detail?</a:t>
            </a:r>
          </a:p>
          <a:p>
            <a:pPr marL="742950" lvl="1" indent="-285750">
              <a:spcBef>
                <a:spcPts val="600"/>
              </a:spcBef>
              <a:spcAft>
                <a:spcPts val="600"/>
              </a:spcAft>
              <a:buSzPct val="75000"/>
              <a:buFont typeface="Wingdings" charset="2"/>
              <a:buChar char=""/>
            </a:pPr>
            <a:r>
              <a:rPr lang="en-US" sz="2400" dirty="0" smtClean="0">
                <a:solidFill>
                  <a:srgbClr val="0A1F24"/>
                </a:solidFill>
                <a:latin typeface="Source Sans Pro Light"/>
                <a:cs typeface="Source Sans Pro Light"/>
              </a:rPr>
              <a:t>Do the publications reach their audience?</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How can the SSAC do a better job for the community?</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What can the SSAC do differently?</a:t>
            </a:r>
          </a:p>
          <a:p>
            <a:pPr marL="285750" indent="-285750">
              <a:spcBef>
                <a:spcPts val="600"/>
              </a:spcBef>
              <a:spcAft>
                <a:spcPts val="600"/>
              </a:spcAft>
              <a:buSzPct val="75000"/>
              <a:buFont typeface="Wingdings" charset="2"/>
              <a:buChar char=""/>
            </a:pPr>
            <a:r>
              <a:rPr lang="en-US" sz="2800" dirty="0" smtClean="0">
                <a:solidFill>
                  <a:srgbClr val="1768B1"/>
                </a:solidFill>
                <a:latin typeface="Source Sans Pro Light"/>
                <a:cs typeface="Source Sans Pro Light"/>
              </a:rPr>
              <a:t>What topics are missing from the current list of work parties?</a:t>
            </a:r>
            <a:endParaRPr lang="en-US" sz="2800" dirty="0">
              <a:solidFill>
                <a:srgbClr val="1768B1"/>
              </a:solidFill>
              <a:latin typeface="Source Sans Pro Light"/>
              <a:cs typeface="Source Sans Pro Light"/>
            </a:endParaRPr>
          </a:p>
        </p:txBody>
      </p:sp>
      <p:sp>
        <p:nvSpPr>
          <p:cNvPr id="4" name="Title 3"/>
          <p:cNvSpPr>
            <a:spLocks noGrp="1"/>
          </p:cNvSpPr>
          <p:nvPr>
            <p:ph type="title"/>
          </p:nvPr>
        </p:nvSpPr>
        <p:spPr>
          <a:xfrm>
            <a:off x="0" y="-7477"/>
            <a:ext cx="9144000" cy="756777"/>
          </a:xfrm>
          <a:prstGeom prst="rect">
            <a:avLst/>
          </a:prstGeom>
        </p:spPr>
        <p:txBody>
          <a:bodyPr/>
          <a:lstStyle/>
          <a:p>
            <a:r>
              <a:rPr lang="en-US" sz="3000" dirty="0" smtClean="0"/>
              <a:t>Questions to the Community</a:t>
            </a:r>
            <a:endParaRPr lang="en-US" sz="3000" dirty="0"/>
          </a:p>
        </p:txBody>
      </p:sp>
    </p:spTree>
    <p:extLst>
      <p:ext uri="{BB962C8B-B14F-4D97-AF65-F5344CB8AC3E}">
        <p14:creationId xmlns:p14="http://schemas.microsoft.com/office/powerpoint/2010/main" val="1168008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8313" y="2377590"/>
            <a:ext cx="8574087" cy="937110"/>
          </a:xfrm>
        </p:spPr>
        <p:txBody>
          <a:bodyPr/>
          <a:lstStyle/>
          <a:p>
            <a:r>
              <a:rPr lang="en-US" b="1" dirty="0" smtClean="0">
                <a:latin typeface="Source Sans Pro"/>
                <a:cs typeface="Source Sans Pro"/>
              </a:rPr>
              <a:t>Thank you</a:t>
            </a:r>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456088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163178"/>
          </a:xfrm>
        </p:spPr>
        <p:txBody>
          <a:bodyPr/>
          <a:lstStyle/>
          <a:p>
            <a:r>
              <a:rPr lang="en-US" sz="4000" dirty="0" smtClean="0"/>
              <a:t>S</a:t>
            </a:r>
            <a:r>
              <a:rPr lang="en-US" dirty="0" smtClean="0"/>
              <a:t>ecurity and </a:t>
            </a:r>
            <a:r>
              <a:rPr lang="en-US" sz="4000" dirty="0" smtClean="0"/>
              <a:t>S</a:t>
            </a:r>
            <a:r>
              <a:rPr lang="en-US" dirty="0" smtClean="0"/>
              <a:t>tability </a:t>
            </a:r>
            <a:r>
              <a:rPr lang="en-US" sz="4000" dirty="0" smtClean="0"/>
              <a:t>A</a:t>
            </a:r>
            <a:r>
              <a:rPr lang="en-US" dirty="0" smtClean="0"/>
              <a:t>dvisory </a:t>
            </a:r>
            <a:r>
              <a:rPr lang="en-US" sz="4000" dirty="0" smtClean="0"/>
              <a:t>C</a:t>
            </a:r>
            <a:r>
              <a:rPr lang="en-US" dirty="0" smtClean="0"/>
              <a:t>ommittee (SSAC): Overview</a:t>
            </a:r>
            <a:endParaRPr lang="en-US" dirty="0"/>
          </a:p>
        </p:txBody>
      </p:sp>
      <p:sp>
        <p:nvSpPr>
          <p:cNvPr id="4" name="Rectangle 3"/>
          <p:cNvSpPr/>
          <p:nvPr/>
        </p:nvSpPr>
        <p:spPr>
          <a:xfrm>
            <a:off x="319800" y="1362536"/>
            <a:ext cx="8725975" cy="5139868"/>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2001: SSAC initiated; 2002: Began operation.</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Provide guidance to ICANN Board, Supporting Organizations, and Advisory Committees, staff and general community.</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 </a:t>
            </a:r>
            <a:r>
              <a:rPr lang="en-US" sz="2400" dirty="0" smtClean="0">
                <a:solidFill>
                  <a:srgbClr val="1768B1"/>
                </a:solidFill>
                <a:latin typeface="Source Sans Pro Light"/>
                <a:cs typeface="Source Sans Pro Light"/>
              </a:rPr>
              <a:t>Charter: To advise the ICANN community and Board on matters relating to the security and integrity of the Internet’s naming and address allocation systems.</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 </a:t>
            </a:r>
            <a:r>
              <a:rPr lang="en-US" sz="2400" dirty="0" smtClean="0">
                <a:solidFill>
                  <a:srgbClr val="1768B1"/>
                </a:solidFill>
                <a:latin typeface="Source Sans Pro Light"/>
                <a:cs typeface="Source Sans Pro Light"/>
              </a:rPr>
              <a:t>Patrik Fältström, Chair, and Jim Galvin, Vice Chair (re-elected to 3-year terms beginning 2015); Ram Mohan, Board Liaison (3-year term ending 31 December 2015).</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 </a:t>
            </a:r>
            <a:r>
              <a:rPr lang="en-US" sz="2400" dirty="0" smtClean="0">
                <a:solidFill>
                  <a:srgbClr val="1768B1"/>
                </a:solidFill>
                <a:latin typeface="Source Sans Pro Light"/>
                <a:cs typeface="Source Sans Pro Light"/>
              </a:rPr>
              <a:t>Members as of February 2015: 34 – appointed by the ICANN Board for 3-year terms.</a:t>
            </a:r>
            <a:endParaRPr lang="en-US" sz="2400" dirty="0">
              <a:solidFill>
                <a:srgbClr val="1768B1"/>
              </a:solidFill>
              <a:latin typeface="Source Sans Pro Light"/>
              <a:cs typeface="Source Sans Pro Light"/>
            </a:endParaRPr>
          </a:p>
        </p:txBody>
      </p:sp>
    </p:spTree>
    <p:extLst>
      <p:ext uri="{BB962C8B-B14F-4D97-AF65-F5344CB8AC3E}">
        <p14:creationId xmlns:p14="http://schemas.microsoft.com/office/powerpoint/2010/main" val="6640241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667878"/>
          </a:xfrm>
        </p:spPr>
        <p:txBody>
          <a:bodyPr/>
          <a:lstStyle/>
          <a:p>
            <a:r>
              <a:rPr lang="en-US" sz="4000" dirty="0" smtClean="0"/>
              <a:t>Recent Achievements</a:t>
            </a:r>
            <a:endParaRPr lang="en-US" dirty="0"/>
          </a:p>
        </p:txBody>
      </p:sp>
      <p:sp>
        <p:nvSpPr>
          <p:cNvPr id="5" name="Rectangle 4"/>
          <p:cNvSpPr/>
          <p:nvPr/>
        </p:nvSpPr>
        <p:spPr>
          <a:xfrm>
            <a:off x="534601" y="856599"/>
            <a:ext cx="8103072" cy="5139868"/>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Publications since ICANN-51 Los Angeles:</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[SAC069]: SSAC Advisory on Maintaining the Security and Stability of the IANA Functions Through the Stewardship Transition (10 December 2014)</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Publications since ICANN-50 London:</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[SAC068]: SSAC Report on the IANA Functions Contract (13 October 2014)</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[SAC067]: Overview and History of the IANA Functions (15 August 2014)</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Publications since ICANN-49 Singapore:</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[SAC066]: SSAC Comment on JAS Phase I Report on Mitigating the Risk of DNS Namespace Collisions (06 June 2014)</a:t>
            </a:r>
            <a:endParaRPr lang="en-US" sz="2200" dirty="0">
              <a:solidFill>
                <a:srgbClr val="0C1F24"/>
              </a:solidFill>
              <a:latin typeface="Source Sans Pro Light"/>
              <a:cs typeface="Source Sans Pro Light"/>
            </a:endParaRPr>
          </a:p>
        </p:txBody>
      </p:sp>
    </p:spTree>
    <p:extLst>
      <p:ext uri="{BB962C8B-B14F-4D97-AF65-F5344CB8AC3E}">
        <p14:creationId xmlns:p14="http://schemas.microsoft.com/office/powerpoint/2010/main" val="8499014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8313" y="2377590"/>
            <a:ext cx="8574087" cy="1728788"/>
          </a:xfrm>
        </p:spPr>
        <p:txBody>
          <a:bodyPr/>
          <a:lstStyle/>
          <a:p>
            <a:r>
              <a:rPr lang="en-US" b="1" dirty="0" smtClean="0">
                <a:latin typeface="Source Sans Pro"/>
                <a:cs typeface="Source Sans Pro"/>
              </a:rPr>
              <a:t>Work in Progress and Future Milestones</a:t>
            </a:r>
          </a:p>
          <a:p>
            <a:r>
              <a:rPr lang="en-US" dirty="0" err="1" smtClean="0"/>
              <a:t>Patrik</a:t>
            </a:r>
            <a:r>
              <a:rPr lang="en-US" dirty="0" smtClean="0"/>
              <a:t> </a:t>
            </a:r>
            <a:r>
              <a:rPr lang="en-US" dirty="0" err="1" smtClean="0"/>
              <a:t>Fältström</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561642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65562"/>
            <a:ext cx="8103072" cy="4832092"/>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Public Suffix Lists Work Party</a:t>
            </a:r>
            <a:endParaRPr lang="en-US" sz="2400" dirty="0">
              <a:solidFill>
                <a:srgbClr val="1768B1"/>
              </a:solidFill>
              <a:latin typeface="Source Sans Pro Light"/>
              <a:cs typeface="Source Sans Pro Light"/>
            </a:endParaRP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Advisory Resulting from the SSAC Workshop at 2014 Internet Governance Forum</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Work Party on New </a:t>
            </a:r>
            <a:r>
              <a:rPr lang="en-US" sz="2400" dirty="0" err="1" smtClean="0">
                <a:solidFill>
                  <a:srgbClr val="1768B1"/>
                </a:solidFill>
                <a:latin typeface="Source Sans Pro Light"/>
                <a:cs typeface="Source Sans Pro Light"/>
              </a:rPr>
              <a:t>gTLDs</a:t>
            </a:r>
            <a:r>
              <a:rPr lang="en-US" sz="2400" dirty="0" smtClean="0">
                <a:solidFill>
                  <a:srgbClr val="1768B1"/>
                </a:solidFill>
                <a:latin typeface="Source Sans Pro Light"/>
                <a:cs typeface="Source Sans Pro Light"/>
              </a:rPr>
              <a:t>: Mid-Course Correction, Collisions, Timing of Next Round</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Registrant Protection/Credential Management Work Party</a:t>
            </a:r>
          </a:p>
          <a:p>
            <a:pPr marL="285750" indent="-285750">
              <a:spcBef>
                <a:spcPts val="600"/>
              </a:spcBef>
              <a:spcAft>
                <a:spcPts val="600"/>
              </a:spcAft>
              <a:buSzPct val="75000"/>
              <a:buFont typeface="Wingdings" charset="2"/>
              <a:buChar char=""/>
            </a:pPr>
            <a:r>
              <a:rPr lang="en-US" sz="2400" dirty="0" smtClean="0">
                <a:solidFill>
                  <a:srgbClr val="1768B1"/>
                </a:solidFill>
                <a:latin typeface="Source Sans Pro Light"/>
                <a:cs typeface="Source Sans Pro Light"/>
              </a:rPr>
              <a:t>Membership </a:t>
            </a:r>
            <a:r>
              <a:rPr lang="en-US" sz="2400" dirty="0">
                <a:solidFill>
                  <a:srgbClr val="1768B1"/>
                </a:solidFill>
                <a:latin typeface="Source Sans Pro Light"/>
                <a:cs typeface="Source Sans Pro Light"/>
              </a:rPr>
              <a:t>Committee (Ongoing)</a:t>
            </a: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DNSSEC Sessions at ICANN </a:t>
            </a:r>
            <a:r>
              <a:rPr lang="en-US" sz="2400" dirty="0" smtClean="0">
                <a:solidFill>
                  <a:srgbClr val="1768B1"/>
                </a:solidFill>
                <a:latin typeface="Source Sans Pro Light"/>
                <a:cs typeface="Source Sans Pro Light"/>
              </a:rPr>
              <a:t>Meetings </a:t>
            </a:r>
            <a:r>
              <a:rPr lang="en-US" sz="2400" dirty="0">
                <a:solidFill>
                  <a:srgbClr val="1768B1"/>
                </a:solidFill>
                <a:latin typeface="Source Sans Pro Light"/>
                <a:cs typeface="Source Sans Pro Light"/>
              </a:rPr>
              <a:t>(Ongoing)</a:t>
            </a:r>
          </a:p>
          <a:p>
            <a:pPr marL="285750" indent="-285750">
              <a:spcBef>
                <a:spcPts val="600"/>
              </a:spcBef>
              <a:spcAft>
                <a:spcPts val="600"/>
              </a:spcAft>
              <a:buSzPct val="75000"/>
              <a:buFont typeface="Wingdings" charset="2"/>
              <a:buChar char=""/>
            </a:pPr>
            <a:r>
              <a:rPr lang="en-US" sz="2400" dirty="0">
                <a:solidFill>
                  <a:srgbClr val="1768B1"/>
                </a:solidFill>
                <a:latin typeface="Source Sans Pro Light"/>
                <a:cs typeface="Source Sans Pro Light"/>
              </a:rPr>
              <a:t>Board Advice Tracking Work Party (NEW – will be ongoing)</a:t>
            </a:r>
          </a:p>
          <a:p>
            <a:pPr marL="285750" indent="-285750">
              <a:spcBef>
                <a:spcPts val="600"/>
              </a:spcBef>
              <a:spcAft>
                <a:spcPts val="600"/>
              </a:spcAft>
              <a:buSzPct val="75000"/>
              <a:buFont typeface="Wingdings" charset="2"/>
              <a:buChar char=""/>
            </a:pPr>
            <a:endParaRPr lang="en-US" sz="2200" dirty="0">
              <a:solidFill>
                <a:srgbClr val="0A1F24"/>
              </a:solidFill>
              <a:latin typeface="Source Sans Pro Light"/>
              <a:cs typeface="Source Sans Pro Light"/>
            </a:endParaRPr>
          </a:p>
        </p:txBody>
      </p:sp>
      <p:sp>
        <p:nvSpPr>
          <p:cNvPr id="4" name="Title 3"/>
          <p:cNvSpPr>
            <a:spLocks noGrp="1"/>
          </p:cNvSpPr>
          <p:nvPr>
            <p:ph type="title"/>
          </p:nvPr>
        </p:nvSpPr>
        <p:spPr>
          <a:xfrm>
            <a:off x="0" y="-7477"/>
            <a:ext cx="9144000" cy="756777"/>
          </a:xfrm>
          <a:prstGeom prst="rect">
            <a:avLst/>
          </a:prstGeom>
        </p:spPr>
        <p:txBody>
          <a:bodyPr/>
          <a:lstStyle/>
          <a:p>
            <a:r>
              <a:rPr lang="en-US" sz="3000" dirty="0" smtClean="0"/>
              <a:t>Current Work in Progress</a:t>
            </a:r>
            <a:endParaRPr lang="en-US" sz="3000" dirty="0"/>
          </a:p>
        </p:txBody>
      </p:sp>
    </p:spTree>
    <p:extLst>
      <p:ext uri="{BB962C8B-B14F-4D97-AF65-F5344CB8AC3E}">
        <p14:creationId xmlns:p14="http://schemas.microsoft.com/office/powerpoint/2010/main" val="28436154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ched Right Arrow 5"/>
          <p:cNvSpPr/>
          <p:nvPr/>
        </p:nvSpPr>
        <p:spPr>
          <a:xfrm>
            <a:off x="1001305" y="3322388"/>
            <a:ext cx="7126695" cy="174437"/>
          </a:xfrm>
          <a:prstGeom prst="notchedRightArrow">
            <a:avLst/>
          </a:prstGeom>
          <a:solidFill>
            <a:srgbClr val="7F7F7F"/>
          </a:solidFill>
          <a:ln>
            <a:solidFill>
              <a:srgbClr val="C5C5C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320072" y="33305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5186604" y="33305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7156179" y="33305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773426" y="16869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Q1 2015</a:t>
              </a:r>
              <a:endParaRPr lang="en-US" sz="2000" dirty="0">
                <a:solidFill>
                  <a:schemeClr val="bg1"/>
                </a:solidFill>
                <a:latin typeface="Source Sans Pro"/>
                <a:cs typeface="Source Sans Pro"/>
              </a:endParaRPr>
            </a:p>
          </p:txBody>
        </p:sp>
      </p:grpSp>
      <p:grpSp>
        <p:nvGrpSpPr>
          <p:cNvPr id="18" name="Group 17"/>
          <p:cNvGrpSpPr/>
          <p:nvPr/>
        </p:nvGrpSpPr>
        <p:grpSpPr>
          <a:xfrm>
            <a:off x="2741554" y="1722628"/>
            <a:ext cx="1259550" cy="1774198"/>
            <a:chOff x="2105815" y="2043501"/>
            <a:chExt cx="1346792" cy="1897087"/>
          </a:xfrm>
        </p:grpSpPr>
        <p:sp>
          <p:nvSpPr>
            <p:cNvPr id="13" name="Oval 12"/>
            <p:cNvSpPr/>
            <p:nvPr/>
          </p:nvSpPr>
          <p:spPr>
            <a:xfrm>
              <a:off x="2703172"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Q2 2015</a:t>
                </a:r>
                <a:endParaRPr lang="en-US" sz="2000" dirty="0">
                  <a:solidFill>
                    <a:schemeClr val="bg1"/>
                  </a:solidFill>
                  <a:latin typeface="Source Sans Pro"/>
                  <a:cs typeface="Source Sans Pro"/>
                </a:endParaRPr>
              </a:p>
            </p:txBody>
          </p:sp>
        </p:grpSp>
      </p:grpSp>
      <p:grpSp>
        <p:nvGrpSpPr>
          <p:cNvPr id="25" name="Group 24"/>
          <p:cNvGrpSpPr/>
          <p:nvPr/>
        </p:nvGrpSpPr>
        <p:grpSpPr>
          <a:xfrm>
            <a:off x="4639958" y="16869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Q3 2015</a:t>
              </a:r>
            </a:p>
            <a:p>
              <a:pPr algn="ctr"/>
              <a:endParaRPr lang="en-US" sz="2000" dirty="0">
                <a:solidFill>
                  <a:schemeClr val="bg1"/>
                </a:solidFill>
                <a:latin typeface="Source Sans Pro"/>
                <a:cs typeface="Source Sans Pro"/>
              </a:endParaRPr>
            </a:p>
          </p:txBody>
        </p:sp>
      </p:grpSp>
      <p:grpSp>
        <p:nvGrpSpPr>
          <p:cNvPr id="29" name="Group 28"/>
          <p:cNvGrpSpPr/>
          <p:nvPr/>
        </p:nvGrpSpPr>
        <p:grpSpPr>
          <a:xfrm>
            <a:off x="6609533" y="16869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Q4 2015</a:t>
              </a:r>
              <a:endParaRPr lang="en-US" sz="2000" dirty="0">
                <a:solidFill>
                  <a:schemeClr val="bg1"/>
                </a:solidFill>
                <a:latin typeface="Source Sans Pro"/>
                <a:cs typeface="Source Sans Pro"/>
              </a:endParaRPr>
            </a:p>
          </p:txBody>
        </p:sp>
      </p:grpSp>
      <p:sp>
        <p:nvSpPr>
          <p:cNvPr id="38" name="TextBox 37"/>
          <p:cNvSpPr txBox="1"/>
          <p:nvPr/>
        </p:nvSpPr>
        <p:spPr>
          <a:xfrm>
            <a:off x="292100" y="3660302"/>
            <a:ext cx="2229793" cy="1754327"/>
          </a:xfrm>
          <a:prstGeom prst="rect">
            <a:avLst/>
          </a:prstGeom>
          <a:noFill/>
        </p:spPr>
        <p:txBody>
          <a:bodyPr wrap="square" rtlCol="0">
            <a:spAutoFit/>
          </a:bodyPr>
          <a:lstStyle/>
          <a:p>
            <a:pPr marL="285750" indent="-285750">
              <a:buFont typeface="Wingdings" charset="2"/>
              <a:buChar char="Ø"/>
            </a:pPr>
            <a:r>
              <a:rPr lang="en-US" dirty="0" smtClean="0">
                <a:latin typeface="Source Sans Pro Light"/>
                <a:cs typeface="Source Sans Pro Light"/>
              </a:rPr>
              <a:t>Advisory on Public Suffix Lists</a:t>
            </a:r>
          </a:p>
          <a:p>
            <a:pPr marL="285750" indent="-285750">
              <a:buFont typeface="Wingdings" charset="2"/>
              <a:buChar char="Ø"/>
            </a:pPr>
            <a:r>
              <a:rPr lang="en-US" dirty="0" smtClean="0">
                <a:latin typeface="Source Sans Pro Light"/>
                <a:cs typeface="Source Sans Pro Light"/>
              </a:rPr>
              <a:t>Advisory on IGF Forum</a:t>
            </a:r>
          </a:p>
          <a:p>
            <a:pPr marL="285750" indent="-285750">
              <a:buFont typeface="Wingdings" charset="2"/>
              <a:buChar char="Ø"/>
            </a:pPr>
            <a:r>
              <a:rPr lang="en-US" dirty="0" smtClean="0">
                <a:latin typeface="Source Sans Pro Light"/>
                <a:cs typeface="Source Sans Pro Light"/>
              </a:rPr>
              <a:t>DNSSEC Workshop at ICANN 52</a:t>
            </a:r>
            <a:endParaRPr lang="en-US" dirty="0">
              <a:latin typeface="Source Sans Pro Light"/>
              <a:cs typeface="Source Sans Pro Light"/>
            </a:endParaRPr>
          </a:p>
        </p:txBody>
      </p:sp>
      <p:sp>
        <p:nvSpPr>
          <p:cNvPr id="39" name="TextBox 38"/>
          <p:cNvSpPr txBox="1"/>
          <p:nvPr/>
        </p:nvSpPr>
        <p:spPr>
          <a:xfrm>
            <a:off x="2509193" y="3660302"/>
            <a:ext cx="1771404" cy="2585323"/>
          </a:xfrm>
          <a:prstGeom prst="rect">
            <a:avLst/>
          </a:prstGeom>
          <a:noFill/>
        </p:spPr>
        <p:txBody>
          <a:bodyPr wrap="square" rtlCol="0">
            <a:spAutoFit/>
          </a:bodyPr>
          <a:lstStyle/>
          <a:p>
            <a:pPr marL="285750" indent="-285750">
              <a:buFont typeface="Wingdings" charset="2"/>
              <a:buChar char="Ø"/>
            </a:pPr>
            <a:r>
              <a:rPr lang="en-US" dirty="0" smtClean="0">
                <a:latin typeface="Source Sans Pro Light"/>
                <a:cs typeface="Source Sans Pro Light"/>
              </a:rPr>
              <a:t>DNSSEC Workshop at ICANN 53</a:t>
            </a:r>
          </a:p>
          <a:p>
            <a:pPr marL="285750" indent="-285750">
              <a:buFont typeface="Wingdings" charset="2"/>
              <a:buChar char="Ø"/>
            </a:pPr>
            <a:r>
              <a:rPr lang="en-US" dirty="0">
                <a:latin typeface="Source Sans Pro Light"/>
                <a:cs typeface="Source Sans Pro Light"/>
              </a:rPr>
              <a:t>Advisory on Registrant Protection/ Credential Management</a:t>
            </a:r>
          </a:p>
          <a:p>
            <a:pPr marL="285750" indent="-285750">
              <a:buFont typeface="Wingdings" charset="2"/>
              <a:buChar char="Ø"/>
            </a:pPr>
            <a:endParaRPr lang="en-US" dirty="0">
              <a:latin typeface="Source Sans Pro Light"/>
              <a:cs typeface="Source Sans Pro Light"/>
            </a:endParaRPr>
          </a:p>
        </p:txBody>
      </p:sp>
      <p:sp>
        <p:nvSpPr>
          <p:cNvPr id="40" name="TextBox 39"/>
          <p:cNvSpPr txBox="1"/>
          <p:nvPr/>
        </p:nvSpPr>
        <p:spPr>
          <a:xfrm>
            <a:off x="4019601" y="3660302"/>
            <a:ext cx="2508200" cy="646331"/>
          </a:xfrm>
          <a:prstGeom prst="rect">
            <a:avLst/>
          </a:prstGeom>
          <a:noFill/>
        </p:spPr>
        <p:txBody>
          <a:bodyPr wrap="square" rtlCol="0">
            <a:spAutoFit/>
          </a:bodyPr>
          <a:lstStyle/>
          <a:p>
            <a:pPr marL="285750" indent="-285750">
              <a:buFont typeface="Wingdings" charset="2"/>
              <a:buChar char="Ø"/>
            </a:pPr>
            <a:r>
              <a:rPr lang="en-US" dirty="0">
                <a:latin typeface="Source Sans Pro Light"/>
                <a:cs typeface="Source Sans Pro Light"/>
              </a:rPr>
              <a:t>Advisory on New </a:t>
            </a:r>
            <a:r>
              <a:rPr lang="en-US" dirty="0" err="1">
                <a:latin typeface="Source Sans Pro Light"/>
                <a:cs typeface="Source Sans Pro Light"/>
              </a:rPr>
              <a:t>gTLD</a:t>
            </a:r>
            <a:r>
              <a:rPr lang="en-US" dirty="0">
                <a:latin typeface="Source Sans Pro Light"/>
                <a:cs typeface="Source Sans Pro Light"/>
              </a:rPr>
              <a:t> Issues</a:t>
            </a:r>
          </a:p>
        </p:txBody>
      </p:sp>
      <p:sp>
        <p:nvSpPr>
          <p:cNvPr id="42" name="TextBox 41"/>
          <p:cNvSpPr txBox="1"/>
          <p:nvPr/>
        </p:nvSpPr>
        <p:spPr>
          <a:xfrm>
            <a:off x="6251618" y="3660302"/>
            <a:ext cx="2625682" cy="646331"/>
          </a:xfrm>
          <a:prstGeom prst="rect">
            <a:avLst/>
          </a:prstGeom>
          <a:noFill/>
        </p:spPr>
        <p:txBody>
          <a:bodyPr wrap="square" rtlCol="0">
            <a:spAutoFit/>
          </a:bodyPr>
          <a:lstStyle/>
          <a:p>
            <a:pPr marL="285750" indent="-285750">
              <a:buFont typeface="Wingdings" charset="2"/>
              <a:buChar char="Ø"/>
            </a:pPr>
            <a:r>
              <a:rPr lang="en-US" dirty="0" smtClean="0">
                <a:latin typeface="Source Sans Pro Light"/>
                <a:cs typeface="Source Sans Pro Light"/>
              </a:rPr>
              <a:t>DNSSEC Workshop at ICANN 54</a:t>
            </a:r>
            <a:endParaRPr lang="en-US" dirty="0">
              <a:latin typeface="Source Sans Pro Light"/>
              <a:cs typeface="Source Sans Pro Light"/>
            </a:endParaRPr>
          </a:p>
        </p:txBody>
      </p:sp>
      <p:sp>
        <p:nvSpPr>
          <p:cNvPr id="2" name="Title 1"/>
          <p:cNvSpPr>
            <a:spLocks noGrp="1"/>
          </p:cNvSpPr>
          <p:nvPr>
            <p:ph type="title"/>
          </p:nvPr>
        </p:nvSpPr>
        <p:spPr/>
        <p:txBody>
          <a:bodyPr/>
          <a:lstStyle/>
          <a:p>
            <a:r>
              <a:rPr lang="en-US" dirty="0" smtClean="0"/>
              <a:t>Future Milestones</a:t>
            </a:r>
            <a:endParaRPr lang="en-US" dirty="0"/>
          </a:p>
        </p:txBody>
      </p:sp>
    </p:spTree>
    <p:extLst>
      <p:ext uri="{BB962C8B-B14F-4D97-AF65-F5344CB8AC3E}">
        <p14:creationId xmlns:p14="http://schemas.microsoft.com/office/powerpoint/2010/main" val="39306978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IANA Functions Stewardship Transition</a:t>
            </a:r>
          </a:p>
          <a:p>
            <a:r>
              <a:rPr lang="en-US" dirty="0" err="1" smtClean="0"/>
              <a:t>Patrik</a:t>
            </a:r>
            <a:r>
              <a:rPr lang="en-US" dirty="0" smtClean="0"/>
              <a:t> </a:t>
            </a:r>
            <a:r>
              <a:rPr lang="en-US" dirty="0" err="1" smtClean="0"/>
              <a:t>Fältström</a:t>
            </a:r>
            <a:endParaRPr lang="en-US" dirty="0"/>
          </a:p>
        </p:txBody>
      </p:sp>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902189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580499"/>
            <a:ext cx="8103072" cy="4785925"/>
          </a:xfrm>
          <a:prstGeom prst="rect">
            <a:avLst/>
          </a:prstGeom>
        </p:spPr>
        <p:txBody>
          <a:bodyPr wrap="square">
            <a:spAutoFit/>
          </a:bodyPr>
          <a:lstStyle/>
          <a:p>
            <a:pPr marL="285750" indent="-285750">
              <a:spcBef>
                <a:spcPts val="600"/>
              </a:spcBef>
              <a:spcAft>
                <a:spcPts val="600"/>
              </a:spcAft>
              <a:buSzPct val="75000"/>
              <a:buFont typeface="Wingdings" charset="2"/>
              <a:buChar char=""/>
            </a:pPr>
            <a:r>
              <a:rPr lang="en-US" sz="2400" dirty="0" smtClean="0">
                <a:solidFill>
                  <a:srgbClr val="0E4B91"/>
                </a:solidFill>
                <a:latin typeface="Source Sans Pro Light"/>
                <a:cs typeface="Source Sans Pro Light"/>
              </a:rPr>
              <a:t>Complements </a:t>
            </a:r>
            <a:r>
              <a:rPr lang="en-US" sz="2400" dirty="0">
                <a:solidFill>
                  <a:srgbClr val="0E4B91"/>
                </a:solidFill>
                <a:latin typeface="Source Sans Pro Light"/>
                <a:cs typeface="Source Sans Pro Light"/>
              </a:rPr>
              <a:t>SAC067, “</a:t>
            </a:r>
            <a:r>
              <a:rPr lang="en-US" sz="2400" i="1" dirty="0">
                <a:solidFill>
                  <a:srgbClr val="0E4B91"/>
                </a:solidFill>
                <a:latin typeface="Source Sans Pro Light"/>
                <a:cs typeface="Source Sans Pro Light"/>
              </a:rPr>
              <a:t>Overview and History of the IANA Functions</a:t>
            </a:r>
            <a:r>
              <a:rPr lang="en-US" sz="2400" dirty="0">
                <a:solidFill>
                  <a:srgbClr val="0E4B91"/>
                </a:solidFill>
                <a:latin typeface="Source Sans Pro Light"/>
                <a:cs typeface="Source Sans Pro Light"/>
              </a:rPr>
              <a:t>,” and SAC068, “</a:t>
            </a:r>
            <a:r>
              <a:rPr lang="en-US" sz="2400" i="1" dirty="0">
                <a:solidFill>
                  <a:srgbClr val="0E4B91"/>
                </a:solidFill>
                <a:latin typeface="Source Sans Pro Light"/>
                <a:cs typeface="Source Sans Pro Light"/>
              </a:rPr>
              <a:t>Report on the IANA Functions Contract</a:t>
            </a:r>
            <a:r>
              <a:rPr lang="en-US" sz="2400" dirty="0">
                <a:solidFill>
                  <a:srgbClr val="0E4B91"/>
                </a:solidFill>
                <a:latin typeface="Source Sans Pro Light"/>
                <a:cs typeface="Source Sans Pro Light"/>
              </a:rPr>
              <a:t>.” </a:t>
            </a:r>
            <a:endParaRPr lang="en-US" sz="2400" dirty="0" smtClean="0">
              <a:solidFill>
                <a:srgbClr val="1A87C9"/>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Describes the way in which NTIA currently contributes to the security, stability and resiliency of the IANA Function Activities.</a:t>
            </a: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Presents questions and issues that must be addressed by the Internet community in order to </a:t>
            </a:r>
            <a:r>
              <a:rPr lang="en-US" sz="2200" dirty="0">
                <a:solidFill>
                  <a:srgbClr val="0C1F24"/>
                </a:solidFill>
                <a:latin typeface="Source Sans Pro Light"/>
                <a:cs typeface="Source Sans Pro Light"/>
              </a:rPr>
              <a:t>preserve </a:t>
            </a:r>
            <a:r>
              <a:rPr lang="en-US" sz="2200" dirty="0" smtClean="0">
                <a:solidFill>
                  <a:srgbClr val="0C1F24"/>
                </a:solidFill>
                <a:latin typeface="Source Sans Pro Light"/>
                <a:cs typeface="Source Sans Pro Light"/>
              </a:rPr>
              <a:t>the security</a:t>
            </a:r>
            <a:r>
              <a:rPr lang="en-US" sz="2200" dirty="0">
                <a:solidFill>
                  <a:srgbClr val="0C1F24"/>
                </a:solidFill>
                <a:latin typeface="Source Sans Pro Light"/>
                <a:cs typeface="Source Sans Pro Light"/>
              </a:rPr>
              <a:t>, stability, and resiliency of the IANA Functions activities through (and beyond</a:t>
            </a:r>
            <a:r>
              <a:rPr lang="en-US" sz="2200" dirty="0" smtClean="0">
                <a:solidFill>
                  <a:srgbClr val="0C1F24"/>
                </a:solidFill>
                <a:latin typeface="Source Sans Pro Light"/>
                <a:cs typeface="Source Sans Pro Light"/>
              </a:rPr>
              <a:t>) the </a:t>
            </a:r>
            <a:r>
              <a:rPr lang="en-US" sz="2200" dirty="0">
                <a:solidFill>
                  <a:srgbClr val="0C1F24"/>
                </a:solidFill>
                <a:latin typeface="Source Sans Pro Light"/>
                <a:cs typeface="Source Sans Pro Light"/>
              </a:rPr>
              <a:t>transition</a:t>
            </a:r>
            <a:r>
              <a:rPr lang="en-US" sz="2200" dirty="0" smtClean="0">
                <a:solidFill>
                  <a:srgbClr val="0C1F24"/>
                </a:solidFill>
                <a:latin typeface="Source Sans Pro Light"/>
                <a:cs typeface="Source Sans Pro Light"/>
              </a:rPr>
              <a:t>.</a:t>
            </a:r>
            <a:endParaRPr lang="en-US" sz="2200" dirty="0">
              <a:solidFill>
                <a:srgbClr val="0C1F24"/>
              </a:solidFill>
              <a:latin typeface="Source Sans Pro Light"/>
              <a:cs typeface="Source Sans Pro Light"/>
            </a:endParaRPr>
          </a:p>
          <a:p>
            <a:pPr marL="742950" lvl="1" indent="-285750">
              <a:spcBef>
                <a:spcPts val="600"/>
              </a:spcBef>
              <a:spcAft>
                <a:spcPts val="600"/>
              </a:spcAft>
              <a:buSzPct val="75000"/>
              <a:buFont typeface="Wingdings" charset="2"/>
              <a:buChar char=""/>
            </a:pPr>
            <a:r>
              <a:rPr lang="en-US" sz="2200" dirty="0" smtClean="0">
                <a:solidFill>
                  <a:srgbClr val="0C1F24"/>
                </a:solidFill>
                <a:latin typeface="Source Sans Pro Light"/>
                <a:cs typeface="Source Sans Pro Light"/>
              </a:rPr>
              <a:t>Makes recommendations to each of the questions and issues raised.</a:t>
            </a:r>
          </a:p>
          <a:p>
            <a:pPr>
              <a:buSzPct val="75000"/>
            </a:pPr>
            <a:endParaRPr lang="en-US" sz="2200" dirty="0">
              <a:solidFill>
                <a:srgbClr val="0C1F24"/>
              </a:solidFill>
              <a:latin typeface="Source Sans Pro Light"/>
              <a:cs typeface="Source Sans Pro Light"/>
            </a:endParaRPr>
          </a:p>
        </p:txBody>
      </p:sp>
      <p:sp>
        <p:nvSpPr>
          <p:cNvPr id="4" name="Title 3"/>
          <p:cNvSpPr>
            <a:spLocks noGrp="1"/>
          </p:cNvSpPr>
          <p:nvPr>
            <p:ph type="title"/>
          </p:nvPr>
        </p:nvSpPr>
        <p:spPr>
          <a:xfrm>
            <a:off x="0" y="-7477"/>
            <a:ext cx="9144000" cy="1175878"/>
          </a:xfrm>
          <a:prstGeom prst="rect">
            <a:avLst/>
          </a:prstGeom>
        </p:spPr>
        <p:txBody>
          <a:bodyPr/>
          <a:lstStyle/>
          <a:p>
            <a:r>
              <a:rPr lang="en-US" sz="3000" dirty="0" smtClean="0"/>
              <a:t>SAC069:  </a:t>
            </a:r>
            <a:r>
              <a:rPr lang="en-US" sz="3000" dirty="0"/>
              <a:t>Maintaining the Security </a:t>
            </a:r>
            <a:r>
              <a:rPr lang="en-US" sz="3000" dirty="0" smtClean="0"/>
              <a:t>and Stability </a:t>
            </a:r>
            <a:r>
              <a:rPr lang="en-US" sz="3000" dirty="0"/>
              <a:t>of the IANA Functions Through </a:t>
            </a:r>
            <a:r>
              <a:rPr lang="en-US" sz="3000" dirty="0" smtClean="0"/>
              <a:t>the Stewardship </a:t>
            </a:r>
            <a:r>
              <a:rPr lang="en-US" sz="3000" dirty="0"/>
              <a:t>Transition</a:t>
            </a:r>
          </a:p>
        </p:txBody>
      </p:sp>
    </p:spTree>
    <p:extLst>
      <p:ext uri="{BB962C8B-B14F-4D97-AF65-F5344CB8AC3E}">
        <p14:creationId xmlns:p14="http://schemas.microsoft.com/office/powerpoint/2010/main" val="19407562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8009</TotalTime>
  <Words>1537</Words>
  <Application>Microsoft Macintosh PowerPoint</Application>
  <PresentationFormat>On-screen Show (4:3)</PresentationFormat>
  <Paragraphs>172</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Agenda</vt:lpstr>
      <vt:lpstr>Security and Stability Advisory Committee (SSAC): Overview</vt:lpstr>
      <vt:lpstr>Recent Achievements</vt:lpstr>
      <vt:lpstr>PowerPoint Presentation</vt:lpstr>
      <vt:lpstr>Current Work in Progress</vt:lpstr>
      <vt:lpstr>Future Milestones</vt:lpstr>
      <vt:lpstr>PowerPoint Presentation</vt:lpstr>
      <vt:lpstr>SAC069:  Maintaining the Security and Stability of the IANA Functions Through the Stewardship Transition</vt:lpstr>
      <vt:lpstr>SAC069 Recommendations – Root Zone Management</vt:lpstr>
      <vt:lpstr>SAC069 Recommendations – Operational Communities</vt:lpstr>
      <vt:lpstr>SAC069 Recommendations – Operational Communities, Continued</vt:lpstr>
      <vt:lpstr>PowerPoint Presentation</vt:lpstr>
      <vt:lpstr>Charter</vt:lpstr>
      <vt:lpstr>Charter, Continued</vt:lpstr>
      <vt:lpstr>Document Content</vt:lpstr>
      <vt:lpstr>Timeline</vt:lpstr>
      <vt:lpstr>Questions</vt:lpstr>
      <vt:lpstr>PowerPoint Presentation</vt:lpstr>
      <vt:lpstr>Questions from the Community</vt:lpstr>
      <vt:lpstr>Questions to the Community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Julie Hedlund</cp:lastModifiedBy>
  <cp:revision>210</cp:revision>
  <cp:lastPrinted>2015-01-21T21:52:18Z</cp:lastPrinted>
  <dcterms:created xsi:type="dcterms:W3CDTF">2015-01-07T16:11:05Z</dcterms:created>
  <dcterms:modified xsi:type="dcterms:W3CDTF">2015-02-06T02:06:40Z</dcterms:modified>
</cp:coreProperties>
</file>