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12" r:id="rId3"/>
    <p:sldId id="281" r:id="rId4"/>
    <p:sldId id="313" r:id="rId5"/>
    <p:sldId id="289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B91"/>
    <a:srgbClr val="18548A"/>
    <a:srgbClr val="15538C"/>
    <a:srgbClr val="0B2F49"/>
    <a:srgbClr val="092F4B"/>
    <a:srgbClr val="A1472D"/>
    <a:srgbClr val="A34729"/>
    <a:srgbClr val="B87137"/>
    <a:srgbClr val="BA7132"/>
    <a:srgbClr val="17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4" autoAdjust="0"/>
    <p:restoredTop sz="94686" autoAdjust="0"/>
  </p:normalViewPr>
  <p:slideViewPr>
    <p:cSldViewPr snapToGrid="0" snapToObjects="1">
      <p:cViewPr varScale="1">
        <p:scale>
          <a:sx n="90" d="100"/>
          <a:sy n="90" d="100"/>
        </p:scale>
        <p:origin x="1668" y="8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Escalation and who pays</a:t>
            </a:r>
          </a:p>
          <a:p>
            <a:r>
              <a:rPr lang="en-CA" dirty="0" smtClean="0"/>
              <a:t>Some of these we’ve requested community feedback</a:t>
            </a:r>
            <a:r>
              <a:rPr lang="en-CA" baseline="0" dirty="0" smtClean="0"/>
              <a:t> for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8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12616" y="4170329"/>
            <a:ext cx="7131384" cy="1299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Privacy &amp; Proxy Services Accreditation Issues PDP WG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502070"/>
            <a:ext cx="6732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Graeme Bunton,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Vice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Chair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|  ICANN-52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February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667878"/>
          </a:xfrm>
        </p:spPr>
        <p:txBody>
          <a:bodyPr/>
          <a:lstStyle/>
          <a:p>
            <a:r>
              <a:rPr lang="en-US" b="1" dirty="0" smtClean="0"/>
              <a:t>Background on the PDP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2875" y="878958"/>
            <a:ext cx="8696325" cy="578049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250">
              <a:defRPr/>
            </a:pPr>
            <a:r>
              <a:rPr lang="en-US" sz="2400" dirty="0" smtClean="0">
                <a:solidFill>
                  <a:schemeClr val="tx2"/>
                </a:solidFill>
                <a:latin typeface="Source Sans Pro"/>
                <a:cs typeface="Source Sans Pro"/>
              </a:rPr>
              <a:t>WG Charter approved by GNSO Council in October 2013</a:t>
            </a:r>
          </a:p>
          <a:p>
            <a:pPr lvl="1">
              <a:defRPr/>
            </a:pPr>
            <a:r>
              <a:rPr lang="en-US" sz="2000" dirty="0" smtClean="0">
                <a:latin typeface="Source Sans Pro"/>
                <a:cs typeface="Source Sans Pro"/>
              </a:rPr>
              <a:t>Tasked to develop policy recommendations to guide implementation of accreditation program for P/P services (already committed to by ICANN)</a:t>
            </a:r>
          </a:p>
          <a:p>
            <a:pPr lvl="1">
              <a:defRPr/>
            </a:pPr>
            <a:r>
              <a:rPr lang="en-US" sz="2000" dirty="0" smtClean="0">
                <a:latin typeface="Source Sans Pro"/>
                <a:cs typeface="Source Sans Pro"/>
              </a:rPr>
              <a:t>P/P accreditation issues identified as remaining issue from 2013 Registrar Accreditation Agreement negotiations suited for a PDP</a:t>
            </a:r>
          </a:p>
          <a:p>
            <a:pPr lvl="1">
              <a:defRPr/>
            </a:pPr>
            <a:r>
              <a:rPr lang="en-US" sz="2000" dirty="0" smtClean="0">
                <a:latin typeface="Source Sans Pro"/>
                <a:cs typeface="Source Sans Pro"/>
              </a:rPr>
              <a:t>Expiration of current interim P/P Specification in 2013 RAA: 1 January </a:t>
            </a:r>
            <a:r>
              <a:rPr lang="en-US" sz="2000" dirty="0" smtClean="0">
                <a:latin typeface="Source Sans Pro"/>
                <a:cs typeface="Source Sans Pro"/>
              </a:rPr>
              <a:t>2017</a:t>
            </a:r>
          </a:p>
          <a:p>
            <a:pPr marL="457200" lvl="1" indent="0">
              <a:buNone/>
              <a:defRPr/>
            </a:pPr>
            <a:endParaRPr lang="en-US" sz="2000" dirty="0" smtClean="0">
              <a:latin typeface="Source Sans Pro"/>
              <a:cs typeface="Source Sans Pro"/>
            </a:endParaRPr>
          </a:p>
          <a:p>
            <a:pPr marL="476250">
              <a:defRPr/>
            </a:pPr>
            <a:r>
              <a:rPr lang="en-US" sz="2400" dirty="0" smtClean="0">
                <a:solidFill>
                  <a:schemeClr val="tx2"/>
                </a:solidFill>
                <a:latin typeface="Source Sans Pro"/>
                <a:cs typeface="Source Sans Pro"/>
              </a:rPr>
              <a:t>WG divided Charter questions into seven categories</a:t>
            </a:r>
          </a:p>
          <a:p>
            <a:pPr marL="876300" lvl="1">
              <a:defRPr/>
            </a:pPr>
            <a:r>
              <a:rPr lang="en-US" sz="1600" dirty="0" smtClean="0">
                <a:latin typeface="Source Sans Pro"/>
                <a:cs typeface="Source Sans Pro"/>
              </a:rPr>
              <a:t>	</a:t>
            </a:r>
            <a:r>
              <a:rPr lang="en-US" sz="2000" dirty="0" smtClean="0">
                <a:latin typeface="Source Sans Pro"/>
                <a:cs typeface="Source Sans Pro"/>
              </a:rPr>
              <a:t>Input sought from all GNSO SG/Cs, and ICANN SO/ACs</a:t>
            </a:r>
          </a:p>
          <a:p>
            <a:pPr marL="876300" lvl="1">
              <a:defRPr/>
            </a:pPr>
            <a:r>
              <a:rPr lang="en-US" sz="2000" dirty="0">
                <a:latin typeface="Source Sans Pro"/>
                <a:cs typeface="Source Sans Pro"/>
              </a:rPr>
              <a:t>	</a:t>
            </a:r>
            <a:r>
              <a:rPr lang="en-US" sz="2000" dirty="0" smtClean="0">
                <a:latin typeface="Source Sans Pro"/>
                <a:cs typeface="Source Sans Pro"/>
              </a:rPr>
              <a:t>Weekly meetings supplemented by community sessions at ICANN meetings and a full-day F2F meeting at ICANN51</a:t>
            </a:r>
          </a:p>
          <a:p>
            <a:pPr marL="590550" lvl="1" indent="0">
              <a:buNone/>
              <a:defRPr/>
            </a:pPr>
            <a:endParaRPr lang="en-US" sz="2000" dirty="0" smtClean="0">
              <a:latin typeface="Source Sans Pro"/>
              <a:cs typeface="Source Sans Pro"/>
            </a:endParaRPr>
          </a:p>
          <a:p>
            <a:pPr marL="133350" indent="0">
              <a:buNone/>
              <a:defRPr/>
            </a:pPr>
            <a:endParaRPr lang="en-US" sz="2400" dirty="0" smtClean="0">
              <a:latin typeface="Source Sans Pro"/>
              <a:cs typeface="Source Sans Pro"/>
            </a:endParaRPr>
          </a:p>
          <a:p>
            <a:pPr>
              <a:defRPr/>
            </a:pPr>
            <a:endParaRPr lang="en-US" sz="2400" dirty="0">
              <a:latin typeface="Helvetica Neue Medium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155828"/>
          </a:xfrm>
        </p:spPr>
        <p:txBody>
          <a:bodyPr/>
          <a:lstStyle/>
          <a:p>
            <a:r>
              <a:rPr lang="en-US" b="1" dirty="0" smtClean="0"/>
              <a:t>WG Progress since ICANN51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304499" y="1173372"/>
            <a:ext cx="87259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b="1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Completed preliminary recommendations on most Charter questions: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Facilitated by successful F2F meeting at ICANN51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Recommendations 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include: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minimum mandatory requirements, 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published 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terms of service; </a:t>
            </a:r>
            <a:endParaRPr lang="en-US" sz="2000" dirty="0" smtClean="0">
              <a:solidFill>
                <a:srgbClr val="1768B1"/>
              </a:solidFill>
              <a:latin typeface="Source Sans Pro Light"/>
              <a:cs typeface="Source Sans Pro Light"/>
            </a:endParaRP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maintenance 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of designated point of contact for reporting abuse; </a:t>
            </a:r>
            <a:endParaRPr lang="en-US" sz="2000" dirty="0" smtClean="0">
              <a:solidFill>
                <a:srgbClr val="1768B1"/>
              </a:solidFill>
              <a:latin typeface="Source Sans Pro Light"/>
              <a:cs typeface="Source Sans Pro Light"/>
            </a:endParaRP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relay 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of certain electronic communications; </a:t>
            </a:r>
            <a:endParaRPr lang="en-US" sz="2000" dirty="0" smtClean="0">
              <a:solidFill>
                <a:srgbClr val="1768B1"/>
              </a:solidFill>
              <a:latin typeface="Source Sans Pro Light"/>
              <a:cs typeface="Source Sans Pro Light"/>
            </a:endParaRP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proposed 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definitions for Disclosure and Publication (i.e. uncouple “Relay”); </a:t>
            </a:r>
            <a:endParaRPr lang="en-US" sz="2000" dirty="0" smtClean="0">
              <a:solidFill>
                <a:srgbClr val="1768B1"/>
              </a:solidFill>
              <a:latin typeface="Source Sans Pro Light"/>
              <a:cs typeface="Source Sans Pro Light"/>
            </a:endParaRP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de-accreditation</a:t>
            </a:r>
            <a:endParaRPr lang="en-US" sz="2000" dirty="0" smtClean="0">
              <a:solidFill>
                <a:srgbClr val="1768B1"/>
              </a:solidFill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6640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Outstanding Issues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347329" y="905232"/>
            <a:ext cx="842807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b="1" dirty="0">
                <a:solidFill>
                  <a:srgbClr val="1768B1"/>
                </a:solidFill>
                <a:latin typeface="Source Sans Pro Light"/>
                <a:cs typeface="Source Sans Pro Light"/>
              </a:rPr>
              <a:t>Outstanding issues for which no consensus has been reached: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Disclosure:  Treatment </a:t>
            </a:r>
            <a:r>
              <a:rPr lang="en-US" sz="2000" dirty="0">
                <a:solidFill>
                  <a:srgbClr val="1768B1"/>
                </a:solidFill>
                <a:latin typeface="Source Sans Pro Light"/>
                <a:cs typeface="Source Sans Pro Light"/>
              </a:rPr>
              <a:t>of LEA and other third party (e.g. IP owners) Disclosure 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requests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1768B1"/>
                </a:solidFill>
                <a:latin typeface="Source Sans Pro Light"/>
                <a:cs typeface="Source Sans Pro Light"/>
              </a:rPr>
              <a:t>Escalation process for relay requests in cases of “persistent delivery failure</a:t>
            </a: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”</a:t>
            </a:r>
            <a:endParaRPr lang="en-US" sz="2000" dirty="0">
              <a:solidFill>
                <a:srgbClr val="1768B1"/>
              </a:solidFill>
              <a:latin typeface="Source Sans Pro Light"/>
              <a:cs typeface="Source Sans Pro Light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Whether </a:t>
            </a:r>
            <a:r>
              <a:rPr lang="en-US" sz="2000" dirty="0">
                <a:solidFill>
                  <a:srgbClr val="1768B1"/>
                </a:solidFill>
                <a:latin typeface="Source Sans Pro Light"/>
                <a:cs typeface="Source Sans Pro Light"/>
              </a:rPr>
              <a:t>registrants of domains associated with online financial transactions in relation to commercial activities should be permitted to use P/P services</a:t>
            </a:r>
          </a:p>
        </p:txBody>
      </p:sp>
    </p:spTree>
    <p:extLst>
      <p:ext uri="{BB962C8B-B14F-4D97-AF65-F5344CB8AC3E}">
        <p14:creationId xmlns:p14="http://schemas.microsoft.com/office/powerpoint/2010/main" val="2416150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667878"/>
          </a:xfrm>
        </p:spPr>
        <p:txBody>
          <a:bodyPr/>
          <a:lstStyle/>
          <a:p>
            <a:r>
              <a:rPr lang="en-US" b="1" dirty="0" smtClean="0"/>
              <a:t>Next Steps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34601" y="1315569"/>
            <a:ext cx="810307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8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Aim to publish Initial Report after ICANN52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Timing highly dependent on completion of discussions on Relay and Disclosure issues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Assuming timely progress, further aim to complete Final Report for GNSO Council review by </a:t>
            </a:r>
            <a:r>
              <a:rPr lang="en-US" sz="24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ICANN53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 smtClean="0">
                <a:solidFill>
                  <a:srgbClr val="1768B1"/>
                </a:solidFill>
                <a:latin typeface="Source Sans Pro Light"/>
                <a:cs typeface="Source Sans Pro Light"/>
              </a:rPr>
              <a:t>Assess and incorporate community feedback on specific questions</a:t>
            </a:r>
            <a:endParaRPr lang="en-US" sz="2400" dirty="0" smtClean="0">
              <a:solidFill>
                <a:srgbClr val="1768B1"/>
              </a:solidFill>
              <a:latin typeface="Source Sans Pro Light"/>
              <a:cs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8499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68313" y="2377590"/>
            <a:ext cx="8574087" cy="937110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Thank you and </a:t>
            </a:r>
            <a:r>
              <a:rPr lang="en-US" b="1" dirty="0" smtClean="0">
                <a:latin typeface="Source Sans Pro"/>
                <a:cs typeface="Source Sans Pro"/>
              </a:rPr>
              <a:t>Questions</a:t>
            </a:r>
            <a:endParaRPr lang="en-US" b="1" dirty="0" smtClean="0">
              <a:latin typeface="Source Sans Pro"/>
              <a:cs typeface="Source Sans Pr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9433</TotalTime>
  <Words>331</Words>
  <Application>Microsoft Office PowerPoint</Application>
  <PresentationFormat>On-screen Show (4:3)</PresentationFormat>
  <Paragraphs>45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MS PGothic</vt:lpstr>
      <vt:lpstr>Arial</vt:lpstr>
      <vt:lpstr>Calibri</vt:lpstr>
      <vt:lpstr>Helvetica Neue Medium</vt:lpstr>
      <vt:lpstr>Source Sans Pro</vt:lpstr>
      <vt:lpstr>Source Sans Pro Light</vt:lpstr>
      <vt:lpstr>Wingdings</vt:lpstr>
      <vt:lpstr>Office Theme</vt:lpstr>
      <vt:lpstr>PowerPoint Presentation</vt:lpstr>
      <vt:lpstr>Background on the PDP</vt:lpstr>
      <vt:lpstr>WG Progress since ICANN51</vt:lpstr>
      <vt:lpstr>Outstanding Issues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Graeme Bunton</cp:lastModifiedBy>
  <cp:revision>221</cp:revision>
  <cp:lastPrinted>2015-01-21T21:52:18Z</cp:lastPrinted>
  <dcterms:created xsi:type="dcterms:W3CDTF">2015-01-07T16:11:05Z</dcterms:created>
  <dcterms:modified xsi:type="dcterms:W3CDTF">2015-02-07T00:33:45Z</dcterms:modified>
</cp:coreProperties>
</file>