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9"/>
  </p:notesMasterIdLst>
  <p:handoutMasterIdLst>
    <p:handoutMasterId r:id="rId20"/>
  </p:handoutMasterIdLst>
  <p:sldIdLst>
    <p:sldId id="256" r:id="rId2"/>
    <p:sldId id="260" r:id="rId3"/>
    <p:sldId id="257" r:id="rId4"/>
    <p:sldId id="295" r:id="rId5"/>
    <p:sldId id="259" r:id="rId6"/>
    <p:sldId id="291" r:id="rId7"/>
    <p:sldId id="300" r:id="rId8"/>
    <p:sldId id="290" r:id="rId9"/>
    <p:sldId id="301" r:id="rId10"/>
    <p:sldId id="302" r:id="rId11"/>
    <p:sldId id="294" r:id="rId12"/>
    <p:sldId id="296" r:id="rId13"/>
    <p:sldId id="303" r:id="rId14"/>
    <p:sldId id="297" r:id="rId15"/>
    <p:sldId id="298" r:id="rId16"/>
    <p:sldId id="289" r:id="rId17"/>
    <p:sldId id="299" r:id="rId18"/>
  </p:sldIdLst>
  <p:sldSz cx="9144000" cy="6858000" type="screen4x3"/>
  <p:notesSz cx="7077075" cy="9363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4B91"/>
    <a:srgbClr val="18548A"/>
    <a:srgbClr val="15538C"/>
    <a:srgbClr val="0B2F49"/>
    <a:srgbClr val="092F4B"/>
    <a:srgbClr val="A1472D"/>
    <a:srgbClr val="A34729"/>
    <a:srgbClr val="B87137"/>
    <a:srgbClr val="BA7132"/>
    <a:srgbClr val="1750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04" autoAdjust="0"/>
    <p:restoredTop sz="95737" autoAdjust="0"/>
  </p:normalViewPr>
  <p:slideViewPr>
    <p:cSldViewPr snapToGrid="0" snapToObjects="1">
      <p:cViewPr>
        <p:scale>
          <a:sx n="100" d="100"/>
          <a:sy n="100" d="100"/>
        </p:scale>
        <p:origin x="-1768" y="-88"/>
      </p:cViewPr>
      <p:guideLst>
        <p:guide orient="horz" pos="1422"/>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sz="quarter" idx="1"/>
          </p:nvPr>
        </p:nvSpPr>
        <p:spPr>
          <a:xfrm>
            <a:off x="4008705" y="0"/>
            <a:ext cx="3066733" cy="468154"/>
          </a:xfrm>
          <a:prstGeom prst="rect">
            <a:avLst/>
          </a:prstGeom>
        </p:spPr>
        <p:txBody>
          <a:bodyPr vert="horz" lIns="93936" tIns="46968" rIns="93936" bIns="46968" rtlCol="0"/>
          <a:lstStyle>
            <a:lvl1pPr algn="r">
              <a:defRPr sz="1200"/>
            </a:lvl1pPr>
          </a:lstStyle>
          <a:p>
            <a:fld id="{A68F13CC-A6A6-524A-A0F8-DAB9B298E3B6}" type="datetimeFigureOut">
              <a:rPr lang="en-US" smtClean="0"/>
              <a:t>03/02/15</a:t>
            </a:fld>
            <a:endParaRPr lang="en-US"/>
          </a:p>
        </p:txBody>
      </p:sp>
      <p:sp>
        <p:nvSpPr>
          <p:cNvPr id="4" name="Footer Placeholder 3"/>
          <p:cNvSpPr>
            <a:spLocks noGrp="1"/>
          </p:cNvSpPr>
          <p:nvPr>
            <p:ph type="ftr" sz="quarter" idx="2"/>
          </p:nvPr>
        </p:nvSpPr>
        <p:spPr>
          <a:xfrm>
            <a:off x="0" y="8893296"/>
            <a:ext cx="3066733" cy="468154"/>
          </a:xfrm>
          <a:prstGeom prst="rect">
            <a:avLst/>
          </a:prstGeom>
        </p:spPr>
        <p:txBody>
          <a:bodyPr vert="horz" lIns="93936" tIns="46968" rIns="93936" bIns="46968" rtlCol="0" anchor="b"/>
          <a:lstStyle>
            <a:lvl1pPr algn="l">
              <a:defRPr sz="1200"/>
            </a:lvl1pPr>
          </a:lstStyle>
          <a:p>
            <a:endParaRPr lang="en-US"/>
          </a:p>
        </p:txBody>
      </p:sp>
      <p:sp>
        <p:nvSpPr>
          <p:cNvPr id="5" name="Slide Number Placeholder 4"/>
          <p:cNvSpPr>
            <a:spLocks noGrp="1"/>
          </p:cNvSpPr>
          <p:nvPr>
            <p:ph type="sldNum" sz="quarter" idx="3"/>
          </p:nvPr>
        </p:nvSpPr>
        <p:spPr>
          <a:xfrm>
            <a:off x="4008705" y="8893296"/>
            <a:ext cx="3066733" cy="468154"/>
          </a:xfrm>
          <a:prstGeom prst="rect">
            <a:avLst/>
          </a:prstGeom>
        </p:spPr>
        <p:txBody>
          <a:bodyPr vert="horz" lIns="93936" tIns="46968" rIns="93936" bIns="46968"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8154"/>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idx="1"/>
          </p:nvPr>
        </p:nvSpPr>
        <p:spPr>
          <a:xfrm>
            <a:off x="4008705" y="0"/>
            <a:ext cx="3066733" cy="468154"/>
          </a:xfrm>
          <a:prstGeom prst="rect">
            <a:avLst/>
          </a:prstGeom>
        </p:spPr>
        <p:txBody>
          <a:bodyPr vert="horz" lIns="93936" tIns="46968" rIns="93936" bIns="46968" rtlCol="0"/>
          <a:lstStyle>
            <a:lvl1pPr algn="r">
              <a:defRPr sz="1200"/>
            </a:lvl1pPr>
          </a:lstStyle>
          <a:p>
            <a:fld id="{E2A614CD-FA73-DF49-AA13-A5EF746D725A}" type="datetimeFigureOut">
              <a:rPr lang="en-US" smtClean="0"/>
              <a:t>03/02/15</a:t>
            </a:fld>
            <a:endParaRPr lang="en-US"/>
          </a:p>
        </p:txBody>
      </p:sp>
      <p:sp>
        <p:nvSpPr>
          <p:cNvPr id="4" name="Slide Image Placeholder 3"/>
          <p:cNvSpPr>
            <a:spLocks noGrp="1" noRot="1" noChangeAspect="1"/>
          </p:cNvSpPr>
          <p:nvPr>
            <p:ph type="sldImg" idx="2"/>
          </p:nvPr>
        </p:nvSpPr>
        <p:spPr>
          <a:xfrm>
            <a:off x="1196975" y="701675"/>
            <a:ext cx="4683125" cy="3511550"/>
          </a:xfrm>
          <a:prstGeom prst="rect">
            <a:avLst/>
          </a:prstGeom>
          <a:noFill/>
          <a:ln w="12700">
            <a:solidFill>
              <a:prstClr val="black"/>
            </a:solidFill>
          </a:ln>
        </p:spPr>
        <p:txBody>
          <a:bodyPr vert="horz" lIns="93936" tIns="46968" rIns="93936" bIns="46968" rtlCol="0" anchor="ctr"/>
          <a:lstStyle/>
          <a:p>
            <a:endParaRPr lang="en-US"/>
          </a:p>
        </p:txBody>
      </p:sp>
      <p:sp>
        <p:nvSpPr>
          <p:cNvPr id="5" name="Notes Placeholder 4"/>
          <p:cNvSpPr>
            <a:spLocks noGrp="1"/>
          </p:cNvSpPr>
          <p:nvPr>
            <p:ph type="body" sz="quarter" idx="3"/>
          </p:nvPr>
        </p:nvSpPr>
        <p:spPr>
          <a:xfrm>
            <a:off x="707708" y="4447461"/>
            <a:ext cx="5661660" cy="4213384"/>
          </a:xfrm>
          <a:prstGeom prst="rect">
            <a:avLst/>
          </a:prstGeom>
        </p:spPr>
        <p:txBody>
          <a:bodyPr vert="horz" lIns="93936" tIns="46968" rIns="93936" bIns="46968"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93296"/>
            <a:ext cx="3066733" cy="468154"/>
          </a:xfrm>
          <a:prstGeom prst="rect">
            <a:avLst/>
          </a:prstGeom>
        </p:spPr>
        <p:txBody>
          <a:bodyPr vert="horz" lIns="93936" tIns="46968" rIns="93936" bIns="46968" rtlCol="0" anchor="b"/>
          <a:lstStyle>
            <a:lvl1pPr algn="l">
              <a:defRPr sz="1200"/>
            </a:lvl1pPr>
          </a:lstStyle>
          <a:p>
            <a:endParaRPr lang="en-US"/>
          </a:p>
        </p:txBody>
      </p:sp>
      <p:sp>
        <p:nvSpPr>
          <p:cNvPr id="7" name="Slide Number Placeholder 6"/>
          <p:cNvSpPr>
            <a:spLocks noGrp="1"/>
          </p:cNvSpPr>
          <p:nvPr>
            <p:ph type="sldNum" sz="quarter" idx="5"/>
          </p:nvPr>
        </p:nvSpPr>
        <p:spPr>
          <a:xfrm>
            <a:off x="4008705" y="8893296"/>
            <a:ext cx="3066733" cy="468154"/>
          </a:xfrm>
          <a:prstGeom prst="rect">
            <a:avLst/>
          </a:prstGeom>
        </p:spPr>
        <p:txBody>
          <a:bodyPr vert="horz" lIns="93936" tIns="46968" rIns="93936" bIns="46968"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1661654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10</a:t>
            </a:fld>
            <a:endParaRPr lang="en-US"/>
          </a:p>
        </p:txBody>
      </p:sp>
    </p:spTree>
    <p:extLst>
      <p:ext uri="{BB962C8B-B14F-4D97-AF65-F5344CB8AC3E}">
        <p14:creationId xmlns:p14="http://schemas.microsoft.com/office/powerpoint/2010/main" val="33779883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a:t>
            </a:fld>
            <a:endParaRPr lang="en-US"/>
          </a:p>
        </p:txBody>
      </p:sp>
    </p:spTree>
    <p:extLst>
      <p:ext uri="{BB962C8B-B14F-4D97-AF65-F5344CB8AC3E}">
        <p14:creationId xmlns:p14="http://schemas.microsoft.com/office/powerpoint/2010/main" val="36663627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12</a:t>
            </a:fld>
            <a:endParaRPr lang="en-US"/>
          </a:p>
        </p:txBody>
      </p:sp>
    </p:spTree>
    <p:extLst>
      <p:ext uri="{BB962C8B-B14F-4D97-AF65-F5344CB8AC3E}">
        <p14:creationId xmlns:p14="http://schemas.microsoft.com/office/powerpoint/2010/main" val="30352328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13</a:t>
            </a:fld>
            <a:endParaRPr lang="en-US"/>
          </a:p>
        </p:txBody>
      </p:sp>
    </p:spTree>
    <p:extLst>
      <p:ext uri="{BB962C8B-B14F-4D97-AF65-F5344CB8AC3E}">
        <p14:creationId xmlns:p14="http://schemas.microsoft.com/office/powerpoint/2010/main" val="2929027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14</a:t>
            </a:fld>
            <a:endParaRPr lang="en-US"/>
          </a:p>
        </p:txBody>
      </p:sp>
    </p:spTree>
    <p:extLst>
      <p:ext uri="{BB962C8B-B14F-4D97-AF65-F5344CB8AC3E}">
        <p14:creationId xmlns:p14="http://schemas.microsoft.com/office/powerpoint/2010/main" val="29290272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69682">
              <a:defRPr/>
            </a:pPr>
            <a:r>
              <a:rPr lang="en-US" dirty="0" smtClean="0"/>
              <a:t>Breakup</a:t>
            </a:r>
            <a:r>
              <a:rPr lang="en-US" baseline="0" dirty="0" smtClean="0"/>
              <a:t> your presentation, divide it into sections.  This is especially useful if most of your presentation is text.</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15</a:t>
            </a:fld>
            <a:endParaRPr lang="en-US"/>
          </a:p>
        </p:txBody>
      </p:sp>
    </p:spTree>
    <p:extLst>
      <p:ext uri="{BB962C8B-B14F-4D97-AF65-F5344CB8AC3E}">
        <p14:creationId xmlns:p14="http://schemas.microsoft.com/office/powerpoint/2010/main" val="303523288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16</a:t>
            </a:fld>
            <a:endParaRPr lang="en-US"/>
          </a:p>
        </p:txBody>
      </p:sp>
    </p:spTree>
    <p:extLst>
      <p:ext uri="{BB962C8B-B14F-4D97-AF65-F5344CB8AC3E}">
        <p14:creationId xmlns:p14="http://schemas.microsoft.com/office/powerpoint/2010/main" val="229532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17</a:t>
            </a:fld>
            <a:endParaRPr lang="en-US"/>
          </a:p>
        </p:txBody>
      </p:sp>
    </p:spTree>
    <p:extLst>
      <p:ext uri="{BB962C8B-B14F-4D97-AF65-F5344CB8AC3E}">
        <p14:creationId xmlns:p14="http://schemas.microsoft.com/office/powerpoint/2010/main" val="3035232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11497389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a:p>
        </p:txBody>
      </p:sp>
    </p:spTree>
    <p:extLst>
      <p:ext uri="{BB962C8B-B14F-4D97-AF65-F5344CB8AC3E}">
        <p14:creationId xmlns:p14="http://schemas.microsoft.com/office/powerpoint/2010/main" val="580107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30352328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36663627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3035232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a:t>
            </a:fld>
            <a:endParaRPr lang="en-US"/>
          </a:p>
        </p:txBody>
      </p:sp>
    </p:spTree>
    <p:extLst>
      <p:ext uri="{BB962C8B-B14F-4D97-AF65-F5344CB8AC3E}">
        <p14:creationId xmlns:p14="http://schemas.microsoft.com/office/powerpoint/2010/main" val="36663627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a:p>
        </p:txBody>
      </p:sp>
    </p:spTree>
    <p:extLst>
      <p:ext uri="{BB962C8B-B14F-4D97-AF65-F5344CB8AC3E}">
        <p14:creationId xmlns:p14="http://schemas.microsoft.com/office/powerpoint/2010/main" val="33779883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33779883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0340448"/>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spTree>
    <p:extLst>
      <p:ext uri="{BB962C8B-B14F-4D97-AF65-F5344CB8AC3E}">
        <p14:creationId xmlns:p14="http://schemas.microsoft.com/office/powerpoint/2010/main" val="1305372632"/>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2083083298"/>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112382"/>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4" name="Picture 3" descr="agenda2.jpg"/>
          <p:cNvPicPr>
            <a:picLocks noChangeAspect="1"/>
          </p:cNvPicPr>
          <p:nvPr userDrawn="1"/>
        </p:nvPicPr>
        <p:blipFill rotWithShape="1">
          <a:blip r:embed="rId2">
            <a:extLst>
              <a:ext uri="{28A0092B-C50C-407E-A947-70E740481C1C}">
                <a14:useLocalDpi xmlns:a14="http://schemas.microsoft.com/office/drawing/2010/main" val="0"/>
              </a:ext>
            </a:extLst>
          </a:blip>
          <a:srcRect l="19229" r="19889"/>
          <a:stretch/>
        </p:blipFill>
        <p:spPr>
          <a:xfrm>
            <a:off x="0" y="-2541"/>
            <a:ext cx="9144000" cy="6869049"/>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descr="agenda3.jpg"/>
          <p:cNvPicPr>
            <a:picLocks noChangeAspect="1"/>
          </p:cNvPicPr>
          <p:nvPr userDrawn="1"/>
        </p:nvPicPr>
        <p:blipFill rotWithShape="1">
          <a:blip r:embed="rId2">
            <a:extLst>
              <a:ext uri="{28A0092B-C50C-407E-A947-70E740481C1C}">
                <a14:useLocalDpi xmlns:a14="http://schemas.microsoft.com/office/drawing/2010/main" val="0"/>
              </a:ext>
            </a:extLst>
          </a:blip>
          <a:srcRect l="19206" r="19518"/>
          <a:stretch/>
        </p:blipFill>
        <p:spPr>
          <a:xfrm>
            <a:off x="0" y="0"/>
            <a:ext cx="9155981" cy="6876852"/>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40803308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hyperlink" Target="http://gnso.icann.org/en/issues/policy-implementation/pi-wg-initial-recommendations-19jan15-en.pdf" TargetMode="External"/><Relationship Id="rId4" Type="http://schemas.openxmlformats.org/officeDocument/2006/relationships/hyperlink" Target="https://www.icann.org/public-comments/policy-implementation-2015-01-19-en" TargetMode="External"/><Relationship Id="rId5" Type="http://schemas.openxmlformats.org/officeDocument/2006/relationships/hyperlink" Target="https://www.surveymonkey.com/s/PI-InitialReport" TargetMode="External"/><Relationship Id="rId6" Type="http://schemas.openxmlformats.org/officeDocument/2006/relationships/hyperlink" Target="http://gnso.icann.org/en/issues/policy-implementation/pi-wg-initial-recommendations-input-tool-19jan15-en.doc" TargetMode="External"/><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76115" y="4471954"/>
            <a:ext cx="6294541" cy="697199"/>
          </a:xfrm>
          <a:prstGeom prst="rect">
            <a:avLst/>
          </a:prstGeom>
          <a:noFill/>
        </p:spPr>
        <p:txBody>
          <a:bodyPr wrap="none" rtlCol="0">
            <a:spAutoFit/>
          </a:bodyPr>
          <a:lstStyle/>
          <a:p>
            <a:pPr>
              <a:lnSpc>
                <a:spcPts val="4700"/>
              </a:lnSpc>
            </a:pPr>
            <a:r>
              <a:rPr lang="en-US" sz="4000" dirty="0" smtClean="0">
                <a:solidFill>
                  <a:srgbClr val="FFFFFF"/>
                </a:solidFill>
                <a:latin typeface="Source Sans Pro"/>
                <a:cs typeface="Source Sans Pro"/>
              </a:rPr>
              <a:t>Policy &amp; Implementation WG</a:t>
            </a:r>
            <a:endParaRPr lang="en-US" sz="4000" dirty="0">
              <a:solidFill>
                <a:srgbClr val="FFFFFF"/>
              </a:solidFill>
              <a:latin typeface="Source Sans Pro"/>
              <a:cs typeface="Source Sans Pro"/>
            </a:endParaRPr>
          </a:p>
        </p:txBody>
      </p:sp>
      <p:sp>
        <p:nvSpPr>
          <p:cNvPr id="4" name="TextBox 3"/>
          <p:cNvSpPr txBox="1"/>
          <p:nvPr/>
        </p:nvSpPr>
        <p:spPr>
          <a:xfrm>
            <a:off x="2076114" y="5152820"/>
            <a:ext cx="3672800" cy="400110"/>
          </a:xfrm>
          <a:prstGeom prst="rect">
            <a:avLst/>
          </a:prstGeom>
          <a:noFill/>
        </p:spPr>
        <p:txBody>
          <a:bodyPr wrap="none" rtlCol="0">
            <a:spAutoFit/>
          </a:bodyPr>
          <a:lstStyle/>
          <a:p>
            <a:r>
              <a:rPr lang="en-US" sz="2000" dirty="0" smtClean="0">
                <a:solidFill>
                  <a:srgbClr val="FFFFFF"/>
                </a:solidFill>
                <a:latin typeface="Source Sans Pro"/>
                <a:cs typeface="Source Sans Pro"/>
              </a:rPr>
              <a:t>Initial Recommendations Report</a:t>
            </a:r>
            <a:endParaRPr lang="en-US" sz="2000" dirty="0">
              <a:solidFill>
                <a:srgbClr val="FFFFFF"/>
              </a:solidFill>
              <a:latin typeface="Source Sans Pro"/>
              <a:cs typeface="Source Sans Pro"/>
            </a:endParaRPr>
          </a:p>
        </p:txBody>
      </p:sp>
      <p:sp>
        <p:nvSpPr>
          <p:cNvPr id="5" name="TextBox 4"/>
          <p:cNvSpPr txBox="1"/>
          <p:nvPr/>
        </p:nvSpPr>
        <p:spPr>
          <a:xfrm>
            <a:off x="6145646" y="627196"/>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36740837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547381" y="3530767"/>
            <a:ext cx="8046501" cy="12919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3" name="Rectangle 12"/>
          <p:cNvSpPr/>
          <p:nvPr/>
        </p:nvSpPr>
        <p:spPr>
          <a:xfrm>
            <a:off x="547381" y="2153849"/>
            <a:ext cx="8046501" cy="12919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p:cNvSpPr/>
          <p:nvPr/>
        </p:nvSpPr>
        <p:spPr>
          <a:xfrm>
            <a:off x="547382" y="2153849"/>
            <a:ext cx="898346" cy="129194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47382" y="3530767"/>
            <a:ext cx="898346" cy="129194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547381" y="789203"/>
            <a:ext cx="8046501" cy="12919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47382" y="776503"/>
            <a:ext cx="898346" cy="129194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prstGeom prst="rect">
            <a:avLst/>
          </a:prstGeom>
        </p:spPr>
        <p:txBody>
          <a:bodyPr/>
          <a:lstStyle/>
          <a:p>
            <a:r>
              <a:rPr lang="en-US" sz="3000" dirty="0"/>
              <a:t>GNSO Expedited </a:t>
            </a:r>
            <a:r>
              <a:rPr lang="en-US" sz="3000" dirty="0" smtClean="0"/>
              <a:t>PDP </a:t>
            </a:r>
            <a:r>
              <a:rPr lang="en-US" sz="3000" dirty="0"/>
              <a:t>(EPDP)</a:t>
            </a:r>
          </a:p>
        </p:txBody>
      </p:sp>
      <p:sp>
        <p:nvSpPr>
          <p:cNvPr id="47" name="TextBox 46"/>
          <p:cNvSpPr txBox="1"/>
          <p:nvPr/>
        </p:nvSpPr>
        <p:spPr>
          <a:xfrm>
            <a:off x="735847" y="1022378"/>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1</a:t>
            </a:r>
            <a:endParaRPr lang="en-US" sz="4000" b="1" baseline="30000" dirty="0">
              <a:solidFill>
                <a:srgbClr val="FFFFFF"/>
              </a:solidFill>
              <a:latin typeface="Source Sans Pro"/>
              <a:cs typeface="Source Sans Pro"/>
            </a:endParaRPr>
          </a:p>
        </p:txBody>
      </p:sp>
      <p:sp>
        <p:nvSpPr>
          <p:cNvPr id="48" name="TextBox 47"/>
          <p:cNvSpPr txBox="1"/>
          <p:nvPr/>
        </p:nvSpPr>
        <p:spPr>
          <a:xfrm>
            <a:off x="1533311" y="864380"/>
            <a:ext cx="6986271" cy="1097095"/>
          </a:xfrm>
          <a:prstGeom prst="rect">
            <a:avLst/>
          </a:prstGeom>
          <a:noFill/>
        </p:spPr>
        <p:txBody>
          <a:bodyPr wrap="square" rtlCol="0">
            <a:spAutoFit/>
          </a:bodyPr>
          <a:lstStyle/>
          <a:p>
            <a:pPr>
              <a:lnSpc>
                <a:spcPts val="2660"/>
              </a:lnSpc>
            </a:pPr>
            <a:r>
              <a:rPr lang="en-US" dirty="0">
                <a:solidFill>
                  <a:srgbClr val="FFFFFF"/>
                </a:solidFill>
                <a:latin typeface="Source Sans Pro"/>
                <a:cs typeface="Source Sans Pro"/>
              </a:rPr>
              <a:t>To develop recommendations that would result in new contractual obligations for contracted parties that meet the criteria for “consensus policies” as well as </a:t>
            </a:r>
            <a:r>
              <a:rPr lang="en-US" dirty="0" smtClean="0">
                <a:solidFill>
                  <a:srgbClr val="FFFFFF"/>
                </a:solidFill>
                <a:latin typeface="Source Sans Pro"/>
                <a:cs typeface="Source Sans Pro"/>
              </a:rPr>
              <a:t>criteria </a:t>
            </a:r>
            <a:r>
              <a:rPr lang="en-US" dirty="0">
                <a:solidFill>
                  <a:srgbClr val="FFFFFF"/>
                </a:solidFill>
                <a:latin typeface="Source Sans Pro"/>
                <a:cs typeface="Source Sans Pro"/>
              </a:rPr>
              <a:t>to initiate a EPDP.</a:t>
            </a:r>
          </a:p>
        </p:txBody>
      </p:sp>
      <p:sp>
        <p:nvSpPr>
          <p:cNvPr id="49" name="TextBox 48"/>
          <p:cNvSpPr txBox="1"/>
          <p:nvPr/>
        </p:nvSpPr>
        <p:spPr>
          <a:xfrm>
            <a:off x="773947" y="239954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2</a:t>
            </a:r>
            <a:endParaRPr lang="en-US" sz="4000" b="1" baseline="30000" dirty="0">
              <a:solidFill>
                <a:srgbClr val="FFFFFF"/>
              </a:solidFill>
              <a:latin typeface="Source Sans Pro"/>
              <a:cs typeface="Source Sans Pro"/>
            </a:endParaRPr>
          </a:p>
        </p:txBody>
      </p:sp>
      <p:sp>
        <p:nvSpPr>
          <p:cNvPr id="50" name="TextBox 49"/>
          <p:cNvSpPr txBox="1"/>
          <p:nvPr/>
        </p:nvSpPr>
        <p:spPr>
          <a:xfrm>
            <a:off x="1522729" y="2044698"/>
            <a:ext cx="6986270" cy="1477328"/>
          </a:xfrm>
          <a:prstGeom prst="rect">
            <a:avLst/>
          </a:prstGeom>
          <a:noFill/>
        </p:spPr>
        <p:txBody>
          <a:bodyPr wrap="square" rtlCol="0">
            <a:spAutoFit/>
          </a:bodyPr>
          <a:lstStyle/>
          <a:p>
            <a:pPr>
              <a:lnSpc>
                <a:spcPts val="2660"/>
              </a:lnSpc>
            </a:pPr>
            <a:r>
              <a:rPr lang="en-US" dirty="0">
                <a:solidFill>
                  <a:srgbClr val="FFFFFF"/>
                </a:solidFill>
                <a:latin typeface="Source Sans Pro"/>
                <a:cs typeface="Source Sans Pro"/>
              </a:rPr>
              <a:t>Qualifying criteria </a:t>
            </a:r>
            <a:r>
              <a:rPr lang="en-US" dirty="0" smtClean="0">
                <a:solidFill>
                  <a:srgbClr val="FFFFFF"/>
                </a:solidFill>
                <a:latin typeface="Source Sans Pro"/>
                <a:cs typeface="Source Sans Pro"/>
              </a:rPr>
              <a:t>1</a:t>
            </a:r>
            <a:r>
              <a:rPr lang="en-US" dirty="0">
                <a:solidFill>
                  <a:srgbClr val="FFFFFF"/>
                </a:solidFill>
                <a:latin typeface="Source Sans Pro"/>
                <a:cs typeface="Source Sans Pro"/>
              </a:rPr>
              <a:t>:</a:t>
            </a:r>
            <a:r>
              <a:rPr lang="en-US" dirty="0" smtClean="0">
                <a:solidFill>
                  <a:srgbClr val="FFFFFF"/>
                </a:solidFill>
                <a:latin typeface="Source Sans Pro"/>
                <a:cs typeface="Source Sans Pro"/>
              </a:rPr>
              <a:t> To </a:t>
            </a:r>
            <a:r>
              <a:rPr lang="en-US" dirty="0">
                <a:solidFill>
                  <a:srgbClr val="FFFFFF"/>
                </a:solidFill>
                <a:latin typeface="Source Sans Pro"/>
                <a:cs typeface="Source Sans Pro"/>
              </a:rPr>
              <a:t>address a narrowly defined policy issue that was identified and scoped after either the adoption of a GNSO policy recommendation by the ICANN Board or the implementation of such an adopted </a:t>
            </a:r>
            <a:r>
              <a:rPr lang="en-US" dirty="0" smtClean="0">
                <a:solidFill>
                  <a:srgbClr val="FFFFFF"/>
                </a:solidFill>
                <a:latin typeface="Source Sans Pro"/>
                <a:cs typeface="Source Sans Pro"/>
              </a:rPr>
              <a:t>recommendation.</a:t>
            </a:r>
            <a:endParaRPr lang="en-US" dirty="0">
              <a:solidFill>
                <a:srgbClr val="FFFFFF"/>
              </a:solidFill>
              <a:latin typeface="Source Sans Pro"/>
              <a:cs typeface="Source Sans Pro"/>
            </a:endParaRPr>
          </a:p>
        </p:txBody>
      </p:sp>
      <p:sp>
        <p:nvSpPr>
          <p:cNvPr id="51" name="TextBox 50"/>
          <p:cNvSpPr txBox="1"/>
          <p:nvPr/>
        </p:nvSpPr>
        <p:spPr>
          <a:xfrm>
            <a:off x="773947" y="380937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3</a:t>
            </a:r>
            <a:endParaRPr lang="en-US" sz="4000" b="1" baseline="30000" dirty="0">
              <a:solidFill>
                <a:srgbClr val="FFFFFF"/>
              </a:solidFill>
              <a:latin typeface="Source Sans Pro"/>
              <a:cs typeface="Source Sans Pro"/>
            </a:endParaRPr>
          </a:p>
        </p:txBody>
      </p:sp>
      <p:sp>
        <p:nvSpPr>
          <p:cNvPr id="52" name="TextBox 51"/>
          <p:cNvSpPr txBox="1"/>
          <p:nvPr/>
        </p:nvSpPr>
        <p:spPr>
          <a:xfrm>
            <a:off x="1533311" y="3452411"/>
            <a:ext cx="6975687" cy="1477328"/>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Qualifying criteria 2</a:t>
            </a:r>
            <a:r>
              <a:rPr lang="en-US" dirty="0">
                <a:solidFill>
                  <a:srgbClr val="FFFFFF"/>
                </a:solidFill>
                <a:latin typeface="Source Sans Pro"/>
                <a:cs typeface="Source Sans Pro"/>
              </a:rPr>
              <a:t>:</a:t>
            </a:r>
            <a:r>
              <a:rPr lang="en-US" dirty="0" smtClean="0">
                <a:solidFill>
                  <a:srgbClr val="FFFFFF"/>
                </a:solidFill>
                <a:latin typeface="Source Sans Pro"/>
                <a:cs typeface="Source Sans Pro"/>
              </a:rPr>
              <a:t> </a:t>
            </a:r>
            <a:r>
              <a:rPr lang="en-US" dirty="0">
                <a:solidFill>
                  <a:srgbClr val="FFFFFF"/>
                </a:solidFill>
                <a:latin typeface="Source Sans Pro"/>
                <a:cs typeface="Source Sans Pro"/>
              </a:rPr>
              <a:t>To provide new or additional policy recommendations on a specific policy issue that had been substantially scoped previously, such that extensive pertinent background information already exists. </a:t>
            </a:r>
          </a:p>
        </p:txBody>
      </p:sp>
      <p:sp>
        <p:nvSpPr>
          <p:cNvPr id="18" name="Rectangle 17"/>
          <p:cNvSpPr/>
          <p:nvPr/>
        </p:nvSpPr>
        <p:spPr>
          <a:xfrm>
            <a:off x="547381" y="4913014"/>
            <a:ext cx="8046501" cy="1291948"/>
          </a:xfrm>
          <a:prstGeom prst="rect">
            <a:avLst/>
          </a:prstGeom>
          <a:solidFill>
            <a:schemeClr val="bg2">
              <a:lumMod val="75000"/>
            </a:schemeClr>
          </a:solidFill>
          <a:ln>
            <a:solidFill>
              <a:schemeClr val="bg2">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9" name="Rectangle 18"/>
          <p:cNvSpPr/>
          <p:nvPr/>
        </p:nvSpPr>
        <p:spPr>
          <a:xfrm>
            <a:off x="547382" y="4913014"/>
            <a:ext cx="898346" cy="1291948"/>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773947" y="5191624"/>
            <a:ext cx="3560646" cy="707886"/>
          </a:xfrm>
          <a:prstGeom prst="rect">
            <a:avLst/>
          </a:prstGeom>
          <a:noFill/>
        </p:spPr>
        <p:txBody>
          <a:bodyPr wrap="square" rtlCol="0">
            <a:spAutoFit/>
          </a:bodyPr>
          <a:lstStyle/>
          <a:p>
            <a:r>
              <a:rPr lang="en-US" sz="4000" b="1" dirty="0">
                <a:solidFill>
                  <a:srgbClr val="FFFFFF"/>
                </a:solidFill>
                <a:latin typeface="Source Sans Pro"/>
                <a:cs typeface="Source Sans Pro"/>
              </a:rPr>
              <a:t>4</a:t>
            </a:r>
            <a:endParaRPr lang="en-US" sz="4000" b="1" baseline="30000" dirty="0">
              <a:solidFill>
                <a:srgbClr val="FFFFFF"/>
              </a:solidFill>
              <a:latin typeface="Source Sans Pro"/>
              <a:cs typeface="Source Sans Pro"/>
            </a:endParaRPr>
          </a:p>
        </p:txBody>
      </p:sp>
      <p:sp>
        <p:nvSpPr>
          <p:cNvPr id="21" name="TextBox 20"/>
          <p:cNvSpPr txBox="1"/>
          <p:nvPr/>
        </p:nvSpPr>
        <p:spPr>
          <a:xfrm>
            <a:off x="1533311" y="5025158"/>
            <a:ext cx="6975687" cy="1200329"/>
          </a:xfrm>
          <a:prstGeom prst="rect">
            <a:avLst/>
          </a:prstGeom>
          <a:noFill/>
        </p:spPr>
        <p:txBody>
          <a:bodyPr wrap="square" rtlCol="0">
            <a:spAutoFit/>
          </a:bodyPr>
          <a:lstStyle/>
          <a:p>
            <a:pPr lvl="0"/>
            <a:r>
              <a:rPr lang="en-GB" dirty="0">
                <a:solidFill>
                  <a:srgbClr val="FFFFFF"/>
                </a:solidFill>
                <a:latin typeface="Source Sans Pro"/>
                <a:cs typeface="Source Sans Pro"/>
              </a:rPr>
              <a:t>For </a:t>
            </a:r>
            <a:r>
              <a:rPr lang="en-GB" dirty="0" smtClean="0">
                <a:solidFill>
                  <a:srgbClr val="FFFFFF"/>
                </a:solidFill>
                <a:latin typeface="Source Sans Pro"/>
                <a:cs typeface="Source Sans Pro"/>
              </a:rPr>
              <a:t>example: (a) </a:t>
            </a:r>
            <a:r>
              <a:rPr lang="en-US" dirty="0">
                <a:solidFill>
                  <a:srgbClr val="FFFFFF"/>
                </a:solidFill>
                <a:latin typeface="Source Sans Pro"/>
                <a:cs typeface="Source Sans Pro"/>
              </a:rPr>
              <a:t>if the issue was already scoped in an Issue Report for a possible PDP that was not initiated;  (b) as part of a previous PDP that was not completed; or (c) through other projects such as a GGP.</a:t>
            </a:r>
          </a:p>
        </p:txBody>
      </p:sp>
    </p:spTree>
    <p:extLst>
      <p:ext uri="{BB962C8B-B14F-4D97-AF65-F5344CB8AC3E}">
        <p14:creationId xmlns:p14="http://schemas.microsoft.com/office/powerpoint/2010/main" val="293403454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76673"/>
            <a:ext cx="8103072" cy="3170099"/>
          </a:xfrm>
          <a:prstGeom prst="rect">
            <a:avLst/>
          </a:prstGeom>
        </p:spPr>
        <p:txBody>
          <a:bodyPr wrap="square">
            <a:spAutoFit/>
          </a:bodyPr>
          <a:lstStyle/>
          <a:p>
            <a:pPr marL="285750" indent="-285750">
              <a:buSzPct val="75000"/>
              <a:buFont typeface="Wingdings" charset="2"/>
              <a:buChar char=""/>
            </a:pPr>
            <a:r>
              <a:rPr lang="en-US" sz="2000" dirty="0" smtClean="0">
                <a:solidFill>
                  <a:srgbClr val="0C1F24"/>
                </a:solidFill>
                <a:latin typeface="Source Sans Pro"/>
                <a:cs typeface="Source Sans Pro"/>
              </a:rPr>
              <a:t>Further details on each of these processes, including the proposed language for the PDP Manual as well as proposed bylaw language, where applicable, can be found in Annex C, D and E of the Initial Recommendations Report.</a:t>
            </a:r>
          </a:p>
          <a:p>
            <a:pPr marL="285750" indent="-285750">
              <a:buSzPct val="75000"/>
              <a:buFont typeface="Wingdings" charset="2"/>
              <a:buChar char=""/>
            </a:pP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smtClean="0">
                <a:solidFill>
                  <a:srgbClr val="0C1F24"/>
                </a:solidFill>
                <a:latin typeface="Source Sans Pro"/>
                <a:cs typeface="Source Sans Pro"/>
              </a:rPr>
              <a:t>Section 5 also outlines a number of specific questions that the WG is requesting input on. </a:t>
            </a:r>
          </a:p>
          <a:p>
            <a:pPr>
              <a:buSzPct val="75000"/>
            </a:pPr>
            <a:endParaRPr lang="en-US" sz="2000" dirty="0" smtClean="0">
              <a:solidFill>
                <a:srgbClr val="0C1F24"/>
              </a:solidFill>
              <a:latin typeface="Source Sans Pro"/>
              <a:cs typeface="Source Sans Pro"/>
            </a:endParaRPr>
          </a:p>
          <a:p>
            <a:pPr marL="742950" lvl="1" indent="-285750">
              <a:buSzPct val="75000"/>
              <a:buFont typeface="Wingdings" charset="2"/>
              <a:buChar char=""/>
            </a:pPr>
            <a:endParaRPr lang="en-US" sz="2000" dirty="0" smtClean="0">
              <a:solidFill>
                <a:srgbClr val="0C1F24"/>
              </a:solidFill>
              <a:latin typeface="Source Sans Pro"/>
              <a:cs typeface="Source Sans Pro"/>
            </a:endParaRPr>
          </a:p>
          <a:p>
            <a:pPr>
              <a:buSzPct val="75000"/>
            </a:pPr>
            <a:endParaRPr lang="en-US" sz="2000" dirty="0">
              <a:solidFill>
                <a:srgbClr val="0C1F24"/>
              </a:solidFill>
              <a:latin typeface="Source Sans Pro"/>
              <a:cs typeface="Source Sans Pro"/>
            </a:endParaRPr>
          </a:p>
        </p:txBody>
      </p:sp>
      <p:sp>
        <p:nvSpPr>
          <p:cNvPr id="6" name="Title 5"/>
          <p:cNvSpPr>
            <a:spLocks noGrp="1"/>
          </p:cNvSpPr>
          <p:nvPr>
            <p:ph type="title"/>
          </p:nvPr>
        </p:nvSpPr>
        <p:spPr>
          <a:prstGeom prst="rect">
            <a:avLst/>
          </a:prstGeom>
        </p:spPr>
        <p:txBody>
          <a:bodyPr/>
          <a:lstStyle/>
          <a:p>
            <a:r>
              <a:rPr lang="en-US" dirty="0" smtClean="0"/>
              <a:t>Further Details</a:t>
            </a:r>
            <a:endParaRPr lang="en-US" dirty="0"/>
          </a:p>
        </p:txBody>
      </p:sp>
    </p:spTree>
    <p:extLst>
      <p:ext uri="{BB962C8B-B14F-4D97-AF65-F5344CB8AC3E}">
        <p14:creationId xmlns:p14="http://schemas.microsoft.com/office/powerpoint/2010/main" val="113827825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43280" y="1219200"/>
            <a:ext cx="184666" cy="369332"/>
          </a:xfrm>
          <a:prstGeom prst="rect">
            <a:avLst/>
          </a:prstGeom>
          <a:noFill/>
        </p:spPr>
        <p:txBody>
          <a:bodyPr wrap="none" rtlCol="0">
            <a:spAutoFit/>
          </a:bodyPr>
          <a:lstStyle/>
          <a:p>
            <a:endParaRPr lang="en-US" dirty="0"/>
          </a:p>
        </p:txBody>
      </p:sp>
      <p:sp>
        <p:nvSpPr>
          <p:cNvPr id="6" name="Text Placeholder 1"/>
          <p:cNvSpPr>
            <a:spLocks noGrp="1"/>
          </p:cNvSpPr>
          <p:nvPr>
            <p:ph type="body" sz="quarter" idx="13"/>
          </p:nvPr>
        </p:nvSpPr>
        <p:spPr>
          <a:xfrm>
            <a:off x="569913" y="2377590"/>
            <a:ext cx="8574087" cy="1728788"/>
          </a:xfrm>
        </p:spPr>
        <p:txBody>
          <a:bodyPr/>
          <a:lstStyle/>
          <a:p>
            <a:r>
              <a:rPr lang="en-US" b="1" dirty="0" smtClean="0">
                <a:latin typeface="Source Sans Pro"/>
                <a:cs typeface="Source Sans Pro"/>
              </a:rPr>
              <a:t>Implementation Related Recommendations</a:t>
            </a:r>
          </a:p>
          <a:p>
            <a:r>
              <a:rPr lang="en-US" b="1" dirty="0" smtClean="0">
                <a:latin typeface="Source Sans Pro"/>
                <a:cs typeface="Source Sans Pro"/>
              </a:rPr>
              <a:t>(Preliminary Recommendations #3 &amp; #4)</a:t>
            </a:r>
          </a:p>
        </p:txBody>
      </p:sp>
    </p:spTree>
    <p:extLst>
      <p:ext uri="{BB962C8B-B14F-4D97-AF65-F5344CB8AC3E}">
        <p14:creationId xmlns:p14="http://schemas.microsoft.com/office/powerpoint/2010/main" val="312563717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en-US" dirty="0" smtClean="0"/>
              <a:t>Consensus Policy Implementation Framework</a:t>
            </a:r>
            <a:endParaRPr lang="en-US" dirty="0"/>
          </a:p>
        </p:txBody>
      </p:sp>
      <p:sp>
        <p:nvSpPr>
          <p:cNvPr id="3" name="Rectangle 2"/>
          <p:cNvSpPr/>
          <p:nvPr/>
        </p:nvSpPr>
        <p:spPr>
          <a:xfrm>
            <a:off x="444500" y="1119138"/>
            <a:ext cx="7315200" cy="4524316"/>
          </a:xfrm>
          <a:prstGeom prst="rect">
            <a:avLst/>
          </a:prstGeom>
        </p:spPr>
        <p:txBody>
          <a:bodyPr wrap="square">
            <a:spAutoFit/>
          </a:bodyPr>
          <a:lstStyle/>
          <a:p>
            <a:pPr marL="285750" indent="-285750">
              <a:buSzPct val="75000"/>
              <a:buFont typeface="Wingdings" charset="2"/>
              <a:buChar char=""/>
            </a:pPr>
            <a:r>
              <a:rPr lang="en-GB" dirty="0">
                <a:latin typeface="Source Sans Pro"/>
                <a:cs typeface="Source Sans Pro"/>
              </a:rPr>
              <a:t>In its deliberations on these charter questions, the WG reviewed </a:t>
            </a:r>
            <a:r>
              <a:rPr lang="en-GB" dirty="0" smtClean="0">
                <a:latin typeface="Source Sans Pro"/>
                <a:cs typeface="Source Sans Pro"/>
              </a:rPr>
              <a:t>&amp; edited the </a:t>
            </a:r>
            <a:r>
              <a:rPr lang="en-GB" dirty="0">
                <a:latin typeface="Source Sans Pro"/>
                <a:cs typeface="Source Sans Pro"/>
              </a:rPr>
              <a:t>Consensus Policy Implementation Framework (CPIF) that has been developed by the ICANN Global Domains Division (GDD) to support predictability, accountability, transparency, and efficiency in the Consensus Policy implementation </a:t>
            </a:r>
            <a:r>
              <a:rPr lang="en-GB" dirty="0" smtClean="0">
                <a:latin typeface="Source Sans Pro"/>
                <a:cs typeface="Source Sans Pro"/>
              </a:rPr>
              <a:t>process.</a:t>
            </a:r>
          </a:p>
          <a:p>
            <a:pPr marL="285750" indent="-285750">
              <a:buSzPct val="75000"/>
              <a:buFont typeface="Wingdings" charset="2"/>
              <a:buChar char=""/>
            </a:pPr>
            <a:endParaRPr lang="en-GB" dirty="0" smtClean="0">
              <a:latin typeface="Source Sans Pro"/>
              <a:cs typeface="Source Sans Pro"/>
            </a:endParaRPr>
          </a:p>
          <a:p>
            <a:pPr marL="285750" indent="-285750">
              <a:buSzPct val="75000"/>
              <a:buFont typeface="Wingdings" charset="2"/>
              <a:buChar char=""/>
            </a:pPr>
            <a:endParaRPr lang="en-GB" dirty="0">
              <a:latin typeface="Source Sans Pro"/>
              <a:cs typeface="Source Sans Pro"/>
            </a:endParaRPr>
          </a:p>
          <a:p>
            <a:pPr marL="285750" indent="-285750">
              <a:buSzPct val="75000"/>
              <a:buFont typeface="Wingdings" charset="2"/>
              <a:buChar char=""/>
            </a:pPr>
            <a:endParaRPr lang="en-GB" dirty="0" smtClean="0">
              <a:latin typeface="Source Sans Pro"/>
              <a:cs typeface="Source Sans Pro"/>
            </a:endParaRPr>
          </a:p>
          <a:p>
            <a:pPr marL="285750" indent="-285750">
              <a:buSzPct val="75000"/>
              <a:buFont typeface="Wingdings" charset="2"/>
              <a:buChar char=""/>
            </a:pPr>
            <a:endParaRPr lang="en-GB" dirty="0">
              <a:latin typeface="Source Sans Pro"/>
              <a:cs typeface="Source Sans Pro"/>
            </a:endParaRPr>
          </a:p>
          <a:p>
            <a:pPr marL="285750" indent="-285750">
              <a:buSzPct val="75000"/>
              <a:buFont typeface="Wingdings" charset="2"/>
              <a:buChar char=""/>
            </a:pPr>
            <a:endParaRPr lang="en-GB" dirty="0" smtClean="0">
              <a:latin typeface="Source Sans Pro"/>
              <a:cs typeface="Source Sans Pro"/>
            </a:endParaRPr>
          </a:p>
          <a:p>
            <a:pPr marL="285750" indent="-285750">
              <a:buSzPct val="75000"/>
              <a:buFont typeface="Wingdings" charset="2"/>
              <a:buChar char=""/>
            </a:pPr>
            <a:endParaRPr lang="en-GB" dirty="0" smtClean="0">
              <a:latin typeface="Source Sans Pro"/>
              <a:cs typeface="Source Sans Pro"/>
            </a:endParaRPr>
          </a:p>
          <a:p>
            <a:pPr marL="285750" indent="-285750">
              <a:buSzPct val="75000"/>
              <a:buFont typeface="Wingdings" charset="2"/>
              <a:buChar char=""/>
            </a:pPr>
            <a:endParaRPr lang="en-GB" dirty="0">
              <a:latin typeface="Source Sans Pro"/>
              <a:cs typeface="Source Sans Pro"/>
            </a:endParaRPr>
          </a:p>
          <a:p>
            <a:pPr marL="285750" indent="-285750">
              <a:buSzPct val="75000"/>
              <a:buFont typeface="Wingdings" charset="2"/>
              <a:buChar char=""/>
            </a:pPr>
            <a:endParaRPr lang="en-GB" dirty="0" smtClean="0">
              <a:latin typeface="Source Sans Pro"/>
              <a:cs typeface="Source Sans Pro"/>
            </a:endParaRPr>
          </a:p>
          <a:p>
            <a:pPr marL="285750" indent="-285750">
              <a:buSzPct val="75000"/>
              <a:buFont typeface="Wingdings" charset="2"/>
              <a:buChar char=""/>
            </a:pPr>
            <a:endParaRPr lang="en-GB" dirty="0" smtClean="0">
              <a:latin typeface="Source Sans Pro"/>
              <a:cs typeface="Source Sans Pro"/>
            </a:endParaRPr>
          </a:p>
          <a:p>
            <a:pPr marL="285750" indent="-285750">
              <a:buSzPct val="75000"/>
              <a:buFont typeface="Wingdings" charset="2"/>
              <a:buChar char=""/>
            </a:pPr>
            <a:r>
              <a:rPr lang="en-GB" dirty="0" smtClean="0">
                <a:latin typeface="Source Sans Pro"/>
                <a:cs typeface="Source Sans Pro"/>
              </a:rPr>
              <a:t>See Annex F of Initial Recommendations Report for further details </a:t>
            </a:r>
            <a:r>
              <a:rPr lang="en-GB" dirty="0">
                <a:latin typeface="Source Sans Pro"/>
                <a:cs typeface="Source Sans Pro"/>
              </a:rPr>
              <a:t>(see Annex F)</a:t>
            </a:r>
            <a:r>
              <a:rPr lang="en-US" dirty="0">
                <a:latin typeface="Source Sans Pro"/>
                <a:cs typeface="Source Sans Pro"/>
              </a:rPr>
              <a:t> </a:t>
            </a:r>
          </a:p>
        </p:txBody>
      </p:sp>
      <p:pic>
        <p:nvPicPr>
          <p:cNvPr id="12" name="Picture 11"/>
          <p:cNvPicPr/>
          <p:nvPr/>
        </p:nvPicPr>
        <p:blipFill>
          <a:blip r:embed="rId3">
            <a:extLst>
              <a:ext uri="{28A0092B-C50C-407E-A947-70E740481C1C}">
                <a14:useLocalDpi xmlns:a14="http://schemas.microsoft.com/office/drawing/2010/main" val="0"/>
              </a:ext>
            </a:extLst>
          </a:blip>
          <a:srcRect/>
          <a:stretch>
            <a:fillRect/>
          </a:stretch>
        </p:blipFill>
        <p:spPr bwMode="auto">
          <a:xfrm>
            <a:off x="342900" y="2819400"/>
            <a:ext cx="8661400" cy="1689100"/>
          </a:xfrm>
          <a:prstGeom prst="rect">
            <a:avLst/>
          </a:prstGeom>
          <a:noFill/>
          <a:ln>
            <a:noFill/>
          </a:ln>
        </p:spPr>
      </p:pic>
    </p:spTree>
    <p:extLst>
      <p:ext uri="{BB962C8B-B14F-4D97-AF65-F5344CB8AC3E}">
        <p14:creationId xmlns:p14="http://schemas.microsoft.com/office/powerpoint/2010/main" val="412408268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en-US" dirty="0" smtClean="0"/>
              <a:t>Implementation Related Recommendations</a:t>
            </a:r>
            <a:endParaRPr lang="en-US" dirty="0"/>
          </a:p>
        </p:txBody>
      </p:sp>
      <p:grpSp>
        <p:nvGrpSpPr>
          <p:cNvPr id="5" name="Group 4"/>
          <p:cNvGrpSpPr/>
          <p:nvPr/>
        </p:nvGrpSpPr>
        <p:grpSpPr>
          <a:xfrm>
            <a:off x="2674242" y="1134375"/>
            <a:ext cx="5993508" cy="1758402"/>
            <a:chOff x="3238331" y="1160377"/>
            <a:chExt cx="5327650" cy="1758402"/>
          </a:xfrm>
        </p:grpSpPr>
        <p:sp>
          <p:nvSpPr>
            <p:cNvPr id="33" name="TextBox 32"/>
            <p:cNvSpPr txBox="1"/>
            <p:nvPr/>
          </p:nvSpPr>
          <p:spPr>
            <a:xfrm>
              <a:off x="3238331" y="1160377"/>
              <a:ext cx="4412358" cy="346249"/>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b="1" dirty="0" smtClean="0">
                  <a:solidFill>
                    <a:srgbClr val="1A87C9"/>
                  </a:solidFill>
                  <a:latin typeface="Source Sans Pro" panose="020B0503030403020204" pitchFamily="34" charset="0"/>
                  <a:ea typeface="Segoe UI" panose="020B0502040204020203" pitchFamily="34" charset="0"/>
                  <a:cs typeface="Segoe UI Semilight" panose="020B0402040204020203" pitchFamily="34" charset="0"/>
                </a:rPr>
                <a:t>Implementation Review Team Mandatory</a:t>
              </a:r>
              <a:endParaRPr lang="en-AU" b="1" dirty="0">
                <a:solidFill>
                  <a:srgbClr val="1A87C9"/>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34" name="TextBox 33"/>
            <p:cNvSpPr txBox="1">
              <a:spLocks noChangeArrowheads="1"/>
            </p:cNvSpPr>
            <p:nvPr/>
          </p:nvSpPr>
          <p:spPr bwMode="auto">
            <a:xfrm>
              <a:off x="3244681" y="1441451"/>
              <a:ext cx="53213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dirty="0" smtClean="0">
                  <a:solidFill>
                    <a:srgbClr val="0A304B"/>
                  </a:solidFill>
                  <a:latin typeface="Source Sans Pro"/>
                  <a:cs typeface="Source Sans Pro"/>
                </a:rPr>
                <a:t>PDP Manual should be modified to require the creation of an Implementation Review Team following the adoption of PDP recommendations by the ICANN Board, but allow the GNSO Council the flexibility to not create an IRT in exceptional circumstances</a:t>
              </a:r>
              <a:endParaRPr lang="id-ID" dirty="0">
                <a:solidFill>
                  <a:srgbClr val="0A304B"/>
                </a:solidFill>
                <a:latin typeface="Source Sans Pro"/>
                <a:cs typeface="Source Sans Pro"/>
              </a:endParaRPr>
            </a:p>
          </p:txBody>
        </p:sp>
      </p:grpSp>
      <p:sp>
        <p:nvSpPr>
          <p:cNvPr id="50" name="Chevron 49"/>
          <p:cNvSpPr/>
          <p:nvPr/>
        </p:nvSpPr>
        <p:spPr>
          <a:xfrm>
            <a:off x="1139430" y="1391139"/>
            <a:ext cx="1268168" cy="661499"/>
          </a:xfrm>
          <a:prstGeom prst="chevron">
            <a:avLst>
              <a:gd name="adj" fmla="val 27026"/>
            </a:avLst>
          </a:prstGeom>
          <a:solidFill>
            <a:srgbClr val="1A87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r>
              <a:rPr lang="en-US" sz="2400" dirty="0" smtClean="0">
                <a:solidFill>
                  <a:prstClr val="white"/>
                </a:solidFill>
                <a:latin typeface="Source Sans Pro"/>
                <a:cs typeface="Source Sans Pro"/>
              </a:rPr>
              <a:t>3</a:t>
            </a:r>
            <a:endParaRPr lang="en-US" sz="2400" dirty="0">
              <a:solidFill>
                <a:prstClr val="white"/>
              </a:solidFill>
              <a:latin typeface="Source Sans Pro"/>
              <a:cs typeface="Source Sans Pro"/>
            </a:endParaRPr>
          </a:p>
        </p:txBody>
      </p:sp>
      <p:sp>
        <p:nvSpPr>
          <p:cNvPr id="51" name="Chevron 50"/>
          <p:cNvSpPr/>
          <p:nvPr/>
        </p:nvSpPr>
        <p:spPr>
          <a:xfrm>
            <a:off x="1139430" y="3581727"/>
            <a:ext cx="1268168" cy="661499"/>
          </a:xfrm>
          <a:prstGeom prst="chevron">
            <a:avLst>
              <a:gd name="adj" fmla="val 270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US" sz="2400" dirty="0" smtClean="0">
                <a:solidFill>
                  <a:prstClr val="white"/>
                </a:solidFill>
                <a:latin typeface="Source Sans Pro"/>
                <a:cs typeface="Source Sans Pro"/>
              </a:rPr>
              <a:t>4</a:t>
            </a:r>
            <a:endParaRPr lang="en-US" sz="2400" dirty="0">
              <a:solidFill>
                <a:prstClr val="white"/>
              </a:solidFill>
              <a:latin typeface="Source Sans Pro"/>
              <a:cs typeface="Source Sans Pro"/>
            </a:endParaRPr>
          </a:p>
        </p:txBody>
      </p:sp>
      <p:grpSp>
        <p:nvGrpSpPr>
          <p:cNvPr id="54" name="Group 53"/>
          <p:cNvGrpSpPr/>
          <p:nvPr/>
        </p:nvGrpSpPr>
        <p:grpSpPr>
          <a:xfrm>
            <a:off x="2674242" y="3438381"/>
            <a:ext cx="5993508" cy="1204404"/>
            <a:chOff x="3238331" y="1160377"/>
            <a:chExt cx="5327650" cy="1204404"/>
          </a:xfrm>
        </p:grpSpPr>
        <p:sp>
          <p:nvSpPr>
            <p:cNvPr id="55" name="TextBox 54"/>
            <p:cNvSpPr txBox="1"/>
            <p:nvPr/>
          </p:nvSpPr>
          <p:spPr>
            <a:xfrm>
              <a:off x="3238331" y="1160377"/>
              <a:ext cx="5110858" cy="346249"/>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b="1" dirty="0" smtClean="0">
                  <a:solidFill>
                    <a:schemeClr val="accent3"/>
                  </a:solidFill>
                  <a:latin typeface="Source Sans Pro" panose="020B0503030403020204" pitchFamily="34" charset="0"/>
                  <a:ea typeface="Segoe UI" panose="020B0502040204020203" pitchFamily="34" charset="0"/>
                  <a:cs typeface="Segoe UI Semilight" panose="020B0402040204020203" pitchFamily="34" charset="0"/>
                </a:rPr>
                <a:t>Principles in Annex H should be applied in IRTs</a:t>
              </a:r>
              <a:endParaRPr lang="en-AU" b="1" dirty="0">
                <a:solidFill>
                  <a:schemeClr val="accent3"/>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56" name="TextBox 55"/>
            <p:cNvSpPr txBox="1">
              <a:spLocks noChangeArrowheads="1"/>
            </p:cNvSpPr>
            <p:nvPr/>
          </p:nvSpPr>
          <p:spPr bwMode="auto">
            <a:xfrm>
              <a:off x="3244681" y="1441451"/>
              <a:ext cx="53213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eaLnBrk="1" hangingPunct="1"/>
              <a:r>
                <a:rPr lang="en-US" dirty="0" smtClean="0">
                  <a:solidFill>
                    <a:srgbClr val="0A304B"/>
                  </a:solidFill>
                  <a:latin typeface="Source Sans Pro"/>
                  <a:cs typeface="Source Sans Pro"/>
                </a:rPr>
                <a:t>The WG recommends that the principles as outlined in Annex H are followed as part of the creation as well as operation of Implementation Review Teams.</a:t>
              </a:r>
              <a:endParaRPr lang="id-ID" dirty="0">
                <a:solidFill>
                  <a:srgbClr val="0A304B"/>
                </a:solidFill>
                <a:latin typeface="Source Sans Pro"/>
                <a:cs typeface="Source Sans Pro"/>
              </a:endParaRPr>
            </a:p>
          </p:txBody>
        </p:sp>
      </p:grpSp>
    </p:spTree>
    <p:extLst>
      <p:ext uri="{BB962C8B-B14F-4D97-AF65-F5344CB8AC3E}">
        <p14:creationId xmlns:p14="http://schemas.microsoft.com/office/powerpoint/2010/main" val="99616462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43280" y="1219200"/>
            <a:ext cx="184666" cy="369332"/>
          </a:xfrm>
          <a:prstGeom prst="rect">
            <a:avLst/>
          </a:prstGeom>
          <a:noFill/>
        </p:spPr>
        <p:txBody>
          <a:bodyPr wrap="none" rtlCol="0">
            <a:spAutoFit/>
          </a:bodyPr>
          <a:lstStyle/>
          <a:p>
            <a:endParaRPr lang="en-US" dirty="0"/>
          </a:p>
        </p:txBody>
      </p:sp>
      <p:sp>
        <p:nvSpPr>
          <p:cNvPr id="6" name="Text Placeholder 1"/>
          <p:cNvSpPr>
            <a:spLocks noGrp="1"/>
          </p:cNvSpPr>
          <p:nvPr>
            <p:ph type="body" sz="quarter" idx="13"/>
          </p:nvPr>
        </p:nvSpPr>
        <p:spPr>
          <a:xfrm>
            <a:off x="569913" y="2377590"/>
            <a:ext cx="8574087" cy="1728788"/>
          </a:xfrm>
        </p:spPr>
        <p:txBody>
          <a:bodyPr/>
          <a:lstStyle/>
          <a:p>
            <a:r>
              <a:rPr lang="en-US" b="1" smtClean="0">
                <a:latin typeface="Source Sans Pro"/>
                <a:cs typeface="Source Sans Pro"/>
              </a:rPr>
              <a:t>Public Comment</a:t>
            </a:r>
            <a:endParaRPr lang="en-US" b="1" dirty="0" smtClean="0">
              <a:latin typeface="Source Sans Pro"/>
              <a:cs typeface="Source Sans Pro"/>
            </a:endParaRPr>
          </a:p>
        </p:txBody>
      </p:sp>
    </p:spTree>
    <p:extLst>
      <p:ext uri="{BB962C8B-B14F-4D97-AF65-F5344CB8AC3E}">
        <p14:creationId xmlns:p14="http://schemas.microsoft.com/office/powerpoint/2010/main" val="133621131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3758" y="755017"/>
            <a:ext cx="9060242" cy="5601533"/>
          </a:xfrm>
          <a:prstGeom prst="rect">
            <a:avLst/>
          </a:prstGeom>
        </p:spPr>
        <p:txBody>
          <a:bodyPr wrap="square">
            <a:spAutoFit/>
          </a:bodyPr>
          <a:lstStyle/>
          <a:p>
            <a:pPr marL="285750" indent="-285750">
              <a:buSzPct val="75000"/>
              <a:buFont typeface="Wingdings" charset="2"/>
              <a:buChar char=""/>
            </a:pPr>
            <a:r>
              <a:rPr lang="en-US" sz="2000" dirty="0" smtClean="0">
                <a:solidFill>
                  <a:srgbClr val="0C1F24"/>
                </a:solidFill>
                <a:latin typeface="Source Sans Pro"/>
                <a:cs typeface="Source Sans Pro"/>
              </a:rPr>
              <a:t>Review the </a:t>
            </a:r>
            <a:r>
              <a:rPr lang="en-US" sz="2000" dirty="0">
                <a:solidFill>
                  <a:srgbClr val="0C1F24"/>
                </a:solidFill>
                <a:latin typeface="Source Sans Pro"/>
                <a:cs typeface="Source Sans Pro"/>
              </a:rPr>
              <a:t>Initial Report - </a:t>
            </a:r>
            <a:r>
              <a:rPr lang="en-US" sz="2000" dirty="0">
                <a:solidFill>
                  <a:srgbClr val="0C1F24"/>
                </a:solidFill>
                <a:latin typeface="Source Sans Pro"/>
                <a:cs typeface="Source Sans Pro"/>
                <a:hlinkClick r:id="rId3"/>
              </a:rPr>
              <a:t>http://gnso.icann.org/en/issues/policy-implementation/pi-wg-initial-recommendations-19jan15-</a:t>
            </a:r>
            <a:r>
              <a:rPr lang="en-US" sz="2000" dirty="0" smtClean="0">
                <a:solidFill>
                  <a:srgbClr val="0C1F24"/>
                </a:solidFill>
                <a:latin typeface="Source Sans Pro"/>
                <a:cs typeface="Source Sans Pro"/>
                <a:hlinkClick r:id="rId3"/>
              </a:rPr>
              <a:t>en.pdf</a:t>
            </a:r>
            <a:r>
              <a:rPr lang="en-US" sz="2000" dirty="0" smtClean="0">
                <a:solidFill>
                  <a:srgbClr val="0C1F24"/>
                </a:solidFill>
                <a:latin typeface="Source Sans Pro"/>
                <a:cs typeface="Source Sans Pro"/>
              </a:rPr>
              <a:t> </a:t>
            </a:r>
          </a:p>
          <a:p>
            <a:pPr marL="285750" indent="-285750">
              <a:buSzPct val="75000"/>
              <a:buFont typeface="Wingdings" charset="2"/>
              <a:buChar char=""/>
            </a:pP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a:solidFill>
                  <a:srgbClr val="0C1F24"/>
                </a:solidFill>
                <a:latin typeface="Source Sans Pro"/>
                <a:cs typeface="Source Sans Pro"/>
              </a:rPr>
              <a:t>Request for </a:t>
            </a:r>
            <a:r>
              <a:rPr lang="en-US" sz="2000" dirty="0" smtClean="0">
                <a:solidFill>
                  <a:srgbClr val="0C1F24"/>
                </a:solidFill>
                <a:latin typeface="Source Sans Pro"/>
                <a:cs typeface="Source Sans Pro"/>
              </a:rPr>
              <a:t>comments (</a:t>
            </a:r>
            <a:r>
              <a:rPr lang="en-US" sz="2000" dirty="0">
                <a:solidFill>
                  <a:srgbClr val="0C1F24"/>
                </a:solidFill>
                <a:latin typeface="Source Sans Pro"/>
                <a:cs typeface="Source Sans Pro"/>
              </a:rPr>
              <a:t>deadline  3 March)</a:t>
            </a:r>
            <a:r>
              <a:rPr lang="en-US" sz="2000" dirty="0">
                <a:solidFill>
                  <a:srgbClr val="0C1F24"/>
                </a:solidFill>
                <a:latin typeface="Source Sans Pro"/>
                <a:cs typeface="Source Sans Pro"/>
                <a:hlinkClick r:id="rId4"/>
              </a:rPr>
              <a:t>https://www.icann.org/public-comments/policy-implementation-2015-01-19-en</a:t>
            </a:r>
            <a:r>
              <a:rPr lang="en-US" sz="2000" dirty="0">
                <a:solidFill>
                  <a:srgbClr val="0C1F24"/>
                </a:solidFill>
                <a:latin typeface="Source Sans Pro"/>
                <a:cs typeface="Source Sans Pro"/>
              </a:rPr>
              <a:t> </a:t>
            </a:r>
          </a:p>
          <a:p>
            <a:pPr marL="285750" indent="-285750">
              <a:buSzPct val="75000"/>
              <a:buFont typeface="Wingdings" charset="2"/>
              <a:buChar char=""/>
            </a:pP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smtClean="0">
                <a:solidFill>
                  <a:srgbClr val="0C1F24"/>
                </a:solidFill>
                <a:latin typeface="Source Sans Pro"/>
                <a:cs typeface="Source Sans Pro"/>
              </a:rPr>
              <a:t>Provide your input through </a:t>
            </a:r>
            <a:r>
              <a:rPr lang="en-US" sz="2000" dirty="0">
                <a:solidFill>
                  <a:srgbClr val="0C1F24"/>
                </a:solidFill>
                <a:latin typeface="Source Sans Pro"/>
                <a:cs typeface="Source Sans Pro"/>
              </a:rPr>
              <a:t>the </a:t>
            </a:r>
            <a:r>
              <a:rPr lang="en-US" sz="2000" dirty="0" smtClean="0">
                <a:solidFill>
                  <a:srgbClr val="0C1F24"/>
                </a:solidFill>
                <a:latin typeface="Source Sans Pro"/>
                <a:cs typeface="Source Sans Pro"/>
              </a:rPr>
              <a:t>survey* (deadline 3 March) </a:t>
            </a:r>
            <a:r>
              <a:rPr lang="en-US" sz="2000" dirty="0">
                <a:solidFill>
                  <a:srgbClr val="0C1F24"/>
                </a:solidFill>
                <a:latin typeface="Source Sans Pro"/>
                <a:cs typeface="Source Sans Pro"/>
              </a:rPr>
              <a:t>- </a:t>
            </a:r>
            <a:r>
              <a:rPr lang="en-US" sz="2000" dirty="0">
                <a:solidFill>
                  <a:srgbClr val="0C1F24"/>
                </a:solidFill>
                <a:latin typeface="Source Sans Pro"/>
                <a:cs typeface="Source Sans Pro"/>
                <a:hlinkClick r:id="rId5"/>
              </a:rPr>
              <a:t>https://www.surveymonkey.com/s/PI-</a:t>
            </a:r>
            <a:r>
              <a:rPr lang="en-US" sz="2000" dirty="0" smtClean="0">
                <a:solidFill>
                  <a:srgbClr val="0C1F24"/>
                </a:solidFill>
                <a:latin typeface="Source Sans Pro"/>
                <a:cs typeface="Source Sans Pro"/>
                <a:hlinkClick r:id="rId5"/>
              </a:rPr>
              <a:t>InitialReport</a:t>
            </a:r>
            <a:r>
              <a:rPr lang="en-US" sz="2000" dirty="0" smtClean="0">
                <a:solidFill>
                  <a:srgbClr val="0C1F24"/>
                </a:solidFill>
                <a:latin typeface="Source Sans Pro"/>
                <a:cs typeface="Source Sans Pro"/>
              </a:rPr>
              <a:t> </a:t>
            </a:r>
          </a:p>
          <a:p>
            <a:pPr marL="285750" indent="-285750">
              <a:buSzPct val="75000"/>
              <a:buFont typeface="Wingdings" charset="2"/>
              <a:buChar char=""/>
            </a:pP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smtClean="0">
                <a:solidFill>
                  <a:srgbClr val="0C1F24"/>
                </a:solidFill>
                <a:latin typeface="Source Sans Pro"/>
                <a:cs typeface="Source Sans Pro"/>
              </a:rPr>
              <a:t>A template is provided for submitting comments in addition to survey comments </a:t>
            </a:r>
            <a:r>
              <a:rPr lang="en-US" sz="2000" dirty="0">
                <a:solidFill>
                  <a:srgbClr val="0C1F24"/>
                </a:solidFill>
                <a:latin typeface="Source Sans Pro"/>
                <a:cs typeface="Source Sans Pro"/>
                <a:hlinkClick r:id="rId6"/>
              </a:rPr>
              <a:t>http://gnso.icann.org/en/issues/policy-implementation/pi-wg-initial-recommendations-input-tool-19jan15-</a:t>
            </a:r>
            <a:r>
              <a:rPr lang="en-US" sz="2000" dirty="0" smtClean="0">
                <a:solidFill>
                  <a:srgbClr val="0C1F24"/>
                </a:solidFill>
                <a:latin typeface="Source Sans Pro"/>
                <a:cs typeface="Source Sans Pro"/>
                <a:hlinkClick r:id="rId6"/>
              </a:rPr>
              <a:t>en.doc</a:t>
            </a:r>
            <a:r>
              <a:rPr lang="en-US" sz="2000" dirty="0" smtClean="0">
                <a:solidFill>
                  <a:srgbClr val="0C1F24"/>
                </a:solidFill>
                <a:latin typeface="Source Sans Pro"/>
                <a:cs typeface="Source Sans Pro"/>
              </a:rPr>
              <a:t> </a:t>
            </a:r>
          </a:p>
          <a:p>
            <a:pPr marL="285750" indent="-285750">
              <a:buSzPct val="75000"/>
              <a:buFont typeface="Wingdings" charset="2"/>
              <a:buChar char=""/>
            </a:pP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smtClean="0">
                <a:solidFill>
                  <a:srgbClr val="0C1F24"/>
                </a:solidFill>
                <a:latin typeface="Source Sans Pro"/>
                <a:cs typeface="Source Sans Pro"/>
              </a:rPr>
              <a:t>Attend the WG Session in Singapore – Wednesday 11 February from 15.30 – 17.00 local time in meeting room ‘</a:t>
            </a:r>
            <a:r>
              <a:rPr lang="en-US" sz="2000" dirty="0" err="1" smtClean="0">
                <a:solidFill>
                  <a:srgbClr val="0C1F24"/>
                </a:solidFill>
                <a:latin typeface="Source Sans Pro"/>
                <a:cs typeface="Source Sans Pro"/>
              </a:rPr>
              <a:t>Hullet</a:t>
            </a:r>
            <a:r>
              <a:rPr lang="en-US" sz="2000" dirty="0" smtClean="0">
                <a:solidFill>
                  <a:srgbClr val="0C1F24"/>
                </a:solidFill>
                <a:latin typeface="Source Sans Pro"/>
                <a:cs typeface="Source Sans Pro"/>
              </a:rPr>
              <a:t>’</a:t>
            </a:r>
          </a:p>
          <a:p>
            <a:pPr>
              <a:buSzPct val="75000"/>
            </a:pPr>
            <a:endParaRPr lang="en-US" sz="2000" dirty="0" smtClean="0">
              <a:solidFill>
                <a:srgbClr val="0C1F24"/>
              </a:solidFill>
              <a:latin typeface="Source Sans Pro Light"/>
              <a:cs typeface="Source Sans Pro Light"/>
            </a:endParaRPr>
          </a:p>
          <a:p>
            <a:pPr>
              <a:buSzPct val="75000"/>
            </a:pPr>
            <a:r>
              <a:rPr lang="en-US" dirty="0" smtClean="0">
                <a:solidFill>
                  <a:srgbClr val="0C1F24"/>
                </a:solidFill>
                <a:latin typeface="Source Sans Pro Light"/>
                <a:cs typeface="Source Sans Pro Light"/>
              </a:rPr>
              <a:t>* Preferred method for submitting comments</a:t>
            </a:r>
            <a:endParaRPr lang="en-US" dirty="0">
              <a:solidFill>
                <a:srgbClr val="0C1F24"/>
              </a:solidFill>
              <a:latin typeface="Source Sans Pro Light"/>
              <a:cs typeface="Source Sans Pro Light"/>
            </a:endParaRPr>
          </a:p>
        </p:txBody>
      </p:sp>
      <p:sp>
        <p:nvSpPr>
          <p:cNvPr id="4" name="Title 3"/>
          <p:cNvSpPr>
            <a:spLocks noGrp="1"/>
          </p:cNvSpPr>
          <p:nvPr>
            <p:ph type="title"/>
          </p:nvPr>
        </p:nvSpPr>
        <p:spPr>
          <a:prstGeom prst="rect">
            <a:avLst/>
          </a:prstGeom>
        </p:spPr>
        <p:txBody>
          <a:bodyPr/>
          <a:lstStyle/>
          <a:p>
            <a:r>
              <a:rPr lang="en-US" dirty="0" smtClean="0"/>
              <a:t>How to provide input?</a:t>
            </a:r>
            <a:endParaRPr lang="en-US" dirty="0"/>
          </a:p>
        </p:txBody>
      </p:sp>
    </p:spTree>
    <p:extLst>
      <p:ext uri="{BB962C8B-B14F-4D97-AF65-F5344CB8AC3E}">
        <p14:creationId xmlns:p14="http://schemas.microsoft.com/office/powerpoint/2010/main" val="128650958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43280" y="1219200"/>
            <a:ext cx="184666" cy="369332"/>
          </a:xfrm>
          <a:prstGeom prst="rect">
            <a:avLst/>
          </a:prstGeom>
          <a:noFill/>
        </p:spPr>
        <p:txBody>
          <a:bodyPr wrap="none" rtlCol="0">
            <a:spAutoFit/>
          </a:bodyPr>
          <a:lstStyle/>
          <a:p>
            <a:endParaRPr lang="en-US" dirty="0"/>
          </a:p>
        </p:txBody>
      </p:sp>
      <p:sp>
        <p:nvSpPr>
          <p:cNvPr id="6" name="Text Placeholder 1"/>
          <p:cNvSpPr>
            <a:spLocks noGrp="1"/>
          </p:cNvSpPr>
          <p:nvPr>
            <p:ph type="body" sz="quarter" idx="13"/>
          </p:nvPr>
        </p:nvSpPr>
        <p:spPr>
          <a:xfrm>
            <a:off x="2881313" y="2685080"/>
            <a:ext cx="3887787" cy="1728788"/>
          </a:xfrm>
        </p:spPr>
        <p:txBody>
          <a:bodyPr/>
          <a:lstStyle/>
          <a:p>
            <a:r>
              <a:rPr lang="en-US" b="1" dirty="0" smtClean="0">
                <a:latin typeface="Source Sans Pro"/>
                <a:cs typeface="Source Sans Pro"/>
              </a:rPr>
              <a:t>Questions?</a:t>
            </a:r>
          </a:p>
          <a:p>
            <a:r>
              <a:rPr lang="en-US" b="1" dirty="0" smtClean="0">
                <a:latin typeface="Source Sans Pro"/>
                <a:cs typeface="Source Sans Pro"/>
              </a:rPr>
              <a:t>Comments?</a:t>
            </a:r>
          </a:p>
        </p:txBody>
      </p:sp>
    </p:spTree>
    <p:extLst>
      <p:ext uri="{BB962C8B-B14F-4D97-AF65-F5344CB8AC3E}">
        <p14:creationId xmlns:p14="http://schemas.microsoft.com/office/powerpoint/2010/main" val="418180094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Notched Right Arrow 5"/>
          <p:cNvSpPr/>
          <p:nvPr/>
        </p:nvSpPr>
        <p:spPr>
          <a:xfrm>
            <a:off x="544105" y="3119187"/>
            <a:ext cx="7023639" cy="183835"/>
          </a:xfrm>
          <a:prstGeom prst="notchedRightArrow">
            <a:avLst/>
          </a:prstGeom>
          <a:solidFill>
            <a:srgbClr val="7F7F7F"/>
          </a:solidFill>
          <a:ln>
            <a:solidFill>
              <a:srgbClr val="C5C5C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862872" y="3127367"/>
            <a:ext cx="166258" cy="166258"/>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3942004" y="3127367"/>
            <a:ext cx="166258" cy="166258"/>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5492479" y="3127367"/>
            <a:ext cx="166258" cy="166258"/>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7030625" y="3127367"/>
            <a:ext cx="166258" cy="166258"/>
          </a:xfrm>
          <a:prstGeom prst="ellipse">
            <a:avLst/>
          </a:prstGeom>
          <a:solidFill>
            <a:srgbClr val="0D43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4" name="Group 13"/>
          <p:cNvGrpSpPr/>
          <p:nvPr/>
        </p:nvGrpSpPr>
        <p:grpSpPr>
          <a:xfrm>
            <a:off x="316226" y="1483781"/>
            <a:ext cx="1259550" cy="1259550"/>
            <a:chOff x="569487" y="2043501"/>
            <a:chExt cx="1346792" cy="1346792"/>
          </a:xfrm>
        </p:grpSpPr>
        <p:sp>
          <p:nvSpPr>
            <p:cNvPr id="11" name="Teardrop 10"/>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TextBox 11"/>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January 2013</a:t>
              </a:r>
              <a:endParaRPr lang="en-US" sz="2000" dirty="0">
                <a:solidFill>
                  <a:schemeClr val="bg1"/>
                </a:solidFill>
                <a:latin typeface="Source Sans Pro"/>
                <a:cs typeface="Source Sans Pro"/>
              </a:endParaRPr>
            </a:p>
          </p:txBody>
        </p:sp>
      </p:grpSp>
      <p:grpSp>
        <p:nvGrpSpPr>
          <p:cNvPr id="18" name="Group 17"/>
          <p:cNvGrpSpPr/>
          <p:nvPr/>
        </p:nvGrpSpPr>
        <p:grpSpPr>
          <a:xfrm>
            <a:off x="1852554" y="1519428"/>
            <a:ext cx="1259550" cy="1774198"/>
            <a:chOff x="2105815" y="2043501"/>
            <a:chExt cx="1346792" cy="1897087"/>
          </a:xfrm>
        </p:grpSpPr>
        <p:sp>
          <p:nvSpPr>
            <p:cNvPr id="13" name="Oval 12"/>
            <p:cNvSpPr/>
            <p:nvPr/>
          </p:nvSpPr>
          <p:spPr>
            <a:xfrm>
              <a:off x="2690831" y="3762814"/>
              <a:ext cx="177774" cy="17777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Source Sans Pro"/>
                <a:cs typeface="Source Sans Pro"/>
              </a:endParaRPr>
            </a:p>
          </p:txBody>
        </p:sp>
        <p:grpSp>
          <p:nvGrpSpPr>
            <p:cNvPr id="22" name="Group 21"/>
            <p:cNvGrpSpPr/>
            <p:nvPr/>
          </p:nvGrpSpPr>
          <p:grpSpPr>
            <a:xfrm>
              <a:off x="2105815" y="2043501"/>
              <a:ext cx="1346792" cy="1346792"/>
              <a:chOff x="569487" y="2043501"/>
              <a:chExt cx="1346792" cy="1346792"/>
            </a:xfrm>
          </p:grpSpPr>
          <p:sp>
            <p:nvSpPr>
              <p:cNvPr id="23" name="Teardrop 22"/>
              <p:cNvSpPr/>
              <p:nvPr/>
            </p:nvSpPr>
            <p:spPr>
              <a:xfrm rot="8100000">
                <a:off x="569487" y="2043501"/>
                <a:ext cx="1346792" cy="1346792"/>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4" name="TextBox 23"/>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April 2013</a:t>
                </a:r>
                <a:endParaRPr lang="en-US" sz="2000" dirty="0">
                  <a:solidFill>
                    <a:schemeClr val="bg1"/>
                  </a:solidFill>
                  <a:latin typeface="Source Sans Pro"/>
                  <a:cs typeface="Source Sans Pro"/>
                </a:endParaRPr>
              </a:p>
            </p:txBody>
          </p:sp>
        </p:grpSp>
      </p:grpSp>
      <p:grpSp>
        <p:nvGrpSpPr>
          <p:cNvPr id="25" name="Group 24"/>
          <p:cNvGrpSpPr/>
          <p:nvPr/>
        </p:nvGrpSpPr>
        <p:grpSpPr>
          <a:xfrm>
            <a:off x="3395358" y="1483781"/>
            <a:ext cx="1259550" cy="1259550"/>
            <a:chOff x="569487" y="2043501"/>
            <a:chExt cx="1346792" cy="1346792"/>
          </a:xfrm>
        </p:grpSpPr>
        <p:sp>
          <p:nvSpPr>
            <p:cNvPr id="26" name="Teardrop 25"/>
            <p:cNvSpPr/>
            <p:nvPr/>
          </p:nvSpPr>
          <p:spPr>
            <a:xfrm rot="8100000">
              <a:off x="569487" y="2043501"/>
              <a:ext cx="1346792" cy="1346792"/>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28" name="TextBox 27"/>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July  2013</a:t>
              </a:r>
              <a:endParaRPr lang="en-US" sz="2000" dirty="0">
                <a:solidFill>
                  <a:schemeClr val="bg1"/>
                </a:solidFill>
                <a:latin typeface="Source Sans Pro"/>
                <a:cs typeface="Source Sans Pro"/>
              </a:endParaRPr>
            </a:p>
          </p:txBody>
        </p:sp>
      </p:grpSp>
      <p:grpSp>
        <p:nvGrpSpPr>
          <p:cNvPr id="29" name="Group 28"/>
          <p:cNvGrpSpPr/>
          <p:nvPr/>
        </p:nvGrpSpPr>
        <p:grpSpPr>
          <a:xfrm>
            <a:off x="4945833" y="1483781"/>
            <a:ext cx="1259550" cy="1259550"/>
            <a:chOff x="569487" y="2043501"/>
            <a:chExt cx="1346792" cy="1346792"/>
          </a:xfrm>
        </p:grpSpPr>
        <p:sp>
          <p:nvSpPr>
            <p:cNvPr id="31" name="Teardrop 30"/>
            <p:cNvSpPr/>
            <p:nvPr/>
          </p:nvSpPr>
          <p:spPr>
            <a:xfrm rot="8100000">
              <a:off x="569487" y="2043501"/>
              <a:ext cx="1346792" cy="1346792"/>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34" name="TextBox 33"/>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January</a:t>
              </a:r>
            </a:p>
            <a:p>
              <a:pPr algn="ctr"/>
              <a:r>
                <a:rPr lang="en-US" sz="2000" dirty="0" smtClean="0">
                  <a:solidFill>
                    <a:schemeClr val="bg1"/>
                  </a:solidFill>
                  <a:latin typeface="Source Sans Pro"/>
                  <a:cs typeface="Source Sans Pro"/>
                </a:rPr>
                <a:t>2015</a:t>
              </a:r>
              <a:endParaRPr lang="en-US" sz="2000" dirty="0">
                <a:solidFill>
                  <a:schemeClr val="bg1"/>
                </a:solidFill>
                <a:latin typeface="Source Sans Pro"/>
                <a:cs typeface="Source Sans Pro"/>
              </a:endParaRPr>
            </a:p>
          </p:txBody>
        </p:sp>
      </p:grpSp>
      <p:grpSp>
        <p:nvGrpSpPr>
          <p:cNvPr id="35" name="Group 34"/>
          <p:cNvGrpSpPr/>
          <p:nvPr/>
        </p:nvGrpSpPr>
        <p:grpSpPr>
          <a:xfrm>
            <a:off x="6483979" y="1483781"/>
            <a:ext cx="1259550" cy="1259550"/>
            <a:chOff x="569487" y="2043501"/>
            <a:chExt cx="1346792" cy="1346792"/>
          </a:xfrm>
        </p:grpSpPr>
        <p:sp>
          <p:nvSpPr>
            <p:cNvPr id="36" name="Teardrop 35"/>
            <p:cNvSpPr/>
            <p:nvPr/>
          </p:nvSpPr>
          <p:spPr>
            <a:xfrm rot="8100000">
              <a:off x="569487" y="2043501"/>
              <a:ext cx="1346792" cy="1346792"/>
            </a:xfrm>
            <a:prstGeom prst="teardrop">
              <a:avLst>
                <a:gd name="adj" fmla="val 96125"/>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37" name="TextBox 36"/>
            <p:cNvSpPr txBox="1"/>
            <p:nvPr/>
          </p:nvSpPr>
          <p:spPr>
            <a:xfrm>
              <a:off x="594800" y="2386020"/>
              <a:ext cx="1273358" cy="756917"/>
            </a:xfrm>
            <a:prstGeom prst="rect">
              <a:avLst/>
            </a:prstGeom>
            <a:noFill/>
          </p:spPr>
          <p:txBody>
            <a:bodyPr wrap="square" rtlCol="0">
              <a:spAutoFit/>
            </a:bodyPr>
            <a:lstStyle/>
            <a:p>
              <a:pPr algn="ctr"/>
              <a:r>
                <a:rPr lang="en-US" sz="2000" dirty="0" smtClean="0">
                  <a:solidFill>
                    <a:schemeClr val="bg1"/>
                  </a:solidFill>
                  <a:latin typeface="Source Sans Pro"/>
                  <a:cs typeface="Source Sans Pro"/>
                </a:rPr>
                <a:t>June</a:t>
              </a:r>
            </a:p>
            <a:p>
              <a:pPr algn="ctr"/>
              <a:r>
                <a:rPr lang="en-US" sz="2000" dirty="0" smtClean="0">
                  <a:solidFill>
                    <a:schemeClr val="bg1"/>
                  </a:solidFill>
                  <a:latin typeface="Source Sans Pro"/>
                  <a:cs typeface="Source Sans Pro"/>
                </a:rPr>
                <a:t>2015?</a:t>
              </a:r>
              <a:endParaRPr lang="en-US" sz="2000" dirty="0">
                <a:solidFill>
                  <a:schemeClr val="bg1"/>
                </a:solidFill>
                <a:latin typeface="Source Sans Pro"/>
                <a:cs typeface="Source Sans Pro"/>
              </a:endParaRPr>
            </a:p>
          </p:txBody>
        </p:sp>
      </p:grpSp>
      <p:sp>
        <p:nvSpPr>
          <p:cNvPr id="19" name="TextBox 18"/>
          <p:cNvSpPr txBox="1"/>
          <p:nvPr/>
        </p:nvSpPr>
        <p:spPr>
          <a:xfrm>
            <a:off x="7593575" y="2774845"/>
            <a:ext cx="1286845" cy="830997"/>
          </a:xfrm>
          <a:prstGeom prst="rect">
            <a:avLst/>
          </a:prstGeom>
          <a:noFill/>
        </p:spPr>
        <p:txBody>
          <a:bodyPr wrap="square" rtlCol="0">
            <a:spAutoFit/>
          </a:bodyPr>
          <a:lstStyle/>
          <a:p>
            <a:pPr algn="ctr"/>
            <a:r>
              <a:rPr lang="en-US" sz="2400" dirty="0" smtClean="0">
                <a:solidFill>
                  <a:srgbClr val="154A78"/>
                </a:solidFill>
              </a:rPr>
              <a:t>Next</a:t>
            </a:r>
          </a:p>
          <a:p>
            <a:pPr algn="ctr"/>
            <a:r>
              <a:rPr lang="en-US" sz="2400" dirty="0" smtClean="0">
                <a:solidFill>
                  <a:srgbClr val="154A78"/>
                </a:solidFill>
              </a:rPr>
              <a:t>Steps</a:t>
            </a:r>
            <a:endParaRPr lang="en-US" sz="2400" dirty="0">
              <a:solidFill>
                <a:srgbClr val="154A78"/>
              </a:solidFill>
            </a:endParaRPr>
          </a:p>
        </p:txBody>
      </p:sp>
      <p:sp>
        <p:nvSpPr>
          <p:cNvPr id="38" name="TextBox 37"/>
          <p:cNvSpPr txBox="1"/>
          <p:nvPr/>
        </p:nvSpPr>
        <p:spPr>
          <a:xfrm>
            <a:off x="350565" y="3457102"/>
            <a:ext cx="1190873" cy="954107"/>
          </a:xfrm>
          <a:prstGeom prst="rect">
            <a:avLst/>
          </a:prstGeom>
          <a:noFill/>
        </p:spPr>
        <p:txBody>
          <a:bodyPr wrap="square" rtlCol="0">
            <a:spAutoFit/>
          </a:bodyPr>
          <a:lstStyle/>
          <a:p>
            <a:pPr algn="ctr"/>
            <a:r>
              <a:rPr lang="en-US" sz="1400" dirty="0" smtClean="0">
                <a:latin typeface="Source Sans Pro Light"/>
                <a:cs typeface="Source Sans Pro Light"/>
              </a:rPr>
              <a:t>Publication of Staff Discussion Paper</a:t>
            </a:r>
            <a:endParaRPr lang="en-US" sz="1400" dirty="0">
              <a:latin typeface="Source Sans Pro Light"/>
              <a:cs typeface="Source Sans Pro Light"/>
            </a:endParaRPr>
          </a:p>
        </p:txBody>
      </p:sp>
      <p:sp>
        <p:nvSpPr>
          <p:cNvPr id="39" name="TextBox 38"/>
          <p:cNvSpPr txBox="1"/>
          <p:nvPr/>
        </p:nvSpPr>
        <p:spPr>
          <a:xfrm>
            <a:off x="1886893" y="3457102"/>
            <a:ext cx="1190873" cy="954107"/>
          </a:xfrm>
          <a:prstGeom prst="rect">
            <a:avLst/>
          </a:prstGeom>
          <a:noFill/>
        </p:spPr>
        <p:txBody>
          <a:bodyPr wrap="square" rtlCol="0">
            <a:spAutoFit/>
          </a:bodyPr>
          <a:lstStyle/>
          <a:p>
            <a:pPr algn="ctr"/>
            <a:r>
              <a:rPr lang="en-US" sz="1400" dirty="0" smtClean="0">
                <a:latin typeface="Source Sans Pro Light"/>
                <a:cs typeface="Source Sans Pro Light"/>
              </a:rPr>
              <a:t>Community Discussion during ICANN46</a:t>
            </a:r>
            <a:endParaRPr lang="en-US" sz="1400" dirty="0">
              <a:latin typeface="Source Sans Pro Light"/>
              <a:cs typeface="Source Sans Pro Light"/>
            </a:endParaRPr>
          </a:p>
        </p:txBody>
      </p:sp>
      <p:sp>
        <p:nvSpPr>
          <p:cNvPr id="40" name="TextBox 39"/>
          <p:cNvSpPr txBox="1"/>
          <p:nvPr/>
        </p:nvSpPr>
        <p:spPr>
          <a:xfrm>
            <a:off x="3429697" y="3457102"/>
            <a:ext cx="1190873" cy="954107"/>
          </a:xfrm>
          <a:prstGeom prst="rect">
            <a:avLst/>
          </a:prstGeom>
          <a:noFill/>
        </p:spPr>
        <p:txBody>
          <a:bodyPr wrap="square" rtlCol="0">
            <a:spAutoFit/>
          </a:bodyPr>
          <a:lstStyle/>
          <a:p>
            <a:pPr algn="ctr"/>
            <a:r>
              <a:rPr lang="en-US" sz="1400" dirty="0" smtClean="0">
                <a:latin typeface="Source Sans Pro Light"/>
                <a:cs typeface="Source Sans Pro Light"/>
              </a:rPr>
              <a:t>GNSO Council Charters Working Group</a:t>
            </a:r>
            <a:endParaRPr lang="en-US" sz="1400" dirty="0">
              <a:latin typeface="Source Sans Pro Light"/>
              <a:cs typeface="Source Sans Pro Light"/>
            </a:endParaRPr>
          </a:p>
        </p:txBody>
      </p:sp>
      <p:sp>
        <p:nvSpPr>
          <p:cNvPr id="41" name="TextBox 40"/>
          <p:cNvSpPr txBox="1"/>
          <p:nvPr/>
        </p:nvSpPr>
        <p:spPr>
          <a:xfrm>
            <a:off x="4826001" y="3457102"/>
            <a:ext cx="1640244" cy="738664"/>
          </a:xfrm>
          <a:prstGeom prst="rect">
            <a:avLst/>
          </a:prstGeom>
          <a:noFill/>
        </p:spPr>
        <p:txBody>
          <a:bodyPr wrap="square" rtlCol="0">
            <a:spAutoFit/>
          </a:bodyPr>
          <a:lstStyle/>
          <a:p>
            <a:pPr algn="ctr"/>
            <a:r>
              <a:rPr lang="en-US" sz="1400" dirty="0" smtClean="0">
                <a:latin typeface="Source Sans Pro Light"/>
                <a:cs typeface="Source Sans Pro Light"/>
              </a:rPr>
              <a:t>Publication of Initial Recommendations Report</a:t>
            </a:r>
            <a:endParaRPr lang="en-US" sz="1400" dirty="0">
              <a:latin typeface="Source Sans Pro Light"/>
              <a:cs typeface="Source Sans Pro Light"/>
            </a:endParaRPr>
          </a:p>
        </p:txBody>
      </p:sp>
      <p:sp>
        <p:nvSpPr>
          <p:cNvPr id="42" name="TextBox 41"/>
          <p:cNvSpPr txBox="1"/>
          <p:nvPr/>
        </p:nvSpPr>
        <p:spPr>
          <a:xfrm>
            <a:off x="6518318" y="3457102"/>
            <a:ext cx="1190873" cy="523220"/>
          </a:xfrm>
          <a:prstGeom prst="rect">
            <a:avLst/>
          </a:prstGeom>
          <a:noFill/>
        </p:spPr>
        <p:txBody>
          <a:bodyPr wrap="square" rtlCol="0">
            <a:spAutoFit/>
          </a:bodyPr>
          <a:lstStyle/>
          <a:p>
            <a:pPr algn="ctr"/>
            <a:r>
              <a:rPr lang="en-US" sz="1400" dirty="0" smtClean="0">
                <a:latin typeface="Source Sans Pro Light"/>
                <a:cs typeface="Source Sans Pro Light"/>
              </a:rPr>
              <a:t>Publication of Final Report?</a:t>
            </a:r>
            <a:endParaRPr lang="en-US" sz="1400" dirty="0">
              <a:latin typeface="Source Sans Pro Light"/>
              <a:cs typeface="Source Sans Pro Light"/>
            </a:endParaRPr>
          </a:p>
        </p:txBody>
      </p:sp>
      <p:sp>
        <p:nvSpPr>
          <p:cNvPr id="47" name="TextBox 46"/>
          <p:cNvSpPr txBox="1"/>
          <p:nvPr/>
        </p:nvSpPr>
        <p:spPr>
          <a:xfrm>
            <a:off x="360003" y="4943856"/>
            <a:ext cx="8103993" cy="1384995"/>
          </a:xfrm>
          <a:prstGeom prst="rect">
            <a:avLst/>
          </a:prstGeom>
          <a:noFill/>
        </p:spPr>
        <p:txBody>
          <a:bodyPr wrap="square" rtlCol="0">
            <a:spAutoFit/>
          </a:bodyPr>
          <a:lstStyle/>
          <a:p>
            <a:pPr>
              <a:defRPr/>
            </a:pPr>
            <a:r>
              <a:rPr lang="en-US" sz="1400" dirty="0"/>
              <a:t>Increased focus on which topics call for policy and which call for implementation work, including which processes should be used, at what time and how diverging opinions should be acted </a:t>
            </a:r>
            <a:r>
              <a:rPr lang="en-US" sz="1400" dirty="0" smtClean="0"/>
              <a:t>upon. </a:t>
            </a:r>
            <a:r>
              <a:rPr lang="en-US" sz="1400" dirty="0">
                <a:cs typeface="Georgia" charset="0"/>
                <a:sym typeface="DINOT-Light" charset="0"/>
              </a:rPr>
              <a:t>GNSO Council formed Working Group in July 2013 to address a number of questions specifically related to policy and implementation in the context of the </a:t>
            </a:r>
            <a:r>
              <a:rPr lang="en-US" sz="1400" dirty="0" smtClean="0">
                <a:cs typeface="Georgia" charset="0"/>
                <a:sym typeface="DINOT-Light" charset="0"/>
              </a:rPr>
              <a:t>GNSO. WG publishes its Initial Recommendations Report for public comment in January 2015.</a:t>
            </a:r>
            <a:endParaRPr lang="en-US" sz="1400" dirty="0"/>
          </a:p>
          <a:p>
            <a:pPr>
              <a:defRPr/>
            </a:pPr>
            <a:r>
              <a:rPr lang="en-US" sz="1400" dirty="0" smtClean="0"/>
              <a:t> </a:t>
            </a:r>
            <a:endParaRPr lang="en-US" sz="1400" dirty="0"/>
          </a:p>
        </p:txBody>
      </p:sp>
      <p:sp>
        <p:nvSpPr>
          <p:cNvPr id="48" name="TextBox 47"/>
          <p:cNvSpPr txBox="1"/>
          <p:nvPr/>
        </p:nvSpPr>
        <p:spPr>
          <a:xfrm>
            <a:off x="360004" y="4593760"/>
            <a:ext cx="7175410" cy="350096"/>
          </a:xfrm>
          <a:prstGeom prst="rect">
            <a:avLst/>
          </a:prstGeom>
          <a:noFill/>
        </p:spPr>
        <p:txBody>
          <a:bodyPr wrap="square" rtlCol="0">
            <a:spAutoFit/>
          </a:bodyPr>
          <a:lstStyle/>
          <a:p>
            <a:pPr>
              <a:lnSpc>
                <a:spcPts val="1980"/>
              </a:lnSpc>
            </a:pPr>
            <a:r>
              <a:rPr lang="en-US" b="1" dirty="0" smtClean="0">
                <a:solidFill>
                  <a:srgbClr val="154A78"/>
                </a:solidFill>
                <a:latin typeface="Source Sans Pro"/>
                <a:cs typeface="Source Sans Pro"/>
              </a:rPr>
              <a:t>To Summarize</a:t>
            </a:r>
            <a:endParaRPr lang="en-US" b="1" dirty="0">
              <a:solidFill>
                <a:srgbClr val="154A78"/>
              </a:solidFill>
              <a:latin typeface="Source Sans Pro"/>
              <a:cs typeface="Source Sans Pro"/>
            </a:endParaRPr>
          </a:p>
        </p:txBody>
      </p:sp>
      <p:sp>
        <p:nvSpPr>
          <p:cNvPr id="2" name="Title 1"/>
          <p:cNvSpPr>
            <a:spLocks noGrp="1"/>
          </p:cNvSpPr>
          <p:nvPr>
            <p:ph type="title"/>
          </p:nvPr>
        </p:nvSpPr>
        <p:spPr/>
        <p:txBody>
          <a:bodyPr/>
          <a:lstStyle/>
          <a:p>
            <a:r>
              <a:rPr lang="en-US" dirty="0" smtClean="0"/>
              <a:t>Background</a:t>
            </a:r>
            <a:endParaRPr lang="en-US" dirty="0"/>
          </a:p>
        </p:txBody>
      </p:sp>
    </p:spTree>
    <p:extLst>
      <p:ext uri="{BB962C8B-B14F-4D97-AF65-F5344CB8AC3E}">
        <p14:creationId xmlns:p14="http://schemas.microsoft.com/office/powerpoint/2010/main" val="402235784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solidFill>
                <a:srgbClr val="FFFFFF"/>
              </a:solidFill>
              <a:latin typeface="Source Sans Pro"/>
              <a:cs typeface="Source Sans Pro"/>
            </a:endParaRPr>
          </a:p>
        </p:txBody>
      </p:sp>
      <p:sp>
        <p:nvSpPr>
          <p:cNvPr id="21" name="Rectangle 20"/>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Rectangle 3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dirty="0">
                <a:solidFill>
                  <a:srgbClr val="FFFFFF"/>
                </a:solidFill>
                <a:latin typeface="Source Sans Pro"/>
                <a:cs typeface="Source Sans Pro"/>
              </a:rPr>
              <a:t>Developed set of working definitions to facilitate deliberations</a:t>
            </a:r>
          </a:p>
        </p:txBody>
      </p:sp>
      <p:sp>
        <p:nvSpPr>
          <p:cNvPr id="38" name="Rectangle 3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39" name="Rectangle 38"/>
          <p:cNvSpPr/>
          <p:nvPr/>
        </p:nvSpPr>
        <p:spPr>
          <a:xfrm>
            <a:off x="6048738" y="3681668"/>
            <a:ext cx="2539800"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0" name="Rectangle 3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Rectangle 4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Rectangle 41"/>
          <p:cNvSpPr/>
          <p:nvPr/>
        </p:nvSpPr>
        <p:spPr>
          <a:xfrm>
            <a:off x="6048738" y="3681668"/>
            <a:ext cx="2539800"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Oval 45"/>
          <p:cNvSpPr/>
          <p:nvPr/>
        </p:nvSpPr>
        <p:spPr>
          <a:xfrm>
            <a:off x="4367741"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47" name="Oval 46"/>
          <p:cNvSpPr/>
          <p:nvPr/>
        </p:nvSpPr>
        <p:spPr>
          <a:xfrm>
            <a:off x="7074908" y="1501265"/>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4367741" y="3895123"/>
            <a:ext cx="498944" cy="498944"/>
          </a:xfrm>
          <a:prstGeom prst="ellipse">
            <a:avLst/>
          </a:prstGeom>
          <a:solidFill>
            <a:srgbClr val="0A32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p:cNvSpPr/>
          <p:nvPr/>
        </p:nvSpPr>
        <p:spPr>
          <a:xfrm>
            <a:off x="7074908" y="3895123"/>
            <a:ext cx="498944" cy="498944"/>
          </a:xfrm>
          <a:prstGeom prst="ellipse">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1675282" y="3895123"/>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1666927"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extBox 25"/>
          <p:cNvSpPr txBox="1"/>
          <p:nvPr/>
        </p:nvSpPr>
        <p:spPr>
          <a:xfrm>
            <a:off x="886759" y="1982152"/>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Developed detailed work plan, including initial sub-teams</a:t>
            </a:r>
            <a:endParaRPr lang="en-US" dirty="0">
              <a:solidFill>
                <a:srgbClr val="FFFFFF"/>
              </a:solidFill>
              <a:latin typeface="Source Sans Pro"/>
              <a:cs typeface="Source Sans Pro"/>
            </a:endParaRPr>
          </a:p>
        </p:txBody>
      </p:sp>
      <p:sp>
        <p:nvSpPr>
          <p:cNvPr id="28" name="TextBox 27"/>
          <p:cNvSpPr txBox="1"/>
          <p:nvPr/>
        </p:nvSpPr>
        <p:spPr>
          <a:xfrm>
            <a:off x="3579874" y="1982152"/>
            <a:ext cx="2080048" cy="923330"/>
          </a:xfrm>
          <a:prstGeom prst="rect">
            <a:avLst/>
          </a:prstGeom>
          <a:noFill/>
        </p:spPr>
        <p:txBody>
          <a:bodyPr wrap="square" rtlCol="0">
            <a:spAutoFit/>
          </a:bodyPr>
          <a:lstStyle/>
          <a:p>
            <a:pPr algn="ctr"/>
            <a:r>
              <a:rPr lang="en-US" dirty="0" smtClean="0">
                <a:solidFill>
                  <a:srgbClr val="FFFFFF"/>
                </a:solidFill>
                <a:latin typeface="Source Sans Pro"/>
                <a:cs typeface="Source Sans Pro"/>
              </a:rPr>
              <a:t>Reached out to GNSO SG/C for input</a:t>
            </a:r>
            <a:endParaRPr lang="en-US" dirty="0">
              <a:solidFill>
                <a:srgbClr val="FFFFFF"/>
              </a:solidFill>
              <a:latin typeface="Source Sans Pro"/>
              <a:cs typeface="Source Sans Pro"/>
            </a:endParaRPr>
          </a:p>
        </p:txBody>
      </p:sp>
      <p:sp>
        <p:nvSpPr>
          <p:cNvPr id="29" name="TextBox 28"/>
          <p:cNvSpPr txBox="1"/>
          <p:nvPr/>
        </p:nvSpPr>
        <p:spPr>
          <a:xfrm>
            <a:off x="6283988" y="2042936"/>
            <a:ext cx="2080048" cy="923330"/>
          </a:xfrm>
          <a:prstGeom prst="rect">
            <a:avLst/>
          </a:prstGeom>
          <a:noFill/>
        </p:spPr>
        <p:txBody>
          <a:bodyPr wrap="square" rtlCol="0">
            <a:spAutoFit/>
          </a:bodyPr>
          <a:lstStyle/>
          <a:p>
            <a:pPr algn="ctr"/>
            <a:r>
              <a:rPr lang="en-US" dirty="0" smtClean="0">
                <a:solidFill>
                  <a:srgbClr val="FFFFFF"/>
                </a:solidFill>
                <a:latin typeface="Source Sans Pro"/>
                <a:cs typeface="Source Sans Pro"/>
              </a:rPr>
              <a:t>Reached out to ICANN SOs/ACs for input</a:t>
            </a:r>
            <a:endParaRPr lang="en-US" dirty="0">
              <a:solidFill>
                <a:srgbClr val="FFFFFF"/>
              </a:solidFill>
              <a:latin typeface="Source Sans Pro"/>
              <a:cs typeface="Source Sans Pro"/>
            </a:endParaRPr>
          </a:p>
        </p:txBody>
      </p:sp>
      <p:sp>
        <p:nvSpPr>
          <p:cNvPr id="44" name="TextBox 43"/>
          <p:cNvSpPr txBox="1"/>
          <p:nvPr/>
        </p:nvSpPr>
        <p:spPr>
          <a:xfrm>
            <a:off x="3579874" y="4364806"/>
            <a:ext cx="2080048" cy="1200329"/>
          </a:xfrm>
          <a:prstGeom prst="rect">
            <a:avLst/>
          </a:prstGeom>
          <a:noFill/>
        </p:spPr>
        <p:txBody>
          <a:bodyPr wrap="square" rtlCol="0">
            <a:spAutoFit/>
          </a:bodyPr>
          <a:lstStyle/>
          <a:p>
            <a:pPr algn="ctr"/>
            <a:r>
              <a:rPr lang="en-US" dirty="0">
                <a:solidFill>
                  <a:srgbClr val="FFFFFF"/>
                </a:solidFill>
                <a:latin typeface="Source Sans Pro"/>
                <a:cs typeface="Source Sans Pro"/>
              </a:rPr>
              <a:t>Developed set of working principles to facilitate deliberations</a:t>
            </a:r>
          </a:p>
        </p:txBody>
      </p:sp>
      <p:sp>
        <p:nvSpPr>
          <p:cNvPr id="45" name="TextBox 44"/>
          <p:cNvSpPr txBox="1"/>
          <p:nvPr/>
        </p:nvSpPr>
        <p:spPr>
          <a:xfrm>
            <a:off x="6283988" y="4364806"/>
            <a:ext cx="2080048" cy="1200329"/>
          </a:xfrm>
          <a:prstGeom prst="rect">
            <a:avLst/>
          </a:prstGeom>
          <a:noFill/>
        </p:spPr>
        <p:txBody>
          <a:bodyPr wrap="square" rtlCol="0">
            <a:spAutoFit/>
          </a:bodyPr>
          <a:lstStyle/>
          <a:p>
            <a:pPr algn="ctr"/>
            <a:r>
              <a:rPr lang="en-US" dirty="0" smtClean="0">
                <a:solidFill>
                  <a:srgbClr val="FFFFFF"/>
                </a:solidFill>
                <a:latin typeface="Source Sans Pro"/>
                <a:cs typeface="Source Sans Pro"/>
              </a:rPr>
              <a:t>Conducted over 40 WG meetings to develop Initial Report </a:t>
            </a:r>
            <a:endParaRPr lang="en-US" dirty="0">
              <a:solidFill>
                <a:srgbClr val="FFFFFF"/>
              </a:solidFill>
              <a:latin typeface="Source Sans Pro"/>
              <a:cs typeface="Source Sans Pro"/>
            </a:endParaRPr>
          </a:p>
        </p:txBody>
      </p:sp>
      <p:sp>
        <p:nvSpPr>
          <p:cNvPr id="24" name="TextBox 23"/>
          <p:cNvSpPr txBox="1"/>
          <p:nvPr/>
        </p:nvSpPr>
        <p:spPr>
          <a:xfrm>
            <a:off x="651511" y="1503505"/>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1</a:t>
            </a:r>
            <a:endParaRPr lang="en-US" sz="2400" b="1" dirty="0">
              <a:solidFill>
                <a:srgbClr val="FFFFFF"/>
              </a:solidFill>
              <a:latin typeface="Source Sans Pro"/>
              <a:cs typeface="Source Sans Pro"/>
            </a:endParaRPr>
          </a:p>
        </p:txBody>
      </p:sp>
      <p:sp>
        <p:nvSpPr>
          <p:cNvPr id="25" name="TextBox 24"/>
          <p:cNvSpPr txBox="1"/>
          <p:nvPr/>
        </p:nvSpPr>
        <p:spPr>
          <a:xfrm>
            <a:off x="3350124"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2</a:t>
            </a:r>
            <a:endParaRPr lang="en-US" sz="2400" b="1" dirty="0">
              <a:solidFill>
                <a:srgbClr val="FFFFFF"/>
              </a:solidFill>
              <a:latin typeface="Source Sans Pro"/>
              <a:cs typeface="Source Sans Pro"/>
            </a:endParaRPr>
          </a:p>
        </p:txBody>
      </p:sp>
      <p:sp>
        <p:nvSpPr>
          <p:cNvPr id="27" name="TextBox 26"/>
          <p:cNvSpPr txBox="1"/>
          <p:nvPr/>
        </p:nvSpPr>
        <p:spPr>
          <a:xfrm>
            <a:off x="6048738" y="1492556"/>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3</a:t>
            </a:r>
            <a:endParaRPr lang="en-US" sz="2400" b="1" dirty="0">
              <a:solidFill>
                <a:srgbClr val="FFFFFF"/>
              </a:solidFill>
              <a:latin typeface="Source Sans Pro"/>
              <a:cs typeface="Source Sans Pro"/>
            </a:endParaRPr>
          </a:p>
        </p:txBody>
      </p:sp>
      <p:sp>
        <p:nvSpPr>
          <p:cNvPr id="30" name="TextBox 29"/>
          <p:cNvSpPr txBox="1"/>
          <p:nvPr/>
        </p:nvSpPr>
        <p:spPr>
          <a:xfrm>
            <a:off x="651511"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4</a:t>
            </a:r>
            <a:endParaRPr lang="en-US" sz="2400" b="1" dirty="0">
              <a:solidFill>
                <a:srgbClr val="FFFFFF"/>
              </a:solidFill>
              <a:latin typeface="Source Sans Pro"/>
              <a:cs typeface="Source Sans Pro"/>
            </a:endParaRPr>
          </a:p>
        </p:txBody>
      </p:sp>
      <p:sp>
        <p:nvSpPr>
          <p:cNvPr id="31" name="TextBox 30"/>
          <p:cNvSpPr txBox="1"/>
          <p:nvPr/>
        </p:nvSpPr>
        <p:spPr>
          <a:xfrm>
            <a:off x="3350124"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5</a:t>
            </a:r>
            <a:endParaRPr lang="en-US" sz="2400" b="1" dirty="0">
              <a:solidFill>
                <a:srgbClr val="FFFFFF"/>
              </a:solidFill>
              <a:latin typeface="Source Sans Pro"/>
              <a:cs typeface="Source Sans Pro"/>
            </a:endParaRPr>
          </a:p>
        </p:txBody>
      </p:sp>
      <p:sp>
        <p:nvSpPr>
          <p:cNvPr id="32" name="TextBox 31"/>
          <p:cNvSpPr txBox="1"/>
          <p:nvPr/>
        </p:nvSpPr>
        <p:spPr>
          <a:xfrm>
            <a:off x="6048738" y="3895123"/>
            <a:ext cx="2539800" cy="461665"/>
          </a:xfrm>
          <a:prstGeom prst="rect">
            <a:avLst/>
          </a:prstGeom>
          <a:noFill/>
        </p:spPr>
        <p:txBody>
          <a:bodyPr wrap="square" rtlCol="0">
            <a:spAutoFit/>
          </a:bodyPr>
          <a:lstStyle/>
          <a:p>
            <a:pPr algn="ctr"/>
            <a:r>
              <a:rPr lang="en-US" sz="2400" b="1" dirty="0" smtClean="0">
                <a:solidFill>
                  <a:srgbClr val="FFFFFF"/>
                </a:solidFill>
                <a:latin typeface="Source Sans Pro"/>
                <a:cs typeface="Source Sans Pro"/>
              </a:rPr>
              <a:t>6</a:t>
            </a:r>
            <a:endParaRPr lang="en-US" sz="2400" b="1" dirty="0">
              <a:solidFill>
                <a:srgbClr val="FFFFFF"/>
              </a:solidFill>
              <a:latin typeface="Source Sans Pro"/>
              <a:cs typeface="Source Sans Pro"/>
            </a:endParaRPr>
          </a:p>
        </p:txBody>
      </p:sp>
      <p:sp>
        <p:nvSpPr>
          <p:cNvPr id="2" name="Title 1"/>
          <p:cNvSpPr>
            <a:spLocks noGrp="1"/>
          </p:cNvSpPr>
          <p:nvPr>
            <p:ph type="title"/>
          </p:nvPr>
        </p:nvSpPr>
        <p:spPr>
          <a:prstGeom prst="rect">
            <a:avLst/>
          </a:prstGeom>
        </p:spPr>
        <p:txBody>
          <a:bodyPr/>
          <a:lstStyle/>
          <a:p>
            <a:r>
              <a:rPr lang="en-US" dirty="0" smtClean="0"/>
              <a:t>Activities</a:t>
            </a:r>
            <a:endParaRPr lang="en-US" dirty="0"/>
          </a:p>
        </p:txBody>
      </p:sp>
    </p:spTree>
    <p:extLst>
      <p:ext uri="{BB962C8B-B14F-4D97-AF65-F5344CB8AC3E}">
        <p14:creationId xmlns:p14="http://schemas.microsoft.com/office/powerpoint/2010/main" val="162972206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43280" y="1219200"/>
            <a:ext cx="184666" cy="369332"/>
          </a:xfrm>
          <a:prstGeom prst="rect">
            <a:avLst/>
          </a:prstGeom>
          <a:noFill/>
        </p:spPr>
        <p:txBody>
          <a:bodyPr wrap="none" rtlCol="0">
            <a:spAutoFit/>
          </a:bodyPr>
          <a:lstStyle/>
          <a:p>
            <a:endParaRPr lang="en-US" dirty="0"/>
          </a:p>
        </p:txBody>
      </p:sp>
      <p:sp>
        <p:nvSpPr>
          <p:cNvPr id="6" name="Text Placeholder 1"/>
          <p:cNvSpPr>
            <a:spLocks noGrp="1"/>
          </p:cNvSpPr>
          <p:nvPr>
            <p:ph type="body" sz="quarter" idx="13"/>
          </p:nvPr>
        </p:nvSpPr>
        <p:spPr>
          <a:xfrm>
            <a:off x="569913" y="2377590"/>
            <a:ext cx="7926387" cy="1728788"/>
          </a:xfrm>
        </p:spPr>
        <p:txBody>
          <a:bodyPr/>
          <a:lstStyle/>
          <a:p>
            <a:r>
              <a:rPr lang="en-US" b="1" dirty="0" smtClean="0">
                <a:latin typeface="Source Sans Pro"/>
                <a:cs typeface="Source Sans Pro"/>
              </a:rPr>
              <a:t>Policy &amp; Implementation Principles (Preliminary Recommendation #1)</a:t>
            </a:r>
          </a:p>
        </p:txBody>
      </p:sp>
    </p:spTree>
    <p:extLst>
      <p:ext uri="{BB962C8B-B14F-4D97-AF65-F5344CB8AC3E}">
        <p14:creationId xmlns:p14="http://schemas.microsoft.com/office/powerpoint/2010/main" val="386426221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76673"/>
            <a:ext cx="8103072" cy="4401205"/>
          </a:xfrm>
          <a:prstGeom prst="rect">
            <a:avLst/>
          </a:prstGeom>
        </p:spPr>
        <p:txBody>
          <a:bodyPr wrap="square">
            <a:spAutoFit/>
          </a:bodyPr>
          <a:lstStyle/>
          <a:p>
            <a:pPr marL="285750" indent="-285750">
              <a:buSzPct val="75000"/>
              <a:buFont typeface="Wingdings" charset="2"/>
              <a:buChar char=""/>
            </a:pPr>
            <a:r>
              <a:rPr lang="en-US" sz="2000" dirty="0" smtClean="0">
                <a:solidFill>
                  <a:srgbClr val="0C1F24"/>
                </a:solidFill>
                <a:latin typeface="Source Sans Pro"/>
                <a:cs typeface="Source Sans Pro"/>
              </a:rPr>
              <a:t>The WG recommends that the principles outlined in section 4 are adopted by the GNSO Council and ICANN Board to guide any future policy and implementation related work when policy or implementation related issues arise in the implementation phase. </a:t>
            </a:r>
          </a:p>
          <a:p>
            <a:pPr marL="285750" indent="-285750">
              <a:buSzPct val="75000"/>
              <a:buFont typeface="Wingdings" charset="2"/>
              <a:buChar char=""/>
            </a:pP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smtClean="0">
                <a:solidFill>
                  <a:srgbClr val="0C1F24"/>
                </a:solidFill>
                <a:latin typeface="Source Sans Pro"/>
                <a:cs typeface="Source Sans Pro"/>
              </a:rPr>
              <a:t> The principles are organized into three groups:</a:t>
            </a:r>
          </a:p>
          <a:p>
            <a:pPr marL="742950" lvl="1" indent="-285750">
              <a:buSzPct val="75000"/>
              <a:buFont typeface="Wingdings" charset="2"/>
              <a:buChar char=""/>
            </a:pPr>
            <a:r>
              <a:rPr lang="en-US" sz="2000" dirty="0" smtClean="0">
                <a:solidFill>
                  <a:srgbClr val="0C1F24"/>
                </a:solidFill>
                <a:latin typeface="Source Sans Pro"/>
                <a:cs typeface="Source Sans Pro"/>
              </a:rPr>
              <a:t>Overarching Principle</a:t>
            </a:r>
          </a:p>
          <a:p>
            <a:pPr marL="742950" lvl="1" indent="-285750">
              <a:buSzPct val="75000"/>
              <a:buFont typeface="Wingdings" charset="2"/>
              <a:buChar char=""/>
            </a:pPr>
            <a:r>
              <a:rPr lang="en-US" sz="2000" dirty="0" smtClean="0">
                <a:solidFill>
                  <a:srgbClr val="0C1F24"/>
                </a:solidFill>
                <a:latin typeface="Source Sans Pro"/>
                <a:cs typeface="Source Sans Pro"/>
              </a:rPr>
              <a:t>Principles that apply to Policy &amp; Implementation</a:t>
            </a:r>
          </a:p>
          <a:p>
            <a:pPr marL="742950" lvl="1" indent="-285750">
              <a:buSzPct val="75000"/>
              <a:buFont typeface="Wingdings" charset="2"/>
              <a:buChar char=""/>
            </a:pPr>
            <a:r>
              <a:rPr lang="en-US" sz="2000" dirty="0" smtClean="0">
                <a:solidFill>
                  <a:srgbClr val="0C1F24"/>
                </a:solidFill>
                <a:latin typeface="Source Sans Pro"/>
                <a:cs typeface="Source Sans Pro"/>
              </a:rPr>
              <a:t>Principles that apply primarily to Policy</a:t>
            </a:r>
          </a:p>
          <a:p>
            <a:pPr marL="742950" lvl="1" indent="-285750">
              <a:buSzPct val="75000"/>
              <a:buFont typeface="Wingdings" charset="2"/>
              <a:buChar char=""/>
            </a:pPr>
            <a:r>
              <a:rPr lang="en-US" sz="2000" dirty="0" smtClean="0">
                <a:solidFill>
                  <a:srgbClr val="0C1F24"/>
                </a:solidFill>
                <a:latin typeface="Source Sans Pro"/>
                <a:cs typeface="Source Sans Pro"/>
              </a:rPr>
              <a:t>Principles that apply primarily to implementation (still under review by WG)</a:t>
            </a:r>
          </a:p>
          <a:p>
            <a:pPr marL="742950" lvl="1" indent="-285750">
              <a:buSzPct val="75000"/>
              <a:buFont typeface="Wingdings" charset="2"/>
              <a:buChar char=""/>
            </a:pPr>
            <a:endParaRPr lang="en-US" sz="2000" dirty="0" smtClean="0">
              <a:solidFill>
                <a:srgbClr val="0C1F24"/>
              </a:solidFill>
              <a:latin typeface="Source Sans Pro"/>
              <a:cs typeface="Source Sans Pro"/>
            </a:endParaRPr>
          </a:p>
          <a:p>
            <a:pPr marL="742950" lvl="1" indent="-285750">
              <a:buSzPct val="75000"/>
              <a:buFont typeface="Wingdings" charset="2"/>
              <a:buChar char=""/>
            </a:pPr>
            <a:endParaRPr lang="en-US" sz="2000" dirty="0" smtClean="0">
              <a:solidFill>
                <a:srgbClr val="0C1F24"/>
              </a:solidFill>
              <a:latin typeface="Source Sans Pro"/>
              <a:cs typeface="Source Sans Pro"/>
            </a:endParaRPr>
          </a:p>
          <a:p>
            <a:pPr>
              <a:buSzPct val="75000"/>
            </a:pPr>
            <a:endParaRPr lang="en-US" sz="2000" dirty="0">
              <a:solidFill>
                <a:srgbClr val="0C1F24"/>
              </a:solidFill>
              <a:latin typeface="Source Sans Pro"/>
              <a:cs typeface="Source Sans Pro"/>
            </a:endParaRPr>
          </a:p>
        </p:txBody>
      </p:sp>
      <p:sp>
        <p:nvSpPr>
          <p:cNvPr id="6" name="Title 5"/>
          <p:cNvSpPr>
            <a:spLocks noGrp="1"/>
          </p:cNvSpPr>
          <p:nvPr>
            <p:ph type="title"/>
          </p:nvPr>
        </p:nvSpPr>
        <p:spPr>
          <a:prstGeom prst="rect">
            <a:avLst/>
          </a:prstGeom>
        </p:spPr>
        <p:txBody>
          <a:bodyPr/>
          <a:lstStyle/>
          <a:p>
            <a:r>
              <a:rPr lang="en-US" dirty="0" smtClean="0"/>
              <a:t>Policy &amp; Implementation Principles</a:t>
            </a:r>
            <a:endParaRPr lang="en-US" dirty="0"/>
          </a:p>
        </p:txBody>
      </p:sp>
    </p:spTree>
    <p:extLst>
      <p:ext uri="{BB962C8B-B14F-4D97-AF65-F5344CB8AC3E}">
        <p14:creationId xmlns:p14="http://schemas.microsoft.com/office/powerpoint/2010/main" val="243089836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43280" y="1219200"/>
            <a:ext cx="184666" cy="369332"/>
          </a:xfrm>
          <a:prstGeom prst="rect">
            <a:avLst/>
          </a:prstGeom>
          <a:noFill/>
        </p:spPr>
        <p:txBody>
          <a:bodyPr wrap="none" rtlCol="0">
            <a:spAutoFit/>
          </a:bodyPr>
          <a:lstStyle/>
          <a:p>
            <a:endParaRPr lang="en-US" dirty="0"/>
          </a:p>
        </p:txBody>
      </p:sp>
      <p:sp>
        <p:nvSpPr>
          <p:cNvPr id="6" name="Text Placeholder 1"/>
          <p:cNvSpPr>
            <a:spLocks noGrp="1"/>
          </p:cNvSpPr>
          <p:nvPr>
            <p:ph type="body" sz="quarter" idx="13"/>
          </p:nvPr>
        </p:nvSpPr>
        <p:spPr>
          <a:xfrm>
            <a:off x="569913" y="2377590"/>
            <a:ext cx="7926387" cy="1728788"/>
          </a:xfrm>
        </p:spPr>
        <p:txBody>
          <a:bodyPr/>
          <a:lstStyle/>
          <a:p>
            <a:r>
              <a:rPr lang="en-US" b="1" dirty="0" smtClean="0">
                <a:latin typeface="Source Sans Pro"/>
                <a:cs typeface="Source Sans Pro"/>
              </a:rPr>
              <a:t>Proposed Additional GNSO Processes</a:t>
            </a:r>
          </a:p>
          <a:p>
            <a:r>
              <a:rPr lang="en-US" b="1" dirty="0" smtClean="0">
                <a:latin typeface="Source Sans Pro"/>
                <a:cs typeface="Source Sans Pro"/>
              </a:rPr>
              <a:t>(Preliminary Recommendation #2)</a:t>
            </a:r>
          </a:p>
        </p:txBody>
      </p:sp>
    </p:spTree>
    <p:extLst>
      <p:ext uri="{BB962C8B-B14F-4D97-AF65-F5344CB8AC3E}">
        <p14:creationId xmlns:p14="http://schemas.microsoft.com/office/powerpoint/2010/main" val="152908047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476673"/>
            <a:ext cx="8103072" cy="3785652"/>
          </a:xfrm>
          <a:prstGeom prst="rect">
            <a:avLst/>
          </a:prstGeom>
        </p:spPr>
        <p:txBody>
          <a:bodyPr wrap="square">
            <a:spAutoFit/>
          </a:bodyPr>
          <a:lstStyle/>
          <a:p>
            <a:pPr marL="285750" indent="-285750">
              <a:buSzPct val="75000"/>
              <a:buFont typeface="Wingdings" charset="2"/>
              <a:buChar char=""/>
            </a:pPr>
            <a:r>
              <a:rPr lang="en-US" sz="2000" dirty="0" smtClean="0">
                <a:solidFill>
                  <a:srgbClr val="0C1F24"/>
                </a:solidFill>
                <a:latin typeface="Source Sans Pro"/>
                <a:cs typeface="Source Sans Pro"/>
              </a:rPr>
              <a:t>Past experience shows that diverging opinions may arise during the implementation of GNSO policy recommendations that may or may not involve policy issues</a:t>
            </a:r>
          </a:p>
          <a:p>
            <a:pPr>
              <a:buSzPct val="75000"/>
            </a:pPr>
            <a:endParaRPr lang="en-US" sz="2000" dirty="0" smtClean="0">
              <a:solidFill>
                <a:srgbClr val="0C1F24"/>
              </a:solidFill>
              <a:latin typeface="Source Sans Pro"/>
              <a:cs typeface="Source Sans Pro"/>
            </a:endParaRPr>
          </a:p>
          <a:p>
            <a:pPr marL="285750" indent="-285750">
              <a:buSzPct val="75000"/>
              <a:buFont typeface="Wingdings" charset="2"/>
              <a:buChar char=""/>
            </a:pPr>
            <a:r>
              <a:rPr lang="en-US" sz="2000" dirty="0" smtClean="0">
                <a:solidFill>
                  <a:srgbClr val="0C1F24"/>
                </a:solidFill>
                <a:latin typeface="Source Sans Pro"/>
                <a:cs typeface="Source Sans Pro"/>
              </a:rPr>
              <a:t>Defining such issues as either “policy” or implementation was not as important as developing standardized mechanisms for addressing such issues smoothly and efficiently regardless of characterization</a:t>
            </a:r>
          </a:p>
          <a:p>
            <a:pPr>
              <a:buSzPct val="75000"/>
            </a:pPr>
            <a:endParaRPr lang="en-US" sz="2000" dirty="0">
              <a:solidFill>
                <a:srgbClr val="0C1F24"/>
              </a:solidFill>
              <a:latin typeface="Source Sans Pro"/>
              <a:cs typeface="Source Sans Pro"/>
            </a:endParaRPr>
          </a:p>
          <a:p>
            <a:pPr marL="285750" indent="-285750">
              <a:buSzPct val="75000"/>
              <a:buFont typeface="Wingdings" charset="2"/>
              <a:buChar char=""/>
            </a:pPr>
            <a:r>
              <a:rPr lang="en-US" sz="2000" dirty="0" smtClean="0">
                <a:solidFill>
                  <a:srgbClr val="0C1F24"/>
                </a:solidFill>
                <a:latin typeface="Source Sans Pro"/>
                <a:cs typeface="Source Sans Pro"/>
              </a:rPr>
              <a:t>WG proposes three new standardized processes for GNSO deliberations regarding such issue</a:t>
            </a:r>
          </a:p>
          <a:p>
            <a:pPr marL="742950" lvl="1" indent="-285750">
              <a:buSzPct val="75000"/>
              <a:buFont typeface="Wingdings" charset="2"/>
              <a:buChar char=""/>
            </a:pPr>
            <a:endParaRPr lang="en-US" sz="2000" dirty="0" smtClean="0">
              <a:solidFill>
                <a:srgbClr val="0C1F24"/>
              </a:solidFill>
              <a:latin typeface="Source Sans Pro"/>
              <a:cs typeface="Source Sans Pro"/>
            </a:endParaRPr>
          </a:p>
          <a:p>
            <a:pPr>
              <a:buSzPct val="75000"/>
            </a:pPr>
            <a:endParaRPr lang="en-US" sz="2000" dirty="0">
              <a:solidFill>
                <a:srgbClr val="0C1F24"/>
              </a:solidFill>
              <a:latin typeface="Source Sans Pro"/>
              <a:cs typeface="Source Sans Pro"/>
            </a:endParaRPr>
          </a:p>
        </p:txBody>
      </p:sp>
      <p:sp>
        <p:nvSpPr>
          <p:cNvPr id="6" name="Title 5"/>
          <p:cNvSpPr>
            <a:spLocks noGrp="1"/>
          </p:cNvSpPr>
          <p:nvPr>
            <p:ph type="title"/>
          </p:nvPr>
        </p:nvSpPr>
        <p:spPr>
          <a:xfrm>
            <a:off x="0" y="-7478"/>
            <a:ext cx="9144000" cy="1245728"/>
          </a:xfrm>
          <a:prstGeom prst="rect">
            <a:avLst/>
          </a:prstGeom>
        </p:spPr>
        <p:txBody>
          <a:bodyPr/>
          <a:lstStyle/>
          <a:p>
            <a:r>
              <a:rPr lang="en-US" dirty="0" smtClean="0"/>
              <a:t>Proposed Additional GNSO Processes - Rationale</a:t>
            </a:r>
            <a:endParaRPr lang="en-US" dirty="0"/>
          </a:p>
        </p:txBody>
      </p:sp>
    </p:spTree>
    <p:extLst>
      <p:ext uri="{BB962C8B-B14F-4D97-AF65-F5344CB8AC3E}">
        <p14:creationId xmlns:p14="http://schemas.microsoft.com/office/powerpoint/2010/main" val="406805455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547381" y="3530767"/>
            <a:ext cx="8046501" cy="12919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3" name="Rectangle 12"/>
          <p:cNvSpPr/>
          <p:nvPr/>
        </p:nvSpPr>
        <p:spPr>
          <a:xfrm>
            <a:off x="547381" y="2153849"/>
            <a:ext cx="8046501" cy="12919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p:cNvSpPr/>
          <p:nvPr/>
        </p:nvSpPr>
        <p:spPr>
          <a:xfrm>
            <a:off x="547382" y="2153849"/>
            <a:ext cx="898346" cy="129194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47382" y="3530767"/>
            <a:ext cx="898346" cy="129194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547381" y="789203"/>
            <a:ext cx="8046501" cy="12919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47382" y="776503"/>
            <a:ext cx="898346" cy="129194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prstGeom prst="rect">
            <a:avLst/>
          </a:prstGeom>
        </p:spPr>
        <p:txBody>
          <a:bodyPr/>
          <a:lstStyle/>
          <a:p>
            <a:r>
              <a:rPr lang="en-US" dirty="0" smtClean="0"/>
              <a:t>GNSO Input Process (GIP)</a:t>
            </a:r>
            <a:endParaRPr lang="en-US" dirty="0"/>
          </a:p>
        </p:txBody>
      </p:sp>
      <p:sp>
        <p:nvSpPr>
          <p:cNvPr id="47" name="TextBox 46"/>
          <p:cNvSpPr txBox="1"/>
          <p:nvPr/>
        </p:nvSpPr>
        <p:spPr>
          <a:xfrm>
            <a:off x="735847" y="1022378"/>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1</a:t>
            </a:r>
            <a:endParaRPr lang="en-US" sz="4000" b="1" baseline="30000" dirty="0">
              <a:solidFill>
                <a:srgbClr val="FFFFFF"/>
              </a:solidFill>
              <a:latin typeface="Source Sans Pro"/>
              <a:cs typeface="Source Sans Pro"/>
            </a:endParaRPr>
          </a:p>
        </p:txBody>
      </p:sp>
      <p:sp>
        <p:nvSpPr>
          <p:cNvPr id="48" name="TextBox 47"/>
          <p:cNvSpPr txBox="1"/>
          <p:nvPr/>
        </p:nvSpPr>
        <p:spPr>
          <a:xfrm>
            <a:off x="1533311" y="864380"/>
            <a:ext cx="6986271" cy="1105003"/>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To provide non-binding advice, which is expected to typically concern topics that are not </a:t>
            </a:r>
            <a:r>
              <a:rPr lang="en-US" dirty="0" err="1" smtClean="0">
                <a:solidFill>
                  <a:srgbClr val="FFFFFF"/>
                </a:solidFill>
                <a:latin typeface="Source Sans Pro"/>
                <a:cs typeface="Source Sans Pro"/>
              </a:rPr>
              <a:t>gTLD</a:t>
            </a:r>
            <a:r>
              <a:rPr lang="en-US" dirty="0" smtClean="0">
                <a:solidFill>
                  <a:srgbClr val="FFFFFF"/>
                </a:solidFill>
                <a:latin typeface="Source Sans Pro"/>
                <a:cs typeface="Source Sans Pro"/>
              </a:rPr>
              <a:t> specific and for which no policy recommendations have been developed to date.</a:t>
            </a:r>
            <a:endParaRPr lang="en-US" dirty="0">
              <a:solidFill>
                <a:srgbClr val="FFFFFF"/>
              </a:solidFill>
              <a:latin typeface="Source Sans Pro"/>
              <a:cs typeface="Source Sans Pro"/>
            </a:endParaRPr>
          </a:p>
        </p:txBody>
      </p:sp>
      <p:sp>
        <p:nvSpPr>
          <p:cNvPr id="49" name="TextBox 48"/>
          <p:cNvSpPr txBox="1"/>
          <p:nvPr/>
        </p:nvSpPr>
        <p:spPr>
          <a:xfrm>
            <a:off x="773947" y="239954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2</a:t>
            </a:r>
            <a:endParaRPr lang="en-US" sz="4000" b="1" baseline="30000" dirty="0">
              <a:solidFill>
                <a:srgbClr val="FFFFFF"/>
              </a:solidFill>
              <a:latin typeface="Source Sans Pro"/>
              <a:cs typeface="Source Sans Pro"/>
            </a:endParaRPr>
          </a:p>
        </p:txBody>
      </p:sp>
      <p:sp>
        <p:nvSpPr>
          <p:cNvPr id="50" name="TextBox 49"/>
          <p:cNvSpPr txBox="1"/>
          <p:nvPr/>
        </p:nvSpPr>
        <p:spPr>
          <a:xfrm>
            <a:off x="1522729" y="2222498"/>
            <a:ext cx="6986270" cy="763884"/>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Non-binding advice means advice that has no binding force on the party it is provided to. </a:t>
            </a:r>
            <a:endParaRPr lang="en-US" dirty="0">
              <a:solidFill>
                <a:srgbClr val="FFFFFF"/>
              </a:solidFill>
              <a:latin typeface="Source Sans Pro"/>
              <a:cs typeface="Source Sans Pro"/>
            </a:endParaRPr>
          </a:p>
        </p:txBody>
      </p:sp>
      <p:sp>
        <p:nvSpPr>
          <p:cNvPr id="51" name="TextBox 50"/>
          <p:cNvSpPr txBox="1"/>
          <p:nvPr/>
        </p:nvSpPr>
        <p:spPr>
          <a:xfrm>
            <a:off x="773947" y="380937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3</a:t>
            </a:r>
            <a:endParaRPr lang="en-US" sz="4000" b="1" baseline="30000" dirty="0">
              <a:solidFill>
                <a:srgbClr val="FFFFFF"/>
              </a:solidFill>
              <a:latin typeface="Source Sans Pro"/>
              <a:cs typeface="Source Sans Pro"/>
            </a:endParaRPr>
          </a:p>
        </p:txBody>
      </p:sp>
      <p:sp>
        <p:nvSpPr>
          <p:cNvPr id="52" name="TextBox 51"/>
          <p:cNvSpPr txBox="1"/>
          <p:nvPr/>
        </p:nvSpPr>
        <p:spPr>
          <a:xfrm>
            <a:off x="1533311" y="3642911"/>
            <a:ext cx="6975687" cy="1105003"/>
          </a:xfrm>
          <a:prstGeom prst="rect">
            <a:avLst/>
          </a:prstGeom>
          <a:noFill/>
        </p:spPr>
        <p:txBody>
          <a:bodyPr wrap="square" rtlCol="0">
            <a:spAutoFit/>
          </a:bodyPr>
          <a:lstStyle/>
          <a:p>
            <a:pPr>
              <a:lnSpc>
                <a:spcPts val="2660"/>
              </a:lnSpc>
            </a:pPr>
            <a:r>
              <a:rPr lang="en-US" dirty="0" smtClean="0">
                <a:solidFill>
                  <a:srgbClr val="FFFFFF"/>
                </a:solidFill>
                <a:latin typeface="Source Sans Pro"/>
                <a:cs typeface="Source Sans Pro"/>
              </a:rPr>
              <a:t>It is the expectation that such input would be treated in a similar manner as public comments are currently considered by the entity to which the input is provided.</a:t>
            </a:r>
            <a:endParaRPr lang="en-US" dirty="0">
              <a:solidFill>
                <a:srgbClr val="FFFFFF"/>
              </a:solidFill>
              <a:latin typeface="Source Sans Pro"/>
              <a:cs typeface="Source Sans Pro"/>
            </a:endParaRPr>
          </a:p>
        </p:txBody>
      </p:sp>
      <p:sp>
        <p:nvSpPr>
          <p:cNvPr id="18" name="Rectangle 17"/>
          <p:cNvSpPr/>
          <p:nvPr/>
        </p:nvSpPr>
        <p:spPr>
          <a:xfrm>
            <a:off x="547381" y="4913014"/>
            <a:ext cx="8046501" cy="1291948"/>
          </a:xfrm>
          <a:prstGeom prst="rect">
            <a:avLst/>
          </a:prstGeom>
          <a:solidFill>
            <a:schemeClr val="bg2">
              <a:lumMod val="75000"/>
            </a:schemeClr>
          </a:solidFill>
          <a:ln>
            <a:solidFill>
              <a:schemeClr val="bg2">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9" name="Rectangle 18"/>
          <p:cNvSpPr/>
          <p:nvPr/>
        </p:nvSpPr>
        <p:spPr>
          <a:xfrm>
            <a:off x="547382" y="4913014"/>
            <a:ext cx="898346" cy="1291948"/>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773947" y="5191624"/>
            <a:ext cx="3560646" cy="707886"/>
          </a:xfrm>
          <a:prstGeom prst="rect">
            <a:avLst/>
          </a:prstGeom>
          <a:noFill/>
        </p:spPr>
        <p:txBody>
          <a:bodyPr wrap="square" rtlCol="0">
            <a:spAutoFit/>
          </a:bodyPr>
          <a:lstStyle/>
          <a:p>
            <a:r>
              <a:rPr lang="en-US" sz="4000" b="1" dirty="0">
                <a:solidFill>
                  <a:srgbClr val="FFFFFF"/>
                </a:solidFill>
                <a:latin typeface="Source Sans Pro"/>
                <a:cs typeface="Source Sans Pro"/>
              </a:rPr>
              <a:t>4</a:t>
            </a:r>
            <a:endParaRPr lang="en-US" sz="4000" b="1" baseline="30000" dirty="0">
              <a:solidFill>
                <a:srgbClr val="FFFFFF"/>
              </a:solidFill>
              <a:latin typeface="Source Sans Pro"/>
              <a:cs typeface="Source Sans Pro"/>
            </a:endParaRPr>
          </a:p>
        </p:txBody>
      </p:sp>
      <p:sp>
        <p:nvSpPr>
          <p:cNvPr id="21" name="TextBox 20"/>
          <p:cNvSpPr txBox="1"/>
          <p:nvPr/>
        </p:nvSpPr>
        <p:spPr>
          <a:xfrm>
            <a:off x="1533311" y="5025158"/>
            <a:ext cx="6975687" cy="1105003"/>
          </a:xfrm>
          <a:prstGeom prst="rect">
            <a:avLst/>
          </a:prstGeom>
          <a:noFill/>
        </p:spPr>
        <p:txBody>
          <a:bodyPr wrap="square" rtlCol="0">
            <a:spAutoFit/>
          </a:bodyPr>
          <a:lstStyle/>
          <a:p>
            <a:pPr>
              <a:lnSpc>
                <a:spcPts val="2660"/>
              </a:lnSpc>
            </a:pPr>
            <a:r>
              <a:rPr lang="en-GB" dirty="0" smtClean="0">
                <a:solidFill>
                  <a:srgbClr val="FFFFFF"/>
                </a:solidFill>
                <a:latin typeface="Source Sans Pro"/>
                <a:cs typeface="Source Sans Pro"/>
              </a:rPr>
              <a:t>For </a:t>
            </a:r>
            <a:r>
              <a:rPr lang="en-GB" dirty="0">
                <a:solidFill>
                  <a:srgbClr val="FFFFFF"/>
                </a:solidFill>
                <a:latin typeface="Source Sans Pro"/>
                <a:cs typeface="Source Sans Pro"/>
              </a:rPr>
              <a:t>example, this process could be used to provide input on the ICANN Strategic Plan or recommendations from an Accountability and Transparency Review Team.</a:t>
            </a:r>
            <a:r>
              <a:rPr lang="en-US" dirty="0">
                <a:solidFill>
                  <a:srgbClr val="FFFFFF"/>
                </a:solidFill>
                <a:latin typeface="Source Sans Pro"/>
                <a:cs typeface="Source Sans Pro"/>
              </a:rPr>
              <a:t> </a:t>
            </a:r>
          </a:p>
        </p:txBody>
      </p:sp>
    </p:spTree>
    <p:extLst>
      <p:ext uri="{BB962C8B-B14F-4D97-AF65-F5344CB8AC3E}">
        <p14:creationId xmlns:p14="http://schemas.microsoft.com/office/powerpoint/2010/main" val="56512967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547381" y="3530767"/>
            <a:ext cx="8046501" cy="12919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3" name="Rectangle 12"/>
          <p:cNvSpPr/>
          <p:nvPr/>
        </p:nvSpPr>
        <p:spPr>
          <a:xfrm>
            <a:off x="547381" y="2153849"/>
            <a:ext cx="8046501" cy="12919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p:cNvSpPr/>
          <p:nvPr/>
        </p:nvSpPr>
        <p:spPr>
          <a:xfrm>
            <a:off x="547382" y="2153849"/>
            <a:ext cx="898346" cy="129194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547382" y="3530767"/>
            <a:ext cx="898346" cy="129194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547381" y="789203"/>
            <a:ext cx="8046501" cy="12919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547382" y="776503"/>
            <a:ext cx="898346" cy="129194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prstGeom prst="rect">
            <a:avLst/>
          </a:prstGeom>
        </p:spPr>
        <p:txBody>
          <a:bodyPr/>
          <a:lstStyle/>
          <a:p>
            <a:r>
              <a:rPr lang="en-US" dirty="0"/>
              <a:t>GNSO Guidance Process (GGP)</a:t>
            </a:r>
          </a:p>
        </p:txBody>
      </p:sp>
      <p:sp>
        <p:nvSpPr>
          <p:cNvPr id="47" name="TextBox 46"/>
          <p:cNvSpPr txBox="1"/>
          <p:nvPr/>
        </p:nvSpPr>
        <p:spPr>
          <a:xfrm>
            <a:off x="735847" y="1022378"/>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1</a:t>
            </a:r>
            <a:endParaRPr lang="en-US" sz="4000" b="1" baseline="30000" dirty="0">
              <a:solidFill>
                <a:srgbClr val="FFFFFF"/>
              </a:solidFill>
              <a:latin typeface="Source Sans Pro"/>
              <a:cs typeface="Source Sans Pro"/>
            </a:endParaRPr>
          </a:p>
        </p:txBody>
      </p:sp>
      <p:sp>
        <p:nvSpPr>
          <p:cNvPr id="48" name="TextBox 47"/>
          <p:cNvSpPr txBox="1"/>
          <p:nvPr/>
        </p:nvSpPr>
        <p:spPr>
          <a:xfrm>
            <a:off x="1533311" y="864380"/>
            <a:ext cx="6986271" cy="1105003"/>
          </a:xfrm>
          <a:prstGeom prst="rect">
            <a:avLst/>
          </a:prstGeom>
          <a:noFill/>
        </p:spPr>
        <p:txBody>
          <a:bodyPr wrap="square" rtlCol="0">
            <a:spAutoFit/>
          </a:bodyPr>
          <a:lstStyle/>
          <a:p>
            <a:pPr>
              <a:lnSpc>
                <a:spcPts val="2660"/>
              </a:lnSpc>
            </a:pPr>
            <a:r>
              <a:rPr lang="en-US" dirty="0">
                <a:solidFill>
                  <a:srgbClr val="FFFFFF"/>
                </a:solidFill>
                <a:latin typeface="Source Sans Pro"/>
                <a:cs typeface="Source Sans Pro"/>
              </a:rPr>
              <a:t>To provide binding guidance to the ICANN Board, but which is not expected to result in new contractual obligations for contracted parties.  </a:t>
            </a:r>
          </a:p>
        </p:txBody>
      </p:sp>
      <p:sp>
        <p:nvSpPr>
          <p:cNvPr id="49" name="TextBox 48"/>
          <p:cNvSpPr txBox="1"/>
          <p:nvPr/>
        </p:nvSpPr>
        <p:spPr>
          <a:xfrm>
            <a:off x="773947" y="239954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2</a:t>
            </a:r>
            <a:endParaRPr lang="en-US" sz="4000" b="1" baseline="30000" dirty="0">
              <a:solidFill>
                <a:srgbClr val="FFFFFF"/>
              </a:solidFill>
              <a:latin typeface="Source Sans Pro"/>
              <a:cs typeface="Source Sans Pro"/>
            </a:endParaRPr>
          </a:p>
        </p:txBody>
      </p:sp>
      <p:sp>
        <p:nvSpPr>
          <p:cNvPr id="50" name="TextBox 49"/>
          <p:cNvSpPr txBox="1"/>
          <p:nvPr/>
        </p:nvSpPr>
        <p:spPr>
          <a:xfrm>
            <a:off x="1522729" y="2044698"/>
            <a:ext cx="6986270" cy="1440993"/>
          </a:xfrm>
          <a:prstGeom prst="rect">
            <a:avLst/>
          </a:prstGeom>
          <a:noFill/>
        </p:spPr>
        <p:txBody>
          <a:bodyPr wrap="square" rtlCol="0">
            <a:spAutoFit/>
          </a:bodyPr>
          <a:lstStyle/>
          <a:p>
            <a:pPr>
              <a:lnSpc>
                <a:spcPts val="2660"/>
              </a:lnSpc>
            </a:pPr>
            <a:r>
              <a:rPr lang="en-US" dirty="0">
                <a:solidFill>
                  <a:srgbClr val="FFFFFF"/>
                </a:solidFill>
                <a:latin typeface="Source Sans Pro"/>
                <a:cs typeface="Source Sans Pro"/>
              </a:rPr>
              <a:t>Binding guidance means advice that has a binding force on the ICANN Board </a:t>
            </a:r>
            <a:r>
              <a:rPr lang="en-US" dirty="0" smtClean="0">
                <a:solidFill>
                  <a:srgbClr val="FFFFFF"/>
                </a:solidFill>
                <a:latin typeface="Source Sans Pro"/>
                <a:cs typeface="Source Sans Pro"/>
              </a:rPr>
              <a:t>and can </a:t>
            </a:r>
            <a:r>
              <a:rPr lang="en-US" dirty="0">
                <a:solidFill>
                  <a:srgbClr val="FFFFFF"/>
                </a:solidFill>
                <a:latin typeface="Source Sans Pro"/>
                <a:cs typeface="Source Sans Pro"/>
              </a:rPr>
              <a:t>only be rejected by a vote of more than 2/3 of the Board if the Board determines that such guidance is not in the best interest of the ICANN </a:t>
            </a:r>
            <a:r>
              <a:rPr lang="en-US" dirty="0" smtClean="0">
                <a:solidFill>
                  <a:srgbClr val="FFFFFF"/>
                </a:solidFill>
                <a:latin typeface="Source Sans Pro"/>
                <a:cs typeface="Source Sans Pro"/>
              </a:rPr>
              <a:t>community </a:t>
            </a:r>
            <a:r>
              <a:rPr lang="en-US" dirty="0">
                <a:solidFill>
                  <a:srgbClr val="FFFFFF"/>
                </a:solidFill>
                <a:latin typeface="Source Sans Pro"/>
                <a:cs typeface="Source Sans Pro"/>
              </a:rPr>
              <a:t>or ICANN. </a:t>
            </a:r>
          </a:p>
        </p:txBody>
      </p:sp>
      <p:sp>
        <p:nvSpPr>
          <p:cNvPr id="51" name="TextBox 50"/>
          <p:cNvSpPr txBox="1"/>
          <p:nvPr/>
        </p:nvSpPr>
        <p:spPr>
          <a:xfrm>
            <a:off x="773947" y="3809377"/>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3</a:t>
            </a:r>
            <a:endParaRPr lang="en-US" sz="4000" b="1" baseline="30000" dirty="0">
              <a:solidFill>
                <a:srgbClr val="FFFFFF"/>
              </a:solidFill>
              <a:latin typeface="Source Sans Pro"/>
              <a:cs typeface="Source Sans Pro"/>
            </a:endParaRPr>
          </a:p>
        </p:txBody>
      </p:sp>
      <p:sp>
        <p:nvSpPr>
          <p:cNvPr id="52" name="TextBox 51"/>
          <p:cNvSpPr txBox="1"/>
          <p:nvPr/>
        </p:nvSpPr>
        <p:spPr>
          <a:xfrm>
            <a:off x="1533311" y="3642911"/>
            <a:ext cx="6975687" cy="1131079"/>
          </a:xfrm>
          <a:prstGeom prst="rect">
            <a:avLst/>
          </a:prstGeom>
          <a:noFill/>
        </p:spPr>
        <p:txBody>
          <a:bodyPr wrap="square" rtlCol="0">
            <a:spAutoFit/>
          </a:bodyPr>
          <a:lstStyle/>
          <a:p>
            <a:pPr>
              <a:lnSpc>
                <a:spcPts val="2660"/>
              </a:lnSpc>
            </a:pPr>
            <a:r>
              <a:rPr lang="en-US" dirty="0">
                <a:solidFill>
                  <a:srgbClr val="FFFFFF"/>
                </a:solidFill>
                <a:latin typeface="Source Sans Pro"/>
                <a:cs typeface="Source Sans Pro"/>
              </a:rPr>
              <a:t>T</a:t>
            </a:r>
            <a:r>
              <a:rPr lang="en-US" dirty="0" smtClean="0">
                <a:solidFill>
                  <a:srgbClr val="FFFFFF"/>
                </a:solidFill>
                <a:latin typeface="Source Sans Pro"/>
                <a:cs typeface="Source Sans Pro"/>
              </a:rPr>
              <a:t>his </a:t>
            </a:r>
            <a:r>
              <a:rPr lang="en-US" dirty="0">
                <a:solidFill>
                  <a:srgbClr val="FFFFFF"/>
                </a:solidFill>
                <a:latin typeface="Source Sans Pro"/>
                <a:cs typeface="Source Sans Pro"/>
              </a:rPr>
              <a:t>would typically involve clarification of, or advice on existing gTLD policy recommendations. This could be in response to a specific request of the Board or at the GNSO’s initiative. </a:t>
            </a:r>
          </a:p>
        </p:txBody>
      </p:sp>
      <p:sp>
        <p:nvSpPr>
          <p:cNvPr id="18" name="Rectangle 17"/>
          <p:cNvSpPr/>
          <p:nvPr/>
        </p:nvSpPr>
        <p:spPr>
          <a:xfrm>
            <a:off x="547381" y="4913014"/>
            <a:ext cx="8046501" cy="1291948"/>
          </a:xfrm>
          <a:prstGeom prst="rect">
            <a:avLst/>
          </a:prstGeom>
          <a:solidFill>
            <a:schemeClr val="bg2">
              <a:lumMod val="75000"/>
            </a:schemeClr>
          </a:solidFill>
          <a:ln>
            <a:solidFill>
              <a:schemeClr val="bg2">
                <a:lumMod val="5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9" name="Rectangle 18"/>
          <p:cNvSpPr/>
          <p:nvPr/>
        </p:nvSpPr>
        <p:spPr>
          <a:xfrm>
            <a:off x="547382" y="4913014"/>
            <a:ext cx="898346" cy="1291948"/>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773947" y="5191624"/>
            <a:ext cx="3560646" cy="707886"/>
          </a:xfrm>
          <a:prstGeom prst="rect">
            <a:avLst/>
          </a:prstGeom>
          <a:noFill/>
        </p:spPr>
        <p:txBody>
          <a:bodyPr wrap="square" rtlCol="0">
            <a:spAutoFit/>
          </a:bodyPr>
          <a:lstStyle/>
          <a:p>
            <a:r>
              <a:rPr lang="en-US" sz="4000" b="1" dirty="0">
                <a:solidFill>
                  <a:srgbClr val="FFFFFF"/>
                </a:solidFill>
                <a:latin typeface="Source Sans Pro"/>
                <a:cs typeface="Source Sans Pro"/>
              </a:rPr>
              <a:t>4</a:t>
            </a:r>
            <a:endParaRPr lang="en-US" sz="4000" b="1" baseline="30000" dirty="0">
              <a:solidFill>
                <a:srgbClr val="FFFFFF"/>
              </a:solidFill>
              <a:latin typeface="Source Sans Pro"/>
              <a:cs typeface="Source Sans Pro"/>
            </a:endParaRPr>
          </a:p>
        </p:txBody>
      </p:sp>
      <p:sp>
        <p:nvSpPr>
          <p:cNvPr id="21" name="TextBox 20"/>
          <p:cNvSpPr txBox="1"/>
          <p:nvPr/>
        </p:nvSpPr>
        <p:spPr>
          <a:xfrm>
            <a:off x="1533311" y="5025158"/>
            <a:ext cx="6975687" cy="1105003"/>
          </a:xfrm>
          <a:prstGeom prst="rect">
            <a:avLst/>
          </a:prstGeom>
          <a:noFill/>
        </p:spPr>
        <p:txBody>
          <a:bodyPr wrap="square" rtlCol="0">
            <a:spAutoFit/>
          </a:bodyPr>
          <a:lstStyle/>
          <a:p>
            <a:pPr>
              <a:lnSpc>
                <a:spcPts val="2660"/>
              </a:lnSpc>
            </a:pPr>
            <a:r>
              <a:rPr lang="en-GB" dirty="0">
                <a:solidFill>
                  <a:srgbClr val="FFFFFF"/>
                </a:solidFill>
                <a:latin typeface="Source Sans Pro"/>
                <a:cs typeface="Source Sans Pro"/>
              </a:rPr>
              <a:t>For example, such a process could have been used in relation to the request from the ICANN Board to provide input on the .brand registry agreement, specification 13. </a:t>
            </a:r>
            <a:endParaRPr lang="en-US" dirty="0">
              <a:solidFill>
                <a:srgbClr val="FFFFFF"/>
              </a:solidFill>
              <a:latin typeface="Source Sans Pro"/>
              <a:cs typeface="Source Sans Pro"/>
            </a:endParaRPr>
          </a:p>
        </p:txBody>
      </p:sp>
    </p:spTree>
    <p:extLst>
      <p:ext uri="{BB962C8B-B14F-4D97-AF65-F5344CB8AC3E}">
        <p14:creationId xmlns:p14="http://schemas.microsoft.com/office/powerpoint/2010/main" val="257515340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12981</TotalTime>
  <Words>1208</Words>
  <Application>Microsoft Macintosh PowerPoint</Application>
  <PresentationFormat>On-screen Show (4:3)</PresentationFormat>
  <Paragraphs>137</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Background</vt:lpstr>
      <vt:lpstr>Activities</vt:lpstr>
      <vt:lpstr>PowerPoint Presentation</vt:lpstr>
      <vt:lpstr>Policy &amp; Implementation Principles</vt:lpstr>
      <vt:lpstr>PowerPoint Presentation</vt:lpstr>
      <vt:lpstr>Proposed Additional GNSO Processes - Rationale</vt:lpstr>
      <vt:lpstr>GNSO Input Process (GIP)</vt:lpstr>
      <vt:lpstr>GNSO Guidance Process (GGP)</vt:lpstr>
      <vt:lpstr>GNSO Expedited PDP (EPDP)</vt:lpstr>
      <vt:lpstr>Further Details</vt:lpstr>
      <vt:lpstr>PowerPoint Presentation</vt:lpstr>
      <vt:lpstr>Consensus Policy Implementation Framework</vt:lpstr>
      <vt:lpstr>Implementation Related Recommendations</vt:lpstr>
      <vt:lpstr>PowerPoint Presentation</vt:lpstr>
      <vt:lpstr>How to provide input?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Marika Konings</cp:lastModifiedBy>
  <cp:revision>174</cp:revision>
  <cp:lastPrinted>2015-02-03T14:39:21Z</cp:lastPrinted>
  <dcterms:created xsi:type="dcterms:W3CDTF">2015-01-07T16:11:05Z</dcterms:created>
  <dcterms:modified xsi:type="dcterms:W3CDTF">2015-02-03T17:00:31Z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1788479500</vt:i4>
  </property>
  <property fmtid="{D5CDD505-2E9C-101B-9397-08002B2CF9AE}" pid="3" name="_NewReviewCycle">
    <vt:lpwstr/>
  </property>
  <property fmtid="{D5CDD505-2E9C-101B-9397-08002B2CF9AE}" pid="4" name="_EmailSubject">
    <vt:lpwstr>Proposed slides for your review</vt:lpwstr>
  </property>
  <property fmtid="{D5CDD505-2E9C-101B-9397-08002B2CF9AE}" pid="5" name="_AuthorEmail">
    <vt:lpwstr>cgomes@verisign.com</vt:lpwstr>
  </property>
  <property fmtid="{D5CDD505-2E9C-101B-9397-08002B2CF9AE}" pid="6" name="_AuthorEmailDisplayName">
    <vt:lpwstr>Gomes, Chuck</vt:lpwstr>
  </property>
</Properties>
</file>