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56" r:id="rId2"/>
    <p:sldId id="326" r:id="rId3"/>
    <p:sldId id="348" r:id="rId4"/>
    <p:sldId id="346" r:id="rId5"/>
    <p:sldId id="349" r:id="rId6"/>
    <p:sldId id="351" r:id="rId7"/>
    <p:sldId id="356" r:id="rId8"/>
    <p:sldId id="357" r:id="rId9"/>
    <p:sldId id="358" r:id="rId10"/>
    <p:sldId id="359" r:id="rId11"/>
    <p:sldId id="353" r:id="rId12"/>
    <p:sldId id="354" r:id="rId13"/>
  </p:sldIdLst>
  <p:sldSz cx="12192000" cy="6858000"/>
  <p:notesSz cx="6858000" cy="91440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lackie" initials="B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B6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599"/>
  </p:normalViewPr>
  <p:slideViewPr>
    <p:cSldViewPr>
      <p:cViewPr>
        <p:scale>
          <a:sx n="75" d="100"/>
          <a:sy n="75" d="100"/>
        </p:scale>
        <p:origin x="1744" y="83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9D2D3D4B-4E86-4538-BE85-FA2A160122D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09113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CC4005-5402-4CE3-9E0D-D124F4341417}" type="slidenum">
              <a:rPr lang="en-US" altLang="en-US"/>
              <a:pPr/>
              <a:t>1</a:t>
            </a:fld>
            <a:endParaRPr lang="en-US" altLang="en-US" dirty="0"/>
          </a:p>
        </p:txBody>
      </p:sp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dirty="0" smtClean="0"/>
              <a:t>The</a:t>
            </a:r>
            <a:r>
              <a:rPr lang="en-US" altLang="en-US" baseline="0" dirty="0" smtClean="0"/>
              <a:t> Rise of ICANN and Multistakeholderism</a:t>
            </a:r>
          </a:p>
          <a:p>
            <a:r>
              <a:rPr lang="en-US" altLang="en-US" baseline="0" dirty="0" smtClean="0"/>
              <a:t>Map of the Internet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4303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2E642E-735C-4D92-A949-2648BB2C6456}" type="slidenum">
              <a:rPr lang="en-US" altLang="en-US"/>
              <a:pPr/>
              <a:t>10</a:t>
            </a:fld>
            <a:endParaRPr lang="en-US" altLang="en-US" dirty="0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6252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2E642E-735C-4D92-A949-2648BB2C6456}" type="slidenum">
              <a:rPr lang="en-US" altLang="en-US"/>
              <a:pPr/>
              <a:t>11</a:t>
            </a:fld>
            <a:endParaRPr lang="en-US" altLang="en-US" dirty="0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4610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2E642E-735C-4D92-A949-2648BB2C6456}" type="slidenum">
              <a:rPr lang="en-US" altLang="en-US"/>
              <a:pPr/>
              <a:t>12</a:t>
            </a:fld>
            <a:endParaRPr lang="en-US" altLang="en-US" dirty="0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16857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2E642E-735C-4D92-A949-2648BB2C6456}" type="slidenum">
              <a:rPr lang="en-US" altLang="en-US"/>
              <a:pPr/>
              <a:t>2</a:t>
            </a:fld>
            <a:endParaRPr lang="en-US" altLang="en-US" dirty="0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42358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2E642E-735C-4D92-A949-2648BB2C6456}" type="slidenum">
              <a:rPr lang="en-US" altLang="en-US"/>
              <a:pPr/>
              <a:t>3</a:t>
            </a:fld>
            <a:endParaRPr lang="en-US" altLang="en-US" dirty="0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13608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63D000-39DA-4360-9C52-D8B08C29F614}" type="slidenum">
              <a:rPr lang="en-US" altLang="en-US"/>
              <a:pPr/>
              <a:t>4</a:t>
            </a:fld>
            <a:endParaRPr lang="en-US" altLang="en-US" dirty="0"/>
          </a:p>
        </p:txBody>
      </p:sp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22473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2E642E-735C-4D92-A949-2648BB2C6456}" type="slidenum">
              <a:rPr lang="en-US" altLang="en-US"/>
              <a:pPr/>
              <a:t>5</a:t>
            </a:fld>
            <a:endParaRPr lang="en-US" altLang="en-US" dirty="0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90617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2E642E-735C-4D92-A949-2648BB2C6456}" type="slidenum">
              <a:rPr lang="en-US" altLang="en-US"/>
              <a:pPr/>
              <a:t>6</a:t>
            </a:fld>
            <a:endParaRPr lang="en-US" altLang="en-US" dirty="0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29598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2E642E-735C-4D92-A949-2648BB2C6456}" type="slidenum">
              <a:rPr lang="en-US" altLang="en-US"/>
              <a:pPr/>
              <a:t>7</a:t>
            </a:fld>
            <a:endParaRPr lang="en-US" altLang="en-US" dirty="0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2517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2E642E-735C-4D92-A949-2648BB2C6456}" type="slidenum">
              <a:rPr lang="en-US" altLang="en-US"/>
              <a:pPr/>
              <a:t>8</a:t>
            </a:fld>
            <a:endParaRPr lang="en-US" altLang="en-US" dirty="0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44576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2E642E-735C-4D92-A949-2648BB2C6456}" type="slidenum">
              <a:rPr lang="en-US" altLang="en-US"/>
              <a:pPr/>
              <a:t>9</a:t>
            </a:fld>
            <a:endParaRPr lang="en-US" altLang="en-US" dirty="0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4060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84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21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3050"/>
            <a:ext cx="2741613" cy="1390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3050"/>
            <a:ext cx="8077200" cy="1390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46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6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7977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1363" y="1077913"/>
            <a:ext cx="5133975" cy="5857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27738" y="1077913"/>
            <a:ext cx="5133975" cy="5857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61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4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10668000" y="6400800"/>
            <a:ext cx="609600" cy="304800"/>
          </a:xfrm>
          <a:prstGeom prst="rect">
            <a:avLst/>
          </a:prstGeom>
          <a:solidFill>
            <a:srgbClr val="4B638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0540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134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2784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800100"/>
            <a:ext cx="11217275" cy="591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201613"/>
            <a:ext cx="340201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1077913"/>
            <a:ext cx="104203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0"/>
            <a:r>
              <a:rPr lang="en-GB" altLang="en-US" smtClean="0"/>
              <a:t>Ninth Outline LevelTitle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596438" y="6294438"/>
            <a:ext cx="1566862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</a:pPr>
            <a:fld id="{8A3769C5-7F44-413B-AFF4-82B4D589AA47}" type="slidenum">
              <a:rPr lang="en-US" altLang="en-US" sz="2000">
                <a:latin typeface="Arial Rounded MT Bold" panose="020F0704030504030204" pitchFamily="34" charset="0"/>
              </a:rPr>
              <a:pPr algn="r" hangingPunct="1">
                <a:lnSpc>
                  <a:spcPct val="100000"/>
                </a:lnSpc>
              </a:pPr>
              <a:t>‹#›</a:t>
            </a:fld>
            <a:endParaRPr lang="en-US" altLang="en-US" sz="2000" dirty="0">
              <a:latin typeface="Arial Rounded MT Bold" panose="020F070403050403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3050"/>
            <a:ext cx="109712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45720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marL="1143000" indent="-228600" algn="l" defTabSz="45720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marL="1600200" indent="-228600" algn="l" defTabSz="45720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marL="2057400" indent="-228600" algn="l" defTabSz="45720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l" defTabSz="45720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l" defTabSz="45720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l" defTabSz="45720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l" defTabSz="45720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57200" rtl="0" fontAlgn="base">
        <a:lnSpc>
          <a:spcPct val="9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9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9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9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ntia.doc.gov/legacy/ntiahome/domainname/022098fedreg.ht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icann.org/resources/pages/policy-2012-02-25-en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048000" y="2967038"/>
            <a:ext cx="60960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en-US" dirty="0">
                <a:latin typeface="Calibri" panose="020F0502020204030204" pitchFamily="34" charset="0"/>
              </a:rPr>
              <a:t>“</a:t>
            </a:r>
          </a:p>
        </p:txBody>
      </p:sp>
      <p:pic>
        <p:nvPicPr>
          <p:cNvPr id="3083" name="Picture 11" descr="Accessible HTML, CSS and CMS Specialist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42190"/>
            <a:ext cx="5791200" cy="392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77200" y="990600"/>
            <a:ext cx="3581400" cy="610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 smtClean="0">
                <a:solidFill>
                  <a:schemeClr val="bg1"/>
                </a:solidFill>
              </a:rPr>
              <a:t>Intro to Rights Protection Mechanisms Policy Development Process Working Group – NCUC Concerns with </a:t>
            </a:r>
            <a:r>
              <a:rPr lang="en-US" sz="3000" i="1" dirty="0">
                <a:solidFill>
                  <a:schemeClr val="bg1"/>
                </a:solidFill>
              </a:rPr>
              <a:t>Balancing Free Expression and Trademark Protection in the Domain Name </a:t>
            </a:r>
            <a:r>
              <a:rPr lang="en-US" sz="3000" i="1" dirty="0" smtClean="0">
                <a:solidFill>
                  <a:schemeClr val="bg1"/>
                </a:solidFill>
              </a:rPr>
              <a:t>System</a:t>
            </a:r>
          </a:p>
          <a:p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66800" y="1077685"/>
            <a:ext cx="10134600" cy="5018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dirty="0" smtClean="0">
                <a:solidFill>
                  <a:schemeClr val="bg1"/>
                </a:solidFill>
              </a:rPr>
              <a:t>These questions will be examined for the next few months of the Working Group, including in Johannesburg at the RPM WG meeting on Thursday morning (a 3 hour face to face session with remote access), and each Wednesday in a 90 minute call.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i="1" dirty="0" smtClean="0">
                <a:solidFill>
                  <a:schemeClr val="bg1"/>
                </a:solidFill>
              </a:rPr>
              <a:t>Kathy Kleiman (NCUC/NCSG)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i="1" dirty="0" smtClean="0">
                <a:solidFill>
                  <a:schemeClr val="bg1"/>
                </a:solidFill>
              </a:rPr>
              <a:t>Phil Corwin (Business Constituency)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i="1" dirty="0" smtClean="0">
                <a:solidFill>
                  <a:schemeClr val="bg1"/>
                </a:solidFill>
              </a:rPr>
              <a:t>J. Scott Evans (Business Constituency, formerly Intellectual Property Constituency)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i="1" dirty="0" smtClean="0">
                <a:solidFill>
                  <a:schemeClr val="bg1"/>
                </a:solidFill>
              </a:rPr>
              <a:t>Are co-chairs. 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i="1" dirty="0" smtClean="0">
                <a:solidFill>
                  <a:schemeClr val="bg1"/>
                </a:solidFill>
              </a:rPr>
              <a:t>Please join us as a member or observer.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alt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sz="16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3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endParaRPr lang="en-US" altLang="en-US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28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447800" y="1371600"/>
            <a:ext cx="96012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Some Options for </a:t>
            </a:r>
            <a:r>
              <a:rPr lang="en-US" altLang="en-US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helping NCUC in Rights Protection Mechanisms WG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r>
              <a:rPr lang="en-US" altLang="en-US" sz="2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) </a:t>
            </a:r>
            <a:r>
              <a:rPr lang="en-US" alt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Join and participate</a:t>
            </a:r>
            <a:r>
              <a:rPr lang="en-US" altLang="en-US" sz="2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: Many trademark owners and their attorneys are active members; a few NCUC participants working hard and needed support.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2) </a:t>
            </a:r>
            <a:r>
              <a:rPr lang="en-US" alt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Publicize more broadly</a:t>
            </a:r>
            <a:r>
              <a:rPr lang="en-US" altLang="en-US" sz="2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: Explain Concerns of NCUC for domain names, noncommercial speech and the need for fair and balanced policies </a:t>
            </a:r>
            <a:r>
              <a:rPr lang="en-US" alt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to a larger audience in blogs and article.  Help us shine a light on issues and concerns of existing policies and expansions that might be proposed. </a:t>
            </a:r>
            <a:endParaRPr lang="en-US" altLang="en-US" sz="8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0125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219200" y="1676400"/>
            <a:ext cx="10058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4000" b="1" dirty="0" smtClean="0">
                <a:solidFill>
                  <a:schemeClr val="bg1"/>
                </a:solidFill>
                <a:latin typeface="+mn-lt"/>
              </a:rPr>
              <a:t>Continue the discussion: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altLang="en-US" sz="4000" b="1" dirty="0" smtClean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+mn-lt"/>
              </a:rPr>
              <a:t>Kathryn Kleiman </a:t>
            </a: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+mn-lt"/>
              </a:rPr>
              <a:t>Kathy@kathykleiman.com</a:t>
            </a:r>
            <a:endParaRPr lang="en-US" sz="8000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altLang="en-US" sz="80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7906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143000" y="1295400"/>
            <a:ext cx="10287000" cy="4425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3200" dirty="0" smtClean="0">
                <a:solidFill>
                  <a:schemeClr val="bg1"/>
                </a:solidFill>
              </a:rPr>
              <a:t>Domain Names &amp; Trademarks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altLang="en-US" sz="2800" i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800" i="1" dirty="0" smtClean="0">
                <a:solidFill>
                  <a:schemeClr val="bg1"/>
                </a:solidFill>
              </a:rPr>
              <a:t>Domain Names are global routing tools. Mnemonics for people to remember. They route to Internet Protocol (IP) addresses of domain name servers and Internet content.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altLang="en-US" sz="2800" i="1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600" dirty="0" smtClean="0">
                <a:solidFill>
                  <a:schemeClr val="bg1"/>
                </a:solidFill>
              </a:rPr>
              <a:t>NCUC.ORG (Domain Name)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600" dirty="0" smtClean="0">
                <a:solidFill>
                  <a:schemeClr val="bg1"/>
                </a:solidFill>
              </a:rPr>
              <a:t>38.100.34.29 (IP Address)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altLang="en-US" sz="2800" i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800" dirty="0" smtClean="0">
                <a:solidFill>
                  <a:schemeClr val="bg1"/>
                </a:solidFill>
              </a:rPr>
              <a:t>Trademarks are words, names, symbols or designs used in commerce to identify and distinguish the goods and services of one manufacturer or seller from another.</a:t>
            </a:r>
            <a:endParaRPr lang="en-US" altLang="en-US" sz="2400" i="1" dirty="0" smtClean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altLang="en-US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3505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143000" y="1143000"/>
            <a:ext cx="10287000" cy="4425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600" b="1" i="1" dirty="0" smtClean="0">
                <a:solidFill>
                  <a:schemeClr val="bg1"/>
                </a:solidFill>
              </a:rPr>
              <a:t>Trademarks are not Domain Names or Vice Versa,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600" b="1" i="1" dirty="0" smtClean="0">
                <a:solidFill>
                  <a:schemeClr val="bg1"/>
                </a:solidFill>
              </a:rPr>
              <a:t>But their similarities create problems for speech online</a:t>
            </a:r>
            <a:endParaRPr lang="en-US" altLang="en-US" sz="2600" b="1" i="1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altLang="en-US" sz="2400" i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500" b="1" dirty="0" smtClean="0">
                <a:solidFill>
                  <a:schemeClr val="bg1"/>
                </a:solidFill>
              </a:rPr>
              <a:t>Cybersquatting</a:t>
            </a:r>
            <a:r>
              <a:rPr lang="en-US" altLang="en-US" sz="2500" dirty="0" smtClean="0">
                <a:solidFill>
                  <a:schemeClr val="bg1"/>
                </a:solidFill>
              </a:rPr>
              <a:t>: Over the years, individuals have registered famous brands as domain names:</a:t>
            </a:r>
          </a:p>
          <a:p>
            <a:r>
              <a:rPr lang="en-US" sz="2500" dirty="0" smtClean="0"/>
              <a:t>	</a:t>
            </a:r>
            <a:r>
              <a:rPr lang="en-US" sz="2500" dirty="0" smtClean="0">
                <a:solidFill>
                  <a:schemeClr val="bg1"/>
                </a:solidFill>
              </a:rPr>
              <a:t>AMERICANAIRLINES.COM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smtClean="0">
                <a:solidFill>
                  <a:schemeClr val="bg1"/>
                </a:solidFill>
              </a:rPr>
              <a:t>	DELTAAIRLINES.COM</a:t>
            </a:r>
            <a:endParaRPr lang="en-US" sz="2500" dirty="0">
              <a:solidFill>
                <a:schemeClr val="bg1"/>
              </a:solidFill>
            </a:endParaRPr>
          </a:p>
          <a:p>
            <a:r>
              <a:rPr lang="en-US" sz="2500" dirty="0">
                <a:solidFill>
                  <a:schemeClr val="bg1"/>
                </a:solidFill>
              </a:rPr>
              <a:t>	NEIMAN-MARCUS.COM</a:t>
            </a:r>
          </a:p>
          <a:p>
            <a:r>
              <a:rPr lang="en-US" sz="2500" dirty="0"/>
              <a:t>	</a:t>
            </a:r>
            <a:r>
              <a:rPr lang="en-US" sz="2500" dirty="0" smtClean="0"/>
              <a:t> </a:t>
            </a:r>
            <a:endParaRPr lang="en-US" sz="2500" dirty="0"/>
          </a:p>
          <a:p>
            <a:r>
              <a:rPr lang="en-US" sz="2500" b="1" dirty="0" smtClean="0">
                <a:solidFill>
                  <a:schemeClr val="bg1"/>
                </a:solidFill>
              </a:rPr>
              <a:t>Reverse Domain Name Hijacking</a:t>
            </a:r>
            <a:r>
              <a:rPr lang="en-US" sz="2500" dirty="0" smtClean="0">
                <a:solidFill>
                  <a:schemeClr val="bg1"/>
                </a:solidFill>
              </a:rPr>
              <a:t>: Trademark owners regularly seek domain name “takedowns” for parody/critique/non-infringing uses, e.g., </a:t>
            </a:r>
            <a:endParaRPr lang="en-US" sz="2500" dirty="0">
              <a:solidFill>
                <a:schemeClr val="bg1"/>
              </a:solidFill>
            </a:endParaRPr>
          </a:p>
          <a:p>
            <a:r>
              <a:rPr lang="en-US" sz="2500" dirty="0" smtClean="0">
                <a:solidFill>
                  <a:schemeClr val="bg1"/>
                </a:solidFill>
              </a:rPr>
              <a:t>	</a:t>
            </a:r>
          </a:p>
          <a:p>
            <a:r>
              <a:rPr lang="en-US" sz="2500" dirty="0">
                <a:solidFill>
                  <a:schemeClr val="bg1"/>
                </a:solidFill>
              </a:rPr>
              <a:t>	</a:t>
            </a:r>
            <a:r>
              <a:rPr lang="en-US" sz="2500" dirty="0" smtClean="0">
                <a:solidFill>
                  <a:schemeClr val="bg1"/>
                </a:solidFill>
              </a:rPr>
              <a:t>PETA.ORG (People Eating Tasty Animals) and parody of animals 			rights group People for the Ethical Treatment of Animals</a:t>
            </a:r>
          </a:p>
          <a:p>
            <a:r>
              <a:rPr lang="en-US" sz="2500" dirty="0" smtClean="0">
                <a:solidFill>
                  <a:schemeClr val="bg1"/>
                </a:solidFill>
              </a:rPr>
              <a:t>	MCDONALDS.COM registered by WIRED journalist for article on 			McDonalds ignoring the Internet (mid-1990s)</a:t>
            </a:r>
          </a:p>
          <a:p>
            <a:r>
              <a:rPr lang="en-US" sz="2500" dirty="0" smtClean="0">
                <a:solidFill>
                  <a:schemeClr val="bg1"/>
                </a:solidFill>
              </a:rPr>
              <a:t>	</a:t>
            </a:r>
            <a:endParaRPr lang="en-US" altLang="en-US" sz="25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1791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1075531" y="228600"/>
            <a:ext cx="10040937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28600" indent="-2270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1587" indent="0" algn="ctr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45000"/>
            </a:pPr>
            <a:endParaRPr lang="en-US" altLang="en-US" sz="4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1587" indent="0" algn="ctr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45000"/>
            </a:pPr>
            <a:endParaRPr lang="en-US" altLang="en-US" sz="40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1587" indent="0" algn="ctr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45000"/>
            </a:pPr>
            <a:r>
              <a:rPr lang="en-US" altLang="en-US" sz="4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At the creation of ICANN, the US Department of Commerce instructions to ICANN included a non-technical mandate:</a:t>
            </a:r>
          </a:p>
          <a:p>
            <a:pPr marL="573087" indent="-571500" algn="ctr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45000"/>
              <a:buFontTx/>
              <a:buChar char="-"/>
            </a:pPr>
            <a:r>
              <a:rPr lang="en-US" altLang="en-US" sz="4000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To create “Alternate </a:t>
            </a:r>
            <a:r>
              <a:rPr lang="en-US" altLang="en-US" sz="4000" i="1" dirty="0">
                <a:solidFill>
                  <a:schemeClr val="bg1"/>
                </a:solidFill>
                <a:latin typeface="Calibri" panose="020F0502020204030204" pitchFamily="34" charset="0"/>
              </a:rPr>
              <a:t>(i.e., non-litigation) dispute resolution </a:t>
            </a:r>
            <a:r>
              <a:rPr lang="en-US" altLang="en-US" sz="4000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providing a </a:t>
            </a:r>
            <a:r>
              <a:rPr lang="en-US" altLang="en-US" sz="4000" i="1" dirty="0">
                <a:solidFill>
                  <a:schemeClr val="bg1"/>
                </a:solidFill>
                <a:latin typeface="Calibri" panose="020F0502020204030204" pitchFamily="34" charset="0"/>
              </a:rPr>
              <a:t>timely and inexpensive forum for trademark-related </a:t>
            </a:r>
            <a:r>
              <a:rPr lang="en-US" altLang="en-US" sz="4000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complaints”</a:t>
            </a:r>
            <a:endParaRPr lang="en-US" altLang="en-US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1587" indent="0" algn="r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45000"/>
            </a:pPr>
            <a:r>
              <a:rPr lang="en-US" altLang="en-US" dirty="0" smtClean="0">
                <a:solidFill>
                  <a:schemeClr val="bg1"/>
                </a:solidFill>
                <a:latin typeface="Calibri" panose="020F0502020204030204" pitchFamily="34" charset="0"/>
                <a:hlinkClick r:id="rId3"/>
              </a:rPr>
              <a:t>http://www.ntia.doc.gov/legacy/ntiahome/domainname/022098fedreg.htm</a:t>
            </a:r>
            <a:r>
              <a:rPr lang="en-US" alt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 (1998)</a:t>
            </a:r>
          </a:p>
          <a:p>
            <a:pPr marL="1587" indent="0" algn="ctr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45000"/>
            </a:pPr>
            <a:endParaRPr lang="en-US" altLang="en-US" dirty="0">
              <a:solidFill>
                <a:schemeClr val="bg1"/>
              </a:solidFill>
            </a:endParaRPr>
          </a:p>
          <a:p>
            <a:pPr marL="0" lvl="0" indent="0" defTabSz="914400" eaLnBrk="0">
              <a:lnSpc>
                <a:spcPct val="100000"/>
              </a:lnSpc>
              <a:buClrTx/>
              <a:buSzTx/>
              <a:tabLst/>
            </a:pPr>
            <a:endParaRPr lang="en-US" altLang="en-US" dirty="0">
              <a:solidFill>
                <a:schemeClr val="tx1"/>
              </a:solidFill>
            </a:endParaRPr>
          </a:p>
          <a:p>
            <a:pPr marL="1587" indent="0" algn="ctr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45000"/>
            </a:pPr>
            <a:endParaRPr lang="en-US" altLang="en-US" sz="4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1587" indent="0" algn="ctr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45000"/>
            </a:pPr>
            <a:endParaRPr lang="en-US" altLang="en-US" sz="4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1587" indent="0" algn="ctr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45000"/>
            </a:pPr>
            <a:endParaRPr lang="en-US" altLang="en-US" sz="1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1587" indent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45000"/>
            </a:pPr>
            <a:endParaRPr lang="en-US" altLang="en-US" sz="4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048000" y="2967038"/>
            <a:ext cx="60960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en-US" dirty="0">
                <a:latin typeface="Calibri" panose="020F0502020204030204" pitchFamily="34" charset="0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20694883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90600" y="1219200"/>
            <a:ext cx="10287000" cy="4430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800" i="1" dirty="0" smtClean="0">
                <a:solidFill>
                  <a:schemeClr val="bg1"/>
                </a:solidFill>
              </a:rPr>
              <a:t>In 1999, ICANN created the Uniform Dispute Resolution Policy for All </a:t>
            </a:r>
            <a:r>
              <a:rPr lang="en-US" altLang="en-US" sz="2800" i="1" dirty="0" err="1" smtClean="0">
                <a:solidFill>
                  <a:schemeClr val="bg1"/>
                </a:solidFill>
              </a:rPr>
              <a:t>gTLDs</a:t>
            </a:r>
            <a:r>
              <a:rPr lang="en-US" altLang="en-US" sz="2800" i="1" dirty="0" smtClean="0">
                <a:solidFill>
                  <a:schemeClr val="bg1"/>
                </a:solidFill>
              </a:rPr>
              <a:t> (the “UDRP”)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altLang="en-US" sz="2800" i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800" i="1" dirty="0">
                <a:solidFill>
                  <a:schemeClr val="bg1"/>
                </a:solidFill>
              </a:rPr>
              <a:t>	</a:t>
            </a:r>
            <a:r>
              <a:rPr lang="en-US" altLang="en-US" sz="2800" dirty="0" smtClean="0">
                <a:solidFill>
                  <a:schemeClr val="bg1"/>
                </a:solidFill>
              </a:rPr>
              <a:t>- fully online dispute resolution forum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800" dirty="0">
                <a:solidFill>
                  <a:schemeClr val="bg1"/>
                </a:solidFill>
              </a:rPr>
              <a:t>	</a:t>
            </a:r>
            <a:r>
              <a:rPr lang="en-US" altLang="en-US" sz="2800" dirty="0" smtClean="0">
                <a:solidFill>
                  <a:schemeClr val="bg1"/>
                </a:solidFill>
              </a:rPr>
              <a:t>- administered by World Intellectual Property in Geneva 				initially and now other providers exist as well. 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800" dirty="0" smtClean="0">
                <a:solidFill>
                  <a:schemeClr val="bg1"/>
                </a:solidFill>
              </a:rPr>
              <a:t>	- allows trademark owner to seek termination/transfer of 			domain name if they can show/prove it was “registered 		and being used in bad faith.”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800" dirty="0" smtClean="0">
                <a:solidFill>
                  <a:srgbClr val="FFFF00"/>
                </a:solidFill>
              </a:rPr>
              <a:t>	- ICANN’s Noncommercial Users Constituency fought hard 		for express protections of “legitimate noncommercial 			or fair use of domain names” and “bona fide offering of 		goods or services</a:t>
            </a:r>
            <a:r>
              <a:rPr lang="en-US" altLang="en-US" sz="2800" i="1" dirty="0">
                <a:solidFill>
                  <a:srgbClr val="FFFF00"/>
                </a:solidFill>
              </a:rPr>
              <a:t>” </a:t>
            </a:r>
            <a:endParaRPr lang="en-US" altLang="en-US" sz="2800" i="1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altLang="en-US" sz="800" i="1" dirty="0" smtClean="0">
              <a:solidFill>
                <a:schemeClr val="bg1"/>
              </a:solidFill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i="1" dirty="0" smtClean="0">
                <a:solidFill>
                  <a:schemeClr val="bg1"/>
                </a:solidFill>
                <a:hlinkClick r:id="rId3"/>
              </a:rPr>
              <a:t>https</a:t>
            </a:r>
            <a:r>
              <a:rPr lang="en-US" altLang="en-US" i="1" dirty="0">
                <a:solidFill>
                  <a:schemeClr val="bg1"/>
                </a:solidFill>
                <a:hlinkClick r:id="rId3"/>
              </a:rPr>
              <a:t>://</a:t>
            </a:r>
            <a:r>
              <a:rPr lang="en-US" altLang="en-US" i="1" dirty="0" smtClean="0">
                <a:solidFill>
                  <a:schemeClr val="bg1"/>
                </a:solidFill>
                <a:hlinkClick r:id="rId3"/>
              </a:rPr>
              <a:t>www.icann.org/resources/pages/policy-2012-02-25-en</a:t>
            </a:r>
            <a:r>
              <a:rPr lang="en-US" altLang="en-US" i="1" dirty="0" smtClean="0">
                <a:solidFill>
                  <a:schemeClr val="bg1"/>
                </a:solidFill>
              </a:rPr>
              <a:t> </a:t>
            </a:r>
            <a:endParaRPr lang="en-US" altLang="en-US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554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66800" y="1077685"/>
            <a:ext cx="10134600" cy="5018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sz="2600" dirty="0" smtClean="0">
                <a:solidFill>
                  <a:schemeClr val="bg1"/>
                </a:solidFill>
              </a:rPr>
              <a:t>Dr. Konstantinos </a:t>
            </a:r>
            <a:r>
              <a:rPr lang="en-US" sz="2600" dirty="0" err="1" smtClean="0">
                <a:solidFill>
                  <a:schemeClr val="bg1"/>
                </a:solidFill>
              </a:rPr>
              <a:t>Komaitis</a:t>
            </a:r>
            <a:r>
              <a:rPr lang="en-US" sz="2600" dirty="0" smtClean="0">
                <a:solidFill>
                  <a:schemeClr val="bg1"/>
                </a:solidFill>
              </a:rPr>
              <a:t>, attorney and PhD, in his book </a:t>
            </a:r>
            <a:r>
              <a:rPr lang="en-US" sz="2600" i="1" dirty="0" smtClean="0">
                <a:solidFill>
                  <a:schemeClr val="bg1"/>
                </a:solidFill>
              </a:rPr>
              <a:t>the Current State of Domain </a:t>
            </a:r>
            <a:r>
              <a:rPr lang="en-US" sz="2600" i="1" dirty="0">
                <a:solidFill>
                  <a:schemeClr val="bg1"/>
                </a:solidFill>
              </a:rPr>
              <a:t>Name </a:t>
            </a:r>
            <a:r>
              <a:rPr lang="en-US" sz="2600" i="1" dirty="0" smtClean="0">
                <a:solidFill>
                  <a:schemeClr val="bg1"/>
                </a:solidFill>
              </a:rPr>
              <a:t>Regulation: </a:t>
            </a:r>
            <a:r>
              <a:rPr lang="en-US" sz="2600" i="1" dirty="0">
                <a:solidFill>
                  <a:schemeClr val="bg1"/>
                </a:solidFill>
              </a:rPr>
              <a:t>domain names as second-class citizens in a mark-dominated </a:t>
            </a:r>
            <a:r>
              <a:rPr lang="en-US" sz="2600" i="1" dirty="0" smtClean="0">
                <a:solidFill>
                  <a:schemeClr val="bg1"/>
                </a:solidFill>
              </a:rPr>
              <a:t>world, </a:t>
            </a:r>
            <a:r>
              <a:rPr lang="en-US" sz="2600" dirty="0" smtClean="0">
                <a:solidFill>
                  <a:schemeClr val="bg1"/>
                </a:solidFill>
              </a:rPr>
              <a:t> found in his research that 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sz="2600" dirty="0" smtClean="0">
                <a:solidFill>
                  <a:schemeClr val="bg1"/>
                </a:solidFill>
              </a:rPr>
              <a:t>+ UDRP forum providers (e.g., WIPO) have </a:t>
            </a:r>
            <a:r>
              <a:rPr lang="en-US" sz="2600" dirty="0">
                <a:solidFill>
                  <a:schemeClr val="bg1"/>
                </a:solidFill>
              </a:rPr>
              <a:t>“an irresistible incentive to... develop a reputation for deciding cases in </a:t>
            </a:r>
            <a:r>
              <a:rPr lang="en-US" sz="2600" dirty="0" err="1">
                <a:solidFill>
                  <a:schemeClr val="bg1"/>
                </a:solidFill>
              </a:rPr>
              <a:t>favour</a:t>
            </a:r>
            <a:r>
              <a:rPr lang="en-US" sz="2600" dirty="0">
                <a:solidFill>
                  <a:schemeClr val="bg1"/>
                </a:solidFill>
              </a:rPr>
              <a:t> of the </a:t>
            </a:r>
            <a:r>
              <a:rPr lang="en-US" sz="2600" dirty="0" smtClean="0">
                <a:solidFill>
                  <a:schemeClr val="bg1"/>
                </a:solidFill>
              </a:rPr>
              <a:t>complainants” [trademark owners], and 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>
                <a:solidFill>
                  <a:schemeClr val="bg1"/>
                </a:solidFill>
              </a:rPr>
              <a:t>+ “As consumers become more vocal through the Internet, the UDRP panels attempt to silence them and are willing to protect commercial over non-commercial speech.” </a:t>
            </a:r>
          </a:p>
          <a:p>
            <a:pPr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The </a:t>
            </a:r>
            <a:r>
              <a:rPr lang="en-US" altLang="en-US" i="1" dirty="0">
                <a:solidFill>
                  <a:schemeClr val="bg1"/>
                </a:solidFill>
                <a:latin typeface="Calibri" panose="020F0502020204030204" pitchFamily="34" charset="0"/>
              </a:rPr>
              <a:t>Current State of Domain Name Regulation</a:t>
            </a: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</a:rPr>
              <a:t>, p. </a:t>
            </a:r>
            <a:r>
              <a:rPr lang="en-US" alt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117</a:t>
            </a:r>
            <a:endParaRPr lang="en-US" alt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sz="16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3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endParaRPr lang="en-US" altLang="en-US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3039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66800" y="1077685"/>
            <a:ext cx="10134600" cy="5018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dirty="0" smtClean="0">
                <a:solidFill>
                  <a:schemeClr val="bg1"/>
                </a:solidFill>
              </a:rPr>
              <a:t>Current Rights Protection Mechanisms Working Group is reviewing Additional Rights Protection Mechanisms created for trademark owners before the roll-out of New </a:t>
            </a:r>
            <a:r>
              <a:rPr lang="en-US" altLang="en-US" sz="2600" dirty="0" err="1" smtClean="0">
                <a:solidFill>
                  <a:schemeClr val="bg1"/>
                </a:solidFill>
              </a:rPr>
              <a:t>gTLDs</a:t>
            </a:r>
            <a:r>
              <a:rPr lang="en-US" altLang="en-US" sz="2600" dirty="0" smtClean="0">
                <a:solidFill>
                  <a:schemeClr val="bg1"/>
                </a:solidFill>
              </a:rPr>
              <a:t> (and only applying to New </a:t>
            </a:r>
            <a:r>
              <a:rPr lang="en-US" altLang="en-US" sz="2600" dirty="0" err="1" smtClean="0">
                <a:solidFill>
                  <a:schemeClr val="bg1"/>
                </a:solidFill>
              </a:rPr>
              <a:t>gTLDs</a:t>
            </a:r>
            <a:r>
              <a:rPr lang="en-US" altLang="en-US" sz="2600" dirty="0" smtClean="0">
                <a:solidFill>
                  <a:schemeClr val="bg1"/>
                </a:solidFill>
              </a:rPr>
              <a:t>).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dirty="0" smtClean="0">
                <a:solidFill>
                  <a:schemeClr val="bg1"/>
                </a:solidFill>
              </a:rPr>
              <a:t>They include: 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dirty="0">
                <a:solidFill>
                  <a:schemeClr val="bg1"/>
                </a:solidFill>
              </a:rPr>
              <a:t>	</a:t>
            </a:r>
            <a:r>
              <a:rPr lang="en-US" altLang="en-US" sz="2600" dirty="0" smtClean="0">
                <a:solidFill>
                  <a:schemeClr val="bg1"/>
                </a:solidFill>
              </a:rPr>
              <a:t>Trademark Clearinghouse (a database of specially registered national and regional trademarks)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dirty="0">
                <a:solidFill>
                  <a:schemeClr val="bg1"/>
                </a:solidFill>
              </a:rPr>
              <a:t>	</a:t>
            </a:r>
            <a:r>
              <a:rPr lang="en-US" altLang="en-US" sz="2600" dirty="0" smtClean="0">
                <a:solidFill>
                  <a:schemeClr val="bg1"/>
                </a:solidFill>
              </a:rPr>
              <a:t>Sunrise Period (special pre-registration period for trademarks in the Trademark Clearinghouse for all trademark owners)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dirty="0">
                <a:solidFill>
                  <a:schemeClr val="bg1"/>
                </a:solidFill>
              </a:rPr>
              <a:t>	</a:t>
            </a:r>
            <a:r>
              <a:rPr lang="en-US" altLang="en-US" sz="2600" dirty="0" smtClean="0">
                <a:solidFill>
                  <a:schemeClr val="bg1"/>
                </a:solidFill>
              </a:rPr>
              <a:t>Trademark Claims (special notice to registrants of potential conflicts with trademark(s) in Trademark Clearinghouse.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alt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sz="16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3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endParaRPr lang="en-US" altLang="en-US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951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66800" y="1077685"/>
            <a:ext cx="10134600" cy="5018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dirty="0" smtClean="0">
                <a:solidFill>
                  <a:schemeClr val="bg1"/>
                </a:solidFill>
              </a:rPr>
              <a:t>Closely looking at Sunrise Period now, with NCUC (and others) questions including: 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dirty="0" smtClean="0">
                <a:solidFill>
                  <a:schemeClr val="bg1"/>
                </a:solidFill>
              </a:rPr>
              <a:t>Is it fair for trademark owners to be able to register a trademark that happens to be a basic dictionary word in a way that might conflict with others who have the interest and right to use that word, e.g.,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FontTx/>
              <a:buChar char="-"/>
            </a:pPr>
            <a:r>
              <a:rPr lang="en-US" altLang="en-US" sz="2600" dirty="0" smtClean="0">
                <a:solidFill>
                  <a:schemeClr val="bg1"/>
                </a:solidFill>
              </a:rPr>
              <a:t>Should the rock group, The Police, have the right of first registration for POLICE.NYC?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FontTx/>
              <a:buChar char="-"/>
            </a:pPr>
            <a:r>
              <a:rPr lang="en-US" altLang="en-US" sz="2600" dirty="0" smtClean="0">
                <a:solidFill>
                  <a:schemeClr val="bg1"/>
                </a:solidFill>
              </a:rPr>
              <a:t>Should Liberty Gas Station have the first right to register Liberty in all New </a:t>
            </a:r>
            <a:r>
              <a:rPr lang="en-US" altLang="en-US" sz="2600" dirty="0" err="1" smtClean="0">
                <a:solidFill>
                  <a:schemeClr val="bg1"/>
                </a:solidFill>
              </a:rPr>
              <a:t>gTLDs</a:t>
            </a:r>
            <a:r>
              <a:rPr lang="en-US" altLang="en-US" sz="2600" dirty="0" smtClean="0">
                <a:solidFill>
                  <a:schemeClr val="bg1"/>
                </a:solidFill>
              </a:rPr>
              <a:t>?  What about noncommercial groups working on rights and liberties? 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alt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sz="16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3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endParaRPr lang="en-US" altLang="en-US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4696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66800" y="1077685"/>
            <a:ext cx="10134600" cy="5018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dirty="0" smtClean="0">
                <a:solidFill>
                  <a:schemeClr val="bg1"/>
                </a:solidFill>
              </a:rPr>
              <a:t>Closely looking at the Trademark Claims notice (shown to Registrants after the Sunrise Period, during the first 90 days of General Availability of a New gTLD):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FontTx/>
              <a:buChar char="-"/>
            </a:pPr>
            <a:r>
              <a:rPr lang="en-US" altLang="en-US" sz="2600" dirty="0" smtClean="0">
                <a:solidFill>
                  <a:schemeClr val="bg1"/>
                </a:solidFill>
              </a:rPr>
              <a:t>Notifies them generally in </a:t>
            </a:r>
            <a:r>
              <a:rPr lang="en-US" altLang="en-US" sz="2600" dirty="0" err="1" smtClean="0">
                <a:solidFill>
                  <a:schemeClr val="bg1"/>
                </a:solidFill>
              </a:rPr>
              <a:t>realtime</a:t>
            </a:r>
            <a:r>
              <a:rPr lang="en-US" altLang="en-US" sz="2600" dirty="0" smtClean="0">
                <a:solidFill>
                  <a:schemeClr val="bg1"/>
                </a:solidFill>
              </a:rPr>
              <a:t> that the domain name they are trying to register matches a trademark in the TM Clearinghouse.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FontTx/>
              <a:buChar char="-"/>
            </a:pPr>
            <a:r>
              <a:rPr lang="en-US" altLang="en-US" sz="2600" dirty="0" smtClean="0">
                <a:solidFill>
                  <a:schemeClr val="bg1"/>
                </a:solidFill>
              </a:rPr>
              <a:t>Allows them to click that they understood and continue with registration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FontTx/>
              <a:buChar char="-"/>
            </a:pPr>
            <a:r>
              <a:rPr lang="en-US" altLang="en-US" sz="2600" dirty="0" smtClean="0">
                <a:solidFill>
                  <a:schemeClr val="bg1"/>
                </a:solidFill>
              </a:rPr>
              <a:t>But over 93% of people turn back and don’t register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2600" i="1" dirty="0" smtClean="0">
                <a:solidFill>
                  <a:schemeClr val="bg1"/>
                </a:solidFill>
              </a:rPr>
              <a:t>Is this fair, right or balanced? 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alt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endParaRPr lang="en-US" sz="16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</a:pPr>
            <a:r>
              <a:rPr lang="en-US" altLang="en-US" sz="3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endParaRPr lang="en-US" altLang="en-US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0440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3728</TotalTime>
  <Words>721</Words>
  <Application>Microsoft Macintosh PowerPoint</Application>
  <PresentationFormat>Widescreen</PresentationFormat>
  <Paragraphs>114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Rounded MT Bold</vt:lpstr>
      <vt:lpstr>Calibri</vt:lpstr>
      <vt:lpstr>Microsoft YaHei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Kathy Kleiman</dc:creator>
  <cp:lastModifiedBy>Microsoft Office User</cp:lastModifiedBy>
  <cp:revision>114</cp:revision>
  <cp:lastPrinted>1601-01-01T00:00:00Z</cp:lastPrinted>
  <dcterms:created xsi:type="dcterms:W3CDTF">1601-01-01T00:00:00Z</dcterms:created>
  <dcterms:modified xsi:type="dcterms:W3CDTF">2017-06-19T12:53:29Z</dcterms:modified>
</cp:coreProperties>
</file>