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5.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2.xml" ContentType="application/vnd.openxmlformats-officedocument.presentationml.tags+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6" r:id="rId1"/>
  </p:sldMasterIdLst>
  <p:notesMasterIdLst>
    <p:notesMasterId r:id="rId35"/>
  </p:notesMasterIdLst>
  <p:handoutMasterIdLst>
    <p:handoutMasterId r:id="rId36"/>
  </p:handoutMasterIdLst>
  <p:sldIdLst>
    <p:sldId id="760" r:id="rId2"/>
    <p:sldId id="527" r:id="rId3"/>
    <p:sldId id="758" r:id="rId4"/>
    <p:sldId id="759" r:id="rId5"/>
    <p:sldId id="734" r:id="rId6"/>
    <p:sldId id="736" r:id="rId7"/>
    <p:sldId id="757" r:id="rId8"/>
    <p:sldId id="735" r:id="rId9"/>
    <p:sldId id="516" r:id="rId10"/>
    <p:sldId id="517" r:id="rId11"/>
    <p:sldId id="518" r:id="rId12"/>
    <p:sldId id="507" r:id="rId13"/>
    <p:sldId id="521" r:id="rId14"/>
    <p:sldId id="756" r:id="rId15"/>
    <p:sldId id="477" r:id="rId16"/>
    <p:sldId id="750" r:id="rId17"/>
    <p:sldId id="478" r:id="rId18"/>
    <p:sldId id="749" r:id="rId19"/>
    <p:sldId id="752" r:id="rId20"/>
    <p:sldId id="753" r:id="rId21"/>
    <p:sldId id="587" r:id="rId22"/>
    <p:sldId id="754" r:id="rId23"/>
    <p:sldId id="755" r:id="rId24"/>
    <p:sldId id="751" r:id="rId25"/>
    <p:sldId id="761" r:id="rId26"/>
    <p:sldId id="601" r:id="rId27"/>
    <p:sldId id="762" r:id="rId28"/>
    <p:sldId id="578" r:id="rId29"/>
    <p:sldId id="412" r:id="rId30"/>
    <p:sldId id="420" r:id="rId31"/>
    <p:sldId id="579" r:id="rId32"/>
    <p:sldId id="422" r:id="rId33"/>
    <p:sldId id="589" r:id="rId34"/>
  </p:sldIdLst>
  <p:sldSz cx="9144000" cy="6858000" type="screen4x3"/>
  <p:notesSz cx="701675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21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ene" initials="C" lastIdx="9"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69B6"/>
    <a:srgbClr val="CC6600"/>
    <a:srgbClr val="002960"/>
    <a:srgbClr val="0A3156"/>
    <a:srgbClr val="0099FF"/>
    <a:srgbClr val="5EB219"/>
    <a:srgbClr val="10C7E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39" autoAdjust="0"/>
    <p:restoredTop sz="99796" autoAdjust="0"/>
  </p:normalViewPr>
  <p:slideViewPr>
    <p:cSldViewPr>
      <p:cViewPr varScale="1">
        <p:scale>
          <a:sx n="115" d="100"/>
          <a:sy n="115" d="100"/>
        </p:scale>
        <p:origin x="1168" y="200"/>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8408"/>
    </p:cViewPr>
  </p:sorterViewPr>
  <p:notesViewPr>
    <p:cSldViewPr>
      <p:cViewPr varScale="1">
        <p:scale>
          <a:sx n="129" d="100"/>
          <a:sy n="129" d="100"/>
        </p:scale>
        <p:origin x="-3712" y="-120"/>
      </p:cViewPr>
      <p:guideLst>
        <p:guide orient="horz" pos="2932"/>
        <p:guide pos="221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174CD5-B072-B44F-B8D0-4BBC62EB2F48}" type="doc">
      <dgm:prSet loTypeId="urn:microsoft.com/office/officeart/2005/8/layout/venn2" loCatId="" qsTypeId="urn:microsoft.com/office/officeart/2005/8/quickstyle/simple1" qsCatId="simple" csTypeId="urn:microsoft.com/office/officeart/2005/8/colors/colorful1" csCatId="colorful" phldr="1"/>
      <dgm:spPr/>
      <dgm:t>
        <a:bodyPr/>
        <a:lstStyle/>
        <a:p>
          <a:endParaRPr lang="en-US"/>
        </a:p>
      </dgm:t>
    </dgm:pt>
    <dgm:pt modelId="{DE363F2B-73A4-BE4D-9890-223FCEF1A350}">
      <dgm:prSet phldrT="[Text]"/>
      <dgm:spPr/>
      <dgm:t>
        <a:bodyPr/>
        <a:lstStyle/>
        <a:p>
          <a:r>
            <a:rPr lang="en-US" dirty="0">
              <a:solidFill>
                <a:schemeClr val="tx1"/>
              </a:solidFill>
            </a:rPr>
            <a:t>Positions</a:t>
          </a:r>
        </a:p>
      </dgm:t>
    </dgm:pt>
    <dgm:pt modelId="{3D2C5513-5914-9F48-8CD0-13FE3BF483A7}" type="parTrans" cxnId="{31441A7A-1352-0F41-8197-B8CBE727F888}">
      <dgm:prSet/>
      <dgm:spPr/>
      <dgm:t>
        <a:bodyPr/>
        <a:lstStyle/>
        <a:p>
          <a:endParaRPr lang="en-US"/>
        </a:p>
      </dgm:t>
    </dgm:pt>
    <dgm:pt modelId="{5B480DD5-9112-274D-BEA2-767D54B003F4}" type="sibTrans" cxnId="{31441A7A-1352-0F41-8197-B8CBE727F888}">
      <dgm:prSet/>
      <dgm:spPr/>
      <dgm:t>
        <a:bodyPr/>
        <a:lstStyle/>
        <a:p>
          <a:endParaRPr lang="en-US"/>
        </a:p>
      </dgm:t>
    </dgm:pt>
    <dgm:pt modelId="{564C39ED-8080-264E-83DB-E8BC13263B2B}">
      <dgm:prSet phldrT="[Text]"/>
      <dgm:spPr/>
      <dgm:t>
        <a:bodyPr/>
        <a:lstStyle/>
        <a:p>
          <a:r>
            <a:rPr lang="en-US" dirty="0">
              <a:solidFill>
                <a:schemeClr val="tx1"/>
              </a:solidFill>
            </a:rPr>
            <a:t>Issues</a:t>
          </a:r>
        </a:p>
      </dgm:t>
    </dgm:pt>
    <dgm:pt modelId="{722EC3C8-99BC-7F4A-8E3F-DB2B41A22832}" type="parTrans" cxnId="{245C3590-FE99-1047-8914-01C3B083EB04}">
      <dgm:prSet/>
      <dgm:spPr/>
      <dgm:t>
        <a:bodyPr/>
        <a:lstStyle/>
        <a:p>
          <a:endParaRPr lang="en-US"/>
        </a:p>
      </dgm:t>
    </dgm:pt>
    <dgm:pt modelId="{31978ADA-4B69-DA43-8EB9-B634A0798234}" type="sibTrans" cxnId="{245C3590-FE99-1047-8914-01C3B083EB04}">
      <dgm:prSet/>
      <dgm:spPr/>
      <dgm:t>
        <a:bodyPr/>
        <a:lstStyle/>
        <a:p>
          <a:endParaRPr lang="en-US"/>
        </a:p>
      </dgm:t>
    </dgm:pt>
    <dgm:pt modelId="{07733B83-D718-8741-9837-DA9CEAB7CA53}">
      <dgm:prSet phldrT="[Text]"/>
      <dgm:spPr/>
      <dgm:t>
        <a:bodyPr/>
        <a:lstStyle/>
        <a:p>
          <a:r>
            <a:rPr lang="en-US" dirty="0">
              <a:solidFill>
                <a:schemeClr val="tx1"/>
              </a:solidFill>
            </a:rPr>
            <a:t>Interests</a:t>
          </a:r>
        </a:p>
      </dgm:t>
    </dgm:pt>
    <dgm:pt modelId="{F079696F-2EDF-5140-8217-9C9BC9FEDC70}" type="parTrans" cxnId="{B7872C85-3D5B-4D41-A1FE-A19AAEC8C294}">
      <dgm:prSet/>
      <dgm:spPr/>
      <dgm:t>
        <a:bodyPr/>
        <a:lstStyle/>
        <a:p>
          <a:endParaRPr lang="en-US"/>
        </a:p>
      </dgm:t>
    </dgm:pt>
    <dgm:pt modelId="{A73BD88F-F8A0-DF4F-B522-F1B2315301BE}" type="sibTrans" cxnId="{B7872C85-3D5B-4D41-A1FE-A19AAEC8C294}">
      <dgm:prSet/>
      <dgm:spPr/>
      <dgm:t>
        <a:bodyPr/>
        <a:lstStyle/>
        <a:p>
          <a:endParaRPr lang="en-US"/>
        </a:p>
      </dgm:t>
    </dgm:pt>
    <dgm:pt modelId="{7480D9E0-A554-A247-B88A-5CAFCA0067FB}">
      <dgm:prSet phldrT="[Text]"/>
      <dgm:spPr/>
      <dgm:t>
        <a:bodyPr/>
        <a:lstStyle/>
        <a:p>
          <a:r>
            <a:rPr lang="en-US" b="1" dirty="0">
              <a:solidFill>
                <a:schemeClr val="tx1"/>
              </a:solidFill>
            </a:rPr>
            <a:t>Values</a:t>
          </a:r>
        </a:p>
      </dgm:t>
    </dgm:pt>
    <dgm:pt modelId="{9711406C-F592-AC42-A67E-55BC2EB3C361}" type="parTrans" cxnId="{160D6B05-A7C0-DF4D-8627-B9BAD2BA132B}">
      <dgm:prSet/>
      <dgm:spPr/>
      <dgm:t>
        <a:bodyPr/>
        <a:lstStyle/>
        <a:p>
          <a:endParaRPr lang="en-US"/>
        </a:p>
      </dgm:t>
    </dgm:pt>
    <dgm:pt modelId="{9952FF9A-C223-DF47-802A-0A1166398F24}" type="sibTrans" cxnId="{160D6B05-A7C0-DF4D-8627-B9BAD2BA132B}">
      <dgm:prSet/>
      <dgm:spPr/>
      <dgm:t>
        <a:bodyPr/>
        <a:lstStyle/>
        <a:p>
          <a:endParaRPr lang="en-US"/>
        </a:p>
      </dgm:t>
    </dgm:pt>
    <dgm:pt modelId="{CBBCEF6E-8698-B047-B9D2-4AEFCFE13E25}" type="pres">
      <dgm:prSet presAssocID="{E4174CD5-B072-B44F-B8D0-4BBC62EB2F48}" presName="Name0" presStyleCnt="0">
        <dgm:presLayoutVars>
          <dgm:chMax val="7"/>
          <dgm:resizeHandles val="exact"/>
        </dgm:presLayoutVars>
      </dgm:prSet>
      <dgm:spPr/>
    </dgm:pt>
    <dgm:pt modelId="{3DBCA4D4-C7E4-D241-BA56-495364C6343D}" type="pres">
      <dgm:prSet presAssocID="{E4174CD5-B072-B44F-B8D0-4BBC62EB2F48}" presName="comp1" presStyleCnt="0"/>
      <dgm:spPr/>
    </dgm:pt>
    <dgm:pt modelId="{5D7F9E5B-C41C-894A-9AF1-30E5E78989AF}" type="pres">
      <dgm:prSet presAssocID="{E4174CD5-B072-B44F-B8D0-4BBC62EB2F48}" presName="circle1" presStyleLbl="node1" presStyleIdx="0" presStyleCnt="4"/>
      <dgm:spPr/>
    </dgm:pt>
    <dgm:pt modelId="{2E588DF4-E138-C345-BEC7-4BAE1C5F766F}" type="pres">
      <dgm:prSet presAssocID="{E4174CD5-B072-B44F-B8D0-4BBC62EB2F48}" presName="c1text" presStyleLbl="node1" presStyleIdx="0" presStyleCnt="4">
        <dgm:presLayoutVars>
          <dgm:bulletEnabled val="1"/>
        </dgm:presLayoutVars>
      </dgm:prSet>
      <dgm:spPr/>
    </dgm:pt>
    <dgm:pt modelId="{5F65C656-8457-2C4F-9360-9F25DEABDFBD}" type="pres">
      <dgm:prSet presAssocID="{E4174CD5-B072-B44F-B8D0-4BBC62EB2F48}" presName="comp2" presStyleCnt="0"/>
      <dgm:spPr/>
    </dgm:pt>
    <dgm:pt modelId="{A397A7B2-5213-4D42-96D1-E78B6ADDD45B}" type="pres">
      <dgm:prSet presAssocID="{E4174CD5-B072-B44F-B8D0-4BBC62EB2F48}" presName="circle2" presStyleLbl="node1" presStyleIdx="1" presStyleCnt="4"/>
      <dgm:spPr/>
    </dgm:pt>
    <dgm:pt modelId="{3C426747-321E-C54B-BFEF-EF0765EF6056}" type="pres">
      <dgm:prSet presAssocID="{E4174CD5-B072-B44F-B8D0-4BBC62EB2F48}" presName="c2text" presStyleLbl="node1" presStyleIdx="1" presStyleCnt="4">
        <dgm:presLayoutVars>
          <dgm:bulletEnabled val="1"/>
        </dgm:presLayoutVars>
      </dgm:prSet>
      <dgm:spPr/>
    </dgm:pt>
    <dgm:pt modelId="{93B71519-1065-2E45-8AF3-5FAA992C0F07}" type="pres">
      <dgm:prSet presAssocID="{E4174CD5-B072-B44F-B8D0-4BBC62EB2F48}" presName="comp3" presStyleCnt="0"/>
      <dgm:spPr/>
    </dgm:pt>
    <dgm:pt modelId="{4BC7A9EA-80D8-BA47-8CDA-B7F6CFD46B33}" type="pres">
      <dgm:prSet presAssocID="{E4174CD5-B072-B44F-B8D0-4BBC62EB2F48}" presName="circle3" presStyleLbl="node1" presStyleIdx="2" presStyleCnt="4"/>
      <dgm:spPr/>
    </dgm:pt>
    <dgm:pt modelId="{0B1B409F-76C0-E44C-A37D-FA6F001A1C84}" type="pres">
      <dgm:prSet presAssocID="{E4174CD5-B072-B44F-B8D0-4BBC62EB2F48}" presName="c3text" presStyleLbl="node1" presStyleIdx="2" presStyleCnt="4">
        <dgm:presLayoutVars>
          <dgm:bulletEnabled val="1"/>
        </dgm:presLayoutVars>
      </dgm:prSet>
      <dgm:spPr/>
    </dgm:pt>
    <dgm:pt modelId="{B784DF83-E442-9A4C-B694-9CDEEA1FFB53}" type="pres">
      <dgm:prSet presAssocID="{E4174CD5-B072-B44F-B8D0-4BBC62EB2F48}" presName="comp4" presStyleCnt="0"/>
      <dgm:spPr/>
    </dgm:pt>
    <dgm:pt modelId="{8C4D4550-7B92-994F-821F-64B920FE60EF}" type="pres">
      <dgm:prSet presAssocID="{E4174CD5-B072-B44F-B8D0-4BBC62EB2F48}" presName="circle4" presStyleLbl="node1" presStyleIdx="3" presStyleCnt="4"/>
      <dgm:spPr/>
    </dgm:pt>
    <dgm:pt modelId="{13A37DBC-65DF-B043-BE9C-BC571B140831}" type="pres">
      <dgm:prSet presAssocID="{E4174CD5-B072-B44F-B8D0-4BBC62EB2F48}" presName="c4text" presStyleLbl="node1" presStyleIdx="3" presStyleCnt="4">
        <dgm:presLayoutVars>
          <dgm:bulletEnabled val="1"/>
        </dgm:presLayoutVars>
      </dgm:prSet>
      <dgm:spPr/>
    </dgm:pt>
  </dgm:ptLst>
  <dgm:cxnLst>
    <dgm:cxn modelId="{160D6B05-A7C0-DF4D-8627-B9BAD2BA132B}" srcId="{E4174CD5-B072-B44F-B8D0-4BBC62EB2F48}" destId="{7480D9E0-A554-A247-B88A-5CAFCA0067FB}" srcOrd="3" destOrd="0" parTransId="{9711406C-F592-AC42-A67E-55BC2EB3C361}" sibTransId="{9952FF9A-C223-DF47-802A-0A1166398F24}"/>
    <dgm:cxn modelId="{F2079216-FE56-B543-85F4-183E4E8A23AB}" type="presOf" srcId="{DE363F2B-73A4-BE4D-9890-223FCEF1A350}" destId="{2E588DF4-E138-C345-BEC7-4BAE1C5F766F}" srcOrd="1" destOrd="0" presId="urn:microsoft.com/office/officeart/2005/8/layout/venn2"/>
    <dgm:cxn modelId="{0216AF2B-46B6-C54F-A79E-94074BD9ACAA}" type="presOf" srcId="{564C39ED-8080-264E-83DB-E8BC13263B2B}" destId="{A397A7B2-5213-4D42-96D1-E78B6ADDD45B}" srcOrd="0" destOrd="0" presId="urn:microsoft.com/office/officeart/2005/8/layout/venn2"/>
    <dgm:cxn modelId="{4BFCD855-265C-7842-8392-1787B8967B6B}" type="presOf" srcId="{E4174CD5-B072-B44F-B8D0-4BBC62EB2F48}" destId="{CBBCEF6E-8698-B047-B9D2-4AEFCFE13E25}" srcOrd="0" destOrd="0" presId="urn:microsoft.com/office/officeart/2005/8/layout/venn2"/>
    <dgm:cxn modelId="{712A9059-3854-1C49-8891-3AABB493F479}" type="presOf" srcId="{DE363F2B-73A4-BE4D-9890-223FCEF1A350}" destId="{5D7F9E5B-C41C-894A-9AF1-30E5E78989AF}" srcOrd="0" destOrd="0" presId="urn:microsoft.com/office/officeart/2005/8/layout/venn2"/>
    <dgm:cxn modelId="{31441A7A-1352-0F41-8197-B8CBE727F888}" srcId="{E4174CD5-B072-B44F-B8D0-4BBC62EB2F48}" destId="{DE363F2B-73A4-BE4D-9890-223FCEF1A350}" srcOrd="0" destOrd="0" parTransId="{3D2C5513-5914-9F48-8CD0-13FE3BF483A7}" sibTransId="{5B480DD5-9112-274D-BEA2-767D54B003F4}"/>
    <dgm:cxn modelId="{B7872C85-3D5B-4D41-A1FE-A19AAEC8C294}" srcId="{E4174CD5-B072-B44F-B8D0-4BBC62EB2F48}" destId="{07733B83-D718-8741-9837-DA9CEAB7CA53}" srcOrd="2" destOrd="0" parTransId="{F079696F-2EDF-5140-8217-9C9BC9FEDC70}" sibTransId="{A73BD88F-F8A0-DF4F-B522-F1B2315301BE}"/>
    <dgm:cxn modelId="{245C3590-FE99-1047-8914-01C3B083EB04}" srcId="{E4174CD5-B072-B44F-B8D0-4BBC62EB2F48}" destId="{564C39ED-8080-264E-83DB-E8BC13263B2B}" srcOrd="1" destOrd="0" parTransId="{722EC3C8-99BC-7F4A-8E3F-DB2B41A22832}" sibTransId="{31978ADA-4B69-DA43-8EB9-B634A0798234}"/>
    <dgm:cxn modelId="{4BEBBA98-1200-2741-9485-57E65DF9A710}" type="presOf" srcId="{07733B83-D718-8741-9837-DA9CEAB7CA53}" destId="{0B1B409F-76C0-E44C-A37D-FA6F001A1C84}" srcOrd="1" destOrd="0" presId="urn:microsoft.com/office/officeart/2005/8/layout/venn2"/>
    <dgm:cxn modelId="{15208BB6-A71D-8F40-97D5-1EBA6A951520}" type="presOf" srcId="{564C39ED-8080-264E-83DB-E8BC13263B2B}" destId="{3C426747-321E-C54B-BFEF-EF0765EF6056}" srcOrd="1" destOrd="0" presId="urn:microsoft.com/office/officeart/2005/8/layout/venn2"/>
    <dgm:cxn modelId="{F3E52DBE-9238-514A-A486-9B2D361963A0}" type="presOf" srcId="{7480D9E0-A554-A247-B88A-5CAFCA0067FB}" destId="{8C4D4550-7B92-994F-821F-64B920FE60EF}" srcOrd="0" destOrd="0" presId="urn:microsoft.com/office/officeart/2005/8/layout/venn2"/>
    <dgm:cxn modelId="{AF1EDEC4-4D8B-A44E-BD2A-0629CA1E0995}" type="presOf" srcId="{07733B83-D718-8741-9837-DA9CEAB7CA53}" destId="{4BC7A9EA-80D8-BA47-8CDA-B7F6CFD46B33}" srcOrd="0" destOrd="0" presId="urn:microsoft.com/office/officeart/2005/8/layout/venn2"/>
    <dgm:cxn modelId="{A21AE3D5-BBDF-F145-B6FF-4C4BFD8970C1}" type="presOf" srcId="{7480D9E0-A554-A247-B88A-5CAFCA0067FB}" destId="{13A37DBC-65DF-B043-BE9C-BC571B140831}" srcOrd="1" destOrd="0" presId="urn:microsoft.com/office/officeart/2005/8/layout/venn2"/>
    <dgm:cxn modelId="{8E34C09B-2715-C540-8B65-D4B2C4C6411E}" type="presParOf" srcId="{CBBCEF6E-8698-B047-B9D2-4AEFCFE13E25}" destId="{3DBCA4D4-C7E4-D241-BA56-495364C6343D}" srcOrd="0" destOrd="0" presId="urn:microsoft.com/office/officeart/2005/8/layout/venn2"/>
    <dgm:cxn modelId="{DA9FBFDC-5C5E-BE43-9DB5-1882A137E4D0}" type="presParOf" srcId="{3DBCA4D4-C7E4-D241-BA56-495364C6343D}" destId="{5D7F9E5B-C41C-894A-9AF1-30E5E78989AF}" srcOrd="0" destOrd="0" presId="urn:microsoft.com/office/officeart/2005/8/layout/venn2"/>
    <dgm:cxn modelId="{AAB28556-08F4-F348-BF89-097DC6CDAB1B}" type="presParOf" srcId="{3DBCA4D4-C7E4-D241-BA56-495364C6343D}" destId="{2E588DF4-E138-C345-BEC7-4BAE1C5F766F}" srcOrd="1" destOrd="0" presId="urn:microsoft.com/office/officeart/2005/8/layout/venn2"/>
    <dgm:cxn modelId="{7AF41E16-D148-5B46-BAE2-527A5F15E144}" type="presParOf" srcId="{CBBCEF6E-8698-B047-B9D2-4AEFCFE13E25}" destId="{5F65C656-8457-2C4F-9360-9F25DEABDFBD}" srcOrd="1" destOrd="0" presId="urn:microsoft.com/office/officeart/2005/8/layout/venn2"/>
    <dgm:cxn modelId="{4D9D42BE-C141-0945-B9B3-5716EB95DAC5}" type="presParOf" srcId="{5F65C656-8457-2C4F-9360-9F25DEABDFBD}" destId="{A397A7B2-5213-4D42-96D1-E78B6ADDD45B}" srcOrd="0" destOrd="0" presId="urn:microsoft.com/office/officeart/2005/8/layout/venn2"/>
    <dgm:cxn modelId="{9CBE4C3A-39C3-4549-8DB3-419C2A5CA354}" type="presParOf" srcId="{5F65C656-8457-2C4F-9360-9F25DEABDFBD}" destId="{3C426747-321E-C54B-BFEF-EF0765EF6056}" srcOrd="1" destOrd="0" presId="urn:microsoft.com/office/officeart/2005/8/layout/venn2"/>
    <dgm:cxn modelId="{7917796D-776E-A446-8E82-B6DDE150B833}" type="presParOf" srcId="{CBBCEF6E-8698-B047-B9D2-4AEFCFE13E25}" destId="{93B71519-1065-2E45-8AF3-5FAA992C0F07}" srcOrd="2" destOrd="0" presId="urn:microsoft.com/office/officeart/2005/8/layout/venn2"/>
    <dgm:cxn modelId="{880BEE92-25B2-CC4B-B884-88ADACB17BA6}" type="presParOf" srcId="{93B71519-1065-2E45-8AF3-5FAA992C0F07}" destId="{4BC7A9EA-80D8-BA47-8CDA-B7F6CFD46B33}" srcOrd="0" destOrd="0" presId="urn:microsoft.com/office/officeart/2005/8/layout/venn2"/>
    <dgm:cxn modelId="{703656C6-4BE5-6B43-BB3F-BB13BE906CE6}" type="presParOf" srcId="{93B71519-1065-2E45-8AF3-5FAA992C0F07}" destId="{0B1B409F-76C0-E44C-A37D-FA6F001A1C84}" srcOrd="1" destOrd="0" presId="urn:microsoft.com/office/officeart/2005/8/layout/venn2"/>
    <dgm:cxn modelId="{2839CF1D-7683-5444-9098-8B19E4AC9195}" type="presParOf" srcId="{CBBCEF6E-8698-B047-B9D2-4AEFCFE13E25}" destId="{B784DF83-E442-9A4C-B694-9CDEEA1FFB53}" srcOrd="3" destOrd="0" presId="urn:microsoft.com/office/officeart/2005/8/layout/venn2"/>
    <dgm:cxn modelId="{F50768FE-46DF-E24A-B6A6-3CF5BE9F1225}" type="presParOf" srcId="{B784DF83-E442-9A4C-B694-9CDEEA1FFB53}" destId="{8C4D4550-7B92-994F-821F-64B920FE60EF}" srcOrd="0" destOrd="0" presId="urn:microsoft.com/office/officeart/2005/8/layout/venn2"/>
    <dgm:cxn modelId="{3086EEFE-29E1-2C49-AEEF-ED87FDD466D8}" type="presParOf" srcId="{B784DF83-E442-9A4C-B694-9CDEEA1FFB53}" destId="{13A37DBC-65DF-B043-BE9C-BC571B140831}"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8CC8E0-6754-C644-AA7A-0633323C1C2A}" type="doc">
      <dgm:prSet loTypeId="urn:microsoft.com/office/officeart/2005/8/layout/hierarchy3" loCatId="" qsTypeId="urn:microsoft.com/office/officeart/2005/8/quickstyle/simple4" qsCatId="simple" csTypeId="urn:microsoft.com/office/officeart/2005/8/colors/accent1_3" csCatId="accent1" phldr="1"/>
      <dgm:spPr/>
    </dgm:pt>
    <dgm:pt modelId="{22C981C7-D690-5542-98B0-EFBB8F864D07}">
      <dgm:prSet phldrT="[Text]" custT="1"/>
      <dgm:spPr/>
      <dgm:t>
        <a:bodyPr/>
        <a:lstStyle/>
        <a:p>
          <a:r>
            <a:rPr lang="en-US" sz="1800" b="1" dirty="0">
              <a:solidFill>
                <a:schemeClr val="bg1"/>
              </a:solidFill>
            </a:rPr>
            <a:t>Wants</a:t>
          </a:r>
        </a:p>
      </dgm:t>
    </dgm:pt>
    <dgm:pt modelId="{576D9FB2-EAEE-6043-AA50-7366D9A0C182}" type="parTrans" cxnId="{562D7BEE-50A7-EE4B-945E-38DD559CCF93}">
      <dgm:prSet/>
      <dgm:spPr/>
      <dgm:t>
        <a:bodyPr/>
        <a:lstStyle/>
        <a:p>
          <a:endParaRPr lang="en-US"/>
        </a:p>
      </dgm:t>
    </dgm:pt>
    <dgm:pt modelId="{D80EE680-D9D7-8540-AEF0-35010891A044}" type="sibTrans" cxnId="{562D7BEE-50A7-EE4B-945E-38DD559CCF93}">
      <dgm:prSet/>
      <dgm:spPr/>
      <dgm:t>
        <a:bodyPr/>
        <a:lstStyle/>
        <a:p>
          <a:endParaRPr lang="en-US"/>
        </a:p>
      </dgm:t>
    </dgm:pt>
    <dgm:pt modelId="{781246E8-9820-534F-9D40-336E6EC34FE3}">
      <dgm:prSet phldrT="[Text]" custT="1"/>
      <dgm:spPr/>
      <dgm:t>
        <a:bodyPr/>
        <a:lstStyle/>
        <a:p>
          <a:r>
            <a:rPr lang="en-US" sz="1800" b="1" dirty="0">
              <a:solidFill>
                <a:srgbClr val="FFFFFF"/>
              </a:solidFill>
            </a:rPr>
            <a:t>Needs</a:t>
          </a:r>
        </a:p>
      </dgm:t>
    </dgm:pt>
    <dgm:pt modelId="{D0922803-887D-944B-A7DA-3F8CD03857F3}" type="parTrans" cxnId="{F23A8A29-0B1E-A84D-8248-AAE897002875}">
      <dgm:prSet/>
      <dgm:spPr/>
      <dgm:t>
        <a:bodyPr/>
        <a:lstStyle/>
        <a:p>
          <a:endParaRPr lang="en-US"/>
        </a:p>
      </dgm:t>
    </dgm:pt>
    <dgm:pt modelId="{A9ED456C-D768-CE4E-B50F-8C80F82BD928}" type="sibTrans" cxnId="{F23A8A29-0B1E-A84D-8248-AAE897002875}">
      <dgm:prSet/>
      <dgm:spPr/>
      <dgm:t>
        <a:bodyPr/>
        <a:lstStyle/>
        <a:p>
          <a:endParaRPr lang="en-US"/>
        </a:p>
      </dgm:t>
    </dgm:pt>
    <dgm:pt modelId="{BDEEF02A-A845-3B47-8542-BB7C9394E48C}">
      <dgm:prSet phldrT="[Text]" custT="1"/>
      <dgm:spPr/>
      <dgm:t>
        <a:bodyPr/>
        <a:lstStyle/>
        <a:p>
          <a:r>
            <a:rPr lang="en-US" sz="1800" b="1" dirty="0">
              <a:solidFill>
                <a:srgbClr val="FFFFFF"/>
              </a:solidFill>
            </a:rPr>
            <a:t>Objectives</a:t>
          </a:r>
        </a:p>
      </dgm:t>
    </dgm:pt>
    <dgm:pt modelId="{F4FEAFFB-283C-8A4F-A54B-B382DCDD22BB}" type="parTrans" cxnId="{E17BEDB6-8B82-1046-BD4E-1B7EDA33BC46}">
      <dgm:prSet/>
      <dgm:spPr/>
      <dgm:t>
        <a:bodyPr/>
        <a:lstStyle/>
        <a:p>
          <a:endParaRPr lang="en-US"/>
        </a:p>
      </dgm:t>
    </dgm:pt>
    <dgm:pt modelId="{2CE8FDE9-5E48-0743-B791-FFDE8D28881C}" type="sibTrans" cxnId="{E17BEDB6-8B82-1046-BD4E-1B7EDA33BC46}">
      <dgm:prSet/>
      <dgm:spPr/>
      <dgm:t>
        <a:bodyPr/>
        <a:lstStyle/>
        <a:p>
          <a:endParaRPr lang="en-US"/>
        </a:p>
      </dgm:t>
    </dgm:pt>
    <dgm:pt modelId="{BF884568-4350-3B45-A234-BF2EB87C93F5}">
      <dgm:prSet phldrT="[Text]" custT="1"/>
      <dgm:spPr/>
      <dgm:t>
        <a:bodyPr/>
        <a:lstStyle/>
        <a:p>
          <a:r>
            <a:rPr lang="en-US" sz="1800" b="1" dirty="0">
              <a:solidFill>
                <a:srgbClr val="FFFFFF"/>
              </a:solidFill>
            </a:rPr>
            <a:t>Positions</a:t>
          </a:r>
        </a:p>
      </dgm:t>
    </dgm:pt>
    <dgm:pt modelId="{E18AE2A2-9B59-8746-BA59-81D458265FA7}" type="parTrans" cxnId="{F0FC280C-BC33-9D40-B996-5B0F23712F31}">
      <dgm:prSet/>
      <dgm:spPr/>
      <dgm:t>
        <a:bodyPr/>
        <a:lstStyle/>
        <a:p>
          <a:endParaRPr lang="en-US"/>
        </a:p>
      </dgm:t>
    </dgm:pt>
    <dgm:pt modelId="{3064972C-7F75-DC48-8BF8-43EA898220D6}" type="sibTrans" cxnId="{F0FC280C-BC33-9D40-B996-5B0F23712F31}">
      <dgm:prSet/>
      <dgm:spPr/>
      <dgm:t>
        <a:bodyPr/>
        <a:lstStyle/>
        <a:p>
          <a:endParaRPr lang="en-US"/>
        </a:p>
      </dgm:t>
    </dgm:pt>
    <dgm:pt modelId="{6569B66E-3DAA-8847-85CD-27CEED09FA89}">
      <dgm:prSet phldrT="[Text]" custT="1"/>
      <dgm:spPr/>
      <dgm:t>
        <a:bodyPr/>
        <a:lstStyle/>
        <a:p>
          <a:r>
            <a:rPr lang="en-US" sz="1800" b="0" dirty="0">
              <a:solidFill>
                <a:schemeClr val="tx1"/>
              </a:solidFill>
            </a:rPr>
            <a:t>Expressed desires or positions</a:t>
          </a:r>
        </a:p>
      </dgm:t>
    </dgm:pt>
    <dgm:pt modelId="{3388563B-8467-7448-9C8F-BAC8BE91C924}" type="parTrans" cxnId="{240B4C75-6A36-C441-AFE7-6BEB0F8D2F17}">
      <dgm:prSet/>
      <dgm:spPr/>
      <dgm:t>
        <a:bodyPr/>
        <a:lstStyle/>
        <a:p>
          <a:endParaRPr lang="en-US"/>
        </a:p>
      </dgm:t>
    </dgm:pt>
    <dgm:pt modelId="{221EAF18-6D04-CF4A-A57B-A8E1C4852DAB}" type="sibTrans" cxnId="{240B4C75-6A36-C441-AFE7-6BEB0F8D2F17}">
      <dgm:prSet/>
      <dgm:spPr/>
      <dgm:t>
        <a:bodyPr/>
        <a:lstStyle/>
        <a:p>
          <a:endParaRPr lang="en-US"/>
        </a:p>
      </dgm:t>
    </dgm:pt>
    <dgm:pt modelId="{67F2D97E-3DC3-684A-BBF0-074AA2F33484}">
      <dgm:prSet phldrT="[Text]" custT="1"/>
      <dgm:spPr/>
      <dgm:t>
        <a:bodyPr/>
        <a:lstStyle/>
        <a:p>
          <a:r>
            <a:rPr lang="en-US" sz="1800" b="0" dirty="0">
              <a:solidFill>
                <a:schemeClr val="tx1"/>
              </a:solidFill>
            </a:rPr>
            <a:t>Underlying  interests</a:t>
          </a:r>
        </a:p>
      </dgm:t>
    </dgm:pt>
    <dgm:pt modelId="{670B2BFA-40C1-0246-875D-9C0BE5A1E302}" type="parTrans" cxnId="{DC647094-9B83-3244-A814-F245703E8A56}">
      <dgm:prSet/>
      <dgm:spPr/>
      <dgm:t>
        <a:bodyPr/>
        <a:lstStyle/>
        <a:p>
          <a:endParaRPr lang="en-US"/>
        </a:p>
      </dgm:t>
    </dgm:pt>
    <dgm:pt modelId="{6800B3FC-D4E3-4642-84CB-8EA21DAA2F39}" type="sibTrans" cxnId="{DC647094-9B83-3244-A814-F245703E8A56}">
      <dgm:prSet/>
      <dgm:spPr/>
      <dgm:t>
        <a:bodyPr/>
        <a:lstStyle/>
        <a:p>
          <a:endParaRPr lang="en-US"/>
        </a:p>
      </dgm:t>
    </dgm:pt>
    <dgm:pt modelId="{EFE1B747-78EB-0542-AF12-56F13317BCDD}">
      <dgm:prSet phldrT="[Text]" custT="1"/>
      <dgm:spPr/>
      <dgm:t>
        <a:bodyPr/>
        <a:lstStyle/>
        <a:p>
          <a:r>
            <a:rPr lang="en-US" sz="1800" b="0" dirty="0">
              <a:solidFill>
                <a:schemeClr val="tx1"/>
              </a:solidFill>
            </a:rPr>
            <a:t>What is to be accomplished for the business and/or personal</a:t>
          </a:r>
        </a:p>
      </dgm:t>
    </dgm:pt>
    <dgm:pt modelId="{20D6C2CF-C48E-2140-A176-5681DE57CE03}" type="parTrans" cxnId="{35F86671-D28B-234D-8278-3FC629BF97EB}">
      <dgm:prSet/>
      <dgm:spPr/>
      <dgm:t>
        <a:bodyPr/>
        <a:lstStyle/>
        <a:p>
          <a:endParaRPr lang="en-US"/>
        </a:p>
      </dgm:t>
    </dgm:pt>
    <dgm:pt modelId="{1D34FF3B-C5C0-C545-A5EF-B9A463AAE3F4}" type="sibTrans" cxnId="{35F86671-D28B-234D-8278-3FC629BF97EB}">
      <dgm:prSet/>
      <dgm:spPr/>
      <dgm:t>
        <a:bodyPr/>
        <a:lstStyle/>
        <a:p>
          <a:endParaRPr lang="en-US"/>
        </a:p>
      </dgm:t>
    </dgm:pt>
    <dgm:pt modelId="{D7935BD4-AFD7-9646-8E49-D1344E552630}">
      <dgm:prSet phldrT="[Text]" custT="1"/>
      <dgm:spPr/>
      <dgm:t>
        <a:bodyPr/>
        <a:lstStyle/>
        <a:p>
          <a:r>
            <a:rPr lang="en-US" sz="1800" b="0" dirty="0">
              <a:solidFill>
                <a:schemeClr val="tx1"/>
              </a:solidFill>
            </a:rPr>
            <a:t>A way to accomplish objectives by aligning</a:t>
          </a:r>
        </a:p>
      </dgm:t>
    </dgm:pt>
    <dgm:pt modelId="{38F6ED8D-71CC-6140-8E00-150A9C550C97}" type="parTrans" cxnId="{408F0CDE-A524-EE49-9BDA-905338DDA3C9}">
      <dgm:prSet/>
      <dgm:spPr/>
      <dgm:t>
        <a:bodyPr/>
        <a:lstStyle/>
        <a:p>
          <a:endParaRPr lang="en-US"/>
        </a:p>
      </dgm:t>
    </dgm:pt>
    <dgm:pt modelId="{54471E94-DA5E-9941-B3A3-F18FE893872E}" type="sibTrans" cxnId="{408F0CDE-A524-EE49-9BDA-905338DDA3C9}">
      <dgm:prSet/>
      <dgm:spPr/>
      <dgm:t>
        <a:bodyPr/>
        <a:lstStyle/>
        <a:p>
          <a:endParaRPr lang="en-US"/>
        </a:p>
      </dgm:t>
    </dgm:pt>
    <dgm:pt modelId="{1C238468-A7F0-4B4B-A978-C48714FBD985}" type="pres">
      <dgm:prSet presAssocID="{958CC8E0-6754-C644-AA7A-0633323C1C2A}" presName="diagram" presStyleCnt="0">
        <dgm:presLayoutVars>
          <dgm:chPref val="1"/>
          <dgm:dir/>
          <dgm:animOne val="branch"/>
          <dgm:animLvl val="lvl"/>
          <dgm:resizeHandles/>
        </dgm:presLayoutVars>
      </dgm:prSet>
      <dgm:spPr/>
    </dgm:pt>
    <dgm:pt modelId="{0871FE6B-E194-EB48-A0BA-80835B11849D}" type="pres">
      <dgm:prSet presAssocID="{22C981C7-D690-5542-98B0-EFBB8F864D07}" presName="root" presStyleCnt="0"/>
      <dgm:spPr/>
    </dgm:pt>
    <dgm:pt modelId="{AC644456-52EB-BA44-B1CA-A2B1B3AC0DC2}" type="pres">
      <dgm:prSet presAssocID="{22C981C7-D690-5542-98B0-EFBB8F864D07}" presName="rootComposite" presStyleCnt="0"/>
      <dgm:spPr/>
    </dgm:pt>
    <dgm:pt modelId="{54130E95-CE44-1F4D-8C52-252FBCDBFB34}" type="pres">
      <dgm:prSet presAssocID="{22C981C7-D690-5542-98B0-EFBB8F864D07}" presName="rootText" presStyleLbl="node1" presStyleIdx="0" presStyleCnt="4"/>
      <dgm:spPr/>
    </dgm:pt>
    <dgm:pt modelId="{ADE6C7A8-A047-BA4E-A4AE-DB0908BC31B6}" type="pres">
      <dgm:prSet presAssocID="{22C981C7-D690-5542-98B0-EFBB8F864D07}" presName="rootConnector" presStyleLbl="node1" presStyleIdx="0" presStyleCnt="4"/>
      <dgm:spPr/>
    </dgm:pt>
    <dgm:pt modelId="{2BE89405-D62C-CF4C-9C56-33FDCDFA7756}" type="pres">
      <dgm:prSet presAssocID="{22C981C7-D690-5542-98B0-EFBB8F864D07}" presName="childShape" presStyleCnt="0"/>
      <dgm:spPr/>
    </dgm:pt>
    <dgm:pt modelId="{2586C524-8532-9446-922E-09DD86A8813D}" type="pres">
      <dgm:prSet presAssocID="{3388563B-8467-7448-9C8F-BAC8BE91C924}" presName="Name13" presStyleLbl="parChTrans1D2" presStyleIdx="0" presStyleCnt="4"/>
      <dgm:spPr/>
    </dgm:pt>
    <dgm:pt modelId="{D90952EA-D866-FB46-B62A-59D5740A84B8}" type="pres">
      <dgm:prSet presAssocID="{6569B66E-3DAA-8847-85CD-27CEED09FA89}" presName="childText" presStyleLbl="bgAcc1" presStyleIdx="0" presStyleCnt="4">
        <dgm:presLayoutVars>
          <dgm:bulletEnabled val="1"/>
        </dgm:presLayoutVars>
      </dgm:prSet>
      <dgm:spPr/>
    </dgm:pt>
    <dgm:pt modelId="{AFCC5E83-1B9A-004D-BF40-7AE1D45DE7D0}" type="pres">
      <dgm:prSet presAssocID="{781246E8-9820-534F-9D40-336E6EC34FE3}" presName="root" presStyleCnt="0"/>
      <dgm:spPr/>
    </dgm:pt>
    <dgm:pt modelId="{1381E1F9-D681-6F4A-999B-2D62C49B7BE3}" type="pres">
      <dgm:prSet presAssocID="{781246E8-9820-534F-9D40-336E6EC34FE3}" presName="rootComposite" presStyleCnt="0"/>
      <dgm:spPr/>
    </dgm:pt>
    <dgm:pt modelId="{AF438106-B92B-B842-A961-88838465416E}" type="pres">
      <dgm:prSet presAssocID="{781246E8-9820-534F-9D40-336E6EC34FE3}" presName="rootText" presStyleLbl="node1" presStyleIdx="1" presStyleCnt="4"/>
      <dgm:spPr/>
    </dgm:pt>
    <dgm:pt modelId="{3B94288A-559B-5E46-9F39-4C1BF50BCBFC}" type="pres">
      <dgm:prSet presAssocID="{781246E8-9820-534F-9D40-336E6EC34FE3}" presName="rootConnector" presStyleLbl="node1" presStyleIdx="1" presStyleCnt="4"/>
      <dgm:spPr/>
    </dgm:pt>
    <dgm:pt modelId="{6E8EFA94-B81C-D74D-80ED-A07FCBC086A6}" type="pres">
      <dgm:prSet presAssocID="{781246E8-9820-534F-9D40-336E6EC34FE3}" presName="childShape" presStyleCnt="0"/>
      <dgm:spPr/>
    </dgm:pt>
    <dgm:pt modelId="{805F2E43-DF70-C046-AA0D-71D4066A884F}" type="pres">
      <dgm:prSet presAssocID="{670B2BFA-40C1-0246-875D-9C0BE5A1E302}" presName="Name13" presStyleLbl="parChTrans1D2" presStyleIdx="1" presStyleCnt="4"/>
      <dgm:spPr/>
    </dgm:pt>
    <dgm:pt modelId="{D30BD185-B8A3-C948-A8E5-67A905E141F9}" type="pres">
      <dgm:prSet presAssocID="{67F2D97E-3DC3-684A-BBF0-074AA2F33484}" presName="childText" presStyleLbl="bgAcc1" presStyleIdx="1" presStyleCnt="4">
        <dgm:presLayoutVars>
          <dgm:bulletEnabled val="1"/>
        </dgm:presLayoutVars>
      </dgm:prSet>
      <dgm:spPr/>
    </dgm:pt>
    <dgm:pt modelId="{7B9E8A91-E846-C942-B25A-70A8036FCD77}" type="pres">
      <dgm:prSet presAssocID="{BDEEF02A-A845-3B47-8542-BB7C9394E48C}" presName="root" presStyleCnt="0"/>
      <dgm:spPr/>
    </dgm:pt>
    <dgm:pt modelId="{49EBC0B2-CD23-4041-8B18-F251D7F21EC6}" type="pres">
      <dgm:prSet presAssocID="{BDEEF02A-A845-3B47-8542-BB7C9394E48C}" presName="rootComposite" presStyleCnt="0"/>
      <dgm:spPr/>
    </dgm:pt>
    <dgm:pt modelId="{A0F8536F-FACE-5848-9FF2-1FB01C218506}" type="pres">
      <dgm:prSet presAssocID="{BDEEF02A-A845-3B47-8542-BB7C9394E48C}" presName="rootText" presStyleLbl="node1" presStyleIdx="2" presStyleCnt="4"/>
      <dgm:spPr/>
    </dgm:pt>
    <dgm:pt modelId="{D13771ED-13F7-F844-8B7E-B546B2893678}" type="pres">
      <dgm:prSet presAssocID="{BDEEF02A-A845-3B47-8542-BB7C9394E48C}" presName="rootConnector" presStyleLbl="node1" presStyleIdx="2" presStyleCnt="4"/>
      <dgm:spPr/>
    </dgm:pt>
    <dgm:pt modelId="{B59D62D3-93B6-9E48-9490-C738D91A4A9E}" type="pres">
      <dgm:prSet presAssocID="{BDEEF02A-A845-3B47-8542-BB7C9394E48C}" presName="childShape" presStyleCnt="0"/>
      <dgm:spPr/>
    </dgm:pt>
    <dgm:pt modelId="{469AFB07-C042-4C4A-AAD2-5F0A0F1EB32C}" type="pres">
      <dgm:prSet presAssocID="{20D6C2CF-C48E-2140-A176-5681DE57CE03}" presName="Name13" presStyleLbl="parChTrans1D2" presStyleIdx="2" presStyleCnt="4"/>
      <dgm:spPr/>
    </dgm:pt>
    <dgm:pt modelId="{D9478CA1-B5CC-8F41-AEF1-8BB36B7607AF}" type="pres">
      <dgm:prSet presAssocID="{EFE1B747-78EB-0542-AF12-56F13317BCDD}" presName="childText" presStyleLbl="bgAcc1" presStyleIdx="2" presStyleCnt="4" custScaleX="149067" custScaleY="147451">
        <dgm:presLayoutVars>
          <dgm:bulletEnabled val="1"/>
        </dgm:presLayoutVars>
      </dgm:prSet>
      <dgm:spPr/>
    </dgm:pt>
    <dgm:pt modelId="{D7EC4904-3247-834B-8927-5EAF89292514}" type="pres">
      <dgm:prSet presAssocID="{BF884568-4350-3B45-A234-BF2EB87C93F5}" presName="root" presStyleCnt="0"/>
      <dgm:spPr/>
    </dgm:pt>
    <dgm:pt modelId="{CA221137-FCC2-D144-A092-6CD5E57A7EEE}" type="pres">
      <dgm:prSet presAssocID="{BF884568-4350-3B45-A234-BF2EB87C93F5}" presName="rootComposite" presStyleCnt="0"/>
      <dgm:spPr/>
    </dgm:pt>
    <dgm:pt modelId="{E99AA2D2-74E7-5E45-9188-DB590399D452}" type="pres">
      <dgm:prSet presAssocID="{BF884568-4350-3B45-A234-BF2EB87C93F5}" presName="rootText" presStyleLbl="node1" presStyleIdx="3" presStyleCnt="4"/>
      <dgm:spPr/>
    </dgm:pt>
    <dgm:pt modelId="{A464E117-7C98-4C44-B1F5-1DFD0F2FC773}" type="pres">
      <dgm:prSet presAssocID="{BF884568-4350-3B45-A234-BF2EB87C93F5}" presName="rootConnector" presStyleLbl="node1" presStyleIdx="3" presStyleCnt="4"/>
      <dgm:spPr/>
    </dgm:pt>
    <dgm:pt modelId="{58B261FE-2E31-1146-8A4F-57EF829C9CD9}" type="pres">
      <dgm:prSet presAssocID="{BF884568-4350-3B45-A234-BF2EB87C93F5}" presName="childShape" presStyleCnt="0"/>
      <dgm:spPr/>
    </dgm:pt>
    <dgm:pt modelId="{099D1B5A-0063-7446-9064-CF216903D659}" type="pres">
      <dgm:prSet presAssocID="{38F6ED8D-71CC-6140-8E00-150A9C550C97}" presName="Name13" presStyleLbl="parChTrans1D2" presStyleIdx="3" presStyleCnt="4"/>
      <dgm:spPr/>
    </dgm:pt>
    <dgm:pt modelId="{AB82FBA6-2B6C-0446-9B53-0534FB9F3518}" type="pres">
      <dgm:prSet presAssocID="{D7935BD4-AFD7-9646-8E49-D1344E552630}" presName="childText" presStyleLbl="bgAcc1" presStyleIdx="3" presStyleCnt="4" custScaleX="124737" custScaleY="132929">
        <dgm:presLayoutVars>
          <dgm:bulletEnabled val="1"/>
        </dgm:presLayoutVars>
      </dgm:prSet>
      <dgm:spPr/>
    </dgm:pt>
  </dgm:ptLst>
  <dgm:cxnLst>
    <dgm:cxn modelId="{F0FC280C-BC33-9D40-B996-5B0F23712F31}" srcId="{958CC8E0-6754-C644-AA7A-0633323C1C2A}" destId="{BF884568-4350-3B45-A234-BF2EB87C93F5}" srcOrd="3" destOrd="0" parTransId="{E18AE2A2-9B59-8746-BA59-81D458265FA7}" sibTransId="{3064972C-7F75-DC48-8BF8-43EA898220D6}"/>
    <dgm:cxn modelId="{089D541D-EC53-334F-BB32-0C8CCA4F1A4A}" type="presOf" srcId="{EFE1B747-78EB-0542-AF12-56F13317BCDD}" destId="{D9478CA1-B5CC-8F41-AEF1-8BB36B7607AF}" srcOrd="0" destOrd="0" presId="urn:microsoft.com/office/officeart/2005/8/layout/hierarchy3"/>
    <dgm:cxn modelId="{C8578B22-2068-D84B-AA96-95354A708844}" type="presOf" srcId="{22C981C7-D690-5542-98B0-EFBB8F864D07}" destId="{ADE6C7A8-A047-BA4E-A4AE-DB0908BC31B6}" srcOrd="1" destOrd="0" presId="urn:microsoft.com/office/officeart/2005/8/layout/hierarchy3"/>
    <dgm:cxn modelId="{11F85F26-73EA-2D4F-93D7-8E9B319C9427}" type="presOf" srcId="{22C981C7-D690-5542-98B0-EFBB8F864D07}" destId="{54130E95-CE44-1F4D-8C52-252FBCDBFB34}" srcOrd="0" destOrd="0" presId="urn:microsoft.com/office/officeart/2005/8/layout/hierarchy3"/>
    <dgm:cxn modelId="{F23A8A29-0B1E-A84D-8248-AAE897002875}" srcId="{958CC8E0-6754-C644-AA7A-0633323C1C2A}" destId="{781246E8-9820-534F-9D40-336E6EC34FE3}" srcOrd="1" destOrd="0" parTransId="{D0922803-887D-944B-A7DA-3F8CD03857F3}" sibTransId="{A9ED456C-D768-CE4E-B50F-8C80F82BD928}"/>
    <dgm:cxn modelId="{706B2233-586C-A648-BD35-9B7046CFE0A2}" type="presOf" srcId="{6569B66E-3DAA-8847-85CD-27CEED09FA89}" destId="{D90952EA-D866-FB46-B62A-59D5740A84B8}" srcOrd="0" destOrd="0" presId="urn:microsoft.com/office/officeart/2005/8/layout/hierarchy3"/>
    <dgm:cxn modelId="{8907A236-7A23-1346-A641-CC6A457002C3}" type="presOf" srcId="{BDEEF02A-A845-3B47-8542-BB7C9394E48C}" destId="{A0F8536F-FACE-5848-9FF2-1FB01C218506}" srcOrd="0" destOrd="0" presId="urn:microsoft.com/office/officeart/2005/8/layout/hierarchy3"/>
    <dgm:cxn modelId="{3BB64D41-6EEA-E04E-BDDB-271B687FBCDD}" type="presOf" srcId="{20D6C2CF-C48E-2140-A176-5681DE57CE03}" destId="{469AFB07-C042-4C4A-AAD2-5F0A0F1EB32C}" srcOrd="0" destOrd="0" presId="urn:microsoft.com/office/officeart/2005/8/layout/hierarchy3"/>
    <dgm:cxn modelId="{35F86671-D28B-234D-8278-3FC629BF97EB}" srcId="{BDEEF02A-A845-3B47-8542-BB7C9394E48C}" destId="{EFE1B747-78EB-0542-AF12-56F13317BCDD}" srcOrd="0" destOrd="0" parTransId="{20D6C2CF-C48E-2140-A176-5681DE57CE03}" sibTransId="{1D34FF3B-C5C0-C545-A5EF-B9A463AAE3F4}"/>
    <dgm:cxn modelId="{9B3BB773-B9E2-3940-95E8-C00D977E090A}" type="presOf" srcId="{D7935BD4-AFD7-9646-8E49-D1344E552630}" destId="{AB82FBA6-2B6C-0446-9B53-0534FB9F3518}" srcOrd="0" destOrd="0" presId="urn:microsoft.com/office/officeart/2005/8/layout/hierarchy3"/>
    <dgm:cxn modelId="{240B4C75-6A36-C441-AFE7-6BEB0F8D2F17}" srcId="{22C981C7-D690-5542-98B0-EFBB8F864D07}" destId="{6569B66E-3DAA-8847-85CD-27CEED09FA89}" srcOrd="0" destOrd="0" parTransId="{3388563B-8467-7448-9C8F-BAC8BE91C924}" sibTransId="{221EAF18-6D04-CF4A-A57B-A8E1C4852DAB}"/>
    <dgm:cxn modelId="{C93EC177-21FC-BD4D-83E1-E3C052BE727E}" type="presOf" srcId="{3388563B-8467-7448-9C8F-BAC8BE91C924}" destId="{2586C524-8532-9446-922E-09DD86A8813D}" srcOrd="0" destOrd="0" presId="urn:microsoft.com/office/officeart/2005/8/layout/hierarchy3"/>
    <dgm:cxn modelId="{1293548A-3E2F-FF44-BE99-1E9CF4E8FA20}" type="presOf" srcId="{BDEEF02A-A845-3B47-8542-BB7C9394E48C}" destId="{D13771ED-13F7-F844-8B7E-B546B2893678}" srcOrd="1" destOrd="0" presId="urn:microsoft.com/office/officeart/2005/8/layout/hierarchy3"/>
    <dgm:cxn modelId="{2936F88B-6A29-014D-AE22-A9D13B83AE40}" type="presOf" srcId="{958CC8E0-6754-C644-AA7A-0633323C1C2A}" destId="{1C238468-A7F0-4B4B-A978-C48714FBD985}" srcOrd="0" destOrd="0" presId="urn:microsoft.com/office/officeart/2005/8/layout/hierarchy3"/>
    <dgm:cxn modelId="{DC647094-9B83-3244-A814-F245703E8A56}" srcId="{781246E8-9820-534F-9D40-336E6EC34FE3}" destId="{67F2D97E-3DC3-684A-BBF0-074AA2F33484}" srcOrd="0" destOrd="0" parTransId="{670B2BFA-40C1-0246-875D-9C0BE5A1E302}" sibTransId="{6800B3FC-D4E3-4642-84CB-8EA21DAA2F39}"/>
    <dgm:cxn modelId="{F386BC9A-4D6B-7449-B3A1-9E83BE83B74A}" type="presOf" srcId="{781246E8-9820-534F-9D40-336E6EC34FE3}" destId="{3B94288A-559B-5E46-9F39-4C1BF50BCBFC}" srcOrd="1" destOrd="0" presId="urn:microsoft.com/office/officeart/2005/8/layout/hierarchy3"/>
    <dgm:cxn modelId="{0CCF4FA1-7DCF-B44E-A264-0BF5A5E85031}" type="presOf" srcId="{38F6ED8D-71CC-6140-8E00-150A9C550C97}" destId="{099D1B5A-0063-7446-9064-CF216903D659}" srcOrd="0" destOrd="0" presId="urn:microsoft.com/office/officeart/2005/8/layout/hierarchy3"/>
    <dgm:cxn modelId="{81FA29A7-9CCE-3840-862B-C5626D42F26E}" type="presOf" srcId="{670B2BFA-40C1-0246-875D-9C0BE5A1E302}" destId="{805F2E43-DF70-C046-AA0D-71D4066A884F}" srcOrd="0" destOrd="0" presId="urn:microsoft.com/office/officeart/2005/8/layout/hierarchy3"/>
    <dgm:cxn modelId="{B01685AE-7998-C044-B36A-449956FA2589}" type="presOf" srcId="{BF884568-4350-3B45-A234-BF2EB87C93F5}" destId="{E99AA2D2-74E7-5E45-9188-DB590399D452}" srcOrd="0" destOrd="0" presId="urn:microsoft.com/office/officeart/2005/8/layout/hierarchy3"/>
    <dgm:cxn modelId="{6DE968B6-9B39-8C49-8A79-CD00420C9677}" type="presOf" srcId="{781246E8-9820-534F-9D40-336E6EC34FE3}" destId="{AF438106-B92B-B842-A961-88838465416E}" srcOrd="0" destOrd="0" presId="urn:microsoft.com/office/officeart/2005/8/layout/hierarchy3"/>
    <dgm:cxn modelId="{E17BEDB6-8B82-1046-BD4E-1B7EDA33BC46}" srcId="{958CC8E0-6754-C644-AA7A-0633323C1C2A}" destId="{BDEEF02A-A845-3B47-8542-BB7C9394E48C}" srcOrd="2" destOrd="0" parTransId="{F4FEAFFB-283C-8A4F-A54B-B382DCDD22BB}" sibTransId="{2CE8FDE9-5E48-0743-B791-FFDE8D28881C}"/>
    <dgm:cxn modelId="{9E51D2DA-1F37-024C-9571-14B4D61831BA}" type="presOf" srcId="{BF884568-4350-3B45-A234-BF2EB87C93F5}" destId="{A464E117-7C98-4C44-B1F5-1DFD0F2FC773}" srcOrd="1" destOrd="0" presId="urn:microsoft.com/office/officeart/2005/8/layout/hierarchy3"/>
    <dgm:cxn modelId="{408F0CDE-A524-EE49-9BDA-905338DDA3C9}" srcId="{BF884568-4350-3B45-A234-BF2EB87C93F5}" destId="{D7935BD4-AFD7-9646-8E49-D1344E552630}" srcOrd="0" destOrd="0" parTransId="{38F6ED8D-71CC-6140-8E00-150A9C550C97}" sibTransId="{54471E94-DA5E-9941-B3A3-F18FE893872E}"/>
    <dgm:cxn modelId="{562D7BEE-50A7-EE4B-945E-38DD559CCF93}" srcId="{958CC8E0-6754-C644-AA7A-0633323C1C2A}" destId="{22C981C7-D690-5542-98B0-EFBB8F864D07}" srcOrd="0" destOrd="0" parTransId="{576D9FB2-EAEE-6043-AA50-7366D9A0C182}" sibTransId="{D80EE680-D9D7-8540-AEF0-35010891A044}"/>
    <dgm:cxn modelId="{148814F0-4804-7943-A7DE-D22A1544EC04}" type="presOf" srcId="{67F2D97E-3DC3-684A-BBF0-074AA2F33484}" destId="{D30BD185-B8A3-C948-A8E5-67A905E141F9}" srcOrd="0" destOrd="0" presId="urn:microsoft.com/office/officeart/2005/8/layout/hierarchy3"/>
    <dgm:cxn modelId="{26D8EC4D-5637-CD4A-A98B-F2F4B8870F5E}" type="presParOf" srcId="{1C238468-A7F0-4B4B-A978-C48714FBD985}" destId="{0871FE6B-E194-EB48-A0BA-80835B11849D}" srcOrd="0" destOrd="0" presId="urn:microsoft.com/office/officeart/2005/8/layout/hierarchy3"/>
    <dgm:cxn modelId="{44CF27A3-FF0F-464F-8B1C-D8EC962DC7E9}" type="presParOf" srcId="{0871FE6B-E194-EB48-A0BA-80835B11849D}" destId="{AC644456-52EB-BA44-B1CA-A2B1B3AC0DC2}" srcOrd="0" destOrd="0" presId="urn:microsoft.com/office/officeart/2005/8/layout/hierarchy3"/>
    <dgm:cxn modelId="{C97763FD-5EA5-104F-A8DF-ECE11564FEC3}" type="presParOf" srcId="{AC644456-52EB-BA44-B1CA-A2B1B3AC0DC2}" destId="{54130E95-CE44-1F4D-8C52-252FBCDBFB34}" srcOrd="0" destOrd="0" presId="urn:microsoft.com/office/officeart/2005/8/layout/hierarchy3"/>
    <dgm:cxn modelId="{A9662BD0-D1D7-EA48-9D20-858EDBA0DC03}" type="presParOf" srcId="{AC644456-52EB-BA44-B1CA-A2B1B3AC0DC2}" destId="{ADE6C7A8-A047-BA4E-A4AE-DB0908BC31B6}" srcOrd="1" destOrd="0" presId="urn:microsoft.com/office/officeart/2005/8/layout/hierarchy3"/>
    <dgm:cxn modelId="{5D3F26EB-19E5-6E46-875D-EEA9A5E68FB5}" type="presParOf" srcId="{0871FE6B-E194-EB48-A0BA-80835B11849D}" destId="{2BE89405-D62C-CF4C-9C56-33FDCDFA7756}" srcOrd="1" destOrd="0" presId="urn:microsoft.com/office/officeart/2005/8/layout/hierarchy3"/>
    <dgm:cxn modelId="{2AA60F9B-3A30-4440-8B29-45D683C97076}" type="presParOf" srcId="{2BE89405-D62C-CF4C-9C56-33FDCDFA7756}" destId="{2586C524-8532-9446-922E-09DD86A8813D}" srcOrd="0" destOrd="0" presId="urn:microsoft.com/office/officeart/2005/8/layout/hierarchy3"/>
    <dgm:cxn modelId="{1AEFC6C1-E8E5-FE4F-BA1F-5C401E1B72C2}" type="presParOf" srcId="{2BE89405-D62C-CF4C-9C56-33FDCDFA7756}" destId="{D90952EA-D866-FB46-B62A-59D5740A84B8}" srcOrd="1" destOrd="0" presId="urn:microsoft.com/office/officeart/2005/8/layout/hierarchy3"/>
    <dgm:cxn modelId="{C140605B-6EE1-E340-90A6-27322C02D412}" type="presParOf" srcId="{1C238468-A7F0-4B4B-A978-C48714FBD985}" destId="{AFCC5E83-1B9A-004D-BF40-7AE1D45DE7D0}" srcOrd="1" destOrd="0" presId="urn:microsoft.com/office/officeart/2005/8/layout/hierarchy3"/>
    <dgm:cxn modelId="{9BE8421D-1FC4-F746-A98D-5086CDCF330C}" type="presParOf" srcId="{AFCC5E83-1B9A-004D-BF40-7AE1D45DE7D0}" destId="{1381E1F9-D681-6F4A-999B-2D62C49B7BE3}" srcOrd="0" destOrd="0" presId="urn:microsoft.com/office/officeart/2005/8/layout/hierarchy3"/>
    <dgm:cxn modelId="{29F2B8DD-98EA-4F4F-A4D4-331E4677ECE9}" type="presParOf" srcId="{1381E1F9-D681-6F4A-999B-2D62C49B7BE3}" destId="{AF438106-B92B-B842-A961-88838465416E}" srcOrd="0" destOrd="0" presId="urn:microsoft.com/office/officeart/2005/8/layout/hierarchy3"/>
    <dgm:cxn modelId="{4A235593-9154-9942-926A-14840729266B}" type="presParOf" srcId="{1381E1F9-D681-6F4A-999B-2D62C49B7BE3}" destId="{3B94288A-559B-5E46-9F39-4C1BF50BCBFC}" srcOrd="1" destOrd="0" presId="urn:microsoft.com/office/officeart/2005/8/layout/hierarchy3"/>
    <dgm:cxn modelId="{A3118F02-52D9-6E4C-BE0D-61EA3BA4D908}" type="presParOf" srcId="{AFCC5E83-1B9A-004D-BF40-7AE1D45DE7D0}" destId="{6E8EFA94-B81C-D74D-80ED-A07FCBC086A6}" srcOrd="1" destOrd="0" presId="urn:microsoft.com/office/officeart/2005/8/layout/hierarchy3"/>
    <dgm:cxn modelId="{F8695F0B-C49B-4D45-926F-3C17226FA8F6}" type="presParOf" srcId="{6E8EFA94-B81C-D74D-80ED-A07FCBC086A6}" destId="{805F2E43-DF70-C046-AA0D-71D4066A884F}" srcOrd="0" destOrd="0" presId="urn:microsoft.com/office/officeart/2005/8/layout/hierarchy3"/>
    <dgm:cxn modelId="{D91DEEE8-E9F2-4042-9745-D16A21AB3202}" type="presParOf" srcId="{6E8EFA94-B81C-D74D-80ED-A07FCBC086A6}" destId="{D30BD185-B8A3-C948-A8E5-67A905E141F9}" srcOrd="1" destOrd="0" presId="urn:microsoft.com/office/officeart/2005/8/layout/hierarchy3"/>
    <dgm:cxn modelId="{3B209072-31B0-E34A-AB16-6F931C440E87}" type="presParOf" srcId="{1C238468-A7F0-4B4B-A978-C48714FBD985}" destId="{7B9E8A91-E846-C942-B25A-70A8036FCD77}" srcOrd="2" destOrd="0" presId="urn:microsoft.com/office/officeart/2005/8/layout/hierarchy3"/>
    <dgm:cxn modelId="{CE48E534-1473-2D44-93F2-7ACC5B48DF7C}" type="presParOf" srcId="{7B9E8A91-E846-C942-B25A-70A8036FCD77}" destId="{49EBC0B2-CD23-4041-8B18-F251D7F21EC6}" srcOrd="0" destOrd="0" presId="urn:microsoft.com/office/officeart/2005/8/layout/hierarchy3"/>
    <dgm:cxn modelId="{8E597AF8-ABC0-194F-BDE0-BAAB773D6E3B}" type="presParOf" srcId="{49EBC0B2-CD23-4041-8B18-F251D7F21EC6}" destId="{A0F8536F-FACE-5848-9FF2-1FB01C218506}" srcOrd="0" destOrd="0" presId="urn:microsoft.com/office/officeart/2005/8/layout/hierarchy3"/>
    <dgm:cxn modelId="{32498016-44D8-BF45-A36A-BC0D52A75BE0}" type="presParOf" srcId="{49EBC0B2-CD23-4041-8B18-F251D7F21EC6}" destId="{D13771ED-13F7-F844-8B7E-B546B2893678}" srcOrd="1" destOrd="0" presId="urn:microsoft.com/office/officeart/2005/8/layout/hierarchy3"/>
    <dgm:cxn modelId="{A4F84660-2CA7-EB4C-ACEB-3C80966DB144}" type="presParOf" srcId="{7B9E8A91-E846-C942-B25A-70A8036FCD77}" destId="{B59D62D3-93B6-9E48-9490-C738D91A4A9E}" srcOrd="1" destOrd="0" presId="urn:microsoft.com/office/officeart/2005/8/layout/hierarchy3"/>
    <dgm:cxn modelId="{36464E0D-AF51-BE44-93A0-8C4482BA5FA1}" type="presParOf" srcId="{B59D62D3-93B6-9E48-9490-C738D91A4A9E}" destId="{469AFB07-C042-4C4A-AAD2-5F0A0F1EB32C}" srcOrd="0" destOrd="0" presId="urn:microsoft.com/office/officeart/2005/8/layout/hierarchy3"/>
    <dgm:cxn modelId="{C7485A23-67F5-094F-8C3B-5E153A2462D7}" type="presParOf" srcId="{B59D62D3-93B6-9E48-9490-C738D91A4A9E}" destId="{D9478CA1-B5CC-8F41-AEF1-8BB36B7607AF}" srcOrd="1" destOrd="0" presId="urn:microsoft.com/office/officeart/2005/8/layout/hierarchy3"/>
    <dgm:cxn modelId="{550F6BBF-DF53-4545-89F0-CD69193D9AA8}" type="presParOf" srcId="{1C238468-A7F0-4B4B-A978-C48714FBD985}" destId="{D7EC4904-3247-834B-8927-5EAF89292514}" srcOrd="3" destOrd="0" presId="urn:microsoft.com/office/officeart/2005/8/layout/hierarchy3"/>
    <dgm:cxn modelId="{B36F825F-D3E8-5642-995D-4E8B8EFC87BC}" type="presParOf" srcId="{D7EC4904-3247-834B-8927-5EAF89292514}" destId="{CA221137-FCC2-D144-A092-6CD5E57A7EEE}" srcOrd="0" destOrd="0" presId="urn:microsoft.com/office/officeart/2005/8/layout/hierarchy3"/>
    <dgm:cxn modelId="{F20AC338-8E5A-A445-B925-944FB4CA7A0B}" type="presParOf" srcId="{CA221137-FCC2-D144-A092-6CD5E57A7EEE}" destId="{E99AA2D2-74E7-5E45-9188-DB590399D452}" srcOrd="0" destOrd="0" presId="urn:microsoft.com/office/officeart/2005/8/layout/hierarchy3"/>
    <dgm:cxn modelId="{0DBC8929-9991-FE41-8934-D902A4568D29}" type="presParOf" srcId="{CA221137-FCC2-D144-A092-6CD5E57A7EEE}" destId="{A464E117-7C98-4C44-B1F5-1DFD0F2FC773}" srcOrd="1" destOrd="0" presId="urn:microsoft.com/office/officeart/2005/8/layout/hierarchy3"/>
    <dgm:cxn modelId="{CA6D78B4-F4F0-0B48-8841-BCD2BC462926}" type="presParOf" srcId="{D7EC4904-3247-834B-8927-5EAF89292514}" destId="{58B261FE-2E31-1146-8A4F-57EF829C9CD9}" srcOrd="1" destOrd="0" presId="urn:microsoft.com/office/officeart/2005/8/layout/hierarchy3"/>
    <dgm:cxn modelId="{5C2BF573-60DA-634F-9A4C-9688A67635EA}" type="presParOf" srcId="{58B261FE-2E31-1146-8A4F-57EF829C9CD9}" destId="{099D1B5A-0063-7446-9064-CF216903D659}" srcOrd="0" destOrd="0" presId="urn:microsoft.com/office/officeart/2005/8/layout/hierarchy3"/>
    <dgm:cxn modelId="{9466F10D-6C0D-1545-A46A-F19ABF85DB3B}" type="presParOf" srcId="{58B261FE-2E31-1146-8A4F-57EF829C9CD9}" destId="{AB82FBA6-2B6C-0446-9B53-0534FB9F3518}"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7F9E5B-C41C-894A-9AF1-30E5E78989AF}">
      <dsp:nvSpPr>
        <dsp:cNvPr id="0" name=""/>
        <dsp:cNvSpPr/>
      </dsp:nvSpPr>
      <dsp:spPr>
        <a:xfrm>
          <a:off x="1016000" y="0"/>
          <a:ext cx="4064000" cy="4064000"/>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Positions</a:t>
          </a:r>
        </a:p>
      </dsp:txBody>
      <dsp:txXfrm>
        <a:off x="2479852" y="203199"/>
        <a:ext cx="1136294" cy="609600"/>
      </dsp:txXfrm>
    </dsp:sp>
    <dsp:sp modelId="{A397A7B2-5213-4D42-96D1-E78B6ADDD45B}">
      <dsp:nvSpPr>
        <dsp:cNvPr id="0" name=""/>
        <dsp:cNvSpPr/>
      </dsp:nvSpPr>
      <dsp:spPr>
        <a:xfrm>
          <a:off x="1422400" y="812799"/>
          <a:ext cx="3251200" cy="3251200"/>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Issues</a:t>
          </a:r>
        </a:p>
      </dsp:txBody>
      <dsp:txXfrm>
        <a:off x="2479852" y="1007871"/>
        <a:ext cx="1136294" cy="585216"/>
      </dsp:txXfrm>
    </dsp:sp>
    <dsp:sp modelId="{4BC7A9EA-80D8-BA47-8CDA-B7F6CFD46B33}">
      <dsp:nvSpPr>
        <dsp:cNvPr id="0" name=""/>
        <dsp:cNvSpPr/>
      </dsp:nvSpPr>
      <dsp:spPr>
        <a:xfrm>
          <a:off x="1828800" y="1625599"/>
          <a:ext cx="2438400" cy="2438400"/>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Interests</a:t>
          </a:r>
        </a:p>
      </dsp:txBody>
      <dsp:txXfrm>
        <a:off x="2479852" y="1808479"/>
        <a:ext cx="1136294" cy="548640"/>
      </dsp:txXfrm>
    </dsp:sp>
    <dsp:sp modelId="{8C4D4550-7B92-994F-821F-64B920FE60EF}">
      <dsp:nvSpPr>
        <dsp:cNvPr id="0" name=""/>
        <dsp:cNvSpPr/>
      </dsp:nvSpPr>
      <dsp:spPr>
        <a:xfrm>
          <a:off x="2235200" y="2438399"/>
          <a:ext cx="1625600" cy="1625600"/>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tx1"/>
              </a:solidFill>
            </a:rPr>
            <a:t>Values</a:t>
          </a:r>
        </a:p>
      </dsp:txBody>
      <dsp:txXfrm>
        <a:off x="2473263" y="2844799"/>
        <a:ext cx="1149472" cy="812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130E95-CE44-1F4D-8C52-252FBCDBFB34}">
      <dsp:nvSpPr>
        <dsp:cNvPr id="0" name=""/>
        <dsp:cNvSpPr/>
      </dsp:nvSpPr>
      <dsp:spPr>
        <a:xfrm>
          <a:off x="4008" y="781870"/>
          <a:ext cx="1513747" cy="756873"/>
        </a:xfrm>
        <a:prstGeom prst="roundRect">
          <a:avLst>
            <a:gd name="adj" fmla="val 10000"/>
          </a:avLst>
        </a:prstGeom>
        <a:gradFill rotWithShape="0">
          <a:gsLst>
            <a:gs pos="0">
              <a:schemeClr val="accent1">
                <a:shade val="80000"/>
                <a:hueOff val="0"/>
                <a:satOff val="0"/>
                <a:lumOff val="0"/>
                <a:alphaOff val="0"/>
              </a:schemeClr>
            </a:gs>
            <a:gs pos="90000">
              <a:schemeClr val="accent1">
                <a:shade val="80000"/>
                <a:hueOff val="0"/>
                <a:satOff val="0"/>
                <a:lumOff val="0"/>
                <a:alphaOff val="0"/>
                <a:shade val="100000"/>
              </a:schemeClr>
            </a:gs>
            <a:gs pos="100000">
              <a:schemeClr val="accent1">
                <a:shade val="80000"/>
                <a:hueOff val="0"/>
                <a:satOff val="0"/>
                <a:lumOff val="0"/>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Wants</a:t>
          </a:r>
        </a:p>
      </dsp:txBody>
      <dsp:txXfrm>
        <a:off x="26176" y="804038"/>
        <a:ext cx="1469411" cy="712537"/>
      </dsp:txXfrm>
    </dsp:sp>
    <dsp:sp modelId="{2586C524-8532-9446-922E-09DD86A8813D}">
      <dsp:nvSpPr>
        <dsp:cNvPr id="0" name=""/>
        <dsp:cNvSpPr/>
      </dsp:nvSpPr>
      <dsp:spPr>
        <a:xfrm>
          <a:off x="155383" y="1538744"/>
          <a:ext cx="151374" cy="567655"/>
        </a:xfrm>
        <a:custGeom>
          <a:avLst/>
          <a:gdLst/>
          <a:ahLst/>
          <a:cxnLst/>
          <a:rect l="0" t="0" r="0" b="0"/>
          <a:pathLst>
            <a:path>
              <a:moveTo>
                <a:pt x="0" y="0"/>
              </a:moveTo>
              <a:lnTo>
                <a:pt x="0" y="567655"/>
              </a:lnTo>
              <a:lnTo>
                <a:pt x="151374" y="567655"/>
              </a:lnTo>
            </a:path>
          </a:pathLst>
        </a:custGeom>
        <a:noFill/>
        <a:ln w="10000" cap="flat" cmpd="sng" algn="ctr">
          <a:solidFill>
            <a:schemeClr val="accent1">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90952EA-D866-FB46-B62A-59D5740A84B8}">
      <dsp:nvSpPr>
        <dsp:cNvPr id="0" name=""/>
        <dsp:cNvSpPr/>
      </dsp:nvSpPr>
      <dsp:spPr>
        <a:xfrm>
          <a:off x="306758" y="1727962"/>
          <a:ext cx="1210997" cy="756873"/>
        </a:xfrm>
        <a:prstGeom prst="roundRect">
          <a:avLst>
            <a:gd name="adj" fmla="val 10000"/>
          </a:avLst>
        </a:prstGeom>
        <a:solidFill>
          <a:schemeClr val="lt1">
            <a:alpha val="90000"/>
            <a:hueOff val="0"/>
            <a:satOff val="0"/>
            <a:lumOff val="0"/>
            <a:alphaOff val="0"/>
          </a:schemeClr>
        </a:solidFill>
        <a:ln w="10000" cap="flat" cmpd="sng" algn="ctr">
          <a:solidFill>
            <a:schemeClr val="accent1">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tx1"/>
              </a:solidFill>
            </a:rPr>
            <a:t>Expressed desires or positions</a:t>
          </a:r>
        </a:p>
      </dsp:txBody>
      <dsp:txXfrm>
        <a:off x="328926" y="1750130"/>
        <a:ext cx="1166661" cy="712537"/>
      </dsp:txXfrm>
    </dsp:sp>
    <dsp:sp modelId="{AF438106-B92B-B842-A961-88838465416E}">
      <dsp:nvSpPr>
        <dsp:cNvPr id="0" name=""/>
        <dsp:cNvSpPr/>
      </dsp:nvSpPr>
      <dsp:spPr>
        <a:xfrm>
          <a:off x="1896193" y="781870"/>
          <a:ext cx="1513747" cy="756873"/>
        </a:xfrm>
        <a:prstGeom prst="roundRect">
          <a:avLst>
            <a:gd name="adj" fmla="val 10000"/>
          </a:avLst>
        </a:prstGeom>
        <a:gradFill rotWithShape="0">
          <a:gsLst>
            <a:gs pos="0">
              <a:schemeClr val="accent1">
                <a:shade val="80000"/>
                <a:hueOff val="-13290"/>
                <a:satOff val="-323"/>
                <a:lumOff val="7827"/>
                <a:alphaOff val="0"/>
              </a:schemeClr>
            </a:gs>
            <a:gs pos="90000">
              <a:schemeClr val="accent1">
                <a:shade val="80000"/>
                <a:hueOff val="-13290"/>
                <a:satOff val="-323"/>
                <a:lumOff val="7827"/>
                <a:alphaOff val="0"/>
                <a:shade val="100000"/>
              </a:schemeClr>
            </a:gs>
            <a:gs pos="100000">
              <a:schemeClr val="accent1">
                <a:shade val="80000"/>
                <a:hueOff val="-13290"/>
                <a:satOff val="-323"/>
                <a:lumOff val="7827"/>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rPr>
            <a:t>Needs</a:t>
          </a:r>
        </a:p>
      </dsp:txBody>
      <dsp:txXfrm>
        <a:off x="1918361" y="804038"/>
        <a:ext cx="1469411" cy="712537"/>
      </dsp:txXfrm>
    </dsp:sp>
    <dsp:sp modelId="{805F2E43-DF70-C046-AA0D-71D4066A884F}">
      <dsp:nvSpPr>
        <dsp:cNvPr id="0" name=""/>
        <dsp:cNvSpPr/>
      </dsp:nvSpPr>
      <dsp:spPr>
        <a:xfrm>
          <a:off x="2047567" y="1538744"/>
          <a:ext cx="151374" cy="567655"/>
        </a:xfrm>
        <a:custGeom>
          <a:avLst/>
          <a:gdLst/>
          <a:ahLst/>
          <a:cxnLst/>
          <a:rect l="0" t="0" r="0" b="0"/>
          <a:pathLst>
            <a:path>
              <a:moveTo>
                <a:pt x="0" y="0"/>
              </a:moveTo>
              <a:lnTo>
                <a:pt x="0" y="567655"/>
              </a:lnTo>
              <a:lnTo>
                <a:pt x="151374" y="567655"/>
              </a:lnTo>
            </a:path>
          </a:pathLst>
        </a:custGeom>
        <a:noFill/>
        <a:ln w="10000" cap="flat" cmpd="sng" algn="ctr">
          <a:solidFill>
            <a:schemeClr val="accent1">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30BD185-B8A3-C948-A8E5-67A905E141F9}">
      <dsp:nvSpPr>
        <dsp:cNvPr id="0" name=""/>
        <dsp:cNvSpPr/>
      </dsp:nvSpPr>
      <dsp:spPr>
        <a:xfrm>
          <a:off x="2198942" y="1727962"/>
          <a:ext cx="1210997" cy="756873"/>
        </a:xfrm>
        <a:prstGeom prst="roundRect">
          <a:avLst>
            <a:gd name="adj" fmla="val 10000"/>
          </a:avLst>
        </a:prstGeom>
        <a:solidFill>
          <a:schemeClr val="lt1">
            <a:alpha val="90000"/>
            <a:hueOff val="0"/>
            <a:satOff val="0"/>
            <a:lumOff val="0"/>
            <a:alphaOff val="0"/>
          </a:schemeClr>
        </a:solidFill>
        <a:ln w="10000" cap="flat" cmpd="sng" algn="ctr">
          <a:solidFill>
            <a:schemeClr val="accent1">
              <a:shade val="80000"/>
              <a:hueOff val="-13290"/>
              <a:satOff val="-323"/>
              <a:lumOff val="782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tx1"/>
              </a:solidFill>
            </a:rPr>
            <a:t>Underlying  interests</a:t>
          </a:r>
        </a:p>
      </dsp:txBody>
      <dsp:txXfrm>
        <a:off x="2221110" y="1750130"/>
        <a:ext cx="1166661" cy="712537"/>
      </dsp:txXfrm>
    </dsp:sp>
    <dsp:sp modelId="{A0F8536F-FACE-5848-9FF2-1FB01C218506}">
      <dsp:nvSpPr>
        <dsp:cNvPr id="0" name=""/>
        <dsp:cNvSpPr/>
      </dsp:nvSpPr>
      <dsp:spPr>
        <a:xfrm>
          <a:off x="3788377" y="781870"/>
          <a:ext cx="1513747" cy="756873"/>
        </a:xfrm>
        <a:prstGeom prst="roundRect">
          <a:avLst>
            <a:gd name="adj" fmla="val 10000"/>
          </a:avLst>
        </a:prstGeom>
        <a:gradFill rotWithShape="0">
          <a:gsLst>
            <a:gs pos="0">
              <a:schemeClr val="accent1">
                <a:shade val="80000"/>
                <a:hueOff val="-26580"/>
                <a:satOff val="-647"/>
                <a:lumOff val="15655"/>
                <a:alphaOff val="0"/>
              </a:schemeClr>
            </a:gs>
            <a:gs pos="90000">
              <a:schemeClr val="accent1">
                <a:shade val="80000"/>
                <a:hueOff val="-26580"/>
                <a:satOff val="-647"/>
                <a:lumOff val="15655"/>
                <a:alphaOff val="0"/>
                <a:shade val="100000"/>
              </a:schemeClr>
            </a:gs>
            <a:gs pos="100000">
              <a:schemeClr val="accent1">
                <a:shade val="80000"/>
                <a:hueOff val="-26580"/>
                <a:satOff val="-647"/>
                <a:lumOff val="15655"/>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rPr>
            <a:t>Objectives</a:t>
          </a:r>
        </a:p>
      </dsp:txBody>
      <dsp:txXfrm>
        <a:off x="3810545" y="804038"/>
        <a:ext cx="1469411" cy="712537"/>
      </dsp:txXfrm>
    </dsp:sp>
    <dsp:sp modelId="{469AFB07-C042-4C4A-AAD2-5F0A0F1EB32C}">
      <dsp:nvSpPr>
        <dsp:cNvPr id="0" name=""/>
        <dsp:cNvSpPr/>
      </dsp:nvSpPr>
      <dsp:spPr>
        <a:xfrm>
          <a:off x="3939751" y="1538744"/>
          <a:ext cx="151374" cy="747227"/>
        </a:xfrm>
        <a:custGeom>
          <a:avLst/>
          <a:gdLst/>
          <a:ahLst/>
          <a:cxnLst/>
          <a:rect l="0" t="0" r="0" b="0"/>
          <a:pathLst>
            <a:path>
              <a:moveTo>
                <a:pt x="0" y="0"/>
              </a:moveTo>
              <a:lnTo>
                <a:pt x="0" y="747227"/>
              </a:lnTo>
              <a:lnTo>
                <a:pt x="151374" y="747227"/>
              </a:lnTo>
            </a:path>
          </a:pathLst>
        </a:custGeom>
        <a:noFill/>
        <a:ln w="10000" cap="flat" cmpd="sng" algn="ctr">
          <a:solidFill>
            <a:schemeClr val="accent1">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9478CA1-B5CC-8F41-AEF1-8BB36B7607AF}">
      <dsp:nvSpPr>
        <dsp:cNvPr id="0" name=""/>
        <dsp:cNvSpPr/>
      </dsp:nvSpPr>
      <dsp:spPr>
        <a:xfrm>
          <a:off x="4091126" y="1727962"/>
          <a:ext cx="1805198" cy="1116017"/>
        </a:xfrm>
        <a:prstGeom prst="roundRect">
          <a:avLst>
            <a:gd name="adj" fmla="val 10000"/>
          </a:avLst>
        </a:prstGeom>
        <a:solidFill>
          <a:schemeClr val="lt1">
            <a:alpha val="90000"/>
            <a:hueOff val="0"/>
            <a:satOff val="0"/>
            <a:lumOff val="0"/>
            <a:alphaOff val="0"/>
          </a:schemeClr>
        </a:solidFill>
        <a:ln w="10000" cap="flat" cmpd="sng" algn="ctr">
          <a:solidFill>
            <a:schemeClr val="accent1">
              <a:shade val="80000"/>
              <a:hueOff val="-26580"/>
              <a:satOff val="-647"/>
              <a:lumOff val="1565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tx1"/>
              </a:solidFill>
            </a:rPr>
            <a:t>What is to be accomplished for the business and/or personal</a:t>
          </a:r>
        </a:p>
      </dsp:txBody>
      <dsp:txXfrm>
        <a:off x="4123813" y="1760649"/>
        <a:ext cx="1739824" cy="1050643"/>
      </dsp:txXfrm>
    </dsp:sp>
    <dsp:sp modelId="{E99AA2D2-74E7-5E45-9188-DB590399D452}">
      <dsp:nvSpPr>
        <dsp:cNvPr id="0" name=""/>
        <dsp:cNvSpPr/>
      </dsp:nvSpPr>
      <dsp:spPr>
        <a:xfrm>
          <a:off x="5972012" y="781870"/>
          <a:ext cx="1513747" cy="756873"/>
        </a:xfrm>
        <a:prstGeom prst="roundRect">
          <a:avLst>
            <a:gd name="adj" fmla="val 10000"/>
          </a:avLst>
        </a:prstGeom>
        <a:gradFill rotWithShape="0">
          <a:gsLst>
            <a:gs pos="0">
              <a:schemeClr val="accent1">
                <a:shade val="80000"/>
                <a:hueOff val="-39870"/>
                <a:satOff val="-970"/>
                <a:lumOff val="23482"/>
                <a:alphaOff val="0"/>
              </a:schemeClr>
            </a:gs>
            <a:gs pos="90000">
              <a:schemeClr val="accent1">
                <a:shade val="80000"/>
                <a:hueOff val="-39870"/>
                <a:satOff val="-970"/>
                <a:lumOff val="23482"/>
                <a:alphaOff val="0"/>
                <a:shade val="100000"/>
              </a:schemeClr>
            </a:gs>
            <a:gs pos="100000">
              <a:schemeClr val="accent1">
                <a:shade val="80000"/>
                <a:hueOff val="-39870"/>
                <a:satOff val="-970"/>
                <a:lumOff val="23482"/>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rPr>
            <a:t>Positions</a:t>
          </a:r>
        </a:p>
      </dsp:txBody>
      <dsp:txXfrm>
        <a:off x="5994180" y="804038"/>
        <a:ext cx="1469411" cy="712537"/>
      </dsp:txXfrm>
    </dsp:sp>
    <dsp:sp modelId="{099D1B5A-0063-7446-9064-CF216903D659}">
      <dsp:nvSpPr>
        <dsp:cNvPr id="0" name=""/>
        <dsp:cNvSpPr/>
      </dsp:nvSpPr>
      <dsp:spPr>
        <a:xfrm>
          <a:off x="6123386" y="1538744"/>
          <a:ext cx="151374" cy="692270"/>
        </a:xfrm>
        <a:custGeom>
          <a:avLst/>
          <a:gdLst/>
          <a:ahLst/>
          <a:cxnLst/>
          <a:rect l="0" t="0" r="0" b="0"/>
          <a:pathLst>
            <a:path>
              <a:moveTo>
                <a:pt x="0" y="0"/>
              </a:moveTo>
              <a:lnTo>
                <a:pt x="0" y="692270"/>
              </a:lnTo>
              <a:lnTo>
                <a:pt x="151374" y="692270"/>
              </a:lnTo>
            </a:path>
          </a:pathLst>
        </a:custGeom>
        <a:noFill/>
        <a:ln w="10000" cap="flat" cmpd="sng" algn="ctr">
          <a:solidFill>
            <a:schemeClr val="accent1">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B82FBA6-2B6C-0446-9B53-0534FB9F3518}">
      <dsp:nvSpPr>
        <dsp:cNvPr id="0" name=""/>
        <dsp:cNvSpPr/>
      </dsp:nvSpPr>
      <dsp:spPr>
        <a:xfrm>
          <a:off x="6274761" y="1727962"/>
          <a:ext cx="1510562" cy="1006104"/>
        </a:xfrm>
        <a:prstGeom prst="roundRect">
          <a:avLst>
            <a:gd name="adj" fmla="val 10000"/>
          </a:avLst>
        </a:prstGeom>
        <a:solidFill>
          <a:schemeClr val="lt1">
            <a:alpha val="90000"/>
            <a:hueOff val="0"/>
            <a:satOff val="0"/>
            <a:lumOff val="0"/>
            <a:alphaOff val="0"/>
          </a:schemeClr>
        </a:solidFill>
        <a:ln w="10000" cap="flat" cmpd="sng" algn="ctr">
          <a:solidFill>
            <a:schemeClr val="accent1">
              <a:shade val="80000"/>
              <a:hueOff val="-39870"/>
              <a:satOff val="-970"/>
              <a:lumOff val="2348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tx1"/>
              </a:solidFill>
            </a:rPr>
            <a:t>A way to accomplish objectives by aligning</a:t>
          </a:r>
        </a:p>
      </dsp:txBody>
      <dsp:txXfrm>
        <a:off x="6304229" y="1757430"/>
        <a:ext cx="1451626" cy="94716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0063"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5100" y="0"/>
            <a:ext cx="3040063" cy="465138"/>
          </a:xfrm>
          <a:prstGeom prst="rect">
            <a:avLst/>
          </a:prstGeom>
        </p:spPr>
        <p:txBody>
          <a:bodyPr vert="horz" lIns="91440" tIns="45720" rIns="91440" bIns="45720" rtlCol="0"/>
          <a:lstStyle>
            <a:lvl1pPr algn="r">
              <a:defRPr sz="1200"/>
            </a:lvl1pPr>
          </a:lstStyle>
          <a:p>
            <a:fld id="{3057B491-BA4F-9748-88B7-6AFE3090D295}" type="datetimeFigureOut">
              <a:rPr lang="en-US" smtClean="0"/>
              <a:t>9/28/18</a:t>
            </a:fld>
            <a:endParaRPr lang="en-US" dirty="0"/>
          </a:p>
        </p:txBody>
      </p:sp>
      <p:sp>
        <p:nvSpPr>
          <p:cNvPr id="4" name="Footer Placeholder 3"/>
          <p:cNvSpPr>
            <a:spLocks noGrp="1"/>
          </p:cNvSpPr>
          <p:nvPr>
            <p:ph type="ftr" sz="quarter" idx="2"/>
          </p:nvPr>
        </p:nvSpPr>
        <p:spPr>
          <a:xfrm>
            <a:off x="0" y="8842375"/>
            <a:ext cx="3040063"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5100" y="8842375"/>
            <a:ext cx="3040063" cy="465138"/>
          </a:xfrm>
          <a:prstGeom prst="rect">
            <a:avLst/>
          </a:prstGeom>
        </p:spPr>
        <p:txBody>
          <a:bodyPr vert="horz" lIns="91440" tIns="45720" rIns="91440" bIns="45720" rtlCol="0" anchor="b"/>
          <a:lstStyle>
            <a:lvl1pPr algn="r">
              <a:defRPr sz="1200"/>
            </a:lvl1pPr>
          </a:lstStyle>
          <a:p>
            <a:fld id="{2A360F2A-061D-8846-A95A-FA462BE3FA29}" type="slidenum">
              <a:rPr lang="en-US" smtClean="0"/>
              <a:t>‹#›</a:t>
            </a:fld>
            <a:endParaRPr lang="en-US" dirty="0"/>
          </a:p>
        </p:txBody>
      </p:sp>
    </p:spTree>
    <p:extLst>
      <p:ext uri="{BB962C8B-B14F-4D97-AF65-F5344CB8AC3E}">
        <p14:creationId xmlns:p14="http://schemas.microsoft.com/office/powerpoint/2010/main" val="34331894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3040063"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defRPr sz="1200"/>
            </a:lvl1pPr>
          </a:lstStyle>
          <a:p>
            <a:pPr>
              <a:defRPr/>
            </a:pPr>
            <a:endParaRPr lang="en-US" dirty="0"/>
          </a:p>
        </p:txBody>
      </p:sp>
      <p:sp>
        <p:nvSpPr>
          <p:cNvPr id="57347" name="Rectangle 3"/>
          <p:cNvSpPr>
            <a:spLocks noGrp="1" noChangeArrowheads="1"/>
          </p:cNvSpPr>
          <p:nvPr>
            <p:ph type="dt" idx="1"/>
          </p:nvPr>
        </p:nvSpPr>
        <p:spPr bwMode="auto">
          <a:xfrm>
            <a:off x="3975100" y="0"/>
            <a:ext cx="3040063"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a:defRPr sz="1200"/>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1181100" y="698500"/>
            <a:ext cx="4654550" cy="3490913"/>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701675" y="4421188"/>
            <a:ext cx="5613400" cy="4189412"/>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7350" name="Rectangle 6"/>
          <p:cNvSpPr>
            <a:spLocks noGrp="1" noChangeArrowheads="1"/>
          </p:cNvSpPr>
          <p:nvPr>
            <p:ph type="ftr" sz="quarter" idx="4"/>
          </p:nvPr>
        </p:nvSpPr>
        <p:spPr bwMode="auto">
          <a:xfrm>
            <a:off x="0" y="8842375"/>
            <a:ext cx="3040063"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defRPr sz="1200"/>
            </a:lvl1pPr>
          </a:lstStyle>
          <a:p>
            <a:pPr>
              <a:defRPr/>
            </a:pPr>
            <a:endParaRPr lang="en-US" dirty="0"/>
          </a:p>
        </p:txBody>
      </p:sp>
      <p:sp>
        <p:nvSpPr>
          <p:cNvPr id="57351" name="Rectangle 7"/>
          <p:cNvSpPr>
            <a:spLocks noGrp="1" noChangeArrowheads="1"/>
          </p:cNvSpPr>
          <p:nvPr>
            <p:ph type="sldNum" sz="quarter" idx="5"/>
          </p:nvPr>
        </p:nvSpPr>
        <p:spPr bwMode="auto">
          <a:xfrm>
            <a:off x="3975100" y="8842375"/>
            <a:ext cx="3040063"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a:defRPr sz="1200"/>
            </a:lvl1pPr>
          </a:lstStyle>
          <a:p>
            <a:pPr>
              <a:defRPr/>
            </a:pPr>
            <a:fld id="{0927AD92-8C41-4F0D-AF82-78C040D06FF8}" type="slidenum">
              <a:rPr lang="en-US"/>
              <a:pPr>
                <a:defRPr/>
              </a:pPr>
              <a:t>‹#›</a:t>
            </a:fld>
            <a:endParaRPr lang="en-US" dirty="0"/>
          </a:p>
        </p:txBody>
      </p:sp>
    </p:spTree>
    <p:extLst>
      <p:ext uri="{BB962C8B-B14F-4D97-AF65-F5344CB8AC3E}">
        <p14:creationId xmlns:p14="http://schemas.microsoft.com/office/powerpoint/2010/main" val="343791738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ags" Target="../tags/tag4.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ags" Target="../tags/tag8.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ags" Target="../tags/tag12.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ags" Target="../tags/tag15.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ags" Target="../tags/tag18.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ags" Target="../tags/tag2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ags" Target="../tags/tag24.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ags" Target="../tags/tag27.xml"/></Relationships>
</file>

<file path=ppt/notesSlides/_rels/notesSlide23.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ags" Target="../tags/tag31.xml"/></Relationships>
</file>

<file path=ppt/notesSlides/_rels/notesSlide24.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notesMaster" Target="../notesMasters/notesMaster1.xml"/><Relationship Id="rId1" Type="http://schemas.openxmlformats.org/officeDocument/2006/relationships/tags" Target="../tags/tag34.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927AD92-8C41-4F0D-AF82-78C040D06FF8}" type="slidenum">
              <a:rPr lang="en-US" smtClean="0"/>
              <a:pPr>
                <a:defRPr/>
              </a:pPr>
              <a:t>1</a:t>
            </a:fld>
            <a:endParaRPr lang="en-US" dirty="0"/>
          </a:p>
        </p:txBody>
      </p:sp>
    </p:spTree>
    <p:extLst>
      <p:ext uri="{BB962C8B-B14F-4D97-AF65-F5344CB8AC3E}">
        <p14:creationId xmlns:p14="http://schemas.microsoft.com/office/powerpoint/2010/main" val="1778480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dirty="0">
              <a:latin typeface="_HigherStandards ppt" charset="0"/>
            </a:endParaRPr>
          </a:p>
        </p:txBody>
      </p:sp>
      <p:sp>
        <p:nvSpPr>
          <p:cNvPr id="931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3061" eaLnBrk="0" hangingPunct="0">
              <a:defRPr sz="1200">
                <a:solidFill>
                  <a:schemeClr val="tx1"/>
                </a:solidFill>
                <a:latin typeface="_Higher Standards ppt" charset="0"/>
                <a:ea typeface="ＭＳ Ｐゴシック" charset="0"/>
              </a:defRPr>
            </a:lvl1pPr>
            <a:lvl2pPr marL="709347" indent="-272826" defTabSz="923061" eaLnBrk="0" hangingPunct="0">
              <a:defRPr sz="1200">
                <a:solidFill>
                  <a:schemeClr val="tx1"/>
                </a:solidFill>
                <a:latin typeface="_Higher Standards ppt" charset="0"/>
                <a:ea typeface="ＭＳ Ｐゴシック" charset="0"/>
              </a:defRPr>
            </a:lvl2pPr>
            <a:lvl3pPr marL="1091303" indent="-218261" defTabSz="923061" eaLnBrk="0" hangingPunct="0">
              <a:defRPr sz="1200">
                <a:solidFill>
                  <a:schemeClr val="tx1"/>
                </a:solidFill>
                <a:latin typeface="_Higher Standards ppt" charset="0"/>
                <a:ea typeface="ＭＳ Ｐゴシック" charset="0"/>
              </a:defRPr>
            </a:lvl3pPr>
            <a:lvl4pPr marL="1527825" indent="-218261" defTabSz="923061" eaLnBrk="0" hangingPunct="0">
              <a:defRPr sz="1200">
                <a:solidFill>
                  <a:schemeClr val="tx1"/>
                </a:solidFill>
                <a:latin typeface="_Higher Standards ppt" charset="0"/>
                <a:ea typeface="ＭＳ Ｐゴシック" charset="0"/>
              </a:defRPr>
            </a:lvl4pPr>
            <a:lvl5pPr marL="1964346" indent="-218261" defTabSz="923061" eaLnBrk="0" hangingPunct="0">
              <a:defRPr sz="1200">
                <a:solidFill>
                  <a:schemeClr val="tx1"/>
                </a:solidFill>
                <a:latin typeface="_Higher Standards ppt" charset="0"/>
                <a:ea typeface="ＭＳ Ｐゴシック" charset="0"/>
              </a:defRPr>
            </a:lvl5pPr>
            <a:lvl6pPr marL="2400867"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37388"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273910"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10431"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9E71ED2-7332-6843-A59C-FE3BD87AB6B1}" type="slidenum">
              <a:rPr lang="en-US" sz="1300">
                <a:latin typeface="_HigherStandards ppt" charset="0"/>
              </a:rPr>
              <a:pPr eaLnBrk="1" hangingPunct="1"/>
              <a:t>10</a:t>
            </a:fld>
            <a:endParaRPr lang="en-US" sz="1300" dirty="0">
              <a:latin typeface="_HigherStandards ppt" charset="0"/>
            </a:endParaRPr>
          </a:p>
        </p:txBody>
      </p:sp>
    </p:spTree>
    <p:extLst>
      <p:ext uri="{BB962C8B-B14F-4D97-AF65-F5344CB8AC3E}">
        <p14:creationId xmlns:p14="http://schemas.microsoft.com/office/powerpoint/2010/main" val="710687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dirty="0">
              <a:latin typeface="_HigherStandards ppt" charset="0"/>
            </a:endParaRPr>
          </a:p>
        </p:txBody>
      </p:sp>
      <p:sp>
        <p:nvSpPr>
          <p:cNvPr id="931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3061" eaLnBrk="0" hangingPunct="0">
              <a:defRPr sz="1200">
                <a:solidFill>
                  <a:schemeClr val="tx1"/>
                </a:solidFill>
                <a:latin typeface="_Higher Standards ppt" charset="0"/>
                <a:ea typeface="ＭＳ Ｐゴシック" charset="0"/>
              </a:defRPr>
            </a:lvl1pPr>
            <a:lvl2pPr marL="709347" indent="-272826" defTabSz="923061" eaLnBrk="0" hangingPunct="0">
              <a:defRPr sz="1200">
                <a:solidFill>
                  <a:schemeClr val="tx1"/>
                </a:solidFill>
                <a:latin typeface="_Higher Standards ppt" charset="0"/>
                <a:ea typeface="ＭＳ Ｐゴシック" charset="0"/>
              </a:defRPr>
            </a:lvl2pPr>
            <a:lvl3pPr marL="1091303" indent="-218261" defTabSz="923061" eaLnBrk="0" hangingPunct="0">
              <a:defRPr sz="1200">
                <a:solidFill>
                  <a:schemeClr val="tx1"/>
                </a:solidFill>
                <a:latin typeface="_Higher Standards ppt" charset="0"/>
                <a:ea typeface="ＭＳ Ｐゴシック" charset="0"/>
              </a:defRPr>
            </a:lvl3pPr>
            <a:lvl4pPr marL="1527825" indent="-218261" defTabSz="923061" eaLnBrk="0" hangingPunct="0">
              <a:defRPr sz="1200">
                <a:solidFill>
                  <a:schemeClr val="tx1"/>
                </a:solidFill>
                <a:latin typeface="_Higher Standards ppt" charset="0"/>
                <a:ea typeface="ＭＳ Ｐゴシック" charset="0"/>
              </a:defRPr>
            </a:lvl4pPr>
            <a:lvl5pPr marL="1964346" indent="-218261" defTabSz="923061" eaLnBrk="0" hangingPunct="0">
              <a:defRPr sz="1200">
                <a:solidFill>
                  <a:schemeClr val="tx1"/>
                </a:solidFill>
                <a:latin typeface="_Higher Standards ppt" charset="0"/>
                <a:ea typeface="ＭＳ Ｐゴシック" charset="0"/>
              </a:defRPr>
            </a:lvl5pPr>
            <a:lvl6pPr marL="2400867"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37388"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273910"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10431"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9E71ED2-7332-6843-A59C-FE3BD87AB6B1}" type="slidenum">
              <a:rPr lang="en-US" sz="1300">
                <a:latin typeface="_HigherStandards ppt" charset="0"/>
              </a:rPr>
              <a:pPr eaLnBrk="1" hangingPunct="1"/>
              <a:t>11</a:t>
            </a:fld>
            <a:endParaRPr lang="en-US" sz="1300" dirty="0">
              <a:latin typeface="_HigherStandards ppt" charset="0"/>
            </a:endParaRPr>
          </a:p>
        </p:txBody>
      </p:sp>
    </p:spTree>
    <p:extLst>
      <p:ext uri="{BB962C8B-B14F-4D97-AF65-F5344CB8AC3E}">
        <p14:creationId xmlns:p14="http://schemas.microsoft.com/office/powerpoint/2010/main" val="2420350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dirty="0">
              <a:latin typeface="_HigherStandards ppt" charset="0"/>
            </a:endParaRPr>
          </a:p>
        </p:txBody>
      </p:sp>
      <p:sp>
        <p:nvSpPr>
          <p:cNvPr id="931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3061" eaLnBrk="0" hangingPunct="0">
              <a:defRPr sz="1200">
                <a:solidFill>
                  <a:schemeClr val="tx1"/>
                </a:solidFill>
                <a:latin typeface="_Higher Standards ppt" charset="0"/>
                <a:ea typeface="ＭＳ Ｐゴシック" charset="0"/>
              </a:defRPr>
            </a:lvl1pPr>
            <a:lvl2pPr marL="709347" indent="-272826" defTabSz="923061" eaLnBrk="0" hangingPunct="0">
              <a:defRPr sz="1200">
                <a:solidFill>
                  <a:schemeClr val="tx1"/>
                </a:solidFill>
                <a:latin typeface="_Higher Standards ppt" charset="0"/>
                <a:ea typeface="ＭＳ Ｐゴシック" charset="0"/>
              </a:defRPr>
            </a:lvl2pPr>
            <a:lvl3pPr marL="1091303" indent="-218261" defTabSz="923061" eaLnBrk="0" hangingPunct="0">
              <a:defRPr sz="1200">
                <a:solidFill>
                  <a:schemeClr val="tx1"/>
                </a:solidFill>
                <a:latin typeface="_Higher Standards ppt" charset="0"/>
                <a:ea typeface="ＭＳ Ｐゴシック" charset="0"/>
              </a:defRPr>
            </a:lvl3pPr>
            <a:lvl4pPr marL="1527825" indent="-218261" defTabSz="923061" eaLnBrk="0" hangingPunct="0">
              <a:defRPr sz="1200">
                <a:solidFill>
                  <a:schemeClr val="tx1"/>
                </a:solidFill>
                <a:latin typeface="_Higher Standards ppt" charset="0"/>
                <a:ea typeface="ＭＳ Ｐゴシック" charset="0"/>
              </a:defRPr>
            </a:lvl4pPr>
            <a:lvl5pPr marL="1964346" indent="-218261" defTabSz="923061" eaLnBrk="0" hangingPunct="0">
              <a:defRPr sz="1200">
                <a:solidFill>
                  <a:schemeClr val="tx1"/>
                </a:solidFill>
                <a:latin typeface="_Higher Standards ppt" charset="0"/>
                <a:ea typeface="ＭＳ Ｐゴシック" charset="0"/>
              </a:defRPr>
            </a:lvl5pPr>
            <a:lvl6pPr marL="2400867"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37388"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273910"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10431"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9E71ED2-7332-6843-A59C-FE3BD87AB6B1}" type="slidenum">
              <a:rPr lang="en-US" sz="1300">
                <a:latin typeface="_HigherStandards ppt" charset="0"/>
              </a:rPr>
              <a:pPr eaLnBrk="1" hangingPunct="1"/>
              <a:t>13</a:t>
            </a:fld>
            <a:endParaRPr lang="en-US" sz="1300" dirty="0">
              <a:latin typeface="_HigherStandards ppt" charset="0"/>
            </a:endParaRPr>
          </a:p>
        </p:txBody>
      </p:sp>
    </p:spTree>
    <p:extLst>
      <p:ext uri="{BB962C8B-B14F-4D97-AF65-F5344CB8AC3E}">
        <p14:creationId xmlns:p14="http://schemas.microsoft.com/office/powerpoint/2010/main" val="3001828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14</a:t>
            </a:fld>
            <a:endParaRPr lang="en-US" dirty="0"/>
          </a:p>
        </p:txBody>
      </p:sp>
    </p:spTree>
    <p:extLst>
      <p:ext uri="{BB962C8B-B14F-4D97-AF65-F5344CB8AC3E}">
        <p14:creationId xmlns:p14="http://schemas.microsoft.com/office/powerpoint/2010/main" val="1837784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15</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15</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469320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16</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16</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1740918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17</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17</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2464317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18</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18</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1135602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19</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19</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1980371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20</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20</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3257769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r>
              <a:rPr lang="en-US" sz="1200" kern="1200" dirty="0">
                <a:solidFill>
                  <a:schemeClr val="tx1"/>
                </a:solidFill>
                <a:ea typeface="Geneva" pitchFamily="-128" charset="0"/>
                <a:cs typeface="Geneva" pitchFamily="-128" charset="0"/>
              </a:rPr>
              <a:t>125-140</a:t>
            </a:r>
          </a:p>
          <a:p>
            <a:br>
              <a:rPr lang="en-US" sz="1200" kern="1200" dirty="0">
                <a:solidFill>
                  <a:schemeClr val="tx1"/>
                </a:solidFill>
                <a:latin typeface="Helvetica Neue"/>
                <a:ea typeface="Geneva" pitchFamily="-128" charset="0"/>
                <a:cs typeface="Geneva" pitchFamily="-128" charset="0"/>
              </a:rPr>
            </a:br>
            <a:r>
              <a:rPr lang="en-US" sz="1200" kern="1200" dirty="0">
                <a:solidFill>
                  <a:schemeClr val="tx1"/>
                </a:solidFill>
                <a:ea typeface="Geneva" pitchFamily="-128" charset="0"/>
                <a:cs typeface="Geneva" pitchFamily="-128" charset="0"/>
              </a:rPr>
              <a:t>Solution</a:t>
            </a:r>
            <a:r>
              <a:rPr lang="en-US" sz="1200" kern="1200" baseline="0" dirty="0">
                <a:solidFill>
                  <a:schemeClr val="tx1"/>
                </a:solidFill>
                <a:ea typeface="Geneva" pitchFamily="-128" charset="0"/>
                <a:cs typeface="Geneva" pitchFamily="-128" charset="0"/>
              </a:rPr>
              <a:t> focus questions exercise previous creates the mindset of intention</a:t>
            </a:r>
          </a:p>
          <a:p>
            <a:br>
              <a:rPr lang="en-US" sz="1200" kern="1200" baseline="0" dirty="0">
                <a:solidFill>
                  <a:schemeClr val="tx1"/>
                </a:solidFill>
                <a:latin typeface="Helvetica Neue"/>
                <a:ea typeface="Geneva" pitchFamily="-128" charset="0"/>
                <a:cs typeface="Geneva" pitchFamily="-128" charset="0"/>
              </a:rPr>
            </a:br>
            <a:r>
              <a:rPr lang="en-US" sz="1200" kern="1200" baseline="0" dirty="0">
                <a:solidFill>
                  <a:schemeClr val="tx1"/>
                </a:solidFill>
                <a:ea typeface="Geneva" pitchFamily="-128" charset="0"/>
                <a:cs typeface="Geneva" pitchFamily="-128" charset="0"/>
              </a:rPr>
              <a:t>Thinking questions allow people to observe and examine how they are thinking about something:  What are your thoughts?  Explain your thinking.  There is no judgment here</a:t>
            </a:r>
          </a:p>
          <a:p>
            <a:r>
              <a:rPr lang="en-US" sz="1200" kern="1200" baseline="0" dirty="0">
                <a:solidFill>
                  <a:schemeClr val="tx1"/>
                </a:solidFill>
                <a:ea typeface="Geneva" pitchFamily="-128" charset="0"/>
                <a:cs typeface="Geneva" pitchFamily="-128" charset="0"/>
              </a:rPr>
              <a:t>Future focus is solution focus</a:t>
            </a:r>
          </a:p>
          <a:p>
            <a:r>
              <a:rPr lang="en-US" sz="1200" kern="1200" baseline="0" dirty="0">
                <a:solidFill>
                  <a:schemeClr val="tx1"/>
                </a:solidFill>
                <a:ea typeface="Geneva" pitchFamily="-128" charset="0"/>
                <a:cs typeface="Geneva" pitchFamily="-128" charset="0"/>
              </a:rPr>
              <a:t>Details many times are not needed.  Problem questions make people expert in their problems.  Drama questions get into reactions and anticipated scenarios that tend to waste time.</a:t>
            </a:r>
          </a:p>
          <a:p>
            <a:br>
              <a:rPr lang="en-US" dirty="0">
                <a:latin typeface="Helvetica Neue"/>
              </a:rPr>
            </a:br>
            <a:endParaRPr lang="en-US" dirty="0">
              <a:latin typeface="Helvetica Neue"/>
            </a:endParaRPr>
          </a:p>
          <a:p>
            <a:br>
              <a:rPr lang="en-US" dirty="0">
                <a:latin typeface="Helvetica Neue"/>
              </a:rPr>
            </a:br>
            <a:endParaRPr lang="en-US" dirty="0">
              <a:latin typeface="Helvetica Neue"/>
            </a:endParaRPr>
          </a:p>
          <a:p>
            <a:r>
              <a:rPr lang="en-US" dirty="0"/>
              <a:t>Succinct: </a:t>
            </a:r>
            <a:r>
              <a:rPr lang="en-US" baseline="0" dirty="0"/>
              <a:t> We think at 600/minute and talk at 100 words/minute.  We need to engage and focus.  When you are focused on being succinct you are more clear on what you want to say.  Being succinct provides the listener with bite sized pieces of information rather than lots of ideas at once.</a:t>
            </a:r>
          </a:p>
          <a:p>
            <a:r>
              <a:rPr lang="en-US" baseline="0" dirty="0"/>
              <a:t>Specific:  People should know exactly what you mean</a:t>
            </a:r>
          </a:p>
          <a:p>
            <a:r>
              <a:rPr lang="en-US" baseline="0" dirty="0"/>
              <a:t>Generous:  Let them be dumb, it’s okay.  Allow space for others to gain understanding and connection.  Use language they can understand and situations they can make sense of.</a:t>
            </a:r>
          </a:p>
          <a:p>
            <a:endParaRPr lang="en-US" baseline="0" dirty="0"/>
          </a:p>
          <a:p>
            <a:r>
              <a:rPr lang="en-US" dirty="0"/>
              <a:t>blamestorming drama questions</a:t>
            </a:r>
            <a:br>
              <a:rPr lang="en-US" dirty="0"/>
            </a:br>
            <a:endParaRPr lang="en-US" dirty="0"/>
          </a:p>
        </p:txBody>
      </p:sp>
    </p:spTree>
    <p:extLst>
      <p:ext uri="{BB962C8B-B14F-4D97-AF65-F5344CB8AC3E}">
        <p14:creationId xmlns:p14="http://schemas.microsoft.com/office/powerpoint/2010/main" val="416333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r>
              <a:rPr lang="en-US" sz="1200" kern="1200" dirty="0">
                <a:solidFill>
                  <a:schemeClr val="tx1"/>
                </a:solidFill>
                <a:ea typeface="Geneva" pitchFamily="-128" charset="0"/>
                <a:cs typeface="Geneva" pitchFamily="-128" charset="0"/>
              </a:rPr>
              <a:t>125-140</a:t>
            </a:r>
          </a:p>
          <a:p>
            <a:br>
              <a:rPr lang="en-US" sz="1200" kern="1200" dirty="0">
                <a:solidFill>
                  <a:schemeClr val="tx1"/>
                </a:solidFill>
                <a:latin typeface="Helvetica Neue"/>
                <a:ea typeface="Geneva" pitchFamily="-128" charset="0"/>
                <a:cs typeface="Geneva" pitchFamily="-128" charset="0"/>
              </a:rPr>
            </a:br>
            <a:r>
              <a:rPr lang="en-US" sz="1200" kern="1200" dirty="0">
                <a:solidFill>
                  <a:schemeClr val="tx1"/>
                </a:solidFill>
                <a:ea typeface="Geneva" pitchFamily="-128" charset="0"/>
                <a:cs typeface="Geneva" pitchFamily="-128" charset="0"/>
              </a:rPr>
              <a:t>Solution</a:t>
            </a:r>
            <a:r>
              <a:rPr lang="en-US" sz="1200" kern="1200" baseline="0" dirty="0">
                <a:solidFill>
                  <a:schemeClr val="tx1"/>
                </a:solidFill>
                <a:ea typeface="Geneva" pitchFamily="-128" charset="0"/>
                <a:cs typeface="Geneva" pitchFamily="-128" charset="0"/>
              </a:rPr>
              <a:t> focus questions exercise previous creates the mindset of intention</a:t>
            </a:r>
          </a:p>
          <a:p>
            <a:br>
              <a:rPr lang="en-US" sz="1200" kern="1200" baseline="0" dirty="0">
                <a:solidFill>
                  <a:schemeClr val="tx1"/>
                </a:solidFill>
                <a:latin typeface="Helvetica Neue"/>
                <a:ea typeface="Geneva" pitchFamily="-128" charset="0"/>
                <a:cs typeface="Geneva" pitchFamily="-128" charset="0"/>
              </a:rPr>
            </a:br>
            <a:r>
              <a:rPr lang="en-US" sz="1200" kern="1200" baseline="0" dirty="0">
                <a:solidFill>
                  <a:schemeClr val="tx1"/>
                </a:solidFill>
                <a:ea typeface="Geneva" pitchFamily="-128" charset="0"/>
                <a:cs typeface="Geneva" pitchFamily="-128" charset="0"/>
              </a:rPr>
              <a:t>Thinking questions allow people to observe and examine how they are thinking about something:  What are your thoughts?  Explain your thinking.  There is no judgment here</a:t>
            </a:r>
          </a:p>
          <a:p>
            <a:r>
              <a:rPr lang="en-US" sz="1200" kern="1200" baseline="0" dirty="0">
                <a:solidFill>
                  <a:schemeClr val="tx1"/>
                </a:solidFill>
                <a:ea typeface="Geneva" pitchFamily="-128" charset="0"/>
                <a:cs typeface="Geneva" pitchFamily="-128" charset="0"/>
              </a:rPr>
              <a:t>Future focus is solution focus</a:t>
            </a:r>
          </a:p>
          <a:p>
            <a:r>
              <a:rPr lang="en-US" sz="1200" kern="1200" baseline="0" dirty="0">
                <a:solidFill>
                  <a:schemeClr val="tx1"/>
                </a:solidFill>
                <a:ea typeface="Geneva" pitchFamily="-128" charset="0"/>
                <a:cs typeface="Geneva" pitchFamily="-128" charset="0"/>
              </a:rPr>
              <a:t>Details many times are not needed.  Problem questions make people expert in their problems.  Drama questions get into reactions and anticipated scenarios that tend to waste time.</a:t>
            </a:r>
          </a:p>
          <a:p>
            <a:br>
              <a:rPr lang="en-US" dirty="0">
                <a:latin typeface="Helvetica Neue"/>
              </a:rPr>
            </a:br>
            <a:endParaRPr lang="en-US" dirty="0">
              <a:latin typeface="Helvetica Neue"/>
            </a:endParaRPr>
          </a:p>
          <a:p>
            <a:br>
              <a:rPr lang="en-US" dirty="0">
                <a:latin typeface="Helvetica Neue"/>
              </a:rPr>
            </a:br>
            <a:endParaRPr lang="en-US" dirty="0">
              <a:latin typeface="Helvetica Neue"/>
            </a:endParaRPr>
          </a:p>
          <a:p>
            <a:r>
              <a:rPr lang="en-US" dirty="0"/>
              <a:t>Succinct: </a:t>
            </a:r>
            <a:r>
              <a:rPr lang="en-US" baseline="0" dirty="0"/>
              <a:t> We think at 600/minute and talk at 100 words/minute.  We need to engage and focus.  When you are focused on being succinct you are more clear on what you want to say.  Being succinct provides the listener with bite sized pieces of information rather than lots of ideas at once.</a:t>
            </a:r>
          </a:p>
          <a:p>
            <a:r>
              <a:rPr lang="en-US" baseline="0" dirty="0"/>
              <a:t>Specific:  People should know exactly what you mean</a:t>
            </a:r>
          </a:p>
          <a:p>
            <a:r>
              <a:rPr lang="en-US" baseline="0" dirty="0"/>
              <a:t>Generous:  Let them be dumb, it’s okay.  Allow space for others to gain understanding and connection.  Use language they can understand and situations they can make sense of.</a:t>
            </a:r>
          </a:p>
          <a:p>
            <a:endParaRPr lang="en-US" baseline="0" dirty="0"/>
          </a:p>
          <a:p>
            <a:r>
              <a:rPr lang="en-US" dirty="0"/>
              <a:t>blamestorming drama questions</a:t>
            </a:r>
            <a:br>
              <a:rPr lang="en-US" dirty="0"/>
            </a:br>
            <a:endParaRPr lang="en-US" dirty="0"/>
          </a:p>
        </p:txBody>
      </p:sp>
    </p:spTree>
    <p:extLst>
      <p:ext uri="{BB962C8B-B14F-4D97-AF65-F5344CB8AC3E}">
        <p14:creationId xmlns:p14="http://schemas.microsoft.com/office/powerpoint/2010/main" val="1834793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22</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22</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3857864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23</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23</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28347568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24</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24</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2918968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oc id"/>
          <p:cNvSpPr>
            <a:spLocks noGrp="1" noChangeArrowheads="1"/>
          </p:cNvSpPr>
          <p:nvPr>
            <p:ph type="ftr" sz="quarter" idx="4"/>
          </p:nvPr>
        </p:nvSpPr>
        <p:spPr>
          <a:noFill/>
        </p:spPr>
        <p:txBody>
          <a:bodyPr/>
          <a:lstStyle/>
          <a:p>
            <a:r>
              <a:rPr lang="en-US" dirty="0"/>
              <a:t>BVA-ZZQ-156-20090211-GE2-v6</a:t>
            </a:r>
          </a:p>
        </p:txBody>
      </p:sp>
      <p:sp>
        <p:nvSpPr>
          <p:cNvPr id="96259" name="Rectangle 5"/>
          <p:cNvSpPr>
            <a:spLocks noGrp="1" noChangeArrowheads="1"/>
          </p:cNvSpPr>
          <p:nvPr>
            <p:ph type="sldNum" sz="quarter" idx="5"/>
          </p:nvPr>
        </p:nvSpPr>
        <p:spPr>
          <a:noFill/>
        </p:spPr>
        <p:txBody>
          <a:bodyPr/>
          <a:lstStyle/>
          <a:p>
            <a:fld id="{240EE572-4567-4750-9B21-384C1D924290}" type="slidenum">
              <a:rPr lang="en-US" smtClean="0"/>
              <a:pPr/>
              <a:t>25</a:t>
            </a:fld>
            <a:endParaRPr lang="en-US" dirty="0"/>
          </a:p>
        </p:txBody>
      </p:sp>
      <p:sp>
        <p:nvSpPr>
          <p:cNvPr id="96260" name="pg num"/>
          <p:cNvSpPr txBox="1">
            <a:spLocks noGrp="1" noChangeArrowheads="1"/>
          </p:cNvSpPr>
          <p:nvPr/>
        </p:nvSpPr>
        <p:spPr bwMode="auto">
          <a:xfrm>
            <a:off x="6746419" y="9039488"/>
            <a:ext cx="157095" cy="169277"/>
          </a:xfrm>
          <a:prstGeom prst="rect">
            <a:avLst/>
          </a:prstGeom>
          <a:noFill/>
          <a:ln w="9525">
            <a:noFill/>
            <a:miter lim="800000"/>
            <a:headEnd/>
            <a:tailEnd/>
          </a:ln>
        </p:spPr>
        <p:txBody>
          <a:bodyPr wrap="none" lIns="0" tIns="0" rIns="0" bIns="0" anchor="b">
            <a:spAutoFit/>
          </a:bodyPr>
          <a:lstStyle/>
          <a:p>
            <a:pPr algn="r" defTabSz="964695"/>
            <a:fld id="{E44157F5-8660-4288-BFF2-BA06F7BFF95D}" type="slidenum">
              <a:rPr lang="en-US" sz="1100">
                <a:solidFill>
                  <a:srgbClr val="000000"/>
                </a:solidFill>
              </a:rPr>
              <a:pPr algn="r" defTabSz="964695"/>
              <a:t>25</a:t>
            </a:fld>
            <a:endParaRPr lang="en-US" sz="1100" dirty="0">
              <a:solidFill>
                <a:srgbClr val="000000"/>
              </a:solidFill>
            </a:endParaRPr>
          </a:p>
        </p:txBody>
      </p:sp>
      <p:sp>
        <p:nvSpPr>
          <p:cNvPr id="96261" name="Rectangle 2"/>
          <p:cNvSpPr>
            <a:spLocks noGrp="1" noRot="1" noChangeAspect="1" noChangeArrowheads="1" noTextEdit="1"/>
          </p:cNvSpPr>
          <p:nvPr>
            <p:ph type="sldImg"/>
          </p:nvPr>
        </p:nvSpPr>
        <p:spPr>
          <a:xfrm>
            <a:off x="-1804988" y="1208088"/>
            <a:ext cx="10669588" cy="8002587"/>
          </a:xfrm>
          <a:ln/>
        </p:spPr>
      </p:sp>
      <p:sp>
        <p:nvSpPr>
          <p:cNvPr id="96262" name="Rectangle 3"/>
          <p:cNvSpPr>
            <a:spLocks noGrp="1" noChangeArrowheads="1"/>
          </p:cNvSpPr>
          <p:nvPr>
            <p:ph type="body" idx="1"/>
          </p:nvPr>
        </p:nvSpPr>
        <p:spPr>
          <a:xfrm>
            <a:off x="570138" y="334838"/>
            <a:ext cx="4198285" cy="248155"/>
          </a:xfrm>
          <a:noFill/>
          <a:ln/>
        </p:spPr>
        <p:txBody>
          <a:bodyPr/>
          <a:lstStyle/>
          <a:p>
            <a:pPr eaLnBrk="1" hangingPunct="1"/>
            <a:endParaRPr lang="en-US" dirty="0"/>
          </a:p>
        </p:txBody>
      </p:sp>
      <p:sp>
        <p:nvSpPr>
          <p:cNvPr id="96263" name="McK Separator"/>
          <p:cNvSpPr>
            <a:spLocks noChangeShapeType="1"/>
          </p:cNvSpPr>
          <p:nvPr>
            <p:custDataLst>
              <p:tags r:id="rId1"/>
            </p:custDataLst>
          </p:nvPr>
        </p:nvSpPr>
        <p:spPr bwMode="auto">
          <a:xfrm>
            <a:off x="581842" y="1429438"/>
            <a:ext cx="5796677" cy="0"/>
          </a:xfrm>
          <a:prstGeom prst="line">
            <a:avLst/>
          </a:prstGeom>
          <a:noFill/>
          <a:ln w="9525">
            <a:solidFill>
              <a:schemeClr val="tx1"/>
            </a:solidFill>
            <a:round/>
            <a:headEnd/>
            <a:tailEnd/>
          </a:ln>
        </p:spPr>
        <p:txBody>
          <a:bodyPr lIns="93232" tIns="46616" rIns="93232" bIns="46616"/>
          <a:lstStyle/>
          <a:p>
            <a:endParaRPr lang="en-US" dirty="0"/>
          </a:p>
        </p:txBody>
      </p:sp>
    </p:spTree>
    <p:extLst>
      <p:ext uri="{BB962C8B-B14F-4D97-AF65-F5344CB8AC3E}">
        <p14:creationId xmlns:p14="http://schemas.microsoft.com/office/powerpoint/2010/main" val="33540921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r>
              <a:rPr lang="en-US" dirty="0"/>
              <a:t>Here</a:t>
            </a:r>
            <a:r>
              <a:rPr lang="en-US" baseline="0" dirty="0"/>
              <a:t> is the slide that is on the screen</a:t>
            </a:r>
          </a:p>
          <a:p>
            <a:endParaRPr lang="en-US" baseline="0" dirty="0"/>
          </a:p>
          <a:p>
            <a:r>
              <a:rPr lang="en-US" dirty="0"/>
              <a:t>Role card for Receiver is Fight</a:t>
            </a:r>
            <a:br>
              <a:rPr lang="en-US" dirty="0"/>
            </a:br>
            <a:endParaRPr lang="en-US" dirty="0"/>
          </a:p>
        </p:txBody>
      </p:sp>
    </p:spTree>
    <p:extLst>
      <p:ext uri="{BB962C8B-B14F-4D97-AF65-F5344CB8AC3E}">
        <p14:creationId xmlns:p14="http://schemas.microsoft.com/office/powerpoint/2010/main" val="17595022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r>
              <a:rPr lang="en-US" dirty="0"/>
              <a:t>Here</a:t>
            </a:r>
            <a:r>
              <a:rPr lang="en-US" baseline="0" dirty="0"/>
              <a:t> is the slide that is on the screen</a:t>
            </a:r>
          </a:p>
          <a:p>
            <a:endParaRPr lang="en-US" baseline="0" dirty="0"/>
          </a:p>
          <a:p>
            <a:r>
              <a:rPr lang="en-US" dirty="0"/>
              <a:t>Role card for Receiver is Fight</a:t>
            </a:r>
            <a:br>
              <a:rPr lang="en-US" dirty="0"/>
            </a:br>
            <a:endParaRPr lang="en-US" dirty="0"/>
          </a:p>
        </p:txBody>
      </p:sp>
    </p:spTree>
    <p:extLst>
      <p:ext uri="{BB962C8B-B14F-4D97-AF65-F5344CB8AC3E}">
        <p14:creationId xmlns:p14="http://schemas.microsoft.com/office/powerpoint/2010/main" val="37442543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755853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870586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96704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r>
              <a:rPr lang="en-US" sz="1200" kern="1200" dirty="0">
                <a:solidFill>
                  <a:schemeClr val="tx1"/>
                </a:solidFill>
                <a:ea typeface="Geneva" pitchFamily="-128" charset="0"/>
                <a:cs typeface="Geneva" pitchFamily="-128" charset="0"/>
              </a:rPr>
              <a:t>125-140</a:t>
            </a:r>
          </a:p>
          <a:p>
            <a:br>
              <a:rPr lang="en-US" sz="1200" kern="1200" dirty="0">
                <a:solidFill>
                  <a:schemeClr val="tx1"/>
                </a:solidFill>
                <a:latin typeface="Helvetica Neue"/>
                <a:ea typeface="Geneva" pitchFamily="-128" charset="0"/>
                <a:cs typeface="Geneva" pitchFamily="-128" charset="0"/>
              </a:rPr>
            </a:br>
            <a:r>
              <a:rPr lang="en-US" sz="1200" kern="1200" dirty="0">
                <a:solidFill>
                  <a:schemeClr val="tx1"/>
                </a:solidFill>
                <a:ea typeface="Geneva" pitchFamily="-128" charset="0"/>
                <a:cs typeface="Geneva" pitchFamily="-128" charset="0"/>
              </a:rPr>
              <a:t>Solution</a:t>
            </a:r>
            <a:r>
              <a:rPr lang="en-US" sz="1200" kern="1200" baseline="0" dirty="0">
                <a:solidFill>
                  <a:schemeClr val="tx1"/>
                </a:solidFill>
                <a:ea typeface="Geneva" pitchFamily="-128" charset="0"/>
                <a:cs typeface="Geneva" pitchFamily="-128" charset="0"/>
              </a:rPr>
              <a:t> focus questions exercise previous creates the mindset of intention</a:t>
            </a:r>
          </a:p>
          <a:p>
            <a:br>
              <a:rPr lang="en-US" sz="1200" kern="1200" baseline="0" dirty="0">
                <a:solidFill>
                  <a:schemeClr val="tx1"/>
                </a:solidFill>
                <a:latin typeface="Helvetica Neue"/>
                <a:ea typeface="Geneva" pitchFamily="-128" charset="0"/>
                <a:cs typeface="Geneva" pitchFamily="-128" charset="0"/>
              </a:rPr>
            </a:br>
            <a:r>
              <a:rPr lang="en-US" sz="1200" kern="1200" baseline="0" dirty="0">
                <a:solidFill>
                  <a:schemeClr val="tx1"/>
                </a:solidFill>
                <a:ea typeface="Geneva" pitchFamily="-128" charset="0"/>
                <a:cs typeface="Geneva" pitchFamily="-128" charset="0"/>
              </a:rPr>
              <a:t>Thinking questions allow people to observe and examine how they are thinking about something:  What are your thoughts?  Explain your thinking.  There is no judgment here</a:t>
            </a:r>
          </a:p>
          <a:p>
            <a:r>
              <a:rPr lang="en-US" sz="1200" kern="1200" baseline="0" dirty="0">
                <a:solidFill>
                  <a:schemeClr val="tx1"/>
                </a:solidFill>
                <a:ea typeface="Geneva" pitchFamily="-128" charset="0"/>
                <a:cs typeface="Geneva" pitchFamily="-128" charset="0"/>
              </a:rPr>
              <a:t>Future focus is solution focus</a:t>
            </a:r>
          </a:p>
          <a:p>
            <a:r>
              <a:rPr lang="en-US" sz="1200" kern="1200" baseline="0" dirty="0">
                <a:solidFill>
                  <a:schemeClr val="tx1"/>
                </a:solidFill>
                <a:ea typeface="Geneva" pitchFamily="-128" charset="0"/>
                <a:cs typeface="Geneva" pitchFamily="-128" charset="0"/>
              </a:rPr>
              <a:t>Details many times are not needed.  Problem questions make people expert in their problems.  Drama questions get into reactions and anticipated scenarios that tend to waste time.</a:t>
            </a:r>
          </a:p>
          <a:p>
            <a:br>
              <a:rPr lang="en-US" dirty="0">
                <a:latin typeface="Helvetica Neue"/>
              </a:rPr>
            </a:br>
            <a:endParaRPr lang="en-US" dirty="0">
              <a:latin typeface="Helvetica Neue"/>
            </a:endParaRPr>
          </a:p>
          <a:p>
            <a:br>
              <a:rPr lang="en-US" dirty="0">
                <a:latin typeface="Helvetica Neue"/>
              </a:rPr>
            </a:br>
            <a:endParaRPr lang="en-US" dirty="0">
              <a:latin typeface="Helvetica Neue"/>
            </a:endParaRPr>
          </a:p>
          <a:p>
            <a:r>
              <a:rPr lang="en-US" dirty="0"/>
              <a:t>Succinct: </a:t>
            </a:r>
            <a:r>
              <a:rPr lang="en-US" baseline="0" dirty="0"/>
              <a:t> We think at 600/minute and talk at 100 words/minute.  We need to engage and focus.  When you are focused on being succinct you are more clear on what you want to say.  Being succinct provides the listener with bite sized pieces of information rather than lots of ideas at once.</a:t>
            </a:r>
          </a:p>
          <a:p>
            <a:r>
              <a:rPr lang="en-US" baseline="0" dirty="0"/>
              <a:t>Specific:  People should know exactly what you mean</a:t>
            </a:r>
          </a:p>
          <a:p>
            <a:r>
              <a:rPr lang="en-US" baseline="0" dirty="0"/>
              <a:t>Generous:  Let them be dumb, it’s okay.  Allow space for others to gain understanding and connection.  Use language they can understand and situations they can make sense of.</a:t>
            </a:r>
          </a:p>
          <a:p>
            <a:endParaRPr lang="en-US" baseline="0" dirty="0"/>
          </a:p>
          <a:p>
            <a:r>
              <a:rPr lang="en-US" dirty="0"/>
              <a:t>blamestorming drama questions</a:t>
            </a:r>
            <a:br>
              <a:rPr lang="en-US" dirty="0"/>
            </a:br>
            <a:endParaRPr lang="en-US" dirty="0"/>
          </a:p>
        </p:txBody>
      </p:sp>
    </p:spTree>
    <p:extLst>
      <p:ext uri="{BB962C8B-B14F-4D97-AF65-F5344CB8AC3E}">
        <p14:creationId xmlns:p14="http://schemas.microsoft.com/office/powerpoint/2010/main" val="40549062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26464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967358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doc id"/>
          <p:cNvSpPr>
            <a:spLocks noGrp="1" noChangeArrowheads="1"/>
          </p:cNvSpPr>
          <p:nvPr>
            <p:ph type="ftr" sz="quarter" idx="4"/>
          </p:nvPr>
        </p:nvSpPr>
        <p:spPr/>
        <p:txBody>
          <a:bodyPr/>
          <a:lstStyle/>
          <a:p>
            <a:pPr>
              <a:defRPr/>
            </a:pPr>
            <a:r>
              <a:rPr lang="en-US"/>
              <a:t>BVA-ZZQ-156-20090211-GE2-v6</a:t>
            </a:r>
          </a:p>
        </p:txBody>
      </p:sp>
      <p:sp>
        <p:nvSpPr>
          <p:cNvPr id="93187" name="Rectangle 5"/>
          <p:cNvSpPr>
            <a:spLocks noGrp="1" noChangeArrowheads="1"/>
          </p:cNvSpPr>
          <p:nvPr>
            <p:ph type="sldNum" sz="quarter" idx="5"/>
          </p:nvPr>
        </p:nvSpPr>
        <p:spPr/>
        <p:txBody>
          <a:bodyPr/>
          <a:lstStyle/>
          <a:p>
            <a:pPr>
              <a:defRPr/>
            </a:pPr>
            <a:fld id="{C43C0C35-83DE-4B6F-A4D7-70182852ABC4}" type="slidenum">
              <a:rPr lang="en-US" smtClean="0"/>
              <a:pPr>
                <a:defRPr/>
              </a:pPr>
              <a:t>33</a:t>
            </a:fld>
            <a:endParaRPr lang="en-US"/>
          </a:p>
        </p:txBody>
      </p:sp>
      <p:sp>
        <p:nvSpPr>
          <p:cNvPr id="92164" name="pg num"/>
          <p:cNvSpPr txBox="1">
            <a:spLocks noGrp="1" noChangeArrowheads="1"/>
          </p:cNvSpPr>
          <p:nvPr/>
        </p:nvSpPr>
        <p:spPr bwMode="auto">
          <a:xfrm>
            <a:off x="6663284" y="8980197"/>
            <a:ext cx="156906" cy="169277"/>
          </a:xfrm>
          <a:prstGeom prst="rect">
            <a:avLst/>
          </a:prstGeom>
          <a:noFill/>
          <a:ln w="9525">
            <a:noFill/>
            <a:miter lim="800000"/>
            <a:headEnd/>
            <a:tailEnd/>
          </a:ln>
        </p:spPr>
        <p:txBody>
          <a:bodyPr wrap="none" lIns="0" tIns="0" rIns="0" bIns="0" anchor="b">
            <a:spAutoFit/>
          </a:bodyPr>
          <a:lstStyle/>
          <a:p>
            <a:pPr algn="r" defTabSz="946150"/>
            <a:fld id="{1B380224-B15A-4BF1-B82A-B377CF91F649}" type="slidenum">
              <a:rPr lang="en-US" sz="1100">
                <a:solidFill>
                  <a:srgbClr val="000000"/>
                </a:solidFill>
              </a:rPr>
              <a:pPr algn="r" defTabSz="946150"/>
              <a:t>33</a:t>
            </a:fld>
            <a:endParaRPr lang="en-US" sz="1100">
              <a:solidFill>
                <a:srgbClr val="000000"/>
              </a:solidFill>
            </a:endParaRPr>
          </a:p>
        </p:txBody>
      </p:sp>
      <p:sp>
        <p:nvSpPr>
          <p:cNvPr id="92165" name="Rectangle 2"/>
          <p:cNvSpPr>
            <a:spLocks noGrp="1" noRot="1" noChangeAspect="1" noChangeArrowheads="1" noTextEdit="1"/>
          </p:cNvSpPr>
          <p:nvPr>
            <p:ph type="sldImg"/>
          </p:nvPr>
        </p:nvSpPr>
        <p:spPr>
          <a:xfrm>
            <a:off x="1184275" y="700088"/>
            <a:ext cx="4649788" cy="3487737"/>
          </a:xfrm>
          <a:ln/>
        </p:spPr>
      </p:sp>
      <p:sp>
        <p:nvSpPr>
          <p:cNvPr id="92166" name="Rectangle 3"/>
          <p:cNvSpPr>
            <a:spLocks noGrp="1" noChangeArrowheads="1"/>
          </p:cNvSpPr>
          <p:nvPr>
            <p:ph type="body" idx="1"/>
          </p:nvPr>
        </p:nvSpPr>
        <p:spPr>
          <a:xfrm>
            <a:off x="702008" y="4421824"/>
            <a:ext cx="5612739" cy="231385"/>
          </a:xfrm>
          <a:noFill/>
          <a:ln/>
        </p:spPr>
        <p:txBody>
          <a:bodyPr/>
          <a:lstStyle/>
          <a:p>
            <a:pPr eaLnBrk="1" hangingPunct="1"/>
            <a:endParaRPr lang="en-US"/>
          </a:p>
        </p:txBody>
      </p:sp>
    </p:spTree>
    <p:extLst>
      <p:ext uri="{BB962C8B-B14F-4D97-AF65-F5344CB8AC3E}">
        <p14:creationId xmlns:p14="http://schemas.microsoft.com/office/powerpoint/2010/main" val="4055867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r>
              <a:rPr lang="en-US" sz="1200" kern="1200" dirty="0">
                <a:solidFill>
                  <a:schemeClr val="tx1"/>
                </a:solidFill>
                <a:ea typeface="Geneva" pitchFamily="-128" charset="0"/>
                <a:cs typeface="Geneva" pitchFamily="-128" charset="0"/>
              </a:rPr>
              <a:t>125-140</a:t>
            </a:r>
          </a:p>
          <a:p>
            <a:br>
              <a:rPr lang="en-US" sz="1200" kern="1200" dirty="0">
                <a:solidFill>
                  <a:schemeClr val="tx1"/>
                </a:solidFill>
                <a:latin typeface="Helvetica Neue"/>
                <a:ea typeface="Geneva" pitchFamily="-128" charset="0"/>
                <a:cs typeface="Geneva" pitchFamily="-128" charset="0"/>
              </a:rPr>
            </a:br>
            <a:r>
              <a:rPr lang="en-US" sz="1200" kern="1200" dirty="0">
                <a:solidFill>
                  <a:schemeClr val="tx1"/>
                </a:solidFill>
                <a:ea typeface="Geneva" pitchFamily="-128" charset="0"/>
                <a:cs typeface="Geneva" pitchFamily="-128" charset="0"/>
              </a:rPr>
              <a:t>Solution</a:t>
            </a:r>
            <a:r>
              <a:rPr lang="en-US" sz="1200" kern="1200" baseline="0" dirty="0">
                <a:solidFill>
                  <a:schemeClr val="tx1"/>
                </a:solidFill>
                <a:ea typeface="Geneva" pitchFamily="-128" charset="0"/>
                <a:cs typeface="Geneva" pitchFamily="-128" charset="0"/>
              </a:rPr>
              <a:t> focus questions exercise previous creates the mindset of intention</a:t>
            </a:r>
          </a:p>
          <a:p>
            <a:br>
              <a:rPr lang="en-US" sz="1200" kern="1200" baseline="0" dirty="0">
                <a:solidFill>
                  <a:schemeClr val="tx1"/>
                </a:solidFill>
                <a:latin typeface="Helvetica Neue"/>
                <a:ea typeface="Geneva" pitchFamily="-128" charset="0"/>
                <a:cs typeface="Geneva" pitchFamily="-128" charset="0"/>
              </a:rPr>
            </a:br>
            <a:r>
              <a:rPr lang="en-US" sz="1200" kern="1200" baseline="0" dirty="0">
                <a:solidFill>
                  <a:schemeClr val="tx1"/>
                </a:solidFill>
                <a:ea typeface="Geneva" pitchFamily="-128" charset="0"/>
                <a:cs typeface="Geneva" pitchFamily="-128" charset="0"/>
              </a:rPr>
              <a:t>Thinking questions allow people to observe and examine how they are thinking about something:  What are your thoughts?  Explain your thinking.  There is no judgment here</a:t>
            </a:r>
          </a:p>
          <a:p>
            <a:r>
              <a:rPr lang="en-US" sz="1200" kern="1200" baseline="0" dirty="0">
                <a:solidFill>
                  <a:schemeClr val="tx1"/>
                </a:solidFill>
                <a:ea typeface="Geneva" pitchFamily="-128" charset="0"/>
                <a:cs typeface="Geneva" pitchFamily="-128" charset="0"/>
              </a:rPr>
              <a:t>Future focus is solution focus</a:t>
            </a:r>
          </a:p>
          <a:p>
            <a:r>
              <a:rPr lang="en-US" sz="1200" kern="1200" baseline="0" dirty="0">
                <a:solidFill>
                  <a:schemeClr val="tx1"/>
                </a:solidFill>
                <a:ea typeface="Geneva" pitchFamily="-128" charset="0"/>
                <a:cs typeface="Geneva" pitchFamily="-128" charset="0"/>
              </a:rPr>
              <a:t>Details many times are not needed.  Problem questions make people expert in their problems.  Drama questions get into reactions and anticipated scenarios that tend to waste time.</a:t>
            </a:r>
          </a:p>
          <a:p>
            <a:br>
              <a:rPr lang="en-US" dirty="0">
                <a:latin typeface="Helvetica Neue"/>
              </a:rPr>
            </a:br>
            <a:endParaRPr lang="en-US" dirty="0">
              <a:latin typeface="Helvetica Neue"/>
            </a:endParaRPr>
          </a:p>
          <a:p>
            <a:br>
              <a:rPr lang="en-US" dirty="0">
                <a:latin typeface="Helvetica Neue"/>
              </a:rPr>
            </a:br>
            <a:endParaRPr lang="en-US" dirty="0">
              <a:latin typeface="Helvetica Neue"/>
            </a:endParaRPr>
          </a:p>
          <a:p>
            <a:r>
              <a:rPr lang="en-US" dirty="0"/>
              <a:t>Succinct: </a:t>
            </a:r>
            <a:r>
              <a:rPr lang="en-US" baseline="0" dirty="0"/>
              <a:t> We think at 600/minute and talk at 100 words/minute.  We need to engage and focus.  When you are focused on being succinct you are more clear on what you want to say.  Being succinct provides the listener with bite sized pieces of information rather than lots of ideas at once.</a:t>
            </a:r>
          </a:p>
          <a:p>
            <a:r>
              <a:rPr lang="en-US" baseline="0" dirty="0"/>
              <a:t>Specific:  People should know exactly what you mean</a:t>
            </a:r>
          </a:p>
          <a:p>
            <a:r>
              <a:rPr lang="en-US" baseline="0" dirty="0"/>
              <a:t>Generous:  Let them be dumb, it’s okay.  Allow space for others to gain understanding and connection.  Use language they can understand and situations they can make sense of.</a:t>
            </a:r>
          </a:p>
          <a:p>
            <a:endParaRPr lang="en-US" baseline="0" dirty="0"/>
          </a:p>
          <a:p>
            <a:r>
              <a:rPr lang="en-US" dirty="0"/>
              <a:t>blamestorming drama questions</a:t>
            </a:r>
            <a:br>
              <a:rPr lang="en-US" dirty="0"/>
            </a:br>
            <a:endParaRPr lang="en-US" dirty="0"/>
          </a:p>
        </p:txBody>
      </p:sp>
    </p:spTree>
    <p:extLst>
      <p:ext uri="{BB962C8B-B14F-4D97-AF65-F5344CB8AC3E}">
        <p14:creationId xmlns:p14="http://schemas.microsoft.com/office/powerpoint/2010/main" val="1606254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5</a:t>
            </a:fld>
            <a:endParaRPr lang="en-US" dirty="0"/>
          </a:p>
        </p:txBody>
      </p:sp>
    </p:spTree>
    <p:extLst>
      <p:ext uri="{BB962C8B-B14F-4D97-AF65-F5344CB8AC3E}">
        <p14:creationId xmlns:p14="http://schemas.microsoft.com/office/powerpoint/2010/main" val="3734344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6</a:t>
            </a:fld>
            <a:endParaRPr lang="en-US" dirty="0"/>
          </a:p>
        </p:txBody>
      </p:sp>
    </p:spTree>
    <p:extLst>
      <p:ext uri="{BB962C8B-B14F-4D97-AF65-F5344CB8AC3E}">
        <p14:creationId xmlns:p14="http://schemas.microsoft.com/office/powerpoint/2010/main" val="840674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7</a:t>
            </a:fld>
            <a:endParaRPr lang="en-US" dirty="0"/>
          </a:p>
        </p:txBody>
      </p:sp>
    </p:spTree>
    <p:extLst>
      <p:ext uri="{BB962C8B-B14F-4D97-AF65-F5344CB8AC3E}">
        <p14:creationId xmlns:p14="http://schemas.microsoft.com/office/powerpoint/2010/main" val="618529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8</a:t>
            </a:fld>
            <a:endParaRPr lang="en-US" dirty="0"/>
          </a:p>
        </p:txBody>
      </p:sp>
    </p:spTree>
    <p:extLst>
      <p:ext uri="{BB962C8B-B14F-4D97-AF65-F5344CB8AC3E}">
        <p14:creationId xmlns:p14="http://schemas.microsoft.com/office/powerpoint/2010/main" val="1894499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dirty="0">
              <a:latin typeface="_HigherStandards ppt" charset="0"/>
            </a:endParaRPr>
          </a:p>
        </p:txBody>
      </p:sp>
      <p:sp>
        <p:nvSpPr>
          <p:cNvPr id="931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3061" eaLnBrk="0" hangingPunct="0">
              <a:defRPr sz="1200">
                <a:solidFill>
                  <a:schemeClr val="tx1"/>
                </a:solidFill>
                <a:latin typeface="_Higher Standards ppt" charset="0"/>
                <a:ea typeface="ＭＳ Ｐゴシック" charset="0"/>
              </a:defRPr>
            </a:lvl1pPr>
            <a:lvl2pPr marL="709347" indent="-272826" defTabSz="923061" eaLnBrk="0" hangingPunct="0">
              <a:defRPr sz="1200">
                <a:solidFill>
                  <a:schemeClr val="tx1"/>
                </a:solidFill>
                <a:latin typeface="_Higher Standards ppt" charset="0"/>
                <a:ea typeface="ＭＳ Ｐゴシック" charset="0"/>
              </a:defRPr>
            </a:lvl2pPr>
            <a:lvl3pPr marL="1091303" indent="-218261" defTabSz="923061" eaLnBrk="0" hangingPunct="0">
              <a:defRPr sz="1200">
                <a:solidFill>
                  <a:schemeClr val="tx1"/>
                </a:solidFill>
                <a:latin typeface="_Higher Standards ppt" charset="0"/>
                <a:ea typeface="ＭＳ Ｐゴシック" charset="0"/>
              </a:defRPr>
            </a:lvl3pPr>
            <a:lvl4pPr marL="1527825" indent="-218261" defTabSz="923061" eaLnBrk="0" hangingPunct="0">
              <a:defRPr sz="1200">
                <a:solidFill>
                  <a:schemeClr val="tx1"/>
                </a:solidFill>
                <a:latin typeface="_Higher Standards ppt" charset="0"/>
                <a:ea typeface="ＭＳ Ｐゴシック" charset="0"/>
              </a:defRPr>
            </a:lvl4pPr>
            <a:lvl5pPr marL="1964346" indent="-218261" defTabSz="923061" eaLnBrk="0" hangingPunct="0">
              <a:defRPr sz="1200">
                <a:solidFill>
                  <a:schemeClr val="tx1"/>
                </a:solidFill>
                <a:latin typeface="_Higher Standards ppt" charset="0"/>
                <a:ea typeface="ＭＳ Ｐゴシック" charset="0"/>
              </a:defRPr>
            </a:lvl5pPr>
            <a:lvl6pPr marL="2400867"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37388"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273910"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10431"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9E71ED2-7332-6843-A59C-FE3BD87AB6B1}" type="slidenum">
              <a:rPr lang="en-US" sz="1300">
                <a:latin typeface="_HigherStandards ppt" charset="0"/>
              </a:rPr>
              <a:pPr eaLnBrk="1" hangingPunct="1"/>
              <a:t>9</a:t>
            </a:fld>
            <a:endParaRPr lang="en-US" sz="1300" dirty="0">
              <a:latin typeface="_HigherStandards ppt" charset="0"/>
            </a:endParaRPr>
          </a:p>
        </p:txBody>
      </p:sp>
    </p:spTree>
    <p:extLst>
      <p:ext uri="{BB962C8B-B14F-4D97-AF65-F5344CB8AC3E}">
        <p14:creationId xmlns:p14="http://schemas.microsoft.com/office/powerpoint/2010/main" val="2911200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677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8839200" cy="655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9677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9/28/18</a:t>
            </a:fld>
            <a:endParaRPr lang="en-US" dirty="0"/>
          </a:p>
        </p:txBody>
      </p:sp>
      <p:sp>
        <p:nvSpPr>
          <p:cNvPr id="11" name="Slide Number Placeholder 10"/>
          <p:cNvSpPr>
            <a:spLocks noGrp="1"/>
          </p:cNvSpPr>
          <p:nvPr>
            <p:ph type="sldNum" sz="quarter" idx="11"/>
          </p:nvPr>
        </p:nvSpPr>
        <p:spPr>
          <a:xfrm>
            <a:off x="9601200" y="6301334"/>
            <a:ext cx="582966" cy="274320"/>
          </a:xfrm>
          <a:prstGeom prst="rect">
            <a:avLst/>
          </a:prstGeom>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a:t>Click to edit Master title style</a:t>
            </a:r>
            <a:endParaRPr lang="en-US" dirty="0"/>
          </a:p>
        </p:txBody>
      </p:sp>
      <p:sp>
        <p:nvSpPr>
          <p:cNvPr id="9"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cap="none"/>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8F9461-E3EB-40CD-B93F-E5CBBBD8E0BA}" type="datetimeFigureOut">
              <a:rPr lang="en-US" smtClean="0"/>
              <a:pPr/>
              <a:t>9/28/18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601200" y="6301334"/>
            <a:ext cx="582966" cy="274320"/>
          </a:xfrm>
          <a:prstGeom prst="rect">
            <a:avLst/>
          </a:prstGeom>
        </p:spPr>
        <p:txBody>
          <a:bodyPr/>
          <a:lstStyle/>
          <a:p>
            <a:fld id="{04EA7543-9AAE-4E9F-B28C-4FCCFD07D42B}" type="slidenum">
              <a:rPr lang="en-US" smtClean="0"/>
              <a:pPr/>
              <a:t>‹#›</a:t>
            </a:fld>
            <a:endParaRPr lang="en-US" dirty="0"/>
          </a:p>
        </p:txBody>
      </p:sp>
      <p:sp>
        <p:nvSpPr>
          <p:cNvPr id="7"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162800" y="274638"/>
            <a:ext cx="1676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9/28/18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601200" y="6301334"/>
            <a:ext cx="582966" cy="274320"/>
          </a:xfrm>
          <a:prstGeom prst="rect">
            <a:avLst/>
          </a:prstGeom>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atin typeface="Times New Roman"/>
                <a:cs typeface="Times New Roman"/>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4" name="Title 3"/>
          <p:cNvSpPr>
            <a:spLocks noGrp="1"/>
          </p:cNvSpPr>
          <p:nvPr>
            <p:ph type="title" hasCustomPrompt="1"/>
          </p:nvPr>
        </p:nvSpPr>
        <p:spPr>
          <a:xfrm>
            <a:off x="228600" y="228600"/>
            <a:ext cx="8229600" cy="1139825"/>
          </a:xfrm>
        </p:spPr>
        <p:txBody>
          <a:bodyPr/>
          <a:lstStyle>
            <a:lvl1pPr>
              <a:defRPr cap="none"/>
            </a:lvl1pPr>
          </a:lstStyle>
          <a:p>
            <a:r>
              <a:rPr lang="en-US" dirty="0"/>
              <a:t>Click to edit master title style</a:t>
            </a:r>
          </a:p>
        </p:txBody>
      </p:sp>
      <p:sp>
        <p:nvSpPr>
          <p:cNvPr id="5" name="Slide Number Placeholder 22"/>
          <p:cNvSpPr>
            <a:spLocks noGrp="1"/>
          </p:cNvSpPr>
          <p:nvPr>
            <p:ph type="sldNum" sz="quarter" idx="4"/>
          </p:nvPr>
        </p:nvSpPr>
        <p:spPr>
          <a:xfrm>
            <a:off x="8686800" y="6534572"/>
            <a:ext cx="230114" cy="138499"/>
          </a:xfrm>
          <a:prstGeom prst="rect">
            <a:avLst/>
          </a:prstGeom>
        </p:spPr>
        <p:txBody>
          <a:bodyPr vert="horz" wrap="square" lIns="0" tIns="0" rIns="0" bIns="0" rtlCol="0" anchor="b" anchorCtr="0">
            <a:spAutoFit/>
          </a:bodyPr>
          <a:lstStyle>
            <a:lvl1pPr algn="r">
              <a:defRPr sz="900">
                <a:solidFill>
                  <a:schemeClr val="tx1">
                    <a:tint val="75000"/>
                  </a:schemeClr>
                </a:solidFill>
              </a:defRPr>
            </a:lvl1pPr>
          </a:lstStyle>
          <a:p>
            <a:fld id="{86CB4B4D-7CA3-9044-876B-883B54F8677D}"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cap="none">
                <a:solidFill>
                  <a:schemeClr val="bg1"/>
                </a:solidFill>
              </a:defRPr>
            </a:lvl1pPr>
          </a:lstStyle>
          <a:p>
            <a:r>
              <a:rPr lang="en-US" dirty="0"/>
              <a:t>Click to edit master title style</a:t>
            </a:r>
          </a:p>
        </p:txBody>
      </p:sp>
      <p:sp>
        <p:nvSpPr>
          <p:cNvPr id="6" name="Text Placeholder 5"/>
          <p:cNvSpPr>
            <a:spLocks noGrp="1"/>
          </p:cNvSpPr>
          <p:nvPr>
            <p:ph type="body" sz="quarter" idx="12"/>
          </p:nvPr>
        </p:nvSpPr>
        <p:spPr>
          <a:xfrm>
            <a:off x="381000" y="1657772"/>
            <a:ext cx="8229600" cy="4209628"/>
          </a:xfrm>
          <a:prstGeom prst="rect">
            <a:avLst/>
          </a:prstGeom>
        </p:spPr>
        <p:txBody>
          <a:bodyPr lIns="0" tIns="0" rIns="0" bIns="0"/>
          <a:lstStyle>
            <a:lvl1pPr marL="228600" indent="-228600">
              <a:spcBef>
                <a:spcPts val="1200"/>
              </a:spcBef>
              <a:buFont typeface="Arial" charset="0"/>
              <a:buChar char="•"/>
              <a:defRPr sz="2000">
                <a:solidFill>
                  <a:schemeClr val="tx2">
                    <a:lumMod val="50000"/>
                  </a:schemeClr>
                </a:solidFill>
              </a:defRPr>
            </a:lvl1pPr>
            <a:lvl2pPr marL="685800" indent="-228600">
              <a:spcBef>
                <a:spcPts val="900"/>
              </a:spcBef>
              <a:buClr>
                <a:schemeClr val="accent2"/>
              </a:buClr>
              <a:buSzPct val="120000"/>
              <a:buFont typeface="Arial" charset="0"/>
              <a:buChar char="•"/>
              <a:defRPr sz="1800">
                <a:solidFill>
                  <a:schemeClr val="tx2">
                    <a:lumMod val="50000"/>
                  </a:schemeClr>
                </a:solidFill>
              </a:defRPr>
            </a:lvl2pPr>
            <a:lvl3pPr marL="1143000" indent="-228600">
              <a:spcBef>
                <a:spcPts val="900"/>
              </a:spcBef>
              <a:buClr>
                <a:schemeClr val="accent2"/>
              </a:buClr>
              <a:buSzPct val="120000"/>
              <a:buFont typeface="Arial" charset="0"/>
              <a:buChar char="•"/>
              <a:defRPr sz="1800">
                <a:solidFill>
                  <a:schemeClr val="tx2">
                    <a:lumMod val="50000"/>
                  </a:schemeClr>
                </a:solidFill>
              </a:defRPr>
            </a:lvl3pPr>
            <a:lvl4pPr marL="1600200" indent="-228600">
              <a:spcBef>
                <a:spcPts val="900"/>
              </a:spcBef>
              <a:buClr>
                <a:schemeClr val="accent2"/>
              </a:buClr>
              <a:buSzPct val="120000"/>
              <a:buFont typeface="Arial" charset="0"/>
              <a:buChar char="•"/>
              <a:defRPr sz="1800">
                <a:solidFill>
                  <a:schemeClr val="tx2">
                    <a:lumMod val="50000"/>
                  </a:schemeClr>
                </a:solidFill>
              </a:defRPr>
            </a:lvl4pPr>
            <a:lvl5pPr marL="2057400" indent="-228600">
              <a:spcBef>
                <a:spcPts val="900"/>
              </a:spcBef>
              <a:buClr>
                <a:schemeClr val="accent2"/>
              </a:buClr>
              <a:buSzPct val="120000"/>
              <a:buFont typeface="Arial" charset="0"/>
              <a:buChar char="•"/>
              <a:defRPr sz="1800">
                <a:solidFill>
                  <a:schemeClr val="tx2">
                    <a:lumMod val="50000"/>
                  </a:schemeClr>
                </a:solidFill>
              </a:defRPr>
            </a:lvl5pPr>
            <a:lvl6pPr marL="2514600" indent="-228600">
              <a:spcBef>
                <a:spcPts val="900"/>
              </a:spcBef>
              <a:buClr>
                <a:schemeClr val="accent2"/>
              </a:buClr>
              <a:buSzPct val="120000"/>
              <a:buFont typeface="Arial" charset="0"/>
              <a:buChar char="•"/>
              <a:defRPr sz="1800">
                <a:solidFill>
                  <a:schemeClr val="bg2"/>
                </a:solidFill>
              </a:defRPr>
            </a:lvl6pPr>
            <a:lvl7pPr marL="2971800" indent="-228600">
              <a:spcBef>
                <a:spcPts val="900"/>
              </a:spcBef>
              <a:buClr>
                <a:schemeClr val="accent2"/>
              </a:buClr>
              <a:buSzPct val="120000"/>
              <a:buFont typeface="Arial" charset="0"/>
              <a:buChar char="•"/>
              <a:defRPr sz="1800" baseline="0">
                <a:solidFill>
                  <a:schemeClr val="bg2"/>
                </a:solidFill>
              </a:defRPr>
            </a:lvl7pPr>
            <a:lvl8pPr marL="3429000" indent="-228600">
              <a:spcBef>
                <a:spcPts val="900"/>
              </a:spcBef>
              <a:buClr>
                <a:schemeClr val="accent2"/>
              </a:buClr>
              <a:buSzPct val="120000"/>
              <a:buFont typeface="Arial" charset="0"/>
              <a:buChar char="•"/>
              <a:defRPr sz="1800" baseline="0">
                <a:solidFill>
                  <a:schemeClr val="bg2"/>
                </a:solidFill>
              </a:defRPr>
            </a:lvl8pPr>
            <a:lvl9pPr marL="3886200" indent="-228600">
              <a:spcBef>
                <a:spcPts val="900"/>
              </a:spcBef>
              <a:buClr>
                <a:schemeClr val="accent2"/>
              </a:buClr>
              <a:buSzPct val="120000"/>
              <a:buFont typeface="Arial" charset="0"/>
              <a:buChar char="•"/>
              <a:defRPr sz="1800" baseline="0">
                <a:solidFill>
                  <a:schemeClr val="bg2"/>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22"/>
          <p:cNvSpPr>
            <a:spLocks noGrp="1"/>
          </p:cNvSpPr>
          <p:nvPr>
            <p:ph type="sldNum" sz="quarter" idx="4"/>
          </p:nvPr>
        </p:nvSpPr>
        <p:spPr>
          <a:xfrm>
            <a:off x="8686800" y="6534572"/>
            <a:ext cx="230114" cy="138499"/>
          </a:xfrm>
          <a:prstGeom prst="rect">
            <a:avLst/>
          </a:prstGeom>
        </p:spPr>
        <p:txBody>
          <a:bodyPr vert="horz" wrap="square" lIns="0" tIns="0" rIns="0" bIns="0" rtlCol="0" anchor="b" anchorCtr="0">
            <a:spAutoFit/>
          </a:bodyPr>
          <a:lstStyle>
            <a:lvl1pPr algn="r">
              <a:defRPr sz="900">
                <a:solidFill>
                  <a:schemeClr val="tx1">
                    <a:tint val="75000"/>
                  </a:schemeClr>
                </a:solidFill>
              </a:defRPr>
            </a:lvl1pPr>
          </a:lstStyle>
          <a:p>
            <a:fld id="{86CB4B4D-7CA3-9044-876B-883B54F8677D}" type="slidenum">
              <a:rPr lang="en-US" smtClean="0"/>
              <a:pPr/>
              <a:t>‹#›</a:t>
            </a:fld>
            <a:endParaRPr lang="en-US" dirty="0"/>
          </a:p>
        </p:txBody>
      </p:sp>
    </p:spTree>
    <p:extLst>
      <p:ext uri="{BB962C8B-B14F-4D97-AF65-F5344CB8AC3E}">
        <p14:creationId xmlns:p14="http://schemas.microsoft.com/office/powerpoint/2010/main" val="153095283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613275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defRPr sz="2400" b="1" i="0">
                <a:solidFill>
                  <a:schemeClr val="tx1"/>
                </a:solidFill>
                <a:latin typeface="+mj-lt"/>
              </a:defRPr>
            </a:lvl1pPr>
            <a:lvl2pPr>
              <a:defRPr sz="2200" b="1" i="0">
                <a:solidFill>
                  <a:schemeClr val="tx1"/>
                </a:solidFill>
                <a:latin typeface="+mj-lt"/>
              </a:defRPr>
            </a:lvl2pPr>
            <a:lvl3pPr>
              <a:defRPr b="1" i="0">
                <a:solidFill>
                  <a:schemeClr val="tx1"/>
                </a:solidFill>
                <a:latin typeface="+mj-lt"/>
              </a:defRPr>
            </a:lvl3pPr>
            <a:lvl4pPr>
              <a:defRPr b="1" i="0">
                <a:solidFill>
                  <a:schemeClr val="tx1"/>
                </a:solidFill>
                <a:latin typeface="+mj-lt"/>
              </a:defRPr>
            </a:lvl4pPr>
            <a:lvl5pPr>
              <a:defRPr b="1" i="0">
                <a:solidFill>
                  <a:schemeClr val="tx1"/>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1EA4A1B-DB8F-654A-A50F-A3B480007FB5}" type="datetime1">
              <a:rPr lang="en-US" smtClean="0"/>
              <a:t>9/28/18</a:t>
            </a:fld>
            <a:endParaRPr lang="en-US" dirty="0"/>
          </a:p>
        </p:txBody>
      </p:sp>
      <p:sp>
        <p:nvSpPr>
          <p:cNvPr id="5" name="Footer Placeholder 4"/>
          <p:cNvSpPr>
            <a:spLocks noGrp="1"/>
          </p:cNvSpPr>
          <p:nvPr>
            <p:ph type="ftr" sz="quarter" idx="11"/>
          </p:nvPr>
        </p:nvSpPr>
        <p:spPr/>
        <p:txBody>
          <a:bodyPr/>
          <a:lstStyle/>
          <a:p>
            <a:r>
              <a:rPr lang="en-US" dirty="0"/>
              <a:t>Leadership Program  </a:t>
            </a:r>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dirty="0"/>
          </a:p>
        </p:txBody>
      </p:sp>
    </p:spTree>
    <p:extLst>
      <p:ext uri="{BB962C8B-B14F-4D97-AF65-F5344CB8AC3E}">
        <p14:creationId xmlns:p14="http://schemas.microsoft.com/office/powerpoint/2010/main" val="22349137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cSld name="1_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941D58AA-1C84-40C9-BFEE-631CCB17636C}" type="datetime1">
              <a:rPr lang="en-US" smtClean="0"/>
              <a:pPr/>
              <a:t>9/28/18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9601200" y="6301334"/>
            <a:ext cx="582966" cy="274320"/>
          </a:xfrm>
          <a:prstGeom prst="rect">
            <a:avLst/>
          </a:prstGeom>
        </p:spPr>
        <p:txBody>
          <a:bodyPr/>
          <a:lstStyle/>
          <a:p>
            <a:fld id="{F7886C9C-DC18-4195-8FD5-A50AA931D419}" type="slidenum">
              <a:rPr lang="en-US" smtClean="0"/>
              <a:pPr/>
              <a:t>‹#›</a:t>
            </a:fld>
            <a:endParaRPr lang="en-US" dirty="0"/>
          </a:p>
        </p:txBody>
      </p:sp>
      <p:sp>
        <p:nvSpPr>
          <p:cNvPr id="6"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extLst>
      <p:ext uri="{BB962C8B-B14F-4D97-AF65-F5344CB8AC3E}">
        <p14:creationId xmlns:p14="http://schemas.microsoft.com/office/powerpoint/2010/main" val="3823778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defRPr sz="2400" b="1" i="0">
                <a:latin typeface="+mj-lt"/>
              </a:defRPr>
            </a:lvl1pPr>
            <a:lvl2pPr>
              <a:defRPr sz="2200" b="1" i="0">
                <a:latin typeface="+mj-lt"/>
              </a:defRPr>
            </a:lvl2pPr>
            <a:lvl3pPr>
              <a:defRPr b="1" i="0">
                <a:latin typeface="+mj-lt"/>
              </a:defRPr>
            </a:lvl3pPr>
            <a:lvl4pPr>
              <a:defRPr b="1" i="0">
                <a:latin typeface="+mj-lt"/>
              </a:defRPr>
            </a:lvl4pPr>
            <a:lvl5pPr>
              <a:defRPr b="1" i="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2EFF424-F111-43CB-9C75-D52325012943}" type="datetime1">
              <a:rPr lang="en-US" smtClean="0"/>
              <a:pPr/>
              <a:t>9/28/18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601200" y="6301334"/>
            <a:ext cx="582966" cy="274320"/>
          </a:xfrm>
          <a:prstGeom prst="rect">
            <a:avLst/>
          </a:prstGeom>
        </p:spPr>
        <p:txBody>
          <a:bodyPr/>
          <a:lstStyle/>
          <a:p>
            <a:fld id="{F7886C9C-DC18-4195-8FD5-A50AA931D419}" type="slidenum">
              <a:rPr lang="en-US" smtClean="0"/>
              <a:pPr/>
              <a:t>‹#›</a:t>
            </a:fld>
            <a:endParaRPr lang="en-US" dirty="0"/>
          </a:p>
        </p:txBody>
      </p:sp>
      <p:sp>
        <p:nvSpPr>
          <p:cNvPr id="7" name="Title 6"/>
          <p:cNvSpPr>
            <a:spLocks noGrp="1"/>
          </p:cNvSpPr>
          <p:nvPr>
            <p:ph type="title"/>
          </p:nvPr>
        </p:nvSpPr>
        <p:spPr/>
        <p:txBody>
          <a:bodyPr/>
          <a:lstStyle>
            <a:lvl1pPr algn="l">
              <a:defRPr sz="3200" cap="none" baseline="0">
                <a:solidFill>
                  <a:schemeClr val="bg1"/>
                </a:solidFill>
                <a:latin typeface="+mj-lt"/>
              </a:defRPr>
            </a:lvl1pPr>
          </a:lstStyle>
          <a:p>
            <a:r>
              <a:rPr lang="en-US" dirty="0"/>
              <a:t>Click to edit Master title style</a:t>
            </a:r>
          </a:p>
        </p:txBody>
      </p:sp>
      <p:sp>
        <p:nvSpPr>
          <p:cNvPr id="8"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9/28/18</a:t>
            </a:fld>
            <a:endParaRPr lang="en-US" dirty="0"/>
          </a:p>
        </p:txBody>
      </p:sp>
      <p:sp>
        <p:nvSpPr>
          <p:cNvPr id="10" name="Slide Number Placeholder 9"/>
          <p:cNvSpPr>
            <a:spLocks noGrp="1"/>
          </p:cNvSpPr>
          <p:nvPr>
            <p:ph type="sldNum" sz="quarter" idx="11"/>
          </p:nvPr>
        </p:nvSpPr>
        <p:spPr>
          <a:xfrm>
            <a:off x="9601200" y="6301334"/>
            <a:ext cx="582966" cy="274320"/>
          </a:xfrm>
          <a:prstGeom prst="rect">
            <a:avLst/>
          </a:prstGeom>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a:t>Click to edit Master title style</a:t>
            </a:r>
            <a:endParaRPr lang="en-US" dirty="0"/>
          </a:p>
        </p:txBody>
      </p:sp>
      <p:sp>
        <p:nvSpPr>
          <p:cNvPr id="13"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45DA190-4BDC-4D39-B5BB-A14B3E8B1B3D}" type="datetime1">
              <a:rPr lang="en-US" smtClean="0"/>
              <a:pPr/>
              <a:t>9/28/18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9601200" y="6301334"/>
            <a:ext cx="582966" cy="274320"/>
          </a:xfrm>
          <a:prstGeom prst="rect">
            <a:avLst/>
          </a:prstGeom>
        </p:spPr>
        <p:txBody>
          <a:bodyPr/>
          <a:lstStyle/>
          <a:p>
            <a:fld id="{F7886C9C-DC18-4195-8FD5-A50AA931D419}" type="slidenum">
              <a:rPr lang="en-US" smtClean="0"/>
              <a:pPr/>
              <a:t>‹#›</a:t>
            </a:fld>
            <a:endParaRPr lang="en-US" dirty="0"/>
          </a:p>
        </p:txBody>
      </p:sp>
      <p:sp>
        <p:nvSpPr>
          <p:cNvPr id="8" name="Title 7"/>
          <p:cNvSpPr>
            <a:spLocks noGrp="1"/>
          </p:cNvSpPr>
          <p:nvPr>
            <p:ph type="title"/>
          </p:nvPr>
        </p:nvSpPr>
        <p:spPr/>
        <p:txBody>
          <a:bodyPr/>
          <a:lstStyle>
            <a:lvl1pPr>
              <a:defRPr cap="none" baseline="0">
                <a:latin typeface="+mj-lt"/>
              </a:defRPr>
            </a:lvl1pPr>
          </a:lstStyle>
          <a:p>
            <a:r>
              <a:rPr lang="en-US" dirty="0"/>
              <a:t>Click to edit Master title style</a:t>
            </a:r>
          </a:p>
        </p:txBody>
      </p:sp>
      <p:sp>
        <p:nvSpPr>
          <p:cNvPr id="9"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80857" y="1722438"/>
            <a:ext cx="4040188" cy="639762"/>
          </a:xfrm>
        </p:spPr>
        <p:txBody>
          <a:bodyPr anchor="b"/>
          <a:lstStyle>
            <a:lvl1pPr marL="0" indent="0" algn="ctr">
              <a:buNone/>
              <a:defRPr sz="2400" b="0">
                <a:solidFill>
                  <a:schemeClr val="tx2"/>
                </a:solidFill>
                <a:latin typeface="Myriad Pro"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680857" y="2438399"/>
            <a:ext cx="4040188" cy="3687763"/>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81D52F2-9B11-4FC0-9217-7D20B3AC9849}" type="datetime1">
              <a:rPr lang="en-US" smtClean="0"/>
              <a:pPr/>
              <a:t>9/28/18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9601200" y="6301334"/>
            <a:ext cx="582966" cy="274320"/>
          </a:xfrm>
          <a:prstGeom prst="rect">
            <a:avLst/>
          </a:prstGeom>
        </p:spPr>
        <p:txBody>
          <a:bodyPr/>
          <a:lstStyle/>
          <a:p>
            <a:fld id="{F7886C9C-DC18-4195-8FD5-A50AA931D419}" type="slidenum">
              <a:rPr lang="en-US" smtClean="0"/>
              <a:pPr/>
              <a:t>‹#›</a:t>
            </a:fld>
            <a:endParaRPr lang="en-US" dirty="0"/>
          </a:p>
        </p:txBody>
      </p:sp>
      <p:sp>
        <p:nvSpPr>
          <p:cNvPr id="10" name="Title 9"/>
          <p:cNvSpPr>
            <a:spLocks noGrp="1"/>
          </p:cNvSpPr>
          <p:nvPr>
            <p:ph type="title"/>
          </p:nvPr>
        </p:nvSpPr>
        <p:spPr/>
        <p:txBody>
          <a:bodyPr/>
          <a:lstStyle>
            <a:lvl1pPr>
              <a:defRPr cap="none" baseline="0"/>
            </a:lvl1pPr>
          </a:lstStyle>
          <a:p>
            <a:r>
              <a:rPr lang="en-US" dirty="0"/>
              <a:t>Click to edit Master title style</a:t>
            </a:r>
          </a:p>
        </p:txBody>
      </p:sp>
      <p:sp>
        <p:nvSpPr>
          <p:cNvPr id="11" name="Text Placeholder 2"/>
          <p:cNvSpPr>
            <a:spLocks noGrp="1"/>
          </p:cNvSpPr>
          <p:nvPr>
            <p:ph type="body" idx="13"/>
          </p:nvPr>
        </p:nvSpPr>
        <p:spPr>
          <a:xfrm>
            <a:off x="457200" y="1722438"/>
            <a:ext cx="4040188" cy="639762"/>
          </a:xfrm>
        </p:spPr>
        <p:txBody>
          <a:bodyPr anchor="b"/>
          <a:lstStyle>
            <a:lvl1pPr marL="0" indent="0" algn="ctr">
              <a:buNone/>
              <a:defRPr sz="2400" b="0">
                <a:solidFill>
                  <a:schemeClr val="tx2"/>
                </a:solidFill>
                <a:latin typeface="Myriad Pro"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p:cNvSpPr>
            <a:spLocks noGrp="1"/>
          </p:cNvSpPr>
          <p:nvPr>
            <p:ph sz="half" idx="14"/>
          </p:nvPr>
        </p:nvSpPr>
        <p:spPr>
          <a:xfrm>
            <a:off x="457200" y="2438399"/>
            <a:ext cx="4040188" cy="3687763"/>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9/28/18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9601200" y="6301334"/>
            <a:ext cx="582966" cy="274320"/>
          </a:xfrm>
          <a:prstGeom prst="rect">
            <a:avLst/>
          </a:prstGeom>
        </p:spPr>
        <p:txBody>
          <a:bodyPr/>
          <a:lstStyle/>
          <a:p>
            <a:fld id="{F7886C9C-DC18-4195-8FD5-A50AA931D419}" type="slidenum">
              <a:rPr lang="en-US" smtClean="0"/>
              <a:pPr/>
              <a:t>‹#›</a:t>
            </a:fld>
            <a:endParaRPr lang="en-US" dirty="0"/>
          </a:p>
        </p:txBody>
      </p:sp>
      <p:sp>
        <p:nvSpPr>
          <p:cNvPr id="6" name="Title 5"/>
          <p:cNvSpPr>
            <a:spLocks noGrp="1"/>
          </p:cNvSpPr>
          <p:nvPr>
            <p:ph type="title" hasCustomPrompt="1"/>
          </p:nvPr>
        </p:nvSpPr>
        <p:spPr>
          <a:xfrm>
            <a:off x="-1295400" y="1310978"/>
            <a:ext cx="8381260" cy="1054394"/>
          </a:xfrm>
        </p:spPr>
        <p:txBody>
          <a:bodyPr/>
          <a:lstStyle>
            <a:lvl1pPr>
              <a:defRPr cap="none"/>
            </a:lvl1pPr>
          </a:lstStyle>
          <a:p>
            <a:r>
              <a:rPr lang="en-US" dirty="0"/>
              <a:t>Click to edit master title style</a:t>
            </a:r>
          </a:p>
        </p:txBody>
      </p:sp>
      <p:sp>
        <p:nvSpPr>
          <p:cNvPr id="8"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
        <p:nvSpPr>
          <p:cNvPr id="7" name="Content Placeholder 2">
            <a:extLst>
              <a:ext uri="{FF2B5EF4-FFF2-40B4-BE49-F238E27FC236}">
                <a16:creationId xmlns:a16="http://schemas.microsoft.com/office/drawing/2014/main" id="{2F754092-6FAF-EE4B-9E68-0ECC3CE65671}"/>
              </a:ext>
            </a:extLst>
          </p:cNvPr>
          <p:cNvSpPr>
            <a:spLocks noGrp="1"/>
          </p:cNvSpPr>
          <p:nvPr>
            <p:ph idx="1"/>
          </p:nvPr>
        </p:nvSpPr>
        <p:spPr>
          <a:xfrm>
            <a:off x="380999" y="1719071"/>
            <a:ext cx="8407893" cy="4407408"/>
          </a:xfrm>
        </p:spPr>
        <p:txBody>
          <a:bodyPr/>
          <a:lstStyle>
            <a:lvl1pPr>
              <a:lnSpc>
                <a:spcPct val="100000"/>
              </a:lnSpc>
              <a:defRPr sz="2400" b="1" i="0">
                <a:latin typeface="+mj-lt"/>
              </a:defRPr>
            </a:lvl1pPr>
            <a:lvl2pPr>
              <a:defRPr sz="2200" b="1" i="0">
                <a:latin typeface="+mj-lt"/>
              </a:defRPr>
            </a:lvl2pPr>
            <a:lvl3pPr>
              <a:defRPr b="1" i="0">
                <a:latin typeface="+mj-lt"/>
              </a:defRPr>
            </a:lvl3pPr>
            <a:lvl4pPr>
              <a:defRPr b="1" i="0">
                <a:latin typeface="+mj-lt"/>
              </a:defRPr>
            </a:lvl4pPr>
            <a:lvl5pPr>
              <a:defRPr b="1" i="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941D58AA-1C84-40C9-BFEE-631CCB17636C}" type="datetime1">
              <a:rPr lang="en-US" smtClean="0"/>
              <a:pPr/>
              <a:t>9/28/18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9601200" y="6301334"/>
            <a:ext cx="582966" cy="274320"/>
          </a:xfrm>
          <a:prstGeom prst="rect">
            <a:avLst/>
          </a:prstGeom>
        </p:spPr>
        <p:txBody>
          <a:bodyPr/>
          <a:lstStyle/>
          <a:p>
            <a:fld id="{F7886C9C-DC18-4195-8FD5-A50AA931D419}" type="slidenum">
              <a:rPr lang="en-US" smtClean="0"/>
              <a:pPr/>
              <a:t>‹#›</a:t>
            </a:fld>
            <a:endParaRPr lang="en-US" dirty="0"/>
          </a:p>
        </p:txBody>
      </p:sp>
      <p:sp>
        <p:nvSpPr>
          <p:cNvPr id="6"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
        <p:nvSpPr>
          <p:cNvPr id="7" name="Rectangle 6">
            <a:extLst>
              <a:ext uri="{FF2B5EF4-FFF2-40B4-BE49-F238E27FC236}">
                <a16:creationId xmlns:a16="http://schemas.microsoft.com/office/drawing/2014/main" id="{3E62E47A-6E2D-2345-A07C-016EEA7F381E}"/>
              </a:ext>
            </a:extLst>
          </p:cNvPr>
          <p:cNvSpPr/>
          <p:nvPr userDrawn="1"/>
        </p:nvSpPr>
        <p:spPr>
          <a:xfrm>
            <a:off x="177921" y="25188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Placeholder 1">
            <a:extLst>
              <a:ext uri="{FF2B5EF4-FFF2-40B4-BE49-F238E27FC236}">
                <a16:creationId xmlns:a16="http://schemas.microsoft.com/office/drawing/2014/main" id="{4CD6BAE0-5957-834F-9E16-2ACC4776999F}"/>
              </a:ext>
            </a:extLst>
          </p:cNvPr>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9600" y="304800"/>
            <a:ext cx="5867400" cy="5853113"/>
          </a:xfrm>
        </p:spPr>
        <p:txBody>
          <a:bodyPr/>
          <a:lstStyle>
            <a:lvl1pPr>
              <a:defRPr sz="3200">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9/28/18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9601200" y="6301334"/>
            <a:ext cx="582966" cy="274320"/>
          </a:xfrm>
          <a:prstGeom prst="rect">
            <a:avLst/>
          </a:prstGeom>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a:t>Click to edit Master title style</a:t>
            </a:r>
            <a:endParaRPr lang="en-US" dirty="0"/>
          </a:p>
        </p:txBody>
      </p:sp>
      <p:sp>
        <p:nvSpPr>
          <p:cNvPr id="12"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9/28/18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9601200" y="6301334"/>
            <a:ext cx="582966" cy="274320"/>
          </a:xfrm>
          <a:prstGeom prst="rect">
            <a:avLst/>
          </a:prstGeom>
        </p:spPr>
        <p:txBody>
          <a:bodyPr/>
          <a:lstStyle/>
          <a:p>
            <a:fld id="{F7886C9C-DC18-4195-8FD5-A50AA931D419}" type="slidenum">
              <a:rPr lang="en-US" smtClean="0"/>
              <a:pPr/>
              <a:t>‹#›</a:t>
            </a:fld>
            <a:endParaRPr lang="en-US" dirty="0"/>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a:t>Click to edit Master title style</a:t>
            </a:r>
            <a:endParaRPr lang="en-US" dirty="0"/>
          </a:p>
        </p:txBody>
      </p:sp>
      <p:sp>
        <p:nvSpPr>
          <p:cNvPr id="11" name="Slide Number Placeholder 22"/>
          <p:cNvSpPr txBox="1">
            <a:spLocks/>
          </p:cNvSpPr>
          <p:nvPr userDrawn="1"/>
        </p:nvSpPr>
        <p:spPr>
          <a:xfrm>
            <a:off x="8686800" y="6534572"/>
            <a:ext cx="230114" cy="138499"/>
          </a:xfrm>
          <a:prstGeom prst="rect">
            <a:avLst/>
          </a:prstGeom>
          <a:ln w="19050">
            <a:noFill/>
          </a:ln>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77921" y="25188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09800"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9/28/18</a:t>
            </a:fld>
            <a:endParaRPr lang="en-US" dirty="0"/>
          </a:p>
        </p:txBody>
      </p:sp>
      <p:sp>
        <p:nvSpPr>
          <p:cNvPr id="5" name="Footer Placeholder 4"/>
          <p:cNvSpPr>
            <a:spLocks noGrp="1"/>
          </p:cNvSpPr>
          <p:nvPr>
            <p:ph type="ftr" sz="quarter" idx="3"/>
          </p:nvPr>
        </p:nvSpPr>
        <p:spPr>
          <a:xfrm>
            <a:off x="3048000" y="739140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pic>
        <p:nvPicPr>
          <p:cNvPr id="20483" name="Picture 3" descr="C:\Data on Laptop\Incite Learning partial 8-2011\ICANN 8-2013\incite learning +  moving people to lead.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381000" y="6172200"/>
            <a:ext cx="1371600" cy="387503"/>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22"/>
          <p:cNvSpPr txBox="1">
            <a:spLocks/>
          </p:cNvSpPr>
          <p:nvPr userDrawn="1"/>
        </p:nvSpPr>
        <p:spPr>
          <a:xfrm>
            <a:off x="8686800" y="6534572"/>
            <a:ext cx="230114" cy="138499"/>
          </a:xfrm>
          <a:prstGeom prst="rect">
            <a:avLst/>
          </a:prstGeom>
        </p:spPr>
        <p:txBody>
          <a:bodyPr vert="horz" wrap="square" lIns="0" tIns="0" rIns="0" bIns="0" rtlCol="0" anchor="b" anchorCtr="0">
            <a:spAutoFit/>
          </a:bodyPr>
          <a:lstStyle>
            <a:defPPr>
              <a:defRPr lang="en-US"/>
            </a:defPPr>
            <a:lvl1pPr algn="r" rtl="0" fontAlgn="base">
              <a:spcBef>
                <a:spcPct val="0"/>
              </a:spcBef>
              <a:spcAft>
                <a:spcPct val="0"/>
              </a:spcAft>
              <a:defRPr sz="900" kern="1200">
                <a:solidFill>
                  <a:schemeClr val="tx1">
                    <a:tint val="75000"/>
                  </a:schemeClr>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28" r:id="rId12"/>
    <p:sldLayoutId id="2147483751" r:id="rId13"/>
    <p:sldLayoutId id="2147483754" r:id="rId14"/>
    <p:sldLayoutId id="2147483755" r:id="rId15"/>
    <p:sldLayoutId id="2147483756" r:id="rId16"/>
  </p:sldLayoutIdLst>
  <p:hf hdr="0" ftr="0" dt="0"/>
  <p:txStyles>
    <p:titleStyle>
      <a:lvl1pPr algn="l" defTabSz="914400" rtl="0" eaLnBrk="1" latinLnBrk="0" hangingPunct="1">
        <a:spcBef>
          <a:spcPct val="0"/>
        </a:spcBef>
        <a:buNone/>
        <a:defRPr sz="3200" kern="1200" cap="all" spc="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0" baseline="0">
          <a:solidFill>
            <a:schemeClr val="tx2"/>
          </a:solidFill>
          <a:latin typeface="+mj-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0" baseline="0">
          <a:solidFill>
            <a:schemeClr val="tx2"/>
          </a:solidFill>
          <a:latin typeface="+mj-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0" baseline="0">
          <a:solidFill>
            <a:schemeClr val="tx2"/>
          </a:solidFill>
          <a:latin typeface="+mj-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spc="0">
          <a:solidFill>
            <a:schemeClr val="tx2"/>
          </a:solidFill>
          <a:latin typeface="+mj-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0" baseline="0">
          <a:solidFill>
            <a:schemeClr val="tx2"/>
          </a:solidFill>
          <a:latin typeface="+mj-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notesSlide" Target="../notesSlides/notesSlide14.xml"/><Relationship Id="rId5" Type="http://schemas.openxmlformats.org/officeDocument/2006/relationships/slideLayout" Target="../slideLayouts/slideLayout7.xml"/><Relationship Id="rId4" Type="http://schemas.openxmlformats.org/officeDocument/2006/relationships/tags" Target="../tags/tag3.xml"/></Relationships>
</file>

<file path=ppt/slides/_rels/slide16.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oleObject" Target="../embeddings/oleObject1.bin"/><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tags" Target="../tags/tag7.xml"/></Relationships>
</file>

<file path=ppt/slides/_rels/slide17.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oleObject" Target="../embeddings/oleObject2.bin"/><Relationship Id="rId2" Type="http://schemas.openxmlformats.org/officeDocument/2006/relationships/tags" Target="../tags/tag9.xml"/><Relationship Id="rId1" Type="http://schemas.openxmlformats.org/officeDocument/2006/relationships/vmlDrawing" Target="../drawings/vmlDrawing3.vml"/><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tags" Target="../tags/tag11.xml"/></Relationships>
</file>

<file path=ppt/slides/_rels/slide18.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vmlDrawing" Target="../drawings/vmlDrawing4.vml"/><Relationship Id="rId6" Type="http://schemas.openxmlformats.org/officeDocument/2006/relationships/oleObject" Target="../embeddings/oleObject2.bin"/><Relationship Id="rId5" Type="http://schemas.openxmlformats.org/officeDocument/2006/relationships/notesSlide" Target="../notesSlides/notesSlide17.xml"/><Relationship Id="rId4"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5.vml"/><Relationship Id="rId6" Type="http://schemas.openxmlformats.org/officeDocument/2006/relationships/oleObject" Target="../embeddings/oleObject2.bin"/><Relationship Id="rId5" Type="http://schemas.openxmlformats.org/officeDocument/2006/relationships/notesSlide" Target="../notesSlides/notesSlide18.xml"/><Relationship Id="rId4"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vmlDrawing" Target="../drawings/vmlDrawing6.vml"/><Relationship Id="rId6" Type="http://schemas.openxmlformats.org/officeDocument/2006/relationships/oleObject" Target="../embeddings/oleObject2.bin"/><Relationship Id="rId5" Type="http://schemas.openxmlformats.org/officeDocument/2006/relationships/notesSlide" Target="../notesSlides/notesSlide19.xml"/><Relationship Id="rId4"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7.vml"/><Relationship Id="rId6" Type="http://schemas.openxmlformats.org/officeDocument/2006/relationships/oleObject" Target="../embeddings/oleObject2.bin"/><Relationship Id="rId5" Type="http://schemas.openxmlformats.org/officeDocument/2006/relationships/notesSlide" Target="../notesSlides/notesSlide21.xml"/><Relationship Id="rId4"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vmlDrawing" Target="../drawings/vmlDrawing8.vml"/><Relationship Id="rId6" Type="http://schemas.openxmlformats.org/officeDocument/2006/relationships/oleObject" Target="../embeddings/oleObject2.bin"/><Relationship Id="rId5" Type="http://schemas.openxmlformats.org/officeDocument/2006/relationships/notesSlide" Target="../notesSlides/notesSlide22.xml"/><Relationship Id="rId4"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oleObject" Target="../embeddings/oleObject1.bin"/><Relationship Id="rId2" Type="http://schemas.openxmlformats.org/officeDocument/2006/relationships/tags" Target="../tags/tag28.xml"/><Relationship Id="rId1" Type="http://schemas.openxmlformats.org/officeDocument/2006/relationships/vmlDrawing" Target="../drawings/vmlDrawing9.vml"/><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tags" Target="../tags/tag30.xml"/></Relationships>
</file>

<file path=ppt/slides/_rels/slide25.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vmlDrawing" Target="../drawings/vmlDrawing10.vml"/><Relationship Id="rId6" Type="http://schemas.openxmlformats.org/officeDocument/2006/relationships/oleObject" Target="../embeddings/oleObject2.bin"/><Relationship Id="rId5" Type="http://schemas.openxmlformats.org/officeDocument/2006/relationships/notesSlide" Target="../notesSlides/notesSlide24.xml"/><Relationship Id="rId4"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vmlDrawing" Target="../drawings/vmlDrawing11.vml"/><Relationship Id="rId6" Type="http://schemas.openxmlformats.org/officeDocument/2006/relationships/oleObject" Target="../embeddings/oleObject3.bin"/><Relationship Id="rId5" Type="http://schemas.openxmlformats.org/officeDocument/2006/relationships/notesSlide" Target="../notesSlides/notesSlide3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2005" y="-228600"/>
            <a:ext cx="12188218" cy="10591800"/>
          </a:xfrm>
          <a:prstGeom prst="rect">
            <a:avLst/>
          </a:prstGeom>
          <a:noFill/>
          <a:extLst>
            <a:ext uri="{909E8E84-426E-40DD-AFC4-6F175D3DCCD1}">
              <a14:hiddenFill xmlns:a14="http://schemas.microsoft.com/office/drawing/2010/main">
                <a:solidFill>
                  <a:srgbClr val="FFFFFF"/>
                </a:solidFill>
              </a14:hiddenFill>
            </a:ext>
          </a:extLst>
        </p:spPr>
      </p:pic>
      <p:pic>
        <p:nvPicPr>
          <p:cNvPr id="21515" name="Picture 11"/>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62000" y="4038600"/>
            <a:ext cx="9906000" cy="6781800"/>
          </a:xfrm>
          <a:prstGeom prst="rect">
            <a:avLst/>
          </a:prstGeom>
          <a:noFill/>
          <a:ln w="101600">
            <a:noFill/>
          </a:ln>
          <a:extLst>
            <a:ext uri="{909E8E84-426E-40DD-AFC4-6F175D3DCCD1}">
              <a14:hiddenFill xmlns:a14="http://schemas.microsoft.com/office/drawing/2010/main">
                <a:solidFill>
                  <a:srgbClr val="FFFFFF"/>
                </a:solidFill>
              </a14:hiddenFill>
            </a:ext>
          </a:extLst>
        </p:spPr>
      </p:pic>
      <p:sp>
        <p:nvSpPr>
          <p:cNvPr id="9218" name="Rectangle 3"/>
          <p:cNvSpPr>
            <a:spLocks noGrp="1" noChangeArrowheads="1"/>
          </p:cNvSpPr>
          <p:nvPr>
            <p:ph type="subTitle" idx="4294967295"/>
          </p:nvPr>
        </p:nvSpPr>
        <p:spPr>
          <a:xfrm>
            <a:off x="3832378" y="400674"/>
            <a:ext cx="4930621" cy="3276600"/>
          </a:xfrm>
        </p:spPr>
        <p:txBody>
          <a:bodyPr>
            <a:normAutofit fontScale="92500" lnSpcReduction="10000"/>
          </a:bodyPr>
          <a:lstStyle/>
          <a:p>
            <a:pPr marL="45720" indent="0">
              <a:buNone/>
            </a:pPr>
            <a:r>
              <a:rPr lang="en-US" sz="6000" b="0" dirty="0">
                <a:solidFill>
                  <a:srgbClr val="0A3156"/>
                </a:solidFill>
                <a:latin typeface="Arial Narrow" panose="020B0606020202030204" pitchFamily="34" charset="0"/>
              </a:rPr>
              <a:t>Moving the Conversation: </a:t>
            </a:r>
            <a:r>
              <a:rPr lang="en-US" sz="6000" dirty="0">
                <a:solidFill>
                  <a:srgbClr val="0A3156"/>
                </a:solidFill>
                <a:latin typeface="Arial Narrow" panose="020B0606020202030204" pitchFamily="34" charset="0"/>
              </a:rPr>
              <a:t>Influence and  Negotiation</a:t>
            </a:r>
          </a:p>
          <a:p>
            <a:pPr marL="45720" indent="0" eaLnBrk="1" hangingPunct="1">
              <a:buNone/>
            </a:pPr>
            <a:endParaRPr lang="en-US" sz="6000" dirty="0">
              <a:solidFill>
                <a:srgbClr val="0A3156"/>
              </a:solidFill>
              <a:latin typeface="Arial Narrow" panose="020B0606020202030204" pitchFamily="34" charset="0"/>
            </a:endParaRPr>
          </a:p>
        </p:txBody>
      </p:sp>
      <p:pic>
        <p:nvPicPr>
          <p:cNvPr id="21507" name="Picture 3" descr="C:\Data on Laptop\Incite Learning partial 8-2011\ICANN 8-2013\incite logo cmyk coate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a:solidFill>
                  <a:srgbClr val="FFFFFF"/>
                </a:solidFill>
              </a14:hiddenFill>
            </a:ext>
          </a:extLst>
        </p:spPr>
      </p:pic>
      <p:pic>
        <p:nvPicPr>
          <p:cNvPr id="21517" name="Picture 13" descr="C:\Data on Laptop\Incite Learning partial 8-2011\ICANN 8-2013\icann-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32182" y="1219201"/>
            <a:ext cx="1817794" cy="144780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a:xfrm>
            <a:off x="3674290" y="800100"/>
            <a:ext cx="0" cy="2781300"/>
          </a:xfrm>
          <a:prstGeom prst="line">
            <a:avLst/>
          </a:prstGeom>
          <a:ln w="28575">
            <a:solidFill>
              <a:srgbClr val="002960"/>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87996780-0BDD-3B46-86E1-56905FC8769E}"/>
              </a:ext>
            </a:extLst>
          </p:cNvPr>
          <p:cNvSpPr txBox="1"/>
          <p:nvPr/>
        </p:nvSpPr>
        <p:spPr>
          <a:xfrm>
            <a:off x="321097" y="3081129"/>
            <a:ext cx="3195105" cy="461665"/>
          </a:xfrm>
          <a:prstGeom prst="rect">
            <a:avLst/>
          </a:prstGeom>
          <a:noFill/>
        </p:spPr>
        <p:txBody>
          <a:bodyPr wrap="none" rtlCol="0">
            <a:spAutoFit/>
          </a:bodyPr>
          <a:lstStyle/>
          <a:p>
            <a:r>
              <a:rPr lang="en-US" sz="2400" b="1" dirty="0"/>
              <a:t>NCSG, NCUC, NPOC</a:t>
            </a:r>
          </a:p>
        </p:txBody>
      </p:sp>
    </p:spTree>
    <p:extLst>
      <p:ext uri="{BB962C8B-B14F-4D97-AF65-F5344CB8AC3E}">
        <p14:creationId xmlns:p14="http://schemas.microsoft.com/office/powerpoint/2010/main" val="1431969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66093" y="381000"/>
            <a:ext cx="7989553" cy="931872"/>
          </a:xfrm>
          <a:noFill/>
        </p:spPr>
        <p:txBody>
          <a:bodyPr>
            <a:normAutofit/>
          </a:bodyPr>
          <a:lstStyle/>
          <a:p>
            <a:pPr eaLnBrk="1" hangingPunct="1"/>
            <a:r>
              <a:rPr lang="en-US" sz="3200" cap="all" dirty="0"/>
              <a:t>Influence Methods</a:t>
            </a:r>
          </a:p>
        </p:txBody>
      </p:sp>
      <p:pic>
        <p:nvPicPr>
          <p:cNvPr id="16" name="Picture 2" descr="C:\Data on Laptop\Incite Learning partial 8-2011\ICANN 8-2013\hands on globe Pictur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4365174"/>
            <a:ext cx="3352800" cy="250344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a:off x="3554419" y="1981200"/>
            <a:ext cx="4942379" cy="1569660"/>
          </a:xfrm>
          <a:prstGeom prst="rect">
            <a:avLst/>
          </a:prstGeom>
          <a:noFill/>
        </p:spPr>
        <p:txBody>
          <a:bodyPr wrap="none" rtlCol="0">
            <a:spAutoFit/>
          </a:bodyPr>
          <a:lstStyle/>
          <a:p>
            <a:pPr marL="285750" indent="-285750">
              <a:buFont typeface="Arial"/>
              <a:buChar char="•"/>
            </a:pPr>
            <a:r>
              <a:rPr lang="en-US" sz="3200" dirty="0"/>
              <a:t>Begin with the end in mind</a:t>
            </a:r>
          </a:p>
          <a:p>
            <a:pPr marL="285750" indent="-285750">
              <a:buFont typeface="Arial"/>
              <a:buChar char="•"/>
            </a:pPr>
            <a:r>
              <a:rPr lang="en-US" sz="3200" dirty="0"/>
              <a:t>Go with an 80% solution</a:t>
            </a:r>
          </a:p>
          <a:p>
            <a:pPr marL="285750" indent="-285750">
              <a:buFont typeface="Arial"/>
              <a:buChar char="•"/>
            </a:pPr>
            <a:r>
              <a:rPr lang="en-US" sz="3200" dirty="0"/>
              <a:t>Be open to collaboration</a:t>
            </a:r>
          </a:p>
        </p:txBody>
      </p:sp>
      <p:sp>
        <p:nvSpPr>
          <p:cNvPr id="17" name="Oval 16"/>
          <p:cNvSpPr/>
          <p:nvPr/>
        </p:nvSpPr>
        <p:spPr>
          <a:xfrm>
            <a:off x="304800" y="1371600"/>
            <a:ext cx="2609010" cy="258540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857757" y="1752600"/>
            <a:ext cx="2351851" cy="2369880"/>
          </a:xfrm>
          <a:prstGeom prst="rect">
            <a:avLst/>
          </a:prstGeom>
          <a:noFill/>
        </p:spPr>
        <p:txBody>
          <a:bodyPr wrap="square" rtlCol="0">
            <a:spAutoFit/>
          </a:bodyPr>
          <a:lstStyle/>
          <a:p>
            <a:r>
              <a:rPr lang="en-US" sz="4000" dirty="0">
                <a:solidFill>
                  <a:srgbClr val="FFFFFF"/>
                </a:solidFill>
              </a:rPr>
              <a:t>DO</a:t>
            </a:r>
          </a:p>
          <a:p>
            <a:r>
              <a:rPr lang="en-US" sz="2400" dirty="0">
                <a:solidFill>
                  <a:srgbClr val="FFFFFF"/>
                </a:solidFill>
              </a:rPr>
              <a:t>Define </a:t>
            </a:r>
            <a:br>
              <a:rPr lang="en-US" sz="2400" dirty="0">
                <a:solidFill>
                  <a:srgbClr val="FFFFFF"/>
                </a:solidFill>
              </a:rPr>
            </a:br>
            <a:r>
              <a:rPr lang="en-US" sz="2400" dirty="0">
                <a:solidFill>
                  <a:srgbClr val="FFFFFF"/>
                </a:solidFill>
              </a:rPr>
              <a:t>Desired </a:t>
            </a:r>
            <a:br>
              <a:rPr lang="en-US" sz="2400" dirty="0">
                <a:solidFill>
                  <a:srgbClr val="FFFFFF"/>
                </a:solidFill>
              </a:rPr>
            </a:br>
            <a:r>
              <a:rPr lang="en-US" sz="2400" dirty="0">
                <a:solidFill>
                  <a:srgbClr val="FFFFFF"/>
                </a:solidFill>
              </a:rPr>
              <a:t>Outcome</a:t>
            </a:r>
            <a:br>
              <a:rPr lang="en-US" sz="2400" dirty="0">
                <a:solidFill>
                  <a:srgbClr val="FFFFFF"/>
                </a:solidFill>
              </a:rPr>
            </a:br>
            <a:r>
              <a:rPr lang="en-US" sz="3600" dirty="0">
                <a:solidFill>
                  <a:srgbClr val="FFFFFF"/>
                </a:solidFill>
              </a:rPr>
              <a:t>	</a:t>
            </a:r>
          </a:p>
        </p:txBody>
      </p:sp>
      <p:sp>
        <p:nvSpPr>
          <p:cNvPr id="21" name="Striped Right Arrow 20"/>
          <p:cNvSpPr/>
          <p:nvPr/>
        </p:nvSpPr>
        <p:spPr>
          <a:xfrm>
            <a:off x="-286257" y="2172837"/>
            <a:ext cx="1144014" cy="764703"/>
          </a:xfrm>
          <a:prstGeom prst="stripedRightArrow">
            <a:avLst/>
          </a:prstGeom>
          <a:gradFill>
            <a:gsLst>
              <a:gs pos="0">
                <a:schemeClr val="accent2">
                  <a:tint val="50000"/>
                  <a:satMod val="300000"/>
                  <a:alpha val="0"/>
                </a:schemeClr>
              </a:gs>
              <a:gs pos="35000">
                <a:schemeClr val="accent2">
                  <a:tint val="37000"/>
                  <a:satMod val="300000"/>
                </a:schemeClr>
              </a:gs>
              <a:gs pos="100000">
                <a:schemeClr val="accent2">
                  <a:tint val="15000"/>
                  <a:satMod val="350000"/>
                </a:schemeClr>
              </a:gs>
            </a:gsLst>
            <a:lin ang="10800000" scaled="0"/>
          </a:gradFill>
          <a:ln w="0">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396824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366093" y="1357348"/>
            <a:ext cx="2672174" cy="2651929"/>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602" name="Rectangle 2"/>
          <p:cNvSpPr>
            <a:spLocks noGrp="1" noChangeArrowheads="1"/>
          </p:cNvSpPr>
          <p:nvPr>
            <p:ph type="title"/>
          </p:nvPr>
        </p:nvSpPr>
        <p:spPr>
          <a:xfrm>
            <a:off x="366093" y="381000"/>
            <a:ext cx="7989553" cy="931872"/>
          </a:xfrm>
          <a:noFill/>
        </p:spPr>
        <p:txBody>
          <a:bodyPr>
            <a:normAutofit/>
          </a:bodyPr>
          <a:lstStyle/>
          <a:p>
            <a:pPr eaLnBrk="1" hangingPunct="1"/>
            <a:r>
              <a:rPr lang="en-US" sz="3200" cap="all" dirty="0"/>
              <a:t>Influence Methods                                  </a:t>
            </a:r>
            <a:endParaRPr lang="en-US" sz="3200" b="1" cap="all" dirty="0"/>
          </a:p>
        </p:txBody>
      </p:sp>
      <p:pic>
        <p:nvPicPr>
          <p:cNvPr id="16" name="Picture 2" descr="C:\Data on Laptop\Incite Learning partial 8-2011\ICANN 8-2013\hands on globe Pictur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4365174"/>
            <a:ext cx="3352800" cy="2503449"/>
          </a:xfrm>
          <a:prstGeom prst="rect">
            <a:avLst/>
          </a:prstGeom>
          <a:noFill/>
          <a:extLst>
            <a:ext uri="{909E8E84-426E-40dd-AFC4-6F175D3DCCD1}">
              <a14:hiddenFill xmlns="" xmlns:a14="http://schemas.microsoft.com/office/drawing/2010/main">
                <a:solidFill>
                  <a:srgbClr val="FFFFFF"/>
                </a:solidFill>
              </a14:hiddenFill>
            </a:ext>
          </a:extLst>
        </p:spPr>
      </p:pic>
      <p:sp>
        <p:nvSpPr>
          <p:cNvPr id="27" name="TextBox 26"/>
          <p:cNvSpPr txBox="1"/>
          <p:nvPr/>
        </p:nvSpPr>
        <p:spPr>
          <a:xfrm>
            <a:off x="747093" y="1642800"/>
            <a:ext cx="2433226" cy="1908215"/>
          </a:xfrm>
          <a:prstGeom prst="rect">
            <a:avLst/>
          </a:prstGeom>
          <a:noFill/>
        </p:spPr>
        <p:txBody>
          <a:bodyPr wrap="square" rtlCol="0">
            <a:spAutoFit/>
          </a:bodyPr>
          <a:lstStyle/>
          <a:p>
            <a:r>
              <a:rPr lang="en-US" sz="4000" dirty="0">
                <a:solidFill>
                  <a:srgbClr val="FFFFFF"/>
                </a:solidFill>
              </a:rPr>
              <a:t>AS</a:t>
            </a:r>
          </a:p>
          <a:p>
            <a:r>
              <a:rPr lang="en-US" sz="2600" dirty="0">
                <a:solidFill>
                  <a:srgbClr val="FFFFFF"/>
                </a:solidFill>
              </a:rPr>
              <a:t>Ask and </a:t>
            </a:r>
            <a:br>
              <a:rPr lang="en-US" sz="2600" dirty="0">
                <a:solidFill>
                  <a:srgbClr val="FFFFFF"/>
                </a:solidFill>
              </a:rPr>
            </a:br>
            <a:r>
              <a:rPr lang="en-US" sz="2600" dirty="0">
                <a:solidFill>
                  <a:srgbClr val="FFFFFF"/>
                </a:solidFill>
              </a:rPr>
              <a:t>Assess Stakeholders</a:t>
            </a:r>
          </a:p>
        </p:txBody>
      </p:sp>
      <p:sp>
        <p:nvSpPr>
          <p:cNvPr id="2" name="TextBox 1"/>
          <p:cNvSpPr txBox="1"/>
          <p:nvPr/>
        </p:nvSpPr>
        <p:spPr>
          <a:xfrm>
            <a:off x="3433122" y="1967956"/>
            <a:ext cx="5410200" cy="2062103"/>
          </a:xfrm>
          <a:prstGeom prst="rect">
            <a:avLst/>
          </a:prstGeom>
          <a:noFill/>
        </p:spPr>
        <p:txBody>
          <a:bodyPr wrap="square" rtlCol="0">
            <a:spAutoFit/>
          </a:bodyPr>
          <a:lstStyle/>
          <a:p>
            <a:pPr marL="285750" indent="-285750">
              <a:buFont typeface="Arial"/>
              <a:buChar char="•"/>
            </a:pPr>
            <a:r>
              <a:rPr lang="en-US" sz="3200" dirty="0"/>
              <a:t>Do a stakeholder assessment</a:t>
            </a:r>
          </a:p>
          <a:p>
            <a:pPr marL="285750" indent="-285750">
              <a:buFont typeface="Arial"/>
              <a:buChar char="•"/>
            </a:pPr>
            <a:r>
              <a:rPr lang="en-US" sz="3200" dirty="0"/>
              <a:t>Listen actively</a:t>
            </a:r>
          </a:p>
          <a:p>
            <a:pPr marL="285750" indent="-285750">
              <a:buFont typeface="Arial"/>
              <a:buChar char="•"/>
            </a:pPr>
            <a:r>
              <a:rPr lang="en-US" sz="3200" dirty="0"/>
              <a:t>Ask great questions</a:t>
            </a:r>
          </a:p>
        </p:txBody>
      </p:sp>
      <p:sp>
        <p:nvSpPr>
          <p:cNvPr id="15" name="Striped Right Arrow 14"/>
          <p:cNvSpPr/>
          <p:nvPr/>
        </p:nvSpPr>
        <p:spPr>
          <a:xfrm>
            <a:off x="-472107" y="2300960"/>
            <a:ext cx="1144014" cy="764703"/>
          </a:xfrm>
          <a:prstGeom prst="stripedRightArrow">
            <a:avLst/>
          </a:prstGeom>
          <a:gradFill>
            <a:gsLst>
              <a:gs pos="0">
                <a:schemeClr val="accent2">
                  <a:tint val="50000"/>
                  <a:satMod val="300000"/>
                  <a:alpha val="0"/>
                </a:schemeClr>
              </a:gs>
              <a:gs pos="35000">
                <a:schemeClr val="accent2">
                  <a:tint val="37000"/>
                  <a:satMod val="300000"/>
                </a:schemeClr>
              </a:gs>
              <a:gs pos="100000">
                <a:schemeClr val="accent2">
                  <a:tint val="15000"/>
                  <a:satMod val="350000"/>
                </a:schemeClr>
              </a:gs>
            </a:gsLst>
            <a:lin ang="10800000" scaled="0"/>
          </a:gradFill>
          <a:ln w="0">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760431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oup 64"/>
          <p:cNvGraphicFramePr>
            <a:graphicFrameLocks noGrp="1"/>
          </p:cNvGraphicFramePr>
          <p:nvPr>
            <p:extLst>
              <p:ext uri="{D42A27DB-BD31-4B8C-83A1-F6EECF244321}">
                <p14:modId xmlns:p14="http://schemas.microsoft.com/office/powerpoint/2010/main" val="3457600483"/>
              </p:ext>
            </p:extLst>
          </p:nvPr>
        </p:nvGraphicFramePr>
        <p:xfrm>
          <a:off x="875930" y="1752600"/>
          <a:ext cx="7391400" cy="4368508"/>
        </p:xfrm>
        <a:graphic>
          <a:graphicData uri="http://schemas.openxmlformats.org/drawingml/2006/table">
            <a:tbl>
              <a:tblPr/>
              <a:tblGrid>
                <a:gridCol w="1676399">
                  <a:extLst>
                    <a:ext uri="{9D8B030D-6E8A-4147-A177-3AD203B41FA5}">
                      <a16:colId xmlns:a16="http://schemas.microsoft.com/office/drawing/2014/main" val="20000"/>
                    </a:ext>
                  </a:extLst>
                </a:gridCol>
                <a:gridCol w="2819400">
                  <a:extLst>
                    <a:ext uri="{9D8B030D-6E8A-4147-A177-3AD203B41FA5}">
                      <a16:colId xmlns:a16="http://schemas.microsoft.com/office/drawing/2014/main" val="20001"/>
                    </a:ext>
                  </a:extLst>
                </a:gridCol>
                <a:gridCol w="2895601">
                  <a:extLst>
                    <a:ext uri="{9D8B030D-6E8A-4147-A177-3AD203B41FA5}">
                      <a16:colId xmlns:a16="http://schemas.microsoft.com/office/drawing/2014/main" val="20002"/>
                    </a:ext>
                  </a:extLst>
                </a:gridCol>
              </a:tblGrid>
              <a:tr h="1938082">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endParaRPr kumimoji="0" lang="en-US" sz="1700" b="1" i="1" u="none" strike="noStrike" cap="none" normalizeH="0" baseline="0" dirty="0">
                        <a:ln>
                          <a:noFill/>
                        </a:ln>
                        <a:solidFill>
                          <a:schemeClr val="bg1"/>
                        </a:solidFill>
                        <a:effectLst/>
                        <a:latin typeface="+mj-lt"/>
                      </a:endParaRP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1" u="none" strike="noStrike" cap="none" normalizeH="0" baseline="0" dirty="0">
                          <a:ln>
                            <a:noFill/>
                          </a:ln>
                          <a:solidFill>
                            <a:schemeClr val="bg1"/>
                          </a:solidFill>
                          <a:effectLst/>
                          <a:latin typeface="+mj-lt"/>
                        </a:rPr>
                        <a:t>High</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1" u="none" strike="noStrike" cap="none" normalizeH="0" baseline="0" dirty="0">
                          <a:ln>
                            <a:noFill/>
                          </a:ln>
                          <a:solidFill>
                            <a:schemeClr val="bg1"/>
                          </a:solidFill>
                          <a:effectLst/>
                          <a:latin typeface="+mj-lt"/>
                        </a:rPr>
                        <a:t>Influence</a:t>
                      </a:r>
                    </a:p>
                  </a:txBody>
                  <a:tcPr marL="83899" marR="83899" marT="41946" marB="4194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900" b="1" i="0" u="none" strike="noStrike" cap="none" normalizeH="0" baseline="0" dirty="0">
                          <a:ln>
                            <a:noFill/>
                          </a:ln>
                          <a:solidFill>
                            <a:srgbClr val="067AB4"/>
                          </a:solidFill>
                          <a:effectLst/>
                          <a:latin typeface="+mj-lt"/>
                        </a:rPr>
                        <a:t>Accommodate</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lang="en-US" sz="1700" kern="1200" dirty="0">
                          <a:solidFill>
                            <a:schemeClr val="tx1"/>
                          </a:solidFill>
                          <a:effectLst/>
                          <a:latin typeface="+mn-lt"/>
                          <a:ea typeface="+mn-ea"/>
                          <a:cs typeface="+mn-cs"/>
                        </a:rPr>
                        <a:t>They have influence over your work but are not directly responsible for outcomes. Keep them on your side and provide what they need</a:t>
                      </a:r>
                      <a:endParaRPr kumimoji="0" lang="en-US" sz="1700" b="0" i="0" u="none" strike="noStrike" cap="none" normalizeH="0" baseline="0" dirty="0">
                        <a:ln>
                          <a:noFill/>
                        </a:ln>
                        <a:solidFill>
                          <a:schemeClr val="tx1"/>
                        </a:solidFill>
                        <a:effectLst/>
                        <a:latin typeface="+mj-lt"/>
                      </a:endParaRPr>
                    </a:p>
                  </a:txBody>
                  <a:tcPr marL="83899" marR="83899" marT="41946" marB="4194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900" b="1" i="0" u="none" strike="noStrike" kern="1200" cap="none" normalizeH="0" baseline="0" dirty="0">
                          <a:ln>
                            <a:noFill/>
                          </a:ln>
                          <a:solidFill>
                            <a:srgbClr val="067AB4"/>
                          </a:solidFill>
                          <a:effectLst/>
                          <a:latin typeface="+mj-lt"/>
                          <a:ea typeface="+mn-ea"/>
                          <a:cs typeface="+mn-cs"/>
                        </a:rPr>
                        <a:t>Engage</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lang="en-US" sz="1700" kern="1200" dirty="0">
                          <a:solidFill>
                            <a:schemeClr val="tx1"/>
                          </a:solidFill>
                          <a:effectLst/>
                          <a:latin typeface="+mn-lt"/>
                          <a:ea typeface="+mn-ea"/>
                          <a:cs typeface="+mn-cs"/>
                        </a:rPr>
                        <a:t>Keep in close contact with these stakeholders. Involve them in the process. They are your champions</a:t>
                      </a:r>
                      <a:endParaRPr kumimoji="0" lang="en-US" sz="1700" b="0" i="0" u="none" strike="noStrike" cap="none" normalizeH="0" baseline="0" dirty="0">
                        <a:ln>
                          <a:noFill/>
                        </a:ln>
                        <a:solidFill>
                          <a:schemeClr val="tx1"/>
                        </a:solidFill>
                        <a:effectLst/>
                        <a:latin typeface="+mj-lt"/>
                      </a:endParaRPr>
                    </a:p>
                  </a:txBody>
                  <a:tcPr marL="83899" marR="83899" marT="41946" marB="4194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44992">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1" u="none" strike="noStrike" cap="none" normalizeH="0" baseline="0" dirty="0">
                          <a:ln>
                            <a:noFill/>
                          </a:ln>
                          <a:solidFill>
                            <a:schemeClr val="bg1"/>
                          </a:solidFill>
                          <a:effectLst/>
                          <a:latin typeface="+mj-lt"/>
                        </a:rPr>
                        <a:t>Low </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1" u="none" strike="noStrike" cap="none" normalizeH="0" baseline="0" dirty="0">
                          <a:ln>
                            <a:noFill/>
                          </a:ln>
                          <a:solidFill>
                            <a:schemeClr val="bg1"/>
                          </a:solidFill>
                          <a:effectLst/>
                          <a:latin typeface="+mj-lt"/>
                        </a:rPr>
                        <a:t>Influence</a:t>
                      </a:r>
                    </a:p>
                  </a:txBody>
                  <a:tcPr marL="83899" marR="83899" marT="41946" marB="4194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900" b="1" i="0" u="none" strike="noStrike" kern="1200" cap="none" normalizeH="0" baseline="0" dirty="0">
                          <a:ln>
                            <a:noFill/>
                          </a:ln>
                          <a:solidFill>
                            <a:srgbClr val="067AB4"/>
                          </a:solidFill>
                          <a:effectLst/>
                          <a:latin typeface="+mj-lt"/>
                          <a:ea typeface="+mn-ea"/>
                          <a:cs typeface="+mn-cs"/>
                        </a:rPr>
                        <a:t>Inform</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lang="en-US" sz="1700" kern="1200" dirty="0">
                          <a:solidFill>
                            <a:schemeClr val="tx1"/>
                          </a:solidFill>
                          <a:effectLst/>
                          <a:latin typeface="+mn-lt"/>
                          <a:ea typeface="+mn-ea"/>
                          <a:cs typeface="+mn-cs"/>
                        </a:rPr>
                        <a:t>With low influence and responsibility you simply need to inform this group of stakeholders</a:t>
                      </a:r>
                      <a:endParaRPr kumimoji="0" lang="en-US" sz="1700" b="0" i="0" u="none" strike="noStrike" cap="none" normalizeH="0" baseline="0" dirty="0">
                        <a:ln>
                          <a:noFill/>
                        </a:ln>
                        <a:solidFill>
                          <a:schemeClr val="tx1"/>
                        </a:solidFill>
                        <a:effectLst/>
                        <a:latin typeface="+mj-lt"/>
                      </a:endParaRPr>
                    </a:p>
                  </a:txBody>
                  <a:tcPr marL="83899" marR="83899" marT="41946" marB="4194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900" b="1" i="0" u="none" strike="noStrike" kern="1200" cap="none" normalizeH="0" baseline="0" dirty="0">
                          <a:ln>
                            <a:noFill/>
                          </a:ln>
                          <a:solidFill>
                            <a:srgbClr val="067AB4"/>
                          </a:solidFill>
                          <a:effectLst/>
                          <a:latin typeface="+mj-lt"/>
                          <a:ea typeface="+mn-ea"/>
                          <a:cs typeface="+mn-cs"/>
                        </a:rPr>
                        <a:t>Communicate</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lang="en-US" sz="1700" kern="1200" dirty="0">
                          <a:solidFill>
                            <a:schemeClr val="tx1"/>
                          </a:solidFill>
                          <a:effectLst/>
                          <a:latin typeface="+mn-lt"/>
                          <a:ea typeface="+mn-ea"/>
                          <a:cs typeface="+mn-cs"/>
                        </a:rPr>
                        <a:t>Although influence is low these stakeholders may be responsible for execution so  you should have two way communication with them</a:t>
                      </a:r>
                      <a:endParaRPr kumimoji="0" lang="en-US" sz="1700" b="0" i="0" u="none" strike="noStrike" cap="none" normalizeH="0" baseline="0" dirty="0">
                        <a:ln>
                          <a:noFill/>
                        </a:ln>
                        <a:solidFill>
                          <a:schemeClr val="tx1"/>
                        </a:solidFill>
                        <a:effectLst/>
                        <a:latin typeface="+mj-lt"/>
                      </a:endParaRPr>
                    </a:p>
                  </a:txBody>
                  <a:tcPr marL="83899" marR="83899" marT="41946" marB="4194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3768">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endParaRPr kumimoji="0" lang="en-US" sz="1700" b="0" i="0" u="none" strike="noStrike" cap="none" normalizeH="0" baseline="0" dirty="0">
                        <a:ln>
                          <a:noFill/>
                        </a:ln>
                        <a:solidFill>
                          <a:schemeClr val="tx1"/>
                        </a:solidFill>
                        <a:effectLst/>
                        <a:latin typeface="+mj-lt"/>
                      </a:endParaRPr>
                    </a:p>
                  </a:txBody>
                  <a:tcPr marL="83899" marR="83899" marT="41946" marB="4194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0" i="1" u="none" strike="noStrike" cap="none" normalizeH="0" baseline="0" dirty="0">
                          <a:ln>
                            <a:noFill/>
                          </a:ln>
                          <a:solidFill>
                            <a:srgbClr val="000000"/>
                          </a:solidFill>
                          <a:effectLst/>
                          <a:latin typeface="+mj-lt"/>
                        </a:rPr>
                        <a:t>Low Responsibility</a:t>
                      </a:r>
                    </a:p>
                  </a:txBody>
                  <a:tcPr marL="83899" marR="83899" marT="41946" marB="4194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0" i="1" u="none" strike="noStrike" cap="none" normalizeH="0" baseline="0" dirty="0">
                          <a:ln>
                            <a:noFill/>
                          </a:ln>
                          <a:solidFill>
                            <a:srgbClr val="000000"/>
                          </a:solidFill>
                          <a:effectLst/>
                          <a:latin typeface="+mj-lt"/>
                        </a:rPr>
                        <a:t>High Responsibility</a:t>
                      </a:r>
                    </a:p>
                  </a:txBody>
                  <a:tcPr marL="83899" marR="83899" marT="41946" marB="4194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60000"/>
                        <a:lumOff val="40000"/>
                      </a:schemeClr>
                    </a:solidFill>
                  </a:tcPr>
                </a:tc>
                <a:extLst>
                  <a:ext uri="{0D108BD9-81ED-4DB2-BD59-A6C34878D82A}">
                    <a16:rowId xmlns:a16="http://schemas.microsoft.com/office/drawing/2014/main" val="10002"/>
                  </a:ext>
                </a:extLst>
              </a:tr>
            </a:tbl>
          </a:graphicData>
        </a:graphic>
      </p:graphicFrame>
      <p:sp>
        <p:nvSpPr>
          <p:cNvPr id="2" name="Title 1"/>
          <p:cNvSpPr>
            <a:spLocks noGrp="1"/>
          </p:cNvSpPr>
          <p:nvPr>
            <p:ph type="title"/>
          </p:nvPr>
        </p:nvSpPr>
        <p:spPr/>
        <p:txBody>
          <a:bodyPr>
            <a:normAutofit/>
          </a:bodyPr>
          <a:lstStyle/>
          <a:p>
            <a:r>
              <a:rPr lang="en-US" cap="all" dirty="0"/>
              <a:t>Assess stakeholders</a:t>
            </a:r>
            <a:endParaRPr lang="en-US" sz="3200" b="1" cap="all" dirty="0">
              <a:cs typeface="Andale Mono"/>
            </a:endParaRPr>
          </a:p>
        </p:txBody>
      </p:sp>
    </p:spTree>
    <p:extLst>
      <p:ext uri="{BB962C8B-B14F-4D97-AF65-F5344CB8AC3E}">
        <p14:creationId xmlns:p14="http://schemas.microsoft.com/office/powerpoint/2010/main" val="1830347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366093" y="1447800"/>
            <a:ext cx="2667000" cy="2667000"/>
          </a:xfrm>
          <a:prstGeom prst="ellipse">
            <a:avLst/>
          </a:prstGeom>
          <a:gradFill>
            <a:gsLst>
              <a:gs pos="0">
                <a:srgbClr val="6EBB1F"/>
              </a:gs>
              <a:gs pos="100000">
                <a:srgbClr val="067AB4"/>
              </a:gs>
            </a:gsLst>
            <a:lin ang="536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602" name="Rectangle 2"/>
          <p:cNvSpPr>
            <a:spLocks noGrp="1" noChangeArrowheads="1"/>
          </p:cNvSpPr>
          <p:nvPr>
            <p:ph type="title"/>
          </p:nvPr>
        </p:nvSpPr>
        <p:spPr>
          <a:xfrm>
            <a:off x="366093" y="381000"/>
            <a:ext cx="7989553" cy="931872"/>
          </a:xfrm>
          <a:noFill/>
        </p:spPr>
        <p:txBody>
          <a:bodyPr>
            <a:normAutofit/>
          </a:bodyPr>
          <a:lstStyle/>
          <a:p>
            <a:pPr eaLnBrk="1" hangingPunct="1"/>
            <a:r>
              <a:rPr lang="en-US" sz="3200" cap="all" dirty="0"/>
              <a:t>Influence </a:t>
            </a:r>
            <a:r>
              <a:rPr lang="en-US" cap="all" dirty="0"/>
              <a:t>Methods</a:t>
            </a:r>
            <a:endParaRPr lang="en-US" sz="3200" cap="all" dirty="0"/>
          </a:p>
        </p:txBody>
      </p:sp>
      <p:sp>
        <p:nvSpPr>
          <p:cNvPr id="25" name="TextBox 24"/>
          <p:cNvSpPr txBox="1"/>
          <p:nvPr/>
        </p:nvSpPr>
        <p:spPr>
          <a:xfrm>
            <a:off x="747093" y="1828800"/>
            <a:ext cx="1905000" cy="1569660"/>
          </a:xfrm>
          <a:prstGeom prst="rect">
            <a:avLst/>
          </a:prstGeom>
          <a:noFill/>
        </p:spPr>
        <p:txBody>
          <a:bodyPr wrap="square" rtlCol="0">
            <a:spAutoFit/>
          </a:bodyPr>
          <a:lstStyle/>
          <a:p>
            <a:r>
              <a:rPr lang="en-US" sz="4000" dirty="0">
                <a:solidFill>
                  <a:srgbClr val="FFFFFF"/>
                </a:solidFill>
              </a:rPr>
              <a:t>AP</a:t>
            </a:r>
          </a:p>
          <a:p>
            <a:r>
              <a:rPr lang="en-US" sz="2800" dirty="0">
                <a:solidFill>
                  <a:srgbClr val="FFFFFF"/>
                </a:solidFill>
              </a:rPr>
              <a:t>Assert with Power</a:t>
            </a:r>
          </a:p>
        </p:txBody>
      </p:sp>
      <p:sp>
        <p:nvSpPr>
          <p:cNvPr id="2" name="TextBox 1"/>
          <p:cNvSpPr txBox="1"/>
          <p:nvPr/>
        </p:nvSpPr>
        <p:spPr>
          <a:xfrm>
            <a:off x="3199386" y="1858850"/>
            <a:ext cx="3125214" cy="2677656"/>
          </a:xfrm>
          <a:prstGeom prst="rect">
            <a:avLst/>
          </a:prstGeom>
          <a:noFill/>
        </p:spPr>
        <p:txBody>
          <a:bodyPr wrap="square" rtlCol="0">
            <a:spAutoFit/>
          </a:bodyPr>
          <a:lstStyle/>
          <a:p>
            <a:pPr marL="285750" indent="-285750">
              <a:buFont typeface="Arial"/>
              <a:buChar char="•"/>
            </a:pPr>
            <a:r>
              <a:rPr lang="en-US" sz="2800" dirty="0"/>
              <a:t>Be clear, concise, and compelling</a:t>
            </a:r>
          </a:p>
          <a:p>
            <a:pPr marL="285750" indent="-285750">
              <a:buFont typeface="Arial"/>
              <a:buChar char="•"/>
            </a:pPr>
            <a:r>
              <a:rPr lang="en-US" sz="2800" dirty="0"/>
              <a:t>Be courageous</a:t>
            </a:r>
          </a:p>
          <a:p>
            <a:pPr marL="285750" indent="-285750">
              <a:buFont typeface="Arial"/>
              <a:buChar char="•"/>
            </a:pPr>
            <a:r>
              <a:rPr lang="en-US" sz="2800" dirty="0"/>
              <a:t>Know your power</a:t>
            </a:r>
          </a:p>
        </p:txBody>
      </p:sp>
      <p:sp>
        <p:nvSpPr>
          <p:cNvPr id="8" name="Striped Right Arrow 7"/>
          <p:cNvSpPr/>
          <p:nvPr/>
        </p:nvSpPr>
        <p:spPr>
          <a:xfrm>
            <a:off x="-472107" y="2398948"/>
            <a:ext cx="1144014" cy="764703"/>
          </a:xfrm>
          <a:prstGeom prst="stripedRightArrow">
            <a:avLst/>
          </a:prstGeom>
          <a:gradFill>
            <a:gsLst>
              <a:gs pos="0">
                <a:schemeClr val="accent2">
                  <a:tint val="50000"/>
                  <a:satMod val="300000"/>
                  <a:alpha val="0"/>
                </a:schemeClr>
              </a:gs>
              <a:gs pos="35000">
                <a:schemeClr val="accent2">
                  <a:tint val="37000"/>
                  <a:satMod val="300000"/>
                </a:schemeClr>
              </a:gs>
              <a:gs pos="100000">
                <a:schemeClr val="accent2">
                  <a:tint val="15000"/>
                  <a:satMod val="350000"/>
                </a:schemeClr>
              </a:gs>
            </a:gsLst>
            <a:lin ang="10800000" scaled="0"/>
          </a:gradFill>
          <a:ln w="0">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3" name="TextBox 2">
            <a:extLst>
              <a:ext uri="{FF2B5EF4-FFF2-40B4-BE49-F238E27FC236}">
                <a16:creationId xmlns:a16="http://schemas.microsoft.com/office/drawing/2014/main" id="{7DEEC1BB-6423-C643-855C-13D8F480453F}"/>
              </a:ext>
            </a:extLst>
          </p:cNvPr>
          <p:cNvSpPr txBox="1"/>
          <p:nvPr/>
        </p:nvSpPr>
        <p:spPr>
          <a:xfrm>
            <a:off x="6172200" y="1752600"/>
            <a:ext cx="2680221" cy="5355312"/>
          </a:xfrm>
          <a:prstGeom prst="rect">
            <a:avLst/>
          </a:prstGeom>
          <a:noFill/>
        </p:spPr>
        <p:txBody>
          <a:bodyPr wrap="none" rtlCol="0">
            <a:spAutoFit/>
          </a:bodyPr>
          <a:lstStyle/>
          <a:p>
            <a:pPr marL="197607" lvl="1" indent="-195987" defTabSz="913526">
              <a:spcAft>
                <a:spcPct val="50000"/>
              </a:spcAft>
              <a:buClr>
                <a:schemeClr val="tx2"/>
              </a:buClr>
              <a:buSzPct val="125000"/>
              <a:buFont typeface="Arial" charset="0"/>
              <a:buChar char="▪"/>
            </a:pPr>
            <a:r>
              <a:rPr lang="en-US" sz="2400" dirty="0">
                <a:solidFill>
                  <a:schemeClr val="tx2"/>
                </a:solidFill>
              </a:rPr>
              <a:t>Authority</a:t>
            </a:r>
          </a:p>
          <a:p>
            <a:pPr marL="197607" lvl="1" indent="-195987" defTabSz="913526">
              <a:spcAft>
                <a:spcPct val="50000"/>
              </a:spcAft>
              <a:buClr>
                <a:schemeClr val="tx2"/>
              </a:buClr>
              <a:buSzPct val="125000"/>
              <a:buFont typeface="Arial" charset="0"/>
              <a:buChar char="▪"/>
            </a:pPr>
            <a:r>
              <a:rPr lang="en-US" sz="2400" dirty="0">
                <a:solidFill>
                  <a:schemeClr val="tx2"/>
                </a:solidFill>
              </a:rPr>
              <a:t>Expertise</a:t>
            </a:r>
          </a:p>
          <a:p>
            <a:pPr marL="197607" lvl="1" indent="-195987" defTabSz="913526">
              <a:spcAft>
                <a:spcPct val="50000"/>
              </a:spcAft>
              <a:buClr>
                <a:schemeClr val="tx2"/>
              </a:buClr>
              <a:buSzPct val="125000"/>
              <a:buFont typeface="Arial" charset="0"/>
              <a:buChar char="▪"/>
            </a:pPr>
            <a:r>
              <a:rPr lang="en-US" sz="2400" dirty="0">
                <a:solidFill>
                  <a:schemeClr val="tx2"/>
                </a:solidFill>
              </a:rPr>
              <a:t>Presence</a:t>
            </a:r>
          </a:p>
          <a:p>
            <a:pPr marL="197607" lvl="1" indent="-195987" defTabSz="913526">
              <a:spcAft>
                <a:spcPct val="50000"/>
              </a:spcAft>
              <a:buClr>
                <a:schemeClr val="tx2"/>
              </a:buClr>
              <a:buSzPct val="125000"/>
              <a:buFont typeface="Arial" charset="0"/>
              <a:buChar char="▪"/>
            </a:pPr>
            <a:r>
              <a:rPr lang="en-US" sz="2400" dirty="0">
                <a:solidFill>
                  <a:schemeClr val="tx2"/>
                </a:solidFill>
              </a:rPr>
              <a:t>Network</a:t>
            </a:r>
          </a:p>
          <a:p>
            <a:pPr marL="197607" lvl="1" indent="-195987" defTabSz="913526">
              <a:spcAft>
                <a:spcPct val="50000"/>
              </a:spcAft>
              <a:buClr>
                <a:schemeClr val="tx2"/>
              </a:buClr>
              <a:buSzPct val="125000"/>
              <a:buFont typeface="Arial" charset="0"/>
              <a:buChar char="▪"/>
            </a:pPr>
            <a:r>
              <a:rPr lang="en-US" sz="2400" dirty="0">
                <a:solidFill>
                  <a:schemeClr val="tx2"/>
                </a:solidFill>
              </a:rPr>
              <a:t>Resourcefulness</a:t>
            </a:r>
          </a:p>
          <a:p>
            <a:pPr marL="197607" lvl="1" indent="-195987" defTabSz="913526">
              <a:spcAft>
                <a:spcPct val="50000"/>
              </a:spcAft>
              <a:buClr>
                <a:schemeClr val="tx2"/>
              </a:buClr>
              <a:buSzPct val="125000"/>
              <a:buFont typeface="Arial" charset="0"/>
              <a:buChar char="▪"/>
            </a:pPr>
            <a:r>
              <a:rPr lang="en-US" sz="2400" dirty="0">
                <a:solidFill>
                  <a:schemeClr val="tx2"/>
                </a:solidFill>
              </a:rPr>
              <a:t>Insight</a:t>
            </a:r>
          </a:p>
          <a:p>
            <a:pPr marL="197607" lvl="1" indent="-195987" defTabSz="913526">
              <a:spcAft>
                <a:spcPct val="50000"/>
              </a:spcAft>
              <a:buClr>
                <a:schemeClr val="tx2"/>
              </a:buClr>
              <a:buSzPct val="125000"/>
              <a:buFont typeface="Arial" charset="0"/>
              <a:buChar char="▪"/>
            </a:pPr>
            <a:r>
              <a:rPr lang="en-US" sz="2400" dirty="0">
                <a:solidFill>
                  <a:schemeClr val="tx2"/>
                </a:solidFill>
              </a:rPr>
              <a:t>Integrity</a:t>
            </a:r>
          </a:p>
          <a:p>
            <a:pPr marL="197607" lvl="1" indent="-195987" defTabSz="913526">
              <a:spcAft>
                <a:spcPct val="50000"/>
              </a:spcAft>
              <a:buClr>
                <a:schemeClr val="tx2"/>
              </a:buClr>
              <a:buSzPct val="125000"/>
              <a:buFont typeface="Arial" charset="0"/>
              <a:buChar char="▪"/>
            </a:pPr>
            <a:r>
              <a:rPr lang="en-US" sz="2400" dirty="0">
                <a:solidFill>
                  <a:schemeClr val="tx2"/>
                </a:solidFill>
              </a:rPr>
              <a:t>Reputation</a:t>
            </a:r>
          </a:p>
          <a:p>
            <a:pPr marL="197607" lvl="1" indent="-195987" defTabSz="913526">
              <a:spcAft>
                <a:spcPct val="50000"/>
              </a:spcAft>
              <a:buClr>
                <a:schemeClr val="tx2"/>
              </a:buClr>
              <a:buSzPct val="125000"/>
              <a:buFont typeface="Arial" charset="0"/>
              <a:buChar char="▪"/>
            </a:pPr>
            <a:r>
              <a:rPr lang="en-US" sz="2400" dirty="0">
                <a:solidFill>
                  <a:schemeClr val="tx2"/>
                </a:solidFill>
              </a:rPr>
              <a:t>Strengths</a:t>
            </a:r>
          </a:p>
          <a:p>
            <a:endParaRPr lang="en-US" dirty="0"/>
          </a:p>
        </p:txBody>
      </p:sp>
    </p:spTree>
    <p:extLst>
      <p:ext uri="{BB962C8B-B14F-4D97-AF65-F5344CB8AC3E}">
        <p14:creationId xmlns:p14="http://schemas.microsoft.com/office/powerpoint/2010/main" val="1975577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1727" y="423488"/>
            <a:ext cx="8381260" cy="1054394"/>
          </a:xfrm>
          <a:prstGeom prst="rect">
            <a:avLst/>
          </a:prstGeom>
        </p:spPr>
        <p:txBody>
          <a:bodyPr/>
          <a:lstStyle/>
          <a:p>
            <a:r>
              <a:rPr lang="en-US" sz="2800" cap="all" dirty="0">
                <a:latin typeface="Arial" panose="020B0604020202020204" pitchFamily="34" charset="0"/>
                <a:cs typeface="Arial" panose="020B0604020202020204" pitchFamily="34" charset="0"/>
              </a:rPr>
              <a:t>Influence Elements:  Tools</a:t>
            </a:r>
          </a:p>
        </p:txBody>
      </p:sp>
      <p:sp>
        <p:nvSpPr>
          <p:cNvPr id="3" name="Content Placeholder 2"/>
          <p:cNvSpPr>
            <a:spLocks noGrp="1"/>
          </p:cNvSpPr>
          <p:nvPr>
            <p:ph idx="1"/>
          </p:nvPr>
        </p:nvSpPr>
        <p:spPr>
          <a:xfrm>
            <a:off x="304800" y="1981200"/>
            <a:ext cx="8683624" cy="3389085"/>
          </a:xfrm>
        </p:spPr>
        <p:txBody>
          <a:bodyPr>
            <a:normAutofit/>
          </a:bodyPr>
          <a:lstStyle/>
          <a:p>
            <a:pPr>
              <a:buClr>
                <a:schemeClr val="tx2"/>
              </a:buClr>
            </a:pPr>
            <a:r>
              <a:rPr lang="en-US" sz="2400" b="0" dirty="0">
                <a:solidFill>
                  <a:srgbClr val="000000"/>
                </a:solidFill>
                <a:latin typeface="Arial" panose="020B0604020202020204" pitchFamily="34" charset="0"/>
                <a:cs typeface="Arial" panose="020B0604020202020204" pitchFamily="34" charset="0"/>
              </a:rPr>
              <a:t>Inquiring</a:t>
            </a:r>
          </a:p>
          <a:p>
            <a:pPr>
              <a:buClr>
                <a:schemeClr val="tx2"/>
              </a:buClr>
            </a:pPr>
            <a:r>
              <a:rPr lang="en-US" b="0" dirty="0">
                <a:solidFill>
                  <a:srgbClr val="000000"/>
                </a:solidFill>
                <a:latin typeface="Arial" panose="020B0604020202020204" pitchFamily="34" charset="0"/>
                <a:cs typeface="Arial" panose="020B0604020202020204" pitchFamily="34" charset="0"/>
              </a:rPr>
              <a:t>Telling</a:t>
            </a:r>
          </a:p>
          <a:p>
            <a:pPr>
              <a:buClr>
                <a:schemeClr val="tx2"/>
              </a:buClr>
            </a:pPr>
            <a:r>
              <a:rPr lang="en-US" sz="2400" b="0" dirty="0">
                <a:solidFill>
                  <a:srgbClr val="000000"/>
                </a:solidFill>
                <a:latin typeface="Arial" panose="020B0604020202020204" pitchFamily="34" charset="0"/>
                <a:cs typeface="Arial" panose="020B0604020202020204" pitchFamily="34" charset="0"/>
              </a:rPr>
              <a:t>Proving</a:t>
            </a:r>
          </a:p>
          <a:p>
            <a:pPr>
              <a:buClr>
                <a:schemeClr val="tx2"/>
              </a:buClr>
            </a:pPr>
            <a:r>
              <a:rPr lang="en-US" b="0" dirty="0">
                <a:solidFill>
                  <a:srgbClr val="000000"/>
                </a:solidFill>
                <a:latin typeface="Arial" panose="020B0604020202020204" pitchFamily="34" charset="0"/>
                <a:cs typeface="Arial" panose="020B0604020202020204" pitchFamily="34" charset="0"/>
              </a:rPr>
              <a:t>Inspiring</a:t>
            </a:r>
          </a:p>
          <a:p>
            <a:pPr>
              <a:buClr>
                <a:schemeClr val="tx2"/>
              </a:buClr>
            </a:pPr>
            <a:r>
              <a:rPr lang="en-US" sz="2400" b="0" dirty="0">
                <a:solidFill>
                  <a:srgbClr val="000000"/>
                </a:solidFill>
                <a:latin typeface="Arial" panose="020B0604020202020204" pitchFamily="34" charset="0"/>
                <a:cs typeface="Arial" panose="020B0604020202020204" pitchFamily="34" charset="0"/>
              </a:rPr>
              <a:t>Negotiating</a:t>
            </a:r>
          </a:p>
        </p:txBody>
      </p:sp>
      <p:sp>
        <p:nvSpPr>
          <p:cNvPr id="5"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14</a:t>
            </a:fld>
            <a:endParaRPr lang="en-US" dirty="0"/>
          </a:p>
        </p:txBody>
      </p:sp>
    </p:spTree>
    <p:extLst>
      <p:ext uri="{BB962C8B-B14F-4D97-AF65-F5344CB8AC3E}">
        <p14:creationId xmlns:p14="http://schemas.microsoft.com/office/powerpoint/2010/main" val="1789877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4187" r:id="rId7" imgW="0" imgH="0" progId="">
                  <p:embed/>
                </p:oleObj>
              </mc:Choice>
              <mc:Fallback>
                <p:oleObj r:id="rId7"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381000" y="591995"/>
            <a:ext cx="7215963" cy="376834"/>
          </a:xfrm>
        </p:spPr>
        <p:txBody>
          <a:bodyPr/>
          <a:lstStyle/>
          <a:p>
            <a:pPr eaLnBrk="1" hangingPunct="1"/>
            <a:r>
              <a:rPr lang="en-US" dirty="0"/>
              <a:t>Influence Tools:  INQUIRING</a:t>
            </a:r>
          </a:p>
        </p:txBody>
      </p:sp>
      <p:sp>
        <p:nvSpPr>
          <p:cNvPr id="9" name="Rectangle 4"/>
          <p:cNvSpPr>
            <a:spLocks noChangeArrowheads="1"/>
          </p:cNvSpPr>
          <p:nvPr>
            <p:custDataLst>
              <p:tags r:id="rId4"/>
            </p:custDataLst>
          </p:nvPr>
        </p:nvSpPr>
        <p:spPr bwMode="auto">
          <a:xfrm>
            <a:off x="762000" y="2057400"/>
            <a:ext cx="7318568" cy="4196855"/>
          </a:xfrm>
          <a:prstGeom prst="rect">
            <a:avLst/>
          </a:prstGeom>
          <a:noFill/>
          <a:ln w="9525">
            <a:noFill/>
            <a:miter lim="800000"/>
            <a:headEnd/>
            <a:tailEnd/>
          </a:ln>
        </p:spPr>
        <p:txBody>
          <a:bodyPr wrap="square" lIns="0" tIns="0" rIns="0" bIns="0" anchor="ctr">
            <a:spAutoFit/>
          </a:bodyPr>
          <a:lstStyle/>
          <a:p>
            <a:pPr marL="0" lvl="1" defTabSz="913526">
              <a:spcAft>
                <a:spcPts val="306"/>
              </a:spcAft>
              <a:buClr>
                <a:schemeClr val="tx2"/>
              </a:buClr>
              <a:buSzPct val="125000"/>
            </a:pPr>
            <a:r>
              <a:rPr lang="en-US" b="1" dirty="0">
                <a:latin typeface="+mj-lt"/>
                <a:cs typeface="Times New Roman" pitchFamily="18" charset="0"/>
              </a:rPr>
              <a:t>Use this when you don’t know the answer/the topic is vague, you disagree with the other’s point of view or the person has expertise in the topic area that you need</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Listen actively</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Release your agenda</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Explore topic fully</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Seek to create mutual commitment  and understanding</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Ask what if, how, and why questions</a:t>
            </a:r>
          </a:p>
          <a:p>
            <a:pPr defTabSz="913526">
              <a:spcAft>
                <a:spcPts val="306"/>
              </a:spcAft>
              <a:buClr>
                <a:schemeClr val="tx2"/>
              </a:buClr>
            </a:pPr>
            <a:r>
              <a:rPr lang="en-US" b="1" dirty="0">
                <a:latin typeface="+mj-lt"/>
                <a:cs typeface="Times New Roman" pitchFamily="18" charset="0"/>
              </a:rPr>
              <a:t>Clues</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‘What do you think?’</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‘I don’t think you are hearing my point of view’</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‘I have a position on this’</a:t>
            </a:r>
          </a:p>
          <a:p>
            <a:pPr marL="197607" lvl="1" indent="-195987" defTabSz="913526">
              <a:spcAft>
                <a:spcPts val="306"/>
              </a:spcAft>
              <a:buClr>
                <a:schemeClr val="tx2"/>
              </a:buClr>
              <a:buSzPct val="125000"/>
              <a:buFont typeface="Arial" charset="0"/>
              <a:buChar char="▪"/>
            </a:pPr>
            <a:r>
              <a:rPr lang="en-US" dirty="0">
                <a:latin typeface="+mj-lt"/>
                <a:cs typeface="Times New Roman" pitchFamily="18" charset="0"/>
              </a:rPr>
              <a:t>‘I have seen this tried before’</a:t>
            </a:r>
            <a:endParaRPr lang="en-US" sz="1122" b="1" dirty="0">
              <a:latin typeface="+mj-lt"/>
              <a:cs typeface="Times New Roman" pitchFamily="18" charset="0"/>
            </a:endParaRPr>
          </a:p>
          <a:p>
            <a:pPr marL="197607" lvl="1" indent="-195987" defTabSz="913526">
              <a:spcAft>
                <a:spcPct val="50000"/>
              </a:spcAft>
              <a:buClr>
                <a:schemeClr val="tx2"/>
              </a:buClr>
              <a:buSzPct val="125000"/>
            </a:pPr>
            <a:r>
              <a:rPr lang="en-US" sz="1122" b="1" dirty="0">
                <a:latin typeface="+mj-lt"/>
                <a:cs typeface="Times New Roman" pitchFamily="18" charset="0"/>
              </a:rPr>
              <a:t> </a:t>
            </a:r>
          </a:p>
        </p:txBody>
      </p:sp>
    </p:spTree>
    <p:extLst>
      <p:ext uri="{BB962C8B-B14F-4D97-AF65-F5344CB8AC3E}">
        <p14:creationId xmlns:p14="http://schemas.microsoft.com/office/powerpoint/2010/main" val="2946175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7257" r:id="rId7" imgW="0" imgH="0" progId="">
                  <p:embed/>
                </p:oleObj>
              </mc:Choice>
              <mc:Fallback>
                <p:oleObj r:id="rId7"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381000" y="619313"/>
            <a:ext cx="7215963" cy="376834"/>
          </a:xfrm>
        </p:spPr>
        <p:txBody>
          <a:bodyPr/>
          <a:lstStyle/>
          <a:p>
            <a:pPr eaLnBrk="1" hangingPunct="1"/>
            <a:r>
              <a:rPr lang="en-US" dirty="0"/>
              <a:t>Influence Tools:  Telling</a:t>
            </a:r>
          </a:p>
        </p:txBody>
      </p:sp>
      <p:sp>
        <p:nvSpPr>
          <p:cNvPr id="11" name="Rectangle 4"/>
          <p:cNvSpPr>
            <a:spLocks noChangeArrowheads="1"/>
          </p:cNvSpPr>
          <p:nvPr>
            <p:custDataLst>
              <p:tags r:id="rId4"/>
            </p:custDataLst>
          </p:nvPr>
        </p:nvSpPr>
        <p:spPr bwMode="auto">
          <a:xfrm>
            <a:off x="762000" y="1828800"/>
            <a:ext cx="7010400" cy="4821448"/>
          </a:xfrm>
          <a:prstGeom prst="rect">
            <a:avLst/>
          </a:prstGeom>
          <a:noFill/>
          <a:ln w="9525">
            <a:noFill/>
            <a:miter lim="800000"/>
            <a:headEnd/>
            <a:tailEnd/>
          </a:ln>
        </p:spPr>
        <p:txBody>
          <a:bodyPr wrap="square" lIns="0" tIns="0" rIns="0" bIns="0" anchor="ctr">
            <a:spAutoFit/>
          </a:bodyPr>
          <a:lstStyle/>
          <a:p>
            <a:pPr marL="0" lvl="1" defTabSz="913526">
              <a:spcAft>
                <a:spcPts val="306"/>
              </a:spcAft>
              <a:buClr>
                <a:schemeClr val="tx2"/>
              </a:buClr>
              <a:buSzPct val="125000"/>
            </a:pPr>
            <a:r>
              <a:rPr lang="en-US" sz="2000" b="1" dirty="0">
                <a:latin typeface="+mj-lt"/>
                <a:cs typeface="Times New Roman" pitchFamily="18" charset="0"/>
              </a:rPr>
              <a:t>Use this when the situation requires urgent action/the person is very busy, there is little room for negotiation or there is trust and credibility established</a:t>
            </a:r>
          </a:p>
          <a:p>
            <a:pPr marL="195987" lvl="1" indent="-195987" defTabSz="913526">
              <a:spcAft>
                <a:spcPts val="306"/>
              </a:spcAft>
              <a:buClr>
                <a:schemeClr val="tx2"/>
              </a:buClr>
              <a:buSzPct val="125000"/>
              <a:buFont typeface="Arial" charset="0"/>
              <a:buChar char="▪"/>
            </a:pPr>
            <a:r>
              <a:rPr lang="en-US" sz="2000" dirty="0">
                <a:latin typeface="+mj-lt"/>
                <a:cs typeface="Times New Roman" pitchFamily="18" charset="0"/>
              </a:rPr>
              <a:t>State request in clear, </a:t>
            </a:r>
            <a:r>
              <a:rPr lang="en-US" sz="2000" b="1" dirty="0">
                <a:latin typeface="+mj-lt"/>
                <a:cs typeface="Times New Roman" pitchFamily="18" charset="0"/>
              </a:rPr>
              <a:t>concise</a:t>
            </a:r>
            <a:r>
              <a:rPr lang="en-US" sz="2000" dirty="0">
                <a:latin typeface="+mj-lt"/>
                <a:cs typeface="Times New Roman" pitchFamily="18" charset="0"/>
              </a:rPr>
              <a:t> manner</a:t>
            </a:r>
          </a:p>
          <a:p>
            <a:pPr marL="195987" lvl="1" indent="-195987" defTabSz="913526">
              <a:spcAft>
                <a:spcPts val="306"/>
              </a:spcAft>
              <a:buClr>
                <a:schemeClr val="tx2"/>
              </a:buClr>
              <a:buSzPct val="125000"/>
              <a:buFont typeface="Arial" pitchFamily="34" charset="0"/>
              <a:buChar char="•"/>
            </a:pPr>
            <a:r>
              <a:rPr lang="en-US" sz="2000" dirty="0">
                <a:latin typeface="+mj-lt"/>
                <a:cs typeface="Times New Roman" pitchFamily="18" charset="0"/>
              </a:rPr>
              <a:t>Make polite but direct statements (as culturally appropriate)</a:t>
            </a:r>
          </a:p>
          <a:p>
            <a:pPr marL="195987" lvl="1" indent="-195987" defTabSz="913526">
              <a:spcAft>
                <a:spcPts val="306"/>
              </a:spcAft>
              <a:buClr>
                <a:schemeClr val="tx2"/>
              </a:buClr>
              <a:buSzPct val="125000"/>
              <a:buFont typeface="Arial" pitchFamily="34" charset="0"/>
              <a:buChar char="•"/>
            </a:pPr>
            <a:r>
              <a:rPr lang="en-US" sz="2000" dirty="0">
                <a:latin typeface="+mj-lt"/>
                <a:cs typeface="Times New Roman" pitchFamily="18" charset="0"/>
              </a:rPr>
              <a:t>Be confident</a:t>
            </a:r>
          </a:p>
          <a:p>
            <a:pPr marL="195987" lvl="1" indent="-195987" defTabSz="913526">
              <a:spcAft>
                <a:spcPts val="306"/>
              </a:spcAft>
              <a:buClr>
                <a:schemeClr val="tx2"/>
              </a:buClr>
              <a:buSzPct val="125000"/>
              <a:buFont typeface="Arial" pitchFamily="34" charset="0"/>
              <a:buChar char="•"/>
            </a:pPr>
            <a:r>
              <a:rPr lang="en-US" sz="2000" dirty="0">
                <a:latin typeface="+mj-lt"/>
                <a:cs typeface="Times New Roman" pitchFamily="18" charset="0"/>
              </a:rPr>
              <a:t>Persist – don’t waver</a:t>
            </a:r>
          </a:p>
          <a:p>
            <a:pPr marL="195987" lvl="1" indent="-195987" defTabSz="913526">
              <a:spcAft>
                <a:spcPts val="306"/>
              </a:spcAft>
              <a:buClr>
                <a:schemeClr val="tx2"/>
              </a:buClr>
              <a:buSzPct val="125000"/>
              <a:buFont typeface="Arial" pitchFamily="34" charset="0"/>
              <a:buChar char="•"/>
            </a:pPr>
            <a:r>
              <a:rPr lang="en-US" sz="2000" dirty="0">
                <a:latin typeface="+mj-lt"/>
                <a:cs typeface="Times New Roman" pitchFamily="18" charset="0"/>
              </a:rPr>
              <a:t>Use strong non-verbals</a:t>
            </a:r>
          </a:p>
          <a:p>
            <a:pPr marL="195987" indent="-195987" defTabSz="913526">
              <a:spcAft>
                <a:spcPts val="306"/>
              </a:spcAft>
              <a:buClr>
                <a:schemeClr val="tx2"/>
              </a:buClr>
            </a:pPr>
            <a:r>
              <a:rPr lang="en-US" sz="2000" b="1" dirty="0">
                <a:latin typeface="+mj-lt"/>
                <a:cs typeface="Times New Roman" pitchFamily="18" charset="0"/>
              </a:rPr>
              <a:t>Clues</a:t>
            </a:r>
          </a:p>
          <a:p>
            <a:pPr marL="195987" lvl="1" indent="-195987" defTabSz="913526">
              <a:spcAft>
                <a:spcPts val="306"/>
              </a:spcAft>
              <a:buClr>
                <a:schemeClr val="tx2"/>
              </a:buClr>
              <a:buSzPct val="125000"/>
              <a:buFont typeface="Arial" charset="0"/>
              <a:buChar char="▪"/>
            </a:pPr>
            <a:r>
              <a:rPr lang="en-US" sz="2000" dirty="0">
                <a:latin typeface="+mj-lt"/>
                <a:cs typeface="Times New Roman" pitchFamily="18" charset="0"/>
              </a:rPr>
              <a:t>‘What exactly do you need?’</a:t>
            </a:r>
          </a:p>
          <a:p>
            <a:pPr marL="195987" lvl="1" indent="-195987" defTabSz="913526">
              <a:spcAft>
                <a:spcPts val="306"/>
              </a:spcAft>
              <a:buClr>
                <a:schemeClr val="tx2"/>
              </a:buClr>
              <a:buSzPct val="125000"/>
              <a:buFont typeface="Arial" charset="0"/>
              <a:buChar char="▪"/>
            </a:pPr>
            <a:r>
              <a:rPr lang="en-US" sz="2000" dirty="0">
                <a:latin typeface="+mj-lt"/>
                <a:cs typeface="Times New Roman" pitchFamily="18" charset="0"/>
              </a:rPr>
              <a:t>‘Tell me what you want me to do’</a:t>
            </a:r>
          </a:p>
          <a:p>
            <a:pPr marL="195987" lvl="1" indent="-195987" defTabSz="913526">
              <a:spcAft>
                <a:spcPts val="306"/>
              </a:spcAft>
              <a:buClr>
                <a:schemeClr val="tx2"/>
              </a:buClr>
              <a:buSzPct val="125000"/>
              <a:buFont typeface="Arial" charset="0"/>
              <a:buChar char="▪"/>
            </a:pPr>
            <a:r>
              <a:rPr lang="en-US" sz="2000" dirty="0">
                <a:latin typeface="+mj-lt"/>
                <a:cs typeface="Times New Roman" pitchFamily="18" charset="0"/>
              </a:rPr>
              <a:t>‘I only have a minute’</a:t>
            </a:r>
          </a:p>
          <a:p>
            <a:pPr marL="195987" lvl="1" indent="-195987" defTabSz="913526">
              <a:spcAft>
                <a:spcPts val="306"/>
              </a:spcAft>
              <a:buClr>
                <a:schemeClr val="tx2"/>
              </a:buClr>
              <a:buSzPct val="125000"/>
              <a:buFont typeface="Arial" charset="0"/>
              <a:buChar char="▪"/>
            </a:pPr>
            <a:r>
              <a:rPr lang="en-US" sz="2000" dirty="0">
                <a:latin typeface="+mj-lt"/>
                <a:cs typeface="Times New Roman" pitchFamily="18" charset="0"/>
              </a:rPr>
              <a:t>‘What is the big idea?’</a:t>
            </a:r>
            <a:endParaRPr lang="en-US" sz="2000" dirty="0">
              <a:latin typeface="+mj-lt"/>
            </a:endParaRPr>
          </a:p>
          <a:p>
            <a:pPr marL="197607" lvl="1" indent="-195987" defTabSz="913526">
              <a:spcAft>
                <a:spcPct val="30000"/>
              </a:spcAft>
              <a:buClr>
                <a:schemeClr val="tx2"/>
              </a:buClr>
              <a:buSzPct val="125000"/>
            </a:pPr>
            <a:endParaRPr lang="en-US" sz="1122" b="1" dirty="0">
              <a:latin typeface="+mj-lt"/>
              <a:cs typeface="Times New Roman" pitchFamily="18" charset="0"/>
            </a:endParaRPr>
          </a:p>
          <a:p>
            <a:pPr marL="197607" lvl="1" indent="-195987" defTabSz="913526">
              <a:spcAft>
                <a:spcPct val="50000"/>
              </a:spcAft>
              <a:buClr>
                <a:schemeClr val="tx2"/>
              </a:buClr>
              <a:buSzPct val="125000"/>
            </a:pPr>
            <a:endParaRPr lang="en-US" sz="1122" b="1" dirty="0">
              <a:latin typeface="+mj-lt"/>
              <a:cs typeface="Times New Roman" pitchFamily="18" charset="0"/>
            </a:endParaRPr>
          </a:p>
        </p:txBody>
      </p:sp>
    </p:spTree>
    <p:extLst>
      <p:ext uri="{BB962C8B-B14F-4D97-AF65-F5344CB8AC3E}">
        <p14:creationId xmlns:p14="http://schemas.microsoft.com/office/powerpoint/2010/main" val="767395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5211" r:id="rId7" imgW="0" imgH="0" progId="">
                  <p:embed/>
                </p:oleObj>
              </mc:Choice>
              <mc:Fallback>
                <p:oleObj r:id="rId7"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228600" y="613229"/>
            <a:ext cx="7215963" cy="298327"/>
          </a:xfrm>
        </p:spPr>
        <p:txBody>
          <a:bodyPr/>
          <a:lstStyle/>
          <a:p>
            <a:r>
              <a:rPr lang="en-US" dirty="0"/>
              <a:t>Influence Tools:  </a:t>
            </a:r>
            <a:r>
              <a:rPr lang="en-US" dirty="0">
                <a:cs typeface="Times New Roman" pitchFamily="18" charset="0"/>
              </a:rPr>
              <a:t>Proving</a:t>
            </a:r>
            <a:endParaRPr lang="en-US" dirty="0"/>
          </a:p>
        </p:txBody>
      </p:sp>
      <p:sp>
        <p:nvSpPr>
          <p:cNvPr id="7" name="Rectangle 4"/>
          <p:cNvSpPr>
            <a:spLocks noChangeArrowheads="1"/>
          </p:cNvSpPr>
          <p:nvPr>
            <p:custDataLst>
              <p:tags r:id="rId4"/>
            </p:custDataLst>
          </p:nvPr>
        </p:nvSpPr>
        <p:spPr bwMode="auto">
          <a:xfrm>
            <a:off x="665018" y="1761541"/>
            <a:ext cx="8458200" cy="5281126"/>
          </a:xfrm>
          <a:prstGeom prst="rect">
            <a:avLst/>
          </a:prstGeom>
          <a:noFill/>
          <a:ln w="9525">
            <a:noFill/>
            <a:miter lim="800000"/>
            <a:headEnd/>
            <a:tailEnd/>
          </a:ln>
        </p:spPr>
        <p:txBody>
          <a:bodyPr wrap="square" lIns="0" tIns="0" rIns="0" bIns="0" anchor="ctr">
            <a:spAutoFit/>
          </a:bodyPr>
          <a:lstStyle/>
          <a:p>
            <a:pPr marL="93296" lvl="1" indent="-195987" defTabSz="913526">
              <a:spcAft>
                <a:spcPts val="0"/>
              </a:spcAft>
              <a:buClr>
                <a:schemeClr val="tx2"/>
              </a:buClr>
              <a:buSzPct val="125000"/>
              <a:tabLst>
                <a:tab pos="293171" algn="l"/>
                <a:tab pos="472960" algn="l"/>
              </a:tabLst>
            </a:pPr>
            <a:r>
              <a:rPr lang="en-US" sz="2400" b="1" dirty="0">
                <a:solidFill>
                  <a:schemeClr val="tx2"/>
                </a:solidFill>
                <a:latin typeface="+mj-lt"/>
                <a:cs typeface="Times New Roman" pitchFamily="18" charset="0"/>
              </a:rPr>
              <a:t>Logic</a:t>
            </a:r>
          </a:p>
          <a:p>
            <a:pPr marL="197607" lvl="1" indent="-195987" defTabSz="913526">
              <a:spcAft>
                <a:spcPts val="0"/>
              </a:spcAft>
              <a:buClr>
                <a:schemeClr val="tx2"/>
              </a:buClr>
              <a:buSzPct val="125000"/>
            </a:pPr>
            <a:endParaRPr lang="en-US" sz="2000" b="1" dirty="0">
              <a:latin typeface="+mj-lt"/>
              <a:cs typeface="Times New Roman" pitchFamily="18" charset="0"/>
            </a:endParaRPr>
          </a:p>
          <a:p>
            <a:pPr marL="197607" lvl="1" indent="-195987" defTabSz="913526">
              <a:spcAft>
                <a:spcPts val="0"/>
              </a:spcAft>
              <a:buClr>
                <a:schemeClr val="tx2"/>
              </a:buClr>
              <a:buSzPct val="125000"/>
            </a:pPr>
            <a:r>
              <a:rPr lang="en-US" sz="2000" b="1" dirty="0">
                <a:latin typeface="+mj-lt"/>
                <a:cs typeface="Times New Roman" pitchFamily="18" charset="0"/>
              </a:rPr>
              <a:t>Use this when people are logical in their approach</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Use data and facts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Use logic that is similar to how the other person uses logic</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Be confident and prepared</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Say why – provide evidence</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Show cause and effect</a:t>
            </a:r>
          </a:p>
          <a:p>
            <a:pPr defTabSz="913526">
              <a:spcAft>
                <a:spcPts val="0"/>
              </a:spcAft>
              <a:buClr>
                <a:schemeClr val="tx2"/>
              </a:buClr>
            </a:pPr>
            <a:r>
              <a:rPr lang="en-US" sz="2000" b="1" dirty="0">
                <a:latin typeface="+mj-lt"/>
                <a:cs typeface="Times New Roman" pitchFamily="18" charset="0"/>
              </a:rPr>
              <a:t>Clues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‘WHY should I ’</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‘Tell me how you got to your position’</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‘Describe your thinking’       </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‘Walk me through the numbers’</a:t>
            </a:r>
          </a:p>
          <a:p>
            <a:pPr marL="197607" lvl="1" indent="-195987" defTabSz="913526">
              <a:spcAft>
                <a:spcPts val="0"/>
              </a:spcAft>
              <a:buClr>
                <a:schemeClr val="tx2"/>
              </a:buClr>
              <a:buSzPct val="125000"/>
            </a:pPr>
            <a:endParaRPr lang="en-US" sz="2000" b="1" u="sng" dirty="0">
              <a:solidFill>
                <a:srgbClr val="C00000"/>
              </a:solidFill>
              <a:latin typeface="+mj-lt"/>
              <a:cs typeface="Times New Roman" pitchFamily="18" charset="0"/>
            </a:endParaRPr>
          </a:p>
          <a:p>
            <a:pPr marL="1620" lvl="1" defTabSz="913526">
              <a:spcAft>
                <a:spcPct val="50000"/>
              </a:spcAft>
              <a:buClr>
                <a:schemeClr val="tx2"/>
              </a:buClr>
              <a:buSzPct val="125000"/>
            </a:pPr>
            <a:endParaRPr lang="en-US" sz="2000" dirty="0">
              <a:latin typeface="+mj-lt"/>
            </a:endParaRPr>
          </a:p>
          <a:p>
            <a:pPr marL="93296" lvl="1" indent="-195987" defTabSz="913526">
              <a:spcAft>
                <a:spcPts val="0"/>
              </a:spcAft>
              <a:buClr>
                <a:schemeClr val="tx2"/>
              </a:buClr>
              <a:buSzPct val="125000"/>
              <a:tabLst>
                <a:tab pos="293171" algn="l"/>
                <a:tab pos="472960" algn="l"/>
              </a:tabLst>
            </a:pPr>
            <a:endParaRPr lang="en-US" sz="2000" dirty="0">
              <a:latin typeface="+mj-lt"/>
              <a:cs typeface="Times New Roman" pitchFamily="18" charset="0"/>
            </a:endParaRPr>
          </a:p>
          <a:p>
            <a:pPr marL="93296" lvl="1" indent="-195987" defTabSz="913526">
              <a:spcAft>
                <a:spcPts val="0"/>
              </a:spcAft>
              <a:buClr>
                <a:schemeClr val="tx2"/>
              </a:buClr>
              <a:buSzPct val="125000"/>
              <a:tabLst>
                <a:tab pos="293171" algn="l"/>
                <a:tab pos="472960" algn="l"/>
              </a:tabLst>
            </a:pPr>
            <a:endParaRPr lang="en-US" sz="918" b="1" dirty="0">
              <a:latin typeface="+mj-lt"/>
              <a:cs typeface="Times New Roman" pitchFamily="18" charset="0"/>
            </a:endParaRPr>
          </a:p>
        </p:txBody>
      </p:sp>
    </p:spTree>
    <p:extLst>
      <p:ext uri="{BB962C8B-B14F-4D97-AF65-F5344CB8AC3E}">
        <p14:creationId xmlns:p14="http://schemas.microsoft.com/office/powerpoint/2010/main" val="2867194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6233" r:id="rId6" imgW="0" imgH="0" progId="">
                  <p:embed/>
                </p:oleObj>
              </mc:Choice>
              <mc:Fallback>
                <p:oleObj r:id="rId6"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457200" y="582535"/>
            <a:ext cx="7215963" cy="298327"/>
          </a:xfrm>
        </p:spPr>
        <p:txBody>
          <a:bodyPr/>
          <a:lstStyle/>
          <a:p>
            <a:pPr eaLnBrk="1" hangingPunct="1"/>
            <a:r>
              <a:rPr lang="en-US" dirty="0"/>
              <a:t>Influence Tools:  PROVING</a:t>
            </a:r>
          </a:p>
        </p:txBody>
      </p:sp>
      <p:sp>
        <p:nvSpPr>
          <p:cNvPr id="3" name="Rectangle 2">
            <a:extLst>
              <a:ext uri="{FF2B5EF4-FFF2-40B4-BE49-F238E27FC236}">
                <a16:creationId xmlns:a16="http://schemas.microsoft.com/office/drawing/2014/main" id="{F2B4F50C-E366-5242-B40D-8376A588054D}"/>
              </a:ext>
            </a:extLst>
          </p:cNvPr>
          <p:cNvSpPr/>
          <p:nvPr/>
        </p:nvSpPr>
        <p:spPr>
          <a:xfrm>
            <a:off x="609600" y="2133600"/>
            <a:ext cx="6705600" cy="3539430"/>
          </a:xfrm>
          <a:prstGeom prst="rect">
            <a:avLst/>
          </a:prstGeom>
        </p:spPr>
        <p:txBody>
          <a:bodyPr wrap="square">
            <a:spAutoFit/>
          </a:bodyPr>
          <a:lstStyle/>
          <a:p>
            <a:pPr marL="197607" lvl="1" indent="-195987" defTabSz="913526">
              <a:spcAft>
                <a:spcPts val="0"/>
              </a:spcAft>
              <a:buClr>
                <a:schemeClr val="tx2"/>
              </a:buClr>
              <a:buSzPct val="125000"/>
            </a:pPr>
            <a:r>
              <a:rPr lang="en-US" sz="2400" b="1" dirty="0">
                <a:solidFill>
                  <a:schemeClr val="tx2"/>
                </a:solidFill>
                <a:cs typeface="Times New Roman" pitchFamily="18" charset="0"/>
              </a:rPr>
              <a:t>Authority</a:t>
            </a:r>
          </a:p>
          <a:p>
            <a:pPr marL="197607" lvl="1" indent="-195987" defTabSz="913526">
              <a:spcAft>
                <a:spcPts val="0"/>
              </a:spcAft>
              <a:buClr>
                <a:schemeClr val="tx2"/>
              </a:buClr>
              <a:buSzPct val="125000"/>
            </a:pPr>
            <a:endParaRPr lang="en-US" sz="2000" b="1" dirty="0">
              <a:solidFill>
                <a:srgbClr val="0099CC"/>
              </a:solidFill>
              <a:cs typeface="Times New Roman" pitchFamily="18" charset="0"/>
            </a:endParaRPr>
          </a:p>
          <a:p>
            <a:pPr marL="0" lvl="1" defTabSz="913526">
              <a:spcAft>
                <a:spcPts val="0"/>
              </a:spcAft>
              <a:buClr>
                <a:schemeClr val="tx2"/>
              </a:buClr>
              <a:buSzPct val="125000"/>
            </a:pPr>
            <a:r>
              <a:rPr lang="en-US" sz="2000" b="1" dirty="0">
                <a:cs typeface="Times New Roman" pitchFamily="18" charset="0"/>
              </a:rPr>
              <a:t>Use this when people base their actions on some sort of authority or cite different forms of authority as reasons to act</a:t>
            </a:r>
          </a:p>
          <a:p>
            <a:pPr marL="197607" lvl="1" indent="-195987" defTabSz="913526">
              <a:spcAft>
                <a:spcPts val="0"/>
              </a:spcAft>
              <a:buClr>
                <a:schemeClr val="tx2"/>
              </a:buClr>
              <a:buSzPct val="125000"/>
              <a:buFont typeface="Arial" charset="0"/>
              <a:buChar char="▪"/>
            </a:pPr>
            <a:r>
              <a:rPr lang="en-US" sz="2000" dirty="0">
                <a:cs typeface="Times New Roman" pitchFamily="18" charset="0"/>
              </a:rPr>
              <a:t>Use an authority the other person respects</a:t>
            </a:r>
          </a:p>
          <a:p>
            <a:pPr marL="197607" lvl="1" indent="-195987" defTabSz="913526">
              <a:spcAft>
                <a:spcPts val="0"/>
              </a:spcAft>
              <a:buClr>
                <a:schemeClr val="tx2"/>
              </a:buClr>
              <a:buSzPct val="125000"/>
              <a:buFont typeface="Arial" charset="0"/>
              <a:buChar char="▪"/>
            </a:pPr>
            <a:r>
              <a:rPr lang="en-US" sz="2000" dirty="0">
                <a:cs typeface="Times New Roman" pitchFamily="18" charset="0"/>
              </a:rPr>
              <a:t>Be familiar with different forms of authority:  role, laws, research, tradition, etc. (do your homework if needed)        </a:t>
            </a:r>
            <a:endParaRPr lang="en-US" sz="2000" b="1" dirty="0">
              <a:cs typeface="Times New Roman" pitchFamily="18" charset="0"/>
            </a:endParaRPr>
          </a:p>
          <a:p>
            <a:pPr marL="197607" lvl="1" indent="-195987" defTabSz="913526">
              <a:spcAft>
                <a:spcPts val="0"/>
              </a:spcAft>
              <a:buClr>
                <a:schemeClr val="tx2"/>
              </a:buClr>
              <a:buSzPct val="125000"/>
              <a:buFont typeface="Arial" charset="0"/>
              <a:buChar char="▪"/>
            </a:pPr>
            <a:r>
              <a:rPr lang="en-US" sz="2000" dirty="0">
                <a:cs typeface="Times New Roman" pitchFamily="18" charset="0"/>
              </a:rPr>
              <a:t>‘Who is behind this?’</a:t>
            </a:r>
          </a:p>
          <a:p>
            <a:pPr marL="197607" lvl="1" indent="-195987" defTabSz="913526">
              <a:spcAft>
                <a:spcPts val="0"/>
              </a:spcAft>
              <a:buClr>
                <a:schemeClr val="tx2"/>
              </a:buClr>
              <a:buSzPct val="125000"/>
              <a:buFont typeface="Arial" charset="0"/>
              <a:buChar char="▪"/>
            </a:pPr>
            <a:r>
              <a:rPr lang="en-US" sz="2000" dirty="0">
                <a:cs typeface="Times New Roman" pitchFamily="18" charset="0"/>
              </a:rPr>
              <a:t>‘What have we done in the past?’</a:t>
            </a:r>
          </a:p>
          <a:p>
            <a:pPr marL="197607" lvl="1" indent="-195987" defTabSz="913526">
              <a:spcAft>
                <a:spcPts val="0"/>
              </a:spcAft>
              <a:buClr>
                <a:schemeClr val="tx2"/>
              </a:buClr>
              <a:buSzPct val="125000"/>
              <a:buFont typeface="Arial" charset="0"/>
              <a:buChar char="▪"/>
            </a:pPr>
            <a:r>
              <a:rPr lang="en-US" sz="2000" dirty="0">
                <a:cs typeface="Times New Roman" pitchFamily="18" charset="0"/>
              </a:rPr>
              <a:t>‘What is our policy on this?’</a:t>
            </a:r>
          </a:p>
        </p:txBody>
      </p:sp>
    </p:spTree>
    <p:extLst>
      <p:ext uri="{BB962C8B-B14F-4D97-AF65-F5344CB8AC3E}">
        <p14:creationId xmlns:p14="http://schemas.microsoft.com/office/powerpoint/2010/main" val="1762745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9300" r:id="rId6" imgW="0" imgH="0" progId="">
                  <p:embed/>
                </p:oleObj>
              </mc:Choice>
              <mc:Fallback>
                <p:oleObj r:id="rId6"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381000" y="661295"/>
            <a:ext cx="7215963" cy="298327"/>
          </a:xfrm>
        </p:spPr>
        <p:txBody>
          <a:bodyPr/>
          <a:lstStyle/>
          <a:p>
            <a:pPr eaLnBrk="1" hangingPunct="1"/>
            <a:r>
              <a:rPr lang="en-US" dirty="0"/>
              <a:t>Influence Tools:  PROVING</a:t>
            </a:r>
          </a:p>
        </p:txBody>
      </p:sp>
      <p:sp>
        <p:nvSpPr>
          <p:cNvPr id="2" name="Rectangle 1">
            <a:extLst>
              <a:ext uri="{FF2B5EF4-FFF2-40B4-BE49-F238E27FC236}">
                <a16:creationId xmlns:a16="http://schemas.microsoft.com/office/drawing/2014/main" id="{8291BEA2-7487-7D4F-82D6-ED99A48F554E}"/>
              </a:ext>
            </a:extLst>
          </p:cNvPr>
          <p:cNvSpPr/>
          <p:nvPr/>
        </p:nvSpPr>
        <p:spPr>
          <a:xfrm>
            <a:off x="914400" y="1600200"/>
            <a:ext cx="7086600" cy="4770537"/>
          </a:xfrm>
          <a:prstGeom prst="rect">
            <a:avLst/>
          </a:prstGeom>
        </p:spPr>
        <p:txBody>
          <a:bodyPr wrap="square">
            <a:spAutoFit/>
          </a:bodyPr>
          <a:lstStyle/>
          <a:p>
            <a:pPr marL="93296" lvl="1" indent="-195987" defTabSz="913526">
              <a:spcAft>
                <a:spcPts val="0"/>
              </a:spcAft>
              <a:buClr>
                <a:schemeClr val="tx2"/>
              </a:buClr>
              <a:buSzPct val="125000"/>
              <a:tabLst>
                <a:tab pos="293171" algn="l"/>
                <a:tab pos="472960" algn="l"/>
              </a:tabLst>
            </a:pPr>
            <a:endParaRPr lang="en-US" sz="2000" b="1" u="sng" dirty="0">
              <a:solidFill>
                <a:srgbClr val="C00000"/>
              </a:solidFill>
              <a:cs typeface="Times New Roman" pitchFamily="18" charset="0"/>
            </a:endParaRPr>
          </a:p>
          <a:p>
            <a:pPr marL="197607" lvl="1" indent="-195987" defTabSz="913526">
              <a:spcAft>
                <a:spcPts val="0"/>
              </a:spcAft>
              <a:buClr>
                <a:schemeClr val="tx2"/>
              </a:buClr>
              <a:buSzPct val="125000"/>
              <a:tabLst>
                <a:tab pos="293171" algn="l"/>
                <a:tab pos="472960" algn="l"/>
              </a:tabLst>
            </a:pPr>
            <a:r>
              <a:rPr lang="en-US" sz="2400" b="1" dirty="0">
                <a:solidFill>
                  <a:schemeClr val="tx2"/>
                </a:solidFill>
                <a:cs typeface="Times New Roman" pitchFamily="18" charset="0"/>
              </a:rPr>
              <a:t>Social Proofs/Best Practices</a:t>
            </a:r>
          </a:p>
          <a:p>
            <a:pPr marL="197607" lvl="1" indent="-195987" defTabSz="913526">
              <a:spcAft>
                <a:spcPts val="0"/>
              </a:spcAft>
              <a:buClr>
                <a:schemeClr val="tx2"/>
              </a:buClr>
              <a:buSzPct val="125000"/>
              <a:tabLst>
                <a:tab pos="293171" algn="l"/>
                <a:tab pos="472960" algn="l"/>
              </a:tabLst>
            </a:pPr>
            <a:endParaRPr lang="en-US" sz="2000" b="1" u="sng" dirty="0">
              <a:solidFill>
                <a:srgbClr val="C00000"/>
              </a:solidFill>
              <a:cs typeface="Times New Roman" pitchFamily="18" charset="0"/>
            </a:endParaRPr>
          </a:p>
          <a:p>
            <a:pPr indent="-373185" defTabSz="913526">
              <a:spcAft>
                <a:spcPts val="0"/>
              </a:spcAft>
              <a:buClr>
                <a:schemeClr val="tx2"/>
              </a:buClr>
              <a:buSzPct val="125000"/>
              <a:tabLst>
                <a:tab pos="293171" algn="l"/>
                <a:tab pos="472960" algn="l"/>
              </a:tabLst>
            </a:pPr>
            <a:r>
              <a:rPr lang="en-US" sz="2000" b="1" dirty="0">
                <a:cs typeface="Times New Roman" pitchFamily="18" charset="0"/>
              </a:rPr>
              <a:t>Use this when people like to work in teams, enjoy taking on additional work to be part of other groups or you need to influence a group that is resistant to change yet takes notice of others’ successes</a:t>
            </a:r>
          </a:p>
          <a:p>
            <a:pPr marL="197607" lvl="1" indent="-195987" defTabSz="913526">
              <a:spcAft>
                <a:spcPts val="0"/>
              </a:spcAft>
              <a:buClr>
                <a:schemeClr val="tx2"/>
              </a:buClr>
              <a:buSzPct val="125000"/>
              <a:buFont typeface="Arial" charset="0"/>
              <a:buChar char="▪"/>
            </a:pPr>
            <a:r>
              <a:rPr lang="en-US" sz="2000" dirty="0">
                <a:cs typeface="Times New Roman" pitchFamily="18" charset="0"/>
              </a:rPr>
              <a:t>Be familiar with best practice in the area of influence</a:t>
            </a:r>
          </a:p>
          <a:p>
            <a:pPr marL="197607" lvl="1" indent="-195987" defTabSz="913526">
              <a:spcAft>
                <a:spcPts val="0"/>
              </a:spcAft>
              <a:buClr>
                <a:schemeClr val="tx2"/>
              </a:buClr>
              <a:buSzPct val="125000"/>
              <a:buFont typeface="Arial" charset="0"/>
              <a:buChar char="▪"/>
            </a:pPr>
            <a:r>
              <a:rPr lang="en-US" sz="2000" dirty="0">
                <a:cs typeface="Times New Roman" pitchFamily="18" charset="0"/>
              </a:rPr>
              <a:t>Know what other groups have done that has been successful</a:t>
            </a:r>
          </a:p>
          <a:p>
            <a:pPr defTabSz="913526">
              <a:spcAft>
                <a:spcPts val="0"/>
              </a:spcAft>
              <a:buClr>
                <a:schemeClr val="tx2"/>
              </a:buClr>
            </a:pPr>
            <a:r>
              <a:rPr lang="en-US" sz="2000" b="1" dirty="0">
                <a:cs typeface="Times New Roman" pitchFamily="18" charset="0"/>
              </a:rPr>
              <a:t>Clues</a:t>
            </a:r>
          </a:p>
          <a:p>
            <a:pPr marL="197607" lvl="1" indent="-195987" defTabSz="913526">
              <a:spcAft>
                <a:spcPts val="0"/>
              </a:spcAft>
              <a:buClr>
                <a:schemeClr val="tx2"/>
              </a:buClr>
              <a:buSzPct val="125000"/>
              <a:buFont typeface="Arial" charset="0"/>
              <a:buChar char="▪"/>
            </a:pPr>
            <a:r>
              <a:rPr lang="en-US" sz="2000" dirty="0">
                <a:cs typeface="Times New Roman" pitchFamily="18" charset="0"/>
              </a:rPr>
              <a:t>‘Who else will be involved?’</a:t>
            </a:r>
          </a:p>
          <a:p>
            <a:pPr marL="197607" lvl="1" indent="-195987" defTabSz="913526">
              <a:spcAft>
                <a:spcPts val="0"/>
              </a:spcAft>
              <a:buClr>
                <a:schemeClr val="tx2"/>
              </a:buClr>
              <a:buSzPct val="125000"/>
              <a:buFont typeface="Arial" charset="0"/>
              <a:buChar char="▪"/>
            </a:pPr>
            <a:r>
              <a:rPr lang="en-US" sz="2000" dirty="0">
                <a:cs typeface="Times New Roman" pitchFamily="18" charset="0"/>
              </a:rPr>
              <a:t>‘What are the best practices?’</a:t>
            </a:r>
          </a:p>
          <a:p>
            <a:pPr marL="197607" lvl="1" indent="-195987" defTabSz="913526">
              <a:spcAft>
                <a:spcPts val="0"/>
              </a:spcAft>
              <a:buClr>
                <a:schemeClr val="tx2"/>
              </a:buClr>
              <a:buSzPct val="125000"/>
              <a:buFont typeface="Arial" charset="0"/>
              <a:buChar char="▪"/>
            </a:pPr>
            <a:r>
              <a:rPr lang="en-US" sz="2000" dirty="0">
                <a:cs typeface="Times New Roman" pitchFamily="18" charset="0"/>
              </a:rPr>
              <a:t>‘What have other offices done?’</a:t>
            </a:r>
          </a:p>
          <a:p>
            <a:pPr marL="197607" lvl="1" indent="-195987" defTabSz="913526">
              <a:spcAft>
                <a:spcPts val="0"/>
              </a:spcAft>
              <a:buClr>
                <a:schemeClr val="tx2"/>
              </a:buClr>
              <a:buSzPct val="125000"/>
              <a:buFont typeface="Arial" charset="0"/>
              <a:buChar char="▪"/>
            </a:pPr>
            <a:r>
              <a:rPr lang="en-US" sz="2000" dirty="0">
                <a:cs typeface="Times New Roman" pitchFamily="18" charset="0"/>
              </a:rPr>
              <a:t>‘Has that been done before?’</a:t>
            </a:r>
          </a:p>
        </p:txBody>
      </p:sp>
    </p:spTree>
    <p:extLst>
      <p:ext uri="{BB962C8B-B14F-4D97-AF65-F5344CB8AC3E}">
        <p14:creationId xmlns:p14="http://schemas.microsoft.com/office/powerpoint/2010/main" val="247522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304800" y="609600"/>
            <a:ext cx="8229601" cy="457200"/>
          </a:xfrm>
          <a:prstGeom prst="rect">
            <a:avLst/>
          </a:prstGeom>
        </p:spPr>
        <p:txBody>
          <a:bodyPr/>
          <a:lstStyle/>
          <a:p>
            <a:pPr lvl="0"/>
            <a:r>
              <a:rPr lang="en-US" dirty="0"/>
              <a:t>Webinar Agenda</a:t>
            </a:r>
            <a:endParaRPr dirty="0"/>
          </a:p>
        </p:txBody>
      </p:sp>
      <p:sp>
        <p:nvSpPr>
          <p:cNvPr id="2" name="TextBox 1"/>
          <p:cNvSpPr txBox="1"/>
          <p:nvPr/>
        </p:nvSpPr>
        <p:spPr>
          <a:xfrm>
            <a:off x="457200" y="1752600"/>
            <a:ext cx="7283746" cy="44627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latinLnBrk="1" hangingPunct="0">
              <a:buClr>
                <a:schemeClr val="accent4">
                  <a:lumMod val="50000"/>
                </a:schemeClr>
              </a:buClr>
              <a:buFont typeface="Wingdings" pitchFamily="2" charset="2"/>
              <a:buChar char="Ø"/>
            </a:pPr>
            <a:r>
              <a:rPr lang="en-US" sz="2000" dirty="0">
                <a:latin typeface="+mn-lt"/>
              </a:rPr>
              <a:t>Overview:  Influence and Negotiation</a:t>
            </a:r>
          </a:p>
          <a:p>
            <a:pPr marL="342900" indent="-342900" latinLnBrk="1" hangingPunct="0">
              <a:buClr>
                <a:schemeClr val="accent4">
                  <a:lumMod val="50000"/>
                </a:schemeClr>
              </a:buClr>
              <a:buFont typeface="Wingdings" pitchFamily="2" charset="2"/>
              <a:buChar char="Ø"/>
            </a:pPr>
            <a:r>
              <a:rPr lang="en-US" sz="2000" dirty="0">
                <a:latin typeface="+mn-lt"/>
              </a:rPr>
              <a:t>Psychology of Influence</a:t>
            </a:r>
          </a:p>
          <a:p>
            <a:pPr marL="342900" indent="-342900" latinLnBrk="1" hangingPunct="0">
              <a:buClr>
                <a:schemeClr val="accent4">
                  <a:lumMod val="50000"/>
                </a:schemeClr>
              </a:buClr>
              <a:buFont typeface="Wingdings" pitchFamily="2" charset="2"/>
              <a:buChar char="Ø"/>
            </a:pPr>
            <a:r>
              <a:rPr lang="en-US" sz="2000" dirty="0">
                <a:latin typeface="+mn-lt"/>
              </a:rPr>
              <a:t>Foundations of Influence</a:t>
            </a:r>
          </a:p>
          <a:p>
            <a:pPr marL="342900" indent="-342900" latinLnBrk="1" hangingPunct="0">
              <a:buClr>
                <a:schemeClr val="accent4">
                  <a:lumMod val="50000"/>
                </a:schemeClr>
              </a:buClr>
              <a:buFont typeface="Wingdings" pitchFamily="2" charset="2"/>
              <a:buChar char="Ø"/>
            </a:pPr>
            <a:r>
              <a:rPr lang="en-US" sz="2000" dirty="0">
                <a:latin typeface="+mn-lt"/>
              </a:rPr>
              <a:t>Influence Elements:  </a:t>
            </a:r>
          </a:p>
          <a:p>
            <a:pPr marL="742950" lvl="1" indent="-285750" latinLnBrk="1" hangingPunct="0">
              <a:buClr>
                <a:schemeClr val="accent4">
                  <a:lumMod val="50000"/>
                </a:schemeClr>
              </a:buClr>
              <a:buFont typeface="Arial"/>
              <a:buChar char="•"/>
            </a:pPr>
            <a:r>
              <a:rPr lang="en-US" sz="2000" dirty="0">
                <a:latin typeface="+mn-lt"/>
              </a:rPr>
              <a:t>Skills</a:t>
            </a:r>
          </a:p>
          <a:p>
            <a:pPr marL="742950" lvl="1" indent="-285750" latinLnBrk="1" hangingPunct="0">
              <a:buClr>
                <a:schemeClr val="accent4">
                  <a:lumMod val="50000"/>
                </a:schemeClr>
              </a:buClr>
              <a:buFont typeface="Arial"/>
              <a:buChar char="•"/>
            </a:pPr>
            <a:r>
              <a:rPr lang="en-US" sz="2000" dirty="0">
                <a:latin typeface="+mn-lt"/>
              </a:rPr>
              <a:t>Intentions</a:t>
            </a:r>
          </a:p>
          <a:p>
            <a:pPr marL="742950" lvl="1" indent="-285750" latinLnBrk="1" hangingPunct="0">
              <a:buClr>
                <a:schemeClr val="accent4">
                  <a:lumMod val="50000"/>
                </a:schemeClr>
              </a:buClr>
              <a:buFont typeface="Arial"/>
              <a:buChar char="•"/>
            </a:pPr>
            <a:r>
              <a:rPr lang="en-US" sz="2000" dirty="0">
                <a:latin typeface="+mn-lt"/>
              </a:rPr>
              <a:t>Power</a:t>
            </a:r>
          </a:p>
          <a:p>
            <a:pPr marL="742950" lvl="1" indent="-285750" latinLnBrk="1" hangingPunct="0">
              <a:buClr>
                <a:schemeClr val="accent4">
                  <a:lumMod val="50000"/>
                </a:schemeClr>
              </a:buClr>
              <a:buFont typeface="Arial"/>
              <a:buChar char="•"/>
            </a:pPr>
            <a:r>
              <a:rPr lang="en-US" sz="2000" dirty="0">
                <a:latin typeface="+mn-lt"/>
              </a:rPr>
              <a:t>Methods</a:t>
            </a:r>
          </a:p>
          <a:p>
            <a:pPr marL="742950" lvl="1" indent="-285750" latinLnBrk="1" hangingPunct="0">
              <a:buClr>
                <a:schemeClr val="accent4">
                  <a:lumMod val="50000"/>
                </a:schemeClr>
              </a:buClr>
              <a:buFont typeface="Arial"/>
              <a:buChar char="•"/>
            </a:pPr>
            <a:r>
              <a:rPr lang="en-US" sz="2000" dirty="0">
                <a:latin typeface="+mn-lt"/>
              </a:rPr>
              <a:t>Tools</a:t>
            </a:r>
          </a:p>
          <a:p>
            <a:pPr marL="342900" indent="-342900" latinLnBrk="1" hangingPunct="0">
              <a:buClr>
                <a:schemeClr val="accent4">
                  <a:lumMod val="50000"/>
                </a:schemeClr>
              </a:buClr>
              <a:buFont typeface="Wingdings" pitchFamily="2" charset="2"/>
              <a:buChar char="Ø"/>
            </a:pPr>
            <a:r>
              <a:rPr lang="en-US" sz="2000" dirty="0">
                <a:latin typeface="+mn-lt"/>
              </a:rPr>
              <a:t>Negotiation </a:t>
            </a:r>
          </a:p>
          <a:p>
            <a:pPr marL="742950" lvl="1" indent="-285750" latinLnBrk="1" hangingPunct="0">
              <a:buClr>
                <a:schemeClr val="accent4">
                  <a:lumMod val="50000"/>
                </a:schemeClr>
              </a:buClr>
              <a:buFont typeface="Arial"/>
              <a:buChar char="•"/>
            </a:pPr>
            <a:r>
              <a:rPr lang="en-US" sz="2000" dirty="0">
                <a:latin typeface="+mn-lt"/>
              </a:rPr>
              <a:t>Styles</a:t>
            </a:r>
          </a:p>
          <a:p>
            <a:pPr marL="742950" lvl="1" indent="-285750" latinLnBrk="1" hangingPunct="0">
              <a:buClr>
                <a:schemeClr val="accent4">
                  <a:lumMod val="50000"/>
                </a:schemeClr>
              </a:buClr>
              <a:buFont typeface="Arial"/>
              <a:buChar char="•"/>
            </a:pPr>
            <a:r>
              <a:rPr lang="en-US" sz="2000" dirty="0">
                <a:latin typeface="+mn-lt"/>
              </a:rPr>
              <a:t>Currencies</a:t>
            </a:r>
          </a:p>
          <a:p>
            <a:pPr marL="742950" lvl="1" indent="-285750" latinLnBrk="1" hangingPunct="0">
              <a:buClr>
                <a:schemeClr val="accent4">
                  <a:lumMod val="50000"/>
                </a:schemeClr>
              </a:buClr>
              <a:buFont typeface="Arial"/>
              <a:buChar char="•"/>
            </a:pPr>
            <a:r>
              <a:rPr lang="en-US" sz="2000" dirty="0">
                <a:latin typeface="+mn-lt"/>
              </a:rPr>
              <a:t>Concessions</a:t>
            </a:r>
          </a:p>
          <a:p>
            <a:pPr marL="285750" indent="-285750" latinLnBrk="1" hangingPunct="0">
              <a:buClr>
                <a:schemeClr val="accent2"/>
              </a:buClr>
              <a:buFont typeface="Arial"/>
              <a:buChar char="•"/>
            </a:pPr>
            <a:endParaRPr lang="en-US" sz="2400" dirty="0">
              <a:latin typeface="+mn-lt"/>
            </a:endParaRPr>
          </a:p>
        </p:txBody>
      </p:sp>
    </p:spTree>
    <p:extLst>
      <p:ext uri="{BB962C8B-B14F-4D97-AF65-F5344CB8AC3E}">
        <p14:creationId xmlns:p14="http://schemas.microsoft.com/office/powerpoint/2010/main" val="123558321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10320" r:id="rId6" imgW="0" imgH="0" progId="">
                  <p:embed/>
                </p:oleObj>
              </mc:Choice>
              <mc:Fallback>
                <p:oleObj r:id="rId6"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304800" y="685800"/>
            <a:ext cx="7215963" cy="298327"/>
          </a:xfrm>
        </p:spPr>
        <p:txBody>
          <a:bodyPr/>
          <a:lstStyle/>
          <a:p>
            <a:r>
              <a:rPr lang="en-US" dirty="0"/>
              <a:t>Influence Tools:  </a:t>
            </a:r>
            <a:r>
              <a:rPr lang="en-US" dirty="0">
                <a:cs typeface="Times New Roman" pitchFamily="18" charset="0"/>
              </a:rPr>
              <a:t>Inspiring</a:t>
            </a:r>
            <a:endParaRPr lang="en-US" dirty="0"/>
          </a:p>
        </p:txBody>
      </p:sp>
      <p:sp>
        <p:nvSpPr>
          <p:cNvPr id="12" name="Rectangle 11"/>
          <p:cNvSpPr/>
          <p:nvPr/>
        </p:nvSpPr>
        <p:spPr>
          <a:xfrm>
            <a:off x="762000" y="1905000"/>
            <a:ext cx="7418008" cy="5022272"/>
          </a:xfrm>
          <a:prstGeom prst="rect">
            <a:avLst/>
          </a:prstGeom>
        </p:spPr>
        <p:txBody>
          <a:bodyPr wrap="square">
            <a:spAutoFit/>
          </a:bodyPr>
          <a:lstStyle/>
          <a:p>
            <a:pPr marL="197607" lvl="1" indent="-195987" defTabSz="913526">
              <a:spcAft>
                <a:spcPts val="0"/>
              </a:spcAft>
              <a:buClr>
                <a:schemeClr val="tx2"/>
              </a:buClr>
              <a:buSzPct val="125000"/>
            </a:pPr>
            <a:r>
              <a:rPr lang="en-US" sz="2400" b="1" dirty="0">
                <a:solidFill>
                  <a:schemeClr val="tx2">
                    <a:lumMod val="75000"/>
                  </a:schemeClr>
                </a:solidFill>
                <a:latin typeface="+mj-lt"/>
                <a:cs typeface="Times New Roman" pitchFamily="18" charset="0"/>
              </a:rPr>
              <a:t>Values</a:t>
            </a:r>
          </a:p>
          <a:p>
            <a:pPr marL="0" lvl="1" defTabSz="913526">
              <a:spcAft>
                <a:spcPts val="0"/>
              </a:spcAft>
              <a:buClr>
                <a:schemeClr val="tx2"/>
              </a:buClr>
              <a:buSzPct val="125000"/>
            </a:pPr>
            <a:endParaRPr lang="en-US" sz="2000" b="1" dirty="0">
              <a:latin typeface="+mj-lt"/>
              <a:cs typeface="Times New Roman" pitchFamily="18" charset="0"/>
            </a:endParaRPr>
          </a:p>
          <a:p>
            <a:pPr marL="0" lvl="1" defTabSz="913526">
              <a:spcAft>
                <a:spcPts val="0"/>
              </a:spcAft>
              <a:buClr>
                <a:schemeClr val="tx2"/>
              </a:buClr>
              <a:buSzPct val="125000"/>
            </a:pPr>
            <a:r>
              <a:rPr lang="en-US" sz="2000" b="1" dirty="0">
                <a:latin typeface="+mj-lt"/>
                <a:cs typeface="Times New Roman" pitchFamily="18" charset="0"/>
              </a:rPr>
              <a:t>Use this when people talk about personal values, mention Firm values as a reason to do work or talk about doing the ‘right thing’</a:t>
            </a:r>
          </a:p>
          <a:p>
            <a:pPr marL="197607" lvl="1" indent="-195987" defTabSz="913526">
              <a:spcAft>
                <a:spcPct val="30000"/>
              </a:spcAft>
              <a:buClr>
                <a:schemeClr val="tx2"/>
              </a:buClr>
              <a:buSzPct val="125000"/>
              <a:buFont typeface="Arial" charset="0"/>
              <a:buChar char="▪"/>
            </a:pPr>
            <a:r>
              <a:rPr lang="en-US" sz="2000" dirty="0">
                <a:latin typeface="+mj-lt"/>
                <a:cs typeface="Times New Roman" pitchFamily="18" charset="0"/>
              </a:rPr>
              <a:t>Focus on what is important to the other person</a:t>
            </a:r>
          </a:p>
          <a:p>
            <a:pPr marL="197607" lvl="1" indent="-195987" defTabSz="913526">
              <a:spcAft>
                <a:spcPct val="30000"/>
              </a:spcAft>
              <a:buClr>
                <a:schemeClr val="tx2"/>
              </a:buClr>
              <a:buSzPct val="125000"/>
              <a:buFont typeface="Arial" charset="0"/>
              <a:buChar char="▪"/>
            </a:pPr>
            <a:r>
              <a:rPr lang="en-US" sz="2000" dirty="0">
                <a:latin typeface="+mj-lt"/>
                <a:cs typeface="Times New Roman" pitchFamily="18" charset="0"/>
              </a:rPr>
              <a:t>Know stakeholder group values and what they mean</a:t>
            </a:r>
          </a:p>
          <a:p>
            <a:pPr marL="197607" lvl="1" indent="-195987" defTabSz="913526">
              <a:spcAft>
                <a:spcPct val="30000"/>
              </a:spcAft>
              <a:buClr>
                <a:schemeClr val="tx2"/>
              </a:buClr>
              <a:buSzPct val="125000"/>
              <a:buFont typeface="Arial" charset="0"/>
              <a:buChar char="▪"/>
            </a:pPr>
            <a:r>
              <a:rPr lang="en-US" sz="2000" dirty="0">
                <a:latin typeface="+mj-lt"/>
                <a:cs typeface="Times New Roman" pitchFamily="18" charset="0"/>
              </a:rPr>
              <a:t>Be familiar with what people believe in and help them behave in ways to enact those beliefs</a:t>
            </a:r>
          </a:p>
          <a:p>
            <a:pPr defTabSz="913526">
              <a:buClr>
                <a:schemeClr val="tx2"/>
              </a:buClr>
            </a:pPr>
            <a:r>
              <a:rPr lang="en-US" sz="2000" b="1" dirty="0">
                <a:latin typeface="+mj-lt"/>
                <a:cs typeface="Times New Roman" pitchFamily="18" charset="0"/>
              </a:rPr>
              <a:t>Clues</a:t>
            </a:r>
          </a:p>
          <a:p>
            <a:pPr marL="197607" lvl="1" indent="-195987" defTabSz="913526">
              <a:buClr>
                <a:schemeClr val="tx2"/>
              </a:buClr>
              <a:buSzPct val="125000"/>
              <a:buFont typeface="Arial" charset="0"/>
              <a:buChar char="▪"/>
            </a:pPr>
            <a:r>
              <a:rPr lang="en-US" sz="2000" dirty="0">
                <a:latin typeface="+mj-lt"/>
                <a:cs typeface="Times New Roman" pitchFamily="18" charset="0"/>
              </a:rPr>
              <a:t>‘What does this have to do with X value?’</a:t>
            </a:r>
          </a:p>
          <a:p>
            <a:pPr marL="197607" lvl="1" indent="-195987" defTabSz="913526">
              <a:buClr>
                <a:schemeClr val="tx2"/>
              </a:buClr>
              <a:buSzPct val="125000"/>
              <a:buFont typeface="Arial" charset="0"/>
              <a:buChar char="▪"/>
            </a:pPr>
            <a:r>
              <a:rPr lang="en-US" sz="2000" dirty="0">
                <a:latin typeface="+mj-lt"/>
                <a:cs typeface="Times New Roman" pitchFamily="18" charset="0"/>
              </a:rPr>
              <a:t>‘How will this align with our goals?’</a:t>
            </a:r>
          </a:p>
          <a:p>
            <a:pPr marL="197607" lvl="1" indent="-195987" defTabSz="913526">
              <a:buClr>
                <a:schemeClr val="tx2"/>
              </a:buClr>
              <a:buSzPct val="125000"/>
              <a:buFont typeface="Arial" charset="0"/>
              <a:buChar char="▪"/>
            </a:pPr>
            <a:r>
              <a:rPr lang="en-US" sz="2000" dirty="0">
                <a:latin typeface="+mj-lt"/>
                <a:cs typeface="Times New Roman" pitchFamily="18" charset="0"/>
              </a:rPr>
              <a:t>‘How do we know this is the right thing to do?’</a:t>
            </a:r>
          </a:p>
          <a:p>
            <a:pPr marL="197607" lvl="1" indent="-195987" defTabSz="913526">
              <a:buClr>
                <a:schemeClr val="tx2"/>
              </a:buClr>
              <a:buSzPct val="125000"/>
              <a:buFont typeface="Arial" charset="0"/>
              <a:buChar char="▪"/>
            </a:pPr>
            <a:r>
              <a:rPr lang="en-US" sz="2000" dirty="0">
                <a:latin typeface="+mj-lt"/>
                <a:cs typeface="Times New Roman" pitchFamily="18" charset="0"/>
              </a:rPr>
              <a:t>‘GNSO values imply X, is this aligned?’</a:t>
            </a:r>
          </a:p>
          <a:p>
            <a:pPr marL="197607" lvl="1" indent="-195987" defTabSz="913526">
              <a:spcAft>
                <a:spcPts val="0"/>
              </a:spcAft>
              <a:buClr>
                <a:schemeClr val="tx2"/>
              </a:buClr>
              <a:buSzPct val="125000"/>
            </a:pPr>
            <a:endParaRPr lang="en-US" sz="2000" dirty="0">
              <a:latin typeface="+mj-lt"/>
              <a:cs typeface="Times New Roman" pitchFamily="18" charset="0"/>
            </a:endParaRPr>
          </a:p>
          <a:p>
            <a:pPr marL="197607" lvl="1" indent="-195987" defTabSz="913526">
              <a:spcAft>
                <a:spcPts val="0"/>
              </a:spcAft>
              <a:buClr>
                <a:schemeClr val="tx2"/>
              </a:buClr>
              <a:buSzPct val="125000"/>
            </a:pPr>
            <a:endParaRPr lang="en-US" sz="918" b="1" dirty="0">
              <a:latin typeface="+mj-lt"/>
              <a:cs typeface="Times New Roman" pitchFamily="18" charset="0"/>
            </a:endParaRPr>
          </a:p>
          <a:p>
            <a:pPr marL="197607" lvl="1" indent="-195987" defTabSz="913526">
              <a:spcAft>
                <a:spcPts val="0"/>
              </a:spcAft>
              <a:buClr>
                <a:schemeClr val="tx2"/>
              </a:buClr>
              <a:buSzPct val="125000"/>
            </a:pPr>
            <a:endParaRPr lang="en-US" sz="918" dirty="0">
              <a:latin typeface="+mj-lt"/>
              <a:cs typeface="Times New Roman" pitchFamily="18" charset="0"/>
            </a:endParaRPr>
          </a:p>
        </p:txBody>
      </p:sp>
    </p:spTree>
    <p:extLst>
      <p:ext uri="{BB962C8B-B14F-4D97-AF65-F5344CB8AC3E}">
        <p14:creationId xmlns:p14="http://schemas.microsoft.com/office/powerpoint/2010/main" val="455092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488654" y="613689"/>
            <a:ext cx="8229601" cy="457200"/>
          </a:xfrm>
          <a:prstGeom prst="rect">
            <a:avLst/>
          </a:prstGeom>
        </p:spPr>
        <p:txBody>
          <a:bodyPr/>
          <a:lstStyle/>
          <a:p>
            <a:pPr lvl="0"/>
            <a:r>
              <a:rPr lang="en-US" dirty="0"/>
              <a:t>What leads to positions?</a:t>
            </a:r>
            <a:endParaRPr dirty="0"/>
          </a:p>
        </p:txBody>
      </p:sp>
      <p:graphicFrame>
        <p:nvGraphicFramePr>
          <p:cNvPr id="4" name="Diagram 3">
            <a:extLst>
              <a:ext uri="{FF2B5EF4-FFF2-40B4-BE49-F238E27FC236}">
                <a16:creationId xmlns:a16="http://schemas.microsoft.com/office/drawing/2014/main" id="{BB945833-8471-FB4E-B2A3-535418DCFCF3}"/>
              </a:ext>
            </a:extLst>
          </p:cNvPr>
          <p:cNvGraphicFramePr/>
          <p:nvPr>
            <p:extLst>
              <p:ext uri="{D42A27DB-BD31-4B8C-83A1-F6EECF244321}">
                <p14:modId xmlns:p14="http://schemas.microsoft.com/office/powerpoint/2010/main" val="1622767869"/>
              </p:ext>
            </p:extLst>
          </p:nvPr>
        </p:nvGraphicFramePr>
        <p:xfrm>
          <a:off x="1447800" y="2133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08004305"/>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11344" r:id="rId6" imgW="0" imgH="0" progId="">
                  <p:embed/>
                </p:oleObj>
              </mc:Choice>
              <mc:Fallback>
                <p:oleObj r:id="rId6"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304800" y="609600"/>
            <a:ext cx="7215963" cy="298327"/>
          </a:xfrm>
        </p:spPr>
        <p:txBody>
          <a:bodyPr/>
          <a:lstStyle/>
          <a:p>
            <a:pPr eaLnBrk="1" hangingPunct="1"/>
            <a:r>
              <a:rPr lang="en-US" dirty="0"/>
              <a:t>Influence Tools:  INSPIRING</a:t>
            </a:r>
          </a:p>
        </p:txBody>
      </p:sp>
      <p:sp>
        <p:nvSpPr>
          <p:cNvPr id="12" name="Rectangle 11"/>
          <p:cNvSpPr/>
          <p:nvPr/>
        </p:nvSpPr>
        <p:spPr>
          <a:xfrm>
            <a:off x="685800" y="1905000"/>
            <a:ext cx="7960717" cy="4745273"/>
          </a:xfrm>
          <a:prstGeom prst="rect">
            <a:avLst/>
          </a:prstGeom>
        </p:spPr>
        <p:txBody>
          <a:bodyPr wrap="square">
            <a:spAutoFit/>
          </a:bodyPr>
          <a:lstStyle/>
          <a:p>
            <a:pPr marL="197607" lvl="1" indent="-195987" defTabSz="913526">
              <a:spcAft>
                <a:spcPts val="0"/>
              </a:spcAft>
              <a:buClr>
                <a:schemeClr val="tx2"/>
              </a:buClr>
              <a:buSzPct val="125000"/>
            </a:pPr>
            <a:r>
              <a:rPr lang="en-US" sz="2400" b="1" dirty="0">
                <a:solidFill>
                  <a:schemeClr val="tx2">
                    <a:lumMod val="75000"/>
                  </a:schemeClr>
                </a:solidFill>
                <a:latin typeface="+mj-lt"/>
                <a:cs typeface="Times New Roman" pitchFamily="18" charset="0"/>
              </a:rPr>
              <a:t>Encouragement</a:t>
            </a:r>
          </a:p>
          <a:p>
            <a:pPr marL="0" lvl="1" defTabSz="913526">
              <a:spcAft>
                <a:spcPts val="0"/>
              </a:spcAft>
              <a:buClr>
                <a:schemeClr val="tx2"/>
              </a:buClr>
              <a:buSzPct val="125000"/>
            </a:pPr>
            <a:endParaRPr lang="en-US" sz="2000" b="1" dirty="0">
              <a:latin typeface="+mj-lt"/>
              <a:cs typeface="Times New Roman" pitchFamily="18" charset="0"/>
            </a:endParaRPr>
          </a:p>
          <a:p>
            <a:pPr marL="0" lvl="1" defTabSz="913526">
              <a:spcAft>
                <a:spcPts val="0"/>
              </a:spcAft>
              <a:buClr>
                <a:schemeClr val="tx2"/>
              </a:buClr>
              <a:buSzPct val="125000"/>
            </a:pPr>
            <a:r>
              <a:rPr lang="en-US" sz="2000" b="1" dirty="0">
                <a:latin typeface="+mj-lt"/>
                <a:cs typeface="Times New Roman" pitchFamily="18" charset="0"/>
              </a:rPr>
              <a:t>Use this when people sound unsure of themselves, express anxiety about doing something or question their abilities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Build trust and common ground/build on existing relationships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Be empathetic to feelings and emotions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Be aware when people are unsure of themselves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Be familiar with others capabilities and experience</a:t>
            </a:r>
          </a:p>
          <a:p>
            <a:pPr defTabSz="913526">
              <a:spcAft>
                <a:spcPts val="0"/>
              </a:spcAft>
              <a:buClr>
                <a:schemeClr val="tx2"/>
              </a:buClr>
            </a:pPr>
            <a:r>
              <a:rPr lang="en-US" sz="2000" b="1" dirty="0">
                <a:latin typeface="+mj-lt"/>
                <a:cs typeface="Times New Roman" pitchFamily="18" charset="0"/>
              </a:rPr>
              <a:t>Clues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‘I am not sure I can do this’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‘This feels like a real stretch for me’</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‘It’s in my development plan and I have been avoiding it’</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‘Am I the right person for this?’</a:t>
            </a:r>
            <a:endParaRPr lang="en-US" sz="2000" b="1" dirty="0">
              <a:latin typeface="+mj-lt"/>
              <a:cs typeface="Times New Roman" pitchFamily="18" charset="0"/>
            </a:endParaRPr>
          </a:p>
          <a:p>
            <a:pPr marL="197607" lvl="1" indent="-195987" defTabSz="913526">
              <a:spcAft>
                <a:spcPts val="0"/>
              </a:spcAft>
              <a:buClr>
                <a:schemeClr val="tx2"/>
              </a:buClr>
              <a:buSzPct val="125000"/>
            </a:pPr>
            <a:endParaRPr lang="en-US" sz="2000" b="1" dirty="0">
              <a:solidFill>
                <a:srgbClr val="0099CC"/>
              </a:solidFill>
              <a:latin typeface="+mj-lt"/>
              <a:cs typeface="Times New Roman" pitchFamily="18" charset="0"/>
            </a:endParaRPr>
          </a:p>
          <a:p>
            <a:pPr marL="197607" lvl="1" indent="-195987" defTabSz="913526">
              <a:spcAft>
                <a:spcPts val="0"/>
              </a:spcAft>
              <a:buClr>
                <a:schemeClr val="tx2"/>
              </a:buClr>
              <a:buSzPct val="125000"/>
            </a:pPr>
            <a:endParaRPr lang="en-US" sz="918" b="1" dirty="0">
              <a:latin typeface="+mj-lt"/>
              <a:cs typeface="Times New Roman" pitchFamily="18" charset="0"/>
            </a:endParaRPr>
          </a:p>
          <a:p>
            <a:pPr marL="197607" lvl="1" indent="-195987" defTabSz="913526">
              <a:spcAft>
                <a:spcPts val="0"/>
              </a:spcAft>
              <a:buClr>
                <a:schemeClr val="tx2"/>
              </a:buClr>
              <a:buSzPct val="125000"/>
            </a:pPr>
            <a:endParaRPr lang="en-US" sz="918" dirty="0">
              <a:latin typeface="+mj-lt"/>
              <a:cs typeface="Times New Roman" pitchFamily="18" charset="0"/>
            </a:endParaRPr>
          </a:p>
        </p:txBody>
      </p:sp>
    </p:spTree>
    <p:extLst>
      <p:ext uri="{BB962C8B-B14F-4D97-AF65-F5344CB8AC3E}">
        <p14:creationId xmlns:p14="http://schemas.microsoft.com/office/powerpoint/2010/main" val="3332142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14416" r:id="rId6" imgW="0" imgH="0" progId="">
                  <p:embed/>
                </p:oleObj>
              </mc:Choice>
              <mc:Fallback>
                <p:oleObj r:id="rId6"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304800" y="609600"/>
            <a:ext cx="7215963" cy="298327"/>
          </a:xfrm>
        </p:spPr>
        <p:txBody>
          <a:bodyPr/>
          <a:lstStyle/>
          <a:p>
            <a:r>
              <a:rPr lang="en-US" dirty="0"/>
              <a:t>Influence Tools:  </a:t>
            </a:r>
            <a:r>
              <a:rPr lang="en-US" dirty="0">
                <a:cs typeface="Times New Roman" pitchFamily="18" charset="0"/>
              </a:rPr>
              <a:t>Inspiring</a:t>
            </a:r>
            <a:endParaRPr lang="en-US" dirty="0"/>
          </a:p>
        </p:txBody>
      </p:sp>
      <p:sp>
        <p:nvSpPr>
          <p:cNvPr id="12" name="Rectangle 11"/>
          <p:cNvSpPr/>
          <p:nvPr/>
        </p:nvSpPr>
        <p:spPr>
          <a:xfrm>
            <a:off x="1066800" y="1381490"/>
            <a:ext cx="7037008" cy="2898614"/>
          </a:xfrm>
          <a:prstGeom prst="rect">
            <a:avLst/>
          </a:prstGeom>
        </p:spPr>
        <p:txBody>
          <a:bodyPr wrap="square">
            <a:spAutoFit/>
          </a:bodyPr>
          <a:lstStyle/>
          <a:p>
            <a:pPr marL="197607" lvl="1" indent="-195987" defTabSz="913526">
              <a:spcAft>
                <a:spcPts val="0"/>
              </a:spcAft>
              <a:buClr>
                <a:schemeClr val="tx2"/>
              </a:buClr>
              <a:buSzPct val="125000"/>
            </a:pPr>
            <a:endParaRPr lang="en-US" sz="2000" dirty="0">
              <a:latin typeface="+mj-lt"/>
              <a:cs typeface="Times New Roman" pitchFamily="18" charset="0"/>
            </a:endParaRPr>
          </a:p>
          <a:p>
            <a:pPr marL="197607" lvl="1" indent="-195987" defTabSz="913526">
              <a:spcAft>
                <a:spcPts val="0"/>
              </a:spcAft>
              <a:buClr>
                <a:schemeClr val="tx2"/>
              </a:buClr>
              <a:buSzPct val="125000"/>
            </a:pPr>
            <a:endParaRPr lang="en-US" sz="2000" b="1" dirty="0">
              <a:solidFill>
                <a:srgbClr val="0099CC"/>
              </a:solidFill>
              <a:latin typeface="+mj-lt"/>
              <a:cs typeface="Times New Roman" pitchFamily="18" charset="0"/>
            </a:endParaRPr>
          </a:p>
          <a:p>
            <a:pPr marL="197607" lvl="1" indent="-195987" defTabSz="913526">
              <a:spcAft>
                <a:spcPts val="0"/>
              </a:spcAft>
              <a:buClr>
                <a:schemeClr val="tx2"/>
              </a:buClr>
              <a:buSzPct val="125000"/>
            </a:pPr>
            <a:r>
              <a:rPr lang="en-US" sz="2400" b="1" dirty="0">
                <a:solidFill>
                  <a:schemeClr val="tx2">
                    <a:lumMod val="75000"/>
                  </a:schemeClr>
                </a:solidFill>
                <a:latin typeface="+mj-lt"/>
                <a:cs typeface="Times New Roman" pitchFamily="18" charset="0"/>
              </a:rPr>
              <a:t>Modeling</a:t>
            </a:r>
          </a:p>
          <a:p>
            <a:pPr marL="197607" lvl="1" indent="-195987" defTabSz="913526">
              <a:spcAft>
                <a:spcPts val="0"/>
              </a:spcAft>
              <a:buClr>
                <a:schemeClr val="tx2"/>
              </a:buClr>
              <a:buSzPct val="125000"/>
            </a:pPr>
            <a:endParaRPr lang="en-US" sz="2000" b="1" dirty="0">
              <a:latin typeface="+mj-lt"/>
              <a:cs typeface="Times New Roman" pitchFamily="18" charset="0"/>
            </a:endParaRPr>
          </a:p>
          <a:p>
            <a:pPr marL="197607" lvl="1" indent="-195987" defTabSz="913526">
              <a:spcAft>
                <a:spcPts val="0"/>
              </a:spcAft>
              <a:buClr>
                <a:schemeClr val="tx2"/>
              </a:buClr>
              <a:buSzPct val="125000"/>
            </a:pPr>
            <a:r>
              <a:rPr lang="en-US" sz="2000" b="1" dirty="0">
                <a:latin typeface="+mj-lt"/>
                <a:cs typeface="Times New Roman" pitchFamily="18" charset="0"/>
              </a:rPr>
              <a:t>Use this all the time -- you are dinner conversation!!</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Be aware of your impact on others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Ask for feedback to reveal blind spots</a:t>
            </a:r>
          </a:p>
          <a:p>
            <a:pPr marL="197607" lvl="1" indent="-195987" defTabSz="913526">
              <a:spcAft>
                <a:spcPts val="0"/>
              </a:spcAft>
              <a:buClr>
                <a:schemeClr val="tx2"/>
              </a:buClr>
              <a:buSzPct val="125000"/>
              <a:buFont typeface="Arial" charset="0"/>
              <a:buChar char="▪"/>
            </a:pPr>
            <a:r>
              <a:rPr lang="en-US" sz="2000" dirty="0">
                <a:latin typeface="+mj-lt"/>
                <a:cs typeface="Times New Roman" pitchFamily="18" charset="0"/>
              </a:rPr>
              <a:t>Be </a:t>
            </a:r>
            <a:r>
              <a:rPr lang="en-US" sz="2000" b="1" dirty="0">
                <a:latin typeface="+mj-lt"/>
                <a:cs typeface="Times New Roman" pitchFamily="18" charset="0"/>
              </a:rPr>
              <a:t>consistent</a:t>
            </a:r>
            <a:r>
              <a:rPr lang="en-US" sz="2000" dirty="0">
                <a:latin typeface="+mj-lt"/>
                <a:cs typeface="Times New Roman" pitchFamily="18" charset="0"/>
              </a:rPr>
              <a:t> in how you behave with others</a:t>
            </a:r>
          </a:p>
          <a:p>
            <a:pPr marL="197607" lvl="1" indent="-195987" defTabSz="913526">
              <a:spcAft>
                <a:spcPts val="0"/>
              </a:spcAft>
              <a:buClr>
                <a:schemeClr val="tx2"/>
              </a:buClr>
              <a:buSzPct val="125000"/>
            </a:pPr>
            <a:endParaRPr lang="en-US" sz="918" b="1" dirty="0">
              <a:latin typeface="+mj-lt"/>
              <a:cs typeface="Times New Roman" pitchFamily="18" charset="0"/>
            </a:endParaRPr>
          </a:p>
          <a:p>
            <a:pPr marL="197607" lvl="1" indent="-195987" defTabSz="913526">
              <a:spcAft>
                <a:spcPts val="0"/>
              </a:spcAft>
              <a:buClr>
                <a:schemeClr val="tx2"/>
              </a:buClr>
              <a:buSzPct val="125000"/>
            </a:pPr>
            <a:endParaRPr lang="en-US" sz="918" dirty="0">
              <a:latin typeface="+mj-lt"/>
              <a:cs typeface="Times New Roman" pitchFamily="18" charset="0"/>
            </a:endParaRPr>
          </a:p>
        </p:txBody>
      </p:sp>
    </p:spTree>
    <p:extLst>
      <p:ext uri="{BB962C8B-B14F-4D97-AF65-F5344CB8AC3E}">
        <p14:creationId xmlns:p14="http://schemas.microsoft.com/office/powerpoint/2010/main" val="2703041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15402" r:id="rId7" imgW="0" imgH="0" progId="">
                  <p:embed/>
                </p:oleObj>
              </mc:Choice>
              <mc:Fallback>
                <p:oleObj r:id="rId7"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304800" y="685800"/>
            <a:ext cx="7215963" cy="376834"/>
          </a:xfrm>
        </p:spPr>
        <p:txBody>
          <a:bodyPr/>
          <a:lstStyle/>
          <a:p>
            <a:r>
              <a:rPr lang="en-US" dirty="0"/>
              <a:t>Influence Tools:  </a:t>
            </a:r>
            <a:r>
              <a:rPr lang="en-US" dirty="0">
                <a:cs typeface="Times New Roman" pitchFamily="18" charset="0"/>
              </a:rPr>
              <a:t>Negotiating</a:t>
            </a:r>
            <a:endParaRPr lang="en-US" dirty="0"/>
          </a:p>
        </p:txBody>
      </p:sp>
      <p:sp>
        <p:nvSpPr>
          <p:cNvPr id="13318" name="Rectangle 4"/>
          <p:cNvSpPr>
            <a:spLocks noChangeArrowheads="1"/>
          </p:cNvSpPr>
          <p:nvPr>
            <p:custDataLst>
              <p:tags r:id="rId4"/>
            </p:custDataLst>
          </p:nvPr>
        </p:nvSpPr>
        <p:spPr bwMode="auto">
          <a:xfrm>
            <a:off x="533400" y="1981200"/>
            <a:ext cx="8120045" cy="5466433"/>
          </a:xfrm>
          <a:prstGeom prst="rect">
            <a:avLst/>
          </a:prstGeom>
          <a:noFill/>
          <a:ln w="9525">
            <a:noFill/>
            <a:miter lim="800000"/>
            <a:headEnd/>
            <a:tailEnd/>
          </a:ln>
        </p:spPr>
        <p:txBody>
          <a:bodyPr wrap="square" lIns="0" tIns="0" rIns="0" bIns="0" anchor="ctr">
            <a:spAutoFit/>
          </a:bodyPr>
          <a:lstStyle/>
          <a:p>
            <a:pPr marL="0" lvl="1" defTabSz="913526">
              <a:spcAft>
                <a:spcPts val="306"/>
              </a:spcAft>
              <a:buClr>
                <a:schemeClr val="tx2"/>
              </a:buClr>
              <a:buSzPct val="125000"/>
            </a:pPr>
            <a:r>
              <a:rPr lang="en-US" sz="2000" b="1" dirty="0">
                <a:latin typeface="+mj-lt"/>
                <a:cs typeface="Times New Roman" pitchFamily="18" charset="0"/>
              </a:rPr>
              <a:t>Use this when you sense other person’s willingness to compromise or there are lots of obstacles and a creative ‘out of the box’ answer is needed</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Strive to create win-win outcomes</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Try to understand the other person’s point of view, needs and values</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Compromise</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Follow through</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Use this tactic in addition to other tactics</a:t>
            </a:r>
          </a:p>
          <a:p>
            <a:pPr defTabSz="913526">
              <a:spcAft>
                <a:spcPts val="306"/>
              </a:spcAft>
              <a:buClr>
                <a:schemeClr val="tx2"/>
              </a:buClr>
            </a:pPr>
            <a:r>
              <a:rPr lang="en-US" sz="2000" b="1" dirty="0">
                <a:latin typeface="+mj-lt"/>
                <a:cs typeface="Times New Roman" pitchFamily="18" charset="0"/>
              </a:rPr>
              <a:t>Clues</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‘How can we find a way to make this work for both of us?’</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‘How will my team benefit?’</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‘What do you see as the win/win?’</a:t>
            </a:r>
          </a:p>
          <a:p>
            <a:pPr marL="197607" lvl="1" indent="-195987" defTabSz="913526">
              <a:spcAft>
                <a:spcPts val="306"/>
              </a:spcAft>
              <a:buClr>
                <a:schemeClr val="tx2"/>
              </a:buClr>
              <a:buSzPct val="125000"/>
              <a:buFont typeface="Arial" charset="0"/>
              <a:buChar char="▪"/>
            </a:pPr>
            <a:r>
              <a:rPr lang="en-US" sz="2000" dirty="0">
                <a:latin typeface="+mj-lt"/>
                <a:cs typeface="Times New Roman" pitchFamily="18" charset="0"/>
              </a:rPr>
              <a:t>‘I want to help you, but I need help figuring out how to make time for that’</a:t>
            </a:r>
          </a:p>
          <a:p>
            <a:pPr marL="197607" lvl="1" indent="-195987" defTabSz="913526">
              <a:spcAft>
                <a:spcPct val="30000"/>
              </a:spcAft>
              <a:buClr>
                <a:schemeClr val="tx2"/>
              </a:buClr>
              <a:buSzPct val="125000"/>
              <a:buFont typeface="Arial" charset="0"/>
              <a:buChar char="▪"/>
            </a:pPr>
            <a:endParaRPr lang="en-US" sz="2000" dirty="0">
              <a:latin typeface="+mj-lt"/>
            </a:endParaRPr>
          </a:p>
          <a:p>
            <a:pPr marL="197607" lvl="1" indent="-195987" defTabSz="913526">
              <a:spcAft>
                <a:spcPct val="50000"/>
              </a:spcAft>
              <a:buClr>
                <a:schemeClr val="tx2"/>
              </a:buClr>
              <a:buSzPct val="125000"/>
            </a:pPr>
            <a:endParaRPr lang="en-US" sz="1122" dirty="0">
              <a:latin typeface="+mj-lt"/>
            </a:endParaRPr>
          </a:p>
          <a:p>
            <a:pPr marL="197607" lvl="1" indent="-195987" defTabSz="913526">
              <a:spcAft>
                <a:spcPct val="50000"/>
              </a:spcAft>
              <a:buClr>
                <a:schemeClr val="tx2"/>
              </a:buClr>
              <a:buSzPct val="125000"/>
            </a:pPr>
            <a:endParaRPr lang="en-US" sz="1122" dirty="0">
              <a:latin typeface="+mj-lt"/>
            </a:endParaRPr>
          </a:p>
          <a:p>
            <a:pPr marL="197607" lvl="1" indent="-195987" defTabSz="913526">
              <a:spcAft>
                <a:spcPct val="50000"/>
              </a:spcAft>
              <a:buClr>
                <a:schemeClr val="tx2"/>
              </a:buClr>
              <a:buSzPct val="125000"/>
            </a:pPr>
            <a:endParaRPr lang="en-US" sz="1122" b="1" dirty="0">
              <a:latin typeface="+mj-lt"/>
              <a:cs typeface="Times New Roman" pitchFamily="18" charset="0"/>
            </a:endParaRPr>
          </a:p>
          <a:p>
            <a:pPr marL="197607" lvl="1" indent="-195987" defTabSz="913526">
              <a:spcAft>
                <a:spcPct val="50000"/>
              </a:spcAft>
              <a:buClr>
                <a:schemeClr val="tx2"/>
              </a:buClr>
              <a:buSzPct val="125000"/>
            </a:pPr>
            <a:endParaRPr lang="en-US" sz="1122" b="1" dirty="0">
              <a:latin typeface="+mj-lt"/>
              <a:cs typeface="Times New Roman" pitchFamily="18" charset="0"/>
            </a:endParaRPr>
          </a:p>
        </p:txBody>
      </p:sp>
    </p:spTree>
    <p:extLst>
      <p:ext uri="{BB962C8B-B14F-4D97-AF65-F5344CB8AC3E}">
        <p14:creationId xmlns:p14="http://schemas.microsoft.com/office/powerpoint/2010/main" val="3880204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Rectangle 6" hidden="1"/>
          <p:cNvGraphicFramePr>
            <a:graphicFrameLocks/>
          </p:cNvGraphicFramePr>
          <p:nvPr>
            <p:custDataLst>
              <p:tags r:id="rId2"/>
            </p:custDataLst>
          </p:nvPr>
        </p:nvGraphicFramePr>
        <p:xfrm>
          <a:off x="270" y="1"/>
          <a:ext cx="161974" cy="161974"/>
        </p:xfrm>
        <a:graphic>
          <a:graphicData uri="http://schemas.openxmlformats.org/presentationml/2006/ole">
            <mc:AlternateContent xmlns:mc="http://schemas.openxmlformats.org/markup-compatibility/2006">
              <mc:Choice xmlns:v="urn:schemas-microsoft-com:vml" Requires="v">
                <p:oleObj spid="_x0000_s17441" r:id="rId6" imgW="0" imgH="0" progId="">
                  <p:embed/>
                </p:oleObj>
              </mc:Choice>
              <mc:Fallback>
                <p:oleObj r:id="rId6" imgW="0" imgH="0" progId="">
                  <p:embed/>
                  <p:pic>
                    <p:nvPicPr>
                      <p:cNvPr id="13314" name="Rectangle 6"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4"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3317" name="Rectangle 2"/>
          <p:cNvSpPr>
            <a:spLocks noGrp="1" noChangeArrowheads="1"/>
          </p:cNvSpPr>
          <p:nvPr>
            <p:ph type="title"/>
            <p:custDataLst>
              <p:tags r:id="rId3"/>
            </p:custDataLst>
          </p:nvPr>
        </p:nvSpPr>
        <p:spPr>
          <a:xfrm>
            <a:off x="304800" y="609600"/>
            <a:ext cx="7215963" cy="298327"/>
          </a:xfrm>
        </p:spPr>
        <p:txBody>
          <a:bodyPr/>
          <a:lstStyle/>
          <a:p>
            <a:r>
              <a:rPr lang="en-US" dirty="0"/>
              <a:t>Influence Tools POLL</a:t>
            </a:r>
          </a:p>
        </p:txBody>
      </p:sp>
      <p:sp>
        <p:nvSpPr>
          <p:cNvPr id="12" name="Rectangle 11"/>
          <p:cNvSpPr/>
          <p:nvPr/>
        </p:nvSpPr>
        <p:spPr>
          <a:xfrm>
            <a:off x="533400" y="1981200"/>
            <a:ext cx="8077200" cy="4437497"/>
          </a:xfrm>
          <a:prstGeom prst="rect">
            <a:avLst/>
          </a:prstGeom>
        </p:spPr>
        <p:txBody>
          <a:bodyPr wrap="square">
            <a:spAutoFit/>
          </a:bodyPr>
          <a:lstStyle/>
          <a:p>
            <a:pPr marL="197607" lvl="1" indent="-195987" defTabSz="913526">
              <a:spcAft>
                <a:spcPts val="0"/>
              </a:spcAft>
              <a:buClr>
                <a:schemeClr val="tx2"/>
              </a:buClr>
              <a:buSzPct val="125000"/>
            </a:pPr>
            <a:r>
              <a:rPr lang="en-US" sz="2400" b="1" dirty="0">
                <a:solidFill>
                  <a:srgbClr val="7030A0"/>
                </a:solidFill>
                <a:latin typeface="Arial" panose="020B0604020202020204" pitchFamily="34" charset="0"/>
                <a:cs typeface="Arial" panose="020B0604020202020204" pitchFamily="34" charset="0"/>
              </a:rPr>
              <a:t>Poll:  </a:t>
            </a:r>
            <a:r>
              <a:rPr lang="en-US" sz="2400" b="1" dirty="0">
                <a:solidFill>
                  <a:schemeClr val="tx2">
                    <a:lumMod val="75000"/>
                  </a:schemeClr>
                </a:solidFill>
                <a:latin typeface="Arial" panose="020B0604020202020204" pitchFamily="34" charset="0"/>
                <a:cs typeface="Arial" panose="020B0604020202020204" pitchFamily="34" charset="0"/>
              </a:rPr>
              <a:t>Which of the negotiation tools do you use the most?</a:t>
            </a:r>
          </a:p>
          <a:p>
            <a:pPr marL="197607" lvl="1" indent="-195987" defTabSz="913526">
              <a:spcAft>
                <a:spcPts val="0"/>
              </a:spcAft>
              <a:buClr>
                <a:schemeClr val="tx2"/>
              </a:buClr>
              <a:buSzPct val="125000"/>
            </a:pPr>
            <a:endParaRPr lang="en-US" sz="2400" b="1" dirty="0">
              <a:solidFill>
                <a:schemeClr val="tx2">
                  <a:lumMod val="75000"/>
                </a:schemeClr>
              </a:solidFill>
              <a:latin typeface="Arial" panose="020B0604020202020204" pitchFamily="34" charset="0"/>
              <a:cs typeface="Arial" panose="020B0604020202020204" pitchFamily="34" charset="0"/>
            </a:endParaRPr>
          </a:p>
          <a:p>
            <a:pPr marL="344520" lvl="1" indent="-342900" defTabSz="913526">
              <a:spcAft>
                <a:spcPts val="0"/>
              </a:spcAft>
              <a:buClr>
                <a:schemeClr val="tx2"/>
              </a:buClr>
              <a:buSzPct val="125000"/>
              <a:buFont typeface="Arial" panose="020B0604020202020204" pitchFamily="34" charset="0"/>
              <a:buChar char="•"/>
            </a:pPr>
            <a:r>
              <a:rPr lang="en-US" sz="2400" dirty="0">
                <a:solidFill>
                  <a:schemeClr val="tx2">
                    <a:lumMod val="75000"/>
                  </a:schemeClr>
                </a:solidFill>
                <a:latin typeface="Arial" panose="020B0604020202020204" pitchFamily="34" charset="0"/>
                <a:cs typeface="Arial" panose="020B0604020202020204" pitchFamily="34" charset="0"/>
              </a:rPr>
              <a:t>Inquiring</a:t>
            </a:r>
          </a:p>
          <a:p>
            <a:pPr marL="344520" lvl="1" indent="-342900" defTabSz="913526">
              <a:spcAft>
                <a:spcPts val="0"/>
              </a:spcAft>
              <a:buClr>
                <a:schemeClr val="tx2"/>
              </a:buClr>
              <a:buSzPct val="125000"/>
              <a:buFont typeface="Arial" panose="020B0604020202020204" pitchFamily="34" charset="0"/>
              <a:buChar char="•"/>
            </a:pPr>
            <a:r>
              <a:rPr lang="en-US" sz="2400" dirty="0">
                <a:solidFill>
                  <a:schemeClr val="tx2">
                    <a:lumMod val="75000"/>
                  </a:schemeClr>
                </a:solidFill>
                <a:latin typeface="Arial" panose="020B0604020202020204" pitchFamily="34" charset="0"/>
                <a:cs typeface="Arial" panose="020B0604020202020204" pitchFamily="34" charset="0"/>
              </a:rPr>
              <a:t>Telling</a:t>
            </a:r>
          </a:p>
          <a:p>
            <a:pPr marL="344520" lvl="1" indent="-342900" defTabSz="913526">
              <a:spcAft>
                <a:spcPts val="0"/>
              </a:spcAft>
              <a:buClr>
                <a:schemeClr val="tx2"/>
              </a:buClr>
              <a:buSzPct val="125000"/>
              <a:buFont typeface="Arial" panose="020B0604020202020204" pitchFamily="34" charset="0"/>
              <a:buChar char="•"/>
            </a:pPr>
            <a:r>
              <a:rPr lang="en-US" sz="2400" dirty="0">
                <a:solidFill>
                  <a:schemeClr val="tx2">
                    <a:lumMod val="75000"/>
                  </a:schemeClr>
                </a:solidFill>
                <a:latin typeface="Arial" panose="020B0604020202020204" pitchFamily="34" charset="0"/>
                <a:cs typeface="Arial" panose="020B0604020202020204" pitchFamily="34" charset="0"/>
              </a:rPr>
              <a:t>Proving with Logic</a:t>
            </a:r>
          </a:p>
          <a:p>
            <a:pPr marL="344520" lvl="1" indent="-342900" defTabSz="913526">
              <a:spcAft>
                <a:spcPts val="0"/>
              </a:spcAft>
              <a:buClr>
                <a:schemeClr val="tx2"/>
              </a:buClr>
              <a:buSzPct val="125000"/>
              <a:buFont typeface="Arial" panose="020B0604020202020204" pitchFamily="34" charset="0"/>
              <a:buChar char="•"/>
            </a:pPr>
            <a:r>
              <a:rPr lang="en-US" sz="2400" dirty="0">
                <a:solidFill>
                  <a:schemeClr val="tx2">
                    <a:lumMod val="75000"/>
                  </a:schemeClr>
                </a:solidFill>
                <a:latin typeface="Arial" panose="020B0604020202020204" pitchFamily="34" charset="0"/>
                <a:cs typeface="Arial" panose="020B0604020202020204" pitchFamily="34" charset="0"/>
              </a:rPr>
              <a:t>Proving with Authority</a:t>
            </a:r>
          </a:p>
          <a:p>
            <a:pPr marL="344520" lvl="1" indent="-342900" defTabSz="913526">
              <a:spcAft>
                <a:spcPts val="0"/>
              </a:spcAft>
              <a:buClr>
                <a:schemeClr val="tx2"/>
              </a:buClr>
              <a:buSzPct val="125000"/>
              <a:buFont typeface="Arial" panose="020B0604020202020204" pitchFamily="34" charset="0"/>
              <a:buChar char="•"/>
            </a:pPr>
            <a:r>
              <a:rPr lang="en-US" sz="2400" dirty="0">
                <a:solidFill>
                  <a:schemeClr val="tx2">
                    <a:lumMod val="75000"/>
                  </a:schemeClr>
                </a:solidFill>
                <a:latin typeface="Arial" panose="020B0604020202020204" pitchFamily="34" charset="0"/>
                <a:cs typeface="Arial" panose="020B0604020202020204" pitchFamily="34" charset="0"/>
              </a:rPr>
              <a:t>Proving with Social Proofs</a:t>
            </a:r>
          </a:p>
          <a:p>
            <a:pPr marL="344520" lvl="1" indent="-342900" defTabSz="913526">
              <a:spcAft>
                <a:spcPts val="0"/>
              </a:spcAft>
              <a:buClr>
                <a:schemeClr val="tx2"/>
              </a:buClr>
              <a:buSzPct val="125000"/>
              <a:buFont typeface="Arial" panose="020B0604020202020204" pitchFamily="34" charset="0"/>
              <a:buChar char="•"/>
            </a:pPr>
            <a:r>
              <a:rPr lang="en-US" sz="2400" dirty="0">
                <a:solidFill>
                  <a:schemeClr val="tx2">
                    <a:lumMod val="75000"/>
                  </a:schemeClr>
                </a:solidFill>
                <a:latin typeface="Arial" panose="020B0604020202020204" pitchFamily="34" charset="0"/>
                <a:cs typeface="Arial" panose="020B0604020202020204" pitchFamily="34" charset="0"/>
              </a:rPr>
              <a:t>Inspiring with Values</a:t>
            </a:r>
          </a:p>
          <a:p>
            <a:pPr marL="344520" lvl="1" indent="-342900" defTabSz="913526">
              <a:spcAft>
                <a:spcPts val="0"/>
              </a:spcAft>
              <a:buClr>
                <a:schemeClr val="tx2"/>
              </a:buClr>
              <a:buSzPct val="125000"/>
              <a:buFont typeface="Arial" panose="020B0604020202020204" pitchFamily="34" charset="0"/>
              <a:buChar char="•"/>
            </a:pPr>
            <a:r>
              <a:rPr lang="en-US" sz="2400" dirty="0">
                <a:solidFill>
                  <a:schemeClr val="tx2">
                    <a:lumMod val="75000"/>
                  </a:schemeClr>
                </a:solidFill>
                <a:latin typeface="Arial" panose="020B0604020202020204" pitchFamily="34" charset="0"/>
                <a:cs typeface="Arial" panose="020B0604020202020204" pitchFamily="34" charset="0"/>
              </a:rPr>
              <a:t>Inspiring with Encouragement</a:t>
            </a:r>
          </a:p>
          <a:p>
            <a:pPr marL="344520" lvl="1" indent="-342900" defTabSz="913526">
              <a:spcAft>
                <a:spcPts val="0"/>
              </a:spcAft>
              <a:buClr>
                <a:schemeClr val="tx2"/>
              </a:buClr>
              <a:buSzPct val="125000"/>
              <a:buFont typeface="Arial" panose="020B0604020202020204" pitchFamily="34" charset="0"/>
              <a:buChar char="•"/>
            </a:pPr>
            <a:r>
              <a:rPr lang="en-US" sz="2400" dirty="0">
                <a:solidFill>
                  <a:schemeClr val="tx2">
                    <a:lumMod val="75000"/>
                  </a:schemeClr>
                </a:solidFill>
                <a:latin typeface="Arial" panose="020B0604020202020204" pitchFamily="34" charset="0"/>
                <a:cs typeface="Arial" panose="020B0604020202020204" pitchFamily="34" charset="0"/>
              </a:rPr>
              <a:t>Negotiating</a:t>
            </a:r>
            <a:endParaRPr lang="en-US" sz="2400" dirty="0">
              <a:latin typeface="Arial" panose="020B0604020202020204" pitchFamily="34" charset="0"/>
              <a:cs typeface="Arial" panose="020B0604020202020204" pitchFamily="34" charset="0"/>
            </a:endParaRPr>
          </a:p>
          <a:p>
            <a:pPr marL="197607" lvl="1" indent="-195987" defTabSz="913526">
              <a:spcAft>
                <a:spcPts val="0"/>
              </a:spcAft>
              <a:buClr>
                <a:schemeClr val="tx2"/>
              </a:buClr>
              <a:buSzPct val="125000"/>
            </a:pPr>
            <a:endParaRPr lang="en-US" sz="918" b="1" dirty="0">
              <a:latin typeface="+mj-lt"/>
              <a:cs typeface="Times New Roman" pitchFamily="18" charset="0"/>
            </a:endParaRPr>
          </a:p>
          <a:p>
            <a:pPr marL="197607" lvl="1" indent="-195987" defTabSz="913526">
              <a:spcAft>
                <a:spcPts val="0"/>
              </a:spcAft>
              <a:buClr>
                <a:schemeClr val="tx2"/>
              </a:buClr>
              <a:buSzPct val="125000"/>
            </a:pPr>
            <a:endParaRPr lang="en-US" sz="918" dirty="0">
              <a:latin typeface="+mj-lt"/>
              <a:cs typeface="Times New Roman" pitchFamily="18" charset="0"/>
            </a:endParaRPr>
          </a:p>
        </p:txBody>
      </p:sp>
    </p:spTree>
    <p:extLst>
      <p:ext uri="{BB962C8B-B14F-4D97-AF65-F5344CB8AC3E}">
        <p14:creationId xmlns:p14="http://schemas.microsoft.com/office/powerpoint/2010/main" val="554808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1752600"/>
            <a:ext cx="8229600" cy="3968472"/>
          </a:xfrm>
          <a:prstGeom prst="rect">
            <a:avLst/>
          </a:prstGeom>
          <a:noFill/>
        </p:spPr>
        <p:txBody>
          <a:bodyPr wrap="square" lIns="89611" tIns="44806" rIns="89611" bIns="44806" rtlCol="0" anchor="t">
            <a:spAutoFit/>
          </a:bodyPr>
          <a:lstStyle/>
          <a:p>
            <a:r>
              <a:rPr lang="en-US" dirty="0"/>
              <a:t> At NCSG we want to stop trademark overreach in domain name policy. Trademark lawyers always want easier access to domain name registrants personal data.  We also don't want ICANN to be the content regulator while the IP group does want that. </a:t>
            </a:r>
          </a:p>
          <a:p>
            <a:endParaRPr lang="en-US" dirty="0"/>
          </a:p>
          <a:p>
            <a:r>
              <a:rPr lang="en-US" dirty="0"/>
              <a:t>With these two things in mind you have joined a group to write policy to address these concerns.  You want to show that WHOIS personal data gets used for legal actions and also for the prosecution of innocent people in undemocratic countries.  </a:t>
            </a:r>
          </a:p>
          <a:p>
            <a:endParaRPr lang="en-US" dirty="0"/>
          </a:p>
          <a:p>
            <a:r>
              <a:rPr lang="en-US" dirty="0"/>
              <a:t>You are meeting with law enforcement community members to discuss how the document can be worded to address your concerns.  You believe that law enforcement needs legitimate reasons to access the personal data and you have concerns regarding blanket access of law enforcement globally. </a:t>
            </a:r>
          </a:p>
        </p:txBody>
      </p:sp>
      <p:sp>
        <p:nvSpPr>
          <p:cNvPr id="8" name="Title 7"/>
          <p:cNvSpPr>
            <a:spLocks noGrp="1"/>
          </p:cNvSpPr>
          <p:nvPr>
            <p:ph type="title"/>
          </p:nvPr>
        </p:nvSpPr>
        <p:spPr>
          <a:xfrm>
            <a:off x="457200" y="685800"/>
            <a:ext cx="8229600" cy="457200"/>
          </a:xfrm>
        </p:spPr>
        <p:txBody>
          <a:bodyPr>
            <a:normAutofit fontScale="90000"/>
          </a:bodyPr>
          <a:lstStyle/>
          <a:p>
            <a:r>
              <a:rPr lang="en-US" cap="all" dirty="0">
                <a:latin typeface="Arial" panose="020B0604020202020204" pitchFamily="34" charset="0"/>
                <a:cs typeface="Arial" panose="020B0604020202020204" pitchFamily="34" charset="0"/>
              </a:rPr>
              <a:t>ICANN Influence Scenario:  WHOIS personal data access</a:t>
            </a:r>
          </a:p>
        </p:txBody>
      </p:sp>
      <p:sp>
        <p:nvSpPr>
          <p:cNvPr id="2" name="TextBox 1">
            <a:extLst>
              <a:ext uri="{FF2B5EF4-FFF2-40B4-BE49-F238E27FC236}">
                <a16:creationId xmlns:a16="http://schemas.microsoft.com/office/drawing/2014/main" id="{D9220A32-D7F8-CC49-B757-ECDA88FC9AE8}"/>
              </a:ext>
            </a:extLst>
          </p:cNvPr>
          <p:cNvSpPr txBox="1"/>
          <p:nvPr/>
        </p:nvSpPr>
        <p:spPr>
          <a:xfrm>
            <a:off x="304800" y="5721072"/>
            <a:ext cx="8714245" cy="400110"/>
          </a:xfrm>
          <a:prstGeom prst="rect">
            <a:avLst/>
          </a:prstGeom>
          <a:noFill/>
        </p:spPr>
        <p:txBody>
          <a:bodyPr wrap="none" rtlCol="0">
            <a:spAutoFit/>
          </a:bodyPr>
          <a:lstStyle/>
          <a:p>
            <a:r>
              <a:rPr lang="en-US" sz="2000" b="1" dirty="0">
                <a:solidFill>
                  <a:srgbClr val="7030A0"/>
                </a:solidFill>
              </a:rPr>
              <a:t>How would you go about trying to influence LE community members?</a:t>
            </a:r>
          </a:p>
        </p:txBody>
      </p:sp>
    </p:spTree>
    <p:extLst>
      <p:ext uri="{BB962C8B-B14F-4D97-AF65-F5344CB8AC3E}">
        <p14:creationId xmlns:p14="http://schemas.microsoft.com/office/powerpoint/2010/main" val="170641905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1727" y="2177791"/>
            <a:ext cx="8534400" cy="3691473"/>
          </a:xfrm>
          <a:prstGeom prst="rect">
            <a:avLst/>
          </a:prstGeom>
          <a:noFill/>
        </p:spPr>
        <p:txBody>
          <a:bodyPr wrap="square" lIns="89611" tIns="44806" rIns="89611" bIns="44806" rtlCol="0" anchor="t">
            <a:spAutoFit/>
          </a:bodyPr>
          <a:lstStyle/>
          <a:p>
            <a:r>
              <a:rPr lang="en-US" b="1" dirty="0"/>
              <a:t>NCSG wants and issues</a:t>
            </a:r>
          </a:p>
          <a:p>
            <a:pPr marL="285750" indent="-285750">
              <a:buFont typeface="Arial" panose="020B0604020202020204" pitchFamily="34" charset="0"/>
              <a:buChar char="•"/>
            </a:pPr>
            <a:r>
              <a:rPr lang="en-US" dirty="0"/>
              <a:t>stop trademark overreach in domain name policy</a:t>
            </a:r>
          </a:p>
          <a:p>
            <a:pPr marL="285750" indent="-285750">
              <a:buFont typeface="Arial" panose="020B0604020202020204" pitchFamily="34" charset="0"/>
              <a:buChar char="•"/>
            </a:pPr>
            <a:r>
              <a:rPr lang="en-US" dirty="0"/>
              <a:t>don't want ICANN to be the content regulator while the IP group does want that. </a:t>
            </a:r>
          </a:p>
          <a:p>
            <a:pPr marL="285750" indent="-285750">
              <a:buFont typeface="Arial" panose="020B0604020202020204" pitchFamily="34" charset="0"/>
              <a:buChar char="•"/>
            </a:pPr>
            <a:r>
              <a:rPr lang="en-US" dirty="0"/>
              <a:t>want to show that WHOIS personal data gets used for legal actions and also for the prosecution of innocent people in undemocratic countries</a:t>
            </a:r>
          </a:p>
          <a:p>
            <a:pPr marL="285750" indent="-285750">
              <a:buFont typeface="Arial" panose="020B0604020202020204" pitchFamily="34" charset="0"/>
              <a:buChar char="•"/>
            </a:pPr>
            <a:r>
              <a:rPr lang="en-US" dirty="0"/>
              <a:t>believes that law enforcement needs legitimate reasons to access the personal data and you have concerns regarding blanket access of law enforcement globally</a:t>
            </a:r>
          </a:p>
          <a:p>
            <a:r>
              <a:rPr lang="en-US" b="1" dirty="0"/>
              <a:t>Trademark lawyers     </a:t>
            </a:r>
          </a:p>
          <a:p>
            <a:pPr marL="285750" indent="-285750">
              <a:buFont typeface="Arial" panose="020B0604020202020204" pitchFamily="34" charset="0"/>
              <a:buChar char="•"/>
            </a:pPr>
            <a:r>
              <a:rPr lang="en-US" dirty="0"/>
              <a:t>want easier access to domain name registrants personal data </a:t>
            </a:r>
          </a:p>
          <a:p>
            <a:r>
              <a:rPr lang="en-US" b="1" dirty="0"/>
              <a:t>Law enforcement</a:t>
            </a:r>
          </a:p>
          <a:p>
            <a:pPr marL="285750" indent="-285750">
              <a:buFont typeface="Arial" panose="020B0604020202020204" pitchFamily="34" charset="0"/>
              <a:buChar char="•"/>
            </a:pPr>
            <a:r>
              <a:rPr lang="en-US" dirty="0"/>
              <a:t>want access to information in performance of their duties</a:t>
            </a:r>
          </a:p>
          <a:p>
            <a:endParaRPr lang="en-US" dirty="0"/>
          </a:p>
        </p:txBody>
      </p:sp>
      <p:sp>
        <p:nvSpPr>
          <p:cNvPr id="8" name="Title 7"/>
          <p:cNvSpPr>
            <a:spLocks noGrp="1"/>
          </p:cNvSpPr>
          <p:nvPr>
            <p:ph type="title"/>
          </p:nvPr>
        </p:nvSpPr>
        <p:spPr>
          <a:xfrm>
            <a:off x="457200" y="685800"/>
            <a:ext cx="8229600" cy="457200"/>
          </a:xfrm>
        </p:spPr>
        <p:txBody>
          <a:bodyPr>
            <a:normAutofit fontScale="90000"/>
          </a:bodyPr>
          <a:lstStyle/>
          <a:p>
            <a:r>
              <a:rPr lang="en-US" cap="all" dirty="0">
                <a:latin typeface="Arial" panose="020B0604020202020204" pitchFamily="34" charset="0"/>
                <a:cs typeface="Arial" panose="020B0604020202020204" pitchFamily="34" charset="0"/>
              </a:rPr>
              <a:t>ICANN Influence Scenario:  WHOIS personal data access</a:t>
            </a:r>
          </a:p>
        </p:txBody>
      </p:sp>
      <p:sp>
        <p:nvSpPr>
          <p:cNvPr id="2" name="TextBox 1">
            <a:extLst>
              <a:ext uri="{FF2B5EF4-FFF2-40B4-BE49-F238E27FC236}">
                <a16:creationId xmlns:a16="http://schemas.microsoft.com/office/drawing/2014/main" id="{D9220A32-D7F8-CC49-B757-ECDA88FC9AE8}"/>
              </a:ext>
            </a:extLst>
          </p:cNvPr>
          <p:cNvSpPr txBox="1"/>
          <p:nvPr/>
        </p:nvSpPr>
        <p:spPr>
          <a:xfrm>
            <a:off x="304800" y="5721072"/>
            <a:ext cx="184731" cy="707886"/>
          </a:xfrm>
          <a:prstGeom prst="rect">
            <a:avLst/>
          </a:prstGeom>
          <a:noFill/>
        </p:spPr>
        <p:txBody>
          <a:bodyPr wrap="none" rtlCol="0">
            <a:spAutoFit/>
          </a:bodyPr>
          <a:lstStyle/>
          <a:p>
            <a:endParaRPr lang="en-US" sz="2000" b="1" dirty="0">
              <a:solidFill>
                <a:srgbClr val="7030A0"/>
              </a:solidFill>
            </a:endParaRPr>
          </a:p>
          <a:p>
            <a:endParaRPr lang="en-US" sz="2000" b="1" dirty="0">
              <a:solidFill>
                <a:srgbClr val="7030A0"/>
              </a:solidFill>
            </a:endParaRPr>
          </a:p>
        </p:txBody>
      </p:sp>
      <p:sp>
        <p:nvSpPr>
          <p:cNvPr id="3" name="TextBox 2">
            <a:extLst>
              <a:ext uri="{FF2B5EF4-FFF2-40B4-BE49-F238E27FC236}">
                <a16:creationId xmlns:a16="http://schemas.microsoft.com/office/drawing/2014/main" id="{9D5EB2C2-CCA5-BD4B-89CB-EE28D533CBC8}"/>
              </a:ext>
            </a:extLst>
          </p:cNvPr>
          <p:cNvSpPr txBox="1"/>
          <p:nvPr/>
        </p:nvSpPr>
        <p:spPr>
          <a:xfrm>
            <a:off x="311727" y="1694554"/>
            <a:ext cx="3050963" cy="400110"/>
          </a:xfrm>
          <a:prstGeom prst="rect">
            <a:avLst/>
          </a:prstGeom>
          <a:noFill/>
        </p:spPr>
        <p:txBody>
          <a:bodyPr wrap="none" rtlCol="0">
            <a:spAutoFit/>
          </a:bodyPr>
          <a:lstStyle/>
          <a:p>
            <a:r>
              <a:rPr lang="en-US" sz="2000" b="1" dirty="0"/>
              <a:t>Let’s break this down…</a:t>
            </a:r>
          </a:p>
        </p:txBody>
      </p:sp>
      <p:sp>
        <p:nvSpPr>
          <p:cNvPr id="5" name="TextBox 4">
            <a:extLst>
              <a:ext uri="{FF2B5EF4-FFF2-40B4-BE49-F238E27FC236}">
                <a16:creationId xmlns:a16="http://schemas.microsoft.com/office/drawing/2014/main" id="{0E00AD22-806E-4049-A5B3-147D8EF3300A}"/>
              </a:ext>
            </a:extLst>
          </p:cNvPr>
          <p:cNvSpPr txBox="1"/>
          <p:nvPr/>
        </p:nvSpPr>
        <p:spPr>
          <a:xfrm>
            <a:off x="1864917" y="5698977"/>
            <a:ext cx="6517083" cy="830997"/>
          </a:xfrm>
          <a:prstGeom prst="rect">
            <a:avLst/>
          </a:prstGeom>
          <a:noFill/>
        </p:spPr>
        <p:txBody>
          <a:bodyPr wrap="square" rtlCol="0">
            <a:spAutoFit/>
          </a:bodyPr>
          <a:lstStyle/>
          <a:p>
            <a:r>
              <a:rPr lang="en-US" sz="2400" b="1" dirty="0">
                <a:solidFill>
                  <a:srgbClr val="7030A0"/>
                </a:solidFill>
              </a:rPr>
              <a:t>Whiteboard:  What else should be on this list for the other parties?</a:t>
            </a:r>
          </a:p>
        </p:txBody>
      </p:sp>
    </p:spTree>
    <p:extLst>
      <p:ext uri="{BB962C8B-B14F-4D97-AF65-F5344CB8AC3E}">
        <p14:creationId xmlns:p14="http://schemas.microsoft.com/office/powerpoint/2010/main" val="1513828568"/>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457200" y="1885773"/>
            <a:ext cx="8229600" cy="3380444"/>
          </a:xfrm>
        </p:spPr>
        <p:txBody>
          <a:bodyPr/>
          <a:lstStyle/>
          <a:p>
            <a:r>
              <a:rPr lang="en-US" dirty="0">
                <a:latin typeface="Arial" panose="020B0604020202020204" pitchFamily="34" charset="0"/>
                <a:cs typeface="Arial" panose="020B0604020202020204" pitchFamily="34" charset="0"/>
              </a:rPr>
              <a:t>How will you get to an outcome where all parties are satisfied with the result?</a:t>
            </a:r>
          </a:p>
          <a:p>
            <a:r>
              <a:rPr lang="en-US" dirty="0">
                <a:latin typeface="Arial" panose="020B0604020202020204" pitchFamily="34" charset="0"/>
                <a:cs typeface="Arial" panose="020B0604020202020204" pitchFamily="34" charset="0"/>
              </a:rPr>
              <a:t>How will you know what currencies to bring to the table?</a:t>
            </a:r>
          </a:p>
          <a:p>
            <a:r>
              <a:rPr lang="en-US" dirty="0">
                <a:latin typeface="Arial" panose="020B0604020202020204" pitchFamily="34" charset="0"/>
                <a:cs typeface="Arial" panose="020B0604020202020204" pitchFamily="34" charset="0"/>
              </a:rPr>
              <a:t>What are you willing to compromise?</a:t>
            </a:r>
          </a:p>
          <a:p>
            <a:r>
              <a:rPr lang="en-US" dirty="0">
                <a:latin typeface="Arial" panose="020B0604020202020204" pitchFamily="34" charset="0"/>
                <a:cs typeface="Arial" panose="020B0604020202020204" pitchFamily="34" charset="0"/>
              </a:rPr>
              <a:t>What process will you use to ensure you have covered everything?</a:t>
            </a:r>
          </a:p>
        </p:txBody>
      </p:sp>
      <p:sp>
        <p:nvSpPr>
          <p:cNvPr id="4" name="Title 3"/>
          <p:cNvSpPr>
            <a:spLocks noGrp="1"/>
          </p:cNvSpPr>
          <p:nvPr>
            <p:ph type="title"/>
          </p:nvPr>
        </p:nvSpPr>
        <p:spPr/>
        <p:txBody>
          <a:bodyPr>
            <a:normAutofit fontScale="90000"/>
          </a:bodyPr>
          <a:lstStyle/>
          <a:p>
            <a:r>
              <a:rPr lang="en-US" cap="all" dirty="0"/>
              <a:t>Negotiating Questions You Need to Answer</a:t>
            </a:r>
          </a:p>
        </p:txBody>
      </p:sp>
    </p:spTree>
    <p:extLst>
      <p:ext uri="{BB962C8B-B14F-4D97-AF65-F5344CB8AC3E}">
        <p14:creationId xmlns:p14="http://schemas.microsoft.com/office/powerpoint/2010/main" val="92143886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nvPr>
        </p:nvGraphicFramePr>
        <p:xfrm>
          <a:off x="711202" y="1180069"/>
          <a:ext cx="7789333" cy="36258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3"/>
          <p:cNvSpPr>
            <a:spLocks noGrp="1"/>
          </p:cNvSpPr>
          <p:nvPr>
            <p:ph type="title"/>
          </p:nvPr>
        </p:nvSpPr>
        <p:spPr>
          <a:xfrm>
            <a:off x="336905" y="492652"/>
            <a:ext cx="8367824" cy="457200"/>
          </a:xfrm>
        </p:spPr>
        <p:txBody>
          <a:bodyPr>
            <a:noAutofit/>
          </a:bodyPr>
          <a:lstStyle/>
          <a:p>
            <a:r>
              <a:rPr lang="en-US" cap="all" dirty="0">
                <a:latin typeface="Arial" panose="020B0604020202020204" pitchFamily="34" charset="0"/>
                <a:cs typeface="Arial" panose="020B0604020202020204" pitchFamily="34" charset="0"/>
              </a:rPr>
              <a:t>Things to Listen For</a:t>
            </a:r>
          </a:p>
        </p:txBody>
      </p:sp>
    </p:spTree>
    <p:extLst>
      <p:ext uri="{BB962C8B-B14F-4D97-AF65-F5344CB8AC3E}">
        <p14:creationId xmlns:p14="http://schemas.microsoft.com/office/powerpoint/2010/main" val="3626260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304800" y="609600"/>
            <a:ext cx="8229601" cy="457200"/>
          </a:xfrm>
          <a:prstGeom prst="rect">
            <a:avLst/>
          </a:prstGeom>
        </p:spPr>
        <p:txBody>
          <a:bodyPr/>
          <a:lstStyle/>
          <a:p>
            <a:r>
              <a:rPr lang="en-US" dirty="0"/>
              <a:t>Psychology of Influence</a:t>
            </a:r>
          </a:p>
        </p:txBody>
      </p:sp>
      <p:sp>
        <p:nvSpPr>
          <p:cNvPr id="2" name="TextBox 1"/>
          <p:cNvSpPr txBox="1"/>
          <p:nvPr/>
        </p:nvSpPr>
        <p:spPr>
          <a:xfrm>
            <a:off x="488654" y="1595023"/>
            <a:ext cx="7283746" cy="221598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dirty="0"/>
              <a:t>  </a:t>
            </a:r>
          </a:p>
          <a:p>
            <a:pPr marL="342900" indent="-342900">
              <a:buFont typeface="Arial" panose="020B0604020202020204" pitchFamily="34" charset="0"/>
              <a:buChar char="•"/>
            </a:pPr>
            <a:r>
              <a:rPr lang="en-US" sz="2000" dirty="0"/>
              <a:t>Reciprocation </a:t>
            </a:r>
          </a:p>
          <a:p>
            <a:pPr marL="342900" indent="-342900">
              <a:buFont typeface="Arial" panose="020B0604020202020204" pitchFamily="34" charset="0"/>
              <a:buChar char="•"/>
            </a:pPr>
            <a:r>
              <a:rPr lang="en-US" sz="2000" dirty="0"/>
              <a:t>Commitment and Consistency</a:t>
            </a:r>
          </a:p>
          <a:p>
            <a:pPr marL="342900" indent="-342900">
              <a:buFont typeface="Arial" panose="020B0604020202020204" pitchFamily="34" charset="0"/>
              <a:buChar char="•"/>
            </a:pPr>
            <a:r>
              <a:rPr lang="en-US" sz="2000" dirty="0"/>
              <a:t>Social Proof </a:t>
            </a:r>
          </a:p>
          <a:p>
            <a:pPr marL="342900" indent="-342900">
              <a:buFont typeface="Arial" panose="020B0604020202020204" pitchFamily="34" charset="0"/>
              <a:buChar char="•"/>
            </a:pPr>
            <a:r>
              <a:rPr lang="en-US" sz="2000" dirty="0"/>
              <a:t>Liking</a:t>
            </a:r>
          </a:p>
          <a:p>
            <a:pPr marL="342900" indent="-342900">
              <a:buFont typeface="Arial" panose="020B0604020202020204" pitchFamily="34" charset="0"/>
              <a:buChar char="•"/>
            </a:pPr>
            <a:r>
              <a:rPr lang="en-US" sz="2000" dirty="0"/>
              <a:t>Authority</a:t>
            </a:r>
          </a:p>
          <a:p>
            <a:pPr marL="342900" indent="-342900">
              <a:buFont typeface="Arial" panose="020B0604020202020204" pitchFamily="34" charset="0"/>
              <a:buChar char="•"/>
            </a:pPr>
            <a:r>
              <a:rPr lang="en-US" sz="2000" dirty="0"/>
              <a:t>Scarcity </a:t>
            </a:r>
          </a:p>
        </p:txBody>
      </p:sp>
      <p:sp>
        <p:nvSpPr>
          <p:cNvPr id="3" name="TextBox 2">
            <a:extLst>
              <a:ext uri="{FF2B5EF4-FFF2-40B4-BE49-F238E27FC236}">
                <a16:creationId xmlns:a16="http://schemas.microsoft.com/office/drawing/2014/main" id="{C03BDF7C-E957-FA44-947B-6F6612508618}"/>
              </a:ext>
            </a:extLst>
          </p:cNvPr>
          <p:cNvSpPr txBox="1"/>
          <p:nvPr/>
        </p:nvSpPr>
        <p:spPr>
          <a:xfrm>
            <a:off x="2438400" y="6248400"/>
            <a:ext cx="4993675" cy="369332"/>
          </a:xfrm>
          <a:prstGeom prst="rect">
            <a:avLst/>
          </a:prstGeom>
          <a:noFill/>
        </p:spPr>
        <p:txBody>
          <a:bodyPr wrap="none" rtlCol="0">
            <a:spAutoFit/>
          </a:bodyPr>
          <a:lstStyle/>
          <a:p>
            <a:r>
              <a:rPr lang="en-US" i="1" dirty="0"/>
              <a:t>Influence Science and Practice</a:t>
            </a:r>
            <a:r>
              <a:rPr lang="en-US" dirty="0"/>
              <a:t>, Robert Cialdini</a:t>
            </a:r>
          </a:p>
        </p:txBody>
      </p:sp>
    </p:spTree>
    <p:extLst>
      <p:ext uri="{BB962C8B-B14F-4D97-AF65-F5344CB8AC3E}">
        <p14:creationId xmlns:p14="http://schemas.microsoft.com/office/powerpoint/2010/main" val="2952493491"/>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893268"/>
            <a:ext cx="7703820" cy="175432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06400" defTabSz="457200" fontAlgn="auto" latinLnBrk="1" hangingPunct="0">
              <a:spcBef>
                <a:spcPts val="0"/>
              </a:spcBef>
              <a:spcAft>
                <a:spcPts val="0"/>
              </a:spcAft>
              <a:buFont typeface="Wingdings" charset="2"/>
              <a:buChar char="ü"/>
            </a:pPr>
            <a:r>
              <a:rPr lang="en-US" b="1" dirty="0">
                <a:solidFill>
                  <a:srgbClr val="000000"/>
                </a:solidFill>
                <a:latin typeface="Arial" panose="020B0604020202020204" pitchFamily="34" charset="0"/>
                <a:cs typeface="Arial" panose="020B0604020202020204" pitchFamily="34" charset="0"/>
                <a:sym typeface="Calibri"/>
              </a:rPr>
              <a:t>Prime currencies: </a:t>
            </a:r>
            <a:r>
              <a:rPr lang="en-US" dirty="0">
                <a:solidFill>
                  <a:srgbClr val="000000"/>
                </a:solidFill>
                <a:latin typeface="Arial" panose="020B0604020202020204" pitchFamily="34" charset="0"/>
                <a:cs typeface="Arial" panose="020B0604020202020204" pitchFamily="34" charset="0"/>
                <a:sym typeface="Calibri"/>
              </a:rPr>
              <a:t>Key component of the opening position, </a:t>
            </a:r>
          </a:p>
          <a:p>
            <a:pPr marL="50800" lvl="3" latinLnBrk="1" hangingPunct="0"/>
            <a:r>
              <a:rPr lang="en-US" dirty="0">
                <a:solidFill>
                  <a:srgbClr val="000000"/>
                </a:solidFill>
                <a:latin typeface="Arial" panose="020B0604020202020204" pitchFamily="34" charset="0"/>
                <a:cs typeface="Arial" panose="020B0604020202020204" pitchFamily="34" charset="0"/>
              </a:rPr>
              <a:t>             </a:t>
            </a:r>
            <a:r>
              <a:rPr lang="en-US" dirty="0">
                <a:solidFill>
                  <a:srgbClr val="000000"/>
                </a:solidFill>
                <a:latin typeface="Arial" panose="020B0604020202020204" pitchFamily="34" charset="0"/>
                <a:cs typeface="Arial" panose="020B0604020202020204" pitchFamily="34" charset="0"/>
                <a:sym typeface="Calibri"/>
              </a:rPr>
              <a:t>usually money or time</a:t>
            </a:r>
          </a:p>
          <a:p>
            <a:pPr marL="457200" indent="-406400" defTabSz="457200" fontAlgn="auto" latinLnBrk="1" hangingPunct="0">
              <a:spcBef>
                <a:spcPts val="0"/>
              </a:spcBef>
              <a:spcAft>
                <a:spcPts val="0"/>
              </a:spcAft>
              <a:buFont typeface="Wingdings" charset="2"/>
              <a:buChar char="ü"/>
            </a:pPr>
            <a:r>
              <a:rPr lang="en-US" b="1" dirty="0">
                <a:solidFill>
                  <a:srgbClr val="000000"/>
                </a:solidFill>
                <a:latin typeface="Arial" panose="020B0604020202020204" pitchFamily="34" charset="0"/>
                <a:cs typeface="Arial" panose="020B0604020202020204" pitchFamily="34" charset="0"/>
              </a:rPr>
              <a:t>Alternative currencies: </a:t>
            </a:r>
            <a:r>
              <a:rPr lang="en-US" dirty="0">
                <a:solidFill>
                  <a:srgbClr val="000000"/>
                </a:solidFill>
                <a:latin typeface="Arial" panose="020B0604020202020204" pitchFamily="34" charset="0"/>
                <a:cs typeface="Arial" panose="020B0604020202020204" pitchFamily="34" charset="0"/>
              </a:rPr>
              <a:t>Things one party has that can meet </a:t>
            </a:r>
          </a:p>
          <a:p>
            <a:pPr marL="50800" defTabSz="457200" fontAlgn="auto" latinLnBrk="1" hangingPunct="0">
              <a:spcBef>
                <a:spcPts val="0"/>
              </a:spcBef>
              <a:spcAft>
                <a:spcPts val="0"/>
              </a:spcAft>
            </a:pPr>
            <a:r>
              <a:rPr lang="en-US" dirty="0">
                <a:solidFill>
                  <a:srgbClr val="000000"/>
                </a:solidFill>
                <a:latin typeface="Arial" panose="020B0604020202020204" pitchFamily="34" charset="0"/>
                <a:cs typeface="Arial" panose="020B0604020202020204" pitchFamily="34" charset="0"/>
              </a:rPr>
              <a:t>             needs of the other party</a:t>
            </a:r>
          </a:p>
          <a:p>
            <a:pPr marL="457200" indent="-406400" defTabSz="457200" fontAlgn="auto" latinLnBrk="1" hangingPunct="0">
              <a:spcBef>
                <a:spcPts val="0"/>
              </a:spcBef>
              <a:spcAft>
                <a:spcPts val="0"/>
              </a:spcAft>
              <a:buFont typeface="Wingdings" charset="2"/>
              <a:buChar char="ü"/>
            </a:pPr>
            <a:r>
              <a:rPr lang="en-US" b="1" dirty="0">
                <a:solidFill>
                  <a:srgbClr val="000000"/>
                </a:solidFill>
                <a:latin typeface="Arial" panose="020B0604020202020204" pitchFamily="34" charset="0"/>
                <a:cs typeface="Arial" panose="020B0604020202020204" pitchFamily="34" charset="0"/>
              </a:rPr>
              <a:t>Elegant currencies: </a:t>
            </a:r>
            <a:r>
              <a:rPr lang="en-US" dirty="0">
                <a:solidFill>
                  <a:srgbClr val="000000"/>
                </a:solidFill>
                <a:latin typeface="Arial" panose="020B0604020202020204" pitchFamily="34" charset="0"/>
                <a:cs typeface="Arial" panose="020B0604020202020204" pitchFamily="34" charset="0"/>
              </a:rPr>
              <a:t>Things of high value to the receiver </a:t>
            </a:r>
          </a:p>
          <a:p>
            <a:pPr marL="50800" defTabSz="457200" fontAlgn="auto" latinLnBrk="1" hangingPunct="0">
              <a:spcBef>
                <a:spcPts val="0"/>
              </a:spcBef>
              <a:spcAft>
                <a:spcPts val="0"/>
              </a:spcAft>
            </a:pPr>
            <a:r>
              <a:rPr lang="en-US" dirty="0">
                <a:solidFill>
                  <a:srgbClr val="000000"/>
                </a:solidFill>
                <a:latin typeface="Arial" panose="020B0604020202020204" pitchFamily="34" charset="0"/>
                <a:cs typeface="Arial" panose="020B0604020202020204" pitchFamily="34" charset="0"/>
              </a:rPr>
              <a:t>             but low cost to provider</a:t>
            </a:r>
            <a:endParaRPr lang="en-US" dirty="0">
              <a:solidFill>
                <a:srgbClr val="000000"/>
              </a:solidFill>
              <a:latin typeface="Arial" panose="020B0604020202020204" pitchFamily="34" charset="0"/>
              <a:cs typeface="Arial" panose="020B0604020202020204" pitchFamily="34" charset="0"/>
              <a:sym typeface="Calibri"/>
            </a:endParaRPr>
          </a:p>
        </p:txBody>
      </p:sp>
      <p:pic>
        <p:nvPicPr>
          <p:cNvPr id="7" name="Picture 6" descr="images-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773655"/>
            <a:ext cx="3941124" cy="1804370"/>
          </a:xfrm>
          <a:prstGeom prst="rect">
            <a:avLst/>
          </a:prstGeom>
        </p:spPr>
      </p:pic>
      <p:sp>
        <p:nvSpPr>
          <p:cNvPr id="5" name="Title 4"/>
          <p:cNvSpPr>
            <a:spLocks noGrp="1"/>
          </p:cNvSpPr>
          <p:nvPr>
            <p:ph type="title"/>
          </p:nvPr>
        </p:nvSpPr>
        <p:spPr/>
        <p:txBody>
          <a:bodyPr/>
          <a:lstStyle/>
          <a:p>
            <a:r>
              <a:rPr lang="en-US" cap="all" dirty="0"/>
              <a:t>Currencies</a:t>
            </a:r>
          </a:p>
        </p:txBody>
      </p:sp>
    </p:spTree>
    <p:extLst>
      <p:ext uri="{BB962C8B-B14F-4D97-AF65-F5344CB8AC3E}">
        <p14:creationId xmlns:p14="http://schemas.microsoft.com/office/powerpoint/2010/main" val="409056859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cap="all" dirty="0"/>
              <a:t>Concession Principles</a:t>
            </a:r>
          </a:p>
        </p:txBody>
      </p:sp>
      <p:sp>
        <p:nvSpPr>
          <p:cNvPr id="5" name="Text Placeholder 4"/>
          <p:cNvSpPr>
            <a:spLocks noGrp="1"/>
          </p:cNvSpPr>
          <p:nvPr>
            <p:ph type="body" sz="quarter" idx="12"/>
          </p:nvPr>
        </p:nvSpPr>
        <p:spPr>
          <a:xfrm>
            <a:off x="457200" y="1824990"/>
            <a:ext cx="8229600" cy="3299460"/>
          </a:xfrm>
        </p:spPr>
        <p:txBody>
          <a:bodyPr/>
          <a:lstStyle/>
          <a:p>
            <a:r>
              <a:rPr lang="en-US" dirty="0">
                <a:latin typeface="Arial" panose="020B0604020202020204" pitchFamily="34" charset="0"/>
                <a:cs typeface="Arial" panose="020B0604020202020204" pitchFamily="34" charset="0"/>
              </a:rPr>
              <a:t>Always get something in return</a:t>
            </a:r>
          </a:p>
          <a:p>
            <a:r>
              <a:rPr lang="en-US" dirty="0">
                <a:latin typeface="Arial" panose="020B0604020202020204" pitchFamily="34" charset="0"/>
                <a:cs typeface="Arial" panose="020B0604020202020204" pitchFamily="34" charset="0"/>
              </a:rPr>
              <a:t>Look for elegant concessions</a:t>
            </a:r>
          </a:p>
          <a:p>
            <a:r>
              <a:rPr lang="en-US" dirty="0">
                <a:latin typeface="Arial" panose="020B0604020202020204" pitchFamily="34" charset="0"/>
                <a:cs typeface="Arial" panose="020B0604020202020204" pitchFamily="34" charset="0"/>
              </a:rPr>
              <a:t>Agonize appropriately</a:t>
            </a:r>
          </a:p>
          <a:p>
            <a:r>
              <a:rPr lang="en-US" dirty="0">
                <a:latin typeface="Arial" panose="020B0604020202020204" pitchFamily="34" charset="0"/>
                <a:cs typeface="Arial" panose="020B0604020202020204" pitchFamily="34" charset="0"/>
              </a:rPr>
              <a:t>Use your settlement range as maneuvering room</a:t>
            </a:r>
          </a:p>
          <a:p>
            <a:r>
              <a:rPr lang="en-US" dirty="0">
                <a:latin typeface="Arial" panose="020B0604020202020204" pitchFamily="34" charset="0"/>
                <a:cs typeface="Arial" panose="020B0604020202020204" pitchFamily="34" charset="0"/>
              </a:rPr>
              <a:t>Make the concession and move on</a:t>
            </a:r>
          </a:p>
          <a:p>
            <a:r>
              <a:rPr lang="en-US" dirty="0">
                <a:latin typeface="Arial" panose="020B0604020202020204" pitchFamily="34" charset="0"/>
                <a:cs typeface="Arial" panose="020B0604020202020204" pitchFamily="34" charset="0"/>
              </a:rPr>
              <a:t>Watch your patterns of concessions</a:t>
            </a:r>
          </a:p>
        </p:txBody>
      </p:sp>
    </p:spTree>
    <p:extLst>
      <p:ext uri="{BB962C8B-B14F-4D97-AF65-F5344CB8AC3E}">
        <p14:creationId xmlns:p14="http://schemas.microsoft.com/office/powerpoint/2010/main" val="147908246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cap="all" dirty="0"/>
              <a:t>Make Positive Exchanges</a:t>
            </a:r>
          </a:p>
        </p:txBody>
      </p:sp>
      <p:sp>
        <p:nvSpPr>
          <p:cNvPr id="4" name="Text Placeholder 3"/>
          <p:cNvSpPr>
            <a:spLocks noGrp="1"/>
          </p:cNvSpPr>
          <p:nvPr>
            <p:ph type="body" sz="quarter" idx="12"/>
          </p:nvPr>
        </p:nvSpPr>
        <p:spPr>
          <a:xfrm>
            <a:off x="457200" y="1994139"/>
            <a:ext cx="8229600" cy="2811780"/>
          </a:xfrm>
        </p:spPr>
        <p:txBody>
          <a:bodyPr/>
          <a:lstStyle/>
          <a:p>
            <a:r>
              <a:rPr lang="en-US" dirty="0">
                <a:latin typeface="Arial" panose="020B0604020202020204" pitchFamily="34" charset="0"/>
                <a:cs typeface="Arial" panose="020B0604020202020204" pitchFamily="34" charset="0"/>
              </a:rPr>
              <a:t>Use if-then language</a:t>
            </a:r>
          </a:p>
          <a:p>
            <a:r>
              <a:rPr lang="en-US" dirty="0">
                <a:latin typeface="Arial" panose="020B0604020202020204" pitchFamily="34" charset="0"/>
                <a:cs typeface="Arial" panose="020B0604020202020204" pitchFamily="34" charset="0"/>
              </a:rPr>
              <a:t>If you’re stuck, involve the other party</a:t>
            </a:r>
          </a:p>
          <a:p>
            <a:r>
              <a:rPr lang="en-US" dirty="0">
                <a:latin typeface="Arial" panose="020B0604020202020204" pitchFamily="34" charset="0"/>
                <a:cs typeface="Arial" panose="020B0604020202020204" pitchFamily="34" charset="0"/>
              </a:rPr>
              <a:t>Don’t give all your currencies or resources to the other party</a:t>
            </a:r>
          </a:p>
          <a:p>
            <a:r>
              <a:rPr lang="en-US" dirty="0">
                <a:latin typeface="Arial" panose="020B0604020202020204" pitchFamily="34" charset="0"/>
                <a:cs typeface="Arial" panose="020B0604020202020204" pitchFamily="34" charset="0"/>
              </a:rPr>
              <a:t>Signal an expectation of reciprocation</a:t>
            </a:r>
          </a:p>
          <a:p>
            <a:r>
              <a:rPr lang="en-US" dirty="0">
                <a:latin typeface="Arial" panose="020B0604020202020204" pitchFamily="34" charset="0"/>
                <a:cs typeface="Arial" panose="020B0604020202020204" pitchFamily="34" charset="0"/>
              </a:rPr>
              <a:t>Tie the concession to an explicit need</a:t>
            </a:r>
          </a:p>
        </p:txBody>
      </p:sp>
    </p:spTree>
    <p:extLst>
      <p:ext uri="{BB962C8B-B14F-4D97-AF65-F5344CB8AC3E}">
        <p14:creationId xmlns:p14="http://schemas.microsoft.com/office/powerpoint/2010/main" val="2743151841"/>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Rectangle 8" hidden="1"/>
          <p:cNvGraphicFramePr>
            <a:graphicFrameLocks/>
          </p:cNvGraphicFramePr>
          <p:nvPr>
            <p:custDataLst>
              <p:tags r:id="rId2"/>
            </p:custDataLst>
          </p:nvPr>
        </p:nvGraphicFramePr>
        <p:xfrm>
          <a:off x="1" y="0"/>
          <a:ext cx="161985" cy="161974"/>
        </p:xfrm>
        <a:graphic>
          <a:graphicData uri="http://schemas.openxmlformats.org/presentationml/2006/ole">
            <mc:AlternateContent xmlns:mc="http://schemas.openxmlformats.org/markup-compatibility/2006">
              <mc:Choice xmlns:v="urn:schemas-microsoft-com:vml" Requires="v">
                <p:oleObj spid="_x0000_s18446" r:id="rId6" imgW="0" imgH="0" progId="">
                  <p:embed/>
                </p:oleObj>
              </mc:Choice>
              <mc:Fallback>
                <p:oleObj r:id="rId6" imgW="0" imgH="0" progId="">
                  <p:embed/>
                  <p:pic>
                    <p:nvPicPr>
                      <p:cNvPr id="1126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61985" cy="16197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1269" name="Rectangle 2"/>
          <p:cNvSpPr>
            <a:spLocks noGrp="1" noChangeArrowheads="1"/>
          </p:cNvSpPr>
          <p:nvPr>
            <p:ph type="title"/>
            <p:custDataLst>
              <p:tags r:id="rId3"/>
            </p:custDataLst>
          </p:nvPr>
        </p:nvSpPr>
        <p:spPr/>
        <p:txBody>
          <a:bodyPr/>
          <a:lstStyle/>
          <a:p>
            <a:r>
              <a:rPr lang="en-US" dirty="0"/>
              <a:t>Closing</a:t>
            </a:r>
          </a:p>
        </p:txBody>
      </p:sp>
      <p:sp>
        <p:nvSpPr>
          <p:cNvPr id="2" name="Content Placeholder 1"/>
          <p:cNvSpPr>
            <a:spLocks noGrp="1"/>
          </p:cNvSpPr>
          <p:nvPr>
            <p:ph idx="1"/>
          </p:nvPr>
        </p:nvSpPr>
        <p:spPr>
          <a:xfrm>
            <a:off x="228601" y="1719070"/>
            <a:ext cx="8686800" cy="5138929"/>
          </a:xfrm>
        </p:spPr>
        <p:txBody>
          <a:bodyPr>
            <a:noAutofit/>
          </a:bodyPr>
          <a:lstStyle/>
          <a:p>
            <a:r>
              <a:rPr lang="en-US" b="0" dirty="0">
                <a:latin typeface="Arial" panose="020B0604020202020204" pitchFamily="34" charset="0"/>
                <a:cs typeface="Arial" panose="020B0604020202020204" pitchFamily="34" charset="0"/>
              </a:rPr>
              <a:t>Questions and comments</a:t>
            </a:r>
          </a:p>
          <a:p>
            <a:r>
              <a:rPr lang="en-US" b="0" dirty="0">
                <a:latin typeface="Arial" panose="020B0604020202020204" pitchFamily="34" charset="0"/>
                <a:cs typeface="Arial" panose="020B0604020202020204" pitchFamily="34" charset="0"/>
              </a:rPr>
              <a:t>Summary</a:t>
            </a:r>
          </a:p>
          <a:p>
            <a:r>
              <a:rPr lang="en-US" b="0" dirty="0">
                <a:latin typeface="Arial" panose="020B0604020202020204" pitchFamily="34" charset="0"/>
                <a:cs typeface="Arial" panose="020B0604020202020204" pitchFamily="34" charset="0"/>
              </a:rPr>
              <a:t>Key takeaways on whiteboard</a:t>
            </a:r>
          </a:p>
        </p:txBody>
      </p:sp>
    </p:spTree>
    <p:extLst>
      <p:ext uri="{BB962C8B-B14F-4D97-AF65-F5344CB8AC3E}">
        <p14:creationId xmlns:p14="http://schemas.microsoft.com/office/powerpoint/2010/main" val="3585547614"/>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304800" y="609600"/>
            <a:ext cx="8229601" cy="457200"/>
          </a:xfrm>
          <a:prstGeom prst="rect">
            <a:avLst/>
          </a:prstGeom>
        </p:spPr>
        <p:txBody>
          <a:bodyPr/>
          <a:lstStyle/>
          <a:p>
            <a:r>
              <a:rPr lang="en-US" dirty="0"/>
              <a:t>Foundations of Influence</a:t>
            </a:r>
          </a:p>
        </p:txBody>
      </p:sp>
      <p:sp>
        <p:nvSpPr>
          <p:cNvPr id="2" name="TextBox 1"/>
          <p:cNvSpPr txBox="1"/>
          <p:nvPr/>
        </p:nvSpPr>
        <p:spPr>
          <a:xfrm>
            <a:off x="457199" y="1981200"/>
            <a:ext cx="8077201" cy="224676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Font typeface="Arial" panose="020B0604020202020204" pitchFamily="34" charset="0"/>
              <a:buChar char="•"/>
            </a:pPr>
            <a:r>
              <a:rPr lang="en-US" sz="2000" b="1" dirty="0"/>
              <a:t>Integrity: </a:t>
            </a:r>
            <a:r>
              <a:rPr lang="en-US" sz="2000" dirty="0"/>
              <a:t>This will dictate the level of trust in an influence situation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b="1" dirty="0"/>
              <a:t>Interaction: </a:t>
            </a:r>
            <a:r>
              <a:rPr lang="en-US" sz="2000" dirty="0"/>
              <a:t>All parties are engaged and aware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b="1" dirty="0"/>
              <a:t>Consistency: </a:t>
            </a:r>
            <a:r>
              <a:rPr lang="en-US" sz="2000" dirty="0"/>
              <a:t>Behavior must be consistent with previous behaviors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b="1" dirty="0"/>
              <a:t>Intent: </a:t>
            </a:r>
            <a:r>
              <a:rPr lang="en-US" sz="2000" dirty="0"/>
              <a:t>Win/win is the ultimate solution in any influence situation</a:t>
            </a:r>
          </a:p>
        </p:txBody>
      </p:sp>
    </p:spTree>
    <p:extLst>
      <p:ext uri="{BB962C8B-B14F-4D97-AF65-F5344CB8AC3E}">
        <p14:creationId xmlns:p14="http://schemas.microsoft.com/office/powerpoint/2010/main" val="345724856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1727" y="423488"/>
            <a:ext cx="8381260" cy="1054394"/>
          </a:xfrm>
          <a:prstGeom prst="rect">
            <a:avLst/>
          </a:prstGeom>
        </p:spPr>
        <p:txBody>
          <a:bodyPr/>
          <a:lstStyle/>
          <a:p>
            <a:r>
              <a:rPr lang="en-US" sz="2800" cap="all" dirty="0">
                <a:latin typeface="Arial" panose="020B0604020202020204" pitchFamily="34" charset="0"/>
                <a:cs typeface="Arial" panose="020B0604020202020204" pitchFamily="34" charset="0"/>
              </a:rPr>
              <a:t>Influence Elements:  Skills</a:t>
            </a:r>
          </a:p>
        </p:txBody>
      </p:sp>
      <p:sp>
        <p:nvSpPr>
          <p:cNvPr id="3" name="Content Placeholder 2"/>
          <p:cNvSpPr>
            <a:spLocks noGrp="1"/>
          </p:cNvSpPr>
          <p:nvPr>
            <p:ph idx="1"/>
          </p:nvPr>
        </p:nvSpPr>
        <p:spPr>
          <a:xfrm>
            <a:off x="304800" y="1981200"/>
            <a:ext cx="8683624" cy="3389085"/>
          </a:xfrm>
        </p:spPr>
        <p:txBody>
          <a:bodyPr/>
          <a:lstStyle/>
          <a:p>
            <a:pPr>
              <a:buClr>
                <a:schemeClr val="tx2"/>
              </a:buClr>
            </a:pPr>
            <a:r>
              <a:rPr lang="en-US" sz="2400" b="0" dirty="0">
                <a:solidFill>
                  <a:srgbClr val="000000"/>
                </a:solidFill>
                <a:latin typeface="Arial" panose="020B0604020202020204" pitchFamily="34" charset="0"/>
                <a:cs typeface="Arial" panose="020B0604020202020204" pitchFamily="34" charset="0"/>
              </a:rPr>
              <a:t>Ability to balance listening and asserting</a:t>
            </a:r>
          </a:p>
          <a:p>
            <a:pPr>
              <a:buClr>
                <a:schemeClr val="tx2"/>
              </a:buClr>
            </a:pPr>
            <a:r>
              <a:rPr lang="en-US" b="0" dirty="0">
                <a:solidFill>
                  <a:srgbClr val="000000"/>
                </a:solidFill>
                <a:latin typeface="Arial" panose="020B0604020202020204" pitchFamily="34" charset="0"/>
                <a:cs typeface="Arial" panose="020B0604020202020204" pitchFamily="34" charset="0"/>
              </a:rPr>
              <a:t>Asking good questions</a:t>
            </a:r>
          </a:p>
          <a:p>
            <a:pPr>
              <a:buClr>
                <a:schemeClr val="tx2"/>
              </a:buClr>
            </a:pPr>
            <a:r>
              <a:rPr lang="en-US" sz="2400" b="0" dirty="0">
                <a:solidFill>
                  <a:srgbClr val="000000"/>
                </a:solidFill>
                <a:latin typeface="Arial" panose="020B0604020202020204" pitchFamily="34" charset="0"/>
                <a:cs typeface="Arial" panose="020B0604020202020204" pitchFamily="34" charset="0"/>
              </a:rPr>
              <a:t>Active listening</a:t>
            </a:r>
          </a:p>
          <a:p>
            <a:pPr marL="45720" indent="0">
              <a:buClr>
                <a:schemeClr val="tx2"/>
              </a:buClr>
              <a:buNone/>
            </a:pPr>
            <a:endParaRPr lang="en-US" sz="2400" b="0" dirty="0">
              <a:solidFill>
                <a:srgbClr val="000000"/>
              </a:solidFill>
              <a:latin typeface="Arial" panose="020B0604020202020204" pitchFamily="34" charset="0"/>
              <a:cs typeface="Arial" panose="020B0604020202020204" pitchFamily="34" charset="0"/>
            </a:endParaRPr>
          </a:p>
        </p:txBody>
      </p:sp>
      <p:sp>
        <p:nvSpPr>
          <p:cNvPr id="5"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5</a:t>
            </a:fld>
            <a:endParaRPr lang="en-US" dirty="0"/>
          </a:p>
        </p:txBody>
      </p:sp>
      <p:pic>
        <p:nvPicPr>
          <p:cNvPr id="6" name="Picture 5" descr="images-8.jpg">
            <a:extLst>
              <a:ext uri="{FF2B5EF4-FFF2-40B4-BE49-F238E27FC236}">
                <a16:creationId xmlns:a16="http://schemas.microsoft.com/office/drawing/2014/main" id="{C3070FDB-A646-A645-90C1-A5872D6B04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4267200"/>
            <a:ext cx="4114800" cy="1981200"/>
          </a:xfrm>
          <a:prstGeom prst="rect">
            <a:avLst/>
          </a:prstGeom>
        </p:spPr>
      </p:pic>
    </p:spTree>
    <p:extLst>
      <p:ext uri="{BB962C8B-B14F-4D97-AF65-F5344CB8AC3E}">
        <p14:creationId xmlns:p14="http://schemas.microsoft.com/office/powerpoint/2010/main" val="718245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1727" y="423488"/>
            <a:ext cx="8381260" cy="1054394"/>
          </a:xfrm>
          <a:prstGeom prst="rect">
            <a:avLst/>
          </a:prstGeom>
        </p:spPr>
        <p:txBody>
          <a:bodyPr/>
          <a:lstStyle/>
          <a:p>
            <a:r>
              <a:rPr lang="en-US" sz="2800" cap="all" dirty="0">
                <a:latin typeface="Arial" panose="020B0604020202020204" pitchFamily="34" charset="0"/>
                <a:cs typeface="Arial" panose="020B0604020202020204" pitchFamily="34" charset="0"/>
              </a:rPr>
              <a:t>Influence Elements:  Intentions</a:t>
            </a:r>
          </a:p>
        </p:txBody>
      </p:sp>
      <p:sp>
        <p:nvSpPr>
          <p:cNvPr id="3" name="Content Placeholder 2"/>
          <p:cNvSpPr>
            <a:spLocks noGrp="1"/>
          </p:cNvSpPr>
          <p:nvPr>
            <p:ph idx="1"/>
          </p:nvPr>
        </p:nvSpPr>
        <p:spPr>
          <a:xfrm>
            <a:off x="304800" y="1981200"/>
            <a:ext cx="8683624" cy="3389085"/>
          </a:xfrm>
        </p:spPr>
        <p:txBody>
          <a:bodyPr>
            <a:normAutofit/>
          </a:bodyPr>
          <a:lstStyle/>
          <a:p>
            <a:pPr>
              <a:buClr>
                <a:schemeClr val="tx2"/>
              </a:buClr>
            </a:pPr>
            <a:r>
              <a:rPr lang="en-US" b="0" dirty="0">
                <a:solidFill>
                  <a:srgbClr val="000000"/>
                </a:solidFill>
                <a:latin typeface="Arial" panose="020B0604020202020204" pitchFamily="34" charset="0"/>
                <a:cs typeface="Arial" panose="020B0604020202020204" pitchFamily="34" charset="0"/>
              </a:rPr>
              <a:t>Positive intent on your part and assumed positive intent for others</a:t>
            </a:r>
          </a:p>
          <a:p>
            <a:pPr>
              <a:buClr>
                <a:schemeClr val="tx2"/>
              </a:buClr>
            </a:pPr>
            <a:r>
              <a:rPr lang="en-US" sz="2400" b="0" dirty="0">
                <a:solidFill>
                  <a:srgbClr val="000000"/>
                </a:solidFill>
                <a:latin typeface="Arial" panose="020B0604020202020204" pitchFamily="34" charset="0"/>
                <a:cs typeface="Arial" panose="020B0604020202020204" pitchFamily="34" charset="0"/>
              </a:rPr>
              <a:t>Desired outcome is mutually beneficial</a:t>
            </a:r>
          </a:p>
          <a:p>
            <a:pPr>
              <a:buClr>
                <a:schemeClr val="tx2"/>
              </a:buClr>
            </a:pPr>
            <a:r>
              <a:rPr lang="en-US" b="0" dirty="0">
                <a:solidFill>
                  <a:srgbClr val="000000"/>
                </a:solidFill>
                <a:latin typeface="Arial" panose="020B0604020202020204" pitchFamily="34" charset="0"/>
                <a:cs typeface="Arial" panose="020B0604020202020204" pitchFamily="34" charset="0"/>
              </a:rPr>
              <a:t>No one will be put at risk or diminished</a:t>
            </a:r>
          </a:p>
          <a:p>
            <a:pPr>
              <a:buClr>
                <a:schemeClr val="tx2"/>
              </a:buClr>
            </a:pPr>
            <a:r>
              <a:rPr lang="en-US" sz="2400" b="0" dirty="0">
                <a:solidFill>
                  <a:srgbClr val="000000"/>
                </a:solidFill>
                <a:latin typeface="Arial" panose="020B0604020202020204" pitchFamily="34" charset="0"/>
                <a:cs typeface="Arial" panose="020B0604020202020204" pitchFamily="34" charset="0"/>
              </a:rPr>
              <a:t>No coercion, manipulation, or intimidation</a:t>
            </a:r>
          </a:p>
          <a:p>
            <a:pPr>
              <a:buClr>
                <a:schemeClr val="tx2"/>
              </a:buClr>
            </a:pPr>
            <a:endParaRPr lang="en-US" sz="2400" b="0" dirty="0">
              <a:solidFill>
                <a:srgbClr val="000000"/>
              </a:solidFill>
              <a:latin typeface="Arial" panose="020B0604020202020204" pitchFamily="34" charset="0"/>
              <a:cs typeface="Arial" panose="020B0604020202020204" pitchFamily="34" charset="0"/>
            </a:endParaRPr>
          </a:p>
        </p:txBody>
      </p:sp>
      <p:sp>
        <p:nvSpPr>
          <p:cNvPr id="5"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a:t>
            </a:fld>
            <a:endParaRPr lang="en-US" dirty="0"/>
          </a:p>
        </p:txBody>
      </p:sp>
    </p:spTree>
    <p:extLst>
      <p:ext uri="{BB962C8B-B14F-4D97-AF65-F5344CB8AC3E}">
        <p14:creationId xmlns:p14="http://schemas.microsoft.com/office/powerpoint/2010/main" val="1055812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1727" y="423488"/>
            <a:ext cx="8381260" cy="1054394"/>
          </a:xfrm>
          <a:prstGeom prst="rect">
            <a:avLst/>
          </a:prstGeom>
        </p:spPr>
        <p:txBody>
          <a:bodyPr/>
          <a:lstStyle/>
          <a:p>
            <a:r>
              <a:rPr lang="en-US" sz="2800" cap="all" dirty="0">
                <a:latin typeface="Arial" panose="020B0604020202020204" pitchFamily="34" charset="0"/>
                <a:cs typeface="Arial" panose="020B0604020202020204" pitchFamily="34" charset="0"/>
              </a:rPr>
              <a:t>Influence Elements:  Power</a:t>
            </a:r>
          </a:p>
        </p:txBody>
      </p:sp>
      <p:sp>
        <p:nvSpPr>
          <p:cNvPr id="3" name="Content Placeholder 2"/>
          <p:cNvSpPr>
            <a:spLocks noGrp="1"/>
          </p:cNvSpPr>
          <p:nvPr>
            <p:ph idx="1"/>
          </p:nvPr>
        </p:nvSpPr>
        <p:spPr>
          <a:xfrm>
            <a:off x="533400" y="2008909"/>
            <a:ext cx="2895600" cy="3389085"/>
          </a:xfrm>
        </p:spPr>
        <p:txBody>
          <a:bodyPr>
            <a:noAutofit/>
          </a:bodyPr>
          <a:lstStyle/>
          <a:p>
            <a:pPr marL="197607" lvl="1" indent="-195987" defTabSz="913526">
              <a:spcAft>
                <a:spcPct val="50000"/>
              </a:spcAft>
              <a:buClr>
                <a:schemeClr val="tx2"/>
              </a:buClr>
              <a:buSzPct val="125000"/>
              <a:buFont typeface="Arial" charset="0"/>
              <a:buChar char="▪"/>
            </a:pPr>
            <a:r>
              <a:rPr lang="en-US" sz="2400" b="0" dirty="0">
                <a:latin typeface="Arial" panose="020B0604020202020204" pitchFamily="34" charset="0"/>
                <a:cs typeface="Arial" panose="020B0604020202020204" pitchFamily="34" charset="0"/>
              </a:rPr>
              <a:t>Authority</a:t>
            </a:r>
          </a:p>
          <a:p>
            <a:pPr marL="197607" lvl="1" indent="-195987" defTabSz="913526">
              <a:spcAft>
                <a:spcPct val="50000"/>
              </a:spcAft>
              <a:buClr>
                <a:schemeClr val="tx2"/>
              </a:buClr>
              <a:buSzPct val="125000"/>
              <a:buFont typeface="Arial" charset="0"/>
              <a:buChar char="▪"/>
            </a:pPr>
            <a:r>
              <a:rPr lang="en-US" sz="2400" b="0" dirty="0">
                <a:latin typeface="Arial" panose="020B0604020202020204" pitchFamily="34" charset="0"/>
                <a:cs typeface="Arial" panose="020B0604020202020204" pitchFamily="34" charset="0"/>
              </a:rPr>
              <a:t>Expertise</a:t>
            </a:r>
          </a:p>
          <a:p>
            <a:pPr marL="197607" lvl="1" indent="-195987" defTabSz="913526">
              <a:spcAft>
                <a:spcPct val="50000"/>
              </a:spcAft>
              <a:buClr>
                <a:schemeClr val="tx2"/>
              </a:buClr>
              <a:buSzPct val="125000"/>
              <a:buFont typeface="Arial" charset="0"/>
              <a:buChar char="▪"/>
            </a:pPr>
            <a:r>
              <a:rPr lang="en-US" sz="2400" b="0" dirty="0">
                <a:latin typeface="Arial" panose="020B0604020202020204" pitchFamily="34" charset="0"/>
                <a:cs typeface="Arial" panose="020B0604020202020204" pitchFamily="34" charset="0"/>
              </a:rPr>
              <a:t>Presence</a:t>
            </a:r>
          </a:p>
          <a:p>
            <a:pPr marL="197607" lvl="1" indent="-195987" defTabSz="913526">
              <a:spcAft>
                <a:spcPct val="50000"/>
              </a:spcAft>
              <a:buClr>
                <a:schemeClr val="tx2"/>
              </a:buClr>
              <a:buSzPct val="125000"/>
              <a:buFont typeface="Arial" charset="0"/>
              <a:buChar char="▪"/>
            </a:pPr>
            <a:r>
              <a:rPr lang="en-US" sz="2400" b="0" dirty="0">
                <a:latin typeface="Arial" panose="020B0604020202020204" pitchFamily="34" charset="0"/>
                <a:cs typeface="Arial" panose="020B0604020202020204" pitchFamily="34" charset="0"/>
              </a:rPr>
              <a:t>Network</a:t>
            </a:r>
          </a:p>
          <a:p>
            <a:pPr marL="197607" lvl="1" indent="-195987" defTabSz="913526">
              <a:spcAft>
                <a:spcPct val="50000"/>
              </a:spcAft>
              <a:buClr>
                <a:schemeClr val="tx2"/>
              </a:buClr>
              <a:buSzPct val="125000"/>
              <a:buFont typeface="Arial" charset="0"/>
              <a:buChar char="▪"/>
            </a:pPr>
            <a:r>
              <a:rPr lang="en-US" sz="2400" b="0" dirty="0">
                <a:latin typeface="Arial" panose="020B0604020202020204" pitchFamily="34" charset="0"/>
                <a:cs typeface="Arial" panose="020B0604020202020204" pitchFamily="34" charset="0"/>
              </a:rPr>
              <a:t>Resourcefulness</a:t>
            </a:r>
          </a:p>
        </p:txBody>
      </p:sp>
      <p:sp>
        <p:nvSpPr>
          <p:cNvPr id="5"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a:t>
            </a:fld>
            <a:endParaRPr lang="en-US" dirty="0"/>
          </a:p>
        </p:txBody>
      </p:sp>
      <p:sp>
        <p:nvSpPr>
          <p:cNvPr id="4" name="TextBox 3">
            <a:extLst>
              <a:ext uri="{FF2B5EF4-FFF2-40B4-BE49-F238E27FC236}">
                <a16:creationId xmlns:a16="http://schemas.microsoft.com/office/drawing/2014/main" id="{69C9BD92-8C29-684C-9645-841BCF9FCE58}"/>
              </a:ext>
            </a:extLst>
          </p:cNvPr>
          <p:cNvSpPr txBox="1"/>
          <p:nvPr/>
        </p:nvSpPr>
        <p:spPr>
          <a:xfrm>
            <a:off x="3962400" y="2008909"/>
            <a:ext cx="1925207" cy="2677656"/>
          </a:xfrm>
          <a:prstGeom prst="rect">
            <a:avLst/>
          </a:prstGeom>
          <a:noFill/>
        </p:spPr>
        <p:txBody>
          <a:bodyPr wrap="none" rtlCol="0">
            <a:spAutoFit/>
          </a:bodyPr>
          <a:lstStyle/>
          <a:p>
            <a:pPr marL="197607" lvl="1" indent="-195987" defTabSz="913526">
              <a:spcAft>
                <a:spcPct val="50000"/>
              </a:spcAft>
              <a:buClr>
                <a:schemeClr val="tx2"/>
              </a:buClr>
              <a:buSzPct val="125000"/>
              <a:buFont typeface="Arial" charset="0"/>
              <a:buChar char="▪"/>
            </a:pPr>
            <a:r>
              <a:rPr lang="en-US" sz="2400" dirty="0"/>
              <a:t>Insight</a:t>
            </a:r>
          </a:p>
          <a:p>
            <a:pPr marL="197607" lvl="1" indent="-195987" defTabSz="913526">
              <a:spcAft>
                <a:spcPct val="50000"/>
              </a:spcAft>
              <a:buClr>
                <a:schemeClr val="tx2"/>
              </a:buClr>
              <a:buSzPct val="125000"/>
              <a:buFont typeface="Arial" charset="0"/>
              <a:buChar char="▪"/>
            </a:pPr>
            <a:r>
              <a:rPr lang="en-US" sz="2400" dirty="0"/>
              <a:t>Integrity</a:t>
            </a:r>
          </a:p>
          <a:p>
            <a:pPr marL="197607" lvl="1" indent="-195987" defTabSz="913526">
              <a:spcAft>
                <a:spcPct val="50000"/>
              </a:spcAft>
              <a:buClr>
                <a:schemeClr val="tx2"/>
              </a:buClr>
              <a:buSzPct val="125000"/>
              <a:buFont typeface="Arial" charset="0"/>
              <a:buChar char="▪"/>
            </a:pPr>
            <a:r>
              <a:rPr lang="en-US" sz="2400" dirty="0"/>
              <a:t>Reputation</a:t>
            </a:r>
          </a:p>
          <a:p>
            <a:pPr marL="197607" lvl="1" indent="-195987" defTabSz="913526">
              <a:spcAft>
                <a:spcPct val="50000"/>
              </a:spcAft>
              <a:buClr>
                <a:schemeClr val="tx2"/>
              </a:buClr>
              <a:buSzPct val="125000"/>
              <a:buFont typeface="Arial" charset="0"/>
              <a:buChar char="▪"/>
            </a:pPr>
            <a:r>
              <a:rPr lang="en-US" sz="2400" dirty="0"/>
              <a:t>Strengths</a:t>
            </a:r>
          </a:p>
          <a:p>
            <a:pPr marL="197607" lvl="1" indent="-195987" defTabSz="913526">
              <a:spcAft>
                <a:spcPct val="50000"/>
              </a:spcAft>
              <a:buClr>
                <a:schemeClr val="tx2"/>
              </a:buClr>
              <a:buSzPct val="125000"/>
              <a:buFont typeface="Arial" charset="0"/>
              <a:buChar char="▪"/>
            </a:pPr>
            <a:r>
              <a:rPr lang="en-US" sz="2400" dirty="0">
                <a:solidFill>
                  <a:srgbClr val="7030A0"/>
                </a:solidFill>
              </a:rPr>
              <a:t>What else?</a:t>
            </a:r>
          </a:p>
        </p:txBody>
      </p:sp>
      <p:sp>
        <p:nvSpPr>
          <p:cNvPr id="6" name="TextBox 5">
            <a:extLst>
              <a:ext uri="{FF2B5EF4-FFF2-40B4-BE49-F238E27FC236}">
                <a16:creationId xmlns:a16="http://schemas.microsoft.com/office/drawing/2014/main" id="{08C13FDC-9160-DD47-8C62-D6F0ABC68956}"/>
              </a:ext>
            </a:extLst>
          </p:cNvPr>
          <p:cNvSpPr txBox="1"/>
          <p:nvPr/>
        </p:nvSpPr>
        <p:spPr>
          <a:xfrm>
            <a:off x="3132813" y="5181338"/>
            <a:ext cx="5410200" cy="1200329"/>
          </a:xfrm>
          <a:prstGeom prst="rect">
            <a:avLst/>
          </a:prstGeom>
          <a:noFill/>
          <a:ln>
            <a:solidFill>
              <a:schemeClr val="tx2"/>
            </a:solidFill>
          </a:ln>
        </p:spPr>
        <p:txBody>
          <a:bodyPr wrap="square" rtlCol="0">
            <a:spAutoFit/>
          </a:bodyPr>
          <a:lstStyle/>
          <a:p>
            <a:r>
              <a:rPr lang="en-US" sz="2400" dirty="0"/>
              <a:t>Whiteboard:  What are the most important power sources for NCSG and ICANN?</a:t>
            </a:r>
          </a:p>
        </p:txBody>
      </p:sp>
    </p:spTree>
    <p:extLst>
      <p:ext uri="{BB962C8B-B14F-4D97-AF65-F5344CB8AC3E}">
        <p14:creationId xmlns:p14="http://schemas.microsoft.com/office/powerpoint/2010/main" val="3861431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1727" y="423488"/>
            <a:ext cx="8381260" cy="1054394"/>
          </a:xfrm>
          <a:prstGeom prst="rect">
            <a:avLst/>
          </a:prstGeom>
        </p:spPr>
        <p:txBody>
          <a:bodyPr/>
          <a:lstStyle/>
          <a:p>
            <a:r>
              <a:rPr lang="en-US" sz="2800" cap="all" dirty="0">
                <a:latin typeface="Arial" panose="020B0604020202020204" pitchFamily="34" charset="0"/>
                <a:cs typeface="Arial" panose="020B0604020202020204" pitchFamily="34" charset="0"/>
              </a:rPr>
              <a:t>Influence Elements:  Methods</a:t>
            </a:r>
          </a:p>
        </p:txBody>
      </p:sp>
      <p:sp>
        <p:nvSpPr>
          <p:cNvPr id="3" name="Content Placeholder 2"/>
          <p:cNvSpPr>
            <a:spLocks noGrp="1"/>
          </p:cNvSpPr>
          <p:nvPr>
            <p:ph idx="1"/>
          </p:nvPr>
        </p:nvSpPr>
        <p:spPr>
          <a:xfrm>
            <a:off x="304800" y="1981200"/>
            <a:ext cx="8683624" cy="3389085"/>
          </a:xfrm>
        </p:spPr>
        <p:txBody>
          <a:bodyPr>
            <a:normAutofit fontScale="92500"/>
          </a:bodyPr>
          <a:lstStyle/>
          <a:p>
            <a:pPr>
              <a:buClr>
                <a:schemeClr val="tx2"/>
              </a:buClr>
            </a:pPr>
            <a:r>
              <a:rPr lang="en-US" sz="2400" dirty="0">
                <a:solidFill>
                  <a:srgbClr val="000000"/>
                </a:solidFill>
                <a:latin typeface="Arial" panose="020B0604020202020204" pitchFamily="34" charset="0"/>
                <a:cs typeface="Arial" panose="020B0604020202020204" pitchFamily="34" charset="0"/>
              </a:rPr>
              <a:t>Indi</a:t>
            </a:r>
            <a:r>
              <a:rPr lang="en-US" dirty="0">
                <a:solidFill>
                  <a:srgbClr val="000000"/>
                </a:solidFill>
                <a:latin typeface="Arial" panose="020B0604020202020204" pitchFamily="34" charset="0"/>
                <a:cs typeface="Arial" panose="020B0604020202020204" pitchFamily="34" charset="0"/>
              </a:rPr>
              <a:t>vidual:  </a:t>
            </a:r>
            <a:r>
              <a:rPr lang="en-US" b="0" dirty="0">
                <a:solidFill>
                  <a:srgbClr val="000000"/>
                </a:solidFill>
                <a:latin typeface="Arial" panose="020B0604020202020204" pitchFamily="34" charset="0"/>
                <a:cs typeface="Arial" panose="020B0604020202020204" pitchFamily="34" charset="0"/>
              </a:rPr>
              <a:t>observe and listen to what people need when trying to influence them.  Remember motivators like: mastery, purpose, autonomy, encouragement, self-efficacy, and logic.</a:t>
            </a:r>
          </a:p>
          <a:p>
            <a:pPr>
              <a:buClr>
                <a:schemeClr val="tx2"/>
              </a:buClr>
            </a:pPr>
            <a:r>
              <a:rPr lang="en-US" sz="2400" dirty="0">
                <a:solidFill>
                  <a:srgbClr val="000000"/>
                </a:solidFill>
                <a:latin typeface="Arial" panose="020B0604020202020204" pitchFamily="34" charset="0"/>
                <a:cs typeface="Arial" panose="020B0604020202020204" pitchFamily="34" charset="0"/>
              </a:rPr>
              <a:t>Group:  </a:t>
            </a:r>
            <a:r>
              <a:rPr lang="en-US" sz="2400" b="0" dirty="0">
                <a:solidFill>
                  <a:srgbClr val="000000"/>
                </a:solidFill>
                <a:latin typeface="Arial" panose="020B0604020202020204" pitchFamily="34" charset="0"/>
                <a:cs typeface="Arial" panose="020B0604020202020204" pitchFamily="34" charset="0"/>
              </a:rPr>
              <a:t>consider best practices/successes that will serve as social proofs.</a:t>
            </a:r>
          </a:p>
          <a:p>
            <a:pPr>
              <a:buClr>
                <a:schemeClr val="tx2"/>
              </a:buClr>
            </a:pPr>
            <a:r>
              <a:rPr lang="en-US" dirty="0">
                <a:solidFill>
                  <a:srgbClr val="000000"/>
                </a:solidFill>
                <a:latin typeface="Arial" panose="020B0604020202020204" pitchFamily="34" charset="0"/>
                <a:cs typeface="Arial" panose="020B0604020202020204" pitchFamily="34" charset="0"/>
              </a:rPr>
              <a:t>Organization:  </a:t>
            </a:r>
            <a:r>
              <a:rPr lang="en-US" b="0" dirty="0">
                <a:solidFill>
                  <a:srgbClr val="000000"/>
                </a:solidFill>
                <a:latin typeface="Arial" panose="020B0604020202020204" pitchFamily="34" charset="0"/>
                <a:cs typeface="Arial" panose="020B0604020202020204" pitchFamily="34" charset="0"/>
              </a:rPr>
              <a:t>design organizational elements that will reinforce desired outcomes such as:  evaluation processes, availability and proximity or resources, rewards, and sanctions.</a:t>
            </a:r>
            <a:endParaRPr lang="en-US" sz="2400" b="0" dirty="0">
              <a:solidFill>
                <a:srgbClr val="000000"/>
              </a:solidFill>
              <a:latin typeface="Arial" panose="020B0604020202020204" pitchFamily="34" charset="0"/>
              <a:cs typeface="Arial" panose="020B0604020202020204" pitchFamily="34" charset="0"/>
            </a:endParaRPr>
          </a:p>
        </p:txBody>
      </p:sp>
      <p:sp>
        <p:nvSpPr>
          <p:cNvPr id="5"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8</a:t>
            </a:fld>
            <a:endParaRPr lang="en-US" dirty="0"/>
          </a:p>
        </p:txBody>
      </p:sp>
    </p:spTree>
    <p:extLst>
      <p:ext uri="{BB962C8B-B14F-4D97-AF65-F5344CB8AC3E}">
        <p14:creationId xmlns:p14="http://schemas.microsoft.com/office/powerpoint/2010/main" val="1707653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6401814" y="1851588"/>
            <a:ext cx="2513586" cy="2513586"/>
          </a:xfrm>
          <a:prstGeom prst="ellipse">
            <a:avLst/>
          </a:prstGeom>
          <a:gradFill>
            <a:gsLst>
              <a:gs pos="0">
                <a:srgbClr val="6EBB1F"/>
              </a:gs>
              <a:gs pos="100000">
                <a:srgbClr val="067AB4"/>
              </a:gs>
            </a:gsLst>
            <a:lin ang="536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Striped Right Arrow 16"/>
          <p:cNvSpPr/>
          <p:nvPr/>
        </p:nvSpPr>
        <p:spPr>
          <a:xfrm>
            <a:off x="5694936" y="2802736"/>
            <a:ext cx="915414" cy="764703"/>
          </a:xfrm>
          <a:prstGeom prst="stripedRightArrow">
            <a:avLst/>
          </a:prstGeom>
          <a:gradFill>
            <a:gsLst>
              <a:gs pos="0">
                <a:schemeClr val="accent2">
                  <a:tint val="50000"/>
                  <a:satMod val="300000"/>
                  <a:alpha val="0"/>
                </a:schemeClr>
              </a:gs>
              <a:gs pos="35000">
                <a:schemeClr val="accent2">
                  <a:tint val="37000"/>
                  <a:satMod val="300000"/>
                </a:schemeClr>
              </a:gs>
              <a:gs pos="100000">
                <a:schemeClr val="accent2">
                  <a:tint val="15000"/>
                  <a:satMod val="350000"/>
                </a:schemeClr>
              </a:gs>
            </a:gsLst>
            <a:lin ang="10800000" scaled="0"/>
          </a:gradFill>
          <a:ln w="0">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21" name="Oval 20"/>
          <p:cNvSpPr/>
          <p:nvPr/>
        </p:nvSpPr>
        <p:spPr>
          <a:xfrm>
            <a:off x="3415612" y="1866658"/>
            <a:ext cx="2518463" cy="2499382"/>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triped Right Arrow 17"/>
          <p:cNvSpPr/>
          <p:nvPr/>
        </p:nvSpPr>
        <p:spPr>
          <a:xfrm>
            <a:off x="2656144" y="2802736"/>
            <a:ext cx="915414" cy="764703"/>
          </a:xfrm>
          <a:prstGeom prst="stripedRightArrow">
            <a:avLst/>
          </a:prstGeom>
          <a:gradFill>
            <a:gsLst>
              <a:gs pos="0">
                <a:schemeClr val="accent2">
                  <a:tint val="50000"/>
                  <a:satMod val="300000"/>
                  <a:alpha val="0"/>
                </a:schemeClr>
              </a:gs>
              <a:gs pos="35000">
                <a:schemeClr val="accent2">
                  <a:tint val="37000"/>
                  <a:satMod val="300000"/>
                </a:schemeClr>
              </a:gs>
              <a:gs pos="100000">
                <a:schemeClr val="accent2">
                  <a:tint val="15000"/>
                  <a:satMod val="350000"/>
                </a:schemeClr>
              </a:gs>
            </a:gsLst>
            <a:lin ang="10800000" scaled="0"/>
          </a:gradFill>
          <a:ln w="0">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25602" name="Rectangle 2"/>
          <p:cNvSpPr>
            <a:spLocks noGrp="1" noChangeArrowheads="1"/>
          </p:cNvSpPr>
          <p:nvPr>
            <p:ph type="title"/>
          </p:nvPr>
        </p:nvSpPr>
        <p:spPr>
          <a:xfrm>
            <a:off x="366093" y="381000"/>
            <a:ext cx="7989553" cy="931872"/>
          </a:xfrm>
          <a:noFill/>
        </p:spPr>
        <p:txBody>
          <a:bodyPr>
            <a:normAutofit/>
          </a:bodyPr>
          <a:lstStyle/>
          <a:p>
            <a:pPr eaLnBrk="1" hangingPunct="1"/>
            <a:r>
              <a:rPr lang="en-US" sz="3200" cap="all" dirty="0"/>
              <a:t>Influence methods</a:t>
            </a:r>
          </a:p>
        </p:txBody>
      </p:sp>
      <p:pic>
        <p:nvPicPr>
          <p:cNvPr id="16" name="Picture 2" descr="C:\Data on Laptop\Incite Learning partial 8-2011\ICANN 8-2013\hands on globe Pictur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4365174"/>
            <a:ext cx="3352800" cy="2503449"/>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Oval 13"/>
          <p:cNvSpPr/>
          <p:nvPr/>
        </p:nvSpPr>
        <p:spPr>
          <a:xfrm>
            <a:off x="209043" y="1851589"/>
            <a:ext cx="2536537" cy="25135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762000" y="2232588"/>
            <a:ext cx="2351851" cy="2308324"/>
          </a:xfrm>
          <a:prstGeom prst="rect">
            <a:avLst/>
          </a:prstGeom>
          <a:noFill/>
        </p:spPr>
        <p:txBody>
          <a:bodyPr wrap="square" rtlCol="0">
            <a:spAutoFit/>
          </a:bodyPr>
          <a:lstStyle/>
          <a:p>
            <a:r>
              <a:rPr lang="en-US" sz="3600" dirty="0">
                <a:solidFill>
                  <a:srgbClr val="FFFFFF"/>
                </a:solidFill>
              </a:rPr>
              <a:t>DO</a:t>
            </a:r>
          </a:p>
          <a:p>
            <a:r>
              <a:rPr lang="en-US" sz="2400" dirty="0">
                <a:solidFill>
                  <a:srgbClr val="FFFFFF"/>
                </a:solidFill>
              </a:rPr>
              <a:t>Define </a:t>
            </a:r>
            <a:br>
              <a:rPr lang="en-US" sz="2400" dirty="0">
                <a:solidFill>
                  <a:srgbClr val="FFFFFF"/>
                </a:solidFill>
              </a:rPr>
            </a:br>
            <a:r>
              <a:rPr lang="en-US" sz="2400" dirty="0">
                <a:solidFill>
                  <a:srgbClr val="FFFFFF"/>
                </a:solidFill>
              </a:rPr>
              <a:t>Desired </a:t>
            </a:r>
            <a:br>
              <a:rPr lang="en-US" sz="2400" dirty="0">
                <a:solidFill>
                  <a:srgbClr val="FFFFFF"/>
                </a:solidFill>
              </a:rPr>
            </a:br>
            <a:r>
              <a:rPr lang="en-US" sz="2400" dirty="0">
                <a:solidFill>
                  <a:srgbClr val="FFFFFF"/>
                </a:solidFill>
              </a:rPr>
              <a:t>Outcome</a:t>
            </a:r>
            <a:br>
              <a:rPr lang="en-US" sz="2400" dirty="0">
                <a:solidFill>
                  <a:srgbClr val="FFFFFF"/>
                </a:solidFill>
              </a:rPr>
            </a:br>
            <a:r>
              <a:rPr lang="en-US" sz="3600" dirty="0">
                <a:solidFill>
                  <a:srgbClr val="FFFFFF"/>
                </a:solidFill>
              </a:rPr>
              <a:t>	</a:t>
            </a:r>
          </a:p>
        </p:txBody>
      </p:sp>
      <p:sp>
        <p:nvSpPr>
          <p:cNvPr id="25" name="TextBox 24"/>
          <p:cNvSpPr txBox="1"/>
          <p:nvPr/>
        </p:nvSpPr>
        <p:spPr>
          <a:xfrm>
            <a:off x="6858000" y="2232588"/>
            <a:ext cx="1905000" cy="1384995"/>
          </a:xfrm>
          <a:prstGeom prst="rect">
            <a:avLst/>
          </a:prstGeom>
          <a:noFill/>
        </p:spPr>
        <p:txBody>
          <a:bodyPr wrap="square" rtlCol="0">
            <a:spAutoFit/>
          </a:bodyPr>
          <a:lstStyle/>
          <a:p>
            <a:r>
              <a:rPr lang="en-US" sz="3600" dirty="0">
                <a:solidFill>
                  <a:srgbClr val="FFFFFF"/>
                </a:solidFill>
              </a:rPr>
              <a:t>AP</a:t>
            </a:r>
          </a:p>
          <a:p>
            <a:r>
              <a:rPr lang="en-US" sz="2400" dirty="0">
                <a:solidFill>
                  <a:srgbClr val="FFFFFF"/>
                </a:solidFill>
              </a:rPr>
              <a:t>Assert </a:t>
            </a:r>
            <a:br>
              <a:rPr lang="en-US" sz="2400" dirty="0">
                <a:solidFill>
                  <a:srgbClr val="FFFFFF"/>
                </a:solidFill>
              </a:rPr>
            </a:br>
            <a:r>
              <a:rPr lang="en-US" sz="2400" dirty="0">
                <a:solidFill>
                  <a:srgbClr val="FFFFFF"/>
                </a:solidFill>
              </a:rPr>
              <a:t>with Power</a:t>
            </a:r>
          </a:p>
        </p:txBody>
      </p:sp>
      <p:sp>
        <p:nvSpPr>
          <p:cNvPr id="27" name="TextBox 26"/>
          <p:cNvSpPr txBox="1"/>
          <p:nvPr/>
        </p:nvSpPr>
        <p:spPr>
          <a:xfrm>
            <a:off x="3733800" y="2212892"/>
            <a:ext cx="2062574" cy="1384995"/>
          </a:xfrm>
          <a:prstGeom prst="rect">
            <a:avLst/>
          </a:prstGeom>
          <a:noFill/>
        </p:spPr>
        <p:txBody>
          <a:bodyPr wrap="square" rtlCol="0">
            <a:spAutoFit/>
          </a:bodyPr>
          <a:lstStyle/>
          <a:p>
            <a:r>
              <a:rPr lang="en-US" sz="3600" dirty="0">
                <a:solidFill>
                  <a:srgbClr val="FFFFFF"/>
                </a:solidFill>
              </a:rPr>
              <a:t>AS</a:t>
            </a:r>
          </a:p>
          <a:p>
            <a:r>
              <a:rPr lang="en-US" sz="2400" dirty="0">
                <a:solidFill>
                  <a:srgbClr val="FFFFFF"/>
                </a:solidFill>
              </a:rPr>
              <a:t>Ask and Assess Stakeholders</a:t>
            </a:r>
          </a:p>
        </p:txBody>
      </p:sp>
      <p:sp>
        <p:nvSpPr>
          <p:cNvPr id="23" name="Striped Right Arrow 22"/>
          <p:cNvSpPr/>
          <p:nvPr/>
        </p:nvSpPr>
        <p:spPr>
          <a:xfrm>
            <a:off x="-457200" y="2800037"/>
            <a:ext cx="1144014" cy="764703"/>
          </a:xfrm>
          <a:prstGeom prst="stripedRightArrow">
            <a:avLst/>
          </a:prstGeom>
          <a:gradFill>
            <a:gsLst>
              <a:gs pos="0">
                <a:schemeClr val="accent2">
                  <a:tint val="50000"/>
                  <a:satMod val="300000"/>
                  <a:alpha val="0"/>
                </a:schemeClr>
              </a:gs>
              <a:gs pos="35000">
                <a:schemeClr val="accent2">
                  <a:tint val="37000"/>
                  <a:satMod val="300000"/>
                </a:schemeClr>
              </a:gs>
              <a:gs pos="100000">
                <a:schemeClr val="accent2">
                  <a:tint val="15000"/>
                  <a:satMod val="350000"/>
                </a:schemeClr>
              </a:gs>
            </a:gsLst>
            <a:lin ang="10800000" scaled="0"/>
          </a:gradFill>
          <a:ln w="0">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85449240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GDZ6MimXtUyN9UUUTvdOsw"/>
</p:tagLst>
</file>

<file path=ppt/tags/tag12.xml><?xml version="1.0" encoding="utf-8"?>
<p:tagLst xmlns:a="http://schemas.openxmlformats.org/drawingml/2006/main" xmlns:r="http://schemas.openxmlformats.org/officeDocument/2006/relationships" xmlns:p="http://schemas.openxmlformats.org/presentationml/2006/main">
  <p:tag name="RESIZE" val="Yes"/>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15.xml><?xml version="1.0" encoding="utf-8"?>
<p:tagLst xmlns:a="http://schemas.openxmlformats.org/drawingml/2006/main" xmlns:r="http://schemas.openxmlformats.org/officeDocument/2006/relationships" xmlns:p="http://schemas.openxmlformats.org/presentationml/2006/main">
  <p:tag name="RESIZE" val="Yes"/>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18.xml><?xml version="1.0" encoding="utf-8"?>
<p:tagLst xmlns:a="http://schemas.openxmlformats.org/drawingml/2006/main" xmlns:r="http://schemas.openxmlformats.org/officeDocument/2006/relationships" xmlns:p="http://schemas.openxmlformats.org/presentationml/2006/main">
  <p:tag name="RESIZE" val="Yes"/>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21.xml><?xml version="1.0" encoding="utf-8"?>
<p:tagLst xmlns:a="http://schemas.openxmlformats.org/drawingml/2006/main" xmlns:r="http://schemas.openxmlformats.org/officeDocument/2006/relationships" xmlns:p="http://schemas.openxmlformats.org/presentationml/2006/main">
  <p:tag name="RESIZE" val="Yes"/>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24.xml><?xml version="1.0" encoding="utf-8"?>
<p:tagLst xmlns:a="http://schemas.openxmlformats.org/drawingml/2006/main" xmlns:r="http://schemas.openxmlformats.org/officeDocument/2006/relationships" xmlns:p="http://schemas.openxmlformats.org/presentationml/2006/main">
  <p:tag name="RESIZE" val="Yes"/>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27.xml><?xml version="1.0" encoding="utf-8"?>
<p:tagLst xmlns:a="http://schemas.openxmlformats.org/drawingml/2006/main" xmlns:r="http://schemas.openxmlformats.org/officeDocument/2006/relationships" xmlns:p="http://schemas.openxmlformats.org/presentationml/2006/main">
  <p:tag name="RESIZE" val="Yes"/>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GDZ6MimXtUyN9UUUTvdOs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GDZ6MimXtUyN9UUUTvdOsw"/>
</p:tagLst>
</file>

<file path=ppt/tags/tag31.xml><?xml version="1.0" encoding="utf-8"?>
<p:tagLst xmlns:a="http://schemas.openxmlformats.org/drawingml/2006/main" xmlns:r="http://schemas.openxmlformats.org/officeDocument/2006/relationships" xmlns:p="http://schemas.openxmlformats.org/presentationml/2006/main">
  <p:tag name="RESIZE" val="Yes"/>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34.xml><?xml version="1.0" encoding="utf-8"?>
<p:tagLst xmlns:a="http://schemas.openxmlformats.org/drawingml/2006/main" xmlns:r="http://schemas.openxmlformats.org/officeDocument/2006/relationships" xmlns:p="http://schemas.openxmlformats.org/presentationml/2006/main">
  <p:tag name="RESIZE" val="Yes"/>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RESIZE" val="Yes"/>
  <p:tag name="THINKCELLSHAPEDONOTDELETE" val="p1lXNzgtg8kmFAgy1nZ.HAw"/>
</p:tagLst>
</file>

<file path=ppt/tags/tag4.xml><?xml version="1.0" encoding="utf-8"?>
<p:tagLst xmlns:a="http://schemas.openxmlformats.org/drawingml/2006/main" xmlns:r="http://schemas.openxmlformats.org/officeDocument/2006/relationships" xmlns:p="http://schemas.openxmlformats.org/presentationml/2006/main">
  <p:tag name="RESIZE" val="Yes"/>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uvIwS0rgk2XTKzjb8CsS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GDZ6MimXtUyN9UUUTvdOsw"/>
</p:tagLst>
</file>

<file path=ppt/tags/tag8.xml><?xml version="1.0" encoding="utf-8"?>
<p:tagLst xmlns:a="http://schemas.openxmlformats.org/drawingml/2006/main" xmlns:r="http://schemas.openxmlformats.org/officeDocument/2006/relationships" xmlns:p="http://schemas.openxmlformats.org/presentationml/2006/main">
  <p:tag name="RESIZE" val="Yes"/>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emplate>
  <TotalTime>7382</TotalTime>
  <Words>1679</Words>
  <Application>Microsoft Macintosh PowerPoint</Application>
  <PresentationFormat>On-screen Show (4:3)</PresentationFormat>
  <Paragraphs>402</Paragraphs>
  <Slides>33</Slides>
  <Notes>32</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0</vt:i4>
      </vt:variant>
      <vt:variant>
        <vt:lpstr>Slide Titles</vt:lpstr>
      </vt:variant>
      <vt:variant>
        <vt:i4>33</vt:i4>
      </vt:variant>
    </vt:vector>
  </HeadingPairs>
  <TitlesOfParts>
    <vt:vector size="47" baseType="lpstr">
      <vt:lpstr>_HigherStandards ppt</vt:lpstr>
      <vt:lpstr>Andale Mono</vt:lpstr>
      <vt:lpstr>Arial</vt:lpstr>
      <vt:lpstr>Arial Narrow</vt:lpstr>
      <vt:lpstr>Calibri</vt:lpstr>
      <vt:lpstr>Cambria</vt:lpstr>
      <vt:lpstr>Geneva</vt:lpstr>
      <vt:lpstr>Helvetica Neue</vt:lpstr>
      <vt:lpstr>ＭＳ Ｐゴシック</vt:lpstr>
      <vt:lpstr>Myriad Pro</vt:lpstr>
      <vt:lpstr>Times New Roman</vt:lpstr>
      <vt:lpstr>Wingdings</vt:lpstr>
      <vt:lpstr>Wingdings 2</vt:lpstr>
      <vt:lpstr>Grid</vt:lpstr>
      <vt:lpstr>PowerPoint Presentation</vt:lpstr>
      <vt:lpstr>Webinar Agenda</vt:lpstr>
      <vt:lpstr>Psychology of Influence</vt:lpstr>
      <vt:lpstr>Foundations of Influence</vt:lpstr>
      <vt:lpstr>Influence Elements:  Skills</vt:lpstr>
      <vt:lpstr>Influence Elements:  Intentions</vt:lpstr>
      <vt:lpstr>Influence Elements:  Power</vt:lpstr>
      <vt:lpstr>Influence Elements:  Methods</vt:lpstr>
      <vt:lpstr>Influence methods</vt:lpstr>
      <vt:lpstr>Influence Methods</vt:lpstr>
      <vt:lpstr>Influence Methods                                  </vt:lpstr>
      <vt:lpstr>Assess stakeholders</vt:lpstr>
      <vt:lpstr>Influence Methods</vt:lpstr>
      <vt:lpstr>Influence Elements:  Tools</vt:lpstr>
      <vt:lpstr>Influence Tools:  INQUIRING</vt:lpstr>
      <vt:lpstr>Influence Tools:  Telling</vt:lpstr>
      <vt:lpstr>Influence Tools:  Proving</vt:lpstr>
      <vt:lpstr>Influence Tools:  PROVING</vt:lpstr>
      <vt:lpstr>Influence Tools:  PROVING</vt:lpstr>
      <vt:lpstr>Influence Tools:  Inspiring</vt:lpstr>
      <vt:lpstr>What leads to positions?</vt:lpstr>
      <vt:lpstr>Influence Tools:  INSPIRING</vt:lpstr>
      <vt:lpstr>Influence Tools:  Inspiring</vt:lpstr>
      <vt:lpstr>Influence Tools:  Negotiating</vt:lpstr>
      <vt:lpstr>Influence Tools POLL</vt:lpstr>
      <vt:lpstr>ICANN Influence Scenario:  WHOIS personal data access</vt:lpstr>
      <vt:lpstr>ICANN Influence Scenario:  WHOIS personal data access</vt:lpstr>
      <vt:lpstr>Negotiating Questions You Need to Answer</vt:lpstr>
      <vt:lpstr>Things to Listen For</vt:lpstr>
      <vt:lpstr>Currencies</vt:lpstr>
      <vt:lpstr>Concession Principles</vt:lpstr>
      <vt:lpstr>Make Positive Exchanges</vt:lpstr>
      <vt:lpstr>Closing</vt:lpstr>
    </vt:vector>
  </TitlesOfParts>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dc:creator>
  <cp:lastModifiedBy>Ozan Sahin</cp:lastModifiedBy>
  <cp:revision>735</cp:revision>
  <cp:lastPrinted>2013-06-03T16:57:28Z</cp:lastPrinted>
  <dcterms:created xsi:type="dcterms:W3CDTF">2005-08-27T18:32:02Z</dcterms:created>
  <dcterms:modified xsi:type="dcterms:W3CDTF">2018-09-28T19:01:42Z</dcterms:modified>
</cp:coreProperties>
</file>