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3"/>
  </p:notesMasterIdLst>
  <p:handoutMasterIdLst>
    <p:handoutMasterId r:id="rId14"/>
  </p:handoutMasterIdLst>
  <p:sldIdLst>
    <p:sldId id="290" r:id="rId2"/>
    <p:sldId id="284" r:id="rId3"/>
    <p:sldId id="286" r:id="rId4"/>
    <p:sldId id="287" r:id="rId5"/>
    <p:sldId id="283" r:id="rId6"/>
    <p:sldId id="291" r:id="rId7"/>
    <p:sldId id="292" r:id="rId8"/>
    <p:sldId id="295" r:id="rId9"/>
    <p:sldId id="296" r:id="rId10"/>
    <p:sldId id="297" r:id="rId11"/>
    <p:sldId id="289"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B70A1C"/>
    <a:srgbClr val="3A204E"/>
    <a:srgbClr val="4C2F61"/>
    <a:srgbClr val="1086CB"/>
    <a:srgbClr val="215785"/>
    <a:srgbClr val="2D696C"/>
    <a:srgbClr val="30787E"/>
    <a:srgbClr val="9CA0A4"/>
    <a:srgbClr val="EF9318"/>
    <a:srgbClr val="7AA045"/>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96" autoAdjust="0"/>
    <p:restoredTop sz="95775" autoAdjust="0"/>
  </p:normalViewPr>
  <p:slideViewPr>
    <p:cSldViewPr snapToGrid="0" snapToObjects="1">
      <p:cViewPr>
        <p:scale>
          <a:sx n="100" d="100"/>
          <a:sy n="100" d="100"/>
        </p:scale>
        <p:origin x="-1472" y="-192"/>
      </p:cViewPr>
      <p:guideLst>
        <p:guide orient="horz" pos="1422"/>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30/09/15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30/09/15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a:t>
            </a:fld>
            <a:endParaRPr lang="en-US"/>
          </a:p>
        </p:txBody>
      </p:sp>
    </p:spTree>
    <p:extLst>
      <p:ext uri="{BB962C8B-B14F-4D97-AF65-F5344CB8AC3E}">
        <p14:creationId xmlns:p14="http://schemas.microsoft.com/office/powerpoint/2010/main" val="37544723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11</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4</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5</a:t>
            </a:fld>
            <a:endParaRPr lang="en-US"/>
          </a:p>
        </p:txBody>
      </p:sp>
    </p:spTree>
    <p:extLst>
      <p:ext uri="{BB962C8B-B14F-4D97-AF65-F5344CB8AC3E}">
        <p14:creationId xmlns:p14="http://schemas.microsoft.com/office/powerpoint/2010/main" val="19629424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6</a:t>
            </a:fld>
            <a:endParaRPr lang="en-US"/>
          </a:p>
        </p:txBody>
      </p:sp>
    </p:spTree>
    <p:extLst>
      <p:ext uri="{BB962C8B-B14F-4D97-AF65-F5344CB8AC3E}">
        <p14:creationId xmlns:p14="http://schemas.microsoft.com/office/powerpoint/2010/main" val="19393439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7</a:t>
            </a:fld>
            <a:endParaRPr lang="en-US"/>
          </a:p>
        </p:txBody>
      </p:sp>
    </p:spTree>
    <p:extLst>
      <p:ext uri="{BB962C8B-B14F-4D97-AF65-F5344CB8AC3E}">
        <p14:creationId xmlns:p14="http://schemas.microsoft.com/office/powerpoint/2010/main" val="1939343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23742754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2374275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 Id="rId3"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3" name="Group 2"/>
          <p:cNvGrpSpPr/>
          <p:nvPr userDrawn="1"/>
        </p:nvGrpSpPr>
        <p:grpSpPr>
          <a:xfrm>
            <a:off x="0" y="-67733"/>
            <a:ext cx="9309518" cy="6954090"/>
            <a:chOff x="0" y="-67733"/>
            <a:chExt cx="9309518" cy="6954090"/>
          </a:xfrm>
        </p:grpSpPr>
        <p:pic>
          <p:nvPicPr>
            <p:cNvPr id="11" name="Picture 10"/>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246474"/>
              <a:ext cx="9309518" cy="6368988"/>
            </a:xfrm>
            <a:prstGeom prst="rect">
              <a:avLst/>
            </a:prstGeom>
          </p:spPr>
        </p:pic>
        <p:sp>
          <p:nvSpPr>
            <p:cNvPr id="2" name="Rectangle 1"/>
            <p:cNvSpPr/>
            <p:nvPr userDrawn="1"/>
          </p:nvSpPr>
          <p:spPr>
            <a:xfrm>
              <a:off x="0" y="-67733"/>
              <a:ext cx="9309518" cy="351829"/>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0" y="6602262"/>
              <a:ext cx="9309518" cy="284095"/>
            </a:xfrm>
            <a:prstGeom prst="rect">
              <a:avLst/>
            </a:prstGeom>
            <a:solidFill>
              <a:srgbClr val="06243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Rectangle 6"/>
          <p:cNvSpPr/>
          <p:nvPr userDrawn="1"/>
        </p:nvSpPr>
        <p:spPr>
          <a:xfrm>
            <a:off x="0" y="4130514"/>
            <a:ext cx="9309518" cy="1898497"/>
          </a:xfrm>
          <a:prstGeom prst="rect">
            <a:avLst/>
          </a:prstGeom>
          <a:solidFill>
            <a:srgbClr val="1768B1">
              <a:alpha val="84000"/>
            </a:srgbClr>
          </a:solid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endParaRPr lang="en-US"/>
          </a:p>
        </p:txBody>
      </p:sp>
      <p:sp>
        <p:nvSpPr>
          <p:cNvPr id="8" name="Rectangle 7"/>
          <p:cNvSpPr/>
          <p:nvPr userDrawn="1"/>
        </p:nvSpPr>
        <p:spPr>
          <a:xfrm>
            <a:off x="1" y="4130514"/>
            <a:ext cx="1697789" cy="1898497"/>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endParaRPr lang="en-US"/>
          </a:p>
        </p:txBody>
      </p:sp>
      <p:pic>
        <p:nvPicPr>
          <p:cNvPr id="9" name="Picture 8" descr="ICANN_Logo_W.eps"/>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5566" y="4566371"/>
            <a:ext cx="1253416" cy="972830"/>
          </a:xfrm>
          <a:prstGeom prst="rect">
            <a:avLst/>
          </a:prstGeom>
        </p:spPr>
      </p:pic>
      <p:sp>
        <p:nvSpPr>
          <p:cNvPr id="10" name="Rectangle 9"/>
          <p:cNvSpPr/>
          <p:nvPr userDrawn="1"/>
        </p:nvSpPr>
        <p:spPr>
          <a:xfrm flipV="1">
            <a:off x="-1" y="4130514"/>
            <a:ext cx="9309519" cy="116253"/>
          </a:xfrm>
          <a:prstGeom prst="rect">
            <a:avLst/>
          </a:prstGeom>
          <a:solidFill>
            <a:srgbClr val="0C1F24">
              <a:alpha val="36000"/>
            </a:srgbClr>
          </a:solid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endParaRPr lang="en-US"/>
          </a:p>
        </p:txBody>
      </p:sp>
    </p:spTree>
    <p:extLst>
      <p:ext uri="{BB962C8B-B14F-4D97-AF65-F5344CB8AC3E}">
        <p14:creationId xmlns:p14="http://schemas.microsoft.com/office/powerpoint/2010/main" val="3620340448"/>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1" name="Group 10"/>
          <p:cNvGrpSpPr/>
          <p:nvPr userDrawn="1"/>
        </p:nvGrpSpPr>
        <p:grpSpPr>
          <a:xfrm>
            <a:off x="0" y="2110372"/>
            <a:ext cx="9198524" cy="4759071"/>
            <a:chOff x="0" y="2110371"/>
            <a:chExt cx="9198524" cy="4759071"/>
          </a:xfrm>
        </p:grpSpPr>
        <p:sp>
          <p:nvSpPr>
            <p:cNvPr id="3" name="Freeform 2"/>
            <p:cNvSpPr/>
            <p:nvPr userDrawn="1"/>
          </p:nvSpPr>
          <p:spPr>
            <a:xfrm>
              <a:off x="0" y="2110371"/>
              <a:ext cx="9198524" cy="4759071"/>
            </a:xfrm>
            <a:custGeom>
              <a:avLst/>
              <a:gdLst>
                <a:gd name="connsiteX0" fmla="*/ 0 w 9198524"/>
                <a:gd name="connsiteY0" fmla="*/ 0 h 5515904"/>
                <a:gd name="connsiteX1" fmla="*/ 9198524 w 9198524"/>
                <a:gd name="connsiteY1" fmla="*/ 3014506 h 5515904"/>
                <a:gd name="connsiteX2" fmla="*/ 9198524 w 9198524"/>
                <a:gd name="connsiteY2" fmla="*/ 5477421 h 5515904"/>
                <a:gd name="connsiteX3" fmla="*/ 0 w 9198524"/>
                <a:gd name="connsiteY3" fmla="*/ 5515904 h 5515904"/>
                <a:gd name="connsiteX4" fmla="*/ 0 w 9198524"/>
                <a:gd name="connsiteY4" fmla="*/ 0 h 5515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98524" h="5515904">
                  <a:moveTo>
                    <a:pt x="0" y="0"/>
                  </a:moveTo>
                  <a:lnTo>
                    <a:pt x="9198524" y="3014506"/>
                  </a:lnTo>
                  <a:lnTo>
                    <a:pt x="9198524" y="5477421"/>
                  </a:lnTo>
                  <a:lnTo>
                    <a:pt x="0" y="5515904"/>
                  </a:lnTo>
                  <a:cubicBezTo>
                    <a:pt x="4276" y="3685821"/>
                    <a:pt x="8553" y="1855738"/>
                    <a:pt x="0" y="0"/>
                  </a:cubicBezTo>
                  <a:close/>
                </a:path>
              </a:pathLst>
            </a:custGeom>
            <a:solidFill>
              <a:srgbClr val="1768B1">
                <a:alpha val="17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Freeform 3"/>
            <p:cNvSpPr/>
            <p:nvPr userDrawn="1"/>
          </p:nvSpPr>
          <p:spPr>
            <a:xfrm>
              <a:off x="1" y="3174865"/>
              <a:ext cx="9144000" cy="3694577"/>
            </a:xfrm>
            <a:custGeom>
              <a:avLst/>
              <a:gdLst>
                <a:gd name="connsiteX0" fmla="*/ 6029715 w 6029715"/>
                <a:gd name="connsiteY0" fmla="*/ 0 h 6875638"/>
                <a:gd name="connsiteX1" fmla="*/ 6029715 w 6029715"/>
                <a:gd name="connsiteY1" fmla="*/ 6875638 h 6875638"/>
                <a:gd name="connsiteX2" fmla="*/ 0 w 6029715"/>
                <a:gd name="connsiteY2" fmla="*/ 6875638 h 6875638"/>
                <a:gd name="connsiteX3" fmla="*/ 6029715 w 6029715"/>
                <a:gd name="connsiteY3" fmla="*/ 0 h 6875638"/>
              </a:gdLst>
              <a:ahLst/>
              <a:cxnLst>
                <a:cxn ang="0">
                  <a:pos x="connsiteX0" y="connsiteY0"/>
                </a:cxn>
                <a:cxn ang="0">
                  <a:pos x="connsiteX1" y="connsiteY1"/>
                </a:cxn>
                <a:cxn ang="0">
                  <a:pos x="connsiteX2" y="connsiteY2"/>
                </a:cxn>
                <a:cxn ang="0">
                  <a:pos x="connsiteX3" y="connsiteY3"/>
                </a:cxn>
              </a:cxnLst>
              <a:rect l="l" t="t" r="r" b="b"/>
              <a:pathLst>
                <a:path w="6029715" h="6875638">
                  <a:moveTo>
                    <a:pt x="6029715" y="0"/>
                  </a:moveTo>
                  <a:lnTo>
                    <a:pt x="6029715" y="6875638"/>
                  </a:lnTo>
                  <a:lnTo>
                    <a:pt x="0" y="6875638"/>
                  </a:lnTo>
                  <a:lnTo>
                    <a:pt x="6029715" y="0"/>
                  </a:lnTo>
                  <a:close/>
                </a:path>
              </a:pathLst>
            </a:custGeom>
            <a:solidFill>
              <a:srgbClr val="1768B1">
                <a:alpha val="16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pic>
        <p:nvPicPr>
          <p:cNvPr id="2" name="Picture 1"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6318497"/>
            <a:ext cx="9152141" cy="547644"/>
          </a:xfrm>
          <a:prstGeom prst="rect">
            <a:avLst/>
          </a:prstGeom>
        </p:spPr>
      </p:pic>
      <p:sp>
        <p:nvSpPr>
          <p:cNvPr id="34" name="Slide Number Placeholder 5"/>
          <p:cNvSpPr txBox="1">
            <a:spLocks/>
          </p:cNvSpPr>
          <p:nvPr userDrawn="1"/>
        </p:nvSpPr>
        <p:spPr>
          <a:xfrm>
            <a:off x="6826732" y="6414965"/>
            <a:ext cx="2133600" cy="365125"/>
          </a:xfrm>
          <a:prstGeom prst="rect">
            <a:avLst/>
          </a:prstGeom>
        </p:spPr>
        <p:txBody>
          <a:bodyPr lIns="91440" tIns="45720" rIns="91440" bIns="4572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
        <p:nvSpPr>
          <p:cNvPr id="35" name="Title 19"/>
          <p:cNvSpPr>
            <a:spLocks noGrp="1"/>
          </p:cNvSpPr>
          <p:nvPr userDrawn="1">
            <p:ph type="title" hasCustomPrompt="1"/>
          </p:nvPr>
        </p:nvSpPr>
        <p:spPr>
          <a:xfrm>
            <a:off x="0" y="-7478"/>
            <a:ext cx="9144000" cy="710655"/>
          </a:xfrm>
          <a:prstGeom prst="rect">
            <a:avLst/>
          </a:prstGeom>
          <a:solidFill>
            <a:srgbClr val="1768B1"/>
          </a:solidFill>
        </p:spPr>
        <p:txBody>
          <a:bodyPr vert="horz" lIns="91440" tIns="45720" rIns="91440" bIns="45720"/>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Tree>
    <p:extLst>
      <p:ext uri="{BB962C8B-B14F-4D97-AF65-F5344CB8AC3E}">
        <p14:creationId xmlns:p14="http://schemas.microsoft.com/office/powerpoint/2010/main" val="1305372632"/>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lIns="91440" tIns="45720" rIns="91440" bIns="45720"/>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pic>
        <p:nvPicPr>
          <p:cNvPr id="15" name="Picture 14" descr="footer.jp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6318497"/>
            <a:ext cx="9152141" cy="547644"/>
          </a:xfrm>
          <a:prstGeom prst="rect">
            <a:avLst/>
          </a:prstGeom>
        </p:spPr>
      </p:pic>
      <p:sp>
        <p:nvSpPr>
          <p:cNvPr id="16" name="Slide Number Placeholder 5"/>
          <p:cNvSpPr txBox="1">
            <a:spLocks/>
          </p:cNvSpPr>
          <p:nvPr userDrawn="1"/>
        </p:nvSpPr>
        <p:spPr>
          <a:xfrm>
            <a:off x="6826732" y="6414965"/>
            <a:ext cx="2133600" cy="365125"/>
          </a:xfrm>
          <a:prstGeom prst="rect">
            <a:avLst/>
          </a:prstGeom>
        </p:spPr>
        <p:txBody>
          <a:bodyPr lIns="91440" tIns="45720" rIns="91440" bIns="4572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r>
              <a:rPr lang="en-US" sz="1400" dirty="0" smtClean="0">
                <a:solidFill>
                  <a:srgbClr val="FFFFFF"/>
                </a:solidFill>
                <a:latin typeface="Source Sans Pro"/>
                <a:cs typeface="Source Sans Pro"/>
              </a:rPr>
              <a:t>   |   </a:t>
            </a:r>
            <a:fld id="{D43A6F16-D3CF-4F46-B6D9-B3CAB1B87938}" type="slidenum">
              <a:rPr lang="en-US" sz="1400" smtClean="0">
                <a:solidFill>
                  <a:srgbClr val="FFFFFF"/>
                </a:solidFill>
                <a:latin typeface="Source Sans Pro"/>
                <a:cs typeface="Source Sans Pro"/>
              </a:rPr>
              <a:pPr algn="r"/>
              <a:t>‹#›</a:t>
            </a:fld>
            <a:endParaRPr lang="en-US" sz="1400" dirty="0">
              <a:solidFill>
                <a:srgbClr val="FFFFFF"/>
              </a:solidFill>
              <a:latin typeface="Source Sans Pro"/>
              <a:cs typeface="Source Sans Pro"/>
            </a:endParaRPr>
          </a:p>
        </p:txBody>
      </p:sp>
    </p:spTree>
    <p:extLst>
      <p:ext uri="{BB962C8B-B14F-4D97-AF65-F5344CB8AC3E}">
        <p14:creationId xmlns:p14="http://schemas.microsoft.com/office/powerpoint/2010/main" val="2083083298"/>
      </p:ext>
    </p:extLst>
  </p:cSld>
  <p:clrMapOvr>
    <a:masterClrMapping/>
  </p:clrMapOvr>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13" name="Title 19"/>
          <p:cNvSpPr>
            <a:spLocks noGrp="1"/>
          </p:cNvSpPr>
          <p:nvPr>
            <p:ph type="title" hasCustomPrompt="1"/>
          </p:nvPr>
        </p:nvSpPr>
        <p:spPr>
          <a:xfrm>
            <a:off x="0" y="-7478"/>
            <a:ext cx="9144000" cy="710655"/>
          </a:xfrm>
          <a:prstGeom prst="rect">
            <a:avLst/>
          </a:prstGeom>
          <a:solidFill>
            <a:srgbClr val="1768B1"/>
          </a:solidFill>
        </p:spPr>
        <p:txBody>
          <a:bodyPr vert="horz" lIns="91440" tIns="45720" rIns="91440" bIns="45720"/>
          <a:lstStyle>
            <a:lvl1pPr marL="292100" algn="l">
              <a:lnSpc>
                <a:spcPts val="3980"/>
              </a:lnSpc>
              <a:defRPr sz="3200" b="0" i="0" baseline="0">
                <a:solidFill>
                  <a:schemeClr val="bg1"/>
                </a:solidFill>
                <a:latin typeface="Source Sans Pro"/>
                <a:cs typeface="Source Sans Pro"/>
              </a:defRPr>
            </a:lvl1pPr>
          </a:lstStyle>
          <a:p>
            <a:r>
              <a:rPr lang="en-US" dirty="0" smtClean="0"/>
              <a:t>Click to edit title</a:t>
            </a:r>
            <a:endParaRPr lang="en-US" dirty="0"/>
          </a:p>
        </p:txBody>
      </p:sp>
      <p:sp>
        <p:nvSpPr>
          <p:cNvPr id="16" name="Slide Number Placeholder 5"/>
          <p:cNvSpPr txBox="1">
            <a:spLocks/>
          </p:cNvSpPr>
          <p:nvPr userDrawn="1"/>
        </p:nvSpPr>
        <p:spPr>
          <a:xfrm>
            <a:off x="6826732" y="6414965"/>
            <a:ext cx="2133600" cy="365125"/>
          </a:xfrm>
          <a:prstGeom prst="rect">
            <a:avLst/>
          </a:prstGeom>
        </p:spPr>
        <p:txBody>
          <a:bodyPr lIns="91440" tIns="45720" rIns="91440" bIns="45720"/>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D43A6F16-D3CF-4F46-B6D9-B3CAB1B87938}" type="slidenum">
              <a:rPr lang="en-US" sz="1400" smtClean="0">
                <a:solidFill>
                  <a:srgbClr val="1086CB"/>
                </a:solidFill>
                <a:latin typeface="Source Sans Pro"/>
                <a:cs typeface="Source Sans Pro"/>
              </a:rPr>
              <a:pPr algn="r"/>
              <a:t>‹#›</a:t>
            </a:fld>
            <a:endParaRPr lang="en-US" sz="1400" dirty="0">
              <a:solidFill>
                <a:srgbClr val="1086CB"/>
              </a:solidFill>
              <a:latin typeface="Source Sans Pro"/>
              <a:cs typeface="Source Sans Pro"/>
            </a:endParaRPr>
          </a:p>
        </p:txBody>
      </p:sp>
    </p:spTree>
    <p:extLst>
      <p:ext uri="{BB962C8B-B14F-4D97-AF65-F5344CB8AC3E}">
        <p14:creationId xmlns:p14="http://schemas.microsoft.com/office/powerpoint/2010/main" val="3340911420"/>
      </p:ext>
    </p:extLst>
  </p:cSld>
  <p:clrMapOvr>
    <a:masterClrMapping/>
  </p:clrMapOvr>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365112382"/>
      </p:ext>
    </p:extLst>
  </p:cSld>
  <p:clrMapOvr>
    <a:masterClrMapping/>
  </p:clrMapOvr>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960" y="-8390"/>
            <a:ext cx="9296400" cy="6881326"/>
          </a:xfrm>
          <a:prstGeom prst="rect">
            <a:avLst/>
          </a:prstGeom>
        </p:spPr>
      </p:pic>
      <p:sp>
        <p:nvSpPr>
          <p:cNvPr id="36" name="Text Placeholder 35"/>
          <p:cNvSpPr>
            <a:spLocks noGrp="1"/>
          </p:cNvSpPr>
          <p:nvPr userDrawn="1">
            <p:ph type="body" sz="quarter" idx="13" hasCustomPrompt="1"/>
          </p:nvPr>
        </p:nvSpPr>
        <p:spPr>
          <a:xfrm>
            <a:off x="569914" y="2377590"/>
            <a:ext cx="6256337" cy="1728788"/>
          </a:xfrm>
          <a:prstGeom prst="rect">
            <a:avLst/>
          </a:prstGeom>
        </p:spPr>
        <p:txBody>
          <a:bodyPr vert="horz" lIns="91440" tIns="45720" rIns="91440" bIns="45720"/>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988375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Agenda">
    <p:spTree>
      <p:nvGrpSpPr>
        <p:cNvPr id="1" name=""/>
        <p:cNvGrpSpPr/>
        <p:nvPr/>
      </p:nvGrpSpPr>
      <p:grpSpPr>
        <a:xfrm>
          <a:off x="0" y="0"/>
          <a:ext cx="0" cy="0"/>
          <a:chOff x="0" y="0"/>
          <a:chExt cx="0" cy="0"/>
        </a:xfrm>
      </p:grpSpPr>
      <p:pic>
        <p:nvPicPr>
          <p:cNvPr id="4" name="Picture 3" descr="agenda2.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540"/>
            <a:ext cx="9144000" cy="6869049"/>
          </a:xfrm>
          <a:prstGeom prst="rect">
            <a:avLst/>
          </a:prstGeom>
        </p:spPr>
      </p:pic>
      <p:sp>
        <p:nvSpPr>
          <p:cNvPr id="9" name="Text Placeholder 35"/>
          <p:cNvSpPr>
            <a:spLocks noGrp="1"/>
          </p:cNvSpPr>
          <p:nvPr>
            <p:ph type="body" sz="quarter" idx="13" hasCustomPrompt="1"/>
          </p:nvPr>
        </p:nvSpPr>
        <p:spPr>
          <a:xfrm>
            <a:off x="569914" y="2377590"/>
            <a:ext cx="6256337" cy="1728788"/>
          </a:xfrm>
          <a:prstGeom prst="rect">
            <a:avLst/>
          </a:prstGeom>
        </p:spPr>
        <p:txBody>
          <a:bodyPr vert="horz" lIns="91440" tIns="45720" rIns="91440" bIns="45720"/>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1867095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pic>
        <p:nvPicPr>
          <p:cNvPr id="3" name="Picture 2" descr="agenda3.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9155981" cy="6876852"/>
          </a:xfrm>
          <a:prstGeom prst="rect">
            <a:avLst/>
          </a:prstGeom>
        </p:spPr>
      </p:pic>
      <p:sp>
        <p:nvSpPr>
          <p:cNvPr id="4" name="Text Placeholder 35"/>
          <p:cNvSpPr>
            <a:spLocks noGrp="1"/>
          </p:cNvSpPr>
          <p:nvPr>
            <p:ph type="body" sz="quarter" idx="13" hasCustomPrompt="1"/>
          </p:nvPr>
        </p:nvSpPr>
        <p:spPr>
          <a:xfrm>
            <a:off x="569914" y="2377590"/>
            <a:ext cx="6256337" cy="1728788"/>
          </a:xfrm>
          <a:prstGeom prst="rect">
            <a:avLst/>
          </a:prstGeom>
        </p:spPr>
        <p:txBody>
          <a:bodyPr vert="horz" lIns="91440" tIns="45720" rIns="91440" bIns="45720"/>
          <a:lstStyle>
            <a:lvl1pPr marL="0" indent="0">
              <a:buNone/>
              <a:defRPr sz="3600">
                <a:solidFill>
                  <a:schemeClr val="bg1"/>
                </a:solidFill>
                <a:latin typeface="Source Sans Pro Light"/>
                <a:cs typeface="Source Sans Pro Light"/>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smtClean="0"/>
              <a:t>Name of an Agenda Item</a:t>
            </a:r>
          </a:p>
          <a:p>
            <a:pPr lvl="0"/>
            <a:r>
              <a:rPr lang="en-US" dirty="0" smtClean="0"/>
              <a:t>Section Divider</a:t>
            </a:r>
          </a:p>
        </p:txBody>
      </p:sp>
    </p:spTree>
    <p:extLst>
      <p:ext uri="{BB962C8B-B14F-4D97-AF65-F5344CB8AC3E}">
        <p14:creationId xmlns:p14="http://schemas.microsoft.com/office/powerpoint/2010/main" val="40803308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pic>
        <p:nvPicPr>
          <p:cNvPr id="3" name="Picture 1" descr="footer.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6318250"/>
            <a:ext cx="9151938" cy="54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5"/>
          <p:cNvSpPr txBox="1">
            <a:spLocks/>
          </p:cNvSpPr>
          <p:nvPr userDrawn="1"/>
        </p:nvSpPr>
        <p:spPr>
          <a:xfrm>
            <a:off x="6826250" y="6415090"/>
            <a:ext cx="2133600"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fontAlgn="auto">
              <a:spcBef>
                <a:spcPts val="0"/>
              </a:spcBef>
              <a:spcAft>
                <a:spcPts val="0"/>
              </a:spcAft>
              <a:defRPr/>
            </a:pPr>
            <a:r>
              <a:rPr lang="en-US" sz="1400" dirty="0" smtClean="0">
                <a:solidFill>
                  <a:srgbClr val="FFFFFF"/>
                </a:solidFill>
                <a:latin typeface="Source Sans Pro"/>
                <a:cs typeface="Source Sans Pro"/>
              </a:rPr>
              <a:t>   |   </a:t>
            </a:r>
            <a:fld id="{ED92932E-32BE-E14F-81D6-756D2EBA9FEA}" type="slidenum">
              <a:rPr lang="en-US" sz="1400" smtClean="0">
                <a:solidFill>
                  <a:srgbClr val="FFFFFF"/>
                </a:solidFill>
                <a:latin typeface="Source Sans Pro"/>
                <a:cs typeface="Source Sans Pro"/>
              </a:rPr>
              <a:pPr algn="r" fontAlgn="auto">
                <a:spcBef>
                  <a:spcPts val="0"/>
                </a:spcBef>
                <a:spcAft>
                  <a:spcPts val="0"/>
                </a:spcAft>
                <a:defRPr/>
              </a:pPr>
              <a:t>‹#›</a:t>
            </a:fld>
            <a:endParaRPr lang="en-US" sz="1400" dirty="0">
              <a:solidFill>
                <a:srgbClr val="FFFFFF"/>
              </a:solidFill>
              <a:latin typeface="Source Sans Pro"/>
              <a:cs typeface="Source Sans Pro"/>
            </a:endParaRPr>
          </a:p>
        </p:txBody>
      </p:sp>
      <p:sp>
        <p:nvSpPr>
          <p:cNvPr id="13" name="Title 19"/>
          <p:cNvSpPr>
            <a:spLocks noGrp="1"/>
          </p:cNvSpPr>
          <p:nvPr>
            <p:ph type="title"/>
          </p:nvPr>
        </p:nvSpPr>
        <p:spPr>
          <a:xfrm>
            <a:off x="0" y="-7478"/>
            <a:ext cx="9144000" cy="710655"/>
          </a:xfrm>
          <a:prstGeom prst="rect">
            <a:avLst/>
          </a:prstGeom>
          <a:solidFill>
            <a:srgbClr val="1768B1"/>
          </a:solidFill>
        </p:spPr>
        <p:txBody>
          <a:bodyPr vert="horz"/>
          <a:lstStyle>
            <a:lvl1pPr marL="292100" algn="l">
              <a:lnSpc>
                <a:spcPts val="3980"/>
              </a:lnSpc>
              <a:defRPr sz="3200" b="0" i="0" baseline="0">
                <a:solidFill>
                  <a:schemeClr val="bg1"/>
                </a:solidFill>
                <a:latin typeface="Source Sans Pro"/>
                <a:cs typeface="Source Sans Pro"/>
              </a:defRPr>
            </a:lvl1pPr>
          </a:lstStyle>
          <a:p>
            <a:r>
              <a:rPr lang="en-US" smtClean="0"/>
              <a:t>Click to edit Master title style</a:t>
            </a:r>
            <a:endParaRPr lang="en-US" dirty="0"/>
          </a:p>
        </p:txBody>
      </p:sp>
    </p:spTree>
    <p:extLst>
      <p:ext uri="{BB962C8B-B14F-4D97-AF65-F5344CB8AC3E}">
        <p14:creationId xmlns:p14="http://schemas.microsoft.com/office/powerpoint/2010/main" val="4155010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1" r:id="rId3"/>
    <p:sldLayoutId id="2147483665" r:id="rId4"/>
    <p:sldLayoutId id="2147483664" r:id="rId5"/>
    <p:sldLayoutId id="2147483655" r:id="rId6"/>
    <p:sldLayoutId id="2147483663" r:id="rId7"/>
    <p:sldLayoutId id="2147483662" r:id="rId8"/>
    <p:sldLayoutId id="2147483666" r:id="rId9"/>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0" Type="http://schemas.openxmlformats.org/officeDocument/2006/relationships/image" Target="../media/image22.png"/><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0" Type="http://schemas.openxmlformats.org/officeDocument/2006/relationships/image" Target="../media/image22.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4" Type="http://schemas.openxmlformats.org/officeDocument/2006/relationships/image" Target="../media/image16.png"/><Relationship Id="rId5" Type="http://schemas.openxmlformats.org/officeDocument/2006/relationships/image" Target="../media/image17.png"/><Relationship Id="rId6" Type="http://schemas.openxmlformats.org/officeDocument/2006/relationships/image" Target="../media/image18.png"/><Relationship Id="rId7" Type="http://schemas.openxmlformats.org/officeDocument/2006/relationships/image" Target="../media/image19.png"/><Relationship Id="rId8" Type="http://schemas.openxmlformats.org/officeDocument/2006/relationships/image" Target="../media/image20.png"/><Relationship Id="rId9" Type="http://schemas.openxmlformats.org/officeDocument/2006/relationships/image" Target="../media/image21.png"/><Relationship Id="rId10" Type="http://schemas.openxmlformats.org/officeDocument/2006/relationships/image" Target="../media/image22.png"/><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23.png"/><Relationship Id="rId5" Type="http://schemas.openxmlformats.org/officeDocument/2006/relationships/image" Target="../media/image17.png"/><Relationship Id="rId6" Type="http://schemas.openxmlformats.org/officeDocument/2006/relationships/image" Target="../media/image20.png"/><Relationship Id="rId7" Type="http://schemas.openxmlformats.org/officeDocument/2006/relationships/image" Target="../media/image16.png"/><Relationship Id="rId8" Type="http://schemas.openxmlformats.org/officeDocument/2006/relationships/image" Target="../media/image19.png"/><Relationship Id="rId9" Type="http://schemas.openxmlformats.org/officeDocument/2006/relationships/image" Target="../media/image21.png"/><Relationship Id="rId10" Type="http://schemas.openxmlformats.org/officeDocument/2006/relationships/image" Target="../media/image22.png"/><Relationship Id="rId11" Type="http://schemas.openxmlformats.org/officeDocument/2006/relationships/image" Target="../media/image18.png"/><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90600" y="975530"/>
            <a:ext cx="7099299" cy="5216813"/>
          </a:xfrm>
          <a:prstGeom prst="rect">
            <a:avLst/>
          </a:prstGeom>
          <a:noFill/>
        </p:spPr>
        <p:txBody>
          <a:bodyPr wrap="square" rtlCol="0">
            <a:spAutoFit/>
          </a:bodyPr>
          <a:lstStyle/>
          <a:p>
            <a:pPr algn="ctr"/>
            <a:r>
              <a:rPr lang="en-US" sz="2000" b="1" dirty="0">
                <a:solidFill>
                  <a:schemeClr val="accent6"/>
                </a:solidFill>
                <a:latin typeface="Source Sans Pro"/>
                <a:cs typeface="Source Sans Pro"/>
              </a:rPr>
              <a:t>“Stakeholder” refers broadly to anyone who has an interest in the Internet</a:t>
            </a:r>
          </a:p>
          <a:p>
            <a:endParaRPr lang="en-US" sz="1600" b="1" dirty="0">
              <a:solidFill>
                <a:schemeClr val="accent6"/>
              </a:solidFill>
              <a:latin typeface="Source Sans Pro"/>
              <a:cs typeface="Source Sans Pro"/>
            </a:endParaRPr>
          </a:p>
          <a:p>
            <a:r>
              <a:rPr lang="en-US" sz="2000" dirty="0">
                <a:solidFill>
                  <a:schemeClr val="accent6"/>
                </a:solidFill>
                <a:latin typeface="Source Sans Pro"/>
                <a:cs typeface="Source Sans Pro"/>
              </a:rPr>
              <a:t> </a:t>
            </a:r>
            <a:r>
              <a:rPr lang="en-US" sz="2000" dirty="0">
                <a:latin typeface="Source Sans Pro"/>
                <a:cs typeface="Source Sans Pro"/>
              </a:rPr>
              <a:t>Within ICANN, stakeholders include:</a:t>
            </a:r>
          </a:p>
          <a:p>
            <a:endParaRPr lang="en-US" sz="2000" dirty="0">
              <a:solidFill>
                <a:schemeClr val="accent6"/>
              </a:solidFill>
              <a:latin typeface="Source Sans Pro"/>
              <a:cs typeface="Source Sans Pro"/>
            </a:endParaRPr>
          </a:p>
          <a:p>
            <a:endParaRPr lang="en-US" sz="2000" dirty="0">
              <a:solidFill>
                <a:schemeClr val="accent6"/>
              </a:solidFill>
              <a:latin typeface="Source Sans Pro"/>
              <a:cs typeface="Source Sans Pro"/>
            </a:endParaRPr>
          </a:p>
          <a:p>
            <a:endParaRPr lang="en-US" sz="2000" dirty="0">
              <a:solidFill>
                <a:schemeClr val="accent6"/>
              </a:solidFill>
              <a:latin typeface="Source Sans Pro"/>
              <a:cs typeface="Source Sans Pro"/>
            </a:endParaRPr>
          </a:p>
          <a:p>
            <a:endParaRPr lang="en-US" sz="2000" dirty="0">
              <a:solidFill>
                <a:schemeClr val="accent6"/>
              </a:solidFill>
              <a:latin typeface="Source Sans Pro"/>
              <a:cs typeface="Source Sans Pro"/>
            </a:endParaRPr>
          </a:p>
          <a:p>
            <a:endParaRPr lang="en-US" sz="2000" dirty="0">
              <a:solidFill>
                <a:schemeClr val="accent6"/>
              </a:solidFill>
              <a:latin typeface="Source Sans Pro"/>
              <a:cs typeface="Source Sans Pro"/>
            </a:endParaRPr>
          </a:p>
          <a:p>
            <a:endParaRPr lang="en-US" sz="2000" dirty="0">
              <a:solidFill>
                <a:schemeClr val="accent6"/>
              </a:solidFill>
              <a:latin typeface="Source Sans Pro"/>
              <a:cs typeface="Source Sans Pro"/>
            </a:endParaRPr>
          </a:p>
          <a:p>
            <a:r>
              <a:rPr lang="en-US" dirty="0">
                <a:latin typeface="Source Sans Pro"/>
                <a:cs typeface="Source Sans Pro"/>
              </a:rPr>
              <a:t>The multistakeholder community functions on bottom-up consensus building which, by design, is resistant to capture due to the openness, diversity and equal division of authority among participants</a:t>
            </a:r>
          </a:p>
          <a:p>
            <a:endParaRPr lang="en-US" dirty="0">
              <a:latin typeface="Source Sans Pro"/>
              <a:cs typeface="Source Sans Pro"/>
            </a:endParaRPr>
          </a:p>
          <a:p>
            <a:r>
              <a:rPr lang="en-US" dirty="0">
                <a:latin typeface="Source Sans Pro"/>
                <a:cs typeface="Source Sans Pro"/>
              </a:rPr>
              <a:t>ICANN’s private sector-led multistakeholder community is directly responsible for the success of the Internet’s DNS</a:t>
            </a:r>
          </a:p>
          <a:p>
            <a:endParaRPr lang="en-US" sz="2000" dirty="0">
              <a:solidFill>
                <a:schemeClr val="accent6"/>
              </a:solidFill>
              <a:latin typeface="Source Sans Pro"/>
              <a:cs typeface="Source Sans Pro"/>
            </a:endParaRPr>
          </a:p>
        </p:txBody>
      </p:sp>
      <p:sp>
        <p:nvSpPr>
          <p:cNvPr id="2" name="Title 1"/>
          <p:cNvSpPr>
            <a:spLocks noGrp="1"/>
          </p:cNvSpPr>
          <p:nvPr>
            <p:ph type="title"/>
          </p:nvPr>
        </p:nvSpPr>
        <p:spPr>
          <a:prstGeom prst="rect">
            <a:avLst/>
          </a:prstGeom>
        </p:spPr>
        <p:txBody>
          <a:bodyPr/>
          <a:lstStyle/>
          <a:p>
            <a:r>
              <a:rPr lang="en-US" dirty="0" smtClean="0"/>
              <a:t>Multistakeholder </a:t>
            </a:r>
            <a:r>
              <a:rPr lang="en-US" dirty="0"/>
              <a:t>P</a:t>
            </a:r>
            <a:r>
              <a:rPr lang="en-US" dirty="0" smtClean="0"/>
              <a:t>olicy</a:t>
            </a:r>
            <a:r>
              <a:rPr lang="en-US" dirty="0"/>
              <a:t>- &amp; D</a:t>
            </a:r>
            <a:r>
              <a:rPr lang="en-US" dirty="0" smtClean="0"/>
              <a:t>ecision</a:t>
            </a:r>
            <a:r>
              <a:rPr lang="en-US" dirty="0"/>
              <a:t>-</a:t>
            </a:r>
            <a:r>
              <a:rPr lang="en-US" dirty="0" smtClean="0"/>
              <a:t>making</a:t>
            </a:r>
            <a:endParaRPr lang="en-US" dirty="0"/>
          </a:p>
        </p:txBody>
      </p:sp>
      <p:sp>
        <p:nvSpPr>
          <p:cNvPr id="20" name="Content Placeholder 2"/>
          <p:cNvSpPr txBox="1">
            <a:spLocks/>
          </p:cNvSpPr>
          <p:nvPr/>
        </p:nvSpPr>
        <p:spPr>
          <a:xfrm>
            <a:off x="1381125" y="862128"/>
            <a:ext cx="6572250" cy="6530466"/>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624"/>
              </a:spcBef>
              <a:spcAft>
                <a:spcPts val="600"/>
              </a:spcAft>
              <a:buNone/>
            </a:pPr>
            <a:endParaRPr lang="en-US" sz="2200" dirty="0">
              <a:latin typeface="Source Sans Pro"/>
              <a:cs typeface="Source Sans Pro"/>
            </a:endParaRPr>
          </a:p>
        </p:txBody>
      </p:sp>
      <p:sp>
        <p:nvSpPr>
          <p:cNvPr id="7" name="TextBox 6"/>
          <p:cNvSpPr txBox="1"/>
          <p:nvPr/>
        </p:nvSpPr>
        <p:spPr>
          <a:xfrm>
            <a:off x="1164660" y="2951983"/>
            <a:ext cx="1131413" cy="610466"/>
          </a:xfrm>
          <a:prstGeom prst="rect">
            <a:avLst/>
          </a:prstGeom>
          <a:noFill/>
        </p:spPr>
        <p:txBody>
          <a:bodyPr wrap="square" rtlCol="0">
            <a:spAutoFit/>
          </a:bodyPr>
          <a:lstStyle/>
          <a:p>
            <a:pPr algn="ctr"/>
            <a:r>
              <a:rPr lang="en-US" sz="1400" b="1" dirty="0">
                <a:latin typeface="Source Sans Pro"/>
                <a:cs typeface="Source Sans Pro"/>
              </a:rPr>
              <a:t>Large and small businesses</a:t>
            </a:r>
          </a:p>
        </p:txBody>
      </p:sp>
      <p:sp>
        <p:nvSpPr>
          <p:cNvPr id="8" name="TextBox 7"/>
          <p:cNvSpPr txBox="1"/>
          <p:nvPr/>
        </p:nvSpPr>
        <p:spPr>
          <a:xfrm>
            <a:off x="3479693" y="2963579"/>
            <a:ext cx="987850" cy="432414"/>
          </a:xfrm>
          <a:prstGeom prst="rect">
            <a:avLst/>
          </a:prstGeom>
          <a:noFill/>
        </p:spPr>
        <p:txBody>
          <a:bodyPr wrap="square" rtlCol="0">
            <a:spAutoFit/>
          </a:bodyPr>
          <a:lstStyle/>
          <a:p>
            <a:pPr algn="ctr"/>
            <a:r>
              <a:rPr lang="en-US" sz="1400" b="1" dirty="0">
                <a:latin typeface="Source Sans Pro"/>
                <a:cs typeface="Source Sans Pro"/>
              </a:rPr>
              <a:t>Civil society</a:t>
            </a:r>
          </a:p>
        </p:txBody>
      </p:sp>
      <p:sp>
        <p:nvSpPr>
          <p:cNvPr id="9" name="TextBox 8"/>
          <p:cNvSpPr txBox="1"/>
          <p:nvPr/>
        </p:nvSpPr>
        <p:spPr>
          <a:xfrm>
            <a:off x="5643238" y="2964084"/>
            <a:ext cx="1179773" cy="738664"/>
          </a:xfrm>
          <a:prstGeom prst="rect">
            <a:avLst/>
          </a:prstGeom>
          <a:noFill/>
        </p:spPr>
        <p:txBody>
          <a:bodyPr wrap="square" rtlCol="0">
            <a:spAutoFit/>
          </a:bodyPr>
          <a:lstStyle/>
          <a:p>
            <a:pPr algn="ctr"/>
            <a:r>
              <a:rPr lang="en-US" sz="1400" b="1" dirty="0">
                <a:latin typeface="Source Sans Pro"/>
                <a:cs typeface="Source Sans Pro"/>
              </a:rPr>
              <a:t>Researchers and academics</a:t>
            </a:r>
          </a:p>
        </p:txBody>
      </p:sp>
      <p:sp>
        <p:nvSpPr>
          <p:cNvPr id="10" name="TextBox 9"/>
          <p:cNvSpPr txBox="1"/>
          <p:nvPr/>
        </p:nvSpPr>
        <p:spPr>
          <a:xfrm>
            <a:off x="6899212" y="2956276"/>
            <a:ext cx="987850" cy="307777"/>
          </a:xfrm>
          <a:prstGeom prst="rect">
            <a:avLst/>
          </a:prstGeom>
          <a:noFill/>
        </p:spPr>
        <p:txBody>
          <a:bodyPr wrap="square" rtlCol="0">
            <a:spAutoFit/>
          </a:bodyPr>
          <a:lstStyle/>
          <a:p>
            <a:pPr algn="ctr"/>
            <a:r>
              <a:rPr lang="en-US" sz="1400" b="1" dirty="0">
                <a:latin typeface="Source Sans Pro"/>
                <a:cs typeface="Source Sans Pro"/>
              </a:rPr>
              <a:t>End users</a:t>
            </a:r>
          </a:p>
        </p:txBody>
      </p:sp>
      <p:pic>
        <p:nvPicPr>
          <p:cNvPr id="11" name="Picture 10" descr="Gov.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45793" y="2230991"/>
            <a:ext cx="560496" cy="747328"/>
          </a:xfrm>
          <a:prstGeom prst="rect">
            <a:avLst/>
          </a:prstGeom>
        </p:spPr>
      </p:pic>
      <p:pic>
        <p:nvPicPr>
          <p:cNvPr id="12" name="Picture 11" descr="Academics.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1329" y="2214723"/>
            <a:ext cx="517120" cy="689493"/>
          </a:xfrm>
          <a:prstGeom prst="rect">
            <a:avLst/>
          </a:prstGeom>
        </p:spPr>
      </p:pic>
      <p:pic>
        <p:nvPicPr>
          <p:cNvPr id="14" name="Picture 13" descr="Technical.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75552" y="2254935"/>
            <a:ext cx="526877" cy="702503"/>
          </a:xfrm>
          <a:prstGeom prst="rect">
            <a:avLst/>
          </a:prstGeom>
        </p:spPr>
      </p:pic>
      <p:pic>
        <p:nvPicPr>
          <p:cNvPr id="15" name="Picture 14" descr="End.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4661" y="2099163"/>
            <a:ext cx="705994" cy="941325"/>
          </a:xfrm>
          <a:prstGeom prst="rect">
            <a:avLst/>
          </a:prstGeom>
        </p:spPr>
      </p:pic>
      <p:pic>
        <p:nvPicPr>
          <p:cNvPr id="16" name="Picture 15" descr="Private.pn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481536" y="2254935"/>
            <a:ext cx="469084" cy="625445"/>
          </a:xfrm>
          <a:prstGeom prst="rect">
            <a:avLst/>
          </a:prstGeom>
        </p:spPr>
      </p:pic>
      <p:pic>
        <p:nvPicPr>
          <p:cNvPr id="17" name="Picture 16" descr="Civil2.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89860" y="2254933"/>
            <a:ext cx="555861" cy="741148"/>
          </a:xfrm>
          <a:prstGeom prst="rect">
            <a:avLst/>
          </a:prstGeom>
        </p:spPr>
      </p:pic>
      <p:sp>
        <p:nvSpPr>
          <p:cNvPr id="18" name="TextBox 17"/>
          <p:cNvSpPr txBox="1"/>
          <p:nvPr/>
        </p:nvSpPr>
        <p:spPr>
          <a:xfrm>
            <a:off x="4368800" y="2956276"/>
            <a:ext cx="1274439" cy="307777"/>
          </a:xfrm>
          <a:prstGeom prst="rect">
            <a:avLst/>
          </a:prstGeom>
          <a:noFill/>
        </p:spPr>
        <p:txBody>
          <a:bodyPr wrap="square" rtlCol="0">
            <a:spAutoFit/>
          </a:bodyPr>
          <a:lstStyle/>
          <a:p>
            <a:pPr algn="ctr"/>
            <a:r>
              <a:rPr lang="en-US" sz="1400" b="1" dirty="0">
                <a:latin typeface="Source Sans Pro"/>
                <a:cs typeface="Source Sans Pro"/>
              </a:rPr>
              <a:t>Governments</a:t>
            </a:r>
          </a:p>
        </p:txBody>
      </p:sp>
      <p:sp>
        <p:nvSpPr>
          <p:cNvPr id="21" name="TextBox 20"/>
          <p:cNvSpPr txBox="1"/>
          <p:nvPr/>
        </p:nvSpPr>
        <p:spPr>
          <a:xfrm>
            <a:off x="2372839" y="2952613"/>
            <a:ext cx="1094154" cy="432414"/>
          </a:xfrm>
          <a:prstGeom prst="rect">
            <a:avLst/>
          </a:prstGeom>
          <a:noFill/>
        </p:spPr>
        <p:txBody>
          <a:bodyPr wrap="square" rtlCol="0">
            <a:spAutoFit/>
          </a:bodyPr>
          <a:lstStyle/>
          <a:p>
            <a:pPr algn="ctr"/>
            <a:r>
              <a:rPr lang="en-US" sz="1400" b="1" dirty="0">
                <a:latin typeface="Source Sans Pro"/>
                <a:cs typeface="Source Sans Pro"/>
              </a:rPr>
              <a:t>Technical community</a:t>
            </a:r>
          </a:p>
        </p:txBody>
      </p:sp>
    </p:spTree>
    <p:extLst>
      <p:ext uri="{BB962C8B-B14F-4D97-AF65-F5344CB8AC3E}">
        <p14:creationId xmlns:p14="http://schemas.microsoft.com/office/powerpoint/2010/main" val="170780328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extLst>
      <p:ext uri="{BB962C8B-B14F-4D97-AF65-F5344CB8AC3E}">
        <p14:creationId xmlns:p14="http://schemas.microsoft.com/office/powerpoint/2010/main" val="9628173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Box 27"/>
          <p:cNvSpPr txBox="1"/>
          <p:nvPr/>
        </p:nvSpPr>
        <p:spPr>
          <a:xfrm>
            <a:off x="2" y="846424"/>
            <a:ext cx="9143999" cy="400101"/>
          </a:xfrm>
          <a:prstGeom prst="rect">
            <a:avLst/>
          </a:prstGeom>
          <a:noFill/>
        </p:spPr>
        <p:txBody>
          <a:bodyPr wrap="square" lIns="91433" tIns="45716" rIns="91433" bIns="45716" rtlCol="0">
            <a:spAutoFit/>
          </a:bodyPr>
          <a:lstStyle/>
          <a:p>
            <a:pPr algn="ctr"/>
            <a:r>
              <a:rPr lang="en-US" sz="2000" b="1" dirty="0" smtClean="0">
                <a:solidFill>
                  <a:schemeClr val="accent1"/>
                </a:solidFill>
                <a:latin typeface="Source Sans Pro"/>
                <a:cs typeface="Source Sans Pro"/>
              </a:rPr>
              <a:t>ICANN Board of Directors</a:t>
            </a:r>
            <a:endParaRPr lang="en-US" sz="2000" b="1" dirty="0">
              <a:solidFill>
                <a:schemeClr val="accent1"/>
              </a:solidFill>
              <a:latin typeface="Source Sans Pro"/>
              <a:cs typeface="Source Sans Pro"/>
            </a:endParaRPr>
          </a:p>
        </p:txBody>
      </p:sp>
      <p:sp>
        <p:nvSpPr>
          <p:cNvPr id="29" name="Rectangle 28"/>
          <p:cNvSpPr/>
          <p:nvPr/>
        </p:nvSpPr>
        <p:spPr>
          <a:xfrm>
            <a:off x="760218" y="1270955"/>
            <a:ext cx="7862621" cy="630934"/>
          </a:xfrm>
          <a:prstGeom prst="rect">
            <a:avLst/>
          </a:prstGeom>
        </p:spPr>
        <p:txBody>
          <a:bodyPr wrap="square" lIns="91433" tIns="45716" rIns="91433" bIns="45716">
            <a:spAutoFit/>
          </a:bodyPr>
          <a:lstStyle/>
          <a:p>
            <a:pPr algn="ctr">
              <a:lnSpc>
                <a:spcPct val="150000"/>
              </a:lnSpc>
            </a:pPr>
            <a:r>
              <a:rPr lang="en-US" sz="1200" dirty="0">
                <a:latin typeface="Source Sans Pro"/>
                <a:cs typeface="Source Sans Pro"/>
              </a:rPr>
              <a:t>The ICANN Board is responsible in exercising the authority of ICANN and controlling its business affairs and properties by virtue of a majority vote by its members present during annual, regular, or special meetings where there is a </a:t>
            </a:r>
            <a:r>
              <a:rPr lang="en-US" sz="1200" dirty="0" smtClean="0">
                <a:latin typeface="Source Sans Pro"/>
                <a:cs typeface="Source Sans Pro"/>
              </a:rPr>
              <a:t>quorum</a:t>
            </a:r>
            <a:endParaRPr lang="en-US" sz="1200" dirty="0">
              <a:solidFill>
                <a:schemeClr val="accent1"/>
              </a:solidFill>
              <a:latin typeface="Source Sans Pro"/>
              <a:cs typeface="Source Sans Pro"/>
            </a:endParaRPr>
          </a:p>
        </p:txBody>
      </p:sp>
      <p:pic>
        <p:nvPicPr>
          <p:cNvPr id="30" name="Picture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9586" y="2210844"/>
            <a:ext cx="9472163" cy="2739498"/>
          </a:xfrm>
          <a:prstGeom prst="rect">
            <a:avLst/>
          </a:prstGeom>
        </p:spPr>
      </p:pic>
      <p:sp>
        <p:nvSpPr>
          <p:cNvPr id="3" name="Title 2"/>
          <p:cNvSpPr>
            <a:spLocks noGrp="1"/>
          </p:cNvSpPr>
          <p:nvPr>
            <p:ph type="title"/>
          </p:nvPr>
        </p:nvSpPr>
        <p:spPr/>
        <p:txBody>
          <a:bodyPr/>
          <a:lstStyle/>
          <a:p>
            <a:r>
              <a:rPr lang="en-US" dirty="0"/>
              <a:t>The ICANN Community At Work</a:t>
            </a:r>
          </a:p>
        </p:txBody>
      </p:sp>
      <p:sp>
        <p:nvSpPr>
          <p:cNvPr id="13" name="Rectangle 12"/>
          <p:cNvSpPr/>
          <p:nvPr/>
        </p:nvSpPr>
        <p:spPr>
          <a:xfrm>
            <a:off x="1535953" y="4779795"/>
            <a:ext cx="1571589" cy="317500"/>
          </a:xfrm>
          <a:prstGeom prst="rect">
            <a:avLst/>
          </a:prstGeom>
          <a:solidFill>
            <a:srgbClr val="F2F2F2"/>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lIns="91433" tIns="45716" rIns="91433" bIns="45716" rtlCol="0" anchor="ctr"/>
          <a:lstStyle/>
          <a:p>
            <a:pPr algn="r"/>
            <a:r>
              <a:rPr lang="en-US" sz="900" b="1" dirty="0">
                <a:solidFill>
                  <a:schemeClr val="tx1"/>
                </a:solidFill>
                <a:latin typeface="Source Sans Pro"/>
                <a:cs typeface="Source Sans Pro"/>
              </a:rPr>
              <a:t>Security &amp; Stability</a:t>
            </a:r>
          </a:p>
          <a:p>
            <a:pPr algn="r"/>
            <a:r>
              <a:rPr lang="en-US" sz="900" b="1" dirty="0">
                <a:solidFill>
                  <a:schemeClr val="tx1"/>
                </a:solidFill>
                <a:latin typeface="Source Sans Pro"/>
                <a:cs typeface="Source Sans Pro"/>
              </a:rPr>
              <a:t>Advisory Committee (SSAC)</a:t>
            </a:r>
          </a:p>
        </p:txBody>
      </p:sp>
      <p:sp>
        <p:nvSpPr>
          <p:cNvPr id="16" name="Rectangle 15"/>
          <p:cNvSpPr/>
          <p:nvPr/>
        </p:nvSpPr>
        <p:spPr>
          <a:xfrm>
            <a:off x="5693905" y="4317023"/>
            <a:ext cx="1209739" cy="391954"/>
          </a:xfrm>
          <a:prstGeom prst="rect">
            <a:avLst/>
          </a:prstGeom>
          <a:solidFill>
            <a:srgbClr val="FFFFFF"/>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lIns="91433" tIns="45716" rIns="91433" bIns="45716" rtlCol="0" anchor="ctr"/>
          <a:lstStyle/>
          <a:p>
            <a:r>
              <a:rPr lang="en-US" sz="900" b="1" dirty="0">
                <a:solidFill>
                  <a:schemeClr val="tx1"/>
                </a:solidFill>
                <a:latin typeface="Source Sans Pro"/>
                <a:cs typeface="Source Sans Pro"/>
              </a:rPr>
              <a:t>Address Supporting Organization (ASO)</a:t>
            </a:r>
          </a:p>
        </p:txBody>
      </p:sp>
      <p:sp>
        <p:nvSpPr>
          <p:cNvPr id="23" name="Rectangle 22"/>
          <p:cNvSpPr/>
          <p:nvPr/>
        </p:nvSpPr>
        <p:spPr>
          <a:xfrm>
            <a:off x="1535953" y="3487118"/>
            <a:ext cx="1161902" cy="361656"/>
          </a:xfrm>
          <a:prstGeom prst="rect">
            <a:avLst/>
          </a:prstGeom>
          <a:solidFill>
            <a:srgbClr val="FFFFFF"/>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lIns="91433" tIns="45716" rIns="91433" bIns="45716" rtlCol="0" anchor="ctr"/>
          <a:lstStyle/>
          <a:p>
            <a:pPr algn="r"/>
            <a:r>
              <a:rPr lang="en-US" sz="900" b="1" dirty="0">
                <a:solidFill>
                  <a:schemeClr val="tx1"/>
                </a:solidFill>
                <a:latin typeface="Source Sans Pro"/>
                <a:cs typeface="Source Sans Pro"/>
              </a:rPr>
              <a:t>At-Large Advisory Committee (ALAC)</a:t>
            </a:r>
          </a:p>
        </p:txBody>
      </p:sp>
      <p:sp>
        <p:nvSpPr>
          <p:cNvPr id="24" name="Rectangle 23"/>
          <p:cNvSpPr/>
          <p:nvPr/>
        </p:nvSpPr>
        <p:spPr>
          <a:xfrm>
            <a:off x="4153648" y="4482999"/>
            <a:ext cx="414970" cy="225978"/>
          </a:xfrm>
          <a:prstGeom prst="rect">
            <a:avLst/>
          </a:prstGeom>
          <a:solidFill>
            <a:srgbClr val="FFFFFF"/>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lIns="91433" tIns="45716" rIns="91433" bIns="45716" rtlCol="0" anchor="ctr"/>
          <a:lstStyle/>
          <a:p>
            <a:pPr algn="ctr"/>
            <a:r>
              <a:rPr lang="en-US" sz="900" b="1" dirty="0">
                <a:solidFill>
                  <a:schemeClr val="tx1"/>
                </a:solidFill>
                <a:latin typeface="Source Sans Pro"/>
                <a:cs typeface="Source Sans Pro"/>
              </a:rPr>
              <a:t>CEO</a:t>
            </a:r>
          </a:p>
        </p:txBody>
      </p:sp>
      <p:sp>
        <p:nvSpPr>
          <p:cNvPr id="25" name="Rectangle 24"/>
          <p:cNvSpPr/>
          <p:nvPr/>
        </p:nvSpPr>
        <p:spPr>
          <a:xfrm>
            <a:off x="6332748" y="3765736"/>
            <a:ext cx="1868847" cy="363404"/>
          </a:xfrm>
          <a:prstGeom prst="rect">
            <a:avLst/>
          </a:prstGeom>
          <a:solidFill>
            <a:srgbClr val="FFFFFF"/>
          </a:solidFill>
          <a:ln>
            <a:solidFill>
              <a:schemeClr val="bg1">
                <a:lumMod val="50000"/>
              </a:schemeClr>
            </a:solidFill>
          </a:ln>
          <a:effectLst/>
        </p:spPr>
        <p:style>
          <a:lnRef idx="1">
            <a:schemeClr val="accent1"/>
          </a:lnRef>
          <a:fillRef idx="3">
            <a:schemeClr val="accent1"/>
          </a:fillRef>
          <a:effectRef idx="2">
            <a:schemeClr val="accent1"/>
          </a:effectRef>
          <a:fontRef idx="minor">
            <a:schemeClr val="lt1"/>
          </a:fontRef>
        </p:style>
        <p:txBody>
          <a:bodyPr lIns="91433" tIns="45716" rIns="91433" bIns="45716" rtlCol="0" anchor="ctr"/>
          <a:lstStyle/>
          <a:p>
            <a:r>
              <a:rPr lang="en-US" sz="900" b="1" dirty="0">
                <a:solidFill>
                  <a:schemeClr val="tx1"/>
                </a:solidFill>
                <a:latin typeface="Source Sans Pro"/>
                <a:cs typeface="Source Sans Pro"/>
              </a:rPr>
              <a:t>Country Codes Names Supporting Organization (</a:t>
            </a:r>
            <a:r>
              <a:rPr lang="en-US" sz="900" b="1" dirty="0" err="1">
                <a:solidFill>
                  <a:schemeClr val="tx1"/>
                </a:solidFill>
                <a:latin typeface="Source Sans Pro"/>
                <a:cs typeface="Source Sans Pro"/>
              </a:rPr>
              <a:t>ccNSO</a:t>
            </a:r>
            <a:r>
              <a:rPr lang="en-US" sz="900" b="1" dirty="0">
                <a:solidFill>
                  <a:schemeClr val="tx1"/>
                </a:solidFill>
                <a:latin typeface="Source Sans Pro"/>
                <a:cs typeface="Source Sans Pro"/>
              </a:rPr>
              <a:t>)</a:t>
            </a:r>
          </a:p>
        </p:txBody>
      </p:sp>
      <p:sp>
        <p:nvSpPr>
          <p:cNvPr id="26" name="Rectangle 25"/>
          <p:cNvSpPr/>
          <p:nvPr/>
        </p:nvSpPr>
        <p:spPr>
          <a:xfrm>
            <a:off x="5161736" y="4843302"/>
            <a:ext cx="1597941" cy="383772"/>
          </a:xfrm>
          <a:prstGeom prst="rect">
            <a:avLst/>
          </a:prstGeom>
          <a:solidFill>
            <a:srgbClr val="FFFFFF"/>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lIns="91433" tIns="45716" rIns="91433" bIns="45716" rtlCol="0" anchor="ctr"/>
          <a:lstStyle/>
          <a:p>
            <a:r>
              <a:rPr lang="en-US" sz="900" b="1" dirty="0">
                <a:solidFill>
                  <a:schemeClr val="tx1"/>
                </a:solidFill>
                <a:latin typeface="Source Sans Pro"/>
                <a:cs typeface="Source Sans Pro"/>
              </a:rPr>
              <a:t>Generic Names Supporting Organization (GNSO)</a:t>
            </a:r>
          </a:p>
        </p:txBody>
      </p:sp>
      <p:sp>
        <p:nvSpPr>
          <p:cNvPr id="27" name="Rectangle 26"/>
          <p:cNvSpPr/>
          <p:nvPr/>
        </p:nvSpPr>
        <p:spPr>
          <a:xfrm>
            <a:off x="1535953" y="4391280"/>
            <a:ext cx="1571589" cy="320156"/>
          </a:xfrm>
          <a:prstGeom prst="rect">
            <a:avLst/>
          </a:prstGeom>
          <a:solidFill>
            <a:srgbClr val="F2F2F2"/>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lIns="91433" tIns="45716" rIns="91433" bIns="45716" rtlCol="0" anchor="ctr"/>
          <a:lstStyle/>
          <a:p>
            <a:pPr algn="r"/>
            <a:r>
              <a:rPr lang="en-US" sz="900" b="1" dirty="0">
                <a:solidFill>
                  <a:schemeClr val="tx1"/>
                </a:solidFill>
                <a:latin typeface="Source Sans Pro"/>
                <a:cs typeface="Source Sans Pro"/>
              </a:rPr>
              <a:t>Root Server System</a:t>
            </a:r>
          </a:p>
          <a:p>
            <a:pPr algn="r"/>
            <a:r>
              <a:rPr lang="en-US" sz="900" b="1" dirty="0">
                <a:solidFill>
                  <a:schemeClr val="tx1"/>
                </a:solidFill>
                <a:latin typeface="Source Sans Pro"/>
                <a:cs typeface="Source Sans Pro"/>
              </a:rPr>
              <a:t>Advisory Committee (RSAC)</a:t>
            </a:r>
          </a:p>
        </p:txBody>
      </p:sp>
      <p:grpSp>
        <p:nvGrpSpPr>
          <p:cNvPr id="69" name="Group 68"/>
          <p:cNvGrpSpPr/>
          <p:nvPr/>
        </p:nvGrpSpPr>
        <p:grpSpPr>
          <a:xfrm>
            <a:off x="3356600" y="5833083"/>
            <a:ext cx="5697472" cy="393057"/>
            <a:chOff x="3356600" y="5972782"/>
            <a:chExt cx="5697472" cy="393057"/>
          </a:xfrm>
        </p:grpSpPr>
        <p:pic>
          <p:nvPicPr>
            <p:cNvPr id="70" name="Picture 6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4912" y="5981791"/>
              <a:ext cx="238732" cy="384048"/>
            </a:xfrm>
            <a:prstGeom prst="rect">
              <a:avLst/>
            </a:prstGeom>
          </p:spPr>
        </p:pic>
        <p:sp>
          <p:nvSpPr>
            <p:cNvPr id="71" name="TextBox 70"/>
            <p:cNvSpPr txBox="1"/>
            <p:nvPr/>
          </p:nvSpPr>
          <p:spPr>
            <a:xfrm>
              <a:off x="3537147" y="5972782"/>
              <a:ext cx="493124" cy="184666"/>
            </a:xfrm>
            <a:prstGeom prst="rect">
              <a:avLst/>
            </a:prstGeom>
            <a:noFill/>
          </p:spPr>
          <p:txBody>
            <a:bodyPr wrap="square" rtlCol="0">
              <a:spAutoFit/>
            </a:bodyPr>
            <a:lstStyle/>
            <a:p>
              <a:r>
                <a:rPr lang="en-US" sz="600" b="1" dirty="0">
                  <a:solidFill>
                    <a:srgbClr val="30787E"/>
                  </a:solidFill>
                  <a:latin typeface="Source Sans Pro"/>
                  <a:cs typeface="Source Sans Pro"/>
                </a:rPr>
                <a:t>Business</a:t>
              </a:r>
            </a:p>
          </p:txBody>
        </p:sp>
        <p:sp>
          <p:nvSpPr>
            <p:cNvPr id="72" name="TextBox 71"/>
            <p:cNvSpPr txBox="1"/>
            <p:nvPr/>
          </p:nvSpPr>
          <p:spPr>
            <a:xfrm>
              <a:off x="4262125" y="5972782"/>
              <a:ext cx="663902" cy="377726"/>
            </a:xfrm>
            <a:prstGeom prst="rect">
              <a:avLst/>
            </a:prstGeom>
            <a:noFill/>
          </p:spPr>
          <p:txBody>
            <a:bodyPr wrap="square" rtlCol="0">
              <a:spAutoFit/>
            </a:bodyPr>
            <a:lstStyle/>
            <a:p>
              <a:r>
                <a:rPr lang="en-US" sz="600" b="1" dirty="0">
                  <a:solidFill>
                    <a:srgbClr val="B70A1C"/>
                  </a:solidFill>
                  <a:latin typeface="Source Sans Pro"/>
                  <a:cs typeface="Source Sans Pro"/>
                </a:rPr>
                <a:t>Government &amp; Governmental Organizations</a:t>
              </a:r>
            </a:p>
          </p:txBody>
        </p:sp>
        <p:sp>
          <p:nvSpPr>
            <p:cNvPr id="73" name="TextBox 72"/>
            <p:cNvSpPr txBox="1"/>
            <p:nvPr/>
          </p:nvSpPr>
          <p:spPr>
            <a:xfrm>
              <a:off x="5176880" y="5972782"/>
              <a:ext cx="663902" cy="184666"/>
            </a:xfrm>
            <a:prstGeom prst="rect">
              <a:avLst/>
            </a:prstGeom>
            <a:noFill/>
          </p:spPr>
          <p:txBody>
            <a:bodyPr wrap="square" rtlCol="0">
              <a:spAutoFit/>
            </a:bodyPr>
            <a:lstStyle/>
            <a:p>
              <a:r>
                <a:rPr lang="en-US" sz="600" b="1" dirty="0">
                  <a:solidFill>
                    <a:srgbClr val="E04E2F"/>
                  </a:solidFill>
                  <a:latin typeface="Source Sans Pro"/>
                  <a:cs typeface="Source Sans Pro"/>
                </a:rPr>
                <a:t>Civil Society</a:t>
              </a:r>
            </a:p>
          </p:txBody>
        </p:sp>
        <p:sp>
          <p:nvSpPr>
            <p:cNvPr id="74" name="TextBox 73"/>
            <p:cNvSpPr txBox="1"/>
            <p:nvPr/>
          </p:nvSpPr>
          <p:spPr>
            <a:xfrm>
              <a:off x="5925000" y="5972782"/>
              <a:ext cx="663902" cy="276999"/>
            </a:xfrm>
            <a:prstGeom prst="rect">
              <a:avLst/>
            </a:prstGeom>
            <a:noFill/>
          </p:spPr>
          <p:txBody>
            <a:bodyPr wrap="square" rtlCol="0">
              <a:spAutoFit/>
            </a:bodyPr>
            <a:lstStyle/>
            <a:p>
              <a:r>
                <a:rPr lang="en-US" sz="600" b="1" dirty="0" smtClean="0">
                  <a:solidFill>
                    <a:srgbClr val="7AA045"/>
                  </a:solidFill>
                  <a:latin typeface="Source Sans Pro"/>
                  <a:cs typeface="Source Sans Pro"/>
                </a:rPr>
                <a:t>Domain Name</a:t>
              </a:r>
            </a:p>
            <a:p>
              <a:r>
                <a:rPr lang="en-US" sz="600" b="1" dirty="0" smtClean="0">
                  <a:solidFill>
                    <a:srgbClr val="7AA045"/>
                  </a:solidFill>
                  <a:latin typeface="Source Sans Pro"/>
                  <a:cs typeface="Source Sans Pro"/>
                </a:rPr>
                <a:t>Business</a:t>
              </a:r>
              <a:endParaRPr lang="en-US" sz="600" b="1" dirty="0">
                <a:solidFill>
                  <a:srgbClr val="7AA045"/>
                </a:solidFill>
                <a:latin typeface="Source Sans Pro"/>
                <a:cs typeface="Source Sans Pro"/>
              </a:endParaRPr>
            </a:p>
          </p:txBody>
        </p:sp>
        <p:sp>
          <p:nvSpPr>
            <p:cNvPr id="75" name="TextBox 74"/>
            <p:cNvSpPr txBox="1"/>
            <p:nvPr/>
          </p:nvSpPr>
          <p:spPr>
            <a:xfrm>
              <a:off x="6832600" y="5972782"/>
              <a:ext cx="663902" cy="184666"/>
            </a:xfrm>
            <a:prstGeom prst="rect">
              <a:avLst/>
            </a:prstGeom>
            <a:noFill/>
          </p:spPr>
          <p:txBody>
            <a:bodyPr wrap="square" rtlCol="0">
              <a:spAutoFit/>
            </a:bodyPr>
            <a:lstStyle/>
            <a:p>
              <a:r>
                <a:rPr lang="en-US" sz="600" b="1" dirty="0">
                  <a:solidFill>
                    <a:srgbClr val="EF9318"/>
                  </a:solidFill>
                  <a:latin typeface="Source Sans Pro"/>
                  <a:cs typeface="Source Sans Pro"/>
                </a:rPr>
                <a:t>Internet Users</a:t>
              </a:r>
            </a:p>
          </p:txBody>
        </p:sp>
        <p:sp>
          <p:nvSpPr>
            <p:cNvPr id="76" name="TextBox 75"/>
            <p:cNvSpPr txBox="1"/>
            <p:nvPr/>
          </p:nvSpPr>
          <p:spPr>
            <a:xfrm>
              <a:off x="7657060" y="5972782"/>
              <a:ext cx="663902" cy="184666"/>
            </a:xfrm>
            <a:prstGeom prst="rect">
              <a:avLst/>
            </a:prstGeom>
            <a:noFill/>
          </p:spPr>
          <p:txBody>
            <a:bodyPr wrap="square" rtlCol="0">
              <a:spAutoFit/>
            </a:bodyPr>
            <a:lstStyle/>
            <a:p>
              <a:r>
                <a:rPr lang="en-US" sz="600" b="1" dirty="0">
                  <a:solidFill>
                    <a:srgbClr val="215785"/>
                  </a:solidFill>
                  <a:latin typeface="Source Sans Pro"/>
                  <a:cs typeface="Source Sans Pro"/>
                </a:rPr>
                <a:t>Academic</a:t>
              </a:r>
            </a:p>
          </p:txBody>
        </p:sp>
        <p:sp>
          <p:nvSpPr>
            <p:cNvPr id="77" name="TextBox 76"/>
            <p:cNvSpPr txBox="1"/>
            <p:nvPr/>
          </p:nvSpPr>
          <p:spPr>
            <a:xfrm>
              <a:off x="8390170" y="5972782"/>
              <a:ext cx="663902" cy="184666"/>
            </a:xfrm>
            <a:prstGeom prst="rect">
              <a:avLst/>
            </a:prstGeom>
            <a:noFill/>
          </p:spPr>
          <p:txBody>
            <a:bodyPr wrap="square" rtlCol="0">
              <a:spAutoFit/>
            </a:bodyPr>
            <a:lstStyle/>
            <a:p>
              <a:r>
                <a:rPr lang="en-US" sz="600" b="1" dirty="0">
                  <a:solidFill>
                    <a:srgbClr val="1086CB"/>
                  </a:solidFill>
                  <a:latin typeface="Source Sans Pro"/>
                  <a:cs typeface="Source Sans Pro"/>
                </a:rPr>
                <a:t>Technical</a:t>
              </a:r>
            </a:p>
          </p:txBody>
        </p:sp>
        <p:pic>
          <p:nvPicPr>
            <p:cNvPr id="78" name="Picture 7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56607" y="5981791"/>
              <a:ext cx="217513" cy="384048"/>
            </a:xfrm>
            <a:prstGeom prst="rect">
              <a:avLst/>
            </a:prstGeom>
          </p:spPr>
        </p:pic>
        <p:pic>
          <p:nvPicPr>
            <p:cNvPr id="79" name="Picture 7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15618" y="5981791"/>
              <a:ext cx="202130" cy="384048"/>
            </a:xfrm>
            <a:prstGeom prst="rect">
              <a:avLst/>
            </a:prstGeom>
          </p:spPr>
        </p:pic>
        <p:pic>
          <p:nvPicPr>
            <p:cNvPr id="80" name="Picture 7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06160" y="5981792"/>
              <a:ext cx="197213" cy="384046"/>
            </a:xfrm>
            <a:prstGeom prst="rect">
              <a:avLst/>
            </a:prstGeom>
          </p:spPr>
        </p:pic>
        <p:pic>
          <p:nvPicPr>
            <p:cNvPr id="81" name="Picture 8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56600" y="5981791"/>
              <a:ext cx="238732" cy="384047"/>
            </a:xfrm>
            <a:prstGeom prst="rect">
              <a:avLst/>
            </a:prstGeom>
          </p:spPr>
        </p:pic>
        <p:pic>
          <p:nvPicPr>
            <p:cNvPr id="82" name="Picture 81"/>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496082" y="5981791"/>
              <a:ext cx="206795" cy="384048"/>
            </a:xfrm>
            <a:prstGeom prst="rect">
              <a:avLst/>
            </a:prstGeom>
          </p:spPr>
        </p:pic>
        <p:pic>
          <p:nvPicPr>
            <p:cNvPr id="83" name="Picture 8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201596" y="5981791"/>
              <a:ext cx="238732" cy="384047"/>
            </a:xfrm>
            <a:prstGeom prst="rect">
              <a:avLst/>
            </a:prstGeom>
          </p:spPr>
        </p:pic>
      </p:grpSp>
      <p:sp>
        <p:nvSpPr>
          <p:cNvPr id="31" name="Rectangle 30"/>
          <p:cNvSpPr/>
          <p:nvPr/>
        </p:nvSpPr>
        <p:spPr>
          <a:xfrm>
            <a:off x="1535953" y="4002765"/>
            <a:ext cx="1571589" cy="320156"/>
          </a:xfrm>
          <a:prstGeom prst="rect">
            <a:avLst/>
          </a:prstGeom>
          <a:solidFill>
            <a:schemeClr val="bg1">
              <a:lumMod val="95000"/>
            </a:schemeClr>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lIns="91433" tIns="45716" rIns="91433" bIns="45716" rtlCol="0" anchor="ctr"/>
          <a:lstStyle/>
          <a:p>
            <a:pPr algn="r"/>
            <a:r>
              <a:rPr lang="en-US" sz="900" b="1" dirty="0">
                <a:solidFill>
                  <a:schemeClr val="tx1"/>
                </a:solidFill>
                <a:latin typeface="Source Sans Pro"/>
                <a:cs typeface="Source Sans Pro"/>
              </a:rPr>
              <a:t>Government Advisory Committee (GAC)</a:t>
            </a:r>
          </a:p>
        </p:txBody>
      </p:sp>
      <p:sp>
        <p:nvSpPr>
          <p:cNvPr id="32" name="Rectangle 31"/>
          <p:cNvSpPr/>
          <p:nvPr/>
        </p:nvSpPr>
        <p:spPr>
          <a:xfrm>
            <a:off x="1535953" y="5165654"/>
            <a:ext cx="1571589" cy="321723"/>
          </a:xfrm>
          <a:prstGeom prst="rect">
            <a:avLst/>
          </a:prstGeom>
          <a:solidFill>
            <a:srgbClr val="F2F2F2"/>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lIns="91433" tIns="45716" rIns="91433" bIns="45716" rtlCol="0" anchor="ctr"/>
          <a:lstStyle/>
          <a:p>
            <a:pPr algn="r"/>
            <a:r>
              <a:rPr lang="en-US" sz="900" b="1" dirty="0">
                <a:solidFill>
                  <a:schemeClr val="tx1"/>
                </a:solidFill>
                <a:latin typeface="Source Sans Pro"/>
                <a:cs typeface="Source Sans Pro"/>
              </a:rPr>
              <a:t>Internet Engineering Task Force (IETF)</a:t>
            </a:r>
          </a:p>
        </p:txBody>
      </p:sp>
      <p:sp>
        <p:nvSpPr>
          <p:cNvPr id="33" name="Rectangle 32"/>
          <p:cNvSpPr/>
          <p:nvPr/>
        </p:nvSpPr>
        <p:spPr>
          <a:xfrm>
            <a:off x="3960257" y="2309542"/>
            <a:ext cx="862813" cy="320156"/>
          </a:xfrm>
          <a:prstGeom prst="rect">
            <a:avLst/>
          </a:prstGeom>
          <a:solidFill>
            <a:srgbClr val="FFFFFF"/>
          </a:solidFill>
          <a:ln>
            <a:solidFill>
              <a:srgbClr val="7F7F7F"/>
            </a:solidFill>
          </a:ln>
          <a:effectLst/>
        </p:spPr>
        <p:style>
          <a:lnRef idx="1">
            <a:schemeClr val="accent1"/>
          </a:lnRef>
          <a:fillRef idx="3">
            <a:schemeClr val="accent1"/>
          </a:fillRef>
          <a:effectRef idx="2">
            <a:schemeClr val="accent1"/>
          </a:effectRef>
          <a:fontRef idx="minor">
            <a:schemeClr val="lt1"/>
          </a:fontRef>
        </p:style>
        <p:txBody>
          <a:bodyPr lIns="91433" tIns="45716" rIns="91433" bIns="45716" rtlCol="0" anchor="ctr"/>
          <a:lstStyle/>
          <a:p>
            <a:pPr algn="ctr"/>
            <a:r>
              <a:rPr lang="en-US" sz="900" b="1" dirty="0">
                <a:solidFill>
                  <a:schemeClr val="tx1"/>
                </a:solidFill>
                <a:latin typeface="Source Sans Pro"/>
                <a:cs typeface="Source Sans Pro"/>
              </a:rPr>
              <a:t>Nominating</a:t>
            </a:r>
          </a:p>
          <a:p>
            <a:pPr algn="ctr"/>
            <a:r>
              <a:rPr lang="en-US" sz="900" b="1" dirty="0">
                <a:solidFill>
                  <a:schemeClr val="tx1"/>
                </a:solidFill>
                <a:latin typeface="Source Sans Pro"/>
                <a:cs typeface="Source Sans Pro"/>
              </a:rPr>
              <a:t>Committee</a:t>
            </a:r>
          </a:p>
        </p:txBody>
      </p:sp>
      <p:sp>
        <p:nvSpPr>
          <p:cNvPr id="98" name="Rectangle 97"/>
          <p:cNvSpPr/>
          <p:nvPr/>
        </p:nvSpPr>
        <p:spPr>
          <a:xfrm>
            <a:off x="526603" y="4561837"/>
            <a:ext cx="747013"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33" tIns="45716" rIns="91433" bIns="45716" rtlCol="0" anchor="ctr"/>
          <a:lstStyle/>
          <a:p>
            <a:pPr algn="r"/>
            <a:r>
              <a:rPr lang="en-US" sz="900" b="1" dirty="0">
                <a:solidFill>
                  <a:schemeClr val="tx1"/>
                </a:solidFill>
                <a:latin typeface="Source Sans Pro"/>
                <a:cs typeface="Source Sans Pro"/>
              </a:rPr>
              <a:t>Non-Voting</a:t>
            </a:r>
          </a:p>
          <a:p>
            <a:pPr algn="r"/>
            <a:r>
              <a:rPr lang="en-US" sz="900" b="1" dirty="0">
                <a:solidFill>
                  <a:schemeClr val="tx1"/>
                </a:solidFill>
                <a:latin typeface="Source Sans Pro"/>
                <a:cs typeface="Source Sans Pro"/>
              </a:rPr>
              <a:t>Members</a:t>
            </a:r>
          </a:p>
        </p:txBody>
      </p:sp>
      <p:sp>
        <p:nvSpPr>
          <p:cNvPr id="40" name="Freeform 39"/>
          <p:cNvSpPr/>
          <p:nvPr/>
        </p:nvSpPr>
        <p:spPr>
          <a:xfrm rot="10800000">
            <a:off x="3107542" y="4059959"/>
            <a:ext cx="144654" cy="129886"/>
          </a:xfrm>
          <a:custGeom>
            <a:avLst/>
            <a:gdLst>
              <a:gd name="connsiteX0" fmla="*/ 0 w 635000"/>
              <a:gd name="connsiteY0" fmla="*/ 563033 h 563033"/>
              <a:gd name="connsiteX1" fmla="*/ 4233 w 635000"/>
              <a:gd name="connsiteY1" fmla="*/ 0 h 563033"/>
              <a:gd name="connsiteX2" fmla="*/ 635000 w 635000"/>
              <a:gd name="connsiteY2" fmla="*/ 4233 h 563033"/>
            </a:gdLst>
            <a:ahLst/>
            <a:cxnLst>
              <a:cxn ang="0">
                <a:pos x="connsiteX0" y="connsiteY0"/>
              </a:cxn>
              <a:cxn ang="0">
                <a:pos x="connsiteX1" y="connsiteY1"/>
              </a:cxn>
              <a:cxn ang="0">
                <a:pos x="connsiteX2" y="connsiteY2"/>
              </a:cxn>
            </a:cxnLst>
            <a:rect l="l" t="t" r="r" b="b"/>
            <a:pathLst>
              <a:path w="635000" h="563033">
                <a:moveTo>
                  <a:pt x="0" y="563033"/>
                </a:moveTo>
                <a:lnTo>
                  <a:pt x="4233" y="0"/>
                </a:lnTo>
                <a:lnTo>
                  <a:pt x="635000" y="4233"/>
                </a:lnTo>
              </a:path>
            </a:pathLst>
          </a:custGeom>
          <a:ln w="9525" cmpd="sng">
            <a:solidFill>
              <a:srgbClr val="7F7F7F"/>
            </a:solidFill>
          </a:ln>
        </p:spPr>
        <p:style>
          <a:lnRef idx="1">
            <a:schemeClr val="dk1"/>
          </a:lnRef>
          <a:fillRef idx="0">
            <a:schemeClr val="dk1"/>
          </a:fillRef>
          <a:effectRef idx="0">
            <a:schemeClr val="dk1"/>
          </a:effectRef>
          <a:fontRef idx="minor">
            <a:schemeClr val="tx1"/>
          </a:fontRef>
        </p:style>
        <p:txBody>
          <a:bodyPr lIns="57150" tIns="28575" rIns="57150" bIns="28575" rtlCol="0" anchor="ctr"/>
          <a:lstStyle/>
          <a:p>
            <a:pPr algn="ctr"/>
            <a:endParaRPr lang="en-US"/>
          </a:p>
        </p:txBody>
      </p:sp>
      <p:sp>
        <p:nvSpPr>
          <p:cNvPr id="102" name="Freeform 101"/>
          <p:cNvSpPr/>
          <p:nvPr/>
        </p:nvSpPr>
        <p:spPr>
          <a:xfrm rot="10800000">
            <a:off x="3107540" y="4129140"/>
            <a:ext cx="396165" cy="453249"/>
          </a:xfrm>
          <a:custGeom>
            <a:avLst/>
            <a:gdLst>
              <a:gd name="connsiteX0" fmla="*/ 0 w 635000"/>
              <a:gd name="connsiteY0" fmla="*/ 563033 h 563033"/>
              <a:gd name="connsiteX1" fmla="*/ 4233 w 635000"/>
              <a:gd name="connsiteY1" fmla="*/ 0 h 563033"/>
              <a:gd name="connsiteX2" fmla="*/ 635000 w 635000"/>
              <a:gd name="connsiteY2" fmla="*/ 4233 h 563033"/>
            </a:gdLst>
            <a:ahLst/>
            <a:cxnLst>
              <a:cxn ang="0">
                <a:pos x="connsiteX0" y="connsiteY0"/>
              </a:cxn>
              <a:cxn ang="0">
                <a:pos x="connsiteX1" y="connsiteY1"/>
              </a:cxn>
              <a:cxn ang="0">
                <a:pos x="connsiteX2" y="connsiteY2"/>
              </a:cxn>
            </a:cxnLst>
            <a:rect l="l" t="t" r="r" b="b"/>
            <a:pathLst>
              <a:path w="635000" h="563033">
                <a:moveTo>
                  <a:pt x="0" y="563033"/>
                </a:moveTo>
                <a:lnTo>
                  <a:pt x="4233" y="0"/>
                </a:lnTo>
                <a:lnTo>
                  <a:pt x="635000" y="4233"/>
                </a:lnTo>
              </a:path>
            </a:pathLst>
          </a:custGeom>
          <a:ln w="9525" cmpd="sng">
            <a:solidFill>
              <a:srgbClr val="7F7F7F"/>
            </a:solidFill>
          </a:ln>
        </p:spPr>
        <p:style>
          <a:lnRef idx="1">
            <a:schemeClr val="dk1"/>
          </a:lnRef>
          <a:fillRef idx="0">
            <a:schemeClr val="dk1"/>
          </a:fillRef>
          <a:effectRef idx="0">
            <a:schemeClr val="dk1"/>
          </a:effectRef>
          <a:fontRef idx="minor">
            <a:schemeClr val="tx1"/>
          </a:fontRef>
        </p:style>
        <p:txBody>
          <a:bodyPr lIns="57150" tIns="28575" rIns="57150" bIns="28575" rtlCol="0" anchor="ctr"/>
          <a:lstStyle/>
          <a:p>
            <a:pPr algn="ctr"/>
            <a:endParaRPr lang="en-US"/>
          </a:p>
        </p:txBody>
      </p:sp>
      <p:sp>
        <p:nvSpPr>
          <p:cNvPr id="103" name="Freeform 102"/>
          <p:cNvSpPr/>
          <p:nvPr/>
        </p:nvSpPr>
        <p:spPr>
          <a:xfrm rot="10800000">
            <a:off x="3107542" y="4189846"/>
            <a:ext cx="675066" cy="747564"/>
          </a:xfrm>
          <a:custGeom>
            <a:avLst/>
            <a:gdLst>
              <a:gd name="connsiteX0" fmla="*/ 0 w 635000"/>
              <a:gd name="connsiteY0" fmla="*/ 563033 h 563033"/>
              <a:gd name="connsiteX1" fmla="*/ 4233 w 635000"/>
              <a:gd name="connsiteY1" fmla="*/ 0 h 563033"/>
              <a:gd name="connsiteX2" fmla="*/ 635000 w 635000"/>
              <a:gd name="connsiteY2" fmla="*/ 4233 h 563033"/>
            </a:gdLst>
            <a:ahLst/>
            <a:cxnLst>
              <a:cxn ang="0">
                <a:pos x="connsiteX0" y="connsiteY0"/>
              </a:cxn>
              <a:cxn ang="0">
                <a:pos x="connsiteX1" y="connsiteY1"/>
              </a:cxn>
              <a:cxn ang="0">
                <a:pos x="connsiteX2" y="connsiteY2"/>
              </a:cxn>
            </a:cxnLst>
            <a:rect l="l" t="t" r="r" b="b"/>
            <a:pathLst>
              <a:path w="635000" h="563033">
                <a:moveTo>
                  <a:pt x="0" y="563033"/>
                </a:moveTo>
                <a:lnTo>
                  <a:pt x="4233" y="0"/>
                </a:lnTo>
                <a:lnTo>
                  <a:pt x="635000" y="4233"/>
                </a:lnTo>
              </a:path>
            </a:pathLst>
          </a:custGeom>
          <a:ln w="9525" cmpd="sng">
            <a:solidFill>
              <a:srgbClr val="7F7F7F"/>
            </a:solidFill>
          </a:ln>
        </p:spPr>
        <p:style>
          <a:lnRef idx="1">
            <a:schemeClr val="dk1"/>
          </a:lnRef>
          <a:fillRef idx="0">
            <a:schemeClr val="dk1"/>
          </a:fillRef>
          <a:effectRef idx="0">
            <a:schemeClr val="dk1"/>
          </a:effectRef>
          <a:fontRef idx="minor">
            <a:schemeClr val="tx1"/>
          </a:fontRef>
        </p:style>
        <p:txBody>
          <a:bodyPr lIns="57150" tIns="28575" rIns="57150" bIns="28575" rtlCol="0" anchor="ctr"/>
          <a:lstStyle/>
          <a:p>
            <a:pPr algn="ctr"/>
            <a:endParaRPr lang="en-US"/>
          </a:p>
        </p:txBody>
      </p:sp>
      <p:sp>
        <p:nvSpPr>
          <p:cNvPr id="104" name="Freeform 103"/>
          <p:cNvSpPr/>
          <p:nvPr/>
        </p:nvSpPr>
        <p:spPr>
          <a:xfrm rot="10800000">
            <a:off x="3107538" y="4189846"/>
            <a:ext cx="922731" cy="1154541"/>
          </a:xfrm>
          <a:custGeom>
            <a:avLst/>
            <a:gdLst>
              <a:gd name="connsiteX0" fmla="*/ 0 w 635000"/>
              <a:gd name="connsiteY0" fmla="*/ 563033 h 563033"/>
              <a:gd name="connsiteX1" fmla="*/ 4233 w 635000"/>
              <a:gd name="connsiteY1" fmla="*/ 0 h 563033"/>
              <a:gd name="connsiteX2" fmla="*/ 635000 w 635000"/>
              <a:gd name="connsiteY2" fmla="*/ 4233 h 563033"/>
            </a:gdLst>
            <a:ahLst/>
            <a:cxnLst>
              <a:cxn ang="0">
                <a:pos x="connsiteX0" y="connsiteY0"/>
              </a:cxn>
              <a:cxn ang="0">
                <a:pos x="connsiteX1" y="connsiteY1"/>
              </a:cxn>
              <a:cxn ang="0">
                <a:pos x="connsiteX2" y="connsiteY2"/>
              </a:cxn>
            </a:cxnLst>
            <a:rect l="l" t="t" r="r" b="b"/>
            <a:pathLst>
              <a:path w="635000" h="563033">
                <a:moveTo>
                  <a:pt x="0" y="563033"/>
                </a:moveTo>
                <a:lnTo>
                  <a:pt x="4233" y="0"/>
                </a:lnTo>
                <a:lnTo>
                  <a:pt x="635000" y="4233"/>
                </a:lnTo>
              </a:path>
            </a:pathLst>
          </a:custGeom>
          <a:ln w="9525" cmpd="sng">
            <a:solidFill>
              <a:srgbClr val="7F7F7F"/>
            </a:solidFill>
          </a:ln>
        </p:spPr>
        <p:style>
          <a:lnRef idx="1">
            <a:schemeClr val="dk1"/>
          </a:lnRef>
          <a:fillRef idx="0">
            <a:schemeClr val="dk1"/>
          </a:fillRef>
          <a:effectRef idx="0">
            <a:schemeClr val="dk1"/>
          </a:effectRef>
          <a:fontRef idx="minor">
            <a:schemeClr val="tx1"/>
          </a:fontRef>
        </p:style>
        <p:txBody>
          <a:bodyPr lIns="57150" tIns="28575" rIns="57150" bIns="28575" rtlCol="0" anchor="ctr"/>
          <a:lstStyle/>
          <a:p>
            <a:pPr algn="ctr"/>
            <a:endParaRPr lang="en-US"/>
          </a:p>
        </p:txBody>
      </p:sp>
      <p:sp>
        <p:nvSpPr>
          <p:cNvPr id="105" name="Freeform 104"/>
          <p:cNvSpPr/>
          <p:nvPr/>
        </p:nvSpPr>
        <p:spPr>
          <a:xfrm rot="16200000">
            <a:off x="4521098" y="4360277"/>
            <a:ext cx="811069" cy="470206"/>
          </a:xfrm>
          <a:custGeom>
            <a:avLst/>
            <a:gdLst>
              <a:gd name="connsiteX0" fmla="*/ 0 w 635000"/>
              <a:gd name="connsiteY0" fmla="*/ 563033 h 563033"/>
              <a:gd name="connsiteX1" fmla="*/ 4233 w 635000"/>
              <a:gd name="connsiteY1" fmla="*/ 0 h 563033"/>
              <a:gd name="connsiteX2" fmla="*/ 635000 w 635000"/>
              <a:gd name="connsiteY2" fmla="*/ 4233 h 563033"/>
            </a:gdLst>
            <a:ahLst/>
            <a:cxnLst>
              <a:cxn ang="0">
                <a:pos x="connsiteX0" y="connsiteY0"/>
              </a:cxn>
              <a:cxn ang="0">
                <a:pos x="connsiteX1" y="connsiteY1"/>
              </a:cxn>
              <a:cxn ang="0">
                <a:pos x="connsiteX2" y="connsiteY2"/>
              </a:cxn>
            </a:cxnLst>
            <a:rect l="l" t="t" r="r" b="b"/>
            <a:pathLst>
              <a:path w="635000" h="563033">
                <a:moveTo>
                  <a:pt x="0" y="563033"/>
                </a:moveTo>
                <a:lnTo>
                  <a:pt x="4233" y="0"/>
                </a:lnTo>
                <a:lnTo>
                  <a:pt x="635000" y="4233"/>
                </a:lnTo>
              </a:path>
            </a:pathLst>
          </a:custGeom>
          <a:ln w="9525" cmpd="sng">
            <a:solidFill>
              <a:srgbClr val="7F7F7F"/>
            </a:solidFill>
          </a:ln>
        </p:spPr>
        <p:style>
          <a:lnRef idx="1">
            <a:schemeClr val="dk1"/>
          </a:lnRef>
          <a:fillRef idx="0">
            <a:schemeClr val="dk1"/>
          </a:fillRef>
          <a:effectRef idx="0">
            <a:schemeClr val="dk1"/>
          </a:effectRef>
          <a:fontRef idx="minor">
            <a:schemeClr val="tx1"/>
          </a:fontRef>
        </p:style>
        <p:txBody>
          <a:bodyPr lIns="57150" tIns="28575" rIns="57150" bIns="28575" rtlCol="0" anchor="ctr"/>
          <a:lstStyle/>
          <a:p>
            <a:pPr algn="ctr"/>
            <a:endParaRPr lang="en-US"/>
          </a:p>
        </p:txBody>
      </p:sp>
      <p:sp>
        <p:nvSpPr>
          <p:cNvPr id="106" name="Freeform 105"/>
          <p:cNvSpPr/>
          <p:nvPr/>
        </p:nvSpPr>
        <p:spPr>
          <a:xfrm rot="16200000">
            <a:off x="5323579" y="4112669"/>
            <a:ext cx="353859" cy="386800"/>
          </a:xfrm>
          <a:custGeom>
            <a:avLst/>
            <a:gdLst>
              <a:gd name="connsiteX0" fmla="*/ 0 w 635000"/>
              <a:gd name="connsiteY0" fmla="*/ 563033 h 563033"/>
              <a:gd name="connsiteX1" fmla="*/ 4233 w 635000"/>
              <a:gd name="connsiteY1" fmla="*/ 0 h 563033"/>
              <a:gd name="connsiteX2" fmla="*/ 635000 w 635000"/>
              <a:gd name="connsiteY2" fmla="*/ 4233 h 563033"/>
            </a:gdLst>
            <a:ahLst/>
            <a:cxnLst>
              <a:cxn ang="0">
                <a:pos x="connsiteX0" y="connsiteY0"/>
              </a:cxn>
              <a:cxn ang="0">
                <a:pos x="connsiteX1" y="connsiteY1"/>
              </a:cxn>
              <a:cxn ang="0">
                <a:pos x="connsiteX2" y="connsiteY2"/>
              </a:cxn>
            </a:cxnLst>
            <a:rect l="l" t="t" r="r" b="b"/>
            <a:pathLst>
              <a:path w="635000" h="563033">
                <a:moveTo>
                  <a:pt x="0" y="563033"/>
                </a:moveTo>
                <a:lnTo>
                  <a:pt x="4233" y="0"/>
                </a:lnTo>
                <a:lnTo>
                  <a:pt x="635000" y="4233"/>
                </a:lnTo>
              </a:path>
            </a:pathLst>
          </a:custGeom>
          <a:ln w="9525" cmpd="sng">
            <a:solidFill>
              <a:srgbClr val="7F7F7F"/>
            </a:solidFill>
          </a:ln>
        </p:spPr>
        <p:style>
          <a:lnRef idx="1">
            <a:schemeClr val="dk1"/>
          </a:lnRef>
          <a:fillRef idx="0">
            <a:schemeClr val="dk1"/>
          </a:fillRef>
          <a:effectRef idx="0">
            <a:schemeClr val="dk1"/>
          </a:effectRef>
          <a:fontRef idx="minor">
            <a:schemeClr val="tx1"/>
          </a:fontRef>
        </p:style>
        <p:txBody>
          <a:bodyPr lIns="57150" tIns="28575" rIns="57150" bIns="28575" rtlCol="0" anchor="ctr"/>
          <a:lstStyle/>
          <a:p>
            <a:pPr algn="ctr"/>
            <a:endParaRPr lang="en-US"/>
          </a:p>
        </p:txBody>
      </p:sp>
      <p:cxnSp>
        <p:nvCxnSpPr>
          <p:cNvPr id="43" name="Straight Connector 42"/>
          <p:cNvCxnSpPr>
            <a:stCxn id="23" idx="3"/>
          </p:cNvCxnSpPr>
          <p:nvPr/>
        </p:nvCxnSpPr>
        <p:spPr>
          <a:xfrm flipV="1">
            <a:off x="2697855" y="3665500"/>
            <a:ext cx="254521" cy="2446"/>
          </a:xfrm>
          <a:prstGeom prst="line">
            <a:avLst/>
          </a:prstGeom>
          <a:ln>
            <a:solidFill>
              <a:srgbClr val="7F7F7F"/>
            </a:solidFill>
          </a:ln>
        </p:spPr>
        <p:style>
          <a:lnRef idx="1">
            <a:schemeClr val="dk1"/>
          </a:lnRef>
          <a:fillRef idx="0">
            <a:schemeClr val="dk1"/>
          </a:fillRef>
          <a:effectRef idx="0">
            <a:schemeClr val="dk1"/>
          </a:effectRef>
          <a:fontRef idx="minor">
            <a:schemeClr val="tx1"/>
          </a:fontRef>
        </p:style>
      </p:cxnSp>
      <p:cxnSp>
        <p:nvCxnSpPr>
          <p:cNvPr id="107" name="Straight Connector 106"/>
          <p:cNvCxnSpPr/>
          <p:nvPr/>
        </p:nvCxnSpPr>
        <p:spPr>
          <a:xfrm flipV="1">
            <a:off x="4361132" y="4276436"/>
            <a:ext cx="0" cy="209959"/>
          </a:xfrm>
          <a:prstGeom prst="line">
            <a:avLst/>
          </a:prstGeom>
          <a:ln>
            <a:solidFill>
              <a:srgbClr val="7F7F7F"/>
            </a:solidFill>
          </a:ln>
        </p:spPr>
        <p:style>
          <a:lnRef idx="1">
            <a:schemeClr val="dk1"/>
          </a:lnRef>
          <a:fillRef idx="0">
            <a:schemeClr val="dk1"/>
          </a:fillRef>
          <a:effectRef idx="0">
            <a:schemeClr val="dk1"/>
          </a:effectRef>
          <a:fontRef idx="minor">
            <a:schemeClr val="tx1"/>
          </a:fontRef>
        </p:style>
      </p:cxnSp>
      <p:cxnSp>
        <p:nvCxnSpPr>
          <p:cNvPr id="108" name="Straight Connector 107"/>
          <p:cNvCxnSpPr/>
          <p:nvPr/>
        </p:nvCxnSpPr>
        <p:spPr>
          <a:xfrm flipV="1">
            <a:off x="4391664" y="2629698"/>
            <a:ext cx="0" cy="101779"/>
          </a:xfrm>
          <a:prstGeom prst="line">
            <a:avLst/>
          </a:prstGeom>
          <a:ln>
            <a:solidFill>
              <a:srgbClr val="7F7F7F"/>
            </a:solidFill>
          </a:ln>
        </p:spPr>
        <p:style>
          <a:lnRef idx="1">
            <a:schemeClr val="dk1"/>
          </a:lnRef>
          <a:fillRef idx="0">
            <a:schemeClr val="dk1"/>
          </a:fillRef>
          <a:effectRef idx="0">
            <a:schemeClr val="dk1"/>
          </a:effectRef>
          <a:fontRef idx="minor">
            <a:schemeClr val="tx1"/>
          </a:fontRef>
        </p:style>
      </p:cxnSp>
      <p:cxnSp>
        <p:nvCxnSpPr>
          <p:cNvPr id="109" name="Straight Connector 108"/>
          <p:cNvCxnSpPr/>
          <p:nvPr/>
        </p:nvCxnSpPr>
        <p:spPr>
          <a:xfrm>
            <a:off x="5756607" y="3929454"/>
            <a:ext cx="576142"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53" name="Freeform 52"/>
          <p:cNvSpPr/>
          <p:nvPr/>
        </p:nvSpPr>
        <p:spPr>
          <a:xfrm>
            <a:off x="1396655" y="3912755"/>
            <a:ext cx="286871" cy="1662545"/>
          </a:xfrm>
          <a:custGeom>
            <a:avLst/>
            <a:gdLst>
              <a:gd name="connsiteX0" fmla="*/ 528320 w 528320"/>
              <a:gd name="connsiteY0" fmla="*/ 10160 h 2519680"/>
              <a:gd name="connsiteX1" fmla="*/ 0 w 528320"/>
              <a:gd name="connsiteY1" fmla="*/ 0 h 2519680"/>
              <a:gd name="connsiteX2" fmla="*/ 0 w 528320"/>
              <a:gd name="connsiteY2" fmla="*/ 2519680 h 2519680"/>
              <a:gd name="connsiteX3" fmla="*/ 487680 w 528320"/>
              <a:gd name="connsiteY3" fmla="*/ 2519680 h 2519680"/>
            </a:gdLst>
            <a:ahLst/>
            <a:cxnLst>
              <a:cxn ang="0">
                <a:pos x="connsiteX0" y="connsiteY0"/>
              </a:cxn>
              <a:cxn ang="0">
                <a:pos x="connsiteX1" y="connsiteY1"/>
              </a:cxn>
              <a:cxn ang="0">
                <a:pos x="connsiteX2" y="connsiteY2"/>
              </a:cxn>
              <a:cxn ang="0">
                <a:pos x="connsiteX3" y="connsiteY3"/>
              </a:cxn>
            </a:cxnLst>
            <a:rect l="l" t="t" r="r" b="b"/>
            <a:pathLst>
              <a:path w="528320" h="2519680">
                <a:moveTo>
                  <a:pt x="528320" y="10160"/>
                </a:moveTo>
                <a:lnTo>
                  <a:pt x="0" y="0"/>
                </a:lnTo>
                <a:lnTo>
                  <a:pt x="0" y="2519680"/>
                </a:lnTo>
                <a:lnTo>
                  <a:pt x="487680" y="2519680"/>
                </a:lnTo>
              </a:path>
            </a:pathLst>
          </a:custGeom>
          <a:ln>
            <a:solidFill>
              <a:srgbClr val="7F7F7F"/>
            </a:solidFill>
          </a:ln>
        </p:spPr>
        <p:style>
          <a:lnRef idx="1">
            <a:schemeClr val="dk1"/>
          </a:lnRef>
          <a:fillRef idx="0">
            <a:schemeClr val="dk1"/>
          </a:fillRef>
          <a:effectRef idx="0">
            <a:schemeClr val="dk1"/>
          </a:effectRef>
          <a:fontRef idx="minor">
            <a:schemeClr val="tx1"/>
          </a:fontRef>
        </p:style>
        <p:txBody>
          <a:bodyPr lIns="57150" tIns="28575" rIns="57150" bIns="28575" rtlCol="0" anchor="ctr"/>
          <a:lstStyle/>
          <a:p>
            <a:pPr algn="ctr"/>
            <a:endParaRPr lang="en-US"/>
          </a:p>
        </p:txBody>
      </p:sp>
      <p:cxnSp>
        <p:nvCxnSpPr>
          <p:cNvPr id="110" name="Straight Connector 109"/>
          <p:cNvCxnSpPr/>
          <p:nvPr/>
        </p:nvCxnSpPr>
        <p:spPr>
          <a:xfrm flipV="1">
            <a:off x="1225805" y="4742803"/>
            <a:ext cx="177343" cy="2448"/>
          </a:xfrm>
          <a:prstGeom prst="line">
            <a:avLst/>
          </a:prstGeom>
          <a:ln>
            <a:solidFill>
              <a:srgbClr val="7F7F7F"/>
            </a:solidFill>
          </a:ln>
        </p:spPr>
        <p:style>
          <a:lnRef idx="1">
            <a:schemeClr val="dk1"/>
          </a:lnRef>
          <a:fillRef idx="0">
            <a:schemeClr val="dk1"/>
          </a:fillRef>
          <a:effectRef idx="0">
            <a:schemeClr val="dk1"/>
          </a:effectRef>
          <a:fontRef idx="minor">
            <a:schemeClr val="tx1"/>
          </a:fontRef>
        </p:style>
      </p:cxnSp>
      <p:cxnSp>
        <p:nvCxnSpPr>
          <p:cNvPr id="111" name="Straight Connector 110"/>
          <p:cNvCxnSpPr/>
          <p:nvPr/>
        </p:nvCxnSpPr>
        <p:spPr>
          <a:xfrm flipV="1">
            <a:off x="4926026" y="4189846"/>
            <a:ext cx="1" cy="811070"/>
          </a:xfrm>
          <a:prstGeom prst="line">
            <a:avLst/>
          </a:prstGeom>
          <a:ln>
            <a:solidFill>
              <a:srgbClr val="7F7F7F"/>
            </a:solidFill>
          </a:ln>
        </p:spPr>
        <p:style>
          <a:lnRef idx="1">
            <a:schemeClr val="dk1"/>
          </a:lnRef>
          <a:fillRef idx="0">
            <a:schemeClr val="dk1"/>
          </a:fillRef>
          <a:effectRef idx="0">
            <a:schemeClr val="dk1"/>
          </a:effectRef>
          <a:fontRef idx="minor">
            <a:schemeClr val="tx1"/>
          </a:fontRef>
        </p:style>
      </p:cxnSp>
      <p:cxnSp>
        <p:nvCxnSpPr>
          <p:cNvPr id="112" name="Straight Connector 111"/>
          <p:cNvCxnSpPr/>
          <p:nvPr/>
        </p:nvCxnSpPr>
        <p:spPr>
          <a:xfrm flipV="1">
            <a:off x="5451956" y="4129139"/>
            <a:ext cx="0" cy="357258"/>
          </a:xfrm>
          <a:prstGeom prst="line">
            <a:avLst/>
          </a:prstGeom>
          <a:ln>
            <a:solidFill>
              <a:srgbClr val="7F7F7F"/>
            </a:solidFill>
          </a:ln>
        </p:spPr>
        <p:style>
          <a:lnRef idx="1">
            <a:schemeClr val="dk1"/>
          </a:lnRef>
          <a:fillRef idx="0">
            <a:schemeClr val="dk1"/>
          </a:fillRef>
          <a:effectRef idx="0">
            <a:schemeClr val="dk1"/>
          </a:effectRef>
          <a:fontRef idx="minor">
            <a:schemeClr val="tx1"/>
          </a:fontRef>
        </p:style>
      </p:cxnSp>
      <p:sp>
        <p:nvSpPr>
          <p:cNvPr id="116" name="Freeform 115"/>
          <p:cNvSpPr/>
          <p:nvPr/>
        </p:nvSpPr>
        <p:spPr>
          <a:xfrm rot="5400000">
            <a:off x="5935004" y="3657943"/>
            <a:ext cx="261508" cy="281515"/>
          </a:xfrm>
          <a:custGeom>
            <a:avLst/>
            <a:gdLst>
              <a:gd name="connsiteX0" fmla="*/ 0 w 635000"/>
              <a:gd name="connsiteY0" fmla="*/ 563033 h 563033"/>
              <a:gd name="connsiteX1" fmla="*/ 4233 w 635000"/>
              <a:gd name="connsiteY1" fmla="*/ 0 h 563033"/>
              <a:gd name="connsiteX2" fmla="*/ 635000 w 635000"/>
              <a:gd name="connsiteY2" fmla="*/ 4233 h 563033"/>
            </a:gdLst>
            <a:ahLst/>
            <a:cxnLst>
              <a:cxn ang="0">
                <a:pos x="connsiteX0" y="connsiteY0"/>
              </a:cxn>
              <a:cxn ang="0">
                <a:pos x="connsiteX1" y="connsiteY1"/>
              </a:cxn>
              <a:cxn ang="0">
                <a:pos x="connsiteX2" y="connsiteY2"/>
              </a:cxn>
            </a:cxnLst>
            <a:rect l="l" t="t" r="r" b="b"/>
            <a:pathLst>
              <a:path w="635000" h="563033">
                <a:moveTo>
                  <a:pt x="0" y="563033"/>
                </a:moveTo>
                <a:lnTo>
                  <a:pt x="4233" y="0"/>
                </a:lnTo>
                <a:lnTo>
                  <a:pt x="635000" y="4233"/>
                </a:lnTo>
              </a:path>
            </a:pathLst>
          </a:custGeom>
          <a:ln w="9525" cmpd="sng">
            <a:solidFill>
              <a:srgbClr val="7F7F7F"/>
            </a:solidFill>
          </a:ln>
        </p:spPr>
        <p:style>
          <a:lnRef idx="1">
            <a:schemeClr val="dk1"/>
          </a:lnRef>
          <a:fillRef idx="0">
            <a:schemeClr val="dk1"/>
          </a:fillRef>
          <a:effectRef idx="0">
            <a:schemeClr val="dk1"/>
          </a:effectRef>
          <a:fontRef idx="minor">
            <a:schemeClr val="tx1"/>
          </a:fontRef>
        </p:style>
        <p:txBody>
          <a:bodyPr lIns="57150" tIns="28575" rIns="57150" bIns="28575" rtlCol="0" anchor="ctr"/>
          <a:lstStyle/>
          <a:p>
            <a:pPr algn="ctr"/>
            <a:endParaRPr lang="en-US"/>
          </a:p>
        </p:txBody>
      </p:sp>
    </p:spTree>
    <p:extLst>
      <p:ext uri="{BB962C8B-B14F-4D97-AF65-F5344CB8AC3E}">
        <p14:creationId xmlns:p14="http://schemas.microsoft.com/office/powerpoint/2010/main" val="378799352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l="8570" r="9244"/>
          <a:stretch/>
        </p:blipFill>
        <p:spPr>
          <a:xfrm>
            <a:off x="216346" y="1885816"/>
            <a:ext cx="8640374" cy="4182970"/>
          </a:xfrm>
          <a:prstGeom prst="rect">
            <a:avLst/>
          </a:prstGeom>
        </p:spPr>
      </p:pic>
      <p:sp>
        <p:nvSpPr>
          <p:cNvPr id="3" name="Title 2"/>
          <p:cNvSpPr>
            <a:spLocks noGrp="1"/>
          </p:cNvSpPr>
          <p:nvPr>
            <p:ph type="title"/>
          </p:nvPr>
        </p:nvSpPr>
        <p:spPr/>
        <p:txBody>
          <a:bodyPr/>
          <a:lstStyle/>
          <a:p>
            <a:r>
              <a:rPr lang="en-US" dirty="0" smtClean="0"/>
              <a:t>ICANN’s Global Multistakeholder Community</a:t>
            </a:r>
            <a:endParaRPr lang="en-US" dirty="0"/>
          </a:p>
        </p:txBody>
      </p:sp>
      <p:sp>
        <p:nvSpPr>
          <p:cNvPr id="7" name="TextBox 6"/>
          <p:cNvSpPr txBox="1"/>
          <p:nvPr/>
        </p:nvSpPr>
        <p:spPr>
          <a:xfrm>
            <a:off x="76200" y="914400"/>
            <a:ext cx="9135118" cy="400110"/>
          </a:xfrm>
          <a:prstGeom prst="rect">
            <a:avLst/>
          </a:prstGeom>
          <a:noFill/>
        </p:spPr>
        <p:txBody>
          <a:bodyPr wrap="square" lIns="91440" tIns="45720" rIns="91440" bIns="45720" rtlCol="0">
            <a:spAutoFit/>
          </a:bodyPr>
          <a:lstStyle/>
          <a:p>
            <a:pPr algn="ctr"/>
            <a:r>
              <a:rPr lang="en-US" sz="2000" b="1" dirty="0">
                <a:solidFill>
                  <a:schemeClr val="accent1"/>
                </a:solidFill>
                <a:latin typeface="Source Sans Pro"/>
                <a:cs typeface="Source Sans Pro"/>
              </a:rPr>
              <a:t>Today’s Community of Communities</a:t>
            </a:r>
          </a:p>
        </p:txBody>
      </p:sp>
      <p:sp>
        <p:nvSpPr>
          <p:cNvPr id="4" name="Rectangle 3"/>
          <p:cNvSpPr/>
          <p:nvPr/>
        </p:nvSpPr>
        <p:spPr>
          <a:xfrm>
            <a:off x="1076960" y="1287676"/>
            <a:ext cx="7127215" cy="630942"/>
          </a:xfrm>
          <a:prstGeom prst="rect">
            <a:avLst/>
          </a:prstGeom>
        </p:spPr>
        <p:txBody>
          <a:bodyPr wrap="square" lIns="91440" tIns="45720" rIns="91440" bIns="45720">
            <a:spAutoFit/>
          </a:bodyPr>
          <a:lstStyle/>
          <a:p>
            <a:pPr algn="ctr">
              <a:lnSpc>
                <a:spcPct val="150000"/>
              </a:lnSpc>
            </a:pPr>
            <a:r>
              <a:rPr lang="en-US" sz="1200" dirty="0">
                <a:latin typeface="Source Sans Pro"/>
                <a:cs typeface="Source Sans Pro"/>
              </a:rPr>
              <a:t>In the same way the Internet is a network of networks comprised of computers and devices, </a:t>
            </a:r>
            <a:r>
              <a:rPr lang="en-US" sz="1200" dirty="0" smtClean="0">
                <a:latin typeface="Source Sans Pro"/>
                <a:cs typeface="Source Sans Pro"/>
              </a:rPr>
              <a:t>the </a:t>
            </a:r>
            <a:r>
              <a:rPr lang="en-US" sz="1200" dirty="0">
                <a:latin typeface="Source Sans Pro"/>
                <a:cs typeface="Source Sans Pro"/>
              </a:rPr>
              <a:t>ICANN community is a community of communities comprised of people and organizations.</a:t>
            </a:r>
          </a:p>
        </p:txBody>
      </p:sp>
      <p:pic>
        <p:nvPicPr>
          <p:cNvPr id="5" name="Picture 4"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2813" y="2687492"/>
            <a:ext cx="1509472" cy="363391"/>
          </a:xfrm>
          <a:prstGeom prst="rect">
            <a:avLst/>
          </a:prstGeom>
        </p:spPr>
      </p:pic>
      <p:pic>
        <p:nvPicPr>
          <p:cNvPr id="17" name="Picture 16"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4679" y="2687492"/>
            <a:ext cx="1509472" cy="363391"/>
          </a:xfrm>
          <a:prstGeom prst="rect">
            <a:avLst/>
          </a:prstGeom>
        </p:spPr>
      </p:pic>
      <p:pic>
        <p:nvPicPr>
          <p:cNvPr id="18" name="Picture 17"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1055" y="3266158"/>
            <a:ext cx="1509472" cy="363391"/>
          </a:xfrm>
          <a:prstGeom prst="rect">
            <a:avLst/>
          </a:prstGeom>
        </p:spPr>
      </p:pic>
      <p:pic>
        <p:nvPicPr>
          <p:cNvPr id="19" name="Picture 18"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5741" y="3266158"/>
            <a:ext cx="1509472" cy="363391"/>
          </a:xfrm>
          <a:prstGeom prst="rect">
            <a:avLst/>
          </a:prstGeom>
        </p:spPr>
      </p:pic>
      <p:pic>
        <p:nvPicPr>
          <p:cNvPr id="20" name="Picture 19"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8314" y="4092048"/>
            <a:ext cx="1509472" cy="363391"/>
          </a:xfrm>
          <a:prstGeom prst="rect">
            <a:avLst/>
          </a:prstGeom>
        </p:spPr>
      </p:pic>
      <p:pic>
        <p:nvPicPr>
          <p:cNvPr id="21" name="Picture 20"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7636" y="4527195"/>
            <a:ext cx="1509472" cy="363391"/>
          </a:xfrm>
          <a:prstGeom prst="rect">
            <a:avLst/>
          </a:prstGeom>
        </p:spPr>
      </p:pic>
      <p:pic>
        <p:nvPicPr>
          <p:cNvPr id="22" name="Picture 21"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0942" y="4163804"/>
            <a:ext cx="1509472" cy="363391"/>
          </a:xfrm>
          <a:prstGeom prst="rect">
            <a:avLst/>
          </a:prstGeom>
        </p:spPr>
      </p:pic>
      <p:sp>
        <p:nvSpPr>
          <p:cNvPr id="9" name="TextBox 8"/>
          <p:cNvSpPr txBox="1"/>
          <p:nvPr/>
        </p:nvSpPr>
        <p:spPr>
          <a:xfrm>
            <a:off x="1519632" y="3333930"/>
            <a:ext cx="1277618" cy="215444"/>
          </a:xfrm>
          <a:prstGeom prst="rect">
            <a:avLst/>
          </a:prstGeom>
          <a:noFill/>
        </p:spPr>
        <p:txBody>
          <a:bodyPr wrap="square" lIns="91440" tIns="45720" rIns="91440" bIns="45720" rtlCol="0">
            <a:spAutoFit/>
          </a:bodyPr>
          <a:lstStyle/>
          <a:p>
            <a:pPr algn="ctr"/>
            <a:r>
              <a:rPr lang="en-US" sz="800" b="1" dirty="0" smtClean="0">
                <a:solidFill>
                  <a:srgbClr val="30787E"/>
                </a:solidFill>
                <a:latin typeface="Source Sans Pro"/>
                <a:cs typeface="Source Sans Pro"/>
              </a:rPr>
              <a:t>Business</a:t>
            </a:r>
            <a:endParaRPr lang="en-US" sz="800" b="1" dirty="0">
              <a:solidFill>
                <a:srgbClr val="30787E"/>
              </a:solidFill>
              <a:latin typeface="Source Sans Pro"/>
              <a:cs typeface="Source Sans Pro"/>
            </a:endParaRPr>
          </a:p>
        </p:txBody>
      </p:sp>
      <p:sp>
        <p:nvSpPr>
          <p:cNvPr id="10" name="TextBox 9"/>
          <p:cNvSpPr txBox="1"/>
          <p:nvPr/>
        </p:nvSpPr>
        <p:spPr>
          <a:xfrm>
            <a:off x="2655154" y="2695176"/>
            <a:ext cx="1716523" cy="338554"/>
          </a:xfrm>
          <a:prstGeom prst="rect">
            <a:avLst/>
          </a:prstGeom>
          <a:noFill/>
        </p:spPr>
        <p:txBody>
          <a:bodyPr wrap="square" lIns="91440" tIns="45720" rIns="91440" bIns="45720" rtlCol="0">
            <a:spAutoFit/>
          </a:bodyPr>
          <a:lstStyle/>
          <a:p>
            <a:pPr algn="ctr"/>
            <a:r>
              <a:rPr lang="en-US" sz="800" b="1" dirty="0">
                <a:solidFill>
                  <a:srgbClr val="B70A1C"/>
                </a:solidFill>
                <a:latin typeface="Source Sans Pro"/>
                <a:cs typeface="Source Sans Pro"/>
              </a:rPr>
              <a:t>Government &amp; Governmental Organizations</a:t>
            </a:r>
          </a:p>
        </p:txBody>
      </p:sp>
      <p:sp>
        <p:nvSpPr>
          <p:cNvPr id="11" name="TextBox 10"/>
          <p:cNvSpPr txBox="1"/>
          <p:nvPr/>
        </p:nvSpPr>
        <p:spPr>
          <a:xfrm>
            <a:off x="5809734" y="4222232"/>
            <a:ext cx="1578657" cy="215444"/>
          </a:xfrm>
          <a:prstGeom prst="rect">
            <a:avLst/>
          </a:prstGeom>
          <a:noFill/>
        </p:spPr>
        <p:txBody>
          <a:bodyPr wrap="square" lIns="91440" tIns="45720" rIns="91440" bIns="45720" rtlCol="0">
            <a:spAutoFit/>
          </a:bodyPr>
          <a:lstStyle/>
          <a:p>
            <a:pPr algn="ctr"/>
            <a:r>
              <a:rPr lang="en-US" sz="800" b="1" dirty="0">
                <a:solidFill>
                  <a:srgbClr val="E04E2F"/>
                </a:solidFill>
                <a:latin typeface="Source Sans Pro"/>
                <a:cs typeface="Source Sans Pro"/>
              </a:rPr>
              <a:t>Civil Society</a:t>
            </a:r>
          </a:p>
        </p:txBody>
      </p:sp>
      <p:sp>
        <p:nvSpPr>
          <p:cNvPr id="12" name="TextBox 11"/>
          <p:cNvSpPr txBox="1"/>
          <p:nvPr/>
        </p:nvSpPr>
        <p:spPr>
          <a:xfrm>
            <a:off x="3865470" y="4525388"/>
            <a:ext cx="1578657" cy="338554"/>
          </a:xfrm>
          <a:prstGeom prst="rect">
            <a:avLst/>
          </a:prstGeom>
          <a:noFill/>
        </p:spPr>
        <p:txBody>
          <a:bodyPr wrap="square" lIns="91440" tIns="45720" rIns="91440" bIns="45720" rtlCol="0">
            <a:spAutoFit/>
          </a:bodyPr>
          <a:lstStyle/>
          <a:p>
            <a:pPr algn="ctr"/>
            <a:r>
              <a:rPr lang="en-US" sz="800" b="1" dirty="0" smtClean="0">
                <a:solidFill>
                  <a:srgbClr val="7AA045"/>
                </a:solidFill>
                <a:latin typeface="Source Sans Pro"/>
                <a:cs typeface="Source Sans Pro"/>
              </a:rPr>
              <a:t>Domain Name</a:t>
            </a:r>
          </a:p>
          <a:p>
            <a:pPr algn="ctr"/>
            <a:r>
              <a:rPr lang="en-US" sz="800" b="1" dirty="0" smtClean="0">
                <a:solidFill>
                  <a:srgbClr val="7AA045"/>
                </a:solidFill>
                <a:latin typeface="Source Sans Pro"/>
                <a:cs typeface="Source Sans Pro"/>
              </a:rPr>
              <a:t>Business</a:t>
            </a:r>
            <a:endParaRPr lang="en-US" sz="800" b="1" dirty="0">
              <a:solidFill>
                <a:srgbClr val="7AA045"/>
              </a:solidFill>
              <a:latin typeface="Source Sans Pro"/>
              <a:cs typeface="Source Sans Pro"/>
            </a:endParaRPr>
          </a:p>
        </p:txBody>
      </p:sp>
      <p:sp>
        <p:nvSpPr>
          <p:cNvPr id="13" name="TextBox 12"/>
          <p:cNvSpPr txBox="1"/>
          <p:nvPr/>
        </p:nvSpPr>
        <p:spPr>
          <a:xfrm>
            <a:off x="6137983" y="3331684"/>
            <a:ext cx="1332136" cy="215444"/>
          </a:xfrm>
          <a:prstGeom prst="rect">
            <a:avLst/>
          </a:prstGeom>
          <a:noFill/>
        </p:spPr>
        <p:txBody>
          <a:bodyPr wrap="square" lIns="91440" tIns="45720" rIns="91440" bIns="45720" rtlCol="0">
            <a:spAutoFit/>
          </a:bodyPr>
          <a:lstStyle/>
          <a:p>
            <a:pPr algn="ctr"/>
            <a:r>
              <a:rPr lang="en-US" sz="800" b="1" dirty="0">
                <a:solidFill>
                  <a:srgbClr val="EF9318"/>
                </a:solidFill>
                <a:latin typeface="Source Sans Pro"/>
                <a:cs typeface="Source Sans Pro"/>
              </a:rPr>
              <a:t>Internet Users</a:t>
            </a:r>
          </a:p>
        </p:txBody>
      </p:sp>
      <p:sp>
        <p:nvSpPr>
          <p:cNvPr id="14" name="TextBox 13"/>
          <p:cNvSpPr txBox="1"/>
          <p:nvPr/>
        </p:nvSpPr>
        <p:spPr>
          <a:xfrm>
            <a:off x="4806846" y="2747239"/>
            <a:ext cx="1393305" cy="215444"/>
          </a:xfrm>
          <a:prstGeom prst="rect">
            <a:avLst/>
          </a:prstGeom>
          <a:noFill/>
        </p:spPr>
        <p:txBody>
          <a:bodyPr wrap="square" lIns="91440" tIns="45720" rIns="91440" bIns="45720" rtlCol="0">
            <a:spAutoFit/>
          </a:bodyPr>
          <a:lstStyle/>
          <a:p>
            <a:pPr algn="ctr"/>
            <a:r>
              <a:rPr lang="en-US" sz="800" b="1" dirty="0">
                <a:solidFill>
                  <a:srgbClr val="215785"/>
                </a:solidFill>
                <a:latin typeface="Source Sans Pro"/>
                <a:cs typeface="Source Sans Pro"/>
              </a:rPr>
              <a:t>Academic</a:t>
            </a:r>
          </a:p>
        </p:txBody>
      </p:sp>
      <p:sp>
        <p:nvSpPr>
          <p:cNvPr id="16" name="TextBox 15"/>
          <p:cNvSpPr txBox="1"/>
          <p:nvPr/>
        </p:nvSpPr>
        <p:spPr>
          <a:xfrm>
            <a:off x="2088290" y="4163803"/>
            <a:ext cx="1224065" cy="215444"/>
          </a:xfrm>
          <a:prstGeom prst="rect">
            <a:avLst/>
          </a:prstGeom>
          <a:noFill/>
        </p:spPr>
        <p:txBody>
          <a:bodyPr wrap="square" lIns="91440" tIns="45720" rIns="91440" bIns="45720" rtlCol="0">
            <a:spAutoFit/>
          </a:bodyPr>
          <a:lstStyle/>
          <a:p>
            <a:pPr algn="ctr"/>
            <a:r>
              <a:rPr lang="en-US" sz="800" b="1" dirty="0">
                <a:solidFill>
                  <a:srgbClr val="1086CB"/>
                </a:solidFill>
                <a:latin typeface="Source Sans Pro"/>
                <a:cs typeface="Source Sans Pro"/>
              </a:rPr>
              <a:t>Technical</a:t>
            </a:r>
          </a:p>
        </p:txBody>
      </p:sp>
    </p:spTree>
    <p:extLst>
      <p:ext uri="{BB962C8B-B14F-4D97-AF65-F5344CB8AC3E}">
        <p14:creationId xmlns:p14="http://schemas.microsoft.com/office/powerpoint/2010/main" val="207017496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l="8570" r="9244"/>
          <a:stretch/>
        </p:blipFill>
        <p:spPr>
          <a:xfrm>
            <a:off x="216346" y="1885816"/>
            <a:ext cx="8640374" cy="4182970"/>
          </a:xfrm>
          <a:prstGeom prst="rect">
            <a:avLst/>
          </a:prstGeom>
        </p:spPr>
      </p:pic>
      <p:pic>
        <p:nvPicPr>
          <p:cNvPr id="24" name="Picture 23"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62813" y="2687492"/>
            <a:ext cx="1509472" cy="363391"/>
          </a:xfrm>
          <a:prstGeom prst="rect">
            <a:avLst/>
          </a:prstGeom>
        </p:spPr>
      </p:pic>
      <p:pic>
        <p:nvPicPr>
          <p:cNvPr id="25" name="Picture 24"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4679" y="2687492"/>
            <a:ext cx="1509472" cy="363391"/>
          </a:xfrm>
          <a:prstGeom prst="rect">
            <a:avLst/>
          </a:prstGeom>
        </p:spPr>
      </p:pic>
      <p:pic>
        <p:nvPicPr>
          <p:cNvPr id="26" name="Picture 25"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31055" y="3266158"/>
            <a:ext cx="1509472" cy="363391"/>
          </a:xfrm>
          <a:prstGeom prst="rect">
            <a:avLst/>
          </a:prstGeom>
        </p:spPr>
      </p:pic>
      <p:pic>
        <p:nvPicPr>
          <p:cNvPr id="27" name="Picture 26"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05741" y="3266158"/>
            <a:ext cx="1509472" cy="363391"/>
          </a:xfrm>
          <a:prstGeom prst="rect">
            <a:avLst/>
          </a:prstGeom>
        </p:spPr>
      </p:pic>
      <p:pic>
        <p:nvPicPr>
          <p:cNvPr id="28" name="Picture 27"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8314" y="4092048"/>
            <a:ext cx="1509472" cy="363391"/>
          </a:xfrm>
          <a:prstGeom prst="rect">
            <a:avLst/>
          </a:prstGeom>
        </p:spPr>
      </p:pic>
      <p:pic>
        <p:nvPicPr>
          <p:cNvPr id="29" name="Picture 28"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7636" y="4527195"/>
            <a:ext cx="1509472" cy="363391"/>
          </a:xfrm>
          <a:prstGeom prst="rect">
            <a:avLst/>
          </a:prstGeom>
        </p:spPr>
      </p:pic>
      <p:pic>
        <p:nvPicPr>
          <p:cNvPr id="30" name="Picture 29" descr="banners.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50942" y="4163804"/>
            <a:ext cx="1509472" cy="363391"/>
          </a:xfrm>
          <a:prstGeom prst="rect">
            <a:avLst/>
          </a:prstGeom>
        </p:spPr>
      </p:pic>
      <p:sp>
        <p:nvSpPr>
          <p:cNvPr id="31" name="TextBox 30"/>
          <p:cNvSpPr txBox="1"/>
          <p:nvPr/>
        </p:nvSpPr>
        <p:spPr>
          <a:xfrm>
            <a:off x="1519632" y="3333930"/>
            <a:ext cx="1277618" cy="215444"/>
          </a:xfrm>
          <a:prstGeom prst="rect">
            <a:avLst/>
          </a:prstGeom>
          <a:noFill/>
        </p:spPr>
        <p:txBody>
          <a:bodyPr wrap="square" lIns="91440" tIns="45720" rIns="91440" bIns="45720" rtlCol="0">
            <a:spAutoFit/>
          </a:bodyPr>
          <a:lstStyle/>
          <a:p>
            <a:pPr algn="ctr"/>
            <a:r>
              <a:rPr lang="en-US" sz="800" b="1" dirty="0">
                <a:solidFill>
                  <a:srgbClr val="30787E"/>
                </a:solidFill>
                <a:latin typeface="Source Sans Pro"/>
                <a:cs typeface="Source Sans Pro"/>
              </a:rPr>
              <a:t>Business</a:t>
            </a:r>
          </a:p>
        </p:txBody>
      </p:sp>
      <p:sp>
        <p:nvSpPr>
          <p:cNvPr id="32" name="TextBox 31"/>
          <p:cNvSpPr txBox="1"/>
          <p:nvPr/>
        </p:nvSpPr>
        <p:spPr>
          <a:xfrm>
            <a:off x="2655154" y="2695176"/>
            <a:ext cx="1716523" cy="338554"/>
          </a:xfrm>
          <a:prstGeom prst="rect">
            <a:avLst/>
          </a:prstGeom>
          <a:noFill/>
        </p:spPr>
        <p:txBody>
          <a:bodyPr wrap="square" lIns="91440" tIns="45720" rIns="91440" bIns="45720" rtlCol="0">
            <a:spAutoFit/>
          </a:bodyPr>
          <a:lstStyle/>
          <a:p>
            <a:pPr algn="ctr"/>
            <a:r>
              <a:rPr lang="en-US" sz="800" b="1" dirty="0">
                <a:solidFill>
                  <a:srgbClr val="B70A1C"/>
                </a:solidFill>
                <a:latin typeface="Source Sans Pro"/>
                <a:cs typeface="Source Sans Pro"/>
              </a:rPr>
              <a:t>Government &amp; Governmental Organizations</a:t>
            </a:r>
          </a:p>
        </p:txBody>
      </p:sp>
      <p:sp>
        <p:nvSpPr>
          <p:cNvPr id="33" name="TextBox 32"/>
          <p:cNvSpPr txBox="1"/>
          <p:nvPr/>
        </p:nvSpPr>
        <p:spPr>
          <a:xfrm>
            <a:off x="5809734" y="4222232"/>
            <a:ext cx="1578657" cy="215444"/>
          </a:xfrm>
          <a:prstGeom prst="rect">
            <a:avLst/>
          </a:prstGeom>
          <a:noFill/>
        </p:spPr>
        <p:txBody>
          <a:bodyPr wrap="square" lIns="91440" tIns="45720" rIns="91440" bIns="45720" rtlCol="0">
            <a:spAutoFit/>
          </a:bodyPr>
          <a:lstStyle/>
          <a:p>
            <a:pPr algn="ctr"/>
            <a:r>
              <a:rPr lang="en-US" sz="800" b="1" dirty="0">
                <a:solidFill>
                  <a:srgbClr val="E04E2F"/>
                </a:solidFill>
                <a:latin typeface="Source Sans Pro"/>
                <a:cs typeface="Source Sans Pro"/>
              </a:rPr>
              <a:t>Civil Society</a:t>
            </a:r>
          </a:p>
        </p:txBody>
      </p:sp>
      <p:sp>
        <p:nvSpPr>
          <p:cNvPr id="34" name="TextBox 33"/>
          <p:cNvSpPr txBox="1"/>
          <p:nvPr/>
        </p:nvSpPr>
        <p:spPr>
          <a:xfrm>
            <a:off x="3865470" y="4525388"/>
            <a:ext cx="1578657" cy="338554"/>
          </a:xfrm>
          <a:prstGeom prst="rect">
            <a:avLst/>
          </a:prstGeom>
          <a:noFill/>
        </p:spPr>
        <p:txBody>
          <a:bodyPr wrap="square" lIns="91440" tIns="45720" rIns="91440" bIns="45720" rtlCol="0">
            <a:spAutoFit/>
          </a:bodyPr>
          <a:lstStyle/>
          <a:p>
            <a:pPr algn="ctr"/>
            <a:r>
              <a:rPr lang="en-US" sz="800" b="1" dirty="0" smtClean="0">
                <a:solidFill>
                  <a:srgbClr val="7AA045"/>
                </a:solidFill>
                <a:latin typeface="Source Sans Pro"/>
                <a:cs typeface="Source Sans Pro"/>
              </a:rPr>
              <a:t>Domain Name</a:t>
            </a:r>
          </a:p>
          <a:p>
            <a:pPr algn="ctr"/>
            <a:r>
              <a:rPr lang="en-US" sz="800" b="1" dirty="0" smtClean="0">
                <a:solidFill>
                  <a:srgbClr val="7AA045"/>
                </a:solidFill>
                <a:latin typeface="Source Sans Pro"/>
                <a:cs typeface="Source Sans Pro"/>
              </a:rPr>
              <a:t>Business</a:t>
            </a:r>
            <a:endParaRPr lang="en-US" sz="800" b="1" dirty="0">
              <a:solidFill>
                <a:srgbClr val="7AA045"/>
              </a:solidFill>
              <a:latin typeface="Source Sans Pro"/>
              <a:cs typeface="Source Sans Pro"/>
            </a:endParaRPr>
          </a:p>
        </p:txBody>
      </p:sp>
      <p:sp>
        <p:nvSpPr>
          <p:cNvPr id="35" name="TextBox 34"/>
          <p:cNvSpPr txBox="1"/>
          <p:nvPr/>
        </p:nvSpPr>
        <p:spPr>
          <a:xfrm>
            <a:off x="6137983" y="3331684"/>
            <a:ext cx="1332136" cy="215444"/>
          </a:xfrm>
          <a:prstGeom prst="rect">
            <a:avLst/>
          </a:prstGeom>
          <a:noFill/>
        </p:spPr>
        <p:txBody>
          <a:bodyPr wrap="square" lIns="91440" tIns="45720" rIns="91440" bIns="45720" rtlCol="0">
            <a:spAutoFit/>
          </a:bodyPr>
          <a:lstStyle/>
          <a:p>
            <a:pPr algn="ctr"/>
            <a:r>
              <a:rPr lang="en-US" sz="800" b="1" dirty="0">
                <a:solidFill>
                  <a:srgbClr val="EF9318"/>
                </a:solidFill>
                <a:latin typeface="Source Sans Pro"/>
                <a:cs typeface="Source Sans Pro"/>
              </a:rPr>
              <a:t>Internet Users</a:t>
            </a:r>
          </a:p>
        </p:txBody>
      </p:sp>
      <p:sp>
        <p:nvSpPr>
          <p:cNvPr id="36" name="TextBox 35"/>
          <p:cNvSpPr txBox="1"/>
          <p:nvPr/>
        </p:nvSpPr>
        <p:spPr>
          <a:xfrm>
            <a:off x="4806846" y="2747239"/>
            <a:ext cx="1393305" cy="215444"/>
          </a:xfrm>
          <a:prstGeom prst="rect">
            <a:avLst/>
          </a:prstGeom>
          <a:noFill/>
        </p:spPr>
        <p:txBody>
          <a:bodyPr wrap="square" lIns="91440" tIns="45720" rIns="91440" bIns="45720" rtlCol="0">
            <a:spAutoFit/>
          </a:bodyPr>
          <a:lstStyle/>
          <a:p>
            <a:pPr algn="ctr"/>
            <a:r>
              <a:rPr lang="en-US" sz="800" b="1" dirty="0">
                <a:solidFill>
                  <a:srgbClr val="215785"/>
                </a:solidFill>
                <a:latin typeface="Source Sans Pro"/>
                <a:cs typeface="Source Sans Pro"/>
              </a:rPr>
              <a:t>Academic</a:t>
            </a:r>
          </a:p>
        </p:txBody>
      </p:sp>
      <p:sp>
        <p:nvSpPr>
          <p:cNvPr id="37" name="TextBox 36"/>
          <p:cNvSpPr txBox="1"/>
          <p:nvPr/>
        </p:nvSpPr>
        <p:spPr>
          <a:xfrm>
            <a:off x="2088290" y="4163803"/>
            <a:ext cx="1224065" cy="215444"/>
          </a:xfrm>
          <a:prstGeom prst="rect">
            <a:avLst/>
          </a:prstGeom>
          <a:noFill/>
        </p:spPr>
        <p:txBody>
          <a:bodyPr wrap="square" lIns="91440" tIns="45720" rIns="91440" bIns="45720" rtlCol="0">
            <a:spAutoFit/>
          </a:bodyPr>
          <a:lstStyle/>
          <a:p>
            <a:pPr algn="ctr"/>
            <a:r>
              <a:rPr lang="en-US" sz="800" b="1" dirty="0">
                <a:solidFill>
                  <a:srgbClr val="1086CB"/>
                </a:solidFill>
                <a:latin typeface="Source Sans Pro"/>
                <a:cs typeface="Source Sans Pro"/>
              </a:rPr>
              <a:t>Technical</a:t>
            </a:r>
          </a:p>
        </p:txBody>
      </p:sp>
      <p:sp>
        <p:nvSpPr>
          <p:cNvPr id="3" name="Title 2"/>
          <p:cNvSpPr>
            <a:spLocks noGrp="1"/>
          </p:cNvSpPr>
          <p:nvPr>
            <p:ph type="title"/>
          </p:nvPr>
        </p:nvSpPr>
        <p:spPr/>
        <p:txBody>
          <a:bodyPr/>
          <a:lstStyle/>
          <a:p>
            <a:r>
              <a:rPr lang="en-US" dirty="0" smtClean="0"/>
              <a:t>ICANN’s Global </a:t>
            </a:r>
            <a:r>
              <a:rPr lang="en-US" dirty="0" err="1" smtClean="0"/>
              <a:t>Multistakeholder</a:t>
            </a:r>
            <a:r>
              <a:rPr lang="en-US" dirty="0" smtClean="0"/>
              <a:t> Community</a:t>
            </a:r>
            <a:endParaRPr lang="en-US" dirty="0"/>
          </a:p>
        </p:txBody>
      </p:sp>
      <p:sp>
        <p:nvSpPr>
          <p:cNvPr id="98" name="Freeform 97"/>
          <p:cNvSpPr/>
          <p:nvPr/>
        </p:nvSpPr>
        <p:spPr>
          <a:xfrm flipV="1">
            <a:off x="1171342" y="4831951"/>
            <a:ext cx="268644" cy="720919"/>
          </a:xfrm>
          <a:custGeom>
            <a:avLst/>
            <a:gdLst>
              <a:gd name="connsiteX0" fmla="*/ 0 w 1249215"/>
              <a:gd name="connsiteY0" fmla="*/ 0 h 1290917"/>
              <a:gd name="connsiteX1" fmla="*/ 0 w 1249215"/>
              <a:gd name="connsiteY1" fmla="*/ 1290917 h 1290917"/>
              <a:gd name="connsiteX2" fmla="*/ 1249215 w 1249215"/>
              <a:gd name="connsiteY2" fmla="*/ 1290917 h 1290917"/>
            </a:gdLst>
            <a:ahLst/>
            <a:cxnLst>
              <a:cxn ang="0">
                <a:pos x="connsiteX0" y="connsiteY0"/>
              </a:cxn>
              <a:cxn ang="0">
                <a:pos x="connsiteX1" y="connsiteY1"/>
              </a:cxn>
              <a:cxn ang="0">
                <a:pos x="connsiteX2" y="connsiteY2"/>
              </a:cxn>
            </a:cxnLst>
            <a:rect l="l" t="t" r="r" b="b"/>
            <a:pathLst>
              <a:path w="1249215" h="1290917">
                <a:moveTo>
                  <a:pt x="0" y="0"/>
                </a:moveTo>
                <a:lnTo>
                  <a:pt x="0" y="1290917"/>
                </a:lnTo>
                <a:lnTo>
                  <a:pt x="1249215" y="1290917"/>
                </a:lnTo>
              </a:path>
            </a:pathLst>
          </a:custGeom>
          <a:ln w="3175" cmpd="sng">
            <a:solidFill>
              <a:srgbClr val="1A87C9"/>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a:p>
        </p:txBody>
      </p:sp>
      <p:cxnSp>
        <p:nvCxnSpPr>
          <p:cNvPr id="102" name="Straight Connector 101"/>
          <p:cNvCxnSpPr/>
          <p:nvPr/>
        </p:nvCxnSpPr>
        <p:spPr>
          <a:xfrm flipV="1">
            <a:off x="3547155" y="1662368"/>
            <a:ext cx="0" cy="561485"/>
          </a:xfrm>
          <a:prstGeom prst="line">
            <a:avLst/>
          </a:prstGeom>
          <a:ln w="19050" cmpd="sng">
            <a:solidFill>
              <a:srgbClr val="FFFFFF"/>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p:nvCxnSpPr>
        <p:spPr>
          <a:xfrm flipV="1">
            <a:off x="3379839" y="1885816"/>
            <a:ext cx="0" cy="561485"/>
          </a:xfrm>
          <a:prstGeom prst="line">
            <a:avLst/>
          </a:prstGeom>
          <a:ln w="3175" cmpd="sng">
            <a:solidFill>
              <a:srgbClr val="1A87C9"/>
            </a:solidFill>
          </a:ln>
        </p:spPr>
        <p:style>
          <a:lnRef idx="1">
            <a:schemeClr val="accent1"/>
          </a:lnRef>
          <a:fillRef idx="0">
            <a:schemeClr val="accent1"/>
          </a:fillRef>
          <a:effectRef idx="0">
            <a:schemeClr val="accent1"/>
          </a:effectRef>
          <a:fontRef idx="minor">
            <a:schemeClr val="tx1"/>
          </a:fontRef>
        </p:style>
      </p:cxnSp>
      <p:sp>
        <p:nvSpPr>
          <p:cNvPr id="104" name="Freeform 103"/>
          <p:cNvSpPr/>
          <p:nvPr/>
        </p:nvSpPr>
        <p:spPr>
          <a:xfrm flipH="1" flipV="1">
            <a:off x="7772068" y="4866543"/>
            <a:ext cx="223806" cy="649898"/>
          </a:xfrm>
          <a:custGeom>
            <a:avLst/>
            <a:gdLst>
              <a:gd name="connsiteX0" fmla="*/ 0 w 1249215"/>
              <a:gd name="connsiteY0" fmla="*/ 0 h 1290917"/>
              <a:gd name="connsiteX1" fmla="*/ 0 w 1249215"/>
              <a:gd name="connsiteY1" fmla="*/ 1290917 h 1290917"/>
              <a:gd name="connsiteX2" fmla="*/ 1249215 w 1249215"/>
              <a:gd name="connsiteY2" fmla="*/ 1290917 h 1290917"/>
            </a:gdLst>
            <a:ahLst/>
            <a:cxnLst>
              <a:cxn ang="0">
                <a:pos x="connsiteX0" y="connsiteY0"/>
              </a:cxn>
              <a:cxn ang="0">
                <a:pos x="connsiteX1" y="connsiteY1"/>
              </a:cxn>
              <a:cxn ang="0">
                <a:pos x="connsiteX2" y="connsiteY2"/>
              </a:cxn>
            </a:cxnLst>
            <a:rect l="l" t="t" r="r" b="b"/>
            <a:pathLst>
              <a:path w="1249215" h="1290917">
                <a:moveTo>
                  <a:pt x="0" y="0"/>
                </a:moveTo>
                <a:lnTo>
                  <a:pt x="0" y="1290917"/>
                </a:lnTo>
                <a:lnTo>
                  <a:pt x="1249215" y="1290917"/>
                </a:lnTo>
              </a:path>
            </a:pathLst>
          </a:custGeom>
          <a:ln w="3175" cmpd="sng">
            <a:solidFill>
              <a:srgbClr val="1A87C9"/>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a:p>
        </p:txBody>
      </p:sp>
      <p:sp>
        <p:nvSpPr>
          <p:cNvPr id="105" name="Freeform 104"/>
          <p:cNvSpPr/>
          <p:nvPr/>
        </p:nvSpPr>
        <p:spPr>
          <a:xfrm>
            <a:off x="810073" y="2223852"/>
            <a:ext cx="268644" cy="902097"/>
          </a:xfrm>
          <a:custGeom>
            <a:avLst/>
            <a:gdLst>
              <a:gd name="connsiteX0" fmla="*/ 0 w 1249215"/>
              <a:gd name="connsiteY0" fmla="*/ 0 h 1290917"/>
              <a:gd name="connsiteX1" fmla="*/ 0 w 1249215"/>
              <a:gd name="connsiteY1" fmla="*/ 1290917 h 1290917"/>
              <a:gd name="connsiteX2" fmla="*/ 1249215 w 1249215"/>
              <a:gd name="connsiteY2" fmla="*/ 1290917 h 1290917"/>
            </a:gdLst>
            <a:ahLst/>
            <a:cxnLst>
              <a:cxn ang="0">
                <a:pos x="connsiteX0" y="connsiteY0"/>
              </a:cxn>
              <a:cxn ang="0">
                <a:pos x="connsiteX1" y="connsiteY1"/>
              </a:cxn>
              <a:cxn ang="0">
                <a:pos x="connsiteX2" y="connsiteY2"/>
              </a:cxn>
            </a:cxnLst>
            <a:rect l="l" t="t" r="r" b="b"/>
            <a:pathLst>
              <a:path w="1249215" h="1290917">
                <a:moveTo>
                  <a:pt x="0" y="0"/>
                </a:moveTo>
                <a:lnTo>
                  <a:pt x="0" y="1290917"/>
                </a:lnTo>
                <a:lnTo>
                  <a:pt x="1249215" y="1290917"/>
                </a:lnTo>
              </a:path>
            </a:pathLst>
          </a:custGeom>
          <a:ln w="3175" cmpd="sng">
            <a:solidFill>
              <a:srgbClr val="1A87C9"/>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a:p>
        </p:txBody>
      </p:sp>
      <p:sp>
        <p:nvSpPr>
          <p:cNvPr id="106" name="Freeform 105"/>
          <p:cNvSpPr/>
          <p:nvPr/>
        </p:nvSpPr>
        <p:spPr>
          <a:xfrm flipH="1">
            <a:off x="6688600" y="2057401"/>
            <a:ext cx="264642" cy="571241"/>
          </a:xfrm>
          <a:custGeom>
            <a:avLst/>
            <a:gdLst>
              <a:gd name="connsiteX0" fmla="*/ 0 w 1249215"/>
              <a:gd name="connsiteY0" fmla="*/ 0 h 1290917"/>
              <a:gd name="connsiteX1" fmla="*/ 0 w 1249215"/>
              <a:gd name="connsiteY1" fmla="*/ 1290917 h 1290917"/>
              <a:gd name="connsiteX2" fmla="*/ 1249215 w 1249215"/>
              <a:gd name="connsiteY2" fmla="*/ 1290917 h 1290917"/>
            </a:gdLst>
            <a:ahLst/>
            <a:cxnLst>
              <a:cxn ang="0">
                <a:pos x="connsiteX0" y="connsiteY0"/>
              </a:cxn>
              <a:cxn ang="0">
                <a:pos x="connsiteX1" y="connsiteY1"/>
              </a:cxn>
              <a:cxn ang="0">
                <a:pos x="connsiteX2" y="connsiteY2"/>
              </a:cxn>
            </a:cxnLst>
            <a:rect l="l" t="t" r="r" b="b"/>
            <a:pathLst>
              <a:path w="1249215" h="1290917">
                <a:moveTo>
                  <a:pt x="0" y="0"/>
                </a:moveTo>
                <a:lnTo>
                  <a:pt x="0" y="1290917"/>
                </a:lnTo>
                <a:lnTo>
                  <a:pt x="1249215" y="1290917"/>
                </a:lnTo>
              </a:path>
            </a:pathLst>
          </a:custGeom>
          <a:ln w="3175" cmpd="sng">
            <a:solidFill>
              <a:srgbClr val="1A87C9"/>
            </a:solidFill>
          </a:ln>
        </p:spPr>
        <p:style>
          <a:lnRef idx="1">
            <a:schemeClr val="accent1"/>
          </a:lnRef>
          <a:fillRef idx="0">
            <a:schemeClr val="accent1"/>
          </a:fillRef>
          <a:effectRef idx="0">
            <a:schemeClr val="accent1"/>
          </a:effectRef>
          <a:fontRef idx="minor">
            <a:schemeClr val="tx1"/>
          </a:fontRef>
        </p:style>
        <p:txBody>
          <a:bodyPr lIns="91440" tIns="45720" rIns="91440" bIns="45720" rtlCol="0" anchor="ctr"/>
          <a:lstStyle/>
          <a:p>
            <a:pPr algn="ctr"/>
            <a:endParaRPr lang="en-US"/>
          </a:p>
        </p:txBody>
      </p:sp>
      <p:sp>
        <p:nvSpPr>
          <p:cNvPr id="2" name="Rectangle 1"/>
          <p:cNvSpPr/>
          <p:nvPr/>
        </p:nvSpPr>
        <p:spPr>
          <a:xfrm>
            <a:off x="333872" y="1662367"/>
            <a:ext cx="2368024" cy="582993"/>
          </a:xfrm>
          <a:prstGeom prst="rect">
            <a:avLst/>
          </a:prstGeom>
          <a:ln w="3175" cmpd="sng">
            <a:solidFill>
              <a:srgbClr val="1A87C9"/>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800" dirty="0">
              <a:latin typeface="Source Sans Pro"/>
              <a:cs typeface="Source Sans Pro"/>
            </a:endParaRPr>
          </a:p>
        </p:txBody>
      </p:sp>
      <p:sp>
        <p:nvSpPr>
          <p:cNvPr id="5" name="TextBox 4"/>
          <p:cNvSpPr txBox="1"/>
          <p:nvPr/>
        </p:nvSpPr>
        <p:spPr>
          <a:xfrm>
            <a:off x="340518" y="1682446"/>
            <a:ext cx="2361378" cy="507831"/>
          </a:xfrm>
          <a:prstGeom prst="rect">
            <a:avLst/>
          </a:prstGeom>
          <a:noFill/>
        </p:spPr>
        <p:txBody>
          <a:bodyPr wrap="square" lIns="91440" tIns="45720" rIns="91440" bIns="45720" rtlCol="0">
            <a:spAutoFit/>
          </a:bodyPr>
          <a:lstStyle/>
          <a:p>
            <a:pPr marL="171450" indent="-171450">
              <a:buFont typeface="Arial"/>
              <a:buChar char="•"/>
            </a:pPr>
            <a:r>
              <a:rPr lang="en-US" sz="900" dirty="0">
                <a:latin typeface="Source Sans Pro"/>
                <a:cs typeface="Source Sans Pro"/>
              </a:rPr>
              <a:t>Private-sector companies</a:t>
            </a:r>
          </a:p>
          <a:p>
            <a:pPr marL="171450" indent="-171450">
              <a:buFont typeface="Arial"/>
              <a:buChar char="•"/>
            </a:pPr>
            <a:r>
              <a:rPr lang="en-US" sz="900" dirty="0">
                <a:latin typeface="Source Sans Pro"/>
                <a:cs typeface="Source Sans Pro"/>
              </a:rPr>
              <a:t>Trade </a:t>
            </a:r>
            <a:r>
              <a:rPr lang="en-US" sz="900" dirty="0" smtClean="0">
                <a:latin typeface="Source Sans Pro"/>
                <a:cs typeface="Source Sans Pro"/>
              </a:rPr>
              <a:t>associations</a:t>
            </a:r>
          </a:p>
          <a:p>
            <a:pPr marL="171450" indent="-171450">
              <a:buFont typeface="Arial"/>
              <a:buChar char="•"/>
            </a:pPr>
            <a:r>
              <a:rPr lang="en-US" sz="900" dirty="0" smtClean="0">
                <a:latin typeface="Source Sans Pro"/>
                <a:cs typeface="Source Sans Pro"/>
              </a:rPr>
              <a:t>Internet service providers</a:t>
            </a:r>
            <a:endParaRPr lang="en-US" sz="900" dirty="0">
              <a:latin typeface="Source Sans Pro"/>
              <a:cs typeface="Source Sans Pro"/>
            </a:endParaRPr>
          </a:p>
        </p:txBody>
      </p:sp>
      <p:sp>
        <p:nvSpPr>
          <p:cNvPr id="70" name="Rectangle 69"/>
          <p:cNvSpPr/>
          <p:nvPr/>
        </p:nvSpPr>
        <p:spPr>
          <a:xfrm>
            <a:off x="2854296" y="1027461"/>
            <a:ext cx="2498058" cy="1217900"/>
          </a:xfrm>
          <a:prstGeom prst="rect">
            <a:avLst/>
          </a:prstGeom>
          <a:ln w="3175" cmpd="sng">
            <a:solidFill>
              <a:srgbClr val="1A87C9"/>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800" dirty="0">
              <a:latin typeface="Source Sans Pro"/>
              <a:cs typeface="Source Sans Pro"/>
            </a:endParaRPr>
          </a:p>
        </p:txBody>
      </p:sp>
      <p:sp>
        <p:nvSpPr>
          <p:cNvPr id="71" name="TextBox 70"/>
          <p:cNvSpPr txBox="1"/>
          <p:nvPr/>
        </p:nvSpPr>
        <p:spPr>
          <a:xfrm>
            <a:off x="2874242" y="1037742"/>
            <a:ext cx="2478111" cy="1200329"/>
          </a:xfrm>
          <a:prstGeom prst="rect">
            <a:avLst/>
          </a:prstGeom>
          <a:noFill/>
        </p:spPr>
        <p:txBody>
          <a:bodyPr wrap="square" lIns="91440" tIns="45720" rIns="91440" bIns="45720" rtlCol="0">
            <a:spAutoFit/>
          </a:bodyPr>
          <a:lstStyle/>
          <a:p>
            <a:pPr marL="171450" indent="-171450">
              <a:buFont typeface="Arial"/>
              <a:buChar char="•"/>
            </a:pPr>
            <a:r>
              <a:rPr lang="en-US" sz="900" dirty="0">
                <a:latin typeface="Source Sans Pro"/>
                <a:cs typeface="Source Sans Pro"/>
              </a:rPr>
              <a:t>National governments</a:t>
            </a:r>
          </a:p>
          <a:p>
            <a:pPr marL="171450" indent="-171450">
              <a:buFont typeface="Arial"/>
              <a:buChar char="•"/>
            </a:pPr>
            <a:r>
              <a:rPr lang="en-US" sz="900" dirty="0">
                <a:latin typeface="Source Sans Pro"/>
                <a:cs typeface="Source Sans Pro"/>
              </a:rPr>
              <a:t>Distinct economies recognized in international </a:t>
            </a:r>
            <a:r>
              <a:rPr lang="en-US" sz="900" dirty="0" err="1">
                <a:latin typeface="Source Sans Pro"/>
                <a:cs typeface="Source Sans Pro"/>
              </a:rPr>
              <a:t>fora</a:t>
            </a:r>
            <a:endParaRPr lang="en-US" sz="900" dirty="0">
              <a:latin typeface="Source Sans Pro"/>
              <a:cs typeface="Source Sans Pro"/>
            </a:endParaRPr>
          </a:p>
          <a:p>
            <a:pPr marL="171450" indent="-171450">
              <a:buFont typeface="Arial"/>
              <a:buChar char="•"/>
            </a:pPr>
            <a:r>
              <a:rPr lang="en-US" sz="900" dirty="0">
                <a:latin typeface="Source Sans Pro"/>
                <a:cs typeface="Source Sans Pro"/>
              </a:rPr>
              <a:t>Multinational governmental and treaty organizations</a:t>
            </a:r>
          </a:p>
          <a:p>
            <a:pPr marL="171450" indent="-171450">
              <a:buFont typeface="Arial"/>
              <a:buChar char="•"/>
            </a:pPr>
            <a:r>
              <a:rPr lang="en-US" sz="900" dirty="0">
                <a:latin typeface="Source Sans Pro"/>
                <a:cs typeface="Source Sans Pro"/>
              </a:rPr>
              <a:t>Public authorities (including UN agencies with a direct interest in global Internet Governance)</a:t>
            </a:r>
          </a:p>
        </p:txBody>
      </p:sp>
      <p:sp>
        <p:nvSpPr>
          <p:cNvPr id="72" name="Rectangle 71"/>
          <p:cNvSpPr/>
          <p:nvPr/>
        </p:nvSpPr>
        <p:spPr>
          <a:xfrm>
            <a:off x="5575027" y="1591739"/>
            <a:ext cx="2254856" cy="653621"/>
          </a:xfrm>
          <a:prstGeom prst="rect">
            <a:avLst/>
          </a:prstGeom>
          <a:ln w="3175" cmpd="sng">
            <a:solidFill>
              <a:srgbClr val="1A87C9"/>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800" dirty="0">
              <a:latin typeface="Source Sans Pro"/>
              <a:cs typeface="Source Sans Pro"/>
            </a:endParaRPr>
          </a:p>
        </p:txBody>
      </p:sp>
      <p:sp>
        <p:nvSpPr>
          <p:cNvPr id="73" name="TextBox 72"/>
          <p:cNvSpPr txBox="1"/>
          <p:nvPr/>
        </p:nvSpPr>
        <p:spPr>
          <a:xfrm>
            <a:off x="5591415" y="1591740"/>
            <a:ext cx="2123440" cy="646331"/>
          </a:xfrm>
          <a:prstGeom prst="rect">
            <a:avLst/>
          </a:prstGeom>
          <a:noFill/>
        </p:spPr>
        <p:txBody>
          <a:bodyPr wrap="square" lIns="91440" tIns="45720" rIns="91440" bIns="45720" rtlCol="0">
            <a:spAutoFit/>
          </a:bodyPr>
          <a:lstStyle/>
          <a:p>
            <a:pPr marL="171450" indent="-171450">
              <a:buFont typeface="Arial"/>
              <a:buChar char="•"/>
            </a:pPr>
            <a:r>
              <a:rPr lang="en-US" sz="900" dirty="0">
                <a:latin typeface="Source Sans Pro"/>
                <a:cs typeface="Source Sans Pro"/>
              </a:rPr>
              <a:t>Academic leaders</a:t>
            </a:r>
          </a:p>
          <a:p>
            <a:pPr marL="171450" indent="-171450">
              <a:buFont typeface="Arial"/>
              <a:buChar char="•"/>
            </a:pPr>
            <a:r>
              <a:rPr lang="en-US" sz="900" dirty="0">
                <a:latin typeface="Source Sans Pro"/>
                <a:cs typeface="Source Sans Pro"/>
              </a:rPr>
              <a:t>Institutions of higher learning</a:t>
            </a:r>
          </a:p>
          <a:p>
            <a:pPr marL="171450" indent="-171450">
              <a:buFont typeface="Arial"/>
              <a:buChar char="•"/>
            </a:pPr>
            <a:r>
              <a:rPr lang="en-US" sz="900" dirty="0">
                <a:latin typeface="Source Sans Pro"/>
                <a:cs typeface="Source Sans Pro"/>
              </a:rPr>
              <a:t>Professors</a:t>
            </a:r>
          </a:p>
          <a:p>
            <a:pPr marL="171450" indent="-171450">
              <a:buFont typeface="Arial"/>
              <a:buChar char="•"/>
            </a:pPr>
            <a:r>
              <a:rPr lang="en-US" sz="900" dirty="0">
                <a:latin typeface="Source Sans Pro"/>
                <a:cs typeface="Source Sans Pro"/>
              </a:rPr>
              <a:t>Students</a:t>
            </a:r>
          </a:p>
        </p:txBody>
      </p:sp>
      <p:sp>
        <p:nvSpPr>
          <p:cNvPr id="74" name="Rectangle 73"/>
          <p:cNvSpPr/>
          <p:nvPr/>
        </p:nvSpPr>
        <p:spPr>
          <a:xfrm>
            <a:off x="333872" y="5252122"/>
            <a:ext cx="2368024" cy="646331"/>
          </a:xfrm>
          <a:prstGeom prst="rect">
            <a:avLst/>
          </a:prstGeom>
          <a:ln w="3175" cmpd="sng">
            <a:solidFill>
              <a:srgbClr val="1086CB"/>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800" dirty="0">
              <a:latin typeface="Source Sans Pro"/>
              <a:cs typeface="Source Sans Pro"/>
            </a:endParaRPr>
          </a:p>
        </p:txBody>
      </p:sp>
      <p:sp>
        <p:nvSpPr>
          <p:cNvPr id="75" name="TextBox 74"/>
          <p:cNvSpPr txBox="1"/>
          <p:nvPr/>
        </p:nvSpPr>
        <p:spPr>
          <a:xfrm>
            <a:off x="344021" y="5252122"/>
            <a:ext cx="2123440" cy="646331"/>
          </a:xfrm>
          <a:prstGeom prst="rect">
            <a:avLst/>
          </a:prstGeom>
          <a:noFill/>
          <a:ln w="3175" cmpd="sng">
            <a:noFill/>
          </a:ln>
        </p:spPr>
        <p:txBody>
          <a:bodyPr wrap="square" lIns="91440" tIns="45720" rIns="91440" bIns="45720" rtlCol="0">
            <a:spAutoFit/>
          </a:bodyPr>
          <a:lstStyle/>
          <a:p>
            <a:pPr marL="171450" indent="-171450">
              <a:buFont typeface="Arial"/>
              <a:buChar char="•"/>
            </a:pPr>
            <a:r>
              <a:rPr lang="en-US" sz="900" dirty="0">
                <a:latin typeface="Source Sans Pro"/>
                <a:cs typeface="Source Sans Pro"/>
              </a:rPr>
              <a:t>Internet engineers</a:t>
            </a:r>
          </a:p>
          <a:p>
            <a:pPr marL="171450" indent="-171450">
              <a:buFont typeface="Arial"/>
              <a:buChar char="•"/>
            </a:pPr>
            <a:r>
              <a:rPr lang="en-US" sz="900" dirty="0">
                <a:latin typeface="Source Sans Pro"/>
                <a:cs typeface="Source Sans Pro"/>
              </a:rPr>
              <a:t>Software developers</a:t>
            </a:r>
          </a:p>
          <a:p>
            <a:pPr marL="171450" indent="-171450">
              <a:buFont typeface="Arial"/>
              <a:buChar char="•"/>
            </a:pPr>
            <a:r>
              <a:rPr lang="en-US" sz="900" dirty="0">
                <a:latin typeface="Source Sans Pro"/>
                <a:cs typeface="Source Sans Pro"/>
              </a:rPr>
              <a:t>Programmers</a:t>
            </a:r>
          </a:p>
          <a:p>
            <a:pPr marL="171450" indent="-171450">
              <a:buFont typeface="Arial"/>
              <a:buChar char="•"/>
            </a:pPr>
            <a:r>
              <a:rPr lang="en-US" sz="900" dirty="0">
                <a:latin typeface="Source Sans Pro"/>
                <a:cs typeface="Source Sans Pro"/>
              </a:rPr>
              <a:t>Network operators</a:t>
            </a:r>
          </a:p>
        </p:txBody>
      </p:sp>
      <p:sp>
        <p:nvSpPr>
          <p:cNvPr id="76" name="Rectangle 75"/>
          <p:cNvSpPr/>
          <p:nvPr/>
        </p:nvSpPr>
        <p:spPr>
          <a:xfrm>
            <a:off x="3345852" y="5252122"/>
            <a:ext cx="2368024" cy="646331"/>
          </a:xfrm>
          <a:prstGeom prst="rect">
            <a:avLst/>
          </a:prstGeom>
          <a:ln w="3175" cmpd="sng">
            <a:solidFill>
              <a:srgbClr val="1A87C9"/>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800" dirty="0">
              <a:latin typeface="Source Sans Pro"/>
              <a:cs typeface="Source Sans Pro"/>
            </a:endParaRPr>
          </a:p>
        </p:txBody>
      </p:sp>
      <p:sp>
        <p:nvSpPr>
          <p:cNvPr id="78" name="Rectangle 77"/>
          <p:cNvSpPr/>
          <p:nvPr/>
        </p:nvSpPr>
        <p:spPr>
          <a:xfrm>
            <a:off x="6334193" y="5252122"/>
            <a:ext cx="2368024" cy="801785"/>
          </a:xfrm>
          <a:prstGeom prst="rect">
            <a:avLst/>
          </a:prstGeom>
          <a:ln w="3175" cmpd="sng">
            <a:solidFill>
              <a:srgbClr val="1A87C9"/>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endParaRPr lang="en-US" sz="800" dirty="0">
              <a:latin typeface="Source Sans Pro"/>
              <a:cs typeface="Source Sans Pro"/>
            </a:endParaRPr>
          </a:p>
        </p:txBody>
      </p:sp>
      <p:sp>
        <p:nvSpPr>
          <p:cNvPr id="79" name="TextBox 78"/>
          <p:cNvSpPr txBox="1"/>
          <p:nvPr/>
        </p:nvSpPr>
        <p:spPr>
          <a:xfrm>
            <a:off x="6334193" y="5269077"/>
            <a:ext cx="2123440" cy="784830"/>
          </a:xfrm>
          <a:prstGeom prst="rect">
            <a:avLst/>
          </a:prstGeom>
          <a:noFill/>
        </p:spPr>
        <p:txBody>
          <a:bodyPr wrap="square" lIns="91440" tIns="45720" rIns="91440" bIns="45720" rtlCol="0">
            <a:spAutoFit/>
          </a:bodyPr>
          <a:lstStyle/>
          <a:p>
            <a:pPr marL="171450" indent="-171450">
              <a:buFont typeface="Arial"/>
              <a:buChar char="•"/>
            </a:pPr>
            <a:r>
              <a:rPr lang="en-US" sz="900" dirty="0">
                <a:latin typeface="Source Sans Pro"/>
                <a:cs typeface="Source Sans Pro"/>
              </a:rPr>
              <a:t>Non-governmental Organizations</a:t>
            </a:r>
          </a:p>
          <a:p>
            <a:pPr marL="171450" indent="-171450">
              <a:buFont typeface="Arial"/>
              <a:buChar char="•"/>
            </a:pPr>
            <a:r>
              <a:rPr lang="en-US" sz="900" dirty="0">
                <a:latin typeface="Source Sans Pro"/>
                <a:cs typeface="Source Sans Pro"/>
              </a:rPr>
              <a:t>Non-profits</a:t>
            </a:r>
          </a:p>
          <a:p>
            <a:pPr marL="171450" indent="-171450">
              <a:buFont typeface="Arial"/>
              <a:buChar char="•"/>
            </a:pPr>
            <a:r>
              <a:rPr lang="en-US" sz="900" dirty="0">
                <a:latin typeface="Source Sans Pro"/>
                <a:cs typeface="Source Sans Pro"/>
              </a:rPr>
              <a:t>Think </a:t>
            </a:r>
            <a:r>
              <a:rPr lang="en-US" sz="900" dirty="0" smtClean="0">
                <a:latin typeface="Source Sans Pro"/>
                <a:cs typeface="Source Sans Pro"/>
              </a:rPr>
              <a:t>Tanks</a:t>
            </a:r>
          </a:p>
          <a:p>
            <a:pPr marL="171450" indent="-171450">
              <a:buFont typeface="Arial"/>
              <a:buChar char="•"/>
            </a:pPr>
            <a:r>
              <a:rPr lang="en-US" sz="900" dirty="0" smtClean="0">
                <a:latin typeface="Source Sans Pro"/>
                <a:cs typeface="Source Sans Pro"/>
              </a:rPr>
              <a:t>Charities</a:t>
            </a:r>
          </a:p>
          <a:p>
            <a:pPr marL="171450" indent="-171450">
              <a:buFont typeface="Arial"/>
              <a:buChar char="•"/>
            </a:pPr>
            <a:r>
              <a:rPr lang="en-US" sz="900" dirty="0" smtClean="0">
                <a:latin typeface="Source Sans Pro"/>
                <a:cs typeface="Source Sans Pro"/>
              </a:rPr>
              <a:t>Research Institutes</a:t>
            </a:r>
            <a:endParaRPr lang="en-US" sz="900" dirty="0">
              <a:latin typeface="Source Sans Pro"/>
              <a:cs typeface="Source Sans Pro"/>
            </a:endParaRPr>
          </a:p>
        </p:txBody>
      </p:sp>
      <p:sp>
        <p:nvSpPr>
          <p:cNvPr id="4" name="TextBox 3"/>
          <p:cNvSpPr txBox="1"/>
          <p:nvPr/>
        </p:nvSpPr>
        <p:spPr>
          <a:xfrm>
            <a:off x="3345852" y="5268510"/>
            <a:ext cx="2127241" cy="507831"/>
          </a:xfrm>
          <a:prstGeom prst="rect">
            <a:avLst/>
          </a:prstGeom>
          <a:noFill/>
        </p:spPr>
        <p:txBody>
          <a:bodyPr wrap="square" rtlCol="0">
            <a:spAutoFit/>
          </a:bodyPr>
          <a:lstStyle/>
          <a:p>
            <a:pPr marL="171450" indent="-171450">
              <a:buFont typeface="Arial"/>
              <a:buChar char="•"/>
            </a:pPr>
            <a:r>
              <a:rPr lang="en-US" sz="900" dirty="0" smtClean="0">
                <a:latin typeface="Source Sans Pro"/>
                <a:cs typeface="Source Sans Pro"/>
              </a:rPr>
              <a:t>Registries</a:t>
            </a:r>
          </a:p>
          <a:p>
            <a:pPr marL="171450" indent="-171450">
              <a:buFont typeface="Arial"/>
              <a:buChar char="•"/>
            </a:pPr>
            <a:r>
              <a:rPr lang="en-US" sz="900" dirty="0" smtClean="0">
                <a:latin typeface="Source Sans Pro"/>
                <a:cs typeface="Source Sans Pro"/>
              </a:rPr>
              <a:t>Registrars</a:t>
            </a:r>
          </a:p>
          <a:p>
            <a:pPr marL="171450" indent="-171450">
              <a:buFont typeface="Arial"/>
              <a:buChar char="•"/>
            </a:pPr>
            <a:r>
              <a:rPr lang="en-US" sz="900" dirty="0" err="1" smtClean="0">
                <a:latin typeface="Source Sans Pro"/>
                <a:cs typeface="Source Sans Pro"/>
              </a:rPr>
              <a:t>Domainers</a:t>
            </a:r>
            <a:endParaRPr lang="en-US" sz="900" dirty="0" smtClean="0">
              <a:latin typeface="Source Sans Pro"/>
              <a:cs typeface="Source Sans Pro"/>
            </a:endParaRPr>
          </a:p>
        </p:txBody>
      </p:sp>
    </p:spTree>
    <p:extLst>
      <p:ext uri="{BB962C8B-B14F-4D97-AF65-F5344CB8AC3E}">
        <p14:creationId xmlns:p14="http://schemas.microsoft.com/office/powerpoint/2010/main" val="280080750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2" y="2140209"/>
            <a:ext cx="9141757" cy="3435628"/>
          </a:xfrm>
          <a:prstGeom prst="rect">
            <a:avLst/>
          </a:prstGeom>
        </p:spPr>
      </p:pic>
      <p:sp>
        <p:nvSpPr>
          <p:cNvPr id="3" name="Title 2"/>
          <p:cNvSpPr>
            <a:spLocks noGrp="1"/>
          </p:cNvSpPr>
          <p:nvPr>
            <p:ph type="title"/>
          </p:nvPr>
        </p:nvSpPr>
        <p:spPr/>
        <p:txBody>
          <a:bodyPr/>
          <a:lstStyle/>
          <a:p>
            <a:r>
              <a:rPr lang="en-US" dirty="0"/>
              <a:t>The ICANN Community At Work</a:t>
            </a:r>
          </a:p>
        </p:txBody>
      </p:sp>
      <p:sp>
        <p:nvSpPr>
          <p:cNvPr id="7" name="TextBox 6"/>
          <p:cNvSpPr txBox="1"/>
          <p:nvPr/>
        </p:nvSpPr>
        <p:spPr>
          <a:xfrm>
            <a:off x="1" y="836263"/>
            <a:ext cx="9143999" cy="400110"/>
          </a:xfrm>
          <a:prstGeom prst="rect">
            <a:avLst/>
          </a:prstGeom>
          <a:noFill/>
        </p:spPr>
        <p:txBody>
          <a:bodyPr wrap="square" lIns="91440" tIns="45720" rIns="91440" bIns="45720" rtlCol="0">
            <a:spAutoFit/>
          </a:bodyPr>
          <a:lstStyle/>
          <a:p>
            <a:pPr algn="ctr"/>
            <a:r>
              <a:rPr lang="en-US" sz="2000" b="1" dirty="0" smtClean="0">
                <a:solidFill>
                  <a:schemeClr val="accent1"/>
                </a:solidFill>
                <a:latin typeface="Source Sans Pro"/>
                <a:cs typeface="Source Sans Pro"/>
              </a:rPr>
              <a:t>The Bottom-Up Multistakeholder Model</a:t>
            </a:r>
            <a:endParaRPr lang="en-US" sz="2000" b="1" dirty="0">
              <a:solidFill>
                <a:schemeClr val="accent1"/>
              </a:solidFill>
              <a:latin typeface="Source Sans Pro"/>
              <a:cs typeface="Source Sans Pro"/>
            </a:endParaRPr>
          </a:p>
        </p:txBody>
      </p:sp>
      <p:sp>
        <p:nvSpPr>
          <p:cNvPr id="4" name="Rectangle 3"/>
          <p:cNvSpPr/>
          <p:nvPr/>
        </p:nvSpPr>
        <p:spPr>
          <a:xfrm>
            <a:off x="1385422" y="1257196"/>
            <a:ext cx="6444964" cy="512961"/>
          </a:xfrm>
          <a:prstGeom prst="rect">
            <a:avLst/>
          </a:prstGeom>
        </p:spPr>
        <p:txBody>
          <a:bodyPr wrap="square" lIns="91440" tIns="45720" rIns="91440" bIns="45720">
            <a:spAutoFit/>
          </a:bodyPr>
          <a:lstStyle/>
          <a:p>
            <a:pPr algn="ctr">
              <a:spcAft>
                <a:spcPts val="400"/>
              </a:spcAft>
            </a:pPr>
            <a:r>
              <a:rPr lang="en-US" sz="1200" dirty="0">
                <a:latin typeface="Source Sans Pro"/>
                <a:cs typeface="Source Sans Pro"/>
              </a:rPr>
              <a:t>The collective efforts of the ICANN community culminate in a common shared goal: </a:t>
            </a:r>
            <a:endParaRPr lang="en-US" sz="1200" dirty="0" smtClean="0">
              <a:latin typeface="Source Sans Pro"/>
              <a:cs typeface="Source Sans Pro"/>
            </a:endParaRPr>
          </a:p>
          <a:p>
            <a:pPr algn="ctr">
              <a:spcAft>
                <a:spcPts val="400"/>
              </a:spcAft>
            </a:pPr>
            <a:r>
              <a:rPr lang="en-US" sz="1200" i="1" dirty="0" smtClean="0">
                <a:solidFill>
                  <a:srgbClr val="1768B1"/>
                </a:solidFill>
                <a:latin typeface="Source Sans Pro"/>
                <a:cs typeface="Source Sans Pro"/>
              </a:rPr>
              <a:t>A single, interoperable Internet supported by stable, secure and resilient unique identifier systems. </a:t>
            </a:r>
            <a:endParaRPr lang="en-US" sz="1200" i="1" dirty="0">
              <a:solidFill>
                <a:srgbClr val="1768B1"/>
              </a:solidFill>
              <a:latin typeface="Source Sans Pro"/>
              <a:cs typeface="Source Sans Pro"/>
            </a:endParaRPr>
          </a:p>
        </p:txBody>
      </p:sp>
      <p:sp>
        <p:nvSpPr>
          <p:cNvPr id="10" name="Rectangle 9"/>
          <p:cNvSpPr/>
          <p:nvPr/>
        </p:nvSpPr>
        <p:spPr>
          <a:xfrm>
            <a:off x="7305743" y="2714851"/>
            <a:ext cx="1372894"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900" b="1" dirty="0">
                <a:solidFill>
                  <a:srgbClr val="0A1F24"/>
                </a:solidFill>
                <a:latin typeface="Source Sans Pro"/>
                <a:cs typeface="Source Sans Pro"/>
              </a:rPr>
              <a:t>Business &amp; Domain</a:t>
            </a:r>
          </a:p>
          <a:p>
            <a:r>
              <a:rPr lang="en-US" sz="900" b="1" dirty="0">
                <a:solidFill>
                  <a:srgbClr val="0A1F24"/>
                </a:solidFill>
                <a:latin typeface="Source Sans Pro"/>
                <a:cs typeface="Source Sans Pro"/>
              </a:rPr>
              <a:t>Name Interests </a:t>
            </a:r>
          </a:p>
        </p:txBody>
      </p:sp>
      <p:sp>
        <p:nvSpPr>
          <p:cNvPr id="11" name="Rectangle 10"/>
          <p:cNvSpPr/>
          <p:nvPr/>
        </p:nvSpPr>
        <p:spPr>
          <a:xfrm>
            <a:off x="2323007" y="2400159"/>
            <a:ext cx="1001690"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900" b="1" dirty="0">
                <a:solidFill>
                  <a:srgbClr val="0A1F24"/>
                </a:solidFill>
                <a:latin typeface="Source Sans Pro"/>
                <a:cs typeface="Source Sans Pro"/>
              </a:rPr>
              <a:t>Governmental</a:t>
            </a:r>
          </a:p>
          <a:p>
            <a:r>
              <a:rPr lang="en-US" sz="900" b="1" dirty="0">
                <a:solidFill>
                  <a:srgbClr val="0A1F24"/>
                </a:solidFill>
                <a:latin typeface="Source Sans Pro"/>
                <a:cs typeface="Source Sans Pro"/>
              </a:rPr>
              <a:t>Interests </a:t>
            </a:r>
          </a:p>
        </p:txBody>
      </p:sp>
      <p:sp>
        <p:nvSpPr>
          <p:cNvPr id="12" name="Rectangle 11"/>
          <p:cNvSpPr/>
          <p:nvPr/>
        </p:nvSpPr>
        <p:spPr>
          <a:xfrm>
            <a:off x="3376506" y="1961612"/>
            <a:ext cx="2249799"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r>
              <a:rPr lang="en-US" sz="900" b="1" dirty="0">
                <a:solidFill>
                  <a:srgbClr val="0A1F24"/>
                </a:solidFill>
                <a:latin typeface="Source Sans Pro"/>
                <a:cs typeface="Source Sans Pro"/>
              </a:rPr>
              <a:t>Country Domain Name Interests </a:t>
            </a:r>
          </a:p>
        </p:txBody>
      </p:sp>
      <p:sp>
        <p:nvSpPr>
          <p:cNvPr id="13" name="Rectangle 12"/>
          <p:cNvSpPr/>
          <p:nvPr/>
        </p:nvSpPr>
        <p:spPr>
          <a:xfrm>
            <a:off x="3530183" y="5189245"/>
            <a:ext cx="1337962"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r>
              <a:rPr lang="en-US" sz="900" b="1" dirty="0">
                <a:solidFill>
                  <a:srgbClr val="0A1F24"/>
                </a:solidFill>
                <a:latin typeface="Source Sans Pro"/>
                <a:cs typeface="Source Sans Pro"/>
              </a:rPr>
              <a:t>IP Address Interests </a:t>
            </a:r>
          </a:p>
        </p:txBody>
      </p:sp>
      <p:sp>
        <p:nvSpPr>
          <p:cNvPr id="14" name="Rectangle 13"/>
          <p:cNvSpPr/>
          <p:nvPr/>
        </p:nvSpPr>
        <p:spPr>
          <a:xfrm>
            <a:off x="6127121" y="4842446"/>
            <a:ext cx="1001690"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r"/>
            <a:r>
              <a:rPr lang="en-US" sz="900" b="1" dirty="0">
                <a:solidFill>
                  <a:srgbClr val="0A1F24"/>
                </a:solidFill>
                <a:latin typeface="Source Sans Pro"/>
                <a:cs typeface="Source Sans Pro"/>
              </a:rPr>
              <a:t>Technical</a:t>
            </a:r>
          </a:p>
          <a:p>
            <a:pPr algn="r"/>
            <a:r>
              <a:rPr lang="en-US" sz="900" b="1" dirty="0">
                <a:solidFill>
                  <a:srgbClr val="0A1F24"/>
                </a:solidFill>
                <a:latin typeface="Source Sans Pro"/>
                <a:cs typeface="Source Sans Pro"/>
              </a:rPr>
              <a:t>Interests </a:t>
            </a:r>
          </a:p>
        </p:txBody>
      </p:sp>
      <p:sp>
        <p:nvSpPr>
          <p:cNvPr id="16" name="Rectangle 15"/>
          <p:cNvSpPr/>
          <p:nvPr/>
        </p:nvSpPr>
        <p:spPr>
          <a:xfrm>
            <a:off x="88810" y="4213343"/>
            <a:ext cx="1001690"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900" b="1" dirty="0">
                <a:solidFill>
                  <a:srgbClr val="0A1F24"/>
                </a:solidFill>
                <a:latin typeface="Source Sans Pro"/>
                <a:cs typeface="Source Sans Pro"/>
              </a:rPr>
              <a:t>Internet User</a:t>
            </a:r>
          </a:p>
          <a:p>
            <a:pPr algn="ctr"/>
            <a:r>
              <a:rPr lang="en-US" sz="900" b="1" dirty="0">
                <a:solidFill>
                  <a:srgbClr val="0A1F24"/>
                </a:solidFill>
                <a:latin typeface="Source Sans Pro"/>
                <a:cs typeface="Source Sans Pro"/>
              </a:rPr>
              <a:t>Interests </a:t>
            </a:r>
          </a:p>
        </p:txBody>
      </p:sp>
      <p:sp>
        <p:nvSpPr>
          <p:cNvPr id="17" name="TextBox 16"/>
          <p:cNvSpPr txBox="1"/>
          <p:nvPr/>
        </p:nvSpPr>
        <p:spPr>
          <a:xfrm>
            <a:off x="3963853" y="3597196"/>
            <a:ext cx="1193800" cy="215444"/>
          </a:xfrm>
          <a:prstGeom prst="rect">
            <a:avLst/>
          </a:prstGeom>
          <a:noFill/>
        </p:spPr>
        <p:txBody>
          <a:bodyPr wrap="square" lIns="91440" tIns="45720" rIns="91440" bIns="45720" rtlCol="0">
            <a:spAutoFit/>
          </a:bodyPr>
          <a:lstStyle/>
          <a:p>
            <a:pPr algn="ctr"/>
            <a:r>
              <a:rPr lang="en-US" sz="800" b="1" dirty="0">
                <a:latin typeface="Source Sans Pro"/>
                <a:cs typeface="Source Sans Pro"/>
              </a:rPr>
              <a:t>POLICY / ADVICE</a:t>
            </a:r>
          </a:p>
        </p:txBody>
      </p:sp>
      <p:grpSp>
        <p:nvGrpSpPr>
          <p:cNvPr id="33" name="Group 32"/>
          <p:cNvGrpSpPr/>
          <p:nvPr/>
        </p:nvGrpSpPr>
        <p:grpSpPr>
          <a:xfrm>
            <a:off x="3356600" y="5833083"/>
            <a:ext cx="5697472" cy="393057"/>
            <a:chOff x="3356600" y="5972782"/>
            <a:chExt cx="5697472" cy="393057"/>
          </a:xfrm>
        </p:grpSpPr>
        <p:pic>
          <p:nvPicPr>
            <p:cNvPr id="34" name="Picture 3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4912" y="5981791"/>
              <a:ext cx="238732" cy="384048"/>
            </a:xfrm>
            <a:prstGeom prst="rect">
              <a:avLst/>
            </a:prstGeom>
          </p:spPr>
        </p:pic>
        <p:sp>
          <p:nvSpPr>
            <p:cNvPr id="42" name="TextBox 41"/>
            <p:cNvSpPr txBox="1"/>
            <p:nvPr/>
          </p:nvSpPr>
          <p:spPr>
            <a:xfrm>
              <a:off x="3537147" y="5972782"/>
              <a:ext cx="493124" cy="184666"/>
            </a:xfrm>
            <a:prstGeom prst="rect">
              <a:avLst/>
            </a:prstGeom>
            <a:noFill/>
          </p:spPr>
          <p:txBody>
            <a:bodyPr wrap="square" rtlCol="0">
              <a:spAutoFit/>
            </a:bodyPr>
            <a:lstStyle/>
            <a:p>
              <a:r>
                <a:rPr lang="en-US" sz="600" b="1" dirty="0">
                  <a:solidFill>
                    <a:srgbClr val="30787E"/>
                  </a:solidFill>
                  <a:latin typeface="Source Sans Pro"/>
                  <a:cs typeface="Source Sans Pro"/>
                </a:rPr>
                <a:t>Business</a:t>
              </a:r>
            </a:p>
          </p:txBody>
        </p:sp>
        <p:sp>
          <p:nvSpPr>
            <p:cNvPr id="43" name="TextBox 42"/>
            <p:cNvSpPr txBox="1"/>
            <p:nvPr/>
          </p:nvSpPr>
          <p:spPr>
            <a:xfrm>
              <a:off x="4262125" y="5972782"/>
              <a:ext cx="663902" cy="377726"/>
            </a:xfrm>
            <a:prstGeom prst="rect">
              <a:avLst/>
            </a:prstGeom>
            <a:noFill/>
          </p:spPr>
          <p:txBody>
            <a:bodyPr wrap="square" rtlCol="0">
              <a:spAutoFit/>
            </a:bodyPr>
            <a:lstStyle/>
            <a:p>
              <a:r>
                <a:rPr lang="en-US" sz="600" b="1" dirty="0">
                  <a:solidFill>
                    <a:srgbClr val="B70A1C"/>
                  </a:solidFill>
                  <a:latin typeface="Source Sans Pro"/>
                  <a:cs typeface="Source Sans Pro"/>
                </a:rPr>
                <a:t>Government &amp; Governmental Organizations</a:t>
              </a:r>
            </a:p>
          </p:txBody>
        </p:sp>
        <p:sp>
          <p:nvSpPr>
            <p:cNvPr id="44" name="TextBox 43"/>
            <p:cNvSpPr txBox="1"/>
            <p:nvPr/>
          </p:nvSpPr>
          <p:spPr>
            <a:xfrm>
              <a:off x="5176880" y="5972782"/>
              <a:ext cx="663902" cy="184666"/>
            </a:xfrm>
            <a:prstGeom prst="rect">
              <a:avLst/>
            </a:prstGeom>
            <a:noFill/>
          </p:spPr>
          <p:txBody>
            <a:bodyPr wrap="square" rtlCol="0">
              <a:spAutoFit/>
            </a:bodyPr>
            <a:lstStyle/>
            <a:p>
              <a:r>
                <a:rPr lang="en-US" sz="600" b="1" dirty="0">
                  <a:solidFill>
                    <a:srgbClr val="E04E2F"/>
                  </a:solidFill>
                  <a:latin typeface="Source Sans Pro"/>
                  <a:cs typeface="Source Sans Pro"/>
                </a:rPr>
                <a:t>Civil Society</a:t>
              </a:r>
            </a:p>
          </p:txBody>
        </p:sp>
        <p:sp>
          <p:nvSpPr>
            <p:cNvPr id="45" name="TextBox 44"/>
            <p:cNvSpPr txBox="1"/>
            <p:nvPr/>
          </p:nvSpPr>
          <p:spPr>
            <a:xfrm>
              <a:off x="5925000" y="5972782"/>
              <a:ext cx="663902" cy="276999"/>
            </a:xfrm>
            <a:prstGeom prst="rect">
              <a:avLst/>
            </a:prstGeom>
            <a:noFill/>
          </p:spPr>
          <p:txBody>
            <a:bodyPr wrap="square" rtlCol="0">
              <a:spAutoFit/>
            </a:bodyPr>
            <a:lstStyle/>
            <a:p>
              <a:r>
                <a:rPr lang="en-US" sz="600" b="1" dirty="0" smtClean="0">
                  <a:solidFill>
                    <a:srgbClr val="7AA045"/>
                  </a:solidFill>
                  <a:latin typeface="Source Sans Pro"/>
                  <a:cs typeface="Source Sans Pro"/>
                </a:rPr>
                <a:t>Domain Name</a:t>
              </a:r>
            </a:p>
            <a:p>
              <a:r>
                <a:rPr lang="en-US" sz="600" b="1" dirty="0" smtClean="0">
                  <a:solidFill>
                    <a:srgbClr val="7AA045"/>
                  </a:solidFill>
                  <a:latin typeface="Source Sans Pro"/>
                  <a:cs typeface="Source Sans Pro"/>
                </a:rPr>
                <a:t>Business</a:t>
              </a:r>
              <a:endParaRPr lang="en-US" sz="600" b="1" dirty="0">
                <a:solidFill>
                  <a:srgbClr val="7AA045"/>
                </a:solidFill>
                <a:latin typeface="Source Sans Pro"/>
                <a:cs typeface="Source Sans Pro"/>
              </a:endParaRPr>
            </a:p>
          </p:txBody>
        </p:sp>
        <p:sp>
          <p:nvSpPr>
            <p:cNvPr id="46" name="TextBox 45"/>
            <p:cNvSpPr txBox="1"/>
            <p:nvPr/>
          </p:nvSpPr>
          <p:spPr>
            <a:xfrm>
              <a:off x="6832600" y="5972782"/>
              <a:ext cx="663902" cy="184666"/>
            </a:xfrm>
            <a:prstGeom prst="rect">
              <a:avLst/>
            </a:prstGeom>
            <a:noFill/>
          </p:spPr>
          <p:txBody>
            <a:bodyPr wrap="square" rtlCol="0">
              <a:spAutoFit/>
            </a:bodyPr>
            <a:lstStyle/>
            <a:p>
              <a:r>
                <a:rPr lang="en-US" sz="600" b="1" dirty="0">
                  <a:solidFill>
                    <a:srgbClr val="EF9318"/>
                  </a:solidFill>
                  <a:latin typeface="Source Sans Pro"/>
                  <a:cs typeface="Source Sans Pro"/>
                </a:rPr>
                <a:t>Internet Users</a:t>
              </a:r>
            </a:p>
          </p:txBody>
        </p:sp>
        <p:sp>
          <p:nvSpPr>
            <p:cNvPr id="47" name="TextBox 46"/>
            <p:cNvSpPr txBox="1"/>
            <p:nvPr/>
          </p:nvSpPr>
          <p:spPr>
            <a:xfrm>
              <a:off x="7657060" y="5972782"/>
              <a:ext cx="663902" cy="184666"/>
            </a:xfrm>
            <a:prstGeom prst="rect">
              <a:avLst/>
            </a:prstGeom>
            <a:noFill/>
          </p:spPr>
          <p:txBody>
            <a:bodyPr wrap="square" rtlCol="0">
              <a:spAutoFit/>
            </a:bodyPr>
            <a:lstStyle/>
            <a:p>
              <a:r>
                <a:rPr lang="en-US" sz="600" b="1" dirty="0">
                  <a:solidFill>
                    <a:srgbClr val="215785"/>
                  </a:solidFill>
                  <a:latin typeface="Source Sans Pro"/>
                  <a:cs typeface="Source Sans Pro"/>
                </a:rPr>
                <a:t>Academic</a:t>
              </a:r>
            </a:p>
          </p:txBody>
        </p:sp>
        <p:sp>
          <p:nvSpPr>
            <p:cNvPr id="48" name="TextBox 47"/>
            <p:cNvSpPr txBox="1"/>
            <p:nvPr/>
          </p:nvSpPr>
          <p:spPr>
            <a:xfrm>
              <a:off x="8390170" y="5972782"/>
              <a:ext cx="663902" cy="184666"/>
            </a:xfrm>
            <a:prstGeom prst="rect">
              <a:avLst/>
            </a:prstGeom>
            <a:noFill/>
          </p:spPr>
          <p:txBody>
            <a:bodyPr wrap="square" rtlCol="0">
              <a:spAutoFit/>
            </a:bodyPr>
            <a:lstStyle/>
            <a:p>
              <a:r>
                <a:rPr lang="en-US" sz="600" b="1" dirty="0">
                  <a:solidFill>
                    <a:srgbClr val="1086CB"/>
                  </a:solidFill>
                  <a:latin typeface="Source Sans Pro"/>
                  <a:cs typeface="Source Sans Pro"/>
                </a:rPr>
                <a:t>Technical</a:t>
              </a:r>
            </a:p>
          </p:txBody>
        </p:sp>
        <p:pic>
          <p:nvPicPr>
            <p:cNvPr id="49" name="Picture 4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56607" y="5981791"/>
              <a:ext cx="217513" cy="384048"/>
            </a:xfrm>
            <a:prstGeom prst="rect">
              <a:avLst/>
            </a:prstGeom>
          </p:spPr>
        </p:pic>
        <p:pic>
          <p:nvPicPr>
            <p:cNvPr id="50" name="Picture 4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15618" y="5981791"/>
              <a:ext cx="202130" cy="384048"/>
            </a:xfrm>
            <a:prstGeom prst="rect">
              <a:avLst/>
            </a:prstGeom>
          </p:spPr>
        </p:pic>
        <p:pic>
          <p:nvPicPr>
            <p:cNvPr id="51" name="Picture 50"/>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06160" y="5981792"/>
              <a:ext cx="197213" cy="384046"/>
            </a:xfrm>
            <a:prstGeom prst="rect">
              <a:avLst/>
            </a:prstGeom>
          </p:spPr>
        </p:pic>
        <p:pic>
          <p:nvPicPr>
            <p:cNvPr id="52" name="Picture 5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56600" y="5981791"/>
              <a:ext cx="238732" cy="384047"/>
            </a:xfrm>
            <a:prstGeom prst="rect">
              <a:avLst/>
            </a:prstGeom>
          </p:spPr>
        </p:pic>
        <p:pic>
          <p:nvPicPr>
            <p:cNvPr id="53" name="Picture 5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496082" y="5981791"/>
              <a:ext cx="206795" cy="384048"/>
            </a:xfrm>
            <a:prstGeom prst="rect">
              <a:avLst/>
            </a:prstGeom>
          </p:spPr>
        </p:pic>
        <p:pic>
          <p:nvPicPr>
            <p:cNvPr id="54" name="Picture 53"/>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201596" y="5981791"/>
              <a:ext cx="238732" cy="384047"/>
            </a:xfrm>
            <a:prstGeom prst="rect">
              <a:avLst/>
            </a:prstGeom>
          </p:spPr>
        </p:pic>
      </p:grpSp>
    </p:spTree>
    <p:extLst>
      <p:ext uri="{BB962C8B-B14F-4D97-AF65-F5344CB8AC3E}">
        <p14:creationId xmlns:p14="http://schemas.microsoft.com/office/powerpoint/2010/main" val="28864322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4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22" y="2140209"/>
            <a:ext cx="9141757" cy="3435628"/>
          </a:xfrm>
          <a:prstGeom prst="rect">
            <a:avLst/>
          </a:prstGeom>
        </p:spPr>
      </p:pic>
      <p:sp>
        <p:nvSpPr>
          <p:cNvPr id="53" name="TextBox 52"/>
          <p:cNvSpPr txBox="1"/>
          <p:nvPr/>
        </p:nvSpPr>
        <p:spPr>
          <a:xfrm>
            <a:off x="3963853" y="3595380"/>
            <a:ext cx="1193800" cy="215444"/>
          </a:xfrm>
          <a:prstGeom prst="rect">
            <a:avLst/>
          </a:prstGeom>
          <a:noFill/>
        </p:spPr>
        <p:txBody>
          <a:bodyPr wrap="square" lIns="91440" tIns="45720" rIns="91440" bIns="45720" rtlCol="0">
            <a:spAutoFit/>
          </a:bodyPr>
          <a:lstStyle/>
          <a:p>
            <a:pPr algn="ctr"/>
            <a:r>
              <a:rPr lang="en-US" sz="800" b="1" dirty="0">
                <a:latin typeface="Source Sans Pro"/>
                <a:cs typeface="Source Sans Pro"/>
              </a:rPr>
              <a:t>POLICY / ADVICE</a:t>
            </a:r>
          </a:p>
        </p:txBody>
      </p:sp>
      <p:sp>
        <p:nvSpPr>
          <p:cNvPr id="3" name="Title 2"/>
          <p:cNvSpPr>
            <a:spLocks noGrp="1"/>
          </p:cNvSpPr>
          <p:nvPr>
            <p:ph type="title"/>
          </p:nvPr>
        </p:nvSpPr>
        <p:spPr/>
        <p:txBody>
          <a:bodyPr/>
          <a:lstStyle/>
          <a:p>
            <a:r>
              <a:rPr lang="en-US" dirty="0"/>
              <a:t>The ICANN Community At Work</a:t>
            </a:r>
          </a:p>
        </p:txBody>
      </p:sp>
      <p:sp>
        <p:nvSpPr>
          <p:cNvPr id="13" name="Rectangle 12"/>
          <p:cNvSpPr/>
          <p:nvPr/>
        </p:nvSpPr>
        <p:spPr>
          <a:xfrm>
            <a:off x="5387158" y="5300159"/>
            <a:ext cx="1582602"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900" b="1" dirty="0">
                <a:solidFill>
                  <a:schemeClr val="tx1"/>
                </a:solidFill>
                <a:latin typeface="Source Sans Pro"/>
                <a:cs typeface="Source Sans Pro"/>
              </a:rPr>
              <a:t>Security &amp; Stability</a:t>
            </a:r>
          </a:p>
          <a:p>
            <a:r>
              <a:rPr lang="en-US" sz="900" b="1" dirty="0">
                <a:solidFill>
                  <a:schemeClr val="tx1"/>
                </a:solidFill>
                <a:latin typeface="Source Sans Pro"/>
                <a:cs typeface="Source Sans Pro"/>
              </a:rPr>
              <a:t>Advisory Committee</a:t>
            </a:r>
          </a:p>
        </p:txBody>
      </p:sp>
      <p:sp>
        <p:nvSpPr>
          <p:cNvPr id="16" name="Rectangle 15"/>
          <p:cNvSpPr/>
          <p:nvPr/>
        </p:nvSpPr>
        <p:spPr>
          <a:xfrm>
            <a:off x="3593086" y="5259189"/>
            <a:ext cx="1436113"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900" b="1" dirty="0">
                <a:solidFill>
                  <a:schemeClr val="tx1"/>
                </a:solidFill>
                <a:latin typeface="Source Sans Pro"/>
                <a:cs typeface="Source Sans Pro"/>
              </a:rPr>
              <a:t>Address Supporting Organization</a:t>
            </a:r>
          </a:p>
        </p:txBody>
      </p:sp>
      <p:sp>
        <p:nvSpPr>
          <p:cNvPr id="23" name="Rectangle 22"/>
          <p:cNvSpPr/>
          <p:nvPr/>
        </p:nvSpPr>
        <p:spPr>
          <a:xfrm>
            <a:off x="416560" y="4806692"/>
            <a:ext cx="1345254" cy="67970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r"/>
            <a:r>
              <a:rPr lang="en-US" sz="900" b="1" dirty="0">
                <a:solidFill>
                  <a:schemeClr val="tx1"/>
                </a:solidFill>
                <a:latin typeface="Source Sans Pro"/>
                <a:cs typeface="Source Sans Pro"/>
              </a:rPr>
              <a:t>At-Large</a:t>
            </a:r>
          </a:p>
          <a:p>
            <a:pPr algn="r">
              <a:spcAft>
                <a:spcPts val="300"/>
              </a:spcAft>
            </a:pPr>
            <a:r>
              <a:rPr lang="en-US" sz="900" b="1" dirty="0">
                <a:solidFill>
                  <a:schemeClr val="tx1"/>
                </a:solidFill>
                <a:latin typeface="Source Sans Pro"/>
                <a:cs typeface="Source Sans Pro"/>
              </a:rPr>
              <a:t>Advisory </a:t>
            </a:r>
            <a:r>
              <a:rPr lang="en-US" sz="900" b="1" dirty="0" smtClean="0">
                <a:solidFill>
                  <a:schemeClr val="tx1"/>
                </a:solidFill>
                <a:latin typeface="Source Sans Pro"/>
                <a:cs typeface="Source Sans Pro"/>
              </a:rPr>
              <a:t>Committee</a:t>
            </a:r>
          </a:p>
          <a:p>
            <a:pPr algn="ctr"/>
            <a:r>
              <a:rPr lang="en-US" sz="900" b="1" dirty="0" smtClean="0">
                <a:solidFill>
                  <a:srgbClr val="FF0000"/>
                </a:solidFill>
                <a:latin typeface="Source Sans Pro"/>
                <a:cs typeface="Source Sans Pro"/>
              </a:rPr>
              <a:t>  Civil Society </a:t>
            </a:r>
          </a:p>
          <a:p>
            <a:pPr algn="ctr"/>
            <a:r>
              <a:rPr lang="en-US" sz="900" b="1" dirty="0" smtClean="0">
                <a:solidFill>
                  <a:srgbClr val="FF0000"/>
                </a:solidFill>
                <a:latin typeface="Source Sans Pro"/>
                <a:cs typeface="Source Sans Pro"/>
              </a:rPr>
              <a:t>(Internet users)</a:t>
            </a:r>
            <a:endParaRPr lang="en-US" sz="900" b="1" dirty="0">
              <a:solidFill>
                <a:srgbClr val="FF0000"/>
              </a:solidFill>
              <a:latin typeface="Source Sans Pro"/>
              <a:cs typeface="Source Sans Pro"/>
            </a:endParaRPr>
          </a:p>
        </p:txBody>
      </p:sp>
      <p:sp>
        <p:nvSpPr>
          <p:cNvPr id="24" name="Rectangle 23"/>
          <p:cNvSpPr/>
          <p:nvPr/>
        </p:nvSpPr>
        <p:spPr>
          <a:xfrm>
            <a:off x="416560" y="2560237"/>
            <a:ext cx="1345254"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r"/>
            <a:r>
              <a:rPr lang="en-US" sz="900" b="1" dirty="0">
                <a:solidFill>
                  <a:schemeClr val="tx1"/>
                </a:solidFill>
                <a:latin typeface="Source Sans Pro"/>
                <a:cs typeface="Source Sans Pro"/>
              </a:rPr>
              <a:t>Government</a:t>
            </a:r>
          </a:p>
          <a:p>
            <a:pPr algn="r"/>
            <a:r>
              <a:rPr lang="en-US" sz="900" b="1" dirty="0">
                <a:solidFill>
                  <a:schemeClr val="tx1"/>
                </a:solidFill>
                <a:latin typeface="Source Sans Pro"/>
                <a:cs typeface="Source Sans Pro"/>
              </a:rPr>
              <a:t>Advisory Committee</a:t>
            </a:r>
          </a:p>
        </p:txBody>
      </p:sp>
      <p:sp>
        <p:nvSpPr>
          <p:cNvPr id="25" name="Rectangle 24"/>
          <p:cNvSpPr/>
          <p:nvPr/>
        </p:nvSpPr>
        <p:spPr>
          <a:xfrm>
            <a:off x="3756026" y="1931224"/>
            <a:ext cx="1529532"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r>
              <a:rPr lang="en-US" sz="900" b="1" dirty="0">
                <a:solidFill>
                  <a:schemeClr val="tx1"/>
                </a:solidFill>
                <a:latin typeface="Source Sans Pro"/>
                <a:cs typeface="Source Sans Pro"/>
              </a:rPr>
              <a:t>Country Codes Names Supporting Organization</a:t>
            </a:r>
          </a:p>
        </p:txBody>
      </p:sp>
      <p:sp>
        <p:nvSpPr>
          <p:cNvPr id="26" name="Rectangle 25"/>
          <p:cNvSpPr/>
          <p:nvPr/>
        </p:nvSpPr>
        <p:spPr>
          <a:xfrm>
            <a:off x="7356991" y="2898115"/>
            <a:ext cx="1544681"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spcAft>
                <a:spcPts val="300"/>
              </a:spcAft>
            </a:pPr>
            <a:r>
              <a:rPr lang="en-US" sz="900" b="1" dirty="0">
                <a:solidFill>
                  <a:schemeClr val="tx1"/>
                </a:solidFill>
                <a:latin typeface="Source Sans Pro"/>
                <a:cs typeface="Source Sans Pro"/>
              </a:rPr>
              <a:t>Generic Names Supporting </a:t>
            </a:r>
            <a:r>
              <a:rPr lang="en-US" sz="900" b="1" dirty="0" smtClean="0">
                <a:solidFill>
                  <a:schemeClr val="tx1"/>
                </a:solidFill>
                <a:latin typeface="Source Sans Pro"/>
                <a:cs typeface="Source Sans Pro"/>
              </a:rPr>
              <a:t>Organization</a:t>
            </a:r>
          </a:p>
          <a:p>
            <a:pPr marL="171450" lvl="1"/>
            <a:r>
              <a:rPr lang="en-US" sz="900" b="1" dirty="0" smtClean="0">
                <a:solidFill>
                  <a:srgbClr val="FF0000"/>
                </a:solidFill>
                <a:latin typeface="Source Sans Pro"/>
                <a:cs typeface="Source Sans Pro"/>
              </a:rPr>
              <a:t>Civil </a:t>
            </a:r>
            <a:r>
              <a:rPr lang="en-US" sz="900" b="1" dirty="0">
                <a:solidFill>
                  <a:srgbClr val="FF0000"/>
                </a:solidFill>
                <a:latin typeface="Source Sans Pro"/>
                <a:cs typeface="Source Sans Pro"/>
              </a:rPr>
              <a:t>Society </a:t>
            </a:r>
            <a:endParaRPr lang="en-US" sz="900" b="1" dirty="0" smtClean="0">
              <a:solidFill>
                <a:srgbClr val="FF0000"/>
              </a:solidFill>
              <a:latin typeface="Source Sans Pro"/>
              <a:cs typeface="Source Sans Pro"/>
            </a:endParaRPr>
          </a:p>
          <a:p>
            <a:pPr marL="171450" lvl="1"/>
            <a:r>
              <a:rPr lang="en-US" sz="900" b="1" dirty="0" smtClean="0">
                <a:solidFill>
                  <a:srgbClr val="FF0000"/>
                </a:solidFill>
                <a:latin typeface="Source Sans Pro"/>
                <a:cs typeface="Source Sans Pro"/>
              </a:rPr>
              <a:t>(Non–Commercial Stakeholder Group)</a:t>
            </a:r>
            <a:endParaRPr lang="en-US" sz="900" b="1" dirty="0">
              <a:solidFill>
                <a:schemeClr val="tx1"/>
              </a:solidFill>
              <a:latin typeface="Source Sans Pro"/>
              <a:cs typeface="Source Sans Pro"/>
            </a:endParaRPr>
          </a:p>
          <a:p>
            <a:endParaRPr lang="en-US" sz="900" b="1" dirty="0" smtClean="0">
              <a:solidFill>
                <a:schemeClr val="tx1"/>
              </a:solidFill>
              <a:latin typeface="Source Sans Pro"/>
              <a:cs typeface="Source Sans Pro"/>
            </a:endParaRPr>
          </a:p>
          <a:p>
            <a:endParaRPr lang="en-US" sz="900" b="1" dirty="0">
              <a:solidFill>
                <a:schemeClr val="tx1"/>
              </a:solidFill>
              <a:latin typeface="Source Sans Pro"/>
              <a:cs typeface="Source Sans Pro"/>
            </a:endParaRPr>
          </a:p>
          <a:p>
            <a:endParaRPr lang="en-US" sz="900" b="1" dirty="0">
              <a:solidFill>
                <a:schemeClr val="tx1"/>
              </a:solidFill>
              <a:latin typeface="Source Sans Pro"/>
              <a:cs typeface="Source Sans Pro"/>
            </a:endParaRPr>
          </a:p>
        </p:txBody>
      </p:sp>
      <p:sp>
        <p:nvSpPr>
          <p:cNvPr id="27" name="Rectangle 26"/>
          <p:cNvSpPr/>
          <p:nvPr/>
        </p:nvSpPr>
        <p:spPr>
          <a:xfrm>
            <a:off x="6658241" y="4850012"/>
            <a:ext cx="1417882"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900" b="1" dirty="0">
                <a:solidFill>
                  <a:schemeClr val="tx1"/>
                </a:solidFill>
                <a:latin typeface="Source Sans Pro"/>
                <a:cs typeface="Source Sans Pro"/>
              </a:rPr>
              <a:t>Root Server System</a:t>
            </a:r>
          </a:p>
          <a:p>
            <a:r>
              <a:rPr lang="en-US" sz="900" b="1" dirty="0">
                <a:solidFill>
                  <a:schemeClr val="tx1"/>
                </a:solidFill>
                <a:latin typeface="Source Sans Pro"/>
                <a:cs typeface="Source Sans Pro"/>
              </a:rPr>
              <a:t>Advisory Committee</a:t>
            </a:r>
          </a:p>
        </p:txBody>
      </p:sp>
      <p:grpSp>
        <p:nvGrpSpPr>
          <p:cNvPr id="31" name="Group 30"/>
          <p:cNvGrpSpPr/>
          <p:nvPr/>
        </p:nvGrpSpPr>
        <p:grpSpPr>
          <a:xfrm>
            <a:off x="3356600" y="5833083"/>
            <a:ext cx="5697472" cy="393057"/>
            <a:chOff x="3356600" y="5972782"/>
            <a:chExt cx="5697472" cy="393057"/>
          </a:xfrm>
        </p:grpSpPr>
        <p:pic>
          <p:nvPicPr>
            <p:cNvPr id="32" name="Picture 3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64912" y="5981791"/>
              <a:ext cx="238732" cy="384048"/>
            </a:xfrm>
            <a:prstGeom prst="rect">
              <a:avLst/>
            </a:prstGeom>
          </p:spPr>
        </p:pic>
        <p:sp>
          <p:nvSpPr>
            <p:cNvPr id="33" name="TextBox 32"/>
            <p:cNvSpPr txBox="1"/>
            <p:nvPr/>
          </p:nvSpPr>
          <p:spPr>
            <a:xfrm>
              <a:off x="3537147" y="5972782"/>
              <a:ext cx="493124" cy="184666"/>
            </a:xfrm>
            <a:prstGeom prst="rect">
              <a:avLst/>
            </a:prstGeom>
            <a:noFill/>
          </p:spPr>
          <p:txBody>
            <a:bodyPr wrap="square" rtlCol="0">
              <a:spAutoFit/>
            </a:bodyPr>
            <a:lstStyle/>
            <a:p>
              <a:r>
                <a:rPr lang="en-US" sz="600" b="1" dirty="0">
                  <a:solidFill>
                    <a:srgbClr val="30787E"/>
                  </a:solidFill>
                  <a:latin typeface="Source Sans Pro"/>
                  <a:cs typeface="Source Sans Pro"/>
                </a:rPr>
                <a:t>Business</a:t>
              </a:r>
            </a:p>
          </p:txBody>
        </p:sp>
        <p:sp>
          <p:nvSpPr>
            <p:cNvPr id="34" name="TextBox 33"/>
            <p:cNvSpPr txBox="1"/>
            <p:nvPr/>
          </p:nvSpPr>
          <p:spPr>
            <a:xfrm>
              <a:off x="4262125" y="5972782"/>
              <a:ext cx="663902" cy="377726"/>
            </a:xfrm>
            <a:prstGeom prst="rect">
              <a:avLst/>
            </a:prstGeom>
            <a:noFill/>
          </p:spPr>
          <p:txBody>
            <a:bodyPr wrap="square" rtlCol="0">
              <a:spAutoFit/>
            </a:bodyPr>
            <a:lstStyle/>
            <a:p>
              <a:r>
                <a:rPr lang="en-US" sz="600" b="1" dirty="0">
                  <a:solidFill>
                    <a:srgbClr val="B70A1C"/>
                  </a:solidFill>
                  <a:latin typeface="Source Sans Pro"/>
                  <a:cs typeface="Source Sans Pro"/>
                </a:rPr>
                <a:t>Government &amp; Governmental Organizations</a:t>
              </a:r>
            </a:p>
          </p:txBody>
        </p:sp>
        <p:sp>
          <p:nvSpPr>
            <p:cNvPr id="35" name="TextBox 34"/>
            <p:cNvSpPr txBox="1"/>
            <p:nvPr/>
          </p:nvSpPr>
          <p:spPr>
            <a:xfrm>
              <a:off x="5176880" y="5972782"/>
              <a:ext cx="663902" cy="184666"/>
            </a:xfrm>
            <a:prstGeom prst="rect">
              <a:avLst/>
            </a:prstGeom>
            <a:noFill/>
          </p:spPr>
          <p:txBody>
            <a:bodyPr wrap="square" rtlCol="0">
              <a:spAutoFit/>
            </a:bodyPr>
            <a:lstStyle/>
            <a:p>
              <a:r>
                <a:rPr lang="en-US" sz="600" b="1" dirty="0">
                  <a:solidFill>
                    <a:srgbClr val="E04E2F"/>
                  </a:solidFill>
                  <a:latin typeface="Source Sans Pro"/>
                  <a:cs typeface="Source Sans Pro"/>
                </a:rPr>
                <a:t>Civil Society</a:t>
              </a:r>
            </a:p>
          </p:txBody>
        </p:sp>
        <p:sp>
          <p:nvSpPr>
            <p:cNvPr id="36" name="TextBox 35"/>
            <p:cNvSpPr txBox="1"/>
            <p:nvPr/>
          </p:nvSpPr>
          <p:spPr>
            <a:xfrm>
              <a:off x="5925000" y="5972782"/>
              <a:ext cx="663902" cy="276999"/>
            </a:xfrm>
            <a:prstGeom prst="rect">
              <a:avLst/>
            </a:prstGeom>
            <a:noFill/>
          </p:spPr>
          <p:txBody>
            <a:bodyPr wrap="square" rtlCol="0">
              <a:spAutoFit/>
            </a:bodyPr>
            <a:lstStyle/>
            <a:p>
              <a:r>
                <a:rPr lang="en-US" sz="600" b="1" dirty="0" smtClean="0">
                  <a:solidFill>
                    <a:srgbClr val="7AA045"/>
                  </a:solidFill>
                  <a:latin typeface="Source Sans Pro"/>
                  <a:cs typeface="Source Sans Pro"/>
                </a:rPr>
                <a:t>Domain Name</a:t>
              </a:r>
            </a:p>
            <a:p>
              <a:r>
                <a:rPr lang="en-US" sz="600" b="1" dirty="0" smtClean="0">
                  <a:solidFill>
                    <a:srgbClr val="7AA045"/>
                  </a:solidFill>
                  <a:latin typeface="Source Sans Pro"/>
                  <a:cs typeface="Source Sans Pro"/>
                </a:rPr>
                <a:t>Business</a:t>
              </a:r>
              <a:endParaRPr lang="en-US" sz="600" b="1" dirty="0">
                <a:solidFill>
                  <a:srgbClr val="7AA045"/>
                </a:solidFill>
                <a:latin typeface="Source Sans Pro"/>
                <a:cs typeface="Source Sans Pro"/>
              </a:endParaRPr>
            </a:p>
          </p:txBody>
        </p:sp>
        <p:sp>
          <p:nvSpPr>
            <p:cNvPr id="37" name="TextBox 36"/>
            <p:cNvSpPr txBox="1"/>
            <p:nvPr/>
          </p:nvSpPr>
          <p:spPr>
            <a:xfrm>
              <a:off x="6832600" y="5972782"/>
              <a:ext cx="663902" cy="184666"/>
            </a:xfrm>
            <a:prstGeom prst="rect">
              <a:avLst/>
            </a:prstGeom>
            <a:noFill/>
          </p:spPr>
          <p:txBody>
            <a:bodyPr wrap="square" rtlCol="0">
              <a:spAutoFit/>
            </a:bodyPr>
            <a:lstStyle/>
            <a:p>
              <a:r>
                <a:rPr lang="en-US" sz="600" b="1" dirty="0">
                  <a:solidFill>
                    <a:srgbClr val="EF9318"/>
                  </a:solidFill>
                  <a:latin typeface="Source Sans Pro"/>
                  <a:cs typeface="Source Sans Pro"/>
                </a:rPr>
                <a:t>Internet Users</a:t>
              </a:r>
            </a:p>
          </p:txBody>
        </p:sp>
        <p:sp>
          <p:nvSpPr>
            <p:cNvPr id="38" name="TextBox 37"/>
            <p:cNvSpPr txBox="1"/>
            <p:nvPr/>
          </p:nvSpPr>
          <p:spPr>
            <a:xfrm>
              <a:off x="7657060" y="5972782"/>
              <a:ext cx="663902" cy="184666"/>
            </a:xfrm>
            <a:prstGeom prst="rect">
              <a:avLst/>
            </a:prstGeom>
            <a:noFill/>
          </p:spPr>
          <p:txBody>
            <a:bodyPr wrap="square" rtlCol="0">
              <a:spAutoFit/>
            </a:bodyPr>
            <a:lstStyle/>
            <a:p>
              <a:r>
                <a:rPr lang="en-US" sz="600" b="1" dirty="0">
                  <a:solidFill>
                    <a:srgbClr val="215785"/>
                  </a:solidFill>
                  <a:latin typeface="Source Sans Pro"/>
                  <a:cs typeface="Source Sans Pro"/>
                </a:rPr>
                <a:t>Academic</a:t>
              </a:r>
            </a:p>
          </p:txBody>
        </p:sp>
        <p:sp>
          <p:nvSpPr>
            <p:cNvPr id="39" name="TextBox 38"/>
            <p:cNvSpPr txBox="1"/>
            <p:nvPr/>
          </p:nvSpPr>
          <p:spPr>
            <a:xfrm>
              <a:off x="8390170" y="5972782"/>
              <a:ext cx="663902" cy="184666"/>
            </a:xfrm>
            <a:prstGeom prst="rect">
              <a:avLst/>
            </a:prstGeom>
            <a:noFill/>
          </p:spPr>
          <p:txBody>
            <a:bodyPr wrap="square" rtlCol="0">
              <a:spAutoFit/>
            </a:bodyPr>
            <a:lstStyle/>
            <a:p>
              <a:r>
                <a:rPr lang="en-US" sz="600" b="1" dirty="0">
                  <a:solidFill>
                    <a:srgbClr val="1086CB"/>
                  </a:solidFill>
                  <a:latin typeface="Source Sans Pro"/>
                  <a:cs typeface="Source Sans Pro"/>
                </a:rPr>
                <a:t>Technical</a:t>
              </a:r>
            </a:p>
          </p:txBody>
        </p:sp>
        <p:pic>
          <p:nvPicPr>
            <p:cNvPr id="40" name="Picture 3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56607" y="5981791"/>
              <a:ext cx="217513" cy="384048"/>
            </a:xfrm>
            <a:prstGeom prst="rect">
              <a:avLst/>
            </a:prstGeom>
          </p:spPr>
        </p:pic>
        <p:pic>
          <p:nvPicPr>
            <p:cNvPr id="41" name="Picture 4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15618" y="5981791"/>
              <a:ext cx="202130" cy="384048"/>
            </a:xfrm>
            <a:prstGeom prst="rect">
              <a:avLst/>
            </a:prstGeom>
          </p:spPr>
        </p:pic>
        <p:pic>
          <p:nvPicPr>
            <p:cNvPr id="42" name="Picture 4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06160" y="5981792"/>
              <a:ext cx="197213" cy="384046"/>
            </a:xfrm>
            <a:prstGeom prst="rect">
              <a:avLst/>
            </a:prstGeom>
          </p:spPr>
        </p:pic>
        <p:pic>
          <p:nvPicPr>
            <p:cNvPr id="43" name="Picture 4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356600" y="5981791"/>
              <a:ext cx="238732" cy="384047"/>
            </a:xfrm>
            <a:prstGeom prst="rect">
              <a:avLst/>
            </a:prstGeom>
          </p:spPr>
        </p:pic>
        <p:pic>
          <p:nvPicPr>
            <p:cNvPr id="44" name="Picture 4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496082" y="5981791"/>
              <a:ext cx="206795" cy="384048"/>
            </a:xfrm>
            <a:prstGeom prst="rect">
              <a:avLst/>
            </a:prstGeom>
          </p:spPr>
        </p:pic>
        <p:pic>
          <p:nvPicPr>
            <p:cNvPr id="45" name="Picture 4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201596" y="5981791"/>
              <a:ext cx="238732" cy="384047"/>
            </a:xfrm>
            <a:prstGeom prst="rect">
              <a:avLst/>
            </a:prstGeom>
          </p:spPr>
        </p:pic>
      </p:grpSp>
      <p:sp>
        <p:nvSpPr>
          <p:cNvPr id="46" name="TextBox 45"/>
          <p:cNvSpPr txBox="1"/>
          <p:nvPr/>
        </p:nvSpPr>
        <p:spPr>
          <a:xfrm>
            <a:off x="1" y="836263"/>
            <a:ext cx="9143999" cy="400110"/>
          </a:xfrm>
          <a:prstGeom prst="rect">
            <a:avLst/>
          </a:prstGeom>
          <a:noFill/>
        </p:spPr>
        <p:txBody>
          <a:bodyPr wrap="square" lIns="91440" tIns="45720" rIns="91440" bIns="45720" rtlCol="0">
            <a:spAutoFit/>
          </a:bodyPr>
          <a:lstStyle/>
          <a:p>
            <a:pPr algn="ctr"/>
            <a:r>
              <a:rPr lang="en-US" sz="2000" b="1" dirty="0" smtClean="0">
                <a:solidFill>
                  <a:schemeClr val="accent1"/>
                </a:solidFill>
                <a:latin typeface="Source Sans Pro"/>
                <a:cs typeface="Source Sans Pro"/>
              </a:rPr>
              <a:t>The Bottom-Up Multistakeholder Model</a:t>
            </a:r>
            <a:endParaRPr lang="en-US" sz="2000" b="1" dirty="0">
              <a:solidFill>
                <a:schemeClr val="accent1"/>
              </a:solidFill>
              <a:latin typeface="Source Sans Pro"/>
              <a:cs typeface="Source Sans Pro"/>
            </a:endParaRPr>
          </a:p>
        </p:txBody>
      </p:sp>
      <p:sp>
        <p:nvSpPr>
          <p:cNvPr id="47" name="Rectangle 46"/>
          <p:cNvSpPr/>
          <p:nvPr/>
        </p:nvSpPr>
        <p:spPr>
          <a:xfrm>
            <a:off x="1385422" y="1257196"/>
            <a:ext cx="6444964" cy="512961"/>
          </a:xfrm>
          <a:prstGeom prst="rect">
            <a:avLst/>
          </a:prstGeom>
        </p:spPr>
        <p:txBody>
          <a:bodyPr wrap="square" lIns="91440" tIns="45720" rIns="91440" bIns="45720">
            <a:spAutoFit/>
          </a:bodyPr>
          <a:lstStyle/>
          <a:p>
            <a:pPr algn="ctr">
              <a:spcAft>
                <a:spcPts val="400"/>
              </a:spcAft>
            </a:pPr>
            <a:r>
              <a:rPr lang="en-US" sz="1200" dirty="0">
                <a:latin typeface="Source Sans Pro"/>
                <a:cs typeface="Source Sans Pro"/>
              </a:rPr>
              <a:t>The collective efforts of the ICANN community culminate in a common shared goal: </a:t>
            </a:r>
            <a:endParaRPr lang="en-US" sz="1200" dirty="0" smtClean="0">
              <a:latin typeface="Source Sans Pro"/>
              <a:cs typeface="Source Sans Pro"/>
            </a:endParaRPr>
          </a:p>
          <a:p>
            <a:pPr algn="ctr">
              <a:spcAft>
                <a:spcPts val="400"/>
              </a:spcAft>
            </a:pPr>
            <a:r>
              <a:rPr lang="en-US" sz="1200" i="1" dirty="0" smtClean="0">
                <a:solidFill>
                  <a:srgbClr val="1768B1"/>
                </a:solidFill>
                <a:latin typeface="Source Sans Pro"/>
                <a:cs typeface="Source Sans Pro"/>
              </a:rPr>
              <a:t>A single, interoperable Internet supported by stable, secure and resilient unique identifier systems. </a:t>
            </a:r>
            <a:endParaRPr lang="en-US" sz="1200" i="1" dirty="0">
              <a:solidFill>
                <a:srgbClr val="1768B1"/>
              </a:solidFill>
              <a:latin typeface="Source Sans Pro"/>
              <a:cs typeface="Source Sans Pro"/>
            </a:endParaRPr>
          </a:p>
        </p:txBody>
      </p:sp>
    </p:spTree>
    <p:extLst>
      <p:ext uri="{BB962C8B-B14F-4D97-AF65-F5344CB8AC3E}">
        <p14:creationId xmlns:p14="http://schemas.microsoft.com/office/powerpoint/2010/main" val="13967721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 name="Picture 142" descr="banner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9959" y="3865302"/>
            <a:ext cx="872618" cy="598048"/>
          </a:xfrm>
          <a:prstGeom prst="rect">
            <a:avLst/>
          </a:prstGeom>
        </p:spPr>
      </p:pic>
      <p:pic>
        <p:nvPicPr>
          <p:cNvPr id="142" name="Picture 141" descr="banner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38133" y="2030819"/>
            <a:ext cx="917853" cy="658708"/>
          </a:xfrm>
          <a:prstGeom prst="rect">
            <a:avLst/>
          </a:prstGeom>
        </p:spPr>
      </p:pic>
      <p:sp>
        <p:nvSpPr>
          <p:cNvPr id="129" name="Oval 128"/>
          <p:cNvSpPr/>
          <p:nvPr/>
        </p:nvSpPr>
        <p:spPr>
          <a:xfrm rot="21380969">
            <a:off x="1031828" y="3462483"/>
            <a:ext cx="708264" cy="349559"/>
          </a:xfrm>
          <a:prstGeom prst="ellipse">
            <a:avLst/>
          </a:prstGeom>
          <a:solidFill>
            <a:schemeClr val="bg1">
              <a:lumMod val="7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8" name="Picture 7"/>
          <p:cNvPicPr>
            <a:picLocks noChangeAspect="1"/>
          </p:cNvPicPr>
          <p:nvPr/>
        </p:nvPicPr>
        <p:blipFill>
          <a:blip r:embed="rId4"/>
          <a:stretch>
            <a:fillRect/>
          </a:stretch>
        </p:blipFill>
        <p:spPr>
          <a:xfrm>
            <a:off x="2290579" y="3105684"/>
            <a:ext cx="2185988" cy="990600"/>
          </a:xfrm>
          <a:prstGeom prst="rect">
            <a:avLst/>
          </a:prstGeom>
        </p:spPr>
      </p:pic>
      <p:sp>
        <p:nvSpPr>
          <p:cNvPr id="2" name="Rectangle 1"/>
          <p:cNvSpPr/>
          <p:nvPr/>
        </p:nvSpPr>
        <p:spPr>
          <a:xfrm>
            <a:off x="4590913" y="2008582"/>
            <a:ext cx="1965263" cy="3139321"/>
          </a:xfrm>
          <a:prstGeom prst="rect">
            <a:avLst/>
          </a:prstGeom>
          <a:ln w="19050">
            <a:solidFill>
              <a:schemeClr val="accent1"/>
            </a:solidFill>
          </a:ln>
        </p:spPr>
        <p:txBody>
          <a:bodyPr wrap="square">
            <a:spAutoFit/>
          </a:bodyPr>
          <a:lstStyle/>
          <a:p>
            <a:r>
              <a:rPr lang="en-US" b="1" dirty="0" smtClean="0">
                <a:solidFill>
                  <a:schemeClr val="tx1"/>
                </a:solidFill>
                <a:latin typeface="Source Sans Pro"/>
                <a:cs typeface="Source Sans Pro"/>
              </a:rPr>
              <a:t>Generic Names Supporting Organization</a:t>
            </a:r>
          </a:p>
          <a:p>
            <a:endParaRPr lang="en-US" b="1" dirty="0">
              <a:latin typeface="Source Sans Pro"/>
              <a:cs typeface="Source Sans Pro"/>
            </a:endParaRPr>
          </a:p>
          <a:p>
            <a:endParaRPr lang="en-US" b="1" dirty="0" smtClean="0">
              <a:solidFill>
                <a:schemeClr val="tx1"/>
              </a:solidFill>
              <a:latin typeface="Source Sans Pro"/>
              <a:cs typeface="Source Sans Pro"/>
            </a:endParaRPr>
          </a:p>
          <a:p>
            <a:endParaRPr lang="en-US" b="1" dirty="0">
              <a:latin typeface="Source Sans Pro"/>
              <a:cs typeface="Source Sans Pro"/>
            </a:endParaRPr>
          </a:p>
          <a:p>
            <a:endParaRPr lang="en-US" b="1" dirty="0" smtClean="0">
              <a:solidFill>
                <a:schemeClr val="tx1"/>
              </a:solidFill>
              <a:latin typeface="Source Sans Pro"/>
              <a:cs typeface="Source Sans Pro"/>
            </a:endParaRPr>
          </a:p>
          <a:p>
            <a:endParaRPr lang="en-US" b="1" dirty="0">
              <a:latin typeface="Source Sans Pro"/>
              <a:cs typeface="Source Sans Pro"/>
            </a:endParaRPr>
          </a:p>
          <a:p>
            <a:endParaRPr lang="en-US" b="1" dirty="0" smtClean="0">
              <a:solidFill>
                <a:schemeClr val="tx1"/>
              </a:solidFill>
              <a:latin typeface="Source Sans Pro"/>
              <a:cs typeface="Source Sans Pro"/>
            </a:endParaRPr>
          </a:p>
          <a:p>
            <a:endParaRPr lang="en-US" b="1" dirty="0">
              <a:latin typeface="Source Sans Pro"/>
              <a:cs typeface="Source Sans Pro"/>
            </a:endParaRPr>
          </a:p>
          <a:p>
            <a:endParaRPr lang="en-US" b="1" dirty="0">
              <a:solidFill>
                <a:schemeClr val="tx1"/>
              </a:solidFill>
              <a:latin typeface="Source Sans Pro"/>
              <a:cs typeface="Source Sans Pro"/>
            </a:endParaRPr>
          </a:p>
        </p:txBody>
      </p:sp>
      <p:sp>
        <p:nvSpPr>
          <p:cNvPr id="3" name="Title 2"/>
          <p:cNvSpPr>
            <a:spLocks noGrp="1"/>
          </p:cNvSpPr>
          <p:nvPr>
            <p:ph type="title"/>
          </p:nvPr>
        </p:nvSpPr>
        <p:spPr/>
        <p:txBody>
          <a:bodyPr/>
          <a:lstStyle/>
          <a:p>
            <a:r>
              <a:rPr lang="en-US" dirty="0" smtClean="0"/>
              <a:t>Civil Society At Work In ICANN</a:t>
            </a:r>
            <a:endParaRPr lang="en-US" dirty="0"/>
          </a:p>
        </p:txBody>
      </p:sp>
      <p:sp>
        <p:nvSpPr>
          <p:cNvPr id="10" name="Rectangle 9"/>
          <p:cNvSpPr/>
          <p:nvPr/>
        </p:nvSpPr>
        <p:spPr>
          <a:xfrm>
            <a:off x="7163926" y="2164542"/>
            <a:ext cx="851828"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r>
              <a:rPr lang="en-US" sz="900" b="1" dirty="0" smtClean="0">
                <a:solidFill>
                  <a:srgbClr val="0A1F24"/>
                </a:solidFill>
                <a:latin typeface="Source Sans Pro"/>
                <a:cs typeface="Source Sans Pro"/>
              </a:rPr>
              <a:t>Non Commercial Users Constituency</a:t>
            </a:r>
            <a:endParaRPr lang="en-US" sz="900" b="1" dirty="0">
              <a:solidFill>
                <a:srgbClr val="0A1F24"/>
              </a:solidFill>
              <a:latin typeface="Source Sans Pro"/>
              <a:cs typeface="Source Sans Pro"/>
            </a:endParaRPr>
          </a:p>
        </p:txBody>
      </p:sp>
      <p:sp>
        <p:nvSpPr>
          <p:cNvPr id="13" name="Rectangle 12"/>
          <p:cNvSpPr/>
          <p:nvPr/>
        </p:nvSpPr>
        <p:spPr>
          <a:xfrm>
            <a:off x="5481049" y="2908081"/>
            <a:ext cx="1075128" cy="2239822"/>
          </a:xfrm>
          <a:prstGeom prst="rect">
            <a:avLst/>
          </a:prstGeom>
          <a:solidFill>
            <a:schemeClr val="bg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ctr"/>
            <a:r>
              <a:rPr lang="en-US" sz="1200" b="1" dirty="0" smtClean="0">
                <a:solidFill>
                  <a:srgbClr val="0A1F24"/>
                </a:solidFill>
                <a:latin typeface="Source Sans Pro"/>
                <a:cs typeface="Source Sans Pro"/>
              </a:rPr>
              <a:t>Non Commercial Stakeholders Group</a:t>
            </a:r>
          </a:p>
          <a:p>
            <a:pPr algn="ctr"/>
            <a:endParaRPr lang="en-US" sz="1200" b="1" dirty="0">
              <a:solidFill>
                <a:srgbClr val="0A1F24"/>
              </a:solidFill>
              <a:latin typeface="Source Sans Pro"/>
              <a:cs typeface="Source Sans Pro"/>
            </a:endParaRPr>
          </a:p>
          <a:p>
            <a:pPr algn="ctr"/>
            <a:endParaRPr lang="en-US" sz="1200" b="1" dirty="0" smtClean="0">
              <a:solidFill>
                <a:srgbClr val="0A1F24"/>
              </a:solidFill>
              <a:latin typeface="Source Sans Pro"/>
              <a:cs typeface="Source Sans Pro"/>
            </a:endParaRPr>
          </a:p>
          <a:p>
            <a:pPr algn="ctr"/>
            <a:endParaRPr lang="en-US" sz="1200" b="1" dirty="0">
              <a:solidFill>
                <a:srgbClr val="0A1F24"/>
              </a:solidFill>
              <a:latin typeface="Source Sans Pro"/>
              <a:cs typeface="Source Sans Pro"/>
            </a:endParaRPr>
          </a:p>
          <a:p>
            <a:pPr algn="ctr"/>
            <a:endParaRPr lang="en-US" sz="1200" b="1" dirty="0" smtClean="0">
              <a:solidFill>
                <a:srgbClr val="0A1F24"/>
              </a:solidFill>
              <a:latin typeface="Source Sans Pro"/>
              <a:cs typeface="Source Sans Pro"/>
            </a:endParaRPr>
          </a:p>
          <a:p>
            <a:pPr algn="ctr"/>
            <a:endParaRPr lang="en-US" sz="1200" b="1" dirty="0">
              <a:solidFill>
                <a:srgbClr val="0A1F24"/>
              </a:solidFill>
              <a:latin typeface="Source Sans Pro"/>
              <a:cs typeface="Source Sans Pro"/>
            </a:endParaRPr>
          </a:p>
          <a:p>
            <a:pPr algn="ctr"/>
            <a:endParaRPr lang="en-US" sz="1200" b="1" dirty="0" smtClean="0">
              <a:solidFill>
                <a:srgbClr val="0A1F24"/>
              </a:solidFill>
              <a:latin typeface="Source Sans Pro"/>
              <a:cs typeface="Source Sans Pro"/>
            </a:endParaRPr>
          </a:p>
          <a:p>
            <a:pPr algn="ctr"/>
            <a:endParaRPr lang="en-US" sz="1200" b="1" dirty="0">
              <a:solidFill>
                <a:srgbClr val="0A1F24"/>
              </a:solidFill>
              <a:latin typeface="Source Sans Pro"/>
              <a:cs typeface="Source Sans Pro"/>
            </a:endParaRPr>
          </a:p>
          <a:p>
            <a:pPr algn="ctr"/>
            <a:endParaRPr lang="en-US" sz="1200" b="1" dirty="0">
              <a:solidFill>
                <a:srgbClr val="0A1F24"/>
              </a:solidFill>
              <a:latin typeface="Source Sans Pro"/>
              <a:cs typeface="Source Sans Pro"/>
            </a:endParaRPr>
          </a:p>
        </p:txBody>
      </p:sp>
      <p:sp>
        <p:nvSpPr>
          <p:cNvPr id="14" name="Rectangle 13"/>
          <p:cNvSpPr/>
          <p:nvPr/>
        </p:nvSpPr>
        <p:spPr>
          <a:xfrm>
            <a:off x="7083519" y="4006912"/>
            <a:ext cx="851441" cy="320156"/>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40" tIns="45720" rIns="91440" bIns="45720" rtlCol="0" anchor="ctr"/>
          <a:lstStyle/>
          <a:p>
            <a:pPr algn="r"/>
            <a:r>
              <a:rPr lang="en-US" sz="900" b="1" dirty="0" smtClean="0">
                <a:solidFill>
                  <a:srgbClr val="0A1F24"/>
                </a:solidFill>
                <a:latin typeface="Source Sans Pro"/>
                <a:cs typeface="Source Sans Pro"/>
              </a:rPr>
              <a:t>Non Profit Operational Concerns</a:t>
            </a:r>
            <a:endParaRPr lang="en-US" sz="900" b="1" dirty="0">
              <a:solidFill>
                <a:srgbClr val="0A1F24"/>
              </a:solidFill>
              <a:latin typeface="Source Sans Pro"/>
              <a:cs typeface="Source Sans Pro"/>
            </a:endParaRPr>
          </a:p>
        </p:txBody>
      </p:sp>
      <p:sp>
        <p:nvSpPr>
          <p:cNvPr id="16" name="Rectangle 15"/>
          <p:cNvSpPr/>
          <p:nvPr/>
        </p:nvSpPr>
        <p:spPr>
          <a:xfrm>
            <a:off x="393700" y="1761273"/>
            <a:ext cx="1671240" cy="2923877"/>
          </a:xfrm>
          <a:prstGeom prst="rect">
            <a:avLst/>
          </a:prstGeom>
          <a:ln w="19050">
            <a:solidFill>
              <a:schemeClr val="accent1"/>
            </a:solidFill>
          </a:ln>
        </p:spPr>
        <p:txBody>
          <a:bodyPr wrap="square">
            <a:spAutoFit/>
          </a:bodyPr>
          <a:lstStyle/>
          <a:p>
            <a:r>
              <a:rPr lang="en-US" sz="1400" b="1" dirty="0">
                <a:solidFill>
                  <a:schemeClr val="tx1"/>
                </a:solidFill>
                <a:latin typeface="Source Sans Pro"/>
                <a:cs typeface="Source Sans Pro"/>
              </a:rPr>
              <a:t>At Large </a:t>
            </a:r>
            <a:r>
              <a:rPr lang="en-US" sz="1400" b="1" dirty="0" smtClean="0">
                <a:solidFill>
                  <a:schemeClr val="tx1"/>
                </a:solidFill>
                <a:latin typeface="Source Sans Pro"/>
                <a:cs typeface="Source Sans Pro"/>
              </a:rPr>
              <a:t>Advisory Committee (ALAC) </a:t>
            </a:r>
          </a:p>
          <a:p>
            <a:endParaRPr lang="en-US" sz="1200" b="1" dirty="0" smtClean="0">
              <a:latin typeface="Source Sans Pro"/>
              <a:cs typeface="Source Sans Pro"/>
            </a:endParaRPr>
          </a:p>
          <a:p>
            <a:r>
              <a:rPr lang="en-US" sz="1200" b="1" dirty="0" smtClean="0">
                <a:solidFill>
                  <a:schemeClr val="tx1"/>
                </a:solidFill>
                <a:latin typeface="Source Sans Pro"/>
                <a:cs typeface="Source Sans Pro"/>
              </a:rPr>
              <a:t>&amp; At Large Structures (ALSs)</a:t>
            </a:r>
            <a:endParaRPr lang="en-US" sz="1200" b="1" dirty="0">
              <a:solidFill>
                <a:schemeClr val="tx1"/>
              </a:solidFill>
              <a:latin typeface="Source Sans Pro"/>
              <a:cs typeface="Source Sans Pro"/>
            </a:endParaRPr>
          </a:p>
          <a:p>
            <a:endParaRPr lang="en-US" sz="1200" b="1" dirty="0">
              <a:solidFill>
                <a:schemeClr val="tx1"/>
              </a:solidFill>
              <a:latin typeface="Source Sans Pro"/>
              <a:cs typeface="Source Sans Pro"/>
            </a:endParaRPr>
          </a:p>
          <a:p>
            <a:endParaRPr lang="en-US" sz="1200" b="1" dirty="0">
              <a:solidFill>
                <a:schemeClr val="tx1"/>
              </a:solidFill>
              <a:latin typeface="Source Sans Pro"/>
              <a:cs typeface="Source Sans Pro"/>
            </a:endParaRPr>
          </a:p>
          <a:p>
            <a:endParaRPr lang="en-US" sz="1200" b="1" dirty="0">
              <a:solidFill>
                <a:schemeClr val="tx1"/>
              </a:solidFill>
              <a:latin typeface="Source Sans Pro"/>
              <a:cs typeface="Source Sans Pro"/>
            </a:endParaRPr>
          </a:p>
          <a:p>
            <a:endParaRPr lang="en-US" sz="1200" b="1" dirty="0">
              <a:solidFill>
                <a:schemeClr val="tx1"/>
              </a:solidFill>
              <a:latin typeface="Source Sans Pro"/>
              <a:cs typeface="Source Sans Pro"/>
            </a:endParaRPr>
          </a:p>
          <a:p>
            <a:endParaRPr lang="en-US" sz="1200" b="1" dirty="0">
              <a:solidFill>
                <a:schemeClr val="tx1"/>
              </a:solidFill>
              <a:latin typeface="Source Sans Pro"/>
              <a:cs typeface="Source Sans Pro"/>
            </a:endParaRPr>
          </a:p>
          <a:p>
            <a:endParaRPr lang="en-US" sz="1200" b="1" dirty="0">
              <a:solidFill>
                <a:schemeClr val="tx1"/>
              </a:solidFill>
              <a:latin typeface="Source Sans Pro"/>
              <a:cs typeface="Source Sans Pro"/>
            </a:endParaRPr>
          </a:p>
          <a:p>
            <a:endParaRPr lang="en-US" sz="1200" b="1" dirty="0">
              <a:solidFill>
                <a:schemeClr val="tx1"/>
              </a:solidFill>
              <a:latin typeface="Source Sans Pro"/>
              <a:cs typeface="Source Sans Pro"/>
            </a:endParaRPr>
          </a:p>
          <a:p>
            <a:endParaRPr lang="en-US" sz="1200" b="1" dirty="0">
              <a:solidFill>
                <a:schemeClr val="tx1"/>
              </a:solidFill>
              <a:latin typeface="Source Sans Pro"/>
              <a:cs typeface="Source Sans Pro"/>
            </a:endParaRPr>
          </a:p>
          <a:p>
            <a:endParaRPr lang="en-US" sz="1200" b="1" dirty="0">
              <a:solidFill>
                <a:schemeClr val="tx1"/>
              </a:solidFill>
              <a:latin typeface="Source Sans Pro"/>
              <a:cs typeface="Source Sans Pro"/>
            </a:endParaRPr>
          </a:p>
          <a:p>
            <a:endParaRPr lang="en-US" sz="1200" b="1" dirty="0">
              <a:solidFill>
                <a:schemeClr val="tx1"/>
              </a:solidFill>
              <a:latin typeface="Source Sans Pro"/>
              <a:cs typeface="Source Sans Pro"/>
            </a:endParaRPr>
          </a:p>
        </p:txBody>
      </p:sp>
      <p:sp>
        <p:nvSpPr>
          <p:cNvPr id="17" name="TextBox 16"/>
          <p:cNvSpPr txBox="1"/>
          <p:nvPr/>
        </p:nvSpPr>
        <p:spPr>
          <a:xfrm>
            <a:off x="2918173" y="3461062"/>
            <a:ext cx="895350" cy="369332"/>
          </a:xfrm>
          <a:prstGeom prst="rect">
            <a:avLst/>
          </a:prstGeom>
          <a:solidFill>
            <a:schemeClr val="bg1"/>
          </a:solidFill>
        </p:spPr>
        <p:txBody>
          <a:bodyPr wrap="square" lIns="91440" tIns="45720" rIns="91440" bIns="45720" rtlCol="0">
            <a:spAutoFit/>
          </a:bodyPr>
          <a:lstStyle/>
          <a:p>
            <a:pPr algn="ctr"/>
            <a:r>
              <a:rPr lang="en-US" sz="900" b="1" dirty="0">
                <a:latin typeface="Source Sans Pro"/>
                <a:cs typeface="Source Sans Pro"/>
              </a:rPr>
              <a:t>POLICY / ADVICE</a:t>
            </a:r>
          </a:p>
        </p:txBody>
      </p:sp>
      <p:pic>
        <p:nvPicPr>
          <p:cNvPr id="33" name="Picture 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51096" y="3100105"/>
            <a:ext cx="163135" cy="384048"/>
          </a:xfrm>
          <a:prstGeom prst="rect">
            <a:avLst/>
          </a:prstGeom>
        </p:spPr>
      </p:pic>
      <p:pic>
        <p:nvPicPr>
          <p:cNvPr id="34" name="Picture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96226" y="3954527"/>
            <a:ext cx="163135" cy="384048"/>
          </a:xfrm>
          <a:prstGeom prst="rect">
            <a:avLst/>
          </a:prstGeom>
        </p:spPr>
      </p:pic>
      <p:pic>
        <p:nvPicPr>
          <p:cNvPr id="42" name="Picture 4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24693" y="3141746"/>
            <a:ext cx="163135" cy="384048"/>
          </a:xfrm>
          <a:prstGeom prst="rect">
            <a:avLst/>
          </a:prstGeom>
        </p:spPr>
      </p:pic>
      <p:pic>
        <p:nvPicPr>
          <p:cNvPr id="43" name="Picture 4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08926" y="1691727"/>
            <a:ext cx="179049" cy="384047"/>
          </a:xfrm>
          <a:prstGeom prst="rect">
            <a:avLst/>
          </a:prstGeom>
        </p:spPr>
      </p:pic>
      <p:pic>
        <p:nvPicPr>
          <p:cNvPr id="44" name="Picture 4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684000" y="4096660"/>
            <a:ext cx="179049" cy="384048"/>
          </a:xfrm>
          <a:prstGeom prst="rect">
            <a:avLst/>
          </a:prstGeom>
        </p:spPr>
      </p:pic>
      <p:pic>
        <p:nvPicPr>
          <p:cNvPr id="45" name="Picture 4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41433" y="2223164"/>
            <a:ext cx="179049" cy="384047"/>
          </a:xfrm>
          <a:prstGeom prst="rect">
            <a:avLst/>
          </a:prstGeom>
        </p:spPr>
      </p:pic>
      <p:pic>
        <p:nvPicPr>
          <p:cNvPr id="46" name="Picture 4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43331" y="1988876"/>
            <a:ext cx="179049" cy="384047"/>
          </a:xfrm>
          <a:prstGeom prst="rect">
            <a:avLst/>
          </a:prstGeom>
        </p:spPr>
      </p:pic>
      <p:pic>
        <p:nvPicPr>
          <p:cNvPr id="47" name="Picture 4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042374" y="2136712"/>
            <a:ext cx="179049" cy="384047"/>
          </a:xfrm>
          <a:prstGeom prst="rect">
            <a:avLst/>
          </a:prstGeom>
        </p:spPr>
      </p:pic>
      <p:pic>
        <p:nvPicPr>
          <p:cNvPr id="48" name="Picture 4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73061" y="2655993"/>
            <a:ext cx="179049" cy="384047"/>
          </a:xfrm>
          <a:prstGeom prst="rect">
            <a:avLst/>
          </a:prstGeom>
        </p:spPr>
      </p:pic>
      <p:pic>
        <p:nvPicPr>
          <p:cNvPr id="49" name="Picture 4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07660" y="2317182"/>
            <a:ext cx="179049" cy="384047"/>
          </a:xfrm>
          <a:prstGeom prst="rect">
            <a:avLst/>
          </a:prstGeom>
        </p:spPr>
      </p:pic>
      <p:pic>
        <p:nvPicPr>
          <p:cNvPr id="50" name="Picture 4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635263" y="2604271"/>
            <a:ext cx="179049" cy="384047"/>
          </a:xfrm>
          <a:prstGeom prst="rect">
            <a:avLst/>
          </a:prstGeom>
        </p:spPr>
      </p:pic>
      <p:pic>
        <p:nvPicPr>
          <p:cNvPr id="51" name="Picture 5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10257" y="1728095"/>
            <a:ext cx="179049" cy="384047"/>
          </a:xfrm>
          <a:prstGeom prst="rect">
            <a:avLst/>
          </a:prstGeom>
        </p:spPr>
      </p:pic>
      <p:grpSp>
        <p:nvGrpSpPr>
          <p:cNvPr id="52" name="Group 51"/>
          <p:cNvGrpSpPr/>
          <p:nvPr/>
        </p:nvGrpSpPr>
        <p:grpSpPr>
          <a:xfrm>
            <a:off x="1097576" y="3034382"/>
            <a:ext cx="7509610" cy="1646488"/>
            <a:chOff x="-451995" y="2991093"/>
            <a:chExt cx="10012813" cy="1646488"/>
          </a:xfrm>
        </p:grpSpPr>
        <p:pic>
          <p:nvPicPr>
            <p:cNvPr id="53" name="Picture 5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322086" y="4253533"/>
              <a:ext cx="238732" cy="384048"/>
            </a:xfrm>
            <a:prstGeom prst="rect">
              <a:avLst/>
            </a:prstGeom>
          </p:spPr>
        </p:pic>
        <p:pic>
          <p:nvPicPr>
            <p:cNvPr id="65" name="Picture 6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6923" y="3892858"/>
              <a:ext cx="217513" cy="384048"/>
            </a:xfrm>
            <a:prstGeom prst="rect">
              <a:avLst/>
            </a:prstGeom>
          </p:spPr>
        </p:pic>
        <p:pic>
          <p:nvPicPr>
            <p:cNvPr id="67" name="Picture 6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86363" y="3335250"/>
              <a:ext cx="197213" cy="384046"/>
            </a:xfrm>
            <a:prstGeom prst="rect">
              <a:avLst/>
            </a:prstGeom>
          </p:spPr>
        </p:pic>
        <p:pic>
          <p:nvPicPr>
            <p:cNvPr id="68" name="Picture 6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1995" y="3040558"/>
              <a:ext cx="206795" cy="384048"/>
            </a:xfrm>
            <a:prstGeom prst="rect">
              <a:avLst/>
            </a:prstGeom>
          </p:spPr>
        </p:pic>
        <p:pic>
          <p:nvPicPr>
            <p:cNvPr id="69" name="Picture 68"/>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4292516" y="2991093"/>
              <a:ext cx="238732" cy="384047"/>
            </a:xfrm>
            <a:prstGeom prst="rect">
              <a:avLst/>
            </a:prstGeom>
          </p:spPr>
        </p:pic>
      </p:grpSp>
      <p:pic>
        <p:nvPicPr>
          <p:cNvPr id="70" name="Picture 6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37588" y="4855507"/>
            <a:ext cx="179049" cy="384048"/>
          </a:xfrm>
          <a:prstGeom prst="rect">
            <a:avLst/>
          </a:prstGeom>
        </p:spPr>
      </p:pic>
      <p:pic>
        <p:nvPicPr>
          <p:cNvPr id="85" name="Picture 8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92947" y="4650422"/>
            <a:ext cx="179049" cy="384048"/>
          </a:xfrm>
          <a:prstGeom prst="rect">
            <a:avLst/>
          </a:prstGeom>
        </p:spPr>
      </p:pic>
      <p:pic>
        <p:nvPicPr>
          <p:cNvPr id="100" name="Picture 9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34062" y="4123208"/>
            <a:ext cx="179049" cy="384048"/>
          </a:xfrm>
          <a:prstGeom prst="rect">
            <a:avLst/>
          </a:prstGeom>
        </p:spPr>
      </p:pic>
      <p:pic>
        <p:nvPicPr>
          <p:cNvPr id="101" name="Picture 10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686266" y="4649039"/>
            <a:ext cx="179049" cy="384048"/>
          </a:xfrm>
          <a:prstGeom prst="rect">
            <a:avLst/>
          </a:prstGeom>
        </p:spPr>
      </p:pic>
      <p:pic>
        <p:nvPicPr>
          <p:cNvPr id="102" name="Picture 10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59260" y="3797349"/>
            <a:ext cx="179049" cy="384048"/>
          </a:xfrm>
          <a:prstGeom prst="rect">
            <a:avLst/>
          </a:prstGeom>
        </p:spPr>
      </p:pic>
      <p:pic>
        <p:nvPicPr>
          <p:cNvPr id="103" name="Picture 10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995277" y="4976176"/>
            <a:ext cx="179049" cy="384048"/>
          </a:xfrm>
          <a:prstGeom prst="rect">
            <a:avLst/>
          </a:prstGeom>
        </p:spPr>
      </p:pic>
      <p:pic>
        <p:nvPicPr>
          <p:cNvPr id="104" name="Picture 10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45456" y="3712612"/>
            <a:ext cx="179049" cy="384048"/>
          </a:xfrm>
          <a:prstGeom prst="rect">
            <a:avLst/>
          </a:prstGeom>
        </p:spPr>
      </p:pic>
      <p:pic>
        <p:nvPicPr>
          <p:cNvPr id="105" name="Picture 10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094419" y="3729994"/>
            <a:ext cx="179049" cy="384048"/>
          </a:xfrm>
          <a:prstGeom prst="rect">
            <a:avLst/>
          </a:prstGeom>
        </p:spPr>
      </p:pic>
      <p:pic>
        <p:nvPicPr>
          <p:cNvPr id="106" name="Picture 10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37052" y="3989373"/>
            <a:ext cx="179049" cy="384048"/>
          </a:xfrm>
          <a:prstGeom prst="rect">
            <a:avLst/>
          </a:prstGeom>
        </p:spPr>
      </p:pic>
      <p:pic>
        <p:nvPicPr>
          <p:cNvPr id="107" name="Picture 10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972936" y="2908081"/>
            <a:ext cx="179049" cy="384048"/>
          </a:xfrm>
          <a:prstGeom prst="rect">
            <a:avLst/>
          </a:prstGeom>
        </p:spPr>
      </p:pic>
      <p:pic>
        <p:nvPicPr>
          <p:cNvPr id="108" name="Picture 10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73307" y="4418343"/>
            <a:ext cx="179049" cy="384048"/>
          </a:xfrm>
          <a:prstGeom prst="rect">
            <a:avLst/>
          </a:prstGeom>
        </p:spPr>
      </p:pic>
      <p:pic>
        <p:nvPicPr>
          <p:cNvPr id="109" name="Picture 10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38957" y="4118050"/>
            <a:ext cx="179049" cy="384047"/>
          </a:xfrm>
          <a:prstGeom prst="rect">
            <a:avLst/>
          </a:prstGeom>
        </p:spPr>
      </p:pic>
      <p:pic>
        <p:nvPicPr>
          <p:cNvPr id="110" name="Picture 10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57528" y="4006385"/>
            <a:ext cx="179049" cy="384047"/>
          </a:xfrm>
          <a:prstGeom prst="rect">
            <a:avLst/>
          </a:prstGeom>
        </p:spPr>
      </p:pic>
      <p:pic>
        <p:nvPicPr>
          <p:cNvPr id="111" name="Picture 1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24518" y="4520851"/>
            <a:ext cx="179049" cy="384047"/>
          </a:xfrm>
          <a:prstGeom prst="rect">
            <a:avLst/>
          </a:prstGeom>
        </p:spPr>
      </p:pic>
      <p:pic>
        <p:nvPicPr>
          <p:cNvPr id="112" name="Picture 1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70104" y="4380378"/>
            <a:ext cx="179049" cy="384047"/>
          </a:xfrm>
          <a:prstGeom prst="rect">
            <a:avLst/>
          </a:prstGeom>
        </p:spPr>
      </p:pic>
      <p:pic>
        <p:nvPicPr>
          <p:cNvPr id="113" name="Picture 1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88765" y="3476418"/>
            <a:ext cx="179049" cy="384047"/>
          </a:xfrm>
          <a:prstGeom prst="rect">
            <a:avLst/>
          </a:prstGeom>
        </p:spPr>
      </p:pic>
      <p:pic>
        <p:nvPicPr>
          <p:cNvPr id="114" name="Picture 1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01063" y="3631379"/>
            <a:ext cx="155096" cy="384048"/>
          </a:xfrm>
          <a:prstGeom prst="rect">
            <a:avLst/>
          </a:prstGeom>
        </p:spPr>
      </p:pic>
      <p:pic>
        <p:nvPicPr>
          <p:cNvPr id="115" name="Picture 114"/>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18840" y="4003906"/>
            <a:ext cx="155096" cy="384048"/>
          </a:xfrm>
          <a:prstGeom prst="rect">
            <a:avLst/>
          </a:prstGeom>
        </p:spPr>
      </p:pic>
      <p:pic>
        <p:nvPicPr>
          <p:cNvPr id="116" name="Picture 115"/>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1115462" y="3888766"/>
            <a:ext cx="151598" cy="384048"/>
          </a:xfrm>
          <a:prstGeom prst="rect">
            <a:avLst/>
          </a:prstGeom>
        </p:spPr>
      </p:pic>
      <p:pic>
        <p:nvPicPr>
          <p:cNvPr id="118" name="Picture 11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79563" y="3244028"/>
            <a:ext cx="179049" cy="384047"/>
          </a:xfrm>
          <a:prstGeom prst="rect">
            <a:avLst/>
          </a:prstGeom>
        </p:spPr>
      </p:pic>
      <p:pic>
        <p:nvPicPr>
          <p:cNvPr id="119" name="Picture 1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23173" y="3092371"/>
            <a:ext cx="179049" cy="384047"/>
          </a:xfrm>
          <a:prstGeom prst="rect">
            <a:avLst/>
          </a:prstGeom>
        </p:spPr>
      </p:pic>
      <p:pic>
        <p:nvPicPr>
          <p:cNvPr id="120" name="Picture 1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93770" y="3001204"/>
            <a:ext cx="179049" cy="384047"/>
          </a:xfrm>
          <a:prstGeom prst="rect">
            <a:avLst/>
          </a:prstGeom>
        </p:spPr>
      </p:pic>
      <p:pic>
        <p:nvPicPr>
          <p:cNvPr id="121" name="Picture 12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475680" y="2862449"/>
            <a:ext cx="179049" cy="384047"/>
          </a:xfrm>
          <a:prstGeom prst="rect">
            <a:avLst/>
          </a:prstGeom>
        </p:spPr>
      </p:pic>
      <p:pic>
        <p:nvPicPr>
          <p:cNvPr id="122" name="Picture 1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552116" y="4763855"/>
            <a:ext cx="179049" cy="384048"/>
          </a:xfrm>
          <a:prstGeom prst="rect">
            <a:avLst/>
          </a:prstGeom>
        </p:spPr>
      </p:pic>
      <p:pic>
        <p:nvPicPr>
          <p:cNvPr id="123" name="Picture 1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60321" y="4812908"/>
            <a:ext cx="179049" cy="384048"/>
          </a:xfrm>
          <a:prstGeom prst="rect">
            <a:avLst/>
          </a:prstGeom>
        </p:spPr>
      </p:pic>
      <p:pic>
        <p:nvPicPr>
          <p:cNvPr id="124" name="Picture 12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024938" y="4796841"/>
            <a:ext cx="179049" cy="384048"/>
          </a:xfrm>
          <a:prstGeom prst="rect">
            <a:avLst/>
          </a:prstGeom>
        </p:spPr>
      </p:pic>
      <p:pic>
        <p:nvPicPr>
          <p:cNvPr id="125" name="Picture 1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708850" y="4671162"/>
            <a:ext cx="179049" cy="384048"/>
          </a:xfrm>
          <a:prstGeom prst="rect">
            <a:avLst/>
          </a:prstGeom>
        </p:spPr>
      </p:pic>
      <p:sp>
        <p:nvSpPr>
          <p:cNvPr id="126" name="Oval 125"/>
          <p:cNvSpPr/>
          <p:nvPr/>
        </p:nvSpPr>
        <p:spPr>
          <a:xfrm rot="20580442">
            <a:off x="7020029" y="1623264"/>
            <a:ext cx="1989964" cy="175334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8" name="Oval 127"/>
          <p:cNvSpPr/>
          <p:nvPr/>
        </p:nvSpPr>
        <p:spPr>
          <a:xfrm rot="818070">
            <a:off x="7057319" y="3620141"/>
            <a:ext cx="1989964" cy="1753344"/>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0" name="Oval 129"/>
          <p:cNvSpPr/>
          <p:nvPr/>
        </p:nvSpPr>
        <p:spPr>
          <a:xfrm rot="21380969">
            <a:off x="5826112" y="3908332"/>
            <a:ext cx="708264" cy="349559"/>
          </a:xfrm>
          <a:prstGeom prst="ellipse">
            <a:avLst/>
          </a:prstGeom>
          <a:solidFill>
            <a:schemeClr val="bg1">
              <a:lumMod val="75000"/>
              <a:alpha val="55000"/>
            </a:schemeClr>
          </a:solidFill>
          <a:ln>
            <a:solidFill>
              <a:schemeClr val="bg1">
                <a:lumMod val="65000"/>
                <a:alpha val="34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1" name="Oval 130"/>
          <p:cNvSpPr/>
          <p:nvPr/>
        </p:nvSpPr>
        <p:spPr>
          <a:xfrm rot="21380969">
            <a:off x="1146128" y="3614883"/>
            <a:ext cx="708264" cy="349559"/>
          </a:xfrm>
          <a:prstGeom prst="ellipse">
            <a:avLst/>
          </a:prstGeom>
          <a:solidFill>
            <a:schemeClr val="bg1">
              <a:lumMod val="75000"/>
            </a:schemeClr>
          </a:solidFill>
          <a:ln>
            <a:solidFill>
              <a:schemeClr val="bg1">
                <a:lumMod val="6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6" name="Oval 135"/>
          <p:cNvSpPr/>
          <p:nvPr/>
        </p:nvSpPr>
        <p:spPr>
          <a:xfrm rot="21380969">
            <a:off x="4590973" y="3321187"/>
            <a:ext cx="892673" cy="496993"/>
          </a:xfrm>
          <a:prstGeom prst="ellipse">
            <a:avLst/>
          </a:prstGeom>
          <a:solidFill>
            <a:schemeClr val="bg1">
              <a:lumMod val="75000"/>
              <a:alpha val="55000"/>
            </a:schemeClr>
          </a:solidFill>
          <a:ln>
            <a:solidFill>
              <a:schemeClr val="bg1">
                <a:lumMod val="65000"/>
                <a:alpha val="34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37" name="Picture 13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48056" y="4526850"/>
            <a:ext cx="179049" cy="384048"/>
          </a:xfrm>
          <a:prstGeom prst="rect">
            <a:avLst/>
          </a:prstGeom>
        </p:spPr>
      </p:pic>
      <p:pic>
        <p:nvPicPr>
          <p:cNvPr id="138" name="Picture 1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716753" y="3627190"/>
            <a:ext cx="179049" cy="384048"/>
          </a:xfrm>
          <a:prstGeom prst="rect">
            <a:avLst/>
          </a:prstGeom>
        </p:spPr>
      </p:pic>
      <p:pic>
        <p:nvPicPr>
          <p:cNvPr id="139" name="Picture 13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056447" y="3649728"/>
            <a:ext cx="179049" cy="384047"/>
          </a:xfrm>
          <a:prstGeom prst="rect">
            <a:avLst/>
          </a:prstGeom>
        </p:spPr>
      </p:pic>
      <p:sp>
        <p:nvSpPr>
          <p:cNvPr id="140" name="Oval 139"/>
          <p:cNvSpPr/>
          <p:nvPr/>
        </p:nvSpPr>
        <p:spPr>
          <a:xfrm rot="21380969">
            <a:off x="5838812" y="4098036"/>
            <a:ext cx="708264" cy="349559"/>
          </a:xfrm>
          <a:prstGeom prst="ellipse">
            <a:avLst/>
          </a:prstGeom>
          <a:solidFill>
            <a:schemeClr val="bg1">
              <a:lumMod val="75000"/>
              <a:alpha val="55000"/>
            </a:schemeClr>
          </a:solidFill>
          <a:ln>
            <a:solidFill>
              <a:schemeClr val="bg1">
                <a:lumMod val="65000"/>
                <a:alpha val="34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41" name="Picture 14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76324" y="2885320"/>
            <a:ext cx="179049" cy="38404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44" name="Picture 14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454133" y="2412868"/>
            <a:ext cx="179049" cy="384047"/>
          </a:xfrm>
          <a:prstGeom prst="rect">
            <a:avLst/>
          </a:prstGeom>
        </p:spPr>
      </p:pic>
      <p:pic>
        <p:nvPicPr>
          <p:cNvPr id="145" name="Picture 14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191372" y="1943933"/>
            <a:ext cx="179049" cy="384047"/>
          </a:xfrm>
          <a:prstGeom prst="rect">
            <a:avLst/>
          </a:prstGeom>
        </p:spPr>
      </p:pic>
      <p:pic>
        <p:nvPicPr>
          <p:cNvPr id="146" name="Picture 14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269926" y="2662497"/>
            <a:ext cx="179049" cy="384047"/>
          </a:xfrm>
          <a:prstGeom prst="rect">
            <a:avLst/>
          </a:prstGeom>
        </p:spPr>
      </p:pic>
      <p:pic>
        <p:nvPicPr>
          <p:cNvPr id="147" name="Picture 14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775790" y="2165138"/>
            <a:ext cx="179049" cy="384047"/>
          </a:xfrm>
          <a:prstGeom prst="rect">
            <a:avLst/>
          </a:prstGeom>
        </p:spPr>
      </p:pic>
      <p:pic>
        <p:nvPicPr>
          <p:cNvPr id="148" name="Picture 14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926966" y="1658326"/>
            <a:ext cx="179049" cy="384047"/>
          </a:xfrm>
          <a:prstGeom prst="rect">
            <a:avLst/>
          </a:prstGeom>
        </p:spPr>
      </p:pic>
      <p:pic>
        <p:nvPicPr>
          <p:cNvPr id="149" name="Picture 14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89306" y="4252701"/>
            <a:ext cx="179049" cy="384048"/>
          </a:xfrm>
          <a:prstGeom prst="rect">
            <a:avLst/>
          </a:prstGeom>
        </p:spPr>
      </p:pic>
      <p:pic>
        <p:nvPicPr>
          <p:cNvPr id="150" name="Picture 14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209260" y="3810095"/>
            <a:ext cx="179049" cy="384048"/>
          </a:xfrm>
          <a:prstGeom prst="rect">
            <a:avLst/>
          </a:prstGeom>
        </p:spPr>
      </p:pic>
      <p:pic>
        <p:nvPicPr>
          <p:cNvPr id="151" name="Picture 15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777186" y="4524357"/>
            <a:ext cx="179049" cy="384048"/>
          </a:xfrm>
          <a:prstGeom prst="rect">
            <a:avLst/>
          </a:prstGeom>
        </p:spPr>
      </p:pic>
      <p:sp>
        <p:nvSpPr>
          <p:cNvPr id="154" name="Rectangle 153"/>
          <p:cNvSpPr/>
          <p:nvPr/>
        </p:nvSpPr>
        <p:spPr>
          <a:xfrm>
            <a:off x="1708768" y="4899976"/>
            <a:ext cx="2678899" cy="1247244"/>
          </a:xfrm>
          <a:prstGeom prst="rect">
            <a:avLst/>
          </a:prstGeom>
          <a:ln w="3175" cmpd="sng">
            <a:solidFill>
              <a:srgbClr val="1086CB"/>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marL="171450" indent="-171450">
              <a:buFont typeface="Arial"/>
              <a:buChar char="•"/>
            </a:pPr>
            <a:r>
              <a:rPr lang="en-US" sz="800" dirty="0" smtClean="0"/>
              <a:t>ALS </a:t>
            </a:r>
            <a:r>
              <a:rPr lang="en-US" sz="800" dirty="0"/>
              <a:t>are the constituent bodies of the At Large Advisory Committee.  ALS consist of Internet user organizations and unaffiliated users, they should be organized so that participation by individual Internet users predominates. ALS can be not-for-profit organizations, technical or academic groups, or entities representing business user interests, many ALS self-identify as civil society organizations. ALS support and promote individuals' understanding of, and participation in ICANN</a:t>
            </a:r>
            <a:r>
              <a:rPr lang="en-US" sz="800" dirty="0" smtClean="0"/>
              <a:t>.</a:t>
            </a:r>
            <a:endParaRPr lang="en-US" sz="800" b="1" dirty="0" smtClean="0">
              <a:latin typeface="Source Sans Pro"/>
              <a:cs typeface="Source Sans Pro"/>
            </a:endParaRPr>
          </a:p>
        </p:txBody>
      </p:sp>
      <p:cxnSp>
        <p:nvCxnSpPr>
          <p:cNvPr id="18" name="Elbow Connector 17"/>
          <p:cNvCxnSpPr>
            <a:stCxn id="16" idx="2"/>
            <a:endCxn id="154" idx="1"/>
          </p:cNvCxnSpPr>
          <p:nvPr/>
        </p:nvCxnSpPr>
        <p:spPr>
          <a:xfrm rot="16200000" flipH="1">
            <a:off x="1049820" y="4864650"/>
            <a:ext cx="838448" cy="479448"/>
          </a:xfrm>
          <a:prstGeom prst="bentConnector2">
            <a:avLst/>
          </a:prstGeom>
        </p:spPr>
        <p:style>
          <a:lnRef idx="1">
            <a:schemeClr val="accent1"/>
          </a:lnRef>
          <a:fillRef idx="0">
            <a:schemeClr val="accent1"/>
          </a:fillRef>
          <a:effectRef idx="0">
            <a:schemeClr val="accent1"/>
          </a:effectRef>
          <a:fontRef idx="minor">
            <a:schemeClr val="tx1"/>
          </a:fontRef>
        </p:style>
      </p:cxnSp>
      <p:sp>
        <p:nvSpPr>
          <p:cNvPr id="80" name="TextBox 79"/>
          <p:cNvSpPr txBox="1"/>
          <p:nvPr/>
        </p:nvSpPr>
        <p:spPr>
          <a:xfrm>
            <a:off x="1" y="836263"/>
            <a:ext cx="9143999" cy="400110"/>
          </a:xfrm>
          <a:prstGeom prst="rect">
            <a:avLst/>
          </a:prstGeom>
          <a:noFill/>
        </p:spPr>
        <p:txBody>
          <a:bodyPr wrap="square" lIns="91440" tIns="45720" rIns="91440" bIns="45720" rtlCol="0">
            <a:spAutoFit/>
          </a:bodyPr>
          <a:lstStyle/>
          <a:p>
            <a:pPr algn="ctr"/>
            <a:r>
              <a:rPr lang="en-US" sz="2000" b="1" dirty="0" smtClean="0">
                <a:solidFill>
                  <a:schemeClr val="accent1"/>
                </a:solidFill>
                <a:latin typeface="Source Sans Pro"/>
                <a:cs typeface="Source Sans Pro"/>
              </a:rPr>
              <a:t>The Bottom-Up Multistakeholder Model</a:t>
            </a:r>
            <a:endParaRPr lang="en-US" sz="2000" b="1" dirty="0">
              <a:solidFill>
                <a:schemeClr val="accent1"/>
              </a:solidFill>
              <a:latin typeface="Source Sans Pro"/>
              <a:cs typeface="Source Sans Pro"/>
            </a:endParaRPr>
          </a:p>
        </p:txBody>
      </p:sp>
      <p:sp>
        <p:nvSpPr>
          <p:cNvPr id="81" name="Rectangle 80"/>
          <p:cNvSpPr/>
          <p:nvPr/>
        </p:nvSpPr>
        <p:spPr>
          <a:xfrm>
            <a:off x="1385422" y="1257196"/>
            <a:ext cx="6444964" cy="512961"/>
          </a:xfrm>
          <a:prstGeom prst="rect">
            <a:avLst/>
          </a:prstGeom>
        </p:spPr>
        <p:txBody>
          <a:bodyPr wrap="square" lIns="91440" tIns="45720" rIns="91440" bIns="45720">
            <a:spAutoFit/>
          </a:bodyPr>
          <a:lstStyle/>
          <a:p>
            <a:pPr algn="ctr">
              <a:spcAft>
                <a:spcPts val="400"/>
              </a:spcAft>
            </a:pPr>
            <a:r>
              <a:rPr lang="en-US" sz="1200" dirty="0">
                <a:latin typeface="Source Sans Pro"/>
                <a:cs typeface="Source Sans Pro"/>
              </a:rPr>
              <a:t>The collective efforts of the ICANN community culminate in a common shared goal: </a:t>
            </a:r>
            <a:endParaRPr lang="en-US" sz="1200" dirty="0" smtClean="0">
              <a:latin typeface="Source Sans Pro"/>
              <a:cs typeface="Source Sans Pro"/>
            </a:endParaRPr>
          </a:p>
          <a:p>
            <a:pPr algn="ctr">
              <a:spcAft>
                <a:spcPts val="400"/>
              </a:spcAft>
            </a:pPr>
            <a:r>
              <a:rPr lang="en-US" sz="1200" i="1" dirty="0" smtClean="0">
                <a:solidFill>
                  <a:srgbClr val="1768B1"/>
                </a:solidFill>
                <a:latin typeface="Source Sans Pro"/>
                <a:cs typeface="Source Sans Pro"/>
              </a:rPr>
              <a:t>A single, interoperable Internet supported by stable, secure and resilient unique identifier systems. </a:t>
            </a:r>
            <a:endParaRPr lang="en-US" sz="1200" i="1" dirty="0">
              <a:solidFill>
                <a:srgbClr val="1768B1"/>
              </a:solidFill>
              <a:latin typeface="Source Sans Pro"/>
              <a:cs typeface="Source Sans Pro"/>
            </a:endParaRPr>
          </a:p>
        </p:txBody>
      </p:sp>
    </p:spTree>
    <p:extLst>
      <p:ext uri="{BB962C8B-B14F-4D97-AF65-F5344CB8AC3E}">
        <p14:creationId xmlns:p14="http://schemas.microsoft.com/office/powerpoint/2010/main" val="293399037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Civil Society At Work In ICANN</a:t>
            </a:r>
            <a:endParaRPr lang="en-US" dirty="0"/>
          </a:p>
        </p:txBody>
      </p:sp>
      <p:sp>
        <p:nvSpPr>
          <p:cNvPr id="154" name="Rectangle 153"/>
          <p:cNvSpPr/>
          <p:nvPr/>
        </p:nvSpPr>
        <p:spPr>
          <a:xfrm>
            <a:off x="165101" y="1422400"/>
            <a:ext cx="2565399" cy="3873500"/>
          </a:xfrm>
          <a:prstGeom prst="rect">
            <a:avLst/>
          </a:prstGeom>
          <a:ln w="3175" cmpd="sng">
            <a:solidFill>
              <a:schemeClr val="accent4">
                <a:lumMod val="75000"/>
              </a:schemeClr>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r>
              <a:rPr lang="en-US" sz="1300" b="1" dirty="0" smtClean="0">
                <a:solidFill>
                  <a:schemeClr val="tx1"/>
                </a:solidFill>
                <a:cs typeface="Source Sans Pro"/>
              </a:rPr>
              <a:t>At </a:t>
            </a:r>
            <a:r>
              <a:rPr lang="en-US" sz="1300" b="1" dirty="0">
                <a:solidFill>
                  <a:schemeClr val="tx1"/>
                </a:solidFill>
                <a:cs typeface="Source Sans Pro"/>
              </a:rPr>
              <a:t>Large Structures (ALSs</a:t>
            </a:r>
            <a:r>
              <a:rPr lang="en-US" sz="1300" b="1" dirty="0" smtClean="0">
                <a:solidFill>
                  <a:schemeClr val="tx1"/>
                </a:solidFill>
                <a:cs typeface="Source Sans Pro"/>
              </a:rPr>
              <a:t>)</a:t>
            </a:r>
            <a:endParaRPr lang="en-US" sz="1300" dirty="0" smtClean="0"/>
          </a:p>
          <a:p>
            <a:r>
              <a:rPr lang="en-US" sz="1300" dirty="0" smtClean="0"/>
              <a:t>ALS </a:t>
            </a:r>
            <a:r>
              <a:rPr lang="en-US" sz="1300" dirty="0"/>
              <a:t>are the constituent bodies of the At Large Advisory Committee.  ALS consist of Internet user organizations and unaffiliated users, they should be organized so that participation by individual Internet users predominates. ALS can be not-for-profit organizations, technical or academic groups, or entities representing business user interests, many ALS self-identify as civil society organizations. ALS support and promote individuals' understanding of, and participation in ICANN</a:t>
            </a:r>
            <a:r>
              <a:rPr lang="en-US" sz="1300" dirty="0" smtClean="0"/>
              <a:t>.</a:t>
            </a:r>
            <a:endParaRPr lang="en-US" sz="1300" b="1" dirty="0" smtClean="0">
              <a:cs typeface="Source Sans Pro"/>
            </a:endParaRPr>
          </a:p>
        </p:txBody>
      </p:sp>
      <p:sp>
        <p:nvSpPr>
          <p:cNvPr id="82" name="Rectangle 81"/>
          <p:cNvSpPr/>
          <p:nvPr/>
        </p:nvSpPr>
        <p:spPr>
          <a:xfrm>
            <a:off x="3187700" y="812800"/>
            <a:ext cx="5702300" cy="1397000"/>
          </a:xfrm>
          <a:prstGeom prst="rect">
            <a:avLst/>
          </a:prstGeom>
          <a:ln w="3175" cmpd="sng">
            <a:solidFill>
              <a:srgbClr val="1086CB"/>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pPr algn="ctr"/>
            <a:r>
              <a:rPr lang="en-US" sz="1400" b="1" dirty="0"/>
              <a:t>Non Commercial Stakeholder Group (NCSG) </a:t>
            </a:r>
            <a:endParaRPr lang="en-US" sz="1400" dirty="0"/>
          </a:p>
          <a:p>
            <a:r>
              <a:rPr lang="en-US" sz="1400" dirty="0"/>
              <a:t>The NCSG provides a voice and representation in the GNSO and other ICANN policy processes to non-profit organizations and individuals who are primarily concerned with the noncommercial, public interest aspects of domain name policy. NCSG has two member constituencies representing different noncommercial </a:t>
            </a:r>
            <a:r>
              <a:rPr lang="en-US" sz="1400" dirty="0" smtClean="0"/>
              <a:t>interests.</a:t>
            </a:r>
            <a:endParaRPr lang="en-US" sz="1400" dirty="0"/>
          </a:p>
        </p:txBody>
      </p:sp>
      <p:sp>
        <p:nvSpPr>
          <p:cNvPr id="84" name="Rectangle 83"/>
          <p:cNvSpPr/>
          <p:nvPr/>
        </p:nvSpPr>
        <p:spPr>
          <a:xfrm>
            <a:off x="6184900" y="2448741"/>
            <a:ext cx="2806700" cy="3684082"/>
          </a:xfrm>
          <a:prstGeom prst="rect">
            <a:avLst/>
          </a:prstGeom>
          <a:ln w="3175" cmpd="sng">
            <a:solidFill>
              <a:srgbClr val="1086CB"/>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r>
              <a:rPr lang="en-US" sz="1300" b="1" dirty="0" smtClean="0"/>
              <a:t>Not</a:t>
            </a:r>
            <a:r>
              <a:rPr lang="en-US" sz="1300" b="1" dirty="0"/>
              <a:t>-for-profit Operational Concerns Constituency (NPOC)</a:t>
            </a:r>
            <a:endParaRPr lang="en-US" sz="1300" dirty="0"/>
          </a:p>
          <a:p>
            <a:r>
              <a:rPr lang="en-US" sz="1300" dirty="0"/>
              <a:t>NPOC focuses on the impact of DNS policies on the operational readiness and implementation of non-commercial missions and objectives. It aims to represent the operational concerns of not-for-profit</a:t>
            </a:r>
            <a:r>
              <a:rPr lang="en-US" sz="1300" b="1" dirty="0"/>
              <a:t> </a:t>
            </a:r>
            <a:r>
              <a:rPr lang="en-US" sz="1300" dirty="0"/>
              <a:t>and</a:t>
            </a:r>
            <a:r>
              <a:rPr lang="en-US" sz="1300" b="1" dirty="0"/>
              <a:t> </a:t>
            </a:r>
            <a:r>
              <a:rPr lang="en-US" sz="1300" dirty="0"/>
              <a:t>non-governmental organizations who have registered an Internet domain. Operational concerns include domain name registration, expansion of the DNS, fraud and abuse, using the DNS to provide and collect information and how the DNS can best serve their members and communities.  </a:t>
            </a:r>
          </a:p>
          <a:p>
            <a:endParaRPr lang="en-US" sz="1300" b="1" dirty="0" smtClean="0">
              <a:latin typeface="Source Sans Pro"/>
              <a:cs typeface="Source Sans Pro"/>
            </a:endParaRPr>
          </a:p>
        </p:txBody>
      </p:sp>
      <p:sp>
        <p:nvSpPr>
          <p:cNvPr id="9" name="TextBox 8"/>
          <p:cNvSpPr txBox="1"/>
          <p:nvPr/>
        </p:nvSpPr>
        <p:spPr>
          <a:xfrm>
            <a:off x="3187700" y="3416300"/>
            <a:ext cx="184666" cy="369332"/>
          </a:xfrm>
          <a:prstGeom prst="rect">
            <a:avLst/>
          </a:prstGeom>
          <a:noFill/>
        </p:spPr>
        <p:txBody>
          <a:bodyPr wrap="none" rtlCol="0">
            <a:spAutoFit/>
          </a:bodyPr>
          <a:lstStyle/>
          <a:p>
            <a:endParaRPr lang="en-US" dirty="0" smtClean="0">
              <a:latin typeface="Source Sans Pro"/>
              <a:cs typeface="Source Sans Pro"/>
            </a:endParaRPr>
          </a:p>
        </p:txBody>
      </p:sp>
      <p:sp>
        <p:nvSpPr>
          <p:cNvPr id="88" name="Rectangle 87"/>
          <p:cNvSpPr/>
          <p:nvPr/>
        </p:nvSpPr>
        <p:spPr>
          <a:xfrm>
            <a:off x="3073401" y="2448742"/>
            <a:ext cx="2819399" cy="3684082"/>
          </a:xfrm>
          <a:prstGeom prst="rect">
            <a:avLst/>
          </a:prstGeom>
          <a:ln w="3175" cmpd="sng">
            <a:solidFill>
              <a:srgbClr val="1086CB"/>
            </a:solidFill>
          </a:ln>
        </p:spPr>
        <p:style>
          <a:lnRef idx="2">
            <a:schemeClr val="dk1"/>
          </a:lnRef>
          <a:fillRef idx="1">
            <a:schemeClr val="lt1"/>
          </a:fillRef>
          <a:effectRef idx="0">
            <a:schemeClr val="dk1"/>
          </a:effectRef>
          <a:fontRef idx="minor">
            <a:schemeClr val="dk1"/>
          </a:fontRef>
        </p:style>
        <p:txBody>
          <a:bodyPr lIns="91440" tIns="45720" rIns="91440" bIns="45720" rtlCol="0" anchor="ctr"/>
          <a:lstStyle/>
          <a:p>
            <a:r>
              <a:rPr lang="en-US" sz="1300" b="1" dirty="0"/>
              <a:t>Noncommercial Users Constituency (NCUC)</a:t>
            </a:r>
            <a:endParaRPr lang="en-US" sz="1300" dirty="0"/>
          </a:p>
          <a:p>
            <a:r>
              <a:rPr lang="en-US" sz="1300" dirty="0" smtClean="0"/>
              <a:t>NCUC </a:t>
            </a:r>
            <a:r>
              <a:rPr lang="en-US" sz="1300" dirty="0"/>
              <a:t>advocates positions on domain name-related policies that protect and support noncommercial communication and activity on the Internet. NCUC members are involved in civil liberties and human rights, </a:t>
            </a:r>
            <a:r>
              <a:rPr lang="en-US" sz="1300" dirty="0" smtClean="0"/>
              <a:t>Internet freedom, consumer </a:t>
            </a:r>
            <a:r>
              <a:rPr lang="en-US" sz="1300" dirty="0"/>
              <a:t>protection, education, research, development, and many other areas of public policy </a:t>
            </a:r>
            <a:r>
              <a:rPr lang="en-US" sz="1300" dirty="0" smtClean="0"/>
              <a:t>advocacy. The </a:t>
            </a:r>
            <a:r>
              <a:rPr lang="en-US" sz="1300" dirty="0"/>
              <a:t>NCUC focuses on issues such as freedom of expression, privacy and human rights, as they relate to the domain name system and the policies that govern it.</a:t>
            </a:r>
          </a:p>
        </p:txBody>
      </p:sp>
    </p:spTree>
    <p:extLst>
      <p:ext uri="{BB962C8B-B14F-4D97-AF65-F5344CB8AC3E}">
        <p14:creationId xmlns:p14="http://schemas.microsoft.com/office/powerpoint/2010/main" val="386163607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Society engagement strategy: comments</a:t>
            </a:r>
            <a:endParaRPr lang="en-US" dirty="0"/>
          </a:p>
        </p:txBody>
      </p:sp>
      <p:sp>
        <p:nvSpPr>
          <p:cNvPr id="5" name="Rectangle 4"/>
          <p:cNvSpPr/>
          <p:nvPr/>
        </p:nvSpPr>
        <p:spPr>
          <a:xfrm>
            <a:off x="723900" y="850900"/>
            <a:ext cx="7645400" cy="5909310"/>
          </a:xfrm>
          <a:prstGeom prst="rect">
            <a:avLst/>
          </a:prstGeom>
        </p:spPr>
        <p:txBody>
          <a:bodyPr wrap="square">
            <a:spAutoFit/>
          </a:bodyPr>
          <a:lstStyle/>
          <a:p>
            <a:r>
              <a:rPr lang="en-US" sz="2000" b="1" dirty="0">
                <a:latin typeface="Source Sans Pro"/>
                <a:cs typeface="Source Sans Pro"/>
              </a:rPr>
              <a:t>C</a:t>
            </a:r>
            <a:r>
              <a:rPr lang="en-US" sz="2000" b="1" dirty="0" smtClean="0">
                <a:latin typeface="Source Sans Pro"/>
                <a:cs typeface="Source Sans Pro"/>
              </a:rPr>
              <a:t>ontent</a:t>
            </a:r>
            <a:r>
              <a:rPr lang="en-US" sz="2000" b="1" dirty="0">
                <a:latin typeface="Source Sans Pro"/>
                <a:cs typeface="Source Sans Pro"/>
              </a:rPr>
              <a:t>  and </a:t>
            </a:r>
            <a:r>
              <a:rPr lang="en-US" sz="2000" b="1" dirty="0" smtClean="0">
                <a:latin typeface="Source Sans Pro"/>
                <a:cs typeface="Source Sans Pro"/>
              </a:rPr>
              <a:t>communications</a:t>
            </a:r>
          </a:p>
          <a:p>
            <a:endParaRPr lang="en-US" sz="2000" b="1" dirty="0">
              <a:latin typeface="Source Sans Pro"/>
              <a:cs typeface="Source Sans Pro"/>
            </a:endParaRPr>
          </a:p>
          <a:p>
            <a:pPr marL="457200" indent="-457200">
              <a:buFont typeface="+mj-lt"/>
              <a:buAutoNum type="arabicPeriod"/>
            </a:pPr>
            <a:r>
              <a:rPr lang="en-US" sz="2000" b="1" dirty="0" smtClean="0">
                <a:latin typeface="Source Sans Pro"/>
                <a:cs typeface="Source Sans Pro"/>
              </a:rPr>
              <a:t>Supporting the work of ICANN volunteers</a:t>
            </a:r>
          </a:p>
          <a:p>
            <a:pPr marL="457200" indent="-457200">
              <a:buFont typeface="+mj-lt"/>
              <a:buAutoNum type="arabicPeriod"/>
            </a:pPr>
            <a:r>
              <a:rPr lang="en-US" sz="2000" b="1" dirty="0" smtClean="0">
                <a:latin typeface="Source Sans Pro"/>
                <a:cs typeface="Source Sans Pro"/>
              </a:rPr>
              <a:t>Providing information for organizations not fully engaged</a:t>
            </a:r>
            <a:endParaRPr lang="en-US" sz="2000" b="1" dirty="0">
              <a:latin typeface="Source Sans Pro"/>
              <a:cs typeface="Source Sans Pro"/>
            </a:endParaRPr>
          </a:p>
          <a:p>
            <a:endParaRPr lang="en-US" sz="900" b="1" dirty="0" smtClean="0">
              <a:latin typeface="Source Sans Pro"/>
              <a:cs typeface="Source Sans Pro"/>
            </a:endParaRPr>
          </a:p>
          <a:p>
            <a:pPr marL="342900" indent="-342900">
              <a:buFont typeface="Arial"/>
              <a:buChar char="•"/>
            </a:pPr>
            <a:r>
              <a:rPr lang="en-US" sz="2000" dirty="0" smtClean="0">
                <a:latin typeface="Source Sans Pro"/>
                <a:cs typeface="Source Sans Pro"/>
              </a:rPr>
              <a:t>What exists: NCSG, NCUC, NPOC sites </a:t>
            </a:r>
          </a:p>
          <a:p>
            <a:pPr marL="342900" indent="-342900">
              <a:buFont typeface="Arial"/>
              <a:buChar char="•"/>
            </a:pPr>
            <a:r>
              <a:rPr lang="en-US" sz="2000" dirty="0" smtClean="0">
                <a:latin typeface="Source Sans Pro"/>
                <a:cs typeface="Source Sans Pro"/>
              </a:rPr>
              <a:t>Inventory of past contributions, ICANN PDP, meeting reports, member's blog posts, </a:t>
            </a:r>
            <a:r>
              <a:rPr lang="en-US" sz="2000" dirty="0" err="1" smtClean="0">
                <a:latin typeface="Source Sans Pro"/>
                <a:cs typeface="Source Sans Pro"/>
              </a:rPr>
              <a:t>etc</a:t>
            </a:r>
            <a:endParaRPr lang="en-US" sz="2000" dirty="0" smtClean="0">
              <a:latin typeface="Source Sans Pro"/>
              <a:cs typeface="Source Sans Pro"/>
            </a:endParaRPr>
          </a:p>
          <a:p>
            <a:pPr marL="342900" indent="-342900">
              <a:buFont typeface="Arial"/>
              <a:buChar char="•"/>
            </a:pPr>
            <a:r>
              <a:rPr lang="en-US" sz="2000" dirty="0" smtClean="0">
                <a:latin typeface="Source Sans Pro"/>
                <a:cs typeface="Source Sans Pro"/>
              </a:rPr>
              <a:t>New content: dedicated civil society "landing page"</a:t>
            </a:r>
          </a:p>
          <a:p>
            <a:pPr marL="342900" indent="-342900">
              <a:buFont typeface="Arial"/>
              <a:buChar char="•"/>
            </a:pPr>
            <a:r>
              <a:rPr lang="en-US" sz="2000" dirty="0" smtClean="0">
                <a:latin typeface="Source Sans Pro"/>
                <a:cs typeface="Source Sans Pro"/>
              </a:rPr>
              <a:t>Social media</a:t>
            </a:r>
            <a:r>
              <a:rPr lang="en-US" sz="2000" dirty="0">
                <a:latin typeface="Source Sans Pro"/>
                <a:cs typeface="Source Sans Pro"/>
              </a:rPr>
              <a:t>: dedicated civil society </a:t>
            </a:r>
            <a:r>
              <a:rPr lang="en-US" sz="2000" dirty="0" smtClean="0">
                <a:latin typeface="Source Sans Pro"/>
                <a:cs typeface="Source Sans Pro"/>
              </a:rPr>
              <a:t>mailing list, twitter</a:t>
            </a:r>
            <a:r>
              <a:rPr lang="en-US" sz="2000" dirty="0">
                <a:latin typeface="Source Sans Pro"/>
                <a:cs typeface="Source Sans Pro"/>
              </a:rPr>
              <a:t> </a:t>
            </a:r>
            <a:r>
              <a:rPr lang="en-US" sz="2000" dirty="0" smtClean="0">
                <a:latin typeface="Source Sans Pro"/>
                <a:cs typeface="Source Sans Pro"/>
              </a:rPr>
              <a:t>(</a:t>
            </a:r>
            <a:r>
              <a:rPr lang="en-US" sz="2000" dirty="0" err="1" smtClean="0">
                <a:latin typeface="Source Sans Pro"/>
                <a:cs typeface="Source Sans Pro"/>
              </a:rPr>
              <a:t>facebook</a:t>
            </a:r>
            <a:r>
              <a:rPr lang="en-US" sz="2000" dirty="0" smtClean="0">
                <a:latin typeface="Source Sans Pro"/>
                <a:cs typeface="Source Sans Pro"/>
              </a:rPr>
              <a:t>?)</a:t>
            </a:r>
          </a:p>
          <a:p>
            <a:pPr marL="342900" indent="-342900">
              <a:buFont typeface="Arial"/>
              <a:buChar char="•"/>
            </a:pPr>
            <a:r>
              <a:rPr lang="en-US" sz="2000" dirty="0" smtClean="0">
                <a:latin typeface="Source Sans Pro"/>
                <a:cs typeface="Source Sans Pro"/>
              </a:rPr>
              <a:t>Newsletter: for civil society (generic), section in each regional newsletter, post-ICANN meeting review</a:t>
            </a:r>
          </a:p>
          <a:p>
            <a:pPr marL="342900" indent="-342900">
              <a:buFont typeface="Arial"/>
              <a:buChar char="•"/>
            </a:pPr>
            <a:r>
              <a:rPr lang="en-US" sz="2000" dirty="0" smtClean="0">
                <a:latin typeface="Source Sans Pro"/>
                <a:cs typeface="Source Sans Pro"/>
              </a:rPr>
              <a:t>NCSG Newcomer Handbook</a:t>
            </a:r>
          </a:p>
          <a:p>
            <a:pPr marL="342900" indent="-342900">
              <a:buFont typeface="Arial"/>
              <a:buChar char="•"/>
            </a:pPr>
            <a:r>
              <a:rPr lang="en-US" sz="2000" dirty="0" smtClean="0">
                <a:latin typeface="Source Sans Pro"/>
                <a:cs typeface="Source Sans Pro"/>
              </a:rPr>
              <a:t>Guide to </a:t>
            </a:r>
            <a:r>
              <a:rPr lang="en-US" sz="2000" dirty="0">
                <a:latin typeface="Source Sans Pro"/>
                <a:cs typeface="Source Sans Pro"/>
              </a:rPr>
              <a:t>I</a:t>
            </a:r>
            <a:r>
              <a:rPr lang="en-US" sz="2000" dirty="0" smtClean="0">
                <a:latin typeface="Source Sans Pro"/>
                <a:cs typeface="Source Sans Pro"/>
              </a:rPr>
              <a:t>CANN and the DNS</a:t>
            </a:r>
            <a:endParaRPr lang="en-US" sz="2000" dirty="0">
              <a:latin typeface="Source Sans Pro"/>
              <a:cs typeface="Source Sans Pro"/>
            </a:endParaRPr>
          </a:p>
          <a:p>
            <a:pPr marL="342900" indent="-342900">
              <a:buFont typeface="Arial"/>
              <a:buChar char="•"/>
            </a:pPr>
            <a:r>
              <a:rPr lang="en-US" sz="2000" dirty="0">
                <a:latin typeface="Source Sans Pro"/>
                <a:cs typeface="Source Sans Pro"/>
              </a:rPr>
              <a:t>Regular updates on ICANN policy processes, plain English, concise </a:t>
            </a:r>
            <a:endParaRPr lang="en-US" sz="2000" dirty="0" smtClean="0">
              <a:latin typeface="Source Sans Pro"/>
              <a:cs typeface="Source Sans Pro"/>
            </a:endParaRPr>
          </a:p>
          <a:p>
            <a:pPr marL="342900" indent="-342900">
              <a:buFont typeface="Arial"/>
              <a:buChar char="•"/>
            </a:pPr>
            <a:r>
              <a:rPr lang="en-US" sz="2000" dirty="0" smtClean="0">
                <a:latin typeface="Source Sans Pro"/>
                <a:cs typeface="Source Sans Pro"/>
              </a:rPr>
              <a:t>Webinars: pre-ICANN meeting (what to expect), issue specific </a:t>
            </a:r>
          </a:p>
          <a:p>
            <a:endParaRPr lang="en-US" sz="2000" dirty="0">
              <a:latin typeface="Source Sans Pro"/>
              <a:cs typeface="Source Sans Pro"/>
            </a:endParaRPr>
          </a:p>
          <a:p>
            <a:r>
              <a:rPr lang="en-US" dirty="0"/>
              <a:t> </a:t>
            </a:r>
          </a:p>
        </p:txBody>
      </p:sp>
    </p:spTree>
    <p:extLst>
      <p:ext uri="{BB962C8B-B14F-4D97-AF65-F5344CB8AC3E}">
        <p14:creationId xmlns:p14="http://schemas.microsoft.com/office/powerpoint/2010/main" val="36580320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Civil Society engagement strategy: comments</a:t>
            </a:r>
            <a:endParaRPr lang="en-US" dirty="0"/>
          </a:p>
        </p:txBody>
      </p:sp>
      <p:sp>
        <p:nvSpPr>
          <p:cNvPr id="5" name="Rectangle 4"/>
          <p:cNvSpPr/>
          <p:nvPr/>
        </p:nvSpPr>
        <p:spPr>
          <a:xfrm>
            <a:off x="723900" y="850900"/>
            <a:ext cx="7645400" cy="4062651"/>
          </a:xfrm>
          <a:prstGeom prst="rect">
            <a:avLst/>
          </a:prstGeom>
        </p:spPr>
        <p:txBody>
          <a:bodyPr wrap="square">
            <a:spAutoFit/>
          </a:bodyPr>
          <a:lstStyle/>
          <a:p>
            <a:r>
              <a:rPr lang="en-US" sz="2000" b="1" dirty="0" smtClean="0">
                <a:latin typeface="Source Sans Pro"/>
                <a:cs typeface="Source Sans Pro"/>
              </a:rPr>
              <a:t>Engagement activities</a:t>
            </a:r>
          </a:p>
          <a:p>
            <a:endParaRPr lang="en-US" sz="2000" b="1" dirty="0">
              <a:latin typeface="Source Sans Pro"/>
              <a:cs typeface="Source Sans Pro"/>
            </a:endParaRPr>
          </a:p>
          <a:p>
            <a:endParaRPr lang="en-US" sz="2000" b="1" dirty="0" smtClean="0">
              <a:latin typeface="Source Sans Pro"/>
              <a:cs typeface="Source Sans Pro"/>
            </a:endParaRPr>
          </a:p>
          <a:p>
            <a:pPr marL="342900" lvl="0" indent="-342900">
              <a:buFont typeface="Arial"/>
              <a:buChar char="•"/>
            </a:pPr>
            <a:r>
              <a:rPr lang="en-US" sz="2000" dirty="0" smtClean="0">
                <a:latin typeface="Source Sans Pro"/>
                <a:cs typeface="Source Sans Pro"/>
              </a:rPr>
              <a:t>ICANNN stakeholder engagement teams </a:t>
            </a:r>
            <a:r>
              <a:rPr lang="en-US" sz="2000" dirty="0">
                <a:latin typeface="Source Sans Pro"/>
                <a:cs typeface="Source Sans Pro"/>
              </a:rPr>
              <a:t>contributes to / participates in most </a:t>
            </a:r>
            <a:r>
              <a:rPr lang="en-US" sz="2000" dirty="0" smtClean="0">
                <a:latin typeface="Source Sans Pro"/>
                <a:cs typeface="Source Sans Pro"/>
              </a:rPr>
              <a:t>national </a:t>
            </a:r>
            <a:r>
              <a:rPr lang="en-US" sz="2000" dirty="0">
                <a:latin typeface="Source Sans Pro"/>
                <a:cs typeface="Source Sans Pro"/>
              </a:rPr>
              <a:t>and regional IGFs. </a:t>
            </a:r>
            <a:r>
              <a:rPr lang="en-US" sz="2000" dirty="0" smtClean="0">
                <a:latin typeface="Source Sans Pro"/>
                <a:cs typeface="Source Sans Pro"/>
              </a:rPr>
              <a:t>As appropriate, consider a consistent </a:t>
            </a:r>
            <a:r>
              <a:rPr lang="en-US" sz="2000" dirty="0">
                <a:latin typeface="Source Sans Pro"/>
                <a:cs typeface="Source Sans Pro"/>
              </a:rPr>
              <a:t>civil society message for </a:t>
            </a:r>
            <a:r>
              <a:rPr lang="en-US" sz="2000" dirty="0" smtClean="0">
                <a:latin typeface="Source Sans Pro"/>
                <a:cs typeface="Source Sans Pro"/>
              </a:rPr>
              <a:t>the IGFs?</a:t>
            </a:r>
            <a:endParaRPr lang="en-US" sz="2000" dirty="0">
              <a:latin typeface="Source Sans Pro"/>
              <a:cs typeface="Source Sans Pro"/>
            </a:endParaRPr>
          </a:p>
          <a:p>
            <a:pPr marL="342900" lvl="0" indent="-342900">
              <a:buFont typeface="Arial"/>
              <a:buChar char="•"/>
            </a:pPr>
            <a:r>
              <a:rPr lang="en-US" sz="2000" dirty="0">
                <a:latin typeface="Source Sans Pro"/>
                <a:cs typeface="Source Sans Pro"/>
              </a:rPr>
              <a:t>Outreach pre-</a:t>
            </a:r>
            <a:r>
              <a:rPr lang="en-US" sz="2000" dirty="0" smtClean="0">
                <a:latin typeface="Source Sans Pro"/>
                <a:cs typeface="Source Sans Pro"/>
              </a:rPr>
              <a:t>event involving local </a:t>
            </a:r>
            <a:r>
              <a:rPr lang="en-US" sz="2000" dirty="0">
                <a:latin typeface="Source Sans Pro"/>
                <a:cs typeface="Source Sans Pro"/>
              </a:rPr>
              <a:t>civil </a:t>
            </a:r>
            <a:r>
              <a:rPr lang="en-US" sz="2000" dirty="0" smtClean="0">
                <a:latin typeface="Source Sans Pro"/>
                <a:cs typeface="Source Sans Pro"/>
              </a:rPr>
              <a:t> society </a:t>
            </a:r>
            <a:r>
              <a:rPr lang="en-US" sz="2000" dirty="0">
                <a:latin typeface="Source Sans Pro"/>
                <a:cs typeface="Source Sans Pro"/>
              </a:rPr>
              <a:t>in the ICANN </a:t>
            </a:r>
            <a:r>
              <a:rPr lang="en-US" sz="2000" dirty="0" smtClean="0">
                <a:latin typeface="Source Sans Pro"/>
                <a:cs typeface="Source Sans Pro"/>
              </a:rPr>
              <a:t>host </a:t>
            </a:r>
            <a:r>
              <a:rPr lang="en-US" sz="2000" dirty="0">
                <a:latin typeface="Source Sans Pro"/>
                <a:cs typeface="Source Sans Pro"/>
              </a:rPr>
              <a:t>city (some weeks prior).</a:t>
            </a:r>
          </a:p>
          <a:p>
            <a:pPr marL="342900" lvl="0" indent="-342900">
              <a:buFont typeface="Arial"/>
              <a:buChar char="•"/>
            </a:pPr>
            <a:r>
              <a:rPr lang="en-US" sz="2000" dirty="0" smtClean="0">
                <a:latin typeface="Source Sans Pro"/>
                <a:cs typeface="Source Sans Pro"/>
              </a:rPr>
              <a:t>In-reach (ICANN </a:t>
            </a:r>
            <a:r>
              <a:rPr lang="en-US" sz="2000" dirty="0">
                <a:latin typeface="Source Sans Pro"/>
                <a:cs typeface="Source Sans Pro"/>
              </a:rPr>
              <a:t>academy), </a:t>
            </a:r>
            <a:r>
              <a:rPr lang="en-US" sz="2000" dirty="0" smtClean="0">
                <a:latin typeface="Source Sans Pro"/>
                <a:cs typeface="Source Sans Pro"/>
              </a:rPr>
              <a:t>develop relevant </a:t>
            </a:r>
            <a:r>
              <a:rPr lang="en-US" sz="2000" dirty="0">
                <a:latin typeface="Source Sans Pro"/>
                <a:cs typeface="Source Sans Pro"/>
              </a:rPr>
              <a:t>ICANN-specific training (chairing skills, </a:t>
            </a:r>
            <a:r>
              <a:rPr lang="en-US" sz="2000" dirty="0" smtClean="0">
                <a:latin typeface="Source Sans Pro"/>
                <a:cs typeface="Source Sans Pro"/>
              </a:rPr>
              <a:t>policy </a:t>
            </a:r>
            <a:r>
              <a:rPr lang="en-US" sz="2000" dirty="0">
                <a:latin typeface="Source Sans Pro"/>
                <a:cs typeface="Source Sans Pro"/>
              </a:rPr>
              <a:t>development, how to use ICANN </a:t>
            </a:r>
            <a:r>
              <a:rPr lang="en-US" sz="2000" dirty="0" smtClean="0">
                <a:latin typeface="Source Sans Pro"/>
                <a:cs typeface="Source Sans Pro"/>
              </a:rPr>
              <a:t>tech</a:t>
            </a:r>
            <a:endParaRPr lang="en-US" sz="2000" dirty="0">
              <a:latin typeface="Source Sans Pro"/>
              <a:cs typeface="Source Sans Pro"/>
            </a:endParaRPr>
          </a:p>
          <a:p>
            <a:endParaRPr lang="en-US" sz="2000" dirty="0">
              <a:latin typeface="Source Sans Pro"/>
              <a:cs typeface="Source Sans Pro"/>
            </a:endParaRPr>
          </a:p>
          <a:p>
            <a:r>
              <a:rPr lang="en-US" dirty="0">
                <a:latin typeface="Source Sans Pro"/>
                <a:cs typeface="Source Sans Pro"/>
              </a:rPr>
              <a:t> </a:t>
            </a:r>
          </a:p>
        </p:txBody>
      </p:sp>
    </p:spTree>
    <p:extLst>
      <p:ext uri="{BB962C8B-B14F-4D97-AF65-F5344CB8AC3E}">
        <p14:creationId xmlns:p14="http://schemas.microsoft.com/office/powerpoint/2010/main" val="384453539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ICANN Template">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defRPr dirty="0" smtClean="0">
            <a:latin typeface="Source Sans Pro"/>
            <a:cs typeface="Source Sans Pro"/>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10034</TotalTime>
  <Words>1125</Words>
  <Application>Microsoft Macintosh PowerPoint</Application>
  <PresentationFormat>On-screen Show (4:3)</PresentationFormat>
  <Paragraphs>218</Paragraphs>
  <Slides>11</Slides>
  <Notes>10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Multistakeholder Policy- &amp; Decision-making</vt:lpstr>
      <vt:lpstr>ICANN’s Global Multistakeholder Community</vt:lpstr>
      <vt:lpstr>ICANN’s Global Multistakeholder Community</vt:lpstr>
      <vt:lpstr>The ICANN Community At Work</vt:lpstr>
      <vt:lpstr>The ICANN Community At Work</vt:lpstr>
      <vt:lpstr>Civil Society At Work In ICANN</vt:lpstr>
      <vt:lpstr>Civil Society At Work In ICANN</vt:lpstr>
      <vt:lpstr>Civil Society engagement strategy: comments</vt:lpstr>
      <vt:lpstr>Civil Society engagement strategy: comments</vt:lpstr>
      <vt:lpstr>PowerPoint Presentation</vt:lpstr>
      <vt:lpstr>The ICANN Community At Work</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Abigail</dc:creator>
  <cp:lastModifiedBy>Maryam Bakoshi</cp:lastModifiedBy>
  <cp:revision>284</cp:revision>
  <cp:lastPrinted>2015-09-29T21:38:30Z</cp:lastPrinted>
  <dcterms:created xsi:type="dcterms:W3CDTF">2015-01-07T16:11:05Z</dcterms:created>
  <dcterms:modified xsi:type="dcterms:W3CDTF">2015-09-30T10:21:28Z</dcterms:modified>
</cp:coreProperties>
</file>