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95" r:id="rId1"/>
  </p:sldMasterIdLst>
  <p:notesMasterIdLst>
    <p:notesMasterId r:id="rId6"/>
  </p:notesMasterIdLst>
  <p:handoutMasterIdLst>
    <p:handoutMasterId r:id="rId7"/>
  </p:handoutMasterIdLst>
  <p:sldIdLst>
    <p:sldId id="339" r:id="rId2"/>
    <p:sldId id="314" r:id="rId3"/>
    <p:sldId id="341" r:id="rId4"/>
    <p:sldId id="340" r:id="rId5"/>
  </p:sldIdLst>
  <p:sldSz cx="9144000" cy="6858000" type="screen4x3"/>
  <p:notesSz cx="6858000" cy="91440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24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1pPr>
    <a:lvl2pPr marL="192024" algn="ctr" rtl="0" fontAlgn="base">
      <a:spcBef>
        <a:spcPct val="0"/>
      </a:spcBef>
      <a:spcAft>
        <a:spcPct val="0"/>
      </a:spcAft>
      <a:defRPr sz="24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2pPr>
    <a:lvl3pPr marL="384048" algn="ctr" rtl="0" fontAlgn="base">
      <a:spcBef>
        <a:spcPct val="0"/>
      </a:spcBef>
      <a:spcAft>
        <a:spcPct val="0"/>
      </a:spcAft>
      <a:defRPr sz="24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3pPr>
    <a:lvl4pPr marL="576072" algn="ctr" rtl="0" fontAlgn="base">
      <a:spcBef>
        <a:spcPct val="0"/>
      </a:spcBef>
      <a:spcAft>
        <a:spcPct val="0"/>
      </a:spcAft>
      <a:defRPr sz="24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4pPr>
    <a:lvl5pPr marL="768096" algn="ctr" rtl="0" fontAlgn="base">
      <a:spcBef>
        <a:spcPct val="0"/>
      </a:spcBef>
      <a:spcAft>
        <a:spcPct val="0"/>
      </a:spcAft>
      <a:defRPr sz="24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5pPr>
    <a:lvl6pPr marL="960120" algn="l" defTabSz="192024" rtl="0" eaLnBrk="1" latinLnBrk="0" hangingPunct="1">
      <a:defRPr sz="24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6pPr>
    <a:lvl7pPr marL="1152144" algn="l" defTabSz="192024" rtl="0" eaLnBrk="1" latinLnBrk="0" hangingPunct="1">
      <a:defRPr sz="24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7pPr>
    <a:lvl8pPr marL="1344168" algn="l" defTabSz="192024" rtl="0" eaLnBrk="1" latinLnBrk="0" hangingPunct="1">
      <a:defRPr sz="24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8pPr>
    <a:lvl9pPr marL="1536192" algn="l" defTabSz="192024" rtl="0" eaLnBrk="1" latinLnBrk="0" hangingPunct="1">
      <a:defRPr sz="24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4176">
          <p15:clr>
            <a:srgbClr val="A4A3A4"/>
          </p15:clr>
        </p15:guide>
        <p15:guide id="2" pos="5567">
          <p15:clr>
            <a:srgbClr val="A4A3A4"/>
          </p15:clr>
        </p15:guide>
        <p15:guide id="3" orient="horz" pos="4278">
          <p15:clr>
            <a:srgbClr val="A4A3A4"/>
          </p15:clr>
        </p15:guide>
        <p15:guide id="4" orient="horz" pos="4319">
          <p15:clr>
            <a:srgbClr val="A4A3A4"/>
          </p15:clr>
        </p15:guide>
        <p15:guide id="5" pos="559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1A31E"/>
    <a:srgbClr val="84B9D5"/>
    <a:srgbClr val="86BDDA"/>
    <a:srgbClr val="6E9AB2"/>
    <a:srgbClr val="A6A6A6"/>
    <a:srgbClr val="1F7E85"/>
    <a:srgbClr val="4ED5DE"/>
    <a:srgbClr val="FF6B7D"/>
    <a:srgbClr val="00334D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68D230F3-CF80-4859-8CE7-A43EE81993B5}" styleName="Light Style 1 - Acc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16D9F66E-5EB9-4882-86FB-DCBF35E3C3E4}" styleName="Medium Style 4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14" autoAdjust="0"/>
    <p:restoredTop sz="93542" autoAdjust="0"/>
  </p:normalViewPr>
  <p:slideViewPr>
    <p:cSldViewPr snapToGrid="0">
      <p:cViewPr>
        <p:scale>
          <a:sx n="110" d="100"/>
          <a:sy n="110" d="100"/>
        </p:scale>
        <p:origin x="-1560" y="-80"/>
      </p:cViewPr>
      <p:guideLst>
        <p:guide orient="horz" pos="4176"/>
        <p:guide orient="horz" pos="4278"/>
        <p:guide orient="horz" pos="4319"/>
        <p:guide pos="5567"/>
        <p:guide pos="5594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notesMaster" Target="notesMasters/notesMaster1.xml"/><Relationship Id="rId7" Type="http://schemas.openxmlformats.org/officeDocument/2006/relationships/handoutMaster" Target="handoutMasters/handoutMaster1.xml"/><Relationship Id="rId8" Type="http://schemas.openxmlformats.org/officeDocument/2006/relationships/printerSettings" Target="printerSettings/printerSettings1.bin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F7920CF-E91C-AC4C-8E88-67F482D54E2F}" type="datetimeFigureOut">
              <a:rPr lang="en-US" smtClean="0"/>
              <a:t>12/9/14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13A56E-5351-E245-9508-9E127D4C23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074352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420B307-A563-5747-8D2F-835A674013BE}" type="datetimeFigureOut">
              <a:rPr lang="en-US" smtClean="0"/>
              <a:t>12/9/14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FF01E3-0CD3-0D4E-A13C-45CAFBFDEC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664132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FF01E3-0CD3-0D4E-A13C-45CAFBFDEC86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82325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FF01E3-0CD3-0D4E-A13C-45CAFBFDEC86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8232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esentation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1589855.jpg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1" y="0"/>
            <a:ext cx="9143999" cy="6858000"/>
          </a:xfrm>
          <a:prstGeom prst="rect">
            <a:avLst/>
          </a:prstGeom>
          <a:gradFill flip="none" rotWithShape="1">
            <a:gsLst>
              <a:gs pos="0">
                <a:schemeClr val="tx1">
                  <a:alpha val="80000"/>
                </a:schemeClr>
              </a:gs>
              <a:gs pos="100000">
                <a:schemeClr val="tx1">
                  <a:lumMod val="95000"/>
                  <a:lumOff val="5000"/>
                  <a:alpha val="60000"/>
                </a:schemeClr>
              </a:gs>
              <a:gs pos="45000">
                <a:schemeClr val="tx1">
                  <a:alpha val="20000"/>
                </a:schemeClr>
              </a:gs>
              <a:gs pos="60000">
                <a:schemeClr val="tx1">
                  <a:lumMod val="95000"/>
                  <a:lumOff val="5000"/>
                  <a:alpha val="0"/>
                </a:schemeClr>
              </a:gs>
            </a:gsLst>
            <a:path path="circle">
              <a:fillToRect t="100000" r="100000"/>
            </a:path>
            <a:tileRect l="-100000" b="-10000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405" tIns="19202" rIns="38405" bIns="19202" rtlCol="0" anchor="ctr"/>
          <a:lstStyle/>
          <a:p>
            <a:pPr algn="ctr"/>
            <a:endParaRPr lang="en-US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0"/>
          </p:nvPr>
        </p:nvSpPr>
        <p:spPr>
          <a:xfrm>
            <a:off x="4305300" y="457200"/>
            <a:ext cx="4381500" cy="609600"/>
          </a:xfrm>
          <a:prstGeom prst="rect">
            <a:avLst/>
          </a:prstGeom>
        </p:spPr>
        <p:txBody>
          <a:bodyPr vert="horz"/>
          <a:lstStyle>
            <a:lvl1pPr marL="133350" indent="0" algn="r">
              <a:buNone/>
              <a:defRPr sz="2200">
                <a:solidFill>
                  <a:srgbClr val="FFFFFF"/>
                </a:solidFill>
              </a:defRPr>
            </a:lvl1pPr>
            <a:lvl2pPr marL="320040" indent="0">
              <a:buNone/>
              <a:defRPr>
                <a:solidFill>
                  <a:srgbClr val="FFFFFF"/>
                </a:solidFill>
              </a:defRPr>
            </a:lvl2pPr>
            <a:lvl3pPr marL="506730" indent="0">
              <a:buNone/>
              <a:defRPr>
                <a:solidFill>
                  <a:srgbClr val="FFFFFF"/>
                </a:solidFill>
              </a:defRPr>
            </a:lvl3pPr>
            <a:lvl4pPr marL="693420" indent="0">
              <a:buNone/>
              <a:defRPr>
                <a:solidFill>
                  <a:srgbClr val="FFFFFF"/>
                </a:solidFill>
              </a:defRPr>
            </a:lvl4pPr>
            <a:lvl5pPr marL="880110" indent="0">
              <a:buNone/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5" name="Text Placeholder 6"/>
          <p:cNvSpPr>
            <a:spLocks noGrp="1"/>
          </p:cNvSpPr>
          <p:nvPr>
            <p:ph type="body" sz="quarter" idx="11"/>
          </p:nvPr>
        </p:nvSpPr>
        <p:spPr>
          <a:xfrm>
            <a:off x="435854" y="4495800"/>
            <a:ext cx="5562600" cy="375024"/>
          </a:xfrm>
          <a:prstGeom prst="rect">
            <a:avLst/>
          </a:prstGeom>
        </p:spPr>
        <p:txBody>
          <a:bodyPr vert="horz"/>
          <a:lstStyle>
            <a:lvl1pPr marL="133350" indent="0" algn="l">
              <a:buNone/>
              <a:defRPr sz="2200" b="1">
                <a:solidFill>
                  <a:srgbClr val="FFFFFF"/>
                </a:solidFill>
              </a:defRPr>
            </a:lvl1pPr>
            <a:lvl2pPr marL="320040" indent="0">
              <a:buNone/>
              <a:defRPr>
                <a:solidFill>
                  <a:srgbClr val="FFFFFF"/>
                </a:solidFill>
              </a:defRPr>
            </a:lvl2pPr>
            <a:lvl3pPr marL="506730" indent="0">
              <a:buNone/>
              <a:defRPr>
                <a:solidFill>
                  <a:srgbClr val="FFFFFF"/>
                </a:solidFill>
              </a:defRPr>
            </a:lvl3pPr>
            <a:lvl4pPr marL="693420" indent="0">
              <a:buNone/>
              <a:defRPr>
                <a:solidFill>
                  <a:srgbClr val="FFFFFF"/>
                </a:solidFill>
              </a:defRPr>
            </a:lvl4pPr>
            <a:lvl5pPr marL="880110" indent="0">
              <a:buNone/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381000" y="6298977"/>
            <a:ext cx="2986241" cy="254223"/>
          </a:xfrm>
          <a:prstGeom prst="rect">
            <a:avLst/>
          </a:prstGeom>
          <a:noFill/>
        </p:spPr>
        <p:txBody>
          <a:bodyPr wrap="none" lIns="38405" tIns="19202" rIns="38405" bIns="19202" rtlCol="0">
            <a:spAutoFit/>
          </a:bodyPr>
          <a:lstStyle/>
          <a:p>
            <a:pPr algn="l"/>
            <a:r>
              <a:rPr lang="en-US" sz="1400" b="0" i="1" dirty="0" smtClean="0">
                <a:solidFill>
                  <a:srgbClr val="FFFFFF"/>
                </a:solidFill>
                <a:latin typeface="Arial"/>
                <a:cs typeface="Arial"/>
              </a:rPr>
              <a:t>CWG – IANA Stewardship Transition</a:t>
            </a:r>
          </a:p>
        </p:txBody>
      </p:sp>
      <p:cxnSp>
        <p:nvCxnSpPr>
          <p:cNvPr id="13" name="Straight Connector 12"/>
          <p:cNvCxnSpPr/>
          <p:nvPr/>
        </p:nvCxnSpPr>
        <p:spPr>
          <a:xfrm>
            <a:off x="381000" y="6200536"/>
            <a:ext cx="8409317" cy="0"/>
          </a:xfrm>
          <a:prstGeom prst="line">
            <a:avLst/>
          </a:prstGeom>
          <a:ln w="12700" cmpd="sng">
            <a:solidFill>
              <a:srgbClr val="FFFFFF"/>
            </a:solidFill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4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442259" y="4884271"/>
            <a:ext cx="5562600" cy="375024"/>
          </a:xfrm>
          <a:prstGeom prst="rect">
            <a:avLst/>
          </a:prstGeom>
        </p:spPr>
        <p:txBody>
          <a:bodyPr vert="horz"/>
          <a:lstStyle>
            <a:lvl1pPr marL="133350" indent="0" algn="l">
              <a:buNone/>
              <a:defRPr sz="2000" b="0">
                <a:solidFill>
                  <a:srgbClr val="FFFFFF"/>
                </a:solidFill>
              </a:defRPr>
            </a:lvl1pPr>
            <a:lvl2pPr marL="320040" indent="0">
              <a:buNone/>
              <a:defRPr>
                <a:solidFill>
                  <a:srgbClr val="FFFFFF"/>
                </a:solidFill>
              </a:defRPr>
            </a:lvl2pPr>
            <a:lvl3pPr marL="506730" indent="0">
              <a:buNone/>
              <a:defRPr>
                <a:solidFill>
                  <a:srgbClr val="FFFFFF"/>
                </a:solidFill>
              </a:defRPr>
            </a:lvl3pPr>
            <a:lvl4pPr marL="693420" indent="0">
              <a:buNone/>
              <a:defRPr>
                <a:solidFill>
                  <a:srgbClr val="FFFFFF"/>
                </a:solidFill>
              </a:defRPr>
            </a:lvl4pPr>
            <a:lvl5pPr marL="880110" indent="0">
              <a:buNone/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432783"/>
      </p:ext>
    </p:extLst>
  </p:cSld>
  <p:clrMapOvr>
    <a:masterClrMapping/>
  </p:clrMapOvr>
  <p:transition xmlns:p14="http://schemas.microsoft.com/office/powerpoint/2010/main"/>
  <p:hf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London_Graphics_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 bwMode="auto">
          <a:xfrm>
            <a:off x="0" y="3371292"/>
            <a:ext cx="9144000" cy="115416"/>
          </a:xfrm>
          <a:prstGeom prst="rect">
            <a:avLst/>
          </a:prstGeom>
          <a:solidFill>
            <a:srgbClr val="FFFFFF"/>
          </a:solidFill>
          <a:ln>
            <a:noFill/>
          </a:ln>
          <a:extLst/>
        </p:spPr>
        <p:txBody>
          <a:bodyPr lIns="0" tIns="0" rIns="0" bIns="0" rtlCol="0" anchor="ctr">
            <a:spAutoFit/>
          </a:bodyPr>
          <a:lstStyle/>
          <a:p>
            <a:pPr algn="l">
              <a:lnSpc>
                <a:spcPct val="10000"/>
              </a:lnSpc>
            </a:pPr>
            <a:endParaRPr lang="en-US" sz="3000" dirty="0" smtClean="0">
              <a:solidFill>
                <a:srgbClr val="1A8AC7"/>
              </a:solidFill>
              <a:latin typeface="DINOT-Medium" charset="0"/>
              <a:ea typeface="ＭＳ Ｐゴシック" charset="0"/>
              <a:cs typeface="DINOT-Medium" charset="0"/>
              <a:sym typeface="DINOT-Medium" charset="0"/>
            </a:endParaRP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0" hasCustomPrompt="1"/>
          </p:nvPr>
        </p:nvSpPr>
        <p:spPr>
          <a:xfrm>
            <a:off x="142875" y="304800"/>
            <a:ext cx="8694738" cy="609600"/>
          </a:xfrm>
          <a:prstGeom prst="rect">
            <a:avLst/>
          </a:prstGeom>
        </p:spPr>
        <p:txBody>
          <a:bodyPr vert="horz" lIns="38405" tIns="19202" rIns="38405" bIns="19202"/>
          <a:lstStyle>
            <a:lvl1pPr marL="133350" indent="0">
              <a:buNone/>
              <a:defRPr sz="3200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 smtClean="0"/>
              <a:t>Insert Title</a:t>
            </a: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14360" y="6079335"/>
            <a:ext cx="624840" cy="4844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1354970"/>
      </p:ext>
    </p:extLst>
  </p:cSld>
  <p:clrMapOvr>
    <a:masterClrMapping/>
  </p:clrMapOvr>
  <p:transition xmlns:p14="http://schemas.microsoft.com/office/powerpoint/2010/main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opic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blue-gradient-abstract-hd-wallpaper-1920x1080-7772.png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sp>
        <p:nvSpPr>
          <p:cNvPr id="3" name="Oval 2"/>
          <p:cNvSpPr/>
          <p:nvPr/>
        </p:nvSpPr>
        <p:spPr>
          <a:xfrm>
            <a:off x="8486775" y="3173949"/>
            <a:ext cx="784725" cy="779312"/>
          </a:xfrm>
          <a:prstGeom prst="ellipse">
            <a:avLst/>
          </a:prstGeom>
          <a:solidFill>
            <a:schemeClr val="bg2">
              <a:alpha val="33000"/>
            </a:schemeClr>
          </a:solidFill>
          <a:ln w="123825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405" tIns="19202" rIns="38405" bIns="19202" rtlCol="0" anchor="ctr"/>
          <a:lstStyle/>
          <a:p>
            <a:pPr algn="ctr"/>
            <a:endParaRPr lang="en-US" dirty="0"/>
          </a:p>
        </p:txBody>
      </p:sp>
      <p:sp>
        <p:nvSpPr>
          <p:cNvPr id="4" name="Oval 3"/>
          <p:cNvSpPr/>
          <p:nvPr/>
        </p:nvSpPr>
        <p:spPr>
          <a:xfrm>
            <a:off x="8662074" y="3812299"/>
            <a:ext cx="963853" cy="934742"/>
          </a:xfrm>
          <a:prstGeom prst="ellipse">
            <a:avLst/>
          </a:prstGeom>
          <a:solidFill>
            <a:schemeClr val="accent2">
              <a:alpha val="63000"/>
            </a:schemeClr>
          </a:solidFill>
          <a:ln w="123825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405" tIns="19202" rIns="38405" bIns="19202" rtlCol="0" anchor="ctr"/>
          <a:lstStyle/>
          <a:p>
            <a:pPr algn="ctr"/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8429625" y="2181991"/>
            <a:ext cx="1251029" cy="1249820"/>
          </a:xfrm>
          <a:prstGeom prst="ellipse">
            <a:avLst/>
          </a:prstGeom>
          <a:solidFill>
            <a:schemeClr val="accent3">
              <a:alpha val="26000"/>
            </a:schemeClr>
          </a:solidFill>
          <a:ln w="123825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405" tIns="19202" rIns="38405" bIns="19202"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7893516" y="1572391"/>
            <a:ext cx="1251029" cy="1249820"/>
          </a:xfrm>
          <a:prstGeom prst="ellipse">
            <a:avLst/>
          </a:prstGeom>
          <a:solidFill>
            <a:srgbClr val="93DAFF">
              <a:alpha val="18000"/>
            </a:srgbClr>
          </a:solidFill>
          <a:ln w="123825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405" tIns="19202" rIns="38405" bIns="19202" rtlCol="0" anchor="ctr"/>
          <a:lstStyle/>
          <a:p>
            <a:pPr algn="ctr"/>
            <a:endParaRPr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371475" y="2209800"/>
            <a:ext cx="7143750" cy="1943100"/>
          </a:xfrm>
          <a:prstGeom prst="rect">
            <a:avLst/>
          </a:prstGeom>
        </p:spPr>
        <p:txBody>
          <a:bodyPr vert="horz" lIns="38405" tIns="19202" rIns="38405" bIns="19202" anchor="ctr"/>
          <a:lstStyle>
            <a:lvl1pPr marL="133350" indent="0" algn="l">
              <a:spcAft>
                <a:spcPts val="3000"/>
              </a:spcAft>
              <a:buNone/>
              <a:defRPr sz="4800">
                <a:ln>
                  <a:noFill/>
                </a:ln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381000" y="6298977"/>
            <a:ext cx="2986241" cy="254223"/>
          </a:xfrm>
          <a:prstGeom prst="rect">
            <a:avLst/>
          </a:prstGeom>
          <a:noFill/>
        </p:spPr>
        <p:txBody>
          <a:bodyPr wrap="none" lIns="38405" tIns="19202" rIns="38405" bIns="19202" rtlCol="0">
            <a:spAutoFit/>
          </a:bodyPr>
          <a:lstStyle/>
          <a:p>
            <a:pPr algn="l"/>
            <a:r>
              <a:rPr lang="en-US" sz="1400" b="0" i="1" dirty="0" smtClean="0">
                <a:solidFill>
                  <a:srgbClr val="FFFFFF"/>
                </a:solidFill>
                <a:latin typeface="Arial"/>
                <a:cs typeface="Arial"/>
              </a:rPr>
              <a:t>CWG – IANA Stewardship Transition</a:t>
            </a:r>
          </a:p>
        </p:txBody>
      </p:sp>
      <p:cxnSp>
        <p:nvCxnSpPr>
          <p:cNvPr id="15" name="Straight Connector 14"/>
          <p:cNvCxnSpPr/>
          <p:nvPr/>
        </p:nvCxnSpPr>
        <p:spPr>
          <a:xfrm>
            <a:off x="381000" y="6200536"/>
            <a:ext cx="8374811" cy="0"/>
          </a:xfrm>
          <a:prstGeom prst="line">
            <a:avLst/>
          </a:prstGeom>
          <a:ln w="12700" cmpd="sng">
            <a:solidFill>
              <a:srgbClr val="FFFFFF"/>
            </a:solidFill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51367137"/>
      </p:ext>
    </p:extLst>
  </p:cSld>
  <p:clrMapOvr>
    <a:masterClrMapping/>
  </p:clrMapOvr>
  <p:transition xmlns:p14="http://schemas.microsoft.com/office/powerpoint/2010/main"/>
  <p:hf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genda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 descr="blue-gradient-abstract-hd-wallpaper-1920x1080-7772.png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926707" y="0"/>
            <a:ext cx="2217292" cy="6858000"/>
          </a:xfrm>
          <a:prstGeom prst="rect">
            <a:avLst/>
          </a:prstGeom>
        </p:spPr>
      </p:pic>
      <p:cxnSp>
        <p:nvCxnSpPr>
          <p:cNvPr id="15" name="Straight Connector 14"/>
          <p:cNvCxnSpPr/>
          <p:nvPr/>
        </p:nvCxnSpPr>
        <p:spPr>
          <a:xfrm>
            <a:off x="542925" y="1143000"/>
            <a:ext cx="2114550" cy="0"/>
          </a:xfrm>
          <a:prstGeom prst="line">
            <a:avLst/>
          </a:prstGeom>
          <a:ln>
            <a:solidFill>
              <a:schemeClr val="accent1">
                <a:alpha val="6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Oval 12"/>
          <p:cNvSpPr/>
          <p:nvPr/>
        </p:nvSpPr>
        <p:spPr>
          <a:xfrm>
            <a:off x="8486775" y="3173949"/>
            <a:ext cx="784725" cy="779312"/>
          </a:xfrm>
          <a:prstGeom prst="ellipse">
            <a:avLst/>
          </a:prstGeom>
          <a:solidFill>
            <a:schemeClr val="bg2">
              <a:alpha val="33000"/>
            </a:schemeClr>
          </a:solidFill>
          <a:ln w="123825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405" tIns="19202" rIns="38405" bIns="19202" rtlCol="0" anchor="ctr"/>
          <a:lstStyle/>
          <a:p>
            <a:pPr algn="ctr"/>
            <a:endParaRPr lang="en-US" dirty="0"/>
          </a:p>
        </p:txBody>
      </p:sp>
      <p:sp>
        <p:nvSpPr>
          <p:cNvPr id="18" name="Oval 17"/>
          <p:cNvSpPr/>
          <p:nvPr/>
        </p:nvSpPr>
        <p:spPr>
          <a:xfrm>
            <a:off x="8662074" y="3812299"/>
            <a:ext cx="963853" cy="934742"/>
          </a:xfrm>
          <a:prstGeom prst="ellipse">
            <a:avLst/>
          </a:prstGeom>
          <a:solidFill>
            <a:schemeClr val="accent2">
              <a:alpha val="63000"/>
            </a:schemeClr>
          </a:solidFill>
          <a:ln w="123825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405" tIns="19202" rIns="38405" bIns="19202" rtlCol="0" anchor="ctr"/>
          <a:lstStyle/>
          <a:p>
            <a:pPr algn="ctr"/>
            <a:endParaRPr lang="en-US"/>
          </a:p>
        </p:txBody>
      </p:sp>
      <p:sp>
        <p:nvSpPr>
          <p:cNvPr id="20" name="Oval 19"/>
          <p:cNvSpPr/>
          <p:nvPr/>
        </p:nvSpPr>
        <p:spPr>
          <a:xfrm>
            <a:off x="8429625" y="2181991"/>
            <a:ext cx="1251029" cy="1249820"/>
          </a:xfrm>
          <a:prstGeom prst="ellipse">
            <a:avLst/>
          </a:prstGeom>
          <a:solidFill>
            <a:schemeClr val="accent3">
              <a:alpha val="26000"/>
            </a:schemeClr>
          </a:solidFill>
          <a:ln w="123825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405" tIns="19202" rIns="38405" bIns="19202" rtlCol="0" anchor="ctr"/>
          <a:lstStyle/>
          <a:p>
            <a:pPr algn="ctr"/>
            <a:endParaRPr lang="en-US"/>
          </a:p>
        </p:txBody>
      </p:sp>
      <p:sp>
        <p:nvSpPr>
          <p:cNvPr id="21" name="Oval 20"/>
          <p:cNvSpPr/>
          <p:nvPr/>
        </p:nvSpPr>
        <p:spPr>
          <a:xfrm>
            <a:off x="7893516" y="1572391"/>
            <a:ext cx="1251029" cy="1249820"/>
          </a:xfrm>
          <a:prstGeom prst="ellipse">
            <a:avLst/>
          </a:prstGeom>
          <a:solidFill>
            <a:srgbClr val="93DAFF">
              <a:alpha val="18000"/>
            </a:srgbClr>
          </a:solidFill>
          <a:ln w="123825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405" tIns="19202" rIns="38405" bIns="19202" rtlCol="0" anchor="ctr"/>
          <a:lstStyle/>
          <a:p>
            <a:pPr algn="ctr"/>
            <a:endParaRPr lang="en-US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0" hasCustomPrompt="1"/>
          </p:nvPr>
        </p:nvSpPr>
        <p:spPr>
          <a:xfrm>
            <a:off x="142875" y="304800"/>
            <a:ext cx="5143500" cy="609600"/>
          </a:xfrm>
          <a:prstGeom prst="rect">
            <a:avLst/>
          </a:prstGeom>
        </p:spPr>
        <p:txBody>
          <a:bodyPr vert="horz" lIns="38405" tIns="19202" rIns="38405" bIns="19202"/>
          <a:lstStyle>
            <a:lvl1pPr marL="133350" indent="0">
              <a:buNone/>
              <a:defRPr sz="3200" baseline="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dirty="0" smtClean="0"/>
              <a:t>Insert Title</a:t>
            </a:r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11"/>
          </p:nvPr>
        </p:nvSpPr>
        <p:spPr>
          <a:xfrm>
            <a:off x="571500" y="1409700"/>
            <a:ext cx="5946775" cy="4381500"/>
          </a:xfrm>
          <a:prstGeom prst="rect">
            <a:avLst/>
          </a:prstGeom>
        </p:spPr>
        <p:txBody>
          <a:bodyPr vert="horz" lIns="38405" tIns="19202" rIns="38405" bIns="19202">
            <a:normAutofit/>
          </a:bodyPr>
          <a:lstStyle>
            <a:lvl1pPr>
              <a:buSzPct val="120000"/>
              <a:defRPr sz="2800">
                <a:solidFill>
                  <a:schemeClr val="tx2"/>
                </a:solidFill>
                <a:latin typeface="Arial"/>
                <a:cs typeface="Arial"/>
              </a:defRPr>
            </a:lvl1pPr>
            <a:lvl2pPr marL="560070" indent="-240030">
              <a:buSzPct val="66000"/>
              <a:buFont typeface="Courier New"/>
              <a:buChar char="o"/>
              <a:defRPr sz="2400">
                <a:solidFill>
                  <a:schemeClr val="tx2"/>
                </a:solidFill>
                <a:latin typeface="Arial"/>
                <a:cs typeface="Arial"/>
              </a:defRPr>
            </a:lvl2pPr>
            <a:lvl3pPr marL="746760" indent="-240030">
              <a:buSzPct val="100000"/>
              <a:buFont typeface="Wingdings" charset="2"/>
              <a:buChar char="§"/>
              <a:defRPr sz="2000">
                <a:solidFill>
                  <a:schemeClr val="tx2"/>
                </a:solidFill>
                <a:latin typeface="Arial"/>
                <a:cs typeface="Arial"/>
              </a:defRPr>
            </a:lvl3pPr>
            <a:lvl4pPr marL="933450" indent="-240030">
              <a:buSzPct val="55000"/>
              <a:buFont typeface="Wingdings" charset="2"/>
              <a:buChar char="§"/>
              <a:defRPr sz="1800">
                <a:solidFill>
                  <a:schemeClr val="tx2"/>
                </a:solidFill>
                <a:latin typeface="Arial"/>
                <a:cs typeface="Arial"/>
              </a:defRPr>
            </a:lvl4pPr>
            <a:lvl5pPr>
              <a:defRPr>
                <a:solidFill>
                  <a:schemeClr val="tx2"/>
                </a:solidFill>
                <a:latin typeface="Georgia"/>
                <a:cs typeface="Georgia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381000" y="6298977"/>
            <a:ext cx="2986241" cy="254223"/>
          </a:xfrm>
          <a:prstGeom prst="rect">
            <a:avLst/>
          </a:prstGeom>
          <a:noFill/>
        </p:spPr>
        <p:txBody>
          <a:bodyPr wrap="none" lIns="38405" tIns="19202" rIns="38405" bIns="19202" rtlCol="0">
            <a:spAutoFit/>
          </a:bodyPr>
          <a:lstStyle/>
          <a:p>
            <a:pPr algn="l"/>
            <a:r>
              <a:rPr lang="en-US" sz="1400" b="0" i="1" dirty="0" smtClean="0">
                <a:solidFill>
                  <a:schemeClr val="tx2"/>
                </a:solidFill>
                <a:latin typeface="Arial"/>
                <a:cs typeface="Arial"/>
              </a:rPr>
              <a:t>CWG – IANA Stewardship Transition</a:t>
            </a:r>
          </a:p>
        </p:txBody>
      </p:sp>
      <p:cxnSp>
        <p:nvCxnSpPr>
          <p:cNvPr id="25" name="Straight Connector 24"/>
          <p:cNvCxnSpPr/>
          <p:nvPr/>
        </p:nvCxnSpPr>
        <p:spPr>
          <a:xfrm>
            <a:off x="381000" y="6200536"/>
            <a:ext cx="6446838" cy="0"/>
          </a:xfrm>
          <a:prstGeom prst="line">
            <a:avLst/>
          </a:prstGeom>
          <a:ln w="12700" cmpd="sng">
            <a:solidFill>
              <a:schemeClr val="accent1">
                <a:lumMod val="60000"/>
                <a:lumOff val="40000"/>
              </a:schemeClr>
            </a:solidFill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97385605"/>
      </p:ext>
    </p:extLst>
  </p:cSld>
  <p:clrMapOvr>
    <a:masterClrMapping/>
  </p:clrMapOvr>
  <p:transition xmlns:p14="http://schemas.microsoft.com/office/powerpoint/2010/main"/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371474" y="2209800"/>
            <a:ext cx="8315326" cy="1943100"/>
          </a:xfrm>
          <a:prstGeom prst="rect">
            <a:avLst/>
          </a:prstGeom>
        </p:spPr>
        <p:txBody>
          <a:bodyPr vert="horz" lIns="38405" tIns="19202" rIns="38405" bIns="19202" anchor="ctr"/>
          <a:lstStyle>
            <a:lvl1pPr marL="133350" indent="0" algn="l">
              <a:spcAft>
                <a:spcPts val="3000"/>
              </a:spcAft>
              <a:buNone/>
              <a:defRPr sz="4800">
                <a:ln>
                  <a:noFill/>
                </a:ln>
                <a:solidFill>
                  <a:srgbClr val="00334D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381000" y="6298977"/>
            <a:ext cx="3310561" cy="254223"/>
          </a:xfrm>
          <a:prstGeom prst="rect">
            <a:avLst/>
          </a:prstGeom>
          <a:noFill/>
        </p:spPr>
        <p:txBody>
          <a:bodyPr wrap="none" lIns="38405" tIns="19202" rIns="38405" bIns="19202" rtlCol="0">
            <a:spAutoFit/>
          </a:bodyPr>
          <a:lstStyle/>
          <a:p>
            <a:pPr algn="l"/>
            <a:r>
              <a:rPr lang="en-US" sz="1400" b="0" i="1" dirty="0" smtClean="0">
                <a:solidFill>
                  <a:schemeClr val="tx2"/>
                </a:solidFill>
                <a:latin typeface="Arial"/>
                <a:cs typeface="Arial"/>
              </a:rPr>
              <a:t>CCWG – Enhance ICANN</a:t>
            </a:r>
            <a:r>
              <a:rPr lang="en-US" sz="1400" b="0" i="1" baseline="0" dirty="0" smtClean="0">
                <a:solidFill>
                  <a:schemeClr val="tx2"/>
                </a:solidFill>
                <a:latin typeface="Arial"/>
                <a:cs typeface="Arial"/>
              </a:rPr>
              <a:t> Accountability</a:t>
            </a:r>
            <a:endParaRPr lang="en-US" sz="1400" b="0" i="1" dirty="0" smtClean="0">
              <a:solidFill>
                <a:schemeClr val="tx2"/>
              </a:solidFill>
              <a:latin typeface="Arial"/>
              <a:cs typeface="Arial"/>
            </a:endParaRPr>
          </a:p>
        </p:txBody>
      </p:sp>
      <p:cxnSp>
        <p:nvCxnSpPr>
          <p:cNvPr id="17" name="Straight Connector 16"/>
          <p:cNvCxnSpPr/>
          <p:nvPr/>
        </p:nvCxnSpPr>
        <p:spPr>
          <a:xfrm>
            <a:off x="381000" y="6200536"/>
            <a:ext cx="8392064" cy="0"/>
          </a:xfrm>
          <a:prstGeom prst="line">
            <a:avLst/>
          </a:prstGeom>
          <a:ln w="12700" cmpd="sng">
            <a:solidFill>
              <a:schemeClr val="accent1">
                <a:lumMod val="60000"/>
                <a:lumOff val="40000"/>
              </a:schemeClr>
            </a:solidFill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08784379"/>
      </p:ext>
    </p:extLst>
  </p:cSld>
  <p:clrMapOvr>
    <a:masterClrMapping/>
  </p:clrMapOvr>
  <p:transition xmlns:p14="http://schemas.microsoft.com/office/powerpoint/2010/main"/>
  <p:hf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ullets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Placeholder 13"/>
          <p:cNvSpPr>
            <a:spLocks noGrp="1"/>
          </p:cNvSpPr>
          <p:nvPr>
            <p:ph type="body" sz="quarter" idx="10" hasCustomPrompt="1"/>
          </p:nvPr>
        </p:nvSpPr>
        <p:spPr>
          <a:xfrm>
            <a:off x="142874" y="304800"/>
            <a:ext cx="8696325" cy="609600"/>
          </a:xfrm>
          <a:prstGeom prst="rect">
            <a:avLst/>
          </a:prstGeom>
        </p:spPr>
        <p:txBody>
          <a:bodyPr vert="horz" lIns="38405" tIns="19202" rIns="38405" bIns="19202"/>
          <a:lstStyle>
            <a:lvl1pPr marL="133350" indent="0">
              <a:buNone/>
              <a:defRPr sz="3200" baseline="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dirty="0" smtClean="0"/>
              <a:t>Insert Title</a:t>
            </a:r>
          </a:p>
        </p:txBody>
      </p:sp>
      <p:cxnSp>
        <p:nvCxnSpPr>
          <p:cNvPr id="15" name="Straight Connector 14"/>
          <p:cNvCxnSpPr/>
          <p:nvPr/>
        </p:nvCxnSpPr>
        <p:spPr>
          <a:xfrm>
            <a:off x="542925" y="1143000"/>
            <a:ext cx="2114550" cy="0"/>
          </a:xfrm>
          <a:prstGeom prst="line">
            <a:avLst/>
          </a:prstGeom>
          <a:ln>
            <a:solidFill>
              <a:schemeClr val="accent1">
                <a:alpha val="6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 Placeholder 18"/>
          <p:cNvSpPr>
            <a:spLocks noGrp="1"/>
          </p:cNvSpPr>
          <p:nvPr>
            <p:ph type="body" sz="quarter" idx="11"/>
          </p:nvPr>
        </p:nvSpPr>
        <p:spPr>
          <a:xfrm>
            <a:off x="304799" y="1524000"/>
            <a:ext cx="8532813" cy="4381500"/>
          </a:xfrm>
          <a:prstGeom prst="rect">
            <a:avLst/>
          </a:prstGeom>
        </p:spPr>
        <p:txBody>
          <a:bodyPr vert="horz" lIns="38405" tIns="19202" rIns="38405" bIns="19202">
            <a:normAutofit/>
          </a:bodyPr>
          <a:lstStyle>
            <a:lvl1pPr>
              <a:buSzPct val="120000"/>
              <a:defRPr sz="2800">
                <a:solidFill>
                  <a:schemeClr val="tx2"/>
                </a:solidFill>
                <a:latin typeface="Arial"/>
                <a:cs typeface="Arial"/>
              </a:defRPr>
            </a:lvl1pPr>
            <a:lvl2pPr marL="560070" indent="-240030">
              <a:buSzPct val="66000"/>
              <a:buFont typeface="Courier New"/>
              <a:buChar char="o"/>
              <a:defRPr sz="2400">
                <a:solidFill>
                  <a:schemeClr val="tx2"/>
                </a:solidFill>
                <a:latin typeface="Arial"/>
                <a:cs typeface="Arial"/>
              </a:defRPr>
            </a:lvl2pPr>
            <a:lvl3pPr marL="746760" indent="-240030">
              <a:buSzPct val="100000"/>
              <a:buFont typeface="Wingdings" charset="2"/>
              <a:buChar char="§"/>
              <a:defRPr sz="2000">
                <a:solidFill>
                  <a:schemeClr val="tx2"/>
                </a:solidFill>
                <a:latin typeface="Arial"/>
                <a:cs typeface="Arial"/>
              </a:defRPr>
            </a:lvl3pPr>
            <a:lvl4pPr marL="933450" indent="-240030">
              <a:buClr>
                <a:schemeClr val="tx2"/>
              </a:buClr>
              <a:buSzPct val="100000"/>
              <a:buFont typeface="Lucida Grande"/>
              <a:buChar char="-"/>
              <a:defRPr sz="2000">
                <a:solidFill>
                  <a:schemeClr val="tx2"/>
                </a:solidFill>
                <a:latin typeface="Arial"/>
                <a:cs typeface="Arial"/>
              </a:defRPr>
            </a:lvl4pPr>
            <a:lvl5pPr>
              <a:defRPr>
                <a:solidFill>
                  <a:schemeClr val="tx2"/>
                </a:solidFill>
                <a:latin typeface="Georgia"/>
                <a:cs typeface="Georgia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381000" y="6298977"/>
            <a:ext cx="2986241" cy="254223"/>
          </a:xfrm>
          <a:prstGeom prst="rect">
            <a:avLst/>
          </a:prstGeom>
          <a:noFill/>
        </p:spPr>
        <p:txBody>
          <a:bodyPr wrap="none" lIns="38405" tIns="19202" rIns="38405" bIns="19202" rtlCol="0">
            <a:spAutoFit/>
          </a:bodyPr>
          <a:lstStyle/>
          <a:p>
            <a:pPr algn="l"/>
            <a:r>
              <a:rPr lang="en-US" sz="1400" b="0" i="1" dirty="0" smtClean="0">
                <a:solidFill>
                  <a:schemeClr val="tx2"/>
                </a:solidFill>
                <a:latin typeface="Arial"/>
                <a:cs typeface="Arial"/>
              </a:rPr>
              <a:t>CWG – IANA Stewardship Transition</a:t>
            </a:r>
          </a:p>
        </p:txBody>
      </p:sp>
      <p:cxnSp>
        <p:nvCxnSpPr>
          <p:cNvPr id="20" name="Straight Connector 19"/>
          <p:cNvCxnSpPr/>
          <p:nvPr/>
        </p:nvCxnSpPr>
        <p:spPr>
          <a:xfrm>
            <a:off x="381000" y="6200536"/>
            <a:ext cx="8443823" cy="0"/>
          </a:xfrm>
          <a:prstGeom prst="line">
            <a:avLst/>
          </a:prstGeom>
          <a:ln w="12700" cmpd="sng">
            <a:solidFill>
              <a:schemeClr val="accent1">
                <a:lumMod val="60000"/>
                <a:lumOff val="40000"/>
              </a:schemeClr>
            </a:solidFill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31866502"/>
      </p:ext>
    </p:extLst>
  </p:cSld>
  <p:clrMapOvr>
    <a:masterClrMapping/>
  </p:clrMapOvr>
  <p:transition xmlns:p14="http://schemas.microsoft.com/office/powerpoint/2010/main"/>
  <p:hf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umbers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Placeholder 13"/>
          <p:cNvSpPr>
            <a:spLocks noGrp="1"/>
          </p:cNvSpPr>
          <p:nvPr>
            <p:ph type="body" sz="quarter" idx="10" hasCustomPrompt="1"/>
          </p:nvPr>
        </p:nvSpPr>
        <p:spPr>
          <a:xfrm>
            <a:off x="142874" y="304800"/>
            <a:ext cx="8696325" cy="609600"/>
          </a:xfrm>
          <a:prstGeom prst="rect">
            <a:avLst/>
          </a:prstGeom>
        </p:spPr>
        <p:txBody>
          <a:bodyPr vert="horz" lIns="38405" tIns="19202" rIns="38405" bIns="19202"/>
          <a:lstStyle>
            <a:lvl1pPr marL="133350" indent="0">
              <a:buNone/>
              <a:defRPr sz="3200" baseline="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dirty="0" smtClean="0"/>
              <a:t>Insert Title</a:t>
            </a:r>
          </a:p>
        </p:txBody>
      </p:sp>
      <p:cxnSp>
        <p:nvCxnSpPr>
          <p:cNvPr id="15" name="Straight Connector 14"/>
          <p:cNvCxnSpPr/>
          <p:nvPr/>
        </p:nvCxnSpPr>
        <p:spPr>
          <a:xfrm>
            <a:off x="542925" y="1143000"/>
            <a:ext cx="2114550" cy="0"/>
          </a:xfrm>
          <a:prstGeom prst="line">
            <a:avLst/>
          </a:prstGeom>
          <a:ln>
            <a:solidFill>
              <a:schemeClr val="accent1">
                <a:alpha val="6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 Placeholder 18"/>
          <p:cNvSpPr>
            <a:spLocks noGrp="1"/>
          </p:cNvSpPr>
          <p:nvPr>
            <p:ph type="body" sz="quarter" idx="11"/>
          </p:nvPr>
        </p:nvSpPr>
        <p:spPr>
          <a:xfrm>
            <a:off x="304799" y="1524000"/>
            <a:ext cx="8532813" cy="4381500"/>
          </a:xfrm>
          <a:prstGeom prst="rect">
            <a:avLst/>
          </a:prstGeom>
        </p:spPr>
        <p:txBody>
          <a:bodyPr vert="horz" lIns="38405" tIns="19202" rIns="38405" bIns="19202">
            <a:normAutofit/>
          </a:bodyPr>
          <a:lstStyle>
            <a:lvl1pPr marL="647700" indent="-514350">
              <a:buSzPct val="90000"/>
              <a:buFont typeface="+mj-lt"/>
              <a:buAutoNum type="arabicPeriod"/>
              <a:defRPr sz="2800">
                <a:solidFill>
                  <a:schemeClr val="tx2"/>
                </a:solidFill>
                <a:latin typeface="Arial"/>
                <a:cs typeface="Arial"/>
              </a:defRPr>
            </a:lvl1pPr>
            <a:lvl2pPr marL="777240" indent="-457200">
              <a:buSzPct val="100000"/>
              <a:buFont typeface="+mj-lt"/>
              <a:buAutoNum type="alphaLcParenR"/>
              <a:defRPr sz="2400">
                <a:solidFill>
                  <a:schemeClr val="tx2"/>
                </a:solidFill>
                <a:latin typeface="Arial"/>
                <a:cs typeface="Arial"/>
              </a:defRPr>
            </a:lvl2pPr>
            <a:lvl3pPr marL="963930" indent="-457200">
              <a:buSzPct val="90000"/>
              <a:buFont typeface="+mj-lt"/>
              <a:buAutoNum type="romanUcPeriod"/>
              <a:defRPr sz="2000">
                <a:solidFill>
                  <a:schemeClr val="tx2"/>
                </a:solidFill>
                <a:latin typeface="Arial"/>
                <a:cs typeface="Arial"/>
              </a:defRPr>
            </a:lvl3pPr>
            <a:lvl4pPr marL="1150620" indent="-457200">
              <a:buClr>
                <a:schemeClr val="tx2"/>
              </a:buClr>
              <a:buSzPct val="100000"/>
              <a:buFont typeface="+mj-lt"/>
              <a:buAutoNum type="romanLcPeriod"/>
              <a:defRPr sz="2000">
                <a:solidFill>
                  <a:schemeClr val="tx2"/>
                </a:solidFill>
                <a:latin typeface="Arial"/>
                <a:cs typeface="Arial"/>
              </a:defRPr>
            </a:lvl4pPr>
            <a:lvl5pPr>
              <a:defRPr>
                <a:solidFill>
                  <a:schemeClr val="tx2"/>
                </a:solidFill>
                <a:latin typeface="Georgia"/>
                <a:cs typeface="Georgia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80999" y="6298977"/>
            <a:ext cx="3013253" cy="254223"/>
          </a:xfrm>
          <a:prstGeom prst="rect">
            <a:avLst/>
          </a:prstGeom>
          <a:noFill/>
        </p:spPr>
        <p:txBody>
          <a:bodyPr wrap="square" lIns="38405" tIns="19202" rIns="38405" bIns="19202" rtlCol="0">
            <a:spAutoFit/>
          </a:bodyPr>
          <a:lstStyle/>
          <a:p>
            <a:pPr algn="l"/>
            <a:r>
              <a:rPr lang="en-US" sz="1400" b="0" i="1" dirty="0" smtClean="0">
                <a:solidFill>
                  <a:schemeClr val="tx2"/>
                </a:solidFill>
                <a:latin typeface="Arial"/>
                <a:cs typeface="Arial"/>
              </a:rPr>
              <a:t>CWG – IANA Stewardship Transition</a:t>
            </a:r>
          </a:p>
        </p:txBody>
      </p:sp>
      <p:cxnSp>
        <p:nvCxnSpPr>
          <p:cNvPr id="16" name="Straight Connector 15"/>
          <p:cNvCxnSpPr/>
          <p:nvPr/>
        </p:nvCxnSpPr>
        <p:spPr>
          <a:xfrm>
            <a:off x="381000" y="6200536"/>
            <a:ext cx="8426570" cy="0"/>
          </a:xfrm>
          <a:prstGeom prst="line">
            <a:avLst/>
          </a:prstGeom>
          <a:ln w="12700" cmpd="sng">
            <a:solidFill>
              <a:schemeClr val="accent1">
                <a:lumMod val="60000"/>
                <a:lumOff val="40000"/>
              </a:schemeClr>
            </a:solidFill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07250856"/>
      </p:ext>
    </p:extLst>
  </p:cSld>
  <p:clrMapOvr>
    <a:masterClrMapping/>
  </p:clrMapOvr>
  <p:transition xmlns:p14="http://schemas.microsoft.com/office/powerpoint/2010/main"/>
  <p:hf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Graphics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 bwMode="auto">
          <a:xfrm>
            <a:off x="0" y="3371292"/>
            <a:ext cx="9144000" cy="115416"/>
          </a:xfrm>
          <a:prstGeom prst="rect">
            <a:avLst/>
          </a:prstGeom>
          <a:solidFill>
            <a:srgbClr val="FFFFFF"/>
          </a:solidFill>
          <a:ln>
            <a:noFill/>
          </a:ln>
          <a:extLst/>
        </p:spPr>
        <p:txBody>
          <a:bodyPr lIns="0" tIns="0" rIns="0" bIns="0" rtlCol="0" anchor="ctr">
            <a:spAutoFit/>
          </a:bodyPr>
          <a:lstStyle/>
          <a:p>
            <a:pPr algn="l">
              <a:lnSpc>
                <a:spcPct val="10000"/>
              </a:lnSpc>
            </a:pPr>
            <a:endParaRPr lang="en-US" sz="3000" dirty="0" smtClean="0">
              <a:solidFill>
                <a:srgbClr val="1A8AC7"/>
              </a:solidFill>
              <a:latin typeface="DINOT-Medium" charset="0"/>
              <a:ea typeface="ＭＳ Ｐゴシック" charset="0"/>
              <a:cs typeface="DINOT-Medium" charset="0"/>
              <a:sym typeface="DINOT-Medium" charset="0"/>
            </a:endParaRP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0" hasCustomPrompt="1"/>
          </p:nvPr>
        </p:nvSpPr>
        <p:spPr>
          <a:xfrm>
            <a:off x="142875" y="304800"/>
            <a:ext cx="8694738" cy="609600"/>
          </a:xfrm>
          <a:prstGeom prst="rect">
            <a:avLst/>
          </a:prstGeom>
        </p:spPr>
        <p:txBody>
          <a:bodyPr vert="horz" lIns="38405" tIns="19202" rIns="38405" bIns="19202"/>
          <a:lstStyle>
            <a:lvl1pPr marL="133350" indent="0">
              <a:buNone/>
              <a:defRPr sz="3200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 smtClean="0"/>
              <a:t>Insert Title</a:t>
            </a:r>
          </a:p>
        </p:txBody>
      </p:sp>
    </p:spTree>
    <p:extLst>
      <p:ext uri="{BB962C8B-B14F-4D97-AF65-F5344CB8AC3E}">
        <p14:creationId xmlns:p14="http://schemas.microsoft.com/office/powerpoint/2010/main" val="1866681852"/>
      </p:ext>
    </p:extLst>
  </p:cSld>
  <p:clrMapOvr>
    <a:masterClrMapping/>
  </p:clrMapOvr>
  <p:transition xmlns:p14="http://schemas.microsoft.com/office/powerpoint/2010/main"/>
  <p:hf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har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 bwMode="auto">
          <a:xfrm>
            <a:off x="0" y="3371292"/>
            <a:ext cx="9144000" cy="115416"/>
          </a:xfrm>
          <a:prstGeom prst="rect">
            <a:avLst/>
          </a:prstGeom>
          <a:solidFill>
            <a:srgbClr val="FFFFFF"/>
          </a:solidFill>
          <a:ln>
            <a:noFill/>
          </a:ln>
          <a:extLst/>
        </p:spPr>
        <p:txBody>
          <a:bodyPr lIns="0" tIns="0" rIns="0" bIns="0" rtlCol="0" anchor="ctr">
            <a:spAutoFit/>
          </a:bodyPr>
          <a:lstStyle/>
          <a:p>
            <a:pPr algn="l">
              <a:lnSpc>
                <a:spcPct val="10000"/>
              </a:lnSpc>
            </a:pPr>
            <a:endParaRPr lang="en-US" sz="3000" dirty="0" smtClean="0">
              <a:solidFill>
                <a:srgbClr val="1A8AC7"/>
              </a:solidFill>
              <a:latin typeface="DINOT-Medium" charset="0"/>
              <a:ea typeface="ＭＳ Ｐゴシック" charset="0"/>
              <a:cs typeface="DINOT-Medium" charset="0"/>
              <a:sym typeface="DINOT-Medium" charset="0"/>
            </a:endParaRP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0" hasCustomPrompt="1"/>
          </p:nvPr>
        </p:nvSpPr>
        <p:spPr>
          <a:xfrm>
            <a:off x="142875" y="304800"/>
            <a:ext cx="8694738" cy="609600"/>
          </a:xfrm>
          <a:prstGeom prst="rect">
            <a:avLst/>
          </a:prstGeom>
        </p:spPr>
        <p:txBody>
          <a:bodyPr vert="horz" lIns="38405" tIns="19202" rIns="38405" bIns="19202"/>
          <a:lstStyle>
            <a:lvl1pPr marL="133350" indent="0">
              <a:buNone/>
              <a:defRPr sz="3200" baseline="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dirty="0" smtClean="0"/>
              <a:t>Insert Title</a:t>
            </a:r>
          </a:p>
        </p:txBody>
      </p:sp>
      <p:sp>
        <p:nvSpPr>
          <p:cNvPr id="3" name="Chart Placeholder 2"/>
          <p:cNvSpPr>
            <a:spLocks noGrp="1"/>
          </p:cNvSpPr>
          <p:nvPr>
            <p:ph type="chart" sz="quarter" idx="11"/>
          </p:nvPr>
        </p:nvSpPr>
        <p:spPr>
          <a:xfrm>
            <a:off x="742950" y="1371600"/>
            <a:ext cx="7686675" cy="4343400"/>
          </a:xfrm>
          <a:prstGeom prst="rect">
            <a:avLst/>
          </a:prstGeom>
        </p:spPr>
        <p:txBody>
          <a:bodyPr vert="horz" lIns="38405" tIns="19202" rIns="38405" bIns="19202"/>
          <a:lstStyle>
            <a:lvl1pPr marL="133350" indent="0">
              <a:buNone/>
              <a:defRPr>
                <a:latin typeface="Arial"/>
                <a:cs typeface="Arial"/>
              </a:defRPr>
            </a:lvl1pPr>
          </a:lstStyle>
          <a:p>
            <a:r>
              <a:rPr lang="en-US" smtClean="0"/>
              <a:t>Click icon to add chart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381000" y="6298977"/>
            <a:ext cx="2986241" cy="254223"/>
          </a:xfrm>
          <a:prstGeom prst="rect">
            <a:avLst/>
          </a:prstGeom>
          <a:noFill/>
        </p:spPr>
        <p:txBody>
          <a:bodyPr wrap="none" lIns="38405" tIns="19202" rIns="38405" bIns="19202" rtlCol="0">
            <a:spAutoFit/>
          </a:bodyPr>
          <a:lstStyle/>
          <a:p>
            <a:pPr algn="l"/>
            <a:r>
              <a:rPr lang="en-US" sz="1400" b="0" i="1" dirty="0" smtClean="0">
                <a:solidFill>
                  <a:schemeClr val="tx2"/>
                </a:solidFill>
                <a:latin typeface="Arial"/>
                <a:cs typeface="Arial"/>
              </a:rPr>
              <a:t>CWG – IANA Stewardship Transition</a:t>
            </a:r>
          </a:p>
        </p:txBody>
      </p:sp>
      <p:cxnSp>
        <p:nvCxnSpPr>
          <p:cNvPr id="13" name="Straight Connector 12"/>
          <p:cNvCxnSpPr/>
          <p:nvPr/>
        </p:nvCxnSpPr>
        <p:spPr>
          <a:xfrm>
            <a:off x="381000" y="6200536"/>
            <a:ext cx="8357558" cy="0"/>
          </a:xfrm>
          <a:prstGeom prst="line">
            <a:avLst/>
          </a:prstGeom>
          <a:ln w="12700" cmpd="sng">
            <a:solidFill>
              <a:schemeClr val="accent1">
                <a:lumMod val="60000"/>
                <a:lumOff val="40000"/>
              </a:schemeClr>
            </a:solidFill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23505213"/>
      </p:ext>
    </p:extLst>
  </p:cSld>
  <p:clrMapOvr>
    <a:masterClrMapping/>
  </p:clrMapOvr>
  <p:transition xmlns:p14="http://schemas.microsoft.com/office/powerpoint/2010/main"/>
  <p:hf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&amp;A / Add Inf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Rectangle 46"/>
          <p:cNvSpPr/>
          <p:nvPr/>
        </p:nvSpPr>
        <p:spPr bwMode="auto">
          <a:xfrm>
            <a:off x="0" y="2875992"/>
            <a:ext cx="9144000" cy="115416"/>
          </a:xfrm>
          <a:prstGeom prst="rect">
            <a:avLst/>
          </a:prstGeom>
          <a:solidFill>
            <a:srgbClr val="FFFFFF"/>
          </a:solidFill>
          <a:ln>
            <a:noFill/>
          </a:ln>
          <a:extLst/>
        </p:spPr>
        <p:txBody>
          <a:bodyPr lIns="0" tIns="0" rIns="0" bIns="0" rtlCol="0" anchor="ctr">
            <a:spAutoFit/>
          </a:bodyPr>
          <a:lstStyle/>
          <a:p>
            <a:pPr algn="l">
              <a:lnSpc>
                <a:spcPct val="10000"/>
              </a:lnSpc>
            </a:pPr>
            <a:endParaRPr lang="en-US" sz="3000" dirty="0" smtClean="0">
              <a:solidFill>
                <a:srgbClr val="1A8AC7"/>
              </a:solidFill>
              <a:latin typeface="DINOT-Medium" charset="0"/>
              <a:ea typeface="ＭＳ Ｐゴシック" charset="0"/>
              <a:cs typeface="DINOT-Medium" charset="0"/>
              <a:sym typeface="DINOT-Medium" charset="0"/>
            </a:endParaRP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0" hasCustomPrompt="1"/>
          </p:nvPr>
        </p:nvSpPr>
        <p:spPr>
          <a:xfrm>
            <a:off x="142875" y="304800"/>
            <a:ext cx="8694738" cy="609600"/>
          </a:xfrm>
          <a:prstGeom prst="rect">
            <a:avLst/>
          </a:prstGeom>
        </p:spPr>
        <p:txBody>
          <a:bodyPr vert="horz" lIns="38405" tIns="19202" rIns="38405" bIns="19202"/>
          <a:lstStyle>
            <a:lvl1pPr marL="133350" indent="0">
              <a:buNone/>
              <a:defRPr sz="3200" baseline="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dirty="0" smtClean="0"/>
              <a:t>Insert Title</a:t>
            </a:r>
          </a:p>
        </p:txBody>
      </p:sp>
      <p:sp>
        <p:nvSpPr>
          <p:cNvPr id="36" name="Rectangle 35"/>
          <p:cNvSpPr>
            <a:spLocks/>
          </p:cNvSpPr>
          <p:nvPr/>
        </p:nvSpPr>
        <p:spPr>
          <a:xfrm>
            <a:off x="-8467" y="1295400"/>
            <a:ext cx="1714500" cy="2286000"/>
          </a:xfrm>
          <a:prstGeom prst="rect">
            <a:avLst/>
          </a:prstGeom>
          <a:solidFill>
            <a:schemeClr val="tx2">
              <a:alpha val="71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405" tIns="19202" rIns="38405" bIns="19202" rtlCol="0" anchor="ctr"/>
          <a:lstStyle/>
          <a:p>
            <a:pPr algn="ctr"/>
            <a:endParaRPr lang="en-US"/>
          </a:p>
        </p:txBody>
      </p:sp>
      <p:sp>
        <p:nvSpPr>
          <p:cNvPr id="38" name="Rectangle 37"/>
          <p:cNvSpPr>
            <a:spLocks/>
          </p:cNvSpPr>
          <p:nvPr/>
        </p:nvSpPr>
        <p:spPr>
          <a:xfrm>
            <a:off x="-6350" y="3573780"/>
            <a:ext cx="1714500" cy="2286000"/>
          </a:xfrm>
          <a:prstGeom prst="rect">
            <a:avLst/>
          </a:prstGeom>
          <a:solidFill>
            <a:schemeClr val="tx2">
              <a:alpha val="38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405" tIns="19202" rIns="38405" bIns="19202" rtlCol="0" anchor="ctr"/>
          <a:lstStyle/>
          <a:p>
            <a:pPr algn="ctr"/>
            <a:endParaRPr lang="en-US"/>
          </a:p>
        </p:txBody>
      </p:sp>
      <p:sp>
        <p:nvSpPr>
          <p:cNvPr id="44" name="Rectangle 43"/>
          <p:cNvSpPr>
            <a:spLocks/>
          </p:cNvSpPr>
          <p:nvPr/>
        </p:nvSpPr>
        <p:spPr>
          <a:xfrm>
            <a:off x="7429500" y="1295400"/>
            <a:ext cx="1714500" cy="2286000"/>
          </a:xfrm>
          <a:prstGeom prst="rect">
            <a:avLst/>
          </a:prstGeom>
          <a:solidFill>
            <a:schemeClr val="tx2">
              <a:alpha val="38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405" tIns="19202" rIns="38405" bIns="19202" rtlCol="0" anchor="ctr"/>
          <a:lstStyle/>
          <a:p>
            <a:pPr algn="ctr"/>
            <a:endParaRPr lang="en-US"/>
          </a:p>
        </p:txBody>
      </p:sp>
      <p:sp>
        <p:nvSpPr>
          <p:cNvPr id="45" name="Rectangle 44"/>
          <p:cNvSpPr>
            <a:spLocks/>
          </p:cNvSpPr>
          <p:nvPr/>
        </p:nvSpPr>
        <p:spPr>
          <a:xfrm>
            <a:off x="7431617" y="3573780"/>
            <a:ext cx="1714500" cy="2286000"/>
          </a:xfrm>
          <a:prstGeom prst="rect">
            <a:avLst/>
          </a:prstGeom>
          <a:solidFill>
            <a:schemeClr val="tx2">
              <a:alpha val="71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405" tIns="19202" rIns="38405" bIns="19202"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 userDrawn="1"/>
        </p:nvSpPr>
        <p:spPr>
          <a:xfrm>
            <a:off x="685800" y="1295400"/>
            <a:ext cx="7772400" cy="4572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405" tIns="19202" rIns="38405" bIns="19202" rtlCol="0" anchor="ctr"/>
          <a:lstStyle/>
          <a:p>
            <a:pPr algn="ctr"/>
            <a:endParaRPr lang="en-US"/>
          </a:p>
        </p:txBody>
      </p:sp>
      <p:sp>
        <p:nvSpPr>
          <p:cNvPr id="17" name="Text Placeholder 18"/>
          <p:cNvSpPr>
            <a:spLocks noGrp="1"/>
          </p:cNvSpPr>
          <p:nvPr>
            <p:ph type="body" sz="quarter" idx="11"/>
          </p:nvPr>
        </p:nvSpPr>
        <p:spPr>
          <a:xfrm>
            <a:off x="762000" y="1371600"/>
            <a:ext cx="7543800" cy="4305300"/>
          </a:xfrm>
          <a:prstGeom prst="rect">
            <a:avLst/>
          </a:prstGeom>
        </p:spPr>
        <p:txBody>
          <a:bodyPr vert="horz" lIns="38405" tIns="19202" rIns="38405" bIns="19202">
            <a:normAutofit/>
          </a:bodyPr>
          <a:lstStyle>
            <a:lvl1pPr marL="374904">
              <a:spcBef>
                <a:spcPts val="1600"/>
              </a:spcBef>
              <a:spcAft>
                <a:spcPts val="0"/>
              </a:spcAft>
              <a:buClr>
                <a:schemeClr val="bg1"/>
              </a:buClr>
              <a:buSzPct val="120000"/>
              <a:defRPr sz="2800">
                <a:solidFill>
                  <a:schemeClr val="bg1"/>
                </a:solidFill>
                <a:latin typeface="Arial"/>
                <a:cs typeface="Arial"/>
              </a:defRPr>
            </a:lvl1pPr>
            <a:lvl2pPr marL="560070" indent="-240030">
              <a:spcBef>
                <a:spcPts val="800"/>
              </a:spcBef>
              <a:buClr>
                <a:schemeClr val="bg1"/>
              </a:buClr>
              <a:buSzPct val="66000"/>
              <a:buFont typeface="Courier New"/>
              <a:buChar char="o"/>
              <a:defRPr sz="2400">
                <a:solidFill>
                  <a:schemeClr val="bg1"/>
                </a:solidFill>
                <a:latin typeface="Arial"/>
                <a:cs typeface="Arial"/>
              </a:defRPr>
            </a:lvl2pPr>
            <a:lvl3pPr marL="746760" indent="-240030">
              <a:spcBef>
                <a:spcPts val="800"/>
              </a:spcBef>
              <a:buClr>
                <a:schemeClr val="bg1"/>
              </a:buClr>
              <a:buSzPct val="100000"/>
              <a:buFont typeface="Wingdings" charset="2"/>
              <a:buChar char="§"/>
              <a:defRPr sz="2000">
                <a:solidFill>
                  <a:schemeClr val="bg1"/>
                </a:solidFill>
                <a:latin typeface="Arial"/>
                <a:cs typeface="Arial"/>
              </a:defRPr>
            </a:lvl3pPr>
            <a:lvl4pPr marL="933450" indent="-240030">
              <a:spcBef>
                <a:spcPts val="800"/>
              </a:spcBef>
              <a:buClr>
                <a:schemeClr val="bg1"/>
              </a:buClr>
              <a:buSzPct val="100000"/>
              <a:buFont typeface="Lucida Grande"/>
              <a:buChar char="-"/>
              <a:defRPr sz="2000">
                <a:solidFill>
                  <a:schemeClr val="bg1"/>
                </a:solidFill>
                <a:latin typeface="Arial"/>
                <a:cs typeface="Arial"/>
              </a:defRPr>
            </a:lvl4pPr>
            <a:lvl5pPr>
              <a:defRPr>
                <a:solidFill>
                  <a:schemeClr val="tx2"/>
                </a:solidFill>
                <a:latin typeface="Georgia"/>
                <a:cs typeface="Georgia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381000" y="6298977"/>
            <a:ext cx="2986241" cy="254223"/>
          </a:xfrm>
          <a:prstGeom prst="rect">
            <a:avLst/>
          </a:prstGeom>
          <a:noFill/>
        </p:spPr>
        <p:txBody>
          <a:bodyPr wrap="none" lIns="38405" tIns="19202" rIns="38405" bIns="19202" rtlCol="0">
            <a:spAutoFit/>
          </a:bodyPr>
          <a:lstStyle/>
          <a:p>
            <a:pPr algn="l"/>
            <a:r>
              <a:rPr lang="en-US" sz="1400" b="0" i="1" dirty="0" smtClean="0">
                <a:solidFill>
                  <a:schemeClr val="tx2"/>
                </a:solidFill>
                <a:latin typeface="Arial"/>
                <a:cs typeface="Arial"/>
              </a:rPr>
              <a:t>CWG – IANA Stewardship Transition</a:t>
            </a:r>
          </a:p>
        </p:txBody>
      </p:sp>
      <p:cxnSp>
        <p:nvCxnSpPr>
          <p:cNvPr id="22" name="Straight Connector 21"/>
          <p:cNvCxnSpPr/>
          <p:nvPr/>
        </p:nvCxnSpPr>
        <p:spPr>
          <a:xfrm>
            <a:off x="381000" y="6200536"/>
            <a:ext cx="8288547" cy="0"/>
          </a:xfrm>
          <a:prstGeom prst="line">
            <a:avLst/>
          </a:prstGeom>
          <a:ln w="12700" cmpd="sng">
            <a:solidFill>
              <a:schemeClr val="accent1">
                <a:lumMod val="60000"/>
                <a:lumOff val="40000"/>
              </a:schemeClr>
            </a:solidFill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19703744"/>
      </p:ext>
    </p:extLst>
  </p:cSld>
  <p:clrMapOvr>
    <a:masterClrMapping/>
  </p:clrMapOvr>
  <p:transition xmlns:p14="http://schemas.microsoft.com/office/powerpoint/2010/main"/>
  <p:hf hdr="0" ftr="0" dt="0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38168" y="635000"/>
            <a:ext cx="578248" cy="346556"/>
          </a:xfrm>
          <a:prstGeom prst="rect">
            <a:avLst/>
          </a:prstGeom>
          <a:noFill/>
        </p:spPr>
        <p:txBody>
          <a:bodyPr wrap="none" lIns="38405" tIns="19202" rIns="38405" bIns="19202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  <a:latin typeface="Georgia"/>
                <a:cs typeface="Georgia"/>
              </a:rPr>
              <a:t>Text</a:t>
            </a:r>
            <a:endParaRPr lang="en-US" sz="2000" dirty="0">
              <a:solidFill>
                <a:schemeClr val="bg1"/>
              </a:solidFill>
              <a:latin typeface="Georgia"/>
              <a:cs typeface="Georgia"/>
            </a:endParaRPr>
          </a:p>
        </p:txBody>
      </p:sp>
      <p:sp>
        <p:nvSpPr>
          <p:cNvPr id="3" name="TextBox 2"/>
          <p:cNvSpPr txBox="1"/>
          <p:nvPr userDrawn="1"/>
        </p:nvSpPr>
        <p:spPr>
          <a:xfrm>
            <a:off x="338168" y="635000"/>
            <a:ext cx="578248" cy="346556"/>
          </a:xfrm>
          <a:prstGeom prst="rect">
            <a:avLst/>
          </a:prstGeom>
          <a:noFill/>
        </p:spPr>
        <p:txBody>
          <a:bodyPr wrap="none" lIns="38405" tIns="19202" rIns="38405" bIns="19202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  <a:latin typeface="Georgia"/>
                <a:cs typeface="Georgia"/>
              </a:rPr>
              <a:t>Text</a:t>
            </a:r>
            <a:endParaRPr lang="en-US" sz="2000" dirty="0">
              <a:solidFill>
                <a:schemeClr val="bg1"/>
              </a:solidFill>
              <a:latin typeface="Georgia"/>
              <a:cs typeface="Georgia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8" r:id="rId10"/>
  </p:sldLayoutIdLst>
  <p:transition xmlns:p14="http://schemas.microsoft.com/office/powerpoint/2010/main"/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800">
          <a:solidFill>
            <a:srgbClr val="1A8AC7"/>
          </a:solidFill>
          <a:latin typeface="+mj-lt"/>
          <a:ea typeface="+mj-ea"/>
          <a:cs typeface="+mj-cs"/>
          <a:sym typeface="DINOT-Light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800">
          <a:solidFill>
            <a:srgbClr val="1A8AC7"/>
          </a:solidFill>
          <a:latin typeface="DINOT-Light" charset="0"/>
          <a:ea typeface="ヒラギノ角ゴ ProN W3" charset="0"/>
          <a:cs typeface="ヒラギノ角ゴ ProN W3" charset="0"/>
          <a:sym typeface="DINOT-Light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800">
          <a:solidFill>
            <a:srgbClr val="1A8AC7"/>
          </a:solidFill>
          <a:latin typeface="DINOT-Light" charset="0"/>
          <a:ea typeface="ヒラギノ角ゴ ProN W3" charset="0"/>
          <a:cs typeface="ヒラギノ角ゴ ProN W3" charset="0"/>
          <a:sym typeface="DINOT-Light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800">
          <a:solidFill>
            <a:srgbClr val="1A8AC7"/>
          </a:solidFill>
          <a:latin typeface="DINOT-Light" charset="0"/>
          <a:ea typeface="ヒラギノ角ゴ ProN W3" charset="0"/>
          <a:cs typeface="ヒラギノ角ゴ ProN W3" charset="0"/>
          <a:sym typeface="DINOT-Light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800">
          <a:solidFill>
            <a:srgbClr val="1A8AC7"/>
          </a:solidFill>
          <a:latin typeface="DINOT-Light" charset="0"/>
          <a:ea typeface="ヒラギノ角ゴ ProN W3" charset="0"/>
          <a:cs typeface="ヒラギノ角ゴ ProN W3" charset="0"/>
          <a:sym typeface="DINOT-Light" charset="0"/>
        </a:defRPr>
      </a:lvl5pPr>
      <a:lvl6pPr marL="192024" algn="l" rtl="0" eaLnBrk="1" fontAlgn="base" hangingPunct="1">
        <a:spcBef>
          <a:spcPct val="0"/>
        </a:spcBef>
        <a:spcAft>
          <a:spcPct val="0"/>
        </a:spcAft>
        <a:defRPr sz="2800">
          <a:solidFill>
            <a:srgbClr val="1A8AC7"/>
          </a:solidFill>
          <a:latin typeface="DINOT-Light" charset="0"/>
          <a:ea typeface="ヒラギノ角ゴ ProN W3" charset="0"/>
          <a:cs typeface="ヒラギノ角ゴ ProN W3" charset="0"/>
          <a:sym typeface="DINOT-Light" charset="0"/>
        </a:defRPr>
      </a:lvl6pPr>
      <a:lvl7pPr marL="384048" algn="l" rtl="0" eaLnBrk="1" fontAlgn="base" hangingPunct="1">
        <a:spcBef>
          <a:spcPct val="0"/>
        </a:spcBef>
        <a:spcAft>
          <a:spcPct val="0"/>
        </a:spcAft>
        <a:defRPr sz="2800">
          <a:solidFill>
            <a:srgbClr val="1A8AC7"/>
          </a:solidFill>
          <a:latin typeface="DINOT-Light" charset="0"/>
          <a:ea typeface="ヒラギノ角ゴ ProN W3" charset="0"/>
          <a:cs typeface="ヒラギノ角ゴ ProN W3" charset="0"/>
          <a:sym typeface="DINOT-Light" charset="0"/>
        </a:defRPr>
      </a:lvl7pPr>
      <a:lvl8pPr marL="576072" algn="l" rtl="0" eaLnBrk="1" fontAlgn="base" hangingPunct="1">
        <a:spcBef>
          <a:spcPct val="0"/>
        </a:spcBef>
        <a:spcAft>
          <a:spcPct val="0"/>
        </a:spcAft>
        <a:defRPr sz="2800">
          <a:solidFill>
            <a:srgbClr val="1A8AC7"/>
          </a:solidFill>
          <a:latin typeface="DINOT-Light" charset="0"/>
          <a:ea typeface="ヒラギノ角ゴ ProN W3" charset="0"/>
          <a:cs typeface="ヒラギノ角ゴ ProN W3" charset="0"/>
          <a:sym typeface="DINOT-Light" charset="0"/>
        </a:defRPr>
      </a:lvl8pPr>
      <a:lvl9pPr marL="768096" algn="l" rtl="0" eaLnBrk="1" fontAlgn="base" hangingPunct="1">
        <a:spcBef>
          <a:spcPct val="0"/>
        </a:spcBef>
        <a:spcAft>
          <a:spcPct val="0"/>
        </a:spcAft>
        <a:defRPr sz="2800">
          <a:solidFill>
            <a:srgbClr val="1A8AC7"/>
          </a:solidFill>
          <a:latin typeface="DINOT-Light" charset="0"/>
          <a:ea typeface="ヒラギノ角ゴ ProN W3" charset="0"/>
          <a:cs typeface="ヒラギノ角ゴ ProN W3" charset="0"/>
          <a:sym typeface="DINOT-Light" charset="0"/>
        </a:defRPr>
      </a:lvl9pPr>
    </p:titleStyle>
    <p:bodyStyle>
      <a:lvl1pPr marL="373380" indent="-240030" algn="l" rtl="0" eaLnBrk="1" fontAlgn="base" hangingPunct="1">
        <a:spcBef>
          <a:spcPts val="1428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1pPr>
      <a:lvl2pPr marL="560070" indent="-240030" algn="l" rtl="0" eaLnBrk="1" fontAlgn="base" hangingPunct="1">
        <a:spcBef>
          <a:spcPts val="1428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2pPr>
      <a:lvl3pPr marL="746760" indent="-240030" algn="l" rtl="0" eaLnBrk="1" fontAlgn="base" hangingPunct="1">
        <a:spcBef>
          <a:spcPts val="1428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3pPr>
      <a:lvl4pPr marL="933450" indent="-240030" algn="l" rtl="0" eaLnBrk="1" fontAlgn="base" hangingPunct="1">
        <a:spcBef>
          <a:spcPts val="1428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4pPr>
      <a:lvl5pPr marL="1120140" indent="-240030" algn="l" rtl="0" eaLnBrk="1" fontAlgn="base" hangingPunct="1">
        <a:spcBef>
          <a:spcPts val="1428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5pPr>
      <a:lvl6pPr marL="1312164" indent="-240030" algn="l" rtl="0" eaLnBrk="1" fontAlgn="base" hangingPunct="1">
        <a:spcBef>
          <a:spcPts val="1428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6pPr>
      <a:lvl7pPr marL="1504188" indent="-240030" algn="l" rtl="0" eaLnBrk="1" fontAlgn="base" hangingPunct="1">
        <a:spcBef>
          <a:spcPts val="1428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7pPr>
      <a:lvl8pPr marL="1696212" indent="-240030" algn="l" rtl="0" eaLnBrk="1" fontAlgn="base" hangingPunct="1">
        <a:spcBef>
          <a:spcPts val="1428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8pPr>
      <a:lvl9pPr marL="1888236" indent="-240030" algn="l" rtl="0" eaLnBrk="1" fontAlgn="base" hangingPunct="1">
        <a:spcBef>
          <a:spcPts val="1428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192024" rtl="0" eaLnBrk="1" latinLnBrk="0" hangingPunct="1">
        <a:defRPr sz="800" kern="1200">
          <a:solidFill>
            <a:schemeClr val="tx1"/>
          </a:solidFill>
          <a:latin typeface="+mn-lt"/>
          <a:ea typeface="+mn-ea"/>
          <a:cs typeface="+mn-cs"/>
        </a:defRPr>
      </a:lvl1pPr>
      <a:lvl2pPr marL="192024" algn="l" defTabSz="192024" rtl="0" eaLnBrk="1" latinLnBrk="0" hangingPunct="1">
        <a:defRPr sz="800" kern="1200">
          <a:solidFill>
            <a:schemeClr val="tx1"/>
          </a:solidFill>
          <a:latin typeface="+mn-lt"/>
          <a:ea typeface="+mn-ea"/>
          <a:cs typeface="+mn-cs"/>
        </a:defRPr>
      </a:lvl2pPr>
      <a:lvl3pPr marL="384048" algn="l" defTabSz="192024" rtl="0" eaLnBrk="1" latinLnBrk="0" hangingPunct="1">
        <a:defRPr sz="800" kern="1200">
          <a:solidFill>
            <a:schemeClr val="tx1"/>
          </a:solidFill>
          <a:latin typeface="+mn-lt"/>
          <a:ea typeface="+mn-ea"/>
          <a:cs typeface="+mn-cs"/>
        </a:defRPr>
      </a:lvl3pPr>
      <a:lvl4pPr marL="576072" algn="l" defTabSz="192024" rtl="0" eaLnBrk="1" latinLnBrk="0" hangingPunct="1">
        <a:defRPr sz="800" kern="1200">
          <a:solidFill>
            <a:schemeClr val="tx1"/>
          </a:solidFill>
          <a:latin typeface="+mn-lt"/>
          <a:ea typeface="+mn-ea"/>
          <a:cs typeface="+mn-cs"/>
        </a:defRPr>
      </a:lvl4pPr>
      <a:lvl5pPr marL="768096" algn="l" defTabSz="192024" rtl="0" eaLnBrk="1" latinLnBrk="0" hangingPunct="1">
        <a:defRPr sz="800" kern="1200">
          <a:solidFill>
            <a:schemeClr val="tx1"/>
          </a:solidFill>
          <a:latin typeface="+mn-lt"/>
          <a:ea typeface="+mn-ea"/>
          <a:cs typeface="+mn-cs"/>
        </a:defRPr>
      </a:lvl5pPr>
      <a:lvl6pPr marL="960120" algn="l" defTabSz="192024" rtl="0" eaLnBrk="1" latinLnBrk="0" hangingPunct="1">
        <a:defRPr sz="800" kern="1200">
          <a:solidFill>
            <a:schemeClr val="tx1"/>
          </a:solidFill>
          <a:latin typeface="+mn-lt"/>
          <a:ea typeface="+mn-ea"/>
          <a:cs typeface="+mn-cs"/>
        </a:defRPr>
      </a:lvl6pPr>
      <a:lvl7pPr marL="1152144" algn="l" defTabSz="192024" rtl="0" eaLnBrk="1" latinLnBrk="0" hangingPunct="1">
        <a:defRPr sz="800" kern="1200">
          <a:solidFill>
            <a:schemeClr val="tx1"/>
          </a:solidFill>
          <a:latin typeface="+mn-lt"/>
          <a:ea typeface="+mn-ea"/>
          <a:cs typeface="+mn-cs"/>
        </a:defRPr>
      </a:lvl7pPr>
      <a:lvl8pPr marL="1344168" algn="l" defTabSz="192024" rtl="0" eaLnBrk="1" latinLnBrk="0" hangingPunct="1">
        <a:defRPr sz="800" kern="1200">
          <a:solidFill>
            <a:schemeClr val="tx1"/>
          </a:solidFill>
          <a:latin typeface="+mn-lt"/>
          <a:ea typeface="+mn-ea"/>
          <a:cs typeface="+mn-cs"/>
        </a:defRPr>
      </a:lvl8pPr>
      <a:lvl9pPr marL="1536192" algn="l" defTabSz="192024" rtl="0" eaLnBrk="1" latinLnBrk="0" hangingPunct="1">
        <a:defRPr sz="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371474" y="1631858"/>
            <a:ext cx="8315326" cy="1943100"/>
          </a:xfrm>
        </p:spPr>
        <p:txBody>
          <a:bodyPr/>
          <a:lstStyle/>
          <a:p>
            <a:r>
              <a:rPr lang="en-US" dirty="0" smtClean="0"/>
              <a:t>CCWG </a:t>
            </a:r>
            <a:r>
              <a:rPr lang="en-US" dirty="0"/>
              <a:t>– </a:t>
            </a:r>
            <a:r>
              <a:rPr lang="en-US" dirty="0" smtClean="0"/>
              <a:t>Enhancing ICANN Accountability</a:t>
            </a:r>
            <a:endParaRPr lang="en-US" dirty="0"/>
          </a:p>
        </p:txBody>
      </p:sp>
      <p:sp>
        <p:nvSpPr>
          <p:cNvPr id="3" name="Text Placeholder 13"/>
          <p:cNvSpPr txBox="1">
            <a:spLocks/>
          </p:cNvSpPr>
          <p:nvPr/>
        </p:nvSpPr>
        <p:spPr>
          <a:xfrm>
            <a:off x="435854" y="4495800"/>
            <a:ext cx="5562600" cy="375024"/>
          </a:xfrm>
          <a:prstGeom prst="rect">
            <a:avLst/>
          </a:prstGeom>
        </p:spPr>
        <p:txBody>
          <a:bodyPr/>
          <a:lstStyle>
            <a:lvl1pPr marL="373380" indent="-240030" algn="l" rtl="0" eaLnBrk="1" fontAlgn="base" hangingPunct="1">
              <a:spcBef>
                <a:spcPts val="1428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Gill Sans" charset="0"/>
              </a:defRPr>
            </a:lvl1pPr>
            <a:lvl2pPr marL="560070" indent="-240030" algn="l" rtl="0" eaLnBrk="1" fontAlgn="base" hangingPunct="1">
              <a:spcBef>
                <a:spcPts val="1428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Gill Sans" charset="0"/>
              </a:defRPr>
            </a:lvl2pPr>
            <a:lvl3pPr marL="746760" indent="-240030" algn="l" rtl="0" eaLnBrk="1" fontAlgn="base" hangingPunct="1">
              <a:spcBef>
                <a:spcPts val="1428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Gill Sans" charset="0"/>
              </a:defRPr>
            </a:lvl3pPr>
            <a:lvl4pPr marL="933450" indent="-240030" algn="l" rtl="0" eaLnBrk="1" fontAlgn="base" hangingPunct="1">
              <a:spcBef>
                <a:spcPts val="1428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Gill Sans" charset="0"/>
              </a:defRPr>
            </a:lvl4pPr>
            <a:lvl5pPr marL="1120140" indent="-240030" algn="l" rtl="0" eaLnBrk="1" fontAlgn="base" hangingPunct="1">
              <a:spcBef>
                <a:spcPts val="1428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Gill Sans" charset="0"/>
              </a:defRPr>
            </a:lvl5pPr>
            <a:lvl6pPr marL="1312164" indent="-240030" algn="l" rtl="0" eaLnBrk="1" fontAlgn="base" hangingPunct="1">
              <a:spcBef>
                <a:spcPts val="1428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Gill Sans" charset="0"/>
              </a:defRPr>
            </a:lvl6pPr>
            <a:lvl7pPr marL="1504188" indent="-240030" algn="l" rtl="0" eaLnBrk="1" fontAlgn="base" hangingPunct="1">
              <a:spcBef>
                <a:spcPts val="1428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Gill Sans" charset="0"/>
              </a:defRPr>
            </a:lvl7pPr>
            <a:lvl8pPr marL="1696212" indent="-240030" algn="l" rtl="0" eaLnBrk="1" fontAlgn="base" hangingPunct="1">
              <a:spcBef>
                <a:spcPts val="1428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Gill Sans" charset="0"/>
              </a:defRPr>
            </a:lvl8pPr>
            <a:lvl9pPr marL="1888236" indent="-240030" algn="l" rtl="0" eaLnBrk="1" fontAlgn="base" hangingPunct="1">
              <a:spcBef>
                <a:spcPts val="1428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Gill Sans" charset="0"/>
              </a:defRPr>
            </a:lvl9pPr>
          </a:lstStyle>
          <a:p>
            <a:pPr marL="133350" indent="0">
              <a:spcBef>
                <a:spcPts val="0"/>
              </a:spcBef>
              <a:buNone/>
            </a:pPr>
            <a:r>
              <a:rPr lang="en-US" b="1" kern="0" dirty="0" smtClean="0"/>
              <a:t>Project Timeline</a:t>
            </a:r>
            <a:endParaRPr lang="en-US" b="1" kern="0" dirty="0"/>
          </a:p>
        </p:txBody>
      </p:sp>
      <p:sp>
        <p:nvSpPr>
          <p:cNvPr id="4" name="Text Placeholder 12"/>
          <p:cNvSpPr txBox="1">
            <a:spLocks/>
          </p:cNvSpPr>
          <p:nvPr/>
        </p:nvSpPr>
        <p:spPr>
          <a:xfrm>
            <a:off x="5865962" y="457200"/>
            <a:ext cx="2820837" cy="609600"/>
          </a:xfrm>
          <a:prstGeom prst="rect">
            <a:avLst/>
          </a:prstGeom>
        </p:spPr>
        <p:txBody>
          <a:bodyPr vert="horz" lIns="38405" tIns="19202" rIns="38405" bIns="19202" anchor="ctr"/>
          <a:lstStyle>
            <a:lvl1pPr marL="133350" indent="0" algn="l" rtl="0" eaLnBrk="1" fontAlgn="base" hangingPunct="1">
              <a:spcBef>
                <a:spcPts val="1428"/>
              </a:spcBef>
              <a:spcAft>
                <a:spcPts val="3000"/>
              </a:spcAft>
              <a:buSzPct val="171000"/>
              <a:buFont typeface="Gill Sans" charset="0"/>
              <a:buNone/>
              <a:defRPr sz="4800">
                <a:ln>
                  <a:noFill/>
                </a:ln>
                <a:solidFill>
                  <a:srgbClr val="00334D"/>
                </a:solidFill>
                <a:latin typeface="Arial"/>
                <a:ea typeface="+mn-ea"/>
                <a:cs typeface="Arial"/>
                <a:sym typeface="Gill Sans" charset="0"/>
              </a:defRPr>
            </a:lvl1pPr>
            <a:lvl2pPr marL="560070" indent="-240030" algn="l" rtl="0" eaLnBrk="1" fontAlgn="base" hangingPunct="1">
              <a:spcBef>
                <a:spcPts val="1428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Gill Sans" charset="0"/>
              </a:defRPr>
            </a:lvl2pPr>
            <a:lvl3pPr marL="746760" indent="-240030" algn="l" rtl="0" eaLnBrk="1" fontAlgn="base" hangingPunct="1">
              <a:spcBef>
                <a:spcPts val="1428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Gill Sans" charset="0"/>
              </a:defRPr>
            </a:lvl3pPr>
            <a:lvl4pPr marL="933450" indent="-240030" algn="l" rtl="0" eaLnBrk="1" fontAlgn="base" hangingPunct="1">
              <a:spcBef>
                <a:spcPts val="1428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Gill Sans" charset="0"/>
              </a:defRPr>
            </a:lvl4pPr>
            <a:lvl5pPr marL="1120140" indent="-240030" algn="l" rtl="0" eaLnBrk="1" fontAlgn="base" hangingPunct="1">
              <a:spcBef>
                <a:spcPts val="1428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Gill Sans" charset="0"/>
              </a:defRPr>
            </a:lvl5pPr>
            <a:lvl6pPr marL="1312164" indent="-240030" algn="l" rtl="0" eaLnBrk="1" fontAlgn="base" hangingPunct="1">
              <a:spcBef>
                <a:spcPts val="1428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Gill Sans" charset="0"/>
              </a:defRPr>
            </a:lvl6pPr>
            <a:lvl7pPr marL="1504188" indent="-240030" algn="l" rtl="0" eaLnBrk="1" fontAlgn="base" hangingPunct="1">
              <a:spcBef>
                <a:spcPts val="1428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Gill Sans" charset="0"/>
              </a:defRPr>
            </a:lvl7pPr>
            <a:lvl8pPr marL="1696212" indent="-240030" algn="l" rtl="0" eaLnBrk="1" fontAlgn="base" hangingPunct="1">
              <a:spcBef>
                <a:spcPts val="1428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Gill Sans" charset="0"/>
              </a:defRPr>
            </a:lvl8pPr>
            <a:lvl9pPr marL="1888236" indent="-240030" algn="l" rtl="0" eaLnBrk="1" fontAlgn="base" hangingPunct="1">
              <a:spcBef>
                <a:spcPts val="1428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Gill Sans" charset="0"/>
              </a:defRPr>
            </a:lvl9pPr>
          </a:lstStyle>
          <a:p>
            <a:r>
              <a:rPr lang="en-US" sz="2000" kern="0" dirty="0" smtClean="0">
                <a:solidFill>
                  <a:schemeClr val="bg1"/>
                </a:solidFill>
              </a:rPr>
              <a:t>22</a:t>
            </a:r>
            <a:r>
              <a:rPr lang="en-US" sz="2000" kern="0" dirty="0" smtClean="0"/>
              <a:t> 09 December 2014</a:t>
            </a:r>
            <a:endParaRPr lang="en-US" sz="2000" kern="0" dirty="0"/>
          </a:p>
        </p:txBody>
      </p:sp>
    </p:spTree>
    <p:extLst>
      <p:ext uri="{BB962C8B-B14F-4D97-AF65-F5344CB8AC3E}">
        <p14:creationId xmlns:p14="http://schemas.microsoft.com/office/powerpoint/2010/main" val="3165794076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Key Milestones</a:t>
            </a:r>
            <a:endParaRPr lang="en-US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05996989"/>
              </p:ext>
            </p:extLst>
          </p:nvPr>
        </p:nvGraphicFramePr>
        <p:xfrm>
          <a:off x="495905" y="1318382"/>
          <a:ext cx="8212666" cy="5445487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1487714"/>
                <a:gridCol w="6724952"/>
              </a:tblGrid>
              <a:tr h="719847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rgbClr val="6D99B3"/>
                          </a:solidFill>
                        </a:rPr>
                        <a:t>15 Apr 2015</a:t>
                      </a:r>
                      <a:r>
                        <a:rPr lang="en-US" sz="1600" b="1" dirty="0" smtClean="0"/>
                        <a:t> </a:t>
                      </a:r>
                      <a:endParaRPr lang="en-US" sz="1600" b="1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19202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 smtClean="0">
                          <a:solidFill>
                            <a:srgbClr val="00334D"/>
                          </a:solidFill>
                        </a:rPr>
                        <a:t>Publish Draft WS1 Proposal </a:t>
                      </a:r>
                      <a:r>
                        <a:rPr lang="en-US" sz="1600" b="0" dirty="0" smtClean="0">
                          <a:solidFill>
                            <a:srgbClr val="00334D"/>
                          </a:solidFill>
                        </a:rPr>
                        <a:t>for public comment</a:t>
                      </a:r>
                      <a:r>
                        <a:rPr lang="en-US" sz="1600" b="0" baseline="0" dirty="0" smtClean="0">
                          <a:solidFill>
                            <a:srgbClr val="00334D"/>
                          </a:solidFill>
                        </a:rPr>
                        <a:t> and begin WS2 deliberations</a:t>
                      </a:r>
                      <a:endParaRPr lang="en-US" sz="1600" b="0" dirty="0" smtClean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573932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rgbClr val="6D99B3"/>
                          </a:solidFill>
                        </a:rPr>
                        <a:t>30 May 2015 </a:t>
                      </a:r>
                      <a:endParaRPr lang="en-US" sz="1600" b="1" dirty="0">
                        <a:solidFill>
                          <a:srgbClr val="6D99B3"/>
                        </a:solidFill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19202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 smtClean="0">
                          <a:solidFill>
                            <a:srgbClr val="00334D"/>
                          </a:solidFill>
                        </a:rPr>
                        <a:t>Publish Final WS1 Proposal </a:t>
                      </a:r>
                      <a:r>
                        <a:rPr lang="en-US" sz="1600" b="0" dirty="0" smtClean="0">
                          <a:solidFill>
                            <a:srgbClr val="00334D"/>
                          </a:solidFill>
                        </a:rPr>
                        <a:t>and</a:t>
                      </a:r>
                      <a:r>
                        <a:rPr lang="en-US" sz="1600" b="0" baseline="0" dirty="0" smtClean="0">
                          <a:solidFill>
                            <a:srgbClr val="00334D"/>
                          </a:solidFill>
                        </a:rPr>
                        <a:t> submit to Chartering Organizations for approval</a:t>
                      </a:r>
                      <a:endParaRPr lang="en-US" sz="1600" b="0" dirty="0" smtClean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535502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rgbClr val="6D99B3"/>
                          </a:solidFill>
                        </a:rPr>
                        <a:t>20 Jun 2015 </a:t>
                      </a:r>
                      <a:endParaRPr lang="en-US" sz="1600" b="1" dirty="0">
                        <a:solidFill>
                          <a:srgbClr val="6D99B3"/>
                        </a:solidFill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19202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 smtClean="0">
                          <a:solidFill>
                            <a:srgbClr val="00334D"/>
                          </a:solidFill>
                        </a:rPr>
                        <a:t>Obtain approval of WS1 Proposal</a:t>
                      </a:r>
                      <a:r>
                        <a:rPr lang="en-US" sz="1600" b="1" baseline="0" dirty="0" smtClean="0">
                          <a:solidFill>
                            <a:srgbClr val="00334D"/>
                          </a:solidFill>
                        </a:rPr>
                        <a:t> </a:t>
                      </a:r>
                      <a:r>
                        <a:rPr lang="en-US" sz="1600" b="0" baseline="0" dirty="0" smtClean="0">
                          <a:solidFill>
                            <a:srgbClr val="00334D"/>
                          </a:solidFill>
                        </a:rPr>
                        <a:t>by Chartering Organizations</a:t>
                      </a:r>
                      <a:endParaRPr lang="en-US" sz="1600" b="0" dirty="0" smtClean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797668">
                <a:tc>
                  <a:txBody>
                    <a:bodyPr/>
                    <a:lstStyle/>
                    <a:p>
                      <a:pPr algn="ctr"/>
                      <a:r>
                        <a:rPr lang="en-US" sz="1600" b="1" baseline="0" dirty="0" smtClean="0">
                          <a:solidFill>
                            <a:srgbClr val="6D99B3"/>
                          </a:solidFill>
                        </a:rPr>
                        <a:t>30 Jun 2015</a:t>
                      </a:r>
                      <a:endParaRPr lang="en-US" sz="1600" b="1" dirty="0">
                        <a:solidFill>
                          <a:srgbClr val="6D99B3"/>
                        </a:solidFill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19202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 smtClean="0">
                          <a:solidFill>
                            <a:srgbClr val="00334D"/>
                          </a:solidFill>
                        </a:rPr>
                        <a:t>Submit WS1 Proposal to ICANN Board</a:t>
                      </a:r>
                      <a:endParaRPr lang="en-US" sz="1600" b="0" dirty="0" smtClean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513245">
                <a:tc>
                  <a:txBody>
                    <a:bodyPr/>
                    <a:lstStyle/>
                    <a:p>
                      <a:pPr algn="ctr"/>
                      <a:r>
                        <a:rPr lang="en-US" sz="1600" b="1" baseline="0" dirty="0" smtClean="0">
                          <a:solidFill>
                            <a:srgbClr val="6D99B3"/>
                          </a:solidFill>
                        </a:rPr>
                        <a:t>?? Xxx 201X</a:t>
                      </a:r>
                      <a:endParaRPr lang="en-US" sz="1600" b="1" dirty="0">
                        <a:solidFill>
                          <a:srgbClr val="6D99B3"/>
                        </a:solidFill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19202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 smtClean="0">
                          <a:solidFill>
                            <a:srgbClr val="00334D"/>
                          </a:solidFill>
                        </a:rPr>
                        <a:t>Publish Draft WS2 Proposal </a:t>
                      </a:r>
                      <a:r>
                        <a:rPr lang="en-US" sz="1600" b="0" dirty="0" smtClean="0">
                          <a:solidFill>
                            <a:srgbClr val="00334D"/>
                          </a:solidFill>
                        </a:rPr>
                        <a:t>for public comment</a:t>
                      </a:r>
                      <a:endParaRPr lang="en-US" sz="1600" b="0" dirty="0" smtClean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544749">
                <a:tc>
                  <a:txBody>
                    <a:bodyPr/>
                    <a:lstStyle/>
                    <a:p>
                      <a:pPr algn="ctr"/>
                      <a:r>
                        <a:rPr lang="en-US" sz="1600" b="1" baseline="0" dirty="0" smtClean="0">
                          <a:solidFill>
                            <a:srgbClr val="6D99B3"/>
                          </a:solidFill>
                        </a:rPr>
                        <a:t>?? Xxx 201X</a:t>
                      </a:r>
                      <a:endParaRPr lang="en-US" sz="1600" b="1" dirty="0">
                        <a:solidFill>
                          <a:srgbClr val="6D99B3"/>
                        </a:solidFill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19202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 smtClean="0">
                          <a:solidFill>
                            <a:srgbClr val="00334D"/>
                          </a:solidFill>
                        </a:rPr>
                        <a:t>Publish Final WS2 Proposal </a:t>
                      </a:r>
                      <a:r>
                        <a:rPr lang="en-US" sz="1600" b="0" dirty="0" smtClean="0">
                          <a:solidFill>
                            <a:srgbClr val="00334D"/>
                          </a:solidFill>
                        </a:rPr>
                        <a:t>and</a:t>
                      </a:r>
                      <a:r>
                        <a:rPr lang="en-US" sz="1600" b="0" baseline="0" dirty="0" smtClean="0">
                          <a:solidFill>
                            <a:srgbClr val="00334D"/>
                          </a:solidFill>
                        </a:rPr>
                        <a:t> submit to Chartering Organizations for approval</a:t>
                      </a:r>
                      <a:endParaRPr lang="en-US" sz="1600" b="0" dirty="0" smtClean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544749">
                <a:tc>
                  <a:txBody>
                    <a:bodyPr/>
                    <a:lstStyle/>
                    <a:p>
                      <a:pPr algn="ctr"/>
                      <a:r>
                        <a:rPr lang="en-US" sz="1600" b="1" baseline="0" dirty="0" smtClean="0">
                          <a:solidFill>
                            <a:srgbClr val="6D99B3"/>
                          </a:solidFill>
                        </a:rPr>
                        <a:t>?? Xxx 201X</a:t>
                      </a:r>
                      <a:endParaRPr lang="en-US" sz="1600" b="1" dirty="0">
                        <a:solidFill>
                          <a:srgbClr val="6D99B3"/>
                        </a:solidFill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19202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 smtClean="0">
                          <a:solidFill>
                            <a:srgbClr val="00334D"/>
                          </a:solidFill>
                        </a:rPr>
                        <a:t>Obtain approval of WS2 Proposal</a:t>
                      </a:r>
                      <a:r>
                        <a:rPr lang="en-US" sz="1600" b="1" baseline="0" dirty="0" smtClean="0">
                          <a:solidFill>
                            <a:srgbClr val="00334D"/>
                          </a:solidFill>
                        </a:rPr>
                        <a:t> </a:t>
                      </a:r>
                      <a:r>
                        <a:rPr lang="en-US" sz="1600" b="0" baseline="0" dirty="0" smtClean="0">
                          <a:solidFill>
                            <a:srgbClr val="00334D"/>
                          </a:solidFill>
                        </a:rPr>
                        <a:t>by Chartering Organizations</a:t>
                      </a:r>
                      <a:endParaRPr lang="en-US" sz="1600" b="0" dirty="0" smtClean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176236">
                <a:tc>
                  <a:txBody>
                    <a:bodyPr/>
                    <a:lstStyle/>
                    <a:p>
                      <a:pPr algn="ctr"/>
                      <a:r>
                        <a:rPr lang="en-US" sz="1600" b="1" baseline="0" dirty="0" smtClean="0">
                          <a:solidFill>
                            <a:srgbClr val="6D99B3"/>
                          </a:solidFill>
                        </a:rPr>
                        <a:t>?? Xxx 201X</a:t>
                      </a:r>
                      <a:endParaRPr lang="en-US" sz="1600" b="1" dirty="0">
                        <a:solidFill>
                          <a:srgbClr val="6D99B3"/>
                        </a:solidFill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19202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 smtClean="0">
                          <a:solidFill>
                            <a:srgbClr val="00334D"/>
                          </a:solidFill>
                        </a:rPr>
                        <a:t>Submit WS2 Proposal to ICANN Board</a:t>
                      </a:r>
                      <a:endParaRPr lang="en-US" sz="1600" b="0" dirty="0" smtClean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24047630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96313326"/>
              </p:ext>
            </p:extLst>
          </p:nvPr>
        </p:nvGraphicFramePr>
        <p:xfrm>
          <a:off x="437203" y="1010519"/>
          <a:ext cx="8336354" cy="4983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41258"/>
                <a:gridCol w="641258"/>
                <a:gridCol w="641258"/>
                <a:gridCol w="641258"/>
                <a:gridCol w="641258"/>
                <a:gridCol w="641258"/>
                <a:gridCol w="641258"/>
                <a:gridCol w="641258"/>
                <a:gridCol w="641258"/>
                <a:gridCol w="641258"/>
                <a:gridCol w="641258"/>
                <a:gridCol w="641258"/>
                <a:gridCol w="641258"/>
              </a:tblGrid>
              <a:tr h="498348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6D99B3">
                          <a:lumMod val="20000"/>
                          <a:lumOff val="8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D99B3">
                          <a:lumMod val="20000"/>
                          <a:lumOff val="8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D99B3">
                          <a:lumMod val="20000"/>
                          <a:lumOff val="8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6D99B3">
                          <a:lumMod val="20000"/>
                          <a:lumOff val="8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D99B3">
                          <a:lumMod val="20000"/>
                          <a:lumOff val="8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D99B3">
                          <a:lumMod val="20000"/>
                          <a:lumOff val="8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6D99B3">
                          <a:lumMod val="20000"/>
                          <a:lumOff val="8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D99B3">
                          <a:lumMod val="20000"/>
                          <a:lumOff val="8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D99B3">
                          <a:lumMod val="20000"/>
                          <a:lumOff val="8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6D99B3">
                          <a:lumMod val="20000"/>
                          <a:lumOff val="8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D99B3">
                          <a:lumMod val="20000"/>
                          <a:lumOff val="8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D99B3">
                          <a:lumMod val="20000"/>
                          <a:lumOff val="8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6D99B3">
                          <a:lumMod val="20000"/>
                          <a:lumOff val="8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D99B3">
                          <a:lumMod val="20000"/>
                          <a:lumOff val="8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D99B3">
                          <a:lumMod val="20000"/>
                          <a:lumOff val="8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6D99B3">
                          <a:lumMod val="20000"/>
                          <a:lumOff val="8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D99B3">
                          <a:lumMod val="20000"/>
                          <a:lumOff val="8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D99B3">
                          <a:lumMod val="20000"/>
                          <a:lumOff val="8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6D99B3">
                          <a:lumMod val="20000"/>
                          <a:lumOff val="8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D99B3">
                          <a:lumMod val="20000"/>
                          <a:lumOff val="8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D99B3">
                          <a:lumMod val="20000"/>
                          <a:lumOff val="8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6D99B3">
                          <a:lumMod val="20000"/>
                          <a:lumOff val="8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D99B3">
                          <a:lumMod val="20000"/>
                          <a:lumOff val="8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D99B3">
                          <a:lumMod val="20000"/>
                          <a:lumOff val="8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6D99B3">
                          <a:lumMod val="20000"/>
                          <a:lumOff val="8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D99B3">
                          <a:lumMod val="20000"/>
                          <a:lumOff val="8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D99B3">
                          <a:lumMod val="20000"/>
                          <a:lumOff val="8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6D99B3">
                          <a:lumMod val="20000"/>
                          <a:lumOff val="8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D99B3">
                          <a:lumMod val="20000"/>
                          <a:lumOff val="8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D99B3">
                          <a:lumMod val="20000"/>
                          <a:lumOff val="8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6D99B3">
                          <a:lumMod val="20000"/>
                          <a:lumOff val="8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D99B3">
                          <a:lumMod val="20000"/>
                          <a:lumOff val="8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D99B3">
                          <a:lumMod val="20000"/>
                          <a:lumOff val="8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6D99B3">
                          <a:lumMod val="20000"/>
                          <a:lumOff val="8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D99B3">
                          <a:lumMod val="20000"/>
                          <a:lumOff val="8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D99B3">
                          <a:lumMod val="20000"/>
                          <a:lumOff val="8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6D99B3">
                          <a:lumMod val="20000"/>
                          <a:lumOff val="8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D99B3">
                          <a:lumMod val="20000"/>
                          <a:lumOff val="8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D99B3">
                          <a:lumMod val="20000"/>
                          <a:lumOff val="8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77" name="Rectangle 76"/>
          <p:cNvSpPr/>
          <p:nvPr/>
        </p:nvSpPr>
        <p:spPr bwMode="auto">
          <a:xfrm>
            <a:off x="0" y="5867400"/>
            <a:ext cx="9144000" cy="990600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lIns="0" tIns="0" rIns="0" bIns="0" rtlCol="0" anchor="ctr">
            <a:spAutoFit/>
          </a:bodyPr>
          <a:lstStyle/>
          <a:p>
            <a:pPr algn="l">
              <a:lnSpc>
                <a:spcPct val="10000"/>
              </a:lnSpc>
            </a:pPr>
            <a:endParaRPr lang="en-US" sz="7200" dirty="0" smtClean="0">
              <a:solidFill>
                <a:srgbClr val="1A8AC7"/>
              </a:solidFill>
              <a:latin typeface="DINOT-Medium" charset="0"/>
              <a:ea typeface="ＭＳ Ｐゴシック" charset="0"/>
              <a:cs typeface="DINOT-Medium" charset="0"/>
              <a:sym typeface="DINOT-Medium" charset="0"/>
            </a:endParaRPr>
          </a:p>
        </p:txBody>
      </p:sp>
      <p:cxnSp>
        <p:nvCxnSpPr>
          <p:cNvPr id="9" name="Straight Connector 8"/>
          <p:cNvCxnSpPr>
            <a:stCxn id="5" idx="1"/>
          </p:cNvCxnSpPr>
          <p:nvPr/>
        </p:nvCxnSpPr>
        <p:spPr bwMode="auto">
          <a:xfrm flipV="1">
            <a:off x="2343694" y="974442"/>
            <a:ext cx="33746" cy="5042370"/>
          </a:xfrm>
          <a:prstGeom prst="line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25400" cap="flat" cmpd="sng" algn="ctr">
            <a:solidFill>
              <a:srgbClr val="000000">
                <a:alpha val="23000"/>
              </a:srgbClr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0" y="0"/>
            <a:ext cx="9144000" cy="754844"/>
          </a:xfrm>
          <a:solidFill>
            <a:schemeClr val="tx2"/>
          </a:solidFill>
        </p:spPr>
        <p:txBody>
          <a:bodyPr tIns="109728"/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CCWG Accountability Timeline </a:t>
            </a:r>
            <a:r>
              <a:rPr lang="en-US" dirty="0" smtClean="0">
                <a:solidFill>
                  <a:schemeClr val="bg1"/>
                </a:solidFill>
              </a:rPr>
              <a:t>2014-2015+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447530" y="5993951"/>
            <a:ext cx="1899371" cy="4572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bIns="91440" rtlCol="0" anchor="ctr"/>
          <a:lstStyle/>
          <a:p>
            <a:endParaRPr lang="en-US" sz="2000" dirty="0">
              <a:solidFill>
                <a:schemeClr val="bg1"/>
              </a:solidFill>
              <a:latin typeface="Georgia"/>
              <a:cs typeface="Georgia"/>
            </a:endParaRPr>
          </a:p>
        </p:txBody>
      </p:sp>
      <p:sp>
        <p:nvSpPr>
          <p:cNvPr id="5" name="Right Arrow 4"/>
          <p:cNvSpPr/>
          <p:nvPr/>
        </p:nvSpPr>
        <p:spPr>
          <a:xfrm>
            <a:off x="2343694" y="5993952"/>
            <a:ext cx="6554646" cy="45719"/>
          </a:xfrm>
          <a:prstGeom prst="rightArrow">
            <a:avLst>
              <a:gd name="adj1" fmla="val 98106"/>
              <a:gd name="adj2" fmla="val 146718"/>
            </a:avLst>
          </a:prstGeom>
          <a:solidFill>
            <a:schemeClr val="accent2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bIns="91440" rtlCol="0" anchor="ctr"/>
          <a:lstStyle/>
          <a:p>
            <a:endParaRPr lang="en-US" sz="2000" dirty="0">
              <a:solidFill>
                <a:schemeClr val="bg1"/>
              </a:solidFill>
              <a:latin typeface="Georgia"/>
              <a:cs typeface="Georgia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57199" y="6077818"/>
            <a:ext cx="1920241" cy="523220"/>
          </a:xfrm>
          <a:prstGeom prst="rect">
            <a:avLst/>
          </a:prstGeom>
          <a:noFill/>
        </p:spPr>
        <p:txBody>
          <a:bodyPr wrap="square" lIns="0" tIns="45720" rIns="38405" bIns="45720" rtlCol="0">
            <a:spAutoFit/>
          </a:bodyPr>
          <a:lstStyle/>
          <a:p>
            <a:r>
              <a:rPr lang="en-US" sz="2800" dirty="0" smtClean="0">
                <a:solidFill>
                  <a:schemeClr val="accent2">
                    <a:lumMod val="75000"/>
                  </a:schemeClr>
                </a:solidFill>
                <a:latin typeface="Georgia"/>
                <a:cs typeface="Georgia"/>
              </a:rPr>
              <a:t>2014</a:t>
            </a:r>
            <a:endParaRPr lang="en-US" sz="2800" dirty="0">
              <a:solidFill>
                <a:schemeClr val="accent2">
                  <a:lumMod val="75000"/>
                </a:schemeClr>
              </a:solidFill>
              <a:latin typeface="Georgia"/>
              <a:cs typeface="Georgia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377440" y="6077818"/>
            <a:ext cx="6367417" cy="523220"/>
          </a:xfrm>
          <a:prstGeom prst="rect">
            <a:avLst/>
          </a:prstGeom>
          <a:noFill/>
        </p:spPr>
        <p:txBody>
          <a:bodyPr wrap="square" lIns="0" tIns="45720" rIns="38405" bIns="45720" rtlCol="0">
            <a:spAutoFit/>
          </a:bodyPr>
          <a:lstStyle/>
          <a:p>
            <a:r>
              <a:rPr lang="en-US" sz="2800" dirty="0" smtClean="0">
                <a:solidFill>
                  <a:schemeClr val="accent2">
                    <a:lumMod val="50000"/>
                  </a:schemeClr>
                </a:solidFill>
                <a:latin typeface="Georgia"/>
                <a:cs typeface="Georgia"/>
              </a:rPr>
              <a:t>2015</a:t>
            </a:r>
            <a:endParaRPr lang="en-US" sz="2800" dirty="0">
              <a:solidFill>
                <a:schemeClr val="accent2">
                  <a:lumMod val="50000"/>
                </a:schemeClr>
              </a:solidFill>
              <a:latin typeface="Georgia"/>
              <a:cs typeface="Georgia"/>
            </a:endParaRPr>
          </a:p>
        </p:txBody>
      </p:sp>
      <p:sp>
        <p:nvSpPr>
          <p:cNvPr id="96" name="TextBox 95"/>
          <p:cNvSpPr txBox="1"/>
          <p:nvPr/>
        </p:nvSpPr>
        <p:spPr>
          <a:xfrm>
            <a:off x="1819112" y="5710485"/>
            <a:ext cx="427052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600" dirty="0" smtClean="0">
                <a:solidFill>
                  <a:schemeClr val="accent6">
                    <a:lumMod val="75000"/>
                  </a:schemeClr>
                </a:solidFill>
                <a:latin typeface="Arial"/>
                <a:cs typeface="Arial"/>
              </a:rPr>
              <a:t>Dec</a:t>
            </a:r>
            <a:endParaRPr lang="en-US" sz="1600" dirty="0">
              <a:solidFill>
                <a:schemeClr val="accent6">
                  <a:lumMod val="75000"/>
                </a:schemeClr>
              </a:solidFill>
              <a:latin typeface="Arial"/>
              <a:cs typeface="Arial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4373628" y="5715019"/>
            <a:ext cx="427052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600" dirty="0" smtClean="0">
                <a:solidFill>
                  <a:schemeClr val="accent6">
                    <a:lumMod val="75000"/>
                  </a:schemeClr>
                </a:solidFill>
                <a:latin typeface="Arial"/>
                <a:cs typeface="Arial"/>
              </a:rPr>
              <a:t>Apr</a:t>
            </a:r>
            <a:endParaRPr lang="en-US" sz="1600" dirty="0">
              <a:solidFill>
                <a:schemeClr val="accent6">
                  <a:lumMod val="75000"/>
                </a:schemeClr>
              </a:solidFill>
              <a:latin typeface="Arial"/>
              <a:cs typeface="Arial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3096370" y="5716861"/>
            <a:ext cx="427052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600" dirty="0" smtClean="0">
                <a:solidFill>
                  <a:schemeClr val="accent6">
                    <a:lumMod val="75000"/>
                  </a:schemeClr>
                </a:solidFill>
                <a:latin typeface="Arial"/>
                <a:cs typeface="Arial"/>
              </a:rPr>
              <a:t>Feb</a:t>
            </a:r>
            <a:endParaRPr lang="en-US" sz="1600" dirty="0">
              <a:solidFill>
                <a:schemeClr val="accent6">
                  <a:lumMod val="75000"/>
                </a:schemeClr>
              </a:solidFill>
              <a:latin typeface="Arial"/>
              <a:cs typeface="Arial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541854" y="5726240"/>
            <a:ext cx="427052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600" dirty="0" smtClean="0">
                <a:solidFill>
                  <a:schemeClr val="accent6">
                    <a:lumMod val="75000"/>
                  </a:schemeClr>
                </a:solidFill>
                <a:latin typeface="Arial"/>
                <a:cs typeface="Arial"/>
              </a:rPr>
              <a:t>Oct</a:t>
            </a:r>
            <a:endParaRPr lang="en-US" sz="1600" dirty="0">
              <a:solidFill>
                <a:schemeClr val="accent6">
                  <a:lumMod val="75000"/>
                </a:schemeClr>
              </a:solidFill>
              <a:latin typeface="Arial"/>
              <a:cs typeface="Arial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5650886" y="5715019"/>
            <a:ext cx="427052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600" dirty="0" smtClean="0">
                <a:solidFill>
                  <a:schemeClr val="accent6">
                    <a:lumMod val="75000"/>
                  </a:schemeClr>
                </a:solidFill>
                <a:latin typeface="Arial"/>
                <a:cs typeface="Arial"/>
              </a:rPr>
              <a:t>Jun</a:t>
            </a:r>
            <a:endParaRPr lang="en-US" sz="1600" dirty="0">
              <a:solidFill>
                <a:schemeClr val="accent6">
                  <a:lumMod val="75000"/>
                </a:schemeClr>
              </a:solidFill>
              <a:latin typeface="Arial"/>
              <a:cs typeface="Arial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6928144" y="5715019"/>
            <a:ext cx="427052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600" dirty="0" smtClean="0">
                <a:solidFill>
                  <a:schemeClr val="accent6">
                    <a:lumMod val="75000"/>
                  </a:schemeClr>
                </a:solidFill>
                <a:latin typeface="Arial"/>
                <a:cs typeface="Arial"/>
              </a:rPr>
              <a:t>Aug</a:t>
            </a:r>
            <a:endParaRPr lang="en-US" sz="1600" dirty="0">
              <a:solidFill>
                <a:schemeClr val="accent6">
                  <a:lumMod val="75000"/>
                </a:schemeClr>
              </a:solidFill>
              <a:latin typeface="Arial"/>
              <a:cs typeface="Arial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1180483" y="5706154"/>
            <a:ext cx="427052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600" dirty="0" smtClean="0">
                <a:solidFill>
                  <a:schemeClr val="accent6">
                    <a:lumMod val="75000"/>
                  </a:schemeClr>
                </a:solidFill>
                <a:latin typeface="Arial"/>
                <a:cs typeface="Arial"/>
              </a:rPr>
              <a:t>Nov</a:t>
            </a:r>
            <a:endParaRPr lang="en-US" sz="1600" dirty="0">
              <a:solidFill>
                <a:schemeClr val="accent6">
                  <a:lumMod val="75000"/>
                </a:schemeClr>
              </a:solidFill>
              <a:latin typeface="Arial"/>
              <a:cs typeface="Arial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2457741" y="5706154"/>
            <a:ext cx="427052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600" dirty="0" smtClean="0">
                <a:solidFill>
                  <a:schemeClr val="accent6">
                    <a:lumMod val="75000"/>
                  </a:schemeClr>
                </a:solidFill>
                <a:latin typeface="Arial"/>
                <a:cs typeface="Arial"/>
              </a:rPr>
              <a:t>Jan</a:t>
            </a:r>
            <a:endParaRPr lang="en-US" sz="1600" dirty="0">
              <a:solidFill>
                <a:schemeClr val="accent6">
                  <a:lumMod val="75000"/>
                </a:schemeClr>
              </a:solidFill>
              <a:latin typeface="Arial"/>
              <a:cs typeface="Arial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3734999" y="5718211"/>
            <a:ext cx="427052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600" dirty="0" smtClean="0">
                <a:solidFill>
                  <a:schemeClr val="accent6">
                    <a:lumMod val="75000"/>
                  </a:schemeClr>
                </a:solidFill>
                <a:latin typeface="Arial"/>
                <a:cs typeface="Arial"/>
              </a:rPr>
              <a:t>Mar</a:t>
            </a:r>
            <a:endParaRPr lang="en-US" sz="1600" dirty="0">
              <a:solidFill>
                <a:schemeClr val="accent6">
                  <a:lumMod val="75000"/>
                </a:schemeClr>
              </a:solidFill>
              <a:latin typeface="Arial"/>
              <a:cs typeface="Arial"/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5012257" y="5706154"/>
            <a:ext cx="427052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600" dirty="0" smtClean="0">
                <a:solidFill>
                  <a:schemeClr val="accent6">
                    <a:lumMod val="75000"/>
                  </a:schemeClr>
                </a:solidFill>
                <a:latin typeface="Arial"/>
                <a:cs typeface="Arial"/>
              </a:rPr>
              <a:t>May</a:t>
            </a:r>
            <a:endParaRPr lang="en-US" sz="1600" dirty="0">
              <a:solidFill>
                <a:schemeClr val="accent6">
                  <a:lumMod val="75000"/>
                </a:schemeClr>
              </a:solidFill>
              <a:latin typeface="Arial"/>
              <a:cs typeface="Arial"/>
            </a:endParaRPr>
          </a:p>
        </p:txBody>
      </p:sp>
      <p:sp>
        <p:nvSpPr>
          <p:cNvPr id="90" name="TextBox 89"/>
          <p:cNvSpPr txBox="1"/>
          <p:nvPr/>
        </p:nvSpPr>
        <p:spPr>
          <a:xfrm>
            <a:off x="8205406" y="5726240"/>
            <a:ext cx="427052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600" dirty="0" smtClean="0">
                <a:solidFill>
                  <a:schemeClr val="accent6">
                    <a:lumMod val="75000"/>
                  </a:schemeClr>
                </a:solidFill>
                <a:latin typeface="Arial"/>
                <a:cs typeface="Arial"/>
              </a:rPr>
              <a:t>???</a:t>
            </a:r>
            <a:endParaRPr lang="en-US" sz="1600" dirty="0">
              <a:solidFill>
                <a:schemeClr val="accent6">
                  <a:lumMod val="75000"/>
                </a:schemeClr>
              </a:solidFill>
              <a:latin typeface="Arial"/>
              <a:cs typeface="Arial"/>
            </a:endParaRPr>
          </a:p>
        </p:txBody>
      </p:sp>
      <p:sp>
        <p:nvSpPr>
          <p:cNvPr id="94" name="TextBox 93"/>
          <p:cNvSpPr txBox="1"/>
          <p:nvPr/>
        </p:nvSpPr>
        <p:spPr>
          <a:xfrm>
            <a:off x="6289515" y="5718211"/>
            <a:ext cx="427052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600" dirty="0" smtClean="0">
                <a:solidFill>
                  <a:schemeClr val="accent6">
                    <a:lumMod val="75000"/>
                  </a:schemeClr>
                </a:solidFill>
                <a:latin typeface="Arial"/>
                <a:cs typeface="Arial"/>
              </a:rPr>
              <a:t>Jul</a:t>
            </a:r>
            <a:endParaRPr lang="en-US" sz="1600" dirty="0">
              <a:solidFill>
                <a:schemeClr val="accent6">
                  <a:lumMod val="75000"/>
                </a:schemeClr>
              </a:solidFill>
              <a:latin typeface="Arial"/>
              <a:cs typeface="Arial"/>
            </a:endParaRPr>
          </a:p>
        </p:txBody>
      </p:sp>
      <p:sp>
        <p:nvSpPr>
          <p:cNvPr id="95" name="TextBox 94"/>
          <p:cNvSpPr txBox="1"/>
          <p:nvPr/>
        </p:nvSpPr>
        <p:spPr>
          <a:xfrm>
            <a:off x="7566773" y="5714696"/>
            <a:ext cx="427052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600" dirty="0" smtClean="0">
                <a:solidFill>
                  <a:schemeClr val="accent6">
                    <a:lumMod val="75000"/>
                  </a:schemeClr>
                </a:solidFill>
                <a:latin typeface="Arial"/>
                <a:cs typeface="Arial"/>
              </a:rPr>
              <a:t>Sep</a:t>
            </a:r>
            <a:endParaRPr lang="en-US" sz="1600" dirty="0">
              <a:solidFill>
                <a:schemeClr val="accent6">
                  <a:lumMod val="75000"/>
                </a:schemeClr>
              </a:solidFill>
              <a:latin typeface="Arial"/>
              <a:cs typeface="Arial"/>
            </a:endParaRPr>
          </a:p>
        </p:txBody>
      </p:sp>
      <p:sp>
        <p:nvSpPr>
          <p:cNvPr id="48" name="Rectangle 47"/>
          <p:cNvSpPr/>
          <p:nvPr/>
        </p:nvSpPr>
        <p:spPr>
          <a:xfrm>
            <a:off x="443410" y="1161251"/>
            <a:ext cx="1361445" cy="285519"/>
          </a:xfrm>
          <a:prstGeom prst="rect">
            <a:avLst/>
          </a:prstGeom>
          <a:solidFill>
            <a:srgbClr val="FF6B7D"/>
          </a:solidFill>
          <a:ln w="76200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lIns="0" tIns="0" rIns="0" bIns="91440" rtlCol="0" anchor="ctr">
            <a:noAutofit/>
          </a:bodyPr>
          <a:lstStyle/>
          <a:p>
            <a:pPr lvl="1"/>
            <a:endParaRPr lang="en-US" dirty="0">
              <a:latin typeface="Georgia"/>
              <a:cs typeface="Georgia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2032638" y="1153936"/>
            <a:ext cx="2063603" cy="307777"/>
          </a:xfrm>
          <a:prstGeom prst="rect">
            <a:avLst/>
          </a:prstGeom>
          <a:noFill/>
        </p:spPr>
        <p:txBody>
          <a:bodyPr wrap="square" lIns="91440" tIns="45720" rIns="38405" bIns="45720" rtlCol="0">
            <a:spAutoFit/>
          </a:bodyPr>
          <a:lstStyle/>
          <a:p>
            <a:pPr algn="l"/>
            <a:r>
              <a:rPr lang="fr-FR" sz="1400" dirty="0" smtClean="0">
                <a:solidFill>
                  <a:srgbClr val="FF6B7D"/>
                </a:solidFill>
                <a:latin typeface="Arial"/>
                <a:cs typeface="Arial"/>
              </a:rPr>
              <a:t>Charter </a:t>
            </a:r>
            <a:r>
              <a:rPr lang="fr-FR" sz="1400" dirty="0" err="1" smtClean="0">
                <a:solidFill>
                  <a:srgbClr val="FF6B7D"/>
                </a:solidFill>
                <a:latin typeface="Arial"/>
                <a:cs typeface="Arial"/>
              </a:rPr>
              <a:t>Adopted</a:t>
            </a:r>
            <a:endParaRPr lang="fr-FR" sz="1400" dirty="0" smtClean="0">
              <a:solidFill>
                <a:srgbClr val="FF6B7D"/>
              </a:solidFill>
              <a:latin typeface="Arial"/>
              <a:cs typeface="Arial"/>
            </a:endParaRPr>
          </a:p>
        </p:txBody>
      </p:sp>
      <p:sp>
        <p:nvSpPr>
          <p:cNvPr id="51" name="Rectangle 50"/>
          <p:cNvSpPr/>
          <p:nvPr/>
        </p:nvSpPr>
        <p:spPr>
          <a:xfrm>
            <a:off x="2375897" y="2052290"/>
            <a:ext cx="2868841" cy="266080"/>
          </a:xfrm>
          <a:prstGeom prst="rect">
            <a:avLst/>
          </a:prstGeom>
          <a:solidFill>
            <a:schemeClr val="bg1">
              <a:lumMod val="65000"/>
            </a:schemeClr>
          </a:solidFill>
          <a:ln w="76200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lIns="0" tIns="0" rIns="0" bIns="91440" rtlCol="0" anchor="ctr">
            <a:noAutofit/>
          </a:bodyPr>
          <a:lstStyle/>
          <a:p>
            <a:pPr lvl="1"/>
            <a:endParaRPr lang="en-US" dirty="0">
              <a:latin typeface="Georgia"/>
              <a:cs typeface="Georgia"/>
            </a:endParaRPr>
          </a:p>
        </p:txBody>
      </p:sp>
      <p:cxnSp>
        <p:nvCxnSpPr>
          <p:cNvPr id="56" name="Straight Connector 55"/>
          <p:cNvCxnSpPr>
            <a:stCxn id="57" idx="2"/>
          </p:cNvCxnSpPr>
          <p:nvPr/>
        </p:nvCxnSpPr>
        <p:spPr bwMode="auto">
          <a:xfrm flipH="1">
            <a:off x="1733551" y="1304010"/>
            <a:ext cx="142610" cy="0"/>
          </a:xfrm>
          <a:prstGeom prst="line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12700" cap="flat" cmpd="sng" algn="ctr">
            <a:solidFill>
              <a:srgbClr val="FF6B7D"/>
            </a:solidFill>
            <a:prstDash val="dash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57" name="Oval 56"/>
          <p:cNvSpPr/>
          <p:nvPr/>
        </p:nvSpPr>
        <p:spPr>
          <a:xfrm>
            <a:off x="1876161" y="1209140"/>
            <a:ext cx="172268" cy="189740"/>
          </a:xfrm>
          <a:prstGeom prst="ellipse">
            <a:avLst/>
          </a:prstGeom>
          <a:solidFill>
            <a:srgbClr val="FF6B7D"/>
          </a:solidFill>
          <a:ln w="76200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lIns="0" tIns="0" rIns="0" bIns="91440" rtlCol="0" anchor="ctr">
            <a:noAutofit/>
          </a:bodyPr>
          <a:lstStyle/>
          <a:p>
            <a:pPr lvl="1"/>
            <a:endParaRPr lang="en-US" dirty="0">
              <a:latin typeface="Georgia"/>
              <a:cs typeface="Georgia"/>
            </a:endParaRPr>
          </a:p>
        </p:txBody>
      </p:sp>
      <p:sp>
        <p:nvSpPr>
          <p:cNvPr id="58" name="Rectangle 57"/>
          <p:cNvSpPr/>
          <p:nvPr/>
        </p:nvSpPr>
        <p:spPr>
          <a:xfrm>
            <a:off x="6127598" y="3422477"/>
            <a:ext cx="63611" cy="289079"/>
          </a:xfrm>
          <a:prstGeom prst="rect">
            <a:avLst/>
          </a:prstGeom>
          <a:solidFill>
            <a:schemeClr val="accent5"/>
          </a:solidFill>
          <a:ln w="76200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lIns="0" tIns="0" rIns="0" bIns="91440" rtlCol="0" anchor="ctr">
            <a:noAutofit/>
          </a:bodyPr>
          <a:lstStyle>
            <a:lvl1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endParaRPr lang="en-US" kern="1200" dirty="0">
              <a:latin typeface="Georgia"/>
              <a:cs typeface="Georgia"/>
            </a:endParaRPr>
          </a:p>
        </p:txBody>
      </p:sp>
      <p:sp>
        <p:nvSpPr>
          <p:cNvPr id="59" name="Rectangle 58"/>
          <p:cNvSpPr/>
          <p:nvPr/>
        </p:nvSpPr>
        <p:spPr>
          <a:xfrm>
            <a:off x="5561149" y="3103741"/>
            <a:ext cx="566449" cy="249714"/>
          </a:xfrm>
          <a:prstGeom prst="rect">
            <a:avLst/>
          </a:prstGeom>
          <a:solidFill>
            <a:schemeClr val="accent3"/>
          </a:solidFill>
          <a:ln w="76200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lIns="0" tIns="0" rIns="0" bIns="91440" rtlCol="0" anchor="ctr">
            <a:noAutofit/>
          </a:bodyPr>
          <a:lstStyle/>
          <a:p>
            <a:pPr lvl="1"/>
            <a:endParaRPr lang="en-US" dirty="0">
              <a:latin typeface="Georgia"/>
              <a:cs typeface="Georgia"/>
            </a:endParaRPr>
          </a:p>
        </p:txBody>
      </p:sp>
      <p:sp>
        <p:nvSpPr>
          <p:cNvPr id="60" name="Rectangle 59"/>
          <p:cNvSpPr/>
          <p:nvPr/>
        </p:nvSpPr>
        <p:spPr>
          <a:xfrm>
            <a:off x="4606468" y="2382724"/>
            <a:ext cx="632821" cy="271768"/>
          </a:xfrm>
          <a:prstGeom prst="rect">
            <a:avLst/>
          </a:prstGeom>
          <a:solidFill>
            <a:srgbClr val="4ED5DE"/>
          </a:solidFill>
          <a:ln w="76200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lIns="0" tIns="0" rIns="0" bIns="91440" rtlCol="0" anchor="ctr">
            <a:noAutofit/>
          </a:bodyPr>
          <a:lstStyle/>
          <a:p>
            <a:pPr lvl="1"/>
            <a:endParaRPr lang="en-US" dirty="0">
              <a:latin typeface="Georgia"/>
              <a:cs typeface="Georgia"/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6375929" y="3061858"/>
            <a:ext cx="2256529" cy="307777"/>
          </a:xfrm>
          <a:prstGeom prst="rect">
            <a:avLst/>
          </a:prstGeom>
          <a:noFill/>
        </p:spPr>
        <p:txBody>
          <a:bodyPr wrap="square" lIns="91440" tIns="45720" rIns="38405" bIns="45720" rtlCol="0">
            <a:spAutoFit/>
          </a:bodyPr>
          <a:lstStyle/>
          <a:p>
            <a:pPr marL="0" lvl="1" algn="l"/>
            <a:r>
              <a:rPr lang="en-US" sz="1400" dirty="0" smtClean="0">
                <a:solidFill>
                  <a:schemeClr val="accent3"/>
                </a:solidFill>
                <a:latin typeface="Arial"/>
                <a:cs typeface="Arial"/>
              </a:rPr>
              <a:t>WS1 Proposal OK by COs</a:t>
            </a:r>
            <a:endParaRPr lang="en-US" sz="1400" dirty="0">
              <a:solidFill>
                <a:schemeClr val="accent3"/>
              </a:solidFill>
              <a:latin typeface="Arial"/>
              <a:cs typeface="Arial"/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6430701" y="3400873"/>
            <a:ext cx="2340225" cy="307777"/>
          </a:xfrm>
          <a:prstGeom prst="rect">
            <a:avLst/>
          </a:prstGeom>
          <a:noFill/>
        </p:spPr>
        <p:txBody>
          <a:bodyPr wrap="square" lIns="91440" tIns="45720" rIns="38405" bIns="45720" rtlCol="0">
            <a:spAutoFit/>
          </a:bodyPr>
          <a:lstStyle/>
          <a:p>
            <a:pPr marL="0" lvl="1" algn="l"/>
            <a:r>
              <a:rPr lang="fr-FR" sz="1400" dirty="0" err="1" smtClean="0">
                <a:solidFill>
                  <a:schemeClr val="accent5"/>
                </a:solidFill>
                <a:latin typeface="Arial"/>
                <a:cs typeface="Arial"/>
              </a:rPr>
              <a:t>Submit</a:t>
            </a:r>
            <a:r>
              <a:rPr lang="fr-FR" sz="1400" dirty="0" smtClean="0">
                <a:solidFill>
                  <a:schemeClr val="accent5"/>
                </a:solidFill>
                <a:latin typeface="Arial"/>
                <a:cs typeface="Arial"/>
              </a:rPr>
              <a:t> WS1 Final to </a:t>
            </a:r>
            <a:r>
              <a:rPr lang="fr-FR" sz="1400" dirty="0" err="1" smtClean="0">
                <a:solidFill>
                  <a:schemeClr val="accent5"/>
                </a:solidFill>
                <a:latin typeface="Arial"/>
                <a:cs typeface="Arial"/>
              </a:rPr>
              <a:t>Board</a:t>
            </a:r>
            <a:endParaRPr lang="fr-FR" sz="1400" dirty="0">
              <a:solidFill>
                <a:schemeClr val="accent5"/>
              </a:solidFill>
              <a:latin typeface="Arial"/>
              <a:cs typeface="Arial"/>
            </a:endParaRPr>
          </a:p>
        </p:txBody>
      </p:sp>
      <p:cxnSp>
        <p:nvCxnSpPr>
          <p:cNvPr id="67" name="Straight Connector 66"/>
          <p:cNvCxnSpPr>
            <a:stCxn id="70" idx="2"/>
            <a:endCxn id="59" idx="3"/>
          </p:cNvCxnSpPr>
          <p:nvPr/>
        </p:nvCxnSpPr>
        <p:spPr bwMode="auto">
          <a:xfrm flipH="1">
            <a:off x="6127598" y="3228598"/>
            <a:ext cx="92871" cy="0"/>
          </a:xfrm>
          <a:prstGeom prst="line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12700" cap="flat" cmpd="sng" algn="ctr">
            <a:solidFill>
              <a:schemeClr val="accent3"/>
            </a:solidFill>
            <a:prstDash val="dash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70" name="Oval 69"/>
          <p:cNvSpPr/>
          <p:nvPr/>
        </p:nvSpPr>
        <p:spPr>
          <a:xfrm>
            <a:off x="6220469" y="3133728"/>
            <a:ext cx="172268" cy="189740"/>
          </a:xfrm>
          <a:prstGeom prst="ellipse">
            <a:avLst/>
          </a:prstGeom>
          <a:solidFill>
            <a:schemeClr val="accent3"/>
          </a:solidFill>
          <a:ln w="76200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lIns="0" tIns="0" rIns="0" bIns="91440" rtlCol="0" anchor="ctr">
            <a:noAutofit/>
          </a:bodyPr>
          <a:lstStyle/>
          <a:p>
            <a:pPr lvl="1"/>
            <a:endParaRPr lang="en-US" dirty="0">
              <a:latin typeface="Georgia"/>
              <a:cs typeface="Georgia"/>
            </a:endParaRPr>
          </a:p>
        </p:txBody>
      </p:sp>
      <p:cxnSp>
        <p:nvCxnSpPr>
          <p:cNvPr id="74" name="Straight Connector 73"/>
          <p:cNvCxnSpPr>
            <a:stCxn id="75" idx="2"/>
            <a:endCxn id="58" idx="3"/>
          </p:cNvCxnSpPr>
          <p:nvPr/>
        </p:nvCxnSpPr>
        <p:spPr bwMode="auto">
          <a:xfrm flipH="1">
            <a:off x="6191209" y="3567016"/>
            <a:ext cx="81854" cy="1"/>
          </a:xfrm>
          <a:prstGeom prst="line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12700" cap="flat" cmpd="sng" algn="ctr">
            <a:solidFill>
              <a:schemeClr val="accent5"/>
            </a:solidFill>
            <a:prstDash val="dash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75" name="Oval 74"/>
          <p:cNvSpPr/>
          <p:nvPr/>
        </p:nvSpPr>
        <p:spPr>
          <a:xfrm>
            <a:off x="6273063" y="3472146"/>
            <a:ext cx="172268" cy="189740"/>
          </a:xfrm>
          <a:prstGeom prst="ellipse">
            <a:avLst/>
          </a:prstGeom>
          <a:solidFill>
            <a:schemeClr val="accent5"/>
          </a:solidFill>
          <a:ln w="76200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lIns="0" tIns="0" rIns="0" bIns="91440" rtlCol="0" anchor="ctr">
            <a:noAutofit/>
          </a:bodyPr>
          <a:lstStyle/>
          <a:p>
            <a:pPr lvl="1"/>
            <a:endParaRPr lang="en-US" dirty="0">
              <a:latin typeface="Georgia"/>
              <a:cs typeface="Georgia"/>
            </a:endParaRPr>
          </a:p>
        </p:txBody>
      </p:sp>
      <p:sp>
        <p:nvSpPr>
          <p:cNvPr id="83" name="Rectangle 82"/>
          <p:cNvSpPr/>
          <p:nvPr/>
        </p:nvSpPr>
        <p:spPr>
          <a:xfrm>
            <a:off x="4922879" y="2728436"/>
            <a:ext cx="638270" cy="271768"/>
          </a:xfrm>
          <a:prstGeom prst="rect">
            <a:avLst/>
          </a:prstGeom>
          <a:solidFill>
            <a:srgbClr val="6D99B3"/>
          </a:solidFill>
          <a:ln w="76200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lIns="0" tIns="0" rIns="0" bIns="91440" rtlCol="0" anchor="ctr">
            <a:noAutofit/>
          </a:bodyPr>
          <a:lstStyle/>
          <a:p>
            <a:pPr lvl="1"/>
            <a:endParaRPr lang="en-US" dirty="0">
              <a:latin typeface="Georgia"/>
              <a:cs typeface="Georgia"/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5861288" y="2694704"/>
            <a:ext cx="2540132" cy="307777"/>
          </a:xfrm>
          <a:prstGeom prst="rect">
            <a:avLst/>
          </a:prstGeom>
          <a:noFill/>
        </p:spPr>
        <p:txBody>
          <a:bodyPr wrap="square" lIns="91440" tIns="45720" rIns="38405" bIns="45720" rtlCol="0">
            <a:spAutoFit/>
          </a:bodyPr>
          <a:lstStyle/>
          <a:p>
            <a:pPr algn="l"/>
            <a:r>
              <a:rPr lang="fr-FR" sz="1400" dirty="0" err="1" smtClean="0">
                <a:solidFill>
                  <a:schemeClr val="accent2"/>
                </a:solidFill>
                <a:latin typeface="Arial"/>
                <a:cs typeface="Arial"/>
              </a:rPr>
              <a:t>Publish</a:t>
            </a:r>
            <a:r>
              <a:rPr lang="fr-FR" sz="1400" dirty="0" smtClean="0">
                <a:solidFill>
                  <a:schemeClr val="accent2"/>
                </a:solidFill>
                <a:latin typeface="Arial"/>
                <a:cs typeface="Arial"/>
              </a:rPr>
              <a:t> WS1 Final </a:t>
            </a:r>
            <a:r>
              <a:rPr lang="fr-FR" sz="1400" dirty="0" err="1" smtClean="0">
                <a:solidFill>
                  <a:schemeClr val="accent2"/>
                </a:solidFill>
                <a:latin typeface="Arial"/>
                <a:cs typeface="Arial"/>
              </a:rPr>
              <a:t>Proposal</a:t>
            </a:r>
            <a:endParaRPr lang="fr-FR" sz="1400" dirty="0" smtClean="0">
              <a:solidFill>
                <a:schemeClr val="accent2"/>
              </a:solidFill>
              <a:latin typeface="Arial"/>
              <a:cs typeface="Arial"/>
            </a:endParaRPr>
          </a:p>
        </p:txBody>
      </p:sp>
      <p:sp>
        <p:nvSpPr>
          <p:cNvPr id="85" name="Oval 84"/>
          <p:cNvSpPr/>
          <p:nvPr/>
        </p:nvSpPr>
        <p:spPr>
          <a:xfrm>
            <a:off x="5692553" y="2772880"/>
            <a:ext cx="182880" cy="182880"/>
          </a:xfrm>
          <a:prstGeom prst="ellipse">
            <a:avLst/>
          </a:prstGeom>
          <a:solidFill>
            <a:srgbClr val="6D99B3"/>
          </a:solidFill>
          <a:ln w="76200" cmpd="sng">
            <a:noFill/>
            <a:prstDash val="dot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lIns="0" tIns="0" rIns="0" bIns="91440" rtlCol="0" anchor="ctr">
            <a:noAutofit/>
          </a:bodyPr>
          <a:lstStyle/>
          <a:p>
            <a:pPr lvl="1"/>
            <a:endParaRPr lang="en-US" dirty="0">
              <a:latin typeface="Georgia"/>
              <a:cs typeface="Georgia"/>
            </a:endParaRPr>
          </a:p>
        </p:txBody>
      </p:sp>
      <p:cxnSp>
        <p:nvCxnSpPr>
          <p:cNvPr id="86" name="Straight Connector 85"/>
          <p:cNvCxnSpPr>
            <a:stCxn id="85" idx="2"/>
            <a:endCxn id="83" idx="3"/>
          </p:cNvCxnSpPr>
          <p:nvPr/>
        </p:nvCxnSpPr>
        <p:spPr bwMode="auto">
          <a:xfrm flipH="1">
            <a:off x="5561149" y="2864320"/>
            <a:ext cx="131404" cy="0"/>
          </a:xfrm>
          <a:prstGeom prst="line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12700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89" name="Straight Connector 88"/>
          <p:cNvCxnSpPr>
            <a:stCxn id="91" idx="2"/>
            <a:endCxn id="60" idx="3"/>
          </p:cNvCxnSpPr>
          <p:nvPr/>
        </p:nvCxnSpPr>
        <p:spPr bwMode="auto">
          <a:xfrm flipH="1">
            <a:off x="5239289" y="2518608"/>
            <a:ext cx="88071" cy="0"/>
          </a:xfrm>
          <a:prstGeom prst="line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12700" cap="flat" cmpd="sng" algn="ctr">
            <a:solidFill>
              <a:srgbClr val="4ED5DE"/>
            </a:solidFill>
            <a:prstDash val="dash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91" name="Oval 90"/>
          <p:cNvSpPr/>
          <p:nvPr/>
        </p:nvSpPr>
        <p:spPr>
          <a:xfrm>
            <a:off x="5327360" y="2423738"/>
            <a:ext cx="172268" cy="189740"/>
          </a:xfrm>
          <a:prstGeom prst="ellipse">
            <a:avLst/>
          </a:prstGeom>
          <a:solidFill>
            <a:srgbClr val="4ED5DE"/>
          </a:solidFill>
          <a:ln w="76200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lIns="0" tIns="0" rIns="0" bIns="91440" rtlCol="0" anchor="ctr">
            <a:noAutofit/>
          </a:bodyPr>
          <a:lstStyle/>
          <a:p>
            <a:pPr lvl="1"/>
            <a:endParaRPr lang="en-US" dirty="0">
              <a:latin typeface="Georgia"/>
              <a:cs typeface="Georgia"/>
            </a:endParaRPr>
          </a:p>
        </p:txBody>
      </p:sp>
      <p:sp>
        <p:nvSpPr>
          <p:cNvPr id="92" name="TextBox 91"/>
          <p:cNvSpPr txBox="1"/>
          <p:nvPr/>
        </p:nvSpPr>
        <p:spPr>
          <a:xfrm>
            <a:off x="5478034" y="2351718"/>
            <a:ext cx="2088739" cy="307777"/>
          </a:xfrm>
          <a:prstGeom prst="rect">
            <a:avLst/>
          </a:prstGeom>
          <a:noFill/>
        </p:spPr>
        <p:txBody>
          <a:bodyPr wrap="square" lIns="91440" tIns="45720" rIns="38405" bIns="45720" rtlCol="0">
            <a:spAutoFit/>
          </a:bodyPr>
          <a:lstStyle/>
          <a:p>
            <a:pPr marL="0" lvl="1" algn="l"/>
            <a:r>
              <a:rPr lang="fr-FR" sz="1400" dirty="0" smtClean="0">
                <a:solidFill>
                  <a:schemeClr val="accent4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WS1 Public Comment</a:t>
            </a:r>
            <a:endParaRPr lang="fr-FR" sz="1400" dirty="0">
              <a:solidFill>
                <a:schemeClr val="accent4">
                  <a:lumMod val="60000"/>
                  <a:lumOff val="40000"/>
                </a:schemeClr>
              </a:solidFill>
              <a:latin typeface="Arial"/>
              <a:cs typeface="Arial"/>
            </a:endParaRPr>
          </a:p>
        </p:txBody>
      </p:sp>
      <p:sp>
        <p:nvSpPr>
          <p:cNvPr id="101" name="TextBox 100"/>
          <p:cNvSpPr txBox="1"/>
          <p:nvPr/>
        </p:nvSpPr>
        <p:spPr>
          <a:xfrm>
            <a:off x="3311331" y="1542040"/>
            <a:ext cx="4562672" cy="307777"/>
          </a:xfrm>
          <a:prstGeom prst="rect">
            <a:avLst/>
          </a:prstGeom>
          <a:noFill/>
        </p:spPr>
        <p:txBody>
          <a:bodyPr wrap="square" lIns="91440" tIns="45720" rIns="38405" bIns="45720" rtlCol="0">
            <a:spAutoFit/>
          </a:bodyPr>
          <a:lstStyle/>
          <a:p>
            <a:pPr algn="l"/>
            <a:r>
              <a:rPr lang="fr-FR" sz="14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/>
                <a:cs typeface="Arial"/>
              </a:rPr>
              <a:t>Assess</a:t>
            </a:r>
            <a:r>
              <a:rPr lang="fr-FR" sz="1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/>
                <a:cs typeface="Arial"/>
              </a:rPr>
              <a:t> </a:t>
            </a:r>
            <a:r>
              <a:rPr lang="fr-FR" sz="14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/>
                <a:cs typeface="Arial"/>
              </a:rPr>
              <a:t>Current</a:t>
            </a:r>
            <a:r>
              <a:rPr lang="fr-FR" sz="1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/>
                <a:cs typeface="Arial"/>
              </a:rPr>
              <a:t> &amp; </a:t>
            </a:r>
            <a:r>
              <a:rPr lang="fr-FR" sz="14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/>
                <a:cs typeface="Arial"/>
              </a:rPr>
              <a:t>Proposed</a:t>
            </a:r>
            <a:r>
              <a:rPr lang="fr-FR" sz="1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/>
                <a:cs typeface="Arial"/>
              </a:rPr>
              <a:t> </a:t>
            </a:r>
            <a:r>
              <a:rPr lang="fr-FR" sz="14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/>
                <a:cs typeface="Arial"/>
              </a:rPr>
              <a:t>Accountability</a:t>
            </a:r>
            <a:r>
              <a:rPr lang="fr-FR" sz="1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/>
                <a:cs typeface="Arial"/>
              </a:rPr>
              <a:t> </a:t>
            </a:r>
            <a:r>
              <a:rPr lang="fr-FR" sz="14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/>
                <a:cs typeface="Arial"/>
              </a:rPr>
              <a:t>Mechanisms</a:t>
            </a:r>
            <a:endParaRPr lang="fr-FR" sz="1400" dirty="0" smtClean="0">
              <a:solidFill>
                <a:schemeClr val="tx1">
                  <a:lumMod val="85000"/>
                  <a:lumOff val="15000"/>
                </a:schemeClr>
              </a:solidFill>
              <a:latin typeface="Arial"/>
              <a:cs typeface="Arial"/>
            </a:endParaRPr>
          </a:p>
        </p:txBody>
      </p:sp>
      <p:sp>
        <p:nvSpPr>
          <p:cNvPr id="113" name="Rectangle 112"/>
          <p:cNvSpPr/>
          <p:nvPr/>
        </p:nvSpPr>
        <p:spPr>
          <a:xfrm>
            <a:off x="4649719" y="3910303"/>
            <a:ext cx="4121207" cy="266080"/>
          </a:xfrm>
          <a:prstGeom prst="rect">
            <a:avLst/>
          </a:prstGeom>
          <a:solidFill>
            <a:schemeClr val="bg1">
              <a:lumMod val="65000"/>
            </a:schemeClr>
          </a:solidFill>
          <a:ln w="76200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lIns="0" tIns="0" rIns="0" bIns="91440" rtlCol="0" anchor="ctr">
            <a:noAutofit/>
          </a:bodyPr>
          <a:lstStyle/>
          <a:p>
            <a:pPr lvl="1"/>
            <a:endParaRPr lang="en-US" dirty="0">
              <a:latin typeface="Georgia"/>
              <a:cs typeface="Georgia"/>
            </a:endParaRPr>
          </a:p>
        </p:txBody>
      </p:sp>
      <p:sp>
        <p:nvSpPr>
          <p:cNvPr id="114" name="Rectangle 113"/>
          <p:cNvSpPr/>
          <p:nvPr/>
        </p:nvSpPr>
        <p:spPr>
          <a:xfrm>
            <a:off x="8701335" y="5287805"/>
            <a:ext cx="63611" cy="289079"/>
          </a:xfrm>
          <a:prstGeom prst="rect">
            <a:avLst/>
          </a:prstGeom>
          <a:solidFill>
            <a:schemeClr val="accent5"/>
          </a:solidFill>
          <a:ln w="76200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lIns="0" tIns="0" rIns="0" bIns="91440" rtlCol="0" anchor="ctr">
            <a:noAutofit/>
          </a:bodyPr>
          <a:lstStyle>
            <a:lvl1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endParaRPr lang="en-US" kern="1200" dirty="0">
              <a:latin typeface="Georgia"/>
              <a:cs typeface="Georgia"/>
            </a:endParaRPr>
          </a:p>
        </p:txBody>
      </p:sp>
      <p:sp>
        <p:nvSpPr>
          <p:cNvPr id="115" name="Rectangle 114"/>
          <p:cNvSpPr/>
          <p:nvPr/>
        </p:nvSpPr>
        <p:spPr>
          <a:xfrm>
            <a:off x="8590013" y="4956217"/>
            <a:ext cx="180913" cy="249714"/>
          </a:xfrm>
          <a:prstGeom prst="rect">
            <a:avLst/>
          </a:prstGeom>
          <a:solidFill>
            <a:schemeClr val="accent3"/>
          </a:solidFill>
          <a:ln w="76200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lIns="0" tIns="0" rIns="0" bIns="91440" rtlCol="0" anchor="ctr">
            <a:noAutofit/>
          </a:bodyPr>
          <a:lstStyle/>
          <a:p>
            <a:pPr lvl="1"/>
            <a:endParaRPr lang="en-US" dirty="0">
              <a:latin typeface="Georgia"/>
              <a:cs typeface="Georgia"/>
            </a:endParaRPr>
          </a:p>
        </p:txBody>
      </p:sp>
      <p:sp>
        <p:nvSpPr>
          <p:cNvPr id="116" name="Rectangle 115"/>
          <p:cNvSpPr/>
          <p:nvPr/>
        </p:nvSpPr>
        <p:spPr>
          <a:xfrm>
            <a:off x="8401420" y="4240737"/>
            <a:ext cx="377186" cy="271768"/>
          </a:xfrm>
          <a:prstGeom prst="rect">
            <a:avLst/>
          </a:prstGeom>
          <a:solidFill>
            <a:srgbClr val="4ED5DE"/>
          </a:solidFill>
          <a:ln w="76200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lIns="0" tIns="0" rIns="0" bIns="91440" rtlCol="0" anchor="ctr">
            <a:noAutofit/>
          </a:bodyPr>
          <a:lstStyle/>
          <a:p>
            <a:pPr lvl="1"/>
            <a:endParaRPr lang="en-US" dirty="0">
              <a:latin typeface="Georgia"/>
              <a:cs typeface="Georgia"/>
            </a:endParaRPr>
          </a:p>
        </p:txBody>
      </p:sp>
      <p:sp>
        <p:nvSpPr>
          <p:cNvPr id="117" name="TextBox 116"/>
          <p:cNvSpPr txBox="1"/>
          <p:nvPr/>
        </p:nvSpPr>
        <p:spPr>
          <a:xfrm>
            <a:off x="6014414" y="4927186"/>
            <a:ext cx="2230120" cy="307777"/>
          </a:xfrm>
          <a:prstGeom prst="rect">
            <a:avLst/>
          </a:prstGeom>
          <a:noFill/>
        </p:spPr>
        <p:txBody>
          <a:bodyPr wrap="square" lIns="91440" tIns="45720" rIns="38405" bIns="45720" rtlCol="0">
            <a:spAutoFit/>
          </a:bodyPr>
          <a:lstStyle/>
          <a:p>
            <a:pPr marL="0" lvl="1" algn="r"/>
            <a:r>
              <a:rPr lang="en-US" sz="1400" dirty="0" smtClean="0">
                <a:solidFill>
                  <a:schemeClr val="accent3"/>
                </a:solidFill>
                <a:latin typeface="Arial"/>
                <a:cs typeface="Arial"/>
              </a:rPr>
              <a:t>WS2 Proposal OK by COs</a:t>
            </a:r>
            <a:endParaRPr lang="en-US" sz="1400" dirty="0">
              <a:solidFill>
                <a:schemeClr val="accent3"/>
              </a:solidFill>
              <a:latin typeface="Arial"/>
              <a:cs typeface="Arial"/>
            </a:endParaRPr>
          </a:p>
        </p:txBody>
      </p:sp>
      <p:sp>
        <p:nvSpPr>
          <p:cNvPr id="118" name="TextBox 117"/>
          <p:cNvSpPr txBox="1"/>
          <p:nvPr/>
        </p:nvSpPr>
        <p:spPr>
          <a:xfrm>
            <a:off x="6014413" y="5273516"/>
            <a:ext cx="2378729" cy="307777"/>
          </a:xfrm>
          <a:prstGeom prst="rect">
            <a:avLst/>
          </a:prstGeom>
          <a:noFill/>
        </p:spPr>
        <p:txBody>
          <a:bodyPr wrap="square" lIns="91440" tIns="45720" rIns="38405" bIns="45720" rtlCol="0">
            <a:spAutoFit/>
          </a:bodyPr>
          <a:lstStyle/>
          <a:p>
            <a:pPr marL="0" lvl="1" algn="r"/>
            <a:r>
              <a:rPr lang="fr-FR" sz="1400" dirty="0" err="1" smtClean="0">
                <a:solidFill>
                  <a:schemeClr val="accent5"/>
                </a:solidFill>
                <a:latin typeface="Arial"/>
                <a:cs typeface="Arial"/>
              </a:rPr>
              <a:t>Submit</a:t>
            </a:r>
            <a:r>
              <a:rPr lang="fr-FR" sz="1400" dirty="0" smtClean="0">
                <a:solidFill>
                  <a:schemeClr val="accent5"/>
                </a:solidFill>
                <a:latin typeface="Arial"/>
                <a:cs typeface="Arial"/>
              </a:rPr>
              <a:t> WS2 Final to </a:t>
            </a:r>
            <a:r>
              <a:rPr lang="fr-FR" sz="1400" dirty="0" err="1" smtClean="0">
                <a:solidFill>
                  <a:schemeClr val="accent5"/>
                </a:solidFill>
                <a:latin typeface="Arial"/>
                <a:cs typeface="Arial"/>
              </a:rPr>
              <a:t>Board</a:t>
            </a:r>
            <a:endParaRPr lang="fr-FR" sz="1400" dirty="0">
              <a:solidFill>
                <a:schemeClr val="accent5"/>
              </a:solidFill>
              <a:latin typeface="Arial"/>
              <a:cs typeface="Arial"/>
            </a:endParaRPr>
          </a:p>
        </p:txBody>
      </p:sp>
      <p:cxnSp>
        <p:nvCxnSpPr>
          <p:cNvPr id="119" name="Straight Connector 118"/>
          <p:cNvCxnSpPr>
            <a:stCxn id="120" idx="2"/>
            <a:endCxn id="115" idx="1"/>
          </p:cNvCxnSpPr>
          <p:nvPr/>
        </p:nvCxnSpPr>
        <p:spPr bwMode="auto">
          <a:xfrm flipV="1">
            <a:off x="8269013" y="5081074"/>
            <a:ext cx="321000" cy="8082"/>
          </a:xfrm>
          <a:prstGeom prst="line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12700" cap="flat" cmpd="sng" algn="ctr">
            <a:solidFill>
              <a:schemeClr val="accent3"/>
            </a:solidFill>
            <a:prstDash val="dash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120" name="Oval 119"/>
          <p:cNvSpPr/>
          <p:nvPr/>
        </p:nvSpPr>
        <p:spPr>
          <a:xfrm>
            <a:off x="8269013" y="4994286"/>
            <a:ext cx="172268" cy="189740"/>
          </a:xfrm>
          <a:prstGeom prst="ellipse">
            <a:avLst/>
          </a:prstGeom>
          <a:solidFill>
            <a:schemeClr val="accent3"/>
          </a:solidFill>
          <a:ln w="76200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lIns="0" tIns="0" rIns="0" bIns="91440" rtlCol="0" anchor="ctr">
            <a:noAutofit/>
          </a:bodyPr>
          <a:lstStyle/>
          <a:p>
            <a:pPr lvl="1"/>
            <a:endParaRPr lang="en-US" dirty="0">
              <a:latin typeface="Georgia"/>
              <a:cs typeface="Georgia"/>
            </a:endParaRPr>
          </a:p>
        </p:txBody>
      </p:sp>
      <p:cxnSp>
        <p:nvCxnSpPr>
          <p:cNvPr id="121" name="Straight Connector 120"/>
          <p:cNvCxnSpPr>
            <a:stCxn id="122" idx="2"/>
            <a:endCxn id="114" idx="1"/>
          </p:cNvCxnSpPr>
          <p:nvPr/>
        </p:nvCxnSpPr>
        <p:spPr bwMode="auto">
          <a:xfrm>
            <a:off x="8389876" y="5432344"/>
            <a:ext cx="311459" cy="1"/>
          </a:xfrm>
          <a:prstGeom prst="line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12700" cap="flat" cmpd="sng" algn="ctr">
            <a:solidFill>
              <a:schemeClr val="accent5"/>
            </a:solidFill>
            <a:prstDash val="dash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122" name="Oval 121"/>
          <p:cNvSpPr/>
          <p:nvPr/>
        </p:nvSpPr>
        <p:spPr>
          <a:xfrm>
            <a:off x="8389876" y="5337474"/>
            <a:ext cx="172268" cy="189740"/>
          </a:xfrm>
          <a:prstGeom prst="ellipse">
            <a:avLst/>
          </a:prstGeom>
          <a:solidFill>
            <a:schemeClr val="accent5"/>
          </a:solidFill>
          <a:ln w="76200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lIns="0" tIns="0" rIns="0" bIns="91440" rtlCol="0" anchor="ctr">
            <a:noAutofit/>
          </a:bodyPr>
          <a:lstStyle/>
          <a:p>
            <a:pPr lvl="1"/>
            <a:endParaRPr lang="en-US" dirty="0">
              <a:latin typeface="Georgia"/>
              <a:cs typeface="Georgia"/>
            </a:endParaRPr>
          </a:p>
        </p:txBody>
      </p:sp>
      <p:sp>
        <p:nvSpPr>
          <p:cNvPr id="125" name="Rectangle 124"/>
          <p:cNvSpPr/>
          <p:nvPr/>
        </p:nvSpPr>
        <p:spPr>
          <a:xfrm>
            <a:off x="8401420" y="4586449"/>
            <a:ext cx="369506" cy="271768"/>
          </a:xfrm>
          <a:prstGeom prst="rect">
            <a:avLst/>
          </a:prstGeom>
          <a:solidFill>
            <a:srgbClr val="6D99B3"/>
          </a:solidFill>
          <a:ln w="76200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lIns="0" tIns="0" rIns="0" bIns="91440" rtlCol="0" anchor="ctr">
            <a:noAutofit/>
          </a:bodyPr>
          <a:lstStyle/>
          <a:p>
            <a:pPr lvl="1"/>
            <a:endParaRPr lang="en-US" dirty="0">
              <a:latin typeface="Georgia"/>
              <a:cs typeface="Georgia"/>
            </a:endParaRPr>
          </a:p>
        </p:txBody>
      </p:sp>
      <p:sp>
        <p:nvSpPr>
          <p:cNvPr id="126" name="TextBox 125"/>
          <p:cNvSpPr txBox="1"/>
          <p:nvPr/>
        </p:nvSpPr>
        <p:spPr>
          <a:xfrm>
            <a:off x="5621017" y="4552717"/>
            <a:ext cx="2466206" cy="307777"/>
          </a:xfrm>
          <a:prstGeom prst="rect">
            <a:avLst/>
          </a:prstGeom>
          <a:noFill/>
        </p:spPr>
        <p:txBody>
          <a:bodyPr wrap="square" lIns="91440" tIns="45720" rIns="38405" bIns="45720" rtlCol="0">
            <a:spAutoFit/>
          </a:bodyPr>
          <a:lstStyle/>
          <a:p>
            <a:pPr algn="r"/>
            <a:r>
              <a:rPr lang="fr-FR" sz="1400" dirty="0" err="1" smtClean="0">
                <a:solidFill>
                  <a:schemeClr val="accent2"/>
                </a:solidFill>
                <a:latin typeface="Arial"/>
                <a:cs typeface="Arial"/>
              </a:rPr>
              <a:t>Publish</a:t>
            </a:r>
            <a:r>
              <a:rPr lang="fr-FR" sz="1400" dirty="0" smtClean="0">
                <a:solidFill>
                  <a:schemeClr val="accent2"/>
                </a:solidFill>
                <a:latin typeface="Arial"/>
                <a:cs typeface="Arial"/>
              </a:rPr>
              <a:t> WS2 Final </a:t>
            </a:r>
            <a:r>
              <a:rPr lang="fr-FR" sz="1400" dirty="0" err="1" smtClean="0">
                <a:solidFill>
                  <a:schemeClr val="accent2"/>
                </a:solidFill>
                <a:latin typeface="Arial"/>
                <a:cs typeface="Arial"/>
              </a:rPr>
              <a:t>Proposal</a:t>
            </a:r>
            <a:endParaRPr lang="fr-FR" sz="1400" dirty="0" smtClean="0">
              <a:solidFill>
                <a:schemeClr val="accent2"/>
              </a:solidFill>
              <a:latin typeface="Arial"/>
              <a:cs typeface="Arial"/>
            </a:endParaRPr>
          </a:p>
        </p:txBody>
      </p:sp>
      <p:sp>
        <p:nvSpPr>
          <p:cNvPr id="127" name="Oval 126"/>
          <p:cNvSpPr/>
          <p:nvPr/>
        </p:nvSpPr>
        <p:spPr>
          <a:xfrm>
            <a:off x="8080812" y="4630893"/>
            <a:ext cx="182880" cy="182880"/>
          </a:xfrm>
          <a:prstGeom prst="ellipse">
            <a:avLst/>
          </a:prstGeom>
          <a:solidFill>
            <a:srgbClr val="6D99B3"/>
          </a:solidFill>
          <a:ln w="76200" cmpd="sng">
            <a:noFill/>
            <a:prstDash val="dot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lIns="0" tIns="0" rIns="0" bIns="91440" rtlCol="0" anchor="ctr">
            <a:noAutofit/>
          </a:bodyPr>
          <a:lstStyle/>
          <a:p>
            <a:pPr lvl="1"/>
            <a:endParaRPr lang="en-US" dirty="0">
              <a:latin typeface="Georgia"/>
              <a:cs typeface="Georgia"/>
            </a:endParaRPr>
          </a:p>
        </p:txBody>
      </p:sp>
      <p:cxnSp>
        <p:nvCxnSpPr>
          <p:cNvPr id="128" name="Straight Connector 127"/>
          <p:cNvCxnSpPr>
            <a:stCxn id="127" idx="6"/>
            <a:endCxn id="125" idx="1"/>
          </p:cNvCxnSpPr>
          <p:nvPr/>
        </p:nvCxnSpPr>
        <p:spPr bwMode="auto">
          <a:xfrm>
            <a:off x="8263692" y="4722333"/>
            <a:ext cx="137728" cy="0"/>
          </a:xfrm>
          <a:prstGeom prst="line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12700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129" name="Straight Connector 128"/>
          <p:cNvCxnSpPr>
            <a:stCxn id="130" idx="6"/>
            <a:endCxn id="116" idx="1"/>
          </p:cNvCxnSpPr>
          <p:nvPr/>
        </p:nvCxnSpPr>
        <p:spPr bwMode="auto">
          <a:xfrm>
            <a:off x="8258386" y="4376621"/>
            <a:ext cx="143034" cy="0"/>
          </a:xfrm>
          <a:prstGeom prst="line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12700" cap="flat" cmpd="sng" algn="ctr">
            <a:solidFill>
              <a:srgbClr val="4ED5DE"/>
            </a:solidFill>
            <a:prstDash val="dash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130" name="Oval 129"/>
          <p:cNvSpPr/>
          <p:nvPr/>
        </p:nvSpPr>
        <p:spPr>
          <a:xfrm>
            <a:off x="8086118" y="4281751"/>
            <a:ext cx="172268" cy="189740"/>
          </a:xfrm>
          <a:prstGeom prst="ellipse">
            <a:avLst/>
          </a:prstGeom>
          <a:solidFill>
            <a:srgbClr val="4ED5DE"/>
          </a:solidFill>
          <a:ln w="76200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lIns="0" tIns="0" rIns="0" bIns="91440" rtlCol="0" anchor="ctr">
            <a:noAutofit/>
          </a:bodyPr>
          <a:lstStyle/>
          <a:p>
            <a:pPr lvl="1"/>
            <a:endParaRPr lang="en-US" dirty="0">
              <a:latin typeface="Georgia"/>
              <a:cs typeface="Georgia"/>
            </a:endParaRPr>
          </a:p>
        </p:txBody>
      </p:sp>
      <p:sp>
        <p:nvSpPr>
          <p:cNvPr id="131" name="TextBox 130"/>
          <p:cNvSpPr txBox="1"/>
          <p:nvPr/>
        </p:nvSpPr>
        <p:spPr>
          <a:xfrm>
            <a:off x="6077939" y="4215417"/>
            <a:ext cx="1993344" cy="307777"/>
          </a:xfrm>
          <a:prstGeom prst="rect">
            <a:avLst/>
          </a:prstGeom>
          <a:noFill/>
        </p:spPr>
        <p:txBody>
          <a:bodyPr wrap="square" lIns="91440" tIns="45720" rIns="38405" bIns="45720" rtlCol="0">
            <a:spAutoFit/>
          </a:bodyPr>
          <a:lstStyle/>
          <a:p>
            <a:pPr marL="0" lvl="1" algn="r"/>
            <a:r>
              <a:rPr lang="fr-FR" sz="1400" dirty="0" smtClean="0">
                <a:solidFill>
                  <a:schemeClr val="accent4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WS2 Public Comment</a:t>
            </a:r>
            <a:endParaRPr lang="fr-FR" sz="1400" dirty="0">
              <a:solidFill>
                <a:schemeClr val="accent4">
                  <a:lumMod val="60000"/>
                  <a:lumOff val="40000"/>
                </a:schemeClr>
              </a:solidFill>
              <a:latin typeface="Arial"/>
              <a:cs typeface="Arial"/>
            </a:endParaRPr>
          </a:p>
        </p:txBody>
      </p:sp>
      <p:cxnSp>
        <p:nvCxnSpPr>
          <p:cNvPr id="27" name="Straight Arrow Connector 26"/>
          <p:cNvCxnSpPr>
            <a:endCxn id="51" idx="1"/>
          </p:cNvCxnSpPr>
          <p:nvPr/>
        </p:nvCxnSpPr>
        <p:spPr bwMode="auto">
          <a:xfrm rot="16200000" flipH="1">
            <a:off x="2059951" y="1869384"/>
            <a:ext cx="342980" cy="288911"/>
          </a:xfrm>
          <a:prstGeom prst="bentConnector2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25400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132" name="Straight Arrow Connector 26"/>
          <p:cNvCxnSpPr>
            <a:endCxn id="113" idx="1"/>
          </p:cNvCxnSpPr>
          <p:nvPr/>
        </p:nvCxnSpPr>
        <p:spPr bwMode="auto">
          <a:xfrm>
            <a:off x="2091749" y="1845435"/>
            <a:ext cx="2557970" cy="2197908"/>
          </a:xfrm>
          <a:prstGeom prst="bentConnector3">
            <a:avLst>
              <a:gd name="adj1" fmla="val -392"/>
            </a:avLst>
          </a:prstGeom>
          <a:blipFill dpi="0" rotWithShape="0">
            <a:blip r:embed="rId3"/>
            <a:srcRect/>
            <a:tile tx="0" ty="0" sx="100000" sy="100000" flip="none" algn="tl"/>
          </a:blipFill>
          <a:ln w="25400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153" name="Line Callout 1 (Accent Bar) 152"/>
          <p:cNvSpPr/>
          <p:nvPr/>
        </p:nvSpPr>
        <p:spPr bwMode="auto">
          <a:xfrm>
            <a:off x="2724118" y="2423738"/>
            <a:ext cx="454644" cy="304698"/>
          </a:xfrm>
          <a:prstGeom prst="accentCallout1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rtlCol="0" anchor="ctr">
            <a:spAutoFit/>
          </a:bodyPr>
          <a:lstStyle/>
          <a:p>
            <a:pPr algn="l">
              <a:lnSpc>
                <a:spcPct val="10000"/>
              </a:lnSpc>
            </a:pPr>
            <a:endParaRPr lang="en-US" sz="7200" dirty="0" smtClean="0">
              <a:solidFill>
                <a:srgbClr val="1A8AC7"/>
              </a:solidFill>
              <a:latin typeface="DINOT-Medium" charset="0"/>
              <a:ea typeface="ＭＳ Ｐゴシック" charset="0"/>
              <a:cs typeface="DINOT-Medium" charset="0"/>
              <a:sym typeface="DINOT-Medium" charset="0"/>
            </a:endParaRPr>
          </a:p>
        </p:txBody>
      </p:sp>
      <p:sp>
        <p:nvSpPr>
          <p:cNvPr id="156" name="Oval 155"/>
          <p:cNvSpPr/>
          <p:nvPr/>
        </p:nvSpPr>
        <p:spPr>
          <a:xfrm>
            <a:off x="2579827" y="2576209"/>
            <a:ext cx="182880" cy="182880"/>
          </a:xfrm>
          <a:prstGeom prst="ellipse">
            <a:avLst/>
          </a:prstGeom>
          <a:solidFill>
            <a:schemeClr val="bg1">
              <a:lumMod val="65000"/>
            </a:schemeClr>
          </a:solidFill>
          <a:ln w="76200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lIns="0" tIns="0" rIns="0" bIns="91440" rtlCol="0" anchor="ctr">
            <a:noAutofit/>
          </a:bodyPr>
          <a:lstStyle/>
          <a:p>
            <a:pPr lvl="1"/>
            <a:endParaRPr lang="en-US" dirty="0">
              <a:latin typeface="Georgia"/>
              <a:cs typeface="Georgia"/>
            </a:endParaRPr>
          </a:p>
        </p:txBody>
      </p:sp>
      <p:cxnSp>
        <p:nvCxnSpPr>
          <p:cNvPr id="157" name="Straight Connector 156"/>
          <p:cNvCxnSpPr>
            <a:stCxn id="156" idx="4"/>
          </p:cNvCxnSpPr>
          <p:nvPr/>
        </p:nvCxnSpPr>
        <p:spPr bwMode="auto">
          <a:xfrm flipV="1">
            <a:off x="2671267" y="2284925"/>
            <a:ext cx="0" cy="474164"/>
          </a:xfrm>
          <a:prstGeom prst="line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12700" cap="flat" cmpd="sng" algn="ctr">
            <a:solidFill>
              <a:schemeClr val="bg1">
                <a:lumMod val="65000"/>
              </a:schemeClr>
            </a:solidFill>
            <a:prstDash val="dash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159" name="Oval 158"/>
          <p:cNvSpPr/>
          <p:nvPr/>
        </p:nvSpPr>
        <p:spPr>
          <a:xfrm>
            <a:off x="3173221" y="2378092"/>
            <a:ext cx="182880" cy="182880"/>
          </a:xfrm>
          <a:prstGeom prst="ellipse">
            <a:avLst/>
          </a:prstGeom>
          <a:solidFill>
            <a:schemeClr val="bg1">
              <a:lumMod val="65000"/>
            </a:schemeClr>
          </a:solidFill>
          <a:ln w="76200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lIns="0" tIns="0" rIns="0" bIns="91440" rtlCol="0" anchor="ctr">
            <a:noAutofit/>
          </a:bodyPr>
          <a:lstStyle/>
          <a:p>
            <a:pPr lvl="1"/>
            <a:endParaRPr lang="en-US" dirty="0">
              <a:latin typeface="Georgia"/>
              <a:cs typeface="Georgia"/>
            </a:endParaRPr>
          </a:p>
        </p:txBody>
      </p:sp>
      <p:cxnSp>
        <p:nvCxnSpPr>
          <p:cNvPr id="160" name="Straight Connector 159"/>
          <p:cNvCxnSpPr>
            <a:stCxn id="159" idx="4"/>
          </p:cNvCxnSpPr>
          <p:nvPr/>
        </p:nvCxnSpPr>
        <p:spPr bwMode="auto">
          <a:xfrm flipV="1">
            <a:off x="3264661" y="2086808"/>
            <a:ext cx="0" cy="474164"/>
          </a:xfrm>
          <a:prstGeom prst="line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12700" cap="flat" cmpd="sng" algn="ctr">
            <a:solidFill>
              <a:schemeClr val="bg1">
                <a:lumMod val="65000"/>
              </a:schemeClr>
            </a:solidFill>
            <a:prstDash val="dash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161" name="TextBox 160"/>
          <p:cNvSpPr txBox="1"/>
          <p:nvPr/>
        </p:nvSpPr>
        <p:spPr>
          <a:xfrm>
            <a:off x="2686477" y="2564998"/>
            <a:ext cx="1592563" cy="215444"/>
          </a:xfrm>
          <a:prstGeom prst="rect">
            <a:avLst/>
          </a:prstGeom>
          <a:noFill/>
        </p:spPr>
        <p:txBody>
          <a:bodyPr wrap="square" lIns="91440" tIns="45720" rIns="38405" bIns="45720" rtlCol="0">
            <a:spAutoFit/>
          </a:bodyPr>
          <a:lstStyle/>
          <a:p>
            <a:pPr algn="l"/>
            <a:r>
              <a:rPr lang="fr-FR" sz="800" dirty="0" smtClean="0">
                <a:solidFill>
                  <a:schemeClr val="bg1">
                    <a:lumMod val="50000"/>
                  </a:schemeClr>
                </a:solidFill>
                <a:latin typeface="Arial"/>
                <a:cs typeface="Arial"/>
              </a:rPr>
              <a:t>Tentative F2F Frankfurt</a:t>
            </a:r>
          </a:p>
        </p:txBody>
      </p:sp>
      <p:sp>
        <p:nvSpPr>
          <p:cNvPr id="162" name="TextBox 161"/>
          <p:cNvSpPr txBox="1"/>
          <p:nvPr/>
        </p:nvSpPr>
        <p:spPr>
          <a:xfrm>
            <a:off x="3280799" y="2361682"/>
            <a:ext cx="1592563" cy="215444"/>
          </a:xfrm>
          <a:prstGeom prst="rect">
            <a:avLst/>
          </a:prstGeom>
          <a:noFill/>
        </p:spPr>
        <p:txBody>
          <a:bodyPr wrap="square" lIns="91440" tIns="45720" rIns="38405" bIns="45720" rtlCol="0">
            <a:spAutoFit/>
          </a:bodyPr>
          <a:lstStyle/>
          <a:p>
            <a:pPr algn="l"/>
            <a:r>
              <a:rPr lang="fr-FR" sz="800" dirty="0" smtClean="0">
                <a:solidFill>
                  <a:schemeClr val="bg1">
                    <a:lumMod val="50000"/>
                  </a:schemeClr>
                </a:solidFill>
                <a:latin typeface="Arial"/>
                <a:cs typeface="Arial"/>
              </a:rPr>
              <a:t>Tentative F2F Singapore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2374218" y="2035329"/>
            <a:ext cx="2867298" cy="307777"/>
          </a:xfrm>
          <a:prstGeom prst="rect">
            <a:avLst/>
          </a:prstGeom>
          <a:noFill/>
        </p:spPr>
        <p:txBody>
          <a:bodyPr wrap="square" lIns="91440" tIns="45720" rIns="38405" bIns="45720" rtlCol="0">
            <a:spAutoFit/>
          </a:bodyPr>
          <a:lstStyle/>
          <a:p>
            <a:r>
              <a:rPr lang="fr-FR" sz="14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/>
                <a:cs typeface="Arial"/>
              </a:rPr>
              <a:t>Work</a:t>
            </a:r>
            <a:r>
              <a:rPr lang="fr-FR" sz="1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/>
                <a:cs typeface="Arial"/>
              </a:rPr>
              <a:t> Stream 1</a:t>
            </a:r>
          </a:p>
        </p:txBody>
      </p:sp>
      <p:sp>
        <p:nvSpPr>
          <p:cNvPr id="112" name="TextBox 111"/>
          <p:cNvSpPr txBox="1"/>
          <p:nvPr/>
        </p:nvSpPr>
        <p:spPr>
          <a:xfrm>
            <a:off x="4664207" y="3889454"/>
            <a:ext cx="4114399" cy="307777"/>
          </a:xfrm>
          <a:prstGeom prst="rect">
            <a:avLst/>
          </a:prstGeom>
          <a:noFill/>
        </p:spPr>
        <p:txBody>
          <a:bodyPr wrap="square" lIns="91440" tIns="45720" rIns="38405" bIns="45720" rtlCol="0">
            <a:spAutoFit/>
          </a:bodyPr>
          <a:lstStyle/>
          <a:p>
            <a:r>
              <a:rPr lang="fr-FR" sz="14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/>
                <a:cs typeface="Arial"/>
              </a:rPr>
              <a:t>Work</a:t>
            </a:r>
            <a:r>
              <a:rPr lang="fr-FR" sz="1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/>
                <a:cs typeface="Arial"/>
              </a:rPr>
              <a:t> Stream 2</a:t>
            </a:r>
          </a:p>
        </p:txBody>
      </p:sp>
      <p:sp>
        <p:nvSpPr>
          <p:cNvPr id="88" name="Rectangle 87"/>
          <p:cNvSpPr/>
          <p:nvPr/>
        </p:nvSpPr>
        <p:spPr>
          <a:xfrm>
            <a:off x="1804855" y="1581822"/>
            <a:ext cx="1201692" cy="266080"/>
          </a:xfrm>
          <a:prstGeom prst="rect">
            <a:avLst/>
          </a:prstGeom>
          <a:solidFill>
            <a:schemeClr val="bg1">
              <a:lumMod val="65000"/>
            </a:schemeClr>
          </a:solidFill>
          <a:ln w="76200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lIns="0" tIns="0" rIns="0" bIns="91440" rtlCol="0" anchor="ctr">
            <a:noAutofit/>
          </a:bodyPr>
          <a:lstStyle/>
          <a:p>
            <a:pPr lvl="1"/>
            <a:endParaRPr lang="en-US" dirty="0">
              <a:latin typeface="Georgia"/>
              <a:cs typeface="Georgia"/>
            </a:endParaRPr>
          </a:p>
        </p:txBody>
      </p:sp>
      <p:sp>
        <p:nvSpPr>
          <p:cNvPr id="98" name="Oval 97"/>
          <p:cNvSpPr/>
          <p:nvPr/>
        </p:nvSpPr>
        <p:spPr>
          <a:xfrm>
            <a:off x="3135194" y="1621394"/>
            <a:ext cx="182880" cy="182880"/>
          </a:xfrm>
          <a:prstGeom prst="ellipse">
            <a:avLst/>
          </a:prstGeom>
          <a:solidFill>
            <a:schemeClr val="bg1">
              <a:lumMod val="65000"/>
            </a:schemeClr>
          </a:solidFill>
          <a:ln w="76200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lIns="0" tIns="0" rIns="0" bIns="91440" rtlCol="0" anchor="ctr">
            <a:noAutofit/>
          </a:bodyPr>
          <a:lstStyle/>
          <a:p>
            <a:pPr lvl="1"/>
            <a:endParaRPr lang="en-US" dirty="0">
              <a:latin typeface="Georgia"/>
              <a:cs typeface="Georgia"/>
            </a:endParaRPr>
          </a:p>
        </p:txBody>
      </p:sp>
      <p:cxnSp>
        <p:nvCxnSpPr>
          <p:cNvPr id="103" name="Straight Connector 102"/>
          <p:cNvCxnSpPr>
            <a:stCxn id="98" idx="2"/>
            <a:endCxn id="88" idx="3"/>
          </p:cNvCxnSpPr>
          <p:nvPr/>
        </p:nvCxnSpPr>
        <p:spPr bwMode="auto">
          <a:xfrm flipH="1">
            <a:off x="3006547" y="1712834"/>
            <a:ext cx="128647" cy="2028"/>
          </a:xfrm>
          <a:prstGeom prst="line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12700" cap="flat" cmpd="sng" algn="ctr">
            <a:solidFill>
              <a:schemeClr val="bg1">
                <a:lumMod val="65000"/>
              </a:schemeClr>
            </a:solidFill>
            <a:prstDash val="dash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1323269942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0" y="0"/>
            <a:ext cx="9144000" cy="754844"/>
          </a:xfrm>
          <a:solidFill>
            <a:schemeClr val="tx2"/>
          </a:solidFill>
        </p:spPr>
        <p:txBody>
          <a:bodyPr tIns="109728"/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ICG-CWG-CCWG Timeline 2014-2015+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752600"/>
            <a:ext cx="9144000" cy="32569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7"/>
          <p:cNvSpPr/>
          <p:nvPr/>
        </p:nvSpPr>
        <p:spPr bwMode="auto">
          <a:xfrm>
            <a:off x="8020050" y="6019800"/>
            <a:ext cx="1123950" cy="666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rtlCol="0" anchor="ctr">
            <a:spAutoFit/>
          </a:bodyPr>
          <a:lstStyle/>
          <a:p>
            <a:pPr algn="l">
              <a:lnSpc>
                <a:spcPct val="10000"/>
              </a:lnSpc>
            </a:pPr>
            <a:endParaRPr lang="en-US" sz="7200" dirty="0" smtClean="0">
              <a:solidFill>
                <a:srgbClr val="1A8AC7"/>
              </a:solidFill>
              <a:latin typeface="DINOT-Medium" charset="0"/>
              <a:ea typeface="ＭＳ Ｐゴシック" charset="0"/>
              <a:cs typeface="DINOT-Medium" charset="0"/>
              <a:sym typeface="DINOT-Medium" charset="0"/>
            </a:endParaRPr>
          </a:p>
        </p:txBody>
      </p:sp>
      <p:sp>
        <p:nvSpPr>
          <p:cNvPr id="10" name="Rectangle 9"/>
          <p:cNvSpPr/>
          <p:nvPr/>
        </p:nvSpPr>
        <p:spPr bwMode="auto">
          <a:xfrm>
            <a:off x="8020050" y="5943600"/>
            <a:ext cx="977301" cy="742950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lIns="0" tIns="0" rIns="0" bIns="0" rtlCol="0" anchor="ctr">
            <a:spAutoFit/>
          </a:bodyPr>
          <a:lstStyle/>
          <a:p>
            <a:pPr algn="l">
              <a:lnSpc>
                <a:spcPct val="10000"/>
              </a:lnSpc>
            </a:pPr>
            <a:endParaRPr lang="en-US" sz="7200" dirty="0" smtClean="0">
              <a:solidFill>
                <a:srgbClr val="1A8AC7"/>
              </a:solidFill>
              <a:latin typeface="DINOT-Medium" charset="0"/>
              <a:ea typeface="ＭＳ Ｐゴシック" charset="0"/>
              <a:cs typeface="DINOT-Medium" charset="0"/>
              <a:sym typeface="DINOT-Medium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28489181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CANN50-LONDON-FINAL">
  <a:themeElements>
    <a:clrScheme name="Custom 3">
      <a:dk1>
        <a:sysClr val="windowText" lastClr="000000"/>
      </a:dk1>
      <a:lt1>
        <a:sysClr val="window" lastClr="FFFFFF"/>
      </a:lt1>
      <a:dk2>
        <a:srgbClr val="00334D"/>
      </a:dk2>
      <a:lt2>
        <a:srgbClr val="037BC0"/>
      </a:lt2>
      <a:accent1>
        <a:srgbClr val="555555"/>
      </a:accent1>
      <a:accent2>
        <a:srgbClr val="6D99B3"/>
      </a:accent2>
      <a:accent3>
        <a:srgbClr val="F1A31E"/>
      </a:accent3>
      <a:accent4>
        <a:srgbClr val="197F86"/>
      </a:accent4>
      <a:accent5>
        <a:srgbClr val="E87724"/>
      </a:accent5>
      <a:accent6>
        <a:srgbClr val="DDDDDD"/>
      </a:accent6>
      <a:hlink>
        <a:srgbClr val="CFE2EC"/>
      </a:hlink>
      <a:folHlink>
        <a:srgbClr val="FFFFFF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>
          <a:noFill/>
        </a:ln>
        <a:extLst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91240B29-F687-4f45-9708-019B960494DF}">
            <a14:hiddenLine xmlns:a14="http://schemas.microsoft.com/office/drawing/2010/main" w="12700" cap="flat">
              <a:solidFill>
                <a:schemeClr val="tx1"/>
              </a:solidFill>
              <a:miter lim="800000"/>
              <a:headEnd type="none" w="med" len="med"/>
              <a:tailEnd type="none" w="med" len="med"/>
            </a14:hiddenLine>
          </a:ext>
        </a:extLst>
      </a:spPr>
      <a:bodyPr lIns="0" tIns="0" rIns="0" bIns="0">
        <a:spAutoFit/>
      </a:bodyPr>
      <a:lstStyle>
        <a:defPPr algn="l">
          <a:lnSpc>
            <a:spcPct val="10000"/>
          </a:lnSpc>
          <a:defRPr sz="7200" dirty="0" smtClean="0">
            <a:solidFill>
              <a:srgbClr val="1A8AC7"/>
            </a:solidFill>
            <a:latin typeface="DINOT-Medium" charset="0"/>
            <a:ea typeface="ＭＳ Ｐゴシック" charset="0"/>
            <a:cs typeface="DINOT-Medium" charset="0"/>
            <a:sym typeface="DINOT-Medium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58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lnDef>
    <a:txDef>
      <a:spPr>
        <a:noFill/>
      </a:spPr>
      <a:bodyPr wrap="none" lIns="38405" tIns="19202" rIns="38405" bIns="19202" rtlCol="0">
        <a:spAutoFit/>
      </a:bodyPr>
      <a:lstStyle>
        <a:defPPr>
          <a:defRPr sz="2000" dirty="0" smtClean="0">
            <a:solidFill>
              <a:schemeClr val="tx2"/>
            </a:solidFill>
            <a:latin typeface="Georgia"/>
            <a:cs typeface="Georgia"/>
          </a:defRPr>
        </a:defPPr>
      </a:lstStyle>
    </a:txDef>
  </a:objectDefaults>
  <a:extraClrSchemeLst>
    <a:extraClrScheme>
      <a:clrScheme name="Blank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ICANN50-LONDON-FINAL.thmx</Template>
  <TotalTime>17814</TotalTime>
  <Pages>0</Pages>
  <Words>200</Words>
  <Characters>0</Characters>
  <Application>Microsoft Macintosh PowerPoint</Application>
  <PresentationFormat>On-screen Show (4:3)</PresentationFormat>
  <Lines>0</Lines>
  <Paragraphs>54</Paragraphs>
  <Slides>4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ICANN50-LONDON-FINAL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Berry Cobb</dc:creator>
  <cp:lastModifiedBy>Grace Abuhamad</cp:lastModifiedBy>
  <cp:revision>585</cp:revision>
  <dcterms:modified xsi:type="dcterms:W3CDTF">2014-12-09T14:42:38Z</dcterms:modified>
</cp:coreProperties>
</file>