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Lst>
  <p:notesMasterIdLst>
    <p:notesMasterId r:id="rId8"/>
  </p:notesMasterIdLst>
  <p:handoutMasterIdLst>
    <p:handoutMasterId r:id="rId9"/>
  </p:handoutMasterIdLst>
  <p:sldIdLst>
    <p:sldId id="256" r:id="rId2"/>
    <p:sldId id="279" r:id="rId3"/>
    <p:sldId id="280" r:id="rId4"/>
    <p:sldId id="281" r:id="rId5"/>
    <p:sldId id="282" r:id="rId6"/>
    <p:sldId id="283" r:id="rId7"/>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1E5F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9719" autoAdjust="0"/>
  </p:normalViewPr>
  <p:slideViewPr>
    <p:cSldViewPr>
      <p:cViewPr>
        <p:scale>
          <a:sx n="105" d="100"/>
          <a:sy n="105" d="100"/>
        </p:scale>
        <p:origin x="-984" y="-48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80013" y="0"/>
            <a:ext cx="3962400" cy="342900"/>
          </a:xfrm>
          <a:prstGeom prst="rect">
            <a:avLst/>
          </a:prstGeom>
        </p:spPr>
        <p:txBody>
          <a:bodyPr vert="horz" lIns="91440" tIns="45720" rIns="91440" bIns="45720" rtlCol="0"/>
          <a:lstStyle>
            <a:lvl1pPr algn="r">
              <a:defRPr sz="1200"/>
            </a:lvl1pPr>
          </a:lstStyle>
          <a:p>
            <a:fld id="{E764199F-F1ED-8246-9005-3455675B660E}" type="datetimeFigureOut">
              <a:rPr lang="en-US" smtClean="0"/>
              <a:t>7/16/15</a:t>
            </a:fld>
            <a:endParaRPr lang="en-US"/>
          </a:p>
        </p:txBody>
      </p:sp>
      <p:sp>
        <p:nvSpPr>
          <p:cNvPr id="4" name="Footer Placeholder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80013" y="6513513"/>
            <a:ext cx="3962400" cy="342900"/>
          </a:xfrm>
          <a:prstGeom prst="rect">
            <a:avLst/>
          </a:prstGeom>
        </p:spPr>
        <p:txBody>
          <a:bodyPr vert="horz" lIns="91440" tIns="45720" rIns="91440" bIns="45720" rtlCol="0" anchor="b"/>
          <a:lstStyle>
            <a:lvl1pPr algn="r">
              <a:defRPr sz="1200"/>
            </a:lvl1pPr>
          </a:lstStyle>
          <a:p>
            <a:fld id="{64BABD49-79D3-3440-BB07-BD1CD6124A3F}" type="slidenum">
              <a:rPr lang="en-US" smtClean="0"/>
              <a:t>‹#›</a:t>
            </a:fld>
            <a:endParaRPr lang="en-US"/>
          </a:p>
        </p:txBody>
      </p:sp>
    </p:spTree>
    <p:extLst>
      <p:ext uri="{BB962C8B-B14F-4D97-AF65-F5344CB8AC3E}">
        <p14:creationId xmlns:p14="http://schemas.microsoft.com/office/powerpoint/2010/main" val="103600295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27DF1E7-D413-794A-A27E-B2795C6F0406}" type="datetimeFigureOut">
              <a:rPr lang="en-US" smtClean="0"/>
              <a:t>7/16/15</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2F26F2BE-FF99-7046-9D4B-0555D26FB891}" type="slidenum">
              <a:rPr lang="en-US" smtClean="0"/>
              <a:t>‹#›</a:t>
            </a:fld>
            <a:endParaRPr lang="en-US"/>
          </a:p>
        </p:txBody>
      </p:sp>
    </p:spTree>
    <p:extLst>
      <p:ext uri="{BB962C8B-B14F-4D97-AF65-F5344CB8AC3E}">
        <p14:creationId xmlns:p14="http://schemas.microsoft.com/office/powerpoint/2010/main" val="34671831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900" b="0" i="0">
                <a:solidFill>
                  <a:srgbClr val="064263"/>
                </a:solidFill>
                <a:latin typeface="Helvetica Neue"/>
                <a:cs typeface="Helvetica Neue"/>
              </a:defRPr>
            </a:lvl1pPr>
          </a:lstStyle>
          <a:p>
            <a:pPr marL="12700">
              <a:lnSpc>
                <a:spcPct val="100000"/>
              </a:lnSpc>
            </a:pPr>
            <a:r>
              <a:rPr dirty="0"/>
              <a:t>C</a:t>
            </a:r>
            <a:r>
              <a:rPr spc="-20" dirty="0"/>
              <a:t>r</a:t>
            </a:r>
            <a:r>
              <a:rPr dirty="0"/>
              <a:t>oss Community </a:t>
            </a:r>
            <a:r>
              <a:rPr spc="-55" dirty="0"/>
              <a:t>W</a:t>
            </a:r>
            <a:r>
              <a:rPr dirty="0"/>
              <a:t>orking G</a:t>
            </a:r>
            <a:r>
              <a:rPr spc="-20" dirty="0"/>
              <a:t>r</a:t>
            </a:r>
            <a:r>
              <a:rPr dirty="0"/>
              <a:t>oup (CCWG) </a:t>
            </a:r>
            <a:r>
              <a:rPr dirty="0" smtClean="0"/>
              <a:t>Accountabilit</a:t>
            </a:r>
            <a:r>
              <a:rPr lang="en-US" dirty="0" smtClean="0"/>
              <a:t>y</a:t>
            </a:r>
            <a:endParaRPr dirty="0"/>
          </a:p>
        </p:txBody>
      </p:sp>
      <p:sp>
        <p:nvSpPr>
          <p:cNvPr id="6" name="Holder 6"/>
          <p:cNvSpPr>
            <a:spLocks noGrp="1"/>
          </p:cNvSpPr>
          <p:nvPr>
            <p:ph type="sldNum" sz="quarter" idx="7"/>
          </p:nvPr>
        </p:nvSpPr>
        <p:spPr/>
        <p:txBody>
          <a:bodyPr lIns="0" tIns="0" rIns="0" bIns="0"/>
          <a:lstStyle>
            <a:lvl1pPr>
              <a:defRPr sz="900" b="0" i="0">
                <a:solidFill>
                  <a:schemeClr val="bg1"/>
                </a:solidFill>
                <a:latin typeface="Helvetica Neue"/>
                <a:cs typeface="Helvetica Neue"/>
              </a:defRPr>
            </a:lvl1pPr>
          </a:lstStyle>
          <a:p>
            <a:pPr marL="25400">
              <a:lnSpc>
                <a:spcPct val="100000"/>
              </a:lnSpc>
            </a:pPr>
            <a:fld id="{81D60167-4931-47E6-BA6A-407CBD079E47}" type="slidenum">
              <a:rPr dirty="0"/>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rgbClr val="1C75BB"/>
                </a:solidFill>
                <a:latin typeface="Helvetica Neue"/>
                <a:cs typeface="Helvetica Neue"/>
              </a:defRPr>
            </a:lvl1pPr>
          </a:lstStyle>
          <a:p>
            <a:endParaRPr/>
          </a:p>
        </p:txBody>
      </p:sp>
      <p:sp>
        <p:nvSpPr>
          <p:cNvPr id="3" name="Holder 3"/>
          <p:cNvSpPr>
            <a:spLocks noGrp="1"/>
          </p:cNvSpPr>
          <p:nvPr>
            <p:ph type="body" idx="1"/>
          </p:nvPr>
        </p:nvSpPr>
        <p:spPr/>
        <p:txBody>
          <a:bodyPr lIns="0" tIns="0" rIns="0" bIns="0"/>
          <a:lstStyle>
            <a:lvl1pPr>
              <a:defRPr sz="2400" b="1" i="0">
                <a:solidFill>
                  <a:schemeClr val="bg1"/>
                </a:solidFill>
                <a:latin typeface="Helvetica Neue"/>
                <a:cs typeface="Helvetica Neue"/>
              </a:defRPr>
            </a:lvl1pPr>
          </a:lstStyle>
          <a:p>
            <a:endParaRPr/>
          </a:p>
        </p:txBody>
      </p:sp>
      <p:sp>
        <p:nvSpPr>
          <p:cNvPr id="4" name="Holder 4"/>
          <p:cNvSpPr>
            <a:spLocks noGrp="1"/>
          </p:cNvSpPr>
          <p:nvPr>
            <p:ph type="ftr" sz="quarter" idx="5"/>
          </p:nvPr>
        </p:nvSpPr>
        <p:spPr/>
        <p:txBody>
          <a:bodyPr lIns="0" tIns="0" rIns="0" bIns="0"/>
          <a:lstStyle>
            <a:lvl1pPr>
              <a:defRPr sz="900" b="0" i="0">
                <a:solidFill>
                  <a:srgbClr val="064263"/>
                </a:solidFill>
                <a:latin typeface="Helvetica Neue"/>
                <a:cs typeface="Helvetica Neue"/>
              </a:defRPr>
            </a:lvl1pPr>
          </a:lstStyle>
          <a:p>
            <a:pPr marL="12700">
              <a:lnSpc>
                <a:spcPct val="100000"/>
              </a:lnSpc>
            </a:pPr>
            <a:r>
              <a:rPr dirty="0"/>
              <a:t>C</a:t>
            </a:r>
            <a:r>
              <a:rPr spc="-20" dirty="0"/>
              <a:t>r</a:t>
            </a:r>
            <a:r>
              <a:rPr dirty="0"/>
              <a:t>oss Community </a:t>
            </a:r>
            <a:r>
              <a:rPr spc="-55" dirty="0"/>
              <a:t>W</a:t>
            </a:r>
            <a:r>
              <a:rPr dirty="0"/>
              <a:t>orking G</a:t>
            </a:r>
            <a:r>
              <a:rPr spc="-20" dirty="0"/>
              <a:t>r</a:t>
            </a:r>
            <a:r>
              <a:rPr dirty="0"/>
              <a:t>oup (CCWG) </a:t>
            </a:r>
            <a:r>
              <a:rPr dirty="0" smtClean="0"/>
              <a:t>Accountability</a:t>
            </a:r>
            <a:endParaRPr dirty="0"/>
          </a:p>
        </p:txBody>
      </p:sp>
      <p:sp>
        <p:nvSpPr>
          <p:cNvPr id="6" name="Holder 6"/>
          <p:cNvSpPr>
            <a:spLocks noGrp="1"/>
          </p:cNvSpPr>
          <p:nvPr>
            <p:ph type="sldNum" sz="quarter" idx="7"/>
          </p:nvPr>
        </p:nvSpPr>
        <p:spPr/>
        <p:txBody>
          <a:bodyPr lIns="0" tIns="0" rIns="0" bIns="0"/>
          <a:lstStyle>
            <a:lvl1pPr>
              <a:defRPr sz="900" b="0" i="0">
                <a:solidFill>
                  <a:schemeClr val="bg1"/>
                </a:solidFill>
                <a:latin typeface="Helvetica Neue"/>
                <a:cs typeface="Helvetica Neue"/>
              </a:defRPr>
            </a:lvl1pPr>
          </a:lstStyle>
          <a:p>
            <a:pPr marL="25400">
              <a:lnSpc>
                <a:spcPct val="100000"/>
              </a:lnSpc>
            </a:pPr>
            <a:fld id="{81D60167-4931-47E6-BA6A-407CBD079E47}" type="slidenum">
              <a:rPr dirty="0"/>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rgbClr val="1C75BB"/>
                </a:solidFill>
                <a:latin typeface="Helvetica Neue"/>
                <a:cs typeface="Helvetica Neue"/>
              </a:defRPr>
            </a:lvl1pPr>
          </a:lstStyle>
          <a:p>
            <a:endParaRPr/>
          </a:p>
        </p:txBody>
      </p:sp>
      <p:sp>
        <p:nvSpPr>
          <p:cNvPr id="3" name="Holder 3"/>
          <p:cNvSpPr>
            <a:spLocks noGrp="1"/>
          </p:cNvSpPr>
          <p:nvPr>
            <p:ph type="ftr" sz="quarter" idx="5"/>
          </p:nvPr>
        </p:nvSpPr>
        <p:spPr/>
        <p:txBody>
          <a:bodyPr lIns="0" tIns="0" rIns="0" bIns="0"/>
          <a:lstStyle>
            <a:lvl1pPr>
              <a:defRPr sz="900" b="0" i="0">
                <a:solidFill>
                  <a:srgbClr val="064263"/>
                </a:solidFill>
                <a:latin typeface="Helvetica Neue"/>
                <a:cs typeface="Helvetica Neue"/>
              </a:defRPr>
            </a:lvl1pPr>
          </a:lstStyle>
          <a:p>
            <a:pPr marL="12700"/>
            <a:r>
              <a:rPr lang="en-US" dirty="0" smtClean="0"/>
              <a:t>C</a:t>
            </a:r>
            <a:r>
              <a:rPr lang="en-US" spc="-20" dirty="0" smtClean="0"/>
              <a:t>r</a:t>
            </a:r>
            <a:r>
              <a:rPr lang="en-US" dirty="0" smtClean="0"/>
              <a:t>oss Community </a:t>
            </a:r>
            <a:r>
              <a:rPr lang="en-US" spc="-55" dirty="0" smtClean="0"/>
              <a:t>W</a:t>
            </a:r>
            <a:r>
              <a:rPr lang="en-US" dirty="0" smtClean="0"/>
              <a:t>orking G</a:t>
            </a:r>
            <a:r>
              <a:rPr lang="en-US" spc="-20" dirty="0" smtClean="0"/>
              <a:t>r</a:t>
            </a:r>
            <a:r>
              <a:rPr lang="en-US" dirty="0" smtClean="0"/>
              <a:t>oup (CCWG) Accountability</a:t>
            </a:r>
            <a:endParaRPr lang="en-US" dirty="0"/>
          </a:p>
        </p:txBody>
      </p:sp>
      <p:sp>
        <p:nvSpPr>
          <p:cNvPr id="5" name="Holder 5"/>
          <p:cNvSpPr>
            <a:spLocks noGrp="1"/>
          </p:cNvSpPr>
          <p:nvPr>
            <p:ph type="sldNum" sz="quarter" idx="7"/>
          </p:nvPr>
        </p:nvSpPr>
        <p:spPr/>
        <p:txBody>
          <a:bodyPr lIns="0" tIns="0" rIns="0" bIns="0"/>
          <a:lstStyle>
            <a:lvl1pPr>
              <a:defRPr sz="900" b="0" i="0">
                <a:solidFill>
                  <a:schemeClr val="bg1"/>
                </a:solidFill>
                <a:latin typeface="Helvetica Neue"/>
                <a:cs typeface="Helvetica Neue"/>
              </a:defRPr>
            </a:lvl1pPr>
          </a:lstStyle>
          <a:p>
            <a:pPr marL="25400">
              <a:lnSpc>
                <a:spcPct val="100000"/>
              </a:lnSpc>
            </a:pPr>
            <a:fld id="{81D60167-4931-47E6-BA6A-407CBD079E47}" type="slidenum">
              <a:rPr dirty="0"/>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8423998" y="6377394"/>
            <a:ext cx="504190" cy="216535"/>
          </a:xfrm>
          <a:custGeom>
            <a:avLst/>
            <a:gdLst/>
            <a:ahLst/>
            <a:cxnLst/>
            <a:rect l="l" t="t" r="r" b="b"/>
            <a:pathLst>
              <a:path w="504190" h="216534">
                <a:moveTo>
                  <a:pt x="0" y="216001"/>
                </a:moveTo>
                <a:lnTo>
                  <a:pt x="503999" y="216001"/>
                </a:lnTo>
                <a:lnTo>
                  <a:pt x="503999" y="0"/>
                </a:lnTo>
                <a:lnTo>
                  <a:pt x="0" y="0"/>
                </a:lnTo>
                <a:lnTo>
                  <a:pt x="0" y="216001"/>
                </a:lnTo>
                <a:close/>
              </a:path>
            </a:pathLst>
          </a:custGeom>
          <a:solidFill>
            <a:srgbClr val="064263"/>
          </a:solidFill>
        </p:spPr>
        <p:txBody>
          <a:bodyPr wrap="square" lIns="0" tIns="0" rIns="0" bIns="0" rtlCol="0"/>
          <a:lstStyle/>
          <a:p>
            <a:endParaRPr/>
          </a:p>
        </p:txBody>
      </p:sp>
      <p:sp>
        <p:nvSpPr>
          <p:cNvPr id="17" name="bk object 17"/>
          <p:cNvSpPr/>
          <p:nvPr/>
        </p:nvSpPr>
        <p:spPr>
          <a:xfrm>
            <a:off x="216001" y="6377394"/>
            <a:ext cx="8208009" cy="216535"/>
          </a:xfrm>
          <a:custGeom>
            <a:avLst/>
            <a:gdLst/>
            <a:ahLst/>
            <a:cxnLst/>
            <a:rect l="l" t="t" r="r" b="b"/>
            <a:pathLst>
              <a:path w="8208009" h="216534">
                <a:moveTo>
                  <a:pt x="0" y="216001"/>
                </a:moveTo>
                <a:lnTo>
                  <a:pt x="8207997" y="216001"/>
                </a:lnTo>
                <a:lnTo>
                  <a:pt x="8207997" y="0"/>
                </a:lnTo>
                <a:lnTo>
                  <a:pt x="0" y="0"/>
                </a:lnTo>
                <a:lnTo>
                  <a:pt x="0" y="216001"/>
                </a:lnTo>
                <a:close/>
              </a:path>
            </a:pathLst>
          </a:custGeom>
          <a:solidFill>
            <a:srgbClr val="BBBDC0"/>
          </a:solidFill>
        </p:spPr>
        <p:txBody>
          <a:bodyPr wrap="square" lIns="0" tIns="0" rIns="0" bIns="0" rtlCol="0"/>
          <a:lstStyle/>
          <a:p>
            <a:endParaRPr/>
          </a:p>
        </p:txBody>
      </p:sp>
      <p:sp>
        <p:nvSpPr>
          <p:cNvPr id="2" name="Holder 2"/>
          <p:cNvSpPr>
            <a:spLocks noGrp="1"/>
          </p:cNvSpPr>
          <p:nvPr>
            <p:ph type="title"/>
          </p:nvPr>
        </p:nvSpPr>
        <p:spPr>
          <a:xfrm>
            <a:off x="275300" y="283626"/>
            <a:ext cx="8593399" cy="330200"/>
          </a:xfrm>
          <a:prstGeom prst="rect">
            <a:avLst/>
          </a:prstGeom>
        </p:spPr>
        <p:txBody>
          <a:bodyPr wrap="square" lIns="0" tIns="0" rIns="0" bIns="0">
            <a:spAutoFit/>
          </a:bodyPr>
          <a:lstStyle>
            <a:lvl1pPr>
              <a:defRPr sz="2400" b="0" i="0">
                <a:solidFill>
                  <a:srgbClr val="1C75BB"/>
                </a:solidFill>
                <a:latin typeface="Helvetica Neue"/>
                <a:cs typeface="Helvetica Neue"/>
              </a:defRPr>
            </a:lvl1pPr>
          </a:lstStyle>
          <a:p>
            <a:endParaRPr/>
          </a:p>
        </p:txBody>
      </p:sp>
      <p:sp>
        <p:nvSpPr>
          <p:cNvPr id="3" name="Holder 3"/>
          <p:cNvSpPr>
            <a:spLocks noGrp="1"/>
          </p:cNvSpPr>
          <p:nvPr>
            <p:ph type="body" idx="1"/>
          </p:nvPr>
        </p:nvSpPr>
        <p:spPr>
          <a:xfrm>
            <a:off x="959302" y="2449511"/>
            <a:ext cx="7225395" cy="1465579"/>
          </a:xfrm>
          <a:prstGeom prst="rect">
            <a:avLst/>
          </a:prstGeom>
        </p:spPr>
        <p:txBody>
          <a:bodyPr wrap="square" lIns="0" tIns="0" rIns="0" bIns="0">
            <a:spAutoFit/>
          </a:bodyPr>
          <a:lstStyle>
            <a:lvl1pPr>
              <a:defRPr sz="2400" b="1" i="0">
                <a:solidFill>
                  <a:schemeClr val="bg1"/>
                </a:solidFill>
                <a:latin typeface="Helvetica Neue"/>
                <a:cs typeface="Helvetica Neue"/>
              </a:defRPr>
            </a:lvl1pPr>
          </a:lstStyle>
          <a:p>
            <a:endParaRPr/>
          </a:p>
        </p:txBody>
      </p:sp>
      <p:sp>
        <p:nvSpPr>
          <p:cNvPr id="4" name="Holder 4"/>
          <p:cNvSpPr>
            <a:spLocks noGrp="1"/>
          </p:cNvSpPr>
          <p:nvPr>
            <p:ph type="ftr" sz="quarter" idx="5"/>
          </p:nvPr>
        </p:nvSpPr>
        <p:spPr>
          <a:xfrm>
            <a:off x="275252" y="6415298"/>
            <a:ext cx="5068570" cy="139700"/>
          </a:xfrm>
          <a:prstGeom prst="rect">
            <a:avLst/>
          </a:prstGeom>
        </p:spPr>
        <p:txBody>
          <a:bodyPr wrap="square" lIns="0" tIns="0" rIns="0" bIns="0">
            <a:spAutoFit/>
          </a:bodyPr>
          <a:lstStyle>
            <a:lvl1pPr>
              <a:defRPr sz="900" b="0" i="0">
                <a:solidFill>
                  <a:srgbClr val="064263"/>
                </a:solidFill>
                <a:latin typeface="Helvetica Neue"/>
                <a:cs typeface="Helvetica Neue"/>
              </a:defRPr>
            </a:lvl1pPr>
          </a:lstStyle>
          <a:p>
            <a:pPr marL="12700">
              <a:lnSpc>
                <a:spcPct val="100000"/>
              </a:lnSpc>
            </a:pPr>
            <a:r>
              <a:rPr dirty="0"/>
              <a:t>C</a:t>
            </a:r>
            <a:r>
              <a:rPr spc="-20" dirty="0"/>
              <a:t>r</a:t>
            </a:r>
            <a:r>
              <a:rPr dirty="0"/>
              <a:t>oss Community </a:t>
            </a:r>
            <a:r>
              <a:rPr spc="-55" dirty="0"/>
              <a:t>W</a:t>
            </a:r>
            <a:r>
              <a:rPr dirty="0"/>
              <a:t>orking G</a:t>
            </a:r>
            <a:r>
              <a:rPr spc="-20" dirty="0"/>
              <a:t>r</a:t>
            </a:r>
            <a:r>
              <a:rPr dirty="0"/>
              <a:t>oup (CCWG) </a:t>
            </a:r>
            <a:r>
              <a:rPr dirty="0" smtClean="0"/>
              <a:t>Accountability</a:t>
            </a:r>
            <a:endParaRPr dirty="0"/>
          </a:p>
        </p:txBody>
      </p:sp>
      <p:sp>
        <p:nvSpPr>
          <p:cNvPr id="6" name="Holder 6"/>
          <p:cNvSpPr>
            <a:spLocks noGrp="1"/>
          </p:cNvSpPr>
          <p:nvPr>
            <p:ph type="sldNum" sz="quarter" idx="7"/>
          </p:nvPr>
        </p:nvSpPr>
        <p:spPr>
          <a:xfrm>
            <a:off x="8739497" y="6415298"/>
            <a:ext cx="178434" cy="139700"/>
          </a:xfrm>
          <a:prstGeom prst="rect">
            <a:avLst/>
          </a:prstGeom>
        </p:spPr>
        <p:txBody>
          <a:bodyPr wrap="square" lIns="0" tIns="0" rIns="0" bIns="0">
            <a:spAutoFit/>
          </a:bodyPr>
          <a:lstStyle>
            <a:lvl1pPr>
              <a:defRPr sz="900" b="0" i="0">
                <a:solidFill>
                  <a:schemeClr val="bg1"/>
                </a:solidFill>
                <a:latin typeface="Helvetica Neue"/>
                <a:cs typeface="Helvetica Neue"/>
              </a:defRPr>
            </a:lvl1pPr>
          </a:lstStyle>
          <a:p>
            <a:pPr marL="25400">
              <a:lnSpc>
                <a:spcPct val="100000"/>
              </a:lnSpc>
            </a:pPr>
            <a:fld id="{81D60167-4931-47E6-BA6A-407CBD079E47}" type="slidenum">
              <a:rPr dirty="0"/>
              <a:t>‹#›</a:t>
            </a:fld>
            <a:endParaRPr dirty="0"/>
          </a:p>
        </p:txBody>
      </p:sp>
      <p:sp>
        <p:nvSpPr>
          <p:cNvPr id="9" name="object 6"/>
          <p:cNvSpPr/>
          <p:nvPr userDrawn="1"/>
        </p:nvSpPr>
        <p:spPr>
          <a:xfrm>
            <a:off x="216001" y="689610"/>
            <a:ext cx="8712200" cy="72390"/>
          </a:xfrm>
          <a:custGeom>
            <a:avLst/>
            <a:gdLst/>
            <a:ahLst/>
            <a:cxnLst/>
            <a:rect l="l" t="t" r="r" b="b"/>
            <a:pathLst>
              <a:path w="8712200" h="72390">
                <a:moveTo>
                  <a:pt x="8711996" y="71996"/>
                </a:moveTo>
                <a:lnTo>
                  <a:pt x="0" y="71996"/>
                </a:lnTo>
                <a:lnTo>
                  <a:pt x="0" y="0"/>
                </a:lnTo>
                <a:lnTo>
                  <a:pt x="8711996" y="0"/>
                </a:lnTo>
                <a:lnTo>
                  <a:pt x="8711996" y="71996"/>
                </a:lnTo>
                <a:close/>
              </a:path>
            </a:pathLst>
          </a:custGeom>
          <a:solidFill>
            <a:srgbClr val="064263"/>
          </a:solidFill>
        </p:spPr>
        <p:txBody>
          <a:bodyPr wrap="square" lIns="0" tIns="0" rIns="0" bIns="0" rtlCol="0"/>
          <a:lstStyle/>
          <a:p>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Lst>
  <p:hf hd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8423998" y="216001"/>
            <a:ext cx="504190" cy="216535"/>
          </a:xfrm>
          <a:custGeom>
            <a:avLst/>
            <a:gdLst/>
            <a:ahLst/>
            <a:cxnLst/>
            <a:rect l="l" t="t" r="r" b="b"/>
            <a:pathLst>
              <a:path w="504190" h="216534">
                <a:moveTo>
                  <a:pt x="0" y="216001"/>
                </a:moveTo>
                <a:lnTo>
                  <a:pt x="503999" y="216001"/>
                </a:lnTo>
                <a:lnTo>
                  <a:pt x="503999" y="0"/>
                </a:lnTo>
                <a:lnTo>
                  <a:pt x="0" y="0"/>
                </a:lnTo>
                <a:lnTo>
                  <a:pt x="0" y="216001"/>
                </a:lnTo>
                <a:close/>
              </a:path>
            </a:pathLst>
          </a:custGeom>
          <a:solidFill>
            <a:srgbClr val="064263"/>
          </a:solidFill>
        </p:spPr>
        <p:txBody>
          <a:bodyPr wrap="square" lIns="0" tIns="0" rIns="0" bIns="0" rtlCol="0"/>
          <a:lstStyle/>
          <a:p>
            <a:endParaRPr/>
          </a:p>
        </p:txBody>
      </p:sp>
      <p:sp>
        <p:nvSpPr>
          <p:cNvPr id="3" name="object 3"/>
          <p:cNvSpPr/>
          <p:nvPr/>
        </p:nvSpPr>
        <p:spPr>
          <a:xfrm>
            <a:off x="216001" y="216001"/>
            <a:ext cx="8208009" cy="216535"/>
          </a:xfrm>
          <a:custGeom>
            <a:avLst/>
            <a:gdLst/>
            <a:ahLst/>
            <a:cxnLst/>
            <a:rect l="l" t="t" r="r" b="b"/>
            <a:pathLst>
              <a:path w="8208009" h="216534">
                <a:moveTo>
                  <a:pt x="0" y="216001"/>
                </a:moveTo>
                <a:lnTo>
                  <a:pt x="8207997" y="216001"/>
                </a:lnTo>
                <a:lnTo>
                  <a:pt x="8207997" y="0"/>
                </a:lnTo>
                <a:lnTo>
                  <a:pt x="0" y="0"/>
                </a:lnTo>
                <a:lnTo>
                  <a:pt x="0" y="216001"/>
                </a:lnTo>
                <a:close/>
              </a:path>
            </a:pathLst>
          </a:custGeom>
          <a:solidFill>
            <a:srgbClr val="BBBDC0"/>
          </a:solidFill>
        </p:spPr>
        <p:txBody>
          <a:bodyPr wrap="square" lIns="0" tIns="0" rIns="0" bIns="0" rtlCol="0"/>
          <a:lstStyle/>
          <a:p>
            <a:endParaRPr/>
          </a:p>
        </p:txBody>
      </p:sp>
      <p:sp>
        <p:nvSpPr>
          <p:cNvPr id="4" name="object 4"/>
          <p:cNvSpPr/>
          <p:nvPr/>
        </p:nvSpPr>
        <p:spPr>
          <a:xfrm>
            <a:off x="216001" y="720001"/>
            <a:ext cx="8208009" cy="5904230"/>
          </a:xfrm>
          <a:custGeom>
            <a:avLst/>
            <a:gdLst/>
            <a:ahLst/>
            <a:cxnLst/>
            <a:rect l="l" t="t" r="r" b="b"/>
            <a:pathLst>
              <a:path w="8208009" h="5904230">
                <a:moveTo>
                  <a:pt x="0" y="5904001"/>
                </a:moveTo>
                <a:lnTo>
                  <a:pt x="8207997" y="5904001"/>
                </a:lnTo>
                <a:lnTo>
                  <a:pt x="8207997" y="0"/>
                </a:lnTo>
                <a:lnTo>
                  <a:pt x="0" y="0"/>
                </a:lnTo>
                <a:lnTo>
                  <a:pt x="0" y="5904001"/>
                </a:lnTo>
                <a:close/>
              </a:path>
            </a:pathLst>
          </a:custGeom>
          <a:solidFill>
            <a:srgbClr val="064263"/>
          </a:solidFill>
        </p:spPr>
        <p:txBody>
          <a:bodyPr wrap="square" lIns="0" tIns="0" rIns="0" bIns="0" rtlCol="0"/>
          <a:lstStyle/>
          <a:p>
            <a:endParaRPr/>
          </a:p>
        </p:txBody>
      </p:sp>
      <p:sp>
        <p:nvSpPr>
          <p:cNvPr id="7" name="object 7"/>
          <p:cNvSpPr/>
          <p:nvPr/>
        </p:nvSpPr>
        <p:spPr>
          <a:xfrm>
            <a:off x="971999" y="4572000"/>
            <a:ext cx="5832475" cy="0"/>
          </a:xfrm>
          <a:custGeom>
            <a:avLst/>
            <a:gdLst/>
            <a:ahLst/>
            <a:cxnLst/>
            <a:rect l="l" t="t" r="r" b="b"/>
            <a:pathLst>
              <a:path w="5832475">
                <a:moveTo>
                  <a:pt x="0" y="0"/>
                </a:moveTo>
                <a:lnTo>
                  <a:pt x="5832005" y="0"/>
                </a:lnTo>
              </a:path>
            </a:pathLst>
          </a:custGeom>
          <a:ln w="25400">
            <a:solidFill>
              <a:srgbClr val="FFFFFF"/>
            </a:solidFill>
          </a:ln>
        </p:spPr>
        <p:txBody>
          <a:bodyPr wrap="square" lIns="0" tIns="0" rIns="0" bIns="0" rtlCol="0"/>
          <a:lstStyle/>
          <a:p>
            <a:endParaRPr/>
          </a:p>
        </p:txBody>
      </p:sp>
      <p:sp>
        <p:nvSpPr>
          <p:cNvPr id="8" name="object 8"/>
          <p:cNvSpPr/>
          <p:nvPr/>
        </p:nvSpPr>
        <p:spPr>
          <a:xfrm>
            <a:off x="8423998" y="720001"/>
            <a:ext cx="504190" cy="5904230"/>
          </a:xfrm>
          <a:custGeom>
            <a:avLst/>
            <a:gdLst/>
            <a:ahLst/>
            <a:cxnLst/>
            <a:rect l="l" t="t" r="r" b="b"/>
            <a:pathLst>
              <a:path w="504190" h="5904230">
                <a:moveTo>
                  <a:pt x="0" y="5904001"/>
                </a:moveTo>
                <a:lnTo>
                  <a:pt x="503999" y="5904001"/>
                </a:lnTo>
                <a:lnTo>
                  <a:pt x="503999" y="0"/>
                </a:lnTo>
                <a:lnTo>
                  <a:pt x="0" y="0"/>
                </a:lnTo>
                <a:lnTo>
                  <a:pt x="0" y="5904001"/>
                </a:lnTo>
                <a:close/>
              </a:path>
            </a:pathLst>
          </a:custGeom>
          <a:solidFill>
            <a:srgbClr val="BBBDC0"/>
          </a:solidFill>
        </p:spPr>
        <p:txBody>
          <a:bodyPr wrap="square" lIns="0" tIns="0" rIns="0" bIns="0" rtlCol="0"/>
          <a:lstStyle/>
          <a:p>
            <a:endParaRPr/>
          </a:p>
        </p:txBody>
      </p:sp>
      <p:pic>
        <p:nvPicPr>
          <p:cNvPr id="15" name="Picture 14" descr="CCWG_ParisPrepCall_07072015-whit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10200" y="990600"/>
            <a:ext cx="2653917" cy="1295400"/>
          </a:xfrm>
          <a:prstGeom prst="rect">
            <a:avLst/>
          </a:prstGeom>
        </p:spPr>
      </p:pic>
      <p:sp>
        <p:nvSpPr>
          <p:cNvPr id="17" name="Title 1"/>
          <p:cNvSpPr txBox="1">
            <a:spLocks/>
          </p:cNvSpPr>
          <p:nvPr/>
        </p:nvSpPr>
        <p:spPr>
          <a:xfrm>
            <a:off x="692150" y="2438400"/>
            <a:ext cx="7842250" cy="2387600"/>
          </a:xfrm>
          <a:prstGeom prst="rect">
            <a:avLst/>
          </a:prstGeom>
        </p:spPr>
        <p:txBody>
          <a:bodyPr wrap="square" lIns="0" tIns="0" rIns="0" bIns="0">
            <a:normAutofit/>
          </a:bodyPr>
          <a:lstStyle>
            <a:lvl1pPr>
              <a:defRPr sz="2400" b="0" i="0">
                <a:solidFill>
                  <a:srgbClr val="1C75BB"/>
                </a:solidFill>
                <a:latin typeface="Helvetica Neue"/>
                <a:ea typeface="+mj-ea"/>
                <a:cs typeface="Helvetica Neue"/>
              </a:defRPr>
            </a:lvl1pPr>
          </a:lstStyle>
          <a:p>
            <a:pPr algn="l"/>
            <a:r>
              <a:rPr lang="en-CA" sz="4000" b="1" dirty="0" smtClean="0">
                <a:solidFill>
                  <a:srgbClr val="FFFFFF"/>
                </a:solidFill>
                <a:latin typeface="Helvetica"/>
                <a:cs typeface="Helvetica"/>
              </a:rPr>
              <a:t>CCWG on Enhancing ICANN’s Accountability</a:t>
            </a:r>
            <a:endParaRPr lang="en-CA" sz="4000" b="1" dirty="0">
              <a:solidFill>
                <a:srgbClr val="FFFFFF"/>
              </a:solidFill>
              <a:latin typeface="Helvetica"/>
              <a:cs typeface="Helvetica"/>
            </a:endParaRPr>
          </a:p>
        </p:txBody>
      </p:sp>
      <p:sp>
        <p:nvSpPr>
          <p:cNvPr id="18" name="Subtitle 2"/>
          <p:cNvSpPr txBox="1">
            <a:spLocks/>
          </p:cNvSpPr>
          <p:nvPr/>
        </p:nvSpPr>
        <p:spPr>
          <a:xfrm>
            <a:off x="685800" y="3770480"/>
            <a:ext cx="7983454" cy="649120"/>
          </a:xfrm>
          <a:prstGeom prst="rect">
            <a:avLst/>
          </a:prstGeom>
        </p:spPr>
        <p:txBody>
          <a:bodyPr wrap="square" lIns="0" tIns="0" rIns="0" bIns="0">
            <a:spAutoFit/>
          </a:bodyPr>
          <a:lstStyle>
            <a:lvl1pPr marL="0">
              <a:defRPr sz="2400" b="1" i="0">
                <a:solidFill>
                  <a:schemeClr val="bg1"/>
                </a:solidFill>
                <a:latin typeface="Helvetica Neue"/>
                <a:ea typeface="+mn-ea"/>
                <a:cs typeface="Helvetica Neue"/>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l"/>
            <a:r>
              <a:rPr lang="en-CA" dirty="0" smtClean="0">
                <a:solidFill>
                  <a:srgbClr val="FFFFFF"/>
                </a:solidFill>
                <a:latin typeface="Helvetica"/>
                <a:cs typeface="Helvetica"/>
              </a:rPr>
              <a:t>Paris, July 2015</a:t>
            </a:r>
            <a:endParaRPr lang="en-CA" dirty="0">
              <a:solidFill>
                <a:srgbClr val="FFFFFF"/>
              </a:solidFill>
              <a:latin typeface="Helvetica"/>
              <a:cs typeface="Helvetic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300" y="283626"/>
            <a:ext cx="8593399" cy="369332"/>
          </a:xfrm>
        </p:spPr>
        <p:txBody>
          <a:bodyPr/>
          <a:lstStyle/>
          <a:p>
            <a:r>
              <a:rPr lang="en-US" dirty="0" smtClean="0"/>
              <a:t>CCWG-Accountability</a:t>
            </a:r>
            <a:endParaRPr lang="en-US" dirty="0"/>
          </a:p>
        </p:txBody>
      </p:sp>
      <p:sp>
        <p:nvSpPr>
          <p:cNvPr id="3" name="Text Placeholder 2"/>
          <p:cNvSpPr>
            <a:spLocks noGrp="1"/>
          </p:cNvSpPr>
          <p:nvPr>
            <p:ph type="body" idx="1"/>
          </p:nvPr>
        </p:nvSpPr>
        <p:spPr>
          <a:xfrm>
            <a:off x="228600" y="838200"/>
            <a:ext cx="8610600" cy="3046988"/>
          </a:xfrm>
        </p:spPr>
        <p:txBody>
          <a:bodyPr/>
          <a:lstStyle/>
          <a:p>
            <a:pPr>
              <a:spcBef>
                <a:spcPts val="600"/>
              </a:spcBef>
            </a:pPr>
            <a:r>
              <a:rPr lang="en-US" sz="2000" b="0" dirty="0" smtClean="0">
                <a:solidFill>
                  <a:srgbClr val="1E5FAD"/>
                </a:solidFill>
              </a:rPr>
              <a:t>Problem Statement</a:t>
            </a:r>
          </a:p>
          <a:p>
            <a:pPr marL="342900" indent="-342900">
              <a:spcBef>
                <a:spcPts val="600"/>
              </a:spcBef>
              <a:buFont typeface="Courier New"/>
              <a:buChar char="o"/>
            </a:pPr>
            <a:r>
              <a:rPr lang="en-US" sz="1600" b="0" dirty="0" smtClean="0">
                <a:solidFill>
                  <a:schemeClr val="tx1"/>
                </a:solidFill>
              </a:rPr>
              <a:t>During discussions around the IANA functions stewardship transition the community raised the broader topic of the impact of the change on ICANN’s accountability</a:t>
            </a:r>
          </a:p>
          <a:p>
            <a:pPr marL="342900" indent="-342900">
              <a:spcBef>
                <a:spcPts val="600"/>
              </a:spcBef>
              <a:buFont typeface="Courier New"/>
              <a:buChar char="o"/>
            </a:pPr>
            <a:r>
              <a:rPr lang="en-US" sz="1600" b="0" dirty="0" smtClean="0">
                <a:solidFill>
                  <a:schemeClr val="tx1"/>
                </a:solidFill>
              </a:rPr>
              <a:t>Concerns raised indicated that the existing ICANN accountability mechanisms do not yet meet stakeholder expectations</a:t>
            </a:r>
          </a:p>
          <a:p>
            <a:pPr>
              <a:spcBef>
                <a:spcPts val="600"/>
              </a:spcBef>
            </a:pPr>
            <a:r>
              <a:rPr lang="en-US" sz="2000" b="0" dirty="0" smtClean="0">
                <a:solidFill>
                  <a:srgbClr val="1E5FAD"/>
                </a:solidFill>
              </a:rPr>
              <a:t>Scope</a:t>
            </a:r>
            <a:endParaRPr lang="en-US" sz="2000" b="0" dirty="0">
              <a:solidFill>
                <a:srgbClr val="1E5FAD"/>
              </a:solidFill>
            </a:endParaRPr>
          </a:p>
          <a:p>
            <a:pPr marL="342900" indent="-342900">
              <a:spcBef>
                <a:spcPts val="600"/>
              </a:spcBef>
              <a:buFont typeface="Courier New"/>
              <a:buChar char="o"/>
            </a:pPr>
            <a:r>
              <a:rPr lang="en-US" sz="1600" b="0" dirty="0" smtClean="0">
                <a:solidFill>
                  <a:schemeClr val="tx1"/>
                </a:solidFill>
              </a:rPr>
              <a:t>Ensure that ICANN enhances its existing accountability in absence of its historical contractual relationship with the U.S. Government</a:t>
            </a:r>
          </a:p>
          <a:p>
            <a:pPr marL="342900" indent="-342900">
              <a:spcBef>
                <a:spcPts val="600"/>
              </a:spcBef>
              <a:buFont typeface="Courier New"/>
              <a:buChar char="o"/>
            </a:pPr>
            <a:r>
              <a:rPr lang="en-US" sz="1600" b="0" dirty="0" smtClean="0">
                <a:solidFill>
                  <a:schemeClr val="tx1"/>
                </a:solidFill>
              </a:rPr>
              <a:t>Investigate accountability mechanisms regarding all of the functions provided by ICANN</a:t>
            </a:r>
          </a:p>
          <a:p>
            <a:pPr marL="342900" indent="-342900">
              <a:spcBef>
                <a:spcPts val="600"/>
              </a:spcBef>
              <a:buFont typeface="Courier New"/>
              <a:buChar char="o"/>
            </a:pPr>
            <a:r>
              <a:rPr lang="en-US" sz="1600" b="0" dirty="0" smtClean="0">
                <a:solidFill>
                  <a:schemeClr val="tx1"/>
                </a:solidFill>
              </a:rPr>
              <a:t>Deliver proposals that would enhance ICANN’s accountability towards all stakeholders</a:t>
            </a:r>
            <a:endParaRPr lang="en-US" sz="1600" b="0" dirty="0">
              <a:solidFill>
                <a:schemeClr val="tx1"/>
              </a:solidFill>
            </a:endParaRPr>
          </a:p>
        </p:txBody>
      </p:sp>
      <p:sp>
        <p:nvSpPr>
          <p:cNvPr id="4" name="Footer Placeholder 3"/>
          <p:cNvSpPr>
            <a:spLocks noGrp="1"/>
          </p:cNvSpPr>
          <p:nvPr>
            <p:ph type="ftr" sz="quarter" idx="5"/>
          </p:nvPr>
        </p:nvSpPr>
        <p:spPr/>
        <p:txBody>
          <a:bodyPr/>
          <a:lstStyle/>
          <a:p>
            <a:pPr marL="12700">
              <a:lnSpc>
                <a:spcPct val="100000"/>
              </a:lnSpc>
            </a:pPr>
            <a:r>
              <a:rPr lang="en-US" dirty="0" smtClean="0"/>
              <a:t>C</a:t>
            </a:r>
            <a:r>
              <a:rPr lang="en-US" spc="-20" dirty="0" smtClean="0"/>
              <a:t>r</a:t>
            </a:r>
            <a:r>
              <a:rPr lang="en-US" dirty="0" smtClean="0"/>
              <a:t>oss Community </a:t>
            </a:r>
            <a:r>
              <a:rPr lang="en-US" spc="-55" dirty="0" smtClean="0"/>
              <a:t>W</a:t>
            </a:r>
            <a:r>
              <a:rPr lang="en-US" dirty="0" smtClean="0"/>
              <a:t>orking G</a:t>
            </a:r>
            <a:r>
              <a:rPr lang="en-US" spc="-20" dirty="0" smtClean="0"/>
              <a:t>r</a:t>
            </a:r>
            <a:r>
              <a:rPr lang="en-US" dirty="0" smtClean="0"/>
              <a:t>oup (CCWG) Accountability</a:t>
            </a:r>
            <a:endParaRPr lang="en-US" dirty="0"/>
          </a:p>
        </p:txBody>
      </p:sp>
      <p:sp>
        <p:nvSpPr>
          <p:cNvPr id="5" name="Slide Number Placeholder 4"/>
          <p:cNvSpPr>
            <a:spLocks noGrp="1"/>
          </p:cNvSpPr>
          <p:nvPr>
            <p:ph type="sldNum" sz="quarter" idx="7"/>
          </p:nvPr>
        </p:nvSpPr>
        <p:spPr/>
        <p:txBody>
          <a:bodyPr/>
          <a:lstStyle/>
          <a:p>
            <a:pPr marL="25400">
              <a:lnSpc>
                <a:spcPct val="100000"/>
              </a:lnSpc>
            </a:pPr>
            <a:fld id="{81D60167-4931-47E6-BA6A-407CBD079E47}" type="slidenum">
              <a:rPr lang="en-US" smtClean="0"/>
              <a:t>1</a:t>
            </a:fld>
            <a:endParaRPr lang="en-US" dirty="0"/>
          </a:p>
        </p:txBody>
      </p:sp>
      <p:sp>
        <p:nvSpPr>
          <p:cNvPr id="6" name="object 6"/>
          <p:cNvSpPr/>
          <p:nvPr/>
        </p:nvSpPr>
        <p:spPr>
          <a:xfrm>
            <a:off x="216001" y="689610"/>
            <a:ext cx="8712200" cy="72390"/>
          </a:xfrm>
          <a:custGeom>
            <a:avLst/>
            <a:gdLst/>
            <a:ahLst/>
            <a:cxnLst/>
            <a:rect l="l" t="t" r="r" b="b"/>
            <a:pathLst>
              <a:path w="8712200" h="72390">
                <a:moveTo>
                  <a:pt x="8711996" y="71996"/>
                </a:moveTo>
                <a:lnTo>
                  <a:pt x="0" y="71996"/>
                </a:lnTo>
                <a:lnTo>
                  <a:pt x="0" y="0"/>
                </a:lnTo>
                <a:lnTo>
                  <a:pt x="8711996" y="0"/>
                </a:lnTo>
                <a:lnTo>
                  <a:pt x="8711996" y="71996"/>
                </a:lnTo>
                <a:close/>
              </a:path>
            </a:pathLst>
          </a:custGeom>
          <a:solidFill>
            <a:srgbClr val="064263"/>
          </a:solidFill>
        </p:spPr>
        <p:txBody>
          <a:bodyPr wrap="square" lIns="0" tIns="0" rIns="0" bIns="0" rtlCol="0"/>
          <a:lstStyle/>
          <a:p>
            <a:endParaRPr/>
          </a:p>
        </p:txBody>
      </p:sp>
      <p:sp>
        <p:nvSpPr>
          <p:cNvPr id="10" name="TextBox 9"/>
          <p:cNvSpPr txBox="1">
            <a:spLocks noChangeArrowheads="1"/>
          </p:cNvSpPr>
          <p:nvPr/>
        </p:nvSpPr>
        <p:spPr bwMode="auto">
          <a:xfrm>
            <a:off x="1817256" y="4038600"/>
            <a:ext cx="673451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12700" marR="117475">
              <a:lnSpc>
                <a:spcPct val="100000"/>
              </a:lnSpc>
            </a:pPr>
            <a:r>
              <a:rPr lang="en-US" sz="1600" b="1" dirty="0" smtClean="0">
                <a:solidFill>
                  <a:srgbClr val="000000"/>
                </a:solidFill>
                <a:latin typeface="Helvetica Neue"/>
                <a:cs typeface="Helvetica Neue"/>
              </a:rPr>
              <a:t>Work Stream 1</a:t>
            </a:r>
          </a:p>
          <a:p>
            <a:pPr marL="12700" marR="117475">
              <a:lnSpc>
                <a:spcPct val="100000"/>
              </a:lnSpc>
            </a:pPr>
            <a:r>
              <a:rPr lang="en-US" sz="1600" dirty="0">
                <a:solidFill>
                  <a:srgbClr val="000000"/>
                </a:solidFill>
                <a:latin typeface="Helvetica Neue"/>
                <a:cs typeface="Helvetica Neue"/>
              </a:rPr>
              <a:t>F</a:t>
            </a:r>
            <a:r>
              <a:rPr lang="en-US" sz="1600" dirty="0" smtClean="0">
                <a:solidFill>
                  <a:srgbClr val="000000"/>
                </a:solidFill>
                <a:latin typeface="Helvetica Neue"/>
                <a:cs typeface="Helvetica Neue"/>
              </a:rPr>
              <a:t>ocused </a:t>
            </a:r>
            <a:r>
              <a:rPr lang="en-US" sz="1600" dirty="0">
                <a:solidFill>
                  <a:srgbClr val="000000"/>
                </a:solidFill>
                <a:latin typeface="Helvetica Neue"/>
                <a:cs typeface="Helvetica Neue"/>
              </a:rPr>
              <a:t>on mechanisms enhancing </a:t>
            </a:r>
            <a:r>
              <a:rPr lang="en-US" sz="1600" dirty="0" smtClean="0">
                <a:solidFill>
                  <a:srgbClr val="000000"/>
                </a:solidFill>
                <a:latin typeface="Helvetica Neue"/>
                <a:cs typeface="Helvetica Neue"/>
              </a:rPr>
              <a:t>ICANN accountability </a:t>
            </a:r>
            <a:r>
              <a:rPr lang="en-US" sz="1600" dirty="0">
                <a:solidFill>
                  <a:srgbClr val="000000"/>
                </a:solidFill>
                <a:latin typeface="Helvetica Neue"/>
                <a:cs typeface="Helvetica Neue"/>
              </a:rPr>
              <a:t>that must be in place or committed to within the time frame of the IANA Stewa</a:t>
            </a:r>
            <a:r>
              <a:rPr lang="en-US" sz="1600" spc="-25" dirty="0">
                <a:solidFill>
                  <a:srgbClr val="000000"/>
                </a:solidFill>
                <a:latin typeface="Helvetica Neue"/>
                <a:cs typeface="Helvetica Neue"/>
              </a:rPr>
              <a:t>r</a:t>
            </a:r>
            <a:r>
              <a:rPr lang="en-US" sz="1600" dirty="0">
                <a:solidFill>
                  <a:srgbClr val="000000"/>
                </a:solidFill>
                <a:latin typeface="Helvetica Neue"/>
                <a:cs typeface="Helvetica Neue"/>
              </a:rPr>
              <a:t>dship </a:t>
            </a:r>
            <a:r>
              <a:rPr lang="en-US" sz="1600" spc="-114" dirty="0" smtClean="0">
                <a:solidFill>
                  <a:srgbClr val="000000"/>
                </a:solidFill>
                <a:latin typeface="Helvetica Neue"/>
                <a:cs typeface="Helvetica Neue"/>
              </a:rPr>
              <a:t>T</a:t>
            </a:r>
            <a:r>
              <a:rPr lang="en-US" sz="1600" dirty="0" smtClean="0">
                <a:solidFill>
                  <a:srgbClr val="000000"/>
                </a:solidFill>
                <a:latin typeface="Helvetica Neue"/>
                <a:cs typeface="Helvetica Neue"/>
              </a:rPr>
              <a:t>ransition</a:t>
            </a:r>
            <a:endParaRPr lang="en-US" sz="1600" dirty="0">
              <a:solidFill>
                <a:srgbClr val="000000"/>
              </a:solidFill>
              <a:latin typeface="Helvetica Neue"/>
              <a:cs typeface="Helvetica Neue"/>
            </a:endParaRPr>
          </a:p>
        </p:txBody>
      </p:sp>
      <p:pic>
        <p:nvPicPr>
          <p:cNvPr id="11" name="Picture 10" descr="0037-file-empty.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12160" y="4191000"/>
            <a:ext cx="571500" cy="673100"/>
          </a:xfrm>
          <a:prstGeom prst="rect">
            <a:avLst/>
          </a:prstGeom>
        </p:spPr>
      </p:pic>
      <p:sp>
        <p:nvSpPr>
          <p:cNvPr id="12" name="TextBox 11"/>
          <p:cNvSpPr txBox="1">
            <a:spLocks noChangeArrowheads="1"/>
          </p:cNvSpPr>
          <p:nvPr/>
        </p:nvSpPr>
        <p:spPr bwMode="auto">
          <a:xfrm>
            <a:off x="1828800" y="5171182"/>
            <a:ext cx="70866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12700" marR="117475">
              <a:lnSpc>
                <a:spcPct val="100000"/>
              </a:lnSpc>
            </a:pPr>
            <a:r>
              <a:rPr lang="en-US" sz="1600" b="1" dirty="0">
                <a:solidFill>
                  <a:srgbClr val="000000"/>
                </a:solidFill>
                <a:latin typeface="Helvetica Neue"/>
                <a:cs typeface="Helvetica Neue"/>
              </a:rPr>
              <a:t>Work Stream </a:t>
            </a:r>
            <a:r>
              <a:rPr lang="en-US" sz="1600" b="1" dirty="0" smtClean="0">
                <a:solidFill>
                  <a:srgbClr val="000000"/>
                </a:solidFill>
                <a:latin typeface="Helvetica Neue"/>
                <a:cs typeface="Helvetica Neue"/>
              </a:rPr>
              <a:t>2</a:t>
            </a:r>
            <a:endParaRPr lang="en-US" sz="1600" b="1" dirty="0">
              <a:solidFill>
                <a:srgbClr val="000000"/>
              </a:solidFill>
              <a:latin typeface="Helvetica Neue"/>
              <a:cs typeface="Helvetica Neue"/>
            </a:endParaRPr>
          </a:p>
          <a:p>
            <a:pPr marL="12700" marR="117475">
              <a:lnSpc>
                <a:spcPct val="100000"/>
              </a:lnSpc>
            </a:pPr>
            <a:r>
              <a:rPr lang="en-US" sz="1600" dirty="0" smtClean="0">
                <a:solidFill>
                  <a:srgbClr val="000000"/>
                </a:solidFill>
                <a:latin typeface="Helvetica Neue"/>
                <a:cs typeface="Helvetica Neue"/>
              </a:rPr>
              <a:t>Focused </a:t>
            </a:r>
            <a:r>
              <a:rPr lang="en-US" sz="1600" dirty="0">
                <a:solidFill>
                  <a:srgbClr val="000000"/>
                </a:solidFill>
                <a:latin typeface="Helvetica Neue"/>
                <a:cs typeface="Helvetica Neue"/>
              </a:rPr>
              <a:t>on addressing accountability topics for which a timeline for developing solutions and full implementation may extend beyond the IANA Stewardship </a:t>
            </a:r>
            <a:r>
              <a:rPr lang="en-US" sz="1600" dirty="0" smtClean="0">
                <a:solidFill>
                  <a:srgbClr val="000000"/>
                </a:solidFill>
                <a:latin typeface="Helvetica Neue"/>
                <a:cs typeface="Helvetica Neue"/>
              </a:rPr>
              <a:t>Transition</a:t>
            </a:r>
            <a:endParaRPr lang="en-US" sz="1600" dirty="0">
              <a:solidFill>
                <a:srgbClr val="000000"/>
              </a:solidFill>
              <a:latin typeface="Helvetica Neue"/>
              <a:cs typeface="Helvetica Neue"/>
            </a:endParaRPr>
          </a:p>
        </p:txBody>
      </p:sp>
      <p:pic>
        <p:nvPicPr>
          <p:cNvPr id="13" name="Picture 12" descr="0037-file-empty.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28700" y="5257800"/>
            <a:ext cx="571500" cy="673100"/>
          </a:xfrm>
          <a:prstGeom prst="rect">
            <a:avLst/>
          </a:prstGeom>
        </p:spPr>
      </p:pic>
    </p:spTree>
    <p:extLst>
      <p:ext uri="{BB962C8B-B14F-4D97-AF65-F5344CB8AC3E}">
        <p14:creationId xmlns:p14="http://schemas.microsoft.com/office/powerpoint/2010/main" val="2150837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5300" y="283626"/>
            <a:ext cx="8593399" cy="369332"/>
          </a:xfrm>
        </p:spPr>
        <p:txBody>
          <a:bodyPr/>
          <a:lstStyle/>
          <a:p>
            <a:r>
              <a:rPr lang="fr-FR" dirty="0" smtClean="0"/>
              <a:t>Meeting </a:t>
            </a:r>
            <a:r>
              <a:rPr lang="fr-FR" dirty="0" err="1"/>
              <a:t>R</a:t>
            </a:r>
            <a:r>
              <a:rPr lang="fr-FR" dirty="0" err="1" smtClean="0"/>
              <a:t>ules</a:t>
            </a:r>
            <a:endParaRPr lang="fr-FR" dirty="0"/>
          </a:p>
        </p:txBody>
      </p:sp>
      <p:sp>
        <p:nvSpPr>
          <p:cNvPr id="4" name="Espace réservé du contenu 3"/>
          <p:cNvSpPr>
            <a:spLocks noGrp="1"/>
          </p:cNvSpPr>
          <p:nvPr>
            <p:ph idx="1"/>
          </p:nvPr>
        </p:nvSpPr>
        <p:spPr>
          <a:xfrm>
            <a:off x="266700" y="914400"/>
            <a:ext cx="7886700" cy="5130140"/>
          </a:xfrm>
        </p:spPr>
        <p:txBody>
          <a:bodyPr>
            <a:normAutofit lnSpcReduction="10000"/>
          </a:bodyPr>
          <a:lstStyle/>
          <a:p>
            <a:pPr>
              <a:spcBef>
                <a:spcPts val="600"/>
              </a:spcBef>
            </a:pPr>
            <a:r>
              <a:rPr lang="en-US" sz="2000" b="0" dirty="0" smtClean="0">
                <a:solidFill>
                  <a:srgbClr val="1E5FAD"/>
                </a:solidFill>
              </a:rPr>
              <a:t>Openness</a:t>
            </a:r>
            <a:endParaRPr lang="en-US" sz="2000" b="0" dirty="0">
              <a:solidFill>
                <a:srgbClr val="1E5FAD"/>
              </a:solidFill>
            </a:endParaRPr>
          </a:p>
          <a:p>
            <a:pPr marL="342900" indent="-342900">
              <a:spcBef>
                <a:spcPts val="600"/>
              </a:spcBef>
              <a:buFont typeface="Courier New"/>
              <a:buChar char="o"/>
            </a:pPr>
            <a:r>
              <a:rPr lang="en-US" sz="1600" b="0" dirty="0" smtClean="0">
                <a:solidFill>
                  <a:srgbClr val="000000"/>
                </a:solidFill>
                <a:latin typeface="Helvetica Neue"/>
                <a:cs typeface="Helvetica Neue"/>
              </a:rPr>
              <a:t>Contributions welcome from Members as well as Participants</a:t>
            </a:r>
          </a:p>
          <a:p>
            <a:pPr marL="342900" indent="-342900">
              <a:spcBef>
                <a:spcPts val="600"/>
              </a:spcBef>
              <a:buFont typeface="Courier New"/>
              <a:buChar char="o"/>
            </a:pPr>
            <a:r>
              <a:rPr lang="en-US" sz="1600" b="0" dirty="0" smtClean="0">
                <a:solidFill>
                  <a:srgbClr val="000000"/>
                </a:solidFill>
                <a:latin typeface="Helvetica Neue"/>
                <a:cs typeface="Helvetica Neue"/>
              </a:rPr>
              <a:t>Welcome to more “recent” contributors</a:t>
            </a:r>
          </a:p>
          <a:p>
            <a:pPr lvl="1">
              <a:spcBef>
                <a:spcPts val="600"/>
              </a:spcBef>
            </a:pPr>
            <a:endParaRPr lang="en-US" dirty="0" smtClean="0">
              <a:solidFill>
                <a:srgbClr val="000000"/>
              </a:solidFill>
              <a:latin typeface="Helvetica Neue"/>
              <a:cs typeface="Helvetica Neue"/>
            </a:endParaRPr>
          </a:p>
          <a:p>
            <a:pPr>
              <a:spcBef>
                <a:spcPts val="600"/>
              </a:spcBef>
            </a:pPr>
            <a:r>
              <a:rPr lang="en-US" sz="2000" b="0" dirty="0" smtClean="0">
                <a:solidFill>
                  <a:srgbClr val="1E5FAD"/>
                </a:solidFill>
              </a:rPr>
              <a:t>Work based on written contributions received before the meeting</a:t>
            </a:r>
            <a:endParaRPr lang="en-US" sz="2000" b="0" dirty="0">
              <a:solidFill>
                <a:srgbClr val="1E5FAD"/>
              </a:solidFill>
            </a:endParaRPr>
          </a:p>
          <a:p>
            <a:pPr marL="285750" indent="-285750">
              <a:spcBef>
                <a:spcPts val="600"/>
              </a:spcBef>
              <a:buFont typeface="Courier New"/>
              <a:buChar char="o"/>
            </a:pPr>
            <a:r>
              <a:rPr lang="en-US" sz="1600" b="0" dirty="0" smtClean="0">
                <a:solidFill>
                  <a:srgbClr val="000000"/>
                </a:solidFill>
              </a:rPr>
              <a:t>Focused on refining and deciding on options</a:t>
            </a:r>
          </a:p>
          <a:p>
            <a:pPr marL="285750" indent="-285750">
              <a:spcBef>
                <a:spcPts val="600"/>
              </a:spcBef>
              <a:buFont typeface="Courier New"/>
              <a:buChar char="o"/>
            </a:pPr>
            <a:r>
              <a:rPr lang="en-US" sz="1600" b="0" dirty="0">
                <a:solidFill>
                  <a:srgbClr val="000000"/>
                </a:solidFill>
              </a:rPr>
              <a:t>F</a:t>
            </a:r>
            <a:r>
              <a:rPr lang="en-US" sz="1600" b="0" dirty="0" smtClean="0">
                <a:solidFill>
                  <a:srgbClr val="000000"/>
                </a:solidFill>
              </a:rPr>
              <a:t>undamentally </a:t>
            </a:r>
            <a:r>
              <a:rPr lang="en-US" sz="1600" b="0" dirty="0">
                <a:solidFill>
                  <a:srgbClr val="000000"/>
                </a:solidFill>
              </a:rPr>
              <a:t>new </a:t>
            </a:r>
            <a:r>
              <a:rPr lang="en-US" sz="1600" b="0" dirty="0" smtClean="0">
                <a:solidFill>
                  <a:srgbClr val="000000"/>
                </a:solidFill>
              </a:rPr>
              <a:t>ideas or open questions as outcome of this meeting could jeopardize timeline</a:t>
            </a:r>
          </a:p>
          <a:p>
            <a:pPr lvl="1">
              <a:spcBef>
                <a:spcPts val="600"/>
              </a:spcBef>
            </a:pPr>
            <a:endParaRPr lang="fr-FR" dirty="0">
              <a:solidFill>
                <a:srgbClr val="000000"/>
              </a:solidFill>
              <a:latin typeface="Helvetica Neue"/>
              <a:cs typeface="Helvetica Neue"/>
            </a:endParaRPr>
          </a:p>
          <a:p>
            <a:pPr>
              <a:spcBef>
                <a:spcPts val="600"/>
              </a:spcBef>
            </a:pPr>
            <a:r>
              <a:rPr lang="en-US" sz="2000" b="0" dirty="0" smtClean="0">
                <a:solidFill>
                  <a:srgbClr val="1E5FAD"/>
                </a:solidFill>
              </a:rPr>
              <a:t>Keep interventions concise and focused </a:t>
            </a:r>
            <a:endParaRPr lang="en-US" sz="2000" b="0" dirty="0">
              <a:solidFill>
                <a:srgbClr val="1E5FAD"/>
              </a:solidFill>
            </a:endParaRPr>
          </a:p>
          <a:p>
            <a:pPr marL="285750" indent="-285750">
              <a:spcBef>
                <a:spcPts val="600"/>
              </a:spcBef>
              <a:buFont typeface="Courier New"/>
              <a:buChar char="o"/>
            </a:pPr>
            <a:r>
              <a:rPr lang="en-US" sz="1600" b="0" dirty="0" smtClean="0">
                <a:solidFill>
                  <a:srgbClr val="000000"/>
                </a:solidFill>
              </a:rPr>
              <a:t>One topic per intervention is best practice</a:t>
            </a:r>
          </a:p>
          <a:p>
            <a:pPr marL="285750" indent="-285750">
              <a:spcBef>
                <a:spcPts val="600"/>
              </a:spcBef>
              <a:buFont typeface="Courier New"/>
              <a:buChar char="o"/>
            </a:pPr>
            <a:r>
              <a:rPr lang="en-US" sz="1600" b="0" dirty="0" smtClean="0">
                <a:solidFill>
                  <a:srgbClr val="000000"/>
                </a:solidFill>
              </a:rPr>
              <a:t>Co-chairs may introduce a 2 minutes timer </a:t>
            </a:r>
            <a:endParaRPr lang="en-US" sz="1600" b="0" dirty="0">
              <a:solidFill>
                <a:srgbClr val="000000"/>
              </a:solidFill>
            </a:endParaRPr>
          </a:p>
          <a:p>
            <a:pPr marL="285750" indent="-285750">
              <a:spcBef>
                <a:spcPts val="600"/>
              </a:spcBef>
              <a:buFont typeface="Courier New"/>
              <a:buChar char="o"/>
            </a:pPr>
            <a:r>
              <a:rPr lang="en-US" sz="1600" b="0" dirty="0" smtClean="0">
                <a:solidFill>
                  <a:srgbClr val="000000"/>
                </a:solidFill>
              </a:rPr>
              <a:t>This applies </a:t>
            </a:r>
            <a:r>
              <a:rPr lang="en-US" sz="1600" b="0" dirty="0">
                <a:solidFill>
                  <a:srgbClr val="000000"/>
                </a:solidFill>
              </a:rPr>
              <a:t>to chairs and </a:t>
            </a:r>
            <a:r>
              <a:rPr lang="en-US" sz="1600" b="0" dirty="0" smtClean="0">
                <a:solidFill>
                  <a:srgbClr val="000000"/>
                </a:solidFill>
              </a:rPr>
              <a:t>rapporteurs as well… </a:t>
            </a:r>
            <a:endParaRPr lang="en-US" sz="1600" b="0" dirty="0">
              <a:solidFill>
                <a:srgbClr val="000000"/>
              </a:solidFill>
            </a:endParaRPr>
          </a:p>
          <a:p>
            <a:pPr>
              <a:spcBef>
                <a:spcPts val="600"/>
              </a:spcBef>
            </a:pPr>
            <a:endParaRPr lang="en-US" dirty="0" smtClean="0">
              <a:solidFill>
                <a:srgbClr val="000000"/>
              </a:solidFill>
              <a:latin typeface="Helvetica Neue"/>
              <a:cs typeface="Helvetica Neue"/>
            </a:endParaRPr>
          </a:p>
          <a:p>
            <a:pPr>
              <a:spcBef>
                <a:spcPts val="600"/>
              </a:spcBef>
            </a:pPr>
            <a:r>
              <a:rPr lang="en-US" sz="2000" b="0" dirty="0" smtClean="0">
                <a:solidFill>
                  <a:srgbClr val="1E5FAD"/>
                </a:solidFill>
              </a:rPr>
              <a:t>Day 1 &amp; Day 2 meetings are different meetings</a:t>
            </a:r>
          </a:p>
          <a:p>
            <a:pPr marL="285750" indent="-285750">
              <a:spcBef>
                <a:spcPts val="600"/>
              </a:spcBef>
              <a:buFont typeface="Courier New"/>
              <a:buChar char="o"/>
            </a:pPr>
            <a:r>
              <a:rPr lang="en-US" sz="1600" b="0" dirty="0" smtClean="0">
                <a:solidFill>
                  <a:srgbClr val="000000"/>
                </a:solidFill>
                <a:latin typeface="Helvetica Neue"/>
                <a:cs typeface="Helvetica Neue"/>
              </a:rPr>
              <a:t>Enable “two readings” </a:t>
            </a:r>
            <a:r>
              <a:rPr lang="en-US" sz="1600" b="0" dirty="0">
                <a:solidFill>
                  <a:srgbClr val="000000"/>
                </a:solidFill>
                <a:latin typeface="Helvetica Neue"/>
                <a:cs typeface="Helvetica Neue"/>
              </a:rPr>
              <a:t>on items that are broadly supported</a:t>
            </a:r>
            <a:endParaRPr lang="fr-FR" sz="1600" b="0" dirty="0">
              <a:solidFill>
                <a:srgbClr val="000000"/>
              </a:solidFill>
              <a:latin typeface="Helvetica Neue"/>
              <a:cs typeface="Helvetica Neue"/>
            </a:endParaRPr>
          </a:p>
          <a:p>
            <a:pPr>
              <a:spcBef>
                <a:spcPts val="600"/>
              </a:spcBef>
            </a:pPr>
            <a:endParaRPr lang="fr-FR" dirty="0">
              <a:solidFill>
                <a:srgbClr val="000000"/>
              </a:solidFill>
            </a:endParaRPr>
          </a:p>
        </p:txBody>
      </p:sp>
      <p:sp>
        <p:nvSpPr>
          <p:cNvPr id="5" name="Footer Placeholder 3"/>
          <p:cNvSpPr>
            <a:spLocks noGrp="1"/>
          </p:cNvSpPr>
          <p:nvPr>
            <p:ph type="ftr" sz="quarter" idx="5"/>
          </p:nvPr>
        </p:nvSpPr>
        <p:spPr>
          <a:xfrm>
            <a:off x="275252" y="6415298"/>
            <a:ext cx="5068570" cy="139700"/>
          </a:xfrm>
        </p:spPr>
        <p:txBody>
          <a:bodyPr/>
          <a:lstStyle/>
          <a:p>
            <a:pPr marL="12700">
              <a:lnSpc>
                <a:spcPct val="100000"/>
              </a:lnSpc>
            </a:pPr>
            <a:r>
              <a:rPr lang="en-US" smtClean="0"/>
              <a:t>C</a:t>
            </a:r>
            <a:r>
              <a:rPr lang="en-US" spc="-20" smtClean="0"/>
              <a:t>r</a:t>
            </a:r>
            <a:r>
              <a:rPr lang="en-US" smtClean="0"/>
              <a:t>oss Community </a:t>
            </a:r>
            <a:r>
              <a:rPr lang="en-US" spc="-55" smtClean="0"/>
              <a:t>W</a:t>
            </a:r>
            <a:r>
              <a:rPr lang="en-US" smtClean="0"/>
              <a:t>orking G</a:t>
            </a:r>
            <a:r>
              <a:rPr lang="en-US" spc="-20" smtClean="0"/>
              <a:t>r</a:t>
            </a:r>
            <a:r>
              <a:rPr lang="en-US" smtClean="0"/>
              <a:t>oup (CCWG) Accountability</a:t>
            </a:r>
            <a:endParaRPr lang="en-US" dirty="0"/>
          </a:p>
        </p:txBody>
      </p:sp>
      <p:sp>
        <p:nvSpPr>
          <p:cNvPr id="6" name="Slide Number Placeholder 4"/>
          <p:cNvSpPr>
            <a:spLocks noGrp="1"/>
          </p:cNvSpPr>
          <p:nvPr>
            <p:ph type="sldNum" sz="quarter" idx="7"/>
          </p:nvPr>
        </p:nvSpPr>
        <p:spPr>
          <a:xfrm>
            <a:off x="8739497" y="6415298"/>
            <a:ext cx="178434" cy="139700"/>
          </a:xfrm>
        </p:spPr>
        <p:txBody>
          <a:bodyPr/>
          <a:lstStyle/>
          <a:p>
            <a:pPr marL="25400">
              <a:lnSpc>
                <a:spcPct val="100000"/>
              </a:lnSpc>
            </a:pPr>
            <a:fld id="{81D60167-4931-47E6-BA6A-407CBD079E47}" type="slidenum">
              <a:rPr lang="en-US" smtClean="0"/>
              <a:t>2</a:t>
            </a:fld>
            <a:endParaRPr lang="en-US" dirty="0"/>
          </a:p>
        </p:txBody>
      </p:sp>
    </p:spTree>
    <p:extLst>
      <p:ext uri="{BB962C8B-B14F-4D97-AF65-F5344CB8AC3E}">
        <p14:creationId xmlns:p14="http://schemas.microsoft.com/office/powerpoint/2010/main" val="32746477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5300" y="283626"/>
            <a:ext cx="8593399" cy="369332"/>
          </a:xfrm>
        </p:spPr>
        <p:txBody>
          <a:bodyPr/>
          <a:lstStyle/>
          <a:p>
            <a:r>
              <a:rPr lang="fr-FR" dirty="0" smtClean="0"/>
              <a:t>Key </a:t>
            </a:r>
            <a:r>
              <a:rPr lang="fr-FR" dirty="0" err="1" smtClean="0"/>
              <a:t>Criteria</a:t>
            </a:r>
            <a:r>
              <a:rPr lang="fr-FR" dirty="0" smtClean="0"/>
              <a:t> for </a:t>
            </a:r>
            <a:r>
              <a:rPr lang="fr-FR" dirty="0" err="1"/>
              <a:t>D</a:t>
            </a:r>
            <a:r>
              <a:rPr lang="fr-FR" dirty="0" err="1" smtClean="0"/>
              <a:t>ecision</a:t>
            </a:r>
            <a:r>
              <a:rPr lang="fr-FR" dirty="0" smtClean="0"/>
              <a:t> </a:t>
            </a:r>
            <a:r>
              <a:rPr lang="fr-FR" dirty="0" err="1"/>
              <a:t>M</a:t>
            </a:r>
            <a:r>
              <a:rPr lang="fr-FR" dirty="0" err="1" smtClean="0"/>
              <a:t>aking</a:t>
            </a:r>
            <a:endParaRPr lang="fr-FR" dirty="0"/>
          </a:p>
        </p:txBody>
      </p:sp>
      <p:sp>
        <p:nvSpPr>
          <p:cNvPr id="3" name="Espace réservé du contenu 2"/>
          <p:cNvSpPr>
            <a:spLocks noGrp="1"/>
          </p:cNvSpPr>
          <p:nvPr>
            <p:ph idx="1"/>
          </p:nvPr>
        </p:nvSpPr>
        <p:spPr>
          <a:xfrm>
            <a:off x="266700" y="914400"/>
            <a:ext cx="8420100" cy="5608329"/>
          </a:xfrm>
        </p:spPr>
        <p:txBody>
          <a:bodyPr>
            <a:normAutofit/>
          </a:bodyPr>
          <a:lstStyle/>
          <a:p>
            <a:pPr>
              <a:spcBef>
                <a:spcPts val="600"/>
              </a:spcBef>
            </a:pPr>
            <a:r>
              <a:rPr lang="fr-FR" sz="2000" b="0" dirty="0" smtClean="0">
                <a:solidFill>
                  <a:srgbClr val="1E5FAD"/>
                </a:solidFill>
              </a:rPr>
              <a:t>NTIA </a:t>
            </a:r>
            <a:r>
              <a:rPr lang="fr-FR" sz="2000" b="0" dirty="0" err="1" smtClean="0">
                <a:solidFill>
                  <a:srgbClr val="1E5FAD"/>
                </a:solidFill>
              </a:rPr>
              <a:t>criteria</a:t>
            </a:r>
            <a:r>
              <a:rPr lang="fr-FR" sz="2000" b="0" dirty="0" smtClean="0">
                <a:solidFill>
                  <a:srgbClr val="1E5FAD"/>
                </a:solidFill>
              </a:rPr>
              <a:t> </a:t>
            </a:r>
          </a:p>
          <a:p>
            <a:pPr marL="285750" indent="-285750">
              <a:spcBef>
                <a:spcPts val="600"/>
              </a:spcBef>
              <a:buFont typeface="Courier New"/>
              <a:buChar char="o"/>
            </a:pPr>
            <a:r>
              <a:rPr lang="en-US" sz="1600" b="0" dirty="0">
                <a:solidFill>
                  <a:srgbClr val="000000"/>
                </a:solidFill>
              </a:rPr>
              <a:t>Support and enhance the multistakeholder </a:t>
            </a:r>
            <a:r>
              <a:rPr lang="en-US" sz="1600" b="0" dirty="0" smtClean="0">
                <a:solidFill>
                  <a:srgbClr val="000000"/>
                </a:solidFill>
              </a:rPr>
              <a:t>model</a:t>
            </a:r>
            <a:endParaRPr lang="fr-FR" sz="1600" b="0" dirty="0">
              <a:solidFill>
                <a:srgbClr val="000000"/>
              </a:solidFill>
            </a:endParaRPr>
          </a:p>
          <a:p>
            <a:pPr marL="285750" indent="-285750">
              <a:spcBef>
                <a:spcPts val="600"/>
              </a:spcBef>
              <a:buFont typeface="Courier New"/>
              <a:buChar char="o"/>
            </a:pPr>
            <a:r>
              <a:rPr lang="en-US" sz="1600" b="0" dirty="0">
                <a:solidFill>
                  <a:srgbClr val="000000"/>
                </a:solidFill>
              </a:rPr>
              <a:t>Maintain the security, stability, and resiliency of the Internet </a:t>
            </a:r>
            <a:r>
              <a:rPr lang="en-US" sz="1600" b="0" dirty="0" smtClean="0">
                <a:solidFill>
                  <a:srgbClr val="000000"/>
                </a:solidFill>
              </a:rPr>
              <a:t>DNS</a:t>
            </a:r>
            <a:endParaRPr lang="fr-FR" sz="1600" b="0" dirty="0">
              <a:solidFill>
                <a:srgbClr val="000000"/>
              </a:solidFill>
            </a:endParaRPr>
          </a:p>
          <a:p>
            <a:pPr marL="285750" indent="-285750">
              <a:spcBef>
                <a:spcPts val="600"/>
              </a:spcBef>
              <a:buFont typeface="Courier New"/>
              <a:buChar char="o"/>
            </a:pPr>
            <a:r>
              <a:rPr lang="en-US" sz="1600" b="0" dirty="0">
                <a:solidFill>
                  <a:srgbClr val="000000"/>
                </a:solidFill>
              </a:rPr>
              <a:t>Meet the needs and expectation of the global customers and partners of the IANA </a:t>
            </a:r>
            <a:r>
              <a:rPr lang="en-US" sz="1600" b="0" dirty="0" smtClean="0">
                <a:solidFill>
                  <a:srgbClr val="000000"/>
                </a:solidFill>
              </a:rPr>
              <a:t>services</a:t>
            </a:r>
            <a:endParaRPr lang="fr-FR" sz="1600" b="0" dirty="0">
              <a:solidFill>
                <a:srgbClr val="000000"/>
              </a:solidFill>
            </a:endParaRPr>
          </a:p>
          <a:p>
            <a:pPr marL="285750" indent="-285750">
              <a:spcBef>
                <a:spcPts val="600"/>
              </a:spcBef>
              <a:buFont typeface="Courier New"/>
              <a:buChar char="o"/>
            </a:pPr>
            <a:r>
              <a:rPr lang="en-US" sz="1600" b="0" dirty="0">
                <a:solidFill>
                  <a:srgbClr val="000000"/>
                </a:solidFill>
              </a:rPr>
              <a:t>Maintain the openness of the </a:t>
            </a:r>
            <a:r>
              <a:rPr lang="en-US" sz="1600" b="0" dirty="0" smtClean="0">
                <a:solidFill>
                  <a:srgbClr val="000000"/>
                </a:solidFill>
              </a:rPr>
              <a:t>Internet</a:t>
            </a:r>
            <a:endParaRPr lang="fr-FR" sz="1600" b="0" dirty="0">
              <a:solidFill>
                <a:srgbClr val="000000"/>
              </a:solidFill>
            </a:endParaRPr>
          </a:p>
          <a:p>
            <a:pPr marL="285750" indent="-285750">
              <a:spcBef>
                <a:spcPts val="600"/>
              </a:spcBef>
              <a:buFont typeface="Courier New"/>
              <a:buChar char="o"/>
            </a:pPr>
            <a:r>
              <a:rPr lang="en-US" sz="1600" b="0" dirty="0">
                <a:solidFill>
                  <a:srgbClr val="000000"/>
                </a:solidFill>
              </a:rPr>
              <a:t>The proposal can not replace the NTIA role with a government-led or an inter-governmental organization </a:t>
            </a:r>
            <a:r>
              <a:rPr lang="en-US" sz="1600" b="0" dirty="0" smtClean="0">
                <a:solidFill>
                  <a:srgbClr val="000000"/>
                </a:solidFill>
              </a:rPr>
              <a:t>solution     </a:t>
            </a:r>
          </a:p>
          <a:p>
            <a:pPr>
              <a:spcBef>
                <a:spcPts val="600"/>
              </a:spcBef>
            </a:pPr>
            <a:endParaRPr lang="fr-FR" sz="2000" b="0" dirty="0" smtClean="0">
              <a:solidFill>
                <a:srgbClr val="000000"/>
              </a:solidFill>
            </a:endParaRPr>
          </a:p>
          <a:p>
            <a:pPr>
              <a:spcBef>
                <a:spcPts val="600"/>
              </a:spcBef>
            </a:pPr>
            <a:r>
              <a:rPr lang="fr-FR" sz="2000" b="0" dirty="0" smtClean="0">
                <a:solidFill>
                  <a:srgbClr val="1E5FAD"/>
                </a:solidFill>
              </a:rPr>
              <a:t>CWG-</a:t>
            </a:r>
            <a:r>
              <a:rPr lang="fr-FR" sz="2000" b="0" dirty="0" err="1" smtClean="0">
                <a:solidFill>
                  <a:srgbClr val="1E5FAD"/>
                </a:solidFill>
              </a:rPr>
              <a:t>Stewardship</a:t>
            </a:r>
            <a:r>
              <a:rPr lang="fr-FR" sz="2000" b="0" dirty="0" smtClean="0">
                <a:solidFill>
                  <a:srgbClr val="1E5FAD"/>
                </a:solidFill>
              </a:rPr>
              <a:t> </a:t>
            </a:r>
            <a:r>
              <a:rPr lang="fr-FR" sz="2000" b="0" dirty="0" err="1" smtClean="0">
                <a:solidFill>
                  <a:srgbClr val="1E5FAD"/>
                </a:solidFill>
              </a:rPr>
              <a:t>requirements</a:t>
            </a:r>
            <a:r>
              <a:rPr lang="fr-FR" sz="2000" b="0" dirty="0" smtClean="0">
                <a:solidFill>
                  <a:srgbClr val="1E5FAD"/>
                </a:solidFill>
              </a:rPr>
              <a:t> (to </a:t>
            </a:r>
            <a:r>
              <a:rPr lang="fr-FR" sz="2000" b="0" dirty="0" err="1" smtClean="0">
                <a:solidFill>
                  <a:srgbClr val="1E5FAD"/>
                </a:solidFill>
              </a:rPr>
              <a:t>be</a:t>
            </a:r>
            <a:r>
              <a:rPr lang="fr-FR" sz="2000" b="0" dirty="0" smtClean="0">
                <a:solidFill>
                  <a:srgbClr val="1E5FAD"/>
                </a:solidFill>
              </a:rPr>
              <a:t> </a:t>
            </a:r>
            <a:r>
              <a:rPr lang="fr-FR" sz="2000" b="0" dirty="0" err="1" smtClean="0">
                <a:solidFill>
                  <a:srgbClr val="1E5FAD"/>
                </a:solidFill>
              </a:rPr>
              <a:t>introduced</a:t>
            </a:r>
            <a:r>
              <a:rPr lang="fr-FR" sz="2000" b="0" dirty="0" smtClean="0">
                <a:solidFill>
                  <a:srgbClr val="1E5FAD"/>
                </a:solidFill>
              </a:rPr>
              <a:t> by Lise </a:t>
            </a:r>
            <a:r>
              <a:rPr lang="fr-FR" sz="2000" b="0" dirty="0" err="1" smtClean="0">
                <a:solidFill>
                  <a:srgbClr val="1E5FAD"/>
                </a:solidFill>
              </a:rPr>
              <a:t>Fuhr</a:t>
            </a:r>
            <a:r>
              <a:rPr lang="fr-FR" sz="2000" b="0" dirty="0" smtClean="0">
                <a:solidFill>
                  <a:srgbClr val="1E5FAD"/>
                </a:solidFill>
              </a:rPr>
              <a:t>)</a:t>
            </a:r>
          </a:p>
          <a:p>
            <a:pPr>
              <a:spcBef>
                <a:spcPts val="600"/>
              </a:spcBef>
            </a:pPr>
            <a:endParaRPr lang="fr-FR" sz="2000" b="0" dirty="0" smtClean="0">
              <a:solidFill>
                <a:srgbClr val="1E5FAD"/>
              </a:solidFill>
            </a:endParaRPr>
          </a:p>
          <a:p>
            <a:pPr>
              <a:spcBef>
                <a:spcPts val="600"/>
              </a:spcBef>
            </a:pPr>
            <a:r>
              <a:rPr lang="fr-FR" sz="2000" b="0" dirty="0" smtClean="0">
                <a:solidFill>
                  <a:srgbClr val="1E5FAD"/>
                </a:solidFill>
              </a:rPr>
              <a:t>Consensus to </a:t>
            </a:r>
            <a:r>
              <a:rPr lang="fr-FR" sz="2000" b="0" dirty="0" err="1" smtClean="0">
                <a:solidFill>
                  <a:srgbClr val="1E5FAD"/>
                </a:solidFill>
              </a:rPr>
              <a:t>be</a:t>
            </a:r>
            <a:r>
              <a:rPr lang="fr-FR" sz="2000" b="0" dirty="0" smtClean="0">
                <a:solidFill>
                  <a:srgbClr val="1E5FAD"/>
                </a:solidFill>
              </a:rPr>
              <a:t> found </a:t>
            </a:r>
            <a:r>
              <a:rPr lang="fr-FR" sz="2000" b="0" dirty="0" err="1" smtClean="0">
                <a:solidFill>
                  <a:srgbClr val="1E5FAD"/>
                </a:solidFill>
              </a:rPr>
              <a:t>across</a:t>
            </a:r>
            <a:r>
              <a:rPr lang="fr-FR" sz="2000" b="0" dirty="0" smtClean="0">
                <a:solidFill>
                  <a:srgbClr val="1E5FAD"/>
                </a:solidFill>
              </a:rPr>
              <a:t> </a:t>
            </a:r>
            <a:r>
              <a:rPr lang="fr-FR" sz="2000" b="0" dirty="0" err="1" smtClean="0">
                <a:solidFill>
                  <a:srgbClr val="1E5FAD"/>
                </a:solidFill>
              </a:rPr>
              <a:t>Members</a:t>
            </a:r>
            <a:r>
              <a:rPr lang="fr-FR" sz="2000" b="0" dirty="0">
                <a:solidFill>
                  <a:srgbClr val="1E5FAD"/>
                </a:solidFill>
              </a:rPr>
              <a:t> </a:t>
            </a:r>
            <a:r>
              <a:rPr lang="fr-FR" sz="2000" b="0" dirty="0" smtClean="0">
                <a:solidFill>
                  <a:srgbClr val="1E5FAD"/>
                </a:solidFill>
              </a:rPr>
              <a:t>of the CCWG-</a:t>
            </a:r>
            <a:r>
              <a:rPr lang="fr-FR" sz="2000" b="0" dirty="0" err="1" smtClean="0">
                <a:solidFill>
                  <a:srgbClr val="1E5FAD"/>
                </a:solidFill>
              </a:rPr>
              <a:t>Accountability</a:t>
            </a:r>
            <a:endParaRPr lang="fr-FR" sz="2000" b="0" dirty="0" smtClean="0">
              <a:solidFill>
                <a:srgbClr val="1E5FAD"/>
              </a:solidFill>
            </a:endParaRPr>
          </a:p>
          <a:p>
            <a:pPr>
              <a:spcBef>
                <a:spcPts val="600"/>
              </a:spcBef>
            </a:pPr>
            <a:endParaRPr lang="fr-FR" sz="2000" b="0" dirty="0" smtClean="0">
              <a:solidFill>
                <a:srgbClr val="1E5FAD"/>
              </a:solidFill>
            </a:endParaRPr>
          </a:p>
          <a:p>
            <a:pPr>
              <a:spcBef>
                <a:spcPts val="600"/>
              </a:spcBef>
            </a:pPr>
            <a:r>
              <a:rPr lang="fr-FR" sz="2000" b="0" dirty="0" smtClean="0">
                <a:solidFill>
                  <a:srgbClr val="1E5FAD"/>
                </a:solidFill>
              </a:rPr>
              <a:t>Existence of </a:t>
            </a:r>
            <a:r>
              <a:rPr lang="fr-FR" sz="2000" b="0" dirty="0" err="1" smtClean="0">
                <a:solidFill>
                  <a:srgbClr val="1E5FAD"/>
                </a:solidFill>
              </a:rPr>
              <a:t>two</a:t>
            </a:r>
            <a:r>
              <a:rPr lang="fr-FR" sz="2000" b="0" dirty="0" smtClean="0">
                <a:solidFill>
                  <a:srgbClr val="1E5FAD"/>
                </a:solidFill>
              </a:rPr>
              <a:t> </a:t>
            </a:r>
            <a:r>
              <a:rPr lang="fr-FR" sz="2000" b="0" dirty="0" err="1" smtClean="0">
                <a:solidFill>
                  <a:srgbClr val="1E5FAD"/>
                </a:solidFill>
              </a:rPr>
              <a:t>Work</a:t>
            </a:r>
            <a:r>
              <a:rPr lang="fr-FR" sz="2000" b="0" dirty="0" smtClean="0">
                <a:solidFill>
                  <a:srgbClr val="1E5FAD"/>
                </a:solidFill>
              </a:rPr>
              <a:t> </a:t>
            </a:r>
            <a:r>
              <a:rPr lang="fr-FR" sz="2000" b="0" dirty="0" err="1">
                <a:solidFill>
                  <a:srgbClr val="1E5FAD"/>
                </a:solidFill>
              </a:rPr>
              <a:t>S</a:t>
            </a:r>
            <a:r>
              <a:rPr lang="fr-FR" sz="2000" b="0" dirty="0" err="1" smtClean="0">
                <a:solidFill>
                  <a:srgbClr val="1E5FAD"/>
                </a:solidFill>
              </a:rPr>
              <a:t>treams</a:t>
            </a:r>
            <a:r>
              <a:rPr lang="fr-FR" sz="2000" b="0" dirty="0" smtClean="0">
                <a:solidFill>
                  <a:srgbClr val="1E5FAD"/>
                </a:solidFill>
              </a:rPr>
              <a:t> for CCWG-</a:t>
            </a:r>
            <a:r>
              <a:rPr lang="fr-FR" sz="2000" b="0" dirty="0" err="1" smtClean="0">
                <a:solidFill>
                  <a:srgbClr val="1E5FAD"/>
                </a:solidFill>
              </a:rPr>
              <a:t>Accountability</a:t>
            </a:r>
            <a:endParaRPr lang="fr-FR" sz="2000" b="0" dirty="0" smtClean="0">
              <a:solidFill>
                <a:srgbClr val="1E5FAD"/>
              </a:solidFill>
            </a:endParaRPr>
          </a:p>
          <a:p>
            <a:pPr>
              <a:spcBef>
                <a:spcPts val="600"/>
              </a:spcBef>
            </a:pPr>
            <a:endParaRPr lang="fr-FR" sz="2000" b="0" dirty="0">
              <a:solidFill>
                <a:srgbClr val="000000"/>
              </a:solidFill>
            </a:endParaRPr>
          </a:p>
        </p:txBody>
      </p:sp>
      <p:sp>
        <p:nvSpPr>
          <p:cNvPr id="4" name="Footer Placeholder 3"/>
          <p:cNvSpPr>
            <a:spLocks noGrp="1"/>
          </p:cNvSpPr>
          <p:nvPr>
            <p:ph type="ftr" sz="quarter" idx="5"/>
          </p:nvPr>
        </p:nvSpPr>
        <p:spPr>
          <a:xfrm>
            <a:off x="275252" y="6415298"/>
            <a:ext cx="5068570" cy="139700"/>
          </a:xfrm>
        </p:spPr>
        <p:txBody>
          <a:bodyPr/>
          <a:lstStyle/>
          <a:p>
            <a:pPr marL="12700">
              <a:lnSpc>
                <a:spcPct val="100000"/>
              </a:lnSpc>
            </a:pPr>
            <a:r>
              <a:rPr lang="en-US" dirty="0" smtClean="0"/>
              <a:t>C</a:t>
            </a:r>
            <a:r>
              <a:rPr lang="en-US" spc="-20" dirty="0" smtClean="0"/>
              <a:t>r</a:t>
            </a:r>
            <a:r>
              <a:rPr lang="en-US" dirty="0" smtClean="0"/>
              <a:t>oss Community </a:t>
            </a:r>
            <a:r>
              <a:rPr lang="en-US" spc="-55" dirty="0" smtClean="0"/>
              <a:t>W</a:t>
            </a:r>
            <a:r>
              <a:rPr lang="en-US" dirty="0" smtClean="0"/>
              <a:t>orking G</a:t>
            </a:r>
            <a:r>
              <a:rPr lang="en-US" spc="-20" dirty="0" smtClean="0"/>
              <a:t>r</a:t>
            </a:r>
            <a:r>
              <a:rPr lang="en-US" dirty="0" smtClean="0"/>
              <a:t>oup (CCWG) Accountability</a:t>
            </a:r>
            <a:endParaRPr lang="en-US" dirty="0"/>
          </a:p>
        </p:txBody>
      </p:sp>
      <p:sp>
        <p:nvSpPr>
          <p:cNvPr id="5" name="Slide Number Placeholder 4"/>
          <p:cNvSpPr>
            <a:spLocks noGrp="1"/>
          </p:cNvSpPr>
          <p:nvPr>
            <p:ph type="sldNum" sz="quarter" idx="7"/>
          </p:nvPr>
        </p:nvSpPr>
        <p:spPr>
          <a:xfrm>
            <a:off x="8739497" y="6415298"/>
            <a:ext cx="178434" cy="139700"/>
          </a:xfrm>
        </p:spPr>
        <p:txBody>
          <a:bodyPr/>
          <a:lstStyle/>
          <a:p>
            <a:pPr marL="25400">
              <a:lnSpc>
                <a:spcPct val="100000"/>
              </a:lnSpc>
            </a:pPr>
            <a:fld id="{81D60167-4931-47E6-BA6A-407CBD079E47}" type="slidenum">
              <a:rPr lang="en-US" smtClean="0"/>
              <a:t>3</a:t>
            </a:fld>
            <a:endParaRPr lang="en-US" dirty="0"/>
          </a:p>
        </p:txBody>
      </p:sp>
    </p:spTree>
    <p:extLst>
      <p:ext uri="{BB962C8B-B14F-4D97-AF65-F5344CB8AC3E}">
        <p14:creationId xmlns:p14="http://schemas.microsoft.com/office/powerpoint/2010/main" val="16932314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5300" y="283626"/>
            <a:ext cx="8593399" cy="369332"/>
          </a:xfrm>
        </p:spPr>
        <p:txBody>
          <a:bodyPr/>
          <a:lstStyle/>
          <a:p>
            <a:r>
              <a:rPr lang="fr-FR" dirty="0" err="1" smtClean="0"/>
              <a:t>Work</a:t>
            </a:r>
            <a:r>
              <a:rPr lang="fr-FR" dirty="0" smtClean="0"/>
              <a:t> </a:t>
            </a:r>
            <a:r>
              <a:rPr lang="fr-FR" dirty="0"/>
              <a:t>S</a:t>
            </a:r>
            <a:r>
              <a:rPr lang="fr-FR" dirty="0" smtClean="0"/>
              <a:t>tream 1 / </a:t>
            </a:r>
            <a:r>
              <a:rPr lang="fr-FR" dirty="0" err="1" smtClean="0"/>
              <a:t>Work</a:t>
            </a:r>
            <a:r>
              <a:rPr lang="fr-FR" dirty="0" smtClean="0"/>
              <a:t> </a:t>
            </a:r>
            <a:r>
              <a:rPr lang="fr-FR" dirty="0"/>
              <a:t>S</a:t>
            </a:r>
            <a:r>
              <a:rPr lang="fr-FR" dirty="0" smtClean="0"/>
              <a:t>tream 2</a:t>
            </a:r>
            <a:endParaRPr lang="fr-FR" dirty="0"/>
          </a:p>
        </p:txBody>
      </p:sp>
      <p:sp>
        <p:nvSpPr>
          <p:cNvPr id="3" name="Espace réservé du contenu 2"/>
          <p:cNvSpPr>
            <a:spLocks noGrp="1"/>
          </p:cNvSpPr>
          <p:nvPr>
            <p:ph idx="1"/>
          </p:nvPr>
        </p:nvSpPr>
        <p:spPr>
          <a:xfrm>
            <a:off x="304800" y="990600"/>
            <a:ext cx="8305800" cy="4646427"/>
          </a:xfrm>
        </p:spPr>
        <p:txBody>
          <a:bodyPr>
            <a:normAutofit/>
          </a:bodyPr>
          <a:lstStyle/>
          <a:p>
            <a:pPr>
              <a:spcBef>
                <a:spcPts val="600"/>
              </a:spcBef>
            </a:pPr>
            <a:r>
              <a:rPr lang="en-US" sz="1800" b="0" i="1" dirty="0" smtClean="0">
                <a:solidFill>
                  <a:srgbClr val="1E5FAD"/>
                </a:solidFill>
              </a:rPr>
              <a:t>“Work </a:t>
            </a:r>
            <a:r>
              <a:rPr lang="en-US" sz="1800" b="0" i="1" dirty="0">
                <a:solidFill>
                  <a:srgbClr val="1E5FAD"/>
                </a:solidFill>
              </a:rPr>
              <a:t>Stream 1 mechanisms </a:t>
            </a:r>
            <a:r>
              <a:rPr lang="en-US" sz="1800" b="0" i="1" dirty="0" smtClean="0">
                <a:solidFill>
                  <a:srgbClr val="1E5FAD"/>
                </a:solidFill>
              </a:rPr>
              <a:t>are those </a:t>
            </a:r>
            <a:r>
              <a:rPr lang="en-US" sz="1800" b="0" i="1" dirty="0">
                <a:solidFill>
                  <a:srgbClr val="1E5FAD"/>
                </a:solidFill>
              </a:rPr>
              <a:t>that, when in place or committed to, would provide the community with confidence that any accountability mechanism that would further enhance ICANN's accountability would be implemented if it had consensus support from the community, even if it were to encounter ICANN management resistance or if it were against the interest of ICANN as a corporate entity</a:t>
            </a:r>
            <a:r>
              <a:rPr lang="en-US" sz="1800" b="0" i="1" dirty="0" smtClean="0">
                <a:solidFill>
                  <a:srgbClr val="1E5FAD"/>
                </a:solidFill>
              </a:rPr>
              <a:t>.”</a:t>
            </a:r>
            <a:endParaRPr lang="en-US" sz="1800" b="0" dirty="0" smtClean="0">
              <a:solidFill>
                <a:srgbClr val="000000"/>
              </a:solidFill>
            </a:endParaRPr>
          </a:p>
          <a:p>
            <a:pPr>
              <a:spcBef>
                <a:spcPts val="600"/>
              </a:spcBef>
            </a:pPr>
            <a:r>
              <a:rPr lang="en-US" sz="1800" b="0" dirty="0" smtClean="0">
                <a:solidFill>
                  <a:srgbClr val="000000"/>
                </a:solidFill>
              </a:rPr>
              <a:t>Source: Initial report, emphasis added</a:t>
            </a:r>
          </a:p>
          <a:p>
            <a:pPr>
              <a:spcBef>
                <a:spcPts val="600"/>
              </a:spcBef>
            </a:pPr>
            <a:endParaRPr lang="en-US" sz="1800" b="0" dirty="0">
              <a:solidFill>
                <a:srgbClr val="000000"/>
              </a:solidFill>
            </a:endParaRPr>
          </a:p>
          <a:p>
            <a:pPr>
              <a:spcBef>
                <a:spcPts val="600"/>
              </a:spcBef>
            </a:pPr>
            <a:r>
              <a:rPr lang="en-US" sz="1800" b="0" dirty="0" smtClean="0">
                <a:solidFill>
                  <a:srgbClr val="000000"/>
                </a:solidFill>
              </a:rPr>
              <a:t>* Important to note that this is NOT restricted to whether there is direct impact on the IANA function (consistent with the creation of the CCWG-Accountability in parallel to the CWG-Stewardship).</a:t>
            </a:r>
            <a:endParaRPr lang="fr-FR" sz="1800" b="0" dirty="0">
              <a:solidFill>
                <a:srgbClr val="000000"/>
              </a:solidFill>
            </a:endParaRPr>
          </a:p>
          <a:p>
            <a:pPr>
              <a:spcBef>
                <a:spcPts val="600"/>
              </a:spcBef>
            </a:pPr>
            <a:endParaRPr lang="fr-FR" sz="1800" b="0" dirty="0">
              <a:solidFill>
                <a:srgbClr val="000000"/>
              </a:solidFill>
            </a:endParaRPr>
          </a:p>
        </p:txBody>
      </p:sp>
      <p:sp>
        <p:nvSpPr>
          <p:cNvPr id="4" name="Footer Placeholder 3"/>
          <p:cNvSpPr>
            <a:spLocks noGrp="1"/>
          </p:cNvSpPr>
          <p:nvPr>
            <p:ph type="ftr" sz="quarter" idx="5"/>
          </p:nvPr>
        </p:nvSpPr>
        <p:spPr>
          <a:xfrm>
            <a:off x="275252" y="6415298"/>
            <a:ext cx="5068570" cy="139700"/>
          </a:xfrm>
        </p:spPr>
        <p:txBody>
          <a:bodyPr/>
          <a:lstStyle/>
          <a:p>
            <a:pPr marL="12700">
              <a:lnSpc>
                <a:spcPct val="100000"/>
              </a:lnSpc>
            </a:pPr>
            <a:r>
              <a:rPr lang="en-US" dirty="0" smtClean="0"/>
              <a:t>C</a:t>
            </a:r>
            <a:r>
              <a:rPr lang="en-US" spc="-20" dirty="0" smtClean="0"/>
              <a:t>r</a:t>
            </a:r>
            <a:r>
              <a:rPr lang="en-US" dirty="0" smtClean="0"/>
              <a:t>oss Community </a:t>
            </a:r>
            <a:r>
              <a:rPr lang="en-US" spc="-55" dirty="0" smtClean="0"/>
              <a:t>W</a:t>
            </a:r>
            <a:r>
              <a:rPr lang="en-US" dirty="0" smtClean="0"/>
              <a:t>orking G</a:t>
            </a:r>
            <a:r>
              <a:rPr lang="en-US" spc="-20" dirty="0" smtClean="0"/>
              <a:t>r</a:t>
            </a:r>
            <a:r>
              <a:rPr lang="en-US" dirty="0" smtClean="0"/>
              <a:t>oup (CCWG) Accountability</a:t>
            </a:r>
            <a:endParaRPr lang="en-US" dirty="0"/>
          </a:p>
        </p:txBody>
      </p:sp>
      <p:sp>
        <p:nvSpPr>
          <p:cNvPr id="5" name="Slide Number Placeholder 4"/>
          <p:cNvSpPr>
            <a:spLocks noGrp="1"/>
          </p:cNvSpPr>
          <p:nvPr>
            <p:ph type="sldNum" sz="quarter" idx="7"/>
          </p:nvPr>
        </p:nvSpPr>
        <p:spPr>
          <a:xfrm>
            <a:off x="8739497" y="6415298"/>
            <a:ext cx="178434" cy="139700"/>
          </a:xfrm>
        </p:spPr>
        <p:txBody>
          <a:bodyPr/>
          <a:lstStyle/>
          <a:p>
            <a:pPr marL="25400">
              <a:lnSpc>
                <a:spcPct val="100000"/>
              </a:lnSpc>
            </a:pPr>
            <a:fld id="{81D60167-4931-47E6-BA6A-407CBD079E47}" type="slidenum">
              <a:rPr lang="en-US" smtClean="0"/>
              <a:t>4</a:t>
            </a:fld>
            <a:endParaRPr lang="en-US" dirty="0"/>
          </a:p>
        </p:txBody>
      </p:sp>
    </p:spTree>
    <p:extLst>
      <p:ext uri="{BB962C8B-B14F-4D97-AF65-F5344CB8AC3E}">
        <p14:creationId xmlns:p14="http://schemas.microsoft.com/office/powerpoint/2010/main" val="7659643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5300" y="283626"/>
            <a:ext cx="8593399" cy="369332"/>
          </a:xfrm>
        </p:spPr>
        <p:txBody>
          <a:bodyPr/>
          <a:lstStyle/>
          <a:p>
            <a:r>
              <a:rPr lang="fr-FR" dirty="0" smtClean="0"/>
              <a:t>WP </a:t>
            </a:r>
            <a:r>
              <a:rPr lang="fr-FR" dirty="0" err="1"/>
              <a:t>P</a:t>
            </a:r>
            <a:r>
              <a:rPr lang="fr-FR" dirty="0" err="1" smtClean="0"/>
              <a:t>resentations</a:t>
            </a:r>
            <a:r>
              <a:rPr lang="fr-FR" dirty="0" smtClean="0"/>
              <a:t> </a:t>
            </a:r>
            <a:r>
              <a:rPr lang="fr-FR" dirty="0"/>
              <a:t>A</a:t>
            </a:r>
            <a:r>
              <a:rPr lang="fr-FR" dirty="0" smtClean="0"/>
              <a:t>re </a:t>
            </a:r>
            <a:r>
              <a:rPr lang="fr-FR" dirty="0" err="1"/>
              <a:t>E</a:t>
            </a:r>
            <a:r>
              <a:rPr lang="fr-FR" dirty="0" err="1" smtClean="0"/>
              <a:t>xpected</a:t>
            </a:r>
            <a:r>
              <a:rPr lang="fr-FR" dirty="0" smtClean="0"/>
              <a:t> to </a:t>
            </a:r>
            <a:r>
              <a:rPr lang="fr-FR" dirty="0" err="1"/>
              <a:t>F</a:t>
            </a:r>
            <a:r>
              <a:rPr lang="fr-FR" dirty="0" err="1" smtClean="0"/>
              <a:t>ollow</a:t>
            </a:r>
            <a:r>
              <a:rPr lang="fr-FR" dirty="0" smtClean="0"/>
              <a:t> the </a:t>
            </a:r>
            <a:r>
              <a:rPr lang="fr-FR" dirty="0" err="1"/>
              <a:t>S</a:t>
            </a:r>
            <a:r>
              <a:rPr lang="fr-FR" dirty="0" err="1" smtClean="0"/>
              <a:t>ame</a:t>
            </a:r>
            <a:r>
              <a:rPr lang="fr-FR" dirty="0" smtClean="0"/>
              <a:t> </a:t>
            </a:r>
            <a:r>
              <a:rPr lang="fr-FR" dirty="0"/>
              <a:t>S</a:t>
            </a:r>
            <a:r>
              <a:rPr lang="fr-FR" dirty="0" smtClean="0"/>
              <a:t>tructure</a:t>
            </a:r>
            <a:endParaRPr lang="fr-FR" dirty="0"/>
          </a:p>
        </p:txBody>
      </p:sp>
      <p:sp>
        <p:nvSpPr>
          <p:cNvPr id="3" name="Espace réservé du contenu 2"/>
          <p:cNvSpPr>
            <a:spLocks noGrp="1"/>
          </p:cNvSpPr>
          <p:nvPr>
            <p:ph idx="1"/>
          </p:nvPr>
        </p:nvSpPr>
        <p:spPr>
          <a:xfrm>
            <a:off x="228600" y="1066800"/>
            <a:ext cx="8534400" cy="2154436"/>
          </a:xfrm>
        </p:spPr>
        <p:txBody>
          <a:bodyPr/>
          <a:lstStyle/>
          <a:p>
            <a:pPr marL="342900" indent="-342900">
              <a:spcAft>
                <a:spcPts val="1200"/>
              </a:spcAft>
              <a:buFont typeface="Courier New"/>
              <a:buChar char="o"/>
            </a:pPr>
            <a:r>
              <a:rPr lang="fr-FR" sz="2000" b="0" dirty="0" smtClean="0">
                <a:solidFill>
                  <a:srgbClr val="000000"/>
                </a:solidFill>
              </a:rPr>
              <a:t>What were the concerns found during the Public Comment?</a:t>
            </a:r>
          </a:p>
          <a:p>
            <a:pPr>
              <a:spcAft>
                <a:spcPts val="1200"/>
              </a:spcAft>
            </a:pPr>
            <a:endParaRPr lang="fr-FR" sz="2000" b="0" dirty="0" smtClean="0">
              <a:solidFill>
                <a:srgbClr val="000000"/>
              </a:solidFill>
            </a:endParaRPr>
          </a:p>
          <a:p>
            <a:pPr marL="342900" indent="-342900">
              <a:spcAft>
                <a:spcPts val="1200"/>
              </a:spcAft>
              <a:buFont typeface="Courier New"/>
              <a:buChar char="o"/>
            </a:pPr>
            <a:r>
              <a:rPr lang="fr-FR" sz="2000" b="0" dirty="0" smtClean="0">
                <a:solidFill>
                  <a:srgbClr val="000000"/>
                </a:solidFill>
              </a:rPr>
              <a:t>How were they resolved? </a:t>
            </a:r>
          </a:p>
          <a:p>
            <a:pPr>
              <a:spcAft>
                <a:spcPts val="1200"/>
              </a:spcAft>
            </a:pPr>
            <a:endParaRPr lang="fr-FR" sz="2000" b="0" dirty="0" smtClean="0">
              <a:solidFill>
                <a:srgbClr val="000000"/>
              </a:solidFill>
            </a:endParaRPr>
          </a:p>
          <a:p>
            <a:pPr marL="342900" indent="-342900">
              <a:spcAft>
                <a:spcPts val="1200"/>
              </a:spcAft>
              <a:buFont typeface="Courier New"/>
              <a:buChar char="o"/>
            </a:pPr>
            <a:r>
              <a:rPr lang="fr-FR" sz="2000" b="0" dirty="0" smtClean="0">
                <a:solidFill>
                  <a:srgbClr val="000000"/>
                </a:solidFill>
              </a:rPr>
              <a:t>What are the open issues?</a:t>
            </a:r>
          </a:p>
        </p:txBody>
      </p:sp>
      <p:sp>
        <p:nvSpPr>
          <p:cNvPr id="4" name="Footer Placeholder 3"/>
          <p:cNvSpPr>
            <a:spLocks noGrp="1"/>
          </p:cNvSpPr>
          <p:nvPr>
            <p:ph type="ftr" sz="quarter" idx="5"/>
          </p:nvPr>
        </p:nvSpPr>
        <p:spPr>
          <a:xfrm>
            <a:off x="275252" y="6415298"/>
            <a:ext cx="5068570" cy="139700"/>
          </a:xfrm>
        </p:spPr>
        <p:txBody>
          <a:bodyPr/>
          <a:lstStyle/>
          <a:p>
            <a:pPr marL="12700">
              <a:lnSpc>
                <a:spcPct val="100000"/>
              </a:lnSpc>
            </a:pPr>
            <a:r>
              <a:rPr lang="en-US" dirty="0" smtClean="0"/>
              <a:t>C</a:t>
            </a:r>
            <a:r>
              <a:rPr lang="en-US" spc="-20" dirty="0" smtClean="0"/>
              <a:t>r</a:t>
            </a:r>
            <a:r>
              <a:rPr lang="en-US" dirty="0" smtClean="0"/>
              <a:t>oss Community </a:t>
            </a:r>
            <a:r>
              <a:rPr lang="en-US" spc="-55" dirty="0" smtClean="0"/>
              <a:t>W</a:t>
            </a:r>
            <a:r>
              <a:rPr lang="en-US" dirty="0" smtClean="0"/>
              <a:t>orking G</a:t>
            </a:r>
            <a:r>
              <a:rPr lang="en-US" spc="-20" dirty="0" smtClean="0"/>
              <a:t>r</a:t>
            </a:r>
            <a:r>
              <a:rPr lang="en-US" dirty="0" smtClean="0"/>
              <a:t>oup (CCWG) Accountability</a:t>
            </a:r>
            <a:endParaRPr lang="en-US" dirty="0"/>
          </a:p>
        </p:txBody>
      </p:sp>
      <p:sp>
        <p:nvSpPr>
          <p:cNvPr id="5" name="Slide Number Placeholder 4"/>
          <p:cNvSpPr>
            <a:spLocks noGrp="1"/>
          </p:cNvSpPr>
          <p:nvPr>
            <p:ph type="sldNum" sz="quarter" idx="7"/>
          </p:nvPr>
        </p:nvSpPr>
        <p:spPr>
          <a:xfrm>
            <a:off x="8739497" y="6415298"/>
            <a:ext cx="178434" cy="139700"/>
          </a:xfrm>
        </p:spPr>
        <p:txBody>
          <a:bodyPr/>
          <a:lstStyle/>
          <a:p>
            <a:pPr marL="25400">
              <a:lnSpc>
                <a:spcPct val="100000"/>
              </a:lnSpc>
            </a:pPr>
            <a:fld id="{81D60167-4931-47E6-BA6A-407CBD079E47}" type="slidenum">
              <a:rPr lang="en-US" smtClean="0"/>
              <a:t>5</a:t>
            </a:fld>
            <a:endParaRPr lang="en-US" dirty="0"/>
          </a:p>
        </p:txBody>
      </p:sp>
    </p:spTree>
    <p:extLst>
      <p:ext uri="{BB962C8B-B14F-4D97-AF65-F5344CB8AC3E}">
        <p14:creationId xmlns:p14="http://schemas.microsoft.com/office/powerpoint/2010/main" val="21758948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284</TotalTime>
  <Words>535</Words>
  <Application>Microsoft Macintosh PowerPoint</Application>
  <PresentationFormat>On-screen Show (4:3)</PresentationFormat>
  <Paragraphs>64</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CCWG-Accountability</vt:lpstr>
      <vt:lpstr>Meeting Rules</vt:lpstr>
      <vt:lpstr>Key Criteria for Decision Making</vt:lpstr>
      <vt:lpstr>Work Stream 1 / Work Stream 2</vt:lpstr>
      <vt:lpstr>WP Presentations Are Expected to Follow the Same Structure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Print</dc:title>
  <cp:lastModifiedBy>Hillary Jett</cp:lastModifiedBy>
  <cp:revision>37</cp:revision>
  <cp:lastPrinted>2015-05-09T09:48:55Z</cp:lastPrinted>
  <dcterms:created xsi:type="dcterms:W3CDTF">2015-05-08T13:01:00Z</dcterms:created>
  <dcterms:modified xsi:type="dcterms:W3CDTF">2015-07-16T17:33:46Z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2015-05-07T00:00:00Z</vt:filetime>
  </property>
  <property fmtid="{D5CDD505-2E9C-101B-9397-08002B2CF9AE}" pid="3" name="Creator">
    <vt:lpwstr>Adobe Illustrator CC 2014 (Macintosh)</vt:lpwstr>
  </property>
  <property fmtid="{D5CDD505-2E9C-101B-9397-08002B2CF9AE}" pid="4" name="LastSaved">
    <vt:filetime>2015-05-08T00:00:00Z</vt:filetime>
  </property>
</Properties>
</file>