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3" r:id="rId5"/>
    <p:sldId id="264" r:id="rId6"/>
    <p:sldId id="260" r:id="rId7"/>
    <p:sldId id="261" r:id="rId8"/>
    <p:sldId id="265" r:id="rId9"/>
    <p:sldId id="262" r:id="rId10"/>
    <p:sldId id="266" r:id="rId11"/>
    <p:sldId id="267" r:id="rId12"/>
    <p:sldId id="269" r:id="rId13"/>
    <p:sldId id="270" r:id="rId14"/>
    <p:sldId id="271" r:id="rId15"/>
    <p:sldId id="272" r:id="rId16"/>
    <p:sldId id="274" r:id="rId17"/>
    <p:sldId id="273" r:id="rId18"/>
    <p:sldId id="258" r:id="rId19"/>
    <p:sldId id="26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6" autoAdjust="0"/>
    <p:restoredTop sz="94660"/>
  </p:normalViewPr>
  <p:slideViewPr>
    <p:cSldViewPr snapToGrid="0">
      <p:cViewPr varScale="1">
        <p:scale>
          <a:sx n="85" d="100"/>
          <a:sy n="85" d="100"/>
        </p:scale>
        <p:origin x="62"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616F2D2-4AC8-418D-9368-FD008BBFD47A}"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280591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16F2D2-4AC8-418D-9368-FD008BBFD47A}"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766707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16F2D2-4AC8-418D-9368-FD008BBFD47A}"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2686374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16F2D2-4AC8-418D-9368-FD008BBFD47A}"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1773117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616F2D2-4AC8-418D-9368-FD008BBFD47A}"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3826905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16F2D2-4AC8-418D-9368-FD008BBFD47A}" type="datetimeFigureOut">
              <a:rPr lang="en-US" smtClean="0"/>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1703875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616F2D2-4AC8-418D-9368-FD008BBFD47A}" type="datetimeFigureOut">
              <a:rPr lang="en-US" smtClean="0"/>
              <a:t>5/3/2016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1456515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616F2D2-4AC8-418D-9368-FD008BBFD47A}" type="datetimeFigureOut">
              <a:rPr lang="en-US" smtClean="0"/>
              <a:t>5/3/2016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3951743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16F2D2-4AC8-418D-9368-FD008BBFD47A}" type="datetimeFigureOut">
              <a:rPr lang="en-US" smtClean="0"/>
              <a:t>5/3/2016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3549592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616F2D2-4AC8-418D-9368-FD008BBFD47A}" type="datetimeFigureOut">
              <a:rPr lang="en-US" smtClean="0"/>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432050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616F2D2-4AC8-418D-9368-FD008BBFD47A}" type="datetimeFigureOut">
              <a:rPr lang="en-US" smtClean="0"/>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EF5CCB-40EA-4B1D-A353-FF9BE1C74CFB}" type="slidenum">
              <a:rPr lang="en-US" smtClean="0"/>
              <a:t>‹#›</a:t>
            </a:fld>
            <a:endParaRPr lang="en-US"/>
          </a:p>
        </p:txBody>
      </p:sp>
    </p:spTree>
    <p:extLst>
      <p:ext uri="{BB962C8B-B14F-4D97-AF65-F5344CB8AC3E}">
        <p14:creationId xmlns:p14="http://schemas.microsoft.com/office/powerpoint/2010/main" val="1656421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16F2D2-4AC8-418D-9368-FD008BBFD47A}" type="datetimeFigureOut">
              <a:rPr lang="en-US" smtClean="0"/>
              <a:t>5/3/2016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EF5CCB-40EA-4B1D-A353-FF9BE1C74CFB}" type="slidenum">
              <a:rPr lang="en-US" smtClean="0"/>
              <a:t>‹#›</a:t>
            </a:fld>
            <a:endParaRPr lang="en-US"/>
          </a:p>
        </p:txBody>
      </p:sp>
    </p:spTree>
    <p:extLst>
      <p:ext uri="{BB962C8B-B14F-4D97-AF65-F5344CB8AC3E}">
        <p14:creationId xmlns:p14="http://schemas.microsoft.com/office/powerpoint/2010/main" val="2931440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CCWG-Accountability	</a:t>
            </a:r>
          </a:p>
        </p:txBody>
      </p:sp>
      <p:sp>
        <p:nvSpPr>
          <p:cNvPr id="3" name="Subtitle 2"/>
          <p:cNvSpPr>
            <a:spLocks noGrp="1"/>
          </p:cNvSpPr>
          <p:nvPr>
            <p:ph type="subTitle" idx="1"/>
          </p:nvPr>
        </p:nvSpPr>
        <p:spPr/>
        <p:txBody>
          <a:bodyPr/>
          <a:lstStyle/>
          <a:p>
            <a:endParaRPr lang="en-US" dirty="0"/>
          </a:p>
          <a:p>
            <a:r>
              <a:rPr lang="en-US" dirty="0"/>
              <a:t>Preparation for Comments on Draft Bylaws</a:t>
            </a:r>
          </a:p>
        </p:txBody>
      </p:sp>
    </p:spTree>
    <p:extLst>
      <p:ext uri="{BB962C8B-B14F-4D97-AF65-F5344CB8AC3E}">
        <p14:creationId xmlns:p14="http://schemas.microsoft.com/office/powerpoint/2010/main" val="3283195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Draft Bylaws </a:t>
            </a:r>
            <a:r>
              <a:rPr lang="en-CA" sz="3200" b="1" dirty="0"/>
              <a:t>1.1(d)ii(B-D) – Agreements note should not be exempted but rather in-scope of the mission.</a:t>
            </a:r>
            <a:endParaRPr lang="en-US" sz="3200" b="1" dirty="0"/>
          </a:p>
        </p:txBody>
      </p:sp>
      <p:sp>
        <p:nvSpPr>
          <p:cNvPr id="3" name="Content Placeholder 2"/>
          <p:cNvSpPr>
            <a:spLocks noGrp="1"/>
          </p:cNvSpPr>
          <p:nvPr>
            <p:ph idx="1"/>
          </p:nvPr>
        </p:nvSpPr>
        <p:spPr/>
        <p:txBody>
          <a:bodyPr>
            <a:normAutofit fontScale="92500" lnSpcReduction="20000"/>
          </a:bodyPr>
          <a:lstStyle/>
          <a:p>
            <a:r>
              <a:rPr lang="en-US" dirty="0"/>
              <a:t>Draft Bylaws </a:t>
            </a:r>
            <a:r>
              <a:rPr lang="en-CA" dirty="0"/>
              <a:t>1.1(d)ii(B-D)</a:t>
            </a:r>
          </a:p>
          <a:p>
            <a:pPr lvl="1"/>
            <a:r>
              <a:rPr lang="en-CA" dirty="0"/>
              <a:t>B to D include: ASO-NRO-IETF-RIRs (B), RZM (C), PTI contract (D)</a:t>
            </a:r>
          </a:p>
          <a:p>
            <a:r>
              <a:rPr lang="en-CA" dirty="0"/>
              <a:t>CCWG Recommendation 6 Line 147 (3)</a:t>
            </a:r>
          </a:p>
          <a:p>
            <a:pPr lvl="1"/>
            <a:r>
              <a:rPr lang="en-CA" dirty="0"/>
              <a:t>For the avoidance of uncertainty only, the language of existing registry agreements and registrar accreditation agreements (including PICs and as-yet unsigned new </a:t>
            </a:r>
            <a:r>
              <a:rPr lang="en-CA" dirty="0" err="1"/>
              <a:t>gTLD</a:t>
            </a:r>
            <a:r>
              <a:rPr lang="en-CA" dirty="0"/>
              <a:t> Registry Agreements for applicants in the new </a:t>
            </a:r>
            <a:r>
              <a:rPr lang="en-CA" dirty="0" err="1"/>
              <a:t>gTLD</a:t>
            </a:r>
            <a:r>
              <a:rPr lang="en-CA" dirty="0"/>
              <a:t> round that commenced in 2013) should be grandfathered to the extent that such terms and conditions might otherwise be considered to violate ICANN’s Bylaws or exceed the scope of its Mission.</a:t>
            </a:r>
          </a:p>
          <a:p>
            <a:pPr lvl="1"/>
            <a:r>
              <a:rPr lang="en-CA" dirty="0"/>
              <a:t>Note Agreements B,C,D and E from the Draft Bylaws 1.1(d)ii are not in the CCWG recommendations in the same manner.</a:t>
            </a:r>
          </a:p>
          <a:p>
            <a:r>
              <a:rPr lang="en-CA" dirty="0"/>
              <a:t>These agreements should not be exempted, they should be within the scope and mission of ICANN and subject to IRP challenge, as is a central principle of the CCWG report.</a:t>
            </a:r>
            <a:endParaRPr lang="en-US" dirty="0"/>
          </a:p>
        </p:txBody>
      </p:sp>
    </p:spTree>
    <p:extLst>
      <p:ext uri="{BB962C8B-B14F-4D97-AF65-F5344CB8AC3E}">
        <p14:creationId xmlns:p14="http://schemas.microsoft.com/office/powerpoint/2010/main" val="4000063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Draft Bylaws </a:t>
            </a:r>
            <a:r>
              <a:rPr lang="en-CA" sz="3200" dirty="0"/>
              <a:t>1.1.(d).ii.(F) – Arguing against renewal as drafted</a:t>
            </a:r>
            <a:endParaRPr lang="en-US" sz="3200" dirty="0"/>
          </a:p>
        </p:txBody>
      </p:sp>
      <p:sp>
        <p:nvSpPr>
          <p:cNvPr id="3" name="Content Placeholder 2"/>
          <p:cNvSpPr>
            <a:spLocks noGrp="1"/>
          </p:cNvSpPr>
          <p:nvPr>
            <p:ph idx="1"/>
          </p:nvPr>
        </p:nvSpPr>
        <p:spPr/>
        <p:txBody>
          <a:bodyPr/>
          <a:lstStyle/>
          <a:p>
            <a:r>
              <a:rPr lang="en-US" dirty="0"/>
              <a:t>Draft Bylaws </a:t>
            </a:r>
            <a:r>
              <a:rPr lang="en-CA" dirty="0"/>
              <a:t>1.1.(d).ii.(F)</a:t>
            </a:r>
          </a:p>
          <a:p>
            <a:pPr lvl="1"/>
            <a:r>
              <a:rPr lang="en-US" dirty="0"/>
              <a:t>(F)any renewals of agreements described in subsections (A)-(D) pursuant to their terms and conditions for renewal.</a:t>
            </a:r>
          </a:p>
          <a:p>
            <a:r>
              <a:rPr lang="en-US" dirty="0"/>
              <a:t>CCWG Recommendations - TDB</a:t>
            </a:r>
            <a:endParaRPr lang="en-CA" dirty="0"/>
          </a:p>
          <a:p>
            <a:r>
              <a:rPr lang="en-CA" dirty="0"/>
              <a:t>The ability to renew seems very sweeping. Would this permit a “renewal” of a substantially changed agreement, even if it involves provisions outside the scope and mission of ICANN since this is the purpose of this section, if the existing terms allowed for adjustments in their terms? This renewal provision should be tightened to prevent such efforts.</a:t>
            </a:r>
            <a:endParaRPr lang="en-US" dirty="0"/>
          </a:p>
        </p:txBody>
      </p:sp>
    </p:spTree>
    <p:extLst>
      <p:ext uri="{BB962C8B-B14F-4D97-AF65-F5344CB8AC3E}">
        <p14:creationId xmlns:p14="http://schemas.microsoft.com/office/powerpoint/2010/main" val="343514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Draft Bylaws 6.1.(b) – Expand examples (1)</a:t>
            </a:r>
          </a:p>
        </p:txBody>
      </p:sp>
      <p:sp>
        <p:nvSpPr>
          <p:cNvPr id="3" name="Content Placeholder 2"/>
          <p:cNvSpPr>
            <a:spLocks noGrp="1"/>
          </p:cNvSpPr>
          <p:nvPr>
            <p:ph idx="1"/>
          </p:nvPr>
        </p:nvSpPr>
        <p:spPr/>
        <p:txBody>
          <a:bodyPr>
            <a:normAutofit fontScale="85000" lnSpcReduction="20000"/>
          </a:bodyPr>
          <a:lstStyle/>
          <a:p>
            <a:endParaRPr lang="en-CA" dirty="0"/>
          </a:p>
          <a:p>
            <a:r>
              <a:rPr lang="en-US" dirty="0"/>
              <a:t>Draft Bylaws 6.1.(b) excerpt</a:t>
            </a:r>
          </a:p>
          <a:p>
            <a:pPr lvl="1"/>
            <a:r>
              <a:rPr lang="en-US" dirty="0"/>
              <a:t>…Any change in the number and/or identity of Decisional Participants for any reason (including the resignation of any Decisional Participant or the addition of new Decisional Participants as a result of the creations of additional Supporting Organizations or Advisory Committees), and any corresponding changes in the voting thresholds for exercise of the EC’s rights described in Annex D of these Bylaws, will only be effective following the completion of the process for amending Fundamental Bylaws described in </a:t>
            </a:r>
            <a:r>
              <a:rPr lang="en-US" u="sng" dirty="0"/>
              <a:t>Section 25.2</a:t>
            </a:r>
            <a:r>
              <a:rPr lang="en-US" dirty="0"/>
              <a:t> and Annex D….</a:t>
            </a:r>
          </a:p>
          <a:p>
            <a:r>
              <a:rPr lang="en-CA" dirty="0"/>
              <a:t>CCWG Recommendation 2 Line 100-101</a:t>
            </a:r>
          </a:p>
          <a:p>
            <a:pPr lvl="1"/>
            <a:r>
              <a:rPr lang="en-CA" dirty="0"/>
              <a:t>The thresholds presented in this document were determined based on this assessment. If fewer than five of ICANN’s SOs and ACs agree to be Decisional Participants, these thresholds for consensus support may be adjusted. Thresholds may also have to be adjusted if ICANN changes to have more SOs or ACs.</a:t>
            </a:r>
          </a:p>
          <a:p>
            <a:pPr lvl="1"/>
            <a:r>
              <a:rPr lang="en-CA" dirty="0"/>
              <a:t>In the event of the creation (or removal) of SOs/ACs, the corresponding percentage could be used as useful guidelines in refining the thresholds. There would, however, need to be conscious decision, depending on the circumstances, regarding these adjustments. If such </a:t>
            </a:r>
            <a:r>
              <a:rPr lang="en-CA" dirty="0" err="1"/>
              <a:t>achange</a:t>
            </a:r>
            <a:r>
              <a:rPr lang="en-CA" dirty="0"/>
              <a:t> were to affect the list of Decisional Participants in the Empowered Community, the</a:t>
            </a:r>
          </a:p>
          <a:p>
            <a:pPr lvl="1"/>
            <a:endParaRPr lang="en-US" dirty="0"/>
          </a:p>
        </p:txBody>
      </p:sp>
    </p:spTree>
    <p:extLst>
      <p:ext uri="{BB962C8B-B14F-4D97-AF65-F5344CB8AC3E}">
        <p14:creationId xmlns:p14="http://schemas.microsoft.com/office/powerpoint/2010/main" val="1415958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918" y="299810"/>
            <a:ext cx="10515600" cy="1325563"/>
          </a:xfrm>
        </p:spPr>
        <p:txBody>
          <a:bodyPr>
            <a:normAutofit/>
          </a:bodyPr>
          <a:lstStyle/>
          <a:p>
            <a:r>
              <a:rPr lang="en-US" sz="3200" dirty="0"/>
              <a:t>Draft Bylaws 6.1.(b) – Expand examples (2)</a:t>
            </a:r>
          </a:p>
        </p:txBody>
      </p:sp>
      <p:sp>
        <p:nvSpPr>
          <p:cNvPr id="3" name="Content Placeholder 2"/>
          <p:cNvSpPr>
            <a:spLocks noGrp="1"/>
          </p:cNvSpPr>
          <p:nvPr>
            <p:ph idx="1"/>
          </p:nvPr>
        </p:nvSpPr>
        <p:spPr/>
        <p:txBody>
          <a:bodyPr/>
          <a:lstStyle/>
          <a:p>
            <a:r>
              <a:rPr lang="en-CA" dirty="0"/>
              <a:t>6.1(b) – The current text states that “any change in the number and/or identity of Decisional Participants for any reason (including the resignation of any Decisional Participant or the addition of new Decisional Participants as a result of the creations of additional Supporting Organizations or Advisory Committees).” Should the possibility of SSAC or RSSAC deciding that they wish to become Decisional Participants in the EC also be specifically addressed? This is not captured in either example.</a:t>
            </a:r>
            <a:endParaRPr lang="en-US" dirty="0"/>
          </a:p>
          <a:p>
            <a:endParaRPr lang="en-US" dirty="0"/>
          </a:p>
        </p:txBody>
      </p:sp>
    </p:spTree>
    <p:extLst>
      <p:ext uri="{BB962C8B-B14F-4D97-AF65-F5344CB8AC3E}">
        <p14:creationId xmlns:p14="http://schemas.microsoft.com/office/powerpoint/2010/main" val="2316759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Draft Bylaws 22.8 - </a:t>
            </a:r>
            <a:r>
              <a:rPr lang="en-CA" sz="3200" dirty="0"/>
              <a:t>Why does this specify that the Decisional Participants have to decide by consensus? </a:t>
            </a:r>
            <a:endParaRPr lang="en-US" sz="3200" dirty="0"/>
          </a:p>
        </p:txBody>
      </p:sp>
      <p:sp>
        <p:nvSpPr>
          <p:cNvPr id="3" name="Content Placeholder 2"/>
          <p:cNvSpPr>
            <a:spLocks noGrp="1"/>
          </p:cNvSpPr>
          <p:nvPr>
            <p:ph idx="1"/>
          </p:nvPr>
        </p:nvSpPr>
        <p:spPr/>
        <p:txBody>
          <a:bodyPr>
            <a:normAutofit fontScale="70000" lnSpcReduction="20000"/>
          </a:bodyPr>
          <a:lstStyle/>
          <a:p>
            <a:r>
              <a:rPr lang="en-US" dirty="0"/>
              <a:t>Draft Bylaws 22.8 - excerpt</a:t>
            </a:r>
          </a:p>
          <a:p>
            <a:pPr lvl="1"/>
            <a:r>
              <a:rPr lang="en-US" dirty="0"/>
              <a:t>If three or more Decisional Participants deliver to the Secretary a joint written certification from the respective chairs of each such Decisional Participant that the constituents of such Decisional Participants have, </a:t>
            </a:r>
            <a:r>
              <a:rPr lang="en-US" dirty="0">
                <a:solidFill>
                  <a:srgbClr val="00B0F0"/>
                </a:solidFill>
              </a:rPr>
              <a:t>by consensus</a:t>
            </a:r>
            <a:r>
              <a:rPr lang="en-US" dirty="0"/>
              <a:t>, determined that there is a credible allegation that ICANN has committed fraud or that there has been a gross mismanagement of ICANN’s resources, ICANN shall retain a third-party, independent firm to investigate such alleged fraudulent activity or gross mismanagement.</a:t>
            </a:r>
          </a:p>
          <a:p>
            <a:r>
              <a:rPr lang="en-CA" dirty="0"/>
              <a:t>CCWG Recommendations Annex 1 – Lines 37-38</a:t>
            </a:r>
          </a:p>
          <a:p>
            <a:pPr lvl="1"/>
            <a:r>
              <a:rPr lang="en-CA" i="1" dirty="0"/>
              <a:t>37 There could be events where the community might wish to have additional power of transparency into investigations of potential fraud or financial mismanagement in ICANN.</a:t>
            </a:r>
          </a:p>
          <a:p>
            <a:pPr lvl="1"/>
            <a:r>
              <a:rPr lang="en-CA" i="1" dirty="0"/>
              <a:t>38 To address these concerns, the CCWG-Accountability recommends the adoption of the following audit process: </a:t>
            </a:r>
            <a:r>
              <a:rPr lang="en-CA" i="1" dirty="0">
                <a:solidFill>
                  <a:srgbClr val="00B0F0"/>
                </a:solidFill>
              </a:rPr>
              <a:t>Upon three Decisional Participants in the Empowered Community coming together to identify a perceived issue with fraud or gross mismanagement of ICANN resources, ICANN will retain a third-party,</a:t>
            </a:r>
            <a:r>
              <a:rPr lang="en-CA" i="1" dirty="0"/>
              <a:t> independent firm to undertake a specific audit to investigate that issue. The audit report will be made public, and the ICANN Board will be required to consider the recommendations and findings of that report.</a:t>
            </a:r>
          </a:p>
          <a:p>
            <a:pPr marL="228600" lvl="1">
              <a:spcBef>
                <a:spcPts val="1000"/>
              </a:spcBef>
            </a:pPr>
            <a:r>
              <a:rPr lang="en-CA" dirty="0"/>
              <a:t>This is not in the CCWG report and is inconsistent with the EC practice of letting Decisional Participants determine their own procedures. The phrase “,by consensus,” should be struck.</a:t>
            </a:r>
            <a:r>
              <a:rPr lang="en-CA" i="1" dirty="0"/>
              <a:t/>
            </a:r>
            <a:br>
              <a:rPr lang="en-CA" i="1" dirty="0"/>
            </a:br>
            <a:endParaRPr lang="en-US" dirty="0"/>
          </a:p>
        </p:txBody>
      </p:sp>
    </p:spTree>
    <p:extLst>
      <p:ext uri="{BB962C8B-B14F-4D97-AF65-F5344CB8AC3E}">
        <p14:creationId xmlns:p14="http://schemas.microsoft.com/office/powerpoint/2010/main" val="37244068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Draft Bylaws 22.8 – </a:t>
            </a:r>
            <a:r>
              <a:rPr lang="en-CA" sz="3200" dirty="0"/>
              <a:t>Board power to redact should not be as significant as proposed.</a:t>
            </a:r>
            <a:endParaRPr lang="en-US" sz="3200" dirty="0"/>
          </a:p>
        </p:txBody>
      </p:sp>
      <p:sp>
        <p:nvSpPr>
          <p:cNvPr id="3" name="Content Placeholder 2"/>
          <p:cNvSpPr>
            <a:spLocks noGrp="1"/>
          </p:cNvSpPr>
          <p:nvPr>
            <p:ph idx="1"/>
          </p:nvPr>
        </p:nvSpPr>
        <p:spPr/>
        <p:txBody>
          <a:bodyPr>
            <a:normAutofit fontScale="70000" lnSpcReduction="20000"/>
          </a:bodyPr>
          <a:lstStyle/>
          <a:p>
            <a:endParaRPr lang="en-CA" b="0" dirty="0">
              <a:effectLst/>
            </a:endParaRPr>
          </a:p>
          <a:p>
            <a:r>
              <a:rPr lang="en-US" dirty="0"/>
              <a:t>Draft Bylaws 22.8 - excerpt</a:t>
            </a:r>
          </a:p>
          <a:p>
            <a:pPr lvl="1" hangingPunct="0"/>
            <a:r>
              <a:rPr lang="en-US" dirty="0"/>
              <a:t>…The Board shall consider the recommendations and findings set forth in such report. Such report shall be posted on the Website, which may be in a </a:t>
            </a:r>
            <a:r>
              <a:rPr lang="en-US" dirty="0">
                <a:solidFill>
                  <a:srgbClr val="00B0F0"/>
                </a:solidFill>
              </a:rPr>
              <a:t>redacted form as determined by the Board, including to preserve attorney-client privilege, work product doctrine or other legal privilege or where such information is confidential, in which case ICANN will provide the Decisional Participants that submitted the certification a written rationale for such redactions.</a:t>
            </a:r>
            <a:endParaRPr lang="en-US" sz="2000" dirty="0">
              <a:solidFill>
                <a:srgbClr val="00B0F0"/>
              </a:solidFill>
            </a:endParaRPr>
          </a:p>
          <a:p>
            <a:r>
              <a:rPr lang="en-CA" dirty="0"/>
              <a:t>CCWG Recommendations Annex 1 – Lines 37-38</a:t>
            </a:r>
          </a:p>
          <a:p>
            <a:pPr lvl="1"/>
            <a:r>
              <a:rPr lang="en-CA" i="1" dirty="0"/>
              <a:t>…The audit report will be made public, and the ICANN Board will be required to consider the recommendations and findings of that report.</a:t>
            </a:r>
          </a:p>
          <a:p>
            <a:pPr marL="228600" lvl="1">
              <a:spcBef>
                <a:spcPts val="1000"/>
              </a:spcBef>
            </a:pPr>
            <a:r>
              <a:rPr lang="en-CA" sz="2900" dirty="0"/>
              <a:t>Board power to redact should not be so broad and was not specified in the CCWG proposal. Suggest replacing “Such report shall be posted on the Website, which may be in a redacted form as determined by the Board, including to preserve attorney-client privilege, work product doctrine or other legal privilege or where such information is confidential, in which case ICANN will provide the Decisional Participants that submitted the certification a written rationale for such redactions.” Suggest striking “, including”.</a:t>
            </a:r>
          </a:p>
          <a:p>
            <a:pPr marL="0" indent="0">
              <a:buNone/>
            </a:pPr>
            <a:r>
              <a:rPr lang="en-CA" i="1" dirty="0"/>
              <a:t/>
            </a:r>
            <a:br>
              <a:rPr lang="en-CA" i="1" dirty="0"/>
            </a:br>
            <a:endParaRPr lang="en-US" dirty="0"/>
          </a:p>
          <a:p>
            <a:endParaRPr lang="en-US" dirty="0"/>
          </a:p>
        </p:txBody>
      </p:sp>
    </p:spTree>
    <p:extLst>
      <p:ext uri="{BB962C8B-B14F-4D97-AF65-F5344CB8AC3E}">
        <p14:creationId xmlns:p14="http://schemas.microsoft.com/office/powerpoint/2010/main" val="11352155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Draft Bylaws </a:t>
            </a:r>
            <a:r>
              <a:rPr lang="en-CA" sz="3200" b="1" dirty="0"/>
              <a:t>Annex D Section 1.4.(b) </a:t>
            </a:r>
            <a:endParaRPr lang="en-US" sz="3200" b="1" dirty="0"/>
          </a:p>
        </p:txBody>
      </p:sp>
      <p:sp>
        <p:nvSpPr>
          <p:cNvPr id="3" name="Content Placeholder 2"/>
          <p:cNvSpPr>
            <a:spLocks noGrp="1"/>
          </p:cNvSpPr>
          <p:nvPr>
            <p:ph idx="1"/>
          </p:nvPr>
        </p:nvSpPr>
        <p:spPr/>
        <p:txBody>
          <a:bodyPr>
            <a:normAutofit fontScale="77500" lnSpcReduction="20000"/>
          </a:bodyPr>
          <a:lstStyle/>
          <a:p>
            <a:r>
              <a:rPr lang="en-US" dirty="0"/>
              <a:t>Draft Bylaws </a:t>
            </a:r>
            <a:r>
              <a:rPr lang="en-CA" dirty="0"/>
              <a:t>Annex D Section 1.4.(b) </a:t>
            </a:r>
          </a:p>
          <a:p>
            <a:pPr lvl="1"/>
            <a:r>
              <a:rPr lang="en-CA" dirty="0"/>
              <a:t>(b)The EC Administration shall, within twenty-four (24) hours of the expiration of the Approval Action Decision Period, deliver a written notice (“EC Approval Notice”) to the Secretary certifying that, pursuant to and in compliance with the procedures and requirements of this Section 1.4(b) of this Annex D, the EC has approved the Approval Action if: </a:t>
            </a:r>
          </a:p>
          <a:p>
            <a:pPr lvl="2"/>
            <a:r>
              <a:rPr lang="en-CA" dirty="0"/>
              <a:t>(</a:t>
            </a:r>
            <a:r>
              <a:rPr lang="en-CA" dirty="0" err="1"/>
              <a:t>i</a:t>
            </a:r>
            <a:r>
              <a:rPr lang="en-CA" dirty="0"/>
              <a:t>)The Approval Action does not relate to a Fundamental Bylaw Amendment and is (A) supported by three or more Decisional Participants and (B) not objected to by more than one Decisional </a:t>
            </a:r>
          </a:p>
          <a:p>
            <a:pPr lvl="2"/>
            <a:r>
              <a:rPr lang="en-CA" dirty="0"/>
              <a:t>Participant; or </a:t>
            </a:r>
          </a:p>
          <a:p>
            <a:pPr lvl="2"/>
            <a:r>
              <a:rPr lang="en-CA" dirty="0"/>
              <a:t>(ii)The Approval Action relates to a Fundamental Bylaw Amendment and is (A) supported by three or more Decisional Participants (including the Fundamental Bylaw Amendment PDP Decisional Participant if the Board Notice included a PDP Fundamental Bylaw Statement) and (B) not objected to by more than one Decisional Participant. </a:t>
            </a:r>
          </a:p>
          <a:p>
            <a:r>
              <a:rPr lang="en-CA" dirty="0"/>
              <a:t>CCWG Recommendations * COMPLEX</a:t>
            </a:r>
          </a:p>
          <a:p>
            <a:pPr fontAlgn="base"/>
            <a:r>
              <a:rPr lang="en-CA" dirty="0"/>
              <a:t>Annex D Section 1.4(b) – After “if” at the conclusion add the following phrase “after accounting for any adjustments to the below as required by the GAC Carve-out pursuant to Section 3.6(e) of the Bylaws if the Approval Action Board Notice included a GAC Consensus Statement”. This construction mirrors that for the Rejection Action.</a:t>
            </a:r>
            <a:endParaRPr lang="en-US" dirty="0"/>
          </a:p>
          <a:p>
            <a:endParaRPr lang="en-US" dirty="0"/>
          </a:p>
        </p:txBody>
      </p:sp>
    </p:spTree>
    <p:extLst>
      <p:ext uri="{BB962C8B-B14F-4D97-AF65-F5344CB8AC3E}">
        <p14:creationId xmlns:p14="http://schemas.microsoft.com/office/powerpoint/2010/main" val="279986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Draft Bylaws </a:t>
            </a:r>
            <a:r>
              <a:rPr lang="en-CA" sz="3200" b="1" dirty="0"/>
              <a:t>Annex D Section 2.2.(c).(</a:t>
            </a:r>
            <a:r>
              <a:rPr lang="en-CA" sz="3200" b="1" dirty="0" err="1"/>
              <a:t>i</a:t>
            </a:r>
            <a:r>
              <a:rPr lang="en-CA" sz="3200" b="1" dirty="0"/>
              <a:t>).(A) – Specific rationales not required in all CCWG Recommendations </a:t>
            </a:r>
            <a:endParaRPr lang="en-US" sz="3200" dirty="0"/>
          </a:p>
        </p:txBody>
      </p:sp>
      <p:sp>
        <p:nvSpPr>
          <p:cNvPr id="3" name="Content Placeholder 2"/>
          <p:cNvSpPr>
            <a:spLocks noGrp="1"/>
          </p:cNvSpPr>
          <p:nvPr>
            <p:ph idx="1"/>
          </p:nvPr>
        </p:nvSpPr>
        <p:spPr/>
        <p:txBody>
          <a:bodyPr>
            <a:normAutofit fontScale="77500" lnSpcReduction="20000"/>
          </a:bodyPr>
          <a:lstStyle/>
          <a:p>
            <a:r>
              <a:rPr lang="en-US" dirty="0"/>
              <a:t>Draft Bylaws </a:t>
            </a:r>
            <a:r>
              <a:rPr lang="en-CA" b="1" dirty="0"/>
              <a:t>Annex D Section 2.2.(c).(</a:t>
            </a:r>
            <a:r>
              <a:rPr lang="en-CA" b="1" dirty="0" err="1"/>
              <a:t>i</a:t>
            </a:r>
            <a:r>
              <a:rPr lang="en-CA" b="1" dirty="0"/>
              <a:t>).(A) </a:t>
            </a:r>
          </a:p>
          <a:p>
            <a:pPr lvl="1"/>
            <a:r>
              <a:rPr lang="en-US" dirty="0"/>
              <a:t>…</a:t>
            </a:r>
            <a:r>
              <a:rPr lang="en-CA" i="1" dirty="0"/>
              <a:t>(A) the rationale upon which rejection of the Rejection Action is sought. Where the Rejection Action Petition Notice relates to an ICANN Budget, an IANA Budget, an Operating Plan or a Strategic Plan, the Rejection Action Petition Notice shall not be valid and shall not be accepted by the EC Administration unless the rationale set forth in the Rejection Action Petition Notice is based on one or more significant issues that were specifically raised in the applicable public comment period(s) relating to perceived inconsistencies with the Mission, purpose and role set forth in ICANN’s Articles of Incorporation and Bylaws, the global public interest, the needs of ICANN’s stakeholders, financial stability, or other matter of concern to the community; and </a:t>
            </a:r>
          </a:p>
          <a:p>
            <a:pPr lvl="1"/>
            <a:r>
              <a:rPr lang="en-CA" dirty="0"/>
              <a:t>Note – unclear if drafting is correct in requiring a rationale for the rejection of the rejection Action.</a:t>
            </a:r>
            <a:r>
              <a:rPr lang="en-CA" b="1" dirty="0"/>
              <a:t/>
            </a:r>
            <a:br>
              <a:rPr lang="en-CA" b="1" dirty="0"/>
            </a:br>
            <a:endParaRPr lang="en-US" sz="1600" dirty="0">
              <a:solidFill>
                <a:srgbClr val="00B0F0"/>
              </a:solidFill>
            </a:endParaRPr>
          </a:p>
          <a:p>
            <a:r>
              <a:rPr lang="en-CA" dirty="0"/>
              <a:t>CCWG Recommendations Annex 04</a:t>
            </a:r>
          </a:p>
          <a:p>
            <a:pPr lvl="1"/>
            <a:r>
              <a:rPr lang="en-CA" dirty="0"/>
              <a:t>Note – The CCWG Recommendation for the Rejection of a Bylaws change does not require the petition include a rationale</a:t>
            </a:r>
          </a:p>
          <a:p>
            <a:r>
              <a:rPr lang="en-CA"/>
              <a:t>Annex </a:t>
            </a:r>
            <a:r>
              <a:rPr lang="en-CA" dirty="0"/>
              <a:t>D Section 2.2 (c)(</a:t>
            </a:r>
            <a:r>
              <a:rPr lang="en-CA" dirty="0" err="1"/>
              <a:t>i</a:t>
            </a:r>
            <a:r>
              <a:rPr lang="en-CA" dirty="0"/>
              <a:t>)(A) – These specific rationales were not specified in the CCWG proposal and I don’t recall discussion of them. Suggest a reversion to a requirement for unspecified rationale.</a:t>
            </a:r>
            <a:endParaRPr lang="en-US" dirty="0"/>
          </a:p>
          <a:p>
            <a:endParaRPr lang="en-CA" b="0" dirty="0">
              <a:effectLst/>
            </a:endParaRPr>
          </a:p>
        </p:txBody>
      </p:sp>
    </p:spTree>
    <p:extLst>
      <p:ext uri="{BB962C8B-B14F-4D97-AF65-F5344CB8AC3E}">
        <p14:creationId xmlns:p14="http://schemas.microsoft.com/office/powerpoint/2010/main" val="1068861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Approval of Human Rights FOI -1</a:t>
            </a:r>
          </a:p>
        </p:txBody>
      </p:sp>
      <p:sp>
        <p:nvSpPr>
          <p:cNvPr id="3" name="Content Placeholder 2"/>
          <p:cNvSpPr>
            <a:spLocks noGrp="1"/>
          </p:cNvSpPr>
          <p:nvPr>
            <p:ph idx="1"/>
          </p:nvPr>
        </p:nvSpPr>
        <p:spPr/>
        <p:txBody>
          <a:bodyPr>
            <a:normAutofit/>
          </a:bodyPr>
          <a:lstStyle/>
          <a:p>
            <a:r>
              <a:rPr lang="en-CA" dirty="0"/>
              <a:t>Section 27.3 of the draft Bylaws</a:t>
            </a:r>
          </a:p>
          <a:p>
            <a:pPr lvl="1"/>
            <a:r>
              <a:rPr lang="en-CA" dirty="0"/>
              <a:t>(</a:t>
            </a:r>
            <a:r>
              <a:rPr lang="en-CA" dirty="0" err="1"/>
              <a:t>i</a:t>
            </a:r>
            <a:r>
              <a:rPr lang="en-CA" dirty="0"/>
              <a:t>) the CCWG-Accountability as a consensus recommendation in Work Stream 2, (ii) </a:t>
            </a:r>
            <a:r>
              <a:rPr lang="en-CA" dirty="0">
                <a:solidFill>
                  <a:schemeClr val="accent1">
                    <a:lumMod val="75000"/>
                  </a:schemeClr>
                </a:solidFill>
              </a:rPr>
              <a:t>each of the CCWG-Accountability’s chartering organizations</a:t>
            </a:r>
          </a:p>
          <a:p>
            <a:r>
              <a:rPr lang="en-US" dirty="0"/>
              <a:t>CCWG Recommendation #6</a:t>
            </a:r>
          </a:p>
          <a:p>
            <a:pPr lvl="1"/>
            <a:r>
              <a:rPr lang="en-CA" dirty="0"/>
              <a:t>…(1) a Framework of Interpretation for Human</a:t>
            </a:r>
          </a:p>
          <a:p>
            <a:pPr marL="457200" lvl="1" indent="0">
              <a:buNone/>
            </a:pPr>
            <a:r>
              <a:rPr lang="en-CA" dirty="0"/>
              <a:t>Rights (FOI-HR) is developed by the CCWG-Accountability as a consensus</a:t>
            </a:r>
          </a:p>
          <a:p>
            <a:pPr marL="457200" lvl="1" indent="0">
              <a:buNone/>
            </a:pPr>
            <a:r>
              <a:rPr lang="en-CA" dirty="0"/>
              <a:t>recommendation in Work Stream 2 </a:t>
            </a:r>
            <a:r>
              <a:rPr lang="en-CA" dirty="0">
                <a:solidFill>
                  <a:schemeClr val="accent1">
                    <a:lumMod val="75000"/>
                  </a:schemeClr>
                </a:solidFill>
              </a:rPr>
              <a:t>(including Chartering Organizations’ approval)</a:t>
            </a:r>
          </a:p>
          <a:p>
            <a:r>
              <a:rPr lang="en-CA" dirty="0"/>
              <a:t>Suggested approach – replace ii in draft Bylaws with: “and approved by the CCWG using the same process as for WS1 recommendations.”</a:t>
            </a:r>
          </a:p>
          <a:p>
            <a:pPr marL="457200" lvl="1" indent="0">
              <a:buNone/>
            </a:pPr>
            <a:endParaRPr lang="en-CA" dirty="0">
              <a:solidFill>
                <a:schemeClr val="accent1">
                  <a:lumMod val="75000"/>
                </a:schemeClr>
              </a:solidFill>
            </a:endParaRPr>
          </a:p>
        </p:txBody>
      </p:sp>
    </p:spTree>
    <p:extLst>
      <p:ext uri="{BB962C8B-B14F-4D97-AF65-F5344CB8AC3E}">
        <p14:creationId xmlns:p14="http://schemas.microsoft.com/office/powerpoint/2010/main" val="1860097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Draft Bylaws </a:t>
            </a:r>
            <a:r>
              <a:rPr lang="en-CA" sz="3200" dirty="0"/>
              <a:t>1.2.(b).(viii) – Wording of Human Rights text</a:t>
            </a:r>
            <a:endParaRPr lang="en-US" sz="3200" dirty="0"/>
          </a:p>
        </p:txBody>
      </p:sp>
      <p:sp>
        <p:nvSpPr>
          <p:cNvPr id="3" name="Content Placeholder 2"/>
          <p:cNvSpPr>
            <a:spLocks noGrp="1"/>
          </p:cNvSpPr>
          <p:nvPr>
            <p:ph idx="1"/>
          </p:nvPr>
        </p:nvSpPr>
        <p:spPr/>
        <p:txBody>
          <a:bodyPr>
            <a:normAutofit fontScale="85000" lnSpcReduction="20000"/>
          </a:bodyPr>
          <a:lstStyle/>
          <a:p>
            <a:endParaRPr lang="en-CA" b="0" dirty="0">
              <a:effectLst/>
            </a:endParaRPr>
          </a:p>
          <a:p>
            <a:pPr lvl="1" fontAlgn="base"/>
            <a:r>
              <a:rPr lang="en-CA" dirty="0"/>
              <a:t>Draft Bylaws 1.2(b)(viii)</a:t>
            </a:r>
          </a:p>
          <a:p>
            <a:pPr lvl="2" fontAlgn="base"/>
            <a:r>
              <a:rPr lang="en-US" dirty="0"/>
              <a:t>Subject to the limitations set forth in </a:t>
            </a:r>
            <a:r>
              <a:rPr lang="en-US" u="sng" dirty="0"/>
              <a:t>Section 27.3</a:t>
            </a:r>
            <a:r>
              <a:rPr lang="en-US" dirty="0"/>
              <a:t>, within the scope of its Mission and other Core Values, respecting internationally recognized human rights as required by applicable law. This Core Value does not create and shall not be interpreted to create any additional obligations for ICANN and shall not obligate ICANN to respond to or consider any complaint, request or demand seeking the enforcement of human rights by ICANN, </a:t>
            </a:r>
            <a:r>
              <a:rPr lang="en-US" dirty="0">
                <a:solidFill>
                  <a:srgbClr val="00B0F0"/>
                </a:solidFill>
              </a:rPr>
              <a:t>except as provided herein. </a:t>
            </a:r>
          </a:p>
          <a:p>
            <a:pPr lvl="1" fontAlgn="base"/>
            <a:r>
              <a:rPr lang="en-CA" dirty="0"/>
              <a:t>CCWG Recommendation 6 Line 170</a:t>
            </a:r>
          </a:p>
          <a:p>
            <a:pPr lvl="2" fontAlgn="base"/>
            <a:r>
              <a:rPr lang="en-CA" dirty="0"/>
              <a:t>“Within its Core Values, ICANN will commit to respect internationally recognized</a:t>
            </a:r>
            <a:br>
              <a:rPr lang="en-CA" dirty="0"/>
            </a:br>
            <a:r>
              <a:rPr lang="en-CA" dirty="0"/>
              <a:t>Human Rights as required by applicable law. This provision does not create any additional obligation for ICANN to respond to or consider any complaint, request, or demand seeking the enforcement of Human Rights by ICANN.”</a:t>
            </a:r>
            <a:endParaRPr lang="en-US" dirty="0">
              <a:solidFill>
                <a:srgbClr val="00B0F0"/>
              </a:solidFill>
            </a:endParaRPr>
          </a:p>
          <a:p>
            <a:pPr lvl="1" fontAlgn="base"/>
            <a:endParaRPr lang="en-CA" dirty="0"/>
          </a:p>
          <a:p>
            <a:pPr lvl="1" fontAlgn="base"/>
            <a:r>
              <a:rPr lang="en-CA" dirty="0"/>
              <a:t>The phrase “</a:t>
            </a:r>
            <a:r>
              <a:rPr lang="en-CA" dirty="0">
                <a:solidFill>
                  <a:srgbClr val="00B0F0"/>
                </a:solidFill>
              </a:rPr>
              <a:t>except as provided herein</a:t>
            </a:r>
            <a:r>
              <a:rPr lang="en-CA" dirty="0"/>
              <a:t>” is not in the CCWG draft and it is not clear what it refers to. This is concerning because it would seem to undermine the clear constraints stated prior to the phrase: “this Core Value does not create and shall not be interpreted to create any additional obligation for ICANN and shall not obligate ICANN to respond to or consider any complaint, request or demand seeking the enforcement of human rights by ICANN.” The phrase “</a:t>
            </a:r>
            <a:r>
              <a:rPr lang="en-CA" dirty="0">
                <a:solidFill>
                  <a:srgbClr val="00B0F0"/>
                </a:solidFill>
              </a:rPr>
              <a:t>except as provided herein</a:t>
            </a:r>
            <a:r>
              <a:rPr lang="en-CA" dirty="0"/>
              <a:t>” should be deleted.</a:t>
            </a:r>
          </a:p>
          <a:p>
            <a:endParaRPr lang="en-US" dirty="0"/>
          </a:p>
        </p:txBody>
      </p:sp>
    </p:spTree>
    <p:extLst>
      <p:ext uri="{BB962C8B-B14F-4D97-AF65-F5344CB8AC3E}">
        <p14:creationId xmlns:p14="http://schemas.microsoft.com/office/powerpoint/2010/main" val="1624676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a:t>
            </a:r>
          </a:p>
        </p:txBody>
      </p:sp>
      <p:sp>
        <p:nvSpPr>
          <p:cNvPr id="3" name="Content Placeholder 2"/>
          <p:cNvSpPr>
            <a:spLocks noGrp="1"/>
          </p:cNvSpPr>
          <p:nvPr>
            <p:ph idx="1"/>
          </p:nvPr>
        </p:nvSpPr>
        <p:spPr/>
        <p:txBody>
          <a:bodyPr/>
          <a:lstStyle/>
          <a:p>
            <a:endParaRPr lang="en-US" dirty="0"/>
          </a:p>
          <a:p>
            <a:r>
              <a:rPr lang="en-US" dirty="0"/>
              <a:t>Review issues raised on the list individually to arrive to a consensus position.</a:t>
            </a:r>
          </a:p>
          <a:p>
            <a:endParaRPr lang="en-US" dirty="0"/>
          </a:p>
          <a:p>
            <a:r>
              <a:rPr lang="en-CA" dirty="0"/>
              <a:t>Timeline for CCWG Comment on Draft Bylaws</a:t>
            </a:r>
          </a:p>
          <a:p>
            <a:pPr lvl="1"/>
            <a:r>
              <a:rPr lang="en-CA" dirty="0"/>
              <a:t>        -   May 3</a:t>
            </a:r>
            <a:r>
              <a:rPr lang="en-CA" baseline="30000" dirty="0"/>
              <a:t>rd </a:t>
            </a:r>
            <a:r>
              <a:rPr lang="en-CA" dirty="0"/>
              <a:t>:  CCWG ACCT Meeting #93</a:t>
            </a:r>
          </a:p>
          <a:p>
            <a:pPr lvl="1"/>
            <a:r>
              <a:rPr lang="en-CA" dirty="0"/>
              <a:t>        -   May 10</a:t>
            </a:r>
            <a:r>
              <a:rPr lang="en-CA" baseline="30000" dirty="0"/>
              <a:t>th </a:t>
            </a:r>
            <a:r>
              <a:rPr lang="en-CA" dirty="0"/>
              <a:t>:</a:t>
            </a:r>
            <a:r>
              <a:rPr lang="en-CA" baseline="30000" dirty="0"/>
              <a:t>   </a:t>
            </a:r>
            <a:r>
              <a:rPr lang="en-CA" dirty="0"/>
              <a:t>Submission</a:t>
            </a:r>
          </a:p>
          <a:p>
            <a:endParaRPr lang="en-US" dirty="0"/>
          </a:p>
        </p:txBody>
      </p:sp>
    </p:spTree>
    <p:extLst>
      <p:ext uri="{BB962C8B-B14F-4D97-AF65-F5344CB8AC3E}">
        <p14:creationId xmlns:p14="http://schemas.microsoft.com/office/powerpoint/2010/main" val="4060336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WHOIS review vs 5 year requirement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a:t>Draft Bylaws Section 4.6.(e).v</a:t>
            </a:r>
          </a:p>
          <a:p>
            <a:pPr lvl="1"/>
            <a:r>
              <a:rPr lang="en-CA" dirty="0"/>
              <a:t>The Directory Service Review shall be conducted no less frequently than every five years, measured from the date the previous Directory Service Review Team was convened. </a:t>
            </a:r>
          </a:p>
          <a:p>
            <a:r>
              <a:rPr lang="en-CA" dirty="0"/>
              <a:t>CCWG Recommendations – Annex 06 – Lines 140 and 141</a:t>
            </a:r>
          </a:p>
          <a:p>
            <a:pPr lvl="1"/>
            <a:r>
              <a:rPr lang="en-CA" dirty="0"/>
              <a:t>This periodic review shall be convened no less frequently than every five years, measured from the date the previous review was convened.</a:t>
            </a:r>
          </a:p>
          <a:p>
            <a:r>
              <a:rPr lang="en-CA" dirty="0"/>
              <a:t>WHOIS Policy Review Team Final Report 11 May 2012</a:t>
            </a:r>
          </a:p>
          <a:p>
            <a:pPr lvl="1"/>
            <a:r>
              <a:rPr lang="en-CA" dirty="0"/>
              <a:t>Formed in October 2010, the WHOIS Review Team comprised ….</a:t>
            </a:r>
          </a:p>
          <a:p>
            <a:r>
              <a:rPr lang="en-CA" dirty="0"/>
              <a:t>Issue – Approving the new Bylaws in October 2016 would make the WHOIS (Directory Services) Review immediately 1 year late.</a:t>
            </a:r>
          </a:p>
          <a:p>
            <a:r>
              <a:rPr lang="en-CA" dirty="0"/>
              <a:t>Proposal – modify this to avoid being in default</a:t>
            </a:r>
          </a:p>
        </p:txBody>
      </p:sp>
    </p:spTree>
    <p:extLst>
      <p:ext uri="{BB962C8B-B14F-4D97-AF65-F5344CB8AC3E}">
        <p14:creationId xmlns:p14="http://schemas.microsoft.com/office/powerpoint/2010/main" val="4160658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Bylaws section 1.1.(c), issue with language (1)</a:t>
            </a:r>
            <a:endParaRPr lang="en-US" sz="3200" dirty="0"/>
          </a:p>
        </p:txBody>
      </p:sp>
      <p:sp>
        <p:nvSpPr>
          <p:cNvPr id="3" name="Content Placeholder 2"/>
          <p:cNvSpPr>
            <a:spLocks noGrp="1"/>
          </p:cNvSpPr>
          <p:nvPr>
            <p:ph idx="1"/>
          </p:nvPr>
        </p:nvSpPr>
        <p:spPr/>
        <p:txBody>
          <a:bodyPr>
            <a:normAutofit/>
          </a:bodyPr>
          <a:lstStyle/>
          <a:p>
            <a:r>
              <a:rPr lang="en-US" dirty="0"/>
              <a:t>Draft Bylaws Section 1.1.(c)</a:t>
            </a:r>
          </a:p>
          <a:p>
            <a:pPr lvl="1"/>
            <a:r>
              <a:rPr lang="en-CA" dirty="0"/>
              <a:t>ICANN shall not regulate (i.e., impose rules and restrictions on) services that use the Internet’s unique identifiers or the content that such services carry or provide, outside the express scope of Section 1.1(a). For the avoidance of doubt, ICANN does not hold any governmentally authorized regulatory authority, and nothing in the preceding sentence should be construed to suggest that it does have authority to impose such regulations. </a:t>
            </a:r>
          </a:p>
          <a:p>
            <a:r>
              <a:rPr lang="en-CA" dirty="0"/>
              <a:t>CCWG Recommendation*</a:t>
            </a:r>
          </a:p>
          <a:p>
            <a:pPr lvl="1"/>
            <a:r>
              <a:rPr lang="en-CA" dirty="0"/>
              <a:t>ICANN shall not impose regulations on services that use the Internet’s unique identifiers, or the content that such services carry or provide.</a:t>
            </a:r>
          </a:p>
        </p:txBody>
      </p:sp>
    </p:spTree>
    <p:extLst>
      <p:ext uri="{BB962C8B-B14F-4D97-AF65-F5344CB8AC3E}">
        <p14:creationId xmlns:p14="http://schemas.microsoft.com/office/powerpoint/2010/main" val="4210162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Bylaws section 1.1.(c), issue with language (2)</a:t>
            </a:r>
            <a:endParaRPr lang="en-US" sz="3200" dirty="0"/>
          </a:p>
        </p:txBody>
      </p:sp>
      <p:sp>
        <p:nvSpPr>
          <p:cNvPr id="3" name="Content Placeholder 2"/>
          <p:cNvSpPr>
            <a:spLocks noGrp="1"/>
          </p:cNvSpPr>
          <p:nvPr>
            <p:ph idx="1"/>
          </p:nvPr>
        </p:nvSpPr>
        <p:spPr/>
        <p:txBody>
          <a:bodyPr/>
          <a:lstStyle/>
          <a:p>
            <a:r>
              <a:rPr lang="en-CA" dirty="0"/>
              <a:t>Issue: My concern is with the last clause of the last sentence: "nothing in the preceding sentence should be construed to suggest that it does have authority to impose such regulations."  The particular problem is the phrase "such regulations.</a:t>
            </a:r>
            <a:endParaRPr lang="en-US" dirty="0"/>
          </a:p>
          <a:p>
            <a:r>
              <a:rPr lang="en-US" dirty="0"/>
              <a:t>Suggested fix: </a:t>
            </a:r>
            <a:r>
              <a:rPr lang="en-CA" dirty="0"/>
              <a:t>The simplest solution would be to remove this clause and end the sentence with "authority."  That removes the issue of "What does "such regulations" refer to?"  I support this fix.</a:t>
            </a:r>
          </a:p>
          <a:p>
            <a:endParaRPr lang="en-US" dirty="0"/>
          </a:p>
        </p:txBody>
      </p:sp>
    </p:spTree>
    <p:extLst>
      <p:ext uri="{BB962C8B-B14F-4D97-AF65-F5344CB8AC3E}">
        <p14:creationId xmlns:p14="http://schemas.microsoft.com/office/powerpoint/2010/main" val="3774794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200" b="1" dirty="0"/>
              <a:t>Bylaws section 1.1.D -  Issue with integrating external agreements into the mission statement, especially agreements that are not yet defined or agreed to (1)</a:t>
            </a:r>
            <a:endParaRPr lang="en-US" sz="3200" dirty="0"/>
          </a:p>
        </p:txBody>
      </p:sp>
      <p:sp>
        <p:nvSpPr>
          <p:cNvPr id="3" name="Content Placeholder 2"/>
          <p:cNvSpPr>
            <a:spLocks noGrp="1"/>
          </p:cNvSpPr>
          <p:nvPr>
            <p:ph idx="1"/>
          </p:nvPr>
        </p:nvSpPr>
        <p:spPr/>
        <p:txBody>
          <a:bodyPr>
            <a:normAutofit/>
          </a:bodyPr>
          <a:lstStyle/>
          <a:p>
            <a:r>
              <a:rPr lang="en-US" dirty="0"/>
              <a:t>Draft Bylaws section 1.1.(d)(ii)</a:t>
            </a:r>
          </a:p>
          <a:p>
            <a:pPr lvl="1"/>
            <a:r>
              <a:rPr lang="en-CA" dirty="0"/>
              <a:t>Notwithstanding any provision of the Bylaws to the contrary, the terms and conditions of the documents listed in subsections (A) through (F) below, and ICANN’s performance of its obligations or duties thereunder, may not be challenged by any party in any proceeding against, or process involving, ICANN (including a request for reconsideration or an independent review process pursuant to Article 4) on the basis that such terms and conditions conflict with, or are in violation of, ICANN’s Mission or otherwise exceed the scope of ICANN’s authority or powers pursuant to these Bylaws (“Bylaws”) or ICANN’s Articles of Incorporation (“Articles of Incorporation”): </a:t>
            </a:r>
          </a:p>
          <a:p>
            <a:pPr lvl="1"/>
            <a:r>
              <a:rPr lang="en-CA" dirty="0"/>
              <a:t>A to F include: RA (A1), RAA(A2), ASO-NRO-IETF-RIRs (B), RZM (C), PTI contract (D), ICANN’s Strat and 5 year Ops plans (E), renewals of A to D (F)</a:t>
            </a:r>
          </a:p>
          <a:p>
            <a:endParaRPr lang="en-US" dirty="0"/>
          </a:p>
        </p:txBody>
      </p:sp>
    </p:spTree>
    <p:extLst>
      <p:ext uri="{BB962C8B-B14F-4D97-AF65-F5344CB8AC3E}">
        <p14:creationId xmlns:p14="http://schemas.microsoft.com/office/powerpoint/2010/main" val="2162723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200" b="1" dirty="0"/>
              <a:t>Bylaws section 1.1.D -  Issue with integrating external agreements into the mission statement, especially agreements that are not yet defined or agreed to (2)</a:t>
            </a:r>
            <a:endParaRPr lang="en-US" sz="3200" dirty="0"/>
          </a:p>
        </p:txBody>
      </p:sp>
      <p:sp>
        <p:nvSpPr>
          <p:cNvPr id="3" name="Content Placeholder 2"/>
          <p:cNvSpPr>
            <a:spLocks noGrp="1"/>
          </p:cNvSpPr>
          <p:nvPr>
            <p:ph idx="1"/>
          </p:nvPr>
        </p:nvSpPr>
        <p:spPr/>
        <p:txBody>
          <a:bodyPr/>
          <a:lstStyle/>
          <a:p>
            <a:r>
              <a:rPr lang="en-US" dirty="0"/>
              <a:t>Issues –  Is it reasonable to include agreements which are not yet agreed to.</a:t>
            </a:r>
          </a:p>
          <a:p>
            <a:r>
              <a:rPr lang="en-US" dirty="0"/>
              <a:t>Suggested solution – Remove all but RA and RAA agreements which were in the CCWG recommendations to be “grandfathered”.</a:t>
            </a:r>
          </a:p>
        </p:txBody>
      </p:sp>
    </p:spTree>
    <p:extLst>
      <p:ext uri="{BB962C8B-B14F-4D97-AF65-F5344CB8AC3E}">
        <p14:creationId xmlns:p14="http://schemas.microsoft.com/office/powerpoint/2010/main" val="3982431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Bylaws 1.1(d)ii(A)(1) –Includes grandfathering RA and RAA agreements that are not yet signed. (1)</a:t>
            </a:r>
            <a:endParaRPr lang="en-US" sz="3200" dirty="0"/>
          </a:p>
        </p:txBody>
      </p:sp>
      <p:sp>
        <p:nvSpPr>
          <p:cNvPr id="3" name="Content Placeholder 2"/>
          <p:cNvSpPr>
            <a:spLocks noGrp="1"/>
          </p:cNvSpPr>
          <p:nvPr>
            <p:ph idx="1"/>
          </p:nvPr>
        </p:nvSpPr>
        <p:spPr/>
        <p:txBody>
          <a:bodyPr>
            <a:normAutofit lnSpcReduction="10000"/>
          </a:bodyPr>
          <a:lstStyle/>
          <a:p>
            <a:r>
              <a:rPr lang="en-CA" dirty="0"/>
              <a:t>Draft Bylaws 1.1.(d).(ii).A.1</a:t>
            </a:r>
          </a:p>
          <a:p>
            <a:pPr lvl="1"/>
            <a:r>
              <a:rPr lang="en-US" dirty="0"/>
              <a:t>all registry agreements and registrar accreditation agreements between ICANN and registry operators or registrars in force on, or undergoing negotiation as of, [1 October 2016]</a:t>
            </a:r>
            <a:r>
              <a:rPr lang="en-US" baseline="30000" dirty="0"/>
              <a:t>1</a:t>
            </a:r>
            <a:r>
              <a:rPr lang="en-US" dirty="0"/>
              <a:t>, including, in each case, any terms or conditions therein that are not contained in the underlying form of registry agreement and registrar accreditation agreement; </a:t>
            </a:r>
          </a:p>
          <a:p>
            <a:r>
              <a:rPr lang="en-CA" dirty="0"/>
              <a:t>Para 147 of the CCWG Final report states: </a:t>
            </a:r>
          </a:p>
          <a:p>
            <a:pPr lvl="1"/>
            <a:r>
              <a:rPr lang="en-CA" dirty="0"/>
              <a:t>3. For the avoidance of uncertainty only, the language of existing registry agreements and registrar accreditation agreements (</a:t>
            </a:r>
            <a:r>
              <a:rPr lang="en-CA" dirty="0">
                <a:solidFill>
                  <a:srgbClr val="00B0F0"/>
                </a:solidFill>
              </a:rPr>
              <a:t>including PICs and as-yet unsigned new </a:t>
            </a:r>
            <a:r>
              <a:rPr lang="en-CA" dirty="0" err="1">
                <a:solidFill>
                  <a:srgbClr val="00B0F0"/>
                </a:solidFill>
              </a:rPr>
              <a:t>gTLD</a:t>
            </a:r>
            <a:r>
              <a:rPr lang="en-CA" dirty="0">
                <a:solidFill>
                  <a:srgbClr val="00B0F0"/>
                </a:solidFill>
              </a:rPr>
              <a:t> Registry Agreements for applicants in the new </a:t>
            </a:r>
            <a:r>
              <a:rPr lang="en-CA" dirty="0" err="1">
                <a:solidFill>
                  <a:srgbClr val="00B0F0"/>
                </a:solidFill>
              </a:rPr>
              <a:t>gTLD</a:t>
            </a:r>
            <a:r>
              <a:rPr lang="en-CA" dirty="0">
                <a:solidFill>
                  <a:srgbClr val="00B0F0"/>
                </a:solidFill>
              </a:rPr>
              <a:t> round that commenced in 2013</a:t>
            </a:r>
            <a:r>
              <a:rPr lang="en-CA" dirty="0"/>
              <a:t>) should be grandfathered to the extent that such terms and conditions might otherwise be cons</a:t>
            </a:r>
            <a:endParaRPr lang="en-US" dirty="0"/>
          </a:p>
        </p:txBody>
      </p:sp>
    </p:spTree>
    <p:extLst>
      <p:ext uri="{BB962C8B-B14F-4D97-AF65-F5344CB8AC3E}">
        <p14:creationId xmlns:p14="http://schemas.microsoft.com/office/powerpoint/2010/main" val="2191516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Bylaws 1.1(d)ii(A)(1) –Includes grandfathering RA and RAA agreements that are not yet signed. (2)</a:t>
            </a:r>
            <a:endParaRPr lang="en-US" sz="3200" dirty="0"/>
          </a:p>
        </p:txBody>
      </p:sp>
      <p:sp>
        <p:nvSpPr>
          <p:cNvPr id="3" name="Content Placeholder 2"/>
          <p:cNvSpPr>
            <a:spLocks noGrp="1"/>
          </p:cNvSpPr>
          <p:nvPr>
            <p:ph idx="1"/>
          </p:nvPr>
        </p:nvSpPr>
        <p:spPr/>
        <p:txBody>
          <a:bodyPr/>
          <a:lstStyle/>
          <a:p>
            <a:r>
              <a:rPr lang="en-US" dirty="0"/>
              <a:t>Issue: </a:t>
            </a:r>
            <a:r>
              <a:rPr lang="en-CA" dirty="0"/>
              <a:t> 1.1(d)ii(A)(1) – The RA and RAA exceptions includes not just those in force as of the date, but also those under negotiation. This is not specifically mentioned in the CCWG draft. Moreover, it seems to be overly broad and inconsistent with the overall intent of the CCWG proposal that future agreements should be within the scope and mission of ICANN. Indeed, all of the other exception listed in this section only cover those in force, effective as of, or existing on the specified date. The phrase “, or undergoing negotiation as of,” should be eliminated</a:t>
            </a:r>
            <a:r>
              <a:rPr lang="en-CA" b="1" dirty="0"/>
              <a:t>.</a:t>
            </a:r>
            <a:endParaRPr lang="en-US" dirty="0"/>
          </a:p>
        </p:txBody>
      </p:sp>
    </p:spTree>
    <p:extLst>
      <p:ext uri="{BB962C8B-B14F-4D97-AF65-F5344CB8AC3E}">
        <p14:creationId xmlns:p14="http://schemas.microsoft.com/office/powerpoint/2010/main" val="34467078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271</TotalTime>
  <Words>2486</Words>
  <Application>Microsoft Office PowerPoint</Application>
  <PresentationFormat>Widescreen</PresentationFormat>
  <Paragraphs>108</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CCWG-Accountability </vt:lpstr>
      <vt:lpstr>Process</vt:lpstr>
      <vt:lpstr>WHOIS review vs 5 year requirement</vt:lpstr>
      <vt:lpstr>Bylaws section 1.1.(c), issue with language (1)</vt:lpstr>
      <vt:lpstr>Bylaws section 1.1.(c), issue with language (2)</vt:lpstr>
      <vt:lpstr>Bylaws section 1.1.D -  Issue with integrating external agreements into the mission statement, especially agreements that are not yet defined or agreed to (1)</vt:lpstr>
      <vt:lpstr>Bylaws section 1.1.D -  Issue with integrating external agreements into the mission statement, especially agreements that are not yet defined or agreed to (2)</vt:lpstr>
      <vt:lpstr>Bylaws 1.1(d)ii(A)(1) –Includes grandfathering RA and RAA agreements that are not yet signed. (1)</vt:lpstr>
      <vt:lpstr>Bylaws 1.1(d)ii(A)(1) –Includes grandfathering RA and RAA agreements that are not yet signed. (2)</vt:lpstr>
      <vt:lpstr>Draft Bylaws 1.1(d)ii(B-D) – Agreements note should not be exempted but rather in-scope of the mission.</vt:lpstr>
      <vt:lpstr>Draft Bylaws 1.1.(d).ii.(F) – Arguing against renewal as drafted</vt:lpstr>
      <vt:lpstr>Draft Bylaws 6.1.(b) – Expand examples (1)</vt:lpstr>
      <vt:lpstr>Draft Bylaws 6.1.(b) – Expand examples (2)</vt:lpstr>
      <vt:lpstr>Draft Bylaws 22.8 - Why does this specify that the Decisional Participants have to decide by consensus? </vt:lpstr>
      <vt:lpstr>Draft Bylaws 22.8 – Board power to redact should not be as significant as proposed.</vt:lpstr>
      <vt:lpstr>Draft Bylaws Annex D Section 1.4.(b) </vt:lpstr>
      <vt:lpstr>Draft Bylaws Annex D Section 2.2.(c).(i).(A) – Specific rationales not required in all CCWG Recommendations </vt:lpstr>
      <vt:lpstr>Approval of Human Rights FOI -1</vt:lpstr>
      <vt:lpstr>Draft Bylaws 1.2.(b).(viii) – Wording of Human Rights text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CCWG-Accountability</dc:title>
  <dc:creator>Bernard Turcotte</dc:creator>
  <cp:lastModifiedBy>Brenda Brewer</cp:lastModifiedBy>
  <cp:revision>19</cp:revision>
  <dcterms:created xsi:type="dcterms:W3CDTF">2016-05-03T14:18:33Z</dcterms:created>
  <dcterms:modified xsi:type="dcterms:W3CDTF">2016-05-03T19:22:34Z</dcterms:modified>
</cp:coreProperties>
</file>