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80" r:id="rId3"/>
    <p:sldId id="281" r:id="rId4"/>
    <p:sldId id="282" r:id="rId5"/>
    <p:sldId id="28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4363"/>
    <a:srgbClr val="1D5D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660"/>
  </p:normalViewPr>
  <p:slideViewPr>
    <p:cSldViewPr snapToGrid="0">
      <p:cViewPr>
        <p:scale>
          <a:sx n="75" d="100"/>
          <a:sy n="75" d="100"/>
        </p:scale>
        <p:origin x="-80" y="-328"/>
      </p:cViewPr>
      <p:guideLst>
        <p:guide orient="horz" pos="2160"/>
        <p:guide pos="3840"/>
      </p:guideLst>
    </p:cSldViewPr>
  </p:slideViewPr>
  <p:notesTextViewPr>
    <p:cViewPr>
      <p:scale>
        <a:sx n="55" d="100"/>
        <a:sy n="5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# of Comments Received</c:v>
                </c:pt>
              </c:strCache>
            </c:strRef>
          </c:tx>
          <c:dPt>
            <c:idx val="4"/>
            <c:bubble3D val="0"/>
            <c:spPr>
              <a:solidFill>
                <a:srgbClr val="1D5DA9"/>
              </a:solidFill>
            </c:spPr>
          </c:dPt>
          <c:dPt>
            <c:idx val="7"/>
            <c:bubble3D val="0"/>
            <c:spPr>
              <a:solidFill>
                <a:srgbClr val="184363"/>
              </a:solidFill>
            </c:spPr>
          </c:dPt>
          <c:dLbls>
            <c:dLbl>
              <c:idx val="0"/>
              <c:layout>
                <c:manualLayout>
                  <c:x val="0.0428758404842642"/>
                  <c:y val="0.0045435335363399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Individuals, </a:t>
                    </a:r>
                    <a:r>
                      <a:rPr lang="en-US" dirty="0" smtClean="0"/>
                      <a:t>12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555864456683439"/>
                  <c:y val="-0.0152976674596323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/>
                      <a:t>SO/AC, </a:t>
                    </a:r>
                    <a:r>
                      <a:rPr lang="en-US" sz="1800" b="1" dirty="0" smtClean="0"/>
                      <a:t>5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723276190634123"/>
                  <c:y val="0.0294885312522575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/>
                      <a:t>ccTLDs, 9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579189575846391"/>
                  <c:y val="0.0167208912946345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/>
                      <a:t>Technical Community, 2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82394374734696"/>
                  <c:y val="0.00905383168133483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/>
                      <a:t>Governments, 8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0821594570697045"/>
                  <c:y val="-0.0398250813644166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/>
                      <a:t>GNSO Constituencies, 5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436519342588689"/>
                  <c:y val="-0.05250881118839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/>
                      <a:t>Business (Associations and Companies), </a:t>
                    </a:r>
                    <a:r>
                      <a:rPr lang="en-US" sz="1800" b="1" dirty="0" smtClean="0"/>
                      <a:t>12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070258398424619"/>
                  <c:y val="-0.0538135216834929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/>
                      <a:t>Civil Society, </a:t>
                    </a:r>
                    <a:r>
                      <a:rPr lang="en-US" sz="1800" b="1" dirty="0" smtClean="0"/>
                      <a:t>7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.124552121643208"/>
                  <c:y val="-0.0253236632236968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9"/>
              <c:delete val="1"/>
            </c:dLbl>
            <c:txPr>
              <a:bodyPr/>
              <a:lstStyle/>
              <a:p>
                <a:pPr>
                  <a:defRPr sz="1800" b="1">
                    <a:latin typeface="Helvetica"/>
                    <a:cs typeface="Helvetica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Sheet1!$A$2:$A$10</c:f>
              <c:strCache>
                <c:ptCount val="9"/>
                <c:pt idx="0">
                  <c:v>Individuals</c:v>
                </c:pt>
                <c:pt idx="1">
                  <c:v>SO/AC</c:v>
                </c:pt>
                <c:pt idx="2">
                  <c:v>ccTLDs</c:v>
                </c:pt>
                <c:pt idx="3">
                  <c:v>Technical Community</c:v>
                </c:pt>
                <c:pt idx="4">
                  <c:v>Governments</c:v>
                </c:pt>
                <c:pt idx="5">
                  <c:v>GNSO Constituencies</c:v>
                </c:pt>
                <c:pt idx="6">
                  <c:v>Business (Associations and Companies)</c:v>
                </c:pt>
                <c:pt idx="7">
                  <c:v>Civil Society</c:v>
                </c:pt>
                <c:pt idx="8">
                  <c:v>Other ICANN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12.0</c:v>
                </c:pt>
                <c:pt idx="1">
                  <c:v>5.0</c:v>
                </c:pt>
                <c:pt idx="2">
                  <c:v>9.0</c:v>
                </c:pt>
                <c:pt idx="3">
                  <c:v>2.0</c:v>
                </c:pt>
                <c:pt idx="4">
                  <c:v>8.0</c:v>
                </c:pt>
                <c:pt idx="5">
                  <c:v>5.0</c:v>
                </c:pt>
                <c:pt idx="6">
                  <c:v>12.0</c:v>
                </c:pt>
                <c:pt idx="7">
                  <c:v>7.0</c:v>
                </c:pt>
                <c:pt idx="8">
                  <c:v>2.0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Responses</c:v>
                </c:pt>
              </c:strCache>
            </c:strRef>
          </c:tx>
          <c:spPr>
            <a:solidFill>
              <a:srgbClr val="184363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37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42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28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47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mtClean="0"/>
                      <a:t>20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 smtClean="0"/>
                      <a:t>21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 smtClean="0"/>
                      <a:t>25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 smtClean="0"/>
                      <a:t>26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en-US" smtClean="0"/>
                      <a:t>31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en-US" smtClean="0"/>
                      <a:t>19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en-US" smtClean="0"/>
                      <a:t>24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Sheet1!$A$2:$A$17</c:f>
              <c:strCache>
                <c:ptCount val="16"/>
                <c:pt idx="0">
                  <c:v>General Comments</c:v>
                </c:pt>
                <c:pt idx="1">
                  <c:v>Methodology</c:v>
                </c:pt>
                <c:pt idx="2">
                  <c:v>Revised Mission, Commitments &amp; Core Values</c:v>
                </c:pt>
                <c:pt idx="3">
                  <c:v>Stress Tests</c:v>
                </c:pt>
                <c:pt idx="4">
                  <c:v>Fundamental Bylaws</c:v>
                </c:pt>
                <c:pt idx="5">
                  <c:v>Independent Review Panel Enhancement</c:v>
                </c:pt>
                <c:pt idx="6">
                  <c:v>Reconsideration Process Enhancement</c:v>
                </c:pt>
                <c:pt idx="7">
                  <c:v>Mechanism to empower the Community</c:v>
                </c:pt>
                <c:pt idx="8">
                  <c:v>Power: Reconsider/reject budget or strategy/operating plans</c:v>
                </c:pt>
                <c:pt idx="9">
                  <c:v>Power: Reconsider/reject changes to ICANN "standard" Bylaws</c:v>
                </c:pt>
                <c:pt idx="10">
                  <c:v>Power: Approve changes to "Fundamental" Bylaws</c:v>
                </c:pt>
                <c:pt idx="11">
                  <c:v>Power: Recalling individual ICANN Directors</c:v>
                </c:pt>
                <c:pt idx="12">
                  <c:v>Power: Recalling the entire ICANN Board</c:v>
                </c:pt>
                <c:pt idx="13">
                  <c:v>Incorporating the Affirmation of Commitments into the ICANN Bylaws</c:v>
                </c:pt>
                <c:pt idx="14">
                  <c:v>Bylaws Suggested by Stress Tests</c:v>
                </c:pt>
                <c:pt idx="15">
                  <c:v>Items for Consideration in Work Stream 2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57.0</c:v>
                </c:pt>
                <c:pt idx="1">
                  <c:v>24.0</c:v>
                </c:pt>
                <c:pt idx="2">
                  <c:v>38.0</c:v>
                </c:pt>
                <c:pt idx="3">
                  <c:v>11.0</c:v>
                </c:pt>
                <c:pt idx="4">
                  <c:v>37.0</c:v>
                </c:pt>
                <c:pt idx="5">
                  <c:v>42.0</c:v>
                </c:pt>
                <c:pt idx="6">
                  <c:v>28.0</c:v>
                </c:pt>
                <c:pt idx="7">
                  <c:v>47.0</c:v>
                </c:pt>
                <c:pt idx="8">
                  <c:v>25.0</c:v>
                </c:pt>
                <c:pt idx="9">
                  <c:v>20.0</c:v>
                </c:pt>
                <c:pt idx="10">
                  <c:v>21.0</c:v>
                </c:pt>
                <c:pt idx="11">
                  <c:v>25.0</c:v>
                </c:pt>
                <c:pt idx="12">
                  <c:v>26.0</c:v>
                </c:pt>
                <c:pt idx="13">
                  <c:v>31.0</c:v>
                </c:pt>
                <c:pt idx="14">
                  <c:v>19.0</c:v>
                </c:pt>
                <c:pt idx="15">
                  <c:v>24.0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083039624"/>
        <c:axId val="2116934712"/>
      </c:barChart>
      <c:catAx>
        <c:axId val="2083039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5400000" vert="horz" anchor="t" anchorCtr="1"/>
          <a:lstStyle/>
          <a:p>
            <a:pPr>
              <a:defRPr sz="1200">
                <a:latin typeface="Helvetica"/>
                <a:cs typeface="Helvetica"/>
              </a:defRPr>
            </a:pPr>
            <a:endParaRPr lang="en-US"/>
          </a:p>
        </c:txPr>
        <c:crossAx val="2116934712"/>
        <c:crosses val="autoZero"/>
        <c:auto val="1"/>
        <c:lblAlgn val="ctr"/>
        <c:lblOffset val="100"/>
        <c:noMultiLvlLbl val="0"/>
      </c:catAx>
      <c:valAx>
        <c:axId val="21169347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83039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184363"/>
              </a:solidFill>
            </c:spPr>
          </c:dPt>
          <c:dPt>
            <c:idx val="1"/>
            <c:bubble3D val="0"/>
            <c:spPr>
              <a:solidFill>
                <a:srgbClr val="1D5DA9"/>
              </a:solidFill>
            </c:spPr>
          </c:dPt>
          <c:dPt>
            <c:idx val="3"/>
            <c:bubble3D val="0"/>
            <c:explosion val="5"/>
          </c:dPt>
          <c:dLbls>
            <c:dLbl>
              <c:idx val="0"/>
              <c:layout>
                <c:manualLayout>
                  <c:x val="0.200356430039747"/>
                  <c:y val="-0.0966371954506636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/>
                      <a:t>CCWG-Accountability Member's Organization, </a:t>
                    </a:r>
                    <a:r>
                      <a:rPr lang="en-US" sz="1800" dirty="0" smtClean="0"/>
                      <a:t>14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73101942278011"/>
                  <c:y val="0.00602324498292149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95431587457146"/>
                  <c:y val="0.0782066981646018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/>
                      <a:t>CCWG-Accountability Regular Participant (subjective), </a:t>
                    </a:r>
                    <a:r>
                      <a:rPr lang="en-US" sz="1800" dirty="0" smtClean="0"/>
                      <a:t>12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sz="1800" b="1">
                    <a:latin typeface="Helvetica"/>
                    <a:cs typeface="Helvetica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CCWG-Accountability Member's Organization</c:v>
                </c:pt>
                <c:pt idx="1">
                  <c:v>CCWG-Accountability Advisors</c:v>
                </c:pt>
                <c:pt idx="2">
                  <c:v>CCWG-Accountability Regular Participant (subjective)</c:v>
                </c:pt>
                <c:pt idx="3">
                  <c:v>Outside of the CCWG-Accountability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14.0</c:v>
                </c:pt>
                <c:pt idx="1">
                  <c:v>5.0</c:v>
                </c:pt>
                <c:pt idx="2">
                  <c:v>12.0</c:v>
                </c:pt>
                <c:pt idx="3">
                  <c:v>31.0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AB708D-C88C-054D-958B-611148FFC829}" type="datetimeFigureOut">
              <a:rPr lang="en-US" smtClean="0"/>
              <a:t>6/16/15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1839E-CCEB-8846-BA92-D31B87103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1839E-CCEB-8846-BA92-D31B871038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731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1839E-CCEB-8846-BA92-D31B871038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731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1839E-CCEB-8846-BA92-D31B871038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731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1839E-CCEB-8846-BA92-D31B871038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73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6/16/15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0036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6/16/15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3373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6/16/15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3181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6/16/15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28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6/16/15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7135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6/16/15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4340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6/16/15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8232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6/16/15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4309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6/16/15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6790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6/16/15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825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829D-074A-420E-B808-78A41E8BAC2A}" type="datetimeFigureOut">
              <a:rPr lang="en-CA" smtClean="0"/>
              <a:t>6/16/15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7749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7829D-074A-420E-B808-78A41E8BAC2A}" type="datetimeFigureOut">
              <a:rPr lang="en-CA" smtClean="0"/>
              <a:t>6/16/15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043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4"/>
          <p:cNvSpPr/>
          <p:nvPr/>
        </p:nvSpPr>
        <p:spPr>
          <a:xfrm>
            <a:off x="267368" y="720001"/>
            <a:ext cx="11141760" cy="5904230"/>
          </a:xfrm>
          <a:custGeom>
            <a:avLst/>
            <a:gdLst/>
            <a:ahLst/>
            <a:cxnLst/>
            <a:rect l="l" t="t" r="r" b="b"/>
            <a:pathLst>
              <a:path w="8208009" h="5904230">
                <a:moveTo>
                  <a:pt x="0" y="5904001"/>
                </a:moveTo>
                <a:lnTo>
                  <a:pt x="8207997" y="5904001"/>
                </a:lnTo>
                <a:lnTo>
                  <a:pt x="8207997" y="0"/>
                </a:lnTo>
                <a:lnTo>
                  <a:pt x="0" y="0"/>
                </a:lnTo>
                <a:lnTo>
                  <a:pt x="0" y="5904001"/>
                </a:lnTo>
                <a:close/>
              </a:path>
            </a:pathLst>
          </a:custGeom>
          <a:solidFill>
            <a:srgbClr val="064263"/>
          </a:solidFill>
        </p:spPr>
        <p:txBody>
          <a:bodyPr wrap="square" lIns="0" tIns="0" rIns="0" bIns="0" rtlCol="0"/>
          <a:lstStyle/>
          <a:p>
            <a:endParaRPr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8632" y="895107"/>
            <a:ext cx="9652000" cy="2387600"/>
          </a:xfrm>
        </p:spPr>
        <p:txBody>
          <a:bodyPr>
            <a:normAutofit/>
          </a:bodyPr>
          <a:lstStyle/>
          <a:p>
            <a:pPr algn="l"/>
            <a:r>
              <a:rPr lang="en-CA" sz="4000" b="1" dirty="0" smtClean="0">
                <a:solidFill>
                  <a:srgbClr val="FFFFFF"/>
                </a:solidFill>
                <a:latin typeface="Helvetica"/>
                <a:cs typeface="Helvetica"/>
              </a:rPr>
              <a:t>Draft compilation of major trends in the CCWG-Accountability Public Consultation</a:t>
            </a:r>
            <a:endParaRPr lang="en-CA" sz="4000" b="1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3" y="3535198"/>
            <a:ext cx="9825789" cy="649120"/>
          </a:xfrm>
        </p:spPr>
        <p:txBody>
          <a:bodyPr/>
          <a:lstStyle/>
          <a:p>
            <a:pPr algn="l"/>
            <a:r>
              <a:rPr lang="en-CA" b="1" smtClean="0">
                <a:solidFill>
                  <a:srgbClr val="FFFFFF"/>
                </a:solidFill>
                <a:latin typeface="Helvetica"/>
                <a:cs typeface="Helvetica"/>
              </a:rPr>
              <a:t>13 </a:t>
            </a:r>
            <a:r>
              <a:rPr lang="en-CA" b="1" dirty="0" smtClean="0">
                <a:solidFill>
                  <a:srgbClr val="FFFFFF"/>
                </a:solidFill>
                <a:latin typeface="Helvetica"/>
                <a:cs typeface="Helvetica"/>
              </a:rPr>
              <a:t>June 2015</a:t>
            </a:r>
            <a:endParaRPr lang="en-CA" b="1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sp>
        <p:nvSpPr>
          <p:cNvPr id="11" name="object 8"/>
          <p:cNvSpPr/>
          <p:nvPr/>
        </p:nvSpPr>
        <p:spPr>
          <a:xfrm>
            <a:off x="11402196" y="720001"/>
            <a:ext cx="504190" cy="5904230"/>
          </a:xfrm>
          <a:custGeom>
            <a:avLst/>
            <a:gdLst/>
            <a:ahLst/>
            <a:cxnLst/>
            <a:rect l="l" t="t" r="r" b="b"/>
            <a:pathLst>
              <a:path w="504190" h="5904230">
                <a:moveTo>
                  <a:pt x="0" y="5904001"/>
                </a:moveTo>
                <a:lnTo>
                  <a:pt x="503999" y="5904001"/>
                </a:lnTo>
                <a:lnTo>
                  <a:pt x="503999" y="0"/>
                </a:lnTo>
                <a:lnTo>
                  <a:pt x="0" y="0"/>
                </a:lnTo>
                <a:lnTo>
                  <a:pt x="0" y="5904001"/>
                </a:lnTo>
                <a:close/>
              </a:path>
            </a:pathLst>
          </a:custGeom>
          <a:solidFill>
            <a:srgbClr val="BBBD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2"/>
          <p:cNvSpPr/>
          <p:nvPr/>
        </p:nvSpPr>
        <p:spPr>
          <a:xfrm>
            <a:off x="11405825" y="274544"/>
            <a:ext cx="504190" cy="269741"/>
          </a:xfrm>
          <a:custGeom>
            <a:avLst/>
            <a:gdLst/>
            <a:ahLst/>
            <a:cxnLst/>
            <a:rect l="l" t="t" r="r" b="b"/>
            <a:pathLst>
              <a:path w="504190" h="216534">
                <a:moveTo>
                  <a:pt x="0" y="216001"/>
                </a:moveTo>
                <a:lnTo>
                  <a:pt x="503999" y="216001"/>
                </a:lnTo>
                <a:lnTo>
                  <a:pt x="503999" y="0"/>
                </a:lnTo>
                <a:lnTo>
                  <a:pt x="0" y="0"/>
                </a:lnTo>
                <a:lnTo>
                  <a:pt x="0" y="216001"/>
                </a:lnTo>
                <a:close/>
              </a:path>
            </a:pathLst>
          </a:custGeom>
          <a:solidFill>
            <a:srgbClr val="0642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3"/>
          <p:cNvSpPr/>
          <p:nvPr/>
        </p:nvSpPr>
        <p:spPr>
          <a:xfrm>
            <a:off x="257753" y="278173"/>
            <a:ext cx="11144455" cy="266113"/>
          </a:xfrm>
          <a:custGeom>
            <a:avLst/>
            <a:gdLst/>
            <a:ahLst/>
            <a:cxnLst/>
            <a:rect l="l" t="t" r="r" b="b"/>
            <a:pathLst>
              <a:path w="8208009" h="216534">
                <a:moveTo>
                  <a:pt x="0" y="216001"/>
                </a:moveTo>
                <a:lnTo>
                  <a:pt x="8207997" y="216001"/>
                </a:lnTo>
                <a:lnTo>
                  <a:pt x="8207997" y="0"/>
                </a:lnTo>
                <a:lnTo>
                  <a:pt x="0" y="0"/>
                </a:lnTo>
                <a:lnTo>
                  <a:pt x="0" y="216001"/>
                </a:lnTo>
                <a:close/>
              </a:path>
            </a:pathLst>
          </a:custGeom>
          <a:solidFill>
            <a:srgbClr val="BBBD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7"/>
          <p:cNvSpPr/>
          <p:nvPr/>
        </p:nvSpPr>
        <p:spPr>
          <a:xfrm>
            <a:off x="882317" y="4166276"/>
            <a:ext cx="9384630" cy="45719"/>
          </a:xfrm>
          <a:custGeom>
            <a:avLst/>
            <a:gdLst/>
            <a:ahLst/>
            <a:cxnLst/>
            <a:rect l="l" t="t" r="r" b="b"/>
            <a:pathLst>
              <a:path w="5832475">
                <a:moveTo>
                  <a:pt x="0" y="0"/>
                </a:moveTo>
                <a:lnTo>
                  <a:pt x="5832005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7077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11488574" y="6448911"/>
            <a:ext cx="479906" cy="206979"/>
          </a:xfrm>
          <a:custGeom>
            <a:avLst/>
            <a:gdLst/>
            <a:ahLst/>
            <a:cxnLst/>
            <a:rect l="l" t="t" r="r" b="b"/>
            <a:pathLst>
              <a:path w="504190" h="216534">
                <a:moveTo>
                  <a:pt x="0" y="216001"/>
                </a:moveTo>
                <a:lnTo>
                  <a:pt x="503999" y="216001"/>
                </a:lnTo>
                <a:lnTo>
                  <a:pt x="503999" y="0"/>
                </a:lnTo>
                <a:lnTo>
                  <a:pt x="0" y="0"/>
                </a:lnTo>
                <a:lnTo>
                  <a:pt x="0" y="216001"/>
                </a:lnTo>
                <a:close/>
              </a:path>
            </a:pathLst>
          </a:custGeom>
          <a:solidFill>
            <a:srgbClr val="0642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4"/>
          <p:cNvSpPr/>
          <p:nvPr/>
        </p:nvSpPr>
        <p:spPr>
          <a:xfrm>
            <a:off x="190900" y="6451600"/>
            <a:ext cx="11295279" cy="209082"/>
          </a:xfrm>
          <a:custGeom>
            <a:avLst/>
            <a:gdLst/>
            <a:ahLst/>
            <a:cxnLst/>
            <a:rect l="l" t="t" r="r" b="b"/>
            <a:pathLst>
              <a:path w="8208009" h="216534">
                <a:moveTo>
                  <a:pt x="0" y="216001"/>
                </a:moveTo>
                <a:lnTo>
                  <a:pt x="8207997" y="216001"/>
                </a:lnTo>
                <a:lnTo>
                  <a:pt x="8207997" y="0"/>
                </a:lnTo>
                <a:lnTo>
                  <a:pt x="0" y="0"/>
                </a:lnTo>
                <a:lnTo>
                  <a:pt x="0" y="216001"/>
                </a:lnTo>
                <a:close/>
              </a:path>
            </a:pathLst>
          </a:custGeom>
          <a:solidFill>
            <a:srgbClr val="BBBDC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5"/>
          <p:cNvSpPr txBox="1">
            <a:spLocks/>
          </p:cNvSpPr>
          <p:nvPr/>
        </p:nvSpPr>
        <p:spPr>
          <a:xfrm>
            <a:off x="275300" y="151519"/>
            <a:ext cx="10192174" cy="43088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 sz="2800" b="1" dirty="0" smtClean="0">
                <a:solidFill>
                  <a:srgbClr val="1D5DA9"/>
                </a:solidFill>
                <a:latin typeface="Helvetica"/>
                <a:cs typeface="Helvetica"/>
              </a:rPr>
              <a:t>Comments by Type of Entity (Total 62 comments received)</a:t>
            </a:r>
            <a:endParaRPr lang="en-US" sz="2800" b="1" dirty="0">
              <a:solidFill>
                <a:srgbClr val="1D5DA9"/>
              </a:solidFill>
              <a:latin typeface="Helvetica"/>
              <a:cs typeface="Helvetica"/>
            </a:endParaRPr>
          </a:p>
        </p:txBody>
      </p:sp>
      <p:sp>
        <p:nvSpPr>
          <p:cNvPr id="7" name="object 6"/>
          <p:cNvSpPr/>
          <p:nvPr/>
        </p:nvSpPr>
        <p:spPr>
          <a:xfrm flipV="1">
            <a:off x="216001" y="674523"/>
            <a:ext cx="11762104" cy="45719"/>
          </a:xfrm>
          <a:custGeom>
            <a:avLst/>
            <a:gdLst/>
            <a:ahLst/>
            <a:cxnLst/>
            <a:rect l="l" t="t" r="r" b="b"/>
            <a:pathLst>
              <a:path w="8712200" h="72390">
                <a:moveTo>
                  <a:pt x="8711996" y="71996"/>
                </a:moveTo>
                <a:lnTo>
                  <a:pt x="0" y="71996"/>
                </a:lnTo>
                <a:lnTo>
                  <a:pt x="0" y="0"/>
                </a:lnTo>
                <a:lnTo>
                  <a:pt x="8711996" y="0"/>
                </a:lnTo>
                <a:lnTo>
                  <a:pt x="8711996" y="71996"/>
                </a:lnTo>
                <a:close/>
              </a:path>
            </a:pathLst>
          </a:custGeom>
          <a:solidFill>
            <a:srgbClr val="0642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95"/>
          <p:cNvSpPr txBox="1">
            <a:spLocks noGrp="1"/>
          </p:cNvSpPr>
          <p:nvPr>
            <p:ph type="ftr" sz="quarter" idx="4294967295"/>
          </p:nvPr>
        </p:nvSpPr>
        <p:spPr>
          <a:xfrm>
            <a:off x="275252" y="6455402"/>
            <a:ext cx="949866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</a:pP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C</a:t>
            </a:r>
            <a:r>
              <a:rPr sz="1200" spc="-20" dirty="0">
                <a:solidFill>
                  <a:schemeClr val="tx1"/>
                </a:solidFill>
                <a:latin typeface="Helvetica"/>
                <a:cs typeface="Helvetica"/>
              </a:rPr>
              <a:t>r</a:t>
            </a: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oss Community </a:t>
            </a:r>
            <a:r>
              <a:rPr sz="1200" spc="-55" dirty="0">
                <a:solidFill>
                  <a:schemeClr val="tx1"/>
                </a:solidFill>
                <a:latin typeface="Helvetica"/>
                <a:cs typeface="Helvetica"/>
              </a:rPr>
              <a:t>W</a:t>
            </a: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orking G</a:t>
            </a:r>
            <a:r>
              <a:rPr sz="1200" spc="-20" dirty="0">
                <a:solidFill>
                  <a:schemeClr val="tx1"/>
                </a:solidFill>
                <a:latin typeface="Helvetica"/>
                <a:cs typeface="Helvetica"/>
              </a:rPr>
              <a:t>r</a:t>
            </a: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oup (CCWG) Accountability Initial Draft P</a:t>
            </a:r>
            <a:r>
              <a:rPr sz="1200" spc="-20" dirty="0">
                <a:solidFill>
                  <a:schemeClr val="tx1"/>
                </a:solidFill>
                <a:latin typeface="Helvetica"/>
                <a:cs typeface="Helvetica"/>
              </a:rPr>
              <a:t>r</a:t>
            </a: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oposal for Public Comment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43998" y="839278"/>
            <a:ext cx="2807369" cy="156966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18436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Total individuals includes: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Helvetica"/>
                <a:cs typeface="Helvetica"/>
              </a:rPr>
              <a:t>CCWG Advisors</a:t>
            </a:r>
            <a:br>
              <a:rPr lang="en-US" sz="1600" dirty="0" smtClean="0">
                <a:latin typeface="Helvetica"/>
                <a:cs typeface="Helvetica"/>
              </a:rPr>
            </a:br>
            <a:r>
              <a:rPr lang="en-US" sz="1600" dirty="0" smtClean="0">
                <a:latin typeface="Helvetica"/>
                <a:cs typeface="Helvetica"/>
              </a:rPr>
              <a:t>  </a:t>
            </a:r>
          </a:p>
          <a:p>
            <a:r>
              <a:rPr lang="en-US" sz="1600" b="1" dirty="0" smtClean="0">
                <a:latin typeface="Helvetica"/>
                <a:cs typeface="Helvetica"/>
              </a:rPr>
              <a:t>Other ICANN includes: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Helvetica"/>
                <a:cs typeface="Helvetica"/>
              </a:rPr>
              <a:t>CWG-Stewardship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Helvetica"/>
                <a:cs typeface="Helvetica"/>
              </a:rPr>
              <a:t>ICANN Board</a:t>
            </a:r>
            <a:endParaRPr lang="en-US" sz="1600" dirty="0">
              <a:latin typeface="Helvetica"/>
              <a:cs typeface="Helvetica"/>
            </a:endParaRPr>
          </a:p>
        </p:txBody>
      </p:sp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2135946796"/>
              </p:ext>
            </p:extLst>
          </p:nvPr>
        </p:nvGraphicFramePr>
        <p:xfrm>
          <a:off x="-401052" y="882315"/>
          <a:ext cx="11095789" cy="5467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590421" y="6390105"/>
            <a:ext cx="267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Helvetica"/>
                <a:cs typeface="Helvetica"/>
              </a:rPr>
              <a:t>1</a:t>
            </a:r>
            <a:endParaRPr lang="en-US" sz="14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747964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11488574" y="6448911"/>
            <a:ext cx="479906" cy="206979"/>
          </a:xfrm>
          <a:custGeom>
            <a:avLst/>
            <a:gdLst/>
            <a:ahLst/>
            <a:cxnLst/>
            <a:rect l="l" t="t" r="r" b="b"/>
            <a:pathLst>
              <a:path w="504190" h="216534">
                <a:moveTo>
                  <a:pt x="0" y="216001"/>
                </a:moveTo>
                <a:lnTo>
                  <a:pt x="503999" y="216001"/>
                </a:lnTo>
                <a:lnTo>
                  <a:pt x="503999" y="0"/>
                </a:lnTo>
                <a:lnTo>
                  <a:pt x="0" y="0"/>
                </a:lnTo>
                <a:lnTo>
                  <a:pt x="0" y="216001"/>
                </a:lnTo>
                <a:close/>
              </a:path>
            </a:pathLst>
          </a:custGeom>
          <a:solidFill>
            <a:srgbClr val="0642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4"/>
          <p:cNvSpPr/>
          <p:nvPr/>
        </p:nvSpPr>
        <p:spPr>
          <a:xfrm>
            <a:off x="190900" y="6451600"/>
            <a:ext cx="11295279" cy="209082"/>
          </a:xfrm>
          <a:custGeom>
            <a:avLst/>
            <a:gdLst/>
            <a:ahLst/>
            <a:cxnLst/>
            <a:rect l="l" t="t" r="r" b="b"/>
            <a:pathLst>
              <a:path w="8208009" h="216534">
                <a:moveTo>
                  <a:pt x="0" y="216001"/>
                </a:moveTo>
                <a:lnTo>
                  <a:pt x="8207997" y="216001"/>
                </a:lnTo>
                <a:lnTo>
                  <a:pt x="8207997" y="0"/>
                </a:lnTo>
                <a:lnTo>
                  <a:pt x="0" y="0"/>
                </a:lnTo>
                <a:lnTo>
                  <a:pt x="0" y="216001"/>
                </a:lnTo>
                <a:close/>
              </a:path>
            </a:pathLst>
          </a:custGeom>
          <a:solidFill>
            <a:srgbClr val="BBBD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/>
          <p:cNvSpPr txBox="1">
            <a:spLocks/>
          </p:cNvSpPr>
          <p:nvPr/>
        </p:nvSpPr>
        <p:spPr>
          <a:xfrm>
            <a:off x="275300" y="151519"/>
            <a:ext cx="10192174" cy="43088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 sz="2800" b="1" dirty="0" smtClean="0">
                <a:solidFill>
                  <a:srgbClr val="1D5DA9"/>
                </a:solidFill>
                <a:latin typeface="Helvetica"/>
                <a:cs typeface="Helvetica"/>
              </a:rPr>
              <a:t>Comments by Question</a:t>
            </a:r>
            <a:endParaRPr lang="en-US" sz="2800" dirty="0">
              <a:solidFill>
                <a:srgbClr val="1D5DA9"/>
              </a:solidFill>
              <a:latin typeface="Helvetica"/>
              <a:cs typeface="Helvetica"/>
            </a:endParaRPr>
          </a:p>
        </p:txBody>
      </p:sp>
      <p:sp>
        <p:nvSpPr>
          <p:cNvPr id="7" name="object 6"/>
          <p:cNvSpPr/>
          <p:nvPr/>
        </p:nvSpPr>
        <p:spPr>
          <a:xfrm flipV="1">
            <a:off x="216001" y="674523"/>
            <a:ext cx="11762104" cy="45719"/>
          </a:xfrm>
          <a:custGeom>
            <a:avLst/>
            <a:gdLst/>
            <a:ahLst/>
            <a:cxnLst/>
            <a:rect l="l" t="t" r="r" b="b"/>
            <a:pathLst>
              <a:path w="8712200" h="72390">
                <a:moveTo>
                  <a:pt x="8711996" y="71996"/>
                </a:moveTo>
                <a:lnTo>
                  <a:pt x="0" y="71996"/>
                </a:lnTo>
                <a:lnTo>
                  <a:pt x="0" y="0"/>
                </a:lnTo>
                <a:lnTo>
                  <a:pt x="8711996" y="0"/>
                </a:lnTo>
                <a:lnTo>
                  <a:pt x="8711996" y="71996"/>
                </a:lnTo>
                <a:close/>
              </a:path>
            </a:pathLst>
          </a:custGeom>
          <a:solidFill>
            <a:srgbClr val="0642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95"/>
          <p:cNvSpPr txBox="1">
            <a:spLocks noGrp="1"/>
          </p:cNvSpPr>
          <p:nvPr>
            <p:ph type="ftr" sz="quarter" idx="4294967295"/>
          </p:nvPr>
        </p:nvSpPr>
        <p:spPr>
          <a:xfrm>
            <a:off x="275252" y="6455402"/>
            <a:ext cx="949866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</a:pP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C</a:t>
            </a:r>
            <a:r>
              <a:rPr sz="1200" spc="-20" dirty="0">
                <a:solidFill>
                  <a:schemeClr val="tx1"/>
                </a:solidFill>
                <a:latin typeface="Helvetica"/>
                <a:cs typeface="Helvetica"/>
              </a:rPr>
              <a:t>r</a:t>
            </a: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oss Community </a:t>
            </a:r>
            <a:r>
              <a:rPr sz="1200" spc="-55" dirty="0">
                <a:solidFill>
                  <a:schemeClr val="tx1"/>
                </a:solidFill>
                <a:latin typeface="Helvetica"/>
                <a:cs typeface="Helvetica"/>
              </a:rPr>
              <a:t>W</a:t>
            </a: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orking G</a:t>
            </a:r>
            <a:r>
              <a:rPr sz="1200" spc="-20" dirty="0">
                <a:solidFill>
                  <a:schemeClr val="tx1"/>
                </a:solidFill>
                <a:latin typeface="Helvetica"/>
                <a:cs typeface="Helvetica"/>
              </a:rPr>
              <a:t>r</a:t>
            </a: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oup (CCWG) Accountability Initial Draft P</a:t>
            </a:r>
            <a:r>
              <a:rPr sz="1200" spc="-20" dirty="0">
                <a:solidFill>
                  <a:schemeClr val="tx1"/>
                </a:solidFill>
                <a:latin typeface="Helvetica"/>
                <a:cs typeface="Helvetica"/>
              </a:rPr>
              <a:t>r</a:t>
            </a: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oposal for Public Comment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44490" y="828842"/>
            <a:ext cx="4023895" cy="584776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18436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latin typeface="Helvetica"/>
                <a:cs typeface="Helvetica"/>
              </a:rPr>
              <a:t>Note: </a:t>
            </a:r>
            <a:r>
              <a:rPr lang="en-US" sz="1600" dirty="0">
                <a:latin typeface="Helvetica"/>
                <a:cs typeface="Helvetica"/>
              </a:rPr>
              <a:t>No data on question "Public Comment Input Framework"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129048136"/>
              </p:ext>
            </p:extLst>
          </p:nvPr>
        </p:nvGraphicFramePr>
        <p:xfrm>
          <a:off x="0" y="882316"/>
          <a:ext cx="12192000" cy="5400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590421" y="6390105"/>
            <a:ext cx="267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Helvetica"/>
                <a:cs typeface="Helvetica"/>
              </a:rPr>
              <a:t>2</a:t>
            </a:r>
            <a:endParaRPr lang="en-US" sz="14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017569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11488574" y="6448911"/>
            <a:ext cx="479906" cy="206979"/>
          </a:xfrm>
          <a:custGeom>
            <a:avLst/>
            <a:gdLst/>
            <a:ahLst/>
            <a:cxnLst/>
            <a:rect l="l" t="t" r="r" b="b"/>
            <a:pathLst>
              <a:path w="504190" h="216534">
                <a:moveTo>
                  <a:pt x="0" y="216001"/>
                </a:moveTo>
                <a:lnTo>
                  <a:pt x="503999" y="216001"/>
                </a:lnTo>
                <a:lnTo>
                  <a:pt x="503999" y="0"/>
                </a:lnTo>
                <a:lnTo>
                  <a:pt x="0" y="0"/>
                </a:lnTo>
                <a:lnTo>
                  <a:pt x="0" y="216001"/>
                </a:lnTo>
                <a:close/>
              </a:path>
            </a:pathLst>
          </a:custGeom>
          <a:solidFill>
            <a:srgbClr val="0642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4"/>
          <p:cNvSpPr/>
          <p:nvPr/>
        </p:nvSpPr>
        <p:spPr>
          <a:xfrm>
            <a:off x="190900" y="6451600"/>
            <a:ext cx="11295279" cy="209082"/>
          </a:xfrm>
          <a:custGeom>
            <a:avLst/>
            <a:gdLst/>
            <a:ahLst/>
            <a:cxnLst/>
            <a:rect l="l" t="t" r="r" b="b"/>
            <a:pathLst>
              <a:path w="8208009" h="216534">
                <a:moveTo>
                  <a:pt x="0" y="216001"/>
                </a:moveTo>
                <a:lnTo>
                  <a:pt x="8207997" y="216001"/>
                </a:lnTo>
                <a:lnTo>
                  <a:pt x="8207997" y="0"/>
                </a:lnTo>
                <a:lnTo>
                  <a:pt x="0" y="0"/>
                </a:lnTo>
                <a:lnTo>
                  <a:pt x="0" y="216001"/>
                </a:lnTo>
                <a:close/>
              </a:path>
            </a:pathLst>
          </a:custGeom>
          <a:solidFill>
            <a:srgbClr val="BBBD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/>
          <p:cNvSpPr txBox="1">
            <a:spLocks/>
          </p:cNvSpPr>
          <p:nvPr/>
        </p:nvSpPr>
        <p:spPr>
          <a:xfrm>
            <a:off x="275300" y="151519"/>
            <a:ext cx="10192174" cy="43088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 sz="2800" b="1" dirty="0" smtClean="0">
                <a:solidFill>
                  <a:srgbClr val="1D5DA9"/>
                </a:solidFill>
                <a:latin typeface="Helvetica"/>
                <a:cs typeface="Helvetica"/>
              </a:rPr>
              <a:t>Comments by</a:t>
            </a:r>
            <a:r>
              <a:rPr lang="en-US" sz="2800" b="1" dirty="0">
                <a:solidFill>
                  <a:srgbClr val="1D5DA9"/>
                </a:solidFill>
                <a:latin typeface="Helvetica"/>
                <a:cs typeface="Helvetica"/>
              </a:rPr>
              <a:t> </a:t>
            </a:r>
            <a:r>
              <a:rPr lang="en-US" sz="2800" b="1" dirty="0" smtClean="0">
                <a:solidFill>
                  <a:srgbClr val="1D5DA9"/>
                </a:solidFill>
                <a:latin typeface="Helvetica"/>
                <a:cs typeface="Helvetica"/>
              </a:rPr>
              <a:t>Region</a:t>
            </a:r>
            <a:endParaRPr lang="en-US" sz="2800" b="1" dirty="0">
              <a:solidFill>
                <a:srgbClr val="1D5DA9"/>
              </a:solidFill>
              <a:latin typeface="Helvetica"/>
              <a:cs typeface="Helvetica"/>
            </a:endParaRPr>
          </a:p>
        </p:txBody>
      </p:sp>
      <p:sp>
        <p:nvSpPr>
          <p:cNvPr id="7" name="object 6"/>
          <p:cNvSpPr/>
          <p:nvPr/>
        </p:nvSpPr>
        <p:spPr>
          <a:xfrm flipV="1">
            <a:off x="216001" y="674523"/>
            <a:ext cx="11762104" cy="45719"/>
          </a:xfrm>
          <a:custGeom>
            <a:avLst/>
            <a:gdLst/>
            <a:ahLst/>
            <a:cxnLst/>
            <a:rect l="l" t="t" r="r" b="b"/>
            <a:pathLst>
              <a:path w="8712200" h="72390">
                <a:moveTo>
                  <a:pt x="8711996" y="71996"/>
                </a:moveTo>
                <a:lnTo>
                  <a:pt x="0" y="71996"/>
                </a:lnTo>
                <a:lnTo>
                  <a:pt x="0" y="0"/>
                </a:lnTo>
                <a:lnTo>
                  <a:pt x="8711996" y="0"/>
                </a:lnTo>
                <a:lnTo>
                  <a:pt x="8711996" y="71996"/>
                </a:lnTo>
                <a:close/>
              </a:path>
            </a:pathLst>
          </a:custGeom>
          <a:solidFill>
            <a:srgbClr val="0642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95"/>
          <p:cNvSpPr txBox="1">
            <a:spLocks noGrp="1"/>
          </p:cNvSpPr>
          <p:nvPr>
            <p:ph type="ftr" sz="quarter" idx="4294967295"/>
          </p:nvPr>
        </p:nvSpPr>
        <p:spPr>
          <a:xfrm>
            <a:off x="275252" y="6455402"/>
            <a:ext cx="949866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</a:pP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C</a:t>
            </a:r>
            <a:r>
              <a:rPr sz="1200" spc="-20" dirty="0">
                <a:solidFill>
                  <a:schemeClr val="tx1"/>
                </a:solidFill>
                <a:latin typeface="Helvetica"/>
                <a:cs typeface="Helvetica"/>
              </a:rPr>
              <a:t>r</a:t>
            </a: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oss Community </a:t>
            </a:r>
            <a:r>
              <a:rPr sz="1200" spc="-55" dirty="0">
                <a:solidFill>
                  <a:schemeClr val="tx1"/>
                </a:solidFill>
                <a:latin typeface="Helvetica"/>
                <a:cs typeface="Helvetica"/>
              </a:rPr>
              <a:t>W</a:t>
            </a: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orking G</a:t>
            </a:r>
            <a:r>
              <a:rPr sz="1200" spc="-20" dirty="0">
                <a:solidFill>
                  <a:schemeClr val="tx1"/>
                </a:solidFill>
                <a:latin typeface="Helvetica"/>
                <a:cs typeface="Helvetica"/>
              </a:rPr>
              <a:t>r</a:t>
            </a: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oup (CCWG) Accountability Initial Draft P</a:t>
            </a:r>
            <a:r>
              <a:rPr sz="1200" spc="-20" dirty="0">
                <a:solidFill>
                  <a:schemeClr val="tx1"/>
                </a:solidFill>
                <a:latin typeface="Helvetica"/>
                <a:cs typeface="Helvetica"/>
              </a:rPr>
              <a:t>r</a:t>
            </a: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oposal for Public Comment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122" y="1032048"/>
            <a:ext cx="9264315" cy="474024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363600" y="1844848"/>
            <a:ext cx="731520" cy="73152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772631" y="3935670"/>
            <a:ext cx="731520" cy="73152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959705" y="3141585"/>
            <a:ext cx="731520" cy="73152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149495" y="1310111"/>
            <a:ext cx="731520" cy="73152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633390" y="2673691"/>
            <a:ext cx="731520" cy="73152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136118" y="5574634"/>
            <a:ext cx="731520" cy="73152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120126" y="3168313"/>
            <a:ext cx="521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Helvetica"/>
                <a:cs typeface="Helvetica"/>
              </a:rPr>
              <a:t>5</a:t>
            </a:r>
            <a:endParaRPr lang="en-US" sz="36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20000" y="2680367"/>
            <a:ext cx="71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Helvetica"/>
                <a:cs typeface="Helvetica"/>
              </a:rPr>
              <a:t>10</a:t>
            </a:r>
            <a:endParaRPr lang="en-US" sz="36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41472" y="1328819"/>
            <a:ext cx="743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Helvetica"/>
                <a:cs typeface="Helvetica"/>
              </a:rPr>
              <a:t>14</a:t>
            </a:r>
            <a:endParaRPr lang="en-US" sz="36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19683" y="3962398"/>
            <a:ext cx="521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Helvetica"/>
                <a:cs typeface="Helvetica"/>
              </a:rPr>
              <a:t>4</a:t>
            </a:r>
            <a:endParaRPr lang="en-US" sz="36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55577" y="1863557"/>
            <a:ext cx="903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Helvetica"/>
                <a:cs typeface="Helvetica"/>
              </a:rPr>
              <a:t>15</a:t>
            </a:r>
            <a:endParaRPr lang="en-US" sz="36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14727" y="5593346"/>
            <a:ext cx="903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Helvetica"/>
                <a:cs typeface="Helvetica"/>
              </a:rPr>
              <a:t>14</a:t>
            </a:r>
            <a:endParaRPr lang="en-US" sz="36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00869" y="5644753"/>
            <a:ext cx="41987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International </a:t>
            </a:r>
            <a:br>
              <a:rPr lang="en-US" sz="1600" b="1" dirty="0" smtClean="0">
                <a:latin typeface="Helvetica"/>
                <a:cs typeface="Helvetica"/>
              </a:rPr>
            </a:br>
            <a:r>
              <a:rPr lang="en-US" sz="1600" dirty="0" smtClean="0">
                <a:latin typeface="Helvetica"/>
                <a:cs typeface="Helvetica"/>
              </a:rPr>
              <a:t>Includes ICANN SO/AC, constituencies, etc.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06956" y="2017535"/>
            <a:ext cx="15953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North America</a:t>
            </a:r>
            <a:endParaRPr lang="en-US" sz="1600" b="1" dirty="0">
              <a:latin typeface="Helvetica"/>
              <a:cs typeface="Helvetic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41503" y="2730739"/>
            <a:ext cx="15418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Asia Pacific &amp;</a:t>
            </a:r>
          </a:p>
          <a:p>
            <a:r>
              <a:rPr lang="en-US" sz="1600" b="1" dirty="0" smtClean="0">
                <a:latin typeface="Helvetica"/>
                <a:cs typeface="Helvetica"/>
              </a:rPr>
              <a:t>Oceania</a:t>
            </a:r>
            <a:endParaRPr lang="en-US" sz="1600" b="1" dirty="0">
              <a:latin typeface="Helvetica"/>
              <a:cs typeface="Helvetic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01725" y="1480123"/>
            <a:ext cx="8914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Europe</a:t>
            </a:r>
            <a:endParaRPr lang="en-US" sz="1600" b="1" dirty="0">
              <a:latin typeface="Helvetica"/>
              <a:cs typeface="Helvetic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85199" y="3298228"/>
            <a:ext cx="7662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Africa</a:t>
            </a:r>
            <a:endParaRPr lang="en-US" sz="1600" b="1" dirty="0">
              <a:latin typeface="Helvetica"/>
              <a:cs typeface="Helvetic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19511" y="3966650"/>
            <a:ext cx="173927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Latin America</a:t>
            </a:r>
            <a:r>
              <a:rPr lang="en-US" sz="1600" b="1" dirty="0">
                <a:latin typeface="Helvetica"/>
                <a:cs typeface="Helvetica"/>
              </a:rPr>
              <a:t> </a:t>
            </a:r>
            <a:r>
              <a:rPr lang="en-US" sz="1600" b="1" dirty="0" smtClean="0">
                <a:latin typeface="Helvetica"/>
                <a:cs typeface="Helvetica"/>
              </a:rPr>
              <a:t>&amp;</a:t>
            </a:r>
          </a:p>
          <a:p>
            <a:r>
              <a:rPr lang="en-US" sz="1600" b="1" dirty="0" smtClean="0">
                <a:latin typeface="Helvetica"/>
                <a:cs typeface="Helvetica"/>
              </a:rPr>
              <a:t>Caribbean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1590421" y="6390105"/>
            <a:ext cx="267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Helvetica"/>
                <a:cs typeface="Helvetica"/>
              </a:rPr>
              <a:t>3</a:t>
            </a:r>
            <a:endParaRPr lang="en-US" sz="14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123796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11488574" y="6448911"/>
            <a:ext cx="479906" cy="206979"/>
          </a:xfrm>
          <a:custGeom>
            <a:avLst/>
            <a:gdLst/>
            <a:ahLst/>
            <a:cxnLst/>
            <a:rect l="l" t="t" r="r" b="b"/>
            <a:pathLst>
              <a:path w="504190" h="216534">
                <a:moveTo>
                  <a:pt x="0" y="216001"/>
                </a:moveTo>
                <a:lnTo>
                  <a:pt x="503999" y="216001"/>
                </a:lnTo>
                <a:lnTo>
                  <a:pt x="503999" y="0"/>
                </a:lnTo>
                <a:lnTo>
                  <a:pt x="0" y="0"/>
                </a:lnTo>
                <a:lnTo>
                  <a:pt x="0" y="216001"/>
                </a:lnTo>
                <a:close/>
              </a:path>
            </a:pathLst>
          </a:custGeom>
          <a:solidFill>
            <a:srgbClr val="0642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4"/>
          <p:cNvSpPr/>
          <p:nvPr/>
        </p:nvSpPr>
        <p:spPr>
          <a:xfrm>
            <a:off x="190900" y="6451600"/>
            <a:ext cx="11295279" cy="209082"/>
          </a:xfrm>
          <a:custGeom>
            <a:avLst/>
            <a:gdLst/>
            <a:ahLst/>
            <a:cxnLst/>
            <a:rect l="l" t="t" r="r" b="b"/>
            <a:pathLst>
              <a:path w="8208009" h="216534">
                <a:moveTo>
                  <a:pt x="0" y="216001"/>
                </a:moveTo>
                <a:lnTo>
                  <a:pt x="8207997" y="216001"/>
                </a:lnTo>
                <a:lnTo>
                  <a:pt x="8207997" y="0"/>
                </a:lnTo>
                <a:lnTo>
                  <a:pt x="0" y="0"/>
                </a:lnTo>
                <a:lnTo>
                  <a:pt x="0" y="216001"/>
                </a:lnTo>
                <a:close/>
              </a:path>
            </a:pathLst>
          </a:custGeom>
          <a:solidFill>
            <a:srgbClr val="BBBD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/>
          <p:cNvSpPr txBox="1">
            <a:spLocks/>
          </p:cNvSpPr>
          <p:nvPr/>
        </p:nvSpPr>
        <p:spPr>
          <a:xfrm>
            <a:off x="261929" y="164895"/>
            <a:ext cx="11676068" cy="43088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 sz="2800" b="1" dirty="0" smtClean="0">
                <a:solidFill>
                  <a:srgbClr val="1D5DA9"/>
                </a:solidFill>
                <a:latin typeface="Helvetica"/>
                <a:cs typeface="Helvetica"/>
              </a:rPr>
              <a:t>Strong Participation by those Outside of the CCWG-Accountability</a:t>
            </a:r>
            <a:endParaRPr lang="en-US" sz="2800" dirty="0">
              <a:solidFill>
                <a:srgbClr val="1D5DA9"/>
              </a:solidFill>
              <a:latin typeface="Helvetica"/>
              <a:cs typeface="Helvetica"/>
            </a:endParaRPr>
          </a:p>
        </p:txBody>
      </p:sp>
      <p:sp>
        <p:nvSpPr>
          <p:cNvPr id="7" name="object 6"/>
          <p:cNvSpPr/>
          <p:nvPr/>
        </p:nvSpPr>
        <p:spPr>
          <a:xfrm flipV="1">
            <a:off x="189264" y="674537"/>
            <a:ext cx="11762104" cy="45719"/>
          </a:xfrm>
          <a:custGeom>
            <a:avLst/>
            <a:gdLst/>
            <a:ahLst/>
            <a:cxnLst/>
            <a:rect l="l" t="t" r="r" b="b"/>
            <a:pathLst>
              <a:path w="8712200" h="72390">
                <a:moveTo>
                  <a:pt x="8711996" y="71996"/>
                </a:moveTo>
                <a:lnTo>
                  <a:pt x="0" y="71996"/>
                </a:lnTo>
                <a:lnTo>
                  <a:pt x="0" y="0"/>
                </a:lnTo>
                <a:lnTo>
                  <a:pt x="8711996" y="0"/>
                </a:lnTo>
                <a:lnTo>
                  <a:pt x="8711996" y="71996"/>
                </a:lnTo>
                <a:close/>
              </a:path>
            </a:pathLst>
          </a:custGeom>
          <a:solidFill>
            <a:srgbClr val="0642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95"/>
          <p:cNvSpPr txBox="1">
            <a:spLocks noGrp="1"/>
          </p:cNvSpPr>
          <p:nvPr>
            <p:ph type="ftr" sz="quarter" idx="4294967295"/>
          </p:nvPr>
        </p:nvSpPr>
        <p:spPr>
          <a:xfrm>
            <a:off x="275252" y="6455402"/>
            <a:ext cx="949866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</a:pP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C</a:t>
            </a:r>
            <a:r>
              <a:rPr sz="1200" spc="-20" dirty="0">
                <a:solidFill>
                  <a:schemeClr val="tx1"/>
                </a:solidFill>
                <a:latin typeface="Helvetica"/>
                <a:cs typeface="Helvetica"/>
              </a:rPr>
              <a:t>r</a:t>
            </a: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oss Community </a:t>
            </a:r>
            <a:r>
              <a:rPr sz="1200" spc="-55" dirty="0">
                <a:solidFill>
                  <a:schemeClr val="tx1"/>
                </a:solidFill>
                <a:latin typeface="Helvetica"/>
                <a:cs typeface="Helvetica"/>
              </a:rPr>
              <a:t>W</a:t>
            </a: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orking G</a:t>
            </a:r>
            <a:r>
              <a:rPr sz="1200" spc="-20" dirty="0">
                <a:solidFill>
                  <a:schemeClr val="tx1"/>
                </a:solidFill>
                <a:latin typeface="Helvetica"/>
                <a:cs typeface="Helvetica"/>
              </a:rPr>
              <a:t>r</a:t>
            </a: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oup (CCWG) Accountability Initial Draft P</a:t>
            </a:r>
            <a:r>
              <a:rPr sz="1200" spc="-20" dirty="0">
                <a:solidFill>
                  <a:schemeClr val="tx1"/>
                </a:solidFill>
                <a:latin typeface="Helvetica"/>
                <a:cs typeface="Helvetica"/>
              </a:rPr>
              <a:t>r</a:t>
            </a:r>
            <a:r>
              <a:rPr sz="1200" dirty="0">
                <a:solidFill>
                  <a:schemeClr val="tx1"/>
                </a:solidFill>
                <a:latin typeface="Helvetica"/>
                <a:cs typeface="Helvetica"/>
              </a:rPr>
              <a:t>oposal for Public Comment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617359507"/>
              </p:ext>
            </p:extLst>
          </p:nvPr>
        </p:nvGraphicFramePr>
        <p:xfrm>
          <a:off x="1288831" y="359325"/>
          <a:ext cx="9371264" cy="6325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590421" y="6390105"/>
            <a:ext cx="267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Helvetica"/>
                <a:cs typeface="Helvetica"/>
              </a:rPr>
              <a:t>4</a:t>
            </a:r>
            <a:endParaRPr lang="en-US" sz="14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09808" y="3274049"/>
            <a:ext cx="969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  <a:latin typeface="Helvetica"/>
                <a:cs typeface="Helvetica"/>
              </a:rPr>
              <a:t>50%</a:t>
            </a:r>
            <a:endParaRPr lang="en-US" sz="2800" b="1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19571" y="1820092"/>
            <a:ext cx="969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  <a:latin typeface="Helvetica"/>
                <a:cs typeface="Helvetica"/>
              </a:rPr>
              <a:t>23%</a:t>
            </a:r>
            <a:endParaRPr lang="en-US" sz="2800" b="1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59240" y="3466473"/>
            <a:ext cx="969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FF"/>
                </a:solidFill>
                <a:latin typeface="Helvetica"/>
                <a:cs typeface="Helvetica"/>
              </a:rPr>
              <a:t>8</a:t>
            </a:r>
            <a:r>
              <a:rPr lang="en-US" sz="2800" b="1" dirty="0" smtClean="0">
                <a:solidFill>
                  <a:srgbClr val="FFFFFF"/>
                </a:solidFill>
                <a:latin typeface="Helvetica"/>
                <a:cs typeface="Helvetica"/>
              </a:rPr>
              <a:t>%</a:t>
            </a:r>
            <a:endParaRPr lang="en-US" sz="2800" b="1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32473" y="4814213"/>
            <a:ext cx="969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  <a:latin typeface="Helvetica"/>
                <a:cs typeface="Helvetica"/>
              </a:rPr>
              <a:t>19%</a:t>
            </a:r>
            <a:endParaRPr lang="en-US" sz="2800" b="1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34533" y="2934855"/>
            <a:ext cx="20050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Helvetica"/>
                <a:cs typeface="Helvetica"/>
              </a:rPr>
              <a:t>Outside of the</a:t>
            </a:r>
            <a:br>
              <a:rPr lang="en-US" b="1" dirty="0" smtClean="0">
                <a:latin typeface="Helvetica"/>
                <a:cs typeface="Helvetica"/>
              </a:rPr>
            </a:br>
            <a:r>
              <a:rPr lang="en-US" b="1" dirty="0" smtClean="0">
                <a:latin typeface="Helvetica"/>
                <a:cs typeface="Helvetica"/>
              </a:rPr>
              <a:t>CCWG-Accountability, 31</a:t>
            </a:r>
            <a:endParaRPr lang="en-US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341893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230</Words>
  <Application>Microsoft Macintosh PowerPoint</Application>
  <PresentationFormat>Custom</PresentationFormat>
  <Paragraphs>70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Draft compilation of major trends in the CCWG-Accountability Public Consultation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compilation of major trends in the CWG Public Consultaton</dc:title>
  <dc:creator>Bernard Turcotte</dc:creator>
  <cp:lastModifiedBy>Alice Jansen</cp:lastModifiedBy>
  <cp:revision>96</cp:revision>
  <dcterms:created xsi:type="dcterms:W3CDTF">2015-05-21T21:51:49Z</dcterms:created>
  <dcterms:modified xsi:type="dcterms:W3CDTF">2015-06-16T13:41:55Z</dcterms:modified>
</cp:coreProperties>
</file>