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15" r:id="rId2"/>
    <p:sldId id="319" r:id="rId3"/>
    <p:sldId id="352" r:id="rId4"/>
    <p:sldId id="327" r:id="rId5"/>
    <p:sldId id="321" r:id="rId6"/>
    <p:sldId id="328" r:id="rId7"/>
    <p:sldId id="336" r:id="rId8"/>
    <p:sldId id="322" r:id="rId9"/>
    <p:sldId id="337" r:id="rId10"/>
    <p:sldId id="338" r:id="rId11"/>
    <p:sldId id="339" r:id="rId12"/>
    <p:sldId id="340" r:id="rId13"/>
    <p:sldId id="323" r:id="rId14"/>
    <p:sldId id="341" r:id="rId15"/>
    <p:sldId id="342" r:id="rId16"/>
    <p:sldId id="343" r:id="rId17"/>
    <p:sldId id="324" r:id="rId18"/>
    <p:sldId id="33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e Zupke" initials="MZ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E4B91"/>
    <a:srgbClr val="18548A"/>
    <a:srgbClr val="15538C"/>
    <a:srgbClr val="0B2F49"/>
    <a:srgbClr val="092F4B"/>
    <a:srgbClr val="A1472D"/>
    <a:srgbClr val="A34729"/>
    <a:srgbClr val="B87137"/>
    <a:srgbClr val="BA7132"/>
    <a:srgbClr val="17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4" autoAdjust="0"/>
    <p:restoredTop sz="89086" autoAdjust="0"/>
  </p:normalViewPr>
  <p:slideViewPr>
    <p:cSldViewPr snapToGrid="0" snapToObjects="1">
      <p:cViewPr varScale="1">
        <p:scale>
          <a:sx n="100" d="100"/>
          <a:sy n="100" d="100"/>
        </p:scale>
        <p:origin x="-1872" y="-96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pPr/>
              <a:t>15. 4. 3.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pPr/>
              <a:t>15. 4. 3.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32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328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7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32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10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32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32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://whois.icann.org/sites/default/files/files/example-registrar-whois-awip-17sep14-en.pdf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icann.org/resources/pages/policy-awip-2014-07-02-en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www.icann.org/news/announcement-2014-11-17-en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icann.org/resources/pages/policy-transfers-2014-07-02-en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icann.org/resources/pages/epp-status-codes-list-2014-06-18-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68018" y="4471954"/>
            <a:ext cx="7190181" cy="695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ko-KR" altLang="en-US" sz="3000" dirty="0" err="1" smtClean="0">
                <a:solidFill>
                  <a:srgbClr val="FFFFFF"/>
                </a:solidFill>
                <a:latin typeface="Arial"/>
                <a:cs typeface="Arial"/>
              </a:rPr>
              <a:t>레지스트라</a:t>
            </a:r>
            <a:r>
              <a:rPr lang="ko-KR" altLang="en-US" sz="3000" dirty="0" smtClean="0">
                <a:solidFill>
                  <a:srgbClr val="FFFFFF"/>
                </a:solidFill>
                <a:latin typeface="Arial"/>
                <a:cs typeface="Arial"/>
              </a:rPr>
              <a:t> 업데이트</a:t>
            </a:r>
            <a:r>
              <a:rPr lang="en-US" sz="3000" dirty="0" smtClean="0">
                <a:solidFill>
                  <a:srgbClr val="FFFFFF"/>
                </a:solidFill>
                <a:latin typeface="Arial"/>
                <a:cs typeface="Arial"/>
              </a:rPr>
              <a:t> – 2015 </a:t>
            </a:r>
            <a:r>
              <a:rPr lang="ko-KR" altLang="en-US" sz="3000" dirty="0" smtClean="0">
                <a:solidFill>
                  <a:srgbClr val="FFFFFF"/>
                </a:solidFill>
                <a:latin typeface="Arial"/>
                <a:cs typeface="Arial"/>
              </a:rPr>
              <a:t>정책변경</a:t>
            </a:r>
            <a:endParaRPr lang="en-US" sz="3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68017" y="5190448"/>
            <a:ext cx="699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  <a:sym typeface="Wingdings"/>
              </a:rPr>
              <a:t>2015</a:t>
            </a:r>
            <a:r>
              <a:rPr lang="ko-KR" altLang="en-US" sz="2000" dirty="0" smtClean="0">
                <a:solidFill>
                  <a:srgbClr val="FFFFFF"/>
                </a:solidFill>
                <a:latin typeface="Arial"/>
                <a:cs typeface="Arial"/>
                <a:sym typeface="Wingdings"/>
              </a:rPr>
              <a:t>년 </a:t>
            </a:r>
            <a:r>
              <a:rPr lang="en-US" altLang="ko-KR" sz="2000" dirty="0" smtClean="0">
                <a:solidFill>
                  <a:srgbClr val="FFFFFF"/>
                </a:solidFill>
                <a:latin typeface="Arial"/>
                <a:cs typeface="Arial"/>
                <a:sym typeface="Wingdings"/>
              </a:rPr>
              <a:t>1</a:t>
            </a:r>
            <a:r>
              <a:rPr lang="ko-KR" altLang="en-US" sz="2000" dirty="0" smtClean="0">
                <a:solidFill>
                  <a:srgbClr val="FFFFFF"/>
                </a:solidFill>
                <a:latin typeface="Arial"/>
                <a:cs typeface="Arial"/>
                <a:sym typeface="Wingdings"/>
              </a:rPr>
              <a:t>월 </a:t>
            </a:r>
            <a:r>
              <a:rPr lang="en-US" altLang="ko-KR" sz="2000" dirty="0" smtClean="0">
                <a:solidFill>
                  <a:srgbClr val="FFFFFF"/>
                </a:solidFill>
                <a:latin typeface="Arial"/>
                <a:cs typeface="Arial"/>
                <a:sym typeface="Wingdings"/>
              </a:rPr>
              <a:t>27</a:t>
            </a:r>
            <a:r>
              <a:rPr lang="ko-KR" altLang="en-US" sz="2000" dirty="0" smtClean="0">
                <a:solidFill>
                  <a:srgbClr val="FFFFFF"/>
                </a:solidFill>
                <a:latin typeface="Arial"/>
                <a:cs typeface="Arial"/>
                <a:sym typeface="Wingdings"/>
              </a:rPr>
              <a:t>일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2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AWIP: </a:t>
            </a:r>
            <a:r>
              <a:rPr lang="ko-KR" altLang="en-US" dirty="0" smtClean="0"/>
              <a:t>예시</a:t>
            </a:r>
            <a:r>
              <a:rPr lang="en-US" altLang="ko-KR" dirty="0" smtClean="0"/>
              <a:t>(EPP </a:t>
            </a:r>
            <a:r>
              <a:rPr lang="ko-KR" altLang="en-US" dirty="0" smtClean="0"/>
              <a:t>코드</a:t>
            </a:r>
            <a:r>
              <a:rPr lang="en-US" altLang="ko-KR" dirty="0" smtClean="0"/>
              <a:t>)</a:t>
            </a:r>
            <a:endParaRPr 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5" y="1101509"/>
            <a:ext cx="8904020" cy="462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9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AWIP: </a:t>
            </a:r>
            <a:r>
              <a:rPr lang="ko-KR" altLang="en-US" dirty="0" smtClean="0"/>
              <a:t>예시</a:t>
            </a:r>
            <a:r>
              <a:rPr lang="en-US" altLang="ko-KR" dirty="0" smtClean="0"/>
              <a:t>(</a:t>
            </a:r>
            <a:r>
              <a:rPr lang="ko-KR" altLang="en-US" dirty="0" smtClean="0"/>
              <a:t>설명 링크</a:t>
            </a:r>
            <a:r>
              <a:rPr lang="en-US" altLang="ko-KR" dirty="0" smtClean="0"/>
              <a:t>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" y="827836"/>
            <a:ext cx="8991600" cy="474413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6200" y="4911629"/>
            <a:ext cx="8991600" cy="6858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12700" cmpd="sng">
            <a:solidFill>
              <a:srgbClr val="55555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19852" y="5733096"/>
            <a:ext cx="838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Arial"/>
                <a:cs typeface="Arial"/>
              </a:rPr>
              <a:t>For this example, go to: </a:t>
            </a:r>
            <a:r>
              <a:rPr lang="en-US" sz="1200" i="1" dirty="0">
                <a:solidFill>
                  <a:srgbClr val="000000"/>
                </a:solidFill>
                <a:latin typeface="Arial"/>
                <a:cs typeface="Arial"/>
                <a:hlinkClick r:id="rId4"/>
              </a:rPr>
              <a:t>http://whois.icann.org/sites/default/files/files/example-registrar-whois-awip-17sep14-</a:t>
            </a:r>
            <a:r>
              <a:rPr lang="en-US" sz="1200" i="1" dirty="0" smtClean="0">
                <a:solidFill>
                  <a:srgbClr val="000000"/>
                </a:solidFill>
                <a:latin typeface="Arial"/>
                <a:cs typeface="Arial"/>
                <a:hlinkClick r:id="rId4"/>
              </a:rPr>
              <a:t>en.pdf</a:t>
            </a:r>
            <a:endParaRPr lang="en-US" sz="12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9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0464" y="1771629"/>
            <a:ext cx="8103072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r>
              <a:rPr lang="ko-KR" altLang="en-US" sz="2200" dirty="0" smtClean="0">
                <a:latin typeface="Arial"/>
                <a:cs typeface="Arial"/>
              </a:rPr>
              <a:t>신규 요구사항에 대한 적용일정은 연기되었음</a:t>
            </a:r>
            <a:r>
              <a:rPr lang="en-US" altLang="ko-KR" sz="2200" dirty="0" smtClean="0">
                <a:latin typeface="Arial"/>
                <a:cs typeface="Arial"/>
              </a:rPr>
              <a:t>. ICANN</a:t>
            </a:r>
            <a:r>
              <a:rPr lang="ko-KR" altLang="en-US" sz="2200" dirty="0" smtClean="0">
                <a:latin typeface="Arial"/>
                <a:cs typeface="Arial"/>
              </a:rPr>
              <a:t>은 신규 적용일정을 모든 </a:t>
            </a:r>
            <a:r>
              <a:rPr lang="ko-KR" altLang="en-US" sz="2200" dirty="0" err="1" smtClean="0">
                <a:latin typeface="Arial"/>
                <a:cs typeface="Arial"/>
              </a:rPr>
              <a:t>레지스트라</a:t>
            </a:r>
            <a:r>
              <a:rPr lang="ko-KR" altLang="en-US" sz="2200" dirty="0" smtClean="0">
                <a:latin typeface="Arial"/>
                <a:cs typeface="Arial"/>
              </a:rPr>
              <a:t> 에게 </a:t>
            </a:r>
            <a:r>
              <a:rPr lang="ko-KR" altLang="en-US" sz="2200" dirty="0" err="1" smtClean="0">
                <a:latin typeface="Arial"/>
                <a:cs typeface="Arial"/>
              </a:rPr>
              <a:t>이메일로</a:t>
            </a:r>
            <a:r>
              <a:rPr lang="ko-KR" altLang="en-US" sz="2200" dirty="0" smtClean="0">
                <a:latin typeface="Arial"/>
                <a:cs typeface="Arial"/>
              </a:rPr>
              <a:t> 통보예정</a:t>
            </a:r>
            <a:r>
              <a:rPr lang="en-US" altLang="ko-KR" sz="2200" dirty="0" smtClean="0">
                <a:latin typeface="Arial"/>
                <a:cs typeface="Arial"/>
              </a:rPr>
              <a:t>. </a:t>
            </a:r>
            <a:endParaRPr lang="en-US" sz="2200" dirty="0" smtClean="0">
              <a:latin typeface="Arial"/>
              <a:cs typeface="Arial"/>
            </a:endParaRPr>
          </a:p>
          <a:p>
            <a:pPr>
              <a:buSzPct val="75000"/>
            </a:pPr>
            <a:endParaRPr lang="en-US" sz="2200" dirty="0" smtClean="0"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r>
              <a:rPr lang="en-US" sz="2200" dirty="0" smtClean="0">
                <a:latin typeface="Arial"/>
                <a:cs typeface="Arial"/>
              </a:rPr>
              <a:t>AWIP</a:t>
            </a:r>
            <a:r>
              <a:rPr lang="ko-KR" altLang="en-US" sz="2200" dirty="0" smtClean="0">
                <a:latin typeface="Arial"/>
                <a:cs typeface="Arial"/>
              </a:rPr>
              <a:t>관련 정책 정보</a:t>
            </a:r>
            <a:r>
              <a:rPr lang="en-US" sz="2200" dirty="0" smtClean="0">
                <a:latin typeface="Arial"/>
                <a:cs typeface="Arial"/>
              </a:rPr>
              <a:t>: 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r>
              <a:rPr lang="en-US" sz="2200" dirty="0" smtClean="0">
                <a:latin typeface="Arial"/>
                <a:cs typeface="Arial"/>
                <a:hlinkClick r:id="rId3"/>
              </a:rPr>
              <a:t>www.icann.org</a:t>
            </a:r>
            <a:r>
              <a:rPr lang="en-US" sz="2200" dirty="0">
                <a:latin typeface="Arial"/>
                <a:cs typeface="Arial"/>
                <a:hlinkClick r:id="rId3"/>
              </a:rPr>
              <a:t>/resources/pages/policy-awip-2014-07-02-</a:t>
            </a:r>
            <a:r>
              <a:rPr lang="en-US" sz="2200" dirty="0" smtClean="0">
                <a:latin typeface="Arial"/>
                <a:cs typeface="Arial"/>
                <a:hlinkClick r:id="rId3"/>
              </a:rPr>
              <a:t>en</a:t>
            </a:r>
            <a:endParaRPr lang="en-US" sz="2200" dirty="0" smtClean="0"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endParaRPr lang="en-US" sz="1400" i="1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r>
              <a:rPr lang="ko-KR" altLang="en-US" sz="1400" i="1" dirty="0">
                <a:solidFill>
                  <a:srgbClr val="0C1F24"/>
                </a:solidFill>
                <a:latin typeface="Arial"/>
                <a:cs typeface="Arial"/>
              </a:rPr>
              <a:t>본 문서에서 제공되는 사항은 참고로만 하고 실제내용은 사이트에서 확인하기 바람</a:t>
            </a:r>
            <a:endParaRPr lang="en-US" altLang="ko-KR" sz="2200" dirty="0">
              <a:solidFill>
                <a:srgbClr val="0C1F24"/>
              </a:solidFill>
              <a:latin typeface="Arial"/>
              <a:cs typeface="Arial"/>
            </a:endParaRPr>
          </a:p>
          <a:p>
            <a:pPr>
              <a:buSzPct val="75000"/>
            </a:pPr>
            <a:endParaRPr lang="en-US" sz="2200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AWIP: </a:t>
            </a:r>
            <a:r>
              <a:rPr lang="ko-KR" altLang="en-US" dirty="0" smtClean="0"/>
              <a:t>적용일정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88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2" y="2377590"/>
            <a:ext cx="8320087" cy="1728788"/>
          </a:xfrm>
        </p:spPr>
        <p:txBody>
          <a:bodyPr/>
          <a:lstStyle/>
          <a:p>
            <a:r>
              <a:rPr lang="ko-KR" altLang="en-US" b="1" dirty="0" smtClean="0">
                <a:latin typeface="Source Sans Pro"/>
                <a:cs typeface="Source Sans Pro"/>
              </a:rPr>
              <a:t>통일도메인네임분쟁해결정책</a:t>
            </a:r>
            <a:endParaRPr lang="en-US" b="1" dirty="0" smtClean="0">
              <a:latin typeface="Source Sans Pro"/>
              <a:cs typeface="Source Sans Pro"/>
            </a:endParaRPr>
          </a:p>
          <a:p>
            <a:r>
              <a:rPr lang="en-US" dirty="0" smtClean="0"/>
              <a:t>(UDRP)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49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1" y="1020615"/>
            <a:ext cx="8242510" cy="4653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SzPct val="75000"/>
            </a:pP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UDRP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정책 </a:t>
            </a: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시행시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“</a:t>
            </a: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Cyber flight”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의 위협을 감소하기 위해 개정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:</a:t>
            </a:r>
            <a:endParaRPr lang="en-US" sz="2200" dirty="0">
              <a:solidFill>
                <a:srgbClr val="0C1F24"/>
              </a:solidFill>
              <a:latin typeface="Arial"/>
              <a:cs typeface="Arial"/>
            </a:endParaRPr>
          </a:p>
          <a:p>
            <a:pPr>
              <a:lnSpc>
                <a:spcPct val="120000"/>
              </a:lnSpc>
              <a:buSzPct val="75000"/>
            </a:pPr>
            <a:endParaRPr lang="en-US" sz="5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“Lock”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과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“Pendency”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에 대한 정의 추가</a:t>
            </a:r>
            <a:endParaRPr lang="en-US" altLang="ko-KR" sz="22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endParaRPr lang="en-US" sz="22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분쟁조정신청인은 피 신청인에게 조정신청서 사본을 전송하지 않아도 됨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(Rule 3b)</a:t>
            </a: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endParaRPr lang="en-US" sz="22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레지스트라는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분쟁조정신청서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(UDRP Complaint)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접수 후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2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영업일 이내에 분쟁도메인을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“Lock”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해야 함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(Rule 4b)</a:t>
            </a:r>
          </a:p>
          <a:p>
            <a:pPr>
              <a:lnSpc>
                <a:spcPct val="120000"/>
              </a:lnSpc>
              <a:buSzPct val="75000"/>
            </a:pP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 - </a:t>
            </a: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레지스트라는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UDRP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제공자가 요구한 정보확인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(Verification)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과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/>
            </a:r>
            <a:b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</a:b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  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해당하는 도메인네임을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“Lock”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하였음을 확인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(Confirm)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하는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/>
            </a:r>
            <a:b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</a:b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  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메시지를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2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영업일안에 회신 해야 함</a:t>
            </a:r>
            <a:endParaRPr lang="en-US" sz="2200" dirty="0" smtClean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UDRP Rules: </a:t>
            </a:r>
            <a:r>
              <a:rPr lang="ko-KR" altLang="en-US" dirty="0" smtClean="0"/>
              <a:t>추가부분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28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1" y="966575"/>
            <a:ext cx="8242510" cy="505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SzPct val="75000"/>
            </a:pPr>
            <a:endParaRPr lang="en-US" sz="5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UDRP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절차 중 </a:t>
            </a: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레지스트라에게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관련 신청이 취소되었을 경우 </a:t>
            </a: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레지스트라는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altLang="ko-KR" sz="2200" dirty="0">
                <a:solidFill>
                  <a:srgbClr val="0C1F24"/>
                </a:solidFill>
                <a:latin typeface="Arial"/>
                <a:cs typeface="Arial"/>
              </a:rPr>
              <a:t>1 </a:t>
            </a:r>
            <a:r>
              <a:rPr lang="ko-KR" altLang="en-US" sz="2200" dirty="0">
                <a:solidFill>
                  <a:srgbClr val="0C1F24"/>
                </a:solidFill>
                <a:latin typeface="Arial"/>
                <a:cs typeface="Arial"/>
              </a:rPr>
              <a:t>영업일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이내에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“Lock”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해지해야 함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(Rule 4e)</a:t>
            </a: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endParaRPr lang="en-US" sz="2200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분쟁조정신청인은 피 신청인에게 답변기한 추가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4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일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(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달력기준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)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을 요청 가능하며 </a:t>
            </a:r>
            <a:r>
              <a:rPr lang="en-US" altLang="ko-KR" sz="2200" dirty="0" smtClean="0">
                <a:latin typeface="Arial"/>
                <a:cs typeface="Arial"/>
              </a:rPr>
              <a:t>- UDRP </a:t>
            </a:r>
            <a:r>
              <a:rPr lang="ko-KR" altLang="en-US" sz="2200" dirty="0" smtClean="0">
                <a:latin typeface="Arial"/>
                <a:cs typeface="Arial"/>
              </a:rPr>
              <a:t>제공기관은 요청이 있는 경우 기한을 자동으로 연장</a:t>
            </a:r>
            <a:r>
              <a:rPr lang="en-US" altLang="ko-KR" sz="2200" dirty="0" smtClean="0">
                <a:latin typeface="Arial"/>
                <a:cs typeface="Arial"/>
              </a:rPr>
              <a:t>(Rule 5b)</a:t>
            </a: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endParaRPr lang="en-US" sz="2200" dirty="0" smtClean="0"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r>
              <a:rPr lang="ko-KR" altLang="en-US" sz="2200" dirty="0" err="1" smtClean="0">
                <a:latin typeface="Arial"/>
                <a:cs typeface="Arial"/>
              </a:rPr>
              <a:t>레지스트라는</a:t>
            </a:r>
            <a:r>
              <a:rPr lang="ko-KR" altLang="en-US" sz="2200" dirty="0" smtClean="0">
                <a:latin typeface="Arial"/>
                <a:cs typeface="Arial"/>
              </a:rPr>
              <a:t> </a:t>
            </a:r>
            <a:r>
              <a:rPr lang="en-US" altLang="ko-KR" sz="2200" dirty="0" smtClean="0">
                <a:latin typeface="Arial"/>
                <a:cs typeface="Arial"/>
              </a:rPr>
              <a:t>UDRP </a:t>
            </a:r>
            <a:r>
              <a:rPr lang="ko-KR" altLang="en-US" sz="2200" dirty="0" smtClean="0">
                <a:latin typeface="Arial"/>
                <a:cs typeface="Arial"/>
              </a:rPr>
              <a:t>제공자의 결정사항을 </a:t>
            </a:r>
            <a:r>
              <a:rPr lang="en-US" altLang="ko-KR" sz="2200" dirty="0" smtClean="0">
                <a:latin typeface="Arial"/>
                <a:cs typeface="Arial"/>
              </a:rPr>
              <a:t>3</a:t>
            </a:r>
            <a:r>
              <a:rPr lang="ko-KR" altLang="en-US" sz="2200" dirty="0" smtClean="0">
                <a:latin typeface="Arial"/>
                <a:cs typeface="Arial"/>
              </a:rPr>
              <a:t>영업일 이내에 관련자</a:t>
            </a:r>
            <a:r>
              <a:rPr lang="en-US" altLang="ko-KR" sz="2200" dirty="0" smtClean="0">
                <a:latin typeface="Arial"/>
                <a:cs typeface="Arial"/>
              </a:rPr>
              <a:t>(</a:t>
            </a:r>
            <a:r>
              <a:rPr lang="ko-KR" altLang="en-US" sz="2200" dirty="0" smtClean="0">
                <a:latin typeface="Arial"/>
                <a:cs typeface="Arial"/>
              </a:rPr>
              <a:t>분쟁조정신청인</a:t>
            </a:r>
            <a:r>
              <a:rPr lang="en-US" altLang="ko-KR" sz="2200" dirty="0" smtClean="0">
                <a:latin typeface="Arial"/>
                <a:cs typeface="Arial"/>
              </a:rPr>
              <a:t>, </a:t>
            </a:r>
            <a:r>
              <a:rPr lang="ko-KR" altLang="en-US" sz="2200" dirty="0" smtClean="0">
                <a:latin typeface="Arial"/>
                <a:cs typeface="Arial"/>
              </a:rPr>
              <a:t>피 신청인 등 모든 당사자</a:t>
            </a:r>
            <a:r>
              <a:rPr lang="en-US" altLang="ko-KR" sz="2200" dirty="0" smtClean="0">
                <a:latin typeface="Arial"/>
                <a:cs typeface="Arial"/>
              </a:rPr>
              <a:t>)</a:t>
            </a:r>
            <a:r>
              <a:rPr lang="ko-KR" altLang="en-US" sz="2200" dirty="0" smtClean="0">
                <a:latin typeface="Arial"/>
                <a:cs typeface="Arial"/>
              </a:rPr>
              <a:t>에게 통보</a:t>
            </a:r>
            <a:endParaRPr lang="en-US" altLang="ko-KR" sz="2200" dirty="0" smtClean="0"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endParaRPr lang="en-US" sz="2200" dirty="0" smtClean="0"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UDRP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를 활용하지 않고 합의한 사안에 대해서는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Rule 17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에서 정의한 기준을 따름</a:t>
            </a:r>
            <a:endParaRPr lang="en-US" sz="2200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UDRP Rules: </a:t>
            </a:r>
            <a:r>
              <a:rPr lang="ko-KR" altLang="en-US" dirty="0" smtClean="0"/>
              <a:t>추가부분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56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0464" y="1702104"/>
            <a:ext cx="8103072" cy="331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r>
              <a:rPr lang="en-US" sz="2200" dirty="0" smtClean="0">
                <a:latin typeface="Arial"/>
                <a:cs typeface="Arial"/>
              </a:rPr>
              <a:t>2015</a:t>
            </a:r>
            <a:r>
              <a:rPr lang="ko-KR" altLang="en-US" sz="2200" dirty="0" smtClean="0">
                <a:latin typeface="Arial"/>
                <a:cs typeface="Arial"/>
              </a:rPr>
              <a:t>년 </a:t>
            </a:r>
            <a:r>
              <a:rPr lang="en-US" altLang="ko-KR" sz="2200" dirty="0" smtClean="0">
                <a:latin typeface="Arial"/>
                <a:cs typeface="Arial"/>
              </a:rPr>
              <a:t>7</a:t>
            </a:r>
            <a:r>
              <a:rPr lang="ko-KR" altLang="en-US" sz="2200" dirty="0" smtClean="0">
                <a:latin typeface="Arial"/>
                <a:cs typeface="Arial"/>
              </a:rPr>
              <a:t>월 </a:t>
            </a:r>
            <a:r>
              <a:rPr lang="en-US" altLang="ko-KR" sz="2200" dirty="0" smtClean="0">
                <a:latin typeface="Arial"/>
                <a:cs typeface="Arial"/>
              </a:rPr>
              <a:t>31</a:t>
            </a:r>
            <a:r>
              <a:rPr lang="ko-KR" altLang="en-US" sz="2200" dirty="0" smtClean="0">
                <a:latin typeface="Arial"/>
                <a:cs typeface="Arial"/>
              </a:rPr>
              <a:t>일부터 적용됨</a:t>
            </a:r>
            <a:endParaRPr lang="en-US" sz="2200" dirty="0" smtClean="0"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r>
              <a:rPr lang="ko-KR" altLang="en-US" sz="2200" dirty="0" smtClean="0">
                <a:latin typeface="Arial"/>
                <a:cs typeface="Arial"/>
              </a:rPr>
              <a:t>관련하여 </a:t>
            </a:r>
            <a:r>
              <a:rPr lang="ko-KR" altLang="en-US" sz="2200" dirty="0" err="1" smtClean="0">
                <a:latin typeface="Arial"/>
                <a:cs typeface="Arial"/>
              </a:rPr>
              <a:t>레지스트라는</a:t>
            </a:r>
            <a:r>
              <a:rPr lang="ko-KR" altLang="en-US" sz="2200" dirty="0" smtClean="0">
                <a:latin typeface="Arial"/>
                <a:cs typeface="Arial"/>
              </a:rPr>
              <a:t> 의견을 개진 가능</a:t>
            </a:r>
            <a:endParaRPr lang="en-US" sz="2200" dirty="0"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endParaRPr lang="en-US" sz="1000" b="1" dirty="0"/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r>
              <a:rPr lang="ko-KR" altLang="en-US" sz="2200" dirty="0" smtClean="0">
                <a:latin typeface="Arial"/>
                <a:cs typeface="Arial"/>
              </a:rPr>
              <a:t>개정 </a:t>
            </a:r>
            <a:r>
              <a:rPr lang="en-US" altLang="ko-KR" sz="2200" dirty="0" smtClean="0">
                <a:latin typeface="Arial"/>
                <a:cs typeface="Arial"/>
              </a:rPr>
              <a:t>UDRP</a:t>
            </a:r>
            <a:r>
              <a:rPr lang="ko-KR" altLang="en-US" sz="2200" dirty="0" smtClean="0">
                <a:latin typeface="Arial"/>
                <a:cs typeface="Arial"/>
              </a:rPr>
              <a:t>는 다음의 링크에서 확인</a:t>
            </a:r>
            <a:r>
              <a:rPr lang="en-US" sz="2200" dirty="0" smtClean="0">
                <a:latin typeface="Arial"/>
                <a:cs typeface="Arial"/>
              </a:rPr>
              <a:t>:</a:t>
            </a:r>
            <a:r>
              <a:rPr lang="en-US" sz="2200" dirty="0">
                <a:latin typeface="Arial"/>
                <a:cs typeface="Arial"/>
              </a:rPr>
              <a:t> 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r>
              <a:rPr lang="en-US" sz="2200" dirty="0">
                <a:latin typeface="Arial"/>
                <a:cs typeface="Arial"/>
                <a:hlinkClick r:id="rId3"/>
              </a:rPr>
              <a:t>www.icann.org/news/announcement-2014-11-17-</a:t>
            </a:r>
            <a:r>
              <a:rPr lang="en-US" sz="2200" dirty="0" smtClean="0">
                <a:latin typeface="Arial"/>
                <a:cs typeface="Arial"/>
                <a:hlinkClick r:id="rId3"/>
              </a:rPr>
              <a:t>en</a:t>
            </a:r>
            <a:endParaRPr lang="en-US" sz="2200" dirty="0" smtClean="0"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endParaRPr lang="en-US" sz="1400" i="1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r>
              <a:rPr lang="ko-KR" altLang="en-US" sz="1400" i="1" dirty="0">
                <a:solidFill>
                  <a:srgbClr val="0C1F24"/>
                </a:solidFill>
                <a:latin typeface="Arial"/>
                <a:cs typeface="Arial"/>
              </a:rPr>
              <a:t>본 문서에서 제공되는 사항은 참고로만 하고 실제내용은 사이트에서 확인하기 </a:t>
            </a:r>
            <a:r>
              <a:rPr lang="ko-KR" alt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바람</a:t>
            </a:r>
            <a:endParaRPr lang="en-US" altLang="ko-KR" sz="2200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UDRP Rules: </a:t>
            </a:r>
            <a:r>
              <a:rPr lang="ko-KR" altLang="en-US" dirty="0" smtClean="0"/>
              <a:t>적용일정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48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2" y="2865210"/>
            <a:ext cx="8320087" cy="1728788"/>
          </a:xfrm>
        </p:spPr>
        <p:txBody>
          <a:bodyPr/>
          <a:lstStyle/>
          <a:p>
            <a:r>
              <a:rPr lang="ko-KR" altLang="en-US" b="1" dirty="0" smtClean="0">
                <a:latin typeface="Source Sans Pro"/>
                <a:cs typeface="Source Sans Pro"/>
              </a:rPr>
              <a:t>적용일자</a:t>
            </a:r>
            <a:endParaRPr lang="en-US" b="1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0524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적용일자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674242" y="1468890"/>
            <a:ext cx="5327650" cy="723503"/>
            <a:chOff x="3238331" y="1118058"/>
            <a:chExt cx="5327650" cy="723503"/>
          </a:xfrm>
        </p:grpSpPr>
        <p:sp>
          <p:nvSpPr>
            <p:cNvPr id="33" name="TextBox 32"/>
            <p:cNvSpPr txBox="1"/>
            <p:nvPr/>
          </p:nvSpPr>
          <p:spPr>
            <a:xfrm>
              <a:off x="3238331" y="1118058"/>
              <a:ext cx="1764732" cy="430887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4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IRTP</a:t>
              </a:r>
              <a:endParaRPr lang="en-AU" sz="2400" b="1" dirty="0">
                <a:solidFill>
                  <a:srgbClr val="1A87C9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34" name="TextBox 33"/>
            <p:cNvSpPr txBox="1">
              <a:spLocks noChangeArrowheads="1"/>
            </p:cNvSpPr>
            <p:nvPr/>
          </p:nvSpPr>
          <p:spPr bwMode="auto">
            <a:xfrm>
              <a:off x="3244681" y="1441451"/>
              <a:ext cx="53213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000" rIns="27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 smtClean="0">
                  <a:solidFill>
                    <a:srgbClr val="0A304B"/>
                  </a:solidFill>
                  <a:latin typeface="Arial"/>
                  <a:cs typeface="Arial"/>
                </a:rPr>
                <a:t>2015</a:t>
              </a:r>
              <a:r>
                <a:rPr lang="ko-KR" altLang="en-US" sz="2000" dirty="0" smtClean="0">
                  <a:solidFill>
                    <a:srgbClr val="0A304B"/>
                  </a:solidFill>
                  <a:latin typeface="Arial"/>
                  <a:cs typeface="Arial"/>
                </a:rPr>
                <a:t>년 </a:t>
              </a:r>
              <a:r>
                <a:rPr lang="en-US" altLang="ko-KR" sz="2000" dirty="0" smtClean="0">
                  <a:solidFill>
                    <a:srgbClr val="0A304B"/>
                  </a:solidFill>
                  <a:latin typeface="Arial"/>
                  <a:cs typeface="Arial"/>
                </a:rPr>
                <a:t>1</a:t>
              </a:r>
              <a:r>
                <a:rPr lang="ko-KR" altLang="en-US" sz="2000" dirty="0" smtClean="0">
                  <a:solidFill>
                    <a:srgbClr val="0A304B"/>
                  </a:solidFill>
                  <a:latin typeface="Arial"/>
                  <a:cs typeface="Arial"/>
                </a:rPr>
                <a:t>월 </a:t>
              </a:r>
              <a:r>
                <a:rPr lang="en-US" altLang="ko-KR" sz="2000" dirty="0" smtClean="0">
                  <a:solidFill>
                    <a:srgbClr val="0A304B"/>
                  </a:solidFill>
                  <a:latin typeface="Arial"/>
                  <a:cs typeface="Arial"/>
                </a:rPr>
                <a:t>31</a:t>
              </a:r>
              <a:r>
                <a:rPr lang="ko-KR" altLang="en-US" sz="2000" dirty="0" smtClean="0">
                  <a:solidFill>
                    <a:srgbClr val="0A304B"/>
                  </a:solidFill>
                  <a:latin typeface="Arial"/>
                  <a:cs typeface="Arial"/>
                </a:rPr>
                <a:t>일</a:t>
              </a:r>
              <a:endParaRPr lang="id-ID" sz="2000" dirty="0">
                <a:solidFill>
                  <a:srgbClr val="0A304B"/>
                </a:solidFill>
                <a:latin typeface="Arial"/>
                <a:cs typeface="Arial"/>
              </a:endParaRPr>
            </a:p>
          </p:txBody>
        </p:sp>
      </p:grpSp>
      <p:sp>
        <p:nvSpPr>
          <p:cNvPr id="50" name="Chevron 49"/>
          <p:cNvSpPr/>
          <p:nvPr/>
        </p:nvSpPr>
        <p:spPr>
          <a:xfrm>
            <a:off x="1139430" y="1485209"/>
            <a:ext cx="1268168" cy="661499"/>
          </a:xfrm>
          <a:prstGeom prst="chevron">
            <a:avLst>
              <a:gd name="adj" fmla="val 27026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r>
              <a:rPr lang="en-AU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1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1139430" y="2697897"/>
            <a:ext cx="1268168" cy="661499"/>
          </a:xfrm>
          <a:prstGeom prst="chevron">
            <a:avLst>
              <a:gd name="adj" fmla="val 27026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r>
              <a:rPr lang="en-US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2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1139430" y="3919992"/>
            <a:ext cx="1268168" cy="661499"/>
          </a:xfrm>
          <a:prstGeom prst="chevron">
            <a:avLst>
              <a:gd name="adj" fmla="val 27026"/>
            </a:avLst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r>
              <a:rPr lang="en-AU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3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2674242" y="2696960"/>
            <a:ext cx="5327650" cy="723503"/>
            <a:chOff x="3238331" y="1118058"/>
            <a:chExt cx="5327650" cy="723503"/>
          </a:xfrm>
        </p:grpSpPr>
        <p:sp>
          <p:nvSpPr>
            <p:cNvPr id="55" name="TextBox 54"/>
            <p:cNvSpPr txBox="1"/>
            <p:nvPr/>
          </p:nvSpPr>
          <p:spPr>
            <a:xfrm>
              <a:off x="3238331" y="1118058"/>
              <a:ext cx="1764732" cy="430887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4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AWIP</a:t>
              </a:r>
              <a:endParaRPr lang="en-AU" sz="2400" b="1" dirty="0">
                <a:solidFill>
                  <a:schemeClr val="accent3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6" name="TextBox 55"/>
            <p:cNvSpPr txBox="1">
              <a:spLocks noChangeArrowheads="1"/>
            </p:cNvSpPr>
            <p:nvPr/>
          </p:nvSpPr>
          <p:spPr bwMode="auto">
            <a:xfrm>
              <a:off x="3244681" y="1441451"/>
              <a:ext cx="53213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000" rIns="27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ko-KR" alt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보류중</a:t>
              </a:r>
              <a:endParaRPr lang="id-ID" sz="2000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674241" y="3879421"/>
            <a:ext cx="5327651" cy="723503"/>
            <a:chOff x="3238330" y="1118058"/>
            <a:chExt cx="5327651" cy="723503"/>
          </a:xfrm>
        </p:grpSpPr>
        <p:sp>
          <p:nvSpPr>
            <p:cNvPr id="58" name="TextBox 57"/>
            <p:cNvSpPr txBox="1"/>
            <p:nvPr/>
          </p:nvSpPr>
          <p:spPr>
            <a:xfrm>
              <a:off x="3238330" y="1118058"/>
              <a:ext cx="2405759" cy="430887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AU" sz="2400" b="1" dirty="0" smtClean="0">
                  <a:solidFill>
                    <a:srgbClr val="B87137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UDRP Rules</a:t>
              </a:r>
              <a:endParaRPr lang="en-AU" sz="2400" b="1" dirty="0">
                <a:solidFill>
                  <a:srgbClr val="B87137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9" name="TextBox 58"/>
            <p:cNvSpPr txBox="1">
              <a:spLocks noChangeArrowheads="1"/>
            </p:cNvSpPr>
            <p:nvPr/>
          </p:nvSpPr>
          <p:spPr bwMode="auto">
            <a:xfrm>
              <a:off x="3244681" y="1441451"/>
              <a:ext cx="53213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000" rIns="27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2015</a:t>
              </a:r>
              <a:r>
                <a:rPr lang="ko-KR" alt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년 </a:t>
              </a:r>
              <a:r>
                <a:rPr lang="en-US" altLang="ko-KR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7</a:t>
              </a:r>
              <a:r>
                <a:rPr lang="ko-KR" alt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월 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31</a:t>
              </a:r>
              <a:r>
                <a:rPr lang="ko-KR" alt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일</a:t>
              </a:r>
              <a:endParaRPr lang="id-ID" sz="2000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pic>
        <p:nvPicPr>
          <p:cNvPr id="15" name="Picture 14" descr="0084-calendar.eps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254" y="2014573"/>
            <a:ext cx="1821790" cy="201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43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513670"/>
            <a:ext cx="7896754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2015</a:t>
            </a:r>
            <a:r>
              <a:rPr lang="ko-KR" altLang="en-US" b="1" dirty="0" smtClean="0">
                <a:latin typeface="Source Sans Pro"/>
                <a:cs typeface="Source Sans Pro"/>
              </a:rPr>
              <a:t>년 </a:t>
            </a:r>
            <a:r>
              <a:rPr lang="ko-KR" altLang="en-US" b="1" dirty="0" err="1" smtClean="0">
                <a:latin typeface="Source Sans Pro"/>
                <a:cs typeface="Source Sans Pro"/>
              </a:rPr>
              <a:t>레지스트라</a:t>
            </a:r>
            <a:r>
              <a:rPr lang="ko-KR" altLang="en-US" b="1" dirty="0" smtClean="0">
                <a:latin typeface="Source Sans Pro"/>
                <a:cs typeface="Source Sans Pro"/>
              </a:rPr>
              <a:t> 정책 주요 추가사항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7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5110" y="1235621"/>
            <a:ext cx="8269111" cy="3617650"/>
          </a:xfrm>
        </p:spPr>
        <p:txBody>
          <a:bodyPr/>
          <a:lstStyle/>
          <a:p>
            <a:pPr algn="ctr"/>
            <a:r>
              <a:rPr lang="ko-KR" altLang="en-US" sz="3300" b="1" dirty="0" smtClean="0">
                <a:latin typeface="Source Sans Pro"/>
                <a:cs typeface="Source Sans Pro"/>
              </a:rPr>
              <a:t>본 자료의 내용은 </a:t>
            </a:r>
            <a:r>
              <a:rPr lang="en-US" altLang="ko-KR" sz="3300" b="1" dirty="0" smtClean="0">
                <a:latin typeface="Source Sans Pro"/>
                <a:cs typeface="Source Sans Pro"/>
              </a:rPr>
              <a:t>ICANN RAA</a:t>
            </a:r>
            <a:r>
              <a:rPr lang="ko-KR" altLang="en-US" sz="3300" b="1" dirty="0" smtClean="0">
                <a:latin typeface="Source Sans Pro"/>
                <a:cs typeface="Source Sans Pro"/>
              </a:rPr>
              <a:t>를 변경 또는 대체하지 않으며</a:t>
            </a:r>
            <a:r>
              <a:rPr lang="en-US" altLang="ko-KR" sz="3300" b="1" dirty="0" smtClean="0">
                <a:latin typeface="Source Sans Pro"/>
                <a:cs typeface="Source Sans Pro"/>
              </a:rPr>
              <a:t>, ICANN</a:t>
            </a:r>
            <a:r>
              <a:rPr lang="ko-KR" altLang="en-US" sz="3300" b="1" dirty="0" smtClean="0">
                <a:latin typeface="Source Sans Pro"/>
                <a:cs typeface="Source Sans Pro"/>
              </a:rPr>
              <a:t>의 </a:t>
            </a:r>
            <a:r>
              <a:rPr lang="ko-KR" altLang="en-US" sz="3300" b="1" dirty="0" err="1" smtClean="0">
                <a:latin typeface="Source Sans Pro"/>
                <a:cs typeface="Source Sans Pro"/>
              </a:rPr>
              <a:t>컨센서스</a:t>
            </a:r>
            <a:r>
              <a:rPr lang="ko-KR" altLang="en-US" sz="3300" b="1" dirty="0" smtClean="0">
                <a:latin typeface="Source Sans Pro"/>
                <a:cs typeface="Source Sans Pro"/>
              </a:rPr>
              <a:t> 기반 정책과 </a:t>
            </a:r>
            <a:r>
              <a:rPr lang="ko-KR" altLang="en-US" sz="3300" b="1" dirty="0" err="1" smtClean="0">
                <a:latin typeface="Source Sans Pro"/>
                <a:cs typeface="Source Sans Pro"/>
              </a:rPr>
              <a:t>스펙이</a:t>
            </a:r>
            <a:r>
              <a:rPr lang="ko-KR" altLang="en-US" sz="3300" b="1" dirty="0" smtClean="0">
                <a:latin typeface="Source Sans Pro"/>
                <a:cs typeface="Source Sans Pro"/>
              </a:rPr>
              <a:t> 우선시됩니다</a:t>
            </a:r>
            <a:r>
              <a:rPr lang="en-US" altLang="ko-KR" sz="3300" b="1" dirty="0" smtClean="0">
                <a:latin typeface="Source Sans Pro"/>
                <a:cs typeface="Source Sans Pro"/>
              </a:rPr>
              <a:t>.</a:t>
            </a:r>
          </a:p>
          <a:p>
            <a:pPr algn="ctr"/>
            <a:endParaRPr lang="en-US" altLang="ko-KR" sz="3300" b="1" dirty="0" smtClean="0">
              <a:latin typeface="Source Sans Pro"/>
              <a:cs typeface="Source Sans Pro"/>
            </a:endParaRPr>
          </a:p>
          <a:p>
            <a:pPr algn="ctr"/>
            <a:r>
              <a:rPr lang="ko-KR" altLang="en-US" sz="3300" b="1" dirty="0" smtClean="0">
                <a:latin typeface="Source Sans Pro"/>
                <a:cs typeface="Source Sans Pro"/>
              </a:rPr>
              <a:t>본 자료의 내용과 </a:t>
            </a:r>
            <a:r>
              <a:rPr lang="en-US" altLang="ko-KR" sz="3300" b="1" dirty="0" smtClean="0">
                <a:latin typeface="Source Sans Pro"/>
                <a:cs typeface="Source Sans Pro"/>
              </a:rPr>
              <a:t>ICANN </a:t>
            </a:r>
            <a:r>
              <a:rPr lang="ko-KR" altLang="en-US" sz="3300" b="1" dirty="0" smtClean="0">
                <a:latin typeface="Source Sans Pro"/>
                <a:cs typeface="Source Sans Pro"/>
              </a:rPr>
              <a:t>정책과 혼선이 </a:t>
            </a:r>
            <a:r>
              <a:rPr lang="ko-KR" altLang="en-US" sz="3300" b="1" dirty="0" err="1" smtClean="0">
                <a:latin typeface="Source Sans Pro"/>
                <a:cs typeface="Source Sans Pro"/>
              </a:rPr>
              <a:t>있을경우</a:t>
            </a:r>
            <a:r>
              <a:rPr lang="ko-KR" altLang="en-US" sz="3300" b="1" dirty="0" smtClean="0">
                <a:latin typeface="Source Sans Pro"/>
                <a:cs typeface="Source Sans Pro"/>
              </a:rPr>
              <a:t> </a:t>
            </a:r>
            <a:r>
              <a:rPr lang="en-US" altLang="ko-KR" sz="3300" b="1" dirty="0" smtClean="0">
                <a:latin typeface="Source Sans Pro"/>
                <a:cs typeface="Source Sans Pro"/>
              </a:rPr>
              <a:t>ICANN </a:t>
            </a:r>
            <a:r>
              <a:rPr lang="ko-KR" altLang="en-US" sz="3300" b="1" dirty="0" smtClean="0">
                <a:latin typeface="Source Sans Pro"/>
                <a:cs typeface="Source Sans Pro"/>
              </a:rPr>
              <a:t>정책이 우선시됩니다</a:t>
            </a:r>
            <a:r>
              <a:rPr lang="en-US" altLang="ko-KR" sz="3300" b="1" dirty="0" smtClean="0">
                <a:latin typeface="Source Sans Pro"/>
                <a:cs typeface="Source Sans Pro"/>
              </a:rPr>
              <a:t>.</a:t>
            </a:r>
          </a:p>
          <a:p>
            <a:pPr algn="ctr"/>
            <a:endParaRPr lang="en-US" sz="3300" b="1" dirty="0">
              <a:latin typeface="Source Sans Pro"/>
              <a:cs typeface="Source Sans Pro"/>
            </a:endParaRPr>
          </a:p>
          <a:p>
            <a:pPr algn="ctr"/>
            <a:r>
              <a:rPr lang="ko-KR" altLang="en-US" sz="3300" b="1" dirty="0" smtClean="0">
                <a:latin typeface="Source Sans Pro"/>
                <a:cs typeface="Source Sans Pro"/>
              </a:rPr>
              <a:t>본 자료는 참고용으로만 활용하시기 바랍니다</a:t>
            </a:r>
            <a:r>
              <a:rPr lang="en-US" altLang="ko-KR" sz="3300" b="1" dirty="0" smtClean="0">
                <a:latin typeface="Source Sans Pro"/>
                <a:cs typeface="Source Sans Pro"/>
              </a:rPr>
              <a:t>.</a:t>
            </a:r>
            <a:endParaRPr lang="en-US" sz="3300" b="1" dirty="0">
              <a:latin typeface="Source Sans Pro"/>
              <a:cs typeface="Source Sans Pro"/>
            </a:endParaRPr>
          </a:p>
          <a:p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56959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760" y="1020855"/>
            <a:ext cx="9159254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SzPct val="75000"/>
            </a:pP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GNSO(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일반최상위네임정책개발기구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)</a:t>
            </a: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개선안 </a:t>
            </a: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: </a:t>
            </a:r>
            <a:endParaRPr lang="en-US" sz="2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>
              <a:lnSpc>
                <a:spcPct val="140000"/>
              </a:lnSpc>
              <a:spcAft>
                <a:spcPts val="600"/>
              </a:spcAft>
              <a:buSzPct val="123000"/>
            </a:pP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(1) 2012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년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3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월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ICANN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이사회 승인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/>
            </a:r>
            <a:b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</a:b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 - </a:t>
            </a: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레지스트라간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이관정책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/>
            </a:r>
            <a:b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</a:b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   (IRTP, Inter Registrar Transfer Policy)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변경사항</a:t>
            </a:r>
            <a:endParaRPr lang="en-US" sz="2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>
              <a:lnSpc>
                <a:spcPct val="140000"/>
              </a:lnSpc>
              <a:spcAft>
                <a:spcPts val="600"/>
              </a:spcAft>
              <a:buSzPct val="123000"/>
            </a:pP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(2) 2012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년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5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월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ICANN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이사회 승인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/>
            </a:r>
            <a:b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</a:b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 -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추가 </a:t>
            </a: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후이즈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정보 정책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/>
            </a:r>
            <a:b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</a:b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   (AWIP, Additional </a:t>
            </a:r>
            <a:r>
              <a:rPr lang="en-US" altLang="ko-KR" sz="2200" dirty="0" err="1" smtClean="0">
                <a:solidFill>
                  <a:srgbClr val="0C1F24"/>
                </a:solidFill>
                <a:latin typeface="Arial"/>
                <a:cs typeface="Arial"/>
              </a:rPr>
              <a:t>Whois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Information Policy)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신규협의정책</a:t>
            </a:r>
            <a:endParaRPr lang="en-US" sz="22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>
              <a:lnSpc>
                <a:spcPct val="140000"/>
              </a:lnSpc>
              <a:spcAft>
                <a:spcPts val="600"/>
              </a:spcAft>
              <a:buSzPct val="123000"/>
            </a:pP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(3) 2013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년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9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월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ICANN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이사회 승인</a:t>
            </a:r>
            <a:endParaRPr lang="en-US" altLang="ko-KR" sz="22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>
              <a:lnSpc>
                <a:spcPct val="140000"/>
              </a:lnSpc>
              <a:spcAft>
                <a:spcPts val="600"/>
              </a:spcAft>
              <a:buSzPct val="123000"/>
            </a:pP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 </a:t>
            </a:r>
            <a:r>
              <a:rPr lang="en-US" altLang="ko-KR" sz="2200" dirty="0">
                <a:solidFill>
                  <a:srgbClr val="0C1F24"/>
                </a:solidFill>
                <a:latin typeface="Arial"/>
                <a:cs typeface="Arial"/>
              </a:rPr>
              <a:t>-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통일도메인네임분쟁조정정책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/>
            </a:r>
            <a:b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</a:b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   (UDRP, </a:t>
            </a:r>
            <a:r>
              <a:rPr lang="en-US" altLang="ko-KR" sz="2200" dirty="0">
                <a:solidFill>
                  <a:srgbClr val="0C1F24"/>
                </a:solidFill>
                <a:latin typeface="Arial"/>
                <a:cs typeface="Arial"/>
              </a:rPr>
              <a:t>Uniform Domain Name Dispute Resolution Policy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)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변경사항</a:t>
            </a:r>
            <a:endParaRPr lang="en-US" altLang="ko-KR" sz="22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>
              <a:lnSpc>
                <a:spcPct val="140000"/>
              </a:lnSpc>
              <a:spcAft>
                <a:spcPts val="600"/>
              </a:spcAft>
              <a:buSzPct val="123000"/>
            </a:pP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 </a:t>
            </a:r>
            <a:endParaRPr lang="en-US" sz="2200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2015</a:t>
            </a:r>
            <a:r>
              <a:rPr lang="ko-KR" altLang="en-US" dirty="0" smtClean="0"/>
              <a:t>년 주요 정책 변경사항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3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2" y="2377590"/>
            <a:ext cx="8339419" cy="1728788"/>
          </a:xfrm>
        </p:spPr>
        <p:txBody>
          <a:bodyPr/>
          <a:lstStyle/>
          <a:p>
            <a:r>
              <a:rPr lang="ko-KR" altLang="en-US" dirty="0" err="1" smtClean="0"/>
              <a:t>레지스트라간</a:t>
            </a:r>
            <a:r>
              <a:rPr lang="ko-KR" altLang="en-US" dirty="0" smtClean="0"/>
              <a:t> 이관정책</a:t>
            </a:r>
            <a:endParaRPr lang="en-US" b="1" dirty="0" smtClean="0">
              <a:latin typeface="Source Sans Pro"/>
              <a:cs typeface="Source Sans Pro"/>
            </a:endParaRPr>
          </a:p>
          <a:p>
            <a:r>
              <a:rPr lang="en-US" dirty="0" smtClean="0"/>
              <a:t>(IRTP, Inter-Registrar Transfer Policy)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4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9241" y="1096519"/>
            <a:ext cx="8103072" cy="271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SzPct val="75000"/>
            </a:pP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GNSO IRTP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작업그룹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B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는 다음의 사항을 개선 중</a:t>
            </a: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:</a:t>
            </a:r>
            <a:endParaRPr lang="en-US" sz="2200" dirty="0">
              <a:solidFill>
                <a:srgbClr val="0C1F24"/>
              </a:solidFill>
              <a:latin typeface="Arial"/>
              <a:cs typeface="Arial"/>
            </a:endParaRPr>
          </a:p>
          <a:p>
            <a:pPr>
              <a:lnSpc>
                <a:spcPct val="120000"/>
              </a:lnSpc>
              <a:buSzPct val="75000"/>
            </a:pPr>
            <a:endParaRPr lang="en-US" sz="10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레지스트라는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등록자의 명시적인 허가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(Terms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와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Condition)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가 있는 경우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“</a:t>
            </a:r>
            <a:r>
              <a:rPr lang="en-US" altLang="ko-KR" sz="2200" dirty="0" err="1" smtClean="0">
                <a:solidFill>
                  <a:srgbClr val="0C1F24"/>
                </a:solidFill>
                <a:latin typeface="Arial"/>
                <a:cs typeface="Arial"/>
              </a:rPr>
              <a:t>ClientTransferProhibited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”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상태를 도입 가능</a:t>
            </a:r>
            <a:endParaRPr lang="en-US" sz="1000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endParaRPr lang="en-US" sz="22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SzPct val="75000"/>
              <a:buFont typeface="Wingdings" charset="2"/>
              <a:buChar char=""/>
            </a:pPr>
            <a:r>
              <a:rPr lang="ko-KR" altLang="en-US" sz="2200" dirty="0" err="1">
                <a:solidFill>
                  <a:srgbClr val="0C1F24"/>
                </a:solidFill>
                <a:latin typeface="Arial"/>
                <a:cs typeface="Arial"/>
              </a:rPr>
              <a:t>레지스트라는</a:t>
            </a:r>
            <a:r>
              <a:rPr lang="ko-KR" altLang="en-US" sz="2200" dirty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altLang="ko-KR" sz="2200" dirty="0">
                <a:solidFill>
                  <a:srgbClr val="0C1F24"/>
                </a:solidFill>
                <a:latin typeface="Arial"/>
                <a:cs typeface="Arial"/>
              </a:rPr>
              <a:t>5</a:t>
            </a:r>
            <a:r>
              <a:rPr lang="ko-KR" altLang="en-US" sz="2200" dirty="0">
                <a:solidFill>
                  <a:srgbClr val="0C1F24"/>
                </a:solidFill>
                <a:latin typeface="Arial"/>
                <a:cs typeface="Arial"/>
              </a:rPr>
              <a:t>일</a:t>
            </a:r>
            <a:r>
              <a:rPr lang="en-US" altLang="ko-KR" sz="2200" dirty="0">
                <a:solidFill>
                  <a:srgbClr val="0C1F24"/>
                </a:solidFill>
                <a:latin typeface="Arial"/>
                <a:cs typeface="Arial"/>
              </a:rPr>
              <a:t>(</a:t>
            </a:r>
            <a:r>
              <a:rPr lang="ko-KR" altLang="en-US" sz="2200" dirty="0">
                <a:solidFill>
                  <a:srgbClr val="0C1F24"/>
                </a:solidFill>
                <a:latin typeface="Arial"/>
                <a:cs typeface="Arial"/>
              </a:rPr>
              <a:t>달력기준</a:t>
            </a:r>
            <a:r>
              <a:rPr lang="en-US" altLang="ko-KR" sz="2200" dirty="0">
                <a:solidFill>
                  <a:srgbClr val="0C1F24"/>
                </a:solidFill>
                <a:latin typeface="Arial"/>
                <a:cs typeface="Arial"/>
              </a:rPr>
              <a:t>)</a:t>
            </a:r>
            <a:r>
              <a:rPr lang="ko-KR" altLang="en-US" sz="2200" dirty="0">
                <a:solidFill>
                  <a:srgbClr val="0C1F24"/>
                </a:solidFill>
                <a:latin typeface="Arial"/>
                <a:cs typeface="Arial"/>
              </a:rPr>
              <a:t> 이내에 등록자의 요청이 있는 경우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“</a:t>
            </a:r>
            <a:r>
              <a:rPr lang="en-US" altLang="ko-KR" sz="2200" dirty="0" err="1" smtClean="0">
                <a:solidFill>
                  <a:srgbClr val="0C1F24"/>
                </a:solidFill>
                <a:latin typeface="Arial"/>
                <a:cs typeface="Arial"/>
              </a:rPr>
              <a:t>ClientTransferProhibited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” </a:t>
            </a:r>
            <a:r>
              <a:rPr lang="ko-KR" altLang="en-US" sz="2200" dirty="0">
                <a:solidFill>
                  <a:srgbClr val="0C1F24"/>
                </a:solidFill>
                <a:latin typeface="Arial"/>
                <a:cs typeface="Arial"/>
              </a:rPr>
              <a:t>상태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삭제</a:t>
            </a:r>
            <a:endParaRPr lang="en-US" sz="2200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IRTP : </a:t>
            </a:r>
            <a:r>
              <a:rPr lang="ko-KR" altLang="en-US" dirty="0" smtClean="0"/>
              <a:t>추가정책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02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0464" y="1918431"/>
            <a:ext cx="810307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ct val="75000"/>
            </a:pPr>
            <a:r>
              <a:rPr lang="ko-KR" altLang="en-US" sz="2200" dirty="0" smtClean="0">
                <a:latin typeface="Arial"/>
                <a:cs typeface="Arial"/>
              </a:rPr>
              <a:t>신규 요구사항은 </a:t>
            </a:r>
            <a:r>
              <a:rPr lang="en-US" altLang="ko-KR" sz="2200" dirty="0" smtClean="0">
                <a:latin typeface="Arial"/>
                <a:cs typeface="Arial"/>
              </a:rPr>
              <a:t>2015</a:t>
            </a:r>
            <a:r>
              <a:rPr lang="ko-KR" altLang="en-US" sz="2200" dirty="0" smtClean="0">
                <a:latin typeface="Arial"/>
                <a:cs typeface="Arial"/>
              </a:rPr>
              <a:t>년 </a:t>
            </a:r>
            <a:r>
              <a:rPr lang="en-US" altLang="ko-KR" sz="2200" dirty="0" smtClean="0">
                <a:latin typeface="Arial"/>
                <a:cs typeface="Arial"/>
              </a:rPr>
              <a:t>1</a:t>
            </a:r>
            <a:r>
              <a:rPr lang="ko-KR" altLang="en-US" sz="2200" dirty="0" smtClean="0">
                <a:latin typeface="Arial"/>
                <a:cs typeface="Arial"/>
              </a:rPr>
              <a:t>월 </a:t>
            </a:r>
            <a:r>
              <a:rPr lang="en-US" altLang="ko-KR" sz="2200" dirty="0" smtClean="0">
                <a:latin typeface="Arial"/>
                <a:cs typeface="Arial"/>
              </a:rPr>
              <a:t>31</a:t>
            </a:r>
            <a:r>
              <a:rPr lang="ko-KR" altLang="en-US" sz="2200" dirty="0" smtClean="0">
                <a:latin typeface="Arial"/>
                <a:cs typeface="Arial"/>
              </a:rPr>
              <a:t>일부터 적용됨</a:t>
            </a:r>
            <a:endParaRPr lang="en-US" sz="2200" dirty="0"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r>
              <a:rPr lang="en-US" sz="2200" dirty="0" smtClean="0">
                <a:latin typeface="Arial"/>
                <a:cs typeface="Arial"/>
              </a:rPr>
              <a:t>IRTP </a:t>
            </a:r>
            <a:r>
              <a:rPr lang="ko-KR" altLang="en-US" sz="2200" dirty="0" smtClean="0">
                <a:latin typeface="Arial"/>
                <a:cs typeface="Arial"/>
              </a:rPr>
              <a:t>관련 정보</a:t>
            </a:r>
            <a:r>
              <a:rPr lang="en-US" sz="2200" dirty="0" smtClean="0">
                <a:latin typeface="Arial"/>
                <a:cs typeface="Arial"/>
              </a:rPr>
              <a:t>: </a:t>
            </a:r>
            <a:br>
              <a:rPr lang="en-US" sz="2200" dirty="0" smtClean="0">
                <a:latin typeface="Arial"/>
                <a:cs typeface="Arial"/>
              </a:rPr>
            </a:br>
            <a:r>
              <a:rPr lang="en-US" sz="2200" dirty="0" smtClean="0">
                <a:solidFill>
                  <a:srgbClr val="0A1F24"/>
                </a:solidFill>
                <a:latin typeface="Arial"/>
                <a:cs typeface="Arial"/>
                <a:hlinkClick r:id="rId3"/>
              </a:rPr>
              <a:t>www.icann.org/resources/pages/policy-transfers-2014-07-02-en</a:t>
            </a:r>
            <a:endParaRPr lang="en-US" sz="2200" dirty="0" smtClean="0">
              <a:solidFill>
                <a:srgbClr val="0A1F24"/>
              </a:solidFill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endParaRPr lang="en-US" sz="2200" dirty="0">
              <a:solidFill>
                <a:srgbClr val="0A1F24"/>
              </a:solidFill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123000"/>
            </a:pPr>
            <a:r>
              <a:rPr lang="ko-KR" alt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본 문서에서 제공되는 사항은 참고로만 하고 실제내용은 사이트에서 확인하기 바람</a:t>
            </a:r>
            <a:endParaRPr lang="en-US" sz="2200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IRTP : </a:t>
            </a:r>
            <a:r>
              <a:rPr lang="ko-KR" altLang="en-US" dirty="0" smtClean="0"/>
              <a:t>적용일정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54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2" y="2411610"/>
            <a:ext cx="8320087" cy="1728788"/>
          </a:xfrm>
        </p:spPr>
        <p:txBody>
          <a:bodyPr/>
          <a:lstStyle/>
          <a:p>
            <a:r>
              <a:rPr lang="ko-KR" altLang="en-US" b="1" dirty="0" err="1" smtClean="0">
                <a:latin typeface="Arial"/>
                <a:cs typeface="Arial"/>
              </a:rPr>
              <a:t>추가후이즈정보정책</a:t>
            </a:r>
            <a:endParaRPr lang="en-US" b="1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(AWIP)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362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1" y="1035310"/>
            <a:ext cx="8242510" cy="4612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75000"/>
            </a:pP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레지스트리와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레지스트라의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WHOIS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상태 값 </a:t>
            </a: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표시시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endParaRPr lang="en-US" altLang="ko-KR" sz="22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>
              <a:lnSpc>
                <a:spcPct val="110000"/>
              </a:lnSpc>
              <a:buSzPct val="75000"/>
            </a:pP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EPP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를 사용해야 함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:</a:t>
            </a:r>
          </a:p>
          <a:p>
            <a:pPr>
              <a:lnSpc>
                <a:spcPct val="110000"/>
              </a:lnSpc>
              <a:buSzPct val="75000"/>
            </a:pPr>
            <a:endParaRPr lang="en-US" sz="5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10000"/>
              </a:lnSpc>
              <a:buSzPct val="75000"/>
              <a:buFont typeface="Wingdings" charset="2"/>
              <a:buChar char=""/>
            </a:pP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상태표시는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EPP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코드체계만을 따라야 하며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EPP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코드 옆에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ICANN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의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 EPP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코드 설명 페이지로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link/URL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를 제공해야 함</a:t>
            </a:r>
            <a:endParaRPr lang="en-US" sz="22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>
              <a:lnSpc>
                <a:spcPct val="110000"/>
              </a:lnSpc>
              <a:buSzPct val="75000"/>
            </a:pPr>
            <a:endParaRPr lang="en-US" sz="5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10000"/>
              </a:lnSpc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WHOIS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출력에 다음의 사항 표시</a:t>
            </a:r>
            <a:r>
              <a:rPr lang="en-US" sz="2200" dirty="0" smtClean="0">
                <a:solidFill>
                  <a:srgbClr val="0C1F24"/>
                </a:solidFill>
                <a:latin typeface="Arial"/>
                <a:cs typeface="Arial"/>
              </a:rPr>
              <a:t>: </a:t>
            </a:r>
          </a:p>
          <a:p>
            <a:pPr marL="285750" indent="-285750">
              <a:lnSpc>
                <a:spcPct val="110000"/>
              </a:lnSpc>
              <a:buSzPct val="75000"/>
              <a:buFont typeface="Wingdings" charset="2"/>
              <a:buChar char=""/>
            </a:pPr>
            <a:endParaRPr lang="en-US" sz="5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284163">
              <a:lnSpc>
                <a:spcPct val="110000"/>
              </a:lnSpc>
              <a:buSzPct val="75000"/>
            </a:pPr>
            <a:r>
              <a:rPr lang="en-US" sz="2200" i="1" dirty="0" smtClean="0">
                <a:solidFill>
                  <a:srgbClr val="0C1F24"/>
                </a:solidFill>
                <a:latin typeface="Arial"/>
                <a:cs typeface="Arial"/>
              </a:rPr>
              <a:t>“WHOIS </a:t>
            </a:r>
            <a:r>
              <a:rPr lang="ko-KR" altLang="en-US" sz="2200" i="1" dirty="0" err="1" smtClean="0">
                <a:solidFill>
                  <a:srgbClr val="0C1F24"/>
                </a:solidFill>
                <a:latin typeface="Arial"/>
                <a:cs typeface="Arial"/>
              </a:rPr>
              <a:t>상태값에</a:t>
            </a:r>
            <a:r>
              <a:rPr lang="en-US" altLang="ko-KR" sz="2200" i="1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ko-KR" altLang="en-US" sz="2200" i="1" dirty="0" smtClean="0">
                <a:solidFill>
                  <a:srgbClr val="0C1F24"/>
                </a:solidFill>
                <a:latin typeface="Arial"/>
                <a:cs typeface="Arial"/>
              </a:rPr>
              <a:t>대한 정보는 다음의 사이트에서 확인</a:t>
            </a:r>
            <a:r>
              <a:rPr lang="en-US" sz="2200" i="1" dirty="0" smtClean="0">
                <a:solidFill>
                  <a:srgbClr val="0C1F24"/>
                </a:solidFill>
                <a:latin typeface="Arial"/>
                <a:cs typeface="Arial"/>
              </a:rPr>
              <a:t>:  </a:t>
            </a:r>
            <a:r>
              <a:rPr lang="en-US" sz="2200" i="1" dirty="0">
                <a:solidFill>
                  <a:srgbClr val="0C1F24"/>
                </a:solidFill>
                <a:latin typeface="Arial"/>
                <a:cs typeface="Arial"/>
              </a:rPr>
              <a:t/>
            </a:r>
            <a:br>
              <a:rPr lang="en-US" sz="2200" i="1" dirty="0">
                <a:solidFill>
                  <a:srgbClr val="0C1F24"/>
                </a:solidFill>
                <a:latin typeface="Arial"/>
                <a:cs typeface="Arial"/>
              </a:rPr>
            </a:br>
            <a:r>
              <a:rPr lang="en-US" sz="2200" i="1" dirty="0" smtClean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https</a:t>
            </a:r>
            <a:r>
              <a:rPr lang="en-US" sz="2200" i="1" dirty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://icann.org/resources/pages/epp-status-</a:t>
            </a:r>
            <a:r>
              <a:rPr lang="en-US" sz="2200" i="1" dirty="0" smtClean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codes</a:t>
            </a:r>
            <a:r>
              <a:rPr lang="en-US" sz="2200" i="1" dirty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-</a:t>
            </a:r>
            <a:r>
              <a:rPr lang="en-US" sz="2200" i="1" dirty="0" smtClean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list</a:t>
            </a:r>
            <a:r>
              <a:rPr lang="en-US" sz="2200" i="1" dirty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-2014-06-18-</a:t>
            </a:r>
            <a:r>
              <a:rPr lang="en-US" sz="2200" i="1" dirty="0" smtClean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en</a:t>
            </a:r>
            <a:r>
              <a:rPr lang="en-US" sz="2200" i="1" dirty="0" smtClean="0">
                <a:solidFill>
                  <a:srgbClr val="0C1F24"/>
                </a:solidFill>
                <a:latin typeface="Arial"/>
                <a:cs typeface="Arial"/>
              </a:rPr>
              <a:t>.”</a:t>
            </a:r>
          </a:p>
          <a:p>
            <a:pPr>
              <a:lnSpc>
                <a:spcPct val="110000"/>
              </a:lnSpc>
              <a:buSzPct val="75000"/>
            </a:pPr>
            <a:endParaRPr lang="en-US" sz="1000" i="1" dirty="0">
              <a:solidFill>
                <a:srgbClr val="0C1F24"/>
              </a:solidFill>
              <a:latin typeface="Arial"/>
              <a:cs typeface="Arial"/>
            </a:endParaRPr>
          </a:p>
          <a:p>
            <a:pPr>
              <a:lnSpc>
                <a:spcPct val="110000"/>
              </a:lnSpc>
              <a:buSzPct val="75000"/>
            </a:pP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레지스트리는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ICANN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이 발행한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GURID(</a:t>
            </a:r>
            <a:r>
              <a:rPr lang="en-US" altLang="ko-KR" sz="2200" dirty="0">
                <a:solidFill>
                  <a:srgbClr val="0C1F24"/>
                </a:solidFill>
                <a:latin typeface="Arial"/>
                <a:cs typeface="Arial"/>
              </a:rPr>
              <a:t>Globally Unique Registrar identification number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) 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또는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IANA ID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를 </a:t>
            </a: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/>
            </a:r>
            <a:b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</a:br>
            <a:r>
              <a:rPr lang="en-US" altLang="ko-KR" sz="2200" dirty="0" smtClean="0">
                <a:solidFill>
                  <a:srgbClr val="0C1F24"/>
                </a:solidFill>
                <a:latin typeface="Arial"/>
                <a:cs typeface="Arial"/>
              </a:rPr>
              <a:t>WHOIS </a:t>
            </a:r>
            <a:r>
              <a:rPr lang="ko-KR" altLang="en-US" sz="2200" dirty="0" err="1" smtClean="0">
                <a:solidFill>
                  <a:srgbClr val="0C1F24"/>
                </a:solidFill>
                <a:latin typeface="Arial"/>
                <a:cs typeface="Arial"/>
              </a:rPr>
              <a:t>출력시</a:t>
            </a:r>
            <a:r>
              <a:rPr lang="ko-KR" altLang="en-US" sz="2200" dirty="0" smtClean="0">
                <a:solidFill>
                  <a:srgbClr val="0C1F24"/>
                </a:solidFill>
                <a:latin typeface="Arial"/>
                <a:cs typeface="Arial"/>
              </a:rPr>
              <a:t> 표시</a:t>
            </a:r>
            <a:endParaRPr lang="en-US" sz="2200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AWIP: </a:t>
            </a:r>
            <a:r>
              <a:rPr lang="ko-KR" altLang="en-US" dirty="0" smtClean="0"/>
              <a:t>신규사항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00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8014</TotalTime>
  <Words>541</Words>
  <Application>Microsoft Macintosh PowerPoint</Application>
  <PresentationFormat>On-screen Show (4:3)</PresentationFormat>
  <Paragraphs>113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2015년 주요 정책 변경사항</vt:lpstr>
      <vt:lpstr>PowerPoint Presentation</vt:lpstr>
      <vt:lpstr>IRTP : 추가정책</vt:lpstr>
      <vt:lpstr>IRTP : 적용일정</vt:lpstr>
      <vt:lpstr>PowerPoint Presentation</vt:lpstr>
      <vt:lpstr>AWIP: 신규사항</vt:lpstr>
      <vt:lpstr>AWIP: 예시(EPP 코드)</vt:lpstr>
      <vt:lpstr>AWIP: 예시(설명 링크)</vt:lpstr>
      <vt:lpstr>AWIP: 적용일정</vt:lpstr>
      <vt:lpstr>PowerPoint Presentation</vt:lpstr>
      <vt:lpstr>UDRP Rules: 추가부분</vt:lpstr>
      <vt:lpstr>UDRP Rules: 추가부분</vt:lpstr>
      <vt:lpstr>UDRP Rules: 적용일정</vt:lpstr>
      <vt:lpstr>PowerPoint Presentation</vt:lpstr>
      <vt:lpstr>적용일자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Kang Soo Song</cp:lastModifiedBy>
  <cp:revision>254</cp:revision>
  <cp:lastPrinted>2015-01-14T03:55:09Z</cp:lastPrinted>
  <dcterms:created xsi:type="dcterms:W3CDTF">2015-01-07T16:11:05Z</dcterms:created>
  <dcterms:modified xsi:type="dcterms:W3CDTF">2015-04-03T01:58:04Z</dcterms:modified>
</cp:coreProperties>
</file>