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00" r:id="rId3"/>
    <p:sldId id="302" r:id="rId4"/>
    <p:sldId id="306" r:id="rId5"/>
    <p:sldId id="308" r:id="rId6"/>
    <p:sldId id="312" r:id="rId7"/>
    <p:sldId id="330" r:id="rId8"/>
    <p:sldId id="338" r:id="rId9"/>
    <p:sldId id="339" r:id="rId10"/>
    <p:sldId id="340" r:id="rId11"/>
    <p:sldId id="341" r:id="rId12"/>
    <p:sldId id="316" r:id="rId13"/>
    <p:sldId id="318" r:id="rId14"/>
    <p:sldId id="320" r:id="rId15"/>
    <p:sldId id="322" r:id="rId16"/>
    <p:sldId id="351" r:id="rId17"/>
    <p:sldId id="348" r:id="rId18"/>
    <p:sldId id="349" r:id="rId19"/>
    <p:sldId id="350" r:id="rId20"/>
    <p:sldId id="324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2E5F3"/>
    <a:srgbClr val="FEFDFD"/>
    <a:srgbClr val="0E4B91"/>
    <a:srgbClr val="18548A"/>
    <a:srgbClr val="15538C"/>
    <a:srgbClr val="0B2F49"/>
    <a:srgbClr val="092F4B"/>
    <a:srgbClr val="A1472D"/>
    <a:srgbClr val="A34729"/>
    <a:srgbClr val="B871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05" autoAdjust="0"/>
    <p:restoredTop sz="79251" autoAdjust="0"/>
  </p:normalViewPr>
  <p:slideViewPr>
    <p:cSldViewPr snapToGrid="0" snapToObjects="1">
      <p:cViewPr varScale="1">
        <p:scale>
          <a:sx n="88" d="100"/>
          <a:sy n="88" d="100"/>
        </p:scale>
        <p:origin x="-1848" y="-112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15. 4. 3.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15. 4. 3.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Relationship Id="rId3" Type="http://schemas.openxmlformats.org/officeDocument/2006/relationships/hyperlink" Target="https://www.icann.org/news/announcement-3-2015-02-12-en" TargetMode="Externa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482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641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903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Summarize the three main points of your</a:t>
            </a:r>
            <a:r>
              <a:rPr lang="en-US" baseline="0" dirty="0" smtClean="0"/>
              <a:t> presentation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3055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3943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a meeting with the community at ICANN 52 in Singapore (February 2015), the Board issued a</a:t>
            </a:r>
            <a:r>
              <a:rPr lang="en-US" altLang="ko-KR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 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Statement on ICANN Sending IANA Stewardship Transition and Enhancing ICANN Accountability Proposals to NTIA</a:t>
            </a:r>
            <a:r>
              <a:rPr lang="en-US" altLang="ko-K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which stated that the Board would transmit both transition and accountability proposals to NTIA without modification; that if any accompanying communication of comments was necessary, they already would have been shared with the community during development of the proposals.</a:t>
            </a:r>
            <a:r>
              <a:rPr lang="en-US" altLang="ko-KR" dirty="0" smtClean="0">
                <a:effectLst/>
              </a:rPr>
              <a:t> </a:t>
            </a:r>
          </a:p>
          <a:p>
            <a:endParaRPr lang="en-US" altLang="ko-KR" dirty="0" smtClean="0">
              <a:effectLst/>
            </a:endParaRPr>
          </a:p>
          <a:p>
            <a:r>
              <a:rPr lang="ko-KR" altLang="en-US" dirty="0" smtClean="0">
                <a:effectLst/>
              </a:rPr>
              <a:t>제</a:t>
            </a:r>
            <a:r>
              <a:rPr lang="en-US" altLang="ko-KR" dirty="0" smtClean="0">
                <a:effectLst/>
              </a:rPr>
              <a:t>52</a:t>
            </a:r>
            <a:r>
              <a:rPr lang="ko-KR" altLang="en-US" dirty="0" smtClean="0">
                <a:effectLst/>
              </a:rPr>
              <a:t>차 </a:t>
            </a:r>
            <a:r>
              <a:rPr lang="en-US" altLang="ko-KR" dirty="0" smtClean="0">
                <a:effectLst/>
              </a:rPr>
              <a:t>ICANN </a:t>
            </a:r>
            <a:r>
              <a:rPr lang="ko-KR" altLang="en-US" dirty="0" smtClean="0">
                <a:effectLst/>
              </a:rPr>
              <a:t>싱가포르 정례회의</a:t>
            </a:r>
            <a:r>
              <a:rPr lang="en-US" altLang="ko-KR" dirty="0" smtClean="0">
                <a:effectLst/>
              </a:rPr>
              <a:t>(2015</a:t>
            </a:r>
            <a:r>
              <a:rPr lang="ko-KR" altLang="en-US" dirty="0" smtClean="0">
                <a:effectLst/>
              </a:rPr>
              <a:t>년 </a:t>
            </a:r>
            <a:r>
              <a:rPr lang="en-US" altLang="ko-KR" dirty="0" smtClean="0">
                <a:effectLst/>
              </a:rPr>
              <a:t>2</a:t>
            </a:r>
            <a:r>
              <a:rPr lang="ko-KR" altLang="en-US" dirty="0" smtClean="0">
                <a:effectLst/>
              </a:rPr>
              <a:t>월</a:t>
            </a:r>
            <a:r>
              <a:rPr lang="en-US" altLang="ko-KR" dirty="0" smtClean="0">
                <a:effectLst/>
              </a:rPr>
              <a:t>)</a:t>
            </a:r>
            <a:r>
              <a:rPr lang="en-US" altLang="ko-KR" baseline="0" dirty="0" smtClean="0">
                <a:effectLst/>
              </a:rPr>
              <a:t> </a:t>
            </a:r>
            <a:r>
              <a:rPr lang="ko-KR" altLang="en-US" baseline="0" dirty="0" smtClean="0">
                <a:effectLst/>
              </a:rPr>
              <a:t>이후에 이사회는 </a:t>
            </a:r>
            <a:r>
              <a:rPr lang="en-US" altLang="ko-KR" baseline="0" dirty="0" smtClean="0">
                <a:effectLst/>
              </a:rPr>
              <a:t>NTIA</a:t>
            </a:r>
            <a:r>
              <a:rPr lang="ko-KR" altLang="en-US" baseline="0" dirty="0" smtClean="0">
                <a:effectLst/>
              </a:rPr>
              <a:t>에게 </a:t>
            </a:r>
            <a:r>
              <a:rPr lang="en-US" altLang="ko-KR" baseline="0" dirty="0" smtClean="0">
                <a:effectLst/>
              </a:rPr>
              <a:t>IANA </a:t>
            </a:r>
            <a:r>
              <a:rPr lang="ko-KR" altLang="en-US" baseline="0" dirty="0" smtClean="0">
                <a:effectLst/>
              </a:rPr>
              <a:t>관리권한 이양과 </a:t>
            </a:r>
            <a:r>
              <a:rPr lang="en-US" altLang="ko-KR" baseline="0" dirty="0" smtClean="0">
                <a:effectLst/>
              </a:rPr>
              <a:t>ICANN</a:t>
            </a:r>
            <a:r>
              <a:rPr lang="ko-KR" altLang="en-US" baseline="0" dirty="0" smtClean="0">
                <a:effectLst/>
              </a:rPr>
              <a:t>의 책임성 강화를 위한 제안서를 제출할 것을 선언하였음</a:t>
            </a:r>
            <a:r>
              <a:rPr lang="en-US" altLang="ko-KR" baseline="0" dirty="0" smtClean="0">
                <a:effectLst/>
              </a:rPr>
              <a:t>.</a:t>
            </a:r>
          </a:p>
          <a:p>
            <a:r>
              <a:rPr lang="ko-KR" altLang="en-US" baseline="0" dirty="0" smtClean="0">
                <a:effectLst/>
              </a:rPr>
              <a:t>이는 </a:t>
            </a:r>
            <a:r>
              <a:rPr lang="en-US" altLang="ko-KR" baseline="0" dirty="0" smtClean="0">
                <a:effectLst/>
              </a:rPr>
              <a:t>ICANN </a:t>
            </a:r>
            <a:r>
              <a:rPr lang="ko-KR" altLang="en-US" baseline="0" dirty="0" smtClean="0">
                <a:effectLst/>
              </a:rPr>
              <a:t>이사회가 이양과 책임성 제안서를 </a:t>
            </a:r>
            <a:r>
              <a:rPr lang="en-US" altLang="ko-KR" baseline="0" dirty="0" smtClean="0">
                <a:effectLst/>
              </a:rPr>
              <a:t>NTIA</a:t>
            </a:r>
            <a:r>
              <a:rPr lang="ko-KR" altLang="en-US" baseline="0" dirty="0" smtClean="0">
                <a:effectLst/>
              </a:rPr>
              <a:t>에게 가감 없이 제출할 것임</a:t>
            </a:r>
            <a:r>
              <a:rPr lang="en-US" altLang="ko-KR" baseline="0" dirty="0" smtClean="0">
                <a:effectLst/>
              </a:rPr>
              <a:t>. </a:t>
            </a:r>
            <a:r>
              <a:rPr lang="ko-KR" altLang="en-US" baseline="0" dirty="0" smtClean="0">
                <a:effectLst/>
              </a:rPr>
              <a:t>관련하여 공공의견의 수렴이 필요한 경우 제안서 제출을 위한 절차 </a:t>
            </a:r>
            <a:r>
              <a:rPr lang="ko-KR" altLang="en-US" baseline="0" dirty="0" err="1" smtClean="0">
                <a:effectLst/>
              </a:rPr>
              <a:t>시행시</a:t>
            </a:r>
            <a:r>
              <a:rPr lang="ko-KR" altLang="en-US" baseline="0" dirty="0" smtClean="0">
                <a:effectLst/>
              </a:rPr>
              <a:t> 이미 시행 하였음을 의미</a:t>
            </a:r>
            <a:r>
              <a:rPr lang="en-US" altLang="ko-KR" baseline="0" dirty="0" smtClean="0">
                <a:effectLst/>
              </a:rPr>
              <a:t>.</a:t>
            </a:r>
            <a:endParaRPr lang="en-US" altLang="ko-KR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8249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is a simpler agenda slide, the outline for your presentation.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2970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 contingency</a:t>
            </a:r>
            <a:r>
              <a:rPr lang="en-US" baseline="0" dirty="0" smtClean="0"/>
              <a:t> is tested against the proposed new or enhanced mechanisms, test is do the mechanisms mitigate against the contingency.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511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slide for diagrams or other graphic elements.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853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can</a:t>
            </a:r>
            <a:r>
              <a:rPr lang="en-US" baseline="0" dirty="0" smtClean="0"/>
              <a:t> adjust the email/web address to whichever email or web address is best suited to your presentation.  This should be your final slide.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820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5974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</a:t>
            </a:r>
            <a:r>
              <a:rPr lang="en-US" baseline="0" dirty="0" smtClean="0"/>
              <a:t> for different ways to display your data or text but using alternatives to simple bullets.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adjust the number in the arrow to text or another number, click on the text box around the number, revise.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an arrow, click on the arrow, ensure the arrow is highlighted, COPY and PASTE and move to the desired placement, or DELETE if there are too many arrows.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3706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Summarize the three main points of your</a:t>
            </a:r>
            <a:r>
              <a:rPr lang="en-US" baseline="0" dirty="0" smtClean="0"/>
              <a:t> presentation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839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402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</a:t>
            </a:r>
            <a:r>
              <a:rPr lang="en-US" baseline="0" dirty="0" smtClean="0"/>
              <a:t> slide can be used for text, graphics or any other elements.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620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598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29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To adjust the length and width of the arrow, click on the arrow, grab a corner, and lengthen or shorten, depending on your preference.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add a bubble, click on the bubble, ensure it is fully highlighted, COPY and PASTE.  Then drag the bubble to your preferred placement.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 delete a bubble, click on the bubble, ensuring it is highlighted and click DELETE.  If you make a mistake, go to your top bar on PP and click EDIT, UNDO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67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genda2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29" r="19889"/>
          <a:stretch/>
        </p:blipFill>
        <p:spPr>
          <a:xfrm>
            <a:off x="0" y="-2541"/>
            <a:ext cx="9144000" cy="6869049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genda3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06" r="19518"/>
          <a:stretch/>
        </p:blipFill>
        <p:spPr>
          <a:xfrm>
            <a:off x="0" y="0"/>
            <a:ext cx="9155981" cy="6876852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9051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5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2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hyperlink" Target="facebook.com%5Cicannorg" TargetMode="External"/><Relationship Id="rId5" Type="http://schemas.openxmlformats.org/officeDocument/2006/relationships/image" Target="../media/image24.png"/><Relationship Id="rId6" Type="http://schemas.openxmlformats.org/officeDocument/2006/relationships/hyperlink" Target="twitter.com%5Cicann" TargetMode="External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885614" y="4395754"/>
            <a:ext cx="631775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IANA </a:t>
            </a:r>
            <a:r>
              <a:rPr lang="ko-KR" alt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관리권한 이양과</a:t>
            </a:r>
            <a:endParaRPr lang="en-US" sz="3200" b="1" dirty="0" smtClean="0">
              <a:solidFill>
                <a:srgbClr val="FFFFFF"/>
              </a:solidFill>
              <a:latin typeface="Source Sans Pro"/>
              <a:cs typeface="Source Sans Pro"/>
            </a:endParaRPr>
          </a:p>
          <a:p>
            <a:pPr>
              <a:lnSpc>
                <a:spcPts val="3000"/>
              </a:lnSpc>
            </a:pPr>
            <a:r>
              <a:rPr 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 </a:t>
            </a:r>
            <a:r>
              <a:rPr lang="ko-KR" altLang="en-US" sz="3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책임성 강화 설명회 자료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5614" y="5354400"/>
            <a:ext cx="53559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Theresa </a:t>
            </a:r>
            <a:r>
              <a:rPr lang="en-US" sz="2000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Swinehart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|  </a:t>
            </a:r>
            <a:b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</a:br>
            <a:r>
              <a:rPr lang="en-US" altLang="ko-KR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Senior </a:t>
            </a:r>
            <a:r>
              <a:rPr lang="en-US" altLang="ko-KR" sz="2000" dirty="0">
                <a:solidFill>
                  <a:srgbClr val="FFFFFF"/>
                </a:solidFill>
                <a:latin typeface="Source Sans Pro"/>
                <a:cs typeface="Source Sans Pro"/>
              </a:rPr>
              <a:t>Advisor to the President on </a:t>
            </a:r>
            <a:r>
              <a:rPr lang="en-US" altLang="ko-KR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Strategy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/>
            </a:r>
            <a:b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</a:br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Korean Stakeholder Meeting 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2015.3.12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45646" y="6271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59038"/>
          </a:xfr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b="1" dirty="0" smtClean="0"/>
              <a:t>프로토콜 </a:t>
            </a:r>
            <a:r>
              <a:rPr lang="ko-KR" altLang="en-US" b="1" dirty="0" err="1" smtClean="0"/>
              <a:t>파라미터</a:t>
            </a:r>
            <a:r>
              <a:rPr lang="ko-KR" altLang="en-US" b="1" dirty="0" smtClean="0"/>
              <a:t> 커뮤니티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Protocol Parameters Community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75920" y="1322702"/>
            <a:ext cx="845169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IANAPLAN </a:t>
            </a:r>
            <a:r>
              <a:rPr lang="ko-KR" altLang="en-US" sz="2000" b="1" dirty="0" smtClean="0"/>
              <a:t>작업반</a:t>
            </a:r>
            <a:r>
              <a:rPr lang="ko-KR" altLang="en-US" sz="2000" dirty="0" smtClean="0"/>
              <a:t>을 구성하고 제안요청서</a:t>
            </a:r>
            <a:r>
              <a:rPr lang="en-US" altLang="ko-KR" sz="2000" dirty="0" smtClean="0"/>
              <a:t>(RFP)</a:t>
            </a:r>
            <a:r>
              <a:rPr lang="ko-KR" altLang="en-US" sz="2000" dirty="0" smtClean="0"/>
              <a:t>에 답변을 제공</a:t>
            </a:r>
            <a:endParaRPr lang="en-US" sz="2000" dirty="0" smtClean="0"/>
          </a:p>
          <a:p>
            <a:pPr marL="800100" lvl="1" indent="-342900">
              <a:buFont typeface="Wingdings" charset="2"/>
              <a:buChar char=""/>
            </a:pPr>
            <a:r>
              <a:rPr lang="en-US" sz="2000" dirty="0" smtClean="0"/>
              <a:t>Internet </a:t>
            </a:r>
            <a:r>
              <a:rPr lang="ko-KR" altLang="en-US" sz="2000" dirty="0" smtClean="0"/>
              <a:t>초안을 기준으로 답변을 구성하는데 활용</a:t>
            </a:r>
            <a:endParaRPr lang="en-US" sz="2000" dirty="0" smtClean="0"/>
          </a:p>
          <a:p>
            <a:pPr marL="800100" lvl="1" indent="-342900">
              <a:buFont typeface="Wingdings" charset="2"/>
              <a:buChar char=""/>
            </a:pPr>
            <a:r>
              <a:rPr lang="en-US" sz="2000" dirty="0" smtClean="0"/>
              <a:t>IETF </a:t>
            </a:r>
            <a:r>
              <a:rPr lang="ko-KR" altLang="en-US" sz="2000" dirty="0" smtClean="0"/>
              <a:t>최종 회의</a:t>
            </a:r>
            <a:r>
              <a:rPr lang="en-US" altLang="ko-KR" sz="2000" dirty="0" smtClean="0"/>
              <a:t>(last call)</a:t>
            </a:r>
            <a:r>
              <a:rPr lang="ko-KR" altLang="en-US" sz="2000" dirty="0" smtClean="0"/>
              <a:t>을 시행하고 </a:t>
            </a:r>
            <a:r>
              <a:rPr lang="en-US" altLang="ko-KR" sz="2000" dirty="0" smtClean="0"/>
              <a:t>IESG</a:t>
            </a:r>
            <a:r>
              <a:rPr lang="ko-KR" altLang="en-US" sz="2000" dirty="0" smtClean="0"/>
              <a:t>의 승인</a:t>
            </a:r>
            <a:endParaRPr lang="en-US" sz="2000" dirty="0" smtClean="0"/>
          </a:p>
          <a:p>
            <a:pPr marL="800100" lvl="1" indent="-342900">
              <a:buFont typeface="Wingdings" charset="2"/>
              <a:buChar char=""/>
            </a:pPr>
            <a:r>
              <a:rPr lang="en-US" sz="2000" dirty="0" smtClean="0"/>
              <a:t>9</a:t>
            </a:r>
            <a:r>
              <a:rPr lang="ko-KR" altLang="en-US" sz="2000" dirty="0" err="1" smtClean="0"/>
              <a:t>개월동인</a:t>
            </a:r>
            <a:r>
              <a:rPr lang="ko-KR" altLang="en-US" sz="2000" dirty="0" smtClean="0"/>
              <a:t> </a:t>
            </a:r>
            <a:r>
              <a:rPr lang="en-US" altLang="ko-KR" sz="2000" dirty="0" smtClean="0"/>
              <a:t>10</a:t>
            </a:r>
            <a:r>
              <a:rPr lang="ko-KR" altLang="en-US" sz="2000" dirty="0" smtClean="0"/>
              <a:t>개의 초안을 구성</a:t>
            </a:r>
            <a:endParaRPr lang="en-US" sz="2000" dirty="0" smtClean="0"/>
          </a:p>
          <a:p>
            <a:pPr marL="800100" lvl="1" indent="-342900">
              <a:buFont typeface="Wingdings" charset="2"/>
              <a:buChar char=""/>
            </a:pPr>
            <a:endParaRPr lang="en-US" dirty="0" smtClean="0"/>
          </a:p>
          <a:p>
            <a:pPr algn="ctr"/>
            <a:r>
              <a:rPr lang="ko-KR" altLang="en-US" sz="2400" b="1" dirty="0" smtClean="0">
                <a:solidFill>
                  <a:srgbClr val="DB6033"/>
                </a:solidFill>
              </a:rPr>
              <a:t>제안서를 </a:t>
            </a:r>
            <a:r>
              <a:rPr lang="en-US" altLang="ko-KR" sz="2400" b="1" dirty="0" smtClean="0">
                <a:solidFill>
                  <a:srgbClr val="DB6033"/>
                </a:solidFill>
              </a:rPr>
              <a:t>2015</a:t>
            </a:r>
            <a:r>
              <a:rPr lang="ko-KR" altLang="en-US" sz="2400" b="1" dirty="0" smtClean="0">
                <a:solidFill>
                  <a:srgbClr val="DB6033"/>
                </a:solidFill>
              </a:rPr>
              <a:t>년 </a:t>
            </a:r>
            <a:r>
              <a:rPr lang="en-US" altLang="ko-KR" sz="2400" b="1" dirty="0" smtClean="0">
                <a:solidFill>
                  <a:srgbClr val="DB6033"/>
                </a:solidFill>
              </a:rPr>
              <a:t>1</a:t>
            </a:r>
            <a:r>
              <a:rPr lang="ko-KR" altLang="en-US" sz="2400" b="1" dirty="0" smtClean="0">
                <a:solidFill>
                  <a:srgbClr val="DB6033"/>
                </a:solidFill>
              </a:rPr>
              <a:t>월 </a:t>
            </a:r>
            <a:r>
              <a:rPr lang="en-US" altLang="ko-KR" sz="2400" b="1" dirty="0" smtClean="0">
                <a:solidFill>
                  <a:srgbClr val="DB6033"/>
                </a:solidFill>
              </a:rPr>
              <a:t>6</a:t>
            </a:r>
            <a:r>
              <a:rPr lang="ko-KR" altLang="en-US" sz="2400" b="1" dirty="0" smtClean="0">
                <a:solidFill>
                  <a:srgbClr val="DB6033"/>
                </a:solidFill>
              </a:rPr>
              <a:t>일에 </a:t>
            </a:r>
            <a:r>
              <a:rPr lang="en-US" altLang="ko-KR" sz="2400" b="1" dirty="0" smtClean="0">
                <a:solidFill>
                  <a:srgbClr val="DB6033"/>
                </a:solidFill>
              </a:rPr>
              <a:t>ICG</a:t>
            </a:r>
            <a:r>
              <a:rPr lang="ko-KR" altLang="en-US" sz="2400" b="1" dirty="0" smtClean="0">
                <a:solidFill>
                  <a:srgbClr val="DB6033"/>
                </a:solidFill>
              </a:rPr>
              <a:t>에 제출</a:t>
            </a:r>
            <a:endParaRPr lang="en-US" sz="2400" b="1" dirty="0">
              <a:solidFill>
                <a:srgbClr val="DB6033"/>
              </a:solidFill>
            </a:endParaRPr>
          </a:p>
          <a:p>
            <a:endParaRPr lang="en-US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sz="2000" b="1" dirty="0" smtClean="0">
                <a:latin typeface="Source Sans Pro"/>
                <a:cs typeface="Source Sans Pro"/>
              </a:rPr>
              <a:t>제안서 주요내용</a:t>
            </a:r>
            <a:r>
              <a:rPr lang="en-US" sz="2000" b="1" dirty="0" smtClean="0">
                <a:latin typeface="Source Sans Pro"/>
                <a:cs typeface="Source Sans Pro"/>
              </a:rPr>
              <a:t>: </a:t>
            </a:r>
            <a:endParaRPr lang="en-US" sz="2000" b="1" dirty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ko-KR" altLang="en-US" sz="2000" dirty="0" smtClean="0">
                <a:latin typeface="Source Sans Pro"/>
                <a:cs typeface="Source Sans Pro"/>
              </a:rPr>
              <a:t>새로운 기구 또는 구조가 필요 없음 </a:t>
            </a:r>
            <a:r>
              <a:rPr lang="en-US" altLang="ko-KR" sz="2000" dirty="0" smtClean="0">
                <a:latin typeface="Source Sans Pro"/>
                <a:cs typeface="Source Sans Pro"/>
              </a:rPr>
              <a:t>– </a:t>
            </a:r>
            <a:r>
              <a:rPr lang="ko-KR" altLang="en-US" sz="2000" dirty="0" smtClean="0">
                <a:latin typeface="Source Sans Pro"/>
                <a:cs typeface="Source Sans Pro"/>
              </a:rPr>
              <a:t>현 체계</a:t>
            </a:r>
            <a:r>
              <a:rPr lang="en-US" altLang="ko-KR" sz="2000" dirty="0" smtClean="0">
                <a:latin typeface="Source Sans Pro"/>
                <a:cs typeface="Source Sans Pro"/>
              </a:rPr>
              <a:t>(</a:t>
            </a:r>
            <a:r>
              <a:rPr lang="ko-KR" altLang="en-US" sz="2000" dirty="0" smtClean="0">
                <a:latin typeface="Source Sans Pro"/>
                <a:cs typeface="Source Sans Pro"/>
              </a:rPr>
              <a:t>시스템</a:t>
            </a:r>
            <a:r>
              <a:rPr lang="en-US" altLang="ko-KR" sz="2000" dirty="0" smtClean="0">
                <a:latin typeface="Source Sans Pro"/>
                <a:cs typeface="Source Sans Pro"/>
              </a:rPr>
              <a:t>)</a:t>
            </a:r>
            <a:r>
              <a:rPr lang="ko-KR" altLang="en-US" sz="2000" dirty="0" smtClean="0">
                <a:latin typeface="Source Sans Pro"/>
                <a:cs typeface="Source Sans Pro"/>
              </a:rPr>
              <a:t>는 </a:t>
            </a:r>
            <a:r>
              <a:rPr lang="en-US" altLang="ko-KR" sz="2000" dirty="0" smtClean="0">
                <a:latin typeface="Source Sans Pro"/>
                <a:cs typeface="Source Sans Pro"/>
              </a:rPr>
              <a:t>NTIA</a:t>
            </a:r>
            <a:r>
              <a:rPr lang="ko-KR" altLang="en-US" sz="2000" dirty="0" smtClean="0">
                <a:latin typeface="Source Sans Pro"/>
                <a:cs typeface="Source Sans Pro"/>
              </a:rPr>
              <a:t>의 운영상 관여가 전혀 없었음</a:t>
            </a:r>
            <a:endParaRPr lang="en-US" sz="2000" dirty="0" smtClean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en-US" sz="2000" dirty="0" smtClean="0">
                <a:latin typeface="Source Sans Pro"/>
                <a:cs typeface="Source Sans Pro"/>
              </a:rPr>
              <a:t>NTIA </a:t>
            </a:r>
            <a:r>
              <a:rPr lang="ko-KR" altLang="en-US" sz="2000" dirty="0" smtClean="0">
                <a:latin typeface="Source Sans Pro"/>
                <a:cs typeface="Source Sans Pro"/>
              </a:rPr>
              <a:t>계약이 없어지는 경우 다음의 </a:t>
            </a:r>
            <a:r>
              <a:rPr lang="ko-KR" altLang="en-US" sz="2000" dirty="0" err="1" smtClean="0">
                <a:latin typeface="Source Sans Pro"/>
                <a:cs typeface="Source Sans Pro"/>
              </a:rPr>
              <a:t>몆</a:t>
            </a:r>
            <a:r>
              <a:rPr lang="ko-KR" altLang="en-US" sz="2000" dirty="0" smtClean="0">
                <a:latin typeface="Source Sans Pro"/>
                <a:cs typeface="Source Sans Pro"/>
              </a:rPr>
              <a:t> 가지 사항이 커뮤니티의 기대치에 반영할 필요가 있음</a:t>
            </a:r>
            <a:endParaRPr lang="en-US" sz="2000" dirty="0" smtClean="0">
              <a:latin typeface="Source Sans Pro"/>
              <a:cs typeface="Source Sans Pro"/>
            </a:endParaRPr>
          </a:p>
          <a:p>
            <a:pPr marL="1200150" lvl="2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프로토콜 </a:t>
            </a:r>
            <a:r>
              <a:rPr lang="ko-KR" altLang="en-US" dirty="0" err="1" smtClean="0">
                <a:latin typeface="Source Sans Pro"/>
                <a:cs typeface="Source Sans Pro"/>
              </a:rPr>
              <a:t>파라미터</a:t>
            </a:r>
            <a:r>
              <a:rPr lang="ko-KR" altLang="en-US" dirty="0" smtClean="0">
                <a:latin typeface="Source Sans Pro"/>
                <a:cs typeface="Source Sans Pro"/>
              </a:rPr>
              <a:t> </a:t>
            </a:r>
            <a:r>
              <a:rPr lang="ko-KR" altLang="en-US" dirty="0" err="1" smtClean="0">
                <a:latin typeface="Source Sans Pro"/>
                <a:cs typeface="Source Sans Pro"/>
              </a:rPr>
              <a:t>레지스트리는</a:t>
            </a:r>
            <a:r>
              <a:rPr lang="ko-KR" altLang="en-US" dirty="0" smtClean="0">
                <a:latin typeface="Source Sans Pro"/>
                <a:cs typeface="Source Sans Pro"/>
              </a:rPr>
              <a:t> 공공의 영역임</a:t>
            </a:r>
            <a:endParaRPr lang="en-US" dirty="0" smtClean="0">
              <a:latin typeface="Source Sans Pro"/>
              <a:cs typeface="Source Sans Pro"/>
            </a:endParaRPr>
          </a:p>
          <a:p>
            <a:pPr marL="1200150" lvl="2" indent="-285750">
              <a:spcAft>
                <a:spcPts val="600"/>
              </a:spcAft>
              <a:buFont typeface="Wingdings" charset="2"/>
              <a:buChar char=""/>
            </a:pPr>
            <a:r>
              <a:rPr lang="en-US" dirty="0" smtClean="0">
                <a:latin typeface="Source Sans Pro"/>
                <a:cs typeface="Source Sans Pro"/>
              </a:rPr>
              <a:t>IETF</a:t>
            </a:r>
            <a:r>
              <a:rPr lang="ko-KR" altLang="en-US" dirty="0" smtClean="0">
                <a:latin typeface="Source Sans Pro"/>
                <a:cs typeface="Source Sans Pro"/>
              </a:rPr>
              <a:t>는 지속적으로 프로토콜 </a:t>
            </a:r>
            <a:r>
              <a:rPr lang="ko-KR" altLang="en-US" dirty="0" err="1" smtClean="0">
                <a:latin typeface="Source Sans Pro"/>
                <a:cs typeface="Source Sans Pro"/>
              </a:rPr>
              <a:t>파라미터의</a:t>
            </a:r>
            <a:r>
              <a:rPr lang="ko-KR" altLang="en-US" dirty="0" smtClean="0">
                <a:latin typeface="Source Sans Pro"/>
                <a:cs typeface="Source Sans Pro"/>
              </a:rPr>
              <a:t> </a:t>
            </a:r>
            <a:r>
              <a:rPr lang="ko-KR" altLang="en-US" dirty="0" err="1" smtClean="0">
                <a:latin typeface="Source Sans Pro"/>
                <a:cs typeface="Source Sans Pro"/>
              </a:rPr>
              <a:t>레지스트리를</a:t>
            </a:r>
            <a:r>
              <a:rPr lang="ko-KR" altLang="en-US" dirty="0" smtClean="0">
                <a:latin typeface="Source Sans Pro"/>
                <a:cs typeface="Source Sans Pro"/>
              </a:rPr>
              <a:t> </a:t>
            </a:r>
            <a:r>
              <a:rPr lang="en-US" altLang="ko-KR" dirty="0" smtClean="0">
                <a:latin typeface="Source Sans Pro"/>
                <a:cs typeface="Source Sans Pro"/>
              </a:rPr>
              <a:t>IETF</a:t>
            </a:r>
            <a:r>
              <a:rPr lang="ko-KR" altLang="en-US" dirty="0" smtClean="0">
                <a:latin typeface="Source Sans Pro"/>
                <a:cs typeface="Source Sans Pro"/>
              </a:rPr>
              <a:t>의 표준절차를 따르며 관리와 결과를 활용할 것임</a:t>
            </a: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06446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22462"/>
          </a:xfrm>
        </p:spPr>
        <p:txBody>
          <a:bodyPr/>
          <a:lstStyle/>
          <a:p>
            <a:r>
              <a:rPr lang="en-US" b="1" dirty="0" smtClean="0"/>
              <a:t>ICG</a:t>
            </a:r>
            <a:r>
              <a:rPr lang="ko-KR" altLang="en-US" b="1" dirty="0" smtClean="0"/>
              <a:t>의 다음 절차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Next Steps for the ICG</a:t>
            </a:r>
            <a:endParaRPr lang="en-US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317500" y="1070650"/>
            <a:ext cx="8763000" cy="524524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latin typeface="Source Sans Pro"/>
                <a:cs typeface="Source Sans Pro"/>
              </a:rPr>
              <a:t>CRIP Team</a:t>
            </a:r>
            <a:r>
              <a:rPr lang="ko-KR" altLang="en-US" sz="2000" dirty="0" smtClean="0">
                <a:latin typeface="Source Sans Pro"/>
                <a:cs typeface="Source Sans Pro"/>
              </a:rPr>
              <a:t>과 </a:t>
            </a:r>
            <a:r>
              <a:rPr lang="en-US" altLang="ko-KR" sz="2000" dirty="0" smtClean="0">
                <a:latin typeface="Source Sans Pro"/>
                <a:cs typeface="Source Sans Pro"/>
              </a:rPr>
              <a:t>IANAPLAN </a:t>
            </a:r>
            <a:r>
              <a:rPr lang="ko-KR" altLang="en-US" sz="2000" dirty="0" smtClean="0">
                <a:latin typeface="Source Sans Pro"/>
                <a:cs typeface="Source Sans Pro"/>
              </a:rPr>
              <a:t>작업반의 제안서를 받은 </a:t>
            </a:r>
            <a:r>
              <a:rPr lang="en-US" sz="2000" dirty="0" smtClean="0">
                <a:latin typeface="Source Sans Pro"/>
                <a:cs typeface="Source Sans Pro"/>
              </a:rPr>
              <a:t>ICG</a:t>
            </a:r>
            <a:r>
              <a:rPr lang="ko-KR" altLang="en-US" sz="2000" dirty="0" smtClean="0">
                <a:latin typeface="Source Sans Pro"/>
                <a:cs typeface="Source Sans Pro"/>
              </a:rPr>
              <a:t>는 현재 제안서를 분석하고 답변초안을 구성하는 단계</a:t>
            </a:r>
            <a:r>
              <a:rPr lang="en-US" altLang="ko-KR" sz="2000" dirty="0" smtClean="0">
                <a:latin typeface="Source Sans Pro"/>
                <a:cs typeface="Source Sans Pro"/>
              </a:rPr>
              <a:t>(Step2)</a:t>
            </a:r>
            <a:r>
              <a:rPr lang="ko-KR" altLang="en-US" sz="2000" dirty="0" smtClean="0">
                <a:latin typeface="Source Sans Pro"/>
                <a:cs typeface="Source Sans Pro"/>
              </a:rPr>
              <a:t>에 있음</a:t>
            </a:r>
            <a:endParaRPr lang="en-US" sz="2000" dirty="0" smtClean="0">
              <a:latin typeface="Source Sans Pro"/>
              <a:cs typeface="Source Sans Pro"/>
            </a:endParaRPr>
          </a:p>
          <a:p>
            <a:pPr>
              <a:buFont typeface="Wingdings" charset="2"/>
              <a:buChar char=""/>
            </a:pPr>
            <a:endParaRPr lang="en-US" sz="2000" dirty="0" smtClean="0">
              <a:latin typeface="Source Sans Pro"/>
              <a:cs typeface="Source Sans Pro"/>
            </a:endParaRPr>
          </a:p>
          <a:p>
            <a:pPr>
              <a:buFont typeface="Wingdings" charset="2"/>
              <a:buChar char=""/>
            </a:pPr>
            <a:r>
              <a:rPr lang="en-US" sz="2000" dirty="0" smtClean="0">
                <a:latin typeface="Source Sans Pro"/>
                <a:cs typeface="Source Sans Pro"/>
              </a:rPr>
              <a:t>Stept2 </a:t>
            </a:r>
            <a:r>
              <a:rPr lang="ko-KR" altLang="en-US" sz="2000" dirty="0" smtClean="0">
                <a:latin typeface="Source Sans Pro"/>
                <a:cs typeface="Source Sans Pro"/>
              </a:rPr>
              <a:t>평가 절차에 따라 </a:t>
            </a:r>
            <a:r>
              <a:rPr lang="en-US" altLang="ko-KR" sz="2000" dirty="0" smtClean="0">
                <a:latin typeface="Source Sans Pro"/>
                <a:cs typeface="Source Sans Pro"/>
              </a:rPr>
              <a:t>CWG </a:t>
            </a:r>
            <a:r>
              <a:rPr lang="ko-KR" altLang="en-US" sz="2000" dirty="0" smtClean="0">
                <a:latin typeface="Source Sans Pro"/>
                <a:cs typeface="Source Sans Pro"/>
              </a:rPr>
              <a:t>제안서를 받은 후 </a:t>
            </a:r>
            <a:r>
              <a:rPr lang="en-US" altLang="ko-KR" sz="2000" dirty="0" smtClean="0">
                <a:latin typeface="Source Sans Pro"/>
                <a:cs typeface="Source Sans Pro"/>
              </a:rPr>
              <a:t>3</a:t>
            </a:r>
            <a:r>
              <a:rPr lang="ko-KR" altLang="en-US" sz="2000" dirty="0" smtClean="0">
                <a:latin typeface="Source Sans Pro"/>
                <a:cs typeface="Source Sans Pro"/>
              </a:rPr>
              <a:t>개의 제안서를 모두 논의하고자 하는 의도임</a:t>
            </a:r>
            <a:endParaRPr lang="en-US" sz="2000" dirty="0">
              <a:latin typeface="Source Sans Pro"/>
              <a:cs typeface="Source Sans Pro"/>
            </a:endParaRPr>
          </a:p>
          <a:p>
            <a:pPr marL="0" indent="0">
              <a:buNone/>
            </a:pPr>
            <a:endParaRPr lang="en-US" sz="2000" dirty="0" smtClean="0">
              <a:latin typeface="Source Sans Pro"/>
              <a:cs typeface="Source Sans Pro"/>
            </a:endParaRPr>
          </a:p>
          <a:p>
            <a:pPr marL="0" indent="0">
              <a:buNone/>
            </a:pPr>
            <a:r>
              <a:rPr lang="ko-KR" altLang="en-US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모든 제안서가 </a:t>
            </a:r>
            <a:r>
              <a:rPr lang="en-US" altLang="ko-KR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ICG</a:t>
            </a:r>
            <a:r>
              <a:rPr lang="ko-KR" altLang="en-US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의 평가기준을 통과 후 </a:t>
            </a:r>
            <a:r>
              <a:rPr lang="en-US" altLang="ko-KR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3</a:t>
            </a:r>
            <a:r>
              <a:rPr lang="ko-KR" altLang="en-US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개의 제안서를 하나의 제안서</a:t>
            </a:r>
            <a:r>
              <a:rPr lang="en-US" altLang="ko-KR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(</a:t>
            </a:r>
            <a:r>
              <a:rPr lang="ko-KR" altLang="en-US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초안</a:t>
            </a:r>
            <a:r>
              <a:rPr lang="en-US" altLang="ko-KR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)</a:t>
            </a:r>
            <a:r>
              <a:rPr lang="ko-KR" altLang="en-US" sz="20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으로 구성예정</a:t>
            </a:r>
            <a:endParaRPr lang="en-US" sz="2000" b="1" dirty="0" smtClean="0">
              <a:solidFill>
                <a:srgbClr val="1768B1"/>
              </a:solidFill>
              <a:latin typeface="Source Sans Pro"/>
              <a:cs typeface="Source Sans Pro"/>
            </a:endParaRPr>
          </a:p>
          <a:p>
            <a:pPr marL="0" indent="0">
              <a:buNone/>
            </a:pPr>
            <a:endParaRPr lang="en-US" sz="2000" b="1" dirty="0" smtClean="0">
              <a:latin typeface="Source Sans Pro"/>
              <a:cs typeface="Source Sans Pro"/>
            </a:endParaRPr>
          </a:p>
          <a:p>
            <a:pPr marL="0" indent="0">
              <a:buNone/>
            </a:pPr>
            <a:r>
              <a:rPr lang="en-US" sz="2000" b="1" dirty="0" smtClean="0">
                <a:latin typeface="Source Sans Pro"/>
                <a:cs typeface="Source Sans Pro"/>
              </a:rPr>
              <a:t>CWG</a:t>
            </a:r>
            <a:r>
              <a:rPr lang="en-US" sz="2000" dirty="0" smtClean="0">
                <a:latin typeface="Source Sans Pro"/>
                <a:cs typeface="Source Sans Pro"/>
              </a:rPr>
              <a:t>-Stewardship </a:t>
            </a:r>
            <a:r>
              <a:rPr lang="ko-KR" altLang="en-US" sz="2000" dirty="0" smtClean="0">
                <a:latin typeface="Source Sans Pro"/>
                <a:cs typeface="Source Sans Pro"/>
              </a:rPr>
              <a:t>제안서가 구성될 때 까지 </a:t>
            </a:r>
            <a:r>
              <a:rPr lang="en-US" altLang="ko-KR" sz="2000" dirty="0" smtClean="0">
                <a:latin typeface="Source Sans Pro"/>
                <a:cs typeface="Source Sans Pro"/>
              </a:rPr>
              <a:t>ICG</a:t>
            </a:r>
            <a:r>
              <a:rPr lang="ko-KR" altLang="en-US" sz="2000" dirty="0" smtClean="0">
                <a:latin typeface="Source Sans Pro"/>
                <a:cs typeface="Source Sans Pro"/>
              </a:rPr>
              <a:t>는 다음의 역할 수행</a:t>
            </a:r>
            <a:r>
              <a:rPr lang="en-US" altLang="ko-KR" sz="2000" dirty="0" smtClean="0">
                <a:latin typeface="Source Sans Pro"/>
                <a:cs typeface="Source Sans Pro"/>
              </a:rPr>
              <a:t>:</a:t>
            </a:r>
            <a:endParaRPr lang="en-US" sz="2000" dirty="0">
              <a:latin typeface="Source Sans Pro"/>
              <a:cs typeface="Source Sans Pro"/>
            </a:endParaRPr>
          </a:p>
          <a:p>
            <a:pPr marL="457200" indent="-457200">
              <a:buFont typeface="+mj-lt"/>
              <a:buAutoNum type="arabicPeriod"/>
            </a:pPr>
            <a:r>
              <a:rPr lang="ko-KR" altLang="en-US" sz="2000" dirty="0">
                <a:latin typeface="Source Sans Pro"/>
                <a:cs typeface="Source Sans Pro"/>
              </a:rPr>
              <a:t>수신한 </a:t>
            </a:r>
            <a:r>
              <a:rPr lang="ko-KR" altLang="en-US" sz="2000" dirty="0" smtClean="0">
                <a:latin typeface="Source Sans Pro"/>
                <a:cs typeface="Source Sans Pro"/>
              </a:rPr>
              <a:t>두 개의 </a:t>
            </a:r>
            <a:r>
              <a:rPr lang="ko-KR" altLang="en-US" sz="2000" dirty="0">
                <a:latin typeface="Source Sans Pro"/>
                <a:cs typeface="Source Sans Pro"/>
              </a:rPr>
              <a:t>제안서의 검토를 최대한 마무리</a:t>
            </a:r>
            <a:endParaRPr lang="en-US" altLang="ko-KR" sz="2000" dirty="0">
              <a:latin typeface="Source Sans Pro"/>
              <a:cs typeface="Source Sans Pro"/>
            </a:endParaRPr>
          </a:p>
          <a:p>
            <a:pPr marL="457200" indent="-457200">
              <a:buFont typeface="+mj-lt"/>
              <a:buAutoNum type="arabicPeriod"/>
            </a:pPr>
            <a:r>
              <a:rPr lang="ko-KR" altLang="en-US" sz="2000" dirty="0" smtClean="0">
                <a:latin typeface="Source Sans Pro"/>
                <a:cs typeface="Source Sans Pro"/>
              </a:rPr>
              <a:t>관련 이해관계자 그룹과 커뮤니티와 소통작업</a:t>
            </a:r>
            <a:r>
              <a:rPr lang="en-US" altLang="ko-KR" sz="2000" dirty="0" smtClean="0">
                <a:latin typeface="Source Sans Pro"/>
                <a:cs typeface="Source Sans Pro"/>
              </a:rPr>
              <a:t>(</a:t>
            </a:r>
            <a:r>
              <a:rPr lang="ko-KR" altLang="en-US" sz="2000" dirty="0" smtClean="0">
                <a:latin typeface="Source Sans Pro"/>
                <a:cs typeface="Source Sans Pro"/>
              </a:rPr>
              <a:t>비공식</a:t>
            </a:r>
            <a:r>
              <a:rPr lang="en-US" altLang="ko-KR" sz="2000" dirty="0" smtClean="0">
                <a:latin typeface="Source Sans Pro"/>
                <a:cs typeface="Source Sans Pro"/>
              </a:rPr>
              <a:t>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latin typeface="Source Sans Pro"/>
                <a:cs typeface="Source Sans Pro"/>
              </a:rPr>
              <a:t>CWG-Stewardship </a:t>
            </a:r>
            <a:r>
              <a:rPr lang="ko-KR" altLang="en-US" sz="2000" dirty="0" smtClean="0">
                <a:latin typeface="Source Sans Pro"/>
                <a:cs typeface="Source Sans Pro"/>
              </a:rPr>
              <a:t>의 작업을 모니터링하고 이슈발생시 확인</a:t>
            </a:r>
            <a:r>
              <a:rPr lang="en-US" altLang="ko-KR" sz="2000" dirty="0" smtClean="0">
                <a:latin typeface="Source Sans Pro"/>
                <a:cs typeface="Source Sans Pro"/>
              </a:rPr>
              <a:t>(Flag)</a:t>
            </a:r>
            <a:endParaRPr lang="en-US" sz="2000" dirty="0">
              <a:latin typeface="Source Sans Pro"/>
              <a:cs typeface="Source Sans Pro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>
                <a:latin typeface="Source Sans Pro"/>
                <a:cs typeface="Source Sans Pro"/>
              </a:rPr>
              <a:t>CWG</a:t>
            </a:r>
            <a:r>
              <a:rPr lang="ko-KR" altLang="en-US" sz="1800" dirty="0" smtClean="0">
                <a:latin typeface="Source Sans Pro"/>
                <a:cs typeface="Source Sans Pro"/>
              </a:rPr>
              <a:t>의 제안서 작업에 대한 정보에 따라 </a:t>
            </a:r>
            <a:r>
              <a:rPr lang="en-US" altLang="ko-KR" sz="1800" dirty="0" smtClean="0">
                <a:latin typeface="Source Sans Pro"/>
                <a:cs typeface="Source Sans Pro"/>
              </a:rPr>
              <a:t>ICG</a:t>
            </a:r>
            <a:r>
              <a:rPr lang="ko-KR" altLang="en-US" sz="1800" dirty="0" smtClean="0">
                <a:latin typeface="Source Sans Pro"/>
                <a:cs typeface="Source Sans Pro"/>
              </a:rPr>
              <a:t>는 시간계획</a:t>
            </a:r>
            <a:r>
              <a:rPr lang="en-US" altLang="ko-KR" sz="1800" dirty="0" smtClean="0">
                <a:latin typeface="Source Sans Pro"/>
                <a:cs typeface="Source Sans Pro"/>
              </a:rPr>
              <a:t>(Timeline)</a:t>
            </a:r>
            <a:r>
              <a:rPr lang="ko-KR" altLang="en-US" sz="1800" dirty="0" smtClean="0">
                <a:latin typeface="Source Sans Pro"/>
                <a:cs typeface="Source Sans Pro"/>
              </a:rPr>
              <a:t>을 수정</a:t>
            </a:r>
            <a:endParaRPr lang="en-US" sz="1800" b="1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737165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74900" y="3910917"/>
            <a:ext cx="6489700" cy="1465755"/>
          </a:xfrm>
          <a:prstGeom prst="rect">
            <a:avLst/>
          </a:prstGeom>
          <a:solidFill>
            <a:schemeClr val="lt1">
              <a:alpha val="29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4075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ICANN </a:t>
            </a:r>
            <a:r>
              <a:rPr lang="ko-KR" altLang="en-US" b="1" dirty="0" smtClean="0"/>
              <a:t>책임성 강화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Enhancing ICANN Accountability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64177"/>
            <a:ext cx="8407400" cy="1698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altLang="ko-KR" sz="2000" b="1" dirty="0" smtClean="0">
              <a:latin typeface="Source Sans Pro"/>
              <a:cs typeface="Source Sans Pro"/>
            </a:endParaRPr>
          </a:p>
          <a:p>
            <a:pPr marL="0" indent="0">
              <a:buNone/>
            </a:pPr>
            <a:r>
              <a:rPr lang="ko-KR" altLang="en-US" sz="2000" b="1" dirty="0" smtClean="0">
                <a:latin typeface="Source Sans Pro"/>
                <a:cs typeface="Source Sans Pro"/>
              </a:rPr>
              <a:t>관리권한 이양에 대한 논의 시작 이후 커뮤니티는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ICANN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의 책임성관련 광의의 논의 필요성 확인</a:t>
            </a:r>
            <a:endParaRPr lang="en-US" altLang="ko-KR" sz="2000" b="1" dirty="0">
              <a:latin typeface="Source Sans Pro"/>
              <a:cs typeface="Source Sans Pro"/>
            </a:endParaRPr>
          </a:p>
          <a:p>
            <a:pPr marL="0" indent="0">
              <a:buNone/>
            </a:pPr>
            <a:endParaRPr lang="en-US" altLang="ko-KR" sz="2000" b="1" dirty="0" smtClean="0"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관리권한 이양은 미국정부와</a:t>
            </a:r>
            <a:r>
              <a:rPr lang="en-US" altLang="ko-KR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ICANN 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간의 역사적인 계약관계를 정리</a:t>
            </a: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이것은</a:t>
            </a:r>
            <a:r>
              <a:rPr lang="en-US" altLang="ko-KR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,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altLang="ko-KR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의 조직적인 최종 책임성에 대한 사안으로 인식 됨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0535" y="3720210"/>
            <a:ext cx="1520412" cy="1520412"/>
            <a:chOff x="569487" y="2043501"/>
            <a:chExt cx="1346792" cy="1346792"/>
          </a:xfrm>
        </p:grpSpPr>
        <p:sp>
          <p:nvSpPr>
            <p:cNvPr id="6" name="Teardrop 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94800" y="2552185"/>
              <a:ext cx="1273358" cy="40894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결과</a:t>
              </a:r>
              <a:endParaRPr lang="en-US" altLang="ko-KR" sz="2400" b="1" dirty="0" smtClean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1321160" y="5568210"/>
            <a:ext cx="279159" cy="272093"/>
          </a:xfrm>
          <a:prstGeom prst="ellipse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63800" y="4005614"/>
            <a:ext cx="64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dirty="0" smtClean="0">
                <a:latin typeface="Source Sans Pro"/>
                <a:cs typeface="Source Sans Pro"/>
              </a:rPr>
              <a:t>이에</a:t>
            </a:r>
            <a:r>
              <a:rPr lang="en-US" altLang="ko-KR" dirty="0" smtClean="0">
                <a:latin typeface="Source Sans Pro"/>
                <a:cs typeface="Source Sans Pro"/>
              </a:rPr>
              <a:t>, </a:t>
            </a:r>
            <a:r>
              <a:rPr lang="en-US" dirty="0" smtClean="0">
                <a:latin typeface="Source Sans Pro"/>
                <a:cs typeface="Source Sans Pro"/>
              </a:rPr>
              <a:t>IANA </a:t>
            </a:r>
            <a:r>
              <a:rPr lang="ko-KR" altLang="en-US" dirty="0" smtClean="0">
                <a:latin typeface="Source Sans Pro"/>
                <a:cs typeface="Source Sans Pro"/>
              </a:rPr>
              <a:t>관리권한 이양 절차와 관련이 있도록 동시에 두 번째 절차를 시작하였고</a:t>
            </a:r>
            <a:r>
              <a:rPr lang="en-US" altLang="ko-KR" dirty="0" smtClean="0">
                <a:latin typeface="Source Sans Pro"/>
                <a:cs typeface="Source Sans Pro"/>
              </a:rPr>
              <a:t>, </a:t>
            </a:r>
            <a:r>
              <a:rPr lang="ko-KR" altLang="en-US" dirty="0" smtClean="0">
                <a:latin typeface="Source Sans Pro"/>
                <a:cs typeface="Source Sans Pro"/>
              </a:rPr>
              <a:t>기관측면에서 </a:t>
            </a:r>
            <a:r>
              <a:rPr lang="en-US" altLang="ko-KR" dirty="0" smtClean="0">
                <a:latin typeface="Source Sans Pro"/>
                <a:cs typeface="Source Sans Pro"/>
              </a:rPr>
              <a:t>ICANN</a:t>
            </a:r>
            <a:r>
              <a:rPr lang="ko-KR" altLang="en-US" dirty="0" smtClean="0">
                <a:latin typeface="Source Sans Pro"/>
                <a:cs typeface="Source Sans Pro"/>
              </a:rPr>
              <a:t>의 광의의 책임성 메커니즘이 미국정부가 없어도 충분히 만족될 수 있도록 확장되도록 가능한지 확인하는 것이 주요한 사항임</a:t>
            </a:r>
            <a:endParaRPr lang="en-US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62989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85076"/>
          </a:xfrm>
          <a:prstGeom prst="rect">
            <a:avLst/>
          </a:prstGeom>
        </p:spPr>
        <p:txBody>
          <a:bodyPr/>
          <a:lstStyle/>
          <a:p>
            <a:r>
              <a:rPr lang="ko-KR" altLang="en-US" b="1" dirty="0" smtClean="0"/>
              <a:t>현재 운영중인 </a:t>
            </a:r>
            <a:r>
              <a:rPr lang="en-US" altLang="ko-KR" b="1" dirty="0" smtClean="0"/>
              <a:t>ICANN</a:t>
            </a:r>
            <a:r>
              <a:rPr lang="ko-KR" altLang="en-US" b="1" dirty="0" smtClean="0"/>
              <a:t>의 책임성 메커니즘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Existing ICANN Accountability Mechanisms</a:t>
            </a:r>
            <a:endParaRPr lang="en-US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492932" y="1150029"/>
            <a:ext cx="8158136" cy="5170646"/>
            <a:chOff x="631937" y="930573"/>
            <a:chExt cx="8158136" cy="5170646"/>
          </a:xfrm>
        </p:grpSpPr>
        <p:sp>
          <p:nvSpPr>
            <p:cNvPr id="25" name="Oval 24"/>
            <p:cNvSpPr/>
            <p:nvPr/>
          </p:nvSpPr>
          <p:spPr>
            <a:xfrm>
              <a:off x="687001" y="5674610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672909" y="5151891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672909" y="4633730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670613" y="4103116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676841" y="3593150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678807" y="3072253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678807" y="2555847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672908" y="2036161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70613" y="1520730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678806" y="1010547"/>
              <a:ext cx="365759" cy="357778"/>
            </a:xfrm>
            <a:prstGeom prst="ellipse">
              <a:avLst/>
            </a:prstGeom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1937" y="5598583"/>
              <a:ext cx="7924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10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687001" y="930573"/>
              <a:ext cx="8103072" cy="51706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의무확인서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Affirmation of Commitments)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의무확인서 검토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Affirmation of Commitments Reviews)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정관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Bylaws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)</a:t>
              </a:r>
              <a:endParaRPr lang="en-US" sz="1700" dirty="0" smtClean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정관구제방안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Bylaws-Redress)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이사회 문서관리방안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Documentation for Board of Directors)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문서화된 관계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Documented Relationships)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관련법률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External Laws)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ICANN</a:t>
              </a: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운영일반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General ICANN Operational Information)</a:t>
              </a:r>
            </a:p>
            <a:p>
              <a:pPr marL="457200" indent="-457200">
                <a:spcBef>
                  <a:spcPts val="1200"/>
                </a:spcBef>
                <a:buClr>
                  <a:schemeClr val="bg1"/>
                </a:buClr>
                <a:buSzPct val="100000"/>
                <a:buFont typeface="Wingdings" charset="2"/>
                <a:buAutoNum type="arabicPlain"/>
              </a:pP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이사선정방식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ICANN Board Selection Process)</a:t>
              </a:r>
            </a:p>
            <a:p>
              <a:pPr>
                <a:spcBef>
                  <a:spcPts val="1200"/>
                </a:spcBef>
                <a:buClr>
                  <a:schemeClr val="bg1"/>
                </a:buClr>
                <a:buSzPct val="100000"/>
              </a:pPr>
              <a:r>
                <a:rPr lang="en-US" sz="2400" dirty="0">
                  <a:solidFill>
                    <a:srgbClr val="0C1F24"/>
                  </a:solidFill>
                  <a:latin typeface="Source Sans Pro"/>
                  <a:cs typeface="Source Sans Pro"/>
                </a:rPr>
                <a:t>	</a:t>
              </a:r>
              <a:r>
                <a:rPr lang="ko-KR" altLang="en-US" sz="24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조직평가</a:t>
              </a:r>
              <a:r>
                <a:rPr lang="en-US" altLang="ko-KR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</a:t>
              </a:r>
              <a:r>
                <a:rPr lang="en-US" sz="17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Organizational Reviews)</a:t>
              </a:r>
              <a:endParaRPr lang="en-US" sz="17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9638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671" y="1228744"/>
            <a:ext cx="8329919" cy="3943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07672" y="1228744"/>
            <a:ext cx="898346" cy="39431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02649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ICANN </a:t>
            </a:r>
            <a:r>
              <a:rPr lang="ko-KR" altLang="en-US" b="1" dirty="0" smtClean="0"/>
              <a:t>책임성 강화 절차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Enhancing ICANN Accountability Process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59637" y="1177338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93601" y="1190038"/>
            <a:ext cx="7343987" cy="405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CCWG </a:t>
            </a:r>
            <a:r>
              <a:rPr lang="ko-KR" alt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설립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7678" y="1778860"/>
            <a:ext cx="8329919" cy="39431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07679" y="1778860"/>
            <a:ext cx="898346" cy="394319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93608" y="1740154"/>
            <a:ext cx="734398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ko-KR" alt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책임성 관련 </a:t>
            </a:r>
            <a:r>
              <a:rPr lang="en-US" altLang="ko-KR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r>
              <a:rPr lang="ko-KR" alt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개의 </a:t>
            </a:r>
            <a:r>
              <a:rPr lang="ko-KR" altLang="en-US" sz="2000" b="1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워크스트림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9644" y="1740822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4206" y="2232830"/>
            <a:ext cx="8575888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b="1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워크스트림</a:t>
            </a:r>
            <a:r>
              <a:rPr lang="en-US" sz="16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sz="1600" b="1" dirty="0">
                <a:solidFill>
                  <a:srgbClr val="0C1F24"/>
                </a:solidFill>
                <a:latin typeface="Source Sans Pro"/>
                <a:cs typeface="Source Sans Pro"/>
              </a:rPr>
              <a:t>1:</a:t>
            </a:r>
            <a:r>
              <a:rPr 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의 책임성 강화를 위하여 </a:t>
            </a:r>
            <a:r>
              <a:rPr lang="en-US" altLang="ko-KR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IANA 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관리권한 이양 스케줄에 맞게 책임성을 반영하기 위해 노력</a:t>
            </a:r>
            <a:endParaRPr lang="en-US" sz="1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b="1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워크스트림</a:t>
            </a:r>
            <a:r>
              <a:rPr lang="en-US" sz="1600" b="1" dirty="0" smtClean="0">
                <a:solidFill>
                  <a:srgbClr val="0C1F24"/>
                </a:solidFill>
                <a:latin typeface="Source Sans Pro"/>
                <a:cs typeface="Source Sans Pro"/>
              </a:rPr>
              <a:t> 2:</a:t>
            </a: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IANA 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관리권환 이양 이후 에도 책임성을 지속적으로 반영할 수 있도록 책임주제를 해결하기 위해 노력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07669" y="3693759"/>
            <a:ext cx="8329919" cy="38095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07670" y="3693759"/>
            <a:ext cx="898346" cy="38095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393599" y="3641685"/>
            <a:ext cx="734398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ko-KR" alt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외부 자문관 참여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9635" y="3642353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7669" y="4131975"/>
            <a:ext cx="8575888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공공 전문가 그룹은 </a:t>
            </a:r>
            <a:r>
              <a:rPr lang="en-US" altLang="ko-KR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7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명의 자문관을 선정하고 외부의 전문가의 전문성과 선례를 제공하여 토론하도록 유도</a:t>
            </a:r>
            <a:endParaRPr lang="en-US" sz="1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관련 전문가는 </a:t>
            </a:r>
            <a:r>
              <a:rPr lang="ko-KR" altLang="en-US" sz="1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컨센서스를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위하여 참여하지 않음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07679" y="5196365"/>
            <a:ext cx="8329919" cy="38095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407680" y="5196365"/>
            <a:ext cx="898346" cy="380951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393609" y="5144291"/>
            <a:ext cx="734398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2000" b="1" dirty="0">
                <a:solidFill>
                  <a:srgbClr val="FFFFFF"/>
                </a:solidFill>
                <a:latin typeface="Source Sans Pro"/>
                <a:cs typeface="Source Sans Pro"/>
              </a:rPr>
              <a:t> </a:t>
            </a:r>
            <a:r>
              <a:rPr lang="ko-KR" altLang="en-US" sz="20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이사회의 역할</a:t>
            </a:r>
            <a:endParaRPr lang="en-US" sz="20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9645" y="5144959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7679" y="5634581"/>
            <a:ext cx="8575888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워크스트림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altLang="ko-KR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1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과 </a:t>
            </a:r>
            <a:r>
              <a:rPr lang="ko-KR" altLang="en-US" sz="1600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워크스트림</a:t>
            </a:r>
            <a:r>
              <a:rPr lang="ko-KR" altLang="en-US" sz="1600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en-US" altLang="ko-KR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2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의 결과물을 검토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이사회 연락관이 토론에 활발히 참여하여 추천 안을 도출하기 위해 노력</a:t>
            </a:r>
            <a:endParaRPr lang="en-US" sz="1600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053396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/>
          <p:cNvSpPr>
            <a:spLocks noChangeAspect="1"/>
          </p:cNvSpPr>
          <p:nvPr/>
        </p:nvSpPr>
        <p:spPr>
          <a:xfrm>
            <a:off x="3105615" y="1740504"/>
            <a:ext cx="605784" cy="64008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7477"/>
            <a:ext cx="9144000" cy="63117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CCWG-Accountability(</a:t>
            </a:r>
            <a:r>
              <a:rPr lang="ko-KR" altLang="en-US" b="1" dirty="0" smtClean="0"/>
              <a:t>책임성</a:t>
            </a:r>
            <a:r>
              <a:rPr lang="en-US" altLang="ko-KR" b="1" dirty="0" smtClean="0"/>
              <a:t>)</a:t>
            </a:r>
            <a:endParaRPr lang="en-US" b="1" dirty="0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507075" y="1795114"/>
            <a:ext cx="645360" cy="64008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9434" y="1685894"/>
            <a:ext cx="21206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accent3"/>
                </a:solidFill>
                <a:latin typeface="Source Sans Pro"/>
                <a:cs typeface="Source Sans Pro"/>
              </a:rPr>
              <a:t>141 </a:t>
            </a:r>
            <a:r>
              <a:rPr lang="ko-KR" altLang="en-US" sz="1600" b="1" dirty="0" smtClean="0">
                <a:solidFill>
                  <a:schemeClr val="accent3"/>
                </a:solidFill>
                <a:latin typeface="Source Sans Pro"/>
                <a:cs typeface="Source Sans Pro"/>
              </a:rPr>
              <a:t>참석자</a:t>
            </a:r>
            <a:endParaRPr lang="en-US" sz="1200" dirty="0" smtClean="0">
              <a:solidFill>
                <a:srgbClr val="121313"/>
              </a:solidFill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r>
              <a:rPr lang="ko-KR" altLang="en-US" sz="1200" dirty="0" err="1" smtClean="0">
                <a:solidFill>
                  <a:srgbClr val="121313"/>
                </a:solidFill>
                <a:latin typeface="Source Sans Pro"/>
                <a:cs typeface="Source Sans Pro"/>
              </a:rPr>
              <a:t>메일링과</a:t>
            </a:r>
            <a:r>
              <a:rPr lang="ko-KR" altLang="en-US" sz="1200" dirty="0" smtClean="0">
                <a:solidFill>
                  <a:srgbClr val="121313"/>
                </a:solidFill>
                <a:latin typeface="Source Sans Pro"/>
                <a:cs typeface="Source Sans Pro"/>
              </a:rPr>
              <a:t> 회의에 참여하는 능동적 참여자</a:t>
            </a:r>
            <a:endParaRPr lang="en-US" sz="1200" dirty="0" smtClean="0">
              <a:solidFill>
                <a:srgbClr val="121313"/>
              </a:solidFill>
              <a:latin typeface="Source Sans Pro"/>
              <a:cs typeface="Source Sans Pro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973851" y="1740504"/>
            <a:ext cx="645360" cy="640080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31717" y="1651259"/>
            <a:ext cx="2246744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40</a:t>
            </a:r>
            <a:r>
              <a:rPr lang="ko-KR" altLang="en-US" sz="1600" b="1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명의 </a:t>
            </a:r>
            <a:r>
              <a:rPr lang="ko-KR" altLang="en-US" sz="1600" b="1" dirty="0" err="1" smtClean="0">
                <a:solidFill>
                  <a:schemeClr val="accent5"/>
                </a:solidFill>
                <a:latin typeface="Source Sans Pro"/>
                <a:cs typeface="Source Sans Pro"/>
              </a:rPr>
              <a:t>메일링리스트</a:t>
            </a:r>
            <a:r>
              <a:rPr lang="ko-KR" altLang="en-US" sz="1600" b="1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 </a:t>
            </a:r>
            <a:r>
              <a:rPr lang="ko-KR" altLang="en-US" sz="1600" b="1" dirty="0" err="1" smtClean="0">
                <a:solidFill>
                  <a:schemeClr val="accent5"/>
                </a:solidFill>
                <a:latin typeface="Source Sans Pro"/>
                <a:cs typeface="Source Sans Pro"/>
              </a:rPr>
              <a:t>옵저버</a:t>
            </a:r>
            <a:endParaRPr lang="en-US" sz="1600" b="1" dirty="0" smtClean="0">
              <a:solidFill>
                <a:schemeClr val="accent5"/>
              </a:solidFill>
              <a:latin typeface="Source Sans Pro"/>
              <a:cs typeface="Source Sans Pro"/>
            </a:endParaRPr>
          </a:p>
          <a:p>
            <a:pPr>
              <a:buClr>
                <a:srgbClr val="0B5D97"/>
              </a:buClr>
              <a:buSzPct val="75000"/>
            </a:pPr>
            <a:r>
              <a:rPr lang="ko-KR" altLang="en-US" sz="1200" dirty="0" err="1" smtClean="0">
                <a:solidFill>
                  <a:srgbClr val="121313"/>
                </a:solidFill>
                <a:latin typeface="Source Sans Pro"/>
                <a:cs typeface="Source Sans Pro"/>
              </a:rPr>
              <a:t>메일링리스트에</a:t>
            </a:r>
            <a:r>
              <a:rPr lang="ko-KR" altLang="en-US" sz="1200" dirty="0" smtClean="0">
                <a:solidFill>
                  <a:srgbClr val="121313"/>
                </a:solidFill>
                <a:latin typeface="Source Sans Pro"/>
                <a:cs typeface="Source Sans Pro"/>
              </a:rPr>
              <a:t> 읽기로만 참여하는 사람들</a:t>
            </a:r>
            <a:endParaRPr lang="en-US" sz="1200" dirty="0" smtClean="0">
              <a:solidFill>
                <a:srgbClr val="121313"/>
              </a:solidFill>
              <a:latin typeface="Source Sans Pro"/>
              <a:cs typeface="Source Sans Pro"/>
            </a:endParaRPr>
          </a:p>
        </p:txBody>
      </p:sp>
      <p:pic>
        <p:nvPicPr>
          <p:cNvPr id="12" name="Picture 11" descr="Emai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852" y="1857344"/>
            <a:ext cx="422904" cy="42290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23516" y="790885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B5D97"/>
              </a:buClr>
              <a:buSzPct val="75000"/>
            </a:pPr>
            <a:r>
              <a:rPr lang="en-US" dirty="0" smtClean="0">
                <a:latin typeface="Source Sans Pro"/>
                <a:cs typeface="Source Sans Pro"/>
              </a:rPr>
              <a:t>ICANN </a:t>
            </a:r>
            <a:r>
              <a:rPr lang="ko-KR" altLang="en-US" dirty="0" smtClean="0">
                <a:latin typeface="Source Sans Pro"/>
                <a:cs typeface="Source Sans Pro"/>
              </a:rPr>
              <a:t>책임성 강화 </a:t>
            </a:r>
            <a:r>
              <a:rPr lang="ko-KR" altLang="en-US" dirty="0" err="1" smtClean="0">
                <a:latin typeface="Source Sans Pro"/>
                <a:cs typeface="Source Sans Pro"/>
              </a:rPr>
              <a:t>워킹그룹</a:t>
            </a:r>
            <a:r>
              <a:rPr lang="en-US" altLang="ko-KR" dirty="0" smtClean="0">
                <a:latin typeface="Source Sans Pro"/>
                <a:cs typeface="Source Sans Pro"/>
              </a:rPr>
              <a:t>(</a:t>
            </a:r>
            <a:r>
              <a:rPr lang="en-US" altLang="ko-KR" dirty="0">
                <a:latin typeface="Source Sans Pro"/>
                <a:cs typeface="Source Sans Pro"/>
              </a:rPr>
              <a:t>CCWG-Accountability</a:t>
            </a:r>
            <a:r>
              <a:rPr lang="en-US" altLang="ko-KR" dirty="0" smtClean="0">
                <a:latin typeface="Source Sans Pro"/>
                <a:cs typeface="Source Sans Pro"/>
              </a:rPr>
              <a:t>)</a:t>
            </a:r>
            <a:r>
              <a:rPr lang="ko-KR" altLang="en-US" dirty="0" smtClean="0">
                <a:latin typeface="Source Sans Pro"/>
                <a:cs typeface="Source Sans Pro"/>
              </a:rPr>
              <a:t>에 위해 </a:t>
            </a:r>
            <a:r>
              <a:rPr lang="en-US" altLang="ko-KR" dirty="0" smtClean="0">
                <a:latin typeface="Source Sans Pro"/>
                <a:cs typeface="Source Sans Pro"/>
              </a:rPr>
              <a:t>166</a:t>
            </a:r>
            <a:r>
              <a:rPr lang="ko-KR" altLang="en-US" dirty="0" smtClean="0">
                <a:latin typeface="Source Sans Pro"/>
                <a:cs typeface="Source Sans Pro"/>
              </a:rPr>
              <a:t>명이 </a:t>
            </a:r>
            <a:r>
              <a:rPr lang="ko-KR" altLang="en-US" dirty="0" err="1" smtClean="0">
                <a:latin typeface="Source Sans Pro"/>
                <a:cs typeface="Source Sans Pro"/>
              </a:rPr>
              <a:t>참여중</a:t>
            </a:r>
            <a:r>
              <a:rPr lang="ko-KR" altLang="en-US" dirty="0" smtClean="0">
                <a:latin typeface="Source Sans Pro"/>
                <a:cs typeface="Source Sans Pro"/>
              </a:rPr>
              <a:t> </a:t>
            </a:r>
            <a:r>
              <a:rPr lang="en-US" altLang="ko-KR" dirty="0" smtClean="0">
                <a:latin typeface="Source Sans Pro"/>
                <a:cs typeface="Source Sans Pro"/>
              </a:rPr>
              <a:t>:</a:t>
            </a:r>
            <a:endParaRPr lang="en-US" dirty="0" smtClean="0">
              <a:latin typeface="Source Sans Pro"/>
              <a:cs typeface="Source Sans Pro"/>
            </a:endParaRPr>
          </a:p>
        </p:txBody>
      </p:sp>
      <p:pic>
        <p:nvPicPr>
          <p:cNvPr id="15" name="Picture 14" descr="Assemb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075" y="1834254"/>
            <a:ext cx="429481" cy="45753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78990" y="1698600"/>
            <a:ext cx="212068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25 </a:t>
            </a:r>
            <a:r>
              <a:rPr lang="ko-KR" altLang="en-US" sz="16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위원</a:t>
            </a:r>
            <a:endParaRPr lang="en-US" sz="1600" b="1" dirty="0" smtClean="0">
              <a:solidFill>
                <a:schemeClr val="accent2"/>
              </a:solidFill>
              <a:latin typeface="Source Sans Pro"/>
              <a:cs typeface="Source Sans Pro"/>
            </a:endParaRPr>
          </a:p>
          <a:p>
            <a:pPr>
              <a:buClr>
                <a:srgbClr val="0B5D97"/>
              </a:buClr>
              <a:buSzPct val="75000"/>
            </a:pPr>
            <a:r>
              <a:rPr lang="en-US" altLang="ko-KR" sz="1200" dirty="0" smtClean="0">
                <a:solidFill>
                  <a:srgbClr val="121313"/>
                </a:solidFill>
                <a:latin typeface="Source Sans Pro"/>
                <a:cs typeface="Source Sans Pro"/>
              </a:rPr>
              <a:t>Chartering Organization </a:t>
            </a:r>
            <a:r>
              <a:rPr lang="ko-KR" altLang="en-US" sz="1200" dirty="0" smtClean="0">
                <a:solidFill>
                  <a:srgbClr val="121313"/>
                </a:solidFill>
                <a:latin typeface="Source Sans Pro"/>
                <a:cs typeface="Source Sans Pro"/>
              </a:rPr>
              <a:t>회원이 추천한 위원</a:t>
            </a:r>
            <a:endParaRPr lang="en-US" sz="1200" dirty="0" smtClean="0">
              <a:solidFill>
                <a:srgbClr val="121313"/>
              </a:solidFill>
              <a:latin typeface="Source Sans Pro"/>
              <a:cs typeface="Source Sans Pro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60027" y="2849503"/>
            <a:ext cx="8229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1600" b="1" dirty="0" smtClean="0">
                <a:latin typeface="Source Sans Pro"/>
                <a:cs typeface="Source Sans Pro"/>
              </a:rPr>
              <a:t>ICANN 52</a:t>
            </a:r>
            <a:r>
              <a:rPr lang="ko-KR" altLang="en-US" sz="1600" b="1" dirty="0" smtClean="0">
                <a:latin typeface="Source Sans Pro"/>
                <a:cs typeface="Source Sans Pro"/>
              </a:rPr>
              <a:t>차 회의 중 작업세션에서 대면회의 개최</a:t>
            </a:r>
            <a:endParaRPr lang="en-US" sz="1600" b="1" dirty="0" smtClean="0"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 52</a:t>
            </a:r>
            <a:r>
              <a:rPr lang="ko-KR" altLang="en-US" sz="16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차 회의 이후 주간으로 대면회의 개최 중</a:t>
            </a:r>
            <a:endParaRPr lang="en-US" sz="1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  <a:buSzPct val="75000"/>
            </a:pPr>
            <a:endParaRPr lang="en-US" sz="16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  <a:buSzPct val="75000"/>
            </a:pPr>
            <a:endParaRPr lang="en-US" sz="700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ko-KR" altLang="en-US" sz="1600" b="1" dirty="0" smtClean="0">
                <a:latin typeface="Source Sans Pro"/>
                <a:cs typeface="Source Sans Pro"/>
              </a:rPr>
              <a:t>작업반 구성</a:t>
            </a:r>
            <a:r>
              <a:rPr lang="en-US" sz="1600" b="1" dirty="0" smtClean="0">
                <a:latin typeface="Source Sans Pro"/>
                <a:cs typeface="Source Sans Pro"/>
              </a:rPr>
              <a:t>: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16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Work Party 1    			</a:t>
            </a:r>
            <a:r>
              <a:rPr lang="ko-KR" altLang="en-US" sz="1600" dirty="0" smtClean="0">
                <a:latin typeface="Source Sans Pro"/>
                <a:cs typeface="Source Sans Pro"/>
              </a:rPr>
              <a:t>커뮤니티 강화</a:t>
            </a:r>
            <a:r>
              <a:rPr lang="en-US" altLang="ko-KR" sz="1600" dirty="0" smtClean="0">
                <a:latin typeface="Source Sans Pro"/>
                <a:cs typeface="Source Sans Pro"/>
              </a:rPr>
              <a:t>(Community Enhancement)</a:t>
            </a:r>
            <a:endParaRPr lang="en-US" sz="1200" dirty="0">
              <a:solidFill>
                <a:srgbClr val="0B5D97"/>
              </a:solidFill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16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Work Party 2    			</a:t>
            </a:r>
            <a:r>
              <a:rPr lang="ko-KR" altLang="en-US" sz="1600" dirty="0" smtClean="0">
                <a:latin typeface="Source Sans Pro"/>
                <a:cs typeface="Source Sans Pro"/>
              </a:rPr>
              <a:t>검토와 개선</a:t>
            </a:r>
            <a:r>
              <a:rPr lang="en-US" altLang="ko-KR" sz="1600" dirty="0" smtClean="0">
                <a:latin typeface="Source Sans Pro"/>
                <a:cs typeface="Source Sans Pro"/>
              </a:rPr>
              <a:t>(Review and Redress)</a:t>
            </a:r>
            <a:endParaRPr lang="en-US" sz="1600" dirty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1600" b="1" dirty="0" smtClean="0">
                <a:solidFill>
                  <a:srgbClr val="1768B1"/>
                </a:solidFill>
                <a:latin typeface="Source Sans Pro"/>
                <a:cs typeface="Source Sans Pro"/>
              </a:rPr>
              <a:t>ST Work Party				</a:t>
            </a:r>
            <a:r>
              <a:rPr lang="ko-KR" altLang="en-US" sz="1600" dirty="0" smtClean="0">
                <a:latin typeface="Source Sans Pro"/>
                <a:cs typeface="Source Sans Pro"/>
              </a:rPr>
              <a:t>스트레스 검증</a:t>
            </a:r>
            <a:r>
              <a:rPr lang="en-US" altLang="ko-KR" sz="1600" dirty="0" smtClean="0">
                <a:latin typeface="Source Sans Pro"/>
                <a:cs typeface="Source Sans Pro"/>
              </a:rPr>
              <a:t>(S</a:t>
            </a:r>
            <a:r>
              <a:rPr lang="en-US" sz="1600" dirty="0" smtClean="0">
                <a:latin typeface="Source Sans Pro"/>
                <a:cs typeface="Source Sans Pro"/>
              </a:rPr>
              <a:t>tress Test Work Party)</a:t>
            </a:r>
            <a:endParaRPr lang="en-US" dirty="0" smtClean="0">
              <a:latin typeface="Source Sans Pro"/>
              <a:cs typeface="Source Sans Pro"/>
            </a:endParaRPr>
          </a:p>
          <a:p>
            <a:pPr>
              <a:buClr>
                <a:srgbClr val="0B5D97"/>
              </a:buClr>
              <a:buSzPct val="75000"/>
            </a:pPr>
            <a:endParaRPr lang="en-US" dirty="0" smtClean="0">
              <a:latin typeface="Source Sans Pro"/>
              <a:cs typeface="Source Sans Pro"/>
            </a:endParaRPr>
          </a:p>
        </p:txBody>
      </p:sp>
      <p:pic>
        <p:nvPicPr>
          <p:cNvPr id="18" name="Picture 17" descr="Individial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10" y="1740504"/>
            <a:ext cx="707625" cy="70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86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0" y="-7477"/>
            <a:ext cx="9144000" cy="638414"/>
          </a:xfrm>
        </p:spPr>
        <p:txBody>
          <a:bodyPr/>
          <a:lstStyle/>
          <a:p>
            <a:r>
              <a:rPr lang="en-US" altLang="ko-KR" b="1" dirty="0"/>
              <a:t>CCWG </a:t>
            </a:r>
            <a:r>
              <a:rPr lang="ko-KR" altLang="en-US" b="1" dirty="0"/>
              <a:t>작업 </a:t>
            </a:r>
            <a:r>
              <a:rPr lang="ko-KR" altLang="en-US" b="1" dirty="0" err="1" smtClean="0"/>
              <a:t>플로우</a:t>
            </a:r>
            <a:r>
              <a:rPr lang="ko-KR" altLang="en-US" b="1" dirty="0" smtClean="0"/>
              <a:t> 차트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707" y="739679"/>
            <a:ext cx="6966585" cy="5613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054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0" y="-7477"/>
            <a:ext cx="9144000" cy="601838"/>
          </a:xfrm>
          <a:prstGeom prst="rect">
            <a:avLst/>
          </a:prstGeom>
        </p:spPr>
        <p:txBody>
          <a:bodyPr/>
          <a:lstStyle/>
          <a:p>
            <a:r>
              <a:rPr lang="ko-KR" altLang="en-US" b="1" dirty="0" smtClean="0"/>
              <a:t>작업반</a:t>
            </a:r>
            <a:r>
              <a:rPr lang="en-US" altLang="ko-KR" b="1" dirty="0"/>
              <a:t>(Working Parties)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0476" y="1115007"/>
            <a:ext cx="8590933" cy="4393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	Work Party 1 – </a:t>
            </a:r>
            <a:r>
              <a:rPr lang="ko-KR" alt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커뮤니티 역량강화</a:t>
            </a:r>
            <a:r>
              <a:rPr lang="en-US" altLang="ko-KR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(</a:t>
            </a:r>
            <a:r>
              <a:rPr 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Community Empowerment)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커뮤니티의 역량강화를 통해 </a:t>
            </a:r>
            <a:r>
              <a:rPr lang="en-US" altLang="ko-KR" dirty="0" smtClean="0">
                <a:latin typeface="Source Sans Pro"/>
                <a:cs typeface="Source Sans Pro"/>
              </a:rPr>
              <a:t>ICANN</a:t>
            </a:r>
            <a:r>
              <a:rPr lang="ko-KR" altLang="en-US" dirty="0" smtClean="0">
                <a:latin typeface="Source Sans Pro"/>
                <a:cs typeface="Source Sans Pro"/>
              </a:rPr>
              <a:t>이 책임성을 준수하도록 고려</a:t>
            </a:r>
            <a:endParaRPr lang="en-US" dirty="0" smtClean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커뮤니티가 관련 역량을 실행할 수 있도록 적절한 메커니즘을 개발</a:t>
            </a:r>
            <a:endParaRPr lang="en-US" dirty="0" smtClean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endParaRPr lang="en-US" sz="1100" b="1" dirty="0" smtClean="0">
              <a:solidFill>
                <a:schemeClr val="accent3"/>
              </a:solidFill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	Work Party 2 – </a:t>
            </a:r>
            <a:r>
              <a:rPr lang="ko-KR" alt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검토와 개선</a:t>
            </a:r>
            <a:r>
              <a:rPr lang="en-US" altLang="ko-KR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(</a:t>
            </a:r>
            <a:r>
              <a:rPr lang="en-US" sz="2000" b="1" dirty="0" smtClean="0">
                <a:solidFill>
                  <a:schemeClr val="accent2"/>
                </a:solidFill>
                <a:latin typeface="Source Sans Pro"/>
                <a:cs typeface="Source Sans Pro"/>
              </a:rPr>
              <a:t>Review and Redress)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en-US" dirty="0" smtClean="0">
                <a:latin typeface="Source Sans Pro"/>
                <a:cs typeface="Source Sans Pro"/>
              </a:rPr>
              <a:t>ICANN</a:t>
            </a:r>
            <a:r>
              <a:rPr lang="ko-KR" altLang="en-US" dirty="0" smtClean="0">
                <a:latin typeface="Source Sans Pro"/>
                <a:cs typeface="Source Sans Pro"/>
              </a:rPr>
              <a:t>이 현재 활용하는 책임성을 강화하는 것을 고려하여 신규 메커니즘과 표준화된 </a:t>
            </a:r>
            <a:r>
              <a:rPr lang="ko-KR" altLang="en-US" b="1" dirty="0" smtClean="0">
                <a:solidFill>
                  <a:srgbClr val="1A87C9"/>
                </a:solidFill>
                <a:latin typeface="Source Sans Pro"/>
                <a:cs typeface="Source Sans Pro"/>
              </a:rPr>
              <a:t>검토와 개선 </a:t>
            </a:r>
            <a:r>
              <a:rPr lang="ko-KR" altLang="en-US" dirty="0">
                <a:latin typeface="Source Sans Pro"/>
                <a:cs typeface="Source Sans Pro"/>
              </a:rPr>
              <a:t>절차를 개발</a:t>
            </a:r>
            <a:endParaRPr lang="en-US" dirty="0">
              <a:latin typeface="Source Sans Pro"/>
              <a:cs typeface="Source Sans Pro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en-US" dirty="0" smtClean="0">
                <a:latin typeface="Source Sans Pro"/>
                <a:cs typeface="Source Sans Pro"/>
              </a:rPr>
              <a:t>ICANN</a:t>
            </a:r>
            <a:r>
              <a:rPr lang="ko-KR" altLang="en-US" dirty="0" smtClean="0">
                <a:latin typeface="Source Sans Pro"/>
                <a:cs typeface="Source Sans Pro"/>
              </a:rPr>
              <a:t>의 어떤 행위를 평가해야 하는지에 대한 표준 개발</a:t>
            </a:r>
            <a:endParaRPr lang="en-US" altLang="ko-KR" dirty="0" smtClean="0">
              <a:latin typeface="Source Sans Pro"/>
              <a:cs typeface="Source Sans Pro"/>
            </a:endParaRPr>
          </a:p>
          <a:p>
            <a:pPr marL="1200150" lvl="2" indent="-28575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endParaRPr lang="en-US" sz="1050" dirty="0">
              <a:latin typeface="Source Sans Pro"/>
              <a:cs typeface="Source Sans Pro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B5D97"/>
              </a:buClr>
              <a:buSzPct val="75000"/>
            </a:pPr>
            <a:r>
              <a:rPr lang="en-US" sz="2000" b="1" dirty="0" smtClean="0">
                <a:solidFill>
                  <a:srgbClr val="0D436C"/>
                </a:solidFill>
                <a:latin typeface="Source Sans Pro"/>
                <a:cs typeface="Source Sans Pro"/>
              </a:rPr>
              <a:t>	ST Work Party – Stress Tests Work Party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위협</a:t>
            </a:r>
            <a:r>
              <a:rPr lang="en-US" altLang="ko-KR" dirty="0" smtClean="0">
                <a:latin typeface="Source Sans Pro"/>
                <a:cs typeface="Source Sans Pro"/>
              </a:rPr>
              <a:t>(</a:t>
            </a:r>
            <a:r>
              <a:rPr lang="ko-KR" altLang="en-US" dirty="0" err="1" smtClean="0">
                <a:latin typeface="Source Sans Pro"/>
                <a:cs typeface="Source Sans Pro"/>
              </a:rPr>
              <a:t>리스크</a:t>
            </a:r>
            <a:r>
              <a:rPr lang="en-US" altLang="ko-KR" dirty="0" smtClean="0">
                <a:latin typeface="Source Sans Pro"/>
                <a:cs typeface="Source Sans Pro"/>
              </a:rPr>
              <a:t>)</a:t>
            </a:r>
            <a:r>
              <a:rPr lang="ko-KR" altLang="en-US" dirty="0" smtClean="0">
                <a:latin typeface="Source Sans Pro"/>
                <a:cs typeface="Source Sans Pro"/>
              </a:rPr>
              <a:t>관련 리스트를 작성하고 스트레스 테스트를 위한 방법론 개발</a:t>
            </a:r>
            <a:endParaRPr lang="en-US" dirty="0" smtClean="0">
              <a:latin typeface="Source Sans Pro"/>
              <a:cs typeface="Source Sans Pro"/>
            </a:endParaRPr>
          </a:p>
        </p:txBody>
      </p:sp>
      <p:sp>
        <p:nvSpPr>
          <p:cNvPr id="4" name="Oval 3"/>
          <p:cNvSpPr>
            <a:spLocks noChangeAspect="1"/>
          </p:cNvSpPr>
          <p:nvPr/>
        </p:nvSpPr>
        <p:spPr>
          <a:xfrm>
            <a:off x="363973" y="1115007"/>
            <a:ext cx="555527" cy="55098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337141" y="2688682"/>
            <a:ext cx="555527" cy="55098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346174" y="4599976"/>
            <a:ext cx="555527" cy="55098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1_Empowerme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29" y="1092663"/>
            <a:ext cx="573326" cy="573326"/>
          </a:xfrm>
          <a:prstGeom prst="rect">
            <a:avLst/>
          </a:prstGeom>
        </p:spPr>
      </p:pic>
      <p:pic>
        <p:nvPicPr>
          <p:cNvPr id="10" name="Picture 9" descr="2_Review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21" y="2646634"/>
            <a:ext cx="627079" cy="627079"/>
          </a:xfrm>
          <a:prstGeom prst="rect">
            <a:avLst/>
          </a:prstGeom>
        </p:spPr>
      </p:pic>
      <p:pic>
        <p:nvPicPr>
          <p:cNvPr id="11" name="Picture 10" descr="3_Testin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94" y="4617864"/>
            <a:ext cx="559974" cy="559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0530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8233"/>
            <a:ext cx="9144000" cy="710655"/>
          </a:xfrm>
        </p:spPr>
        <p:txBody>
          <a:bodyPr/>
          <a:lstStyle/>
          <a:p>
            <a:r>
              <a:rPr lang="ko-KR" altLang="en-US" b="1" dirty="0" smtClean="0"/>
              <a:t>위협</a:t>
            </a:r>
            <a:r>
              <a:rPr lang="en-US" altLang="ko-KR" b="1" dirty="0" smtClean="0"/>
              <a:t>(</a:t>
            </a:r>
            <a:r>
              <a:rPr lang="en-US" b="1" dirty="0" smtClean="0"/>
              <a:t>Risks) – </a:t>
            </a:r>
            <a:r>
              <a:rPr lang="ko-KR" altLang="en-US" b="1" dirty="0" smtClean="0"/>
              <a:t>성능 검증</a:t>
            </a:r>
            <a:r>
              <a:rPr lang="en-US" b="1" dirty="0" smtClean="0"/>
              <a:t>(</a:t>
            </a:r>
            <a:r>
              <a:rPr lang="ko-KR" altLang="en-US" b="1" dirty="0" smtClean="0"/>
              <a:t>스트레스 </a:t>
            </a:r>
            <a:r>
              <a:rPr lang="ko-KR" altLang="en-US" b="1" dirty="0" err="1" smtClean="0"/>
              <a:t>테스팅</a:t>
            </a:r>
            <a:r>
              <a:rPr lang="en-US" altLang="ko-KR" b="1" dirty="0" smtClean="0"/>
              <a:t>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1207" y="819799"/>
            <a:ext cx="8862793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600" dirty="0" smtClean="0">
                <a:latin typeface="Source Sans Pro"/>
                <a:cs typeface="Source Sans Pro"/>
              </a:rPr>
              <a:t>관련 작업은 스트레스 테스트의 설계와 실행이 </a:t>
            </a:r>
            <a:r>
              <a:rPr lang="ko-KR" altLang="en-US" sz="1600" dirty="0" err="1" smtClean="0">
                <a:latin typeface="Source Sans Pro"/>
                <a:cs typeface="Source Sans Pro"/>
              </a:rPr>
              <a:t>시의적절히</a:t>
            </a:r>
            <a:r>
              <a:rPr lang="ko-KR" altLang="en-US" sz="1600" dirty="0" smtClean="0">
                <a:latin typeface="Source Sans Pro"/>
                <a:cs typeface="Source Sans Pro"/>
              </a:rPr>
              <a:t> 시행되도록 구조적으로 입안하여</a:t>
            </a:r>
            <a:r>
              <a:rPr lang="en-US" altLang="ko-KR" sz="1600" dirty="0" smtClean="0">
                <a:latin typeface="Source Sans Pro"/>
                <a:cs typeface="Source Sans Pro"/>
              </a:rPr>
              <a:t>, </a:t>
            </a:r>
            <a:r>
              <a:rPr lang="ko-KR" altLang="en-US" sz="1600" dirty="0" smtClean="0">
                <a:latin typeface="Source Sans Pro"/>
                <a:cs typeface="Source Sans Pro"/>
              </a:rPr>
              <a:t>결과를 관리권한 이양 이전에 </a:t>
            </a:r>
            <a:r>
              <a:rPr lang="ko-KR" altLang="en-US" sz="1600" dirty="0" err="1" smtClean="0">
                <a:latin typeface="Source Sans Pro"/>
                <a:cs typeface="Source Sans Pro"/>
              </a:rPr>
              <a:t>활용할수</a:t>
            </a:r>
            <a:r>
              <a:rPr lang="ko-KR" altLang="en-US" sz="1600" dirty="0" smtClean="0">
                <a:latin typeface="Source Sans Pro"/>
                <a:cs typeface="Source Sans Pro"/>
              </a:rPr>
              <a:t> 있도록 시행</a:t>
            </a:r>
            <a:r>
              <a:rPr lang="en-US" altLang="ko-KR" sz="1600" dirty="0" smtClean="0">
                <a:latin typeface="Source Sans Pro"/>
                <a:cs typeface="Source Sans Pro"/>
              </a:rPr>
              <a:t>.</a:t>
            </a:r>
            <a:endParaRPr lang="en-US" sz="1600" dirty="0" smtClean="0">
              <a:latin typeface="Source Sans Pro"/>
              <a:cs typeface="Source Sans Pro"/>
            </a:endParaRPr>
          </a:p>
          <a:p>
            <a:endParaRPr lang="en-US" sz="1600" dirty="0" smtClean="0">
              <a:latin typeface="Source Sans Pro"/>
              <a:cs typeface="Source Sans Pro"/>
            </a:endParaRPr>
          </a:p>
          <a:p>
            <a:r>
              <a:rPr lang="en-US" b="1" dirty="0" smtClean="0">
                <a:latin typeface="Source Sans Pro"/>
                <a:cs typeface="Source Sans Pro"/>
              </a:rPr>
              <a:t>25</a:t>
            </a:r>
            <a:r>
              <a:rPr lang="ko-KR" altLang="en-US" b="1" dirty="0" smtClean="0">
                <a:latin typeface="Source Sans Pro"/>
                <a:cs typeface="Source Sans Pro"/>
              </a:rPr>
              <a:t>개의 위협이 확인되었으며 </a:t>
            </a:r>
            <a:r>
              <a:rPr lang="en-US" altLang="ko-KR" b="1" dirty="0" smtClean="0">
                <a:latin typeface="Source Sans Pro"/>
                <a:cs typeface="Source Sans Pro"/>
              </a:rPr>
              <a:t>5</a:t>
            </a:r>
            <a:r>
              <a:rPr lang="ko-KR" altLang="en-US" b="1" dirty="0" smtClean="0">
                <a:latin typeface="Source Sans Pro"/>
                <a:cs typeface="Source Sans Pro"/>
              </a:rPr>
              <a:t>개의 카테고리로 스트레스 테스트 구성</a:t>
            </a:r>
            <a:r>
              <a:rPr lang="en-US" b="1" dirty="0" smtClean="0">
                <a:latin typeface="Source Sans Pro"/>
                <a:cs typeface="Source Sans Pro"/>
              </a:rPr>
              <a:t>:</a:t>
            </a:r>
          </a:p>
          <a:p>
            <a:endParaRPr lang="en-US" sz="1600" dirty="0"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r>
              <a:rPr lang="ko-KR" altLang="en-US" sz="1600" b="1" dirty="0" smtClean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금융위기 </a:t>
            </a:r>
            <a:r>
              <a:rPr lang="ko-KR" altLang="en-US" sz="1600" b="1" dirty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또는 파산 </a:t>
            </a:r>
            <a:r>
              <a:rPr lang="en-US" altLang="ko-KR" sz="1600" dirty="0" smtClean="0">
                <a:latin typeface="Source Sans Pro"/>
                <a:cs typeface="Source Sans Pro"/>
              </a:rPr>
              <a:t>: ICANN</a:t>
            </a:r>
            <a:r>
              <a:rPr lang="ko-KR" altLang="en-US" sz="1600" dirty="0" smtClean="0">
                <a:latin typeface="Source Sans Pro"/>
                <a:cs typeface="Source Sans Pro"/>
              </a:rPr>
              <a:t>의 재정상 파산상태에 빠져 의무사항을 적절히 시행할 재원이 부족한 경우</a:t>
            </a:r>
            <a:endParaRPr lang="en-US" sz="1600" dirty="0" smtClean="0">
              <a:latin typeface="Source Sans Pro"/>
              <a:cs typeface="Source Sans Pro"/>
            </a:endParaRPr>
          </a:p>
          <a:p>
            <a:pPr marL="342900" indent="-342900">
              <a:buClr>
                <a:schemeClr val="tx1"/>
              </a:buClr>
              <a:buFont typeface="Wingdings" charset="2"/>
              <a:buChar char=""/>
            </a:pPr>
            <a:endParaRPr lang="en-US" sz="1600" dirty="0" smtClean="0"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r>
              <a:rPr lang="ko-KR" altLang="en-US" sz="1600" b="1" dirty="0" smtClean="0">
                <a:solidFill>
                  <a:schemeClr val="tx2"/>
                </a:solidFill>
                <a:latin typeface="Source Sans Pro"/>
                <a:cs typeface="Source Sans Pro"/>
              </a:rPr>
              <a:t>운영상 </a:t>
            </a:r>
            <a:r>
              <a:rPr lang="ko-KR" altLang="en-US" sz="1600" b="1" dirty="0">
                <a:solidFill>
                  <a:schemeClr val="tx2"/>
                </a:solidFill>
                <a:latin typeface="Source Sans Pro"/>
                <a:cs typeface="Source Sans Pro"/>
              </a:rPr>
              <a:t>의무를 </a:t>
            </a:r>
            <a:r>
              <a:rPr lang="ko-KR" altLang="en-US" sz="1600" b="1" dirty="0" smtClean="0">
                <a:solidFill>
                  <a:schemeClr val="tx2"/>
                </a:solidFill>
                <a:latin typeface="Source Sans Pro"/>
                <a:cs typeface="Source Sans Pro"/>
              </a:rPr>
              <a:t>못 지키는 경우</a:t>
            </a:r>
            <a:r>
              <a:rPr lang="en-US" altLang="ko-KR" sz="1600" b="1" dirty="0">
                <a:solidFill>
                  <a:schemeClr val="tx2"/>
                </a:solidFill>
                <a:latin typeface="Source Sans Pro"/>
                <a:cs typeface="Source Sans Pro"/>
              </a:rPr>
              <a:t> :</a:t>
            </a:r>
            <a:r>
              <a:rPr lang="en-US" altLang="ko-KR" sz="1600" dirty="0" smtClean="0">
                <a:latin typeface="Source Sans Pro"/>
                <a:cs typeface="Source Sans Pro"/>
              </a:rPr>
              <a:t> </a:t>
            </a:r>
            <a:r>
              <a:rPr lang="en-US" altLang="ko-KR" sz="1600" dirty="0">
                <a:latin typeface="Source Sans Pro"/>
                <a:cs typeface="Source Sans Pro"/>
              </a:rPr>
              <a:t>ICANN</a:t>
            </a:r>
            <a:r>
              <a:rPr lang="ko-KR" altLang="en-US" sz="1600" dirty="0">
                <a:latin typeface="Source Sans Pro"/>
                <a:cs typeface="Source Sans Pro"/>
              </a:rPr>
              <a:t>이 </a:t>
            </a:r>
            <a:r>
              <a:rPr lang="en-US" altLang="ko-KR" sz="1600" dirty="0">
                <a:latin typeface="Source Sans Pro"/>
                <a:cs typeface="Source Sans Pro"/>
              </a:rPr>
              <a:t>IANA </a:t>
            </a:r>
            <a:r>
              <a:rPr lang="ko-KR" altLang="en-US" sz="1600" dirty="0">
                <a:latin typeface="Source Sans Pro"/>
                <a:cs typeface="Source Sans Pro"/>
              </a:rPr>
              <a:t>루트 존에 변경 또는 할당 요청을 처리하지 못하거나</a:t>
            </a:r>
            <a:r>
              <a:rPr lang="en-US" altLang="ko-KR" sz="1600" dirty="0">
                <a:latin typeface="Source Sans Pro"/>
                <a:cs typeface="Source Sans Pro"/>
              </a:rPr>
              <a:t> </a:t>
            </a:r>
            <a:r>
              <a:rPr lang="ko-KR" altLang="en-US" sz="1600" dirty="0">
                <a:latin typeface="Source Sans Pro"/>
                <a:cs typeface="Source Sans Pro"/>
              </a:rPr>
              <a:t>이해관계자의 의사에 반하여 변경 또는 </a:t>
            </a:r>
            <a:r>
              <a:rPr lang="ko-KR" altLang="en-US" sz="1600" dirty="0" smtClean="0">
                <a:latin typeface="Source Sans Pro"/>
                <a:cs typeface="Source Sans Pro"/>
              </a:rPr>
              <a:t>할당할 경우</a:t>
            </a:r>
            <a:endParaRPr lang="en-US" sz="1600" dirty="0"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endParaRPr lang="en-US" sz="1600" dirty="0" smtClean="0"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r>
              <a:rPr lang="ko-KR" altLang="en-US" sz="1600" b="1" dirty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법제적 </a:t>
            </a:r>
            <a:r>
              <a:rPr lang="ko-KR" altLang="en-US" sz="1600" b="1" dirty="0" smtClean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처분 </a:t>
            </a:r>
            <a:r>
              <a:rPr lang="en-US" altLang="ko-KR" sz="1600" b="1" dirty="0" smtClean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: </a:t>
            </a:r>
            <a:r>
              <a:rPr lang="en-US" altLang="ko-KR" sz="1600" dirty="0" smtClean="0">
                <a:latin typeface="Source Sans Pro"/>
                <a:cs typeface="Source Sans Pro"/>
              </a:rPr>
              <a:t>ICANN</a:t>
            </a:r>
            <a:r>
              <a:rPr lang="ko-KR" altLang="en-US" sz="1600" dirty="0" smtClean="0">
                <a:latin typeface="Source Sans Pro"/>
                <a:cs typeface="Source Sans Pro"/>
              </a:rPr>
              <a:t>이 현재 또는 향후 정책</a:t>
            </a:r>
            <a:r>
              <a:rPr lang="en-US" altLang="ko-KR" sz="1600" dirty="0" smtClean="0">
                <a:latin typeface="Source Sans Pro"/>
                <a:cs typeface="Source Sans Pro"/>
              </a:rPr>
              <a:t>, </a:t>
            </a:r>
            <a:r>
              <a:rPr lang="ko-KR" altLang="en-US" sz="1600" dirty="0" smtClean="0">
                <a:latin typeface="Source Sans Pro"/>
                <a:cs typeface="Source Sans Pro"/>
              </a:rPr>
              <a:t>법 또는 제도에 대하여 피소의 경우</a:t>
            </a:r>
            <a:r>
              <a:rPr lang="en-US" altLang="ko-KR" sz="1600" dirty="0" smtClean="0">
                <a:latin typeface="Source Sans Pro"/>
                <a:cs typeface="Source Sans Pro"/>
              </a:rPr>
              <a:t>. ICANN</a:t>
            </a:r>
            <a:r>
              <a:rPr lang="ko-KR" altLang="en-US" sz="1600" dirty="0" smtClean="0">
                <a:latin typeface="Source Sans Pro"/>
                <a:cs typeface="Source Sans Pro"/>
              </a:rPr>
              <a:t>이 신규 최상위도메인 또는 반대의견이 없는 운영중인 최상위도메인의 재할당의 경우</a:t>
            </a:r>
            <a:endParaRPr lang="en-US" sz="1600" b="1" dirty="0">
              <a:solidFill>
                <a:schemeClr val="accent6">
                  <a:lumMod val="75000"/>
                </a:schemeClr>
              </a:solidFill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endParaRPr lang="en-US" sz="1600" dirty="0" smtClean="0"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r>
              <a:rPr lang="ko-KR" altLang="en-US" sz="1600" b="1" dirty="0" smtClean="0">
                <a:solidFill>
                  <a:schemeClr val="tx2"/>
                </a:solidFill>
                <a:latin typeface="Source Sans Pro"/>
                <a:cs typeface="Source Sans Pro"/>
              </a:rPr>
              <a:t>책임성 미 이양 </a:t>
            </a:r>
            <a:r>
              <a:rPr lang="en-US" altLang="ko-KR" sz="1600" b="1" dirty="0" smtClean="0">
                <a:solidFill>
                  <a:schemeClr val="tx2"/>
                </a:solidFill>
                <a:latin typeface="Source Sans Pro"/>
                <a:cs typeface="Source Sans Pro"/>
              </a:rPr>
              <a:t>: </a:t>
            </a:r>
            <a:r>
              <a:rPr lang="ko-KR" altLang="en-US" sz="1600" dirty="0" smtClean="0">
                <a:latin typeface="Source Sans Pro"/>
                <a:cs typeface="Source Sans Pro"/>
              </a:rPr>
              <a:t>한 명 이상의 이사회 위원</a:t>
            </a:r>
            <a:r>
              <a:rPr lang="en-US" altLang="ko-KR" sz="1600" dirty="0" smtClean="0">
                <a:latin typeface="Source Sans Pro"/>
                <a:cs typeface="Source Sans Pro"/>
              </a:rPr>
              <a:t>, CEO, </a:t>
            </a:r>
            <a:r>
              <a:rPr lang="ko-KR" altLang="en-US" sz="1600" dirty="0" smtClean="0">
                <a:latin typeface="Source Sans Pro"/>
                <a:cs typeface="Source Sans Pro"/>
              </a:rPr>
              <a:t>직원이 미션 또는 정관을 지키지 않는 경우</a:t>
            </a:r>
            <a:r>
              <a:rPr lang="en-US" altLang="ko-KR" sz="1600" dirty="0" smtClean="0">
                <a:latin typeface="Source Sans Pro"/>
                <a:cs typeface="Source Sans Pro"/>
              </a:rPr>
              <a:t>, ICANN</a:t>
            </a:r>
            <a:r>
              <a:rPr lang="ko-KR" altLang="en-US" sz="1600" dirty="0" smtClean="0">
                <a:latin typeface="Source Sans Pro"/>
                <a:cs typeface="Source Sans Pro"/>
              </a:rPr>
              <a:t>이 특정 이해관계자에게 포섭되는 경우</a:t>
            </a:r>
            <a:endParaRPr lang="en-US" sz="1600" b="1" dirty="0">
              <a:solidFill>
                <a:schemeClr val="tx2"/>
              </a:solidFill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endParaRPr lang="en-US" sz="1600" b="1" dirty="0" smtClean="0">
              <a:solidFill>
                <a:schemeClr val="accent6">
                  <a:lumMod val="75000"/>
                </a:schemeClr>
              </a:solidFill>
              <a:latin typeface="Source Sans Pro"/>
              <a:cs typeface="Source Sans Pro"/>
            </a:endParaRPr>
          </a:p>
          <a:p>
            <a:pPr marL="285750" indent="-285750">
              <a:buClr>
                <a:schemeClr val="tx1"/>
              </a:buClr>
              <a:buFont typeface="Wingdings" charset="2"/>
              <a:buChar char=""/>
            </a:pPr>
            <a:r>
              <a:rPr lang="ko-KR" altLang="en-US" sz="1600" b="1" dirty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외부 이해관계자에게 </a:t>
            </a:r>
            <a:r>
              <a:rPr lang="ko-KR" altLang="en-US" sz="1600" b="1" dirty="0" smtClean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책임성 미 이양 </a:t>
            </a:r>
            <a:r>
              <a:rPr lang="en-US" altLang="ko-KR" sz="1600" b="1" dirty="0">
                <a:solidFill>
                  <a:schemeClr val="accent6">
                    <a:lumMod val="75000"/>
                  </a:schemeClr>
                </a:solidFill>
                <a:latin typeface="Source Sans Pro"/>
                <a:cs typeface="Source Sans Pro"/>
              </a:rPr>
              <a:t>: </a:t>
            </a:r>
            <a:r>
              <a:rPr lang="en-US" altLang="ko-KR" sz="1600" dirty="0">
                <a:latin typeface="Source Sans Pro"/>
                <a:cs typeface="Source Sans Pro"/>
              </a:rPr>
              <a:t>ICANN</a:t>
            </a:r>
            <a:r>
              <a:rPr lang="ko-KR" altLang="en-US" sz="1600" dirty="0">
                <a:latin typeface="Source Sans Pro"/>
                <a:cs typeface="Source Sans Pro"/>
              </a:rPr>
              <a:t>이 구조를 변경하여 외부 이해관계자에 대한 의무를 </a:t>
            </a:r>
            <a:r>
              <a:rPr lang="ko-KR" altLang="en-US" sz="1600" dirty="0" smtClean="0">
                <a:latin typeface="Source Sans Pro"/>
                <a:cs typeface="Source Sans Pro"/>
              </a:rPr>
              <a:t>안 지키는 </a:t>
            </a:r>
            <a:r>
              <a:rPr lang="ko-KR" altLang="en-US" sz="1600" dirty="0">
                <a:latin typeface="Source Sans Pro"/>
                <a:cs typeface="Source Sans Pro"/>
              </a:rPr>
              <a:t>경우</a:t>
            </a:r>
            <a:r>
              <a:rPr lang="en-US" altLang="ko-KR" sz="1600" dirty="0">
                <a:latin typeface="Source Sans Pro"/>
                <a:cs typeface="Source Sans Pro"/>
              </a:rPr>
              <a:t>. ICANN </a:t>
            </a:r>
            <a:r>
              <a:rPr lang="ko-KR" altLang="en-US" sz="1600" dirty="0" smtClean="0">
                <a:latin typeface="Source Sans Pro"/>
                <a:cs typeface="Source Sans Pro"/>
              </a:rPr>
              <a:t>대표가</a:t>
            </a:r>
            <a:r>
              <a:rPr lang="en-US" altLang="ko-KR" sz="1600" dirty="0" smtClean="0">
                <a:latin typeface="Source Sans Pro"/>
                <a:cs typeface="Source Sans Pro"/>
              </a:rPr>
              <a:t>, </a:t>
            </a:r>
            <a:r>
              <a:rPr lang="en-US" altLang="ko-KR" sz="1600" dirty="0">
                <a:latin typeface="Source Sans Pro"/>
                <a:cs typeface="Source Sans Pro"/>
              </a:rPr>
              <a:t>ICANN</a:t>
            </a:r>
            <a:r>
              <a:rPr lang="ko-KR" altLang="en-US" sz="1600" dirty="0">
                <a:latin typeface="Source Sans Pro"/>
                <a:cs typeface="Source Sans Pro"/>
              </a:rPr>
              <a:t>과 제</a:t>
            </a:r>
            <a:r>
              <a:rPr lang="en-US" altLang="ko-KR" sz="1600" dirty="0">
                <a:latin typeface="Source Sans Pro"/>
                <a:cs typeface="Source Sans Pro"/>
              </a:rPr>
              <a:t>3</a:t>
            </a:r>
            <a:r>
              <a:rPr lang="ko-KR" altLang="en-US" sz="1600" dirty="0">
                <a:latin typeface="Source Sans Pro"/>
                <a:cs typeface="Source Sans Pro"/>
              </a:rPr>
              <a:t>자간 </a:t>
            </a:r>
            <a:r>
              <a:rPr lang="ko-KR" altLang="en-US" sz="1600" dirty="0" smtClean="0">
                <a:latin typeface="Source Sans Pro"/>
                <a:cs typeface="Source Sans Pro"/>
              </a:rPr>
              <a:t>부 계약 </a:t>
            </a:r>
            <a:r>
              <a:rPr lang="ko-KR" altLang="en-US" sz="1600" dirty="0">
                <a:latin typeface="Source Sans Pro"/>
                <a:cs typeface="Source Sans Pro"/>
              </a:rPr>
              <a:t>또는 의무에 대한 책임을 다하지 않는 경우</a:t>
            </a:r>
            <a:r>
              <a:rPr lang="en-US" altLang="ko-KR" sz="1600" dirty="0">
                <a:latin typeface="Source Sans Pro"/>
                <a:cs typeface="Source Sans Pro"/>
              </a:rPr>
              <a:t>. ICANN</a:t>
            </a:r>
            <a:r>
              <a:rPr lang="ko-KR" altLang="en-US" sz="1600" dirty="0">
                <a:latin typeface="Source Sans Pro"/>
                <a:cs typeface="Source Sans Pro"/>
              </a:rPr>
              <a:t>이 무책임한 제</a:t>
            </a:r>
            <a:r>
              <a:rPr lang="en-US" altLang="ko-KR" sz="1600" dirty="0">
                <a:latin typeface="Source Sans Pro"/>
                <a:cs typeface="Source Sans Pro"/>
              </a:rPr>
              <a:t>3</a:t>
            </a:r>
            <a:r>
              <a:rPr lang="ko-KR" altLang="en-US" sz="1600" dirty="0">
                <a:latin typeface="Source Sans Pro"/>
                <a:cs typeface="Source Sans Pro"/>
              </a:rPr>
              <a:t>세력에게 인수 합병되는 </a:t>
            </a:r>
            <a:r>
              <a:rPr lang="ko-KR" altLang="en-US" sz="1600" dirty="0" smtClean="0">
                <a:latin typeface="Source Sans Pro"/>
                <a:cs typeface="Source Sans Pro"/>
              </a:rPr>
              <a:t>경우</a:t>
            </a:r>
            <a:r>
              <a:rPr lang="en-US" altLang="ko-KR" sz="1600" dirty="0" smtClean="0">
                <a:latin typeface="Source Sans Pro"/>
                <a:cs typeface="Source Sans Pro"/>
              </a:rPr>
              <a:t>.</a:t>
            </a:r>
            <a:endParaRPr lang="en-US" sz="1600" dirty="0" smtClean="0">
              <a:latin typeface="Source Sans Pro"/>
              <a:cs typeface="Source Sans Pro"/>
            </a:endParaRPr>
          </a:p>
          <a:p>
            <a:endParaRPr lang="en-US" sz="16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742634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00185"/>
          </a:xfrm>
        </p:spPr>
        <p:txBody>
          <a:bodyPr/>
          <a:lstStyle/>
          <a:p>
            <a:r>
              <a:rPr lang="en-US" b="1" dirty="0" smtClean="0"/>
              <a:t>ICANN</a:t>
            </a:r>
            <a:r>
              <a:rPr lang="ko-KR" altLang="en-US" b="1" dirty="0" smtClean="0"/>
              <a:t>책임성 강화 주요 일정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Enhancing ICANN  Accountability Timeline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9655" y="1269576"/>
            <a:ext cx="8525837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700" dirty="0" smtClean="0">
              <a:latin typeface="Source Sans Pro"/>
              <a:cs typeface="Source Sans Pro"/>
            </a:endParaRPr>
          </a:p>
          <a:p>
            <a:endParaRPr lang="en-US" sz="1700" dirty="0">
              <a:latin typeface="Source Sans Pro"/>
              <a:cs typeface="Source Sans Pro"/>
            </a:endParaRPr>
          </a:p>
          <a:p>
            <a:endParaRPr lang="en-US" sz="1700" dirty="0" smtClean="0">
              <a:latin typeface="Source Sans Pro"/>
              <a:cs typeface="Source Sans Pr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755" y="4888424"/>
            <a:ext cx="8282034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b="1" dirty="0" smtClean="0">
                <a:solidFill>
                  <a:srgbClr val="0D436C"/>
                </a:solidFill>
                <a:latin typeface="Source Sans Pro"/>
                <a:cs typeface="Source Sans Pro"/>
              </a:rPr>
              <a:t>주요일정</a:t>
            </a:r>
            <a:r>
              <a:rPr lang="en-US" b="1" dirty="0" smtClean="0">
                <a:solidFill>
                  <a:srgbClr val="0D436C"/>
                </a:solidFill>
                <a:latin typeface="Source Sans Pro"/>
                <a:cs typeface="Source Sans Pro"/>
              </a:rPr>
              <a:t>:</a:t>
            </a:r>
            <a:endParaRPr lang="en-US" sz="2000" dirty="0"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터키 이스탄불에서 대면회의 개최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(2015</a:t>
            </a:r>
            <a:r>
              <a:rPr lang="ko-KR" alt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년 </a:t>
            </a:r>
            <a:r>
              <a:rPr lang="en-US" altLang="ko-KR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3</a:t>
            </a:r>
            <a:r>
              <a:rPr lang="ko-KR" alt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월 </a:t>
            </a:r>
            <a:r>
              <a:rPr 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23</a:t>
            </a:r>
            <a:r>
              <a:rPr lang="ko-KR" alt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일</a:t>
            </a:r>
            <a:r>
              <a:rPr 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-24</a:t>
            </a:r>
            <a:r>
              <a:rPr lang="ko-KR" alt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일</a:t>
            </a:r>
            <a:r>
              <a:rPr lang="en-US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)</a:t>
            </a:r>
          </a:p>
          <a:p>
            <a:pPr marL="742950" lvl="1" indent="-285750">
              <a:spcAft>
                <a:spcPts val="600"/>
              </a:spcAft>
              <a:buSzPct val="100000"/>
              <a:buFont typeface="Wingdings" charset="2"/>
              <a:buChar char=""/>
            </a:pPr>
            <a:r>
              <a:rPr lang="ko-KR" altLang="en-US" dirty="0" err="1" smtClean="0">
                <a:latin typeface="Source Sans Pro"/>
                <a:cs typeface="Source Sans Pro"/>
              </a:rPr>
              <a:t>워크스트림</a:t>
            </a:r>
            <a:r>
              <a:rPr lang="en-US" altLang="ko-KR" dirty="0" smtClean="0">
                <a:latin typeface="Source Sans Pro"/>
                <a:cs typeface="Source Sans Pro"/>
              </a:rPr>
              <a:t>1 </a:t>
            </a:r>
            <a:r>
              <a:rPr lang="ko-KR" altLang="en-US" dirty="0" smtClean="0">
                <a:latin typeface="Source Sans Pro"/>
                <a:cs typeface="Source Sans Pro"/>
              </a:rPr>
              <a:t>에</a:t>
            </a:r>
            <a:r>
              <a:rPr lang="en-US" altLang="ko-KR" dirty="0" smtClean="0">
                <a:latin typeface="Source Sans Pro"/>
                <a:cs typeface="Source Sans Pro"/>
              </a:rPr>
              <a:t> </a:t>
            </a:r>
            <a:r>
              <a:rPr lang="ko-KR" altLang="en-US" dirty="0" smtClean="0">
                <a:latin typeface="Source Sans Pro"/>
                <a:cs typeface="Source Sans Pro"/>
              </a:rPr>
              <a:t>대한 </a:t>
            </a:r>
            <a:r>
              <a:rPr lang="en-US" altLang="ko-KR" dirty="0" smtClean="0">
                <a:latin typeface="Source Sans Pro"/>
                <a:cs typeface="Source Sans Pro"/>
              </a:rPr>
              <a:t>22</a:t>
            </a:r>
            <a:r>
              <a:rPr lang="ko-KR" altLang="en-US" dirty="0" smtClean="0">
                <a:latin typeface="Source Sans Pro"/>
                <a:cs typeface="Source Sans Pro"/>
              </a:rPr>
              <a:t>일간 공개의견 수렴</a:t>
            </a:r>
            <a:r>
              <a:rPr lang="en-US" dirty="0" smtClean="0">
                <a:solidFill>
                  <a:srgbClr val="1768B1"/>
                </a:solidFill>
                <a:latin typeface="Source Sans Pro"/>
                <a:cs typeface="Source Sans Pro"/>
              </a:rPr>
              <a:t>(2015</a:t>
            </a:r>
            <a:r>
              <a:rPr lang="ko-KR" altLang="en-US" dirty="0" smtClean="0">
                <a:solidFill>
                  <a:srgbClr val="1768B1"/>
                </a:solidFill>
                <a:latin typeface="Source Sans Pro"/>
                <a:cs typeface="Source Sans Pro"/>
              </a:rPr>
              <a:t>년 </a:t>
            </a:r>
            <a:r>
              <a:rPr lang="en-US" altLang="ko-KR" dirty="0" smtClean="0">
                <a:solidFill>
                  <a:srgbClr val="1768B1"/>
                </a:solidFill>
                <a:latin typeface="Source Sans Pro"/>
                <a:cs typeface="Source Sans Pro"/>
              </a:rPr>
              <a:t>4</a:t>
            </a:r>
            <a:r>
              <a:rPr lang="ko-KR" altLang="en-US" dirty="0" smtClean="0">
                <a:solidFill>
                  <a:srgbClr val="1768B1"/>
                </a:solidFill>
                <a:latin typeface="Source Sans Pro"/>
                <a:cs typeface="Source Sans Pro"/>
              </a:rPr>
              <a:t>월초</a:t>
            </a:r>
            <a:r>
              <a:rPr lang="en-US" altLang="ko-KR" dirty="0" smtClean="0">
                <a:solidFill>
                  <a:srgbClr val="1768B1"/>
                </a:solidFill>
                <a:latin typeface="Source Sans Pro"/>
                <a:cs typeface="Source Sans Pro"/>
              </a:rPr>
              <a:t>-5</a:t>
            </a:r>
            <a:r>
              <a:rPr lang="ko-KR" altLang="en-US" dirty="0" smtClean="0">
                <a:solidFill>
                  <a:srgbClr val="1768B1"/>
                </a:solidFill>
                <a:latin typeface="Source Sans Pro"/>
                <a:cs typeface="Source Sans Pro"/>
              </a:rPr>
              <a:t>월초</a:t>
            </a:r>
            <a:r>
              <a:rPr lang="en-US" altLang="ko-KR" dirty="0" smtClean="0">
                <a:solidFill>
                  <a:srgbClr val="1768B1"/>
                </a:solidFill>
                <a:latin typeface="Source Sans Pro"/>
                <a:cs typeface="Source Sans Pro"/>
              </a:rPr>
              <a:t>)</a:t>
            </a:r>
            <a:endParaRPr lang="en-US" dirty="0" smtClean="0">
              <a:solidFill>
                <a:srgbClr val="1768B1"/>
              </a:solidFill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err="1">
                <a:latin typeface="Source Sans Pro"/>
                <a:cs typeface="Source Sans Pro"/>
              </a:rPr>
              <a:t>워크스트림</a:t>
            </a:r>
            <a:r>
              <a:rPr lang="en-US" altLang="ko-KR" dirty="0">
                <a:latin typeface="Source Sans Pro"/>
                <a:cs typeface="Source Sans Pro"/>
              </a:rPr>
              <a:t>1 </a:t>
            </a:r>
            <a:r>
              <a:rPr lang="ko-KR" altLang="en-US" dirty="0" smtClean="0">
                <a:latin typeface="Source Sans Pro"/>
                <a:cs typeface="Source Sans Pro"/>
              </a:rPr>
              <a:t>의 제안서를 </a:t>
            </a:r>
            <a:r>
              <a:rPr lang="en-US" altLang="ko-KR" dirty="0" smtClean="0">
                <a:latin typeface="Source Sans Pro"/>
                <a:cs typeface="Source Sans Pro"/>
              </a:rPr>
              <a:t>ICANN 53</a:t>
            </a:r>
            <a:r>
              <a:rPr lang="ko-KR" altLang="en-US" dirty="0" smtClean="0">
                <a:latin typeface="Source Sans Pro"/>
                <a:cs typeface="Source Sans Pro"/>
              </a:rPr>
              <a:t>차 정례회의에 제출</a:t>
            </a:r>
            <a:endParaRPr lang="en-US" dirty="0" smtClean="0">
              <a:latin typeface="Source Sans Pro"/>
              <a:cs typeface="Source Sans Pro"/>
            </a:endParaRPr>
          </a:p>
        </p:txBody>
      </p:sp>
      <p:pic>
        <p:nvPicPr>
          <p:cNvPr id="10" name="Picture 9" descr="CCWG-Timelin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66215"/>
            <a:ext cx="9144000" cy="284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79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374900" y="3791205"/>
            <a:ext cx="6489700" cy="2303690"/>
          </a:xfrm>
          <a:prstGeom prst="rect">
            <a:avLst/>
          </a:prstGeom>
          <a:solidFill>
            <a:schemeClr val="lt1">
              <a:alpha val="29000"/>
            </a:schemeClr>
          </a:solidFill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59038"/>
          </a:xfrm>
          <a:prstGeom prst="rect">
            <a:avLst/>
          </a:prstGeom>
        </p:spPr>
        <p:txBody>
          <a:bodyPr/>
          <a:lstStyle/>
          <a:p>
            <a:r>
              <a:rPr lang="ko-KR" altLang="en-US" b="1" dirty="0" smtClean="0"/>
              <a:t>미국정부의 </a:t>
            </a:r>
            <a:r>
              <a:rPr lang="ko-KR" altLang="en-US" b="1" dirty="0"/>
              <a:t>선언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 smtClean="0"/>
              <a:t>The </a:t>
            </a:r>
            <a:r>
              <a:rPr lang="en-US" altLang="ko-KR" b="1" dirty="0"/>
              <a:t>U.S. Government’s </a:t>
            </a:r>
            <a:r>
              <a:rPr lang="en-US" altLang="ko-KR" b="1" dirty="0" smtClean="0"/>
              <a:t>Announcement</a:t>
            </a:r>
            <a:endParaRPr lang="en-US" b="1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0" y="1442037"/>
            <a:ext cx="9381744" cy="169845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2014</a:t>
            </a:r>
            <a:r>
              <a:rPr lang="ko-KR" altLang="en-US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년 </a:t>
            </a:r>
            <a:r>
              <a:rPr lang="en-US" altLang="ko-KR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3</a:t>
            </a:r>
            <a:r>
              <a:rPr lang="ko-KR" altLang="en-US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월 </a:t>
            </a:r>
            <a:r>
              <a:rPr lang="en-US" altLang="ko-KR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14</a:t>
            </a:r>
            <a:r>
              <a:rPr lang="ko-KR" altLang="en-US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일</a:t>
            </a:r>
            <a:r>
              <a:rPr lang="en-US" sz="24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: </a:t>
            </a:r>
            <a:r>
              <a:rPr lang="ko-KR" altLang="en-US" sz="2400" dirty="0" smtClean="0">
                <a:latin typeface="Source Sans Pro"/>
                <a:cs typeface="Source Sans Pro"/>
              </a:rPr>
              <a:t>현재의 </a:t>
            </a:r>
            <a:r>
              <a:rPr lang="en-US" altLang="ko-KR" sz="2400" dirty="0" smtClean="0">
                <a:latin typeface="Source Sans Pro"/>
                <a:cs typeface="Source Sans Pro"/>
              </a:rPr>
              <a:t>IANA</a:t>
            </a:r>
            <a:r>
              <a:rPr lang="ko-KR" altLang="en-US" sz="2400" dirty="0" smtClean="0">
                <a:latin typeface="Source Sans Pro"/>
                <a:cs typeface="Source Sans Pro"/>
              </a:rPr>
              <a:t>관리기능을 글로벌 </a:t>
            </a:r>
            <a:r>
              <a:rPr lang="ko-KR" altLang="en-US" sz="2400" dirty="0" err="1" smtClean="0">
                <a:latin typeface="Source Sans Pro"/>
                <a:cs typeface="Source Sans Pro"/>
              </a:rPr>
              <a:t>멀티스테이크홀더</a:t>
            </a:r>
            <a:r>
              <a:rPr lang="ko-KR" altLang="en-US" sz="2400" dirty="0" smtClean="0">
                <a:latin typeface="Source Sans Pro"/>
                <a:cs typeface="Source Sans Pro"/>
              </a:rPr>
              <a:t> 커뮤니티로 이관함을 선언</a:t>
            </a:r>
            <a:endParaRPr lang="en-US" sz="2400" b="1" dirty="0" smtClean="0">
              <a:solidFill>
                <a:schemeClr val="accent6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altLang="ko-KR" sz="2000" dirty="0">
                <a:solidFill>
                  <a:srgbClr val="0C1F24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2000" dirty="0">
                <a:solidFill>
                  <a:srgbClr val="0C1F24"/>
                </a:solidFill>
                <a:latin typeface="Source Sans Pro"/>
                <a:cs typeface="Source Sans Pro"/>
              </a:rPr>
              <a:t>이 관련 사안을 위해 글로벌 이해관계자를 모아 제안서 작성을 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요청</a:t>
            </a:r>
            <a:endParaRPr lang="en-US" sz="2000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멀티스테이크 커뮤니티와 </a:t>
            </a:r>
            <a:r>
              <a:rPr lang="en-US" altLang="ko-KR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은 지난</a:t>
            </a:r>
            <a:r>
              <a:rPr lang="en-US" altLang="ko-KR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15</a:t>
            </a:r>
            <a:r>
              <a:rPr lang="ko-KR" altLang="en-US" sz="2000" dirty="0" smtClean="0">
                <a:solidFill>
                  <a:srgbClr val="0C1F24"/>
                </a:solidFill>
                <a:latin typeface="Source Sans Pro"/>
                <a:cs typeface="Source Sans Pro"/>
              </a:rPr>
              <a:t>년 동안 인터넷정책을 입안해 왔음</a:t>
            </a:r>
            <a:endParaRPr lang="en-US" sz="2000" dirty="0" smtClean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00535" y="3974802"/>
            <a:ext cx="1520412" cy="1520412"/>
            <a:chOff x="569487" y="2043501"/>
            <a:chExt cx="1346792" cy="1346792"/>
          </a:xfrm>
        </p:grpSpPr>
        <p:sp>
          <p:nvSpPr>
            <p:cNvPr id="6" name="Teardrop 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606202" y="2348845"/>
              <a:ext cx="1273358" cy="73610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ko-KR" altLang="en-US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왜 지금인가</a:t>
              </a:r>
              <a:r>
                <a:rPr lang="en-US" altLang="ko-KR" sz="2400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?</a:t>
              </a:r>
              <a:endParaRPr lang="en-US" sz="2400" b="1" dirty="0" smtClean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8" name="Oval 7"/>
          <p:cNvSpPr/>
          <p:nvPr/>
        </p:nvSpPr>
        <p:spPr>
          <a:xfrm>
            <a:off x="1321160" y="5822802"/>
            <a:ext cx="279159" cy="272093"/>
          </a:xfrm>
          <a:prstGeom prst="ellipse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463800" y="3885902"/>
            <a:ext cx="64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b="1" dirty="0" smtClean="0">
                <a:latin typeface="Source Sans Pro"/>
                <a:cs typeface="Source Sans Pro"/>
              </a:rPr>
              <a:t>미국정부의 결정 사항</a:t>
            </a:r>
            <a:r>
              <a:rPr lang="en-US" b="1" dirty="0" smtClean="0">
                <a:latin typeface="Source Sans Pro"/>
                <a:cs typeface="Source Sans Pro"/>
              </a:rPr>
              <a:t>:</a:t>
            </a:r>
            <a:endParaRPr lang="en-US" b="1" dirty="0"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DNS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의 민영화 단계의 마지막 단계를 이행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인터넷정책입안과 </a:t>
            </a:r>
            <a:r>
              <a:rPr lang="ko-KR" altLang="en-US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거버넌스를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 위한 </a:t>
            </a:r>
            <a:r>
              <a:rPr lang="ko-KR" altLang="en-US" dirty="0" err="1" smtClean="0">
                <a:solidFill>
                  <a:srgbClr val="0C1F24"/>
                </a:solidFill>
                <a:latin typeface="Source Sans Pro"/>
                <a:cs typeface="Source Sans Pro"/>
              </a:rPr>
              <a:t>멀티스테이크홀더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 모델을 지속 지원</a:t>
            </a: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endParaRPr lang="en-US" dirty="0">
              <a:latin typeface="Source Sans Pro"/>
              <a:cs typeface="Source Sans Pro"/>
            </a:endParaRPr>
          </a:p>
          <a:p>
            <a:r>
              <a:rPr lang="en-US" dirty="0" smtClean="0">
                <a:latin typeface="Source Sans Pro"/>
                <a:cs typeface="Source Sans Pro"/>
              </a:rPr>
              <a:t>IANA </a:t>
            </a:r>
            <a:r>
              <a:rPr lang="ko-KR" altLang="en-US" dirty="0" smtClean="0">
                <a:latin typeface="Source Sans Pro"/>
                <a:cs typeface="Source Sans Pro"/>
              </a:rPr>
              <a:t>기능을 운영하고 </a:t>
            </a:r>
            <a:r>
              <a:rPr lang="en-US" altLang="ko-KR" dirty="0" smtClean="0">
                <a:latin typeface="Source Sans Pro"/>
                <a:cs typeface="Source Sans Pro"/>
              </a:rPr>
              <a:t>DNS</a:t>
            </a:r>
            <a:r>
              <a:rPr lang="ko-KR" altLang="en-US" dirty="0" smtClean="0">
                <a:latin typeface="Source Sans Pro"/>
                <a:cs typeface="Source Sans Pro"/>
              </a:rPr>
              <a:t>의 글로벌 </a:t>
            </a:r>
            <a:r>
              <a:rPr lang="ko-KR" altLang="en-US" dirty="0" err="1" smtClean="0">
                <a:latin typeface="Source Sans Pro"/>
                <a:cs typeface="Source Sans Pro"/>
              </a:rPr>
              <a:t>조정자로</a:t>
            </a:r>
            <a:r>
              <a:rPr lang="ko-KR" altLang="en-US" dirty="0" smtClean="0">
                <a:latin typeface="Source Sans Pro"/>
                <a:cs typeface="Source Sans Pro"/>
              </a:rPr>
              <a:t> </a:t>
            </a:r>
            <a:r>
              <a:rPr lang="en-US" altLang="ko-KR" dirty="0" smtClean="0">
                <a:latin typeface="Source Sans Pro"/>
                <a:cs typeface="Source Sans Pro"/>
              </a:rPr>
              <a:t>ICANN</a:t>
            </a:r>
            <a:r>
              <a:rPr lang="ko-KR" altLang="en-US" dirty="0" smtClean="0">
                <a:latin typeface="Source Sans Pro"/>
                <a:cs typeface="Source Sans Pro"/>
              </a:rPr>
              <a:t>은 관리권한 이양을 위한 기획 역할을 수행하도록 요구</a:t>
            </a:r>
            <a:endParaRPr lang="en-US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936045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xfrm>
            <a:off x="0" y="-7477"/>
            <a:ext cx="9144000" cy="1064604"/>
          </a:xfrm>
          <a:prstGeom prst="rect">
            <a:avLst/>
          </a:prstGeom>
        </p:spPr>
        <p:txBody>
          <a:bodyPr/>
          <a:lstStyle/>
          <a:p>
            <a:r>
              <a:rPr lang="ko-KR" altLang="en-US" b="1" dirty="0" smtClean="0"/>
              <a:t>토론에 참여 방법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Get Involved in the Discussion</a:t>
            </a:r>
            <a:endParaRPr lang="en-US" b="1" dirty="0"/>
          </a:p>
        </p:txBody>
      </p:sp>
      <p:grpSp>
        <p:nvGrpSpPr>
          <p:cNvPr id="2" name="그룹 1"/>
          <p:cNvGrpSpPr/>
          <p:nvPr/>
        </p:nvGrpSpPr>
        <p:grpSpPr>
          <a:xfrm>
            <a:off x="1" y="1217545"/>
            <a:ext cx="10119201" cy="5178546"/>
            <a:chOff x="1" y="736025"/>
            <a:chExt cx="10119201" cy="5178546"/>
          </a:xfrm>
        </p:grpSpPr>
        <p:sp>
          <p:nvSpPr>
            <p:cNvPr id="5" name="Rectangle 4"/>
            <p:cNvSpPr/>
            <p:nvPr/>
          </p:nvSpPr>
          <p:spPr>
            <a:xfrm>
              <a:off x="1737895" y="736025"/>
              <a:ext cx="7406105" cy="144302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 dirty="0">
                <a:solidFill>
                  <a:prstClr val="white"/>
                </a:solidFill>
              </a:endParaRPr>
            </a:p>
          </p:txBody>
        </p:sp>
        <p:sp>
          <p:nvSpPr>
            <p:cNvPr id="7" name="Text Placeholder 32"/>
            <p:cNvSpPr txBox="1">
              <a:spLocks/>
            </p:cNvSpPr>
            <p:nvPr/>
          </p:nvSpPr>
          <p:spPr bwMode="auto">
            <a:xfrm>
              <a:off x="1925047" y="1217545"/>
              <a:ext cx="4808999" cy="911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5143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8572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2001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15430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0002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4574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29146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3718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Reach us at:</a:t>
              </a:r>
            </a:p>
            <a:p>
              <a:r>
                <a:rPr lang="en-US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Email:</a:t>
              </a:r>
            </a:p>
            <a:p>
              <a:r>
                <a:rPr lang="en-US" b="1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Website: </a:t>
              </a:r>
              <a:r>
                <a:rPr lang="en-US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https://</a:t>
              </a:r>
              <a:r>
                <a:rPr lang="en-US" dirty="0" err="1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www.icann.org</a:t>
              </a:r>
              <a:endParaRPr lang="en-US" dirty="0" smtClean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8" name="Text Placeholder 33"/>
            <p:cNvSpPr txBox="1">
              <a:spLocks/>
            </p:cNvSpPr>
            <p:nvPr/>
          </p:nvSpPr>
          <p:spPr bwMode="auto">
            <a:xfrm>
              <a:off x="1925047" y="847666"/>
              <a:ext cx="4808999" cy="3931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455613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514350" indent="-171450" defTabSz="455613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857250" indent="-171450" defTabSz="455613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200150" indent="-171450" defTabSz="455613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1543050" indent="-171450" defTabSz="455613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000250" indent="-17145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457450" indent="-17145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2914650" indent="-17145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371850" indent="-171450" defTabSz="455613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20000"/>
                </a:spcBef>
              </a:pPr>
              <a:r>
                <a:rPr lang="ko-KR" altLang="en-US" sz="2400" b="1" dirty="0" smtClean="0">
                  <a:solidFill>
                    <a:schemeClr val="bg1"/>
                  </a:solidFill>
                  <a:latin typeface="Source Sans Pro" charset="0"/>
                  <a:ea typeface="Segoe UI" charset="0"/>
                  <a:cs typeface="Segoe UI Semilight" charset="0"/>
                </a:rPr>
                <a:t>질문 및 기타사항은</a:t>
              </a:r>
              <a:endParaRPr lang="en-AU" sz="24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" y="749393"/>
              <a:ext cx="1737894" cy="142965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 sz="1350">
                <a:solidFill>
                  <a:prstClr val="white"/>
                </a:solidFill>
              </a:endParaRPr>
            </a:p>
          </p:txBody>
        </p:sp>
        <p:pic>
          <p:nvPicPr>
            <p:cNvPr id="40" name="Picture 39" descr="ICANN_Logo_W.eps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8614" y="895141"/>
              <a:ext cx="1447535" cy="1123492"/>
            </a:xfrm>
            <a:prstGeom prst="rect">
              <a:avLst/>
            </a:prstGeom>
          </p:spPr>
        </p:pic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148614" y="2402365"/>
              <a:ext cx="8270240" cy="186373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Font typeface="Arial"/>
                <a:buNone/>
              </a:pPr>
              <a:r>
                <a:rPr lang="en-US" sz="2400" b="1" dirty="0" smtClean="0">
                  <a:latin typeface="Source Sans Pro"/>
                  <a:cs typeface="Source Sans Pro"/>
                </a:rPr>
                <a:t>IANA </a:t>
              </a:r>
              <a:r>
                <a:rPr lang="ko-KR" altLang="en-US" sz="2400" b="1" dirty="0" smtClean="0">
                  <a:latin typeface="Source Sans Pro"/>
                  <a:cs typeface="Source Sans Pro"/>
                </a:rPr>
                <a:t>관리권한 이양</a:t>
              </a:r>
              <a:endParaRPr lang="en-US" sz="2400" b="1" dirty="0" smtClean="0">
                <a:latin typeface="Source Sans Pro"/>
                <a:cs typeface="Source Sans Pro"/>
              </a:endParaRPr>
            </a:p>
            <a:p>
              <a:pPr marL="0" indent="0">
                <a:spcBef>
                  <a:spcPts val="400"/>
                </a:spcBef>
                <a:buFont typeface="Arial"/>
                <a:buNone/>
              </a:pPr>
              <a:r>
                <a:rPr lang="en-US" sz="1600" dirty="0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https://</a:t>
              </a:r>
              <a:r>
                <a:rPr lang="en-US" sz="1600" dirty="0" err="1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www.icann.org</a:t>
              </a:r>
              <a:r>
                <a:rPr lang="en-US" sz="1600" dirty="0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/stewardship</a:t>
              </a: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r>
                <a:rPr lang="en-US" altLang="ko-KR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IANA </a:t>
              </a:r>
              <a:r>
                <a:rPr lang="ko-KR" alt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관리 권한 이양관련 최신 정보화 관련 뉴스</a:t>
              </a:r>
              <a:r>
                <a:rPr lang="en-US" altLang="ko-KR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(ICG)</a:t>
              </a: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r>
                <a:rPr lang="ko-KR" alt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커뮤니티 참여 방법</a:t>
              </a:r>
              <a:endParaRPr lang="en-US" sz="1600" dirty="0" smtClean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r>
                <a:rPr 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ICG </a:t>
              </a:r>
              <a:r>
                <a:rPr lang="ko-KR" alt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회의 관련 자료</a:t>
              </a: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0" indent="0">
                <a:spcAft>
                  <a:spcPts val="600"/>
                </a:spcAft>
                <a:buSzPct val="75000"/>
                <a:buNone/>
              </a:pPr>
              <a:endParaRPr lang="en-US" sz="1600" dirty="0" smtClean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0" indent="0">
                <a:spcBef>
                  <a:spcPts val="1000"/>
                </a:spcBef>
                <a:buFont typeface="Arial"/>
                <a:buNone/>
              </a:pPr>
              <a:endParaRPr lang="en-US" sz="1600" dirty="0" smtClean="0">
                <a:solidFill>
                  <a:srgbClr val="0B5D97"/>
                </a:solidFill>
                <a:latin typeface="Source Sans Pro"/>
                <a:cs typeface="Source Sans Pro"/>
              </a:endParaRPr>
            </a:p>
            <a:p>
              <a:pPr marL="0" indent="0">
                <a:buFont typeface="Arial"/>
                <a:buNone/>
              </a:pPr>
              <a:r>
                <a:rPr lang="en-US" dirty="0" smtClean="0">
                  <a:latin typeface="Source Sans Pro"/>
                  <a:cs typeface="Source Sans Pro"/>
                </a:rPr>
                <a:t>	</a:t>
              </a:r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9" name="Content Placeholder 3"/>
            <p:cNvSpPr txBox="1">
              <a:spLocks/>
            </p:cNvSpPr>
            <p:nvPr/>
          </p:nvSpPr>
          <p:spPr>
            <a:xfrm>
              <a:off x="148614" y="4449851"/>
              <a:ext cx="8270240" cy="146472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Font typeface="Arial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Font typeface="Arial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Font typeface="Arial"/>
                <a:buNone/>
              </a:pPr>
              <a:r>
                <a:rPr lang="en-US" sz="2400" b="1" dirty="0" smtClean="0">
                  <a:solidFill>
                    <a:srgbClr val="0A1F24"/>
                  </a:solidFill>
                  <a:latin typeface="Source Sans Pro"/>
                  <a:cs typeface="Source Sans Pro"/>
                </a:rPr>
                <a:t>ICANN </a:t>
              </a:r>
              <a:r>
                <a:rPr lang="ko-KR" altLang="en-US" sz="2400" b="1" dirty="0" smtClean="0">
                  <a:solidFill>
                    <a:srgbClr val="0A1F24"/>
                  </a:solidFill>
                  <a:latin typeface="Source Sans Pro"/>
                  <a:cs typeface="Source Sans Pro"/>
                </a:rPr>
                <a:t>책임성 강화</a:t>
              </a:r>
              <a:endParaRPr lang="en-US" sz="2400" b="1" dirty="0" smtClean="0">
                <a:solidFill>
                  <a:srgbClr val="0A1F24"/>
                </a:solidFill>
                <a:latin typeface="Source Sans Pro"/>
                <a:cs typeface="Source Sans Pro"/>
              </a:endParaRPr>
            </a:p>
            <a:p>
              <a:pPr marL="0" indent="0">
                <a:spcBef>
                  <a:spcPts val="400"/>
                </a:spcBef>
                <a:buFont typeface="Arial"/>
                <a:buNone/>
              </a:pPr>
              <a:r>
                <a:rPr lang="en-US" sz="1600" dirty="0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https://</a:t>
              </a:r>
              <a:r>
                <a:rPr lang="en-US" sz="1600" dirty="0" err="1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community.icann.org</a:t>
              </a:r>
              <a:r>
                <a:rPr lang="en-US" sz="1600" dirty="0" smtClean="0">
                  <a:solidFill>
                    <a:srgbClr val="0B5D97"/>
                  </a:solidFill>
                  <a:latin typeface="Source Sans Pro"/>
                  <a:cs typeface="Source Sans Pro"/>
                </a:rPr>
                <a:t>/category/accountability</a:t>
              </a: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r>
                <a:rPr 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ICANN </a:t>
              </a:r>
              <a:r>
                <a:rPr lang="ko-KR" alt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책임성 강화 관련 최신 뉴스와 정보</a:t>
              </a:r>
              <a:r>
                <a:rPr lang="en-US" altLang="ko-KR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(CCWG)</a:t>
              </a: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  <a:p>
              <a:pPr marL="285750" indent="-285750">
                <a:spcAft>
                  <a:spcPts val="600"/>
                </a:spcAft>
                <a:buSzPct val="75000"/>
                <a:buFont typeface="Wingdings" charset="2"/>
                <a:buChar char=""/>
              </a:pPr>
              <a:r>
                <a:rPr lang="ko-KR" altLang="en-US" sz="1600" dirty="0" smtClean="0">
                  <a:solidFill>
                    <a:srgbClr val="0C1F24"/>
                  </a:solidFill>
                  <a:latin typeface="Source Sans Pro"/>
                  <a:cs typeface="Source Sans Pro"/>
                </a:rPr>
                <a:t>안내사항과 관련 행사</a:t>
              </a:r>
              <a:endParaRPr lang="en-US" sz="1600" dirty="0">
                <a:solidFill>
                  <a:srgbClr val="0C1F24"/>
                </a:solidFill>
                <a:latin typeface="Source Sans Pro"/>
                <a:cs typeface="Source Sans Pro"/>
              </a:endParaRPr>
            </a:p>
          </p:txBody>
        </p:sp>
        <p:sp>
          <p:nvSpPr>
            <p:cNvPr id="50" name="Text Placeholder 32"/>
            <p:cNvSpPr txBox="1">
              <a:spLocks/>
            </p:cNvSpPr>
            <p:nvPr/>
          </p:nvSpPr>
          <p:spPr>
            <a:xfrm>
              <a:off x="6856242" y="968213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600" b="1" dirty="0" err="1">
                  <a:solidFill>
                    <a:schemeClr val="bg1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twitter.com</a:t>
              </a:r>
              <a:r>
                <a:rPr lang="en-US" sz="1600" b="1" dirty="0" smtClean="0">
                  <a:solidFill>
                    <a:schemeClr val="bg1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/</a:t>
              </a:r>
              <a:r>
                <a:rPr lang="en-US" sz="1600" b="1" dirty="0" err="1" smtClean="0">
                  <a:solidFill>
                    <a:schemeClr val="bg1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icann</a:t>
              </a:r>
              <a:endParaRPr lang="en-US" sz="1600" b="1" dirty="0">
                <a:solidFill>
                  <a:schemeClr val="bg1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6856241" y="1655571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600" b="1" dirty="0" err="1">
                  <a:solidFill>
                    <a:srgbClr val="FFFFFF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facebook.com</a:t>
              </a:r>
              <a:r>
                <a:rPr lang="en-US" sz="1600" b="1" dirty="0">
                  <a:solidFill>
                    <a:srgbClr val="FFFFFF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/</a:t>
              </a:r>
              <a:r>
                <a:rPr lang="en-US" sz="1600" b="1" dirty="0" err="1">
                  <a:solidFill>
                    <a:srgbClr val="FFFFFF"/>
                  </a:solidFill>
                  <a:latin typeface="Source Sans Pro" panose="020B0503030403020204" pitchFamily="34" charset="0"/>
                  <a:ea typeface="Segoe UI" panose="020B0502040204020203" pitchFamily="34" charset="0"/>
                  <a:cs typeface="Segoe UI Semilight" panose="020B0402040204020203" pitchFamily="34" charset="0"/>
                </a:rPr>
                <a:t>icannorg</a:t>
              </a:r>
              <a:endParaRPr lang="en-US" sz="1600" b="1" dirty="0">
                <a:solidFill>
                  <a:srgbClr val="FFFFFF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endParaRPr>
            </a:p>
          </p:txBody>
        </p:sp>
        <p:pic>
          <p:nvPicPr>
            <p:cNvPr id="52" name="Picture 51" descr="1420948141_social_style_3_facebook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72147" y="1544725"/>
              <a:ext cx="545448" cy="545448"/>
            </a:xfrm>
            <a:prstGeom prst="rect">
              <a:avLst/>
            </a:prstGeom>
          </p:spPr>
        </p:pic>
        <p:pic>
          <p:nvPicPr>
            <p:cNvPr id="53" name="Picture 52" descr="1420948433_social_style_3_twiter-128.png">
              <a:hlinkClick r:id="rId6" action="ppaction://hlinkfile"/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7517" y="858569"/>
              <a:ext cx="568165" cy="56816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170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102962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/>
              <a:t>NTIA(</a:t>
            </a:r>
            <a:r>
              <a:rPr lang="ko-KR" altLang="en-US" b="1" dirty="0" smtClean="0"/>
              <a:t>미 </a:t>
            </a:r>
            <a:r>
              <a:rPr lang="ko-KR" altLang="en-US" b="1" dirty="0"/>
              <a:t>정보통신청</a:t>
            </a:r>
            <a:r>
              <a:rPr lang="en-US" altLang="ko-KR" b="1" dirty="0"/>
              <a:t>)</a:t>
            </a:r>
            <a:r>
              <a:rPr lang="ko-KR" altLang="en-US" b="1" dirty="0"/>
              <a:t>의 이양 요구사항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Transition Requirements set by NTIA</a:t>
            </a:r>
            <a:endParaRPr lang="en-US" b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17500" y="1362184"/>
            <a:ext cx="8763000" cy="653046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24"/>
              </a:spcBef>
              <a:spcAft>
                <a:spcPts val="600"/>
              </a:spcAft>
              <a:buFont typeface="Arial"/>
              <a:buNone/>
            </a:pPr>
            <a:r>
              <a:rPr lang="en-US" altLang="ko-KR" sz="2200" dirty="0" smtClean="0">
                <a:latin typeface="Source Sans Pro"/>
                <a:cs typeface="Source Sans Pro"/>
              </a:rPr>
              <a:t>NTIA</a:t>
            </a:r>
            <a:r>
              <a:rPr lang="ko-KR" altLang="en-US" sz="2200" dirty="0" smtClean="0">
                <a:latin typeface="Source Sans Pro"/>
                <a:cs typeface="Source Sans Pro"/>
              </a:rPr>
              <a:t>는 이양제안서에 대하여</a:t>
            </a:r>
            <a:r>
              <a:rPr lang="en-US" altLang="ko-KR" sz="2200" dirty="0" smtClean="0">
                <a:latin typeface="Source Sans Pro"/>
                <a:cs typeface="Source Sans Pro"/>
              </a:rPr>
              <a:t>,</a:t>
            </a:r>
            <a:r>
              <a:rPr lang="ko-KR" altLang="en-US" sz="2200" dirty="0" smtClean="0">
                <a:latin typeface="Source Sans Pro"/>
                <a:cs typeface="Source Sans Pro"/>
              </a:rPr>
              <a:t> 인터넷커뮤니티의 넓은 지지를 받아야 하며 다음의 </a:t>
            </a:r>
            <a:r>
              <a:rPr lang="en-US" altLang="ko-KR" sz="2200" dirty="0" smtClean="0">
                <a:latin typeface="Source Sans Pro"/>
                <a:cs typeface="Source Sans Pro"/>
              </a:rPr>
              <a:t>4</a:t>
            </a:r>
            <a:r>
              <a:rPr lang="ko-KR" altLang="en-US" sz="2200" dirty="0" smtClean="0">
                <a:latin typeface="Source Sans Pro"/>
                <a:cs typeface="Source Sans Pro"/>
              </a:rPr>
              <a:t>가지 원칙을 요청</a:t>
            </a:r>
            <a:r>
              <a:rPr lang="en-US" sz="2200" dirty="0" smtClean="0">
                <a:latin typeface="Source Sans Pro"/>
                <a:cs typeface="Source Sans Pro"/>
              </a:rPr>
              <a:t>:</a:t>
            </a:r>
          </a:p>
          <a:p>
            <a:pPr marL="914400" indent="0">
              <a:spcBef>
                <a:spcPts val="1776"/>
              </a:spcBef>
              <a:spcAft>
                <a:spcPts val="1200"/>
              </a:spcAft>
              <a:buFont typeface="Arial"/>
              <a:buNone/>
            </a:pPr>
            <a:r>
              <a:rPr lang="ko-KR" altLang="en-US" sz="2200" dirty="0" err="1" smtClean="0">
                <a:latin typeface="Source Sans Pro"/>
                <a:cs typeface="Source Sans Pro"/>
              </a:rPr>
              <a:t>멀티스테이크홀더</a:t>
            </a:r>
            <a:r>
              <a:rPr lang="ko-KR" altLang="en-US" sz="2200" dirty="0" smtClean="0">
                <a:latin typeface="Source Sans Pro"/>
                <a:cs typeface="Source Sans Pro"/>
              </a:rPr>
              <a:t> 모델을 지지하고 개선해야 함</a:t>
            </a:r>
            <a:endParaRPr lang="en-US" sz="2200" dirty="0" smtClean="0">
              <a:latin typeface="Source Sans Pro"/>
              <a:cs typeface="Source Sans Pro"/>
            </a:endParaRPr>
          </a:p>
          <a:p>
            <a:pPr marL="914400" indent="0">
              <a:spcBef>
                <a:spcPts val="17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DNS</a:t>
            </a:r>
            <a:r>
              <a:rPr lang="ko-KR" altLang="en-US" sz="2200" dirty="0" smtClean="0">
                <a:latin typeface="Source Sans Pro"/>
                <a:cs typeface="Source Sans Pro"/>
              </a:rPr>
              <a:t>의 </a:t>
            </a:r>
            <a:r>
              <a:rPr lang="ko-KR" altLang="en-US" sz="2200" dirty="0" err="1" smtClean="0">
                <a:latin typeface="Source Sans Pro"/>
                <a:cs typeface="Source Sans Pro"/>
              </a:rPr>
              <a:t>보안성</a:t>
            </a:r>
            <a:r>
              <a:rPr lang="en-US" altLang="ko-KR" sz="2200" dirty="0" smtClean="0">
                <a:latin typeface="Source Sans Pro"/>
                <a:cs typeface="Source Sans Pro"/>
              </a:rPr>
              <a:t>, </a:t>
            </a:r>
            <a:r>
              <a:rPr lang="ko-KR" altLang="en-US" sz="2200" dirty="0" smtClean="0">
                <a:latin typeface="Source Sans Pro"/>
                <a:cs typeface="Source Sans Pro"/>
              </a:rPr>
              <a:t>안정성</a:t>
            </a:r>
            <a:r>
              <a:rPr lang="en-US" altLang="ko-KR" sz="2200" dirty="0" smtClean="0">
                <a:latin typeface="Source Sans Pro"/>
                <a:cs typeface="Source Sans Pro"/>
              </a:rPr>
              <a:t>, </a:t>
            </a:r>
            <a:r>
              <a:rPr lang="ko-KR" altLang="en-US" sz="2200" dirty="0" smtClean="0">
                <a:latin typeface="Source Sans Pro"/>
                <a:cs typeface="Source Sans Pro"/>
              </a:rPr>
              <a:t>항상성을 유지해야 함</a:t>
            </a:r>
            <a:endParaRPr lang="en-US" sz="2200" dirty="0" smtClean="0">
              <a:latin typeface="Source Sans Pro"/>
              <a:cs typeface="Source Sans Pro"/>
            </a:endParaRPr>
          </a:p>
          <a:p>
            <a:pPr marL="914400" indent="0">
              <a:spcBef>
                <a:spcPts val="1776"/>
              </a:spcBef>
              <a:spcAft>
                <a:spcPts val="1200"/>
              </a:spcAft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IANA </a:t>
            </a:r>
            <a:r>
              <a:rPr lang="ko-KR" altLang="en-US" sz="2200" dirty="0" smtClean="0">
                <a:latin typeface="Source Sans Pro"/>
                <a:cs typeface="Source Sans Pro"/>
              </a:rPr>
              <a:t>서비스관련 글로벌 고객과 파트너에게 제공하는 서비스의 요구사항과 기대치를 만족 할 것</a:t>
            </a:r>
            <a:endParaRPr lang="en-US" sz="2200" dirty="0" smtClean="0">
              <a:latin typeface="Source Sans Pro"/>
              <a:cs typeface="Source Sans Pro"/>
            </a:endParaRPr>
          </a:p>
          <a:p>
            <a:pPr marL="914400" indent="0">
              <a:spcBef>
                <a:spcPts val="1776"/>
              </a:spcBef>
              <a:spcAft>
                <a:spcPts val="2400"/>
              </a:spcAft>
              <a:buFont typeface="Arial"/>
              <a:buNone/>
            </a:pPr>
            <a:r>
              <a:rPr lang="ko-KR" altLang="en-US" sz="2200" dirty="0" smtClean="0">
                <a:latin typeface="Source Sans Pro"/>
                <a:cs typeface="Source Sans Pro"/>
              </a:rPr>
              <a:t>인터넷의 개방성을 지속 유지할 것</a:t>
            </a:r>
            <a:endParaRPr lang="en-US" sz="2200" dirty="0" smtClean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sz="2200" dirty="0" smtClean="0">
                <a:latin typeface="Source Sans Pro"/>
                <a:cs typeface="Source Sans Pro"/>
              </a:rPr>
              <a:t>NTIA</a:t>
            </a:r>
            <a:r>
              <a:rPr lang="ko-KR" altLang="en-US" sz="2200" dirty="0" smtClean="0">
                <a:latin typeface="Source Sans Pro"/>
                <a:cs typeface="Source Sans Pro"/>
              </a:rPr>
              <a:t>의 기능을 정부관련 기구 또는 정부간기구로 이관하는 제안서를 접수하지 않음을 명시함</a:t>
            </a:r>
            <a:endParaRPr lang="en-US" sz="2200" dirty="0">
              <a:latin typeface="Source Sans Pro"/>
              <a:cs typeface="Source Sans Pro"/>
            </a:endParaRPr>
          </a:p>
        </p:txBody>
      </p:sp>
      <p:sp>
        <p:nvSpPr>
          <p:cNvPr id="29" name="Chevron 28"/>
          <p:cNvSpPr/>
          <p:nvPr/>
        </p:nvSpPr>
        <p:spPr>
          <a:xfrm>
            <a:off x="390130" y="2328590"/>
            <a:ext cx="790970" cy="450361"/>
          </a:xfrm>
          <a:prstGeom prst="chevron">
            <a:avLst>
              <a:gd name="adj" fmla="val 27026"/>
            </a:avLst>
          </a:prstGeom>
          <a:solidFill>
            <a:srgbClr val="1A87C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0" name="Picture 29" descr="Supp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00" y="2351269"/>
            <a:ext cx="427682" cy="427682"/>
          </a:xfrm>
          <a:prstGeom prst="rect">
            <a:avLst/>
          </a:prstGeom>
        </p:spPr>
      </p:pic>
      <p:sp>
        <p:nvSpPr>
          <p:cNvPr id="31" name="Chevron 30"/>
          <p:cNvSpPr/>
          <p:nvPr/>
        </p:nvSpPr>
        <p:spPr>
          <a:xfrm>
            <a:off x="390130" y="3045651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2" name="Picture 31" descr="Lo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328" y="3104028"/>
            <a:ext cx="315784" cy="315784"/>
          </a:xfrm>
          <a:prstGeom prst="rect">
            <a:avLst/>
          </a:prstGeom>
        </p:spPr>
      </p:pic>
      <p:sp>
        <p:nvSpPr>
          <p:cNvPr id="35" name="Chevron 34"/>
          <p:cNvSpPr/>
          <p:nvPr/>
        </p:nvSpPr>
        <p:spPr>
          <a:xfrm>
            <a:off x="390130" y="3921951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36" name="Picture 35" descr="IAN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" y="3960659"/>
            <a:ext cx="379414" cy="379414"/>
          </a:xfrm>
          <a:prstGeom prst="rect">
            <a:avLst/>
          </a:prstGeom>
        </p:spPr>
      </p:pic>
      <p:sp>
        <p:nvSpPr>
          <p:cNvPr id="39" name="Chevron 38"/>
          <p:cNvSpPr/>
          <p:nvPr/>
        </p:nvSpPr>
        <p:spPr>
          <a:xfrm>
            <a:off x="390130" y="4829945"/>
            <a:ext cx="790970" cy="450361"/>
          </a:xfrm>
          <a:prstGeom prst="chevron">
            <a:avLst>
              <a:gd name="adj" fmla="val 27026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marL="101600" algn="ctr" eaLnBrk="1" fontAlgn="auto" hangingPunct="1">
              <a:lnSpc>
                <a:spcPts val="2380"/>
              </a:lnSpc>
              <a:spcBef>
                <a:spcPts val="0"/>
              </a:spcBef>
              <a:defRPr/>
            </a:pPr>
            <a:endParaRPr lang="en-US" sz="2400" dirty="0">
              <a:solidFill>
                <a:prstClr val="white"/>
              </a:solidFill>
              <a:latin typeface="Source Sans Pro"/>
              <a:cs typeface="Source Sans Pro"/>
            </a:endParaRPr>
          </a:p>
        </p:txBody>
      </p:sp>
      <p:pic>
        <p:nvPicPr>
          <p:cNvPr id="40" name="Picture 39" descr="Ope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" y="4887318"/>
            <a:ext cx="322649" cy="32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58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7688" y="1705800"/>
            <a:ext cx="8329919" cy="4649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407689" y="1705800"/>
            <a:ext cx="898346" cy="46495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77326"/>
          </a:xfrm>
          <a:prstGeom prst="rect">
            <a:avLst/>
          </a:prstGeom>
        </p:spPr>
        <p:txBody>
          <a:bodyPr/>
          <a:lstStyle/>
          <a:p>
            <a:r>
              <a:rPr lang="en-US" altLang="ko-KR" b="1" dirty="0" smtClean="0"/>
              <a:t>IANA </a:t>
            </a:r>
            <a:r>
              <a:rPr lang="ko-KR" altLang="en-US" b="1" dirty="0"/>
              <a:t>관리권한 이양 절차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IANA Stewardship Transition Process</a:t>
            </a:r>
            <a:endParaRPr lang="en-US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659654" y="1694498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93619" y="1707198"/>
            <a:ext cx="6174508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ko-KR" altLang="en-US" sz="2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조정그룹 구성</a:t>
            </a:r>
            <a:endParaRPr lang="en-US" sz="22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07691" y="4461700"/>
            <a:ext cx="8329919" cy="46495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07692" y="4461700"/>
            <a:ext cx="898346" cy="46495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1393621" y="4463098"/>
            <a:ext cx="7343987" cy="43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60"/>
              </a:lnSpc>
            </a:pPr>
            <a:r>
              <a:rPr lang="en-US" sz="2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ICANN</a:t>
            </a:r>
            <a:r>
              <a:rPr lang="ko-KR" altLang="en-US" sz="2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은 다음의 사항으로 모으고 </a:t>
            </a:r>
            <a:r>
              <a:rPr lang="ko-KR" altLang="en-US" sz="2200" b="1" dirty="0" err="1" smtClean="0">
                <a:solidFill>
                  <a:srgbClr val="FFFFFF"/>
                </a:solidFill>
                <a:latin typeface="Source Sans Pro"/>
                <a:cs typeface="Source Sans Pro"/>
              </a:rPr>
              <a:t>촉진자</a:t>
            </a:r>
            <a:r>
              <a:rPr lang="ko-KR" altLang="en-US" sz="22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 역할 수행</a:t>
            </a:r>
            <a:endParaRPr lang="en-US" sz="22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9657" y="4450398"/>
            <a:ext cx="35606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baseline="30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691" y="2278236"/>
            <a:ext cx="832991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모든 이해관계자의 대표 포함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커뮤니티 스스로 대표를 선택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작업 방법론과 운영방안을 직접 구성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다양한 표준준수 추천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독립적이고 </a:t>
            </a:r>
            <a:r>
              <a:rPr lang="en-US" altLang="ko-KR" dirty="0" smtClean="0">
                <a:solidFill>
                  <a:srgbClr val="0C1F24"/>
                </a:solidFill>
                <a:latin typeface="Source Sans Pro"/>
                <a:cs typeface="Source Sans Pro"/>
              </a:rPr>
              <a:t>ICANN 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직원이 아닌 지원 그룹으로 구성</a:t>
            </a:r>
            <a:endParaRPr lang="en-US" dirty="0" smtClean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07695" y="5110336"/>
            <a:ext cx="83299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SzPct val="75000"/>
              <a:buFont typeface="Wingdings" charset="2"/>
              <a:buChar char=""/>
            </a:pP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의견 수합을 위한 활동을 지원</a:t>
            </a:r>
            <a:r>
              <a:rPr lang="en-US" altLang="ko-KR" dirty="0" smtClean="0">
                <a:solidFill>
                  <a:srgbClr val="0C1F24"/>
                </a:solidFill>
                <a:latin typeface="Source Sans Pro"/>
                <a:cs typeface="Source Sans Pro"/>
              </a:rPr>
              <a:t>(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설명</a:t>
            </a:r>
            <a:r>
              <a:rPr lang="en-US" altLang="ko-KR" dirty="0" smtClean="0">
                <a:solidFill>
                  <a:srgbClr val="0C1F24"/>
                </a:solidFill>
                <a:latin typeface="Source Sans Pro"/>
                <a:cs typeface="Source Sans Pro"/>
              </a:rPr>
              <a:t>, 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경비</a:t>
            </a:r>
            <a:r>
              <a:rPr lang="en-US" altLang="ko-KR" dirty="0">
                <a:solidFill>
                  <a:srgbClr val="0C1F24"/>
                </a:solidFill>
                <a:latin typeface="Source Sans Pro"/>
                <a:cs typeface="Source Sans Pro"/>
              </a:rPr>
              <a:t> </a:t>
            </a:r>
            <a:r>
              <a:rPr lang="ko-KR" altLang="en-US" dirty="0" smtClean="0">
                <a:solidFill>
                  <a:srgbClr val="0C1F24"/>
                </a:solidFill>
                <a:latin typeface="Source Sans Pro"/>
                <a:cs typeface="Source Sans Pro"/>
              </a:rPr>
              <a:t>등 기타 사항</a:t>
            </a:r>
            <a:r>
              <a:rPr lang="en-US" altLang="ko-KR" dirty="0" smtClean="0">
                <a:solidFill>
                  <a:srgbClr val="0C1F24"/>
                </a:solidFill>
                <a:latin typeface="Source Sans Pro"/>
                <a:cs typeface="Source Sans Pro"/>
              </a:rPr>
              <a:t>)</a:t>
            </a:r>
            <a:endParaRPr lang="en-US" dirty="0">
              <a:solidFill>
                <a:srgbClr val="0C1F24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063150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ardrop 10"/>
          <p:cNvSpPr/>
          <p:nvPr/>
        </p:nvSpPr>
        <p:spPr>
          <a:xfrm rot="8100000">
            <a:off x="742620" y="1904113"/>
            <a:ext cx="1259550" cy="1259550"/>
          </a:xfrm>
          <a:prstGeom prst="teardrop">
            <a:avLst>
              <a:gd name="adj" fmla="val 96125"/>
            </a:avLst>
          </a:prstGeom>
          <a:solidFill>
            <a:srgbClr val="259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ardrop 22"/>
          <p:cNvSpPr/>
          <p:nvPr/>
        </p:nvSpPr>
        <p:spPr>
          <a:xfrm rot="8100000">
            <a:off x="3033816" y="1894708"/>
            <a:ext cx="1259550" cy="1259550"/>
          </a:xfrm>
          <a:prstGeom prst="teardrop">
            <a:avLst>
              <a:gd name="adj" fmla="val 9612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/>
              <a:cs typeface="Source Sans Pro"/>
            </a:endParaRPr>
          </a:p>
        </p:txBody>
      </p:sp>
      <p:sp>
        <p:nvSpPr>
          <p:cNvPr id="26" name="Teardrop 25"/>
          <p:cNvSpPr/>
          <p:nvPr/>
        </p:nvSpPr>
        <p:spPr>
          <a:xfrm rot="8100000">
            <a:off x="5218462" y="1894709"/>
            <a:ext cx="1259550" cy="1259550"/>
          </a:xfrm>
          <a:prstGeom prst="teardrop">
            <a:avLst>
              <a:gd name="adj" fmla="val 96125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/>
              <a:cs typeface="Source Sans Pro"/>
            </a:endParaRPr>
          </a:p>
        </p:txBody>
      </p:sp>
      <p:sp>
        <p:nvSpPr>
          <p:cNvPr id="31" name="Teardrop 30"/>
          <p:cNvSpPr/>
          <p:nvPr/>
        </p:nvSpPr>
        <p:spPr>
          <a:xfrm rot="8100000">
            <a:off x="7315057" y="1905789"/>
            <a:ext cx="1259550" cy="1259550"/>
          </a:xfrm>
          <a:prstGeom prst="teardrop">
            <a:avLst>
              <a:gd name="adj" fmla="val 96125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/>
              <a:cs typeface="Source Sans Pro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60037" y="3626029"/>
            <a:ext cx="2447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>
                <a:latin typeface="Source Sans Pro"/>
                <a:cs typeface="Source Sans Pro"/>
              </a:rPr>
              <a:t>모든</a:t>
            </a:r>
            <a:r>
              <a:rPr lang="en-US" sz="1500" dirty="0" smtClean="0">
                <a:latin typeface="Source Sans Pro"/>
                <a:cs typeface="Source Sans Pro"/>
              </a:rPr>
              <a:t> </a:t>
            </a:r>
            <a:r>
              <a:rPr lang="ko-KR" altLang="en-US" sz="1500" dirty="0" smtClean="0">
                <a:latin typeface="Source Sans Pro"/>
                <a:cs typeface="Source Sans Pro"/>
              </a:rPr>
              <a:t>이해관계자 그룹의 연락관 역할 수행</a:t>
            </a:r>
            <a:r>
              <a:rPr lang="en-US" altLang="ko-KR" sz="1500" dirty="0" smtClean="0">
                <a:latin typeface="Source Sans Pro"/>
                <a:cs typeface="Source Sans Pro"/>
              </a:rPr>
              <a:t/>
            </a:r>
            <a:br>
              <a:rPr lang="en-US" altLang="ko-KR" sz="1500" dirty="0" smtClean="0">
                <a:latin typeface="Source Sans Pro"/>
                <a:cs typeface="Source Sans Pro"/>
              </a:rPr>
            </a:br>
            <a:r>
              <a:rPr lang="en-US" altLang="ko-KR" sz="1500" dirty="0" smtClean="0">
                <a:latin typeface="Source Sans Pro"/>
                <a:cs typeface="Source Sans Pro"/>
              </a:rPr>
              <a:t>(IANA </a:t>
            </a:r>
            <a:r>
              <a:rPr lang="ko-KR" altLang="en-US" sz="1500" dirty="0" smtClean="0">
                <a:latin typeface="Source Sans Pro"/>
                <a:cs typeface="Source Sans Pro"/>
              </a:rPr>
              <a:t>기능관련 </a:t>
            </a:r>
            <a:r>
              <a:rPr lang="en-US" altLang="ko-KR" sz="1500" dirty="0" smtClean="0">
                <a:latin typeface="Source Sans Pro"/>
                <a:cs typeface="Source Sans Pro"/>
              </a:rPr>
              <a:t>3</a:t>
            </a:r>
            <a:r>
              <a:rPr lang="ko-KR" altLang="en-US" sz="1500" dirty="0" smtClean="0">
                <a:latin typeface="Source Sans Pro"/>
                <a:cs typeface="Source Sans Pro"/>
              </a:rPr>
              <a:t>개의 커뮤니티 포함</a:t>
            </a:r>
            <a:r>
              <a:rPr lang="en-US" altLang="ko-KR" sz="1500" dirty="0" smtClean="0">
                <a:latin typeface="Source Sans Pro"/>
                <a:cs typeface="Source Sans Pro"/>
              </a:rPr>
              <a:t>)</a:t>
            </a:r>
            <a:endParaRPr lang="en-US" sz="1500" dirty="0" smtClean="0"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86470"/>
          </a:xfrm>
        </p:spPr>
        <p:txBody>
          <a:bodyPr/>
          <a:lstStyle/>
          <a:p>
            <a:r>
              <a:rPr lang="en-US" b="1" dirty="0"/>
              <a:t>ICG</a:t>
            </a:r>
            <a:r>
              <a:rPr lang="ko-KR" altLang="en-US" b="1" dirty="0"/>
              <a:t>의</a:t>
            </a:r>
            <a:r>
              <a:rPr lang="en-US" b="1" dirty="0"/>
              <a:t> </a:t>
            </a:r>
            <a:r>
              <a:rPr lang="ko-KR" altLang="en-US" b="1" dirty="0"/>
              <a:t>주요 업무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Main Tasks of the ICG</a:t>
            </a:r>
            <a:endParaRPr lang="en-US" b="1" dirty="0"/>
          </a:p>
        </p:txBody>
      </p:sp>
      <p:pic>
        <p:nvPicPr>
          <p:cNvPr id="33" name="Picture 32" descr="Lias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64" y="1957826"/>
            <a:ext cx="1292004" cy="1292004"/>
          </a:xfrm>
          <a:prstGeom prst="rect">
            <a:avLst/>
          </a:prstGeom>
        </p:spPr>
      </p:pic>
      <p:pic>
        <p:nvPicPr>
          <p:cNvPr id="43" name="Picture 42" descr="Asses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19" y="2105036"/>
            <a:ext cx="932040" cy="932040"/>
          </a:xfrm>
          <a:prstGeom prst="rect">
            <a:avLst/>
          </a:prstGeom>
        </p:spPr>
      </p:pic>
      <p:pic>
        <p:nvPicPr>
          <p:cNvPr id="44" name="Picture 43" descr="Assemb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725" y="2102584"/>
            <a:ext cx="892941" cy="892941"/>
          </a:xfrm>
          <a:prstGeom prst="rect">
            <a:avLst/>
          </a:prstGeom>
        </p:spPr>
      </p:pic>
      <p:pic>
        <p:nvPicPr>
          <p:cNvPr id="45" name="Picture 44" descr="Information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769" y="2151764"/>
            <a:ext cx="915792" cy="915792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2478931" y="3627076"/>
            <a:ext cx="24478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>
                <a:latin typeface="Source Sans Pro"/>
                <a:cs typeface="Source Sans Pro"/>
              </a:rPr>
              <a:t>운영중인 </a:t>
            </a:r>
            <a:r>
              <a:rPr lang="en-US" altLang="ko-KR" sz="1500" dirty="0" smtClean="0">
                <a:latin typeface="Source Sans Pro"/>
                <a:cs typeface="Source Sans Pro"/>
              </a:rPr>
              <a:t>3</a:t>
            </a:r>
            <a:r>
              <a:rPr lang="ko-KR" altLang="en-US" sz="1500" dirty="0" smtClean="0">
                <a:latin typeface="Source Sans Pro"/>
                <a:cs typeface="Source Sans Pro"/>
              </a:rPr>
              <a:t>개의 커뮤니티의 결과를 </a:t>
            </a:r>
            <a:r>
              <a:rPr lang="ko-KR" altLang="en-US" sz="1500" dirty="0" err="1" smtClean="0">
                <a:latin typeface="Source Sans Pro"/>
                <a:cs typeface="Source Sans Pro"/>
              </a:rPr>
              <a:t>상호운영성</a:t>
            </a:r>
            <a:r>
              <a:rPr lang="ko-KR" altLang="en-US" sz="1500" dirty="0" smtClean="0">
                <a:latin typeface="Source Sans Pro"/>
                <a:cs typeface="Source Sans Pro"/>
              </a:rPr>
              <a:t> 및 호환성 관련 평가 시행</a:t>
            </a:r>
            <a:endParaRPr lang="en-US" sz="1500" b="1" dirty="0">
              <a:latin typeface="Source Sans Pro"/>
              <a:cs typeface="Source Sans Pro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070465" y="3626029"/>
            <a:ext cx="156358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>
                <a:latin typeface="Source Sans Pro"/>
                <a:cs typeface="Source Sans Pro"/>
              </a:rPr>
              <a:t>이양제안서를 최종으로 구성</a:t>
            </a:r>
            <a:endParaRPr lang="en-US" sz="1500" dirty="0">
              <a:latin typeface="Source Sans Pro"/>
              <a:cs typeface="Source Sans Pro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054195" y="3628569"/>
            <a:ext cx="17812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 smtClean="0">
                <a:latin typeface="Source Sans Pro"/>
                <a:cs typeface="Source Sans Pro"/>
              </a:rPr>
              <a:t>정보공유와 공공커뮤니케이션 수행</a:t>
            </a:r>
            <a:endParaRPr lang="en-US" sz="1500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92852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985886"/>
          </a:xfrm>
          <a:prstGeom prst="rect">
            <a:avLst/>
          </a:prstGeom>
        </p:spPr>
        <p:txBody>
          <a:bodyPr/>
          <a:lstStyle/>
          <a:p>
            <a:r>
              <a:rPr lang="ko-KR" altLang="en-US" b="1" dirty="0" smtClean="0"/>
              <a:t>이양제안서 구조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Request for Transition Proposal Structure</a:t>
            </a:r>
            <a:endParaRPr lang="en-US" b="1" dirty="0"/>
          </a:p>
        </p:txBody>
      </p:sp>
      <p:pic>
        <p:nvPicPr>
          <p:cNvPr id="3" name="Picture 2" descr="HIJE-3446:Users:hillaryjett:Documents:structur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63" y="1373549"/>
            <a:ext cx="4722395" cy="472239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ontent Placeholder 3"/>
          <p:cNvSpPr txBox="1">
            <a:spLocks/>
          </p:cNvSpPr>
          <p:nvPr/>
        </p:nvSpPr>
        <p:spPr>
          <a:xfrm>
            <a:off x="4919258" y="1373549"/>
            <a:ext cx="4038600" cy="4815697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ko-KR" altLang="en-US" sz="1800" b="1" dirty="0" smtClean="0">
                <a:latin typeface="Source Sans Pro"/>
                <a:cs typeface="Source Sans Pro"/>
              </a:rPr>
              <a:t>도메인네임</a:t>
            </a:r>
            <a:r>
              <a:rPr lang="en-US" sz="1800" b="1" dirty="0" smtClean="0">
                <a:latin typeface="Source Sans Pro"/>
                <a:cs typeface="Source Sans Pro"/>
              </a:rPr>
              <a:t>: </a:t>
            </a:r>
          </a:p>
          <a:p>
            <a:pPr marL="0" indent="0">
              <a:buFont typeface="Arial"/>
              <a:buNone/>
            </a:pPr>
            <a:r>
              <a:rPr lang="ko-KR" altLang="en-US" sz="1800" dirty="0" smtClean="0">
                <a:latin typeface="Source Sans Pro"/>
                <a:cs typeface="Source Sans Pro"/>
              </a:rPr>
              <a:t>크로스커뮤니티작업반</a:t>
            </a:r>
            <a:r>
              <a:rPr lang="en-US" altLang="ko-KR" sz="1800" dirty="0" smtClean="0">
                <a:latin typeface="Source Sans Pro"/>
                <a:cs typeface="Source Sans Pro"/>
              </a:rPr>
              <a:t>(CWG)</a:t>
            </a:r>
            <a:r>
              <a:rPr lang="ko-KR" altLang="en-US" sz="1800" dirty="0" smtClean="0">
                <a:latin typeface="Source Sans Pro"/>
                <a:cs typeface="Source Sans Pro"/>
              </a:rPr>
              <a:t>이 </a:t>
            </a:r>
            <a:r>
              <a:rPr lang="ko-KR" altLang="en-US" sz="1800" dirty="0" err="1" smtClean="0">
                <a:latin typeface="Source Sans Pro"/>
                <a:cs typeface="Source Sans Pro"/>
              </a:rPr>
              <a:t>네이밍</a:t>
            </a:r>
            <a:r>
              <a:rPr lang="ko-KR" altLang="en-US" sz="1800" dirty="0" smtClean="0">
                <a:latin typeface="Source Sans Pro"/>
                <a:cs typeface="Source Sans Pro"/>
              </a:rPr>
              <a:t> 기능 관련 </a:t>
            </a:r>
            <a:r>
              <a:rPr lang="en-US" altLang="ko-KR" sz="1800" dirty="0" smtClean="0">
                <a:latin typeface="Source Sans Pro"/>
                <a:cs typeface="Source Sans Pro"/>
              </a:rPr>
              <a:t>IANA </a:t>
            </a:r>
            <a:r>
              <a:rPr lang="ko-KR" altLang="en-US" sz="1800" dirty="0" smtClean="0">
                <a:latin typeface="Source Sans Pro"/>
                <a:cs typeface="Source Sans Pro"/>
              </a:rPr>
              <a:t>관리권한 이양 제안서 구성</a:t>
            </a:r>
            <a:r>
              <a:rPr lang="en-US" altLang="ko-KR" sz="1800" dirty="0" smtClean="0">
                <a:latin typeface="Source Sans Pro"/>
                <a:cs typeface="Source Sans Pro"/>
              </a:rPr>
              <a:t/>
            </a:r>
            <a:br>
              <a:rPr lang="en-US" altLang="ko-KR" sz="1800" dirty="0" smtClean="0">
                <a:latin typeface="Source Sans Pro"/>
                <a:cs typeface="Source Sans Pro"/>
              </a:rPr>
            </a:br>
            <a:r>
              <a:rPr lang="en-US" sz="1800" dirty="0" smtClean="0">
                <a:latin typeface="Source Sans Pro"/>
                <a:cs typeface="Source Sans Pro"/>
              </a:rPr>
              <a:t>(</a:t>
            </a:r>
            <a:r>
              <a:rPr lang="en-US" sz="1800" b="1" dirty="0" smtClean="0">
                <a:solidFill>
                  <a:schemeClr val="accent6"/>
                </a:solidFill>
                <a:latin typeface="Source Sans Pro"/>
                <a:cs typeface="Source Sans Pro"/>
              </a:rPr>
              <a:t>CWG-Stewardship</a:t>
            </a:r>
            <a:r>
              <a:rPr lang="en-US" sz="1800" dirty="0" smtClean="0">
                <a:latin typeface="Source Sans Pro"/>
                <a:cs typeface="Source Sans Pro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800" dirty="0" smtClean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ko-KR" altLang="en-US" sz="1800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숫자자원</a:t>
            </a:r>
            <a:r>
              <a:rPr lang="en-US" sz="1800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:</a:t>
            </a:r>
          </a:p>
          <a:p>
            <a:pPr marL="0" indent="0">
              <a:buFont typeface="Arial"/>
              <a:buNone/>
            </a:pPr>
            <a:r>
              <a:rPr lang="en-US" sz="1800" dirty="0" smtClean="0">
                <a:latin typeface="Source Sans Pro"/>
                <a:cs typeface="Source Sans Pro"/>
              </a:rPr>
              <a:t>IANA </a:t>
            </a:r>
            <a:r>
              <a:rPr lang="ko-KR" altLang="en-US" sz="1800" dirty="0" smtClean="0">
                <a:latin typeface="Source Sans Pro"/>
                <a:cs typeface="Source Sans Pro"/>
              </a:rPr>
              <a:t>관리권한 이양을 </a:t>
            </a:r>
            <a:r>
              <a:rPr lang="ko-KR" altLang="en-US" sz="1800" dirty="0" err="1" smtClean="0">
                <a:latin typeface="Source Sans Pro"/>
                <a:cs typeface="Source Sans Pro"/>
              </a:rPr>
              <a:t>지역별인터넷레지스트리</a:t>
            </a:r>
            <a:r>
              <a:rPr lang="en-US" altLang="ko-KR" sz="1800" dirty="0" smtClean="0">
                <a:latin typeface="Source Sans Pro"/>
                <a:cs typeface="Source Sans Pro"/>
              </a:rPr>
              <a:t>(RIR) </a:t>
            </a:r>
            <a:r>
              <a:rPr lang="ko-KR" altLang="en-US" sz="1800" dirty="0" smtClean="0">
                <a:latin typeface="Source Sans Pro"/>
                <a:cs typeface="Source Sans Pro"/>
              </a:rPr>
              <a:t>통합 </a:t>
            </a:r>
            <a:r>
              <a:rPr lang="ko-KR" altLang="en-US" sz="1800" dirty="0" err="1" smtClean="0">
                <a:latin typeface="Source Sans Pro"/>
                <a:cs typeface="Source Sans Pro"/>
              </a:rPr>
              <a:t>제안팀</a:t>
            </a:r>
            <a:r>
              <a:rPr lang="ko-KR" altLang="en-US" sz="1800" dirty="0" smtClean="0">
                <a:latin typeface="Source Sans Pro"/>
                <a:cs typeface="Source Sans Pro"/>
              </a:rPr>
              <a:t> 활동</a:t>
            </a:r>
            <a:r>
              <a:rPr lang="en-US" altLang="ko-KR" sz="1800" dirty="0" smtClean="0">
                <a:latin typeface="Source Sans Pro"/>
                <a:cs typeface="Source Sans Pro"/>
              </a:rPr>
              <a:t/>
            </a:r>
            <a:br>
              <a:rPr lang="en-US" altLang="ko-KR" sz="1800" dirty="0" smtClean="0">
                <a:latin typeface="Source Sans Pro"/>
                <a:cs typeface="Source Sans Pro"/>
              </a:rPr>
            </a:br>
            <a:r>
              <a:rPr lang="en-US" sz="1800" dirty="0" smtClean="0">
                <a:latin typeface="Source Sans Pro"/>
                <a:cs typeface="Source Sans Pro"/>
              </a:rPr>
              <a:t>(</a:t>
            </a:r>
            <a:r>
              <a:rPr lang="en-US" sz="1800" b="1" dirty="0" smtClean="0">
                <a:solidFill>
                  <a:schemeClr val="accent3"/>
                </a:solidFill>
                <a:latin typeface="Source Sans Pro"/>
                <a:cs typeface="Source Sans Pro"/>
              </a:rPr>
              <a:t>CRISP Team</a:t>
            </a:r>
            <a:r>
              <a:rPr lang="en-US" sz="1800" dirty="0" smtClean="0">
                <a:latin typeface="Source Sans Pro"/>
                <a:cs typeface="Source Sans Pro"/>
              </a:rPr>
              <a:t>)</a:t>
            </a:r>
          </a:p>
          <a:p>
            <a:pPr marL="0" indent="0">
              <a:buFont typeface="Arial"/>
              <a:buNone/>
            </a:pPr>
            <a:endParaRPr lang="en-US" sz="1800" dirty="0" smtClean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ko-KR" altLang="en-US" sz="1800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프로토콜 </a:t>
            </a:r>
            <a:r>
              <a:rPr lang="ko-KR" altLang="en-US" sz="1800" b="1" dirty="0" err="1" smtClean="0">
                <a:solidFill>
                  <a:srgbClr val="0A1F24"/>
                </a:solidFill>
                <a:latin typeface="Source Sans Pro"/>
                <a:cs typeface="Source Sans Pro"/>
              </a:rPr>
              <a:t>파라미터</a:t>
            </a:r>
            <a:r>
              <a:rPr lang="en-US" sz="1800" b="1" dirty="0" smtClean="0">
                <a:solidFill>
                  <a:srgbClr val="0A1F24"/>
                </a:solidFill>
                <a:latin typeface="Source Sans Pro"/>
                <a:cs typeface="Source Sans Pro"/>
              </a:rPr>
              <a:t>: </a:t>
            </a:r>
          </a:p>
          <a:p>
            <a:pPr marL="0" indent="0">
              <a:buFont typeface="Arial"/>
              <a:buNone/>
            </a:pPr>
            <a:r>
              <a:rPr lang="en-US" sz="1800" dirty="0" smtClean="0">
                <a:latin typeface="Source Sans Pro"/>
                <a:cs typeface="Source Sans Pro"/>
              </a:rPr>
              <a:t>IANAPLAN </a:t>
            </a:r>
            <a:r>
              <a:rPr lang="ko-KR" altLang="en-US" sz="1800" dirty="0" smtClean="0">
                <a:latin typeface="Source Sans Pro"/>
                <a:cs typeface="Source Sans Pro"/>
              </a:rPr>
              <a:t>작업반</a:t>
            </a:r>
            <a:endParaRPr lang="en-US" sz="1800" dirty="0" smtClean="0">
              <a:latin typeface="Source Sans Pro"/>
              <a:cs typeface="Source Sans Pro"/>
            </a:endParaRPr>
          </a:p>
          <a:p>
            <a:pPr marL="0" indent="0">
              <a:buFont typeface="Arial"/>
              <a:buNone/>
            </a:pPr>
            <a:r>
              <a:rPr lang="en-US" sz="1800" dirty="0" smtClean="0">
                <a:latin typeface="Source Sans Pro"/>
                <a:cs typeface="Source Sans Pro"/>
              </a:rPr>
              <a:t>(</a:t>
            </a:r>
            <a:r>
              <a:rPr lang="en-US" sz="1800" b="1" dirty="0" smtClean="0">
                <a:solidFill>
                  <a:schemeClr val="accent5"/>
                </a:solidFill>
                <a:latin typeface="Source Sans Pro"/>
                <a:cs typeface="Source Sans Pro"/>
              </a:rPr>
              <a:t>IANAPLAN WG</a:t>
            </a:r>
            <a:r>
              <a:rPr lang="en-US" sz="1800" dirty="0" smtClean="0">
                <a:latin typeface="Source Sans Pro"/>
                <a:cs typeface="Source Sans Pro"/>
              </a:rPr>
              <a:t>)</a:t>
            </a:r>
            <a:endParaRPr lang="en-US" sz="1800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4229614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31606"/>
          </a:xfr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b="1" dirty="0" smtClean="0"/>
              <a:t>도메인네임 커뮤니티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Domain Names Community</a:t>
            </a:r>
            <a:endParaRPr lang="en-US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39928" y="1467187"/>
            <a:ext cx="845312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b="1" dirty="0" smtClean="0">
                <a:latin typeface="Source Sans Pro"/>
                <a:cs typeface="Source Sans Pro"/>
              </a:rPr>
              <a:t>CWG-Stewardship 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은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142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명으로 구성된 개방된 그룹임</a:t>
            </a:r>
            <a:endParaRPr lang="en-US" sz="2000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endParaRPr lang="en-US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r>
              <a:rPr lang="ko-KR" altLang="en-US" sz="2000" b="1" dirty="0" err="1">
                <a:solidFill>
                  <a:srgbClr val="1A87C9"/>
                </a:solidFill>
                <a:latin typeface="Source Sans Pro"/>
                <a:cs typeface="Source Sans Pro"/>
              </a:rPr>
              <a:t>제안처</a:t>
            </a:r>
            <a:r>
              <a:rPr lang="ko-KR" altLang="en-US" sz="2000" b="1" dirty="0">
                <a:solidFill>
                  <a:srgbClr val="1A87C9"/>
                </a:solidFill>
                <a:latin typeface="Source Sans Pro"/>
                <a:cs typeface="Source Sans Pro"/>
              </a:rPr>
              <a:t> 초안을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2014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년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12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월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1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일에 발표하고 공개의견 수렴</a:t>
            </a:r>
            <a:endParaRPr lang="en-US" sz="2000" b="1" dirty="0" smtClean="0"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공공의견 수렴기간 동안 수집된 피드백의 검토와 분석 후 그룹은 다른 모델을 검토하기 시작했으며 아직 완전하지 않은 상태임</a:t>
            </a:r>
            <a:endParaRPr lang="en-US" altLang="ko-KR" dirty="0" smtClean="0"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endParaRPr lang="en-US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endParaRPr lang="en-US" b="1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r>
              <a:rPr lang="ko-KR" altLang="en-US" sz="2000" b="1" dirty="0" smtClean="0">
                <a:solidFill>
                  <a:srgbClr val="1A87C9"/>
                </a:solidFill>
                <a:latin typeface="Source Sans Pro"/>
                <a:cs typeface="Source Sans Pro"/>
              </a:rPr>
              <a:t>개선된 </a:t>
            </a:r>
            <a:r>
              <a:rPr lang="ko-KR" altLang="en-US" sz="2000" b="1" dirty="0">
                <a:solidFill>
                  <a:srgbClr val="1A87C9"/>
                </a:solidFill>
                <a:latin typeface="Source Sans Pro"/>
                <a:cs typeface="Source Sans Pro"/>
              </a:rPr>
              <a:t>제안서를 </a:t>
            </a:r>
            <a:r>
              <a:rPr lang="en-US" altLang="ko-KR" sz="2000" b="1" dirty="0" smtClean="0">
                <a:latin typeface="Source Sans Pro"/>
                <a:cs typeface="Source Sans Pro"/>
              </a:rPr>
              <a:t>4</a:t>
            </a:r>
            <a:r>
              <a:rPr lang="ko-KR" altLang="en-US" sz="2000" b="1" dirty="0" smtClean="0">
                <a:latin typeface="Source Sans Pro"/>
                <a:cs typeface="Source Sans Pro"/>
              </a:rPr>
              <a:t>월 초에 공개하도록 하고 공개의견 수렴예정</a:t>
            </a:r>
            <a:endParaRPr lang="en-US" dirty="0" smtClean="0"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제</a:t>
            </a:r>
            <a:r>
              <a:rPr lang="en-US" altLang="ko-KR" dirty="0" smtClean="0">
                <a:latin typeface="Source Sans Pro"/>
                <a:cs typeface="Source Sans Pro"/>
              </a:rPr>
              <a:t>52</a:t>
            </a:r>
            <a:r>
              <a:rPr lang="ko-KR" altLang="en-US" dirty="0" smtClean="0">
                <a:latin typeface="Source Sans Pro"/>
                <a:cs typeface="Source Sans Pro"/>
              </a:rPr>
              <a:t>차 싱가포르 </a:t>
            </a:r>
            <a:r>
              <a:rPr lang="en-US" dirty="0" smtClean="0">
                <a:latin typeface="Source Sans Pro"/>
                <a:cs typeface="Source Sans Pro"/>
              </a:rPr>
              <a:t>ICANN </a:t>
            </a:r>
            <a:r>
              <a:rPr lang="ko-KR" altLang="en-US" dirty="0" smtClean="0">
                <a:latin typeface="Source Sans Pro"/>
                <a:cs typeface="Source Sans Pro"/>
              </a:rPr>
              <a:t>정례회의 이후 개선된 업무 방법론을 적용하여 </a:t>
            </a:r>
            <a:r>
              <a:rPr lang="en-US" altLang="ko-KR" dirty="0" smtClean="0">
                <a:latin typeface="Source Sans Pro"/>
                <a:cs typeface="Source Sans Pro"/>
              </a:rPr>
              <a:t>IANA</a:t>
            </a:r>
            <a:r>
              <a:rPr lang="ko-KR" altLang="en-US" dirty="0" smtClean="0">
                <a:latin typeface="Source Sans Pro"/>
                <a:cs typeface="Source Sans Pro"/>
              </a:rPr>
              <a:t>와의 관계성을 중심으로 추진 예정</a:t>
            </a:r>
            <a:r>
              <a:rPr lang="en-US" altLang="ko-KR" dirty="0" smtClean="0">
                <a:latin typeface="Source Sans Pro"/>
                <a:cs typeface="Source Sans Pro"/>
              </a:rPr>
              <a:t>:</a:t>
            </a:r>
            <a:endParaRPr lang="en-US" dirty="0" smtClean="0">
              <a:latin typeface="Source Sans Pro"/>
              <a:cs typeface="Source Sans Pro"/>
            </a:endParaRPr>
          </a:p>
          <a:p>
            <a:pPr marL="1200150" lvl="2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서비스와 기대치</a:t>
            </a:r>
            <a:endParaRPr lang="en-US" dirty="0" smtClean="0">
              <a:latin typeface="Source Sans Pro"/>
              <a:cs typeface="Source Sans Pro"/>
            </a:endParaRPr>
          </a:p>
          <a:p>
            <a:pPr marL="1200150" lvl="2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독립된 입안절차</a:t>
            </a:r>
            <a:endParaRPr lang="en-US" dirty="0" smtClean="0">
              <a:latin typeface="Source Sans Pro"/>
              <a:cs typeface="Source Sans Pro"/>
            </a:endParaRPr>
          </a:p>
          <a:p>
            <a:pPr marL="1200150" lvl="2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고객만족 상임 위원회 구성</a:t>
            </a:r>
            <a:endParaRPr lang="en-US" dirty="0" smtClean="0">
              <a:latin typeface="Source Sans Pro"/>
              <a:cs typeface="Source Sans Pro"/>
            </a:endParaRPr>
          </a:p>
          <a:p>
            <a:pPr lvl="1">
              <a:spcAft>
                <a:spcPts val="600"/>
              </a:spcAft>
            </a:pPr>
            <a:endParaRPr lang="en-US" sz="1600" dirty="0" smtClean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79239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8"/>
            <a:ext cx="9144000" cy="1040750"/>
          </a:xfrm>
          <a:solidFill>
            <a:schemeClr val="tx2"/>
          </a:solidFill>
        </p:spPr>
        <p:txBody>
          <a:bodyPr/>
          <a:lstStyle/>
          <a:p>
            <a:r>
              <a:rPr lang="en-US" b="1" dirty="0" smtClean="0"/>
              <a:t>CWG-Stewardship </a:t>
            </a:r>
            <a:r>
              <a:rPr lang="ko-KR" altLang="en-US" b="1" dirty="0" smtClean="0"/>
              <a:t>주요 일정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CWG-Stewardship Timeline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20362" y="4341958"/>
            <a:ext cx="828203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ko-KR" altLang="en-US" b="1" dirty="0" smtClean="0">
                <a:solidFill>
                  <a:srgbClr val="0D436C"/>
                </a:solidFill>
                <a:latin typeface="Source Sans Pro"/>
                <a:cs typeface="Source Sans Pro"/>
              </a:rPr>
              <a:t>주요일정</a:t>
            </a:r>
            <a:r>
              <a:rPr lang="en-US" b="1" dirty="0" smtClean="0">
                <a:solidFill>
                  <a:srgbClr val="0D436C"/>
                </a:solidFill>
                <a:latin typeface="Source Sans Pro"/>
                <a:cs typeface="Source Sans Pro"/>
              </a:rPr>
              <a:t>:</a:t>
            </a: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터키 이스탄불 대면회의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(2015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년 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3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월 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26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일 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27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일</a:t>
            </a:r>
            <a:r>
              <a:rPr lang="en-US" altLang="ko-KR" dirty="0" smtClean="0">
                <a:solidFill>
                  <a:schemeClr val="tx2"/>
                </a:solidFill>
                <a:latin typeface="Source Sans Pro"/>
                <a:cs typeface="Source Sans Pro"/>
              </a:rPr>
              <a:t>)</a:t>
            </a:r>
            <a:endParaRPr lang="en-US" dirty="0" smtClean="0">
              <a:solidFill>
                <a:schemeClr val="tx2"/>
              </a:solidFill>
              <a:latin typeface="Source Sans Pro"/>
              <a:cs typeface="Source Sans Pro"/>
            </a:endParaRP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ko-KR" altLang="en-US" dirty="0" smtClean="0">
                <a:latin typeface="Source Sans Pro"/>
                <a:cs typeface="Source Sans Pro"/>
              </a:rPr>
              <a:t>제안서에 대한 </a:t>
            </a:r>
            <a:r>
              <a:rPr lang="en-US" altLang="ko-KR" dirty="0" smtClean="0">
                <a:latin typeface="Source Sans Pro"/>
                <a:cs typeface="Source Sans Pro"/>
              </a:rPr>
              <a:t>22</a:t>
            </a:r>
            <a:r>
              <a:rPr lang="ko-KR" altLang="en-US" dirty="0" smtClean="0">
                <a:latin typeface="Source Sans Pro"/>
                <a:cs typeface="Source Sans Pro"/>
              </a:rPr>
              <a:t>일간의 공개의견 수렴</a:t>
            </a:r>
            <a:r>
              <a:rPr lang="en-US" dirty="0" smtClean="0">
                <a:latin typeface="Source Sans Pro"/>
                <a:cs typeface="Source Sans Pro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(2015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년 </a:t>
            </a:r>
            <a:r>
              <a:rPr lang="en-US" altLang="ko-KR" dirty="0" smtClean="0">
                <a:solidFill>
                  <a:schemeClr val="tx2"/>
                </a:solidFill>
                <a:latin typeface="Source Sans Pro"/>
                <a:cs typeface="Source Sans Pro"/>
              </a:rPr>
              <a:t>4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월초</a:t>
            </a:r>
            <a:r>
              <a:rPr lang="en-US" altLang="ko-KR" dirty="0" smtClean="0">
                <a:solidFill>
                  <a:schemeClr val="tx2"/>
                </a:solidFill>
                <a:latin typeface="Source Sans Pro"/>
                <a:cs typeface="Source Sans Pro"/>
              </a:rPr>
              <a:t>-5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월초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en-US" altLang="ko-KR" dirty="0" smtClean="0">
                <a:latin typeface="Source Sans Pro"/>
                <a:cs typeface="Source Sans Pro"/>
              </a:rPr>
              <a:t>CWG-Stewardship</a:t>
            </a:r>
            <a:r>
              <a:rPr lang="ko-KR" altLang="en-US" dirty="0" smtClean="0">
                <a:latin typeface="Source Sans Pro"/>
                <a:cs typeface="Source Sans Pro"/>
              </a:rPr>
              <a:t>과 최종 제안서 구성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(2015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년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 5</a:t>
            </a:r>
            <a:r>
              <a:rPr lang="ko-KR" alt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월 중순</a:t>
            </a:r>
            <a:r>
              <a:rPr lang="en-US" altLang="ko-KR" dirty="0" smtClean="0">
                <a:solidFill>
                  <a:schemeClr val="tx2"/>
                </a:solidFill>
                <a:latin typeface="Source Sans Pro"/>
                <a:cs typeface="Source Sans Pro"/>
              </a:rPr>
              <a:t>-</a:t>
            </a:r>
            <a:r>
              <a:rPr lang="en-US" dirty="0" smtClean="0">
                <a:solidFill>
                  <a:schemeClr val="tx2"/>
                </a:solidFill>
                <a:latin typeface="Source Sans Pro"/>
                <a:cs typeface="Source Sans Pro"/>
              </a:rPr>
              <a:t>)</a:t>
            </a:r>
          </a:p>
          <a:p>
            <a:pPr marL="742950" lvl="1" indent="-285750">
              <a:spcAft>
                <a:spcPts val="600"/>
              </a:spcAft>
              <a:buFont typeface="Wingdings" charset="2"/>
              <a:buChar char=""/>
            </a:pPr>
            <a:r>
              <a:rPr lang="en-US" altLang="ko-KR" dirty="0" smtClean="0">
                <a:latin typeface="Source Sans Pro"/>
                <a:cs typeface="Source Sans Pro"/>
              </a:rPr>
              <a:t>ICANN 53</a:t>
            </a:r>
            <a:r>
              <a:rPr lang="ko-KR" altLang="en-US" dirty="0">
                <a:latin typeface="Source Sans Pro"/>
                <a:cs typeface="Source Sans Pro"/>
              </a:rPr>
              <a:t>차 회의까지 최종 제안서 </a:t>
            </a:r>
            <a:r>
              <a:rPr lang="ko-KR" altLang="en-US" dirty="0" smtClean="0">
                <a:latin typeface="Source Sans Pro"/>
                <a:cs typeface="Source Sans Pro"/>
              </a:rPr>
              <a:t>제출예정</a:t>
            </a:r>
            <a:endParaRPr lang="en-US" dirty="0" smtClean="0">
              <a:latin typeface="Source Sans Pro"/>
              <a:cs typeface="Source Sans Pro"/>
            </a:endParaRPr>
          </a:p>
        </p:txBody>
      </p:sp>
      <p:pic>
        <p:nvPicPr>
          <p:cNvPr id="6" name="Picture 5" descr="CWG Timelin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3588" y="1502556"/>
            <a:ext cx="6832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424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477"/>
            <a:ext cx="9144000" cy="1022462"/>
          </a:xfr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ko-KR" altLang="en-US" b="1" dirty="0" smtClean="0"/>
              <a:t>넘버 커뮤니티</a:t>
            </a:r>
            <a:r>
              <a:rPr lang="en-US" altLang="ko-KR" b="1" dirty="0"/>
              <a:t/>
            </a:r>
            <a:br>
              <a:rPr lang="en-US" altLang="ko-KR" b="1" dirty="0"/>
            </a:br>
            <a:r>
              <a:rPr lang="en-US" altLang="ko-KR" b="1" dirty="0"/>
              <a:t>Numbering Resources Community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3824" y="1162695"/>
            <a:ext cx="8733168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pPr algn="ctr"/>
            <a:endParaRPr lang="en-US" sz="2000" b="1" dirty="0" smtClean="0">
              <a:solidFill>
                <a:schemeClr val="accent3"/>
              </a:solidFill>
            </a:endParaRPr>
          </a:p>
          <a:p>
            <a:pPr algn="ctr"/>
            <a:r>
              <a:rPr lang="ko-KR" altLang="en-US" sz="2400" b="1" dirty="0" smtClean="0">
                <a:solidFill>
                  <a:schemeClr val="accent3"/>
                </a:solidFill>
              </a:rPr>
              <a:t>제안서를 </a:t>
            </a:r>
            <a:r>
              <a:rPr lang="en-US" altLang="ko-KR" sz="2400" b="1" dirty="0" smtClean="0">
                <a:solidFill>
                  <a:schemeClr val="accent3"/>
                </a:solidFill>
              </a:rPr>
              <a:t>ICG</a:t>
            </a:r>
            <a:r>
              <a:rPr lang="ko-KR" altLang="en-US" sz="2400" b="1" dirty="0" smtClean="0">
                <a:solidFill>
                  <a:schemeClr val="accent3"/>
                </a:solidFill>
              </a:rPr>
              <a:t>에 </a:t>
            </a:r>
            <a:r>
              <a:rPr lang="en-US" altLang="ko-KR" sz="2400" b="1" dirty="0" smtClean="0">
                <a:solidFill>
                  <a:schemeClr val="accent3"/>
                </a:solidFill>
              </a:rPr>
              <a:t>2015</a:t>
            </a:r>
            <a:r>
              <a:rPr lang="ko-KR" altLang="en-US" sz="2400" b="1" dirty="0" smtClean="0">
                <a:solidFill>
                  <a:schemeClr val="accent3"/>
                </a:solidFill>
              </a:rPr>
              <a:t>년 </a:t>
            </a:r>
            <a:r>
              <a:rPr lang="en-US" altLang="ko-KR" sz="2400" b="1" dirty="0" smtClean="0">
                <a:solidFill>
                  <a:schemeClr val="accent3"/>
                </a:solidFill>
              </a:rPr>
              <a:t>1</a:t>
            </a:r>
            <a:r>
              <a:rPr lang="ko-KR" altLang="en-US" sz="2400" b="1" dirty="0" smtClean="0">
                <a:solidFill>
                  <a:schemeClr val="accent3"/>
                </a:solidFill>
              </a:rPr>
              <a:t>월 </a:t>
            </a:r>
            <a:r>
              <a:rPr lang="en-US" altLang="ko-KR" sz="2400" b="1" dirty="0" smtClean="0">
                <a:solidFill>
                  <a:schemeClr val="accent3"/>
                </a:solidFill>
              </a:rPr>
              <a:t>15</a:t>
            </a:r>
            <a:r>
              <a:rPr lang="ko-KR" altLang="en-US" sz="2400" b="1" dirty="0" smtClean="0">
                <a:solidFill>
                  <a:schemeClr val="accent3"/>
                </a:solidFill>
              </a:rPr>
              <a:t>일에 제출</a:t>
            </a:r>
            <a:endParaRPr lang="en-US" sz="2400" b="1" dirty="0" smtClean="0">
              <a:solidFill>
                <a:schemeClr val="accent3"/>
              </a:solidFill>
            </a:endParaRPr>
          </a:p>
          <a:p>
            <a:pPr algn="ctr"/>
            <a:endParaRPr lang="en-US" sz="2000" b="1" dirty="0" smtClean="0">
              <a:solidFill>
                <a:schemeClr val="accent3"/>
              </a:solidFill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ko-KR" altLang="en-US" b="1" dirty="0" smtClean="0">
                <a:latin typeface="Source Sans Pro"/>
                <a:cs typeface="Source Sans Pro"/>
              </a:rPr>
              <a:t>제안서 주요내용</a:t>
            </a:r>
            <a:r>
              <a:rPr lang="en-US" b="1" dirty="0" smtClean="0">
                <a:latin typeface="Source Sans Pro"/>
                <a:cs typeface="Source Sans Pro"/>
              </a:rPr>
              <a:t>: </a:t>
            </a:r>
            <a:endParaRPr lang="en-US" b="1" dirty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en-US" sz="1500" dirty="0" smtClean="0">
                <a:latin typeface="Source Sans Pro"/>
                <a:cs typeface="Source Sans Pro"/>
              </a:rPr>
              <a:t>IANA </a:t>
            </a:r>
            <a:r>
              <a:rPr lang="ko-KR" altLang="en-US" sz="1500" dirty="0" smtClean="0">
                <a:latin typeface="Source Sans Pro"/>
                <a:cs typeface="Source Sans Pro"/>
              </a:rPr>
              <a:t>숫자서비스를 </a:t>
            </a:r>
            <a:r>
              <a:rPr lang="ko-KR" altLang="en-US" sz="1500" dirty="0" err="1" smtClean="0">
                <a:latin typeface="Source Sans Pro"/>
                <a:cs typeface="Source Sans Pro"/>
              </a:rPr>
              <a:t>대륙별인터넷레지스트리</a:t>
            </a:r>
            <a:r>
              <a:rPr lang="en-US" altLang="ko-KR" sz="1500" dirty="0" smtClean="0">
                <a:latin typeface="Source Sans Pro"/>
                <a:cs typeface="Source Sans Pro"/>
              </a:rPr>
              <a:t>(RIR)</a:t>
            </a:r>
            <a:r>
              <a:rPr lang="ko-KR" altLang="en-US" sz="1500" dirty="0" smtClean="0">
                <a:latin typeface="Source Sans Pro"/>
                <a:cs typeface="Source Sans Pro"/>
              </a:rPr>
              <a:t>과 계약을 통해 시행하는 </a:t>
            </a:r>
            <a:r>
              <a:rPr lang="en-US" altLang="ko-KR" sz="1500" dirty="0" smtClean="0">
                <a:latin typeface="Source Sans Pro"/>
                <a:cs typeface="Source Sans Pro"/>
              </a:rPr>
              <a:t>IANA</a:t>
            </a:r>
            <a:r>
              <a:rPr lang="ko-KR" altLang="en-US" sz="1500" dirty="0" smtClean="0">
                <a:latin typeface="Source Sans Pro"/>
                <a:cs typeface="Source Sans Pro"/>
              </a:rPr>
              <a:t>의 기능을 </a:t>
            </a:r>
            <a:r>
              <a:rPr lang="en-US" altLang="ko-KR" sz="1500" dirty="0" smtClean="0">
                <a:latin typeface="Source Sans Pro"/>
                <a:cs typeface="Source Sans Pro"/>
              </a:rPr>
              <a:t>ICANN</a:t>
            </a:r>
            <a:r>
              <a:rPr lang="ko-KR" altLang="en-US" sz="1500" dirty="0" smtClean="0">
                <a:latin typeface="Source Sans Pro"/>
                <a:cs typeface="Source Sans Pro"/>
              </a:rPr>
              <a:t>이 지속적으로 운영</a:t>
            </a:r>
            <a:endParaRPr lang="en-US" sz="1500" dirty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en-US" sz="1500" dirty="0" smtClean="0">
                <a:latin typeface="Source Sans Pro"/>
                <a:cs typeface="Source Sans Pro"/>
              </a:rPr>
              <a:t>IANA </a:t>
            </a:r>
            <a:r>
              <a:rPr lang="ko-KR" altLang="en-US" sz="1500" dirty="0" smtClean="0">
                <a:latin typeface="Source Sans Pro"/>
                <a:cs typeface="Source Sans Pro"/>
              </a:rPr>
              <a:t>서비스를 가능하게 하는 지적재산권은 현재와 같이 커뮤니티 소유</a:t>
            </a:r>
            <a:endParaRPr lang="en-US" sz="1500" dirty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ko-KR" altLang="en-US" sz="1500" dirty="0" err="1" smtClean="0">
                <a:latin typeface="Source Sans Pro"/>
                <a:cs typeface="Source Sans Pro"/>
              </a:rPr>
              <a:t>서비스수준에관한협약</a:t>
            </a:r>
            <a:r>
              <a:rPr lang="en-US" altLang="ko-KR" sz="1500" dirty="0" smtClean="0">
                <a:latin typeface="Source Sans Pro"/>
                <a:cs typeface="Source Sans Pro"/>
              </a:rPr>
              <a:t>(SLA)</a:t>
            </a:r>
            <a:r>
              <a:rPr lang="ko-KR" altLang="en-US" sz="1500" dirty="0" smtClean="0">
                <a:latin typeface="Source Sans Pro"/>
                <a:cs typeface="Source Sans Pro"/>
              </a:rPr>
              <a:t>을 </a:t>
            </a:r>
            <a:r>
              <a:rPr lang="en-US" altLang="ko-KR" sz="1500" dirty="0" smtClean="0">
                <a:latin typeface="Source Sans Pro"/>
                <a:cs typeface="Source Sans Pro"/>
              </a:rPr>
              <a:t>IANA </a:t>
            </a:r>
            <a:r>
              <a:rPr lang="ko-KR" altLang="en-US" sz="1500" dirty="0" smtClean="0">
                <a:latin typeface="Source Sans Pro"/>
                <a:cs typeface="Source Sans Pro"/>
              </a:rPr>
              <a:t>숫자서비스 운영자와 체결</a:t>
            </a:r>
            <a:endParaRPr lang="en-US" sz="1500" dirty="0">
              <a:latin typeface="Source Sans Pro"/>
              <a:cs typeface="Source Sans Pro"/>
            </a:endParaRP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charset="2"/>
              <a:buChar char=""/>
            </a:pPr>
            <a:r>
              <a:rPr lang="ko-KR" altLang="en-US" sz="1500" dirty="0" smtClean="0">
                <a:latin typeface="Source Sans Pro"/>
                <a:cs typeface="Source Sans Pro"/>
              </a:rPr>
              <a:t>각 </a:t>
            </a:r>
            <a:r>
              <a:rPr lang="ko-KR" altLang="en-US" sz="1500" dirty="0" err="1" smtClean="0">
                <a:latin typeface="Source Sans Pro"/>
                <a:cs typeface="Source Sans Pro"/>
              </a:rPr>
              <a:t>대륙별인터넷레지스트리별</a:t>
            </a:r>
            <a:r>
              <a:rPr lang="ko-KR" altLang="en-US" sz="1500" dirty="0" smtClean="0">
                <a:latin typeface="Source Sans Pro"/>
                <a:cs typeface="Source Sans Pro"/>
              </a:rPr>
              <a:t> 검토위원회 구성하고 </a:t>
            </a:r>
            <a:r>
              <a:rPr lang="en-US" altLang="ko-KR" sz="1500" dirty="0" smtClean="0">
                <a:latin typeface="Source Sans Pro"/>
                <a:cs typeface="Source Sans Pro"/>
              </a:rPr>
              <a:t>NRO EC(Executive Chair)</a:t>
            </a:r>
            <a:r>
              <a:rPr lang="ko-KR" altLang="en-US" sz="1500" dirty="0" smtClean="0">
                <a:latin typeface="Source Sans Pro"/>
                <a:cs typeface="Source Sans Pro"/>
              </a:rPr>
              <a:t>에게 운영자의 </a:t>
            </a:r>
            <a:r>
              <a:rPr lang="en-US" altLang="ko-KR" sz="1500" dirty="0" smtClean="0">
                <a:latin typeface="Source Sans Pro"/>
                <a:cs typeface="Source Sans Pro"/>
              </a:rPr>
              <a:t>IANA </a:t>
            </a:r>
            <a:r>
              <a:rPr lang="ko-KR" altLang="en-US" sz="1500" dirty="0" smtClean="0">
                <a:latin typeface="Source Sans Pro"/>
                <a:cs typeface="Source Sans Pro"/>
              </a:rPr>
              <a:t>기능 수행결과를 검토하고 권고하는 기능 수행</a:t>
            </a:r>
            <a:endParaRPr lang="en-US" sz="2000" b="1" dirty="0" smtClean="0">
              <a:solidFill>
                <a:schemeClr val="accent3"/>
              </a:solidFill>
            </a:endParaRPr>
          </a:p>
          <a:p>
            <a:endParaRPr lang="en-US" sz="2000" dirty="0"/>
          </a:p>
          <a:p>
            <a:endParaRPr lang="en-US" sz="2000" dirty="0" smtClean="0"/>
          </a:p>
        </p:txBody>
      </p:sp>
      <p:pic>
        <p:nvPicPr>
          <p:cNvPr id="6" name="Picture 5" descr="RIR_Map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152" y="1314749"/>
            <a:ext cx="2453152" cy="20536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915705" y="1205279"/>
            <a:ext cx="5984455" cy="2262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dirty="0" smtClean="0">
                <a:latin typeface="Source Sans Pro"/>
                <a:cs typeface="Source Sans Pro"/>
              </a:rPr>
              <a:t>5</a:t>
            </a:r>
            <a:r>
              <a:rPr lang="ko-KR" altLang="en-US" sz="1600" dirty="0" smtClean="0">
                <a:latin typeface="Source Sans Pro"/>
                <a:cs typeface="Source Sans Pro"/>
              </a:rPr>
              <a:t>대 </a:t>
            </a:r>
            <a:r>
              <a:rPr lang="ko-KR" altLang="en-US" sz="1600" dirty="0" err="1" smtClean="0">
                <a:latin typeface="Source Sans Pro"/>
                <a:cs typeface="Source Sans Pro"/>
              </a:rPr>
              <a:t>대륙별인터넷레지스트리</a:t>
            </a:r>
            <a:r>
              <a:rPr lang="en-US" altLang="ko-KR" sz="1600" dirty="0" smtClean="0">
                <a:latin typeface="Source Sans Pro"/>
                <a:cs typeface="Source Sans Pro"/>
              </a:rPr>
              <a:t>(RIRs)</a:t>
            </a:r>
            <a:r>
              <a:rPr lang="ko-KR" altLang="en-US" sz="1600" dirty="0" smtClean="0">
                <a:latin typeface="Source Sans Pro"/>
                <a:cs typeface="Source Sans Pro"/>
              </a:rPr>
              <a:t>는 각 지역의 커뮤니티의견을 </a:t>
            </a:r>
            <a:r>
              <a:rPr lang="en-US" altLang="ko-KR" sz="1600" dirty="0" smtClean="0">
                <a:latin typeface="Source Sans Pro"/>
                <a:cs typeface="Source Sans Pro"/>
              </a:rPr>
              <a:t>2014</a:t>
            </a:r>
            <a:r>
              <a:rPr lang="ko-KR" altLang="en-US" sz="1600" dirty="0" smtClean="0">
                <a:latin typeface="Source Sans Pro"/>
                <a:cs typeface="Source Sans Pro"/>
              </a:rPr>
              <a:t>년 </a:t>
            </a:r>
            <a:r>
              <a:rPr lang="en-US" altLang="ko-KR" sz="1600" dirty="0" smtClean="0">
                <a:latin typeface="Source Sans Pro"/>
                <a:cs typeface="Source Sans Pro"/>
              </a:rPr>
              <a:t>9</a:t>
            </a:r>
            <a:r>
              <a:rPr lang="ko-KR" altLang="en-US" sz="1600" dirty="0" smtClean="0">
                <a:latin typeface="Source Sans Pro"/>
                <a:cs typeface="Source Sans Pro"/>
              </a:rPr>
              <a:t>월 부터 </a:t>
            </a:r>
            <a:r>
              <a:rPr lang="en-US" altLang="ko-KR" sz="1600" dirty="0" smtClean="0">
                <a:latin typeface="Source Sans Pro"/>
                <a:cs typeface="Source Sans Pro"/>
              </a:rPr>
              <a:t>11</a:t>
            </a:r>
            <a:r>
              <a:rPr lang="ko-KR" altLang="en-US" sz="1600" dirty="0" smtClean="0">
                <a:latin typeface="Source Sans Pro"/>
                <a:cs typeface="Source Sans Pro"/>
              </a:rPr>
              <a:t>월까지 수렴</a:t>
            </a:r>
            <a:endParaRPr lang="en-US" sz="1600" dirty="0" smtClean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endParaRPr lang="en-US" sz="1400" dirty="0">
              <a:latin typeface="Source Sans Pro"/>
              <a:cs typeface="Source Sans Pro"/>
            </a:endParaRPr>
          </a:p>
          <a:p>
            <a:pPr>
              <a:spcAft>
                <a:spcPts val="600"/>
              </a:spcAft>
            </a:pPr>
            <a:r>
              <a:rPr lang="ko-KR" altLang="en-US" sz="1600" dirty="0" smtClean="0"/>
              <a:t>통합 </a:t>
            </a:r>
            <a:r>
              <a:rPr lang="ko-KR" altLang="en-US" sz="1600" dirty="0" err="1" smtClean="0"/>
              <a:t>대륙별</a:t>
            </a:r>
            <a:r>
              <a:rPr lang="ko-KR" altLang="en-US" sz="1600" dirty="0" smtClean="0"/>
              <a:t> </a:t>
            </a:r>
            <a:r>
              <a:rPr lang="en-US" altLang="ko-KR" sz="1600" dirty="0" smtClean="0"/>
              <a:t>IANA </a:t>
            </a:r>
            <a:r>
              <a:rPr lang="ko-KR" altLang="en-US" sz="1600" dirty="0" smtClean="0"/>
              <a:t>관리권한 </a:t>
            </a:r>
            <a:r>
              <a:rPr lang="ko-KR" altLang="en-US" sz="1600" dirty="0" err="1" smtClean="0"/>
              <a:t>이양제안팀</a:t>
            </a:r>
            <a:r>
              <a:rPr lang="en-US" altLang="ko-KR" sz="1600" dirty="0" smtClean="0"/>
              <a:t>(CRISP Team,</a:t>
            </a:r>
            <a:r>
              <a:rPr lang="en-US" altLang="ko-KR" sz="1600" dirty="0"/>
              <a:t> Consolidated RIR IANA Stewardship Proposal </a:t>
            </a:r>
            <a:r>
              <a:rPr lang="en-US" altLang="ko-KR" sz="1600" dirty="0" smtClean="0"/>
              <a:t>Team)</a:t>
            </a:r>
            <a:r>
              <a:rPr lang="ko-KR" altLang="en-US" sz="1600" dirty="0" smtClean="0"/>
              <a:t>을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구성하고 의견수렴 결과를 바탕으로 제안요청서</a:t>
            </a:r>
            <a:r>
              <a:rPr lang="en-US" altLang="ko-KR" sz="1600" dirty="0" smtClean="0"/>
              <a:t>(RFP)</a:t>
            </a:r>
            <a:r>
              <a:rPr lang="ko-KR" altLang="en-US" sz="1600" dirty="0" smtClean="0"/>
              <a:t>에 대한 답신 구성</a:t>
            </a:r>
            <a:endParaRPr lang="en-US" sz="1600" dirty="0" smtClean="0"/>
          </a:p>
          <a:p>
            <a:pPr marL="800100" lvl="1" indent="-342900">
              <a:spcAft>
                <a:spcPts val="600"/>
              </a:spcAft>
              <a:buFont typeface="Wingdings" charset="2"/>
              <a:buChar char=""/>
            </a:pPr>
            <a:r>
              <a:rPr lang="en-US" altLang="ko-KR" sz="1600" dirty="0" smtClean="0"/>
              <a:t>CRISP Team</a:t>
            </a:r>
            <a:r>
              <a:rPr lang="ko-KR" altLang="en-US" sz="1600" dirty="0" smtClean="0"/>
              <a:t>은 각 </a:t>
            </a:r>
            <a:r>
              <a:rPr lang="ko-KR" altLang="en-US" sz="1600" dirty="0" err="1" smtClean="0"/>
              <a:t>대륙별인터넷레지스트리</a:t>
            </a:r>
            <a:r>
              <a:rPr lang="en-US" altLang="ko-KR" sz="1600" dirty="0" smtClean="0"/>
              <a:t>(RIR)</a:t>
            </a:r>
            <a:r>
              <a:rPr lang="ko-KR" altLang="en-US" sz="1600" dirty="0" smtClean="0"/>
              <a:t> 별 </a:t>
            </a:r>
            <a:r>
              <a:rPr lang="en-US" altLang="ko-KR" sz="1600" dirty="0" smtClean="0"/>
              <a:t>3</a:t>
            </a:r>
            <a:r>
              <a:rPr lang="ko-KR" altLang="en-US" sz="1600" dirty="0" smtClean="0"/>
              <a:t>명씩 총 </a:t>
            </a:r>
            <a:r>
              <a:rPr lang="en-US" altLang="ko-KR" sz="1600" dirty="0" smtClean="0"/>
              <a:t>15</a:t>
            </a:r>
            <a:r>
              <a:rPr lang="ko-KR" altLang="en-US" sz="1600" dirty="0" smtClean="0"/>
              <a:t>명의 멤버로 구성</a:t>
            </a:r>
            <a:endParaRPr lang="en-US" sz="2000" dirty="0"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10399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8560</TotalTime>
  <Words>2194</Words>
  <Application>Microsoft Macintosh PowerPoint</Application>
  <PresentationFormat>On-screen Show (4:3)</PresentationFormat>
  <Paragraphs>276</Paragraphs>
  <Slides>20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미국정부의 선언 The U.S. Government’s Announcement</vt:lpstr>
      <vt:lpstr>NTIA(미 정보통신청)의 이양 요구사항 Transition Requirements set by NTIA</vt:lpstr>
      <vt:lpstr>IANA 관리권한 이양 절차 IANA Stewardship Transition Process</vt:lpstr>
      <vt:lpstr>ICG의 주요 업무 Main Tasks of the ICG</vt:lpstr>
      <vt:lpstr>이양제안서 구조 Request for Transition Proposal Structure</vt:lpstr>
      <vt:lpstr>도메인네임 커뮤니티 Domain Names Community</vt:lpstr>
      <vt:lpstr>CWG-Stewardship 주요 일정 CWG-Stewardship Timeline</vt:lpstr>
      <vt:lpstr>넘버 커뮤니티 Numbering Resources Community</vt:lpstr>
      <vt:lpstr>프로토콜 파라미터 커뮤니티 Protocol Parameters Community</vt:lpstr>
      <vt:lpstr>ICG의 다음 절차 Next Steps for the ICG</vt:lpstr>
      <vt:lpstr>ICANN 책임성 강화 Enhancing ICANN Accountability</vt:lpstr>
      <vt:lpstr>현재 운영중인 ICANN의 책임성 메커니즘 Existing ICANN Accountability Mechanisms</vt:lpstr>
      <vt:lpstr>ICANN 책임성 강화 절차 Enhancing ICANN Accountability Process</vt:lpstr>
      <vt:lpstr>CCWG-Accountability(책임성)</vt:lpstr>
      <vt:lpstr>CCWG 작업 플로우 차트</vt:lpstr>
      <vt:lpstr>작업반(Working Parties)</vt:lpstr>
      <vt:lpstr>위협(Risks) – 성능 검증(스트레스 테스팅)</vt:lpstr>
      <vt:lpstr>ICANN책임성 강화 주요 일정 Enhancing ICANN  Accountability Timeline</vt:lpstr>
      <vt:lpstr>토론에 참여 방법 Get Involved in the Discussion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Kang Soo Song</cp:lastModifiedBy>
  <cp:revision>230</cp:revision>
  <cp:lastPrinted>2015-01-14T03:55:09Z</cp:lastPrinted>
  <dcterms:created xsi:type="dcterms:W3CDTF">2015-01-07T16:11:05Z</dcterms:created>
  <dcterms:modified xsi:type="dcterms:W3CDTF">2015-04-03T00:57:34Z</dcterms:modified>
</cp:coreProperties>
</file>