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4" r:id="rId7"/>
    <p:sldId id="265" r:id="rId8"/>
    <p:sldId id="273" r:id="rId9"/>
    <p:sldId id="267" r:id="rId10"/>
    <p:sldId id="268" r:id="rId11"/>
    <p:sldId id="269" r:id="rId12"/>
    <p:sldId id="262" r:id="rId13"/>
  </p:sldIdLst>
  <p:sldSz cx="10799763" cy="7205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0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0E1"/>
    <a:srgbClr val="CE0238"/>
    <a:srgbClr val="25BB83"/>
    <a:srgbClr val="22CD4D"/>
    <a:srgbClr val="1A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582" y="102"/>
      </p:cViewPr>
      <p:guideLst>
        <p:guide orient="horz" pos="227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ima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4"/>
          <a:stretch/>
        </p:blipFill>
        <p:spPr>
          <a:xfrm>
            <a:off x="-1470" y="0"/>
            <a:ext cx="10810905" cy="720566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715426" y="3611500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715427" y="4167594"/>
            <a:ext cx="2778613" cy="450354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-1470" y="6122977"/>
            <a:ext cx="10810906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ANNlogo copy_test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9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751864"/>
            <a:ext cx="6479858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43839"/>
            <a:ext cx="6479858" cy="39408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347333"/>
            <a:ext cx="6479858" cy="45650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544" y="4590005"/>
            <a:ext cx="6579830" cy="161859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29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16768" y="1338487"/>
            <a:ext cx="9767197" cy="163113"/>
            <a:chOff x="-904938" y="1157758"/>
            <a:chExt cx="9767197" cy="163113"/>
          </a:xfrm>
        </p:grpSpPr>
        <p:grpSp>
          <p:nvGrpSpPr>
            <p:cNvPr id="15" name="Group 14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4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839" y="288563"/>
            <a:ext cx="2434938" cy="581946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385" y="288563"/>
            <a:ext cx="7124447" cy="5819468"/>
          </a:xfrm>
        </p:spPr>
        <p:txBody>
          <a:bodyPr vert="eaVert"/>
          <a:lstStyle>
            <a:lvl1pPr>
              <a:defRPr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 rot="5400000">
            <a:off x="4989611" y="3121831"/>
            <a:ext cx="5821142" cy="154607"/>
            <a:chOff x="-904938" y="1157758"/>
            <a:chExt cx="5264582" cy="15460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4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699544" y="3633333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Section Heading</a:t>
            </a:r>
            <a:endParaRPr lang="en-US" dirty="0"/>
          </a:p>
        </p:txBody>
      </p:sp>
      <p:sp>
        <p:nvSpPr>
          <p:cNvPr id="59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699545" y="4189427"/>
            <a:ext cx="2778613" cy="450354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68" name="Rectangle 67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5866129"/>
            <a:ext cx="10799763" cy="13516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44275" y="924016"/>
            <a:ext cx="7734852" cy="154607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94177"/>
            <a:ext cx="9719787" cy="4814523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5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/>
          <a:lstStyle>
            <a:lvl1pPr>
              <a:defRPr>
                <a:latin typeface="Canaro Light DEMO"/>
                <a:cs typeface="Canaro Light DEMO"/>
              </a:defRPr>
            </a:lvl1pPr>
            <a:lvl2pPr>
              <a:defRPr>
                <a:latin typeface="Canaro Light DEMO"/>
                <a:cs typeface="Canaro Light DEMO"/>
              </a:defRPr>
            </a:lvl2pPr>
            <a:lvl3pPr>
              <a:defRPr>
                <a:latin typeface="Canaro Light DEMO"/>
                <a:cs typeface="Canaro Light DEMO"/>
              </a:defRPr>
            </a:lvl3pPr>
            <a:lvl4pPr>
              <a:defRPr>
                <a:latin typeface="Canaro Light DEMO"/>
                <a:cs typeface="Canaro Light DEMO"/>
              </a:defRPr>
            </a:lvl4pPr>
            <a:lvl5pPr>
              <a:defRPr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516768" y="923596"/>
            <a:ext cx="9767197" cy="163113"/>
            <a:chOff x="-904938" y="1157758"/>
            <a:chExt cx="9767197" cy="163113"/>
          </a:xfrm>
        </p:grpSpPr>
        <p:grpSp>
          <p:nvGrpSpPr>
            <p:cNvPr id="27" name="Group 26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1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9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7171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3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12935"/>
            <a:ext cx="4771771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9" y="2285130"/>
            <a:ext cx="4771771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1" y="1612935"/>
            <a:ext cx="4773645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1" y="2285130"/>
            <a:ext cx="4773645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539988" y="2268332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00098" y="2273034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9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58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5970914"/>
            <a:ext cx="10799763" cy="163113"/>
            <a:chOff x="-904938" y="1157758"/>
            <a:chExt cx="9767197" cy="16311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rot="5400000">
            <a:off x="-240336" y="1802446"/>
            <a:ext cx="5082437" cy="3533834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977481" y="-1171902"/>
            <a:ext cx="650658" cy="3547927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91033"/>
            <a:ext cx="3527811" cy="421767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4"/>
            <a:ext cx="5814993" cy="58211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028143"/>
            <a:ext cx="3527811" cy="5079891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1362438" y="3091999"/>
            <a:ext cx="5831300" cy="200774"/>
            <a:chOff x="-904938" y="1157758"/>
            <a:chExt cx="5264582" cy="154607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-635000" y="137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5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9" y="288561"/>
            <a:ext cx="9719787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81323"/>
            <a:ext cx="9719787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3F868-41C0-4F45-A040-CE138DD0E4BC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20" y="6678584"/>
            <a:ext cx="341992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1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ECF3-C502-7243-950C-0289504237A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087640" y="152052"/>
            <a:ext cx="513608" cy="3836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83ECF3-C502-7243-950C-0289504237AB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3" name="Picture 12" descr="KISA_Logo.t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pic>
        <p:nvPicPr>
          <p:cNvPr id="15" name="Picture 14" descr="Screen Shot 2014-05-07 at 9.50.46 am.png"/>
          <p:cNvPicPr>
            <a:picLocks noChangeAspect="1"/>
          </p:cNvPicPr>
          <p:nvPr userDrawn="1"/>
        </p:nvPicPr>
        <p:blipFill>
          <a:blip r:embed="rId16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" y="2043201"/>
            <a:ext cx="10799764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6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anaro Light DEMO"/>
          <a:ea typeface="+mj-ea"/>
          <a:cs typeface="Canaro Light DEM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x/VQZlAg" TargetMode="External"/><Relationship Id="rId2" Type="http://schemas.openxmlformats.org/officeDocument/2006/relationships/hyperlink" Target="http://whois.icann.org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gnso.icann.org/en/group-activities/active/transliteration-contact" TargetMode="External"/><Relationship Id="rId5" Type="http://schemas.openxmlformats.org/officeDocument/2006/relationships/hyperlink" Target="http://gnso.icann.org/en/group-activities/active/ppsa" TargetMode="External"/><Relationship Id="rId4" Type="http://schemas.openxmlformats.org/officeDocument/2006/relationships/hyperlink" Target="http://gnso.icann.org/en/group-activities/other/whoi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icann.org/x/VQZlA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 smtClean="0"/>
              <a:t>Issues of the day at ICANN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WHOIS</a:t>
            </a:r>
            <a:r>
              <a:rPr lang="ko-KR" altLang="en-US" dirty="0" smtClean="0"/>
              <a:t> 이슈</a:t>
            </a:r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886655" y="5599487"/>
            <a:ext cx="3913108" cy="45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rPr>
              <a:t>KISA-ICANN Language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rPr>
              <a:t>Localisation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rPr>
              <a:t> Project</a:t>
            </a:r>
          </a:p>
          <a:p>
            <a:pPr algn="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rPr>
              <a:t>Module 2.3</a:t>
            </a:r>
          </a:p>
        </p:txBody>
      </p:sp>
    </p:spTree>
    <p:extLst>
      <p:ext uri="{BB962C8B-B14F-4D97-AF65-F5344CB8AC3E}">
        <p14:creationId xmlns:p14="http://schemas.microsoft.com/office/powerpoint/2010/main" val="104277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ICANN</a:t>
            </a:r>
            <a:r>
              <a:rPr lang="ko-KR" altLang="en-US" dirty="0" smtClean="0"/>
              <a:t>의 신규 </a:t>
            </a:r>
            <a:r>
              <a:rPr lang="ko-KR" altLang="en-US" dirty="0" err="1" smtClean="0"/>
              <a:t>후이즈</a:t>
            </a:r>
            <a:r>
              <a:rPr lang="ko-KR" altLang="en-US" dirty="0" smtClean="0"/>
              <a:t> 웹사이트</a:t>
            </a:r>
            <a:r>
              <a:rPr lang="en-US" dirty="0" smtClean="0"/>
              <a:t>: </a:t>
            </a:r>
            <a:r>
              <a:rPr lang="en-US" dirty="0">
                <a:hlinkClick r:id="rId2"/>
              </a:rPr>
              <a:t>http://whois.icann.org/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/>
              <a:t>gTLD</a:t>
            </a:r>
            <a:r>
              <a:rPr lang="en-US" dirty="0" smtClean="0"/>
              <a:t> </a:t>
            </a:r>
            <a:r>
              <a:rPr lang="ko-KR" altLang="en-US" dirty="0" err="1" smtClean="0"/>
              <a:t>디렉토리</a:t>
            </a:r>
            <a:r>
              <a:rPr lang="ko-KR" altLang="en-US" dirty="0" smtClean="0"/>
              <a:t> 서비스의 전문가 작업반</a:t>
            </a:r>
            <a:r>
              <a:rPr lang="en-US" dirty="0" smtClean="0"/>
              <a:t>: </a:t>
            </a:r>
            <a:r>
              <a:rPr lang="en-US" dirty="0">
                <a:hlinkClick r:id="rId3"/>
              </a:rPr>
              <a:t>https://community.icann.org/x/VQZlAg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GNSO</a:t>
            </a:r>
            <a:r>
              <a:rPr lang="ko-KR" altLang="en-US" dirty="0" smtClean="0"/>
              <a:t>에서의 </a:t>
            </a:r>
            <a:r>
              <a:rPr lang="ko-KR" altLang="en-US" dirty="0" err="1" smtClean="0"/>
              <a:t>후이즈</a:t>
            </a:r>
            <a:r>
              <a:rPr lang="ko-KR" altLang="en-US" dirty="0" smtClean="0"/>
              <a:t> 정책 배경 정보</a:t>
            </a:r>
            <a:r>
              <a:rPr lang="en-US" dirty="0" smtClean="0"/>
              <a:t>: </a:t>
            </a:r>
            <a:r>
              <a:rPr lang="en-US" dirty="0">
                <a:hlinkClick r:id="rId4"/>
              </a:rPr>
              <a:t>http://gnso.icann.org/en/group-activities/other/whois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GNSO</a:t>
            </a:r>
            <a:r>
              <a:rPr lang="ko-KR" altLang="en-US" dirty="0" smtClean="0"/>
              <a:t>의 프라이버시와 </a:t>
            </a:r>
            <a:r>
              <a:rPr lang="ko-KR" altLang="en-US" dirty="0" err="1" smtClean="0"/>
              <a:t>프록시서비스의</a:t>
            </a:r>
            <a:r>
              <a:rPr lang="ko-KR" altLang="en-US" dirty="0" smtClean="0"/>
              <a:t> 승인관련</a:t>
            </a:r>
            <a:r>
              <a:rPr lang="en-US" dirty="0" smtClean="0"/>
              <a:t> </a:t>
            </a:r>
            <a:r>
              <a:rPr lang="ko-KR" altLang="en-US" dirty="0" smtClean="0"/>
              <a:t>정책개발절차</a:t>
            </a:r>
            <a:r>
              <a:rPr lang="en-US" altLang="ko-KR" dirty="0" smtClean="0"/>
              <a:t>(PDP) </a:t>
            </a:r>
            <a:r>
              <a:rPr lang="ko-KR" altLang="en-US" dirty="0" smtClean="0"/>
              <a:t>이슈</a:t>
            </a:r>
            <a:r>
              <a:rPr lang="en-US" altLang="ko-KR" dirty="0" smtClean="0"/>
              <a:t> </a:t>
            </a:r>
            <a:r>
              <a:rPr lang="en-US" dirty="0" smtClean="0"/>
              <a:t>: </a:t>
            </a:r>
            <a:r>
              <a:rPr lang="en-US" dirty="0">
                <a:hlinkClick r:id="rId5"/>
              </a:rPr>
              <a:t>http://gnso.icann.org/en/group-activities/active/ppsa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GNSO </a:t>
            </a:r>
            <a:r>
              <a:rPr lang="ko-KR" altLang="en-US" dirty="0" smtClean="0"/>
              <a:t>정책개발절차</a:t>
            </a:r>
            <a:r>
              <a:rPr lang="en-US" altLang="ko-KR" dirty="0" smtClean="0"/>
              <a:t>(PDP)</a:t>
            </a:r>
            <a:r>
              <a:rPr lang="ko-KR" altLang="en-US" dirty="0" smtClean="0"/>
              <a:t>중 연락처 데이터 번역 번안관련 정보</a:t>
            </a:r>
            <a:r>
              <a:rPr lang="en-US" dirty="0" smtClean="0"/>
              <a:t>: </a:t>
            </a:r>
            <a:r>
              <a:rPr lang="en-US" dirty="0">
                <a:hlinkClick r:id="rId6"/>
              </a:rPr>
              <a:t>http://gnso.icann.org/en/group-activities/active/transliteration-contact</a:t>
            </a:r>
            <a:r>
              <a:rPr lang="en-US" dirty="0"/>
              <a:t> 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관련 정보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4715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아태지역 커뮤니티에서 </a:t>
            </a:r>
            <a:r>
              <a:rPr lang="en-US" altLang="ko-KR" dirty="0" smtClean="0"/>
              <a:t>WHOIS</a:t>
            </a:r>
            <a:r>
              <a:rPr lang="ko-KR" altLang="en-US" dirty="0" smtClean="0"/>
              <a:t> 관련 특정 정책 이슈는</a:t>
            </a:r>
            <a:r>
              <a:rPr lang="en-US" altLang="ko-KR" dirty="0" smtClean="0"/>
              <a:t>?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ICANN</a:t>
            </a:r>
            <a:r>
              <a:rPr lang="ko-KR" altLang="en-US" dirty="0" smtClean="0"/>
              <a:t>이 </a:t>
            </a:r>
            <a:r>
              <a:rPr lang="en-US" altLang="ko-KR" dirty="0" smtClean="0"/>
              <a:t>WHOIS</a:t>
            </a:r>
            <a:r>
              <a:rPr lang="ko-KR" altLang="en-US" dirty="0" smtClean="0"/>
              <a:t>를 개선할 때 고려 </a:t>
            </a:r>
            <a:r>
              <a:rPr lang="ko-KR" altLang="en-US" dirty="0" err="1" smtClean="0"/>
              <a:t>해야할</a:t>
            </a:r>
            <a:r>
              <a:rPr lang="ko-KR" altLang="en-US" dirty="0" smtClean="0"/>
              <a:t> 사항에 대한 경험 또는 문제점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dirty="0" smtClean="0"/>
              <a:t>WHOIS</a:t>
            </a:r>
            <a:r>
              <a:rPr lang="ko-KR" altLang="en-US" dirty="0" smtClean="0"/>
              <a:t>는 </a:t>
            </a:r>
            <a:r>
              <a:rPr lang="ko-KR" altLang="en-US" dirty="0" err="1" smtClean="0"/>
              <a:t>레지스트라의</a:t>
            </a:r>
            <a:r>
              <a:rPr lang="ko-KR" altLang="en-US" dirty="0" smtClean="0"/>
              <a:t> 업무에 영향을 미치며 피드백 요망</a:t>
            </a:r>
            <a:endParaRPr lang="en-US" dirty="0"/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sz="2400" b="1" i="1" dirty="0" smtClean="0"/>
              <a:t>ICANN</a:t>
            </a:r>
            <a:r>
              <a:rPr lang="ko-KR" altLang="en-US" sz="2400" b="1" i="1" dirty="0" smtClean="0"/>
              <a:t>회의에 </a:t>
            </a:r>
            <a:r>
              <a:rPr lang="ko-KR" altLang="en-US" sz="2400" b="1" i="1" dirty="0" err="1" smtClean="0"/>
              <a:t>온오프라인으로</a:t>
            </a:r>
            <a:r>
              <a:rPr lang="ko-KR" altLang="en-US" sz="2400" b="1" i="1" dirty="0" smtClean="0"/>
              <a:t> 참여하여 관련 의견 개진 요청</a:t>
            </a:r>
            <a:endParaRPr lang="en-US" sz="2400" b="1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후이즈</a:t>
            </a:r>
            <a:r>
              <a:rPr lang="ko-KR" altLang="en-US" dirty="0" smtClean="0"/>
              <a:t> 개선과 아시아 태평양 지역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69126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ko-KR" dirty="0"/>
              <a:t>apachub@icann.org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85840" y="2273232"/>
            <a:ext cx="6479858" cy="595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Canaro Light DEMO"/>
                <a:ea typeface="+mj-ea"/>
                <a:cs typeface="Canaro Light DEMO"/>
              </a:defRPr>
            </a:lvl1pPr>
          </a:lstStyle>
          <a:p>
            <a:pPr algn="ctr"/>
            <a:r>
              <a:rPr lang="en-US" sz="3600" dirty="0" smtClean="0"/>
              <a:t>Thank you.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Questions?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2107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i="1" dirty="0"/>
              <a:t>Refining/Replacing WHOIS </a:t>
            </a:r>
            <a:endParaRPr lang="en-US" b="1" i="1" dirty="0" smtClean="0"/>
          </a:p>
          <a:p>
            <a:r>
              <a:rPr lang="ko-KR" altLang="en-US" b="1" i="1" dirty="0" err="1" smtClean="0"/>
              <a:t>후이즈</a:t>
            </a:r>
            <a:r>
              <a:rPr lang="ko-KR" altLang="en-US" b="1" i="1" dirty="0" smtClean="0"/>
              <a:t> 정보의 정제</a:t>
            </a:r>
            <a:r>
              <a:rPr lang="en-US" altLang="ko-KR" b="1" i="1" dirty="0" smtClean="0"/>
              <a:t>/</a:t>
            </a:r>
            <a:r>
              <a:rPr lang="ko-KR" altLang="en-US" b="1" i="1" dirty="0" smtClean="0"/>
              <a:t>교체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WHOIS </a:t>
            </a:r>
            <a:r>
              <a:rPr lang="ko-KR" altLang="en-US" sz="2400" dirty="0" smtClean="0"/>
              <a:t>란 무엇인가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2400" b="1" dirty="0" smtClean="0"/>
          </a:p>
          <a:p>
            <a:pPr marL="0" indent="0">
              <a:buNone/>
            </a:pPr>
            <a:r>
              <a:rPr lang="ko-KR" altLang="en-US" sz="2400" b="1" dirty="0" smtClean="0"/>
              <a:t>배경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sz="2400" dirty="0" smtClean="0"/>
              <a:t>도메인네임 </a:t>
            </a:r>
            <a:r>
              <a:rPr lang="ko-KR" altLang="en-US" sz="2400" dirty="0" err="1" smtClean="0"/>
              <a:t>등록시</a:t>
            </a:r>
            <a:r>
              <a:rPr lang="ko-KR" altLang="en-US" sz="2400" dirty="0" smtClean="0"/>
              <a:t> 등록자는 연락처와 기술사항을 명시한 자료를 제공해야 함</a:t>
            </a:r>
            <a:endParaRPr lang="en-US" altLang="ko-KR" sz="2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solidFill>
                  <a:schemeClr val="accent1"/>
                </a:solidFill>
              </a:rPr>
              <a:t>WHOIS</a:t>
            </a:r>
            <a:r>
              <a:rPr lang="ko-KR" altLang="en-US" sz="2400" b="1" i="1" dirty="0">
                <a:solidFill>
                  <a:schemeClr val="accent1"/>
                </a:solidFill>
              </a:rPr>
              <a:t>서비스는 </a:t>
            </a:r>
            <a:r>
              <a:rPr lang="ko-KR" altLang="en-US" sz="2400" b="1" i="1" dirty="0" smtClean="0"/>
              <a:t>전세계적으로 제공해야 하며 </a:t>
            </a:r>
            <a:r>
              <a:rPr lang="ko-KR" altLang="en-US" sz="2400" i="1" dirty="0" smtClean="0"/>
              <a:t>도메인등록자의 연락처와 기술정보를 제공</a:t>
            </a:r>
            <a:endParaRPr lang="en-US" altLang="ko-KR" sz="2400" i="1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WHOIS</a:t>
            </a:r>
            <a:r>
              <a:rPr lang="ko-KR" altLang="en-US" sz="2400" dirty="0" smtClean="0"/>
              <a:t>는 </a:t>
            </a:r>
            <a:r>
              <a:rPr lang="ko-KR" altLang="en-US" sz="2400" dirty="0" err="1" smtClean="0"/>
              <a:t>중앙집중형으로</a:t>
            </a:r>
            <a:r>
              <a:rPr lang="ko-KR" altLang="en-US" sz="2400" dirty="0" smtClean="0"/>
              <a:t> 관리되는 데이터베이스가 아님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관련 데이터는 각 </a:t>
            </a:r>
            <a:r>
              <a:rPr lang="ko-KR" altLang="en-US" sz="2400" dirty="0" err="1" smtClean="0"/>
              <a:t>레지스트리가</a:t>
            </a:r>
            <a:r>
              <a:rPr lang="ko-KR" altLang="en-US" sz="2400" dirty="0" smtClean="0"/>
              <a:t> 관리하고 있으며 </a:t>
            </a:r>
            <a:r>
              <a:rPr lang="en-US" altLang="ko-KR" sz="2400" dirty="0" smtClean="0"/>
              <a:t>ICANN</a:t>
            </a:r>
            <a:r>
              <a:rPr lang="ko-KR" altLang="en-US" sz="2400" dirty="0" smtClean="0"/>
              <a:t>이 지정하는 최소한의 정보를 </a:t>
            </a:r>
            <a:r>
              <a:rPr lang="ko-KR" altLang="en-US" sz="2400" dirty="0" err="1" smtClean="0"/>
              <a:t>제공중</a:t>
            </a:r>
            <a:endParaRPr lang="en-US" sz="2400" dirty="0"/>
          </a:p>
        </p:txBody>
      </p:sp>
      <p:pic>
        <p:nvPicPr>
          <p:cNvPr id="5" name="Picture 4" descr="Globe n question mark.pn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064" b="-56064"/>
          <a:stretch>
            <a:fillRect/>
          </a:stretch>
        </p:blipFill>
        <p:spPr>
          <a:xfrm>
            <a:off x="1262077" y="812800"/>
            <a:ext cx="2133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3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 WHOIS lookup example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05" y="911501"/>
            <a:ext cx="4561177" cy="62225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482" y="911501"/>
            <a:ext cx="5421601" cy="622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1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b="1" dirty="0" smtClean="0"/>
              <a:t>문제</a:t>
            </a:r>
            <a:r>
              <a:rPr lang="en-US" b="1" dirty="0" smtClean="0"/>
              <a:t>: </a:t>
            </a:r>
            <a:endParaRPr lang="en-US" b="1" dirty="0"/>
          </a:p>
          <a:p>
            <a:pPr marL="0" indent="0">
              <a:buNone/>
            </a:pPr>
            <a:r>
              <a:rPr lang="ko-KR" altLang="en-US" i="1" dirty="0" smtClean="0"/>
              <a:t>정책적 요구사항</a:t>
            </a:r>
            <a:r>
              <a:rPr lang="en-US" i="1" dirty="0" smtClean="0"/>
              <a:t> -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개인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사법기관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법적권리등을</a:t>
            </a:r>
            <a:r>
              <a:rPr lang="ko-KR" altLang="en-US" dirty="0" smtClean="0"/>
              <a:t> 반영하여 다양한 요구사항 상존</a:t>
            </a:r>
            <a:endParaRPr lang="en-US" dirty="0"/>
          </a:p>
          <a:p>
            <a:pPr lvl="1"/>
            <a:r>
              <a:rPr lang="en-US" dirty="0" smtClean="0"/>
              <a:t>WHOIS </a:t>
            </a:r>
            <a:r>
              <a:rPr lang="ko-KR" altLang="en-US" dirty="0" smtClean="0"/>
              <a:t>데이터가 정확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신뢰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접속가능함을</a:t>
            </a:r>
            <a:r>
              <a:rPr lang="ko-KR" altLang="en-US" dirty="0" smtClean="0"/>
              <a:t> 제공하기 위함</a:t>
            </a:r>
            <a:endParaRPr lang="en-US" dirty="0"/>
          </a:p>
          <a:p>
            <a:pPr lvl="1"/>
            <a:r>
              <a:rPr lang="ko-KR" altLang="en-US" dirty="0" smtClean="0"/>
              <a:t>법제적으로 요구하는 적절한 데이터와 개인정보보호를 제공하기 위함</a:t>
            </a:r>
            <a:endParaRPr lang="en-US" dirty="0"/>
          </a:p>
          <a:p>
            <a:pPr marL="0" indent="0">
              <a:buNone/>
            </a:pPr>
            <a:r>
              <a:rPr lang="ko-KR" altLang="en-US" i="1" dirty="0" smtClean="0"/>
              <a:t>기술적 요구사항</a:t>
            </a:r>
            <a:r>
              <a:rPr lang="en-US" i="1" dirty="0" smtClean="0"/>
              <a:t> </a:t>
            </a:r>
            <a:r>
              <a:rPr lang="en-US" i="1" dirty="0"/>
              <a:t>-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RFC2912(Sep 2004)</a:t>
            </a:r>
            <a:r>
              <a:rPr lang="ko-KR" altLang="en-US" dirty="0" smtClean="0"/>
              <a:t>에 제정된 방식을 활용하기 어려움</a:t>
            </a:r>
            <a:endParaRPr lang="en-US" altLang="ko-K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현재의 요구사항은 다국어도메인과 다국적등록데이터에 대응이 어려움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데이터베이스의 질의</a:t>
            </a:r>
            <a:r>
              <a:rPr lang="en-US" altLang="ko-KR" dirty="0" smtClean="0"/>
              <a:t>/</a:t>
            </a:r>
            <a:r>
              <a:rPr lang="ko-KR" altLang="en-US" dirty="0" smtClean="0"/>
              <a:t>응답에 표준화된 에러메시지가 없음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왜 </a:t>
            </a:r>
            <a:r>
              <a:rPr lang="en-US" altLang="ko-KR" dirty="0" smtClean="0"/>
              <a:t>WHOIS</a:t>
            </a:r>
            <a:r>
              <a:rPr lang="ko-KR" altLang="en-US" dirty="0" smtClean="0"/>
              <a:t>가 교체되어야 하는가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82430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2012</a:t>
            </a:r>
            <a:r>
              <a:rPr lang="ko-KR" altLang="en-US" sz="2000" dirty="0" smtClean="0"/>
              <a:t>년 </a:t>
            </a:r>
            <a:r>
              <a:rPr lang="en-US" altLang="ko-KR" sz="2000" dirty="0" smtClean="0"/>
              <a:t>11</a:t>
            </a:r>
            <a:r>
              <a:rPr lang="ko-KR" altLang="en-US" sz="2000" dirty="0" smtClean="0"/>
              <a:t>월 </a:t>
            </a:r>
            <a:r>
              <a:rPr lang="en-US" altLang="ko-KR" sz="2000" dirty="0" smtClean="0"/>
              <a:t>: ICANN </a:t>
            </a:r>
            <a:r>
              <a:rPr lang="ko-KR" altLang="en-US" sz="2000" dirty="0" smtClean="0"/>
              <a:t>이사회는 </a:t>
            </a:r>
            <a:r>
              <a:rPr lang="en-US" altLang="ko-KR" sz="2000" dirty="0" smtClean="0"/>
              <a:t>WHOIS </a:t>
            </a:r>
            <a:r>
              <a:rPr lang="ko-KR" altLang="en-US" sz="2000" dirty="0" smtClean="0"/>
              <a:t>데이터의 수집과 유지에 대한 목적을 재 정의하도록 요구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데이터의 정확성과 </a:t>
            </a:r>
            <a:r>
              <a:rPr lang="ko-KR" altLang="en-US" sz="2000" dirty="0" err="1" smtClean="0"/>
              <a:t>접속성을</a:t>
            </a:r>
            <a:r>
              <a:rPr lang="ko-KR" altLang="en-US" sz="2000" dirty="0" smtClean="0"/>
              <a:t> 제고 하기 위한 </a:t>
            </a:r>
            <a:r>
              <a:rPr lang="en-US" altLang="ko-KR" sz="2000" dirty="0" smtClean="0"/>
              <a:t>GNSO PDP</a:t>
            </a:r>
            <a:r>
              <a:rPr lang="ko-KR" altLang="en-US" sz="2000" dirty="0" smtClean="0"/>
              <a:t>의 개선시작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2012</a:t>
            </a:r>
            <a:r>
              <a:rPr lang="ko-KR" altLang="en-US" sz="2000" dirty="0" smtClean="0"/>
              <a:t>년 </a:t>
            </a:r>
            <a:r>
              <a:rPr lang="en-US" altLang="ko-KR" sz="2000" dirty="0" smtClean="0"/>
              <a:t>12</a:t>
            </a:r>
            <a:r>
              <a:rPr lang="ko-KR" altLang="en-US" sz="2000" dirty="0" smtClean="0"/>
              <a:t>월 </a:t>
            </a:r>
            <a:r>
              <a:rPr lang="en-US" altLang="ko-KR" sz="2000" dirty="0" smtClean="0"/>
              <a:t>: ICANN </a:t>
            </a:r>
            <a:r>
              <a:rPr lang="en-US" altLang="ko-KR" sz="2000" dirty="0" err="1" smtClean="0"/>
              <a:t>gTLD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디렉터리 서비스를 위한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전문가작업반 구성</a:t>
            </a:r>
            <a:endParaRPr lang="en-US" sz="2000" dirty="0"/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WHOIS</a:t>
            </a:r>
            <a:r>
              <a:rPr lang="ko-KR" altLang="en-US" dirty="0" smtClean="0"/>
              <a:t>에 대한 신규 국제정책 수립</a:t>
            </a:r>
            <a:endParaRPr lang="en-US" dirty="0"/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altLang="ko-KR" dirty="0" smtClean="0"/>
              <a:t>2013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6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11</a:t>
            </a:r>
            <a:r>
              <a:rPr lang="ko-KR" altLang="en-US" dirty="0" smtClean="0"/>
              <a:t>월 현황보고서 발표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2013</a:t>
            </a:r>
            <a:r>
              <a:rPr lang="ko-KR" altLang="en-US" sz="2000" dirty="0" smtClean="0"/>
              <a:t>년 후기 </a:t>
            </a:r>
            <a:r>
              <a:rPr lang="en-US" altLang="ko-KR" sz="2000" dirty="0" smtClean="0"/>
              <a:t>– EWG </a:t>
            </a:r>
            <a:r>
              <a:rPr lang="ko-KR" altLang="en-US" sz="2000" dirty="0" err="1" smtClean="0"/>
              <a:t>최총보고서</a:t>
            </a:r>
            <a:r>
              <a:rPr lang="ko-KR" altLang="en-US" sz="2000" dirty="0" smtClean="0"/>
              <a:t> 작성예정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ko-KR" altLang="en-US" sz="2000" dirty="0" smtClean="0"/>
              <a:t>현재 보고서 </a:t>
            </a:r>
            <a:r>
              <a:rPr lang="en-US" altLang="ko-KR" sz="2000" dirty="0" smtClean="0"/>
              <a:t>: </a:t>
            </a:r>
            <a:r>
              <a:rPr lang="en-US" altLang="ko-KR" sz="2000" dirty="0" smtClean="0">
                <a:hlinkClick r:id="rId2"/>
              </a:rPr>
              <a:t>https</a:t>
            </a:r>
            <a:r>
              <a:rPr lang="en-US" altLang="ko-KR" sz="2000" dirty="0">
                <a:hlinkClick r:id="rId2"/>
              </a:rPr>
              <a:t>://community.icann.org/x/VQZlAg</a:t>
            </a:r>
            <a:r>
              <a:rPr lang="en-US" altLang="ko-KR" sz="2000" dirty="0"/>
              <a:t> </a:t>
            </a:r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ko-KR" altLang="en-US" dirty="0"/>
              <a:t>최종 </a:t>
            </a:r>
            <a:r>
              <a:rPr lang="en-US" altLang="ko-KR" dirty="0"/>
              <a:t>EWG</a:t>
            </a:r>
            <a:r>
              <a:rPr lang="ko-KR" altLang="en-US" dirty="0"/>
              <a:t>보고서는 </a:t>
            </a:r>
            <a:r>
              <a:rPr lang="en-US" altLang="ko-KR" dirty="0"/>
              <a:t>ICANN </a:t>
            </a:r>
            <a:r>
              <a:rPr lang="ko-KR" altLang="en-US" dirty="0"/>
              <a:t>이사회에게 제출예정이며</a:t>
            </a:r>
            <a:r>
              <a:rPr lang="en-US" altLang="ko-KR" dirty="0"/>
              <a:t>, GNSO</a:t>
            </a:r>
            <a:r>
              <a:rPr lang="ko-KR" altLang="en-US" dirty="0"/>
              <a:t>정책개발 절차를 시작하고 정책에 대한 합의를 도출할 것이며 신규 </a:t>
            </a:r>
            <a:r>
              <a:rPr lang="en-US" altLang="ko-KR" dirty="0"/>
              <a:t>WHOIS</a:t>
            </a:r>
            <a:r>
              <a:rPr lang="ko-KR" altLang="en-US" dirty="0"/>
              <a:t>가 계약에 미치는 영향이 적절한지 확인할 </a:t>
            </a:r>
            <a:r>
              <a:rPr lang="ko-KR" altLang="en-US" dirty="0" smtClean="0"/>
              <a:t>예정임</a:t>
            </a:r>
            <a:endParaRPr lang="en-US" dirty="0" smtClean="0"/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ko-KR" altLang="en-US" dirty="0" smtClean="0"/>
              <a:t>주요이해관계자는 관련 사안에 대한 알아야 하며 절차에 참여 권장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ICANN</a:t>
            </a:r>
            <a:r>
              <a:rPr lang="ko-KR" altLang="en-US" dirty="0" smtClean="0"/>
              <a:t>에서 현재 </a:t>
            </a:r>
            <a:r>
              <a:rPr lang="en-US" altLang="ko-KR" dirty="0" smtClean="0"/>
              <a:t>WHOIS </a:t>
            </a:r>
            <a:r>
              <a:rPr lang="ko-KR" altLang="en-US" dirty="0" smtClean="0"/>
              <a:t>관련 작업추진사항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전문가 작업반</a:t>
            </a:r>
            <a:endParaRPr lang="en-SG" dirty="0"/>
          </a:p>
        </p:txBody>
      </p:sp>
      <p:sp>
        <p:nvSpPr>
          <p:cNvPr id="4" name="TextBox 3"/>
          <p:cNvSpPr txBox="1"/>
          <p:nvPr/>
        </p:nvSpPr>
        <p:spPr>
          <a:xfrm>
            <a:off x="6063915" y="2761900"/>
            <a:ext cx="409919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500" dirty="0" smtClean="0"/>
              <a:t>*EWG</a:t>
            </a:r>
          </a:p>
          <a:p>
            <a:r>
              <a:rPr lang="en-US" altLang="ko-KR" sz="1500" dirty="0" smtClean="0"/>
              <a:t>(</a:t>
            </a:r>
            <a:r>
              <a:rPr lang="en-US" altLang="ko-KR" sz="1500" dirty="0" err="1" smtClean="0"/>
              <a:t>gTLD</a:t>
            </a:r>
            <a:r>
              <a:rPr lang="en-US" altLang="ko-KR" sz="1500" dirty="0" smtClean="0"/>
              <a:t> </a:t>
            </a:r>
            <a:r>
              <a:rPr lang="ko-KR" altLang="en-US" sz="1500" dirty="0" smtClean="0"/>
              <a:t>디렉터리서비스를 위한 전문가작업반</a:t>
            </a:r>
            <a:r>
              <a:rPr lang="en-US" altLang="ko-KR" sz="1500" dirty="0" smtClean="0"/>
              <a:t/>
            </a:r>
            <a:br>
              <a:rPr lang="en-US" altLang="ko-KR" sz="1500" dirty="0" smtClean="0"/>
            </a:br>
            <a:r>
              <a:rPr lang="en-US" altLang="ko-KR" sz="1500" dirty="0" smtClean="0"/>
              <a:t>Expert </a:t>
            </a:r>
            <a:r>
              <a:rPr lang="en-US" altLang="ko-KR" sz="1500" dirty="0"/>
              <a:t>Working Group on </a:t>
            </a:r>
            <a:r>
              <a:rPr lang="en-US" altLang="ko-KR" sz="1500" dirty="0" err="1"/>
              <a:t>gTLD</a:t>
            </a:r>
            <a:r>
              <a:rPr lang="en-US" altLang="ko-KR" sz="1500" dirty="0"/>
              <a:t> Directory </a:t>
            </a:r>
            <a:r>
              <a:rPr lang="en-US" altLang="ko-KR" sz="1500" dirty="0" smtClean="0"/>
              <a:t>Services)</a:t>
            </a:r>
            <a:endParaRPr lang="en-US" altLang="ko-KR" sz="1500" dirty="0"/>
          </a:p>
        </p:txBody>
      </p:sp>
    </p:spTree>
    <p:extLst>
      <p:ext uri="{BB962C8B-B14F-4D97-AF65-F5344CB8AC3E}">
        <p14:creationId xmlns:p14="http://schemas.microsoft.com/office/powerpoint/2010/main" val="40461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altLang="ko-KR" i="1" dirty="0"/>
              <a:t>GNSO</a:t>
            </a:r>
            <a:r>
              <a:rPr lang="ko-KR" altLang="en-US" i="1" dirty="0"/>
              <a:t>는 </a:t>
            </a:r>
            <a:r>
              <a:rPr lang="en-US" altLang="ko-KR" i="1" dirty="0"/>
              <a:t>WHOIS</a:t>
            </a:r>
            <a:r>
              <a:rPr lang="ko-KR" altLang="en-US" i="1" dirty="0"/>
              <a:t>의 특정사안을 위해 정책개발 절차를 시작 </a:t>
            </a:r>
            <a:r>
              <a:rPr lang="en-US" i="1" dirty="0" smtClean="0"/>
              <a:t>:</a:t>
            </a:r>
          </a:p>
          <a:p>
            <a:pPr marL="0" indent="0">
              <a:buNone/>
            </a:pPr>
            <a:endParaRPr lang="en-US" i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err="1" smtClean="0"/>
              <a:t>gTLD</a:t>
            </a:r>
            <a:r>
              <a:rPr lang="en-US" sz="2400" dirty="0" smtClean="0"/>
              <a:t> </a:t>
            </a:r>
            <a:r>
              <a:rPr lang="ko-KR" altLang="en-US" sz="2400" dirty="0" smtClean="0"/>
              <a:t>연락정보의 번역과 번안절차 시행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24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sz="2400" dirty="0" smtClean="0"/>
              <a:t>프라이버시와 </a:t>
            </a:r>
            <a:r>
              <a:rPr lang="ko-KR" altLang="en-US" sz="2400" dirty="0" err="1" smtClean="0"/>
              <a:t>프록시</a:t>
            </a:r>
            <a:r>
              <a:rPr lang="ko-KR" altLang="en-US" sz="2400" dirty="0" smtClean="0"/>
              <a:t> 서비스에 대한 승인</a:t>
            </a:r>
            <a:endParaRPr lang="en-US" sz="2400" dirty="0"/>
          </a:p>
          <a:p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ICANN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WHOIS </a:t>
            </a:r>
            <a:r>
              <a:rPr lang="ko-KR" altLang="en-US" dirty="0" smtClean="0"/>
              <a:t>현황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정책개발 절차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772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ICANN</a:t>
            </a:r>
            <a:r>
              <a:rPr lang="ko-KR" altLang="en-US" dirty="0"/>
              <a:t>의 </a:t>
            </a:r>
            <a:r>
              <a:rPr lang="ko-KR" altLang="en-US" dirty="0" err="1"/>
              <a:t>후이즈</a:t>
            </a:r>
            <a:r>
              <a:rPr lang="ko-KR" altLang="en-US" dirty="0"/>
              <a:t> </a:t>
            </a:r>
            <a:r>
              <a:rPr lang="ko-KR" altLang="en-US" dirty="0" err="1"/>
              <a:t>작업중</a:t>
            </a:r>
            <a:r>
              <a:rPr lang="en-US" altLang="ko-KR" dirty="0"/>
              <a:t> </a:t>
            </a:r>
            <a:r>
              <a:rPr lang="en-US" altLang="ko-KR" dirty="0">
                <a:latin typeface="Calibri" panose="020F0502020204030204" pitchFamily="34" charset="0"/>
              </a:rPr>
              <a:t>–</a:t>
            </a:r>
            <a:r>
              <a:rPr lang="en-US" altLang="ko-KR" dirty="0"/>
              <a:t> </a:t>
            </a:r>
            <a:r>
              <a:rPr lang="ko-KR" altLang="en-US" dirty="0"/>
              <a:t>정책개발 절차</a:t>
            </a:r>
            <a:endParaRPr lang="en-SG" dirty="0"/>
          </a:p>
        </p:txBody>
      </p:sp>
      <p:sp>
        <p:nvSpPr>
          <p:cNvPr id="4" name="TextBox 3"/>
          <p:cNvSpPr txBox="1"/>
          <p:nvPr/>
        </p:nvSpPr>
        <p:spPr>
          <a:xfrm>
            <a:off x="267418" y="2104842"/>
            <a:ext cx="35109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 b="1" dirty="0" err="1">
                <a:latin typeface="Canaro Light DEMO" pitchFamily="50" charset="0"/>
              </a:rPr>
              <a:t>gTLD</a:t>
            </a:r>
            <a:r>
              <a:rPr lang="en-US" altLang="ko-KR" sz="2400" b="1" dirty="0">
                <a:latin typeface="Canaro Light DEMO" pitchFamily="50" charset="0"/>
              </a:rPr>
              <a:t> </a:t>
            </a:r>
            <a:r>
              <a:rPr lang="ko-KR" altLang="en-US" sz="2400" b="1" dirty="0">
                <a:latin typeface="Canaro Light DEMO" pitchFamily="50" charset="0"/>
              </a:rPr>
              <a:t>연락처의 번역과 번안</a:t>
            </a:r>
            <a:endParaRPr lang="en-US" sz="2400" b="1" dirty="0">
              <a:latin typeface="Canaro Light DEMO" pitchFamily="50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b="1" dirty="0">
              <a:latin typeface="Canaro Light DEMO" pitchFamily="50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2400" dirty="0" smtClean="0">
                <a:solidFill>
                  <a:srgbClr val="BFBFBF"/>
                </a:solidFill>
                <a:latin typeface="Canaro Light DEMO" pitchFamily="50" charset="0"/>
              </a:rPr>
              <a:t>프라이버시와 </a:t>
            </a:r>
            <a:r>
              <a:rPr lang="ko-KR" altLang="en-US" sz="2400" dirty="0" err="1" smtClean="0">
                <a:solidFill>
                  <a:srgbClr val="BFBFBF"/>
                </a:solidFill>
                <a:latin typeface="Canaro Light DEMO" pitchFamily="50" charset="0"/>
              </a:rPr>
              <a:t>프록시서비스의</a:t>
            </a:r>
            <a:r>
              <a:rPr lang="ko-KR" altLang="en-US" sz="2400" dirty="0" smtClean="0">
                <a:solidFill>
                  <a:srgbClr val="BFBFBF"/>
                </a:solidFill>
                <a:latin typeface="Canaro Light DEMO" pitchFamily="50" charset="0"/>
              </a:rPr>
              <a:t> 승인</a:t>
            </a:r>
            <a:endParaRPr lang="en-US" sz="2400" dirty="0">
              <a:solidFill>
                <a:srgbClr val="BFBFBF"/>
              </a:solidFill>
              <a:latin typeface="Canaro Light DEMO" pitchFamily="50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35990" y="1188713"/>
            <a:ext cx="6323785" cy="471999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10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10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10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10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942" dirty="0"/>
              <a:t>Example</a:t>
            </a:r>
          </a:p>
          <a:p>
            <a:pPr marL="0" indent="0">
              <a:buNone/>
            </a:pPr>
            <a:r>
              <a:rPr lang="en-US" sz="2101" dirty="0"/>
              <a:t>Address in English:</a:t>
            </a:r>
          </a:p>
          <a:p>
            <a:r>
              <a:rPr lang="en-US" sz="2101" i="1" dirty="0">
                <a:solidFill>
                  <a:schemeClr val="accent1"/>
                </a:solidFill>
              </a:rPr>
              <a:t>13F </a:t>
            </a:r>
            <a:r>
              <a:rPr lang="en-US" sz="2101" i="1" dirty="0" err="1">
                <a:solidFill>
                  <a:schemeClr val="accent1"/>
                </a:solidFill>
              </a:rPr>
              <a:t>Daedong</a:t>
            </a:r>
            <a:r>
              <a:rPr lang="en-US" sz="2101" i="1" dirty="0">
                <a:solidFill>
                  <a:schemeClr val="accent1"/>
                </a:solidFill>
              </a:rPr>
              <a:t> Bldg., 109, </a:t>
            </a:r>
            <a:r>
              <a:rPr lang="en-US" sz="2101" i="1" dirty="0" err="1">
                <a:solidFill>
                  <a:schemeClr val="accent1"/>
                </a:solidFill>
              </a:rPr>
              <a:t>Jungdae-ro</a:t>
            </a:r>
            <a:r>
              <a:rPr lang="en-US" sz="2101" i="1" dirty="0">
                <a:solidFill>
                  <a:schemeClr val="accent1"/>
                </a:solidFill>
              </a:rPr>
              <a:t>, </a:t>
            </a:r>
            <a:r>
              <a:rPr lang="en-US" sz="2101" i="1" dirty="0" err="1">
                <a:solidFill>
                  <a:schemeClr val="accent1"/>
                </a:solidFill>
              </a:rPr>
              <a:t>Songpa-gu</a:t>
            </a:r>
            <a:r>
              <a:rPr lang="en-US" sz="2101" i="1" dirty="0">
                <a:solidFill>
                  <a:schemeClr val="accent1"/>
                </a:solidFill>
              </a:rPr>
              <a:t>, Seoul 138-803</a:t>
            </a:r>
          </a:p>
          <a:p>
            <a:pPr marL="0" indent="0">
              <a:buNone/>
            </a:pPr>
            <a:r>
              <a:rPr lang="en-US" sz="2101" dirty="0">
                <a:solidFill>
                  <a:srgbClr val="333333"/>
                </a:solidFill>
                <a:ea typeface="Times New Roman"/>
                <a:cs typeface="Kaiti SC Black"/>
              </a:rPr>
              <a:t>Address in Korean:</a:t>
            </a:r>
          </a:p>
          <a:p>
            <a:r>
              <a:rPr lang="en-US" sz="2101" dirty="0">
                <a:solidFill>
                  <a:srgbClr val="4F81BD"/>
                </a:solidFill>
              </a:rPr>
              <a:t>138-803, </a:t>
            </a:r>
            <a:r>
              <a:rPr lang="ko-KR" altLang="en-US" sz="2101" dirty="0">
                <a:solidFill>
                  <a:srgbClr val="4F81BD"/>
                </a:solidFill>
              </a:rPr>
              <a:t>서울시 송파구 중대로 </a:t>
            </a:r>
            <a:r>
              <a:rPr lang="en-US" altLang="ko-KR" sz="2101" dirty="0">
                <a:solidFill>
                  <a:srgbClr val="4F81BD"/>
                </a:solidFill>
              </a:rPr>
              <a:t>109(</a:t>
            </a:r>
            <a:r>
              <a:rPr lang="ko-KR" altLang="en-US" sz="2101" dirty="0">
                <a:solidFill>
                  <a:srgbClr val="4F81BD"/>
                </a:solidFill>
              </a:rPr>
              <a:t>대동빌딩 </a:t>
            </a:r>
            <a:r>
              <a:rPr lang="en-US" altLang="ko-KR" sz="2101" dirty="0">
                <a:solidFill>
                  <a:srgbClr val="4F81BD"/>
                </a:solidFill>
              </a:rPr>
              <a:t>13</a:t>
            </a:r>
            <a:r>
              <a:rPr lang="ko-KR" altLang="en-US" sz="2101" dirty="0">
                <a:solidFill>
                  <a:srgbClr val="4F81BD"/>
                </a:solidFill>
              </a:rPr>
              <a:t>층</a:t>
            </a:r>
            <a:r>
              <a:rPr lang="en-US" altLang="ko-KR" sz="2101" dirty="0">
                <a:solidFill>
                  <a:srgbClr val="4F81BD"/>
                </a:solidFill>
              </a:rPr>
              <a:t>)</a:t>
            </a:r>
            <a:endParaRPr lang="en-US" sz="2101" dirty="0">
              <a:solidFill>
                <a:srgbClr val="4F81BD"/>
              </a:solidFill>
            </a:endParaRPr>
          </a:p>
          <a:p>
            <a:pPr marL="0" indent="0">
              <a:buNone/>
            </a:pPr>
            <a:endParaRPr lang="en-US" sz="2101" dirty="0"/>
          </a:p>
          <a:p>
            <a:pPr marL="0" indent="0">
              <a:buNone/>
            </a:pPr>
            <a:r>
              <a:rPr lang="en-US" sz="2101" dirty="0"/>
              <a:t>A possible Romanized transliteration of the address:</a:t>
            </a:r>
          </a:p>
          <a:p>
            <a:r>
              <a:rPr lang="en-US" sz="2101" dirty="0">
                <a:solidFill>
                  <a:srgbClr val="4F81BD"/>
                </a:solidFill>
              </a:rPr>
              <a:t>138-803 </a:t>
            </a:r>
            <a:r>
              <a:rPr lang="en-US" sz="2101" dirty="0" err="1">
                <a:solidFill>
                  <a:srgbClr val="4F81BD"/>
                </a:solidFill>
              </a:rPr>
              <a:t>Seoulsi</a:t>
            </a:r>
            <a:r>
              <a:rPr lang="en-US" sz="2101" dirty="0">
                <a:solidFill>
                  <a:srgbClr val="4F81BD"/>
                </a:solidFill>
              </a:rPr>
              <a:t> </a:t>
            </a:r>
            <a:r>
              <a:rPr lang="en-US" sz="2101" dirty="0" err="1">
                <a:solidFill>
                  <a:srgbClr val="4F81BD"/>
                </a:solidFill>
              </a:rPr>
              <a:t>Songpagu</a:t>
            </a:r>
            <a:r>
              <a:rPr lang="en-US" sz="2101" dirty="0">
                <a:solidFill>
                  <a:srgbClr val="4F81BD"/>
                </a:solidFill>
              </a:rPr>
              <a:t> </a:t>
            </a:r>
            <a:r>
              <a:rPr lang="en-US" sz="2101" dirty="0" err="1">
                <a:solidFill>
                  <a:srgbClr val="4F81BD"/>
                </a:solidFill>
              </a:rPr>
              <a:t>Jungdae-ro</a:t>
            </a:r>
            <a:r>
              <a:rPr lang="en-US" sz="2101" dirty="0">
                <a:solidFill>
                  <a:srgbClr val="4F81BD"/>
                </a:solidFill>
              </a:rPr>
              <a:t> 109(</a:t>
            </a:r>
            <a:r>
              <a:rPr lang="en-US" sz="2101" dirty="0" err="1">
                <a:solidFill>
                  <a:srgbClr val="4F81BD"/>
                </a:solidFill>
              </a:rPr>
              <a:t>Daedongbuilding</a:t>
            </a:r>
            <a:r>
              <a:rPr lang="en-US" sz="2101" dirty="0">
                <a:solidFill>
                  <a:srgbClr val="4F81BD"/>
                </a:solidFill>
              </a:rPr>
              <a:t> 13)</a:t>
            </a:r>
          </a:p>
          <a:p>
            <a:pPr marL="0" indent="0">
              <a:buNone/>
            </a:pPr>
            <a:endParaRPr lang="en-US" sz="2522" dirty="0"/>
          </a:p>
          <a:p>
            <a:endParaRPr lang="en-US" sz="3362" dirty="0"/>
          </a:p>
          <a:p>
            <a:endParaRPr lang="en-US" sz="3362" dirty="0"/>
          </a:p>
        </p:txBody>
      </p:sp>
    </p:spTree>
    <p:extLst>
      <p:ext uri="{BB962C8B-B14F-4D97-AF65-F5344CB8AC3E}">
        <p14:creationId xmlns:p14="http://schemas.microsoft.com/office/powerpoint/2010/main" val="81582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16392" y="1282082"/>
            <a:ext cx="6343384" cy="4850139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3000" dirty="0"/>
              <a:t>Example</a:t>
            </a:r>
          </a:p>
          <a:p>
            <a:pPr marL="0" indent="0">
              <a:buFont typeface="Arial" pitchFamily="34" charset="0"/>
              <a:buNone/>
            </a:pPr>
            <a:endParaRPr lang="en-US" sz="2000" dirty="0"/>
          </a:p>
          <a:p>
            <a:endParaRPr lang="en-US" dirty="0"/>
          </a:p>
          <a:p>
            <a:endParaRPr lang="en-US" dirty="0"/>
          </a:p>
          <a:p>
            <a:pPr marL="0" indent="0">
              <a:buFont typeface="Arial" pitchFamily="34" charset="0"/>
              <a:buNone/>
            </a:pPr>
            <a:endParaRPr lang="en-US" i="1" dirty="0">
              <a:solidFill>
                <a:srgbClr val="4F81BD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Current Work at ICANN on WHOIS </a:t>
            </a:r>
            <a:r>
              <a:rPr lang="en-US" dirty="0">
                <a:latin typeface="Calibri" panose="020F0502020204030204" pitchFamily="34" charset="0"/>
              </a:rPr>
              <a:t>–</a:t>
            </a:r>
            <a:r>
              <a:rPr lang="en-US" dirty="0"/>
              <a:t> Policy Development </a:t>
            </a:r>
            <a:r>
              <a:rPr lang="en-US" dirty="0" smtClean="0"/>
              <a:t>Processes</a:t>
            </a:r>
            <a:endParaRPr lang="en-SG" dirty="0"/>
          </a:p>
        </p:txBody>
      </p:sp>
      <p:sp>
        <p:nvSpPr>
          <p:cNvPr id="4" name="TextBox 3"/>
          <p:cNvSpPr txBox="1"/>
          <p:nvPr/>
        </p:nvSpPr>
        <p:spPr>
          <a:xfrm>
            <a:off x="267418" y="2104842"/>
            <a:ext cx="35109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 smtClean="0">
                <a:solidFill>
                  <a:srgbClr val="BFBFBF"/>
                </a:solidFill>
                <a:latin typeface="Canaro Light DEMO" pitchFamily="50" charset="0"/>
              </a:rPr>
              <a:t>gTLD</a:t>
            </a:r>
            <a:r>
              <a:rPr lang="ko-KR" altLang="en-US" sz="2400" dirty="0" smtClean="0">
                <a:solidFill>
                  <a:srgbClr val="BFBFBF"/>
                </a:solidFill>
                <a:latin typeface="Canaro Light DEMO" pitchFamily="50" charset="0"/>
              </a:rPr>
              <a:t>연락처의 번역과 번안</a:t>
            </a:r>
            <a:endParaRPr lang="en-US" sz="2400" dirty="0">
              <a:solidFill>
                <a:srgbClr val="BFBFBF"/>
              </a:solidFill>
              <a:latin typeface="Canaro Light DEMO" pitchFamily="50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dirty="0">
              <a:latin typeface="Canaro Light DEMO" pitchFamily="50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2400" b="1" dirty="0" smtClean="0">
                <a:latin typeface="Canaro Light DEMO" pitchFamily="50" charset="0"/>
              </a:rPr>
              <a:t>프라이버시와 </a:t>
            </a:r>
            <a:r>
              <a:rPr lang="ko-KR" altLang="en-US" sz="2400" b="1" dirty="0" err="1" smtClean="0">
                <a:latin typeface="Canaro Light DEMO" pitchFamily="50" charset="0"/>
              </a:rPr>
              <a:t>프록시서비스의</a:t>
            </a:r>
            <a:r>
              <a:rPr lang="ko-KR" altLang="en-US" sz="2400" b="1" dirty="0" smtClean="0">
                <a:latin typeface="Canaro Light DEMO" pitchFamily="50" charset="0"/>
              </a:rPr>
              <a:t> 승인</a:t>
            </a:r>
            <a:endParaRPr lang="en-US" sz="2400" b="1" dirty="0">
              <a:latin typeface="Canaro Light DEMO" pitchFamily="50" charset="0"/>
            </a:endParaRPr>
          </a:p>
        </p:txBody>
      </p:sp>
      <p:pic>
        <p:nvPicPr>
          <p:cNvPr id="5" name="Picture 4" descr="Screen Shot 2014-04-25 at 11.59.51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07"/>
          <a:stretch/>
        </p:blipFill>
        <p:spPr>
          <a:xfrm>
            <a:off x="4036052" y="2141182"/>
            <a:ext cx="5561482" cy="774151"/>
          </a:xfrm>
          <a:prstGeom prst="rect">
            <a:avLst/>
          </a:prstGeom>
        </p:spPr>
      </p:pic>
      <p:pic>
        <p:nvPicPr>
          <p:cNvPr id="6" name="Picture 5" descr="Screen Shot 2014-04-25 at 12.05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54" y="3174681"/>
            <a:ext cx="4453358" cy="161078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959703" y="3143990"/>
            <a:ext cx="2784538" cy="3347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7" idx="5"/>
          </p:cNvCxnSpPr>
          <p:nvPr/>
        </p:nvCxnSpPr>
        <p:spPr>
          <a:xfrm>
            <a:off x="6336455" y="3429689"/>
            <a:ext cx="723333" cy="17058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914958" y="5135495"/>
            <a:ext cx="4115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0000FF"/>
                </a:solidFill>
                <a:latin typeface="Canaro Light DEMO" pitchFamily="50" charset="0"/>
              </a:rPr>
              <a:t>실제 등록자는 아니지만 </a:t>
            </a:r>
            <a:r>
              <a:rPr lang="ko-KR" altLang="en-US" sz="2000" dirty="0" err="1" smtClean="0">
                <a:solidFill>
                  <a:srgbClr val="0000FF"/>
                </a:solidFill>
                <a:latin typeface="Canaro Light DEMO" pitchFamily="50" charset="0"/>
              </a:rPr>
              <a:t>프록시</a:t>
            </a:r>
            <a:r>
              <a:rPr lang="ko-KR" altLang="en-US" sz="2000" dirty="0" smtClean="0">
                <a:solidFill>
                  <a:srgbClr val="0000FF"/>
                </a:solidFill>
                <a:latin typeface="Canaro Light DEMO" pitchFamily="50" charset="0"/>
              </a:rPr>
              <a:t> 임</a:t>
            </a:r>
            <a:endParaRPr lang="en-US" sz="2000" dirty="0">
              <a:solidFill>
                <a:srgbClr val="0000FF"/>
              </a:solidFill>
              <a:latin typeface="Cana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42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422</Words>
  <Application>Microsoft Office PowerPoint</Application>
  <PresentationFormat>사용자 지정</PresentationFormat>
  <Paragraphs>79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21" baseType="lpstr">
      <vt:lpstr>Canaro Light DEMO</vt:lpstr>
      <vt:lpstr>Kaiti SC Black</vt:lpstr>
      <vt:lpstr>ＭＳ Ｐゴシック</vt:lpstr>
      <vt:lpstr>맑은 고딕</vt:lpstr>
      <vt:lpstr>Arial</vt:lpstr>
      <vt:lpstr>Calibri</vt:lpstr>
      <vt:lpstr>Times New Roman</vt:lpstr>
      <vt:lpstr>Wingdings</vt:lpstr>
      <vt:lpstr>Office Theme</vt:lpstr>
      <vt:lpstr>PowerPoint 프레젠테이션</vt:lpstr>
      <vt:lpstr>PowerPoint 프레젠테이션</vt:lpstr>
      <vt:lpstr>WHOIS 란 무엇인가?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Shalley</dc:creator>
  <cp:lastModifiedBy>송강수</cp:lastModifiedBy>
  <cp:revision>77</cp:revision>
  <dcterms:created xsi:type="dcterms:W3CDTF">2014-05-05T08:46:27Z</dcterms:created>
  <dcterms:modified xsi:type="dcterms:W3CDTF">2014-12-04T06:38:30Z</dcterms:modified>
</cp:coreProperties>
</file>