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8" r:id="rId3"/>
    <p:sldId id="261" r:id="rId4"/>
    <p:sldId id="264" r:id="rId5"/>
    <p:sldId id="284" r:id="rId6"/>
    <p:sldId id="262" r:id="rId7"/>
    <p:sldId id="263" r:id="rId8"/>
    <p:sldId id="265" r:id="rId9"/>
    <p:sldId id="283" r:id="rId10"/>
    <p:sldId id="266" r:id="rId11"/>
    <p:sldId id="267" r:id="rId12"/>
    <p:sldId id="270" r:id="rId13"/>
    <p:sldId id="268" r:id="rId14"/>
    <p:sldId id="269" r:id="rId15"/>
    <p:sldId id="282" r:id="rId16"/>
    <p:sldId id="272" r:id="rId17"/>
    <p:sldId id="273" r:id="rId18"/>
    <p:sldId id="274" r:id="rId19"/>
    <p:sldId id="276" r:id="rId20"/>
    <p:sldId id="277" r:id="rId21"/>
    <p:sldId id="278" r:id="rId22"/>
    <p:sldId id="279" r:id="rId23"/>
    <p:sldId id="280" r:id="rId24"/>
    <p:sldId id="281" r:id="rId25"/>
    <p:sldId id="260" r:id="rId26"/>
  </p:sldIdLst>
  <p:sldSz cx="10799763" cy="720566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0">
          <p15:clr>
            <a:srgbClr val="A4A3A4"/>
          </p15:clr>
        </p15:guide>
        <p15:guide id="2" pos="34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0E1"/>
    <a:srgbClr val="CE0238"/>
    <a:srgbClr val="25BB83"/>
    <a:srgbClr val="22CD4D"/>
    <a:srgbClr val="1AB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01" autoAdjust="0"/>
    <p:restoredTop sz="85729" autoAdjust="0"/>
  </p:normalViewPr>
  <p:slideViewPr>
    <p:cSldViewPr snapToGrid="0" snapToObjects="1">
      <p:cViewPr varScale="1">
        <p:scale>
          <a:sx n="105" d="100"/>
          <a:sy n="105" d="100"/>
        </p:scale>
        <p:origin x="678" y="102"/>
      </p:cViewPr>
      <p:guideLst>
        <p:guide orient="horz" pos="2270"/>
        <p:guide pos="3402"/>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7969D6A-2431-4AF1-A7B9-0B954965D6DC}" type="datetimeFigureOut">
              <a:rPr lang="en-US" smtClean="0"/>
              <a:t>5/28/2014</a:t>
            </a:fld>
            <a:endParaRPr lang="en-US"/>
          </a:p>
        </p:txBody>
      </p:sp>
      <p:sp>
        <p:nvSpPr>
          <p:cNvPr id="4" name="Slide Image Placeholder 3"/>
          <p:cNvSpPr>
            <a:spLocks noGrp="1" noRot="1" noChangeAspect="1"/>
          </p:cNvSpPr>
          <p:nvPr>
            <p:ph type="sldImg" idx="2"/>
          </p:nvPr>
        </p:nvSpPr>
        <p:spPr>
          <a:xfrm>
            <a:off x="609600" y="744538"/>
            <a:ext cx="557847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C650B7D-728F-4938-B90C-E0859481EBDC}" type="slidenum">
              <a:rPr lang="en-US" smtClean="0"/>
              <a:t>‹#›</a:t>
            </a:fld>
            <a:endParaRPr lang="en-US"/>
          </a:p>
        </p:txBody>
      </p:sp>
    </p:spTree>
    <p:extLst>
      <p:ext uri="{BB962C8B-B14F-4D97-AF65-F5344CB8AC3E}">
        <p14:creationId xmlns:p14="http://schemas.microsoft.com/office/powerpoint/2010/main" val="179692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400">
              <a:defRPr/>
            </a:pPr>
            <a:r>
              <a:rPr lang="en-US" dirty="0" smtClean="0"/>
              <a:t>The term ‘ecosystem’ describes the natural world around us. </a:t>
            </a:r>
          </a:p>
          <a:p>
            <a:pPr defTabSz="914400">
              <a:defRPr/>
            </a:pPr>
            <a:r>
              <a:rPr lang="en-US" dirty="0" smtClean="0"/>
              <a:t>It’s a community of living organisms–like plants or animals—existing together with the nonliving components of their environment–like air, water, soil—and interacting as a system. </a:t>
            </a:r>
          </a:p>
          <a:p>
            <a:pPr defTabSz="914400">
              <a:defRPr/>
            </a:pPr>
            <a:r>
              <a:rPr lang="en-US" dirty="0" smtClean="0"/>
              <a:t>Ecosystems are dynamic entities. A business ecosystem has been defined as “an economic community supported by a foundation of interacting organizations and individuals…the economic community produces goods and services of value to customers, who are themselves members of the ecosystem.” </a:t>
            </a:r>
          </a:p>
          <a:p>
            <a:pPr defTabSz="914400">
              <a:defRPr/>
            </a:pPr>
            <a:r>
              <a:rPr lang="en-US" dirty="0" smtClean="0"/>
              <a:t>The Internet Ecosystem is also a network of organizations and communities, one that helps the Internet work and evolve. The Internet Ecosystem is based on a set of common values dedicated to the open, transparent and collaborative development of the global Internet, using products and infrastructure that are under diverse ownership and control. The Internet is successful and thriving because of these values. The model relies on processes and products that are local, bottom-up, and accessible to users around the world. </a:t>
            </a:r>
          </a:p>
          <a:p>
            <a:pPr defTabSz="914400">
              <a:defRPr/>
            </a:pPr>
            <a:r>
              <a:rPr lang="en-US" dirty="0" smtClean="0"/>
              <a:t>It emphasizes shared global ownership, development based on open standards, and freely accessible processes for technology and policy development.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ko-K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dirty="0" smtClean="0"/>
              <a:t>생태계란 우리주변에서 볼 수 있는 자연계를 의미합니다</a:t>
            </a:r>
            <a:r>
              <a:rPr lang="en-US" altLang="ko-KR" dirty="0" smtClean="0"/>
              <a:t>.</a:t>
            </a:r>
          </a:p>
          <a:p>
            <a:pPr defTabSz="914400">
              <a:defRPr/>
            </a:pPr>
            <a:r>
              <a:rPr lang="ko-KR" altLang="en-US" dirty="0" smtClean="0"/>
              <a:t>인터넷은 살아있는 생태계 입니다</a:t>
            </a:r>
            <a:r>
              <a:rPr lang="en-US" altLang="ko-KR" dirty="0" smtClean="0"/>
              <a:t>. </a:t>
            </a:r>
            <a:r>
              <a:rPr lang="ko-KR" altLang="en-US" dirty="0" smtClean="0"/>
              <a:t>공기</a:t>
            </a:r>
            <a:r>
              <a:rPr lang="en-US" altLang="ko-KR" dirty="0" smtClean="0"/>
              <a:t>, </a:t>
            </a:r>
            <a:r>
              <a:rPr lang="ko-KR" altLang="en-US" dirty="0" smtClean="0"/>
              <a:t>물</a:t>
            </a:r>
            <a:r>
              <a:rPr lang="en-US" altLang="ko-KR" dirty="0" smtClean="0"/>
              <a:t>, </a:t>
            </a:r>
            <a:r>
              <a:rPr lang="ko-KR" altLang="en-US" dirty="0" smtClean="0"/>
              <a:t>흙과 같은 인프라와 그 위에서 인터넷인프라 위에 여러 산업이 번창하고 있습니다</a:t>
            </a:r>
            <a:r>
              <a:rPr lang="en-US" altLang="ko-KR" dirty="0" smtClean="0"/>
              <a:t>.</a:t>
            </a:r>
          </a:p>
          <a:p>
            <a:pPr defTabSz="914400">
              <a:defRPr/>
            </a:pPr>
            <a:r>
              <a:rPr lang="ko-KR" altLang="en-US" dirty="0" smtClean="0"/>
              <a:t>생태계는 살아 움직이는 요소들로 이루어져 있습니다</a:t>
            </a:r>
            <a:r>
              <a:rPr lang="en-US" altLang="ko-KR" dirty="0" smtClean="0"/>
              <a:t>. </a:t>
            </a:r>
            <a:r>
              <a:rPr lang="ko-KR" altLang="en-US" dirty="0" smtClean="0"/>
              <a:t>사업에서 생태계는 </a:t>
            </a:r>
            <a:r>
              <a:rPr lang="en-US" altLang="ko-KR" dirty="0" smtClean="0"/>
              <a:t>“</a:t>
            </a:r>
            <a:r>
              <a:rPr lang="ko-KR" altLang="en-US" dirty="0" smtClean="0"/>
              <a:t>경제적 활동 단위로 기관과 개인이 서로 재화와 서비스를 주고받으며 운영되는 기반에서 부가가치를 생산해 내는 유기적 결합체</a:t>
            </a:r>
            <a:r>
              <a:rPr lang="en-US" altLang="ko-KR" dirty="0" smtClean="0"/>
              <a:t>＂</a:t>
            </a:r>
            <a:r>
              <a:rPr lang="ko-KR" altLang="en-US" dirty="0" smtClean="0"/>
              <a:t>라고 정의합니다</a:t>
            </a:r>
            <a:r>
              <a:rPr lang="en-US" altLang="ko-KR" dirty="0" smtClean="0"/>
              <a:t>.</a:t>
            </a:r>
          </a:p>
          <a:p>
            <a:pPr defTabSz="914400">
              <a:defRPr/>
            </a:pPr>
            <a:r>
              <a:rPr lang="ko-KR" altLang="en-US" dirty="0" smtClean="0"/>
              <a:t>인터넷 생태계 또한 기관과 참여주체로 구성되어 있으며 서로 영향을 미치면서 진화하고 있습니다</a:t>
            </a:r>
            <a:r>
              <a:rPr lang="en-US" altLang="ko-KR" dirty="0" smtClean="0"/>
              <a:t>. </a:t>
            </a:r>
            <a:r>
              <a:rPr lang="ko-KR" altLang="en-US" dirty="0" smtClean="0"/>
              <a:t>인터넷 생태계는 개방성</a:t>
            </a:r>
            <a:r>
              <a:rPr lang="en-US" altLang="ko-KR" dirty="0" smtClean="0"/>
              <a:t>, </a:t>
            </a:r>
            <a:r>
              <a:rPr lang="ko-KR" altLang="en-US" dirty="0" smtClean="0"/>
              <a:t>투명성</a:t>
            </a:r>
            <a:r>
              <a:rPr lang="en-US" altLang="ko-KR" dirty="0" smtClean="0"/>
              <a:t>, </a:t>
            </a:r>
            <a:r>
              <a:rPr lang="ko-KR" altLang="en-US" dirty="0" smtClean="0"/>
              <a:t>협력과 개발에 기치를 두고 세계 인터넷의 발전을 도모하고 있습니다</a:t>
            </a:r>
            <a:r>
              <a:rPr lang="en-US" altLang="ko-KR" dirty="0" smtClean="0"/>
              <a:t>. </a:t>
            </a:r>
            <a:r>
              <a:rPr lang="ko-KR" altLang="en-US" dirty="0" smtClean="0"/>
              <a:t>인터넷의 기초구조</a:t>
            </a:r>
            <a:r>
              <a:rPr lang="en-US" altLang="ko-KR" dirty="0" smtClean="0"/>
              <a:t>(</a:t>
            </a:r>
            <a:r>
              <a:rPr lang="ko-KR" altLang="en-US" dirty="0" smtClean="0"/>
              <a:t>인프라</a:t>
            </a:r>
            <a:r>
              <a:rPr lang="en-US" altLang="ko-KR" dirty="0" smtClean="0"/>
              <a:t>)</a:t>
            </a:r>
            <a:r>
              <a:rPr lang="ko-KR" altLang="en-US" dirty="0" smtClean="0"/>
              <a:t>는 서로 다른 소유권을 가진 사람들이 조정하고 운영합니다</a:t>
            </a:r>
            <a:r>
              <a:rPr lang="en-US" altLang="ko-KR" dirty="0" smtClean="0"/>
              <a:t>. </a:t>
            </a:r>
            <a:r>
              <a:rPr lang="ko-KR" altLang="en-US" dirty="0" smtClean="0"/>
              <a:t>인터넷의 기치는 절차와 생산품이 상향식으로 만들어지고</a:t>
            </a:r>
            <a:r>
              <a:rPr lang="en-US" altLang="ko-KR" dirty="0" smtClean="0"/>
              <a:t>, </a:t>
            </a:r>
            <a:r>
              <a:rPr lang="ko-KR" altLang="en-US" dirty="0" smtClean="0"/>
              <a:t>전세계에 연결되어 있습니다</a:t>
            </a:r>
            <a:r>
              <a:rPr lang="en-US" altLang="ko-KR" dirty="0" smtClean="0"/>
              <a:t>.</a:t>
            </a:r>
          </a:p>
          <a:p>
            <a:r>
              <a:rPr lang="ko-KR" altLang="en-US" dirty="0" smtClean="0"/>
              <a:t>인터넷은 인류모두의 공공재이며 개발은 개방된 표준으로 개발되고 있습니다</a:t>
            </a:r>
            <a:r>
              <a:rPr lang="en-US" altLang="ko-KR" dirty="0" smtClean="0"/>
              <a:t>. </a:t>
            </a:r>
            <a:r>
              <a:rPr lang="ko-KR" altLang="en-US" dirty="0" smtClean="0"/>
              <a:t>관련 정책과 기술에 대한 접근은 자유롭고 개발에 참여도 제한이 없습니다</a:t>
            </a:r>
            <a:r>
              <a:rPr lang="en-US" altLang="ko-KR"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2</a:t>
            </a:fld>
            <a:endParaRPr lang="en-US"/>
          </a:p>
        </p:txBody>
      </p:sp>
    </p:spTree>
    <p:extLst>
      <p:ext uri="{BB962C8B-B14F-4D97-AF65-F5344CB8AC3E}">
        <p14:creationId xmlns:p14="http://schemas.microsoft.com/office/powerpoint/2010/main" val="29407060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ICANN maintains an internationally diverse Board of Directors that oversees the policy development process and ICANN governance. </a:t>
            </a:r>
          </a:p>
          <a:p>
            <a:r>
              <a:rPr lang="en-US" dirty="0" smtClean="0"/>
              <a:t>ICANN</a:t>
            </a:r>
            <a:r>
              <a:rPr lang="ko-KR" altLang="en-US" dirty="0" smtClean="0"/>
              <a:t>은 다양한 국적의 이사회 멤버를 가지고 있습니다</a:t>
            </a:r>
            <a:r>
              <a:rPr lang="en-US" altLang="ko-KR" dirty="0" smtClean="0"/>
              <a:t>. </a:t>
            </a:r>
            <a:r>
              <a:rPr lang="ko-KR" altLang="en-US" dirty="0" smtClean="0"/>
              <a:t>이사회는 정책개발과정과 </a:t>
            </a:r>
            <a:r>
              <a:rPr lang="en-US" altLang="ko-KR" dirty="0" smtClean="0"/>
              <a:t>ICANN</a:t>
            </a:r>
            <a:r>
              <a:rPr lang="ko-KR" altLang="en-US" dirty="0" smtClean="0"/>
              <a:t>의 운영에 영향을 미칩니다</a:t>
            </a:r>
            <a:r>
              <a:rPr lang="en-US" altLang="ko-KR" dirty="0" smtClean="0"/>
              <a:t>.</a:t>
            </a:r>
            <a:endParaRPr lang="en-US" dirty="0" smtClean="0"/>
          </a:p>
          <a:p>
            <a:endParaRPr lang="en-US" dirty="0" smtClean="0"/>
          </a:p>
          <a:p>
            <a:r>
              <a:rPr lang="en-US" dirty="0" smtClean="0"/>
              <a:t>ICANN has three Supporting Organizations that develop and recommend policies concerning the Internet’s technical management within their areas of expertise. </a:t>
            </a:r>
          </a:p>
          <a:p>
            <a:r>
              <a:rPr lang="ko-KR" altLang="en-US" dirty="0" smtClean="0"/>
              <a:t>정책개발지원기구로 </a:t>
            </a:r>
            <a:r>
              <a:rPr lang="en-US" altLang="ko-KR" dirty="0" smtClean="0"/>
              <a:t>3</a:t>
            </a:r>
            <a:r>
              <a:rPr lang="ko-KR" altLang="en-US" dirty="0" smtClean="0"/>
              <a:t>개의 협의체를 </a:t>
            </a:r>
            <a:r>
              <a:rPr lang="ko-KR" altLang="en-US" dirty="0" err="1" smtClean="0"/>
              <a:t>운영중에</a:t>
            </a:r>
            <a:r>
              <a:rPr lang="ko-KR" altLang="en-US" dirty="0" smtClean="0"/>
              <a:t> 있습니다</a:t>
            </a:r>
            <a:r>
              <a:rPr lang="en-US" altLang="ko-KR" dirty="0" smtClean="0"/>
              <a:t>.</a:t>
            </a:r>
            <a:endParaRPr lang="en-US" dirty="0" smtClean="0"/>
          </a:p>
          <a:p>
            <a:endParaRPr lang="en-US" dirty="0" smtClean="0"/>
          </a:p>
          <a:p>
            <a:r>
              <a:rPr lang="en-US" dirty="0" smtClean="0"/>
              <a:t>These are the Address Supporting Organization, comprising the Regional Internet Registries; the Country Code Names Supporting Organization; and the Generic Names Supporting Organization. </a:t>
            </a:r>
          </a:p>
          <a:p>
            <a:endParaRPr lang="en-US" dirty="0" smtClean="0"/>
          </a:p>
          <a:p>
            <a:r>
              <a:rPr lang="en-US" dirty="0" smtClean="0"/>
              <a:t>ICANN also has four Advisory Committees that provide formal inputs to the ICANN Board. </a:t>
            </a:r>
          </a:p>
          <a:p>
            <a:endParaRPr lang="en-US" dirty="0" smtClean="0"/>
          </a:p>
          <a:p>
            <a:r>
              <a:rPr lang="en-US" dirty="0" smtClean="0"/>
              <a:t>They are made up of representatives from the Internet community to advise on a particular issue or policy area. </a:t>
            </a:r>
          </a:p>
          <a:p>
            <a:endParaRPr lang="en-US" dirty="0" smtClean="0"/>
          </a:p>
          <a:p>
            <a:r>
              <a:rPr lang="en-US" dirty="0" smtClean="0"/>
              <a:t>Alphabetically, </a:t>
            </a:r>
          </a:p>
          <a:p>
            <a:endParaRPr lang="en-US" dirty="0" smtClean="0"/>
          </a:p>
          <a:p>
            <a:r>
              <a:rPr lang="en-US" dirty="0" smtClean="0"/>
              <a:t>they are: At-Large Advisory Committee that represents Internet users around the world, </a:t>
            </a:r>
          </a:p>
          <a:p>
            <a:r>
              <a:rPr lang="en-US" dirty="0" smtClean="0"/>
              <a:t>DNS Root Server System Advisory Committee, </a:t>
            </a:r>
          </a:p>
          <a:p>
            <a:r>
              <a:rPr lang="en-US" dirty="0" smtClean="0"/>
              <a:t>Governmental Advisory Committee and Security and Stability Advisory Committee.  </a:t>
            </a:r>
          </a:p>
          <a:p>
            <a:endParaRPr lang="en-US" dirty="0" smtClean="0"/>
          </a:p>
          <a:p>
            <a:r>
              <a:rPr lang="en-US" dirty="0" smtClean="0"/>
              <a:t>ICANN also has two technical advisory bodies, </a:t>
            </a:r>
          </a:p>
          <a:p>
            <a:r>
              <a:rPr lang="en-US" dirty="0" smtClean="0"/>
              <a:t>the Technical Liaison Group and the Internet Engineering Task Force. </a:t>
            </a:r>
          </a:p>
          <a:p>
            <a:endParaRPr lang="en-US" dirty="0" smtClean="0"/>
          </a:p>
          <a:p>
            <a:r>
              <a:rPr lang="en-US" dirty="0" smtClean="0"/>
              <a:t>The four Technical Liaison Group members rotate through a single non-voting seat on the Board. </a:t>
            </a:r>
          </a:p>
          <a:p>
            <a:endParaRPr lang="en-US" dirty="0" smtClean="0"/>
          </a:p>
          <a:p>
            <a:r>
              <a:rPr lang="en-US" dirty="0" smtClean="0"/>
              <a:t>The Internet Engineering Task Force (IETF), whose technical documents influence the way people design, </a:t>
            </a:r>
          </a:p>
          <a:p>
            <a:r>
              <a:rPr lang="en-US" dirty="0" smtClean="0"/>
              <a:t>use and manage the Internet, also appoints a representative as a non-voting liaison to the ICANN Board of Directors.</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12</a:t>
            </a:fld>
            <a:endParaRPr lang="en-US"/>
          </a:p>
        </p:txBody>
      </p:sp>
    </p:spTree>
    <p:extLst>
      <p:ext uri="{BB962C8B-B14F-4D97-AF65-F5344CB8AC3E}">
        <p14:creationId xmlns:p14="http://schemas.microsoft.com/office/powerpoint/2010/main" val="979422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t>Multi-stakeholder Model</a:t>
            </a:r>
          </a:p>
          <a:p>
            <a:endParaRPr lang="en-US" sz="1200" baseline="0" dirty="0" smtClean="0"/>
          </a:p>
          <a:p>
            <a:r>
              <a:rPr lang="en-US" sz="1200" baseline="0" dirty="0" smtClean="0"/>
              <a:t>The Internet began in the United States but today is a global resource, one that belongs to all of its users. At ICANN, everyone with an interest in the Internet has an equal right to be heard in its governance. </a:t>
            </a:r>
          </a:p>
          <a:p>
            <a:endParaRPr lang="en-US" sz="1200" baseline="0" dirty="0" smtClean="0"/>
          </a:p>
          <a:p>
            <a:r>
              <a:rPr lang="en-US" sz="1200" baseline="0" dirty="0" smtClean="0"/>
              <a:t>At the heart of ICANN’s policy-making is what is called a “</a:t>
            </a:r>
            <a:r>
              <a:rPr lang="en-US" sz="1200" baseline="0" dirty="0" err="1" smtClean="0"/>
              <a:t>multistakeholder</a:t>
            </a:r>
            <a:r>
              <a:rPr lang="en-US" sz="1200" baseline="0" dirty="0" smtClean="0"/>
              <a:t> model.” </a:t>
            </a:r>
          </a:p>
          <a:p>
            <a:endParaRPr lang="en-US" sz="1200" baseline="0" dirty="0" smtClean="0"/>
          </a:p>
          <a:p>
            <a:r>
              <a:rPr lang="en-US" sz="1200" baseline="0" dirty="0" smtClean="0"/>
              <a:t>This decentralized governance model places individuals, industry, non-commercial interests and government on equal footing. </a:t>
            </a:r>
          </a:p>
          <a:p>
            <a:endParaRPr lang="en-US" sz="1200" baseline="0" dirty="0" smtClean="0"/>
          </a:p>
          <a:p>
            <a:r>
              <a:rPr lang="en-US" sz="1200" baseline="0" dirty="0" smtClean="0"/>
              <a:t>Unlike more traditional, top-down governance models, where governments make policy decisions, the </a:t>
            </a:r>
            <a:r>
              <a:rPr lang="en-US" sz="1200" baseline="0" dirty="0" err="1" smtClean="0"/>
              <a:t>multistakeholder</a:t>
            </a:r>
            <a:r>
              <a:rPr lang="en-US" sz="1200" baseline="0" dirty="0" smtClean="0"/>
              <a:t> approach used by ICANN allows for community-based, consensus-driven policy-making. </a:t>
            </a:r>
          </a:p>
          <a:p>
            <a:endParaRPr lang="en-US" sz="1200" baseline="0" dirty="0" smtClean="0"/>
          </a:p>
          <a:p>
            <a:r>
              <a:rPr lang="en-US" sz="1200" baseline="0" dirty="0" smtClean="0"/>
              <a:t>The idea is that Internet governance should mimic the structure of the Internet itself – borderless and open to all. The model embraces the range of stakeholders, such as individuals, </a:t>
            </a:r>
            <a:r>
              <a:rPr lang="en-US" sz="1200" kern="1200" baseline="0" dirty="0" smtClean="0">
                <a:solidFill>
                  <a:schemeClr val="tx1"/>
                </a:solidFill>
                <a:latin typeface="+mn-lt"/>
                <a:ea typeface="+mn-ea"/>
                <a:cs typeface="+mn-cs"/>
              </a:rPr>
              <a:t>the private sector, national and international organizations, governments and academic and technical groups. </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T</a:t>
            </a:r>
            <a:r>
              <a:rPr lang="en-US" sz="1200" u="none" baseline="0" dirty="0" smtClean="0"/>
              <a:t>he principles of openness, inclusion, trust and collaboration are fundamental parts of the  </a:t>
            </a:r>
            <a:r>
              <a:rPr lang="en-US" sz="1200" u="none" baseline="0" dirty="0" err="1" smtClean="0"/>
              <a:t>multistakeholder</a:t>
            </a:r>
            <a:r>
              <a:rPr lang="en-US" sz="1200" u="none" baseline="0" dirty="0" smtClean="0"/>
              <a:t> processes. T</a:t>
            </a:r>
            <a:r>
              <a:rPr lang="en-US" sz="1200" u="none" kern="1200" baseline="0" dirty="0" smtClean="0">
                <a:solidFill>
                  <a:schemeClr val="tx1"/>
                </a:solidFill>
                <a:latin typeface="+mn-lt"/>
                <a:ea typeface="+mn-ea"/>
                <a:cs typeface="+mn-cs"/>
              </a:rPr>
              <a:t>he </a:t>
            </a:r>
            <a:r>
              <a:rPr lang="en-US" sz="1200" u="none" kern="1200" baseline="0" dirty="0" err="1" smtClean="0">
                <a:solidFill>
                  <a:schemeClr val="tx1"/>
                </a:solidFill>
                <a:latin typeface="+mn-lt"/>
                <a:ea typeface="+mn-ea"/>
                <a:cs typeface="+mn-cs"/>
              </a:rPr>
              <a:t>multistakeholder</a:t>
            </a:r>
            <a:r>
              <a:rPr lang="en-US" sz="1200" u="none" kern="1200" baseline="0" dirty="0" smtClean="0">
                <a:solidFill>
                  <a:schemeClr val="tx1"/>
                </a:solidFill>
                <a:latin typeface="+mn-lt"/>
                <a:ea typeface="+mn-ea"/>
                <a:cs typeface="+mn-cs"/>
              </a:rPr>
              <a:t> model works because the Internet works. </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The model has led to performance, innovation, and evolution on many levels.  </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It has led to an open and unified DNS that has now scaled to more than a trillion transactions per day.  </a:t>
            </a:r>
          </a:p>
          <a:p>
            <a:r>
              <a:rPr lang="en-US" sz="1200" u="none" kern="1200" baseline="0" dirty="0" smtClean="0">
                <a:solidFill>
                  <a:schemeClr val="tx1"/>
                </a:solidFill>
                <a:latin typeface="+mn-lt"/>
                <a:ea typeface="+mn-ea"/>
                <a:cs typeface="+mn-cs"/>
              </a:rPr>
              <a:t>It has led to internationalized domain names or IDNs.  </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ICANN has seen the addition of 30 IDNs from 20 countries and territories in the DNS root zone, with nine more to come.  </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It has driven the cost of registration down from US $35 per year to about US $7 per year. </a:t>
            </a:r>
          </a:p>
          <a:p>
            <a:endParaRPr lang="en-US" sz="1200" u="none" kern="1200" baseline="0" dirty="0" smtClean="0">
              <a:solidFill>
                <a:schemeClr val="tx1"/>
              </a:solidFill>
              <a:latin typeface="+mn-lt"/>
              <a:ea typeface="+mn-ea"/>
              <a:cs typeface="+mn-cs"/>
            </a:endParaRPr>
          </a:p>
          <a:p>
            <a:r>
              <a:rPr lang="en-US" sz="1200" u="none" baseline="0" dirty="0" smtClean="0"/>
              <a:t>The </a:t>
            </a:r>
            <a:r>
              <a:rPr lang="en-US" sz="1200" u="none" baseline="0" dirty="0" err="1" smtClean="0"/>
              <a:t>multistakeholder</a:t>
            </a:r>
            <a:r>
              <a:rPr lang="en-US" sz="1200" u="none" baseline="0" dirty="0" smtClean="0"/>
              <a:t> model has facilitated greater online innovation through the introduction of new top-level domains such as .</a:t>
            </a:r>
            <a:r>
              <a:rPr lang="en-US" sz="1200" u="none" baseline="0" dirty="0" err="1" smtClean="0"/>
              <a:t>asia</a:t>
            </a:r>
            <a:r>
              <a:rPr lang="en-US" sz="1200" u="none" baseline="0" dirty="0" smtClean="0"/>
              <a:t>, .biz, .info, .</a:t>
            </a:r>
            <a:r>
              <a:rPr lang="en-US" sz="1200" u="none" baseline="0" dirty="0" err="1" smtClean="0"/>
              <a:t>mobi</a:t>
            </a:r>
            <a:r>
              <a:rPr lang="en-US" sz="1200" u="none" baseline="0" dirty="0" smtClean="0"/>
              <a:t>, and many more. It is supporting the successful transition from IPv4 addresses to IPv6 addresses.</a:t>
            </a:r>
            <a:endParaRPr lang="en-US" u="none"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13</a:t>
            </a:fld>
            <a:endParaRPr lang="en-US"/>
          </a:p>
        </p:txBody>
      </p:sp>
    </p:spTree>
    <p:extLst>
      <p:ext uri="{BB962C8B-B14F-4D97-AF65-F5344CB8AC3E}">
        <p14:creationId xmlns:p14="http://schemas.microsoft.com/office/powerpoint/2010/main" val="2155847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ICANN is a global </a:t>
            </a:r>
            <a:r>
              <a:rPr lang="en-US" dirty="0" err="1" smtClean="0"/>
              <a:t>multistakeholder</a:t>
            </a:r>
            <a:r>
              <a:rPr lang="en-US" dirty="0" smtClean="0"/>
              <a:t>, </a:t>
            </a:r>
          </a:p>
          <a:p>
            <a:endParaRPr lang="en-US" dirty="0" smtClean="0"/>
          </a:p>
          <a:p>
            <a:r>
              <a:rPr lang="en-US" dirty="0" smtClean="0"/>
              <a:t>private sector organization that manages Internet resources for the public benefit. </a:t>
            </a:r>
          </a:p>
          <a:p>
            <a:endParaRPr lang="en-US" dirty="0" smtClean="0"/>
          </a:p>
          <a:p>
            <a:r>
              <a:rPr lang="en-US" dirty="0" smtClean="0"/>
              <a:t>ICANN works within a governance structure that looks like this slide, which allows it to effectively perform its particular functions in the Internet Ecosystem, ensuring its growth and stability. </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14</a:t>
            </a:fld>
            <a:endParaRPr lang="en-US"/>
          </a:p>
        </p:txBody>
      </p:sp>
    </p:spTree>
    <p:extLst>
      <p:ext uri="{BB962C8B-B14F-4D97-AF65-F5344CB8AC3E}">
        <p14:creationId xmlns:p14="http://schemas.microsoft.com/office/powerpoint/2010/main" val="1851307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fontAlgn="base" latinLnBrk="1"/>
            <a:r>
              <a:rPr lang="en-US" altLang="ko-KR" sz="1200" b="1" kern="1200" dirty="0" smtClean="0">
                <a:solidFill>
                  <a:schemeClr val="tx1"/>
                </a:solidFill>
                <a:effectLst/>
                <a:latin typeface="+mn-lt"/>
                <a:ea typeface="+mn-ea"/>
                <a:cs typeface="+mn-cs"/>
              </a:rPr>
              <a:t>o </a:t>
            </a:r>
            <a:r>
              <a:rPr lang="ko-KR" altLang="en-US" sz="1200" b="1" kern="1200" dirty="0" smtClean="0">
                <a:solidFill>
                  <a:schemeClr val="tx1"/>
                </a:solidFill>
                <a:effectLst/>
                <a:latin typeface="+mn-lt"/>
                <a:ea typeface="+mn-ea"/>
                <a:cs typeface="+mn-cs"/>
              </a:rPr>
              <a:t>임기 </a:t>
            </a:r>
            <a:r>
              <a:rPr lang="en-US" altLang="ko-KR" sz="1200" b="1" kern="1200" dirty="0" smtClean="0">
                <a:solidFill>
                  <a:schemeClr val="tx1"/>
                </a:solidFill>
                <a:effectLst/>
                <a:latin typeface="+mn-lt"/>
                <a:ea typeface="+mn-ea"/>
                <a:cs typeface="+mn-cs"/>
              </a:rPr>
              <a:t>: 3</a:t>
            </a:r>
            <a:r>
              <a:rPr lang="ko-KR" altLang="en-US" sz="1200" b="1" kern="1200" dirty="0" smtClean="0">
                <a:solidFill>
                  <a:schemeClr val="tx1"/>
                </a:solidFill>
                <a:effectLst/>
                <a:latin typeface="+mn-lt"/>
                <a:ea typeface="+mn-ea"/>
                <a:cs typeface="+mn-cs"/>
              </a:rPr>
              <a:t>년 </a:t>
            </a:r>
            <a:r>
              <a:rPr lang="en-US" altLang="ko-KR" sz="1200" b="1" kern="1200" dirty="0" smtClean="0">
                <a:solidFill>
                  <a:schemeClr val="tx1"/>
                </a:solidFill>
                <a:effectLst/>
                <a:latin typeface="+mn-lt"/>
                <a:ea typeface="+mn-ea"/>
                <a:cs typeface="+mn-cs"/>
              </a:rPr>
              <a:t>(1</a:t>
            </a:r>
            <a:r>
              <a:rPr lang="ko-KR" altLang="en-US" sz="1200" b="1" kern="1200" dirty="0" smtClean="0">
                <a:solidFill>
                  <a:schemeClr val="tx1"/>
                </a:solidFill>
                <a:effectLst/>
                <a:latin typeface="+mn-lt"/>
                <a:ea typeface="+mn-ea"/>
                <a:cs typeface="+mn-cs"/>
              </a:rPr>
              <a:t>회 연임까지 가능하며</a:t>
            </a:r>
            <a:r>
              <a:rPr lang="en-US" altLang="ko-KR" sz="1200" b="1" kern="1200" dirty="0" smtClean="0">
                <a:solidFill>
                  <a:schemeClr val="tx1"/>
                </a:solidFill>
                <a:effectLst/>
                <a:latin typeface="+mn-lt"/>
                <a:ea typeface="+mn-ea"/>
                <a:cs typeface="+mn-cs"/>
              </a:rPr>
              <a:t>, 2</a:t>
            </a:r>
            <a:r>
              <a:rPr lang="ko-KR" altLang="en-US" sz="1200" b="1" kern="1200" dirty="0" smtClean="0">
                <a:solidFill>
                  <a:schemeClr val="tx1"/>
                </a:solidFill>
                <a:effectLst/>
                <a:latin typeface="+mn-lt"/>
                <a:ea typeface="+mn-ea"/>
                <a:cs typeface="+mn-cs"/>
              </a:rPr>
              <a:t>회 연임은 불가</a:t>
            </a:r>
            <a:r>
              <a:rPr lang="en-US" altLang="ko-KR" sz="1200" b="1" kern="1200" dirty="0" smtClean="0">
                <a:solidFill>
                  <a:schemeClr val="tx1"/>
                </a:solidFill>
                <a:effectLst/>
                <a:latin typeface="+mn-lt"/>
                <a:ea typeface="+mn-ea"/>
                <a:cs typeface="+mn-cs"/>
              </a:rPr>
              <a:t>)</a:t>
            </a:r>
          </a:p>
          <a:p>
            <a:pPr fontAlgn="base" latinLnBrk="1"/>
            <a:r>
              <a:rPr lang="en-US" altLang="ko-KR" sz="1200" b="1" kern="1200" dirty="0" smtClean="0">
                <a:solidFill>
                  <a:schemeClr val="tx1"/>
                </a:solidFill>
                <a:effectLst/>
                <a:latin typeface="+mn-lt"/>
                <a:ea typeface="+mn-ea"/>
                <a:cs typeface="+mn-cs"/>
              </a:rPr>
              <a:t>o </a:t>
            </a:r>
            <a:r>
              <a:rPr lang="ko-KR" altLang="en-US" sz="1200" b="1" kern="1200" dirty="0" smtClean="0">
                <a:solidFill>
                  <a:schemeClr val="tx1"/>
                </a:solidFill>
                <a:effectLst/>
                <a:latin typeface="+mn-lt"/>
                <a:ea typeface="+mn-ea"/>
                <a:cs typeface="+mn-cs"/>
              </a:rPr>
              <a:t>의사결정 </a:t>
            </a:r>
            <a:endParaRPr lang="ko-KR" altLang="en-US" sz="1200" kern="1200" dirty="0" smtClean="0">
              <a:solidFill>
                <a:schemeClr val="tx1"/>
              </a:solidFill>
              <a:effectLst/>
              <a:latin typeface="+mn-lt"/>
              <a:ea typeface="+mn-ea"/>
              <a:cs typeface="+mn-cs"/>
            </a:endParaRPr>
          </a:p>
          <a:p>
            <a:pPr fontAlgn="base" latinLnBrk="1"/>
            <a:r>
              <a:rPr lang="en-US" altLang="ko-KR" sz="1200" kern="1200" dirty="0" smtClean="0">
                <a:solidFill>
                  <a:schemeClr val="tx1"/>
                </a:solidFill>
                <a:effectLst/>
                <a:latin typeface="+mn-lt"/>
                <a:ea typeface="+mn-ea"/>
                <a:cs typeface="+mn-cs"/>
              </a:rPr>
              <a:t>- </a:t>
            </a:r>
            <a:r>
              <a:rPr lang="ko-KR" altLang="en-US" sz="1200" kern="1200" dirty="0" smtClean="0">
                <a:solidFill>
                  <a:schemeClr val="tx1"/>
                </a:solidFill>
                <a:effectLst/>
                <a:latin typeface="+mn-lt"/>
                <a:ea typeface="+mn-ea"/>
                <a:cs typeface="+mn-cs"/>
              </a:rPr>
              <a:t>정족수 </a:t>
            </a:r>
            <a:r>
              <a:rPr lang="en-US" altLang="ko-KR" sz="1200" kern="1200" dirty="0" smtClean="0">
                <a:solidFill>
                  <a:schemeClr val="tx1"/>
                </a:solidFill>
                <a:effectLst/>
                <a:latin typeface="+mn-lt"/>
                <a:ea typeface="+mn-ea"/>
                <a:cs typeface="+mn-cs"/>
              </a:rPr>
              <a:t>: </a:t>
            </a:r>
            <a:r>
              <a:rPr lang="ko-KR" altLang="en-US" sz="1200" kern="1200" dirty="0" smtClean="0">
                <a:solidFill>
                  <a:schemeClr val="tx1"/>
                </a:solidFill>
                <a:effectLst/>
                <a:latin typeface="+mn-lt"/>
                <a:ea typeface="+mn-ea"/>
                <a:cs typeface="+mn-cs"/>
              </a:rPr>
              <a:t>재적 이사 과반수의 출석과 출석 이사 과반수의 찬성으로 의결</a:t>
            </a:r>
          </a:p>
          <a:p>
            <a:pPr fontAlgn="base" latinLnBrk="1"/>
            <a:r>
              <a:rPr lang="en-US" altLang="ko-KR" sz="1200" b="1" kern="1200" dirty="0" smtClean="0">
                <a:solidFill>
                  <a:schemeClr val="tx1"/>
                </a:solidFill>
                <a:effectLst/>
                <a:latin typeface="+mn-lt"/>
                <a:ea typeface="+mn-ea"/>
                <a:cs typeface="+mn-cs"/>
              </a:rPr>
              <a:t>o </a:t>
            </a:r>
            <a:r>
              <a:rPr lang="ko-KR" altLang="en-US" sz="1200" b="1" kern="1200" dirty="0" smtClean="0">
                <a:solidFill>
                  <a:schemeClr val="tx1"/>
                </a:solidFill>
                <a:effectLst/>
                <a:latin typeface="+mn-lt"/>
                <a:ea typeface="+mn-ea"/>
                <a:cs typeface="+mn-cs"/>
              </a:rPr>
              <a:t>회의개최</a:t>
            </a:r>
            <a:r>
              <a:rPr lang="ko-KR" altLang="en-US"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 </a:t>
            </a:r>
            <a:r>
              <a:rPr lang="ko-KR" altLang="en-US" sz="1200" kern="1200" dirty="0" smtClean="0">
                <a:solidFill>
                  <a:schemeClr val="tx1"/>
                </a:solidFill>
                <a:effectLst/>
                <a:latin typeface="+mn-lt"/>
                <a:ea typeface="+mn-ea"/>
                <a:cs typeface="+mn-cs"/>
              </a:rPr>
              <a:t>연 </a:t>
            </a:r>
            <a:r>
              <a:rPr lang="en-US" altLang="ko-KR" sz="1200" kern="1200" dirty="0" smtClean="0">
                <a:solidFill>
                  <a:schemeClr val="tx1"/>
                </a:solidFill>
                <a:effectLst/>
                <a:latin typeface="+mn-lt"/>
                <a:ea typeface="+mn-ea"/>
                <a:cs typeface="+mn-cs"/>
              </a:rPr>
              <a:t>3</a:t>
            </a:r>
            <a:r>
              <a:rPr lang="ko-KR" altLang="en-US" sz="1200" kern="1200" dirty="0" smtClean="0">
                <a:solidFill>
                  <a:schemeClr val="tx1"/>
                </a:solidFill>
                <a:effectLst/>
                <a:latin typeface="+mn-lt"/>
                <a:ea typeface="+mn-ea"/>
                <a:cs typeface="+mn-cs"/>
              </a:rPr>
              <a:t>회 정기회의 개최 </a:t>
            </a:r>
            <a:r>
              <a:rPr lang="en-US" altLang="ko-KR" sz="1200" kern="1200" dirty="0" smtClean="0">
                <a:solidFill>
                  <a:schemeClr val="tx1"/>
                </a:solidFill>
                <a:effectLst/>
                <a:latin typeface="+mn-lt"/>
                <a:ea typeface="+mn-ea"/>
                <a:cs typeface="+mn-cs"/>
              </a:rPr>
              <a:t>(</a:t>
            </a:r>
            <a:r>
              <a:rPr lang="ko-KR" altLang="en-US" sz="1200" kern="1200" dirty="0" err="1" smtClean="0">
                <a:solidFill>
                  <a:schemeClr val="tx1"/>
                </a:solidFill>
                <a:effectLst/>
                <a:latin typeface="+mn-lt"/>
                <a:ea typeface="+mn-ea"/>
                <a:cs typeface="+mn-cs"/>
              </a:rPr>
              <a:t>필요시</a:t>
            </a:r>
            <a:r>
              <a:rPr lang="ko-KR" altLang="en-US" sz="1200" kern="1200" dirty="0" smtClean="0">
                <a:solidFill>
                  <a:schemeClr val="tx1"/>
                </a:solidFill>
                <a:effectLst/>
                <a:latin typeface="+mn-lt"/>
                <a:ea typeface="+mn-ea"/>
                <a:cs typeface="+mn-cs"/>
              </a:rPr>
              <a:t> 특별회의 개최</a:t>
            </a:r>
            <a:r>
              <a:rPr lang="en-US" altLang="ko-KR" sz="1200" kern="1200" dirty="0" smtClean="0">
                <a:solidFill>
                  <a:schemeClr val="tx1"/>
                </a:solidFill>
                <a:effectLst/>
                <a:latin typeface="+mn-lt"/>
                <a:ea typeface="+mn-ea"/>
                <a:cs typeface="+mn-cs"/>
              </a:rPr>
              <a:t>)</a:t>
            </a:r>
            <a:endParaRPr lang="ko-KR" altLang="en-US" sz="1200" kern="1200" dirty="0" smtClean="0">
              <a:solidFill>
                <a:schemeClr val="tx1"/>
              </a:solidFill>
              <a:effectLst/>
              <a:latin typeface="+mn-lt"/>
              <a:ea typeface="+mn-ea"/>
              <a:cs typeface="+mn-cs"/>
            </a:endParaRPr>
          </a:p>
          <a:p>
            <a:endParaRPr lang="en-US" altLang="ko-K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b="1" kern="1200" dirty="0" smtClean="0">
                <a:solidFill>
                  <a:schemeClr val="tx1"/>
                </a:solidFill>
                <a:effectLst/>
                <a:latin typeface="+mn-lt"/>
                <a:ea typeface="+mn-ea"/>
                <a:cs typeface="+mn-cs"/>
              </a:rPr>
              <a:t>의결권 없는 </a:t>
            </a:r>
            <a:r>
              <a:rPr lang="en-US" altLang="ko-KR" sz="1200" b="1" kern="1200" dirty="0" smtClean="0">
                <a:solidFill>
                  <a:schemeClr val="tx1"/>
                </a:solidFill>
                <a:effectLst/>
                <a:latin typeface="+mn-lt"/>
                <a:ea typeface="+mn-ea"/>
                <a:cs typeface="+mn-cs"/>
              </a:rPr>
              <a:t>5</a:t>
            </a:r>
            <a:r>
              <a:rPr lang="ko-KR" altLang="en-US" sz="1200" b="1" kern="1200" dirty="0" smtClean="0">
                <a:solidFill>
                  <a:schemeClr val="tx1"/>
                </a:solidFill>
                <a:effectLst/>
                <a:latin typeface="+mn-lt"/>
                <a:ea typeface="+mn-ea"/>
                <a:cs typeface="+mn-cs"/>
              </a:rPr>
              <a:t>인의 </a:t>
            </a:r>
            <a:r>
              <a:rPr lang="ko-KR" altLang="en-US" sz="1200" b="1" kern="1200" dirty="0" err="1" smtClean="0">
                <a:solidFill>
                  <a:schemeClr val="tx1"/>
                </a:solidFill>
                <a:effectLst/>
                <a:latin typeface="+mn-lt"/>
                <a:ea typeface="+mn-ea"/>
                <a:cs typeface="+mn-cs"/>
              </a:rPr>
              <a:t>리에종</a:t>
            </a:r>
            <a:r>
              <a:rPr lang="en-US" altLang="ko-KR" sz="1200" b="1" kern="1200" dirty="0" smtClean="0">
                <a:solidFill>
                  <a:schemeClr val="tx1"/>
                </a:solidFill>
                <a:effectLst/>
                <a:latin typeface="+mn-lt"/>
                <a:ea typeface="+mn-ea"/>
                <a:cs typeface="+mn-cs"/>
              </a:rPr>
              <a:t>(</a:t>
            </a:r>
            <a:r>
              <a:rPr lang="ko-KR" altLang="en-US" sz="1200" b="1" kern="1200" dirty="0" smtClean="0">
                <a:solidFill>
                  <a:schemeClr val="tx1"/>
                </a:solidFill>
                <a:effectLst/>
                <a:latin typeface="+mn-lt"/>
                <a:ea typeface="+mn-ea"/>
                <a:cs typeface="+mn-cs"/>
              </a:rPr>
              <a:t>연락담당</a:t>
            </a:r>
            <a:r>
              <a:rPr lang="en-US" altLang="ko-KR" sz="1200" b="1" kern="1200" dirty="0" smtClean="0">
                <a:solidFill>
                  <a:schemeClr val="tx1"/>
                </a:solidFill>
                <a:effectLst/>
                <a:latin typeface="+mn-lt"/>
                <a:ea typeface="+mn-ea"/>
                <a:cs typeface="+mn-cs"/>
              </a:rPr>
              <a:t>) </a:t>
            </a:r>
            <a:r>
              <a:rPr lang="ko-KR" altLang="en-US" sz="1200" b="1" kern="1200" dirty="0" smtClean="0">
                <a:solidFill>
                  <a:schemeClr val="tx1"/>
                </a:solidFill>
                <a:effectLst/>
                <a:latin typeface="+mn-lt"/>
                <a:ea typeface="+mn-ea"/>
                <a:cs typeface="+mn-cs"/>
              </a:rPr>
              <a:t>구성</a:t>
            </a:r>
            <a:r>
              <a:rPr lang="ko-KR" altLang="en-US"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GAC(</a:t>
            </a:r>
            <a:r>
              <a:rPr lang="ko-KR" altLang="en-US" sz="1200" kern="1200" dirty="0" smtClean="0">
                <a:solidFill>
                  <a:schemeClr val="tx1"/>
                </a:solidFill>
                <a:effectLst/>
                <a:latin typeface="+mn-lt"/>
                <a:ea typeface="+mn-ea"/>
                <a:cs typeface="+mn-cs"/>
              </a:rPr>
              <a:t>정부자문위원회</a:t>
            </a:r>
            <a:r>
              <a:rPr lang="en-US" altLang="ko-K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RSSAC(</a:t>
            </a:r>
            <a:r>
              <a:rPr lang="ko-KR" altLang="en-US" sz="1200" kern="1200" dirty="0" smtClean="0">
                <a:solidFill>
                  <a:schemeClr val="tx1"/>
                </a:solidFill>
                <a:effectLst/>
                <a:latin typeface="+mn-lt"/>
                <a:ea typeface="+mn-ea"/>
                <a:cs typeface="+mn-cs"/>
              </a:rPr>
              <a:t>루트서버시스템자문위원회</a:t>
            </a:r>
            <a:r>
              <a:rPr lang="en-US" altLang="ko-K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SSAC(</a:t>
            </a:r>
            <a:r>
              <a:rPr lang="ko-KR" altLang="en-US" sz="1200" kern="1200" dirty="0" smtClean="0">
                <a:solidFill>
                  <a:schemeClr val="tx1"/>
                </a:solidFill>
                <a:effectLst/>
                <a:latin typeface="+mn-lt"/>
                <a:ea typeface="+mn-ea"/>
                <a:cs typeface="+mn-cs"/>
              </a:rPr>
              <a:t>보안안정성자문위원회</a:t>
            </a:r>
            <a:r>
              <a:rPr lang="en-US" altLang="ko-KR" sz="1200" kern="1200" dirty="0" smtClean="0">
                <a:solidFill>
                  <a:schemeClr val="tx1"/>
                </a:solidFill>
                <a:effectLst/>
                <a:latin typeface="+mn-lt"/>
                <a:ea typeface="+mn-ea"/>
                <a:cs typeface="+mn-cs"/>
              </a:rPr>
              <a:t>), TLG(</a:t>
            </a:r>
            <a:r>
              <a:rPr lang="ko-KR" altLang="en-US" sz="1200" kern="1200" dirty="0" err="1" smtClean="0">
                <a:solidFill>
                  <a:schemeClr val="tx1"/>
                </a:solidFill>
                <a:effectLst/>
                <a:latin typeface="+mn-lt"/>
                <a:ea typeface="+mn-ea"/>
                <a:cs typeface="+mn-cs"/>
              </a:rPr>
              <a:t>기술리에종그룹</a:t>
            </a:r>
            <a:r>
              <a:rPr lang="en-US" altLang="ko-K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IETF(</a:t>
            </a:r>
            <a:r>
              <a:rPr lang="ko-KR" altLang="en-US" sz="1200" kern="1200" dirty="0" err="1" smtClean="0">
                <a:solidFill>
                  <a:schemeClr val="tx1"/>
                </a:solidFill>
                <a:effectLst/>
                <a:latin typeface="+mn-lt"/>
                <a:ea typeface="+mn-ea"/>
                <a:cs typeface="+mn-cs"/>
              </a:rPr>
              <a:t>국제인터넷표준화기구</a:t>
            </a:r>
            <a:r>
              <a:rPr lang="en-US" altLang="ko-KR" sz="1200" kern="1200" dirty="0" smtClean="0">
                <a:solidFill>
                  <a:schemeClr val="tx1"/>
                </a:solidFill>
                <a:effectLst/>
                <a:latin typeface="+mn-lt"/>
                <a:ea typeface="+mn-ea"/>
                <a:cs typeface="+mn-cs"/>
              </a:rPr>
              <a:t>)</a:t>
            </a:r>
            <a:r>
              <a:rPr lang="ko-KR" altLang="en-US" sz="1200" kern="1200" dirty="0" smtClean="0">
                <a:solidFill>
                  <a:schemeClr val="tx1"/>
                </a:solidFill>
                <a:effectLst/>
                <a:latin typeface="+mn-lt"/>
                <a:ea typeface="+mn-ea"/>
                <a:cs typeface="+mn-cs"/>
              </a:rPr>
              <a:t>에서 각 </a:t>
            </a:r>
            <a:r>
              <a:rPr lang="en-US" altLang="ko-KR" sz="1200" kern="1200" dirty="0" smtClean="0">
                <a:solidFill>
                  <a:schemeClr val="tx1"/>
                </a:solidFill>
                <a:effectLst/>
                <a:latin typeface="+mn-lt"/>
                <a:ea typeface="+mn-ea"/>
                <a:cs typeface="+mn-cs"/>
              </a:rPr>
              <a:t>1</a:t>
            </a:r>
            <a:r>
              <a:rPr lang="ko-KR" altLang="en-US" sz="1200" kern="1200" dirty="0" smtClean="0">
                <a:solidFill>
                  <a:schemeClr val="tx1"/>
                </a:solidFill>
                <a:effectLst/>
                <a:latin typeface="+mn-lt"/>
                <a:ea typeface="+mn-ea"/>
                <a:cs typeface="+mn-cs"/>
              </a:rPr>
              <a:t>명씩 선정하여 이사회 </a:t>
            </a:r>
            <a:r>
              <a:rPr lang="ko-KR" altLang="en-US" sz="1200" kern="1200" dirty="0" err="1" smtClean="0">
                <a:solidFill>
                  <a:schemeClr val="tx1"/>
                </a:solidFill>
                <a:effectLst/>
                <a:latin typeface="+mn-lt"/>
                <a:ea typeface="+mn-ea"/>
                <a:cs typeface="+mn-cs"/>
              </a:rPr>
              <a:t>리에종으로</a:t>
            </a:r>
            <a:r>
              <a:rPr lang="ko-KR" altLang="en-US" sz="1200" kern="1200" dirty="0" smtClean="0">
                <a:solidFill>
                  <a:schemeClr val="tx1"/>
                </a:solidFill>
                <a:effectLst/>
                <a:latin typeface="+mn-lt"/>
                <a:ea typeface="+mn-ea"/>
                <a:cs typeface="+mn-cs"/>
              </a:rPr>
              <a:t> 임명</a:t>
            </a:r>
          </a:p>
          <a:p>
            <a:endParaRPr lang="ko-KR" altLang="en-US" dirty="0"/>
          </a:p>
        </p:txBody>
      </p:sp>
      <p:sp>
        <p:nvSpPr>
          <p:cNvPr id="4" name="슬라이드 번호 개체 틀 3"/>
          <p:cNvSpPr>
            <a:spLocks noGrp="1"/>
          </p:cNvSpPr>
          <p:nvPr>
            <p:ph type="sldNum" sz="quarter" idx="10"/>
          </p:nvPr>
        </p:nvSpPr>
        <p:spPr/>
        <p:txBody>
          <a:bodyPr/>
          <a:lstStyle/>
          <a:p>
            <a:fld id="{3C650B7D-728F-4938-B90C-E0859481EBDC}" type="slidenum">
              <a:rPr lang="en-US" smtClean="0"/>
              <a:t>15</a:t>
            </a:fld>
            <a:endParaRPr lang="en-US"/>
          </a:p>
        </p:txBody>
      </p:sp>
    </p:spTree>
    <p:extLst>
      <p:ext uri="{BB962C8B-B14F-4D97-AF65-F5344CB8AC3E}">
        <p14:creationId xmlns:p14="http://schemas.microsoft.com/office/powerpoint/2010/main" val="3838318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let’s look a bit at the Generic Name Supporting Organization. </a:t>
            </a:r>
          </a:p>
          <a:p>
            <a:endParaRPr lang="en-US" dirty="0" smtClean="0"/>
          </a:p>
          <a:p>
            <a:r>
              <a:rPr lang="en-US" dirty="0" smtClean="0"/>
              <a:t>The GNSO is made up of Stakeholder Groups comprising those directly involved with </a:t>
            </a:r>
          </a:p>
          <a:p>
            <a:r>
              <a:rPr lang="en-US" dirty="0" smtClean="0"/>
              <a:t>Generic Top Level Domains – registries, registrars and registrants, both commercial and non-commercial. </a:t>
            </a:r>
          </a:p>
          <a:p>
            <a:endParaRPr lang="en-US" dirty="0" smtClean="0"/>
          </a:p>
          <a:p>
            <a:r>
              <a:rPr lang="en-US" dirty="0" smtClean="0"/>
              <a:t>The GNSO is where policies are developed, and where consensus is formed, resulting in recommendations related to </a:t>
            </a:r>
            <a:r>
              <a:rPr lang="en-US" dirty="0" err="1" smtClean="0"/>
              <a:t>gTLDs</a:t>
            </a:r>
            <a:r>
              <a:rPr lang="en-US" dirty="0" smtClean="0"/>
              <a:t> which are then forwarded to the ICANN Board. </a:t>
            </a:r>
          </a:p>
          <a:p>
            <a:endParaRPr lang="en-US" dirty="0" smtClean="0"/>
          </a:p>
          <a:p>
            <a:r>
              <a:rPr lang="en-US" dirty="0" smtClean="0"/>
              <a:t>The GNSO structure is designed to bring balance to the policy development process concerning </a:t>
            </a:r>
            <a:r>
              <a:rPr lang="en-US" dirty="0" err="1" smtClean="0"/>
              <a:t>gTLDs</a:t>
            </a:r>
            <a:r>
              <a:rPr lang="en-US" dirty="0" smtClean="0"/>
              <a:t>, a process that comes together in the GNSO Council. </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16</a:t>
            </a:fld>
            <a:endParaRPr lang="en-US"/>
          </a:p>
        </p:txBody>
      </p:sp>
    </p:spTree>
    <p:extLst>
      <p:ext uri="{BB962C8B-B14F-4D97-AF65-F5344CB8AC3E}">
        <p14:creationId xmlns:p14="http://schemas.microsoft.com/office/powerpoint/2010/main" val="35653748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Secondly, the Governmental Advisory Committee (or GAC) provides advice to ICANN on issues of public policy, especially where there may be an interaction between ICANN's activities or policies and national laws or international agreements.  </a:t>
            </a:r>
          </a:p>
          <a:p>
            <a:endParaRPr lang="en-US" dirty="0" smtClean="0"/>
          </a:p>
          <a:p>
            <a:r>
              <a:rPr lang="en-US" dirty="0" smtClean="0"/>
              <a:t>It is open to all governments, as well as Inter-governmental organizations that may participate as </a:t>
            </a:r>
            <a:r>
              <a:rPr lang="en-US" dirty="0" err="1" smtClean="0"/>
              <a:t>observers.Today</a:t>
            </a:r>
            <a:r>
              <a:rPr lang="en-US" dirty="0" smtClean="0"/>
              <a:t>, </a:t>
            </a:r>
          </a:p>
          <a:p>
            <a:endParaRPr lang="en-US" dirty="0" smtClean="0"/>
          </a:p>
          <a:p>
            <a:r>
              <a:rPr lang="en-US" dirty="0" smtClean="0"/>
              <a:t>more than 125 governments are identified on the web site, including about a dozen from this region.  </a:t>
            </a:r>
          </a:p>
          <a:p>
            <a:endParaRPr lang="en-US" dirty="0" smtClean="0"/>
          </a:p>
          <a:p>
            <a:r>
              <a:rPr lang="en-US" dirty="0" smtClean="0"/>
              <a:t>The GAC also provides a non-voting member of the ICANN Board – usually the Chair of the GAC. </a:t>
            </a:r>
          </a:p>
          <a:p>
            <a:endParaRPr lang="en-US" dirty="0" smtClean="0"/>
          </a:p>
          <a:p>
            <a:r>
              <a:rPr lang="en-US" dirty="0" smtClean="0"/>
              <a:t>GAC advice is not binding on the Board, but it has a higher status than advice from other Advisory Bodies.</a:t>
            </a:r>
          </a:p>
          <a:p>
            <a:endParaRPr lang="en-US" dirty="0" smtClean="0"/>
          </a:p>
          <a:p>
            <a:r>
              <a:rPr lang="en-US" dirty="0" smtClean="0"/>
              <a:t>The Board operates on the presumption that it will accept advice coming from the GAC, but in the rare case when it is not accepted, </a:t>
            </a:r>
          </a:p>
          <a:p>
            <a:endParaRPr lang="en-US" dirty="0" smtClean="0"/>
          </a:p>
          <a:p>
            <a:r>
              <a:rPr lang="en-US" dirty="0" smtClean="0"/>
              <a:t>a process is automatically triggered that requires further consultation and consideration. This has happened, but only rarely.</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17</a:t>
            </a:fld>
            <a:endParaRPr lang="en-US"/>
          </a:p>
        </p:txBody>
      </p:sp>
    </p:spTree>
    <p:extLst>
      <p:ext uri="{BB962C8B-B14F-4D97-AF65-F5344CB8AC3E}">
        <p14:creationId xmlns:p14="http://schemas.microsoft.com/office/powerpoint/2010/main" val="1502599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final committee to highlight for you is ICANN’s At-Large Advisory Committee, </a:t>
            </a:r>
          </a:p>
          <a:p>
            <a:r>
              <a:rPr lang="en-US" dirty="0" smtClean="0"/>
              <a:t>which is the primary organizational home for the voice and concerns of the individual Internet user in the ICANN processes. </a:t>
            </a:r>
          </a:p>
          <a:p>
            <a:r>
              <a:rPr lang="en-US" dirty="0" smtClean="0"/>
              <a:t>The At-Large Community has a bottom-up, tiered structure. </a:t>
            </a:r>
          </a:p>
          <a:p>
            <a:r>
              <a:rPr lang="en-US" dirty="0" smtClean="0"/>
              <a:t>At the grassroots level are more than 150 At-Large Structures (ALSs). These local organizations of At-Large members are located throughout the world. </a:t>
            </a:r>
          </a:p>
          <a:p>
            <a:r>
              <a:rPr lang="en-US" dirty="0" smtClean="0"/>
              <a:t>The goal is ultimately to have at least one ALS in every country. </a:t>
            </a:r>
          </a:p>
          <a:p>
            <a:r>
              <a:rPr lang="en-US" dirty="0" smtClean="0"/>
              <a:t>Through ALAC, the At-Large community selects one voting member of ICANN’s Board of Directors.  </a:t>
            </a:r>
          </a:p>
          <a:p>
            <a:r>
              <a:rPr lang="en-US" dirty="0" smtClean="0"/>
              <a:t>ALAC produces policy statements introducing end users’ views on issues being discussed within the ICANN community.  </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18</a:t>
            </a:fld>
            <a:endParaRPr lang="en-US"/>
          </a:p>
        </p:txBody>
      </p:sp>
    </p:spTree>
    <p:extLst>
      <p:ext uri="{BB962C8B-B14F-4D97-AF65-F5344CB8AC3E}">
        <p14:creationId xmlns:p14="http://schemas.microsoft.com/office/powerpoint/2010/main" val="42164533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Community-Driven Policy</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An important part of ICANN’s mission is the coordination of policies related to its technical functions.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To keep up with dynamic and rapid innovation in technology, ICANN develops its policies through a consensus-driven process using input from a broad representation of the global Internet community.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Policy recommendations are formed and refined by the ICANN community through its </a:t>
            </a:r>
            <a:r>
              <a:rPr lang="en-US" sz="1200" u="none" kern="1200" baseline="0" dirty="0" smtClean="0">
                <a:solidFill>
                  <a:schemeClr val="tx1"/>
                </a:solidFill>
                <a:latin typeface="+mn-lt"/>
                <a:ea typeface="+mn-ea"/>
                <a:cs typeface="+mn-cs"/>
              </a:rPr>
              <a:t>supporting organizations and influenced by its advisory committees.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u="non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All of the SOs and ACs are comprised of volunteers from more than 200 countries and territories – in a bottom-up, open and transparent process.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Members of any SO and AC as well as the ICANN Board of Directors may raise an issue they believe requires policy development.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Volunteer policy development working groups form around an issue and consider it from all angles, making decisions by consensus wherever possible.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These working groups are open to everyone in ICANN’s volunteer community.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u="non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All working group discussions are recorded and transcribed so that the public has full access to discussions and debate.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Major documents and executive summaries are typically translated into the five non-English United Nations languages.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Public comments are sought at several stages in the policy development process to let interested community members provide their views on policy proposals and to ensure that policy recommendations reflect the concerns and perspectives of the broader Internet community.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u="non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latin typeface="+mn-lt"/>
                <a:ea typeface="+mn-ea"/>
                <a:cs typeface="+mn-cs"/>
              </a:rPr>
              <a:t>Decisions or recommendations by working groups are considered first by each relevant supporting organization and then by the Board of Directors. The Board has ultimate authority to approve or reject policy recommendations. ICANN staff is responsible for executing and implementing policies developed by the ICANN community. </a:t>
            </a:r>
            <a:endParaRPr lang="en-US" u="none"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19</a:t>
            </a:fld>
            <a:endParaRPr lang="en-US"/>
          </a:p>
        </p:txBody>
      </p:sp>
    </p:spTree>
    <p:extLst>
      <p:ext uri="{BB962C8B-B14F-4D97-AF65-F5344CB8AC3E}">
        <p14:creationId xmlns:p14="http://schemas.microsoft.com/office/powerpoint/2010/main" val="3559259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ICANN”s Policy Development efforts consistently follow four main themes ….. </a:t>
            </a:r>
          </a:p>
        </p:txBody>
      </p:sp>
      <p:sp>
        <p:nvSpPr>
          <p:cNvPr id="4" name="Slide Number Placeholder 3"/>
          <p:cNvSpPr>
            <a:spLocks noGrp="1"/>
          </p:cNvSpPr>
          <p:nvPr>
            <p:ph type="sldNum" sz="quarter" idx="10"/>
          </p:nvPr>
        </p:nvSpPr>
        <p:spPr/>
        <p:txBody>
          <a:bodyPr/>
          <a:lstStyle/>
          <a:p>
            <a:fld id="{3C650B7D-728F-4938-B90C-E0859481EBDC}" type="slidenum">
              <a:rPr lang="en-US" smtClean="0"/>
              <a:t>20</a:t>
            </a:fld>
            <a:endParaRPr lang="en-US"/>
          </a:p>
        </p:txBody>
      </p:sp>
    </p:spTree>
    <p:extLst>
      <p:ext uri="{BB962C8B-B14F-4D97-AF65-F5344CB8AC3E}">
        <p14:creationId xmlns:p14="http://schemas.microsoft.com/office/powerpoint/2010/main" val="24162795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Competition &amp; Choice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From accrediting over 1000 registrars to introducing new Top Level Domains (TLDs), ICANN works to </a:t>
            </a:r>
            <a:r>
              <a:rPr lang="en-US" sz="1200" u="none" baseline="0" dirty="0" smtClean="0"/>
              <a:t>expand consumer choice by fostering competition and innovation in the domain name marketplace.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Opening up the name space to new generic top-level domains is intended to promote competition, innovation and consumer choice in a safe and stable manner, with sufficient and appropriate safeguards to mitigate costs and risks. Internationalized domain names will offer choice to hundreds of millions of IP address owners and users who communicate in languages with non-Latin characters.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Also, to protect registrants and offer greater security, the Board has directed ICANN and its accredited registrars to begin bilateral negotiations on revisions to the Registrar Accreditation Agreement., the negotiations incorporated recommendations developed by law enforcement agencies and the broader Internet community. By the end of fiscal year 2012, the Registrar Stakeholder Group (through its negotiating team) and ICANN held 18 extended negotiation sessions. Agreement was reached in many areas, such as on the Registrar responsibilities upon the creation of a proxy/privacy service accreditation program, and the maintenance of abuse points of contact. Key issues remaining in negotiation include approaches to validation of registration (</a:t>
            </a:r>
            <a:r>
              <a:rPr lang="en-US" sz="1200" baseline="0" dirty="0" err="1" smtClean="0"/>
              <a:t>Whois</a:t>
            </a:r>
            <a:r>
              <a:rPr lang="en-US" sz="1200" baseline="0" dirty="0" smtClean="0"/>
              <a:t>) data and the scope of data retention obligations.</a:t>
            </a:r>
            <a:endParaRPr lang="en-US" sz="1200" b="1" u="sng"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21</a:t>
            </a:fld>
            <a:endParaRPr lang="en-US"/>
          </a:p>
        </p:txBody>
      </p:sp>
    </p:spTree>
    <p:extLst>
      <p:ext uri="{BB962C8B-B14F-4D97-AF65-F5344CB8AC3E}">
        <p14:creationId xmlns:p14="http://schemas.microsoft.com/office/powerpoint/2010/main" val="2236934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t>The Internet Ecosystem is made up of a number of </a:t>
            </a:r>
            <a:r>
              <a:rPr lang="en-US" sz="1200" u="none" baseline="0" dirty="0" smtClean="0"/>
              <a:t>organizations and processes that shape the coordination and management of the global Internet and enable its overall functioning. </a:t>
            </a:r>
          </a:p>
          <a:p>
            <a:r>
              <a:rPr lang="en-US" sz="1200" u="none" baseline="0" dirty="0" smtClean="0"/>
              <a:t>These o</a:t>
            </a:r>
            <a:r>
              <a:rPr lang="en-US" sz="1200" baseline="0" dirty="0" smtClean="0"/>
              <a:t>rganizations include: technology and engineering organizations, network operators, resource management organizations, users, educators and policy-makers. </a:t>
            </a:r>
          </a:p>
          <a:p>
            <a:r>
              <a:rPr lang="en-US" sz="1200" baseline="0" dirty="0" smtClean="0"/>
              <a:t>These organizations have demonstrated, established roles in administering the Internet’s technical infrastructure. </a:t>
            </a:r>
          </a:p>
          <a:p>
            <a:r>
              <a:rPr lang="en-US" sz="1200" baseline="0" dirty="0" smtClean="0"/>
              <a:t>These technologies, resources and services are all </a:t>
            </a:r>
            <a:r>
              <a:rPr lang="en-US" sz="1200" u="none" baseline="0" dirty="0" smtClean="0"/>
              <a:t>highly interdependent and require a significant amount of coordination. </a:t>
            </a:r>
          </a:p>
          <a:p>
            <a:r>
              <a:rPr lang="en-US" sz="1200" u="none" baseline="0" dirty="0" smtClean="0"/>
              <a:t>That coordination has allowed the growth and stability of the Internet. </a:t>
            </a:r>
          </a:p>
          <a:p>
            <a:r>
              <a:rPr lang="en-US" sz="1200" u="none" baseline="0" dirty="0" smtClean="0"/>
              <a:t>As one of these organizations, ICANN is responsible for the protocols and standards that ensure basic communications and for the resources that direct those communications around the Internet. </a:t>
            </a:r>
          </a:p>
          <a:p>
            <a:r>
              <a:rPr lang="en-US" sz="1200" u="none" baseline="0" dirty="0" smtClean="0"/>
              <a:t>ICANN’s role is pivotal to naming and addressing, shared global services and operations and open standards development in the Internet Ecosystem.</a:t>
            </a:r>
          </a:p>
          <a:p>
            <a:endParaRPr lang="en-US" sz="1200"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u="none" baseline="0" dirty="0" smtClean="0"/>
              <a:t>인터넷생태계는 여러 기관들과 상호작용하는 기능으로 이루어져 있으며</a:t>
            </a:r>
            <a:r>
              <a:rPr lang="en-US" altLang="ko-KR" sz="1200" u="none" baseline="0" dirty="0" smtClean="0"/>
              <a:t>, </a:t>
            </a:r>
            <a:r>
              <a:rPr lang="ko-KR" altLang="en-US" sz="1200" u="none" baseline="0" dirty="0" smtClean="0"/>
              <a:t>세계 인터넷을 조정하고 운영하고 기능이 운영되도록 하고 있습니다</a:t>
            </a:r>
            <a:r>
              <a:rPr lang="en-US" altLang="ko-KR" sz="1200" u="none" baseline="0" dirty="0" smtClean="0"/>
              <a:t>.</a:t>
            </a:r>
          </a:p>
          <a:p>
            <a:r>
              <a:rPr lang="ko-KR" altLang="en-US" sz="1200" baseline="0" dirty="0" smtClean="0"/>
              <a:t>기관은 기술</a:t>
            </a:r>
            <a:r>
              <a:rPr lang="en-US" altLang="ko-KR" sz="1200" baseline="0" dirty="0" smtClean="0"/>
              <a:t>/</a:t>
            </a:r>
            <a:r>
              <a:rPr lang="ko-KR" altLang="en-US" sz="1200" baseline="0" dirty="0" smtClean="0"/>
              <a:t>엔지니어링그룹</a:t>
            </a:r>
            <a:r>
              <a:rPr lang="en-US" altLang="ko-KR" sz="1200" baseline="0" dirty="0" smtClean="0"/>
              <a:t>, </a:t>
            </a:r>
            <a:r>
              <a:rPr lang="ko-KR" altLang="en-US" sz="1200" baseline="0" dirty="0" smtClean="0"/>
              <a:t>네트워크운영자</a:t>
            </a:r>
            <a:r>
              <a:rPr lang="en-US" altLang="ko-KR" sz="1200" baseline="0" dirty="0" smtClean="0"/>
              <a:t>, </a:t>
            </a:r>
            <a:r>
              <a:rPr lang="ko-KR" altLang="en-US" sz="1200" baseline="0" dirty="0" smtClean="0"/>
              <a:t>자원관리기관</a:t>
            </a:r>
            <a:r>
              <a:rPr lang="en-US" altLang="ko-KR" sz="1200" baseline="0" dirty="0" smtClean="0"/>
              <a:t>, </a:t>
            </a:r>
            <a:r>
              <a:rPr lang="ko-KR" altLang="en-US" sz="1200" baseline="0" dirty="0" smtClean="0"/>
              <a:t>사용자</a:t>
            </a:r>
            <a:r>
              <a:rPr lang="en-US" altLang="ko-KR" sz="1200" baseline="0" dirty="0" smtClean="0"/>
              <a:t>, </a:t>
            </a:r>
            <a:r>
              <a:rPr lang="ko-KR" altLang="en-US" sz="1200" baseline="0" dirty="0" smtClean="0"/>
              <a:t>학자</a:t>
            </a:r>
            <a:r>
              <a:rPr lang="en-US" altLang="ko-KR" sz="1200" baseline="0" dirty="0" smtClean="0"/>
              <a:t>, </a:t>
            </a:r>
            <a:r>
              <a:rPr lang="ko-KR" altLang="en-US" sz="1200" baseline="0" dirty="0" smtClean="0"/>
              <a:t>정책입안자 등으로 구성됩니다</a:t>
            </a:r>
            <a:r>
              <a:rPr lang="en-US" altLang="ko-KR" sz="1200" baseline="0" dirty="0" smtClean="0"/>
              <a:t>.</a:t>
            </a:r>
          </a:p>
          <a:p>
            <a:r>
              <a:rPr lang="ko-KR" altLang="en-US" sz="1200" baseline="0" dirty="0" smtClean="0"/>
              <a:t>참여하는 기관은 인터넷의 기술적 </a:t>
            </a:r>
            <a:r>
              <a:rPr lang="ko-KR" altLang="en-US" sz="1200" baseline="0" dirty="0" err="1" smtClean="0"/>
              <a:t>인프라스트럭처를</a:t>
            </a:r>
            <a:r>
              <a:rPr lang="ko-KR" altLang="en-US" sz="1200" baseline="0" dirty="0" smtClean="0"/>
              <a:t> 형성하고 운영하는 기능을 수행합니다</a:t>
            </a:r>
            <a:r>
              <a:rPr lang="en-US" altLang="ko-KR" sz="1200" baseline="0" dirty="0" smtClean="0"/>
              <a:t>.</a:t>
            </a:r>
            <a:endParaRPr lang="en-US" altLang="ko-KR" sz="1200" u="none" baseline="0" dirty="0" smtClean="0"/>
          </a:p>
          <a:p>
            <a:r>
              <a:rPr lang="ko-KR" altLang="en-US" sz="1200" u="none" baseline="0" dirty="0" smtClean="0"/>
              <a:t>관련 기술과 자원과 서비스는 서로 높은 유대관계를 가지고 있으며 </a:t>
            </a:r>
            <a:r>
              <a:rPr lang="ko-KR" altLang="en-US" sz="1200" u="none" baseline="0" dirty="0" err="1" smtClean="0"/>
              <a:t>높은수준의</a:t>
            </a:r>
            <a:r>
              <a:rPr lang="ko-KR" altLang="en-US" sz="1200" u="none" baseline="0" dirty="0" smtClean="0"/>
              <a:t> 조정기능이 필요합니다</a:t>
            </a:r>
            <a:r>
              <a:rPr lang="en-US" altLang="ko-KR" sz="1200" u="none" baseline="0" dirty="0" smtClean="0"/>
              <a:t>.</a:t>
            </a:r>
          </a:p>
          <a:p>
            <a:r>
              <a:rPr lang="ko-KR" altLang="en-US" sz="1200" u="none" baseline="0" dirty="0" smtClean="0"/>
              <a:t>조정기능이 인터넷의 성장과 안정성을 가져왔습니다</a:t>
            </a:r>
            <a:r>
              <a:rPr lang="en-US" altLang="ko-KR" sz="1200" u="none" baseline="0" dirty="0" smtClean="0"/>
              <a:t>.</a:t>
            </a:r>
          </a:p>
          <a:p>
            <a:r>
              <a:rPr lang="en-US" altLang="ko-KR" sz="1200" u="none" baseline="0" dirty="0" smtClean="0"/>
              <a:t>ICANN</a:t>
            </a:r>
            <a:r>
              <a:rPr lang="ko-KR" altLang="en-US" sz="1200" u="none" baseline="0" dirty="0" smtClean="0"/>
              <a:t>은 인터넷의 </a:t>
            </a:r>
            <a:r>
              <a:rPr lang="ko-KR" altLang="en-US" sz="1200" u="none" baseline="0" dirty="0" err="1" smtClean="0"/>
              <a:t>관련기관중하나로</a:t>
            </a:r>
            <a:r>
              <a:rPr lang="ko-KR" altLang="en-US" sz="1200" u="none" baseline="0" dirty="0" smtClean="0"/>
              <a:t> 프로토콜</a:t>
            </a:r>
            <a:r>
              <a:rPr lang="en-US" altLang="ko-KR" sz="1200" u="none" baseline="0" dirty="0" smtClean="0"/>
              <a:t>(</a:t>
            </a:r>
            <a:r>
              <a:rPr lang="ko-KR" altLang="en-US" sz="1200" u="none" baseline="0" dirty="0" smtClean="0"/>
              <a:t>통신규약</a:t>
            </a:r>
            <a:r>
              <a:rPr lang="en-US" altLang="ko-KR" sz="1200" u="none" baseline="0" dirty="0" smtClean="0"/>
              <a:t>)</a:t>
            </a:r>
            <a:r>
              <a:rPr lang="ko-KR" altLang="en-US" sz="1200" u="none" baseline="0" dirty="0" smtClean="0"/>
              <a:t>과 표준을 책임지고 있으며</a:t>
            </a:r>
            <a:r>
              <a:rPr lang="en-US" altLang="ko-KR" sz="1200" u="none" baseline="0" dirty="0" smtClean="0"/>
              <a:t>, </a:t>
            </a:r>
            <a:r>
              <a:rPr lang="ko-KR" altLang="en-US" sz="1200" u="none" baseline="0" dirty="0" smtClean="0"/>
              <a:t>인터넷의 기본인 통신기능을 조정합니다</a:t>
            </a:r>
            <a:r>
              <a:rPr lang="en-US" altLang="ko-KR" sz="1200" u="none" baseline="0" dirty="0" smtClean="0"/>
              <a:t>.</a:t>
            </a:r>
            <a:endParaRPr lang="en-US" sz="1200" u="none" baseline="0" dirty="0" smtClean="0"/>
          </a:p>
          <a:p>
            <a:r>
              <a:rPr lang="en-US" sz="1200" u="none" baseline="0" dirty="0" smtClean="0"/>
              <a:t>ICANN</a:t>
            </a:r>
            <a:r>
              <a:rPr lang="ko-KR" altLang="en-US" sz="1200" u="none" baseline="0" dirty="0" smtClean="0"/>
              <a:t>의 역할은 도메인네임과 </a:t>
            </a:r>
            <a:r>
              <a:rPr lang="en-US" altLang="ko-KR" sz="1200" u="none" baseline="0" dirty="0" smtClean="0"/>
              <a:t>IP</a:t>
            </a:r>
            <a:r>
              <a:rPr lang="ko-KR" altLang="en-US" sz="1200" u="none" baseline="0" dirty="0" smtClean="0"/>
              <a:t>주소에 특화되어 있습니다</a:t>
            </a:r>
            <a:r>
              <a:rPr lang="en-US" altLang="ko-KR" sz="1200" u="none" baseline="0" dirty="0" smtClean="0"/>
              <a:t>. </a:t>
            </a:r>
            <a:r>
              <a:rPr lang="ko-KR" altLang="en-US" sz="1200" u="none" baseline="0" dirty="0" smtClean="0"/>
              <a:t>세계적인 서비스를 운영하며 개방된 표준개발로 인터넷 생태계의 발전을 도모합니다</a:t>
            </a:r>
            <a:r>
              <a:rPr lang="en-US" altLang="ko-KR" sz="1200" u="none" baseline="0" dirty="0" smtClean="0"/>
              <a:t>.</a:t>
            </a:r>
            <a:endParaRPr lang="en-US" u="none"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3</a:t>
            </a:fld>
            <a:endParaRPr lang="en-US"/>
          </a:p>
        </p:txBody>
      </p:sp>
    </p:spTree>
    <p:extLst>
      <p:ext uri="{BB962C8B-B14F-4D97-AF65-F5344CB8AC3E}">
        <p14:creationId xmlns:p14="http://schemas.microsoft.com/office/powerpoint/2010/main" val="25431137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Interoperability</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ICANN's work ensures that new </a:t>
            </a:r>
            <a:r>
              <a:rPr lang="en-US" sz="1200" u="none" baseline="0" dirty="0" smtClean="0"/>
              <a:t>technologies can integrate and flourish seamlessly across the global Internet. Its management of the unique protocol identifiers allows communication using secure connections between users. An element of those identifiers are the root servers. The root zone file is at the apex of the Domain Name System (DNS) database. This database is used by almost all Internet applications to translate globally unique names like isoc.org into other identifiers; the web, e-mail and many other services make use of the DNS.  Root servers contain the IP addresses of all the TLD registry name servers, including the </a:t>
            </a:r>
            <a:r>
              <a:rPr lang="en-US" sz="1200" u="none" baseline="0" dirty="0" err="1" smtClean="0"/>
              <a:t>gTLDs</a:t>
            </a:r>
            <a:r>
              <a:rPr lang="en-US" sz="1200" u="none" baseline="0" dirty="0" smtClean="0"/>
              <a:t> such as .com and the </a:t>
            </a:r>
            <a:r>
              <a:rPr lang="en-US" sz="1200" u="none" baseline="0" dirty="0" err="1" smtClean="0"/>
              <a:t>ccTLDs</a:t>
            </a:r>
            <a:r>
              <a:rPr lang="en-US" sz="1200" u="none" baseline="0" dirty="0" smtClean="0"/>
              <a:t> such as .de (Germany). Root servers “translate” names into next-level </a:t>
            </a:r>
            <a:r>
              <a:rPr lang="en-US" sz="1200" u="none" baseline="0" dirty="0" err="1" smtClean="0"/>
              <a:t>nameserver</a:t>
            </a:r>
            <a:r>
              <a:rPr lang="en-US" sz="1200" u="none" baseline="0" dirty="0" smtClean="0"/>
              <a:t> IP addresses and form a critical if somewhat “back-office” role in ensuring the continuity and therefore reliability of the Internet. The operation of the root servers is distinct from both IP address allocation and the DNS, although it is a critical part of the operational whole that ensures that the Internet continues to function smoothly. IANA is the global coordinator of the DNS root which is upper-most part of the DNS hierarchy. In the context of root servers, ICANN is the responsible party for the operational management of IANA under contract with the United States Department of Commerce. Root Server System Advisory Committee (RSSAC) advises the ICANN Board on the operation of the root name servers of the domain name system.</a:t>
            </a:r>
            <a:endParaRPr lang="en-US" u="none" dirty="0" smtClean="0"/>
          </a:p>
          <a:p>
            <a:endParaRPr lang="en-US" dirty="0" smtClean="0"/>
          </a:p>
          <a:p>
            <a:endParaRPr lang="en-US" dirty="0" smtClean="0"/>
          </a:p>
          <a:p>
            <a:r>
              <a:rPr lang="en-US" dirty="0" smtClean="0"/>
              <a:t>Security &amp; Stability</a:t>
            </a:r>
          </a:p>
          <a:p>
            <a:endParaRPr lang="en-US" dirty="0" smtClean="0"/>
          </a:p>
          <a:p>
            <a:r>
              <a:rPr lang="en-US" dirty="0" smtClean="0"/>
              <a:t>The </a:t>
            </a:r>
            <a:r>
              <a:rPr lang="en-US" dirty="0" err="1" smtClean="0"/>
              <a:t>Whois</a:t>
            </a:r>
            <a:r>
              <a:rPr lang="en-US" dirty="0" smtClean="0"/>
              <a:t> directory began as a phone book</a:t>
            </a:r>
            <a:r>
              <a:rPr lang="en-US" baseline="0" dirty="0" smtClean="0"/>
              <a:t> for the Internet, a central collection of data including the names, addresses and other contact information for a domain name registrant, administrator, technical or billing contact.  </a:t>
            </a:r>
            <a:r>
              <a:rPr lang="en-US" dirty="0" smtClean="0"/>
              <a:t> It</a:t>
            </a:r>
            <a:r>
              <a:rPr lang="en-US" baseline="0" dirty="0" smtClean="0"/>
              <a:t> became </a:t>
            </a:r>
            <a:r>
              <a:rPr lang="en-US" dirty="0" smtClean="0"/>
              <a:t>standard procedure for finding out “who is” behind a particular domain name or Internet Protocol (IP) address. ICANN has helped </a:t>
            </a:r>
            <a:r>
              <a:rPr lang="en-US" dirty="0" err="1" smtClean="0"/>
              <a:t>Whois</a:t>
            </a:r>
            <a:r>
              <a:rPr lang="en-US" dirty="0" smtClean="0"/>
              <a:t> evolve</a:t>
            </a:r>
            <a:r>
              <a:rPr lang="en-US" baseline="0" dirty="0" smtClean="0"/>
              <a:t> into a</a:t>
            </a:r>
            <a:r>
              <a:rPr lang="en-US" dirty="0" smtClean="0"/>
              <a:t> tool that today anyone can use to query databases to obtain information about the registration of a domain name. </a:t>
            </a:r>
            <a:r>
              <a:rPr lang="en-US" dirty="0" err="1" smtClean="0"/>
              <a:t>Whois</a:t>
            </a:r>
            <a:r>
              <a:rPr lang="en-US" dirty="0" smtClean="0"/>
              <a:t> data is important because it allows Internet users and third parties to contact the registrant and others operating the domain name, and to resolve any technical or legal issues.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DNS Security Extensions, or DNSSEC, is a critical tool in combating the global nature of cyber crime by providing a cross-organizational and trans-national platform for innovative security solutions and authentication.  DNSSEC incorporates public key cryptography into the DNS hierarchy, resulting in a single, open, global Public Key Infrastructure (PKI) for domain names. DNSSED is the result of over a decade of community based, open standards development.  Adding digital signature and key records to existing DNS infrastructure allows IP address owners and their users to protect data that could be maliciously modified “in flight” and or from hijacking--being redirected to an imposter or malicious site for password collection. When carried out via an attack on a corporation’s or an ISP’s infrastructure, all of the entity’s users are affected. This is often referred to as cache poisoning. Protection against cache poisoning is one of DNSSEC’s primary benefits. Another significant benefit is likely to occur from using this global PKI to secure more than just domain names. By using DNSSEC to also distribute records (keys) to help secure email, web sites,  identities, communications, configurations, and programs, companies and consumers may soon be able to expect seamless, trustworthy communication across organizational and national borders. Currently DNSSEC is deployed on 98 of 316 TLDs. Eighty-five  percent of domain names could add DNSSEC but less than one percent have done so,  due to lack of awareness and complexity concerns. DNSSEC infrastructure deployment has been brisk but requires expertise. Getting ahead of the curve is a competitive advantage for IP owners and users. </a:t>
            </a:r>
          </a:p>
          <a:p>
            <a:endParaRPr lang="en-US" sz="1200" kern="1200" baseline="0" dirty="0" smtClean="0">
              <a:solidFill>
                <a:schemeClr val="tx1"/>
              </a:solidFill>
              <a:latin typeface="+mn-lt"/>
              <a:ea typeface="+mn-ea"/>
              <a:cs typeface="+mn-cs"/>
            </a:endParaRPr>
          </a:p>
          <a:p>
            <a:r>
              <a:rPr lang="en-US" sz="1200" baseline="0" dirty="0" smtClean="0"/>
              <a:t>ICANN is promoting DNS security by providing best-practice education for TLD operators and providers</a:t>
            </a:r>
            <a:r>
              <a:rPr lang="en-US" sz="1200" u="none" baseline="0" dirty="0" smtClean="0"/>
              <a:t>. </a:t>
            </a:r>
          </a:p>
          <a:p>
            <a:endParaRPr lang="en-US" sz="1200" u="none" baseline="0" dirty="0" smtClean="0"/>
          </a:p>
          <a:p>
            <a:r>
              <a:rPr lang="en-US" sz="1200" u="none" baseline="0" dirty="0" smtClean="0"/>
              <a:t>ICANN is also working with other organizations to encourage growing use of IPv6 addresses. </a:t>
            </a:r>
            <a:r>
              <a:rPr lang="en-US" sz="1200" baseline="0" dirty="0" smtClean="0"/>
              <a:t>There </a:t>
            </a:r>
            <a:r>
              <a:rPr lang="en-US" sz="1200" u="none" baseline="0" dirty="0" smtClean="0"/>
              <a:t>are currently two different versions of IP addresses in use—IPv4 and IPv6. IP addresses are actually just long strings of numbers. IPv4 addresses are written as a string of four numbers between 0 and 255, separated by dots. </a:t>
            </a:r>
            <a:r>
              <a:rPr lang="en-US" sz="1200" b="0" u="none" baseline="0" dirty="0" smtClean="0"/>
              <a:t>IPv4 has just over four billion unique IP addresses. It was developed in the early 1980s and after years of rapid Internet expansion, its pool of available addresses has been fully allocated to Internet services providers (ISPs) and users. </a:t>
            </a:r>
            <a:r>
              <a:rPr lang="en-US" sz="1200" baseline="0" dirty="0" smtClean="0"/>
              <a:t>IPv6 was developed as the next-generation Internet Protocol. One of its main goals was to massively increase the number of IP addresses available. </a:t>
            </a:r>
            <a:r>
              <a:rPr lang="en-US" sz="1200" u="none" baseline="0" dirty="0" smtClean="0"/>
              <a:t>IPv6 addresses are considerably longer strings of numbers, so they are written using hexadecimals, which can fit more information into fewer digits. </a:t>
            </a:r>
            <a:r>
              <a:rPr lang="en-US" sz="1200" baseline="0" dirty="0" smtClean="0"/>
              <a:t>IPv6 has a 128-bit address space, which is 340 </a:t>
            </a:r>
            <a:r>
              <a:rPr lang="en-US" sz="1200" baseline="0" dirty="0" err="1" smtClean="0"/>
              <a:t>undecillion</a:t>
            </a:r>
            <a:r>
              <a:rPr lang="en-US" sz="1200" baseline="0" dirty="0" smtClean="0"/>
              <a:t> addresses. That’s not a number you hear every day!</a:t>
            </a:r>
            <a:endParaRPr lang="en-US" sz="1200" u="sng" kern="1200" baseline="0" dirty="0" smtClean="0">
              <a:solidFill>
                <a:schemeClr val="tx1"/>
              </a:solidFill>
              <a:latin typeface="+mn-lt"/>
              <a:ea typeface="+mn-ea"/>
              <a:cs typeface="+mn-cs"/>
            </a:endParaRP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22</a:t>
            </a:fld>
            <a:endParaRPr lang="en-US"/>
          </a:p>
        </p:txBody>
      </p:sp>
    </p:spTree>
    <p:extLst>
      <p:ext uri="{BB962C8B-B14F-4D97-AF65-F5344CB8AC3E}">
        <p14:creationId xmlns:p14="http://schemas.microsoft.com/office/powerpoint/2010/main" val="20939210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ko-KR" sz="1200" b="0" baseline="0" dirty="0" smtClean="0"/>
              <a:t>ICANN</a:t>
            </a:r>
            <a:r>
              <a:rPr lang="ko-KR" altLang="en-US" sz="1200" b="0" baseline="0" dirty="0" smtClean="0"/>
              <a:t>은 </a:t>
            </a:r>
            <a:r>
              <a:rPr lang="ko-KR" altLang="en-US" sz="1200" b="0" baseline="0" dirty="0" err="1" smtClean="0"/>
              <a:t>레지스트라와</a:t>
            </a:r>
            <a:r>
              <a:rPr lang="ko-KR" altLang="en-US" sz="1200" b="0" baseline="0" dirty="0" smtClean="0"/>
              <a:t> </a:t>
            </a:r>
            <a:r>
              <a:rPr lang="ko-KR" altLang="en-US" sz="1200" b="0" baseline="0" dirty="0" err="1" smtClean="0"/>
              <a:t>레지스트리</a:t>
            </a:r>
            <a:r>
              <a:rPr lang="ko-KR" altLang="en-US" sz="1200" b="0" baseline="0" dirty="0" smtClean="0"/>
              <a:t> 등 계약관계에 있는 조직들과의 계약 이행을 확인하는 기능 수행</a:t>
            </a:r>
            <a:endParaRPr lang="en-US" altLang="ko-KR" sz="1200" b="0" baseline="0" dirty="0" smtClean="0"/>
          </a:p>
          <a:p>
            <a:r>
              <a:rPr lang="ko-KR" altLang="en-US" sz="1200" b="0" baseline="0" dirty="0" smtClean="0"/>
              <a:t>관련 정책은 커뮤니티에서 결정된 정책임</a:t>
            </a:r>
            <a:r>
              <a:rPr lang="en-US" altLang="ko-KR" sz="1200" b="0" baseline="0" dirty="0" smtClean="0"/>
              <a:t>.</a:t>
            </a:r>
          </a:p>
          <a:p>
            <a:endParaRPr lang="en-US" altLang="ko-KR" sz="1200" b="0" baseline="0" dirty="0" smtClean="0"/>
          </a:p>
          <a:p>
            <a:r>
              <a:rPr lang="en-US" altLang="ko-KR" sz="1200" b="0" baseline="0" dirty="0" smtClean="0"/>
              <a:t> - ICANN</a:t>
            </a:r>
            <a:r>
              <a:rPr lang="ko-KR" altLang="en-US" sz="1200" b="0" baseline="0" dirty="0" smtClean="0"/>
              <a:t>의 계약관리기능은 계약사항 이행여부에 대한 확인으로</a:t>
            </a:r>
            <a:r>
              <a:rPr lang="en-US" altLang="ko-KR" sz="1200" b="0" baseline="0" dirty="0" smtClean="0"/>
              <a:t>, ICANN</a:t>
            </a:r>
            <a:r>
              <a:rPr lang="ko-KR" altLang="en-US" sz="1200" b="0" baseline="0" dirty="0" smtClean="0"/>
              <a:t>의 주요한 기능 중 하나임</a:t>
            </a:r>
            <a:endParaRPr lang="en-US" altLang="ko-KR" sz="1200" b="0" baseline="0" dirty="0" smtClean="0"/>
          </a:p>
          <a:p>
            <a:r>
              <a:rPr lang="en-US" altLang="ko-KR" sz="1200" b="0" baseline="0" dirty="0" smtClean="0"/>
              <a:t> - </a:t>
            </a:r>
            <a:r>
              <a:rPr lang="ko-KR" altLang="en-US" sz="1200" b="0" baseline="0" dirty="0" smtClean="0"/>
              <a:t>현재 </a:t>
            </a:r>
            <a:r>
              <a:rPr lang="en-US" altLang="ko-KR" sz="1200" b="0" baseline="0" dirty="0" smtClean="0"/>
              <a:t>ICANN</a:t>
            </a:r>
            <a:r>
              <a:rPr lang="ko-KR" altLang="en-US" sz="1200" b="0" baseline="0" dirty="0" smtClean="0"/>
              <a:t>은 </a:t>
            </a:r>
            <a:r>
              <a:rPr lang="en-US" altLang="ko-KR" sz="1200" b="0" baseline="0" dirty="0" smtClean="0"/>
              <a:t>1200</a:t>
            </a:r>
            <a:r>
              <a:rPr lang="ko-KR" altLang="en-US" sz="1200" b="0" baseline="0" dirty="0" smtClean="0"/>
              <a:t>개 이상의 승인 </a:t>
            </a:r>
            <a:r>
              <a:rPr lang="ko-KR" altLang="en-US" sz="1200" b="0" baseline="0" dirty="0" err="1" smtClean="0"/>
              <a:t>레지스트라</a:t>
            </a:r>
            <a:r>
              <a:rPr lang="en-US" altLang="ko-KR" sz="1200" b="0" baseline="0" dirty="0" smtClean="0"/>
              <a:t>(Accredited)</a:t>
            </a:r>
            <a:r>
              <a:rPr lang="ko-KR" altLang="en-US" sz="1200" b="0" baseline="0" dirty="0" smtClean="0"/>
              <a:t>가 있으며 각각은 모두 </a:t>
            </a:r>
            <a:r>
              <a:rPr lang="en-US" altLang="ko-KR" sz="1200" b="0" baseline="0" dirty="0" smtClean="0"/>
              <a:t>RAA(Registrar Accreditation Agreement)</a:t>
            </a:r>
            <a:r>
              <a:rPr lang="ko-KR" altLang="en-US" sz="1200" b="0" baseline="0" dirty="0" smtClean="0"/>
              <a:t>로 </a:t>
            </a:r>
            <a:r>
              <a:rPr lang="ko-KR" altLang="en-US" sz="1200" b="0" baseline="0" dirty="0" err="1" smtClean="0"/>
              <a:t>운영중</a:t>
            </a:r>
            <a:r>
              <a:rPr lang="ko-KR" altLang="en-US" sz="1200" b="0" baseline="0" dirty="0" smtClean="0"/>
              <a:t> 관련 정책은 </a:t>
            </a:r>
            <a:r>
              <a:rPr lang="en-US" altLang="ko-KR" sz="1200" b="0" baseline="0" dirty="0" smtClean="0"/>
              <a:t>ICANN</a:t>
            </a:r>
            <a:r>
              <a:rPr lang="ko-KR" altLang="en-US" sz="1200" b="0" baseline="0" dirty="0" smtClean="0"/>
              <a:t>의 의사결정 구조에 따라 구성</a:t>
            </a:r>
            <a:endParaRPr lang="en-US" altLang="ko-KR" sz="1200" b="0" baseline="0" dirty="0" smtClean="0"/>
          </a:p>
          <a:p>
            <a:r>
              <a:rPr lang="en-US" altLang="ko-KR" sz="1200" b="0" baseline="0" dirty="0" smtClean="0"/>
              <a:t> - RAA</a:t>
            </a:r>
            <a:r>
              <a:rPr lang="ko-KR" altLang="en-US" sz="1200" b="0" baseline="0" dirty="0" smtClean="0"/>
              <a:t>의 구성은 모든 </a:t>
            </a:r>
            <a:r>
              <a:rPr lang="ko-KR" altLang="en-US" sz="1200" b="0" baseline="0" dirty="0" err="1" smtClean="0"/>
              <a:t>레지스트라가</a:t>
            </a:r>
            <a:r>
              <a:rPr lang="ko-KR" altLang="en-US" sz="1200" b="0" baseline="0" dirty="0" smtClean="0"/>
              <a:t> 모두 동일함</a:t>
            </a:r>
            <a:r>
              <a:rPr lang="en-US" altLang="ko-KR" sz="1200" b="0" baseline="0" dirty="0" smtClean="0"/>
              <a:t>, </a:t>
            </a:r>
            <a:r>
              <a:rPr lang="ko-KR" altLang="en-US" sz="1200" b="0" baseline="0" dirty="0" smtClean="0"/>
              <a:t>이것을 기준으로 같은 수준의 계약이행을 요구</a:t>
            </a:r>
            <a:endParaRPr lang="en-US" altLang="ko-KR" sz="1200" b="0" baseline="0" dirty="0" smtClean="0"/>
          </a:p>
          <a:p>
            <a:r>
              <a:rPr lang="en-US" altLang="ko-KR" sz="1200" b="0" kern="1200" baseline="0" dirty="0" smtClean="0">
                <a:solidFill>
                  <a:schemeClr val="tx1"/>
                </a:solidFill>
                <a:latin typeface="+mn-lt"/>
                <a:ea typeface="+mn-ea"/>
                <a:cs typeface="+mn-cs"/>
              </a:rPr>
              <a:t> - </a:t>
            </a:r>
            <a:r>
              <a:rPr lang="en-US" altLang="ko-KR" sz="1200" b="0" kern="1200" baseline="0" dirty="0" err="1" smtClean="0">
                <a:solidFill>
                  <a:schemeClr val="tx1"/>
                </a:solidFill>
                <a:latin typeface="+mn-lt"/>
                <a:ea typeface="+mn-ea"/>
                <a:cs typeface="+mn-cs"/>
              </a:rPr>
              <a:t>gTLD</a:t>
            </a:r>
            <a:r>
              <a:rPr lang="en-US" altLang="ko-KR" sz="1200" b="0" kern="1200" baseline="0" dirty="0" smtClean="0">
                <a:solidFill>
                  <a:schemeClr val="tx1"/>
                </a:solidFill>
                <a:latin typeface="+mn-lt"/>
                <a:ea typeface="+mn-ea"/>
                <a:cs typeface="+mn-cs"/>
              </a:rPr>
              <a:t> </a:t>
            </a:r>
            <a:r>
              <a:rPr lang="ko-KR" altLang="en-US" sz="1200" b="0" kern="1200" baseline="0" dirty="0" smtClean="0">
                <a:solidFill>
                  <a:schemeClr val="tx1"/>
                </a:solidFill>
                <a:latin typeface="+mn-lt"/>
                <a:ea typeface="+mn-ea"/>
                <a:cs typeface="+mn-cs"/>
              </a:rPr>
              <a:t>계약이행 프로그램은 이행해야 할 사항에 대한 리스트로 초기에 출발하였으며</a:t>
            </a:r>
            <a:endParaRPr lang="en-US" altLang="ko-KR" sz="1200" b="0" kern="1200" baseline="0" dirty="0" smtClean="0">
              <a:solidFill>
                <a:schemeClr val="tx1"/>
              </a:solidFill>
              <a:latin typeface="+mn-lt"/>
              <a:ea typeface="+mn-ea"/>
              <a:cs typeface="+mn-cs"/>
            </a:endParaRPr>
          </a:p>
          <a:p>
            <a:r>
              <a:rPr lang="en-US" altLang="ko-KR" sz="1200" b="0" kern="1200" baseline="0" dirty="0" smtClean="0">
                <a:solidFill>
                  <a:schemeClr val="tx1"/>
                </a:solidFill>
                <a:latin typeface="+mn-lt"/>
                <a:ea typeface="+mn-ea"/>
                <a:cs typeface="+mn-cs"/>
              </a:rPr>
              <a:t> - ICANN</a:t>
            </a:r>
            <a:r>
              <a:rPr lang="ko-KR" altLang="en-US" sz="1200" b="0" kern="1200" baseline="0" dirty="0" smtClean="0">
                <a:solidFill>
                  <a:schemeClr val="tx1"/>
                </a:solidFill>
                <a:latin typeface="+mn-lt"/>
                <a:ea typeface="+mn-ea"/>
                <a:cs typeface="+mn-cs"/>
              </a:rPr>
              <a:t>은 </a:t>
            </a:r>
            <a:r>
              <a:rPr lang="ko-KR" altLang="en-US" sz="1200" b="0" kern="1200" baseline="0" dirty="0" err="1" smtClean="0">
                <a:solidFill>
                  <a:schemeClr val="tx1"/>
                </a:solidFill>
                <a:latin typeface="+mn-lt"/>
                <a:ea typeface="+mn-ea"/>
                <a:cs typeface="+mn-cs"/>
              </a:rPr>
              <a:t>레지스트라가</a:t>
            </a:r>
            <a:r>
              <a:rPr lang="ko-KR" altLang="en-US" sz="1200" b="0" kern="1200" baseline="0" dirty="0" smtClean="0">
                <a:solidFill>
                  <a:schemeClr val="tx1"/>
                </a:solidFill>
                <a:latin typeface="+mn-lt"/>
                <a:ea typeface="+mn-ea"/>
                <a:cs typeface="+mn-cs"/>
              </a:rPr>
              <a:t> 도메인네임 이슈에 대하여 대응하는지 확인</a:t>
            </a:r>
            <a:endParaRPr lang="en-US" altLang="ko-KR" sz="1200" b="0" kern="1200" baseline="0" dirty="0" smtClean="0">
              <a:solidFill>
                <a:schemeClr val="tx1"/>
              </a:solidFill>
              <a:latin typeface="+mn-lt"/>
              <a:ea typeface="+mn-ea"/>
              <a:cs typeface="+mn-cs"/>
            </a:endParaRPr>
          </a:p>
          <a:p>
            <a:r>
              <a:rPr lang="en-US" altLang="ko-KR" sz="1200" b="0" kern="1200" baseline="0" dirty="0" smtClean="0">
                <a:solidFill>
                  <a:schemeClr val="tx1"/>
                </a:solidFill>
                <a:latin typeface="+mn-lt"/>
                <a:ea typeface="+mn-ea"/>
                <a:cs typeface="+mn-cs"/>
              </a:rPr>
              <a:t> - </a:t>
            </a:r>
            <a:r>
              <a:rPr lang="ko-KR" altLang="en-US" sz="1200" b="0" kern="1200" baseline="0" dirty="0" smtClean="0">
                <a:solidFill>
                  <a:schemeClr val="tx1"/>
                </a:solidFill>
                <a:latin typeface="+mn-lt"/>
                <a:ea typeface="+mn-ea"/>
                <a:cs typeface="+mn-cs"/>
              </a:rPr>
              <a:t>예</a:t>
            </a:r>
            <a:r>
              <a:rPr lang="en-US" altLang="ko-KR" sz="1200" b="0" kern="1200" baseline="0" dirty="0" smtClean="0">
                <a:solidFill>
                  <a:schemeClr val="tx1"/>
                </a:solidFill>
                <a:latin typeface="+mn-lt"/>
                <a:ea typeface="+mn-ea"/>
                <a:cs typeface="+mn-cs"/>
              </a:rPr>
              <a:t>) </a:t>
            </a:r>
            <a:r>
              <a:rPr lang="ko-KR" altLang="en-US" sz="1200" b="0" kern="1200" baseline="0" dirty="0" err="1" smtClean="0">
                <a:solidFill>
                  <a:schemeClr val="tx1"/>
                </a:solidFill>
                <a:latin typeface="+mn-lt"/>
                <a:ea typeface="+mn-ea"/>
                <a:cs typeface="+mn-cs"/>
              </a:rPr>
              <a:t>상표권에대한</a:t>
            </a:r>
            <a:r>
              <a:rPr lang="ko-KR" altLang="en-US" sz="1200" b="0" kern="1200" baseline="0" dirty="0" smtClean="0">
                <a:solidFill>
                  <a:schemeClr val="tx1"/>
                </a:solidFill>
                <a:latin typeface="+mn-lt"/>
                <a:ea typeface="+mn-ea"/>
                <a:cs typeface="+mn-cs"/>
              </a:rPr>
              <a:t> 사항</a:t>
            </a:r>
            <a:r>
              <a:rPr lang="en-US" altLang="ko-KR" sz="1200" b="0" kern="1200" baseline="0" dirty="0" smtClean="0">
                <a:solidFill>
                  <a:schemeClr val="tx1"/>
                </a:solidFill>
                <a:latin typeface="+mn-lt"/>
                <a:ea typeface="+mn-ea"/>
                <a:cs typeface="+mn-cs"/>
              </a:rPr>
              <a:t>, </a:t>
            </a:r>
            <a:r>
              <a:rPr lang="ko-KR" altLang="en-US" sz="1200" b="0" kern="1200" baseline="0" dirty="0" err="1" smtClean="0">
                <a:solidFill>
                  <a:schemeClr val="tx1"/>
                </a:solidFill>
                <a:latin typeface="+mn-lt"/>
                <a:ea typeface="+mn-ea"/>
                <a:cs typeface="+mn-cs"/>
              </a:rPr>
              <a:t>후이즈</a:t>
            </a:r>
            <a:r>
              <a:rPr lang="ko-KR" altLang="en-US" sz="1200" b="0" kern="1200" baseline="0" dirty="0" smtClean="0">
                <a:solidFill>
                  <a:schemeClr val="tx1"/>
                </a:solidFill>
                <a:latin typeface="+mn-lt"/>
                <a:ea typeface="+mn-ea"/>
                <a:cs typeface="+mn-cs"/>
              </a:rPr>
              <a:t> 정확성</a:t>
            </a:r>
            <a:r>
              <a:rPr lang="en-US" altLang="ko-KR" sz="1200" b="0" kern="1200" baseline="0" dirty="0" smtClean="0">
                <a:solidFill>
                  <a:schemeClr val="tx1"/>
                </a:solidFill>
                <a:latin typeface="+mn-lt"/>
                <a:ea typeface="+mn-ea"/>
                <a:cs typeface="+mn-cs"/>
              </a:rPr>
              <a:t>, </a:t>
            </a:r>
            <a:r>
              <a:rPr lang="ko-KR" altLang="en-US" sz="1200" b="0" kern="1200" baseline="0" dirty="0" smtClean="0">
                <a:solidFill>
                  <a:schemeClr val="tx1"/>
                </a:solidFill>
                <a:latin typeface="+mn-lt"/>
                <a:ea typeface="+mn-ea"/>
                <a:cs typeface="+mn-cs"/>
              </a:rPr>
              <a:t>이양이슈</a:t>
            </a:r>
            <a:r>
              <a:rPr lang="en-US" altLang="ko-KR" sz="1200" b="0" kern="1200" baseline="0" dirty="0" smtClean="0">
                <a:solidFill>
                  <a:schemeClr val="tx1"/>
                </a:solidFill>
                <a:latin typeface="+mn-lt"/>
                <a:ea typeface="+mn-ea"/>
                <a:cs typeface="+mn-cs"/>
              </a:rPr>
              <a:t>, </a:t>
            </a:r>
            <a:r>
              <a:rPr lang="ko-KR" altLang="en-US" sz="1200" b="0" kern="1200" baseline="0" dirty="0" smtClean="0">
                <a:solidFill>
                  <a:schemeClr val="tx1"/>
                </a:solidFill>
                <a:latin typeface="+mn-lt"/>
                <a:ea typeface="+mn-ea"/>
                <a:cs typeface="+mn-cs"/>
              </a:rPr>
              <a:t>재판매사이슈</a:t>
            </a:r>
            <a:r>
              <a:rPr lang="en-US" altLang="ko-KR" sz="1200" b="0" kern="1200" baseline="0" dirty="0" smtClean="0">
                <a:solidFill>
                  <a:schemeClr val="tx1"/>
                </a:solidFill>
                <a:latin typeface="+mn-lt"/>
                <a:ea typeface="+mn-ea"/>
                <a:cs typeface="+mn-cs"/>
              </a:rPr>
              <a:t>, </a:t>
            </a:r>
            <a:r>
              <a:rPr lang="ko-KR" altLang="en-US" sz="1200" b="0" kern="1200" baseline="0" dirty="0" smtClean="0">
                <a:solidFill>
                  <a:schemeClr val="tx1"/>
                </a:solidFill>
                <a:latin typeface="+mn-lt"/>
                <a:ea typeface="+mn-ea"/>
                <a:cs typeface="+mn-cs"/>
              </a:rPr>
              <a:t>등록제한 등</a:t>
            </a:r>
            <a:endParaRPr lang="en-US" altLang="ko-KR" sz="1200" b="0" kern="1200" dirty="0" smtClean="0">
              <a:solidFill>
                <a:schemeClr val="tx1"/>
              </a:solidFill>
              <a:latin typeface="+mn-lt"/>
              <a:ea typeface="+mn-ea"/>
              <a:cs typeface="+mn-cs"/>
            </a:endParaRPr>
          </a:p>
          <a:p>
            <a:endParaRPr lang="en-US" altLang="ko-KR" sz="1200" b="0" kern="1200" dirty="0" smtClean="0">
              <a:solidFill>
                <a:schemeClr val="tx1"/>
              </a:solidFill>
              <a:latin typeface="+mn-lt"/>
              <a:ea typeface="+mn-ea"/>
              <a:cs typeface="+mn-cs"/>
            </a:endParaRPr>
          </a:p>
          <a:p>
            <a:r>
              <a:rPr lang="en-US" altLang="ko-KR" sz="1200" b="0" kern="1200" dirty="0" smtClean="0">
                <a:solidFill>
                  <a:schemeClr val="tx1"/>
                </a:solidFill>
                <a:latin typeface="+mn-lt"/>
                <a:ea typeface="+mn-ea"/>
                <a:cs typeface="+mn-cs"/>
              </a:rPr>
              <a:t>ICANN</a:t>
            </a:r>
            <a:r>
              <a:rPr lang="ko-KR" altLang="en-US" sz="1200" b="0" kern="1200" dirty="0" smtClean="0">
                <a:solidFill>
                  <a:schemeClr val="tx1"/>
                </a:solidFill>
                <a:latin typeface="+mn-lt"/>
                <a:ea typeface="+mn-ea"/>
                <a:cs typeface="+mn-cs"/>
              </a:rPr>
              <a:t>은 등록자</a:t>
            </a:r>
            <a:r>
              <a:rPr lang="en-US" altLang="ko-KR" sz="1200" b="0" kern="1200" dirty="0" smtClean="0">
                <a:solidFill>
                  <a:schemeClr val="tx1"/>
                </a:solidFill>
                <a:latin typeface="+mn-lt"/>
                <a:ea typeface="+mn-ea"/>
                <a:cs typeface="+mn-cs"/>
              </a:rPr>
              <a:t>, </a:t>
            </a:r>
            <a:r>
              <a:rPr lang="ko-KR" altLang="en-US" sz="1200" b="0" kern="1200" dirty="0" err="1" smtClean="0">
                <a:solidFill>
                  <a:schemeClr val="tx1"/>
                </a:solidFill>
                <a:latin typeface="+mn-lt"/>
                <a:ea typeface="+mn-ea"/>
                <a:cs typeface="+mn-cs"/>
              </a:rPr>
              <a:t>레지스트라</a:t>
            </a:r>
            <a:r>
              <a:rPr lang="ko-KR" altLang="en-US" sz="1200" b="0" kern="1200" dirty="0" smtClean="0">
                <a:solidFill>
                  <a:schemeClr val="tx1"/>
                </a:solidFill>
                <a:latin typeface="+mn-lt"/>
                <a:ea typeface="+mn-ea"/>
                <a:cs typeface="+mn-cs"/>
              </a:rPr>
              <a:t> 등 관련 그룹의 민원을 수집 분석하여</a:t>
            </a:r>
            <a:r>
              <a:rPr lang="en-US" altLang="ko-KR" sz="1200" b="0" kern="1200" dirty="0" smtClean="0">
                <a:solidFill>
                  <a:schemeClr val="tx1"/>
                </a:solidFill>
                <a:latin typeface="+mn-lt"/>
                <a:ea typeface="+mn-ea"/>
                <a:cs typeface="+mn-cs"/>
              </a:rPr>
              <a:t>, </a:t>
            </a:r>
            <a:r>
              <a:rPr lang="ko-KR" altLang="en-US" sz="1200" b="0" kern="1200" dirty="0" err="1" smtClean="0">
                <a:solidFill>
                  <a:schemeClr val="tx1"/>
                </a:solidFill>
                <a:latin typeface="+mn-lt"/>
                <a:ea typeface="+mn-ea"/>
                <a:cs typeface="+mn-cs"/>
              </a:rPr>
              <a:t>레지스트라가</a:t>
            </a:r>
            <a:r>
              <a:rPr lang="ko-KR" altLang="en-US" sz="1200" b="0" kern="1200" dirty="0" smtClean="0">
                <a:solidFill>
                  <a:schemeClr val="tx1"/>
                </a:solidFill>
                <a:latin typeface="+mn-lt"/>
                <a:ea typeface="+mn-ea"/>
                <a:cs typeface="+mn-cs"/>
              </a:rPr>
              <a:t> 효과적으로 문제에 대응할 수 있도록 준비하고</a:t>
            </a:r>
            <a:r>
              <a:rPr lang="en-US" altLang="ko-KR" sz="1200" b="0" kern="1200" dirty="0" smtClean="0">
                <a:solidFill>
                  <a:schemeClr val="tx1"/>
                </a:solidFill>
                <a:latin typeface="+mn-lt"/>
                <a:ea typeface="+mn-ea"/>
                <a:cs typeface="+mn-cs"/>
              </a:rPr>
              <a:t>, </a:t>
            </a:r>
            <a:r>
              <a:rPr lang="ko-KR" altLang="en-US" sz="1200" b="0" kern="1200" dirty="0" smtClean="0">
                <a:solidFill>
                  <a:schemeClr val="tx1"/>
                </a:solidFill>
                <a:latin typeface="+mn-lt"/>
                <a:ea typeface="+mn-ea"/>
                <a:cs typeface="+mn-cs"/>
              </a:rPr>
              <a:t>계약이행의 효율성을 제고함</a:t>
            </a:r>
            <a:endParaRPr lang="en-US" altLang="ko-KR" sz="1200" b="0" kern="1200" dirty="0" smtClean="0">
              <a:solidFill>
                <a:schemeClr val="tx1"/>
              </a:solidFill>
              <a:latin typeface="+mn-lt"/>
              <a:ea typeface="+mn-ea"/>
              <a:cs typeface="+mn-cs"/>
            </a:endParaRPr>
          </a:p>
          <a:p>
            <a:r>
              <a:rPr lang="en-US" altLang="ko-KR" sz="1200" b="0" kern="1200" dirty="0" smtClean="0">
                <a:solidFill>
                  <a:schemeClr val="tx1"/>
                </a:solidFill>
                <a:latin typeface="+mn-lt"/>
                <a:ea typeface="+mn-ea"/>
                <a:cs typeface="+mn-cs"/>
              </a:rPr>
              <a:t>ICANN</a:t>
            </a:r>
            <a:r>
              <a:rPr lang="ko-KR" altLang="en-US" sz="1200" b="0" kern="1200" dirty="0" smtClean="0">
                <a:solidFill>
                  <a:schemeClr val="tx1"/>
                </a:solidFill>
                <a:latin typeface="+mn-lt"/>
                <a:ea typeface="+mn-ea"/>
                <a:cs typeface="+mn-cs"/>
              </a:rPr>
              <a:t>은 초기에는 </a:t>
            </a:r>
            <a:r>
              <a:rPr lang="ko-KR" altLang="en-US" sz="1200" b="0" kern="1200" dirty="0" err="1" smtClean="0">
                <a:solidFill>
                  <a:schemeClr val="tx1"/>
                </a:solidFill>
                <a:latin typeface="+mn-lt"/>
                <a:ea typeface="+mn-ea"/>
                <a:cs typeface="+mn-cs"/>
              </a:rPr>
              <a:t>경고등을</a:t>
            </a:r>
            <a:r>
              <a:rPr lang="ko-KR" altLang="en-US" sz="1200" b="0" kern="1200" dirty="0" smtClean="0">
                <a:solidFill>
                  <a:schemeClr val="tx1"/>
                </a:solidFill>
                <a:latin typeface="+mn-lt"/>
                <a:ea typeface="+mn-ea"/>
                <a:cs typeface="+mn-cs"/>
              </a:rPr>
              <a:t> 활용하여 안내</a:t>
            </a:r>
            <a:r>
              <a:rPr lang="ko-KR" altLang="en-US" sz="1200" b="0" kern="1200" baseline="0" dirty="0" smtClean="0">
                <a:solidFill>
                  <a:schemeClr val="tx1"/>
                </a:solidFill>
                <a:latin typeface="+mn-lt"/>
                <a:ea typeface="+mn-ea"/>
                <a:cs typeface="+mn-cs"/>
              </a:rPr>
              <a:t> 이후 미 </a:t>
            </a:r>
            <a:r>
              <a:rPr lang="ko-KR" altLang="en-US" sz="1200" b="0" kern="1200" baseline="0" dirty="0" err="1" smtClean="0">
                <a:solidFill>
                  <a:schemeClr val="tx1"/>
                </a:solidFill>
                <a:latin typeface="+mn-lt"/>
                <a:ea typeface="+mn-ea"/>
                <a:cs typeface="+mn-cs"/>
              </a:rPr>
              <a:t>이행시</a:t>
            </a:r>
            <a:r>
              <a:rPr lang="ko-KR" altLang="en-US" sz="1200" b="0" kern="1200" baseline="0" dirty="0" smtClean="0">
                <a:solidFill>
                  <a:schemeClr val="tx1"/>
                </a:solidFill>
                <a:latin typeface="+mn-lt"/>
                <a:ea typeface="+mn-ea"/>
                <a:cs typeface="+mn-cs"/>
              </a:rPr>
              <a:t> 계약 </a:t>
            </a:r>
            <a:r>
              <a:rPr lang="ko-KR" altLang="en-US" sz="1200" b="0" kern="1200" baseline="0" dirty="0" err="1" smtClean="0">
                <a:solidFill>
                  <a:schemeClr val="tx1"/>
                </a:solidFill>
                <a:latin typeface="+mn-lt"/>
                <a:ea typeface="+mn-ea"/>
                <a:cs typeface="+mn-cs"/>
              </a:rPr>
              <a:t>미이행</a:t>
            </a:r>
            <a:r>
              <a:rPr lang="ko-KR" altLang="en-US" sz="1200" b="0" kern="1200" baseline="0" dirty="0" smtClean="0">
                <a:solidFill>
                  <a:schemeClr val="tx1"/>
                </a:solidFill>
                <a:latin typeface="+mn-lt"/>
                <a:ea typeface="+mn-ea"/>
                <a:cs typeface="+mn-cs"/>
              </a:rPr>
              <a:t> 경고</a:t>
            </a:r>
            <a:r>
              <a:rPr lang="en-US" altLang="ko-KR" sz="1200" b="0" kern="1200" baseline="0" dirty="0" smtClean="0">
                <a:solidFill>
                  <a:schemeClr val="tx1"/>
                </a:solidFill>
                <a:latin typeface="+mn-lt"/>
                <a:ea typeface="+mn-ea"/>
                <a:cs typeface="+mn-cs"/>
              </a:rPr>
              <a:t>(breach notice), </a:t>
            </a:r>
            <a:r>
              <a:rPr lang="ko-KR" altLang="en-US" sz="1200" b="0" kern="1200" baseline="0" dirty="0" smtClean="0">
                <a:solidFill>
                  <a:schemeClr val="tx1"/>
                </a:solidFill>
                <a:latin typeface="+mn-lt"/>
                <a:ea typeface="+mn-ea"/>
                <a:cs typeface="+mn-cs"/>
              </a:rPr>
              <a:t>계약연장</a:t>
            </a:r>
            <a:r>
              <a:rPr lang="en-US" altLang="ko-KR" sz="1200" b="0" kern="1200" baseline="0" dirty="0" smtClean="0">
                <a:solidFill>
                  <a:schemeClr val="tx1"/>
                </a:solidFill>
                <a:latin typeface="+mn-lt"/>
                <a:ea typeface="+mn-ea"/>
                <a:cs typeface="+mn-cs"/>
              </a:rPr>
              <a:t>(Suspension), </a:t>
            </a:r>
            <a:r>
              <a:rPr lang="ko-KR" altLang="en-US" sz="1200" b="0" kern="1200" baseline="0" dirty="0" smtClean="0">
                <a:solidFill>
                  <a:schemeClr val="tx1"/>
                </a:solidFill>
                <a:latin typeface="+mn-lt"/>
                <a:ea typeface="+mn-ea"/>
                <a:cs typeface="+mn-cs"/>
              </a:rPr>
              <a:t>계약파기</a:t>
            </a:r>
            <a:r>
              <a:rPr lang="en-US" altLang="ko-KR" sz="1200" b="0" kern="1200" baseline="0" dirty="0" smtClean="0">
                <a:solidFill>
                  <a:schemeClr val="tx1"/>
                </a:solidFill>
                <a:latin typeface="+mn-lt"/>
                <a:ea typeface="+mn-ea"/>
                <a:cs typeface="+mn-cs"/>
              </a:rPr>
              <a:t>(Termination)</a:t>
            </a:r>
            <a:r>
              <a:rPr lang="ko-KR" altLang="en-US" sz="1200" b="0" kern="1200" baseline="0" dirty="0" smtClean="0">
                <a:solidFill>
                  <a:schemeClr val="tx1"/>
                </a:solidFill>
                <a:latin typeface="+mn-lt"/>
                <a:ea typeface="+mn-ea"/>
                <a:cs typeface="+mn-cs"/>
              </a:rPr>
              <a:t>등을 공지하고 수행</a:t>
            </a:r>
            <a:endParaRPr lang="en-US" altLang="ko-KR" sz="1200" b="0" kern="1200" baseline="0" dirty="0" smtClean="0">
              <a:solidFill>
                <a:schemeClr val="tx1"/>
              </a:solidFill>
              <a:latin typeface="+mn-lt"/>
              <a:ea typeface="+mn-ea"/>
              <a:cs typeface="+mn-cs"/>
            </a:endParaRPr>
          </a:p>
          <a:p>
            <a:endParaRPr lang="en-US" altLang="ko-KR" sz="1200" b="0" kern="1200" baseline="0" dirty="0" smtClean="0">
              <a:solidFill>
                <a:schemeClr val="tx1"/>
              </a:solidFill>
              <a:latin typeface="+mn-lt"/>
              <a:ea typeface="+mn-ea"/>
              <a:cs typeface="+mn-cs"/>
            </a:endParaRPr>
          </a:p>
          <a:p>
            <a:r>
              <a:rPr lang="ko-KR" altLang="en-US" sz="1200" b="0" kern="1200" baseline="0" dirty="0" smtClean="0">
                <a:solidFill>
                  <a:schemeClr val="tx1"/>
                </a:solidFill>
                <a:latin typeface="+mn-lt"/>
                <a:ea typeface="+mn-ea"/>
                <a:cs typeface="+mn-cs"/>
              </a:rPr>
              <a:t>관련 절차는 </a:t>
            </a:r>
            <a:r>
              <a:rPr lang="ko-KR" altLang="en-US" sz="1200" b="0" kern="1200" baseline="0" dirty="0" err="1" smtClean="0">
                <a:solidFill>
                  <a:schemeClr val="tx1"/>
                </a:solidFill>
                <a:latin typeface="+mn-lt"/>
                <a:ea typeface="+mn-ea"/>
                <a:cs typeface="+mn-cs"/>
              </a:rPr>
              <a:t>레지스트라가</a:t>
            </a:r>
            <a:r>
              <a:rPr lang="ko-KR" altLang="en-US" sz="1200" b="0" kern="1200" baseline="0" dirty="0" smtClean="0">
                <a:solidFill>
                  <a:schemeClr val="tx1"/>
                </a:solidFill>
                <a:latin typeface="+mn-lt"/>
                <a:ea typeface="+mn-ea"/>
                <a:cs typeface="+mn-cs"/>
              </a:rPr>
              <a:t> 도메인사용자에게 개선된 서비스 제공을 유도하고</a:t>
            </a:r>
            <a:r>
              <a:rPr lang="en-US" altLang="ko-KR" sz="1200" b="0" kern="1200" baseline="0" dirty="0" smtClean="0">
                <a:solidFill>
                  <a:schemeClr val="tx1"/>
                </a:solidFill>
                <a:latin typeface="+mn-lt"/>
                <a:ea typeface="+mn-ea"/>
                <a:cs typeface="+mn-cs"/>
              </a:rPr>
              <a:t>, </a:t>
            </a:r>
            <a:r>
              <a:rPr lang="ko-KR" altLang="en-US" sz="1200" b="0" kern="1200" baseline="0" dirty="0" smtClean="0">
                <a:solidFill>
                  <a:schemeClr val="tx1"/>
                </a:solidFill>
                <a:latin typeface="+mn-lt"/>
                <a:ea typeface="+mn-ea"/>
                <a:cs typeface="+mn-cs"/>
              </a:rPr>
              <a:t>승인절차를 준수하도록 유도하여</a:t>
            </a:r>
            <a:r>
              <a:rPr lang="en-US" altLang="ko-KR" sz="1200" b="0" kern="1200" baseline="0" dirty="0" smtClean="0">
                <a:solidFill>
                  <a:schemeClr val="tx1"/>
                </a:solidFill>
                <a:latin typeface="+mn-lt"/>
                <a:ea typeface="+mn-ea"/>
                <a:cs typeface="+mn-cs"/>
              </a:rPr>
              <a:t>, </a:t>
            </a:r>
            <a:r>
              <a:rPr lang="ko-KR" altLang="en-US" sz="1200" b="0" kern="1200" baseline="0" dirty="0" smtClean="0">
                <a:solidFill>
                  <a:schemeClr val="tx1"/>
                </a:solidFill>
                <a:latin typeface="+mn-lt"/>
                <a:ea typeface="+mn-ea"/>
                <a:cs typeface="+mn-cs"/>
              </a:rPr>
              <a:t>사용자에게 비용절감 및 </a:t>
            </a:r>
            <a:r>
              <a:rPr lang="ko-KR" altLang="en-US" sz="1200" b="0" kern="1200" baseline="0" dirty="0" err="1" smtClean="0">
                <a:solidFill>
                  <a:schemeClr val="tx1"/>
                </a:solidFill>
                <a:latin typeface="+mn-lt"/>
                <a:ea typeface="+mn-ea"/>
                <a:cs typeface="+mn-cs"/>
              </a:rPr>
              <a:t>서비스질</a:t>
            </a:r>
            <a:r>
              <a:rPr lang="ko-KR" altLang="en-US" sz="1200" b="0" kern="1200" baseline="0" dirty="0" smtClean="0">
                <a:solidFill>
                  <a:schemeClr val="tx1"/>
                </a:solidFill>
                <a:latin typeface="+mn-lt"/>
                <a:ea typeface="+mn-ea"/>
                <a:cs typeface="+mn-cs"/>
              </a:rPr>
              <a:t> 개선을 유도함이 목적</a:t>
            </a:r>
            <a:endParaRPr lang="en-US" altLang="ko-KR" sz="1200" b="0" kern="1200" dirty="0" smtClean="0">
              <a:solidFill>
                <a:schemeClr val="tx1"/>
              </a:solidFill>
              <a:latin typeface="+mn-lt"/>
              <a:ea typeface="+mn-ea"/>
              <a:cs typeface="+mn-cs"/>
            </a:endParaRPr>
          </a:p>
          <a:p>
            <a:endParaRPr lang="en-US" sz="1200" b="0" baseline="0" dirty="0" smtClean="0"/>
          </a:p>
          <a:p>
            <a:endParaRPr lang="en-US" sz="1200" b="0" baseline="0" dirty="0" smtClean="0"/>
          </a:p>
          <a:p>
            <a:r>
              <a:rPr lang="en-US" sz="1200" b="0" baseline="0" dirty="0" smtClean="0"/>
              <a:t>ICANN </a:t>
            </a:r>
            <a:r>
              <a:rPr lang="en-US" sz="1200" b="0" u="none" baseline="0" dirty="0" smtClean="0"/>
              <a:t>oversees, maintains and enforces </a:t>
            </a:r>
            <a:r>
              <a:rPr lang="en-US" sz="1200" b="0" u="none" baseline="0" dirty="0" smtClean="0">
                <a:solidFill>
                  <a:srgbClr val="0000FF"/>
                </a:solidFill>
              </a:rPr>
              <a:t>the agreements with the contracted parties (registrars and registries) and </a:t>
            </a:r>
            <a:r>
              <a:rPr lang="en-US" sz="1200" b="0" u="none" baseline="0" dirty="0" smtClean="0"/>
              <a:t>the policies developed through the community-driven process. </a:t>
            </a:r>
          </a:p>
          <a:p>
            <a:endParaRPr lang="en-US" sz="1200" b="0" u="none" baseline="0" dirty="0" smtClean="0"/>
          </a:p>
          <a:p>
            <a:r>
              <a:rPr lang="en-US" b="0" dirty="0" smtClean="0"/>
              <a:t>The overall goal of the Contractual Compliance group is to ensure that ICANN’s contracted parties comply with their agreements and the consensus policies. ICANN strives to achieve this goal via the prevention and/or enforcement approach</a:t>
            </a:r>
            <a:r>
              <a:rPr lang="en-US" b="0" baseline="0" dirty="0" smtClean="0"/>
              <a:t> and process which are consistent across all complaint types and apply to all ICANN’s contracted parties. </a:t>
            </a:r>
            <a:endParaRPr lang="en-US" b="0" dirty="0" smtClean="0"/>
          </a:p>
          <a:p>
            <a:endParaRPr lang="en-US" sz="1200" b="0" u="none" strike="sngStrike" baseline="0" dirty="0" smtClean="0"/>
          </a:p>
          <a:p>
            <a:pPr marL="57150" indent="0">
              <a:buFont typeface="Arial" charset="0"/>
              <a:buNone/>
              <a:defRPr/>
            </a:pPr>
            <a:r>
              <a:rPr lang="en-US" sz="1200" b="0" kern="1200" dirty="0" smtClean="0">
                <a:solidFill>
                  <a:schemeClr val="tx1"/>
                </a:solidFill>
                <a:latin typeface="+mn-lt"/>
                <a:ea typeface="+mn-ea"/>
                <a:cs typeface="+mn-cs"/>
              </a:rPr>
              <a:t>ICANN currently has over 1200 accredited registrars, each with a Registrar Accreditation Agreement (RAA) in effect. The form of the RAA is identical regardless of the characteristics of the registrar, so that compliance efforts can be carried out in a consistent manner across all registrars. The </a:t>
            </a:r>
            <a:r>
              <a:rPr lang="en-US" sz="1200" b="0" kern="1200" dirty="0" err="1" smtClean="0">
                <a:solidFill>
                  <a:schemeClr val="tx1"/>
                </a:solidFill>
                <a:latin typeface="+mn-lt"/>
                <a:ea typeface="+mn-ea"/>
                <a:cs typeface="+mn-cs"/>
              </a:rPr>
              <a:t>gTLD</a:t>
            </a:r>
            <a:r>
              <a:rPr lang="en-US" sz="1200" b="0" kern="1200" dirty="0" smtClean="0">
                <a:solidFill>
                  <a:schemeClr val="tx1"/>
                </a:solidFill>
                <a:latin typeface="+mn-lt"/>
                <a:ea typeface="+mn-ea"/>
                <a:cs typeface="+mn-cs"/>
              </a:rPr>
              <a:t> Registrar Compliance Program was developed by first compiling a full listing of all obligations enumerated in the accreditation agreement. These provisions were then divided into seven general Compliance Areas. </a:t>
            </a:r>
            <a:r>
              <a:rPr lang="en-US" sz="1200" b="0" strike="noStrike" kern="1200" dirty="0" smtClean="0">
                <a:solidFill>
                  <a:schemeClr val="tx1"/>
                </a:solidFill>
                <a:latin typeface="+mn-lt"/>
                <a:ea typeface="+mn-ea"/>
                <a:cs typeface="+mn-cs"/>
              </a:rPr>
              <a:t>ICANN  </a:t>
            </a:r>
            <a:r>
              <a:rPr lang="en-US" sz="1200" b="0" kern="1200" dirty="0" smtClean="0">
                <a:solidFill>
                  <a:schemeClr val="tx1"/>
                </a:solidFill>
                <a:latin typeface="+mn-lt"/>
                <a:ea typeface="+mn-ea"/>
                <a:cs typeface="+mn-cs"/>
              </a:rPr>
              <a:t>tracks </a:t>
            </a:r>
            <a:r>
              <a:rPr lang="en-US" sz="1200" b="0" u="none" kern="1200" dirty="0" smtClean="0">
                <a:solidFill>
                  <a:schemeClr val="tx1"/>
                </a:solidFill>
                <a:latin typeface="+mn-lt"/>
                <a:ea typeface="+mn-ea"/>
                <a:cs typeface="+mn-cs"/>
              </a:rPr>
              <a:t>and addresses registrar’s responsiveness</a:t>
            </a:r>
            <a:r>
              <a:rPr lang="en-US" sz="1200" b="0" u="none" kern="1200" baseline="0" dirty="0" smtClean="0">
                <a:solidFill>
                  <a:schemeClr val="tx1"/>
                </a:solidFill>
                <a:latin typeface="+mn-lt"/>
                <a:ea typeface="+mn-ea"/>
                <a:cs typeface="+mn-cs"/>
              </a:rPr>
              <a:t> and response to</a:t>
            </a:r>
            <a:r>
              <a:rPr lang="en-US" sz="1200" b="0" u="none" kern="1200" dirty="0" smtClean="0">
                <a:solidFill>
                  <a:schemeClr val="tx1"/>
                </a:solidFill>
                <a:latin typeface="+mn-lt"/>
                <a:ea typeface="+mn-ea"/>
                <a:cs typeface="+mn-cs"/>
              </a:rPr>
              <a:t> </a:t>
            </a:r>
            <a:r>
              <a:rPr lang="en-US" sz="1200" b="0" u="none" kern="1200" dirty="0" smtClean="0">
                <a:solidFill>
                  <a:schemeClr val="tx1"/>
                </a:solidFill>
                <a:latin typeface="+mn-lt"/>
                <a:ea typeface="+mn-ea"/>
                <a:cs typeface="Trebuchet MS"/>
              </a:rPr>
              <a:t>d</a:t>
            </a:r>
            <a:r>
              <a:rPr lang="en-US" sz="1200" b="0" u="none" dirty="0" smtClean="0">
                <a:cs typeface="Trebuchet MS"/>
              </a:rPr>
              <a:t>omain registration issues for</a:t>
            </a:r>
            <a:r>
              <a:rPr lang="en-US" sz="1200" b="0" u="none" baseline="0" dirty="0" smtClean="0">
                <a:cs typeface="Trebuchet MS"/>
              </a:rPr>
              <a:t> example, t</a:t>
            </a:r>
            <a:r>
              <a:rPr lang="en-US" sz="1200" b="0" u="none" dirty="0" smtClean="0">
                <a:cs typeface="Trebuchet MS"/>
              </a:rPr>
              <a:t>rademark disputes, </a:t>
            </a:r>
            <a:r>
              <a:rPr lang="en-US" sz="1200" b="0" u="none" dirty="0" smtClean="0"/>
              <a:t>WHOIS inaccuracies, Transfer issues; </a:t>
            </a:r>
            <a:r>
              <a:rPr lang="en-US" sz="1200" b="0" u="none" dirty="0" smtClean="0">
                <a:cs typeface="Trebuchet MS"/>
              </a:rPr>
              <a:t>reseller issues, </a:t>
            </a:r>
            <a:r>
              <a:rPr lang="en-US" sz="1200" b="0" u="none" dirty="0" smtClean="0">
                <a:solidFill>
                  <a:srgbClr val="000000"/>
                </a:solidFill>
                <a:cs typeface="Trebuchet MS"/>
              </a:rPr>
              <a:t>registration restrictions.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ICANN reviews</a:t>
            </a:r>
            <a:r>
              <a:rPr lang="en-US" sz="1200" b="0" kern="1200" baseline="0" dirty="0" smtClean="0">
                <a:solidFill>
                  <a:schemeClr val="tx1"/>
                </a:solidFill>
                <a:latin typeface="+mn-lt"/>
                <a:ea typeface="+mn-ea"/>
                <a:cs typeface="+mn-cs"/>
              </a:rPr>
              <a:t> and analyzes </a:t>
            </a:r>
            <a:r>
              <a:rPr lang="en-US" sz="1200" b="0" kern="1200" dirty="0" smtClean="0">
                <a:solidFill>
                  <a:schemeClr val="tx1"/>
                </a:solidFill>
                <a:latin typeface="+mn-lt"/>
                <a:ea typeface="+mn-ea"/>
                <a:cs typeface="+mn-cs"/>
              </a:rPr>
              <a:t>data from complaints received from registrants, registrars, and other interested parties;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monitors the efficiency and effectiveness of registrar responses to problems, </a:t>
            </a:r>
            <a:r>
              <a:rPr lang="en-US" sz="1200" b="0" strike="noStrike" kern="1200" dirty="0" smtClean="0">
                <a:solidFill>
                  <a:schemeClr val="tx1"/>
                </a:solidFill>
                <a:latin typeface="+mn-lt"/>
                <a:ea typeface="+mn-ea"/>
                <a:cs typeface="+mn-cs"/>
              </a:rPr>
              <a:t>and </a:t>
            </a:r>
            <a:r>
              <a:rPr lang="en-US" sz="1200" b="0" kern="1200" dirty="0" smtClean="0">
                <a:solidFill>
                  <a:schemeClr val="tx1"/>
                </a:solidFill>
                <a:latin typeface="+mn-lt"/>
                <a:ea typeface="+mn-ea"/>
                <a:cs typeface="+mn-cs"/>
              </a:rPr>
              <a:t>tracks and reports on compliance performance. ICANN, thru the prevention and collaboration phase, attempts to resolve non-compliance issues. If those attempts fail, ICANN</a:t>
            </a:r>
            <a:r>
              <a:rPr lang="en-US" sz="1200" b="0" kern="1200" baseline="0" dirty="0" smtClean="0">
                <a:solidFill>
                  <a:schemeClr val="tx1"/>
                </a:solidFill>
                <a:latin typeface="+mn-lt"/>
                <a:ea typeface="+mn-ea"/>
                <a:cs typeface="+mn-cs"/>
              </a:rPr>
              <a:t> then escalates to the enforcement phase which consists of issuing and publishing a breach notice, a suspension or termination. </a:t>
            </a:r>
            <a:r>
              <a:rPr lang="en-US" sz="1200" b="0" kern="1200" dirty="0" smtClean="0">
                <a:solidFill>
                  <a:schemeClr val="tx1"/>
                </a:solidFill>
                <a:latin typeface="+mn-lt"/>
                <a:ea typeface="+mn-ea"/>
                <a:cs typeface="+mn-cs"/>
              </a:rPr>
              <a:t> </a:t>
            </a:r>
          </a:p>
          <a:p>
            <a:r>
              <a:rPr lang="en-US" sz="1200" b="0" u="sng" baseline="0" dirty="0" smtClean="0"/>
              <a:t> </a:t>
            </a:r>
          </a:p>
          <a:p>
            <a:r>
              <a:rPr lang="en-US" sz="1200" b="0" kern="1200" dirty="0" smtClean="0">
                <a:solidFill>
                  <a:schemeClr val="tx1"/>
                </a:solidFill>
                <a:latin typeface="+mn-lt"/>
                <a:ea typeface="+mn-ea"/>
                <a:cs typeface="+mn-cs"/>
              </a:rPr>
              <a:t>ICANN also requires that the registries that provide domain names do so only through ICANN-accredited registrars. The Accreditation process works well in creating competition, reducing costs to consumers, and improving the quality of services offered. </a:t>
            </a:r>
            <a:endParaRPr lang="en-US" b="0"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23</a:t>
            </a:fld>
            <a:endParaRPr lang="en-US"/>
          </a:p>
        </p:txBody>
      </p:sp>
    </p:spTree>
    <p:extLst>
      <p:ext uri="{BB962C8B-B14F-4D97-AF65-F5344CB8AC3E}">
        <p14:creationId xmlns:p14="http://schemas.microsoft.com/office/powerpoint/2010/main" val="15864190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3C650B7D-728F-4938-B90C-E0859481EBDC}" type="slidenum">
              <a:rPr lang="en-US" smtClean="0"/>
              <a:t>24</a:t>
            </a:fld>
            <a:endParaRPr lang="en-US"/>
          </a:p>
        </p:txBody>
      </p:sp>
    </p:spTree>
    <p:extLst>
      <p:ext uri="{BB962C8B-B14F-4D97-AF65-F5344CB8AC3E}">
        <p14:creationId xmlns:p14="http://schemas.microsoft.com/office/powerpoint/2010/main" val="2942786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u="none" baseline="0" dirty="0" smtClean="0"/>
              <a:t>인터넷에서 다른 사람을 찾아가기 위해서는 컴퓨터에 주소를 입력해야 합니다</a:t>
            </a:r>
            <a:r>
              <a:rPr lang="en-US" altLang="ko-KR" sz="1200" u="none" baseline="0" dirty="0" smtClean="0"/>
              <a:t>. </a:t>
            </a:r>
            <a:r>
              <a:rPr lang="ko-KR" altLang="en-US" sz="1200" u="none" baseline="0" dirty="0" smtClean="0"/>
              <a:t>입력 하는 것은 주소</a:t>
            </a:r>
            <a:r>
              <a:rPr lang="en-US" altLang="ko-KR" sz="1200" u="none" baseline="0" dirty="0" smtClean="0"/>
              <a:t> </a:t>
            </a:r>
            <a:r>
              <a:rPr lang="ko-KR" altLang="en-US" sz="1200" u="none" baseline="0" dirty="0" smtClean="0"/>
              <a:t>즉 이름 또는 숫자입니다</a:t>
            </a:r>
            <a:r>
              <a:rPr lang="en-US" altLang="ko-KR" sz="120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u="none" baseline="0" dirty="0" smtClean="0"/>
              <a:t>인터넷주소는 고유</a:t>
            </a:r>
            <a:r>
              <a:rPr lang="en-US" altLang="ko-KR" sz="1200" u="none" baseline="0" dirty="0" smtClean="0"/>
              <a:t>(</a:t>
            </a:r>
            <a:r>
              <a:rPr lang="ko-KR" altLang="en-US" sz="1200" u="none" baseline="0" dirty="0" smtClean="0"/>
              <a:t>유일무이</a:t>
            </a:r>
            <a:r>
              <a:rPr lang="en-US" altLang="ko-KR" sz="1200" u="none" baseline="0" dirty="0" smtClean="0"/>
              <a:t>)</a:t>
            </a:r>
            <a:r>
              <a:rPr lang="ko-KR" altLang="en-US" sz="1200" u="none" baseline="0" dirty="0" smtClean="0"/>
              <a:t>해야 네트워크상에서 서로 통신할 수 있습니다</a:t>
            </a:r>
            <a:r>
              <a:rPr lang="en-US" altLang="ko-KR" sz="120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u="none" baseline="0" dirty="0" smtClean="0"/>
              <a:t>국제인터넷주소자원기구 </a:t>
            </a:r>
            <a:r>
              <a:rPr lang="en-US" altLang="ko-KR" sz="1200" u="none" baseline="0" dirty="0" smtClean="0"/>
              <a:t>ICANN</a:t>
            </a:r>
            <a:r>
              <a:rPr lang="ko-KR" altLang="en-US" sz="1200" u="none" baseline="0" dirty="0" smtClean="0"/>
              <a:t>은 도메인네임시스템</a:t>
            </a:r>
            <a:r>
              <a:rPr lang="en-US" altLang="ko-KR" sz="1200" u="none" baseline="0" dirty="0" smtClean="0"/>
              <a:t>(DNS)</a:t>
            </a:r>
            <a:r>
              <a:rPr lang="ko-KR" altLang="en-US" sz="1200" u="none" baseline="0" dirty="0" smtClean="0"/>
              <a:t>를 세계적으로 운영하고 있습니다</a:t>
            </a:r>
            <a:r>
              <a:rPr lang="en-US" altLang="ko-KR" sz="120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DNS</a:t>
            </a:r>
            <a:r>
              <a:rPr lang="ko-KR" altLang="en-US" sz="1200" u="none" baseline="0" dirty="0" smtClean="0"/>
              <a:t>는 인터넷 인프라의 필수요소입니다</a:t>
            </a:r>
            <a:r>
              <a:rPr lang="en-US" altLang="ko-KR" sz="120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DNS</a:t>
            </a:r>
            <a:r>
              <a:rPr lang="ko-KR" altLang="en-US" sz="1200" u="none" baseline="0" dirty="0" smtClean="0"/>
              <a:t>는 인터넷의 축을 담당하고 있으며 </a:t>
            </a:r>
            <a:r>
              <a:rPr lang="en-US" altLang="ko-KR" sz="1200" u="none" baseline="0" dirty="0" smtClean="0"/>
              <a:t>DNS</a:t>
            </a:r>
            <a:r>
              <a:rPr lang="ko-KR" altLang="en-US" sz="1200" u="none" baseline="0" dirty="0" smtClean="0"/>
              <a:t>없이는 인터넷이 운영되지 않는다 라고 말할 수 있습니다</a:t>
            </a:r>
            <a:r>
              <a:rPr lang="en-US" altLang="ko-KR" sz="120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ICANN</a:t>
            </a:r>
            <a:r>
              <a:rPr lang="ko-KR" altLang="en-US" sz="1200" u="none" baseline="0" dirty="0" smtClean="0"/>
              <a:t>은 지난 </a:t>
            </a:r>
            <a:r>
              <a:rPr lang="en-US" altLang="ko-KR" sz="1200" u="none" baseline="0" dirty="0" smtClean="0"/>
              <a:t>98</a:t>
            </a:r>
            <a:r>
              <a:rPr lang="ko-KR" altLang="en-US" sz="1200" u="none" baseline="0" dirty="0" smtClean="0"/>
              <a:t>년에 비영리 기관으로 출범하였으며 전세계의 전문가가 참여하여 인터넷을 안정적이고 상호 운영 가능하도록 노력하고 있습니다</a:t>
            </a:r>
            <a:r>
              <a:rPr lang="en-US" altLang="ko-KR" sz="120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u="none" baseline="0" dirty="0" smtClean="0"/>
              <a:t>또한 경장과 인터넷의 </a:t>
            </a:r>
            <a:r>
              <a:rPr lang="ko-KR" altLang="en-US" sz="1200" u="none" baseline="0" dirty="0" err="1" smtClean="0"/>
              <a:t>고유식별자에</a:t>
            </a:r>
            <a:r>
              <a:rPr lang="ko-KR" altLang="en-US" sz="1200" u="none" baseline="0" dirty="0" smtClean="0"/>
              <a:t> 대한 정책을 개발하면서 인터넷에 기여하고 있습니다</a:t>
            </a:r>
            <a:r>
              <a:rPr lang="en-US" altLang="ko-KR" sz="120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kern="1200" baseline="0" dirty="0" smtClean="0">
                <a:solidFill>
                  <a:schemeClr val="tx1"/>
                </a:solidFill>
                <a:latin typeface="+mn-lt"/>
                <a:ea typeface="+mn-ea"/>
                <a:cs typeface="+mn-cs"/>
              </a:rPr>
              <a:t>ICANN</a:t>
            </a:r>
            <a:r>
              <a:rPr lang="ko-KR" altLang="en-US" sz="1200" u="none" kern="1200" baseline="0" dirty="0" smtClean="0">
                <a:solidFill>
                  <a:schemeClr val="tx1"/>
                </a:solidFill>
                <a:latin typeface="+mn-lt"/>
                <a:ea typeface="+mn-ea"/>
                <a:cs typeface="+mn-cs"/>
              </a:rPr>
              <a:t>의 인터넷 네임시스템에 대한 조정기능은 인터넷의 확장과 진화에 중요한 역할을 수행하고 있습니다</a:t>
            </a:r>
            <a:r>
              <a:rPr lang="en-US" altLang="ko-KR" sz="1200" u="non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u="none" kern="1200" baseline="0" dirty="0" smtClean="0">
                <a:solidFill>
                  <a:schemeClr val="tx1"/>
                </a:solidFill>
                <a:latin typeface="+mn-lt"/>
                <a:ea typeface="+mn-ea"/>
                <a:cs typeface="+mn-cs"/>
              </a:rPr>
              <a:t>각국정부</a:t>
            </a:r>
            <a:r>
              <a:rPr lang="en-US" altLang="ko-KR" sz="1200" u="none" kern="1200" baseline="0" dirty="0" smtClean="0">
                <a:solidFill>
                  <a:schemeClr val="tx1"/>
                </a:solidFill>
                <a:latin typeface="+mn-lt"/>
                <a:ea typeface="+mn-ea"/>
                <a:cs typeface="+mn-cs"/>
              </a:rPr>
              <a:t>, </a:t>
            </a:r>
            <a:r>
              <a:rPr lang="ko-KR" altLang="en-US" sz="1200" u="none" kern="1200" baseline="0" dirty="0" err="1" smtClean="0">
                <a:solidFill>
                  <a:schemeClr val="tx1"/>
                </a:solidFill>
                <a:latin typeface="+mn-lt"/>
                <a:ea typeface="+mn-ea"/>
                <a:cs typeface="+mn-cs"/>
              </a:rPr>
              <a:t>레지스트리</a:t>
            </a:r>
            <a:r>
              <a:rPr lang="en-US" altLang="ko-KR" sz="1200" u="none" kern="1200" baseline="0" dirty="0" smtClean="0">
                <a:solidFill>
                  <a:schemeClr val="tx1"/>
                </a:solidFill>
                <a:latin typeface="+mn-lt"/>
                <a:ea typeface="+mn-ea"/>
                <a:cs typeface="+mn-cs"/>
              </a:rPr>
              <a:t>, </a:t>
            </a:r>
            <a:r>
              <a:rPr lang="ko-KR" altLang="en-US" sz="1200" u="none" kern="1200" baseline="0" dirty="0" err="1" smtClean="0">
                <a:solidFill>
                  <a:schemeClr val="tx1"/>
                </a:solidFill>
                <a:latin typeface="+mn-lt"/>
                <a:ea typeface="+mn-ea"/>
                <a:cs typeface="+mn-cs"/>
              </a:rPr>
              <a:t>레지스트라</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상업적 사용자</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그룹</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비영리 사용자그룹</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인터넷 개인사용자 등이 </a:t>
            </a:r>
            <a:r>
              <a:rPr lang="en-US" altLang="ko-KR" sz="1200" u="none" kern="1200" baseline="0" dirty="0" smtClean="0">
                <a:solidFill>
                  <a:schemeClr val="tx1"/>
                </a:solidFill>
                <a:latin typeface="+mn-lt"/>
                <a:ea typeface="+mn-ea"/>
                <a:cs typeface="+mn-cs"/>
              </a:rPr>
              <a:t>ICANN</a:t>
            </a:r>
            <a:r>
              <a:rPr lang="ko-KR" altLang="en-US" sz="1200" u="none" kern="1200" baseline="0" dirty="0" smtClean="0">
                <a:solidFill>
                  <a:schemeClr val="tx1"/>
                </a:solidFill>
                <a:latin typeface="+mn-lt"/>
                <a:ea typeface="+mn-ea"/>
                <a:cs typeface="+mn-cs"/>
              </a:rPr>
              <a:t>활동에 참여하고 있습니다</a:t>
            </a:r>
            <a:r>
              <a:rPr lang="en-US" altLang="ko-KR" sz="1200" u="non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aseline="0" dirty="0" smtClean="0"/>
              <a:t>ICANN</a:t>
            </a:r>
            <a:r>
              <a:rPr lang="ko-KR" altLang="en-US" sz="1200" baseline="0" dirty="0" smtClean="0"/>
              <a:t>의 </a:t>
            </a:r>
            <a:r>
              <a:rPr lang="ko-KR" altLang="en-US" sz="1200" baseline="0" dirty="0" err="1" smtClean="0"/>
              <a:t>전직원은</a:t>
            </a:r>
            <a:r>
              <a:rPr lang="ko-KR" altLang="en-US" sz="1200" baseline="0" dirty="0" smtClean="0"/>
              <a:t> 세계의 인터넷전문가가 모여서 앞으로도 지속적으로 하나의 인터넷이 운영되도록 노력하고 있습니다</a:t>
            </a:r>
            <a:r>
              <a:rPr lang="en-US" altLang="ko-KR" sz="1200" baseline="0" dirty="0" smtClean="0"/>
              <a:t>.</a:t>
            </a:r>
            <a:endParaRPr lang="en-US" altLang="ko-KR" dirty="0" smtClean="0"/>
          </a:p>
          <a:p>
            <a:endParaRPr lang="en-US" altLang="ko-K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ko-KR"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aseline="0" dirty="0" smtClean="0"/>
              <a:t>To reach another person on the Internet you have to type </a:t>
            </a:r>
            <a:r>
              <a:rPr lang="en-US" altLang="ko-KR" sz="1200" u="none" baseline="0" dirty="0" smtClean="0"/>
              <a:t>an address into your computer—a name or a number.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That address has to be unique so computers know where to find each other.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The Internet Corporation for Assigned Names and Numbers, or ICANN, coordinates the Internet’s global domain name system (DNS) across the world.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The DNS is a vital part of the Internet’s infrastructure.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The DNS is the underpinning of the Internet, and it is safe to say that the Internet could not function without it.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aseline="0" dirty="0" smtClean="0"/>
              <a:t>ICANN was formed in 1998 as a non-profit corporation with participants from around the world dedicated to </a:t>
            </a:r>
            <a:r>
              <a:rPr lang="en-US" altLang="ko-KR" sz="1200" u="none" baseline="0" dirty="0" smtClean="0"/>
              <a:t>keeping the Internet secure, stable and interoperable.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It promotes competition and develops policy on the Internet’s unique identifiers.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baseline="0" dirty="0" smtClean="0"/>
              <a:t>Through its coordination role of the Internet’s naming system, it has an important impact on the expansion and evolution of the Internet.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baseline="0" dirty="0" smtClean="0">
                <a:solidFill>
                  <a:schemeClr val="tx1"/>
                </a:solidFill>
                <a:latin typeface="+mn-lt"/>
                <a:ea typeface="+mn-ea"/>
                <a:cs typeface="+mn-cs"/>
              </a:rPr>
              <a:t>It includes </a:t>
            </a:r>
            <a:r>
              <a:rPr lang="en-US" altLang="ko-KR" sz="1200" u="none" kern="1200" baseline="0" dirty="0" smtClean="0">
                <a:solidFill>
                  <a:schemeClr val="tx1"/>
                </a:solidFill>
                <a:latin typeface="+mn-lt"/>
                <a:ea typeface="+mn-ea"/>
                <a:cs typeface="+mn-cs"/>
              </a:rPr>
              <a:t>broad representation from governments, registries, registrars, commercial users, non-commercial users and individual Internet users.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kern="1200" baseline="0" dirty="0" smtClean="0">
                <a:solidFill>
                  <a:schemeClr val="tx1"/>
                </a:solidFill>
                <a:latin typeface="+mn-lt"/>
                <a:ea typeface="+mn-ea"/>
                <a:cs typeface="+mn-cs"/>
              </a:rPr>
              <a:t>ICANN’s </a:t>
            </a:r>
            <a:r>
              <a:rPr lang="en-US" altLang="ko-KR" sz="1200" baseline="0" dirty="0" smtClean="0"/>
              <a:t>staff helps organize the voices of volunteers worldwide dedicated to keeping the Internet unified. </a:t>
            </a:r>
          </a:p>
          <a:p>
            <a:endParaRPr lang="en-US" altLang="ko-KR" dirty="0" smtClean="0"/>
          </a:p>
          <a:p>
            <a:endParaRPr lang="ko-KR" altLang="en-US" dirty="0"/>
          </a:p>
        </p:txBody>
      </p:sp>
      <p:sp>
        <p:nvSpPr>
          <p:cNvPr id="4" name="슬라이드 번호 개체 틀 3"/>
          <p:cNvSpPr>
            <a:spLocks noGrp="1"/>
          </p:cNvSpPr>
          <p:nvPr>
            <p:ph type="sldNum" sz="quarter" idx="10"/>
          </p:nvPr>
        </p:nvSpPr>
        <p:spPr/>
        <p:txBody>
          <a:bodyPr/>
          <a:lstStyle/>
          <a:p>
            <a:fld id="{3C650B7D-728F-4938-B90C-E0859481EBDC}" type="slidenum">
              <a:rPr lang="en-US" smtClean="0"/>
              <a:t>4</a:t>
            </a:fld>
            <a:endParaRPr lang="en-US"/>
          </a:p>
        </p:txBody>
      </p:sp>
    </p:spTree>
    <p:extLst>
      <p:ext uri="{BB962C8B-B14F-4D97-AF65-F5344CB8AC3E}">
        <p14:creationId xmlns:p14="http://schemas.microsoft.com/office/powerpoint/2010/main" val="2487977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3C650B7D-728F-4938-B90C-E0859481EBDC}" type="slidenum">
              <a:rPr lang="en-US" smtClean="0"/>
              <a:t>6</a:t>
            </a:fld>
            <a:endParaRPr lang="en-US"/>
          </a:p>
        </p:txBody>
      </p:sp>
    </p:spTree>
    <p:extLst>
      <p:ext uri="{BB962C8B-B14F-4D97-AF65-F5344CB8AC3E}">
        <p14:creationId xmlns:p14="http://schemas.microsoft.com/office/powerpoint/2010/main" val="3063269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Registry Service</a:t>
            </a:r>
            <a:r>
              <a:rPr lang="en-US" altLang="ko-KR" baseline="0" dirty="0" smtClean="0"/>
              <a:t> Providers</a:t>
            </a:r>
          </a:p>
          <a:p>
            <a:r>
              <a:rPr lang="ko-KR" altLang="en-US" baseline="0" dirty="0" err="1" smtClean="0"/>
              <a:t>레지스트리</a:t>
            </a:r>
            <a:r>
              <a:rPr lang="ko-KR" altLang="en-US" baseline="0" dirty="0" smtClean="0"/>
              <a:t> 서비스 제공자는 </a:t>
            </a:r>
            <a:endParaRPr lang="en-US" altLang="ko-KR" baseline="0" dirty="0" smtClean="0"/>
          </a:p>
          <a:p>
            <a:r>
              <a:rPr lang="ko-KR" altLang="en-US" baseline="0" dirty="0" err="1" smtClean="0"/>
              <a:t>레지스트리</a:t>
            </a:r>
            <a:r>
              <a:rPr lang="ko-KR" altLang="en-US" baseline="0" dirty="0" smtClean="0"/>
              <a:t> 운영을 위한 기술</a:t>
            </a:r>
            <a:r>
              <a:rPr lang="en-US" altLang="ko-KR" baseline="0" dirty="0" smtClean="0"/>
              <a:t>/</a:t>
            </a:r>
            <a:r>
              <a:rPr lang="ko-KR" altLang="en-US" baseline="0" dirty="0" smtClean="0"/>
              <a:t>운영을 관리</a:t>
            </a:r>
            <a:endParaRPr lang="en-US" altLang="ko-KR" baseline="0" dirty="0" smtClean="0"/>
          </a:p>
          <a:p>
            <a:r>
              <a:rPr lang="en-US" altLang="ko-KR" baseline="0" dirty="0" err="1" smtClean="0"/>
              <a:t>Affilias</a:t>
            </a:r>
            <a:r>
              <a:rPr lang="ko-KR" altLang="en-US" baseline="0" dirty="0" smtClean="0"/>
              <a:t>와 같은 기업군</a:t>
            </a:r>
            <a:r>
              <a:rPr lang="en-US" altLang="ko-KR" baseline="0" dirty="0" smtClean="0"/>
              <a:t>( </a:t>
            </a:r>
            <a:r>
              <a:rPr lang="ko-KR" altLang="en-US" baseline="0" dirty="0" smtClean="0"/>
              <a:t>참고 </a:t>
            </a:r>
            <a:r>
              <a:rPr lang="en-US" altLang="ko-KR" baseline="0" dirty="0" smtClean="0"/>
              <a:t>.info, .</a:t>
            </a:r>
            <a:r>
              <a:rPr lang="en-US" altLang="ko-KR" baseline="0" dirty="0" err="1" smtClean="0"/>
              <a:t>mobi</a:t>
            </a:r>
            <a:r>
              <a:rPr lang="en-US" altLang="ko-KR" baseline="0" dirty="0" smtClean="0"/>
              <a:t>, .</a:t>
            </a:r>
            <a:r>
              <a:rPr lang="en-US" altLang="ko-KR" baseline="0" dirty="0" err="1" smtClean="0"/>
              <a:t>asia</a:t>
            </a:r>
            <a:r>
              <a:rPr lang="en-US" altLang="ko-KR" baseline="0" dirty="0" smtClean="0"/>
              <a:t>, .org </a:t>
            </a:r>
            <a:r>
              <a:rPr lang="ko-KR" altLang="en-US" baseline="0" dirty="0" smtClean="0"/>
              <a:t>등 운영</a:t>
            </a:r>
            <a:r>
              <a:rPr lang="en-US" altLang="ko-KR" baseline="0" dirty="0" smtClean="0"/>
              <a:t>)</a:t>
            </a:r>
          </a:p>
          <a:p>
            <a:endParaRPr lang="en-US" altLang="ko-KR" baseline="0" dirty="0" smtClean="0"/>
          </a:p>
          <a:p>
            <a:r>
              <a:rPr lang="en-US" altLang="ko-KR" baseline="0" dirty="0" smtClean="0"/>
              <a:t>Registry Operators</a:t>
            </a:r>
          </a:p>
          <a:p>
            <a:r>
              <a:rPr lang="ko-KR" altLang="en-US" baseline="0" dirty="0" err="1" smtClean="0"/>
              <a:t>레지스트리</a:t>
            </a:r>
            <a:r>
              <a:rPr lang="ko-KR" altLang="en-US" baseline="0" dirty="0" smtClean="0"/>
              <a:t> 운영자는 </a:t>
            </a:r>
            <a:r>
              <a:rPr lang="en-US" altLang="ko-KR" baseline="0" dirty="0" smtClean="0"/>
              <a:t>TLD</a:t>
            </a:r>
            <a:r>
              <a:rPr lang="ko-KR" altLang="en-US" baseline="0" dirty="0" smtClean="0"/>
              <a:t>의 관리</a:t>
            </a:r>
            <a:r>
              <a:rPr lang="en-US" altLang="ko-KR" baseline="0" dirty="0" smtClean="0"/>
              <a:t>/</a:t>
            </a:r>
            <a:r>
              <a:rPr lang="ko-KR" altLang="en-US" baseline="0" dirty="0" smtClean="0"/>
              <a:t>운영과 활성화를 담당</a:t>
            </a:r>
            <a:endParaRPr lang="en-US" altLang="ko-KR" baseline="0" dirty="0" smtClean="0"/>
          </a:p>
          <a:p>
            <a:r>
              <a:rPr lang="ko-KR" altLang="en-US" baseline="0" dirty="0" smtClean="0"/>
              <a:t>주로 국가도메인 알파벳 </a:t>
            </a:r>
            <a:r>
              <a:rPr lang="ko-KR" altLang="en-US" baseline="0" dirty="0" err="1" smtClean="0"/>
              <a:t>두글자</a:t>
            </a:r>
            <a:r>
              <a:rPr lang="ko-KR" altLang="en-US" baseline="0" dirty="0" smtClean="0"/>
              <a:t> 운영</a:t>
            </a:r>
            <a:r>
              <a:rPr lang="en-US" altLang="ko-KR" baseline="0" dirty="0" smtClean="0"/>
              <a:t>(</a:t>
            </a:r>
            <a:r>
              <a:rPr lang="ko-KR" altLang="en-US" baseline="0" dirty="0" smtClean="0"/>
              <a:t>예 </a:t>
            </a:r>
            <a:r>
              <a:rPr lang="en-US" altLang="ko-KR" baseline="0" dirty="0" smtClean="0"/>
              <a:t>.</a:t>
            </a:r>
            <a:r>
              <a:rPr lang="en-US" altLang="ko-KR" baseline="0" dirty="0" err="1" smtClean="0"/>
              <a:t>kr</a:t>
            </a:r>
            <a:r>
              <a:rPr lang="en-US" altLang="ko-KR" baseline="0" dirty="0" smtClean="0"/>
              <a:t>, .</a:t>
            </a:r>
            <a:r>
              <a:rPr lang="en-US" altLang="ko-KR" baseline="0" dirty="0" err="1" smtClean="0"/>
              <a:t>jp</a:t>
            </a:r>
            <a:r>
              <a:rPr lang="en-US" altLang="ko-KR" baseline="0" dirty="0" smtClean="0"/>
              <a:t> </a:t>
            </a:r>
            <a:r>
              <a:rPr lang="ko-KR" altLang="en-US" baseline="0" dirty="0" smtClean="0"/>
              <a:t>등</a:t>
            </a:r>
            <a:endParaRPr lang="en-US" altLang="ko-KR" baseline="0" dirty="0" smtClean="0"/>
          </a:p>
          <a:p>
            <a:endParaRPr lang="en-US" altLang="ko-KR" baseline="0" dirty="0" smtClean="0"/>
          </a:p>
          <a:p>
            <a:r>
              <a:rPr lang="en-US" altLang="ko-KR" baseline="0" dirty="0" smtClean="0"/>
              <a:t>Registrars</a:t>
            </a:r>
          </a:p>
          <a:p>
            <a:r>
              <a:rPr lang="ko-KR" altLang="en-US" baseline="0" dirty="0" err="1" smtClean="0"/>
              <a:t>레지스트라는</a:t>
            </a:r>
            <a:r>
              <a:rPr lang="ko-KR" altLang="en-US" baseline="0" dirty="0" smtClean="0"/>
              <a:t> </a:t>
            </a:r>
            <a:r>
              <a:rPr lang="en-US" altLang="ko-KR" baseline="0" dirty="0" smtClean="0"/>
              <a:t>TLD</a:t>
            </a:r>
            <a:r>
              <a:rPr lang="ko-KR" altLang="en-US" baseline="0" dirty="0" smtClean="0"/>
              <a:t>와 함께 서비스 제공</a:t>
            </a:r>
            <a:endParaRPr lang="en-US" altLang="ko-KR" baseline="0" dirty="0" smtClean="0"/>
          </a:p>
          <a:p>
            <a:r>
              <a:rPr lang="ko-KR" altLang="en-US" baseline="0" dirty="0" err="1" smtClean="0"/>
              <a:t>가비아</a:t>
            </a:r>
            <a:r>
              <a:rPr lang="en-US" altLang="ko-KR" baseline="0" dirty="0" smtClean="0"/>
              <a:t>, </a:t>
            </a:r>
            <a:r>
              <a:rPr lang="ko-KR" altLang="en-US" baseline="0" dirty="0" err="1" smtClean="0"/>
              <a:t>닷네임코리아</a:t>
            </a:r>
            <a:r>
              <a:rPr lang="ko-KR" altLang="en-US" baseline="0" dirty="0" smtClean="0"/>
              <a:t> 등</a:t>
            </a:r>
            <a:r>
              <a:rPr lang="en-US" altLang="ko-KR" baseline="0" dirty="0" smtClean="0"/>
              <a:t> TLD</a:t>
            </a:r>
            <a:r>
              <a:rPr lang="ko-KR" altLang="en-US" baseline="0" dirty="0" smtClean="0"/>
              <a:t>에게 판매를 </a:t>
            </a:r>
            <a:r>
              <a:rPr lang="ko-KR" altLang="en-US" baseline="0" dirty="0" err="1" smtClean="0"/>
              <a:t>위임받아</a:t>
            </a:r>
            <a:r>
              <a:rPr lang="ko-KR" altLang="en-US" baseline="0" dirty="0" smtClean="0"/>
              <a:t> 영업활동 수행</a:t>
            </a:r>
            <a:r>
              <a:rPr lang="en-US" altLang="ko-KR" baseline="0" dirty="0" smtClean="0"/>
              <a:t>(1000</a:t>
            </a:r>
            <a:r>
              <a:rPr lang="ko-KR" altLang="en-US" baseline="0" dirty="0" err="1" smtClean="0"/>
              <a:t>여개의</a:t>
            </a:r>
            <a:r>
              <a:rPr lang="ko-KR" altLang="en-US" baseline="0" dirty="0" smtClean="0"/>
              <a:t> </a:t>
            </a:r>
            <a:r>
              <a:rPr lang="ko-KR" altLang="en-US" baseline="0" dirty="0" err="1" smtClean="0"/>
              <a:t>레지스트라가</a:t>
            </a:r>
            <a:r>
              <a:rPr lang="ko-KR" altLang="en-US" baseline="0" dirty="0" smtClean="0"/>
              <a:t> 있어 사용자 경쟁 유도</a:t>
            </a:r>
            <a:r>
              <a:rPr lang="en-US" altLang="ko-KR" baseline="0" dirty="0" smtClean="0"/>
              <a:t>)</a:t>
            </a:r>
          </a:p>
          <a:p>
            <a:endParaRPr lang="en-US" altLang="ko-KR" baseline="0" dirty="0" smtClean="0"/>
          </a:p>
          <a:p>
            <a:r>
              <a:rPr lang="en-US" altLang="ko-KR" baseline="0" dirty="0" smtClean="0"/>
              <a:t>Resellers</a:t>
            </a:r>
          </a:p>
          <a:p>
            <a:r>
              <a:rPr lang="ko-KR" altLang="en-US" baseline="0" dirty="0" smtClean="0"/>
              <a:t>재판매사는 </a:t>
            </a:r>
            <a:r>
              <a:rPr lang="ko-KR" altLang="en-US" baseline="0" dirty="0" err="1" smtClean="0"/>
              <a:t>레지스트라가</a:t>
            </a:r>
            <a:r>
              <a:rPr lang="ko-KR" altLang="en-US" baseline="0" dirty="0" smtClean="0"/>
              <a:t> 지정하며 서비스의 확장을 위해 활동</a:t>
            </a:r>
            <a:endParaRPr lang="en-US" altLang="ko-KR" baseline="0" dirty="0" smtClean="0"/>
          </a:p>
        </p:txBody>
      </p:sp>
      <p:sp>
        <p:nvSpPr>
          <p:cNvPr id="4" name="슬라이드 번호 개체 틀 3"/>
          <p:cNvSpPr>
            <a:spLocks noGrp="1"/>
          </p:cNvSpPr>
          <p:nvPr>
            <p:ph type="sldNum" sz="quarter" idx="10"/>
          </p:nvPr>
        </p:nvSpPr>
        <p:spPr/>
        <p:txBody>
          <a:bodyPr/>
          <a:lstStyle/>
          <a:p>
            <a:fld id="{3C650B7D-728F-4938-B90C-E0859481EBDC}" type="slidenum">
              <a:rPr lang="en-US" smtClean="0"/>
              <a:t>7</a:t>
            </a:fld>
            <a:endParaRPr lang="en-US"/>
          </a:p>
        </p:txBody>
      </p:sp>
    </p:spTree>
    <p:extLst>
      <p:ext uri="{BB962C8B-B14F-4D97-AF65-F5344CB8AC3E}">
        <p14:creationId xmlns:p14="http://schemas.microsoft.com/office/powerpoint/2010/main" val="2409649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baseline="0" dirty="0" smtClean="0">
                <a:solidFill>
                  <a:schemeClr val="tx1"/>
                </a:solidFill>
                <a:latin typeface="+mn-lt"/>
                <a:ea typeface="+mn-ea"/>
                <a:cs typeface="+mn-cs"/>
              </a:rPr>
              <a:t>IP</a:t>
            </a:r>
            <a:r>
              <a:rPr lang="ko-KR" altLang="en-US" sz="1200" kern="1200" baseline="0" dirty="0" smtClean="0">
                <a:solidFill>
                  <a:schemeClr val="tx1"/>
                </a:solidFill>
                <a:latin typeface="+mn-lt"/>
                <a:ea typeface="+mn-ea"/>
                <a:cs typeface="+mn-cs"/>
              </a:rPr>
              <a:t>주소와 도메인네임 관리의 조정기능은 글로벌 </a:t>
            </a:r>
            <a:r>
              <a:rPr lang="ko-KR" altLang="en-US" sz="1200" kern="1200" baseline="0" dirty="0" err="1" smtClean="0">
                <a:solidFill>
                  <a:schemeClr val="tx1"/>
                </a:solidFill>
                <a:latin typeface="+mn-lt"/>
                <a:ea typeface="+mn-ea"/>
                <a:cs typeface="+mn-cs"/>
              </a:rPr>
              <a:t>태크니컬</a:t>
            </a:r>
            <a:r>
              <a:rPr lang="ko-KR" altLang="en-US" sz="1200" kern="1200" baseline="0" dirty="0" smtClean="0">
                <a:solidFill>
                  <a:schemeClr val="tx1"/>
                </a:solidFill>
                <a:latin typeface="+mn-lt"/>
                <a:ea typeface="+mn-ea"/>
                <a:cs typeface="+mn-cs"/>
              </a:rPr>
              <a:t> 커뮤니티가 수행하며</a:t>
            </a:r>
            <a:r>
              <a:rPr lang="en-US" altLang="ko-KR" sz="1200" kern="1200" baseline="0" dirty="0" smtClean="0">
                <a:solidFill>
                  <a:schemeClr val="tx1"/>
                </a:solidFill>
                <a:latin typeface="+mn-lt"/>
                <a:ea typeface="+mn-ea"/>
                <a:cs typeface="+mn-cs"/>
              </a:rPr>
              <a:t>, </a:t>
            </a:r>
            <a:r>
              <a:rPr lang="ko-KR" altLang="en-US" sz="1200" kern="1200" baseline="0" dirty="0" err="1" smtClean="0">
                <a:solidFill>
                  <a:schemeClr val="tx1"/>
                </a:solidFill>
                <a:latin typeface="+mn-lt"/>
                <a:ea typeface="+mn-ea"/>
                <a:cs typeface="+mn-cs"/>
              </a:rPr>
              <a:t>컨센서스</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다중이해관계자참여</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상향식 의사결정</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투명성</a:t>
            </a:r>
            <a:r>
              <a:rPr lang="en-US" altLang="ko-KR" sz="1200" kern="1200" baseline="0" dirty="0" smtClean="0">
                <a:solidFill>
                  <a:schemeClr val="tx1"/>
                </a:solidFill>
                <a:latin typeface="+mn-lt"/>
                <a:ea typeface="+mn-ea"/>
                <a:cs typeface="+mn-cs"/>
              </a:rPr>
              <a:t>, </a:t>
            </a:r>
            <a:r>
              <a:rPr lang="ko-KR" altLang="en-US" sz="1200" kern="1200" baseline="0" dirty="0" err="1" smtClean="0">
                <a:solidFill>
                  <a:schemeClr val="tx1"/>
                </a:solidFill>
                <a:latin typeface="+mn-lt"/>
                <a:ea typeface="+mn-ea"/>
                <a:cs typeface="+mn-cs"/>
              </a:rPr>
              <a:t>책임이행성을</a:t>
            </a:r>
            <a:r>
              <a:rPr lang="ko-KR" altLang="en-US" sz="1200" kern="1200" baseline="0" dirty="0" smtClean="0">
                <a:solidFill>
                  <a:schemeClr val="tx1"/>
                </a:solidFill>
                <a:latin typeface="+mn-lt"/>
                <a:ea typeface="+mn-ea"/>
                <a:cs typeface="+mn-cs"/>
              </a:rPr>
              <a:t> 기치로 </a:t>
            </a:r>
            <a:r>
              <a:rPr lang="ko-KR" altLang="en-US" sz="1200" kern="1200" baseline="0" dirty="0" err="1" smtClean="0">
                <a:solidFill>
                  <a:schemeClr val="tx1"/>
                </a:solidFill>
                <a:latin typeface="+mn-lt"/>
                <a:ea typeface="+mn-ea"/>
                <a:cs typeface="+mn-cs"/>
              </a:rPr>
              <a:t>수행중</a:t>
            </a:r>
            <a:endParaRPr lang="en-US" altLang="ko-KR" sz="1200" kern="1200" baseline="0" dirty="0" smtClean="0">
              <a:solidFill>
                <a:schemeClr val="tx1"/>
              </a:solidFill>
              <a:latin typeface="+mn-lt"/>
              <a:ea typeface="+mn-ea"/>
              <a:cs typeface="+mn-cs"/>
            </a:endParaRPr>
          </a:p>
          <a:p>
            <a:r>
              <a:rPr lang="ko-KR" altLang="en-US" sz="1200" kern="1200" baseline="0" dirty="0" smtClean="0">
                <a:solidFill>
                  <a:schemeClr val="tx1"/>
                </a:solidFill>
                <a:latin typeface="+mn-lt"/>
                <a:ea typeface="+mn-ea"/>
                <a:cs typeface="+mn-cs"/>
              </a:rPr>
              <a:t>관련 기능은 상당히 중요함에도 불구하고 일반사용자는 알기가 어려운 부문임</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최근 </a:t>
            </a:r>
            <a:r>
              <a:rPr lang="en-US" altLang="ko-KR" sz="1200" kern="1200" baseline="0" dirty="0" smtClean="0">
                <a:solidFill>
                  <a:schemeClr val="tx1"/>
                </a:solidFill>
                <a:latin typeface="+mn-lt"/>
                <a:ea typeface="+mn-ea"/>
                <a:cs typeface="+mn-cs"/>
              </a:rPr>
              <a:t>ICANN</a:t>
            </a:r>
            <a:r>
              <a:rPr lang="ko-KR" altLang="en-US" sz="1200" kern="1200" baseline="0" dirty="0" smtClean="0">
                <a:solidFill>
                  <a:schemeClr val="tx1"/>
                </a:solidFill>
                <a:latin typeface="+mn-lt"/>
                <a:ea typeface="+mn-ea"/>
                <a:cs typeface="+mn-cs"/>
              </a:rPr>
              <a:t>은 신규</a:t>
            </a:r>
            <a:r>
              <a:rPr lang="en-US" altLang="ko-KR" sz="1200" kern="1200" baseline="0" dirty="0" err="1" smtClean="0">
                <a:solidFill>
                  <a:schemeClr val="tx1"/>
                </a:solidFill>
                <a:latin typeface="+mn-lt"/>
                <a:ea typeface="+mn-ea"/>
                <a:cs typeface="+mn-cs"/>
              </a:rPr>
              <a:t>gTLD</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프로그램을 도입하여 점 오른쪽의 제한을 완화하여 인터넷의 인프라에 </a:t>
            </a:r>
            <a:r>
              <a:rPr lang="ko-KR" altLang="en-US" sz="1200" kern="1200" baseline="0" dirty="0" err="1" smtClean="0">
                <a:solidFill>
                  <a:schemeClr val="tx1"/>
                </a:solidFill>
                <a:latin typeface="+mn-lt"/>
                <a:ea typeface="+mn-ea"/>
                <a:cs typeface="+mn-cs"/>
              </a:rPr>
              <a:t>관심있는</a:t>
            </a:r>
            <a:r>
              <a:rPr lang="ko-KR" altLang="en-US" sz="1200" kern="1200" baseline="0" dirty="0" smtClean="0">
                <a:solidFill>
                  <a:schemeClr val="tx1"/>
                </a:solidFill>
                <a:latin typeface="+mn-lt"/>
                <a:ea typeface="+mn-ea"/>
                <a:cs typeface="+mn-cs"/>
              </a:rPr>
              <a:t> 모든 이해관계자가 </a:t>
            </a:r>
            <a:r>
              <a:rPr lang="ko-KR" altLang="en-US" sz="1200" kern="1200" baseline="0" dirty="0" err="1" smtClean="0">
                <a:solidFill>
                  <a:schemeClr val="tx1"/>
                </a:solidFill>
                <a:latin typeface="+mn-lt"/>
                <a:ea typeface="+mn-ea"/>
                <a:cs typeface="+mn-cs"/>
              </a:rPr>
              <a:t>운영할수</a:t>
            </a:r>
            <a:r>
              <a:rPr lang="ko-KR" altLang="en-US" sz="1200" kern="1200" baseline="0" dirty="0" smtClean="0">
                <a:solidFill>
                  <a:schemeClr val="tx1"/>
                </a:solidFill>
                <a:latin typeface="+mn-lt"/>
                <a:ea typeface="+mn-ea"/>
                <a:cs typeface="+mn-cs"/>
              </a:rPr>
              <a:t> 있도록 유도하고 있음</a:t>
            </a:r>
            <a:r>
              <a:rPr lang="en-US" altLang="ko-KR" sz="1200"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baseline="0" dirty="0" smtClean="0">
                <a:solidFill>
                  <a:schemeClr val="tx1"/>
                </a:solidFill>
                <a:latin typeface="+mn-lt"/>
                <a:ea typeface="+mn-ea"/>
                <a:cs typeface="+mn-cs"/>
              </a:rPr>
              <a:t>IP </a:t>
            </a:r>
            <a:r>
              <a:rPr lang="ko-KR" altLang="en-US" sz="1200" kern="1200" baseline="0" dirty="0" smtClean="0">
                <a:solidFill>
                  <a:schemeClr val="tx1"/>
                </a:solidFill>
                <a:latin typeface="+mn-lt"/>
                <a:ea typeface="+mn-ea"/>
                <a:cs typeface="+mn-cs"/>
              </a:rPr>
              <a:t>주소 할당</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인터넷번호인 </a:t>
            </a:r>
            <a:r>
              <a:rPr lang="en-US" altLang="ko-KR" sz="1200" kern="1200" baseline="0" dirty="0" smtClean="0">
                <a:solidFill>
                  <a:schemeClr val="tx1"/>
                </a:solidFill>
                <a:latin typeface="+mn-lt"/>
                <a:ea typeface="+mn-ea"/>
                <a:cs typeface="+mn-cs"/>
              </a:rPr>
              <a:t>IPv4</a:t>
            </a:r>
            <a:r>
              <a:rPr lang="ko-KR" altLang="en-US" sz="1200" kern="1200" baseline="0" dirty="0" smtClean="0">
                <a:solidFill>
                  <a:schemeClr val="tx1"/>
                </a:solidFill>
                <a:latin typeface="+mn-lt"/>
                <a:ea typeface="+mn-ea"/>
                <a:cs typeface="+mn-cs"/>
              </a:rPr>
              <a:t>와 </a:t>
            </a:r>
            <a:r>
              <a:rPr lang="en-US" altLang="ko-KR" sz="1200" kern="1200" baseline="0" dirty="0" smtClean="0">
                <a:solidFill>
                  <a:schemeClr val="tx1"/>
                </a:solidFill>
                <a:latin typeface="+mn-lt"/>
                <a:ea typeface="+mn-ea"/>
                <a:cs typeface="+mn-cs"/>
              </a:rPr>
              <a:t>IPv6</a:t>
            </a:r>
            <a:r>
              <a:rPr lang="ko-KR" altLang="en-US" sz="1200" kern="1200" baseline="0" dirty="0" smtClean="0">
                <a:solidFill>
                  <a:schemeClr val="tx1"/>
                </a:solidFill>
                <a:latin typeface="+mn-lt"/>
                <a:ea typeface="+mn-ea"/>
                <a:cs typeface="+mn-cs"/>
              </a:rPr>
              <a:t>의 할당 및 시스템식별번호</a:t>
            </a:r>
            <a:r>
              <a:rPr lang="en-US" altLang="ko-KR" sz="1200" kern="1200" baseline="0" dirty="0" smtClean="0">
                <a:solidFill>
                  <a:schemeClr val="tx1"/>
                </a:solidFill>
                <a:latin typeface="+mn-lt"/>
                <a:ea typeface="+mn-ea"/>
                <a:cs typeface="+mn-cs"/>
              </a:rPr>
              <a:t>(</a:t>
            </a:r>
            <a:r>
              <a:rPr lang="en-US" altLang="ko-KR" sz="1200" kern="1200" baseline="0" dirty="0" err="1" smtClean="0">
                <a:solidFill>
                  <a:schemeClr val="tx1"/>
                </a:solidFill>
                <a:latin typeface="+mn-lt"/>
                <a:ea typeface="+mn-ea"/>
                <a:cs typeface="+mn-cs"/>
              </a:rPr>
              <a:t>ASNumber</a:t>
            </a:r>
            <a:r>
              <a:rPr lang="en-US" altLang="ko-KR" sz="1200" kern="1200" baseline="0" dirty="0" smtClean="0">
                <a:solidFill>
                  <a:schemeClr val="tx1"/>
                </a:solidFill>
                <a:latin typeface="+mn-lt"/>
                <a:ea typeface="+mn-ea"/>
                <a:cs typeface="+mn-cs"/>
              </a:rPr>
              <a:t>)</a:t>
            </a:r>
            <a:r>
              <a:rPr lang="ko-KR" altLang="en-US" sz="1200" kern="1200" baseline="0" dirty="0" smtClean="0">
                <a:solidFill>
                  <a:schemeClr val="tx1"/>
                </a:solidFill>
                <a:latin typeface="+mn-lt"/>
                <a:ea typeface="+mn-ea"/>
                <a:cs typeface="+mn-cs"/>
              </a:rPr>
              <a:t>의 관리는</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전세계 지역별 인터넷 등록</a:t>
            </a:r>
            <a:r>
              <a:rPr lang="en-US" altLang="ko-KR" sz="1200" kern="1200" baseline="0" dirty="0" smtClean="0">
                <a:solidFill>
                  <a:schemeClr val="tx1"/>
                </a:solidFill>
                <a:latin typeface="+mn-lt"/>
                <a:ea typeface="+mn-ea"/>
                <a:cs typeface="+mn-cs"/>
              </a:rPr>
              <a:t>(</a:t>
            </a:r>
            <a:r>
              <a:rPr lang="en-US" altLang="ko-KR" sz="1200" kern="1200" baseline="0" dirty="0" err="1" smtClean="0">
                <a:solidFill>
                  <a:schemeClr val="tx1"/>
                </a:solidFill>
                <a:latin typeface="+mn-lt"/>
                <a:ea typeface="+mn-ea"/>
                <a:cs typeface="+mn-cs"/>
              </a:rPr>
              <a:t>RiR</a:t>
            </a:r>
            <a:r>
              <a:rPr lang="en-US" altLang="ko-KR" sz="1200" kern="1200" baseline="0" dirty="0" smtClean="0">
                <a:solidFill>
                  <a:schemeClr val="tx1"/>
                </a:solidFill>
                <a:latin typeface="+mn-lt"/>
                <a:ea typeface="+mn-ea"/>
                <a:cs typeface="+mn-cs"/>
              </a:rPr>
              <a:t>)</a:t>
            </a:r>
            <a:r>
              <a:rPr lang="ko-KR" altLang="en-US" sz="1200" kern="1200" baseline="0" dirty="0" smtClean="0">
                <a:solidFill>
                  <a:schemeClr val="tx1"/>
                </a:solidFill>
                <a:latin typeface="+mn-lt"/>
                <a:ea typeface="+mn-ea"/>
                <a:cs typeface="+mn-cs"/>
              </a:rPr>
              <a:t>과 </a:t>
            </a:r>
            <a:r>
              <a:rPr lang="en-US" altLang="ko-KR" sz="1200" kern="1200" baseline="0" dirty="0" smtClean="0">
                <a:solidFill>
                  <a:schemeClr val="tx1"/>
                </a:solidFill>
                <a:latin typeface="+mn-lt"/>
                <a:ea typeface="+mn-ea"/>
                <a:cs typeface="+mn-cs"/>
              </a:rPr>
              <a:t>ICANN</a:t>
            </a:r>
            <a:r>
              <a:rPr lang="ko-KR" altLang="en-US" sz="1200" kern="1200" baseline="0" dirty="0" smtClean="0">
                <a:solidFill>
                  <a:schemeClr val="tx1"/>
                </a:solidFill>
                <a:latin typeface="+mn-lt"/>
                <a:ea typeface="+mn-ea"/>
                <a:cs typeface="+mn-cs"/>
              </a:rPr>
              <a:t>이 정의하고 운영되고 있음</a:t>
            </a:r>
            <a:r>
              <a:rPr lang="en-US" altLang="ko-KR" sz="1200" kern="1200" baseline="0" dirty="0" smtClean="0">
                <a:solidFill>
                  <a:schemeClr val="tx1"/>
                </a:solidFill>
                <a:latin typeface="+mn-lt"/>
                <a:ea typeface="+mn-ea"/>
                <a:cs typeface="+mn-cs"/>
              </a:rPr>
              <a:t>. </a:t>
            </a:r>
            <a:r>
              <a:rPr lang="ko-KR" altLang="en-US" sz="1200" kern="1200" baseline="0" dirty="0" smtClean="0">
                <a:solidFill>
                  <a:schemeClr val="tx1"/>
                </a:solidFill>
                <a:latin typeface="+mn-lt"/>
                <a:ea typeface="+mn-ea"/>
                <a:cs typeface="+mn-cs"/>
              </a:rPr>
              <a:t>이 고유식별자가 인터넷을 부드럽게 </a:t>
            </a:r>
            <a:r>
              <a:rPr lang="ko-KR" altLang="en-US" sz="1200" kern="1200" baseline="0" dirty="0" err="1" smtClean="0">
                <a:solidFill>
                  <a:schemeClr val="tx1"/>
                </a:solidFill>
                <a:latin typeface="+mn-lt"/>
                <a:ea typeface="+mn-ea"/>
                <a:cs typeface="+mn-cs"/>
              </a:rPr>
              <a:t>운영되게하는</a:t>
            </a:r>
            <a:r>
              <a:rPr lang="ko-KR" altLang="en-US" sz="1200" kern="1200" baseline="0" dirty="0" smtClean="0">
                <a:solidFill>
                  <a:schemeClr val="tx1"/>
                </a:solidFill>
                <a:latin typeface="+mn-lt"/>
                <a:ea typeface="+mn-ea"/>
                <a:cs typeface="+mn-cs"/>
              </a:rPr>
              <a:t> 기본 구조를 형성하고 있음</a:t>
            </a:r>
            <a:endParaRPr lang="en-US" altLang="ko-KR"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kern="1200" baseline="0" dirty="0" smtClean="0">
                <a:solidFill>
                  <a:schemeClr val="tx1"/>
                </a:solidFill>
                <a:latin typeface="+mn-lt"/>
                <a:ea typeface="+mn-ea"/>
                <a:cs typeface="+mn-cs"/>
              </a:rPr>
              <a:t>프로토콜 </a:t>
            </a:r>
            <a:r>
              <a:rPr lang="ko-KR" altLang="en-US" sz="1200" kern="1200" baseline="0" dirty="0" err="1" smtClean="0">
                <a:solidFill>
                  <a:schemeClr val="tx1"/>
                </a:solidFill>
                <a:latin typeface="+mn-lt"/>
                <a:ea typeface="+mn-ea"/>
                <a:cs typeface="+mn-cs"/>
              </a:rPr>
              <a:t>파라미터</a:t>
            </a:r>
            <a:r>
              <a:rPr lang="ko-KR" altLang="en-US" sz="1200" kern="1200" baseline="0" dirty="0" smtClean="0">
                <a:solidFill>
                  <a:schemeClr val="tx1"/>
                </a:solidFill>
                <a:latin typeface="+mn-lt"/>
                <a:ea typeface="+mn-ea"/>
                <a:cs typeface="+mn-cs"/>
              </a:rPr>
              <a:t> </a:t>
            </a:r>
            <a:r>
              <a:rPr lang="ko-KR" altLang="en-US" sz="1200" kern="1200" baseline="0" dirty="0" err="1" smtClean="0">
                <a:solidFill>
                  <a:schemeClr val="tx1"/>
                </a:solidFill>
                <a:latin typeface="+mn-lt"/>
                <a:ea typeface="+mn-ea"/>
                <a:cs typeface="+mn-cs"/>
              </a:rPr>
              <a:t>레지스트리</a:t>
            </a:r>
            <a:r>
              <a:rPr lang="ko-KR" altLang="en-US" sz="1200" kern="1200" baseline="0" dirty="0" smtClean="0">
                <a:solidFill>
                  <a:schemeClr val="tx1"/>
                </a:solidFill>
                <a:latin typeface="+mn-lt"/>
                <a:ea typeface="+mn-ea"/>
                <a:cs typeface="+mn-cs"/>
              </a:rPr>
              <a:t> 번호는 기술표준으로 인터넷에서 서비스를 구현을 위한 규약임</a:t>
            </a:r>
            <a:endParaRPr lang="en-US" altLang="ko-KR"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baseline="0" dirty="0" smtClean="0">
                <a:solidFill>
                  <a:schemeClr val="tx1"/>
                </a:solidFill>
                <a:latin typeface="+mn-lt"/>
                <a:ea typeface="+mn-ea"/>
                <a:cs typeface="+mn-cs"/>
              </a:rPr>
              <a:t>ICANN </a:t>
            </a:r>
            <a:r>
              <a:rPr lang="ko-KR" altLang="en-US" sz="1200" kern="1200" baseline="0" dirty="0" smtClean="0">
                <a:solidFill>
                  <a:schemeClr val="tx1"/>
                </a:solidFill>
                <a:latin typeface="+mn-lt"/>
                <a:ea typeface="+mn-ea"/>
                <a:cs typeface="+mn-cs"/>
              </a:rPr>
              <a:t>은 </a:t>
            </a:r>
            <a:r>
              <a:rPr lang="en-US" altLang="ko-KR" sz="1200" kern="1200" baseline="0" dirty="0" smtClean="0">
                <a:solidFill>
                  <a:schemeClr val="tx1"/>
                </a:solidFill>
                <a:latin typeface="+mn-lt"/>
                <a:ea typeface="+mn-ea"/>
                <a:cs typeface="+mn-cs"/>
              </a:rPr>
              <a:t>IP, DNS, </a:t>
            </a:r>
            <a:r>
              <a:rPr lang="ko-KR" altLang="en-US" sz="1200" kern="1200" baseline="0" dirty="0" err="1" smtClean="0">
                <a:solidFill>
                  <a:schemeClr val="tx1"/>
                </a:solidFill>
                <a:latin typeface="+mn-lt"/>
                <a:ea typeface="+mn-ea"/>
                <a:cs typeface="+mn-cs"/>
              </a:rPr>
              <a:t>파라미터를</a:t>
            </a:r>
            <a:r>
              <a:rPr lang="ko-KR" altLang="en-US" sz="1200" kern="1200" baseline="0" dirty="0" smtClean="0">
                <a:solidFill>
                  <a:schemeClr val="tx1"/>
                </a:solidFill>
                <a:latin typeface="+mn-lt"/>
                <a:ea typeface="+mn-ea"/>
                <a:cs typeface="+mn-cs"/>
              </a:rPr>
              <a:t> 관리하고 있습니다</a:t>
            </a:r>
            <a:r>
              <a:rPr lang="en-US" altLang="ko-KR" sz="1200" kern="1200" baseline="0" dirty="0" smtClean="0">
                <a:solidFill>
                  <a:schemeClr val="tx1"/>
                </a:solidFill>
                <a:latin typeface="+mn-lt"/>
                <a:ea typeface="+mn-ea"/>
                <a:cs typeface="+mn-cs"/>
              </a:rPr>
              <a:t>.</a:t>
            </a:r>
          </a:p>
          <a:p>
            <a:endParaRPr lang="en-US" altLang="ko-KR" sz="1200" b="0" i="0" u="none" strike="noStrike" kern="1200" baseline="0" dirty="0" smtClean="0">
              <a:solidFill>
                <a:schemeClr val="tx1"/>
              </a:solidFill>
              <a:latin typeface="+mn-lt"/>
              <a:ea typeface="+mn-ea"/>
              <a:cs typeface="+mn-cs"/>
            </a:endParaRPr>
          </a:p>
          <a:p>
            <a:r>
              <a:rPr lang="ko-KR" altLang="en-US" sz="1200" b="0" i="0" u="none" strike="noStrike" kern="1200" baseline="0" dirty="0" smtClean="0">
                <a:solidFill>
                  <a:schemeClr val="tx1"/>
                </a:solidFill>
                <a:latin typeface="+mn-lt"/>
                <a:ea typeface="+mn-ea"/>
                <a:cs typeface="+mn-cs"/>
              </a:rPr>
              <a:t>루트서버는 모든 </a:t>
            </a:r>
            <a:r>
              <a:rPr lang="en-US" altLang="ko-KR" sz="1200" b="0" i="0" u="none" strike="noStrike" kern="1200" baseline="0" dirty="0" err="1" smtClean="0">
                <a:solidFill>
                  <a:schemeClr val="tx1"/>
                </a:solidFill>
                <a:latin typeface="+mn-lt"/>
                <a:ea typeface="+mn-ea"/>
                <a:cs typeface="+mn-cs"/>
              </a:rPr>
              <a:t>gTLD</a:t>
            </a:r>
            <a:r>
              <a:rPr lang="en-US" altLang="ko-KR" sz="1200" b="0" i="0" u="none" strike="noStrike" kern="1200" baseline="0" dirty="0" smtClean="0">
                <a:solidFill>
                  <a:schemeClr val="tx1"/>
                </a:solidFill>
                <a:latin typeface="+mn-lt"/>
                <a:ea typeface="+mn-ea"/>
                <a:cs typeface="+mn-cs"/>
              </a:rPr>
              <a:t> </a:t>
            </a:r>
            <a:r>
              <a:rPr lang="ko-KR" altLang="en-US" sz="1200" b="0" i="0" u="none" strike="noStrike" kern="1200" baseline="0" dirty="0" smtClean="0">
                <a:solidFill>
                  <a:schemeClr val="tx1"/>
                </a:solidFill>
                <a:latin typeface="+mn-lt"/>
                <a:ea typeface="+mn-ea"/>
                <a:cs typeface="+mn-cs"/>
              </a:rPr>
              <a:t>및 </a:t>
            </a:r>
            <a:r>
              <a:rPr lang="en-US" altLang="ko-KR" sz="1200" b="0" i="0" u="none" strike="noStrike" kern="1200" baseline="0" dirty="0" err="1" smtClean="0">
                <a:solidFill>
                  <a:schemeClr val="tx1"/>
                </a:solidFill>
                <a:latin typeface="+mn-lt"/>
                <a:ea typeface="+mn-ea"/>
                <a:cs typeface="+mn-cs"/>
              </a:rPr>
              <a:t>ccTLD</a:t>
            </a:r>
            <a:r>
              <a:rPr lang="ko-KR" altLang="en-US" sz="1200" b="0" i="0" u="none" strike="noStrike" kern="1200" baseline="0" dirty="0" smtClean="0">
                <a:solidFill>
                  <a:schemeClr val="tx1"/>
                </a:solidFill>
                <a:latin typeface="+mn-lt"/>
                <a:ea typeface="+mn-ea"/>
                <a:cs typeface="+mn-cs"/>
              </a:rPr>
              <a:t>의 모든 도메인네임과 </a:t>
            </a:r>
            <a:r>
              <a:rPr lang="ko-KR" altLang="en-US" sz="1200" b="0" i="0" u="none" strike="noStrike" kern="1200" baseline="0" dirty="0" err="1" smtClean="0">
                <a:solidFill>
                  <a:schemeClr val="tx1"/>
                </a:solidFill>
                <a:latin typeface="+mn-lt"/>
                <a:ea typeface="+mn-ea"/>
                <a:cs typeface="+mn-cs"/>
              </a:rPr>
              <a:t>호스팅아이피를</a:t>
            </a:r>
            <a:r>
              <a:rPr lang="ko-KR" altLang="en-US" sz="1200" b="0" i="0" u="none" strike="noStrike" kern="1200" baseline="0" dirty="0" smtClean="0">
                <a:solidFill>
                  <a:schemeClr val="tx1"/>
                </a:solidFill>
                <a:latin typeface="+mn-lt"/>
                <a:ea typeface="+mn-ea"/>
                <a:cs typeface="+mn-cs"/>
              </a:rPr>
              <a:t> 가지고 있는 데이터베이스인 </a:t>
            </a:r>
            <a:r>
              <a:rPr lang="ko-KR" altLang="en-US" sz="1200" b="0" i="0" u="none" strike="noStrike" kern="1200" baseline="0" dirty="0" err="1" smtClean="0">
                <a:solidFill>
                  <a:schemeClr val="tx1"/>
                </a:solidFill>
                <a:latin typeface="+mn-lt"/>
                <a:ea typeface="+mn-ea"/>
                <a:cs typeface="+mn-cs"/>
              </a:rPr>
              <a:t>존파일을</a:t>
            </a:r>
            <a:r>
              <a:rPr lang="ko-KR" altLang="en-US" sz="1200" b="0" i="0" u="none" strike="noStrike" kern="1200" baseline="0" dirty="0" smtClean="0">
                <a:solidFill>
                  <a:schemeClr val="tx1"/>
                </a:solidFill>
                <a:latin typeface="+mn-lt"/>
                <a:ea typeface="+mn-ea"/>
                <a:cs typeface="+mn-cs"/>
              </a:rPr>
              <a:t> 운영</a:t>
            </a:r>
            <a:endParaRPr lang="en-US" altLang="ko-KR" sz="1200" b="0" i="0" u="none" strike="noStrike" kern="1200" baseline="0" dirty="0" smtClean="0">
              <a:solidFill>
                <a:schemeClr val="tx1"/>
              </a:solidFill>
              <a:latin typeface="+mn-lt"/>
              <a:ea typeface="+mn-ea"/>
              <a:cs typeface="+mn-cs"/>
            </a:endParaRPr>
          </a:p>
          <a:p>
            <a:r>
              <a:rPr lang="en-US" altLang="ko-KR" sz="1200" b="0" i="0" kern="1200" dirty="0" smtClean="0">
                <a:solidFill>
                  <a:schemeClr val="tx1"/>
                </a:solidFill>
                <a:effectLst/>
                <a:latin typeface="+mn-lt"/>
                <a:ea typeface="+mn-ea"/>
                <a:cs typeface="+mn-cs"/>
              </a:rPr>
              <a:t>. </a:t>
            </a:r>
            <a:r>
              <a:rPr lang="ko-KR" altLang="en-US" sz="1200" b="0" i="0" kern="1200" dirty="0" smtClean="0">
                <a:solidFill>
                  <a:schemeClr val="tx1"/>
                </a:solidFill>
                <a:effectLst/>
                <a:latin typeface="+mn-lt"/>
                <a:ea typeface="+mn-ea"/>
                <a:cs typeface="+mn-cs"/>
              </a:rPr>
              <a:t>국내에는 </a:t>
            </a:r>
            <a:r>
              <a:rPr lang="en-US" altLang="ko-KR" sz="1200" b="0" i="0" kern="1200" dirty="0" smtClean="0">
                <a:solidFill>
                  <a:schemeClr val="tx1"/>
                </a:solidFill>
                <a:effectLst/>
                <a:latin typeface="+mn-lt"/>
                <a:ea typeface="+mn-ea"/>
                <a:cs typeface="+mn-cs"/>
              </a:rPr>
              <a:t>F</a:t>
            </a:r>
            <a:r>
              <a:rPr lang="ko-KR" altLang="en-US" sz="1200" b="0" i="0" kern="1200" dirty="0" smtClean="0">
                <a:solidFill>
                  <a:schemeClr val="tx1"/>
                </a:solidFill>
                <a:effectLst/>
                <a:latin typeface="+mn-lt"/>
                <a:ea typeface="+mn-ea"/>
                <a:cs typeface="+mn-cs"/>
              </a:rPr>
              <a:t>루트</a:t>
            </a:r>
            <a:r>
              <a:rPr lang="en-US" altLang="ko-KR" sz="1200" b="0" i="0" kern="1200" dirty="0" smtClean="0">
                <a:solidFill>
                  <a:schemeClr val="tx1"/>
                </a:solidFill>
                <a:effectLst/>
                <a:latin typeface="+mn-lt"/>
                <a:ea typeface="+mn-ea"/>
                <a:cs typeface="+mn-cs"/>
              </a:rPr>
              <a:t>, J</a:t>
            </a:r>
            <a:r>
              <a:rPr lang="ko-KR" altLang="en-US" sz="1200" b="0" i="0" kern="1200" dirty="0" smtClean="0">
                <a:solidFill>
                  <a:schemeClr val="tx1"/>
                </a:solidFill>
                <a:effectLst/>
                <a:latin typeface="+mn-lt"/>
                <a:ea typeface="+mn-ea"/>
                <a:cs typeface="+mn-cs"/>
              </a:rPr>
              <a:t>루트</a:t>
            </a:r>
            <a:r>
              <a:rPr lang="en-US" altLang="ko-KR" sz="1200" b="0" i="0" kern="1200" dirty="0" smtClean="0">
                <a:solidFill>
                  <a:schemeClr val="tx1"/>
                </a:solidFill>
                <a:effectLst/>
                <a:latin typeface="+mn-lt"/>
                <a:ea typeface="+mn-ea"/>
                <a:cs typeface="+mn-cs"/>
              </a:rPr>
              <a:t>, M</a:t>
            </a:r>
            <a:r>
              <a:rPr lang="ko-KR" altLang="en-US" sz="1200" b="0" i="0" kern="1200" dirty="0" smtClean="0">
                <a:solidFill>
                  <a:schemeClr val="tx1"/>
                </a:solidFill>
                <a:effectLst/>
                <a:latin typeface="+mn-lt"/>
                <a:ea typeface="+mn-ea"/>
                <a:cs typeface="+mn-cs"/>
              </a:rPr>
              <a:t>루트 등 </a:t>
            </a:r>
            <a:r>
              <a:rPr lang="en-US" altLang="ko-KR" sz="1200" b="0" i="0" kern="1200" dirty="0" smtClean="0">
                <a:solidFill>
                  <a:schemeClr val="tx1"/>
                </a:solidFill>
                <a:effectLst/>
                <a:latin typeface="+mn-lt"/>
                <a:ea typeface="+mn-ea"/>
                <a:cs typeface="+mn-cs"/>
              </a:rPr>
              <a:t>3</a:t>
            </a:r>
            <a:r>
              <a:rPr lang="ko-KR" altLang="en-US" sz="1200" b="0" i="0" kern="1200" dirty="0" smtClean="0">
                <a:solidFill>
                  <a:schemeClr val="tx1"/>
                </a:solidFill>
                <a:effectLst/>
                <a:latin typeface="+mn-lt"/>
                <a:ea typeface="+mn-ea"/>
                <a:cs typeface="+mn-cs"/>
              </a:rPr>
              <a:t>개의 복제서버가 구축</a:t>
            </a:r>
            <a:endParaRPr lang="en-US" altLang="ko-KR" sz="1200" b="0" i="0" kern="1200" dirty="0" smtClean="0">
              <a:solidFill>
                <a:schemeClr val="tx1"/>
              </a:solidFill>
              <a:effectLst/>
              <a:latin typeface="+mn-lt"/>
              <a:ea typeface="+mn-ea"/>
              <a:cs typeface="+mn-cs"/>
            </a:endParaRPr>
          </a:p>
          <a:p>
            <a:r>
              <a:rPr lang="en-US" altLang="ko-KR" sz="1200" b="0" i="0" kern="1200" dirty="0" smtClean="0">
                <a:solidFill>
                  <a:schemeClr val="tx1"/>
                </a:solidFill>
                <a:effectLst/>
                <a:latin typeface="+mn-lt"/>
                <a:ea typeface="+mn-ea"/>
                <a:cs typeface="+mn-cs"/>
              </a:rPr>
              <a:t>※ F</a:t>
            </a:r>
            <a:r>
              <a:rPr lang="ko-KR" altLang="en-US" sz="1200" b="0" i="0" kern="1200" dirty="0" smtClean="0">
                <a:solidFill>
                  <a:schemeClr val="tx1"/>
                </a:solidFill>
                <a:effectLst/>
                <a:latin typeface="+mn-lt"/>
                <a:ea typeface="+mn-ea"/>
                <a:cs typeface="+mn-cs"/>
              </a:rPr>
              <a:t>는 </a:t>
            </a:r>
            <a:r>
              <a:rPr lang="en-US" altLang="ko-KR" sz="1200" b="0" i="0" kern="1200" dirty="0" smtClean="0">
                <a:solidFill>
                  <a:schemeClr val="tx1"/>
                </a:solidFill>
                <a:effectLst/>
                <a:latin typeface="+mn-lt"/>
                <a:ea typeface="+mn-ea"/>
                <a:cs typeface="+mn-cs"/>
              </a:rPr>
              <a:t>KISA, J</a:t>
            </a:r>
            <a:r>
              <a:rPr lang="ko-KR" altLang="en-US" sz="1200" b="0" i="0" kern="1200" dirty="0" smtClean="0">
                <a:solidFill>
                  <a:schemeClr val="tx1"/>
                </a:solidFill>
                <a:effectLst/>
                <a:latin typeface="+mn-lt"/>
                <a:ea typeface="+mn-ea"/>
                <a:cs typeface="+mn-cs"/>
              </a:rPr>
              <a:t>는 </a:t>
            </a:r>
            <a:r>
              <a:rPr lang="en-US" altLang="ko-KR" sz="1200" b="0" i="0" kern="1200" dirty="0" smtClean="0">
                <a:solidFill>
                  <a:schemeClr val="tx1"/>
                </a:solidFill>
                <a:effectLst/>
                <a:latin typeface="+mn-lt"/>
                <a:ea typeface="+mn-ea"/>
                <a:cs typeface="+mn-cs"/>
              </a:rPr>
              <a:t>KT, M</a:t>
            </a:r>
            <a:r>
              <a:rPr lang="ko-KR" altLang="en-US" sz="1200" b="0" i="0" kern="1200" dirty="0" smtClean="0">
                <a:solidFill>
                  <a:schemeClr val="tx1"/>
                </a:solidFill>
                <a:effectLst/>
                <a:latin typeface="+mn-lt"/>
                <a:ea typeface="+mn-ea"/>
                <a:cs typeface="+mn-cs"/>
              </a:rPr>
              <a:t>은 </a:t>
            </a:r>
            <a:r>
              <a:rPr lang="en-US" altLang="ko-KR" sz="1200" b="0" i="0" kern="1200" dirty="0" smtClean="0">
                <a:solidFill>
                  <a:schemeClr val="tx1"/>
                </a:solidFill>
                <a:effectLst/>
                <a:latin typeface="+mn-lt"/>
                <a:ea typeface="+mn-ea"/>
                <a:cs typeface="+mn-cs"/>
              </a:rPr>
              <a:t>KINX</a:t>
            </a:r>
            <a:r>
              <a:rPr lang="ko-KR" altLang="en-US" sz="1200" b="0" i="0" kern="1200" dirty="0" smtClean="0">
                <a:solidFill>
                  <a:schemeClr val="tx1"/>
                </a:solidFill>
                <a:effectLst/>
                <a:latin typeface="+mn-lt"/>
                <a:ea typeface="+mn-ea"/>
                <a:cs typeface="+mn-cs"/>
              </a:rPr>
              <a:t>에서 관리 중</a:t>
            </a:r>
            <a:endParaRPr lang="en-US" altLang="ko-KR" sz="1200" b="0" i="0" kern="1200" dirty="0" smtClean="0">
              <a:solidFill>
                <a:schemeClr val="tx1"/>
              </a:solidFill>
              <a:effectLst/>
              <a:latin typeface="+mn-lt"/>
              <a:ea typeface="+mn-ea"/>
              <a:cs typeface="+mn-cs"/>
            </a:endParaRPr>
          </a:p>
          <a:p>
            <a:endParaRPr lang="en-US" altLang="ko-KR" sz="1200" b="0" i="0" u="none" strike="noStrike"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dirty="0" err="1" smtClean="0"/>
              <a:t>타임존데이터베이스관리</a:t>
            </a:r>
            <a:r>
              <a:rPr lang="ko-KR" altLang="en-US" dirty="0" smtClean="0"/>
              <a:t> </a:t>
            </a:r>
            <a:r>
              <a:rPr lang="en-US" altLang="ko-KR" dirty="0" smtClean="0"/>
              <a:t>: 2011</a:t>
            </a:r>
            <a:r>
              <a:rPr lang="ko-KR" altLang="en-US" dirty="0" smtClean="0"/>
              <a:t>년 </a:t>
            </a:r>
            <a:r>
              <a:rPr lang="en-US" altLang="ko-KR" dirty="0" smtClean="0"/>
              <a:t>10</a:t>
            </a:r>
            <a:r>
              <a:rPr lang="ko-KR" altLang="en-US" dirty="0" smtClean="0"/>
              <a:t>월 </a:t>
            </a:r>
            <a:r>
              <a:rPr lang="en-US" altLang="ko-KR" dirty="0" smtClean="0"/>
              <a:t>ICANN</a:t>
            </a:r>
            <a:r>
              <a:rPr lang="ko-KR" altLang="en-US" dirty="0" smtClean="0"/>
              <a:t>은 지난 </a:t>
            </a:r>
            <a:r>
              <a:rPr lang="en-US" altLang="ko-KR" dirty="0" smtClean="0"/>
              <a:t>30</a:t>
            </a:r>
            <a:r>
              <a:rPr lang="ko-KR" altLang="en-US" dirty="0" smtClean="0"/>
              <a:t>년간 </a:t>
            </a:r>
            <a:r>
              <a:rPr lang="en-US" altLang="ko-KR" dirty="0" smtClean="0"/>
              <a:t>IETF</a:t>
            </a:r>
            <a:r>
              <a:rPr lang="ko-KR" altLang="en-US" dirty="0" smtClean="0"/>
              <a:t>에서 관리하던 </a:t>
            </a:r>
            <a:r>
              <a:rPr lang="ko-KR" altLang="en-US" dirty="0" err="1" smtClean="0"/>
              <a:t>타임존데이터베이스</a:t>
            </a:r>
            <a:r>
              <a:rPr lang="ko-KR" altLang="en-US" baseline="0" dirty="0" smtClean="0"/>
              <a:t> 및 시스템을 운영권한 이임</a:t>
            </a:r>
            <a:r>
              <a:rPr lang="en-US" altLang="ko-KR" baseline="0" dirty="0" smtClean="0"/>
              <a:t>, </a:t>
            </a:r>
            <a:r>
              <a:rPr lang="ko-KR" altLang="en-US" baseline="0" dirty="0" smtClean="0"/>
              <a:t>관련 자료는 대부분의 응용프로그램 및 서버에서 시간을 확인하는데 사용</a:t>
            </a:r>
            <a:endParaRPr lang="en-US" altLang="ko-KR" dirty="0" smtClean="0"/>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a:t>
            </a:r>
          </a:p>
          <a:p>
            <a:r>
              <a:rPr lang="en-US" sz="1200" kern="1200" baseline="0" dirty="0" smtClean="0">
                <a:solidFill>
                  <a:schemeClr val="tx1"/>
                </a:solidFill>
                <a:latin typeface="+mn-lt"/>
                <a:ea typeface="+mn-ea"/>
                <a:cs typeface="+mn-cs"/>
              </a:rPr>
              <a:t>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ko-KR"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altLang="ko-KR"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8</a:t>
            </a:fld>
            <a:endParaRPr lang="en-US"/>
          </a:p>
        </p:txBody>
      </p:sp>
    </p:spTree>
    <p:extLst>
      <p:ext uri="{BB962C8B-B14F-4D97-AF65-F5344CB8AC3E}">
        <p14:creationId xmlns:p14="http://schemas.microsoft.com/office/powerpoint/2010/main" val="396215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A</a:t>
            </a:r>
            <a:r>
              <a:rPr lang="ko-KR" altLang="en-US" dirty="0" smtClean="0"/>
              <a:t>루트서버가 최상이며 </a:t>
            </a:r>
            <a:r>
              <a:rPr lang="ko-KR" altLang="en-US" dirty="0" err="1" smtClean="0"/>
              <a:t>그외</a:t>
            </a:r>
            <a:r>
              <a:rPr lang="ko-KR" altLang="en-US" dirty="0" smtClean="0"/>
              <a:t> 서버는 서로 동기화로 자료를 공유</a:t>
            </a:r>
            <a:endParaRPr lang="en-US" altLang="ko-KR" dirty="0" smtClean="0"/>
          </a:p>
          <a:p>
            <a:r>
              <a:rPr lang="ko-KR" altLang="en-US" dirty="0" smtClean="0"/>
              <a:t>우리나라에는</a:t>
            </a:r>
            <a:r>
              <a:rPr lang="en-US" altLang="ko-KR" dirty="0" smtClean="0"/>
              <a:t> F, J, L,</a:t>
            </a:r>
            <a:r>
              <a:rPr lang="en-US" altLang="ko-KR" baseline="0" dirty="0" smtClean="0"/>
              <a:t> M</a:t>
            </a:r>
            <a:r>
              <a:rPr lang="ko-KR" altLang="en-US" baseline="0" dirty="0" smtClean="0"/>
              <a:t>루트서버의 복제를 가지고 있음</a:t>
            </a:r>
            <a:endParaRPr lang="en-US" altLang="ko-KR" baseline="0" dirty="0" smtClean="0"/>
          </a:p>
          <a:p>
            <a:r>
              <a:rPr lang="ko-KR" altLang="en-US" baseline="0" dirty="0" smtClean="0"/>
              <a:t>관련 서버는 모두 루트이며</a:t>
            </a:r>
            <a:r>
              <a:rPr lang="en-US" altLang="ko-KR" baseline="0" dirty="0" smtClean="0"/>
              <a:t>, </a:t>
            </a:r>
            <a:r>
              <a:rPr lang="ko-KR" altLang="en-US" baseline="0" dirty="0" smtClean="0"/>
              <a:t>안정성을 위해 많은 복제서버를 가지고 있음</a:t>
            </a:r>
            <a:endParaRPr lang="en-US" altLang="ko-KR" baseline="0" dirty="0" smtClean="0"/>
          </a:p>
          <a:p>
            <a:endParaRPr lang="en-US" altLang="ko-KR" baseline="0" dirty="0" smtClean="0"/>
          </a:p>
          <a:p>
            <a:r>
              <a:rPr lang="ko-KR" altLang="en-US" baseline="0" dirty="0" smtClean="0"/>
              <a:t>참고 </a:t>
            </a:r>
            <a:r>
              <a:rPr lang="en-US" altLang="ko-KR" baseline="0" dirty="0" smtClean="0"/>
              <a:t>: </a:t>
            </a:r>
            <a:r>
              <a:rPr lang="ko-KR" altLang="en-US" baseline="0" dirty="0" err="1" smtClean="0"/>
              <a:t>리졸버연선</a:t>
            </a:r>
            <a:endParaRPr lang="en-US" altLang="ko-KR" baseline="0" dirty="0" smtClean="0"/>
          </a:p>
          <a:p>
            <a:r>
              <a:rPr lang="en-US" altLang="ko-KR" baseline="0" dirty="0" smtClean="0"/>
              <a:t> - </a:t>
            </a:r>
            <a:r>
              <a:rPr lang="ko-KR" altLang="en-US" baseline="0" dirty="0" err="1" smtClean="0"/>
              <a:t>아이피를</a:t>
            </a:r>
            <a:r>
              <a:rPr lang="ko-KR" altLang="en-US" baseline="0" dirty="0" smtClean="0"/>
              <a:t> 찾기 위해 </a:t>
            </a:r>
            <a:r>
              <a:rPr lang="ko-KR" altLang="en-US" baseline="0" dirty="0" err="1" smtClean="0"/>
              <a:t>리졸버연산을</a:t>
            </a:r>
            <a:r>
              <a:rPr lang="ko-KR" altLang="en-US" baseline="0" dirty="0" smtClean="0"/>
              <a:t> 시행하며</a:t>
            </a:r>
            <a:r>
              <a:rPr lang="en-US" altLang="ko-KR" baseline="0" dirty="0" smtClean="0"/>
              <a:t>, </a:t>
            </a:r>
            <a:r>
              <a:rPr lang="ko-KR" altLang="en-US" baseline="0" dirty="0" smtClean="0"/>
              <a:t>초기에 네임을 뒤에서부터 연산하여 확인</a:t>
            </a:r>
            <a:endParaRPr lang="en-US" altLang="ko-KR" baseline="0" dirty="0" smtClean="0"/>
          </a:p>
          <a:p>
            <a:r>
              <a:rPr lang="en-US" altLang="ko-KR" baseline="0" dirty="0" smtClean="0"/>
              <a:t> - </a:t>
            </a:r>
            <a:r>
              <a:rPr lang="ko-KR" altLang="en-US" baseline="0" dirty="0" smtClean="0"/>
              <a:t>항상 필요한 연산은 아니며</a:t>
            </a:r>
            <a:r>
              <a:rPr lang="en-US" altLang="ko-KR" baseline="0" dirty="0" smtClean="0"/>
              <a:t>, </a:t>
            </a:r>
            <a:r>
              <a:rPr lang="ko-KR" altLang="en-US" baseline="0" dirty="0" smtClean="0"/>
              <a:t>사용자 </a:t>
            </a:r>
            <a:r>
              <a:rPr lang="ko-KR" altLang="en-US" baseline="0" dirty="0" err="1" smtClean="0"/>
              <a:t>프로그램또는</a:t>
            </a:r>
            <a:r>
              <a:rPr lang="ko-KR" altLang="en-US" baseline="0" dirty="0" smtClean="0"/>
              <a:t> 네트워크상에 캐시서버에 저장되고 원 자료의 </a:t>
            </a:r>
            <a:r>
              <a:rPr lang="ko-KR" altLang="en-US" baseline="0" dirty="0" err="1" smtClean="0"/>
              <a:t>변화시</a:t>
            </a:r>
            <a:r>
              <a:rPr lang="ko-KR" altLang="en-US" baseline="0" dirty="0" smtClean="0"/>
              <a:t> 업데이트</a:t>
            </a:r>
            <a:endParaRPr lang="en-US" altLang="ko-KR" baseline="0" dirty="0" smtClean="0"/>
          </a:p>
          <a:p>
            <a:r>
              <a:rPr lang="en-US" altLang="ko-KR" baseline="0" dirty="0" smtClean="0"/>
              <a:t> - </a:t>
            </a:r>
            <a:endParaRPr lang="en-US" altLang="ko-KR" dirty="0" smtClean="0"/>
          </a:p>
        </p:txBody>
      </p:sp>
      <p:sp>
        <p:nvSpPr>
          <p:cNvPr id="4" name="슬라이드 번호 개체 틀 3"/>
          <p:cNvSpPr>
            <a:spLocks noGrp="1"/>
          </p:cNvSpPr>
          <p:nvPr>
            <p:ph type="sldNum" sz="quarter" idx="10"/>
          </p:nvPr>
        </p:nvSpPr>
        <p:spPr/>
        <p:txBody>
          <a:bodyPr/>
          <a:lstStyle/>
          <a:p>
            <a:fld id="{3C650B7D-728F-4938-B90C-E0859481EBDC}" type="slidenum">
              <a:rPr lang="en-US" smtClean="0"/>
              <a:t>9</a:t>
            </a:fld>
            <a:endParaRPr lang="en-US"/>
          </a:p>
        </p:txBody>
      </p:sp>
    </p:spTree>
    <p:extLst>
      <p:ext uri="{BB962C8B-B14F-4D97-AF65-F5344CB8AC3E}">
        <p14:creationId xmlns:p14="http://schemas.microsoft.com/office/powerpoint/2010/main" val="4068451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baseline="0" dirty="0" smtClean="0">
                <a:solidFill>
                  <a:schemeClr val="tx1"/>
                </a:solidFill>
                <a:latin typeface="+mn-lt"/>
                <a:ea typeface="+mn-ea"/>
                <a:cs typeface="+mn-cs"/>
              </a:rPr>
              <a:t>ICANN</a:t>
            </a:r>
            <a:r>
              <a:rPr lang="ko-KR" altLang="en-US" sz="1200" kern="1200" baseline="0" dirty="0" smtClean="0">
                <a:solidFill>
                  <a:schemeClr val="tx1"/>
                </a:solidFill>
                <a:latin typeface="+mn-lt"/>
                <a:ea typeface="+mn-ea"/>
                <a:cs typeface="+mn-cs"/>
              </a:rPr>
              <a:t>은 민간중심의 다중이해관계자 기관으로 도메인네임시스템과 인터넷의 시스템 </a:t>
            </a:r>
            <a:r>
              <a:rPr lang="ko-KR" altLang="en-US" sz="1200" kern="1200" baseline="0" dirty="0" err="1" smtClean="0">
                <a:solidFill>
                  <a:schemeClr val="tx1"/>
                </a:solidFill>
                <a:latin typeface="+mn-lt"/>
                <a:ea typeface="+mn-ea"/>
                <a:cs typeface="+mn-cs"/>
              </a:rPr>
              <a:t>구분자를</a:t>
            </a:r>
            <a:r>
              <a:rPr lang="ko-KR" altLang="en-US" sz="1200" kern="1200" baseline="0" dirty="0" smtClean="0">
                <a:solidFill>
                  <a:schemeClr val="tx1"/>
                </a:solidFill>
                <a:latin typeface="+mn-lt"/>
                <a:ea typeface="+mn-ea"/>
                <a:cs typeface="+mn-cs"/>
              </a:rPr>
              <a:t> 조정하는 기능을 수행합니다</a:t>
            </a:r>
            <a:r>
              <a:rPr lang="en-US" altLang="ko-KR" sz="1200" kern="1200" baseline="0" dirty="0" smtClean="0">
                <a:solidFill>
                  <a:schemeClr val="tx1"/>
                </a:solidFill>
                <a:latin typeface="+mn-lt"/>
                <a:ea typeface="+mn-ea"/>
                <a:cs typeface="+mn-cs"/>
              </a:rPr>
              <a:t>.</a:t>
            </a:r>
            <a:endParaRPr lang="en-US" altLang="ko-KR" sz="1200" u="none" kern="1200" baseline="0" dirty="0" smtClean="0">
              <a:solidFill>
                <a:schemeClr val="tx1"/>
              </a:solidFill>
              <a:latin typeface="+mn-lt"/>
              <a:ea typeface="+mn-ea"/>
              <a:cs typeface="+mn-cs"/>
            </a:endParaRPr>
          </a:p>
          <a:p>
            <a:r>
              <a:rPr lang="ko-KR" altLang="en-US" sz="1200" u="none" kern="1200" baseline="0" dirty="0" smtClean="0">
                <a:solidFill>
                  <a:schemeClr val="tx1"/>
                </a:solidFill>
                <a:latin typeface="+mn-lt"/>
                <a:ea typeface="+mn-ea"/>
                <a:cs typeface="+mn-cs"/>
              </a:rPr>
              <a:t>이러한 기능은 직무수행 선언문에 반영되어 있습니다</a:t>
            </a:r>
            <a:r>
              <a:rPr lang="en-US" altLang="ko-KR" sz="1200" u="none" kern="1200" baseline="0" dirty="0" smtClean="0">
                <a:solidFill>
                  <a:schemeClr val="tx1"/>
                </a:solidFill>
                <a:latin typeface="+mn-lt"/>
                <a:ea typeface="+mn-ea"/>
                <a:cs typeface="+mn-cs"/>
              </a:rPr>
              <a:t>. 2009</a:t>
            </a:r>
            <a:r>
              <a:rPr lang="ko-KR" altLang="en-US" sz="1200" u="none" kern="1200" baseline="0" dirty="0" smtClean="0">
                <a:solidFill>
                  <a:schemeClr val="tx1"/>
                </a:solidFill>
                <a:latin typeface="+mn-lt"/>
                <a:ea typeface="+mn-ea"/>
                <a:cs typeface="+mn-cs"/>
              </a:rPr>
              <a:t>년에 체결된 비준된 </a:t>
            </a:r>
            <a:r>
              <a:rPr lang="ko-KR" altLang="en-US" sz="1200" u="none" kern="1200" baseline="0" dirty="0" err="1" smtClean="0">
                <a:solidFill>
                  <a:schemeClr val="tx1"/>
                </a:solidFill>
                <a:latin typeface="+mn-lt"/>
                <a:ea typeface="+mn-ea"/>
                <a:cs typeface="+mn-cs"/>
              </a:rPr>
              <a:t>협의문</a:t>
            </a:r>
            <a:r>
              <a:rPr lang="en-US" altLang="ko-KR" sz="1200" u="none" kern="1200" baseline="0" dirty="0" smtClean="0">
                <a:solidFill>
                  <a:schemeClr val="tx1"/>
                </a:solidFill>
                <a:latin typeface="+mn-lt"/>
                <a:ea typeface="+mn-ea"/>
                <a:cs typeface="+mn-cs"/>
              </a:rPr>
              <a:t>(Agreement)</a:t>
            </a:r>
            <a:r>
              <a:rPr lang="ko-KR" altLang="en-US" sz="1200" u="none" kern="1200" baseline="0" dirty="0" smtClean="0">
                <a:solidFill>
                  <a:schemeClr val="tx1"/>
                </a:solidFill>
                <a:latin typeface="+mn-lt"/>
                <a:ea typeface="+mn-ea"/>
                <a:cs typeface="+mn-cs"/>
              </a:rPr>
              <a:t>는 독립성과</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책무를 공개한바 있습니다</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관련 내용은</a:t>
            </a:r>
            <a:endParaRPr lang="en-US" altLang="ko-KR" sz="1200" u="none" kern="1200" baseline="0" dirty="0" smtClean="0">
              <a:solidFill>
                <a:schemeClr val="tx1"/>
              </a:solidFill>
              <a:latin typeface="+mn-lt"/>
              <a:ea typeface="+mn-ea"/>
              <a:cs typeface="+mn-cs"/>
            </a:endParaRPr>
          </a:p>
          <a:p>
            <a:r>
              <a:rPr lang="en-US" altLang="ko-KR" sz="1200" u="none" kern="1200" baseline="0" dirty="0" smtClean="0">
                <a:solidFill>
                  <a:schemeClr val="tx1"/>
                </a:solidFill>
                <a:latin typeface="+mn-lt"/>
                <a:ea typeface="+mn-ea"/>
                <a:cs typeface="+mn-cs"/>
              </a:rPr>
              <a:t>ICANN</a:t>
            </a:r>
            <a:r>
              <a:rPr lang="ko-KR" altLang="en-US" sz="1200" u="none" kern="1200" baseline="0" dirty="0" smtClean="0">
                <a:solidFill>
                  <a:schemeClr val="tx1"/>
                </a:solidFill>
                <a:latin typeface="+mn-lt"/>
                <a:ea typeface="+mn-ea"/>
                <a:cs typeface="+mn-cs"/>
              </a:rPr>
              <a:t>은 공공의 이익을 위해 의사결정을 하며</a:t>
            </a:r>
            <a:r>
              <a:rPr lang="en-US" altLang="ko-KR" sz="1200" u="none" kern="1200" baseline="0" dirty="0" smtClean="0">
                <a:solidFill>
                  <a:schemeClr val="tx1"/>
                </a:solidFill>
                <a:latin typeface="+mn-lt"/>
                <a:ea typeface="+mn-ea"/>
                <a:cs typeface="+mn-cs"/>
              </a:rPr>
              <a:t>, </a:t>
            </a:r>
            <a:r>
              <a:rPr lang="ko-KR" altLang="en-US" sz="1200" u="none" kern="1200" baseline="0" dirty="0" err="1" smtClean="0">
                <a:solidFill>
                  <a:schemeClr val="tx1"/>
                </a:solidFill>
                <a:latin typeface="+mn-lt"/>
                <a:ea typeface="+mn-ea"/>
                <a:cs typeface="+mn-cs"/>
              </a:rPr>
              <a:t>책임성있고</a:t>
            </a:r>
            <a:r>
              <a:rPr lang="ko-KR" altLang="en-US" sz="1200" u="none" kern="1200" baseline="0" dirty="0" smtClean="0">
                <a:solidFill>
                  <a:schemeClr val="tx1"/>
                </a:solidFill>
                <a:latin typeface="+mn-lt"/>
                <a:ea typeface="+mn-ea"/>
                <a:cs typeface="+mn-cs"/>
              </a:rPr>
              <a:t> 투명하게 운영한다는 내용이 위주 입니다</a:t>
            </a:r>
            <a:r>
              <a:rPr lang="en-US" altLang="ko-KR" sz="1200" u="none" kern="1200" baseline="0" dirty="0" smtClean="0">
                <a:solidFill>
                  <a:schemeClr val="tx1"/>
                </a:solidFill>
                <a:latin typeface="+mn-lt"/>
                <a:ea typeface="+mn-ea"/>
                <a:cs typeface="+mn-cs"/>
              </a:rPr>
              <a:t>.</a:t>
            </a:r>
          </a:p>
          <a:p>
            <a:r>
              <a:rPr lang="ko-KR" altLang="en-US" sz="1200" u="none" kern="1200" baseline="0" dirty="0" smtClean="0">
                <a:solidFill>
                  <a:schemeClr val="tx1"/>
                </a:solidFill>
                <a:latin typeface="+mn-lt"/>
                <a:ea typeface="+mn-ea"/>
                <a:cs typeface="+mn-cs"/>
              </a:rPr>
              <a:t>오늘날 </a:t>
            </a:r>
            <a:r>
              <a:rPr lang="en-US" altLang="ko-KR" sz="1200" u="none" kern="1200" baseline="0" dirty="0" smtClean="0">
                <a:solidFill>
                  <a:schemeClr val="tx1"/>
                </a:solidFill>
                <a:latin typeface="+mn-lt"/>
                <a:ea typeface="+mn-ea"/>
                <a:cs typeface="+mn-cs"/>
              </a:rPr>
              <a:t>ICANN</a:t>
            </a:r>
            <a:r>
              <a:rPr lang="ko-KR" altLang="en-US" sz="1200" u="none" kern="1200" baseline="0" dirty="0" smtClean="0">
                <a:solidFill>
                  <a:schemeClr val="tx1"/>
                </a:solidFill>
                <a:latin typeface="+mn-lt"/>
                <a:ea typeface="+mn-ea"/>
                <a:cs typeface="+mn-cs"/>
              </a:rPr>
              <a:t>은 본 </a:t>
            </a:r>
            <a:r>
              <a:rPr lang="en-US" altLang="ko-KR" sz="1200" u="none" kern="1200" baseline="0" dirty="0" err="1" smtClean="0">
                <a:solidFill>
                  <a:schemeClr val="tx1"/>
                </a:solidFill>
                <a:latin typeface="+mn-lt"/>
                <a:ea typeface="+mn-ea"/>
                <a:cs typeface="+mn-cs"/>
              </a:rPr>
              <a:t>AoC</a:t>
            </a:r>
            <a:r>
              <a:rPr lang="ko-KR" altLang="en-US" sz="1200" u="none" kern="1200" baseline="0" dirty="0" smtClean="0">
                <a:solidFill>
                  <a:schemeClr val="tx1"/>
                </a:solidFill>
                <a:latin typeface="+mn-lt"/>
                <a:ea typeface="+mn-ea"/>
                <a:cs typeface="+mn-cs"/>
              </a:rPr>
              <a:t>를 지키고 있으며</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전문가 그룹의 지속적인 검토를 통해 회의와 의무를 확인하고 개선안을 찾아 발전하고 있습니다</a:t>
            </a:r>
            <a:r>
              <a:rPr lang="en-US" altLang="ko-KR" sz="1200" u="none" kern="1200" baseline="0" dirty="0" smtClean="0">
                <a:solidFill>
                  <a:schemeClr val="tx1"/>
                </a:solidFill>
                <a:latin typeface="+mn-lt"/>
                <a:ea typeface="+mn-ea"/>
                <a:cs typeface="+mn-cs"/>
              </a:rPr>
              <a:t>.</a:t>
            </a:r>
          </a:p>
          <a:p>
            <a:r>
              <a:rPr lang="en-US" altLang="ko-KR" sz="1200" u="none" kern="1200" baseline="0" dirty="0" smtClean="0">
                <a:solidFill>
                  <a:schemeClr val="tx1"/>
                </a:solidFill>
                <a:latin typeface="+mn-lt"/>
                <a:ea typeface="+mn-ea"/>
                <a:cs typeface="+mn-cs"/>
              </a:rPr>
              <a:t>ICANN</a:t>
            </a:r>
            <a:r>
              <a:rPr lang="ko-KR" altLang="en-US" sz="1200" u="none" kern="1200" baseline="0" dirty="0" smtClean="0">
                <a:solidFill>
                  <a:schemeClr val="tx1"/>
                </a:solidFill>
                <a:latin typeface="+mn-lt"/>
                <a:ea typeface="+mn-ea"/>
                <a:cs typeface="+mn-cs"/>
              </a:rPr>
              <a:t>은 미 상무부의 정보통신청의 승인으로 인터넷을 운영관리하고 있습니다</a:t>
            </a:r>
            <a:r>
              <a:rPr lang="en-US" altLang="ko-KR" sz="1200" u="non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kern="1200" baseline="0" dirty="0" smtClean="0">
                <a:solidFill>
                  <a:schemeClr val="tx1"/>
                </a:solidFill>
                <a:latin typeface="+mn-lt"/>
                <a:ea typeface="+mn-ea"/>
                <a:cs typeface="+mn-cs"/>
              </a:rPr>
              <a:t>12</a:t>
            </a:r>
            <a:r>
              <a:rPr lang="ko-KR" altLang="en-US" sz="1200" kern="1200" baseline="0" dirty="0" smtClean="0">
                <a:solidFill>
                  <a:schemeClr val="tx1"/>
                </a:solidFill>
                <a:latin typeface="+mn-lt"/>
                <a:ea typeface="+mn-ea"/>
                <a:cs typeface="+mn-cs"/>
              </a:rPr>
              <a:t>년 </a:t>
            </a:r>
            <a:r>
              <a:rPr lang="en-US" altLang="ko-KR" sz="1200" kern="1200" baseline="0" dirty="0" smtClean="0">
                <a:solidFill>
                  <a:schemeClr val="tx1"/>
                </a:solidFill>
                <a:latin typeface="+mn-lt"/>
                <a:ea typeface="+mn-ea"/>
                <a:cs typeface="+mn-cs"/>
              </a:rPr>
              <a:t>6</a:t>
            </a:r>
            <a:r>
              <a:rPr lang="ko-KR" altLang="en-US" sz="1200" kern="1200" baseline="0" dirty="0" smtClean="0">
                <a:solidFill>
                  <a:schemeClr val="tx1"/>
                </a:solidFill>
                <a:latin typeface="+mn-lt"/>
                <a:ea typeface="+mn-ea"/>
                <a:cs typeface="+mn-cs"/>
              </a:rPr>
              <a:t>월에 체결한 계약은 </a:t>
            </a:r>
            <a:r>
              <a:rPr lang="en-US" altLang="ko-KR" sz="1200" kern="1200" baseline="0" dirty="0" smtClean="0">
                <a:solidFill>
                  <a:schemeClr val="tx1"/>
                </a:solidFill>
                <a:latin typeface="+mn-lt"/>
                <a:ea typeface="+mn-ea"/>
                <a:cs typeface="+mn-cs"/>
              </a:rPr>
              <a:t>IANA</a:t>
            </a:r>
            <a:r>
              <a:rPr lang="ko-KR" altLang="en-US" sz="1200" kern="1200" baseline="0" dirty="0" smtClean="0">
                <a:solidFill>
                  <a:schemeClr val="tx1"/>
                </a:solidFill>
                <a:latin typeface="+mn-lt"/>
                <a:ea typeface="+mn-ea"/>
                <a:cs typeface="+mn-cs"/>
              </a:rPr>
              <a:t>기능을 향후 </a:t>
            </a:r>
            <a:r>
              <a:rPr lang="en-US" altLang="ko-KR" sz="1200" kern="1200" baseline="0" dirty="0" smtClean="0">
                <a:solidFill>
                  <a:schemeClr val="tx1"/>
                </a:solidFill>
                <a:latin typeface="+mn-lt"/>
                <a:ea typeface="+mn-ea"/>
                <a:cs typeface="+mn-cs"/>
              </a:rPr>
              <a:t>7</a:t>
            </a:r>
            <a:r>
              <a:rPr lang="ko-KR" altLang="en-US" sz="1200" kern="1200" baseline="0" dirty="0" smtClean="0">
                <a:solidFill>
                  <a:schemeClr val="tx1"/>
                </a:solidFill>
                <a:latin typeface="+mn-lt"/>
                <a:ea typeface="+mn-ea"/>
                <a:cs typeface="+mn-cs"/>
              </a:rPr>
              <a:t>년 더 운영할 것을 확인하고 있습니다</a:t>
            </a:r>
            <a:r>
              <a:rPr lang="en-US" altLang="ko-KR" sz="1200" kern="1200" baseline="0" dirty="0" smtClean="0">
                <a:solidFill>
                  <a:schemeClr val="tx1"/>
                </a:solidFill>
                <a:latin typeface="+mn-lt"/>
                <a:ea typeface="+mn-ea"/>
                <a:cs typeface="+mn-cs"/>
              </a:rPr>
              <a:t>. IANA</a:t>
            </a:r>
            <a:r>
              <a:rPr lang="ko-KR" altLang="en-US" sz="1200" kern="1200" baseline="0" dirty="0" smtClean="0">
                <a:solidFill>
                  <a:schemeClr val="tx1"/>
                </a:solidFill>
                <a:latin typeface="+mn-lt"/>
                <a:ea typeface="+mn-ea"/>
                <a:cs typeface="+mn-cs"/>
              </a:rPr>
              <a:t>기능은 </a:t>
            </a:r>
            <a:r>
              <a:rPr lang="en-US" altLang="ko-KR" sz="1200" kern="1200" baseline="0" dirty="0" smtClean="0">
                <a:solidFill>
                  <a:schemeClr val="tx1"/>
                </a:solidFill>
                <a:latin typeface="+mn-lt"/>
                <a:ea typeface="+mn-ea"/>
                <a:cs typeface="+mn-cs"/>
              </a:rPr>
              <a:t>DNS</a:t>
            </a:r>
            <a:r>
              <a:rPr lang="ko-KR" altLang="en-US" sz="1200" kern="1200" baseline="0" dirty="0" smtClean="0">
                <a:solidFill>
                  <a:schemeClr val="tx1"/>
                </a:solidFill>
                <a:latin typeface="+mn-lt"/>
                <a:ea typeface="+mn-ea"/>
                <a:cs typeface="+mn-cs"/>
              </a:rPr>
              <a:t>의 루트를 운영하는 것을 포함하는 책무를 포함합니다</a:t>
            </a:r>
            <a:r>
              <a:rPr lang="en-US" altLang="ko-KR" sz="1200"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u="none" kern="1200" baseline="0" dirty="0" smtClean="0">
                <a:solidFill>
                  <a:schemeClr val="tx1"/>
                </a:solidFill>
                <a:latin typeface="+mn-lt"/>
                <a:ea typeface="+mn-ea"/>
                <a:cs typeface="+mn-cs"/>
              </a:rPr>
              <a:t>14</a:t>
            </a:r>
            <a:r>
              <a:rPr lang="ko-KR" altLang="en-US" sz="1200" u="none" kern="1200" baseline="0" dirty="0" smtClean="0">
                <a:solidFill>
                  <a:schemeClr val="tx1"/>
                </a:solidFill>
                <a:latin typeface="+mn-lt"/>
                <a:ea typeface="+mn-ea"/>
                <a:cs typeface="+mn-cs"/>
              </a:rPr>
              <a:t>년 </a:t>
            </a:r>
            <a:r>
              <a:rPr lang="en-US" altLang="ko-KR" sz="1200" u="none" kern="1200" baseline="0" dirty="0" smtClean="0">
                <a:solidFill>
                  <a:schemeClr val="tx1"/>
                </a:solidFill>
                <a:latin typeface="+mn-lt"/>
                <a:ea typeface="+mn-ea"/>
                <a:cs typeface="+mn-cs"/>
              </a:rPr>
              <a:t>2</a:t>
            </a:r>
            <a:r>
              <a:rPr lang="ko-KR" altLang="en-US" sz="1200" u="none" kern="1200" baseline="0" dirty="0" smtClean="0">
                <a:solidFill>
                  <a:schemeClr val="tx1"/>
                </a:solidFill>
                <a:latin typeface="+mn-lt"/>
                <a:ea typeface="+mn-ea"/>
                <a:cs typeface="+mn-cs"/>
              </a:rPr>
              <a:t>월 </a:t>
            </a:r>
            <a:r>
              <a:rPr lang="en-US" altLang="ko-KR" sz="1200" u="none" kern="1200" baseline="0" dirty="0" smtClean="0">
                <a:solidFill>
                  <a:schemeClr val="tx1"/>
                </a:solidFill>
                <a:latin typeface="+mn-lt"/>
                <a:ea typeface="+mn-ea"/>
                <a:cs typeface="+mn-cs"/>
              </a:rPr>
              <a:t>ICANN 49</a:t>
            </a:r>
            <a:r>
              <a:rPr lang="ko-KR" altLang="en-US" sz="1200" u="none" kern="1200" baseline="0" dirty="0" smtClean="0">
                <a:solidFill>
                  <a:schemeClr val="tx1"/>
                </a:solidFill>
                <a:latin typeface="+mn-lt"/>
                <a:ea typeface="+mn-ea"/>
                <a:cs typeface="+mn-cs"/>
              </a:rPr>
              <a:t>회 싱가포르 회의에서 미정보통신청은 </a:t>
            </a:r>
            <a:r>
              <a:rPr lang="en-US" altLang="ko-KR" sz="1200" u="none" kern="1200" baseline="0" dirty="0" smtClean="0">
                <a:solidFill>
                  <a:schemeClr val="tx1"/>
                </a:solidFill>
                <a:latin typeface="+mn-lt"/>
                <a:ea typeface="+mn-ea"/>
                <a:cs typeface="+mn-cs"/>
              </a:rPr>
              <a:t>ICANN</a:t>
            </a:r>
            <a:r>
              <a:rPr lang="ko-KR" altLang="en-US" sz="1200" u="none" kern="1200" baseline="0" dirty="0" smtClean="0">
                <a:solidFill>
                  <a:schemeClr val="tx1"/>
                </a:solidFill>
                <a:latin typeface="+mn-lt"/>
                <a:ea typeface="+mn-ea"/>
                <a:cs typeface="+mn-cs"/>
              </a:rPr>
              <a:t>에 대한 관리권한 이양을 선언했으며</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대응방안을 </a:t>
            </a:r>
            <a:r>
              <a:rPr lang="en-US" altLang="ko-KR" sz="1200" u="none" kern="1200" baseline="0" dirty="0" smtClean="0">
                <a:solidFill>
                  <a:schemeClr val="tx1"/>
                </a:solidFill>
                <a:latin typeface="+mn-lt"/>
                <a:ea typeface="+mn-ea"/>
                <a:cs typeface="+mn-cs"/>
              </a:rPr>
              <a:t>ICANN</a:t>
            </a:r>
            <a:r>
              <a:rPr lang="ko-KR" altLang="en-US" sz="1200" u="none" kern="1200" baseline="0" dirty="0" smtClean="0">
                <a:solidFill>
                  <a:schemeClr val="tx1"/>
                </a:solidFill>
                <a:latin typeface="+mn-lt"/>
                <a:ea typeface="+mn-ea"/>
                <a:cs typeface="+mn-cs"/>
              </a:rPr>
              <a:t>이 </a:t>
            </a:r>
            <a:r>
              <a:rPr lang="ko-KR" altLang="en-US" sz="1200" u="none" kern="1200" baseline="0" dirty="0" err="1" smtClean="0">
                <a:solidFill>
                  <a:schemeClr val="tx1"/>
                </a:solidFill>
                <a:latin typeface="+mn-lt"/>
                <a:ea typeface="+mn-ea"/>
                <a:cs typeface="+mn-cs"/>
              </a:rPr>
              <a:t>만들것을</a:t>
            </a:r>
            <a:r>
              <a:rPr lang="ko-KR" altLang="en-US" sz="1200" u="none" kern="1200" baseline="0" dirty="0" smtClean="0">
                <a:solidFill>
                  <a:schemeClr val="tx1"/>
                </a:solidFill>
                <a:latin typeface="+mn-lt"/>
                <a:ea typeface="+mn-ea"/>
                <a:cs typeface="+mn-cs"/>
              </a:rPr>
              <a:t> 요구했습니다</a:t>
            </a:r>
            <a:r>
              <a:rPr lang="en-US" altLang="ko-KR" sz="1200" u="non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ko-KR" altLang="en-US" sz="1200" u="none" kern="1200" baseline="0" dirty="0" smtClean="0">
                <a:solidFill>
                  <a:schemeClr val="tx1"/>
                </a:solidFill>
                <a:latin typeface="+mn-lt"/>
                <a:ea typeface="+mn-ea"/>
                <a:cs typeface="+mn-cs"/>
              </a:rPr>
              <a:t>관련회의는 지난</a:t>
            </a:r>
            <a:r>
              <a:rPr lang="en-US" altLang="ko-KR" sz="1200" u="none" kern="1200" baseline="0" dirty="0" smtClean="0">
                <a:solidFill>
                  <a:schemeClr val="tx1"/>
                </a:solidFill>
                <a:latin typeface="+mn-lt"/>
                <a:ea typeface="+mn-ea"/>
                <a:cs typeface="+mn-cs"/>
              </a:rPr>
              <a:t>4</a:t>
            </a:r>
            <a:r>
              <a:rPr lang="ko-KR" altLang="en-US" sz="1200" u="none" kern="1200" baseline="0" dirty="0" smtClean="0">
                <a:solidFill>
                  <a:schemeClr val="tx1"/>
                </a:solidFill>
                <a:latin typeface="+mn-lt"/>
                <a:ea typeface="+mn-ea"/>
                <a:cs typeface="+mn-cs"/>
              </a:rPr>
              <a:t>월 브라질회의에서 논의되었으며</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브라질정부는 인터넷에서의 인권에 관한 법률을 입안하고 정리되었습니다</a:t>
            </a:r>
            <a:r>
              <a:rPr lang="en-US" altLang="ko-KR" sz="1200" u="none" kern="1200" baseline="0" dirty="0" smtClean="0">
                <a:solidFill>
                  <a:schemeClr val="tx1"/>
                </a:solidFill>
                <a:latin typeface="+mn-lt"/>
                <a:ea typeface="+mn-ea"/>
                <a:cs typeface="+mn-cs"/>
              </a:rPr>
              <a:t>.</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ICANN’s private-sector-led,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organization is uniquely qualified to coordinate the domain name system and the Internet’s other systems of identifiers. </a:t>
            </a:r>
          </a:p>
          <a:p>
            <a:r>
              <a:rPr lang="en-US" sz="1200" kern="1200" baseline="0" dirty="0" smtClean="0">
                <a:solidFill>
                  <a:schemeClr val="tx1"/>
                </a:solidFill>
                <a:latin typeface="+mn-lt"/>
                <a:ea typeface="+mn-ea"/>
                <a:cs typeface="+mn-cs"/>
              </a:rPr>
              <a:t>Indeed, </a:t>
            </a:r>
            <a:r>
              <a:rPr lang="en-US" sz="1200" u="none" kern="1200" baseline="0" dirty="0" smtClean="0">
                <a:solidFill>
                  <a:schemeClr val="tx1"/>
                </a:solidFill>
                <a:latin typeface="+mn-lt"/>
                <a:ea typeface="+mn-ea"/>
                <a:cs typeface="+mn-cs"/>
              </a:rPr>
              <a:t>we were created to do just that. This role is confirmed in </a:t>
            </a:r>
            <a:r>
              <a:rPr lang="en-US" sz="1200" kern="1200" baseline="0" dirty="0" smtClean="0">
                <a:solidFill>
                  <a:schemeClr val="tx1"/>
                </a:solidFill>
                <a:latin typeface="+mn-lt"/>
                <a:ea typeface="+mn-ea"/>
                <a:cs typeface="+mn-cs"/>
              </a:rPr>
              <a:t>the </a:t>
            </a:r>
            <a:r>
              <a:rPr lang="en-US" sz="1200" u="none" kern="1200" baseline="0" dirty="0" smtClean="0">
                <a:solidFill>
                  <a:schemeClr val="tx1"/>
                </a:solidFill>
                <a:latin typeface="+mn-lt"/>
                <a:ea typeface="+mn-ea"/>
                <a:cs typeface="+mn-cs"/>
              </a:rPr>
              <a:t>Affirmation of Commitments, the 2009 agreement that ratified ICANN’s independence, accountability to the global community and commitment to making decisions in the public interest that are responsible and transparent. </a:t>
            </a:r>
          </a:p>
          <a:p>
            <a:r>
              <a:rPr lang="en-US" sz="1200" u="none" kern="1200" baseline="0" dirty="0" smtClean="0">
                <a:solidFill>
                  <a:schemeClr val="tx1"/>
                </a:solidFill>
                <a:latin typeface="+mn-lt"/>
                <a:ea typeface="+mn-ea"/>
                <a:cs typeface="+mn-cs"/>
              </a:rPr>
              <a:t>Today ICANN keeps the </a:t>
            </a:r>
            <a:r>
              <a:rPr lang="en-US" sz="1200" u="none" kern="1200" baseline="0" dirty="0" err="1" smtClean="0">
                <a:solidFill>
                  <a:schemeClr val="tx1"/>
                </a:solidFill>
                <a:latin typeface="+mn-lt"/>
                <a:ea typeface="+mn-ea"/>
                <a:cs typeface="+mn-cs"/>
              </a:rPr>
              <a:t>AoC</a:t>
            </a:r>
            <a:r>
              <a:rPr lang="en-US" sz="1200" u="none" kern="1200" baseline="0" dirty="0" smtClean="0">
                <a:solidFill>
                  <a:schemeClr val="tx1"/>
                </a:solidFill>
                <a:latin typeface="+mn-lt"/>
                <a:ea typeface="+mn-ea"/>
                <a:cs typeface="+mn-cs"/>
              </a:rPr>
              <a:t> alive through perennial community reviews that ensure it is meeting its obligations and identifies areas for improvement. </a:t>
            </a:r>
          </a:p>
          <a:p>
            <a:r>
              <a:rPr lang="en-US" sz="1200" u="none" baseline="0" dirty="0" smtClean="0"/>
              <a:t>ICANN’s mandate is granted through the </a:t>
            </a:r>
            <a:r>
              <a:rPr lang="en-US" sz="1200" u="none" kern="1200" baseline="0" dirty="0" smtClean="0">
                <a:solidFill>
                  <a:schemeClr val="tx1"/>
                </a:solidFill>
                <a:latin typeface="+mn-lt"/>
                <a:ea typeface="+mn-ea"/>
                <a:cs typeface="+mn-cs"/>
              </a:rPr>
              <a:t>United States Department of Commerce’s National Telecommunications and Information Administration. </a:t>
            </a:r>
          </a:p>
          <a:p>
            <a:r>
              <a:rPr lang="en-US" sz="1200" u="none" kern="1200" baseline="0" dirty="0" smtClean="0">
                <a:solidFill>
                  <a:schemeClr val="tx1"/>
                </a:solidFill>
                <a:latin typeface="+mn-lt"/>
                <a:ea typeface="+mn-ea"/>
                <a:cs typeface="+mn-cs"/>
              </a:rPr>
              <a:t>In June 2012, it renewed ICANN’s contract to carry out Internet Assigned Numbers Authority Functions for up to an additional seven years. </a:t>
            </a:r>
            <a:r>
              <a:rPr lang="en-US" sz="1200" kern="1200" baseline="0" dirty="0" smtClean="0">
                <a:solidFill>
                  <a:schemeClr val="tx1"/>
                </a:solidFill>
                <a:latin typeface="+mn-lt"/>
                <a:ea typeface="+mn-ea"/>
                <a:cs typeface="+mn-cs"/>
              </a:rPr>
              <a:t>The IANA Functions are a limited but important set of responsibilities that include management of the root of the Domain Name System. </a:t>
            </a:r>
          </a:p>
        </p:txBody>
      </p:sp>
      <p:sp>
        <p:nvSpPr>
          <p:cNvPr id="4" name="Slide Number Placeholder 3"/>
          <p:cNvSpPr>
            <a:spLocks noGrp="1"/>
          </p:cNvSpPr>
          <p:nvPr>
            <p:ph type="sldNum" sz="quarter" idx="10"/>
          </p:nvPr>
        </p:nvSpPr>
        <p:spPr/>
        <p:txBody>
          <a:bodyPr/>
          <a:lstStyle/>
          <a:p>
            <a:fld id="{3C650B7D-728F-4938-B90C-E0859481EBDC}" type="slidenum">
              <a:rPr lang="en-US" smtClean="0"/>
              <a:t>10</a:t>
            </a:fld>
            <a:endParaRPr lang="en-US"/>
          </a:p>
        </p:txBody>
      </p:sp>
    </p:spTree>
    <p:extLst>
      <p:ext uri="{BB962C8B-B14F-4D97-AF65-F5344CB8AC3E}">
        <p14:creationId xmlns:p14="http://schemas.microsoft.com/office/powerpoint/2010/main" val="1377276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These</a:t>
            </a:r>
            <a:r>
              <a:rPr lang="en-US" baseline="0" dirty="0" smtClean="0"/>
              <a:t> components are elaborated upon in subsequent slides.</a:t>
            </a:r>
            <a:endParaRPr lang="en-US" dirty="0" smtClean="0"/>
          </a:p>
          <a:p>
            <a:endParaRPr lang="en-US" dirty="0" smtClean="0"/>
          </a:p>
          <a:p>
            <a:r>
              <a:rPr lang="ko-KR" altLang="en-US" dirty="0" smtClean="0"/>
              <a:t>인터넷관련 생태계의 모든 참여자가 같이 모여 인터넷주소자원관련 정책에 영향을 미칠 수 있는 경우 자원활동을 통해 참여가 가능합니다</a:t>
            </a:r>
            <a:r>
              <a:rPr lang="en-US" altLang="ko-KR" dirty="0" smtClean="0"/>
              <a:t>.</a:t>
            </a:r>
          </a:p>
          <a:p>
            <a:endParaRPr lang="en-US" dirty="0" smtClean="0"/>
          </a:p>
          <a:p>
            <a:r>
              <a:rPr lang="en-US" dirty="0" smtClean="0"/>
              <a:t>ICANN</a:t>
            </a:r>
            <a:r>
              <a:rPr lang="ko-KR" altLang="en-US" dirty="0" smtClean="0"/>
              <a:t>에 직접 참여할 수도 있으며</a:t>
            </a:r>
            <a:r>
              <a:rPr lang="en-US" altLang="ko-KR" dirty="0" smtClean="0"/>
              <a:t>, </a:t>
            </a:r>
            <a:r>
              <a:rPr lang="ko-KR" altLang="en-US" dirty="0" smtClean="0"/>
              <a:t>간접적으로 모임을 만들어 의견을 공유하고 정책입안을 추진할 수도 있습니다</a:t>
            </a:r>
            <a:r>
              <a:rPr lang="en-US" altLang="ko-KR" dirty="0" smtClean="0"/>
              <a:t>.</a:t>
            </a:r>
          </a:p>
          <a:p>
            <a:endParaRPr lang="en-US" dirty="0" smtClean="0"/>
          </a:p>
          <a:p>
            <a:r>
              <a:rPr lang="ko-KR" altLang="en-US" dirty="0" smtClean="0"/>
              <a:t>좀더 많은 사람들이 인터넷을 활용 가능하도록 인터넷서비스 제공자를 확보하여 소비자주권향상에 지원함과 동시에 시장확대를 추구합니다</a:t>
            </a:r>
            <a:r>
              <a:rPr lang="en-US" altLang="ko-KR" dirty="0" smtClean="0"/>
              <a:t>.</a:t>
            </a:r>
          </a:p>
          <a:p>
            <a:endParaRPr lang="en-US" dirty="0" smtClean="0"/>
          </a:p>
          <a:p>
            <a:r>
              <a:rPr lang="ko-KR" altLang="en-US" dirty="0" smtClean="0"/>
              <a:t>인터넷의 인프라를 안정적으로 </a:t>
            </a:r>
            <a:r>
              <a:rPr lang="ko-KR" altLang="en-US" dirty="0" err="1" smtClean="0"/>
              <a:t>운영할수</a:t>
            </a:r>
            <a:r>
              <a:rPr lang="ko-KR" altLang="en-US" dirty="0" smtClean="0"/>
              <a:t> 있도록 보안성과 안정성을 확보하기 위해 노력하고 있습니다</a:t>
            </a:r>
            <a:r>
              <a:rPr lang="en-US" altLang="ko-KR" dirty="0" smtClean="0"/>
              <a:t>.</a:t>
            </a:r>
          </a:p>
          <a:p>
            <a:r>
              <a:rPr lang="en-US" dirty="0" smtClean="0"/>
              <a:t>DNSSEC</a:t>
            </a:r>
            <a:r>
              <a:rPr lang="ko-KR" altLang="en-US" dirty="0" smtClean="0"/>
              <a:t>은 </a:t>
            </a:r>
            <a:r>
              <a:rPr lang="en-US" altLang="ko-KR" dirty="0" smtClean="0"/>
              <a:t>DNS</a:t>
            </a:r>
            <a:r>
              <a:rPr lang="ko-KR" altLang="en-US" dirty="0" smtClean="0"/>
              <a:t>서버의 </a:t>
            </a:r>
            <a:r>
              <a:rPr lang="ko-KR" altLang="en-US" dirty="0" err="1" smtClean="0"/>
              <a:t>업데이트시</a:t>
            </a:r>
            <a:r>
              <a:rPr lang="ko-KR" altLang="en-US" dirty="0" smtClean="0"/>
              <a:t> 인증된 사용자만이 접속이 가능하도록 </a:t>
            </a:r>
            <a:r>
              <a:rPr lang="en-US" altLang="ko-KR" dirty="0" smtClean="0"/>
              <a:t>PKI </a:t>
            </a:r>
            <a:r>
              <a:rPr lang="ko-KR" altLang="en-US" dirty="0" smtClean="0"/>
              <a:t>기반의 접속을 제공하고 있습니다</a:t>
            </a:r>
            <a:r>
              <a:rPr lang="en-US" altLang="ko-KR" dirty="0" smtClean="0"/>
              <a:t>.</a:t>
            </a:r>
          </a:p>
          <a:p>
            <a:endParaRPr lang="en-US" dirty="0" smtClean="0"/>
          </a:p>
          <a:p>
            <a:r>
              <a:rPr lang="ko-KR" altLang="en-US" dirty="0" smtClean="0"/>
              <a:t>아울러 전세계 어디에서든지 동일한 인터넷을 활용 가능하도록 </a:t>
            </a:r>
            <a:r>
              <a:rPr lang="ko-KR" altLang="en-US" dirty="0" err="1" smtClean="0"/>
              <a:t>상호운영성을</a:t>
            </a:r>
            <a:r>
              <a:rPr lang="ko-KR" altLang="en-US" dirty="0" smtClean="0"/>
              <a:t> 위해 노력하고 있습니다</a:t>
            </a:r>
            <a:r>
              <a:rPr lang="en-US" altLang="ko-KR" dirty="0" smtClean="0"/>
              <a:t>.</a:t>
            </a:r>
          </a:p>
          <a:p>
            <a:endParaRPr lang="en-US" dirty="0" smtClean="0"/>
          </a:p>
          <a:p>
            <a:r>
              <a:rPr lang="ko-KR" altLang="en-US" dirty="0" err="1" smtClean="0"/>
              <a:t>레지스트라</a:t>
            </a:r>
            <a:r>
              <a:rPr lang="en-US" altLang="ko-KR" dirty="0" smtClean="0"/>
              <a:t>, </a:t>
            </a:r>
            <a:r>
              <a:rPr lang="ko-KR" altLang="en-US" dirty="0" err="1" smtClean="0"/>
              <a:t>레지스트리와</a:t>
            </a:r>
            <a:r>
              <a:rPr lang="ko-KR" altLang="en-US" dirty="0" smtClean="0"/>
              <a:t> </a:t>
            </a:r>
            <a:r>
              <a:rPr lang="en-US" altLang="ko-KR" dirty="0" smtClean="0"/>
              <a:t>ICANN</a:t>
            </a:r>
            <a:r>
              <a:rPr lang="ko-KR" altLang="en-US" dirty="0" smtClean="0"/>
              <a:t>과의 계약을 확인하고 계약사항 이행을 지속적으로 유도하여</a:t>
            </a:r>
            <a:r>
              <a:rPr lang="en-US" altLang="ko-KR" dirty="0" smtClean="0"/>
              <a:t>, </a:t>
            </a:r>
            <a:r>
              <a:rPr lang="ko-KR" altLang="en-US" dirty="0" smtClean="0"/>
              <a:t>인터넷운영에 이바지 하고 있습니다</a:t>
            </a:r>
            <a:r>
              <a:rPr lang="en-US" altLang="ko-KR" dirty="0" smtClean="0"/>
              <a:t>.</a:t>
            </a:r>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11</a:t>
            </a:fld>
            <a:endParaRPr lang="en-US"/>
          </a:p>
        </p:txBody>
      </p:sp>
    </p:spTree>
    <p:extLst>
      <p:ext uri="{BB962C8B-B14F-4D97-AF65-F5344CB8AC3E}">
        <p14:creationId xmlns:p14="http://schemas.microsoft.com/office/powerpoint/2010/main" val="24444256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ICANN_image.png"/>
          <p:cNvPicPr>
            <a:picLocks noChangeAspect="1"/>
          </p:cNvPicPr>
          <p:nvPr userDrawn="1"/>
        </p:nvPicPr>
        <p:blipFill rotWithShape="1">
          <a:blip r:embed="rId2">
            <a:extLst>
              <a:ext uri="{28A0092B-C50C-407E-A947-70E740481C1C}">
                <a14:useLocalDpi xmlns:a14="http://schemas.microsoft.com/office/drawing/2010/main" val="0"/>
              </a:ext>
            </a:extLst>
          </a:blip>
          <a:srcRect b="6844"/>
          <a:stretch/>
        </p:blipFill>
        <p:spPr>
          <a:xfrm>
            <a:off x="-1470" y="0"/>
            <a:ext cx="10810905" cy="7205663"/>
          </a:xfrm>
          <a:prstGeom prst="rect">
            <a:avLst/>
          </a:prstGeom>
        </p:spPr>
      </p:pic>
      <p:sp>
        <p:nvSpPr>
          <p:cNvPr id="17" name="Rectangle 16"/>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2" name="Text Placeholder 31"/>
          <p:cNvSpPr>
            <a:spLocks noGrp="1"/>
          </p:cNvSpPr>
          <p:nvPr>
            <p:ph type="body" sz="quarter" idx="10" hasCustomPrompt="1"/>
          </p:nvPr>
        </p:nvSpPr>
        <p:spPr>
          <a:xfrm>
            <a:off x="5715426" y="3611500"/>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smtClean="0"/>
              <a:t>Main Heading</a:t>
            </a:r>
            <a:endParaRPr lang="en-US" dirty="0"/>
          </a:p>
        </p:txBody>
      </p:sp>
      <p:sp>
        <p:nvSpPr>
          <p:cNvPr id="34" name="Text Placeholder 33"/>
          <p:cNvSpPr>
            <a:spLocks noGrp="1"/>
          </p:cNvSpPr>
          <p:nvPr>
            <p:ph type="body" sz="quarter" idx="11" hasCustomPrompt="1"/>
          </p:nvPr>
        </p:nvSpPr>
        <p:spPr>
          <a:xfrm>
            <a:off x="5715427" y="4167594"/>
            <a:ext cx="2778613" cy="450354"/>
          </a:xfrm>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smtClean="0"/>
              <a:t>Sub Heading</a:t>
            </a:r>
            <a:endParaRPr lang="en-US" dirty="0"/>
          </a:p>
        </p:txBody>
      </p:sp>
      <p:sp>
        <p:nvSpPr>
          <p:cNvPr id="43" name="Rectangle 42"/>
          <p:cNvSpPr/>
          <p:nvPr userDrawn="1"/>
        </p:nvSpPr>
        <p:spPr>
          <a:xfrm>
            <a:off x="-1470" y="6122977"/>
            <a:ext cx="10810906"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ICANNlogo copy_test.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Tree>
    <p:extLst>
      <p:ext uri="{BB962C8B-B14F-4D97-AF65-F5344CB8AC3E}">
        <p14:creationId xmlns:p14="http://schemas.microsoft.com/office/powerpoint/2010/main" val="172699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4751864"/>
            <a:ext cx="6479858" cy="595469"/>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2116829" y="643839"/>
            <a:ext cx="6479858" cy="39408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116829" y="5347333"/>
            <a:ext cx="6479858" cy="456503"/>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grpSp>
        <p:nvGrpSpPr>
          <p:cNvPr id="15" name="Group 14"/>
          <p:cNvGrpSpPr/>
          <p:nvPr userDrawn="1"/>
        </p:nvGrpSpPr>
        <p:grpSpPr>
          <a:xfrm>
            <a:off x="2080544" y="4590005"/>
            <a:ext cx="6579830" cy="161859"/>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433297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516768" y="1338487"/>
            <a:ext cx="9767197" cy="163113"/>
            <a:chOff x="-904938" y="1157758"/>
            <a:chExt cx="9767197" cy="163113"/>
          </a:xfrm>
        </p:grpSpPr>
        <p:grpSp>
          <p:nvGrpSpPr>
            <p:cNvPr id="15" name="Group 14"/>
            <p:cNvGrpSpPr/>
            <p:nvPr userDrawn="1"/>
          </p:nvGrpSpPr>
          <p:grpSpPr>
            <a:xfrm>
              <a:off x="1127407" y="1166264"/>
              <a:ext cx="7734852" cy="154607"/>
              <a:chOff x="0" y="1020776"/>
              <a:chExt cx="7734852" cy="154607"/>
            </a:xfrm>
          </p:grpSpPr>
          <p:sp>
            <p:nvSpPr>
              <p:cNvPr id="19" name="Rectangle 18"/>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2" name="Rectangle 21"/>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719454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839" y="288563"/>
            <a:ext cx="2434938" cy="5819468"/>
          </a:xfrm>
        </p:spPr>
        <p:txBody>
          <a:bodyPr vert="eaVert"/>
          <a:lstStyle>
            <a:lvl1pPr>
              <a:defRPr>
                <a:solidFill>
                  <a:schemeClr val="tx1"/>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525385" y="288563"/>
            <a:ext cx="7124447" cy="5819468"/>
          </a:xfrm>
        </p:spPr>
        <p:txBody>
          <a:bodyPr vert="eaVert"/>
          <a:lstStyle>
            <a:lvl1pPr>
              <a:defRPr>
                <a:solidFill>
                  <a:srgbClr val="595959"/>
                </a:solidFill>
              </a:defRPr>
            </a:lvl1pPr>
            <a:lvl2pPr>
              <a:defRPr>
                <a:solidFill>
                  <a:srgbClr val="595959"/>
                </a:solidFill>
              </a:defRPr>
            </a:lvl2pPr>
            <a:lvl3pPr>
              <a:defRPr>
                <a:solidFill>
                  <a:srgbClr val="595959"/>
                </a:solidFill>
              </a:defRPr>
            </a:lvl3pPr>
            <a:lvl4pPr>
              <a:defRPr>
                <a:solidFill>
                  <a:srgbClr val="595959"/>
                </a:solidFill>
              </a:defRPr>
            </a:lvl4pPr>
            <a:lvl5pPr>
              <a:defRPr>
                <a:solidFill>
                  <a:srgbClr val="595959"/>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rot="5400000">
            <a:off x="4989611" y="3121831"/>
            <a:ext cx="5821142" cy="154607"/>
            <a:chOff x="-904938" y="1157758"/>
            <a:chExt cx="5264582" cy="154607"/>
          </a:xfrm>
        </p:grpSpPr>
        <p:sp>
          <p:nvSpPr>
            <p:cNvPr id="15" name="Rectangle 14"/>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506648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8" name="Text Placeholder 31"/>
          <p:cNvSpPr>
            <a:spLocks noGrp="1"/>
          </p:cNvSpPr>
          <p:nvPr>
            <p:ph type="body" sz="quarter" idx="10" hasCustomPrompt="1"/>
          </p:nvPr>
        </p:nvSpPr>
        <p:spPr>
          <a:xfrm>
            <a:off x="5699544" y="3633333"/>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smtClean="0"/>
              <a:t>Section Heading</a:t>
            </a:r>
            <a:endParaRPr lang="en-US" dirty="0"/>
          </a:p>
        </p:txBody>
      </p:sp>
      <p:sp>
        <p:nvSpPr>
          <p:cNvPr id="59" name="Text Placeholder 33"/>
          <p:cNvSpPr>
            <a:spLocks noGrp="1"/>
          </p:cNvSpPr>
          <p:nvPr>
            <p:ph type="body" sz="quarter" idx="11" hasCustomPrompt="1"/>
          </p:nvPr>
        </p:nvSpPr>
        <p:spPr>
          <a:xfrm>
            <a:off x="5699545" y="4189427"/>
            <a:ext cx="2778613" cy="450354"/>
          </a:xfrm>
          <a:ln>
            <a:solidFill>
              <a:schemeClr val="tx1">
                <a:lumMod val="50000"/>
                <a:lumOff val="50000"/>
              </a:schemeClr>
            </a:solidFill>
          </a:ln>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smtClean="0"/>
              <a:t>Sub Heading</a:t>
            </a:r>
            <a:endParaRPr lang="en-US" dirty="0"/>
          </a:p>
        </p:txBody>
      </p:sp>
      <p:sp>
        <p:nvSpPr>
          <p:cNvPr id="68" name="Rectangle 67"/>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69" name="Rectangle 68"/>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0" name="Rectangle 69"/>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1" name="Rectangle 70"/>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3" name="Rectangle 72"/>
          <p:cNvSpPr/>
          <p:nvPr userDrawn="1"/>
        </p:nvSpPr>
        <p:spPr>
          <a:xfrm>
            <a:off x="0" y="5866129"/>
            <a:ext cx="10799763" cy="135162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ICANNlogo copy_test.t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Tree>
    <p:extLst>
      <p:ext uri="{BB962C8B-B14F-4D97-AF65-F5344CB8AC3E}">
        <p14:creationId xmlns:p14="http://schemas.microsoft.com/office/powerpoint/2010/main" val="22794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544275" y="924016"/>
            <a:ext cx="7734852" cy="154607"/>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 name="Content Placeholder 2"/>
          <p:cNvSpPr>
            <a:spLocks noGrp="1"/>
          </p:cNvSpPr>
          <p:nvPr>
            <p:ph idx="1"/>
          </p:nvPr>
        </p:nvSpPr>
        <p:spPr>
          <a:xfrm>
            <a:off x="539989" y="1294177"/>
            <a:ext cx="9719787" cy="4814523"/>
          </a:xfrm>
        </p:spPr>
        <p:txBody>
          <a:bodyPr/>
          <a:lstStyle>
            <a:lvl1pPr>
              <a:defRPr>
                <a:solidFill>
                  <a:schemeClr val="tx1">
                    <a:lumMod val="65000"/>
                    <a:lumOff val="35000"/>
                  </a:schemeClr>
                </a:solidFill>
                <a:latin typeface="Canaro Light DEMO"/>
                <a:cs typeface="Canaro Light DEMO"/>
              </a:defRPr>
            </a:lvl1pPr>
            <a:lvl2pPr>
              <a:defRPr>
                <a:solidFill>
                  <a:schemeClr val="tx1">
                    <a:lumMod val="65000"/>
                    <a:lumOff val="35000"/>
                  </a:schemeClr>
                </a:solidFill>
                <a:latin typeface="Canaro Light DEMO"/>
                <a:cs typeface="Canaro Light DEMO"/>
              </a:defRPr>
            </a:lvl2pPr>
            <a:lvl3pPr>
              <a:defRPr>
                <a:solidFill>
                  <a:schemeClr val="tx1">
                    <a:lumMod val="65000"/>
                    <a:lumOff val="35000"/>
                  </a:schemeClr>
                </a:solidFill>
                <a:latin typeface="Canaro Light DEMO"/>
                <a:cs typeface="Canaro Light DEMO"/>
              </a:defRPr>
            </a:lvl3pPr>
            <a:lvl4pPr>
              <a:defRPr>
                <a:solidFill>
                  <a:schemeClr val="tx1">
                    <a:lumMod val="65000"/>
                    <a:lumOff val="35000"/>
                  </a:schemeClr>
                </a:solidFill>
                <a:latin typeface="Canaro Light DEMO"/>
                <a:cs typeface="Canaro Light DEMO"/>
              </a:defRPr>
            </a:lvl4pPr>
            <a:lvl5pPr>
              <a:defRPr>
                <a:solidFill>
                  <a:schemeClr val="tx1">
                    <a:lumMod val="65000"/>
                    <a:lumOff val="35000"/>
                  </a:schemeClr>
                </a:solidFill>
                <a:latin typeface="Canaro Light DEMO"/>
                <a:cs typeface="Canaro Light DEMO"/>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smtClean="0"/>
              <a:t>Main Heading</a:t>
            </a:r>
            <a:endParaRPr lang="en-US" dirty="0"/>
          </a:p>
        </p:txBody>
      </p:sp>
    </p:spTree>
    <p:extLst>
      <p:ext uri="{BB962C8B-B14F-4D97-AF65-F5344CB8AC3E}">
        <p14:creationId xmlns:p14="http://schemas.microsoft.com/office/powerpoint/2010/main" val="2988655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989" y="1282082"/>
            <a:ext cx="9719787" cy="4850139"/>
          </a:xfrm>
        </p:spPr>
        <p:txBody>
          <a:bodyPr/>
          <a:lstStyle>
            <a:lvl1pPr>
              <a:defRPr>
                <a:latin typeface="Canaro Light DEMO"/>
                <a:cs typeface="Canaro Light DEMO"/>
              </a:defRPr>
            </a:lvl1pPr>
            <a:lvl2pPr>
              <a:defRPr>
                <a:latin typeface="Canaro Light DEMO"/>
                <a:cs typeface="Canaro Light DEMO"/>
              </a:defRPr>
            </a:lvl2pPr>
            <a:lvl3pPr>
              <a:defRPr>
                <a:latin typeface="Canaro Light DEMO"/>
                <a:cs typeface="Canaro Light DEMO"/>
              </a:defRPr>
            </a:lvl3pPr>
            <a:lvl4pPr>
              <a:defRPr>
                <a:latin typeface="Canaro Light DEMO"/>
                <a:cs typeface="Canaro Light DEMO"/>
              </a:defRPr>
            </a:lvl4pPr>
            <a:lvl5pPr>
              <a:defRPr>
                <a:latin typeface="Canaro Light DEMO"/>
                <a:cs typeface="Canaro Light DEMO"/>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smtClean="0"/>
              <a:t>Main Heading</a:t>
            </a:r>
            <a:endParaRPr lang="en-US" dirty="0"/>
          </a:p>
        </p:txBody>
      </p:sp>
      <p:grpSp>
        <p:nvGrpSpPr>
          <p:cNvPr id="2" name="Group 1"/>
          <p:cNvGrpSpPr/>
          <p:nvPr userDrawn="1"/>
        </p:nvGrpSpPr>
        <p:grpSpPr>
          <a:xfrm>
            <a:off x="516768" y="923596"/>
            <a:ext cx="9767197" cy="163113"/>
            <a:chOff x="-904938" y="1157758"/>
            <a:chExt cx="9767197" cy="163113"/>
          </a:xfrm>
        </p:grpSpPr>
        <p:grpSp>
          <p:nvGrpSpPr>
            <p:cNvPr id="27" name="Group 26"/>
            <p:cNvGrpSpPr/>
            <p:nvPr userDrawn="1"/>
          </p:nvGrpSpPr>
          <p:grpSpPr>
            <a:xfrm>
              <a:off x="1127407" y="1166264"/>
              <a:ext cx="7734852" cy="154607"/>
              <a:chOff x="0" y="1020776"/>
              <a:chExt cx="7734852" cy="154607"/>
            </a:xfrm>
          </p:grpSpPr>
          <p:sp>
            <p:nvSpPr>
              <p:cNvPr id="28" name="Rectangle 2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9" name="Rectangle 2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0" name="Rectangle 2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1" name="Rectangle 3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2" name="Rectangle 31"/>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3" name="Rectangle 32"/>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4" name="Rectangle 33"/>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265412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9989"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89881"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7" name="Group 16"/>
          <p:cNvGrpSpPr/>
          <p:nvPr userDrawn="1"/>
        </p:nvGrpSpPr>
        <p:grpSpPr>
          <a:xfrm>
            <a:off x="516768" y="1327171"/>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819030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9989" y="1612935"/>
            <a:ext cx="4771771"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9989" y="2285130"/>
            <a:ext cx="4771771"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86131" y="1612935"/>
            <a:ext cx="4773645"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486131" y="2285130"/>
            <a:ext cx="4773645"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7" name="Group 16"/>
          <p:cNvGrpSpPr/>
          <p:nvPr userDrawn="1"/>
        </p:nvGrpSpPr>
        <p:grpSpPr>
          <a:xfrm>
            <a:off x="516768" y="1326392"/>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7" name="Rectangle 26"/>
          <p:cNvSpPr/>
          <p:nvPr userDrawn="1"/>
        </p:nvSpPr>
        <p:spPr>
          <a:xfrm>
            <a:off x="539988" y="2268332"/>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8" name="Rectangle 27"/>
          <p:cNvSpPr/>
          <p:nvPr userDrawn="1"/>
        </p:nvSpPr>
        <p:spPr>
          <a:xfrm>
            <a:off x="5500098" y="2273034"/>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Tree>
    <p:extLst>
      <p:ext uri="{BB962C8B-B14F-4D97-AF65-F5344CB8AC3E}">
        <p14:creationId xmlns:p14="http://schemas.microsoft.com/office/powerpoint/2010/main" val="406089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grpSp>
        <p:nvGrpSpPr>
          <p:cNvPr id="13" name="Group 12"/>
          <p:cNvGrpSpPr/>
          <p:nvPr userDrawn="1"/>
        </p:nvGrpSpPr>
        <p:grpSpPr>
          <a:xfrm>
            <a:off x="516768" y="1326392"/>
            <a:ext cx="9767197" cy="163113"/>
            <a:chOff x="-904938" y="1157758"/>
            <a:chExt cx="9767197" cy="163113"/>
          </a:xfrm>
        </p:grpSpPr>
        <p:grpSp>
          <p:nvGrpSpPr>
            <p:cNvPr id="14" name="Group 13"/>
            <p:cNvGrpSpPr/>
            <p:nvPr userDrawn="1"/>
          </p:nvGrpSpPr>
          <p:grpSpPr>
            <a:xfrm>
              <a:off x="1127407" y="1166264"/>
              <a:ext cx="7734852" cy="154607"/>
              <a:chOff x="0" y="1020776"/>
              <a:chExt cx="7734852" cy="154607"/>
            </a:xfrm>
          </p:grpSpPr>
          <p:sp>
            <p:nvSpPr>
              <p:cNvPr id="18" name="Rectangle 1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5" name="Rectangle 14"/>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39858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2" name="Group 11"/>
          <p:cNvGrpSpPr/>
          <p:nvPr userDrawn="1"/>
        </p:nvGrpSpPr>
        <p:grpSpPr>
          <a:xfrm>
            <a:off x="0" y="5970914"/>
            <a:ext cx="10799763" cy="163113"/>
            <a:chOff x="-904938" y="1157758"/>
            <a:chExt cx="9767197" cy="163113"/>
          </a:xfrm>
        </p:grpSpPr>
        <p:grpSp>
          <p:nvGrpSpPr>
            <p:cNvPr id="13" name="Group 12"/>
            <p:cNvGrpSpPr/>
            <p:nvPr userDrawn="1"/>
          </p:nvGrpSpPr>
          <p:grpSpPr>
            <a:xfrm>
              <a:off x="1127407" y="1166264"/>
              <a:ext cx="7734852" cy="154607"/>
              <a:chOff x="0" y="1020776"/>
              <a:chExt cx="7734852" cy="154607"/>
            </a:xfrm>
          </p:grpSpPr>
          <p:sp>
            <p:nvSpPr>
              <p:cNvPr id="17" name="Rectangle 16"/>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7428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2" name="Rectangle 21"/>
          <p:cNvSpPr/>
          <p:nvPr userDrawn="1"/>
        </p:nvSpPr>
        <p:spPr>
          <a:xfrm rot="5400000">
            <a:off x="-240336" y="1802446"/>
            <a:ext cx="5082437" cy="3533834"/>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3" name="Rectangle 22"/>
          <p:cNvSpPr/>
          <p:nvPr userDrawn="1"/>
        </p:nvSpPr>
        <p:spPr>
          <a:xfrm rot="5400000">
            <a:off x="1977481" y="-1171902"/>
            <a:ext cx="650658" cy="3547927"/>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 name="Title 1"/>
          <p:cNvSpPr>
            <a:spLocks noGrp="1"/>
          </p:cNvSpPr>
          <p:nvPr>
            <p:ph type="title"/>
          </p:nvPr>
        </p:nvSpPr>
        <p:spPr>
          <a:xfrm>
            <a:off x="539989" y="391033"/>
            <a:ext cx="3527811" cy="421767"/>
          </a:xfrm>
        </p:spPr>
        <p:txBody>
          <a:bodyPr anchor="b">
            <a:normAutofit/>
          </a:bodyPr>
          <a:lstStyle>
            <a:lvl1pPr algn="l">
              <a:defRPr sz="1800" b="1">
                <a:solidFill>
                  <a:srgbClr val="FFFFF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67063" y="286894"/>
            <a:ext cx="5814993" cy="58211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39989" y="1028143"/>
            <a:ext cx="3527811" cy="5079891"/>
          </a:xfrm>
        </p:spPr>
        <p:txBody>
          <a:bodyPr/>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grpSp>
        <p:nvGrpSpPr>
          <p:cNvPr id="12" name="Group 11"/>
          <p:cNvGrpSpPr/>
          <p:nvPr userDrawn="1"/>
        </p:nvGrpSpPr>
        <p:grpSpPr>
          <a:xfrm rot="5400000">
            <a:off x="1362438" y="3091999"/>
            <a:ext cx="5831300" cy="200774"/>
            <a:chOff x="-904938" y="1157758"/>
            <a:chExt cx="5264582" cy="154607"/>
          </a:xfrm>
        </p:grpSpPr>
        <p:sp>
          <p:nvSpPr>
            <p:cNvPr id="17" name="Rectangle 16"/>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4" name="TextBox 23"/>
          <p:cNvSpPr txBox="1"/>
          <p:nvPr userDrawn="1"/>
        </p:nvSpPr>
        <p:spPr>
          <a:xfrm>
            <a:off x="-635000" y="13716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2725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989" y="288561"/>
            <a:ext cx="9719787" cy="1200944"/>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39989" y="1681323"/>
            <a:ext cx="9719787" cy="475540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539988" y="6678584"/>
            <a:ext cx="2519945" cy="383635"/>
          </a:xfrm>
          <a:prstGeom prst="rect">
            <a:avLst/>
          </a:prstGeom>
        </p:spPr>
        <p:txBody>
          <a:bodyPr vert="horz" lIns="91440" tIns="45720" rIns="91440" bIns="45720" rtlCol="0" anchor="ctr"/>
          <a:lstStyle>
            <a:lvl1pPr algn="l">
              <a:defRPr sz="1200">
                <a:solidFill>
                  <a:schemeClr val="tx1">
                    <a:tint val="75000"/>
                  </a:schemeClr>
                </a:solidFill>
              </a:defRPr>
            </a:lvl1pPr>
          </a:lstStyle>
          <a:p>
            <a:fld id="{ED53F868-41C0-4F45-A040-CE138DD0E4BC}" type="datetimeFigureOut">
              <a:rPr lang="en-US" smtClean="0"/>
              <a:t>5/28/2014</a:t>
            </a:fld>
            <a:endParaRPr lang="en-US"/>
          </a:p>
        </p:txBody>
      </p:sp>
      <p:sp>
        <p:nvSpPr>
          <p:cNvPr id="5" name="Footer Placeholder 4"/>
          <p:cNvSpPr>
            <a:spLocks noGrp="1"/>
          </p:cNvSpPr>
          <p:nvPr>
            <p:ph type="ftr" sz="quarter" idx="3"/>
          </p:nvPr>
        </p:nvSpPr>
        <p:spPr>
          <a:xfrm>
            <a:off x="3689920" y="6678584"/>
            <a:ext cx="3419925" cy="38363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39831" y="6678584"/>
            <a:ext cx="2519945" cy="38363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ECF3-C502-7243-950C-0289504237AB}" type="slidenum">
              <a:rPr lang="en-US" smtClean="0"/>
              <a:t>‹#›</a:t>
            </a:fld>
            <a:endParaRPr lang="en-US"/>
          </a:p>
        </p:txBody>
      </p:sp>
      <p:sp>
        <p:nvSpPr>
          <p:cNvPr id="7" name="Rectangle 6"/>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p:cNvSpPr txBox="1">
            <a:spLocks/>
          </p:cNvSpPr>
          <p:nvPr userDrawn="1"/>
        </p:nvSpPr>
        <p:spPr>
          <a:xfrm>
            <a:off x="10087640" y="152052"/>
            <a:ext cx="513608" cy="38363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83ECF3-C502-7243-950C-0289504237AB}" type="slidenum">
              <a:rPr lang="en-US" sz="1200" smtClean="0"/>
              <a:pPr algn="r"/>
              <a:t>‹#›</a:t>
            </a:fld>
            <a:endParaRPr lang="en-US" sz="1200" dirty="0"/>
          </a:p>
        </p:txBody>
      </p:sp>
      <p:pic>
        <p:nvPicPr>
          <p:cNvPr id="12" name="Picture 11" descr="ICANNlogo copy_test.t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3" name="Picture 12" descr="KISA_Logo.tif"/>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pic>
        <p:nvPicPr>
          <p:cNvPr id="15" name="Picture 14" descr="Screen Shot 2014-05-07 at 9.50.46 am.png"/>
          <p:cNvPicPr>
            <a:picLocks noChangeAspect="1"/>
          </p:cNvPicPr>
          <p:nvPr userDrawn="1"/>
        </p:nvPicPr>
        <p:blipFill>
          <a:blip r:embed="rId16">
            <a:alphaModFix amt="25000"/>
            <a:extLst>
              <a:ext uri="{28A0092B-C50C-407E-A947-70E740481C1C}">
                <a14:useLocalDpi xmlns:a14="http://schemas.microsoft.com/office/drawing/2010/main" val="0"/>
              </a:ext>
            </a:extLst>
          </a:blip>
          <a:stretch>
            <a:fillRect/>
          </a:stretch>
        </p:blipFill>
        <p:spPr>
          <a:xfrm>
            <a:off x="9672" y="2043201"/>
            <a:ext cx="10799764" cy="2819400"/>
          </a:xfrm>
          <a:prstGeom prst="rect">
            <a:avLst/>
          </a:prstGeom>
        </p:spPr>
      </p:pic>
    </p:spTree>
    <p:extLst>
      <p:ext uri="{BB962C8B-B14F-4D97-AF65-F5344CB8AC3E}">
        <p14:creationId xmlns:p14="http://schemas.microsoft.com/office/powerpoint/2010/main" val="171696816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2"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3600" kern="1200">
          <a:solidFill>
            <a:schemeClr val="tx1"/>
          </a:solidFill>
          <a:latin typeface="Canaro Light DEMO"/>
          <a:ea typeface="+mj-ea"/>
          <a:cs typeface="Canaro Light DEMO"/>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2.jpg"/><Relationship Id="rId5" Type="http://schemas.openxmlformats.org/officeDocument/2006/relationships/image" Target="../media/image16.png"/><Relationship Id="rId10" Type="http://schemas.openxmlformats.org/officeDocument/2006/relationships/image" Target="../media/image21.jpg"/><Relationship Id="rId4" Type="http://schemas.openxmlformats.org/officeDocument/2006/relationships/image" Target="../media/image15.png"/><Relationship Id="rId9"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video" Target="https://www.youtube.com/embed/IJY5xJKPhjA"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abc.com/"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www.iana.org/time-zones" TargetMode="External"/><Relationship Id="rId4" Type="http://schemas.openxmlformats.org/officeDocument/2006/relationships/hyperlink" Target="http://www.iana.org/assignments/service-names-port-numbers/service-names-port-numbers.x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http://www.iana.org/domains/root/serve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Autofit/>
          </a:bodyPr>
          <a:lstStyle/>
          <a:p>
            <a:r>
              <a:rPr lang="en-US" sz="2800" dirty="0"/>
              <a:t>ICANN </a:t>
            </a:r>
            <a:r>
              <a:rPr lang="ko-KR" altLang="en-US" sz="2800" dirty="0" smtClean="0"/>
              <a:t>과 인터넷 생태계</a:t>
            </a:r>
            <a:endParaRPr lang="en-US" sz="2800" dirty="0"/>
          </a:p>
        </p:txBody>
      </p:sp>
      <p:sp>
        <p:nvSpPr>
          <p:cNvPr id="2" name="Text Placeholder 1"/>
          <p:cNvSpPr>
            <a:spLocks noGrp="1"/>
          </p:cNvSpPr>
          <p:nvPr>
            <p:ph type="body" sz="quarter" idx="11"/>
          </p:nvPr>
        </p:nvSpPr>
        <p:spPr>
          <a:xfrm>
            <a:off x="5715427" y="4617948"/>
            <a:ext cx="2778613" cy="450354"/>
          </a:xfrm>
        </p:spPr>
        <p:txBody>
          <a:bodyPr/>
          <a:lstStyle/>
          <a:p>
            <a:r>
              <a:rPr lang="en-US" dirty="0" smtClean="0"/>
              <a:t>2014.5.30(</a:t>
            </a:r>
            <a:r>
              <a:rPr lang="ko-KR" altLang="en-US" dirty="0" smtClean="0"/>
              <a:t>금</a:t>
            </a:r>
            <a:r>
              <a:rPr lang="en-US" altLang="ko-KR" dirty="0" smtClean="0"/>
              <a:t>)</a:t>
            </a:r>
            <a:endParaRPr lang="en-US" dirty="0"/>
          </a:p>
        </p:txBody>
      </p:sp>
    </p:spTree>
    <p:extLst>
      <p:ext uri="{BB962C8B-B14F-4D97-AF65-F5344CB8AC3E}">
        <p14:creationId xmlns:p14="http://schemas.microsoft.com/office/powerpoint/2010/main" val="104277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9" y="1282082"/>
            <a:ext cx="10259774" cy="4850139"/>
          </a:xfrm>
        </p:spPr>
        <p:txBody>
          <a:bodyPr/>
          <a:lstStyle/>
          <a:p>
            <a:pPr>
              <a:spcAft>
                <a:spcPts val="1200"/>
              </a:spcAft>
              <a:buClr>
                <a:srgbClr val="43ACDA"/>
              </a:buClr>
              <a:buFont typeface="Wingdings" panose="05000000000000000000" pitchFamily="2" charset="2"/>
              <a:buChar char="§"/>
            </a:pPr>
            <a:r>
              <a:rPr lang="en-US" altLang="ko-KR" dirty="0" smtClean="0">
                <a:solidFill>
                  <a:schemeClr val="tx1"/>
                </a:solidFill>
              </a:rPr>
              <a:t>ICANN</a:t>
            </a:r>
            <a:r>
              <a:rPr lang="ko-KR" altLang="en-US" dirty="0">
                <a:solidFill>
                  <a:schemeClr val="tx1"/>
                </a:solidFill>
              </a:rPr>
              <a:t>은 인터넷의 </a:t>
            </a:r>
            <a:r>
              <a:rPr lang="en-US" altLang="ko-KR" dirty="0">
                <a:solidFill>
                  <a:schemeClr val="tx1"/>
                </a:solidFill>
              </a:rPr>
              <a:t>DNS</a:t>
            </a:r>
            <a:r>
              <a:rPr lang="ko-KR" altLang="en-US" dirty="0">
                <a:solidFill>
                  <a:schemeClr val="tx1"/>
                </a:solidFill>
              </a:rPr>
              <a:t>와 </a:t>
            </a:r>
            <a:r>
              <a:rPr lang="en-US" altLang="ko-KR" dirty="0">
                <a:solidFill>
                  <a:schemeClr val="tx1"/>
                </a:solidFill>
              </a:rPr>
              <a:t>IP</a:t>
            </a:r>
            <a:r>
              <a:rPr lang="ko-KR" altLang="en-US" dirty="0">
                <a:solidFill>
                  <a:schemeClr val="tx1"/>
                </a:solidFill>
              </a:rPr>
              <a:t>와 같은 인터넷의 </a:t>
            </a:r>
            <a:r>
              <a:rPr lang="ko-KR" altLang="en-US" dirty="0" err="1">
                <a:solidFill>
                  <a:schemeClr val="tx1"/>
                </a:solidFill>
              </a:rPr>
              <a:t>고유식별자를</a:t>
            </a:r>
            <a:r>
              <a:rPr lang="ko-KR" altLang="en-US" dirty="0">
                <a:solidFill>
                  <a:schemeClr val="tx1"/>
                </a:solidFill>
              </a:rPr>
              <a:t> 관리하기 위해 </a:t>
            </a:r>
            <a:r>
              <a:rPr lang="ko-KR" altLang="en-US" dirty="0" smtClean="0">
                <a:solidFill>
                  <a:schemeClr val="tx1"/>
                </a:solidFill>
              </a:rPr>
              <a:t>출범</a:t>
            </a:r>
          </a:p>
          <a:p>
            <a:pPr>
              <a:spcAft>
                <a:spcPts val="1200"/>
              </a:spcAft>
              <a:buClr>
                <a:srgbClr val="43ACDA"/>
              </a:buClr>
              <a:buFont typeface="Wingdings" panose="05000000000000000000" pitchFamily="2" charset="2"/>
              <a:buChar char="§"/>
            </a:pPr>
            <a:r>
              <a:rPr lang="en-US" altLang="ko-KR" dirty="0" smtClean="0">
                <a:solidFill>
                  <a:schemeClr val="tx1"/>
                </a:solidFill>
              </a:rPr>
              <a:t>ICANN</a:t>
            </a:r>
            <a:r>
              <a:rPr lang="ko-KR" altLang="en-US" dirty="0" smtClean="0">
                <a:solidFill>
                  <a:schemeClr val="tx1"/>
                </a:solidFill>
              </a:rPr>
              <a:t>의 공공성을 위함은 독립성</a:t>
            </a:r>
            <a:r>
              <a:rPr lang="en-US" altLang="ko-KR" dirty="0" smtClean="0">
                <a:solidFill>
                  <a:schemeClr val="tx1"/>
                </a:solidFill>
              </a:rPr>
              <a:t>, </a:t>
            </a:r>
            <a:r>
              <a:rPr lang="ko-KR" altLang="en-US" dirty="0" smtClean="0">
                <a:solidFill>
                  <a:schemeClr val="tx1"/>
                </a:solidFill>
              </a:rPr>
              <a:t>책무와 같이 조직의 목표에 정의됨</a:t>
            </a:r>
          </a:p>
          <a:p>
            <a:pPr>
              <a:spcAft>
                <a:spcPts val="1200"/>
              </a:spcAft>
              <a:buClr>
                <a:srgbClr val="43ACDA"/>
              </a:buClr>
              <a:buFont typeface="Wingdings" panose="05000000000000000000" pitchFamily="2" charset="2"/>
              <a:buChar char="§"/>
            </a:pPr>
            <a:r>
              <a:rPr lang="en-US" altLang="ko-KR" dirty="0" smtClean="0">
                <a:solidFill>
                  <a:schemeClr val="tx1"/>
                </a:solidFill>
              </a:rPr>
              <a:t>ICANN </a:t>
            </a:r>
            <a:r>
              <a:rPr lang="ko-KR" altLang="en-US" dirty="0">
                <a:solidFill>
                  <a:schemeClr val="tx1"/>
                </a:solidFill>
              </a:rPr>
              <a:t>이 </a:t>
            </a:r>
            <a:r>
              <a:rPr lang="en-US" altLang="ko-KR" dirty="0">
                <a:solidFill>
                  <a:schemeClr val="tx1"/>
                </a:solidFill>
              </a:rPr>
              <a:t>IANA</a:t>
            </a:r>
            <a:r>
              <a:rPr lang="ko-KR" altLang="en-US" dirty="0">
                <a:solidFill>
                  <a:schemeClr val="tx1"/>
                </a:solidFill>
              </a:rPr>
              <a:t>기능을 수행함은 </a:t>
            </a:r>
            <a:r>
              <a:rPr lang="ko-KR" altLang="en-US" dirty="0" err="1">
                <a:solidFill>
                  <a:schemeClr val="tx1"/>
                </a:solidFill>
              </a:rPr>
              <a:t>미상무부</a:t>
            </a:r>
            <a:r>
              <a:rPr lang="ko-KR" altLang="en-US" dirty="0">
                <a:solidFill>
                  <a:schemeClr val="tx1"/>
                </a:solidFill>
              </a:rPr>
              <a:t> 산하 정보통신청</a:t>
            </a:r>
            <a:r>
              <a:rPr lang="en-US" altLang="ko-KR" dirty="0">
                <a:solidFill>
                  <a:schemeClr val="tx1"/>
                </a:solidFill>
              </a:rPr>
              <a:t>(</a:t>
            </a:r>
            <a:r>
              <a:rPr lang="en-US" altLang="ko-KR" dirty="0" smtClean="0">
                <a:solidFill>
                  <a:schemeClr val="tx1"/>
                </a:solidFill>
              </a:rPr>
              <a:t>NTIA)</a:t>
            </a:r>
            <a:r>
              <a:rPr lang="ko-KR" altLang="en-US" dirty="0" smtClean="0">
                <a:solidFill>
                  <a:schemeClr val="tx1"/>
                </a:solidFill>
              </a:rPr>
              <a:t>과의 </a:t>
            </a:r>
            <a:r>
              <a:rPr lang="ko-KR" altLang="en-US" dirty="0">
                <a:solidFill>
                  <a:schemeClr val="tx1"/>
                </a:solidFill>
              </a:rPr>
              <a:t>계약으로 </a:t>
            </a:r>
            <a:r>
              <a:rPr lang="ko-KR" altLang="en-US" dirty="0" smtClean="0">
                <a:solidFill>
                  <a:schemeClr val="tx1"/>
                </a:solidFill>
              </a:rPr>
              <a:t>구성 및 운영</a:t>
            </a:r>
            <a:endParaRPr lang="en-US" altLang="ko-KR" dirty="0" smtClean="0">
              <a:solidFill>
                <a:schemeClr val="tx1"/>
              </a:solidFill>
            </a:endParaRPr>
          </a:p>
          <a:p>
            <a:pPr marL="0" indent="0">
              <a:spcAft>
                <a:spcPts val="1200"/>
              </a:spcAft>
              <a:buClr>
                <a:srgbClr val="43ACDA"/>
              </a:buClr>
              <a:buNone/>
            </a:pPr>
            <a:r>
              <a:rPr lang="en-US" altLang="ko-KR" dirty="0" smtClean="0">
                <a:solidFill>
                  <a:schemeClr val="tx1"/>
                </a:solidFill>
              </a:rPr>
              <a:t> - </a:t>
            </a:r>
            <a:r>
              <a:rPr lang="en-US" altLang="ko-KR" dirty="0">
                <a:solidFill>
                  <a:schemeClr val="tx1"/>
                </a:solidFill>
              </a:rPr>
              <a:t>IANA</a:t>
            </a:r>
            <a:r>
              <a:rPr lang="ko-KR" altLang="en-US" dirty="0">
                <a:solidFill>
                  <a:schemeClr val="tx1"/>
                </a:solidFill>
              </a:rPr>
              <a:t>기능은 루트서버 관리</a:t>
            </a:r>
            <a:r>
              <a:rPr lang="en-US" altLang="ko-KR" dirty="0">
                <a:solidFill>
                  <a:schemeClr val="tx1"/>
                </a:solidFill>
              </a:rPr>
              <a:t>, </a:t>
            </a:r>
            <a:r>
              <a:rPr lang="ko-KR" altLang="en-US" dirty="0" err="1">
                <a:solidFill>
                  <a:schemeClr val="tx1"/>
                </a:solidFill>
              </a:rPr>
              <a:t>루트존</a:t>
            </a:r>
            <a:r>
              <a:rPr lang="ko-KR" altLang="en-US" dirty="0">
                <a:solidFill>
                  <a:schemeClr val="tx1"/>
                </a:solidFill>
              </a:rPr>
              <a:t> 파일 관리의 영역을 포함하며</a:t>
            </a:r>
            <a:r>
              <a:rPr lang="en-US" altLang="ko-KR" dirty="0" smtClean="0">
                <a:solidFill>
                  <a:schemeClr val="tx1"/>
                </a:solidFill>
              </a:rPr>
              <a:t>,</a:t>
            </a:r>
            <a:br>
              <a:rPr lang="en-US" altLang="ko-KR" dirty="0" smtClean="0">
                <a:solidFill>
                  <a:schemeClr val="tx1"/>
                </a:solidFill>
              </a:rPr>
            </a:br>
            <a:r>
              <a:rPr lang="en-US" altLang="ko-KR" dirty="0" smtClean="0">
                <a:solidFill>
                  <a:schemeClr val="tx1"/>
                </a:solidFill>
              </a:rPr>
              <a:t>    </a:t>
            </a:r>
            <a:r>
              <a:rPr lang="ko-KR" altLang="en-US" dirty="0" smtClean="0">
                <a:solidFill>
                  <a:schemeClr val="tx1"/>
                </a:solidFill>
              </a:rPr>
              <a:t>높은 수준의 </a:t>
            </a:r>
            <a:r>
              <a:rPr lang="ko-KR" altLang="en-US" dirty="0" err="1" smtClean="0">
                <a:solidFill>
                  <a:schemeClr val="tx1"/>
                </a:solidFill>
              </a:rPr>
              <a:t>서비스운영성</a:t>
            </a:r>
            <a:r>
              <a:rPr lang="ko-KR" altLang="en-US" dirty="0" smtClean="0">
                <a:solidFill>
                  <a:schemeClr val="tx1"/>
                </a:solidFill>
              </a:rPr>
              <a:t> 요구</a:t>
            </a:r>
            <a:endParaRPr lang="en-US" altLang="ko-KR" dirty="0" smtClean="0">
              <a:solidFill>
                <a:schemeClr val="tx1"/>
              </a:solidFill>
            </a:endParaRPr>
          </a:p>
          <a:p>
            <a:pPr marL="0" indent="0">
              <a:spcAft>
                <a:spcPts val="1200"/>
              </a:spcAft>
              <a:buClr>
                <a:srgbClr val="43ACDA"/>
              </a:buClr>
              <a:buNone/>
            </a:pPr>
            <a:r>
              <a:rPr lang="en-US" altLang="ko-KR" dirty="0">
                <a:solidFill>
                  <a:schemeClr val="tx1"/>
                </a:solidFill>
              </a:rPr>
              <a:t> - </a:t>
            </a:r>
            <a:r>
              <a:rPr lang="ko-KR" altLang="en-US" dirty="0" smtClean="0">
                <a:solidFill>
                  <a:schemeClr val="tx1"/>
                </a:solidFill>
              </a:rPr>
              <a:t>안정성을 위해 </a:t>
            </a:r>
            <a:r>
              <a:rPr lang="en-US" altLang="ko-KR" dirty="0" smtClean="0">
                <a:solidFill>
                  <a:schemeClr val="tx1"/>
                </a:solidFill>
              </a:rPr>
              <a:t>DNSSEC</a:t>
            </a:r>
            <a:r>
              <a:rPr lang="ko-KR" altLang="en-US" dirty="0" smtClean="0">
                <a:solidFill>
                  <a:schemeClr val="tx1"/>
                </a:solidFill>
              </a:rPr>
              <a:t>등 최신 기술을 도입하여 운영의 안정성 </a:t>
            </a:r>
            <a:r>
              <a:rPr lang="ko-KR" altLang="en-US" dirty="0" err="1" smtClean="0">
                <a:solidFill>
                  <a:schemeClr val="tx1"/>
                </a:solidFill>
              </a:rPr>
              <a:t>확보중</a:t>
            </a:r>
            <a:endParaRPr lang="en-US" dirty="0">
              <a:solidFill>
                <a:schemeClr val="tx1"/>
              </a:solidFill>
            </a:endParaRPr>
          </a:p>
        </p:txBody>
      </p:sp>
      <p:sp>
        <p:nvSpPr>
          <p:cNvPr id="3" name="Text Placeholder 2"/>
          <p:cNvSpPr>
            <a:spLocks noGrp="1"/>
          </p:cNvSpPr>
          <p:nvPr>
            <p:ph type="body" sz="quarter" idx="10"/>
          </p:nvPr>
        </p:nvSpPr>
        <p:spPr/>
        <p:txBody>
          <a:bodyPr/>
          <a:lstStyle/>
          <a:p>
            <a:r>
              <a:rPr lang="en-US" altLang="ko-KR" dirty="0"/>
              <a:t>ICANN</a:t>
            </a:r>
            <a:r>
              <a:rPr lang="ko-KR" altLang="en-US" dirty="0"/>
              <a:t>의 설립목표</a:t>
            </a:r>
            <a:endParaRPr lang="en-US" dirty="0"/>
          </a:p>
        </p:txBody>
      </p:sp>
    </p:spTree>
    <p:extLst>
      <p:ext uri="{BB962C8B-B14F-4D97-AF65-F5344CB8AC3E}">
        <p14:creationId xmlns:p14="http://schemas.microsoft.com/office/powerpoint/2010/main" val="3862474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spcAft>
                <a:spcPts val="1200"/>
              </a:spcAft>
              <a:buClr>
                <a:srgbClr val="43ACDA"/>
              </a:buClr>
              <a:buFont typeface="Wingdings" panose="05000000000000000000" pitchFamily="2" charset="2"/>
              <a:buChar char="§"/>
            </a:pPr>
            <a:r>
              <a:rPr lang="ko-KR" altLang="en-US" dirty="0">
                <a:solidFill>
                  <a:schemeClr val="tx1"/>
                </a:solidFill>
              </a:rPr>
              <a:t>다중이해관계자 </a:t>
            </a:r>
            <a:r>
              <a:rPr lang="ko-KR" altLang="en-US" dirty="0" err="1">
                <a:solidFill>
                  <a:schemeClr val="tx1"/>
                </a:solidFill>
              </a:rPr>
              <a:t>참여형</a:t>
            </a:r>
            <a:r>
              <a:rPr lang="ko-KR" altLang="en-US" dirty="0">
                <a:solidFill>
                  <a:schemeClr val="tx1"/>
                </a:solidFill>
              </a:rPr>
              <a:t> 모델</a:t>
            </a:r>
            <a:r>
              <a:rPr lang="en-US" altLang="ko-KR" dirty="0" smtClean="0">
                <a:solidFill>
                  <a:schemeClr val="tx1"/>
                </a:solidFill>
              </a:rPr>
              <a:t>(</a:t>
            </a:r>
            <a:r>
              <a:rPr lang="ko-KR" altLang="en-US" dirty="0" smtClean="0">
                <a:solidFill>
                  <a:schemeClr val="tx1"/>
                </a:solidFill>
              </a:rPr>
              <a:t>다양한 이해관계자 참여 보장</a:t>
            </a:r>
            <a:r>
              <a:rPr lang="en-US" altLang="ko-KR" dirty="0" smtClean="0">
                <a:solidFill>
                  <a:schemeClr val="tx1"/>
                </a:solidFill>
              </a:rPr>
              <a:t>)</a:t>
            </a:r>
          </a:p>
          <a:p>
            <a:pPr>
              <a:spcAft>
                <a:spcPts val="1200"/>
              </a:spcAft>
              <a:buClr>
                <a:srgbClr val="43ACDA"/>
              </a:buClr>
              <a:buFont typeface="Wingdings" panose="05000000000000000000" pitchFamily="2" charset="2"/>
              <a:buChar char="§"/>
            </a:pPr>
            <a:endParaRPr lang="en-US" altLang="ko-KR" dirty="0">
              <a:solidFill>
                <a:schemeClr val="tx1"/>
              </a:solidFill>
            </a:endParaRPr>
          </a:p>
          <a:p>
            <a:pPr>
              <a:spcAft>
                <a:spcPts val="1200"/>
              </a:spcAft>
              <a:buClr>
                <a:srgbClr val="43ACDA"/>
              </a:buClr>
              <a:buFont typeface="Wingdings" panose="05000000000000000000" pitchFamily="2" charset="2"/>
              <a:buChar char="§"/>
            </a:pPr>
            <a:r>
              <a:rPr lang="ko-KR" altLang="en-US" dirty="0">
                <a:solidFill>
                  <a:schemeClr val="tx1"/>
                </a:solidFill>
              </a:rPr>
              <a:t>참여단체 중심의 </a:t>
            </a:r>
            <a:r>
              <a:rPr lang="ko-KR" altLang="en-US" dirty="0" smtClean="0">
                <a:solidFill>
                  <a:schemeClr val="tx1"/>
                </a:solidFill>
              </a:rPr>
              <a:t>정책</a:t>
            </a:r>
            <a:r>
              <a:rPr lang="en-US" altLang="ko-KR" dirty="0" smtClean="0">
                <a:solidFill>
                  <a:schemeClr val="tx1"/>
                </a:solidFill>
              </a:rPr>
              <a:t>(</a:t>
            </a:r>
            <a:r>
              <a:rPr lang="ko-KR" altLang="en-US" dirty="0" smtClean="0">
                <a:solidFill>
                  <a:schemeClr val="tx1"/>
                </a:solidFill>
              </a:rPr>
              <a:t>관련전문가 단체의 활동</a:t>
            </a:r>
            <a:r>
              <a:rPr lang="en-US" altLang="ko-KR" dirty="0" smtClean="0">
                <a:solidFill>
                  <a:schemeClr val="tx1"/>
                </a:solidFill>
              </a:rPr>
              <a:t>)</a:t>
            </a:r>
          </a:p>
          <a:p>
            <a:pPr>
              <a:spcAft>
                <a:spcPts val="1200"/>
              </a:spcAft>
              <a:buClr>
                <a:srgbClr val="43ACDA"/>
              </a:buClr>
              <a:buFont typeface="Wingdings" panose="05000000000000000000" pitchFamily="2" charset="2"/>
              <a:buChar char="§"/>
            </a:pPr>
            <a:endParaRPr lang="ko-KR" altLang="en-US" dirty="0">
              <a:solidFill>
                <a:schemeClr val="tx1"/>
              </a:solidFill>
            </a:endParaRPr>
          </a:p>
          <a:p>
            <a:pPr>
              <a:spcAft>
                <a:spcPts val="1200"/>
              </a:spcAft>
              <a:buClr>
                <a:srgbClr val="43ACDA"/>
              </a:buClr>
              <a:buFont typeface="Wingdings" panose="05000000000000000000" pitchFamily="2" charset="2"/>
              <a:buChar char="§"/>
            </a:pPr>
            <a:r>
              <a:rPr lang="ko-KR" altLang="en-US" dirty="0">
                <a:solidFill>
                  <a:schemeClr val="tx1"/>
                </a:solidFill>
              </a:rPr>
              <a:t>경쟁과 </a:t>
            </a:r>
            <a:r>
              <a:rPr lang="ko-KR" altLang="en-US" dirty="0" smtClean="0">
                <a:solidFill>
                  <a:schemeClr val="tx1"/>
                </a:solidFill>
              </a:rPr>
              <a:t>선택</a:t>
            </a:r>
            <a:r>
              <a:rPr lang="en-US" altLang="ko-KR" dirty="0" smtClean="0">
                <a:solidFill>
                  <a:schemeClr val="tx1"/>
                </a:solidFill>
              </a:rPr>
              <a:t>(</a:t>
            </a:r>
            <a:r>
              <a:rPr lang="ko-KR" altLang="en-US" dirty="0" smtClean="0">
                <a:solidFill>
                  <a:schemeClr val="tx1"/>
                </a:solidFill>
              </a:rPr>
              <a:t>소비자주권을 확보하여 시장확대</a:t>
            </a:r>
            <a:r>
              <a:rPr lang="en-US" altLang="ko-KR" dirty="0" smtClean="0">
                <a:solidFill>
                  <a:schemeClr val="tx1"/>
                </a:solidFill>
              </a:rPr>
              <a:t>)</a:t>
            </a:r>
          </a:p>
          <a:p>
            <a:pPr>
              <a:spcAft>
                <a:spcPts val="1200"/>
              </a:spcAft>
              <a:buClr>
                <a:srgbClr val="43ACDA"/>
              </a:buClr>
              <a:buFont typeface="Wingdings" panose="05000000000000000000" pitchFamily="2" charset="2"/>
              <a:buChar char="§"/>
            </a:pPr>
            <a:endParaRPr lang="ko-KR" altLang="en-US" dirty="0">
              <a:solidFill>
                <a:schemeClr val="tx1"/>
              </a:solidFill>
            </a:endParaRPr>
          </a:p>
          <a:p>
            <a:pPr>
              <a:spcAft>
                <a:spcPts val="1200"/>
              </a:spcAft>
              <a:buClr>
                <a:srgbClr val="43ACDA"/>
              </a:buClr>
              <a:buFont typeface="Wingdings" panose="05000000000000000000" pitchFamily="2" charset="2"/>
              <a:buChar char="§"/>
            </a:pPr>
            <a:r>
              <a:rPr lang="ko-KR" altLang="en-US" dirty="0">
                <a:solidFill>
                  <a:schemeClr val="tx1"/>
                </a:solidFill>
              </a:rPr>
              <a:t>보안과 </a:t>
            </a:r>
            <a:r>
              <a:rPr lang="ko-KR" altLang="en-US" dirty="0" smtClean="0">
                <a:solidFill>
                  <a:schemeClr val="tx1"/>
                </a:solidFill>
              </a:rPr>
              <a:t>안정성</a:t>
            </a:r>
            <a:r>
              <a:rPr lang="en-US" altLang="ko-KR" dirty="0" smtClean="0">
                <a:solidFill>
                  <a:schemeClr val="tx1"/>
                </a:solidFill>
              </a:rPr>
              <a:t>(DNSSEC</a:t>
            </a:r>
            <a:r>
              <a:rPr lang="ko-KR" altLang="en-US" dirty="0" smtClean="0">
                <a:solidFill>
                  <a:schemeClr val="tx1"/>
                </a:solidFill>
              </a:rPr>
              <a:t>등을 제공한 안정적 인터넷 구성</a:t>
            </a:r>
            <a:r>
              <a:rPr lang="en-US" altLang="ko-KR" dirty="0" smtClean="0">
                <a:solidFill>
                  <a:schemeClr val="tx1"/>
                </a:solidFill>
              </a:rPr>
              <a:t>)</a:t>
            </a:r>
          </a:p>
          <a:p>
            <a:pPr>
              <a:spcAft>
                <a:spcPts val="1200"/>
              </a:spcAft>
              <a:buClr>
                <a:srgbClr val="43ACDA"/>
              </a:buClr>
              <a:buFont typeface="Wingdings" panose="05000000000000000000" pitchFamily="2" charset="2"/>
              <a:buChar char="§"/>
            </a:pPr>
            <a:endParaRPr lang="ko-KR" altLang="en-US" dirty="0">
              <a:solidFill>
                <a:schemeClr val="tx1"/>
              </a:solidFill>
            </a:endParaRPr>
          </a:p>
          <a:p>
            <a:pPr>
              <a:spcAft>
                <a:spcPts val="1200"/>
              </a:spcAft>
              <a:buClr>
                <a:srgbClr val="43ACDA"/>
              </a:buClr>
              <a:buFont typeface="Wingdings" panose="05000000000000000000" pitchFamily="2" charset="2"/>
              <a:buChar char="§"/>
            </a:pPr>
            <a:r>
              <a:rPr lang="ko-KR" altLang="en-US" dirty="0" err="1" smtClean="0">
                <a:solidFill>
                  <a:schemeClr val="tx1"/>
                </a:solidFill>
              </a:rPr>
              <a:t>상호운영성</a:t>
            </a:r>
            <a:r>
              <a:rPr lang="en-US" altLang="ko-KR" dirty="0" smtClean="0">
                <a:solidFill>
                  <a:schemeClr val="tx1"/>
                </a:solidFill>
              </a:rPr>
              <a:t>(</a:t>
            </a:r>
            <a:r>
              <a:rPr lang="ko-KR" altLang="en-US" dirty="0" smtClean="0">
                <a:solidFill>
                  <a:schemeClr val="tx1"/>
                </a:solidFill>
              </a:rPr>
              <a:t>전세계연결성</a:t>
            </a:r>
            <a:r>
              <a:rPr lang="en-US" altLang="ko-KR" dirty="0" smtClean="0">
                <a:solidFill>
                  <a:schemeClr val="tx1"/>
                </a:solidFill>
              </a:rPr>
              <a:t>)</a:t>
            </a:r>
          </a:p>
          <a:p>
            <a:pPr>
              <a:spcAft>
                <a:spcPts val="1200"/>
              </a:spcAft>
              <a:buClr>
                <a:srgbClr val="43ACDA"/>
              </a:buClr>
              <a:buFont typeface="Wingdings" panose="05000000000000000000" pitchFamily="2" charset="2"/>
              <a:buChar char="§"/>
            </a:pPr>
            <a:endParaRPr lang="ko-KR" altLang="en-US" dirty="0">
              <a:solidFill>
                <a:schemeClr val="tx1"/>
              </a:solidFill>
            </a:endParaRPr>
          </a:p>
          <a:p>
            <a:pPr>
              <a:spcAft>
                <a:spcPts val="1200"/>
              </a:spcAft>
              <a:buClr>
                <a:srgbClr val="43ACDA"/>
              </a:buClr>
              <a:buFont typeface="Wingdings" panose="05000000000000000000" pitchFamily="2" charset="2"/>
              <a:buChar char="§"/>
            </a:pPr>
            <a:r>
              <a:rPr lang="ko-KR" altLang="en-US" dirty="0">
                <a:solidFill>
                  <a:schemeClr val="tx1"/>
                </a:solidFill>
              </a:rPr>
              <a:t>계약준수확인 및 </a:t>
            </a:r>
            <a:r>
              <a:rPr lang="ko-KR" altLang="en-US" dirty="0" smtClean="0">
                <a:solidFill>
                  <a:schemeClr val="tx1"/>
                </a:solidFill>
              </a:rPr>
              <a:t>이행점검</a:t>
            </a:r>
            <a:r>
              <a:rPr lang="en-US" altLang="ko-KR" dirty="0" smtClean="0">
                <a:solidFill>
                  <a:schemeClr val="tx1"/>
                </a:solidFill>
              </a:rPr>
              <a:t>(</a:t>
            </a:r>
            <a:r>
              <a:rPr lang="ko-KR" altLang="en-US" dirty="0" smtClean="0">
                <a:solidFill>
                  <a:schemeClr val="tx1"/>
                </a:solidFill>
              </a:rPr>
              <a:t>생태계 운영</a:t>
            </a:r>
            <a:r>
              <a:rPr lang="en-US" altLang="ko-KR" dirty="0" smtClean="0">
                <a:solidFill>
                  <a:schemeClr val="tx1"/>
                </a:solidFill>
              </a:rPr>
              <a:t>)</a:t>
            </a:r>
            <a:endParaRPr lang="en-US" dirty="0">
              <a:solidFill>
                <a:schemeClr val="tx1"/>
              </a:solidFill>
            </a:endParaRPr>
          </a:p>
        </p:txBody>
      </p:sp>
      <p:sp>
        <p:nvSpPr>
          <p:cNvPr id="3" name="Text Placeholder 2"/>
          <p:cNvSpPr>
            <a:spLocks noGrp="1"/>
          </p:cNvSpPr>
          <p:nvPr>
            <p:ph type="body" sz="quarter" idx="10"/>
          </p:nvPr>
        </p:nvSpPr>
        <p:spPr/>
        <p:txBody>
          <a:bodyPr/>
          <a:lstStyle/>
          <a:p>
            <a:r>
              <a:rPr lang="en-US" altLang="ko-KR" dirty="0" smtClean="0"/>
              <a:t>ICANN </a:t>
            </a:r>
            <a:r>
              <a:rPr lang="ko-KR" altLang="en-US" dirty="0" smtClean="0"/>
              <a:t>운영 전략</a:t>
            </a:r>
            <a:endParaRPr lang="en-US" dirty="0"/>
          </a:p>
        </p:txBody>
      </p:sp>
    </p:spTree>
    <p:extLst>
      <p:ext uri="{BB962C8B-B14F-4D97-AF65-F5344CB8AC3E}">
        <p14:creationId xmlns:p14="http://schemas.microsoft.com/office/powerpoint/2010/main" val="1828108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8" y="1142382"/>
            <a:ext cx="9719787" cy="5652118"/>
          </a:xfrm>
        </p:spPr>
        <p:txBody>
          <a:bodyPr>
            <a:noAutofit/>
          </a:bodyPr>
          <a:lstStyle/>
          <a:p>
            <a:pPr>
              <a:lnSpc>
                <a:spcPts val="3610"/>
              </a:lnSpc>
              <a:buClr>
                <a:srgbClr val="16A0E1"/>
              </a:buClr>
              <a:buFont typeface="Wingdings" panose="05000000000000000000" pitchFamily="2" charset="2"/>
              <a:buChar char="§"/>
            </a:pPr>
            <a:r>
              <a:rPr lang="en-US" sz="1800" b="1" dirty="0" smtClean="0">
                <a:solidFill>
                  <a:schemeClr val="tx1"/>
                </a:solidFill>
                <a:latin typeface="Canaro Light DEMO" pitchFamily="50" charset="0"/>
                <a:cs typeface="Arial"/>
              </a:rPr>
              <a:t>ICANN </a:t>
            </a:r>
            <a:r>
              <a:rPr lang="ko-KR" altLang="en-US" sz="1800" b="1" dirty="0" smtClean="0">
                <a:solidFill>
                  <a:schemeClr val="tx1"/>
                </a:solidFill>
                <a:latin typeface="Canaro Light DEMO" pitchFamily="50" charset="0"/>
                <a:cs typeface="Arial"/>
              </a:rPr>
              <a:t>이사회</a:t>
            </a:r>
            <a:endParaRPr lang="en-US" sz="1800" b="1" dirty="0">
              <a:solidFill>
                <a:schemeClr val="tx1"/>
              </a:solidFill>
              <a:latin typeface="Canaro Light DEMO" pitchFamily="50" charset="0"/>
              <a:cs typeface="Arial"/>
            </a:endParaRPr>
          </a:p>
          <a:p>
            <a:pPr>
              <a:lnSpc>
                <a:spcPts val="3485"/>
              </a:lnSpc>
              <a:buClr>
                <a:srgbClr val="16A0E1"/>
              </a:buClr>
              <a:buFont typeface="Wingdings" panose="05000000000000000000" pitchFamily="2" charset="2"/>
              <a:buChar char="§"/>
            </a:pPr>
            <a:r>
              <a:rPr lang="ko-KR" altLang="en-US" sz="1800" b="1" dirty="0" smtClean="0">
                <a:solidFill>
                  <a:schemeClr val="tx1"/>
                </a:solidFill>
                <a:latin typeface="Canaro Light DEMO" pitchFamily="50" charset="0"/>
                <a:cs typeface="Arial"/>
              </a:rPr>
              <a:t>정책개발지원기구 </a:t>
            </a:r>
            <a:r>
              <a:rPr lang="en-US" altLang="ko-KR" sz="1800" b="1" dirty="0">
                <a:solidFill>
                  <a:schemeClr val="tx1"/>
                </a:solidFill>
                <a:latin typeface="Canaro Light DEMO" pitchFamily="50" charset="0"/>
                <a:cs typeface="Arial"/>
              </a:rPr>
              <a:t>(</a:t>
            </a:r>
            <a:r>
              <a:rPr lang="en-US" sz="1800" b="1" dirty="0" smtClean="0">
                <a:solidFill>
                  <a:schemeClr val="tx1"/>
                </a:solidFill>
                <a:latin typeface="Canaro Light DEMO" pitchFamily="50" charset="0"/>
                <a:cs typeface="Arial"/>
              </a:rPr>
              <a:t>SOs</a:t>
            </a:r>
            <a:r>
              <a:rPr lang="en-US" sz="1800" b="1" dirty="0">
                <a:solidFill>
                  <a:schemeClr val="tx1"/>
                </a:solidFill>
                <a:latin typeface="Canaro Light DEMO" pitchFamily="50" charset="0"/>
                <a:cs typeface="Arial"/>
              </a:rPr>
              <a:t>)</a:t>
            </a:r>
            <a:endParaRPr lang="en-US" sz="1800" dirty="0">
              <a:solidFill>
                <a:schemeClr val="tx1"/>
              </a:solidFill>
              <a:latin typeface="Canaro Light DEMO" pitchFamily="50" charset="0"/>
              <a:cs typeface="Arial"/>
            </a:endParaRPr>
          </a:p>
          <a:p>
            <a:pPr marL="1213485" indent="-286385">
              <a:lnSpc>
                <a:spcPts val="2035"/>
              </a:lnSpc>
              <a:buClr>
                <a:srgbClr val="43ACDA"/>
              </a:buClr>
              <a:buSzPct val="169444"/>
              <a:tabLst>
                <a:tab pos="1214120" algn="l"/>
              </a:tabLst>
            </a:pPr>
            <a:r>
              <a:rPr lang="en-US" altLang="ko-KR" sz="1800" dirty="0" smtClean="0">
                <a:solidFill>
                  <a:schemeClr val="tx1"/>
                </a:solidFill>
                <a:latin typeface="Canaro Light DEMO" pitchFamily="50" charset="0"/>
                <a:cs typeface="Arial"/>
              </a:rPr>
              <a:t>IP</a:t>
            </a:r>
            <a:r>
              <a:rPr lang="ko-KR" altLang="en-US" sz="1800" dirty="0" smtClean="0">
                <a:solidFill>
                  <a:schemeClr val="tx1"/>
                </a:solidFill>
                <a:latin typeface="Canaro Light DEMO" pitchFamily="50" charset="0"/>
                <a:cs typeface="Arial"/>
              </a:rPr>
              <a:t>주소협의체 </a:t>
            </a:r>
            <a:r>
              <a:rPr lang="en-US" altLang="ko-KR" sz="1800" dirty="0" smtClean="0">
                <a:solidFill>
                  <a:schemeClr val="tx1"/>
                </a:solidFill>
                <a:latin typeface="Canaro Light DEMO" pitchFamily="50" charset="0"/>
                <a:cs typeface="Arial"/>
              </a:rPr>
              <a:t>(ASO)</a:t>
            </a:r>
          </a:p>
          <a:p>
            <a:pPr marL="1213485" indent="-286385">
              <a:lnSpc>
                <a:spcPts val="2035"/>
              </a:lnSpc>
              <a:buClr>
                <a:srgbClr val="43ACDA"/>
              </a:buClr>
              <a:buSzPct val="169444"/>
              <a:tabLst>
                <a:tab pos="1214120" algn="l"/>
              </a:tabLst>
            </a:pPr>
            <a:r>
              <a:rPr lang="ko-KR" altLang="en-US" sz="1800" dirty="0" smtClean="0">
                <a:solidFill>
                  <a:schemeClr val="tx1"/>
                </a:solidFill>
                <a:latin typeface="Canaro Light DEMO" pitchFamily="50" charset="0"/>
                <a:cs typeface="Arial"/>
              </a:rPr>
              <a:t>국가도메인협의체 </a:t>
            </a:r>
            <a:r>
              <a:rPr lang="en-US" altLang="ko-KR" sz="1800" dirty="0" smtClean="0">
                <a:solidFill>
                  <a:schemeClr val="tx1"/>
                </a:solidFill>
                <a:latin typeface="Canaro Light DEMO" pitchFamily="50" charset="0"/>
                <a:cs typeface="Arial"/>
              </a:rPr>
              <a:t>(</a:t>
            </a:r>
            <a:r>
              <a:rPr lang="en-US" altLang="ko-KR" sz="1800" dirty="0" err="1" smtClean="0">
                <a:solidFill>
                  <a:schemeClr val="tx1"/>
                </a:solidFill>
                <a:latin typeface="Canaro Light DEMO" pitchFamily="50" charset="0"/>
                <a:cs typeface="Arial"/>
              </a:rPr>
              <a:t>ccNSO</a:t>
            </a:r>
            <a:r>
              <a:rPr lang="en-US" altLang="ko-KR" sz="1800" dirty="0" smtClean="0">
                <a:solidFill>
                  <a:schemeClr val="tx1"/>
                </a:solidFill>
                <a:latin typeface="Canaro Light DEMO" pitchFamily="50" charset="0"/>
                <a:cs typeface="Arial"/>
              </a:rPr>
              <a:t>)</a:t>
            </a:r>
          </a:p>
          <a:p>
            <a:pPr marL="1213485" indent="-286385">
              <a:lnSpc>
                <a:spcPts val="2035"/>
              </a:lnSpc>
              <a:buClr>
                <a:srgbClr val="43ACDA"/>
              </a:buClr>
              <a:buSzPct val="169444"/>
              <a:tabLst>
                <a:tab pos="1214120" algn="l"/>
              </a:tabLst>
            </a:pPr>
            <a:r>
              <a:rPr lang="ko-KR" altLang="en-US" sz="1800" dirty="0" smtClean="0">
                <a:solidFill>
                  <a:schemeClr val="tx1"/>
                </a:solidFill>
                <a:latin typeface="Canaro Light DEMO" pitchFamily="50" charset="0"/>
                <a:cs typeface="Arial"/>
              </a:rPr>
              <a:t>일반최상위도메인협의체 </a:t>
            </a:r>
            <a:r>
              <a:rPr lang="en-US" altLang="ko-KR" sz="1800" dirty="0" smtClean="0">
                <a:solidFill>
                  <a:schemeClr val="tx1"/>
                </a:solidFill>
                <a:latin typeface="Canaro Light DEMO" pitchFamily="50" charset="0"/>
                <a:cs typeface="Arial"/>
              </a:rPr>
              <a:t>(</a:t>
            </a:r>
            <a:r>
              <a:rPr lang="en-US" altLang="ko-KR" sz="1800" dirty="0" err="1">
                <a:solidFill>
                  <a:schemeClr val="tx1"/>
                </a:solidFill>
                <a:latin typeface="Canaro Light DEMO" pitchFamily="50" charset="0"/>
                <a:cs typeface="Arial"/>
              </a:rPr>
              <a:t>gNSO</a:t>
            </a:r>
            <a:r>
              <a:rPr lang="en-US" altLang="ko-KR" sz="1800" dirty="0">
                <a:solidFill>
                  <a:schemeClr val="tx1"/>
                </a:solidFill>
                <a:latin typeface="Canaro Light DEMO" pitchFamily="50" charset="0"/>
                <a:cs typeface="Arial"/>
              </a:rPr>
              <a:t>)</a:t>
            </a:r>
            <a:endParaRPr lang="en-US" sz="1800" dirty="0">
              <a:solidFill>
                <a:schemeClr val="tx1"/>
              </a:solidFill>
              <a:latin typeface="Canaro Light DEMO" pitchFamily="50" charset="0"/>
              <a:cs typeface="Arial"/>
            </a:endParaRPr>
          </a:p>
          <a:p>
            <a:pPr>
              <a:lnSpc>
                <a:spcPts val="3535"/>
              </a:lnSpc>
              <a:spcBef>
                <a:spcPts val="740"/>
              </a:spcBef>
              <a:buClr>
                <a:srgbClr val="16A0E1"/>
              </a:buClr>
              <a:buFont typeface="Wingdings" panose="05000000000000000000" pitchFamily="2" charset="2"/>
              <a:buChar char="§"/>
            </a:pPr>
            <a:r>
              <a:rPr lang="ko-KR" altLang="en-US" sz="1800" b="1" spc="-5" dirty="0" smtClean="0">
                <a:solidFill>
                  <a:schemeClr val="tx1"/>
                </a:solidFill>
                <a:latin typeface="Canaro Light DEMO" pitchFamily="50" charset="0"/>
                <a:cs typeface="Arial"/>
              </a:rPr>
              <a:t>이사회자문기구 </a:t>
            </a:r>
            <a:r>
              <a:rPr lang="en-US" altLang="ko-KR" sz="1800" b="1" spc="-5" dirty="0">
                <a:solidFill>
                  <a:schemeClr val="tx1"/>
                </a:solidFill>
                <a:latin typeface="Canaro Light DEMO" pitchFamily="50" charset="0"/>
                <a:cs typeface="Arial"/>
              </a:rPr>
              <a:t>(ACs)</a:t>
            </a:r>
            <a:endParaRPr lang="en-US" sz="1800" dirty="0">
              <a:solidFill>
                <a:schemeClr val="tx1"/>
              </a:solidFill>
              <a:latin typeface="Canaro Light DEMO" pitchFamily="50" charset="0"/>
              <a:cs typeface="Arial"/>
            </a:endParaRPr>
          </a:p>
          <a:p>
            <a:pPr marL="1213485" indent="-286385">
              <a:lnSpc>
                <a:spcPts val="2035"/>
              </a:lnSpc>
              <a:buClr>
                <a:srgbClr val="43ACDA"/>
              </a:buClr>
              <a:buSzPct val="169444"/>
              <a:tabLst>
                <a:tab pos="1214120" algn="l"/>
              </a:tabLst>
            </a:pPr>
            <a:r>
              <a:rPr lang="ko-KR" altLang="en-US" sz="1800" dirty="0" smtClean="0">
                <a:solidFill>
                  <a:schemeClr val="tx1"/>
                </a:solidFill>
                <a:latin typeface="Canaro Light DEMO" pitchFamily="50" charset="0"/>
                <a:cs typeface="Arial"/>
              </a:rPr>
              <a:t>정부자문위원회 </a:t>
            </a:r>
            <a:r>
              <a:rPr lang="en-US" altLang="ko-KR" sz="1800" dirty="0" smtClean="0">
                <a:solidFill>
                  <a:schemeClr val="tx1"/>
                </a:solidFill>
                <a:latin typeface="Canaro Light DEMO" pitchFamily="50" charset="0"/>
                <a:cs typeface="Arial"/>
              </a:rPr>
              <a:t>(</a:t>
            </a:r>
            <a:r>
              <a:rPr lang="en-US" altLang="ko-KR" sz="1800" dirty="0">
                <a:solidFill>
                  <a:schemeClr val="tx1"/>
                </a:solidFill>
                <a:latin typeface="Canaro Light DEMO" pitchFamily="50" charset="0"/>
                <a:cs typeface="Arial"/>
              </a:rPr>
              <a:t>GAC)</a:t>
            </a:r>
          </a:p>
          <a:p>
            <a:pPr marL="1213485" indent="-286385">
              <a:lnSpc>
                <a:spcPts val="2035"/>
              </a:lnSpc>
              <a:buClr>
                <a:srgbClr val="43ACDA"/>
              </a:buClr>
              <a:buSzPct val="169444"/>
              <a:tabLst>
                <a:tab pos="1214120" algn="l"/>
              </a:tabLst>
            </a:pPr>
            <a:r>
              <a:rPr lang="ko-KR" altLang="en-US" sz="1800" dirty="0" smtClean="0">
                <a:solidFill>
                  <a:schemeClr val="tx1"/>
                </a:solidFill>
                <a:latin typeface="Canaro Light DEMO" pitchFamily="50" charset="0"/>
                <a:cs typeface="Arial"/>
              </a:rPr>
              <a:t>일반이용자자문위원회 </a:t>
            </a:r>
            <a:r>
              <a:rPr lang="en-US" altLang="ko-KR" sz="1800" dirty="0" smtClean="0">
                <a:solidFill>
                  <a:schemeClr val="tx1"/>
                </a:solidFill>
                <a:latin typeface="Canaro Light DEMO" pitchFamily="50" charset="0"/>
                <a:cs typeface="Arial"/>
              </a:rPr>
              <a:t>(</a:t>
            </a:r>
            <a:r>
              <a:rPr lang="en-US" altLang="ko-KR" sz="1800" dirty="0">
                <a:solidFill>
                  <a:schemeClr val="tx1"/>
                </a:solidFill>
                <a:latin typeface="Canaro Light DEMO" pitchFamily="50" charset="0"/>
                <a:cs typeface="Arial"/>
              </a:rPr>
              <a:t>At-Large AC)</a:t>
            </a:r>
          </a:p>
          <a:p>
            <a:pPr marL="1213485" indent="-286385">
              <a:lnSpc>
                <a:spcPts val="2035"/>
              </a:lnSpc>
              <a:buClr>
                <a:srgbClr val="43ACDA"/>
              </a:buClr>
              <a:buSzPct val="169444"/>
              <a:tabLst>
                <a:tab pos="1214120" algn="l"/>
              </a:tabLst>
            </a:pPr>
            <a:r>
              <a:rPr lang="ko-KR" altLang="en-US" sz="1800" dirty="0" smtClean="0">
                <a:solidFill>
                  <a:schemeClr val="tx1"/>
                </a:solidFill>
                <a:latin typeface="Canaro Light DEMO" pitchFamily="50" charset="0"/>
                <a:cs typeface="Arial"/>
              </a:rPr>
              <a:t>루트</a:t>
            </a:r>
            <a:r>
              <a:rPr lang="en-US" altLang="ko-KR" sz="1800" dirty="0" smtClean="0">
                <a:solidFill>
                  <a:schemeClr val="tx1"/>
                </a:solidFill>
                <a:latin typeface="Canaro Light DEMO" pitchFamily="50" charset="0"/>
                <a:cs typeface="Arial"/>
              </a:rPr>
              <a:t>DNS</a:t>
            </a:r>
            <a:r>
              <a:rPr lang="ko-KR" altLang="en-US" sz="1800" dirty="0" smtClean="0">
                <a:solidFill>
                  <a:schemeClr val="tx1"/>
                </a:solidFill>
                <a:latin typeface="Canaro Light DEMO" pitchFamily="50" charset="0"/>
                <a:cs typeface="Arial"/>
              </a:rPr>
              <a:t> 자문위원회 </a:t>
            </a:r>
            <a:r>
              <a:rPr lang="en-US" altLang="ko-KR" sz="1800" dirty="0" smtClean="0">
                <a:solidFill>
                  <a:schemeClr val="tx1"/>
                </a:solidFill>
                <a:latin typeface="Canaro Light DEMO" pitchFamily="50" charset="0"/>
                <a:cs typeface="Arial"/>
              </a:rPr>
              <a:t>(RSSAC)</a:t>
            </a:r>
            <a:endParaRPr lang="ko-KR" altLang="en-US" sz="1800" dirty="0">
              <a:solidFill>
                <a:schemeClr val="tx1"/>
              </a:solidFill>
              <a:latin typeface="Canaro Light DEMO" pitchFamily="50" charset="0"/>
              <a:cs typeface="Arial"/>
            </a:endParaRPr>
          </a:p>
          <a:p>
            <a:pPr marL="1213485" indent="-286385">
              <a:lnSpc>
                <a:spcPts val="2035"/>
              </a:lnSpc>
              <a:buClr>
                <a:srgbClr val="43ACDA"/>
              </a:buClr>
              <a:buSzPct val="169444"/>
              <a:tabLst>
                <a:tab pos="1214120" algn="l"/>
              </a:tabLst>
            </a:pPr>
            <a:r>
              <a:rPr lang="ko-KR" altLang="en-US" sz="1800" dirty="0" smtClean="0">
                <a:solidFill>
                  <a:schemeClr val="tx1"/>
                </a:solidFill>
                <a:latin typeface="Canaro Light DEMO" pitchFamily="50" charset="0"/>
                <a:cs typeface="Arial"/>
              </a:rPr>
              <a:t>보안안정성자문위원회 </a:t>
            </a:r>
            <a:r>
              <a:rPr lang="en-US" altLang="ko-KR" sz="1800" dirty="0" smtClean="0">
                <a:solidFill>
                  <a:schemeClr val="tx1"/>
                </a:solidFill>
                <a:latin typeface="Canaro Light DEMO" pitchFamily="50" charset="0"/>
                <a:cs typeface="Arial"/>
              </a:rPr>
              <a:t>(SSAC)</a:t>
            </a:r>
            <a:endParaRPr lang="en-US" sz="1800" dirty="0">
              <a:solidFill>
                <a:schemeClr val="tx1"/>
              </a:solidFill>
              <a:latin typeface="Canaro Light DEMO" pitchFamily="50" charset="0"/>
              <a:cs typeface="Arial"/>
            </a:endParaRPr>
          </a:p>
          <a:p>
            <a:pPr>
              <a:lnSpc>
                <a:spcPts val="3535"/>
              </a:lnSpc>
              <a:spcBef>
                <a:spcPts val="750"/>
              </a:spcBef>
              <a:buClr>
                <a:srgbClr val="16A0E1"/>
              </a:buClr>
              <a:buFont typeface="Wingdings" panose="05000000000000000000" pitchFamily="2" charset="2"/>
              <a:buChar char="§"/>
            </a:pPr>
            <a:r>
              <a:rPr lang="ko-KR" altLang="en-US" sz="1800" b="1" dirty="0">
                <a:solidFill>
                  <a:schemeClr val="tx1"/>
                </a:solidFill>
                <a:latin typeface="Canaro Light DEMO" pitchFamily="50" charset="0"/>
                <a:cs typeface="Arial"/>
              </a:rPr>
              <a:t>기술자문기구</a:t>
            </a:r>
            <a:endParaRPr lang="en-US" sz="1800" dirty="0">
              <a:solidFill>
                <a:schemeClr val="tx1"/>
              </a:solidFill>
              <a:latin typeface="Canaro Light DEMO" pitchFamily="50" charset="0"/>
              <a:cs typeface="Arial"/>
            </a:endParaRPr>
          </a:p>
          <a:p>
            <a:pPr marL="1213485" indent="-286385">
              <a:lnSpc>
                <a:spcPts val="2035"/>
              </a:lnSpc>
              <a:buClr>
                <a:srgbClr val="43ACDA"/>
              </a:buClr>
              <a:buSzPct val="169444"/>
              <a:tabLst>
                <a:tab pos="1214120" algn="l"/>
              </a:tabLst>
            </a:pPr>
            <a:r>
              <a:rPr lang="ko-KR" altLang="en-US" sz="1800" spc="15" dirty="0" err="1">
                <a:solidFill>
                  <a:schemeClr val="tx1"/>
                </a:solidFill>
                <a:latin typeface="Canaro Light DEMO" pitchFamily="50" charset="0"/>
                <a:cs typeface="Arial"/>
              </a:rPr>
              <a:t>유럽표준원</a:t>
            </a:r>
            <a:r>
              <a:rPr lang="en-US" altLang="ko-KR" sz="1800" spc="15" dirty="0">
                <a:solidFill>
                  <a:schemeClr val="tx1"/>
                </a:solidFill>
                <a:latin typeface="Canaro Light DEMO" pitchFamily="50" charset="0"/>
                <a:cs typeface="Arial"/>
              </a:rPr>
              <a:t>(ETSI), ITU-T, W3C, IAB, IETF </a:t>
            </a:r>
            <a:r>
              <a:rPr lang="ko-KR" altLang="en-US" sz="1800" spc="15" dirty="0">
                <a:solidFill>
                  <a:schemeClr val="tx1"/>
                </a:solidFill>
                <a:latin typeface="Canaro Light DEMO" pitchFamily="50" charset="0"/>
                <a:cs typeface="Arial"/>
              </a:rPr>
              <a:t>등 인터넷기술전문 기관으로 구성</a:t>
            </a:r>
            <a:endParaRPr lang="en-US" sz="1800" dirty="0">
              <a:solidFill>
                <a:schemeClr val="tx1"/>
              </a:solidFill>
              <a:latin typeface="Canaro Light DEMO" pitchFamily="50" charset="0"/>
              <a:cs typeface="Arial"/>
            </a:endParaRPr>
          </a:p>
          <a:p>
            <a:pPr marL="1213485" indent="-286385">
              <a:spcBef>
                <a:spcPts val="600"/>
              </a:spcBef>
              <a:buClr>
                <a:srgbClr val="43ACDA"/>
              </a:buClr>
              <a:buSzPct val="169444"/>
              <a:tabLst>
                <a:tab pos="1214120" algn="l"/>
              </a:tabLst>
            </a:pPr>
            <a:r>
              <a:rPr lang="en-US" sz="1800" dirty="0" smtClean="0">
                <a:solidFill>
                  <a:schemeClr val="tx1"/>
                </a:solidFill>
                <a:latin typeface="Canaro Light DEMO" pitchFamily="50" charset="0"/>
                <a:cs typeface="Arial"/>
              </a:rPr>
              <a:t>IETF(</a:t>
            </a:r>
            <a:r>
              <a:rPr lang="ko-KR" altLang="en-US" sz="1800" dirty="0" err="1" smtClean="0">
                <a:solidFill>
                  <a:schemeClr val="tx1"/>
                </a:solidFill>
                <a:latin typeface="Canaro Light DEMO" pitchFamily="50" charset="0"/>
                <a:cs typeface="Arial"/>
              </a:rPr>
              <a:t>인터넷기술표준화기구</a:t>
            </a:r>
            <a:r>
              <a:rPr lang="en-US" altLang="ko-KR" sz="1800" dirty="0" smtClean="0">
                <a:solidFill>
                  <a:schemeClr val="tx1"/>
                </a:solidFill>
                <a:latin typeface="Canaro Light DEMO" pitchFamily="50" charset="0"/>
                <a:cs typeface="Arial"/>
              </a:rPr>
              <a:t>, </a:t>
            </a:r>
            <a:r>
              <a:rPr lang="en-US" sz="1800" dirty="0" smtClean="0">
                <a:solidFill>
                  <a:schemeClr val="tx1"/>
                </a:solidFill>
                <a:latin typeface="Canaro Light DEMO" pitchFamily="50" charset="0"/>
                <a:cs typeface="Arial"/>
              </a:rPr>
              <a:t>I</a:t>
            </a:r>
            <a:r>
              <a:rPr lang="en-US" sz="1800" spc="-10" dirty="0" smtClean="0">
                <a:solidFill>
                  <a:schemeClr val="tx1"/>
                </a:solidFill>
                <a:latin typeface="Canaro Light DEMO" pitchFamily="50" charset="0"/>
                <a:cs typeface="Arial"/>
              </a:rPr>
              <a:t>n</a:t>
            </a:r>
            <a:r>
              <a:rPr lang="en-US" sz="1800" dirty="0" smtClean="0">
                <a:solidFill>
                  <a:schemeClr val="tx1"/>
                </a:solidFill>
                <a:latin typeface="Canaro Light DEMO" pitchFamily="50" charset="0"/>
                <a:cs typeface="Arial"/>
              </a:rPr>
              <a:t>t</a:t>
            </a:r>
            <a:r>
              <a:rPr lang="en-US" sz="1800" spc="-10" dirty="0" smtClean="0">
                <a:solidFill>
                  <a:schemeClr val="tx1"/>
                </a:solidFill>
                <a:latin typeface="Canaro Light DEMO" pitchFamily="50" charset="0"/>
                <a:cs typeface="Arial"/>
              </a:rPr>
              <a:t>e</a:t>
            </a:r>
            <a:r>
              <a:rPr lang="en-US" sz="1800" dirty="0" smtClean="0">
                <a:solidFill>
                  <a:schemeClr val="tx1"/>
                </a:solidFill>
                <a:latin typeface="Canaro Light DEMO" pitchFamily="50" charset="0"/>
                <a:cs typeface="Arial"/>
              </a:rPr>
              <a:t>r</a:t>
            </a:r>
            <a:r>
              <a:rPr lang="en-US" sz="1800" spc="-10" dirty="0" smtClean="0">
                <a:solidFill>
                  <a:schemeClr val="tx1"/>
                </a:solidFill>
                <a:latin typeface="Canaro Light DEMO" pitchFamily="50" charset="0"/>
                <a:cs typeface="Arial"/>
              </a:rPr>
              <a:t>ne</a:t>
            </a:r>
            <a:r>
              <a:rPr lang="en-US" sz="1800" dirty="0" smtClean="0">
                <a:solidFill>
                  <a:schemeClr val="tx1"/>
                </a:solidFill>
                <a:latin typeface="Canaro Light DEMO" pitchFamily="50" charset="0"/>
                <a:cs typeface="Arial"/>
              </a:rPr>
              <a:t>t</a:t>
            </a:r>
            <a:r>
              <a:rPr lang="en-US" sz="1800" spc="5" dirty="0" smtClean="0">
                <a:solidFill>
                  <a:schemeClr val="tx1"/>
                </a:solidFill>
                <a:latin typeface="Canaro Light DEMO" pitchFamily="50" charset="0"/>
                <a:cs typeface="Arial"/>
              </a:rPr>
              <a:t> </a:t>
            </a:r>
            <a:r>
              <a:rPr lang="en-US" sz="1800" dirty="0">
                <a:solidFill>
                  <a:schemeClr val="tx1"/>
                </a:solidFill>
                <a:latin typeface="Canaro Light DEMO" pitchFamily="50" charset="0"/>
                <a:cs typeface="Arial"/>
              </a:rPr>
              <a:t>E</a:t>
            </a:r>
            <a:r>
              <a:rPr lang="en-US" sz="1800" spc="-10" dirty="0">
                <a:solidFill>
                  <a:schemeClr val="tx1"/>
                </a:solidFill>
                <a:latin typeface="Canaro Light DEMO" pitchFamily="50" charset="0"/>
                <a:cs typeface="Arial"/>
              </a:rPr>
              <a:t>ng</a:t>
            </a:r>
            <a:r>
              <a:rPr lang="en-US" sz="1800" spc="-5" dirty="0">
                <a:solidFill>
                  <a:schemeClr val="tx1"/>
                </a:solidFill>
                <a:latin typeface="Canaro Light DEMO" pitchFamily="50" charset="0"/>
                <a:cs typeface="Arial"/>
              </a:rPr>
              <a:t>i</a:t>
            </a:r>
            <a:r>
              <a:rPr lang="en-US" sz="1800" spc="-10" dirty="0">
                <a:solidFill>
                  <a:schemeClr val="tx1"/>
                </a:solidFill>
                <a:latin typeface="Canaro Light DEMO" pitchFamily="50" charset="0"/>
                <a:cs typeface="Arial"/>
              </a:rPr>
              <a:t>nee</a:t>
            </a:r>
            <a:r>
              <a:rPr lang="en-US" sz="1800" dirty="0">
                <a:solidFill>
                  <a:schemeClr val="tx1"/>
                </a:solidFill>
                <a:latin typeface="Canaro Light DEMO" pitchFamily="50" charset="0"/>
                <a:cs typeface="Arial"/>
              </a:rPr>
              <a:t>r</a:t>
            </a:r>
            <a:r>
              <a:rPr lang="en-US" sz="1800" spc="-5" dirty="0">
                <a:solidFill>
                  <a:schemeClr val="tx1"/>
                </a:solidFill>
                <a:latin typeface="Canaro Light DEMO" pitchFamily="50" charset="0"/>
                <a:cs typeface="Arial"/>
              </a:rPr>
              <a:t>i</a:t>
            </a:r>
            <a:r>
              <a:rPr lang="en-US" sz="1800" spc="-10" dirty="0">
                <a:solidFill>
                  <a:schemeClr val="tx1"/>
                </a:solidFill>
                <a:latin typeface="Canaro Light DEMO" pitchFamily="50" charset="0"/>
                <a:cs typeface="Arial"/>
              </a:rPr>
              <a:t>n</a:t>
            </a:r>
            <a:r>
              <a:rPr lang="en-US" sz="1800" dirty="0">
                <a:solidFill>
                  <a:schemeClr val="tx1"/>
                </a:solidFill>
                <a:latin typeface="Canaro Light DEMO" pitchFamily="50" charset="0"/>
                <a:cs typeface="Arial"/>
              </a:rPr>
              <a:t>g</a:t>
            </a:r>
            <a:r>
              <a:rPr lang="en-US" sz="1800" spc="35" dirty="0">
                <a:solidFill>
                  <a:schemeClr val="tx1"/>
                </a:solidFill>
                <a:latin typeface="Canaro Light DEMO" pitchFamily="50" charset="0"/>
                <a:cs typeface="Arial"/>
              </a:rPr>
              <a:t> </a:t>
            </a:r>
            <a:r>
              <a:rPr lang="en-US" sz="1800" spc="15" dirty="0">
                <a:solidFill>
                  <a:schemeClr val="tx1"/>
                </a:solidFill>
                <a:latin typeface="Canaro Light DEMO" pitchFamily="50" charset="0"/>
                <a:cs typeface="Arial"/>
              </a:rPr>
              <a:t>T</a:t>
            </a:r>
            <a:r>
              <a:rPr lang="en-US" sz="1800" spc="-10" dirty="0">
                <a:solidFill>
                  <a:schemeClr val="tx1"/>
                </a:solidFill>
                <a:latin typeface="Canaro Light DEMO" pitchFamily="50" charset="0"/>
                <a:cs typeface="Arial"/>
              </a:rPr>
              <a:t>a</a:t>
            </a:r>
            <a:r>
              <a:rPr lang="en-US" sz="1800" dirty="0">
                <a:solidFill>
                  <a:schemeClr val="tx1"/>
                </a:solidFill>
                <a:latin typeface="Canaro Light DEMO" pitchFamily="50" charset="0"/>
                <a:cs typeface="Arial"/>
              </a:rPr>
              <a:t>sk</a:t>
            </a:r>
            <a:r>
              <a:rPr lang="en-US" sz="1800" spc="-20" dirty="0">
                <a:solidFill>
                  <a:schemeClr val="tx1"/>
                </a:solidFill>
                <a:latin typeface="Canaro Light DEMO" pitchFamily="50" charset="0"/>
                <a:cs typeface="Arial"/>
              </a:rPr>
              <a:t> </a:t>
            </a:r>
            <a:r>
              <a:rPr lang="en-US" sz="1800" dirty="0" smtClean="0">
                <a:solidFill>
                  <a:schemeClr val="tx1"/>
                </a:solidFill>
                <a:latin typeface="Canaro Light DEMO" pitchFamily="50" charset="0"/>
                <a:cs typeface="Arial"/>
              </a:rPr>
              <a:t>F</a:t>
            </a:r>
            <a:r>
              <a:rPr lang="en-US" sz="1800" spc="-10" dirty="0" smtClean="0">
                <a:solidFill>
                  <a:schemeClr val="tx1"/>
                </a:solidFill>
                <a:latin typeface="Canaro Light DEMO" pitchFamily="50" charset="0"/>
                <a:cs typeface="Arial"/>
              </a:rPr>
              <a:t>o</a:t>
            </a:r>
            <a:r>
              <a:rPr lang="en-US" sz="1800" dirty="0" smtClean="0">
                <a:solidFill>
                  <a:schemeClr val="tx1"/>
                </a:solidFill>
                <a:latin typeface="Canaro Light DEMO" pitchFamily="50" charset="0"/>
                <a:cs typeface="Arial"/>
              </a:rPr>
              <a:t>rce)</a:t>
            </a:r>
            <a:endParaRPr lang="en-US" sz="1800" dirty="0">
              <a:solidFill>
                <a:schemeClr val="tx1"/>
              </a:solidFill>
              <a:latin typeface="Canaro Light DEMO" pitchFamily="50" charset="0"/>
              <a:cs typeface="Arial"/>
            </a:endParaRPr>
          </a:p>
          <a:p>
            <a:endParaRPr lang="en-US" sz="1800" dirty="0">
              <a:solidFill>
                <a:schemeClr val="tx1"/>
              </a:solidFill>
            </a:endParaRPr>
          </a:p>
        </p:txBody>
      </p:sp>
      <p:sp>
        <p:nvSpPr>
          <p:cNvPr id="3" name="Text Placeholder 2"/>
          <p:cNvSpPr>
            <a:spLocks noGrp="1"/>
          </p:cNvSpPr>
          <p:nvPr>
            <p:ph type="body" sz="quarter" idx="10"/>
          </p:nvPr>
        </p:nvSpPr>
        <p:spPr/>
        <p:txBody>
          <a:bodyPr/>
          <a:lstStyle/>
          <a:p>
            <a:r>
              <a:rPr lang="en-US" spc="-25" dirty="0" smtClean="0"/>
              <a:t>ICANN </a:t>
            </a:r>
            <a:r>
              <a:rPr lang="ko-KR" altLang="en-US" spc="-25" dirty="0" smtClean="0"/>
              <a:t>구조</a:t>
            </a:r>
            <a:endParaRPr lang="en-US" dirty="0"/>
          </a:p>
        </p:txBody>
      </p:sp>
    </p:spTree>
    <p:extLst>
      <p:ext uri="{BB962C8B-B14F-4D97-AF65-F5344CB8AC3E}">
        <p14:creationId xmlns:p14="http://schemas.microsoft.com/office/powerpoint/2010/main" val="3724173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dirty="0"/>
              <a:t>다중이해관계자 모델</a:t>
            </a:r>
            <a:endParaRPr lang="en-US" dirty="0"/>
          </a:p>
        </p:txBody>
      </p:sp>
      <p:pic>
        <p:nvPicPr>
          <p:cNvPr id="2" name="그림 1"/>
          <p:cNvPicPr>
            <a:picLocks noChangeAspect="1"/>
          </p:cNvPicPr>
          <p:nvPr/>
        </p:nvPicPr>
        <p:blipFill>
          <a:blip r:embed="rId3"/>
          <a:stretch>
            <a:fillRect/>
          </a:stretch>
        </p:blipFill>
        <p:spPr>
          <a:xfrm>
            <a:off x="1356518" y="1138454"/>
            <a:ext cx="8086725" cy="5981700"/>
          </a:xfrm>
          <a:prstGeom prst="rect">
            <a:avLst/>
          </a:prstGeom>
        </p:spPr>
      </p:pic>
    </p:spTree>
    <p:extLst>
      <p:ext uri="{BB962C8B-B14F-4D97-AF65-F5344CB8AC3E}">
        <p14:creationId xmlns:p14="http://schemas.microsoft.com/office/powerpoint/2010/main" val="4143844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altLang="ko-KR" dirty="0" smtClean="0"/>
              <a:t>ICANN</a:t>
            </a:r>
            <a:r>
              <a:rPr lang="ko-KR" altLang="en-US" dirty="0" smtClean="0"/>
              <a:t>의사결정 모델 </a:t>
            </a:r>
            <a:r>
              <a:rPr lang="en-US" altLang="ko-KR" dirty="0" smtClean="0"/>
              <a:t>- </a:t>
            </a:r>
            <a:r>
              <a:rPr lang="ko-KR" altLang="en-US" dirty="0" smtClean="0"/>
              <a:t>다중이해관계자 모델</a:t>
            </a:r>
            <a:endParaRPr lang="en-US" dirty="0"/>
          </a:p>
        </p:txBody>
      </p:sp>
      <p:sp>
        <p:nvSpPr>
          <p:cNvPr id="2" name="Rectangle 2"/>
          <p:cNvSpPr>
            <a:spLocks noChangeArrowheads="1"/>
          </p:cNvSpPr>
          <p:nvPr/>
        </p:nvSpPr>
        <p:spPr bwMode="auto">
          <a:xfrm>
            <a:off x="-288687" y="-5660771"/>
            <a:ext cx="15374497" cy="69865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ko-KR" altLang="en-US"/>
          </a:p>
        </p:txBody>
      </p:sp>
      <p:sp>
        <p:nvSpPr>
          <p:cNvPr id="4" name="Rectangle 2"/>
          <p:cNvSpPr>
            <a:spLocks noChangeArrowheads="1"/>
          </p:cNvSpPr>
          <p:nvPr/>
        </p:nvSpPr>
        <p:spPr bwMode="auto">
          <a:xfrm>
            <a:off x="1544715" y="636292"/>
            <a:ext cx="9747787" cy="681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ko-KR" altLang="en-US"/>
          </a:p>
        </p:txBody>
      </p:sp>
      <p:pic>
        <p:nvPicPr>
          <p:cNvPr id="6" name="그림 5"/>
          <p:cNvPicPr>
            <a:picLocks noChangeAspect="1"/>
          </p:cNvPicPr>
          <p:nvPr/>
        </p:nvPicPr>
        <p:blipFill>
          <a:blip r:embed="rId3"/>
          <a:stretch>
            <a:fillRect/>
          </a:stretch>
        </p:blipFill>
        <p:spPr>
          <a:xfrm>
            <a:off x="1790323" y="1221752"/>
            <a:ext cx="6705608" cy="5451127"/>
          </a:xfrm>
          <a:prstGeom prst="rect">
            <a:avLst/>
          </a:prstGeom>
        </p:spPr>
      </p:pic>
    </p:spTree>
    <p:extLst>
      <p:ext uri="{BB962C8B-B14F-4D97-AF65-F5344CB8AC3E}">
        <p14:creationId xmlns:p14="http://schemas.microsoft.com/office/powerpoint/2010/main" val="3038879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fontScale="92500" lnSpcReduction="10000"/>
          </a:bodyPr>
          <a:lstStyle/>
          <a:p>
            <a:pPr>
              <a:buFont typeface="Arial" panose="020B0604020202020204" pitchFamily="34" charset="0"/>
              <a:buChar char="•"/>
            </a:pPr>
            <a:r>
              <a:rPr lang="ko-KR" altLang="en-US" sz="1800" dirty="0"/>
              <a:t>구성 및 임명주체</a:t>
            </a:r>
            <a:endParaRPr lang="en-US" altLang="ko-KR" sz="1800" dirty="0"/>
          </a:p>
          <a:p>
            <a:pPr marL="0" indent="0">
              <a:buNone/>
            </a:pPr>
            <a:r>
              <a:rPr lang="ko-KR" altLang="en-US" sz="1800" dirty="0"/>
              <a:t>  </a:t>
            </a:r>
            <a:r>
              <a:rPr lang="en-US" altLang="ko-KR" sz="1800" dirty="0"/>
              <a:t>- </a:t>
            </a:r>
            <a:r>
              <a:rPr lang="ko-KR" altLang="en-US" sz="1800" dirty="0"/>
              <a:t>구성 </a:t>
            </a:r>
            <a:r>
              <a:rPr lang="en-US" altLang="ko-KR" sz="1800" dirty="0"/>
              <a:t>: </a:t>
            </a:r>
            <a:r>
              <a:rPr lang="ko-KR" altLang="en-US" sz="1800" dirty="0"/>
              <a:t>의결권 보유 이사 </a:t>
            </a:r>
            <a:r>
              <a:rPr lang="en-US" altLang="ko-KR" sz="1800" dirty="0"/>
              <a:t>16</a:t>
            </a:r>
            <a:r>
              <a:rPr lang="ko-KR" altLang="en-US" sz="1800" dirty="0"/>
              <a:t>인 </a:t>
            </a:r>
            <a:r>
              <a:rPr lang="en-US" altLang="ko-KR" sz="1800" dirty="0"/>
              <a:t>+ </a:t>
            </a:r>
            <a:r>
              <a:rPr lang="ko-KR" altLang="en-US" sz="1800" dirty="0"/>
              <a:t>의결권 없는 </a:t>
            </a:r>
            <a:r>
              <a:rPr lang="ko-KR" altLang="en-US" sz="1800" dirty="0" smtClean="0"/>
              <a:t>연락관</a:t>
            </a:r>
            <a:r>
              <a:rPr lang="en-US" altLang="ko-KR" sz="1800" dirty="0" smtClean="0"/>
              <a:t>(GAC, RSSAC, SSAC, IETF, TLG) </a:t>
            </a:r>
            <a:r>
              <a:rPr lang="en-US" altLang="ko-KR" sz="1800" dirty="0"/>
              <a:t>5</a:t>
            </a:r>
            <a:r>
              <a:rPr lang="ko-KR" altLang="en-US" sz="1800" dirty="0"/>
              <a:t>인</a:t>
            </a:r>
            <a:endParaRPr lang="en-US" altLang="ko-KR" sz="1800" dirty="0"/>
          </a:p>
          <a:p>
            <a:pPr marL="0" indent="0">
              <a:buNone/>
            </a:pPr>
            <a:endParaRPr lang="en-US" altLang="ko-KR" sz="1800" dirty="0"/>
          </a:p>
          <a:p>
            <a:pPr marL="0" indent="0">
              <a:buNone/>
            </a:pPr>
            <a:endParaRPr lang="en-US" altLang="ko-KR" sz="1800" dirty="0"/>
          </a:p>
          <a:p>
            <a:pPr marL="0" indent="0">
              <a:buNone/>
            </a:pPr>
            <a:endParaRPr lang="en-US" altLang="ko-KR" sz="1800" dirty="0"/>
          </a:p>
          <a:p>
            <a:pPr marL="0" indent="0">
              <a:buNone/>
            </a:pPr>
            <a:endParaRPr lang="en-US" altLang="ko-KR" sz="1800" dirty="0" smtClean="0"/>
          </a:p>
          <a:p>
            <a:pPr marL="0" indent="0">
              <a:buNone/>
            </a:pPr>
            <a:r>
              <a:rPr lang="en-US" altLang="ko-KR" sz="1800" dirty="0" smtClean="0"/>
              <a:t>  </a:t>
            </a:r>
            <a:r>
              <a:rPr lang="en-US" altLang="ko-KR" sz="1800" dirty="0"/>
              <a:t>- </a:t>
            </a:r>
            <a:r>
              <a:rPr lang="ko-KR" altLang="en-US" sz="1800" dirty="0" err="1"/>
              <a:t>의석별</a:t>
            </a:r>
            <a:r>
              <a:rPr lang="ko-KR" altLang="en-US" sz="1800" dirty="0"/>
              <a:t> 임명주체</a:t>
            </a:r>
          </a:p>
          <a:p>
            <a:pPr>
              <a:buFont typeface="Arial" panose="020B0604020202020204" pitchFamily="34" charset="0"/>
              <a:buChar char="•"/>
            </a:pPr>
            <a:r>
              <a:rPr lang="en-US" altLang="ko-KR" sz="1800" dirty="0" smtClean="0"/>
              <a:t>1</a:t>
            </a:r>
            <a:r>
              <a:rPr lang="ko-KR" altLang="en-US" sz="1800" dirty="0"/>
              <a:t>번</a:t>
            </a:r>
            <a:r>
              <a:rPr lang="en-US" altLang="ko-KR" sz="1800" dirty="0"/>
              <a:t>~8</a:t>
            </a:r>
            <a:r>
              <a:rPr lang="ko-KR" altLang="en-US" sz="1800" dirty="0"/>
              <a:t>번</a:t>
            </a:r>
            <a:r>
              <a:rPr lang="en-US" altLang="ko-KR" sz="1800" dirty="0"/>
              <a:t>(</a:t>
            </a:r>
            <a:r>
              <a:rPr lang="ko-KR" altLang="en-US" sz="1800" dirty="0"/>
              <a:t>총 </a:t>
            </a:r>
            <a:r>
              <a:rPr lang="en-US" altLang="ko-KR" sz="1800" dirty="0"/>
              <a:t>8</a:t>
            </a:r>
            <a:r>
              <a:rPr lang="ko-KR" altLang="en-US" sz="1800" dirty="0"/>
              <a:t>석</a:t>
            </a:r>
            <a:r>
              <a:rPr lang="en-US" altLang="ko-KR" sz="1800" dirty="0"/>
              <a:t>) : </a:t>
            </a:r>
            <a:r>
              <a:rPr lang="ko-KR" altLang="en-US" sz="1800" dirty="0"/>
              <a:t>임원지명위원회</a:t>
            </a:r>
            <a:r>
              <a:rPr lang="en-US" altLang="ko-KR" sz="1800" dirty="0"/>
              <a:t>(</a:t>
            </a:r>
            <a:r>
              <a:rPr lang="en-US" altLang="ko-KR" sz="1800" dirty="0" err="1"/>
              <a:t>NomCom</a:t>
            </a:r>
            <a:r>
              <a:rPr lang="en-US" altLang="ko-KR" sz="1800" dirty="0"/>
              <a:t>)</a:t>
            </a:r>
            <a:r>
              <a:rPr lang="ko-KR" altLang="en-US" sz="1800" dirty="0"/>
              <a:t>에서 </a:t>
            </a:r>
            <a:r>
              <a:rPr lang="ko-KR" altLang="en-US" sz="1800" dirty="0" smtClean="0"/>
              <a:t>임명</a:t>
            </a:r>
            <a:endParaRPr lang="en-US" altLang="ko-KR" sz="1800" dirty="0" smtClean="0"/>
          </a:p>
          <a:p>
            <a:pPr marL="0" indent="0">
              <a:buNone/>
            </a:pPr>
            <a:r>
              <a:rPr lang="ko-KR" altLang="en-US" sz="1800" dirty="0"/>
              <a:t>    </a:t>
            </a:r>
            <a:r>
              <a:rPr lang="en-US" altLang="ko-KR" sz="1800" dirty="0"/>
              <a:t>※ </a:t>
            </a:r>
            <a:r>
              <a:rPr lang="ko-KR" altLang="en-US" sz="1800" dirty="0"/>
              <a:t>임원지명위원회 </a:t>
            </a:r>
            <a:r>
              <a:rPr lang="en-US" altLang="ko-KR" sz="1800" dirty="0"/>
              <a:t>: ICANN </a:t>
            </a:r>
            <a:r>
              <a:rPr lang="ko-KR" altLang="en-US" sz="1800" dirty="0"/>
              <a:t>의사결정에 다양한 이해관계자 참여를 독려하기 위해 설립된</a:t>
            </a:r>
            <a:r>
              <a:rPr lang="en-US" altLang="ko-KR" sz="1800" dirty="0"/>
              <a:t/>
            </a:r>
            <a:br>
              <a:rPr lang="en-US" altLang="ko-KR" sz="1800" dirty="0"/>
            </a:br>
            <a:r>
              <a:rPr lang="en-US" altLang="ko-KR" sz="1800" dirty="0"/>
              <a:t>       </a:t>
            </a:r>
            <a:r>
              <a:rPr lang="ko-KR" altLang="en-US" sz="1800" dirty="0"/>
              <a:t> 위원회로</a:t>
            </a:r>
            <a:r>
              <a:rPr lang="en-US" altLang="ko-KR" sz="1800" dirty="0"/>
              <a:t>, ICANN </a:t>
            </a:r>
            <a:r>
              <a:rPr lang="ko-KR" altLang="en-US" sz="1800" dirty="0"/>
              <a:t>이사</a:t>
            </a:r>
            <a:r>
              <a:rPr lang="en-US" altLang="ko-KR" sz="1800" dirty="0"/>
              <a:t>(</a:t>
            </a:r>
            <a:r>
              <a:rPr lang="ko-KR" altLang="en-US" sz="1800" dirty="0"/>
              <a:t>의결권보유</a:t>
            </a:r>
            <a:r>
              <a:rPr lang="en-US" altLang="ko-KR" sz="1800" dirty="0"/>
              <a:t>) 16</a:t>
            </a:r>
            <a:r>
              <a:rPr lang="ko-KR" altLang="en-US" sz="1800" dirty="0"/>
              <a:t>인 중 </a:t>
            </a:r>
            <a:r>
              <a:rPr lang="en-US" altLang="ko-KR" sz="1800" dirty="0"/>
              <a:t>8</a:t>
            </a:r>
            <a:r>
              <a:rPr lang="ko-KR" altLang="en-US" sz="1800" dirty="0"/>
              <a:t>인을 임명</a:t>
            </a:r>
          </a:p>
          <a:p>
            <a:pPr marL="0" indent="0">
              <a:buNone/>
            </a:pPr>
            <a:r>
              <a:rPr lang="en-US" altLang="ko-KR" sz="1800" dirty="0" smtClean="0"/>
              <a:t>  </a:t>
            </a:r>
            <a:r>
              <a:rPr lang="en-US" altLang="ko-KR" sz="1800" dirty="0"/>
              <a:t>- </a:t>
            </a:r>
            <a:r>
              <a:rPr lang="ko-KR" altLang="en-US" sz="1800" dirty="0" smtClean="0"/>
              <a:t>이사 </a:t>
            </a:r>
            <a:r>
              <a:rPr lang="ko-KR" altLang="en-US" sz="1800" dirty="0"/>
              <a:t>선출 기준 </a:t>
            </a:r>
            <a:r>
              <a:rPr lang="en-US" altLang="ko-KR" sz="1800" dirty="0"/>
              <a:t>: </a:t>
            </a:r>
            <a:r>
              <a:rPr lang="ko-KR" altLang="en-US" sz="1800" dirty="0"/>
              <a:t>지리</a:t>
            </a:r>
            <a:r>
              <a:rPr lang="en-US" altLang="ko-KR" sz="1800" dirty="0"/>
              <a:t>, </a:t>
            </a:r>
            <a:r>
              <a:rPr lang="ko-KR" altLang="en-US" sz="1800" dirty="0"/>
              <a:t>문화</a:t>
            </a:r>
            <a:r>
              <a:rPr lang="en-US" altLang="ko-KR" sz="1800" dirty="0"/>
              <a:t>, </a:t>
            </a:r>
            <a:r>
              <a:rPr lang="ko-KR" altLang="en-US" sz="1800" dirty="0"/>
              <a:t>경험</a:t>
            </a:r>
            <a:r>
              <a:rPr lang="en-US" altLang="ko-KR" sz="1800" dirty="0"/>
              <a:t>, </a:t>
            </a:r>
            <a:r>
              <a:rPr lang="ko-KR" altLang="en-US" sz="1800" dirty="0"/>
              <a:t>관점</a:t>
            </a:r>
            <a:r>
              <a:rPr lang="en-US" altLang="ko-KR" sz="1800" dirty="0"/>
              <a:t>, </a:t>
            </a:r>
            <a:r>
              <a:rPr lang="ko-KR" altLang="en-US" sz="1800" dirty="0"/>
              <a:t>성별의 다양성을 고려하여 이사 </a:t>
            </a:r>
            <a:r>
              <a:rPr lang="ko-KR" altLang="en-US" sz="1800" dirty="0" smtClean="0"/>
              <a:t>임명</a:t>
            </a:r>
            <a:endParaRPr lang="en-US" altLang="ko-KR" sz="1800" dirty="0" smtClean="0"/>
          </a:p>
          <a:p>
            <a:pPr>
              <a:buFont typeface="Arial" panose="020B0604020202020204" pitchFamily="34" charset="0"/>
              <a:buChar char="•"/>
            </a:pPr>
            <a:r>
              <a:rPr lang="en-US" altLang="ko-KR" sz="1800" dirty="0" smtClean="0"/>
              <a:t>9</a:t>
            </a:r>
            <a:r>
              <a:rPr lang="ko-KR" altLang="en-US" sz="1800" dirty="0"/>
              <a:t>번</a:t>
            </a:r>
            <a:r>
              <a:rPr lang="en-US" altLang="ko-KR" sz="1800" dirty="0"/>
              <a:t>~14</a:t>
            </a:r>
            <a:r>
              <a:rPr lang="ko-KR" altLang="en-US" sz="1800" dirty="0"/>
              <a:t>번 </a:t>
            </a:r>
            <a:r>
              <a:rPr lang="en-US" altLang="ko-KR" sz="1800" dirty="0"/>
              <a:t>: 3</a:t>
            </a:r>
            <a:r>
              <a:rPr lang="ko-KR" altLang="en-US" sz="1800" dirty="0"/>
              <a:t>개 협의체</a:t>
            </a:r>
            <a:r>
              <a:rPr lang="en-US" altLang="ko-KR" sz="1800" dirty="0"/>
              <a:t>(ASO, </a:t>
            </a:r>
            <a:r>
              <a:rPr lang="en-US" altLang="ko-KR" sz="1800" dirty="0" err="1"/>
              <a:t>ccNSO</a:t>
            </a:r>
            <a:r>
              <a:rPr lang="en-US" altLang="ko-KR" sz="1800" dirty="0"/>
              <a:t>, GNSO)</a:t>
            </a:r>
            <a:r>
              <a:rPr lang="ko-KR" altLang="en-US" sz="1800" dirty="0"/>
              <a:t>에서 각 </a:t>
            </a:r>
            <a:r>
              <a:rPr lang="en-US" altLang="ko-KR" sz="1800" dirty="0"/>
              <a:t>2</a:t>
            </a:r>
            <a:r>
              <a:rPr lang="ko-KR" altLang="en-US" sz="1800" dirty="0"/>
              <a:t>명 </a:t>
            </a:r>
            <a:r>
              <a:rPr lang="ko-KR" altLang="en-US" sz="1800" dirty="0" smtClean="0"/>
              <a:t>임명</a:t>
            </a:r>
            <a:endParaRPr lang="ko-KR" altLang="en-US" sz="1800" dirty="0"/>
          </a:p>
          <a:p>
            <a:pPr marL="0" indent="0">
              <a:buNone/>
            </a:pPr>
            <a:r>
              <a:rPr lang="ko-KR" altLang="en-US" sz="1800" dirty="0"/>
              <a:t>    </a:t>
            </a:r>
            <a:r>
              <a:rPr lang="en-US" altLang="ko-KR" sz="1800" dirty="0"/>
              <a:t>※ ASO(IP</a:t>
            </a:r>
            <a:r>
              <a:rPr lang="ko-KR" altLang="en-US" sz="1800" dirty="0"/>
              <a:t>주소 협의체</a:t>
            </a:r>
            <a:r>
              <a:rPr lang="en-US" altLang="ko-KR" sz="1800" dirty="0"/>
              <a:t>) : 9</a:t>
            </a:r>
            <a:r>
              <a:rPr lang="ko-KR" altLang="en-US" sz="1800" dirty="0"/>
              <a:t>번</a:t>
            </a:r>
            <a:r>
              <a:rPr lang="en-US" altLang="ko-KR" sz="1800" dirty="0"/>
              <a:t>, 10</a:t>
            </a:r>
            <a:r>
              <a:rPr lang="ko-KR" altLang="en-US" sz="1800" dirty="0"/>
              <a:t>번 의석에 대한 이사 임명</a:t>
            </a:r>
          </a:p>
          <a:p>
            <a:pPr marL="0" indent="0">
              <a:buNone/>
            </a:pPr>
            <a:r>
              <a:rPr lang="ko-KR" altLang="en-US" sz="1800" dirty="0"/>
              <a:t>    </a:t>
            </a:r>
            <a:r>
              <a:rPr lang="en-US" altLang="ko-KR" sz="1800" dirty="0"/>
              <a:t>※ </a:t>
            </a:r>
            <a:r>
              <a:rPr lang="en-US" altLang="ko-KR" sz="1800" dirty="0" err="1"/>
              <a:t>ccNSO</a:t>
            </a:r>
            <a:r>
              <a:rPr lang="en-US" altLang="ko-KR" sz="1800" dirty="0"/>
              <a:t>(</a:t>
            </a:r>
            <a:r>
              <a:rPr lang="en-US" altLang="ko-KR" sz="1800" dirty="0" err="1"/>
              <a:t>ccTLD</a:t>
            </a:r>
            <a:r>
              <a:rPr lang="en-US" altLang="ko-KR" sz="1800" dirty="0"/>
              <a:t> </a:t>
            </a:r>
            <a:r>
              <a:rPr lang="ko-KR" altLang="en-US" sz="1800" dirty="0"/>
              <a:t>협의체</a:t>
            </a:r>
            <a:r>
              <a:rPr lang="en-US" altLang="ko-KR" sz="1800" dirty="0"/>
              <a:t>) : 11</a:t>
            </a:r>
            <a:r>
              <a:rPr lang="ko-KR" altLang="en-US" sz="1800" dirty="0"/>
              <a:t>번</a:t>
            </a:r>
            <a:r>
              <a:rPr lang="en-US" altLang="ko-KR" sz="1800" dirty="0"/>
              <a:t>, 12</a:t>
            </a:r>
            <a:r>
              <a:rPr lang="ko-KR" altLang="en-US" sz="1800" dirty="0"/>
              <a:t>번 의석에 대한 이사 임명</a:t>
            </a:r>
          </a:p>
          <a:p>
            <a:pPr marL="0" indent="0">
              <a:buNone/>
            </a:pPr>
            <a:r>
              <a:rPr lang="ko-KR" altLang="en-US" sz="1800" dirty="0"/>
              <a:t>    </a:t>
            </a:r>
            <a:r>
              <a:rPr lang="en-US" altLang="ko-KR" sz="1800" dirty="0"/>
              <a:t>※ GNSO(</a:t>
            </a:r>
            <a:r>
              <a:rPr lang="en-US" altLang="ko-KR" sz="1800" dirty="0" err="1"/>
              <a:t>gTLD</a:t>
            </a:r>
            <a:r>
              <a:rPr lang="en-US" altLang="ko-KR" sz="1800" dirty="0"/>
              <a:t> </a:t>
            </a:r>
            <a:r>
              <a:rPr lang="ko-KR" altLang="en-US" sz="1800" dirty="0"/>
              <a:t>협의체</a:t>
            </a:r>
            <a:r>
              <a:rPr lang="en-US" altLang="ko-KR" sz="1800" dirty="0"/>
              <a:t>) : 13</a:t>
            </a:r>
            <a:r>
              <a:rPr lang="ko-KR" altLang="en-US" sz="1800" dirty="0"/>
              <a:t>번</a:t>
            </a:r>
            <a:r>
              <a:rPr lang="en-US" altLang="ko-KR" sz="1800" dirty="0"/>
              <a:t>, 14</a:t>
            </a:r>
            <a:r>
              <a:rPr lang="ko-KR" altLang="en-US" sz="1800" dirty="0"/>
              <a:t>번 의석에 대한 이사 임명</a:t>
            </a:r>
          </a:p>
          <a:p>
            <a:pPr>
              <a:buFont typeface="Arial" panose="020B0604020202020204" pitchFamily="34" charset="0"/>
              <a:buChar char="•"/>
            </a:pPr>
            <a:r>
              <a:rPr lang="en-US" altLang="ko-KR" sz="1800" dirty="0" smtClean="0"/>
              <a:t>15</a:t>
            </a:r>
            <a:r>
              <a:rPr lang="ko-KR" altLang="en-US" sz="1800" dirty="0"/>
              <a:t>번 </a:t>
            </a:r>
            <a:r>
              <a:rPr lang="en-US" altLang="ko-KR" sz="1800" dirty="0"/>
              <a:t>: </a:t>
            </a:r>
            <a:r>
              <a:rPr lang="ko-KR" altLang="en-US" sz="1800" dirty="0" err="1"/>
              <a:t>일반이용자자문위윈회</a:t>
            </a:r>
            <a:r>
              <a:rPr lang="en-US" altLang="ko-KR" sz="1800" dirty="0"/>
              <a:t>(ALAC)</a:t>
            </a:r>
            <a:r>
              <a:rPr lang="ko-KR" altLang="en-US" sz="1800" dirty="0"/>
              <a:t>에서 </a:t>
            </a:r>
            <a:r>
              <a:rPr lang="en-US" altLang="ko-KR" sz="1800" dirty="0"/>
              <a:t>1</a:t>
            </a:r>
            <a:r>
              <a:rPr lang="ko-KR" altLang="en-US" sz="1800" dirty="0"/>
              <a:t>명 </a:t>
            </a:r>
            <a:r>
              <a:rPr lang="ko-KR" altLang="en-US" sz="1800" dirty="0" smtClean="0"/>
              <a:t>임명</a:t>
            </a:r>
            <a:endParaRPr lang="en-US" altLang="ko-KR" sz="1800" dirty="0" smtClean="0"/>
          </a:p>
          <a:p>
            <a:pPr>
              <a:buFont typeface="Arial" panose="020B0604020202020204" pitchFamily="34" charset="0"/>
              <a:buChar char="•"/>
            </a:pPr>
            <a:r>
              <a:rPr lang="en-US" altLang="ko-KR" sz="1800" dirty="0"/>
              <a:t>16</a:t>
            </a:r>
            <a:r>
              <a:rPr lang="ko-KR" altLang="en-US" sz="1800" dirty="0"/>
              <a:t>번 </a:t>
            </a:r>
            <a:r>
              <a:rPr lang="en-US" altLang="ko-KR" sz="1800" dirty="0"/>
              <a:t>: </a:t>
            </a:r>
            <a:r>
              <a:rPr lang="ko-KR" altLang="en-US" sz="1800" dirty="0" err="1"/>
              <a:t>당연직으로</a:t>
            </a:r>
            <a:r>
              <a:rPr lang="ko-KR" altLang="en-US" sz="1800" dirty="0"/>
              <a:t> </a:t>
            </a:r>
            <a:r>
              <a:rPr lang="en-US" altLang="ko-KR" sz="1800" dirty="0"/>
              <a:t>ICANN CEO</a:t>
            </a:r>
            <a:r>
              <a:rPr lang="ko-KR" altLang="en-US" sz="1800" dirty="0"/>
              <a:t>가 </a:t>
            </a:r>
            <a:r>
              <a:rPr lang="ko-KR" altLang="en-US" sz="1800" dirty="0" smtClean="0"/>
              <a:t>참여</a:t>
            </a:r>
            <a:endParaRPr lang="ko-KR" altLang="en-US" sz="1800" dirty="0"/>
          </a:p>
        </p:txBody>
      </p:sp>
      <p:sp>
        <p:nvSpPr>
          <p:cNvPr id="3" name="텍스트 개체 틀 2"/>
          <p:cNvSpPr>
            <a:spLocks noGrp="1"/>
          </p:cNvSpPr>
          <p:nvPr>
            <p:ph type="body" sz="quarter" idx="10"/>
          </p:nvPr>
        </p:nvSpPr>
        <p:spPr/>
        <p:txBody>
          <a:bodyPr/>
          <a:lstStyle/>
          <a:p>
            <a:r>
              <a:rPr lang="en-US" altLang="ko-KR" dirty="0" smtClean="0"/>
              <a:t>ICANN </a:t>
            </a:r>
            <a:r>
              <a:rPr lang="ko-KR" altLang="en-US" dirty="0" smtClean="0"/>
              <a:t>이사회</a:t>
            </a:r>
            <a:endParaRPr lang="ko-KR" altLang="en-US" dirty="0"/>
          </a:p>
        </p:txBody>
      </p:sp>
      <p:pic>
        <p:nvPicPr>
          <p:cNvPr id="6" name="그림 5"/>
          <p:cNvPicPr>
            <a:picLocks noChangeAspect="1"/>
          </p:cNvPicPr>
          <p:nvPr/>
        </p:nvPicPr>
        <p:blipFill>
          <a:blip r:embed="rId3"/>
          <a:stretch>
            <a:fillRect/>
          </a:stretch>
        </p:blipFill>
        <p:spPr>
          <a:xfrm>
            <a:off x="997527" y="1875167"/>
            <a:ext cx="7813964" cy="941851"/>
          </a:xfrm>
          <a:prstGeom prst="rect">
            <a:avLst/>
          </a:prstGeom>
        </p:spPr>
      </p:pic>
    </p:spTree>
    <p:extLst>
      <p:ext uri="{BB962C8B-B14F-4D97-AF65-F5344CB8AC3E}">
        <p14:creationId xmlns:p14="http://schemas.microsoft.com/office/powerpoint/2010/main" val="25491593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9" y="1282082"/>
            <a:ext cx="9719787" cy="4979018"/>
          </a:xfrm>
        </p:spPr>
        <p:txBody>
          <a:bodyPr>
            <a:noAutofit/>
          </a:bodyPr>
          <a:lstStyle/>
          <a:p>
            <a:pPr marL="494664" marR="157480">
              <a:lnSpc>
                <a:spcPct val="93100"/>
              </a:lnSpc>
              <a:spcBef>
                <a:spcPts val="114"/>
              </a:spcBef>
              <a:buClr>
                <a:srgbClr val="16A0E1"/>
              </a:buClr>
              <a:buFont typeface="Wingdings" panose="05000000000000000000" pitchFamily="2" charset="2"/>
              <a:buChar char="§"/>
            </a:pPr>
            <a:r>
              <a:rPr lang="ko-KR" altLang="en-US" sz="2300" dirty="0" smtClean="0">
                <a:solidFill>
                  <a:schemeClr val="tx1"/>
                </a:solidFill>
                <a:latin typeface="Canaro Light DEMO" pitchFamily="50" charset="0"/>
                <a:cs typeface="Arial"/>
              </a:rPr>
              <a:t>일반최상위도메인</a:t>
            </a:r>
            <a:r>
              <a:rPr lang="en-US" altLang="ko-KR" sz="2300" dirty="0" smtClean="0">
                <a:solidFill>
                  <a:schemeClr val="tx1"/>
                </a:solidFill>
                <a:latin typeface="Canaro Light DEMO" pitchFamily="50" charset="0"/>
                <a:cs typeface="Arial"/>
              </a:rPr>
              <a:t>(</a:t>
            </a:r>
            <a:r>
              <a:rPr lang="en-US" altLang="ko-KR" sz="2300" dirty="0" err="1" smtClean="0">
                <a:solidFill>
                  <a:schemeClr val="tx1"/>
                </a:solidFill>
                <a:latin typeface="Canaro Light DEMO" pitchFamily="50" charset="0"/>
                <a:cs typeface="Arial"/>
              </a:rPr>
              <a:t>gNSO</a:t>
            </a:r>
            <a:r>
              <a:rPr lang="en-US" altLang="ko-KR" sz="2300" dirty="0" smtClean="0">
                <a:solidFill>
                  <a:schemeClr val="tx1"/>
                </a:solidFill>
                <a:latin typeface="Canaro Light DEMO" pitchFamily="50" charset="0"/>
                <a:cs typeface="Arial"/>
              </a:rPr>
              <a:t>)</a:t>
            </a:r>
            <a:r>
              <a:rPr lang="ko-KR" altLang="en-US" sz="2300" dirty="0" smtClean="0">
                <a:solidFill>
                  <a:schemeClr val="tx1"/>
                </a:solidFill>
                <a:latin typeface="Canaro Light DEMO" pitchFamily="50" charset="0"/>
                <a:cs typeface="Arial"/>
              </a:rPr>
              <a:t>이 </a:t>
            </a:r>
            <a:r>
              <a:rPr lang="en-US" altLang="ko-KR" sz="2300" dirty="0" err="1">
                <a:solidFill>
                  <a:schemeClr val="tx1"/>
                </a:solidFill>
                <a:latin typeface="Canaro Light DEMO" pitchFamily="50" charset="0"/>
                <a:cs typeface="Arial"/>
              </a:rPr>
              <a:t>gTLD</a:t>
            </a:r>
            <a:r>
              <a:rPr lang="ko-KR" altLang="en-US" sz="2300" dirty="0">
                <a:solidFill>
                  <a:schemeClr val="tx1"/>
                </a:solidFill>
                <a:latin typeface="Canaro Light DEMO" pitchFamily="50" charset="0"/>
                <a:cs typeface="Arial"/>
              </a:rPr>
              <a:t>관련 정책안을 </a:t>
            </a:r>
            <a:r>
              <a:rPr lang="en-US" altLang="ko-KR" sz="2300" dirty="0">
                <a:solidFill>
                  <a:schemeClr val="tx1"/>
                </a:solidFill>
                <a:latin typeface="Canaro Light DEMO" pitchFamily="50" charset="0"/>
                <a:cs typeface="Arial"/>
              </a:rPr>
              <a:t>ICANN </a:t>
            </a:r>
            <a:r>
              <a:rPr lang="ko-KR" altLang="en-US" sz="2300" dirty="0">
                <a:solidFill>
                  <a:schemeClr val="tx1"/>
                </a:solidFill>
                <a:latin typeface="Canaro Light DEMO" pitchFamily="50" charset="0"/>
                <a:cs typeface="Arial"/>
              </a:rPr>
              <a:t>이사회에 제출하는 기능 </a:t>
            </a:r>
            <a:r>
              <a:rPr lang="ko-KR" altLang="en-US" sz="2300" dirty="0" smtClean="0">
                <a:solidFill>
                  <a:schemeClr val="tx1"/>
                </a:solidFill>
                <a:latin typeface="Canaro Light DEMO" pitchFamily="50" charset="0"/>
                <a:cs typeface="Arial"/>
              </a:rPr>
              <a:t>수행</a:t>
            </a:r>
            <a:endParaRPr lang="en-US" altLang="ko-KR" sz="2300" dirty="0" smtClean="0">
              <a:solidFill>
                <a:schemeClr val="tx1"/>
              </a:solidFill>
              <a:latin typeface="Canaro Light DEMO" pitchFamily="50" charset="0"/>
              <a:cs typeface="Arial"/>
            </a:endParaRPr>
          </a:p>
          <a:p>
            <a:pPr marL="494664" marR="157480">
              <a:lnSpc>
                <a:spcPct val="93100"/>
              </a:lnSpc>
              <a:spcBef>
                <a:spcPts val="114"/>
              </a:spcBef>
              <a:buClr>
                <a:srgbClr val="16A0E1"/>
              </a:buClr>
              <a:buFont typeface="Wingdings" panose="05000000000000000000" pitchFamily="2" charset="2"/>
              <a:buChar char="§"/>
            </a:pPr>
            <a:endParaRPr lang="en-US" sz="2300" dirty="0">
              <a:solidFill>
                <a:schemeClr val="tx1"/>
              </a:solidFill>
              <a:latin typeface="Canaro Light DEMO" pitchFamily="50" charset="0"/>
              <a:cs typeface="Arial"/>
            </a:endParaRPr>
          </a:p>
          <a:p>
            <a:pPr marL="494664" marR="6350">
              <a:lnSpc>
                <a:spcPct val="93100"/>
              </a:lnSpc>
              <a:spcBef>
                <a:spcPts val="630"/>
              </a:spcBef>
              <a:buClr>
                <a:srgbClr val="16A0E1"/>
              </a:buClr>
              <a:buFont typeface="Wingdings" panose="05000000000000000000" pitchFamily="2" charset="2"/>
              <a:buChar char="§"/>
            </a:pPr>
            <a:r>
              <a:rPr lang="en-US" sz="2300" dirty="0" err="1" smtClean="0">
                <a:solidFill>
                  <a:schemeClr val="tx1"/>
                </a:solidFill>
                <a:latin typeface="Canaro Light DEMO" pitchFamily="50" charset="0"/>
                <a:cs typeface="Arial"/>
              </a:rPr>
              <a:t>gNSO</a:t>
            </a:r>
            <a:r>
              <a:rPr lang="en-US" sz="2300" dirty="0" smtClean="0">
                <a:solidFill>
                  <a:schemeClr val="tx1"/>
                </a:solidFill>
                <a:latin typeface="Canaro Light DEMO" pitchFamily="50" charset="0"/>
                <a:cs typeface="Arial"/>
              </a:rPr>
              <a:t> </a:t>
            </a:r>
            <a:r>
              <a:rPr lang="ko-KR" altLang="en-US" sz="2300" dirty="0" smtClean="0">
                <a:solidFill>
                  <a:schemeClr val="tx1"/>
                </a:solidFill>
                <a:latin typeface="Canaro Light DEMO" pitchFamily="50" charset="0"/>
                <a:cs typeface="Arial"/>
              </a:rPr>
              <a:t>참여 이해관계자 그룹</a:t>
            </a:r>
            <a:endParaRPr lang="en-US" sz="2300" dirty="0">
              <a:solidFill>
                <a:schemeClr val="tx1"/>
              </a:solidFill>
              <a:latin typeface="Canaro Light DEMO" pitchFamily="50" charset="0"/>
              <a:cs typeface="Arial"/>
            </a:endParaRPr>
          </a:p>
          <a:p>
            <a:pPr marL="1124585">
              <a:spcBef>
                <a:spcPts val="615"/>
              </a:spcBef>
              <a:buClr>
                <a:srgbClr val="16A0E1"/>
              </a:buClr>
              <a:buSzPct val="170000"/>
              <a:buFont typeface="Arial" panose="020B0604020202020204" pitchFamily="34" charset="0"/>
              <a:buChar char="•"/>
              <a:tabLst>
                <a:tab pos="1125220" algn="l"/>
              </a:tabLst>
            </a:pPr>
            <a:r>
              <a:rPr lang="ko-KR" altLang="en-US" sz="2300" dirty="0" smtClean="0">
                <a:solidFill>
                  <a:schemeClr val="tx1"/>
                </a:solidFill>
                <a:latin typeface="Canaro Light DEMO" pitchFamily="50" charset="0"/>
                <a:cs typeface="Arial"/>
              </a:rPr>
              <a:t>민간 </a:t>
            </a:r>
            <a:r>
              <a:rPr lang="ko-KR" altLang="en-US" sz="2300" dirty="0">
                <a:solidFill>
                  <a:schemeClr val="tx1"/>
                </a:solidFill>
                <a:latin typeface="Canaro Light DEMO" pitchFamily="50" charset="0"/>
                <a:cs typeface="Arial"/>
              </a:rPr>
              <a:t>이해관계자 그룹</a:t>
            </a:r>
          </a:p>
          <a:p>
            <a:pPr marL="1124585">
              <a:spcBef>
                <a:spcPts val="615"/>
              </a:spcBef>
              <a:buClr>
                <a:srgbClr val="16A0E1"/>
              </a:buClr>
              <a:buSzPct val="170000"/>
              <a:buFont typeface="Arial" panose="020B0604020202020204" pitchFamily="34" charset="0"/>
              <a:buChar char="•"/>
              <a:tabLst>
                <a:tab pos="1125220" algn="l"/>
              </a:tabLst>
            </a:pPr>
            <a:r>
              <a:rPr lang="ko-KR" altLang="en-US" sz="2300" dirty="0" smtClean="0">
                <a:solidFill>
                  <a:schemeClr val="tx1"/>
                </a:solidFill>
                <a:latin typeface="Canaro Light DEMO" pitchFamily="50" charset="0"/>
                <a:cs typeface="Arial"/>
              </a:rPr>
              <a:t>공</a:t>
            </a:r>
            <a:r>
              <a:rPr lang="ko-KR" altLang="en-US" sz="2300" dirty="0">
                <a:solidFill>
                  <a:schemeClr val="tx1"/>
                </a:solidFill>
                <a:latin typeface="Canaro Light DEMO" pitchFamily="50" charset="0"/>
                <a:cs typeface="Arial"/>
              </a:rPr>
              <a:t>공</a:t>
            </a:r>
            <a:r>
              <a:rPr lang="ko-KR" altLang="en-US" sz="2300" dirty="0" smtClean="0">
                <a:solidFill>
                  <a:schemeClr val="tx1"/>
                </a:solidFill>
                <a:latin typeface="Canaro Light DEMO" pitchFamily="50" charset="0"/>
                <a:cs typeface="Arial"/>
              </a:rPr>
              <a:t> </a:t>
            </a:r>
            <a:r>
              <a:rPr lang="ko-KR" altLang="en-US" sz="2300" dirty="0">
                <a:solidFill>
                  <a:schemeClr val="tx1"/>
                </a:solidFill>
                <a:latin typeface="Canaro Light DEMO" pitchFamily="50" charset="0"/>
                <a:cs typeface="Arial"/>
              </a:rPr>
              <a:t>이해관계자 그룹</a:t>
            </a:r>
          </a:p>
          <a:p>
            <a:pPr marL="1124585">
              <a:spcBef>
                <a:spcPts val="615"/>
              </a:spcBef>
              <a:buClr>
                <a:srgbClr val="16A0E1"/>
              </a:buClr>
              <a:buSzPct val="170000"/>
              <a:buFont typeface="Arial" panose="020B0604020202020204" pitchFamily="34" charset="0"/>
              <a:buChar char="•"/>
              <a:tabLst>
                <a:tab pos="1125220" algn="l"/>
              </a:tabLst>
            </a:pPr>
            <a:r>
              <a:rPr lang="ko-KR" altLang="en-US" sz="2300" dirty="0" err="1">
                <a:solidFill>
                  <a:schemeClr val="tx1"/>
                </a:solidFill>
                <a:latin typeface="Canaro Light DEMO" pitchFamily="50" charset="0"/>
                <a:cs typeface="Arial"/>
              </a:rPr>
              <a:t>레지스트라</a:t>
            </a:r>
            <a:r>
              <a:rPr lang="ko-KR" altLang="en-US" sz="2300" dirty="0">
                <a:solidFill>
                  <a:schemeClr val="tx1"/>
                </a:solidFill>
                <a:latin typeface="Canaro Light DEMO" pitchFamily="50" charset="0"/>
                <a:cs typeface="Arial"/>
              </a:rPr>
              <a:t> 이해관계자 그룹</a:t>
            </a:r>
          </a:p>
          <a:p>
            <a:pPr marL="1124585">
              <a:spcBef>
                <a:spcPts val="615"/>
              </a:spcBef>
              <a:buClr>
                <a:srgbClr val="16A0E1"/>
              </a:buClr>
              <a:buSzPct val="170000"/>
              <a:buFont typeface="Arial" panose="020B0604020202020204" pitchFamily="34" charset="0"/>
              <a:buChar char="•"/>
              <a:tabLst>
                <a:tab pos="1125220" algn="l"/>
              </a:tabLst>
            </a:pPr>
            <a:r>
              <a:rPr lang="ko-KR" altLang="en-US" sz="2300" dirty="0" err="1">
                <a:solidFill>
                  <a:schemeClr val="tx1"/>
                </a:solidFill>
                <a:latin typeface="Canaro Light DEMO" pitchFamily="50" charset="0"/>
                <a:cs typeface="Arial"/>
              </a:rPr>
              <a:t>레지스트리</a:t>
            </a:r>
            <a:r>
              <a:rPr lang="ko-KR" altLang="en-US" sz="2300" dirty="0">
                <a:solidFill>
                  <a:schemeClr val="tx1"/>
                </a:solidFill>
                <a:latin typeface="Canaro Light DEMO" pitchFamily="50" charset="0"/>
                <a:cs typeface="Arial"/>
              </a:rPr>
              <a:t> 이해관계자 </a:t>
            </a:r>
            <a:r>
              <a:rPr lang="ko-KR" altLang="en-US" sz="2300" dirty="0" smtClean="0">
                <a:solidFill>
                  <a:schemeClr val="tx1"/>
                </a:solidFill>
                <a:latin typeface="Canaro Light DEMO" pitchFamily="50" charset="0"/>
                <a:cs typeface="Arial"/>
              </a:rPr>
              <a:t>그룹</a:t>
            </a:r>
            <a:endParaRPr lang="en-US" sz="2300" dirty="0">
              <a:solidFill>
                <a:schemeClr val="tx1"/>
              </a:solidFill>
              <a:latin typeface="Canaro Light DEMO" pitchFamily="50" charset="0"/>
              <a:cs typeface="Arial"/>
            </a:endParaRPr>
          </a:p>
          <a:p>
            <a:pPr marL="152400">
              <a:lnSpc>
                <a:spcPts val="4895"/>
              </a:lnSpc>
              <a:spcBef>
                <a:spcPts val="490"/>
              </a:spcBef>
              <a:buClr>
                <a:srgbClr val="16A0E1"/>
              </a:buClr>
              <a:buFont typeface="Wingdings" panose="05000000000000000000" pitchFamily="2" charset="2"/>
              <a:buChar char="§"/>
            </a:pPr>
            <a:r>
              <a:rPr lang="en-US" altLang="ko-KR" sz="2000" spc="-5" dirty="0" err="1" smtClean="0">
                <a:solidFill>
                  <a:schemeClr val="tx1"/>
                </a:solidFill>
                <a:latin typeface="Arial"/>
                <a:cs typeface="Arial"/>
              </a:rPr>
              <a:t>gNSO</a:t>
            </a:r>
            <a:r>
              <a:rPr lang="en-US" altLang="ko-KR" sz="2000" spc="-5" dirty="0" smtClean="0">
                <a:solidFill>
                  <a:schemeClr val="tx1"/>
                </a:solidFill>
                <a:latin typeface="Arial"/>
                <a:cs typeface="Arial"/>
              </a:rPr>
              <a:t> </a:t>
            </a:r>
            <a:r>
              <a:rPr lang="ko-KR" altLang="en-US" sz="2000" spc="-5" dirty="0">
                <a:solidFill>
                  <a:schemeClr val="tx1"/>
                </a:solidFill>
                <a:latin typeface="Arial"/>
                <a:cs typeface="Arial"/>
              </a:rPr>
              <a:t>위원회의 </a:t>
            </a:r>
            <a:r>
              <a:rPr lang="en-US" altLang="ko-KR" sz="2000" spc="-5" dirty="0">
                <a:solidFill>
                  <a:schemeClr val="tx1"/>
                </a:solidFill>
                <a:latin typeface="Arial"/>
                <a:cs typeface="Arial"/>
              </a:rPr>
              <a:t>23</a:t>
            </a:r>
            <a:r>
              <a:rPr lang="ko-KR" altLang="en-US" sz="2000" spc="-5" dirty="0">
                <a:solidFill>
                  <a:schemeClr val="tx1"/>
                </a:solidFill>
                <a:latin typeface="Arial"/>
                <a:cs typeface="Arial"/>
              </a:rPr>
              <a:t>명의 위원이 정책개발 수행</a:t>
            </a:r>
            <a:endParaRPr lang="en-US" sz="2300" dirty="0">
              <a:solidFill>
                <a:schemeClr val="tx1"/>
              </a:solidFill>
              <a:latin typeface="Canaro Light DEMO" pitchFamily="50" charset="0"/>
              <a:cs typeface="Arial"/>
            </a:endParaRPr>
          </a:p>
          <a:p>
            <a:pPr marL="152400">
              <a:lnSpc>
                <a:spcPts val="4895"/>
              </a:lnSpc>
              <a:buClr>
                <a:srgbClr val="16A0E1"/>
              </a:buClr>
              <a:buFont typeface="Wingdings" panose="05000000000000000000" pitchFamily="2" charset="2"/>
              <a:buChar char="§"/>
            </a:pPr>
            <a:r>
              <a:rPr lang="en-US" altLang="ko-KR" sz="2000" spc="-5" dirty="0" smtClean="0">
                <a:solidFill>
                  <a:schemeClr val="tx1"/>
                </a:solidFill>
                <a:latin typeface="Arial"/>
                <a:cs typeface="Arial"/>
              </a:rPr>
              <a:t>ICANN </a:t>
            </a:r>
            <a:r>
              <a:rPr lang="ko-KR" altLang="en-US" sz="2000" spc="-5" dirty="0">
                <a:solidFill>
                  <a:schemeClr val="tx1"/>
                </a:solidFill>
                <a:latin typeface="Arial"/>
                <a:cs typeface="Arial"/>
              </a:rPr>
              <a:t>이사회에 </a:t>
            </a:r>
            <a:r>
              <a:rPr lang="en-US" altLang="ko-KR" sz="2000" spc="-5" dirty="0">
                <a:solidFill>
                  <a:schemeClr val="tx1"/>
                </a:solidFill>
                <a:latin typeface="Arial"/>
                <a:cs typeface="Arial"/>
              </a:rPr>
              <a:t>2</a:t>
            </a:r>
            <a:r>
              <a:rPr lang="ko-KR" altLang="en-US" sz="2000" spc="-5" dirty="0">
                <a:solidFill>
                  <a:schemeClr val="tx1"/>
                </a:solidFill>
                <a:latin typeface="Arial"/>
                <a:cs typeface="Arial"/>
              </a:rPr>
              <a:t>명의 투표권 있는 이사 </a:t>
            </a:r>
            <a:r>
              <a:rPr lang="ko-KR" altLang="en-US" sz="2000" spc="-5" dirty="0" smtClean="0">
                <a:solidFill>
                  <a:schemeClr val="tx1"/>
                </a:solidFill>
                <a:latin typeface="Arial"/>
                <a:cs typeface="Arial"/>
              </a:rPr>
              <a:t>선정</a:t>
            </a:r>
            <a:endParaRPr lang="en-US" sz="2300" dirty="0">
              <a:solidFill>
                <a:schemeClr val="tx1"/>
              </a:solidFill>
              <a:latin typeface="Canaro Light DEMO" pitchFamily="50" charset="0"/>
              <a:cs typeface="Arial"/>
            </a:endParaRPr>
          </a:p>
        </p:txBody>
      </p:sp>
      <p:sp>
        <p:nvSpPr>
          <p:cNvPr id="3" name="Text Placeholder 2"/>
          <p:cNvSpPr>
            <a:spLocks noGrp="1"/>
          </p:cNvSpPr>
          <p:nvPr>
            <p:ph type="body" sz="quarter" idx="10"/>
          </p:nvPr>
        </p:nvSpPr>
        <p:spPr/>
        <p:txBody>
          <a:bodyPr/>
          <a:lstStyle/>
          <a:p>
            <a:r>
              <a:rPr lang="en-US" altLang="ko-KR" spc="-20" dirty="0" smtClean="0">
                <a:latin typeface="Canaro Light DEMO" pitchFamily="50" charset="0"/>
                <a:cs typeface="Trebuchet MS"/>
              </a:rPr>
              <a:t>ICANN</a:t>
            </a:r>
            <a:r>
              <a:rPr lang="ko-KR" altLang="en-US" spc="-20" dirty="0" smtClean="0">
                <a:latin typeface="Canaro Light DEMO" pitchFamily="50" charset="0"/>
                <a:cs typeface="Trebuchet MS"/>
              </a:rPr>
              <a:t>의 주요이해관계자 </a:t>
            </a:r>
            <a:r>
              <a:rPr lang="en-US" altLang="ko-KR" spc="-20" dirty="0" smtClean="0">
                <a:latin typeface="Canaro Light DEMO" pitchFamily="50" charset="0"/>
                <a:cs typeface="Trebuchet MS"/>
              </a:rPr>
              <a:t>- </a:t>
            </a:r>
            <a:r>
              <a:rPr lang="ko-KR" altLang="en-US" spc="-20" dirty="0" smtClean="0">
                <a:latin typeface="Canaro Light DEMO" pitchFamily="50" charset="0"/>
                <a:cs typeface="Trebuchet MS"/>
              </a:rPr>
              <a:t>민간부문과 시민사회 단체</a:t>
            </a:r>
            <a:endParaRPr lang="en-US" dirty="0">
              <a:latin typeface="Canaro Light DEMO" pitchFamily="50" charset="0"/>
            </a:endParaRPr>
          </a:p>
        </p:txBody>
      </p:sp>
    </p:spTree>
    <p:extLst>
      <p:ext uri="{BB962C8B-B14F-4D97-AF65-F5344CB8AC3E}">
        <p14:creationId xmlns:p14="http://schemas.microsoft.com/office/powerpoint/2010/main" val="190094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9" y="1282082"/>
            <a:ext cx="9719787" cy="5082185"/>
          </a:xfrm>
        </p:spPr>
        <p:txBody>
          <a:bodyPr>
            <a:noAutofit/>
          </a:bodyPr>
          <a:lstStyle/>
          <a:p>
            <a:pPr marL="583565" marR="89535" indent="-571500">
              <a:lnSpc>
                <a:spcPct val="97700"/>
              </a:lnSpc>
              <a:buClr>
                <a:srgbClr val="16A0E1"/>
              </a:buClr>
              <a:buFont typeface="Wingdings" panose="05000000000000000000" pitchFamily="2" charset="2"/>
              <a:buChar char="§"/>
            </a:pPr>
            <a:r>
              <a:rPr lang="ko-KR" altLang="en-US" sz="2000" dirty="0">
                <a:solidFill>
                  <a:schemeClr val="tx1"/>
                </a:solidFill>
                <a:latin typeface="Arial"/>
                <a:cs typeface="Arial"/>
              </a:rPr>
              <a:t>정부자문위원회</a:t>
            </a:r>
            <a:r>
              <a:rPr lang="en-US" altLang="ko-KR" sz="2000" dirty="0">
                <a:solidFill>
                  <a:schemeClr val="tx1"/>
                </a:solidFill>
                <a:latin typeface="Arial"/>
                <a:cs typeface="Arial"/>
              </a:rPr>
              <a:t>(GAC)</a:t>
            </a:r>
            <a:r>
              <a:rPr lang="ko-KR" altLang="en-US" sz="2000" dirty="0">
                <a:solidFill>
                  <a:schemeClr val="tx1"/>
                </a:solidFill>
                <a:latin typeface="Arial"/>
                <a:cs typeface="Arial"/>
              </a:rPr>
              <a:t>는 </a:t>
            </a:r>
            <a:r>
              <a:rPr lang="en-US" altLang="ko-KR" sz="2000" dirty="0">
                <a:solidFill>
                  <a:schemeClr val="tx1"/>
                </a:solidFill>
                <a:latin typeface="Arial"/>
                <a:cs typeface="Arial"/>
              </a:rPr>
              <a:t>ICANN</a:t>
            </a:r>
            <a:r>
              <a:rPr lang="ko-KR" altLang="en-US" sz="2000" dirty="0">
                <a:solidFill>
                  <a:schemeClr val="tx1"/>
                </a:solidFill>
                <a:latin typeface="Arial"/>
                <a:cs typeface="Arial"/>
              </a:rPr>
              <a:t>의 이사회</a:t>
            </a:r>
            <a:r>
              <a:rPr lang="en-US" altLang="ko-KR" sz="2000" dirty="0">
                <a:solidFill>
                  <a:schemeClr val="tx1"/>
                </a:solidFill>
                <a:latin typeface="Arial"/>
                <a:cs typeface="Arial"/>
              </a:rPr>
              <a:t>, </a:t>
            </a:r>
            <a:r>
              <a:rPr lang="ko-KR" altLang="en-US" sz="2000" dirty="0">
                <a:solidFill>
                  <a:schemeClr val="tx1"/>
                </a:solidFill>
                <a:latin typeface="Arial"/>
                <a:cs typeface="Arial"/>
              </a:rPr>
              <a:t>정책지원기구</a:t>
            </a:r>
            <a:r>
              <a:rPr lang="en-US" altLang="ko-KR" sz="2000" dirty="0">
                <a:solidFill>
                  <a:schemeClr val="tx1"/>
                </a:solidFill>
                <a:latin typeface="Arial"/>
                <a:cs typeface="Arial"/>
              </a:rPr>
              <a:t>, </a:t>
            </a:r>
            <a:r>
              <a:rPr lang="ko-KR" altLang="en-US" sz="2000" dirty="0">
                <a:solidFill>
                  <a:schemeClr val="tx1"/>
                </a:solidFill>
                <a:latin typeface="Arial"/>
                <a:cs typeface="Arial"/>
              </a:rPr>
              <a:t>자문기구에 공공정책관련 사안에 자문을 하고 있으며</a:t>
            </a:r>
            <a:r>
              <a:rPr lang="en-US" altLang="ko-KR" sz="2000" dirty="0">
                <a:solidFill>
                  <a:schemeClr val="tx1"/>
                </a:solidFill>
                <a:latin typeface="Arial"/>
                <a:cs typeface="Arial"/>
              </a:rPr>
              <a:t>, </a:t>
            </a:r>
            <a:endParaRPr lang="en-US" altLang="ko-KR" sz="2000" dirty="0" smtClean="0">
              <a:solidFill>
                <a:schemeClr val="tx1"/>
              </a:solidFill>
              <a:latin typeface="Arial"/>
              <a:cs typeface="Arial"/>
            </a:endParaRPr>
          </a:p>
          <a:p>
            <a:pPr marL="12065" marR="89535" indent="0">
              <a:lnSpc>
                <a:spcPct val="97700"/>
              </a:lnSpc>
              <a:buClr>
                <a:srgbClr val="16A0E1"/>
              </a:buClr>
              <a:buNone/>
            </a:pPr>
            <a:r>
              <a:rPr lang="en-US" altLang="ko-KR" sz="2000" dirty="0" smtClean="0">
                <a:solidFill>
                  <a:schemeClr val="tx1"/>
                </a:solidFill>
                <a:latin typeface="Arial"/>
                <a:cs typeface="Arial"/>
              </a:rPr>
              <a:t>       - ICANN</a:t>
            </a:r>
            <a:r>
              <a:rPr lang="ko-KR" altLang="en-US" sz="2000" dirty="0">
                <a:solidFill>
                  <a:schemeClr val="tx1"/>
                </a:solidFill>
                <a:latin typeface="Arial"/>
                <a:cs typeface="Arial"/>
              </a:rPr>
              <a:t>의</a:t>
            </a:r>
            <a:r>
              <a:rPr lang="en-US" altLang="ko-KR" sz="2000" dirty="0">
                <a:solidFill>
                  <a:schemeClr val="tx1"/>
                </a:solidFill>
                <a:latin typeface="Arial"/>
                <a:cs typeface="Arial"/>
              </a:rPr>
              <a:t> </a:t>
            </a:r>
            <a:r>
              <a:rPr lang="ko-KR" altLang="en-US" sz="2000" dirty="0">
                <a:solidFill>
                  <a:schemeClr val="tx1"/>
                </a:solidFill>
                <a:latin typeface="Arial"/>
                <a:cs typeface="Arial"/>
              </a:rPr>
              <a:t>정책과 각국의 </a:t>
            </a:r>
            <a:r>
              <a:rPr lang="ko-KR" altLang="en-US" sz="2000" dirty="0" smtClean="0">
                <a:solidFill>
                  <a:schemeClr val="tx1"/>
                </a:solidFill>
                <a:latin typeface="Arial"/>
                <a:cs typeface="Arial"/>
              </a:rPr>
              <a:t>법 </a:t>
            </a:r>
            <a:r>
              <a:rPr lang="ko-KR" altLang="en-US" sz="2000" dirty="0">
                <a:solidFill>
                  <a:schemeClr val="tx1"/>
                </a:solidFill>
                <a:latin typeface="Arial"/>
                <a:cs typeface="Arial"/>
              </a:rPr>
              <a:t>및 </a:t>
            </a:r>
            <a:r>
              <a:rPr lang="ko-KR" altLang="en-US" sz="2000" dirty="0" err="1">
                <a:solidFill>
                  <a:schemeClr val="tx1"/>
                </a:solidFill>
                <a:latin typeface="Arial"/>
                <a:cs typeface="Arial"/>
              </a:rPr>
              <a:t>국가간협약에</a:t>
            </a:r>
            <a:r>
              <a:rPr lang="ko-KR" altLang="en-US" sz="2000" dirty="0">
                <a:solidFill>
                  <a:schemeClr val="tx1"/>
                </a:solidFill>
                <a:latin typeface="Arial"/>
                <a:cs typeface="Arial"/>
              </a:rPr>
              <a:t> </a:t>
            </a:r>
            <a:r>
              <a:rPr lang="ko-KR" altLang="en-US" sz="2000" dirty="0" smtClean="0">
                <a:solidFill>
                  <a:schemeClr val="tx1"/>
                </a:solidFill>
                <a:latin typeface="Arial"/>
                <a:cs typeface="Arial"/>
              </a:rPr>
              <a:t>자문</a:t>
            </a:r>
            <a:endParaRPr lang="en-US" altLang="ko-KR" sz="2000" dirty="0" smtClean="0">
              <a:solidFill>
                <a:schemeClr val="tx1"/>
              </a:solidFill>
              <a:latin typeface="Arial"/>
              <a:cs typeface="Arial"/>
            </a:endParaRPr>
          </a:p>
          <a:p>
            <a:pPr marL="12065" marR="89535" indent="0">
              <a:lnSpc>
                <a:spcPct val="97700"/>
              </a:lnSpc>
              <a:buClr>
                <a:srgbClr val="16A0E1"/>
              </a:buClr>
              <a:buNone/>
            </a:pPr>
            <a:endParaRPr lang="en-US" sz="2000" dirty="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r>
              <a:rPr lang="ko-KR" altLang="en-US" sz="2000" dirty="0">
                <a:solidFill>
                  <a:schemeClr val="tx1"/>
                </a:solidFill>
                <a:latin typeface="Arial"/>
                <a:cs typeface="Arial"/>
              </a:rPr>
              <a:t>모든 국가의 정부 </a:t>
            </a:r>
            <a:r>
              <a:rPr lang="ko-KR" altLang="en-US" sz="2000" dirty="0" smtClean="0">
                <a:solidFill>
                  <a:schemeClr val="tx1"/>
                </a:solidFill>
                <a:latin typeface="Arial"/>
                <a:cs typeface="Arial"/>
              </a:rPr>
              <a:t>대표 참여가능</a:t>
            </a:r>
            <a:endParaRPr lang="en-US" altLang="ko-KR" sz="2000" dirty="0" smtClean="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endParaRPr lang="en-US" sz="2000" dirty="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r>
              <a:rPr lang="ko-KR" altLang="en-US" sz="2000" dirty="0" smtClean="0">
                <a:solidFill>
                  <a:schemeClr val="tx1"/>
                </a:solidFill>
                <a:latin typeface="Arial"/>
                <a:cs typeface="Arial"/>
              </a:rPr>
              <a:t>국제기구 또는 </a:t>
            </a:r>
            <a:r>
              <a:rPr lang="ko-KR" altLang="en-US" sz="2000" dirty="0" err="1" smtClean="0">
                <a:solidFill>
                  <a:schemeClr val="tx1"/>
                </a:solidFill>
                <a:latin typeface="Arial"/>
                <a:cs typeface="Arial"/>
              </a:rPr>
              <a:t>다국가</a:t>
            </a:r>
            <a:r>
              <a:rPr lang="ko-KR" altLang="en-US" sz="2000" dirty="0" smtClean="0">
                <a:solidFill>
                  <a:schemeClr val="tx1"/>
                </a:solidFill>
                <a:latin typeface="Arial"/>
                <a:cs typeface="Arial"/>
              </a:rPr>
              <a:t> 대표는 </a:t>
            </a:r>
            <a:r>
              <a:rPr lang="ko-KR" altLang="en-US" sz="2000" dirty="0" err="1" smtClean="0">
                <a:solidFill>
                  <a:schemeClr val="tx1"/>
                </a:solidFill>
                <a:latin typeface="Arial"/>
                <a:cs typeface="Arial"/>
              </a:rPr>
              <a:t>참관국으로</a:t>
            </a:r>
            <a:r>
              <a:rPr lang="ko-KR" altLang="en-US" sz="2000" dirty="0" smtClean="0">
                <a:solidFill>
                  <a:schemeClr val="tx1"/>
                </a:solidFill>
                <a:latin typeface="Arial"/>
                <a:cs typeface="Arial"/>
              </a:rPr>
              <a:t> 참여</a:t>
            </a:r>
            <a:endParaRPr lang="en-US" altLang="ko-KR" sz="2000" dirty="0" smtClean="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endParaRPr lang="en-US" altLang="ko-KR" sz="2000" dirty="0" smtClean="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r>
              <a:rPr lang="ko-KR" altLang="en-US" sz="2000" dirty="0">
                <a:solidFill>
                  <a:schemeClr val="tx1"/>
                </a:solidFill>
                <a:latin typeface="Arial"/>
                <a:cs typeface="Arial"/>
              </a:rPr>
              <a:t>현재 </a:t>
            </a:r>
            <a:r>
              <a:rPr lang="en-US" altLang="ko-KR" sz="2000" dirty="0">
                <a:solidFill>
                  <a:schemeClr val="tx1"/>
                </a:solidFill>
                <a:latin typeface="Arial"/>
                <a:cs typeface="Arial"/>
              </a:rPr>
              <a:t>125</a:t>
            </a:r>
            <a:r>
              <a:rPr lang="ko-KR" altLang="en-US" sz="2000" dirty="0">
                <a:solidFill>
                  <a:schemeClr val="tx1"/>
                </a:solidFill>
                <a:latin typeface="Arial"/>
                <a:cs typeface="Arial"/>
              </a:rPr>
              <a:t>개국의 대표가 </a:t>
            </a:r>
            <a:r>
              <a:rPr lang="ko-KR" altLang="en-US" sz="2000" dirty="0" smtClean="0">
                <a:solidFill>
                  <a:schemeClr val="tx1"/>
                </a:solidFill>
                <a:latin typeface="Arial"/>
                <a:cs typeface="Arial"/>
              </a:rPr>
              <a:t>참여 중</a:t>
            </a:r>
            <a:endParaRPr lang="en-US" altLang="ko-KR" sz="2000" dirty="0" smtClean="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endParaRPr lang="en-US" altLang="ko-KR" sz="2000" dirty="0" smtClean="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r>
              <a:rPr lang="en-US" altLang="ko-KR" sz="2000" dirty="0" smtClean="0">
                <a:solidFill>
                  <a:schemeClr val="tx1"/>
                </a:solidFill>
                <a:latin typeface="Arial"/>
                <a:cs typeface="Arial"/>
              </a:rPr>
              <a:t>ICANN </a:t>
            </a:r>
            <a:r>
              <a:rPr lang="ko-KR" altLang="en-US" sz="2000" dirty="0" smtClean="0">
                <a:solidFill>
                  <a:schemeClr val="tx1"/>
                </a:solidFill>
                <a:latin typeface="Arial"/>
                <a:cs typeface="Arial"/>
              </a:rPr>
              <a:t>이사회에 연락관 파견</a:t>
            </a:r>
            <a:endParaRPr lang="en-US" altLang="ko-KR" sz="2000" dirty="0" smtClean="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endParaRPr lang="en-US" altLang="ko-KR" sz="2000" dirty="0" smtClean="0">
              <a:solidFill>
                <a:schemeClr val="tx1"/>
              </a:solidFill>
              <a:latin typeface="Arial"/>
              <a:cs typeface="Arial"/>
            </a:endParaRPr>
          </a:p>
          <a:p>
            <a:pPr marL="583565" marR="322580" indent="-571500">
              <a:lnSpc>
                <a:spcPct val="93100"/>
              </a:lnSpc>
              <a:spcBef>
                <a:spcPts val="90"/>
              </a:spcBef>
              <a:buClr>
                <a:srgbClr val="16A0E1"/>
              </a:buClr>
              <a:buFont typeface="Wingdings" panose="05000000000000000000" pitchFamily="2" charset="2"/>
              <a:buChar char="§"/>
            </a:pPr>
            <a:r>
              <a:rPr lang="ko-KR" altLang="en-US" sz="2000" dirty="0">
                <a:solidFill>
                  <a:schemeClr val="tx1"/>
                </a:solidFill>
                <a:latin typeface="Arial"/>
                <a:cs typeface="Arial"/>
              </a:rPr>
              <a:t>정부의 의견은 </a:t>
            </a:r>
            <a:r>
              <a:rPr lang="en-US" altLang="ko-KR" sz="2000" dirty="0">
                <a:solidFill>
                  <a:schemeClr val="tx1"/>
                </a:solidFill>
                <a:latin typeface="Arial"/>
                <a:cs typeface="Arial"/>
              </a:rPr>
              <a:t>ICANN</a:t>
            </a:r>
            <a:r>
              <a:rPr lang="ko-KR" altLang="en-US" sz="2000" dirty="0">
                <a:solidFill>
                  <a:schemeClr val="tx1"/>
                </a:solidFill>
                <a:latin typeface="Arial"/>
                <a:cs typeface="Arial"/>
              </a:rPr>
              <a:t>에서 </a:t>
            </a:r>
            <a:r>
              <a:rPr lang="ko-KR" altLang="en-US" sz="2000" dirty="0" smtClean="0">
                <a:solidFill>
                  <a:schemeClr val="tx1"/>
                </a:solidFill>
                <a:latin typeface="Arial"/>
                <a:cs typeface="Arial"/>
              </a:rPr>
              <a:t>중요한 의견으로 간주</a:t>
            </a:r>
            <a:endParaRPr lang="en-US" sz="2000" dirty="0">
              <a:solidFill>
                <a:schemeClr val="tx1"/>
              </a:solidFill>
              <a:latin typeface="Arial"/>
              <a:cs typeface="Arial"/>
            </a:endParaRPr>
          </a:p>
        </p:txBody>
      </p:sp>
      <p:sp>
        <p:nvSpPr>
          <p:cNvPr id="3" name="Text Placeholder 2"/>
          <p:cNvSpPr>
            <a:spLocks noGrp="1"/>
          </p:cNvSpPr>
          <p:nvPr>
            <p:ph type="body" sz="quarter" idx="10"/>
          </p:nvPr>
        </p:nvSpPr>
        <p:spPr/>
        <p:txBody>
          <a:bodyPr/>
          <a:lstStyle/>
          <a:p>
            <a:r>
              <a:rPr lang="en-US" altLang="ko-KR" spc="-20" dirty="0">
                <a:latin typeface="Canaro Light DEMO" pitchFamily="50" charset="0"/>
                <a:cs typeface="Trebuchet MS"/>
              </a:rPr>
              <a:t>ICANN</a:t>
            </a:r>
            <a:r>
              <a:rPr lang="ko-KR" altLang="en-US" spc="-20" dirty="0">
                <a:latin typeface="Canaro Light DEMO" pitchFamily="50" charset="0"/>
                <a:cs typeface="Trebuchet MS"/>
              </a:rPr>
              <a:t>의 주요이해관계자 </a:t>
            </a:r>
            <a:r>
              <a:rPr lang="en-US" altLang="ko-KR" spc="-20" dirty="0">
                <a:latin typeface="Canaro Light DEMO" pitchFamily="50" charset="0"/>
                <a:cs typeface="Trebuchet MS"/>
              </a:rPr>
              <a:t>- </a:t>
            </a:r>
            <a:r>
              <a:rPr lang="ko-KR" altLang="en-US" spc="-25" dirty="0" smtClean="0">
                <a:latin typeface="Canaro Light DEMO" pitchFamily="50" charset="0"/>
              </a:rPr>
              <a:t>정  부</a:t>
            </a:r>
            <a:endParaRPr lang="en-US" dirty="0">
              <a:latin typeface="Canaro Light DEMO" pitchFamily="50" charset="0"/>
            </a:endParaRPr>
          </a:p>
        </p:txBody>
      </p:sp>
    </p:spTree>
    <p:extLst>
      <p:ext uri="{BB962C8B-B14F-4D97-AF65-F5344CB8AC3E}">
        <p14:creationId xmlns:p14="http://schemas.microsoft.com/office/powerpoint/2010/main" val="863000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54965" marR="22225">
              <a:lnSpc>
                <a:spcPct val="93100"/>
              </a:lnSpc>
              <a:buClr>
                <a:srgbClr val="16A0E1"/>
              </a:buClr>
              <a:buFont typeface="Wingdings" panose="05000000000000000000" pitchFamily="2" charset="2"/>
              <a:buChar char="§"/>
            </a:pPr>
            <a:endParaRPr lang="en-US" altLang="ko-KR" spc="-5" dirty="0" smtClean="0">
              <a:solidFill>
                <a:schemeClr val="tx1"/>
              </a:solidFill>
              <a:latin typeface="Arial"/>
              <a:cs typeface="Arial"/>
            </a:endParaRPr>
          </a:p>
          <a:p>
            <a:pPr marL="354965" marR="22225">
              <a:lnSpc>
                <a:spcPct val="93100"/>
              </a:lnSpc>
              <a:buClr>
                <a:srgbClr val="16A0E1"/>
              </a:buClr>
              <a:buFont typeface="Wingdings" panose="05000000000000000000" pitchFamily="2" charset="2"/>
              <a:buChar char="§"/>
            </a:pPr>
            <a:r>
              <a:rPr lang="ko-KR" altLang="en-US" dirty="0" smtClean="0">
                <a:solidFill>
                  <a:schemeClr val="tx1"/>
                </a:solidFill>
              </a:rPr>
              <a:t>일반이용자자문위원회</a:t>
            </a:r>
            <a:r>
              <a:rPr lang="en-US" altLang="ko-KR" spc="-5" dirty="0" smtClean="0">
                <a:solidFill>
                  <a:schemeClr val="tx1"/>
                </a:solidFill>
                <a:latin typeface="Arial"/>
                <a:cs typeface="Arial"/>
              </a:rPr>
              <a:t>(</a:t>
            </a:r>
            <a:r>
              <a:rPr lang="en-US" altLang="ko-KR" spc="-5" dirty="0">
                <a:solidFill>
                  <a:schemeClr val="tx1"/>
                </a:solidFill>
                <a:latin typeface="Arial"/>
                <a:cs typeface="Arial"/>
              </a:rPr>
              <a:t>At-Large)</a:t>
            </a:r>
            <a:r>
              <a:rPr lang="ko-KR" altLang="en-US" spc="-5" dirty="0">
                <a:solidFill>
                  <a:schemeClr val="tx1"/>
                </a:solidFill>
                <a:latin typeface="Arial"/>
                <a:cs typeface="Arial"/>
              </a:rPr>
              <a:t>는 </a:t>
            </a:r>
            <a:r>
              <a:rPr lang="en-US" altLang="ko-KR" spc="-5" dirty="0">
                <a:solidFill>
                  <a:schemeClr val="tx1"/>
                </a:solidFill>
                <a:latin typeface="Arial"/>
                <a:cs typeface="Arial"/>
              </a:rPr>
              <a:t>ICANN</a:t>
            </a:r>
            <a:r>
              <a:rPr lang="ko-KR" altLang="en-US" spc="-5" dirty="0">
                <a:solidFill>
                  <a:schemeClr val="tx1"/>
                </a:solidFill>
                <a:latin typeface="Arial"/>
                <a:cs typeface="Arial"/>
              </a:rPr>
              <a:t>에서 </a:t>
            </a:r>
            <a:r>
              <a:rPr lang="ko-KR" altLang="en-US" spc="-5" dirty="0" smtClean="0">
                <a:solidFill>
                  <a:schemeClr val="tx1"/>
                </a:solidFill>
                <a:latin typeface="Arial"/>
                <a:cs typeface="Arial"/>
              </a:rPr>
              <a:t>개인자격 활동 가능</a:t>
            </a:r>
            <a:endParaRPr lang="en-US" altLang="ko-KR" spc="-5" dirty="0" smtClean="0">
              <a:solidFill>
                <a:schemeClr val="tx1"/>
              </a:solidFill>
              <a:latin typeface="Arial"/>
              <a:cs typeface="Arial"/>
            </a:endParaRPr>
          </a:p>
          <a:p>
            <a:pPr marL="354965" marR="22225">
              <a:lnSpc>
                <a:spcPct val="93100"/>
              </a:lnSpc>
              <a:buClr>
                <a:srgbClr val="16A0E1"/>
              </a:buClr>
              <a:buFont typeface="Wingdings" panose="05000000000000000000" pitchFamily="2" charset="2"/>
              <a:buChar char="§"/>
            </a:pPr>
            <a:endParaRPr lang="en-US" dirty="0">
              <a:solidFill>
                <a:schemeClr val="tx1"/>
              </a:solidFill>
              <a:latin typeface="Canaro Light DEMO" pitchFamily="50" charset="0"/>
              <a:cs typeface="Arial"/>
            </a:endParaRPr>
          </a:p>
          <a:p>
            <a:pPr marL="12700">
              <a:lnSpc>
                <a:spcPct val="100000"/>
              </a:lnSpc>
              <a:spcBef>
                <a:spcPts val="890"/>
              </a:spcBef>
              <a:buClr>
                <a:srgbClr val="16A0E1"/>
              </a:buClr>
              <a:buFont typeface="Wingdings" panose="05000000000000000000" pitchFamily="2" charset="2"/>
              <a:buChar char="§"/>
            </a:pPr>
            <a:r>
              <a:rPr lang="ko-KR" altLang="en-US" dirty="0" smtClean="0">
                <a:solidFill>
                  <a:schemeClr val="tx1"/>
                </a:solidFill>
                <a:latin typeface="Arial"/>
                <a:cs typeface="Arial"/>
              </a:rPr>
              <a:t>상향식 </a:t>
            </a:r>
            <a:r>
              <a:rPr lang="ko-KR" altLang="en-US" dirty="0">
                <a:solidFill>
                  <a:schemeClr val="tx1"/>
                </a:solidFill>
                <a:latin typeface="Arial"/>
                <a:cs typeface="Arial"/>
              </a:rPr>
              <a:t>구조와 단계별 구조를 </a:t>
            </a:r>
            <a:r>
              <a:rPr lang="ko-KR" altLang="en-US" dirty="0" smtClean="0">
                <a:solidFill>
                  <a:schemeClr val="tx1"/>
                </a:solidFill>
                <a:latin typeface="Arial"/>
                <a:cs typeface="Arial"/>
              </a:rPr>
              <a:t>지님</a:t>
            </a:r>
            <a:endParaRPr lang="en-US" altLang="ko-KR" dirty="0" smtClean="0">
              <a:solidFill>
                <a:schemeClr val="tx1"/>
              </a:solidFill>
              <a:latin typeface="Arial"/>
              <a:cs typeface="Arial"/>
            </a:endParaRPr>
          </a:p>
          <a:p>
            <a:pPr marL="12700">
              <a:lnSpc>
                <a:spcPct val="100000"/>
              </a:lnSpc>
              <a:spcBef>
                <a:spcPts val="890"/>
              </a:spcBef>
              <a:buClr>
                <a:srgbClr val="16A0E1"/>
              </a:buClr>
              <a:buFont typeface="Wingdings" panose="05000000000000000000" pitchFamily="2" charset="2"/>
              <a:buChar char="§"/>
            </a:pPr>
            <a:endParaRPr lang="en-US" altLang="ko-KR" dirty="0" smtClean="0">
              <a:solidFill>
                <a:schemeClr val="tx1"/>
              </a:solidFill>
              <a:latin typeface="Arial"/>
              <a:cs typeface="Arial"/>
            </a:endParaRPr>
          </a:p>
          <a:p>
            <a:pPr marL="12700">
              <a:lnSpc>
                <a:spcPct val="100000"/>
              </a:lnSpc>
              <a:spcBef>
                <a:spcPts val="890"/>
              </a:spcBef>
              <a:buClr>
                <a:srgbClr val="16A0E1"/>
              </a:buClr>
              <a:buFont typeface="Wingdings" panose="05000000000000000000" pitchFamily="2" charset="2"/>
              <a:buChar char="§"/>
            </a:pPr>
            <a:r>
              <a:rPr lang="ko-KR" altLang="en-US" dirty="0" smtClean="0">
                <a:solidFill>
                  <a:schemeClr val="tx1"/>
                </a:solidFill>
                <a:latin typeface="Arial"/>
                <a:cs typeface="Arial"/>
              </a:rPr>
              <a:t>최하의 구조에 </a:t>
            </a:r>
            <a:r>
              <a:rPr lang="en-US" altLang="ko-KR" dirty="0" smtClean="0">
                <a:solidFill>
                  <a:schemeClr val="tx1"/>
                </a:solidFill>
                <a:latin typeface="Arial"/>
                <a:cs typeface="Arial"/>
              </a:rPr>
              <a:t>150</a:t>
            </a:r>
            <a:r>
              <a:rPr lang="ko-KR" altLang="en-US" dirty="0">
                <a:solidFill>
                  <a:schemeClr val="tx1"/>
                </a:solidFill>
                <a:latin typeface="Arial"/>
                <a:cs typeface="Arial"/>
              </a:rPr>
              <a:t>개 이상의 개별 </a:t>
            </a:r>
            <a:r>
              <a:rPr lang="ko-KR" altLang="en-US" dirty="0" smtClean="0">
                <a:solidFill>
                  <a:schemeClr val="tx1"/>
                </a:solidFill>
                <a:latin typeface="Arial"/>
                <a:cs typeface="Arial"/>
              </a:rPr>
              <a:t>사용자 그룹이 있음</a:t>
            </a:r>
            <a:endParaRPr lang="en-US" altLang="ko-KR" dirty="0" smtClean="0">
              <a:solidFill>
                <a:schemeClr val="tx1"/>
              </a:solidFill>
              <a:latin typeface="Arial"/>
              <a:cs typeface="Arial"/>
            </a:endParaRPr>
          </a:p>
          <a:p>
            <a:pPr marL="12700">
              <a:lnSpc>
                <a:spcPct val="100000"/>
              </a:lnSpc>
              <a:spcBef>
                <a:spcPts val="890"/>
              </a:spcBef>
              <a:buClr>
                <a:srgbClr val="16A0E1"/>
              </a:buClr>
              <a:buFont typeface="Wingdings" panose="05000000000000000000" pitchFamily="2" charset="2"/>
              <a:buChar char="§"/>
            </a:pPr>
            <a:endParaRPr lang="en-US" dirty="0">
              <a:solidFill>
                <a:schemeClr val="tx1"/>
              </a:solidFill>
              <a:latin typeface="Canaro Light DEMO" pitchFamily="50" charset="0"/>
              <a:cs typeface="Arial"/>
            </a:endParaRPr>
          </a:p>
          <a:p>
            <a:pPr marL="12700">
              <a:lnSpc>
                <a:spcPct val="100000"/>
              </a:lnSpc>
              <a:spcBef>
                <a:spcPts val="900"/>
              </a:spcBef>
              <a:buClr>
                <a:srgbClr val="16A0E1"/>
              </a:buClr>
              <a:buFont typeface="Wingdings" panose="05000000000000000000" pitchFamily="2" charset="2"/>
              <a:buChar char="§"/>
            </a:pPr>
            <a:r>
              <a:rPr lang="en-US" altLang="ko-KR" spc="-5" dirty="0">
                <a:solidFill>
                  <a:schemeClr val="tx1"/>
                </a:solidFill>
                <a:latin typeface="Arial"/>
                <a:cs typeface="Arial"/>
              </a:rPr>
              <a:t>ICANN </a:t>
            </a:r>
            <a:r>
              <a:rPr lang="ko-KR" altLang="en-US" spc="-5" dirty="0">
                <a:solidFill>
                  <a:schemeClr val="tx1"/>
                </a:solidFill>
                <a:latin typeface="Arial"/>
                <a:cs typeface="Arial"/>
              </a:rPr>
              <a:t>이사회에 </a:t>
            </a:r>
            <a:r>
              <a:rPr lang="ko-KR" altLang="en-US" spc="-5" dirty="0" smtClean="0">
                <a:solidFill>
                  <a:schemeClr val="tx1"/>
                </a:solidFill>
                <a:latin typeface="Arial"/>
                <a:cs typeface="Arial"/>
              </a:rPr>
              <a:t>한 명의 </a:t>
            </a:r>
            <a:r>
              <a:rPr lang="ko-KR" altLang="en-US" spc="-5" dirty="0">
                <a:solidFill>
                  <a:schemeClr val="tx1"/>
                </a:solidFill>
                <a:latin typeface="Arial"/>
                <a:cs typeface="Arial"/>
              </a:rPr>
              <a:t>투표권을 가진 이사를 </a:t>
            </a:r>
            <a:r>
              <a:rPr lang="ko-KR" altLang="en-US" spc="-5" dirty="0" smtClean="0">
                <a:solidFill>
                  <a:schemeClr val="tx1"/>
                </a:solidFill>
                <a:latin typeface="Arial"/>
                <a:cs typeface="Arial"/>
              </a:rPr>
              <a:t>선출</a:t>
            </a:r>
            <a:r>
              <a:rPr lang="en-US" altLang="ko-KR" spc="-5" dirty="0" smtClean="0">
                <a:solidFill>
                  <a:schemeClr val="tx1"/>
                </a:solidFill>
                <a:latin typeface="Arial"/>
                <a:cs typeface="Arial"/>
              </a:rPr>
              <a:t>	</a:t>
            </a:r>
          </a:p>
          <a:p>
            <a:pPr marL="12700">
              <a:lnSpc>
                <a:spcPct val="100000"/>
              </a:lnSpc>
              <a:spcBef>
                <a:spcPts val="900"/>
              </a:spcBef>
              <a:buClr>
                <a:srgbClr val="16A0E1"/>
              </a:buClr>
              <a:buFont typeface="Wingdings" panose="05000000000000000000" pitchFamily="2" charset="2"/>
              <a:buChar char="§"/>
            </a:pPr>
            <a:endParaRPr lang="en-US" dirty="0">
              <a:solidFill>
                <a:schemeClr val="tx1"/>
              </a:solidFill>
              <a:latin typeface="Canaro Light DEMO" pitchFamily="50" charset="0"/>
              <a:cs typeface="Arial"/>
            </a:endParaRPr>
          </a:p>
          <a:p>
            <a:pPr marL="354965" marR="1002665">
              <a:lnSpc>
                <a:spcPct val="93100"/>
              </a:lnSpc>
              <a:spcBef>
                <a:spcPts val="890"/>
              </a:spcBef>
              <a:buClr>
                <a:srgbClr val="16A0E1"/>
              </a:buClr>
              <a:buFont typeface="Wingdings" panose="05000000000000000000" pitchFamily="2" charset="2"/>
              <a:buChar char="§"/>
            </a:pPr>
            <a:r>
              <a:rPr lang="ko-KR" altLang="en-US" dirty="0" smtClean="0">
                <a:solidFill>
                  <a:schemeClr val="tx1"/>
                </a:solidFill>
                <a:latin typeface="Arial"/>
                <a:cs typeface="Arial"/>
              </a:rPr>
              <a:t>공공정책관련 </a:t>
            </a:r>
            <a:r>
              <a:rPr lang="ko-KR" altLang="en-US" dirty="0">
                <a:solidFill>
                  <a:schemeClr val="tx1"/>
                </a:solidFill>
                <a:latin typeface="Arial"/>
                <a:cs typeface="Arial"/>
              </a:rPr>
              <a:t>성명서를 지속 </a:t>
            </a:r>
            <a:r>
              <a:rPr lang="ko-KR" altLang="en-US" dirty="0" err="1" smtClean="0">
                <a:solidFill>
                  <a:schemeClr val="tx1"/>
                </a:solidFill>
                <a:latin typeface="Arial"/>
                <a:cs typeface="Arial"/>
              </a:rPr>
              <a:t>제출중</a:t>
            </a:r>
            <a:endParaRPr lang="en-US" dirty="0">
              <a:solidFill>
                <a:schemeClr val="tx1"/>
              </a:solidFill>
              <a:latin typeface="Canaro Light DEMO" pitchFamily="50" charset="0"/>
              <a:cs typeface="Arial"/>
            </a:endParaRPr>
          </a:p>
          <a:p>
            <a:pPr marL="0" indent="0">
              <a:buClr>
                <a:srgbClr val="16A0E1"/>
              </a:buClr>
              <a:buNone/>
            </a:pPr>
            <a:endParaRPr lang="en-US" dirty="0">
              <a:solidFill>
                <a:schemeClr val="tx1"/>
              </a:solidFill>
              <a:latin typeface="Canaro Light DEMO" pitchFamily="50" charset="0"/>
            </a:endParaRPr>
          </a:p>
        </p:txBody>
      </p:sp>
      <p:sp>
        <p:nvSpPr>
          <p:cNvPr id="3" name="Text Placeholder 2"/>
          <p:cNvSpPr>
            <a:spLocks noGrp="1"/>
          </p:cNvSpPr>
          <p:nvPr>
            <p:ph type="body" sz="quarter" idx="10"/>
          </p:nvPr>
        </p:nvSpPr>
        <p:spPr/>
        <p:txBody>
          <a:bodyPr/>
          <a:lstStyle/>
          <a:p>
            <a:r>
              <a:rPr lang="en-US" altLang="ko-KR" spc="-20" dirty="0">
                <a:latin typeface="Canaro Light DEMO" pitchFamily="50" charset="0"/>
                <a:cs typeface="Trebuchet MS"/>
              </a:rPr>
              <a:t>ICANN</a:t>
            </a:r>
            <a:r>
              <a:rPr lang="ko-KR" altLang="en-US" spc="-20" dirty="0">
                <a:latin typeface="Canaro Light DEMO" pitchFamily="50" charset="0"/>
                <a:cs typeface="Trebuchet MS"/>
              </a:rPr>
              <a:t>의 주요이해관계자 </a:t>
            </a:r>
            <a:r>
              <a:rPr lang="en-US" altLang="ko-KR" spc="-20" dirty="0">
                <a:latin typeface="Canaro Light DEMO" pitchFamily="50" charset="0"/>
                <a:cs typeface="Trebuchet MS"/>
              </a:rPr>
              <a:t>- </a:t>
            </a:r>
            <a:r>
              <a:rPr lang="ko-KR" altLang="en-US" spc="-20" dirty="0" smtClean="0">
                <a:latin typeface="Canaro Light DEMO" pitchFamily="50" charset="0"/>
                <a:cs typeface="Trebuchet MS"/>
              </a:rPr>
              <a:t>개인과 최종 사용자 그룹</a:t>
            </a:r>
            <a:endParaRPr lang="en-US" dirty="0">
              <a:latin typeface="Canaro Light DEMO" pitchFamily="50" charset="0"/>
            </a:endParaRPr>
          </a:p>
        </p:txBody>
      </p:sp>
    </p:spTree>
    <p:extLst>
      <p:ext uri="{BB962C8B-B14F-4D97-AF65-F5344CB8AC3E}">
        <p14:creationId xmlns:p14="http://schemas.microsoft.com/office/powerpoint/2010/main" val="2531758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spc="-20" dirty="0"/>
              <a:t>커뮤니티중심 </a:t>
            </a:r>
            <a:r>
              <a:rPr lang="ko-KR" altLang="en-US" spc="-20" dirty="0" smtClean="0"/>
              <a:t>정책개발</a:t>
            </a:r>
            <a:endParaRPr lang="en-US" dirty="0"/>
          </a:p>
        </p:txBody>
      </p:sp>
      <p:pic>
        <p:nvPicPr>
          <p:cNvPr id="2" name="그림 1"/>
          <p:cNvPicPr>
            <a:picLocks noChangeAspect="1"/>
          </p:cNvPicPr>
          <p:nvPr/>
        </p:nvPicPr>
        <p:blipFill>
          <a:blip r:embed="rId3"/>
          <a:stretch>
            <a:fillRect/>
          </a:stretch>
        </p:blipFill>
        <p:spPr>
          <a:xfrm>
            <a:off x="1356519" y="911501"/>
            <a:ext cx="7994516" cy="5687500"/>
          </a:xfrm>
          <a:prstGeom prst="rect">
            <a:avLst/>
          </a:prstGeom>
        </p:spPr>
      </p:pic>
    </p:spTree>
    <p:extLst>
      <p:ext uri="{BB962C8B-B14F-4D97-AF65-F5344CB8AC3E}">
        <p14:creationId xmlns:p14="http://schemas.microsoft.com/office/powerpoint/2010/main" val="358479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9" y="1256204"/>
            <a:ext cx="9719787" cy="4850139"/>
          </a:xfrm>
        </p:spPr>
        <p:txBody>
          <a:bodyPr>
            <a:normAutofit/>
          </a:bodyPr>
          <a:lstStyle/>
          <a:p>
            <a:pPr>
              <a:spcAft>
                <a:spcPts val="1200"/>
              </a:spcAft>
              <a:buClr>
                <a:srgbClr val="43ACDA"/>
              </a:buClr>
              <a:buFont typeface="Wingdings" panose="05000000000000000000" pitchFamily="2" charset="2"/>
              <a:buChar char="§"/>
            </a:pPr>
            <a:endParaRPr lang="en-US" altLang="ko-KR" dirty="0" smtClean="0">
              <a:solidFill>
                <a:schemeClr val="tx1"/>
              </a:solidFill>
            </a:endParaRPr>
          </a:p>
          <a:p>
            <a:pPr>
              <a:spcAft>
                <a:spcPts val="1200"/>
              </a:spcAft>
              <a:buClr>
                <a:srgbClr val="43ACDA"/>
              </a:buClr>
              <a:buFont typeface="Wingdings" panose="05000000000000000000" pitchFamily="2" charset="2"/>
              <a:buChar char="§"/>
            </a:pPr>
            <a:r>
              <a:rPr lang="ko-KR" altLang="en-US" dirty="0" smtClean="0">
                <a:solidFill>
                  <a:schemeClr val="tx1"/>
                </a:solidFill>
              </a:rPr>
              <a:t>생태계는 </a:t>
            </a:r>
            <a:r>
              <a:rPr lang="ko-KR" altLang="en-US" dirty="0">
                <a:solidFill>
                  <a:schemeClr val="tx1"/>
                </a:solidFill>
              </a:rPr>
              <a:t>유기체간 상호작용하는 네트워크이며</a:t>
            </a:r>
            <a:r>
              <a:rPr lang="en-US" altLang="ko-KR" dirty="0">
                <a:solidFill>
                  <a:schemeClr val="tx1"/>
                </a:solidFill>
              </a:rPr>
              <a:t>, </a:t>
            </a:r>
            <a:r>
              <a:rPr lang="ko-KR" altLang="en-US" dirty="0">
                <a:solidFill>
                  <a:schemeClr val="tx1"/>
                </a:solidFill>
              </a:rPr>
              <a:t>환경을 포함</a:t>
            </a:r>
          </a:p>
          <a:p>
            <a:pPr>
              <a:spcAft>
                <a:spcPts val="1200"/>
              </a:spcAft>
              <a:buClr>
                <a:srgbClr val="43ACDA"/>
              </a:buClr>
              <a:buFont typeface="Wingdings" panose="05000000000000000000" pitchFamily="2" charset="2"/>
              <a:buChar char="§"/>
            </a:pPr>
            <a:endParaRPr lang="en-US" altLang="ko-KR" dirty="0" smtClean="0">
              <a:solidFill>
                <a:schemeClr val="tx1"/>
              </a:solidFill>
            </a:endParaRPr>
          </a:p>
          <a:p>
            <a:pPr>
              <a:spcAft>
                <a:spcPts val="1200"/>
              </a:spcAft>
              <a:buClr>
                <a:srgbClr val="43ACDA"/>
              </a:buClr>
              <a:buFont typeface="Wingdings" panose="05000000000000000000" pitchFamily="2" charset="2"/>
              <a:buChar char="§"/>
            </a:pPr>
            <a:r>
              <a:rPr lang="ko-KR" altLang="en-US" dirty="0" smtClean="0">
                <a:solidFill>
                  <a:schemeClr val="tx1"/>
                </a:solidFill>
              </a:rPr>
              <a:t>인터넷은 생태계</a:t>
            </a:r>
            <a:r>
              <a:rPr lang="en-US" altLang="ko-KR" dirty="0" smtClean="0">
                <a:solidFill>
                  <a:schemeClr val="tx1"/>
                </a:solidFill>
              </a:rPr>
              <a:t>!</a:t>
            </a:r>
            <a:endParaRPr lang="en-US" dirty="0">
              <a:solidFill>
                <a:schemeClr val="tx1"/>
              </a:solidFill>
            </a:endParaRPr>
          </a:p>
          <a:p>
            <a:pPr>
              <a:spcAft>
                <a:spcPts val="1200"/>
              </a:spcAft>
              <a:buClr>
                <a:srgbClr val="43ACDA"/>
              </a:buClr>
              <a:buFont typeface="Wingdings" panose="05000000000000000000" pitchFamily="2" charset="2"/>
              <a:buChar char="§"/>
            </a:pPr>
            <a:endParaRPr lang="en-US" altLang="ko-KR" dirty="0" smtClean="0">
              <a:solidFill>
                <a:schemeClr val="tx1"/>
              </a:solidFill>
            </a:endParaRPr>
          </a:p>
          <a:p>
            <a:pPr>
              <a:spcAft>
                <a:spcPts val="1200"/>
              </a:spcAft>
              <a:buClr>
                <a:srgbClr val="43ACDA"/>
              </a:buClr>
              <a:buFont typeface="Wingdings" panose="05000000000000000000" pitchFamily="2" charset="2"/>
              <a:buChar char="§"/>
            </a:pPr>
            <a:r>
              <a:rPr lang="ko-KR" altLang="en-US" dirty="0" smtClean="0">
                <a:solidFill>
                  <a:schemeClr val="tx1"/>
                </a:solidFill>
              </a:rPr>
              <a:t>인터넷이 지속적으로 확장하는 이유는 인터넷 생태계가 개방성</a:t>
            </a:r>
            <a:r>
              <a:rPr lang="en-US" altLang="ko-KR" dirty="0" smtClean="0">
                <a:solidFill>
                  <a:schemeClr val="tx1"/>
                </a:solidFill>
              </a:rPr>
              <a:t>, </a:t>
            </a:r>
            <a:r>
              <a:rPr lang="ko-KR" altLang="en-US" dirty="0" smtClean="0">
                <a:solidFill>
                  <a:schemeClr val="tx1"/>
                </a:solidFill>
              </a:rPr>
              <a:t>투명성 </a:t>
            </a:r>
            <a:r>
              <a:rPr lang="ko-KR" altLang="en-US" dirty="0" err="1" smtClean="0">
                <a:solidFill>
                  <a:schemeClr val="tx1"/>
                </a:solidFill>
              </a:rPr>
              <a:t>협력성</a:t>
            </a:r>
            <a:r>
              <a:rPr lang="ko-KR" altLang="en-US" dirty="0" smtClean="0">
                <a:solidFill>
                  <a:schemeClr val="tx1"/>
                </a:solidFill>
              </a:rPr>
              <a:t> 등의 특성을 가지기 때문</a:t>
            </a:r>
            <a:endParaRPr lang="en-US" dirty="0">
              <a:solidFill>
                <a:schemeClr val="tx1"/>
              </a:solidFill>
            </a:endParaRPr>
          </a:p>
        </p:txBody>
      </p:sp>
      <p:sp>
        <p:nvSpPr>
          <p:cNvPr id="3" name="Text Placeholder 2"/>
          <p:cNvSpPr>
            <a:spLocks noGrp="1"/>
          </p:cNvSpPr>
          <p:nvPr>
            <p:ph type="body" sz="quarter" idx="10"/>
          </p:nvPr>
        </p:nvSpPr>
        <p:spPr/>
        <p:txBody>
          <a:bodyPr/>
          <a:lstStyle/>
          <a:p>
            <a:r>
              <a:rPr lang="ko-KR" altLang="en-US" dirty="0" smtClean="0"/>
              <a:t>생태계</a:t>
            </a:r>
            <a:r>
              <a:rPr lang="en-US" altLang="ko-KR" dirty="0" smtClean="0"/>
              <a:t>(Ecosystem)</a:t>
            </a:r>
            <a:endParaRPr lang="en-US" dirty="0"/>
          </a:p>
        </p:txBody>
      </p:sp>
    </p:spTree>
    <p:extLst>
      <p:ext uri="{BB962C8B-B14F-4D97-AF65-F5344CB8AC3E}">
        <p14:creationId xmlns:p14="http://schemas.microsoft.com/office/powerpoint/2010/main" val="2754149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spc="-20" dirty="0"/>
              <a:t>커뮤니티중심 정책개발 </a:t>
            </a:r>
            <a:r>
              <a:rPr lang="en-US" altLang="ko-KR" spc="-20" dirty="0" smtClean="0"/>
              <a:t>- </a:t>
            </a:r>
            <a:r>
              <a:rPr lang="en-US" dirty="0" smtClean="0"/>
              <a:t>How?</a:t>
            </a:r>
            <a:endParaRPr lang="en-US" dirty="0"/>
          </a:p>
          <a:p>
            <a:endParaRPr lang="en-US" dirty="0"/>
          </a:p>
        </p:txBody>
      </p:sp>
      <p:sp>
        <p:nvSpPr>
          <p:cNvPr id="4" name="object 3"/>
          <p:cNvSpPr/>
          <p:nvPr/>
        </p:nvSpPr>
        <p:spPr>
          <a:xfrm>
            <a:off x="5140642" y="2536391"/>
            <a:ext cx="4802122" cy="941831"/>
          </a:xfrm>
          <a:prstGeom prst="rect">
            <a:avLst/>
          </a:prstGeom>
          <a:blipFill>
            <a:blip r:embed="rId3" cstate="print"/>
            <a:stretch>
              <a:fillRect/>
            </a:stretch>
          </a:blipFill>
        </p:spPr>
        <p:txBody>
          <a:bodyPr wrap="square" lIns="0" tIns="0" rIns="0" bIns="0" rtlCol="0">
            <a:spAutoFit/>
          </a:bodyPr>
          <a:lstStyle/>
          <a:p>
            <a:endParaRPr/>
          </a:p>
        </p:txBody>
      </p:sp>
      <p:sp>
        <p:nvSpPr>
          <p:cNvPr id="5" name="object 4"/>
          <p:cNvSpPr/>
          <p:nvPr/>
        </p:nvSpPr>
        <p:spPr>
          <a:xfrm>
            <a:off x="9753993" y="2561220"/>
            <a:ext cx="188771" cy="846201"/>
          </a:xfrm>
          <a:prstGeom prst="rect">
            <a:avLst/>
          </a:prstGeom>
          <a:blipFill>
            <a:blip r:embed="rId4" cstate="print"/>
            <a:stretch>
              <a:fillRect/>
            </a:stretch>
          </a:blipFill>
        </p:spPr>
        <p:txBody>
          <a:bodyPr wrap="square" lIns="0" tIns="0" rIns="0" bIns="0" rtlCol="0">
            <a:spAutoFit/>
          </a:bodyPr>
          <a:lstStyle/>
          <a:p>
            <a:endParaRPr/>
          </a:p>
        </p:txBody>
      </p:sp>
      <p:sp>
        <p:nvSpPr>
          <p:cNvPr id="6" name="object 5"/>
          <p:cNvSpPr/>
          <p:nvPr/>
        </p:nvSpPr>
        <p:spPr>
          <a:xfrm>
            <a:off x="5188331" y="2561225"/>
            <a:ext cx="4707255" cy="830997"/>
          </a:xfrm>
          <a:custGeom>
            <a:avLst/>
            <a:gdLst/>
            <a:ahLst/>
            <a:cxnLst/>
            <a:rect l="l" t="t" r="r" b="b"/>
            <a:pathLst>
              <a:path w="4707255" h="846454">
                <a:moveTo>
                  <a:pt x="4565916" y="0"/>
                </a:moveTo>
                <a:lnTo>
                  <a:pt x="130648" y="375"/>
                </a:lnTo>
                <a:lnTo>
                  <a:pt x="89015" y="9899"/>
                </a:lnTo>
                <a:lnTo>
                  <a:pt x="53109" y="30749"/>
                </a:lnTo>
                <a:lnTo>
                  <a:pt x="24954" y="60902"/>
                </a:lnTo>
                <a:lnTo>
                  <a:pt x="6576" y="98333"/>
                </a:lnTo>
                <a:lnTo>
                  <a:pt x="0" y="141020"/>
                </a:lnTo>
                <a:lnTo>
                  <a:pt x="376" y="715487"/>
                </a:lnTo>
                <a:lnTo>
                  <a:pt x="9903" y="757123"/>
                </a:lnTo>
                <a:lnTo>
                  <a:pt x="30756" y="793030"/>
                </a:lnTo>
                <a:lnTo>
                  <a:pt x="60910" y="821184"/>
                </a:lnTo>
                <a:lnTo>
                  <a:pt x="98340" y="839561"/>
                </a:lnTo>
                <a:lnTo>
                  <a:pt x="141020" y="846137"/>
                </a:lnTo>
                <a:lnTo>
                  <a:pt x="4576298" y="845761"/>
                </a:lnTo>
                <a:lnTo>
                  <a:pt x="4617928" y="836233"/>
                </a:lnTo>
                <a:lnTo>
                  <a:pt x="4653832" y="815379"/>
                </a:lnTo>
                <a:lnTo>
                  <a:pt x="4681985" y="785223"/>
                </a:lnTo>
                <a:lnTo>
                  <a:pt x="4700361" y="747790"/>
                </a:lnTo>
                <a:lnTo>
                  <a:pt x="4706937" y="705103"/>
                </a:lnTo>
                <a:lnTo>
                  <a:pt x="4706561" y="130646"/>
                </a:lnTo>
                <a:lnTo>
                  <a:pt x="4697036" y="89010"/>
                </a:lnTo>
                <a:lnTo>
                  <a:pt x="4676184" y="53104"/>
                </a:lnTo>
                <a:lnTo>
                  <a:pt x="4646029" y="24950"/>
                </a:lnTo>
                <a:lnTo>
                  <a:pt x="4608598" y="6575"/>
                </a:lnTo>
                <a:lnTo>
                  <a:pt x="4565916" y="0"/>
                </a:lnTo>
                <a:close/>
              </a:path>
            </a:pathLst>
          </a:custGeom>
          <a:solidFill>
            <a:srgbClr val="F0F6FB"/>
          </a:solidFill>
        </p:spPr>
        <p:txBody>
          <a:bodyPr wrap="square" lIns="0" tIns="0" rIns="0" bIns="0" rtlCol="0">
            <a:spAutoFit/>
          </a:bodyPr>
          <a:lstStyle/>
          <a:p>
            <a:pPr algn="ctr"/>
            <a:r>
              <a:rPr lang="ko-KR" altLang="en-US" dirty="0" smtClean="0"/>
              <a:t>상향식으로 </a:t>
            </a:r>
            <a:endParaRPr lang="en-US" altLang="ko-KR" dirty="0" smtClean="0"/>
          </a:p>
          <a:p>
            <a:pPr algn="ctr"/>
            <a:r>
              <a:rPr lang="en-US" altLang="ko-KR" dirty="0" smtClean="0"/>
              <a:t>(Bottom Up)</a:t>
            </a:r>
          </a:p>
          <a:p>
            <a:pPr algn="ctr"/>
            <a:r>
              <a:rPr lang="ko-KR" altLang="en-US" dirty="0" smtClean="0"/>
              <a:t>의견을 모아</a:t>
            </a:r>
            <a:endParaRPr dirty="0"/>
          </a:p>
        </p:txBody>
      </p:sp>
      <p:sp>
        <p:nvSpPr>
          <p:cNvPr id="7" name="object 6"/>
          <p:cNvSpPr/>
          <p:nvPr/>
        </p:nvSpPr>
        <p:spPr>
          <a:xfrm>
            <a:off x="5188331" y="2561225"/>
            <a:ext cx="4707255" cy="846455"/>
          </a:xfrm>
          <a:custGeom>
            <a:avLst/>
            <a:gdLst/>
            <a:ahLst/>
            <a:cxnLst/>
            <a:rect l="l" t="t" r="r" b="b"/>
            <a:pathLst>
              <a:path w="4707255" h="846454">
                <a:moveTo>
                  <a:pt x="0" y="141020"/>
                </a:moveTo>
                <a:lnTo>
                  <a:pt x="6576" y="98333"/>
                </a:lnTo>
                <a:lnTo>
                  <a:pt x="24954" y="60902"/>
                </a:lnTo>
                <a:lnTo>
                  <a:pt x="53109" y="30749"/>
                </a:lnTo>
                <a:lnTo>
                  <a:pt x="89015" y="9899"/>
                </a:lnTo>
                <a:lnTo>
                  <a:pt x="130648" y="375"/>
                </a:lnTo>
                <a:lnTo>
                  <a:pt x="4565916" y="0"/>
                </a:lnTo>
                <a:lnTo>
                  <a:pt x="4580602" y="755"/>
                </a:lnTo>
                <a:lnTo>
                  <a:pt x="4621759" y="11489"/>
                </a:lnTo>
                <a:lnTo>
                  <a:pt x="4656989" y="33348"/>
                </a:lnTo>
                <a:lnTo>
                  <a:pt x="4684268" y="64311"/>
                </a:lnTo>
                <a:lnTo>
                  <a:pt x="4701570" y="102352"/>
                </a:lnTo>
                <a:lnTo>
                  <a:pt x="4706937" y="705103"/>
                </a:lnTo>
                <a:lnTo>
                  <a:pt x="4706181" y="719791"/>
                </a:lnTo>
                <a:lnTo>
                  <a:pt x="4695447" y="760951"/>
                </a:lnTo>
                <a:lnTo>
                  <a:pt x="4673587" y="796184"/>
                </a:lnTo>
                <a:lnTo>
                  <a:pt x="4642625" y="823464"/>
                </a:lnTo>
                <a:lnTo>
                  <a:pt x="4604588" y="840767"/>
                </a:lnTo>
                <a:lnTo>
                  <a:pt x="141020" y="846137"/>
                </a:lnTo>
                <a:lnTo>
                  <a:pt x="126335" y="845381"/>
                </a:lnTo>
                <a:lnTo>
                  <a:pt x="85180" y="834647"/>
                </a:lnTo>
                <a:lnTo>
                  <a:pt x="49951" y="812786"/>
                </a:lnTo>
                <a:lnTo>
                  <a:pt x="22672" y="781822"/>
                </a:lnTo>
                <a:lnTo>
                  <a:pt x="5369" y="743781"/>
                </a:lnTo>
                <a:lnTo>
                  <a:pt x="0" y="141020"/>
                </a:lnTo>
                <a:close/>
              </a:path>
            </a:pathLst>
          </a:custGeom>
          <a:ln w="9525">
            <a:solidFill>
              <a:srgbClr val="ADCEE7"/>
            </a:solidFill>
          </a:ln>
        </p:spPr>
        <p:txBody>
          <a:bodyPr wrap="square" lIns="0" tIns="0" rIns="0" bIns="0" rtlCol="0">
            <a:spAutoFit/>
          </a:bodyPr>
          <a:lstStyle/>
          <a:p>
            <a:endParaRPr/>
          </a:p>
        </p:txBody>
      </p:sp>
      <p:sp>
        <p:nvSpPr>
          <p:cNvPr id="8" name="object 7"/>
          <p:cNvSpPr/>
          <p:nvPr/>
        </p:nvSpPr>
        <p:spPr>
          <a:xfrm>
            <a:off x="5140642" y="3558996"/>
            <a:ext cx="4802122" cy="973835"/>
          </a:xfrm>
          <a:prstGeom prst="rect">
            <a:avLst/>
          </a:prstGeom>
          <a:blipFill>
            <a:blip r:embed="rId5" cstate="print"/>
            <a:stretch>
              <a:fillRect/>
            </a:stretch>
          </a:blipFill>
        </p:spPr>
        <p:txBody>
          <a:bodyPr wrap="square" lIns="0" tIns="0" rIns="0" bIns="0" rtlCol="0">
            <a:spAutoFit/>
          </a:bodyPr>
          <a:lstStyle/>
          <a:p>
            <a:endParaRPr/>
          </a:p>
        </p:txBody>
      </p:sp>
      <p:sp>
        <p:nvSpPr>
          <p:cNvPr id="9" name="object 8"/>
          <p:cNvSpPr/>
          <p:nvPr/>
        </p:nvSpPr>
        <p:spPr>
          <a:xfrm>
            <a:off x="5335054" y="3583392"/>
            <a:ext cx="4607711" cy="879538"/>
          </a:xfrm>
          <a:prstGeom prst="rect">
            <a:avLst/>
          </a:prstGeom>
          <a:blipFill>
            <a:blip r:embed="rId6" cstate="print"/>
            <a:stretch>
              <a:fillRect/>
            </a:stretch>
          </a:blipFill>
        </p:spPr>
        <p:txBody>
          <a:bodyPr wrap="square" lIns="0" tIns="0" rIns="0" bIns="0" rtlCol="0">
            <a:spAutoFit/>
          </a:bodyPr>
          <a:lstStyle/>
          <a:p>
            <a:endParaRPr/>
          </a:p>
        </p:txBody>
      </p:sp>
      <p:sp>
        <p:nvSpPr>
          <p:cNvPr id="10" name="object 9"/>
          <p:cNvSpPr/>
          <p:nvPr/>
        </p:nvSpPr>
        <p:spPr>
          <a:xfrm>
            <a:off x="5188331" y="3583569"/>
            <a:ext cx="4707255" cy="830997"/>
          </a:xfrm>
          <a:custGeom>
            <a:avLst/>
            <a:gdLst/>
            <a:ahLst/>
            <a:cxnLst/>
            <a:rect l="l" t="t" r="r" b="b"/>
            <a:pathLst>
              <a:path w="4707255" h="879475">
                <a:moveTo>
                  <a:pt x="4560354" y="0"/>
                </a:moveTo>
                <a:lnTo>
                  <a:pt x="141797" y="76"/>
                </a:lnTo>
                <a:lnTo>
                  <a:pt x="99470" y="7735"/>
                </a:lnTo>
                <a:lnTo>
                  <a:pt x="62326" y="26620"/>
                </a:lnTo>
                <a:lnTo>
                  <a:pt x="32239" y="54857"/>
                </a:lnTo>
                <a:lnTo>
                  <a:pt x="11082" y="90571"/>
                </a:lnTo>
                <a:lnTo>
                  <a:pt x="727" y="131889"/>
                </a:lnTo>
                <a:lnTo>
                  <a:pt x="0" y="146583"/>
                </a:lnTo>
                <a:lnTo>
                  <a:pt x="76" y="737677"/>
                </a:lnTo>
                <a:lnTo>
                  <a:pt x="7734" y="780004"/>
                </a:lnTo>
                <a:lnTo>
                  <a:pt x="26616" y="817148"/>
                </a:lnTo>
                <a:lnTo>
                  <a:pt x="54851" y="847235"/>
                </a:lnTo>
                <a:lnTo>
                  <a:pt x="90566" y="868392"/>
                </a:lnTo>
                <a:lnTo>
                  <a:pt x="131887" y="878747"/>
                </a:lnTo>
                <a:lnTo>
                  <a:pt x="146583" y="879474"/>
                </a:lnTo>
                <a:lnTo>
                  <a:pt x="4565139" y="879398"/>
                </a:lnTo>
                <a:lnTo>
                  <a:pt x="4607462" y="871740"/>
                </a:lnTo>
                <a:lnTo>
                  <a:pt x="4644605" y="852858"/>
                </a:lnTo>
                <a:lnTo>
                  <a:pt x="4674694" y="824623"/>
                </a:lnTo>
                <a:lnTo>
                  <a:pt x="4695853" y="788908"/>
                </a:lnTo>
                <a:lnTo>
                  <a:pt x="4706210" y="747587"/>
                </a:lnTo>
                <a:lnTo>
                  <a:pt x="4706937" y="732891"/>
                </a:lnTo>
                <a:lnTo>
                  <a:pt x="4706860" y="141798"/>
                </a:lnTo>
                <a:lnTo>
                  <a:pt x="4699202" y="99475"/>
                </a:lnTo>
                <a:lnTo>
                  <a:pt x="4680317" y="62331"/>
                </a:lnTo>
                <a:lnTo>
                  <a:pt x="4652080" y="32243"/>
                </a:lnTo>
                <a:lnTo>
                  <a:pt x="4616365" y="11083"/>
                </a:lnTo>
                <a:lnTo>
                  <a:pt x="4575047" y="727"/>
                </a:lnTo>
                <a:lnTo>
                  <a:pt x="4560354" y="0"/>
                </a:lnTo>
                <a:close/>
              </a:path>
            </a:pathLst>
          </a:custGeom>
          <a:solidFill>
            <a:srgbClr val="E8F3F9"/>
          </a:solidFill>
        </p:spPr>
        <p:txBody>
          <a:bodyPr wrap="square" lIns="0" tIns="0" rIns="0" bIns="0" rtlCol="0">
            <a:spAutoFit/>
          </a:bodyPr>
          <a:lstStyle/>
          <a:p>
            <a:pPr algn="ctr"/>
            <a:r>
              <a:rPr lang="ko-KR" altLang="en-US" dirty="0" smtClean="0"/>
              <a:t>개방성</a:t>
            </a:r>
            <a:endParaRPr lang="en-US" altLang="ko-KR" dirty="0" smtClean="0"/>
          </a:p>
          <a:p>
            <a:pPr algn="ctr"/>
            <a:r>
              <a:rPr lang="en-US" dirty="0" smtClean="0"/>
              <a:t>(Openness)</a:t>
            </a:r>
          </a:p>
          <a:p>
            <a:pPr algn="ctr"/>
            <a:r>
              <a:rPr lang="ko-KR" altLang="en-US" dirty="0" smtClean="0"/>
              <a:t>모두가 동등하게 토론하여</a:t>
            </a:r>
            <a:endParaRPr dirty="0"/>
          </a:p>
        </p:txBody>
      </p:sp>
      <p:sp>
        <p:nvSpPr>
          <p:cNvPr id="11" name="object 10"/>
          <p:cNvSpPr/>
          <p:nvPr/>
        </p:nvSpPr>
        <p:spPr>
          <a:xfrm>
            <a:off x="5188331" y="3583569"/>
            <a:ext cx="4707255" cy="879475"/>
          </a:xfrm>
          <a:custGeom>
            <a:avLst/>
            <a:gdLst/>
            <a:ahLst/>
            <a:cxnLst/>
            <a:rect l="l" t="t" r="r" b="b"/>
            <a:pathLst>
              <a:path w="4707255" h="879475">
                <a:moveTo>
                  <a:pt x="0" y="146583"/>
                </a:moveTo>
                <a:lnTo>
                  <a:pt x="6337" y="103814"/>
                </a:lnTo>
                <a:lnTo>
                  <a:pt x="24102" y="66023"/>
                </a:lnTo>
                <a:lnTo>
                  <a:pt x="51420" y="35085"/>
                </a:lnTo>
                <a:lnTo>
                  <a:pt x="86420" y="12875"/>
                </a:lnTo>
                <a:lnTo>
                  <a:pt x="127228" y="1266"/>
                </a:lnTo>
                <a:lnTo>
                  <a:pt x="4560354" y="0"/>
                </a:lnTo>
                <a:lnTo>
                  <a:pt x="4575047" y="727"/>
                </a:lnTo>
                <a:lnTo>
                  <a:pt x="4616365" y="11083"/>
                </a:lnTo>
                <a:lnTo>
                  <a:pt x="4652080" y="32243"/>
                </a:lnTo>
                <a:lnTo>
                  <a:pt x="4680317" y="62331"/>
                </a:lnTo>
                <a:lnTo>
                  <a:pt x="4699202" y="99475"/>
                </a:lnTo>
                <a:lnTo>
                  <a:pt x="4706860" y="141798"/>
                </a:lnTo>
                <a:lnTo>
                  <a:pt x="4706937" y="732891"/>
                </a:lnTo>
                <a:lnTo>
                  <a:pt x="4706210" y="747587"/>
                </a:lnTo>
                <a:lnTo>
                  <a:pt x="4695853" y="788908"/>
                </a:lnTo>
                <a:lnTo>
                  <a:pt x="4674694" y="824623"/>
                </a:lnTo>
                <a:lnTo>
                  <a:pt x="4644605" y="852858"/>
                </a:lnTo>
                <a:lnTo>
                  <a:pt x="4607462" y="871740"/>
                </a:lnTo>
                <a:lnTo>
                  <a:pt x="4565139" y="879398"/>
                </a:lnTo>
                <a:lnTo>
                  <a:pt x="146583" y="879474"/>
                </a:lnTo>
                <a:lnTo>
                  <a:pt x="131887" y="878747"/>
                </a:lnTo>
                <a:lnTo>
                  <a:pt x="90566" y="868392"/>
                </a:lnTo>
                <a:lnTo>
                  <a:pt x="54851" y="847235"/>
                </a:lnTo>
                <a:lnTo>
                  <a:pt x="26616" y="817148"/>
                </a:lnTo>
                <a:lnTo>
                  <a:pt x="7734" y="780004"/>
                </a:lnTo>
                <a:lnTo>
                  <a:pt x="76" y="737677"/>
                </a:lnTo>
                <a:lnTo>
                  <a:pt x="0" y="146583"/>
                </a:lnTo>
                <a:close/>
              </a:path>
            </a:pathLst>
          </a:custGeom>
          <a:ln w="9525">
            <a:solidFill>
              <a:srgbClr val="ADCEE7"/>
            </a:solidFill>
          </a:ln>
        </p:spPr>
        <p:txBody>
          <a:bodyPr wrap="square" lIns="0" tIns="0" rIns="0" bIns="0" rtlCol="0">
            <a:spAutoFit/>
          </a:bodyPr>
          <a:lstStyle/>
          <a:p>
            <a:endParaRPr/>
          </a:p>
        </p:txBody>
      </p:sp>
      <p:sp>
        <p:nvSpPr>
          <p:cNvPr id="12" name="object 11"/>
          <p:cNvSpPr/>
          <p:nvPr/>
        </p:nvSpPr>
        <p:spPr>
          <a:xfrm>
            <a:off x="5129974" y="4561787"/>
            <a:ext cx="4802122" cy="976883"/>
          </a:xfrm>
          <a:prstGeom prst="rect">
            <a:avLst/>
          </a:prstGeom>
          <a:blipFill>
            <a:blip r:embed="rId7" cstate="print"/>
            <a:stretch>
              <a:fillRect/>
            </a:stretch>
          </a:blipFill>
        </p:spPr>
        <p:txBody>
          <a:bodyPr wrap="square" lIns="0" tIns="0" rIns="0" bIns="0" rtlCol="0">
            <a:spAutoFit/>
          </a:bodyPr>
          <a:lstStyle/>
          <a:p>
            <a:endParaRPr/>
          </a:p>
        </p:txBody>
      </p:sp>
      <p:sp>
        <p:nvSpPr>
          <p:cNvPr id="13" name="object 12"/>
          <p:cNvSpPr/>
          <p:nvPr/>
        </p:nvSpPr>
        <p:spPr>
          <a:xfrm>
            <a:off x="5324246" y="4587111"/>
            <a:ext cx="4607850" cy="880630"/>
          </a:xfrm>
          <a:prstGeom prst="rect">
            <a:avLst/>
          </a:prstGeom>
          <a:blipFill>
            <a:blip r:embed="rId6" cstate="print"/>
            <a:stretch>
              <a:fillRect/>
            </a:stretch>
          </a:blipFill>
        </p:spPr>
        <p:txBody>
          <a:bodyPr wrap="square" lIns="0" tIns="0" rIns="0" bIns="0" rtlCol="0">
            <a:spAutoFit/>
          </a:bodyPr>
          <a:lstStyle/>
          <a:p>
            <a:endParaRPr/>
          </a:p>
        </p:txBody>
      </p:sp>
      <p:sp>
        <p:nvSpPr>
          <p:cNvPr id="14" name="object 13"/>
          <p:cNvSpPr/>
          <p:nvPr/>
        </p:nvSpPr>
        <p:spPr>
          <a:xfrm>
            <a:off x="5177219" y="4586867"/>
            <a:ext cx="4707255" cy="830997"/>
          </a:xfrm>
          <a:custGeom>
            <a:avLst/>
            <a:gdLst/>
            <a:ahLst/>
            <a:cxnLst/>
            <a:rect l="l" t="t" r="r" b="b"/>
            <a:pathLst>
              <a:path w="4707255" h="881379">
                <a:moveTo>
                  <a:pt x="4560087" y="0"/>
                </a:moveTo>
                <a:lnTo>
                  <a:pt x="141626" y="91"/>
                </a:lnTo>
                <a:lnTo>
                  <a:pt x="99338" y="7856"/>
                </a:lnTo>
                <a:lnTo>
                  <a:pt x="62237" y="26812"/>
                </a:lnTo>
                <a:lnTo>
                  <a:pt x="32190" y="55091"/>
                </a:lnTo>
                <a:lnTo>
                  <a:pt x="11064" y="90828"/>
                </a:lnTo>
                <a:lnTo>
                  <a:pt x="726" y="132155"/>
                </a:lnTo>
                <a:lnTo>
                  <a:pt x="0" y="146850"/>
                </a:lnTo>
                <a:lnTo>
                  <a:pt x="91" y="739436"/>
                </a:lnTo>
                <a:lnTo>
                  <a:pt x="7856" y="781724"/>
                </a:lnTo>
                <a:lnTo>
                  <a:pt x="26812" y="818825"/>
                </a:lnTo>
                <a:lnTo>
                  <a:pt x="55091" y="848872"/>
                </a:lnTo>
                <a:lnTo>
                  <a:pt x="90828" y="869998"/>
                </a:lnTo>
                <a:lnTo>
                  <a:pt x="132155" y="880336"/>
                </a:lnTo>
                <a:lnTo>
                  <a:pt x="146850" y="881062"/>
                </a:lnTo>
                <a:lnTo>
                  <a:pt x="4565311" y="880971"/>
                </a:lnTo>
                <a:lnTo>
                  <a:pt x="4607599" y="873206"/>
                </a:lnTo>
                <a:lnTo>
                  <a:pt x="4644700" y="854250"/>
                </a:lnTo>
                <a:lnTo>
                  <a:pt x="4674747" y="825970"/>
                </a:lnTo>
                <a:lnTo>
                  <a:pt x="4695873" y="790233"/>
                </a:lnTo>
                <a:lnTo>
                  <a:pt x="4706211" y="748907"/>
                </a:lnTo>
                <a:lnTo>
                  <a:pt x="4706937" y="734212"/>
                </a:lnTo>
                <a:lnTo>
                  <a:pt x="4706846" y="141626"/>
                </a:lnTo>
                <a:lnTo>
                  <a:pt x="4699081" y="99338"/>
                </a:lnTo>
                <a:lnTo>
                  <a:pt x="4680125" y="62237"/>
                </a:lnTo>
                <a:lnTo>
                  <a:pt x="4651845" y="32190"/>
                </a:lnTo>
                <a:lnTo>
                  <a:pt x="4616108" y="11064"/>
                </a:lnTo>
                <a:lnTo>
                  <a:pt x="4574782" y="726"/>
                </a:lnTo>
                <a:lnTo>
                  <a:pt x="4560087" y="0"/>
                </a:lnTo>
                <a:close/>
              </a:path>
            </a:pathLst>
          </a:custGeom>
          <a:solidFill>
            <a:srgbClr val="FCFCFC"/>
          </a:solidFill>
        </p:spPr>
        <p:txBody>
          <a:bodyPr wrap="square" lIns="0" tIns="0" rIns="0" bIns="0" rtlCol="0">
            <a:spAutoFit/>
          </a:bodyPr>
          <a:lstStyle/>
          <a:p>
            <a:pPr algn="ctr"/>
            <a:r>
              <a:rPr lang="ko-KR" altLang="en-US" dirty="0" smtClean="0"/>
              <a:t>투명성</a:t>
            </a:r>
            <a:r>
              <a:rPr lang="en-US" altLang="ko-KR" dirty="0" smtClean="0"/>
              <a:t/>
            </a:r>
            <a:br>
              <a:rPr lang="en-US" altLang="ko-KR" dirty="0" smtClean="0"/>
            </a:br>
            <a:r>
              <a:rPr lang="en-US" altLang="ko-KR" dirty="0" smtClean="0"/>
              <a:t>(Transparency)</a:t>
            </a:r>
          </a:p>
          <a:p>
            <a:pPr algn="ctr"/>
            <a:r>
              <a:rPr lang="ko-KR" altLang="en-US" dirty="0" smtClean="0"/>
              <a:t>절차의 공개로 정책개발 수행</a:t>
            </a:r>
            <a:endParaRPr dirty="0"/>
          </a:p>
        </p:txBody>
      </p:sp>
      <p:sp>
        <p:nvSpPr>
          <p:cNvPr id="15" name="object 14"/>
          <p:cNvSpPr/>
          <p:nvPr/>
        </p:nvSpPr>
        <p:spPr>
          <a:xfrm>
            <a:off x="5177219" y="4586867"/>
            <a:ext cx="4707255" cy="881380"/>
          </a:xfrm>
          <a:custGeom>
            <a:avLst/>
            <a:gdLst/>
            <a:ahLst/>
            <a:cxnLst/>
            <a:rect l="l" t="t" r="r" b="b"/>
            <a:pathLst>
              <a:path w="4707255" h="881379">
                <a:moveTo>
                  <a:pt x="0" y="146850"/>
                </a:moveTo>
                <a:lnTo>
                  <a:pt x="6327" y="104075"/>
                </a:lnTo>
                <a:lnTo>
                  <a:pt x="24065" y="66267"/>
                </a:lnTo>
                <a:lnTo>
                  <a:pt x="51345" y="35294"/>
                </a:lnTo>
                <a:lnTo>
                  <a:pt x="86302" y="13023"/>
                </a:lnTo>
                <a:lnTo>
                  <a:pt x="127069" y="1320"/>
                </a:lnTo>
                <a:lnTo>
                  <a:pt x="4560087" y="0"/>
                </a:lnTo>
                <a:lnTo>
                  <a:pt x="4574782" y="726"/>
                </a:lnTo>
                <a:lnTo>
                  <a:pt x="4616108" y="11064"/>
                </a:lnTo>
                <a:lnTo>
                  <a:pt x="4651845" y="32190"/>
                </a:lnTo>
                <a:lnTo>
                  <a:pt x="4680125" y="62237"/>
                </a:lnTo>
                <a:lnTo>
                  <a:pt x="4699081" y="99338"/>
                </a:lnTo>
                <a:lnTo>
                  <a:pt x="4706846" y="141626"/>
                </a:lnTo>
                <a:lnTo>
                  <a:pt x="4706937" y="734212"/>
                </a:lnTo>
                <a:lnTo>
                  <a:pt x="4706211" y="748907"/>
                </a:lnTo>
                <a:lnTo>
                  <a:pt x="4695873" y="790233"/>
                </a:lnTo>
                <a:lnTo>
                  <a:pt x="4674747" y="825970"/>
                </a:lnTo>
                <a:lnTo>
                  <a:pt x="4644700" y="854250"/>
                </a:lnTo>
                <a:lnTo>
                  <a:pt x="4607599" y="873206"/>
                </a:lnTo>
                <a:lnTo>
                  <a:pt x="4565311" y="880971"/>
                </a:lnTo>
                <a:lnTo>
                  <a:pt x="146850" y="881062"/>
                </a:lnTo>
                <a:lnTo>
                  <a:pt x="132155" y="880336"/>
                </a:lnTo>
                <a:lnTo>
                  <a:pt x="90828" y="869998"/>
                </a:lnTo>
                <a:lnTo>
                  <a:pt x="55091" y="848872"/>
                </a:lnTo>
                <a:lnTo>
                  <a:pt x="26812" y="818825"/>
                </a:lnTo>
                <a:lnTo>
                  <a:pt x="7856" y="781724"/>
                </a:lnTo>
                <a:lnTo>
                  <a:pt x="91" y="739436"/>
                </a:lnTo>
                <a:lnTo>
                  <a:pt x="0" y="146850"/>
                </a:lnTo>
                <a:close/>
              </a:path>
            </a:pathLst>
          </a:custGeom>
          <a:ln w="9525">
            <a:solidFill>
              <a:srgbClr val="ADCEE7"/>
            </a:solidFill>
          </a:ln>
        </p:spPr>
        <p:txBody>
          <a:bodyPr wrap="square" lIns="0" tIns="0" rIns="0" bIns="0" rtlCol="0">
            <a:spAutoFit/>
          </a:bodyPr>
          <a:lstStyle/>
          <a:p>
            <a:endParaRPr/>
          </a:p>
        </p:txBody>
      </p:sp>
      <p:sp>
        <p:nvSpPr>
          <p:cNvPr id="16" name="object 15"/>
          <p:cNvSpPr/>
          <p:nvPr/>
        </p:nvSpPr>
        <p:spPr>
          <a:xfrm>
            <a:off x="5129974" y="1504644"/>
            <a:ext cx="4802122" cy="943355"/>
          </a:xfrm>
          <a:prstGeom prst="rect">
            <a:avLst/>
          </a:prstGeom>
          <a:blipFill>
            <a:blip r:embed="rId8" cstate="print"/>
            <a:stretch>
              <a:fillRect/>
            </a:stretch>
          </a:blipFill>
        </p:spPr>
        <p:txBody>
          <a:bodyPr wrap="square" lIns="0" tIns="0" rIns="0" bIns="0" rtlCol="0">
            <a:spAutoFit/>
          </a:bodyPr>
          <a:lstStyle/>
          <a:p>
            <a:endParaRPr/>
          </a:p>
        </p:txBody>
      </p:sp>
      <p:sp>
        <p:nvSpPr>
          <p:cNvPr id="17" name="object 16"/>
          <p:cNvSpPr/>
          <p:nvPr/>
        </p:nvSpPr>
        <p:spPr>
          <a:xfrm>
            <a:off x="9742920" y="1529459"/>
            <a:ext cx="189177" cy="847661"/>
          </a:xfrm>
          <a:prstGeom prst="rect">
            <a:avLst/>
          </a:prstGeom>
          <a:blipFill>
            <a:blip r:embed="rId9" cstate="print"/>
            <a:stretch>
              <a:fillRect/>
            </a:stretch>
          </a:blipFill>
        </p:spPr>
        <p:txBody>
          <a:bodyPr wrap="square" lIns="0" tIns="0" rIns="0" bIns="0" rtlCol="0">
            <a:spAutoFit/>
          </a:bodyPr>
          <a:lstStyle/>
          <a:p>
            <a:endParaRPr/>
          </a:p>
        </p:txBody>
      </p:sp>
      <p:sp>
        <p:nvSpPr>
          <p:cNvPr id="18" name="object 17"/>
          <p:cNvSpPr/>
          <p:nvPr/>
        </p:nvSpPr>
        <p:spPr>
          <a:xfrm>
            <a:off x="5177219" y="1529348"/>
            <a:ext cx="4707255" cy="553998"/>
          </a:xfrm>
          <a:custGeom>
            <a:avLst/>
            <a:gdLst/>
            <a:ahLst/>
            <a:cxnLst/>
            <a:rect l="l" t="t" r="r" b="b"/>
            <a:pathLst>
              <a:path w="4707255" h="847725">
                <a:moveTo>
                  <a:pt x="4565650" y="0"/>
                </a:moveTo>
                <a:lnTo>
                  <a:pt x="130480" y="407"/>
                </a:lnTo>
                <a:lnTo>
                  <a:pt x="88886" y="10036"/>
                </a:lnTo>
                <a:lnTo>
                  <a:pt x="53024" y="30956"/>
                </a:lnTo>
                <a:lnTo>
                  <a:pt x="24910" y="61149"/>
                </a:lnTo>
                <a:lnTo>
                  <a:pt x="6563" y="98599"/>
                </a:lnTo>
                <a:lnTo>
                  <a:pt x="0" y="141287"/>
                </a:lnTo>
                <a:lnTo>
                  <a:pt x="407" y="717244"/>
                </a:lnTo>
                <a:lnTo>
                  <a:pt x="10036" y="758838"/>
                </a:lnTo>
                <a:lnTo>
                  <a:pt x="30956" y="794700"/>
                </a:lnTo>
                <a:lnTo>
                  <a:pt x="61149" y="822814"/>
                </a:lnTo>
                <a:lnTo>
                  <a:pt x="98599" y="841161"/>
                </a:lnTo>
                <a:lnTo>
                  <a:pt x="141287" y="847725"/>
                </a:lnTo>
                <a:lnTo>
                  <a:pt x="4576456" y="847317"/>
                </a:lnTo>
                <a:lnTo>
                  <a:pt x="4618051" y="837688"/>
                </a:lnTo>
                <a:lnTo>
                  <a:pt x="4653913" y="816768"/>
                </a:lnTo>
                <a:lnTo>
                  <a:pt x="4682026" y="786575"/>
                </a:lnTo>
                <a:lnTo>
                  <a:pt x="4700373" y="749125"/>
                </a:lnTo>
                <a:lnTo>
                  <a:pt x="4706937" y="706437"/>
                </a:lnTo>
                <a:lnTo>
                  <a:pt x="4706530" y="130480"/>
                </a:lnTo>
                <a:lnTo>
                  <a:pt x="4696900" y="88886"/>
                </a:lnTo>
                <a:lnTo>
                  <a:pt x="4675980" y="53024"/>
                </a:lnTo>
                <a:lnTo>
                  <a:pt x="4645787" y="24910"/>
                </a:lnTo>
                <a:lnTo>
                  <a:pt x="4608338" y="6563"/>
                </a:lnTo>
                <a:lnTo>
                  <a:pt x="4565650" y="0"/>
                </a:lnTo>
                <a:close/>
              </a:path>
            </a:pathLst>
          </a:custGeom>
          <a:solidFill>
            <a:srgbClr val="F2F3F3"/>
          </a:solidFill>
        </p:spPr>
        <p:txBody>
          <a:bodyPr wrap="square" lIns="0" tIns="0" rIns="0" bIns="0" rtlCol="0">
            <a:spAutoFit/>
          </a:bodyPr>
          <a:lstStyle/>
          <a:p>
            <a:pPr algn="ctr">
              <a:lnSpc>
                <a:spcPct val="100000"/>
              </a:lnSpc>
            </a:pPr>
            <a:r>
              <a:rPr lang="ko-KR" altLang="en-US" spc="-25" dirty="0" err="1" smtClean="0">
                <a:latin typeface="Trebuchet MS"/>
                <a:cs typeface="Trebuchet MS"/>
              </a:rPr>
              <a:t>모든이해관계자가</a:t>
            </a:r>
            <a:endParaRPr lang="en-US" altLang="ko-KR" spc="-25" dirty="0" smtClean="0">
              <a:latin typeface="Trebuchet MS"/>
              <a:cs typeface="Trebuchet MS"/>
            </a:endParaRPr>
          </a:p>
          <a:p>
            <a:pPr algn="ctr">
              <a:lnSpc>
                <a:spcPct val="100000"/>
              </a:lnSpc>
            </a:pPr>
            <a:r>
              <a:rPr lang="en-US" altLang="ko-KR" spc="-25" dirty="0" smtClean="0">
                <a:latin typeface="Trebuchet MS"/>
                <a:cs typeface="Trebuchet MS"/>
              </a:rPr>
              <a:t>(</a:t>
            </a:r>
            <a:r>
              <a:rPr lang="ko-KR" altLang="en-US" spc="-25" dirty="0" smtClean="0">
                <a:latin typeface="Trebuchet MS"/>
                <a:cs typeface="Trebuchet MS"/>
              </a:rPr>
              <a:t>다중이해관계자</a:t>
            </a:r>
            <a:r>
              <a:rPr lang="en-US" altLang="ko-KR" spc="-25" dirty="0" smtClean="0">
                <a:latin typeface="Trebuchet MS"/>
                <a:cs typeface="Trebuchet MS"/>
              </a:rPr>
              <a:t>, </a:t>
            </a:r>
            <a:r>
              <a:rPr lang="en-US" altLang="ko-KR" spc="-25" dirty="0" err="1" smtClean="0">
                <a:latin typeface="Trebuchet MS"/>
                <a:cs typeface="Trebuchet MS"/>
              </a:rPr>
              <a:t>Mulitistakeholder</a:t>
            </a:r>
            <a:r>
              <a:rPr lang="en-US" altLang="ko-KR" spc="-25" dirty="0" smtClean="0">
                <a:latin typeface="Trebuchet MS"/>
                <a:cs typeface="Trebuchet MS"/>
              </a:rPr>
              <a:t>)</a:t>
            </a:r>
            <a:endParaRPr lang="ko-KR" altLang="en-US" dirty="0">
              <a:latin typeface="Trebuchet MS"/>
              <a:cs typeface="Trebuchet MS"/>
            </a:endParaRPr>
          </a:p>
        </p:txBody>
      </p:sp>
      <p:sp>
        <p:nvSpPr>
          <p:cNvPr id="19" name="object 18"/>
          <p:cNvSpPr/>
          <p:nvPr/>
        </p:nvSpPr>
        <p:spPr>
          <a:xfrm>
            <a:off x="5177219" y="1529348"/>
            <a:ext cx="4707255" cy="847725"/>
          </a:xfrm>
          <a:custGeom>
            <a:avLst/>
            <a:gdLst/>
            <a:ahLst/>
            <a:cxnLst/>
            <a:rect l="l" t="t" r="r" b="b"/>
            <a:pathLst>
              <a:path w="4707255" h="847725">
                <a:moveTo>
                  <a:pt x="0" y="141287"/>
                </a:moveTo>
                <a:lnTo>
                  <a:pt x="6563" y="98599"/>
                </a:lnTo>
                <a:lnTo>
                  <a:pt x="24910" y="61149"/>
                </a:lnTo>
                <a:lnTo>
                  <a:pt x="53024" y="30956"/>
                </a:lnTo>
                <a:lnTo>
                  <a:pt x="88886" y="10036"/>
                </a:lnTo>
                <a:lnTo>
                  <a:pt x="130480" y="407"/>
                </a:lnTo>
                <a:lnTo>
                  <a:pt x="4565650" y="0"/>
                </a:lnTo>
                <a:lnTo>
                  <a:pt x="4580337" y="754"/>
                </a:lnTo>
                <a:lnTo>
                  <a:pt x="4621503" y="11469"/>
                </a:lnTo>
                <a:lnTo>
                  <a:pt x="4656757" y="33296"/>
                </a:lnTo>
                <a:lnTo>
                  <a:pt x="4684084" y="64216"/>
                </a:lnTo>
                <a:lnTo>
                  <a:pt x="4701464" y="102213"/>
                </a:lnTo>
                <a:lnTo>
                  <a:pt x="4706937" y="706437"/>
                </a:lnTo>
                <a:lnTo>
                  <a:pt x="4706183" y="721124"/>
                </a:lnTo>
                <a:lnTo>
                  <a:pt x="4695467" y="762290"/>
                </a:lnTo>
                <a:lnTo>
                  <a:pt x="4673641" y="797545"/>
                </a:lnTo>
                <a:lnTo>
                  <a:pt x="4642720" y="824871"/>
                </a:lnTo>
                <a:lnTo>
                  <a:pt x="4604723" y="842252"/>
                </a:lnTo>
                <a:lnTo>
                  <a:pt x="141287" y="847725"/>
                </a:lnTo>
                <a:lnTo>
                  <a:pt x="126600" y="846970"/>
                </a:lnTo>
                <a:lnTo>
                  <a:pt x="85434" y="836255"/>
                </a:lnTo>
                <a:lnTo>
                  <a:pt x="50179" y="814428"/>
                </a:lnTo>
                <a:lnTo>
                  <a:pt x="22853" y="783508"/>
                </a:lnTo>
                <a:lnTo>
                  <a:pt x="5472" y="745511"/>
                </a:lnTo>
                <a:lnTo>
                  <a:pt x="0" y="141287"/>
                </a:lnTo>
                <a:close/>
              </a:path>
            </a:pathLst>
          </a:custGeom>
          <a:ln w="9525">
            <a:solidFill>
              <a:srgbClr val="ADCEE7"/>
            </a:solidFill>
          </a:ln>
        </p:spPr>
        <p:txBody>
          <a:bodyPr wrap="square" lIns="0" tIns="0" rIns="0" bIns="0" rtlCol="0">
            <a:spAutoFit/>
          </a:bodyPr>
          <a:lstStyle/>
          <a:p>
            <a:endParaRPr/>
          </a:p>
        </p:txBody>
      </p:sp>
      <p:sp>
        <p:nvSpPr>
          <p:cNvPr id="20" name="object 19"/>
          <p:cNvSpPr txBox="1"/>
          <p:nvPr/>
        </p:nvSpPr>
        <p:spPr>
          <a:xfrm>
            <a:off x="6111399" y="1686127"/>
            <a:ext cx="2836545" cy="654025"/>
          </a:xfrm>
          <a:prstGeom prst="rect">
            <a:avLst/>
          </a:prstGeom>
        </p:spPr>
        <p:txBody>
          <a:bodyPr vert="horz" wrap="square" lIns="0" tIns="0" rIns="0" bIns="0" rtlCol="0">
            <a:spAutoFit/>
          </a:bodyPr>
          <a:lstStyle/>
          <a:p>
            <a:pPr>
              <a:lnSpc>
                <a:spcPts val="2250"/>
              </a:lnSpc>
              <a:spcBef>
                <a:spcPts val="14"/>
              </a:spcBef>
            </a:pPr>
            <a:endParaRPr lang="ko-KR" altLang="en-US" sz="2250" dirty="0" smtClean="0"/>
          </a:p>
          <a:p>
            <a:pPr>
              <a:lnSpc>
                <a:spcPts val="2800"/>
              </a:lnSpc>
            </a:pPr>
            <a:endParaRPr lang="ko-KR" altLang="en-US" sz="2800" dirty="0"/>
          </a:p>
        </p:txBody>
      </p:sp>
      <p:sp>
        <p:nvSpPr>
          <p:cNvPr id="21" name="object 20"/>
          <p:cNvSpPr/>
          <p:nvPr/>
        </p:nvSpPr>
        <p:spPr>
          <a:xfrm>
            <a:off x="1156081" y="1174316"/>
            <a:ext cx="2886074" cy="2724149"/>
          </a:xfrm>
          <a:prstGeom prst="rect">
            <a:avLst/>
          </a:prstGeom>
          <a:blipFill>
            <a:blip r:embed="rId10" cstate="print"/>
            <a:stretch>
              <a:fillRect/>
            </a:stretch>
          </a:blipFill>
        </p:spPr>
        <p:txBody>
          <a:bodyPr wrap="square" lIns="0" tIns="0" rIns="0" bIns="0" rtlCol="0">
            <a:spAutoFit/>
          </a:bodyPr>
          <a:lstStyle/>
          <a:p>
            <a:endParaRPr/>
          </a:p>
        </p:txBody>
      </p:sp>
      <p:sp>
        <p:nvSpPr>
          <p:cNvPr id="22" name="object 59"/>
          <p:cNvSpPr/>
          <p:nvPr/>
        </p:nvSpPr>
        <p:spPr>
          <a:xfrm>
            <a:off x="1156081" y="3898465"/>
            <a:ext cx="2886074" cy="2975157"/>
          </a:xfrm>
          <a:prstGeom prst="rect">
            <a:avLst/>
          </a:prstGeom>
          <a:blipFill>
            <a:blip r:embed="rId11" cstate="print"/>
            <a:stretch>
              <a:fillRect/>
            </a:stretch>
          </a:blipFill>
        </p:spPr>
        <p:txBody>
          <a:bodyPr wrap="square" lIns="0" tIns="0" rIns="0" bIns="0" rtlCol="0">
            <a:spAutoFit/>
          </a:bodyPr>
          <a:lstStyle/>
          <a:p>
            <a:endParaRPr/>
          </a:p>
        </p:txBody>
      </p:sp>
    </p:spTree>
    <p:extLst>
      <p:ext uri="{BB962C8B-B14F-4D97-AF65-F5344CB8AC3E}">
        <p14:creationId xmlns:p14="http://schemas.microsoft.com/office/powerpoint/2010/main" val="1499136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ko-KR" altLang="en-US" dirty="0"/>
              <a:t>경쟁과 선택</a:t>
            </a:r>
            <a:endParaRPr lang="en-US" dirty="0"/>
          </a:p>
        </p:txBody>
      </p:sp>
      <p:pic>
        <p:nvPicPr>
          <p:cNvPr id="2" name="그림 1"/>
          <p:cNvPicPr>
            <a:picLocks noChangeAspect="1"/>
          </p:cNvPicPr>
          <p:nvPr/>
        </p:nvPicPr>
        <p:blipFill>
          <a:blip r:embed="rId3"/>
          <a:stretch>
            <a:fillRect/>
          </a:stretch>
        </p:blipFill>
        <p:spPr>
          <a:xfrm>
            <a:off x="1451769" y="1076504"/>
            <a:ext cx="7427056" cy="5393351"/>
          </a:xfrm>
          <a:prstGeom prst="rect">
            <a:avLst/>
          </a:prstGeom>
        </p:spPr>
      </p:pic>
    </p:spTree>
    <p:extLst>
      <p:ext uri="{BB962C8B-B14F-4D97-AF65-F5344CB8AC3E}">
        <p14:creationId xmlns:p14="http://schemas.microsoft.com/office/powerpoint/2010/main" val="250935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9988" y="326041"/>
            <a:ext cx="9719787" cy="677260"/>
          </a:xfrm>
        </p:spPr>
        <p:txBody>
          <a:bodyPr>
            <a:noAutofit/>
          </a:bodyPr>
          <a:lstStyle/>
          <a:p>
            <a:r>
              <a:rPr lang="ko-KR" altLang="en-US" b="0" dirty="0"/>
              <a:t>보안성과 </a:t>
            </a:r>
            <a:r>
              <a:rPr lang="ko-KR" altLang="en-US" b="0" dirty="0" smtClean="0"/>
              <a:t>안정성 </a:t>
            </a:r>
            <a:r>
              <a:rPr lang="ko-KR" altLang="en-US" b="0" dirty="0" err="1" smtClean="0"/>
              <a:t>상호운영성</a:t>
            </a:r>
            <a:endParaRPr lang="en-US" b="0" dirty="0"/>
          </a:p>
        </p:txBody>
      </p:sp>
      <p:pic>
        <p:nvPicPr>
          <p:cNvPr id="4" name="그림 3"/>
          <p:cNvPicPr>
            <a:picLocks noChangeAspect="1"/>
          </p:cNvPicPr>
          <p:nvPr/>
        </p:nvPicPr>
        <p:blipFill>
          <a:blip r:embed="rId3"/>
          <a:stretch>
            <a:fillRect/>
          </a:stretch>
        </p:blipFill>
        <p:spPr>
          <a:xfrm>
            <a:off x="1046956" y="1200404"/>
            <a:ext cx="8705850" cy="5124450"/>
          </a:xfrm>
          <a:prstGeom prst="rect">
            <a:avLst/>
          </a:prstGeom>
        </p:spPr>
      </p:pic>
    </p:spTree>
    <p:extLst>
      <p:ext uri="{BB962C8B-B14F-4D97-AF65-F5344CB8AC3E}">
        <p14:creationId xmlns:p14="http://schemas.microsoft.com/office/powerpoint/2010/main" val="642421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ko-KR" altLang="en-US" dirty="0"/>
              <a:t>계약관리</a:t>
            </a:r>
            <a:r>
              <a:rPr lang="en-US" altLang="ko-KR" dirty="0"/>
              <a:t>(</a:t>
            </a:r>
            <a:r>
              <a:rPr lang="ko-KR" altLang="en-US" dirty="0" err="1"/>
              <a:t>레지스트라</a:t>
            </a:r>
            <a:r>
              <a:rPr lang="en-US" altLang="ko-KR" dirty="0"/>
              <a:t>)</a:t>
            </a:r>
            <a:endParaRPr lang="en-US" dirty="0"/>
          </a:p>
        </p:txBody>
      </p:sp>
      <p:pic>
        <p:nvPicPr>
          <p:cNvPr id="5" name="그림 4"/>
          <p:cNvPicPr>
            <a:picLocks noChangeAspect="1"/>
          </p:cNvPicPr>
          <p:nvPr/>
        </p:nvPicPr>
        <p:blipFill>
          <a:blip r:embed="rId3"/>
          <a:stretch>
            <a:fillRect/>
          </a:stretch>
        </p:blipFill>
        <p:spPr>
          <a:xfrm>
            <a:off x="1278898" y="1071555"/>
            <a:ext cx="9305975" cy="6359360"/>
          </a:xfrm>
          <a:prstGeom prst="rect">
            <a:avLst/>
          </a:prstGeom>
        </p:spPr>
      </p:pic>
    </p:spTree>
    <p:extLst>
      <p:ext uri="{BB962C8B-B14F-4D97-AF65-F5344CB8AC3E}">
        <p14:creationId xmlns:p14="http://schemas.microsoft.com/office/powerpoint/2010/main" val="1005996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dirty="0" smtClean="0"/>
              <a:t>아태지역에서의 </a:t>
            </a:r>
            <a:r>
              <a:rPr lang="en-US" altLang="ko-KR" dirty="0" smtClean="0"/>
              <a:t>ICANN</a:t>
            </a:r>
            <a:endParaRPr lang="en-US" dirty="0"/>
          </a:p>
        </p:txBody>
      </p:sp>
      <p:sp>
        <p:nvSpPr>
          <p:cNvPr id="5" name="Rectangle 4"/>
          <p:cNvSpPr/>
          <p:nvPr/>
        </p:nvSpPr>
        <p:spPr>
          <a:xfrm>
            <a:off x="6744781" y="3053600"/>
            <a:ext cx="1665029" cy="17725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그림 5"/>
          <p:cNvPicPr>
            <a:picLocks noChangeAspect="1"/>
          </p:cNvPicPr>
          <p:nvPr/>
        </p:nvPicPr>
        <p:blipFill>
          <a:blip r:embed="rId3"/>
          <a:stretch>
            <a:fillRect/>
          </a:stretch>
        </p:blipFill>
        <p:spPr>
          <a:xfrm>
            <a:off x="1282628" y="1223963"/>
            <a:ext cx="8086725" cy="5981700"/>
          </a:xfrm>
          <a:prstGeom prst="rect">
            <a:avLst/>
          </a:prstGeom>
        </p:spPr>
      </p:pic>
    </p:spTree>
    <p:extLst>
      <p:ext uri="{BB962C8B-B14F-4D97-AF65-F5344CB8AC3E}">
        <p14:creationId xmlns:p14="http://schemas.microsoft.com/office/powerpoint/2010/main" val="3955038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829" y="2021996"/>
            <a:ext cx="6479858" cy="595469"/>
          </a:xfrm>
        </p:spPr>
        <p:txBody>
          <a:bodyPr>
            <a:normAutofit/>
          </a:bodyPr>
          <a:lstStyle/>
          <a:p>
            <a:pPr algn="ctr"/>
            <a:r>
              <a:rPr lang="ko-KR" altLang="en-US" sz="2800" dirty="0" smtClean="0"/>
              <a:t>감사합니다</a:t>
            </a:r>
            <a:r>
              <a:rPr lang="en-US" altLang="ko-KR" sz="2800" dirty="0" smtClean="0"/>
              <a:t>.</a:t>
            </a:r>
            <a:endParaRPr lang="en-US" sz="2800" dirty="0"/>
          </a:p>
        </p:txBody>
      </p:sp>
      <p:sp>
        <p:nvSpPr>
          <p:cNvPr id="4" name="Text Placeholder 3"/>
          <p:cNvSpPr>
            <a:spLocks noGrp="1"/>
          </p:cNvSpPr>
          <p:nvPr>
            <p:ph type="body" sz="half" idx="2"/>
          </p:nvPr>
        </p:nvSpPr>
        <p:spPr>
          <a:xfrm>
            <a:off x="2116829" y="3390836"/>
            <a:ext cx="6479858" cy="456503"/>
          </a:xfrm>
        </p:spPr>
        <p:txBody>
          <a:bodyPr>
            <a:normAutofit/>
          </a:bodyPr>
          <a:lstStyle/>
          <a:p>
            <a:pPr algn="ctr"/>
            <a:r>
              <a:rPr lang="en-US" sz="1800" b="1" dirty="0" smtClean="0"/>
              <a:t>Q&amp;A</a:t>
            </a:r>
            <a:endParaRPr lang="en-US" sz="1800" b="1" dirty="0"/>
          </a:p>
        </p:txBody>
      </p:sp>
    </p:spTree>
    <p:extLst>
      <p:ext uri="{BB962C8B-B14F-4D97-AF65-F5344CB8AC3E}">
        <p14:creationId xmlns:p14="http://schemas.microsoft.com/office/powerpoint/2010/main" val="3709751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09506" y="1282082"/>
            <a:ext cx="5756894" cy="4850139"/>
          </a:xfrm>
        </p:spPr>
        <p:txBody>
          <a:bodyPr>
            <a:normAutofit/>
          </a:bodyPr>
          <a:lstStyle/>
          <a:p>
            <a:pPr>
              <a:buClr>
                <a:srgbClr val="43ACDA"/>
              </a:buClr>
              <a:buFont typeface="Wingdings" panose="05000000000000000000" pitchFamily="2" charset="2"/>
              <a:buChar char="§"/>
            </a:pPr>
            <a:r>
              <a:rPr lang="ko-KR" altLang="en-US" dirty="0">
                <a:solidFill>
                  <a:schemeClr val="tx1"/>
                </a:solidFill>
              </a:rPr>
              <a:t>조직</a:t>
            </a:r>
            <a:r>
              <a:rPr lang="en-US" altLang="ko-KR" dirty="0">
                <a:solidFill>
                  <a:schemeClr val="tx1"/>
                </a:solidFill>
              </a:rPr>
              <a:t>, </a:t>
            </a:r>
            <a:r>
              <a:rPr lang="ko-KR" altLang="en-US" dirty="0">
                <a:solidFill>
                  <a:schemeClr val="tx1"/>
                </a:solidFill>
              </a:rPr>
              <a:t>개인</a:t>
            </a:r>
            <a:r>
              <a:rPr lang="en-US" altLang="ko-KR" dirty="0">
                <a:solidFill>
                  <a:schemeClr val="tx1"/>
                </a:solidFill>
              </a:rPr>
              <a:t>, </a:t>
            </a:r>
            <a:r>
              <a:rPr lang="ko-KR" altLang="en-US" dirty="0">
                <a:solidFill>
                  <a:schemeClr val="tx1"/>
                </a:solidFill>
              </a:rPr>
              <a:t>절차가 상호작용하여 </a:t>
            </a:r>
            <a:r>
              <a:rPr lang="ko-KR" altLang="en-US" dirty="0" smtClean="0">
                <a:solidFill>
                  <a:schemeClr val="tx1"/>
                </a:solidFill>
              </a:rPr>
              <a:t>글로벌인터넷생태계를 운영</a:t>
            </a:r>
            <a:endParaRPr lang="en-US" altLang="ko-KR" dirty="0" smtClean="0">
              <a:solidFill>
                <a:schemeClr val="tx1"/>
              </a:solidFill>
            </a:endParaRPr>
          </a:p>
          <a:p>
            <a:pPr>
              <a:buClr>
                <a:srgbClr val="43ACDA"/>
              </a:buClr>
              <a:buFont typeface="Wingdings" panose="05000000000000000000" pitchFamily="2" charset="2"/>
              <a:buChar char="§"/>
            </a:pPr>
            <a:endParaRPr lang="ko-KR" altLang="en-US" dirty="0">
              <a:solidFill>
                <a:schemeClr val="tx1"/>
              </a:solidFill>
            </a:endParaRPr>
          </a:p>
          <a:p>
            <a:pPr>
              <a:buClr>
                <a:srgbClr val="43ACDA"/>
              </a:buClr>
              <a:buFont typeface="Wingdings" panose="05000000000000000000" pitchFamily="2" charset="2"/>
              <a:buChar char="§"/>
            </a:pPr>
            <a:r>
              <a:rPr lang="ko-KR" altLang="en-US" dirty="0" smtClean="0">
                <a:solidFill>
                  <a:schemeClr val="tx1"/>
                </a:solidFill>
              </a:rPr>
              <a:t>생태계 구성요소간 상호 의존도가 높아 조정기능이 필수</a:t>
            </a:r>
            <a:endParaRPr lang="en-US" altLang="ko-KR" dirty="0">
              <a:solidFill>
                <a:schemeClr val="tx1"/>
              </a:solidFill>
            </a:endParaRPr>
          </a:p>
          <a:p>
            <a:pPr>
              <a:buClr>
                <a:srgbClr val="43ACDA"/>
              </a:buClr>
              <a:buFont typeface="Wingdings" panose="05000000000000000000" pitchFamily="2" charset="2"/>
              <a:buChar char="§"/>
            </a:pPr>
            <a:endParaRPr lang="ko-KR" altLang="en-US" dirty="0">
              <a:solidFill>
                <a:schemeClr val="tx1"/>
              </a:solidFill>
            </a:endParaRPr>
          </a:p>
          <a:p>
            <a:pPr>
              <a:buClr>
                <a:srgbClr val="43ACDA"/>
              </a:buClr>
              <a:buFont typeface="Wingdings" panose="05000000000000000000" pitchFamily="2" charset="2"/>
              <a:buChar char="§"/>
            </a:pPr>
            <a:r>
              <a:rPr lang="ko-KR" altLang="en-US" dirty="0" smtClean="0">
                <a:solidFill>
                  <a:schemeClr val="tx1"/>
                </a:solidFill>
              </a:rPr>
              <a:t>인터넷생태계에서 </a:t>
            </a:r>
            <a:r>
              <a:rPr lang="en-US" altLang="ko-KR" dirty="0" smtClean="0">
                <a:solidFill>
                  <a:schemeClr val="tx1"/>
                </a:solidFill>
              </a:rPr>
              <a:t>ICANN</a:t>
            </a:r>
            <a:r>
              <a:rPr lang="ko-KR" altLang="en-US" dirty="0" smtClean="0">
                <a:solidFill>
                  <a:schemeClr val="tx1"/>
                </a:solidFill>
              </a:rPr>
              <a:t>은 구성 요소 중 하나로 조정기능 수행</a:t>
            </a:r>
            <a:endParaRPr lang="ko-KR" altLang="en-US" dirty="0">
              <a:solidFill>
                <a:schemeClr val="tx1"/>
              </a:solidFill>
            </a:endParaRPr>
          </a:p>
          <a:p>
            <a:pPr marL="0" indent="0">
              <a:buClr>
                <a:srgbClr val="43ACDA"/>
              </a:buClr>
              <a:buNone/>
            </a:pPr>
            <a:r>
              <a:rPr lang="en-US" altLang="ko-KR" dirty="0" smtClean="0">
                <a:solidFill>
                  <a:schemeClr val="tx1"/>
                </a:solidFill>
              </a:rPr>
              <a:t> - ICANN</a:t>
            </a:r>
            <a:r>
              <a:rPr lang="ko-KR" altLang="en-US" dirty="0">
                <a:solidFill>
                  <a:schemeClr val="tx1"/>
                </a:solidFill>
              </a:rPr>
              <a:t>은 </a:t>
            </a:r>
            <a:r>
              <a:rPr lang="ko-KR" altLang="en-US" dirty="0" smtClean="0">
                <a:solidFill>
                  <a:schemeClr val="tx1"/>
                </a:solidFill>
              </a:rPr>
              <a:t>전세계 인터넷의 </a:t>
            </a:r>
            <a:r>
              <a:rPr lang="en-US" altLang="ko-KR" dirty="0" smtClean="0">
                <a:solidFill>
                  <a:schemeClr val="tx1"/>
                </a:solidFill>
              </a:rPr>
              <a:t/>
            </a:r>
            <a:br>
              <a:rPr lang="en-US" altLang="ko-KR" dirty="0" smtClean="0">
                <a:solidFill>
                  <a:schemeClr val="tx1"/>
                </a:solidFill>
              </a:rPr>
            </a:br>
            <a:r>
              <a:rPr lang="en-US" altLang="ko-KR" dirty="0" smtClean="0">
                <a:solidFill>
                  <a:schemeClr val="tx1"/>
                </a:solidFill>
              </a:rPr>
              <a:t>    </a:t>
            </a:r>
            <a:r>
              <a:rPr lang="ko-KR" altLang="en-US" dirty="0" smtClean="0">
                <a:solidFill>
                  <a:schemeClr val="tx1"/>
                </a:solidFill>
              </a:rPr>
              <a:t>이름</a:t>
            </a:r>
            <a:r>
              <a:rPr lang="en-US" altLang="ko-KR" dirty="0" smtClean="0">
                <a:solidFill>
                  <a:schemeClr val="tx1"/>
                </a:solidFill>
              </a:rPr>
              <a:t>(</a:t>
            </a:r>
            <a:r>
              <a:rPr lang="ko-KR" altLang="en-US" dirty="0" smtClean="0">
                <a:solidFill>
                  <a:schemeClr val="tx1"/>
                </a:solidFill>
              </a:rPr>
              <a:t>도메인네임</a:t>
            </a:r>
            <a:r>
              <a:rPr lang="en-US" altLang="ko-KR" dirty="0" smtClean="0">
                <a:solidFill>
                  <a:schemeClr val="tx1"/>
                </a:solidFill>
              </a:rPr>
              <a:t>)</a:t>
            </a:r>
            <a:r>
              <a:rPr lang="ko-KR" altLang="en-US" dirty="0" smtClean="0">
                <a:solidFill>
                  <a:schemeClr val="tx1"/>
                </a:solidFill>
              </a:rPr>
              <a:t>과 주소</a:t>
            </a:r>
            <a:r>
              <a:rPr lang="en-US" altLang="ko-KR" dirty="0" smtClean="0">
                <a:solidFill>
                  <a:schemeClr val="tx1"/>
                </a:solidFill>
              </a:rPr>
              <a:t>(IP)</a:t>
            </a:r>
            <a:r>
              <a:rPr lang="ko-KR" altLang="en-US" dirty="0" smtClean="0">
                <a:solidFill>
                  <a:schemeClr val="tx1"/>
                </a:solidFill>
              </a:rPr>
              <a:t>를</a:t>
            </a:r>
            <a:r>
              <a:rPr lang="en-US" altLang="ko-KR" dirty="0" smtClean="0">
                <a:solidFill>
                  <a:schemeClr val="tx1"/>
                </a:solidFill>
              </a:rPr>
              <a:t> </a:t>
            </a:r>
            <a:br>
              <a:rPr lang="en-US" altLang="ko-KR" dirty="0" smtClean="0">
                <a:solidFill>
                  <a:schemeClr val="tx1"/>
                </a:solidFill>
              </a:rPr>
            </a:br>
            <a:r>
              <a:rPr lang="en-US" altLang="ko-KR" dirty="0" smtClean="0">
                <a:solidFill>
                  <a:schemeClr val="tx1"/>
                </a:solidFill>
              </a:rPr>
              <a:t>    </a:t>
            </a:r>
            <a:r>
              <a:rPr lang="ko-KR" altLang="en-US" dirty="0" smtClean="0">
                <a:solidFill>
                  <a:schemeClr val="tx1"/>
                </a:solidFill>
              </a:rPr>
              <a:t>관리하는 기관</a:t>
            </a:r>
            <a:endParaRPr lang="en-US" dirty="0">
              <a:solidFill>
                <a:schemeClr val="tx1"/>
              </a:solidFill>
            </a:endParaRPr>
          </a:p>
        </p:txBody>
      </p:sp>
      <p:sp>
        <p:nvSpPr>
          <p:cNvPr id="3" name="Text Placeholder 2"/>
          <p:cNvSpPr>
            <a:spLocks noGrp="1"/>
          </p:cNvSpPr>
          <p:nvPr>
            <p:ph type="body" sz="quarter" idx="10"/>
          </p:nvPr>
        </p:nvSpPr>
        <p:spPr/>
        <p:txBody>
          <a:bodyPr>
            <a:normAutofit/>
          </a:bodyPr>
          <a:lstStyle/>
          <a:p>
            <a:r>
              <a:rPr lang="ko-KR" altLang="en-US" dirty="0" smtClean="0"/>
              <a:t>인터넷생태계의 구성요소</a:t>
            </a:r>
            <a:r>
              <a:rPr lang="en-US" altLang="ko-KR" dirty="0" smtClean="0"/>
              <a:t>(</a:t>
            </a:r>
            <a:r>
              <a:rPr lang="ko-KR" altLang="en-US" dirty="0" err="1" smtClean="0"/>
              <a:t>누가인터넷을</a:t>
            </a:r>
            <a:r>
              <a:rPr lang="ko-KR" altLang="en-US" dirty="0" smtClean="0"/>
              <a:t> 운영하는가</a:t>
            </a:r>
            <a:r>
              <a:rPr lang="en-US" altLang="ko-KR" dirty="0" smtClean="0"/>
              <a:t>?)</a:t>
            </a:r>
            <a:endParaRPr lang="en-US" dirty="0"/>
          </a:p>
        </p:txBody>
      </p:sp>
      <p:pic>
        <p:nvPicPr>
          <p:cNvPr id="4" name="Content Placeholder 4" descr="thumbnail_internet-ecosystem.png"/>
          <p:cNvPicPr>
            <a:picLocks noChangeAspect="1"/>
          </p:cNvPicPr>
          <p:nvPr/>
        </p:nvPicPr>
        <p:blipFill rotWithShape="1">
          <a:blip r:embed="rId3">
            <a:extLst>
              <a:ext uri="{28A0092B-C50C-407E-A947-70E740481C1C}">
                <a14:useLocalDpi xmlns:a14="http://schemas.microsoft.com/office/drawing/2010/main" val="0"/>
              </a:ext>
            </a:extLst>
          </a:blip>
          <a:srcRect l="1530" r="637"/>
          <a:stretch/>
        </p:blipFill>
        <p:spPr>
          <a:xfrm>
            <a:off x="0" y="1282082"/>
            <a:ext cx="4919042" cy="3299154"/>
          </a:xfrm>
          <a:prstGeom prst="rect">
            <a:avLst/>
          </a:prstGeom>
        </p:spPr>
      </p:pic>
    </p:spTree>
    <p:extLst>
      <p:ext uri="{BB962C8B-B14F-4D97-AF65-F5344CB8AC3E}">
        <p14:creationId xmlns:p14="http://schemas.microsoft.com/office/powerpoint/2010/main" val="140299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ICANN </a:t>
            </a:r>
            <a:r>
              <a:rPr lang="ko-KR" altLang="en-US" dirty="0" smtClean="0"/>
              <a:t>이 하는 일은</a:t>
            </a:r>
            <a:r>
              <a:rPr lang="en-US" altLang="ko-KR" dirty="0" smtClean="0"/>
              <a:t>?</a:t>
            </a:r>
            <a:endParaRPr lang="en-US" dirty="0"/>
          </a:p>
        </p:txBody>
      </p:sp>
      <p:pic>
        <p:nvPicPr>
          <p:cNvPr id="5" name="그림 4"/>
          <p:cNvPicPr>
            <a:picLocks noChangeAspect="1"/>
          </p:cNvPicPr>
          <p:nvPr/>
        </p:nvPicPr>
        <p:blipFill>
          <a:blip r:embed="rId3"/>
          <a:stretch>
            <a:fillRect/>
          </a:stretch>
        </p:blipFill>
        <p:spPr>
          <a:xfrm>
            <a:off x="2156162" y="1111532"/>
            <a:ext cx="6487438" cy="5012009"/>
          </a:xfrm>
          <a:prstGeom prst="rect">
            <a:avLst/>
          </a:prstGeom>
        </p:spPr>
      </p:pic>
    </p:spTree>
    <p:extLst>
      <p:ext uri="{BB962C8B-B14F-4D97-AF65-F5344CB8AC3E}">
        <p14:creationId xmlns:p14="http://schemas.microsoft.com/office/powerpoint/2010/main" val="289729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p:cNvSpPr>
            <a:spLocks noGrp="1"/>
          </p:cNvSpPr>
          <p:nvPr>
            <p:ph type="body" sz="quarter" idx="10"/>
          </p:nvPr>
        </p:nvSpPr>
        <p:spPr/>
        <p:txBody>
          <a:bodyPr/>
          <a:lstStyle/>
          <a:p>
            <a:r>
              <a:rPr lang="ko-KR" altLang="en-US" dirty="0" smtClean="0"/>
              <a:t>소개 </a:t>
            </a:r>
            <a:r>
              <a:rPr lang="en-US" altLang="ko-KR" dirty="0" smtClean="0"/>
              <a:t>– ICANN </a:t>
            </a:r>
            <a:r>
              <a:rPr lang="ko-KR" altLang="en-US" dirty="0" smtClean="0"/>
              <a:t>이 </a:t>
            </a:r>
            <a:r>
              <a:rPr lang="ko-KR" altLang="en-US" dirty="0" err="1" smtClean="0"/>
              <a:t>하는일과</a:t>
            </a:r>
            <a:r>
              <a:rPr lang="ko-KR" altLang="en-US" dirty="0" smtClean="0"/>
              <a:t> 세부내용</a:t>
            </a:r>
            <a:endParaRPr lang="ko-KR" altLang="en-US" dirty="0"/>
          </a:p>
        </p:txBody>
      </p:sp>
      <p:pic>
        <p:nvPicPr>
          <p:cNvPr id="4" name="IJY5xJKPhjA"/>
          <p:cNvPicPr>
            <a:picLocks noRot="1" noChangeAspect="1"/>
          </p:cNvPicPr>
          <p:nvPr>
            <a:videoFile r:link="rId1"/>
          </p:nvPr>
        </p:nvPicPr>
        <p:blipFill>
          <a:blip r:embed="rId3"/>
          <a:stretch>
            <a:fillRect/>
          </a:stretch>
        </p:blipFill>
        <p:spPr>
          <a:xfrm>
            <a:off x="1000387" y="1129287"/>
            <a:ext cx="8798988" cy="4949431"/>
          </a:xfrm>
          <a:prstGeom prst="rect">
            <a:avLst/>
          </a:prstGeom>
        </p:spPr>
      </p:pic>
    </p:spTree>
    <p:extLst>
      <p:ext uri="{BB962C8B-B14F-4D97-AF65-F5344CB8AC3E}">
        <p14:creationId xmlns:p14="http://schemas.microsoft.com/office/powerpoint/2010/main" val="26699468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9" y="1282082"/>
            <a:ext cx="10259774" cy="4850139"/>
          </a:xfrm>
        </p:spPr>
        <p:txBody>
          <a:bodyPr/>
          <a:lstStyle/>
          <a:p>
            <a:pPr>
              <a:spcAft>
                <a:spcPts val="1200"/>
              </a:spcAft>
              <a:buClr>
                <a:srgbClr val="43ACDA"/>
              </a:buClr>
              <a:buFont typeface="Wingdings" panose="05000000000000000000" pitchFamily="2" charset="2"/>
              <a:buChar char="§"/>
            </a:pPr>
            <a:r>
              <a:rPr lang="ko-KR" altLang="en-US" dirty="0">
                <a:solidFill>
                  <a:schemeClr val="tx1"/>
                </a:solidFill>
              </a:rPr>
              <a:t>인터넷프로토콜의 숫자</a:t>
            </a:r>
            <a:r>
              <a:rPr lang="en-US" altLang="ko-KR" dirty="0">
                <a:solidFill>
                  <a:schemeClr val="tx1"/>
                </a:solidFill>
              </a:rPr>
              <a:t>(IP</a:t>
            </a:r>
            <a:r>
              <a:rPr lang="ko-KR" altLang="en-US" dirty="0">
                <a:solidFill>
                  <a:schemeClr val="tx1"/>
                </a:solidFill>
              </a:rPr>
              <a:t>번호</a:t>
            </a:r>
            <a:r>
              <a:rPr lang="en-US" altLang="ko-KR" dirty="0">
                <a:solidFill>
                  <a:schemeClr val="tx1"/>
                </a:solidFill>
              </a:rPr>
              <a:t>)</a:t>
            </a:r>
            <a:r>
              <a:rPr lang="ko-KR" altLang="en-US" dirty="0">
                <a:solidFill>
                  <a:schemeClr val="tx1"/>
                </a:solidFill>
              </a:rPr>
              <a:t>는 유일하며 컴퓨터가 상호 통신을 가능하게 함</a:t>
            </a:r>
          </a:p>
          <a:p>
            <a:pPr>
              <a:spcAft>
                <a:spcPts val="1200"/>
              </a:spcAft>
              <a:buClr>
                <a:srgbClr val="43ACDA"/>
              </a:buClr>
              <a:buFont typeface="Wingdings" panose="05000000000000000000" pitchFamily="2" charset="2"/>
              <a:buChar char="§"/>
            </a:pPr>
            <a:r>
              <a:rPr lang="ko-KR" altLang="en-US" dirty="0">
                <a:solidFill>
                  <a:schemeClr val="tx1"/>
                </a:solidFill>
              </a:rPr>
              <a:t>도메인네임시스템</a:t>
            </a:r>
            <a:r>
              <a:rPr lang="en-US" altLang="ko-KR" dirty="0">
                <a:solidFill>
                  <a:schemeClr val="tx1"/>
                </a:solidFill>
              </a:rPr>
              <a:t>(DNS)</a:t>
            </a:r>
            <a:r>
              <a:rPr lang="ko-KR" altLang="en-US" dirty="0">
                <a:solidFill>
                  <a:schemeClr val="tx1"/>
                </a:solidFill>
              </a:rPr>
              <a:t>은 </a:t>
            </a:r>
            <a:r>
              <a:rPr lang="en-US" altLang="ko-KR" dirty="0">
                <a:solidFill>
                  <a:schemeClr val="tx1"/>
                </a:solidFill>
              </a:rPr>
              <a:t>IP</a:t>
            </a:r>
            <a:r>
              <a:rPr lang="ko-KR" altLang="en-US" dirty="0">
                <a:solidFill>
                  <a:schemeClr val="tx1"/>
                </a:solidFill>
              </a:rPr>
              <a:t>번호와 이름을 지정하는 시스템임</a:t>
            </a:r>
          </a:p>
          <a:p>
            <a:pPr>
              <a:spcAft>
                <a:spcPts val="1200"/>
              </a:spcAft>
              <a:buClr>
                <a:srgbClr val="43ACDA"/>
              </a:buClr>
              <a:buFont typeface="Wingdings" panose="05000000000000000000" pitchFamily="2" charset="2"/>
              <a:buChar char="§"/>
            </a:pPr>
            <a:r>
              <a:rPr lang="en-US" altLang="ko-KR" dirty="0">
                <a:solidFill>
                  <a:schemeClr val="tx1"/>
                </a:solidFill>
              </a:rPr>
              <a:t>DNS</a:t>
            </a:r>
            <a:r>
              <a:rPr lang="ko-KR" altLang="en-US" dirty="0">
                <a:solidFill>
                  <a:schemeClr val="tx1"/>
                </a:solidFill>
              </a:rPr>
              <a:t>는 하나의 인터넷의 기본 </a:t>
            </a:r>
            <a:r>
              <a:rPr lang="ko-KR" altLang="en-US" dirty="0" smtClean="0">
                <a:solidFill>
                  <a:schemeClr val="tx1"/>
                </a:solidFill>
              </a:rPr>
              <a:t>요소임</a:t>
            </a:r>
            <a:endParaRPr lang="ko-KR" altLang="en-US" dirty="0">
              <a:solidFill>
                <a:schemeClr val="tx1"/>
              </a:solidFill>
            </a:endParaRPr>
          </a:p>
          <a:p>
            <a:pPr>
              <a:spcAft>
                <a:spcPts val="1200"/>
              </a:spcAft>
              <a:buClr>
                <a:srgbClr val="43ACDA"/>
              </a:buClr>
              <a:buFont typeface="Wingdings" panose="05000000000000000000" pitchFamily="2" charset="2"/>
              <a:buChar char="§"/>
            </a:pPr>
            <a:r>
              <a:rPr lang="en-US" altLang="ko-KR" dirty="0">
                <a:solidFill>
                  <a:schemeClr val="tx1"/>
                </a:solidFill>
              </a:rPr>
              <a:t>DNS</a:t>
            </a:r>
            <a:r>
              <a:rPr lang="ko-KR" altLang="en-US" dirty="0">
                <a:solidFill>
                  <a:schemeClr val="tx1"/>
                </a:solidFill>
              </a:rPr>
              <a:t>는 인터넷을 안전하고 </a:t>
            </a:r>
            <a:r>
              <a:rPr lang="ko-KR" altLang="en-US" dirty="0" smtClean="0">
                <a:solidFill>
                  <a:schemeClr val="tx1"/>
                </a:solidFill>
              </a:rPr>
              <a:t>안정적 </a:t>
            </a:r>
            <a:r>
              <a:rPr lang="ko-KR" altLang="en-US" dirty="0" err="1">
                <a:solidFill>
                  <a:schemeClr val="tx1"/>
                </a:solidFill>
              </a:rPr>
              <a:t>상호운영가능하도록</a:t>
            </a:r>
            <a:r>
              <a:rPr lang="ko-KR" altLang="en-US" dirty="0">
                <a:solidFill>
                  <a:schemeClr val="tx1"/>
                </a:solidFill>
              </a:rPr>
              <a:t> </a:t>
            </a:r>
            <a:r>
              <a:rPr lang="ko-KR" altLang="en-US" dirty="0" smtClean="0">
                <a:solidFill>
                  <a:schemeClr val="tx1"/>
                </a:solidFill>
              </a:rPr>
              <a:t>지원</a:t>
            </a:r>
            <a:endParaRPr lang="ko-KR" altLang="en-US" dirty="0">
              <a:solidFill>
                <a:schemeClr val="tx1"/>
              </a:solidFill>
            </a:endParaRPr>
          </a:p>
          <a:p>
            <a:pPr>
              <a:spcAft>
                <a:spcPts val="1200"/>
              </a:spcAft>
              <a:buClr>
                <a:srgbClr val="43ACDA"/>
              </a:buClr>
              <a:buFont typeface="Wingdings" panose="05000000000000000000" pitchFamily="2" charset="2"/>
              <a:buChar char="§"/>
            </a:pPr>
            <a:r>
              <a:rPr lang="en-US" altLang="ko-KR" dirty="0">
                <a:solidFill>
                  <a:schemeClr val="tx1"/>
                </a:solidFill>
              </a:rPr>
              <a:t>ICANN</a:t>
            </a:r>
            <a:r>
              <a:rPr lang="ko-KR" altLang="en-US" dirty="0">
                <a:solidFill>
                  <a:schemeClr val="tx1"/>
                </a:solidFill>
              </a:rPr>
              <a:t>은 </a:t>
            </a:r>
            <a:r>
              <a:rPr lang="en-US" altLang="ko-KR" dirty="0">
                <a:solidFill>
                  <a:schemeClr val="tx1"/>
                </a:solidFill>
              </a:rPr>
              <a:t>1998</a:t>
            </a:r>
            <a:r>
              <a:rPr lang="ko-KR" altLang="en-US" dirty="0">
                <a:solidFill>
                  <a:schemeClr val="tx1"/>
                </a:solidFill>
              </a:rPr>
              <a:t>년에 </a:t>
            </a:r>
            <a:r>
              <a:rPr lang="en-US" altLang="ko-KR" dirty="0">
                <a:solidFill>
                  <a:schemeClr val="tx1"/>
                </a:solidFill>
              </a:rPr>
              <a:t>DNS</a:t>
            </a:r>
            <a:r>
              <a:rPr lang="ko-KR" altLang="en-US" dirty="0">
                <a:solidFill>
                  <a:schemeClr val="tx1"/>
                </a:solidFill>
              </a:rPr>
              <a:t>를 </a:t>
            </a:r>
            <a:r>
              <a:rPr lang="ko-KR" altLang="en-US" dirty="0" smtClean="0">
                <a:solidFill>
                  <a:schemeClr val="tx1"/>
                </a:solidFill>
              </a:rPr>
              <a:t>운영</a:t>
            </a:r>
            <a:r>
              <a:rPr lang="en-US" altLang="ko-KR" dirty="0" smtClean="0">
                <a:solidFill>
                  <a:schemeClr val="tx1"/>
                </a:solidFill>
              </a:rPr>
              <a:t>/</a:t>
            </a:r>
            <a:r>
              <a:rPr lang="ko-KR" altLang="en-US" dirty="0" smtClean="0">
                <a:solidFill>
                  <a:schemeClr val="tx1"/>
                </a:solidFill>
              </a:rPr>
              <a:t>조정하기 </a:t>
            </a:r>
            <a:r>
              <a:rPr lang="ko-KR" altLang="en-US" dirty="0">
                <a:solidFill>
                  <a:schemeClr val="tx1"/>
                </a:solidFill>
              </a:rPr>
              <a:t>위해 </a:t>
            </a:r>
            <a:r>
              <a:rPr lang="ko-KR" altLang="en-US" dirty="0" smtClean="0">
                <a:solidFill>
                  <a:schemeClr val="tx1"/>
                </a:solidFill>
              </a:rPr>
              <a:t>설립</a:t>
            </a:r>
            <a:endParaRPr lang="en-US" dirty="0">
              <a:solidFill>
                <a:schemeClr val="tx1"/>
              </a:solidFill>
            </a:endParaRPr>
          </a:p>
        </p:txBody>
      </p:sp>
      <p:sp>
        <p:nvSpPr>
          <p:cNvPr id="3" name="Text Placeholder 2"/>
          <p:cNvSpPr>
            <a:spLocks noGrp="1"/>
          </p:cNvSpPr>
          <p:nvPr>
            <p:ph type="body" sz="quarter" idx="10"/>
          </p:nvPr>
        </p:nvSpPr>
        <p:spPr/>
        <p:txBody>
          <a:bodyPr/>
          <a:lstStyle/>
          <a:p>
            <a:r>
              <a:rPr lang="ko-KR" altLang="en-US" dirty="0"/>
              <a:t>세계의 네트워크 </a:t>
            </a:r>
            <a:r>
              <a:rPr lang="en-US" altLang="ko-KR" dirty="0" smtClean="0"/>
              <a:t>– </a:t>
            </a:r>
            <a:r>
              <a:rPr lang="ko-KR" altLang="en-US" dirty="0" smtClean="0"/>
              <a:t>도메인네임시스템</a:t>
            </a:r>
            <a:r>
              <a:rPr lang="en-US" altLang="ko-KR" dirty="0" smtClean="0"/>
              <a:t>(DNS)</a:t>
            </a:r>
            <a:endParaRPr lang="en-US" altLang="ko-KR" dirty="0"/>
          </a:p>
        </p:txBody>
      </p:sp>
    </p:spTree>
    <p:extLst>
      <p:ext uri="{BB962C8B-B14F-4D97-AF65-F5344CB8AC3E}">
        <p14:creationId xmlns:p14="http://schemas.microsoft.com/office/powerpoint/2010/main" val="136524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dirty="0"/>
              <a:t>세계의 네트워크 </a:t>
            </a:r>
            <a:r>
              <a:rPr lang="en-US" altLang="ko-KR" dirty="0"/>
              <a:t>- </a:t>
            </a:r>
            <a:r>
              <a:rPr lang="ko-KR" altLang="en-US" dirty="0"/>
              <a:t>도메인네임시스템</a:t>
            </a:r>
            <a:endParaRPr lang="en-US" altLang="ko-KR" dirty="0"/>
          </a:p>
          <a:p>
            <a:endParaRPr lang="en-US" dirty="0"/>
          </a:p>
          <a:p>
            <a:endParaRPr lang="en-US" dirty="0"/>
          </a:p>
        </p:txBody>
      </p:sp>
      <p:sp>
        <p:nvSpPr>
          <p:cNvPr id="2" name="Rectangle 1"/>
          <p:cNvSpPr/>
          <p:nvPr/>
        </p:nvSpPr>
        <p:spPr>
          <a:xfrm>
            <a:off x="8833123" y="1120330"/>
            <a:ext cx="1100239" cy="7423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그림 4"/>
          <p:cNvPicPr>
            <a:picLocks noChangeAspect="1"/>
          </p:cNvPicPr>
          <p:nvPr/>
        </p:nvPicPr>
        <p:blipFill>
          <a:blip r:embed="rId3"/>
          <a:stretch>
            <a:fillRect/>
          </a:stretch>
        </p:blipFill>
        <p:spPr>
          <a:xfrm>
            <a:off x="1163086" y="1120330"/>
            <a:ext cx="9191580" cy="5325413"/>
          </a:xfrm>
          <a:prstGeom prst="rect">
            <a:avLst/>
          </a:prstGeom>
        </p:spPr>
      </p:pic>
    </p:spTree>
    <p:extLst>
      <p:ext uri="{BB962C8B-B14F-4D97-AF65-F5344CB8AC3E}">
        <p14:creationId xmlns:p14="http://schemas.microsoft.com/office/powerpoint/2010/main" val="97685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9" y="1282081"/>
            <a:ext cx="9719787" cy="5172507"/>
          </a:xfrm>
        </p:spPr>
        <p:txBody>
          <a:bodyPr>
            <a:normAutofit fontScale="70000" lnSpcReduction="20000"/>
          </a:bodyPr>
          <a:lstStyle/>
          <a:p>
            <a:pPr>
              <a:spcAft>
                <a:spcPts val="1200"/>
              </a:spcAft>
              <a:buClr>
                <a:srgbClr val="43ACDA"/>
              </a:buClr>
              <a:buFont typeface="Wingdings" panose="05000000000000000000" pitchFamily="2" charset="2"/>
              <a:buChar char="§"/>
            </a:pPr>
            <a:r>
              <a:rPr lang="ko-KR" altLang="en-US" dirty="0">
                <a:solidFill>
                  <a:schemeClr val="tx1"/>
                </a:solidFill>
              </a:rPr>
              <a:t>도메인네임시스템 </a:t>
            </a:r>
            <a:r>
              <a:rPr lang="en-US" altLang="ko-KR" dirty="0">
                <a:solidFill>
                  <a:schemeClr val="tx1"/>
                </a:solidFill>
              </a:rPr>
              <a:t>(DNS)</a:t>
            </a:r>
          </a:p>
          <a:p>
            <a:pPr>
              <a:spcAft>
                <a:spcPts val="1200"/>
              </a:spcAft>
              <a:buClr>
                <a:srgbClr val="43ACDA"/>
              </a:buClr>
              <a:buFont typeface="Wingdings" panose="05000000000000000000" pitchFamily="2" charset="2"/>
              <a:buChar char="§"/>
            </a:pPr>
            <a:r>
              <a:rPr lang="en-US" altLang="ko-KR" dirty="0">
                <a:solidFill>
                  <a:schemeClr val="tx1"/>
                </a:solidFill>
              </a:rPr>
              <a:t>IP(Internet Protocol)</a:t>
            </a:r>
            <a:r>
              <a:rPr lang="ko-KR" altLang="en-US" dirty="0">
                <a:solidFill>
                  <a:schemeClr val="tx1"/>
                </a:solidFill>
              </a:rPr>
              <a:t>주소 </a:t>
            </a:r>
            <a:r>
              <a:rPr lang="ko-KR" altLang="en-US" dirty="0" smtClean="0">
                <a:solidFill>
                  <a:schemeClr val="tx1"/>
                </a:solidFill>
              </a:rPr>
              <a:t>할당</a:t>
            </a:r>
            <a:endParaRPr lang="en-US" altLang="ko-KR" dirty="0" smtClean="0">
              <a:solidFill>
                <a:schemeClr val="tx1"/>
              </a:solidFill>
            </a:endParaRPr>
          </a:p>
          <a:p>
            <a:pPr marL="0" indent="0">
              <a:spcAft>
                <a:spcPts val="1200"/>
              </a:spcAft>
              <a:buClr>
                <a:srgbClr val="43ACDA"/>
              </a:buClr>
              <a:buNone/>
            </a:pPr>
            <a:r>
              <a:rPr lang="en-US" altLang="ko-KR" dirty="0">
                <a:solidFill>
                  <a:schemeClr val="tx1"/>
                </a:solidFill>
              </a:rPr>
              <a:t> </a:t>
            </a:r>
            <a:r>
              <a:rPr lang="en-US" altLang="ko-KR" dirty="0" smtClean="0">
                <a:solidFill>
                  <a:schemeClr val="tx1"/>
                </a:solidFill>
              </a:rPr>
              <a:t>- IPv4</a:t>
            </a:r>
            <a:r>
              <a:rPr lang="ko-KR" altLang="en-US" dirty="0" smtClean="0">
                <a:solidFill>
                  <a:schemeClr val="tx1"/>
                </a:solidFill>
              </a:rPr>
              <a:t>와 </a:t>
            </a:r>
            <a:r>
              <a:rPr lang="en-US" altLang="ko-KR" dirty="0" smtClean="0">
                <a:solidFill>
                  <a:schemeClr val="tx1"/>
                </a:solidFill>
              </a:rPr>
              <a:t>IPv6</a:t>
            </a:r>
            <a:r>
              <a:rPr lang="ko-KR" altLang="en-US" dirty="0" smtClean="0">
                <a:solidFill>
                  <a:schemeClr val="tx1"/>
                </a:solidFill>
              </a:rPr>
              <a:t>의 할당을 </a:t>
            </a:r>
            <a:r>
              <a:rPr lang="en-US" altLang="ko-KR" dirty="0" smtClean="0">
                <a:solidFill>
                  <a:schemeClr val="tx1"/>
                </a:solidFill>
              </a:rPr>
              <a:t>5</a:t>
            </a:r>
            <a:r>
              <a:rPr lang="ko-KR" altLang="en-US" dirty="0" smtClean="0">
                <a:solidFill>
                  <a:schemeClr val="tx1"/>
                </a:solidFill>
              </a:rPr>
              <a:t>개 지역별 </a:t>
            </a:r>
            <a:r>
              <a:rPr lang="ko-KR" altLang="en-US" dirty="0" err="1" smtClean="0">
                <a:solidFill>
                  <a:schemeClr val="tx1"/>
                </a:solidFill>
              </a:rPr>
              <a:t>인터넷레지스트리와</a:t>
            </a:r>
            <a:r>
              <a:rPr lang="ko-KR" altLang="en-US" dirty="0" smtClean="0">
                <a:solidFill>
                  <a:schemeClr val="tx1"/>
                </a:solidFill>
              </a:rPr>
              <a:t> 함께 할당 및 관리</a:t>
            </a:r>
            <a:endParaRPr lang="ko-KR" altLang="en-US" dirty="0">
              <a:solidFill>
                <a:schemeClr val="tx1"/>
              </a:solidFill>
            </a:endParaRPr>
          </a:p>
          <a:p>
            <a:pPr>
              <a:spcAft>
                <a:spcPts val="1200"/>
              </a:spcAft>
              <a:buClr>
                <a:srgbClr val="43ACDA"/>
              </a:buClr>
              <a:buFont typeface="Wingdings" panose="05000000000000000000" pitchFamily="2" charset="2"/>
              <a:buChar char="§"/>
            </a:pPr>
            <a:r>
              <a:rPr lang="ko-KR" altLang="en-US" dirty="0">
                <a:solidFill>
                  <a:schemeClr val="tx1"/>
                </a:solidFill>
              </a:rPr>
              <a:t>프로토콜</a:t>
            </a:r>
            <a:r>
              <a:rPr lang="en-US" altLang="ko-KR" dirty="0">
                <a:solidFill>
                  <a:schemeClr val="tx1"/>
                </a:solidFill>
              </a:rPr>
              <a:t>-</a:t>
            </a:r>
            <a:r>
              <a:rPr lang="ko-KR" altLang="en-US" dirty="0" err="1">
                <a:solidFill>
                  <a:schemeClr val="tx1"/>
                </a:solidFill>
              </a:rPr>
              <a:t>파라미터</a:t>
            </a:r>
            <a:r>
              <a:rPr lang="ko-KR" altLang="en-US" dirty="0">
                <a:solidFill>
                  <a:schemeClr val="tx1"/>
                </a:solidFill>
              </a:rPr>
              <a:t> </a:t>
            </a:r>
            <a:r>
              <a:rPr lang="ko-KR" altLang="en-US" dirty="0" err="1" smtClean="0">
                <a:solidFill>
                  <a:schemeClr val="tx1"/>
                </a:solidFill>
              </a:rPr>
              <a:t>레지스트리</a:t>
            </a:r>
            <a:endParaRPr lang="en-US" altLang="ko-KR" dirty="0" smtClean="0">
              <a:solidFill>
                <a:schemeClr val="tx1"/>
              </a:solidFill>
            </a:endParaRPr>
          </a:p>
          <a:p>
            <a:pPr marL="0" indent="0">
              <a:spcAft>
                <a:spcPts val="1200"/>
              </a:spcAft>
              <a:buClr>
                <a:srgbClr val="43ACDA"/>
              </a:buClr>
              <a:buNone/>
            </a:pPr>
            <a:r>
              <a:rPr lang="en-US" altLang="ko-KR" dirty="0">
                <a:solidFill>
                  <a:schemeClr val="tx1"/>
                </a:solidFill>
              </a:rPr>
              <a:t> </a:t>
            </a:r>
            <a:r>
              <a:rPr lang="en-US" altLang="ko-KR" dirty="0" smtClean="0">
                <a:solidFill>
                  <a:schemeClr val="tx1"/>
                </a:solidFill>
              </a:rPr>
              <a:t>- </a:t>
            </a:r>
            <a:r>
              <a:rPr lang="en-US" altLang="ko-KR" dirty="0" smtClean="0">
                <a:solidFill>
                  <a:schemeClr val="tx1"/>
                </a:solidFill>
                <a:hlinkClick r:id="rId3"/>
              </a:rPr>
              <a:t>http</a:t>
            </a:r>
            <a:r>
              <a:rPr lang="en-US" altLang="ko-KR" dirty="0">
                <a:solidFill>
                  <a:schemeClr val="tx1"/>
                </a:solidFill>
                <a:hlinkClick r:id="rId3"/>
              </a:rPr>
              <a:t>://</a:t>
            </a:r>
            <a:r>
              <a:rPr lang="en-US" altLang="ko-KR" dirty="0" smtClean="0">
                <a:solidFill>
                  <a:schemeClr val="tx1"/>
                </a:solidFill>
                <a:hlinkClick r:id="rId3"/>
              </a:rPr>
              <a:t>abc.com:</a:t>
            </a:r>
            <a:r>
              <a:rPr lang="en-US" altLang="ko-KR" b="1" dirty="0" smtClean="0">
                <a:solidFill>
                  <a:schemeClr val="tx1"/>
                </a:solidFill>
                <a:hlinkClick r:id="rId3"/>
              </a:rPr>
              <a:t>80</a:t>
            </a:r>
            <a:r>
              <a:rPr lang="en-US" altLang="ko-KR" dirty="0" smtClean="0">
                <a:solidFill>
                  <a:schemeClr val="tx1"/>
                </a:solidFill>
              </a:rPr>
              <a:t>, </a:t>
            </a:r>
            <a:r>
              <a:rPr lang="ko-KR" altLang="en-US" dirty="0" smtClean="0">
                <a:solidFill>
                  <a:schemeClr val="tx1"/>
                </a:solidFill>
              </a:rPr>
              <a:t>중 </a:t>
            </a:r>
            <a:r>
              <a:rPr lang="en-US" altLang="ko-KR" dirty="0" smtClean="0">
                <a:solidFill>
                  <a:schemeClr val="tx1"/>
                </a:solidFill>
              </a:rPr>
              <a:t>80</a:t>
            </a:r>
            <a:r>
              <a:rPr lang="ko-KR" altLang="en-US" dirty="0" smtClean="0">
                <a:solidFill>
                  <a:schemeClr val="tx1"/>
                </a:solidFill>
              </a:rPr>
              <a:t>은 포트번호로</a:t>
            </a:r>
            <a:r>
              <a:rPr lang="en-US" altLang="ko-KR" dirty="0">
                <a:solidFill>
                  <a:schemeClr val="tx1"/>
                </a:solidFill>
              </a:rPr>
              <a:t> </a:t>
            </a:r>
            <a:r>
              <a:rPr lang="ko-KR" altLang="en-US" dirty="0" err="1" smtClean="0">
                <a:solidFill>
                  <a:schemeClr val="tx1"/>
                </a:solidFill>
              </a:rPr>
              <a:t>웹서버로</a:t>
            </a:r>
            <a:r>
              <a:rPr lang="ko-KR" altLang="en-US" dirty="0" smtClean="0">
                <a:solidFill>
                  <a:schemeClr val="tx1"/>
                </a:solidFill>
              </a:rPr>
              <a:t> 연결을 의미</a:t>
            </a:r>
            <a:r>
              <a:rPr lang="en-US" altLang="ko-KR" dirty="0" smtClean="0">
                <a:solidFill>
                  <a:schemeClr val="tx1"/>
                </a:solidFill>
              </a:rPr>
              <a:t>(TCP)</a:t>
            </a:r>
            <a:r>
              <a:rPr lang="ko-KR" altLang="en-US" dirty="0" smtClean="0">
                <a:solidFill>
                  <a:schemeClr val="tx1"/>
                </a:solidFill>
              </a:rPr>
              <a:t>하며 </a:t>
            </a:r>
            <a:r>
              <a:rPr lang="en-US" altLang="ko-KR" dirty="0" smtClean="0">
                <a:solidFill>
                  <a:schemeClr val="tx1"/>
                </a:solidFill>
              </a:rPr>
              <a:t/>
            </a:r>
            <a:br>
              <a:rPr lang="en-US" altLang="ko-KR" dirty="0" smtClean="0">
                <a:solidFill>
                  <a:schemeClr val="tx1"/>
                </a:solidFill>
              </a:rPr>
            </a:br>
            <a:r>
              <a:rPr lang="en-US" altLang="ko-KR" dirty="0" smtClean="0">
                <a:solidFill>
                  <a:schemeClr val="tx1"/>
                </a:solidFill>
              </a:rPr>
              <a:t>    80</a:t>
            </a:r>
            <a:r>
              <a:rPr lang="ko-KR" altLang="en-US" dirty="0" smtClean="0">
                <a:solidFill>
                  <a:schemeClr val="tx1"/>
                </a:solidFill>
              </a:rPr>
              <a:t>과 같은 </a:t>
            </a:r>
            <a:r>
              <a:rPr lang="ko-KR" altLang="en-US" dirty="0" err="1" smtClean="0">
                <a:solidFill>
                  <a:schemeClr val="tx1"/>
                </a:solidFill>
              </a:rPr>
              <a:t>파라미터를</a:t>
            </a:r>
            <a:r>
              <a:rPr lang="ko-KR" altLang="en-US" dirty="0" smtClean="0">
                <a:solidFill>
                  <a:schemeClr val="tx1"/>
                </a:solidFill>
              </a:rPr>
              <a:t> </a:t>
            </a:r>
            <a:r>
              <a:rPr lang="en-US" altLang="ko-KR" dirty="0" smtClean="0">
                <a:solidFill>
                  <a:schemeClr val="tx1"/>
                </a:solidFill>
              </a:rPr>
              <a:t>ICANN</a:t>
            </a:r>
            <a:r>
              <a:rPr lang="ko-KR" altLang="en-US" dirty="0" smtClean="0">
                <a:solidFill>
                  <a:schemeClr val="tx1"/>
                </a:solidFill>
              </a:rPr>
              <a:t>이 관리 조정 기능</a:t>
            </a:r>
            <a:r>
              <a:rPr lang="en-US" altLang="ko-KR" dirty="0">
                <a:solidFill>
                  <a:schemeClr val="tx1"/>
                </a:solidFill>
              </a:rPr>
              <a:t/>
            </a:r>
            <a:br>
              <a:rPr lang="en-US" altLang="ko-KR" dirty="0">
                <a:solidFill>
                  <a:schemeClr val="tx1"/>
                </a:solidFill>
              </a:rPr>
            </a:br>
            <a:r>
              <a:rPr lang="en-US" altLang="ko-KR" dirty="0">
                <a:solidFill>
                  <a:schemeClr val="tx1"/>
                </a:solidFill>
              </a:rPr>
              <a:t> </a:t>
            </a:r>
            <a:r>
              <a:rPr lang="en-US" altLang="ko-KR" dirty="0" smtClean="0">
                <a:solidFill>
                  <a:schemeClr val="tx1"/>
                </a:solidFill>
              </a:rPr>
              <a:t>- </a:t>
            </a:r>
            <a:r>
              <a:rPr lang="en-US" altLang="ko-KR" sz="1800" dirty="0">
                <a:solidFill>
                  <a:schemeClr val="tx1"/>
                </a:solidFill>
                <a:hlinkClick r:id="rId4"/>
              </a:rPr>
              <a:t>http://</a:t>
            </a:r>
            <a:r>
              <a:rPr lang="en-US" altLang="ko-KR" sz="1800" dirty="0" smtClean="0">
                <a:solidFill>
                  <a:schemeClr val="tx1"/>
                </a:solidFill>
                <a:hlinkClick r:id="rId4"/>
              </a:rPr>
              <a:t>www.iana.org/assignments/service-names-port-numbers/service-names-port-numbers.xhtml</a:t>
            </a:r>
            <a:endParaRPr lang="en-US" altLang="ko-KR" sz="1800" dirty="0" smtClean="0">
              <a:solidFill>
                <a:schemeClr val="tx1"/>
              </a:solidFill>
            </a:endParaRPr>
          </a:p>
          <a:p>
            <a:pPr>
              <a:spcAft>
                <a:spcPts val="1200"/>
              </a:spcAft>
              <a:buClr>
                <a:srgbClr val="43ACDA"/>
              </a:buClr>
              <a:buFont typeface="Wingdings" panose="05000000000000000000" pitchFamily="2" charset="2"/>
              <a:buChar char="§"/>
            </a:pPr>
            <a:r>
              <a:rPr lang="ko-KR" altLang="en-US" dirty="0" smtClean="0">
                <a:solidFill>
                  <a:schemeClr val="tx1"/>
                </a:solidFill>
              </a:rPr>
              <a:t>루트서버 시스템</a:t>
            </a:r>
            <a:r>
              <a:rPr lang="en-US" altLang="ko-KR" dirty="0" smtClean="0">
                <a:solidFill>
                  <a:schemeClr val="tx1"/>
                </a:solidFill>
              </a:rPr>
              <a:t>(13</a:t>
            </a:r>
            <a:r>
              <a:rPr lang="ko-KR" altLang="en-US" dirty="0" smtClean="0">
                <a:solidFill>
                  <a:schemeClr val="tx1"/>
                </a:solidFill>
              </a:rPr>
              <a:t>개</a:t>
            </a:r>
            <a:r>
              <a:rPr lang="en-US" altLang="ko-KR" dirty="0" smtClean="0">
                <a:solidFill>
                  <a:schemeClr val="tx1"/>
                </a:solidFill>
              </a:rPr>
              <a:t>[A~M]</a:t>
            </a:r>
            <a:r>
              <a:rPr lang="ko-KR" altLang="en-US" dirty="0" smtClean="0">
                <a:solidFill>
                  <a:schemeClr val="tx1"/>
                </a:solidFill>
              </a:rPr>
              <a:t>와 </a:t>
            </a:r>
            <a:r>
              <a:rPr lang="ko-KR" altLang="en-US" dirty="0" err="1" smtClean="0">
                <a:solidFill>
                  <a:schemeClr val="tx1"/>
                </a:solidFill>
              </a:rPr>
              <a:t>복제본</a:t>
            </a:r>
            <a:r>
              <a:rPr lang="ko-KR" altLang="en-US" dirty="0" smtClean="0">
                <a:solidFill>
                  <a:schemeClr val="tx1"/>
                </a:solidFill>
              </a:rPr>
              <a:t> </a:t>
            </a:r>
            <a:r>
              <a:rPr lang="en-US" altLang="ko-KR" dirty="0" smtClean="0">
                <a:solidFill>
                  <a:schemeClr val="tx1"/>
                </a:solidFill>
              </a:rPr>
              <a:t>)</a:t>
            </a:r>
          </a:p>
          <a:p>
            <a:pPr marL="0" indent="0">
              <a:spcAft>
                <a:spcPts val="1200"/>
              </a:spcAft>
              <a:buClr>
                <a:srgbClr val="43ACDA"/>
              </a:buClr>
              <a:buNone/>
            </a:pPr>
            <a:r>
              <a:rPr lang="en-US" altLang="ko-KR" dirty="0">
                <a:solidFill>
                  <a:schemeClr val="tx1"/>
                </a:solidFill>
              </a:rPr>
              <a:t> </a:t>
            </a:r>
            <a:r>
              <a:rPr lang="en-US" altLang="ko-KR" dirty="0" smtClean="0">
                <a:solidFill>
                  <a:schemeClr val="tx1"/>
                </a:solidFill>
              </a:rPr>
              <a:t>- DNS </a:t>
            </a:r>
            <a:r>
              <a:rPr lang="ko-KR" altLang="en-US" dirty="0" smtClean="0">
                <a:solidFill>
                  <a:schemeClr val="tx1"/>
                </a:solidFill>
              </a:rPr>
              <a:t>루트서버의 존 파일을 </a:t>
            </a:r>
            <a:r>
              <a:rPr lang="ko-KR" altLang="en-US" dirty="0" err="1" smtClean="0">
                <a:solidFill>
                  <a:schemeClr val="tx1"/>
                </a:solidFill>
              </a:rPr>
              <a:t>관리중</a:t>
            </a:r>
            <a:r>
              <a:rPr lang="en-US" altLang="ko-KR" dirty="0" smtClean="0">
                <a:solidFill>
                  <a:schemeClr val="tx1"/>
                </a:solidFill>
              </a:rPr>
              <a:t>(</a:t>
            </a:r>
            <a:r>
              <a:rPr lang="en-US" altLang="ko-KR" dirty="0" err="1" smtClean="0">
                <a:solidFill>
                  <a:schemeClr val="tx1"/>
                </a:solidFill>
              </a:rPr>
              <a:t>gTLD</a:t>
            </a:r>
            <a:r>
              <a:rPr lang="en-US" altLang="ko-KR" dirty="0">
                <a:solidFill>
                  <a:schemeClr val="tx1"/>
                </a:solidFill>
              </a:rPr>
              <a:t> </a:t>
            </a:r>
            <a:r>
              <a:rPr lang="ko-KR" altLang="en-US" dirty="0" smtClean="0">
                <a:solidFill>
                  <a:schemeClr val="tx1"/>
                </a:solidFill>
              </a:rPr>
              <a:t>및 </a:t>
            </a:r>
            <a:r>
              <a:rPr lang="en-US" altLang="ko-KR" dirty="0" err="1" smtClean="0">
                <a:solidFill>
                  <a:schemeClr val="tx1"/>
                </a:solidFill>
              </a:rPr>
              <a:t>ccTLD</a:t>
            </a:r>
            <a:r>
              <a:rPr lang="en-US" altLang="ko-KR" dirty="0" smtClean="0">
                <a:solidFill>
                  <a:schemeClr val="tx1"/>
                </a:solidFill>
              </a:rPr>
              <a:t> </a:t>
            </a:r>
            <a:r>
              <a:rPr lang="ko-KR" altLang="en-US" dirty="0" smtClean="0">
                <a:solidFill>
                  <a:schemeClr val="tx1"/>
                </a:solidFill>
              </a:rPr>
              <a:t>네임시스템 루트</a:t>
            </a:r>
            <a:r>
              <a:rPr lang="en-US" altLang="ko-KR" dirty="0" smtClean="0">
                <a:solidFill>
                  <a:schemeClr val="tx1"/>
                </a:solidFill>
              </a:rPr>
              <a:t>)</a:t>
            </a:r>
          </a:p>
          <a:p>
            <a:pPr marL="0" indent="0">
              <a:spcAft>
                <a:spcPts val="1200"/>
              </a:spcAft>
              <a:buClr>
                <a:srgbClr val="43ACDA"/>
              </a:buClr>
              <a:buNone/>
            </a:pPr>
            <a:r>
              <a:rPr lang="en-US" altLang="ko-KR" dirty="0">
                <a:solidFill>
                  <a:schemeClr val="tx1"/>
                </a:solidFill>
              </a:rPr>
              <a:t> - </a:t>
            </a:r>
            <a:r>
              <a:rPr lang="ko-KR" altLang="en-US" dirty="0" smtClean="0">
                <a:solidFill>
                  <a:schemeClr val="tx1"/>
                </a:solidFill>
              </a:rPr>
              <a:t>우리나라에는 </a:t>
            </a:r>
            <a:endParaRPr lang="ko-KR" altLang="en-US" dirty="0">
              <a:solidFill>
                <a:schemeClr val="tx1"/>
              </a:solidFill>
            </a:endParaRPr>
          </a:p>
          <a:p>
            <a:pPr>
              <a:spcAft>
                <a:spcPts val="1200"/>
              </a:spcAft>
              <a:buClr>
                <a:srgbClr val="43ACDA"/>
              </a:buClr>
              <a:buFont typeface="Wingdings" panose="05000000000000000000" pitchFamily="2" charset="2"/>
              <a:buChar char="§"/>
            </a:pPr>
            <a:r>
              <a:rPr lang="ko-KR" altLang="en-US" dirty="0" err="1" smtClean="0">
                <a:solidFill>
                  <a:schemeClr val="tx1"/>
                </a:solidFill>
              </a:rPr>
              <a:t>타임존데이터베이스</a:t>
            </a:r>
            <a:r>
              <a:rPr lang="ko-KR" altLang="en-US" dirty="0" smtClean="0">
                <a:solidFill>
                  <a:schemeClr val="tx1"/>
                </a:solidFill>
              </a:rPr>
              <a:t> 관리</a:t>
            </a:r>
            <a:endParaRPr lang="en-US" altLang="ko-KR" dirty="0" smtClean="0">
              <a:solidFill>
                <a:schemeClr val="tx1"/>
              </a:solidFill>
            </a:endParaRPr>
          </a:p>
          <a:p>
            <a:pPr marL="0" indent="0">
              <a:spcAft>
                <a:spcPts val="1200"/>
              </a:spcAft>
              <a:buClr>
                <a:srgbClr val="43ACDA"/>
              </a:buClr>
              <a:buNone/>
            </a:pPr>
            <a:r>
              <a:rPr lang="en-US" altLang="ko-KR" dirty="0" smtClean="0">
                <a:solidFill>
                  <a:schemeClr val="tx1"/>
                </a:solidFill>
              </a:rPr>
              <a:t> - </a:t>
            </a:r>
            <a:r>
              <a:rPr lang="ko-KR" altLang="en-US" dirty="0" smtClean="0">
                <a:solidFill>
                  <a:schemeClr val="tx1"/>
                </a:solidFill>
              </a:rPr>
              <a:t>각 국가별 시간정책의 반영을 위해 정기적으로 업데이트</a:t>
            </a:r>
            <a:r>
              <a:rPr lang="en-US" altLang="ko-KR" dirty="0">
                <a:solidFill>
                  <a:schemeClr val="tx1"/>
                </a:solidFill>
              </a:rPr>
              <a:t> </a:t>
            </a:r>
            <a:r>
              <a:rPr lang="ko-KR" altLang="en-US" dirty="0" smtClean="0">
                <a:solidFill>
                  <a:schemeClr val="tx1"/>
                </a:solidFill>
              </a:rPr>
              <a:t>중</a:t>
            </a:r>
            <a:endParaRPr lang="en-US" dirty="0" smtClean="0">
              <a:solidFill>
                <a:schemeClr val="tx1"/>
              </a:solidFill>
            </a:endParaRPr>
          </a:p>
          <a:p>
            <a:pPr marL="0" indent="0">
              <a:spcAft>
                <a:spcPts val="1200"/>
              </a:spcAft>
              <a:buClr>
                <a:srgbClr val="43ACDA"/>
              </a:buClr>
              <a:buNone/>
            </a:pPr>
            <a:r>
              <a:rPr lang="en-US" dirty="0" smtClean="0">
                <a:solidFill>
                  <a:schemeClr val="tx1"/>
                </a:solidFill>
              </a:rPr>
              <a:t> - </a:t>
            </a:r>
            <a:r>
              <a:rPr lang="en-US" sz="1800" dirty="0" smtClean="0">
                <a:solidFill>
                  <a:schemeClr val="tx1"/>
                </a:solidFill>
                <a:hlinkClick r:id="rId5"/>
              </a:rPr>
              <a:t>http</a:t>
            </a:r>
            <a:r>
              <a:rPr lang="en-US" sz="1800" dirty="0">
                <a:solidFill>
                  <a:schemeClr val="tx1"/>
                </a:solidFill>
                <a:hlinkClick r:id="rId5"/>
              </a:rPr>
              <a:t>://</a:t>
            </a:r>
            <a:r>
              <a:rPr lang="en-US" sz="1800" dirty="0" smtClean="0">
                <a:solidFill>
                  <a:schemeClr val="tx1"/>
                </a:solidFill>
                <a:hlinkClick r:id="rId5"/>
              </a:rPr>
              <a:t>www.iana.org/time-zones</a:t>
            </a:r>
            <a:endParaRPr lang="en-US" dirty="0">
              <a:solidFill>
                <a:schemeClr val="tx1"/>
              </a:solidFill>
            </a:endParaRPr>
          </a:p>
        </p:txBody>
      </p:sp>
      <p:sp>
        <p:nvSpPr>
          <p:cNvPr id="3" name="Text Placeholder 2"/>
          <p:cNvSpPr>
            <a:spLocks noGrp="1"/>
          </p:cNvSpPr>
          <p:nvPr>
            <p:ph type="body" sz="quarter" idx="10"/>
          </p:nvPr>
        </p:nvSpPr>
        <p:spPr/>
        <p:txBody>
          <a:bodyPr/>
          <a:lstStyle/>
          <a:p>
            <a:r>
              <a:rPr lang="en-US" altLang="ko-KR" dirty="0"/>
              <a:t>ICANN</a:t>
            </a:r>
            <a:r>
              <a:rPr lang="ko-KR" altLang="en-US" dirty="0"/>
              <a:t>이 조정하는 기능</a:t>
            </a:r>
            <a:endParaRPr lang="en-US" dirty="0"/>
          </a:p>
        </p:txBody>
      </p:sp>
    </p:spTree>
    <p:extLst>
      <p:ext uri="{BB962C8B-B14F-4D97-AF65-F5344CB8AC3E}">
        <p14:creationId xmlns:p14="http://schemas.microsoft.com/office/powerpoint/2010/main" val="2362863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p:cNvSpPr>
            <a:spLocks noGrp="1"/>
          </p:cNvSpPr>
          <p:nvPr>
            <p:ph type="body" sz="quarter" idx="10"/>
          </p:nvPr>
        </p:nvSpPr>
        <p:spPr/>
        <p:txBody>
          <a:bodyPr/>
          <a:lstStyle/>
          <a:p>
            <a:r>
              <a:rPr lang="ko-KR" altLang="en-US" dirty="0" smtClean="0"/>
              <a:t>루트서버</a:t>
            </a:r>
            <a:endParaRPr lang="ko-KR" altLang="en-US" dirty="0"/>
          </a:p>
        </p:txBody>
      </p:sp>
      <p:pic>
        <p:nvPicPr>
          <p:cNvPr id="5" name="그림 4"/>
          <p:cNvPicPr>
            <a:picLocks noChangeAspect="1"/>
          </p:cNvPicPr>
          <p:nvPr/>
        </p:nvPicPr>
        <p:blipFill>
          <a:blip r:embed="rId3"/>
          <a:stretch>
            <a:fillRect/>
          </a:stretch>
        </p:blipFill>
        <p:spPr>
          <a:xfrm>
            <a:off x="1246614" y="1184735"/>
            <a:ext cx="7563278" cy="4256542"/>
          </a:xfrm>
          <a:prstGeom prst="rect">
            <a:avLst/>
          </a:prstGeom>
        </p:spPr>
      </p:pic>
      <p:sp>
        <p:nvSpPr>
          <p:cNvPr id="6" name="직사각형 5"/>
          <p:cNvSpPr/>
          <p:nvPr/>
        </p:nvSpPr>
        <p:spPr>
          <a:xfrm>
            <a:off x="1246614" y="5441277"/>
            <a:ext cx="4317336" cy="369332"/>
          </a:xfrm>
          <a:prstGeom prst="rect">
            <a:avLst/>
          </a:prstGeom>
        </p:spPr>
        <p:txBody>
          <a:bodyPr wrap="none">
            <a:spAutoFit/>
          </a:bodyPr>
          <a:lstStyle/>
          <a:p>
            <a:r>
              <a:rPr lang="ko-KR" altLang="en-US" dirty="0">
                <a:hlinkClick r:id="rId4"/>
              </a:rPr>
              <a:t>http://</a:t>
            </a:r>
            <a:r>
              <a:rPr lang="ko-KR" altLang="en-US" dirty="0" smtClean="0">
                <a:hlinkClick r:id="rId4"/>
              </a:rPr>
              <a:t>www.iana.org/domains/root/servers</a:t>
            </a:r>
            <a:r>
              <a:rPr lang="ko-KR" altLang="en-US" dirty="0" smtClean="0"/>
              <a:t> </a:t>
            </a:r>
            <a:endParaRPr lang="ko-KR" altLang="en-US" dirty="0"/>
          </a:p>
        </p:txBody>
      </p:sp>
    </p:spTree>
    <p:extLst>
      <p:ext uri="{BB962C8B-B14F-4D97-AF65-F5344CB8AC3E}">
        <p14:creationId xmlns:p14="http://schemas.microsoft.com/office/powerpoint/2010/main" val="591196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1103</TotalTime>
  <Words>5418</Words>
  <Application>Microsoft Office PowerPoint</Application>
  <PresentationFormat>사용자 지정</PresentationFormat>
  <Paragraphs>448</Paragraphs>
  <Slides>25</Slides>
  <Notes>22</Notes>
  <HiddenSlides>0</HiddenSlides>
  <MMClips>1</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25</vt:i4>
      </vt:variant>
    </vt:vector>
  </HeadingPairs>
  <TitlesOfParts>
    <vt:vector size="32" baseType="lpstr">
      <vt:lpstr>Canaro Light DEMO</vt:lpstr>
      <vt:lpstr>맑은 고딕</vt:lpstr>
      <vt:lpstr>Arial</vt:lpstr>
      <vt:lpstr>Calibri</vt:lpstr>
      <vt:lpstr>Trebuchet MS</vt:lpstr>
      <vt:lpstr>Wingdings</vt:lpstr>
      <vt:lpstr>Office Theme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감사합니다.</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Shalley</dc:creator>
  <cp:lastModifiedBy>송강수</cp:lastModifiedBy>
  <cp:revision>161</cp:revision>
  <cp:lastPrinted>2014-05-23T00:43:53Z</cp:lastPrinted>
  <dcterms:created xsi:type="dcterms:W3CDTF">2014-05-05T08:46:27Z</dcterms:created>
  <dcterms:modified xsi:type="dcterms:W3CDTF">2014-05-28T07:31:02Z</dcterms:modified>
</cp:coreProperties>
</file>