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6" r:id="rId2"/>
    <p:sldId id="27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E4B91"/>
    <a:srgbClr val="18548A"/>
    <a:srgbClr val="15538C"/>
    <a:srgbClr val="0B2F49"/>
    <a:srgbClr val="092F4B"/>
    <a:srgbClr val="A1472D"/>
    <a:srgbClr val="A34729"/>
    <a:srgbClr val="B87137"/>
    <a:srgbClr val="BA7132"/>
    <a:srgbClr val="17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4" autoAdjust="0"/>
    <p:restoredTop sz="93924" autoAdjust="0"/>
  </p:normalViewPr>
  <p:slideViewPr>
    <p:cSldViewPr snapToGrid="0" snapToObjects="1">
      <p:cViewPr varScale="1">
        <p:scale>
          <a:sx n="124" d="100"/>
          <a:sy n="124" d="100"/>
        </p:scale>
        <p:origin x="1218" y="120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94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47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Budget working group – Summary of output 1/2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71675" y="1792458"/>
            <a:ext cx="31877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82606" y="1792458"/>
            <a:ext cx="31877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00230" y="2176771"/>
            <a:ext cx="29524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Based on the methodology of using conservative assumptions, 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FY16 revenue </a:t>
            </a:r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estimates are 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realistic and achievable.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29913" y="1792458"/>
            <a:ext cx="1916277" cy="2175252"/>
          </a:xfrm>
          <a:prstGeom prst="chevron">
            <a:avLst>
              <a:gd name="adj" fmla="val 11116"/>
            </a:avLst>
          </a:prstGeom>
          <a:solidFill>
            <a:srgbClr val="1A8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r>
              <a:rPr lang="en-AU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Revenue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710007" y="1803602"/>
            <a:ext cx="3187700" cy="2175252"/>
            <a:chOff x="5710007" y="1299014"/>
            <a:chExt cx="3187700" cy="2175252"/>
          </a:xfrm>
        </p:grpSpPr>
        <p:sp>
          <p:nvSpPr>
            <p:cNvPr id="17" name="Rectangle 16"/>
            <p:cNvSpPr/>
            <p:nvPr/>
          </p:nvSpPr>
          <p:spPr>
            <a:xfrm>
              <a:off x="5710007" y="1299014"/>
              <a:ext cx="3187700" cy="2175252"/>
            </a:xfrm>
            <a:prstGeom prst="rect">
              <a:avLst/>
            </a:prstGeom>
            <a:solidFill>
              <a:schemeClr val="accent1">
                <a:alpha val="72000"/>
              </a:schemeClr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710007" y="1299014"/>
              <a:ext cx="3187700" cy="87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15512" y="1421713"/>
              <a:ext cx="2968001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Review </a:t>
              </a:r>
              <a:r>
                <a:rPr lang="en-US" dirty="0">
                  <a:solidFill>
                    <a:srgbClr val="FFFFFF"/>
                  </a:solidFill>
                  <a:latin typeface="Source Sans Pro"/>
                  <a:cs typeface="Source Sans Pro"/>
                </a:rPr>
                <a:t>75% renewal rate to determine if this is too aggressive</a:t>
              </a:r>
              <a:r>
                <a:rPr lang="en-US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. Impact of reduction is likely minor.</a:t>
              </a:r>
              <a:endParaRPr lang="en-US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  <a:p>
              <a:pPr algn="ctr"/>
              <a:endParaRPr lang="en-US" dirty="0" smtClean="0">
                <a:solidFill>
                  <a:srgbClr val="FFFFFF"/>
                </a:solidFill>
                <a:latin typeface="Source Sans Pro"/>
                <a:cs typeface="Source Sans Pro"/>
              </a:endParaRP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Review growth rate of </a:t>
              </a:r>
              <a:r>
                <a:rPr lang="en-US" dirty="0" err="1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ccTLD</a:t>
              </a:r>
              <a:r>
                <a:rPr lang="en-US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 contributions.</a:t>
              </a:r>
              <a:endParaRPr lang="en-US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7" name="Chevron 6"/>
          <p:cNvSpPr/>
          <p:nvPr/>
        </p:nvSpPr>
        <p:spPr>
          <a:xfrm rot="5400000">
            <a:off x="3574044" y="196557"/>
            <a:ext cx="797752" cy="1973504"/>
          </a:xfrm>
          <a:prstGeom prst="chevron">
            <a:avLst/>
          </a:prstGeom>
          <a:gradFill>
            <a:gsLst>
              <a:gs pos="100000">
                <a:schemeClr val="accent6">
                  <a:lumMod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 anchorCtr="0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Consensus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 rot="5400000">
            <a:off x="6900636" y="186233"/>
            <a:ext cx="797752" cy="1973504"/>
          </a:xfrm>
          <a:prstGeom prst="chevron">
            <a:avLst/>
          </a:prstGeom>
          <a:gradFill>
            <a:gsLst>
              <a:gs pos="100000">
                <a:schemeClr val="accent6">
                  <a:lumMod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 anchorCtr="0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Actions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71675" y="4074062"/>
            <a:ext cx="3187700" cy="2175252"/>
          </a:xfrm>
          <a:prstGeom prst="rect">
            <a:avLst/>
          </a:prstGeom>
          <a:solidFill>
            <a:schemeClr val="accent4">
              <a:alpha val="63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382606" y="4074062"/>
            <a:ext cx="3187700" cy="87588"/>
          </a:xfrm>
          <a:prstGeom prst="rect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500230" y="4303515"/>
            <a:ext cx="295245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The continuation of USG stewardship transition</a:t>
            </a:r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 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and the post-USG transition work are likely FY16 Initiatives.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Other possible candidates to be confirmed.</a:t>
            </a:r>
          </a:p>
        </p:txBody>
      </p:sp>
      <p:sp>
        <p:nvSpPr>
          <p:cNvPr id="19" name="Chevron 18"/>
          <p:cNvSpPr/>
          <p:nvPr/>
        </p:nvSpPr>
        <p:spPr>
          <a:xfrm>
            <a:off x="229913" y="4074062"/>
            <a:ext cx="1916278" cy="2175252"/>
          </a:xfrm>
          <a:prstGeom prst="chevron">
            <a:avLst>
              <a:gd name="adj" fmla="val 1111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</a:pPr>
            <a:r>
              <a:rPr lang="en-AU" sz="2400" dirty="0">
                <a:solidFill>
                  <a:prstClr val="white"/>
                </a:solidFill>
                <a:latin typeface="Source Sans Pro"/>
                <a:cs typeface="Source Sans Pro"/>
              </a:rPr>
              <a:t>Initiatives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10007" y="4085206"/>
            <a:ext cx="3187700" cy="2175252"/>
          </a:xfrm>
          <a:prstGeom prst="rect">
            <a:avLst/>
          </a:prstGeom>
          <a:solidFill>
            <a:schemeClr val="accent4">
              <a:alpha val="63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710007" y="4085206"/>
            <a:ext cx="3187700" cy="87588"/>
          </a:xfrm>
          <a:prstGeom prst="rect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815512" y="4311145"/>
            <a:ext cx="2968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Clearly define what initiative and what associated costs will be included in FY16 Budget.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51871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1675" y="1792458"/>
            <a:ext cx="3187700" cy="21752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82606" y="1792458"/>
            <a:ext cx="3187700" cy="87588"/>
          </a:xfrm>
          <a:prstGeom prst="rect">
            <a:avLst/>
          </a:prstGeom>
          <a:solidFill>
            <a:srgbClr val="AC4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00230" y="2176771"/>
            <a:ext cx="2952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Must strike a balance between overview </a:t>
            </a:r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and project 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level details. 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05509" y="1792458"/>
            <a:ext cx="2040682" cy="2175252"/>
          </a:xfrm>
          <a:prstGeom prst="chevron">
            <a:avLst>
              <a:gd name="adj" fmla="val 1111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</a:pPr>
            <a:r>
              <a:rPr lang="en-AU" sz="2400" dirty="0">
                <a:solidFill>
                  <a:prstClr val="white"/>
                </a:solidFill>
                <a:latin typeface="Source Sans Pro"/>
                <a:cs typeface="Source Sans Pro"/>
              </a:rPr>
              <a:t>Content/ Format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10007" y="1803602"/>
            <a:ext cx="3187700" cy="21752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710007" y="1803602"/>
            <a:ext cx="3187700" cy="87588"/>
          </a:xfrm>
          <a:prstGeom prst="rect">
            <a:avLst/>
          </a:prstGeom>
          <a:solidFill>
            <a:srgbClr val="AC4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815512" y="2029541"/>
            <a:ext cx="29680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Provide breakdown of large projects.</a:t>
            </a:r>
          </a:p>
          <a:p>
            <a:pPr algn="ctr"/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Break out ongoing work vs. projects and initiatives.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7" name="Chevron 6"/>
          <p:cNvSpPr/>
          <p:nvPr/>
        </p:nvSpPr>
        <p:spPr>
          <a:xfrm rot="5400000">
            <a:off x="3450144" y="198065"/>
            <a:ext cx="797752" cy="1973504"/>
          </a:xfrm>
          <a:prstGeom prst="chevron">
            <a:avLst/>
          </a:prstGeom>
          <a:gradFill>
            <a:gsLst>
              <a:gs pos="100000">
                <a:schemeClr val="accent6">
                  <a:lumMod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 anchorCtr="0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Consensus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 rot="5400000">
            <a:off x="6900636" y="186233"/>
            <a:ext cx="797752" cy="1973504"/>
          </a:xfrm>
          <a:prstGeom prst="chevron">
            <a:avLst/>
          </a:prstGeom>
          <a:gradFill>
            <a:gsLst>
              <a:gs pos="100000">
                <a:schemeClr val="accent6">
                  <a:lumMod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 anchorCtr="0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Actions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71675" y="4063738"/>
            <a:ext cx="31877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382606" y="4063738"/>
            <a:ext cx="31877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444556" y="4179627"/>
            <a:ext cx="30700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Level of community consultation addresses previous community requests and ATRT2.</a:t>
            </a:r>
          </a:p>
          <a:p>
            <a:pPr algn="ctr"/>
            <a:endParaRPr lang="en-US" dirty="0" smtClean="0">
              <a:solidFill>
                <a:srgbClr val="FFFFFF"/>
              </a:solidFill>
              <a:latin typeface="Source Sans Pro"/>
              <a:cs typeface="Source Sans Pro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Calendar is tight and challenging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105509" y="4063738"/>
            <a:ext cx="2040682" cy="2175252"/>
          </a:xfrm>
          <a:prstGeom prst="chevron">
            <a:avLst>
              <a:gd name="adj" fmla="val 1111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</a:pPr>
            <a:r>
              <a:rPr lang="en-AU" sz="2400" dirty="0">
                <a:solidFill>
                  <a:prstClr val="white"/>
                </a:solidFill>
                <a:latin typeface="Source Sans Pro"/>
                <a:cs typeface="Source Sans Pro"/>
              </a:rPr>
              <a:t>Calendar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10007" y="4074882"/>
            <a:ext cx="31877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710007" y="4074882"/>
            <a:ext cx="31877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815512" y="4300821"/>
            <a:ext cx="29680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No specific action</a:t>
            </a:r>
          </a:p>
          <a:p>
            <a:pPr algn="ctr"/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Staff needs to continue meeting the tight deadlines of the FY16 calendar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5" name="Title 3"/>
          <p:cNvSpPr txBox="1">
            <a:spLocks/>
          </p:cNvSpPr>
          <p:nvPr/>
        </p:nvSpPr>
        <p:spPr>
          <a:xfrm>
            <a:off x="7850" y="386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 defTabSz="457200" rtl="0" eaLnBrk="1" latinLnBrk="0" hangingPunct="1">
              <a:lnSpc>
                <a:spcPts val="398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bg1"/>
                </a:solidFill>
                <a:latin typeface="Source Sans Pro"/>
                <a:ea typeface="+mj-ea"/>
                <a:cs typeface="Source Sans Pro"/>
              </a:defRPr>
            </a:lvl1pPr>
          </a:lstStyle>
          <a:p>
            <a:r>
              <a:rPr lang="en-US" dirty="0" smtClean="0"/>
              <a:t>Budget working group – Summary of output 2/2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13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5707</TotalTime>
  <Words>196</Words>
  <Application>Microsoft Office PowerPoint</Application>
  <PresentationFormat>On-screen Show (4:3)</PresentationFormat>
  <Paragraphs>35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Source Sans Pro</vt:lpstr>
      <vt:lpstr>Source Sans Pro Light</vt:lpstr>
      <vt:lpstr>Office Theme</vt:lpstr>
      <vt:lpstr>Budget working group – Summary of output 1/2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Taryn S. Presley</cp:lastModifiedBy>
  <cp:revision>165</cp:revision>
  <cp:lastPrinted>2015-01-14T03:55:09Z</cp:lastPrinted>
  <dcterms:created xsi:type="dcterms:W3CDTF">2015-01-07T16:11:05Z</dcterms:created>
  <dcterms:modified xsi:type="dcterms:W3CDTF">2015-03-31T00:21:49Z</dcterms:modified>
</cp:coreProperties>
</file>